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9" r:id="rId1"/>
  </p:sldMasterIdLst>
  <p:notesMasterIdLst>
    <p:notesMasterId r:id="rId47"/>
  </p:notesMasterIdLst>
  <p:handoutMasterIdLst>
    <p:handoutMasterId r:id="rId48"/>
  </p:handoutMasterIdLst>
  <p:sldIdLst>
    <p:sldId id="324" r:id="rId2"/>
    <p:sldId id="855" r:id="rId3"/>
    <p:sldId id="819" r:id="rId4"/>
    <p:sldId id="820" r:id="rId5"/>
    <p:sldId id="821" r:id="rId6"/>
    <p:sldId id="822" r:id="rId7"/>
    <p:sldId id="823" r:id="rId8"/>
    <p:sldId id="824" r:id="rId9"/>
    <p:sldId id="825" r:id="rId10"/>
    <p:sldId id="826" r:id="rId11"/>
    <p:sldId id="827" r:id="rId12"/>
    <p:sldId id="828" r:id="rId13"/>
    <p:sldId id="829" r:id="rId14"/>
    <p:sldId id="830" r:id="rId15"/>
    <p:sldId id="831" r:id="rId16"/>
    <p:sldId id="832" r:id="rId17"/>
    <p:sldId id="833" r:id="rId18"/>
    <p:sldId id="834" r:id="rId19"/>
    <p:sldId id="847" r:id="rId20"/>
    <p:sldId id="848" r:id="rId21"/>
    <p:sldId id="849" r:id="rId22"/>
    <p:sldId id="857" r:id="rId23"/>
    <p:sldId id="858" r:id="rId24"/>
    <p:sldId id="859" r:id="rId25"/>
    <p:sldId id="860" r:id="rId26"/>
    <p:sldId id="861" r:id="rId27"/>
    <p:sldId id="863" r:id="rId28"/>
    <p:sldId id="864" r:id="rId29"/>
    <p:sldId id="865" r:id="rId30"/>
    <p:sldId id="866" r:id="rId31"/>
    <p:sldId id="867" r:id="rId32"/>
    <p:sldId id="868" r:id="rId33"/>
    <p:sldId id="869" r:id="rId34"/>
    <p:sldId id="870" r:id="rId35"/>
    <p:sldId id="873" r:id="rId36"/>
    <p:sldId id="874" r:id="rId37"/>
    <p:sldId id="875" r:id="rId38"/>
    <p:sldId id="876" r:id="rId39"/>
    <p:sldId id="880" r:id="rId40"/>
    <p:sldId id="881" r:id="rId41"/>
    <p:sldId id="882" r:id="rId42"/>
    <p:sldId id="883" r:id="rId43"/>
    <p:sldId id="884" r:id="rId44"/>
    <p:sldId id="885" r:id="rId45"/>
    <p:sldId id="856" r:id="rId46"/>
  </p:sldIdLst>
  <p:sldSz cx="9144000" cy="6858000" type="screen4x3"/>
  <p:notesSz cx="6797675" cy="9926638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-" initials="-" lastIdx="1" clrIdx="0"/>
  <p:cmAuthor id="1" name="Stelios ." initials="" lastIdx="1" clrIdx="1"/>
  <p:cmAuthor id="2" name="kmarias" initials="k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F8F8F8"/>
    <a:srgbClr val="FFFFCC"/>
    <a:srgbClr val="777777"/>
    <a:srgbClr val="00FF00"/>
    <a:srgbClr val="FF00FF"/>
    <a:srgbClr val="0033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900" autoAdjust="0"/>
    <p:restoredTop sz="88318" autoAdjust="0"/>
  </p:normalViewPr>
  <p:slideViewPr>
    <p:cSldViewPr>
      <p:cViewPr>
        <p:scale>
          <a:sx n="72" d="100"/>
          <a:sy n="72" d="100"/>
        </p:scale>
        <p:origin x="580" y="-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22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70DEE0-2359-42FB-9092-700FBD90A034}" type="doc">
      <dgm:prSet loTypeId="urn:microsoft.com/office/officeart/2005/8/layout/vList2" loCatId="list" qsTypeId="urn:microsoft.com/office/officeart/2005/8/quickstyle/3d2" qsCatId="3D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1AA851C-50B0-4F5C-92F4-3C20707FBB57}">
      <dgm:prSet/>
      <dgm:spPr/>
      <dgm:t>
        <a:bodyPr/>
        <a:lstStyle/>
        <a:p>
          <a:pPr rtl="0"/>
          <a:r>
            <a:rPr kumimoji="1" lang="el-GR" dirty="0" smtClean="0">
              <a:solidFill>
                <a:schemeClr val="tx1"/>
              </a:solidFill>
            </a:rPr>
            <a:t>Οι επεξεργασίες στο χωρικό πεδίο μπορούν να </a:t>
          </a:r>
          <a:r>
            <a:rPr kumimoji="1" lang="el-GR" dirty="0" err="1" smtClean="0">
              <a:solidFill>
                <a:schemeClr val="tx1"/>
              </a:solidFill>
            </a:rPr>
            <a:t>περιγραφούν</a:t>
          </a:r>
          <a:r>
            <a:rPr kumimoji="1" lang="el-GR" dirty="0" smtClean="0">
              <a:solidFill>
                <a:schemeClr val="tx1"/>
              </a:solidFill>
            </a:rPr>
            <a:t> με τη γενική σχέση:</a:t>
          </a:r>
          <a:endParaRPr lang="en-US" dirty="0">
            <a:solidFill>
              <a:schemeClr val="tx1"/>
            </a:solidFill>
          </a:endParaRPr>
        </a:p>
      </dgm:t>
    </dgm:pt>
    <dgm:pt modelId="{7A61F08D-F563-41E6-9CD5-458DA0A743BF}" type="parTrans" cxnId="{C317905A-FC75-4734-8C99-E1120E01D31B}">
      <dgm:prSet/>
      <dgm:spPr/>
      <dgm:t>
        <a:bodyPr/>
        <a:lstStyle/>
        <a:p>
          <a:endParaRPr lang="en-US"/>
        </a:p>
      </dgm:t>
    </dgm:pt>
    <dgm:pt modelId="{C3D58471-B973-4231-B4DE-96B1B09F965D}" type="sibTrans" cxnId="{C317905A-FC75-4734-8C99-E1120E01D31B}">
      <dgm:prSet/>
      <dgm:spPr/>
      <dgm:t>
        <a:bodyPr/>
        <a:lstStyle/>
        <a:p>
          <a:endParaRPr lang="en-US"/>
        </a:p>
      </dgm:t>
    </dgm:pt>
    <dgm:pt modelId="{E0E81EF3-4BAE-4F3D-A965-9303D169827B}">
      <dgm:prSet custT="1"/>
      <dgm:spPr/>
      <dgm:t>
        <a:bodyPr/>
        <a:lstStyle/>
        <a:p>
          <a:pPr algn="ctr" rtl="0"/>
          <a:r>
            <a:rPr kumimoji="1" lang="en-US" sz="4000" i="1" smtClean="0">
              <a:solidFill>
                <a:schemeClr val="tx1"/>
              </a:solidFill>
              <a:latin typeface="Bell MT" panose="02020503060305020303" pitchFamily="18" charset="0"/>
            </a:rPr>
            <a:t>g(x,y</a:t>
          </a:r>
          <a:r>
            <a:rPr kumimoji="1" lang="en-US" sz="4000" i="1" dirty="0" smtClean="0">
              <a:solidFill>
                <a:schemeClr val="tx1"/>
              </a:solidFill>
              <a:latin typeface="Bell MT" panose="02020503060305020303" pitchFamily="18" charset="0"/>
            </a:rPr>
            <a:t>)=T </a:t>
          </a:r>
          <a:r>
            <a:rPr kumimoji="1" lang="en-US" sz="4000" i="1" smtClean="0">
              <a:solidFill>
                <a:schemeClr val="tx1"/>
              </a:solidFill>
              <a:latin typeface="Bell MT" panose="02020503060305020303" pitchFamily="18" charset="0"/>
            </a:rPr>
            <a:t>[f(x,y</a:t>
          </a:r>
          <a:r>
            <a:rPr kumimoji="1" lang="en-US" sz="4000" i="1" dirty="0" smtClean="0">
              <a:solidFill>
                <a:schemeClr val="tx1"/>
              </a:solidFill>
              <a:latin typeface="Bell MT" panose="02020503060305020303" pitchFamily="18" charset="0"/>
            </a:rPr>
            <a:t>)]</a:t>
          </a:r>
          <a:endParaRPr lang="en-US" sz="4000" dirty="0">
            <a:solidFill>
              <a:schemeClr val="tx1"/>
            </a:solidFill>
            <a:latin typeface="Bell MT" panose="02020503060305020303" pitchFamily="18" charset="0"/>
          </a:endParaRPr>
        </a:p>
      </dgm:t>
    </dgm:pt>
    <dgm:pt modelId="{BE513416-049F-4824-AB50-1339149F4298}" type="parTrans" cxnId="{B4D4AF18-38CF-49B3-A9BA-5F8CA3EA69FA}">
      <dgm:prSet/>
      <dgm:spPr/>
      <dgm:t>
        <a:bodyPr/>
        <a:lstStyle/>
        <a:p>
          <a:endParaRPr lang="en-US"/>
        </a:p>
      </dgm:t>
    </dgm:pt>
    <dgm:pt modelId="{689ED384-62A8-4175-9E68-B73BF87D23CB}" type="sibTrans" cxnId="{B4D4AF18-38CF-49B3-A9BA-5F8CA3EA69FA}">
      <dgm:prSet/>
      <dgm:spPr/>
      <dgm:t>
        <a:bodyPr/>
        <a:lstStyle/>
        <a:p>
          <a:endParaRPr lang="en-US"/>
        </a:p>
      </dgm:t>
    </dgm:pt>
    <dgm:pt modelId="{D2C70851-FBE7-44CC-B8D7-C28B1169A239}">
      <dgm:prSet/>
      <dgm:spPr/>
      <dgm:t>
        <a:bodyPr/>
        <a:lstStyle/>
        <a:p>
          <a:pPr rtl="0"/>
          <a:r>
            <a:rPr kumimoji="1" lang="el-GR" i="1" dirty="0" smtClean="0">
              <a:solidFill>
                <a:schemeClr val="tx1"/>
              </a:solidFill>
            </a:rPr>
            <a:t>Η εικόνα εισόδου είναι </a:t>
          </a:r>
          <a:r>
            <a:rPr kumimoji="1" lang="el-GR" i="1" smtClean="0">
              <a:solidFill>
                <a:schemeClr val="tx1"/>
              </a:solidFill>
            </a:rPr>
            <a:t>η </a:t>
          </a:r>
          <a:r>
            <a:rPr kumimoji="1" lang="en-US" i="1" smtClean="0">
              <a:solidFill>
                <a:schemeClr val="tx1"/>
              </a:solidFill>
            </a:rPr>
            <a:t>f(x,y</a:t>
          </a:r>
          <a:r>
            <a:rPr kumimoji="1" lang="en-US" i="1" dirty="0" smtClean="0">
              <a:solidFill>
                <a:schemeClr val="tx1"/>
              </a:solidFill>
            </a:rPr>
            <a:t>) </a:t>
          </a:r>
          <a:r>
            <a:rPr kumimoji="1" lang="el-GR" i="1" dirty="0" smtClean="0">
              <a:solidFill>
                <a:schemeClr val="tx1"/>
              </a:solidFill>
            </a:rPr>
            <a:t>ενώ η εικόνα εξόδου είναι </a:t>
          </a:r>
          <a:r>
            <a:rPr kumimoji="1" lang="el-GR" i="1" smtClean="0">
              <a:solidFill>
                <a:schemeClr val="tx1"/>
              </a:solidFill>
            </a:rPr>
            <a:t>η </a:t>
          </a:r>
          <a:r>
            <a:rPr kumimoji="1" lang="en-US" i="1" smtClean="0">
              <a:solidFill>
                <a:schemeClr val="tx1"/>
              </a:solidFill>
            </a:rPr>
            <a:t>g(x,y</a:t>
          </a:r>
          <a:r>
            <a:rPr kumimoji="1" lang="en-US" i="1" dirty="0" smtClean="0">
              <a:solidFill>
                <a:schemeClr val="tx1"/>
              </a:solidFill>
            </a:rPr>
            <a:t>) </a:t>
          </a:r>
          <a:r>
            <a:rPr kumimoji="1" lang="el-GR" i="1" dirty="0" smtClean="0">
              <a:solidFill>
                <a:schemeClr val="tx1"/>
              </a:solidFill>
            </a:rPr>
            <a:t>η οποία προκύπτει μέσω του τελεστή Τ ο οποίος ορίζεται σε γειτονιά του </a:t>
          </a:r>
          <a:r>
            <a:rPr kumimoji="1" lang="el-GR" i="1" smtClean="0">
              <a:solidFill>
                <a:schemeClr val="tx1"/>
              </a:solidFill>
            </a:rPr>
            <a:t>σημείου (</a:t>
          </a:r>
          <a:r>
            <a:rPr kumimoji="1" lang="en-US" i="1" smtClean="0">
              <a:solidFill>
                <a:schemeClr val="tx1"/>
              </a:solidFill>
            </a:rPr>
            <a:t>x,y</a:t>
          </a:r>
          <a:r>
            <a:rPr kumimoji="1" lang="en-US" i="1" dirty="0" smtClean="0">
              <a:solidFill>
                <a:schemeClr val="tx1"/>
              </a:solidFill>
            </a:rPr>
            <a:t>) </a:t>
          </a:r>
          <a:r>
            <a:rPr kumimoji="1" lang="el-GR" i="1" dirty="0" smtClean="0">
              <a:solidFill>
                <a:schemeClr val="tx1"/>
              </a:solidFill>
            </a:rPr>
            <a:t>σε μια ή σε περισσότερες εικόνες (π.χ. μέσος όρος για απομάκρυνση θορύβου)</a:t>
          </a:r>
          <a:r>
            <a:rPr kumimoji="1" lang="en-US" i="1" dirty="0" smtClean="0">
              <a:solidFill>
                <a:schemeClr val="tx1"/>
              </a:solidFill>
            </a:rPr>
            <a:t>.</a:t>
          </a:r>
          <a:endParaRPr lang="en-US" dirty="0">
            <a:solidFill>
              <a:schemeClr val="tx1"/>
            </a:solidFill>
          </a:endParaRPr>
        </a:p>
      </dgm:t>
    </dgm:pt>
    <dgm:pt modelId="{EC6FF7D6-A8BC-49BC-A5C4-71FC88995AAB}" type="parTrans" cxnId="{1C0C33D4-41A9-4AD4-BFE9-CA72A3EE9D9E}">
      <dgm:prSet/>
      <dgm:spPr/>
      <dgm:t>
        <a:bodyPr/>
        <a:lstStyle/>
        <a:p>
          <a:endParaRPr lang="en-US"/>
        </a:p>
      </dgm:t>
    </dgm:pt>
    <dgm:pt modelId="{6C294589-C69C-4228-9290-ED029DAC86BA}" type="sibTrans" cxnId="{1C0C33D4-41A9-4AD4-BFE9-CA72A3EE9D9E}">
      <dgm:prSet/>
      <dgm:spPr/>
      <dgm:t>
        <a:bodyPr/>
        <a:lstStyle/>
        <a:p>
          <a:endParaRPr lang="en-US"/>
        </a:p>
      </dgm:t>
    </dgm:pt>
    <dgm:pt modelId="{26529827-2A55-470F-A9F2-7572750E2C80}" type="pres">
      <dgm:prSet presAssocID="{A070DEE0-2359-42FB-9092-700FBD90A0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9509D1-2FB8-4A94-90A9-E2280AF12062}" type="pres">
      <dgm:prSet presAssocID="{01AA851C-50B0-4F5C-92F4-3C20707FBB5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0BEEBB-2F09-451A-A5F0-3D39E9A1F567}" type="pres">
      <dgm:prSet presAssocID="{C3D58471-B973-4231-B4DE-96B1B09F965D}" presName="spacer" presStyleCnt="0"/>
      <dgm:spPr/>
    </dgm:pt>
    <dgm:pt modelId="{69E35C08-E368-48AD-9F8D-184AD69BB25A}" type="pres">
      <dgm:prSet presAssocID="{E0E81EF3-4BAE-4F3D-A965-9303D169827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BFB20C-8FA7-4B7D-AB5D-4F4A61C7F70E}" type="pres">
      <dgm:prSet presAssocID="{689ED384-62A8-4175-9E68-B73BF87D23CB}" presName="spacer" presStyleCnt="0"/>
      <dgm:spPr/>
    </dgm:pt>
    <dgm:pt modelId="{8FCF2439-CACE-4B04-821E-E281B9FD0482}" type="pres">
      <dgm:prSet presAssocID="{D2C70851-FBE7-44CC-B8D7-C28B1169A23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1D35E2-1095-4DF8-B048-5E744D4420FF}" type="presOf" srcId="{E0E81EF3-4BAE-4F3D-A965-9303D169827B}" destId="{69E35C08-E368-48AD-9F8D-184AD69BB25A}" srcOrd="0" destOrd="0" presId="urn:microsoft.com/office/officeart/2005/8/layout/vList2"/>
    <dgm:cxn modelId="{E9430BC8-DA2E-4EE7-862F-1D07A59C606A}" type="presOf" srcId="{D2C70851-FBE7-44CC-B8D7-C28B1169A239}" destId="{8FCF2439-CACE-4B04-821E-E281B9FD0482}" srcOrd="0" destOrd="0" presId="urn:microsoft.com/office/officeart/2005/8/layout/vList2"/>
    <dgm:cxn modelId="{14DFC120-E119-4894-B18C-26ECD30B7773}" type="presOf" srcId="{A070DEE0-2359-42FB-9092-700FBD90A034}" destId="{26529827-2A55-470F-A9F2-7572750E2C80}" srcOrd="0" destOrd="0" presId="urn:microsoft.com/office/officeart/2005/8/layout/vList2"/>
    <dgm:cxn modelId="{C317905A-FC75-4734-8C99-E1120E01D31B}" srcId="{A070DEE0-2359-42FB-9092-700FBD90A034}" destId="{01AA851C-50B0-4F5C-92F4-3C20707FBB57}" srcOrd="0" destOrd="0" parTransId="{7A61F08D-F563-41E6-9CD5-458DA0A743BF}" sibTransId="{C3D58471-B973-4231-B4DE-96B1B09F965D}"/>
    <dgm:cxn modelId="{B4D4AF18-38CF-49B3-A9BA-5F8CA3EA69FA}" srcId="{A070DEE0-2359-42FB-9092-700FBD90A034}" destId="{E0E81EF3-4BAE-4F3D-A965-9303D169827B}" srcOrd="1" destOrd="0" parTransId="{BE513416-049F-4824-AB50-1339149F4298}" sibTransId="{689ED384-62A8-4175-9E68-B73BF87D23CB}"/>
    <dgm:cxn modelId="{344AF96F-56F6-42F8-BA15-B9A9A8F17F62}" type="presOf" srcId="{01AA851C-50B0-4F5C-92F4-3C20707FBB57}" destId="{679509D1-2FB8-4A94-90A9-E2280AF12062}" srcOrd="0" destOrd="0" presId="urn:microsoft.com/office/officeart/2005/8/layout/vList2"/>
    <dgm:cxn modelId="{1C0C33D4-41A9-4AD4-BFE9-CA72A3EE9D9E}" srcId="{A070DEE0-2359-42FB-9092-700FBD90A034}" destId="{D2C70851-FBE7-44CC-B8D7-C28B1169A239}" srcOrd="2" destOrd="0" parTransId="{EC6FF7D6-A8BC-49BC-A5C4-71FC88995AAB}" sibTransId="{6C294589-C69C-4228-9290-ED029DAC86BA}"/>
    <dgm:cxn modelId="{8A444358-32B4-428B-AD92-3A4C6C73BE61}" type="presParOf" srcId="{26529827-2A55-470F-A9F2-7572750E2C80}" destId="{679509D1-2FB8-4A94-90A9-E2280AF12062}" srcOrd="0" destOrd="0" presId="urn:microsoft.com/office/officeart/2005/8/layout/vList2"/>
    <dgm:cxn modelId="{D03E0E75-0935-4813-861F-71CDA552AECD}" type="presParOf" srcId="{26529827-2A55-470F-A9F2-7572750E2C80}" destId="{A60BEEBB-2F09-451A-A5F0-3D39E9A1F567}" srcOrd="1" destOrd="0" presId="urn:microsoft.com/office/officeart/2005/8/layout/vList2"/>
    <dgm:cxn modelId="{D04807B5-5B32-4DB9-B120-CBB8111A3CBC}" type="presParOf" srcId="{26529827-2A55-470F-A9F2-7572750E2C80}" destId="{69E35C08-E368-48AD-9F8D-184AD69BB25A}" srcOrd="2" destOrd="0" presId="urn:microsoft.com/office/officeart/2005/8/layout/vList2"/>
    <dgm:cxn modelId="{A487DCBC-7B35-4821-8113-0502B4AF902D}" type="presParOf" srcId="{26529827-2A55-470F-A9F2-7572750E2C80}" destId="{63BFB20C-8FA7-4B7D-AB5D-4F4A61C7F70E}" srcOrd="3" destOrd="0" presId="urn:microsoft.com/office/officeart/2005/8/layout/vList2"/>
    <dgm:cxn modelId="{E3327A2E-4908-4FA1-A516-CDF1AE29397C}" type="presParOf" srcId="{26529827-2A55-470F-A9F2-7572750E2C80}" destId="{8FCF2439-CACE-4B04-821E-E281B9FD048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9509D1-2FB8-4A94-90A9-E2280AF12062}">
      <dsp:nvSpPr>
        <dsp:cNvPr id="0" name=""/>
        <dsp:cNvSpPr/>
      </dsp:nvSpPr>
      <dsp:spPr>
        <a:xfrm>
          <a:off x="0" y="160749"/>
          <a:ext cx="8534400" cy="15453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l-GR" sz="2300" kern="1200" dirty="0" smtClean="0">
              <a:solidFill>
                <a:schemeClr val="tx1"/>
              </a:solidFill>
            </a:rPr>
            <a:t>Οι επεξεργασίες στο χωρικό πεδίο μπορούν να </a:t>
          </a:r>
          <a:r>
            <a:rPr kumimoji="1" lang="el-GR" sz="2300" kern="1200" dirty="0" err="1" smtClean="0">
              <a:solidFill>
                <a:schemeClr val="tx1"/>
              </a:solidFill>
            </a:rPr>
            <a:t>περιγραφούν</a:t>
          </a:r>
          <a:r>
            <a:rPr kumimoji="1" lang="el-GR" sz="2300" kern="1200" dirty="0" smtClean="0">
              <a:solidFill>
                <a:schemeClr val="tx1"/>
              </a:solidFill>
            </a:rPr>
            <a:t> με τη γενική σχέση: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75439" y="236188"/>
        <a:ext cx="8383522" cy="1394502"/>
      </dsp:txXfrm>
    </dsp:sp>
    <dsp:sp modelId="{69E35C08-E368-48AD-9F8D-184AD69BB25A}">
      <dsp:nvSpPr>
        <dsp:cNvPr id="0" name=""/>
        <dsp:cNvSpPr/>
      </dsp:nvSpPr>
      <dsp:spPr>
        <a:xfrm>
          <a:off x="0" y="1772369"/>
          <a:ext cx="8534400" cy="1545380"/>
        </a:xfrm>
        <a:prstGeom prst="roundRect">
          <a:avLst/>
        </a:prstGeom>
        <a:gradFill rotWithShape="0">
          <a:gsLst>
            <a:gs pos="0">
              <a:schemeClr val="accent5">
                <a:hueOff val="1145099"/>
                <a:satOff val="0"/>
                <a:lumOff val="-19019"/>
                <a:alphaOff val="0"/>
                <a:shade val="51000"/>
                <a:satMod val="130000"/>
              </a:schemeClr>
            </a:gs>
            <a:gs pos="80000">
              <a:schemeClr val="accent5">
                <a:hueOff val="1145099"/>
                <a:satOff val="0"/>
                <a:lumOff val="-19019"/>
                <a:alphaOff val="0"/>
                <a:shade val="93000"/>
                <a:satMod val="130000"/>
              </a:schemeClr>
            </a:gs>
            <a:gs pos="100000">
              <a:schemeClr val="accent5">
                <a:hueOff val="1145099"/>
                <a:satOff val="0"/>
                <a:lumOff val="-190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4000" i="1" kern="1200" smtClean="0">
              <a:solidFill>
                <a:schemeClr val="tx1"/>
              </a:solidFill>
              <a:latin typeface="Bell MT" panose="02020503060305020303" pitchFamily="18" charset="0"/>
            </a:rPr>
            <a:t>g(x,y</a:t>
          </a:r>
          <a:r>
            <a:rPr kumimoji="1" lang="en-US" sz="4000" i="1" kern="1200" dirty="0" smtClean="0">
              <a:solidFill>
                <a:schemeClr val="tx1"/>
              </a:solidFill>
              <a:latin typeface="Bell MT" panose="02020503060305020303" pitchFamily="18" charset="0"/>
            </a:rPr>
            <a:t>)=T </a:t>
          </a:r>
          <a:r>
            <a:rPr kumimoji="1" lang="en-US" sz="4000" i="1" kern="1200" smtClean="0">
              <a:solidFill>
                <a:schemeClr val="tx1"/>
              </a:solidFill>
              <a:latin typeface="Bell MT" panose="02020503060305020303" pitchFamily="18" charset="0"/>
            </a:rPr>
            <a:t>[f(x,y</a:t>
          </a:r>
          <a:r>
            <a:rPr kumimoji="1" lang="en-US" sz="4000" i="1" kern="1200" dirty="0" smtClean="0">
              <a:solidFill>
                <a:schemeClr val="tx1"/>
              </a:solidFill>
              <a:latin typeface="Bell MT" panose="02020503060305020303" pitchFamily="18" charset="0"/>
            </a:rPr>
            <a:t>)]</a:t>
          </a:r>
          <a:endParaRPr lang="en-US" sz="4000" kern="1200" dirty="0">
            <a:solidFill>
              <a:schemeClr val="tx1"/>
            </a:solidFill>
            <a:latin typeface="Bell MT" panose="02020503060305020303" pitchFamily="18" charset="0"/>
          </a:endParaRPr>
        </a:p>
      </dsp:txBody>
      <dsp:txXfrm>
        <a:off x="75439" y="1847808"/>
        <a:ext cx="8383522" cy="1394502"/>
      </dsp:txXfrm>
    </dsp:sp>
    <dsp:sp modelId="{8FCF2439-CACE-4B04-821E-E281B9FD0482}">
      <dsp:nvSpPr>
        <dsp:cNvPr id="0" name=""/>
        <dsp:cNvSpPr/>
      </dsp:nvSpPr>
      <dsp:spPr>
        <a:xfrm>
          <a:off x="0" y="3383990"/>
          <a:ext cx="8534400" cy="1545380"/>
        </a:xfrm>
        <a:prstGeom prst="roundRect">
          <a:avLst/>
        </a:prstGeom>
        <a:gradFill rotWithShape="0">
          <a:gsLst>
            <a:gs pos="0">
              <a:schemeClr val="accent5">
                <a:hueOff val="2290198"/>
                <a:satOff val="0"/>
                <a:lumOff val="-38039"/>
                <a:alphaOff val="0"/>
                <a:shade val="51000"/>
                <a:satMod val="130000"/>
              </a:schemeClr>
            </a:gs>
            <a:gs pos="80000">
              <a:schemeClr val="accent5">
                <a:hueOff val="2290198"/>
                <a:satOff val="0"/>
                <a:lumOff val="-38039"/>
                <a:alphaOff val="0"/>
                <a:shade val="93000"/>
                <a:satMod val="130000"/>
              </a:schemeClr>
            </a:gs>
            <a:gs pos="100000">
              <a:schemeClr val="accent5">
                <a:hueOff val="2290198"/>
                <a:satOff val="0"/>
                <a:lumOff val="-380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l-GR" sz="2300" i="1" kern="1200" dirty="0" smtClean="0">
              <a:solidFill>
                <a:schemeClr val="tx1"/>
              </a:solidFill>
            </a:rPr>
            <a:t>Η εικόνα εισόδου είναι </a:t>
          </a:r>
          <a:r>
            <a:rPr kumimoji="1" lang="el-GR" sz="2300" i="1" kern="1200" smtClean="0">
              <a:solidFill>
                <a:schemeClr val="tx1"/>
              </a:solidFill>
            </a:rPr>
            <a:t>η </a:t>
          </a:r>
          <a:r>
            <a:rPr kumimoji="1" lang="en-US" sz="2300" i="1" kern="1200" smtClean="0">
              <a:solidFill>
                <a:schemeClr val="tx1"/>
              </a:solidFill>
            </a:rPr>
            <a:t>f(x,y</a:t>
          </a:r>
          <a:r>
            <a:rPr kumimoji="1" lang="en-US" sz="2300" i="1" kern="1200" dirty="0" smtClean="0">
              <a:solidFill>
                <a:schemeClr val="tx1"/>
              </a:solidFill>
            </a:rPr>
            <a:t>) </a:t>
          </a:r>
          <a:r>
            <a:rPr kumimoji="1" lang="el-GR" sz="2300" i="1" kern="1200" dirty="0" smtClean="0">
              <a:solidFill>
                <a:schemeClr val="tx1"/>
              </a:solidFill>
            </a:rPr>
            <a:t>ενώ η εικόνα εξόδου είναι </a:t>
          </a:r>
          <a:r>
            <a:rPr kumimoji="1" lang="el-GR" sz="2300" i="1" kern="1200" smtClean="0">
              <a:solidFill>
                <a:schemeClr val="tx1"/>
              </a:solidFill>
            </a:rPr>
            <a:t>η </a:t>
          </a:r>
          <a:r>
            <a:rPr kumimoji="1" lang="en-US" sz="2300" i="1" kern="1200" smtClean="0">
              <a:solidFill>
                <a:schemeClr val="tx1"/>
              </a:solidFill>
            </a:rPr>
            <a:t>g(x,y</a:t>
          </a:r>
          <a:r>
            <a:rPr kumimoji="1" lang="en-US" sz="2300" i="1" kern="1200" dirty="0" smtClean="0">
              <a:solidFill>
                <a:schemeClr val="tx1"/>
              </a:solidFill>
            </a:rPr>
            <a:t>) </a:t>
          </a:r>
          <a:r>
            <a:rPr kumimoji="1" lang="el-GR" sz="2300" i="1" kern="1200" dirty="0" smtClean="0">
              <a:solidFill>
                <a:schemeClr val="tx1"/>
              </a:solidFill>
            </a:rPr>
            <a:t>η οποία προκύπτει μέσω του τελεστή Τ ο οποίος ορίζεται σε γειτονιά του </a:t>
          </a:r>
          <a:r>
            <a:rPr kumimoji="1" lang="el-GR" sz="2300" i="1" kern="1200" smtClean="0">
              <a:solidFill>
                <a:schemeClr val="tx1"/>
              </a:solidFill>
            </a:rPr>
            <a:t>σημείου (</a:t>
          </a:r>
          <a:r>
            <a:rPr kumimoji="1" lang="en-US" sz="2300" i="1" kern="1200" smtClean="0">
              <a:solidFill>
                <a:schemeClr val="tx1"/>
              </a:solidFill>
            </a:rPr>
            <a:t>x,y</a:t>
          </a:r>
          <a:r>
            <a:rPr kumimoji="1" lang="en-US" sz="2300" i="1" kern="1200" dirty="0" smtClean="0">
              <a:solidFill>
                <a:schemeClr val="tx1"/>
              </a:solidFill>
            </a:rPr>
            <a:t>) </a:t>
          </a:r>
          <a:r>
            <a:rPr kumimoji="1" lang="el-GR" sz="2300" i="1" kern="1200" dirty="0" smtClean="0">
              <a:solidFill>
                <a:schemeClr val="tx1"/>
              </a:solidFill>
            </a:rPr>
            <a:t>σε μια ή σε περισσότερες εικόνες (π.χ. μέσος όρος για απομάκρυνση θορύβου)</a:t>
          </a:r>
          <a:r>
            <a:rPr kumimoji="1" lang="en-US" sz="2300" i="1" kern="1200" dirty="0" smtClean="0">
              <a:solidFill>
                <a:schemeClr val="tx1"/>
              </a:solidFill>
            </a:rPr>
            <a:t>.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75439" y="3459429"/>
        <a:ext cx="8383522" cy="13945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39CCD6D-67A1-43AA-8878-228E2B7D10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609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Click to edit Master text styles</a:t>
            </a:r>
          </a:p>
          <a:p>
            <a:pPr lvl="1"/>
            <a:r>
              <a:rPr lang="el-GR" noProof="0" smtClean="0"/>
              <a:t>Second level</a:t>
            </a:r>
          </a:p>
          <a:p>
            <a:pPr lvl="2"/>
            <a:r>
              <a:rPr lang="el-GR" noProof="0" smtClean="0"/>
              <a:t>Third level</a:t>
            </a:r>
          </a:p>
          <a:p>
            <a:pPr lvl="3"/>
            <a:r>
              <a:rPr lang="el-GR" noProof="0" smtClean="0"/>
              <a:t>Fourth level</a:t>
            </a:r>
          </a:p>
          <a:p>
            <a:pPr lvl="4"/>
            <a:r>
              <a:rPr lang="el-GR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FF07393C-0844-41C5-BDA0-A39E6F80CB1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58303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9EED81-D527-4C5C-895D-DB2745B0DC6E}" type="slidenum">
              <a:rPr lang="el-GR"/>
              <a:pPr/>
              <a:t>1</a:t>
            </a:fld>
            <a:endParaRPr lang="el-GR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&lt;title&gt; = Prof., Dr., etc</a:t>
            </a:r>
          </a:p>
          <a:p>
            <a:pPr eaLnBrk="1" hangingPunct="1"/>
            <a:r>
              <a:rPr lang="en-GB" smtClean="0"/>
              <a:t>Xxxxxxx Yyyyyyyy = name of the presenter</a:t>
            </a:r>
          </a:p>
          <a:p>
            <a:pPr eaLnBrk="1" hangingPunct="1"/>
            <a:r>
              <a:rPr lang="en-GB" smtClean="0"/>
              <a:t>&lt;Full Laboratory Name&gt; = e.g. Computational Vision and Robotics</a:t>
            </a:r>
          </a:p>
          <a:p>
            <a:pPr eaLnBrk="1" hangingPunct="1"/>
            <a:r>
              <a:rPr lang="en-GB" smtClean="0"/>
              <a:t>&lt;Lab short name&gt; = e.g. CVRL</a:t>
            </a:r>
          </a:p>
          <a:p>
            <a:pPr eaLnBrk="1" hangingPunct="1"/>
            <a:r>
              <a:rPr lang="en-GB" smtClean="0"/>
              <a:t>e.t.c.</a:t>
            </a:r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40142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1DC446-3BE7-463E-BC63-0A867992D46F}" type="slidenum">
              <a:rPr lang="el-GR"/>
              <a:pPr/>
              <a:t>44</a:t>
            </a:fld>
            <a:endParaRPr lang="el-GR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978154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21600" cy="1143000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886200"/>
            <a:ext cx="64008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1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201863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228600"/>
            <a:ext cx="64579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12213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91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4191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191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627784" y="6477000"/>
            <a:ext cx="621141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l-GR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ΤΕΧΝΗΤΗ ΟΡΑΣΗ ΤΠ70Υ2</a:t>
            </a:r>
            <a:r>
              <a:rPr kumimoji="0" lang="el-GR" sz="900" b="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		</a:t>
            </a:r>
            <a:r>
              <a:rPr lang="el-GR" sz="900" dirty="0" smtClean="0"/>
              <a:t>Κώστας </a:t>
            </a:r>
            <a:r>
              <a:rPr lang="el-GR" sz="900" dirty="0" err="1" smtClean="0"/>
              <a:t>Μαριάς</a:t>
            </a:r>
            <a:r>
              <a:rPr lang="en-US" sz="900" dirty="0" smtClean="0"/>
              <a:t>, </a:t>
            </a:r>
            <a:r>
              <a:rPr lang="el-GR" sz="900" dirty="0" smtClean="0"/>
              <a:t>Καθηγητής </a:t>
            </a:r>
            <a:r>
              <a:rPr lang="el-GR" sz="900" dirty="0" smtClean="0"/>
              <a:t>Επεξεργασίας Εικόνας</a:t>
            </a:r>
            <a:endParaRPr lang="el-GR" sz="9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1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191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28600"/>
            <a:ext cx="88122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534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990600" y="152400"/>
            <a:ext cx="7731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GB" sz="1200" b="1">
              <a:latin typeface="Arial" charset="0"/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7723188" y="6499225"/>
            <a:ext cx="1344612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>
              <a:spcBef>
                <a:spcPct val="50000"/>
              </a:spcBef>
              <a:defRPr/>
            </a:pPr>
            <a:fld id="{CF01D9A9-1A39-4F01-B91F-590C4ADF964C}" type="slidenum">
              <a:rPr lang="en-US" sz="1400">
                <a:solidFill>
                  <a:srgbClr val="A299BD"/>
                </a:solidFill>
                <a:latin typeface="Arial" charset="0"/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400">
              <a:solidFill>
                <a:srgbClr val="A299BD"/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5496" y="6160932"/>
            <a:ext cx="724452" cy="7244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>
    <p:zoom/>
  </p:transition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59595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595959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595959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595959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595959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003399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003399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003399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003399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SzPct val="90000"/>
        <a:buFont typeface="Wingdings" pitchFamily="2" charset="2"/>
        <a:buBlip>
          <a:blip r:embed="rId15"/>
        </a:buBlip>
        <a:defRPr kumimoji="1" sz="28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6633"/>
        </a:buClr>
        <a:buSzPct val="80000"/>
        <a:buFont typeface="Wingdings" pitchFamily="2" charset="2"/>
        <a:buBlip>
          <a:blip r:embed="rId16"/>
        </a:buBlip>
        <a:defRPr kumimoji="1" sz="2400">
          <a:solidFill>
            <a:srgbClr val="59595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9900"/>
        </a:buClr>
        <a:buSzPct val="70000"/>
        <a:buFont typeface="Wingdings" pitchFamily="2" charset="2"/>
        <a:buBlip>
          <a:blip r:embed="rId17"/>
        </a:buBlip>
        <a:defRPr kumimoji="1" sz="2000">
          <a:solidFill>
            <a:srgbClr val="59595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Blip>
          <a:blip r:embed="rId18"/>
        </a:buBlip>
        <a:defRPr kumimoji="1">
          <a:solidFill>
            <a:srgbClr val="59595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Blip>
          <a:blip r:embed="rId19"/>
        </a:buBlip>
        <a:defRPr kumimoji="1">
          <a:solidFill>
            <a:srgbClr val="595959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Blip>
          <a:blip r:embed="rId19"/>
        </a:buBlip>
        <a:defRPr kumimoji="1">
          <a:solidFill>
            <a:srgbClr val="003399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Blip>
          <a:blip r:embed="rId19"/>
        </a:buBlip>
        <a:defRPr kumimoji="1">
          <a:solidFill>
            <a:srgbClr val="003399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Blip>
          <a:blip r:embed="rId19"/>
        </a:buBlip>
        <a:defRPr kumimoji="1">
          <a:solidFill>
            <a:srgbClr val="003399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Blip>
          <a:blip r:embed="rId19"/>
        </a:buBlip>
        <a:defRPr kumimoji="1">
          <a:solidFill>
            <a:srgbClr val="003399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mailto:cnikou@cs.uoi.gr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://www.archive.org/details/Lectures_on_Image_Process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6" name="Rectangle 6"/>
          <p:cNvSpPr>
            <a:spLocks noChangeArrowheads="1"/>
          </p:cNvSpPr>
          <p:nvPr/>
        </p:nvSpPr>
        <p:spPr bwMode="auto">
          <a:xfrm>
            <a:off x="0" y="5689922"/>
            <a:ext cx="9144000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rgbClr val="FF9933"/>
              </a:buClr>
              <a:buSzPct val="90000"/>
              <a:buFont typeface="Wingdings" pitchFamily="2" charset="2"/>
              <a:buNone/>
              <a:defRPr/>
            </a:pPr>
            <a:endParaRPr kumimoji="1" lang="en-GB" sz="1100" dirty="0">
              <a:solidFill>
                <a:srgbClr val="003399"/>
              </a:solidFill>
              <a:latin typeface="Tahoma" pitchFamily="34" charset="0"/>
            </a:endParaRP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rgbClr val="FF9933"/>
              </a:buClr>
              <a:buSzPct val="90000"/>
              <a:buFont typeface="Wingdings" pitchFamily="2" charset="2"/>
              <a:buNone/>
              <a:defRPr/>
            </a:pPr>
            <a:endParaRPr kumimoji="1" lang="en-GB" sz="1100" b="1" dirty="0">
              <a:solidFill>
                <a:srgbClr val="003399"/>
              </a:solidFill>
              <a:latin typeface="Tahoma" pitchFamily="34" charset="0"/>
            </a:endParaRP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rgbClr val="FF9933"/>
              </a:buClr>
              <a:buSzPct val="90000"/>
              <a:buFont typeface="Wingdings" pitchFamily="2" charset="2"/>
              <a:buNone/>
              <a:defRPr/>
            </a:pPr>
            <a:endParaRPr kumimoji="1" lang="en-GB" sz="1100" dirty="0">
              <a:solidFill>
                <a:srgbClr val="003399"/>
              </a:solidFill>
              <a:latin typeface="Tahoma" pitchFamily="34" charset="0"/>
            </a:endParaRPr>
          </a:p>
        </p:txBody>
      </p:sp>
      <p:sp>
        <p:nvSpPr>
          <p:cNvPr id="158727" name="Rectangle 7"/>
          <p:cNvSpPr>
            <a:spLocks noChangeArrowheads="1"/>
          </p:cNvSpPr>
          <p:nvPr/>
        </p:nvSpPr>
        <p:spPr bwMode="auto">
          <a:xfrm>
            <a:off x="0" y="3942383"/>
            <a:ext cx="925195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kumimoji="1" lang="el-GR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Κώστας </a:t>
            </a:r>
            <a:r>
              <a:rPr kumimoji="1" lang="el-G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Μαριάς</a:t>
            </a:r>
          </a:p>
          <a:p>
            <a:pPr algn="ctr" eaLnBrk="0" hangingPunct="0">
              <a:defRPr/>
            </a:pPr>
            <a:r>
              <a:rPr kumimoji="1" lang="el-GR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Καθηγητής </a:t>
            </a:r>
            <a:r>
              <a:rPr kumimoji="1" lang="el-GR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Επεξεργασίας Εικόνας</a:t>
            </a:r>
            <a:endParaRPr kumimoji="1" lang="en-GB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</a:endParaRPr>
          </a:p>
          <a:p>
            <a:pPr algn="ctr" eaLnBrk="0" hangingPunct="0">
              <a:defRPr/>
            </a:pPr>
            <a:endParaRPr kumimoji="1" lang="en-GB" sz="1200" b="1" dirty="0">
              <a:solidFill>
                <a:schemeClr val="accent5">
                  <a:lumMod val="25000"/>
                </a:schemeClr>
              </a:solidFill>
              <a:latin typeface="Tahoma" pitchFamily="34" charset="0"/>
            </a:endParaRPr>
          </a:p>
        </p:txBody>
      </p:sp>
      <p:pic>
        <p:nvPicPr>
          <p:cNvPr id="2050" name="Picture 2" descr="iStock_000027142333Sma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82" y="5805264"/>
            <a:ext cx="1237220" cy="8227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39975" y="184482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kumimoji="1" lang="el-GR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ΤΕΧΝΗΤΗ ΟΡΑΣΗ </a:t>
            </a:r>
            <a:r>
              <a:rPr kumimoji="1"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ΤΠ70Υ2</a:t>
            </a:r>
            <a:endParaRPr lang="en-US" dirty="0"/>
          </a:p>
          <a:p>
            <a:pPr lvl="0" algn="ctr">
              <a:defRPr/>
            </a:pPr>
            <a:endParaRPr lang="en-US" b="1" dirty="0" smtClean="0"/>
          </a:p>
          <a:p>
            <a:pPr lvl="0" algn="ctr">
              <a:defRPr/>
            </a:pPr>
            <a:r>
              <a:rPr lang="el-GR" b="1" dirty="0" smtClean="0"/>
              <a:t>Διάλεξη </a:t>
            </a:r>
            <a:r>
              <a:rPr lang="en-US" b="1" smtClean="0"/>
              <a:t>6</a:t>
            </a:r>
            <a:endParaRPr kumimoji="1" lang="el-GR" sz="1800" b="1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Φιλτράρισμα στο Χωρικό πεδίο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700" dirty="0" smtClean="0"/>
                  <a:t> </a:t>
                </a:r>
                <a:r>
                  <a:rPr lang="el-GR" sz="2700" dirty="0" smtClean="0"/>
                  <a:t>Για να γενικεύσουμε σε μια μάσκα </a:t>
                </a:r>
                <a:r>
                  <a:rPr lang="en-US" sz="2700" i="1" dirty="0" smtClean="0"/>
                  <a:t>m </a:t>
                </a:r>
                <a:r>
                  <a:rPr lang="en-US" sz="2700" dirty="0" smtClean="0"/>
                  <a:t>x </a:t>
                </a:r>
                <a:r>
                  <a:rPr lang="en-US" sz="2700" i="1" dirty="0" smtClean="0"/>
                  <a:t>n </a:t>
                </a:r>
                <a:r>
                  <a:rPr lang="el-GR" sz="2700" i="1" dirty="0" smtClean="0"/>
                  <a:t>υποθέτουμε ότι τα </a:t>
                </a:r>
                <a:r>
                  <a:rPr lang="en-US" sz="2700" i="1" dirty="0" err="1" smtClean="0"/>
                  <a:t>m,n</a:t>
                </a:r>
                <a:r>
                  <a:rPr lang="en-US" sz="2700" i="1" dirty="0" smtClean="0"/>
                  <a:t> </a:t>
                </a:r>
                <a:r>
                  <a:rPr lang="el-GR" sz="2700" i="1" dirty="0" smtClean="0"/>
                  <a:t>είναι περιττοί και μπορούν να γραφτούν με τη μορφή </a:t>
                </a:r>
                <a:r>
                  <a:rPr lang="en-US" sz="2700" i="1" dirty="0" smtClean="0"/>
                  <a:t>m=2</a:t>
                </a:r>
                <a:r>
                  <a:rPr lang="el-GR" sz="2700" i="1" dirty="0" smtClean="0"/>
                  <a:t>α</a:t>
                </a:r>
                <a:r>
                  <a:rPr lang="en-US" sz="2700" i="1" dirty="0" smtClean="0"/>
                  <a:t>+1, n=2b+1, </a:t>
                </a:r>
                <a:r>
                  <a:rPr lang="el-GR" sz="2700" i="1" dirty="0" smtClean="0"/>
                  <a:t>όπου α</a:t>
                </a:r>
                <a:r>
                  <a:rPr lang="en-US" sz="2700" i="1" dirty="0" smtClean="0"/>
                  <a:t>,b </a:t>
                </a:r>
                <a:r>
                  <a:rPr lang="el-GR" sz="2700" i="1" dirty="0" smtClean="0"/>
                  <a:t>είναι θετικοί ακέραιοι.</a:t>
                </a:r>
              </a:p>
              <a:p>
                <a:r>
                  <a:rPr lang="el-GR" sz="2700" i="1" dirty="0" smtClean="0"/>
                  <a:t>Αυτό σημαίνει ότι θα έχουμε φίλτρα με διάσταση 3</a:t>
                </a:r>
                <a:r>
                  <a:rPr lang="en-US" sz="2700" i="1" dirty="0" smtClean="0"/>
                  <a:t>x3, 5x5, 7x7… </a:t>
                </a:r>
                <a:r>
                  <a:rPr lang="el-GR" sz="2700" i="1" dirty="0" smtClean="0"/>
                  <a:t>κλπ. </a:t>
                </a:r>
                <a:r>
                  <a:rPr lang="el-GR" sz="2700" i="1" dirty="0"/>
                  <a:t>Σ</a:t>
                </a:r>
                <a:r>
                  <a:rPr lang="el-GR" sz="2700" i="1" dirty="0" smtClean="0"/>
                  <a:t>υνήθως </a:t>
                </a:r>
                <a:r>
                  <a:rPr lang="en-US" sz="2700" i="1" dirty="0" smtClean="0"/>
                  <a:t>m=n </a:t>
                </a:r>
                <a:r>
                  <a:rPr lang="el-GR" sz="2700" i="1" dirty="0" smtClean="0"/>
                  <a:t>ώστε να επικεντρωνόμαστε στο κεντρικό </a:t>
                </a:r>
                <a:r>
                  <a:rPr lang="en-US" sz="2700" i="1" dirty="0" smtClean="0"/>
                  <a:t>pixel (</a:t>
                </a:r>
                <a:r>
                  <a:rPr lang="en-US" sz="2700" i="1" dirty="0" err="1" smtClean="0"/>
                  <a:t>x,y</a:t>
                </a:r>
                <a:r>
                  <a:rPr lang="en-US" sz="2700" i="1" dirty="0" smtClean="0"/>
                  <a:t>).</a:t>
                </a:r>
                <a:endParaRPr lang="el-GR" sz="2700" dirty="0" smtClean="0"/>
              </a:p>
              <a:p>
                <a:r>
                  <a:rPr lang="el-GR" sz="2700" dirty="0" smtClean="0"/>
                  <a:t>Η γενική σχέση για γραμμικό φιλτράρισμα μιας εικόνας </a:t>
                </a:r>
                <a:r>
                  <a:rPr lang="en-US" sz="2700" dirty="0" err="1" smtClean="0"/>
                  <a:t>MxN</a:t>
                </a:r>
                <a:r>
                  <a:rPr lang="en-US" sz="2700" dirty="0" smtClean="0"/>
                  <a:t> </a:t>
                </a:r>
                <a:r>
                  <a:rPr lang="el-GR" sz="2700" dirty="0" smtClean="0"/>
                  <a:t>με φίλτρο </a:t>
                </a:r>
                <a:r>
                  <a:rPr lang="en-US" sz="2700" i="1" dirty="0"/>
                  <a:t>m </a:t>
                </a:r>
                <a:r>
                  <a:rPr lang="en-US" sz="2700" dirty="0"/>
                  <a:t>x </a:t>
                </a:r>
                <a:r>
                  <a:rPr lang="en-US" sz="2700" i="1" dirty="0"/>
                  <a:t>n </a:t>
                </a:r>
                <a:r>
                  <a:rPr lang="el-GR" sz="2700" i="1" dirty="0" smtClean="0"/>
                  <a:t>δίνεται από τη σχέση:</a:t>
                </a:r>
                <a:endParaRPr lang="en-US" sz="2700" dirty="0" smtClean="0"/>
              </a:p>
              <a:p>
                <a:r>
                  <a:rPr lang="pt-BR" sz="3200" i="1" dirty="0" smtClean="0"/>
                  <a:t>g(x,y</a:t>
                </a:r>
                <a:r>
                  <a:rPr lang="pt-BR" sz="3200" i="1" dirty="0"/>
                  <a:t>)</a:t>
                </a:r>
                <a14:m>
                  <m:oMath xmlns:m="http://schemas.openxmlformats.org/officeDocument/2006/math">
                    <m:r>
                      <a:rPr lang="pt-BR" sz="3200" b="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5"/>
                          </m:rPr>
                          <a:rPr lang="en-US" sz="3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pt-BR" sz="32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15"/>
                              </m:r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p>
                          <m:e>
                            <m:r>
                              <a:rPr lang="en-US" sz="3200" b="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3200" b="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200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3200" b="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b="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3200" b="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043" r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2262" y="261714"/>
            <a:ext cx="720080" cy="720079"/>
            <a:chOff x="6432415" y="5229200"/>
            <a:chExt cx="1296144" cy="1675221"/>
          </a:xfrm>
        </p:grpSpPr>
        <p:sp>
          <p:nvSpPr>
            <p:cNvPr id="5" name="Title 1"/>
            <p:cNvSpPr txBox="1">
              <a:spLocks/>
            </p:cNvSpPr>
            <p:nvPr/>
          </p:nvSpPr>
          <p:spPr bwMode="auto">
            <a:xfrm>
              <a:off x="6432415" y="6218620"/>
              <a:ext cx="1296144" cy="685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9pPr>
            </a:lstStyle>
            <a:p>
              <a:r>
                <a:rPr lang="en-US" sz="1050" kern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Basic</a:t>
              </a:r>
              <a:endParaRPr lang="el-GR" sz="105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4" descr="http://www.clker.com/cliparts/b/f/e/a/14196945681153564639trainer_lectur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1146" y="5229200"/>
              <a:ext cx="752316" cy="881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1627853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Φιλτράρισμα στο </a:t>
            </a:r>
            <a:r>
              <a:rPr lang="el-GR" dirty="0"/>
              <a:t>Χωρικό πεδίο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534400" cy="5257800"/>
          </a:xfrm>
        </p:spPr>
        <p:txBody>
          <a:bodyPr/>
          <a:lstStyle/>
          <a:p>
            <a:r>
              <a:rPr lang="el-GR" sz="1800" dirty="0" smtClean="0"/>
              <a:t>Η απλοποιημένη σχέση</a:t>
            </a:r>
            <a:r>
              <a:rPr lang="en-US" sz="1800" dirty="0" smtClean="0"/>
              <a:t> </a:t>
            </a:r>
            <a:r>
              <a:rPr lang="el-GR" sz="1800" dirty="0" smtClean="0"/>
              <a:t>για εφαρμογή φίλτρου σε 3χ3 γειτονιά </a:t>
            </a:r>
            <a:r>
              <a:rPr lang="en-US" sz="1800" dirty="0" smtClean="0"/>
              <a:t>pixels</a:t>
            </a:r>
            <a:r>
              <a:rPr lang="el-GR" sz="1800" dirty="0" smtClean="0"/>
              <a:t>:</a:t>
            </a:r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l-GR" sz="1800" dirty="0" smtClean="0"/>
              <a:t>Και γενικεύοντας για φίλτρα διάστασης </a:t>
            </a:r>
            <a:r>
              <a:rPr lang="en-US" sz="1800" i="1" dirty="0" err="1" smtClean="0"/>
              <a:t>mxn</a:t>
            </a:r>
            <a:r>
              <a:rPr lang="en-US" sz="1800" i="1" dirty="0" smtClean="0"/>
              <a:t>:</a:t>
            </a:r>
          </a:p>
          <a:p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11560" y="1628800"/>
          <a:ext cx="3456384" cy="18722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2128"/>
                <a:gridCol w="1152128"/>
                <a:gridCol w="1152128"/>
              </a:tblGrid>
              <a:tr h="624069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 smtClean="0"/>
                        <a:t>p1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 smtClean="0"/>
                        <a:t>p2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 smtClean="0"/>
                        <a:t>p3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dirty="0" smtClean="0"/>
                        <a:t>p4</a:t>
                      </a:r>
                      <a:endParaRPr lang="el-GR" sz="2000" b="1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 smtClean="0"/>
                        <a:t>p5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 smtClean="0"/>
                        <a:t>p6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 smtClean="0"/>
                        <a:t>p7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 smtClean="0"/>
                        <a:t>p8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 smtClean="0"/>
                        <a:t>p9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4830614" y="1628800"/>
          <a:ext cx="3192636" cy="1872207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64212"/>
                <a:gridCol w="1064212"/>
                <a:gridCol w="1064212"/>
              </a:tblGrid>
              <a:tr h="624069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 smtClean="0"/>
                        <a:t>w1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 smtClean="0"/>
                        <a:t>w2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 smtClean="0"/>
                        <a:t>w3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9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dirty="0" smtClean="0"/>
                        <a:t>w4</a:t>
                      </a:r>
                      <a:endParaRPr lang="el-GR" sz="2000" b="1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 smtClean="0"/>
                        <a:t>w5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 smtClean="0"/>
                        <a:t>w6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9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 smtClean="0"/>
                        <a:t>w7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 smtClean="0"/>
                        <a:t>w8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 smtClean="0"/>
                        <a:t>w9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9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Left Arrow 7"/>
          <p:cNvSpPr/>
          <p:nvPr/>
        </p:nvSpPr>
        <p:spPr>
          <a:xfrm>
            <a:off x="4139952" y="2420888"/>
            <a:ext cx="50405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262" y="261714"/>
            <a:ext cx="720080" cy="720079"/>
            <a:chOff x="6432415" y="5229200"/>
            <a:chExt cx="1296144" cy="1675221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6432415" y="6218620"/>
              <a:ext cx="1296144" cy="685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9pPr>
            </a:lstStyle>
            <a:p>
              <a:r>
                <a:rPr lang="en-US" sz="1050" kern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Basic</a:t>
              </a:r>
              <a:endParaRPr lang="el-GR" sz="105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1" name="Picture 4" descr="http://www.clker.com/cliparts/b/f/e/a/14196945681153564639trainer_lecturer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1146" y="5229200"/>
              <a:ext cx="752316" cy="881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475656" y="4710943"/>
                <a:ext cx="267380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l-PL" dirty="0" smtClean="0"/>
                  <a:t>g(x, y)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4710943"/>
                <a:ext cx="2673809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3417" t="-128947" b="-196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330856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dirty="0" smtClean="0"/>
              <a:t>Φιλτράρισμα στο </a:t>
            </a:r>
            <a:r>
              <a:rPr lang="el-GR" sz="2400" dirty="0"/>
              <a:t>Χωρικό </a:t>
            </a:r>
            <a:r>
              <a:rPr lang="el-GR" sz="2400" dirty="0" smtClean="0"/>
              <a:t>πεδίο</a:t>
            </a:r>
            <a:r>
              <a:rPr lang="en-US" sz="2400" dirty="0" smtClean="0"/>
              <a:t>: </a:t>
            </a:r>
            <a:r>
              <a:rPr lang="el-GR" sz="2400" dirty="0" smtClean="0"/>
              <a:t>Συσχέτιση/Συνέλιξη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052736"/>
                <a:ext cx="8534400" cy="5257800"/>
              </a:xfrm>
            </p:spPr>
            <p:txBody>
              <a:bodyPr/>
              <a:lstStyle/>
              <a:p>
                <a:r>
                  <a:rPr lang="el-GR" sz="1800" dirty="0" smtClean="0"/>
                  <a:t>Για να έχουμε συνέλιξη η μάσκα </a:t>
                </a:r>
                <a:r>
                  <a:rPr lang="en-US" sz="1800" dirty="0" smtClean="0"/>
                  <a:t>w </a:t>
                </a:r>
                <a:r>
                  <a:rPr lang="el-GR" sz="1800" dirty="0" smtClean="0"/>
                  <a:t>πρέπει να </a:t>
                </a:r>
                <a:r>
                  <a:rPr lang="el-GR" sz="1800" dirty="0" err="1" smtClean="0"/>
                  <a:t>περιστραφεί</a:t>
                </a:r>
                <a:r>
                  <a:rPr lang="el-GR" sz="1800" dirty="0" smtClean="0"/>
                  <a:t> 180</a:t>
                </a:r>
                <a:r>
                  <a:rPr lang="en-US" sz="1800" dirty="0" smtClean="0"/>
                  <a:t>º</a:t>
                </a:r>
                <a:r>
                  <a:rPr lang="el-GR" sz="1800" dirty="0" smtClean="0"/>
                  <a:t>:</a:t>
                </a:r>
                <a:endParaRPr lang="en-US" sz="1800" dirty="0" smtClean="0"/>
              </a:p>
              <a:p>
                <a:endParaRPr lang="en-US" sz="1800" dirty="0"/>
              </a:p>
              <a:p>
                <a:endParaRPr lang="en-US" sz="1800" dirty="0" smtClean="0"/>
              </a:p>
              <a:p>
                <a:endParaRPr lang="en-US" sz="1800" dirty="0"/>
              </a:p>
              <a:p>
                <a:endParaRPr lang="en-US" sz="1800" dirty="0" smtClean="0"/>
              </a:p>
              <a:p>
                <a:endParaRPr lang="en-US" sz="1800" dirty="0"/>
              </a:p>
              <a:p>
                <a:endParaRPr lang="en-US" sz="1800" dirty="0" smtClean="0"/>
              </a:p>
              <a:p>
                <a:endParaRPr lang="en-US" sz="1800" dirty="0"/>
              </a:p>
              <a:p>
                <a:r>
                  <a:rPr lang="el-GR" sz="1800" dirty="0" smtClean="0"/>
                  <a:t>Η συσχέτιση και η συνέλιξη είναι έννοιες κοντινές και χρησιμοποιούνται για γραμμικό φιλτράρισμα. </a:t>
                </a:r>
              </a:p>
              <a:p>
                <a:r>
                  <a:rPr lang="el-GR" sz="1800" dirty="0" smtClean="0"/>
                  <a:t>Η Συσχέτιση είναι αυτό που περιγράψαμε στις προηγούμενες διαφάνειες όπου μετακινούμε τη μάσκα φίλτρου πάνω από την εικόνα και υπολογίζουμε το άθροισμα των γινομένων σε κάθε θέση.</a:t>
                </a:r>
              </a:p>
              <a:p>
                <a:r>
                  <a:rPr lang="el-GR" sz="1800" dirty="0" smtClean="0"/>
                  <a:t>Η συνέλιξη γίνεται με τον ίδιο τρόπο αλλά η μάσκα του φίλτρου περιστρέφετε κατά</a:t>
                </a:r>
                <a:r>
                  <a:rPr lang="en-US" sz="1800" dirty="0" smtClean="0"/>
                  <a:t> </a:t>
                </a:r>
                <a:r>
                  <a:rPr lang="en-US" sz="1800" dirty="0"/>
                  <a:t>180</a:t>
                </a:r>
                <a:r>
                  <a:rPr lang="en-US" sz="1800" dirty="0" smtClean="0"/>
                  <a:t>°.</a:t>
                </a:r>
                <a:r>
                  <a:rPr lang="el-GR" sz="1800" dirty="0" smtClean="0"/>
                  <a:t> Οπότε κάνουμε ότι πριν αλλά στη σχέση </a:t>
                </a:r>
                <a:r>
                  <a:rPr lang="pl-PL" sz="1800" dirty="0"/>
                  <a:t>g(x, y)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l-PL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l-GR" sz="18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𝑚𝑛</m:t>
                        </m:r>
                      </m:sup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800" i="1" baseline="-2500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1800" i="1" baseline="-2500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nary>
                  </m:oMath>
                </a14:m>
                <a:r>
                  <a:rPr lang="el-GR" sz="1800" dirty="0" smtClean="0"/>
                  <a:t> το </a:t>
                </a:r>
                <a:r>
                  <a:rPr lang="en-US" sz="1800" dirty="0" smtClean="0"/>
                  <a:t>w</a:t>
                </a:r>
                <a:r>
                  <a:rPr lang="en-US" sz="1800" baseline="-25000" dirty="0" smtClean="0"/>
                  <a:t>1 </a:t>
                </a:r>
                <a:r>
                  <a:rPr lang="el-GR" sz="1800" dirty="0" smtClean="0"/>
                  <a:t>έχει πάρει την τιμή του </a:t>
                </a:r>
                <a:r>
                  <a:rPr lang="en-US" sz="1800" dirty="0" smtClean="0"/>
                  <a:t>w</a:t>
                </a:r>
                <a:r>
                  <a:rPr lang="en-US" sz="1800" baseline="-25000" dirty="0" smtClean="0"/>
                  <a:t>9</a:t>
                </a:r>
                <a:r>
                  <a:rPr lang="en-US" sz="1800" dirty="0" smtClean="0"/>
                  <a:t>, to w</a:t>
                </a:r>
                <a:r>
                  <a:rPr lang="en-US" sz="1800" baseline="-25000" dirty="0" smtClean="0"/>
                  <a:t>2</a:t>
                </a:r>
                <a:r>
                  <a:rPr lang="en-US" sz="1800" dirty="0" smtClean="0"/>
                  <a:t> </a:t>
                </a:r>
                <a:r>
                  <a:rPr lang="el-GR" sz="1800" dirty="0" smtClean="0"/>
                  <a:t>του </a:t>
                </a:r>
                <a:r>
                  <a:rPr lang="en-US" sz="1800" dirty="0" smtClean="0"/>
                  <a:t>w</a:t>
                </a:r>
                <a:r>
                  <a:rPr lang="el-GR" sz="1800" baseline="-25000" dirty="0" smtClean="0"/>
                  <a:t>8</a:t>
                </a:r>
                <a:r>
                  <a:rPr lang="el-GR" sz="1800" dirty="0" smtClean="0"/>
                  <a:t> κλπ.</a:t>
                </a:r>
                <a:r>
                  <a:rPr lang="en-US" sz="1800" dirty="0" smtClean="0"/>
                  <a:t> </a:t>
                </a:r>
                <a:r>
                  <a:rPr lang="el-GR" sz="1800" dirty="0" smtClean="0"/>
                  <a:t>Αν το φίλτρο έχει συμμετρία η συνέλιξη ταυτίζεται με την συσχέτιση.</a:t>
                </a:r>
                <a:endParaRPr lang="en-US" sz="1800" dirty="0"/>
              </a:p>
              <a:p>
                <a:endParaRPr lang="el-GR" sz="1800" dirty="0" smtClean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endParaRPr lang="en-US" sz="1800" dirty="0"/>
              </a:p>
              <a:p>
                <a:endParaRPr lang="en-US" sz="1800" dirty="0" smtClean="0"/>
              </a:p>
              <a:p>
                <a:endParaRPr lang="en-US" sz="1800" dirty="0"/>
              </a:p>
              <a:p>
                <a:endParaRPr lang="en-US" sz="1800" dirty="0" smtClean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052736"/>
                <a:ext cx="8534400" cy="5257800"/>
              </a:xfrm>
              <a:blipFill rotWithShape="0">
                <a:blip r:embed="rId2"/>
                <a:stretch>
                  <a:fillRect t="-696" r="-286" b="-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11560" y="1628800"/>
          <a:ext cx="3456384" cy="18722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2128"/>
                <a:gridCol w="1152128"/>
                <a:gridCol w="1152128"/>
              </a:tblGrid>
              <a:tr h="624069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 smtClean="0"/>
                        <a:t>p1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 smtClean="0"/>
                        <a:t>p2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 smtClean="0"/>
                        <a:t>p3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dirty="0" smtClean="0"/>
                        <a:t>p4</a:t>
                      </a:r>
                      <a:endParaRPr lang="el-GR" sz="2000" b="1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 smtClean="0"/>
                        <a:t>p5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 smtClean="0"/>
                        <a:t>p6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 smtClean="0"/>
                        <a:t>p7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 smtClean="0"/>
                        <a:t>p8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 smtClean="0"/>
                        <a:t>p9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4830614" y="1628800"/>
          <a:ext cx="3192636" cy="1872207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64212"/>
                <a:gridCol w="1064212"/>
                <a:gridCol w="1064212"/>
              </a:tblGrid>
              <a:tr h="624069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 smtClean="0"/>
                        <a:t>w1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 smtClean="0"/>
                        <a:t>w2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 smtClean="0"/>
                        <a:t>w3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9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dirty="0" smtClean="0"/>
                        <a:t>w4</a:t>
                      </a:r>
                      <a:endParaRPr lang="el-GR" sz="2000" b="1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 smtClean="0"/>
                        <a:t>w5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 smtClean="0"/>
                        <a:t>w6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9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 smtClean="0"/>
                        <a:t>w7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 smtClean="0"/>
                        <a:t>w8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 smtClean="0"/>
                        <a:t>w9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9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Left Arrow 7"/>
          <p:cNvSpPr/>
          <p:nvPr/>
        </p:nvSpPr>
        <p:spPr>
          <a:xfrm>
            <a:off x="4139952" y="2420888"/>
            <a:ext cx="50405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262" y="261714"/>
            <a:ext cx="720080" cy="720079"/>
            <a:chOff x="6432415" y="5229200"/>
            <a:chExt cx="1296144" cy="1675221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6432415" y="6218620"/>
              <a:ext cx="1296144" cy="685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9pPr>
            </a:lstStyle>
            <a:p>
              <a:r>
                <a:rPr lang="en-US" sz="1050" kern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Basic</a:t>
              </a:r>
              <a:endParaRPr lang="el-GR" sz="105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1" name="Picture 4" descr="http://www.clker.com/cliparts/b/f/e/a/14196945681153564639trainer_lectur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1146" y="5229200"/>
              <a:ext cx="752316" cy="881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4822314" y="1628800"/>
          <a:ext cx="3192636" cy="1872207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64212"/>
                <a:gridCol w="1064212"/>
                <a:gridCol w="1064212"/>
              </a:tblGrid>
              <a:tr h="624069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 smtClean="0"/>
                        <a:t>w</a:t>
                      </a:r>
                      <a:r>
                        <a:rPr lang="el-GR" sz="2000" b="0" i="1" dirty="0" smtClean="0"/>
                        <a:t>9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 smtClean="0"/>
                        <a:t>w</a:t>
                      </a:r>
                      <a:r>
                        <a:rPr lang="el-GR" sz="2000" b="0" i="1" dirty="0" smtClean="0"/>
                        <a:t>8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 smtClean="0"/>
                        <a:t>w</a:t>
                      </a:r>
                      <a:r>
                        <a:rPr lang="el-GR" sz="2000" b="0" i="1" dirty="0" smtClean="0"/>
                        <a:t>7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dirty="0" smtClean="0"/>
                        <a:t>w</a:t>
                      </a:r>
                      <a:r>
                        <a:rPr lang="el-GR" sz="2000" b="0" i="1" dirty="0" smtClean="0"/>
                        <a:t>6</a:t>
                      </a:r>
                      <a:endParaRPr lang="el-GR" sz="2000" b="1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 smtClean="0"/>
                        <a:t>w5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 smtClean="0"/>
                        <a:t>w</a:t>
                      </a:r>
                      <a:r>
                        <a:rPr lang="el-GR" sz="2000" b="0" i="1" dirty="0" smtClean="0"/>
                        <a:t>4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 smtClean="0"/>
                        <a:t>w</a:t>
                      </a:r>
                      <a:r>
                        <a:rPr lang="el-GR" sz="2000" b="0" i="1" dirty="0" smtClean="0"/>
                        <a:t>3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 smtClean="0"/>
                        <a:t>w</a:t>
                      </a:r>
                      <a:r>
                        <a:rPr lang="el-GR" sz="2000" b="0" i="1" dirty="0" smtClean="0"/>
                        <a:t>2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 smtClean="0"/>
                        <a:t>w</a:t>
                      </a:r>
                      <a:r>
                        <a:rPr lang="el-GR" sz="2000" b="0" i="1" dirty="0" smtClean="0"/>
                        <a:t>1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646931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ΠΑΡΑΔΕΙΓΜΑΤΑ  ΦΙΛΤΡΩΝ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ΦΙΛΤΡΟ ΜΕΣΗΣ ΤΙΜΗΣ (</a:t>
            </a:r>
            <a:r>
              <a:rPr lang="el-GR" dirty="0" err="1"/>
              <a:t>mean</a:t>
            </a:r>
            <a:r>
              <a:rPr lang="el-GR" dirty="0"/>
              <a:t> FILTER</a:t>
            </a:r>
            <a:r>
              <a:rPr lang="el-GR" dirty="0" smtClean="0"/>
              <a:t>)</a:t>
            </a:r>
            <a:endParaRPr lang="en-US" dirty="0"/>
          </a:p>
          <a:p>
            <a:pPr marL="0" indent="0">
              <a:buNone/>
            </a:pPr>
            <a:endParaRPr lang="el-GR" dirty="0"/>
          </a:p>
          <a:p>
            <a:r>
              <a:rPr lang="el-GR" dirty="0" smtClean="0"/>
              <a:t>ΦΙΛΤΡΟ </a:t>
            </a:r>
            <a:r>
              <a:rPr lang="el-GR" dirty="0"/>
              <a:t>ΜΕΣΑΙΑΣ ΤΙΜΗΣ (</a:t>
            </a:r>
            <a:r>
              <a:rPr lang="en-US" dirty="0"/>
              <a:t>median FILTER</a:t>
            </a:r>
            <a:r>
              <a:rPr lang="en-US" dirty="0" smtClean="0"/>
              <a:t>) </a:t>
            </a:r>
            <a:r>
              <a:rPr lang="el-GR" dirty="0" smtClean="0"/>
              <a:t>και </a:t>
            </a:r>
            <a:r>
              <a:rPr lang="en-US" dirty="0" smtClean="0"/>
              <a:t>ranked filters</a:t>
            </a:r>
            <a:r>
              <a:rPr lang="el-GR" dirty="0" smtClean="0"/>
              <a:t> (φίλτρα κατάταξης)</a:t>
            </a:r>
            <a:endParaRPr lang="en-US" dirty="0"/>
          </a:p>
          <a:p>
            <a:pPr>
              <a:lnSpc>
                <a:spcPct val="250000"/>
              </a:lnSpc>
            </a:pPr>
            <a:r>
              <a:rPr lang="el-GR" dirty="0" smtClean="0"/>
              <a:t>ΦΙΛΤΡΑ </a:t>
            </a:r>
            <a:r>
              <a:rPr lang="en-US" dirty="0"/>
              <a:t>GAUSS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262" y="261714"/>
            <a:ext cx="720080" cy="720079"/>
            <a:chOff x="6432415" y="5229200"/>
            <a:chExt cx="1296144" cy="1675221"/>
          </a:xfrm>
        </p:grpSpPr>
        <p:sp>
          <p:nvSpPr>
            <p:cNvPr id="5" name="Title 1"/>
            <p:cNvSpPr txBox="1">
              <a:spLocks/>
            </p:cNvSpPr>
            <p:nvPr/>
          </p:nvSpPr>
          <p:spPr bwMode="auto">
            <a:xfrm>
              <a:off x="6432415" y="6218620"/>
              <a:ext cx="1296144" cy="685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9pPr>
            </a:lstStyle>
            <a:p>
              <a:r>
                <a:rPr lang="en-US" sz="1050" kern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Basic</a:t>
              </a:r>
              <a:endParaRPr lang="el-GR" sz="105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4" descr="http://www.clker.com/cliparts/b/f/e/a/14196945681153564639trainer_lecturer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1146" y="5229200"/>
              <a:ext cx="752316" cy="881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7586154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980" name="Group 4"/>
          <p:cNvGraphicFramePr>
            <a:graphicFrameLocks noGrp="1"/>
          </p:cNvGraphicFramePr>
          <p:nvPr/>
        </p:nvGraphicFramePr>
        <p:xfrm>
          <a:off x="838200" y="1828800"/>
          <a:ext cx="3124200" cy="2971801"/>
        </p:xfrm>
        <a:graphic>
          <a:graphicData uri="http://schemas.openxmlformats.org/drawingml/2006/table">
            <a:tbl>
              <a:tblPr/>
              <a:tblGrid>
                <a:gridCol w="625475"/>
                <a:gridCol w="623888"/>
                <a:gridCol w="625475"/>
                <a:gridCol w="623887"/>
                <a:gridCol w="625475"/>
              </a:tblGrid>
              <a:tr h="595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7019" name="Group 43"/>
          <p:cNvGraphicFramePr>
            <a:graphicFrameLocks noGrp="1"/>
          </p:cNvGraphicFramePr>
          <p:nvPr/>
        </p:nvGraphicFramePr>
        <p:xfrm>
          <a:off x="5105400" y="1828800"/>
          <a:ext cx="3124200" cy="2971801"/>
        </p:xfrm>
        <a:graphic>
          <a:graphicData uri="http://schemas.openxmlformats.org/drawingml/2006/table">
            <a:tbl>
              <a:tblPr/>
              <a:tblGrid>
                <a:gridCol w="625475"/>
                <a:gridCol w="623888"/>
                <a:gridCol w="625475"/>
                <a:gridCol w="623887"/>
                <a:gridCol w="625475"/>
              </a:tblGrid>
              <a:tr h="595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7057" name="Group 81"/>
          <p:cNvGraphicFramePr>
            <a:graphicFrameLocks noGrp="1"/>
          </p:cNvGraphicFramePr>
          <p:nvPr>
            <p:extLst/>
          </p:nvPr>
        </p:nvGraphicFramePr>
        <p:xfrm>
          <a:off x="899592" y="1916832"/>
          <a:ext cx="1874838" cy="1782763"/>
        </p:xfrm>
        <a:graphic>
          <a:graphicData uri="http://schemas.openxmlformats.org/drawingml/2006/table">
            <a:tbl>
              <a:tblPr/>
              <a:tblGrid>
                <a:gridCol w="625475"/>
                <a:gridCol w="623888"/>
                <a:gridCol w="625475"/>
              </a:tblGrid>
              <a:tr h="595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Arial" panose="020B0604020202020204" pitchFamily="34" charset="0"/>
                        </a:rPr>
                        <a:t>1/9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Arial" panose="020B0604020202020204" pitchFamily="34" charset="0"/>
                        </a:rPr>
                        <a:t>1/9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Arial" panose="020B0604020202020204" pitchFamily="34" charset="0"/>
                        </a:rPr>
                        <a:t>1/9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Arial" panose="020B0604020202020204" pitchFamily="34" charset="0"/>
                        </a:rPr>
                        <a:t>1/9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Arial" panose="020B0604020202020204" pitchFamily="34" charset="0"/>
                        </a:rPr>
                        <a:t>1/9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Arial" panose="020B0604020202020204" pitchFamily="34" charset="0"/>
                        </a:rPr>
                        <a:t>1/9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Arial" panose="020B0604020202020204" pitchFamily="34" charset="0"/>
                        </a:rPr>
                        <a:t>1/9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Arial" panose="020B0604020202020204" pitchFamily="34" charset="0"/>
                        </a:rPr>
                        <a:t>1/9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Arial" panose="020B0604020202020204" pitchFamily="34" charset="0"/>
                        </a:rPr>
                        <a:t>1/9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7075" name="Rectangle 99"/>
          <p:cNvSpPr>
            <a:spLocks noChangeArrowheads="1"/>
          </p:cNvSpPr>
          <p:nvPr/>
        </p:nvSpPr>
        <p:spPr bwMode="auto">
          <a:xfrm>
            <a:off x="229402" y="5106888"/>
            <a:ext cx="8686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l-GR" sz="2000" smtClean="0">
                <a:sym typeface="Symbol" panose="05050102010706020507" pitchFamily="18" charset="2"/>
              </a:rPr>
              <a:t>f(x,y</a:t>
            </a:r>
            <a:r>
              <a:rPr lang="en-US" altLang="el-GR" sz="2000" dirty="0" smtClean="0">
                <a:sym typeface="Symbol" panose="05050102010706020507" pitchFamily="18" charset="2"/>
              </a:rPr>
              <a:t>)=f(2,2)=11</a:t>
            </a:r>
          </a:p>
          <a:p>
            <a:r>
              <a:rPr lang="el-GR" altLang="el-GR" sz="2000" dirty="0" smtClean="0">
                <a:sym typeface="Symbol" panose="05050102010706020507" pitchFamily="18" charset="2"/>
              </a:rPr>
              <a:t>Νέα </a:t>
            </a:r>
            <a:r>
              <a:rPr lang="el-GR" altLang="el-GR" sz="2000" smtClean="0">
                <a:sym typeface="Symbol" panose="05050102010706020507" pitchFamily="18" charset="2"/>
              </a:rPr>
              <a:t>τιμή </a:t>
            </a:r>
            <a:r>
              <a:rPr lang="en-US" altLang="el-GR" sz="2000" smtClean="0">
                <a:sym typeface="Symbol" panose="05050102010706020507" pitchFamily="18" charset="2"/>
              </a:rPr>
              <a:t>g(x,y)=T[f(x,y</a:t>
            </a:r>
            <a:r>
              <a:rPr lang="en-US" altLang="el-GR" sz="2000" dirty="0" smtClean="0">
                <a:sym typeface="Symbol" panose="05050102010706020507" pitchFamily="18" charset="2"/>
              </a:rPr>
              <a:t>)] = </a:t>
            </a:r>
            <a:r>
              <a:rPr lang="en-US" altLang="el-GR" sz="2000" dirty="0">
                <a:sym typeface="Symbol" panose="05050102010706020507" pitchFamily="18" charset="2"/>
              </a:rPr>
              <a:t>11/9 + 61/9 + 31/9 + 21/9 + 111/9 + 31/9</a:t>
            </a:r>
            <a:br>
              <a:rPr lang="en-US" altLang="el-GR" sz="2000" dirty="0">
                <a:sym typeface="Symbol" panose="05050102010706020507" pitchFamily="18" charset="2"/>
              </a:rPr>
            </a:br>
            <a:r>
              <a:rPr lang="en-US" altLang="el-GR" sz="2000" dirty="0">
                <a:sym typeface="Symbol" panose="05050102010706020507" pitchFamily="18" charset="2"/>
              </a:rPr>
              <a:t>         + 51/9 + 101/9 + 61/9 = 47/9 = 5.222</a:t>
            </a:r>
          </a:p>
        </p:txBody>
      </p:sp>
      <p:sp>
        <p:nvSpPr>
          <p:cNvPr id="127076" name="Text Box 100"/>
          <p:cNvSpPr txBox="1">
            <a:spLocks noChangeArrowheads="1"/>
          </p:cNvSpPr>
          <p:nvPr/>
        </p:nvSpPr>
        <p:spPr bwMode="auto">
          <a:xfrm>
            <a:off x="5899150" y="2524125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l-GR" sz="2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5</a:t>
            </a:r>
          </a:p>
        </p:txBody>
      </p:sp>
      <p:sp>
        <p:nvSpPr>
          <p:cNvPr id="127077" name="Rectangle 101"/>
          <p:cNvSpPr>
            <a:spLocks noChangeArrowheads="1"/>
          </p:cNvSpPr>
          <p:nvPr/>
        </p:nvSpPr>
        <p:spPr bwMode="auto">
          <a:xfrm>
            <a:off x="5715000" y="2392363"/>
            <a:ext cx="685800" cy="655637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1" name="Group 10"/>
          <p:cNvGrpSpPr/>
          <p:nvPr/>
        </p:nvGrpSpPr>
        <p:grpSpPr>
          <a:xfrm>
            <a:off x="-26987" y="454605"/>
            <a:ext cx="852746" cy="764595"/>
            <a:chOff x="6432415" y="5229200"/>
            <a:chExt cx="1296144" cy="1251046"/>
          </a:xfrm>
        </p:grpSpPr>
        <p:sp>
          <p:nvSpPr>
            <p:cNvPr id="12" name="Title 1"/>
            <p:cNvSpPr txBox="1">
              <a:spLocks/>
            </p:cNvSpPr>
            <p:nvPr/>
          </p:nvSpPr>
          <p:spPr bwMode="auto">
            <a:xfrm>
              <a:off x="6432415" y="5794446"/>
              <a:ext cx="1296144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9pPr>
            </a:lstStyle>
            <a:p>
              <a:r>
                <a:rPr lang="en-US" sz="1400" kern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Basic</a:t>
              </a:r>
              <a:endParaRPr lang="el-GR" sz="1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3" name="Picture 4" descr="http://www.clker.com/cliparts/b/f/e/a/14196945681153564639trainer_lecturer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1146" y="5229200"/>
              <a:ext cx="752316" cy="881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150858" y="228600"/>
            <a:ext cx="8957646" cy="685800"/>
          </a:xfrm>
        </p:spPr>
        <p:txBody>
          <a:bodyPr/>
          <a:lstStyle/>
          <a:p>
            <a:pPr eaLnBrk="1" hangingPunct="1"/>
            <a:r>
              <a:rPr lang="el-GR" altLang="el-GR" sz="2400" dirty="0" smtClean="0"/>
              <a:t>Παράδειγμα Επεξεργασίας Εικόνας με χωρικά φίλτρα</a:t>
            </a:r>
            <a:endParaRPr lang="en-US" altLang="el-GR" sz="2400" dirty="0" smtClean="0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762000" y="990600"/>
            <a:ext cx="403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90000"/>
              <a:buFont typeface="Wingdings" pitchFamily="2" charset="2"/>
              <a:buBlip>
                <a:blip r:embed="rId3"/>
              </a:buBlip>
              <a:defRPr kumimoji="1" sz="2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6633"/>
              </a:buClr>
              <a:buSzPct val="80000"/>
              <a:buFont typeface="Wingdings" pitchFamily="2" charset="2"/>
              <a:buBlip>
                <a:blip r:embed="rId4"/>
              </a:buBlip>
              <a:defRPr kumimoji="1" sz="2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00"/>
              </a:buClr>
              <a:buSzPct val="70000"/>
              <a:buFont typeface="Wingdings" pitchFamily="2" charset="2"/>
              <a:buBlip>
                <a:blip r:embed="rId5"/>
              </a:buBlip>
              <a:defRPr kumimoji="1"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Blip>
                <a:blip r:embed="rId6"/>
              </a:buBlip>
              <a:defRPr kumimoji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Blip>
                <a:blip r:embed="rId7"/>
              </a:buBlip>
              <a:defRPr kumimoji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Blip>
                <a:blip r:embed="rId7"/>
              </a:buBlip>
              <a:defRPr kumimoji="1">
                <a:solidFill>
                  <a:srgbClr val="003399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Blip>
                <a:blip r:embed="rId7"/>
              </a:buBlip>
              <a:defRPr kumimoji="1">
                <a:solidFill>
                  <a:srgbClr val="003399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Blip>
                <a:blip r:embed="rId7"/>
              </a:buBlip>
              <a:defRPr kumimoji="1">
                <a:solidFill>
                  <a:srgbClr val="003399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Blip>
                <a:blip r:embed="rId7"/>
              </a:buBlip>
              <a:defRPr kumimoji="1">
                <a:solidFill>
                  <a:srgbClr val="003399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l-GR" altLang="el-GR" sz="2400" b="1" kern="0" dirty="0" smtClean="0">
                <a:solidFill>
                  <a:schemeClr val="accent5">
                    <a:lumMod val="10000"/>
                  </a:schemeClr>
                </a:solidFill>
                <a:sym typeface="Symbol" panose="05050102010706020507" pitchFamily="18" charset="2"/>
              </a:rPr>
              <a:t>Αρχική εικόνα</a:t>
            </a:r>
            <a:r>
              <a:rPr lang="en-US" altLang="el-GR" sz="2400" b="1" kern="0" dirty="0" smtClean="0">
                <a:solidFill>
                  <a:schemeClr val="accent5">
                    <a:lumMod val="10000"/>
                  </a:schemeClr>
                </a:solidFill>
                <a:sym typeface="Symbol" panose="05050102010706020507" pitchFamily="18" charset="2"/>
              </a:rPr>
              <a:t>:</a:t>
            </a:r>
            <a:endParaRPr lang="en-US" altLang="el-GR" sz="2400" b="1" kern="0" dirty="0">
              <a:solidFill>
                <a:schemeClr val="accent5">
                  <a:lumMod val="10000"/>
                </a:schemeClr>
              </a:solidFill>
              <a:sym typeface="Symbol" panose="05050102010706020507" pitchFamily="18" charset="2"/>
            </a:endParaRPr>
          </a:p>
        </p:txBody>
      </p:sp>
      <p:sp>
        <p:nvSpPr>
          <p:cNvPr id="19" name="Rectangle 42"/>
          <p:cNvSpPr>
            <a:spLocks noChangeArrowheads="1"/>
          </p:cNvSpPr>
          <p:nvPr/>
        </p:nvSpPr>
        <p:spPr bwMode="auto">
          <a:xfrm>
            <a:off x="4953000" y="990600"/>
            <a:ext cx="3505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el-GR" altLang="el-GR" sz="2000" b="1" dirty="0" smtClean="0">
                <a:solidFill>
                  <a:schemeClr val="accent5">
                    <a:lumMod val="10000"/>
                  </a:schemeClr>
                </a:solidFill>
                <a:sym typeface="Symbol" panose="05050102010706020507" pitchFamily="18" charset="2"/>
              </a:rPr>
              <a:t>Εικόνα φιλτραρισμένη </a:t>
            </a:r>
            <a:r>
              <a:rPr lang="el-GR" altLang="el-GR" sz="2000" b="1" smtClean="0">
                <a:solidFill>
                  <a:schemeClr val="accent5">
                    <a:lumMod val="10000"/>
                  </a:schemeClr>
                </a:solidFill>
                <a:sym typeface="Symbol" panose="05050102010706020507" pitchFamily="18" charset="2"/>
              </a:rPr>
              <a:t>με 3</a:t>
            </a:r>
            <a:r>
              <a:rPr lang="en-US" altLang="el-GR" sz="2000" b="1" smtClean="0">
                <a:solidFill>
                  <a:schemeClr val="accent5">
                    <a:lumMod val="10000"/>
                  </a:schemeClr>
                </a:solidFill>
                <a:sym typeface="Symbol" panose="05050102010706020507" pitchFamily="18" charset="2"/>
              </a:rPr>
              <a:t>x3</a:t>
            </a:r>
            <a:r>
              <a:rPr lang="el-GR" altLang="el-GR" sz="2000" b="1" smtClean="0">
                <a:solidFill>
                  <a:schemeClr val="accent5">
                    <a:lumMod val="10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el-GR" altLang="el-GR" sz="2000" b="1" dirty="0" smtClean="0">
                <a:solidFill>
                  <a:schemeClr val="accent5">
                    <a:lumMod val="10000"/>
                  </a:schemeClr>
                </a:solidFill>
                <a:sym typeface="Symbol" panose="05050102010706020507" pitchFamily="18" charset="2"/>
              </a:rPr>
              <a:t>φίλτρο ομαλοποίησης</a:t>
            </a:r>
            <a:endParaRPr lang="en-US" altLang="el-GR" sz="2000" b="1" dirty="0">
              <a:solidFill>
                <a:schemeClr val="accent5">
                  <a:lumMod val="10000"/>
                </a:schemeClr>
              </a:solidFill>
              <a:sym typeface="Symbol" panose="05050102010706020507" pitchFamily="18" charset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1786" y="2374758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/>
              <a:t>(x,y</a:t>
            </a:r>
            <a:r>
              <a:rPr lang="en-US" sz="1400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72759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7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7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7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7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7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7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7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7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7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7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7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7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75" grpId="0" autoUpdateAnimBg="0"/>
      <p:bldP spid="127076" grpId="0" autoUpdateAnimBg="0"/>
      <p:bldP spid="12707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980" name="Group 4"/>
          <p:cNvGraphicFramePr>
            <a:graphicFrameLocks noGrp="1"/>
          </p:cNvGraphicFramePr>
          <p:nvPr/>
        </p:nvGraphicFramePr>
        <p:xfrm>
          <a:off x="838200" y="1828800"/>
          <a:ext cx="3124200" cy="2971801"/>
        </p:xfrm>
        <a:graphic>
          <a:graphicData uri="http://schemas.openxmlformats.org/drawingml/2006/table">
            <a:tbl>
              <a:tblPr/>
              <a:tblGrid>
                <a:gridCol w="625475"/>
                <a:gridCol w="623888"/>
                <a:gridCol w="625475"/>
                <a:gridCol w="623887"/>
                <a:gridCol w="625475"/>
              </a:tblGrid>
              <a:tr h="595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7019" name="Group 43"/>
          <p:cNvGraphicFramePr>
            <a:graphicFrameLocks noGrp="1"/>
          </p:cNvGraphicFramePr>
          <p:nvPr/>
        </p:nvGraphicFramePr>
        <p:xfrm>
          <a:off x="5105400" y="1828800"/>
          <a:ext cx="3124200" cy="2971801"/>
        </p:xfrm>
        <a:graphic>
          <a:graphicData uri="http://schemas.openxmlformats.org/drawingml/2006/table">
            <a:tbl>
              <a:tblPr/>
              <a:tblGrid>
                <a:gridCol w="625475"/>
                <a:gridCol w="623888"/>
                <a:gridCol w="625475"/>
                <a:gridCol w="623887"/>
                <a:gridCol w="625475"/>
              </a:tblGrid>
              <a:tr h="595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7057" name="Group 81"/>
          <p:cNvGraphicFramePr>
            <a:graphicFrameLocks noGrp="1"/>
          </p:cNvGraphicFramePr>
          <p:nvPr/>
        </p:nvGraphicFramePr>
        <p:xfrm>
          <a:off x="968375" y="1946275"/>
          <a:ext cx="1874838" cy="1782763"/>
        </p:xfrm>
        <a:graphic>
          <a:graphicData uri="http://schemas.openxmlformats.org/drawingml/2006/table">
            <a:tbl>
              <a:tblPr/>
              <a:tblGrid>
                <a:gridCol w="625475"/>
                <a:gridCol w="623888"/>
                <a:gridCol w="625475"/>
              </a:tblGrid>
              <a:tr h="595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Arial" panose="020B0604020202020204" pitchFamily="34" charset="0"/>
                        </a:rPr>
                        <a:t>1/9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Arial" panose="020B0604020202020204" pitchFamily="34" charset="0"/>
                        </a:rPr>
                        <a:t>1/9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Arial" panose="020B0604020202020204" pitchFamily="34" charset="0"/>
                        </a:rPr>
                        <a:t>1/9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Arial" panose="020B0604020202020204" pitchFamily="34" charset="0"/>
                        </a:rPr>
                        <a:t>1/9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Arial" panose="020B0604020202020204" pitchFamily="34" charset="0"/>
                        </a:rPr>
                        <a:t>1/9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Arial" panose="020B0604020202020204" pitchFamily="34" charset="0"/>
                        </a:rPr>
                        <a:t>1/9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Arial" panose="020B0604020202020204" pitchFamily="34" charset="0"/>
                        </a:rPr>
                        <a:t>1/9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Arial" panose="020B0604020202020204" pitchFamily="34" charset="0"/>
                        </a:rPr>
                        <a:t>1/9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Arial" panose="020B0604020202020204" pitchFamily="34" charset="0"/>
                        </a:rPr>
                        <a:t>1/9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7075" name="Rectangle 99"/>
          <p:cNvSpPr>
            <a:spLocks noChangeArrowheads="1"/>
          </p:cNvSpPr>
          <p:nvPr/>
        </p:nvSpPr>
        <p:spPr bwMode="auto">
          <a:xfrm>
            <a:off x="228600" y="5105400"/>
            <a:ext cx="8686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l-GR" sz="2400" dirty="0" smtClean="0">
                <a:sym typeface="Symbol" panose="05050102010706020507" pitchFamily="18" charset="2"/>
              </a:rPr>
              <a:t>Νέα τιμή </a:t>
            </a:r>
            <a:r>
              <a:rPr lang="en-US" altLang="el-GR" sz="2400" dirty="0" smtClean="0">
                <a:sym typeface="Symbol" panose="05050102010706020507" pitchFamily="18" charset="2"/>
              </a:rPr>
              <a:t>= </a:t>
            </a:r>
            <a:r>
              <a:rPr lang="en-US" altLang="el-GR" sz="2400" dirty="0">
                <a:sym typeface="Symbol" panose="05050102010706020507" pitchFamily="18" charset="2"/>
              </a:rPr>
              <a:t>11/9 + 61/9 + 31/9 + 21/9 + 111/9 + 31/9</a:t>
            </a:r>
            <a:br>
              <a:rPr lang="en-US" altLang="el-GR" sz="2400" dirty="0">
                <a:sym typeface="Symbol" panose="05050102010706020507" pitchFamily="18" charset="2"/>
              </a:rPr>
            </a:br>
            <a:r>
              <a:rPr lang="en-US" altLang="el-GR" sz="2400" dirty="0">
                <a:sym typeface="Symbol" panose="05050102010706020507" pitchFamily="18" charset="2"/>
              </a:rPr>
              <a:t>         + 51/9 + 101/9 + 61/9 = 47/9 = 5.222</a:t>
            </a:r>
          </a:p>
        </p:txBody>
      </p:sp>
      <p:sp>
        <p:nvSpPr>
          <p:cNvPr id="127076" name="Text Box 100"/>
          <p:cNvSpPr txBox="1">
            <a:spLocks noChangeArrowheads="1"/>
          </p:cNvSpPr>
          <p:nvPr/>
        </p:nvSpPr>
        <p:spPr bwMode="auto">
          <a:xfrm>
            <a:off x="5899150" y="2524125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l-GR" sz="2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5</a:t>
            </a:r>
          </a:p>
        </p:txBody>
      </p:sp>
      <p:sp>
        <p:nvSpPr>
          <p:cNvPr id="127077" name="Rectangle 101"/>
          <p:cNvSpPr>
            <a:spLocks noChangeArrowheads="1"/>
          </p:cNvSpPr>
          <p:nvPr/>
        </p:nvSpPr>
        <p:spPr bwMode="auto">
          <a:xfrm>
            <a:off x="5715000" y="2392363"/>
            <a:ext cx="685800" cy="655637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1" name="Group 10"/>
          <p:cNvGrpSpPr/>
          <p:nvPr/>
        </p:nvGrpSpPr>
        <p:grpSpPr>
          <a:xfrm>
            <a:off x="-26987" y="454605"/>
            <a:ext cx="852746" cy="764595"/>
            <a:chOff x="6432415" y="5229200"/>
            <a:chExt cx="1296144" cy="1251046"/>
          </a:xfrm>
        </p:grpSpPr>
        <p:sp>
          <p:nvSpPr>
            <p:cNvPr id="12" name="Title 1"/>
            <p:cNvSpPr txBox="1">
              <a:spLocks/>
            </p:cNvSpPr>
            <p:nvPr/>
          </p:nvSpPr>
          <p:spPr bwMode="auto">
            <a:xfrm>
              <a:off x="6432415" y="5794446"/>
              <a:ext cx="1296144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9pPr>
            </a:lstStyle>
            <a:p>
              <a:r>
                <a:rPr lang="en-US" sz="1400" kern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Basic</a:t>
              </a:r>
              <a:endParaRPr lang="el-GR" sz="1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3" name="Picture 4" descr="http://www.clker.com/cliparts/b/f/e/a/14196945681153564639trainer_lecturer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1146" y="5229200"/>
              <a:ext cx="752316" cy="881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762000" y="990600"/>
            <a:ext cx="403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90000"/>
              <a:buFont typeface="Wingdings" pitchFamily="2" charset="2"/>
              <a:buBlip>
                <a:blip r:embed="rId3"/>
              </a:buBlip>
              <a:defRPr kumimoji="1" sz="2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6633"/>
              </a:buClr>
              <a:buSzPct val="80000"/>
              <a:buFont typeface="Wingdings" pitchFamily="2" charset="2"/>
              <a:buBlip>
                <a:blip r:embed="rId4"/>
              </a:buBlip>
              <a:defRPr kumimoji="1" sz="2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00"/>
              </a:buClr>
              <a:buSzPct val="70000"/>
              <a:buFont typeface="Wingdings" pitchFamily="2" charset="2"/>
              <a:buBlip>
                <a:blip r:embed="rId5"/>
              </a:buBlip>
              <a:defRPr kumimoji="1"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Blip>
                <a:blip r:embed="rId6"/>
              </a:buBlip>
              <a:defRPr kumimoji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Blip>
                <a:blip r:embed="rId7"/>
              </a:buBlip>
              <a:defRPr kumimoji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Blip>
                <a:blip r:embed="rId7"/>
              </a:buBlip>
              <a:defRPr kumimoji="1">
                <a:solidFill>
                  <a:srgbClr val="003399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Blip>
                <a:blip r:embed="rId7"/>
              </a:buBlip>
              <a:defRPr kumimoji="1">
                <a:solidFill>
                  <a:srgbClr val="003399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Blip>
                <a:blip r:embed="rId7"/>
              </a:buBlip>
              <a:defRPr kumimoji="1">
                <a:solidFill>
                  <a:srgbClr val="003399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Blip>
                <a:blip r:embed="rId7"/>
              </a:buBlip>
              <a:defRPr kumimoji="1">
                <a:solidFill>
                  <a:srgbClr val="003399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l-GR" altLang="el-GR" sz="2400" b="1" kern="0" dirty="0" smtClean="0">
                <a:solidFill>
                  <a:schemeClr val="accent5">
                    <a:lumMod val="10000"/>
                  </a:schemeClr>
                </a:solidFill>
                <a:sym typeface="Symbol" panose="05050102010706020507" pitchFamily="18" charset="2"/>
              </a:rPr>
              <a:t>Αρχική εικόνα</a:t>
            </a:r>
            <a:r>
              <a:rPr lang="en-US" altLang="el-GR" sz="2400" b="1" kern="0" dirty="0" smtClean="0">
                <a:solidFill>
                  <a:schemeClr val="accent5">
                    <a:lumMod val="10000"/>
                  </a:schemeClr>
                </a:solidFill>
                <a:sym typeface="Symbol" panose="05050102010706020507" pitchFamily="18" charset="2"/>
              </a:rPr>
              <a:t>:</a:t>
            </a:r>
            <a:endParaRPr lang="en-US" altLang="el-GR" sz="2400" b="1" kern="0" dirty="0">
              <a:solidFill>
                <a:schemeClr val="accent5">
                  <a:lumMod val="10000"/>
                </a:schemeClr>
              </a:solidFill>
              <a:sym typeface="Symbol" panose="05050102010706020507" pitchFamily="18" charset="2"/>
            </a:endParaRPr>
          </a:p>
        </p:txBody>
      </p:sp>
      <p:sp>
        <p:nvSpPr>
          <p:cNvPr id="19" name="Rectangle 42"/>
          <p:cNvSpPr>
            <a:spLocks noChangeArrowheads="1"/>
          </p:cNvSpPr>
          <p:nvPr/>
        </p:nvSpPr>
        <p:spPr bwMode="auto">
          <a:xfrm>
            <a:off x="4953000" y="990600"/>
            <a:ext cx="3505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el-GR" altLang="el-GR" sz="2000" b="1" dirty="0" smtClean="0">
                <a:solidFill>
                  <a:schemeClr val="accent5">
                    <a:lumMod val="10000"/>
                  </a:schemeClr>
                </a:solidFill>
                <a:sym typeface="Symbol" panose="05050102010706020507" pitchFamily="18" charset="2"/>
              </a:rPr>
              <a:t>Εικόνα φιλτραρισμένη </a:t>
            </a:r>
            <a:r>
              <a:rPr lang="el-GR" altLang="el-GR" sz="2000" b="1" smtClean="0">
                <a:solidFill>
                  <a:schemeClr val="accent5">
                    <a:lumMod val="10000"/>
                  </a:schemeClr>
                </a:solidFill>
                <a:sym typeface="Symbol" panose="05050102010706020507" pitchFamily="18" charset="2"/>
              </a:rPr>
              <a:t>με 3</a:t>
            </a:r>
            <a:r>
              <a:rPr lang="en-US" altLang="el-GR" sz="2000" b="1" smtClean="0">
                <a:solidFill>
                  <a:schemeClr val="accent5">
                    <a:lumMod val="10000"/>
                  </a:schemeClr>
                </a:solidFill>
                <a:sym typeface="Symbol" panose="05050102010706020507" pitchFamily="18" charset="2"/>
              </a:rPr>
              <a:t>x3</a:t>
            </a:r>
            <a:r>
              <a:rPr lang="el-GR" altLang="el-GR" sz="2000" b="1" smtClean="0">
                <a:solidFill>
                  <a:schemeClr val="accent5">
                    <a:lumMod val="10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el-GR" altLang="el-GR" sz="2000" b="1" dirty="0" smtClean="0">
                <a:solidFill>
                  <a:schemeClr val="accent5">
                    <a:lumMod val="10000"/>
                  </a:schemeClr>
                </a:solidFill>
                <a:sym typeface="Symbol" panose="05050102010706020507" pitchFamily="18" charset="2"/>
              </a:rPr>
              <a:t>φίλτρο ομαλοποίησης</a:t>
            </a:r>
            <a:endParaRPr lang="en-US" altLang="el-GR" sz="2000" b="1" dirty="0">
              <a:solidFill>
                <a:schemeClr val="accent5">
                  <a:lumMod val="10000"/>
                </a:schemeClr>
              </a:solidFill>
              <a:sym typeface="Symbol" panose="05050102010706020507" pitchFamily="18" charset="2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150858" y="228600"/>
            <a:ext cx="8957646" cy="685800"/>
          </a:xfrm>
        </p:spPr>
        <p:txBody>
          <a:bodyPr/>
          <a:lstStyle/>
          <a:p>
            <a:pPr eaLnBrk="1" hangingPunct="1"/>
            <a:r>
              <a:rPr lang="el-GR" altLang="el-GR" sz="2400" dirty="0" smtClean="0"/>
              <a:t>Παράδειγμα Επεξεργασίας Εικόνας με χωρικά φίλτρα</a:t>
            </a:r>
            <a:endParaRPr lang="en-US" alt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229756095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7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7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7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7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7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7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7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7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7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7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75" grpId="0" autoUpdateAnimBg="0"/>
      <p:bldP spid="127076" grpId="0" autoUpdateAnimBg="0"/>
      <p:bldP spid="12707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90600"/>
            <a:ext cx="4038600" cy="533400"/>
          </a:xfrm>
        </p:spPr>
        <p:txBody>
          <a:bodyPr/>
          <a:lstStyle/>
          <a:p>
            <a:pPr marL="0" indent="0">
              <a:buNone/>
            </a:pPr>
            <a:r>
              <a:rPr lang="el-GR" altLang="el-GR" sz="2400" b="1" dirty="0" smtClean="0">
                <a:solidFill>
                  <a:schemeClr val="accent5">
                    <a:lumMod val="10000"/>
                  </a:schemeClr>
                </a:solidFill>
                <a:sym typeface="Symbol" panose="05050102010706020507" pitchFamily="18" charset="2"/>
              </a:rPr>
              <a:t>Αρχική εικόνα</a:t>
            </a:r>
            <a:r>
              <a:rPr lang="en-US" altLang="el-GR" sz="2400" b="1" dirty="0" smtClean="0">
                <a:solidFill>
                  <a:schemeClr val="accent5">
                    <a:lumMod val="10000"/>
                  </a:schemeClr>
                </a:solidFill>
                <a:sym typeface="Symbol" panose="05050102010706020507" pitchFamily="18" charset="2"/>
              </a:rPr>
              <a:t>:</a:t>
            </a:r>
            <a:endParaRPr lang="en-US" altLang="el-GR" sz="2400" b="1" dirty="0">
              <a:solidFill>
                <a:schemeClr val="accent5">
                  <a:lumMod val="10000"/>
                </a:schemeClr>
              </a:solidFill>
              <a:sym typeface="Symbol" panose="05050102010706020507" pitchFamily="18" charset="2"/>
            </a:endParaRPr>
          </a:p>
        </p:txBody>
      </p:sp>
      <p:graphicFrame>
        <p:nvGraphicFramePr>
          <p:cNvPr id="128004" name="Group 4"/>
          <p:cNvGraphicFramePr>
            <a:graphicFrameLocks noGrp="1"/>
          </p:cNvGraphicFramePr>
          <p:nvPr/>
        </p:nvGraphicFramePr>
        <p:xfrm>
          <a:off x="838200" y="1828800"/>
          <a:ext cx="3124200" cy="2971801"/>
        </p:xfrm>
        <a:graphic>
          <a:graphicData uri="http://schemas.openxmlformats.org/drawingml/2006/table">
            <a:tbl>
              <a:tblPr/>
              <a:tblGrid>
                <a:gridCol w="625475"/>
                <a:gridCol w="623888"/>
                <a:gridCol w="625475"/>
                <a:gridCol w="623887"/>
                <a:gridCol w="625475"/>
              </a:tblGrid>
              <a:tr h="595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8042" name="Rectangle 42"/>
          <p:cNvSpPr>
            <a:spLocks noChangeArrowheads="1"/>
          </p:cNvSpPr>
          <p:nvPr/>
        </p:nvSpPr>
        <p:spPr bwMode="auto">
          <a:xfrm>
            <a:off x="4953000" y="990600"/>
            <a:ext cx="3505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el-GR" altLang="el-GR" sz="2000" b="1" dirty="0" smtClean="0">
                <a:solidFill>
                  <a:schemeClr val="accent5">
                    <a:lumMod val="10000"/>
                  </a:schemeClr>
                </a:solidFill>
                <a:sym typeface="Symbol" panose="05050102010706020507" pitchFamily="18" charset="2"/>
              </a:rPr>
              <a:t>Εικόνα φιλτραρισμένη </a:t>
            </a:r>
            <a:r>
              <a:rPr lang="el-GR" altLang="el-GR" sz="2000" b="1" smtClean="0">
                <a:solidFill>
                  <a:schemeClr val="accent5">
                    <a:lumMod val="10000"/>
                  </a:schemeClr>
                </a:solidFill>
                <a:sym typeface="Symbol" panose="05050102010706020507" pitchFamily="18" charset="2"/>
              </a:rPr>
              <a:t>με 3</a:t>
            </a:r>
            <a:r>
              <a:rPr lang="en-US" altLang="el-GR" sz="2000" b="1" smtClean="0">
                <a:solidFill>
                  <a:schemeClr val="accent5">
                    <a:lumMod val="10000"/>
                  </a:schemeClr>
                </a:solidFill>
                <a:sym typeface="Symbol" panose="05050102010706020507" pitchFamily="18" charset="2"/>
              </a:rPr>
              <a:t>x3</a:t>
            </a:r>
            <a:r>
              <a:rPr lang="el-GR" altLang="el-GR" sz="2000" b="1" smtClean="0">
                <a:solidFill>
                  <a:schemeClr val="accent5">
                    <a:lumMod val="10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el-GR" altLang="el-GR" sz="2000" b="1" dirty="0" smtClean="0">
                <a:solidFill>
                  <a:schemeClr val="accent5">
                    <a:lumMod val="10000"/>
                  </a:schemeClr>
                </a:solidFill>
                <a:sym typeface="Symbol" panose="05050102010706020507" pitchFamily="18" charset="2"/>
              </a:rPr>
              <a:t>φίλτρο ομαλοποίησης</a:t>
            </a:r>
            <a:endParaRPr lang="en-US" altLang="el-GR" sz="2000" b="1" dirty="0">
              <a:solidFill>
                <a:schemeClr val="accent5">
                  <a:lumMod val="10000"/>
                </a:schemeClr>
              </a:solidFill>
              <a:sym typeface="Symbol" panose="05050102010706020507" pitchFamily="18" charset="2"/>
            </a:endParaRPr>
          </a:p>
        </p:txBody>
      </p:sp>
      <p:graphicFrame>
        <p:nvGraphicFramePr>
          <p:cNvPr id="128043" name="Group 43"/>
          <p:cNvGraphicFramePr>
            <a:graphicFrameLocks noGrp="1"/>
          </p:cNvGraphicFramePr>
          <p:nvPr/>
        </p:nvGraphicFramePr>
        <p:xfrm>
          <a:off x="5105400" y="1828800"/>
          <a:ext cx="3124200" cy="2971801"/>
        </p:xfrm>
        <a:graphic>
          <a:graphicData uri="http://schemas.openxmlformats.org/drawingml/2006/table">
            <a:tbl>
              <a:tblPr/>
              <a:tblGrid>
                <a:gridCol w="625475"/>
                <a:gridCol w="623888"/>
                <a:gridCol w="625475"/>
                <a:gridCol w="623887"/>
                <a:gridCol w="625475"/>
              </a:tblGrid>
              <a:tr h="595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8081" name="Group 81"/>
          <p:cNvGraphicFramePr>
            <a:graphicFrameLocks noGrp="1"/>
          </p:cNvGraphicFramePr>
          <p:nvPr/>
        </p:nvGraphicFramePr>
        <p:xfrm>
          <a:off x="1595438" y="1957388"/>
          <a:ext cx="1874837" cy="1782763"/>
        </p:xfrm>
        <a:graphic>
          <a:graphicData uri="http://schemas.openxmlformats.org/drawingml/2006/table">
            <a:tbl>
              <a:tblPr/>
              <a:tblGrid>
                <a:gridCol w="625475"/>
                <a:gridCol w="623887"/>
                <a:gridCol w="625475"/>
              </a:tblGrid>
              <a:tr h="595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Arial" panose="020B0604020202020204" pitchFamily="34" charset="0"/>
                        </a:rPr>
                        <a:t>1/9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Arial" panose="020B0604020202020204" pitchFamily="34" charset="0"/>
                        </a:rPr>
                        <a:t>1/9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Arial" panose="020B0604020202020204" pitchFamily="34" charset="0"/>
                        </a:rPr>
                        <a:t>1/9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Arial" panose="020B0604020202020204" pitchFamily="34" charset="0"/>
                        </a:rPr>
                        <a:t>1/9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Arial" panose="020B0604020202020204" pitchFamily="34" charset="0"/>
                        </a:rPr>
                        <a:t>1/9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Arial" panose="020B0604020202020204" pitchFamily="34" charset="0"/>
                        </a:rPr>
                        <a:t>1/9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Arial" panose="020B0604020202020204" pitchFamily="34" charset="0"/>
                        </a:rPr>
                        <a:t>1/9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Arial" panose="020B0604020202020204" pitchFamily="34" charset="0"/>
                        </a:rPr>
                        <a:t>1/9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Arial" panose="020B0604020202020204" pitchFamily="34" charset="0"/>
                        </a:rPr>
                        <a:t>1/9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8099" name="Rectangle 99"/>
          <p:cNvSpPr>
            <a:spLocks noChangeArrowheads="1"/>
          </p:cNvSpPr>
          <p:nvPr/>
        </p:nvSpPr>
        <p:spPr bwMode="auto">
          <a:xfrm>
            <a:off x="228600" y="5105400"/>
            <a:ext cx="8686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l-GR" sz="2400" dirty="0" smtClean="0">
                <a:sym typeface="Symbol" panose="05050102010706020507" pitchFamily="18" charset="2"/>
              </a:rPr>
              <a:t>Νέα τιμή </a:t>
            </a:r>
            <a:r>
              <a:rPr lang="en-US" altLang="el-GR" sz="2400" dirty="0" smtClean="0">
                <a:sym typeface="Symbol" panose="05050102010706020507" pitchFamily="18" charset="2"/>
              </a:rPr>
              <a:t>= </a:t>
            </a:r>
            <a:r>
              <a:rPr lang="en-US" altLang="el-GR" sz="2400" dirty="0">
                <a:sym typeface="Symbol" panose="05050102010706020507" pitchFamily="18" charset="2"/>
              </a:rPr>
              <a:t>61/9 + 31/9 + 21/9 + 111/9 + 31/9 + 101/9</a:t>
            </a:r>
            <a:br>
              <a:rPr lang="en-US" altLang="el-GR" sz="2400" dirty="0">
                <a:sym typeface="Symbol" panose="05050102010706020507" pitchFamily="18" charset="2"/>
              </a:rPr>
            </a:br>
            <a:r>
              <a:rPr lang="en-US" altLang="el-GR" sz="2400" dirty="0">
                <a:sym typeface="Symbol" panose="05050102010706020507" pitchFamily="18" charset="2"/>
              </a:rPr>
              <a:t>         + 101/9 + 61/9 + 91/9 = 60/9 = 6.667</a:t>
            </a:r>
          </a:p>
        </p:txBody>
      </p:sp>
      <p:sp>
        <p:nvSpPr>
          <p:cNvPr id="128100" name="Text Box 100"/>
          <p:cNvSpPr txBox="1">
            <a:spLocks noChangeArrowheads="1"/>
          </p:cNvSpPr>
          <p:nvPr/>
        </p:nvSpPr>
        <p:spPr bwMode="auto">
          <a:xfrm>
            <a:off x="5899150" y="2524125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l-GR" sz="2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5</a:t>
            </a:r>
          </a:p>
        </p:txBody>
      </p:sp>
      <p:sp>
        <p:nvSpPr>
          <p:cNvPr id="128101" name="Rectangle 101"/>
          <p:cNvSpPr>
            <a:spLocks noChangeArrowheads="1"/>
          </p:cNvSpPr>
          <p:nvPr/>
        </p:nvSpPr>
        <p:spPr bwMode="auto">
          <a:xfrm>
            <a:off x="6321425" y="2392363"/>
            <a:ext cx="685800" cy="655637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28102" name="Text Box 102"/>
          <p:cNvSpPr txBox="1">
            <a:spLocks noChangeArrowheads="1"/>
          </p:cNvSpPr>
          <p:nvPr/>
        </p:nvSpPr>
        <p:spPr bwMode="auto">
          <a:xfrm>
            <a:off x="6500813" y="2524125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l-GR" sz="2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7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-26987" y="454605"/>
            <a:ext cx="852746" cy="764595"/>
            <a:chOff x="6432415" y="5229200"/>
            <a:chExt cx="1296144" cy="1251046"/>
          </a:xfrm>
        </p:grpSpPr>
        <p:sp>
          <p:nvSpPr>
            <p:cNvPr id="13" name="Title 1"/>
            <p:cNvSpPr txBox="1">
              <a:spLocks/>
            </p:cNvSpPr>
            <p:nvPr/>
          </p:nvSpPr>
          <p:spPr bwMode="auto">
            <a:xfrm>
              <a:off x="6432415" y="5794446"/>
              <a:ext cx="1296144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9pPr>
            </a:lstStyle>
            <a:p>
              <a:r>
                <a:rPr lang="en-US" sz="1400" kern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Basic</a:t>
              </a:r>
              <a:endParaRPr lang="el-GR" sz="1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Picture 4" descr="http://www.clker.com/cliparts/b/f/e/a/14196945681153564639trainer_lecturer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1146" y="5229200"/>
              <a:ext cx="752316" cy="881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0858" y="228600"/>
            <a:ext cx="8957646" cy="685800"/>
          </a:xfrm>
        </p:spPr>
        <p:txBody>
          <a:bodyPr/>
          <a:lstStyle/>
          <a:p>
            <a:pPr eaLnBrk="1" hangingPunct="1"/>
            <a:r>
              <a:rPr lang="el-GR" altLang="el-GR" sz="2400" dirty="0" smtClean="0"/>
              <a:t>Παράδειγμα Επεξεργασίας Εικόνας με χωρικά φίλτρα</a:t>
            </a:r>
            <a:endParaRPr lang="en-US" alt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307439504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8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8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8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8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99" grpId="0" autoUpdateAnimBg="0"/>
      <p:bldP spid="128102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028" name="Group 4"/>
          <p:cNvGraphicFramePr>
            <a:graphicFrameLocks noGrp="1"/>
          </p:cNvGraphicFramePr>
          <p:nvPr/>
        </p:nvGraphicFramePr>
        <p:xfrm>
          <a:off x="838200" y="1828800"/>
          <a:ext cx="3124200" cy="2971801"/>
        </p:xfrm>
        <a:graphic>
          <a:graphicData uri="http://schemas.openxmlformats.org/drawingml/2006/table">
            <a:tbl>
              <a:tblPr/>
              <a:tblGrid>
                <a:gridCol w="625475"/>
                <a:gridCol w="623888"/>
                <a:gridCol w="625475"/>
                <a:gridCol w="623887"/>
                <a:gridCol w="625475"/>
              </a:tblGrid>
              <a:tr h="595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9067" name="Group 43"/>
          <p:cNvGraphicFramePr>
            <a:graphicFrameLocks noGrp="1"/>
          </p:cNvGraphicFramePr>
          <p:nvPr/>
        </p:nvGraphicFramePr>
        <p:xfrm>
          <a:off x="5105400" y="1828800"/>
          <a:ext cx="3124200" cy="3001964"/>
        </p:xfrm>
        <a:graphic>
          <a:graphicData uri="http://schemas.openxmlformats.org/drawingml/2006/table">
            <a:tbl>
              <a:tblPr/>
              <a:tblGrid>
                <a:gridCol w="625475"/>
                <a:gridCol w="623888"/>
                <a:gridCol w="625475"/>
                <a:gridCol w="623887"/>
                <a:gridCol w="625475"/>
              </a:tblGrid>
              <a:tr h="595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3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9105" name="Text Box 81"/>
          <p:cNvSpPr txBox="1">
            <a:spLocks noChangeArrowheads="1"/>
          </p:cNvSpPr>
          <p:nvPr/>
        </p:nvSpPr>
        <p:spPr bwMode="auto">
          <a:xfrm>
            <a:off x="5899150" y="2524125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l-GR" sz="2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5</a:t>
            </a:r>
          </a:p>
        </p:txBody>
      </p:sp>
      <p:sp>
        <p:nvSpPr>
          <p:cNvPr id="129106" name="Text Box 82"/>
          <p:cNvSpPr txBox="1">
            <a:spLocks noChangeArrowheads="1"/>
          </p:cNvSpPr>
          <p:nvPr/>
        </p:nvSpPr>
        <p:spPr bwMode="auto">
          <a:xfrm>
            <a:off x="6500813" y="2524125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l-GR" sz="2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7</a:t>
            </a:r>
          </a:p>
        </p:txBody>
      </p:sp>
      <p:sp>
        <p:nvSpPr>
          <p:cNvPr id="129107" name="Text Box 83"/>
          <p:cNvSpPr txBox="1">
            <a:spLocks noChangeArrowheads="1"/>
          </p:cNvSpPr>
          <p:nvPr/>
        </p:nvSpPr>
        <p:spPr bwMode="auto">
          <a:xfrm>
            <a:off x="7131050" y="2538413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l-GR" sz="2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5</a:t>
            </a:r>
          </a:p>
        </p:txBody>
      </p:sp>
      <p:sp>
        <p:nvSpPr>
          <p:cNvPr id="129108" name="Text Box 84"/>
          <p:cNvSpPr txBox="1">
            <a:spLocks noChangeArrowheads="1"/>
          </p:cNvSpPr>
          <p:nvPr/>
        </p:nvSpPr>
        <p:spPr bwMode="auto">
          <a:xfrm>
            <a:off x="7131050" y="3148013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l-GR" sz="2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5</a:t>
            </a:r>
          </a:p>
        </p:txBody>
      </p:sp>
      <p:sp>
        <p:nvSpPr>
          <p:cNvPr id="129109" name="Text Box 85"/>
          <p:cNvSpPr txBox="1">
            <a:spLocks noChangeArrowheads="1"/>
          </p:cNvSpPr>
          <p:nvPr/>
        </p:nvSpPr>
        <p:spPr bwMode="auto">
          <a:xfrm>
            <a:off x="6521450" y="3757613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l-GR" sz="2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5</a:t>
            </a:r>
          </a:p>
        </p:txBody>
      </p:sp>
      <p:sp>
        <p:nvSpPr>
          <p:cNvPr id="129110" name="Text Box 86"/>
          <p:cNvSpPr txBox="1">
            <a:spLocks noChangeArrowheads="1"/>
          </p:cNvSpPr>
          <p:nvPr/>
        </p:nvSpPr>
        <p:spPr bwMode="auto">
          <a:xfrm>
            <a:off x="5911850" y="3148013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l-GR" sz="2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5</a:t>
            </a:r>
          </a:p>
        </p:txBody>
      </p:sp>
      <p:sp>
        <p:nvSpPr>
          <p:cNvPr id="129111" name="Text Box 87"/>
          <p:cNvSpPr txBox="1">
            <a:spLocks noChangeArrowheads="1"/>
          </p:cNvSpPr>
          <p:nvPr/>
        </p:nvSpPr>
        <p:spPr bwMode="auto">
          <a:xfrm>
            <a:off x="6521450" y="3148013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l-GR" sz="2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6</a:t>
            </a:r>
          </a:p>
        </p:txBody>
      </p:sp>
      <p:sp>
        <p:nvSpPr>
          <p:cNvPr id="129112" name="Text Box 88"/>
          <p:cNvSpPr txBox="1">
            <a:spLocks noChangeArrowheads="1"/>
          </p:cNvSpPr>
          <p:nvPr/>
        </p:nvSpPr>
        <p:spPr bwMode="auto">
          <a:xfrm>
            <a:off x="7131050" y="3757613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l-GR" sz="2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6</a:t>
            </a:r>
          </a:p>
        </p:txBody>
      </p:sp>
      <p:sp>
        <p:nvSpPr>
          <p:cNvPr id="129113" name="Text Box 89"/>
          <p:cNvSpPr txBox="1">
            <a:spLocks noChangeArrowheads="1"/>
          </p:cNvSpPr>
          <p:nvPr/>
        </p:nvSpPr>
        <p:spPr bwMode="auto">
          <a:xfrm>
            <a:off x="5911850" y="3757613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l-GR" sz="2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4</a:t>
            </a:r>
          </a:p>
        </p:txBody>
      </p:sp>
      <p:sp>
        <p:nvSpPr>
          <p:cNvPr id="129114" name="Rectangle 90"/>
          <p:cNvSpPr>
            <a:spLocks noChangeArrowheads="1"/>
          </p:cNvSpPr>
          <p:nvPr/>
        </p:nvSpPr>
        <p:spPr bwMode="auto">
          <a:xfrm>
            <a:off x="228600" y="5105400"/>
            <a:ext cx="8686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l-GR" sz="2400" dirty="0" smtClean="0">
                <a:sym typeface="Symbol" panose="05050102010706020507" pitchFamily="18" charset="2"/>
              </a:rPr>
              <a:t> </a:t>
            </a:r>
            <a:r>
              <a:rPr lang="el-GR" altLang="el-GR" sz="2400" dirty="0" smtClean="0">
                <a:sym typeface="Symbol" panose="05050102010706020507" pitchFamily="18" charset="2"/>
              </a:rPr>
              <a:t>Στην επόμενη διαφάνεια θα δούμε την επίδραση (ομαλοποίηση) </a:t>
            </a:r>
            <a:r>
              <a:rPr lang="el-GR" altLang="el-GR" sz="2400" smtClean="0">
                <a:sym typeface="Symbol" panose="05050102010706020507" pitchFamily="18" charset="2"/>
              </a:rPr>
              <a:t>του 3</a:t>
            </a:r>
            <a:r>
              <a:rPr lang="en-US" altLang="el-GR" sz="2400" smtClean="0">
                <a:sym typeface="Symbol" panose="05050102010706020507" pitchFamily="18" charset="2"/>
              </a:rPr>
              <a:t>x</a:t>
            </a:r>
            <a:r>
              <a:rPr lang="el-GR" altLang="el-GR" sz="2400" smtClean="0">
                <a:sym typeface="Symbol" panose="05050102010706020507" pitchFamily="18" charset="2"/>
              </a:rPr>
              <a:t>3 </a:t>
            </a:r>
            <a:r>
              <a:rPr lang="el-GR" altLang="el-GR" sz="2400" dirty="0" smtClean="0">
                <a:sym typeface="Symbol" panose="05050102010706020507" pitchFamily="18" charset="2"/>
              </a:rPr>
              <a:t>φίλτρου αυτού σε μια εικόνα</a:t>
            </a:r>
            <a:r>
              <a:rPr lang="en-US" altLang="el-GR" sz="2400" dirty="0" smtClean="0">
                <a:sym typeface="Symbol" panose="05050102010706020507" pitchFamily="18" charset="2"/>
              </a:rPr>
              <a:t>.</a:t>
            </a:r>
            <a:endParaRPr lang="en-US" altLang="el-GR" sz="2400" dirty="0">
              <a:sym typeface="Symbol" panose="05050102010706020507" pitchFamily="18" charset="2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-26987" y="454605"/>
            <a:ext cx="852746" cy="764595"/>
            <a:chOff x="6432415" y="5229200"/>
            <a:chExt cx="1296144" cy="1251046"/>
          </a:xfrm>
        </p:grpSpPr>
        <p:sp>
          <p:nvSpPr>
            <p:cNvPr id="18" name="Title 1"/>
            <p:cNvSpPr txBox="1">
              <a:spLocks/>
            </p:cNvSpPr>
            <p:nvPr/>
          </p:nvSpPr>
          <p:spPr bwMode="auto">
            <a:xfrm>
              <a:off x="6432415" y="5794446"/>
              <a:ext cx="1296144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9pPr>
            </a:lstStyle>
            <a:p>
              <a:r>
                <a:rPr lang="en-US" sz="1400" kern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Basic</a:t>
              </a:r>
              <a:endParaRPr lang="el-GR" sz="1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9" name="Picture 4" descr="http://www.clker.com/cliparts/b/f/e/a/14196945681153564639trainer_lecturer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1146" y="5229200"/>
              <a:ext cx="752316" cy="881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762000" y="990600"/>
            <a:ext cx="403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90000"/>
              <a:buFont typeface="Wingdings" pitchFamily="2" charset="2"/>
              <a:buBlip>
                <a:blip r:embed="rId3"/>
              </a:buBlip>
              <a:defRPr kumimoji="1" sz="2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6633"/>
              </a:buClr>
              <a:buSzPct val="80000"/>
              <a:buFont typeface="Wingdings" pitchFamily="2" charset="2"/>
              <a:buBlip>
                <a:blip r:embed="rId4"/>
              </a:buBlip>
              <a:defRPr kumimoji="1" sz="2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00"/>
              </a:buClr>
              <a:buSzPct val="70000"/>
              <a:buFont typeface="Wingdings" pitchFamily="2" charset="2"/>
              <a:buBlip>
                <a:blip r:embed="rId5"/>
              </a:buBlip>
              <a:defRPr kumimoji="1"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Blip>
                <a:blip r:embed="rId6"/>
              </a:buBlip>
              <a:defRPr kumimoji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Blip>
                <a:blip r:embed="rId7"/>
              </a:buBlip>
              <a:defRPr kumimoji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Blip>
                <a:blip r:embed="rId7"/>
              </a:buBlip>
              <a:defRPr kumimoji="1">
                <a:solidFill>
                  <a:srgbClr val="003399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Blip>
                <a:blip r:embed="rId7"/>
              </a:buBlip>
              <a:defRPr kumimoji="1">
                <a:solidFill>
                  <a:srgbClr val="003399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Blip>
                <a:blip r:embed="rId7"/>
              </a:buBlip>
              <a:defRPr kumimoji="1">
                <a:solidFill>
                  <a:srgbClr val="003399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Blip>
                <a:blip r:embed="rId7"/>
              </a:buBlip>
              <a:defRPr kumimoji="1">
                <a:solidFill>
                  <a:srgbClr val="003399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l-GR" altLang="el-GR" sz="2400" b="1" kern="0" smtClean="0">
                <a:solidFill>
                  <a:schemeClr val="accent5">
                    <a:lumMod val="10000"/>
                  </a:schemeClr>
                </a:solidFill>
                <a:sym typeface="Symbol" panose="05050102010706020507" pitchFamily="18" charset="2"/>
              </a:rPr>
              <a:t>Αρχική εικόνα</a:t>
            </a:r>
            <a:r>
              <a:rPr lang="en-US" altLang="el-GR" sz="2400" b="1" kern="0" smtClean="0">
                <a:solidFill>
                  <a:schemeClr val="accent5">
                    <a:lumMod val="10000"/>
                  </a:schemeClr>
                </a:solidFill>
                <a:sym typeface="Symbol" panose="05050102010706020507" pitchFamily="18" charset="2"/>
              </a:rPr>
              <a:t>:</a:t>
            </a:r>
            <a:endParaRPr lang="en-US" altLang="el-GR" sz="2400" b="1" kern="0" dirty="0">
              <a:solidFill>
                <a:schemeClr val="accent5">
                  <a:lumMod val="10000"/>
                </a:schemeClr>
              </a:solidFill>
              <a:sym typeface="Symbol" panose="05050102010706020507" pitchFamily="18" charset="2"/>
            </a:endParaRPr>
          </a:p>
        </p:txBody>
      </p:sp>
      <p:sp>
        <p:nvSpPr>
          <p:cNvPr id="24" name="Rectangle 42"/>
          <p:cNvSpPr>
            <a:spLocks noChangeArrowheads="1"/>
          </p:cNvSpPr>
          <p:nvPr/>
        </p:nvSpPr>
        <p:spPr bwMode="auto">
          <a:xfrm>
            <a:off x="4953000" y="990600"/>
            <a:ext cx="3505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el-GR" altLang="el-GR" sz="2000" b="1" dirty="0" smtClean="0">
                <a:solidFill>
                  <a:schemeClr val="accent5">
                    <a:lumMod val="10000"/>
                  </a:schemeClr>
                </a:solidFill>
                <a:sym typeface="Symbol" panose="05050102010706020507" pitchFamily="18" charset="2"/>
              </a:rPr>
              <a:t>Εικόνα φιλτραρισμένη </a:t>
            </a:r>
            <a:r>
              <a:rPr lang="el-GR" altLang="el-GR" sz="2000" b="1" smtClean="0">
                <a:solidFill>
                  <a:schemeClr val="accent5">
                    <a:lumMod val="10000"/>
                  </a:schemeClr>
                </a:solidFill>
                <a:sym typeface="Symbol" panose="05050102010706020507" pitchFamily="18" charset="2"/>
              </a:rPr>
              <a:t>με 3</a:t>
            </a:r>
            <a:r>
              <a:rPr lang="en-US" altLang="el-GR" sz="2000" b="1" smtClean="0">
                <a:solidFill>
                  <a:schemeClr val="accent5">
                    <a:lumMod val="10000"/>
                  </a:schemeClr>
                </a:solidFill>
                <a:sym typeface="Symbol" panose="05050102010706020507" pitchFamily="18" charset="2"/>
              </a:rPr>
              <a:t>x3</a:t>
            </a:r>
            <a:r>
              <a:rPr lang="el-GR" altLang="el-GR" sz="2000" b="1" smtClean="0">
                <a:solidFill>
                  <a:schemeClr val="accent5">
                    <a:lumMod val="10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el-GR" altLang="el-GR" sz="2000" b="1" dirty="0" smtClean="0">
                <a:solidFill>
                  <a:schemeClr val="accent5">
                    <a:lumMod val="10000"/>
                  </a:schemeClr>
                </a:solidFill>
                <a:sym typeface="Symbol" panose="05050102010706020507" pitchFamily="18" charset="2"/>
              </a:rPr>
              <a:t>φίλτρο ομαλοποίησης</a:t>
            </a:r>
            <a:endParaRPr lang="en-US" altLang="el-GR" sz="2000" b="1" dirty="0">
              <a:solidFill>
                <a:schemeClr val="accent5">
                  <a:lumMod val="10000"/>
                </a:schemeClr>
              </a:solidFill>
              <a:sym typeface="Symbol" panose="05050102010706020507" pitchFamily="18" charset="2"/>
            </a:endParaRP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0858" y="228600"/>
            <a:ext cx="8957646" cy="685800"/>
          </a:xfrm>
        </p:spPr>
        <p:txBody>
          <a:bodyPr/>
          <a:lstStyle/>
          <a:p>
            <a:pPr eaLnBrk="1" hangingPunct="1"/>
            <a:r>
              <a:rPr lang="el-GR" altLang="el-GR" sz="2400" dirty="0" smtClean="0"/>
              <a:t>Παράδειγμα Επεξεργασίας Εικόνας με χωρικά φίλτρα</a:t>
            </a:r>
            <a:endParaRPr lang="en-US" alt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197330823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9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9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9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9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9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9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9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9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9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9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9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9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9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9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107" grpId="0" autoUpdateAnimBg="0"/>
      <p:bldP spid="129108" grpId="0" autoUpdateAnimBg="0"/>
      <p:bldP spid="129109" grpId="0" autoUpdateAnimBg="0"/>
      <p:bldP spid="129110" grpId="0" autoUpdateAnimBg="0"/>
      <p:bldP spid="129111" grpId="0" autoUpdateAnimBg="0"/>
      <p:bldP spid="129112" grpId="0" autoUpdateAnimBg="0"/>
      <p:bldP spid="129113" grpId="0" autoUpdateAnimBg="0"/>
      <p:bldP spid="129114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0" dirty="0"/>
              <a:t>ΦΙΛΤΡΟ ΜΕΣΗΣ ΤΙΜΗΣ (</a:t>
            </a:r>
            <a:r>
              <a:rPr lang="el-GR" b="0" dirty="0" err="1"/>
              <a:t>mean</a:t>
            </a:r>
            <a:r>
              <a:rPr lang="el-GR" b="0" dirty="0"/>
              <a:t> FILTER)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λειτουργία του φίλτρου μέσης τιμής συνίσταται με </a:t>
            </a:r>
            <a:r>
              <a:rPr lang="el-GR" dirty="0"/>
              <a:t>την αντικατάσταση της φωτεινότητας σε </a:t>
            </a:r>
            <a:r>
              <a:rPr lang="el-GR" dirty="0" smtClean="0"/>
              <a:t>κάθε</a:t>
            </a:r>
            <a:r>
              <a:rPr lang="en-US" dirty="0" smtClean="0"/>
              <a:t> </a:t>
            </a:r>
            <a:r>
              <a:rPr lang="el-GR" dirty="0" err="1" smtClean="0"/>
              <a:t>εικονοστοιχείο</a:t>
            </a:r>
            <a:r>
              <a:rPr lang="el-GR" dirty="0" smtClean="0"/>
              <a:t> </a:t>
            </a:r>
            <a:r>
              <a:rPr lang="el-GR" dirty="0"/>
              <a:t>με τη μέση φωτεινότητα σε </a:t>
            </a:r>
            <a:r>
              <a:rPr lang="el-GR" dirty="0" smtClean="0"/>
              <a:t>μια</a:t>
            </a:r>
            <a:r>
              <a:rPr lang="en-US" dirty="0" smtClean="0"/>
              <a:t> </a:t>
            </a:r>
            <a:r>
              <a:rPr lang="el-GR" dirty="0" smtClean="0"/>
              <a:t>γειτονιά </a:t>
            </a:r>
            <a:r>
              <a:rPr lang="el-GR" dirty="0"/>
              <a:t>του</a:t>
            </a:r>
            <a:r>
              <a:rPr lang="el-GR" dirty="0" smtClean="0"/>
              <a:t>.</a:t>
            </a:r>
          </a:p>
          <a:p>
            <a:r>
              <a:rPr lang="el-GR" dirty="0" smtClean="0"/>
              <a:t>Είναι </a:t>
            </a:r>
            <a:r>
              <a:rPr lang="el-GR" dirty="0" err="1" smtClean="0"/>
              <a:t>Χαμηλοπερατά</a:t>
            </a:r>
            <a:r>
              <a:rPr lang="el-GR" dirty="0" smtClean="0"/>
              <a:t> (</a:t>
            </a:r>
            <a:r>
              <a:rPr lang="en-US" dirty="0" err="1" smtClean="0"/>
              <a:t>lowpass</a:t>
            </a:r>
            <a:r>
              <a:rPr lang="en-US" dirty="0" smtClean="0"/>
              <a:t>) </a:t>
            </a:r>
            <a:r>
              <a:rPr lang="el-GR" dirty="0" smtClean="0"/>
              <a:t>φίλτρα μιας και αντικαθιστούμε τη τιμή του </a:t>
            </a:r>
            <a:r>
              <a:rPr lang="en-US" dirty="0" smtClean="0"/>
              <a:t>pixel </a:t>
            </a:r>
            <a:r>
              <a:rPr lang="el-GR" dirty="0" smtClean="0"/>
              <a:t>με τη μέση τιμή της γειτονιάς του οπότε και μειώνουμε βαθμιαία απότομες αλλαγές στην ένταση των</a:t>
            </a:r>
            <a:r>
              <a:rPr lang="en-US" dirty="0" smtClean="0"/>
              <a:t> pixels.</a:t>
            </a:r>
          </a:p>
          <a:p>
            <a:r>
              <a:rPr lang="el-GR" dirty="0" smtClean="0"/>
              <a:t>Ενώ μειώνουμε των τυχαίο θόρυβο όμως χάνουμε συνήθως ευκρίνεια στις ακμές τις εικόνας </a:t>
            </a:r>
            <a:r>
              <a:rPr lang="en-US" dirty="0" smtClean="0"/>
              <a:t>(edge blurring – </a:t>
            </a:r>
            <a:r>
              <a:rPr lang="el-GR" dirty="0" smtClean="0"/>
              <a:t>θόλωμα ακμών).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3512077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0" dirty="0" smtClean="0"/>
              <a:t>ΦΙΛΤΡΑ </a:t>
            </a:r>
            <a:r>
              <a:rPr lang="en-US" b="0" dirty="0" smtClean="0"/>
              <a:t>GAUSS (</a:t>
            </a:r>
            <a:r>
              <a:rPr lang="el-GR" b="0" dirty="0"/>
              <a:t>Θόλωση </a:t>
            </a:r>
            <a:r>
              <a:rPr lang="en-US" b="0" dirty="0"/>
              <a:t>Gauss)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300" dirty="0" smtClean="0"/>
              <a:t>Είναι φίλτρα θόλωσης εικόνας που χρησιμοποιούν τη συνάρτηση </a:t>
            </a:r>
            <a:r>
              <a:rPr lang="en-US" sz="2300" dirty="0" smtClean="0"/>
              <a:t>Gauss (</a:t>
            </a:r>
            <a:r>
              <a:rPr lang="el-GR" sz="2300" dirty="0" smtClean="0"/>
              <a:t>η οποία εκφράζει την κανονική κατανομή στη στατιστική)για να υπολογίσει τους συντελεστές του φίλτρου για τον μετασχηματισμό κάθε </a:t>
            </a:r>
            <a:r>
              <a:rPr lang="en-US" sz="2300" dirty="0" smtClean="0"/>
              <a:t>pixel</a:t>
            </a:r>
            <a:r>
              <a:rPr lang="el-GR" sz="2300" dirty="0" smtClean="0"/>
              <a:t>:</a:t>
            </a:r>
            <a:r>
              <a:rPr lang="en-US" sz="2300" dirty="0" smtClean="0"/>
              <a:t> </a:t>
            </a:r>
          </a:p>
          <a:p>
            <a:endParaRPr lang="en-US" sz="2300" dirty="0"/>
          </a:p>
          <a:p>
            <a:endParaRPr lang="en-US" sz="2300" dirty="0" smtClean="0"/>
          </a:p>
          <a:p>
            <a:endParaRPr lang="en-US" sz="2300" dirty="0"/>
          </a:p>
          <a:p>
            <a:r>
              <a:rPr lang="el-GR" sz="2300" dirty="0" smtClean="0"/>
              <a:t>Όπου </a:t>
            </a:r>
            <a:r>
              <a:rPr lang="en-US" sz="2300" dirty="0" smtClean="0"/>
              <a:t>x</a:t>
            </a:r>
            <a:r>
              <a:rPr lang="el-GR" sz="2300" dirty="0" smtClean="0"/>
              <a:t>,</a:t>
            </a:r>
            <a:r>
              <a:rPr lang="en-US" sz="2300" dirty="0" smtClean="0"/>
              <a:t>y </a:t>
            </a:r>
            <a:r>
              <a:rPr lang="el-GR" sz="2300" dirty="0" smtClean="0"/>
              <a:t>είναι οι αποστάσεις από την αρχή των αξόνων και </a:t>
            </a:r>
            <a:r>
              <a:rPr lang="en-US" sz="2300" dirty="0" smtClean="0"/>
              <a:t>σ </a:t>
            </a:r>
            <a:r>
              <a:rPr lang="el-GR" sz="2300" dirty="0" smtClean="0"/>
              <a:t>είναι η τυπική απόκλιση</a:t>
            </a:r>
            <a:r>
              <a:rPr lang="en-US" sz="2300" dirty="0" smtClean="0"/>
              <a:t> </a:t>
            </a:r>
            <a:r>
              <a:rPr lang="el-GR" sz="2300" dirty="0" smtClean="0"/>
              <a:t>(</a:t>
            </a:r>
            <a:r>
              <a:rPr lang="en-US" sz="2300" dirty="0" smtClean="0"/>
              <a:t>standard deviation</a:t>
            </a:r>
            <a:r>
              <a:rPr lang="el-GR" sz="2300" dirty="0" smtClean="0"/>
              <a:t>)</a:t>
            </a:r>
            <a:r>
              <a:rPr lang="en-US" sz="2300" dirty="0" smtClean="0"/>
              <a:t> </a:t>
            </a:r>
            <a:r>
              <a:rPr lang="el-GR" sz="2300" dirty="0" smtClean="0"/>
              <a:t>της κατανομής</a:t>
            </a:r>
            <a:r>
              <a:rPr lang="en-US" sz="2300" dirty="0" smtClean="0"/>
              <a:t> Gauss. </a:t>
            </a:r>
            <a:endParaRPr lang="el-GR" sz="2300" dirty="0" smtClean="0"/>
          </a:p>
          <a:p>
            <a:r>
              <a:rPr lang="el-GR" sz="2300" dirty="0" smtClean="0"/>
              <a:t>Στις 2 διαστάσεις η εξίσωση αυτή δίνε μια επιφάνεια της οποία τα περιγράμματα είναι ομόκεντροι κύκλοι με </a:t>
            </a:r>
            <a:r>
              <a:rPr lang="el-GR" sz="2300" dirty="0" err="1" smtClean="0"/>
              <a:t>Γκαουσιανη</a:t>
            </a:r>
            <a:r>
              <a:rPr lang="el-GR" sz="2300" dirty="0" smtClean="0"/>
              <a:t> κατανομή από το κεντρικό σημείο. </a:t>
            </a:r>
            <a:endParaRPr lang="en-US" sz="23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03648" y="2863850"/>
                <a:ext cx="5749943" cy="925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l-GR" sz="3200" b="0" i="1" smtClean="0">
                              <a:latin typeface="Cambria Math" panose="02040503050406030204" pitchFamily="18" charset="0"/>
                            </a:rPr>
                            <m:t>𝜋𝜎</m:t>
                          </m:r>
                          <m:r>
                            <a:rPr lang="el-GR" sz="32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l-GR" sz="32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b="0" i="1" baseline="3000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3200" b="0" i="1" baseline="3000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l-GR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l-GR" sz="32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l-GR" sz="3200" b="0" i="1" baseline="3000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2863850"/>
                <a:ext cx="5749943" cy="92519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4415790" y="62737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dirty="0"/>
              <a:t>https://en.wikipedia.org/wiki/Gaussian_blur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262" y="261714"/>
            <a:ext cx="720080" cy="720079"/>
            <a:chOff x="6432415" y="5229200"/>
            <a:chExt cx="1296144" cy="1675221"/>
          </a:xfrm>
        </p:grpSpPr>
        <p:sp>
          <p:nvSpPr>
            <p:cNvPr id="9" name="Title 1"/>
            <p:cNvSpPr txBox="1">
              <a:spLocks/>
            </p:cNvSpPr>
            <p:nvPr/>
          </p:nvSpPr>
          <p:spPr bwMode="auto">
            <a:xfrm>
              <a:off x="6432415" y="6218620"/>
              <a:ext cx="1296144" cy="685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9pPr>
            </a:lstStyle>
            <a:p>
              <a:r>
                <a:rPr lang="en-US" sz="1050" kern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Basic</a:t>
              </a:r>
              <a:endParaRPr lang="el-GR" sz="105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4" descr="http://www.clker.com/cliparts/b/f/e/a/14196945681153564639trainer_lectur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1146" y="5229200"/>
              <a:ext cx="752316" cy="881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7281465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988840"/>
            <a:ext cx="8812213" cy="685800"/>
          </a:xfrm>
        </p:spPr>
        <p:txBody>
          <a:bodyPr/>
          <a:lstStyle/>
          <a:p>
            <a:r>
              <a:rPr lang="el-GR" dirty="0" smtClean="0"/>
              <a:t>Βασικές έννοιες επεξεργασίας</a:t>
            </a:r>
            <a:br>
              <a:rPr lang="el-GR" dirty="0" smtClean="0"/>
            </a:br>
            <a:r>
              <a:rPr lang="el-GR" dirty="0" smtClean="0"/>
              <a:t>Φιλτράρισμα στο χωρικό πεδίο</a:t>
            </a:r>
            <a:endParaRPr lang="en-US" dirty="0"/>
          </a:p>
        </p:txBody>
      </p:sp>
      <p:pic>
        <p:nvPicPr>
          <p:cNvPr id="65538" name="Picture 2" descr="Image result for processing basic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6" b="11944"/>
          <a:stretch/>
        </p:blipFill>
        <p:spPr bwMode="auto">
          <a:xfrm>
            <a:off x="1763688" y="2852936"/>
            <a:ext cx="609600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82328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0" dirty="0"/>
              <a:t>ΦΙΛΤΡΑ </a:t>
            </a:r>
            <a:r>
              <a:rPr lang="en-US" b="0" dirty="0"/>
              <a:t>GAUSS (</a:t>
            </a:r>
            <a:r>
              <a:rPr lang="el-GR" b="0" dirty="0"/>
              <a:t>Θόλωση </a:t>
            </a:r>
            <a:r>
              <a:rPr lang="en-US" b="0" dirty="0"/>
              <a:t>Gauss)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Μια </a:t>
            </a:r>
            <a:r>
              <a:rPr lang="el-GR" dirty="0" smtClean="0"/>
              <a:t>προσέγγιση </a:t>
            </a:r>
            <a:r>
              <a:rPr lang="el-GR" dirty="0"/>
              <a:t>στο σχεδιασμό </a:t>
            </a:r>
            <a:r>
              <a:rPr lang="el-GR" dirty="0" smtClean="0"/>
              <a:t>φίλτρων </a:t>
            </a:r>
            <a:r>
              <a:rPr lang="el-GR" dirty="0" err="1" smtClean="0"/>
              <a:t>Gauss</a:t>
            </a:r>
            <a:r>
              <a:rPr lang="el-GR" dirty="0" smtClean="0"/>
              <a:t> </a:t>
            </a:r>
            <a:r>
              <a:rPr lang="el-GR" dirty="0"/>
              <a:t>είναι να υπολογίσουμε τα βάρη της </a:t>
            </a:r>
            <a:r>
              <a:rPr lang="el-GR" dirty="0" smtClean="0"/>
              <a:t>μάσκας απευθείας </a:t>
            </a:r>
            <a:r>
              <a:rPr lang="el-GR" dirty="0"/>
              <a:t>από την ασυνεχή κατανομή </a:t>
            </a:r>
            <a:r>
              <a:rPr lang="el-GR" dirty="0" err="1"/>
              <a:t>Gauss</a:t>
            </a:r>
            <a:r>
              <a:rPr lang="el-GR" dirty="0" smtClean="0"/>
              <a:t>: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l-GR" dirty="0" smtClean="0"/>
              <a:t>Προαιρετικά μπορούμε </a:t>
            </a:r>
            <a:r>
              <a:rPr lang="el-GR" dirty="0"/>
              <a:t>να χρησιμοποιήσουμε μια είναι σταθερά </a:t>
            </a:r>
            <a:r>
              <a:rPr lang="el-GR" dirty="0" err="1"/>
              <a:t>κανονικοποίησης</a:t>
            </a:r>
            <a:r>
              <a:rPr lang="el-GR" dirty="0"/>
              <a:t> </a:t>
            </a:r>
            <a:r>
              <a:rPr lang="el-GR" dirty="0" smtClean="0"/>
              <a:t>c: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0259" y="2636912"/>
                <a:ext cx="5749943" cy="925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l-GR" sz="3200" b="0" i="1" smtClean="0">
                              <a:latin typeface="Cambria Math" panose="02040503050406030204" pitchFamily="18" charset="0"/>
                            </a:rPr>
                            <m:t>𝜋𝜎</m:t>
                          </m:r>
                          <m:r>
                            <a:rPr lang="el-GR" sz="32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l-GR" sz="32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b="0" i="1" baseline="3000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b="0" i="1" baseline="3000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l-GR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l-GR" sz="32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l-GR" sz="3200" b="0" i="1" baseline="3000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259" y="2636912"/>
                <a:ext cx="5749943" cy="92519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20259" y="4797152"/>
                <a:ext cx="5749943" cy="9382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l-GR" sz="3200" b="0" i="1" smtClean="0">
                              <a:latin typeface="Cambria Math" panose="02040503050406030204" pitchFamily="18" charset="0"/>
                            </a:rPr>
                            <m:t>𝜋𝜎</m:t>
                          </m:r>
                          <m:r>
                            <a:rPr lang="el-GR" sz="32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l-GR" sz="32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b="0" i="1" baseline="3000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b="0" i="1" baseline="3000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l-GR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l-GR" sz="32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l-GR" sz="3200" b="0" i="1" baseline="3000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259" y="4797152"/>
                <a:ext cx="5749943" cy="93820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2262" y="261714"/>
            <a:ext cx="720080" cy="720079"/>
            <a:chOff x="6432415" y="5229200"/>
            <a:chExt cx="1296144" cy="1675221"/>
          </a:xfrm>
        </p:grpSpPr>
        <p:sp>
          <p:nvSpPr>
            <p:cNvPr id="7" name="Title 1"/>
            <p:cNvSpPr txBox="1">
              <a:spLocks/>
            </p:cNvSpPr>
            <p:nvPr/>
          </p:nvSpPr>
          <p:spPr bwMode="auto">
            <a:xfrm>
              <a:off x="6432415" y="6218620"/>
              <a:ext cx="1296144" cy="685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9pPr>
            </a:lstStyle>
            <a:p>
              <a:r>
                <a:rPr lang="en-US" sz="1050" kern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Basic</a:t>
              </a:r>
              <a:endParaRPr lang="el-GR" sz="105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Picture 4" descr="http://www.clker.com/cliparts/b/f/e/a/14196945681153564639trainer_lecturer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1146" y="5229200"/>
              <a:ext cx="752316" cy="881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4398560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0" dirty="0"/>
              <a:t>ΦΙΛΤΡΑ </a:t>
            </a:r>
            <a:r>
              <a:rPr lang="en-US" b="0" dirty="0"/>
              <a:t>GAUSS (</a:t>
            </a:r>
            <a:r>
              <a:rPr lang="el-GR" b="0" dirty="0"/>
              <a:t>Θόλωση </a:t>
            </a:r>
            <a:r>
              <a:rPr lang="en-US" b="0" dirty="0"/>
              <a:t>Gauss)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532" t="38270" r="27219" b="31730"/>
          <a:stretch/>
        </p:blipFill>
        <p:spPr>
          <a:xfrm>
            <a:off x="296630" y="2492896"/>
            <a:ext cx="8871386" cy="3168352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0" y="1219200"/>
            <a:ext cx="8534400" cy="192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90000"/>
              <a:buFont typeface="Wingdings" pitchFamily="2" charset="2"/>
              <a:buBlip>
                <a:blip r:embed="rId3"/>
              </a:buBlip>
              <a:defRPr kumimoji="1" sz="2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6633"/>
              </a:buClr>
              <a:buSzPct val="80000"/>
              <a:buFont typeface="Wingdings" pitchFamily="2" charset="2"/>
              <a:buBlip>
                <a:blip r:embed="rId4"/>
              </a:buBlip>
              <a:defRPr kumimoji="1" sz="2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00"/>
              </a:buClr>
              <a:buSzPct val="70000"/>
              <a:buFont typeface="Wingdings" pitchFamily="2" charset="2"/>
              <a:buBlip>
                <a:blip r:embed="rId5"/>
              </a:buBlip>
              <a:defRPr kumimoji="1"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Blip>
                <a:blip r:embed="rId6"/>
              </a:buBlip>
              <a:defRPr kumimoji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Blip>
                <a:blip r:embed="rId7"/>
              </a:buBlip>
              <a:defRPr kumimoji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Blip>
                <a:blip r:embed="rId7"/>
              </a:buBlip>
              <a:defRPr kumimoji="1">
                <a:solidFill>
                  <a:srgbClr val="003399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Blip>
                <a:blip r:embed="rId7"/>
              </a:buBlip>
              <a:defRPr kumimoji="1">
                <a:solidFill>
                  <a:srgbClr val="003399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Blip>
                <a:blip r:embed="rId7"/>
              </a:buBlip>
              <a:defRPr kumimoji="1">
                <a:solidFill>
                  <a:srgbClr val="003399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Blip>
                <a:blip r:embed="rId7"/>
              </a:buBlip>
              <a:defRPr kumimoji="1">
                <a:solidFill>
                  <a:srgbClr val="003399"/>
                </a:solidFill>
                <a:latin typeface="+mn-lt"/>
              </a:defRPr>
            </a:lvl9pPr>
          </a:lstStyle>
          <a:p>
            <a:r>
              <a:rPr lang="el-GR" dirty="0" smtClean="0"/>
              <a:t>Με τη σταθερά </a:t>
            </a:r>
            <a:r>
              <a:rPr lang="en-US" dirty="0" smtClean="0"/>
              <a:t>c, </a:t>
            </a:r>
            <a:r>
              <a:rPr lang="el-GR" dirty="0" smtClean="0"/>
              <a:t>επιλέγοντας </a:t>
            </a:r>
            <a:r>
              <a:rPr lang="el-GR" dirty="0"/>
              <a:t>μια τιμή για το </a:t>
            </a:r>
            <a:r>
              <a:rPr lang="el-GR" dirty="0" smtClean="0"/>
              <a:t>σ</a:t>
            </a:r>
            <a:r>
              <a:rPr lang="el-GR" baseline="30000" dirty="0" smtClean="0"/>
              <a:t>2</a:t>
            </a:r>
            <a:r>
              <a:rPr lang="el-GR" dirty="0" smtClean="0"/>
              <a:t> </a:t>
            </a:r>
            <a:r>
              <a:rPr lang="el-GR" dirty="0"/>
              <a:t>, μπορούμε να το</a:t>
            </a:r>
            <a:r>
              <a:rPr lang="en-US" dirty="0"/>
              <a:t> </a:t>
            </a:r>
            <a:r>
              <a:rPr lang="el-GR" dirty="0"/>
              <a:t>υπολογίσουμε σε ένα n × n παράθυρο για να πάρουμε μια μάσκα για την οποία η τιμή στο [0,0] είναι 1.</a:t>
            </a:r>
            <a:endParaRPr lang="en-US" dirty="0"/>
          </a:p>
          <a:p>
            <a:endParaRPr lang="en-US" kern="0" dirty="0" smtClean="0"/>
          </a:p>
          <a:p>
            <a:endParaRPr lang="en-US" kern="0" dirty="0" smtClean="0"/>
          </a:p>
          <a:p>
            <a:pPr marL="0" indent="0">
              <a:buFont typeface="Wingdings" pitchFamily="2" charset="2"/>
              <a:buNone/>
            </a:pPr>
            <a:endParaRPr lang="en-US" kern="0" dirty="0"/>
          </a:p>
        </p:txBody>
      </p:sp>
      <p:grpSp>
        <p:nvGrpSpPr>
          <p:cNvPr id="6" name="Group 5"/>
          <p:cNvGrpSpPr/>
          <p:nvPr/>
        </p:nvGrpSpPr>
        <p:grpSpPr>
          <a:xfrm>
            <a:off x="2262" y="261714"/>
            <a:ext cx="720080" cy="720079"/>
            <a:chOff x="6432415" y="5229200"/>
            <a:chExt cx="1296144" cy="1675221"/>
          </a:xfrm>
        </p:grpSpPr>
        <p:sp>
          <p:nvSpPr>
            <p:cNvPr id="7" name="Title 1"/>
            <p:cNvSpPr txBox="1">
              <a:spLocks/>
            </p:cNvSpPr>
            <p:nvPr/>
          </p:nvSpPr>
          <p:spPr bwMode="auto">
            <a:xfrm>
              <a:off x="6432415" y="6218620"/>
              <a:ext cx="1296144" cy="685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9pPr>
            </a:lstStyle>
            <a:p>
              <a:r>
                <a:rPr lang="en-US" sz="1050" kern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Basic</a:t>
              </a:r>
              <a:endParaRPr lang="el-GR" sz="105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Picture 4" descr="http://www.clker.com/cliparts/b/f/e/a/14196945681153564639trainer_lecturer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1146" y="5229200"/>
              <a:ext cx="752316" cy="881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5577629" y="3486841"/>
            <a:ext cx="35903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%Create </a:t>
            </a:r>
            <a:r>
              <a:rPr lang="en-US" sz="1600" dirty="0" smtClean="0">
                <a:solidFill>
                  <a:schemeClr val="tx2"/>
                </a:solidFill>
              </a:rPr>
              <a:t>a 7x7 Gaussian mask g</a:t>
            </a:r>
            <a:endParaRPr lang="en-US" sz="1600" dirty="0">
              <a:solidFill>
                <a:schemeClr val="tx2"/>
              </a:solidFill>
            </a:endParaRPr>
          </a:p>
          <a:p>
            <a:r>
              <a:rPr lang="en-US" sz="1600" dirty="0">
                <a:solidFill>
                  <a:schemeClr val="tx2"/>
                </a:solidFill>
              </a:rPr>
              <a:t>clear</a:t>
            </a:r>
          </a:p>
          <a:p>
            <a:r>
              <a:rPr lang="en-US" sz="1600" dirty="0">
                <a:solidFill>
                  <a:schemeClr val="tx2"/>
                </a:solidFill>
              </a:rPr>
              <a:t>g=zeros(7);</a:t>
            </a:r>
          </a:p>
          <a:p>
            <a:r>
              <a:rPr lang="en-US" sz="1600" dirty="0">
                <a:solidFill>
                  <a:schemeClr val="tx2"/>
                </a:solidFill>
              </a:rPr>
              <a:t>c=0.079577; </a:t>
            </a:r>
            <a:endParaRPr lang="en-US" sz="1600" dirty="0" smtClean="0">
              <a:solidFill>
                <a:schemeClr val="tx2"/>
              </a:solidFill>
            </a:endParaRPr>
          </a:p>
          <a:p>
            <a:r>
              <a:rPr lang="en-US" sz="1600" dirty="0" smtClean="0">
                <a:solidFill>
                  <a:schemeClr val="tx2"/>
                </a:solidFill>
              </a:rPr>
              <a:t>[</a:t>
            </a:r>
            <a:r>
              <a:rPr lang="en-US" sz="1600" dirty="0" err="1">
                <a:solidFill>
                  <a:schemeClr val="tx2"/>
                </a:solidFill>
              </a:rPr>
              <a:t>i,j</a:t>
            </a:r>
            <a:r>
              <a:rPr lang="en-US" sz="1600" dirty="0">
                <a:solidFill>
                  <a:schemeClr val="tx2"/>
                </a:solidFill>
              </a:rPr>
              <a:t>]=</a:t>
            </a:r>
            <a:r>
              <a:rPr lang="en-US" sz="1600" dirty="0" err="1">
                <a:solidFill>
                  <a:schemeClr val="tx2"/>
                </a:solidFill>
              </a:rPr>
              <a:t>meshgrid</a:t>
            </a:r>
            <a:r>
              <a:rPr lang="en-US" sz="1600" dirty="0">
                <a:solidFill>
                  <a:schemeClr val="tx2"/>
                </a:solidFill>
              </a:rPr>
              <a:t>(-3:3,-3:3);</a:t>
            </a:r>
          </a:p>
          <a:p>
            <a:r>
              <a:rPr lang="en-US" sz="1600" dirty="0">
                <a:solidFill>
                  <a:schemeClr val="tx2"/>
                </a:solidFill>
              </a:rPr>
              <a:t>g=(1/(2*pi*2*c))*</a:t>
            </a:r>
            <a:r>
              <a:rPr lang="en-US" sz="1600" dirty="0" err="1">
                <a:solidFill>
                  <a:schemeClr val="tx2"/>
                </a:solidFill>
              </a:rPr>
              <a:t>exp</a:t>
            </a:r>
            <a:r>
              <a:rPr lang="en-US" sz="1600" dirty="0">
                <a:solidFill>
                  <a:schemeClr val="tx2"/>
                </a:solidFill>
              </a:rPr>
              <a:t>(-(i.*</a:t>
            </a:r>
            <a:r>
              <a:rPr lang="en-US" sz="1600" dirty="0" err="1">
                <a:solidFill>
                  <a:schemeClr val="tx2"/>
                </a:solidFill>
              </a:rPr>
              <a:t>i+j</a:t>
            </a:r>
            <a:r>
              <a:rPr lang="en-US" sz="1600" dirty="0">
                <a:solidFill>
                  <a:schemeClr val="tx2"/>
                </a:solidFill>
              </a:rPr>
              <a:t>.*j)/(2*2));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99592" y="5421324"/>
                <a:ext cx="4758255" cy="9253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l-GR" sz="3200" b="0" i="1" smtClean="0">
                              <a:latin typeface="Cambria Math" panose="02040503050406030204" pitchFamily="18" charset="0"/>
                            </a:rPr>
                            <m:t>𝜋𝜎</m:t>
                          </m:r>
                          <m:r>
                            <a:rPr lang="el-GR" sz="32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l-GR" sz="32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b="0" i="1" baseline="3000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b="0" i="1" baseline="3000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l-GR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l-GR" sz="32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l-GR" sz="3200" b="0" i="1" baseline="3000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5421324"/>
                <a:ext cx="4758255" cy="92538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564812" y="4995952"/>
            <a:ext cx="327438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Για να είναι η μέγιστη τιμή στο (0,0) ίση με 1, διαιρούμε όλο το </a:t>
            </a:r>
            <a:r>
              <a:rPr lang="en-US" sz="2000" dirty="0" smtClean="0"/>
              <a:t>g </a:t>
            </a:r>
            <a:r>
              <a:rPr lang="el-GR" sz="2000" dirty="0" smtClean="0"/>
              <a:t>με </a:t>
            </a:r>
            <a:r>
              <a:rPr lang="en-US" sz="2000" dirty="0" smtClean="0"/>
              <a:t>c=</a:t>
            </a:r>
            <a:r>
              <a:rPr lang="en-US" sz="2000" dirty="0" smtClean="0">
                <a:solidFill>
                  <a:schemeClr val="tx2"/>
                </a:solidFill>
              </a:rPr>
              <a:t>1</a:t>
            </a:r>
            <a:r>
              <a:rPr lang="en-US" sz="2000" dirty="0">
                <a:solidFill>
                  <a:schemeClr val="tx2"/>
                </a:solidFill>
              </a:rPr>
              <a:t>/(4*pi)=0.079577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8604078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988840"/>
            <a:ext cx="8812213" cy="685800"/>
          </a:xfrm>
        </p:spPr>
        <p:txBody>
          <a:bodyPr/>
          <a:lstStyle/>
          <a:p>
            <a:pPr lvl="1" eaLnBrk="1" hangingPunct="1"/>
            <a:r>
              <a:rPr lang="el-GR" sz="3200" dirty="0"/>
              <a:t>Η έννοια της </a:t>
            </a:r>
            <a:r>
              <a:rPr lang="en-US" sz="3200" dirty="0"/>
              <a:t> </a:t>
            </a:r>
            <a:r>
              <a:rPr lang="el-GR" sz="3200" dirty="0"/>
              <a:t>Όξυνσης εικόνας – </a:t>
            </a:r>
            <a:r>
              <a:rPr lang="en-US" sz="3200" dirty="0"/>
              <a:t>Image sharpening</a:t>
            </a:r>
            <a:br>
              <a:rPr lang="en-US" sz="3200" dirty="0"/>
            </a:br>
            <a:r>
              <a:rPr lang="el-GR" sz="3200" dirty="0"/>
              <a:t>Τεχνικές όξυνσης εικόνας στο </a:t>
            </a:r>
            <a:r>
              <a:rPr lang="el-GR" sz="3200" dirty="0" smtClean="0"/>
              <a:t>χωρικό πεδίο</a:t>
            </a:r>
            <a:r>
              <a:rPr lang="el-GR" sz="3200" dirty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6916693" y="10652073"/>
            <a:ext cx="29928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https://upload.wikimedia.org/wikipedia/commons/4/43/Unsharped_eye.jpg</a:t>
            </a:r>
          </a:p>
        </p:txBody>
      </p:sp>
      <p:pic>
        <p:nvPicPr>
          <p:cNvPr id="1026" name="Picture 2" descr="File:Unsharped ey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94568"/>
            <a:ext cx="1561235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85163" y="5981278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https://commons.wikimedia.org/wiki/File:Unsharped_eye.jpg</a:t>
            </a:r>
          </a:p>
        </p:txBody>
      </p:sp>
    </p:spTree>
    <p:extLst>
      <p:ext uri="{BB962C8B-B14F-4D97-AF65-F5344CB8AC3E}">
        <p14:creationId xmlns:p14="http://schemas.microsoft.com/office/powerpoint/2010/main" val="411277160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l-GR" dirty="0" smtClean="0"/>
              <a:t>Όξυνση εικόνας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300" dirty="0"/>
              <a:t>Ο κύριος στόχος της όξυνσης είναι να αναδείξει τις μεταβάσεις στην ένταση.</a:t>
            </a:r>
          </a:p>
          <a:p>
            <a:r>
              <a:rPr lang="el-GR" sz="2300" dirty="0"/>
              <a:t>Χρήσεις της όξυνσης της εικόνας ποικίλλουν και περιλαμβάνουν εφαρμογές που κυμαίνονται από την ηλεκτρονική εκτύπωση και </a:t>
            </a:r>
            <a:r>
              <a:rPr lang="el-GR" sz="2300" dirty="0" smtClean="0"/>
              <a:t>ιατρική απεικόνιση </a:t>
            </a:r>
            <a:r>
              <a:rPr lang="el-GR" sz="2300" dirty="0" err="1" smtClean="0"/>
              <a:t>εως</a:t>
            </a:r>
            <a:r>
              <a:rPr lang="el-GR" sz="2300" dirty="0" smtClean="0"/>
              <a:t> τη βιομηχανική </a:t>
            </a:r>
            <a:r>
              <a:rPr lang="el-GR" sz="2300" dirty="0"/>
              <a:t>επιθεώρηση και αυτόνομη καθοδήγηση σε στρατιωτικά συστήματα.</a:t>
            </a:r>
          </a:p>
          <a:p>
            <a:r>
              <a:rPr lang="el-GR" sz="2300" dirty="0" smtClean="0"/>
              <a:t>Σε προηγούμενες διαλέξεις είδαμε </a:t>
            </a:r>
            <a:r>
              <a:rPr lang="el-GR" sz="2300" dirty="0"/>
              <a:t>ότι </a:t>
            </a:r>
            <a:r>
              <a:rPr lang="el-GR" sz="2300" dirty="0" smtClean="0"/>
              <a:t>με χωρικό φιλτράρισμα π.χ. μέσου </a:t>
            </a:r>
            <a:r>
              <a:rPr lang="el-GR" sz="2300" dirty="0"/>
              <a:t>όρου σε μια </a:t>
            </a:r>
            <a:r>
              <a:rPr lang="el-GR" sz="2300" dirty="0" smtClean="0"/>
              <a:t>οδηγούμαστε σε θόλωμα </a:t>
            </a:r>
            <a:r>
              <a:rPr lang="el-GR" sz="2300" dirty="0"/>
              <a:t>της </a:t>
            </a:r>
            <a:r>
              <a:rPr lang="el-GR" sz="2300" dirty="0" smtClean="0"/>
              <a:t>εικόνας.</a:t>
            </a:r>
          </a:p>
          <a:p>
            <a:r>
              <a:rPr lang="el-GR" sz="2300" dirty="0" smtClean="0"/>
              <a:t>Επειδή ο μέσος όρος επιτυγχάνεται με την ολοκλήρωση, είναι λογικό να συμπεράνουμε ότι όξυνση μπορεί να επιτευχθεί με χωρική διαφοροποίηση.</a:t>
            </a:r>
            <a:endParaRPr lang="en-US" sz="2300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3347864" y="6137170"/>
            <a:ext cx="6021672" cy="339830"/>
            <a:chOff x="3230848" y="6170887"/>
            <a:chExt cx="6021672" cy="339830"/>
          </a:xfrm>
        </p:grpSpPr>
        <p:sp>
          <p:nvSpPr>
            <p:cNvPr id="4" name="Rectangle 3"/>
            <p:cNvSpPr/>
            <p:nvPr/>
          </p:nvSpPr>
          <p:spPr>
            <a:xfrm>
              <a:off x="3408317" y="6170887"/>
              <a:ext cx="5844203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eaLnBrk="1" hangingPunct="1">
                <a:tabLst>
                  <a:tab pos="1171575" algn="l"/>
                </a:tabLst>
              </a:pPr>
              <a:r>
                <a:rPr kumimoji="1" lang="en-US" altLang="el-GR" sz="1050" dirty="0" smtClean="0">
                  <a:solidFill>
                    <a:schemeClr val="accent1">
                      <a:lumMod val="50000"/>
                    </a:schemeClr>
                  </a:solidFill>
                </a:rPr>
                <a:t>'Digital </a:t>
              </a:r>
              <a:r>
                <a:rPr kumimoji="1" lang="en-US" altLang="el-GR" sz="1050" dirty="0">
                  <a:solidFill>
                    <a:schemeClr val="accent1">
                      <a:lumMod val="50000"/>
                    </a:schemeClr>
                  </a:solidFill>
                </a:rPr>
                <a:t>Image Processing”, Rafael </a:t>
              </a:r>
              <a:r>
                <a:rPr kumimoji="1" lang="en-US" altLang="el-GR" sz="1050" dirty="0" err="1">
                  <a:solidFill>
                    <a:schemeClr val="accent1">
                      <a:lumMod val="50000"/>
                    </a:schemeClr>
                  </a:solidFill>
                </a:rPr>
                <a:t>C.Gonzalez</a:t>
              </a:r>
              <a:r>
                <a:rPr kumimoji="1" lang="en-US" altLang="el-GR" sz="1050" dirty="0">
                  <a:solidFill>
                    <a:schemeClr val="accent1">
                      <a:lumMod val="50000"/>
                    </a:schemeClr>
                  </a:solidFill>
                </a:rPr>
                <a:t> &amp; Richard E. Woods, Addison-Wesley, 3rd  </a:t>
              </a:r>
              <a:r>
                <a:rPr kumimoji="1" lang="en-US" altLang="el-GR" sz="1050" dirty="0" smtClean="0">
                  <a:solidFill>
                    <a:schemeClr val="accent1">
                      <a:lumMod val="50000"/>
                    </a:schemeClr>
                  </a:solidFill>
                </a:rPr>
                <a:t>edition’</a:t>
              </a:r>
              <a:endParaRPr kumimoji="1" lang="en-US" altLang="el-GR" sz="105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30848" y="6170887"/>
              <a:ext cx="246591" cy="3398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475178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l-GR" dirty="0" smtClean="0"/>
              <a:t>Όξυνση εικόνας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/>
              <a:t>Η </a:t>
            </a:r>
            <a:r>
              <a:rPr lang="el-GR" sz="2400" dirty="0" smtClean="0"/>
              <a:t>δύναμη της </a:t>
            </a:r>
            <a:r>
              <a:rPr lang="el-GR" sz="2400" dirty="0"/>
              <a:t>απόκρισης ενός </a:t>
            </a:r>
            <a:r>
              <a:rPr lang="el-GR" sz="2400" dirty="0" smtClean="0"/>
              <a:t>τελεστή παραγώγου είναι </a:t>
            </a:r>
            <a:r>
              <a:rPr lang="el-GR" sz="2400" dirty="0"/>
              <a:t>ανάλογη με το βαθμό της ασυνέχειας </a:t>
            </a:r>
            <a:r>
              <a:rPr lang="el-GR" sz="2400" dirty="0" smtClean="0"/>
              <a:t>στην έντασης </a:t>
            </a:r>
            <a:r>
              <a:rPr lang="el-GR" sz="2400" dirty="0"/>
              <a:t>της εικόνας στο σημείο στο οποίο εφαρμόζεται το χειριστή.</a:t>
            </a:r>
          </a:p>
          <a:p>
            <a:r>
              <a:rPr lang="el-GR" sz="2400" dirty="0"/>
              <a:t>Έτσι, η διαφοροποίηση της εικόνας ενισχύει τα άκρα και άλλες ασυνέχειες (όπως ο θόρυβος) </a:t>
            </a:r>
            <a:r>
              <a:rPr lang="el-GR" sz="2400" dirty="0" smtClean="0"/>
              <a:t>ενώ δεν δίνει έμφαση σε περιοχές </a:t>
            </a:r>
            <a:r>
              <a:rPr lang="el-GR" sz="2400" dirty="0"/>
              <a:t>με αργά </a:t>
            </a:r>
            <a:r>
              <a:rPr lang="el-GR" sz="2400" dirty="0" smtClean="0"/>
              <a:t>μεταβαλλόμενες </a:t>
            </a:r>
            <a:r>
              <a:rPr lang="el-GR" sz="2400" dirty="0"/>
              <a:t>εντάσεις.</a:t>
            </a:r>
          </a:p>
          <a:p>
            <a:r>
              <a:rPr lang="el-GR" sz="2400" dirty="0" smtClean="0"/>
              <a:t>Η παράγωγος μιας εικόνας ορίζεται με διαφορές στους γείτονες κάθε </a:t>
            </a:r>
            <a:r>
              <a:rPr lang="en-US" sz="2400" dirty="0" smtClean="0"/>
              <a:t>pixel. </a:t>
            </a:r>
            <a:r>
              <a:rPr lang="el-GR" sz="2400" dirty="0" smtClean="0"/>
              <a:t>Υπάρχουν </a:t>
            </a:r>
            <a:r>
              <a:rPr lang="el-GR" sz="2400" dirty="0"/>
              <a:t>διάφοροι τρόποι για να </a:t>
            </a:r>
            <a:r>
              <a:rPr lang="el-GR" sz="2400" dirty="0" smtClean="0"/>
              <a:t>καθοριστούν αυτές οι διαφορές.</a:t>
            </a:r>
          </a:p>
        </p:txBody>
      </p:sp>
    </p:spTree>
    <p:extLst>
      <p:ext uri="{BB962C8B-B14F-4D97-AF65-F5344CB8AC3E}">
        <p14:creationId xmlns:p14="http://schemas.microsoft.com/office/powerpoint/2010/main" val="359366074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l-GR" dirty="0" smtClean="0"/>
              <a:t>Όξυνση εικόνας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sz="2400" dirty="0" smtClean="0"/>
                  <a:t>Για την πρώτη παράγωγο:</a:t>
                </a:r>
                <a:endParaRPr lang="en-US" sz="2400" i="1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 + 1) −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sz="2400" i="1" dirty="0" smtClean="0"/>
              </a:p>
              <a:p>
                <a:pPr marL="0" indent="0">
                  <a:buNone/>
                </a:pPr>
                <a:r>
                  <a:rPr lang="el-GR" sz="2400" dirty="0"/>
                  <a:t> </a:t>
                </a:r>
                <a:r>
                  <a:rPr lang="el-GR" sz="2400" dirty="0" smtClean="0"/>
                  <a:t>Απαιτούμε </a:t>
                </a:r>
                <a:r>
                  <a:rPr lang="el-GR" sz="2400" dirty="0"/>
                  <a:t>κάθε ορισμός της </a:t>
                </a:r>
                <a:r>
                  <a:rPr lang="el-GR" sz="2400" dirty="0" smtClean="0"/>
                  <a:t>στην εικόνα να ικανοποιεί τις παρακάτω συνθήκες:</a:t>
                </a: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sz="2400" dirty="0">
                    <a:solidFill>
                      <a:srgbClr val="FF0000"/>
                    </a:solidFill>
                  </a:rPr>
                  <a:t>1) </a:t>
                </a:r>
                <a:r>
                  <a:rPr lang="el-GR" sz="2400" dirty="0" smtClean="0">
                    <a:solidFill>
                      <a:srgbClr val="FF0000"/>
                    </a:solidFill>
                  </a:rPr>
                  <a:t>Να είναι μηδέν σε περιοχές σταθερής έντασης</a:t>
                </a:r>
                <a:r>
                  <a:rPr lang="el-GR" sz="2400" dirty="0" smtClean="0"/>
                  <a:t>.</a:t>
                </a: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rgbClr val="0070C0"/>
                    </a:solidFill>
                  </a:rPr>
                  <a:t>(</a:t>
                </a:r>
                <a:r>
                  <a:rPr lang="en-US" sz="2400" dirty="0">
                    <a:solidFill>
                      <a:srgbClr val="0070C0"/>
                    </a:solidFill>
                  </a:rPr>
                  <a:t>2) </a:t>
                </a:r>
                <a:r>
                  <a:rPr lang="el-GR" sz="2400" dirty="0">
                    <a:solidFill>
                      <a:srgbClr val="0070C0"/>
                    </a:solidFill>
                  </a:rPr>
                  <a:t>Να </a:t>
                </a:r>
                <a:r>
                  <a:rPr lang="el-GR" sz="2400" dirty="0" smtClean="0">
                    <a:solidFill>
                      <a:srgbClr val="0070C0"/>
                    </a:solidFill>
                  </a:rPr>
                  <a:t>είναι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l-GR" sz="2400" dirty="0" smtClean="0">
                    <a:solidFill>
                      <a:srgbClr val="0070C0"/>
                    </a:solidFill>
                  </a:rPr>
                  <a:t>μη μηδενικό στην αρχή μιας ράμπας/ή σκαλοπατιού</a:t>
                </a:r>
                <a:r>
                  <a:rPr lang="el-GR" sz="2400" dirty="0">
                    <a:solidFill>
                      <a:srgbClr val="0070C0"/>
                    </a:solidFill>
                  </a:rPr>
                  <a:t>.</a:t>
                </a:r>
                <a:endParaRPr lang="el-GR" sz="2400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rgbClr val="00B050"/>
                    </a:solidFill>
                  </a:rPr>
                  <a:t>(3) </a:t>
                </a:r>
                <a:r>
                  <a:rPr lang="el-GR" sz="2400" dirty="0" smtClean="0">
                    <a:solidFill>
                      <a:srgbClr val="00B050"/>
                    </a:solidFill>
                  </a:rPr>
                  <a:t>Να </a:t>
                </a:r>
                <a:r>
                  <a:rPr lang="el-GR" sz="2400" dirty="0">
                    <a:solidFill>
                      <a:srgbClr val="00B050"/>
                    </a:solidFill>
                  </a:rPr>
                  <a:t>είναι</a:t>
                </a:r>
                <a:r>
                  <a:rPr lang="en-US" sz="2400" dirty="0">
                    <a:solidFill>
                      <a:srgbClr val="00B050"/>
                    </a:solidFill>
                  </a:rPr>
                  <a:t> </a:t>
                </a:r>
                <a:r>
                  <a:rPr lang="el-GR" sz="2400" dirty="0">
                    <a:solidFill>
                      <a:srgbClr val="00B050"/>
                    </a:solidFill>
                  </a:rPr>
                  <a:t>μη μηδενικό </a:t>
                </a:r>
                <a:r>
                  <a:rPr lang="el-GR" sz="2400" dirty="0" smtClean="0">
                    <a:solidFill>
                      <a:srgbClr val="00B050"/>
                    </a:solidFill>
                  </a:rPr>
                  <a:t>πάνω σε κάθε ράμπα έντασης. </a:t>
                </a:r>
                <a:endParaRPr lang="en-US" sz="2400" dirty="0" smtClean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71" t="-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347864" y="6137170"/>
            <a:ext cx="6021672" cy="339830"/>
            <a:chOff x="3230848" y="6170887"/>
            <a:chExt cx="6021672" cy="339830"/>
          </a:xfrm>
        </p:grpSpPr>
        <p:sp>
          <p:nvSpPr>
            <p:cNvPr id="5" name="Rectangle 4"/>
            <p:cNvSpPr/>
            <p:nvPr/>
          </p:nvSpPr>
          <p:spPr>
            <a:xfrm>
              <a:off x="3408317" y="6170887"/>
              <a:ext cx="5844203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eaLnBrk="1" hangingPunct="1">
                <a:tabLst>
                  <a:tab pos="1171575" algn="l"/>
                </a:tabLst>
              </a:pPr>
              <a:r>
                <a:rPr kumimoji="1" lang="en-US" altLang="el-GR" sz="1050" dirty="0" smtClean="0">
                  <a:solidFill>
                    <a:schemeClr val="accent1">
                      <a:lumMod val="50000"/>
                    </a:schemeClr>
                  </a:solidFill>
                </a:rPr>
                <a:t>'Digital </a:t>
              </a:r>
              <a:r>
                <a:rPr kumimoji="1" lang="en-US" altLang="el-GR" sz="1050" dirty="0">
                  <a:solidFill>
                    <a:schemeClr val="accent1">
                      <a:lumMod val="50000"/>
                    </a:schemeClr>
                  </a:solidFill>
                </a:rPr>
                <a:t>Image Processing”, Rafael </a:t>
              </a:r>
              <a:r>
                <a:rPr kumimoji="1" lang="en-US" altLang="el-GR" sz="1050" dirty="0" err="1">
                  <a:solidFill>
                    <a:schemeClr val="accent1">
                      <a:lumMod val="50000"/>
                    </a:schemeClr>
                  </a:solidFill>
                </a:rPr>
                <a:t>C.Gonzalez</a:t>
              </a:r>
              <a:r>
                <a:rPr kumimoji="1" lang="en-US" altLang="el-GR" sz="1050" dirty="0">
                  <a:solidFill>
                    <a:schemeClr val="accent1">
                      <a:lumMod val="50000"/>
                    </a:schemeClr>
                  </a:solidFill>
                </a:rPr>
                <a:t> &amp; Richard E. Woods, Addison-Wesley, 3rd  </a:t>
              </a:r>
              <a:r>
                <a:rPr kumimoji="1" lang="en-US" altLang="el-GR" sz="1050" dirty="0" smtClean="0">
                  <a:solidFill>
                    <a:schemeClr val="accent1">
                      <a:lumMod val="50000"/>
                    </a:schemeClr>
                  </a:solidFill>
                </a:rPr>
                <a:t>edition’</a:t>
              </a:r>
              <a:endParaRPr kumimoji="1" lang="en-US" altLang="el-GR" sz="105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30848" y="6170887"/>
              <a:ext cx="246591" cy="33983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5039788" y="836712"/>
            <a:ext cx="4064580" cy="1368152"/>
            <a:chOff x="5039788" y="836712"/>
            <a:chExt cx="4064580" cy="1368152"/>
          </a:xfrm>
        </p:grpSpPr>
        <p:pic>
          <p:nvPicPr>
            <p:cNvPr id="7" name="Content Placeholder 3"/>
            <p:cNvPicPr>
              <a:picLocks noChangeAspect="1"/>
            </p:cNvPicPr>
            <p:nvPr/>
          </p:nvPicPr>
          <p:blipFill rotWithShape="1">
            <a:blip r:embed="rId4"/>
            <a:srcRect l="2751" t="24770" r="66031" b="56549"/>
            <a:stretch/>
          </p:blipFill>
          <p:spPr bwMode="auto">
            <a:xfrm>
              <a:off x="5039788" y="836712"/>
              <a:ext cx="4064580" cy="1368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7164288" y="1700808"/>
              <a:ext cx="39305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(1)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999624" y="836712"/>
              <a:ext cx="43794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0070C0"/>
                  </a:solidFill>
                </a:rPr>
                <a:t>(2) </a:t>
              </a:r>
              <a:endParaRPr lang="en-US" sz="14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0392" y="875556"/>
              <a:ext cx="39305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(1)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693077" y="851580"/>
              <a:ext cx="39305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(1)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300192" y="1465039"/>
              <a:ext cx="43794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00B050"/>
                  </a:solidFill>
                </a:rPr>
                <a:t>(3) 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9927846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l-GR" dirty="0" smtClean="0"/>
              <a:t>Όξυνση εικόνας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sz="2400" dirty="0"/>
                  <a:t>Ομοίως, κάθε ορισμός μιας δεύτερης </a:t>
                </a:r>
                <a:r>
                  <a:rPr lang="el-GR" sz="2400" dirty="0" smtClean="0"/>
                  <a:t>παραγώγου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baseline="300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baseline="300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 + 1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−1) −2∙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r>
                  <a:rPr lang="en-US" sz="2400" i="1" dirty="0" smtClean="0"/>
                  <a:t/>
                </a:r>
                <a:br>
                  <a:rPr lang="en-US" sz="2400" i="1" dirty="0" smtClean="0"/>
                </a:br>
                <a:endParaRPr lang="en-US" sz="2400" dirty="0" smtClean="0"/>
              </a:p>
              <a:p>
                <a:pPr marL="0" indent="0">
                  <a:buNone/>
                </a:pPr>
                <a:r>
                  <a:rPr lang="el-GR" sz="2400" dirty="0" smtClean="0">
                    <a:solidFill>
                      <a:srgbClr val="C00000"/>
                    </a:solidFill>
                  </a:rPr>
                  <a:t>(1) Να </a:t>
                </a:r>
                <a:r>
                  <a:rPr lang="el-GR" sz="2400" dirty="0">
                    <a:solidFill>
                      <a:srgbClr val="C00000"/>
                    </a:solidFill>
                  </a:rPr>
                  <a:t>είναι μηδέν σε περιοχές σταθερής έντασης.</a:t>
                </a:r>
              </a:p>
              <a:p>
                <a:pPr marL="0" indent="0">
                  <a:buNone/>
                </a:pPr>
                <a:r>
                  <a:rPr lang="el-GR" sz="2400" dirty="0" smtClean="0">
                    <a:solidFill>
                      <a:srgbClr val="0070C0"/>
                    </a:solidFill>
                  </a:rPr>
                  <a:t>(2) Να </a:t>
                </a:r>
                <a:r>
                  <a:rPr lang="el-GR" sz="2400" dirty="0">
                    <a:solidFill>
                      <a:srgbClr val="0070C0"/>
                    </a:solidFill>
                  </a:rPr>
                  <a:t>είναι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l-GR" sz="2400" dirty="0">
                    <a:solidFill>
                      <a:srgbClr val="0070C0"/>
                    </a:solidFill>
                  </a:rPr>
                  <a:t>μη μηδενικό στην αρχή </a:t>
                </a:r>
                <a:r>
                  <a:rPr lang="el-GR" sz="2400" dirty="0" smtClean="0">
                    <a:solidFill>
                      <a:srgbClr val="0070C0"/>
                    </a:solidFill>
                  </a:rPr>
                  <a:t>ΚΑΙ ΣΤΟ ΤΕΛΟΣ μιας </a:t>
                </a:r>
                <a:r>
                  <a:rPr lang="el-GR" sz="2400" dirty="0">
                    <a:solidFill>
                      <a:srgbClr val="0070C0"/>
                    </a:solidFill>
                  </a:rPr>
                  <a:t>ράμπας/ή </a:t>
                </a:r>
                <a:r>
                  <a:rPr lang="el-GR" sz="2400" dirty="0" smtClean="0">
                    <a:solidFill>
                      <a:srgbClr val="0070C0"/>
                    </a:solidFill>
                  </a:rPr>
                  <a:t>σκαλοπατιού.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 </a:t>
                </a:r>
                <a:endParaRPr lang="el-GR" sz="24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l-GR" sz="2400" dirty="0" smtClean="0">
                    <a:solidFill>
                      <a:srgbClr val="00B050"/>
                    </a:solidFill>
                  </a:rPr>
                  <a:t>(3) Πρέπει να </a:t>
                </a:r>
                <a:r>
                  <a:rPr lang="el-GR" sz="2400" dirty="0">
                    <a:solidFill>
                      <a:srgbClr val="00B050"/>
                    </a:solidFill>
                  </a:rPr>
                  <a:t>είναι μηδέν κατά μήκος </a:t>
                </a:r>
                <a:r>
                  <a:rPr lang="el-GR" sz="2400" dirty="0" smtClean="0">
                    <a:solidFill>
                      <a:srgbClr val="00B050"/>
                    </a:solidFill>
                  </a:rPr>
                  <a:t>ράμπας έντασης σταθερής </a:t>
                </a:r>
                <a:r>
                  <a:rPr lang="el-GR" sz="2400" dirty="0">
                    <a:solidFill>
                      <a:srgbClr val="00B050"/>
                    </a:solidFill>
                  </a:rPr>
                  <a:t>κλίση</a:t>
                </a:r>
                <a:r>
                  <a:rPr lang="el-GR" sz="2400" dirty="0" smtClean="0">
                    <a:solidFill>
                      <a:srgbClr val="00B050"/>
                    </a:solidFill>
                  </a:rPr>
                  <a:t>.</a:t>
                </a:r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71" t="-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347864" y="6137170"/>
            <a:ext cx="6021672" cy="339830"/>
            <a:chOff x="3230848" y="6170887"/>
            <a:chExt cx="6021672" cy="339830"/>
          </a:xfrm>
        </p:grpSpPr>
        <p:sp>
          <p:nvSpPr>
            <p:cNvPr id="5" name="Rectangle 4"/>
            <p:cNvSpPr/>
            <p:nvPr/>
          </p:nvSpPr>
          <p:spPr>
            <a:xfrm>
              <a:off x="3408317" y="6170887"/>
              <a:ext cx="5844203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eaLnBrk="1" hangingPunct="1">
                <a:tabLst>
                  <a:tab pos="1171575" algn="l"/>
                </a:tabLst>
              </a:pPr>
              <a:r>
                <a:rPr kumimoji="1" lang="en-US" altLang="el-GR" sz="1050" dirty="0" smtClean="0">
                  <a:solidFill>
                    <a:schemeClr val="accent1">
                      <a:lumMod val="50000"/>
                    </a:schemeClr>
                  </a:solidFill>
                </a:rPr>
                <a:t>'Digital </a:t>
              </a:r>
              <a:r>
                <a:rPr kumimoji="1" lang="en-US" altLang="el-GR" sz="1050" dirty="0">
                  <a:solidFill>
                    <a:schemeClr val="accent1">
                      <a:lumMod val="50000"/>
                    </a:schemeClr>
                  </a:solidFill>
                </a:rPr>
                <a:t>Image Processing”, Rafael </a:t>
              </a:r>
              <a:r>
                <a:rPr kumimoji="1" lang="en-US" altLang="el-GR" sz="1050" dirty="0" err="1">
                  <a:solidFill>
                    <a:schemeClr val="accent1">
                      <a:lumMod val="50000"/>
                    </a:schemeClr>
                  </a:solidFill>
                </a:rPr>
                <a:t>C.Gonzalez</a:t>
              </a:r>
              <a:r>
                <a:rPr kumimoji="1" lang="en-US" altLang="el-GR" sz="1050" dirty="0">
                  <a:solidFill>
                    <a:schemeClr val="accent1">
                      <a:lumMod val="50000"/>
                    </a:schemeClr>
                  </a:solidFill>
                </a:rPr>
                <a:t> &amp; Richard E. Woods, Addison-Wesley, 3rd  </a:t>
              </a:r>
              <a:r>
                <a:rPr kumimoji="1" lang="en-US" altLang="el-GR" sz="1050" dirty="0" smtClean="0">
                  <a:solidFill>
                    <a:schemeClr val="accent1">
                      <a:lumMod val="50000"/>
                    </a:schemeClr>
                  </a:solidFill>
                </a:rPr>
                <a:t>edition’</a:t>
              </a:r>
              <a:endParaRPr kumimoji="1" lang="en-US" altLang="el-GR" sz="105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30848" y="6170887"/>
              <a:ext cx="246591" cy="33983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4611876" y="4581128"/>
            <a:ext cx="4064580" cy="1368152"/>
            <a:chOff x="4499992" y="4509120"/>
            <a:chExt cx="4064580" cy="1368152"/>
          </a:xfrm>
        </p:grpSpPr>
        <p:pic>
          <p:nvPicPr>
            <p:cNvPr id="7" name="Content Placeholder 3"/>
            <p:cNvPicPr>
              <a:picLocks noChangeAspect="1"/>
            </p:cNvPicPr>
            <p:nvPr/>
          </p:nvPicPr>
          <p:blipFill rotWithShape="1">
            <a:blip r:embed="rId4"/>
            <a:srcRect l="2751" t="24770" r="66031" b="56549"/>
            <a:stretch/>
          </p:blipFill>
          <p:spPr bwMode="auto">
            <a:xfrm>
              <a:off x="4499992" y="4509120"/>
              <a:ext cx="4064580" cy="1368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5148064" y="4509120"/>
              <a:ext cx="39305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(1)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660232" y="5373216"/>
              <a:ext cx="39305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(1)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596336" y="4511780"/>
              <a:ext cx="39305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(1)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435654" y="4516124"/>
              <a:ext cx="39305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1400" dirty="0">
                  <a:solidFill>
                    <a:srgbClr val="0070C0"/>
                  </a:solidFill>
                </a:rPr>
                <a:t>(2)</a:t>
              </a:r>
              <a:endParaRPr lang="en-US" sz="14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274610" y="5353293"/>
              <a:ext cx="393056" cy="2797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1400" dirty="0">
                  <a:solidFill>
                    <a:srgbClr val="0070C0"/>
                  </a:solidFill>
                </a:rPr>
                <a:t>(2)</a:t>
              </a:r>
              <a:endParaRPr lang="en-US" sz="14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747972" y="5087970"/>
              <a:ext cx="437940" cy="2543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1400" dirty="0">
                  <a:solidFill>
                    <a:srgbClr val="00B050"/>
                  </a:solidFill>
                </a:rPr>
                <a:t>(3) 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9108009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Ακμές εικόνας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200" dirty="0">
                <a:solidFill>
                  <a:srgbClr val="C00000"/>
                </a:solidFill>
              </a:rPr>
              <a:t>Οι ακμές σε ψηφιακές εικόνες συχνά είναι </a:t>
            </a:r>
            <a:r>
              <a:rPr lang="el-GR" sz="2200" dirty="0" smtClean="0">
                <a:solidFill>
                  <a:srgbClr val="C00000"/>
                </a:solidFill>
              </a:rPr>
              <a:t>μορφής ράμπας ως προς τις μεταβάσεις </a:t>
            </a:r>
            <a:r>
              <a:rPr lang="el-GR" sz="2200" dirty="0">
                <a:solidFill>
                  <a:srgbClr val="C00000"/>
                </a:solidFill>
              </a:rPr>
              <a:t>στην </a:t>
            </a:r>
            <a:r>
              <a:rPr lang="el-GR" sz="2200" dirty="0" smtClean="0">
                <a:solidFill>
                  <a:srgbClr val="C00000"/>
                </a:solidFill>
              </a:rPr>
              <a:t>ένταση. </a:t>
            </a:r>
            <a:r>
              <a:rPr lang="el-GR" sz="2200" dirty="0" smtClean="0"/>
              <a:t>Στις περιπτώσεις αυτές η πρώτη παράγωγος </a:t>
            </a:r>
            <a:r>
              <a:rPr lang="el-GR" sz="2200" dirty="0"/>
              <a:t>της εικόνας θα οδηγήσει σε </a:t>
            </a:r>
            <a:r>
              <a:rPr lang="el-GR" sz="2200" dirty="0" smtClean="0"/>
              <a:t>παχιές ακμές επειδή η παράγωγος </a:t>
            </a:r>
            <a:r>
              <a:rPr lang="el-GR" sz="2200" dirty="0"/>
              <a:t>είναι μη </a:t>
            </a:r>
            <a:r>
              <a:rPr lang="el-GR" sz="2200" dirty="0" smtClean="0"/>
              <a:t>μηδενική κατά </a:t>
            </a:r>
            <a:r>
              <a:rPr lang="el-GR" sz="2200" dirty="0"/>
              <a:t>μήκος μιας ράμπας</a:t>
            </a:r>
            <a:r>
              <a:rPr lang="el-GR" sz="2200" dirty="0" smtClean="0"/>
              <a:t>.</a:t>
            </a:r>
          </a:p>
          <a:p>
            <a:r>
              <a:rPr lang="el-GR" sz="2200" dirty="0"/>
              <a:t>Από την άλλη πλευρά, </a:t>
            </a:r>
            <a:r>
              <a:rPr lang="el-GR" sz="2200" dirty="0" smtClean="0"/>
              <a:t>η δεύτερη παράγωγος </a:t>
            </a:r>
            <a:r>
              <a:rPr lang="el-GR" sz="2200" dirty="0"/>
              <a:t>θα </a:t>
            </a:r>
            <a:r>
              <a:rPr lang="el-GR" sz="2200" dirty="0" err="1" smtClean="0"/>
              <a:t>παράξει</a:t>
            </a:r>
            <a:r>
              <a:rPr lang="el-GR" sz="2200" dirty="0" smtClean="0"/>
              <a:t> μια διπλή ακμή πάχους </a:t>
            </a:r>
            <a:r>
              <a:rPr lang="el-GR" sz="2200" dirty="0"/>
              <a:t>ενός </a:t>
            </a:r>
            <a:r>
              <a:rPr lang="el-GR" sz="2200" dirty="0" err="1" smtClean="0"/>
              <a:t>pixel</a:t>
            </a:r>
            <a:r>
              <a:rPr lang="el-GR" sz="2200" dirty="0" smtClean="0"/>
              <a:t>, με ενδιάμεσα μηδενικά.</a:t>
            </a:r>
            <a:endParaRPr lang="en-US" sz="2200" dirty="0" smtClean="0"/>
          </a:p>
          <a:p>
            <a:r>
              <a:rPr lang="el-GR" sz="2200" dirty="0" err="1" smtClean="0"/>
              <a:t>Γι</a:t>
            </a:r>
            <a:r>
              <a:rPr lang="en-US" sz="2200" dirty="0" smtClean="0"/>
              <a:t>’</a:t>
            </a:r>
            <a:r>
              <a:rPr lang="el-GR" sz="2200" dirty="0" smtClean="0"/>
              <a:t>αυτό το λόγο συμπεραίνουμε ότι η δεύτερη παράγωγος τονίζει περισσότερο τις λεπτομέρειες πολύ καλύτερα από ότι η πρώτη παράγωγος. </a:t>
            </a:r>
          </a:p>
          <a:p>
            <a:r>
              <a:rPr lang="el-GR" sz="2200" dirty="0" smtClean="0"/>
              <a:t>Επίσης είναι ευκολότερο να υλοποιήσουμε αριθμητικά και να εφαρμόσουμε τη δεύτερη παράγωγο.</a:t>
            </a:r>
          </a:p>
          <a:p>
            <a:r>
              <a:rPr lang="el-GR" sz="2200" dirty="0" smtClean="0"/>
              <a:t>Για αυτούς τους λόγους τη χρησιμοποιούμε περισσότερο από την πρώτη για όξυνση της εικόνας.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1139378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Όξυνση εικόνας με τη δεύτερη παράγωγο (</a:t>
            </a:r>
            <a:r>
              <a:rPr lang="el-GR" dirty="0" err="1"/>
              <a:t>Λαπλασιανή</a:t>
            </a:r>
            <a:r>
              <a:rPr lang="el-GR" dirty="0" smtClean="0"/>
              <a:t> –</a:t>
            </a:r>
            <a:r>
              <a:rPr lang="en-US" dirty="0" smtClean="0"/>
              <a:t> Laplacian</a:t>
            </a:r>
            <a:r>
              <a:rPr lang="el-GR" dirty="0" smtClean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sz="2400" dirty="0" smtClean="0"/>
                  <a:t>Η πιο απλή ισοτροπική παράγωγος είναι η </a:t>
                </a:r>
                <a:r>
                  <a:rPr lang="el-GR" sz="2400" dirty="0" err="1" smtClean="0"/>
                  <a:t>Λαπλασιανή</a:t>
                </a:r>
                <a:r>
                  <a:rPr lang="el-GR" sz="2400" dirty="0" smtClean="0"/>
                  <a:t> (</a:t>
                </a:r>
                <a:r>
                  <a:rPr lang="en-US" sz="2400" dirty="0" smtClean="0"/>
                  <a:t>Laplacian</a:t>
                </a:r>
                <a:r>
                  <a:rPr lang="el-GR" sz="2400" dirty="0" smtClean="0"/>
                  <a:t>) η οποία για μια συνάρτηση 2Δ (εικόνα) ορίζεται ως:</a:t>
                </a: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sz="2400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0" i="1" baseline="30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baseline="30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 baseline="30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 baseline="30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 + 1,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−1,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−2∙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2400" i="1" dirty="0" smtClean="0"/>
              </a:p>
              <a:p>
                <a:pPr marL="0" indent="0">
                  <a:buNone/>
                </a:pPr>
                <a:endParaRPr lang="en-US" sz="2400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 baseline="30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1" baseline="30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−2∙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400" b="0" i="1" dirty="0" smtClean="0"/>
              </a:p>
              <a:p>
                <a:pPr marL="0" indent="0">
                  <a:buNone/>
                </a:pPr>
                <a:endParaRPr lang="en-US" sz="2400" i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811" r="-1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18116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Λαπλασιανή</a:t>
            </a:r>
            <a:r>
              <a:rPr lang="el-GR" dirty="0" smtClean="0"/>
              <a:t> Μάσκα</a:t>
            </a:r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219200"/>
                <a:ext cx="8839200" cy="525780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en-US" i="1" baseline="30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 baseline="30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baseline="30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 baseline="30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 baseline="30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i="1" baseline="300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sz="24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dirty="0" smtClean="0">
                        <a:solidFill>
                          <a:srgbClr val="1A9838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 dirty="0">
                            <a:solidFill>
                              <a:srgbClr val="1A9838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>
                            <a:solidFill>
                              <a:srgbClr val="1A9838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dirty="0">
                            <a:solidFill>
                              <a:srgbClr val="1A9838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dirty="0">
                            <a:solidFill>
                              <a:srgbClr val="1A9838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2400" b="1" i="1" dirty="0">
                            <a:solidFill>
                              <a:srgbClr val="1A9838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dirty="0">
                            <a:solidFill>
                              <a:srgbClr val="1A9838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2400" b="1" i="1" dirty="0" smtClean="0">
                        <a:solidFill>
                          <a:srgbClr val="1A9838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dirty="0">
                        <a:solidFill>
                          <a:srgbClr val="1A9838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 dirty="0">
                            <a:solidFill>
                              <a:srgbClr val="1A9838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>
                            <a:solidFill>
                              <a:srgbClr val="1A9838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dirty="0">
                            <a:solidFill>
                              <a:srgbClr val="1A9838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1" i="1" dirty="0">
                            <a:solidFill>
                              <a:srgbClr val="1A9838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2400" b="1" i="1" dirty="0">
                            <a:solidFill>
                              <a:srgbClr val="1A9838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dirty="0">
                            <a:solidFill>
                              <a:srgbClr val="1A9838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endParaRPr lang="en-US" sz="24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219200"/>
                <a:ext cx="8839200" cy="5257800"/>
              </a:xfrm>
              <a:blipFill rotWithShape="0">
                <a:blip r:embed="rId2"/>
                <a:stretch>
                  <a:fillRect l="-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95536" y="2996950"/>
          <a:ext cx="3829917" cy="28803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6639"/>
                <a:gridCol w="1276639"/>
                <a:gridCol w="1276639"/>
              </a:tblGrid>
              <a:tr h="960107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/>
                        <a:t>f</a:t>
                      </a:r>
                      <a:r>
                        <a:rPr lang="es-ES" sz="1400" b="1" dirty="0" smtClean="0"/>
                        <a:t>(x - 1, y - 1) 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/>
                        <a:t>f</a:t>
                      </a:r>
                      <a:r>
                        <a:rPr lang="en-US" sz="1400" b="1" dirty="0" smtClean="0"/>
                        <a:t>(x - 1, y)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/>
                        <a:t>f</a:t>
                      </a:r>
                      <a:r>
                        <a:rPr lang="es-ES" sz="1400" b="1" dirty="0" smtClean="0"/>
                        <a:t>(x - 1, y + 1)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601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/>
                        <a:t>f</a:t>
                      </a:r>
                      <a:r>
                        <a:rPr lang="es-ES" sz="1400" b="1" dirty="0" smtClean="0"/>
                        <a:t>(x, y - 1)</a:t>
                      </a:r>
                      <a:endParaRPr lang="el-GR" sz="1400" b="1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/>
                        <a:t>f</a:t>
                      </a:r>
                      <a:r>
                        <a:rPr lang="el-GR" sz="1400" b="1" dirty="0" smtClean="0"/>
                        <a:t>(</a:t>
                      </a:r>
                      <a:r>
                        <a:rPr lang="en-US" sz="1400" b="1" dirty="0" err="1" smtClean="0"/>
                        <a:t>x,y</a:t>
                      </a:r>
                      <a:r>
                        <a:rPr lang="en-US" sz="1400" b="1" dirty="0" smtClean="0"/>
                        <a:t>)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/>
                        <a:t>f</a:t>
                      </a:r>
                      <a:r>
                        <a:rPr lang="es-ES" sz="1400" b="1" dirty="0" smtClean="0"/>
                        <a:t>(x, y + 1)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960107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/>
                        <a:t>f</a:t>
                      </a:r>
                      <a:r>
                        <a:rPr lang="es-ES" sz="1400" b="1" dirty="0" smtClean="0"/>
                        <a:t>(x + 1, y </a:t>
                      </a:r>
                      <a:r>
                        <a:rPr lang="el-GR" sz="1400" b="1" dirty="0" smtClean="0"/>
                        <a:t>-</a:t>
                      </a:r>
                      <a:r>
                        <a:rPr lang="es-ES" sz="1400" b="1" dirty="0" smtClean="0"/>
                        <a:t> 1)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/>
                        <a:t>f</a:t>
                      </a:r>
                      <a:r>
                        <a:rPr lang="es-ES" sz="1400" b="1" dirty="0" smtClean="0"/>
                        <a:t>(x + 1, y)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/>
                        <a:t>f</a:t>
                      </a:r>
                      <a:r>
                        <a:rPr lang="es-ES" sz="1400" b="1" dirty="0" smtClean="0"/>
                        <a:t>(x + 1, y + 1)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5030939" y="2996951"/>
          <a:ext cx="3829917" cy="28803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6639"/>
                <a:gridCol w="1276639"/>
                <a:gridCol w="1276639"/>
              </a:tblGrid>
              <a:tr h="96010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601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1</a:t>
                      </a:r>
                      <a:endParaRPr lang="el-GR" sz="1400" b="1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-4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96010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Right Arrow 7"/>
          <p:cNvSpPr/>
          <p:nvPr/>
        </p:nvSpPr>
        <p:spPr>
          <a:xfrm>
            <a:off x="4283968" y="4293096"/>
            <a:ext cx="674963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771800" y="3501008"/>
            <a:ext cx="0" cy="2011680"/>
          </a:xfrm>
          <a:prstGeom prst="straightConnector1">
            <a:avLst/>
          </a:prstGeom>
          <a:ln>
            <a:solidFill>
              <a:srgbClr val="0C77C3"/>
            </a:solidFill>
            <a:headEnd type="triangle"/>
            <a:tailEnd type="triangle"/>
          </a:ln>
          <a:scene3d>
            <a:camera prst="isometricLeftDown"/>
            <a:lightRig rig="threePt" dir="t"/>
          </a:scene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V="1">
            <a:off x="2434641" y="3203064"/>
            <a:ext cx="0" cy="2926080"/>
          </a:xfrm>
          <a:prstGeom prst="straightConnector1">
            <a:avLst/>
          </a:prstGeom>
          <a:ln>
            <a:solidFill>
              <a:srgbClr val="1A9838"/>
            </a:solidFill>
            <a:headEnd type="triangle"/>
            <a:tailEnd type="triangle"/>
          </a:ln>
          <a:scene3d>
            <a:camera prst="isometricLeftDown"/>
            <a:lightRig rig="threePt" dir="t"/>
          </a:scene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77713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Χωρικό πεδίο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/>
              <a:t>Ο όρος χωρικό πεδίο αναφέρεται στο ίδιο το επίπεδο της εικόνας, καθώς και οι μέθοδοι επεξεργασίας εικόνας σε αυτή την κατηγορία </a:t>
            </a:r>
            <a:r>
              <a:rPr lang="el-GR" sz="2400" dirty="0" smtClean="0"/>
              <a:t>βασίζονται στην άμεση </a:t>
            </a:r>
            <a:r>
              <a:rPr lang="el-GR" sz="2400" dirty="0"/>
              <a:t>χειραγώγηση των </a:t>
            </a:r>
            <a:r>
              <a:rPr lang="el-GR" sz="2400" dirty="0" err="1" smtClean="0"/>
              <a:t>pixel</a:t>
            </a:r>
            <a:r>
              <a:rPr lang="el-GR" sz="2400" dirty="0" smtClean="0"/>
              <a:t> </a:t>
            </a:r>
            <a:r>
              <a:rPr lang="el-GR" sz="2400" dirty="0"/>
              <a:t>σε μια εικόνα.</a:t>
            </a:r>
          </a:p>
          <a:p>
            <a:r>
              <a:rPr lang="el-GR" sz="2400" dirty="0"/>
              <a:t>Δύο κύριες κατηγορίες </a:t>
            </a:r>
            <a:r>
              <a:rPr lang="el-GR" sz="2400" dirty="0" smtClean="0"/>
              <a:t>επεξεργασίας στο χωρικό πεδίο είναι οι </a:t>
            </a:r>
            <a:r>
              <a:rPr lang="el-GR" sz="2400" dirty="0" smtClean="0">
                <a:solidFill>
                  <a:srgbClr val="FF0000"/>
                </a:solidFill>
              </a:rPr>
              <a:t>μετασχηματισμοί έντασης </a:t>
            </a:r>
            <a:r>
              <a:rPr lang="el-GR" sz="2400" dirty="0"/>
              <a:t>και </a:t>
            </a:r>
            <a:r>
              <a:rPr lang="el-GR" sz="2400" dirty="0">
                <a:solidFill>
                  <a:srgbClr val="0070C0"/>
                </a:solidFill>
              </a:rPr>
              <a:t>χωρικό φιλτράρισμα</a:t>
            </a:r>
            <a:r>
              <a:rPr lang="el-GR" sz="2400" dirty="0"/>
              <a:t>.</a:t>
            </a:r>
          </a:p>
          <a:p>
            <a:r>
              <a:rPr lang="el-GR" sz="2400" dirty="0" smtClean="0">
                <a:solidFill>
                  <a:srgbClr val="FF0000"/>
                </a:solidFill>
              </a:rPr>
              <a:t>Οι </a:t>
            </a:r>
            <a:r>
              <a:rPr lang="el-GR" sz="2400" dirty="0">
                <a:solidFill>
                  <a:srgbClr val="FF0000"/>
                </a:solidFill>
              </a:rPr>
              <a:t>μετασχηματισμοί </a:t>
            </a:r>
            <a:r>
              <a:rPr lang="el-GR" sz="2400" dirty="0" smtClean="0">
                <a:solidFill>
                  <a:srgbClr val="FF0000"/>
                </a:solidFill>
              </a:rPr>
              <a:t>ένταση</a:t>
            </a:r>
            <a:r>
              <a:rPr lang="el-GR" sz="2400" dirty="0">
                <a:solidFill>
                  <a:srgbClr val="FF0000"/>
                </a:solidFill>
              </a:rPr>
              <a:t>ς</a:t>
            </a:r>
            <a:r>
              <a:rPr lang="el-GR" sz="2400" dirty="0" smtClean="0">
                <a:solidFill>
                  <a:srgbClr val="FF0000"/>
                </a:solidFill>
              </a:rPr>
              <a:t> </a:t>
            </a:r>
            <a:r>
              <a:rPr lang="el-GR" sz="2400" dirty="0">
                <a:solidFill>
                  <a:srgbClr val="FF0000"/>
                </a:solidFill>
              </a:rPr>
              <a:t>λειτουργούν σε </a:t>
            </a:r>
            <a:r>
              <a:rPr lang="el-GR" sz="2400" dirty="0" smtClean="0">
                <a:solidFill>
                  <a:srgbClr val="FF0000"/>
                </a:solidFill>
              </a:rPr>
              <a:t>μεμονωμένα </a:t>
            </a:r>
            <a:r>
              <a:rPr lang="el-GR" sz="2400" dirty="0" err="1" smtClean="0">
                <a:solidFill>
                  <a:srgbClr val="FF0000"/>
                </a:solidFill>
              </a:rPr>
              <a:t>pixels</a:t>
            </a:r>
            <a:r>
              <a:rPr lang="el-GR" sz="2400" dirty="0" smtClean="0">
                <a:solidFill>
                  <a:srgbClr val="FF0000"/>
                </a:solidFill>
              </a:rPr>
              <a:t> </a:t>
            </a:r>
            <a:r>
              <a:rPr lang="el-GR" sz="2400" dirty="0">
                <a:solidFill>
                  <a:srgbClr val="FF0000"/>
                </a:solidFill>
              </a:rPr>
              <a:t>μιας εικόνας, κυρίως για το σκοπό της </a:t>
            </a:r>
            <a:r>
              <a:rPr lang="el-GR" sz="2400" dirty="0" smtClean="0">
                <a:solidFill>
                  <a:srgbClr val="FF0000"/>
                </a:solidFill>
              </a:rPr>
              <a:t>προσαρμογής της αντίθεσης </a:t>
            </a:r>
            <a:r>
              <a:rPr lang="el-GR" sz="2400" dirty="0">
                <a:solidFill>
                  <a:srgbClr val="FF0000"/>
                </a:solidFill>
              </a:rPr>
              <a:t>και κατωφλίου </a:t>
            </a:r>
            <a:r>
              <a:rPr lang="el-GR" sz="2400" dirty="0" smtClean="0">
                <a:solidFill>
                  <a:srgbClr val="FF0000"/>
                </a:solidFill>
              </a:rPr>
              <a:t>εικόνας </a:t>
            </a:r>
            <a:r>
              <a:rPr lang="en-US" sz="2400" dirty="0" smtClean="0">
                <a:solidFill>
                  <a:srgbClr val="FF0000"/>
                </a:solidFill>
              </a:rPr>
              <a:t>(thresholding).</a:t>
            </a:r>
            <a:endParaRPr lang="el-GR" sz="2400" dirty="0" smtClean="0">
              <a:solidFill>
                <a:srgbClr val="FF0000"/>
              </a:solidFill>
            </a:endParaRPr>
          </a:p>
          <a:p>
            <a:r>
              <a:rPr lang="el-GR" sz="2400" dirty="0" smtClean="0">
                <a:solidFill>
                  <a:srgbClr val="0070C0"/>
                </a:solidFill>
              </a:rPr>
              <a:t>Το χωρικό φιλτράρισμα περιλαμβάνει εκτέλεση </a:t>
            </a:r>
            <a:r>
              <a:rPr lang="el-GR" sz="2400" dirty="0">
                <a:solidFill>
                  <a:srgbClr val="0070C0"/>
                </a:solidFill>
              </a:rPr>
              <a:t>εργασιών, όπως η όξυνση της εικόνας, δουλεύοντας σε μια γειτονιά του κάθε </a:t>
            </a:r>
            <a:r>
              <a:rPr lang="el-GR" sz="2400" dirty="0" err="1" smtClean="0">
                <a:solidFill>
                  <a:srgbClr val="0070C0"/>
                </a:solidFill>
              </a:rPr>
              <a:t>pixel</a:t>
            </a:r>
            <a:r>
              <a:rPr lang="el-GR" sz="2400" dirty="0" smtClean="0">
                <a:solidFill>
                  <a:srgbClr val="0070C0"/>
                </a:solidFill>
              </a:rPr>
              <a:t> στην εικόνα.</a:t>
            </a:r>
          </a:p>
          <a:p>
            <a:pPr marL="0" indent="0">
              <a:buNone/>
            </a:pPr>
            <a:endParaRPr lang="el-GR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2262" y="261714"/>
            <a:ext cx="720080" cy="720079"/>
            <a:chOff x="6432415" y="5229200"/>
            <a:chExt cx="1296144" cy="1675221"/>
          </a:xfrm>
        </p:grpSpPr>
        <p:sp>
          <p:nvSpPr>
            <p:cNvPr id="8" name="Title 1"/>
            <p:cNvSpPr txBox="1">
              <a:spLocks/>
            </p:cNvSpPr>
            <p:nvPr/>
          </p:nvSpPr>
          <p:spPr bwMode="auto">
            <a:xfrm>
              <a:off x="6432415" y="6218620"/>
              <a:ext cx="1296144" cy="685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9pPr>
            </a:lstStyle>
            <a:p>
              <a:r>
                <a:rPr lang="en-US" sz="1050" kern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Basic</a:t>
              </a:r>
              <a:endParaRPr lang="el-GR" sz="105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Picture 4" descr="http://www.clker.com/cliparts/b/f/e/a/14196945681153564639trainer_lecturer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1146" y="5229200"/>
              <a:ext cx="752316" cy="881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3414686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Λαπλασιανή</a:t>
            </a:r>
            <a:r>
              <a:rPr lang="el-GR" dirty="0" smtClean="0"/>
              <a:t> Μάσκα</a:t>
            </a:r>
            <a:r>
              <a:rPr lang="en-US" dirty="0" smtClean="0"/>
              <a:t> 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17584" y="1219200"/>
                <a:ext cx="9252520" cy="525780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en-US" i="1" baseline="30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 baseline="30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baseline="30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 baseline="30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 baseline="30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i="1" baseline="300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1200" dirty="0" smtClean="0"/>
                  <a:t>=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solidFill>
                          <a:srgbClr val="0C7CCB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200" b="1" i="1" dirty="0">
                            <a:solidFill>
                              <a:srgbClr val="0C7CCB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1" i="1" dirty="0">
                            <a:solidFill>
                              <a:srgbClr val="0C7CCB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200" b="1" i="1" dirty="0">
                            <a:solidFill>
                              <a:srgbClr val="0C7CCB"/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sz="1200" b="1" i="1" dirty="0">
                            <a:solidFill>
                              <a:srgbClr val="0C7CCB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1200" b="1" i="1" dirty="0">
                            <a:solidFill>
                              <a:srgbClr val="0C7CCB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200" b="1" i="1" dirty="0">
                            <a:solidFill>
                              <a:srgbClr val="0C7CCB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sz="1200" b="1" i="1" dirty="0">
                        <a:solidFill>
                          <a:srgbClr val="0C7CCB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1" i="1" dirty="0">
                        <a:solidFill>
                          <a:srgbClr val="0C7CCB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200" b="1" i="1" dirty="0">
                            <a:solidFill>
                              <a:srgbClr val="0C7CCB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1" i="1" dirty="0">
                            <a:solidFill>
                              <a:srgbClr val="0C7CCB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200" b="1" i="1" dirty="0">
                            <a:solidFill>
                              <a:srgbClr val="0C7CCB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200" b="1" i="1" dirty="0">
                            <a:solidFill>
                              <a:srgbClr val="0C7CCB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1200" b="1" i="1" dirty="0">
                            <a:solidFill>
                              <a:srgbClr val="0C7CCB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200" b="1" i="1" dirty="0">
                            <a:solidFill>
                              <a:srgbClr val="0C7CCB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sz="1200" b="1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1" i="1" dirty="0" smtClean="0">
                        <a:solidFill>
                          <a:srgbClr val="1B9E3A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200" b="1" i="1" dirty="0">
                            <a:solidFill>
                              <a:srgbClr val="1B9E3A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1" i="1" dirty="0">
                            <a:solidFill>
                              <a:srgbClr val="1B9E3A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200" b="1" i="1" dirty="0">
                            <a:solidFill>
                              <a:srgbClr val="1B9E3A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200" b="1" i="1" dirty="0">
                            <a:solidFill>
                              <a:srgbClr val="1B9E3A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1200" b="1" i="1" dirty="0">
                            <a:solidFill>
                              <a:srgbClr val="1B9E3A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200" b="1" i="1" dirty="0">
                            <a:solidFill>
                              <a:srgbClr val="1B9E3A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1200" b="1" i="1" dirty="0" smtClean="0">
                        <a:solidFill>
                          <a:srgbClr val="1B9E3A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1" i="1" dirty="0">
                        <a:solidFill>
                          <a:srgbClr val="1B9E3A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200" b="1" i="1" dirty="0">
                            <a:solidFill>
                              <a:srgbClr val="1B9E3A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1" i="1" dirty="0">
                            <a:solidFill>
                              <a:srgbClr val="1B9E3A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200" b="1" i="1" dirty="0">
                            <a:solidFill>
                              <a:srgbClr val="1B9E3A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200" b="1" i="1" dirty="0">
                            <a:solidFill>
                              <a:srgbClr val="1B9E3A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1200" b="1" i="1" dirty="0">
                            <a:solidFill>
                              <a:srgbClr val="1B9E3A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200" b="1" i="1" dirty="0">
                            <a:solidFill>
                              <a:srgbClr val="1B9E3A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1200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1" i="1" dirty="0" smtClean="0">
                        <a:solidFill>
                          <a:srgbClr val="DD24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200" b="1" i="1" dirty="0">
                            <a:solidFill>
                              <a:srgbClr val="DD24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1" i="1" dirty="0">
                            <a:solidFill>
                              <a:srgbClr val="DD24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200" b="1" i="1" dirty="0">
                            <a:solidFill>
                              <a:srgbClr val="DD2400"/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sz="1200" b="1" i="1" dirty="0">
                            <a:solidFill>
                              <a:srgbClr val="DD24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1200" b="1" i="1" dirty="0">
                            <a:solidFill>
                              <a:srgbClr val="DD24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200" b="1" i="1" dirty="0">
                            <a:solidFill>
                              <a:srgbClr val="DD24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1200" b="1" i="1" dirty="0" smtClean="0">
                            <a:solidFill>
                              <a:srgbClr val="DD24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200" b="1" i="1" dirty="0" smtClean="0">
                            <a:solidFill>
                              <a:srgbClr val="DD24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1200" b="1" i="1" dirty="0">
                        <a:solidFill>
                          <a:srgbClr val="DD24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1" i="1" dirty="0">
                        <a:solidFill>
                          <a:srgbClr val="DD24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200" b="1" i="1" dirty="0">
                            <a:solidFill>
                              <a:srgbClr val="DD24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1" i="1" dirty="0">
                            <a:solidFill>
                              <a:srgbClr val="DD24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200" b="1" i="1" dirty="0">
                            <a:solidFill>
                              <a:srgbClr val="DD24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200" b="1" i="1" dirty="0">
                            <a:solidFill>
                              <a:srgbClr val="DD24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1200" b="1" i="1" dirty="0">
                            <a:solidFill>
                              <a:srgbClr val="DD24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200" b="1" i="1" dirty="0">
                            <a:solidFill>
                              <a:srgbClr val="DD24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1200" b="1" i="1" dirty="0" smtClean="0">
                            <a:solidFill>
                              <a:srgbClr val="DD24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200" b="1" i="1" dirty="0" smtClean="0">
                            <a:solidFill>
                              <a:srgbClr val="DD24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1200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2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2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2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12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2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12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2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12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12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2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2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2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2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2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2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)−</m:t>
                    </m:r>
                    <m:r>
                      <a:rPr lang="en-US" sz="1200" b="1" i="1" dirty="0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1200" b="1" i="1" dirty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2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1" i="1" dirty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200" b="1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200" b="1" i="1" dirty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endParaRPr lang="en-US" sz="12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7584" y="1219200"/>
                <a:ext cx="9252520" cy="525780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5030939" y="2996951"/>
          <a:ext cx="3829917" cy="28803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6639"/>
                <a:gridCol w="1276639"/>
                <a:gridCol w="1276639"/>
              </a:tblGrid>
              <a:tr h="96010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601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1</a:t>
                      </a:r>
                      <a:endParaRPr lang="el-GR" sz="1400" b="1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-8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6010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Right Arrow 7"/>
          <p:cNvSpPr/>
          <p:nvPr/>
        </p:nvSpPr>
        <p:spPr>
          <a:xfrm>
            <a:off x="4283968" y="4293096"/>
            <a:ext cx="674963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395536" y="2996950"/>
          <a:ext cx="3829917" cy="28803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6639"/>
                <a:gridCol w="1276639"/>
                <a:gridCol w="1276639"/>
              </a:tblGrid>
              <a:tr h="960107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/>
                        <a:t>f</a:t>
                      </a:r>
                      <a:r>
                        <a:rPr lang="es-ES" sz="1400" b="1" dirty="0" smtClean="0"/>
                        <a:t>(x - 1, y - 1) 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/>
                        <a:t>f</a:t>
                      </a:r>
                      <a:r>
                        <a:rPr lang="en-US" sz="1400" b="1" dirty="0" smtClean="0"/>
                        <a:t>(x - 1, y)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/>
                        <a:t>f</a:t>
                      </a:r>
                      <a:r>
                        <a:rPr lang="es-ES" sz="1400" b="1" dirty="0" smtClean="0"/>
                        <a:t>(x - 1, y + 1)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601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/>
                        <a:t>f</a:t>
                      </a:r>
                      <a:r>
                        <a:rPr lang="es-ES" sz="1400" b="1" dirty="0" smtClean="0"/>
                        <a:t>(x, y - 1)</a:t>
                      </a:r>
                      <a:endParaRPr lang="el-GR" sz="1400" b="1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/>
                        <a:t>f</a:t>
                      </a:r>
                      <a:r>
                        <a:rPr lang="el-GR" sz="1400" b="1" dirty="0" smtClean="0"/>
                        <a:t>(</a:t>
                      </a:r>
                      <a:r>
                        <a:rPr lang="en-US" sz="1400" b="1" dirty="0" err="1" smtClean="0"/>
                        <a:t>x,y</a:t>
                      </a:r>
                      <a:r>
                        <a:rPr lang="en-US" sz="1400" b="1" dirty="0" smtClean="0"/>
                        <a:t>)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/>
                        <a:t>f</a:t>
                      </a:r>
                      <a:r>
                        <a:rPr lang="es-ES" sz="1400" b="1" dirty="0" smtClean="0"/>
                        <a:t>(x, y + 1)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60107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/>
                        <a:t>f</a:t>
                      </a:r>
                      <a:r>
                        <a:rPr lang="es-ES" sz="1400" b="1" dirty="0" smtClean="0"/>
                        <a:t>(x + 1, y </a:t>
                      </a:r>
                      <a:r>
                        <a:rPr lang="el-GR" sz="1400" b="1" dirty="0" smtClean="0"/>
                        <a:t>-</a:t>
                      </a:r>
                      <a:r>
                        <a:rPr lang="es-ES" sz="1400" b="1" dirty="0" smtClean="0"/>
                        <a:t> 1)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/>
                        <a:t>f</a:t>
                      </a:r>
                      <a:r>
                        <a:rPr lang="es-ES" sz="1400" b="1" dirty="0" smtClean="0"/>
                        <a:t>(x + 1, y)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/>
                        <a:t>f</a:t>
                      </a:r>
                      <a:r>
                        <a:rPr lang="es-ES" sz="1400" b="1" dirty="0" smtClean="0"/>
                        <a:t>(x + 1, y + 1)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V="1">
            <a:off x="2771800" y="3501008"/>
            <a:ext cx="0" cy="2011680"/>
          </a:xfrm>
          <a:prstGeom prst="straightConnector1">
            <a:avLst/>
          </a:prstGeom>
          <a:ln>
            <a:solidFill>
              <a:srgbClr val="0C77C3"/>
            </a:solidFill>
            <a:headEnd type="triangle"/>
            <a:tailEnd type="triangle"/>
          </a:ln>
          <a:scene3d>
            <a:camera prst="isometricLeftDown"/>
            <a:lightRig rig="threePt" dir="t"/>
          </a:scene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V="1">
            <a:off x="2434641" y="3203064"/>
            <a:ext cx="0" cy="2926080"/>
          </a:xfrm>
          <a:prstGeom prst="straightConnector1">
            <a:avLst/>
          </a:prstGeom>
          <a:ln>
            <a:solidFill>
              <a:srgbClr val="1A9838"/>
            </a:solidFill>
            <a:headEnd type="triangle"/>
            <a:tailEnd type="triangle"/>
          </a:ln>
          <a:scene3d>
            <a:camera prst="isometricLeftDown"/>
            <a:lightRig rig="threePt" dir="t"/>
          </a:scene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2700000" flipV="1">
            <a:off x="2400046" y="3018930"/>
            <a:ext cx="0" cy="3291840"/>
          </a:xfrm>
          <a:prstGeom prst="straightConnector1">
            <a:avLst/>
          </a:prstGeom>
          <a:ln>
            <a:solidFill>
              <a:srgbClr val="7030A0"/>
            </a:solidFill>
            <a:headEnd type="triangle"/>
            <a:tailEnd type="triangle"/>
          </a:ln>
          <a:scene3d>
            <a:camera prst="isometricLeftDown"/>
            <a:lightRig rig="threePt" dir="t"/>
          </a:scene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8900000" flipV="1">
            <a:off x="2495482" y="2658890"/>
            <a:ext cx="0" cy="3291840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headEnd type="triangle"/>
            <a:tailEnd type="triangle"/>
          </a:ln>
          <a:scene3d>
            <a:camera prst="isometricLeftDown"/>
            <a:lightRig rig="threePt" dir="t"/>
          </a:scene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024917" y="592658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i="1" dirty="0">
                <a:solidFill>
                  <a:srgbClr val="00B050"/>
                </a:solidFill>
                <a:latin typeface="TimesTen-Roman"/>
              </a:rPr>
              <a:t>All </a:t>
            </a:r>
            <a:r>
              <a:rPr lang="en-US" sz="1600" i="1" dirty="0" smtClean="0">
                <a:solidFill>
                  <a:srgbClr val="00B050"/>
                </a:solidFill>
                <a:latin typeface="TimesTen-Roman"/>
              </a:rPr>
              <a:t>the mask coefficients sum </a:t>
            </a:r>
            <a:r>
              <a:rPr lang="en-US" sz="1600" i="1" dirty="0">
                <a:solidFill>
                  <a:srgbClr val="00B050"/>
                </a:solidFill>
                <a:latin typeface="TimesTen-Roman"/>
              </a:rPr>
              <a:t>to zero, </a:t>
            </a:r>
            <a:r>
              <a:rPr lang="en-US" sz="1600" i="1" dirty="0" smtClean="0">
                <a:solidFill>
                  <a:srgbClr val="00B050"/>
                </a:solidFill>
                <a:latin typeface="TimesTen-Roman"/>
              </a:rPr>
              <a:t>as expected </a:t>
            </a:r>
            <a:r>
              <a:rPr lang="en-US" sz="1600" i="1" dirty="0">
                <a:solidFill>
                  <a:srgbClr val="00B050"/>
                </a:solidFill>
                <a:latin typeface="TimesTen-Roman"/>
              </a:rPr>
              <a:t>of </a:t>
            </a:r>
            <a:r>
              <a:rPr lang="en-US" sz="1600" i="1" dirty="0" smtClean="0">
                <a:solidFill>
                  <a:srgbClr val="00B050"/>
                </a:solidFill>
                <a:latin typeface="TimesTen-Roman"/>
              </a:rPr>
              <a:t>a derivative operator</a:t>
            </a:r>
            <a:r>
              <a:rPr lang="en-US" sz="1600" i="1" dirty="0">
                <a:solidFill>
                  <a:srgbClr val="00B050"/>
                </a:solidFill>
                <a:latin typeface="TimesTen-Roman"/>
              </a:rPr>
              <a:t>.</a:t>
            </a:r>
            <a:endParaRPr lang="en-US" sz="16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58785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Όξυνση εικόνας με τη δεύτερη παράγωγο (</a:t>
            </a:r>
            <a:r>
              <a:rPr lang="el-GR" dirty="0" err="1"/>
              <a:t>Λαπλασιανή</a:t>
            </a:r>
            <a:r>
              <a:rPr lang="el-GR" dirty="0"/>
              <a:t> –</a:t>
            </a:r>
            <a:r>
              <a:rPr lang="en-US" dirty="0"/>
              <a:t> Laplacian</a:t>
            </a:r>
            <a:r>
              <a:rPr lang="el-GR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090120"/>
          </a:xfrm>
        </p:spPr>
        <p:txBody>
          <a:bodyPr/>
          <a:lstStyle/>
          <a:p>
            <a:r>
              <a:rPr lang="el-GR" sz="2400" dirty="0" smtClean="0"/>
              <a:t>Η </a:t>
            </a:r>
            <a:r>
              <a:rPr lang="el-GR" sz="2400" dirty="0" err="1" smtClean="0"/>
              <a:t>Λαπλασιανή</a:t>
            </a:r>
            <a:r>
              <a:rPr lang="el-GR" sz="2400" dirty="0" smtClean="0"/>
              <a:t> ως τελεστής παραγώγου ενισχύει ασυνέχειες έντασης στην εικόνα (π.χ. ακμές) ενώ παράλληλα </a:t>
            </a:r>
            <a:r>
              <a:rPr lang="el-GR" sz="2400" dirty="0" smtClean="0">
                <a:solidFill>
                  <a:srgbClr val="FF0000"/>
                </a:solidFill>
              </a:rPr>
              <a:t>αποσβένει </a:t>
            </a:r>
            <a:r>
              <a:rPr lang="el-GR" sz="2400" dirty="0" smtClean="0"/>
              <a:t>περιοχές όπου οι εντάσεις μεταβάλλονται αργά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r>
              <a:rPr lang="el-GR" sz="2400" dirty="0" smtClean="0"/>
              <a:t>Το αποτέλεσμα είναι να έχουμε εικόνα με γκρίζες αποχρώσεις-γραμμές στις ακμές και ασυνέχειες της εικόνας στο προσκήνιο, ενώ το υπόλοιπο εμφανίζεται ως σκοτεινό υπόβαθρο χωρίς ιδιαίτερα χαρακτηριστικά.</a:t>
            </a:r>
            <a:endParaRPr lang="en-US" sz="2400" dirty="0"/>
          </a:p>
          <a:p>
            <a:r>
              <a:rPr lang="el-GR" sz="2400" dirty="0" smtClean="0"/>
              <a:t>Τα χαρακτηριστικά του υποβάθρου μπορούν </a:t>
            </a:r>
            <a:r>
              <a:rPr lang="el-GR" sz="2400" dirty="0"/>
              <a:t>να «</a:t>
            </a:r>
            <a:r>
              <a:rPr lang="el-GR" sz="2400" dirty="0" smtClean="0"/>
              <a:t>ανακτηθούν», μαζί με </a:t>
            </a:r>
            <a:r>
              <a:rPr lang="el-GR" sz="2400" dirty="0"/>
              <a:t>την </a:t>
            </a:r>
            <a:r>
              <a:rPr lang="el-GR" sz="2400" dirty="0" smtClean="0"/>
              <a:t>επίδραση-όξυνση της </a:t>
            </a:r>
            <a:r>
              <a:rPr lang="el-GR" sz="2400" dirty="0" err="1" smtClean="0"/>
              <a:t>Λαπλασιανής</a:t>
            </a:r>
            <a:r>
              <a:rPr lang="el-GR" sz="2400" dirty="0" smtClean="0"/>
              <a:t> απλά προσθέτοντας (ή αφαιρώντας) την </a:t>
            </a:r>
            <a:r>
              <a:rPr lang="el-GR" sz="2400" dirty="0" err="1" smtClean="0"/>
              <a:t>Λαπλασιανή</a:t>
            </a:r>
            <a:r>
              <a:rPr lang="el-GR" sz="2400" dirty="0" smtClean="0"/>
              <a:t> εικόνα στην (από την) αρχική.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0243190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Όξυνση εικόνας με τη δεύτερη παράγωγο (</a:t>
            </a:r>
            <a:r>
              <a:rPr lang="el-GR" dirty="0" err="1"/>
              <a:t>Λαπλασιανή</a:t>
            </a:r>
            <a:r>
              <a:rPr lang="el-GR" dirty="0"/>
              <a:t> –</a:t>
            </a:r>
            <a:r>
              <a:rPr lang="en-US" dirty="0"/>
              <a:t> Laplacian</a:t>
            </a:r>
            <a:r>
              <a:rPr lang="el-GR" dirty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dirty="0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s-E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s-ES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i="1" dirty="0" smtClean="0"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es-ES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s-E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s-ES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i="1" dirty="0" smtClean="0">
                          <a:latin typeface="Cambria Math" panose="02040503050406030204" pitchFamily="18" charset="0"/>
                        </a:rPr>
                        <m:t>) 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s-E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en-US" i="1" baseline="30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l-GR" dirty="0" smtClean="0"/>
              </a:p>
              <a:p>
                <a:pPr marL="0" indent="0">
                  <a:buNone/>
                </a:pPr>
                <a:endParaRPr lang="el-GR" dirty="0" smtClean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l-GR" b="0" i="1" dirty="0" smtClean="0">
                        <a:latin typeface="Cambria Math" panose="02040503050406030204" pitchFamily="18" charset="0"/>
                      </a:rPr>
                      <m:t>𝜅𝛼𝜄</m:t>
                    </m:r>
                    <m:r>
                      <a:rPr lang="el-GR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είναι οι εικόνες εισόδου και η βελτιωμένη εικόνα με όξυνση αντίστοιχα.</a:t>
                </a:r>
              </a:p>
              <a:p>
                <a:r>
                  <a:rPr lang="el-GR" dirty="0"/>
                  <a:t>Αν ο ορισμός που </a:t>
                </a:r>
                <a:r>
                  <a:rPr lang="el-GR" dirty="0" smtClean="0"/>
                  <a:t>χρησιμοποιείται για τη </a:t>
                </a:r>
                <a:r>
                  <a:rPr lang="el-GR" dirty="0" err="1" smtClean="0"/>
                  <a:t>Λαπλασιανή</a:t>
                </a:r>
                <a:r>
                  <a:rPr lang="el-GR" dirty="0" smtClean="0"/>
                  <a:t> </a:t>
                </a:r>
                <a:r>
                  <a:rPr lang="el-GR" dirty="0"/>
                  <a:t>έχει αρνητικό συντελεστή </a:t>
                </a:r>
                <a:r>
                  <a:rPr lang="el-GR" dirty="0" smtClean="0"/>
                  <a:t>στο κέντρο</a:t>
                </a:r>
                <a:r>
                  <a:rPr lang="el-GR" dirty="0"/>
                  <a:t>, τότε αφαιρούμε, αντί να </a:t>
                </a:r>
                <a:r>
                  <a:rPr lang="el-GR" dirty="0" smtClean="0"/>
                  <a:t>προσθέσουμε τη </a:t>
                </a:r>
                <a:r>
                  <a:rPr lang="el-GR" dirty="0"/>
                  <a:t>Laplacian εικόνα για να </a:t>
                </a:r>
                <a:r>
                  <a:rPr lang="el-GR" dirty="0" smtClean="0"/>
                  <a:t>έχουμε αποτέλεσμα όξυνσης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=&gt; </m:t>
                    </m:r>
                  </m:oMath>
                </a14:m>
                <a:r>
                  <a:rPr lang="el-GR" i="1" dirty="0" smtClean="0">
                    <a:latin typeface="Cambria Math" panose="02040503050406030204" pitchFamily="18" charset="0"/>
                  </a:rPr>
                  <a:t/>
                </a:r>
                <a:br>
                  <a:rPr lang="el-GR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r="-1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658755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Όξυνση εικόνας με τη δεύτερη παράγωγο (</a:t>
            </a:r>
            <a:r>
              <a:rPr lang="el-GR" dirty="0" err="1" smtClean="0"/>
              <a:t>Λαπλασιανή</a:t>
            </a:r>
            <a:r>
              <a:rPr lang="el-GR" dirty="0" smtClean="0"/>
              <a:t> –</a:t>
            </a:r>
            <a:r>
              <a:rPr lang="en-US" dirty="0" smtClean="0"/>
              <a:t> Laplacian</a:t>
            </a:r>
            <a:r>
              <a:rPr lang="el-GR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32" y="1196752"/>
            <a:ext cx="8534400" cy="5257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rgbClr val="C00000"/>
                </a:solidFill>
              </a:rPr>
              <a:t>A=</a:t>
            </a:r>
            <a:r>
              <a:rPr lang="en-US" sz="2000" dirty="0" err="1">
                <a:solidFill>
                  <a:srgbClr val="C00000"/>
                </a:solidFill>
              </a:rPr>
              <a:t>imread</a:t>
            </a:r>
            <a:r>
              <a:rPr lang="en-US" sz="2000" dirty="0">
                <a:solidFill>
                  <a:srgbClr val="C00000"/>
                </a:solidFill>
              </a:rPr>
              <a:t>('</a:t>
            </a:r>
            <a:r>
              <a:rPr lang="en-US" sz="2000" dirty="0" err="1">
                <a:solidFill>
                  <a:srgbClr val="C00000"/>
                </a:solidFill>
              </a:rPr>
              <a:t>moon.tif</a:t>
            </a:r>
            <a:r>
              <a:rPr lang="en-US" sz="2000" dirty="0">
                <a:solidFill>
                  <a:srgbClr val="C00000"/>
                </a:solidFill>
              </a:rPr>
              <a:t>');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h=</a:t>
            </a:r>
            <a:r>
              <a:rPr lang="en-US" sz="2000" dirty="0" err="1" smtClean="0">
                <a:solidFill>
                  <a:srgbClr val="C00000"/>
                </a:solidFill>
              </a:rPr>
              <a:t>fspecial</a:t>
            </a:r>
            <a:r>
              <a:rPr lang="en-US" sz="2000" dirty="0">
                <a:solidFill>
                  <a:srgbClr val="C00000"/>
                </a:solidFill>
              </a:rPr>
              <a:t>('</a:t>
            </a:r>
            <a:r>
              <a:rPr lang="en-US" sz="2000" dirty="0" err="1">
                <a:solidFill>
                  <a:srgbClr val="C00000"/>
                </a:solidFill>
              </a:rPr>
              <a:t>laplacian</a:t>
            </a:r>
            <a:r>
              <a:rPr lang="en-US" sz="2000" dirty="0">
                <a:solidFill>
                  <a:srgbClr val="C00000"/>
                </a:solidFill>
              </a:rPr>
              <a:t>');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A2=conv2(double(A</a:t>
            </a:r>
            <a:r>
              <a:rPr lang="en-US" sz="2000" dirty="0">
                <a:solidFill>
                  <a:srgbClr val="C00000"/>
                </a:solidFill>
              </a:rPr>
              <a:t>),h);</a:t>
            </a:r>
          </a:p>
          <a:p>
            <a:pPr marL="0" indent="0">
              <a:buNone/>
            </a:pPr>
            <a:r>
              <a:rPr lang="en-US" sz="2000" dirty="0" err="1" smtClean="0">
                <a:solidFill>
                  <a:srgbClr val="C00000"/>
                </a:solidFill>
              </a:rPr>
              <a:t>Acr</a:t>
            </a:r>
            <a:r>
              <a:rPr lang="en-US" sz="2000" dirty="0" smtClean="0">
                <a:solidFill>
                  <a:srgbClr val="C00000"/>
                </a:solidFill>
              </a:rPr>
              <a:t>=A2(2:538,2:359);</a:t>
            </a:r>
          </a:p>
          <a:p>
            <a:pPr marL="0" indent="0">
              <a:buNone/>
            </a:pPr>
            <a:endParaRPr lang="en-US" sz="20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000" dirty="0" err="1" smtClean="0">
                <a:solidFill>
                  <a:srgbClr val="C00000"/>
                </a:solidFill>
              </a:rPr>
              <a:t>Asharp</a:t>
            </a:r>
            <a:r>
              <a:rPr lang="en-US" sz="2000" dirty="0" smtClean="0">
                <a:solidFill>
                  <a:srgbClr val="C00000"/>
                </a:solidFill>
              </a:rPr>
              <a:t>=mat2gray(mat2gray(A</a:t>
            </a:r>
            <a:r>
              <a:rPr lang="en-US" sz="2000" dirty="0">
                <a:solidFill>
                  <a:srgbClr val="C00000"/>
                </a:solidFill>
              </a:rPr>
              <a:t>)-mat2gray(</a:t>
            </a:r>
            <a:r>
              <a:rPr lang="en-US" sz="2000" dirty="0" err="1">
                <a:solidFill>
                  <a:srgbClr val="C00000"/>
                </a:solidFill>
              </a:rPr>
              <a:t>Acr</a:t>
            </a:r>
            <a:r>
              <a:rPr lang="en-US" sz="2000" dirty="0" smtClean="0">
                <a:solidFill>
                  <a:srgbClr val="C00000"/>
                </a:solidFill>
              </a:rPr>
              <a:t>));</a:t>
            </a:r>
          </a:p>
          <a:p>
            <a:pPr marL="0" indent="0">
              <a:buNone/>
            </a:pPr>
            <a:endParaRPr lang="en-US" sz="20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C00000"/>
                </a:solidFill>
              </a:rPr>
              <a:t>subplot(1,2,1), </a:t>
            </a:r>
            <a:r>
              <a:rPr lang="en-US" sz="2000" dirty="0" err="1">
                <a:solidFill>
                  <a:srgbClr val="C00000"/>
                </a:solidFill>
              </a:rPr>
              <a:t>imshow</a:t>
            </a:r>
            <a:r>
              <a:rPr lang="en-US" sz="2000" dirty="0">
                <a:solidFill>
                  <a:srgbClr val="C00000"/>
                </a:solidFill>
              </a:rPr>
              <a:t>(A),title('</a:t>
            </a:r>
            <a:r>
              <a:rPr lang="el-GR" sz="2000" dirty="0">
                <a:solidFill>
                  <a:srgbClr val="C00000"/>
                </a:solidFill>
              </a:rPr>
              <a:t>Αρχική εικόνα φεγγάρι');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subplot(1,2,2</a:t>
            </a:r>
            <a:r>
              <a:rPr lang="en-US" sz="2000" dirty="0">
                <a:solidFill>
                  <a:srgbClr val="C00000"/>
                </a:solidFill>
              </a:rPr>
              <a:t>), </a:t>
            </a:r>
            <a:r>
              <a:rPr lang="en-US" sz="2000" dirty="0" err="1">
                <a:solidFill>
                  <a:srgbClr val="C00000"/>
                </a:solidFill>
              </a:rPr>
              <a:t>imshow</a:t>
            </a:r>
            <a:r>
              <a:rPr lang="en-US" sz="2000" dirty="0">
                <a:solidFill>
                  <a:srgbClr val="C00000"/>
                </a:solidFill>
              </a:rPr>
              <a:t>(</a:t>
            </a:r>
            <a:r>
              <a:rPr lang="en-US" sz="2000" dirty="0" err="1">
                <a:solidFill>
                  <a:srgbClr val="C00000"/>
                </a:solidFill>
              </a:rPr>
              <a:t>Asharp</a:t>
            </a:r>
            <a:r>
              <a:rPr lang="en-US" sz="2000" dirty="0">
                <a:solidFill>
                  <a:srgbClr val="C00000"/>
                </a:solidFill>
              </a:rPr>
              <a:t>),title('</a:t>
            </a:r>
            <a:r>
              <a:rPr lang="el-GR" sz="2000" dirty="0">
                <a:solidFill>
                  <a:srgbClr val="C00000"/>
                </a:solidFill>
              </a:rPr>
              <a:t>Όξυνση εικόνας με </a:t>
            </a:r>
            <a:r>
              <a:rPr lang="en-US" sz="2000" dirty="0">
                <a:solidFill>
                  <a:srgbClr val="C00000"/>
                </a:solidFill>
              </a:rPr>
              <a:t>Laplacian');</a:t>
            </a:r>
          </a:p>
          <a:p>
            <a:pPr marL="0" indent="0">
              <a:buNone/>
            </a:pPr>
            <a:endParaRPr lang="en-US" sz="2000" dirty="0">
              <a:solidFill>
                <a:srgbClr val="C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364088" y="1124744"/>
          <a:ext cx="3696072" cy="19202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232024"/>
                <a:gridCol w="1232024"/>
                <a:gridCol w="1232024"/>
              </a:tblGrid>
              <a:tr h="560589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0.1667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0.6667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0.1667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0589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0.6667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-3.3333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0.6667</a:t>
                      </a:r>
                    </a:p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   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05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0.1667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0.6667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0.1667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>
            <a:off x="2699792" y="1628800"/>
            <a:ext cx="259228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496" y="1585333"/>
            <a:ext cx="2626792" cy="3427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7452320" y="5013176"/>
            <a:ext cx="1296144" cy="1247800"/>
            <a:chOff x="7740352" y="5229200"/>
            <a:chExt cx="1296144" cy="1247800"/>
          </a:xfrm>
        </p:grpSpPr>
        <p:pic>
          <p:nvPicPr>
            <p:cNvPr id="9" name="Picture 6" descr="matlab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290" y="5229200"/>
              <a:ext cx="879715" cy="922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7740352" y="5791200"/>
              <a:ext cx="1296144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9pPr>
            </a:lstStyle>
            <a:p>
              <a:r>
                <a:rPr lang="en-US" sz="2000" kern="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Matlab</a:t>
              </a:r>
              <a:endParaRPr lang="el-GR" sz="2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575382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2" t="3504" r="12024" b="10067"/>
          <a:stretch/>
        </p:blipFill>
        <p:spPr>
          <a:xfrm>
            <a:off x="35496" y="908720"/>
            <a:ext cx="9073008" cy="53285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Όξυνση εικόνας με τη δεύτερη παράγωγο (</a:t>
            </a:r>
            <a:r>
              <a:rPr lang="el-GR" dirty="0" err="1"/>
              <a:t>Λαπλασιανή</a:t>
            </a:r>
            <a:r>
              <a:rPr lang="el-GR" dirty="0"/>
              <a:t> –</a:t>
            </a:r>
            <a:r>
              <a:rPr lang="en-US" dirty="0"/>
              <a:t> Laplacian</a:t>
            </a:r>
            <a:r>
              <a:rPr lang="el-GR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7097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Όξυνση εικόνας με μέθοδο </a:t>
            </a:r>
            <a:r>
              <a:rPr lang="en-US" dirty="0" err="1"/>
              <a:t>unsharp</a:t>
            </a:r>
            <a:r>
              <a:rPr lang="en-US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9" t="4260" r="12396" b="9312"/>
          <a:stretch/>
        </p:blipFill>
        <p:spPr>
          <a:xfrm>
            <a:off x="35495" y="980728"/>
            <a:ext cx="9073009" cy="5328592"/>
          </a:xfrm>
        </p:spPr>
      </p:pic>
    </p:spTree>
    <p:extLst>
      <p:ext uri="{BB962C8B-B14F-4D97-AF65-F5344CB8AC3E}">
        <p14:creationId xmlns:p14="http://schemas.microsoft.com/office/powerpoint/2010/main" val="194810838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πρώτη παράγωγος για μη γραμμική όξυνση εικόνας (</a:t>
            </a:r>
            <a:r>
              <a:rPr lang="en-US" dirty="0" smtClean="0"/>
              <a:t>Gradient</a:t>
            </a:r>
            <a:r>
              <a:rPr lang="el-GR" dirty="0" smtClean="0"/>
              <a:t>-κλίση εικόνας)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sz="2500" dirty="0" smtClean="0"/>
                  <a:t>ΟΙ πρώτοι παράγωγοι στην επεξεργασία εικόνας μπορούν να υλοποιηθούν με χρήση του πλάτους του διανύσματος της κλίσης!</a:t>
                </a:r>
                <a:endParaRPr lang="en-US" sz="2500" dirty="0" smtClean="0"/>
              </a:p>
              <a:p>
                <a:r>
                  <a:rPr lang="el-GR" sz="2500" dirty="0" smtClean="0"/>
                  <a:t>Γ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500" b="0" i="0" smtClean="0">
                        <a:latin typeface="Cambria Math" panose="02040503050406030204" pitchFamily="18" charset="0"/>
                      </a:rPr>
                      <m:t>ια</m:t>
                    </m:r>
                    <m:r>
                      <a:rPr lang="el-GR" sz="25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2500" b="0" i="0" smtClean="0">
                        <a:latin typeface="Cambria Math" panose="02040503050406030204" pitchFamily="18" charset="0"/>
                      </a:rPr>
                      <m:t>μια</m:t>
                    </m:r>
                    <m:r>
                      <a:rPr lang="el-GR" sz="25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2500" b="0" i="0" smtClean="0">
                        <a:latin typeface="Cambria Math" panose="02040503050406030204" pitchFamily="18" charset="0"/>
                      </a:rPr>
                      <m:t>εικόνα</m:t>
                    </m:r>
                    <m:r>
                      <a:rPr lang="el-GR" sz="25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500" dirty="0" smtClean="0"/>
                  <a:t>, </a:t>
                </a:r>
                <a:r>
                  <a:rPr lang="el-GR" sz="2500" dirty="0" smtClean="0"/>
                  <a:t>η κλίσης της </a:t>
                </a:r>
                <a14:m>
                  <m:oMath xmlns:m="http://schemas.openxmlformats.org/officeDocument/2006/math">
                    <m:r>
                      <a:rPr lang="en-US" sz="25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5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2500" dirty="0" smtClean="0"/>
                  <a:t>σ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500" b="0" i="0" dirty="0" smtClean="0">
                        <a:latin typeface="Cambria Math" panose="02040503050406030204" pitchFamily="18" charset="0"/>
                      </a:rPr>
                      <m:t>τις</m:t>
                    </m:r>
                    <m:r>
                      <a:rPr lang="el-GR" sz="25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2500" b="0" i="0" dirty="0" smtClean="0">
                        <a:latin typeface="Cambria Math" panose="02040503050406030204" pitchFamily="18" charset="0"/>
                      </a:rPr>
                      <m:t>συντεταγμένες</m:t>
                    </m:r>
                    <m:r>
                      <a:rPr lang="el-GR" sz="25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5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5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5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5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5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l-GR" sz="2500" dirty="0" smtClean="0"/>
                  <a:t>ορίζεται ως ο πίνακας στήλη:</a:t>
                </a:r>
                <a:endParaRPr lang="en-US" sz="2500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en-US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𝑔𝑟𝑎𝑑</m:t>
                      </m:r>
                      <m:d>
                        <m:dPr>
                          <m:ctrlPr>
                            <a:rPr lang="en-US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2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5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5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5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sz="2500" b="0" i="1" baseline="-250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5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sz="2500" b="0" i="1" baseline="-250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25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5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5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n-US" sz="25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5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5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5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sz="25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n-US" sz="25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5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25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5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5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n-US" sz="25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5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5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5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sz="25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n-US" sz="25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5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500" dirty="0" smtClean="0"/>
              </a:p>
              <a:p>
                <a:pPr marL="0" indent="0">
                  <a:buNone/>
                </a:pPr>
                <a:r>
                  <a:rPr lang="el-GR" sz="2500" dirty="0"/>
                  <a:t>Το πλάτος του δ𝜄𝛼𝜈ύ𝜎𝜇𝛼𝜏𝜊𝜍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sz="2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500" dirty="0" smtClean="0"/>
                  <a:t> </a:t>
                </a:r>
                <a:r>
                  <a:rPr lang="el-GR" sz="2500" dirty="0" smtClean="0"/>
                  <a:t>είναι η εικόνα κλίσης</a:t>
                </a:r>
                <a:r>
                  <a:rPr lang="en-US" sz="2500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𝑚𝑎𝑔</m:t>
                      </m:r>
                      <m:d>
                        <m:dPr>
                          <m:ctrlPr>
                            <a:rPr lang="en-US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  <m:r>
                            <a:rPr lang="en-US" sz="2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2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2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sz="2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US" sz="2500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43" t="-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312215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πρώτη παράγωγος για μη γραμμική όξυνση εικόνας (</a:t>
            </a:r>
            <a:r>
              <a:rPr lang="en-US" dirty="0"/>
              <a:t>Gradient</a:t>
            </a:r>
            <a:r>
              <a:rPr lang="el-GR" dirty="0"/>
              <a:t>-κλίση εικόνας)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2500" dirty="0" smtClean="0"/>
              </a:p>
              <a:p>
                <a:pPr marL="0" indent="0">
                  <a:buNone/>
                </a:pPr>
                <a:r>
                  <a:rPr lang="el-GR" sz="2500" dirty="0"/>
                  <a:t>Το πλάτος του δ𝜄𝛼𝜈ύ𝜎𝜇𝛼𝜏𝜊𝜍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sz="2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500" dirty="0"/>
                  <a:t> </a:t>
                </a:r>
                <a:r>
                  <a:rPr lang="el-GR" sz="2500" dirty="0"/>
                  <a:t>είναι η εικόνα </a:t>
                </a:r>
                <a:r>
                  <a:rPr lang="el-GR" sz="2500" dirty="0" smtClean="0"/>
                  <a:t>κλίσης η οποία μπορεί να προσεγγιστεί ως ακολούθως</a:t>
                </a:r>
                <a:r>
                  <a:rPr lang="en-US" sz="2500" dirty="0" smtClean="0"/>
                  <a:t>:</a:t>
                </a:r>
                <a:endParaRPr lang="el-GR" sz="2500" dirty="0" smtClean="0"/>
              </a:p>
              <a:p>
                <a:pPr marL="0" indent="0">
                  <a:buNone/>
                </a:pPr>
                <a:endParaRPr lang="en-US" sz="2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𝑚𝑎𝑔</m:t>
                      </m:r>
                      <m:d>
                        <m:dPr>
                          <m:ctrlPr>
                            <a:rPr lang="en-US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  <m:r>
                            <a:rPr lang="en-US" sz="2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2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2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sz="2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  <m:r>
                        <a:rPr lang="en-US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500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500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m:rPr>
                              <m:nor/>
                            </m:rPr>
                            <a:rPr lang="en-US" sz="2500" i="1" baseline="-25000" dirty="0"/>
                            <m:t> </m:t>
                          </m:r>
                        </m:e>
                      </m:d>
                    </m:oMath>
                  </m:oMathPara>
                </a14:m>
                <a:endParaRPr lang="en-US" sz="2500" i="1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395886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πρώτη παράγωγος για μη γραμμική όξυνση εικόνας (</a:t>
            </a:r>
            <a:r>
              <a:rPr lang="en-US" dirty="0"/>
              <a:t>Gradient</a:t>
            </a:r>
            <a:r>
              <a:rPr lang="el-GR" dirty="0"/>
              <a:t>-κλίση εικόνας)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143024" y="1219200"/>
                <a:ext cx="9433048" cy="5257800"/>
              </a:xfrm>
            </p:spPr>
            <p:txBody>
              <a:bodyPr/>
              <a:lstStyle/>
              <a:p>
                <a:r>
                  <a:rPr lang="en-US" sz="2200" dirty="0" smtClean="0"/>
                  <a:t>gradient image: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𝑚𝑎𝑔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sz="22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sz="22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m:rPr>
                            <m:nor/>
                          </m:rPr>
                          <a:rPr lang="en-US" sz="2200" i="1" baseline="-25000" dirty="0"/>
                          <m:t> </m:t>
                        </m:r>
                      </m:e>
                    </m:d>
                  </m:oMath>
                </a14:m>
                <a:endParaRPr lang="en-US" sz="2200" i="1" baseline="-25000" dirty="0" smtClean="0"/>
              </a:p>
              <a:p>
                <a:pPr marL="0" indent="0">
                  <a:buNone/>
                </a:pPr>
                <a:endParaRPr lang="en-US" sz="2200" i="1" baseline="-25000" dirty="0" smtClean="0"/>
              </a:p>
              <a:p>
                <a:pPr marL="0" indent="0" eaLnBrk="1" fontAlgn="ctr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400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1" i="1" dirty="0"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en-US" sz="1400" b="1" i="1" baseline="-25000" dirty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400" b="1" i="1" baseline="-25000" dirty="0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sz="1400" b="1" i="1" baseline="-25000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400" b="1" i="1" baseline="-25000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1" i="1" baseline="-25000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1400" b="1" i="1" baseline="-25000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1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s-ES" sz="1400" b="1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1400" b="1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s-ES" sz="1400" b="1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a:rPr lang="es-ES" sz="1400" b="1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s-ES" sz="1400" b="1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s-ES" sz="1400" b="1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s-ES" sz="1400" b="1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r>
                                <a:rPr lang="es-ES" sz="1400" b="1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s-ES" sz="1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1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s-ES" sz="1400" b="1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1400" b="1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s-ES" sz="1400" b="1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a:rPr lang="es-ES" sz="1400" b="1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s-ES" sz="1400" b="1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s-ES" sz="1400" b="1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s-ES" sz="1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s-ES" sz="1400" b="1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1400" b="1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s-ES" sz="1400" b="1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a:rPr lang="es-ES" sz="1400" b="1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s-ES" sz="1400" b="1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s-ES" sz="1400" b="1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s-ES" sz="1400" b="1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a:rPr lang="es-ES" sz="1400" b="1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sz="1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1" i="1" dirty="0" smtClean="0">
                              <a:solidFill>
                                <a:srgbClr val="EF5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lang="es-ES" sz="1400" b="1" i="1" dirty="0">
                              <a:solidFill>
                                <a:srgbClr val="EF5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1400" b="1" i="1" dirty="0">
                              <a:solidFill>
                                <a:srgbClr val="EF5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s-ES" sz="1400" b="1" i="1" dirty="0">
                              <a:solidFill>
                                <a:srgbClr val="EF5000"/>
                              </a:solidFill>
                              <a:latin typeface="Cambria Math" panose="02040503050406030204" pitchFamily="18" charset="0"/>
                            </a:rPr>
                            <m:t> − </m:t>
                          </m:r>
                          <m:r>
                            <a:rPr lang="es-ES" sz="1400" b="1" i="1" dirty="0">
                              <a:solidFill>
                                <a:srgbClr val="EF5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ES" sz="1400" b="1" i="1" dirty="0">
                              <a:solidFill>
                                <a:srgbClr val="EF5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s-ES" sz="1400" b="1" i="1" dirty="0">
                              <a:solidFill>
                                <a:srgbClr val="EF5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s-ES" sz="1400" b="1" i="1" dirty="0">
                              <a:solidFill>
                                <a:srgbClr val="EF5000"/>
                              </a:solidFill>
                              <a:latin typeface="Cambria Math" panose="02040503050406030204" pitchFamily="18" charset="0"/>
                            </a:rPr>
                            <m:t> − </m:t>
                          </m:r>
                          <m:r>
                            <a:rPr lang="es-ES" sz="1400" b="1" i="1" dirty="0">
                              <a:solidFill>
                                <a:srgbClr val="EF5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ES" sz="1400" b="1" i="1" dirty="0">
                              <a:solidFill>
                                <a:srgbClr val="EF5000"/>
                              </a:solidFill>
                              <a:latin typeface="Cambria Math" panose="02040503050406030204" pitchFamily="18" charset="0"/>
                            </a:rPr>
                            <m:t>) +</m:t>
                          </m:r>
                          <m:r>
                            <a:rPr lang="es-ES" sz="1400" b="1" i="1" dirty="0">
                              <a:solidFill>
                                <a:srgbClr val="EF5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400" b="1" i="1" dirty="0">
                              <a:solidFill>
                                <a:srgbClr val="EF5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lang="en-US" sz="1400" b="1" i="1" dirty="0">
                              <a:solidFill>
                                <a:srgbClr val="EF5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1" i="1" dirty="0">
                              <a:solidFill>
                                <a:srgbClr val="EF5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400" b="1" i="1" dirty="0">
                              <a:solidFill>
                                <a:srgbClr val="EF5000"/>
                              </a:solidFill>
                              <a:latin typeface="Cambria Math" panose="02040503050406030204" pitchFamily="18" charset="0"/>
                            </a:rPr>
                            <m:t> − </m:t>
                          </m:r>
                          <m:r>
                            <a:rPr lang="en-US" sz="1400" b="1" i="1" dirty="0">
                              <a:solidFill>
                                <a:srgbClr val="EF5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400" b="1" i="1" dirty="0">
                              <a:solidFill>
                                <a:srgbClr val="EF5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400" b="1" i="1" dirty="0">
                              <a:solidFill>
                                <a:srgbClr val="EF5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1400" b="1" i="1" dirty="0">
                              <a:solidFill>
                                <a:srgbClr val="EF5000"/>
                              </a:solidFill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sz="1400" b="1" i="1" dirty="0">
                              <a:solidFill>
                                <a:srgbClr val="EF5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lang="es-ES" sz="1400" b="1" i="1" dirty="0">
                              <a:solidFill>
                                <a:srgbClr val="EF5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1400" b="1" i="1" dirty="0">
                              <a:solidFill>
                                <a:srgbClr val="EF5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s-ES" sz="1400" b="1" i="1" dirty="0">
                              <a:solidFill>
                                <a:srgbClr val="EF5000"/>
                              </a:solidFill>
                              <a:latin typeface="Cambria Math" panose="02040503050406030204" pitchFamily="18" charset="0"/>
                            </a:rPr>
                            <m:t> − </m:t>
                          </m:r>
                          <m:r>
                            <a:rPr lang="es-ES" sz="1400" b="1" i="1" dirty="0">
                              <a:solidFill>
                                <a:srgbClr val="EF5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ES" sz="1400" b="1" i="1" dirty="0">
                              <a:solidFill>
                                <a:srgbClr val="EF5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s-ES" sz="1400" b="1" i="1" dirty="0">
                              <a:solidFill>
                                <a:srgbClr val="EF5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s-ES" sz="1400" b="1" i="1" dirty="0">
                              <a:solidFill>
                                <a:srgbClr val="EF5000"/>
                              </a:solidFill>
                              <a:latin typeface="Cambria Math" panose="02040503050406030204" pitchFamily="18" charset="0"/>
                            </a:rPr>
                            <m:t> + </m:t>
                          </m:r>
                          <m:r>
                            <a:rPr lang="es-ES" sz="1400" b="1" i="1" dirty="0">
                              <a:solidFill>
                                <a:srgbClr val="EF5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ES" sz="1400" b="1" i="1" dirty="0">
                              <a:solidFill>
                                <a:srgbClr val="EF5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1400" dirty="0"/>
                            <m:t> </m:t>
                          </m:r>
                        </m:e>
                      </m:d>
                    </m:oMath>
                  </m:oMathPara>
                </a14:m>
                <a:endParaRPr lang="en-US" sz="2200" i="1" baseline="-25000" dirty="0" smtClean="0"/>
              </a:p>
              <a:p>
                <a:pPr marL="0" indent="0" eaLnBrk="1" fontAlgn="ctr" hangingPunct="1">
                  <a:buNone/>
                </a:pPr>
                <a:endParaRPr lang="en-US" sz="2200" i="1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43024" y="1219200"/>
                <a:ext cx="9433048" cy="525780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24283" y="2963925"/>
          <a:ext cx="3253854" cy="23762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4618"/>
                <a:gridCol w="1084618"/>
                <a:gridCol w="1084618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dirty="0" smtClean="0"/>
                        <a:t>f</a:t>
                      </a:r>
                      <a:r>
                        <a:rPr lang="es-ES" sz="1100" b="1" dirty="0" smtClean="0"/>
                        <a:t>(x - 1, y - 1) </a:t>
                      </a:r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5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dirty="0" smtClean="0"/>
                        <a:t>f</a:t>
                      </a:r>
                      <a:r>
                        <a:rPr lang="en-US" sz="1100" b="1" dirty="0" smtClean="0"/>
                        <a:t>(x - 1, y)</a:t>
                      </a:r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5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dirty="0" smtClean="0"/>
                        <a:t>f</a:t>
                      </a:r>
                      <a:r>
                        <a:rPr lang="es-ES" sz="1100" b="1" dirty="0" smtClean="0"/>
                        <a:t>(x - 1, y + 1)</a:t>
                      </a:r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5000"/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1" dirty="0" smtClean="0"/>
                        <a:t>f</a:t>
                      </a:r>
                      <a:r>
                        <a:rPr lang="es-ES" sz="1100" b="1" dirty="0" smtClean="0"/>
                        <a:t>(x, y - 1)</a:t>
                      </a:r>
                      <a:endParaRPr lang="el-GR" sz="1100" b="1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dirty="0" smtClean="0"/>
                        <a:t>f</a:t>
                      </a:r>
                      <a:r>
                        <a:rPr lang="el-GR" sz="1100" b="1" dirty="0" smtClean="0"/>
                        <a:t>(</a:t>
                      </a:r>
                      <a:r>
                        <a:rPr lang="en-US" sz="1100" b="1" dirty="0" err="1" smtClean="0"/>
                        <a:t>x,y</a:t>
                      </a:r>
                      <a:r>
                        <a:rPr lang="en-US" sz="1100" b="1" dirty="0" smtClean="0"/>
                        <a:t>)</a:t>
                      </a:r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dirty="0" smtClean="0"/>
                        <a:t>f</a:t>
                      </a:r>
                      <a:r>
                        <a:rPr lang="es-ES" sz="1100" b="1" dirty="0" smtClean="0"/>
                        <a:t>(x, y + 1)</a:t>
                      </a:r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dirty="0" smtClean="0"/>
                        <a:t>f</a:t>
                      </a:r>
                      <a:r>
                        <a:rPr lang="es-ES" sz="1100" b="1" dirty="0" smtClean="0"/>
                        <a:t>(x + 1, y </a:t>
                      </a:r>
                      <a:r>
                        <a:rPr lang="el-GR" sz="1100" b="1" dirty="0" smtClean="0"/>
                        <a:t>-</a:t>
                      </a:r>
                      <a:r>
                        <a:rPr lang="es-ES" sz="1100" b="1" dirty="0" smtClean="0"/>
                        <a:t> 1)</a:t>
                      </a:r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dirty="0" smtClean="0"/>
                        <a:t>f</a:t>
                      </a:r>
                      <a:r>
                        <a:rPr lang="es-ES" sz="1100" b="1" dirty="0" smtClean="0"/>
                        <a:t>(x + 1, y)</a:t>
                      </a:r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dirty="0" smtClean="0"/>
                        <a:t>f</a:t>
                      </a:r>
                      <a:r>
                        <a:rPr lang="es-ES" sz="1100" b="1" dirty="0" smtClean="0"/>
                        <a:t>(x + 1, y + 1)</a:t>
                      </a:r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5" name="Right Arrow 4"/>
          <p:cNvSpPr/>
          <p:nvPr/>
        </p:nvSpPr>
        <p:spPr>
          <a:xfrm>
            <a:off x="3563763" y="4044045"/>
            <a:ext cx="576064" cy="3470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4256329" y="2963925"/>
          <a:ext cx="3253854" cy="23762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4618"/>
                <a:gridCol w="1084618"/>
                <a:gridCol w="1084618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EF5000"/>
                          </a:solidFill>
                        </a:rPr>
                        <a:t>-1</a:t>
                      </a:r>
                      <a:endParaRPr lang="en-US" sz="2000" b="1" dirty="0">
                        <a:solidFill>
                          <a:srgbClr val="EF5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EF5000"/>
                          </a:solidFill>
                        </a:rPr>
                        <a:t>-2</a:t>
                      </a:r>
                      <a:endParaRPr lang="en-US" sz="2000" b="1" dirty="0">
                        <a:solidFill>
                          <a:srgbClr val="EF5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EF5000"/>
                          </a:solidFill>
                        </a:rPr>
                        <a:t>-1</a:t>
                      </a:r>
                      <a:endParaRPr lang="en-US" sz="2000" b="1" dirty="0">
                        <a:solidFill>
                          <a:srgbClr val="EF5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0</a:t>
                      </a:r>
                      <a:endParaRPr lang="el-GR" sz="2000" b="1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573500" y="5446929"/>
                <a:ext cx="4572000" cy="46166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dirty="0" smtClean="0">
                    <a:latin typeface="TimesTen-Roman"/>
                  </a:rPr>
                  <a:t>Sobel operator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500" y="5446929"/>
                <a:ext cx="4572000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2000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1403648" y="3861048"/>
            <a:ext cx="864096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02175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πρώτη παράγωγος για μη γραμμική όξυνση εικόνας (</a:t>
            </a:r>
            <a:r>
              <a:rPr lang="en-US" dirty="0"/>
              <a:t>Gradient</a:t>
            </a:r>
            <a:r>
              <a:rPr lang="el-GR" dirty="0"/>
              <a:t>-κλίση εικόνας)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143024" y="1219200"/>
                <a:ext cx="9433048" cy="5257800"/>
              </a:xfrm>
            </p:spPr>
            <p:txBody>
              <a:bodyPr/>
              <a:lstStyle/>
              <a:p>
                <a:r>
                  <a:rPr lang="en-US" sz="2200" dirty="0" smtClean="0"/>
                  <a:t>gradient image: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𝑚𝑎𝑔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sz="22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sz="22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m:rPr>
                            <m:nor/>
                          </m:rPr>
                          <a:rPr lang="en-US" sz="2200" i="1" baseline="-25000" dirty="0"/>
                          <m:t> </m:t>
                        </m:r>
                      </m:e>
                    </m:d>
                  </m:oMath>
                </a14:m>
                <a:endParaRPr lang="en-US" sz="2200" i="1" baseline="-25000" dirty="0" smtClean="0"/>
              </a:p>
              <a:p>
                <a:pPr marL="0" indent="0">
                  <a:buNone/>
                </a:pPr>
                <a:endParaRPr lang="en-US" sz="2200" i="1" baseline="-25000" dirty="0" smtClean="0"/>
              </a:p>
              <a:p>
                <a:pPr marL="0" indent="0" eaLnBrk="1" fontAlgn="ctr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400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1" i="1" dirty="0"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en-US" sz="1400" b="1" i="1" baseline="-25000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1400" b="1" i="1" baseline="-25000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1" i="1" baseline="-25000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400" b="1" i="1" baseline="-25000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1" i="1" baseline="-25000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1400" b="1" i="1" baseline="-25000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1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s-ES" sz="1400" b="1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1400" b="1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s-ES" sz="1400" b="1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r>
                                <a:rPr lang="es-ES" sz="1400" b="1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s-ES" sz="1400" b="1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s-ES" sz="1400" b="1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1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ES" sz="1400" b="1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400" b="1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s-ES" sz="1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1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s-ES" sz="1400" b="1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1400" b="1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s-ES" sz="1400" b="1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s-ES" sz="1400" b="1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1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s-ES" sz="1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s-ES" sz="1400" b="1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1400" b="1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s-ES" sz="1400" b="1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a:rPr lang="es-ES" sz="1400" b="1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s-ES" sz="1400" b="1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s-ES" sz="1400" b="1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s-ES" sz="1400" b="1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a:rPr lang="es-ES" sz="1400" b="1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sz="1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1" i="1" dirty="0" smtClean="0">
                              <a:solidFill>
                                <a:srgbClr val="EF5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s-ES" sz="1400" b="1" i="1" dirty="0">
                                  <a:solidFill>
                                    <a:srgbClr val="EF5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1400" b="1" i="1" dirty="0">
                                  <a:solidFill>
                                    <a:srgbClr val="EF5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s-ES" sz="1400" b="1" i="1" dirty="0">
                                  <a:solidFill>
                                    <a:srgbClr val="EF5000"/>
                                  </a:solidFill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r>
                                <a:rPr lang="es-ES" sz="1400" b="1" i="1" dirty="0">
                                  <a:solidFill>
                                    <a:srgbClr val="EF5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s-ES" sz="1400" b="1" i="1" dirty="0">
                                  <a:solidFill>
                                    <a:srgbClr val="EF500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s-ES" sz="1400" b="1" i="1" dirty="0">
                                  <a:solidFill>
                                    <a:srgbClr val="EF5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s-ES" sz="1400" b="1" i="1" dirty="0">
                                  <a:solidFill>
                                    <a:srgbClr val="EF5000"/>
                                  </a:solidFill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r>
                                <a:rPr lang="es-ES" sz="1400" b="1" i="1" dirty="0">
                                  <a:solidFill>
                                    <a:srgbClr val="EF5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sz="1400" b="1" i="1" dirty="0" smtClean="0">
                              <a:solidFill>
                                <a:srgbClr val="EF5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1400" b="1" i="1" dirty="0">
                              <a:solidFill>
                                <a:srgbClr val="EF5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400" b="1" i="1" dirty="0">
                              <a:solidFill>
                                <a:srgbClr val="EF5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1400" b="1" i="1" dirty="0">
                                  <a:solidFill>
                                    <a:srgbClr val="EF5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1" i="1" dirty="0">
                                  <a:solidFill>
                                    <a:srgbClr val="EF5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400" b="1" i="1" dirty="0">
                                  <a:solidFill>
                                    <a:srgbClr val="EF500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1400" b="1" i="1" dirty="0">
                                  <a:solidFill>
                                    <a:srgbClr val="EF5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1400" b="1" i="1" dirty="0" smtClean="0">
                                  <a:solidFill>
                                    <a:srgbClr val="EF5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1" i="1" dirty="0" smtClean="0">
                                  <a:solidFill>
                                    <a:srgbClr val="EF5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sz="1400" b="1" i="1" dirty="0" smtClean="0">
                              <a:solidFill>
                                <a:srgbClr val="EF5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1" i="1" dirty="0">
                              <a:solidFill>
                                <a:srgbClr val="EF5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lang="es-ES" sz="1400" b="1" i="1" dirty="0">
                              <a:solidFill>
                                <a:srgbClr val="EF5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1400" b="1" i="1" dirty="0">
                              <a:solidFill>
                                <a:srgbClr val="EF5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400" b="1" i="1" dirty="0" smtClean="0">
                              <a:solidFill>
                                <a:srgbClr val="EF5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1400" b="1" i="1" dirty="0">
                              <a:solidFill>
                                <a:srgbClr val="EF5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1400" b="1" i="1" dirty="0">
                              <a:solidFill>
                                <a:srgbClr val="EF5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ES" sz="1400" b="1" i="1" dirty="0">
                              <a:solidFill>
                                <a:srgbClr val="EF5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s-ES" sz="1400" b="1" i="1" dirty="0">
                              <a:solidFill>
                                <a:srgbClr val="EF5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s-ES" sz="1400" b="1" i="1" dirty="0">
                              <a:solidFill>
                                <a:srgbClr val="EF5000"/>
                              </a:solidFill>
                              <a:latin typeface="Cambria Math" panose="02040503050406030204" pitchFamily="18" charset="0"/>
                            </a:rPr>
                            <m:t> − </m:t>
                          </m:r>
                          <m:r>
                            <a:rPr lang="es-ES" sz="1400" b="1" i="1" dirty="0">
                              <a:solidFill>
                                <a:srgbClr val="EF5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ES" sz="1400" b="1" i="1" dirty="0">
                              <a:solidFill>
                                <a:srgbClr val="EF5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1400" dirty="0"/>
                            <m:t> </m:t>
                          </m:r>
                        </m:e>
                      </m:d>
                    </m:oMath>
                  </m:oMathPara>
                </a14:m>
                <a:endParaRPr lang="en-US" sz="2200" i="1" baseline="-25000" dirty="0" smtClean="0"/>
              </a:p>
              <a:p>
                <a:pPr marL="0" indent="0" eaLnBrk="1" fontAlgn="ctr" hangingPunct="1">
                  <a:buNone/>
                </a:pPr>
                <a:endParaRPr lang="en-US" sz="2200" i="1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43024" y="1219200"/>
                <a:ext cx="9433048" cy="525780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24283" y="2963925"/>
          <a:ext cx="3253854" cy="23762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4618"/>
                <a:gridCol w="1084618"/>
                <a:gridCol w="1084618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dirty="0" smtClean="0"/>
                        <a:t>f</a:t>
                      </a:r>
                      <a:r>
                        <a:rPr lang="es-ES" sz="1100" b="1" dirty="0" smtClean="0"/>
                        <a:t>(x - 1, y - 1) </a:t>
                      </a:r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dirty="0" smtClean="0"/>
                        <a:t>f</a:t>
                      </a:r>
                      <a:r>
                        <a:rPr lang="en-US" sz="1100" b="1" dirty="0" smtClean="0"/>
                        <a:t>(x - 1, y)</a:t>
                      </a:r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dirty="0" smtClean="0"/>
                        <a:t>f</a:t>
                      </a:r>
                      <a:r>
                        <a:rPr lang="es-ES" sz="1100" b="1" dirty="0" smtClean="0"/>
                        <a:t>(x - 1, y + 1)</a:t>
                      </a:r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1" dirty="0" smtClean="0"/>
                        <a:t>f</a:t>
                      </a:r>
                      <a:r>
                        <a:rPr lang="es-ES" sz="1100" b="1" dirty="0" smtClean="0"/>
                        <a:t>(x, y - 1)</a:t>
                      </a:r>
                      <a:endParaRPr lang="el-GR" sz="1100" b="1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dirty="0" smtClean="0"/>
                        <a:t>f</a:t>
                      </a:r>
                      <a:r>
                        <a:rPr lang="el-GR" sz="1100" b="1" dirty="0" smtClean="0"/>
                        <a:t>(</a:t>
                      </a:r>
                      <a:r>
                        <a:rPr lang="en-US" sz="1100" b="1" dirty="0" err="1" smtClean="0"/>
                        <a:t>x,y</a:t>
                      </a:r>
                      <a:r>
                        <a:rPr lang="en-US" sz="1100" b="1" dirty="0" smtClean="0"/>
                        <a:t>)</a:t>
                      </a:r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dirty="0" smtClean="0"/>
                        <a:t>f</a:t>
                      </a:r>
                      <a:r>
                        <a:rPr lang="es-ES" sz="1100" b="1" dirty="0" smtClean="0"/>
                        <a:t>(x, y + 1)</a:t>
                      </a:r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dirty="0" smtClean="0"/>
                        <a:t>f</a:t>
                      </a:r>
                      <a:r>
                        <a:rPr lang="es-ES" sz="1100" b="1" dirty="0" smtClean="0"/>
                        <a:t>(x + 1, y </a:t>
                      </a:r>
                      <a:r>
                        <a:rPr lang="el-GR" sz="1100" b="1" dirty="0" smtClean="0"/>
                        <a:t>-</a:t>
                      </a:r>
                      <a:r>
                        <a:rPr lang="es-ES" sz="1100" b="1" dirty="0" smtClean="0"/>
                        <a:t> 1)</a:t>
                      </a:r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dirty="0" smtClean="0"/>
                        <a:t>f</a:t>
                      </a:r>
                      <a:r>
                        <a:rPr lang="es-ES" sz="1100" b="1" dirty="0" smtClean="0"/>
                        <a:t>(x + 1, y)</a:t>
                      </a:r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dirty="0" smtClean="0"/>
                        <a:t>f</a:t>
                      </a:r>
                      <a:r>
                        <a:rPr lang="es-ES" sz="1100" b="1" dirty="0" smtClean="0"/>
                        <a:t>(x + 1, y + 1)</a:t>
                      </a:r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5" name="Right Arrow 4"/>
          <p:cNvSpPr/>
          <p:nvPr/>
        </p:nvSpPr>
        <p:spPr>
          <a:xfrm>
            <a:off x="3563763" y="4044045"/>
            <a:ext cx="576064" cy="3470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4256329" y="2963925"/>
          <a:ext cx="3253854" cy="23762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4618"/>
                <a:gridCol w="1084618"/>
                <a:gridCol w="1084618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-2</a:t>
                      </a:r>
                      <a:endParaRPr lang="el-GR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573500" y="5446929"/>
                <a:ext cx="4572000" cy="46166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dirty="0" smtClean="0">
                    <a:latin typeface="TimesTen-Roman"/>
                  </a:rPr>
                  <a:t>Sobel operator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baseline="-25000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500" y="5446929"/>
                <a:ext cx="4572000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2000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579953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Επεξεργασία στο Χωρικό πεδίο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04800" y="1219200"/>
          <a:ext cx="8534400" cy="509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262" y="261714"/>
            <a:ext cx="720080" cy="720079"/>
            <a:chOff x="6432415" y="5229200"/>
            <a:chExt cx="1296144" cy="1675221"/>
          </a:xfrm>
        </p:grpSpPr>
        <p:sp>
          <p:nvSpPr>
            <p:cNvPr id="6" name="Title 1"/>
            <p:cNvSpPr txBox="1">
              <a:spLocks/>
            </p:cNvSpPr>
            <p:nvPr/>
          </p:nvSpPr>
          <p:spPr bwMode="auto">
            <a:xfrm>
              <a:off x="6432415" y="6218620"/>
              <a:ext cx="1296144" cy="685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9pPr>
            </a:lstStyle>
            <a:p>
              <a:r>
                <a:rPr lang="en-US" sz="1050" kern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Basic</a:t>
              </a:r>
              <a:endParaRPr lang="el-GR" sz="105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Picture 4" descr="http://www.clker.com/cliparts/b/f/e/a/14196945681153564639trainer_lecturer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1146" y="5229200"/>
              <a:ext cx="752316" cy="881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5285376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7" b="25635"/>
          <a:stretch/>
        </p:blipFill>
        <p:spPr>
          <a:xfrm>
            <a:off x="395536" y="2564904"/>
            <a:ext cx="9144000" cy="29523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πρώτη παράγωγος για μη γραμμική όξυνση εικόνας (</a:t>
            </a:r>
            <a:r>
              <a:rPr lang="en-US" dirty="0"/>
              <a:t>Gradient</a:t>
            </a:r>
            <a:r>
              <a:rPr lang="el-GR" dirty="0"/>
              <a:t>-κλίση εικόνας)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306" y="914400"/>
            <a:ext cx="8534400" cy="5257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rgbClr val="C00000"/>
                </a:solidFill>
              </a:rPr>
              <a:t>I = </a:t>
            </a:r>
            <a:r>
              <a:rPr lang="en-US" sz="2000" dirty="0" err="1">
                <a:solidFill>
                  <a:srgbClr val="C00000"/>
                </a:solidFill>
              </a:rPr>
              <a:t>imread</a:t>
            </a:r>
            <a:r>
              <a:rPr lang="en-US" sz="2000" dirty="0">
                <a:solidFill>
                  <a:srgbClr val="C00000"/>
                </a:solidFill>
              </a:rPr>
              <a:t>('coins.png');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BW1 </a:t>
            </a:r>
            <a:r>
              <a:rPr lang="en-US" sz="2000" dirty="0">
                <a:solidFill>
                  <a:srgbClr val="C00000"/>
                </a:solidFill>
              </a:rPr>
              <a:t>= edge(I,'</a:t>
            </a:r>
            <a:r>
              <a:rPr lang="en-US" sz="2000" dirty="0" err="1">
                <a:solidFill>
                  <a:srgbClr val="C00000"/>
                </a:solidFill>
              </a:rPr>
              <a:t>sobel</a:t>
            </a:r>
            <a:r>
              <a:rPr lang="en-US" sz="2000" dirty="0" smtClean="0">
                <a:solidFill>
                  <a:srgbClr val="C00000"/>
                </a:solidFill>
              </a:rPr>
              <a:t>');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C00000"/>
                </a:solidFill>
              </a:rPr>
              <a:t>figure;</a:t>
            </a:r>
          </a:p>
          <a:p>
            <a:pPr marL="0" indent="0">
              <a:buNone/>
            </a:pPr>
            <a:r>
              <a:rPr lang="en-US" sz="2000" dirty="0" err="1" smtClean="0">
                <a:solidFill>
                  <a:srgbClr val="C00000"/>
                </a:solidFill>
              </a:rPr>
              <a:t>imshowpair</a:t>
            </a:r>
            <a:r>
              <a:rPr lang="en-US" sz="2000" dirty="0" smtClean="0">
                <a:solidFill>
                  <a:srgbClr val="C00000"/>
                </a:solidFill>
              </a:rPr>
              <a:t>(I,BW1,</a:t>
            </a:r>
            <a:r>
              <a:rPr lang="en-US" sz="2000" dirty="0">
                <a:solidFill>
                  <a:srgbClr val="C00000"/>
                </a:solidFill>
              </a:rPr>
              <a:t>'montage')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C00000"/>
                </a:solidFill>
              </a:rPr>
              <a:t>title('Sobel Filtering');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452320" y="1412776"/>
            <a:ext cx="1296144" cy="1247800"/>
            <a:chOff x="7740352" y="5229200"/>
            <a:chExt cx="1296144" cy="1247800"/>
          </a:xfrm>
        </p:grpSpPr>
        <p:pic>
          <p:nvPicPr>
            <p:cNvPr id="6" name="Picture 6" descr="matla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290" y="5229200"/>
              <a:ext cx="879715" cy="922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itle 1"/>
            <p:cNvSpPr txBox="1">
              <a:spLocks/>
            </p:cNvSpPr>
            <p:nvPr/>
          </p:nvSpPr>
          <p:spPr bwMode="auto">
            <a:xfrm>
              <a:off x="7740352" y="5791200"/>
              <a:ext cx="1296144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9pPr>
            </a:lstStyle>
            <a:p>
              <a:r>
                <a:rPr lang="en-US" sz="2000" kern="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Matlab</a:t>
              </a:r>
              <a:endParaRPr lang="el-GR" sz="2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7504" y="5517232"/>
            <a:ext cx="8857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Να φτιάξετε το </a:t>
            </a:r>
            <a:r>
              <a:rPr lang="en-US" dirty="0" smtClean="0"/>
              <a:t>‘homemade’</a:t>
            </a:r>
            <a:r>
              <a:rPr lang="el-GR" dirty="0" smtClean="0"/>
              <a:t> φίλτρο </a:t>
            </a:r>
            <a:r>
              <a:rPr lang="en-US" dirty="0" smtClean="0"/>
              <a:t>Sobel </a:t>
            </a:r>
            <a:r>
              <a:rPr lang="el-GR" dirty="0" smtClean="0"/>
              <a:t>στη συνέχεια….</a:t>
            </a:r>
            <a:endParaRPr lang="en-US" dirty="0" smtClean="0"/>
          </a:p>
          <a:p>
            <a:r>
              <a:rPr lang="el-GR" dirty="0" smtClean="0"/>
              <a:t>Ποιο δίνει καλύτερα αποτελέσματα?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82973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Sobel filtering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 = </a:t>
            </a:r>
            <a:r>
              <a:rPr lang="en-US" dirty="0" err="1">
                <a:solidFill>
                  <a:srgbClr val="C00000"/>
                </a:solidFill>
              </a:rPr>
              <a:t>imread</a:t>
            </a:r>
            <a:r>
              <a:rPr lang="en-US" dirty="0">
                <a:solidFill>
                  <a:srgbClr val="C00000"/>
                </a:solidFill>
              </a:rPr>
              <a:t>('coins.png'); 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err="1" smtClean="0"/>
              <a:t>sobelx</a:t>
            </a:r>
            <a:r>
              <a:rPr lang="en-US" dirty="0" smtClean="0"/>
              <a:t>=[-1 -2 -1; 0 0 0; 1 2 1];</a:t>
            </a:r>
          </a:p>
          <a:p>
            <a:r>
              <a:rPr lang="en-US" dirty="0" smtClean="0"/>
              <a:t>Ix=filter2(</a:t>
            </a:r>
            <a:r>
              <a:rPr lang="en-US" dirty="0" err="1" smtClean="0"/>
              <a:t>sobelx,I</a:t>
            </a:r>
            <a:r>
              <a:rPr lang="en-US" dirty="0" smtClean="0"/>
              <a:t>);</a:t>
            </a:r>
          </a:p>
          <a:p>
            <a:r>
              <a:rPr lang="en-US" dirty="0" err="1" smtClean="0"/>
              <a:t>sobely</a:t>
            </a:r>
            <a:r>
              <a:rPr lang="en-US" dirty="0" smtClean="0"/>
              <a:t>=</a:t>
            </a:r>
            <a:r>
              <a:rPr lang="en-US" dirty="0" err="1" smtClean="0"/>
              <a:t>sobelx</a:t>
            </a:r>
            <a:r>
              <a:rPr lang="en-US" dirty="0" smtClean="0"/>
              <a:t>';</a:t>
            </a:r>
          </a:p>
          <a:p>
            <a:r>
              <a:rPr lang="en-US" dirty="0" err="1" smtClean="0"/>
              <a:t>Iy</a:t>
            </a:r>
            <a:r>
              <a:rPr lang="en-US" dirty="0" smtClean="0"/>
              <a:t>=filter2(</a:t>
            </a:r>
            <a:r>
              <a:rPr lang="en-US" dirty="0" err="1" smtClean="0"/>
              <a:t>sobely,I</a:t>
            </a:r>
            <a:r>
              <a:rPr lang="en-US" dirty="0" smtClean="0"/>
              <a:t>);</a:t>
            </a:r>
          </a:p>
          <a:p>
            <a:r>
              <a:rPr lang="en-US" dirty="0" smtClean="0"/>
              <a:t>figure, </a:t>
            </a:r>
            <a:r>
              <a:rPr lang="en-US" dirty="0" err="1" smtClean="0"/>
              <a:t>imshow</a:t>
            </a:r>
            <a:r>
              <a:rPr lang="en-US" dirty="0" smtClean="0"/>
              <a:t>(mat2gray(Ix.^2+Iy.^2))</a:t>
            </a:r>
            <a:endParaRPr lang="en-US" dirty="0"/>
          </a:p>
          <a:p>
            <a:r>
              <a:rPr lang="en-US" dirty="0"/>
              <a:t>figure, </a:t>
            </a:r>
            <a:r>
              <a:rPr lang="en-US" dirty="0" err="1"/>
              <a:t>imshow</a:t>
            </a:r>
            <a:r>
              <a:rPr lang="en-US" dirty="0"/>
              <a:t>(mat2gray(</a:t>
            </a:r>
            <a:r>
              <a:rPr lang="en-US" dirty="0" err="1"/>
              <a:t>sqrt</a:t>
            </a:r>
            <a:r>
              <a:rPr lang="en-US" dirty="0"/>
              <a:t>(Ix.^2+Iy.^2</a:t>
            </a:r>
            <a:r>
              <a:rPr lang="en-US" dirty="0" smtClean="0"/>
              <a:t>)))</a:t>
            </a:r>
          </a:p>
          <a:p>
            <a:r>
              <a:rPr lang="en-US" dirty="0"/>
              <a:t>figure, </a:t>
            </a:r>
            <a:r>
              <a:rPr lang="en-US" dirty="0" err="1"/>
              <a:t>imshow</a:t>
            </a:r>
            <a:r>
              <a:rPr lang="en-US" dirty="0"/>
              <a:t>(mat2gray(abs(Ix)+abs(</a:t>
            </a:r>
            <a:r>
              <a:rPr lang="en-US" dirty="0" err="1"/>
              <a:t>Iy</a:t>
            </a:r>
            <a:r>
              <a:rPr lang="en-US" dirty="0"/>
              <a:t>)))</a:t>
            </a:r>
          </a:p>
        </p:txBody>
      </p:sp>
    </p:spTree>
    <p:extLst>
      <p:ext uri="{BB962C8B-B14F-4D97-AF65-F5344CB8AC3E}">
        <p14:creationId xmlns:p14="http://schemas.microsoft.com/office/powerpoint/2010/main" val="271608851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374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8775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5" name="Rectangle 3"/>
          <p:cNvSpPr>
            <a:spLocks noChangeArrowheads="1"/>
          </p:cNvSpPr>
          <p:nvPr/>
        </p:nvSpPr>
        <p:spPr bwMode="auto">
          <a:xfrm>
            <a:off x="0" y="1700808"/>
            <a:ext cx="914400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6700" indent="-266700" algn="ctr" eaLnBrk="0" hangingPunct="0">
              <a:spcBef>
                <a:spcPct val="20000"/>
              </a:spcBef>
              <a:buClr>
                <a:srgbClr val="FF9933"/>
              </a:buClr>
              <a:buSzPct val="90000"/>
              <a:buFont typeface="Wingdings" pitchFamily="2" charset="2"/>
              <a:buNone/>
              <a:defRPr/>
            </a:pPr>
            <a:endParaRPr kumimoji="1" lang="el-GR" sz="3300" i="1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Arial" charset="0"/>
            </a:endParaRPr>
          </a:p>
          <a:p>
            <a:pPr marL="266700" indent="-266700" algn="ctr" eaLnBrk="0" hangingPunct="0">
              <a:spcBef>
                <a:spcPct val="20000"/>
              </a:spcBef>
              <a:buClr>
                <a:srgbClr val="FF9933"/>
              </a:buClr>
              <a:buSzPct val="90000"/>
              <a:buFont typeface="Wingdings" pitchFamily="2" charset="2"/>
              <a:buNone/>
              <a:defRPr/>
            </a:pPr>
            <a:endParaRPr kumimoji="1" lang="el-GR" sz="3300" i="1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Arial" charset="0"/>
            </a:endParaRPr>
          </a:p>
          <a:p>
            <a:pPr marL="266700" indent="-266700" algn="ctr" eaLnBrk="0" hangingPunct="0">
              <a:spcBef>
                <a:spcPct val="20000"/>
              </a:spcBef>
              <a:buClr>
                <a:srgbClr val="FF9933"/>
              </a:buClr>
              <a:buSzPct val="90000"/>
              <a:buFont typeface="Wingdings" pitchFamily="2" charset="2"/>
              <a:buNone/>
              <a:defRPr/>
            </a:pPr>
            <a:r>
              <a:rPr kumimoji="1" lang="en-GB" sz="33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charset="0"/>
              </a:rPr>
              <a:t>Thank </a:t>
            </a:r>
            <a:r>
              <a:rPr kumimoji="1" lang="en-GB" sz="3300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charset="0"/>
              </a:rPr>
              <a:t>you for your attention!</a:t>
            </a:r>
          </a:p>
          <a:p>
            <a:pPr marL="266700" indent="-266700" eaLnBrk="0" hangingPunct="0">
              <a:spcBef>
                <a:spcPct val="20000"/>
              </a:spcBef>
              <a:buClr>
                <a:srgbClr val="FF9933"/>
              </a:buClr>
              <a:buSzPct val="90000"/>
              <a:buFont typeface="Wingdings" pitchFamily="2" charset="2"/>
              <a:buBlip>
                <a:blip r:embed="rId3"/>
              </a:buBlip>
              <a:defRPr/>
            </a:pPr>
            <a:endParaRPr kumimoji="1" lang="el-GR" sz="3300" i="1" dirty="0">
              <a:solidFill>
                <a:srgbClr val="003399"/>
              </a:solidFill>
              <a:effectLst>
                <a:reflection blurRad="6350" stA="55000" endA="300" endPos="45500" dir="5400000" sy="-100000" algn="bl" rotWithShape="0"/>
              </a:effectLst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dirty="0" smtClean="0">
                <a:ln/>
                <a:solidFill>
                  <a:schemeClr val="accent3"/>
                </a:solidFill>
              </a:rPr>
              <a:t>End of today’s lecture</a:t>
            </a:r>
            <a:endParaRPr lang="en-US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5094511"/>
            <a:ext cx="925195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endParaRPr kumimoji="1" lang="en-GB" sz="1800" b="1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5723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85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8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8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5" grpId="0"/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Αναφορές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Peters, Richard Alan, II, "The Fourier Transform", Lectures on Image Processing, Vanderbilt University, Nashville, TN, April 2008, Available on the web at the Internet Archive, </a:t>
            </a:r>
            <a:r>
              <a:rPr lang="en-US" sz="1800" dirty="0">
                <a:hlinkClick r:id="rId2"/>
              </a:rPr>
              <a:t>http://www.archive.org/details/Lectures_on_Image_Processing</a:t>
            </a:r>
            <a:r>
              <a:rPr lang="en-US" sz="1800" dirty="0" smtClean="0"/>
              <a:t>.</a:t>
            </a:r>
            <a:endParaRPr lang="en-US" sz="1800" dirty="0"/>
          </a:p>
          <a:p>
            <a:r>
              <a:rPr lang="en-US" sz="1800" dirty="0" err="1"/>
              <a:t>Christophoros</a:t>
            </a:r>
            <a:r>
              <a:rPr lang="en-US" sz="1800" dirty="0"/>
              <a:t> </a:t>
            </a:r>
            <a:r>
              <a:rPr lang="en-US" sz="1800" dirty="0" smtClean="0"/>
              <a:t>Nikou, </a:t>
            </a:r>
            <a:r>
              <a:rPr lang="el-GR" sz="1800" dirty="0"/>
              <a:t>Ανοικτά Ακαδημαϊκά </a:t>
            </a:r>
            <a:r>
              <a:rPr lang="el-GR" sz="1800" dirty="0" smtClean="0"/>
              <a:t>Μαθήματα</a:t>
            </a:r>
            <a:r>
              <a:rPr lang="en-US" sz="1800" dirty="0" smtClean="0"/>
              <a:t>, Intensity Transformations (Histogram Processing), University </a:t>
            </a:r>
            <a:r>
              <a:rPr lang="en-US" sz="1800" dirty="0"/>
              <a:t>of Ioannina - Department of Computer </a:t>
            </a:r>
            <a:r>
              <a:rPr lang="en-US" sz="1800" dirty="0" smtClean="0"/>
              <a:t>Science, </a:t>
            </a:r>
            <a:r>
              <a:rPr lang="en-US" sz="1800" dirty="0" smtClean="0">
                <a:hlinkClick r:id="rId3"/>
              </a:rPr>
              <a:t>cnikou@cs.uoi.gr</a:t>
            </a:r>
            <a:endParaRPr lang="en-US" sz="1800" dirty="0" smtClean="0"/>
          </a:p>
          <a:p>
            <a:pPr marL="0" indent="0">
              <a:buNone/>
            </a:pPr>
            <a:r>
              <a:rPr lang="el-GR" sz="1800" dirty="0" smtClean="0"/>
              <a:t>      </a:t>
            </a:r>
            <a:r>
              <a:rPr lang="en-US" sz="1800" dirty="0" smtClean="0"/>
              <a:t>http</a:t>
            </a:r>
            <a:r>
              <a:rPr lang="en-US" sz="1800" dirty="0"/>
              <a:t>://</a:t>
            </a:r>
            <a:r>
              <a:rPr lang="en-US" sz="1800" dirty="0" smtClean="0"/>
              <a:t>ecourse.uoi.gr/course/view.php?id=1126</a:t>
            </a:r>
            <a:endParaRPr lang="el-GR" sz="1800" dirty="0" smtClean="0"/>
          </a:p>
          <a:p>
            <a:pPr marL="0" indent="0">
              <a:buNone/>
            </a:pPr>
            <a:endParaRPr lang="el-GR" sz="1800" dirty="0" smtClean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3880487"/>
            <a:ext cx="1529740" cy="211433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78208" y="3848100"/>
            <a:ext cx="64088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tabLst>
                <a:tab pos="1171575" algn="l"/>
              </a:tabLst>
            </a:pPr>
            <a:r>
              <a:rPr kumimoji="1" lang="en-US" altLang="el-G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“Digital Image Processing”, Rafael </a:t>
            </a:r>
            <a:r>
              <a:rPr kumimoji="1" lang="en-US" altLang="el-GR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C.Gonzalez</a:t>
            </a:r>
            <a:r>
              <a:rPr kumimoji="1" lang="en-US" altLang="el-G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&amp; Richard E. Woods, Addison-Wesley, 3rd  edition</a:t>
            </a:r>
          </a:p>
          <a:p>
            <a:pPr marL="0" indent="0" eaLnBrk="1" hangingPunct="1">
              <a:tabLst>
                <a:tab pos="1171575" algn="l"/>
              </a:tabLst>
            </a:pPr>
            <a:endParaRPr lang="el-GR" altLang="el-GR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627784" y="4521369"/>
            <a:ext cx="840105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90000"/>
              <a:buFont typeface="Wingdings" pitchFamily="2" charset="2"/>
              <a:buBlip>
                <a:blip r:embed="rId5"/>
              </a:buBlip>
              <a:defRPr kumimoji="1" sz="2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6633"/>
              </a:buClr>
              <a:buSzPct val="80000"/>
              <a:buFont typeface="Wingdings" pitchFamily="2" charset="2"/>
              <a:buBlip>
                <a:blip r:embed="rId6"/>
              </a:buBlip>
              <a:defRPr kumimoji="1" sz="2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00"/>
              </a:buClr>
              <a:buSzPct val="70000"/>
              <a:buFont typeface="Wingdings" pitchFamily="2" charset="2"/>
              <a:buBlip>
                <a:blip r:embed="rId7"/>
              </a:buBlip>
              <a:defRPr kumimoji="1"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Blip>
                <a:blip r:embed="rId8"/>
              </a:buBlip>
              <a:defRPr kumimoji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Blip>
                <a:blip r:embed="rId9"/>
              </a:buBlip>
              <a:defRPr kumimoji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Blip>
                <a:blip r:embed="rId9"/>
              </a:buBlip>
              <a:defRPr kumimoji="1">
                <a:solidFill>
                  <a:srgbClr val="003399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Blip>
                <a:blip r:embed="rId9"/>
              </a:buBlip>
              <a:defRPr kumimoji="1">
                <a:solidFill>
                  <a:srgbClr val="003399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Blip>
                <a:blip r:embed="rId9"/>
              </a:buBlip>
              <a:defRPr kumimoji="1">
                <a:solidFill>
                  <a:srgbClr val="003399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Blip>
                <a:blip r:embed="rId9"/>
              </a:buBlip>
              <a:defRPr kumimoji="1">
                <a:solidFill>
                  <a:srgbClr val="003399"/>
                </a:solidFill>
                <a:latin typeface="+mn-lt"/>
              </a:defRPr>
            </a:lvl9pPr>
          </a:lstStyle>
          <a:p>
            <a:pPr marL="0" indent="0" eaLnBrk="1" hangingPunct="1">
              <a:tabLst>
                <a:tab pos="1171575" algn="l"/>
              </a:tabLst>
            </a:pPr>
            <a:r>
              <a:rPr lang="en-IE" altLang="el-GR" sz="1600" kern="0" smtClean="0"/>
              <a:t>	“Digital Image Processing”, Rafael C. </a:t>
            </a:r>
            <a:br>
              <a:rPr lang="en-IE" altLang="el-GR" sz="1600" kern="0" smtClean="0"/>
            </a:br>
            <a:r>
              <a:rPr lang="en-IE" altLang="el-GR" sz="1600" kern="0" smtClean="0"/>
              <a:t>	Gonzalez &amp; Richard E. Woods, </a:t>
            </a:r>
            <a:br>
              <a:rPr lang="en-IE" altLang="el-GR" sz="1600" kern="0" smtClean="0"/>
            </a:br>
            <a:r>
              <a:rPr lang="en-IE" altLang="el-GR" sz="1600" kern="0" smtClean="0"/>
              <a:t>	Addison-Wesley, 2002</a:t>
            </a:r>
            <a:endParaRPr lang="el-GR" altLang="el-GR" sz="1600" kern="0" smtClean="0"/>
          </a:p>
          <a:p>
            <a:pPr marL="0" indent="0" eaLnBrk="1" hangingPunct="1">
              <a:tabLst>
                <a:tab pos="1171575" algn="l"/>
              </a:tabLst>
            </a:pPr>
            <a:endParaRPr lang="el-GR" altLang="el-GR" sz="1600" kern="0" smtClean="0"/>
          </a:p>
          <a:p>
            <a:pPr marL="0" indent="0" eaLnBrk="1" hangingPunct="1">
              <a:buFont typeface="Wingdings" pitchFamily="2" charset="2"/>
              <a:buNone/>
              <a:tabLst>
                <a:tab pos="1171575" algn="l"/>
              </a:tabLst>
            </a:pPr>
            <a:r>
              <a:rPr lang="el-GR" sz="1600" kern="0" smtClean="0"/>
              <a:t>	</a:t>
            </a:r>
            <a:endParaRPr lang="en-US" altLang="el-GR" sz="1600" kern="0" dirty="0" smtClean="0"/>
          </a:p>
        </p:txBody>
      </p:sp>
      <p:pic>
        <p:nvPicPr>
          <p:cNvPr id="9" name="Picture 4" descr="book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997" y="4607094"/>
            <a:ext cx="110331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978836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0" dirty="0" smtClean="0"/>
              <a:t>ΕΠΕΞΕΡΓΑΣΙΑ ΕΙΚΟΝΑΣ</a:t>
            </a:r>
            <a:r>
              <a:rPr lang="en-US" b="0" dirty="0" smtClean="0"/>
              <a:t> </a:t>
            </a:r>
            <a:r>
              <a:rPr lang="el-GR" b="0" dirty="0" smtClean="0"/>
              <a:t>ΜΕ ΧΡΗΣΗ ΦΙΛΤΡΩΝ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Σκοπός</a:t>
            </a:r>
            <a:r>
              <a:rPr lang="en-US" dirty="0" smtClean="0"/>
              <a:t> </a:t>
            </a:r>
            <a:r>
              <a:rPr lang="el-GR" dirty="0" smtClean="0"/>
              <a:t>των τεχνικών αυτών μπορεί </a:t>
            </a:r>
            <a:r>
              <a:rPr lang="el-GR" dirty="0"/>
              <a:t>να είναι</a:t>
            </a:r>
            <a:r>
              <a:rPr lang="el-GR" dirty="0" smtClean="0"/>
              <a:t>:</a:t>
            </a:r>
          </a:p>
          <a:p>
            <a:pPr marL="0" indent="0">
              <a:buNone/>
            </a:pPr>
            <a:endParaRPr lang="el-GR" dirty="0"/>
          </a:p>
          <a:p>
            <a:pPr lvl="1"/>
            <a:r>
              <a:rPr lang="el-GR" dirty="0"/>
              <a:t> </a:t>
            </a:r>
            <a:r>
              <a:rPr lang="el-GR" dirty="0" smtClean="0"/>
              <a:t>Η </a:t>
            </a:r>
            <a:r>
              <a:rPr lang="el-GR" dirty="0"/>
              <a:t>βελτιστοποίηση της οπτικής εμφάνισης </a:t>
            </a:r>
            <a:r>
              <a:rPr lang="el-GR" dirty="0" smtClean="0"/>
              <a:t>μιας</a:t>
            </a:r>
            <a:r>
              <a:rPr lang="en-US" dirty="0" smtClean="0"/>
              <a:t> </a:t>
            </a:r>
            <a:r>
              <a:rPr lang="el-GR" dirty="0" smtClean="0"/>
              <a:t>εικόνας </a:t>
            </a:r>
            <a:r>
              <a:rPr lang="el-GR" dirty="0"/>
              <a:t>όπως την αντιλαμβάνεται ο </a:t>
            </a:r>
            <a:r>
              <a:rPr lang="el-GR" dirty="0" smtClean="0"/>
              <a:t>άνθρωπος.</a:t>
            </a:r>
          </a:p>
          <a:p>
            <a:pPr lvl="1"/>
            <a:r>
              <a:rPr lang="el-GR" dirty="0" smtClean="0"/>
              <a:t>Προ-επεξεργασία της εικόνας για εφαρμογές Τεχνητής Όρασης.</a:t>
            </a:r>
            <a:endParaRPr lang="el-GR" dirty="0"/>
          </a:p>
          <a:p>
            <a:pPr lvl="1"/>
            <a:r>
              <a:rPr lang="el-GR" dirty="0" smtClean="0"/>
              <a:t>Η </a:t>
            </a:r>
            <a:r>
              <a:rPr lang="el-GR" dirty="0"/>
              <a:t>τροποποίηση των εικόνων με τέτοιο τρόπο </a:t>
            </a:r>
            <a:r>
              <a:rPr lang="el-GR" dirty="0" smtClean="0"/>
              <a:t>ώστε</a:t>
            </a:r>
            <a:r>
              <a:rPr lang="en-US" dirty="0" smtClean="0"/>
              <a:t> </a:t>
            </a:r>
            <a:r>
              <a:rPr lang="el-GR" dirty="0" smtClean="0"/>
              <a:t>να </a:t>
            </a:r>
            <a:r>
              <a:rPr lang="el-GR" dirty="0"/>
              <a:t>είναι αποτελεσματικότερη η παραπέρα </a:t>
            </a:r>
            <a:r>
              <a:rPr lang="el-GR" dirty="0" smtClean="0"/>
              <a:t>ανάλυση</a:t>
            </a:r>
            <a:r>
              <a:rPr lang="en-US" dirty="0" smtClean="0"/>
              <a:t> </a:t>
            </a:r>
            <a:r>
              <a:rPr lang="el-GR" dirty="0" smtClean="0"/>
              <a:t>ή </a:t>
            </a:r>
            <a:r>
              <a:rPr lang="el-GR" dirty="0"/>
              <a:t>χρησιμοποίησή τους.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262" y="261714"/>
            <a:ext cx="720080" cy="720079"/>
            <a:chOff x="6432415" y="5229200"/>
            <a:chExt cx="1296144" cy="1675221"/>
          </a:xfrm>
        </p:grpSpPr>
        <p:sp>
          <p:nvSpPr>
            <p:cNvPr id="5" name="Title 1"/>
            <p:cNvSpPr txBox="1">
              <a:spLocks/>
            </p:cNvSpPr>
            <p:nvPr/>
          </p:nvSpPr>
          <p:spPr bwMode="auto">
            <a:xfrm>
              <a:off x="6432415" y="6218620"/>
              <a:ext cx="1296144" cy="685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9pPr>
            </a:lstStyle>
            <a:p>
              <a:r>
                <a:rPr lang="en-US" sz="1050" kern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Basic</a:t>
              </a:r>
              <a:endParaRPr lang="el-GR" sz="105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4" descr="http://www.clker.com/cliparts/b/f/e/a/14196945681153564639trainer_lecturer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1146" y="5229200"/>
              <a:ext cx="752316" cy="881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0607829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0" dirty="0"/>
              <a:t>ΤΕΧΝΙΚΕΣ ΦΙΛΤΡΑΡΙΣΜΑΤΟΣ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Οι Τεχνικές Φιλτραρίσματος χωρίζονται σε Τεχνικές :</a:t>
            </a:r>
          </a:p>
          <a:p>
            <a:r>
              <a:rPr lang="el-GR" dirty="0"/>
              <a:t> στο Πεδίο του Χώρου (</a:t>
            </a:r>
            <a:r>
              <a:rPr lang="el-GR" dirty="0" err="1"/>
              <a:t>Spatial</a:t>
            </a:r>
            <a:r>
              <a:rPr lang="el-GR" dirty="0"/>
              <a:t> </a:t>
            </a:r>
            <a:r>
              <a:rPr lang="el-GR" dirty="0" err="1"/>
              <a:t>Domain</a:t>
            </a:r>
            <a:r>
              <a:rPr lang="el-GR" dirty="0"/>
              <a:t>) </a:t>
            </a:r>
            <a:r>
              <a:rPr lang="el-GR" dirty="0" smtClean="0"/>
              <a:t>και </a:t>
            </a:r>
            <a:r>
              <a:rPr lang="el-GR" dirty="0"/>
              <a:t>σε Τεχνικές στο Πεδίο της </a:t>
            </a:r>
            <a:r>
              <a:rPr lang="el-GR" dirty="0" smtClean="0"/>
              <a:t>Συχνότητας </a:t>
            </a:r>
            <a:r>
              <a:rPr lang="en-US" dirty="0" smtClean="0"/>
              <a:t>(Frequency </a:t>
            </a:r>
            <a:r>
              <a:rPr lang="en-US" dirty="0"/>
              <a:t>Domain).</a:t>
            </a:r>
          </a:p>
          <a:p>
            <a:r>
              <a:rPr lang="el-GR" dirty="0" smtClean="0"/>
              <a:t>Διακρίνονται </a:t>
            </a:r>
            <a:r>
              <a:rPr lang="el-GR" dirty="0"/>
              <a:t>επίσης και ως Γραμμικές ή </a:t>
            </a:r>
            <a:r>
              <a:rPr lang="el-GR" dirty="0" smtClean="0"/>
              <a:t>μη Γραμμικές </a:t>
            </a:r>
            <a:r>
              <a:rPr lang="el-GR" dirty="0"/>
              <a:t>Τεχνικές Φιλτραρίσματος.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262" y="261714"/>
            <a:ext cx="720080" cy="720079"/>
            <a:chOff x="6432415" y="5229200"/>
            <a:chExt cx="1296144" cy="1675221"/>
          </a:xfrm>
        </p:grpSpPr>
        <p:sp>
          <p:nvSpPr>
            <p:cNvPr id="5" name="Title 1"/>
            <p:cNvSpPr txBox="1">
              <a:spLocks/>
            </p:cNvSpPr>
            <p:nvPr/>
          </p:nvSpPr>
          <p:spPr bwMode="auto">
            <a:xfrm>
              <a:off x="6432415" y="6218620"/>
              <a:ext cx="1296144" cy="685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9pPr>
            </a:lstStyle>
            <a:p>
              <a:r>
                <a:rPr lang="en-US" sz="1050" kern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Basic</a:t>
              </a:r>
              <a:endParaRPr lang="el-GR" sz="105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4" descr="http://www.clker.com/cliparts/b/f/e/a/14196945681153564639trainer_lecturer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1146" y="5229200"/>
              <a:ext cx="752316" cy="881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6420685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Φιλτράρισμα στο </a:t>
            </a:r>
            <a:r>
              <a:rPr lang="el-GR" dirty="0"/>
              <a:t>Χωρικό πεδίο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534400" cy="5257800"/>
          </a:xfrm>
        </p:spPr>
        <p:txBody>
          <a:bodyPr/>
          <a:lstStyle/>
          <a:p>
            <a:r>
              <a:rPr lang="el-GR" sz="1800" dirty="0" smtClean="0"/>
              <a:t>Η αρχή γραμμικού φιλτραρίσματος στο χώρο παρουσιάζεται στο σχήμα: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37970" y="1844824"/>
          <a:ext cx="6840757" cy="43737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7251"/>
                <a:gridCol w="977251"/>
                <a:gridCol w="977251"/>
                <a:gridCol w="977251"/>
                <a:gridCol w="977251"/>
                <a:gridCol w="977251"/>
                <a:gridCol w="977251"/>
              </a:tblGrid>
              <a:tr h="546714"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6714"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6714"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6714"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/>
                        <a:t>(x - 1, y - 1) </a:t>
                      </a:r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(x - 1, y)</a:t>
                      </a:r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/>
                        <a:t>(x - 1, y + 1)</a:t>
                      </a:r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67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100" b="1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100" b="1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dirty="0" smtClean="0"/>
                        <a:t>(x, y - 1)</a:t>
                      </a:r>
                      <a:endParaRPr lang="el-GR" sz="1100" b="1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 smtClean="0"/>
                        <a:t>(</a:t>
                      </a:r>
                      <a:r>
                        <a:rPr lang="en-US" sz="1100" dirty="0" err="1" smtClean="0"/>
                        <a:t>x,y</a:t>
                      </a:r>
                      <a:r>
                        <a:rPr lang="en-US" sz="1100" dirty="0" smtClean="0"/>
                        <a:t>)</a:t>
                      </a:r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/>
                        <a:t>(x, y + 1)</a:t>
                      </a:r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6714"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smtClean="0"/>
                        <a:t>(x </a:t>
                      </a:r>
                      <a:r>
                        <a:rPr lang="es-ES" sz="1100" dirty="0" smtClean="0"/>
                        <a:t>+ 1, y </a:t>
                      </a:r>
                      <a:r>
                        <a:rPr lang="el-GR" sz="1100" dirty="0" smtClean="0"/>
                        <a:t>-</a:t>
                      </a:r>
                      <a:r>
                        <a:rPr lang="es-ES" sz="1100" dirty="0" smtClean="0"/>
                        <a:t> 1)</a:t>
                      </a:r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/>
                        <a:t>(x + 1, y)</a:t>
                      </a:r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/>
                        <a:t>(x + 1, y + 1)</a:t>
                      </a:r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6714"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6714"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5788372" y="1540024"/>
          <a:ext cx="2920230" cy="164014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973410"/>
                <a:gridCol w="973410"/>
                <a:gridCol w="973410"/>
              </a:tblGrid>
              <a:tr h="546714">
                <a:tc>
                  <a:txBody>
                    <a:bodyPr/>
                    <a:lstStyle/>
                    <a:p>
                      <a:pPr algn="ctr"/>
                      <a:r>
                        <a:rPr lang="es-ES" sz="1100" b="1" dirty="0" smtClean="0"/>
                        <a:t>w(- 1,  - 1) </a:t>
                      </a:r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 dirty="0" smtClean="0"/>
                        <a:t>w(</a:t>
                      </a:r>
                      <a:r>
                        <a:rPr lang="en-US" sz="1100" b="1" dirty="0" smtClean="0"/>
                        <a:t>- 1, 0)</a:t>
                      </a:r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 dirty="0" smtClean="0"/>
                        <a:t>w(- 1, 1)</a:t>
                      </a:r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67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dirty="0" smtClean="0"/>
                        <a:t>w(0, - 1)</a:t>
                      </a:r>
                      <a:endParaRPr lang="el-GR" sz="1100" b="1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 dirty="0" smtClean="0"/>
                        <a:t>w(0,0)</a:t>
                      </a:r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 dirty="0" smtClean="0"/>
                        <a:t>w(0, 1)</a:t>
                      </a:r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6714">
                <a:tc>
                  <a:txBody>
                    <a:bodyPr/>
                    <a:lstStyle/>
                    <a:p>
                      <a:pPr algn="ctr"/>
                      <a:r>
                        <a:rPr lang="es-ES" sz="1100" b="1" dirty="0" smtClean="0"/>
                        <a:t>w( 1,  </a:t>
                      </a:r>
                      <a:r>
                        <a:rPr lang="el-GR" sz="1100" b="1" dirty="0" smtClean="0"/>
                        <a:t>-</a:t>
                      </a:r>
                      <a:r>
                        <a:rPr lang="es-ES" sz="1100" b="1" dirty="0" smtClean="0"/>
                        <a:t> 1)</a:t>
                      </a:r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 dirty="0" smtClean="0"/>
                        <a:t>w(1, 0)</a:t>
                      </a:r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 dirty="0" smtClean="0"/>
                        <a:t>w( 1, 1)</a:t>
                      </a:r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>
            <a:off x="2177008" y="1555171"/>
            <a:ext cx="3611364" cy="1945837"/>
          </a:xfrm>
          <a:prstGeom prst="straightConnector1">
            <a:avLst/>
          </a:prstGeom>
          <a:ln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129336" y="3180166"/>
            <a:ext cx="3579266" cy="1905018"/>
          </a:xfrm>
          <a:prstGeom prst="straightConnector1">
            <a:avLst/>
          </a:prstGeom>
          <a:ln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177008" y="3180166"/>
            <a:ext cx="3611364" cy="1930032"/>
          </a:xfrm>
          <a:prstGeom prst="straightConnector1">
            <a:avLst/>
          </a:prstGeom>
          <a:ln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195564" y="1506270"/>
            <a:ext cx="962933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l-GR" sz="1600" b="1" i="1" dirty="0" smtClean="0">
                <a:solidFill>
                  <a:schemeClr val="bg1"/>
                </a:solidFill>
              </a:rPr>
              <a:t>Εικόνα </a:t>
            </a:r>
            <a:r>
              <a:rPr lang="en-US" sz="1600" b="1" i="1" dirty="0" smtClean="0">
                <a:solidFill>
                  <a:schemeClr val="bg1"/>
                </a:solidFill>
              </a:rPr>
              <a:t> f</a:t>
            </a:r>
            <a:endParaRPr lang="en-US" sz="1600" b="1" i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96336" y="3930733"/>
            <a:ext cx="1479887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l-GR" sz="1600" b="1" i="1" dirty="0" smtClean="0">
                <a:solidFill>
                  <a:schemeClr val="bg1"/>
                </a:solidFill>
              </a:rPr>
              <a:t>Συντελεστές του φίλτρου</a:t>
            </a:r>
            <a:endParaRPr lang="en-US" sz="1600" b="1" i="1" dirty="0">
              <a:solidFill>
                <a:schemeClr val="bg1"/>
              </a:solidFill>
            </a:endParaRPr>
          </a:p>
        </p:txBody>
      </p:sp>
      <p:cxnSp>
        <p:nvCxnSpPr>
          <p:cNvPr id="26" name="Elbow Connector 25"/>
          <p:cNvCxnSpPr>
            <a:stCxn id="22" idx="0"/>
            <a:endCxn id="7" idx="3"/>
          </p:cNvCxnSpPr>
          <p:nvPr/>
        </p:nvCxnSpPr>
        <p:spPr>
          <a:xfrm rot="5400000" flipH="1" flipV="1">
            <a:off x="7737122" y="2959253"/>
            <a:ext cx="1570638" cy="372322"/>
          </a:xfrm>
          <a:prstGeom prst="bentConnector4">
            <a:avLst>
              <a:gd name="adj1" fmla="val 23894"/>
              <a:gd name="adj2" fmla="val 161398"/>
            </a:avLst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241806" y="5077635"/>
            <a:ext cx="1479887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chemeClr val="bg1"/>
                </a:solidFill>
              </a:rPr>
              <a:t>Pixels </a:t>
            </a:r>
            <a:r>
              <a:rPr lang="el-GR" sz="1600" b="1" i="1" dirty="0" smtClean="0">
                <a:solidFill>
                  <a:schemeClr val="bg1"/>
                </a:solidFill>
              </a:rPr>
              <a:t>εικόνας </a:t>
            </a:r>
            <a:r>
              <a:rPr lang="en-US" sz="1600" b="1" i="1" dirty="0" smtClean="0">
                <a:solidFill>
                  <a:schemeClr val="bg1"/>
                </a:solidFill>
              </a:rPr>
              <a:t>f </a:t>
            </a:r>
            <a:r>
              <a:rPr lang="el-GR" sz="1600" b="1" i="1" dirty="0" smtClean="0">
                <a:solidFill>
                  <a:schemeClr val="bg1"/>
                </a:solidFill>
              </a:rPr>
              <a:t>που θα φιλτραριστούν</a:t>
            </a:r>
            <a:endParaRPr lang="en-US" sz="1600" b="1" i="1" dirty="0">
              <a:solidFill>
                <a:schemeClr val="bg1"/>
              </a:solidFill>
            </a:endParaRPr>
          </a:p>
        </p:txBody>
      </p:sp>
      <p:cxnSp>
        <p:nvCxnSpPr>
          <p:cNvPr id="29" name="Elbow Connector 28"/>
          <p:cNvCxnSpPr>
            <a:stCxn id="27" idx="1"/>
          </p:cNvCxnSpPr>
          <p:nvPr/>
        </p:nvCxnSpPr>
        <p:spPr>
          <a:xfrm rot="10800000">
            <a:off x="5129336" y="4321080"/>
            <a:ext cx="2112470" cy="1172055"/>
          </a:xfrm>
          <a:prstGeom prst="bentConnector3">
            <a:avLst>
              <a:gd name="adj1" fmla="val 83077"/>
            </a:avLst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23520" y="1506270"/>
            <a:ext cx="962933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chemeClr val="bg1"/>
                </a:solidFill>
              </a:rPr>
              <a:t>     </a:t>
            </a:r>
            <a:r>
              <a:rPr lang="en-US" sz="1600" b="1" i="1" dirty="0">
                <a:solidFill>
                  <a:schemeClr val="bg1"/>
                </a:solidFill>
              </a:rPr>
              <a:t>y</a:t>
            </a:r>
            <a:r>
              <a:rPr lang="en-US" sz="1600" b="1" i="1" dirty="0" smtClean="0">
                <a:solidFill>
                  <a:schemeClr val="bg1"/>
                </a:solidFill>
              </a:rPr>
              <a:t>   </a:t>
            </a:r>
            <a:r>
              <a:rPr lang="en-US" sz="1600" b="1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→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5400000">
            <a:off x="-88670" y="2157014"/>
            <a:ext cx="962933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chemeClr val="bg1"/>
                </a:solidFill>
              </a:rPr>
              <a:t> x  </a:t>
            </a:r>
            <a:r>
              <a:rPr lang="en-US" sz="1600" b="1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→</a:t>
            </a:r>
            <a:endParaRPr lang="en-US" sz="1600" b="1" dirty="0">
              <a:solidFill>
                <a:schemeClr val="bg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262" y="261714"/>
            <a:ext cx="720080" cy="720079"/>
            <a:chOff x="6432415" y="5229200"/>
            <a:chExt cx="1296144" cy="1675221"/>
          </a:xfrm>
        </p:grpSpPr>
        <p:sp>
          <p:nvSpPr>
            <p:cNvPr id="17" name="Title 1"/>
            <p:cNvSpPr txBox="1">
              <a:spLocks/>
            </p:cNvSpPr>
            <p:nvPr/>
          </p:nvSpPr>
          <p:spPr bwMode="auto">
            <a:xfrm>
              <a:off x="6432415" y="6218620"/>
              <a:ext cx="1296144" cy="685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9pPr>
            </a:lstStyle>
            <a:p>
              <a:r>
                <a:rPr lang="en-US" sz="1050" kern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Basic</a:t>
              </a:r>
              <a:endParaRPr lang="el-GR" sz="105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4" descr="http://www.clker.com/cliparts/b/f/e/a/14196945681153564639trainer_lecturer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1146" y="5229200"/>
              <a:ext cx="752316" cy="881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0878446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Φιλτράρισμα στο </a:t>
            </a:r>
            <a:r>
              <a:rPr lang="el-GR" dirty="0"/>
              <a:t>Χωρικό πεδίο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534400" cy="5257800"/>
          </a:xfrm>
        </p:spPr>
        <p:txBody>
          <a:bodyPr/>
          <a:lstStyle/>
          <a:p>
            <a:r>
              <a:rPr lang="el-GR" sz="1800" dirty="0" smtClean="0"/>
              <a:t>Η αρχή γραμμικού φιλτραρίσματος στο χώρο δίνεται από τη σχέση:</a:t>
            </a:r>
            <a:endParaRPr lang="en-US" sz="1800" dirty="0" smtClean="0"/>
          </a:p>
          <a:p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11560" y="1628800"/>
          <a:ext cx="3456384" cy="18722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2128"/>
                <a:gridCol w="1152128"/>
                <a:gridCol w="1152128"/>
              </a:tblGrid>
              <a:tr h="624069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/>
                        <a:t>f</a:t>
                      </a:r>
                      <a:r>
                        <a:rPr lang="es-ES" sz="1100" dirty="0" smtClean="0"/>
                        <a:t>(x - 1, y - 1) </a:t>
                      </a:r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/>
                        <a:t>f</a:t>
                      </a:r>
                      <a:r>
                        <a:rPr lang="en-US" sz="1100" dirty="0" smtClean="0"/>
                        <a:t>(x - 1, y)</a:t>
                      </a:r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/>
                        <a:t>f</a:t>
                      </a:r>
                      <a:r>
                        <a:rPr lang="es-ES" sz="1100" dirty="0" smtClean="0"/>
                        <a:t>(x - 1, y + 1)</a:t>
                      </a:r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 smtClean="0"/>
                        <a:t>f</a:t>
                      </a:r>
                      <a:r>
                        <a:rPr lang="es-ES" sz="1100" dirty="0" smtClean="0"/>
                        <a:t>(x, y - 1)</a:t>
                      </a:r>
                      <a:endParaRPr lang="el-GR" sz="1100" b="1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/>
                        <a:t>f</a:t>
                      </a:r>
                      <a:r>
                        <a:rPr lang="el-GR" sz="1100" dirty="0" smtClean="0"/>
                        <a:t>(</a:t>
                      </a:r>
                      <a:r>
                        <a:rPr lang="en-US" sz="1100" dirty="0" err="1" smtClean="0"/>
                        <a:t>x,y</a:t>
                      </a:r>
                      <a:r>
                        <a:rPr lang="en-US" sz="1100" dirty="0" smtClean="0"/>
                        <a:t>)</a:t>
                      </a:r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/>
                        <a:t>f</a:t>
                      </a:r>
                      <a:r>
                        <a:rPr lang="es-ES" sz="1100" dirty="0" smtClean="0"/>
                        <a:t>(x, y + 1)</a:t>
                      </a:r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/>
                        <a:t>f</a:t>
                      </a:r>
                      <a:r>
                        <a:rPr lang="es-ES" sz="1100" dirty="0" smtClean="0"/>
                        <a:t>(x + 1, y </a:t>
                      </a:r>
                      <a:r>
                        <a:rPr lang="el-GR" sz="1100" dirty="0" smtClean="0"/>
                        <a:t>-</a:t>
                      </a:r>
                      <a:r>
                        <a:rPr lang="es-ES" sz="1100" dirty="0" smtClean="0"/>
                        <a:t> 1)</a:t>
                      </a:r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/>
                        <a:t>f</a:t>
                      </a:r>
                      <a:r>
                        <a:rPr lang="es-ES" sz="1100" dirty="0" smtClean="0"/>
                        <a:t>(x + 1, y)</a:t>
                      </a:r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/>
                        <a:t>f</a:t>
                      </a:r>
                      <a:r>
                        <a:rPr lang="es-ES" sz="1100" dirty="0" smtClean="0"/>
                        <a:t>(x + 1, y + 1)</a:t>
                      </a:r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4830614" y="1628800"/>
          <a:ext cx="3192636" cy="1872207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64212"/>
                <a:gridCol w="1064212"/>
                <a:gridCol w="1064212"/>
              </a:tblGrid>
              <a:tr h="624069">
                <a:tc>
                  <a:txBody>
                    <a:bodyPr/>
                    <a:lstStyle/>
                    <a:p>
                      <a:pPr algn="ctr"/>
                      <a:r>
                        <a:rPr lang="es-ES" sz="1100" b="1" dirty="0" smtClean="0"/>
                        <a:t>w(- 1,  - 1) </a:t>
                      </a:r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 dirty="0" smtClean="0"/>
                        <a:t>w(</a:t>
                      </a:r>
                      <a:r>
                        <a:rPr lang="en-US" sz="1100" b="1" dirty="0" smtClean="0"/>
                        <a:t>- 1, 0)</a:t>
                      </a:r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 dirty="0" smtClean="0"/>
                        <a:t>w(- 1, 1)</a:t>
                      </a:r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9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dirty="0" smtClean="0"/>
                        <a:t>w(0, - 1)</a:t>
                      </a:r>
                      <a:endParaRPr lang="el-GR" sz="1100" b="1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 dirty="0" smtClean="0"/>
                        <a:t>w(0,0)</a:t>
                      </a:r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 dirty="0" smtClean="0"/>
                        <a:t>w(0, 1)</a:t>
                      </a:r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9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algn="ctr"/>
                      <a:r>
                        <a:rPr lang="es-ES" sz="1100" b="1" dirty="0" smtClean="0"/>
                        <a:t>w( 1,  </a:t>
                      </a:r>
                      <a:r>
                        <a:rPr lang="el-GR" sz="1100" b="1" dirty="0" smtClean="0"/>
                        <a:t>-</a:t>
                      </a:r>
                      <a:r>
                        <a:rPr lang="es-ES" sz="1100" b="1" dirty="0" smtClean="0"/>
                        <a:t> 1)</a:t>
                      </a:r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 dirty="0" smtClean="0"/>
                        <a:t>w(1, 0)</a:t>
                      </a:r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 dirty="0" smtClean="0"/>
                        <a:t>w( 1, 1)</a:t>
                      </a:r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9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Left Arrow 7"/>
          <p:cNvSpPr/>
          <p:nvPr/>
        </p:nvSpPr>
        <p:spPr>
          <a:xfrm>
            <a:off x="4139952" y="2420888"/>
            <a:ext cx="50405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262" y="261714"/>
            <a:ext cx="720080" cy="720079"/>
            <a:chOff x="6432415" y="5229200"/>
            <a:chExt cx="1296144" cy="1675221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6432415" y="6218620"/>
              <a:ext cx="1296144" cy="685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9pPr>
            </a:lstStyle>
            <a:p>
              <a:r>
                <a:rPr lang="en-US" sz="1050" kern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Basic</a:t>
              </a:r>
              <a:endParaRPr lang="el-GR" sz="105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1" name="Picture 4" descr="http://www.clker.com/cliparts/b/f/e/a/14196945681153564639trainer_lecturer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1146" y="5229200"/>
              <a:ext cx="752316" cy="881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065955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Φιλτράρισμα στο </a:t>
            </a:r>
            <a:r>
              <a:rPr lang="el-GR" dirty="0"/>
              <a:t>Χωρικό πεδίο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534400" cy="5257800"/>
          </a:xfrm>
        </p:spPr>
        <p:txBody>
          <a:bodyPr/>
          <a:lstStyle/>
          <a:p>
            <a:r>
              <a:rPr lang="el-GR" sz="1800" dirty="0" smtClean="0"/>
              <a:t>Η αρχή γραμμικού φιλτραρίσματος στο χώρο δίνεται από τη σχέση συσχέτισης:</a:t>
            </a:r>
            <a:endParaRPr lang="en-US" sz="1800" dirty="0" smtClean="0"/>
          </a:p>
          <a:p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pl-PL" sz="2000" dirty="0"/>
              <a:t>g(x, y) = </a:t>
            </a:r>
            <a:r>
              <a:rPr lang="en-US" sz="2000" dirty="0" smtClean="0"/>
              <a:t> </a:t>
            </a:r>
            <a:r>
              <a:rPr lang="pl-PL" sz="2000" dirty="0" smtClean="0"/>
              <a:t>w</a:t>
            </a:r>
            <a:r>
              <a:rPr lang="pl-PL" sz="2000" dirty="0"/>
              <a:t>(-1, -1)</a:t>
            </a:r>
            <a:r>
              <a:rPr lang="en-US" sz="2000" dirty="0"/>
              <a:t> </a:t>
            </a:r>
            <a:r>
              <a:rPr lang="pl-PL" sz="2000" i="1" dirty="0"/>
              <a:t>f</a:t>
            </a:r>
            <a:r>
              <a:rPr lang="pl-PL" sz="2000" dirty="0"/>
              <a:t>(x - 1, y - 1</a:t>
            </a:r>
            <a:r>
              <a:rPr lang="pl-PL" sz="2000" dirty="0" smtClean="0"/>
              <a:t>)+ </a:t>
            </a:r>
            <a:r>
              <a:rPr lang="pl-PL" sz="2000" dirty="0"/>
              <a:t>w(-1, 0)</a:t>
            </a:r>
            <a:r>
              <a:rPr lang="en-US" sz="2000" dirty="0"/>
              <a:t> </a:t>
            </a:r>
            <a:r>
              <a:rPr lang="pl-PL" sz="2000" i="1" dirty="0"/>
              <a:t>f</a:t>
            </a:r>
            <a:r>
              <a:rPr lang="pl-PL" sz="2000" dirty="0"/>
              <a:t>(x - 1, y) + w(-1, 1)</a:t>
            </a:r>
            <a:r>
              <a:rPr lang="pl-PL" sz="2000" i="1" dirty="0"/>
              <a:t>f</a:t>
            </a:r>
            <a:r>
              <a:rPr lang="pl-PL" sz="2000" dirty="0"/>
              <a:t>(x - 1, y+1) +</a:t>
            </a:r>
            <a:br>
              <a:rPr lang="pl-PL" sz="2000" dirty="0"/>
            </a:br>
            <a:r>
              <a:rPr lang="pl-PL" sz="2000" dirty="0"/>
              <a:t>	</a:t>
            </a:r>
            <a:r>
              <a:rPr lang="en-US" sz="2000" dirty="0"/>
              <a:t> </a:t>
            </a:r>
            <a:r>
              <a:rPr lang="pl-PL" sz="2000" dirty="0"/>
              <a:t> w(0, -1) </a:t>
            </a:r>
            <a:r>
              <a:rPr lang="pl-PL" sz="2000" i="1" dirty="0"/>
              <a:t>f</a:t>
            </a:r>
            <a:r>
              <a:rPr lang="pl-PL" sz="2000" dirty="0"/>
              <a:t>(x, y - 1) </a:t>
            </a:r>
            <a:r>
              <a:rPr lang="en-US" sz="2000" dirty="0"/>
              <a:t>     </a:t>
            </a:r>
            <a:r>
              <a:rPr lang="pl-PL" sz="2000" dirty="0"/>
              <a:t>+ w(0, 0)</a:t>
            </a:r>
            <a:r>
              <a:rPr lang="en-US" sz="2000" dirty="0"/>
              <a:t> </a:t>
            </a:r>
            <a:r>
              <a:rPr lang="pl-PL" sz="2000" i="1" dirty="0"/>
              <a:t>f</a:t>
            </a:r>
            <a:r>
              <a:rPr lang="pl-PL" sz="2000" dirty="0"/>
              <a:t>(x, y) </a:t>
            </a:r>
            <a:r>
              <a:rPr lang="en-US" sz="2000" dirty="0"/>
              <a:t>       </a:t>
            </a:r>
            <a:r>
              <a:rPr lang="pl-PL" sz="2000" dirty="0"/>
              <a:t>+ w(0, 1)</a:t>
            </a:r>
            <a:r>
              <a:rPr lang="en-US" sz="2000" dirty="0"/>
              <a:t> </a:t>
            </a:r>
            <a:r>
              <a:rPr lang="pl-PL" sz="2000" i="1" dirty="0"/>
              <a:t>f</a:t>
            </a:r>
            <a:r>
              <a:rPr lang="pl-PL" sz="2000" dirty="0"/>
              <a:t>(x , y+1) +</a:t>
            </a:r>
          </a:p>
          <a:p>
            <a:pPr marL="0" indent="0">
              <a:buNone/>
            </a:pPr>
            <a:r>
              <a:rPr lang="pl-PL" sz="2000" dirty="0"/>
              <a:t>	 </a:t>
            </a:r>
            <a:r>
              <a:rPr lang="pl-PL" sz="2000" dirty="0" smtClean="0"/>
              <a:t> </a:t>
            </a:r>
            <a:r>
              <a:rPr lang="pl-PL" sz="2000" dirty="0"/>
              <a:t>w(</a:t>
            </a:r>
            <a:r>
              <a:rPr lang="en-US" sz="2000" dirty="0"/>
              <a:t>1,</a:t>
            </a:r>
            <a:r>
              <a:rPr lang="pl-PL" sz="2000" dirty="0"/>
              <a:t>-1) </a:t>
            </a:r>
            <a:r>
              <a:rPr lang="pl-PL" sz="2000" i="1" dirty="0"/>
              <a:t>f</a:t>
            </a:r>
            <a:r>
              <a:rPr lang="pl-PL" sz="2000" dirty="0"/>
              <a:t>(x</a:t>
            </a:r>
            <a:r>
              <a:rPr lang="en-US" sz="2000" dirty="0"/>
              <a:t>+1</a:t>
            </a:r>
            <a:r>
              <a:rPr lang="pl-PL" sz="2000" dirty="0"/>
              <a:t>, y - 1)</a:t>
            </a:r>
            <a:r>
              <a:rPr lang="en-US" sz="2000" dirty="0"/>
              <a:t> </a:t>
            </a:r>
            <a:r>
              <a:rPr lang="en-US" sz="2000" dirty="0" smtClean="0"/>
              <a:t> </a:t>
            </a:r>
            <a:r>
              <a:rPr lang="pl-PL" sz="2000" dirty="0" smtClean="0"/>
              <a:t> </a:t>
            </a:r>
            <a:r>
              <a:rPr lang="pl-PL" sz="2000" dirty="0"/>
              <a:t>+ w(</a:t>
            </a:r>
            <a:r>
              <a:rPr lang="en-US" sz="2000" dirty="0"/>
              <a:t>1</a:t>
            </a:r>
            <a:r>
              <a:rPr lang="pl-PL" sz="2000" dirty="0"/>
              <a:t>, 0)</a:t>
            </a:r>
            <a:r>
              <a:rPr lang="en-US" sz="2000" dirty="0"/>
              <a:t> </a:t>
            </a:r>
            <a:r>
              <a:rPr lang="pl-PL" sz="2000" i="1" dirty="0"/>
              <a:t>f</a:t>
            </a:r>
            <a:r>
              <a:rPr lang="pl-PL" sz="2000" dirty="0"/>
              <a:t>(x</a:t>
            </a:r>
            <a:r>
              <a:rPr lang="en-US" sz="2000" dirty="0"/>
              <a:t>+1</a:t>
            </a:r>
            <a:r>
              <a:rPr lang="pl-PL" sz="2000" dirty="0"/>
              <a:t>, y) </a:t>
            </a:r>
            <a:r>
              <a:rPr lang="en-US" sz="2000" dirty="0"/>
              <a:t>   </a:t>
            </a:r>
            <a:r>
              <a:rPr lang="pl-PL" sz="2000" dirty="0"/>
              <a:t>+ w(</a:t>
            </a:r>
            <a:r>
              <a:rPr lang="en-US" sz="2000" dirty="0"/>
              <a:t>1</a:t>
            </a:r>
            <a:r>
              <a:rPr lang="pl-PL" sz="2000" dirty="0"/>
              <a:t>, 1)</a:t>
            </a:r>
            <a:r>
              <a:rPr lang="en-US" sz="2000" dirty="0"/>
              <a:t> </a:t>
            </a:r>
            <a:r>
              <a:rPr lang="pl-PL" sz="2000" i="1" dirty="0"/>
              <a:t>f</a:t>
            </a:r>
            <a:r>
              <a:rPr lang="pl-PL" sz="2000" dirty="0"/>
              <a:t>(x </a:t>
            </a:r>
            <a:r>
              <a:rPr lang="en-US" sz="2000" dirty="0"/>
              <a:t>+1</a:t>
            </a:r>
            <a:r>
              <a:rPr lang="pl-PL" sz="2000" dirty="0"/>
              <a:t>, y+1)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11560" y="1628800"/>
          <a:ext cx="3456384" cy="18722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2128"/>
                <a:gridCol w="1152128"/>
                <a:gridCol w="1152128"/>
              </a:tblGrid>
              <a:tr h="624069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/>
                        <a:t>f</a:t>
                      </a:r>
                      <a:r>
                        <a:rPr lang="es-ES" sz="1100" dirty="0" smtClean="0"/>
                        <a:t>(x - 1, y - 1) </a:t>
                      </a:r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/>
                        <a:t>f</a:t>
                      </a:r>
                      <a:r>
                        <a:rPr lang="en-US" sz="1100" dirty="0" smtClean="0"/>
                        <a:t>(x - 1, y)</a:t>
                      </a:r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/>
                        <a:t>f</a:t>
                      </a:r>
                      <a:r>
                        <a:rPr lang="es-ES" sz="1100" dirty="0" smtClean="0"/>
                        <a:t>(x - 1, y + 1)</a:t>
                      </a:r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 smtClean="0"/>
                        <a:t>f</a:t>
                      </a:r>
                      <a:r>
                        <a:rPr lang="es-ES" sz="1100" dirty="0" smtClean="0"/>
                        <a:t>(x, y - 1)</a:t>
                      </a:r>
                      <a:endParaRPr lang="el-GR" sz="1100" b="1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/>
                        <a:t>f</a:t>
                      </a:r>
                      <a:r>
                        <a:rPr lang="el-GR" sz="1100" dirty="0" smtClean="0"/>
                        <a:t>(</a:t>
                      </a:r>
                      <a:r>
                        <a:rPr lang="en-US" sz="1100" dirty="0" err="1" smtClean="0"/>
                        <a:t>x,y</a:t>
                      </a:r>
                      <a:r>
                        <a:rPr lang="en-US" sz="1100" dirty="0" smtClean="0"/>
                        <a:t>)</a:t>
                      </a:r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/>
                        <a:t>f</a:t>
                      </a:r>
                      <a:r>
                        <a:rPr lang="es-ES" sz="1100" dirty="0" smtClean="0"/>
                        <a:t>(x, y + 1)</a:t>
                      </a:r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/>
                        <a:t>f</a:t>
                      </a:r>
                      <a:r>
                        <a:rPr lang="es-ES" sz="1100" dirty="0" smtClean="0"/>
                        <a:t>(x + 1, y </a:t>
                      </a:r>
                      <a:r>
                        <a:rPr lang="el-GR" sz="1100" dirty="0" smtClean="0"/>
                        <a:t>-</a:t>
                      </a:r>
                      <a:r>
                        <a:rPr lang="es-ES" sz="1100" dirty="0" smtClean="0"/>
                        <a:t> 1)</a:t>
                      </a:r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/>
                        <a:t>f</a:t>
                      </a:r>
                      <a:r>
                        <a:rPr lang="es-ES" sz="1100" dirty="0" smtClean="0"/>
                        <a:t>(x + 1, y)</a:t>
                      </a:r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/>
                        <a:t>f</a:t>
                      </a:r>
                      <a:r>
                        <a:rPr lang="es-ES" sz="1100" dirty="0" smtClean="0"/>
                        <a:t>(x + 1, y + 1)</a:t>
                      </a:r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935690" y="1787071"/>
          <a:ext cx="3192636" cy="1872207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64212"/>
                <a:gridCol w="1064212"/>
                <a:gridCol w="1064212"/>
              </a:tblGrid>
              <a:tr h="624069">
                <a:tc>
                  <a:txBody>
                    <a:bodyPr/>
                    <a:lstStyle/>
                    <a:p>
                      <a:pPr algn="ctr"/>
                      <a:r>
                        <a:rPr lang="es-ES" sz="1100" b="1" dirty="0" smtClean="0"/>
                        <a:t>w(- 1,  - 1) </a:t>
                      </a:r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 dirty="0" smtClean="0"/>
                        <a:t>w(</a:t>
                      </a:r>
                      <a:r>
                        <a:rPr lang="en-US" sz="1100" b="1" dirty="0" smtClean="0"/>
                        <a:t>- 1, 0)</a:t>
                      </a:r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 dirty="0" smtClean="0"/>
                        <a:t>w(- 1, 1)</a:t>
                      </a:r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9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dirty="0" smtClean="0"/>
                        <a:t>w(0, - 1)</a:t>
                      </a:r>
                      <a:endParaRPr lang="el-GR" sz="1100" b="1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 dirty="0" smtClean="0"/>
                        <a:t>w(0,0)</a:t>
                      </a:r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 dirty="0" smtClean="0"/>
                        <a:t>w(0, 1)</a:t>
                      </a:r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9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algn="ctr"/>
                      <a:r>
                        <a:rPr lang="es-ES" sz="1100" b="1" dirty="0" smtClean="0"/>
                        <a:t>w( 1,  </a:t>
                      </a:r>
                      <a:r>
                        <a:rPr lang="el-GR" sz="1100" b="1" dirty="0" smtClean="0"/>
                        <a:t>-</a:t>
                      </a:r>
                      <a:r>
                        <a:rPr lang="es-ES" sz="1100" b="1" dirty="0" smtClean="0"/>
                        <a:t> 1)</a:t>
                      </a:r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 dirty="0" smtClean="0"/>
                        <a:t>w(1, 0)</a:t>
                      </a:r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 dirty="0" smtClean="0"/>
                        <a:t>w( 1, 1)</a:t>
                      </a:r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9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262" y="261714"/>
            <a:ext cx="720080" cy="720079"/>
            <a:chOff x="6432415" y="5229200"/>
            <a:chExt cx="1296144" cy="1675221"/>
          </a:xfrm>
        </p:grpSpPr>
        <p:sp>
          <p:nvSpPr>
            <p:cNvPr id="8" name="Title 1"/>
            <p:cNvSpPr txBox="1">
              <a:spLocks/>
            </p:cNvSpPr>
            <p:nvPr/>
          </p:nvSpPr>
          <p:spPr bwMode="auto">
            <a:xfrm>
              <a:off x="6432415" y="6218620"/>
              <a:ext cx="1296144" cy="685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9pPr>
            </a:lstStyle>
            <a:p>
              <a:r>
                <a:rPr lang="en-US" sz="1050" kern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Basic</a:t>
              </a:r>
              <a:endParaRPr lang="el-GR" sz="105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Picture 4" descr="http://www.clker.com/cliparts/b/f/e/a/14196945681153564639trainer_lecturer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1146" y="5229200"/>
              <a:ext cx="752316" cy="881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3023082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plate1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0000FF"/>
      </a:folHlink>
    </a:clrScheme>
    <a:fontScheme name="template1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1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1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1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1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1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1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1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Settings\karaviti\Application Data\Microsoft\Templates\template1.pot</Template>
  <TotalTime>14690</TotalTime>
  <Words>3081</Words>
  <Application>Microsoft Office PowerPoint</Application>
  <PresentationFormat>On-screen Show (4:3)</PresentationFormat>
  <Paragraphs>698</Paragraphs>
  <Slides>45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Arial</vt:lpstr>
      <vt:lpstr>Bell MT</vt:lpstr>
      <vt:lpstr>Cambria Math</vt:lpstr>
      <vt:lpstr>Symbol</vt:lpstr>
      <vt:lpstr>Tahoma</vt:lpstr>
      <vt:lpstr>Times New Roman</vt:lpstr>
      <vt:lpstr>TimesTen-Roman</vt:lpstr>
      <vt:lpstr>Wingdings</vt:lpstr>
      <vt:lpstr>template1</vt:lpstr>
      <vt:lpstr>PowerPoint Presentation</vt:lpstr>
      <vt:lpstr>Βασικές έννοιες επεξεργασίας Φιλτράρισμα στο χωρικό πεδίο</vt:lpstr>
      <vt:lpstr>Χωρικό πεδίο</vt:lpstr>
      <vt:lpstr>Επεξεργασία στο Χωρικό πεδίο</vt:lpstr>
      <vt:lpstr>ΕΠΕΞΕΡΓΑΣΙΑ ΕΙΚΟΝΑΣ ΜΕ ΧΡΗΣΗ ΦΙΛΤΡΩΝ</vt:lpstr>
      <vt:lpstr>ΤΕΧΝΙΚΕΣ ΦΙΛΤΡΑΡΙΣΜΑΤΟΣ</vt:lpstr>
      <vt:lpstr>Φιλτράρισμα στο Χωρικό πεδίο</vt:lpstr>
      <vt:lpstr>Φιλτράρισμα στο Χωρικό πεδίο</vt:lpstr>
      <vt:lpstr>Φιλτράρισμα στο Χωρικό πεδίο</vt:lpstr>
      <vt:lpstr>Φιλτράρισμα στο Χωρικό πεδίο</vt:lpstr>
      <vt:lpstr>Φιλτράρισμα στο Χωρικό πεδίο</vt:lpstr>
      <vt:lpstr>Φιλτράρισμα στο Χωρικό πεδίο: Συσχέτιση/Συνέλιξη</vt:lpstr>
      <vt:lpstr>ΠΑΡΑΔΕΙΓΜΑΤΑ  ΦΙΛΤΡΩΝ</vt:lpstr>
      <vt:lpstr>Παράδειγμα Επεξεργασίας Εικόνας με χωρικά φίλτρα</vt:lpstr>
      <vt:lpstr>Παράδειγμα Επεξεργασίας Εικόνας με χωρικά φίλτρα</vt:lpstr>
      <vt:lpstr>Παράδειγμα Επεξεργασίας Εικόνας με χωρικά φίλτρα</vt:lpstr>
      <vt:lpstr>Παράδειγμα Επεξεργασίας Εικόνας με χωρικά φίλτρα</vt:lpstr>
      <vt:lpstr>ΦΙΛΤΡΟ ΜΕΣΗΣ ΤΙΜΗΣ (mean FILTER)</vt:lpstr>
      <vt:lpstr>ΦΙΛΤΡΑ GAUSS (Θόλωση Gauss)</vt:lpstr>
      <vt:lpstr>ΦΙΛΤΡΑ GAUSS (Θόλωση Gauss)</vt:lpstr>
      <vt:lpstr>ΦΙΛΤΡΑ GAUSS (Θόλωση Gauss)</vt:lpstr>
      <vt:lpstr>Η έννοια της  Όξυνσης εικόνας – Image sharpening Τεχνικές όξυνσης εικόνας στο χωρικό πεδίο.</vt:lpstr>
      <vt:lpstr> Όξυνση εικόνας</vt:lpstr>
      <vt:lpstr> Όξυνση εικόνας</vt:lpstr>
      <vt:lpstr> Όξυνση εικόνας</vt:lpstr>
      <vt:lpstr> Όξυνση εικόνας</vt:lpstr>
      <vt:lpstr>Ακμές εικόνας </vt:lpstr>
      <vt:lpstr>Όξυνση εικόνας με τη δεύτερη παράγωγο (Λαπλασιανή – Laplacian)</vt:lpstr>
      <vt:lpstr>Λαπλασιανή Μάσκα </vt:lpstr>
      <vt:lpstr>Λαπλασιανή Μάσκα 2</vt:lpstr>
      <vt:lpstr>Όξυνση εικόνας με τη δεύτερη παράγωγο (Λαπλασιανή – Laplacian)</vt:lpstr>
      <vt:lpstr>Όξυνση εικόνας με τη δεύτερη παράγωγο (Λαπλασιανή – Laplacian)</vt:lpstr>
      <vt:lpstr>Όξυνση εικόνας με τη δεύτερη παράγωγο (Λαπλασιανή – Laplacian)</vt:lpstr>
      <vt:lpstr>Όξυνση εικόνας με τη δεύτερη παράγωγο (Λαπλασιανή – Laplacian)</vt:lpstr>
      <vt:lpstr>Όξυνση εικόνας με μέθοδο unsharp </vt:lpstr>
      <vt:lpstr>Η πρώτη παράγωγος για μη γραμμική όξυνση εικόνας (Gradient-κλίση εικόνας)</vt:lpstr>
      <vt:lpstr>Η πρώτη παράγωγος για μη γραμμική όξυνση εικόνας (Gradient-κλίση εικόνας)</vt:lpstr>
      <vt:lpstr>Η πρώτη παράγωγος για μη γραμμική όξυνση εικόνας (Gradient-κλίση εικόνας)</vt:lpstr>
      <vt:lpstr>Η πρώτη παράγωγος για μη γραμμική όξυνση εικόνας (Gradient-κλίση εικόνας)</vt:lpstr>
      <vt:lpstr>Η πρώτη παράγωγος για μη γραμμική όξυνση εικόνας (Gradient-κλίση εικόνας)</vt:lpstr>
      <vt:lpstr>Sobel filtering</vt:lpstr>
      <vt:lpstr>PowerPoint Presentation</vt:lpstr>
      <vt:lpstr>PowerPoint Presentation</vt:lpstr>
      <vt:lpstr>End of today’s lecture</vt:lpstr>
      <vt:lpstr>Αναφορές</vt:lpstr>
    </vt:vector>
  </TitlesOfParts>
  <Company>-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</dc:title>
  <dc:creator>-</dc:creator>
  <cp:lastModifiedBy>Kostas Marias</cp:lastModifiedBy>
  <cp:revision>827</cp:revision>
  <dcterms:created xsi:type="dcterms:W3CDTF">2004-01-15T10:10:22Z</dcterms:created>
  <dcterms:modified xsi:type="dcterms:W3CDTF">2025-12-11T09:13:53Z</dcterms:modified>
</cp:coreProperties>
</file>