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1" r:id="rId2"/>
    <p:sldId id="279" r:id="rId3"/>
    <p:sldId id="282" r:id="rId4"/>
    <p:sldId id="284" r:id="rId5"/>
    <p:sldId id="285" r:id="rId6"/>
    <p:sldId id="283" r:id="rId7"/>
    <p:sldId id="288" r:id="rId8"/>
    <p:sldId id="287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300" r:id="rId26"/>
    <p:sldId id="265" r:id="rId27"/>
    <p:sldId id="266" r:id="rId28"/>
    <p:sldId id="268" r:id="rId29"/>
    <p:sldId id="26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>
        <p:scale>
          <a:sx n="60" d="100"/>
          <a:sy n="60" d="100"/>
        </p:scale>
        <p:origin x="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04954-82B8-447A-93C7-C84800C9C2D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2448-5EF8-4AE3-817F-10C0842B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&lt;title&gt; = Prof., Dr., etc</a:t>
            </a:r>
          </a:p>
          <a:p>
            <a:pPr eaLnBrk="1" hangingPunct="1"/>
            <a:r>
              <a:rPr lang="en-GB" smtClean="0"/>
              <a:t>Xxxxxxx Yyyyyyyy = name of the presenter</a:t>
            </a:r>
          </a:p>
          <a:p>
            <a:pPr eaLnBrk="1" hangingPunct="1"/>
            <a:r>
              <a:rPr lang="en-GB" smtClean="0"/>
              <a:t>&lt;Full Laboratory Name&gt; = e.g. Computational Vision and Robotics</a:t>
            </a:r>
          </a:p>
          <a:p>
            <a:pPr eaLnBrk="1" hangingPunct="1"/>
            <a:r>
              <a:rPr lang="en-GB" smtClean="0"/>
              <a:t>&lt;Lab short name&gt; = e.g. CVRL</a:t>
            </a:r>
          </a:p>
          <a:p>
            <a:pPr eaLnBrk="1" hangingPunct="1"/>
            <a:r>
              <a:rPr lang="en-GB" smtClean="0"/>
              <a:t>e.t.c.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3318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Καθηγητής </a:t>
            </a:r>
            <a:r>
              <a:rPr lang="el-GR" dirty="0" smtClean="0"/>
              <a:t>Επεξεργασίας Εικόνας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8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4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9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0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1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2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4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392" y="65087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392" y="65087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9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66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9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8992" y="6356350"/>
            <a:ext cx="7939216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Καθηγητής </a:t>
            </a:r>
            <a:r>
              <a:rPr lang="el-GR" dirty="0" smtClean="0"/>
              <a:t>Επεξεργασίας Εικόνας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378" y="6128007"/>
            <a:ext cx="715457" cy="7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2.png"/><Relationship Id="rId5" Type="http://schemas.openxmlformats.org/officeDocument/2006/relationships/image" Target="../media/image30.jpe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8.wmf"/><Relationship Id="rId9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52400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524000" y="3942384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kumimoji="1" lang="en-US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Γεωμετρικοί Μετασχηματισμοί Εικόνας και Ευθυγράμμιση </a:t>
            </a:r>
          </a:p>
          <a:p>
            <a:pPr algn="ctr" eaLnBrk="0" hangingPunct="0">
              <a:defRPr/>
            </a:pPr>
            <a:r>
              <a:rPr kumimoji="1"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Image Transformation and Registration</a:t>
            </a:r>
          </a:p>
          <a:p>
            <a:pPr algn="ctr" eaLnBrk="0" hangingPunct="0">
              <a:defRPr/>
            </a:pPr>
            <a:endParaRPr kumimoji="1"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Κώστας </a:t>
            </a:r>
            <a:r>
              <a:rPr kumimoji="1"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Μαριάς</a:t>
            </a:r>
          </a:p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Καθηγητής </a:t>
            </a:r>
            <a:r>
              <a:rPr kumimoji="1"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Επεξεργασίας Εικόνας</a:t>
            </a:r>
            <a:endParaRPr kumimoji="1" lang="en-GB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 eaLnBrk="0" hangingPunct="0">
              <a:defRPr/>
            </a:pPr>
            <a:endParaRPr kumimoji="1" lang="en-GB" sz="1200" b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pic>
        <p:nvPicPr>
          <p:cNvPr id="2050" name="Picture 2" descr="iStock_000027142333Sma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2" y="5805264"/>
            <a:ext cx="1237220" cy="82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63975" y="21054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l-GR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35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θέλουμε για παράδειγμα να μετατοπίσουμε την εικόνα οριζόντια κατά 50 </a:t>
                </a:r>
                <a:r>
                  <a:rPr lang="en-US" dirty="0" smtClean="0"/>
                  <a:t>pixels </a:t>
                </a:r>
                <a:r>
                  <a:rPr lang="el-GR" dirty="0" smtClean="0"/>
                  <a:t>θα πρέπει να χρησιμοποιήσουμε τον γενικό μετασχηματισμό μετατόπισης 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𝑡𝑥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𝑡𝑦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Δηλαδή: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Οπότε στη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γράφαμε: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A=</a:t>
                </a:r>
                <a:r>
                  <a:rPr lang="en-US" dirty="0" err="1"/>
                  <a:t>imread</a:t>
                </a:r>
                <a:r>
                  <a:rPr lang="en-US" dirty="0"/>
                  <a:t>('</a:t>
                </a:r>
                <a:r>
                  <a:rPr lang="en-US" dirty="0" err="1"/>
                  <a:t>cameraman.tif</a:t>
                </a:r>
                <a:r>
                  <a:rPr lang="en-US" dirty="0" smtClean="0"/>
                  <a:t>');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n-US" dirty="0"/>
                  <a:t>B=zeros(256,50); C=[B,A(:,1:206</a:t>
                </a:r>
                <a:r>
                  <a:rPr lang="en-US" dirty="0" smtClean="0"/>
                  <a:t>)];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n-US" dirty="0"/>
                  <a:t>subplot(2,1,1), </a:t>
                </a:r>
                <a:r>
                  <a:rPr lang="en-US" dirty="0" err="1"/>
                  <a:t>imshow</a:t>
                </a:r>
                <a:r>
                  <a:rPr lang="en-US" dirty="0"/>
                  <a:t>(A)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subplot(2,1,2</a:t>
                </a:r>
                <a:r>
                  <a:rPr lang="en-US" dirty="0"/>
                  <a:t>), </a:t>
                </a:r>
                <a:r>
                  <a:rPr lang="en-US" dirty="0" err="1"/>
                  <a:t>imshow</a:t>
                </a:r>
                <a:r>
                  <a:rPr lang="en-US" dirty="0"/>
                  <a:t>(C)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737" y="86663"/>
            <a:ext cx="2732208" cy="6179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2862" y="2826325"/>
            <a:ext cx="2582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Μετατόπιση εικόνας οριζόντια </a:t>
            </a:r>
            <a:r>
              <a:rPr lang="el-GR" dirty="0"/>
              <a:t>κατά 50 </a:t>
            </a:r>
            <a:r>
              <a:rPr lang="en-US" dirty="0"/>
              <a:t>pixels </a:t>
            </a:r>
          </a:p>
        </p:txBody>
      </p:sp>
    </p:spTree>
    <p:extLst>
      <p:ext uri="{BB962C8B-B14F-4D97-AF65-F5344CB8AC3E}">
        <p14:creationId xmlns:p14="http://schemas.microsoft.com/office/powerpoint/2010/main" val="1438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Δηλαδή: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Ή με έτοιμη συνάρτηση: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A=double(</a:t>
                </a:r>
                <a:r>
                  <a:rPr lang="en-US" dirty="0" err="1" smtClean="0"/>
                  <a:t>imread</a:t>
                </a:r>
                <a:r>
                  <a:rPr lang="en-US" dirty="0"/>
                  <a:t>('</a:t>
                </a:r>
                <a:r>
                  <a:rPr lang="en-US" dirty="0" err="1"/>
                  <a:t>cameraman.tif</a:t>
                </a:r>
                <a:r>
                  <a:rPr lang="en-US" dirty="0" smtClean="0"/>
                  <a:t>'));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n-US" dirty="0"/>
                  <a:t>J = </a:t>
                </a:r>
                <a:r>
                  <a:rPr lang="en-US" dirty="0" err="1" smtClean="0"/>
                  <a:t>imtranslate</a:t>
                </a:r>
                <a:r>
                  <a:rPr lang="en-US" dirty="0" smtClean="0"/>
                  <a:t>(</a:t>
                </a:r>
                <a:r>
                  <a:rPr lang="en-US" dirty="0"/>
                  <a:t>A</a:t>
                </a:r>
                <a:r>
                  <a:rPr lang="en-US" dirty="0" smtClean="0"/>
                  <a:t>,[</a:t>
                </a:r>
                <a:r>
                  <a:rPr lang="el-GR" dirty="0" smtClean="0"/>
                  <a:t>50</a:t>
                </a:r>
                <a:r>
                  <a:rPr lang="en-US" dirty="0" smtClean="0"/>
                  <a:t>, </a:t>
                </a:r>
                <a:r>
                  <a:rPr lang="el-GR" dirty="0" smtClean="0"/>
                  <a:t>0</a:t>
                </a:r>
                <a:r>
                  <a:rPr lang="en-US" dirty="0" smtClean="0"/>
                  <a:t>]);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n-US" dirty="0" smtClean="0"/>
                  <a:t>subplot(2,1,1</a:t>
                </a:r>
                <a:r>
                  <a:rPr lang="en-US" dirty="0"/>
                  <a:t>), </a:t>
                </a:r>
                <a:r>
                  <a:rPr lang="en-US" dirty="0" err="1"/>
                  <a:t>imshow</a:t>
                </a:r>
                <a:r>
                  <a:rPr lang="en-US" dirty="0"/>
                  <a:t>(A)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subplot(2,1,2</a:t>
                </a:r>
                <a:r>
                  <a:rPr lang="en-US" dirty="0"/>
                  <a:t>), </a:t>
                </a:r>
                <a:r>
                  <a:rPr lang="en-US" dirty="0" err="1" smtClean="0"/>
                  <a:t>imshow</a:t>
                </a:r>
                <a:r>
                  <a:rPr lang="en-US" dirty="0" smtClean="0"/>
                  <a:t>(</a:t>
                </a:r>
                <a:r>
                  <a:rPr lang="en-US" dirty="0"/>
                  <a:t>J</a:t>
                </a:r>
                <a:r>
                  <a:rPr lang="en-US" dirty="0" smtClean="0"/>
                  <a:t>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737" y="86663"/>
            <a:ext cx="2732208" cy="6179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2862" y="2826325"/>
            <a:ext cx="2582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Μετατόπιση εικόνας οριζόντια </a:t>
            </a:r>
            <a:r>
              <a:rPr lang="el-GR" dirty="0"/>
              <a:t>κατά 50 </a:t>
            </a:r>
            <a:r>
              <a:rPr lang="en-US" dirty="0"/>
              <a:t>pixels </a:t>
            </a:r>
          </a:p>
        </p:txBody>
      </p:sp>
    </p:spTree>
    <p:extLst>
      <p:ext uri="{BB962C8B-B14F-4D97-AF65-F5344CB8AC3E}">
        <p14:creationId xmlns:p14="http://schemas.microsoft.com/office/powerpoint/2010/main" val="9819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r>
              <a:rPr lang="en-US" dirty="0" smtClean="0"/>
              <a:t>- </a:t>
            </a:r>
            <a:r>
              <a:rPr lang="el-GR" dirty="0" smtClean="0"/>
              <a:t>Στρέβλωση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θέλουμε για παράδειγμα να στρεβλώσουμε την εικόνα με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=0.5 θα πρέπει να χρησιμοποιήσουμε τον γενικό μετασχηματισμό στρέβλωσης: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𝑠h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𝑠h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𝑠h</m:t>
                                </m:r>
                                <m:r>
                                  <a:rPr lang="en-US" sz="24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𝑠h</m:t>
                                </m:r>
                                <m:r>
                                  <a:rPr lang="en-US" sz="24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𝑠h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𝑠h𝑦</m:t>
                            </m:r>
                          </m:e>
                        </m:mr>
                      </m:m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∙0.5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r>
              <a:rPr lang="en-US" dirty="0" smtClean="0"/>
              <a:t>- </a:t>
            </a:r>
            <a:r>
              <a:rPr lang="el-GR" dirty="0" smtClean="0"/>
              <a:t>Στρέβλωση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7739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θέλουμε για παράδειγμα να στρεβλώσουμε την εικόνα με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=0.5 Στη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γράψουμε: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 smtClean="0"/>
                  <a:t>I </a:t>
                </a:r>
                <a:r>
                  <a:rPr lang="en-US" dirty="0"/>
                  <a:t>= </a:t>
                </a:r>
                <a:r>
                  <a:rPr lang="en-US" dirty="0" err="1"/>
                  <a:t>imread</a:t>
                </a:r>
                <a:r>
                  <a:rPr lang="en-US" dirty="0"/>
                  <a:t>('</a:t>
                </a:r>
                <a:r>
                  <a:rPr lang="en-US" dirty="0" err="1"/>
                  <a:t>cameraman.tif</a:t>
                </a:r>
                <a:r>
                  <a:rPr lang="en-US" dirty="0"/>
                  <a:t>');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 smtClean="0"/>
                  <a:t>tform</a:t>
                </a:r>
                <a:r>
                  <a:rPr lang="en-US" dirty="0" smtClean="0"/>
                  <a:t> </a:t>
                </a:r>
                <a:r>
                  <a:rPr lang="en-US" dirty="0"/>
                  <a:t>= affine2d([1 0 0; .5 1 0; 0 0 1]);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J = </a:t>
                </a:r>
                <a:r>
                  <a:rPr lang="en-US" dirty="0" err="1"/>
                  <a:t>imwarp</a:t>
                </a:r>
                <a:r>
                  <a:rPr lang="en-US" dirty="0"/>
                  <a:t>(</a:t>
                </a:r>
                <a:r>
                  <a:rPr lang="en-US" dirty="0" err="1"/>
                  <a:t>I,tform</a:t>
                </a:r>
                <a:r>
                  <a:rPr lang="en-US" dirty="0"/>
                  <a:t>);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subplot(2,1,1</a:t>
                </a:r>
                <a:r>
                  <a:rPr lang="en-US" dirty="0"/>
                  <a:t>), </a:t>
                </a:r>
                <a:r>
                  <a:rPr lang="en-US" dirty="0" err="1" smtClean="0"/>
                  <a:t>imshow</a:t>
                </a:r>
                <a:r>
                  <a:rPr lang="en-US" dirty="0" smtClean="0"/>
                  <a:t>(</a:t>
                </a:r>
                <a:r>
                  <a:rPr lang="en-US" dirty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subplot(2,1,2), </a:t>
                </a:r>
                <a:r>
                  <a:rPr lang="en-US" dirty="0" err="1"/>
                  <a:t>imshow</a:t>
                </a:r>
                <a:r>
                  <a:rPr lang="en-US" dirty="0"/>
                  <a:t>(J)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77393" cy="4351338"/>
              </a:xfrm>
              <a:blipFill rotWithShape="0">
                <a:blip r:embed="rId2"/>
                <a:stretch>
                  <a:fillRect l="-2178" t="-2241" r="-415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211" y="1600995"/>
            <a:ext cx="2943811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r>
              <a:rPr lang="en-US" dirty="0" smtClean="0"/>
              <a:t>- </a:t>
            </a:r>
            <a:r>
              <a:rPr lang="el-GR" dirty="0" smtClean="0"/>
              <a:t>Περιστροφή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θέλουμε για παράδειγμα να περιστρέψουμε την εικόνα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πρέπει να χρησιμοποιήσουμε τον γενικό μετασχηματισμό περιστροφής: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(10)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(10)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r>
              <a:rPr lang="en-US" dirty="0" smtClean="0"/>
              <a:t>- </a:t>
            </a:r>
            <a:r>
              <a:rPr lang="el-GR" dirty="0" smtClean="0"/>
              <a:t>Περιστροφή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θέλουμε για παράδειγμα να περιστρέψουμε την εικόνα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A=</a:t>
                </a:r>
                <a:r>
                  <a:rPr lang="en-US" sz="1400" b="1" dirty="0" err="1" smtClean="0">
                    <a:solidFill>
                      <a:srgbClr val="C00000"/>
                    </a:solidFill>
                  </a:rPr>
                  <a:t>imread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('cameraman.tif');</a:t>
                </a:r>
              </a:p>
              <a:p>
                <a:pPr marL="0" indent="0">
                  <a:buNone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theta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= 10;</a:t>
                </a:r>
              </a:p>
              <a:p>
                <a:pPr marL="0" indent="0">
                  <a:buNone/>
                </a:pPr>
                <a:r>
                  <a:rPr lang="en-US" sz="1400" b="1" dirty="0" err="1" smtClean="0">
                    <a:solidFill>
                      <a:srgbClr val="C00000"/>
                    </a:solidFill>
                  </a:rPr>
                  <a:t>tform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= affine2d([cosd(theta) </a:t>
                </a:r>
                <a:r>
                  <a:rPr lang="en-US" sz="1400" b="1" dirty="0" err="1" smtClean="0">
                    <a:solidFill>
                      <a:srgbClr val="C00000"/>
                    </a:solidFill>
                  </a:rPr>
                  <a:t>sind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(theta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) 0; </a:t>
                </a:r>
                <a:r>
                  <a:rPr lang="el-GR" sz="1400" b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US" sz="1400" b="1" dirty="0" err="1" smtClean="0">
                    <a:solidFill>
                      <a:srgbClr val="C00000"/>
                    </a:solidFill>
                  </a:rPr>
                  <a:t>sind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(theta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) cosd(theta) 0; 0 0 1]);</a:t>
                </a:r>
              </a:p>
              <a:p>
                <a:pPr marL="0" indent="0">
                  <a:buNone/>
                </a:pPr>
                <a:r>
                  <a:rPr lang="en-US" sz="1400" b="1" dirty="0" err="1" smtClean="0">
                    <a:solidFill>
                      <a:srgbClr val="C00000"/>
                    </a:solidFill>
                  </a:rPr>
                  <a:t>outputImage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= imwarp(A,tform);</a:t>
                </a:r>
              </a:p>
              <a:p>
                <a:pPr marL="0" indent="0">
                  <a:buNone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figure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, imshow(outputImage);</a:t>
                </a:r>
              </a:p>
              <a:p>
                <a:pPr marL="0" indent="0">
                  <a:buNone/>
                </a:pPr>
                <a:endParaRPr lang="el-GR" sz="2000" dirty="0" smtClean="0"/>
              </a:p>
              <a:p>
                <a:pPr marL="0" indent="0">
                  <a:buNone/>
                </a:pPr>
                <a:r>
                  <a:rPr lang="el-GR" sz="2000" dirty="0" smtClean="0"/>
                  <a:t>Το ίδιο θα πάρουμε και με τον κώδικα:</a:t>
                </a:r>
              </a:p>
              <a:p>
                <a:pPr marL="0" indent="0">
                  <a:buNone/>
                </a:pPr>
                <a:r>
                  <a:rPr lang="it-IT" sz="2000" dirty="0" smtClean="0"/>
                  <a:t>I </a:t>
                </a:r>
                <a:r>
                  <a:rPr lang="it-IT" sz="2000" dirty="0"/>
                  <a:t>= imread('cameraman.tif');</a:t>
                </a:r>
              </a:p>
              <a:p>
                <a:pPr marL="0" indent="0">
                  <a:buNone/>
                </a:pPr>
                <a:r>
                  <a:rPr lang="it-IT" sz="2000" dirty="0"/>
                  <a:t>J = imrotate(I,-10);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174" y="3682594"/>
            <a:ext cx="4218190" cy="23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r>
              <a:rPr lang="en-US" dirty="0" smtClean="0"/>
              <a:t>- </a:t>
            </a:r>
            <a:r>
              <a:rPr lang="el-GR" dirty="0" smtClean="0"/>
              <a:t>Κλιμάκωση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Αν θέλουμε για παράδειγμα να μειώσουμε κατά 50% το μέγεθος της εικόνας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it-IT" sz="2000" dirty="0" smtClean="0"/>
              <a:t>I </a:t>
            </a:r>
            <a:r>
              <a:rPr lang="it-IT" sz="2000" dirty="0"/>
              <a:t>= imread('cameraman.tif');</a:t>
            </a:r>
          </a:p>
          <a:p>
            <a:pPr marL="0" indent="0">
              <a:buNone/>
            </a:pPr>
            <a:r>
              <a:rPr lang="en-US" sz="2000" dirty="0"/>
              <a:t>J = </a:t>
            </a:r>
            <a:r>
              <a:rPr lang="en-US" sz="2000" dirty="0" err="1"/>
              <a:t>imresize</a:t>
            </a:r>
            <a:r>
              <a:rPr lang="en-US" sz="2000" dirty="0"/>
              <a:t>(I, 0.5);</a:t>
            </a:r>
          </a:p>
          <a:p>
            <a:pPr marL="0" indent="0">
              <a:buNone/>
            </a:pPr>
            <a:r>
              <a:rPr lang="en-US" sz="2000" dirty="0"/>
              <a:t>subplot(2,1,1), </a:t>
            </a:r>
            <a:r>
              <a:rPr lang="en-US" sz="2000" dirty="0" err="1"/>
              <a:t>imshow</a:t>
            </a:r>
            <a:r>
              <a:rPr lang="en-US" sz="2000" dirty="0"/>
              <a:t>(I)</a:t>
            </a:r>
          </a:p>
          <a:p>
            <a:pPr marL="0" indent="0">
              <a:buNone/>
            </a:pPr>
            <a:r>
              <a:rPr lang="en-US" sz="2000" dirty="0"/>
              <a:t>subplot(2,1,2), </a:t>
            </a:r>
            <a:r>
              <a:rPr lang="en-US" sz="2000" dirty="0" err="1"/>
              <a:t>imshow</a:t>
            </a:r>
            <a:r>
              <a:rPr lang="en-US" sz="2000" dirty="0"/>
              <a:t>(J)</a:t>
            </a:r>
            <a:endParaRPr lang="el-GR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2484" y="2386739"/>
            <a:ext cx="4029516" cy="3790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612" y="2381409"/>
            <a:ext cx="3906872" cy="37955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15568" y="2325650"/>
            <a:ext cx="6023967" cy="3907072"/>
            <a:chOff x="29980" y="-2068643"/>
            <a:chExt cx="3855445" cy="25033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80" y="-2068643"/>
              <a:ext cx="2488368" cy="25033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6270" y="-1369958"/>
              <a:ext cx="1289155" cy="1274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2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725" y="2078039"/>
            <a:ext cx="8229600" cy="1139825"/>
          </a:xfrm>
        </p:spPr>
        <p:txBody>
          <a:bodyPr>
            <a:normAutofit/>
          </a:bodyPr>
          <a:lstStyle/>
          <a:p>
            <a:r>
              <a:rPr lang="en-US" altLang="el-GR" dirty="0" smtClean="0"/>
              <a:t>Registration of Images</a:t>
            </a:r>
            <a:endParaRPr lang="en-US" altLang="el-GR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559496" y="439504"/>
            <a:ext cx="51057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l-GR" i="1" dirty="0"/>
              <a:t>In the physical world, one cannot increase the size or </a:t>
            </a:r>
          </a:p>
          <a:p>
            <a:r>
              <a:rPr lang="en-GB" altLang="el-GR" i="1" dirty="0"/>
              <a:t>quantity of anything without changing its quality. </a:t>
            </a:r>
          </a:p>
          <a:p>
            <a:r>
              <a:rPr lang="en-GB" altLang="el-GR" i="1" dirty="0"/>
              <a:t>Similar figures exist only in pure geometry.</a:t>
            </a:r>
          </a:p>
          <a:p>
            <a:endParaRPr lang="en-GB" altLang="el-GR" dirty="0"/>
          </a:p>
          <a:p>
            <a:r>
              <a:rPr lang="en-GB" altLang="el-GR" dirty="0"/>
              <a:t>- Paul Valéry</a:t>
            </a:r>
            <a:endParaRPr lang="en-US" altLang="el-GR" dirty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352801"/>
            <a:ext cx="58102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1" y="4876801"/>
            <a:ext cx="2976563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393" y="615950"/>
            <a:ext cx="28098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9" name="Picture 12" descr="Αρχικ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737" y="4657765"/>
            <a:ext cx="614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https://www.mathworks.com/help/images/ref/impyramid.html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91" y="5283780"/>
            <a:ext cx="68740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https://www.mathworks.com/help/images/understanding-what-happens-in-geometric-transformation.html</a:t>
            </a:r>
          </a:p>
        </p:txBody>
      </p:sp>
    </p:spTree>
    <p:extLst>
      <p:ext uri="{BB962C8B-B14F-4D97-AF65-F5344CB8AC3E}">
        <p14:creationId xmlns:p14="http://schemas.microsoft.com/office/powerpoint/2010/main" val="2492844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Ευθυγράμμιση Εικόνας - </a:t>
            </a:r>
            <a:r>
              <a:rPr lang="en-US" dirty="0" smtClean="0"/>
              <a:t>Image Registration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Image Registration </a:t>
            </a:r>
            <a:r>
              <a:rPr lang="el-GR" sz="2000" dirty="0"/>
              <a:t>είναι η διαδικασία ευθυγράμμισης εικόνων προερχόμενων από διάφορα μέσα λήψης, υπό διάφορες συνθήκες φωτισμού (και με πιθανότητα να υπάρχει χρονική διαφορά λήψης μεταξύ αυτών), σε κοινό σύστημα συντεταγμένων.</a:t>
            </a:r>
          </a:p>
          <a:p>
            <a:r>
              <a:rPr lang="el-GR" sz="2000" dirty="0"/>
              <a:t>Εφαρμόζεται σε διάφορους τομείς, όπως υπολογιστική όραση, ιατρική απεικόνιση, δορυφορικές χαρτογραφήσεις, κ.α.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5"/>
          <a:stretch>
            <a:fillRect/>
          </a:stretch>
        </p:blipFill>
        <p:spPr bwMode="auto">
          <a:xfrm>
            <a:off x="3287688" y="3501009"/>
            <a:ext cx="51355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655840" y="436510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3772" y="5733256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51984" y="383470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36060" y="544522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4151784" y="6127412"/>
            <a:ext cx="5328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71575" algn="l"/>
              </a:tabLst>
            </a:pPr>
            <a:r>
              <a:rPr lang="en-IE" altLang="el-GR" sz="1050" dirty="0"/>
              <a:t>“Digital Image Processing”,</a:t>
            </a:r>
            <a:r>
              <a:rPr lang="el-GR" altLang="el-GR" sz="1050" dirty="0"/>
              <a:t> </a:t>
            </a:r>
            <a:r>
              <a:rPr lang="en-IE" altLang="el-GR" sz="1050" dirty="0"/>
              <a:t>Rafael C. Gonzalez &amp; Richard E. Woods,</a:t>
            </a:r>
            <a:r>
              <a:rPr lang="el-GR" altLang="el-GR" sz="1050" dirty="0"/>
              <a:t> </a:t>
            </a:r>
            <a:r>
              <a:rPr lang="en-IE" altLang="el-GR" sz="1050" dirty="0"/>
              <a:t>Addison-Wesley, 2002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6" name="Picture 12" descr="Αρχικ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89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1" y="1988840"/>
            <a:ext cx="8606580" cy="685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80264" y="2788170"/>
            <a:ext cx="6048746" cy="2676211"/>
            <a:chOff x="1857907" y="3746936"/>
            <a:chExt cx="10130277" cy="4097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7907" y="3746937"/>
              <a:ext cx="4167266" cy="40976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0284" y="3746936"/>
              <a:ext cx="6057900" cy="4097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7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Θα μιλήσουμε για την Αμοιβαία Πληροφορία εικόνας.</a:t>
            </a:r>
          </a:p>
          <a:p>
            <a:r>
              <a:rPr lang="el-GR" sz="2000" dirty="0"/>
              <a:t>Είναι ένα μέγεθος που υπολογίζεται στην ίδια εικόνα ή ανάμεσα σε 2 εικόνες και ουσιαστικά μας δείχνει πόσο οι εικόνες ταιριάζουν, πόσο η μία ‘εξηγεί ’ την άλλη.</a:t>
            </a:r>
          </a:p>
          <a:p>
            <a:r>
              <a:rPr lang="el-GR" sz="2000" dirty="0"/>
              <a:t>Για να ευθυγραμμίσουμε εικόνες πρέπει να βρούμε τον μετασχηματισμό που μας οδηγεί στην μέγιστη αμοιβαία πληροφορία!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5"/>
          <a:stretch>
            <a:fillRect/>
          </a:stretch>
        </p:blipFill>
        <p:spPr bwMode="auto">
          <a:xfrm>
            <a:off x="3287688" y="3501009"/>
            <a:ext cx="51355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655840" y="436510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3772" y="5733256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51984" y="3834701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28048" y="5445224"/>
            <a:ext cx="1188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66026" y="493713"/>
            <a:ext cx="9287774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Ευθυγράμμιση Εικόνας - </a:t>
            </a:r>
            <a:r>
              <a:rPr lang="en-US" dirty="0" smtClean="0"/>
              <a:t>Image Registration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4151784" y="6127412"/>
            <a:ext cx="53285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71575" algn="l"/>
              </a:tabLst>
            </a:pPr>
            <a:r>
              <a:rPr lang="en-IE" altLang="el-GR" sz="1050" dirty="0"/>
              <a:t>“Digital Image Processing”,</a:t>
            </a:r>
            <a:r>
              <a:rPr lang="el-GR" altLang="el-GR" sz="1050" dirty="0"/>
              <a:t> </a:t>
            </a:r>
            <a:r>
              <a:rPr lang="en-IE" altLang="el-GR" sz="1050" dirty="0"/>
              <a:t>Rafael C. Gonzalez &amp; Richard E. Woods,</a:t>
            </a:r>
            <a:r>
              <a:rPr lang="el-GR" altLang="el-GR" sz="1050" dirty="0"/>
              <a:t> </a:t>
            </a:r>
            <a:r>
              <a:rPr lang="en-IE" altLang="el-GR" sz="1050" dirty="0"/>
              <a:t>Addison-Wesley, 2002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7" name="Picture 12" descr="Αρχικ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2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604" y="3344269"/>
            <a:ext cx="14716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/>
          <p:cNvGrpSpPr/>
          <p:nvPr/>
        </p:nvGrpSpPr>
        <p:grpSpPr>
          <a:xfrm>
            <a:off x="2063552" y="1323215"/>
            <a:ext cx="3546366" cy="3561823"/>
            <a:chOff x="1691077" y="1264579"/>
            <a:chExt cx="4728488" cy="4749098"/>
          </a:xfrm>
        </p:grpSpPr>
        <p:pic>
          <p:nvPicPr>
            <p:cNvPr id="3074" name="Picture 2" descr="http://www.juzaphoto.com/shared_files/articles/exposure/histogram_en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077" y="1264579"/>
              <a:ext cx="4728488" cy="2108350"/>
            </a:xfrm>
            <a:prstGeom prst="rect">
              <a:avLst/>
            </a:prstGeom>
            <a:noFill/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653" y="3863616"/>
              <a:ext cx="196215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urved Connector 9"/>
            <p:cNvCxnSpPr/>
            <p:nvPr/>
          </p:nvCxnSpPr>
          <p:spPr>
            <a:xfrm rot="16200000" flipV="1">
              <a:off x="3062377" y="3321170"/>
              <a:ext cx="1457864" cy="457200"/>
            </a:xfrm>
            <a:prstGeom prst="curvedConnector3">
              <a:avLst>
                <a:gd name="adj1" fmla="val 36982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39709" y="5521234"/>
              <a:ext cx="328611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Gray Level Histogram</a:t>
              </a:r>
              <a:r>
                <a:rPr lang="el-GR" dirty="0"/>
                <a:t> 1Δ</a:t>
              </a:r>
              <a:endParaRPr lang="en-US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446" y="1268761"/>
            <a:ext cx="2183313" cy="208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991" y="3354442"/>
            <a:ext cx="14716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urved Connector 24"/>
          <p:cNvCxnSpPr/>
          <p:nvPr/>
        </p:nvCxnSpPr>
        <p:spPr>
          <a:xfrm rot="5400000" flipH="1" flipV="1">
            <a:off x="6380400" y="2839777"/>
            <a:ext cx="955826" cy="593518"/>
          </a:xfrm>
          <a:prstGeom prst="curvedConnector3">
            <a:avLst>
              <a:gd name="adj1" fmla="val 9941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V="1">
            <a:off x="7471409" y="3086316"/>
            <a:ext cx="561166" cy="495101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6459" y="4515705"/>
            <a:ext cx="404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 Level Coocurence Matrix (GLCM) 2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1584" y="117863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</a:t>
            </a:r>
            <a:r>
              <a:rPr lang="en-US" sz="2800" i="1" baseline="-25000" dirty="0"/>
              <a:t>i</a:t>
            </a:r>
            <a:endParaRPr lang="en-US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23608" y="239701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i</a:t>
            </a:r>
            <a:endParaRPr lang="en-US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6367" y="142316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i</a:t>
            </a:r>
            <a:endParaRPr lang="en-US" i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8831642" y="288370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j</a:t>
            </a:r>
            <a:endParaRPr lang="en-US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1470" y="162103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P</a:t>
            </a:r>
            <a:r>
              <a:rPr lang="en-US" sz="2800" i="1" baseline="-25000" dirty="0" err="1"/>
              <a:t>i,j</a:t>
            </a:r>
            <a:endParaRPr lang="en-US" i="1" baseline="-25000" dirty="0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5839095" y="5323777"/>
          <a:ext cx="41640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8" imgW="2108200" imgH="482600" progId="Equation.3">
                  <p:embed/>
                </p:oleObj>
              </mc:Choice>
              <mc:Fallback>
                <p:oleObj name="Equation" r:id="rId8" imgW="2108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095" y="5323777"/>
                        <a:ext cx="4164012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1676400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Υπολογισμός αμοιβαίας πληροφορίας</a:t>
            </a:r>
            <a:endParaRPr lang="el-GR" kern="0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32" name="Picture 12" descr="Αρχικ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09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19536" y="1372420"/>
          <a:ext cx="2183904" cy="188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76"/>
                <a:gridCol w="545976"/>
                <a:gridCol w="545976"/>
                <a:gridCol w="545976"/>
              </a:tblGrid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4306" y="13407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i="1" baseline="-25000" dirty="0"/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50904"/>
              </p:ext>
            </p:extLst>
          </p:nvPr>
        </p:nvGraphicFramePr>
        <p:xfrm>
          <a:off x="1748953" y="5124528"/>
          <a:ext cx="3360077" cy="74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</a:tblGrid>
              <a:tr h="37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i="1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6502" y="5090555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558" y="5090555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610" y="5090555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6662" y="5090555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0718" y="5090555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8770" y="5090555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1835" y="1638083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/>
              <a:t>Τα </a:t>
            </a:r>
            <a:r>
              <a:rPr lang="en-US" i="1" dirty="0" err="1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l-GR" dirty="0"/>
              <a:t>πρέπει να διαιρεθούν με 16 (σύνολο συμβάντων-</a:t>
            </a:r>
            <a:r>
              <a:rPr lang="en-US" dirty="0"/>
              <a:t>pixels</a:t>
            </a:r>
            <a:r>
              <a:rPr lang="el-GR" dirty="0"/>
              <a:t>) για να εκφράζουν πιθανότητες.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/>
              <a:t>Π.χ. η πιθανότητα να έχει ένα </a:t>
            </a:r>
            <a:r>
              <a:rPr lang="en-US" dirty="0"/>
              <a:t>pixel </a:t>
            </a:r>
            <a:r>
              <a:rPr lang="el-GR" dirty="0"/>
              <a:t>την ένταση 5 είναι </a:t>
            </a:r>
            <a:r>
              <a:rPr lang="en-US" i="1" dirty="0" smtClean="0"/>
              <a:t>p</a:t>
            </a:r>
            <a:r>
              <a:rPr lang="en-US" i="1" baseline="-25000" dirty="0" smtClean="0"/>
              <a:t>5</a:t>
            </a:r>
            <a:r>
              <a:rPr lang="en-US" dirty="0" smtClean="0"/>
              <a:t>=4/16=0.25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Το άθροισμα όλων των πιθανοτήτων είναι 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Με τον ίδιο τρόπο εργάζομαι για την εικόνα Ι</a:t>
            </a:r>
            <a:r>
              <a:rPr lang="el-GR" baseline="-25000" dirty="0" smtClean="0"/>
              <a:t>2 </a:t>
            </a:r>
            <a:r>
              <a:rPr lang="el-GR" dirty="0" smtClean="0"/>
              <a:t>για να βρω τις αντίστοιχες πιθανότητες</a:t>
            </a:r>
            <a:endParaRPr lang="en-US" baseline="-25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712912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Υπολογισμός αμοιβαίας πληροφορίας- </a:t>
            </a:r>
            <a:r>
              <a:rPr lang="en-US" altLang="el-GR" dirty="0"/>
              <a:t>1dhist</a:t>
            </a:r>
            <a:endParaRPr lang="el-GR" kern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21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9068" y="3970673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Στην εικόνα αυτή έχω εντάσεις από 1 </a:t>
            </a:r>
            <a:r>
              <a:rPr lang="el-GR" dirty="0" err="1" smtClean="0"/>
              <a:t>εως</a:t>
            </a:r>
            <a:r>
              <a:rPr lang="el-GR" dirty="0" smtClean="0"/>
              <a:t> 6 (όχι 1-256!)</a:t>
            </a:r>
            <a:endParaRPr lang="el-G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/>
              <a:t>Αρχικά υπολογίζω τις συχνότητες 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48382"/>
              </p:ext>
            </p:extLst>
          </p:nvPr>
        </p:nvGraphicFramePr>
        <p:xfrm>
          <a:off x="7454428" y="3402215"/>
          <a:ext cx="3360077" cy="74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</a:tblGrid>
              <a:tr h="37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n-US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i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943402" y="342979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2/16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0160" y="342979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2/16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82438" y="342979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/16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6494" y="342979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/16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8772" y="341979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/16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25530" y="341079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25000"/>
                  </a:schemeClr>
                </a:solidFill>
              </a:rPr>
              <a:t>2/16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40" t="56954" r="11128"/>
          <a:stretch/>
        </p:blipFill>
        <p:spPr>
          <a:xfrm>
            <a:off x="7476205" y="3416463"/>
            <a:ext cx="394494" cy="3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19536" y="1374741"/>
          <a:ext cx="2183904" cy="188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76"/>
                <a:gridCol w="545976"/>
                <a:gridCol w="545976"/>
                <a:gridCol w="545976"/>
              </a:tblGrid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59696" y="3470861"/>
          <a:ext cx="2183904" cy="1887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5976"/>
                <a:gridCol w="545976"/>
                <a:gridCol w="545976"/>
                <a:gridCol w="545976"/>
              </a:tblGrid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71996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2372" y="1374742"/>
            <a:ext cx="1211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Gray levels</a:t>
            </a:r>
          </a:p>
          <a:p>
            <a:pPr algn="ctr"/>
            <a:r>
              <a:rPr lang="en-US" dirty="0"/>
              <a:t>intensity range:</a:t>
            </a:r>
          </a:p>
          <a:p>
            <a:pPr algn="ctr"/>
            <a:r>
              <a:rPr lang="en-US" dirty="0"/>
              <a:t>{1-</a:t>
            </a:r>
            <a:r>
              <a:rPr lang="el-GR" dirty="0"/>
              <a:t>7</a:t>
            </a:r>
            <a:r>
              <a:rPr lang="en-US" dirty="0"/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19822"/>
              </p:ext>
            </p:extLst>
          </p:nvPr>
        </p:nvGraphicFramePr>
        <p:xfrm>
          <a:off x="6082506" y="1446749"/>
          <a:ext cx="3840088" cy="2968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</a:tblGrid>
              <a:tr h="371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1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2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3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5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6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7</a:t>
                      </a:r>
                      <a:endParaRPr lang="en-US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1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2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3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5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6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7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9258282" y="1311069"/>
            <a:ext cx="838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01521" y="425506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06696" y="10527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51984" y="3480940"/>
            <a:ext cx="600" cy="81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4002" y="136156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</a:t>
            </a:r>
            <a:r>
              <a:rPr lang="en-US" i="1" baseline="-25000" dirty="0" err="1" smtClean="0"/>
              <a:t>i,j</a:t>
            </a:r>
            <a:endParaRPr lang="en-US" sz="2000" i="1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79576" y="1745234"/>
            <a:ext cx="1440160" cy="189979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4289" y="1792520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5640" y="1745234"/>
            <a:ext cx="1440160" cy="189979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7065" y="180475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9696" y="1745234"/>
            <a:ext cx="1440160" cy="189979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08168" y="252483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35760" y="1745234"/>
            <a:ext cx="1440160" cy="189979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44272" y="292494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79576" y="2204864"/>
            <a:ext cx="1440160" cy="18997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2857" y="2192630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855640" y="2204864"/>
            <a:ext cx="1440160" cy="18997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89879" y="256490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31704" y="2249290"/>
            <a:ext cx="1440160" cy="18997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08168" y="328498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07768" y="2204864"/>
            <a:ext cx="1440160" cy="18997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08168" y="328498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4112" y="288487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00056" y="2132856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08168" y="288487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36060" y="364502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04112" y="328498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69244" y="252483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5920" y="3324290"/>
            <a:ext cx="316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52384" y="364502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4306" y="134308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i="1" baseline="-250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58287" y="34421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i="1" baseline="-25000" dirty="0"/>
              <a:t>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51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itle 1"/>
          <p:cNvSpPr txBox="1">
            <a:spLocks/>
          </p:cNvSpPr>
          <p:nvPr/>
        </p:nvSpPr>
        <p:spPr bwMode="auto">
          <a:xfrm>
            <a:off x="1712912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Υπολογισμός αμοιβαίας πληροφορίας- 2</a:t>
            </a:r>
            <a:r>
              <a:rPr lang="en-US" altLang="el-GR" dirty="0" err="1"/>
              <a:t>dhist</a:t>
            </a:r>
            <a:endParaRPr lang="el-GR" kern="0" dirty="0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48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6000" y="3672394"/>
            <a:ext cx="37804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76020" y="5142844"/>
            <a:ext cx="486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i,j</a:t>
            </a:r>
            <a:r>
              <a:rPr lang="en-US" i="1" baseline="-25000" dirty="0" smtClean="0"/>
              <a:t>  </a:t>
            </a:r>
            <a:r>
              <a:rPr lang="el-GR" i="1" baseline="30000" dirty="0" smtClean="0"/>
              <a:t>=</a:t>
            </a:r>
            <a:r>
              <a:rPr lang="el-GR" i="1" dirty="0" smtClean="0"/>
              <a:t> Συνδυαστικές συχνότητες μεταβάσεων εντάσεων στις εικόνες Ι1,Ι2 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2894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9" grpId="0"/>
      <p:bldP spid="21" grpId="0"/>
      <p:bldP spid="24" grpId="0"/>
      <p:bldP spid="27" grpId="0"/>
      <p:bldP spid="29" grpId="0"/>
      <p:bldP spid="31" grpId="0"/>
      <p:bldP spid="33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48274" y="1743199"/>
          <a:ext cx="3840088" cy="2968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</a:tblGrid>
              <a:tr h="371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1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2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3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5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6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7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1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2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3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5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6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7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9424050" y="1607519"/>
            <a:ext cx="838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7289" y="455151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272464" y="13491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17752" y="3777390"/>
            <a:ext cx="600" cy="81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9770" y="16571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i,j</a:t>
            </a:r>
            <a:endParaRPr lang="en-US" sz="2000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0057" y="2088970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2833" y="210120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3936" y="282128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0040" y="322139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8625" y="2489080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55647" y="286135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3936" y="358143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3936" y="358143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9880" y="318132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65824" y="2429306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73936" y="318132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01828" y="394147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69880" y="358143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35012" y="282128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81689" y="3620740"/>
            <a:ext cx="29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18152" y="3941474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1</a:t>
            </a:r>
          </a:p>
        </p:txBody>
      </p:sp>
      <p:graphicFrame>
        <p:nvGraphicFramePr>
          <p:cNvPr id="45" name="Object 9"/>
          <p:cNvGraphicFramePr>
            <a:graphicFrameLocks noChangeAspect="1"/>
          </p:cNvGraphicFramePr>
          <p:nvPr>
            <p:extLst/>
          </p:nvPr>
        </p:nvGraphicFramePr>
        <p:xfrm>
          <a:off x="6183313" y="5286880"/>
          <a:ext cx="41640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3" imgW="2108200" imgH="482600" progId="Equation.3">
                  <p:embed/>
                </p:oleObj>
              </mc:Choice>
              <mc:Fallback>
                <p:oleObj name="Equation" r:id="rId3" imgW="2108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5286880"/>
                        <a:ext cx="4164012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631504" y="1585683"/>
            <a:ext cx="4327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Τα </a:t>
            </a: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i</a:t>
            </a:r>
            <a:r>
              <a:rPr lang="el-GR" sz="2000" i="1" baseline="-25000" dirty="0"/>
              <a:t>,</a:t>
            </a:r>
            <a:r>
              <a:rPr lang="en-US" sz="2000" i="1" baseline="-25000" dirty="0"/>
              <a:t>j</a:t>
            </a:r>
            <a:r>
              <a:rPr lang="en-US" sz="2000" dirty="0"/>
              <a:t> </a:t>
            </a:r>
            <a:r>
              <a:rPr lang="el-GR" sz="2000" dirty="0"/>
              <a:t>πρέπει να διαιρεθούν με 16 (σύνολο συμβάντων-</a:t>
            </a:r>
            <a:r>
              <a:rPr lang="en-US" sz="2000" dirty="0"/>
              <a:t>pixels</a:t>
            </a:r>
            <a:r>
              <a:rPr lang="el-GR" sz="2000" dirty="0"/>
              <a:t>) για να εκφράζουν πραγματικές </a:t>
            </a:r>
            <a:r>
              <a:rPr lang="el-GR" sz="2000" dirty="0" smtClean="0"/>
              <a:t>συνδυαστικές πιθανότητες μεταβάσεων έντασης στις εικόνες Ι1, Ι2.</a:t>
            </a: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Π.χ. η πιθανότητα να έχει ένα </a:t>
            </a:r>
            <a:r>
              <a:rPr lang="en-US" sz="2000" dirty="0"/>
              <a:t>pixel </a:t>
            </a:r>
            <a:r>
              <a:rPr lang="el-GR" sz="2000" dirty="0"/>
              <a:t>στην εικόνα </a:t>
            </a:r>
            <a:r>
              <a:rPr lang="el-GR" sz="2000" i="1" dirty="0"/>
              <a:t>Ι</a:t>
            </a:r>
            <a:r>
              <a:rPr lang="el-GR" sz="2000" i="1" baseline="-25000" dirty="0"/>
              <a:t>1</a:t>
            </a:r>
            <a:r>
              <a:rPr lang="el-GR" sz="2000" i="1" dirty="0"/>
              <a:t> </a:t>
            </a:r>
            <a:r>
              <a:rPr lang="el-GR" sz="2000" dirty="0"/>
              <a:t>έντασης 5 και στην εικόνα </a:t>
            </a:r>
            <a:r>
              <a:rPr lang="el-GR" sz="2000" i="1" dirty="0"/>
              <a:t>Ι</a:t>
            </a:r>
            <a:r>
              <a:rPr lang="el-GR" sz="2000" i="1" baseline="-25000" dirty="0"/>
              <a:t>2</a:t>
            </a:r>
            <a:r>
              <a:rPr lang="el-GR" sz="2000" dirty="0"/>
              <a:t> έντασης 3, είναι </a:t>
            </a:r>
            <a:r>
              <a:rPr lang="en-US" sz="2000" i="1" dirty="0"/>
              <a:t>p</a:t>
            </a:r>
            <a:r>
              <a:rPr lang="en-US" sz="2000" i="1" baseline="-25000" dirty="0"/>
              <a:t>5</a:t>
            </a:r>
            <a:r>
              <a:rPr lang="el-GR" sz="2000" i="1" baseline="-25000" dirty="0"/>
              <a:t>,3</a:t>
            </a:r>
            <a:r>
              <a:rPr lang="en-US" sz="2000" dirty="0"/>
              <a:t>=</a:t>
            </a:r>
            <a:r>
              <a:rPr lang="el-GR" sz="2000" dirty="0"/>
              <a:t>3</a:t>
            </a:r>
            <a:r>
              <a:rPr lang="en-US" sz="2000" dirty="0"/>
              <a:t>/16=0.1875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Με δεδομένα τα </a:t>
            </a:r>
            <a:r>
              <a:rPr lang="en-US" sz="2000" i="1" dirty="0"/>
              <a:t>p</a:t>
            </a:r>
            <a:r>
              <a:rPr lang="en-US" sz="2000" i="1" baseline="-25000" dirty="0"/>
              <a:t>i</a:t>
            </a:r>
            <a:r>
              <a:rPr lang="el-GR" sz="2000" dirty="0"/>
              <a:t> ,</a:t>
            </a:r>
            <a:r>
              <a:rPr lang="en-US" sz="2000" i="1" dirty="0"/>
              <a:t> </a:t>
            </a:r>
            <a:r>
              <a:rPr lang="en-US" sz="2000" i="1" dirty="0" err="1"/>
              <a:t>p</a:t>
            </a:r>
            <a:r>
              <a:rPr lang="en-US" sz="2000" i="1" baseline="-25000" dirty="0" err="1"/>
              <a:t>j</a:t>
            </a:r>
            <a:r>
              <a:rPr lang="en-US" sz="2000" dirty="0"/>
              <a:t> </a:t>
            </a:r>
            <a:r>
              <a:rPr lang="el-GR" sz="2000" dirty="0"/>
              <a:t>,</a:t>
            </a:r>
            <a:r>
              <a:rPr lang="en-US" sz="2000" i="1" dirty="0"/>
              <a:t> p</a:t>
            </a:r>
            <a:r>
              <a:rPr lang="en-US" sz="2000" i="1" baseline="-25000" dirty="0"/>
              <a:t>i</a:t>
            </a:r>
            <a:r>
              <a:rPr lang="el-GR" sz="2000" i="1" baseline="-25000" dirty="0"/>
              <a:t>,</a:t>
            </a:r>
            <a:r>
              <a:rPr lang="en-US" sz="2000" i="1" baseline="-25000" dirty="0"/>
              <a:t>j</a:t>
            </a:r>
            <a:r>
              <a:rPr lang="en-US" sz="2000" dirty="0"/>
              <a:t> </a:t>
            </a:r>
            <a:r>
              <a:rPr lang="el-GR" sz="2000" dirty="0"/>
              <a:t>υπολογίζουμε την αμοιβαία πληροφορία.</a:t>
            </a:r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3935760" y="5733256"/>
            <a:ext cx="2181992" cy="14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 1"/>
          <p:cNvSpPr txBox="1">
            <a:spLocks/>
          </p:cNvSpPr>
          <p:nvPr/>
        </p:nvSpPr>
        <p:spPr bwMode="auto">
          <a:xfrm>
            <a:off x="1712912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Υπολογισμός αμοιβαίας πληροφορίας- 2</a:t>
            </a:r>
            <a:r>
              <a:rPr lang="en-US" altLang="el-GR" dirty="0" err="1"/>
              <a:t>dhist</a:t>
            </a:r>
            <a:endParaRPr lang="el-GR" kern="0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47" name="Picture 12" descr="Αρχικ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6299200" y="3964494"/>
            <a:ext cx="37804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48274" y="1743199"/>
          <a:ext cx="3840088" cy="2968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  <a:gridCol w="480011"/>
              </a:tblGrid>
              <a:tr h="3710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1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2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3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5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6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i="1" dirty="0" smtClean="0"/>
                        <a:t>7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1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2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3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5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6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1013">
                <a:tc>
                  <a:txBody>
                    <a:bodyPr/>
                    <a:lstStyle/>
                    <a:p>
                      <a:r>
                        <a:rPr lang="el-GR" i="1" dirty="0" smtClean="0"/>
                        <a:t>7</a:t>
                      </a:r>
                      <a:endParaRPr lang="en-US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9424050" y="1607519"/>
            <a:ext cx="838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7289" y="455151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272464" y="13491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17752" y="3777390"/>
            <a:ext cx="600" cy="81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0056" y="2088970"/>
            <a:ext cx="489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1/16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3936" y="282128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25000"/>
                  </a:schemeClr>
                </a:solidFill>
              </a:rPr>
              <a:t>1/16</a:t>
            </a:r>
            <a:endParaRPr 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8624" y="2489080"/>
            <a:ext cx="515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5646" y="2861353"/>
            <a:ext cx="400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5884" y="3227490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35011" y="2821283"/>
            <a:ext cx="428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graphicFrame>
        <p:nvGraphicFramePr>
          <p:cNvPr id="45" name="Object 9"/>
          <p:cNvGraphicFramePr>
            <a:graphicFrameLocks noChangeAspect="1"/>
          </p:cNvGraphicFramePr>
          <p:nvPr>
            <p:extLst/>
          </p:nvPr>
        </p:nvGraphicFramePr>
        <p:xfrm>
          <a:off x="6183313" y="5286880"/>
          <a:ext cx="41640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2108200" imgH="482600" progId="Equation.3">
                  <p:embed/>
                </p:oleObj>
              </mc:Choice>
              <mc:Fallback>
                <p:oleObj name="Equation" r:id="rId3" imgW="2108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5286880"/>
                        <a:ext cx="4164012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631504" y="1585683"/>
            <a:ext cx="4327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Τα </a:t>
            </a: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i</a:t>
            </a:r>
            <a:r>
              <a:rPr lang="el-GR" sz="2000" i="1" baseline="-25000" dirty="0"/>
              <a:t>,</a:t>
            </a:r>
            <a:r>
              <a:rPr lang="en-US" sz="2000" i="1" baseline="-25000" dirty="0"/>
              <a:t>j</a:t>
            </a:r>
            <a:r>
              <a:rPr lang="en-US" sz="2000" dirty="0"/>
              <a:t> </a:t>
            </a:r>
            <a:r>
              <a:rPr lang="el-GR" sz="2000" dirty="0"/>
              <a:t>πρέπει να διαιρεθούν με 16 (σύνολο συμβάντων-</a:t>
            </a:r>
            <a:r>
              <a:rPr lang="en-US" sz="2000" dirty="0"/>
              <a:t>pixels</a:t>
            </a:r>
            <a:r>
              <a:rPr lang="el-GR" sz="2000" dirty="0"/>
              <a:t>) για να εκφράζουν πραγματικές </a:t>
            </a:r>
            <a:r>
              <a:rPr lang="el-GR" sz="2000" dirty="0" smtClean="0"/>
              <a:t>συνδυαστικές πιθανότητες μεταβάσεων έντασης στις εικόνες Ι1, Ι2.</a:t>
            </a: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Π.χ. η πιθανότητα να έχει ένα </a:t>
            </a:r>
            <a:r>
              <a:rPr lang="en-US" sz="2000" dirty="0"/>
              <a:t>pixel </a:t>
            </a:r>
            <a:r>
              <a:rPr lang="el-GR" sz="2000" dirty="0"/>
              <a:t>στην εικόνα </a:t>
            </a:r>
            <a:r>
              <a:rPr lang="el-GR" sz="2000" i="1" dirty="0"/>
              <a:t>Ι</a:t>
            </a:r>
            <a:r>
              <a:rPr lang="el-GR" sz="2000" i="1" baseline="-25000" dirty="0"/>
              <a:t>1</a:t>
            </a:r>
            <a:r>
              <a:rPr lang="el-GR" sz="2000" i="1" dirty="0"/>
              <a:t> </a:t>
            </a:r>
            <a:r>
              <a:rPr lang="el-GR" sz="2000" dirty="0"/>
              <a:t>έντασης 5 και στην εικόνα </a:t>
            </a:r>
            <a:r>
              <a:rPr lang="el-GR" sz="2000" i="1" dirty="0"/>
              <a:t>Ι</a:t>
            </a:r>
            <a:r>
              <a:rPr lang="el-GR" sz="2000" i="1" baseline="-25000" dirty="0"/>
              <a:t>2</a:t>
            </a:r>
            <a:r>
              <a:rPr lang="el-GR" sz="2000" dirty="0"/>
              <a:t> έντασης 3, είναι </a:t>
            </a:r>
            <a:r>
              <a:rPr lang="en-US" sz="2000" i="1" dirty="0"/>
              <a:t>p</a:t>
            </a:r>
            <a:r>
              <a:rPr lang="en-US" sz="2000" i="1" baseline="-25000" dirty="0"/>
              <a:t>5</a:t>
            </a:r>
            <a:r>
              <a:rPr lang="el-GR" sz="2000" i="1" baseline="-25000" dirty="0"/>
              <a:t>,3</a:t>
            </a:r>
            <a:r>
              <a:rPr lang="en-US" sz="2000" dirty="0"/>
              <a:t>=</a:t>
            </a:r>
            <a:r>
              <a:rPr lang="el-GR" sz="2000" dirty="0"/>
              <a:t>3</a:t>
            </a:r>
            <a:r>
              <a:rPr lang="en-US" sz="2000" dirty="0"/>
              <a:t>/16=0.1875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Με δεδομένα τα </a:t>
            </a:r>
            <a:r>
              <a:rPr lang="en-US" sz="2000" dirty="0" smtClean="0"/>
              <a:t>      ,      , </a:t>
            </a:r>
            <a:r>
              <a:rPr lang="el-GR" sz="2000" dirty="0" smtClean="0"/>
              <a:t>υπολογίζουμε </a:t>
            </a:r>
            <a:r>
              <a:rPr lang="el-GR" sz="2000" dirty="0"/>
              <a:t>την αμοιβαία πληροφορία.</a:t>
            </a:r>
            <a:endParaRPr lang="en-US" sz="2000" dirty="0"/>
          </a:p>
        </p:txBody>
      </p:sp>
      <p:sp>
        <p:nvSpPr>
          <p:cNvPr id="2" name="Right Arrow 1"/>
          <p:cNvSpPr/>
          <p:nvPr/>
        </p:nvSpPr>
        <p:spPr>
          <a:xfrm>
            <a:off x="3935760" y="5733256"/>
            <a:ext cx="2181992" cy="14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itle 1"/>
          <p:cNvSpPr txBox="1">
            <a:spLocks/>
          </p:cNvSpPr>
          <p:nvPr/>
        </p:nvSpPr>
        <p:spPr bwMode="auto">
          <a:xfrm>
            <a:off x="1712912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Υπολογισμός αμοιβαίας πληροφορίας- 2</a:t>
            </a:r>
            <a:r>
              <a:rPr lang="en-US" altLang="el-GR" dirty="0" err="1"/>
              <a:t>dhist</a:t>
            </a:r>
            <a:endParaRPr lang="el-GR" kern="0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47" name="Picture 12" descr="Αρχικ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6299200" y="3964494"/>
            <a:ext cx="37804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01828" y="2448947"/>
            <a:ext cx="45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1/16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05450" y="2071838"/>
            <a:ext cx="47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1/16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97758" y="3227490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31898" y="3187794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26060" y="3629112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61666" y="3987515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1828" y="4035993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1/16</a:t>
            </a:r>
            <a:endParaRPr lang="en-US" sz="9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97758" y="3627693"/>
            <a:ext cx="4179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030A0"/>
                </a:solidFill>
              </a:rPr>
              <a:t>3/16</a:t>
            </a:r>
            <a:endParaRPr lang="en-US" sz="9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17" t="17791" r="30397" b="22600"/>
          <a:stretch/>
        </p:blipFill>
        <p:spPr>
          <a:xfrm>
            <a:off x="6222886" y="1658228"/>
            <a:ext cx="513245" cy="4665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40" t="56954" r="11128"/>
          <a:stretch/>
        </p:blipFill>
        <p:spPr>
          <a:xfrm>
            <a:off x="3795232" y="4618001"/>
            <a:ext cx="394494" cy="39750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17" t="17791" r="30397" b="22600"/>
          <a:stretch/>
        </p:blipFill>
        <p:spPr>
          <a:xfrm>
            <a:off x="4687828" y="4514247"/>
            <a:ext cx="605850" cy="550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72" t="54674"/>
          <a:stretch/>
        </p:blipFill>
        <p:spPr>
          <a:xfrm>
            <a:off x="4198055" y="4606889"/>
            <a:ext cx="497030" cy="4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604" y="228600"/>
            <a:ext cx="9142396" cy="685800"/>
          </a:xfrm>
        </p:spPr>
        <p:txBody>
          <a:bodyPr/>
          <a:lstStyle/>
          <a:p>
            <a:pPr algn="ctr"/>
            <a:r>
              <a:rPr lang="el-GR" sz="2000" dirty="0"/>
              <a:t>Μέθοδοι Ταύτισης</a:t>
            </a:r>
            <a:r>
              <a:rPr lang="en-US" sz="2000" dirty="0"/>
              <a:t> </a:t>
            </a:r>
            <a:r>
              <a:rPr lang="el-GR" sz="2000" dirty="0"/>
              <a:t>με μεγιστοποίηση Αμοιβαίας Πληροφορίας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Στα πλαίσια της ταύτισης εικόνων, αναπτύσσονται μέθοδοι οι οποίες προσπαθούν να ευθυγραμμίσουν τις εικόνες προσπαθώντας να βρεθεί ο </a:t>
            </a:r>
            <a:r>
              <a:rPr lang="el-GR" sz="2400" b="1" dirty="0"/>
              <a:t>μετασχηματισμός εικόνας</a:t>
            </a:r>
            <a:r>
              <a:rPr lang="el-GR" sz="2400" dirty="0"/>
              <a:t> που οδηγεί στην </a:t>
            </a:r>
            <a:r>
              <a:rPr lang="el-GR" sz="2400" b="1" dirty="0"/>
              <a:t>μέγιστη αμοιβαία πληροφορία</a:t>
            </a:r>
            <a:r>
              <a:rPr lang="el-GR" sz="2400" dirty="0"/>
              <a:t>. </a:t>
            </a:r>
          </a:p>
          <a:p>
            <a:r>
              <a:rPr lang="el-GR" sz="2400" dirty="0"/>
              <a:t>Στις επόμενες διαφάνειες θα παρουσιαστούν μερικά παραδείγματα, όπου προσπαθούμε να μετασχηματίσουμε την </a:t>
            </a:r>
            <a:r>
              <a:rPr lang="el-GR" sz="2400" b="1" dirty="0"/>
              <a:t>εικόνα-πηγή (</a:t>
            </a:r>
            <a:r>
              <a:rPr lang="en-US" sz="2400" b="1" dirty="0"/>
              <a:t>Source Image</a:t>
            </a:r>
            <a:r>
              <a:rPr lang="el-GR" sz="2400" b="1" dirty="0"/>
              <a:t>)</a:t>
            </a:r>
            <a:r>
              <a:rPr lang="en-US" sz="2400" dirty="0"/>
              <a:t> </a:t>
            </a:r>
            <a:r>
              <a:rPr lang="el-GR" sz="2400" dirty="0"/>
              <a:t>έτσι ώστε να ταυτιστεί με την </a:t>
            </a:r>
            <a:r>
              <a:rPr lang="el-GR" sz="2400" b="1" dirty="0"/>
              <a:t>εικόνα-στόχο (</a:t>
            </a:r>
            <a:r>
              <a:rPr lang="en-US" sz="2400" b="1" dirty="0"/>
              <a:t>Target Image)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l-GR" sz="2400" dirty="0"/>
              <a:t>Τα παραδείγματα (α), (β) δείχνουν κάποιες αποτυχημένες απόπειρες από το </a:t>
            </a:r>
            <a:r>
              <a:rPr lang="en-US" sz="2400" b="1" dirty="0"/>
              <a:t>ITK</a:t>
            </a:r>
            <a:r>
              <a:rPr lang="en-US" sz="2400" dirty="0"/>
              <a:t> </a:t>
            </a:r>
            <a:r>
              <a:rPr lang="el-GR" sz="2400" dirty="0"/>
              <a:t>λογισμικό ταύτισης εικόνων, ενώ το παράδειγμα (γ) δείχνει την εφαρμογή της μεθόδου μας, η οποία αποδεικνύεται επιτυχής.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97013" y="454606"/>
            <a:ext cx="852746" cy="764595"/>
            <a:chOff x="6432415" y="5229200"/>
            <a:chExt cx="1296144" cy="1251046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9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0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5480" y="20960"/>
            <a:ext cx="768502" cy="743744"/>
            <a:chOff x="4980462" y="5288260"/>
            <a:chExt cx="1296144" cy="118874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1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1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828801" y="3810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sz="2400" kern="0" dirty="0"/>
              <a:t>Παράδειγμα 2α</a:t>
            </a:r>
            <a:r>
              <a:rPr lang="en-US" sz="2400" kern="0" dirty="0"/>
              <a:t>: Regular Step Gradient Descent </a:t>
            </a:r>
            <a:endParaRPr lang="el-GR" sz="2400" kern="0" dirty="0"/>
          </a:p>
        </p:txBody>
      </p:sp>
      <p:sp>
        <p:nvSpPr>
          <p:cNvPr id="10" name="Rectangle 9"/>
          <p:cNvSpPr/>
          <p:nvPr/>
        </p:nvSpPr>
        <p:spPr>
          <a:xfrm>
            <a:off x="2567608" y="5445224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http://www.itk.org/Doxygen/html/classitk_1_1RegularStepGradientDescentOptimizer.html</a:t>
            </a:r>
            <a:r>
              <a:rPr lang="el-GR" sz="1400" b="1" dirty="0"/>
              <a:t> </a:t>
            </a:r>
          </a:p>
          <a:p>
            <a:endParaRPr lang="el-GR" sz="1400" b="1" dirty="0"/>
          </a:p>
          <a:p>
            <a:r>
              <a:rPr lang="en-US" sz="1400" b="1" dirty="0"/>
              <a:t>http://www.mathworks.com/help/images/ref/registration.optimizer.regularstepgradientdescent-class.html</a:t>
            </a:r>
            <a:endParaRPr lang="el-GR" sz="1400" b="1" dirty="0"/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762" y="5445225"/>
            <a:ext cx="497846" cy="3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atla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982" y="5825558"/>
            <a:ext cx="299318" cy="3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4" name="Picture 12" descr="Αρχικ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450" y="1223726"/>
            <a:ext cx="5372100" cy="4021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6458" y="2539693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μέθοδος αυτή παγιδεύεται σε τοπικό μέγιστο!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82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5480" y="20960"/>
            <a:ext cx="768502" cy="743744"/>
            <a:chOff x="4980462" y="5288260"/>
            <a:chExt cx="1296144" cy="118874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1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1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828801" y="3810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595959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el-GR" sz="2400" kern="0" dirty="0"/>
              <a:t>Παράδειγμα 2γ</a:t>
            </a:r>
            <a:r>
              <a:rPr lang="en-US" sz="2400" kern="0" dirty="0"/>
              <a:t>: </a:t>
            </a:r>
            <a:r>
              <a:rPr lang="el-GR" sz="2400" kern="0" dirty="0"/>
              <a:t>Γενετικοί αλγόριθμοι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6458" y="5652538"/>
            <a:ext cx="9111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Spanakis, </a:t>
            </a:r>
            <a:r>
              <a:rPr lang="en-US" sz="1600" b="1" dirty="0"/>
              <a:t>K. Marias</a:t>
            </a:r>
            <a:r>
              <a:rPr lang="en-US" sz="1600" dirty="0"/>
              <a:t>, E.N. Mathioudakis, N. A. Kampanis, “</a:t>
            </a:r>
            <a:r>
              <a:rPr lang="en-US" sz="1600" i="1" dirty="0"/>
              <a:t>An extended method for robust image registration</a:t>
            </a:r>
            <a:r>
              <a:rPr lang="en-US" sz="1600" dirty="0"/>
              <a:t>”, </a:t>
            </a:r>
            <a:r>
              <a:rPr lang="en-US" sz="1600" b="1" dirty="0"/>
              <a:t>Proceedings of the 6th International Conference on Numerical Analysis</a:t>
            </a:r>
            <a:r>
              <a:rPr lang="en-US" sz="1600" dirty="0"/>
              <a:t>, pp 250-255, 2014</a:t>
            </a:r>
            <a:endParaRPr lang="el-GR" sz="16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2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250" y="1600200"/>
            <a:ext cx="5048249" cy="38385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6458" y="2539693"/>
            <a:ext cx="2571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μέθοδος αυτή βασισμένη σε </a:t>
            </a:r>
            <a:r>
              <a:rPr lang="el-GR" smtClean="0"/>
              <a:t>γενετικούς αλγορίθμους </a:t>
            </a:r>
            <a:r>
              <a:rPr lang="el-GR" dirty="0" smtClean="0"/>
              <a:t>βρίσκει σωστά τον σωστό μετασχηματισμό ευθυγράμμισης!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24" name="Group 16"/>
          <p:cNvGrpSpPr>
            <a:grpSpLocks/>
          </p:cNvGrpSpPr>
          <p:nvPr/>
        </p:nvGrpSpPr>
        <p:grpSpPr bwMode="auto">
          <a:xfrm>
            <a:off x="2057400" y="1392238"/>
            <a:ext cx="8210550" cy="4170362"/>
            <a:chOff x="348" y="576"/>
            <a:chExt cx="5172" cy="3504"/>
          </a:xfrm>
        </p:grpSpPr>
        <p:pic>
          <p:nvPicPr>
            <p:cNvPr id="19662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576"/>
              <a:ext cx="5172" cy="3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6618" name="Oval 10"/>
            <p:cNvSpPr>
              <a:spLocks noChangeArrowheads="1"/>
            </p:cNvSpPr>
            <p:nvPr/>
          </p:nvSpPr>
          <p:spPr bwMode="auto">
            <a:xfrm>
              <a:off x="3456" y="3360"/>
              <a:ext cx="288" cy="28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4752" y="3408"/>
              <a:ext cx="288" cy="28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981200" y="79376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800" dirty="0"/>
              <a:t>Η σημασία της ευθυγράμμισης στην Ιατρική</a:t>
            </a:r>
            <a:endParaRPr lang="en-US" altLang="el-GR" sz="2800" dirty="0"/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2057400" y="5883275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l-GR" sz="900"/>
              <a:t>Kostas Marias, Christian Behrenbruch, Santilal Parbhoo, Alexander Seifalian and Sir Michael Brady, “A Registration Framework for the Comparison of Mammogram Sequences”, </a:t>
            </a:r>
            <a:r>
              <a:rPr lang="en-GB" altLang="el-GR" sz="900" b="1" i="1"/>
              <a:t>IEEE Transactions on Medical Imaging</a:t>
            </a:r>
            <a:r>
              <a:rPr lang="en-GB" altLang="el-GR" sz="900"/>
              <a:t> (June, 2005).</a:t>
            </a:r>
            <a:endParaRPr lang="en-US" altLang="el-GR" sz="900"/>
          </a:p>
        </p:txBody>
      </p:sp>
      <p:grpSp>
        <p:nvGrpSpPr>
          <p:cNvPr id="12" name="Group 11"/>
          <p:cNvGrpSpPr/>
          <p:nvPr/>
        </p:nvGrpSpPr>
        <p:grpSpPr>
          <a:xfrm>
            <a:off x="1415480" y="20960"/>
            <a:ext cx="768502" cy="743744"/>
            <a:chOff x="4980462" y="5288260"/>
            <a:chExt cx="1296144" cy="1188740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1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1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8112224" y="534302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solidFill>
                  <a:schemeClr val="bg1"/>
                </a:solidFill>
              </a:rPr>
              <a:t>Επικίνδυνες αλλαγές πυκνότητας ιστού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9336360" y="5105575"/>
            <a:ext cx="0" cy="237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6" name="Picture 12" descr="Αρχικ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2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γεωμετρικοί μετασχηματισμοί τροποποιούν τη χωρική σχέση μεταξύ των </a:t>
            </a:r>
            <a:r>
              <a:rPr lang="el-GR" dirty="0" err="1"/>
              <a:t>εικονοστοιχείων</a:t>
            </a:r>
            <a:r>
              <a:rPr lang="el-GR" dirty="0"/>
              <a:t> σε </a:t>
            </a:r>
            <a:r>
              <a:rPr lang="el-GR" dirty="0" smtClean="0"/>
              <a:t>μια  εικόνα.</a:t>
            </a:r>
          </a:p>
          <a:p>
            <a:r>
              <a:rPr lang="el-GR" dirty="0" smtClean="0"/>
              <a:t>Σε όρο </a:t>
            </a:r>
            <a:r>
              <a:rPr lang="el-GR" dirty="0"/>
              <a:t>ψηφιακής επεξεργασίας εικόνας, ένας γεωμετρικός μετασχηματισμός αποτελείται από </a:t>
            </a:r>
            <a:r>
              <a:rPr lang="el-GR" dirty="0" smtClean="0"/>
              <a:t>δύο βασικές </a:t>
            </a:r>
            <a:r>
              <a:rPr lang="el-GR" dirty="0"/>
              <a:t>λειτουργίες: </a:t>
            </a:r>
            <a:endParaRPr lang="en-US" dirty="0" smtClean="0"/>
          </a:p>
          <a:p>
            <a:r>
              <a:rPr lang="el-GR" dirty="0" smtClean="0"/>
              <a:t>(</a:t>
            </a:r>
            <a:r>
              <a:rPr lang="el-GR" dirty="0"/>
              <a:t>1) </a:t>
            </a:r>
            <a:r>
              <a:rPr lang="el-GR" dirty="0" smtClean="0"/>
              <a:t>χωρικό μετασχηματισμό των </a:t>
            </a:r>
            <a:r>
              <a:rPr lang="el-GR" dirty="0"/>
              <a:t>συντεταγμένων και </a:t>
            </a:r>
            <a:endParaRPr lang="en-US" dirty="0" smtClean="0"/>
          </a:p>
          <a:p>
            <a:r>
              <a:rPr lang="el-GR" dirty="0" smtClean="0"/>
              <a:t>(</a:t>
            </a:r>
            <a:r>
              <a:rPr lang="el-GR" dirty="0"/>
              <a:t>2) </a:t>
            </a:r>
            <a:r>
              <a:rPr lang="el-GR" dirty="0" smtClean="0"/>
              <a:t>εφαρμογή κάποιας συνάρτησης παρεμβολής για να υπολογίσουμε τις </a:t>
            </a:r>
            <a:r>
              <a:rPr lang="el-GR" dirty="0"/>
              <a:t>τιμές έντασης στα χωρικά μετασχηματισμένα </a:t>
            </a:r>
            <a:r>
              <a:rPr lang="el-GR" dirty="0" err="1"/>
              <a:t>εικονοστοιχεία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5" name="Picture 12" descr="Αρχικ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981200" y="79376"/>
            <a:ext cx="850728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800" dirty="0"/>
              <a:t>Η σημασία της ευθυγράμμισης στην </a:t>
            </a:r>
            <a:r>
              <a:rPr lang="el-GR" sz="2800" dirty="0" err="1"/>
              <a:t>Τηλεπισκόπηση</a:t>
            </a:r>
            <a:endParaRPr lang="el-GR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355285"/>
            <a:ext cx="4711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Είναι η επιστήμη και την τεχνολογία παρατήρησης και μελέτης των χαρακτηριστικών της γήινης επιφάνειας από απόσταση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Σαρωτές που είναι εγκατεστημένοι σε τεχνητούς δορυφόρους ανιχνεύουν την ανάκλαση της ηλεκτρομαγνητικής ακτινοβολίας της γήινης επιφάνειας και την αποδίδουν ως ψηφιακή εικόνα.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8271" y="4221089"/>
            <a:ext cx="4916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http://ntrs.nasa.gov/archive/nasa/casi.ntrs.nasa.gov/20120008278.pdf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9975" y="3212977"/>
            <a:ext cx="4033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1 pixel </a:t>
            </a:r>
            <a:r>
              <a:rPr lang="en-US" sz="1600" i="1" dirty="0" err="1"/>
              <a:t>misregistration</a:t>
            </a:r>
            <a:r>
              <a:rPr lang="en-US" sz="1600" i="1" dirty="0"/>
              <a:t> error =&gt; 50% error in Vegetation Index (NDVI) computation (using 250m MODIS data)</a:t>
            </a:r>
            <a:endParaRPr lang="el-GR" sz="1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975" y="1441872"/>
            <a:ext cx="4032448" cy="17641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49865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ευθυγράμμιση εικόνας είναι κρίσιμη για εφαρμογές </a:t>
            </a:r>
            <a:r>
              <a:rPr lang="el-GR" dirty="0" err="1"/>
              <a:t>τηλεπισκόπησης</a:t>
            </a:r>
            <a:r>
              <a:rPr lang="el-GR" dirty="0"/>
              <a:t> όπως στη μετεωρολογία, κτηματολόγιο και παγκόσμια κλιματική αλλαγή.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15480" y="20960"/>
            <a:ext cx="768502" cy="743744"/>
            <a:chOff x="4980462" y="5288260"/>
            <a:chExt cx="1296144" cy="1188740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11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1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356350"/>
            <a:ext cx="7939216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15" name="Picture 12" descr="Αρχικ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μετασχηματισμός των συντεταγμένων μπορεί να </a:t>
            </a:r>
            <a:r>
              <a:rPr lang="el-GR" dirty="0" smtClean="0"/>
              <a:t>εκφραστεί γενικά ως: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)=T{(</a:t>
            </a:r>
            <a:r>
              <a:rPr lang="en-US" i="1" dirty="0" err="1" smtClean="0"/>
              <a:t>v,w</a:t>
            </a:r>
            <a:r>
              <a:rPr lang="en-US" dirty="0" smtClean="0"/>
              <a:t>)}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 smtClean="0"/>
              <a:t>)</a:t>
            </a:r>
            <a:r>
              <a:rPr lang="el-GR" dirty="0" smtClean="0"/>
              <a:t> είναι οι αρχικές συντεταγμένες του </a:t>
            </a:r>
            <a:r>
              <a:rPr lang="en-US" dirty="0" smtClean="0"/>
              <a:t>pixel </a:t>
            </a:r>
            <a:r>
              <a:rPr lang="el-GR" dirty="0" smtClean="0"/>
              <a:t>και </a:t>
            </a:r>
            <a:r>
              <a:rPr lang="en-US" dirty="0" smtClean="0"/>
              <a:t>(</a:t>
            </a:r>
            <a:r>
              <a:rPr lang="en-US" i="1" dirty="0" err="1"/>
              <a:t>v,w</a:t>
            </a:r>
            <a:r>
              <a:rPr lang="en-US" dirty="0" smtClean="0"/>
              <a:t>)</a:t>
            </a:r>
            <a:r>
              <a:rPr lang="el-GR" dirty="0" smtClean="0"/>
              <a:t> οι τελικές του συντεταγμένες στην μετασχηματισμένη εικόνα.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5" name="Picture 12" descr="Αρχικ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μετασχηματισμός των συντεταγμένων μπορεί να </a:t>
            </a:r>
            <a:r>
              <a:rPr lang="el-GR" dirty="0" smtClean="0"/>
              <a:t>εκφραστεί γενικά ως: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)=</a:t>
            </a:r>
            <a:r>
              <a:rPr lang="en-US" i="1" dirty="0" smtClean="0"/>
              <a:t>T</a:t>
            </a:r>
            <a:r>
              <a:rPr lang="en-US" dirty="0" smtClean="0"/>
              <a:t>{(</a:t>
            </a:r>
            <a:r>
              <a:rPr lang="en-US" i="1" dirty="0" err="1" smtClean="0"/>
              <a:t>v,w</a:t>
            </a:r>
            <a:r>
              <a:rPr lang="en-US" dirty="0" smtClean="0"/>
              <a:t>)}</a:t>
            </a:r>
          </a:p>
          <a:p>
            <a:pPr marL="0" indent="0">
              <a:buNone/>
            </a:pP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 smtClean="0"/>
              <a:t>)</a:t>
            </a:r>
            <a:r>
              <a:rPr lang="el-GR" dirty="0" smtClean="0"/>
              <a:t> είναι οι αρχικές συντεταγμένες του </a:t>
            </a:r>
            <a:r>
              <a:rPr lang="en-US" dirty="0" smtClean="0"/>
              <a:t>pixel </a:t>
            </a:r>
            <a:r>
              <a:rPr lang="el-GR" dirty="0" smtClean="0"/>
              <a:t>και </a:t>
            </a:r>
            <a:r>
              <a:rPr lang="en-US" dirty="0" smtClean="0"/>
              <a:t>(</a:t>
            </a:r>
            <a:r>
              <a:rPr lang="en-US" i="1" dirty="0" err="1"/>
              <a:t>v,w</a:t>
            </a:r>
            <a:r>
              <a:rPr lang="en-US" dirty="0" smtClean="0"/>
              <a:t>)</a:t>
            </a:r>
            <a:r>
              <a:rPr lang="el-GR" dirty="0" smtClean="0"/>
              <a:t> οι τελικές του συντεταγμένες στην μετασχηματισμένη εικόνα.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5" name="Picture 12" descr="Αρχικ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05881" y="4217773"/>
            <a:ext cx="4191059" cy="1703232"/>
            <a:chOff x="3805881" y="4580233"/>
            <a:chExt cx="4191059" cy="1340772"/>
          </a:xfrm>
        </p:grpSpPr>
        <p:sp>
          <p:nvSpPr>
            <p:cNvPr id="6" name="Rectangle 5"/>
            <p:cNvSpPr/>
            <p:nvPr/>
          </p:nvSpPr>
          <p:spPr>
            <a:xfrm>
              <a:off x="3805881" y="4580233"/>
              <a:ext cx="1804087" cy="1333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8766" y="4877876"/>
              <a:ext cx="638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 err="1"/>
                <a:t>x,y</a:t>
              </a:r>
              <a:r>
                <a:rPr lang="en-US" dirty="0"/>
                <a:t>)</a:t>
              </a:r>
              <a:r>
                <a:rPr lang="el-GR" dirty="0"/>
                <a:t>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2853" y="4587055"/>
              <a:ext cx="1804087" cy="1333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80538" y="5062542"/>
              <a:ext cx="689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err="1" smtClean="0"/>
                <a:t>v,w</a:t>
              </a:r>
              <a:r>
                <a:rPr lang="en-US" dirty="0" smtClean="0"/>
                <a:t>)</a:t>
              </a:r>
              <a:r>
                <a:rPr lang="el-GR" dirty="0" smtClean="0"/>
                <a:t> </a:t>
              </a: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10681" y="5201145"/>
              <a:ext cx="939114" cy="499434"/>
            </a:xfrm>
            <a:custGeom>
              <a:avLst/>
              <a:gdLst>
                <a:gd name="connsiteX0" fmla="*/ 0 w 939114"/>
                <a:gd name="connsiteY0" fmla="*/ 499434 h 499434"/>
                <a:gd name="connsiteX1" fmla="*/ 510746 w 939114"/>
                <a:gd name="connsiteY1" fmla="*/ 5164 h 499434"/>
                <a:gd name="connsiteX2" fmla="*/ 939114 w 939114"/>
                <a:gd name="connsiteY2" fmla="*/ 227586 h 499434"/>
                <a:gd name="connsiteX3" fmla="*/ 939114 w 939114"/>
                <a:gd name="connsiteY3" fmla="*/ 227586 h 49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14" h="499434">
                  <a:moveTo>
                    <a:pt x="0" y="499434"/>
                  </a:moveTo>
                  <a:cubicBezTo>
                    <a:pt x="177113" y="274953"/>
                    <a:pt x="354227" y="50472"/>
                    <a:pt x="510746" y="5164"/>
                  </a:cubicBezTo>
                  <a:cubicBezTo>
                    <a:pt x="667265" y="-40144"/>
                    <a:pt x="939114" y="227586"/>
                    <a:pt x="939114" y="227586"/>
                  </a:cubicBezTo>
                  <a:lnTo>
                    <a:pt x="939114" y="227586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04952" y="5168193"/>
              <a:ext cx="139043" cy="10579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1943256">
              <a:off x="6695361" y="5331665"/>
              <a:ext cx="939114" cy="499434"/>
            </a:xfrm>
            <a:custGeom>
              <a:avLst/>
              <a:gdLst>
                <a:gd name="connsiteX0" fmla="*/ 0 w 939114"/>
                <a:gd name="connsiteY0" fmla="*/ 499434 h 499434"/>
                <a:gd name="connsiteX1" fmla="*/ 510746 w 939114"/>
                <a:gd name="connsiteY1" fmla="*/ 5164 h 499434"/>
                <a:gd name="connsiteX2" fmla="*/ 939114 w 939114"/>
                <a:gd name="connsiteY2" fmla="*/ 227586 h 499434"/>
                <a:gd name="connsiteX3" fmla="*/ 939114 w 939114"/>
                <a:gd name="connsiteY3" fmla="*/ 227586 h 49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114" h="499434">
                  <a:moveTo>
                    <a:pt x="0" y="499434"/>
                  </a:moveTo>
                  <a:cubicBezTo>
                    <a:pt x="177113" y="274953"/>
                    <a:pt x="354227" y="50472"/>
                    <a:pt x="510746" y="5164"/>
                  </a:cubicBezTo>
                  <a:cubicBezTo>
                    <a:pt x="667265" y="-40144"/>
                    <a:pt x="939114" y="227586"/>
                    <a:pt x="939114" y="227586"/>
                  </a:cubicBezTo>
                  <a:lnTo>
                    <a:pt x="939114" y="227586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02838" y="5353301"/>
              <a:ext cx="139043" cy="10579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>
              <a:off x="4694567" y="5229331"/>
              <a:ext cx="2579205" cy="147702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785810" y="4933850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γεωμετρικοί μετασχηματισμοί χρησιμοποιούνται ευρέως για την </a:t>
            </a:r>
            <a:r>
              <a:rPr lang="el-GR" dirty="0" smtClean="0"/>
              <a:t>ευθυγράμμιση </a:t>
            </a:r>
            <a:r>
              <a:rPr lang="el-GR" dirty="0"/>
              <a:t>εικόνων και την </a:t>
            </a:r>
            <a:r>
              <a:rPr lang="el-GR" dirty="0" smtClean="0"/>
              <a:t>διόρθωση γεωμετρικών παραμορφώσεων. </a:t>
            </a:r>
          </a:p>
          <a:p>
            <a:r>
              <a:rPr lang="el-GR" dirty="0" smtClean="0"/>
              <a:t>Κοινές </a:t>
            </a:r>
            <a:r>
              <a:rPr lang="el-GR" dirty="0"/>
              <a:t>εφαρμογές περιλαμβάνουν την κατασκευή </a:t>
            </a:r>
            <a:r>
              <a:rPr lang="el-GR" dirty="0" smtClean="0"/>
              <a:t>ψηφιακών μωσαϊκών, </a:t>
            </a:r>
            <a:r>
              <a:rPr lang="el-GR" dirty="0"/>
              <a:t>γεωγραφικών χαρτών, </a:t>
            </a:r>
            <a:r>
              <a:rPr lang="el-GR" dirty="0" err="1" smtClean="0"/>
              <a:t>στερεο</a:t>
            </a:r>
            <a:r>
              <a:rPr lang="el-GR" dirty="0" smtClean="0"/>
              <a:t> όρασης και επεξεργασίας βίντεο κλπ.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5" name="Picture 12" descr="Αρχικ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2326" cy="435133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Ένας πολύ γνωστός και γενικός μετασχηματισμός είναι ο μετασχηματισμός συγγένειας που μπορεί να οριστεί γενικά ως: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τα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1:3, </a:t>
                </a:r>
                <a:r>
                  <a:rPr lang="en-US" i="1" dirty="0" smtClean="0"/>
                  <a:t>j </a:t>
                </a:r>
                <a:r>
                  <a:rPr lang="en-US" dirty="0" smtClean="0"/>
                  <a:t>1:2) </a:t>
                </a:r>
                <a:r>
                  <a:rPr lang="el-GR" dirty="0" smtClean="0"/>
                  <a:t>είναι μεταβλητές του πίνακα μετασχηματισμού </a:t>
                </a:r>
                <a:r>
                  <a:rPr lang="el-GR" b="1" i="1" dirty="0" smtClean="0"/>
                  <a:t>Τ</a:t>
                </a:r>
              </a:p>
              <a:p>
                <a:pPr marL="0" indent="0">
                  <a:buNone/>
                </a:pPr>
                <a:r>
                  <a:rPr lang="el-GR" dirty="0" smtClean="0"/>
                  <a:t>Αναλόγως με την επιλογή των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 </a:t>
                </a:r>
                <a:r>
                  <a:rPr lang="el-GR" dirty="0"/>
                  <a:t>μετασχηματισμός μπορεί να κλιμακώσει, να περιστρέψει, να </a:t>
                </a:r>
                <a:r>
                  <a:rPr lang="el-GR" dirty="0" smtClean="0"/>
                  <a:t>μεταφέρει ή </a:t>
                </a:r>
                <a:r>
                  <a:rPr lang="el-GR" dirty="0"/>
                  <a:t>να </a:t>
                </a:r>
                <a:r>
                  <a:rPr lang="el-GR" dirty="0" smtClean="0"/>
                  <a:t>στρεβλώσει (</a:t>
                </a:r>
                <a:r>
                  <a:rPr lang="en-US" dirty="0" smtClean="0"/>
                  <a:t>sheer</a:t>
                </a:r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σύνολο συντεταγμένων της εικόνας προκαλώντας μετασχηματισμούς.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2326" cy="4351338"/>
              </a:xfrm>
              <a:blipFill rotWithShape="0">
                <a:blip r:embed="rId2"/>
                <a:stretch>
                  <a:fillRect l="-1186" t="-2241" r="-2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5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7210" y="185738"/>
            <a:ext cx="741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https://www.mathworks.com/help/images/ref/imtransform.html</a:t>
            </a:r>
          </a:p>
        </p:txBody>
      </p:sp>
    </p:spTree>
    <p:extLst>
      <p:ext uri="{BB962C8B-B14F-4D97-AF65-F5344CB8AC3E}">
        <p14:creationId xmlns:p14="http://schemas.microsoft.com/office/powerpoint/2010/main" val="30991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Γεωμετρικοί Μετασχηματισμοί Εικόνας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5" name="Picture 12" descr="Αρχικ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53471"/>
                  </p:ext>
                </p:extLst>
              </p:nvPr>
            </p:nvGraphicFramePr>
            <p:xfrm>
              <a:off x="1574800" y="1356550"/>
              <a:ext cx="8128000" cy="49162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4337"/>
                    <a:gridCol w="3080084"/>
                    <a:gridCol w="1871579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/>
                            <a:t>Μετατόπιση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baseline="-2500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baseline="-2500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l-GR" sz="1200" dirty="0" smtClean="0">
                              <a:latin typeface="+mn-lt"/>
                            </a:rPr>
                            <a:t> καθορίζει τη μετατόπιση κατά μήκος του άξονα x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l-GR" sz="1200" dirty="0" smtClean="0">
                              <a:latin typeface="+mn-lt"/>
                            </a:rPr>
                            <a:t> καθορίζει την μετατόπιση κατά μήκος του άξονα y</a:t>
                          </a:r>
                          <a:endParaRPr lang="en-US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400" b="1" smtClean="0"/>
                            <a:t>Κλιμάκωση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1400" b="0" i="1" baseline="-2500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1400" b="0" i="1" baseline="-2500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l-GR" sz="12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καθορίζει τον συντελεστή κλίμακας κατά μήκος του άξονα x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l-GR" sz="12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καθορίζει το συντελεστή κλίμακας κατά μήκος του άξονα y</a:t>
                          </a:r>
                        </a:p>
                        <a:p>
                          <a:endParaRPr lang="en-US" sz="12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400" b="1" smtClean="0"/>
                            <a:t>Στρέβλωση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𝑠h</m:t>
                                          </m:r>
                                          <m:r>
                                            <a:rPr lang="en-US" sz="1400" b="0" i="1" baseline="-2500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𝑠h</m:t>
                                          </m:r>
                                          <m:r>
                                            <a:rPr lang="en-US" sz="1400" b="0" i="1" baseline="-2500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𝑠h𝑥</m:t>
                              </m:r>
                            </m:oMath>
                          </a14:m>
                          <a:r>
                            <a:rPr lang="el-GR" sz="12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καθορίζει τη συντελεστή στρέβλωσης κατά μήκος του άξονα x </a:t>
                          </a:r>
                          <a:endParaRPr lang="en-US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𝑠h𝑦</m:t>
                              </m:r>
                            </m:oMath>
                          </a14:m>
                          <a:r>
                            <a:rPr lang="el-GR" sz="12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καθορίζει το συντελεστή στρέβλωσης κατά μήκος του άξονα y</a:t>
                          </a:r>
                          <a:endParaRPr lang="en-US" sz="12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/>
                            <a:t>Περιστροφή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 smtClean="0"/>
                        </a:p>
                        <a:p>
                          <a:endParaRPr lang="el-GR" dirty="0" smtClean="0"/>
                        </a:p>
                        <a:p>
                          <a:endParaRPr lang="el-GR" dirty="0" smtClean="0"/>
                        </a:p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l-GR" sz="12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Το θ καθορίζει τη γωνία περιστροφής</a:t>
                          </a:r>
                        </a:p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12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53471"/>
                  </p:ext>
                </p:extLst>
              </p:nvPr>
            </p:nvGraphicFramePr>
            <p:xfrm>
              <a:off x="1574800" y="1356550"/>
              <a:ext cx="8128000" cy="49162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4337"/>
                    <a:gridCol w="3080084"/>
                    <a:gridCol w="1871579"/>
                    <a:gridCol w="2032000"/>
                  </a:tblGrid>
                  <a:tr h="892937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/>
                            <a:t>Μετατόπιση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325" t="-680" r="-108766" b="-4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901" t="-680" r="-601" b="-451020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l-GR" sz="1400" b="1" smtClean="0"/>
                            <a:t>Κλιμάκωση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325" t="-75897" r="-108766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901" t="-75897" r="-601" b="-240000"/>
                          </a:stretch>
                        </a:blipFill>
                      </a:tcPr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l-GR" sz="1400" b="1" smtClean="0"/>
                            <a:t>Στρέβλωση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325" t="-142324" r="-108766" b="-94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901" t="-142324" r="-601" b="-94191"/>
                          </a:stretch>
                        </a:blipFill>
                      </a:tcPr>
                    </a:tc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/>
                            <a:t>Περιστροφή</a:t>
                          </a:r>
                          <a:endParaRPr lang="en-US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 smtClean="0"/>
                        </a:p>
                        <a:p>
                          <a:endParaRPr lang="el-GR" dirty="0" smtClean="0"/>
                        </a:p>
                        <a:p>
                          <a:endParaRPr lang="el-GR" dirty="0" smtClean="0"/>
                        </a:p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5325" t="-259556" r="-108766" b="-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l-GR" sz="12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Το θ καθορίζει τη γωνία περιστροφής</a:t>
                          </a:r>
                        </a:p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l-GR" sz="12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1200" b="0" i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500" y="1381880"/>
            <a:ext cx="1832058" cy="8173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95451" y="3583855"/>
            <a:ext cx="2820421" cy="1220959"/>
            <a:chOff x="1857907" y="3746936"/>
            <a:chExt cx="10130277" cy="40976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7907" y="3746937"/>
              <a:ext cx="4167266" cy="40976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0284" y="3746936"/>
              <a:ext cx="6057900" cy="4097624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48" y="5025856"/>
            <a:ext cx="2066711" cy="1130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90579" y="2406877"/>
            <a:ext cx="1619979" cy="985916"/>
            <a:chOff x="29980" y="-2068643"/>
            <a:chExt cx="3855445" cy="250335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80" y="-2068643"/>
              <a:ext cx="2488368" cy="25033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6270" y="-1369958"/>
              <a:ext cx="1289155" cy="1274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7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σε </a:t>
            </a:r>
            <a:r>
              <a:rPr lang="en-US" dirty="0" err="1" smtClean="0"/>
              <a:t>matlab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θέλουμε για παράδειγμα να μετατοπίσουμε την εικόνα οριζόντια κατά 50 </a:t>
                </a:r>
                <a:r>
                  <a:rPr lang="en-US" dirty="0" smtClean="0"/>
                  <a:t>pixels </a:t>
                </a:r>
                <a:r>
                  <a:rPr lang="el-GR" dirty="0" smtClean="0"/>
                  <a:t>θα πρέπει να χρησιμοποιήσουμε τον γενικό μετασχηματισμό μετατόπισης 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𝑡𝑥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𝑡𝑦</m:t>
                            </m:r>
                          </m:e>
                        </m:mr>
                      </m:m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Θα πρέπει απλά να θέσουμε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=50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=0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 r="-1565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897" y="6356350"/>
            <a:ext cx="8081311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kumimoji="1"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		</a:t>
            </a:r>
            <a:r>
              <a:rPr lang="el-GR" dirty="0" smtClean="0"/>
              <a:t>Κώστας </a:t>
            </a:r>
            <a:r>
              <a:rPr lang="el-GR" dirty="0" err="1" smtClean="0"/>
              <a:t>Μαριάς</a:t>
            </a:r>
            <a:r>
              <a:rPr lang="en-US" dirty="0" smtClean="0"/>
              <a:t>, </a:t>
            </a:r>
            <a:r>
              <a:rPr lang="el-GR" dirty="0" smtClean="0"/>
              <a:t>Αναπληρωτής Καθηγητής Επεξεργασίας Εικόνας</a:t>
            </a:r>
          </a:p>
          <a:p>
            <a:endParaRPr lang="en-US" dirty="0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" y="6243701"/>
            <a:ext cx="2652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1652</Words>
  <Application>Microsoft Office PowerPoint</Application>
  <PresentationFormat>Widescreen</PresentationFormat>
  <Paragraphs>416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Equation</vt:lpstr>
      <vt:lpstr>PowerPoint Presentation</vt:lpstr>
      <vt:lpstr>Γεωμετρικοί Μετασχηματισμοί εικόνας</vt:lpstr>
      <vt:lpstr>Γεωμετρικοί Μετασχηματισμοί Εικόνας</vt:lpstr>
      <vt:lpstr>Γεωμετρικοί Μετασχηματισμοί Εικόνας</vt:lpstr>
      <vt:lpstr>Γεωμετρικοί Μετασχηματισμοί Εικόνας</vt:lpstr>
      <vt:lpstr>Γεωμετρικοί Μετασχηματισμοί Εικόνας</vt:lpstr>
      <vt:lpstr>Γεωμετρικοί Μετασχηματισμοί Εικόνας</vt:lpstr>
      <vt:lpstr>Γεωμετρικοί Μετασχηματισμοί Εικόνας</vt:lpstr>
      <vt:lpstr>Παραδείγματα σε matlab</vt:lpstr>
      <vt:lpstr>Παραδείγματα σε matlab</vt:lpstr>
      <vt:lpstr>Παραδείγματα σε matlab</vt:lpstr>
      <vt:lpstr>Παραδείγματα σε matlab</vt:lpstr>
      <vt:lpstr>Παραδείγματα σε matlab- Στρέβλωση</vt:lpstr>
      <vt:lpstr>Παραδείγματα σε matlab- Στρέβλωση</vt:lpstr>
      <vt:lpstr>Παραδείγματα σε matlab- Περιστροφή</vt:lpstr>
      <vt:lpstr>Παραδείγματα σε matlab- Περιστροφή</vt:lpstr>
      <vt:lpstr>Παραδείγματα σε matlab- Κλιμάκωση</vt:lpstr>
      <vt:lpstr>Registration of Images</vt:lpstr>
      <vt:lpstr>Ευθυγράμμιση Εικόνας - Image Registration</vt:lpstr>
      <vt:lpstr>Ευθυγράμμιση Εικόνας - Image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Μέθοδοι Ταύτισης με μεγιστοποίηση Αμοιβαίας Πληροφορίας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Kostas Marias</dc:creator>
  <cp:lastModifiedBy>Kostas Marias</cp:lastModifiedBy>
  <cp:revision>55</cp:revision>
  <dcterms:created xsi:type="dcterms:W3CDTF">2017-03-04T07:50:31Z</dcterms:created>
  <dcterms:modified xsi:type="dcterms:W3CDTF">2025-12-11T09:46:12Z</dcterms:modified>
</cp:coreProperties>
</file>