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81" r:id="rId3"/>
    <p:sldId id="256" r:id="rId4"/>
    <p:sldId id="257" r:id="rId5"/>
    <p:sldId id="258" r:id="rId6"/>
    <p:sldId id="259" r:id="rId7"/>
    <p:sldId id="260" r:id="rId8"/>
    <p:sldId id="261" r:id="rId9"/>
    <p:sldId id="264" r:id="rId10"/>
    <p:sldId id="262" r:id="rId11"/>
    <p:sldId id="263" r:id="rId12"/>
    <p:sldId id="265" r:id="rId13"/>
    <p:sldId id="266" r:id="rId14"/>
    <p:sldId id="268" r:id="rId15"/>
    <p:sldId id="267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BF77"/>
    <a:srgbClr val="7FD7A7"/>
    <a:srgbClr val="FF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29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7245E-BEC4-4B14-8F32-51949394E26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BEC0C-858C-4726-BDFF-93C0ED338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1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9EED81-D527-4C5C-895D-DB2745B0DC6E}" type="slidenum">
              <a:rPr lang="el-GR">
                <a:solidFill>
                  <a:srgbClr val="000000"/>
                </a:solidFill>
              </a:rPr>
              <a:pPr/>
              <a:t>1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&lt;title&gt; = Prof., Dr., </a:t>
            </a:r>
            <a:r>
              <a:rPr lang="en-US" dirty="0" err="1" smtClean="0"/>
              <a:t>etc</a:t>
            </a:r>
            <a:endParaRPr lang="en-US" dirty="0" smtClean="0"/>
          </a:p>
          <a:p>
            <a:pPr eaLnBrk="1" hangingPunct="1"/>
            <a:r>
              <a:rPr lang="en-GB" smtClean="0"/>
              <a:t>Xxxxxxx </a:t>
            </a:r>
            <a:r>
              <a:rPr lang="en-GB" dirty="0" err="1" smtClean="0"/>
              <a:t>Yyyyyyyy</a:t>
            </a:r>
            <a:r>
              <a:rPr lang="en-GB" dirty="0" smtClean="0"/>
              <a:t> = name of the presenter</a:t>
            </a:r>
          </a:p>
          <a:p>
            <a:pPr eaLnBrk="1" hangingPunct="1"/>
            <a:r>
              <a:rPr lang="en-GB" dirty="0" smtClean="0"/>
              <a:t>&lt;Full Laboratory Name&gt; = e.g. Computational Vision and Robotics</a:t>
            </a:r>
          </a:p>
          <a:p>
            <a:pPr eaLnBrk="1" hangingPunct="1"/>
            <a:r>
              <a:rPr lang="en-GB" dirty="0" smtClean="0"/>
              <a:t>&lt;Lab short name&gt; = e.g. CVRL</a:t>
            </a:r>
          </a:p>
          <a:p>
            <a:pPr eaLnBrk="1" hangingPunct="1"/>
            <a:r>
              <a:rPr lang="en-GB" dirty="0" err="1" smtClean="0"/>
              <a:t>e.t.c</a:t>
            </a:r>
            <a:r>
              <a:rPr lang="en-GB" dirty="0" smtClean="0"/>
              <a:t>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668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07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423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52400"/>
            <a:ext cx="10295467" cy="1143000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27200" y="3886200"/>
            <a:ext cx="85344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271892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7099964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63467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219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588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435819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69376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06358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977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430066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814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1000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48374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1" y="228600"/>
            <a:ext cx="2935817" cy="6248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28600"/>
            <a:ext cx="8610600" cy="6248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715529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228600"/>
            <a:ext cx="11749617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1219200"/>
            <a:ext cx="5588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0"/>
            <a:ext cx="5588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24300"/>
            <a:ext cx="5588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4798102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7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6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8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11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9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2" descr="Αρχική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86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F68E-6BC3-4365-A1B7-B7DEC43CB5D4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BE34-B44A-4CD0-A6FE-E5BB5CA6238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2" descr="Αρχική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0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03201" y="228600"/>
            <a:ext cx="1174961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219200"/>
            <a:ext cx="1137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320801" y="152401"/>
            <a:ext cx="10308167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sz="1200" b="1">
              <a:solidFill>
                <a:srgbClr val="000000"/>
              </a:solidFill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10297584" y="6499226"/>
            <a:ext cx="1792816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CF01D9A9-1A39-4F01-B91F-590C4ADF964C}" type="slidenum">
              <a:rPr lang="en-US" sz="1400">
                <a:solidFill>
                  <a:srgbClr val="A299BD"/>
                </a:solidFill>
              </a:rPr>
              <a:pPr algn="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A299BD"/>
              </a:solidFill>
            </a:endParaRPr>
          </a:p>
        </p:txBody>
      </p:sp>
      <p:pic>
        <p:nvPicPr>
          <p:cNvPr id="8" name="Picture 12" descr="Αρχική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" y="6243702"/>
            <a:ext cx="3536951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3503712" y="6477000"/>
            <a:ext cx="82818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900" b="1" dirty="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		Κώστας </a:t>
            </a:r>
            <a:r>
              <a:rPr lang="el-GR" sz="900" dirty="0" err="1" smtClean="0">
                <a:solidFill>
                  <a:srgbClr val="000000"/>
                </a:solidFill>
                <a:latin typeface="Times New Roman" pitchFamily="18" charset="0"/>
              </a:rPr>
              <a:t>Μαριάς</a:t>
            </a:r>
            <a:r>
              <a:rPr lang="en-US" sz="900" dirty="0" smtClean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l-GR" sz="900" dirty="0" smtClean="0">
                <a:solidFill>
                  <a:srgbClr val="000000"/>
                </a:solidFill>
                <a:latin typeface="Times New Roman" pitchFamily="18" charset="0"/>
              </a:rPr>
              <a:t>Αναπληρωτής Καθηγητής Επεξεργασίας Εικόνας</a:t>
            </a:r>
            <a:endParaRPr lang="el-GR" sz="9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4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zoom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595959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3399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33"/>
        </a:buClr>
        <a:buSzPct val="90000"/>
        <a:buFont typeface="Wingdings" pitchFamily="2" charset="2"/>
        <a:buBlip>
          <a:blip r:embed="rId15"/>
        </a:buBlip>
        <a:defRPr kumimoji="1" sz="28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6633"/>
        </a:buClr>
        <a:buSzPct val="80000"/>
        <a:buFont typeface="Wingdings" pitchFamily="2" charset="2"/>
        <a:buBlip>
          <a:blip r:embed="rId16"/>
        </a:buBlip>
        <a:defRPr kumimoji="1" sz="2400">
          <a:solidFill>
            <a:srgbClr val="59595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9900"/>
        </a:buClr>
        <a:buSzPct val="70000"/>
        <a:buFont typeface="Wingdings" pitchFamily="2" charset="2"/>
        <a:buBlip>
          <a:blip r:embed="rId17"/>
        </a:buBlip>
        <a:defRPr kumimoji="1" sz="2000">
          <a:solidFill>
            <a:srgbClr val="59595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Blip>
          <a:blip r:embed="rId18"/>
        </a:buBlip>
        <a:defRPr kumimoji="1">
          <a:solidFill>
            <a:srgbClr val="59595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59595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0000"/>
        <a:buBlip>
          <a:blip r:embed="rId19"/>
        </a:buBlip>
        <a:defRPr kumimoji="1">
          <a:solidFill>
            <a:srgbClr val="003399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en.wikipedia.org/wiki/Circle_Hough_Transfor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1524000" y="5689922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0" y="5689922"/>
            <a:ext cx="914400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b="1" dirty="0">
              <a:solidFill>
                <a:srgbClr val="003399"/>
              </a:solidFill>
              <a:latin typeface="Tahoma" pitchFamily="34" charset="0"/>
            </a:endParaRPr>
          </a:p>
          <a:p>
            <a:pPr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9933"/>
              </a:buClr>
              <a:buSzPct val="90000"/>
              <a:buFont typeface="Wingdings" pitchFamily="2" charset="2"/>
              <a:buNone/>
              <a:defRPr/>
            </a:pPr>
            <a:endParaRPr kumimoji="1" lang="en-GB" sz="1100" dirty="0">
              <a:solidFill>
                <a:srgbClr val="003399"/>
              </a:solidFill>
              <a:latin typeface="Tahoma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4000" y="3942384"/>
            <a:ext cx="925195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sz="2400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ΤΕΧΝΗΤΗ ΟΡΑΣΗ ΤΠ70Υ2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b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6</a:t>
            </a:r>
            <a:r>
              <a:rPr kumimoji="1" lang="el-GR" b="1" baseline="30000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η</a:t>
            </a:r>
            <a:r>
              <a:rPr kumimoji="1" lang="el-GR" b="1" smtClean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kumimoji="1" lang="el-GR" b="1" dirty="0">
                <a:solidFill>
                  <a:srgbClr val="000000">
                    <a:lumMod val="65000"/>
                    <a:lumOff val="3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Διάλεξη</a:t>
            </a:r>
            <a:endParaRPr kumimoji="1" lang="el-GR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l-GR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</a:rPr>
              <a:t>Κώστας Μαριάς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l-GR" b="1" dirty="0">
                <a:solidFill>
                  <a:srgbClr val="000000">
                    <a:lumMod val="65000"/>
                    <a:lumOff val="35000"/>
                  </a:srgbClr>
                </a:solidFill>
                <a:latin typeface="Tahoma" pitchFamily="34" charset="0"/>
              </a:rPr>
              <a:t>Αναπληρωτής Καθηγητής Επεξεργασίας Εικόνας</a:t>
            </a:r>
            <a:endParaRPr kumimoji="1" lang="en-GB" b="1" dirty="0">
              <a:solidFill>
                <a:srgbClr val="000000">
                  <a:lumMod val="65000"/>
                  <a:lumOff val="35000"/>
                </a:srgbClr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GB" sz="1200" b="1" dirty="0">
              <a:solidFill>
                <a:srgbClr val="FFB8AA">
                  <a:lumMod val="25000"/>
                </a:srgb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61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700" t="9602" r="4743" b="14489"/>
          <a:stretch/>
        </p:blipFill>
        <p:spPr>
          <a:xfrm>
            <a:off x="976745" y="266918"/>
            <a:ext cx="10695709" cy="65910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6745" y="180459"/>
            <a:ext cx="64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70023" y="6488668"/>
            <a:ext cx="64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0" y="2577224"/>
            <a:ext cx="12698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)= (0,1)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38200" y="1925053"/>
            <a:ext cx="8193505" cy="324852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9831" y="2649416"/>
            <a:ext cx="7408985" cy="1273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Επιστρέφοντας στην εικόνα για να βρούμε τις ευθείες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88570" y="2243396"/>
            <a:ext cx="77746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/>
              <a:t>Όπως είδαμε τα μέγιστα σημεία </a:t>
            </a:r>
            <a:r>
              <a:rPr lang="el-GR" sz="2400" dirty="0" err="1" smtClean="0"/>
              <a:t>διασταύρωσηε</a:t>
            </a:r>
            <a:r>
              <a:rPr lang="el-GR" sz="2400" dirty="0" smtClean="0"/>
              <a:t> είναι το </a:t>
            </a:r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)= (0,1) -&gt;</a:t>
            </a:r>
            <a:r>
              <a:rPr lang="el-GR" sz="2400" dirty="0" smtClean="0"/>
              <a:t> απ' όπου θέτοντας </a:t>
            </a:r>
            <a:r>
              <a:rPr lang="en-US" sz="2400" dirty="0" smtClean="0"/>
              <a:t>y=</a:t>
            </a:r>
            <a:r>
              <a:rPr lang="en-US" sz="2400" dirty="0" err="1" smtClean="0"/>
              <a:t>ax+b</a:t>
            </a:r>
            <a:r>
              <a:rPr lang="el-GR" sz="2400" dirty="0" smtClean="0"/>
              <a:t>-&gt;</a:t>
            </a:r>
            <a:r>
              <a:rPr lang="en-US" sz="2400" dirty="0" smtClean="0"/>
              <a:t> y= 1</a:t>
            </a:r>
          </a:p>
          <a:p>
            <a:endParaRPr lang="en-US" sz="2400" dirty="0"/>
          </a:p>
          <a:p>
            <a:r>
              <a:rPr lang="en-US" sz="2400" dirty="0" smtClean="0"/>
              <a:t>(</a:t>
            </a:r>
            <a:r>
              <a:rPr lang="en-US" sz="2400" dirty="0" err="1" smtClean="0"/>
              <a:t>a,b</a:t>
            </a:r>
            <a:r>
              <a:rPr lang="en-US" sz="2400" dirty="0" smtClean="0"/>
              <a:t>)=(1,-1) -&gt; </a:t>
            </a:r>
            <a:r>
              <a:rPr lang="el-GR" sz="2400" dirty="0" smtClean="0"/>
              <a:t>απ' όπου θέτοντας </a:t>
            </a:r>
            <a:r>
              <a:rPr lang="en-US" sz="2400" dirty="0" smtClean="0"/>
              <a:t>y=</a:t>
            </a:r>
            <a:r>
              <a:rPr lang="en-US" sz="2400" dirty="0" err="1" smtClean="0"/>
              <a:t>ax+b</a:t>
            </a:r>
            <a:r>
              <a:rPr lang="el-GR" sz="2400" dirty="0" smtClean="0"/>
              <a:t>-&gt;</a:t>
            </a:r>
            <a:r>
              <a:rPr lang="en-US" sz="2400" dirty="0" smtClean="0"/>
              <a:t> y=x-1</a:t>
            </a:r>
            <a:endParaRPr lang="el-GR" sz="2400" dirty="0" smtClean="0"/>
          </a:p>
          <a:p>
            <a:endParaRPr lang="el-GR" sz="2400" dirty="0"/>
          </a:p>
          <a:p>
            <a:r>
              <a:rPr lang="el-GR" sz="2400" dirty="0" smtClean="0"/>
              <a:t>Στην επόμενη διαφάνεια βλέπουμε ότι όντως βρήκαμε τις ευθείες που «περνάνε» από τα δεδομένα μας με επιτυχία!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9329369" y="2532001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=[</a:t>
            </a:r>
            <a:r>
              <a:rPr lang="en-US" dirty="0">
                <a:solidFill>
                  <a:srgbClr val="FF0000"/>
                </a:solidFill>
              </a:rPr>
              <a:t>1,1,2,4,3];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=[</a:t>
            </a:r>
            <a:r>
              <a:rPr lang="en-US" dirty="0">
                <a:solidFill>
                  <a:srgbClr val="FF0000"/>
                </a:solidFill>
              </a:rPr>
              <a:t>0,1,1,1,2];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plot(z,w,</a:t>
            </a:r>
            <a:r>
              <a:rPr lang="en-US" dirty="0">
                <a:solidFill>
                  <a:srgbClr val="FF0000"/>
                </a:solidFill>
              </a:rPr>
              <a:t>'</a:t>
            </a:r>
            <a:r>
              <a:rPr lang="en-US" dirty="0" err="1">
                <a:solidFill>
                  <a:srgbClr val="FF0000"/>
                </a:solidFill>
              </a:rPr>
              <a:t>ro</a:t>
            </a:r>
            <a:r>
              <a:rPr lang="en-US" dirty="0">
                <a:solidFill>
                  <a:srgbClr val="FF0000"/>
                </a:solidFill>
              </a:rPr>
              <a:t>'), axis ([-2 5 -2 5</a:t>
            </a:r>
            <a:r>
              <a:rPr lang="en-US" dirty="0" smtClean="0">
                <a:solidFill>
                  <a:srgbClr val="FF0000"/>
                </a:solidFill>
              </a:rPr>
              <a:t>])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hold on</a:t>
            </a:r>
          </a:p>
          <a:p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=-2:5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</a:rPr>
              <a:t>y1=[1 1 1 1 1 1 1 1</a:t>
            </a:r>
            <a:r>
              <a:rPr lang="es-ES" dirty="0" smtClean="0">
                <a:solidFill>
                  <a:srgbClr val="FF0000"/>
                </a:solidFill>
              </a:rPr>
              <a:t>];</a:t>
            </a:r>
            <a:r>
              <a:rPr lang="en-US" dirty="0" smtClean="0">
                <a:solidFill>
                  <a:srgbClr val="FF0000"/>
                </a:solidFill>
              </a:rPr>
              <a:t>y2=x-1</a:t>
            </a:r>
            <a:r>
              <a:rPr lang="en-US" dirty="0">
                <a:solidFill>
                  <a:srgbClr val="FF0000"/>
                </a:solidFill>
              </a:rPr>
              <a:t>;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plot(x,y1</a:t>
            </a:r>
            <a:r>
              <a:rPr lang="en-US" dirty="0">
                <a:solidFill>
                  <a:srgbClr val="FF0000"/>
                </a:solidFill>
              </a:rPr>
              <a:t>,'g',x,y2,'b')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6716" y="2243396"/>
            <a:ext cx="223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Κώδικας </a:t>
            </a:r>
            <a:r>
              <a:rPr lang="en-US" dirty="0" err="1" smtClean="0"/>
              <a:t>Matlab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7895" t="22839" r="75592" b="46595"/>
          <a:stretch/>
        </p:blipFill>
        <p:spPr>
          <a:xfrm>
            <a:off x="9529009" y="4721882"/>
            <a:ext cx="2013285" cy="1620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91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Επιστρέφοντας στην εικόνα για να βρούμε τις ευθείες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492" t="24315" r="28348" b="29248"/>
          <a:stretch/>
        </p:blipFill>
        <p:spPr>
          <a:xfrm>
            <a:off x="166254" y="2244436"/>
            <a:ext cx="5291647" cy="442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50" t="19318" r="68626" b="33466"/>
          <a:stretch/>
        </p:blipFill>
        <p:spPr>
          <a:xfrm>
            <a:off x="6442363" y="2244436"/>
            <a:ext cx="5316681" cy="434430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78639" y="5024495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(1,0)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78639" y="4416590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(1,1)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96116" y="4416590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(2,1)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238438" y="4416590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(4,1)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68062" y="3770384"/>
            <a:ext cx="670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(3,2)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982080" y="6361379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8904" y="2244436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474992" y="6257756"/>
            <a:ext cx="28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50669" y="2244436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605152" y="4047258"/>
            <a:ext cx="574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y= 1</a:t>
            </a:r>
          </a:p>
        </p:txBody>
      </p:sp>
      <p:sp>
        <p:nvSpPr>
          <p:cNvPr id="17" name="Rectangle 16"/>
          <p:cNvSpPr/>
          <p:nvPr/>
        </p:nvSpPr>
        <p:spPr>
          <a:xfrm rot="19035259">
            <a:off x="9736238" y="3237361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y=x-1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57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Επιστρέφοντας στην εικόνα για να βρούμε τις ευθείες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Παρατηρούμε ότι πραγματικά βρήκαμε με τον μετασχηματισμό </a:t>
            </a:r>
            <a:r>
              <a:rPr lang="en-US" dirty="0" smtClean="0"/>
              <a:t>Hough </a:t>
            </a:r>
            <a:r>
              <a:rPr lang="el-GR" dirty="0" smtClean="0"/>
              <a:t>τις ευθείες που περνούν από τα δεδομένα της εικόνας μας!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57" y="3153837"/>
            <a:ext cx="6315877" cy="248887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3016738" y="3305908"/>
            <a:ext cx="2196124" cy="20867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05723" y="4349261"/>
            <a:ext cx="2274278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0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με τον Μετασχηματισμό </a:t>
            </a:r>
            <a:r>
              <a:rPr lang="en-US" dirty="0" smtClean="0"/>
              <a:t>Hough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Επειδή μετασχηματίζει τα </a:t>
            </a:r>
            <a:r>
              <a:rPr lang="el-GR" dirty="0" err="1" smtClean="0"/>
              <a:t>εικονοστοιχεία</a:t>
            </a:r>
            <a:r>
              <a:rPr lang="el-GR" dirty="0" smtClean="0"/>
              <a:t> σε ευθείες είναι αδύνατο να εντοπίσει κάθετες ευθείες μιας και αυτές θα είχαν άπειρη κλίση!</a:t>
            </a:r>
          </a:p>
          <a:p>
            <a:r>
              <a:rPr lang="el-GR" dirty="0" smtClean="0"/>
              <a:t>Δηλαδή στην ευθεία </a:t>
            </a:r>
            <a:r>
              <a:rPr lang="en-US" dirty="0" smtClean="0"/>
              <a:t>y=</a:t>
            </a:r>
            <a:r>
              <a:rPr lang="en-US" dirty="0" err="1" smtClean="0"/>
              <a:t>ax+b</a:t>
            </a:r>
            <a:r>
              <a:rPr lang="el-GR" dirty="0" smtClean="0"/>
              <a:t>, το </a:t>
            </a:r>
            <a:r>
              <a:rPr lang="en-US" dirty="0" smtClean="0"/>
              <a:t>a </a:t>
            </a:r>
            <a:r>
              <a:rPr lang="el-GR" dirty="0" smtClean="0"/>
              <a:t> που αντιπροσωπεύει την κλίση θα έπρεπε να είναι άπειρο!</a:t>
            </a:r>
          </a:p>
          <a:p>
            <a:r>
              <a:rPr lang="el-GR" dirty="0" smtClean="0"/>
              <a:t>Όποτε πρέπει να βρεθεί ένας πιο κατάλληλος μετασχηματισμός και αυτός γίνεται εισάγοντας την ελάχιστη απόσταση της ευθείας από την αρχή των αξόνων </a:t>
            </a:r>
            <a:r>
              <a:rPr lang="en-US" dirty="0" smtClean="0"/>
              <a:t>r, </a:t>
            </a:r>
            <a:r>
              <a:rPr lang="el-GR" dirty="0" smtClean="0"/>
              <a:t>και την γωνία που σχηματίζεται ανάμεσα στο </a:t>
            </a:r>
            <a:r>
              <a:rPr lang="en-US" dirty="0" smtClean="0"/>
              <a:t>r </a:t>
            </a:r>
            <a:r>
              <a:rPr lang="el-GR" dirty="0" smtClean="0"/>
              <a:t>και τον άξονα </a:t>
            </a:r>
            <a:r>
              <a:rPr lang="en-US" dirty="0" smtClean="0"/>
              <a:t>x.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522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Προβλήματα με τον Μετασχηματισμό </a:t>
            </a:r>
            <a:r>
              <a:rPr lang="en-US" dirty="0" smtClean="0"/>
              <a:t>Hough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ελάχιστη απόσταση της ευθείας που ψάχνουμε από την αρχή των αξόνων </a:t>
            </a:r>
            <a:r>
              <a:rPr lang="en-US" dirty="0" smtClean="0"/>
              <a:t>r, </a:t>
            </a:r>
            <a:r>
              <a:rPr lang="el-GR" dirty="0" smtClean="0"/>
              <a:t>και η γωνία </a:t>
            </a:r>
            <a:r>
              <a:rPr lang="el-GR" i="1" dirty="0" smtClean="0">
                <a:latin typeface="Arial Narrow" panose="020B0606020202030204" pitchFamily="34" charset="0"/>
              </a:rPr>
              <a:t>θ</a:t>
            </a:r>
            <a:r>
              <a:rPr lang="el-GR" dirty="0" smtClean="0"/>
              <a:t> που σχηματίζεται ανάμεσα στο </a:t>
            </a:r>
            <a:r>
              <a:rPr lang="en-US" dirty="0" smtClean="0"/>
              <a:t>r </a:t>
            </a:r>
            <a:r>
              <a:rPr lang="el-GR" dirty="0" smtClean="0"/>
              <a:t>και τον άξονα </a:t>
            </a:r>
            <a:r>
              <a:rPr lang="en-US" dirty="0" smtClean="0"/>
              <a:t>x.</a:t>
            </a:r>
            <a:endParaRPr lang="en-US" b="1" i="1" dirty="0"/>
          </a:p>
        </p:txBody>
      </p:sp>
      <p:pic>
        <p:nvPicPr>
          <p:cNvPr id="4" name="Picture 2" descr="R theta 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212" y="3174756"/>
            <a:ext cx="27051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5261" y="596259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https://en.wikipedia.org/wiki/Hough_transform#/media/File:R_theta_line.GIF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1938" y="2863057"/>
                <a:ext cx="5502031" cy="2308324"/>
              </a:xfrm>
              <a:prstGeom prst="rect">
                <a:avLst/>
              </a:prstGeom>
              <a:noFill/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Για κάθε </a:t>
                </a:r>
                <a:r>
                  <a:rPr lang="el-GR" dirty="0" err="1" smtClean="0"/>
                  <a:t>εικονοστοιχείο</a:t>
                </a:r>
                <a:r>
                  <a:rPr lang="el-GR" dirty="0" smtClean="0"/>
                  <a:t> της εικόνας πρέπει τώρα να υπολογίσουμε τον μετασχηματισμό: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𝑥𝑐𝑜𝑠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𝑦𝑠𝑖𝑛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dirty="0" smtClean="0"/>
              </a:p>
              <a:p>
                <a:r>
                  <a:rPr lang="el-GR" dirty="0" smtClean="0"/>
                  <a:t>Προφανώς θα πρέπει να </a:t>
                </a:r>
                <a:r>
                  <a:rPr lang="el-GR" dirty="0" err="1" smtClean="0"/>
                  <a:t>διακριτοποιήσουμε</a:t>
                </a:r>
                <a:r>
                  <a:rPr lang="el-GR" dirty="0" smtClean="0"/>
                  <a:t> τις γωνίες για να μπορέσουμε να βρούμε τα </a:t>
                </a:r>
                <a:r>
                  <a:rPr lang="en-US" dirty="0" smtClean="0"/>
                  <a:t>r </a:t>
                </a:r>
                <a:r>
                  <a:rPr lang="el-GR" dirty="0" smtClean="0"/>
                  <a:t>για κάθε </a:t>
                </a:r>
                <a:r>
                  <a:rPr lang="en-US" dirty="0" smtClean="0"/>
                  <a:t>pixel </a:t>
                </a:r>
                <a:r>
                  <a:rPr lang="el-GR" dirty="0" smtClean="0"/>
                  <a:t>της εικόνας.</a:t>
                </a:r>
              </a:p>
              <a:p>
                <a:r>
                  <a:rPr lang="el-GR" dirty="0" smtClean="0"/>
                  <a:t>Αναλυτικά ο αλγόριθμος στην επόμενη διαφάνεια.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938" y="2863057"/>
                <a:ext cx="5502031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885" t="-1316"/>
                </a:stretch>
              </a:blip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2384981" y="4100660"/>
            <a:ext cx="56561" cy="65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53006" y="3832553"/>
            <a:ext cx="933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δεύτερου </a:t>
            </a:r>
            <a:r>
              <a:rPr lang="en-US" dirty="0" smtClean="0"/>
              <a:t>Hough </a:t>
            </a:r>
            <a:r>
              <a:rPr lang="el-GR" dirty="0" smtClean="0"/>
              <a:t>μετασχηματισμού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 smtClean="0"/>
                  <a:t>Αποφασίζουμε τα όρια τιμών για </a:t>
                </a:r>
                <a:r>
                  <a:rPr lang="en-US" dirty="0" smtClean="0"/>
                  <a:t>r,</a:t>
                </a:r>
                <a:r>
                  <a:rPr lang="el-GR" dirty="0" smtClean="0"/>
                  <a:t>θ που θα επιστρέψουμε στους υπολογισμούς. </a:t>
                </a:r>
              </a:p>
              <a:p>
                <a:r>
                  <a:rPr lang="el-GR" dirty="0" smtClean="0"/>
                  <a:t>Για κάθε γωνία θ που επιλέξαμε θα υπολογίσουμε για κάθε </a:t>
                </a:r>
                <a:r>
                  <a:rPr lang="en-US" dirty="0" smtClean="0"/>
                  <a:t>pixel </a:t>
                </a:r>
                <a:r>
                  <a:rPr lang="el-GR" dirty="0" smtClean="0"/>
                  <a:t>την τιμή: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𝑥𝑐𝑜𝑠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𝑦𝑠𝑖𝑛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l-GR" dirty="0"/>
              </a:p>
              <a:p>
                <a:r>
                  <a:rPr lang="el-GR" dirty="0" smtClean="0"/>
                  <a:t>Στη συνέχεια θα δημιουργήσουμε ένα συσσωρευτικό πίνακα </a:t>
                </a:r>
                <a:r>
                  <a:rPr lang="en-US" dirty="0" smtClean="0"/>
                  <a:t>r,</a:t>
                </a:r>
                <a:r>
                  <a:rPr lang="el-GR" dirty="0" smtClean="0"/>
                  <a:t>θ και θα αποθηκεύσουμε όλα τα </a:t>
                </a:r>
                <a:r>
                  <a:rPr lang="en-US" dirty="0" smtClean="0"/>
                  <a:t>r </a:t>
                </a:r>
                <a:r>
                  <a:rPr lang="el-GR" dirty="0" smtClean="0"/>
                  <a:t>που βρίσκουμε στο προηγούμενο βήμα.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039090" y="6173400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https://en.wikipedia.org/wiki/Hough_transform#/media/File:Hough_transform_diagram.png</a:t>
            </a:r>
          </a:p>
        </p:txBody>
      </p:sp>
    </p:spTree>
    <p:extLst>
      <p:ext uri="{BB962C8B-B14F-4D97-AF65-F5344CB8AC3E}">
        <p14:creationId xmlns:p14="http://schemas.microsoft.com/office/powerpoint/2010/main" val="3702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δεύτερου </a:t>
            </a:r>
            <a:r>
              <a:rPr lang="en-US" dirty="0" smtClean="0"/>
              <a:t>Hough </a:t>
            </a:r>
            <a:r>
              <a:rPr lang="el-GR" dirty="0" smtClean="0"/>
              <a:t>μετασχηματισμού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9998" y="1683806"/>
                <a:ext cx="11656055" cy="4734662"/>
              </a:xfrm>
            </p:spPr>
            <p:txBody>
              <a:bodyPr>
                <a:normAutofit/>
              </a:bodyPr>
              <a:lstStyle/>
              <a:p>
                <a:r>
                  <a:rPr lang="el-GR" sz="2400" dirty="0"/>
                  <a:t>Γ</a:t>
                </a:r>
                <a:r>
                  <a:rPr lang="el-GR" sz="2400" dirty="0" smtClean="0"/>
                  <a:t>ια κάθε σημείο (</a:t>
                </a:r>
                <a:r>
                  <a:rPr lang="en-US" sz="2400" dirty="0" err="1" smtClean="0"/>
                  <a:t>x,y</a:t>
                </a:r>
                <a:r>
                  <a:rPr lang="en-US" sz="2400" dirty="0" smtClean="0"/>
                  <a:t>) </a:t>
                </a:r>
                <a:r>
                  <a:rPr lang="el-GR" sz="2400" dirty="0" smtClean="0"/>
                  <a:t>αποφασίζουμε τις γωνίες π.χ. </a:t>
                </a:r>
                <a:r>
                  <a:rPr lang="el-GR" sz="2400" dirty="0" smtClean="0">
                    <a:solidFill>
                      <a:srgbClr val="FF0000"/>
                    </a:solidFill>
                  </a:rPr>
                  <a:t>θ</a:t>
                </a:r>
                <a:r>
                  <a:rPr lang="en-US" sz="2400" dirty="0">
                    <a:solidFill>
                      <a:srgbClr val="FF0000"/>
                    </a:solidFill>
                  </a:rPr>
                  <a:t>=0,30,60,90,120,150</a:t>
                </a:r>
                <a:endParaRPr lang="el-GR" sz="2400" dirty="0" smtClean="0"/>
              </a:p>
              <a:p>
                <a:r>
                  <a:rPr lang="el-GR" sz="2400" dirty="0"/>
                  <a:t>Γ</a:t>
                </a:r>
                <a:r>
                  <a:rPr lang="el-GR" sz="2400" dirty="0" smtClean="0"/>
                  <a:t>ια κάθε γωνία υπολογίζουμε την απόσταση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𝑥𝑐𝑜𝑠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𝑦𝑠𝑖𝑛</m:t>
                    </m:r>
                    <m:r>
                      <a:rPr lang="el-GR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dirty="0" smtClean="0">
                  <a:solidFill>
                    <a:srgbClr val="222222"/>
                  </a:solidFill>
                </a:endParaRPr>
              </a:p>
              <a:p>
                <a:r>
                  <a:rPr lang="el-GR" sz="2400" dirty="0">
                    <a:solidFill>
                      <a:srgbClr val="222222"/>
                    </a:solidFill>
                  </a:rPr>
                  <a:t>Στο σχήμα από αριστερά προς τα δεξιά βλέπουμε το πρώτο βήμα για τον υπολογισμό του μετασχηματισμού </a:t>
                </a:r>
                <a:r>
                  <a:rPr lang="en-US" sz="2400" dirty="0">
                    <a:solidFill>
                      <a:srgbClr val="222222"/>
                    </a:solidFill>
                  </a:rPr>
                  <a:t>Hough </a:t>
                </a:r>
                <a:r>
                  <a:rPr lang="el-GR" sz="2400" dirty="0" smtClean="0">
                    <a:solidFill>
                      <a:srgbClr val="222222"/>
                    </a:solidFill>
                  </a:rPr>
                  <a:t>για σημεία και επιλεγμένες γωνίες</a:t>
                </a:r>
                <a:r>
                  <a:rPr lang="en-US" sz="2400" dirty="0" smtClean="0">
                    <a:solidFill>
                      <a:srgbClr val="222222"/>
                    </a:solidFill>
                  </a:rPr>
                  <a:t>. </a:t>
                </a:r>
                <a:endParaRPr lang="en-US" sz="2400" dirty="0">
                  <a:solidFill>
                    <a:srgbClr val="222222"/>
                  </a:solidFill>
                </a:endParaRPr>
              </a:p>
              <a:p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9998" y="1683806"/>
                <a:ext cx="11656055" cy="4734662"/>
              </a:xfrm>
              <a:blipFill rotWithShape="0">
                <a:blip r:embed="rId2"/>
                <a:stretch>
                  <a:fillRect l="-680" t="-1802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ough transform 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" y="3355943"/>
            <a:ext cx="5442714" cy="29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7359" y="61414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https://en.wikipedia.org/wiki/Hough_transform#/media/File:Hough_transform_diagram.png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944" y="4914393"/>
            <a:ext cx="53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(0,0)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40529" y="4906578"/>
            <a:ext cx="53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(0,0)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1349" y="4914393"/>
            <a:ext cx="53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(0,0)</a:t>
            </a:r>
            <a:endParaRPr lang="en-US" sz="11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10396" y="4145638"/>
                <a:ext cx="6088184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Σε κάθε σημείο φαίνονται οι ευθείες που περνάνε όλες από αυτό. Την ίδια στιγμή με διακεκομμένες φαίνονται οι κάθετες κάθε ευθείας που συναντούν την αρχή. Το μήκος και η γωνία των διακεκομμένων γραμμών είναι οι τιμές </a:t>
                </a:r>
                <a:r>
                  <a:rPr lang="en-US" dirty="0" smtClean="0"/>
                  <a:t>r,</a:t>
                </a:r>
                <a:r>
                  <a:rPr lang="el-GR" dirty="0" smtClean="0"/>
                  <a:t>θ που ψάχνουμε από τη σχέση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𝑥𝑐𝑜𝑠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𝑦𝑠𝑖𝑛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l-G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0396" y="4145638"/>
                <a:ext cx="6088184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801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8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Αλγόριθμος δεύτερου </a:t>
            </a:r>
            <a:r>
              <a:rPr lang="en-US" dirty="0" smtClean="0"/>
              <a:t>Hough </a:t>
            </a:r>
            <a:r>
              <a:rPr lang="el-GR" dirty="0" smtClean="0"/>
              <a:t>μετασχηματισμού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sz="1800" dirty="0"/>
                  <a:t>Σε κάθε σημείο φαίνονται </a:t>
                </a:r>
                <a:r>
                  <a:rPr lang="el-GR" sz="1800" dirty="0" smtClean="0"/>
                  <a:t>οι ευθείες </a:t>
                </a:r>
                <a:r>
                  <a:rPr lang="el-GR" sz="1800" dirty="0"/>
                  <a:t>που περνάνε όλες από αυτό. Την ίδια στιγμή με διακεκομμένες φαίνονται οι κάθετες κάθε ευθείας που συναντούν την αρχή. Το μήκος και η γωνία των διακεκομμένων γραμμών είναι οι τιμές </a:t>
                </a:r>
                <a:r>
                  <a:rPr lang="en-US" sz="1800" dirty="0"/>
                  <a:t>r,</a:t>
                </a:r>
                <a:r>
                  <a:rPr lang="el-GR" sz="1800" dirty="0"/>
                  <a:t>θ που ψάχνουμε από τη σχέση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𝑥𝑐𝑜𝑠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𝑦𝑠𝑖𝑛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l-GR" sz="1800" dirty="0" smtClean="0"/>
              </a:p>
              <a:p>
                <a:r>
                  <a:rPr lang="el-GR" sz="1800" dirty="0" smtClean="0"/>
                  <a:t>Επαναλαμβάνοντας αυτό για όλα τα σημεία της εικόνας παίρνουμε το λεγόμενο </a:t>
                </a:r>
                <a:r>
                  <a:rPr lang="en-US" sz="1800" dirty="0" smtClean="0"/>
                  <a:t>Hough Space </a:t>
                </a:r>
                <a:r>
                  <a:rPr lang="el-GR" sz="1800" dirty="0" smtClean="0"/>
                  <a:t>γράφημα. </a:t>
                </a:r>
                <a:r>
                  <a:rPr lang="el-GR" sz="1800" dirty="0" err="1" smtClean="0"/>
                  <a:t>Π.χ</a:t>
                </a:r>
                <a:r>
                  <a:rPr lang="el-GR" sz="1800" dirty="0" smtClean="0"/>
                  <a:t> στις 30 μοίρες βλέπουμε τις τιμές του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𝑥𝑐𝑜𝑠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𝑦𝑠𝑖𝑛</m:t>
                    </m:r>
                    <m:r>
                      <a:rPr lang="el-GR" sz="1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 smtClean="0"/>
                  <a:t> σε όλα τα </a:t>
                </a:r>
                <a:r>
                  <a:rPr lang="en-US" sz="1800" dirty="0" smtClean="0"/>
                  <a:t>pixel (</a:t>
                </a:r>
                <a:r>
                  <a:rPr lang="en-US" sz="1800" dirty="0" err="1" smtClean="0"/>
                  <a:t>x,y</a:t>
                </a:r>
                <a:r>
                  <a:rPr lang="en-US" sz="1800" dirty="0" smtClean="0"/>
                  <a:t>). </a:t>
                </a:r>
                <a:r>
                  <a:rPr lang="el-GR" sz="1800" dirty="0" smtClean="0"/>
                  <a:t>Το σημείο τομής (</a:t>
                </a:r>
                <a:r>
                  <a:rPr lang="en-US" sz="1800" dirty="0" smtClean="0">
                    <a:solidFill>
                      <a:srgbClr val="FFA6FF"/>
                    </a:solidFill>
                  </a:rPr>
                  <a:t>x</a:t>
                </a:r>
                <a:r>
                  <a:rPr lang="en-US" sz="1800" dirty="0" smtClean="0"/>
                  <a:t>) </a:t>
                </a:r>
                <a:r>
                  <a:rPr lang="el-GR" sz="1800" dirty="0" smtClean="0"/>
                  <a:t>δείχνει την ευθεία που περνάει από τα σημεία μας (περίπου </a:t>
                </a:r>
                <a:r>
                  <a:rPr lang="en-US" sz="1800" dirty="0" smtClean="0"/>
                  <a:t>6</a:t>
                </a:r>
                <a:r>
                  <a:rPr lang="el-GR" sz="1800" dirty="0" smtClean="0"/>
                  <a:t>0 μοίρες και </a:t>
                </a:r>
                <a:r>
                  <a:rPr lang="en-US" sz="1800" dirty="0" smtClean="0"/>
                  <a:t>r=81).</a:t>
                </a:r>
                <a:endParaRPr lang="el-GR" sz="1800" dirty="0"/>
              </a:p>
              <a:p>
                <a:endParaRPr lang="el-GR" sz="18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06" t="-126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ough transform diagr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99" y="3592145"/>
            <a:ext cx="5007801" cy="271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47359" y="614146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https://en.wikipedia.org/wiki/Hough_transform#/media/File:Hough_transform_diagram.png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944" y="4914393"/>
            <a:ext cx="53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(0,0)</a:t>
            </a:r>
            <a:endParaRPr lang="en-US" sz="11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40529" y="4906578"/>
            <a:ext cx="53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(0,0)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41349" y="4914393"/>
            <a:ext cx="5314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(0,0)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10396" y="4145638"/>
            <a:ext cx="6088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Hough space plot exampl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752" y="3689205"/>
            <a:ext cx="2846633" cy="231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7323016" y="3860800"/>
            <a:ext cx="7815" cy="14458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95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με κώδικα </a:t>
            </a:r>
            <a:r>
              <a:rPr lang="en-US" smtClean="0"/>
              <a:t>Matlab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64015" cy="4351338"/>
          </a:xfrm>
        </p:spPr>
        <p:txBody>
          <a:bodyPr>
            <a:no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function res=</a:t>
            </a:r>
            <a:r>
              <a:rPr lang="en-US" sz="1400" dirty="0" err="1" smtClean="0">
                <a:solidFill>
                  <a:srgbClr val="FF0000"/>
                </a:solidFill>
              </a:rPr>
              <a:t>houghTr</a:t>
            </a:r>
            <a:r>
              <a:rPr lang="en-US" sz="1400" dirty="0" smtClean="0">
                <a:solidFill>
                  <a:srgbClr val="FF0000"/>
                </a:solidFill>
              </a:rPr>
              <a:t>(image)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% HOUGH(IMAGE) creates the Hough transform of the image </a:t>
            </a:r>
            <a:r>
              <a:rPr lang="en-US" sz="1400" dirty="0" err="1" smtClean="0">
                <a:solidFill>
                  <a:srgbClr val="FF0000"/>
                </a:solidFill>
              </a:rPr>
              <a:t>IMAGE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%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b="1" dirty="0" smtClean="0">
                <a:solidFill>
                  <a:srgbClr val="FF0000"/>
                </a:solidFill>
              </a:rPr>
              <a:t>edges=edge(</a:t>
            </a:r>
            <a:r>
              <a:rPr lang="en-US" sz="1400" b="1" dirty="0" err="1" smtClean="0">
                <a:solidFill>
                  <a:srgbClr val="FF0000"/>
                </a:solidFill>
              </a:rPr>
              <a:t>image,'canny</a:t>
            </a:r>
            <a:r>
              <a:rPr lang="en-US" sz="1400" b="1" dirty="0" smtClean="0">
                <a:solidFill>
                  <a:srgbClr val="FF0000"/>
                </a:solidFill>
              </a:rPr>
              <a:t>');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[</a:t>
            </a:r>
            <a:r>
              <a:rPr lang="en-US" sz="1400" dirty="0" err="1" smtClean="0">
                <a:solidFill>
                  <a:srgbClr val="FF0000"/>
                </a:solidFill>
              </a:rPr>
              <a:t>x,y</a:t>
            </a:r>
            <a:r>
              <a:rPr lang="en-US" sz="1400" dirty="0" smtClean="0">
                <a:solidFill>
                  <a:srgbClr val="FF0000"/>
                </a:solidFill>
              </a:rPr>
              <a:t>]=find(edges);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angles=[-90:180]*pi/180;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r=floor(x*cos(angles)+y*sin(angles));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rmax</a:t>
            </a:r>
            <a:r>
              <a:rPr lang="en-US" sz="1400" dirty="0" smtClean="0">
                <a:solidFill>
                  <a:srgbClr val="FF0000"/>
                </a:solidFill>
              </a:rPr>
              <a:t>=max(r(find(r&gt;0)));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err="1" smtClean="0">
                <a:solidFill>
                  <a:srgbClr val="FF0000"/>
                </a:solidFill>
              </a:rPr>
              <a:t>acc</a:t>
            </a:r>
            <a:r>
              <a:rPr lang="en-US" sz="1400" dirty="0" smtClean="0">
                <a:solidFill>
                  <a:srgbClr val="FF0000"/>
                </a:solidFill>
              </a:rPr>
              <a:t>=zeros(rmax+1,270);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for </a:t>
            </a:r>
            <a:r>
              <a:rPr lang="en-US" sz="1400" dirty="0" err="1" smtClean="0">
                <a:solidFill>
                  <a:srgbClr val="FF0000"/>
                </a:solidFill>
              </a:rPr>
              <a:t>i</a:t>
            </a:r>
            <a:r>
              <a:rPr lang="en-US" sz="1400" dirty="0" smtClean="0">
                <a:solidFill>
                  <a:srgbClr val="FF0000"/>
                </a:solidFill>
              </a:rPr>
              <a:t>=1:length(x),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for j=1:270,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if r(</a:t>
            </a:r>
            <a:r>
              <a:rPr lang="en-US" sz="1400" dirty="0" err="1" smtClean="0">
                <a:solidFill>
                  <a:srgbClr val="FF0000"/>
                </a:solidFill>
              </a:rPr>
              <a:t>i,j</a:t>
            </a:r>
            <a:r>
              <a:rPr lang="en-US" sz="1400" dirty="0" smtClean="0">
                <a:solidFill>
                  <a:srgbClr val="FF0000"/>
                </a:solidFill>
              </a:rPr>
              <a:t>)&gt;=0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pt-BR" sz="1400" dirty="0" smtClean="0">
                <a:solidFill>
                  <a:srgbClr val="FF0000"/>
                </a:solidFill>
              </a:rPr>
              <a:t>	 acc(r(i,j)+1,j)=acc(r(i,j)+1,j)+1;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	end;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end;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end;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res=</a:t>
            </a:r>
            <a:r>
              <a:rPr lang="en-US" sz="1400" dirty="0" err="1" smtClean="0">
                <a:solidFill>
                  <a:srgbClr val="FF0000"/>
                </a:solidFill>
              </a:rPr>
              <a:t>acc</a:t>
            </a:r>
            <a:r>
              <a:rPr lang="en-US" sz="1400" dirty="0" smtClean="0">
                <a:solidFill>
                  <a:srgbClr val="FF0000"/>
                </a:solidFill>
              </a:rPr>
              <a:t>;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05415" y="1825625"/>
            <a:ext cx="56036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function </a:t>
            </a:r>
            <a:r>
              <a:rPr lang="en-US" sz="1600" dirty="0" err="1">
                <a:solidFill>
                  <a:srgbClr val="FF0000"/>
                </a:solidFill>
              </a:rPr>
              <a:t>houghline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image,r,theta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%Draws </a:t>
            </a:r>
            <a:r>
              <a:rPr lang="en-US" sz="1600" dirty="0">
                <a:solidFill>
                  <a:srgbClr val="FF0000"/>
                </a:solidFill>
              </a:rPr>
              <a:t>a line at perpendicular distance R from the upper left corner of </a:t>
            </a:r>
            <a:r>
              <a:rPr lang="en-US" sz="1600" dirty="0" smtClean="0">
                <a:solidFill>
                  <a:srgbClr val="FF0000"/>
                </a:solidFill>
              </a:rPr>
              <a:t>the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current </a:t>
            </a:r>
            <a:r>
              <a:rPr lang="en-US" sz="1600" dirty="0">
                <a:solidFill>
                  <a:srgbClr val="FF0000"/>
                </a:solidFill>
              </a:rPr>
              <a:t>figure, with perpendicular angle THETA </a:t>
            </a:r>
            <a:r>
              <a:rPr lang="en-US" sz="1600" dirty="0" smtClean="0">
                <a:solidFill>
                  <a:srgbClr val="FF0000"/>
                </a:solidFill>
              </a:rPr>
              <a:t>to</a:t>
            </a:r>
            <a:r>
              <a:rPr lang="el-GR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dirty="0">
                <a:solidFill>
                  <a:srgbClr val="FF0000"/>
                </a:solidFill>
              </a:rPr>
              <a:t>left vertical axis.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% THETA is assumed to be in degrees.</a:t>
            </a:r>
          </a:p>
          <a:p>
            <a:r>
              <a:rPr lang="en-US" sz="1600" dirty="0">
                <a:solidFill>
                  <a:srgbClr val="FF0000"/>
                </a:solidFill>
              </a:rPr>
              <a:t>%</a:t>
            </a:r>
          </a:p>
          <a:p>
            <a:r>
              <a:rPr lang="en-US" sz="1600" dirty="0">
                <a:solidFill>
                  <a:srgbClr val="FF0000"/>
                </a:solidFill>
              </a:rPr>
              <a:t>[</a:t>
            </a:r>
            <a:r>
              <a:rPr lang="en-US" sz="1600" dirty="0" err="1">
                <a:solidFill>
                  <a:srgbClr val="FF0000"/>
                </a:solidFill>
              </a:rPr>
              <a:t>x,y</a:t>
            </a:r>
            <a:r>
              <a:rPr lang="en-US" sz="1600" dirty="0">
                <a:solidFill>
                  <a:srgbClr val="FF0000"/>
                </a:solidFill>
              </a:rPr>
              <a:t>]=size(image);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angle=pi*(181-theta)/180;</a:t>
            </a:r>
          </a:p>
          <a:p>
            <a:r>
              <a:rPr lang="en-US" sz="1600" dirty="0">
                <a:solidFill>
                  <a:srgbClr val="FF0000"/>
                </a:solidFill>
              </a:rPr>
              <a:t>X=[1:x];</a:t>
            </a:r>
          </a:p>
          <a:p>
            <a:r>
              <a:rPr lang="en-US" sz="1600" dirty="0">
                <a:solidFill>
                  <a:srgbClr val="FF0000"/>
                </a:solidFill>
              </a:rPr>
              <a:t>if sin(angle)==0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line</a:t>
            </a:r>
            <a:r>
              <a:rPr lang="en-US" sz="1600" dirty="0">
                <a:solidFill>
                  <a:srgbClr val="FF0000"/>
                </a:solidFill>
              </a:rPr>
              <a:t>([r r],[0,y],'</a:t>
            </a:r>
            <a:r>
              <a:rPr lang="en-US" sz="1600" dirty="0" err="1">
                <a:solidFill>
                  <a:srgbClr val="FF0000"/>
                </a:solidFill>
              </a:rPr>
              <a:t>Color','black</a:t>
            </a:r>
            <a:r>
              <a:rPr lang="en-US" sz="1600" dirty="0">
                <a:solidFill>
                  <a:srgbClr val="FF0000"/>
                </a:solidFill>
              </a:rPr>
              <a:t>')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else</a:t>
            </a:r>
          </a:p>
          <a:p>
            <a:r>
              <a:rPr lang="es-ES" sz="1600" dirty="0" smtClean="0">
                <a:solidFill>
                  <a:srgbClr val="FF0000"/>
                </a:solidFill>
              </a:rPr>
              <a:t> line</a:t>
            </a:r>
            <a:r>
              <a:rPr lang="es-ES" sz="1600" dirty="0">
                <a:solidFill>
                  <a:srgbClr val="FF0000"/>
                </a:solidFill>
              </a:rPr>
              <a:t>([0,y],[r/sin(</a:t>
            </a:r>
            <a:r>
              <a:rPr lang="es-ES" sz="1600" dirty="0" err="1">
                <a:solidFill>
                  <a:srgbClr val="FF0000"/>
                </a:solidFill>
              </a:rPr>
              <a:t>angle</a:t>
            </a:r>
            <a:r>
              <a:rPr lang="es-ES" sz="1600" dirty="0">
                <a:solidFill>
                  <a:srgbClr val="FF0000"/>
                </a:solidFill>
              </a:rPr>
              <a:t>),(r-y*</a:t>
            </a:r>
            <a:r>
              <a:rPr lang="es-ES" sz="1600" dirty="0" err="1">
                <a:solidFill>
                  <a:srgbClr val="FF0000"/>
                </a:solidFill>
              </a:rPr>
              <a:t>cos</a:t>
            </a:r>
            <a:r>
              <a:rPr lang="es-ES" sz="1600" dirty="0">
                <a:solidFill>
                  <a:srgbClr val="FF0000"/>
                </a:solidFill>
              </a:rPr>
              <a:t>(</a:t>
            </a:r>
            <a:r>
              <a:rPr lang="es-ES" sz="1600" dirty="0" err="1">
                <a:solidFill>
                  <a:srgbClr val="FF0000"/>
                </a:solidFill>
              </a:rPr>
              <a:t>angle</a:t>
            </a:r>
            <a:r>
              <a:rPr lang="es-ES" sz="1600" dirty="0">
                <a:solidFill>
                  <a:srgbClr val="FF0000"/>
                </a:solidFill>
              </a:rPr>
              <a:t>))/sin(</a:t>
            </a:r>
            <a:r>
              <a:rPr lang="es-ES" sz="1600" dirty="0" err="1">
                <a:solidFill>
                  <a:srgbClr val="FF0000"/>
                </a:solidFill>
              </a:rPr>
              <a:t>angle</a:t>
            </a:r>
            <a:r>
              <a:rPr lang="es-ES" sz="1600" dirty="0">
                <a:solidFill>
                  <a:srgbClr val="FF0000"/>
                </a:solidFill>
              </a:rPr>
              <a:t>)],'Color','</a:t>
            </a:r>
            <a:r>
              <a:rPr lang="es-ES" sz="1600" dirty="0" err="1">
                <a:solidFill>
                  <a:srgbClr val="FF0000"/>
                </a:solidFill>
              </a:rPr>
              <a:t>black</a:t>
            </a:r>
            <a:r>
              <a:rPr lang="es-ES" sz="1600" dirty="0">
                <a:solidFill>
                  <a:srgbClr val="FF0000"/>
                </a:solidFill>
              </a:rPr>
              <a:t>')</a:t>
            </a:r>
          </a:p>
          <a:p>
            <a:r>
              <a:rPr lang="en-US" sz="1600" dirty="0">
                <a:solidFill>
                  <a:srgbClr val="FF0000"/>
                </a:solidFill>
              </a:rPr>
              <a:t>end;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673" y="1411909"/>
            <a:ext cx="64320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An Introduction to Digital </a:t>
            </a:r>
            <a:r>
              <a:rPr lang="en-US" sz="900" dirty="0" smtClean="0"/>
              <a:t>Image Processing </a:t>
            </a:r>
            <a:r>
              <a:rPr lang="en-US" sz="900" dirty="0"/>
              <a:t>with </a:t>
            </a:r>
            <a:r>
              <a:rPr lang="en-US" sz="900" dirty="0" err="1" smtClean="0"/>
              <a:t>Matlab</a:t>
            </a:r>
            <a:r>
              <a:rPr lang="en-US" sz="900" dirty="0" smtClean="0"/>
              <a:t>, Alasdair </a:t>
            </a:r>
            <a:r>
              <a:rPr lang="en-US" sz="900" dirty="0"/>
              <a:t>McAndrew</a:t>
            </a:r>
          </a:p>
        </p:txBody>
      </p:sp>
      <p:pic>
        <p:nvPicPr>
          <p:cNvPr id="6" name="Picture 2" descr="https://images-na.ssl-images-amazon.com/images/I/511UczTbC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267" y="1225297"/>
            <a:ext cx="496025" cy="7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 HOUGH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997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c=</a:t>
            </a:r>
            <a:r>
              <a:rPr lang="en-US" dirty="0" err="1"/>
              <a:t>imread</a:t>
            </a:r>
            <a:r>
              <a:rPr lang="en-US" dirty="0"/>
              <a:t>('</a:t>
            </a:r>
            <a:r>
              <a:rPr lang="en-US" dirty="0" err="1"/>
              <a:t>cameraman.tif</a:t>
            </a:r>
            <a:r>
              <a:rPr lang="en-US" dirty="0"/>
              <a:t>');</a:t>
            </a:r>
          </a:p>
          <a:p>
            <a:pPr marL="0" indent="0">
              <a:buNone/>
            </a:pPr>
            <a:r>
              <a:rPr lang="en-US" dirty="0" err="1" smtClean="0"/>
              <a:t>hc</a:t>
            </a:r>
            <a:r>
              <a:rPr lang="en-US" dirty="0" smtClean="0"/>
              <a:t>=</a:t>
            </a:r>
            <a:r>
              <a:rPr lang="en-US" dirty="0" err="1" smtClean="0"/>
              <a:t>houghTr</a:t>
            </a:r>
            <a:r>
              <a:rPr lang="en-US" dirty="0" smtClean="0"/>
              <a:t>(c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imshow</a:t>
            </a:r>
            <a:r>
              <a:rPr lang="en-US" dirty="0"/>
              <a:t>(mat2gray(</a:t>
            </a:r>
            <a:r>
              <a:rPr lang="en-US" dirty="0" err="1"/>
              <a:t>hc</a:t>
            </a:r>
            <a:r>
              <a:rPr lang="en-US" dirty="0"/>
              <a:t>)*1.5)</a:t>
            </a:r>
          </a:p>
          <a:p>
            <a:pPr marL="0" indent="0">
              <a:buNone/>
            </a:pPr>
            <a:r>
              <a:rPr lang="en-US" dirty="0" smtClean="0"/>
              <a:t>[</a:t>
            </a:r>
            <a:r>
              <a:rPr lang="en-US" dirty="0" err="1"/>
              <a:t>r,theta</a:t>
            </a:r>
            <a:r>
              <a:rPr lang="en-US" dirty="0"/>
              <a:t>]=find(</a:t>
            </a:r>
            <a:r>
              <a:rPr lang="en-US" dirty="0" err="1"/>
              <a:t>hc</a:t>
            </a:r>
            <a:r>
              <a:rPr lang="en-US" dirty="0" smtClean="0"/>
              <a:t>==</a:t>
            </a:r>
            <a:r>
              <a:rPr lang="en-US" dirty="0"/>
              <a:t>max(</a:t>
            </a:r>
            <a:r>
              <a:rPr lang="en-US" dirty="0" err="1"/>
              <a:t>hc</a:t>
            </a:r>
            <a:r>
              <a:rPr lang="en-US" dirty="0" smtClean="0"/>
              <a:t>(:)))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figure</a:t>
            </a:r>
            <a:r>
              <a:rPr lang="en-US" dirty="0"/>
              <a:t>, </a:t>
            </a:r>
            <a:r>
              <a:rPr lang="en-US" dirty="0" err="1"/>
              <a:t>imshow</a:t>
            </a:r>
            <a:r>
              <a:rPr lang="en-US" dirty="0"/>
              <a:t>(c)</a:t>
            </a:r>
          </a:p>
          <a:p>
            <a:pPr marL="0" indent="0">
              <a:buNone/>
            </a:pPr>
            <a:r>
              <a:rPr lang="en-US" dirty="0"/>
              <a:t>hold on</a:t>
            </a:r>
          </a:p>
          <a:p>
            <a:pPr marL="0" indent="0">
              <a:buNone/>
            </a:pPr>
            <a:r>
              <a:rPr lang="en-US" dirty="0" err="1"/>
              <a:t>houghline</a:t>
            </a:r>
            <a:r>
              <a:rPr lang="en-US" dirty="0"/>
              <a:t>(</a:t>
            </a:r>
            <a:r>
              <a:rPr lang="en-US" dirty="0" err="1"/>
              <a:t>c,r,theta</a:t>
            </a:r>
            <a:r>
              <a:rPr lang="en-US" dirty="0"/>
              <a:t>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4092" y="1825625"/>
            <a:ext cx="4499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c=</a:t>
            </a:r>
            <a:r>
              <a:rPr lang="en-US" dirty="0" err="1" smtClean="0"/>
              <a:t>imread</a:t>
            </a:r>
            <a:r>
              <a:rPr lang="en-US" dirty="0" smtClean="0"/>
              <a:t>('</a:t>
            </a:r>
            <a:r>
              <a:rPr lang="en-US" dirty="0" err="1" smtClean="0"/>
              <a:t>cameraman.tif</a:t>
            </a:r>
            <a:r>
              <a:rPr lang="en-US" dirty="0" smtClean="0"/>
              <a:t>');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hc</a:t>
            </a:r>
            <a:r>
              <a:rPr lang="en-US" dirty="0" smtClean="0"/>
              <a:t>=</a:t>
            </a:r>
            <a:r>
              <a:rPr lang="en-US" dirty="0" err="1" smtClean="0"/>
              <a:t>houghTr</a:t>
            </a:r>
            <a:r>
              <a:rPr lang="en-US" dirty="0" smtClean="0"/>
              <a:t>(c);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imshow</a:t>
            </a:r>
            <a:r>
              <a:rPr lang="en-US" dirty="0" smtClean="0"/>
              <a:t>(mat2gray(</a:t>
            </a:r>
            <a:r>
              <a:rPr lang="en-US" dirty="0" err="1" smtClean="0"/>
              <a:t>hc</a:t>
            </a:r>
            <a:r>
              <a:rPr lang="en-US" dirty="0" smtClean="0"/>
              <a:t>)*1.5)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r,theta</a:t>
            </a:r>
            <a:r>
              <a:rPr lang="en-US" dirty="0"/>
              <a:t>]=find(</a:t>
            </a:r>
            <a:r>
              <a:rPr lang="en-US" dirty="0" err="1"/>
              <a:t>hc</a:t>
            </a:r>
            <a:r>
              <a:rPr lang="en-US" dirty="0"/>
              <a:t>&gt;80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figure, </a:t>
            </a:r>
            <a:r>
              <a:rPr lang="en-US" dirty="0" err="1" smtClean="0"/>
              <a:t>imshow</a:t>
            </a:r>
            <a:r>
              <a:rPr lang="en-US" dirty="0" smtClean="0"/>
              <a:t>(c)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hold 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/>
              <a:t>houghline</a:t>
            </a:r>
            <a:r>
              <a:rPr lang="en-US" dirty="0" smtClean="0"/>
              <a:t>(</a:t>
            </a:r>
            <a:r>
              <a:rPr lang="en-US" dirty="0" err="1" smtClean="0"/>
              <a:t>c,r</a:t>
            </a:r>
            <a:r>
              <a:rPr lang="en-US" dirty="0" smtClean="0"/>
              <a:t>(1),theta(1))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1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c=</a:t>
            </a:r>
            <a:r>
              <a:rPr lang="en-US" dirty="0" err="1"/>
              <a:t>imread</a:t>
            </a:r>
            <a:r>
              <a:rPr lang="en-US" dirty="0"/>
              <a:t>('</a:t>
            </a:r>
            <a:r>
              <a:rPr lang="en-US" dirty="0" err="1"/>
              <a:t>cameraman.tif</a:t>
            </a:r>
            <a:r>
              <a:rPr lang="en-US" dirty="0"/>
              <a:t>');</a:t>
            </a:r>
          </a:p>
          <a:p>
            <a:pPr marL="0" indent="0">
              <a:buNone/>
            </a:pPr>
            <a:r>
              <a:rPr lang="en-US" dirty="0" err="1" smtClean="0"/>
              <a:t>hc</a:t>
            </a:r>
            <a:r>
              <a:rPr lang="en-US" dirty="0" smtClean="0"/>
              <a:t>=</a:t>
            </a:r>
            <a:r>
              <a:rPr lang="en-US" dirty="0" err="1" smtClean="0"/>
              <a:t>houghTr</a:t>
            </a:r>
            <a:r>
              <a:rPr lang="en-US" dirty="0" smtClean="0"/>
              <a:t>(c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imshow</a:t>
            </a:r>
            <a:r>
              <a:rPr lang="en-US" dirty="0"/>
              <a:t>(mat2gray(</a:t>
            </a:r>
            <a:r>
              <a:rPr lang="en-US" dirty="0" err="1"/>
              <a:t>hc</a:t>
            </a:r>
            <a:r>
              <a:rPr lang="en-US" dirty="0"/>
              <a:t>)*1.5)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r,theta</a:t>
            </a:r>
            <a:r>
              <a:rPr lang="en-US" dirty="0"/>
              <a:t>]=</a:t>
            </a:r>
            <a:r>
              <a:rPr lang="en-US" dirty="0" smtClean="0"/>
              <a:t>find(</a:t>
            </a:r>
            <a:r>
              <a:rPr lang="en-US" dirty="0" err="1" smtClean="0"/>
              <a:t>hc</a:t>
            </a:r>
            <a:r>
              <a:rPr lang="en-US" dirty="0" smtClean="0"/>
              <a:t>&gt;100)</a:t>
            </a:r>
          </a:p>
          <a:p>
            <a:pPr marL="0" indent="0">
              <a:buNone/>
            </a:pPr>
            <a:r>
              <a:rPr lang="en-US" dirty="0" smtClean="0"/>
              <a:t>lines=size(r,1);</a:t>
            </a:r>
          </a:p>
          <a:p>
            <a:pPr marL="0" indent="0">
              <a:buNone/>
            </a:pPr>
            <a:r>
              <a:rPr lang="en-US" dirty="0"/>
              <a:t>figure, </a:t>
            </a:r>
            <a:r>
              <a:rPr lang="en-US" dirty="0" err="1"/>
              <a:t>imshow</a:t>
            </a:r>
            <a:r>
              <a:rPr lang="en-US" dirty="0"/>
              <a:t>(c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hold 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=1:lines</a:t>
            </a:r>
          </a:p>
          <a:p>
            <a:pPr marL="0" indent="0">
              <a:buNone/>
            </a:pPr>
            <a:r>
              <a:rPr lang="en-US" dirty="0" err="1" smtClean="0"/>
              <a:t>houghline</a:t>
            </a:r>
            <a:r>
              <a:rPr lang="en-US" dirty="0" smtClean="0"/>
              <a:t>(</a:t>
            </a:r>
            <a:r>
              <a:rPr lang="en-US" dirty="0" err="1" smtClean="0"/>
              <a:t>c,r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),theta(</a:t>
            </a:r>
            <a:r>
              <a:rPr lang="en-US" dirty="0" err="1" smtClean="0"/>
              <a:t>i</a:t>
            </a:r>
            <a:r>
              <a:rPr lang="en-US" dirty="0" smtClean="0"/>
              <a:t>))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hold on</a:t>
            </a:r>
          </a:p>
          <a:p>
            <a:pPr marL="0" indent="0">
              <a:buNone/>
            </a:pPr>
            <a:r>
              <a:rPr lang="en-US" dirty="0" smtClean="0"/>
              <a:t>end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316" t="23699" r="71299" b="25423"/>
          <a:stretch/>
        </p:blipFill>
        <p:spPr>
          <a:xfrm>
            <a:off x="5486399" y="293566"/>
            <a:ext cx="6277233" cy="620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4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βρεθεί η γωνία του ψαλιδιού με τη χρήση </a:t>
            </a:r>
            <a:r>
              <a:rPr lang="en-US" dirty="0" smtClean="0"/>
              <a:t>Hough Transform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32" t="14716" r="16749" b="25113"/>
          <a:stretch/>
        </p:blipFill>
        <p:spPr>
          <a:xfrm>
            <a:off x="5781054" y="365125"/>
            <a:ext cx="6410946" cy="52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0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98818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image=</a:t>
            </a:r>
            <a:r>
              <a:rPr lang="en-US" dirty="0" err="1"/>
              <a:t>imread</a:t>
            </a:r>
            <a:r>
              <a:rPr lang="en-US" dirty="0"/>
              <a:t>('scissors.png');</a:t>
            </a:r>
          </a:p>
          <a:p>
            <a:pPr marL="0" indent="0">
              <a:buNone/>
            </a:pPr>
            <a:r>
              <a:rPr lang="en-US" dirty="0"/>
              <a:t>c=image(:,:,1);</a:t>
            </a:r>
          </a:p>
          <a:p>
            <a:pPr marL="0" indent="0">
              <a:buNone/>
            </a:pPr>
            <a:r>
              <a:rPr lang="en-US" dirty="0" err="1"/>
              <a:t>hc</a:t>
            </a:r>
            <a:r>
              <a:rPr lang="en-US" dirty="0"/>
              <a:t>=</a:t>
            </a:r>
            <a:r>
              <a:rPr lang="en-US" dirty="0" err="1"/>
              <a:t>houghTr</a:t>
            </a:r>
            <a:r>
              <a:rPr lang="en-US" dirty="0"/>
              <a:t>(c);</a:t>
            </a:r>
          </a:p>
          <a:p>
            <a:pPr marL="0" indent="0">
              <a:buNone/>
            </a:pPr>
            <a:r>
              <a:rPr lang="en-US" dirty="0" err="1"/>
              <a:t>imshow</a:t>
            </a:r>
            <a:r>
              <a:rPr lang="en-US" dirty="0"/>
              <a:t>(mat2gray(</a:t>
            </a:r>
            <a:r>
              <a:rPr lang="en-US" dirty="0" err="1"/>
              <a:t>hc</a:t>
            </a:r>
            <a:r>
              <a:rPr lang="en-US" dirty="0"/>
              <a:t>)*1.5)</a:t>
            </a:r>
          </a:p>
          <a:p>
            <a:pPr marL="0" indent="0">
              <a:buNone/>
            </a:pPr>
            <a:r>
              <a:rPr lang="en-US" dirty="0"/>
              <a:t>[</a:t>
            </a:r>
            <a:r>
              <a:rPr lang="en-US" dirty="0" err="1"/>
              <a:t>r,theta</a:t>
            </a:r>
            <a:r>
              <a:rPr lang="en-US" dirty="0"/>
              <a:t>]=find(</a:t>
            </a:r>
            <a:r>
              <a:rPr lang="en-US" dirty="0" err="1"/>
              <a:t>hc</a:t>
            </a:r>
            <a:r>
              <a:rPr lang="en-US" dirty="0"/>
              <a:t>==max(</a:t>
            </a:r>
            <a:r>
              <a:rPr lang="en-US" dirty="0" err="1"/>
              <a:t>hc</a:t>
            </a:r>
            <a:r>
              <a:rPr lang="en-US" dirty="0"/>
              <a:t>(:)))</a:t>
            </a:r>
          </a:p>
          <a:p>
            <a:pPr marL="0" indent="0">
              <a:buNone/>
            </a:pPr>
            <a:r>
              <a:rPr lang="en-US" dirty="0"/>
              <a:t>figure, </a:t>
            </a:r>
            <a:r>
              <a:rPr lang="en-US" dirty="0" err="1"/>
              <a:t>imshow</a:t>
            </a:r>
            <a:r>
              <a:rPr lang="en-US" dirty="0"/>
              <a:t>(c)</a:t>
            </a:r>
          </a:p>
          <a:p>
            <a:pPr marL="0" indent="0">
              <a:buNone/>
            </a:pPr>
            <a:r>
              <a:rPr lang="en-US" dirty="0"/>
              <a:t>hold on</a:t>
            </a:r>
          </a:p>
          <a:p>
            <a:pPr marL="0" indent="0">
              <a:buNone/>
            </a:pPr>
            <a:r>
              <a:rPr lang="en-US" dirty="0" err="1"/>
              <a:t>houghline</a:t>
            </a:r>
            <a:r>
              <a:rPr lang="en-US" dirty="0"/>
              <a:t>(</a:t>
            </a:r>
            <a:r>
              <a:rPr lang="en-US" dirty="0" err="1"/>
              <a:t>c,r,theta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532" t="14716" r="16749" b="25113"/>
          <a:stretch/>
        </p:blipFill>
        <p:spPr>
          <a:xfrm>
            <a:off x="5781054" y="365125"/>
            <a:ext cx="6410946" cy="52875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0781" y="5652655"/>
            <a:ext cx="1752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 </a:t>
            </a:r>
            <a:r>
              <a:rPr lang="en-US" sz="2400" dirty="0" smtClean="0"/>
              <a:t>=   </a:t>
            </a:r>
            <a:r>
              <a:rPr lang="en-US" sz="2400" dirty="0"/>
              <a:t>158</a:t>
            </a:r>
          </a:p>
          <a:p>
            <a:r>
              <a:rPr lang="en-US" sz="2400" dirty="0" smtClean="0"/>
              <a:t>theta =  </a:t>
            </a:r>
            <a:r>
              <a:rPr lang="en-US" sz="2400" dirty="0"/>
              <a:t>121</a:t>
            </a:r>
          </a:p>
        </p:txBody>
      </p:sp>
    </p:spTree>
    <p:extLst>
      <p:ext uri="{BB962C8B-B14F-4D97-AF65-F5344CB8AC3E}">
        <p14:creationId xmlns:p14="http://schemas.microsoft.com/office/powerpoint/2010/main" val="41649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https://</a:t>
            </a:r>
            <a:r>
              <a:rPr lang="en-US" smtClean="0">
                <a:hlinkClick r:id="rId2"/>
              </a:rPr>
              <a:t>en.wikipedia.org/wiki/Circle_Hough_Transform</a:t>
            </a:r>
            <a:r>
              <a:rPr lang="en-US" smtClean="0"/>
              <a:t> </a:t>
            </a:r>
            <a:endParaRPr lang="en-US"/>
          </a:p>
        </p:txBody>
      </p:sp>
      <p:pic>
        <p:nvPicPr>
          <p:cNvPr id="1026" name="Picture 2" descr="https://images-na.ssl-images-amazon.com/images/I/511UczTb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62" y="3691199"/>
            <a:ext cx="1808284" cy="262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67808" y="4816883"/>
            <a:ext cx="6976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11111"/>
                </a:solidFill>
                <a:latin typeface="Arial" panose="020B0604020202020204" pitchFamily="34" charset="0"/>
              </a:rPr>
              <a:t>An Introduction to Digital Image Processing with MATLAB</a:t>
            </a:r>
            <a:endParaRPr lang="en-US" b="1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9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του μετασχηματισμού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Όπως έχουμε ξανασυναντήσει και σε στην ΨΕΕ αλλά και σε άλλες ενότητες του μαθήματος</a:t>
            </a:r>
            <a:r>
              <a:rPr lang="en-US" dirty="0" smtClean="0"/>
              <a:t> </a:t>
            </a:r>
            <a:r>
              <a:rPr lang="el-GR" dirty="0" smtClean="0"/>
              <a:t> ο μετασχηματισμός εικόνας είναι μια διαδικασία η οποία μεταβάλλει τις τιμές (ή/και τις θέσεις) των </a:t>
            </a:r>
            <a:r>
              <a:rPr lang="el-GR" dirty="0" err="1" smtClean="0"/>
              <a:t>εικονοστοιχείων</a:t>
            </a:r>
            <a:r>
              <a:rPr lang="el-GR" dirty="0" smtClean="0"/>
              <a:t> δημιουργώντας μια καινούρια εικόνα.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1895" t="43125" r="16226" b="42589"/>
          <a:stretch/>
        </p:blipFill>
        <p:spPr>
          <a:xfrm>
            <a:off x="4267200" y="3810000"/>
            <a:ext cx="3331029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HOUGH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Μετασχηματισμός </a:t>
            </a:r>
            <a:r>
              <a:rPr lang="en-US" dirty="0" smtClean="0"/>
              <a:t>HOUGH</a:t>
            </a:r>
            <a:r>
              <a:rPr lang="el-GR" dirty="0" smtClean="0"/>
              <a:t> χρησιμοποιείτε για να βρίσκουμε γραμμές στις εικόνες αλλά μπορεί να τροποποιηθεί με εύκολο τρόπο ώστε να μπορούμε να βρίσκουμε και άλλα σχήματα π.χ. κύκλους.</a:t>
            </a:r>
          </a:p>
          <a:p>
            <a:r>
              <a:rPr lang="el-GR" dirty="0" smtClean="0"/>
              <a:t>Η ιδέα βασίζεται στα παρακάτω στάδια που θα εξηγήσουμε αναλυτικά.</a:t>
            </a:r>
          </a:p>
          <a:p>
            <a:endParaRPr lang="en-US" dirty="0"/>
          </a:p>
        </p:txBody>
      </p:sp>
      <p:pic>
        <p:nvPicPr>
          <p:cNvPr id="1026" name="Picture 2" descr="R theta lin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3768725"/>
            <a:ext cx="27051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42050" y="549401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https://en.wikipedia.org/wiki/Hough_transform#/media/File:R_theta_line.GIF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179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HOUGH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Ας ξεκινήσουμε για ευκολία με δυαδικές εικόνες (δηλαδή δύο </a:t>
            </a:r>
            <a:r>
              <a:rPr lang="el-GR" dirty="0" err="1" smtClean="0"/>
              <a:t>μονο</a:t>
            </a:r>
            <a:r>
              <a:rPr lang="el-GR" dirty="0" smtClean="0"/>
              <a:t> τιμές: 1 άσπρο, 0 μαύρο </a:t>
            </a:r>
            <a:r>
              <a:rPr lang="en-US" dirty="0" smtClean="0"/>
              <a:t>pixel).</a:t>
            </a:r>
          </a:p>
          <a:p>
            <a:r>
              <a:rPr lang="el-GR" dirty="0" smtClean="0"/>
              <a:t>Αν σκεφτούμε μια γενική ευθεία που περνάει από τη θέση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l-GR" dirty="0" smtClean="0"/>
              <a:t>της εικόνας θα μπορούσαμε να την περιγράψουμε ως </a:t>
            </a:r>
            <a:r>
              <a:rPr lang="en-US" dirty="0" smtClean="0"/>
              <a:t>y=</a:t>
            </a:r>
            <a:r>
              <a:rPr lang="en-US" dirty="0" err="1" smtClean="0"/>
              <a:t>ax+b</a:t>
            </a:r>
            <a:r>
              <a:rPr lang="en-US" dirty="0" smtClean="0"/>
              <a:t>.</a:t>
            </a:r>
          </a:p>
          <a:p>
            <a:r>
              <a:rPr lang="el-GR" dirty="0" smtClean="0"/>
              <a:t>Αν συσσωρεύσουμε και </a:t>
            </a:r>
            <a:r>
              <a:rPr lang="el-GR" dirty="0" err="1" smtClean="0"/>
              <a:t>παραστήσουμε</a:t>
            </a:r>
            <a:r>
              <a:rPr lang="el-GR" dirty="0" smtClean="0"/>
              <a:t> γραφικά σε ένα πίνακα όλα τα ζεύγη 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l-GR" dirty="0" smtClean="0"/>
              <a:t>που ικανοποιούν αυτήν την εξίσωση, ο πίνακας </a:t>
            </a:r>
            <a:r>
              <a:rPr lang="en-US" dirty="0" smtClean="0"/>
              <a:t>(</a:t>
            </a:r>
            <a:r>
              <a:rPr lang="en-US" dirty="0" err="1" smtClean="0"/>
              <a:t>z,b</a:t>
            </a:r>
            <a:r>
              <a:rPr lang="en-US" dirty="0" smtClean="0"/>
              <a:t>) </a:t>
            </a:r>
            <a:r>
              <a:rPr lang="el-GR" dirty="0" smtClean="0"/>
              <a:t>θα είναι πίνακας μετασχηματισμού</a:t>
            </a:r>
            <a:r>
              <a:rPr lang="en-US" dirty="0"/>
              <a:t> HOUGH</a:t>
            </a:r>
            <a:r>
              <a:rPr lang="el-GR" dirty="0" smtClean="0"/>
              <a:t>. </a:t>
            </a:r>
            <a:endParaRPr lang="en-US" dirty="0" smtClean="0"/>
          </a:p>
          <a:p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9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HOUGH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Για παράδειγμα το </a:t>
            </a:r>
            <a:r>
              <a:rPr lang="el-GR" dirty="0" err="1" smtClean="0"/>
              <a:t>εικονοστοιχείο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)= (1,1) </a:t>
            </a:r>
            <a:r>
              <a:rPr lang="el-GR" dirty="0" smtClean="0"/>
              <a:t>οδηγεί στην εξίσωση </a:t>
            </a:r>
            <a:r>
              <a:rPr lang="en-US" dirty="0"/>
              <a:t>1=a∙1+b-</a:t>
            </a:r>
            <a:r>
              <a:rPr lang="en-US" dirty="0" smtClean="0"/>
              <a:t>&gt; b=1-a.</a:t>
            </a:r>
          </a:p>
          <a:p>
            <a:r>
              <a:rPr lang="el-GR" dirty="0" smtClean="0"/>
              <a:t>Στο χ</a:t>
            </a:r>
            <a:r>
              <a:rPr lang="el-GR" dirty="0"/>
              <a:t>ώ</a:t>
            </a:r>
            <a:r>
              <a:rPr lang="el-GR" dirty="0" smtClean="0"/>
              <a:t>ρο του μετασχηματισμού 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l-GR" dirty="0" smtClean="0"/>
              <a:t>η ευθεία </a:t>
            </a:r>
            <a:r>
              <a:rPr lang="en-US" dirty="0" smtClean="0"/>
              <a:t>b=1-a</a:t>
            </a:r>
            <a:r>
              <a:rPr lang="el-GR" dirty="0" smtClean="0"/>
              <a:t> αντιστοιχεί στα όλα τα σημεία που σχετίζονται με το </a:t>
            </a:r>
            <a:r>
              <a:rPr lang="en-US" dirty="0" smtClean="0"/>
              <a:t>(1,1).</a:t>
            </a:r>
            <a:endParaRPr lang="en-US" dirty="0"/>
          </a:p>
          <a:p>
            <a:endParaRPr lang="el-G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481" t="24453" r="71128" b="43828"/>
          <a:stretch/>
        </p:blipFill>
        <p:spPr>
          <a:xfrm>
            <a:off x="1009650" y="3732980"/>
            <a:ext cx="3676650" cy="2915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899" t="18594" r="74185" b="50000"/>
          <a:stretch/>
        </p:blipFill>
        <p:spPr>
          <a:xfrm>
            <a:off x="6234112" y="3732980"/>
            <a:ext cx="3571875" cy="28833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72700" y="4104382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x=1;y=1;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plot(x,y,'</a:t>
            </a:r>
            <a:r>
              <a:rPr lang="en-US" sz="1400" dirty="0" err="1" smtClean="0">
                <a:solidFill>
                  <a:srgbClr val="FF0000"/>
                </a:solidFill>
              </a:rPr>
              <a:t>ro</a:t>
            </a:r>
            <a:r>
              <a:rPr lang="en-US" sz="1400" dirty="0" smtClean="0">
                <a:solidFill>
                  <a:srgbClr val="FF0000"/>
                </a:solidFill>
              </a:rPr>
              <a:t>')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hold on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xlabel</a:t>
            </a:r>
            <a:r>
              <a:rPr lang="en-US" sz="1400" dirty="0" smtClean="0">
                <a:solidFill>
                  <a:srgbClr val="FF0000"/>
                </a:solidFill>
              </a:rPr>
              <a:t>('x');</a:t>
            </a:r>
            <a:r>
              <a:rPr lang="en-US" sz="1400" dirty="0" err="1" smtClean="0">
                <a:solidFill>
                  <a:srgbClr val="FF0000"/>
                </a:solidFill>
              </a:rPr>
              <a:t>ylabel</a:t>
            </a:r>
            <a:r>
              <a:rPr lang="en-US" sz="1400" dirty="0" smtClean="0">
                <a:solidFill>
                  <a:srgbClr val="FF0000"/>
                </a:solidFill>
              </a:rPr>
              <a:t>('y')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a=0:2;b=1-a;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plot(</a:t>
            </a:r>
            <a:r>
              <a:rPr lang="en-US" sz="1400" dirty="0" err="1" smtClean="0">
                <a:solidFill>
                  <a:srgbClr val="FF0000"/>
                </a:solidFill>
              </a:rPr>
              <a:t>a,b,'g</a:t>
            </a:r>
            <a:r>
              <a:rPr lang="en-US" sz="1400" dirty="0" smtClean="0">
                <a:solidFill>
                  <a:srgbClr val="FF0000"/>
                </a:solidFill>
              </a:rPr>
              <a:t>-')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hold on</a:t>
            </a:r>
          </a:p>
          <a:p>
            <a:r>
              <a:rPr lang="en-US" sz="1400" dirty="0" err="1" smtClean="0">
                <a:solidFill>
                  <a:srgbClr val="FF0000"/>
                </a:solidFill>
              </a:rPr>
              <a:t>xlabel</a:t>
            </a:r>
            <a:r>
              <a:rPr lang="en-US" sz="1400" dirty="0" smtClean="0">
                <a:solidFill>
                  <a:srgbClr val="FF0000"/>
                </a:solidFill>
              </a:rPr>
              <a:t>('a');</a:t>
            </a:r>
            <a:r>
              <a:rPr lang="en-US" sz="1400" dirty="0" err="1" smtClean="0">
                <a:solidFill>
                  <a:srgbClr val="FF0000"/>
                </a:solidFill>
              </a:rPr>
              <a:t>ylabel</a:t>
            </a:r>
            <a:r>
              <a:rPr lang="en-US" sz="1400" dirty="0" smtClean="0">
                <a:solidFill>
                  <a:srgbClr val="FF0000"/>
                </a:solidFill>
              </a:rPr>
              <a:t>('b')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20049" y="4557318"/>
            <a:ext cx="772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b=1-a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1600" y="4630326"/>
            <a:ext cx="1241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)= (1,1)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703460" y="4926650"/>
            <a:ext cx="1513491" cy="4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53013" y="4489850"/>
            <a:ext cx="84940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y=</a:t>
            </a:r>
            <a:r>
              <a:rPr lang="en-US" dirty="0" err="1" smtClean="0"/>
              <a:t>ax+b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x=1</a:t>
            </a:r>
          </a:p>
          <a:p>
            <a:r>
              <a:rPr lang="en-US" dirty="0" smtClean="0"/>
              <a:t>y=1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87845" y="3732980"/>
            <a:ext cx="2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23148" y="6311900"/>
            <a:ext cx="2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4293" y="3713328"/>
            <a:ext cx="2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49049" y="6311900"/>
            <a:ext cx="28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0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3384" y="3176954"/>
            <a:ext cx="10650415" cy="18170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Μετασχηματισμός </a:t>
            </a:r>
            <a:r>
              <a:rPr lang="en-US" dirty="0" smtClean="0"/>
              <a:t>HOUGH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Με αυτόν τον τρόπο κάθε σημείο στην εικόνα μετασχηματίζεται σε μια ευθεία στο πεδίο του μετασχηματισμού (άξονες </a:t>
            </a:r>
            <a:r>
              <a:rPr lang="en-US" dirty="0" err="1" smtClean="0"/>
              <a:t>a,b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l-GR" dirty="0" smtClean="0"/>
              <a:t>Η λογική λοιπόν του μετασχηματισμού είναι να μετατρέψουμε όλα τα σημεία της εικόνας στο πεδίο 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l-GR" dirty="0" smtClean="0"/>
              <a:t>και </a:t>
            </a:r>
            <a:r>
              <a:rPr lang="el-GR" dirty="0" err="1" smtClean="0"/>
              <a:t>μετα</a:t>
            </a:r>
            <a:r>
              <a:rPr lang="el-GR" dirty="0" smtClean="0"/>
              <a:t> τα σημεία που διασταυρώνονται πιο έντονα στο πεδίο (</a:t>
            </a:r>
            <a:r>
              <a:rPr lang="en-US" dirty="0" err="1" smtClean="0"/>
              <a:t>a,b</a:t>
            </a:r>
            <a:r>
              <a:rPr lang="en-US" dirty="0" smtClean="0"/>
              <a:t>) </a:t>
            </a:r>
            <a:r>
              <a:rPr lang="el-GR" dirty="0" smtClean="0"/>
              <a:t>θα αντιστοιχούν στις «εντονότερες» ευθείες της αρχικής εικόνας!</a:t>
            </a:r>
            <a:endParaRPr lang="en-US" dirty="0"/>
          </a:p>
          <a:p>
            <a:endParaRPr lang="el-GR" dirty="0" smtClean="0"/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742235" y="5111262"/>
            <a:ext cx="4230565" cy="1466849"/>
            <a:chOff x="1009650" y="3732980"/>
            <a:chExt cx="8796337" cy="29154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11481" t="24453" r="71128" b="43828"/>
            <a:stretch/>
          </p:blipFill>
          <p:spPr>
            <a:xfrm>
              <a:off x="1009650" y="3732980"/>
              <a:ext cx="3676650" cy="29154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8899" t="18594" r="74185" b="50000"/>
            <a:stretch/>
          </p:blipFill>
          <p:spPr>
            <a:xfrm>
              <a:off x="6234112" y="3732980"/>
              <a:ext cx="3571875" cy="288332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8020049" y="4557318"/>
              <a:ext cx="77296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b=1-a</a:t>
              </a:r>
              <a:r>
                <a:rPr lang="el-GR" dirty="0" smtClean="0"/>
                <a:t>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60350" y="4449637"/>
              <a:ext cx="1241045" cy="369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(</a:t>
              </a:r>
              <a:r>
                <a:rPr lang="en-US" dirty="0" err="1" smtClean="0"/>
                <a:t>x,y</a:t>
              </a:r>
              <a:r>
                <a:rPr lang="en-US" dirty="0" smtClean="0"/>
                <a:t>)= (1,1) </a:t>
              </a:r>
              <a:endParaRPr lang="en-US" dirty="0"/>
            </a:p>
          </p:txBody>
        </p:sp>
        <p:sp>
          <p:nvSpPr>
            <p:cNvPr id="9" name="Right Arrow 8"/>
            <p:cNvSpPr/>
            <p:nvPr/>
          </p:nvSpPr>
          <p:spPr>
            <a:xfrm>
              <a:off x="4703460" y="4926650"/>
              <a:ext cx="1513491" cy="4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4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Βρίσκοντας τα μέγιστα σημεία διασταύρωσης ευθειών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 για παράδειγμα έχουμε μια εικόνα που αποτελείται από τα σημεία (1,0), (1,1), (2,1), (4,1), (3,2) θα πρέπει να μετασχηματίσουμε στο πεδίο </a:t>
            </a:r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):</a:t>
            </a:r>
          </a:p>
          <a:p>
            <a:pPr lvl="3"/>
            <a:r>
              <a:rPr lang="en-US" sz="2400" dirty="0" smtClean="0"/>
              <a:t>b=-a</a:t>
            </a:r>
          </a:p>
          <a:p>
            <a:pPr lvl="3"/>
            <a:r>
              <a:rPr lang="en-US" sz="2400" dirty="0" smtClean="0"/>
              <a:t>b=-a+1</a:t>
            </a:r>
          </a:p>
          <a:p>
            <a:pPr lvl="3"/>
            <a:r>
              <a:rPr lang="en-US" sz="2400" dirty="0"/>
              <a:t>b</a:t>
            </a:r>
            <a:r>
              <a:rPr lang="en-US" sz="2400" dirty="0" smtClean="0"/>
              <a:t>=-2*a+1</a:t>
            </a:r>
          </a:p>
          <a:p>
            <a:pPr lvl="3"/>
            <a:r>
              <a:rPr lang="en-US" sz="2400" dirty="0" smtClean="0"/>
              <a:t>b=-4*a+1</a:t>
            </a:r>
          </a:p>
          <a:p>
            <a:pPr lvl="3"/>
            <a:r>
              <a:rPr lang="en-US" sz="2400" dirty="0" smtClean="0"/>
              <a:t>b=-3*a+2</a:t>
            </a:r>
          </a:p>
          <a:p>
            <a:pPr marL="0" indent="0">
              <a:buNone/>
            </a:pPr>
            <a:r>
              <a:rPr lang="el-GR" dirty="0" smtClean="0"/>
              <a:t>Στις επόμενες διαφάνειες παραστούμε γραφικά αυτές τις ευθείες και βρίσκουμε με τον κέρσορα της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l-GR" dirty="0" smtClean="0"/>
              <a:t>τα 2 σημεία μέγιστης τομής!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240" y="2758166"/>
            <a:ext cx="2886947" cy="24862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9686" y="3770461"/>
            <a:ext cx="1071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y=</a:t>
            </a:r>
            <a:r>
              <a:rPr lang="en-US" sz="2400" dirty="0" err="1"/>
              <a:t>ax+b</a:t>
            </a:r>
            <a:endParaRPr lang="en-US" sz="2400" dirty="0"/>
          </a:p>
        </p:txBody>
      </p:sp>
      <p:sp>
        <p:nvSpPr>
          <p:cNvPr id="5" name="Left Brace 4"/>
          <p:cNvSpPr/>
          <p:nvPr/>
        </p:nvSpPr>
        <p:spPr>
          <a:xfrm>
            <a:off x="1909648" y="3164619"/>
            <a:ext cx="243168" cy="172543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urved Connector 6"/>
          <p:cNvCxnSpPr/>
          <p:nvPr/>
        </p:nvCxnSpPr>
        <p:spPr>
          <a:xfrm flipV="1">
            <a:off x="1216550" y="3315694"/>
            <a:ext cx="1216549" cy="454767"/>
          </a:xfrm>
          <a:prstGeom prst="curvedConnector3">
            <a:avLst>
              <a:gd name="adj1" fmla="val 5980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81574" y="3540655"/>
            <a:ext cx="1157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3BBF77"/>
                </a:solidFill>
              </a:rPr>
              <a:t>x</a:t>
            </a:r>
            <a:r>
              <a:rPr lang="en-US" sz="1100" dirty="0" smtClean="0">
                <a:solidFill>
                  <a:srgbClr val="3BBF77"/>
                </a:solidFill>
              </a:rPr>
              <a:t>=1, y=0</a:t>
            </a:r>
            <a:endParaRPr lang="en-US" sz="1100" dirty="0">
              <a:solidFill>
                <a:srgbClr val="3BBF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039" t="8091" r="4055" b="12450"/>
          <a:stretch/>
        </p:blipFill>
        <p:spPr>
          <a:xfrm>
            <a:off x="968627" y="0"/>
            <a:ext cx="10385173" cy="65344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47642" y="38157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 x=-5:5</a:t>
            </a:r>
            <a:r>
              <a:rPr lang="en-US" sz="1600" dirty="0" smtClean="0">
                <a:solidFill>
                  <a:srgbClr val="FF0000"/>
                </a:solidFill>
              </a:rPr>
              <a:t>;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y1=-x;y2=-x+1;y3=-2*x+1;y4=-4*x+1;y5=-3*x+2;</a:t>
            </a:r>
            <a:endParaRPr lang="el-GR" sz="1600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 plot(x,y1,x,y2,x,y3,x,y4,x,y5)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8627" y="180459"/>
            <a:ext cx="64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43251" y="6127234"/>
            <a:ext cx="640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05228" y="2623232"/>
            <a:ext cx="1340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a,b</a:t>
            </a:r>
            <a:r>
              <a:rPr lang="en-US" dirty="0" smtClean="0"/>
              <a:t>)= (1,-1)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1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0000FF"/>
      </a:folHlink>
    </a:clrScheme>
    <a:fontScheme name="template1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1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1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1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1471</Words>
  <Application>Microsoft Office PowerPoint</Application>
  <PresentationFormat>Widescreen</PresentationFormat>
  <Paragraphs>205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Cambria Math</vt:lpstr>
      <vt:lpstr>Tahoma</vt:lpstr>
      <vt:lpstr>Times New Roman</vt:lpstr>
      <vt:lpstr>Wingdings</vt:lpstr>
      <vt:lpstr>Office Theme</vt:lpstr>
      <vt:lpstr>template1</vt:lpstr>
      <vt:lpstr>PowerPoint Presentation</vt:lpstr>
      <vt:lpstr>Μετασχηματισμός  HOUGH </vt:lpstr>
      <vt:lpstr>Η έννοια του μετασχηματισμού</vt:lpstr>
      <vt:lpstr>Μετασχηματισμός HOUGH</vt:lpstr>
      <vt:lpstr>Μετασχηματισμός HOUGH</vt:lpstr>
      <vt:lpstr>Μετασχηματισμός HOUGH</vt:lpstr>
      <vt:lpstr>Μετασχηματισμός HOUGH</vt:lpstr>
      <vt:lpstr>Βρίσκοντας τα μέγιστα σημεία διασταύρωσης ευθειών</vt:lpstr>
      <vt:lpstr>PowerPoint Presentation</vt:lpstr>
      <vt:lpstr>PowerPoint Presentation</vt:lpstr>
      <vt:lpstr>Επιστρέφοντας στην εικόνα για να βρούμε τις ευθείες</vt:lpstr>
      <vt:lpstr>Επιστρέφοντας στην εικόνα για να βρούμε τις ευθείες</vt:lpstr>
      <vt:lpstr>Επιστρέφοντας στην εικόνα για να βρούμε τις ευθείες</vt:lpstr>
      <vt:lpstr>Προβλήματα με τον Μετασχηματισμό Hough</vt:lpstr>
      <vt:lpstr>Προβλήματα με τον Μετασχηματισμό Hough</vt:lpstr>
      <vt:lpstr>Αλγόριθμος δεύτερου Hough μετασχηματισμού</vt:lpstr>
      <vt:lpstr>Αλγόριθμος δεύτερου Hough μετασχηματισμού</vt:lpstr>
      <vt:lpstr>Αλγόριθμος δεύτερου Hough μετασχηματισμού</vt:lpstr>
      <vt:lpstr>Παραδείγματα με κώδικα Matlab</vt:lpstr>
      <vt:lpstr>PowerPoint Presentation</vt:lpstr>
      <vt:lpstr>PowerPoint Presentation</vt:lpstr>
      <vt:lpstr>Άσκηση </vt:lpstr>
      <vt:lpstr>PowerPoint Presentation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Μετασχηματισμοί HOUGH και απόστασης</dc:title>
  <dc:creator>Kostas Marias</dc:creator>
  <cp:lastModifiedBy>Kostas Marias</cp:lastModifiedBy>
  <cp:revision>82</cp:revision>
  <dcterms:created xsi:type="dcterms:W3CDTF">2017-08-21T09:37:37Z</dcterms:created>
  <dcterms:modified xsi:type="dcterms:W3CDTF">2020-12-07T11:22:47Z</dcterms:modified>
</cp:coreProperties>
</file>