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8"/>
  </p:notesMasterIdLst>
  <p:sldIdLst>
    <p:sldId id="256" r:id="rId2"/>
    <p:sldId id="764" r:id="rId3"/>
    <p:sldId id="762" r:id="rId4"/>
    <p:sldId id="700" r:id="rId5"/>
    <p:sldId id="257" r:id="rId6"/>
    <p:sldId id="736" r:id="rId7"/>
    <p:sldId id="737" r:id="rId8"/>
    <p:sldId id="697" r:id="rId9"/>
    <p:sldId id="709" r:id="rId10"/>
    <p:sldId id="704" r:id="rId11"/>
    <p:sldId id="750" r:id="rId12"/>
    <p:sldId id="755" r:id="rId13"/>
    <p:sldId id="699" r:id="rId14"/>
    <p:sldId id="757" r:id="rId15"/>
    <p:sldId id="683" r:id="rId16"/>
    <p:sldId id="284" r:id="rId17"/>
    <p:sldId id="442" r:id="rId18"/>
    <p:sldId id="441" r:id="rId19"/>
    <p:sldId id="443" r:id="rId20"/>
    <p:sldId id="446" r:id="rId21"/>
    <p:sldId id="447" r:id="rId22"/>
    <p:sldId id="761" r:id="rId23"/>
    <p:sldId id="286" r:id="rId24"/>
    <p:sldId id="287" r:id="rId25"/>
    <p:sldId id="366" r:id="rId26"/>
    <p:sldId id="363" r:id="rId27"/>
    <p:sldId id="268" r:id="rId28"/>
    <p:sldId id="425" r:id="rId29"/>
    <p:sldId id="269" r:id="rId30"/>
    <p:sldId id="270" r:id="rId31"/>
    <p:sldId id="763" r:id="rId32"/>
    <p:sldId id="457" r:id="rId33"/>
    <p:sldId id="458" r:id="rId34"/>
    <p:sldId id="459" r:id="rId35"/>
    <p:sldId id="460" r:id="rId36"/>
    <p:sldId id="461" r:id="rId37"/>
    <p:sldId id="462" r:id="rId38"/>
    <p:sldId id="464" r:id="rId39"/>
    <p:sldId id="465" r:id="rId40"/>
    <p:sldId id="426" r:id="rId41"/>
    <p:sldId id="445" r:id="rId42"/>
    <p:sldId id="490" r:id="rId43"/>
    <p:sldId id="283" r:id="rId44"/>
    <p:sldId id="398" r:id="rId45"/>
    <p:sldId id="393" r:id="rId46"/>
    <p:sldId id="399" r:id="rId47"/>
    <p:sldId id="403" r:id="rId48"/>
    <p:sldId id="491" r:id="rId49"/>
    <p:sldId id="294" r:id="rId50"/>
    <p:sldId id="307" r:id="rId51"/>
    <p:sldId id="311" r:id="rId52"/>
    <p:sldId id="405" r:id="rId53"/>
    <p:sldId id="315" r:id="rId54"/>
    <p:sldId id="395" r:id="rId55"/>
    <p:sldId id="407" r:id="rId56"/>
    <p:sldId id="308" r:id="rId57"/>
    <p:sldId id="493" r:id="rId58"/>
    <p:sldId id="494" r:id="rId59"/>
    <p:sldId id="411" r:id="rId60"/>
    <p:sldId id="406" r:id="rId61"/>
    <p:sldId id="472" r:id="rId62"/>
    <p:sldId id="474" r:id="rId63"/>
    <p:sldId id="475" r:id="rId64"/>
    <p:sldId id="350" r:id="rId65"/>
    <p:sldId id="351" r:id="rId66"/>
    <p:sldId id="352" r:id="rId67"/>
    <p:sldId id="414" r:id="rId68"/>
    <p:sldId id="439" r:id="rId69"/>
    <p:sldId id="478" r:id="rId70"/>
    <p:sldId id="479" r:id="rId71"/>
    <p:sldId id="480" r:id="rId72"/>
    <p:sldId id="760" r:id="rId73"/>
    <p:sldId id="394" r:id="rId74"/>
    <p:sldId id="501" r:id="rId75"/>
    <p:sldId id="415" r:id="rId76"/>
    <p:sldId id="376" r:id="rId77"/>
    <p:sldId id="377" r:id="rId78"/>
    <p:sldId id="375" r:id="rId79"/>
    <p:sldId id="759" r:id="rId80"/>
    <p:sldId id="420" r:id="rId81"/>
    <p:sldId id="397" r:id="rId82"/>
    <p:sldId id="510" r:id="rId83"/>
    <p:sldId id="396" r:id="rId84"/>
    <p:sldId id="386" r:id="rId85"/>
    <p:sldId id="390" r:id="rId86"/>
    <p:sldId id="389" r:id="rId87"/>
  </p:sldIdLst>
  <p:sldSz cx="9144000" cy="5143500" type="screen16x9"/>
  <p:notesSz cx="7315200" cy="96012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Μεσαίο στυλ 2 - Έμφασ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3" autoAdjust="0"/>
    <p:restoredTop sz="87074" autoAdjust="0"/>
  </p:normalViewPr>
  <p:slideViewPr>
    <p:cSldViewPr>
      <p:cViewPr varScale="1">
        <p:scale>
          <a:sx n="99" d="100"/>
          <a:sy n="99" d="100"/>
        </p:scale>
        <p:origin x="1018" y="67"/>
      </p:cViewPr>
      <p:guideLst>
        <p:guide orient="horz" pos="1620"/>
        <p:guide pos="2880"/>
      </p:guideLst>
    </p:cSldViewPr>
  </p:slideViewPr>
  <p:notesTextViewPr>
    <p:cViewPr>
      <p:scale>
        <a:sx n="1" d="1"/>
        <a:sy n="1" d="1"/>
      </p:scale>
      <p:origin x="0" y="0"/>
    </p:cViewPr>
  </p:notesTextViewPr>
  <p:sorterViewPr>
    <p:cViewPr varScale="1">
      <p:scale>
        <a:sx n="100" d="100"/>
        <a:sy n="100" d="100"/>
      </p:scale>
      <p:origin x="0" y="-257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3169920" cy="480060"/>
          </a:xfrm>
          <a:prstGeom prst="rect">
            <a:avLst/>
          </a:prstGeom>
        </p:spPr>
        <p:txBody>
          <a:bodyPr vert="horz" lIns="96653" tIns="48326" rIns="96653" bIns="48326" rtlCol="0"/>
          <a:lstStyle>
            <a:lvl1pPr algn="l">
              <a:defRPr sz="1300"/>
            </a:lvl1pPr>
          </a:lstStyle>
          <a:p>
            <a:endParaRPr lang="el-GR"/>
          </a:p>
        </p:txBody>
      </p:sp>
      <p:sp>
        <p:nvSpPr>
          <p:cNvPr id="3" name="Θέση ημερομηνίας 2"/>
          <p:cNvSpPr>
            <a:spLocks noGrp="1"/>
          </p:cNvSpPr>
          <p:nvPr>
            <p:ph type="dt" idx="1"/>
          </p:nvPr>
        </p:nvSpPr>
        <p:spPr>
          <a:xfrm>
            <a:off x="4143587" y="0"/>
            <a:ext cx="3169920" cy="480060"/>
          </a:xfrm>
          <a:prstGeom prst="rect">
            <a:avLst/>
          </a:prstGeom>
        </p:spPr>
        <p:txBody>
          <a:bodyPr vert="horz" lIns="96653" tIns="48326" rIns="96653" bIns="48326" rtlCol="0"/>
          <a:lstStyle>
            <a:lvl1pPr algn="r">
              <a:defRPr sz="1300"/>
            </a:lvl1pPr>
          </a:lstStyle>
          <a:p>
            <a:fld id="{3A06CB25-06B8-4219-962F-75CB090AE728}" type="datetimeFigureOut">
              <a:rPr lang="el-GR" smtClean="0"/>
              <a:t>24/10/2023</a:t>
            </a:fld>
            <a:endParaRPr lang="el-GR"/>
          </a:p>
        </p:txBody>
      </p:sp>
      <p:sp>
        <p:nvSpPr>
          <p:cNvPr id="4" name="Θέση εικόνας διαφάνειας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6653" tIns="48326" rIns="96653" bIns="48326" rtlCol="0" anchor="ctr"/>
          <a:lstStyle/>
          <a:p>
            <a:endParaRPr lang="el-GR"/>
          </a:p>
        </p:txBody>
      </p:sp>
      <p:sp>
        <p:nvSpPr>
          <p:cNvPr id="5" name="Θέση σημειώσεων 4"/>
          <p:cNvSpPr>
            <a:spLocks noGrp="1"/>
          </p:cNvSpPr>
          <p:nvPr>
            <p:ph type="body" sz="quarter" idx="3"/>
          </p:nvPr>
        </p:nvSpPr>
        <p:spPr>
          <a:xfrm>
            <a:off x="731520" y="4560570"/>
            <a:ext cx="5852160" cy="4320540"/>
          </a:xfrm>
          <a:prstGeom prst="rect">
            <a:avLst/>
          </a:prstGeom>
        </p:spPr>
        <p:txBody>
          <a:bodyPr vert="horz" lIns="96653" tIns="48326" rIns="96653" bIns="48326" rtlCol="0"/>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9119474"/>
            <a:ext cx="3169920" cy="480060"/>
          </a:xfrm>
          <a:prstGeom prst="rect">
            <a:avLst/>
          </a:prstGeom>
        </p:spPr>
        <p:txBody>
          <a:bodyPr vert="horz" lIns="96653" tIns="48326" rIns="96653" bIns="48326" rtlCol="0" anchor="b"/>
          <a:lstStyle>
            <a:lvl1pPr algn="l">
              <a:defRPr sz="1300"/>
            </a:lvl1pPr>
          </a:lstStyle>
          <a:p>
            <a:endParaRPr lang="el-GR"/>
          </a:p>
        </p:txBody>
      </p:sp>
      <p:sp>
        <p:nvSpPr>
          <p:cNvPr id="7" name="Θέση αριθμού διαφάνειας 6"/>
          <p:cNvSpPr>
            <a:spLocks noGrp="1"/>
          </p:cNvSpPr>
          <p:nvPr>
            <p:ph type="sldNum" sz="quarter" idx="5"/>
          </p:nvPr>
        </p:nvSpPr>
        <p:spPr>
          <a:xfrm>
            <a:off x="4143587" y="9119474"/>
            <a:ext cx="3169920" cy="480060"/>
          </a:xfrm>
          <a:prstGeom prst="rect">
            <a:avLst/>
          </a:prstGeom>
        </p:spPr>
        <p:txBody>
          <a:bodyPr vert="horz" lIns="96653" tIns="48326" rIns="96653" bIns="48326" rtlCol="0" anchor="b"/>
          <a:lstStyle>
            <a:lvl1pPr algn="r">
              <a:defRPr sz="1300"/>
            </a:lvl1pPr>
          </a:lstStyle>
          <a:p>
            <a:fld id="{3122A17C-8E25-4565-8468-C7EA937064D0}" type="slidenum">
              <a:rPr lang="el-GR" smtClean="0"/>
              <a:t>‹#›</a:t>
            </a:fld>
            <a:endParaRPr lang="el-GR"/>
          </a:p>
        </p:txBody>
      </p:sp>
    </p:spTree>
    <p:extLst>
      <p:ext uri="{BB962C8B-B14F-4D97-AF65-F5344CB8AC3E}">
        <p14:creationId xmlns:p14="http://schemas.microsoft.com/office/powerpoint/2010/main" val="219442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n.wikipedia.org/wiki/Transmission_Control_Protocol"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s://en.wikipedia.org/wiki/IP_header" TargetMode="External"/><Relationship Id="rId5" Type="http://schemas.openxmlformats.org/officeDocument/2006/relationships/hyperlink" Target="https://en.wikipedia.org/wiki/Transmission_Control_Protocol#TCP_segment_structure" TargetMode="External"/><Relationship Id="rId4" Type="http://schemas.openxmlformats.org/officeDocument/2006/relationships/hyperlink" Target="https://en.wikipedia.org/wiki/Bytes"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a:extLst>
              <a:ext uri="{FF2B5EF4-FFF2-40B4-BE49-F238E27FC236}">
                <a16:creationId xmlns:a16="http://schemas.microsoft.com/office/drawing/2014/main" id="{8864D78C-9D35-478D-842C-FD8E3B4F272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a:extLst>
              <a:ext uri="{FF2B5EF4-FFF2-40B4-BE49-F238E27FC236}">
                <a16:creationId xmlns:a16="http://schemas.microsoft.com/office/drawing/2014/main" id="{94ED8ACE-9FDF-4A6A-93C8-457004B04DF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a:r>
              <a:rPr lang="en-US" altLang="en-US" sz="2000"/>
              <a:t>point-to-point (hop-by-hop) (lower 3 layers)</a:t>
            </a:r>
            <a:r>
              <a:rPr lang="en-US" altLang="en-US" sz="2400"/>
              <a:t> -&gt; data link layer</a:t>
            </a:r>
          </a:p>
          <a:p>
            <a:pPr lvl="1"/>
            <a:r>
              <a:rPr lang="en-US" altLang="en-US" sz="2400"/>
              <a:t>end-to-end (user-to-user) (upper layers) -&gt; transport layer</a:t>
            </a:r>
          </a:p>
          <a:p>
            <a:endParaRPr lang="en-US" altLang="en-US"/>
          </a:p>
        </p:txBody>
      </p:sp>
      <p:sp>
        <p:nvSpPr>
          <p:cNvPr id="5124" name="Slide Number Placeholder 3">
            <a:extLst>
              <a:ext uri="{FF2B5EF4-FFF2-40B4-BE49-F238E27FC236}">
                <a16:creationId xmlns:a16="http://schemas.microsoft.com/office/drawing/2014/main" id="{2C02E4C6-FD79-49D3-97DD-1BC1749FAB2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03FA8FF-BB0D-4E7C-9227-2139EF8976DD}" type="slidenum">
              <a:rPr lang="en-US" altLang="en-US" sz="1200" smtClean="0"/>
              <a:pPr/>
              <a:t>5</a:t>
            </a:fld>
            <a:endParaRPr lang="en-US" alt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a:extLst>
              <a:ext uri="{FF2B5EF4-FFF2-40B4-BE49-F238E27FC236}">
                <a16:creationId xmlns:a16="http://schemas.microsoft.com/office/drawing/2014/main" id="{50AB3EEA-761C-4FB3-8754-1ADAF1AE468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a:extLst>
              <a:ext uri="{FF2B5EF4-FFF2-40B4-BE49-F238E27FC236}">
                <a16:creationId xmlns:a16="http://schemas.microsoft.com/office/drawing/2014/main" id="{5480C9BE-DC17-4231-B7E9-8805185BA09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(Transmission Control Protocol) (User Datagram Protocol)</a:t>
            </a:r>
          </a:p>
          <a:p>
            <a:r>
              <a:rPr lang="en-US" altLang="en-US" dirty="0">
                <a:latin typeface="Courier New" panose="02070309020205020404" pitchFamily="49" charset="0"/>
                <a:cs typeface="Courier New" panose="02070309020205020404" pitchFamily="49" charset="0"/>
              </a:rPr>
              <a:t>protocol: IPPROTO_TCP, IPPROTO_UDP, IPPROTO_SCTP </a:t>
            </a:r>
            <a:r>
              <a:rPr lang="en-US" altLang="en-US" dirty="0"/>
              <a:t>… usually 0 except for raw sockets</a:t>
            </a:r>
          </a:p>
          <a:p>
            <a:endParaRPr lang="en-US" altLang="en-US" dirty="0"/>
          </a:p>
          <a:p>
            <a:r>
              <a:rPr lang="en-US" dirty="0">
                <a:solidFill>
                  <a:srgbClr val="525252"/>
                </a:solidFill>
                <a:effectLst/>
                <a:latin typeface="inherit"/>
              </a:rPr>
              <a:t>IPPROTO_TCP indicates that the TCP protocol is to be used. </a:t>
            </a:r>
            <a:r>
              <a:rPr lang="en-US" dirty="0" err="1">
                <a:solidFill>
                  <a:srgbClr val="161616"/>
                </a:solidFill>
                <a:effectLst/>
                <a:latin typeface="inherit"/>
              </a:rPr>
              <a:t>IPPROTO_UDPIndicates</a:t>
            </a:r>
            <a:r>
              <a:rPr lang="en-US" dirty="0">
                <a:solidFill>
                  <a:srgbClr val="161616"/>
                </a:solidFill>
                <a:effectLst/>
                <a:latin typeface="inherit"/>
              </a:rPr>
              <a:t> that the UDP protocol is to be used.</a:t>
            </a:r>
          </a:p>
          <a:p>
            <a:r>
              <a:rPr lang="en-US" dirty="0">
                <a:solidFill>
                  <a:srgbClr val="525252"/>
                </a:solidFill>
                <a:effectLst/>
                <a:latin typeface="inherit"/>
              </a:rPr>
              <a:t>IPPROTO_RAW indicates that communications is to the IP layer.</a:t>
            </a:r>
          </a:p>
          <a:p>
            <a:r>
              <a:rPr lang="en-US" dirty="0" err="1">
                <a:solidFill>
                  <a:srgbClr val="525252"/>
                </a:solidFill>
                <a:effectLst/>
                <a:latin typeface="inherit"/>
              </a:rPr>
              <a:t>IPPROTO_ICMPIndicates</a:t>
            </a:r>
            <a:r>
              <a:rPr lang="en-US" dirty="0">
                <a:solidFill>
                  <a:srgbClr val="525252"/>
                </a:solidFill>
                <a:effectLst/>
                <a:latin typeface="inherit"/>
              </a:rPr>
              <a:t> that the Internet Control Message Protocol (ICMP) is to be used.</a:t>
            </a:r>
          </a:p>
          <a:p>
            <a:r>
              <a:rPr lang="en-US" dirty="0">
                <a:solidFill>
                  <a:srgbClr val="525252"/>
                </a:solidFill>
                <a:effectLst/>
                <a:latin typeface="inherit"/>
              </a:rPr>
              <a:t>IPPROTO_ICMPV6Indicates that the Internet Control Message Protocol (ICMPv6) is to be used</a:t>
            </a:r>
            <a:endParaRPr lang="en-US" altLang="en-US" dirty="0"/>
          </a:p>
          <a:p>
            <a:endParaRPr lang="en-US" altLang="en-US" dirty="0"/>
          </a:p>
        </p:txBody>
      </p:sp>
      <p:sp>
        <p:nvSpPr>
          <p:cNvPr id="44036" name="Slide Number Placeholder 3">
            <a:extLst>
              <a:ext uri="{FF2B5EF4-FFF2-40B4-BE49-F238E27FC236}">
                <a16:creationId xmlns:a16="http://schemas.microsoft.com/office/drawing/2014/main" id="{F45699BE-7420-4376-9EC6-FBE8EA1599D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B459CE0-7A4D-4508-B078-A13633C2C9E8}" type="slidenum">
              <a:rPr lang="en-US" altLang="en-US" sz="1200" smtClean="0"/>
              <a:pPr/>
              <a:t>19</a:t>
            </a:fld>
            <a:endParaRPr lang="en-US"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a:extLst>
              <a:ext uri="{FF2B5EF4-FFF2-40B4-BE49-F238E27FC236}">
                <a16:creationId xmlns:a16="http://schemas.microsoft.com/office/drawing/2014/main" id="{2DFF58B1-DACE-404F-9137-1DA071DE50A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a:extLst>
              <a:ext uri="{FF2B5EF4-FFF2-40B4-BE49-F238E27FC236}">
                <a16:creationId xmlns:a16="http://schemas.microsoft.com/office/drawing/2014/main" id="{766275EA-255A-4F5C-B4D2-F91F612B6D8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In_addr_t  is  uint32_t</a:t>
            </a:r>
          </a:p>
          <a:p>
            <a:pPr eaLnBrk="1" hangingPunct="1">
              <a:spcBef>
                <a:spcPct val="0"/>
              </a:spcBef>
            </a:pPr>
            <a:r>
              <a:rPr lang="en-US" altLang="en-US"/>
              <a:t>In_port _t  is  uint16_t</a:t>
            </a:r>
          </a:p>
        </p:txBody>
      </p:sp>
      <p:sp>
        <p:nvSpPr>
          <p:cNvPr id="48132" name="Slide Number Placeholder 3">
            <a:extLst>
              <a:ext uri="{FF2B5EF4-FFF2-40B4-BE49-F238E27FC236}">
                <a16:creationId xmlns:a16="http://schemas.microsoft.com/office/drawing/2014/main" id="{D61C16E4-E5FC-43EC-8A3F-25E0BAF6881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6CAAF5E3-C3E1-4EFC-BF8D-24CE1D273753}" type="slidenum">
              <a:rPr lang="en-US" altLang="en-US" sz="1200" smtClean="0"/>
              <a:pPr/>
              <a:t>20</a:t>
            </a:fld>
            <a:endParaRPr lang="en-US"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5AE079B3-F535-4D6B-B1FC-C8AD5CCF5E2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a:extLst>
              <a:ext uri="{FF2B5EF4-FFF2-40B4-BE49-F238E27FC236}">
                <a16:creationId xmlns:a16="http://schemas.microsoft.com/office/drawing/2014/main" id="{7109C4E3-79A3-486C-85F4-AA78E6A9EB40}"/>
              </a:ext>
            </a:extLst>
          </p:cNvPr>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n-US" altLang="en-US" b="1" dirty="0">
                <a:solidFill>
                  <a:srgbClr val="FF0000"/>
                </a:solidFill>
                <a:highlight>
                  <a:srgbClr val="FFFF00"/>
                </a:highlight>
                <a:latin typeface="Courier New" panose="02070309020205020404" pitchFamily="49" charset="0"/>
                <a:cs typeface="Courier New" panose="02070309020205020404" pitchFamily="49" charset="0"/>
              </a:rPr>
              <a:t>&lt;… uint8_t  </a:t>
            </a:r>
            <a:r>
              <a:rPr lang="en-US" altLang="en-US" b="1" dirty="0" err="1">
                <a:solidFill>
                  <a:srgbClr val="FF0000"/>
                </a:solidFill>
                <a:highlight>
                  <a:srgbClr val="FFFF00"/>
                </a:highlight>
                <a:latin typeface="Courier New" panose="02070309020205020404" pitchFamily="49" charset="0"/>
                <a:cs typeface="Courier New" panose="02070309020205020404" pitchFamily="49" charset="0"/>
              </a:rPr>
              <a:t>sa_len</a:t>
            </a:r>
            <a:r>
              <a:rPr lang="en-US" altLang="en-US" b="1" dirty="0">
                <a:solidFill>
                  <a:srgbClr val="FF0000"/>
                </a:solidFill>
                <a:highlight>
                  <a:srgbClr val="FFFF00"/>
                </a:highlight>
                <a:latin typeface="Courier New" panose="02070309020205020404" pitchFamily="49" charset="0"/>
                <a:cs typeface="Courier New" panose="02070309020205020404" pitchFamily="49" charset="0"/>
              </a:rPr>
              <a:t>; &gt;</a:t>
            </a:r>
          </a:p>
          <a:p>
            <a:pPr eaLnBrk="1" hangingPunct="1">
              <a:spcBef>
                <a:spcPct val="0"/>
              </a:spcBef>
              <a:defRPr/>
            </a:pPr>
            <a:r>
              <a:rPr lang="en-US" altLang="en-US" dirty="0" err="1"/>
              <a:t>In_addr_t</a:t>
            </a:r>
            <a:r>
              <a:rPr lang="en-US" altLang="en-US" dirty="0"/>
              <a:t>  is  uint32_t</a:t>
            </a:r>
          </a:p>
          <a:p>
            <a:pPr eaLnBrk="1" hangingPunct="1">
              <a:spcBef>
                <a:spcPct val="0"/>
              </a:spcBef>
              <a:defRPr/>
            </a:pPr>
            <a:r>
              <a:rPr lang="en-US" altLang="en-US" dirty="0" err="1"/>
              <a:t>In_port</a:t>
            </a:r>
            <a:r>
              <a:rPr lang="en-US" altLang="en-US" dirty="0"/>
              <a:t> _t  is  uint16_t</a:t>
            </a:r>
          </a:p>
        </p:txBody>
      </p:sp>
      <p:sp>
        <p:nvSpPr>
          <p:cNvPr id="50180" name="Slide Number Placeholder 3">
            <a:extLst>
              <a:ext uri="{FF2B5EF4-FFF2-40B4-BE49-F238E27FC236}">
                <a16:creationId xmlns:a16="http://schemas.microsoft.com/office/drawing/2014/main" id="{A640762A-82C4-45C9-BE03-376D9BC4EE2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63B8382C-FCC2-4C3D-9DC0-D9E79E3D42DA}" type="slidenum">
              <a:rPr lang="en-US" altLang="en-US" sz="1200" smtClean="0"/>
              <a:pPr/>
              <a:t>21</a:t>
            </a:fld>
            <a:endParaRPr lang="en-US" alt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a:extLst>
              <a:ext uri="{FF2B5EF4-FFF2-40B4-BE49-F238E27FC236}">
                <a16:creationId xmlns:a16="http://schemas.microsoft.com/office/drawing/2014/main" id="{80C58B77-9D8C-4CD4-8E92-F826D63AD8F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929EB1B5-A96C-46FA-9181-18D6B5EAD5B4}"/>
              </a:ext>
            </a:extLst>
          </p:cNvPr>
          <p:cNvSpPr>
            <a:spLocks noGrp="1"/>
          </p:cNvSpPr>
          <p:nvPr>
            <p:ph type="body" idx="1"/>
          </p:nvPr>
        </p:nvSpPr>
        <p:spPr/>
        <p:txBody>
          <a:bodyPr/>
          <a:lstStyle/>
          <a:p>
            <a:pPr lvl="1" eaLnBrk="1" hangingPunct="1">
              <a:defRPr/>
            </a:pPr>
            <a:r>
              <a:rPr lang="en-US" altLang="en-US" sz="2400" dirty="0" err="1">
                <a:highlight>
                  <a:srgbClr val="FFFF00"/>
                </a:highlight>
              </a:rPr>
              <a:t>sockaddr_in</a:t>
            </a:r>
            <a:r>
              <a:rPr lang="en-US" altLang="en-US" sz="2400" dirty="0">
                <a:highlight>
                  <a:srgbClr val="FFFF00"/>
                </a:highlight>
              </a:rPr>
              <a:t> revisit</a:t>
            </a:r>
          </a:p>
          <a:p>
            <a:pPr lvl="2" eaLnBrk="1" hangingPunct="1">
              <a:defRPr/>
            </a:pPr>
            <a:r>
              <a:rPr lang="en-US" altLang="en-US" sz="2000" dirty="0" err="1">
                <a:highlight>
                  <a:srgbClr val="FFFF00"/>
                </a:highlight>
              </a:rPr>
              <a:t>sin_port</a:t>
            </a:r>
            <a:r>
              <a:rPr lang="en-US" altLang="en-US" sz="2000" dirty="0">
                <a:highlight>
                  <a:srgbClr val="FFFF00"/>
                </a:highlight>
              </a:rPr>
              <a:t> and </a:t>
            </a:r>
            <a:r>
              <a:rPr lang="en-US" altLang="en-US" sz="2000" dirty="0" err="1">
                <a:highlight>
                  <a:srgbClr val="FFFF00"/>
                </a:highlight>
              </a:rPr>
              <a:t>sin_addr</a:t>
            </a:r>
            <a:r>
              <a:rPr lang="en-US" altLang="en-US" sz="2000" dirty="0">
                <a:highlight>
                  <a:srgbClr val="FFFF00"/>
                </a:highlight>
              </a:rPr>
              <a:t> must be in network byte order.</a:t>
            </a:r>
          </a:p>
          <a:p>
            <a:pPr>
              <a:defRPr/>
            </a:pPr>
            <a:endParaRPr lang="en-US" dirty="0"/>
          </a:p>
        </p:txBody>
      </p:sp>
      <p:sp>
        <p:nvSpPr>
          <p:cNvPr id="52228" name="Slide Number Placeholder 3">
            <a:extLst>
              <a:ext uri="{FF2B5EF4-FFF2-40B4-BE49-F238E27FC236}">
                <a16:creationId xmlns:a16="http://schemas.microsoft.com/office/drawing/2014/main" id="{BEAA49F8-B2C9-4826-A6C2-39C41B0FBA3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6CC0A088-1919-4D0B-87F5-EF97AA1A1081}" type="slidenum">
              <a:rPr lang="en-US" altLang="en-US" sz="1200" smtClean="0"/>
              <a:pPr/>
              <a:t>22</a:t>
            </a:fld>
            <a:endParaRPr lang="en-US"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a:extLst>
              <a:ext uri="{FF2B5EF4-FFF2-40B4-BE49-F238E27FC236}">
                <a16:creationId xmlns:a16="http://schemas.microsoft.com/office/drawing/2014/main" id="{F4EC49FC-2BEA-46D2-925A-2F157F634DF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a:extLst>
              <a:ext uri="{FF2B5EF4-FFF2-40B4-BE49-F238E27FC236}">
                <a16:creationId xmlns:a16="http://schemas.microsoft.com/office/drawing/2014/main" id="{D6D0FD1D-9D36-4493-8454-3EBE6AF3E9B4}"/>
              </a:ext>
            </a:extLst>
          </p:cNvPr>
          <p:cNvSpPr>
            <a:spLocks noGrp="1"/>
          </p:cNvSpPr>
          <p:nvPr>
            <p:ph type="body" idx="1"/>
          </p:nvPr>
        </p:nvSpPr>
        <p:spPr bwMode="auto"/>
        <p:txBody>
          <a:bodyPr wrap="square" numCol="1" anchor="t" anchorCtr="0" compatLnSpc="1">
            <a:prstTxWarp prst="textNoShape">
              <a:avLst/>
            </a:prstTxWarp>
          </a:bodyPr>
          <a:lstStyle/>
          <a:p>
            <a:pPr>
              <a:defRPr/>
            </a:pPr>
            <a:r>
              <a:rPr lang="en-US" altLang="en-US" dirty="0">
                <a:highlight>
                  <a:srgbClr val="FFFF00"/>
                </a:highlight>
                <a:latin typeface="Courier New" panose="02070309020205020404" pitchFamily="49" charset="0"/>
                <a:cs typeface="Courier New" panose="02070309020205020404" pitchFamily="49" charset="0"/>
              </a:rPr>
              <a:t>#include &lt;</a:t>
            </a:r>
            <a:r>
              <a:rPr lang="en-US" altLang="en-US" dirty="0" err="1">
                <a:highlight>
                  <a:srgbClr val="FFFF00"/>
                </a:highlight>
                <a:latin typeface="Courier New" panose="02070309020205020404" pitchFamily="49" charset="0"/>
                <a:cs typeface="Courier New" panose="02070309020205020404" pitchFamily="49" charset="0"/>
              </a:rPr>
              <a:t>netinet</a:t>
            </a:r>
            <a:r>
              <a:rPr lang="en-US" altLang="en-US" dirty="0">
                <a:highlight>
                  <a:srgbClr val="FFFF00"/>
                </a:highlight>
                <a:latin typeface="Courier New" panose="02070309020205020404" pitchFamily="49" charset="0"/>
                <a:cs typeface="Courier New" panose="02070309020205020404" pitchFamily="49" charset="0"/>
              </a:rPr>
              <a:t>/</a:t>
            </a:r>
            <a:r>
              <a:rPr lang="en-US" altLang="en-US" dirty="0" err="1">
                <a:highlight>
                  <a:srgbClr val="FFFF00"/>
                </a:highlight>
                <a:latin typeface="Courier New" panose="02070309020205020404" pitchFamily="49" charset="0"/>
                <a:cs typeface="Courier New" panose="02070309020205020404" pitchFamily="49" charset="0"/>
              </a:rPr>
              <a:t>in.h</a:t>
            </a:r>
            <a:r>
              <a:rPr lang="en-US" altLang="en-US" dirty="0">
                <a:highlight>
                  <a:srgbClr val="FFFF00"/>
                </a:highlight>
                <a:latin typeface="Courier New" panose="02070309020205020404" pitchFamily="49" charset="0"/>
                <a:cs typeface="Courier New" panose="02070309020205020404" pitchFamily="49" charset="0"/>
              </a:rPr>
              <a:t>&gt;</a:t>
            </a:r>
          </a:p>
          <a:p>
            <a:pPr>
              <a:defRPr/>
            </a:pPr>
            <a:r>
              <a:rPr lang="el-GR" altLang="en-US" dirty="0"/>
              <a:t>• </a:t>
            </a:r>
            <a:r>
              <a:rPr lang="el-GR" altLang="en-US" b="1" dirty="0"/>
              <a:t>Ερώτηση: </a:t>
            </a:r>
            <a:r>
              <a:rPr lang="el-GR" altLang="en-US" dirty="0"/>
              <a:t>Τι γίνεται με τα υπόλοιπα δεδομένα</a:t>
            </a:r>
          </a:p>
          <a:p>
            <a:pPr>
              <a:defRPr/>
            </a:pPr>
            <a:r>
              <a:rPr lang="el-GR" altLang="en-US" dirty="0"/>
              <a:t>(payload) που περιέχονται σε ένα πακέτο; Πρέπει</a:t>
            </a:r>
          </a:p>
          <a:p>
            <a:pPr>
              <a:defRPr/>
            </a:pPr>
            <a:r>
              <a:rPr lang="el-GR" altLang="en-US" dirty="0"/>
              <a:t>να μετατραπούν και αυτά στο σωστό ordering;</a:t>
            </a:r>
          </a:p>
          <a:p>
            <a:pPr>
              <a:defRPr/>
            </a:pPr>
            <a:r>
              <a:rPr lang="el-GR" altLang="en-US" dirty="0"/>
              <a:t>• </a:t>
            </a:r>
            <a:r>
              <a:rPr lang="el-GR" altLang="en-US" b="1" dirty="0"/>
              <a:t>Απάντηση: </a:t>
            </a:r>
            <a:r>
              <a:rPr lang="el-GR" altLang="en-US" dirty="0"/>
              <a:t>Εάν μεταφέρεται ακολουθία chars</a:t>
            </a:r>
          </a:p>
          <a:p>
            <a:pPr>
              <a:defRPr/>
            </a:pPr>
            <a:r>
              <a:rPr lang="el-GR" altLang="en-US" dirty="0"/>
              <a:t>(π.χ., POP3, HTTP, κτλ πρωτόκολλα) τότε δεν</a:t>
            </a:r>
          </a:p>
          <a:p>
            <a:pPr>
              <a:defRPr/>
            </a:pPr>
            <a:r>
              <a:rPr lang="el-GR" altLang="en-US" dirty="0"/>
              <a:t>απαιτείται καμία μετατροπή. Εάν μεταφέρεται</a:t>
            </a:r>
          </a:p>
          <a:p>
            <a:pPr>
              <a:defRPr/>
            </a:pPr>
            <a:r>
              <a:rPr lang="en-US" altLang="en-US" dirty="0"/>
              <a:t>multi-byte data (int, short, struct, </a:t>
            </a:r>
            <a:r>
              <a:rPr lang="el-GR" altLang="en-US" dirty="0"/>
              <a:t>κτλ) πρέπει ο</a:t>
            </a:r>
          </a:p>
          <a:p>
            <a:pPr>
              <a:defRPr/>
            </a:pPr>
            <a:r>
              <a:rPr lang="el-GR" altLang="en-US" dirty="0"/>
              <a:t>client/server να ξέρουν τι ordering χρησιμοποιείται</a:t>
            </a:r>
          </a:p>
          <a:p>
            <a:pPr>
              <a:defRPr/>
            </a:pPr>
            <a:r>
              <a:rPr lang="el-GR" altLang="en-US" dirty="0"/>
              <a:t>(π.χ., μια εφαρμογή μπορεί να είναι Little Endian</a:t>
            </a:r>
          </a:p>
          <a:p>
            <a:pPr>
              <a:defRPr/>
            </a:pPr>
            <a:r>
              <a:rPr lang="el-GR" altLang="en-US" dirty="0"/>
              <a:t>μια άλλη να είναι Big Endian)</a:t>
            </a:r>
            <a:endParaRPr lang="en-US" altLang="en-US" dirty="0"/>
          </a:p>
        </p:txBody>
      </p:sp>
      <p:sp>
        <p:nvSpPr>
          <p:cNvPr id="56324" name="Slide Number Placeholder 3">
            <a:extLst>
              <a:ext uri="{FF2B5EF4-FFF2-40B4-BE49-F238E27FC236}">
                <a16:creationId xmlns:a16="http://schemas.microsoft.com/office/drawing/2014/main" id="{C52794A5-284C-4609-B259-B4FFFBFC096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D816EF9-4DFC-415C-816A-E171133AB077}" type="slidenum">
              <a:rPr lang="en-US" altLang="en-US" sz="1200" smtClean="0"/>
              <a:pPr/>
              <a:t>23</a:t>
            </a:fld>
            <a:endParaRPr lang="en-US" alt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a:extLst>
              <a:ext uri="{FF2B5EF4-FFF2-40B4-BE49-F238E27FC236}">
                <a16:creationId xmlns:a16="http://schemas.microsoft.com/office/drawing/2014/main" id="{F57BF241-2A52-42D6-87CF-ABED622A02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a:extLst>
              <a:ext uri="{FF2B5EF4-FFF2-40B4-BE49-F238E27FC236}">
                <a16:creationId xmlns:a16="http://schemas.microsoft.com/office/drawing/2014/main" id="{CD0F7333-BC28-4319-9B2F-6E9EAA64662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b="1" dirty="0">
                <a:solidFill>
                  <a:srgbClr val="502000"/>
                </a:solidFill>
                <a:effectLst/>
              </a:rPr>
              <a:t>#include &lt;sys/</a:t>
            </a:r>
            <a:r>
              <a:rPr lang="en-US" b="1" dirty="0" err="1">
                <a:solidFill>
                  <a:srgbClr val="502000"/>
                </a:solidFill>
                <a:effectLst/>
              </a:rPr>
              <a:t>socket.h</a:t>
            </a:r>
            <a:r>
              <a:rPr lang="en-US" b="1" dirty="0">
                <a:solidFill>
                  <a:srgbClr val="502000"/>
                </a:solidFill>
                <a:effectLst/>
              </a:rPr>
              <a:t>&gt;</a:t>
            </a:r>
            <a:r>
              <a:rPr lang="en-US" dirty="0"/>
              <a:t> </a:t>
            </a:r>
          </a:p>
          <a:p>
            <a:pPr marL="0" marR="0" lvl="0" indent="0" algn="l" defTabSz="914400" rtl="0" eaLnBrk="1" fontAlgn="auto" latinLnBrk="0" hangingPunct="1">
              <a:lnSpc>
                <a:spcPct val="100000"/>
              </a:lnSpc>
              <a:spcBef>
                <a:spcPct val="0"/>
              </a:spcBef>
              <a:spcAft>
                <a:spcPts val="0"/>
              </a:spcAft>
              <a:buClrTx/>
              <a:buSzTx/>
              <a:buFontTx/>
              <a:buNone/>
              <a:tabLst/>
              <a:defRPr/>
            </a:pPr>
            <a:r>
              <a:rPr lang="en-US" b="1" dirty="0">
                <a:solidFill>
                  <a:srgbClr val="502000"/>
                </a:solidFill>
                <a:effectLst/>
              </a:rPr>
              <a:t>int </a:t>
            </a:r>
            <a:r>
              <a:rPr lang="en-US" b="1" dirty="0" err="1">
                <a:solidFill>
                  <a:srgbClr val="502000"/>
                </a:solidFill>
                <a:effectLst/>
              </a:rPr>
              <a:t>getsockname</a:t>
            </a:r>
            <a:r>
              <a:rPr lang="en-US" b="1" dirty="0">
                <a:solidFill>
                  <a:srgbClr val="502000"/>
                </a:solidFill>
                <a:effectLst/>
              </a:rPr>
              <a:t>(int </a:t>
            </a:r>
            <a:r>
              <a:rPr lang="en-US" i="1" dirty="0" err="1">
                <a:solidFill>
                  <a:srgbClr val="006000"/>
                </a:solidFill>
                <a:effectLst/>
              </a:rPr>
              <a:t>sockfd</a:t>
            </a:r>
            <a:r>
              <a:rPr lang="en-US" b="1" dirty="0">
                <a:solidFill>
                  <a:srgbClr val="502000"/>
                </a:solidFill>
                <a:effectLst/>
              </a:rPr>
              <a:t>, struct </a:t>
            </a:r>
            <a:r>
              <a:rPr lang="en-US" b="1" dirty="0" err="1">
                <a:solidFill>
                  <a:srgbClr val="502000"/>
                </a:solidFill>
                <a:effectLst/>
              </a:rPr>
              <a:t>sockaddr</a:t>
            </a:r>
            <a:r>
              <a:rPr lang="en-US" b="1" dirty="0">
                <a:solidFill>
                  <a:srgbClr val="502000"/>
                </a:solidFill>
                <a:effectLst/>
              </a:rPr>
              <a:t> *restrict </a:t>
            </a:r>
            <a:r>
              <a:rPr lang="en-US" i="1" dirty="0" err="1">
                <a:solidFill>
                  <a:srgbClr val="006000"/>
                </a:solidFill>
                <a:effectLst/>
              </a:rPr>
              <a:t>addr</a:t>
            </a:r>
            <a:r>
              <a:rPr lang="en-US" b="1" dirty="0">
                <a:solidFill>
                  <a:srgbClr val="502000"/>
                </a:solidFill>
                <a:effectLst/>
              </a:rPr>
              <a:t>,</a:t>
            </a:r>
            <a:r>
              <a:rPr lang="en-US" dirty="0"/>
              <a:t> </a:t>
            </a:r>
            <a:r>
              <a:rPr lang="en-US" b="1" dirty="0" err="1">
                <a:solidFill>
                  <a:srgbClr val="502000"/>
                </a:solidFill>
                <a:effectLst/>
              </a:rPr>
              <a:t>socklen_t</a:t>
            </a:r>
            <a:r>
              <a:rPr lang="en-US" b="1" dirty="0">
                <a:solidFill>
                  <a:srgbClr val="502000"/>
                </a:solidFill>
                <a:effectLst/>
              </a:rPr>
              <a:t> *restrict </a:t>
            </a:r>
            <a:r>
              <a:rPr lang="en-US" i="1" dirty="0" err="1">
                <a:solidFill>
                  <a:srgbClr val="006000"/>
                </a:solidFill>
                <a:effectLst/>
              </a:rPr>
              <a:t>addrlen</a:t>
            </a:r>
            <a:r>
              <a:rPr lang="en-US" b="1" dirty="0">
                <a:solidFill>
                  <a:srgbClr val="502000"/>
                </a:solidFill>
                <a:effectLst/>
              </a:rPr>
              <a:t>);</a:t>
            </a:r>
          </a:p>
          <a:p>
            <a:pPr eaLnBrk="1" hangingPunct="1">
              <a:spcBef>
                <a:spcPct val="0"/>
              </a:spcBef>
            </a:pPr>
            <a:r>
              <a:rPr lang="en-US" b="1" dirty="0">
                <a:solidFill>
                  <a:srgbClr val="502000"/>
                </a:solidFill>
                <a:effectLst/>
              </a:rPr>
              <a:t>int </a:t>
            </a:r>
            <a:r>
              <a:rPr lang="en-US" b="1" dirty="0" err="1">
                <a:solidFill>
                  <a:srgbClr val="502000"/>
                </a:solidFill>
                <a:effectLst/>
              </a:rPr>
              <a:t>getpeername</a:t>
            </a:r>
            <a:r>
              <a:rPr lang="en-US" b="1" dirty="0">
                <a:solidFill>
                  <a:srgbClr val="502000"/>
                </a:solidFill>
                <a:effectLst/>
              </a:rPr>
              <a:t>(int </a:t>
            </a:r>
            <a:r>
              <a:rPr lang="en-US" i="1" dirty="0" err="1">
                <a:solidFill>
                  <a:srgbClr val="006000"/>
                </a:solidFill>
                <a:effectLst/>
              </a:rPr>
              <a:t>sockfd</a:t>
            </a:r>
            <a:r>
              <a:rPr lang="en-US" b="1" dirty="0">
                <a:solidFill>
                  <a:srgbClr val="502000"/>
                </a:solidFill>
                <a:effectLst/>
              </a:rPr>
              <a:t>, struct </a:t>
            </a:r>
            <a:r>
              <a:rPr lang="en-US" b="1" dirty="0" err="1">
                <a:solidFill>
                  <a:srgbClr val="502000"/>
                </a:solidFill>
                <a:effectLst/>
              </a:rPr>
              <a:t>sockaddr</a:t>
            </a:r>
            <a:r>
              <a:rPr lang="en-US" b="1" dirty="0">
                <a:solidFill>
                  <a:srgbClr val="502000"/>
                </a:solidFill>
                <a:effectLst/>
              </a:rPr>
              <a:t> *restrict </a:t>
            </a:r>
            <a:r>
              <a:rPr lang="en-US" i="1" dirty="0" err="1">
                <a:solidFill>
                  <a:srgbClr val="006000"/>
                </a:solidFill>
                <a:effectLst/>
              </a:rPr>
              <a:t>addr</a:t>
            </a:r>
            <a:r>
              <a:rPr lang="en-US" b="1" dirty="0">
                <a:solidFill>
                  <a:srgbClr val="502000"/>
                </a:solidFill>
                <a:effectLst/>
              </a:rPr>
              <a:t>,</a:t>
            </a:r>
            <a:r>
              <a:rPr lang="en-US" dirty="0"/>
              <a:t> </a:t>
            </a:r>
            <a:r>
              <a:rPr lang="en-US" b="1" dirty="0" err="1">
                <a:solidFill>
                  <a:srgbClr val="502000"/>
                </a:solidFill>
                <a:effectLst/>
              </a:rPr>
              <a:t>socklen_t</a:t>
            </a:r>
            <a:r>
              <a:rPr lang="en-US" b="1" dirty="0">
                <a:solidFill>
                  <a:srgbClr val="502000"/>
                </a:solidFill>
                <a:effectLst/>
              </a:rPr>
              <a:t> *restrict </a:t>
            </a:r>
            <a:r>
              <a:rPr lang="en-US" i="1" dirty="0" err="1">
                <a:solidFill>
                  <a:srgbClr val="006000"/>
                </a:solidFill>
                <a:effectLst/>
              </a:rPr>
              <a:t>addrlen</a:t>
            </a:r>
            <a:r>
              <a:rPr lang="en-US" b="1" dirty="0">
                <a:solidFill>
                  <a:srgbClr val="502000"/>
                </a:solidFill>
                <a:effectLst/>
              </a:rPr>
              <a:t>);</a:t>
            </a:r>
          </a:p>
          <a:p>
            <a:pPr fontAlgn="t"/>
            <a:r>
              <a:rPr lang="en-US" dirty="0">
                <a:effectLst/>
              </a:rPr>
              <a:t>int </a:t>
            </a:r>
            <a:r>
              <a:rPr lang="en-US" dirty="0" err="1">
                <a:effectLst/>
              </a:rPr>
              <a:t>inet_aton</a:t>
            </a:r>
            <a:r>
              <a:rPr lang="en-US" dirty="0">
                <a:effectLst/>
              </a:rPr>
              <a:t>(const char *</a:t>
            </a:r>
            <a:r>
              <a:rPr lang="en-US" i="1" dirty="0" err="1">
                <a:effectLst/>
              </a:rPr>
              <a:t>strptr</a:t>
            </a:r>
            <a:r>
              <a:rPr lang="en-US" dirty="0">
                <a:effectLst/>
              </a:rPr>
              <a:t>, struct </a:t>
            </a:r>
            <a:r>
              <a:rPr lang="en-US" dirty="0" err="1">
                <a:effectLst/>
              </a:rPr>
              <a:t>in_addr</a:t>
            </a:r>
            <a:r>
              <a:rPr lang="en-US" dirty="0">
                <a:effectLst/>
              </a:rPr>
              <a:t> *</a:t>
            </a:r>
            <a:r>
              <a:rPr lang="en-US" i="1" dirty="0" err="1">
                <a:effectLst/>
              </a:rPr>
              <a:t>addrptr</a:t>
            </a:r>
            <a:r>
              <a:rPr lang="en-US" dirty="0">
                <a:effectLst/>
              </a:rPr>
              <a:t>);</a:t>
            </a:r>
          </a:p>
          <a:p>
            <a:pPr fontAlgn="t"/>
            <a:r>
              <a:rPr lang="en-US" dirty="0">
                <a:effectLst/>
              </a:rPr>
              <a:t>Returns: 1 if string was valid, 0 on error</a:t>
            </a:r>
          </a:p>
          <a:p>
            <a:pPr fontAlgn="t"/>
            <a:r>
              <a:rPr lang="en-US" dirty="0" err="1">
                <a:effectLst/>
              </a:rPr>
              <a:t>in_addr_t</a:t>
            </a:r>
            <a:r>
              <a:rPr lang="en-US" dirty="0">
                <a:effectLst/>
              </a:rPr>
              <a:t> </a:t>
            </a:r>
            <a:r>
              <a:rPr lang="en-US" dirty="0" err="1">
                <a:effectLst/>
              </a:rPr>
              <a:t>inet_addr</a:t>
            </a:r>
            <a:r>
              <a:rPr lang="en-US" dirty="0">
                <a:effectLst/>
              </a:rPr>
              <a:t>(const char *</a:t>
            </a:r>
            <a:r>
              <a:rPr lang="en-US" i="1" dirty="0" err="1">
                <a:effectLst/>
              </a:rPr>
              <a:t>strptr</a:t>
            </a:r>
            <a:r>
              <a:rPr lang="en-US" dirty="0">
                <a:effectLst/>
              </a:rPr>
              <a:t>);</a:t>
            </a:r>
          </a:p>
          <a:p>
            <a:pPr fontAlgn="t"/>
            <a:r>
              <a:rPr lang="en-US" dirty="0">
                <a:effectLst/>
              </a:rPr>
              <a:t>Returns: 32-bit binary network byte ordered IPv4 address; INADDR_NONE if error</a:t>
            </a:r>
          </a:p>
          <a:p>
            <a:pPr fontAlgn="t"/>
            <a:r>
              <a:rPr lang="en-US" dirty="0">
                <a:effectLst/>
              </a:rPr>
              <a:t>char *</a:t>
            </a:r>
            <a:r>
              <a:rPr lang="en-US" dirty="0" err="1">
                <a:effectLst/>
              </a:rPr>
              <a:t>inet_ntoa</a:t>
            </a:r>
            <a:r>
              <a:rPr lang="en-US" dirty="0">
                <a:effectLst/>
              </a:rPr>
              <a:t>(struct </a:t>
            </a:r>
            <a:r>
              <a:rPr lang="en-US" dirty="0" err="1">
                <a:effectLst/>
              </a:rPr>
              <a:t>in_addr</a:t>
            </a:r>
            <a:r>
              <a:rPr lang="en-US" dirty="0">
                <a:effectLst/>
              </a:rPr>
              <a:t> </a:t>
            </a:r>
            <a:r>
              <a:rPr lang="en-US" i="1" dirty="0" err="1">
                <a:effectLst/>
              </a:rPr>
              <a:t>inaddr</a:t>
            </a:r>
            <a:r>
              <a:rPr lang="en-US" dirty="0">
                <a:effectLst/>
              </a:rPr>
              <a:t>);</a:t>
            </a:r>
          </a:p>
          <a:p>
            <a:pPr eaLnBrk="1" hangingPunct="1">
              <a:spcBef>
                <a:spcPct val="0"/>
              </a:spcBef>
            </a:pPr>
            <a:endParaRPr lang="en-US" altLang="en-US" b="1" dirty="0">
              <a:solidFill>
                <a:srgbClr val="502000"/>
              </a:solidFill>
              <a:effectLst/>
            </a:endParaRPr>
          </a:p>
          <a:p>
            <a:pPr algn="l"/>
            <a:r>
              <a:rPr lang="en-US" b="0" i="0" dirty="0">
                <a:solidFill>
                  <a:srgbClr val="000000"/>
                </a:solidFill>
                <a:effectLst/>
                <a:latin typeface="Book Antiqua" panose="02040602050305030304" pitchFamily="18" charset="0"/>
              </a:rPr>
              <a:t>#include &lt;sys/</a:t>
            </a:r>
            <a:r>
              <a:rPr lang="en-US" b="0" i="0" dirty="0" err="1">
                <a:solidFill>
                  <a:srgbClr val="000000"/>
                </a:solidFill>
                <a:effectLst/>
                <a:latin typeface="Book Antiqua" panose="02040602050305030304" pitchFamily="18" charset="0"/>
              </a:rPr>
              <a:t>socket.h</a:t>
            </a:r>
            <a:r>
              <a:rPr lang="en-US" b="0" i="0" dirty="0">
                <a:solidFill>
                  <a:srgbClr val="000000"/>
                </a:solidFill>
                <a:effectLst/>
                <a:latin typeface="Book Antiqua" panose="02040602050305030304" pitchFamily="18" charset="0"/>
              </a:rPr>
              <a:t>&gt;</a:t>
            </a:r>
            <a:br>
              <a:rPr lang="en-US" b="0" i="0" dirty="0">
                <a:solidFill>
                  <a:srgbClr val="000000"/>
                </a:solidFill>
                <a:effectLst/>
                <a:latin typeface="Book Antiqua" panose="02040602050305030304" pitchFamily="18" charset="0"/>
              </a:rPr>
            </a:br>
            <a:r>
              <a:rPr lang="en-US" b="0" i="0" dirty="0">
                <a:solidFill>
                  <a:srgbClr val="000000"/>
                </a:solidFill>
                <a:effectLst/>
                <a:latin typeface="Book Antiqua" panose="02040602050305030304" pitchFamily="18" charset="0"/>
              </a:rPr>
              <a:t>#include &lt;</a:t>
            </a:r>
            <a:r>
              <a:rPr lang="en-US" b="0" i="0" dirty="0" err="1">
                <a:solidFill>
                  <a:srgbClr val="000000"/>
                </a:solidFill>
                <a:effectLst/>
                <a:latin typeface="Book Antiqua" panose="02040602050305030304" pitchFamily="18" charset="0"/>
              </a:rPr>
              <a:t>netdb.h</a:t>
            </a:r>
            <a:r>
              <a:rPr lang="en-US" b="0" i="0" dirty="0">
                <a:solidFill>
                  <a:srgbClr val="000000"/>
                </a:solidFill>
                <a:effectLst/>
                <a:latin typeface="Book Antiqua" panose="02040602050305030304" pitchFamily="18" charset="0"/>
              </a:rPr>
              <a:t>&gt;</a:t>
            </a:r>
          </a:p>
          <a:p>
            <a:pPr algn="l"/>
            <a:r>
              <a:rPr lang="en-US" b="0" i="0" dirty="0">
                <a:solidFill>
                  <a:srgbClr val="000000"/>
                </a:solidFill>
                <a:effectLst/>
                <a:latin typeface="Book Antiqua" panose="02040602050305030304" pitchFamily="18" charset="0"/>
              </a:rPr>
              <a:t>struct </a:t>
            </a:r>
            <a:r>
              <a:rPr lang="en-US" b="0" i="0" dirty="0" err="1">
                <a:solidFill>
                  <a:srgbClr val="000000"/>
                </a:solidFill>
                <a:effectLst/>
                <a:latin typeface="Book Antiqua" panose="02040602050305030304" pitchFamily="18" charset="0"/>
              </a:rPr>
              <a:t>hostent</a:t>
            </a:r>
            <a:r>
              <a:rPr lang="en-US" b="0" i="0" dirty="0">
                <a:solidFill>
                  <a:srgbClr val="000000"/>
                </a:solidFill>
                <a:effectLst/>
                <a:latin typeface="Book Antiqua" panose="02040602050305030304" pitchFamily="18" charset="0"/>
              </a:rPr>
              <a:t> *</a:t>
            </a:r>
            <a:r>
              <a:rPr lang="en-US" b="0" i="0" dirty="0" err="1">
                <a:solidFill>
                  <a:srgbClr val="000000"/>
                </a:solidFill>
                <a:effectLst/>
                <a:latin typeface="Book Antiqua" panose="02040602050305030304" pitchFamily="18" charset="0"/>
              </a:rPr>
              <a:t>gethostbyname</a:t>
            </a:r>
            <a:r>
              <a:rPr lang="en-US" b="0" i="0" dirty="0">
                <a:solidFill>
                  <a:srgbClr val="000000"/>
                </a:solidFill>
                <a:effectLst/>
                <a:latin typeface="Book Antiqua" panose="02040602050305030304" pitchFamily="18" charset="0"/>
              </a:rPr>
              <a:t>(const char *name);</a:t>
            </a:r>
            <a:br>
              <a:rPr lang="en-US" b="0" i="0" dirty="0">
                <a:solidFill>
                  <a:srgbClr val="000000"/>
                </a:solidFill>
                <a:effectLst/>
                <a:latin typeface="Book Antiqua" panose="02040602050305030304" pitchFamily="18" charset="0"/>
              </a:rPr>
            </a:br>
            <a:r>
              <a:rPr lang="en-US" b="0" i="0" dirty="0">
                <a:solidFill>
                  <a:srgbClr val="000000"/>
                </a:solidFill>
                <a:effectLst/>
                <a:latin typeface="Book Antiqua" panose="02040602050305030304" pitchFamily="18" charset="0"/>
              </a:rPr>
              <a:t>struct </a:t>
            </a:r>
            <a:r>
              <a:rPr lang="en-US" b="0" i="0" dirty="0" err="1">
                <a:solidFill>
                  <a:srgbClr val="000000"/>
                </a:solidFill>
                <a:effectLst/>
                <a:latin typeface="Book Antiqua" panose="02040602050305030304" pitchFamily="18" charset="0"/>
              </a:rPr>
              <a:t>hostent</a:t>
            </a:r>
            <a:r>
              <a:rPr lang="en-US" b="0" i="0" dirty="0">
                <a:solidFill>
                  <a:srgbClr val="000000"/>
                </a:solidFill>
                <a:effectLst/>
                <a:latin typeface="Book Antiqua" panose="02040602050305030304" pitchFamily="18" charset="0"/>
              </a:rPr>
              <a:t> *</a:t>
            </a:r>
            <a:r>
              <a:rPr lang="en-US" b="0" i="0" dirty="0" err="1">
                <a:solidFill>
                  <a:srgbClr val="000000"/>
                </a:solidFill>
                <a:effectLst/>
                <a:latin typeface="Book Antiqua" panose="02040602050305030304" pitchFamily="18" charset="0"/>
              </a:rPr>
              <a:t>gethostbyaddr</a:t>
            </a:r>
            <a:r>
              <a:rPr lang="en-US" b="0" i="0" dirty="0">
                <a:solidFill>
                  <a:srgbClr val="000000"/>
                </a:solidFill>
                <a:effectLst/>
                <a:latin typeface="Book Antiqua" panose="02040602050305030304" pitchFamily="18" charset="0"/>
              </a:rPr>
              <a:t>(const char *</a:t>
            </a:r>
            <a:r>
              <a:rPr lang="en-US" b="0" i="0" dirty="0" err="1">
                <a:solidFill>
                  <a:srgbClr val="000000"/>
                </a:solidFill>
                <a:effectLst/>
                <a:latin typeface="Book Antiqua" panose="02040602050305030304" pitchFamily="18" charset="0"/>
              </a:rPr>
              <a:t>addr</a:t>
            </a:r>
            <a:r>
              <a:rPr lang="en-US" b="0" i="0" dirty="0">
                <a:solidFill>
                  <a:srgbClr val="000000"/>
                </a:solidFill>
                <a:effectLst/>
                <a:latin typeface="Book Antiqua" panose="02040602050305030304" pitchFamily="18" charset="0"/>
              </a:rPr>
              <a:t>, int </a:t>
            </a:r>
            <a:r>
              <a:rPr lang="en-US" b="0" i="0" dirty="0" err="1">
                <a:solidFill>
                  <a:srgbClr val="000000"/>
                </a:solidFill>
                <a:effectLst/>
                <a:latin typeface="Book Antiqua" panose="02040602050305030304" pitchFamily="18" charset="0"/>
              </a:rPr>
              <a:t>len</a:t>
            </a:r>
            <a:r>
              <a:rPr lang="en-US" b="0" i="0" dirty="0">
                <a:solidFill>
                  <a:srgbClr val="000000"/>
                </a:solidFill>
                <a:effectLst/>
                <a:latin typeface="Book Antiqua" panose="02040602050305030304" pitchFamily="18" charset="0"/>
              </a:rPr>
              <a:t>, int type);</a:t>
            </a:r>
          </a:p>
          <a:p>
            <a:pPr algn="l"/>
            <a:r>
              <a:rPr lang="en-US" b="1" dirty="0" err="1"/>
              <a:t>getsockname</a:t>
            </a:r>
            <a:r>
              <a:rPr lang="en-US" b="1" dirty="0"/>
              <a:t> returns the local protocol address associated with a socket.</a:t>
            </a:r>
            <a:r>
              <a:rPr lang="en-US" dirty="0"/>
              <a:t> </a:t>
            </a:r>
            <a:r>
              <a:rPr lang="en-US" dirty="0" err="1"/>
              <a:t>getpeername</a:t>
            </a:r>
            <a:r>
              <a:rPr lang="en-US" dirty="0"/>
              <a:t> returns the foreign protocol address associated with a socket.</a:t>
            </a:r>
            <a:endParaRPr lang="en-US" b="0" i="0" dirty="0">
              <a:solidFill>
                <a:srgbClr val="000000"/>
              </a:solidFill>
              <a:effectLst/>
              <a:latin typeface="Book Antiqua" panose="02040602050305030304" pitchFamily="18" charset="0"/>
            </a:endParaRPr>
          </a:p>
        </p:txBody>
      </p:sp>
      <p:sp>
        <p:nvSpPr>
          <p:cNvPr id="58372" name="Slide Number Placeholder 3">
            <a:extLst>
              <a:ext uri="{FF2B5EF4-FFF2-40B4-BE49-F238E27FC236}">
                <a16:creationId xmlns:a16="http://schemas.microsoft.com/office/drawing/2014/main" id="{D08BDC2C-31C1-48DB-A539-23D4EE7329B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37807A33-D8C1-49C2-88D6-D54439944D60}" type="slidenum">
              <a:rPr lang="en-US" altLang="en-US" sz="1200" smtClean="0"/>
              <a:pPr/>
              <a:t>24</a:t>
            </a:fld>
            <a:endParaRPr lang="en-US" alt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a:extLst>
              <a:ext uri="{FF2B5EF4-FFF2-40B4-BE49-F238E27FC236}">
                <a16:creationId xmlns:a16="http://schemas.microsoft.com/office/drawing/2014/main" id="{C8B6AEC6-CF2D-4045-BCA3-82BFE017F65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a:extLst>
              <a:ext uri="{FF2B5EF4-FFF2-40B4-BE49-F238E27FC236}">
                <a16:creationId xmlns:a16="http://schemas.microsoft.com/office/drawing/2014/main" id="{6550EF3C-931A-434E-B902-0D729652A3D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IP 32 bit, port 16 bit in IPv4</a:t>
            </a:r>
          </a:p>
          <a:p>
            <a:r>
              <a:rPr lang="en-US" altLang="en-US"/>
              <a:t>/* Structure describing an </a:t>
            </a:r>
            <a:r>
              <a:rPr lang="en-US" altLang="en-US" b="1"/>
              <a:t>Internet socket address</a:t>
            </a:r>
            <a:r>
              <a:rPr lang="en-US" altLang="en-US"/>
              <a:t>. */</a:t>
            </a:r>
          </a:p>
          <a:p>
            <a:r>
              <a:rPr lang="en-US" altLang="en-US" b="1"/>
              <a:t>struct sockaddr_in </a:t>
            </a:r>
            <a:r>
              <a:rPr lang="en-US" altLang="en-US"/>
              <a:t>{</a:t>
            </a:r>
          </a:p>
          <a:p>
            <a:r>
              <a:rPr lang="en-US" altLang="en-US" b="1"/>
              <a:t>sa_family_t </a:t>
            </a:r>
            <a:r>
              <a:rPr lang="en-US" altLang="en-US"/>
              <a:t>sin_family; /* Αddress family, e.g., AF_INET */</a:t>
            </a:r>
          </a:p>
          <a:p>
            <a:r>
              <a:rPr lang="fr-FR" altLang="en-US"/>
              <a:t>i</a:t>
            </a:r>
            <a:r>
              <a:rPr lang="fr-FR" altLang="en-US" b="1"/>
              <a:t>n_port_t </a:t>
            </a:r>
            <a:r>
              <a:rPr lang="fr-FR" altLang="en-US"/>
              <a:t>sin_port; /* Port number, e.g., . */</a:t>
            </a:r>
          </a:p>
          <a:p>
            <a:r>
              <a:rPr lang="en-US" altLang="en-US" b="1"/>
              <a:t>struct in_addr </a:t>
            </a:r>
            <a:r>
              <a:rPr lang="en-US" altLang="en-US"/>
              <a:t>sin_addr; /* Internet IPv4 address. */</a:t>
            </a:r>
          </a:p>
          <a:p>
            <a:r>
              <a:rPr lang="en-US" altLang="en-US"/>
              <a:t>};</a:t>
            </a:r>
          </a:p>
          <a:p>
            <a:r>
              <a:rPr lang="en-US" altLang="en-US"/>
              <a:t>/* </a:t>
            </a:r>
            <a:r>
              <a:rPr lang="en-US" altLang="en-US" b="1"/>
              <a:t>Internet address</a:t>
            </a:r>
            <a:r>
              <a:rPr lang="en-US" altLang="en-US"/>
              <a:t>. */</a:t>
            </a:r>
          </a:p>
          <a:p>
            <a:r>
              <a:rPr lang="en-US" altLang="en-US"/>
              <a:t>typedef uint32_t </a:t>
            </a:r>
            <a:r>
              <a:rPr lang="en-US" altLang="en-US" b="1"/>
              <a:t>in_addr_t</a:t>
            </a:r>
            <a:r>
              <a:rPr lang="en-US" altLang="en-US"/>
              <a:t>; // </a:t>
            </a:r>
            <a:r>
              <a:rPr lang="el-GR" altLang="en-US"/>
              <a:t>δηλ., ένας </a:t>
            </a:r>
            <a:r>
              <a:rPr lang="en-US" altLang="en-US"/>
              <a:t>int: </a:t>
            </a:r>
            <a:r>
              <a:rPr lang="el-GR" altLang="en-US"/>
              <a:t>π.χ., 0</a:t>
            </a:r>
            <a:r>
              <a:rPr lang="en-US" altLang="en-US"/>
              <a:t>x</a:t>
            </a:r>
            <a:r>
              <a:rPr lang="en-US" altLang="en-US" b="1"/>
              <a:t>0A0C6E39 </a:t>
            </a:r>
            <a:r>
              <a:rPr lang="en-US" altLang="en-US"/>
              <a:t>è </a:t>
            </a:r>
            <a:r>
              <a:rPr lang="en-US" altLang="en-US" b="1"/>
              <a:t>10</a:t>
            </a:r>
            <a:r>
              <a:rPr lang="en-US" altLang="en-US"/>
              <a:t>.</a:t>
            </a:r>
            <a:r>
              <a:rPr lang="en-US" altLang="en-US" b="1"/>
              <a:t>12</a:t>
            </a:r>
            <a:r>
              <a:rPr lang="en-US" altLang="en-US"/>
              <a:t>.</a:t>
            </a:r>
            <a:r>
              <a:rPr lang="en-US" altLang="en-US" b="1"/>
              <a:t>110</a:t>
            </a:r>
            <a:r>
              <a:rPr lang="en-US" altLang="en-US"/>
              <a:t>.</a:t>
            </a:r>
            <a:r>
              <a:rPr lang="en-US" altLang="en-US" b="1"/>
              <a:t>57</a:t>
            </a:r>
          </a:p>
          <a:p>
            <a:r>
              <a:rPr lang="en-US" altLang="en-US" b="1"/>
              <a:t>struct in_addr</a:t>
            </a:r>
          </a:p>
          <a:p>
            <a:r>
              <a:rPr lang="en-US" altLang="en-US"/>
              <a:t>{</a:t>
            </a:r>
          </a:p>
          <a:p>
            <a:r>
              <a:rPr lang="en-US" altLang="en-US" b="1"/>
              <a:t>in_addr_t </a:t>
            </a:r>
            <a:r>
              <a:rPr lang="en-US" altLang="en-US"/>
              <a:t>s_addr;</a:t>
            </a:r>
          </a:p>
          <a:p>
            <a:r>
              <a:rPr lang="en-US" altLang="en-US"/>
              <a:t>}; </a:t>
            </a:r>
            <a:r>
              <a:rPr lang="en-US" altLang="en-US" b="1"/>
              <a:t>18-8</a:t>
            </a:r>
          </a:p>
          <a:p>
            <a:r>
              <a:rPr lang="el-GR" altLang="en-US"/>
              <a:t>O λόγος που αναπαριστάται το IP ετσι</a:t>
            </a:r>
          </a:p>
          <a:p>
            <a:r>
              <a:rPr lang="el-GR" altLang="en-US"/>
              <a:t>περίπλοκα είναι για ιστορικούς λόγους</a:t>
            </a:r>
          </a:p>
          <a:p>
            <a:r>
              <a:rPr lang="el-GR" altLang="en-US"/>
              <a:t>(παλιά το sin_addr ήταν union από</a:t>
            </a:r>
          </a:p>
          <a:p>
            <a:r>
              <a:rPr lang="el-GR" altLang="en-US"/>
              <a:t>πληροφορίες, </a:t>
            </a:r>
            <a:r>
              <a:rPr lang="en-US" altLang="en-US"/>
              <a:t>see p70 Unix Net Prog., 3ED)</a:t>
            </a:r>
          </a:p>
        </p:txBody>
      </p:sp>
      <p:sp>
        <p:nvSpPr>
          <p:cNvPr id="78852" name="Slide Number Placeholder 3">
            <a:extLst>
              <a:ext uri="{FF2B5EF4-FFF2-40B4-BE49-F238E27FC236}">
                <a16:creationId xmlns:a16="http://schemas.microsoft.com/office/drawing/2014/main" id="{1809FAD6-2877-4E42-B486-FADC6645C6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68728EFF-E3A4-467D-8C40-5333EC1DDEBC}" type="slidenum">
              <a:rPr lang="en-US" altLang="en-US" sz="1200" smtClean="0"/>
              <a:pPr/>
              <a:t>27</a:t>
            </a:fld>
            <a:endParaRPr lang="en-US" alt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a:extLst>
              <a:ext uri="{FF2B5EF4-FFF2-40B4-BE49-F238E27FC236}">
                <a16:creationId xmlns:a16="http://schemas.microsoft.com/office/drawing/2014/main" id="{6BEF0064-3751-4FA6-BC3C-8CC1B451E63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a:extLst>
              <a:ext uri="{FF2B5EF4-FFF2-40B4-BE49-F238E27FC236}">
                <a16:creationId xmlns:a16="http://schemas.microsoft.com/office/drawing/2014/main" id="{3C854E48-8928-4B61-B723-61E9AFD8309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IP 32 bit, port 16 bit in IPv4</a:t>
            </a:r>
          </a:p>
          <a:p>
            <a:r>
              <a:rPr lang="en-US" altLang="en-US"/>
              <a:t>/* Structure describing an </a:t>
            </a:r>
            <a:r>
              <a:rPr lang="en-US" altLang="en-US" b="1"/>
              <a:t>Internet socket address</a:t>
            </a:r>
            <a:r>
              <a:rPr lang="en-US" altLang="en-US"/>
              <a:t>. */</a:t>
            </a:r>
          </a:p>
          <a:p>
            <a:r>
              <a:rPr lang="en-US" altLang="en-US" b="1"/>
              <a:t>struct sockaddr_in </a:t>
            </a:r>
            <a:r>
              <a:rPr lang="en-US" altLang="en-US"/>
              <a:t>{</a:t>
            </a:r>
          </a:p>
          <a:p>
            <a:r>
              <a:rPr lang="en-US" altLang="en-US" b="1"/>
              <a:t>sa_family_t </a:t>
            </a:r>
            <a:r>
              <a:rPr lang="en-US" altLang="en-US"/>
              <a:t>sin_family; /* Αddress family, e.g., AF_INET */</a:t>
            </a:r>
          </a:p>
          <a:p>
            <a:r>
              <a:rPr lang="fr-FR" altLang="en-US"/>
              <a:t>i</a:t>
            </a:r>
            <a:r>
              <a:rPr lang="fr-FR" altLang="en-US" b="1"/>
              <a:t>n_port_t </a:t>
            </a:r>
            <a:r>
              <a:rPr lang="fr-FR" altLang="en-US"/>
              <a:t>sin_port; /* Port number, e.g., . */</a:t>
            </a:r>
          </a:p>
          <a:p>
            <a:r>
              <a:rPr lang="en-US" altLang="en-US" b="1"/>
              <a:t>struct in_addr </a:t>
            </a:r>
            <a:r>
              <a:rPr lang="en-US" altLang="en-US"/>
              <a:t>sin_addr; /* Internet IPv4 address. */</a:t>
            </a:r>
          </a:p>
          <a:p>
            <a:r>
              <a:rPr lang="en-US" altLang="en-US"/>
              <a:t>};</a:t>
            </a:r>
          </a:p>
          <a:p>
            <a:r>
              <a:rPr lang="en-US" altLang="en-US"/>
              <a:t>/* </a:t>
            </a:r>
            <a:r>
              <a:rPr lang="en-US" altLang="en-US" b="1"/>
              <a:t>Internet address</a:t>
            </a:r>
            <a:r>
              <a:rPr lang="en-US" altLang="en-US"/>
              <a:t>. */</a:t>
            </a:r>
          </a:p>
          <a:p>
            <a:r>
              <a:rPr lang="en-US" altLang="en-US"/>
              <a:t>typedef uint32_t </a:t>
            </a:r>
            <a:r>
              <a:rPr lang="en-US" altLang="en-US" b="1"/>
              <a:t>in_addr_t</a:t>
            </a:r>
            <a:r>
              <a:rPr lang="en-US" altLang="en-US"/>
              <a:t>; // </a:t>
            </a:r>
            <a:r>
              <a:rPr lang="el-GR" altLang="en-US"/>
              <a:t>δηλ., ένας </a:t>
            </a:r>
            <a:r>
              <a:rPr lang="en-US" altLang="en-US"/>
              <a:t>int: </a:t>
            </a:r>
            <a:r>
              <a:rPr lang="el-GR" altLang="en-US"/>
              <a:t>π.χ., 0</a:t>
            </a:r>
            <a:r>
              <a:rPr lang="en-US" altLang="en-US"/>
              <a:t>x</a:t>
            </a:r>
            <a:r>
              <a:rPr lang="en-US" altLang="en-US" b="1"/>
              <a:t>0A0C6E39 </a:t>
            </a:r>
            <a:r>
              <a:rPr lang="en-US" altLang="en-US"/>
              <a:t>è </a:t>
            </a:r>
            <a:r>
              <a:rPr lang="en-US" altLang="en-US" b="1"/>
              <a:t>10</a:t>
            </a:r>
            <a:r>
              <a:rPr lang="en-US" altLang="en-US"/>
              <a:t>.</a:t>
            </a:r>
            <a:r>
              <a:rPr lang="en-US" altLang="en-US" b="1"/>
              <a:t>12</a:t>
            </a:r>
            <a:r>
              <a:rPr lang="en-US" altLang="en-US"/>
              <a:t>.</a:t>
            </a:r>
            <a:r>
              <a:rPr lang="en-US" altLang="en-US" b="1"/>
              <a:t>110</a:t>
            </a:r>
            <a:r>
              <a:rPr lang="en-US" altLang="en-US"/>
              <a:t>.</a:t>
            </a:r>
            <a:r>
              <a:rPr lang="en-US" altLang="en-US" b="1"/>
              <a:t>57</a:t>
            </a:r>
          </a:p>
          <a:p>
            <a:r>
              <a:rPr lang="en-US" altLang="en-US" b="1"/>
              <a:t>struct in_addr</a:t>
            </a:r>
          </a:p>
          <a:p>
            <a:r>
              <a:rPr lang="en-US" altLang="en-US"/>
              <a:t>{</a:t>
            </a:r>
          </a:p>
          <a:p>
            <a:r>
              <a:rPr lang="en-US" altLang="en-US" b="1"/>
              <a:t>in_addr_t </a:t>
            </a:r>
            <a:r>
              <a:rPr lang="en-US" altLang="en-US"/>
              <a:t>s_addr;</a:t>
            </a:r>
          </a:p>
          <a:p>
            <a:r>
              <a:rPr lang="en-US" altLang="en-US"/>
              <a:t>}; </a:t>
            </a:r>
            <a:r>
              <a:rPr lang="en-US" altLang="en-US" b="1"/>
              <a:t>18-8</a:t>
            </a:r>
          </a:p>
          <a:p>
            <a:r>
              <a:rPr lang="el-GR" altLang="en-US"/>
              <a:t>O λόγος που αναπαριστάται το IP ετσι</a:t>
            </a:r>
          </a:p>
          <a:p>
            <a:r>
              <a:rPr lang="el-GR" altLang="en-US"/>
              <a:t>περίπλοκα είναι για ιστορικούς λόγους</a:t>
            </a:r>
          </a:p>
          <a:p>
            <a:r>
              <a:rPr lang="el-GR" altLang="en-US"/>
              <a:t>(παλιά το sin_addr ήταν union από</a:t>
            </a:r>
          </a:p>
          <a:p>
            <a:r>
              <a:rPr lang="el-GR" altLang="en-US"/>
              <a:t>πληροφορίες, </a:t>
            </a:r>
            <a:r>
              <a:rPr lang="en-US" altLang="en-US"/>
              <a:t>see p70 Unix Net Prog., 3ED)</a:t>
            </a:r>
          </a:p>
        </p:txBody>
      </p:sp>
      <p:sp>
        <p:nvSpPr>
          <p:cNvPr id="80900" name="Slide Number Placeholder 3">
            <a:extLst>
              <a:ext uri="{FF2B5EF4-FFF2-40B4-BE49-F238E27FC236}">
                <a16:creationId xmlns:a16="http://schemas.microsoft.com/office/drawing/2014/main" id="{6867D46E-EEB2-468A-BB85-65D51C8CB01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406B6D9B-7088-4713-8EFC-D7E20FF0FC7B}" type="slidenum">
              <a:rPr lang="en-US" altLang="en-US" sz="1200" smtClean="0"/>
              <a:pPr/>
              <a:t>28</a:t>
            </a:fld>
            <a:endParaRPr lang="en-US" alt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a:extLst>
              <a:ext uri="{FF2B5EF4-FFF2-40B4-BE49-F238E27FC236}">
                <a16:creationId xmlns:a16="http://schemas.microsoft.com/office/drawing/2014/main" id="{EEFE2033-BAB0-49DA-B438-756A40A07BB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a:extLst>
              <a:ext uri="{FF2B5EF4-FFF2-40B4-BE49-F238E27FC236}">
                <a16:creationId xmlns:a16="http://schemas.microsoft.com/office/drawing/2014/main" id="{ADD8E4EA-C0B5-4F02-A468-6776AA3924E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2948" name="Slide Number Placeholder 3">
            <a:extLst>
              <a:ext uri="{FF2B5EF4-FFF2-40B4-BE49-F238E27FC236}">
                <a16:creationId xmlns:a16="http://schemas.microsoft.com/office/drawing/2014/main" id="{3DFAE56F-D089-4D2A-9C76-B82AB9CCDB9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411D7F7-E4EF-4B1F-A418-4450FB7859CE}" type="slidenum">
              <a:rPr lang="en-US" altLang="en-US" sz="1200" smtClean="0"/>
              <a:pPr/>
              <a:t>29</a:t>
            </a:fld>
            <a:endParaRPr lang="en-US" alt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a:extLst>
              <a:ext uri="{FF2B5EF4-FFF2-40B4-BE49-F238E27FC236}">
                <a16:creationId xmlns:a16="http://schemas.microsoft.com/office/drawing/2014/main" id="{7EB769FC-14C9-421B-A812-6821B94453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a:extLst>
              <a:ext uri="{FF2B5EF4-FFF2-40B4-BE49-F238E27FC236}">
                <a16:creationId xmlns:a16="http://schemas.microsoft.com/office/drawing/2014/main" id="{14DF9A05-0138-4020-AC9A-B2B77F76918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84996" name="Slide Number Placeholder 3">
            <a:extLst>
              <a:ext uri="{FF2B5EF4-FFF2-40B4-BE49-F238E27FC236}">
                <a16:creationId xmlns:a16="http://schemas.microsoft.com/office/drawing/2014/main" id="{069340BA-5055-4855-9F19-246806579C7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B9DD2D5F-73BA-4DD8-BE47-0ECF28FE1A3C}" type="slidenum">
              <a:rPr lang="en-US" altLang="en-US" sz="1200" smtClean="0"/>
              <a:pPr/>
              <a:t>30</a:t>
            </a:fld>
            <a:endParaRPr lang="en-US"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87A06C86-CE91-42ED-A94D-338DE9D6135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3F3E43F5-690B-4E99-87D4-322AD124690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no setup, routed independently, robust, out of order, duplicate, or packet loss</a:t>
            </a:r>
          </a:p>
          <a:p>
            <a:endParaRPr lang="en-US" altLang="en-US"/>
          </a:p>
        </p:txBody>
      </p:sp>
      <p:sp>
        <p:nvSpPr>
          <p:cNvPr id="9220" name="Slide Number Placeholder 3">
            <a:extLst>
              <a:ext uri="{FF2B5EF4-FFF2-40B4-BE49-F238E27FC236}">
                <a16:creationId xmlns:a16="http://schemas.microsoft.com/office/drawing/2014/main" id="{D535C968-6ECA-4F31-AFF8-BB97AA88058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B8C6E016-E781-48FA-98BC-5E731038A0A8}" type="slidenum">
              <a:rPr lang="en-US" altLang="en-US" sz="1200" smtClean="0"/>
              <a:pPr/>
              <a:t>7</a:t>
            </a:fld>
            <a:endParaRPr lang="en-US" altLang="en-US"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a:extLst>
              <a:ext uri="{FF2B5EF4-FFF2-40B4-BE49-F238E27FC236}">
                <a16:creationId xmlns:a16="http://schemas.microsoft.com/office/drawing/2014/main" id="{7EB769FC-14C9-421B-A812-6821B94453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a:extLst>
              <a:ext uri="{FF2B5EF4-FFF2-40B4-BE49-F238E27FC236}">
                <a16:creationId xmlns:a16="http://schemas.microsoft.com/office/drawing/2014/main" id="{14DF9A05-0138-4020-AC9A-B2B77F76918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84996" name="Slide Number Placeholder 3">
            <a:extLst>
              <a:ext uri="{FF2B5EF4-FFF2-40B4-BE49-F238E27FC236}">
                <a16:creationId xmlns:a16="http://schemas.microsoft.com/office/drawing/2014/main" id="{069340BA-5055-4855-9F19-246806579C7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B9DD2D5F-73BA-4DD8-BE47-0ECF28FE1A3C}" type="slidenum">
              <a:rPr lang="en-US" altLang="en-US" sz="1200" smtClean="0"/>
              <a:pPr/>
              <a:t>31</a:t>
            </a:fld>
            <a:endParaRPr lang="en-US" altLang="en-US" sz="1200"/>
          </a:p>
        </p:txBody>
      </p:sp>
    </p:spTree>
    <p:extLst>
      <p:ext uri="{BB962C8B-B14F-4D97-AF65-F5344CB8AC3E}">
        <p14:creationId xmlns:p14="http://schemas.microsoft.com/office/powerpoint/2010/main" val="19106025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a:extLst>
              <a:ext uri="{FF2B5EF4-FFF2-40B4-BE49-F238E27FC236}">
                <a16:creationId xmlns:a16="http://schemas.microsoft.com/office/drawing/2014/main" id="{8C0EC8BC-626E-46B3-80E1-B178DBDE565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a:extLst>
              <a:ext uri="{FF2B5EF4-FFF2-40B4-BE49-F238E27FC236}">
                <a16:creationId xmlns:a16="http://schemas.microsoft.com/office/drawing/2014/main" id="{165542E0-7A1D-4A54-AC51-F0780C0F6CF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fontAlgn="base"/>
            <a:r>
              <a:rPr lang="en-US" b="0" i="0" dirty="0">
                <a:solidFill>
                  <a:srgbClr val="232629"/>
                </a:solidFill>
                <a:effectLst/>
                <a:latin typeface="inherit"/>
              </a:rPr>
              <a:t>On most systems, if you call </a:t>
            </a:r>
            <a:r>
              <a:rPr lang="en-US" b="0" i="0" dirty="0" err="1">
                <a:solidFill>
                  <a:srgbClr val="232629"/>
                </a:solidFill>
                <a:effectLst/>
                <a:latin typeface="inherit"/>
              </a:rPr>
              <a:t>sendto</a:t>
            </a:r>
            <a:r>
              <a:rPr lang="en-US" b="0" i="0" dirty="0">
                <a:solidFill>
                  <a:srgbClr val="232629"/>
                </a:solidFill>
                <a:effectLst/>
                <a:latin typeface="inherit"/>
              </a:rPr>
              <a:t> with a UDP socket that has not been bound, it implicitly binds it to INADDR_ANY and some currently unused port, so if that's what you want (which is the common case), there is no need for an explicit bind on the </a:t>
            </a:r>
            <a:r>
              <a:rPr lang="en-US" b="0" i="0" dirty="0" err="1">
                <a:solidFill>
                  <a:srgbClr val="232629"/>
                </a:solidFill>
                <a:effectLst/>
                <a:latin typeface="inherit"/>
              </a:rPr>
              <a:t>clie</a:t>
            </a:r>
            <a:endParaRPr lang="en-US" b="0" i="0" dirty="0">
              <a:solidFill>
                <a:srgbClr val="232629"/>
              </a:solidFill>
              <a:effectLst/>
              <a:latin typeface="inherit"/>
            </a:endParaRPr>
          </a:p>
          <a:p>
            <a:endParaRPr lang="en-US" altLang="en-US" dirty="0"/>
          </a:p>
        </p:txBody>
      </p:sp>
      <p:sp>
        <p:nvSpPr>
          <p:cNvPr id="87044" name="Slide Number Placeholder 3">
            <a:extLst>
              <a:ext uri="{FF2B5EF4-FFF2-40B4-BE49-F238E27FC236}">
                <a16:creationId xmlns:a16="http://schemas.microsoft.com/office/drawing/2014/main" id="{B1F6BD81-A76F-4480-98A8-836A5267FAD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29DC0D32-80DF-4D59-B53E-F6FAAE868CFB}" type="slidenum">
              <a:rPr lang="en-US" altLang="en-US" sz="1200" smtClean="0"/>
              <a:pPr/>
              <a:t>32</a:t>
            </a:fld>
            <a:endParaRPr lang="en-US" alt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a:extLst>
              <a:ext uri="{FF2B5EF4-FFF2-40B4-BE49-F238E27FC236}">
                <a16:creationId xmlns:a16="http://schemas.microsoft.com/office/drawing/2014/main" id="{3380E133-2704-4018-AE9A-9628051F15F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a:extLst>
              <a:ext uri="{FF2B5EF4-FFF2-40B4-BE49-F238E27FC236}">
                <a16:creationId xmlns:a16="http://schemas.microsoft.com/office/drawing/2014/main" id="{2F17366A-3862-4940-8036-F5E91592476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The flags argument</a:t>
            </a:r>
          </a:p>
          <a:p>
            <a:r>
              <a:rPr lang="en-US" altLang="en-US" dirty="0"/>
              <a:t>       The flags argument is the bitwise OR of zero or more of the</a:t>
            </a:r>
          </a:p>
          <a:p>
            <a:r>
              <a:rPr lang="en-US" altLang="en-US" dirty="0"/>
              <a:t>       following flags.</a:t>
            </a:r>
          </a:p>
          <a:p>
            <a:endParaRPr lang="en-US" altLang="en-US" dirty="0"/>
          </a:p>
          <a:p>
            <a:r>
              <a:rPr lang="en-US" altLang="en-US" dirty="0"/>
              <a:t>       MSG_CONFIRM (since Linux 2.3.15)</a:t>
            </a:r>
          </a:p>
          <a:p>
            <a:r>
              <a:rPr lang="en-US" altLang="en-US" dirty="0"/>
              <a:t>              Tell the link layer that forward progress happened: you</a:t>
            </a:r>
          </a:p>
          <a:p>
            <a:r>
              <a:rPr lang="en-US" altLang="en-US" dirty="0"/>
              <a:t>              got a successful reply from the other side.  If the link</a:t>
            </a:r>
          </a:p>
          <a:p>
            <a:r>
              <a:rPr lang="en-US" altLang="en-US" dirty="0"/>
              <a:t>              layer doesn't get this it will regularly </a:t>
            </a:r>
            <a:r>
              <a:rPr lang="en-US" altLang="en-US" dirty="0" err="1"/>
              <a:t>reprobe</a:t>
            </a:r>
            <a:r>
              <a:rPr lang="en-US" altLang="en-US" dirty="0"/>
              <a:t> the</a:t>
            </a:r>
          </a:p>
          <a:p>
            <a:r>
              <a:rPr lang="en-US" altLang="en-US" dirty="0"/>
              <a:t>              neighbor (e.g., via a unicast ARP).  Valid only on</a:t>
            </a:r>
          </a:p>
          <a:p>
            <a:r>
              <a:rPr lang="en-US" altLang="en-US" dirty="0"/>
              <a:t>              SOCK_DGRAM and SOCK_RAW sockets and currently implemented</a:t>
            </a:r>
          </a:p>
          <a:p>
            <a:r>
              <a:rPr lang="en-US" altLang="en-US" dirty="0"/>
              <a:t>              only for IPv4 and IPv6.  See </a:t>
            </a:r>
            <a:r>
              <a:rPr lang="en-US" altLang="en-US" dirty="0" err="1"/>
              <a:t>arp</a:t>
            </a:r>
            <a:r>
              <a:rPr lang="en-US" altLang="en-US" dirty="0"/>
              <a:t>(7) for details.</a:t>
            </a:r>
          </a:p>
          <a:p>
            <a:endParaRPr lang="en-US" altLang="en-US" dirty="0"/>
          </a:p>
          <a:p>
            <a:r>
              <a:rPr lang="en-US" altLang="en-US" dirty="0"/>
              <a:t>       MSG_DONTROUTE</a:t>
            </a:r>
          </a:p>
          <a:p>
            <a:r>
              <a:rPr lang="en-US" altLang="en-US" dirty="0"/>
              <a:t>              Don't use a gateway to send out the packet, send to hosts</a:t>
            </a:r>
          </a:p>
          <a:p>
            <a:r>
              <a:rPr lang="en-US" altLang="en-US" dirty="0"/>
              <a:t>              only on directly connected networks.  This is usually used</a:t>
            </a:r>
          </a:p>
          <a:p>
            <a:r>
              <a:rPr lang="en-US" altLang="en-US" dirty="0"/>
              <a:t>              only by diagnostic or routing programs.  This is defined</a:t>
            </a:r>
          </a:p>
          <a:p>
            <a:r>
              <a:rPr lang="en-US" altLang="en-US" dirty="0"/>
              <a:t>              only for protocol families that route; packet sockets</a:t>
            </a:r>
          </a:p>
          <a:p>
            <a:r>
              <a:rPr lang="en-US" altLang="en-US" dirty="0"/>
              <a:t>              don't.</a:t>
            </a:r>
          </a:p>
          <a:p>
            <a:endParaRPr lang="en-US" altLang="en-US" dirty="0"/>
          </a:p>
          <a:p>
            <a:r>
              <a:rPr lang="en-US" altLang="en-US" dirty="0"/>
              <a:t>       MSG_DONTWAIT (since Linux 2.2)</a:t>
            </a:r>
          </a:p>
          <a:p>
            <a:r>
              <a:rPr lang="en-US" altLang="en-US" dirty="0"/>
              <a:t>              Enables nonblocking operation; if the operation would</a:t>
            </a:r>
          </a:p>
          <a:p>
            <a:r>
              <a:rPr lang="en-US" altLang="en-US" dirty="0"/>
              <a:t>              block, EAGAIN or EWOULDBLOCK is returned.  This provides</a:t>
            </a:r>
          </a:p>
          <a:p>
            <a:r>
              <a:rPr lang="en-US" altLang="en-US" dirty="0"/>
              <a:t>              similar behavior to setting the O_NONBLOCK flag (via the</a:t>
            </a:r>
          </a:p>
          <a:p>
            <a:r>
              <a:rPr lang="en-US" altLang="en-US" dirty="0"/>
              <a:t>              </a:t>
            </a:r>
            <a:r>
              <a:rPr lang="en-US" altLang="en-US" dirty="0" err="1"/>
              <a:t>fcntl</a:t>
            </a:r>
            <a:r>
              <a:rPr lang="en-US" altLang="en-US" dirty="0"/>
              <a:t>(2) F_SETFL operation), but differs in that</a:t>
            </a:r>
          </a:p>
          <a:p>
            <a:r>
              <a:rPr lang="en-US" altLang="en-US" dirty="0"/>
              <a:t>              MSG_DONTWAIT is a per-call option, whereas O_NONBLOCK is a</a:t>
            </a:r>
          </a:p>
          <a:p>
            <a:r>
              <a:rPr lang="en-US" altLang="en-US" dirty="0"/>
              <a:t>              setting on the open file description (see open(2)), which</a:t>
            </a:r>
          </a:p>
          <a:p>
            <a:r>
              <a:rPr lang="en-US" altLang="en-US" dirty="0"/>
              <a:t>              will affect all threads in the calling process and as well</a:t>
            </a:r>
          </a:p>
          <a:p>
            <a:r>
              <a:rPr lang="en-US" altLang="en-US" dirty="0"/>
              <a:t>              as other processes that hold file descriptors referring to</a:t>
            </a:r>
          </a:p>
          <a:p>
            <a:r>
              <a:rPr lang="en-US" altLang="en-US" dirty="0"/>
              <a:t>              the same open file description.</a:t>
            </a:r>
          </a:p>
          <a:p>
            <a:endParaRPr lang="en-US" altLang="en-US" dirty="0"/>
          </a:p>
          <a:p>
            <a:r>
              <a:rPr lang="en-US" altLang="en-US" dirty="0"/>
              <a:t>       MSG_EOR (since Linux 2.2)</a:t>
            </a:r>
          </a:p>
          <a:p>
            <a:r>
              <a:rPr lang="en-US" altLang="en-US" dirty="0"/>
              <a:t>              Terminates a record (when this notion is supported, as for</a:t>
            </a:r>
          </a:p>
          <a:p>
            <a:r>
              <a:rPr lang="en-US" altLang="en-US" dirty="0"/>
              <a:t>              sockets of type SOCK_SEQPACKET).</a:t>
            </a:r>
          </a:p>
          <a:p>
            <a:endParaRPr lang="en-US" altLang="en-US" dirty="0"/>
          </a:p>
          <a:p>
            <a:r>
              <a:rPr lang="en-US" altLang="en-US" dirty="0"/>
              <a:t>       MSG_MORE (since Linux 2.4.4)</a:t>
            </a:r>
          </a:p>
          <a:p>
            <a:r>
              <a:rPr lang="en-US" altLang="en-US" dirty="0"/>
              <a:t>              The caller has more data to send.  This flag is used with</a:t>
            </a:r>
          </a:p>
          <a:p>
            <a:r>
              <a:rPr lang="en-US" altLang="en-US" dirty="0"/>
              <a:t>              TCP sockets to obtain the same effect as the TCP_CORK</a:t>
            </a:r>
          </a:p>
          <a:p>
            <a:r>
              <a:rPr lang="en-US" altLang="en-US" dirty="0"/>
              <a:t>              socket option (see </a:t>
            </a:r>
            <a:r>
              <a:rPr lang="en-US" altLang="en-US" dirty="0" err="1"/>
              <a:t>tcp</a:t>
            </a:r>
            <a:r>
              <a:rPr lang="en-US" altLang="en-US" dirty="0"/>
              <a:t>(7)), with the difference that this</a:t>
            </a:r>
          </a:p>
          <a:p>
            <a:r>
              <a:rPr lang="en-US" altLang="en-US" dirty="0"/>
              <a:t>              flag can be set on a per-call basis.</a:t>
            </a:r>
          </a:p>
          <a:p>
            <a:endParaRPr lang="en-US" altLang="en-US" dirty="0"/>
          </a:p>
          <a:p>
            <a:r>
              <a:rPr lang="en-US" altLang="en-US" dirty="0"/>
              <a:t>              Since Linux 2.6, this flag is also supported for UDP</a:t>
            </a:r>
          </a:p>
          <a:p>
            <a:r>
              <a:rPr lang="en-US" altLang="en-US" dirty="0"/>
              <a:t>              sockets, and informs the kernel to package all of the data</a:t>
            </a:r>
          </a:p>
          <a:p>
            <a:r>
              <a:rPr lang="en-US" altLang="en-US" dirty="0"/>
              <a:t>              sent in calls with this flag set into a single datagram</a:t>
            </a:r>
          </a:p>
          <a:p>
            <a:r>
              <a:rPr lang="en-US" altLang="en-US" dirty="0"/>
              <a:t>              which is transmitted only when a call is performed that</a:t>
            </a:r>
          </a:p>
          <a:p>
            <a:r>
              <a:rPr lang="en-US" altLang="en-US" dirty="0"/>
              <a:t>              does not specify this flag.  (See also the UDP_CORK socket</a:t>
            </a:r>
          </a:p>
          <a:p>
            <a:r>
              <a:rPr lang="en-US" altLang="en-US" dirty="0"/>
              <a:t>              option described in </a:t>
            </a:r>
            <a:r>
              <a:rPr lang="en-US" altLang="en-US" dirty="0" err="1"/>
              <a:t>udp</a:t>
            </a:r>
            <a:r>
              <a:rPr lang="en-US" altLang="en-US" dirty="0"/>
              <a:t>(7).)</a:t>
            </a:r>
          </a:p>
          <a:p>
            <a:endParaRPr lang="en-US" altLang="en-US" dirty="0"/>
          </a:p>
          <a:p>
            <a:r>
              <a:rPr lang="en-US" altLang="en-US" dirty="0"/>
              <a:t>       MSG_NOSIGNAL (since Linux 2.2)</a:t>
            </a:r>
          </a:p>
          <a:p>
            <a:r>
              <a:rPr lang="en-US" altLang="en-US" dirty="0"/>
              <a:t>              Don't generate a SIGPIPE signal if the peer on a stream-</a:t>
            </a:r>
          </a:p>
          <a:p>
            <a:r>
              <a:rPr lang="en-US" altLang="en-US" dirty="0"/>
              <a:t>              oriented socket has closed the connection.  The EPIPE</a:t>
            </a:r>
          </a:p>
          <a:p>
            <a:r>
              <a:rPr lang="en-US" altLang="en-US" dirty="0"/>
              <a:t>              error is still returned.  This provides similar behavior</a:t>
            </a:r>
          </a:p>
          <a:p>
            <a:r>
              <a:rPr lang="en-US" altLang="en-US" dirty="0"/>
              <a:t>              to using </a:t>
            </a:r>
            <a:r>
              <a:rPr lang="en-US" altLang="en-US" dirty="0" err="1"/>
              <a:t>sigaction</a:t>
            </a:r>
            <a:r>
              <a:rPr lang="en-US" altLang="en-US" dirty="0"/>
              <a:t>(2) to ignore SIGPIPE, but, whereas</a:t>
            </a:r>
          </a:p>
          <a:p>
            <a:r>
              <a:rPr lang="en-US" altLang="en-US" dirty="0"/>
              <a:t>              MSG_NOSIGNAL is a per-call feature, ignoring SIGPIPE sets</a:t>
            </a:r>
          </a:p>
          <a:p>
            <a:r>
              <a:rPr lang="en-US" altLang="en-US" dirty="0"/>
              <a:t>              a process attribute that affects all threads in the</a:t>
            </a:r>
          </a:p>
          <a:p>
            <a:r>
              <a:rPr lang="en-US" altLang="en-US" dirty="0"/>
              <a:t>              process.</a:t>
            </a:r>
          </a:p>
          <a:p>
            <a:endParaRPr lang="en-US" altLang="en-US" dirty="0"/>
          </a:p>
          <a:p>
            <a:r>
              <a:rPr lang="en-US" altLang="en-US" dirty="0"/>
              <a:t>       MSG_OOB</a:t>
            </a:r>
          </a:p>
          <a:p>
            <a:r>
              <a:rPr lang="en-US" altLang="en-US" dirty="0"/>
              <a:t>              Sends out-of-band data on sockets that support this notion</a:t>
            </a:r>
          </a:p>
          <a:p>
            <a:r>
              <a:rPr lang="en-US" altLang="en-US" dirty="0"/>
              <a:t>              (e.g., of type SOCK_STREAM); the underlying protocol must</a:t>
            </a:r>
          </a:p>
          <a:p>
            <a:r>
              <a:rPr lang="en-US" altLang="en-US" dirty="0"/>
              <a:t>              also support out-of-band data.</a:t>
            </a:r>
          </a:p>
        </p:txBody>
      </p:sp>
      <p:sp>
        <p:nvSpPr>
          <p:cNvPr id="90116" name="Slide Number Placeholder 3">
            <a:extLst>
              <a:ext uri="{FF2B5EF4-FFF2-40B4-BE49-F238E27FC236}">
                <a16:creationId xmlns:a16="http://schemas.microsoft.com/office/drawing/2014/main" id="{7C743F54-62F0-4713-8BA5-C36E3108D73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658C16D-3523-4662-812D-078F29313977}" type="slidenum">
              <a:rPr lang="en-US" altLang="en-US" sz="1200" smtClean="0"/>
              <a:pPr/>
              <a:t>34</a:t>
            </a:fld>
            <a:endParaRPr lang="en-US" altLang="en-US"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a:extLst>
              <a:ext uri="{FF2B5EF4-FFF2-40B4-BE49-F238E27FC236}">
                <a16:creationId xmlns:a16="http://schemas.microsoft.com/office/drawing/2014/main" id="{7E6A2A5F-191F-4580-9BA5-EE014284177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a:extLst>
              <a:ext uri="{FF2B5EF4-FFF2-40B4-BE49-F238E27FC236}">
                <a16:creationId xmlns:a16="http://schemas.microsoft.com/office/drawing/2014/main" id="{1D58B4E6-2D32-41F0-A56E-C25A5DC16E3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latin typeface="Courier New" panose="02070309020205020404" pitchFamily="49" charset="0"/>
                <a:cs typeface="Courier New" panose="02070309020205020404" pitchFamily="49" charset="0"/>
              </a:rPr>
              <a:t>Similar to writev() </a:t>
            </a:r>
          </a:p>
          <a:p>
            <a:r>
              <a:rPr lang="en-US" altLang="en-US"/>
              <a:t>The </a:t>
            </a:r>
            <a:r>
              <a:rPr lang="en-US" altLang="en-US" i="1"/>
              <a:t>msg_flags</a:t>
            </a:r>
            <a:r>
              <a:rPr lang="en-US" altLang="en-US"/>
              <a:t> field is ignored.</a:t>
            </a:r>
            <a:endParaRPr lang="en-US" altLang="en-US">
              <a:latin typeface="Courier New" panose="02070309020205020404" pitchFamily="49" charset="0"/>
              <a:cs typeface="Courier New" panose="02070309020205020404" pitchFamily="49" charset="0"/>
            </a:endParaRPr>
          </a:p>
          <a:p>
            <a:endParaRPr lang="en-US" altLang="en-US"/>
          </a:p>
        </p:txBody>
      </p:sp>
      <p:sp>
        <p:nvSpPr>
          <p:cNvPr id="93188" name="Slide Number Placeholder 3">
            <a:extLst>
              <a:ext uri="{FF2B5EF4-FFF2-40B4-BE49-F238E27FC236}">
                <a16:creationId xmlns:a16="http://schemas.microsoft.com/office/drawing/2014/main" id="{BE6F4586-72BA-411C-B348-30F5ED6E2C7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E54E86AD-73A8-4AE5-85A6-860DBC44ADF2}" type="slidenum">
              <a:rPr lang="en-US" altLang="en-US" sz="1200" smtClean="0"/>
              <a:pPr/>
              <a:t>36</a:t>
            </a:fld>
            <a:endParaRPr lang="en-US" altLang="en-US"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a:extLst>
              <a:ext uri="{FF2B5EF4-FFF2-40B4-BE49-F238E27FC236}">
                <a16:creationId xmlns:a16="http://schemas.microsoft.com/office/drawing/2014/main" id="{5EE11C1A-5AD8-41ED-936E-212D4F13954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a:extLst>
              <a:ext uri="{FF2B5EF4-FFF2-40B4-BE49-F238E27FC236}">
                <a16:creationId xmlns:a16="http://schemas.microsoft.com/office/drawing/2014/main" id="{6D0A85C7-2748-4A44-B36F-94142FEDB7A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The flags argument</a:t>
            </a:r>
          </a:p>
          <a:p>
            <a:r>
              <a:rPr lang="en-US" altLang="en-US" dirty="0"/>
              <a:t>       The flags argument is formed by </a:t>
            </a:r>
            <a:r>
              <a:rPr lang="en-US" altLang="en-US" dirty="0" err="1"/>
              <a:t>ORing</a:t>
            </a:r>
            <a:r>
              <a:rPr lang="en-US" altLang="en-US" dirty="0"/>
              <a:t> one or more of the</a:t>
            </a:r>
          </a:p>
          <a:p>
            <a:r>
              <a:rPr lang="en-US" altLang="en-US" dirty="0"/>
              <a:t>       following values:</a:t>
            </a:r>
          </a:p>
          <a:p>
            <a:endParaRPr lang="en-US" altLang="en-US" dirty="0"/>
          </a:p>
          <a:p>
            <a:r>
              <a:rPr lang="en-US" altLang="en-US" dirty="0"/>
              <a:t>       MSG_CMSG_CLOEXEC (</a:t>
            </a:r>
            <a:r>
              <a:rPr lang="en-US" altLang="en-US" dirty="0" err="1"/>
              <a:t>recvmsg</a:t>
            </a:r>
            <a:r>
              <a:rPr lang="en-US" altLang="en-US" dirty="0"/>
              <a:t>() only; since Linux 2.6.23)</a:t>
            </a:r>
          </a:p>
          <a:p>
            <a:r>
              <a:rPr lang="en-US" altLang="en-US" dirty="0"/>
              <a:t>              Set the close-on-exec flag for the file descriptor</a:t>
            </a:r>
          </a:p>
          <a:p>
            <a:r>
              <a:rPr lang="en-US" altLang="en-US" dirty="0"/>
              <a:t>              received via a UNIX domain file descriptor using the</a:t>
            </a:r>
          </a:p>
          <a:p>
            <a:r>
              <a:rPr lang="en-US" altLang="en-US" dirty="0"/>
              <a:t>              SCM_RIGHTS operation (described in </a:t>
            </a:r>
            <a:r>
              <a:rPr lang="en-US" altLang="en-US" dirty="0" err="1"/>
              <a:t>unix</a:t>
            </a:r>
            <a:r>
              <a:rPr lang="en-US" altLang="en-US" dirty="0"/>
              <a:t>(7)).  This flag is</a:t>
            </a:r>
          </a:p>
          <a:p>
            <a:r>
              <a:rPr lang="en-US" altLang="en-US" dirty="0"/>
              <a:t>              useful for the same reasons as the O_CLOEXEC flag of</a:t>
            </a:r>
          </a:p>
          <a:p>
            <a:r>
              <a:rPr lang="en-US" altLang="en-US" dirty="0"/>
              <a:t>              open(2).</a:t>
            </a:r>
          </a:p>
          <a:p>
            <a:endParaRPr lang="en-US" altLang="en-US" dirty="0"/>
          </a:p>
          <a:p>
            <a:r>
              <a:rPr lang="en-US" altLang="en-US" dirty="0"/>
              <a:t>       MSG_DONTWAIT (since Linux 2.2)</a:t>
            </a:r>
          </a:p>
          <a:p>
            <a:r>
              <a:rPr lang="en-US" altLang="en-US" dirty="0"/>
              <a:t>              Enables nonblocking operation; if the operation would</a:t>
            </a:r>
          </a:p>
          <a:p>
            <a:r>
              <a:rPr lang="en-US" altLang="en-US" dirty="0"/>
              <a:t>              block, the call fails with the error EAGAIN or</a:t>
            </a:r>
          </a:p>
          <a:p>
            <a:r>
              <a:rPr lang="en-US" altLang="en-US" dirty="0"/>
              <a:t>              EWOULDBLOCK.  This provides similar behavior to setting</a:t>
            </a:r>
          </a:p>
          <a:p>
            <a:r>
              <a:rPr lang="en-US" altLang="en-US" dirty="0"/>
              <a:t>              the O_NONBLOCK flag (via the </a:t>
            </a:r>
            <a:r>
              <a:rPr lang="en-US" altLang="en-US" dirty="0" err="1"/>
              <a:t>fcntl</a:t>
            </a:r>
            <a:r>
              <a:rPr lang="en-US" altLang="en-US" dirty="0"/>
              <a:t>(2) F_SETFL operation),</a:t>
            </a:r>
          </a:p>
          <a:p>
            <a:r>
              <a:rPr lang="en-US" altLang="en-US" dirty="0"/>
              <a:t>              but differs in that MSG_DONTWAIT is a per-call option,</a:t>
            </a:r>
          </a:p>
          <a:p>
            <a:r>
              <a:rPr lang="en-US" altLang="en-US" dirty="0"/>
              <a:t>              whereas O_NONBLOCK is a setting on the open file</a:t>
            </a:r>
          </a:p>
          <a:p>
            <a:r>
              <a:rPr lang="en-US" altLang="en-US" dirty="0"/>
              <a:t>              description (see open(2)), which will affect all threads</a:t>
            </a:r>
          </a:p>
          <a:p>
            <a:r>
              <a:rPr lang="en-US" altLang="en-US" dirty="0"/>
              <a:t>              in the calling process and as well as other processes that</a:t>
            </a:r>
          </a:p>
          <a:p>
            <a:r>
              <a:rPr lang="en-US" altLang="en-US" dirty="0"/>
              <a:t>              hold file descriptors referring to the same open file</a:t>
            </a:r>
          </a:p>
          <a:p>
            <a:r>
              <a:rPr lang="en-US" altLang="en-US" dirty="0"/>
              <a:t>              description.</a:t>
            </a:r>
          </a:p>
          <a:p>
            <a:endParaRPr lang="en-US" altLang="en-US" dirty="0"/>
          </a:p>
          <a:p>
            <a:r>
              <a:rPr lang="en-US" altLang="en-US" dirty="0"/>
              <a:t>       MSG_ERRQUEUE (since Linux 2.2)</a:t>
            </a:r>
          </a:p>
          <a:p>
            <a:r>
              <a:rPr lang="en-US" altLang="en-US" dirty="0"/>
              <a:t>              This flag specifies that queued errors should be received</a:t>
            </a:r>
          </a:p>
          <a:p>
            <a:r>
              <a:rPr lang="en-US" altLang="en-US" dirty="0"/>
              <a:t>              from the socket error queue.  The error is passed in an</a:t>
            </a:r>
          </a:p>
          <a:p>
            <a:r>
              <a:rPr lang="en-US" altLang="en-US" dirty="0"/>
              <a:t>              ancillary message with a type dependent on the protocol</a:t>
            </a:r>
          </a:p>
          <a:p>
            <a:r>
              <a:rPr lang="en-US" altLang="en-US" dirty="0"/>
              <a:t>              (for IPv4 IP_RECVERR).  The user should supply a buffer of</a:t>
            </a:r>
          </a:p>
          <a:p>
            <a:r>
              <a:rPr lang="en-US" altLang="en-US" dirty="0"/>
              <a:t>              sufficient size.  See </a:t>
            </a:r>
            <a:r>
              <a:rPr lang="en-US" altLang="en-US" dirty="0" err="1"/>
              <a:t>cmsg</a:t>
            </a:r>
            <a:r>
              <a:rPr lang="en-US" altLang="en-US" dirty="0"/>
              <a:t>(3) and </a:t>
            </a:r>
            <a:r>
              <a:rPr lang="en-US" altLang="en-US" dirty="0" err="1"/>
              <a:t>ip</a:t>
            </a:r>
            <a:r>
              <a:rPr lang="en-US" altLang="en-US" dirty="0"/>
              <a:t>(7) for more</a:t>
            </a:r>
          </a:p>
          <a:p>
            <a:r>
              <a:rPr lang="en-US" altLang="en-US" dirty="0"/>
              <a:t>              information.  The payload of the original packet that</a:t>
            </a:r>
          </a:p>
          <a:p>
            <a:r>
              <a:rPr lang="en-US" altLang="en-US" dirty="0"/>
              <a:t>              caused the error is passed as normal data via </a:t>
            </a:r>
            <a:r>
              <a:rPr lang="en-US" altLang="en-US" dirty="0" err="1"/>
              <a:t>msg_iovec</a:t>
            </a:r>
            <a:r>
              <a:rPr lang="en-US" altLang="en-US" dirty="0"/>
              <a:t>.</a:t>
            </a:r>
          </a:p>
          <a:p>
            <a:r>
              <a:rPr lang="en-US" altLang="en-US" dirty="0"/>
              <a:t>              The original destination address of the datagram that</a:t>
            </a:r>
          </a:p>
          <a:p>
            <a:r>
              <a:rPr lang="en-US" altLang="en-US" dirty="0"/>
              <a:t>              caused the error is supplied via </a:t>
            </a:r>
            <a:r>
              <a:rPr lang="en-US" altLang="en-US" dirty="0" err="1"/>
              <a:t>msg_name</a:t>
            </a:r>
            <a:r>
              <a:rPr lang="en-US" altLang="en-US" dirty="0"/>
              <a:t>.</a:t>
            </a:r>
          </a:p>
          <a:p>
            <a:endParaRPr lang="en-US" altLang="en-US" dirty="0"/>
          </a:p>
          <a:p>
            <a:r>
              <a:rPr lang="en-US" altLang="en-US" dirty="0"/>
              <a:t>              The error is supplied in a </a:t>
            </a:r>
            <a:r>
              <a:rPr lang="en-US" altLang="en-US" dirty="0" err="1"/>
              <a:t>sock_extended_err</a:t>
            </a:r>
            <a:r>
              <a:rPr lang="en-US" altLang="en-US" dirty="0"/>
              <a:t> structure:</a:t>
            </a:r>
          </a:p>
          <a:p>
            <a:endParaRPr lang="en-US" altLang="en-US" dirty="0"/>
          </a:p>
          <a:p>
            <a:r>
              <a:rPr lang="en-US" altLang="en-US" dirty="0"/>
              <a:t>                  #define SO_EE_ORIGIN_NONE    0</a:t>
            </a:r>
          </a:p>
          <a:p>
            <a:r>
              <a:rPr lang="en-US" altLang="en-US" dirty="0"/>
              <a:t>                  #define SO_EE_ORIGIN_LOCAL   1</a:t>
            </a:r>
          </a:p>
          <a:p>
            <a:r>
              <a:rPr lang="en-US" altLang="en-US" dirty="0"/>
              <a:t>                  #define SO_EE_ORIGIN_ICMP    2</a:t>
            </a:r>
          </a:p>
          <a:p>
            <a:r>
              <a:rPr lang="en-US" altLang="en-US" dirty="0"/>
              <a:t>                  #define SO_EE_ORIGIN_ICMP6   3</a:t>
            </a:r>
          </a:p>
          <a:p>
            <a:endParaRPr lang="en-US" altLang="en-US" dirty="0"/>
          </a:p>
          <a:p>
            <a:r>
              <a:rPr lang="en-US" altLang="en-US" dirty="0"/>
              <a:t>                  struct </a:t>
            </a:r>
            <a:r>
              <a:rPr lang="en-US" altLang="en-US" dirty="0" err="1"/>
              <a:t>sock_extended_err</a:t>
            </a:r>
            <a:endParaRPr lang="en-US" altLang="en-US" dirty="0"/>
          </a:p>
          <a:p>
            <a:r>
              <a:rPr lang="en-US" altLang="en-US" dirty="0"/>
              <a:t>                  {</a:t>
            </a:r>
          </a:p>
          <a:p>
            <a:r>
              <a:rPr lang="en-US" altLang="en-US" dirty="0"/>
              <a:t>                      uint32_t </a:t>
            </a:r>
            <a:r>
              <a:rPr lang="en-US" altLang="en-US" dirty="0" err="1"/>
              <a:t>ee_errno</a:t>
            </a:r>
            <a:r>
              <a:rPr lang="en-US" altLang="en-US" dirty="0"/>
              <a:t>;   /* Error number */</a:t>
            </a:r>
          </a:p>
          <a:p>
            <a:r>
              <a:rPr lang="en-US" altLang="en-US" dirty="0"/>
              <a:t>                      uint8_t  </a:t>
            </a:r>
            <a:r>
              <a:rPr lang="en-US" altLang="en-US" dirty="0" err="1"/>
              <a:t>ee_origin</a:t>
            </a:r>
            <a:r>
              <a:rPr lang="en-US" altLang="en-US" dirty="0"/>
              <a:t>;  /* Where the error originated */</a:t>
            </a:r>
          </a:p>
          <a:p>
            <a:r>
              <a:rPr lang="en-US" altLang="en-US" dirty="0"/>
              <a:t>                      uint8_t  </a:t>
            </a:r>
            <a:r>
              <a:rPr lang="en-US" altLang="en-US" dirty="0" err="1"/>
              <a:t>ee_type</a:t>
            </a:r>
            <a:r>
              <a:rPr lang="en-US" altLang="en-US" dirty="0"/>
              <a:t>;    /* Type */</a:t>
            </a:r>
          </a:p>
          <a:p>
            <a:r>
              <a:rPr lang="en-US" altLang="en-US" dirty="0"/>
              <a:t>                      uint8_t  </a:t>
            </a:r>
            <a:r>
              <a:rPr lang="en-US" altLang="en-US" dirty="0" err="1"/>
              <a:t>ee_code</a:t>
            </a:r>
            <a:r>
              <a:rPr lang="en-US" altLang="en-US" dirty="0"/>
              <a:t>;    /* Code */</a:t>
            </a:r>
          </a:p>
          <a:p>
            <a:r>
              <a:rPr lang="en-US" altLang="en-US" dirty="0"/>
              <a:t>                      uint8_t  </a:t>
            </a:r>
            <a:r>
              <a:rPr lang="en-US" altLang="en-US" dirty="0" err="1"/>
              <a:t>ee_pad</a:t>
            </a:r>
            <a:r>
              <a:rPr lang="en-US" altLang="en-US" dirty="0"/>
              <a:t>;     /* Padding */</a:t>
            </a:r>
          </a:p>
          <a:p>
            <a:r>
              <a:rPr lang="en-US" altLang="en-US" dirty="0"/>
              <a:t>                      uint32_t </a:t>
            </a:r>
            <a:r>
              <a:rPr lang="en-US" altLang="en-US" dirty="0" err="1"/>
              <a:t>ee_info</a:t>
            </a:r>
            <a:r>
              <a:rPr lang="en-US" altLang="en-US" dirty="0"/>
              <a:t>;    /* Additional information */</a:t>
            </a:r>
          </a:p>
          <a:p>
            <a:r>
              <a:rPr lang="en-US" altLang="en-US" dirty="0"/>
              <a:t>                      uint32_t </a:t>
            </a:r>
            <a:r>
              <a:rPr lang="en-US" altLang="en-US" dirty="0" err="1"/>
              <a:t>ee_data</a:t>
            </a:r>
            <a:r>
              <a:rPr lang="en-US" altLang="en-US" dirty="0"/>
              <a:t>;    /* Other data */</a:t>
            </a:r>
          </a:p>
          <a:p>
            <a:r>
              <a:rPr lang="en-US" altLang="en-US" dirty="0"/>
              <a:t>                      /* More data may follow */</a:t>
            </a:r>
          </a:p>
          <a:p>
            <a:r>
              <a:rPr lang="en-US" altLang="en-US" dirty="0"/>
              <a:t>                  };</a:t>
            </a:r>
          </a:p>
          <a:p>
            <a:endParaRPr lang="en-US" altLang="en-US" dirty="0"/>
          </a:p>
          <a:p>
            <a:r>
              <a:rPr lang="en-US" altLang="en-US" dirty="0"/>
              <a:t>                  struct </a:t>
            </a:r>
            <a:r>
              <a:rPr lang="en-US" altLang="en-US" dirty="0" err="1"/>
              <a:t>sockaddr</a:t>
            </a:r>
            <a:r>
              <a:rPr lang="en-US" altLang="en-US" dirty="0"/>
              <a:t> *SO_EE_OFFENDER(struct </a:t>
            </a:r>
            <a:r>
              <a:rPr lang="en-US" altLang="en-US" dirty="0" err="1"/>
              <a:t>sock_extended_err</a:t>
            </a:r>
            <a:r>
              <a:rPr lang="en-US" altLang="en-US" dirty="0"/>
              <a:t> *);</a:t>
            </a:r>
          </a:p>
          <a:p>
            <a:endParaRPr lang="en-US" altLang="en-US" dirty="0"/>
          </a:p>
          <a:p>
            <a:r>
              <a:rPr lang="en-US" altLang="en-US" dirty="0"/>
              <a:t>              </a:t>
            </a:r>
            <a:r>
              <a:rPr lang="en-US" altLang="en-US" dirty="0" err="1"/>
              <a:t>ee_errno</a:t>
            </a:r>
            <a:r>
              <a:rPr lang="en-US" altLang="en-US" dirty="0"/>
              <a:t> contains the </a:t>
            </a:r>
            <a:r>
              <a:rPr lang="en-US" altLang="en-US" dirty="0" err="1"/>
              <a:t>errno</a:t>
            </a:r>
            <a:r>
              <a:rPr lang="en-US" altLang="en-US" dirty="0"/>
              <a:t> number of the queued error.</a:t>
            </a:r>
          </a:p>
          <a:p>
            <a:r>
              <a:rPr lang="en-US" altLang="en-US" dirty="0"/>
              <a:t>              </a:t>
            </a:r>
            <a:r>
              <a:rPr lang="en-US" altLang="en-US" dirty="0" err="1"/>
              <a:t>ee_origin</a:t>
            </a:r>
            <a:r>
              <a:rPr lang="en-US" altLang="en-US" dirty="0"/>
              <a:t> is the origin code of where the error</a:t>
            </a:r>
          </a:p>
          <a:p>
            <a:r>
              <a:rPr lang="en-US" altLang="en-US" dirty="0"/>
              <a:t>              originated.  The other fields are protocol-specific.  The</a:t>
            </a:r>
          </a:p>
          <a:p>
            <a:r>
              <a:rPr lang="en-US" altLang="en-US" dirty="0"/>
              <a:t>              macro SOCK_EE_OFFENDER returns a pointer to the address of</a:t>
            </a:r>
          </a:p>
          <a:p>
            <a:r>
              <a:rPr lang="en-US" altLang="en-US" dirty="0"/>
              <a:t>              the network object where the error originated from given a</a:t>
            </a:r>
          </a:p>
          <a:p>
            <a:r>
              <a:rPr lang="en-US" altLang="en-US" dirty="0"/>
              <a:t>              pointer to the ancillary message.  If this address is not</a:t>
            </a:r>
          </a:p>
          <a:p>
            <a:r>
              <a:rPr lang="en-US" altLang="en-US" dirty="0"/>
              <a:t>              known, the </a:t>
            </a:r>
            <a:r>
              <a:rPr lang="en-US" altLang="en-US" dirty="0" err="1"/>
              <a:t>sa_family</a:t>
            </a:r>
            <a:r>
              <a:rPr lang="en-US" altLang="en-US" dirty="0"/>
              <a:t> member of the </a:t>
            </a:r>
            <a:r>
              <a:rPr lang="en-US" altLang="en-US" dirty="0" err="1"/>
              <a:t>sockaddr</a:t>
            </a:r>
            <a:r>
              <a:rPr lang="en-US" altLang="en-US" dirty="0"/>
              <a:t> contains</a:t>
            </a:r>
          </a:p>
          <a:p>
            <a:r>
              <a:rPr lang="en-US" altLang="en-US" dirty="0"/>
              <a:t>              AF_UNSPEC and the other fields of the </a:t>
            </a:r>
            <a:r>
              <a:rPr lang="en-US" altLang="en-US" dirty="0" err="1"/>
              <a:t>sockaddr</a:t>
            </a:r>
            <a:r>
              <a:rPr lang="en-US" altLang="en-US" dirty="0"/>
              <a:t> are</a:t>
            </a:r>
          </a:p>
          <a:p>
            <a:r>
              <a:rPr lang="en-US" altLang="en-US" dirty="0"/>
              <a:t>              undefined.  The payload of the packet that caused the</a:t>
            </a:r>
          </a:p>
          <a:p>
            <a:r>
              <a:rPr lang="en-US" altLang="en-US" dirty="0"/>
              <a:t>              error is passed as normal data.</a:t>
            </a:r>
          </a:p>
          <a:p>
            <a:endParaRPr lang="en-US" altLang="en-US" dirty="0"/>
          </a:p>
          <a:p>
            <a:r>
              <a:rPr lang="en-US" altLang="en-US" dirty="0"/>
              <a:t>              For local errors, no address is passed (this can be</a:t>
            </a:r>
          </a:p>
          <a:p>
            <a:r>
              <a:rPr lang="en-US" altLang="en-US" dirty="0"/>
              <a:t>              checked with the </a:t>
            </a:r>
            <a:r>
              <a:rPr lang="en-US" altLang="en-US" dirty="0" err="1"/>
              <a:t>cmsg_len</a:t>
            </a:r>
            <a:r>
              <a:rPr lang="en-US" altLang="en-US" dirty="0"/>
              <a:t> member of the </a:t>
            </a:r>
            <a:r>
              <a:rPr lang="en-US" altLang="en-US" dirty="0" err="1"/>
              <a:t>cmsghdr</a:t>
            </a:r>
            <a:r>
              <a:rPr lang="en-US" altLang="en-US" dirty="0"/>
              <a:t>).  For</a:t>
            </a:r>
          </a:p>
          <a:p>
            <a:r>
              <a:rPr lang="en-US" altLang="en-US" dirty="0"/>
              <a:t>              error receives, the MSG_ERRQUEUE flag is set in the</a:t>
            </a:r>
          </a:p>
          <a:p>
            <a:r>
              <a:rPr lang="en-US" altLang="en-US" dirty="0"/>
              <a:t>              </a:t>
            </a:r>
            <a:r>
              <a:rPr lang="en-US" altLang="en-US" dirty="0" err="1"/>
              <a:t>msghdr</a:t>
            </a:r>
            <a:r>
              <a:rPr lang="en-US" altLang="en-US" dirty="0"/>
              <a:t>.  After an error has been passed, the pending</a:t>
            </a:r>
          </a:p>
          <a:p>
            <a:r>
              <a:rPr lang="en-US" altLang="en-US" dirty="0"/>
              <a:t>              socket error is regenerated based on the next queued error</a:t>
            </a:r>
          </a:p>
          <a:p>
            <a:r>
              <a:rPr lang="en-US" altLang="en-US" dirty="0"/>
              <a:t>              and will be passed on the next socket operation.</a:t>
            </a:r>
          </a:p>
          <a:p>
            <a:endParaRPr lang="en-US" altLang="en-US" dirty="0"/>
          </a:p>
          <a:p>
            <a:r>
              <a:rPr lang="en-US" altLang="en-US" dirty="0"/>
              <a:t>       MSG_OOB</a:t>
            </a:r>
          </a:p>
          <a:p>
            <a:r>
              <a:rPr lang="en-US" altLang="en-US" dirty="0"/>
              <a:t>              This flag requests receipt of out-of-band data that would</a:t>
            </a:r>
          </a:p>
          <a:p>
            <a:r>
              <a:rPr lang="en-US" altLang="en-US" dirty="0"/>
              <a:t>              not be received in the normal data stream.  Some protocols</a:t>
            </a:r>
          </a:p>
          <a:p>
            <a:r>
              <a:rPr lang="en-US" altLang="en-US" dirty="0"/>
              <a:t>              place expedited data at the head of the normal data queue,</a:t>
            </a:r>
          </a:p>
          <a:p>
            <a:r>
              <a:rPr lang="en-US" altLang="en-US" dirty="0"/>
              <a:t>              and thus this flag cannot be used with such protocols.</a:t>
            </a:r>
          </a:p>
          <a:p>
            <a:endParaRPr lang="en-US" altLang="en-US" dirty="0"/>
          </a:p>
          <a:p>
            <a:r>
              <a:rPr lang="en-US" altLang="en-US" dirty="0"/>
              <a:t>       MSG_PEEK</a:t>
            </a:r>
          </a:p>
          <a:p>
            <a:r>
              <a:rPr lang="en-US" altLang="en-US" dirty="0"/>
              <a:t>              This flag causes the receive operation to return data from</a:t>
            </a:r>
          </a:p>
          <a:p>
            <a:r>
              <a:rPr lang="en-US" altLang="en-US" dirty="0"/>
              <a:t>              the beginning of the receive queue without removing that</a:t>
            </a:r>
          </a:p>
          <a:p>
            <a:r>
              <a:rPr lang="en-US" altLang="en-US" dirty="0"/>
              <a:t>              data from the queue.  Thus, a subsequent receive call will</a:t>
            </a:r>
          </a:p>
          <a:p>
            <a:r>
              <a:rPr lang="en-US" altLang="en-US" dirty="0"/>
              <a:t>              return the same data.</a:t>
            </a:r>
          </a:p>
          <a:p>
            <a:endParaRPr lang="en-US" altLang="en-US" dirty="0"/>
          </a:p>
          <a:p>
            <a:r>
              <a:rPr lang="en-US" altLang="en-US" dirty="0"/>
              <a:t>       MSG_TRUNC (since Linux 2.2)</a:t>
            </a:r>
          </a:p>
          <a:p>
            <a:r>
              <a:rPr lang="en-US" altLang="en-US" dirty="0"/>
              <a:t>              For raw (AF_PACKET), Internet datagram (since Linux</a:t>
            </a:r>
          </a:p>
          <a:p>
            <a:r>
              <a:rPr lang="en-US" altLang="en-US" dirty="0"/>
              <a:t>              2.4.27/2.6.8), </a:t>
            </a:r>
            <a:r>
              <a:rPr lang="en-US" altLang="en-US" dirty="0" err="1"/>
              <a:t>netlink</a:t>
            </a:r>
            <a:r>
              <a:rPr lang="en-US" altLang="en-US" dirty="0"/>
              <a:t> (since Linux 2.6.22), and UNIX</a:t>
            </a:r>
          </a:p>
          <a:p>
            <a:r>
              <a:rPr lang="en-US" altLang="en-US" dirty="0"/>
              <a:t>              datagram (since Linux 3.4) sockets: return the real length</a:t>
            </a:r>
          </a:p>
          <a:p>
            <a:r>
              <a:rPr lang="en-US" altLang="en-US" dirty="0"/>
              <a:t>              of the packet or datagram, even when it was longer than</a:t>
            </a:r>
          </a:p>
          <a:p>
            <a:r>
              <a:rPr lang="en-US" altLang="en-US" dirty="0"/>
              <a:t>              the passed buffer.</a:t>
            </a:r>
          </a:p>
          <a:p>
            <a:endParaRPr lang="en-US" altLang="en-US" dirty="0"/>
          </a:p>
          <a:p>
            <a:r>
              <a:rPr lang="en-US" altLang="en-US" dirty="0"/>
              <a:t>              For use with Internet stream sockets, see </a:t>
            </a:r>
            <a:r>
              <a:rPr lang="en-US" altLang="en-US" dirty="0" err="1"/>
              <a:t>tcp</a:t>
            </a:r>
            <a:r>
              <a:rPr lang="en-US" altLang="en-US" dirty="0"/>
              <a:t>(7).</a:t>
            </a:r>
          </a:p>
          <a:p>
            <a:endParaRPr lang="en-US" altLang="en-US" dirty="0"/>
          </a:p>
          <a:p>
            <a:r>
              <a:rPr lang="en-US" altLang="en-US" dirty="0"/>
              <a:t>       MSG_WAITALL (since Linux 2.2)</a:t>
            </a:r>
          </a:p>
          <a:p>
            <a:r>
              <a:rPr lang="en-US" altLang="en-US" dirty="0"/>
              <a:t>              This flag requests that the operation block until the full</a:t>
            </a:r>
          </a:p>
          <a:p>
            <a:r>
              <a:rPr lang="en-US" altLang="en-US" dirty="0"/>
              <a:t>              request is satisfied.  However, the call may still return</a:t>
            </a:r>
          </a:p>
          <a:p>
            <a:r>
              <a:rPr lang="en-US" altLang="en-US" dirty="0"/>
              <a:t>              less data than requested if a signal is caught, an error</a:t>
            </a:r>
          </a:p>
          <a:p>
            <a:r>
              <a:rPr lang="en-US" altLang="en-US" dirty="0"/>
              <a:t>              or disconnect occurs, or the next data to be received is</a:t>
            </a:r>
          </a:p>
          <a:p>
            <a:r>
              <a:rPr lang="en-US" altLang="en-US" dirty="0"/>
              <a:t>              of a different type than that returned.  This flag has no</a:t>
            </a:r>
          </a:p>
          <a:p>
            <a:r>
              <a:rPr lang="en-US" altLang="en-US" dirty="0"/>
              <a:t>              effect for datagram sockets</a:t>
            </a:r>
          </a:p>
          <a:p>
            <a:endParaRPr lang="en-US" altLang="en-US" dirty="0"/>
          </a:p>
        </p:txBody>
      </p:sp>
      <p:sp>
        <p:nvSpPr>
          <p:cNvPr id="95236" name="Slide Number Placeholder 3">
            <a:extLst>
              <a:ext uri="{FF2B5EF4-FFF2-40B4-BE49-F238E27FC236}">
                <a16:creationId xmlns:a16="http://schemas.microsoft.com/office/drawing/2014/main" id="{C45369D7-AB89-401F-9A7D-C9BA474BEFE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43BD54C-9F60-4051-86EF-20CE31A5344C}" type="slidenum">
              <a:rPr lang="en-US" altLang="en-US" sz="1200" smtClean="0"/>
              <a:pPr/>
              <a:t>37</a:t>
            </a:fld>
            <a:endParaRPr lang="en-US" altLang="en-US"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a:extLst>
              <a:ext uri="{FF2B5EF4-FFF2-40B4-BE49-F238E27FC236}">
                <a16:creationId xmlns:a16="http://schemas.microsoft.com/office/drawing/2014/main" id="{5D91ABC1-31D7-4038-92C9-2D423773E0A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a:extLst>
              <a:ext uri="{FF2B5EF4-FFF2-40B4-BE49-F238E27FC236}">
                <a16:creationId xmlns:a16="http://schemas.microsoft.com/office/drawing/2014/main" id="{E71B1CB4-6EF2-4893-826F-A1902B75FF3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The msg_flags field in the msghdr is set on return of recvmsg().</a:t>
            </a:r>
          </a:p>
          <a:p>
            <a:r>
              <a:rPr lang="en-US" altLang="en-US"/>
              <a:t>       It can contain several flags:</a:t>
            </a:r>
          </a:p>
          <a:p>
            <a:endParaRPr lang="en-US" altLang="en-US"/>
          </a:p>
          <a:p>
            <a:r>
              <a:rPr lang="en-US" altLang="en-US"/>
              <a:t>       MSG_EOR</a:t>
            </a:r>
          </a:p>
          <a:p>
            <a:r>
              <a:rPr lang="en-US" altLang="en-US"/>
              <a:t>              indicates end-of-record; the data returned completed a</a:t>
            </a:r>
          </a:p>
          <a:p>
            <a:r>
              <a:rPr lang="en-US" altLang="en-US"/>
              <a:t>              record (generally used with sockets of type</a:t>
            </a:r>
          </a:p>
          <a:p>
            <a:r>
              <a:rPr lang="en-US" altLang="en-US"/>
              <a:t>              SOCK_SEQPACKET).</a:t>
            </a:r>
          </a:p>
          <a:p>
            <a:endParaRPr lang="en-US" altLang="en-US"/>
          </a:p>
          <a:p>
            <a:r>
              <a:rPr lang="en-US" altLang="en-US"/>
              <a:t>       MSG_TRUNC</a:t>
            </a:r>
          </a:p>
          <a:p>
            <a:r>
              <a:rPr lang="en-US" altLang="en-US"/>
              <a:t>              indicates that the trailing portion of a datagram was</a:t>
            </a:r>
          </a:p>
          <a:p>
            <a:r>
              <a:rPr lang="en-US" altLang="en-US"/>
              <a:t>              discarded because the datagram was larger than the buffer</a:t>
            </a:r>
          </a:p>
          <a:p>
            <a:r>
              <a:rPr lang="en-US" altLang="en-US"/>
              <a:t>              supplied.</a:t>
            </a:r>
          </a:p>
          <a:p>
            <a:endParaRPr lang="en-US" altLang="en-US"/>
          </a:p>
          <a:p>
            <a:r>
              <a:rPr lang="en-US" altLang="en-US"/>
              <a:t>       MSG_CTRUNC</a:t>
            </a:r>
          </a:p>
          <a:p>
            <a:r>
              <a:rPr lang="en-US" altLang="en-US"/>
              <a:t>              indicates that some control data was discarded due to lack</a:t>
            </a:r>
          </a:p>
          <a:p>
            <a:r>
              <a:rPr lang="en-US" altLang="en-US"/>
              <a:t>              of space in the buffer for ancillary data.</a:t>
            </a:r>
          </a:p>
          <a:p>
            <a:endParaRPr lang="en-US" altLang="en-US"/>
          </a:p>
          <a:p>
            <a:r>
              <a:rPr lang="en-US" altLang="en-US"/>
              <a:t>       MSG_OOB</a:t>
            </a:r>
          </a:p>
          <a:p>
            <a:r>
              <a:rPr lang="en-US" altLang="en-US"/>
              <a:t>              is returned to indicate that expedited or out-of-band data</a:t>
            </a:r>
          </a:p>
          <a:p>
            <a:r>
              <a:rPr lang="en-US" altLang="en-US"/>
              <a:t>              was received.</a:t>
            </a:r>
          </a:p>
          <a:p>
            <a:endParaRPr lang="en-US" altLang="en-US"/>
          </a:p>
          <a:p>
            <a:r>
              <a:rPr lang="en-US" altLang="en-US"/>
              <a:t>       MSG_ERRQUEUE</a:t>
            </a:r>
          </a:p>
          <a:p>
            <a:r>
              <a:rPr lang="en-US" altLang="en-US"/>
              <a:t>              indicates that no data was received but an extended error</a:t>
            </a:r>
          </a:p>
          <a:p>
            <a:r>
              <a:rPr lang="en-US" altLang="en-US"/>
              <a:t>              from the socket error queue.</a:t>
            </a:r>
          </a:p>
          <a:p>
            <a:endParaRPr lang="en-US" altLang="en-US"/>
          </a:p>
        </p:txBody>
      </p:sp>
      <p:sp>
        <p:nvSpPr>
          <p:cNvPr id="98308" name="Slide Number Placeholder 3">
            <a:extLst>
              <a:ext uri="{FF2B5EF4-FFF2-40B4-BE49-F238E27FC236}">
                <a16:creationId xmlns:a16="http://schemas.microsoft.com/office/drawing/2014/main" id="{16B9D70B-0EC5-4684-A4F8-946A86F4DC2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6097835-ECBF-4B85-9263-E6B4D17EDC5D}" type="slidenum">
              <a:rPr lang="en-US" altLang="en-US" sz="1200" smtClean="0"/>
              <a:pPr/>
              <a:t>39</a:t>
            </a:fld>
            <a:endParaRPr lang="en-US" altLang="en-US"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a:extLst>
              <a:ext uri="{FF2B5EF4-FFF2-40B4-BE49-F238E27FC236}">
                <a16:creationId xmlns:a16="http://schemas.microsoft.com/office/drawing/2014/main" id="{DA98564A-FCAB-443D-8059-585DAE7DA33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a:extLst>
              <a:ext uri="{FF2B5EF4-FFF2-40B4-BE49-F238E27FC236}">
                <a16:creationId xmlns:a16="http://schemas.microsoft.com/office/drawing/2014/main" id="{2809BE5D-0942-4EF1-ABF6-9D687C4D2DD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 pause(3), which purposefully puts a process to sleep until a signal occurs</a:t>
            </a:r>
          </a:p>
          <a:p>
            <a:r>
              <a:rPr lang="en-US" altLang="en-US"/>
              <a:t>• certain ioctl(2)s</a:t>
            </a:r>
          </a:p>
          <a:p>
            <a:r>
              <a:rPr lang="en-US" altLang="en-US"/>
              <a:t>• certain IPC functions</a:t>
            </a:r>
          </a:p>
          <a:p>
            <a:r>
              <a:rPr lang="en-US" altLang="en-US"/>
              <a:t>• file- or record-locking mechanisms</a:t>
            </a:r>
          </a:p>
          <a:p>
            <a:r>
              <a:rPr lang="en-US" altLang="en-US">
                <a:solidFill>
                  <a:schemeClr val="accent2"/>
                </a:solidFill>
              </a:rPr>
              <a:t>read, recvfrom, readv, recv, recvmsg</a:t>
            </a:r>
          </a:p>
          <a:p>
            <a:endParaRPr lang="en-US" altLang="en-US"/>
          </a:p>
        </p:txBody>
      </p:sp>
      <p:sp>
        <p:nvSpPr>
          <p:cNvPr id="107524" name="Slide Number Placeholder 3">
            <a:extLst>
              <a:ext uri="{FF2B5EF4-FFF2-40B4-BE49-F238E27FC236}">
                <a16:creationId xmlns:a16="http://schemas.microsoft.com/office/drawing/2014/main" id="{8019C4F4-74BA-4714-8580-A7ED0E785A5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B0F9FA70-6254-4742-900F-1CD3F37ADEFA}" type="slidenum">
              <a:rPr lang="en-US" altLang="en-US" sz="1200" smtClean="0"/>
              <a:pPr/>
              <a:t>46</a:t>
            </a:fld>
            <a:endParaRPr lang="en-US" altLang="en-US"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a:extLst>
              <a:ext uri="{FF2B5EF4-FFF2-40B4-BE49-F238E27FC236}">
                <a16:creationId xmlns:a16="http://schemas.microsoft.com/office/drawing/2014/main" id="{F03307BB-5E58-4FBC-8246-BB38BC2F50A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a:extLst>
              <a:ext uri="{FF2B5EF4-FFF2-40B4-BE49-F238E27FC236}">
                <a16:creationId xmlns:a16="http://schemas.microsoft.com/office/drawing/2014/main" id="{7F79ABF6-7E90-437A-9A04-E61C0B71813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communicate using signals or other IPC</a:t>
            </a:r>
          </a:p>
        </p:txBody>
      </p:sp>
      <p:sp>
        <p:nvSpPr>
          <p:cNvPr id="111620" name="Slide Number Placeholder 3">
            <a:extLst>
              <a:ext uri="{FF2B5EF4-FFF2-40B4-BE49-F238E27FC236}">
                <a16:creationId xmlns:a16="http://schemas.microsoft.com/office/drawing/2014/main" id="{44515504-F209-478D-9F6E-E92760DF8E9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466585B-09B1-436A-8EB1-1D38C97C1359}" type="slidenum">
              <a:rPr lang="en-US" altLang="en-US" sz="1200" smtClean="0"/>
              <a:pPr/>
              <a:t>48</a:t>
            </a:fld>
            <a:endParaRPr lang="en-US" altLang="en-US"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a:extLst>
              <a:ext uri="{FF2B5EF4-FFF2-40B4-BE49-F238E27FC236}">
                <a16:creationId xmlns:a16="http://schemas.microsoft.com/office/drawing/2014/main" id="{04672646-31A0-4788-ABD8-9CC5A56FCC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a:extLst>
              <a:ext uri="{FF2B5EF4-FFF2-40B4-BE49-F238E27FC236}">
                <a16:creationId xmlns:a16="http://schemas.microsoft.com/office/drawing/2014/main" id="{6AF009E4-918A-447B-83EF-65EC26D8A46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Connection Sequence</a:t>
            </a:r>
          </a:p>
        </p:txBody>
      </p:sp>
      <p:sp>
        <p:nvSpPr>
          <p:cNvPr id="113668" name="Slide Number Placeholder 3">
            <a:extLst>
              <a:ext uri="{FF2B5EF4-FFF2-40B4-BE49-F238E27FC236}">
                <a16:creationId xmlns:a16="http://schemas.microsoft.com/office/drawing/2014/main" id="{9D147903-96E9-42D6-BACF-15123DD0D3F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367F573F-C97F-450E-A900-54F5BA97E7EA}" type="slidenum">
              <a:rPr lang="en-US" altLang="en-US" sz="1200" smtClean="0"/>
              <a:pPr/>
              <a:t>49</a:t>
            </a:fld>
            <a:endParaRPr lang="en-US" altLang="en-US"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a:extLst>
              <a:ext uri="{FF2B5EF4-FFF2-40B4-BE49-F238E27FC236}">
                <a16:creationId xmlns:a16="http://schemas.microsoft.com/office/drawing/2014/main" id="{8B836A08-D2A9-48A2-8E0D-DC8EFAB9315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a:extLst>
              <a:ext uri="{FF2B5EF4-FFF2-40B4-BE49-F238E27FC236}">
                <a16:creationId xmlns:a16="http://schemas.microsoft.com/office/drawing/2014/main" id="{C1D3FED8-DE6C-488B-AA90-6C2DD729598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15716" name="Slide Number Placeholder 3">
            <a:extLst>
              <a:ext uri="{FF2B5EF4-FFF2-40B4-BE49-F238E27FC236}">
                <a16:creationId xmlns:a16="http://schemas.microsoft.com/office/drawing/2014/main" id="{8D7F5476-A17C-4CD9-8F65-1B1BE1653D4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47BA03F7-B475-4983-A3E9-DF87DF15D7B7}" type="slidenum">
              <a:rPr lang="en-US" altLang="en-US" sz="1200" smtClean="0"/>
              <a:pPr/>
              <a:t>50</a:t>
            </a:fld>
            <a:endParaRPr lang="en-US"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7627E8B6-275E-4B85-9231-3C5F83906E3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D057B007-5312-423A-8238-8E1C76BD304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2292" name="Slide Number Placeholder 3">
            <a:extLst>
              <a:ext uri="{FF2B5EF4-FFF2-40B4-BE49-F238E27FC236}">
                <a16:creationId xmlns:a16="http://schemas.microsoft.com/office/drawing/2014/main" id="{64BB3422-0A1F-40D4-9175-A92CEE7907C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8CA8AC5-8A46-4FF6-8A29-F6B737AB8CD8}" type="slidenum">
              <a:rPr lang="en-US" altLang="en-US" sz="1200" smtClean="0"/>
              <a:pPr/>
              <a:t>9</a:t>
            </a:fld>
            <a:endParaRPr lang="en-US" altLang="en-US"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i="1" dirty="0">
                <a:solidFill>
                  <a:srgbClr val="FF0000"/>
                </a:solidFill>
                <a:highlight>
                  <a:srgbClr val="FFFF00"/>
                </a:highlight>
              </a:rPr>
              <a:t>never block during read</a:t>
            </a:r>
            <a:endParaRPr lang="en-US" altLang="en-US" sz="1400" i="1" dirty="0">
              <a:solidFill>
                <a:srgbClr val="FF0000"/>
              </a:solidFill>
              <a:highlight>
                <a:srgbClr val="FFFF00"/>
              </a:highlight>
            </a:endParaRPr>
          </a:p>
          <a:p>
            <a:endParaRPr lang="en-US" dirty="0"/>
          </a:p>
        </p:txBody>
      </p:sp>
      <p:sp>
        <p:nvSpPr>
          <p:cNvPr id="4" name="Slide Number Placeholder 3"/>
          <p:cNvSpPr>
            <a:spLocks noGrp="1"/>
          </p:cNvSpPr>
          <p:nvPr>
            <p:ph type="sldNum" sz="quarter" idx="5"/>
          </p:nvPr>
        </p:nvSpPr>
        <p:spPr/>
        <p:txBody>
          <a:bodyPr/>
          <a:lstStyle/>
          <a:p>
            <a:fld id="{3122A17C-8E25-4565-8468-C7EA937064D0}" type="slidenum">
              <a:rPr lang="el-GR" smtClean="0"/>
              <a:t>53</a:t>
            </a:fld>
            <a:endParaRPr lang="el-GR"/>
          </a:p>
        </p:txBody>
      </p:sp>
    </p:spTree>
    <p:extLst>
      <p:ext uri="{BB962C8B-B14F-4D97-AF65-F5344CB8AC3E}">
        <p14:creationId xmlns:p14="http://schemas.microsoft.com/office/powerpoint/2010/main" val="20681460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a:extLst>
              <a:ext uri="{FF2B5EF4-FFF2-40B4-BE49-F238E27FC236}">
                <a16:creationId xmlns:a16="http://schemas.microsoft.com/office/drawing/2014/main" id="{D7D51B43-6D25-4426-90B3-EA3052B2DE5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Notes Placeholder 2">
            <a:extLst>
              <a:ext uri="{FF2B5EF4-FFF2-40B4-BE49-F238E27FC236}">
                <a16:creationId xmlns:a16="http://schemas.microsoft.com/office/drawing/2014/main" id="{03AA827A-CEE7-49FD-89F1-71EEEC5D53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22884" name="Slide Number Placeholder 3">
            <a:extLst>
              <a:ext uri="{FF2B5EF4-FFF2-40B4-BE49-F238E27FC236}">
                <a16:creationId xmlns:a16="http://schemas.microsoft.com/office/drawing/2014/main" id="{7E5E8696-4042-477F-907D-1CFEDFDB308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E97FCCD6-5EE6-4E39-9307-26C1DE9D3150}" type="slidenum">
              <a:rPr lang="en-US" altLang="en-US" sz="1200" smtClean="0"/>
              <a:pPr/>
              <a:t>56</a:t>
            </a:fld>
            <a:endParaRPr lang="en-US" altLang="en-US" sz="12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a:extLst>
              <a:ext uri="{FF2B5EF4-FFF2-40B4-BE49-F238E27FC236}">
                <a16:creationId xmlns:a16="http://schemas.microsoft.com/office/drawing/2014/main" id="{9C514133-4E12-4817-8FC0-F5E2C7D83C8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Notes Placeholder 2">
            <a:extLst>
              <a:ext uri="{FF2B5EF4-FFF2-40B4-BE49-F238E27FC236}">
                <a16:creationId xmlns:a16="http://schemas.microsoft.com/office/drawing/2014/main" id="{513A9BCA-3F5B-4069-8FAE-50D92488D73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pPr>
            <a:r>
              <a:rPr lang="en-US" altLang="en-US" b="1" dirty="0"/>
              <a:t>Listen socket is active </a:t>
            </a:r>
            <a:r>
              <a:rPr lang="en-US" altLang="en-US" b="1" dirty="0">
                <a:sym typeface="Wingdings" panose="05000000000000000000" pitchFamily="2" charset="2"/>
              </a:rPr>
              <a:t> accept</a:t>
            </a:r>
          </a:p>
          <a:p>
            <a:pPr eaLnBrk="1" hangingPunct="1">
              <a:lnSpc>
                <a:spcPct val="80000"/>
              </a:lnSpc>
            </a:pPr>
            <a:r>
              <a:rPr lang="en-US" altLang="en-US" b="1" dirty="0">
                <a:sym typeface="Wingdings" panose="05000000000000000000" pitchFamily="2" charset="2"/>
              </a:rPr>
              <a:t>Book keeping:</a:t>
            </a:r>
          </a:p>
          <a:p>
            <a:pPr lvl="1" eaLnBrk="1" hangingPunct="1">
              <a:lnSpc>
                <a:spcPct val="80000"/>
              </a:lnSpc>
            </a:pPr>
            <a:r>
              <a:rPr lang="en-US" altLang="en-US" sz="2000" b="1" dirty="0">
                <a:sym typeface="Wingdings" panose="05000000000000000000" pitchFamily="2" charset="2"/>
              </a:rPr>
              <a:t>When a new connection arrives, put it in the set of descriptors to be monitored</a:t>
            </a:r>
          </a:p>
          <a:p>
            <a:pPr lvl="1" eaLnBrk="1" hangingPunct="1">
              <a:lnSpc>
                <a:spcPct val="80000"/>
              </a:lnSpc>
            </a:pPr>
            <a:r>
              <a:rPr lang="en-US" altLang="en-US" sz="2000" b="1" dirty="0">
                <a:sym typeface="Wingdings" panose="05000000000000000000" pitchFamily="2" charset="2"/>
              </a:rPr>
              <a:t>When a connection is closed, removed it from the set of </a:t>
            </a:r>
            <a:r>
              <a:rPr lang="en-US" altLang="en-US" sz="2000" b="1" dirty="0" err="1">
                <a:sym typeface="Wingdings" panose="05000000000000000000" pitchFamily="2" charset="2"/>
              </a:rPr>
              <a:t>descriptios</a:t>
            </a:r>
            <a:r>
              <a:rPr lang="en-US" altLang="en-US" sz="2000" b="1" dirty="0">
                <a:sym typeface="Wingdings" panose="05000000000000000000" pitchFamily="2" charset="2"/>
              </a:rPr>
              <a:t> to be monitored </a:t>
            </a:r>
            <a:endParaRPr lang="en-US" altLang="en-US" sz="2000" b="1" dirty="0"/>
          </a:p>
          <a:p>
            <a:r>
              <a:rPr lang="en-US" altLang="en-US" dirty="0"/>
              <a:t>avoid blocking individual file descriptors by handling I/O in a separate process or thread</a:t>
            </a:r>
          </a:p>
          <a:p>
            <a:r>
              <a:rPr lang="en-US" altLang="en-US" dirty="0"/>
              <a:t>ready to read: data is available, ready to write</a:t>
            </a:r>
          </a:p>
          <a:p>
            <a:r>
              <a:rPr lang="en-US" altLang="en-US" dirty="0"/>
              <a:t>Wait forever (blocking select)</a:t>
            </a:r>
          </a:p>
          <a:p>
            <a:r>
              <a:rPr lang="en-US" altLang="en-US" dirty="0"/>
              <a:t>Non blocking select (return right away: </a:t>
            </a:r>
            <a:r>
              <a:rPr lang="en-US" altLang="en-US" dirty="0" err="1"/>
              <a:t>tv_sec</a:t>
            </a:r>
            <a:r>
              <a:rPr lang="en-US" altLang="en-US" dirty="0"/>
              <a:t> = 0; </a:t>
            </a:r>
            <a:r>
              <a:rPr lang="en-US" altLang="en-US" dirty="0" err="1"/>
              <a:t>tv_usec</a:t>
            </a:r>
            <a:r>
              <a:rPr lang="en-US" altLang="en-US" dirty="0"/>
              <a:t> = 0; </a:t>
            </a:r>
          </a:p>
          <a:p>
            <a:r>
              <a:rPr lang="en-US" altLang="en-US" dirty="0"/>
              <a:t>Wait for a certain amount of time: </a:t>
            </a:r>
            <a:r>
              <a:rPr lang="en-US" altLang="en-US" dirty="0" err="1"/>
              <a:t>tv_sec</a:t>
            </a:r>
            <a:r>
              <a:rPr lang="en-US" altLang="en-US" dirty="0"/>
              <a:t> and </a:t>
            </a:r>
            <a:r>
              <a:rPr lang="en-US" altLang="en-US" dirty="0" err="1"/>
              <a:t>tv_usec</a:t>
            </a:r>
            <a:endParaRPr lang="en-US" altLang="en-US" dirty="0"/>
          </a:p>
          <a:p>
            <a:endParaRPr lang="en-US" altLang="en-US" dirty="0"/>
          </a:p>
          <a:p>
            <a:pPr eaLnBrk="1" hangingPunct="1"/>
            <a:r>
              <a:rPr lang="en-US" altLang="en-US" sz="2800" dirty="0"/>
              <a:t>When is a socket ready for read/write/exception?</a:t>
            </a:r>
          </a:p>
          <a:p>
            <a:pPr lvl="1" eaLnBrk="1" hangingPunct="1"/>
            <a:r>
              <a:rPr lang="en-US" altLang="en-US" sz="2400" dirty="0"/>
              <a:t>Read:</a:t>
            </a:r>
          </a:p>
          <a:p>
            <a:pPr lvl="2" eaLnBrk="1" hangingPunct="1"/>
            <a:r>
              <a:rPr lang="en-US" altLang="en-US" sz="2000" dirty="0"/>
              <a:t>The number of bytes in the socket is more than the low-water mark (can be set, default 1 for TCP/UDP socket)</a:t>
            </a:r>
          </a:p>
          <a:p>
            <a:pPr lvl="2" eaLnBrk="1" hangingPunct="1"/>
            <a:r>
              <a:rPr lang="en-US" altLang="en-US" sz="2000" dirty="0"/>
              <a:t>Half of the connection is closed</a:t>
            </a:r>
          </a:p>
          <a:p>
            <a:pPr lvl="2" eaLnBrk="1" hangingPunct="1"/>
            <a:r>
              <a:rPr lang="en-US" altLang="en-US" sz="2000" dirty="0"/>
              <a:t>Listening socket with nonzero of completed connections</a:t>
            </a:r>
          </a:p>
          <a:p>
            <a:pPr lvl="2" eaLnBrk="1" hangingPunct="1"/>
            <a:r>
              <a:rPr lang="en-US" altLang="en-US" sz="2000" dirty="0"/>
              <a:t>Socket error.</a:t>
            </a:r>
          </a:p>
          <a:p>
            <a:pPr lvl="1" eaLnBrk="1" hangingPunct="1"/>
            <a:r>
              <a:rPr lang="en-US" altLang="en-US" sz="2400" dirty="0"/>
              <a:t>Write:</a:t>
            </a:r>
          </a:p>
          <a:p>
            <a:pPr lvl="2" eaLnBrk="1" hangingPunct="1"/>
            <a:r>
              <a:rPr lang="en-US" altLang="en-US" sz="2000" dirty="0"/>
              <a:t>The available buffer space is larger than the low-water mark</a:t>
            </a:r>
          </a:p>
          <a:p>
            <a:pPr lvl="2" eaLnBrk="1" hangingPunct="1"/>
            <a:r>
              <a:rPr lang="en-US" altLang="en-US" sz="2000" dirty="0"/>
              <a:t>Half the connection is closed</a:t>
            </a:r>
          </a:p>
          <a:p>
            <a:pPr lvl="2" eaLnBrk="1" hangingPunct="1"/>
            <a:r>
              <a:rPr lang="en-US" altLang="en-US" sz="2000" dirty="0"/>
              <a:t>Error pending</a:t>
            </a:r>
          </a:p>
          <a:p>
            <a:pPr lvl="1" eaLnBrk="1" hangingPunct="1"/>
            <a:r>
              <a:rPr lang="en-US" altLang="en-US" sz="2400" dirty="0"/>
              <a:t>Exception:</a:t>
            </a:r>
          </a:p>
          <a:p>
            <a:pPr lvl="2" eaLnBrk="1" hangingPunct="1"/>
            <a:r>
              <a:rPr lang="en-US" altLang="en-US" sz="2000" dirty="0"/>
              <a:t>Out of band data exists.</a:t>
            </a:r>
          </a:p>
          <a:p>
            <a:endParaRPr lang="en-US" altLang="en-US" dirty="0"/>
          </a:p>
        </p:txBody>
      </p:sp>
      <p:sp>
        <p:nvSpPr>
          <p:cNvPr id="124932" name="Slide Number Placeholder 3">
            <a:extLst>
              <a:ext uri="{FF2B5EF4-FFF2-40B4-BE49-F238E27FC236}">
                <a16:creationId xmlns:a16="http://schemas.microsoft.com/office/drawing/2014/main" id="{BE31B7FD-AE60-47E9-A0DF-76376B86553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75C425CF-7793-4041-93F2-CAFD529F72D2}" type="slidenum">
              <a:rPr lang="en-US" altLang="en-US" sz="1200" smtClean="0"/>
              <a:pPr/>
              <a:t>57</a:t>
            </a:fld>
            <a:endParaRPr lang="en-US" altLang="en-US" sz="12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a:extLst>
              <a:ext uri="{FF2B5EF4-FFF2-40B4-BE49-F238E27FC236}">
                <a16:creationId xmlns:a16="http://schemas.microsoft.com/office/drawing/2014/main" id="{5C6D07EA-6D48-4118-82A9-A9BEA3EFA5C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Notes Placeholder 2">
            <a:extLst>
              <a:ext uri="{FF2B5EF4-FFF2-40B4-BE49-F238E27FC236}">
                <a16:creationId xmlns:a16="http://schemas.microsoft.com/office/drawing/2014/main" id="{3162B650-A2AD-43D5-8856-850034E70AB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EOF means ready for read </a:t>
            </a:r>
          </a:p>
          <a:p>
            <a:r>
              <a:rPr lang="en-US" altLang="en-US"/>
              <a:t>See also: https://daniel.haxx.se/docs/poll-vs-select.html</a:t>
            </a:r>
          </a:p>
          <a:p>
            <a:r>
              <a:rPr lang="en-US" altLang="en-US"/>
              <a:t>Select clears the uninteresting file descriptors in the fd_sets – always reset the fd_sets before calling select</a:t>
            </a:r>
          </a:p>
          <a:p>
            <a:r>
              <a:rPr lang="en-US" altLang="en-US"/>
              <a:t>Sockets: Connections using stream sockets</a:t>
            </a:r>
          </a:p>
          <a:p>
            <a:r>
              <a:rPr lang="en-US" altLang="en-US"/>
              <a:t>1$ cc -Wall strchkread.c -o read</a:t>
            </a:r>
          </a:p>
          <a:p>
            <a:r>
              <a:rPr lang="en-US" altLang="en-US"/>
              <a:t>1$ ./read</a:t>
            </a:r>
          </a:p>
          <a:p>
            <a:r>
              <a:rPr lang="en-US" altLang="en-US"/>
              <a:t>Socket has port #65398</a:t>
            </a:r>
          </a:p>
          <a:p>
            <a:r>
              <a:rPr lang="en-US" altLang="en-US"/>
              <a:t>Do something else</a:t>
            </a:r>
          </a:p>
          <a:p>
            <a:r>
              <a:rPr lang="en-US" altLang="en-US"/>
              <a:t>Do something else</a:t>
            </a:r>
          </a:p>
          <a:p>
            <a:r>
              <a:rPr lang="en-US" altLang="en-US"/>
              <a:t>2$ ./write localhost 65398</a:t>
            </a:r>
          </a:p>
          <a:p>
            <a:r>
              <a:rPr lang="en-US" altLang="en-US"/>
              <a:t>2$ ./write localhost 65398</a:t>
            </a:r>
          </a:p>
          <a:p>
            <a:r>
              <a:rPr lang="en-US" altLang="en-US"/>
              <a:t>-&gt; Half a league, half a league . . .</a:t>
            </a:r>
          </a:p>
          <a:p>
            <a:r>
              <a:rPr lang="en-US" altLang="en-US"/>
              <a:t>Ending connection</a:t>
            </a:r>
          </a:p>
          <a:p>
            <a:r>
              <a:rPr lang="en-US" altLang="en-US"/>
              <a:t>Do something else</a:t>
            </a:r>
          </a:p>
          <a:p>
            <a:r>
              <a:rPr lang="en-US" altLang="en-US"/>
              <a:t>--&gt; Half a league, half a league . . .</a:t>
            </a:r>
          </a:p>
          <a:p>
            <a:r>
              <a:rPr lang="en-US" altLang="en-US"/>
              <a:t>Ending connection</a:t>
            </a:r>
          </a:p>
          <a:p>
            <a:r>
              <a:rPr lang="en-US" altLang="en-US"/>
              <a:t>^C</a:t>
            </a:r>
          </a:p>
          <a:p>
            <a:r>
              <a:rPr lang="en-US" altLang="en-US"/>
              <a:t>1$</a:t>
            </a:r>
          </a:p>
        </p:txBody>
      </p:sp>
      <p:sp>
        <p:nvSpPr>
          <p:cNvPr id="126980" name="Slide Number Placeholder 3">
            <a:extLst>
              <a:ext uri="{FF2B5EF4-FFF2-40B4-BE49-F238E27FC236}">
                <a16:creationId xmlns:a16="http://schemas.microsoft.com/office/drawing/2014/main" id="{751C75B8-C706-4DE7-B6AE-70D992CAE68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05BA5A4-1313-44D6-B208-C9C7EF7E2F94}" type="slidenum">
              <a:rPr lang="en-US" altLang="en-US" sz="1200" smtClean="0"/>
              <a:pPr/>
              <a:t>58</a:t>
            </a:fld>
            <a:endParaRPr lang="en-US" altLang="en-US" sz="12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a:extLst>
              <a:ext uri="{FF2B5EF4-FFF2-40B4-BE49-F238E27FC236}">
                <a16:creationId xmlns:a16="http://schemas.microsoft.com/office/drawing/2014/main" id="{F7B5DCE2-9B98-419F-A0A2-D440CB0CF35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0051" name="Notes Placeholder 2">
            <a:extLst>
              <a:ext uri="{FF2B5EF4-FFF2-40B4-BE49-F238E27FC236}">
                <a16:creationId xmlns:a16="http://schemas.microsoft.com/office/drawing/2014/main" id="{90346FCD-AE09-4194-9F45-E1C6A1AD2A6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342900" lvl="1" indent="-342900"/>
            <a:r>
              <a:rPr lang="en-US" altLang="en-US"/>
              <a:t>Multi-threading can achieve the same effect</a:t>
            </a:r>
          </a:p>
          <a:p>
            <a:pPr marL="742950" lvl="2" indent="-342900"/>
            <a:r>
              <a:rPr lang="en-US" altLang="en-US"/>
              <a:t>Idea: use one thread to process one input stream</a:t>
            </a:r>
          </a:p>
          <a:p>
            <a:pPr marL="742950" lvl="2" indent="-342900"/>
            <a:r>
              <a:rPr lang="en-US" altLang="en-US"/>
              <a:t>Multiplexing is implicit at the systems level</a:t>
            </a:r>
          </a:p>
          <a:p>
            <a:endParaRPr lang="en-US" altLang="en-US"/>
          </a:p>
        </p:txBody>
      </p:sp>
      <p:sp>
        <p:nvSpPr>
          <p:cNvPr id="130052" name="Slide Number Placeholder 3">
            <a:extLst>
              <a:ext uri="{FF2B5EF4-FFF2-40B4-BE49-F238E27FC236}">
                <a16:creationId xmlns:a16="http://schemas.microsoft.com/office/drawing/2014/main" id="{C330E800-6B26-4EC8-B5EF-92E3E58243A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C72A0130-3C97-43D2-BE7D-8E4537E8A701}" type="slidenum">
              <a:rPr lang="en-US" altLang="en-US" sz="1200" smtClean="0"/>
              <a:pPr/>
              <a:t>60</a:t>
            </a:fld>
            <a:endParaRPr lang="en-US" altLang="en-US" sz="12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2000" dirty="0"/>
              <a:t>data size ≤ buffer size</a:t>
            </a:r>
          </a:p>
          <a:p>
            <a:pPr lvl="1">
              <a:defRPr/>
            </a:pPr>
            <a:r>
              <a:rPr lang="en-US" sz="2000" dirty="0" err="1">
                <a:latin typeface="Courier New" panose="02070309020205020404" pitchFamily="49" charset="0"/>
                <a:cs typeface="Courier New" panose="02070309020205020404" pitchFamily="49" charset="0"/>
              </a:rPr>
              <a:t>lenp</a:t>
            </a:r>
            <a:r>
              <a:rPr lang="en-US" sz="2000" b="1" dirty="0"/>
              <a:t> </a:t>
            </a:r>
            <a:r>
              <a:rPr lang="en-US" sz="2000" dirty="0"/>
              <a:t>:= data size</a:t>
            </a:r>
          </a:p>
          <a:p>
            <a:endParaRPr lang="en-US" dirty="0"/>
          </a:p>
        </p:txBody>
      </p:sp>
      <p:sp>
        <p:nvSpPr>
          <p:cNvPr id="4" name="Slide Number Placeholder 3"/>
          <p:cNvSpPr>
            <a:spLocks noGrp="1"/>
          </p:cNvSpPr>
          <p:nvPr>
            <p:ph type="sldNum" sz="quarter" idx="5"/>
          </p:nvPr>
        </p:nvSpPr>
        <p:spPr/>
        <p:txBody>
          <a:bodyPr/>
          <a:lstStyle/>
          <a:p>
            <a:fld id="{3122A17C-8E25-4565-8468-C7EA937064D0}" type="slidenum">
              <a:rPr lang="el-GR" smtClean="0"/>
              <a:t>62</a:t>
            </a:fld>
            <a:endParaRPr lang="el-GR"/>
          </a:p>
        </p:txBody>
      </p:sp>
    </p:spTree>
    <p:extLst>
      <p:ext uri="{BB962C8B-B14F-4D97-AF65-F5344CB8AC3E}">
        <p14:creationId xmlns:p14="http://schemas.microsoft.com/office/powerpoint/2010/main" val="18895159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a:extLst>
              <a:ext uri="{FF2B5EF4-FFF2-40B4-BE49-F238E27FC236}">
                <a16:creationId xmlns:a16="http://schemas.microsoft.com/office/drawing/2014/main" id="{A199CD09-4194-476B-9B19-1EF62537C98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7939" name="Notes Placeholder 2">
            <a:extLst>
              <a:ext uri="{FF2B5EF4-FFF2-40B4-BE49-F238E27FC236}">
                <a16:creationId xmlns:a16="http://schemas.microsoft.com/office/drawing/2014/main" id="{D5D53515-673D-49DA-B4B7-90D01B82120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r>
              <a:rPr lang="en-US" altLang="en-US"/>
              <a:t>TCP, IP and general socket options can be examined and sometimes modified</a:t>
            </a:r>
          </a:p>
          <a:p>
            <a:pPr lvl="1" eaLnBrk="1" hangingPunct="1">
              <a:lnSpc>
                <a:spcPct val="90000"/>
              </a:lnSpc>
            </a:pPr>
            <a:r>
              <a:rPr lang="en-US" altLang="en-US"/>
              <a:t>getsockopt, setsockopt routines</a:t>
            </a:r>
          </a:p>
          <a:p>
            <a:pPr eaLnBrk="1" hangingPunct="1">
              <a:lnSpc>
                <a:spcPct val="90000"/>
              </a:lnSpc>
            </a:pPr>
            <a:r>
              <a:rPr lang="en-US" altLang="en-US"/>
              <a:t>Some examples:</a:t>
            </a:r>
          </a:p>
          <a:p>
            <a:pPr lvl="1" eaLnBrk="1" hangingPunct="1">
              <a:lnSpc>
                <a:spcPct val="90000"/>
              </a:lnSpc>
            </a:pPr>
            <a:r>
              <a:rPr lang="en-US" altLang="en-US"/>
              <a:t>Socket (TCP/UDP) send/receive buffer size</a:t>
            </a:r>
          </a:p>
          <a:p>
            <a:pPr lvl="1" eaLnBrk="1" hangingPunct="1">
              <a:lnSpc>
                <a:spcPct val="90000"/>
              </a:lnSpc>
            </a:pPr>
            <a:r>
              <a:rPr lang="en-US" altLang="en-US"/>
              <a:t>Socket (TCP/UDP) send/receive low/high watermark</a:t>
            </a:r>
          </a:p>
          <a:p>
            <a:pPr lvl="1" eaLnBrk="1" hangingPunct="1">
              <a:lnSpc>
                <a:spcPct val="90000"/>
              </a:lnSpc>
            </a:pPr>
            <a:r>
              <a:rPr lang="en-US" altLang="en-US"/>
              <a:t>UDP broadcasting</a:t>
            </a:r>
          </a:p>
          <a:p>
            <a:pPr lvl="1" eaLnBrk="1" hangingPunct="1">
              <a:lnSpc>
                <a:spcPct val="90000"/>
              </a:lnSpc>
            </a:pPr>
            <a:r>
              <a:rPr lang="en-US" altLang="en-US"/>
              <a:t>TCP keep alive timer</a:t>
            </a:r>
          </a:p>
          <a:p>
            <a:pPr lvl="1" eaLnBrk="1" hangingPunct="1">
              <a:lnSpc>
                <a:spcPct val="90000"/>
              </a:lnSpc>
            </a:pPr>
            <a:r>
              <a:rPr lang="en-US" altLang="en-US"/>
              <a:t>IP options: e.g. source routing</a:t>
            </a:r>
          </a:p>
          <a:p>
            <a:pPr lvl="2" eaLnBrk="1" hangingPunct="1">
              <a:lnSpc>
                <a:spcPct val="90000"/>
              </a:lnSpc>
            </a:pPr>
            <a:r>
              <a:rPr lang="en-US" altLang="en-US"/>
              <a:t>IP Time to live (TTL)</a:t>
            </a:r>
          </a:p>
          <a:p>
            <a:pPr lvl="2" eaLnBrk="1" hangingPunct="1">
              <a:lnSpc>
                <a:spcPct val="90000"/>
              </a:lnSpc>
            </a:pPr>
            <a:r>
              <a:rPr lang="en-US" altLang="en-US"/>
              <a:t>IP quality of service (TOS)</a:t>
            </a:r>
          </a:p>
          <a:p>
            <a:pPr lvl="1" eaLnBrk="1" hangingPunct="1">
              <a:lnSpc>
                <a:spcPct val="90000"/>
              </a:lnSpc>
            </a:pPr>
            <a:r>
              <a:rPr lang="en-US" altLang="en-US"/>
              <a:t>IP multicast options</a:t>
            </a:r>
          </a:p>
          <a:p>
            <a:endParaRPr lang="en-US" altLang="en-US"/>
          </a:p>
        </p:txBody>
      </p:sp>
      <p:sp>
        <p:nvSpPr>
          <p:cNvPr id="167940" name="Slide Number Placeholder 3">
            <a:extLst>
              <a:ext uri="{FF2B5EF4-FFF2-40B4-BE49-F238E27FC236}">
                <a16:creationId xmlns:a16="http://schemas.microsoft.com/office/drawing/2014/main" id="{3419C51F-60AA-4AAE-8412-3D6C16AED76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3270AB0-4C22-4E0F-9813-5527710F1B6F}" type="slidenum">
              <a:rPr lang="en-US" altLang="en-US" sz="1200" smtClean="0"/>
              <a:pPr/>
              <a:t>63</a:t>
            </a:fld>
            <a:endParaRPr lang="en-US" altLang="en-US" sz="120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a:extLst>
              <a:ext uri="{FF2B5EF4-FFF2-40B4-BE49-F238E27FC236}">
                <a16:creationId xmlns:a16="http://schemas.microsoft.com/office/drawing/2014/main" id="{2F86C091-011F-4906-910D-8B2CA35024A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C9D76EF7-1E16-47AC-82B9-453B8D9A879C}"/>
              </a:ext>
            </a:extLst>
          </p:cNvPr>
          <p:cNvSpPr>
            <a:spLocks noGrp="1"/>
          </p:cNvSpPr>
          <p:nvPr>
            <p:ph type="body" idx="1"/>
          </p:nvPr>
        </p:nvSpPr>
        <p:spPr/>
        <p:txBody>
          <a:bodyPr/>
          <a:lstStyle/>
          <a:p>
            <a:pPr>
              <a:defRPr/>
            </a:pPr>
            <a:r>
              <a:rPr lang="en-US" kern="0" dirty="0"/>
              <a:t>SO OOBINLINE enables reception of out-of-band data in band</a:t>
            </a:r>
          </a:p>
          <a:p>
            <a:pPr>
              <a:defRPr/>
            </a:pPr>
            <a:r>
              <a:rPr lang="en-US" kern="0" dirty="0"/>
              <a:t>SO KEEPALIVE enables keep connections alive</a:t>
            </a:r>
          </a:p>
          <a:p>
            <a:pPr>
              <a:defRPr/>
            </a:pPr>
            <a:r>
              <a:rPr lang="en-US" kern="0" dirty="0"/>
              <a:t>SO DONTROUTE enables routing bypass for outgoing messages</a:t>
            </a:r>
          </a:p>
          <a:p>
            <a:pPr>
              <a:defRPr/>
            </a:pPr>
            <a:r>
              <a:rPr lang="en-US" kern="0" dirty="0"/>
              <a:t>SO LINGER </a:t>
            </a:r>
            <a:r>
              <a:rPr lang="en-US" kern="0" dirty="0" err="1"/>
              <a:t>linger</a:t>
            </a:r>
            <a:r>
              <a:rPr lang="en-US" kern="0" dirty="0"/>
              <a:t> on close if data present</a:t>
            </a:r>
          </a:p>
          <a:p>
            <a:pPr>
              <a:defRPr/>
            </a:pPr>
            <a:r>
              <a:rPr lang="en-US" kern="0" dirty="0"/>
              <a:t>SO DEBUG enables recording of debugging information</a:t>
            </a:r>
          </a:p>
          <a:p>
            <a:pPr>
              <a:defRPr/>
            </a:pPr>
            <a:r>
              <a:rPr lang="en-US" kern="0" dirty="0"/>
              <a:t>SO ERROR get and clear error on the socket (get only)</a:t>
            </a:r>
          </a:p>
          <a:p>
            <a:pPr>
              <a:defRPr/>
            </a:pPr>
            <a:endParaRPr lang="en-US" dirty="0"/>
          </a:p>
        </p:txBody>
      </p:sp>
      <p:sp>
        <p:nvSpPr>
          <p:cNvPr id="171012" name="Slide Number Placeholder 3">
            <a:extLst>
              <a:ext uri="{FF2B5EF4-FFF2-40B4-BE49-F238E27FC236}">
                <a16:creationId xmlns:a16="http://schemas.microsoft.com/office/drawing/2014/main" id="{1547BAF2-60AA-4278-944B-DBB7D3FDFE0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A7CFE2F9-4793-422B-82A5-B0CE2950363C}" type="slidenum">
              <a:rPr lang="en-US" altLang="en-US" sz="1200" smtClean="0"/>
              <a:pPr/>
              <a:t>64</a:t>
            </a:fld>
            <a:endParaRPr lang="en-US" altLang="en-US" sz="120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a:extLst>
              <a:ext uri="{FF2B5EF4-FFF2-40B4-BE49-F238E27FC236}">
                <a16:creationId xmlns:a16="http://schemas.microsoft.com/office/drawing/2014/main" id="{38EA19CF-7845-4102-A42A-C6108865706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3059" name="Notes Placeholder 2">
            <a:extLst>
              <a:ext uri="{FF2B5EF4-FFF2-40B4-BE49-F238E27FC236}">
                <a16:creationId xmlns:a16="http://schemas.microsoft.com/office/drawing/2014/main" id="{77EF27F4-CF9F-4289-87A9-E208745BB23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73060" name="Slide Number Placeholder 3">
            <a:extLst>
              <a:ext uri="{FF2B5EF4-FFF2-40B4-BE49-F238E27FC236}">
                <a16:creationId xmlns:a16="http://schemas.microsoft.com/office/drawing/2014/main" id="{4A1DA0FA-4985-469C-A6FF-7E934BBEC86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53E73B35-80CB-4344-BF67-C7C4F5086189}" type="slidenum">
              <a:rPr lang="en-US" altLang="en-US" sz="1200" smtClean="0"/>
              <a:pPr/>
              <a:t>65</a:t>
            </a:fld>
            <a:endParaRPr lang="en-US" altLang="en-US" sz="120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a:extLst>
              <a:ext uri="{FF2B5EF4-FFF2-40B4-BE49-F238E27FC236}">
                <a16:creationId xmlns:a16="http://schemas.microsoft.com/office/drawing/2014/main" id="{D3F3433F-ECD8-473C-9CED-5E7AAFEC613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Notes Placeholder 2">
            <a:extLst>
              <a:ext uri="{FF2B5EF4-FFF2-40B4-BE49-F238E27FC236}">
                <a16:creationId xmlns:a16="http://schemas.microsoft.com/office/drawing/2014/main" id="{1ECD5095-6064-41D9-A2A8-19064E7DB0C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latin typeface="Courier New" panose="02070309020205020404" pitchFamily="49" charset="0"/>
                <a:cs typeface="Courier New" panose="02070309020205020404" pitchFamily="49" charset="0"/>
              </a:rPr>
              <a:t>http://beej.us/guide/bgnet/output/html/multipage/setsockoptman.html</a:t>
            </a:r>
          </a:p>
          <a:p>
            <a:r>
              <a:rPr lang="el-GR" altLang="en-US">
                <a:latin typeface="Courier New" panose="02070309020205020404" pitchFamily="49" charset="0"/>
                <a:cs typeface="Courier New" panose="02070309020205020404" pitchFamily="49" charset="0"/>
              </a:rPr>
              <a:t>Πολύ χρήσιμη στην περίπτωση που ενώ μια διεργασία κλείσει μια</a:t>
            </a:r>
            <a:r>
              <a:rPr lang="en-US" altLang="en-US">
                <a:latin typeface="Courier New" panose="02070309020205020404" pitchFamily="49" charset="0"/>
                <a:cs typeface="Courier New" panose="02070309020205020404" pitchFamily="49" charset="0"/>
              </a:rPr>
              <a:t> </a:t>
            </a:r>
            <a:r>
              <a:rPr lang="el-GR" altLang="en-US">
                <a:latin typeface="Courier New" panose="02070309020205020404" pitchFamily="49" charset="0"/>
                <a:cs typeface="Courier New" panose="02070309020205020404" pitchFamily="49" charset="0"/>
              </a:rPr>
              <a:t>θύρα, αυτή δε μπορεί να ξαναχρησιμοποιηθεί (να ξανασυνδεθεί -</a:t>
            </a:r>
            <a:r>
              <a:rPr lang="en-US" altLang="en-US">
                <a:latin typeface="Courier New" panose="02070309020205020404" pitchFamily="49" charset="0"/>
                <a:cs typeface="Courier New" panose="02070309020205020404" pitchFamily="49" charset="0"/>
              </a:rPr>
              <a:t> </a:t>
            </a:r>
            <a:r>
              <a:rPr lang="el-GR" altLang="en-US">
                <a:latin typeface="Courier New" panose="02070309020205020404" pitchFamily="49" charset="0"/>
                <a:cs typeface="Courier New" panose="02070309020205020404" pitchFamily="49" charset="0"/>
              </a:rPr>
              <a:t>rebind) για κάποιο χρονικό διάστημα, εξαιτίας ίσως κάποιου μέρους</a:t>
            </a:r>
            <a:r>
              <a:rPr lang="en-US" altLang="en-US">
                <a:latin typeface="Courier New" panose="02070309020205020404" pitchFamily="49" charset="0"/>
                <a:cs typeface="Courier New" panose="02070309020205020404" pitchFamily="49" charset="0"/>
              </a:rPr>
              <a:t> </a:t>
            </a:r>
            <a:r>
              <a:rPr lang="el-GR" altLang="en-US">
                <a:latin typeface="Courier New" panose="02070309020205020404" pitchFamily="49" charset="0"/>
                <a:cs typeface="Courier New" panose="02070309020205020404" pitchFamily="49" charset="0"/>
              </a:rPr>
              <a:t>της υποδοχής που παραμένει στον πυρήνα για κάποιο λόγο.</a:t>
            </a:r>
          </a:p>
          <a:p>
            <a:endParaRPr lang="en-US" altLang="en-US">
              <a:latin typeface="Courier New" panose="02070309020205020404" pitchFamily="49" charset="0"/>
              <a:cs typeface="Courier New" panose="02070309020205020404" pitchFamily="49" charset="0"/>
            </a:endParaRPr>
          </a:p>
          <a:p>
            <a:endParaRPr lang="en-US" altLang="en-US"/>
          </a:p>
        </p:txBody>
      </p:sp>
      <p:sp>
        <p:nvSpPr>
          <p:cNvPr id="177156" name="Slide Number Placeholder 3">
            <a:extLst>
              <a:ext uri="{FF2B5EF4-FFF2-40B4-BE49-F238E27FC236}">
                <a16:creationId xmlns:a16="http://schemas.microsoft.com/office/drawing/2014/main" id="{CFA24870-BE95-4592-97B4-A08EB15789A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2594ED1B-1D6D-4863-AFF0-7F55C5A41B3F}" type="slidenum">
              <a:rPr lang="en-US" altLang="en-US" sz="1200" smtClean="0"/>
              <a:pPr/>
              <a:t>68</a:t>
            </a:fld>
            <a:endParaRPr lang="en-US"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nc</a:t>
            </a:r>
            <a:r>
              <a:rPr lang="en-US" dirty="0"/>
              <a:t> </a:t>
            </a:r>
            <a:r>
              <a:rPr lang="en-US" dirty="0" err="1"/>
              <a:t>addr</a:t>
            </a:r>
            <a:r>
              <a:rPr lang="en-US" dirty="0"/>
              <a:t> 1234 | </a:t>
            </a:r>
            <a:r>
              <a:rPr lang="en-US" dirty="0" err="1"/>
              <a:t>nc</a:t>
            </a:r>
            <a:r>
              <a:rPr lang="en-US" dirty="0"/>
              <a:t> -l 1234</a:t>
            </a:r>
          </a:p>
        </p:txBody>
      </p:sp>
      <p:sp>
        <p:nvSpPr>
          <p:cNvPr id="4" name="Slide Number Placeholder 3"/>
          <p:cNvSpPr>
            <a:spLocks noGrp="1"/>
          </p:cNvSpPr>
          <p:nvPr>
            <p:ph type="sldNum" sz="quarter" idx="5"/>
          </p:nvPr>
        </p:nvSpPr>
        <p:spPr/>
        <p:txBody>
          <a:bodyPr/>
          <a:lstStyle/>
          <a:p>
            <a:fld id="{3122A17C-8E25-4565-8468-C7EA937064D0}" type="slidenum">
              <a:rPr lang="el-GR" smtClean="0"/>
              <a:t>12</a:t>
            </a:fld>
            <a:endParaRPr lang="el-GR"/>
          </a:p>
        </p:txBody>
      </p:sp>
    </p:spTree>
    <p:extLst>
      <p:ext uri="{BB962C8B-B14F-4D97-AF65-F5344CB8AC3E}">
        <p14:creationId xmlns:p14="http://schemas.microsoft.com/office/powerpoint/2010/main" val="8412345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a:extLst>
              <a:ext uri="{FF2B5EF4-FFF2-40B4-BE49-F238E27FC236}">
                <a16:creationId xmlns:a16="http://schemas.microsoft.com/office/drawing/2014/main" id="{790C8600-F466-4199-9BCF-82DFD1D7F3E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a:extLst>
              <a:ext uri="{FF2B5EF4-FFF2-40B4-BE49-F238E27FC236}">
                <a16:creationId xmlns:a16="http://schemas.microsoft.com/office/drawing/2014/main" id="{A6186796-64EF-4AE8-BB46-F77A3CE87B3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32100" name="Slide Number Placeholder 3">
            <a:extLst>
              <a:ext uri="{FF2B5EF4-FFF2-40B4-BE49-F238E27FC236}">
                <a16:creationId xmlns:a16="http://schemas.microsoft.com/office/drawing/2014/main" id="{DFB2DBB0-34BB-410F-B4F2-BC0207E1439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09E62E07-BCC9-4EAC-8D1C-36342A9459B5}" type="slidenum">
              <a:rPr lang="en-US" altLang="en-US" sz="1200" smtClean="0"/>
              <a:pPr/>
              <a:t>73</a:t>
            </a:fld>
            <a:endParaRPr lang="en-US" altLang="en-US" sz="1200"/>
          </a:p>
        </p:txBody>
      </p:sp>
    </p:spTree>
    <p:extLst>
      <p:ext uri="{BB962C8B-B14F-4D97-AF65-F5344CB8AC3E}">
        <p14:creationId xmlns:p14="http://schemas.microsoft.com/office/powerpoint/2010/main" val="26578177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a:extLst>
              <a:ext uri="{FF2B5EF4-FFF2-40B4-BE49-F238E27FC236}">
                <a16:creationId xmlns:a16="http://schemas.microsoft.com/office/drawing/2014/main" id="{6797F17A-13A0-4CC5-A502-CCB5FD521D6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7" name="Notes Placeholder 2">
            <a:extLst>
              <a:ext uri="{FF2B5EF4-FFF2-40B4-BE49-F238E27FC236}">
                <a16:creationId xmlns:a16="http://schemas.microsoft.com/office/drawing/2014/main" id="{D0754F4F-04B4-4E21-B1B0-BA205325E01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Nonblocking I/O</a:t>
            </a:r>
          </a:p>
          <a:p>
            <a:r>
              <a:rPr lang="en-US" altLang="en-US"/>
              <a:t>$ cc -Wall nonblock.c -o block</a:t>
            </a:r>
          </a:p>
          <a:p>
            <a:r>
              <a:rPr lang="en-US" altLang="en-US"/>
              <a:t>$ cc -DNONBLOCK -Wall nonblock.c -o nonblock</a:t>
            </a:r>
          </a:p>
          <a:p>
            <a:r>
              <a:rPr lang="en-US" altLang="en-US"/>
              <a:t>$ ./nonblock &gt;/dev/null</a:t>
            </a:r>
          </a:p>
          <a:p>
            <a:r>
              <a:rPr lang="en-US" altLang="en-US"/>
              <a:t>wrote 100000 bytes</a:t>
            </a:r>
          </a:p>
          <a:p>
            <a:r>
              <a:rPr lang="en-US" altLang="en-US"/>
              <a:t>[...]</a:t>
            </a:r>
          </a:p>
          <a:p>
            <a:r>
              <a:rPr lang="en-US" altLang="en-US"/>
              <a:t>$ ./block | ( sleep 3; cat &gt;/dev/null )</a:t>
            </a:r>
          </a:p>
          <a:p>
            <a:r>
              <a:rPr lang="en-US" altLang="en-US"/>
              <a:t>[...]</a:t>
            </a:r>
          </a:p>
          <a:p>
            <a:r>
              <a:rPr lang="en-US" altLang="en-US"/>
              <a:t>$ ./nonblock | ( sleep 3; cat &gt;/dev/null )</a:t>
            </a:r>
          </a:p>
          <a:p>
            <a:r>
              <a:rPr lang="en-US" altLang="en-US"/>
              <a:t>[...]</a:t>
            </a:r>
          </a:p>
          <a:p>
            <a:r>
              <a:rPr lang="en-US" altLang="en-US"/>
              <a:t>$ ( ./nonblock | cat &gt;/dev/null ) 2&gt;&amp;1 | more</a:t>
            </a:r>
          </a:p>
          <a:p>
            <a:r>
              <a:rPr lang="en-US" altLang="en-US"/>
              <a:t>[...]</a:t>
            </a:r>
          </a:p>
          <a:p>
            <a:r>
              <a:rPr lang="fr-FR" altLang="en-US"/>
              <a:t>$ nc -l 8080 &gt;/dev/null &amp;</a:t>
            </a:r>
          </a:p>
          <a:p>
            <a:r>
              <a:rPr lang="en-US" altLang="en-US"/>
              <a:t>$ ./nonblock | nc hostname 8080</a:t>
            </a:r>
          </a:p>
          <a:p>
            <a:r>
              <a:rPr lang="en-US" altLang="en-US"/>
              <a:t>[...]</a:t>
            </a:r>
          </a:p>
        </p:txBody>
      </p:sp>
      <p:sp>
        <p:nvSpPr>
          <p:cNvPr id="134148" name="Slide Number Placeholder 3">
            <a:extLst>
              <a:ext uri="{FF2B5EF4-FFF2-40B4-BE49-F238E27FC236}">
                <a16:creationId xmlns:a16="http://schemas.microsoft.com/office/drawing/2014/main" id="{8E5A9A69-246E-4D6C-A3C6-978279B5341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6826AFC9-895B-4D94-9AE1-5F7755A7FD88}" type="slidenum">
              <a:rPr lang="en-US" altLang="en-US" sz="1200" smtClean="0"/>
              <a:pPr/>
              <a:t>74</a:t>
            </a:fld>
            <a:endParaRPr lang="en-US" altLang="en-US" sz="1200"/>
          </a:p>
        </p:txBody>
      </p:sp>
    </p:spTree>
    <p:extLst>
      <p:ext uri="{BB962C8B-B14F-4D97-AF65-F5344CB8AC3E}">
        <p14:creationId xmlns:p14="http://schemas.microsoft.com/office/powerpoint/2010/main" val="364559584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a:extLst>
              <a:ext uri="{FF2B5EF4-FFF2-40B4-BE49-F238E27FC236}">
                <a16:creationId xmlns:a16="http://schemas.microsoft.com/office/drawing/2014/main" id="{2FAEC900-9C73-43CB-BBD1-7A6E3539CBA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0291" name="Notes Placeholder 2">
            <a:extLst>
              <a:ext uri="{FF2B5EF4-FFF2-40B4-BE49-F238E27FC236}">
                <a16:creationId xmlns:a16="http://schemas.microsoft.com/office/drawing/2014/main" id="{B110A118-2013-444E-AB09-927318750E3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solidFill>
                  <a:schemeClr val="accent2"/>
                </a:solidFill>
              </a:rPr>
              <a:t>getsockopt</a:t>
            </a:r>
            <a:r>
              <a:rPr lang="en-US" altLang="en-US"/>
              <a:t> to retrieve SO_ERROR (0 -&gt; success)</a:t>
            </a:r>
          </a:p>
          <a:p>
            <a:endParaRPr lang="en-US" altLang="en-US"/>
          </a:p>
        </p:txBody>
      </p:sp>
      <p:sp>
        <p:nvSpPr>
          <p:cNvPr id="140292" name="Slide Number Placeholder 3">
            <a:extLst>
              <a:ext uri="{FF2B5EF4-FFF2-40B4-BE49-F238E27FC236}">
                <a16:creationId xmlns:a16="http://schemas.microsoft.com/office/drawing/2014/main" id="{C4C17F0D-FD3F-48B4-8A36-79AA1625569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E7EDE84C-79F1-4D40-83E1-66365C3EB5C4}" type="slidenum">
              <a:rPr lang="en-US" altLang="en-US" sz="1200" smtClean="0"/>
              <a:pPr/>
              <a:t>79</a:t>
            </a:fld>
            <a:endParaRPr lang="en-US" altLang="en-US" sz="1200"/>
          </a:p>
        </p:txBody>
      </p:sp>
    </p:spTree>
    <p:extLst>
      <p:ext uri="{BB962C8B-B14F-4D97-AF65-F5344CB8AC3E}">
        <p14:creationId xmlns:p14="http://schemas.microsoft.com/office/powerpoint/2010/main" val="403529830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a:extLst>
              <a:ext uri="{FF2B5EF4-FFF2-40B4-BE49-F238E27FC236}">
                <a16:creationId xmlns:a16="http://schemas.microsoft.com/office/drawing/2014/main" id="{8DC5731F-3E93-4CCE-8B00-5D10D4D3F6C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59" name="Notes Placeholder 2">
            <a:extLst>
              <a:ext uri="{FF2B5EF4-FFF2-40B4-BE49-F238E27FC236}">
                <a16:creationId xmlns:a16="http://schemas.microsoft.com/office/drawing/2014/main" id="{918F0BA4-B0C2-4E0E-B80A-51D6252AF89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 kernel process manages queued I/O requests</a:t>
            </a:r>
          </a:p>
          <a:p>
            <a:r>
              <a:rPr lang="en-US" altLang="en-US"/>
              <a:t>• notification of calling process via signal or sigevent callback function</a:t>
            </a:r>
          </a:p>
          <a:p>
            <a:r>
              <a:rPr lang="en-US" altLang="en-US"/>
              <a:t>• calling process can still choose to block/wait</a:t>
            </a:r>
          </a:p>
          <a:p>
            <a:r>
              <a:rPr lang="en-US" altLang="en-US"/>
              <a:t>with parallels to e.g., POSIX</a:t>
            </a:r>
          </a:p>
          <a:p>
            <a:r>
              <a:rPr lang="en-US" altLang="en-US"/>
              <a:t>message queues.</a:t>
            </a:r>
          </a:p>
          <a:p>
            <a:endParaRPr lang="en-US" altLang="en-US"/>
          </a:p>
        </p:txBody>
      </p:sp>
      <p:sp>
        <p:nvSpPr>
          <p:cNvPr id="147460" name="Slide Number Placeholder 3">
            <a:extLst>
              <a:ext uri="{FF2B5EF4-FFF2-40B4-BE49-F238E27FC236}">
                <a16:creationId xmlns:a16="http://schemas.microsoft.com/office/drawing/2014/main" id="{8FBCB7A6-8F9C-47E0-9A95-A141BEEAF8B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B404D713-CC29-44D0-A727-398E13A79757}" type="slidenum">
              <a:rPr lang="en-US" altLang="en-US" sz="1200" smtClean="0"/>
              <a:pPr/>
              <a:t>82</a:t>
            </a:fld>
            <a:endParaRPr lang="en-US" altLang="en-US" sz="1200"/>
          </a:p>
        </p:txBody>
      </p:sp>
    </p:spTree>
    <p:extLst>
      <p:ext uri="{BB962C8B-B14F-4D97-AF65-F5344CB8AC3E}">
        <p14:creationId xmlns:p14="http://schemas.microsoft.com/office/powerpoint/2010/main" val="34319812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a:extLst>
              <a:ext uri="{FF2B5EF4-FFF2-40B4-BE49-F238E27FC236}">
                <a16:creationId xmlns:a16="http://schemas.microsoft.com/office/drawing/2014/main" id="{7048D4CD-2DA5-4DD2-B590-E9AD69DBB95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Notes Placeholder 2">
            <a:extLst>
              <a:ext uri="{FF2B5EF4-FFF2-40B4-BE49-F238E27FC236}">
                <a16:creationId xmlns:a16="http://schemas.microsoft.com/office/drawing/2014/main" id="{099C644C-BBC7-4787-B1DA-220A6992B4F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49508" name="Slide Number Placeholder 3">
            <a:extLst>
              <a:ext uri="{FF2B5EF4-FFF2-40B4-BE49-F238E27FC236}">
                <a16:creationId xmlns:a16="http://schemas.microsoft.com/office/drawing/2014/main" id="{6124977F-CC6B-44C0-A831-D546F553428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4F44CA78-D80C-4D6C-9E6E-7FBFBE8FF038}" type="slidenum">
              <a:rPr lang="en-US" altLang="en-US" sz="1200" smtClean="0"/>
              <a:pPr/>
              <a:t>83</a:t>
            </a:fld>
            <a:endParaRPr lang="en-US" altLang="en-US" sz="1200"/>
          </a:p>
        </p:txBody>
      </p:sp>
    </p:spTree>
    <p:extLst>
      <p:ext uri="{BB962C8B-B14F-4D97-AF65-F5344CB8AC3E}">
        <p14:creationId xmlns:p14="http://schemas.microsoft.com/office/powerpoint/2010/main" val="40334823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a:extLst>
              <a:ext uri="{FF2B5EF4-FFF2-40B4-BE49-F238E27FC236}">
                <a16:creationId xmlns:a16="http://schemas.microsoft.com/office/drawing/2014/main" id="{7F8743AB-F014-4BFA-8339-5A3BE1D4754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1" name="Notes Placeholder 2">
            <a:extLst>
              <a:ext uri="{FF2B5EF4-FFF2-40B4-BE49-F238E27FC236}">
                <a16:creationId xmlns:a16="http://schemas.microsoft.com/office/drawing/2014/main" id="{C1A2D080-38CE-4E78-8142-B026704A850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800100" lvl="3" indent="-342900"/>
            <a:r>
              <a:rPr lang="en-US" altLang="en-US">
                <a:cs typeface="Courier New" panose="02070309020205020404" pitchFamily="49" charset="0"/>
              </a:rPr>
              <a:t>Set process ID or process group ID to receive SIGIO and SIGURG signals</a:t>
            </a:r>
          </a:p>
          <a:p>
            <a:pPr marL="800100" lvl="3" indent="-342900"/>
            <a:r>
              <a:rPr lang="en-US" altLang="en-US">
                <a:cs typeface="Courier New" panose="02070309020205020404" pitchFamily="49" charset="0"/>
              </a:rPr>
              <a:t>Arg &gt; 0: process ID == arg</a:t>
            </a:r>
          </a:p>
          <a:p>
            <a:pPr marL="800100" lvl="3" indent="-342900"/>
            <a:r>
              <a:rPr lang="en-US" altLang="en-US">
                <a:cs typeface="Courier New" panose="02070309020205020404" pitchFamily="49" charset="0"/>
              </a:rPr>
              <a:t>Arg &lt; 0: process group ID == |arg|</a:t>
            </a:r>
          </a:p>
          <a:p>
            <a:pPr eaLnBrk="1" hangingPunct="1">
              <a:spcBef>
                <a:spcPct val="0"/>
              </a:spcBef>
            </a:pPr>
            <a:r>
              <a:rPr lang="en-US" altLang="en-US"/>
              <a:t>In signal-driven I/O, we do not directly try to read from a socket. Instead, we wait for the signal SIGIO, which will be generated by the kernel when something happens to a socket descriptor. When we receive the signal, then we will read data from the descriptor.</a:t>
            </a:r>
          </a:p>
          <a:p>
            <a:pPr eaLnBrk="1" hangingPunct="1">
              <a:spcBef>
                <a:spcPct val="0"/>
              </a:spcBef>
            </a:pPr>
            <a:endParaRPr lang="en-US" altLang="en-US"/>
          </a:p>
          <a:p>
            <a:pPr eaLnBrk="1" hangingPunct="1">
              <a:spcBef>
                <a:spcPct val="0"/>
              </a:spcBef>
            </a:pPr>
            <a:r>
              <a:rPr lang="en-US" altLang="en-US"/>
              <a:t>In order for us to use signal-driven I/O, we must take a few steps. The first step is to associate a signal handler with the signal SIGIO. We are familiar with this part. We can use functions signal or sigaction to set a handler for SIGIO.</a:t>
            </a:r>
          </a:p>
          <a:p>
            <a:pPr eaLnBrk="1" hangingPunct="1">
              <a:spcBef>
                <a:spcPct val="0"/>
              </a:spcBef>
            </a:pPr>
            <a:endParaRPr lang="en-US" altLang="en-US"/>
          </a:p>
          <a:p>
            <a:pPr eaLnBrk="1" hangingPunct="1">
              <a:spcBef>
                <a:spcPct val="0"/>
              </a:spcBef>
            </a:pPr>
            <a:r>
              <a:rPr lang="en-US" altLang="en-US"/>
              <a:t>The second step is to set the socket owner. Essentially, we let the system know where the signal SIGIO should be delivered. The last step is to enable the signal-driven I/O for the socket, that is, changing the socket from the default blocking socket to signal-driven socket. We will detail the last two steps in the following slides. </a:t>
            </a:r>
          </a:p>
          <a:p>
            <a:pPr eaLnBrk="1" hangingPunct="1">
              <a:spcBef>
                <a:spcPct val="0"/>
              </a:spcBef>
            </a:pPr>
            <a:r>
              <a:rPr lang="en-US" altLang="en-US"/>
              <a:t>We use the function fcntl to set the socket owner. It is achieved via the command F_SETOWN. The command F_SETOWN set the process ID or process group ID to receive SIGIO and SIGURG signals. The third parameter arg informs the kernel the process ID or the group ID, depending on the value of arg. When arg is positive, it specifies the process ID.</a:t>
            </a:r>
          </a:p>
          <a:p>
            <a:pPr eaLnBrk="1" hangingPunct="1">
              <a:spcBef>
                <a:spcPct val="0"/>
              </a:spcBef>
            </a:pPr>
            <a:endParaRPr lang="en-US" altLang="en-US"/>
          </a:p>
          <a:p>
            <a:pPr eaLnBrk="1" hangingPunct="1">
              <a:spcBef>
                <a:spcPct val="0"/>
              </a:spcBef>
            </a:pPr>
            <a:r>
              <a:rPr lang="en-US" altLang="en-US"/>
              <a:t>The following line of code shows how to use fcntl to set socket owner in a program.</a:t>
            </a:r>
          </a:p>
        </p:txBody>
      </p:sp>
      <p:sp>
        <p:nvSpPr>
          <p:cNvPr id="155652" name="Slide Number Placeholder 3">
            <a:extLst>
              <a:ext uri="{FF2B5EF4-FFF2-40B4-BE49-F238E27FC236}">
                <a16:creationId xmlns:a16="http://schemas.microsoft.com/office/drawing/2014/main" id="{3039B281-32A7-40A3-9CC1-83394DF3905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86A6B742-938C-48F3-8C22-169A5C355AA0}" type="slidenum">
              <a:rPr lang="en-US" altLang="en-US" sz="1200" smtClean="0"/>
              <a:pPr/>
              <a:t>84</a:t>
            </a:fld>
            <a:endParaRPr lang="en-US" altLang="en-US" sz="1200"/>
          </a:p>
        </p:txBody>
      </p:sp>
    </p:spTree>
    <p:extLst>
      <p:ext uri="{BB962C8B-B14F-4D97-AF65-F5344CB8AC3E}">
        <p14:creationId xmlns:p14="http://schemas.microsoft.com/office/powerpoint/2010/main" val="261231784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a:extLst>
              <a:ext uri="{FF2B5EF4-FFF2-40B4-BE49-F238E27FC236}">
                <a16:creationId xmlns:a16="http://schemas.microsoft.com/office/drawing/2014/main" id="{DA65E3B2-F64D-4030-87B8-B50ACEEC1A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7" name="Notes Placeholder 2">
            <a:extLst>
              <a:ext uri="{FF2B5EF4-FFF2-40B4-BE49-F238E27FC236}">
                <a16:creationId xmlns:a16="http://schemas.microsoft.com/office/drawing/2014/main" id="{60C3F6B7-96E0-446A-8FE3-1E60190ED30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We said that when something happens on a socket descriptor, the signal SIGIO will be generated by the kernel. So what is “something”? Or when is SIGIO raised? It depends on the transport layer protocol we are using.</a:t>
            </a:r>
          </a:p>
          <a:p>
            <a:pPr eaLnBrk="1" hangingPunct="1">
              <a:spcBef>
                <a:spcPct val="0"/>
              </a:spcBef>
            </a:pPr>
            <a:endParaRPr lang="en-US" altLang="en-US"/>
          </a:p>
          <a:p>
            <a:pPr eaLnBrk="1" hangingPunct="1">
              <a:spcBef>
                <a:spcPct val="0"/>
              </a:spcBef>
            </a:pPr>
            <a:r>
              <a:rPr lang="en-US" altLang="en-US"/>
              <a:t>For UDP, two conditions can trigger the generation of the SIGIO signal: a datagram has arrived, or some error has occurred.</a:t>
            </a:r>
          </a:p>
          <a:p>
            <a:pPr eaLnBrk="1" hangingPunct="1">
              <a:spcBef>
                <a:spcPct val="0"/>
              </a:spcBef>
            </a:pPr>
            <a:endParaRPr lang="en-US" altLang="en-US"/>
          </a:p>
          <a:p>
            <a:pPr eaLnBrk="1" hangingPunct="1">
              <a:spcBef>
                <a:spcPct val="0"/>
              </a:spcBef>
            </a:pPr>
            <a:r>
              <a:rPr lang="en-US" altLang="en-US"/>
              <a:t>For TCP, it is much complicated. Many conditions can trigger the generation of signal SIGIO. For example, …. For this reason, signal-driven I/O is rarely used for TCP sockets. One exception is listening socket, given that the only condition to trigger SIGIO is when a connection has been established.</a:t>
            </a:r>
          </a:p>
        </p:txBody>
      </p:sp>
      <p:sp>
        <p:nvSpPr>
          <p:cNvPr id="159748" name="Slide Number Placeholder 3">
            <a:extLst>
              <a:ext uri="{FF2B5EF4-FFF2-40B4-BE49-F238E27FC236}">
                <a16:creationId xmlns:a16="http://schemas.microsoft.com/office/drawing/2014/main" id="{089D27F5-9402-4893-8939-AEF413EB169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B120011-F8FC-40B3-8F71-91974D350809}" type="slidenum">
              <a:rPr lang="en-US" altLang="en-US" sz="1200" smtClean="0"/>
              <a:pPr/>
              <a:t>85</a:t>
            </a:fld>
            <a:endParaRPr lang="en-US" altLang="en-US" sz="1200"/>
          </a:p>
        </p:txBody>
      </p:sp>
    </p:spTree>
    <p:extLst>
      <p:ext uri="{BB962C8B-B14F-4D97-AF65-F5344CB8AC3E}">
        <p14:creationId xmlns:p14="http://schemas.microsoft.com/office/powerpoint/2010/main" val="4613436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a:extLst>
              <a:ext uri="{FF2B5EF4-FFF2-40B4-BE49-F238E27FC236}">
                <a16:creationId xmlns:a16="http://schemas.microsoft.com/office/drawing/2014/main" id="{5DCAF268-41BA-4D98-A08D-D9525B1B8A5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5" name="Notes Placeholder 2">
            <a:extLst>
              <a:ext uri="{FF2B5EF4-FFF2-40B4-BE49-F238E27FC236}">
                <a16:creationId xmlns:a16="http://schemas.microsoft.com/office/drawing/2014/main" id="{CA2B02B7-549D-4EE2-85C7-CEB3BDABDC9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One particular problem that we need to pay attention when we use signal-driven I/O is, recall that, when a signal is blocked, the kernel only maintain one instance of a signal, even if it is generated multiple times. What is the consequence for socket programming? In signal-driven I/O, when SIGIO is blocked, at most one SIGIO will be pending in the kernel even if more than one packet arrive. This means that, when we start to read data from socket after we have received the signal SIGIO, we must not make any assumption about the amount of that data that is in the receive buffer. We need to continue read until there is no data left in the receive buffer. However, if we are using a blocking socket, we will be blocked when we try to read and there is no data in the receive buffer. So how we should handle this situation? Well, we need to use signal-driven I/O together with nonblocking I/O. </a:t>
            </a:r>
          </a:p>
        </p:txBody>
      </p:sp>
      <p:sp>
        <p:nvSpPr>
          <p:cNvPr id="161796" name="Slide Number Placeholder 3">
            <a:extLst>
              <a:ext uri="{FF2B5EF4-FFF2-40B4-BE49-F238E27FC236}">
                <a16:creationId xmlns:a16="http://schemas.microsoft.com/office/drawing/2014/main" id="{A500BB20-308D-4C23-ADA1-CB243BE8A0B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E4D069A8-C1F8-4440-8518-32839B4F536E}" type="slidenum">
              <a:rPr lang="en-US" altLang="en-US" sz="1200" smtClean="0"/>
              <a:pPr/>
              <a:t>86</a:t>
            </a:fld>
            <a:endParaRPr lang="en-US" altLang="en-US" sz="1200"/>
          </a:p>
        </p:txBody>
      </p:sp>
    </p:spTree>
    <p:extLst>
      <p:ext uri="{BB962C8B-B14F-4D97-AF65-F5344CB8AC3E}">
        <p14:creationId xmlns:p14="http://schemas.microsoft.com/office/powerpoint/2010/main" val="2572341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a:solidFill>
                  <a:srgbClr val="202122"/>
                </a:solidFill>
                <a:effectLst/>
                <a:latin typeface="Arial" panose="020B0604020202020204" pitchFamily="34" charset="0"/>
              </a:rPr>
              <a:t>The </a:t>
            </a:r>
            <a:r>
              <a:rPr lang="en-US" b="1" i="0">
                <a:solidFill>
                  <a:srgbClr val="202122"/>
                </a:solidFill>
                <a:effectLst/>
                <a:latin typeface="Arial" panose="020B0604020202020204" pitchFamily="34" charset="0"/>
              </a:rPr>
              <a:t>maximum segment size</a:t>
            </a:r>
            <a:r>
              <a:rPr lang="en-US" b="0" i="0">
                <a:solidFill>
                  <a:srgbClr val="202122"/>
                </a:solidFill>
                <a:effectLst/>
                <a:latin typeface="Arial" panose="020B0604020202020204" pitchFamily="34" charset="0"/>
              </a:rPr>
              <a:t> (</a:t>
            </a:r>
            <a:r>
              <a:rPr lang="en-US" b="1" i="0">
                <a:solidFill>
                  <a:srgbClr val="202122"/>
                </a:solidFill>
                <a:effectLst/>
                <a:latin typeface="Arial" panose="020B0604020202020204" pitchFamily="34" charset="0"/>
              </a:rPr>
              <a:t>MSS</a:t>
            </a:r>
            <a:r>
              <a:rPr lang="en-US" b="0" i="0">
                <a:solidFill>
                  <a:srgbClr val="202122"/>
                </a:solidFill>
                <a:effectLst/>
                <a:latin typeface="Arial" panose="020B0604020202020204" pitchFamily="34" charset="0"/>
              </a:rPr>
              <a:t>) is a parameter of the </a:t>
            </a:r>
            <a:r>
              <a:rPr lang="en-US" b="0" i="1">
                <a:solidFill>
                  <a:srgbClr val="202122"/>
                </a:solidFill>
                <a:effectLst/>
                <a:latin typeface="Arial" panose="020B0604020202020204" pitchFamily="34" charset="0"/>
              </a:rPr>
              <a:t>options</a:t>
            </a:r>
            <a:r>
              <a:rPr lang="en-US" b="0" i="0">
                <a:solidFill>
                  <a:srgbClr val="202122"/>
                </a:solidFill>
                <a:effectLst/>
                <a:latin typeface="Arial" panose="020B0604020202020204" pitchFamily="34" charset="0"/>
              </a:rPr>
              <a:t> field of the </a:t>
            </a:r>
            <a:r>
              <a:rPr lang="en-US" b="0" i="0" u="none" strike="noStrike">
                <a:solidFill>
                  <a:srgbClr val="0645AD"/>
                </a:solidFill>
                <a:effectLst/>
                <a:latin typeface="Arial" panose="020B0604020202020204" pitchFamily="34" charset="0"/>
                <a:hlinkClick r:id="rId3" tooltip="Transmission Control Protocol"/>
              </a:rPr>
              <a:t>TCP</a:t>
            </a:r>
            <a:r>
              <a:rPr lang="en-US" b="0" i="0">
                <a:solidFill>
                  <a:srgbClr val="202122"/>
                </a:solidFill>
                <a:effectLst/>
                <a:latin typeface="Arial" panose="020B0604020202020204" pitchFamily="34" charset="0"/>
              </a:rPr>
              <a:t> header that specifies the largest amount of data, specified in </a:t>
            </a:r>
            <a:r>
              <a:rPr lang="en-US" b="0" i="0" u="none" strike="noStrike">
                <a:solidFill>
                  <a:srgbClr val="0645AD"/>
                </a:solidFill>
                <a:effectLst/>
                <a:latin typeface="Arial" panose="020B0604020202020204" pitchFamily="34" charset="0"/>
                <a:hlinkClick r:id="rId4" tooltip="Bytes"/>
              </a:rPr>
              <a:t>bytes</a:t>
            </a:r>
            <a:r>
              <a:rPr lang="en-US" b="0" i="0">
                <a:solidFill>
                  <a:srgbClr val="202122"/>
                </a:solidFill>
                <a:effectLst/>
                <a:latin typeface="Arial" panose="020B0604020202020204" pitchFamily="34" charset="0"/>
              </a:rPr>
              <a:t>, that a computer or communications device can receive in a single </a:t>
            </a:r>
            <a:r>
              <a:rPr lang="en-US" b="0" i="0" u="none" strike="noStrike">
                <a:solidFill>
                  <a:srgbClr val="0645AD"/>
                </a:solidFill>
                <a:effectLst/>
                <a:latin typeface="Arial" panose="020B0604020202020204" pitchFamily="34" charset="0"/>
                <a:hlinkClick r:id="rId5" tooltip="Transmission Control Protocol"/>
              </a:rPr>
              <a:t>TCP segment</a:t>
            </a:r>
            <a:r>
              <a:rPr lang="en-US" b="0" i="0">
                <a:solidFill>
                  <a:srgbClr val="202122"/>
                </a:solidFill>
                <a:effectLst/>
                <a:latin typeface="Arial" panose="020B0604020202020204" pitchFamily="34" charset="0"/>
              </a:rPr>
              <a:t>. It does not count the </a:t>
            </a:r>
            <a:r>
              <a:rPr lang="en-US" b="0" i="0" u="none" strike="noStrike">
                <a:solidFill>
                  <a:srgbClr val="0645AD"/>
                </a:solidFill>
                <a:effectLst/>
                <a:latin typeface="Arial" panose="020B0604020202020204" pitchFamily="34" charset="0"/>
                <a:hlinkClick r:id="rId5" tooltip="Transmission Control Protocol"/>
              </a:rPr>
              <a:t>TCP header</a:t>
            </a:r>
            <a:r>
              <a:rPr lang="en-US" b="0" i="0">
                <a:solidFill>
                  <a:srgbClr val="202122"/>
                </a:solidFill>
                <a:effectLst/>
                <a:latin typeface="Arial" panose="020B0604020202020204" pitchFamily="34" charset="0"/>
              </a:rPr>
              <a:t> or the </a:t>
            </a:r>
            <a:r>
              <a:rPr lang="en-US" b="0" i="0" u="none" strike="noStrike">
                <a:solidFill>
                  <a:srgbClr val="0645AD"/>
                </a:solidFill>
                <a:effectLst/>
                <a:latin typeface="Arial" panose="020B0604020202020204" pitchFamily="34" charset="0"/>
                <a:hlinkClick r:id="rId6" tooltip="IP header"/>
              </a:rPr>
              <a:t>IP header</a:t>
            </a:r>
            <a:r>
              <a:rPr lang="en-US" b="0" i="0" u="none" strike="noStrike">
                <a:solidFill>
                  <a:srgbClr val="0645AD"/>
                </a:solidFill>
                <a:effectLst/>
                <a:latin typeface="Arial" panose="020B0604020202020204" pitchFamily="34" charset="0"/>
              </a:rPr>
              <a:t>. </a:t>
            </a:r>
            <a:r>
              <a:rPr lang="en-US" b="0" i="0">
                <a:solidFill>
                  <a:srgbClr val="58585B"/>
                </a:solidFill>
                <a:effectLst/>
                <a:latin typeface="CiscoSans-Light"/>
              </a:rPr>
              <a:t>What </a:t>
            </a:r>
            <a:r>
              <a:rPr lang="en-US" b="0" i="0" dirty="0">
                <a:solidFill>
                  <a:srgbClr val="58585B"/>
                </a:solidFill>
                <a:effectLst/>
                <a:latin typeface="CiscoSans-Light"/>
              </a:rPr>
              <a:t>you are seeing is the default TCP window size advertised during the 3 way handshake, if the other side has not advertised that it can handle anything larger, the RFC states that 576 is the default datagram size that can be sent, 576 - 40 = 536.</a:t>
            </a:r>
            <a:endParaRPr lang="en-US" dirty="0"/>
          </a:p>
        </p:txBody>
      </p:sp>
      <p:sp>
        <p:nvSpPr>
          <p:cNvPr id="4" name="Slide Number Placeholder 3"/>
          <p:cNvSpPr>
            <a:spLocks noGrp="1"/>
          </p:cNvSpPr>
          <p:nvPr>
            <p:ph type="sldNum" sz="quarter" idx="5"/>
          </p:nvPr>
        </p:nvSpPr>
        <p:spPr/>
        <p:txBody>
          <a:bodyPr/>
          <a:lstStyle/>
          <a:p>
            <a:fld id="{3122A17C-8E25-4565-8468-C7EA937064D0}" type="slidenum">
              <a:rPr lang="el-GR" smtClean="0"/>
              <a:t>13</a:t>
            </a:fld>
            <a:endParaRPr lang="el-GR"/>
          </a:p>
        </p:txBody>
      </p:sp>
    </p:spTree>
    <p:extLst>
      <p:ext uri="{BB962C8B-B14F-4D97-AF65-F5344CB8AC3E}">
        <p14:creationId xmlns:p14="http://schemas.microsoft.com/office/powerpoint/2010/main" val="30950082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F3BA1290-37E5-4AC5-8AAF-6EA1797A828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F66DF4D6-5DAD-4C0E-B53C-D5FA068FE9D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int </a:t>
            </a:r>
            <a:r>
              <a:rPr lang="en-US" altLang="en-US" dirty="0" err="1"/>
              <a:t>socketpair</a:t>
            </a:r>
            <a:r>
              <a:rPr lang="en-US" altLang="en-US" dirty="0"/>
              <a:t>(int domain, int type, int protocol, int </a:t>
            </a:r>
            <a:r>
              <a:rPr lang="en-US" altLang="en-US" dirty="0" err="1"/>
              <a:t>socket_vector</a:t>
            </a:r>
            <a:r>
              <a:rPr lang="en-US" altLang="en-US" dirty="0"/>
              <a:t>[2]);</a:t>
            </a:r>
          </a:p>
          <a:p>
            <a:r>
              <a:rPr lang="en-US" altLang="en-US" dirty="0"/>
              <a:t>int </a:t>
            </a:r>
            <a:r>
              <a:rPr lang="en-US" altLang="en-US" dirty="0" err="1"/>
              <a:t>getpeername</a:t>
            </a:r>
            <a:r>
              <a:rPr lang="en-US" altLang="en-US" dirty="0"/>
              <a:t>(int socket, struct </a:t>
            </a:r>
            <a:r>
              <a:rPr lang="en-US" altLang="en-US" dirty="0" err="1"/>
              <a:t>sockaddr</a:t>
            </a:r>
            <a:r>
              <a:rPr lang="en-US" altLang="en-US" dirty="0"/>
              <a:t> *address, </a:t>
            </a:r>
            <a:r>
              <a:rPr lang="en-US" altLang="en-US" dirty="0" err="1"/>
              <a:t>socklen_t</a:t>
            </a:r>
            <a:r>
              <a:rPr lang="en-US" altLang="en-US" dirty="0"/>
              <a:t> *</a:t>
            </a:r>
            <a:r>
              <a:rPr lang="en-US" altLang="en-US" dirty="0" err="1"/>
              <a:t>address_len</a:t>
            </a:r>
            <a:r>
              <a:rPr lang="en-US" altLang="en-US" dirty="0"/>
              <a:t>);</a:t>
            </a:r>
          </a:p>
          <a:p>
            <a:r>
              <a:rPr lang="en-US" altLang="en-US" dirty="0"/>
              <a:t>int </a:t>
            </a:r>
            <a:r>
              <a:rPr lang="en-US" altLang="en-US" dirty="0" err="1"/>
              <a:t>getsockname</a:t>
            </a:r>
            <a:r>
              <a:rPr lang="en-US" altLang="en-US" dirty="0"/>
              <a:t>(int socket, struct </a:t>
            </a:r>
            <a:r>
              <a:rPr lang="en-US" altLang="en-US" dirty="0" err="1"/>
              <a:t>sockaddr</a:t>
            </a:r>
            <a:r>
              <a:rPr lang="en-US" altLang="en-US" dirty="0"/>
              <a:t> *address, </a:t>
            </a:r>
            <a:r>
              <a:rPr lang="en-US" altLang="en-US" dirty="0" err="1"/>
              <a:t>socklen_t</a:t>
            </a:r>
            <a:r>
              <a:rPr lang="en-US" altLang="en-US" dirty="0"/>
              <a:t> *</a:t>
            </a:r>
            <a:r>
              <a:rPr lang="en-US" altLang="en-US" dirty="0" err="1"/>
              <a:t>address_len</a:t>
            </a:r>
            <a:r>
              <a:rPr lang="en-US" altLang="en-US" dirty="0"/>
              <a:t>);</a:t>
            </a:r>
          </a:p>
          <a:p>
            <a:r>
              <a:rPr lang="en-US" altLang="en-US" dirty="0"/>
              <a:t>int </a:t>
            </a:r>
            <a:r>
              <a:rPr lang="en-US" altLang="en-US" dirty="0" err="1"/>
              <a:t>getsockopt</a:t>
            </a:r>
            <a:r>
              <a:rPr lang="en-US" altLang="en-US" dirty="0"/>
              <a:t>(int socket, int level, int </a:t>
            </a:r>
            <a:r>
              <a:rPr lang="en-US" altLang="en-US" dirty="0" err="1"/>
              <a:t>option_name</a:t>
            </a:r>
            <a:r>
              <a:rPr lang="en-US" altLang="en-US" dirty="0"/>
              <a:t>, void *</a:t>
            </a:r>
            <a:r>
              <a:rPr lang="en-US" altLang="en-US" dirty="0" err="1"/>
              <a:t>option_value</a:t>
            </a:r>
            <a:r>
              <a:rPr lang="en-US" altLang="en-US" dirty="0"/>
              <a:t>, </a:t>
            </a:r>
            <a:r>
              <a:rPr lang="en-US" altLang="en-US" dirty="0" err="1"/>
              <a:t>socklen_t</a:t>
            </a:r>
            <a:r>
              <a:rPr lang="en-US" altLang="en-US" dirty="0"/>
              <a:t> *</a:t>
            </a:r>
            <a:r>
              <a:rPr lang="en-US" altLang="en-US" dirty="0" err="1"/>
              <a:t>option_len</a:t>
            </a:r>
            <a:r>
              <a:rPr lang="en-US" altLang="en-US" dirty="0"/>
              <a:t>);</a:t>
            </a:r>
          </a:p>
          <a:p>
            <a:r>
              <a:rPr lang="en-US" altLang="en-US" dirty="0"/>
              <a:t>int </a:t>
            </a:r>
            <a:r>
              <a:rPr lang="en-US" altLang="en-US" dirty="0" err="1"/>
              <a:t>setsockopt</a:t>
            </a:r>
            <a:r>
              <a:rPr lang="en-US" altLang="en-US" dirty="0"/>
              <a:t>(int socket, int level, int </a:t>
            </a:r>
            <a:r>
              <a:rPr lang="en-US" altLang="en-US" dirty="0" err="1"/>
              <a:t>option_name</a:t>
            </a:r>
            <a:r>
              <a:rPr lang="en-US" altLang="en-US" dirty="0"/>
              <a:t>, const void *</a:t>
            </a:r>
            <a:r>
              <a:rPr lang="en-US" altLang="en-US" dirty="0" err="1"/>
              <a:t>option_value</a:t>
            </a:r>
            <a:r>
              <a:rPr lang="en-US" altLang="en-US" dirty="0"/>
              <a:t>, </a:t>
            </a:r>
            <a:r>
              <a:rPr lang="en-US" altLang="en-US" dirty="0" err="1"/>
              <a:t>socklen_t</a:t>
            </a:r>
            <a:r>
              <a:rPr lang="en-US" altLang="en-US" dirty="0"/>
              <a:t> </a:t>
            </a:r>
            <a:r>
              <a:rPr lang="en-US" altLang="en-US" dirty="0" err="1"/>
              <a:t>option_len</a:t>
            </a:r>
            <a:r>
              <a:rPr lang="en-US" altLang="en-US" dirty="0"/>
              <a:t>);</a:t>
            </a:r>
          </a:p>
          <a:p>
            <a:endParaRPr lang="en-US" altLang="en-US" dirty="0"/>
          </a:p>
        </p:txBody>
      </p:sp>
      <p:sp>
        <p:nvSpPr>
          <p:cNvPr id="25604" name="Slide Number Placeholder 3">
            <a:extLst>
              <a:ext uri="{FF2B5EF4-FFF2-40B4-BE49-F238E27FC236}">
                <a16:creationId xmlns:a16="http://schemas.microsoft.com/office/drawing/2014/main" id="{ABC990EE-487D-42A0-9DF6-3BA75D4B8F4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37C0BED-741C-4E46-B455-957ED6A0A8F3}" type="slidenum">
              <a:rPr lang="en-US" altLang="en-US" sz="1200" smtClean="0"/>
              <a:pPr/>
              <a:t>15</a:t>
            </a:fld>
            <a:endParaRPr lang="en-US"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9E98ED24-A9F0-4247-BE3F-EBFECC95D3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a:extLst>
              <a:ext uri="{FF2B5EF4-FFF2-40B4-BE49-F238E27FC236}">
                <a16:creationId xmlns:a16="http://schemas.microsoft.com/office/drawing/2014/main" id="{E395F3CA-2E8E-4A30-874A-1692ACE75E7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Domain:Nature of communication, including address format</a:t>
            </a:r>
          </a:p>
        </p:txBody>
      </p:sp>
      <p:sp>
        <p:nvSpPr>
          <p:cNvPr id="37892" name="Slide Number Placeholder 3">
            <a:extLst>
              <a:ext uri="{FF2B5EF4-FFF2-40B4-BE49-F238E27FC236}">
                <a16:creationId xmlns:a16="http://schemas.microsoft.com/office/drawing/2014/main" id="{BBDDE325-2962-402F-82D7-C2A7F207084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A2E6DCA9-8391-4E8C-B8D1-9E5F9251F017}" type="slidenum">
              <a:rPr lang="en-US" altLang="en-US" sz="1200" smtClean="0"/>
              <a:pPr/>
              <a:t>16</a:t>
            </a:fld>
            <a:endParaRPr lang="en-US"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DAF403DC-6D84-4AC5-B25E-FFDE3A6E441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a:extLst>
              <a:ext uri="{FF2B5EF4-FFF2-40B4-BE49-F238E27FC236}">
                <a16:creationId xmlns:a16="http://schemas.microsoft.com/office/drawing/2014/main" id="{59939BC8-20C1-49D0-82CF-2B384DC50A3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latin typeface="Courier New" panose="02070309020205020404" pitchFamily="49" charset="0"/>
                <a:cs typeface="Courier New" panose="02070309020205020404" pitchFamily="49" charset="0"/>
              </a:rPr>
              <a:t>AF_IPX</a:t>
            </a:r>
            <a:r>
              <a:rPr lang="en-US" altLang="en-US"/>
              <a:t>: Netware protocol (not in POSIX.1)</a:t>
            </a:r>
          </a:p>
          <a:p>
            <a:r>
              <a:rPr lang="en-US" altLang="en-US">
                <a:latin typeface="Courier New" panose="02070309020205020404" pitchFamily="49" charset="0"/>
                <a:cs typeface="Courier New" panose="02070309020205020404" pitchFamily="49" charset="0"/>
              </a:rPr>
              <a:t>domain: AF_INET, AF_INET6, AF_LOCAL (UNIX), AF_UNSPEC, AF_IPX (Netware) </a:t>
            </a:r>
            <a:r>
              <a:rPr lang="en-US" altLang="en-US" b="1">
                <a:solidFill>
                  <a:srgbClr val="FF0000"/>
                </a:solidFill>
                <a:latin typeface="Courier New" panose="02070309020205020404" pitchFamily="49" charset="0"/>
                <a:cs typeface="Courier New" panose="02070309020205020404" pitchFamily="49" charset="0"/>
              </a:rPr>
              <a:t>AF_ROUTE, AF_KEY</a:t>
            </a:r>
          </a:p>
          <a:p>
            <a:endParaRPr lang="en-US" altLang="en-US"/>
          </a:p>
        </p:txBody>
      </p:sp>
      <p:sp>
        <p:nvSpPr>
          <p:cNvPr id="39940" name="Slide Number Placeholder 3">
            <a:extLst>
              <a:ext uri="{FF2B5EF4-FFF2-40B4-BE49-F238E27FC236}">
                <a16:creationId xmlns:a16="http://schemas.microsoft.com/office/drawing/2014/main" id="{5376EF08-231D-4049-A6A3-5EAB3336FEB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CB4A223E-0608-49BF-AC89-CD26DE51EFC4}" type="slidenum">
              <a:rPr lang="en-US" altLang="en-US" sz="1200" smtClean="0"/>
              <a:pPr/>
              <a:t>17</a:t>
            </a:fld>
            <a:endParaRPr lang="en-US"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7E7353ED-07BD-41BB-8BD9-FA4EA7E3623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a:extLst>
              <a:ext uri="{FF2B5EF4-FFF2-40B4-BE49-F238E27FC236}">
                <a16:creationId xmlns:a16="http://schemas.microsoft.com/office/drawing/2014/main" id="{C010F134-BA17-476F-BAAD-BBA3CEEA04A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sz="2000" dirty="0">
                <a:latin typeface="Courier New" panose="02070309020205020404" pitchFamily="49" charset="0"/>
                <a:cs typeface="Courier New" panose="02070309020205020404" pitchFamily="49" charset="0"/>
              </a:rPr>
              <a:t>type: SOCK_STREAM, SOCK_DGRAM, SOCK_SEQPACKET, SOCK_RAW -- </a:t>
            </a:r>
            <a:r>
              <a:rPr lang="en-US" altLang="en-US" sz="1800" dirty="0">
                <a:latin typeface="Courier New" panose="02070309020205020404" pitchFamily="49" charset="0"/>
                <a:cs typeface="Courier New" panose="02070309020205020404" pitchFamily="49" charset="0"/>
              </a:rPr>
              <a:t>TCP: AF_INET, SOCK_STREAM --UDP: AF_INET, SOCK_DGRAM --IPv4: AF_INET, SOCK_RAW</a:t>
            </a:r>
          </a:p>
          <a:p>
            <a:r>
              <a:rPr lang="en-US" altLang="en-US" dirty="0"/>
              <a:t>connect with SOCK_DGRAM</a:t>
            </a:r>
          </a:p>
          <a:p>
            <a:r>
              <a:rPr lang="en-US" altLang="en-US" dirty="0"/>
              <a:t>Connect can be used with SOCK_DGRAM as an OPTIMIZATION</a:t>
            </a:r>
          </a:p>
          <a:p>
            <a:r>
              <a:rPr lang="en-US" altLang="en-US" dirty="0"/>
              <a:t>Destination address of all messages is set to the address in connect()</a:t>
            </a:r>
          </a:p>
          <a:p>
            <a:r>
              <a:rPr lang="en-US" altLang="en-US" dirty="0"/>
              <a:t>No need to provide address every time we transmit a message</a:t>
            </a:r>
          </a:p>
          <a:p>
            <a:r>
              <a:rPr lang="en-US" altLang="en-US" dirty="0"/>
              <a:t>Receive datagrams only from that address</a:t>
            </a:r>
          </a:p>
          <a:p>
            <a:r>
              <a:rPr lang="en-US" altLang="en-US" dirty="0"/>
              <a:t>SOCK_RAW: datagram interface to IP (optional in POSIX.1)</a:t>
            </a:r>
          </a:p>
          <a:p>
            <a:endParaRPr lang="en-US" altLang="en-US" dirty="0"/>
          </a:p>
        </p:txBody>
      </p:sp>
      <p:sp>
        <p:nvSpPr>
          <p:cNvPr id="41988" name="Slide Number Placeholder 3">
            <a:extLst>
              <a:ext uri="{FF2B5EF4-FFF2-40B4-BE49-F238E27FC236}">
                <a16:creationId xmlns:a16="http://schemas.microsoft.com/office/drawing/2014/main" id="{764703A0-301E-40CA-9B19-9B246320CF8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5ECF4434-B5BF-481D-A28F-BCD1E9DF2231}" type="slidenum">
              <a:rPr lang="en-US" altLang="en-US" sz="1200" smtClean="0"/>
              <a:pPr/>
              <a:t>18</a:t>
            </a:fld>
            <a:endParaRPr lang="en-U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1">
        <a:schemeClr val="bg1"/>
      </p:bgRef>
    </p:bg>
    <p:spTree>
      <p:nvGrpSpPr>
        <p:cNvPr id="1" name=""/>
        <p:cNvGrpSpPr/>
        <p:nvPr/>
      </p:nvGrpSpPr>
      <p:grpSpPr>
        <a:xfrm>
          <a:off x="0" y="0"/>
          <a:ext cx="0" cy="0"/>
          <a:chOff x="0" y="0"/>
          <a:chExt cx="0" cy="0"/>
        </a:xfrm>
      </p:grpSpPr>
      <p:sp>
        <p:nvSpPr>
          <p:cNvPr id="8" name="Τίτλος 7"/>
          <p:cNvSpPr>
            <a:spLocks noGrp="1"/>
          </p:cNvSpPr>
          <p:nvPr>
            <p:ph type="ctrTitle"/>
          </p:nvPr>
        </p:nvSpPr>
        <p:spPr>
          <a:xfrm>
            <a:off x="2286000" y="2343150"/>
            <a:ext cx="6172200" cy="1420772"/>
          </a:xfrm>
        </p:spPr>
        <p:txBody>
          <a:bodyPr/>
          <a:lstStyle>
            <a:lvl1pPr>
              <a:defRPr b="1"/>
            </a:lvl1pPr>
          </a:lstStyle>
          <a:p>
            <a:r>
              <a:rPr kumimoji="0" lang="el-GR"/>
              <a:t>Στυλ κύριου τίτλου</a:t>
            </a:r>
            <a:endParaRPr kumimoji="0" lang="en-US"/>
          </a:p>
        </p:txBody>
      </p:sp>
      <p:sp>
        <p:nvSpPr>
          <p:cNvPr id="9" name="Υπότιτλος 8"/>
          <p:cNvSpPr>
            <a:spLocks noGrp="1"/>
          </p:cNvSpPr>
          <p:nvPr>
            <p:ph type="subTitle" idx="1"/>
          </p:nvPr>
        </p:nvSpPr>
        <p:spPr>
          <a:xfrm>
            <a:off x="2286000" y="3752492"/>
            <a:ext cx="6172200" cy="10287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a:t>Στυλ κύριου υπότιτλου</a:t>
            </a:r>
            <a:endParaRPr kumimoji="0" lang="en-US"/>
          </a:p>
        </p:txBody>
      </p:sp>
      <p:sp>
        <p:nvSpPr>
          <p:cNvPr id="28" name="Θέση ημερομηνίας 27"/>
          <p:cNvSpPr>
            <a:spLocks noGrp="1"/>
          </p:cNvSpPr>
          <p:nvPr>
            <p:ph type="dt" sz="half" idx="10"/>
          </p:nvPr>
        </p:nvSpPr>
        <p:spPr bwMode="auto">
          <a:xfrm rot="5400000">
            <a:off x="8050371" y="832948"/>
            <a:ext cx="1714500" cy="381000"/>
          </a:xfrm>
        </p:spPr>
        <p:txBody>
          <a:bodyPr/>
          <a:lstStyle/>
          <a:p>
            <a:fld id="{2060FD3E-3EB2-4305-9A15-32BBA42A2D5C}" type="datetime1">
              <a:rPr lang="el-GR" smtClean="0"/>
              <a:t>24/10/2023</a:t>
            </a:fld>
            <a:endParaRPr lang="el-GR" dirty="0"/>
          </a:p>
        </p:txBody>
      </p:sp>
      <p:sp>
        <p:nvSpPr>
          <p:cNvPr id="17" name="Θέση υποσέλιδου 16"/>
          <p:cNvSpPr>
            <a:spLocks noGrp="1"/>
          </p:cNvSpPr>
          <p:nvPr>
            <p:ph type="ftr" sz="quarter" idx="11"/>
          </p:nvPr>
        </p:nvSpPr>
        <p:spPr bwMode="auto">
          <a:xfrm rot="5400000">
            <a:off x="7534469" y="3088246"/>
            <a:ext cx="2743200" cy="384048"/>
          </a:xfrm>
        </p:spPr>
        <p:txBody>
          <a:bodyPr/>
          <a:lstStyle/>
          <a:p>
            <a:r>
              <a:rPr lang="en-US"/>
              <a:t>Threads - 11.</a:t>
            </a:r>
            <a:endParaRPr lang="el-GR" dirty="0"/>
          </a:p>
        </p:txBody>
      </p:sp>
      <p:sp>
        <p:nvSpPr>
          <p:cNvPr id="10" name="Ορθογώνιο 9"/>
          <p:cNvSpPr/>
          <p:nvPr/>
        </p:nvSpPr>
        <p:spPr bwMode="auto">
          <a:xfrm>
            <a:off x="381000" y="0"/>
            <a:ext cx="609600" cy="51435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Ορθογώνιο 11"/>
          <p:cNvSpPr/>
          <p:nvPr/>
        </p:nvSpPr>
        <p:spPr bwMode="auto">
          <a:xfrm>
            <a:off x="276336" y="0"/>
            <a:ext cx="104664" cy="51435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Ορθογώνιο 13"/>
          <p:cNvSpPr/>
          <p:nvPr/>
        </p:nvSpPr>
        <p:spPr bwMode="auto">
          <a:xfrm>
            <a:off x="990600" y="0"/>
            <a:ext cx="181872" cy="51435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Ορθογώνιο 18"/>
          <p:cNvSpPr/>
          <p:nvPr/>
        </p:nvSpPr>
        <p:spPr bwMode="auto">
          <a:xfrm>
            <a:off x="1141320" y="0"/>
            <a:ext cx="230280" cy="51435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Ευθεία γραμμή σύνδεσης 10"/>
          <p:cNvSpPr>
            <a:spLocks noChangeShapeType="1"/>
          </p:cNvSpPr>
          <p:nvPr/>
        </p:nvSpPr>
        <p:spPr bwMode="auto">
          <a:xfrm>
            <a:off x="106344" y="0"/>
            <a:ext cx="0" cy="51435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Ευθεία γραμμή σύνδεσης 17"/>
          <p:cNvSpPr>
            <a:spLocks noChangeShapeType="1"/>
          </p:cNvSpPr>
          <p:nvPr/>
        </p:nvSpPr>
        <p:spPr bwMode="auto">
          <a:xfrm>
            <a:off x="914400" y="0"/>
            <a:ext cx="0" cy="51435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Ευθεία γραμμή σύνδεσης 19"/>
          <p:cNvSpPr>
            <a:spLocks noChangeShapeType="1"/>
          </p:cNvSpPr>
          <p:nvPr/>
        </p:nvSpPr>
        <p:spPr bwMode="auto">
          <a:xfrm>
            <a:off x="854112" y="0"/>
            <a:ext cx="0" cy="51435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Ευθεία γραμμή σύνδεσης 15"/>
          <p:cNvSpPr>
            <a:spLocks noChangeShapeType="1"/>
          </p:cNvSpPr>
          <p:nvPr/>
        </p:nvSpPr>
        <p:spPr bwMode="auto">
          <a:xfrm>
            <a:off x="1726640" y="0"/>
            <a:ext cx="0" cy="51435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Ευθεία γραμμή σύνδεσης 14"/>
          <p:cNvSpPr>
            <a:spLocks noChangeShapeType="1"/>
          </p:cNvSpPr>
          <p:nvPr/>
        </p:nvSpPr>
        <p:spPr bwMode="auto">
          <a:xfrm>
            <a:off x="1066800" y="0"/>
            <a:ext cx="0" cy="51435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Ευθεία γραμμή σύνδεσης 21"/>
          <p:cNvSpPr>
            <a:spLocks noChangeShapeType="1"/>
          </p:cNvSpPr>
          <p:nvPr/>
        </p:nvSpPr>
        <p:spPr bwMode="auto">
          <a:xfrm>
            <a:off x="9113856" y="0"/>
            <a:ext cx="0" cy="51435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Ορθογώνιο 26"/>
          <p:cNvSpPr/>
          <p:nvPr/>
        </p:nvSpPr>
        <p:spPr bwMode="auto">
          <a:xfrm>
            <a:off x="1219200" y="0"/>
            <a:ext cx="76200" cy="51435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a:t>Στυλ κύριου τίτλου</a:t>
            </a:r>
            <a:endParaRPr kumimoji="0" lang="en-US"/>
          </a:p>
        </p:txBody>
      </p:sp>
      <p:sp>
        <p:nvSpPr>
          <p:cNvPr id="3" name="Θέση κατακόρυφου κειμένου 2"/>
          <p:cNvSpPr>
            <a:spLocks noGrp="1"/>
          </p:cNvSpPr>
          <p:nvPr>
            <p:ph type="body" orient="vert" idx="1"/>
          </p:nvPr>
        </p:nvSpPr>
        <p:spPr/>
        <p:txBody>
          <a:bodyPr vert="eaVert"/>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Θέση ημερομηνίας 3"/>
          <p:cNvSpPr>
            <a:spLocks noGrp="1"/>
          </p:cNvSpPr>
          <p:nvPr>
            <p:ph type="dt" sz="half" idx="10"/>
          </p:nvPr>
        </p:nvSpPr>
        <p:spPr/>
        <p:txBody>
          <a:bodyPr/>
          <a:lstStyle/>
          <a:p>
            <a:fld id="{DA717ED0-D1DD-42D5-B1EB-2E29392B6507}" type="datetime1">
              <a:rPr lang="el-GR" smtClean="0"/>
              <a:t>24/10/2023</a:t>
            </a:fld>
            <a:endParaRPr lang="el-GR" dirty="0"/>
          </a:p>
        </p:txBody>
      </p:sp>
      <p:sp>
        <p:nvSpPr>
          <p:cNvPr id="5" name="Θέση υποσέλιδου 4"/>
          <p:cNvSpPr>
            <a:spLocks noGrp="1"/>
          </p:cNvSpPr>
          <p:nvPr>
            <p:ph type="ftr" sz="quarter" idx="11"/>
          </p:nvPr>
        </p:nvSpPr>
        <p:spPr/>
        <p:txBody>
          <a:bodyPr/>
          <a:lstStyle/>
          <a:p>
            <a:r>
              <a:rPr lang="en-US"/>
              <a:t>Threads - 11.</a:t>
            </a:r>
            <a:endParaRPr lang="el-GR" dirty="0"/>
          </a:p>
        </p:txBody>
      </p:sp>
      <p:sp>
        <p:nvSpPr>
          <p:cNvPr id="6" name="Θέση αριθμού διαφάνειας 5"/>
          <p:cNvSpPr>
            <a:spLocks noGrp="1"/>
          </p:cNvSpPr>
          <p:nvPr>
            <p:ph type="sldNum" sz="quarter" idx="12"/>
          </p:nvPr>
        </p:nvSpPr>
        <p:spPr/>
        <p:txBody>
          <a:bodyPr/>
          <a:lstStyle/>
          <a:p>
            <a:fld id="{A5164F59-2C4C-48AE-8821-48AE3F4796E9}" type="slidenum">
              <a:rPr lang="el-GR" smtClean="0"/>
              <a:t>‹#›</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05980"/>
            <a:ext cx="1676400" cy="4388644"/>
          </a:xfrm>
        </p:spPr>
        <p:txBody>
          <a:bodyPr vert="eaVert"/>
          <a:lstStyle/>
          <a:p>
            <a:r>
              <a:rPr kumimoji="0" lang="el-GR"/>
              <a:t>Στυλ κύριου τίτλου</a:t>
            </a:r>
            <a:endParaRPr kumimoji="0" lang="en-US"/>
          </a:p>
        </p:txBody>
      </p:sp>
      <p:sp>
        <p:nvSpPr>
          <p:cNvPr id="3" name="Θέση κατακόρυφου κειμένου 2"/>
          <p:cNvSpPr>
            <a:spLocks noGrp="1"/>
          </p:cNvSpPr>
          <p:nvPr>
            <p:ph type="body" orient="vert" idx="1"/>
          </p:nvPr>
        </p:nvSpPr>
        <p:spPr>
          <a:xfrm>
            <a:off x="457200" y="205980"/>
            <a:ext cx="6019800" cy="4388644"/>
          </a:xfrm>
        </p:spPr>
        <p:txBody>
          <a:bodyPr vert="eaVert"/>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Θέση ημερομηνίας 3"/>
          <p:cNvSpPr>
            <a:spLocks noGrp="1"/>
          </p:cNvSpPr>
          <p:nvPr>
            <p:ph type="dt" sz="half" idx="10"/>
          </p:nvPr>
        </p:nvSpPr>
        <p:spPr/>
        <p:txBody>
          <a:bodyPr/>
          <a:lstStyle/>
          <a:p>
            <a:fld id="{33F888CE-40E4-404D-80E7-752991271CEF}" type="datetime1">
              <a:rPr lang="el-GR" smtClean="0"/>
              <a:t>24/10/2023</a:t>
            </a:fld>
            <a:endParaRPr lang="el-GR" dirty="0"/>
          </a:p>
        </p:txBody>
      </p:sp>
      <p:sp>
        <p:nvSpPr>
          <p:cNvPr id="5" name="Θέση υποσέλιδου 4"/>
          <p:cNvSpPr>
            <a:spLocks noGrp="1"/>
          </p:cNvSpPr>
          <p:nvPr>
            <p:ph type="ftr" sz="quarter" idx="11"/>
          </p:nvPr>
        </p:nvSpPr>
        <p:spPr/>
        <p:txBody>
          <a:bodyPr/>
          <a:lstStyle/>
          <a:p>
            <a:r>
              <a:rPr lang="en-US"/>
              <a:t>Threads - 11.</a:t>
            </a:r>
            <a:endParaRPr lang="el-GR" dirty="0"/>
          </a:p>
        </p:txBody>
      </p:sp>
      <p:sp>
        <p:nvSpPr>
          <p:cNvPr id="6" name="Θέση αριθμού διαφάνειας 5"/>
          <p:cNvSpPr>
            <a:spLocks noGrp="1"/>
          </p:cNvSpPr>
          <p:nvPr>
            <p:ph type="sldNum" sz="quarter" idx="12"/>
          </p:nvPr>
        </p:nvSpPr>
        <p:spPr/>
        <p:txBody>
          <a:bodyPr/>
          <a:lstStyle/>
          <a:p>
            <a:fld id="{A5164F59-2C4C-48AE-8821-48AE3F4796E9}" type="slidenum">
              <a:rPr lang="el-GR" smtClean="0"/>
              <a:t>‹#›</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9" name="Θέση αριθμού διαφάνειας 8"/>
          <p:cNvSpPr>
            <a:spLocks noGrp="1"/>
          </p:cNvSpPr>
          <p:nvPr>
            <p:ph type="sldNum" sz="quarter" idx="15"/>
          </p:nvPr>
        </p:nvSpPr>
        <p:spPr/>
        <p:txBody>
          <a:bodyPr rtlCol="0"/>
          <a:lstStyle/>
          <a:p>
            <a:fld id="{A5164F59-2C4C-48AE-8821-48AE3F4796E9}" type="slidenum">
              <a:rPr lang="el-GR" smtClean="0"/>
              <a:t>‹#›</a:t>
            </a:fld>
            <a:endParaRPr lang="el-GR" dirty="0"/>
          </a:p>
        </p:txBody>
      </p:sp>
      <p:sp>
        <p:nvSpPr>
          <p:cNvPr id="2" name="Τίτλος 1"/>
          <p:cNvSpPr>
            <a:spLocks noGrp="1"/>
          </p:cNvSpPr>
          <p:nvPr>
            <p:ph type="title"/>
          </p:nvPr>
        </p:nvSpPr>
        <p:spPr/>
        <p:txBody>
          <a:bodyPr/>
          <a:lstStyle/>
          <a:p>
            <a:r>
              <a:rPr kumimoji="0" lang="el-GR"/>
              <a:t>Στυλ κύριου τίτλου</a:t>
            </a:r>
            <a:endParaRPr kumimoji="0" lang="en-US"/>
          </a:p>
        </p:txBody>
      </p:sp>
      <p:sp>
        <p:nvSpPr>
          <p:cNvPr id="8" name="Θέση περιεχομένου 7"/>
          <p:cNvSpPr>
            <a:spLocks noGrp="1"/>
          </p:cNvSpPr>
          <p:nvPr>
            <p:ph sz="quarter" idx="1"/>
          </p:nvPr>
        </p:nvSpPr>
        <p:spPr>
          <a:xfrm>
            <a:off x="457200" y="1200150"/>
            <a:ext cx="7467600" cy="3655314"/>
          </a:xfrm>
        </p:spPr>
        <p:txBody>
          <a:bodyPr/>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7" name="Θέση ημερομηνίας 6"/>
          <p:cNvSpPr>
            <a:spLocks noGrp="1"/>
          </p:cNvSpPr>
          <p:nvPr>
            <p:ph type="dt" sz="half" idx="14"/>
          </p:nvPr>
        </p:nvSpPr>
        <p:spPr/>
        <p:txBody>
          <a:bodyPr rtlCol="0"/>
          <a:lstStyle/>
          <a:p>
            <a:fld id="{73C86ED1-EB82-4DDC-93A6-74D2979D8FE1}" type="datetime1">
              <a:rPr lang="el-GR" smtClean="0"/>
              <a:t>24/10/2023</a:t>
            </a:fld>
            <a:endParaRPr lang="el-GR" dirty="0"/>
          </a:p>
        </p:txBody>
      </p:sp>
      <p:sp>
        <p:nvSpPr>
          <p:cNvPr id="10" name="Θέση υποσέλιδου 9"/>
          <p:cNvSpPr>
            <a:spLocks noGrp="1"/>
          </p:cNvSpPr>
          <p:nvPr>
            <p:ph type="ftr" sz="quarter" idx="16"/>
          </p:nvPr>
        </p:nvSpPr>
        <p:spPr/>
        <p:txBody>
          <a:bodyPr rtlCol="0"/>
          <a:lstStyle/>
          <a:p>
            <a:r>
              <a:rPr lang="en-US"/>
              <a:t>Threads - 11.</a:t>
            </a:r>
            <a:endParaRPr lang="el-G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2"/>
      </p:bgRef>
    </p:bg>
    <p:spTree>
      <p:nvGrpSpPr>
        <p:cNvPr id="1" name=""/>
        <p:cNvGrpSpPr/>
        <p:nvPr/>
      </p:nvGrpSpPr>
      <p:grpSpPr>
        <a:xfrm>
          <a:off x="0" y="0"/>
          <a:ext cx="0" cy="0"/>
          <a:chOff x="0" y="0"/>
          <a:chExt cx="0" cy="0"/>
        </a:xfrm>
      </p:grpSpPr>
      <p:sp>
        <p:nvSpPr>
          <p:cNvPr id="2" name="Τίτλος 1"/>
          <p:cNvSpPr>
            <a:spLocks noGrp="1"/>
          </p:cNvSpPr>
          <p:nvPr>
            <p:ph type="title"/>
          </p:nvPr>
        </p:nvSpPr>
        <p:spPr>
          <a:xfrm>
            <a:off x="2286000" y="2171700"/>
            <a:ext cx="6172200" cy="1540193"/>
          </a:xfrm>
        </p:spPr>
        <p:txBody>
          <a:bodyPr/>
          <a:lstStyle>
            <a:lvl1pPr algn="l">
              <a:buNone/>
              <a:defRPr sz="3000" b="1" cap="small" baseline="0"/>
            </a:lvl1pPr>
          </a:lstStyle>
          <a:p>
            <a:r>
              <a:rPr kumimoji="0" lang="el-GR"/>
              <a:t>Στυλ κύριου τίτλου</a:t>
            </a:r>
            <a:endParaRPr kumimoji="0" lang="en-US"/>
          </a:p>
        </p:txBody>
      </p:sp>
      <p:sp>
        <p:nvSpPr>
          <p:cNvPr id="3" name="Θέση κειμένου 2"/>
          <p:cNvSpPr>
            <a:spLocks noGrp="1"/>
          </p:cNvSpPr>
          <p:nvPr>
            <p:ph type="body" idx="1"/>
          </p:nvPr>
        </p:nvSpPr>
        <p:spPr>
          <a:xfrm>
            <a:off x="2286000" y="3757613"/>
            <a:ext cx="6172200" cy="10287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a:t>Στυλ υποδείγματος κειμένου</a:t>
            </a:r>
          </a:p>
        </p:txBody>
      </p:sp>
      <p:sp>
        <p:nvSpPr>
          <p:cNvPr id="4" name="Θέση ημερομηνίας 3"/>
          <p:cNvSpPr>
            <a:spLocks noGrp="1"/>
          </p:cNvSpPr>
          <p:nvPr>
            <p:ph type="dt" sz="half" idx="10"/>
          </p:nvPr>
        </p:nvSpPr>
        <p:spPr bwMode="auto">
          <a:xfrm rot="5400000">
            <a:off x="8049006" y="830199"/>
            <a:ext cx="1714500" cy="381000"/>
          </a:xfrm>
        </p:spPr>
        <p:txBody>
          <a:bodyPr/>
          <a:lstStyle/>
          <a:p>
            <a:fld id="{35D22526-005E-4BFD-96D6-D372722C2D71}" type="datetime1">
              <a:rPr lang="el-GR" smtClean="0"/>
              <a:t>24/10/2023</a:t>
            </a:fld>
            <a:endParaRPr lang="el-GR" dirty="0"/>
          </a:p>
        </p:txBody>
      </p:sp>
      <p:sp>
        <p:nvSpPr>
          <p:cNvPr id="5" name="Θέση υποσέλιδου 4"/>
          <p:cNvSpPr>
            <a:spLocks noGrp="1"/>
          </p:cNvSpPr>
          <p:nvPr>
            <p:ph type="ftr" sz="quarter" idx="11"/>
          </p:nvPr>
        </p:nvSpPr>
        <p:spPr bwMode="auto">
          <a:xfrm rot="5400000">
            <a:off x="7534656" y="3086100"/>
            <a:ext cx="2743200" cy="384048"/>
          </a:xfrm>
        </p:spPr>
        <p:txBody>
          <a:bodyPr/>
          <a:lstStyle/>
          <a:p>
            <a:r>
              <a:rPr lang="en-US"/>
              <a:t>Threads - 11.</a:t>
            </a:r>
            <a:endParaRPr lang="el-GR" dirty="0"/>
          </a:p>
        </p:txBody>
      </p:sp>
      <p:sp>
        <p:nvSpPr>
          <p:cNvPr id="9" name="Ορθογώνιο 8"/>
          <p:cNvSpPr/>
          <p:nvPr/>
        </p:nvSpPr>
        <p:spPr bwMode="auto">
          <a:xfrm>
            <a:off x="381000" y="0"/>
            <a:ext cx="609600" cy="51435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Ορθογώνιο 9"/>
          <p:cNvSpPr/>
          <p:nvPr/>
        </p:nvSpPr>
        <p:spPr bwMode="auto">
          <a:xfrm>
            <a:off x="276336" y="0"/>
            <a:ext cx="104664" cy="51435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Ορθογώνιο 10"/>
          <p:cNvSpPr/>
          <p:nvPr/>
        </p:nvSpPr>
        <p:spPr bwMode="auto">
          <a:xfrm>
            <a:off x="990600" y="0"/>
            <a:ext cx="181872" cy="51435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Ορθογώνιο 11"/>
          <p:cNvSpPr/>
          <p:nvPr/>
        </p:nvSpPr>
        <p:spPr bwMode="auto">
          <a:xfrm>
            <a:off x="1141320" y="0"/>
            <a:ext cx="230280" cy="51435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Ευθεία γραμμή σύνδεσης 12"/>
          <p:cNvSpPr>
            <a:spLocks noChangeShapeType="1"/>
          </p:cNvSpPr>
          <p:nvPr/>
        </p:nvSpPr>
        <p:spPr bwMode="auto">
          <a:xfrm>
            <a:off x="106344" y="0"/>
            <a:ext cx="0" cy="51435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Ευθεία γραμμή σύνδεσης 13"/>
          <p:cNvSpPr>
            <a:spLocks noChangeShapeType="1"/>
          </p:cNvSpPr>
          <p:nvPr/>
        </p:nvSpPr>
        <p:spPr bwMode="auto">
          <a:xfrm>
            <a:off x="914400" y="0"/>
            <a:ext cx="0" cy="51435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Ευθεία γραμμή σύνδεσης 14"/>
          <p:cNvSpPr>
            <a:spLocks noChangeShapeType="1"/>
          </p:cNvSpPr>
          <p:nvPr/>
        </p:nvSpPr>
        <p:spPr bwMode="auto">
          <a:xfrm>
            <a:off x="854112" y="0"/>
            <a:ext cx="0" cy="51435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Ευθεία γραμμή σύνδεσης 15"/>
          <p:cNvSpPr>
            <a:spLocks noChangeShapeType="1"/>
          </p:cNvSpPr>
          <p:nvPr/>
        </p:nvSpPr>
        <p:spPr bwMode="auto">
          <a:xfrm>
            <a:off x="1726640" y="0"/>
            <a:ext cx="0" cy="51435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Ευθεία γραμμή σύνδεσης 16"/>
          <p:cNvSpPr>
            <a:spLocks noChangeShapeType="1"/>
          </p:cNvSpPr>
          <p:nvPr/>
        </p:nvSpPr>
        <p:spPr bwMode="auto">
          <a:xfrm>
            <a:off x="1066800" y="0"/>
            <a:ext cx="0" cy="51435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Ορθογώνιο 17"/>
          <p:cNvSpPr/>
          <p:nvPr/>
        </p:nvSpPr>
        <p:spPr bwMode="auto">
          <a:xfrm>
            <a:off x="1219200" y="0"/>
            <a:ext cx="76200" cy="51435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Έλλειψη 18"/>
          <p:cNvSpPr/>
          <p:nvPr/>
        </p:nvSpPr>
        <p:spPr bwMode="auto">
          <a:xfrm>
            <a:off x="609600" y="2571750"/>
            <a:ext cx="1295400" cy="97155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Έλλειψη 19"/>
          <p:cNvSpPr/>
          <p:nvPr/>
        </p:nvSpPr>
        <p:spPr bwMode="auto">
          <a:xfrm>
            <a:off x="1324704" y="3650064"/>
            <a:ext cx="641424" cy="481068"/>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Έλλειψη 20"/>
          <p:cNvSpPr/>
          <p:nvPr/>
        </p:nvSpPr>
        <p:spPr bwMode="auto">
          <a:xfrm>
            <a:off x="1091080" y="4125474"/>
            <a:ext cx="137160" cy="10287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Έλλειψη 21"/>
          <p:cNvSpPr/>
          <p:nvPr/>
        </p:nvSpPr>
        <p:spPr bwMode="auto">
          <a:xfrm>
            <a:off x="1664208" y="4343400"/>
            <a:ext cx="274320" cy="20574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Έλλειψη 22"/>
          <p:cNvSpPr/>
          <p:nvPr/>
        </p:nvSpPr>
        <p:spPr bwMode="auto">
          <a:xfrm>
            <a:off x="1879040" y="3359916"/>
            <a:ext cx="365760" cy="27432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Ευθεία γραμμή σύνδεσης 25"/>
          <p:cNvSpPr>
            <a:spLocks noChangeShapeType="1"/>
          </p:cNvSpPr>
          <p:nvPr/>
        </p:nvSpPr>
        <p:spPr bwMode="auto">
          <a:xfrm>
            <a:off x="9097944" y="0"/>
            <a:ext cx="0" cy="51435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Θέση αριθμού διαφάνειας 5"/>
          <p:cNvSpPr>
            <a:spLocks noGrp="1"/>
          </p:cNvSpPr>
          <p:nvPr>
            <p:ph type="sldNum" sz="quarter" idx="12"/>
          </p:nvPr>
        </p:nvSpPr>
        <p:spPr bwMode="auto">
          <a:xfrm>
            <a:off x="1340616" y="3696527"/>
            <a:ext cx="609600" cy="388143"/>
          </a:xfrm>
        </p:spPr>
        <p:txBody>
          <a:bodyPr/>
          <a:lstStyle/>
          <a:p>
            <a:fld id="{A5164F59-2C4C-48AE-8821-48AE3F4796E9}" type="slidenum">
              <a:rPr lang="el-GR" smtClean="0"/>
              <a:t>‹#›</a:t>
            </a:fld>
            <a:endParaRPr lang="el-GR"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7" name="Θέση αριθμού διαφάνειας 6"/>
          <p:cNvSpPr>
            <a:spLocks noGrp="1"/>
          </p:cNvSpPr>
          <p:nvPr>
            <p:ph type="sldNum" sz="quarter" idx="12"/>
          </p:nvPr>
        </p:nvSpPr>
        <p:spPr/>
        <p:txBody>
          <a:bodyPr/>
          <a:lstStyle/>
          <a:p>
            <a:fld id="{A5164F59-2C4C-48AE-8821-48AE3F4796E9}" type="slidenum">
              <a:rPr lang="el-GR" smtClean="0"/>
              <a:t>‹#›</a:t>
            </a:fld>
            <a:endParaRPr lang="el-GR" dirty="0"/>
          </a:p>
        </p:txBody>
      </p:sp>
      <p:sp>
        <p:nvSpPr>
          <p:cNvPr id="2" name="Τίτλος 1"/>
          <p:cNvSpPr>
            <a:spLocks noGrp="1"/>
          </p:cNvSpPr>
          <p:nvPr>
            <p:ph type="title"/>
          </p:nvPr>
        </p:nvSpPr>
        <p:spPr/>
        <p:txBody>
          <a:bodyPr/>
          <a:lstStyle/>
          <a:p>
            <a:r>
              <a:rPr kumimoji="0" lang="el-GR"/>
              <a:t>Στυλ κύριου τίτλου</a:t>
            </a:r>
            <a:endParaRPr kumimoji="0" lang="en-US"/>
          </a:p>
        </p:txBody>
      </p:sp>
      <p:sp>
        <p:nvSpPr>
          <p:cNvPr id="5" name="Θέση ημερομηνίας 4"/>
          <p:cNvSpPr>
            <a:spLocks noGrp="1"/>
          </p:cNvSpPr>
          <p:nvPr>
            <p:ph type="dt" sz="half" idx="10"/>
          </p:nvPr>
        </p:nvSpPr>
        <p:spPr/>
        <p:txBody>
          <a:bodyPr/>
          <a:lstStyle/>
          <a:p>
            <a:fld id="{CAB68361-AA85-4869-A118-849678AAFF1B}" type="datetime1">
              <a:rPr lang="el-GR" smtClean="0"/>
              <a:t>24/10/2023</a:t>
            </a:fld>
            <a:endParaRPr lang="el-GR" dirty="0"/>
          </a:p>
        </p:txBody>
      </p:sp>
      <p:sp>
        <p:nvSpPr>
          <p:cNvPr id="6" name="Θέση υποσέλιδου 5"/>
          <p:cNvSpPr>
            <a:spLocks noGrp="1"/>
          </p:cNvSpPr>
          <p:nvPr>
            <p:ph type="ftr" sz="quarter" idx="11"/>
          </p:nvPr>
        </p:nvSpPr>
        <p:spPr/>
        <p:txBody>
          <a:bodyPr/>
          <a:lstStyle/>
          <a:p>
            <a:r>
              <a:rPr lang="en-US"/>
              <a:t>Threads - 11.</a:t>
            </a:r>
            <a:endParaRPr lang="el-GR" dirty="0"/>
          </a:p>
        </p:txBody>
      </p:sp>
      <p:sp>
        <p:nvSpPr>
          <p:cNvPr id="9" name="Θέση περιεχομένου 8"/>
          <p:cNvSpPr>
            <a:spLocks noGrp="1"/>
          </p:cNvSpPr>
          <p:nvPr>
            <p:ph sz="quarter" idx="1"/>
          </p:nvPr>
        </p:nvSpPr>
        <p:spPr>
          <a:xfrm>
            <a:off x="457200" y="1200150"/>
            <a:ext cx="3657600" cy="3429000"/>
          </a:xfrm>
        </p:spPr>
        <p:txBody>
          <a:bodyPr/>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11" name="Θέση περιεχομένου 10"/>
          <p:cNvSpPr>
            <a:spLocks noGrp="1"/>
          </p:cNvSpPr>
          <p:nvPr>
            <p:ph sz="quarter" idx="2"/>
          </p:nvPr>
        </p:nvSpPr>
        <p:spPr>
          <a:xfrm>
            <a:off x="4270248" y="1200150"/>
            <a:ext cx="3657600" cy="3429000"/>
          </a:xfrm>
        </p:spPr>
        <p:txBody>
          <a:bodyPr/>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9" name="Θέση αριθμού διαφάνειας 8"/>
          <p:cNvSpPr>
            <a:spLocks noGrp="1"/>
          </p:cNvSpPr>
          <p:nvPr>
            <p:ph type="sldNum" sz="quarter" idx="12"/>
          </p:nvPr>
        </p:nvSpPr>
        <p:spPr/>
        <p:txBody>
          <a:bodyPr/>
          <a:lstStyle/>
          <a:p>
            <a:fld id="{A5164F59-2C4C-48AE-8821-48AE3F4796E9}" type="slidenum">
              <a:rPr lang="el-GR" smtClean="0"/>
              <a:t>‹#›</a:t>
            </a:fld>
            <a:endParaRPr lang="el-GR" dirty="0"/>
          </a:p>
        </p:txBody>
      </p:sp>
      <p:sp>
        <p:nvSpPr>
          <p:cNvPr id="2" name="Τίτλος 1"/>
          <p:cNvSpPr>
            <a:spLocks noGrp="1"/>
          </p:cNvSpPr>
          <p:nvPr>
            <p:ph type="title"/>
          </p:nvPr>
        </p:nvSpPr>
        <p:spPr>
          <a:xfrm>
            <a:off x="457200" y="204788"/>
            <a:ext cx="7543800" cy="857250"/>
          </a:xfrm>
        </p:spPr>
        <p:txBody>
          <a:bodyPr anchor="b"/>
          <a:lstStyle>
            <a:lvl1pPr>
              <a:defRPr/>
            </a:lvl1pPr>
          </a:lstStyle>
          <a:p>
            <a:r>
              <a:rPr kumimoji="0" lang="el-GR"/>
              <a:t>Στυλ κύριου τίτλου</a:t>
            </a:r>
            <a:endParaRPr kumimoji="0" lang="en-US"/>
          </a:p>
        </p:txBody>
      </p:sp>
      <p:sp>
        <p:nvSpPr>
          <p:cNvPr id="7" name="Θέση ημερομηνίας 6"/>
          <p:cNvSpPr>
            <a:spLocks noGrp="1"/>
          </p:cNvSpPr>
          <p:nvPr>
            <p:ph type="dt" sz="half" idx="10"/>
          </p:nvPr>
        </p:nvSpPr>
        <p:spPr/>
        <p:txBody>
          <a:bodyPr/>
          <a:lstStyle/>
          <a:p>
            <a:fld id="{63950317-EB2E-4840-AC14-9745E41A6FDA}" type="datetime1">
              <a:rPr lang="el-GR" smtClean="0"/>
              <a:t>24/10/2023</a:t>
            </a:fld>
            <a:endParaRPr lang="el-GR" dirty="0"/>
          </a:p>
        </p:txBody>
      </p:sp>
      <p:sp>
        <p:nvSpPr>
          <p:cNvPr id="8" name="Θέση υποσέλιδου 7"/>
          <p:cNvSpPr>
            <a:spLocks noGrp="1"/>
          </p:cNvSpPr>
          <p:nvPr>
            <p:ph type="ftr" sz="quarter" idx="11"/>
          </p:nvPr>
        </p:nvSpPr>
        <p:spPr/>
        <p:txBody>
          <a:bodyPr/>
          <a:lstStyle/>
          <a:p>
            <a:r>
              <a:rPr lang="en-US"/>
              <a:t>Threads - 11.</a:t>
            </a:r>
            <a:endParaRPr lang="el-GR" dirty="0"/>
          </a:p>
        </p:txBody>
      </p:sp>
      <p:sp>
        <p:nvSpPr>
          <p:cNvPr id="11" name="Θέση περιεχομένου 10"/>
          <p:cNvSpPr>
            <a:spLocks noGrp="1"/>
          </p:cNvSpPr>
          <p:nvPr>
            <p:ph sz="quarter" idx="2"/>
          </p:nvPr>
        </p:nvSpPr>
        <p:spPr>
          <a:xfrm>
            <a:off x="457200" y="1771650"/>
            <a:ext cx="3657600" cy="2914650"/>
          </a:xfrm>
        </p:spPr>
        <p:txBody>
          <a:bodyPr/>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13" name="Θέση περιεχομένου 12"/>
          <p:cNvSpPr>
            <a:spLocks noGrp="1"/>
          </p:cNvSpPr>
          <p:nvPr>
            <p:ph sz="quarter" idx="4"/>
          </p:nvPr>
        </p:nvSpPr>
        <p:spPr>
          <a:xfrm>
            <a:off x="4371975" y="1771650"/>
            <a:ext cx="3657600" cy="2914650"/>
          </a:xfrm>
        </p:spPr>
        <p:txBody>
          <a:bodyPr/>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12" name="Θέση κειμένου 11"/>
          <p:cNvSpPr>
            <a:spLocks noGrp="1"/>
          </p:cNvSpPr>
          <p:nvPr>
            <p:ph type="body" sz="quarter" idx="1"/>
          </p:nvPr>
        </p:nvSpPr>
        <p:spPr>
          <a:xfrm>
            <a:off x="457200" y="1177290"/>
            <a:ext cx="3657600" cy="493776"/>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l-GR"/>
              <a:t>Στυλ υποδείγματος κειμένου</a:t>
            </a:r>
          </a:p>
        </p:txBody>
      </p:sp>
      <p:sp>
        <p:nvSpPr>
          <p:cNvPr id="14" name="Θέση κειμένου 13"/>
          <p:cNvSpPr>
            <a:spLocks noGrp="1"/>
          </p:cNvSpPr>
          <p:nvPr>
            <p:ph type="body" sz="quarter" idx="3"/>
          </p:nvPr>
        </p:nvSpPr>
        <p:spPr>
          <a:xfrm>
            <a:off x="4343400" y="1177290"/>
            <a:ext cx="3657600" cy="493776"/>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l-GR"/>
              <a:t>Στυλ υποδείγματος κειμένου</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7" name="Θέση αριθμού διαφάνειας 6"/>
          <p:cNvSpPr>
            <a:spLocks noGrp="1"/>
          </p:cNvSpPr>
          <p:nvPr>
            <p:ph type="sldNum" sz="quarter" idx="11"/>
          </p:nvPr>
        </p:nvSpPr>
        <p:spPr/>
        <p:txBody>
          <a:bodyPr rtlCol="0"/>
          <a:lstStyle/>
          <a:p>
            <a:fld id="{A5164F59-2C4C-48AE-8821-48AE3F4796E9}" type="slidenum">
              <a:rPr lang="el-GR" smtClean="0"/>
              <a:t>‹#›</a:t>
            </a:fld>
            <a:endParaRPr lang="el-GR" dirty="0"/>
          </a:p>
        </p:txBody>
      </p:sp>
      <p:sp>
        <p:nvSpPr>
          <p:cNvPr id="2" name="Τίτλος 1"/>
          <p:cNvSpPr>
            <a:spLocks noGrp="1"/>
          </p:cNvSpPr>
          <p:nvPr>
            <p:ph type="title"/>
          </p:nvPr>
        </p:nvSpPr>
        <p:spPr/>
        <p:txBody>
          <a:bodyPr/>
          <a:lstStyle/>
          <a:p>
            <a:r>
              <a:rPr kumimoji="0" lang="el-GR"/>
              <a:t>Στυλ κύριου τίτλου</a:t>
            </a:r>
            <a:endParaRPr kumimoji="0" lang="en-US"/>
          </a:p>
        </p:txBody>
      </p:sp>
      <p:sp>
        <p:nvSpPr>
          <p:cNvPr id="6" name="Θέση ημερομηνίας 5"/>
          <p:cNvSpPr>
            <a:spLocks noGrp="1"/>
          </p:cNvSpPr>
          <p:nvPr>
            <p:ph type="dt" sz="half" idx="10"/>
          </p:nvPr>
        </p:nvSpPr>
        <p:spPr/>
        <p:txBody>
          <a:bodyPr rtlCol="0"/>
          <a:lstStyle/>
          <a:p>
            <a:fld id="{1D4D1772-C2CE-4EB1-859F-6DA8E6064089}" type="datetime1">
              <a:rPr lang="el-GR" smtClean="0"/>
              <a:t>24/10/2023</a:t>
            </a:fld>
            <a:endParaRPr lang="el-GR" dirty="0"/>
          </a:p>
        </p:txBody>
      </p:sp>
      <p:sp>
        <p:nvSpPr>
          <p:cNvPr id="8" name="Θέση υποσέλιδου 7"/>
          <p:cNvSpPr>
            <a:spLocks noGrp="1"/>
          </p:cNvSpPr>
          <p:nvPr>
            <p:ph type="ftr" sz="quarter" idx="12"/>
          </p:nvPr>
        </p:nvSpPr>
        <p:spPr/>
        <p:txBody>
          <a:bodyPr rtlCol="0"/>
          <a:lstStyle/>
          <a:p>
            <a:r>
              <a:rPr lang="en-US"/>
              <a:t>Threads - 11.</a:t>
            </a:r>
            <a:endParaRPr lang="el-G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4" name="Θέση αριθμού διαφάνειας 3"/>
          <p:cNvSpPr>
            <a:spLocks noGrp="1"/>
          </p:cNvSpPr>
          <p:nvPr>
            <p:ph type="sldNum" sz="quarter" idx="12"/>
          </p:nvPr>
        </p:nvSpPr>
        <p:spPr/>
        <p:txBody>
          <a:bodyPr/>
          <a:lstStyle/>
          <a:p>
            <a:fld id="{A5164F59-2C4C-48AE-8821-48AE3F4796E9}" type="slidenum">
              <a:rPr lang="el-GR" smtClean="0"/>
              <a:t>‹#›</a:t>
            </a:fld>
            <a:endParaRPr lang="el-GR" dirty="0"/>
          </a:p>
        </p:txBody>
      </p:sp>
      <p:sp>
        <p:nvSpPr>
          <p:cNvPr id="2" name="Θέση ημερομηνίας 1"/>
          <p:cNvSpPr>
            <a:spLocks noGrp="1"/>
          </p:cNvSpPr>
          <p:nvPr>
            <p:ph type="dt" sz="half" idx="10"/>
          </p:nvPr>
        </p:nvSpPr>
        <p:spPr/>
        <p:txBody>
          <a:bodyPr/>
          <a:lstStyle/>
          <a:p>
            <a:fld id="{B3AC9C6B-B029-4F85-8997-67AF98B31F75}" type="datetime1">
              <a:rPr lang="el-GR" smtClean="0"/>
              <a:t>24/10/2023</a:t>
            </a:fld>
            <a:endParaRPr lang="el-GR" dirty="0"/>
          </a:p>
        </p:txBody>
      </p:sp>
      <p:sp>
        <p:nvSpPr>
          <p:cNvPr id="3" name="Θέση υποσέλιδου 2"/>
          <p:cNvSpPr>
            <a:spLocks noGrp="1"/>
          </p:cNvSpPr>
          <p:nvPr>
            <p:ph type="ftr" sz="quarter" idx="11"/>
          </p:nvPr>
        </p:nvSpPr>
        <p:spPr/>
        <p:txBody>
          <a:bodyPr/>
          <a:lstStyle/>
          <a:p>
            <a:r>
              <a:rPr lang="en-US"/>
              <a:t>Threads - 11.</a:t>
            </a:r>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bg>
      <p:bgRef idx="1001">
        <a:schemeClr val="bg1"/>
      </p:bgRef>
    </p:bg>
    <p:spTree>
      <p:nvGrpSpPr>
        <p:cNvPr id="1" name=""/>
        <p:cNvGrpSpPr/>
        <p:nvPr/>
      </p:nvGrpSpPr>
      <p:grpSpPr>
        <a:xfrm>
          <a:off x="0" y="0"/>
          <a:ext cx="0" cy="0"/>
          <a:chOff x="0" y="0"/>
          <a:chExt cx="0" cy="0"/>
        </a:xfrm>
      </p:grpSpPr>
      <p:sp>
        <p:nvSpPr>
          <p:cNvPr id="14" name="Έλλειψη 13"/>
          <p:cNvSpPr/>
          <p:nvPr/>
        </p:nvSpPr>
        <p:spPr>
          <a:xfrm>
            <a:off x="8156448" y="4286250"/>
            <a:ext cx="548640" cy="41148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Ευθεία γραμμή σύνδεσης 9"/>
          <p:cNvSpPr>
            <a:spLocks noChangeShapeType="1"/>
          </p:cNvSpPr>
          <p:nvPr/>
        </p:nvSpPr>
        <p:spPr bwMode="auto">
          <a:xfrm>
            <a:off x="8763000" y="0"/>
            <a:ext cx="0" cy="51435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Τίτλος 1"/>
          <p:cNvSpPr>
            <a:spLocks noGrp="1"/>
          </p:cNvSpPr>
          <p:nvPr>
            <p:ph type="title"/>
          </p:nvPr>
        </p:nvSpPr>
        <p:spPr>
          <a:xfrm rot="5400000">
            <a:off x="4160521" y="2343150"/>
            <a:ext cx="4732020" cy="457200"/>
          </a:xfrm>
        </p:spPr>
        <p:txBody>
          <a:bodyPr anchor="b"/>
          <a:lstStyle>
            <a:lvl1pPr algn="l">
              <a:buNone/>
              <a:defRPr sz="2000" b="1" cap="small" baseline="0"/>
            </a:lvl1pPr>
          </a:lstStyle>
          <a:p>
            <a:r>
              <a:rPr kumimoji="0" lang="el-GR"/>
              <a:t>Στυλ κύριου τίτλου</a:t>
            </a:r>
            <a:endParaRPr kumimoji="0" lang="en-US"/>
          </a:p>
        </p:txBody>
      </p:sp>
      <p:sp>
        <p:nvSpPr>
          <p:cNvPr id="3" name="Θέση κειμένου 2"/>
          <p:cNvSpPr>
            <a:spLocks noGrp="1"/>
          </p:cNvSpPr>
          <p:nvPr>
            <p:ph type="body" idx="2"/>
          </p:nvPr>
        </p:nvSpPr>
        <p:spPr>
          <a:xfrm>
            <a:off x="6812280" y="205740"/>
            <a:ext cx="1527048" cy="373761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l-GR"/>
              <a:t>Στυλ υποδείγματος κειμένου</a:t>
            </a:r>
          </a:p>
        </p:txBody>
      </p:sp>
      <p:sp>
        <p:nvSpPr>
          <p:cNvPr id="8" name="Ευθεία γραμμή σύνδεσης 7"/>
          <p:cNvSpPr>
            <a:spLocks noChangeShapeType="1"/>
          </p:cNvSpPr>
          <p:nvPr/>
        </p:nvSpPr>
        <p:spPr bwMode="auto">
          <a:xfrm>
            <a:off x="6248400" y="0"/>
            <a:ext cx="0" cy="51435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Ευθεία γραμμή σύνδεσης 8"/>
          <p:cNvSpPr>
            <a:spLocks noChangeShapeType="1"/>
          </p:cNvSpPr>
          <p:nvPr/>
        </p:nvSpPr>
        <p:spPr bwMode="auto">
          <a:xfrm>
            <a:off x="6192296" y="0"/>
            <a:ext cx="0" cy="51435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Ευθεία γραμμή σύνδεσης 10"/>
          <p:cNvSpPr>
            <a:spLocks noChangeShapeType="1"/>
          </p:cNvSpPr>
          <p:nvPr/>
        </p:nvSpPr>
        <p:spPr bwMode="auto">
          <a:xfrm>
            <a:off x="8991600" y="0"/>
            <a:ext cx="0" cy="51435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Ορθογώνιο 11"/>
          <p:cNvSpPr/>
          <p:nvPr/>
        </p:nvSpPr>
        <p:spPr bwMode="auto">
          <a:xfrm>
            <a:off x="8839200" y="0"/>
            <a:ext cx="304800" cy="51435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Ευθεία γραμμή σύνδεσης 12"/>
          <p:cNvSpPr>
            <a:spLocks noChangeShapeType="1"/>
          </p:cNvSpPr>
          <p:nvPr/>
        </p:nvSpPr>
        <p:spPr bwMode="auto">
          <a:xfrm>
            <a:off x="8915400" y="0"/>
            <a:ext cx="0" cy="51435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Θέση περιεχομένου 17"/>
          <p:cNvSpPr>
            <a:spLocks noGrp="1"/>
          </p:cNvSpPr>
          <p:nvPr>
            <p:ph sz="quarter" idx="1"/>
          </p:nvPr>
        </p:nvSpPr>
        <p:spPr>
          <a:xfrm>
            <a:off x="304800" y="205740"/>
            <a:ext cx="5638800" cy="4745736"/>
          </a:xfrm>
        </p:spPr>
        <p:txBody>
          <a:bodyPr/>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21" name="Θέση ημερομηνίας 20"/>
          <p:cNvSpPr>
            <a:spLocks noGrp="1"/>
          </p:cNvSpPr>
          <p:nvPr>
            <p:ph type="dt" sz="half" idx="14"/>
          </p:nvPr>
        </p:nvSpPr>
        <p:spPr/>
        <p:txBody>
          <a:bodyPr rtlCol="0"/>
          <a:lstStyle/>
          <a:p>
            <a:fld id="{428DA2AB-4012-40E0-9B3F-F0889DF6C948}" type="datetime1">
              <a:rPr lang="el-GR" smtClean="0"/>
              <a:t>24/10/2023</a:t>
            </a:fld>
            <a:endParaRPr lang="el-GR" dirty="0"/>
          </a:p>
        </p:txBody>
      </p:sp>
      <p:sp>
        <p:nvSpPr>
          <p:cNvPr id="22" name="Θέση αριθμού διαφάνειας 21"/>
          <p:cNvSpPr>
            <a:spLocks noGrp="1"/>
          </p:cNvSpPr>
          <p:nvPr>
            <p:ph type="sldNum" sz="quarter" idx="15"/>
          </p:nvPr>
        </p:nvSpPr>
        <p:spPr/>
        <p:txBody>
          <a:bodyPr rtlCol="0"/>
          <a:lstStyle/>
          <a:p>
            <a:fld id="{A5164F59-2C4C-48AE-8821-48AE3F4796E9}" type="slidenum">
              <a:rPr lang="el-GR" smtClean="0"/>
              <a:t>‹#›</a:t>
            </a:fld>
            <a:endParaRPr lang="el-GR" dirty="0"/>
          </a:p>
        </p:txBody>
      </p:sp>
      <p:sp>
        <p:nvSpPr>
          <p:cNvPr id="23" name="Θέση υποσέλιδου 22"/>
          <p:cNvSpPr>
            <a:spLocks noGrp="1"/>
          </p:cNvSpPr>
          <p:nvPr>
            <p:ph type="ftr" sz="quarter" idx="16"/>
          </p:nvPr>
        </p:nvSpPr>
        <p:spPr/>
        <p:txBody>
          <a:bodyPr rtlCol="0"/>
          <a:lstStyle/>
          <a:p>
            <a:r>
              <a:rPr lang="en-US"/>
              <a:t>Threads - 11.</a:t>
            </a:r>
            <a:endParaRPr lang="el-GR"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13" name="Έλλειψη 12"/>
          <p:cNvSpPr/>
          <p:nvPr/>
        </p:nvSpPr>
        <p:spPr>
          <a:xfrm>
            <a:off x="8156448" y="4286250"/>
            <a:ext cx="548640" cy="41148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Ευθεία γραμμή σύνδεσης 8"/>
          <p:cNvSpPr>
            <a:spLocks noChangeShapeType="1"/>
          </p:cNvSpPr>
          <p:nvPr/>
        </p:nvSpPr>
        <p:spPr bwMode="auto">
          <a:xfrm>
            <a:off x="8763000" y="0"/>
            <a:ext cx="0" cy="51435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Τίτλος 1"/>
          <p:cNvSpPr>
            <a:spLocks noGrp="1"/>
          </p:cNvSpPr>
          <p:nvPr>
            <p:ph type="title"/>
          </p:nvPr>
        </p:nvSpPr>
        <p:spPr>
          <a:xfrm rot="5400000">
            <a:off x="4138803" y="2343150"/>
            <a:ext cx="4732020" cy="457200"/>
          </a:xfrm>
        </p:spPr>
        <p:txBody>
          <a:bodyPr anchor="b"/>
          <a:lstStyle>
            <a:lvl1pPr algn="l">
              <a:buNone/>
              <a:defRPr sz="2000" b="1"/>
            </a:lvl1pPr>
          </a:lstStyle>
          <a:p>
            <a:r>
              <a:rPr kumimoji="0" lang="el-GR"/>
              <a:t>Στυλ κύριου τίτλου</a:t>
            </a:r>
            <a:endParaRPr kumimoji="0" lang="en-US"/>
          </a:p>
        </p:txBody>
      </p:sp>
      <p:sp>
        <p:nvSpPr>
          <p:cNvPr id="3" name="Θέση εικόνας 2"/>
          <p:cNvSpPr>
            <a:spLocks noGrp="1"/>
          </p:cNvSpPr>
          <p:nvPr>
            <p:ph type="pic" idx="1"/>
          </p:nvPr>
        </p:nvSpPr>
        <p:spPr>
          <a:xfrm>
            <a:off x="0" y="0"/>
            <a:ext cx="6172200" cy="51435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l-GR" dirty="0"/>
              <a:t>Κάντε κλικ στο εικονίδιο για να προσθέσετε μια εικόνα</a:t>
            </a:r>
            <a:endParaRPr kumimoji="0" lang="en-US" dirty="0"/>
          </a:p>
        </p:txBody>
      </p:sp>
      <p:sp>
        <p:nvSpPr>
          <p:cNvPr id="4" name="Θέση κειμένου 3"/>
          <p:cNvSpPr>
            <a:spLocks noGrp="1"/>
          </p:cNvSpPr>
          <p:nvPr>
            <p:ph type="body" sz="half" idx="2"/>
          </p:nvPr>
        </p:nvSpPr>
        <p:spPr>
          <a:xfrm>
            <a:off x="6765799" y="198596"/>
            <a:ext cx="1524000" cy="3717036"/>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l-GR"/>
              <a:t>Στυλ υποδείγματος κειμένου</a:t>
            </a:r>
          </a:p>
        </p:txBody>
      </p:sp>
      <p:sp>
        <p:nvSpPr>
          <p:cNvPr id="10" name="Ευθεία γραμμή σύνδεσης 9"/>
          <p:cNvSpPr>
            <a:spLocks noChangeShapeType="1"/>
          </p:cNvSpPr>
          <p:nvPr/>
        </p:nvSpPr>
        <p:spPr bwMode="auto">
          <a:xfrm>
            <a:off x="8991600" y="0"/>
            <a:ext cx="0" cy="51435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Ορθογώνιο 10"/>
          <p:cNvSpPr/>
          <p:nvPr/>
        </p:nvSpPr>
        <p:spPr bwMode="auto">
          <a:xfrm>
            <a:off x="8839200" y="0"/>
            <a:ext cx="304800" cy="51435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Ευθεία γραμμή σύνδεσης 11"/>
          <p:cNvSpPr>
            <a:spLocks noChangeShapeType="1"/>
          </p:cNvSpPr>
          <p:nvPr/>
        </p:nvSpPr>
        <p:spPr bwMode="auto">
          <a:xfrm>
            <a:off x="8915400" y="0"/>
            <a:ext cx="0" cy="51435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Ευθεία γραμμή σύνδεσης 18"/>
          <p:cNvSpPr>
            <a:spLocks noChangeShapeType="1"/>
          </p:cNvSpPr>
          <p:nvPr/>
        </p:nvSpPr>
        <p:spPr bwMode="auto">
          <a:xfrm>
            <a:off x="6248400" y="0"/>
            <a:ext cx="0" cy="51435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Ευθεία γραμμή σύνδεσης 19"/>
          <p:cNvSpPr>
            <a:spLocks noChangeShapeType="1"/>
          </p:cNvSpPr>
          <p:nvPr/>
        </p:nvSpPr>
        <p:spPr bwMode="auto">
          <a:xfrm>
            <a:off x="6192296" y="0"/>
            <a:ext cx="0" cy="51435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Θέση ημερομηνίας 16"/>
          <p:cNvSpPr>
            <a:spLocks noGrp="1"/>
          </p:cNvSpPr>
          <p:nvPr>
            <p:ph type="dt" sz="half" idx="10"/>
          </p:nvPr>
        </p:nvSpPr>
        <p:spPr/>
        <p:txBody>
          <a:bodyPr rtlCol="0"/>
          <a:lstStyle/>
          <a:p>
            <a:fld id="{9DDD1592-DD2C-4040-88B9-8C7AB2676863}" type="datetime1">
              <a:rPr lang="el-GR" smtClean="0"/>
              <a:t>24/10/2023</a:t>
            </a:fld>
            <a:endParaRPr lang="el-GR" dirty="0"/>
          </a:p>
        </p:txBody>
      </p:sp>
      <p:sp>
        <p:nvSpPr>
          <p:cNvPr id="18" name="Θέση αριθμού διαφάνειας 17"/>
          <p:cNvSpPr>
            <a:spLocks noGrp="1"/>
          </p:cNvSpPr>
          <p:nvPr>
            <p:ph type="sldNum" sz="quarter" idx="11"/>
          </p:nvPr>
        </p:nvSpPr>
        <p:spPr/>
        <p:txBody>
          <a:bodyPr rtlCol="0"/>
          <a:lstStyle/>
          <a:p>
            <a:fld id="{A5164F59-2C4C-48AE-8821-48AE3F4796E9}" type="slidenum">
              <a:rPr lang="el-GR" smtClean="0"/>
              <a:t>‹#›</a:t>
            </a:fld>
            <a:endParaRPr lang="el-GR" dirty="0"/>
          </a:p>
        </p:txBody>
      </p:sp>
      <p:sp>
        <p:nvSpPr>
          <p:cNvPr id="21" name="Θέση υποσέλιδου 20"/>
          <p:cNvSpPr>
            <a:spLocks noGrp="1"/>
          </p:cNvSpPr>
          <p:nvPr>
            <p:ph type="ftr" sz="quarter" idx="12"/>
          </p:nvPr>
        </p:nvSpPr>
        <p:spPr/>
        <p:txBody>
          <a:bodyPr rtlCol="0"/>
          <a:lstStyle/>
          <a:p>
            <a:r>
              <a:rPr lang="en-US"/>
              <a:t>Threads - 11.</a:t>
            </a:r>
            <a:endParaRPr lang="el-G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Ευθεία γραμμή σύνδεσης 15"/>
          <p:cNvSpPr>
            <a:spLocks noChangeShapeType="1"/>
          </p:cNvSpPr>
          <p:nvPr/>
        </p:nvSpPr>
        <p:spPr bwMode="auto">
          <a:xfrm>
            <a:off x="8763000" y="0"/>
            <a:ext cx="0" cy="51435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Θέση τίτλου 21"/>
          <p:cNvSpPr>
            <a:spLocks noGrp="1"/>
          </p:cNvSpPr>
          <p:nvPr>
            <p:ph type="title"/>
          </p:nvPr>
        </p:nvSpPr>
        <p:spPr>
          <a:xfrm>
            <a:off x="457200" y="205979"/>
            <a:ext cx="7467600" cy="857250"/>
          </a:xfrm>
          <a:prstGeom prst="rect">
            <a:avLst/>
          </a:prstGeom>
        </p:spPr>
        <p:txBody>
          <a:bodyPr vert="horz" anchor="b">
            <a:normAutofit/>
          </a:bodyPr>
          <a:lstStyle/>
          <a:p>
            <a:r>
              <a:rPr kumimoji="0" lang="el-GR"/>
              <a:t>Στυλ κύριου τίτλου</a:t>
            </a:r>
            <a:endParaRPr kumimoji="0" lang="en-US"/>
          </a:p>
        </p:txBody>
      </p:sp>
      <p:sp>
        <p:nvSpPr>
          <p:cNvPr id="13" name="Θέση κειμένου 12"/>
          <p:cNvSpPr>
            <a:spLocks noGrp="1"/>
          </p:cNvSpPr>
          <p:nvPr>
            <p:ph type="body" idx="1"/>
          </p:nvPr>
        </p:nvSpPr>
        <p:spPr>
          <a:xfrm>
            <a:off x="457200" y="1200150"/>
            <a:ext cx="7467600" cy="3655314"/>
          </a:xfrm>
          <a:prstGeom prst="rect">
            <a:avLst/>
          </a:prstGeom>
        </p:spPr>
        <p:txBody>
          <a:bodyPr vert="horz">
            <a:normAutofit/>
          </a:bodyPr>
          <a:lstStyle/>
          <a:p>
            <a:pPr lvl="0" eaLnBrk="1" latinLnBrk="0" hangingPunct="1"/>
            <a:r>
              <a:rPr kumimoji="0" lang="el-GR"/>
              <a:t>Στυλ υποδείγματος κειμένου</a:t>
            </a:r>
          </a:p>
          <a:p>
            <a:pPr lvl="1" eaLnBrk="1" latinLnBrk="0" hangingPunct="1"/>
            <a:r>
              <a:rPr kumimoji="0" lang="el-GR"/>
              <a:t>Δεύτερου επιπέδου</a:t>
            </a:r>
          </a:p>
          <a:p>
            <a:pPr lvl="2" eaLnBrk="1" latinLnBrk="0" hangingPunct="1"/>
            <a:r>
              <a:rPr kumimoji="0" lang="el-GR"/>
              <a:t>Τρίτου επιπέδου</a:t>
            </a:r>
          </a:p>
          <a:p>
            <a:pPr lvl="3" eaLnBrk="1" latinLnBrk="0" hangingPunct="1"/>
            <a:r>
              <a:rPr kumimoji="0" lang="el-GR"/>
              <a:t>Τέταρτου επιπέδου</a:t>
            </a:r>
          </a:p>
          <a:p>
            <a:pPr lvl="4" eaLnBrk="1" latinLnBrk="0" hangingPunct="1"/>
            <a:r>
              <a:rPr kumimoji="0" lang="el-GR"/>
              <a:t>Πέμπτου επιπέδου</a:t>
            </a:r>
            <a:endParaRPr kumimoji="0" lang="en-US"/>
          </a:p>
        </p:txBody>
      </p:sp>
      <p:sp>
        <p:nvSpPr>
          <p:cNvPr id="14" name="Θέση ημερομηνίας 13"/>
          <p:cNvSpPr>
            <a:spLocks noGrp="1"/>
          </p:cNvSpPr>
          <p:nvPr>
            <p:ph type="dt" sz="half" idx="2"/>
          </p:nvPr>
        </p:nvSpPr>
        <p:spPr>
          <a:xfrm rot="5400000">
            <a:off x="7840980" y="763382"/>
            <a:ext cx="1508760" cy="384048"/>
          </a:xfrm>
          <a:prstGeom prst="rect">
            <a:avLst/>
          </a:prstGeom>
        </p:spPr>
        <p:txBody>
          <a:bodyPr vert="horz" anchor="ctr" anchorCtr="0"/>
          <a:lstStyle>
            <a:lvl1pPr algn="r" eaLnBrk="1" latinLnBrk="0" hangingPunct="1">
              <a:defRPr kumimoji="0" sz="1200">
                <a:solidFill>
                  <a:schemeClr val="tx2"/>
                </a:solidFill>
              </a:defRPr>
            </a:lvl1pPr>
          </a:lstStyle>
          <a:p>
            <a:fld id="{98BC0D54-96AE-4106-BCEF-26472D4329D3}" type="datetime1">
              <a:rPr lang="el-GR" smtClean="0"/>
              <a:t>24/10/2023</a:t>
            </a:fld>
            <a:endParaRPr lang="el-GR" dirty="0"/>
          </a:p>
        </p:txBody>
      </p:sp>
      <p:sp>
        <p:nvSpPr>
          <p:cNvPr id="3" name="Θέση υποσέλιδου 2"/>
          <p:cNvSpPr>
            <a:spLocks noGrp="1"/>
          </p:cNvSpPr>
          <p:nvPr>
            <p:ph type="ftr" sz="quarter" idx="3"/>
          </p:nvPr>
        </p:nvSpPr>
        <p:spPr>
          <a:xfrm rot="5400000">
            <a:off x="7390237" y="2757210"/>
            <a:ext cx="2400300" cy="365760"/>
          </a:xfrm>
          <a:prstGeom prst="rect">
            <a:avLst/>
          </a:prstGeom>
        </p:spPr>
        <p:txBody>
          <a:bodyPr vert="horz" anchor="ctr" anchorCtr="0"/>
          <a:lstStyle>
            <a:lvl1pPr algn="l" eaLnBrk="1" latinLnBrk="0" hangingPunct="1">
              <a:defRPr kumimoji="0" sz="1200">
                <a:solidFill>
                  <a:schemeClr val="tx2"/>
                </a:solidFill>
              </a:defRPr>
            </a:lvl1pPr>
          </a:lstStyle>
          <a:p>
            <a:r>
              <a:rPr lang="en-US"/>
              <a:t>Threads - 11.</a:t>
            </a:r>
            <a:endParaRPr lang="el-GR" dirty="0"/>
          </a:p>
        </p:txBody>
      </p:sp>
      <p:sp>
        <p:nvSpPr>
          <p:cNvPr id="7" name="Ευθεία γραμμή σύνδεσης 6"/>
          <p:cNvSpPr>
            <a:spLocks noChangeShapeType="1"/>
          </p:cNvSpPr>
          <p:nvPr/>
        </p:nvSpPr>
        <p:spPr bwMode="auto">
          <a:xfrm>
            <a:off x="76200" y="0"/>
            <a:ext cx="0" cy="51435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Ευθεία γραμμή σύνδεσης 8"/>
          <p:cNvSpPr>
            <a:spLocks noChangeShapeType="1"/>
          </p:cNvSpPr>
          <p:nvPr/>
        </p:nvSpPr>
        <p:spPr bwMode="auto">
          <a:xfrm>
            <a:off x="8991600" y="0"/>
            <a:ext cx="0" cy="51435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Ορθογώνιο 9"/>
          <p:cNvSpPr/>
          <p:nvPr/>
        </p:nvSpPr>
        <p:spPr bwMode="auto">
          <a:xfrm>
            <a:off x="8839200" y="0"/>
            <a:ext cx="304800" cy="51435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Ευθεία γραμμή σύνδεσης 10"/>
          <p:cNvSpPr>
            <a:spLocks noChangeShapeType="1"/>
          </p:cNvSpPr>
          <p:nvPr/>
        </p:nvSpPr>
        <p:spPr bwMode="auto">
          <a:xfrm>
            <a:off x="8915400" y="0"/>
            <a:ext cx="0" cy="51435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Έλλειψη 11"/>
          <p:cNvSpPr/>
          <p:nvPr/>
        </p:nvSpPr>
        <p:spPr>
          <a:xfrm>
            <a:off x="8156448" y="4286250"/>
            <a:ext cx="548640" cy="41148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Θέση αριθμού διαφάνειας 22"/>
          <p:cNvSpPr>
            <a:spLocks noGrp="1"/>
          </p:cNvSpPr>
          <p:nvPr>
            <p:ph type="sldNum" sz="quarter" idx="4"/>
          </p:nvPr>
        </p:nvSpPr>
        <p:spPr>
          <a:xfrm>
            <a:off x="8129016" y="4300538"/>
            <a:ext cx="609600" cy="390906"/>
          </a:xfrm>
          <a:prstGeom prst="rect">
            <a:avLst/>
          </a:prstGeom>
        </p:spPr>
        <p:txBody>
          <a:bodyPr vert="horz" anchor="ctr"/>
          <a:lstStyle>
            <a:lvl1pPr algn="ctr" eaLnBrk="1" latinLnBrk="0" hangingPunct="1">
              <a:defRPr kumimoji="0" sz="1400" b="1">
                <a:solidFill>
                  <a:srgbClr val="FFFFFF"/>
                </a:solidFill>
              </a:defRPr>
            </a:lvl1pPr>
          </a:lstStyle>
          <a:p>
            <a:fld id="{A5164F59-2C4C-48AE-8821-48AE3F4796E9}" type="slidenum">
              <a:rPr lang="el-GR" smtClean="0"/>
              <a:t>‹#›</a:t>
            </a:fld>
            <a:endParaRPr lang="el-G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en.wikipedia.org/wiki/Hypertext_Transfer_Protocol" TargetMode="External"/><Relationship Id="rId13" Type="http://schemas.openxmlformats.org/officeDocument/2006/relationships/hyperlink" Target="https://en.wikipedia.org/wiki/Simple_Network_Management_Protocol" TargetMode="External"/><Relationship Id="rId3" Type="http://schemas.openxmlformats.org/officeDocument/2006/relationships/hyperlink" Target="https://en.wikipedia.org/wiki/Secure_Shell" TargetMode="External"/><Relationship Id="rId7" Type="http://schemas.openxmlformats.org/officeDocument/2006/relationships/hyperlink" Target="https://en.wikipedia.org/wiki/Dynamic_Host_Configuration_Protocol" TargetMode="External"/><Relationship Id="rId12" Type="http://schemas.openxmlformats.org/officeDocument/2006/relationships/hyperlink" Target="https://en.wikipedia.org/wiki/Internet_Message_Access_Protocol" TargetMode="External"/><Relationship Id="rId2" Type="http://schemas.openxmlformats.org/officeDocument/2006/relationships/hyperlink" Target="https://en.wikipedia.org/wiki/File_Transfer_Protocol" TargetMode="External"/><Relationship Id="rId1" Type="http://schemas.openxmlformats.org/officeDocument/2006/relationships/slideLayout" Target="../slideLayouts/slideLayout2.xml"/><Relationship Id="rId6" Type="http://schemas.openxmlformats.org/officeDocument/2006/relationships/hyperlink" Target="https://en.wikipedia.org/wiki/Domain_Name_System" TargetMode="External"/><Relationship Id="rId11" Type="http://schemas.openxmlformats.org/officeDocument/2006/relationships/hyperlink" Target="https://en.wikipedia.org/wiki/Network_Time_Protocol" TargetMode="External"/><Relationship Id="rId5" Type="http://schemas.openxmlformats.org/officeDocument/2006/relationships/hyperlink" Target="https://en.wikipedia.org/wiki/Simple_Mail_Transfer_Protocol" TargetMode="External"/><Relationship Id="rId15" Type="http://schemas.openxmlformats.org/officeDocument/2006/relationships/hyperlink" Target="https://en.wikipedia.org/wiki/HTTP_Secure" TargetMode="External"/><Relationship Id="rId10" Type="http://schemas.openxmlformats.org/officeDocument/2006/relationships/hyperlink" Target="https://en.wikipedia.org/wiki/Network_News_Transfer_Protocol" TargetMode="External"/><Relationship Id="rId4" Type="http://schemas.openxmlformats.org/officeDocument/2006/relationships/hyperlink" Target="https://en.wikipedia.org/wiki/Telnet" TargetMode="External"/><Relationship Id="rId9" Type="http://schemas.openxmlformats.org/officeDocument/2006/relationships/hyperlink" Target="https://en.wikipedia.org/wiki/Post_Office_Protocol" TargetMode="External"/><Relationship Id="rId14" Type="http://schemas.openxmlformats.org/officeDocument/2006/relationships/hyperlink" Target="https://en.wikipedia.org/wiki/Internet_Relay_Chat"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s://man7.org/linux/man-pages/man3/errno.3.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man7.org/linux/man-pages/man3/errno.3.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mhhe.com/engcs/compsci/leon-garcia/"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hyperlink" Target="https://is.gd/YZ5fuj"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hyperlink" Target="https://pagure.io/libaio" TargetMode="External"/></Relationships>
</file>

<file path=ppt/slides/_rels/slide8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2286000" y="971550"/>
            <a:ext cx="6172200" cy="1420772"/>
          </a:xfrm>
        </p:spPr>
        <p:txBody>
          <a:bodyPr/>
          <a:lstStyle/>
          <a:p>
            <a:pPr algn="ctr"/>
            <a:r>
              <a:rPr lang="en-US" dirty="0"/>
              <a:t>Network Sockets</a:t>
            </a:r>
            <a:br>
              <a:rPr lang="en-US" dirty="0"/>
            </a:br>
            <a:endParaRPr lang="el-GR" dirty="0"/>
          </a:p>
        </p:txBody>
      </p:sp>
      <p:sp>
        <p:nvSpPr>
          <p:cNvPr id="3" name="Υπότιτλος 2"/>
          <p:cNvSpPr>
            <a:spLocks noGrp="1"/>
          </p:cNvSpPr>
          <p:nvPr>
            <p:ph type="subTitle" idx="1"/>
          </p:nvPr>
        </p:nvSpPr>
        <p:spPr>
          <a:xfrm>
            <a:off x="2514600" y="2392322"/>
            <a:ext cx="6553200" cy="2780942"/>
          </a:xfrm>
        </p:spPr>
        <p:txBody>
          <a:bodyPr>
            <a:normAutofit/>
          </a:bodyPr>
          <a:lstStyle/>
          <a:p>
            <a:r>
              <a:rPr lang="en-US" sz="1600" dirty="0"/>
              <a:t>OSI, TCP/UDP, IP</a:t>
            </a:r>
          </a:p>
          <a:p>
            <a:r>
              <a:rPr lang="en-US" sz="1600" dirty="0"/>
              <a:t>Network Programming: socket, bind, listen, accept/connect, close</a:t>
            </a:r>
          </a:p>
          <a:p>
            <a:r>
              <a:rPr lang="en-US" sz="1600" dirty="0"/>
              <a:t>Addressing: </a:t>
            </a:r>
            <a:r>
              <a:rPr lang="en-US" sz="1600" dirty="0" err="1"/>
              <a:t>sockaddr_in</a:t>
            </a:r>
            <a:r>
              <a:rPr lang="en-US" sz="1600" dirty="0"/>
              <a:t>, </a:t>
            </a:r>
            <a:r>
              <a:rPr lang="en-US" sz="1600" dirty="0" err="1"/>
              <a:t>sockaddr</a:t>
            </a:r>
            <a:r>
              <a:rPr lang="en-US" sz="1600" dirty="0"/>
              <a:t> structs &amp; functions</a:t>
            </a:r>
          </a:p>
          <a:p>
            <a:r>
              <a:rPr lang="en-US" sz="1600" dirty="0"/>
              <a:t>Send/</a:t>
            </a:r>
            <a:r>
              <a:rPr lang="en-US" sz="1600" dirty="0" err="1"/>
              <a:t>Recv</a:t>
            </a:r>
            <a:r>
              <a:rPr lang="en-US" sz="1600" dirty="0"/>
              <a:t>: write/read, send/</a:t>
            </a:r>
            <a:r>
              <a:rPr lang="en-US" sz="1600" dirty="0" err="1"/>
              <a:t>recv</a:t>
            </a:r>
            <a:r>
              <a:rPr lang="en-US" sz="1600" dirty="0"/>
              <a:t>, </a:t>
            </a:r>
            <a:r>
              <a:rPr lang="en-US" sz="1600" dirty="0" err="1"/>
              <a:t>sendto</a:t>
            </a:r>
            <a:r>
              <a:rPr lang="en-US" sz="1600" dirty="0"/>
              <a:t>/</a:t>
            </a:r>
            <a:r>
              <a:rPr lang="en-US" sz="1600" dirty="0" err="1"/>
              <a:t>recvfrom</a:t>
            </a:r>
            <a:r>
              <a:rPr lang="en-US" sz="1600" dirty="0"/>
              <a:t>, </a:t>
            </a:r>
            <a:r>
              <a:rPr lang="en-US" sz="1600" dirty="0" err="1"/>
              <a:t>sendmsg</a:t>
            </a:r>
            <a:r>
              <a:rPr lang="en-US" sz="1600" dirty="0"/>
              <a:t>/</a:t>
            </a:r>
            <a:r>
              <a:rPr lang="en-US" sz="1600" dirty="0" err="1"/>
              <a:t>recvmsg</a:t>
            </a:r>
            <a:endParaRPr lang="en-US" sz="1600" dirty="0"/>
          </a:p>
          <a:p>
            <a:r>
              <a:rPr lang="en-US" sz="1600" dirty="0"/>
              <a:t>Client-Server: Sequential, Concurrent, Asynchronous/Multiplexed I/O, 	        Nonblocking, Signal-based Asynchronous  I/O, …</a:t>
            </a:r>
          </a:p>
          <a:p>
            <a:r>
              <a:rPr lang="en-US" sz="1600" dirty="0"/>
              <a:t>Socket Options</a:t>
            </a:r>
          </a:p>
        </p:txBody>
      </p:sp>
    </p:spTree>
    <p:extLst>
      <p:ext uri="{BB962C8B-B14F-4D97-AF65-F5344CB8AC3E}">
        <p14:creationId xmlns:p14="http://schemas.microsoft.com/office/powerpoint/2010/main" val="2351756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a:extLst>
              <a:ext uri="{FF2B5EF4-FFF2-40B4-BE49-F238E27FC236}">
                <a16:creationId xmlns:a16="http://schemas.microsoft.com/office/drawing/2014/main" id="{93A71BE7-F81F-48FE-8E1C-1251113B27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5900" y="1681163"/>
            <a:ext cx="6162675" cy="3123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Title 1">
            <a:extLst>
              <a:ext uri="{FF2B5EF4-FFF2-40B4-BE49-F238E27FC236}">
                <a16:creationId xmlns:a16="http://schemas.microsoft.com/office/drawing/2014/main" id="{BBF0BA78-49EA-4014-904E-BD112DCCAF68}"/>
              </a:ext>
            </a:extLst>
          </p:cNvPr>
          <p:cNvSpPr>
            <a:spLocks noGrp="1" noChangeArrowheads="1"/>
          </p:cNvSpPr>
          <p:nvPr>
            <p:ph type="title"/>
          </p:nvPr>
        </p:nvSpPr>
        <p:spPr/>
        <p:txBody>
          <a:bodyPr/>
          <a:lstStyle/>
          <a:p>
            <a:r>
              <a:rPr lang="en-US" altLang="en-US"/>
              <a:t>Network Layers (HTTP)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0992285C-6557-4044-B02A-AD3A5B0A3002}"/>
              </a:ext>
            </a:extLst>
          </p:cNvPr>
          <p:cNvSpPr>
            <a:spLocks noGrp="1" noChangeArrowheads="1"/>
          </p:cNvSpPr>
          <p:nvPr>
            <p:ph type="title"/>
          </p:nvPr>
        </p:nvSpPr>
        <p:spPr/>
        <p:txBody>
          <a:bodyPr/>
          <a:lstStyle/>
          <a:p>
            <a:r>
              <a:rPr lang="en-US" altLang="en-US"/>
              <a:t>Security Protocols</a:t>
            </a:r>
          </a:p>
        </p:txBody>
      </p:sp>
      <p:sp>
        <p:nvSpPr>
          <p:cNvPr id="14339" name="Slide Number Placeholder 5">
            <a:extLst>
              <a:ext uri="{FF2B5EF4-FFF2-40B4-BE49-F238E27FC236}">
                <a16:creationId xmlns:a16="http://schemas.microsoft.com/office/drawing/2014/main" id="{F00A432B-9C23-4105-8783-8CD6413DEFE9}"/>
              </a:ext>
            </a:extLst>
          </p:cNvPr>
          <p:cNvSpPr>
            <a:spLocks noGrp="1" noChangeArrowheads="1"/>
          </p:cNvSpPr>
          <p:nvPr>
            <p:ph type="sldNum" sz="quarter" idx="15"/>
          </p:nvPr>
        </p:nvSpPr>
        <p:spPr bwMode="auto">
          <a:xfrm>
            <a:off x="6553200" y="6248400"/>
            <a:ext cx="19050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ct val="0"/>
              </a:spcBef>
              <a:buFontTx/>
              <a:buNone/>
              <a:defRPr/>
            </a:pPr>
            <a:fld id="{09C1B6E6-963B-4331-AC24-A13F4C2149C3}" type="slidenum">
              <a:rPr lang="en-US" altLang="en-US" smtClean="0"/>
              <a:pPr>
                <a:spcBef>
                  <a:spcPct val="0"/>
                </a:spcBef>
                <a:buFontTx/>
                <a:buNone/>
                <a:defRPr/>
              </a:pPr>
              <a:t>11</a:t>
            </a:fld>
            <a:endParaRPr lang="en-US" altLang="en-US" sz="1050"/>
          </a:p>
        </p:txBody>
      </p:sp>
      <p:grpSp>
        <p:nvGrpSpPr>
          <p:cNvPr id="14340" name="Group 25">
            <a:extLst>
              <a:ext uri="{FF2B5EF4-FFF2-40B4-BE49-F238E27FC236}">
                <a16:creationId xmlns:a16="http://schemas.microsoft.com/office/drawing/2014/main" id="{FE8C5F06-63EB-48CE-A8E9-6946D08EB491}"/>
              </a:ext>
            </a:extLst>
          </p:cNvPr>
          <p:cNvGrpSpPr>
            <a:grpSpLocks/>
          </p:cNvGrpSpPr>
          <p:nvPr/>
        </p:nvGrpSpPr>
        <p:grpSpPr bwMode="auto">
          <a:xfrm>
            <a:off x="2971800" y="1543051"/>
            <a:ext cx="1129904" cy="2546747"/>
            <a:chOff x="511" y="591"/>
            <a:chExt cx="949" cy="2139"/>
          </a:xfrm>
        </p:grpSpPr>
        <p:sp>
          <p:nvSpPr>
            <p:cNvPr id="14348" name="Rectangle 2">
              <a:extLst>
                <a:ext uri="{FF2B5EF4-FFF2-40B4-BE49-F238E27FC236}">
                  <a16:creationId xmlns:a16="http://schemas.microsoft.com/office/drawing/2014/main" id="{8D9CDFB0-589F-4DD0-AE31-D75ED57B49AD}"/>
                </a:ext>
              </a:extLst>
            </p:cNvPr>
            <p:cNvSpPr>
              <a:spLocks noChangeArrowheads="1"/>
            </p:cNvSpPr>
            <p:nvPr/>
          </p:nvSpPr>
          <p:spPr bwMode="auto">
            <a:xfrm>
              <a:off x="511" y="591"/>
              <a:ext cx="949" cy="527"/>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14349" name="Rectangle 3">
              <a:extLst>
                <a:ext uri="{FF2B5EF4-FFF2-40B4-BE49-F238E27FC236}">
                  <a16:creationId xmlns:a16="http://schemas.microsoft.com/office/drawing/2014/main" id="{A7A5BEB4-D571-4439-BF50-6D2731F5ACB7}"/>
                </a:ext>
              </a:extLst>
            </p:cNvPr>
            <p:cNvSpPr>
              <a:spLocks noChangeArrowheads="1"/>
            </p:cNvSpPr>
            <p:nvPr/>
          </p:nvSpPr>
          <p:spPr bwMode="auto">
            <a:xfrm>
              <a:off x="511" y="1128"/>
              <a:ext cx="949" cy="527"/>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14350" name="Rectangle 4">
              <a:extLst>
                <a:ext uri="{FF2B5EF4-FFF2-40B4-BE49-F238E27FC236}">
                  <a16:creationId xmlns:a16="http://schemas.microsoft.com/office/drawing/2014/main" id="{170EBBDB-A83A-463C-B7D0-ECDFF4D4418C}"/>
                </a:ext>
              </a:extLst>
            </p:cNvPr>
            <p:cNvSpPr>
              <a:spLocks noChangeArrowheads="1"/>
            </p:cNvSpPr>
            <p:nvPr/>
          </p:nvSpPr>
          <p:spPr bwMode="auto">
            <a:xfrm>
              <a:off x="511" y="1666"/>
              <a:ext cx="949" cy="527"/>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14351" name="Rectangle 5">
              <a:extLst>
                <a:ext uri="{FF2B5EF4-FFF2-40B4-BE49-F238E27FC236}">
                  <a16:creationId xmlns:a16="http://schemas.microsoft.com/office/drawing/2014/main" id="{EB285422-49D9-4AAC-B092-9ADA5F03B2A5}"/>
                </a:ext>
              </a:extLst>
            </p:cNvPr>
            <p:cNvSpPr>
              <a:spLocks noChangeArrowheads="1"/>
            </p:cNvSpPr>
            <p:nvPr/>
          </p:nvSpPr>
          <p:spPr bwMode="auto">
            <a:xfrm>
              <a:off x="511" y="2203"/>
              <a:ext cx="949" cy="527"/>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14352" name="Rectangle 6">
              <a:extLst>
                <a:ext uri="{FF2B5EF4-FFF2-40B4-BE49-F238E27FC236}">
                  <a16:creationId xmlns:a16="http://schemas.microsoft.com/office/drawing/2014/main" id="{6BE3FE58-3732-457B-9F24-6B07FE5DAB76}"/>
                </a:ext>
              </a:extLst>
            </p:cNvPr>
            <p:cNvSpPr>
              <a:spLocks noChangeArrowheads="1"/>
            </p:cNvSpPr>
            <p:nvPr/>
          </p:nvSpPr>
          <p:spPr bwMode="auto">
            <a:xfrm>
              <a:off x="655" y="683"/>
              <a:ext cx="728"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Application</a:t>
              </a:r>
            </a:p>
            <a:p>
              <a:pPr algn="ctr">
                <a:spcBef>
                  <a:spcPct val="0"/>
                </a:spcBef>
                <a:buFontTx/>
                <a:buNone/>
              </a:pPr>
              <a:r>
                <a:rPr lang="en-US" altLang="en-US" sz="1200"/>
                <a:t>Layer</a:t>
              </a:r>
            </a:p>
          </p:txBody>
        </p:sp>
        <p:sp>
          <p:nvSpPr>
            <p:cNvPr id="14353" name="Rectangle 7">
              <a:extLst>
                <a:ext uri="{FF2B5EF4-FFF2-40B4-BE49-F238E27FC236}">
                  <a16:creationId xmlns:a16="http://schemas.microsoft.com/office/drawing/2014/main" id="{9FDE13FC-6D49-4197-9D0D-638C9D528068}"/>
                </a:ext>
              </a:extLst>
            </p:cNvPr>
            <p:cNvSpPr>
              <a:spLocks noChangeArrowheads="1"/>
            </p:cNvSpPr>
            <p:nvPr/>
          </p:nvSpPr>
          <p:spPr bwMode="auto">
            <a:xfrm>
              <a:off x="687" y="1210"/>
              <a:ext cx="614"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Transport</a:t>
              </a:r>
            </a:p>
            <a:p>
              <a:pPr algn="ctr">
                <a:spcBef>
                  <a:spcPct val="0"/>
                </a:spcBef>
                <a:buFontTx/>
                <a:buNone/>
              </a:pPr>
              <a:r>
                <a:rPr lang="en-US" altLang="en-US" sz="1200"/>
                <a:t>Layer</a:t>
              </a:r>
            </a:p>
          </p:txBody>
        </p:sp>
        <p:sp>
          <p:nvSpPr>
            <p:cNvPr id="14354" name="Rectangle 8">
              <a:extLst>
                <a:ext uri="{FF2B5EF4-FFF2-40B4-BE49-F238E27FC236}">
                  <a16:creationId xmlns:a16="http://schemas.microsoft.com/office/drawing/2014/main" id="{F533BA4E-6250-4F2E-9D59-D715C9EF24FF}"/>
                </a:ext>
              </a:extLst>
            </p:cNvPr>
            <p:cNvSpPr>
              <a:spLocks noChangeArrowheads="1"/>
            </p:cNvSpPr>
            <p:nvPr/>
          </p:nvSpPr>
          <p:spPr bwMode="auto">
            <a:xfrm>
              <a:off x="759" y="1745"/>
              <a:ext cx="519"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Internet</a:t>
              </a:r>
            </a:p>
            <a:p>
              <a:pPr algn="ctr">
                <a:spcBef>
                  <a:spcPct val="0"/>
                </a:spcBef>
                <a:buFontTx/>
                <a:buNone/>
              </a:pPr>
              <a:r>
                <a:rPr lang="en-US" altLang="en-US" sz="1200"/>
                <a:t>Layer</a:t>
              </a:r>
            </a:p>
          </p:txBody>
        </p:sp>
        <p:sp>
          <p:nvSpPr>
            <p:cNvPr id="14355" name="Rectangle 9">
              <a:extLst>
                <a:ext uri="{FF2B5EF4-FFF2-40B4-BE49-F238E27FC236}">
                  <a16:creationId xmlns:a16="http://schemas.microsoft.com/office/drawing/2014/main" id="{EC1C7E1E-6AFD-405A-B258-FDC795BFC5C2}"/>
                </a:ext>
              </a:extLst>
            </p:cNvPr>
            <p:cNvSpPr>
              <a:spLocks noChangeArrowheads="1"/>
            </p:cNvSpPr>
            <p:nvPr/>
          </p:nvSpPr>
          <p:spPr bwMode="auto">
            <a:xfrm>
              <a:off x="725" y="2298"/>
              <a:ext cx="577"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Network</a:t>
              </a:r>
            </a:p>
            <a:p>
              <a:pPr algn="ctr">
                <a:spcBef>
                  <a:spcPct val="0"/>
                </a:spcBef>
                <a:buFontTx/>
                <a:buNone/>
              </a:pPr>
              <a:r>
                <a:rPr lang="en-US" altLang="en-US" sz="1200"/>
                <a:t>Interface</a:t>
              </a:r>
            </a:p>
          </p:txBody>
        </p:sp>
      </p:grpSp>
      <p:sp>
        <p:nvSpPr>
          <p:cNvPr id="14341" name="Text Box 20">
            <a:extLst>
              <a:ext uri="{FF2B5EF4-FFF2-40B4-BE49-F238E27FC236}">
                <a16:creationId xmlns:a16="http://schemas.microsoft.com/office/drawing/2014/main" id="{76302E0F-B901-45FE-A8CF-831DE11CC4CB}"/>
              </a:ext>
            </a:extLst>
          </p:cNvPr>
          <p:cNvSpPr txBox="1">
            <a:spLocks noChangeArrowheads="1"/>
          </p:cNvSpPr>
          <p:nvPr/>
        </p:nvSpPr>
        <p:spPr bwMode="auto">
          <a:xfrm>
            <a:off x="6950249" y="4902705"/>
            <a:ext cx="628698"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50000"/>
              </a:spcBef>
              <a:buFontTx/>
              <a:buNone/>
            </a:pPr>
            <a:r>
              <a:rPr lang="en-US" altLang="en-US" sz="750"/>
              <a:t>Figure 2.10</a:t>
            </a:r>
          </a:p>
        </p:txBody>
      </p:sp>
      <p:sp>
        <p:nvSpPr>
          <p:cNvPr id="14342" name="Text Box 21">
            <a:extLst>
              <a:ext uri="{FF2B5EF4-FFF2-40B4-BE49-F238E27FC236}">
                <a16:creationId xmlns:a16="http://schemas.microsoft.com/office/drawing/2014/main" id="{89A7F7C7-9C29-48E1-9802-830443A2A3C9}"/>
              </a:ext>
            </a:extLst>
          </p:cNvPr>
          <p:cNvSpPr txBox="1">
            <a:spLocks noChangeArrowheads="1"/>
          </p:cNvSpPr>
          <p:nvPr/>
        </p:nvSpPr>
        <p:spPr bwMode="auto">
          <a:xfrm>
            <a:off x="2743200" y="171450"/>
            <a:ext cx="41549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800" b="1"/>
              <a:t>    </a:t>
            </a:r>
          </a:p>
        </p:txBody>
      </p:sp>
      <p:sp>
        <p:nvSpPr>
          <p:cNvPr id="14343" name="Text Box 26">
            <a:extLst>
              <a:ext uri="{FF2B5EF4-FFF2-40B4-BE49-F238E27FC236}">
                <a16:creationId xmlns:a16="http://schemas.microsoft.com/office/drawing/2014/main" id="{7FF03321-D1E9-439D-997A-C1FA96D2382D}"/>
              </a:ext>
            </a:extLst>
          </p:cNvPr>
          <p:cNvSpPr txBox="1">
            <a:spLocks noChangeArrowheads="1"/>
          </p:cNvSpPr>
          <p:nvPr/>
        </p:nvSpPr>
        <p:spPr bwMode="auto">
          <a:xfrm>
            <a:off x="4400550" y="1657350"/>
            <a:ext cx="348101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dirty="0">
                <a:solidFill>
                  <a:srgbClr val="FF0000"/>
                </a:solidFill>
              </a:rPr>
              <a:t>SSL/TLS, SSH, </a:t>
            </a:r>
            <a:r>
              <a:rPr lang="en-US" altLang="en-US" sz="1500" dirty="0"/>
              <a:t>SFTP, PGP, PEM, HTTPS</a:t>
            </a:r>
          </a:p>
        </p:txBody>
      </p:sp>
      <p:sp>
        <p:nvSpPr>
          <p:cNvPr id="14344" name="Text Box 27">
            <a:extLst>
              <a:ext uri="{FF2B5EF4-FFF2-40B4-BE49-F238E27FC236}">
                <a16:creationId xmlns:a16="http://schemas.microsoft.com/office/drawing/2014/main" id="{986EEC6C-A0FF-4182-9583-5DD301B3A7B5}"/>
              </a:ext>
            </a:extLst>
          </p:cNvPr>
          <p:cNvSpPr txBox="1">
            <a:spLocks noChangeArrowheads="1"/>
          </p:cNvSpPr>
          <p:nvPr/>
        </p:nvSpPr>
        <p:spPr bwMode="auto">
          <a:xfrm>
            <a:off x="4457700" y="2343150"/>
            <a:ext cx="1361270"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dirty="0">
                <a:solidFill>
                  <a:srgbClr val="FF0000"/>
                </a:solidFill>
              </a:rPr>
              <a:t>SSL/TLS, SSH</a:t>
            </a:r>
          </a:p>
        </p:txBody>
      </p:sp>
      <p:sp>
        <p:nvSpPr>
          <p:cNvPr id="14345" name="Text Box 28">
            <a:extLst>
              <a:ext uri="{FF2B5EF4-FFF2-40B4-BE49-F238E27FC236}">
                <a16:creationId xmlns:a16="http://schemas.microsoft.com/office/drawing/2014/main" id="{D3D19690-2128-4312-8249-932D0D081233}"/>
              </a:ext>
            </a:extLst>
          </p:cNvPr>
          <p:cNvSpPr txBox="1">
            <a:spLocks noChangeArrowheads="1"/>
          </p:cNvSpPr>
          <p:nvPr/>
        </p:nvSpPr>
        <p:spPr bwMode="auto">
          <a:xfrm>
            <a:off x="4502944" y="3039666"/>
            <a:ext cx="681597"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IPSec </a:t>
            </a:r>
          </a:p>
        </p:txBody>
      </p:sp>
      <p:sp>
        <p:nvSpPr>
          <p:cNvPr id="14346" name="Text Box 29">
            <a:extLst>
              <a:ext uri="{FF2B5EF4-FFF2-40B4-BE49-F238E27FC236}">
                <a16:creationId xmlns:a16="http://schemas.microsoft.com/office/drawing/2014/main" id="{EF3A84E7-5EB0-4B2B-ACB0-5C335EDD9DA8}"/>
              </a:ext>
            </a:extLst>
          </p:cNvPr>
          <p:cNvSpPr txBox="1">
            <a:spLocks noChangeArrowheads="1"/>
          </p:cNvSpPr>
          <p:nvPr/>
        </p:nvSpPr>
        <p:spPr bwMode="auto">
          <a:xfrm>
            <a:off x="4502944" y="3611166"/>
            <a:ext cx="2250937"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Security in data link layer?</a:t>
            </a:r>
          </a:p>
        </p:txBody>
      </p:sp>
      <p:sp>
        <p:nvSpPr>
          <p:cNvPr id="14347" name="Text Box 30">
            <a:extLst>
              <a:ext uri="{FF2B5EF4-FFF2-40B4-BE49-F238E27FC236}">
                <a16:creationId xmlns:a16="http://schemas.microsoft.com/office/drawing/2014/main" id="{188E6C10-8AE0-4EBD-9367-6D1A51087A29}"/>
              </a:ext>
            </a:extLst>
          </p:cNvPr>
          <p:cNvSpPr txBox="1">
            <a:spLocks noChangeArrowheads="1"/>
          </p:cNvSpPr>
          <p:nvPr/>
        </p:nvSpPr>
        <p:spPr bwMode="auto">
          <a:xfrm>
            <a:off x="1702594" y="4488656"/>
            <a:ext cx="399981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800"/>
              <a:t>Other security systems:  Kerberos, X.509</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DFEA8057-A20E-4B1F-8146-900869900BFB}"/>
              </a:ext>
            </a:extLst>
          </p:cNvPr>
          <p:cNvSpPr>
            <a:spLocks noGrp="1" noChangeArrowheads="1"/>
          </p:cNvSpPr>
          <p:nvPr>
            <p:ph type="title"/>
          </p:nvPr>
        </p:nvSpPr>
        <p:spPr/>
        <p:txBody>
          <a:bodyPr/>
          <a:lstStyle/>
          <a:p>
            <a:r>
              <a:rPr lang="en-US" altLang="en-US"/>
              <a:t>Useful Network Commands</a:t>
            </a:r>
          </a:p>
        </p:txBody>
      </p:sp>
      <p:sp>
        <p:nvSpPr>
          <p:cNvPr id="15363" name="Content Placeholder 2">
            <a:extLst>
              <a:ext uri="{FF2B5EF4-FFF2-40B4-BE49-F238E27FC236}">
                <a16:creationId xmlns:a16="http://schemas.microsoft.com/office/drawing/2014/main" id="{B0912D8B-60F4-43D0-8D17-40EC0CC25420}"/>
              </a:ext>
            </a:extLst>
          </p:cNvPr>
          <p:cNvSpPr>
            <a:spLocks noGrp="1" noChangeArrowheads="1"/>
          </p:cNvSpPr>
          <p:nvPr>
            <p:ph idx="1"/>
          </p:nvPr>
        </p:nvSpPr>
        <p:spPr/>
        <p:txBody>
          <a:bodyPr>
            <a:normAutofit fontScale="62500" lnSpcReduction="20000"/>
          </a:bodyPr>
          <a:lstStyle/>
          <a:p>
            <a:r>
              <a:rPr lang="en-US" altLang="en-US" dirty="0" err="1">
                <a:latin typeface="Courier New" panose="02070309020205020404" pitchFamily="49" charset="0"/>
                <a:cs typeface="Courier New" panose="02070309020205020404" pitchFamily="49" charset="0"/>
              </a:rPr>
              <a:t>ifconfig</a:t>
            </a:r>
            <a:r>
              <a:rPr lang="en-US" altLang="en-US" dirty="0">
                <a:latin typeface="Courier New" panose="02070309020205020404" pitchFamily="49" charset="0"/>
                <a:cs typeface="Courier New" panose="02070309020205020404" pitchFamily="49" charset="0"/>
              </a:rPr>
              <a:t>, </a:t>
            </a:r>
            <a:r>
              <a:rPr lang="en-US" altLang="en-US" dirty="0" err="1">
                <a:latin typeface="Courier New" panose="02070309020205020404" pitchFamily="49" charset="0"/>
                <a:cs typeface="Courier New" panose="02070309020205020404" pitchFamily="49" charset="0"/>
              </a:rPr>
              <a:t>ip</a:t>
            </a:r>
            <a:endParaRPr lang="en-US" altLang="en-US" dirty="0">
              <a:latin typeface="Courier New" panose="02070309020205020404" pitchFamily="49" charset="0"/>
              <a:cs typeface="Courier New" panose="02070309020205020404" pitchFamily="49" charset="0"/>
            </a:endParaRPr>
          </a:p>
          <a:p>
            <a:r>
              <a:rPr lang="en-US" altLang="en-US" dirty="0">
                <a:latin typeface="Courier New" panose="02070309020205020404" pitchFamily="49" charset="0"/>
                <a:cs typeface="Courier New" panose="02070309020205020404" pitchFamily="49" charset="0"/>
              </a:rPr>
              <a:t>host(name), /</a:t>
            </a:r>
            <a:r>
              <a:rPr lang="en-US" altLang="en-US" dirty="0" err="1">
                <a:latin typeface="Courier New" panose="02070309020205020404" pitchFamily="49" charset="0"/>
                <a:cs typeface="Courier New" panose="02070309020205020404" pitchFamily="49" charset="0"/>
              </a:rPr>
              <a:t>etc</a:t>
            </a:r>
            <a:r>
              <a:rPr lang="en-US" altLang="en-US" dirty="0">
                <a:latin typeface="Courier New" panose="02070309020205020404" pitchFamily="49" charset="0"/>
                <a:cs typeface="Courier New" panose="02070309020205020404" pitchFamily="49" charset="0"/>
              </a:rPr>
              <a:t>/hosts</a:t>
            </a:r>
          </a:p>
          <a:p>
            <a:r>
              <a:rPr lang="en-US" altLang="en-US" dirty="0">
                <a:latin typeface="Courier New" panose="02070309020205020404" pitchFamily="49" charset="0"/>
                <a:cs typeface="Courier New" panose="02070309020205020404" pitchFamily="49" charset="0"/>
              </a:rPr>
              <a:t>dig/drill for </a:t>
            </a:r>
            <a:r>
              <a:rPr lang="en-US" altLang="en-US" dirty="0" err="1">
                <a:latin typeface="Courier New" panose="02070309020205020404" pitchFamily="49" charset="0"/>
                <a:cs typeface="Courier New" panose="02070309020205020404" pitchFamily="49" charset="0"/>
              </a:rPr>
              <a:t>dns</a:t>
            </a:r>
            <a:endParaRPr lang="en-US" altLang="en-US" dirty="0">
              <a:latin typeface="Courier New" panose="02070309020205020404" pitchFamily="49" charset="0"/>
              <a:cs typeface="Courier New" panose="02070309020205020404" pitchFamily="49" charset="0"/>
            </a:endParaRPr>
          </a:p>
          <a:p>
            <a:r>
              <a:rPr lang="en-US" altLang="en-US" dirty="0">
                <a:latin typeface="Courier New" panose="02070309020205020404" pitchFamily="49" charset="0"/>
                <a:cs typeface="Courier New" panose="02070309020205020404" pitchFamily="49" charset="0"/>
              </a:rPr>
              <a:t>ping, </a:t>
            </a:r>
            <a:r>
              <a:rPr lang="en-US" altLang="en-US" dirty="0" err="1">
                <a:latin typeface="Courier New" panose="02070309020205020404" pitchFamily="49" charset="0"/>
                <a:cs typeface="Courier New" panose="02070309020205020404" pitchFamily="49" charset="0"/>
              </a:rPr>
              <a:t>hping</a:t>
            </a:r>
            <a:endParaRPr lang="en-US" altLang="en-US" dirty="0">
              <a:latin typeface="Courier New" panose="02070309020205020404" pitchFamily="49" charset="0"/>
              <a:cs typeface="Courier New" panose="02070309020205020404" pitchFamily="49" charset="0"/>
            </a:endParaRPr>
          </a:p>
          <a:p>
            <a:r>
              <a:rPr lang="en-US" altLang="en-US" dirty="0">
                <a:latin typeface="Courier New" panose="02070309020205020404" pitchFamily="49" charset="0"/>
                <a:cs typeface="Courier New" panose="02070309020205020404" pitchFamily="49" charset="0"/>
              </a:rPr>
              <a:t>netstat –</a:t>
            </a:r>
            <a:r>
              <a:rPr lang="en-US" altLang="en-US" dirty="0" err="1">
                <a:latin typeface="Courier New" panose="02070309020205020404" pitchFamily="49" charset="0"/>
                <a:cs typeface="Courier New" panose="02070309020205020404" pitchFamily="49" charset="0"/>
              </a:rPr>
              <a:t>tulpn</a:t>
            </a:r>
            <a:r>
              <a:rPr lang="en-US" altLang="en-US" dirty="0">
                <a:latin typeface="Courier New" panose="02070309020205020404" pitchFamily="49" charset="0"/>
                <a:cs typeface="Courier New" panose="02070309020205020404" pitchFamily="49" charset="0"/>
              </a:rPr>
              <a:t> or -peanut, ss </a:t>
            </a:r>
          </a:p>
          <a:p>
            <a:r>
              <a:rPr lang="en-US" altLang="en-US" dirty="0" err="1">
                <a:latin typeface="Courier New" panose="02070309020205020404" pitchFamily="49" charset="0"/>
                <a:cs typeface="Courier New" panose="02070309020205020404" pitchFamily="49" charset="0"/>
              </a:rPr>
              <a:t>nmap</a:t>
            </a:r>
            <a:endParaRPr lang="en-US" altLang="en-US" dirty="0">
              <a:latin typeface="Courier New" panose="02070309020205020404" pitchFamily="49" charset="0"/>
              <a:cs typeface="Courier New" panose="02070309020205020404" pitchFamily="49" charset="0"/>
            </a:endParaRPr>
          </a:p>
          <a:p>
            <a:r>
              <a:rPr lang="en-US" altLang="en-US" dirty="0" err="1">
                <a:latin typeface="Courier New" panose="02070309020205020404" pitchFamily="49" charset="0"/>
                <a:cs typeface="Courier New" panose="02070309020205020404" pitchFamily="49" charset="0"/>
              </a:rPr>
              <a:t>netlink</a:t>
            </a:r>
            <a:endParaRPr lang="en-US" altLang="en-US" dirty="0">
              <a:latin typeface="Courier New" panose="02070309020205020404" pitchFamily="49" charset="0"/>
              <a:cs typeface="Courier New" panose="02070309020205020404" pitchFamily="49" charset="0"/>
            </a:endParaRPr>
          </a:p>
          <a:p>
            <a:r>
              <a:rPr lang="en-US" altLang="en-US" dirty="0" err="1">
                <a:latin typeface="Courier New" panose="02070309020205020404" pitchFamily="49" charset="0"/>
                <a:cs typeface="Courier New" panose="02070309020205020404" pitchFamily="49" charset="0"/>
              </a:rPr>
              <a:t>netlookup</a:t>
            </a:r>
            <a:endParaRPr lang="en-US" altLang="en-US" dirty="0">
              <a:latin typeface="Courier New" panose="02070309020205020404" pitchFamily="49" charset="0"/>
              <a:cs typeface="Courier New" panose="02070309020205020404" pitchFamily="49" charset="0"/>
            </a:endParaRPr>
          </a:p>
          <a:p>
            <a:r>
              <a:rPr lang="en-US" altLang="en-US" dirty="0">
                <a:latin typeface="Courier New" panose="02070309020205020404" pitchFamily="49" charset="0"/>
                <a:cs typeface="Courier New" panose="02070309020205020404" pitchFamily="49" charset="0"/>
              </a:rPr>
              <a:t>traceroute, </a:t>
            </a:r>
            <a:r>
              <a:rPr lang="en-US" altLang="en-US" dirty="0" err="1">
                <a:latin typeface="Courier New" panose="02070309020205020404" pitchFamily="49" charset="0"/>
                <a:cs typeface="Courier New" panose="02070309020205020404" pitchFamily="49" charset="0"/>
              </a:rPr>
              <a:t>mtr</a:t>
            </a:r>
            <a:r>
              <a:rPr lang="en-US" altLang="en-US" dirty="0">
                <a:latin typeface="Courier New" panose="02070309020205020404" pitchFamily="49" charset="0"/>
                <a:cs typeface="Courier New" panose="02070309020205020404" pitchFamily="49" charset="0"/>
              </a:rPr>
              <a:t> -</a:t>
            </a:r>
            <a:r>
              <a:rPr lang="en-US" altLang="en-US" dirty="0" err="1">
                <a:latin typeface="Courier New" panose="02070309020205020404" pitchFamily="49" charset="0"/>
                <a:cs typeface="Courier New" panose="02070309020205020404" pitchFamily="49" charset="0"/>
              </a:rPr>
              <a:t>rw</a:t>
            </a:r>
            <a:endParaRPr lang="en-US" altLang="en-US" dirty="0">
              <a:latin typeface="Courier New" panose="02070309020205020404" pitchFamily="49" charset="0"/>
              <a:cs typeface="Courier New" panose="02070309020205020404" pitchFamily="49" charset="0"/>
            </a:endParaRPr>
          </a:p>
          <a:p>
            <a:r>
              <a:rPr lang="en-US" altLang="en-US" dirty="0" err="1">
                <a:latin typeface="Courier New" panose="02070309020205020404" pitchFamily="49" charset="0"/>
                <a:cs typeface="Courier New" panose="02070309020205020404" pitchFamily="49" charset="0"/>
              </a:rPr>
              <a:t>netcat</a:t>
            </a:r>
            <a:r>
              <a:rPr lang="en-US" altLang="en-US" dirty="0">
                <a:latin typeface="Courier New" panose="02070309020205020404" pitchFamily="49" charset="0"/>
                <a:cs typeface="Courier New" panose="02070309020205020404" pitchFamily="49" charset="0"/>
              </a:rPr>
              <a:t> (</a:t>
            </a:r>
            <a:r>
              <a:rPr lang="en-US" altLang="en-US" dirty="0" err="1">
                <a:latin typeface="Courier New" panose="02070309020205020404" pitchFamily="49" charset="0"/>
                <a:cs typeface="Courier New" panose="02070309020205020404" pitchFamily="49" charset="0"/>
              </a:rPr>
              <a:t>nc</a:t>
            </a:r>
            <a:r>
              <a:rPr lang="en-US" altLang="en-US" dirty="0">
                <a:latin typeface="Courier New" panose="02070309020205020404" pitchFamily="49" charset="0"/>
                <a:cs typeface="Courier New" panose="02070309020205020404" pitchFamily="49" charset="0"/>
              </a:rPr>
              <a:t>)</a:t>
            </a:r>
          </a:p>
          <a:p>
            <a:r>
              <a:rPr lang="en-US" altLang="en-US" dirty="0" err="1">
                <a:latin typeface="Courier New" panose="02070309020205020404" pitchFamily="49" charset="0"/>
                <a:cs typeface="Courier New" panose="02070309020205020404" pitchFamily="49" charset="0"/>
              </a:rPr>
              <a:t>tcpdump</a:t>
            </a:r>
            <a:r>
              <a:rPr lang="en-US" altLang="en-US" dirty="0">
                <a:latin typeface="Courier New" panose="02070309020205020404" pitchFamily="49" charset="0"/>
                <a:cs typeface="Courier New" panose="02070309020205020404" pitchFamily="49" charset="0"/>
              </a:rPr>
              <a:t>, </a:t>
            </a:r>
            <a:r>
              <a:rPr lang="en-US" altLang="en-US" dirty="0" err="1">
                <a:latin typeface="Courier New" panose="02070309020205020404" pitchFamily="49" charset="0"/>
                <a:cs typeface="Courier New" panose="02070309020205020404" pitchFamily="49" charset="0"/>
              </a:rPr>
              <a:t>wireshark</a:t>
            </a:r>
            <a:endParaRPr lang="en-US" altLang="en-US" dirty="0">
              <a:latin typeface="Courier New" panose="02070309020205020404" pitchFamily="49" charset="0"/>
              <a:cs typeface="Courier New" panose="02070309020205020404" pitchFamily="49" charset="0"/>
            </a:endParaRPr>
          </a:p>
          <a:p>
            <a:r>
              <a:rPr lang="en-US" altLang="en-US" dirty="0">
                <a:latin typeface="Courier New" panose="02070309020205020404" pitchFamily="49" charset="0"/>
                <a:cs typeface="Courier New" panose="02070309020205020404" pitchFamily="49" charset="0"/>
              </a:rPr>
              <a:t>iptables, </a:t>
            </a:r>
            <a:r>
              <a:rPr lang="en-US" altLang="en-US" dirty="0" err="1">
                <a:latin typeface="Courier New" panose="02070309020205020404" pitchFamily="49" charset="0"/>
                <a:cs typeface="Courier New" panose="02070309020205020404" pitchFamily="49" charset="0"/>
              </a:rPr>
              <a:t>ufw</a:t>
            </a:r>
            <a:endParaRPr lang="en-US" altLang="en-US" dirty="0">
              <a:latin typeface="Courier New" panose="02070309020205020404" pitchFamily="49" charset="0"/>
              <a:cs typeface="Courier New" panose="02070309020205020404" pitchFamily="49" charset="0"/>
            </a:endParaRPr>
          </a:p>
          <a:p>
            <a:r>
              <a:rPr lang="en-US" altLang="en-US" dirty="0" err="1">
                <a:latin typeface="Courier New" panose="02070309020205020404" pitchFamily="49" charset="0"/>
                <a:cs typeface="Courier New" panose="02070309020205020404" pitchFamily="49" charset="0"/>
              </a:rPr>
              <a:t>lsof</a:t>
            </a:r>
            <a:r>
              <a:rPr lang="en-US" altLang="en-US" dirty="0">
                <a:latin typeface="Courier New" panose="02070309020205020404" pitchFamily="49" charset="0"/>
                <a:cs typeface="Courier New" panose="02070309020205020404" pitchFamily="49" charset="0"/>
              </a:rPr>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ED5482D7-110A-411D-80EA-1E5FC6E8DA94}"/>
              </a:ext>
            </a:extLst>
          </p:cNvPr>
          <p:cNvSpPr>
            <a:spLocks noGrp="1" noChangeArrowheads="1"/>
          </p:cNvSpPr>
          <p:nvPr>
            <p:ph type="title"/>
          </p:nvPr>
        </p:nvSpPr>
        <p:spPr/>
        <p:txBody>
          <a:bodyPr/>
          <a:lstStyle/>
          <a:p>
            <a:r>
              <a:rPr lang="en-US" altLang="en-US"/>
              <a:t>Packet exchange for TCP connection</a:t>
            </a:r>
          </a:p>
        </p:txBody>
      </p:sp>
      <p:pic>
        <p:nvPicPr>
          <p:cNvPr id="16387" name="Picture 3">
            <a:extLst>
              <a:ext uri="{FF2B5EF4-FFF2-40B4-BE49-F238E27FC236}">
                <a16:creationId xmlns:a16="http://schemas.microsoft.com/office/drawing/2014/main" id="{68938D07-BBEC-4069-9970-43AB4819C1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1700" y="1088231"/>
            <a:ext cx="4800600" cy="408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FDCA6-7F9D-43BA-9EDC-8D95FD7B13EE}"/>
              </a:ext>
            </a:extLst>
          </p:cNvPr>
          <p:cNvSpPr>
            <a:spLocks noGrp="1"/>
          </p:cNvSpPr>
          <p:nvPr>
            <p:ph type="title"/>
          </p:nvPr>
        </p:nvSpPr>
        <p:spPr/>
        <p:txBody>
          <a:bodyPr/>
          <a:lstStyle/>
          <a:p>
            <a:pPr>
              <a:defRPr/>
            </a:pPr>
            <a:r>
              <a:rPr lang="en-US" dirty="0"/>
              <a:t>TCP/UDP Port Numbers</a:t>
            </a:r>
          </a:p>
        </p:txBody>
      </p:sp>
      <p:sp>
        <p:nvSpPr>
          <p:cNvPr id="6" name="Content Placeholder 5">
            <a:extLst>
              <a:ext uri="{FF2B5EF4-FFF2-40B4-BE49-F238E27FC236}">
                <a16:creationId xmlns:a16="http://schemas.microsoft.com/office/drawing/2014/main" id="{85A1902F-3AF3-44FC-A0D7-AE3B67F1FB1E}"/>
              </a:ext>
            </a:extLst>
          </p:cNvPr>
          <p:cNvSpPr>
            <a:spLocks noGrp="1"/>
          </p:cNvSpPr>
          <p:nvPr>
            <p:ph idx="1"/>
          </p:nvPr>
        </p:nvSpPr>
        <p:spPr>
          <a:xfrm>
            <a:off x="457200" y="1200150"/>
            <a:ext cx="7467600" cy="3943350"/>
          </a:xfrm>
        </p:spPr>
        <p:txBody>
          <a:bodyPr>
            <a:normAutofit fontScale="92500" lnSpcReduction="10000"/>
          </a:bodyPr>
          <a:lstStyle/>
          <a:p>
            <a:pPr marL="0" indent="0" fontAlgn="ctr">
              <a:lnSpc>
                <a:spcPct val="110000"/>
              </a:lnSpc>
              <a:spcBef>
                <a:spcPts val="0"/>
              </a:spcBef>
              <a:buNone/>
              <a:defRPr/>
            </a:pPr>
            <a:r>
              <a:rPr lang="en-US" sz="1700" dirty="0"/>
              <a:t>20  </a:t>
            </a:r>
            <a:r>
              <a:rPr lang="pt-BR" sz="1700" u="sng" dirty="0">
                <a:hlinkClick r:id="rId2"/>
              </a:rPr>
              <a:t>File Transfer Protocol</a:t>
            </a:r>
            <a:r>
              <a:rPr lang="pt-BR" sz="1700" u="sng" dirty="0"/>
              <a:t> </a:t>
            </a:r>
            <a:r>
              <a:rPr lang="pt-BR" sz="1700" dirty="0"/>
              <a:t>(FTP) Data Transfer </a:t>
            </a:r>
            <a:endParaRPr lang="en-US" sz="1700" dirty="0"/>
          </a:p>
          <a:p>
            <a:pPr marL="0" indent="0" fontAlgn="ctr">
              <a:lnSpc>
                <a:spcPct val="110000"/>
              </a:lnSpc>
              <a:spcBef>
                <a:spcPts val="0"/>
              </a:spcBef>
              <a:buNone/>
              <a:defRPr/>
            </a:pPr>
            <a:r>
              <a:rPr lang="en-US" sz="1700" dirty="0"/>
              <a:t>21  </a:t>
            </a:r>
            <a:r>
              <a:rPr lang="en-US" sz="1700" dirty="0">
                <a:hlinkClick r:id="rId2"/>
              </a:rPr>
              <a:t>File Transfer Protocol</a:t>
            </a:r>
            <a:r>
              <a:rPr lang="en-US" sz="1700" dirty="0"/>
              <a:t> (FTP) Command Control </a:t>
            </a:r>
          </a:p>
          <a:p>
            <a:pPr marL="0" indent="0" fontAlgn="ctr">
              <a:lnSpc>
                <a:spcPct val="110000"/>
              </a:lnSpc>
              <a:spcBef>
                <a:spcPts val="0"/>
              </a:spcBef>
              <a:buNone/>
              <a:defRPr/>
            </a:pPr>
            <a:r>
              <a:rPr lang="en-US" sz="1700" dirty="0"/>
              <a:t>22  </a:t>
            </a:r>
            <a:r>
              <a:rPr lang="en-US" sz="1700" dirty="0">
                <a:hlinkClick r:id="rId3"/>
              </a:rPr>
              <a:t>Secure Shell</a:t>
            </a:r>
            <a:r>
              <a:rPr lang="en-US" sz="1700" dirty="0"/>
              <a:t> (SSH) Secure Login </a:t>
            </a:r>
          </a:p>
          <a:p>
            <a:pPr marL="0" indent="0" fontAlgn="ctr">
              <a:lnSpc>
                <a:spcPct val="110000"/>
              </a:lnSpc>
              <a:spcBef>
                <a:spcPts val="0"/>
              </a:spcBef>
              <a:buNone/>
              <a:defRPr/>
            </a:pPr>
            <a:r>
              <a:rPr lang="en-US" sz="1700" dirty="0"/>
              <a:t>23  </a:t>
            </a:r>
            <a:r>
              <a:rPr lang="en-US" sz="1700" dirty="0">
                <a:hlinkClick r:id="rId4"/>
              </a:rPr>
              <a:t>Telnet</a:t>
            </a:r>
            <a:r>
              <a:rPr lang="en-US" sz="1700" dirty="0"/>
              <a:t> remote login service, unencrypted text messages </a:t>
            </a:r>
          </a:p>
          <a:p>
            <a:pPr marL="0" indent="0" fontAlgn="ctr">
              <a:lnSpc>
                <a:spcPct val="110000"/>
              </a:lnSpc>
              <a:spcBef>
                <a:spcPts val="0"/>
              </a:spcBef>
              <a:buNone/>
              <a:defRPr/>
            </a:pPr>
            <a:r>
              <a:rPr lang="en-US" sz="1700" dirty="0"/>
              <a:t>25  </a:t>
            </a:r>
            <a:r>
              <a:rPr lang="en-US" sz="1700" dirty="0">
                <a:hlinkClick r:id="rId5"/>
              </a:rPr>
              <a:t>Simple Mail Transfer Protocol</a:t>
            </a:r>
            <a:r>
              <a:rPr lang="en-US" sz="1700" dirty="0"/>
              <a:t> (SMTP) E-mail routing </a:t>
            </a:r>
          </a:p>
          <a:p>
            <a:pPr marL="0" indent="0" fontAlgn="ctr">
              <a:lnSpc>
                <a:spcPct val="110000"/>
              </a:lnSpc>
              <a:spcBef>
                <a:spcPts val="0"/>
              </a:spcBef>
              <a:buNone/>
              <a:defRPr/>
            </a:pPr>
            <a:r>
              <a:rPr lang="en-US" sz="1700" dirty="0"/>
              <a:t>53  </a:t>
            </a:r>
            <a:r>
              <a:rPr lang="en-US" sz="1700" dirty="0">
                <a:hlinkClick r:id="rId6"/>
              </a:rPr>
              <a:t>Domain Name System</a:t>
            </a:r>
            <a:r>
              <a:rPr lang="en-US" sz="1700" dirty="0"/>
              <a:t> (DNS) service </a:t>
            </a:r>
          </a:p>
          <a:p>
            <a:pPr marL="0" indent="0" fontAlgn="ctr">
              <a:lnSpc>
                <a:spcPct val="110000"/>
              </a:lnSpc>
              <a:spcBef>
                <a:spcPts val="0"/>
              </a:spcBef>
              <a:buNone/>
              <a:defRPr/>
            </a:pPr>
            <a:r>
              <a:rPr lang="en-US" sz="1700" dirty="0"/>
              <a:t>67, 68  </a:t>
            </a:r>
            <a:r>
              <a:rPr lang="en-US" sz="1700" dirty="0">
                <a:hlinkClick r:id="rId7"/>
              </a:rPr>
              <a:t>Dynamic Host Configuration Protocol</a:t>
            </a:r>
            <a:r>
              <a:rPr lang="en-US" sz="1700" dirty="0"/>
              <a:t> (DHCP) </a:t>
            </a:r>
          </a:p>
          <a:p>
            <a:pPr marL="0" indent="0" fontAlgn="ctr">
              <a:lnSpc>
                <a:spcPct val="110000"/>
              </a:lnSpc>
              <a:spcBef>
                <a:spcPts val="0"/>
              </a:spcBef>
              <a:buNone/>
              <a:defRPr/>
            </a:pPr>
            <a:r>
              <a:rPr lang="en-US" sz="1700" dirty="0"/>
              <a:t>80  </a:t>
            </a:r>
            <a:r>
              <a:rPr lang="en-US" sz="1700" dirty="0">
                <a:hlinkClick r:id="rId8"/>
              </a:rPr>
              <a:t>Hypertext Transfer Protocol</a:t>
            </a:r>
            <a:r>
              <a:rPr lang="en-US" sz="1700" dirty="0"/>
              <a:t> (HTTP) used in WWW</a:t>
            </a:r>
          </a:p>
          <a:p>
            <a:pPr marL="0" indent="0" fontAlgn="ctr">
              <a:lnSpc>
                <a:spcPct val="110000"/>
              </a:lnSpc>
              <a:spcBef>
                <a:spcPts val="0"/>
              </a:spcBef>
              <a:buNone/>
              <a:defRPr/>
            </a:pPr>
            <a:r>
              <a:rPr lang="en-US" sz="1700" dirty="0"/>
              <a:t>110  </a:t>
            </a:r>
            <a:r>
              <a:rPr lang="en-US" sz="1700" dirty="0">
                <a:hlinkClick r:id="rId9"/>
              </a:rPr>
              <a:t>Post Office Protocol</a:t>
            </a:r>
            <a:r>
              <a:rPr lang="en-US" sz="1700" dirty="0"/>
              <a:t> (POP3) </a:t>
            </a:r>
          </a:p>
          <a:p>
            <a:pPr marL="0" indent="0" fontAlgn="ctr">
              <a:lnSpc>
                <a:spcPct val="110000"/>
              </a:lnSpc>
              <a:spcBef>
                <a:spcPts val="0"/>
              </a:spcBef>
              <a:buNone/>
              <a:defRPr/>
            </a:pPr>
            <a:r>
              <a:rPr lang="en-US" sz="1700" dirty="0"/>
              <a:t>119  </a:t>
            </a:r>
            <a:r>
              <a:rPr lang="en-US" sz="1700" dirty="0">
                <a:hlinkClick r:id="rId10"/>
              </a:rPr>
              <a:t>Network News Transfer Protocol</a:t>
            </a:r>
            <a:r>
              <a:rPr lang="en-US" sz="1700" dirty="0"/>
              <a:t> (NNTP) </a:t>
            </a:r>
          </a:p>
          <a:p>
            <a:pPr marL="0" indent="0" fontAlgn="ctr">
              <a:lnSpc>
                <a:spcPct val="110000"/>
              </a:lnSpc>
              <a:spcBef>
                <a:spcPts val="0"/>
              </a:spcBef>
              <a:buNone/>
              <a:defRPr/>
            </a:pPr>
            <a:r>
              <a:rPr lang="en-US" sz="1700" dirty="0"/>
              <a:t>123  </a:t>
            </a:r>
            <a:r>
              <a:rPr lang="en-US" sz="1700" dirty="0">
                <a:hlinkClick r:id="rId11"/>
              </a:rPr>
              <a:t>Network Time Protocol</a:t>
            </a:r>
            <a:r>
              <a:rPr lang="en-US" sz="1700" dirty="0"/>
              <a:t> (NTP) </a:t>
            </a:r>
          </a:p>
          <a:p>
            <a:pPr marL="0" indent="0" fontAlgn="ctr">
              <a:lnSpc>
                <a:spcPct val="110000"/>
              </a:lnSpc>
              <a:spcBef>
                <a:spcPts val="0"/>
              </a:spcBef>
              <a:buNone/>
              <a:defRPr/>
            </a:pPr>
            <a:r>
              <a:rPr lang="en-US" sz="1700" dirty="0"/>
              <a:t>143  </a:t>
            </a:r>
            <a:r>
              <a:rPr lang="en-US" sz="1700" dirty="0">
                <a:hlinkClick r:id="rId12"/>
              </a:rPr>
              <a:t>Internet Message Access Protocol</a:t>
            </a:r>
            <a:r>
              <a:rPr lang="en-US" sz="1700" dirty="0"/>
              <a:t> (IMAP) of digital mail </a:t>
            </a:r>
          </a:p>
          <a:p>
            <a:pPr marL="0" indent="0" fontAlgn="ctr">
              <a:lnSpc>
                <a:spcPct val="110000"/>
              </a:lnSpc>
              <a:spcBef>
                <a:spcPts val="0"/>
              </a:spcBef>
              <a:buNone/>
              <a:defRPr/>
            </a:pPr>
            <a:r>
              <a:rPr lang="en-US" sz="1700" dirty="0"/>
              <a:t>161  </a:t>
            </a:r>
            <a:r>
              <a:rPr lang="en-US" sz="1700" dirty="0">
                <a:hlinkClick r:id="rId13"/>
              </a:rPr>
              <a:t>Simple Network Management Protocol</a:t>
            </a:r>
            <a:r>
              <a:rPr lang="en-US" sz="1700" dirty="0"/>
              <a:t> (SNMP) </a:t>
            </a:r>
          </a:p>
          <a:p>
            <a:pPr marL="0" indent="0" fontAlgn="ctr">
              <a:lnSpc>
                <a:spcPct val="110000"/>
              </a:lnSpc>
              <a:spcBef>
                <a:spcPts val="0"/>
              </a:spcBef>
              <a:buNone/>
              <a:defRPr/>
            </a:pPr>
            <a:r>
              <a:rPr lang="en-US" sz="1700" dirty="0"/>
              <a:t>194  </a:t>
            </a:r>
            <a:r>
              <a:rPr lang="en-US" sz="1700" dirty="0">
                <a:hlinkClick r:id="rId14"/>
              </a:rPr>
              <a:t>Internet Relay Chat</a:t>
            </a:r>
            <a:r>
              <a:rPr lang="en-US" sz="1700" dirty="0"/>
              <a:t> (IRC) </a:t>
            </a:r>
          </a:p>
          <a:p>
            <a:pPr marL="0" indent="0" fontAlgn="ctr">
              <a:lnSpc>
                <a:spcPct val="110000"/>
              </a:lnSpc>
              <a:spcBef>
                <a:spcPts val="0"/>
              </a:spcBef>
              <a:buNone/>
              <a:defRPr/>
            </a:pPr>
            <a:r>
              <a:rPr lang="en-US" sz="1700" dirty="0"/>
              <a:t>443  </a:t>
            </a:r>
            <a:r>
              <a:rPr lang="en-US" sz="1700" dirty="0">
                <a:hlinkClick r:id="rId15"/>
              </a:rPr>
              <a:t>HTTP Secure</a:t>
            </a:r>
            <a:r>
              <a:rPr lang="en-US" sz="1700" dirty="0"/>
              <a:t> (HTTPS) HTTP over TLS/SSL </a:t>
            </a:r>
          </a:p>
          <a:p>
            <a:pPr>
              <a:defRPr/>
            </a:pPr>
            <a:endParaRPr lang="en-US" dirty="0"/>
          </a:p>
        </p:txBody>
      </p:sp>
      <p:sp>
        <p:nvSpPr>
          <p:cNvPr id="21508" name="Rectangle 2">
            <a:extLst>
              <a:ext uri="{FF2B5EF4-FFF2-40B4-BE49-F238E27FC236}">
                <a16:creationId xmlns:a16="http://schemas.microsoft.com/office/drawing/2014/main" id="{BE643E82-A7E4-4366-8EB5-075A2FF2FDFE}"/>
              </a:ext>
            </a:extLst>
          </p:cNvPr>
          <p:cNvSpPr>
            <a:spLocks noChangeArrowheads="1"/>
          </p:cNvSpPr>
          <p:nvPr/>
        </p:nvSpPr>
        <p:spPr bwMode="auto">
          <a:xfrm>
            <a:off x="3048000" y="963262"/>
            <a:ext cx="502920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350" dirty="0">
                <a:solidFill>
                  <a:schemeClr val="accent2"/>
                </a:solidFill>
              </a:rPr>
              <a:t>https://en.wikipedia.org/wiki/List_of_TCP_and_UDP_port_numbers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a:extLst>
              <a:ext uri="{FF2B5EF4-FFF2-40B4-BE49-F238E27FC236}">
                <a16:creationId xmlns:a16="http://schemas.microsoft.com/office/drawing/2014/main" id="{ACBE6E08-6A29-4E51-A27F-935F01DB22D8}"/>
              </a:ext>
            </a:extLst>
          </p:cNvPr>
          <p:cNvSpPr>
            <a:spLocks noGrp="1" noChangeArrowheads="1"/>
          </p:cNvSpPr>
          <p:nvPr>
            <p:ph type="title"/>
          </p:nvPr>
        </p:nvSpPr>
        <p:spPr/>
        <p:txBody>
          <a:bodyPr/>
          <a:lstStyle/>
          <a:p>
            <a:r>
              <a:rPr lang="en-US" altLang="en-US"/>
              <a:t>Network Sockets: Basic Functions</a:t>
            </a:r>
          </a:p>
        </p:txBody>
      </p:sp>
      <p:sp>
        <p:nvSpPr>
          <p:cNvPr id="24579" name="Content Placeholder 4">
            <a:extLst>
              <a:ext uri="{FF2B5EF4-FFF2-40B4-BE49-F238E27FC236}">
                <a16:creationId xmlns:a16="http://schemas.microsoft.com/office/drawing/2014/main" id="{8825F5CE-1453-4FF7-BB1A-98E3536FFDC8}"/>
              </a:ext>
            </a:extLst>
          </p:cNvPr>
          <p:cNvSpPr>
            <a:spLocks noGrp="1" noChangeArrowheads="1"/>
          </p:cNvSpPr>
          <p:nvPr>
            <p:ph idx="1"/>
          </p:nvPr>
        </p:nvSpPr>
        <p:spPr>
          <a:xfrm>
            <a:off x="1200150" y="1485899"/>
            <a:ext cx="7181850" cy="3451621"/>
          </a:xfrm>
        </p:spPr>
        <p:txBody>
          <a:bodyPr>
            <a:normAutofit lnSpcReduction="10000"/>
          </a:bodyPr>
          <a:lstStyle/>
          <a:p>
            <a:pPr marL="0" indent="0">
              <a:spcBef>
                <a:spcPct val="0"/>
              </a:spcBef>
              <a:buNone/>
            </a:pPr>
            <a:r>
              <a:rPr lang="en-US" altLang="en-US" sz="1200" b="1" dirty="0">
                <a:latin typeface="Courier New" panose="02070309020205020404" pitchFamily="49" charset="0"/>
                <a:cs typeface="Courier New" panose="02070309020205020404" pitchFamily="49" charset="0"/>
              </a:rPr>
              <a:t>/</a:t>
            </a:r>
            <a:r>
              <a:rPr lang="en-US" altLang="en-US" sz="1200" b="1" dirty="0" err="1">
                <a:latin typeface="Courier New" panose="02070309020205020404" pitchFamily="49" charset="0"/>
                <a:cs typeface="Courier New" panose="02070309020205020404" pitchFamily="49" charset="0"/>
              </a:rPr>
              <a:t>usr</a:t>
            </a:r>
            <a:r>
              <a:rPr lang="en-US" altLang="en-US" sz="1200" b="1" dirty="0">
                <a:latin typeface="Courier New" panose="02070309020205020404" pitchFamily="49" charset="0"/>
                <a:cs typeface="Courier New" panose="02070309020205020404" pitchFamily="49" charset="0"/>
              </a:rPr>
              <a:t>/include/sys/</a:t>
            </a:r>
            <a:r>
              <a:rPr lang="en-US" altLang="en-US" sz="1200" b="1" dirty="0" err="1">
                <a:latin typeface="Courier New" panose="02070309020205020404" pitchFamily="49" charset="0"/>
                <a:cs typeface="Courier New" panose="02070309020205020404" pitchFamily="49" charset="0"/>
              </a:rPr>
              <a:t>socket.h</a:t>
            </a:r>
            <a:endParaRPr lang="en-US" altLang="en-US" sz="1200" b="1" dirty="0">
              <a:latin typeface="Courier New" panose="02070309020205020404" pitchFamily="49" charset="0"/>
              <a:cs typeface="Courier New" panose="02070309020205020404" pitchFamily="49" charset="0"/>
            </a:endParaRPr>
          </a:p>
          <a:p>
            <a:pPr marL="0" indent="0">
              <a:spcBef>
                <a:spcPct val="0"/>
              </a:spcBef>
              <a:buNone/>
            </a:pPr>
            <a:endParaRPr lang="en-US" altLang="en-US" sz="1200" b="1" dirty="0">
              <a:latin typeface="Courier New" panose="02070309020205020404" pitchFamily="49" charset="0"/>
              <a:cs typeface="Courier New" panose="02070309020205020404" pitchFamily="49" charset="0"/>
            </a:endParaRPr>
          </a:p>
          <a:p>
            <a:pPr marL="0" indent="0">
              <a:spcBef>
                <a:spcPct val="0"/>
              </a:spcBef>
              <a:buNone/>
            </a:pPr>
            <a:r>
              <a:rPr lang="en-US" altLang="en-US" sz="1200" b="1" dirty="0">
                <a:latin typeface="Courier New" panose="02070309020205020404" pitchFamily="49" charset="0"/>
                <a:cs typeface="Courier New" panose="02070309020205020404" pitchFamily="49" charset="0"/>
              </a:rPr>
              <a:t>int socket(int domain, int type, int protocol);</a:t>
            </a:r>
          </a:p>
          <a:p>
            <a:pPr marL="0" indent="0">
              <a:spcBef>
                <a:spcPct val="0"/>
              </a:spcBef>
              <a:buNone/>
            </a:pPr>
            <a:r>
              <a:rPr lang="en-US" altLang="en-US" sz="1200" b="1" dirty="0">
                <a:latin typeface="Courier New" panose="02070309020205020404" pitchFamily="49" charset="0"/>
                <a:cs typeface="Courier New" panose="02070309020205020404" pitchFamily="49" charset="0"/>
              </a:rPr>
              <a:t>int bind(int socket, const struct </a:t>
            </a:r>
            <a:r>
              <a:rPr lang="en-US" altLang="en-US" sz="1200" b="1" dirty="0" err="1">
                <a:latin typeface="Courier New" panose="02070309020205020404" pitchFamily="49" charset="0"/>
                <a:cs typeface="Courier New" panose="02070309020205020404" pitchFamily="49" charset="0"/>
              </a:rPr>
              <a:t>sockaddr</a:t>
            </a:r>
            <a:r>
              <a:rPr lang="en-US" altLang="en-US" sz="1200" b="1" dirty="0">
                <a:latin typeface="Courier New" panose="02070309020205020404" pitchFamily="49" charset="0"/>
                <a:cs typeface="Courier New" panose="02070309020205020404" pitchFamily="49" charset="0"/>
              </a:rPr>
              <a:t> *address, </a:t>
            </a:r>
            <a:r>
              <a:rPr lang="en-US" altLang="en-US" sz="1200" b="1" dirty="0" err="1">
                <a:latin typeface="Courier New" panose="02070309020205020404" pitchFamily="49" charset="0"/>
                <a:cs typeface="Courier New" panose="02070309020205020404" pitchFamily="49" charset="0"/>
              </a:rPr>
              <a:t>socklen_t</a:t>
            </a:r>
            <a:r>
              <a:rPr lang="en-US" altLang="en-US" sz="1200" b="1" dirty="0">
                <a:latin typeface="Courier New" panose="02070309020205020404" pitchFamily="49" charset="0"/>
                <a:cs typeface="Courier New" panose="02070309020205020404" pitchFamily="49" charset="0"/>
              </a:rPr>
              <a:t> </a:t>
            </a:r>
            <a:r>
              <a:rPr lang="en-US" altLang="en-US" sz="1200" b="1" dirty="0" err="1">
                <a:latin typeface="Courier New" panose="02070309020205020404" pitchFamily="49" charset="0"/>
                <a:cs typeface="Courier New" panose="02070309020205020404" pitchFamily="49" charset="0"/>
              </a:rPr>
              <a:t>address_len</a:t>
            </a:r>
            <a:r>
              <a:rPr lang="en-US" altLang="en-US" sz="1200" b="1" dirty="0">
                <a:latin typeface="Courier New" panose="02070309020205020404" pitchFamily="49" charset="0"/>
                <a:cs typeface="Courier New" panose="02070309020205020404" pitchFamily="49" charset="0"/>
              </a:rPr>
              <a:t>);</a:t>
            </a:r>
          </a:p>
          <a:p>
            <a:pPr marL="0" indent="0">
              <a:spcBef>
                <a:spcPct val="0"/>
              </a:spcBef>
              <a:buNone/>
            </a:pPr>
            <a:r>
              <a:rPr lang="en-US" altLang="en-US" sz="1200" b="1" dirty="0">
                <a:latin typeface="Courier New" panose="02070309020205020404" pitchFamily="49" charset="0"/>
                <a:cs typeface="Courier New" panose="02070309020205020404" pitchFamily="49" charset="0"/>
              </a:rPr>
              <a:t>int listen(int socket, int backlog);</a:t>
            </a:r>
          </a:p>
          <a:p>
            <a:pPr marL="0" indent="0">
              <a:spcBef>
                <a:spcPct val="0"/>
              </a:spcBef>
              <a:buNone/>
            </a:pPr>
            <a:r>
              <a:rPr lang="en-US" altLang="en-US" sz="1200" b="1" dirty="0">
                <a:latin typeface="Courier New" panose="02070309020205020404" pitchFamily="49" charset="0"/>
                <a:cs typeface="Courier New" panose="02070309020205020404" pitchFamily="49" charset="0"/>
              </a:rPr>
              <a:t>int accept(int socket, struct </a:t>
            </a:r>
            <a:r>
              <a:rPr lang="en-US" altLang="en-US" sz="1200" b="1" dirty="0" err="1">
                <a:latin typeface="Courier New" panose="02070309020205020404" pitchFamily="49" charset="0"/>
                <a:cs typeface="Courier New" panose="02070309020205020404" pitchFamily="49" charset="0"/>
              </a:rPr>
              <a:t>sockaddr</a:t>
            </a:r>
            <a:r>
              <a:rPr lang="en-US" altLang="en-US" sz="1200" b="1" dirty="0">
                <a:latin typeface="Courier New" panose="02070309020205020404" pitchFamily="49" charset="0"/>
                <a:cs typeface="Courier New" panose="02070309020205020404" pitchFamily="49" charset="0"/>
              </a:rPr>
              <a:t> *address, </a:t>
            </a:r>
            <a:r>
              <a:rPr lang="en-US" altLang="en-US" sz="1200" b="1" dirty="0" err="1">
                <a:latin typeface="Courier New" panose="02070309020205020404" pitchFamily="49" charset="0"/>
                <a:cs typeface="Courier New" panose="02070309020205020404" pitchFamily="49" charset="0"/>
              </a:rPr>
              <a:t>socklen_t</a:t>
            </a:r>
            <a:r>
              <a:rPr lang="en-US" altLang="en-US" sz="1200" b="1" dirty="0">
                <a:latin typeface="Courier New" panose="02070309020205020404" pitchFamily="49" charset="0"/>
                <a:cs typeface="Courier New" panose="02070309020205020404" pitchFamily="49" charset="0"/>
              </a:rPr>
              <a:t> *</a:t>
            </a:r>
            <a:r>
              <a:rPr lang="en-US" altLang="en-US" sz="1200" b="1" dirty="0" err="1">
                <a:latin typeface="Courier New" panose="02070309020205020404" pitchFamily="49" charset="0"/>
                <a:cs typeface="Courier New" panose="02070309020205020404" pitchFamily="49" charset="0"/>
              </a:rPr>
              <a:t>address_len</a:t>
            </a:r>
            <a:r>
              <a:rPr lang="en-US" altLang="en-US" sz="1200" b="1" dirty="0">
                <a:latin typeface="Courier New" panose="02070309020205020404" pitchFamily="49" charset="0"/>
                <a:cs typeface="Courier New" panose="02070309020205020404" pitchFamily="49" charset="0"/>
              </a:rPr>
              <a:t>);</a:t>
            </a:r>
          </a:p>
          <a:p>
            <a:pPr marL="0" indent="0">
              <a:spcBef>
                <a:spcPct val="0"/>
              </a:spcBef>
              <a:buNone/>
            </a:pPr>
            <a:endParaRPr lang="en-US" altLang="en-US" sz="1200" b="1" dirty="0">
              <a:latin typeface="Courier New" panose="02070309020205020404" pitchFamily="49" charset="0"/>
              <a:cs typeface="Courier New" panose="02070309020205020404" pitchFamily="49" charset="0"/>
            </a:endParaRPr>
          </a:p>
          <a:p>
            <a:pPr marL="0" indent="0">
              <a:spcBef>
                <a:spcPct val="0"/>
              </a:spcBef>
              <a:buNone/>
            </a:pPr>
            <a:r>
              <a:rPr lang="en-US" altLang="en-US" sz="1200" b="1" dirty="0">
                <a:latin typeface="Courier New" panose="02070309020205020404" pitchFamily="49" charset="0"/>
                <a:cs typeface="Courier New" panose="02070309020205020404" pitchFamily="49" charset="0"/>
              </a:rPr>
              <a:t>int connect(int socket, const struct </a:t>
            </a:r>
            <a:r>
              <a:rPr lang="en-US" altLang="en-US" sz="1200" b="1" dirty="0" err="1">
                <a:latin typeface="Courier New" panose="02070309020205020404" pitchFamily="49" charset="0"/>
                <a:cs typeface="Courier New" panose="02070309020205020404" pitchFamily="49" charset="0"/>
              </a:rPr>
              <a:t>sockaddr</a:t>
            </a:r>
            <a:r>
              <a:rPr lang="en-US" altLang="en-US" sz="1200" b="1" dirty="0">
                <a:latin typeface="Courier New" panose="02070309020205020404" pitchFamily="49" charset="0"/>
                <a:cs typeface="Courier New" panose="02070309020205020404" pitchFamily="49" charset="0"/>
              </a:rPr>
              <a:t> *address,</a:t>
            </a:r>
          </a:p>
          <a:p>
            <a:pPr marL="0" indent="0">
              <a:spcBef>
                <a:spcPct val="0"/>
              </a:spcBef>
              <a:buNone/>
            </a:pPr>
            <a:r>
              <a:rPr lang="en-US" altLang="en-US" sz="1200" b="1" dirty="0">
                <a:latin typeface="Courier New" panose="02070309020205020404" pitchFamily="49" charset="0"/>
                <a:cs typeface="Courier New" panose="02070309020205020404" pitchFamily="49" charset="0"/>
              </a:rPr>
              <a:t>					</a:t>
            </a:r>
            <a:r>
              <a:rPr lang="en-US" altLang="en-US" sz="1200" b="1" dirty="0" err="1">
                <a:latin typeface="Courier New" panose="02070309020205020404" pitchFamily="49" charset="0"/>
                <a:cs typeface="Courier New" panose="02070309020205020404" pitchFamily="49" charset="0"/>
              </a:rPr>
              <a:t>socklen_t</a:t>
            </a:r>
            <a:r>
              <a:rPr lang="en-US" altLang="en-US" sz="1200" b="1" dirty="0">
                <a:latin typeface="Courier New" panose="02070309020205020404" pitchFamily="49" charset="0"/>
                <a:cs typeface="Courier New" panose="02070309020205020404" pitchFamily="49" charset="0"/>
              </a:rPr>
              <a:t> </a:t>
            </a:r>
            <a:r>
              <a:rPr lang="en-US" altLang="en-US" sz="1200" b="1" dirty="0" err="1">
                <a:latin typeface="Courier New" panose="02070309020205020404" pitchFamily="49" charset="0"/>
                <a:cs typeface="Courier New" panose="02070309020205020404" pitchFamily="49" charset="0"/>
              </a:rPr>
              <a:t>address_len</a:t>
            </a:r>
            <a:r>
              <a:rPr lang="en-US" altLang="en-US" sz="1200" b="1" dirty="0">
                <a:latin typeface="Courier New" panose="02070309020205020404" pitchFamily="49" charset="0"/>
                <a:cs typeface="Courier New" panose="02070309020205020404" pitchFamily="49" charset="0"/>
              </a:rPr>
              <a:t>);</a:t>
            </a:r>
          </a:p>
          <a:p>
            <a:pPr marL="0" indent="0">
              <a:spcBef>
                <a:spcPct val="0"/>
              </a:spcBef>
              <a:buNone/>
            </a:pPr>
            <a:r>
              <a:rPr lang="en-US" altLang="en-US" sz="1200" b="1" dirty="0" err="1">
                <a:latin typeface="Courier New" panose="02070309020205020404" pitchFamily="49" charset="0"/>
                <a:cs typeface="Courier New" panose="02070309020205020404" pitchFamily="49" charset="0"/>
              </a:rPr>
              <a:t>ssize_t</a:t>
            </a:r>
            <a:r>
              <a:rPr lang="en-US" altLang="en-US" sz="1200" b="1" dirty="0">
                <a:latin typeface="Courier New" panose="02070309020205020404" pitchFamily="49" charset="0"/>
                <a:cs typeface="Courier New" panose="02070309020205020404" pitchFamily="49" charset="0"/>
              </a:rPr>
              <a:t> send(int socket, const void *message, </a:t>
            </a:r>
            <a:r>
              <a:rPr lang="en-US" altLang="en-US" sz="1200" b="1" dirty="0" err="1">
                <a:latin typeface="Courier New" panose="02070309020205020404" pitchFamily="49" charset="0"/>
                <a:cs typeface="Courier New" panose="02070309020205020404" pitchFamily="49" charset="0"/>
              </a:rPr>
              <a:t>size_t</a:t>
            </a:r>
            <a:r>
              <a:rPr lang="en-US" altLang="en-US" sz="1200" b="1" dirty="0">
                <a:latin typeface="Courier New" panose="02070309020205020404" pitchFamily="49" charset="0"/>
                <a:cs typeface="Courier New" panose="02070309020205020404" pitchFamily="49" charset="0"/>
              </a:rPr>
              <a:t> length, int flags);</a:t>
            </a:r>
          </a:p>
          <a:p>
            <a:pPr marL="0" indent="0">
              <a:spcBef>
                <a:spcPct val="0"/>
              </a:spcBef>
              <a:buNone/>
            </a:pPr>
            <a:r>
              <a:rPr lang="en-US" altLang="en-US" sz="1200" b="1" dirty="0" err="1">
                <a:latin typeface="Courier New" panose="02070309020205020404" pitchFamily="49" charset="0"/>
                <a:cs typeface="Courier New" panose="02070309020205020404" pitchFamily="49" charset="0"/>
              </a:rPr>
              <a:t>ssize_t</a:t>
            </a:r>
            <a:r>
              <a:rPr lang="en-US" altLang="en-US" sz="1200" b="1" dirty="0">
                <a:latin typeface="Courier New" panose="02070309020205020404" pitchFamily="49" charset="0"/>
                <a:cs typeface="Courier New" panose="02070309020205020404" pitchFamily="49" charset="0"/>
              </a:rPr>
              <a:t> </a:t>
            </a:r>
            <a:r>
              <a:rPr lang="en-US" altLang="en-US" sz="1200" b="1" dirty="0" err="1">
                <a:latin typeface="Courier New" panose="02070309020205020404" pitchFamily="49" charset="0"/>
                <a:cs typeface="Courier New" panose="02070309020205020404" pitchFamily="49" charset="0"/>
              </a:rPr>
              <a:t>recv</a:t>
            </a:r>
            <a:r>
              <a:rPr lang="en-US" altLang="en-US" sz="1200" b="1" dirty="0">
                <a:latin typeface="Courier New" panose="02070309020205020404" pitchFamily="49" charset="0"/>
                <a:cs typeface="Courier New" panose="02070309020205020404" pitchFamily="49" charset="0"/>
              </a:rPr>
              <a:t>(int socket, void *buffer, </a:t>
            </a:r>
            <a:r>
              <a:rPr lang="en-US" altLang="en-US" sz="1200" b="1" dirty="0" err="1">
                <a:latin typeface="Courier New" panose="02070309020205020404" pitchFamily="49" charset="0"/>
                <a:cs typeface="Courier New" panose="02070309020205020404" pitchFamily="49" charset="0"/>
              </a:rPr>
              <a:t>size_t</a:t>
            </a:r>
            <a:r>
              <a:rPr lang="en-US" altLang="en-US" sz="1200" b="1" dirty="0">
                <a:latin typeface="Courier New" panose="02070309020205020404" pitchFamily="49" charset="0"/>
                <a:cs typeface="Courier New" panose="02070309020205020404" pitchFamily="49" charset="0"/>
              </a:rPr>
              <a:t> length, int flags);</a:t>
            </a:r>
          </a:p>
          <a:p>
            <a:pPr marL="0" indent="0">
              <a:spcBef>
                <a:spcPct val="0"/>
              </a:spcBef>
              <a:buNone/>
            </a:pPr>
            <a:r>
              <a:rPr lang="en-US" altLang="en-US" sz="1200" b="1" dirty="0" err="1">
                <a:latin typeface="Courier New" panose="02070309020205020404" pitchFamily="49" charset="0"/>
                <a:cs typeface="Courier New" panose="02070309020205020404" pitchFamily="49" charset="0"/>
              </a:rPr>
              <a:t>ssize_t</a:t>
            </a:r>
            <a:r>
              <a:rPr lang="en-US" altLang="en-US" sz="1200" b="1" dirty="0">
                <a:latin typeface="Courier New" panose="02070309020205020404" pitchFamily="49" charset="0"/>
                <a:cs typeface="Courier New" panose="02070309020205020404" pitchFamily="49" charset="0"/>
              </a:rPr>
              <a:t> </a:t>
            </a:r>
            <a:r>
              <a:rPr lang="en-US" altLang="en-US" sz="1200" b="1" dirty="0" err="1">
                <a:latin typeface="Courier New" panose="02070309020205020404" pitchFamily="49" charset="0"/>
                <a:cs typeface="Courier New" panose="02070309020205020404" pitchFamily="49" charset="0"/>
              </a:rPr>
              <a:t>sendmsg</a:t>
            </a:r>
            <a:r>
              <a:rPr lang="en-US" altLang="en-US" sz="1200" b="1" dirty="0">
                <a:latin typeface="Courier New" panose="02070309020205020404" pitchFamily="49" charset="0"/>
                <a:cs typeface="Courier New" panose="02070309020205020404" pitchFamily="49" charset="0"/>
              </a:rPr>
              <a:t>(int socket, const struct </a:t>
            </a:r>
            <a:r>
              <a:rPr lang="en-US" altLang="en-US" sz="1200" b="1" dirty="0" err="1">
                <a:latin typeface="Courier New" panose="02070309020205020404" pitchFamily="49" charset="0"/>
                <a:cs typeface="Courier New" panose="02070309020205020404" pitchFamily="49" charset="0"/>
              </a:rPr>
              <a:t>msghdr</a:t>
            </a:r>
            <a:r>
              <a:rPr lang="en-US" altLang="en-US" sz="1200" b="1" dirty="0">
                <a:latin typeface="Courier New" panose="02070309020205020404" pitchFamily="49" charset="0"/>
                <a:cs typeface="Courier New" panose="02070309020205020404" pitchFamily="49" charset="0"/>
              </a:rPr>
              <a:t> *message, int flags);</a:t>
            </a:r>
          </a:p>
          <a:p>
            <a:pPr marL="0" indent="0">
              <a:spcBef>
                <a:spcPct val="0"/>
              </a:spcBef>
              <a:buNone/>
            </a:pPr>
            <a:r>
              <a:rPr lang="en-US" altLang="en-US" sz="1200" b="1" dirty="0" err="1">
                <a:latin typeface="Courier New" panose="02070309020205020404" pitchFamily="49" charset="0"/>
                <a:cs typeface="Courier New" panose="02070309020205020404" pitchFamily="49" charset="0"/>
              </a:rPr>
              <a:t>ssize_t</a:t>
            </a:r>
            <a:r>
              <a:rPr lang="en-US" altLang="en-US" sz="1200" b="1" dirty="0">
                <a:latin typeface="Courier New" panose="02070309020205020404" pitchFamily="49" charset="0"/>
                <a:cs typeface="Courier New" panose="02070309020205020404" pitchFamily="49" charset="0"/>
              </a:rPr>
              <a:t> </a:t>
            </a:r>
            <a:r>
              <a:rPr lang="en-US" altLang="en-US" sz="1200" b="1" dirty="0" err="1">
                <a:latin typeface="Courier New" panose="02070309020205020404" pitchFamily="49" charset="0"/>
                <a:cs typeface="Courier New" panose="02070309020205020404" pitchFamily="49" charset="0"/>
              </a:rPr>
              <a:t>recvmsg</a:t>
            </a:r>
            <a:r>
              <a:rPr lang="en-US" altLang="en-US" sz="1200" b="1" dirty="0">
                <a:latin typeface="Courier New" panose="02070309020205020404" pitchFamily="49" charset="0"/>
                <a:cs typeface="Courier New" panose="02070309020205020404" pitchFamily="49" charset="0"/>
              </a:rPr>
              <a:t>(int socket, struct </a:t>
            </a:r>
            <a:r>
              <a:rPr lang="en-US" altLang="en-US" sz="1200" b="1" dirty="0" err="1">
                <a:latin typeface="Courier New" panose="02070309020205020404" pitchFamily="49" charset="0"/>
                <a:cs typeface="Courier New" panose="02070309020205020404" pitchFamily="49" charset="0"/>
              </a:rPr>
              <a:t>msghdr</a:t>
            </a:r>
            <a:r>
              <a:rPr lang="en-US" altLang="en-US" sz="1200" b="1" dirty="0">
                <a:latin typeface="Courier New" panose="02070309020205020404" pitchFamily="49" charset="0"/>
                <a:cs typeface="Courier New" panose="02070309020205020404" pitchFamily="49" charset="0"/>
              </a:rPr>
              <a:t> *message, int flags);</a:t>
            </a:r>
          </a:p>
          <a:p>
            <a:pPr marL="0" indent="0">
              <a:spcBef>
                <a:spcPct val="0"/>
              </a:spcBef>
              <a:buNone/>
            </a:pPr>
            <a:r>
              <a:rPr lang="en-US" altLang="en-US" sz="1200" b="1" dirty="0" err="1">
                <a:latin typeface="Courier New" panose="02070309020205020404" pitchFamily="49" charset="0"/>
                <a:cs typeface="Courier New" panose="02070309020205020404" pitchFamily="49" charset="0"/>
              </a:rPr>
              <a:t>ssize_t</a:t>
            </a:r>
            <a:r>
              <a:rPr lang="en-US" altLang="en-US" sz="1200" b="1" dirty="0">
                <a:latin typeface="Courier New" panose="02070309020205020404" pitchFamily="49" charset="0"/>
                <a:cs typeface="Courier New" panose="02070309020205020404" pitchFamily="49" charset="0"/>
              </a:rPr>
              <a:t> </a:t>
            </a:r>
            <a:r>
              <a:rPr lang="en-US" altLang="en-US" sz="1200" b="1" dirty="0" err="1">
                <a:latin typeface="Courier New" panose="02070309020205020404" pitchFamily="49" charset="0"/>
                <a:cs typeface="Courier New" panose="02070309020205020404" pitchFamily="49" charset="0"/>
              </a:rPr>
              <a:t>sendto</a:t>
            </a:r>
            <a:r>
              <a:rPr lang="en-US" altLang="en-US" sz="1200" b="1" dirty="0">
                <a:latin typeface="Courier New" panose="02070309020205020404" pitchFamily="49" charset="0"/>
                <a:cs typeface="Courier New" panose="02070309020205020404" pitchFamily="49" charset="0"/>
              </a:rPr>
              <a:t>(int socket, const void *message, </a:t>
            </a:r>
            <a:r>
              <a:rPr lang="en-US" altLang="en-US" sz="1200" b="1" dirty="0" err="1">
                <a:latin typeface="Courier New" panose="02070309020205020404" pitchFamily="49" charset="0"/>
                <a:cs typeface="Courier New" panose="02070309020205020404" pitchFamily="49" charset="0"/>
              </a:rPr>
              <a:t>size_t</a:t>
            </a:r>
            <a:r>
              <a:rPr lang="en-US" altLang="en-US" sz="1200" b="1" dirty="0">
                <a:latin typeface="Courier New" panose="02070309020205020404" pitchFamily="49" charset="0"/>
                <a:cs typeface="Courier New" panose="02070309020205020404" pitchFamily="49" charset="0"/>
              </a:rPr>
              <a:t> length, int flags, 		const struct </a:t>
            </a:r>
            <a:r>
              <a:rPr lang="en-US" altLang="en-US" sz="1200" b="1" dirty="0" err="1">
                <a:latin typeface="Courier New" panose="02070309020205020404" pitchFamily="49" charset="0"/>
                <a:cs typeface="Courier New" panose="02070309020205020404" pitchFamily="49" charset="0"/>
              </a:rPr>
              <a:t>sockaddr</a:t>
            </a:r>
            <a:r>
              <a:rPr lang="en-US" altLang="en-US" sz="1200" b="1" dirty="0">
                <a:latin typeface="Courier New" panose="02070309020205020404" pitchFamily="49" charset="0"/>
                <a:cs typeface="Courier New" panose="02070309020205020404" pitchFamily="49" charset="0"/>
              </a:rPr>
              <a:t> *</a:t>
            </a:r>
            <a:r>
              <a:rPr lang="en-US" altLang="en-US" sz="1200" b="1" dirty="0" err="1">
                <a:latin typeface="Courier New" panose="02070309020205020404" pitchFamily="49" charset="0"/>
                <a:cs typeface="Courier New" panose="02070309020205020404" pitchFamily="49" charset="0"/>
              </a:rPr>
              <a:t>dest_addr</a:t>
            </a:r>
            <a:r>
              <a:rPr lang="en-US" altLang="en-US" sz="1200" b="1" dirty="0">
                <a:latin typeface="Courier New" panose="02070309020205020404" pitchFamily="49" charset="0"/>
                <a:cs typeface="Courier New" panose="02070309020205020404" pitchFamily="49" charset="0"/>
              </a:rPr>
              <a:t>, </a:t>
            </a:r>
            <a:r>
              <a:rPr lang="en-US" altLang="en-US" sz="1200" b="1" dirty="0" err="1">
                <a:latin typeface="Courier New" panose="02070309020205020404" pitchFamily="49" charset="0"/>
                <a:cs typeface="Courier New" panose="02070309020205020404" pitchFamily="49" charset="0"/>
              </a:rPr>
              <a:t>socklen_t</a:t>
            </a:r>
            <a:r>
              <a:rPr lang="en-US" altLang="en-US" sz="1200" b="1" dirty="0">
                <a:latin typeface="Courier New" panose="02070309020205020404" pitchFamily="49" charset="0"/>
                <a:cs typeface="Courier New" panose="02070309020205020404" pitchFamily="49" charset="0"/>
              </a:rPr>
              <a:t> </a:t>
            </a:r>
            <a:r>
              <a:rPr lang="en-US" altLang="en-US" sz="1200" b="1" dirty="0" err="1">
                <a:latin typeface="Courier New" panose="02070309020205020404" pitchFamily="49" charset="0"/>
                <a:cs typeface="Courier New" panose="02070309020205020404" pitchFamily="49" charset="0"/>
              </a:rPr>
              <a:t>dest_len</a:t>
            </a:r>
            <a:r>
              <a:rPr lang="en-US" altLang="en-US" sz="1200" b="1" dirty="0">
                <a:latin typeface="Courier New" panose="02070309020205020404" pitchFamily="49" charset="0"/>
                <a:cs typeface="Courier New" panose="02070309020205020404" pitchFamily="49" charset="0"/>
              </a:rPr>
              <a:t>);</a:t>
            </a:r>
          </a:p>
          <a:p>
            <a:pPr marL="0" indent="0">
              <a:spcBef>
                <a:spcPct val="0"/>
              </a:spcBef>
              <a:buNone/>
            </a:pPr>
            <a:r>
              <a:rPr lang="en-US" altLang="en-US" sz="1200" b="1" dirty="0" err="1">
                <a:latin typeface="Courier New" panose="02070309020205020404" pitchFamily="49" charset="0"/>
                <a:cs typeface="Courier New" panose="02070309020205020404" pitchFamily="49" charset="0"/>
              </a:rPr>
              <a:t>ssize_t</a:t>
            </a:r>
            <a:r>
              <a:rPr lang="en-US" altLang="en-US" sz="1200" b="1" dirty="0">
                <a:latin typeface="Courier New" panose="02070309020205020404" pitchFamily="49" charset="0"/>
                <a:cs typeface="Courier New" panose="02070309020205020404" pitchFamily="49" charset="0"/>
              </a:rPr>
              <a:t> </a:t>
            </a:r>
            <a:r>
              <a:rPr lang="en-US" altLang="en-US" sz="1200" b="1" dirty="0" err="1">
                <a:latin typeface="Courier New" panose="02070309020205020404" pitchFamily="49" charset="0"/>
                <a:cs typeface="Courier New" panose="02070309020205020404" pitchFamily="49" charset="0"/>
              </a:rPr>
              <a:t>recvfrom</a:t>
            </a:r>
            <a:r>
              <a:rPr lang="en-US" altLang="en-US" sz="1200" b="1" dirty="0">
                <a:latin typeface="Courier New" panose="02070309020205020404" pitchFamily="49" charset="0"/>
                <a:cs typeface="Courier New" panose="02070309020205020404" pitchFamily="49" charset="0"/>
              </a:rPr>
              <a:t>(int socket, void *buffer, </a:t>
            </a:r>
            <a:r>
              <a:rPr lang="en-US" altLang="en-US" sz="1200" b="1" dirty="0" err="1">
                <a:latin typeface="Courier New" panose="02070309020205020404" pitchFamily="49" charset="0"/>
                <a:cs typeface="Courier New" panose="02070309020205020404" pitchFamily="49" charset="0"/>
              </a:rPr>
              <a:t>size_t</a:t>
            </a:r>
            <a:r>
              <a:rPr lang="en-US" altLang="en-US" sz="1200" b="1" dirty="0">
                <a:latin typeface="Courier New" panose="02070309020205020404" pitchFamily="49" charset="0"/>
                <a:cs typeface="Courier New" panose="02070309020205020404" pitchFamily="49" charset="0"/>
              </a:rPr>
              <a:t> length, int flags,</a:t>
            </a:r>
          </a:p>
          <a:p>
            <a:pPr marL="0" indent="0">
              <a:spcBef>
                <a:spcPct val="0"/>
              </a:spcBef>
              <a:buNone/>
            </a:pPr>
            <a:r>
              <a:rPr lang="en-US" altLang="en-US" sz="1200" b="1" dirty="0">
                <a:latin typeface="Courier New" panose="02070309020205020404" pitchFamily="49" charset="0"/>
                <a:cs typeface="Courier New" panose="02070309020205020404" pitchFamily="49" charset="0"/>
              </a:rPr>
              <a:t>		struct </a:t>
            </a:r>
            <a:r>
              <a:rPr lang="en-US" altLang="en-US" sz="1200" b="1" dirty="0" err="1">
                <a:latin typeface="Courier New" panose="02070309020205020404" pitchFamily="49" charset="0"/>
                <a:cs typeface="Courier New" panose="02070309020205020404" pitchFamily="49" charset="0"/>
              </a:rPr>
              <a:t>sockaddr</a:t>
            </a:r>
            <a:r>
              <a:rPr lang="en-US" altLang="en-US" sz="1200" b="1" dirty="0">
                <a:latin typeface="Courier New" panose="02070309020205020404" pitchFamily="49" charset="0"/>
                <a:cs typeface="Courier New" panose="02070309020205020404" pitchFamily="49" charset="0"/>
              </a:rPr>
              <a:t> *address, </a:t>
            </a:r>
            <a:r>
              <a:rPr lang="en-US" altLang="en-US" sz="1200" b="1" dirty="0" err="1">
                <a:latin typeface="Courier New" panose="02070309020205020404" pitchFamily="49" charset="0"/>
                <a:cs typeface="Courier New" panose="02070309020205020404" pitchFamily="49" charset="0"/>
              </a:rPr>
              <a:t>socklen_t</a:t>
            </a:r>
            <a:r>
              <a:rPr lang="en-US" altLang="en-US" sz="1200" b="1" dirty="0">
                <a:latin typeface="Courier New" panose="02070309020205020404" pitchFamily="49" charset="0"/>
                <a:cs typeface="Courier New" panose="02070309020205020404" pitchFamily="49" charset="0"/>
              </a:rPr>
              <a:t> *</a:t>
            </a:r>
            <a:r>
              <a:rPr lang="en-US" altLang="en-US" sz="1200" b="1" dirty="0" err="1">
                <a:latin typeface="Courier New" panose="02070309020205020404" pitchFamily="49" charset="0"/>
                <a:cs typeface="Courier New" panose="02070309020205020404" pitchFamily="49" charset="0"/>
              </a:rPr>
              <a:t>address_len</a:t>
            </a:r>
            <a:r>
              <a:rPr lang="en-US" altLang="en-US" sz="1200" b="1" dirty="0">
                <a:latin typeface="Courier New" panose="02070309020205020404" pitchFamily="49" charset="0"/>
                <a:cs typeface="Courier New" panose="02070309020205020404" pitchFamily="49" charset="0"/>
              </a:rPr>
              <a:t>);</a:t>
            </a:r>
          </a:p>
          <a:p>
            <a:pPr marL="0" indent="0">
              <a:spcBef>
                <a:spcPct val="0"/>
              </a:spcBef>
              <a:buNone/>
            </a:pPr>
            <a:r>
              <a:rPr lang="en-US" altLang="en-US" sz="1200" b="1" dirty="0">
                <a:latin typeface="Courier New" panose="02070309020205020404" pitchFamily="49" charset="0"/>
                <a:cs typeface="Courier New" panose="02070309020205020404" pitchFamily="49" charset="0"/>
              </a:rPr>
              <a:t>int close (it);</a:t>
            </a:r>
          </a:p>
          <a:p>
            <a:pPr marL="0" indent="0">
              <a:spcBef>
                <a:spcPct val="0"/>
              </a:spcBef>
              <a:buNone/>
            </a:pPr>
            <a:r>
              <a:rPr lang="en-US" altLang="en-US" sz="1200" b="1" dirty="0">
                <a:latin typeface="Courier New" panose="02070309020205020404" pitchFamily="49" charset="0"/>
                <a:cs typeface="Courier New" panose="02070309020205020404" pitchFamily="49" charset="0"/>
              </a:rPr>
              <a:t>int shutdown(int socket, int how)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0476B-A772-4FC1-8E02-CA87008F90D2}"/>
              </a:ext>
            </a:extLst>
          </p:cNvPr>
          <p:cNvSpPr>
            <a:spLocks noGrp="1"/>
          </p:cNvSpPr>
          <p:nvPr>
            <p:ph type="title"/>
          </p:nvPr>
        </p:nvSpPr>
        <p:spPr/>
        <p:txBody>
          <a:bodyPr/>
          <a:lstStyle/>
          <a:p>
            <a:r>
              <a:rPr lang="en-US" dirty="0"/>
              <a:t>Socket</a:t>
            </a:r>
          </a:p>
        </p:txBody>
      </p:sp>
      <p:sp>
        <p:nvSpPr>
          <p:cNvPr id="36866" name="Rectangle 2">
            <a:extLst>
              <a:ext uri="{FF2B5EF4-FFF2-40B4-BE49-F238E27FC236}">
                <a16:creationId xmlns:a16="http://schemas.microsoft.com/office/drawing/2014/main" id="{A5FF117A-10D4-49AD-B339-3A7FD1017B42}"/>
              </a:ext>
            </a:extLst>
          </p:cNvPr>
          <p:cNvSpPr>
            <a:spLocks noGrp="1" noChangeArrowheads="1"/>
          </p:cNvSpPr>
          <p:nvPr>
            <p:ph sz="quarter" idx="1"/>
          </p:nvPr>
        </p:nvSpPr>
        <p:spPr>
          <a:xfrm>
            <a:off x="457200" y="1200150"/>
            <a:ext cx="8229600" cy="3655314"/>
          </a:xfrm>
        </p:spPr>
        <p:txBody>
          <a:bodyPr/>
          <a:lstStyle/>
          <a:p>
            <a:pPr>
              <a:buNone/>
            </a:pPr>
            <a:r>
              <a:rPr lang="en-US" altLang="en-US" sz="2000" dirty="0">
                <a:solidFill>
                  <a:srgbClr val="000000"/>
                </a:solidFill>
                <a:latin typeface="Courier New" panose="02070309020205020404" pitchFamily="49" charset="0"/>
                <a:cs typeface="Courier New" panose="02070309020205020404" pitchFamily="49" charset="0"/>
              </a:rPr>
              <a:t>#include &lt;sys/</a:t>
            </a:r>
            <a:r>
              <a:rPr lang="en-US" altLang="en-US" sz="2000" dirty="0" err="1">
                <a:solidFill>
                  <a:srgbClr val="000000"/>
                </a:solidFill>
                <a:latin typeface="Courier New" panose="02070309020205020404" pitchFamily="49" charset="0"/>
                <a:cs typeface="Courier New" panose="02070309020205020404" pitchFamily="49" charset="0"/>
              </a:rPr>
              <a:t>types.h</a:t>
            </a:r>
            <a:r>
              <a:rPr lang="en-US" altLang="en-US" sz="2000" dirty="0">
                <a:solidFill>
                  <a:srgbClr val="000000"/>
                </a:solidFill>
                <a:latin typeface="Courier New" panose="02070309020205020404" pitchFamily="49" charset="0"/>
                <a:cs typeface="Courier New" panose="02070309020205020404" pitchFamily="49" charset="0"/>
              </a:rPr>
              <a:t>&gt;</a:t>
            </a:r>
          </a:p>
          <a:p>
            <a:pPr>
              <a:buNone/>
            </a:pPr>
            <a:r>
              <a:rPr lang="en-US" altLang="en-US" sz="2000" dirty="0">
                <a:latin typeface="Courier New" panose="02070309020205020404" pitchFamily="49" charset="0"/>
                <a:cs typeface="Courier New" panose="02070309020205020404" pitchFamily="49" charset="0"/>
              </a:rPr>
              <a:t>#include &lt;sys/</a:t>
            </a:r>
            <a:r>
              <a:rPr lang="en-US" altLang="en-US" sz="2000" dirty="0" err="1">
                <a:latin typeface="Courier New" panose="02070309020205020404" pitchFamily="49" charset="0"/>
                <a:cs typeface="Courier New" panose="02070309020205020404" pitchFamily="49" charset="0"/>
              </a:rPr>
              <a:t>socket.h</a:t>
            </a:r>
            <a:r>
              <a:rPr lang="en-US" altLang="en-US" sz="2000" dirty="0">
                <a:latin typeface="Courier New" panose="02070309020205020404" pitchFamily="49" charset="0"/>
                <a:cs typeface="Courier New" panose="02070309020205020404" pitchFamily="49" charset="0"/>
              </a:rPr>
              <a:t>&gt;</a:t>
            </a:r>
          </a:p>
          <a:p>
            <a:pPr>
              <a:buNone/>
            </a:pPr>
            <a:r>
              <a:rPr lang="en-US" altLang="en-US" sz="2000" dirty="0">
                <a:latin typeface="Courier New" panose="02070309020205020404" pitchFamily="49" charset="0"/>
                <a:cs typeface="Courier New" panose="02070309020205020404" pitchFamily="49" charset="0"/>
              </a:rPr>
              <a:t>int socket(int domain, int type, int protocol);</a:t>
            </a:r>
          </a:p>
          <a:p>
            <a:pPr>
              <a:buNone/>
            </a:pPr>
            <a:r>
              <a:rPr lang="en-US" altLang="en-US" sz="2000" dirty="0"/>
              <a:t>Returns file descriptor on success, -1 on error</a:t>
            </a:r>
          </a:p>
          <a:p>
            <a:pPr>
              <a:buNone/>
            </a:pPr>
            <a:r>
              <a:rPr lang="en-US" altLang="en-US" sz="2000" dirty="0"/>
              <a:t>(in fact, socket descriptor, a communication endpoint with same read/write interface as pipes)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B3AB59A0-2077-48CD-8DAD-B35EFFB56C15}"/>
              </a:ext>
            </a:extLst>
          </p:cNvPr>
          <p:cNvSpPr>
            <a:spLocks noGrp="1" noChangeArrowheads="1"/>
          </p:cNvSpPr>
          <p:nvPr>
            <p:ph type="title"/>
          </p:nvPr>
        </p:nvSpPr>
        <p:spPr/>
        <p:txBody>
          <a:bodyPr/>
          <a:lstStyle/>
          <a:p>
            <a:r>
              <a:rPr lang="en-US" altLang="en-US"/>
              <a:t>Communication Domain</a:t>
            </a:r>
          </a:p>
        </p:txBody>
      </p:sp>
      <p:sp>
        <p:nvSpPr>
          <p:cNvPr id="3" name="Content Placeholder 2">
            <a:extLst>
              <a:ext uri="{FF2B5EF4-FFF2-40B4-BE49-F238E27FC236}">
                <a16:creationId xmlns:a16="http://schemas.microsoft.com/office/drawing/2014/main" id="{65D41C30-D654-41C3-BF3F-D178BA677BC2}"/>
              </a:ext>
            </a:extLst>
          </p:cNvPr>
          <p:cNvSpPr>
            <a:spLocks noGrp="1"/>
          </p:cNvSpPr>
          <p:nvPr>
            <p:ph idx="1"/>
          </p:nvPr>
        </p:nvSpPr>
        <p:spPr/>
        <p:txBody>
          <a:bodyPr/>
          <a:lstStyle/>
          <a:p>
            <a:pPr marL="0" indent="0">
              <a:buNone/>
              <a:defRPr/>
            </a:pPr>
            <a:r>
              <a:rPr lang="en-US" dirty="0"/>
              <a:t>Specifies the nature of communication, including the address format</a:t>
            </a:r>
          </a:p>
          <a:p>
            <a:pPr>
              <a:defRPr/>
            </a:pPr>
            <a:r>
              <a:rPr lang="da-DK" dirty="0">
                <a:latin typeface="Courier New" panose="02070309020205020404" pitchFamily="49" charset="0"/>
                <a:cs typeface="Courier New" panose="02070309020205020404" pitchFamily="49" charset="0"/>
              </a:rPr>
              <a:t>AF_INET</a:t>
            </a:r>
            <a:r>
              <a:rPr lang="da-DK" dirty="0"/>
              <a:t>: IPv4 Internet domain</a:t>
            </a:r>
          </a:p>
          <a:p>
            <a:pPr>
              <a:defRPr/>
            </a:pPr>
            <a:r>
              <a:rPr lang="da-DK" dirty="0">
                <a:latin typeface="Courier New" panose="02070309020205020404" pitchFamily="49" charset="0"/>
                <a:cs typeface="Courier New" panose="02070309020205020404" pitchFamily="49" charset="0"/>
              </a:rPr>
              <a:t>AF_INET6</a:t>
            </a:r>
            <a:r>
              <a:rPr lang="da-DK" dirty="0"/>
              <a:t>: IPv6 Internet domain</a:t>
            </a:r>
          </a:p>
          <a:p>
            <a:pPr>
              <a:defRPr/>
            </a:pPr>
            <a:r>
              <a:rPr lang="da-DK" dirty="0">
                <a:latin typeface="Courier New" panose="02070309020205020404" pitchFamily="49" charset="0"/>
                <a:cs typeface="Courier New" panose="02070309020205020404" pitchFamily="49" charset="0"/>
              </a:rPr>
              <a:t>AF_UNIX</a:t>
            </a:r>
            <a:r>
              <a:rPr lang="da-DK" dirty="0"/>
              <a:t>: UNIX domain (</a:t>
            </a:r>
            <a:r>
              <a:rPr lang="da-DK" dirty="0">
                <a:latin typeface="Courier New" panose="02070309020205020404" pitchFamily="49" charset="0"/>
                <a:cs typeface="Courier New" panose="02070309020205020404" pitchFamily="49" charset="0"/>
              </a:rPr>
              <a:t>AF_LOCAL</a:t>
            </a:r>
            <a:r>
              <a:rPr lang="da-DK" dirty="0"/>
              <a:t>)</a:t>
            </a:r>
          </a:p>
          <a:p>
            <a:pPr>
              <a:defRPr/>
            </a:pPr>
            <a:r>
              <a:rPr lang="en-US" dirty="0">
                <a:latin typeface="Courier New" panose="02070309020205020404" pitchFamily="49" charset="0"/>
                <a:cs typeface="Courier New" panose="02070309020205020404" pitchFamily="49" charset="0"/>
              </a:rPr>
              <a:t>AF_UNSPEC</a:t>
            </a:r>
            <a:r>
              <a:rPr lang="en-US" dirty="0"/>
              <a:t>: unspecified (i.e., any)</a:t>
            </a:r>
          </a:p>
          <a:p>
            <a:pPr marL="0" indent="0">
              <a:buNone/>
              <a:defRPr/>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a:extLst>
              <a:ext uri="{FF2B5EF4-FFF2-40B4-BE49-F238E27FC236}">
                <a16:creationId xmlns:a16="http://schemas.microsoft.com/office/drawing/2014/main" id="{B8F0D257-A3D8-4A4C-8352-3ACA19FC1040}"/>
              </a:ext>
            </a:extLst>
          </p:cNvPr>
          <p:cNvSpPr>
            <a:spLocks noGrp="1" noChangeArrowheads="1"/>
          </p:cNvSpPr>
          <p:nvPr>
            <p:ph type="title"/>
          </p:nvPr>
        </p:nvSpPr>
        <p:spPr/>
        <p:txBody>
          <a:bodyPr/>
          <a:lstStyle/>
          <a:p>
            <a:r>
              <a:rPr lang="en-US" altLang="en-US"/>
              <a:t>Type</a:t>
            </a:r>
          </a:p>
        </p:txBody>
      </p:sp>
      <p:sp>
        <p:nvSpPr>
          <p:cNvPr id="2" name="Content Placeholder 1">
            <a:extLst>
              <a:ext uri="{FF2B5EF4-FFF2-40B4-BE49-F238E27FC236}">
                <a16:creationId xmlns:a16="http://schemas.microsoft.com/office/drawing/2014/main" id="{01E47CDF-955E-497A-BAE0-2BA0A79106F8}"/>
              </a:ext>
            </a:extLst>
          </p:cNvPr>
          <p:cNvSpPr>
            <a:spLocks noGrp="1"/>
          </p:cNvSpPr>
          <p:nvPr>
            <p:ph sz="quarter" idx="1"/>
          </p:nvPr>
        </p:nvSpPr>
        <p:spPr/>
        <p:txBody>
          <a:bodyPr>
            <a:normAutofit fontScale="92500"/>
          </a:bodyPr>
          <a:lstStyle/>
          <a:p>
            <a:pPr marL="0" indent="0">
              <a:buNone/>
              <a:defRPr/>
            </a:pPr>
            <a:r>
              <a:rPr lang="en-US" dirty="0"/>
              <a:t>Communication characteristics</a:t>
            </a:r>
          </a:p>
          <a:p>
            <a:pPr marL="0" indent="0">
              <a:buNone/>
              <a:defRPr/>
            </a:pPr>
            <a:r>
              <a:rPr lang="en-US" dirty="0">
                <a:latin typeface="Courier New" panose="02070309020205020404" pitchFamily="49" charset="0"/>
                <a:cs typeface="Courier New" panose="02070309020205020404" pitchFamily="49" charset="0"/>
              </a:rPr>
              <a:t>SOCK_DGRAM</a:t>
            </a:r>
            <a:r>
              <a:rPr lang="en-US" dirty="0"/>
              <a:t>: fixed-length, connectionless (SMTP-like), unreliable messages</a:t>
            </a:r>
          </a:p>
          <a:p>
            <a:pPr marL="0" indent="0">
              <a:buNone/>
              <a:defRPr/>
            </a:pPr>
            <a:r>
              <a:rPr lang="en-US" dirty="0">
                <a:latin typeface="Courier New" panose="02070309020205020404" pitchFamily="49" charset="0"/>
                <a:cs typeface="Courier New" panose="02070309020205020404" pitchFamily="49" charset="0"/>
              </a:rPr>
              <a:t>SOCK_STREAM</a:t>
            </a:r>
            <a:r>
              <a:rPr lang="en-US" dirty="0"/>
              <a:t>: sequenced, reliable, bidirectional, connection-oriented (phone-like), byte streams, no message boundary</a:t>
            </a:r>
          </a:p>
          <a:p>
            <a:pPr marL="0" indent="0">
              <a:buNone/>
              <a:defRPr/>
            </a:pPr>
            <a:r>
              <a:rPr lang="en-US" dirty="0">
                <a:latin typeface="Courier New" panose="02070309020205020404" pitchFamily="49" charset="0"/>
                <a:cs typeface="Courier New" panose="02070309020205020404" pitchFamily="49" charset="0"/>
              </a:rPr>
              <a:t>SOCK_SEQPACKET</a:t>
            </a:r>
            <a:r>
              <a:rPr lang="en-US" dirty="0"/>
              <a:t>: sequenced, reliable, connection-oriented (phone-like), fixed-length, message-based</a:t>
            </a:r>
          </a:p>
          <a:p>
            <a:pPr marL="0" indent="0">
              <a:buNone/>
              <a:defRPr/>
            </a:pPr>
            <a:r>
              <a:rPr lang="en-US" dirty="0">
                <a:latin typeface="Courier New" panose="02070309020205020404" pitchFamily="49" charset="0"/>
                <a:cs typeface="Courier New" panose="02070309020205020404" pitchFamily="49" charset="0"/>
              </a:rPr>
              <a:t>SOCK_RAW</a:t>
            </a:r>
            <a:r>
              <a:rPr lang="en-US" dirty="0"/>
              <a:t>: user-defined protocol headers (superuser access), datagram interface to IP (optional in POSIX.1)</a:t>
            </a:r>
          </a:p>
          <a:p>
            <a:pPr marL="0" indent="0">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a:extLst>
              <a:ext uri="{FF2B5EF4-FFF2-40B4-BE49-F238E27FC236}">
                <a16:creationId xmlns:a16="http://schemas.microsoft.com/office/drawing/2014/main" id="{54C25884-EB45-4201-A83F-CFFCA30DE9B0}"/>
              </a:ext>
            </a:extLst>
          </p:cNvPr>
          <p:cNvSpPr>
            <a:spLocks noGrp="1" noChangeArrowheads="1"/>
          </p:cNvSpPr>
          <p:nvPr>
            <p:ph type="title"/>
          </p:nvPr>
        </p:nvSpPr>
        <p:spPr/>
        <p:txBody>
          <a:bodyPr/>
          <a:lstStyle/>
          <a:p>
            <a:r>
              <a:rPr lang="en-US" altLang="en-US"/>
              <a:t>Protocol</a:t>
            </a:r>
          </a:p>
        </p:txBody>
      </p:sp>
      <p:sp>
        <p:nvSpPr>
          <p:cNvPr id="43011" name="Content Placeholder 2">
            <a:extLst>
              <a:ext uri="{FF2B5EF4-FFF2-40B4-BE49-F238E27FC236}">
                <a16:creationId xmlns:a16="http://schemas.microsoft.com/office/drawing/2014/main" id="{2C0E2CE0-D32D-4C67-AE38-789C735CA4F7}"/>
              </a:ext>
            </a:extLst>
          </p:cNvPr>
          <p:cNvSpPr>
            <a:spLocks noGrp="1" noChangeArrowheads="1"/>
          </p:cNvSpPr>
          <p:nvPr>
            <p:ph sz="quarter" idx="1"/>
          </p:nvPr>
        </p:nvSpPr>
        <p:spPr/>
        <p:txBody>
          <a:bodyPr>
            <a:normAutofit/>
          </a:bodyPr>
          <a:lstStyle/>
          <a:p>
            <a:pPr marL="0" indent="0">
              <a:buNone/>
            </a:pPr>
            <a:r>
              <a:rPr lang="en-US" altLang="en-US" dirty="0"/>
              <a:t>Usually zero: default protocol for the given domain &amp; socket type</a:t>
            </a:r>
          </a:p>
          <a:p>
            <a:pPr marL="0" indent="0">
              <a:buNone/>
            </a:pPr>
            <a:r>
              <a:rPr lang="en-US" dirty="0">
                <a:latin typeface="Courier New" panose="02070309020205020404" pitchFamily="49" charset="0"/>
                <a:cs typeface="Courier New" panose="02070309020205020404" pitchFamily="49" charset="0"/>
              </a:rPr>
              <a:t>IPPROTO_TCP</a:t>
            </a:r>
            <a:r>
              <a:rPr lang="en-US" altLang="en-US" dirty="0">
                <a:latin typeface="Courier New" panose="02070309020205020404" pitchFamily="49" charset="0"/>
                <a:cs typeface="Courier New" panose="02070309020205020404" pitchFamily="49" charset="0"/>
              </a:rPr>
              <a:t> </a:t>
            </a:r>
            <a:r>
              <a:rPr lang="en-US" altLang="en-US" dirty="0"/>
              <a:t>socket in </a:t>
            </a:r>
            <a:r>
              <a:rPr lang="en-US" altLang="en-US" dirty="0">
                <a:latin typeface="Courier New" panose="02070309020205020404" pitchFamily="49" charset="0"/>
                <a:cs typeface="Courier New" panose="02070309020205020404" pitchFamily="49" charset="0"/>
              </a:rPr>
              <a:t>AF_INET </a:t>
            </a:r>
            <a:r>
              <a:rPr lang="en-US" altLang="en-US" dirty="0"/>
              <a:t>domain  (TCP) </a:t>
            </a:r>
          </a:p>
          <a:p>
            <a:pPr marL="0" indent="0">
              <a:buNone/>
            </a:pPr>
            <a:r>
              <a:rPr lang="en-US" dirty="0">
                <a:latin typeface="Courier New" panose="02070309020205020404" pitchFamily="49" charset="0"/>
                <a:cs typeface="Courier New" panose="02070309020205020404" pitchFamily="49" charset="0"/>
              </a:rPr>
              <a:t>IPPROTO_UDP</a:t>
            </a:r>
            <a:r>
              <a:rPr lang="en-US" altLang="en-US" dirty="0">
                <a:latin typeface="Courier New" panose="02070309020205020404" pitchFamily="49" charset="0"/>
                <a:cs typeface="Courier New" panose="02070309020205020404" pitchFamily="49" charset="0"/>
              </a:rPr>
              <a:t> </a:t>
            </a:r>
            <a:r>
              <a:rPr lang="en-US" altLang="en-US" dirty="0"/>
              <a:t>socket in </a:t>
            </a:r>
            <a:r>
              <a:rPr lang="en-US" altLang="en-US" dirty="0">
                <a:latin typeface="Courier New" panose="02070309020205020404" pitchFamily="49" charset="0"/>
                <a:cs typeface="Courier New" panose="02070309020205020404" pitchFamily="49" charset="0"/>
              </a:rPr>
              <a:t>AF_INET </a:t>
            </a:r>
            <a:r>
              <a:rPr lang="en-US" altLang="en-US" dirty="0"/>
              <a:t>domain (UDP)</a:t>
            </a:r>
          </a:p>
          <a:p>
            <a:pPr marL="0" indent="0">
              <a:buNone/>
            </a:pPr>
            <a:r>
              <a:rPr lang="en-US" altLang="en-US" dirty="0"/>
              <a:t>When multiple protocols are supported for the same domain and socket type, we use the protocol argument to specify the specific protocol.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CC34407-FBDE-E340-49CD-525AC236BABF}"/>
              </a:ext>
            </a:extLst>
          </p:cNvPr>
          <p:cNvSpPr>
            <a:spLocks noGrp="1"/>
          </p:cNvSpPr>
          <p:nvPr>
            <p:ph type="sldNum" sz="quarter" idx="15"/>
          </p:nvPr>
        </p:nvSpPr>
        <p:spPr/>
        <p:txBody>
          <a:bodyPr/>
          <a:lstStyle/>
          <a:p>
            <a:fld id="{A5164F59-2C4C-48AE-8821-48AE3F4796E9}" type="slidenum">
              <a:rPr lang="el-GR" smtClean="0"/>
              <a:t>2</a:t>
            </a:fld>
            <a:endParaRPr lang="el-GR" dirty="0"/>
          </a:p>
        </p:txBody>
      </p:sp>
      <p:sp>
        <p:nvSpPr>
          <p:cNvPr id="3" name="Title 2">
            <a:extLst>
              <a:ext uri="{FF2B5EF4-FFF2-40B4-BE49-F238E27FC236}">
                <a16:creationId xmlns:a16="http://schemas.microsoft.com/office/drawing/2014/main" id="{A43DFD41-1742-6D32-085D-E9127222AF13}"/>
              </a:ext>
            </a:extLst>
          </p:cNvPr>
          <p:cNvSpPr>
            <a:spLocks noGrp="1"/>
          </p:cNvSpPr>
          <p:nvPr>
            <p:ph type="title"/>
          </p:nvPr>
        </p:nvSpPr>
        <p:spPr/>
        <p:txBody>
          <a:bodyPr/>
          <a:lstStyle/>
          <a:p>
            <a:r>
              <a:rPr lang="en-US" dirty="0"/>
              <a:t>Emerging Tech</a:t>
            </a:r>
          </a:p>
        </p:txBody>
      </p:sp>
      <p:pic>
        <p:nvPicPr>
          <p:cNvPr id="7" name="Content Placeholder 6" descr="A graph of a graph of a company&#10;&#10;Description automatically generated with medium confidence">
            <a:extLst>
              <a:ext uri="{FF2B5EF4-FFF2-40B4-BE49-F238E27FC236}">
                <a16:creationId xmlns:a16="http://schemas.microsoft.com/office/drawing/2014/main" id="{0113EB45-3BBA-D588-A4FC-52F434A45179}"/>
              </a:ext>
            </a:extLst>
          </p:cNvPr>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2203754" y="1200150"/>
            <a:ext cx="3974492" cy="3656013"/>
          </a:xfrm>
        </p:spPr>
      </p:pic>
      <p:sp>
        <p:nvSpPr>
          <p:cNvPr id="5" name="Footer Placeholder 4">
            <a:extLst>
              <a:ext uri="{FF2B5EF4-FFF2-40B4-BE49-F238E27FC236}">
                <a16:creationId xmlns:a16="http://schemas.microsoft.com/office/drawing/2014/main" id="{97027F2C-EE46-240D-E548-C85321EE4BBC}"/>
              </a:ext>
            </a:extLst>
          </p:cNvPr>
          <p:cNvSpPr>
            <a:spLocks noGrp="1"/>
          </p:cNvSpPr>
          <p:nvPr>
            <p:ph type="ftr" sz="quarter" idx="16"/>
          </p:nvPr>
        </p:nvSpPr>
        <p:spPr/>
        <p:txBody>
          <a:bodyPr/>
          <a:lstStyle/>
          <a:p>
            <a:r>
              <a:rPr lang="en-US"/>
              <a:t>Threads - 11.</a:t>
            </a:r>
            <a:endParaRPr lang="el-GR" dirty="0"/>
          </a:p>
        </p:txBody>
      </p:sp>
    </p:spTree>
    <p:extLst>
      <p:ext uri="{BB962C8B-B14F-4D97-AF65-F5344CB8AC3E}">
        <p14:creationId xmlns:p14="http://schemas.microsoft.com/office/powerpoint/2010/main" val="11470872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2">
            <a:extLst>
              <a:ext uri="{FF2B5EF4-FFF2-40B4-BE49-F238E27FC236}">
                <a16:creationId xmlns:a16="http://schemas.microsoft.com/office/drawing/2014/main" id="{682C32BB-D6C6-4DC9-AB0C-FA01873C7A48}"/>
              </a:ext>
            </a:extLst>
          </p:cNvPr>
          <p:cNvSpPr>
            <a:spLocks noGrp="1" noChangeArrowheads="1"/>
          </p:cNvSpPr>
          <p:nvPr>
            <p:ph type="title"/>
          </p:nvPr>
        </p:nvSpPr>
        <p:spPr/>
        <p:txBody>
          <a:bodyPr/>
          <a:lstStyle/>
          <a:p>
            <a:r>
              <a:rPr lang="en-US" altLang="en-US"/>
              <a:t>Internet Socket Address (</a:t>
            </a:r>
            <a:r>
              <a:rPr lang="en-US" altLang="en-US" b="0">
                <a:latin typeface="Courier New" panose="02070309020205020404" pitchFamily="49" charset="0"/>
                <a:cs typeface="Courier New" panose="02070309020205020404" pitchFamily="49" charset="0"/>
              </a:rPr>
              <a:t>AF_INET</a:t>
            </a:r>
            <a:r>
              <a:rPr lang="en-US" altLang="en-US"/>
              <a:t>)</a:t>
            </a:r>
          </a:p>
        </p:txBody>
      </p:sp>
      <p:sp>
        <p:nvSpPr>
          <p:cNvPr id="47107" name="Rectangle 2">
            <a:extLst>
              <a:ext uri="{FF2B5EF4-FFF2-40B4-BE49-F238E27FC236}">
                <a16:creationId xmlns:a16="http://schemas.microsoft.com/office/drawing/2014/main" id="{039BD98F-2E01-4391-A3D4-C3D49A0221C9}"/>
              </a:ext>
            </a:extLst>
          </p:cNvPr>
          <p:cNvSpPr>
            <a:spLocks noGrp="1" noChangeArrowheads="1"/>
          </p:cNvSpPr>
          <p:nvPr>
            <p:ph idx="1"/>
          </p:nvPr>
        </p:nvSpPr>
        <p:spPr>
          <a:xfrm>
            <a:off x="1428750" y="1485900"/>
            <a:ext cx="5829300" cy="3086100"/>
          </a:xfrm>
        </p:spPr>
        <p:txBody>
          <a:bodyPr>
            <a:normAutofit fontScale="85000" lnSpcReduction="10000"/>
          </a:bodyPr>
          <a:lstStyle/>
          <a:p>
            <a:pPr eaLnBrk="1" hangingPunct="1">
              <a:lnSpc>
                <a:spcPct val="90000"/>
              </a:lnSpc>
              <a:buFontTx/>
              <a:buNone/>
            </a:pPr>
            <a:r>
              <a:rPr lang="en-US" altLang="en-US" dirty="0"/>
              <a:t>Define socket endpoint in IPv4 domain (</a:t>
            </a:r>
            <a:r>
              <a:rPr lang="en-US" altLang="en-US" dirty="0">
                <a:latin typeface="Courier New" panose="02070309020205020404" pitchFamily="49" charset="0"/>
                <a:cs typeface="Courier New" panose="02070309020205020404" pitchFamily="49" charset="0"/>
              </a:rPr>
              <a:t>AF_INET</a:t>
            </a:r>
            <a:r>
              <a:rPr lang="en-US" altLang="en-US" dirty="0"/>
              <a:t>)</a:t>
            </a:r>
          </a:p>
          <a:p>
            <a:pPr eaLnBrk="1" hangingPunct="1">
              <a:lnSpc>
                <a:spcPct val="90000"/>
              </a:lnSpc>
              <a:buFontTx/>
              <a:buNone/>
            </a:pPr>
            <a:r>
              <a:rPr lang="en-US" altLang="en-US" sz="1350" b="1" dirty="0">
                <a:solidFill>
                  <a:srgbClr val="0070C0"/>
                </a:solidFill>
                <a:latin typeface="Courier New" panose="02070309020205020404" pitchFamily="49" charset="0"/>
                <a:cs typeface="Courier New" panose="02070309020205020404" pitchFamily="49" charset="0"/>
              </a:rPr>
              <a:t>struct </a:t>
            </a:r>
            <a:r>
              <a:rPr lang="en-US" altLang="en-US" sz="1350" b="1" dirty="0" err="1">
                <a:solidFill>
                  <a:srgbClr val="0070C0"/>
                </a:solidFill>
                <a:latin typeface="Courier New" panose="02070309020205020404" pitchFamily="49" charset="0"/>
                <a:cs typeface="Courier New" panose="02070309020205020404" pitchFamily="49" charset="0"/>
              </a:rPr>
              <a:t>in_addr</a:t>
            </a:r>
            <a:r>
              <a:rPr lang="en-US" altLang="en-US" sz="1350" b="1" dirty="0">
                <a:solidFill>
                  <a:srgbClr val="0070C0"/>
                </a:solidFill>
                <a:latin typeface="Courier New" panose="02070309020205020404" pitchFamily="49" charset="0"/>
                <a:cs typeface="Courier New" panose="02070309020205020404" pitchFamily="49" charset="0"/>
              </a:rPr>
              <a:t> { </a:t>
            </a:r>
          </a:p>
          <a:p>
            <a:pPr eaLnBrk="1" hangingPunct="1">
              <a:lnSpc>
                <a:spcPct val="90000"/>
              </a:lnSpc>
              <a:buFontTx/>
              <a:buNone/>
            </a:pPr>
            <a:r>
              <a:rPr lang="en-US" altLang="en-US" sz="1350" b="1" dirty="0">
                <a:solidFill>
                  <a:srgbClr val="0070C0"/>
                </a:solidFill>
                <a:latin typeface="Courier New" panose="02070309020205020404" pitchFamily="49" charset="0"/>
                <a:cs typeface="Courier New" panose="02070309020205020404" pitchFamily="49" charset="0"/>
              </a:rPr>
              <a:t>	</a:t>
            </a:r>
            <a:r>
              <a:rPr lang="en-US" altLang="en-US" sz="1350" b="1" dirty="0" err="1">
                <a:solidFill>
                  <a:srgbClr val="0070C0"/>
                </a:solidFill>
                <a:latin typeface="Courier New" panose="02070309020205020404" pitchFamily="49" charset="0"/>
                <a:cs typeface="Courier New" panose="02070309020205020404" pitchFamily="49" charset="0"/>
              </a:rPr>
              <a:t>in_addr_t</a:t>
            </a:r>
            <a:r>
              <a:rPr lang="en-US" altLang="en-US" sz="1350" b="1" dirty="0">
                <a:solidFill>
                  <a:srgbClr val="0070C0"/>
                </a:solidFill>
                <a:latin typeface="Courier New" panose="02070309020205020404" pitchFamily="49" charset="0"/>
                <a:cs typeface="Courier New" panose="02070309020205020404" pitchFamily="49" charset="0"/>
              </a:rPr>
              <a:t>    </a:t>
            </a:r>
            <a:r>
              <a:rPr lang="en-US" altLang="en-US" sz="1350" b="1" dirty="0" err="1">
                <a:solidFill>
                  <a:srgbClr val="0070C0"/>
                </a:solidFill>
                <a:latin typeface="Courier New" panose="02070309020205020404" pitchFamily="49" charset="0"/>
                <a:cs typeface="Courier New" panose="02070309020205020404" pitchFamily="49" charset="0"/>
              </a:rPr>
              <a:t>s_addr</a:t>
            </a:r>
            <a:r>
              <a:rPr lang="en-US" altLang="en-US" sz="1350" b="1" dirty="0">
                <a:solidFill>
                  <a:srgbClr val="0070C0"/>
                </a:solidFill>
                <a:latin typeface="Courier New" panose="02070309020205020404" pitchFamily="49" charset="0"/>
                <a:cs typeface="Courier New" panose="02070309020205020404" pitchFamily="49" charset="0"/>
              </a:rPr>
              <a:t>;</a:t>
            </a:r>
          </a:p>
          <a:p>
            <a:pPr eaLnBrk="1" hangingPunct="1">
              <a:lnSpc>
                <a:spcPct val="90000"/>
              </a:lnSpc>
              <a:buFontTx/>
              <a:buNone/>
            </a:pPr>
            <a:r>
              <a:rPr lang="en-US" altLang="en-US" sz="1350" b="1" dirty="0">
                <a:solidFill>
                  <a:srgbClr val="0070C0"/>
                </a:solidFill>
                <a:latin typeface="Courier New" panose="02070309020205020404" pitchFamily="49" charset="0"/>
                <a:cs typeface="Courier New" panose="02070309020205020404" pitchFamily="49" charset="0"/>
              </a:rPr>
              <a:t>}</a:t>
            </a:r>
          </a:p>
          <a:p>
            <a:pPr eaLnBrk="1" hangingPunct="1">
              <a:lnSpc>
                <a:spcPct val="90000"/>
              </a:lnSpc>
              <a:buFontTx/>
              <a:buNone/>
            </a:pPr>
            <a:r>
              <a:rPr lang="en-US" altLang="en-US" sz="1350" dirty="0">
                <a:solidFill>
                  <a:srgbClr val="000000"/>
                </a:solidFill>
                <a:latin typeface="Courier New" panose="02070309020205020404" pitchFamily="49" charset="0"/>
                <a:cs typeface="Courier New" panose="02070309020205020404" pitchFamily="49" charset="0"/>
              </a:rPr>
              <a:t>typedef uint32_t </a:t>
            </a:r>
            <a:r>
              <a:rPr lang="en-US" altLang="en-US" sz="1350" dirty="0" err="1">
                <a:solidFill>
                  <a:srgbClr val="000000"/>
                </a:solidFill>
                <a:latin typeface="Courier New" panose="02070309020205020404" pitchFamily="49" charset="0"/>
                <a:cs typeface="Courier New" panose="02070309020205020404" pitchFamily="49" charset="0"/>
              </a:rPr>
              <a:t>in_addr_t</a:t>
            </a:r>
            <a:r>
              <a:rPr lang="en-US" altLang="en-US" sz="1350" dirty="0">
                <a:solidFill>
                  <a:srgbClr val="000000"/>
                </a:solidFill>
                <a:latin typeface="Courier New" panose="02070309020205020404" pitchFamily="49" charset="0"/>
                <a:cs typeface="Courier New" panose="02070309020205020404" pitchFamily="49" charset="0"/>
              </a:rPr>
              <a:t>;</a:t>
            </a:r>
          </a:p>
          <a:p>
            <a:pPr eaLnBrk="1" hangingPunct="1">
              <a:lnSpc>
                <a:spcPct val="90000"/>
              </a:lnSpc>
              <a:buFontTx/>
              <a:buNone/>
            </a:pPr>
            <a:r>
              <a:rPr lang="en-US" altLang="en-US" sz="1350" dirty="0">
                <a:solidFill>
                  <a:srgbClr val="000000"/>
                </a:solidFill>
                <a:latin typeface="Courier New" panose="02070309020205020404" pitchFamily="49" charset="0"/>
                <a:cs typeface="Courier New" panose="02070309020205020404" pitchFamily="49" charset="0"/>
              </a:rPr>
              <a:t>// </a:t>
            </a:r>
            <a:r>
              <a:rPr lang="el-GR" altLang="en-US" sz="1350" dirty="0">
                <a:solidFill>
                  <a:srgbClr val="000000"/>
                </a:solidFill>
                <a:latin typeface="Courier New" panose="02070309020205020404" pitchFamily="49" charset="0"/>
                <a:cs typeface="Courier New" panose="02070309020205020404" pitchFamily="49" charset="0"/>
              </a:rPr>
              <a:t>0</a:t>
            </a:r>
            <a:r>
              <a:rPr lang="en-US" altLang="en-US" sz="1350" dirty="0">
                <a:solidFill>
                  <a:srgbClr val="000000"/>
                </a:solidFill>
                <a:latin typeface="Courier New" panose="02070309020205020404" pitchFamily="49" charset="0"/>
                <a:cs typeface="Courier New" panose="02070309020205020404" pitchFamily="49" charset="0"/>
              </a:rPr>
              <a:t>x</a:t>
            </a:r>
            <a:r>
              <a:rPr lang="en-US" altLang="en-US" sz="1350" dirty="0">
                <a:solidFill>
                  <a:srgbClr val="FF0000"/>
                </a:solidFill>
                <a:latin typeface="Courier New" panose="02070309020205020404" pitchFamily="49" charset="0"/>
                <a:cs typeface="Courier New" panose="02070309020205020404" pitchFamily="49" charset="0"/>
              </a:rPr>
              <a:t>0A</a:t>
            </a:r>
            <a:r>
              <a:rPr lang="en-US" altLang="en-US" sz="1350" dirty="0">
                <a:solidFill>
                  <a:srgbClr val="00B150"/>
                </a:solidFill>
                <a:latin typeface="Courier New" panose="02070309020205020404" pitchFamily="49" charset="0"/>
                <a:cs typeface="Courier New" panose="02070309020205020404" pitchFamily="49" charset="0"/>
              </a:rPr>
              <a:t>0C</a:t>
            </a:r>
            <a:r>
              <a:rPr lang="en-US" altLang="en-US" sz="1350" dirty="0">
                <a:solidFill>
                  <a:srgbClr val="0000FF"/>
                </a:solidFill>
                <a:latin typeface="Courier New" panose="02070309020205020404" pitchFamily="49" charset="0"/>
                <a:cs typeface="Courier New" panose="02070309020205020404" pitchFamily="49" charset="0"/>
              </a:rPr>
              <a:t>6E</a:t>
            </a:r>
            <a:r>
              <a:rPr lang="en-US" altLang="en-US" sz="1350" dirty="0">
                <a:solidFill>
                  <a:srgbClr val="7030A1"/>
                </a:solidFill>
                <a:latin typeface="Courier New" panose="02070309020205020404" pitchFamily="49" charset="0"/>
                <a:cs typeface="Courier New" panose="02070309020205020404" pitchFamily="49" charset="0"/>
              </a:rPr>
              <a:t>39 -&gt; </a:t>
            </a:r>
            <a:r>
              <a:rPr lang="en-US" altLang="en-US" sz="1350" dirty="0">
                <a:solidFill>
                  <a:srgbClr val="FF0000"/>
                </a:solidFill>
                <a:latin typeface="Courier New" panose="02070309020205020404" pitchFamily="49" charset="0"/>
                <a:cs typeface="Courier New" panose="02070309020205020404" pitchFamily="49" charset="0"/>
              </a:rPr>
              <a:t>10</a:t>
            </a:r>
            <a:r>
              <a:rPr lang="en-US" altLang="en-US" sz="1350" dirty="0">
                <a:solidFill>
                  <a:srgbClr val="000000"/>
                </a:solidFill>
                <a:latin typeface="Courier New" panose="02070309020205020404" pitchFamily="49" charset="0"/>
                <a:cs typeface="Courier New" panose="02070309020205020404" pitchFamily="49" charset="0"/>
              </a:rPr>
              <a:t>.</a:t>
            </a:r>
            <a:r>
              <a:rPr lang="en-US" altLang="en-US" sz="1350" dirty="0">
                <a:solidFill>
                  <a:srgbClr val="00B150"/>
                </a:solidFill>
                <a:latin typeface="Courier New" panose="02070309020205020404" pitchFamily="49" charset="0"/>
                <a:cs typeface="Courier New" panose="02070309020205020404" pitchFamily="49" charset="0"/>
              </a:rPr>
              <a:t>12</a:t>
            </a:r>
            <a:r>
              <a:rPr lang="en-US" altLang="en-US" sz="1350" dirty="0">
                <a:solidFill>
                  <a:srgbClr val="000000"/>
                </a:solidFill>
                <a:latin typeface="Courier New" panose="02070309020205020404" pitchFamily="49" charset="0"/>
                <a:cs typeface="Courier New" panose="02070309020205020404" pitchFamily="49" charset="0"/>
              </a:rPr>
              <a:t>.</a:t>
            </a:r>
            <a:r>
              <a:rPr lang="en-US" altLang="en-US" sz="1350" dirty="0">
                <a:solidFill>
                  <a:srgbClr val="0000FF"/>
                </a:solidFill>
                <a:latin typeface="Courier New" panose="02070309020205020404" pitchFamily="49" charset="0"/>
                <a:cs typeface="Courier New" panose="02070309020205020404" pitchFamily="49" charset="0"/>
              </a:rPr>
              <a:t>110</a:t>
            </a:r>
            <a:r>
              <a:rPr lang="en-US" altLang="en-US" sz="1350" dirty="0">
                <a:solidFill>
                  <a:srgbClr val="000000"/>
                </a:solidFill>
                <a:latin typeface="Courier New" panose="02070309020205020404" pitchFamily="49" charset="0"/>
                <a:cs typeface="Courier New" panose="02070309020205020404" pitchFamily="49" charset="0"/>
              </a:rPr>
              <a:t>.</a:t>
            </a:r>
            <a:r>
              <a:rPr lang="en-US" altLang="en-US" sz="1350" dirty="0">
                <a:solidFill>
                  <a:srgbClr val="7030A1"/>
                </a:solidFill>
                <a:latin typeface="Courier New" panose="02070309020205020404" pitchFamily="49" charset="0"/>
                <a:cs typeface="Courier New" panose="02070309020205020404" pitchFamily="49" charset="0"/>
              </a:rPr>
              <a:t>57</a:t>
            </a:r>
          </a:p>
          <a:p>
            <a:pPr eaLnBrk="1" hangingPunct="1">
              <a:lnSpc>
                <a:spcPct val="90000"/>
              </a:lnSpc>
              <a:buFontTx/>
              <a:buNone/>
            </a:pPr>
            <a:endParaRPr lang="en-US" altLang="en-US" sz="1350" dirty="0">
              <a:latin typeface="Courier New" panose="02070309020205020404" pitchFamily="49" charset="0"/>
              <a:cs typeface="Courier New" panose="02070309020205020404" pitchFamily="49" charset="0"/>
            </a:endParaRPr>
          </a:p>
          <a:p>
            <a:pPr eaLnBrk="1" hangingPunct="1">
              <a:lnSpc>
                <a:spcPct val="90000"/>
              </a:lnSpc>
              <a:buFontTx/>
              <a:buNone/>
            </a:pPr>
            <a:r>
              <a:rPr lang="en-US" altLang="en-US" sz="1350" b="1" dirty="0">
                <a:solidFill>
                  <a:srgbClr val="0070C0"/>
                </a:solidFill>
                <a:latin typeface="Courier New" panose="02070309020205020404" pitchFamily="49" charset="0"/>
                <a:cs typeface="Courier New" panose="02070309020205020404" pitchFamily="49" charset="0"/>
              </a:rPr>
              <a:t>struct </a:t>
            </a:r>
            <a:r>
              <a:rPr lang="en-US" altLang="en-US" sz="1350" b="1" dirty="0" err="1">
                <a:solidFill>
                  <a:srgbClr val="0070C0"/>
                </a:solidFill>
                <a:latin typeface="Courier New" panose="02070309020205020404" pitchFamily="49" charset="0"/>
                <a:cs typeface="Courier New" panose="02070309020205020404" pitchFamily="49" charset="0"/>
              </a:rPr>
              <a:t>sockaddr_in</a:t>
            </a:r>
            <a:r>
              <a:rPr lang="en-US" altLang="en-US" sz="1350" b="1" dirty="0">
                <a:solidFill>
                  <a:srgbClr val="0070C0"/>
                </a:solidFill>
                <a:latin typeface="Courier New" panose="02070309020205020404" pitchFamily="49" charset="0"/>
                <a:cs typeface="Courier New" panose="02070309020205020404" pitchFamily="49" charset="0"/>
              </a:rPr>
              <a:t> {</a:t>
            </a:r>
          </a:p>
          <a:p>
            <a:pPr eaLnBrk="1" hangingPunct="1">
              <a:lnSpc>
                <a:spcPct val="90000"/>
              </a:lnSpc>
              <a:buFontTx/>
              <a:buNone/>
            </a:pPr>
            <a:r>
              <a:rPr lang="en-US" altLang="en-US" sz="1350" b="1" dirty="0">
                <a:solidFill>
                  <a:srgbClr val="0070C0"/>
                </a:solidFill>
                <a:latin typeface="Courier New" panose="02070309020205020404" pitchFamily="49" charset="0"/>
                <a:cs typeface="Courier New" panose="02070309020205020404" pitchFamily="49" charset="0"/>
              </a:rPr>
              <a:t>    uint8_t   </a:t>
            </a:r>
            <a:r>
              <a:rPr lang="en-US" altLang="en-US" sz="1350" b="1" dirty="0" err="1">
                <a:solidFill>
                  <a:srgbClr val="0070C0"/>
                </a:solidFill>
                <a:latin typeface="Courier New" panose="02070309020205020404" pitchFamily="49" charset="0"/>
                <a:cs typeface="Courier New" panose="02070309020205020404" pitchFamily="49" charset="0"/>
              </a:rPr>
              <a:t>sin_len</a:t>
            </a:r>
            <a:r>
              <a:rPr lang="en-US" altLang="en-US" sz="1350" b="1" dirty="0">
                <a:solidFill>
                  <a:srgbClr val="0070C0"/>
                </a:solidFill>
                <a:latin typeface="Courier New" panose="02070309020205020404" pitchFamily="49" charset="0"/>
                <a:cs typeface="Courier New" panose="02070309020205020404" pitchFamily="49" charset="0"/>
              </a:rPr>
              <a:t>;</a:t>
            </a:r>
          </a:p>
          <a:p>
            <a:pPr eaLnBrk="1" hangingPunct="1">
              <a:lnSpc>
                <a:spcPct val="90000"/>
              </a:lnSpc>
              <a:buFontTx/>
              <a:buNone/>
            </a:pPr>
            <a:r>
              <a:rPr lang="en-US" altLang="en-US" sz="1350" b="1" dirty="0">
                <a:solidFill>
                  <a:srgbClr val="0070C0"/>
                </a:solidFill>
                <a:latin typeface="Courier New" panose="02070309020205020404" pitchFamily="49" charset="0"/>
                <a:cs typeface="Courier New" panose="02070309020205020404" pitchFamily="49" charset="0"/>
              </a:rPr>
              <a:t>    </a:t>
            </a:r>
            <a:r>
              <a:rPr lang="en-US" altLang="en-US" sz="1350" b="1" dirty="0" err="1">
                <a:solidFill>
                  <a:srgbClr val="0070C0"/>
                </a:solidFill>
                <a:latin typeface="Courier New" panose="02070309020205020404" pitchFamily="49" charset="0"/>
                <a:cs typeface="Courier New" panose="02070309020205020404" pitchFamily="49" charset="0"/>
              </a:rPr>
              <a:t>sa_family_t</a:t>
            </a:r>
            <a:r>
              <a:rPr lang="en-US" altLang="en-US" sz="1350" b="1" dirty="0">
                <a:solidFill>
                  <a:srgbClr val="0070C0"/>
                </a:solidFill>
                <a:latin typeface="Courier New" panose="02070309020205020404" pitchFamily="49" charset="0"/>
                <a:cs typeface="Courier New" panose="02070309020205020404" pitchFamily="49" charset="0"/>
              </a:rPr>
              <a:t>   </a:t>
            </a:r>
            <a:r>
              <a:rPr lang="en-US" altLang="en-US" sz="1350" b="1" dirty="0" err="1">
                <a:solidFill>
                  <a:srgbClr val="0070C0"/>
                </a:solidFill>
                <a:latin typeface="Courier New" panose="02070309020205020404" pitchFamily="49" charset="0"/>
                <a:cs typeface="Courier New" panose="02070309020205020404" pitchFamily="49" charset="0"/>
              </a:rPr>
              <a:t>sin_family</a:t>
            </a:r>
            <a:r>
              <a:rPr lang="en-US" altLang="en-US" sz="1350" b="1" dirty="0">
                <a:solidFill>
                  <a:srgbClr val="0070C0"/>
                </a:solidFill>
                <a:latin typeface="Courier New" panose="02070309020205020404" pitchFamily="49" charset="0"/>
                <a:cs typeface="Courier New" panose="02070309020205020404" pitchFamily="49" charset="0"/>
              </a:rPr>
              <a:t>;</a:t>
            </a:r>
          </a:p>
          <a:p>
            <a:pPr eaLnBrk="1" hangingPunct="1">
              <a:lnSpc>
                <a:spcPct val="90000"/>
              </a:lnSpc>
              <a:buFontTx/>
              <a:buNone/>
            </a:pPr>
            <a:r>
              <a:rPr lang="en-US" altLang="en-US" sz="1350" b="1" dirty="0">
                <a:solidFill>
                  <a:srgbClr val="0070C0"/>
                </a:solidFill>
                <a:latin typeface="Courier New" panose="02070309020205020404" pitchFamily="49" charset="0"/>
                <a:cs typeface="Courier New" panose="02070309020205020404" pitchFamily="49" charset="0"/>
              </a:rPr>
              <a:t>    </a:t>
            </a:r>
            <a:r>
              <a:rPr lang="en-US" altLang="en-US" sz="1350" b="1" dirty="0" err="1">
                <a:solidFill>
                  <a:srgbClr val="0070C0"/>
                </a:solidFill>
                <a:latin typeface="Courier New" panose="02070309020205020404" pitchFamily="49" charset="0"/>
                <a:cs typeface="Courier New" panose="02070309020205020404" pitchFamily="49" charset="0"/>
              </a:rPr>
              <a:t>in_port_t</a:t>
            </a:r>
            <a:r>
              <a:rPr lang="en-US" altLang="en-US" sz="1350" b="1" dirty="0">
                <a:solidFill>
                  <a:srgbClr val="0070C0"/>
                </a:solidFill>
                <a:latin typeface="Courier New" panose="02070309020205020404" pitchFamily="49" charset="0"/>
                <a:cs typeface="Courier New" panose="02070309020205020404" pitchFamily="49" charset="0"/>
              </a:rPr>
              <a:t>       </a:t>
            </a:r>
            <a:r>
              <a:rPr lang="en-US" altLang="en-US" sz="1350" b="1" dirty="0" err="1">
                <a:solidFill>
                  <a:srgbClr val="0070C0"/>
                </a:solidFill>
                <a:latin typeface="Courier New" panose="02070309020205020404" pitchFamily="49" charset="0"/>
                <a:cs typeface="Courier New" panose="02070309020205020404" pitchFamily="49" charset="0"/>
              </a:rPr>
              <a:t>sin_port</a:t>
            </a:r>
            <a:r>
              <a:rPr lang="en-US" altLang="en-US" sz="1350" b="1" dirty="0">
                <a:solidFill>
                  <a:srgbClr val="0070C0"/>
                </a:solidFill>
                <a:latin typeface="Courier New" panose="02070309020205020404" pitchFamily="49" charset="0"/>
                <a:cs typeface="Courier New" panose="02070309020205020404" pitchFamily="49" charset="0"/>
              </a:rPr>
              <a:t>;</a:t>
            </a:r>
          </a:p>
          <a:p>
            <a:pPr eaLnBrk="1" hangingPunct="1">
              <a:lnSpc>
                <a:spcPct val="90000"/>
              </a:lnSpc>
              <a:buFontTx/>
              <a:buNone/>
            </a:pPr>
            <a:r>
              <a:rPr lang="en-US" altLang="en-US" sz="1350" b="1" dirty="0">
                <a:solidFill>
                  <a:srgbClr val="0070C0"/>
                </a:solidFill>
                <a:latin typeface="Courier New" panose="02070309020205020404" pitchFamily="49" charset="0"/>
                <a:cs typeface="Courier New" panose="02070309020205020404" pitchFamily="49" charset="0"/>
              </a:rPr>
              <a:t>    struct </a:t>
            </a:r>
            <a:r>
              <a:rPr lang="en-US" altLang="en-US" sz="1350" b="1" dirty="0" err="1">
                <a:solidFill>
                  <a:srgbClr val="0070C0"/>
                </a:solidFill>
                <a:latin typeface="Courier New" panose="02070309020205020404" pitchFamily="49" charset="0"/>
                <a:cs typeface="Courier New" panose="02070309020205020404" pitchFamily="49" charset="0"/>
              </a:rPr>
              <a:t>in_addr</a:t>
            </a:r>
            <a:r>
              <a:rPr lang="en-US" altLang="en-US" sz="1350" b="1" dirty="0">
                <a:solidFill>
                  <a:srgbClr val="0070C0"/>
                </a:solidFill>
                <a:latin typeface="Courier New" panose="02070309020205020404" pitchFamily="49" charset="0"/>
                <a:cs typeface="Courier New" panose="02070309020205020404" pitchFamily="49" charset="0"/>
              </a:rPr>
              <a:t>   </a:t>
            </a:r>
            <a:r>
              <a:rPr lang="en-US" altLang="en-US" sz="1350" b="1" dirty="0" err="1">
                <a:solidFill>
                  <a:srgbClr val="0070C0"/>
                </a:solidFill>
                <a:latin typeface="Courier New" panose="02070309020205020404" pitchFamily="49" charset="0"/>
                <a:cs typeface="Courier New" panose="02070309020205020404" pitchFamily="49" charset="0"/>
              </a:rPr>
              <a:t>sin_addr</a:t>
            </a:r>
            <a:r>
              <a:rPr lang="en-US" altLang="en-US" sz="1350" b="1" dirty="0">
                <a:solidFill>
                  <a:srgbClr val="0070C0"/>
                </a:solidFill>
                <a:latin typeface="Courier New" panose="02070309020205020404" pitchFamily="49" charset="0"/>
                <a:cs typeface="Courier New" panose="02070309020205020404" pitchFamily="49" charset="0"/>
              </a:rPr>
              <a:t>;</a:t>
            </a:r>
          </a:p>
          <a:p>
            <a:pPr eaLnBrk="1" hangingPunct="1">
              <a:lnSpc>
                <a:spcPct val="90000"/>
              </a:lnSpc>
              <a:buFontTx/>
              <a:buNone/>
            </a:pPr>
            <a:r>
              <a:rPr lang="en-US" altLang="en-US" sz="1350" b="1" dirty="0">
                <a:solidFill>
                  <a:srgbClr val="0070C0"/>
                </a:solidFill>
                <a:latin typeface="Courier New" panose="02070309020205020404" pitchFamily="49" charset="0"/>
                <a:cs typeface="Courier New" panose="02070309020205020404" pitchFamily="49" charset="0"/>
              </a:rPr>
              <a:t>    char </a:t>
            </a:r>
            <a:r>
              <a:rPr lang="en-US" altLang="en-US" sz="1350" b="1" dirty="0" err="1">
                <a:solidFill>
                  <a:srgbClr val="0070C0"/>
                </a:solidFill>
                <a:latin typeface="Courier New" panose="02070309020205020404" pitchFamily="49" charset="0"/>
                <a:cs typeface="Courier New" panose="02070309020205020404" pitchFamily="49" charset="0"/>
              </a:rPr>
              <a:t>sin_zero</a:t>
            </a:r>
            <a:r>
              <a:rPr lang="en-US" altLang="en-US" sz="1350" b="1" dirty="0">
                <a:solidFill>
                  <a:srgbClr val="0070C0"/>
                </a:solidFill>
                <a:latin typeface="Courier New" panose="02070309020205020404" pitchFamily="49" charset="0"/>
                <a:cs typeface="Courier New" panose="02070309020205020404" pitchFamily="49" charset="0"/>
              </a:rPr>
              <a:t>[8];</a:t>
            </a:r>
          </a:p>
          <a:p>
            <a:pPr eaLnBrk="1" hangingPunct="1">
              <a:lnSpc>
                <a:spcPct val="90000"/>
              </a:lnSpc>
              <a:buFontTx/>
              <a:buNone/>
            </a:pPr>
            <a:r>
              <a:rPr lang="en-US" altLang="en-US" sz="1350" b="1" dirty="0">
                <a:solidFill>
                  <a:srgbClr val="0070C0"/>
                </a:solidFill>
                <a:latin typeface="Courier New" panose="02070309020205020404" pitchFamily="49" charset="0"/>
                <a:cs typeface="Courier New" panose="02070309020205020404" pitchFamily="49" charset="0"/>
              </a:rPr>
              <a:t>}</a:t>
            </a:r>
          </a:p>
        </p:txBody>
      </p:sp>
      <p:sp>
        <p:nvSpPr>
          <p:cNvPr id="44036" name="Text Box 4">
            <a:extLst>
              <a:ext uri="{FF2B5EF4-FFF2-40B4-BE49-F238E27FC236}">
                <a16:creationId xmlns:a16="http://schemas.microsoft.com/office/drawing/2014/main" id="{3D192DEE-391C-49C6-AC6F-05B591DD0C65}"/>
              </a:ext>
            </a:extLst>
          </p:cNvPr>
          <p:cNvSpPr txBox="1">
            <a:spLocks noChangeArrowheads="1"/>
          </p:cNvSpPr>
          <p:nvPr/>
        </p:nvSpPr>
        <p:spPr bwMode="auto">
          <a:xfrm>
            <a:off x="4648200" y="1714500"/>
            <a:ext cx="3352800" cy="1427122"/>
          </a:xfrm>
          <a:prstGeom prst="rect">
            <a:avLst/>
          </a:prstGeom>
          <a:noFill/>
          <a:ln>
            <a:noFill/>
          </a:ln>
        </p:spPr>
        <p:txBody>
          <a:bodyPr wrap="squar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marL="257175" indent="-257175">
              <a:lnSpc>
                <a:spcPct val="90000"/>
              </a:lnSpc>
              <a:buNone/>
              <a:defRPr/>
            </a:pPr>
            <a:endParaRPr lang="en-US" altLang="en-US" sz="1350" b="1" dirty="0">
              <a:solidFill>
                <a:srgbClr val="FF0000"/>
              </a:solidFill>
              <a:latin typeface="Courier New" panose="02070309020205020404" pitchFamily="49" charset="0"/>
              <a:cs typeface="Courier New" panose="02070309020205020404" pitchFamily="49" charset="0"/>
            </a:endParaRPr>
          </a:p>
          <a:p>
            <a:pPr marL="257175" indent="-257175">
              <a:lnSpc>
                <a:spcPct val="90000"/>
              </a:lnSpc>
              <a:buNone/>
              <a:defRPr/>
            </a:pPr>
            <a:r>
              <a:rPr lang="en-US" altLang="en-US" sz="1350" b="1" dirty="0">
                <a:solidFill>
                  <a:srgbClr val="FF0000"/>
                </a:solidFill>
                <a:latin typeface="Courier New" panose="02070309020205020404" pitchFamily="49" charset="0"/>
                <a:cs typeface="Courier New" panose="02070309020205020404" pitchFamily="49" charset="0"/>
              </a:rPr>
              <a:t>struct </a:t>
            </a:r>
            <a:r>
              <a:rPr lang="en-US" altLang="en-US" sz="1350" b="1" dirty="0" err="1">
                <a:solidFill>
                  <a:srgbClr val="FF0000"/>
                </a:solidFill>
                <a:latin typeface="Courier New" panose="02070309020205020404" pitchFamily="49" charset="0"/>
                <a:cs typeface="Courier New" panose="02070309020205020404" pitchFamily="49" charset="0"/>
              </a:rPr>
              <a:t>sockaddr</a:t>
            </a:r>
            <a:r>
              <a:rPr lang="en-US" altLang="en-US" sz="1350" b="1" dirty="0">
                <a:solidFill>
                  <a:srgbClr val="FF0000"/>
                </a:solidFill>
                <a:latin typeface="Courier New" panose="02070309020205020404" pitchFamily="49" charset="0"/>
                <a:cs typeface="Courier New" panose="02070309020205020404" pitchFamily="49" charset="0"/>
              </a:rPr>
              <a:t> {</a:t>
            </a:r>
          </a:p>
          <a:p>
            <a:pPr marL="257175" indent="-257175">
              <a:lnSpc>
                <a:spcPct val="90000"/>
              </a:lnSpc>
              <a:buNone/>
              <a:defRPr/>
            </a:pPr>
            <a:r>
              <a:rPr lang="en-US" altLang="en-US" sz="1350" b="1" dirty="0">
                <a:solidFill>
                  <a:srgbClr val="FF0000"/>
                </a:solidFill>
                <a:latin typeface="Courier New" panose="02070309020205020404" pitchFamily="49" charset="0"/>
                <a:cs typeface="Courier New" panose="02070309020205020404" pitchFamily="49" charset="0"/>
              </a:rPr>
              <a:t>   </a:t>
            </a:r>
            <a:r>
              <a:rPr lang="en-US" altLang="en-US" sz="1350" b="1" dirty="0" err="1">
                <a:solidFill>
                  <a:srgbClr val="FF0000"/>
                </a:solidFill>
                <a:latin typeface="Courier New" panose="02070309020205020404" pitchFamily="49" charset="0"/>
                <a:cs typeface="Courier New" panose="02070309020205020404" pitchFamily="49" charset="0"/>
              </a:rPr>
              <a:t>sa_family_t</a:t>
            </a:r>
            <a:r>
              <a:rPr lang="en-US" altLang="en-US" sz="1350" b="1" dirty="0">
                <a:solidFill>
                  <a:srgbClr val="FF0000"/>
                </a:solidFill>
                <a:latin typeface="Courier New" panose="02070309020205020404" pitchFamily="49" charset="0"/>
                <a:cs typeface="Courier New" panose="02070309020205020404" pitchFamily="49" charset="0"/>
              </a:rPr>
              <a:t> </a:t>
            </a:r>
            <a:r>
              <a:rPr lang="en-US" altLang="en-US" sz="1350" b="1" dirty="0" err="1">
                <a:solidFill>
                  <a:srgbClr val="FF0000"/>
                </a:solidFill>
                <a:latin typeface="Courier New" panose="02070309020205020404" pitchFamily="49" charset="0"/>
                <a:cs typeface="Courier New" panose="02070309020205020404" pitchFamily="49" charset="0"/>
              </a:rPr>
              <a:t>sa_family</a:t>
            </a:r>
            <a:r>
              <a:rPr lang="en-US" altLang="en-US" sz="1350" b="1" dirty="0">
                <a:solidFill>
                  <a:srgbClr val="FF0000"/>
                </a:solidFill>
                <a:latin typeface="Courier New" panose="02070309020205020404" pitchFamily="49" charset="0"/>
                <a:cs typeface="Courier New" panose="02070309020205020404" pitchFamily="49" charset="0"/>
              </a:rPr>
              <a:t>;</a:t>
            </a:r>
          </a:p>
          <a:p>
            <a:pPr marL="257175" indent="-257175">
              <a:lnSpc>
                <a:spcPct val="90000"/>
              </a:lnSpc>
              <a:buNone/>
              <a:defRPr/>
            </a:pPr>
            <a:r>
              <a:rPr lang="en-US" altLang="en-US" sz="1350" b="1" dirty="0">
                <a:solidFill>
                  <a:srgbClr val="FF0000"/>
                </a:solidFill>
                <a:latin typeface="Courier New" panose="02070309020205020404" pitchFamily="49" charset="0"/>
                <a:cs typeface="Courier New" panose="02070309020205020404" pitchFamily="49" charset="0"/>
              </a:rPr>
              <a:t>   char </a:t>
            </a:r>
            <a:r>
              <a:rPr lang="en-US" altLang="en-US" sz="1350" b="1" dirty="0" err="1">
                <a:solidFill>
                  <a:srgbClr val="FF0000"/>
                </a:solidFill>
                <a:latin typeface="Courier New" panose="02070309020205020404" pitchFamily="49" charset="0"/>
                <a:cs typeface="Courier New" panose="02070309020205020404" pitchFamily="49" charset="0"/>
              </a:rPr>
              <a:t>sa_data</a:t>
            </a:r>
            <a:r>
              <a:rPr lang="en-US" altLang="en-US" sz="1350" b="1" dirty="0">
                <a:solidFill>
                  <a:srgbClr val="FF0000"/>
                </a:solidFill>
                <a:latin typeface="Courier New" panose="02070309020205020404" pitchFamily="49" charset="0"/>
                <a:cs typeface="Courier New" panose="02070309020205020404" pitchFamily="49" charset="0"/>
              </a:rPr>
              <a:t>[14];</a:t>
            </a:r>
          </a:p>
          <a:p>
            <a:pPr marL="257175" indent="-257175">
              <a:lnSpc>
                <a:spcPct val="90000"/>
              </a:lnSpc>
              <a:buNone/>
              <a:defRPr/>
            </a:pPr>
            <a:r>
              <a:rPr lang="en-US" altLang="en-US" sz="1350" b="1" dirty="0">
                <a:solidFill>
                  <a:srgbClr val="FF0000"/>
                </a:solidFill>
                <a:latin typeface="Courier New" panose="02070309020205020404" pitchFamily="49" charset="0"/>
                <a:cs typeface="Courier New" panose="02070309020205020404" pitchFamily="49" charset="0"/>
              </a:rPr>
              <a:t>}</a:t>
            </a:r>
          </a:p>
          <a:p>
            <a:pPr marL="257175" indent="-257175">
              <a:lnSpc>
                <a:spcPct val="90000"/>
              </a:lnSpc>
              <a:buNone/>
              <a:defRPr/>
            </a:pPr>
            <a:endParaRPr lang="en-US" altLang="en-US" sz="1350" dirty="0">
              <a:solidFill>
                <a:srgbClr val="FF0000"/>
              </a:solidFill>
              <a:latin typeface="Courier New" panose="02070309020205020404" pitchFamily="49" charset="0"/>
              <a:cs typeface="Courier New" panose="02070309020205020404" pitchFamily="49" charset="0"/>
            </a:endParaRPr>
          </a:p>
        </p:txBody>
      </p:sp>
      <p:sp>
        <p:nvSpPr>
          <p:cNvPr id="47109" name="Rectangle 1">
            <a:extLst>
              <a:ext uri="{FF2B5EF4-FFF2-40B4-BE49-F238E27FC236}">
                <a16:creationId xmlns:a16="http://schemas.microsoft.com/office/drawing/2014/main" id="{C75031B9-984B-4390-A1A1-7151155C1F64}"/>
              </a:ext>
            </a:extLst>
          </p:cNvPr>
          <p:cNvSpPr>
            <a:spLocks noChangeArrowheads="1"/>
          </p:cNvSpPr>
          <p:nvPr/>
        </p:nvSpPr>
        <p:spPr bwMode="auto">
          <a:xfrm>
            <a:off x="4800600" y="3190875"/>
            <a:ext cx="2800350" cy="113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lnSpc>
                <a:spcPct val="90000"/>
              </a:lnSpc>
              <a:spcBef>
                <a:spcPct val="0"/>
              </a:spcBef>
              <a:buFontTx/>
              <a:buAutoNum type="arabicPeriod"/>
            </a:pPr>
            <a:r>
              <a:rPr lang="en-US" altLang="en-US" sz="1500" dirty="0"/>
              <a:t>Specify </a:t>
            </a:r>
            <a:r>
              <a:rPr lang="en-US" altLang="en-US" sz="1500" b="1" dirty="0" err="1">
                <a:solidFill>
                  <a:srgbClr val="0070C0"/>
                </a:solidFill>
                <a:latin typeface="Courier New" panose="02070309020205020404" pitchFamily="49" charset="0"/>
                <a:cs typeface="Courier New" panose="02070309020205020404" pitchFamily="49" charset="0"/>
              </a:rPr>
              <a:t>sin_port</a:t>
            </a:r>
            <a:r>
              <a:rPr lang="en-US" altLang="en-US" sz="1500" b="1" dirty="0">
                <a:solidFill>
                  <a:srgbClr val="0070C0"/>
                </a:solidFill>
                <a:latin typeface="Courier New" panose="02070309020205020404" pitchFamily="49" charset="0"/>
                <a:cs typeface="Courier New" panose="02070309020205020404" pitchFamily="49" charset="0"/>
              </a:rPr>
              <a:t> </a:t>
            </a:r>
            <a:r>
              <a:rPr lang="en-US" altLang="en-US" sz="1350" dirty="0"/>
              <a:t>&amp; </a:t>
            </a:r>
            <a:r>
              <a:rPr lang="en-US" altLang="en-US" sz="1500" b="1" dirty="0" err="1">
                <a:solidFill>
                  <a:srgbClr val="0070C0"/>
                </a:solidFill>
                <a:latin typeface="Courier New" panose="02070309020205020404" pitchFamily="49" charset="0"/>
                <a:cs typeface="Courier New" panose="02070309020205020404" pitchFamily="49" charset="0"/>
              </a:rPr>
              <a:t>sin_addr</a:t>
            </a:r>
            <a:r>
              <a:rPr lang="en-US" altLang="en-US" sz="1500" b="1" dirty="0">
                <a:solidFill>
                  <a:srgbClr val="0070C0"/>
                </a:solidFill>
                <a:latin typeface="Courier New" panose="02070309020205020404" pitchFamily="49" charset="0"/>
                <a:cs typeface="Courier New" panose="02070309020205020404" pitchFamily="49" charset="0"/>
              </a:rPr>
              <a:t> </a:t>
            </a:r>
            <a:r>
              <a:rPr lang="en-US" altLang="en-US" sz="1500" dirty="0"/>
              <a:t>in network order</a:t>
            </a:r>
          </a:p>
          <a:p>
            <a:pPr eaLnBrk="1" hangingPunct="1">
              <a:lnSpc>
                <a:spcPct val="90000"/>
              </a:lnSpc>
              <a:spcBef>
                <a:spcPct val="0"/>
              </a:spcBef>
              <a:buFontTx/>
              <a:buAutoNum type="arabicPeriod"/>
            </a:pPr>
            <a:r>
              <a:rPr lang="en-US" altLang="en-US" sz="1500" dirty="0"/>
              <a:t>Cast </a:t>
            </a:r>
            <a:r>
              <a:rPr lang="en-US" altLang="en-US" sz="1500" b="1" dirty="0" err="1">
                <a:solidFill>
                  <a:srgbClr val="0070C0"/>
                </a:solidFill>
                <a:latin typeface="Courier New" panose="02070309020205020404" pitchFamily="49" charset="0"/>
                <a:cs typeface="Courier New" panose="02070309020205020404" pitchFamily="49" charset="0"/>
              </a:rPr>
              <a:t>sockaddr_in</a:t>
            </a:r>
            <a:r>
              <a:rPr lang="en-US" altLang="en-US" sz="1500" b="1" dirty="0">
                <a:solidFill>
                  <a:srgbClr val="0070C0"/>
                </a:solidFill>
                <a:latin typeface="Courier New" panose="02070309020205020404" pitchFamily="49" charset="0"/>
                <a:cs typeface="Courier New" panose="02070309020205020404" pitchFamily="49" charset="0"/>
              </a:rPr>
              <a:t> </a:t>
            </a:r>
            <a:r>
              <a:rPr lang="en-US" altLang="en-US" sz="1500" dirty="0"/>
              <a:t>to </a:t>
            </a:r>
            <a:r>
              <a:rPr lang="en-US" altLang="en-US" sz="1500" b="1" dirty="0" err="1">
                <a:solidFill>
                  <a:srgbClr val="FF0000"/>
                </a:solidFill>
                <a:latin typeface="Courier New" panose="02070309020205020404" pitchFamily="49" charset="0"/>
                <a:cs typeface="Courier New" panose="02070309020205020404" pitchFamily="49" charset="0"/>
              </a:rPr>
              <a:t>sockaddr</a:t>
            </a:r>
            <a:endParaRPr lang="en-US" altLang="en-US" sz="1500" dirty="0">
              <a:latin typeface="Courier New" panose="02070309020205020404" pitchFamily="49" charset="0"/>
              <a:cs typeface="Courier New" panose="02070309020205020404" pitchFamily="49" charset="0"/>
            </a:endParaRPr>
          </a:p>
        </p:txBody>
      </p:sp>
      <p:sp>
        <p:nvSpPr>
          <p:cNvPr id="3" name="Arrow: Up 2">
            <a:extLst>
              <a:ext uri="{FF2B5EF4-FFF2-40B4-BE49-F238E27FC236}">
                <a16:creationId xmlns:a16="http://schemas.microsoft.com/office/drawing/2014/main" id="{3E5B21EA-7F35-4EFD-91F0-16E27A7C7F12}"/>
              </a:ext>
            </a:extLst>
          </p:cNvPr>
          <p:cNvSpPr/>
          <p:nvPr/>
        </p:nvSpPr>
        <p:spPr>
          <a:xfrm rot="2530157">
            <a:off x="4164806" y="2097699"/>
            <a:ext cx="357188" cy="1323975"/>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2">
            <a:extLst>
              <a:ext uri="{FF2B5EF4-FFF2-40B4-BE49-F238E27FC236}">
                <a16:creationId xmlns:a16="http://schemas.microsoft.com/office/drawing/2014/main" id="{F8C4996F-F21E-4146-812F-45B2B4809059}"/>
              </a:ext>
            </a:extLst>
          </p:cNvPr>
          <p:cNvSpPr>
            <a:spLocks noGrp="1" noChangeArrowheads="1"/>
          </p:cNvSpPr>
          <p:nvPr>
            <p:ph type="title"/>
          </p:nvPr>
        </p:nvSpPr>
        <p:spPr/>
        <p:txBody>
          <a:bodyPr/>
          <a:lstStyle/>
          <a:p>
            <a:r>
              <a:rPr lang="en-US" altLang="en-US"/>
              <a:t>Internet Socket Address (</a:t>
            </a:r>
            <a:r>
              <a:rPr lang="en-US" altLang="en-US" b="0">
                <a:latin typeface="Courier New" panose="02070309020205020404" pitchFamily="49" charset="0"/>
                <a:cs typeface="Courier New" panose="02070309020205020404" pitchFamily="49" charset="0"/>
              </a:rPr>
              <a:t>AF_INET6</a:t>
            </a:r>
            <a:r>
              <a:rPr lang="en-US" altLang="en-US"/>
              <a:t>)</a:t>
            </a:r>
          </a:p>
        </p:txBody>
      </p:sp>
      <p:sp>
        <p:nvSpPr>
          <p:cNvPr id="44035" name="Rectangle 2">
            <a:extLst>
              <a:ext uri="{FF2B5EF4-FFF2-40B4-BE49-F238E27FC236}">
                <a16:creationId xmlns:a16="http://schemas.microsoft.com/office/drawing/2014/main" id="{372708EF-DE2E-4A2D-A38C-3FE746002794}"/>
              </a:ext>
            </a:extLst>
          </p:cNvPr>
          <p:cNvSpPr>
            <a:spLocks noGrp="1" noChangeArrowheads="1"/>
          </p:cNvSpPr>
          <p:nvPr>
            <p:ph idx="1"/>
          </p:nvPr>
        </p:nvSpPr>
        <p:spPr>
          <a:xfrm>
            <a:off x="1428750" y="1485900"/>
            <a:ext cx="5829300" cy="3086100"/>
          </a:xfrm>
        </p:spPr>
        <p:txBody>
          <a:bodyPr>
            <a:normAutofit fontScale="85000" lnSpcReduction="20000"/>
          </a:bodyPr>
          <a:lstStyle/>
          <a:p>
            <a:pPr eaLnBrk="1" hangingPunct="1">
              <a:lnSpc>
                <a:spcPct val="90000"/>
              </a:lnSpc>
              <a:buFontTx/>
              <a:buNone/>
              <a:defRPr/>
            </a:pPr>
            <a:r>
              <a:rPr lang="en-US" altLang="en-US" dirty="0"/>
              <a:t>Define socket endpoint in IPv6 domain (</a:t>
            </a:r>
            <a:r>
              <a:rPr lang="en-US" altLang="en-US" dirty="0">
                <a:latin typeface="Courier New" panose="02070309020205020404" pitchFamily="49" charset="0"/>
                <a:cs typeface="Courier New" panose="02070309020205020404" pitchFamily="49" charset="0"/>
              </a:rPr>
              <a:t>AF_INET6</a:t>
            </a:r>
            <a:r>
              <a:rPr lang="en-US" altLang="en-US" dirty="0"/>
              <a:t>)</a:t>
            </a:r>
          </a:p>
          <a:p>
            <a:pPr marL="0" indent="0">
              <a:buNone/>
              <a:defRPr/>
            </a:pPr>
            <a:r>
              <a:rPr lang="en-US" sz="1350" b="1" dirty="0">
                <a:solidFill>
                  <a:srgbClr val="0070C0"/>
                </a:solidFill>
                <a:latin typeface="Courier New" panose="02070309020205020404" pitchFamily="49" charset="0"/>
                <a:cs typeface="Courier New" panose="02070309020205020404" pitchFamily="49" charset="0"/>
              </a:rPr>
              <a:t>struct in6_addr {</a:t>
            </a:r>
          </a:p>
          <a:p>
            <a:pPr marL="0" indent="0">
              <a:buNone/>
              <a:defRPr/>
            </a:pPr>
            <a:r>
              <a:rPr lang="en-US" sz="1350" b="1" dirty="0">
                <a:solidFill>
                  <a:srgbClr val="0070C0"/>
                </a:solidFill>
                <a:latin typeface="Courier New" panose="02070309020205020404" pitchFamily="49" charset="0"/>
                <a:cs typeface="Courier New" panose="02070309020205020404" pitchFamily="49" charset="0"/>
              </a:rPr>
              <a:t>	uint8_t s6_addr[16]; /* IPv6 address */</a:t>
            </a:r>
          </a:p>
          <a:p>
            <a:pPr marL="0" indent="0">
              <a:buNone/>
              <a:defRPr/>
            </a:pPr>
            <a:r>
              <a:rPr lang="en-US" sz="1350" b="1" dirty="0">
                <a:solidFill>
                  <a:srgbClr val="0070C0"/>
                </a:solidFill>
                <a:latin typeface="Courier New" panose="02070309020205020404" pitchFamily="49" charset="0"/>
                <a:cs typeface="Courier New" panose="02070309020205020404" pitchFamily="49" charset="0"/>
              </a:rPr>
              <a:t>};</a:t>
            </a:r>
          </a:p>
          <a:p>
            <a:pPr marL="0" indent="0">
              <a:buNone/>
              <a:defRPr/>
            </a:pPr>
            <a:r>
              <a:rPr lang="en-US" sz="1350" b="1" dirty="0">
                <a:solidFill>
                  <a:srgbClr val="0070C0"/>
                </a:solidFill>
                <a:latin typeface="Courier New" panose="02070309020205020404" pitchFamily="49" charset="0"/>
                <a:cs typeface="Courier New" panose="02070309020205020404" pitchFamily="49" charset="0"/>
              </a:rPr>
              <a:t>struct sockaddr_in6 {</a:t>
            </a:r>
          </a:p>
          <a:p>
            <a:pPr marL="0" indent="0">
              <a:buNone/>
              <a:defRPr/>
            </a:pPr>
            <a:r>
              <a:rPr lang="en-US" sz="1350" b="1" dirty="0" err="1">
                <a:solidFill>
                  <a:srgbClr val="0070C0"/>
                </a:solidFill>
                <a:latin typeface="Courier New" panose="02070309020205020404" pitchFamily="49" charset="0"/>
                <a:cs typeface="Courier New" panose="02070309020205020404" pitchFamily="49" charset="0"/>
              </a:rPr>
              <a:t>sa_family_t</a:t>
            </a:r>
            <a:r>
              <a:rPr lang="en-US" sz="1350" b="1" dirty="0">
                <a:solidFill>
                  <a:srgbClr val="0070C0"/>
                </a:solidFill>
                <a:latin typeface="Courier New" panose="02070309020205020404" pitchFamily="49" charset="0"/>
                <a:cs typeface="Courier New" panose="02070309020205020404" pitchFamily="49" charset="0"/>
              </a:rPr>
              <a:t> sin6_family; /* address family */</a:t>
            </a:r>
          </a:p>
          <a:p>
            <a:pPr marL="0" indent="0">
              <a:buNone/>
              <a:defRPr/>
            </a:pPr>
            <a:r>
              <a:rPr lang="fr-FR" sz="1350" b="1" dirty="0" err="1">
                <a:solidFill>
                  <a:srgbClr val="0070C0"/>
                </a:solidFill>
                <a:latin typeface="Courier New" panose="02070309020205020404" pitchFamily="49" charset="0"/>
                <a:cs typeface="Courier New" panose="02070309020205020404" pitchFamily="49" charset="0"/>
              </a:rPr>
              <a:t>in_port_t</a:t>
            </a:r>
            <a:r>
              <a:rPr lang="fr-FR" sz="1350" b="1" dirty="0">
                <a:solidFill>
                  <a:srgbClr val="0070C0"/>
                </a:solidFill>
                <a:latin typeface="Courier New" panose="02070309020205020404" pitchFamily="49" charset="0"/>
                <a:cs typeface="Courier New" panose="02070309020205020404" pitchFamily="49" charset="0"/>
              </a:rPr>
              <a:t> sin6_port; /* port </a:t>
            </a:r>
            <a:r>
              <a:rPr lang="fr-FR" sz="1350" b="1" dirty="0" err="1">
                <a:solidFill>
                  <a:srgbClr val="0070C0"/>
                </a:solidFill>
                <a:latin typeface="Courier New" panose="02070309020205020404" pitchFamily="49" charset="0"/>
                <a:cs typeface="Courier New" panose="02070309020205020404" pitchFamily="49" charset="0"/>
              </a:rPr>
              <a:t>number</a:t>
            </a:r>
            <a:r>
              <a:rPr lang="fr-FR" sz="1350" b="1" dirty="0">
                <a:solidFill>
                  <a:srgbClr val="0070C0"/>
                </a:solidFill>
                <a:latin typeface="Courier New" panose="02070309020205020404" pitchFamily="49" charset="0"/>
                <a:cs typeface="Courier New" panose="02070309020205020404" pitchFamily="49" charset="0"/>
              </a:rPr>
              <a:t> */</a:t>
            </a:r>
          </a:p>
          <a:p>
            <a:pPr marL="0" indent="0">
              <a:buNone/>
              <a:defRPr/>
            </a:pPr>
            <a:r>
              <a:rPr lang="en-US" sz="1350" b="1" dirty="0">
                <a:solidFill>
                  <a:srgbClr val="0070C0"/>
                </a:solidFill>
                <a:latin typeface="Courier New" panose="02070309020205020404" pitchFamily="49" charset="0"/>
                <a:cs typeface="Courier New" panose="02070309020205020404" pitchFamily="49" charset="0"/>
              </a:rPr>
              <a:t>uint32_t sin6_flowinfo; /* traffic class, flow info */</a:t>
            </a:r>
          </a:p>
          <a:p>
            <a:pPr marL="0" indent="0">
              <a:buNone/>
              <a:defRPr/>
            </a:pPr>
            <a:r>
              <a:rPr lang="en-US" sz="1350" b="1" dirty="0">
                <a:solidFill>
                  <a:srgbClr val="0070C0"/>
                </a:solidFill>
                <a:latin typeface="Courier New" panose="02070309020205020404" pitchFamily="49" charset="0"/>
                <a:cs typeface="Courier New" panose="02070309020205020404" pitchFamily="49" charset="0"/>
              </a:rPr>
              <a:t>struct in6_addr sin6_addr; /* IPv6 address */</a:t>
            </a:r>
          </a:p>
          <a:p>
            <a:pPr marL="0" indent="0">
              <a:buNone/>
              <a:defRPr/>
            </a:pPr>
            <a:r>
              <a:rPr lang="en-US" sz="1350" b="1" dirty="0">
                <a:solidFill>
                  <a:srgbClr val="0070C0"/>
                </a:solidFill>
                <a:latin typeface="Courier New" panose="02070309020205020404" pitchFamily="49" charset="0"/>
                <a:cs typeface="Courier New" panose="02070309020205020404" pitchFamily="49" charset="0"/>
              </a:rPr>
              <a:t>uint32_t sin6_scope_id; /* interfaces for scope */</a:t>
            </a:r>
          </a:p>
          <a:p>
            <a:pPr marL="0" indent="0">
              <a:buNone/>
              <a:defRPr/>
            </a:pPr>
            <a:r>
              <a:rPr lang="en-US" sz="1350" b="1" dirty="0">
                <a:solidFill>
                  <a:srgbClr val="0070C0"/>
                </a:solidFill>
                <a:latin typeface="Courier New" panose="02070309020205020404" pitchFamily="49" charset="0"/>
                <a:cs typeface="Courier New" panose="02070309020205020404" pitchFamily="49" charset="0"/>
              </a:rPr>
              <a:t>};</a:t>
            </a:r>
          </a:p>
          <a:p>
            <a:pPr marL="0" indent="0">
              <a:buNone/>
              <a:defRPr/>
            </a:pPr>
            <a:endParaRPr lang="en-US" altLang="en-US" dirty="0"/>
          </a:p>
          <a:p>
            <a:pPr marL="0" indent="0">
              <a:buNone/>
              <a:defRPr/>
            </a:pPr>
            <a:r>
              <a:rPr lang="en-US" altLang="en-US" dirty="0"/>
              <a:t>Similarly, cast to generic </a:t>
            </a:r>
            <a:r>
              <a:rPr lang="en-US" altLang="en-US" dirty="0" err="1"/>
              <a:t>sockaddr</a:t>
            </a:r>
            <a:r>
              <a:rPr lang="en-US" altLang="en-US" dirty="0"/>
              <a:t> </a:t>
            </a:r>
          </a:p>
        </p:txBody>
      </p:sp>
      <p:sp>
        <p:nvSpPr>
          <p:cNvPr id="49156" name="Text Box 4">
            <a:extLst>
              <a:ext uri="{FF2B5EF4-FFF2-40B4-BE49-F238E27FC236}">
                <a16:creationId xmlns:a16="http://schemas.microsoft.com/office/drawing/2014/main" id="{0501E86A-7EA3-4A95-8431-6C4CC08815B6}"/>
              </a:ext>
            </a:extLst>
          </p:cNvPr>
          <p:cNvSpPr txBox="1">
            <a:spLocks noChangeArrowheads="1"/>
          </p:cNvSpPr>
          <p:nvPr/>
        </p:nvSpPr>
        <p:spPr bwMode="auto">
          <a:xfrm>
            <a:off x="5791200" y="3714750"/>
            <a:ext cx="2590800" cy="877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2900" indent="-342900">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lnSpc>
                <a:spcPct val="90000"/>
              </a:lnSpc>
              <a:buFontTx/>
              <a:buNone/>
            </a:pPr>
            <a:r>
              <a:rPr lang="en-US" altLang="en-US" sz="1350" b="1" dirty="0">
                <a:solidFill>
                  <a:srgbClr val="FF0000"/>
                </a:solidFill>
                <a:latin typeface="Courier New" panose="02070309020205020404" pitchFamily="49" charset="0"/>
                <a:cs typeface="Courier New" panose="02070309020205020404" pitchFamily="49" charset="0"/>
              </a:rPr>
              <a:t>struct </a:t>
            </a:r>
            <a:r>
              <a:rPr lang="en-US" altLang="en-US" sz="1350" b="1" dirty="0" err="1">
                <a:solidFill>
                  <a:srgbClr val="FF0000"/>
                </a:solidFill>
                <a:latin typeface="Courier New" panose="02070309020205020404" pitchFamily="49" charset="0"/>
                <a:cs typeface="Courier New" panose="02070309020205020404" pitchFamily="49" charset="0"/>
              </a:rPr>
              <a:t>sockaddr</a:t>
            </a:r>
            <a:r>
              <a:rPr lang="en-US" altLang="en-US" sz="1350" b="1" dirty="0">
                <a:solidFill>
                  <a:srgbClr val="FF0000"/>
                </a:solidFill>
                <a:latin typeface="Courier New" panose="02070309020205020404" pitchFamily="49" charset="0"/>
                <a:cs typeface="Courier New" panose="02070309020205020404" pitchFamily="49" charset="0"/>
              </a:rPr>
              <a:t> {</a:t>
            </a:r>
          </a:p>
          <a:p>
            <a:pPr eaLnBrk="1" hangingPunct="1">
              <a:lnSpc>
                <a:spcPct val="90000"/>
              </a:lnSpc>
              <a:buFontTx/>
              <a:buNone/>
            </a:pPr>
            <a:r>
              <a:rPr lang="en-US" altLang="en-US" sz="1350" b="1" dirty="0">
                <a:solidFill>
                  <a:srgbClr val="FF0000"/>
                </a:solidFill>
                <a:latin typeface="Courier New" panose="02070309020205020404" pitchFamily="49" charset="0"/>
                <a:cs typeface="Courier New" panose="02070309020205020404" pitchFamily="49" charset="0"/>
              </a:rPr>
              <a:t>   </a:t>
            </a:r>
            <a:r>
              <a:rPr lang="en-US" altLang="en-US" sz="1350" b="1" dirty="0" err="1">
                <a:solidFill>
                  <a:srgbClr val="FF0000"/>
                </a:solidFill>
                <a:latin typeface="Courier New" panose="02070309020205020404" pitchFamily="49" charset="0"/>
                <a:cs typeface="Courier New" panose="02070309020205020404" pitchFamily="49" charset="0"/>
              </a:rPr>
              <a:t>sa_family_t</a:t>
            </a:r>
            <a:r>
              <a:rPr lang="en-US" altLang="en-US" sz="1350" b="1" dirty="0">
                <a:solidFill>
                  <a:srgbClr val="FF0000"/>
                </a:solidFill>
                <a:latin typeface="Courier New" panose="02070309020205020404" pitchFamily="49" charset="0"/>
                <a:cs typeface="Courier New" panose="02070309020205020404" pitchFamily="49" charset="0"/>
              </a:rPr>
              <a:t> </a:t>
            </a:r>
            <a:r>
              <a:rPr lang="en-US" altLang="en-US" sz="1350" b="1" dirty="0" err="1">
                <a:solidFill>
                  <a:srgbClr val="FF0000"/>
                </a:solidFill>
                <a:latin typeface="Courier New" panose="02070309020205020404" pitchFamily="49" charset="0"/>
                <a:cs typeface="Courier New" panose="02070309020205020404" pitchFamily="49" charset="0"/>
              </a:rPr>
              <a:t>sa_family</a:t>
            </a:r>
            <a:r>
              <a:rPr lang="en-US" altLang="en-US" sz="1350" b="1" dirty="0">
                <a:solidFill>
                  <a:srgbClr val="FF0000"/>
                </a:solidFill>
                <a:latin typeface="Courier New" panose="02070309020205020404" pitchFamily="49" charset="0"/>
                <a:cs typeface="Courier New" panose="02070309020205020404" pitchFamily="49" charset="0"/>
              </a:rPr>
              <a:t>;</a:t>
            </a:r>
          </a:p>
          <a:p>
            <a:pPr eaLnBrk="1" hangingPunct="1">
              <a:lnSpc>
                <a:spcPct val="90000"/>
              </a:lnSpc>
              <a:buFontTx/>
              <a:buNone/>
            </a:pPr>
            <a:r>
              <a:rPr lang="en-US" altLang="en-US" sz="1350" b="1" dirty="0">
                <a:solidFill>
                  <a:srgbClr val="FF0000"/>
                </a:solidFill>
                <a:latin typeface="Courier New" panose="02070309020205020404" pitchFamily="49" charset="0"/>
                <a:cs typeface="Courier New" panose="02070309020205020404" pitchFamily="49" charset="0"/>
              </a:rPr>
              <a:t>   char </a:t>
            </a:r>
            <a:r>
              <a:rPr lang="en-US" altLang="en-US" sz="1350" b="1" dirty="0" err="1">
                <a:solidFill>
                  <a:srgbClr val="FF0000"/>
                </a:solidFill>
                <a:latin typeface="Courier New" panose="02070309020205020404" pitchFamily="49" charset="0"/>
                <a:cs typeface="Courier New" panose="02070309020205020404" pitchFamily="49" charset="0"/>
              </a:rPr>
              <a:t>sa_data</a:t>
            </a:r>
            <a:r>
              <a:rPr lang="en-US" altLang="en-US" sz="1350" b="1" dirty="0">
                <a:solidFill>
                  <a:srgbClr val="FF0000"/>
                </a:solidFill>
                <a:latin typeface="Courier New" panose="02070309020205020404" pitchFamily="49" charset="0"/>
                <a:cs typeface="Courier New" panose="02070309020205020404" pitchFamily="49" charset="0"/>
              </a:rPr>
              <a:t>[14];</a:t>
            </a:r>
          </a:p>
          <a:p>
            <a:pPr eaLnBrk="1" hangingPunct="1">
              <a:lnSpc>
                <a:spcPct val="90000"/>
              </a:lnSpc>
              <a:buFontTx/>
              <a:buNone/>
            </a:pPr>
            <a:r>
              <a:rPr lang="en-US" altLang="en-US" sz="1350" b="1" dirty="0">
                <a:solidFill>
                  <a:srgbClr val="FF0000"/>
                </a:solidFill>
                <a:latin typeface="Courier New" panose="02070309020205020404" pitchFamily="49" charset="0"/>
                <a:cs typeface="Courier New" panose="02070309020205020404" pitchFamily="49" charset="0"/>
              </a:rPr>
              <a:t>}</a:t>
            </a:r>
          </a:p>
        </p:txBody>
      </p:sp>
      <p:sp>
        <p:nvSpPr>
          <p:cNvPr id="11" name="Arrow: Up 10">
            <a:extLst>
              <a:ext uri="{FF2B5EF4-FFF2-40B4-BE49-F238E27FC236}">
                <a16:creationId xmlns:a16="http://schemas.microsoft.com/office/drawing/2014/main" id="{C2620DD9-F283-43F4-B899-7B3E663156DC}"/>
              </a:ext>
            </a:extLst>
          </p:cNvPr>
          <p:cNvSpPr/>
          <p:nvPr/>
        </p:nvSpPr>
        <p:spPr>
          <a:xfrm rot="6633812">
            <a:off x="4930873" y="3375740"/>
            <a:ext cx="355997" cy="1323975"/>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a:extLst>
              <a:ext uri="{FF2B5EF4-FFF2-40B4-BE49-F238E27FC236}">
                <a16:creationId xmlns:a16="http://schemas.microsoft.com/office/drawing/2014/main" id="{B9AA9C35-DB5E-464C-9CFF-96A6F247A073}"/>
              </a:ext>
            </a:extLst>
          </p:cNvPr>
          <p:cNvSpPr>
            <a:spLocks noGrp="1" noChangeArrowheads="1"/>
          </p:cNvSpPr>
          <p:nvPr>
            <p:ph type="title"/>
          </p:nvPr>
        </p:nvSpPr>
        <p:spPr/>
        <p:txBody>
          <a:bodyPr/>
          <a:lstStyle/>
          <a:p>
            <a:r>
              <a:rPr lang="en-US" altLang="en-US"/>
              <a:t>Host Byte Order</a:t>
            </a:r>
          </a:p>
        </p:txBody>
      </p:sp>
      <p:sp>
        <p:nvSpPr>
          <p:cNvPr id="51203" name="Content Placeholder 2">
            <a:extLst>
              <a:ext uri="{FF2B5EF4-FFF2-40B4-BE49-F238E27FC236}">
                <a16:creationId xmlns:a16="http://schemas.microsoft.com/office/drawing/2014/main" id="{25B94F2D-F1A9-4214-B1E8-D2CC000261BD}"/>
              </a:ext>
            </a:extLst>
          </p:cNvPr>
          <p:cNvSpPr>
            <a:spLocks noGrp="1" noChangeArrowheads="1"/>
          </p:cNvSpPr>
          <p:nvPr>
            <p:ph idx="1"/>
          </p:nvPr>
        </p:nvSpPr>
        <p:spPr/>
        <p:txBody>
          <a:bodyPr>
            <a:normAutofit fontScale="92500"/>
          </a:bodyPr>
          <a:lstStyle/>
          <a:p>
            <a:pPr marL="0" indent="0">
              <a:buNone/>
            </a:pPr>
            <a:r>
              <a:rPr lang="en-US" altLang="en-US" dirty="0"/>
              <a:t>How processor arch stores byte strings  in larger data types?</a:t>
            </a:r>
            <a:endParaRPr lang="el-GR" altLang="en-US" dirty="0"/>
          </a:p>
          <a:p>
            <a:pPr marL="0" indent="0">
              <a:buNone/>
            </a:pPr>
            <a:r>
              <a:rPr lang="en-US" altLang="en-US" dirty="0"/>
              <a:t>• </a:t>
            </a:r>
            <a:r>
              <a:rPr lang="en-US" altLang="en-US" b="1" i="1" dirty="0"/>
              <a:t>Little Endian systems </a:t>
            </a:r>
            <a:r>
              <a:rPr lang="el-GR" altLang="en-US" dirty="0"/>
              <a:t>(</a:t>
            </a:r>
            <a:r>
              <a:rPr lang="en-US" altLang="en-US" dirty="0"/>
              <a:t>e.g., FreeBSD, Linux, </a:t>
            </a:r>
            <a:r>
              <a:rPr lang="en-US" altLang="en-US" dirty="0" err="1"/>
              <a:t>MacOSX</a:t>
            </a:r>
            <a:r>
              <a:rPr lang="en-US" altLang="en-US" dirty="0"/>
              <a:t>, Windows) store the </a:t>
            </a:r>
            <a:r>
              <a:rPr lang="en-US" altLang="en-US" i="1" dirty="0"/>
              <a:t>Least Significant Byte (LSB) </a:t>
            </a:r>
            <a:r>
              <a:rPr lang="en-US" altLang="en-US" dirty="0"/>
              <a:t>first</a:t>
            </a:r>
          </a:p>
          <a:p>
            <a:pPr marL="0" indent="0">
              <a:buNone/>
            </a:pPr>
            <a:r>
              <a:rPr lang="el-GR" altLang="en-US" dirty="0"/>
              <a:t>– </a:t>
            </a:r>
            <a:r>
              <a:rPr lang="en-US" altLang="en-US" dirty="0"/>
              <a:t>Example: int a = </a:t>
            </a:r>
            <a:r>
              <a:rPr lang="en-US" altLang="en-US" b="1" dirty="0"/>
              <a:t>0x</a:t>
            </a:r>
            <a:r>
              <a:rPr lang="en-US" altLang="en-US" b="1" dirty="0">
                <a:solidFill>
                  <a:srgbClr val="FF0000"/>
                </a:solidFill>
              </a:rPr>
              <a:t>0A</a:t>
            </a:r>
            <a:r>
              <a:rPr lang="en-US" altLang="en-US" b="1" dirty="0"/>
              <a:t>0C6E39 </a:t>
            </a:r>
            <a:r>
              <a:rPr lang="en-US" altLang="en-US" dirty="0"/>
              <a:t>(</a:t>
            </a:r>
            <a:r>
              <a:rPr lang="en-US" altLang="en-US" dirty="0">
                <a:solidFill>
                  <a:srgbClr val="00B0F0"/>
                </a:solidFill>
              </a:rPr>
              <a:t>integer</a:t>
            </a:r>
            <a:r>
              <a:rPr lang="el-GR" altLang="en-US" dirty="0">
                <a:solidFill>
                  <a:srgbClr val="00B0F0"/>
                </a:solidFill>
              </a:rPr>
              <a:t> 168586809</a:t>
            </a:r>
            <a:r>
              <a:rPr lang="el-GR" altLang="en-US" dirty="0"/>
              <a:t>)</a:t>
            </a:r>
            <a:r>
              <a:rPr lang="en-US" altLang="en-US" dirty="0"/>
              <a:t> is stored in memory as </a:t>
            </a:r>
            <a:r>
              <a:rPr lang="el-GR" altLang="en-US" b="1" dirty="0"/>
              <a:t>396E0C</a:t>
            </a:r>
            <a:r>
              <a:rPr lang="el-GR" altLang="en-US" b="1" dirty="0">
                <a:solidFill>
                  <a:srgbClr val="FF0000"/>
                </a:solidFill>
              </a:rPr>
              <a:t>0A</a:t>
            </a:r>
          </a:p>
          <a:p>
            <a:pPr marL="0" indent="0">
              <a:buNone/>
            </a:pPr>
            <a:r>
              <a:rPr lang="en-US" altLang="en-US" dirty="0"/>
              <a:t>• </a:t>
            </a:r>
            <a:r>
              <a:rPr lang="en-US" altLang="en-US" b="1" i="1" dirty="0"/>
              <a:t>Big Endian </a:t>
            </a:r>
            <a:r>
              <a:rPr lang="en-US" altLang="en-US" b="1" dirty="0"/>
              <a:t>systems</a:t>
            </a:r>
            <a:r>
              <a:rPr lang="el-GR" altLang="en-US" b="1" dirty="0"/>
              <a:t> </a:t>
            </a:r>
            <a:r>
              <a:rPr lang="el-GR" altLang="en-US" dirty="0"/>
              <a:t>(</a:t>
            </a:r>
            <a:r>
              <a:rPr lang="en-US" altLang="en-US" dirty="0"/>
              <a:t>e.g., Solaris on </a:t>
            </a:r>
            <a:r>
              <a:rPr lang="el-GR" altLang="en-US" dirty="0"/>
              <a:t>SPARC, ΑΙΧ, Mac@PowerPC) </a:t>
            </a:r>
            <a:r>
              <a:rPr lang="en-US" altLang="en-US" dirty="0"/>
              <a:t>store the </a:t>
            </a:r>
            <a:r>
              <a:rPr lang="en-US" altLang="en-US" i="1" dirty="0"/>
              <a:t>Most Significant Byte (MSB) </a:t>
            </a:r>
            <a:r>
              <a:rPr lang="en-US" altLang="en-US" dirty="0"/>
              <a:t>first</a:t>
            </a:r>
          </a:p>
          <a:p>
            <a:pPr marL="0" indent="0">
              <a:buNone/>
            </a:pPr>
            <a:r>
              <a:rPr lang="el-GR" altLang="en-US" dirty="0"/>
              <a:t>– </a:t>
            </a:r>
            <a:r>
              <a:rPr lang="en-US" altLang="en-US" dirty="0"/>
              <a:t>Example: int a = </a:t>
            </a:r>
            <a:r>
              <a:rPr lang="en-US" altLang="en-US" b="1" dirty="0"/>
              <a:t>0x</a:t>
            </a:r>
            <a:r>
              <a:rPr lang="en-US" altLang="en-US" b="1" dirty="0">
                <a:solidFill>
                  <a:srgbClr val="FF0000"/>
                </a:solidFill>
              </a:rPr>
              <a:t>0A</a:t>
            </a:r>
            <a:r>
              <a:rPr lang="en-US" altLang="en-US" b="1" dirty="0"/>
              <a:t>0C6E39 </a:t>
            </a:r>
            <a:r>
              <a:rPr lang="en-US" altLang="en-US" dirty="0"/>
              <a:t>(</a:t>
            </a:r>
            <a:r>
              <a:rPr lang="en-US" altLang="en-US" dirty="0">
                <a:solidFill>
                  <a:srgbClr val="00B0F0"/>
                </a:solidFill>
              </a:rPr>
              <a:t>integer</a:t>
            </a:r>
            <a:r>
              <a:rPr lang="el-GR" altLang="en-US" dirty="0">
                <a:solidFill>
                  <a:srgbClr val="00B0F0"/>
                </a:solidFill>
              </a:rPr>
              <a:t> 168586809</a:t>
            </a:r>
            <a:r>
              <a:rPr lang="el-GR" altLang="en-US" dirty="0"/>
              <a:t>)</a:t>
            </a:r>
            <a:r>
              <a:rPr lang="en-US" altLang="en-US" dirty="0"/>
              <a:t> is stored in memory as </a:t>
            </a:r>
            <a:r>
              <a:rPr lang="el-GR" altLang="en-US" b="1" dirty="0">
                <a:solidFill>
                  <a:srgbClr val="FF0000"/>
                </a:solidFill>
              </a:rPr>
              <a:t>0A</a:t>
            </a:r>
            <a:r>
              <a:rPr lang="el-GR" altLang="en-US" b="1" dirty="0"/>
              <a:t>0C6E39</a:t>
            </a:r>
            <a:endParaRPr lang="en-US" altLang="en-US"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a:extLst>
              <a:ext uri="{FF2B5EF4-FFF2-40B4-BE49-F238E27FC236}">
                <a16:creationId xmlns:a16="http://schemas.microsoft.com/office/drawing/2014/main" id="{A750CF03-B233-42D9-83BC-00F9B0F6C374}"/>
              </a:ext>
            </a:extLst>
          </p:cNvPr>
          <p:cNvSpPr>
            <a:spLocks noGrp="1" noChangeArrowheads="1"/>
          </p:cNvSpPr>
          <p:nvPr>
            <p:ph type="title"/>
          </p:nvPr>
        </p:nvSpPr>
        <p:spPr/>
        <p:txBody>
          <a:bodyPr/>
          <a:lstStyle/>
          <a:p>
            <a:r>
              <a:rPr lang="en-US" altLang="en-US"/>
              <a:t>Byte-order Conversion Functions</a:t>
            </a:r>
          </a:p>
        </p:txBody>
      </p:sp>
      <p:sp>
        <p:nvSpPr>
          <p:cNvPr id="54274" name="Rectangle 2">
            <a:extLst>
              <a:ext uri="{FF2B5EF4-FFF2-40B4-BE49-F238E27FC236}">
                <a16:creationId xmlns:a16="http://schemas.microsoft.com/office/drawing/2014/main" id="{652D0EA2-A41A-4020-9320-FDD482D01176}"/>
              </a:ext>
            </a:extLst>
          </p:cNvPr>
          <p:cNvSpPr>
            <a:spLocks noGrp="1" noChangeArrowheads="1"/>
          </p:cNvSpPr>
          <p:nvPr>
            <p:ph idx="1"/>
          </p:nvPr>
        </p:nvSpPr>
        <p:spPr>
          <a:xfrm>
            <a:off x="1657350" y="1485900"/>
            <a:ext cx="6172200" cy="3086100"/>
          </a:xfrm>
        </p:spPr>
        <p:txBody>
          <a:bodyPr>
            <a:normAutofit fontScale="77500" lnSpcReduction="20000"/>
          </a:bodyPr>
          <a:lstStyle/>
          <a:p>
            <a:pPr marL="0" indent="0">
              <a:buNone/>
              <a:defRPr/>
            </a:pPr>
            <a:r>
              <a:rPr lang="en-US" altLang="en-US" dirty="0"/>
              <a:t>Convert byte to network order (</a:t>
            </a:r>
            <a:r>
              <a:rPr lang="en-US" altLang="en-US" b="1" dirty="0"/>
              <a:t>big endian</a:t>
            </a:r>
            <a:r>
              <a:rPr lang="en-US" altLang="en-US" dirty="0"/>
              <a:t>), otherwise two nodes cannot communicate (header issue)</a:t>
            </a:r>
          </a:p>
          <a:p>
            <a:pPr eaLnBrk="1" hangingPunct="1">
              <a:buFontTx/>
              <a:buNone/>
              <a:defRPr/>
            </a:pPr>
            <a:r>
              <a:rPr lang="en-US" sz="1500" dirty="0">
                <a:latin typeface="Courier New" panose="02070309020205020404" pitchFamily="49" charset="0"/>
                <a:cs typeface="Courier New" panose="02070309020205020404" pitchFamily="49" charset="0"/>
              </a:rPr>
              <a:t>#include &lt;</a:t>
            </a:r>
            <a:r>
              <a:rPr lang="en-US" sz="1500" dirty="0" err="1">
                <a:latin typeface="Courier New" panose="02070309020205020404" pitchFamily="49" charset="0"/>
                <a:cs typeface="Courier New" panose="02070309020205020404" pitchFamily="49" charset="0"/>
              </a:rPr>
              <a:t>arpa</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inet.h</a:t>
            </a:r>
            <a:r>
              <a:rPr lang="en-US" sz="1500" dirty="0">
                <a:latin typeface="Courier New" panose="02070309020205020404" pitchFamily="49" charset="0"/>
                <a:cs typeface="Courier New" panose="02070309020205020404" pitchFamily="49" charset="0"/>
              </a:rPr>
              <a:t>&gt;</a:t>
            </a:r>
          </a:p>
          <a:p>
            <a:pPr eaLnBrk="1" hangingPunct="1">
              <a:buFontTx/>
              <a:buNone/>
              <a:defRPr/>
            </a:pPr>
            <a:r>
              <a:rPr lang="en-US" altLang="en-US" sz="1500" dirty="0">
                <a:latin typeface="Courier New" panose="02070309020205020404" pitchFamily="49" charset="0"/>
                <a:cs typeface="Courier New" panose="02070309020205020404" pitchFamily="49" charset="0"/>
              </a:rPr>
              <a:t>uint32_t </a:t>
            </a:r>
            <a:r>
              <a:rPr lang="en-US" altLang="en-US" sz="1500" dirty="0" err="1">
                <a:latin typeface="Courier New" panose="02070309020205020404" pitchFamily="49" charset="0"/>
                <a:cs typeface="Courier New" panose="02070309020205020404" pitchFamily="49" charset="0"/>
              </a:rPr>
              <a:t>htonl</a:t>
            </a:r>
            <a:r>
              <a:rPr lang="en-US" altLang="en-US" sz="1500" dirty="0">
                <a:latin typeface="Courier New" panose="02070309020205020404" pitchFamily="49" charset="0"/>
                <a:cs typeface="Courier New" panose="02070309020205020404" pitchFamily="49" charset="0"/>
              </a:rPr>
              <a:t>(uint32_t host32bitval);</a:t>
            </a:r>
          </a:p>
          <a:p>
            <a:pPr eaLnBrk="1" hangingPunct="1">
              <a:buFontTx/>
              <a:buNone/>
              <a:defRPr/>
            </a:pPr>
            <a:r>
              <a:rPr lang="en-US" altLang="en-US" sz="1500" dirty="0">
                <a:latin typeface="Courier New" panose="02070309020205020404" pitchFamily="49" charset="0"/>
                <a:cs typeface="Courier New" panose="02070309020205020404" pitchFamily="49" charset="0"/>
              </a:rPr>
              <a:t>uint16_t </a:t>
            </a:r>
            <a:r>
              <a:rPr lang="en-US" altLang="en-US" sz="1500" dirty="0" err="1">
                <a:latin typeface="Courier New" panose="02070309020205020404" pitchFamily="49" charset="0"/>
                <a:cs typeface="Courier New" panose="02070309020205020404" pitchFamily="49" charset="0"/>
              </a:rPr>
              <a:t>htons</a:t>
            </a:r>
            <a:r>
              <a:rPr lang="en-US" altLang="en-US" sz="1500" dirty="0">
                <a:latin typeface="Courier New" panose="02070309020205020404" pitchFamily="49" charset="0"/>
                <a:cs typeface="Courier New" panose="02070309020205020404" pitchFamily="49" charset="0"/>
              </a:rPr>
              <a:t>(uint16_t host16bitval);</a:t>
            </a:r>
          </a:p>
          <a:p>
            <a:pPr eaLnBrk="1" hangingPunct="1">
              <a:buFontTx/>
              <a:buNone/>
              <a:defRPr/>
            </a:pPr>
            <a:r>
              <a:rPr lang="en-US" altLang="en-US" sz="1500" dirty="0">
                <a:latin typeface="Courier New" panose="02070309020205020404" pitchFamily="49" charset="0"/>
                <a:cs typeface="Courier New" panose="02070309020205020404" pitchFamily="49" charset="0"/>
              </a:rPr>
              <a:t>uint32_t </a:t>
            </a:r>
            <a:r>
              <a:rPr lang="en-US" altLang="en-US" sz="1500" dirty="0" err="1">
                <a:latin typeface="Courier New" panose="02070309020205020404" pitchFamily="49" charset="0"/>
                <a:cs typeface="Courier New" panose="02070309020205020404" pitchFamily="49" charset="0"/>
              </a:rPr>
              <a:t>ntohl</a:t>
            </a:r>
            <a:r>
              <a:rPr lang="en-US" altLang="en-US" sz="1500" dirty="0">
                <a:latin typeface="Courier New" panose="02070309020205020404" pitchFamily="49" charset="0"/>
                <a:cs typeface="Courier New" panose="02070309020205020404" pitchFamily="49" charset="0"/>
              </a:rPr>
              <a:t>(uint32_t  net32bitval);</a:t>
            </a:r>
          </a:p>
          <a:p>
            <a:pPr eaLnBrk="1" hangingPunct="1">
              <a:buFontTx/>
              <a:buNone/>
              <a:defRPr/>
            </a:pPr>
            <a:r>
              <a:rPr lang="en-US" altLang="en-US" sz="1500" dirty="0">
                <a:latin typeface="Courier New" panose="02070309020205020404" pitchFamily="49" charset="0"/>
                <a:cs typeface="Courier New" panose="02070309020205020404" pitchFamily="49" charset="0"/>
              </a:rPr>
              <a:t>uint16_t </a:t>
            </a:r>
            <a:r>
              <a:rPr lang="en-US" altLang="en-US" sz="1500" dirty="0" err="1">
                <a:latin typeface="Courier New" panose="02070309020205020404" pitchFamily="49" charset="0"/>
                <a:cs typeface="Courier New" panose="02070309020205020404" pitchFamily="49" charset="0"/>
              </a:rPr>
              <a:t>ntohs</a:t>
            </a:r>
            <a:r>
              <a:rPr lang="en-US" altLang="en-US" sz="1500" dirty="0">
                <a:latin typeface="Courier New" panose="02070309020205020404" pitchFamily="49" charset="0"/>
                <a:cs typeface="Courier New" panose="02070309020205020404" pitchFamily="49" charset="0"/>
              </a:rPr>
              <a:t>(uint16_t net16bitval);</a:t>
            </a:r>
          </a:p>
          <a:p>
            <a:pPr marL="0" indent="0">
              <a:buNone/>
              <a:defRPr/>
            </a:pPr>
            <a:r>
              <a:rPr lang="en-US" altLang="en-US" dirty="0"/>
              <a:t>Byte manipulations</a:t>
            </a:r>
          </a:p>
          <a:p>
            <a:pPr marL="42863" indent="0">
              <a:buNone/>
              <a:defRPr/>
            </a:pPr>
            <a:r>
              <a:rPr lang="en-US" altLang="en-US" sz="1500" dirty="0">
                <a:latin typeface="Courier New" panose="02070309020205020404" pitchFamily="49" charset="0"/>
                <a:cs typeface="Courier New" panose="02070309020205020404" pitchFamily="49" charset="0"/>
              </a:rPr>
              <a:t>#include &lt;</a:t>
            </a:r>
            <a:r>
              <a:rPr lang="en-US" altLang="en-US" sz="1500" dirty="0" err="1">
                <a:latin typeface="Courier New" panose="02070309020205020404" pitchFamily="49" charset="0"/>
                <a:cs typeface="Courier New" panose="02070309020205020404" pitchFamily="49" charset="0"/>
              </a:rPr>
              <a:t>string.h</a:t>
            </a:r>
            <a:r>
              <a:rPr lang="en-US" altLang="en-US" sz="1500" dirty="0">
                <a:latin typeface="Courier New" panose="02070309020205020404" pitchFamily="49" charset="0"/>
                <a:cs typeface="Courier New" panose="02070309020205020404" pitchFamily="49" charset="0"/>
              </a:rPr>
              <a:t>&gt; </a:t>
            </a:r>
          </a:p>
          <a:p>
            <a:pPr marL="42863" indent="0">
              <a:buNone/>
              <a:defRPr/>
            </a:pPr>
            <a:r>
              <a:rPr lang="en-US" altLang="en-US" sz="1500" dirty="0">
                <a:latin typeface="Courier New" panose="02070309020205020404" pitchFamily="49" charset="0"/>
                <a:cs typeface="Courier New" panose="02070309020205020404" pitchFamily="49" charset="0"/>
              </a:rPr>
              <a:t>void *</a:t>
            </a:r>
            <a:r>
              <a:rPr lang="en-US" altLang="en-US" sz="1500" dirty="0" err="1">
                <a:latin typeface="Courier New" panose="02070309020205020404" pitchFamily="49" charset="0"/>
                <a:cs typeface="Courier New" panose="02070309020205020404" pitchFamily="49" charset="0"/>
              </a:rPr>
              <a:t>memset</a:t>
            </a:r>
            <a:r>
              <a:rPr lang="en-US" altLang="en-US" sz="1500" dirty="0">
                <a:latin typeface="Courier New" panose="02070309020205020404" pitchFamily="49" charset="0"/>
                <a:cs typeface="Courier New" panose="02070309020205020404" pitchFamily="49" charset="0"/>
              </a:rPr>
              <a:t>(void *</a:t>
            </a:r>
            <a:r>
              <a:rPr lang="en-US" altLang="en-US" sz="1500" dirty="0" err="1">
                <a:latin typeface="Courier New" panose="02070309020205020404" pitchFamily="49" charset="0"/>
                <a:cs typeface="Courier New" panose="02070309020205020404" pitchFamily="49" charset="0"/>
              </a:rPr>
              <a:t>dst</a:t>
            </a:r>
            <a:r>
              <a:rPr lang="en-US" altLang="en-US" sz="1500" dirty="0">
                <a:latin typeface="Courier New" panose="02070309020205020404" pitchFamily="49" charset="0"/>
                <a:cs typeface="Courier New" panose="02070309020205020404" pitchFamily="49" charset="0"/>
              </a:rPr>
              <a:t>, int c, </a:t>
            </a:r>
            <a:r>
              <a:rPr lang="en-US" altLang="en-US" sz="1500" dirty="0" err="1">
                <a:latin typeface="Courier New" panose="02070309020205020404" pitchFamily="49" charset="0"/>
                <a:cs typeface="Courier New" panose="02070309020205020404" pitchFamily="49" charset="0"/>
              </a:rPr>
              <a:t>size_t</a:t>
            </a:r>
            <a:r>
              <a:rPr lang="en-US" altLang="en-US" sz="1500" dirty="0">
                <a:latin typeface="Courier New" panose="02070309020205020404" pitchFamily="49" charset="0"/>
                <a:cs typeface="Courier New" panose="02070309020205020404" pitchFamily="49" charset="0"/>
              </a:rPr>
              <a:t> </a:t>
            </a:r>
            <a:r>
              <a:rPr lang="en-US" altLang="en-US" sz="1500" dirty="0" err="1">
                <a:latin typeface="Courier New" panose="02070309020205020404" pitchFamily="49" charset="0"/>
                <a:cs typeface="Courier New" panose="02070309020205020404" pitchFamily="49" charset="0"/>
              </a:rPr>
              <a:t>len</a:t>
            </a:r>
            <a:r>
              <a:rPr lang="en-US" altLang="en-US" sz="1500" dirty="0">
                <a:latin typeface="Courier New" panose="02070309020205020404" pitchFamily="49" charset="0"/>
                <a:cs typeface="Courier New" panose="02070309020205020404" pitchFamily="49" charset="0"/>
              </a:rPr>
              <a:t>); </a:t>
            </a:r>
          </a:p>
          <a:p>
            <a:pPr marL="42863" indent="0">
              <a:buNone/>
              <a:defRPr/>
            </a:pPr>
            <a:r>
              <a:rPr lang="en-US" altLang="en-US" sz="1500" dirty="0">
                <a:latin typeface="Courier New" panose="02070309020205020404" pitchFamily="49" charset="0"/>
                <a:cs typeface="Courier New" panose="02070309020205020404" pitchFamily="49" charset="0"/>
              </a:rPr>
              <a:t>void *</a:t>
            </a:r>
            <a:r>
              <a:rPr lang="en-US" altLang="en-US" sz="1500" dirty="0" err="1">
                <a:latin typeface="Courier New" panose="02070309020205020404" pitchFamily="49" charset="0"/>
                <a:cs typeface="Courier New" panose="02070309020205020404" pitchFamily="49" charset="0"/>
              </a:rPr>
              <a:t>memcpy</a:t>
            </a:r>
            <a:r>
              <a:rPr lang="en-US" altLang="en-US" sz="1500" dirty="0">
                <a:latin typeface="Courier New" panose="02070309020205020404" pitchFamily="49" charset="0"/>
                <a:cs typeface="Courier New" panose="02070309020205020404" pitchFamily="49" charset="0"/>
              </a:rPr>
              <a:t>(void *</a:t>
            </a:r>
            <a:r>
              <a:rPr lang="en-US" altLang="en-US" sz="1500" dirty="0" err="1">
                <a:latin typeface="Courier New" panose="02070309020205020404" pitchFamily="49" charset="0"/>
                <a:cs typeface="Courier New" panose="02070309020205020404" pitchFamily="49" charset="0"/>
              </a:rPr>
              <a:t>dst</a:t>
            </a:r>
            <a:r>
              <a:rPr lang="en-US" altLang="en-US" sz="1500" dirty="0">
                <a:latin typeface="Courier New" panose="02070309020205020404" pitchFamily="49" charset="0"/>
                <a:cs typeface="Courier New" panose="02070309020205020404" pitchFamily="49" charset="0"/>
              </a:rPr>
              <a:t>, void *</a:t>
            </a:r>
            <a:r>
              <a:rPr lang="en-US" altLang="en-US" sz="1500" dirty="0" err="1">
                <a:latin typeface="Courier New" panose="02070309020205020404" pitchFamily="49" charset="0"/>
                <a:cs typeface="Courier New" panose="02070309020205020404" pitchFamily="49" charset="0"/>
              </a:rPr>
              <a:t>src</a:t>
            </a:r>
            <a:r>
              <a:rPr lang="en-US" altLang="en-US" sz="1500" dirty="0">
                <a:latin typeface="Courier New" panose="02070309020205020404" pitchFamily="49" charset="0"/>
                <a:cs typeface="Courier New" panose="02070309020205020404" pitchFamily="49" charset="0"/>
              </a:rPr>
              <a:t>, </a:t>
            </a:r>
            <a:r>
              <a:rPr lang="en-US" altLang="en-US" sz="1500" dirty="0" err="1">
                <a:latin typeface="Courier New" panose="02070309020205020404" pitchFamily="49" charset="0"/>
                <a:cs typeface="Courier New" panose="02070309020205020404" pitchFamily="49" charset="0"/>
              </a:rPr>
              <a:t>size_t</a:t>
            </a:r>
            <a:r>
              <a:rPr lang="en-US" altLang="en-US" sz="1500" dirty="0">
                <a:latin typeface="Courier New" panose="02070309020205020404" pitchFamily="49" charset="0"/>
                <a:cs typeface="Courier New" panose="02070309020205020404" pitchFamily="49" charset="0"/>
              </a:rPr>
              <a:t> </a:t>
            </a:r>
            <a:r>
              <a:rPr lang="en-US" altLang="en-US" sz="1500" dirty="0" err="1">
                <a:latin typeface="Courier New" panose="02070309020205020404" pitchFamily="49" charset="0"/>
                <a:cs typeface="Courier New" panose="02070309020205020404" pitchFamily="49" charset="0"/>
              </a:rPr>
              <a:t>nbytes</a:t>
            </a:r>
            <a:r>
              <a:rPr lang="en-US" altLang="en-US" sz="1500" dirty="0">
                <a:latin typeface="Courier New" panose="02070309020205020404" pitchFamily="49" charset="0"/>
                <a:cs typeface="Courier New" panose="02070309020205020404" pitchFamily="49" charset="0"/>
              </a:rPr>
              <a:t>); </a:t>
            </a:r>
          </a:p>
          <a:p>
            <a:pPr marL="42863" indent="0">
              <a:buNone/>
              <a:defRPr/>
            </a:pPr>
            <a:r>
              <a:rPr lang="en-US" altLang="en-US" sz="1500" dirty="0">
                <a:latin typeface="Courier New" panose="02070309020205020404" pitchFamily="49" charset="0"/>
                <a:cs typeface="Courier New" panose="02070309020205020404" pitchFamily="49" charset="0"/>
              </a:rPr>
              <a:t>void *</a:t>
            </a:r>
            <a:r>
              <a:rPr lang="en-US" altLang="en-US" sz="1500" dirty="0" err="1">
                <a:latin typeface="Courier New" panose="02070309020205020404" pitchFamily="49" charset="0"/>
                <a:cs typeface="Courier New" panose="02070309020205020404" pitchFamily="49" charset="0"/>
              </a:rPr>
              <a:t>memcmp</a:t>
            </a:r>
            <a:r>
              <a:rPr lang="en-US" altLang="en-US" sz="1500" dirty="0">
                <a:latin typeface="Courier New" panose="02070309020205020404" pitchFamily="49" charset="0"/>
                <a:cs typeface="Courier New" panose="02070309020205020404" pitchFamily="49" charset="0"/>
              </a:rPr>
              <a:t>(const void *ptr1, const void *ptr2, </a:t>
            </a:r>
            <a:r>
              <a:rPr lang="en-US" altLang="en-US" sz="1500" dirty="0" err="1">
                <a:latin typeface="Courier New" panose="02070309020205020404" pitchFamily="49" charset="0"/>
                <a:cs typeface="Courier New" panose="02070309020205020404" pitchFamily="49" charset="0"/>
              </a:rPr>
              <a:t>size_t</a:t>
            </a:r>
            <a:r>
              <a:rPr lang="en-US" altLang="en-US" sz="1500" dirty="0">
                <a:latin typeface="Courier New" panose="02070309020205020404" pitchFamily="49" charset="0"/>
                <a:cs typeface="Courier New" panose="02070309020205020404" pitchFamily="49" charset="0"/>
              </a:rPr>
              <a:t> </a:t>
            </a:r>
            <a:r>
              <a:rPr lang="en-US" altLang="en-US" sz="1500" dirty="0" err="1">
                <a:latin typeface="Courier New" panose="02070309020205020404" pitchFamily="49" charset="0"/>
                <a:cs typeface="Courier New" panose="02070309020205020404" pitchFamily="49" charset="0"/>
              </a:rPr>
              <a:t>nbytes</a:t>
            </a:r>
            <a:r>
              <a:rPr lang="en-US" altLang="en-US" sz="1500" dirty="0">
                <a:latin typeface="Courier New" panose="02070309020205020404" pitchFamily="49" charset="0"/>
                <a:cs typeface="Courier New" panose="02070309020205020404" pitchFamily="49" charset="0"/>
              </a:rPr>
              <a:t>); </a:t>
            </a:r>
          </a:p>
          <a:p>
            <a:pPr marL="342900" lvl="1" indent="0">
              <a:buNone/>
              <a:defRPr/>
            </a:pPr>
            <a:endParaRPr lang="en-US" altLang="en-US" dirty="0"/>
          </a:p>
          <a:p>
            <a:pPr lvl="3" eaLnBrk="1" hangingPunct="1">
              <a:buFontTx/>
              <a:buNone/>
              <a:defRPr/>
            </a:pPr>
            <a:endParaRPr lang="en-US" altLang="en-US" dirty="0"/>
          </a:p>
        </p:txBody>
      </p:sp>
      <p:sp>
        <p:nvSpPr>
          <p:cNvPr id="55300" name="Rectangle 1">
            <a:extLst>
              <a:ext uri="{FF2B5EF4-FFF2-40B4-BE49-F238E27FC236}">
                <a16:creationId xmlns:a16="http://schemas.microsoft.com/office/drawing/2014/main" id="{2F0CC0AA-9B7E-4E51-8EB8-8A80CE2A1E0E}"/>
              </a:ext>
            </a:extLst>
          </p:cNvPr>
          <p:cNvSpPr>
            <a:spLocks noChangeArrowheads="1"/>
          </p:cNvSpPr>
          <p:nvPr/>
        </p:nvSpPr>
        <p:spPr bwMode="auto">
          <a:xfrm>
            <a:off x="6572250" y="2228850"/>
            <a:ext cx="15049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800" b="1" dirty="0">
                <a:solidFill>
                  <a:srgbClr val="FF0000"/>
                </a:solidFill>
                <a:latin typeface="Arial" panose="020B0604020202020204" pitchFamily="34" charset="0"/>
              </a:rPr>
              <a:t>h: host</a:t>
            </a:r>
          </a:p>
          <a:p>
            <a:pPr>
              <a:spcBef>
                <a:spcPct val="0"/>
              </a:spcBef>
              <a:buFontTx/>
              <a:buNone/>
            </a:pPr>
            <a:r>
              <a:rPr lang="en-US" altLang="en-US" sz="1800" b="1" dirty="0">
                <a:solidFill>
                  <a:srgbClr val="FF0000"/>
                </a:solidFill>
                <a:latin typeface="Arial" panose="020B0604020202020204" pitchFamily="34" charset="0"/>
              </a:rPr>
              <a:t>n: network</a:t>
            </a:r>
          </a:p>
          <a:p>
            <a:pPr>
              <a:spcBef>
                <a:spcPct val="0"/>
              </a:spcBef>
              <a:buFontTx/>
              <a:buNone/>
            </a:pPr>
            <a:r>
              <a:rPr lang="en-US" altLang="en-US" sz="1800" b="1" dirty="0">
                <a:solidFill>
                  <a:srgbClr val="FF0000"/>
                </a:solidFill>
                <a:latin typeface="Arial" panose="020B0604020202020204" pitchFamily="34" charset="0"/>
              </a:rPr>
              <a:t>l: long</a:t>
            </a:r>
          </a:p>
          <a:p>
            <a:pPr>
              <a:spcBef>
                <a:spcPct val="0"/>
              </a:spcBef>
              <a:buFontTx/>
              <a:buNone/>
            </a:pPr>
            <a:r>
              <a:rPr lang="en-US" altLang="en-US" sz="1800" b="1" dirty="0">
                <a:solidFill>
                  <a:srgbClr val="FF0000"/>
                </a:solidFill>
                <a:latin typeface="Arial" panose="020B0604020202020204" pitchFamily="34" charset="0"/>
              </a:rPr>
              <a:t>s: short</a:t>
            </a:r>
            <a:endParaRPr lang="en-US" altLang="en-US" sz="1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a:extLst>
              <a:ext uri="{FF2B5EF4-FFF2-40B4-BE49-F238E27FC236}">
                <a16:creationId xmlns:a16="http://schemas.microsoft.com/office/drawing/2014/main" id="{15264E53-490F-4FBA-A56E-BAF5D47A720C}"/>
              </a:ext>
            </a:extLst>
          </p:cNvPr>
          <p:cNvSpPr>
            <a:spLocks noGrp="1" noChangeArrowheads="1"/>
          </p:cNvSpPr>
          <p:nvPr>
            <p:ph type="title"/>
          </p:nvPr>
        </p:nvSpPr>
        <p:spPr/>
        <p:txBody>
          <a:bodyPr/>
          <a:lstStyle/>
          <a:p>
            <a:r>
              <a:rPr lang="en-US" altLang="en-US"/>
              <a:t>Socket, Name &amp; Address Functions</a:t>
            </a:r>
          </a:p>
        </p:txBody>
      </p:sp>
      <p:sp>
        <p:nvSpPr>
          <p:cNvPr id="57347" name="Rectangle 2">
            <a:extLst>
              <a:ext uri="{FF2B5EF4-FFF2-40B4-BE49-F238E27FC236}">
                <a16:creationId xmlns:a16="http://schemas.microsoft.com/office/drawing/2014/main" id="{DE26E33D-C39D-45AB-9838-499570B77313}"/>
              </a:ext>
            </a:extLst>
          </p:cNvPr>
          <p:cNvSpPr>
            <a:spLocks noGrp="1" noChangeArrowheads="1"/>
          </p:cNvSpPr>
          <p:nvPr>
            <p:ph idx="1"/>
          </p:nvPr>
        </p:nvSpPr>
        <p:spPr>
          <a:xfrm>
            <a:off x="457200" y="1200150"/>
            <a:ext cx="8001000" cy="3655314"/>
          </a:xfrm>
        </p:spPr>
        <p:txBody>
          <a:bodyPr>
            <a:normAutofit fontScale="92500"/>
          </a:bodyPr>
          <a:lstStyle/>
          <a:p>
            <a:r>
              <a:rPr lang="en-US" altLang="en-US" dirty="0"/>
              <a:t>Socket info (options, local, foreign protocol address)</a:t>
            </a:r>
          </a:p>
          <a:p>
            <a:pPr marL="642938" lvl="1" indent="-342900"/>
            <a:r>
              <a:rPr lang="en-US" altLang="en-US" dirty="0" err="1">
                <a:latin typeface="Courier New" panose="02070309020205020404" pitchFamily="49" charset="0"/>
                <a:cs typeface="Courier New" panose="02070309020205020404" pitchFamily="49" charset="0"/>
              </a:rPr>
              <a:t>getsockopt</a:t>
            </a:r>
            <a:r>
              <a:rPr lang="en-US" altLang="en-US" dirty="0"/>
              <a:t> and </a:t>
            </a:r>
            <a:r>
              <a:rPr lang="en-US" altLang="en-US" dirty="0" err="1">
                <a:latin typeface="Courier New" panose="02070309020205020404" pitchFamily="49" charset="0"/>
                <a:cs typeface="Courier New" panose="02070309020205020404" pitchFamily="49" charset="0"/>
              </a:rPr>
              <a:t>setsockopt</a:t>
            </a:r>
            <a:r>
              <a:rPr lang="en-US" altLang="en-US" dirty="0"/>
              <a:t> </a:t>
            </a:r>
          </a:p>
          <a:p>
            <a:pPr marL="642938" lvl="1" indent="-342900"/>
            <a:r>
              <a:rPr lang="en-US" altLang="en-US" dirty="0" err="1">
                <a:latin typeface="Courier New" panose="02070309020205020404" pitchFamily="49" charset="0"/>
                <a:cs typeface="Courier New" panose="02070309020205020404" pitchFamily="49" charset="0"/>
              </a:rPr>
              <a:t>getsockname</a:t>
            </a:r>
            <a:r>
              <a:rPr lang="en-US" altLang="en-US" dirty="0"/>
              <a:t> and </a:t>
            </a:r>
            <a:r>
              <a:rPr lang="en-US" altLang="en-US" dirty="0" err="1">
                <a:latin typeface="Courier New" panose="02070309020205020404" pitchFamily="49" charset="0"/>
                <a:cs typeface="Courier New" panose="02070309020205020404" pitchFamily="49" charset="0"/>
              </a:rPr>
              <a:t>getpeername</a:t>
            </a:r>
            <a:r>
              <a:rPr lang="en-US" altLang="en-US" dirty="0"/>
              <a:t> (return address after accept)</a:t>
            </a:r>
          </a:p>
          <a:p>
            <a:pPr eaLnBrk="1" hangingPunct="1"/>
            <a:r>
              <a:rPr lang="en-US" altLang="en-US" dirty="0"/>
              <a:t>Address conversion functions (dots to numbers and vice versa)</a:t>
            </a:r>
          </a:p>
          <a:p>
            <a:pPr lvl="2"/>
            <a:r>
              <a:rPr lang="en-US" altLang="en-US" dirty="0" err="1">
                <a:latin typeface="Courier New" panose="02070309020205020404" pitchFamily="49" charset="0"/>
                <a:cs typeface="Courier New" panose="02070309020205020404" pitchFamily="49" charset="0"/>
              </a:rPr>
              <a:t>inet_aton</a:t>
            </a:r>
            <a:r>
              <a:rPr lang="en-US" altLang="en-US" dirty="0">
                <a:latin typeface="Courier New" panose="02070309020205020404" pitchFamily="49" charset="0"/>
                <a:cs typeface="Courier New" panose="02070309020205020404" pitchFamily="49" charset="0"/>
              </a:rPr>
              <a:t>/</a:t>
            </a:r>
            <a:r>
              <a:rPr lang="en-US" altLang="en-US" dirty="0" err="1">
                <a:latin typeface="Courier New" panose="02070309020205020404" pitchFamily="49" charset="0"/>
                <a:cs typeface="Courier New" panose="02070309020205020404" pitchFamily="49" charset="0"/>
              </a:rPr>
              <a:t>inet_addr</a:t>
            </a:r>
            <a:r>
              <a:rPr lang="en-US" altLang="en-US" dirty="0">
                <a:latin typeface="Courier New" panose="02070309020205020404" pitchFamily="49" charset="0"/>
                <a:cs typeface="Courier New" panose="02070309020205020404" pitchFamily="49" charset="0"/>
              </a:rPr>
              <a:t>/</a:t>
            </a:r>
            <a:r>
              <a:rPr lang="en-US" altLang="en-US" dirty="0" err="1">
                <a:latin typeface="Courier New" panose="02070309020205020404" pitchFamily="49" charset="0"/>
                <a:cs typeface="Courier New" panose="02070309020205020404" pitchFamily="49" charset="0"/>
              </a:rPr>
              <a:t>inet_ntoa</a:t>
            </a:r>
            <a:r>
              <a:rPr lang="en-US" altLang="en-US" dirty="0">
                <a:latin typeface="Courier New" panose="02070309020205020404" pitchFamily="49" charset="0"/>
                <a:cs typeface="Courier New" panose="02070309020205020404" pitchFamily="49" charset="0"/>
              </a:rPr>
              <a:t> </a:t>
            </a:r>
            <a:r>
              <a:rPr lang="en-US" altLang="en-US" sz="2400" dirty="0"/>
              <a:t>(</a:t>
            </a:r>
            <a:r>
              <a:rPr lang="en-US" altLang="en-US" dirty="0">
                <a:latin typeface="Courier New" panose="02070309020205020404" pitchFamily="49" charset="0"/>
                <a:cs typeface="Courier New" panose="02070309020205020404" pitchFamily="49" charset="0"/>
              </a:rPr>
              <a:t>_</a:t>
            </a:r>
            <a:r>
              <a:rPr lang="en-US" altLang="en-US" dirty="0" err="1">
                <a:latin typeface="Courier New" panose="02070309020205020404" pitchFamily="49" charset="0"/>
                <a:cs typeface="Courier New" panose="02070309020205020404" pitchFamily="49" charset="0"/>
              </a:rPr>
              <a:t>pton</a:t>
            </a:r>
            <a:r>
              <a:rPr lang="en-US" altLang="en-US" dirty="0">
                <a:latin typeface="Courier New" panose="02070309020205020404" pitchFamily="49" charset="0"/>
                <a:cs typeface="Courier New" panose="02070309020205020404" pitchFamily="49" charset="0"/>
              </a:rPr>
              <a:t>/_</a:t>
            </a:r>
            <a:r>
              <a:rPr lang="en-US" altLang="en-US" dirty="0" err="1">
                <a:latin typeface="Courier New" panose="02070309020205020404" pitchFamily="49" charset="0"/>
                <a:cs typeface="Courier New" panose="02070309020205020404" pitchFamily="49" charset="0"/>
              </a:rPr>
              <a:t>ntop</a:t>
            </a:r>
            <a:r>
              <a:rPr lang="en-US" altLang="en-US" dirty="0">
                <a:latin typeface="Courier New" panose="02070309020205020404" pitchFamily="49" charset="0"/>
                <a:cs typeface="Courier New" panose="02070309020205020404" pitchFamily="49" charset="0"/>
              </a:rPr>
              <a:t> </a:t>
            </a:r>
            <a:r>
              <a:rPr lang="en-US" altLang="en-US" sz="2400" dirty="0"/>
              <a:t>for IPv6)</a:t>
            </a:r>
          </a:p>
          <a:p>
            <a:r>
              <a:rPr lang="en-US" altLang="en-US" dirty="0"/>
              <a:t>Name and address conversions </a:t>
            </a:r>
          </a:p>
          <a:p>
            <a:pPr marL="642938" lvl="1" indent="-342900"/>
            <a:r>
              <a:rPr lang="en-US" altLang="en-US" dirty="0" err="1">
                <a:latin typeface="Courier New" panose="02070309020205020404" pitchFamily="49" charset="0"/>
                <a:cs typeface="Courier New" panose="02070309020205020404" pitchFamily="49" charset="0"/>
              </a:rPr>
              <a:t>getaddrinfo</a:t>
            </a:r>
            <a:r>
              <a:rPr lang="en-US" altLang="en-US" dirty="0"/>
              <a:t>, </a:t>
            </a:r>
            <a:r>
              <a:rPr lang="en-US" altLang="en-US" dirty="0" err="1">
                <a:latin typeface="Courier New" panose="02070309020205020404" pitchFamily="49" charset="0"/>
                <a:cs typeface="Courier New" panose="02070309020205020404" pitchFamily="49" charset="0"/>
              </a:rPr>
              <a:t>gai_strerror</a:t>
            </a:r>
            <a:r>
              <a:rPr lang="en-US" altLang="en-US" dirty="0"/>
              <a:t>, </a:t>
            </a:r>
            <a:r>
              <a:rPr lang="en-US" altLang="en-US" dirty="0" err="1">
                <a:latin typeface="Courier New" panose="02070309020205020404" pitchFamily="49" charset="0"/>
                <a:cs typeface="Courier New" panose="02070309020205020404" pitchFamily="49" charset="0"/>
              </a:rPr>
              <a:t>freeaddrinfo</a:t>
            </a:r>
            <a:r>
              <a:rPr lang="en-US" altLang="en-US" dirty="0"/>
              <a:t> </a:t>
            </a:r>
          </a:p>
          <a:p>
            <a:pPr marL="642938" lvl="1" indent="-342900"/>
            <a:r>
              <a:rPr lang="en-US" altLang="en-US" dirty="0" err="1">
                <a:highlight>
                  <a:srgbClr val="C0C0C0"/>
                </a:highlight>
                <a:latin typeface="Courier New" panose="02070309020205020404" pitchFamily="49" charset="0"/>
                <a:cs typeface="Courier New" panose="02070309020205020404" pitchFamily="49" charset="0"/>
              </a:rPr>
              <a:t>gethostbyname</a:t>
            </a:r>
            <a:r>
              <a:rPr lang="en-US" altLang="en-US" dirty="0">
                <a:highlight>
                  <a:srgbClr val="C0C0C0"/>
                </a:highlight>
              </a:rPr>
              <a:t>, </a:t>
            </a:r>
            <a:r>
              <a:rPr lang="en-US" altLang="en-US" dirty="0" err="1">
                <a:highlight>
                  <a:srgbClr val="C0C0C0"/>
                </a:highlight>
                <a:latin typeface="Courier New" panose="02070309020205020404" pitchFamily="49" charset="0"/>
                <a:cs typeface="Courier New" panose="02070309020205020404" pitchFamily="49" charset="0"/>
              </a:rPr>
              <a:t>gethostbyaddr</a:t>
            </a:r>
            <a:r>
              <a:rPr lang="en-US" altLang="en-US" dirty="0">
                <a:highlight>
                  <a:srgbClr val="C0C0C0"/>
                </a:highlight>
              </a:rPr>
              <a:t> </a:t>
            </a:r>
          </a:p>
          <a:p>
            <a:pPr marL="642938" lvl="1" indent="-342900"/>
            <a:r>
              <a:rPr lang="en-US" altLang="en-US" dirty="0" err="1">
                <a:highlight>
                  <a:srgbClr val="C0C0C0"/>
                </a:highlight>
                <a:latin typeface="Courier New" panose="02070309020205020404" pitchFamily="49" charset="0"/>
                <a:cs typeface="Courier New" panose="02070309020205020404" pitchFamily="49" charset="0"/>
              </a:rPr>
              <a:t>getservbyname</a:t>
            </a:r>
            <a:r>
              <a:rPr lang="en-US" altLang="en-US" dirty="0">
                <a:highlight>
                  <a:srgbClr val="C0C0C0"/>
                </a:highlight>
              </a:rPr>
              <a:t>, </a:t>
            </a:r>
            <a:r>
              <a:rPr lang="en-US" altLang="en-US" dirty="0" err="1">
                <a:highlight>
                  <a:srgbClr val="C0C0C0"/>
                </a:highlight>
                <a:latin typeface="Courier New" panose="02070309020205020404" pitchFamily="49" charset="0"/>
                <a:cs typeface="Courier New" panose="02070309020205020404" pitchFamily="49" charset="0"/>
              </a:rPr>
              <a:t>getservbyport</a:t>
            </a:r>
            <a:r>
              <a:rPr lang="en-US" altLang="en-US" dirty="0">
                <a:highlight>
                  <a:srgbClr val="C0C0C0"/>
                </a:highlight>
              </a:rPr>
              <a:t> </a:t>
            </a:r>
          </a:p>
          <a:p>
            <a:pPr eaLnBrk="1" hangingPunct="1"/>
            <a:endParaRPr lang="en-US"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a:extLst>
              <a:ext uri="{FF2B5EF4-FFF2-40B4-BE49-F238E27FC236}">
                <a16:creationId xmlns:a16="http://schemas.microsoft.com/office/drawing/2014/main" id="{A69F9EEF-6A9F-4030-B502-2010D9511553}"/>
              </a:ext>
            </a:extLst>
          </p:cNvPr>
          <p:cNvSpPr>
            <a:spLocks noGrp="1" noChangeArrowheads="1"/>
          </p:cNvSpPr>
          <p:nvPr>
            <p:ph type="title"/>
          </p:nvPr>
        </p:nvSpPr>
        <p:spPr/>
        <p:txBody>
          <a:bodyPr/>
          <a:lstStyle/>
          <a:p>
            <a:r>
              <a:rPr lang="en-US" altLang="en-US"/>
              <a:t>Reentrancy</a:t>
            </a:r>
          </a:p>
        </p:txBody>
      </p:sp>
      <p:sp>
        <p:nvSpPr>
          <p:cNvPr id="222211" name="Rectangle 2">
            <a:extLst>
              <a:ext uri="{FF2B5EF4-FFF2-40B4-BE49-F238E27FC236}">
                <a16:creationId xmlns:a16="http://schemas.microsoft.com/office/drawing/2014/main" id="{E3DD1883-7035-4A63-8DD2-E86037A712E1}"/>
              </a:ext>
            </a:extLst>
          </p:cNvPr>
          <p:cNvSpPr>
            <a:spLocks noGrp="1" noChangeArrowheads="1"/>
          </p:cNvSpPr>
          <p:nvPr>
            <p:ph idx="1"/>
          </p:nvPr>
        </p:nvSpPr>
        <p:spPr/>
        <p:txBody>
          <a:bodyPr/>
          <a:lstStyle/>
          <a:p>
            <a:pPr marL="0" indent="0">
              <a:buNone/>
              <a:defRPr/>
            </a:pPr>
            <a:r>
              <a:rPr lang="en-US" altLang="en-US" sz="2100" dirty="0"/>
              <a:t>Many functions are not reentrant (can cause errors in code with signals or threads).</a:t>
            </a:r>
          </a:p>
          <a:p>
            <a:pPr eaLnBrk="1" hangingPunct="1">
              <a:defRPr/>
            </a:pPr>
            <a:r>
              <a:rPr lang="en-US" altLang="en-US" dirty="0"/>
              <a:t>e.g., </a:t>
            </a:r>
            <a:r>
              <a:rPr lang="en-US" altLang="en-US" dirty="0">
                <a:latin typeface="Courier New" panose="02070309020205020404" pitchFamily="49" charset="0"/>
                <a:cs typeface="Courier New" panose="02070309020205020404" pitchFamily="49" charset="0"/>
              </a:rPr>
              <a:t>malloc</a:t>
            </a:r>
            <a:r>
              <a:rPr lang="en-US" altLang="en-US" dirty="0"/>
              <a:t>, </a:t>
            </a:r>
            <a:r>
              <a:rPr lang="en-US" altLang="en-US" dirty="0">
                <a:latin typeface="Courier New" panose="02070309020205020404" pitchFamily="49" charset="0"/>
                <a:cs typeface="Courier New" panose="02070309020205020404" pitchFamily="49" charset="0"/>
              </a:rPr>
              <a:t>inet_ntoa</a:t>
            </a:r>
            <a:r>
              <a:rPr lang="el-GR" altLang="en-US" i="1" dirty="0"/>
              <a:t>, </a:t>
            </a:r>
            <a:r>
              <a:rPr lang="en-US" altLang="en-US" i="1" dirty="0" err="1">
                <a:latin typeface="Courier New" panose="02070309020205020404" pitchFamily="49" charset="0"/>
                <a:cs typeface="Courier New" panose="02070309020205020404" pitchFamily="49" charset="0"/>
              </a:rPr>
              <a:t>gethostbyname</a:t>
            </a:r>
            <a:r>
              <a:rPr lang="en-US" altLang="en-US" dirty="0"/>
              <a:t> and </a:t>
            </a:r>
            <a:r>
              <a:rPr lang="en-US" altLang="en-US" i="1" dirty="0" err="1">
                <a:latin typeface="Courier New" panose="02070309020205020404" pitchFamily="49" charset="0"/>
                <a:cs typeface="Courier New" panose="02070309020205020404" pitchFamily="49" charset="0"/>
              </a:rPr>
              <a:t>getaddrbyname</a:t>
            </a:r>
            <a:r>
              <a:rPr lang="en-US" altLang="en-US" i="1" dirty="0"/>
              <a:t> </a:t>
            </a:r>
            <a:endParaRPr lang="en-US" altLang="en-US" dirty="0"/>
          </a:p>
          <a:p>
            <a:pPr eaLnBrk="1" hangingPunct="1">
              <a:defRPr/>
            </a:pPr>
            <a:r>
              <a:rPr lang="en-US" altLang="en-US" dirty="0"/>
              <a:t>newer systems have thread-safe implementations</a:t>
            </a:r>
          </a:p>
          <a:p>
            <a:pPr lvl="1" eaLnBrk="1" hangingPunct="1">
              <a:defRPr/>
            </a:pPr>
            <a:endParaRPr lang="en-US" altLang="en-US" sz="1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a:extLst>
              <a:ext uri="{FF2B5EF4-FFF2-40B4-BE49-F238E27FC236}">
                <a16:creationId xmlns:a16="http://schemas.microsoft.com/office/drawing/2014/main" id="{968B9F33-67EC-442B-9DFE-BFE4DFAB52DD}"/>
              </a:ext>
            </a:extLst>
          </p:cNvPr>
          <p:cNvSpPr>
            <a:spLocks noGrp="1" noChangeArrowheads="1"/>
          </p:cNvSpPr>
          <p:nvPr>
            <p:ph type="title"/>
          </p:nvPr>
        </p:nvSpPr>
        <p:spPr/>
        <p:txBody>
          <a:bodyPr/>
          <a:lstStyle/>
          <a:p>
            <a:r>
              <a:rPr lang="en-US" altLang="en-US"/>
              <a:t>System Calls that use DNS</a:t>
            </a:r>
          </a:p>
        </p:txBody>
      </p:sp>
      <p:sp>
        <p:nvSpPr>
          <p:cNvPr id="163842" name="Rectangle 2">
            <a:extLst>
              <a:ext uri="{FF2B5EF4-FFF2-40B4-BE49-F238E27FC236}">
                <a16:creationId xmlns:a16="http://schemas.microsoft.com/office/drawing/2014/main" id="{9A3E2D77-41D5-414C-957B-E8186C0BCF9C}"/>
              </a:ext>
            </a:extLst>
          </p:cNvPr>
          <p:cNvSpPr>
            <a:spLocks noGrp="1" noChangeArrowheads="1"/>
          </p:cNvSpPr>
          <p:nvPr>
            <p:ph sz="half" idx="1"/>
          </p:nvPr>
        </p:nvSpPr>
        <p:spPr>
          <a:xfrm>
            <a:off x="1657350" y="1485900"/>
            <a:ext cx="6057900" cy="3086100"/>
          </a:xfrm>
        </p:spPr>
        <p:txBody>
          <a:bodyPr>
            <a:normAutofit fontScale="92500" lnSpcReduction="10000"/>
          </a:bodyPr>
          <a:lstStyle/>
          <a:p>
            <a:pPr marL="42863" indent="0">
              <a:spcBef>
                <a:spcPts val="0"/>
              </a:spcBef>
              <a:buNone/>
              <a:defRPr/>
            </a:pPr>
            <a:r>
              <a:rPr lang="en-US" altLang="en-US" sz="1500" dirty="0">
                <a:latin typeface="Courier New" panose="02070309020205020404" pitchFamily="49" charset="0"/>
                <a:cs typeface="Courier New" panose="02070309020205020404" pitchFamily="49" charset="0"/>
              </a:rPr>
              <a:t>#</a:t>
            </a:r>
            <a:r>
              <a:rPr lang="en-US" altLang="en-US" sz="1350" dirty="0">
                <a:latin typeface="Courier New" panose="02070309020205020404" pitchFamily="49" charset="0"/>
                <a:cs typeface="Courier New" panose="02070309020205020404" pitchFamily="49" charset="0"/>
              </a:rPr>
              <a:t>include &lt;</a:t>
            </a:r>
            <a:r>
              <a:rPr lang="en-US" altLang="en-US" sz="1350" dirty="0" err="1">
                <a:latin typeface="Courier New" panose="02070309020205020404" pitchFamily="49" charset="0"/>
                <a:cs typeface="Courier New" panose="02070309020205020404" pitchFamily="49" charset="0"/>
              </a:rPr>
              <a:t>netdb.h</a:t>
            </a:r>
            <a:r>
              <a:rPr lang="en-US" altLang="en-US" sz="1350" dirty="0">
                <a:latin typeface="Courier New" panose="02070309020205020404" pitchFamily="49" charset="0"/>
                <a:cs typeface="Courier New" panose="02070309020205020404" pitchFamily="49" charset="0"/>
              </a:rPr>
              <a:t>&gt;</a:t>
            </a:r>
          </a:p>
          <a:p>
            <a:pPr marL="85725" indent="0">
              <a:spcBef>
                <a:spcPts val="0"/>
              </a:spcBef>
              <a:buNone/>
              <a:defRPr/>
            </a:pPr>
            <a:r>
              <a:rPr lang="en-US" altLang="en-US" sz="1350" dirty="0">
                <a:latin typeface="Courier New" panose="02070309020205020404" pitchFamily="49" charset="0"/>
                <a:cs typeface="Courier New" panose="02070309020205020404" pitchFamily="49" charset="0"/>
              </a:rPr>
              <a:t>struct </a:t>
            </a:r>
            <a:r>
              <a:rPr lang="en-US" altLang="en-US" sz="1350" dirty="0" err="1">
                <a:latin typeface="Courier New" panose="02070309020205020404" pitchFamily="49" charset="0"/>
                <a:cs typeface="Courier New" panose="02070309020205020404" pitchFamily="49" charset="0"/>
              </a:rPr>
              <a:t>hostent</a:t>
            </a:r>
            <a:r>
              <a:rPr lang="en-US" altLang="en-US" sz="1350" dirty="0">
                <a:latin typeface="Courier New" panose="02070309020205020404" pitchFamily="49" charset="0"/>
                <a:cs typeface="Courier New" panose="02070309020205020404" pitchFamily="49" charset="0"/>
              </a:rPr>
              <a:t> {</a:t>
            </a:r>
          </a:p>
          <a:p>
            <a:pPr marL="85725" indent="0">
              <a:spcBef>
                <a:spcPts val="0"/>
              </a:spcBef>
              <a:buNone/>
              <a:defRPr/>
            </a:pPr>
            <a:r>
              <a:rPr lang="en-US" altLang="en-US" sz="1350" dirty="0">
                <a:latin typeface="Courier New" panose="02070309020205020404" pitchFamily="49" charset="0"/>
                <a:cs typeface="Courier New" panose="02070309020205020404" pitchFamily="49" charset="0"/>
              </a:rPr>
              <a:t>    char *</a:t>
            </a:r>
            <a:r>
              <a:rPr lang="en-US" altLang="en-US" sz="1350" dirty="0" err="1">
                <a:latin typeface="Courier New" panose="02070309020205020404" pitchFamily="49" charset="0"/>
                <a:cs typeface="Courier New" panose="02070309020205020404" pitchFamily="49" charset="0"/>
              </a:rPr>
              <a:t>h_name</a:t>
            </a:r>
            <a:r>
              <a:rPr lang="en-US" altLang="en-US" sz="1350" dirty="0">
                <a:latin typeface="Courier New" panose="02070309020205020404" pitchFamily="49" charset="0"/>
                <a:cs typeface="Courier New" panose="02070309020205020404" pitchFamily="49" charset="0"/>
              </a:rPr>
              <a:t>;</a:t>
            </a:r>
          </a:p>
          <a:p>
            <a:pPr marL="85725" indent="0">
              <a:spcBef>
                <a:spcPts val="0"/>
              </a:spcBef>
              <a:buNone/>
              <a:defRPr/>
            </a:pPr>
            <a:r>
              <a:rPr lang="en-US" altLang="en-US" sz="1350" dirty="0">
                <a:latin typeface="Courier New" panose="02070309020205020404" pitchFamily="49" charset="0"/>
                <a:cs typeface="Courier New" panose="02070309020205020404" pitchFamily="49" charset="0"/>
              </a:rPr>
              <a:t>    char **</a:t>
            </a:r>
            <a:r>
              <a:rPr lang="en-US" altLang="en-US" sz="1350" dirty="0" err="1">
                <a:latin typeface="Courier New" panose="02070309020205020404" pitchFamily="49" charset="0"/>
                <a:cs typeface="Courier New" panose="02070309020205020404" pitchFamily="49" charset="0"/>
              </a:rPr>
              <a:t>h_aliases</a:t>
            </a:r>
            <a:r>
              <a:rPr lang="en-US" altLang="en-US" sz="1350" dirty="0">
                <a:latin typeface="Courier New" panose="02070309020205020404" pitchFamily="49" charset="0"/>
                <a:cs typeface="Courier New" panose="02070309020205020404" pitchFamily="49" charset="0"/>
              </a:rPr>
              <a:t>;</a:t>
            </a:r>
          </a:p>
          <a:p>
            <a:pPr marL="85725" indent="0">
              <a:spcBef>
                <a:spcPts val="0"/>
              </a:spcBef>
              <a:buNone/>
              <a:defRPr/>
            </a:pPr>
            <a:r>
              <a:rPr lang="en-US" altLang="en-US" sz="1350" dirty="0">
                <a:latin typeface="Courier New" panose="02070309020205020404" pitchFamily="49" charset="0"/>
                <a:cs typeface="Courier New" panose="02070309020205020404" pitchFamily="49" charset="0"/>
              </a:rPr>
              <a:t>    int </a:t>
            </a:r>
            <a:r>
              <a:rPr lang="en-US" altLang="en-US" sz="1350" dirty="0" err="1">
                <a:latin typeface="Courier New" panose="02070309020205020404" pitchFamily="49" charset="0"/>
                <a:cs typeface="Courier New" panose="02070309020205020404" pitchFamily="49" charset="0"/>
              </a:rPr>
              <a:t>h_addrtype</a:t>
            </a:r>
            <a:r>
              <a:rPr lang="en-US" altLang="en-US" sz="1350" dirty="0">
                <a:latin typeface="Courier New" panose="02070309020205020404" pitchFamily="49" charset="0"/>
                <a:cs typeface="Courier New" panose="02070309020205020404" pitchFamily="49" charset="0"/>
              </a:rPr>
              <a:t>;</a:t>
            </a:r>
          </a:p>
          <a:p>
            <a:pPr marL="85725" indent="0">
              <a:spcBef>
                <a:spcPts val="0"/>
              </a:spcBef>
              <a:buNone/>
              <a:defRPr/>
            </a:pPr>
            <a:r>
              <a:rPr lang="en-US" altLang="en-US" sz="1350" dirty="0">
                <a:latin typeface="Courier New" panose="02070309020205020404" pitchFamily="49" charset="0"/>
                <a:cs typeface="Courier New" panose="02070309020205020404" pitchFamily="49" charset="0"/>
              </a:rPr>
              <a:t>    int </a:t>
            </a:r>
            <a:r>
              <a:rPr lang="en-US" altLang="en-US" sz="1350" dirty="0" err="1">
                <a:latin typeface="Courier New" panose="02070309020205020404" pitchFamily="49" charset="0"/>
                <a:cs typeface="Courier New" panose="02070309020205020404" pitchFamily="49" charset="0"/>
              </a:rPr>
              <a:t>h_length</a:t>
            </a:r>
            <a:r>
              <a:rPr lang="en-US" altLang="en-US" sz="1350" dirty="0">
                <a:latin typeface="Courier New" panose="02070309020205020404" pitchFamily="49" charset="0"/>
                <a:cs typeface="Courier New" panose="02070309020205020404" pitchFamily="49" charset="0"/>
              </a:rPr>
              <a:t>;</a:t>
            </a:r>
          </a:p>
          <a:p>
            <a:pPr marL="85725" indent="0">
              <a:spcBef>
                <a:spcPts val="0"/>
              </a:spcBef>
              <a:buNone/>
              <a:defRPr/>
            </a:pPr>
            <a:r>
              <a:rPr lang="en-US" altLang="en-US" sz="1350" dirty="0">
                <a:latin typeface="Courier New" panose="02070309020205020404" pitchFamily="49" charset="0"/>
                <a:cs typeface="Courier New" panose="02070309020205020404" pitchFamily="49" charset="0"/>
              </a:rPr>
              <a:t>    char **</a:t>
            </a:r>
            <a:r>
              <a:rPr lang="en-US" altLang="en-US" sz="1350" dirty="0" err="1">
                <a:latin typeface="Courier New" panose="02070309020205020404" pitchFamily="49" charset="0"/>
                <a:cs typeface="Courier New" panose="02070309020205020404" pitchFamily="49" charset="0"/>
              </a:rPr>
              <a:t>h_addr_list</a:t>
            </a:r>
            <a:r>
              <a:rPr lang="en-US" altLang="en-US" sz="1350" dirty="0">
                <a:latin typeface="Courier New" panose="02070309020205020404" pitchFamily="49" charset="0"/>
                <a:cs typeface="Courier New" panose="02070309020205020404" pitchFamily="49" charset="0"/>
              </a:rPr>
              <a:t>;</a:t>
            </a:r>
          </a:p>
          <a:p>
            <a:pPr marL="442913" indent="-400050">
              <a:lnSpc>
                <a:spcPct val="90000"/>
              </a:lnSpc>
              <a:spcBef>
                <a:spcPts val="375"/>
              </a:spcBef>
              <a:spcAft>
                <a:spcPts val="375"/>
              </a:spcAft>
              <a:buNone/>
              <a:defRPr/>
            </a:pPr>
            <a:r>
              <a:rPr lang="en-US" altLang="en-US" sz="1350" dirty="0">
                <a:latin typeface="Courier New" panose="02070309020205020404" pitchFamily="49" charset="0"/>
                <a:cs typeface="Courier New" panose="02070309020205020404" pitchFamily="49" charset="0"/>
              </a:rPr>
              <a:t>}; </a:t>
            </a:r>
          </a:p>
          <a:p>
            <a:pPr marL="42863" indent="0">
              <a:lnSpc>
                <a:spcPct val="90000"/>
              </a:lnSpc>
              <a:spcBef>
                <a:spcPts val="375"/>
              </a:spcBef>
              <a:spcAft>
                <a:spcPts val="375"/>
              </a:spcAft>
              <a:buNone/>
              <a:defRPr/>
            </a:pPr>
            <a:r>
              <a:rPr lang="en-US" altLang="en-US" sz="1350" b="1" dirty="0">
                <a:highlight>
                  <a:srgbClr val="FFFF00"/>
                </a:highlight>
                <a:latin typeface="Courier New" panose="02070309020205020404" pitchFamily="49" charset="0"/>
                <a:cs typeface="Courier New" panose="02070309020205020404" pitchFamily="49" charset="0"/>
              </a:rPr>
              <a:t>struct </a:t>
            </a:r>
            <a:r>
              <a:rPr lang="en-US" altLang="en-US" sz="1350" b="1" dirty="0" err="1">
                <a:highlight>
                  <a:srgbClr val="FFFF00"/>
                </a:highlight>
                <a:latin typeface="Courier New" panose="02070309020205020404" pitchFamily="49" charset="0"/>
                <a:cs typeface="Courier New" panose="02070309020205020404" pitchFamily="49" charset="0"/>
              </a:rPr>
              <a:t>hostent</a:t>
            </a:r>
            <a:r>
              <a:rPr lang="en-US" altLang="en-US" sz="1350" b="1" dirty="0">
                <a:highlight>
                  <a:srgbClr val="FFFF00"/>
                </a:highlight>
                <a:latin typeface="Courier New" panose="02070309020205020404" pitchFamily="49" charset="0"/>
                <a:cs typeface="Courier New" panose="02070309020205020404" pitchFamily="49" charset="0"/>
              </a:rPr>
              <a:t> *</a:t>
            </a:r>
            <a:r>
              <a:rPr lang="en-US" altLang="en-US" sz="1350" b="1" dirty="0" err="1">
                <a:highlight>
                  <a:srgbClr val="FFFF00"/>
                </a:highlight>
                <a:latin typeface="Courier New" panose="02070309020205020404" pitchFamily="49" charset="0"/>
                <a:cs typeface="Courier New" panose="02070309020205020404" pitchFamily="49" charset="0"/>
              </a:rPr>
              <a:t>gethostbyname</a:t>
            </a:r>
            <a:r>
              <a:rPr lang="en-US" altLang="en-US" sz="1350" b="1" dirty="0">
                <a:highlight>
                  <a:srgbClr val="FFFF00"/>
                </a:highlight>
                <a:latin typeface="Courier New" panose="02070309020205020404" pitchFamily="49" charset="0"/>
                <a:cs typeface="Courier New" panose="02070309020205020404" pitchFamily="49" charset="0"/>
              </a:rPr>
              <a:t>(const char *hostname);</a:t>
            </a:r>
          </a:p>
          <a:p>
            <a:pPr marL="42863" indent="0">
              <a:lnSpc>
                <a:spcPct val="90000"/>
              </a:lnSpc>
              <a:spcBef>
                <a:spcPts val="375"/>
              </a:spcBef>
              <a:spcAft>
                <a:spcPts val="375"/>
              </a:spcAft>
              <a:buNone/>
              <a:defRPr/>
            </a:pPr>
            <a:r>
              <a:rPr lang="en-US" altLang="en-US" sz="1350" b="1" dirty="0">
                <a:highlight>
                  <a:srgbClr val="FFFF00"/>
                </a:highlight>
                <a:latin typeface="Courier New" panose="02070309020205020404" pitchFamily="49" charset="0"/>
                <a:cs typeface="Courier New" panose="02070309020205020404" pitchFamily="49" charset="0"/>
              </a:rPr>
              <a:t>struct </a:t>
            </a:r>
            <a:r>
              <a:rPr lang="en-US" altLang="en-US" sz="1350" b="1" dirty="0" err="1">
                <a:highlight>
                  <a:srgbClr val="FFFF00"/>
                </a:highlight>
                <a:latin typeface="Courier New" panose="02070309020205020404" pitchFamily="49" charset="0"/>
                <a:cs typeface="Courier New" panose="02070309020205020404" pitchFamily="49" charset="0"/>
              </a:rPr>
              <a:t>hostend</a:t>
            </a:r>
            <a:r>
              <a:rPr lang="en-US" altLang="en-US" sz="1350" b="1" dirty="0">
                <a:highlight>
                  <a:srgbClr val="FFFF00"/>
                </a:highlight>
                <a:latin typeface="Courier New" panose="02070309020205020404" pitchFamily="49" charset="0"/>
                <a:cs typeface="Courier New" panose="02070309020205020404" pitchFamily="49" charset="0"/>
              </a:rPr>
              <a:t> *</a:t>
            </a:r>
            <a:r>
              <a:rPr lang="en-US" altLang="en-US" sz="1350" b="1" dirty="0" err="1">
                <a:highlight>
                  <a:srgbClr val="FFFF00"/>
                </a:highlight>
                <a:latin typeface="Courier New" panose="02070309020205020404" pitchFamily="49" charset="0"/>
                <a:cs typeface="Courier New" panose="02070309020205020404" pitchFamily="49" charset="0"/>
              </a:rPr>
              <a:t>gethostbyaddr</a:t>
            </a:r>
            <a:r>
              <a:rPr lang="en-US" altLang="en-US" sz="1350" b="1" dirty="0">
                <a:highlight>
                  <a:srgbClr val="FFFF00"/>
                </a:highlight>
                <a:latin typeface="Courier New" panose="02070309020205020404" pitchFamily="49" charset="0"/>
                <a:cs typeface="Courier New" panose="02070309020205020404" pitchFamily="49" charset="0"/>
              </a:rPr>
              <a:t>(const char *</a:t>
            </a:r>
            <a:r>
              <a:rPr lang="en-US" altLang="en-US" sz="1350" b="1" dirty="0" err="1">
                <a:highlight>
                  <a:srgbClr val="FFFF00"/>
                </a:highlight>
                <a:latin typeface="Courier New" panose="02070309020205020404" pitchFamily="49" charset="0"/>
                <a:cs typeface="Courier New" panose="02070309020205020404" pitchFamily="49" charset="0"/>
              </a:rPr>
              <a:t>addr</a:t>
            </a:r>
            <a:r>
              <a:rPr lang="en-US" altLang="en-US" sz="1350" b="1" dirty="0">
                <a:highlight>
                  <a:srgbClr val="FFFF00"/>
                </a:highlight>
                <a:latin typeface="Courier New" panose="02070309020205020404" pitchFamily="49" charset="0"/>
                <a:cs typeface="Courier New" panose="02070309020205020404" pitchFamily="49" charset="0"/>
              </a:rPr>
              <a:t>,</a:t>
            </a:r>
          </a:p>
          <a:p>
            <a:pPr marL="42863" indent="0">
              <a:lnSpc>
                <a:spcPct val="90000"/>
              </a:lnSpc>
              <a:spcBef>
                <a:spcPts val="0"/>
              </a:spcBef>
              <a:spcAft>
                <a:spcPts val="375"/>
              </a:spcAft>
              <a:buNone/>
              <a:defRPr/>
            </a:pPr>
            <a:r>
              <a:rPr lang="en-US" altLang="en-US" sz="1350" b="1" dirty="0">
                <a:latin typeface="Courier New" panose="02070309020205020404" pitchFamily="49" charset="0"/>
                <a:cs typeface="Courier New" panose="02070309020205020404" pitchFamily="49" charset="0"/>
              </a:rPr>
              <a:t>				</a:t>
            </a:r>
            <a:r>
              <a:rPr lang="en-US" altLang="en-US" sz="1350" b="1" dirty="0" err="1">
                <a:highlight>
                  <a:srgbClr val="FFFF00"/>
                </a:highlight>
                <a:latin typeface="Courier New" panose="02070309020205020404" pitchFamily="49" charset="0"/>
                <a:cs typeface="Courier New" panose="02070309020205020404" pitchFamily="49" charset="0"/>
              </a:rPr>
              <a:t>size_t</a:t>
            </a:r>
            <a:r>
              <a:rPr lang="en-US" altLang="en-US" sz="1350" b="1" dirty="0">
                <a:highlight>
                  <a:srgbClr val="FFFF00"/>
                </a:highlight>
                <a:latin typeface="Courier New" panose="02070309020205020404" pitchFamily="49" charset="0"/>
                <a:cs typeface="Courier New" panose="02070309020205020404" pitchFamily="49" charset="0"/>
              </a:rPr>
              <a:t> </a:t>
            </a:r>
            <a:r>
              <a:rPr lang="en-US" altLang="en-US" sz="1350" b="1" dirty="0" err="1">
                <a:highlight>
                  <a:srgbClr val="FFFF00"/>
                </a:highlight>
                <a:latin typeface="Courier New" panose="02070309020205020404" pitchFamily="49" charset="0"/>
                <a:cs typeface="Courier New" panose="02070309020205020404" pitchFamily="49" charset="0"/>
              </a:rPr>
              <a:t>len</a:t>
            </a:r>
            <a:r>
              <a:rPr lang="en-US" altLang="en-US" sz="1350" b="1" dirty="0">
                <a:highlight>
                  <a:srgbClr val="FFFF00"/>
                </a:highlight>
                <a:latin typeface="Courier New" panose="02070309020205020404" pitchFamily="49" charset="0"/>
                <a:cs typeface="Courier New" panose="02070309020205020404" pitchFamily="49" charset="0"/>
              </a:rPr>
              <a:t>; int family);</a:t>
            </a:r>
          </a:p>
          <a:p>
            <a:pPr marL="42863" indent="0">
              <a:lnSpc>
                <a:spcPct val="90000"/>
              </a:lnSpc>
              <a:spcBef>
                <a:spcPts val="375"/>
              </a:spcBef>
              <a:spcAft>
                <a:spcPts val="375"/>
              </a:spcAft>
              <a:buNone/>
              <a:defRPr/>
            </a:pPr>
            <a:r>
              <a:rPr lang="en-US" altLang="en-US" sz="1350" dirty="0" err="1">
                <a:latin typeface="Courier New" panose="02070309020205020404" pitchFamily="49" charset="0"/>
                <a:cs typeface="Courier New" panose="02070309020205020404" pitchFamily="49" charset="0"/>
              </a:rPr>
              <a:t>addr</a:t>
            </a:r>
            <a:r>
              <a:rPr lang="en-US" altLang="en-US" sz="1350" dirty="0"/>
              <a:t> is pointer to </a:t>
            </a:r>
            <a:r>
              <a:rPr lang="en-US" altLang="en-US" sz="1350" dirty="0" err="1">
                <a:latin typeface="Courier New" panose="02070309020205020404" pitchFamily="49" charset="0"/>
                <a:cs typeface="Courier New" panose="02070309020205020404" pitchFamily="49" charset="0"/>
              </a:rPr>
              <a:t>in_addr</a:t>
            </a:r>
            <a:endParaRPr lang="en-US" altLang="en-US" sz="1350" dirty="0">
              <a:latin typeface="Courier New" panose="02070309020205020404" pitchFamily="49" charset="0"/>
              <a:cs typeface="Courier New" panose="02070309020205020404" pitchFamily="49" charset="0"/>
            </a:endParaRPr>
          </a:p>
          <a:p>
            <a:pPr marL="42863" indent="0">
              <a:lnSpc>
                <a:spcPct val="90000"/>
              </a:lnSpc>
              <a:spcBef>
                <a:spcPts val="375"/>
              </a:spcBef>
              <a:spcAft>
                <a:spcPts val="375"/>
              </a:spcAft>
              <a:buNone/>
              <a:defRPr/>
            </a:pPr>
            <a:r>
              <a:rPr lang="en-US" altLang="en-US" sz="1350" dirty="0">
                <a:latin typeface="Courier New" panose="02070309020205020404" pitchFamily="49" charset="0"/>
                <a:cs typeface="Courier New" panose="02070309020205020404" pitchFamily="49" charset="0"/>
              </a:rPr>
              <a:t>Len = 4 /16 </a:t>
            </a:r>
            <a:r>
              <a:rPr lang="en-US" altLang="en-US" sz="1350" dirty="0"/>
              <a:t>for IPv4/6</a:t>
            </a:r>
          </a:p>
          <a:p>
            <a:pPr marL="42863" indent="0">
              <a:lnSpc>
                <a:spcPct val="90000"/>
              </a:lnSpc>
              <a:spcBef>
                <a:spcPts val="375"/>
              </a:spcBef>
              <a:spcAft>
                <a:spcPts val="375"/>
              </a:spcAft>
              <a:buNone/>
              <a:defRPr/>
            </a:pPr>
            <a:r>
              <a:rPr lang="en-US" altLang="en-US" sz="1350" dirty="0"/>
              <a:t>Thread-safe/and reentrant functions in new kernel versions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C585ED95-FA2A-4130-A9FA-B669BDD8573C}"/>
              </a:ext>
            </a:extLst>
          </p:cNvPr>
          <p:cNvSpPr>
            <a:spLocks noGrp="1" noChangeArrowheads="1"/>
          </p:cNvSpPr>
          <p:nvPr>
            <p:ph sz="quarter" idx="1"/>
          </p:nvPr>
        </p:nvSpPr>
        <p:spPr/>
        <p:txBody>
          <a:bodyPr>
            <a:normAutofit fontScale="92500" lnSpcReduction="10000"/>
          </a:bodyPr>
          <a:lstStyle/>
          <a:p>
            <a:pPr eaLnBrk="1" hangingPunct="1">
              <a:lnSpc>
                <a:spcPct val="90000"/>
              </a:lnSpc>
              <a:buFontTx/>
              <a:buNone/>
              <a:defRPr/>
            </a:pPr>
            <a:r>
              <a:rPr lang="en-US" altLang="en-US" sz="1500" dirty="0">
                <a:solidFill>
                  <a:srgbClr val="000000"/>
                </a:solidFill>
                <a:latin typeface="Courier New" panose="02070309020205020404" pitchFamily="49" charset="0"/>
                <a:cs typeface="Courier New" panose="02070309020205020404" pitchFamily="49" charset="0"/>
              </a:rPr>
              <a:t>#include &lt;sys/</a:t>
            </a:r>
            <a:r>
              <a:rPr lang="en-US" altLang="en-US" sz="1500" dirty="0" err="1">
                <a:solidFill>
                  <a:srgbClr val="000000"/>
                </a:solidFill>
                <a:latin typeface="Courier New" panose="02070309020205020404" pitchFamily="49" charset="0"/>
                <a:cs typeface="Courier New" panose="02070309020205020404" pitchFamily="49" charset="0"/>
              </a:rPr>
              <a:t>types.h</a:t>
            </a:r>
            <a:r>
              <a:rPr lang="en-US" altLang="en-US" sz="1500" dirty="0">
                <a:solidFill>
                  <a:srgbClr val="000000"/>
                </a:solidFill>
                <a:latin typeface="Courier New" panose="02070309020205020404" pitchFamily="49" charset="0"/>
                <a:cs typeface="Courier New" panose="02070309020205020404" pitchFamily="49" charset="0"/>
              </a:rPr>
              <a:t>&gt;</a:t>
            </a:r>
          </a:p>
          <a:p>
            <a:pPr eaLnBrk="1" hangingPunct="1">
              <a:lnSpc>
                <a:spcPct val="90000"/>
              </a:lnSpc>
              <a:buFontTx/>
              <a:buNone/>
              <a:defRPr/>
            </a:pPr>
            <a:r>
              <a:rPr lang="en-US" altLang="en-US" sz="1500" dirty="0">
                <a:latin typeface="Courier New" panose="02070309020205020404" pitchFamily="49" charset="0"/>
                <a:cs typeface="Courier New" panose="02070309020205020404" pitchFamily="49" charset="0"/>
              </a:rPr>
              <a:t>#include &lt;sys/</a:t>
            </a:r>
            <a:r>
              <a:rPr lang="en-US" altLang="en-US" sz="1500" dirty="0" err="1">
                <a:latin typeface="Courier New" panose="02070309020205020404" pitchFamily="49" charset="0"/>
                <a:cs typeface="Courier New" panose="02070309020205020404" pitchFamily="49" charset="0"/>
              </a:rPr>
              <a:t>socket.h</a:t>
            </a:r>
            <a:r>
              <a:rPr lang="en-US" altLang="en-US" sz="1500" dirty="0">
                <a:latin typeface="Courier New" panose="02070309020205020404" pitchFamily="49" charset="0"/>
                <a:cs typeface="Courier New" panose="02070309020205020404" pitchFamily="49" charset="0"/>
              </a:rPr>
              <a:t>&gt;</a:t>
            </a:r>
          </a:p>
          <a:p>
            <a:pPr eaLnBrk="1" hangingPunct="1">
              <a:lnSpc>
                <a:spcPct val="90000"/>
              </a:lnSpc>
              <a:buFontTx/>
              <a:buNone/>
              <a:defRPr/>
            </a:pPr>
            <a:r>
              <a:rPr lang="en-US" altLang="en-US" sz="1500" dirty="0">
                <a:latin typeface="Courier New" panose="02070309020205020404" pitchFamily="49" charset="0"/>
                <a:cs typeface="Courier New" panose="02070309020205020404" pitchFamily="49" charset="0"/>
              </a:rPr>
              <a:t>int bind(int sockfd, const struct </a:t>
            </a:r>
            <a:r>
              <a:rPr lang="en-US" altLang="en-US" sz="1500" dirty="0" err="1">
                <a:latin typeface="Courier New" panose="02070309020205020404" pitchFamily="49" charset="0"/>
                <a:cs typeface="Courier New" panose="02070309020205020404" pitchFamily="49" charset="0"/>
              </a:rPr>
              <a:t>sockaddr</a:t>
            </a:r>
            <a:r>
              <a:rPr lang="en-US" altLang="en-US" sz="1500" dirty="0">
                <a:latin typeface="Courier New" panose="02070309020205020404" pitchFamily="49" charset="0"/>
                <a:cs typeface="Courier New" panose="02070309020205020404" pitchFamily="49" charset="0"/>
              </a:rPr>
              <a:t> &amp;</a:t>
            </a:r>
            <a:r>
              <a:rPr lang="en-US" altLang="en-US" sz="1500" dirty="0" err="1">
                <a:latin typeface="Courier New" panose="02070309020205020404" pitchFamily="49" charset="0"/>
                <a:cs typeface="Courier New" panose="02070309020205020404" pitchFamily="49" charset="0"/>
              </a:rPr>
              <a:t>addr</a:t>
            </a:r>
            <a:r>
              <a:rPr lang="en-US" altLang="en-US" sz="1500" dirty="0">
                <a:latin typeface="Courier New" panose="02070309020205020404" pitchFamily="49" charset="0"/>
                <a:cs typeface="Courier New" panose="02070309020205020404" pitchFamily="49" charset="0"/>
              </a:rPr>
              <a:t>, 							</a:t>
            </a:r>
            <a:r>
              <a:rPr lang="en-US" altLang="en-US" sz="1500" dirty="0" err="1">
                <a:latin typeface="Courier New" panose="02070309020205020404" pitchFamily="49" charset="0"/>
                <a:cs typeface="Courier New" panose="02070309020205020404" pitchFamily="49" charset="0"/>
              </a:rPr>
              <a:t>socklen_t</a:t>
            </a:r>
            <a:r>
              <a:rPr lang="en-US" altLang="en-US" sz="1500" dirty="0">
                <a:latin typeface="Courier New" panose="02070309020205020404" pitchFamily="49" charset="0"/>
                <a:cs typeface="Courier New" panose="02070309020205020404" pitchFamily="49" charset="0"/>
              </a:rPr>
              <a:t> </a:t>
            </a:r>
            <a:r>
              <a:rPr lang="en-US" altLang="en-US" sz="1500" dirty="0" err="1">
                <a:latin typeface="Courier New" panose="02070309020205020404" pitchFamily="49" charset="0"/>
                <a:cs typeface="Courier New" panose="02070309020205020404" pitchFamily="49" charset="0"/>
              </a:rPr>
              <a:t>len</a:t>
            </a:r>
            <a:r>
              <a:rPr lang="en-US" altLang="en-US" sz="1500" dirty="0">
                <a:latin typeface="Courier New" panose="02070309020205020404" pitchFamily="49" charset="0"/>
                <a:cs typeface="Courier New" panose="02070309020205020404" pitchFamily="49" charset="0"/>
              </a:rPr>
              <a:t>);</a:t>
            </a:r>
          </a:p>
          <a:p>
            <a:pPr eaLnBrk="1" hangingPunct="1">
              <a:lnSpc>
                <a:spcPct val="90000"/>
              </a:lnSpc>
              <a:buFontTx/>
              <a:buNone/>
              <a:defRPr/>
            </a:pPr>
            <a:r>
              <a:rPr lang="en-US" altLang="en-US" sz="1500" dirty="0" err="1">
                <a:latin typeface="Courier New" panose="02070309020205020404" pitchFamily="49" charset="0"/>
                <a:cs typeface="Courier New" panose="02070309020205020404" pitchFamily="49" charset="0"/>
              </a:rPr>
              <a:t>addr</a:t>
            </a:r>
            <a:r>
              <a:rPr lang="en-US" altLang="en-US" sz="1500" dirty="0"/>
              <a:t>  specifies an integer socket address that contains IP &amp; port</a:t>
            </a:r>
          </a:p>
          <a:p>
            <a:pPr marL="42863" indent="0">
              <a:lnSpc>
                <a:spcPct val="90000"/>
              </a:lnSpc>
              <a:buNone/>
              <a:defRPr/>
            </a:pPr>
            <a:r>
              <a:rPr lang="en-US" altLang="en-US" sz="1500" dirty="0"/>
              <a:t>Address                           port           result</a:t>
            </a:r>
          </a:p>
          <a:p>
            <a:pPr eaLnBrk="1" hangingPunct="1">
              <a:lnSpc>
                <a:spcPct val="90000"/>
              </a:lnSpc>
              <a:buFontTx/>
              <a:buNone/>
              <a:defRPr/>
            </a:pPr>
            <a:r>
              <a:rPr lang="en-US" altLang="en-US" sz="1500" dirty="0">
                <a:latin typeface="Courier New" panose="02070309020205020404" pitchFamily="49" charset="0"/>
                <a:cs typeface="Courier New" panose="02070309020205020404" pitchFamily="49" charset="0"/>
              </a:rPr>
              <a:t>INADDR_ANY        </a:t>
            </a:r>
            <a:r>
              <a:rPr lang="en-US" altLang="en-US" sz="1500" dirty="0"/>
              <a:t>0          system selects </a:t>
            </a:r>
            <a:r>
              <a:rPr lang="en-US" altLang="en-US" sz="1500" dirty="0" err="1">
                <a:latin typeface="Courier New" panose="02070309020205020404" pitchFamily="49" charset="0"/>
                <a:cs typeface="Courier New" panose="02070309020205020404" pitchFamily="49" charset="0"/>
              </a:rPr>
              <a:t>addr</a:t>
            </a:r>
            <a:r>
              <a:rPr lang="en-US" altLang="en-US" sz="1500" dirty="0"/>
              <a:t> &amp; </a:t>
            </a:r>
            <a:r>
              <a:rPr lang="en-US" altLang="en-US" sz="1500" dirty="0">
                <a:latin typeface="Courier New" panose="02070309020205020404" pitchFamily="49" charset="0"/>
                <a:cs typeface="Courier New" panose="02070309020205020404" pitchFamily="49" charset="0"/>
              </a:rPr>
              <a:t>port</a:t>
            </a:r>
          </a:p>
          <a:p>
            <a:pPr eaLnBrk="1" hangingPunct="1">
              <a:lnSpc>
                <a:spcPct val="90000"/>
              </a:lnSpc>
              <a:buFontTx/>
              <a:buNone/>
              <a:defRPr/>
            </a:pPr>
            <a:r>
              <a:rPr lang="en-US" altLang="en-US" sz="1500" dirty="0">
                <a:latin typeface="Courier New" panose="02070309020205020404" pitchFamily="49" charset="0"/>
                <a:cs typeface="Courier New" panose="02070309020205020404" pitchFamily="49" charset="0"/>
              </a:rPr>
              <a:t>INADDR_ANY       </a:t>
            </a:r>
            <a:r>
              <a:rPr lang="en-US" altLang="en-US" sz="1500" dirty="0"/>
              <a:t>≠0          system selects </a:t>
            </a:r>
            <a:r>
              <a:rPr lang="en-US" altLang="en-US" sz="1500" dirty="0" err="1">
                <a:latin typeface="Courier New" panose="02070309020205020404" pitchFamily="49" charset="0"/>
                <a:cs typeface="Courier New" panose="02070309020205020404" pitchFamily="49" charset="0"/>
              </a:rPr>
              <a:t>addr</a:t>
            </a:r>
            <a:r>
              <a:rPr lang="en-US" altLang="en-US" sz="1500" dirty="0"/>
              <a:t>, user selects </a:t>
            </a:r>
            <a:r>
              <a:rPr lang="en-US" altLang="en-US" sz="1500" dirty="0">
                <a:latin typeface="Courier New" panose="02070309020205020404" pitchFamily="49" charset="0"/>
                <a:cs typeface="Courier New" panose="02070309020205020404" pitchFamily="49" charset="0"/>
              </a:rPr>
              <a:t>port</a:t>
            </a:r>
            <a:r>
              <a:rPr lang="en-US" altLang="en-US" sz="1500" dirty="0"/>
              <a:t> </a:t>
            </a:r>
          </a:p>
          <a:p>
            <a:pPr eaLnBrk="1" hangingPunct="1">
              <a:lnSpc>
                <a:spcPct val="90000"/>
              </a:lnSpc>
              <a:buFontTx/>
              <a:buNone/>
              <a:defRPr/>
            </a:pPr>
            <a:r>
              <a:rPr lang="en-US" altLang="en-US" sz="1500" dirty="0">
                <a:latin typeface="Courier New" panose="02070309020205020404" pitchFamily="49" charset="0"/>
                <a:cs typeface="Courier New" panose="02070309020205020404" pitchFamily="49" charset="0"/>
              </a:rPr>
              <a:t>INADDR_LOOPBACK   </a:t>
            </a:r>
            <a:r>
              <a:rPr lang="en-US" altLang="en-US" sz="1500" dirty="0"/>
              <a:t>0          user selects </a:t>
            </a:r>
            <a:r>
              <a:rPr lang="en-US" altLang="en-US" sz="1500" dirty="0">
                <a:latin typeface="Courier New" panose="02070309020205020404" pitchFamily="49" charset="0"/>
                <a:cs typeface="Courier New" panose="02070309020205020404" pitchFamily="49" charset="0"/>
              </a:rPr>
              <a:t>localhost</a:t>
            </a:r>
            <a:r>
              <a:rPr lang="en-US" altLang="en-US" sz="1500" dirty="0"/>
              <a:t>, system selects </a:t>
            </a:r>
            <a:r>
              <a:rPr lang="en-US" altLang="en-US" sz="1500" dirty="0">
                <a:latin typeface="Courier New" panose="02070309020205020404" pitchFamily="49" charset="0"/>
                <a:cs typeface="Courier New" panose="02070309020205020404" pitchFamily="49" charset="0"/>
              </a:rPr>
              <a:t>port</a:t>
            </a:r>
          </a:p>
          <a:p>
            <a:pPr eaLnBrk="1" hangingPunct="1">
              <a:lnSpc>
                <a:spcPct val="90000"/>
              </a:lnSpc>
              <a:buFontTx/>
              <a:buNone/>
              <a:defRPr/>
            </a:pPr>
            <a:r>
              <a:rPr lang="en-US" altLang="en-US" sz="1500" dirty="0">
                <a:latin typeface="Courier New" panose="02070309020205020404" pitchFamily="49" charset="0"/>
                <a:cs typeface="Courier New" panose="02070309020205020404" pitchFamily="49" charset="0"/>
              </a:rPr>
              <a:t>INADDR_LOOPBACK  </a:t>
            </a:r>
            <a:r>
              <a:rPr lang="en-US" altLang="en-US" sz="1500" dirty="0"/>
              <a:t>≠0          user selects both </a:t>
            </a:r>
            <a:r>
              <a:rPr lang="en-US" altLang="en-US" sz="1500" dirty="0">
                <a:latin typeface="Courier New" panose="02070309020205020404" pitchFamily="49" charset="0"/>
                <a:cs typeface="Courier New" panose="02070309020205020404" pitchFamily="49" charset="0"/>
              </a:rPr>
              <a:t>localhost</a:t>
            </a:r>
            <a:r>
              <a:rPr lang="en-US" altLang="en-US" sz="1500" dirty="0"/>
              <a:t> and </a:t>
            </a:r>
            <a:r>
              <a:rPr lang="en-US" altLang="en-US" sz="1500" dirty="0">
                <a:latin typeface="Courier New" panose="02070309020205020404" pitchFamily="49" charset="0"/>
                <a:cs typeface="Courier New" panose="02070309020205020404" pitchFamily="49" charset="0"/>
              </a:rPr>
              <a:t>port</a:t>
            </a:r>
          </a:p>
          <a:p>
            <a:pPr eaLnBrk="1" hangingPunct="1">
              <a:lnSpc>
                <a:spcPct val="90000"/>
              </a:lnSpc>
              <a:buFontTx/>
              <a:buNone/>
              <a:defRPr/>
            </a:pPr>
            <a:r>
              <a:rPr lang="en-US" sz="1500" dirty="0"/>
              <a:t>Returns 0 on success, -1 on error and </a:t>
            </a:r>
            <a:r>
              <a:rPr lang="en-US" sz="1500" i="1" dirty="0" err="1">
                <a:hlinkClick r:id="rId3"/>
              </a:rPr>
              <a:t>errno</a:t>
            </a:r>
            <a:r>
              <a:rPr lang="en-US" sz="1500" dirty="0"/>
              <a:t> is set appropriately</a:t>
            </a:r>
          </a:p>
          <a:p>
            <a:pPr eaLnBrk="1" hangingPunct="1">
              <a:lnSpc>
                <a:spcPct val="90000"/>
              </a:lnSpc>
              <a:buFontTx/>
              <a:buNone/>
              <a:defRPr/>
            </a:pPr>
            <a:endParaRPr lang="en-US" altLang="en-US" sz="1500" dirty="0">
              <a:latin typeface="Courier New" panose="02070309020205020404" pitchFamily="49" charset="0"/>
              <a:cs typeface="Courier New" panose="02070309020205020404" pitchFamily="49" charset="0"/>
            </a:endParaRPr>
          </a:p>
          <a:p>
            <a:pPr eaLnBrk="1" hangingPunct="1">
              <a:lnSpc>
                <a:spcPct val="90000"/>
              </a:lnSpc>
              <a:buFontTx/>
              <a:buNone/>
              <a:defRPr/>
            </a:pPr>
            <a:r>
              <a:rPr lang="en-US" altLang="en-US" dirty="0"/>
              <a:t>Client does not have to bind; system assigns a dynamic port number</a:t>
            </a:r>
          </a:p>
          <a:p>
            <a:pPr eaLnBrk="1" hangingPunct="1">
              <a:lnSpc>
                <a:spcPct val="90000"/>
              </a:lnSpc>
              <a:buFontTx/>
              <a:buNone/>
              <a:defRPr/>
            </a:pPr>
            <a:endParaRPr lang="en-US" altLang="en-US" sz="1500" dirty="0">
              <a:latin typeface="Courier New" panose="02070309020205020404" pitchFamily="49" charset="0"/>
              <a:cs typeface="Courier New" panose="02070309020205020404" pitchFamily="49" charset="0"/>
            </a:endParaRPr>
          </a:p>
        </p:txBody>
      </p:sp>
      <p:sp>
        <p:nvSpPr>
          <p:cNvPr id="3" name="Title 2">
            <a:extLst>
              <a:ext uri="{FF2B5EF4-FFF2-40B4-BE49-F238E27FC236}">
                <a16:creationId xmlns:a16="http://schemas.microsoft.com/office/drawing/2014/main" id="{677FA741-0C2F-4EE1-BC85-F8609C7B904F}"/>
              </a:ext>
            </a:extLst>
          </p:cNvPr>
          <p:cNvSpPr>
            <a:spLocks noGrp="1"/>
          </p:cNvSpPr>
          <p:nvPr>
            <p:ph type="title"/>
          </p:nvPr>
        </p:nvSpPr>
        <p:spPr/>
        <p:txBody>
          <a:bodyPr/>
          <a:lstStyle/>
          <a:p>
            <a:r>
              <a:rPr lang="en-US" dirty="0"/>
              <a:t>Bind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a:extLst>
              <a:ext uri="{FF2B5EF4-FFF2-40B4-BE49-F238E27FC236}">
                <a16:creationId xmlns:a16="http://schemas.microsoft.com/office/drawing/2014/main" id="{E86EDE4A-A723-4E8D-95AD-335C296B52F4}"/>
              </a:ext>
            </a:extLst>
          </p:cNvPr>
          <p:cNvSpPr>
            <a:spLocks noGrp="1" noChangeArrowheads="1"/>
          </p:cNvSpPr>
          <p:nvPr>
            <p:ph type="title"/>
          </p:nvPr>
        </p:nvSpPr>
        <p:spPr/>
        <p:txBody>
          <a:bodyPr>
            <a:normAutofit/>
          </a:bodyPr>
          <a:lstStyle/>
          <a:p>
            <a:r>
              <a:rPr lang="en-US" altLang="en-US" dirty="0"/>
              <a:t>Example: Bind (Server)</a:t>
            </a:r>
          </a:p>
        </p:txBody>
      </p:sp>
      <p:sp>
        <p:nvSpPr>
          <p:cNvPr id="46082" name="Rectangle 2">
            <a:extLst>
              <a:ext uri="{FF2B5EF4-FFF2-40B4-BE49-F238E27FC236}">
                <a16:creationId xmlns:a16="http://schemas.microsoft.com/office/drawing/2014/main" id="{842C79DA-2AEC-4213-98AF-E5A2571B0A8B}"/>
              </a:ext>
            </a:extLst>
          </p:cNvPr>
          <p:cNvSpPr>
            <a:spLocks noGrp="1" noChangeArrowheads="1"/>
          </p:cNvSpPr>
          <p:nvPr>
            <p:ph sz="quarter" idx="1"/>
          </p:nvPr>
        </p:nvSpPr>
        <p:spPr/>
        <p:txBody>
          <a:bodyPr>
            <a:normAutofit/>
          </a:bodyPr>
          <a:lstStyle/>
          <a:p>
            <a:pPr marL="0" indent="0">
              <a:buNone/>
              <a:defRPr/>
            </a:pPr>
            <a:r>
              <a:rPr lang="en-US" sz="1350" dirty="0">
                <a:latin typeface="Courier New" panose="02070309020205020404" pitchFamily="49" charset="0"/>
                <a:cs typeface="Courier New" panose="02070309020205020404" pitchFamily="49" charset="0"/>
              </a:rPr>
              <a:t>int port = 30000;</a:t>
            </a:r>
          </a:p>
          <a:p>
            <a:pPr marL="0" indent="0">
              <a:buNone/>
              <a:defRPr/>
            </a:pPr>
            <a:r>
              <a:rPr lang="en-US" sz="1350" b="1" dirty="0">
                <a:highlight>
                  <a:srgbClr val="FFFF00"/>
                </a:highlight>
                <a:latin typeface="Courier New" panose="02070309020205020404" pitchFamily="49" charset="0"/>
                <a:cs typeface="Courier New" panose="02070309020205020404" pitchFamily="49" charset="0"/>
              </a:rPr>
              <a:t>struct </a:t>
            </a:r>
            <a:r>
              <a:rPr lang="en-US" sz="1350" b="1" dirty="0" err="1">
                <a:highlight>
                  <a:srgbClr val="FFFF00"/>
                </a:highlight>
                <a:latin typeface="Courier New" panose="02070309020205020404" pitchFamily="49" charset="0"/>
                <a:cs typeface="Courier New" panose="02070309020205020404" pitchFamily="49" charset="0"/>
              </a:rPr>
              <a:t>sockaddr_in</a:t>
            </a:r>
            <a:r>
              <a:rPr lang="en-US" sz="1350" b="1" dirty="0">
                <a:highlight>
                  <a:srgbClr val="FFFF00"/>
                </a:highlight>
                <a:latin typeface="Courier New" panose="02070309020205020404" pitchFamily="49" charset="0"/>
                <a:cs typeface="Courier New" panose="02070309020205020404" pitchFamily="49" charset="0"/>
              </a:rPr>
              <a:t> server;</a:t>
            </a:r>
          </a:p>
          <a:p>
            <a:pPr marL="0" indent="0">
              <a:buNone/>
              <a:defRPr/>
            </a:pPr>
            <a:r>
              <a:rPr lang="en-US" sz="1350" dirty="0" err="1">
                <a:latin typeface="Courier New" panose="02070309020205020404" pitchFamily="49" charset="0"/>
                <a:cs typeface="Courier New" panose="02070309020205020404" pitchFamily="49" charset="0"/>
              </a:rPr>
              <a:t>server.sin_family</a:t>
            </a:r>
            <a:r>
              <a:rPr lang="en-US" sz="1350" dirty="0">
                <a:latin typeface="Courier New" panose="02070309020205020404" pitchFamily="49" charset="0"/>
                <a:cs typeface="Courier New" panose="02070309020205020404" pitchFamily="49" charset="0"/>
              </a:rPr>
              <a:t> = PF_INET; // Internet domain</a:t>
            </a:r>
          </a:p>
          <a:p>
            <a:pPr marL="0" indent="0">
              <a:buNone/>
              <a:defRPr/>
            </a:pPr>
            <a:r>
              <a:rPr lang="en-US" sz="1350" dirty="0" err="1">
                <a:latin typeface="Courier New" panose="02070309020205020404" pitchFamily="49" charset="0"/>
                <a:cs typeface="Courier New" panose="02070309020205020404" pitchFamily="49" charset="0"/>
              </a:rPr>
              <a:t>server.sin_addr.s_addr</a:t>
            </a:r>
            <a:r>
              <a:rPr lang="en-US" sz="1350" dirty="0">
                <a:latin typeface="Courier New" panose="02070309020205020404" pitchFamily="49" charset="0"/>
                <a:cs typeface="Courier New" panose="02070309020205020404" pitchFamily="49" charset="0"/>
              </a:rPr>
              <a:t> = </a:t>
            </a:r>
            <a:r>
              <a:rPr lang="en-US" sz="1350" dirty="0" err="1">
                <a:highlight>
                  <a:srgbClr val="FFFF00"/>
                </a:highlight>
                <a:latin typeface="Courier New" panose="02070309020205020404" pitchFamily="49" charset="0"/>
                <a:cs typeface="Courier New" panose="02070309020205020404" pitchFamily="49" charset="0"/>
              </a:rPr>
              <a:t>htonl</a:t>
            </a:r>
            <a:r>
              <a:rPr lang="en-US" sz="1350" dirty="0">
                <a:latin typeface="Courier New" panose="02070309020205020404" pitchFamily="49" charset="0"/>
                <a:cs typeface="Courier New" panose="02070309020205020404" pitchFamily="49" charset="0"/>
              </a:rPr>
              <a:t>(</a:t>
            </a:r>
            <a:r>
              <a:rPr lang="en-US" sz="1350" b="1" dirty="0">
                <a:solidFill>
                  <a:srgbClr val="FF0000"/>
                </a:solidFill>
                <a:latin typeface="Courier New" panose="02070309020205020404" pitchFamily="49" charset="0"/>
                <a:cs typeface="Courier New" panose="02070309020205020404" pitchFamily="49" charset="0"/>
              </a:rPr>
              <a:t>INADDR_ANY</a:t>
            </a:r>
            <a:r>
              <a:rPr lang="en-US" sz="1350" dirty="0">
                <a:latin typeface="Courier New" panose="02070309020205020404" pitchFamily="49" charset="0"/>
                <a:cs typeface="Courier New" panose="02070309020205020404" pitchFamily="49" charset="0"/>
              </a:rPr>
              <a:t>); // IP address</a:t>
            </a:r>
          </a:p>
          <a:p>
            <a:pPr marL="0" indent="0">
              <a:buNone/>
              <a:defRPr/>
            </a:pPr>
            <a:r>
              <a:rPr lang="fr-FR" sz="1350" dirty="0" err="1">
                <a:latin typeface="Courier New" panose="02070309020205020404" pitchFamily="49" charset="0"/>
                <a:cs typeface="Courier New" panose="02070309020205020404" pitchFamily="49" charset="0"/>
              </a:rPr>
              <a:t>server.sin_port</a:t>
            </a:r>
            <a:r>
              <a:rPr lang="fr-FR" sz="1350" dirty="0">
                <a:latin typeface="Courier New" panose="02070309020205020404" pitchFamily="49" charset="0"/>
                <a:cs typeface="Courier New" panose="02070309020205020404" pitchFamily="49" charset="0"/>
              </a:rPr>
              <a:t> = </a:t>
            </a:r>
            <a:r>
              <a:rPr lang="fr-FR" sz="1350" dirty="0">
                <a:highlight>
                  <a:srgbClr val="FFFF00"/>
                </a:highlight>
                <a:latin typeface="Courier New" panose="02070309020205020404" pitchFamily="49" charset="0"/>
                <a:cs typeface="Courier New" panose="02070309020205020404" pitchFamily="49" charset="0"/>
              </a:rPr>
              <a:t>htons</a:t>
            </a:r>
            <a:r>
              <a:rPr lang="fr-FR" sz="1350" dirty="0">
                <a:latin typeface="Courier New" panose="02070309020205020404" pitchFamily="49" charset="0"/>
                <a:cs typeface="Courier New" panose="02070309020205020404" pitchFamily="49" charset="0"/>
              </a:rPr>
              <a:t>(port); // port=0-&gt; auto (in client)</a:t>
            </a:r>
          </a:p>
          <a:p>
            <a:pPr marL="0" indent="0">
              <a:buNone/>
              <a:defRPr/>
            </a:pPr>
            <a:r>
              <a:rPr lang="en-US" sz="1350" dirty="0">
                <a:latin typeface="Courier New" panose="02070309020205020404" pitchFamily="49" charset="0"/>
                <a:cs typeface="Courier New" panose="02070309020205020404" pitchFamily="49" charset="0"/>
              </a:rPr>
              <a:t>/* Bind socket to address */</a:t>
            </a:r>
          </a:p>
          <a:p>
            <a:pPr marL="0" indent="0">
              <a:buNone/>
              <a:defRPr/>
            </a:pPr>
            <a:r>
              <a:rPr lang="en-US" sz="1350" dirty="0">
                <a:latin typeface="Courier New" panose="02070309020205020404" pitchFamily="49" charset="0"/>
                <a:cs typeface="Courier New" panose="02070309020205020404" pitchFamily="49" charset="0"/>
              </a:rPr>
              <a:t>if (bind(</a:t>
            </a:r>
            <a:r>
              <a:rPr lang="en-US" sz="1350" dirty="0" err="1">
                <a:latin typeface="Courier New" panose="02070309020205020404" pitchFamily="49" charset="0"/>
                <a:cs typeface="Courier New" panose="02070309020205020404" pitchFamily="49" charset="0"/>
              </a:rPr>
              <a:t>sockfd</a:t>
            </a:r>
            <a:r>
              <a:rPr lang="en-US" sz="1350" dirty="0">
                <a:latin typeface="Courier New" panose="02070309020205020404" pitchFamily="49" charset="0"/>
                <a:cs typeface="Courier New" panose="02070309020205020404" pitchFamily="49" charset="0"/>
              </a:rPr>
              <a:t>, </a:t>
            </a:r>
            <a:r>
              <a:rPr lang="en-US" sz="1350" b="1" dirty="0">
                <a:highlight>
                  <a:srgbClr val="FFFF00"/>
                </a:highlight>
                <a:latin typeface="Courier New" panose="02070309020205020404" pitchFamily="49" charset="0"/>
                <a:cs typeface="Courier New" panose="02070309020205020404" pitchFamily="49" charset="0"/>
              </a:rPr>
              <a:t>(struct </a:t>
            </a:r>
            <a:r>
              <a:rPr lang="en-US" sz="1350" b="1" dirty="0" err="1">
                <a:highlight>
                  <a:srgbClr val="FFFF00"/>
                </a:highlight>
                <a:latin typeface="Courier New" panose="02070309020205020404" pitchFamily="49" charset="0"/>
                <a:cs typeface="Courier New" panose="02070309020205020404" pitchFamily="49" charset="0"/>
              </a:rPr>
              <a:t>sockaddr</a:t>
            </a:r>
            <a:r>
              <a:rPr lang="en-US" sz="1350" b="1" dirty="0">
                <a:highlight>
                  <a:srgbClr val="FFFF00"/>
                </a:highlight>
                <a:latin typeface="Courier New" panose="02070309020205020404" pitchFamily="49" charset="0"/>
                <a:cs typeface="Courier New" panose="02070309020205020404" pitchFamily="49" charset="0"/>
              </a:rPr>
              <a:t> *) </a:t>
            </a:r>
            <a:r>
              <a:rPr lang="en-US" sz="1350" b="1" dirty="0">
                <a:latin typeface="Courier New" panose="02070309020205020404" pitchFamily="49" charset="0"/>
                <a:cs typeface="Courier New" panose="02070309020205020404" pitchFamily="49" charset="0"/>
              </a:rPr>
              <a:t>&amp;server</a:t>
            </a:r>
            <a:r>
              <a:rPr lang="en-US" sz="1350" dirty="0">
                <a:latin typeface="Courier New" panose="02070309020205020404" pitchFamily="49" charset="0"/>
                <a:cs typeface="Courier New" panose="02070309020205020404" pitchFamily="49" charset="0"/>
              </a:rPr>
              <a:t>,</a:t>
            </a:r>
          </a:p>
          <a:p>
            <a:pPr marL="0" indent="0">
              <a:buNone/>
              <a:defRPr/>
            </a:pPr>
            <a:r>
              <a:rPr lang="en-US" sz="1350" dirty="0">
                <a:latin typeface="Courier New" panose="02070309020205020404" pitchFamily="49" charset="0"/>
                <a:cs typeface="Courier New" panose="02070309020205020404" pitchFamily="49" charset="0"/>
              </a:rPr>
              <a:t>			</a:t>
            </a:r>
            <a:r>
              <a:rPr lang="en-US" sz="1350" dirty="0" err="1">
                <a:latin typeface="Courier New" panose="02070309020205020404" pitchFamily="49" charset="0"/>
                <a:cs typeface="Courier New" panose="02070309020205020404" pitchFamily="49" charset="0"/>
              </a:rPr>
              <a:t>sizeof</a:t>
            </a:r>
            <a:r>
              <a:rPr lang="en-US" sz="1350" dirty="0">
                <a:latin typeface="Courier New" panose="02070309020205020404" pitchFamily="49" charset="0"/>
                <a:cs typeface="Courier New" panose="02070309020205020404" pitchFamily="49" charset="0"/>
              </a:rPr>
              <a:t> (server)) &lt; 0) {</a:t>
            </a:r>
          </a:p>
          <a:p>
            <a:pPr marL="0" indent="0">
              <a:buNone/>
              <a:defRPr/>
            </a:pPr>
            <a:r>
              <a:rPr lang="en-US" sz="1350" dirty="0">
                <a:latin typeface="Courier New" panose="02070309020205020404" pitchFamily="49" charset="0"/>
                <a:cs typeface="Courier New" panose="02070309020205020404" pitchFamily="49" charset="0"/>
              </a:rPr>
              <a:t>	</a:t>
            </a:r>
            <a:r>
              <a:rPr lang="en-US" sz="1350" dirty="0" err="1">
                <a:latin typeface="Courier New" panose="02070309020205020404" pitchFamily="49" charset="0"/>
                <a:cs typeface="Courier New" panose="02070309020205020404" pitchFamily="49" charset="0"/>
              </a:rPr>
              <a:t>perror</a:t>
            </a:r>
            <a:r>
              <a:rPr lang="en-US" sz="1350" dirty="0">
                <a:latin typeface="Courier New" panose="02070309020205020404" pitchFamily="49" charset="0"/>
                <a:cs typeface="Courier New" panose="02070309020205020404" pitchFamily="49" charset="0"/>
              </a:rPr>
              <a:t>("bind");</a:t>
            </a:r>
          </a:p>
          <a:p>
            <a:pPr marL="0" indent="0">
              <a:buNone/>
              <a:defRPr/>
            </a:pPr>
            <a:r>
              <a:rPr lang="en-US" sz="1350" dirty="0">
                <a:latin typeface="Courier New" panose="02070309020205020404" pitchFamily="49" charset="0"/>
                <a:cs typeface="Courier New" panose="02070309020205020404" pitchFamily="49" charset="0"/>
              </a:rPr>
              <a:t>	exit(1);</a:t>
            </a:r>
          </a:p>
          <a:p>
            <a:pPr marL="0" indent="0">
              <a:buNone/>
              <a:defRPr/>
            </a:pPr>
            <a:r>
              <a:rPr lang="en-US" sz="1350" dirty="0">
                <a:latin typeface="Courier New" panose="02070309020205020404" pitchFamily="49" charset="0"/>
                <a:cs typeface="Courier New" panose="02070309020205020404" pitchFamily="49" charset="0"/>
              </a:rPr>
              <a:t>}</a:t>
            </a:r>
            <a:endParaRPr lang="en-US" altLang="en-US" sz="1350" dirty="0">
              <a:latin typeface="Courier New" panose="02070309020205020404" pitchFamily="49" charset="0"/>
              <a:cs typeface="Courier New" panose="02070309020205020404" pitchFamily="49"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a:extLst>
              <a:ext uri="{FF2B5EF4-FFF2-40B4-BE49-F238E27FC236}">
                <a16:creationId xmlns:a16="http://schemas.microsoft.com/office/drawing/2014/main" id="{3B55FC3A-F0BD-4523-B0CE-A5498B12600C}"/>
              </a:ext>
            </a:extLst>
          </p:cNvPr>
          <p:cNvSpPr>
            <a:spLocks noGrp="1" noChangeArrowheads="1"/>
          </p:cNvSpPr>
          <p:nvPr>
            <p:ph type="title"/>
          </p:nvPr>
        </p:nvSpPr>
        <p:spPr/>
        <p:txBody>
          <a:bodyPr/>
          <a:lstStyle/>
          <a:p>
            <a:r>
              <a:rPr lang="en-US" altLang="en-US"/>
              <a:t>Listen</a:t>
            </a:r>
          </a:p>
        </p:txBody>
      </p:sp>
      <p:sp>
        <p:nvSpPr>
          <p:cNvPr id="81923" name="Rectangle 2">
            <a:extLst>
              <a:ext uri="{FF2B5EF4-FFF2-40B4-BE49-F238E27FC236}">
                <a16:creationId xmlns:a16="http://schemas.microsoft.com/office/drawing/2014/main" id="{5100BDEA-C4A7-42A0-9A51-BE91EE84159F}"/>
              </a:ext>
            </a:extLst>
          </p:cNvPr>
          <p:cNvSpPr>
            <a:spLocks noGrp="1" noChangeArrowheads="1"/>
          </p:cNvSpPr>
          <p:nvPr>
            <p:ph idx="1"/>
          </p:nvPr>
        </p:nvSpPr>
        <p:spPr/>
        <p:txBody>
          <a:bodyPr>
            <a:normAutofit/>
          </a:bodyPr>
          <a:lstStyle/>
          <a:p>
            <a:pPr marL="0" indent="0">
              <a:lnSpc>
                <a:spcPct val="110000"/>
              </a:lnSpc>
              <a:buNone/>
            </a:pPr>
            <a:r>
              <a:rPr lang="en-US" altLang="en-US" sz="2200" dirty="0"/>
              <a:t>Listen means the server willing to accept connect requests</a:t>
            </a:r>
          </a:p>
          <a:p>
            <a:pPr marL="0" indent="0">
              <a:lnSpc>
                <a:spcPct val="110000"/>
              </a:lnSpc>
              <a:buNone/>
            </a:pPr>
            <a:r>
              <a:rPr lang="en-US" altLang="en-US" sz="2200" dirty="0">
                <a:latin typeface="Courier New" panose="02070309020205020404" pitchFamily="49" charset="0"/>
                <a:cs typeface="Courier New" panose="02070309020205020404" pitchFamily="49" charset="0"/>
              </a:rPr>
              <a:t>#include &lt;sys/</a:t>
            </a:r>
            <a:r>
              <a:rPr lang="en-US" altLang="en-US" sz="2200" dirty="0" err="1">
                <a:latin typeface="Courier New" panose="02070309020205020404" pitchFamily="49" charset="0"/>
                <a:cs typeface="Courier New" panose="02070309020205020404" pitchFamily="49" charset="0"/>
              </a:rPr>
              <a:t>socket.h</a:t>
            </a:r>
            <a:r>
              <a:rPr lang="en-US" altLang="en-US" sz="2200" dirty="0">
                <a:latin typeface="Courier New" panose="02070309020205020404" pitchFamily="49" charset="0"/>
                <a:cs typeface="Courier New" panose="02070309020205020404" pitchFamily="49" charset="0"/>
              </a:rPr>
              <a:t>&gt;</a:t>
            </a:r>
          </a:p>
          <a:p>
            <a:pPr marL="0" indent="0">
              <a:lnSpc>
                <a:spcPct val="110000"/>
              </a:lnSpc>
              <a:buNone/>
            </a:pPr>
            <a:r>
              <a:rPr lang="en-US" altLang="en-US" sz="2200" dirty="0">
                <a:latin typeface="Courier New" panose="02070309020205020404" pitchFamily="49" charset="0"/>
                <a:cs typeface="Courier New" panose="02070309020205020404" pitchFamily="49" charset="0"/>
              </a:rPr>
              <a:t>int listen(int </a:t>
            </a:r>
            <a:r>
              <a:rPr lang="en-US" altLang="en-US" sz="2200" dirty="0" err="1">
                <a:latin typeface="Courier New" panose="02070309020205020404" pitchFamily="49" charset="0"/>
                <a:cs typeface="Courier New" panose="02070309020205020404" pitchFamily="49" charset="0"/>
              </a:rPr>
              <a:t>sockfd</a:t>
            </a:r>
            <a:r>
              <a:rPr lang="en-US" altLang="en-US" sz="2200" dirty="0">
                <a:latin typeface="Courier New" panose="02070309020205020404" pitchFamily="49" charset="0"/>
                <a:cs typeface="Courier New" panose="02070309020205020404" pitchFamily="49" charset="0"/>
              </a:rPr>
              <a:t>, int backlog)</a:t>
            </a:r>
          </a:p>
          <a:p>
            <a:pPr marL="0" indent="0" algn="just">
              <a:lnSpc>
                <a:spcPct val="110000"/>
              </a:lnSpc>
              <a:buNone/>
            </a:pPr>
            <a:r>
              <a:rPr lang="en-US" altLang="en-US" sz="2200" dirty="0">
                <a:latin typeface="Courier New" panose="02070309020205020404" pitchFamily="49" charset="0"/>
                <a:cs typeface="Courier New" panose="02070309020205020404" pitchFamily="49" charset="0"/>
              </a:rPr>
              <a:t>backlog</a:t>
            </a:r>
            <a:r>
              <a:rPr lang="en-US" altLang="en-US" sz="2200" dirty="0"/>
              <a:t>: number of pending connections that the kernel should queue up for the socket (outstanding connections). The socket will refuse connection requests if the queue is full.</a:t>
            </a:r>
          </a:p>
          <a:p>
            <a:pPr marL="0" indent="0" algn="just">
              <a:lnSpc>
                <a:spcPct val="110000"/>
              </a:lnSpc>
              <a:buNone/>
            </a:pPr>
            <a:r>
              <a:rPr lang="en-US" altLang="en-US" sz="2200" dirty="0"/>
              <a:t>Returns 0 on success, -1 on error and </a:t>
            </a:r>
            <a:r>
              <a:rPr lang="en-US" altLang="en-US" sz="2200" dirty="0" err="1">
                <a:hlinkClick r:id="rId3"/>
              </a:rPr>
              <a:t>errno</a:t>
            </a:r>
            <a:r>
              <a:rPr lang="en-US" altLang="en-US" sz="2200" dirty="0"/>
              <a:t> is set appropriately</a:t>
            </a:r>
          </a:p>
          <a:p>
            <a:pPr marL="0" indent="0" algn="just">
              <a:buNone/>
            </a:pPr>
            <a:endParaRPr lang="en-US" altLang="en-US" sz="165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95BCB79-2113-4B55-BB4D-22AA6F1F5E1C}"/>
              </a:ext>
            </a:extLst>
          </p:cNvPr>
          <p:cNvSpPr>
            <a:spLocks noGrp="1"/>
          </p:cNvSpPr>
          <p:nvPr>
            <p:ph type="sldNum" sz="quarter" idx="12"/>
          </p:nvPr>
        </p:nvSpPr>
        <p:spPr/>
        <p:txBody>
          <a:bodyPr/>
          <a:lstStyle/>
          <a:p>
            <a:fld id="{A5164F59-2C4C-48AE-8821-48AE3F4796E9}" type="slidenum">
              <a:rPr lang="el-GR" smtClean="0"/>
              <a:t>3</a:t>
            </a:fld>
            <a:endParaRPr lang="el-GR" dirty="0"/>
          </a:p>
        </p:txBody>
      </p:sp>
      <p:pic>
        <p:nvPicPr>
          <p:cNvPr id="7" name="Picture 6">
            <a:extLst>
              <a:ext uri="{FF2B5EF4-FFF2-40B4-BE49-F238E27FC236}">
                <a16:creationId xmlns:a16="http://schemas.microsoft.com/office/drawing/2014/main" id="{15F3BDB0-AFD6-436B-A6FD-56A0672597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1465" y="0"/>
            <a:ext cx="5501070" cy="5143500"/>
          </a:xfrm>
          <a:prstGeom prst="rect">
            <a:avLst/>
          </a:prstGeom>
        </p:spPr>
      </p:pic>
    </p:spTree>
    <p:extLst>
      <p:ext uri="{BB962C8B-B14F-4D97-AF65-F5344CB8AC3E}">
        <p14:creationId xmlns:p14="http://schemas.microsoft.com/office/powerpoint/2010/main" val="2540837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a:extLst>
              <a:ext uri="{FF2B5EF4-FFF2-40B4-BE49-F238E27FC236}">
                <a16:creationId xmlns:a16="http://schemas.microsoft.com/office/drawing/2014/main" id="{F1CE885E-2B7E-4BF9-92B4-D646157B5D4A}"/>
              </a:ext>
            </a:extLst>
          </p:cNvPr>
          <p:cNvSpPr>
            <a:spLocks noGrp="1" noChangeArrowheads="1"/>
          </p:cNvSpPr>
          <p:nvPr>
            <p:ph type="title"/>
          </p:nvPr>
        </p:nvSpPr>
        <p:spPr/>
        <p:txBody>
          <a:bodyPr/>
          <a:lstStyle/>
          <a:p>
            <a:r>
              <a:rPr lang="en-US" altLang="en-US"/>
              <a:t>Accept</a:t>
            </a:r>
          </a:p>
        </p:txBody>
      </p:sp>
      <p:sp>
        <p:nvSpPr>
          <p:cNvPr id="83971" name="Rectangle 2">
            <a:extLst>
              <a:ext uri="{FF2B5EF4-FFF2-40B4-BE49-F238E27FC236}">
                <a16:creationId xmlns:a16="http://schemas.microsoft.com/office/drawing/2014/main" id="{5345579D-23D6-4508-9009-531815DE2FE2}"/>
              </a:ext>
            </a:extLst>
          </p:cNvPr>
          <p:cNvSpPr>
            <a:spLocks noGrp="1" noChangeArrowheads="1"/>
          </p:cNvSpPr>
          <p:nvPr>
            <p:ph sz="quarter" idx="1"/>
          </p:nvPr>
        </p:nvSpPr>
        <p:spPr>
          <a:xfrm>
            <a:off x="457200" y="1200150"/>
            <a:ext cx="8229600" cy="3655314"/>
          </a:xfrm>
        </p:spPr>
        <p:txBody>
          <a:bodyPr>
            <a:normAutofit/>
          </a:bodyPr>
          <a:lstStyle/>
          <a:p>
            <a:pPr marL="0" indent="0">
              <a:buNone/>
            </a:pPr>
            <a:r>
              <a:rPr lang="en-US" altLang="en-US" sz="2000" dirty="0"/>
              <a:t>Accept: Retrieve a connect request (block if none)</a:t>
            </a:r>
          </a:p>
          <a:p>
            <a:pPr marL="0" indent="0">
              <a:buNone/>
            </a:pPr>
            <a:r>
              <a:rPr lang="en-US" altLang="en-US" sz="2000" dirty="0">
                <a:latin typeface="Courier New" panose="02070309020205020404" pitchFamily="49" charset="0"/>
                <a:cs typeface="Courier New" panose="02070309020205020404" pitchFamily="49" charset="0"/>
              </a:rPr>
              <a:t>#include &lt;sys/</a:t>
            </a:r>
            <a:r>
              <a:rPr lang="en-US" altLang="en-US" sz="2000" dirty="0" err="1">
                <a:latin typeface="Courier New" panose="02070309020205020404" pitchFamily="49" charset="0"/>
                <a:cs typeface="Courier New" panose="02070309020205020404" pitchFamily="49" charset="0"/>
              </a:rPr>
              <a:t>socket.h</a:t>
            </a:r>
            <a:r>
              <a:rPr lang="en-US" altLang="en-US" sz="2000" dirty="0">
                <a:latin typeface="Courier New" panose="02070309020205020404" pitchFamily="49" charset="0"/>
                <a:cs typeface="Courier New" panose="02070309020205020404" pitchFamily="49" charset="0"/>
              </a:rPr>
              <a:t>&gt;</a:t>
            </a:r>
          </a:p>
          <a:p>
            <a:pPr marL="0" indent="0">
              <a:buNone/>
            </a:pPr>
            <a:r>
              <a:rPr lang="en-US" altLang="en-US" sz="2000" dirty="0">
                <a:latin typeface="Courier New" panose="02070309020205020404" pitchFamily="49" charset="0"/>
                <a:cs typeface="Courier New" panose="02070309020205020404" pitchFamily="49" charset="0"/>
              </a:rPr>
              <a:t>int accept(int </a:t>
            </a:r>
            <a:r>
              <a:rPr lang="en-US" altLang="en-US" sz="2000" dirty="0" err="1">
                <a:latin typeface="Courier New" panose="02070309020205020404" pitchFamily="49" charset="0"/>
                <a:cs typeface="Courier New" panose="02070309020205020404" pitchFamily="49" charset="0"/>
              </a:rPr>
              <a:t>cfd</a:t>
            </a:r>
            <a:r>
              <a:rPr lang="en-US" altLang="en-US" sz="2000" dirty="0">
                <a:latin typeface="Courier New" panose="02070309020205020404" pitchFamily="49" charset="0"/>
                <a:cs typeface="Courier New" panose="02070309020205020404" pitchFamily="49" charset="0"/>
              </a:rPr>
              <a:t>, struct </a:t>
            </a:r>
            <a:r>
              <a:rPr lang="en-US" altLang="en-US" sz="2000" dirty="0" err="1">
                <a:latin typeface="Courier New" panose="02070309020205020404" pitchFamily="49" charset="0"/>
                <a:cs typeface="Courier New" panose="02070309020205020404" pitchFamily="49" charset="0"/>
              </a:rPr>
              <a:t>sockaddr</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cliaddr</a:t>
            </a:r>
            <a:r>
              <a:rPr lang="en-US" altLang="en-US" sz="2000" dirty="0">
                <a:latin typeface="Courier New" panose="02070309020205020404" pitchFamily="49" charset="0"/>
                <a:cs typeface="Courier New" panose="02070309020205020404" pitchFamily="49" charset="0"/>
              </a:rPr>
              <a:t>,</a:t>
            </a:r>
          </a:p>
          <a:p>
            <a:pPr marL="0" indent="0">
              <a:buNone/>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socklen_t</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addrlen</a:t>
            </a:r>
            <a:r>
              <a:rPr lang="en-US" altLang="en-US" sz="2000" dirty="0">
                <a:latin typeface="Courier New" panose="02070309020205020404" pitchFamily="49" charset="0"/>
                <a:cs typeface="Courier New" panose="02070309020205020404" pitchFamily="49" charset="0"/>
              </a:rPr>
              <a:t>);</a:t>
            </a:r>
          </a:p>
          <a:p>
            <a:pPr marL="0" indent="0">
              <a:buNone/>
            </a:pPr>
            <a:r>
              <a:rPr lang="en-US" altLang="en-US" sz="2000" dirty="0" err="1">
                <a:latin typeface="Courier New" panose="02070309020205020404" pitchFamily="49" charset="0"/>
                <a:cs typeface="Courier New" panose="02070309020205020404" pitchFamily="49" charset="0"/>
              </a:rPr>
              <a:t>cliaddr</a:t>
            </a:r>
            <a:r>
              <a:rPr lang="en-US" altLang="en-US" sz="2000" dirty="0"/>
              <a:t> is the client’s address in (length in </a:t>
            </a:r>
            <a:r>
              <a:rPr lang="en-US" altLang="en-US" sz="2000" dirty="0" err="1">
                <a:latin typeface="Courier New" panose="02070309020205020404" pitchFamily="49" charset="0"/>
                <a:cs typeface="Courier New" panose="02070309020205020404" pitchFamily="49" charset="0"/>
              </a:rPr>
              <a:t>addrlen</a:t>
            </a:r>
            <a:r>
              <a:rPr lang="en-US" altLang="en-US" sz="2000" dirty="0"/>
              <a:t>)</a:t>
            </a:r>
          </a:p>
          <a:p>
            <a:pPr marL="0" indent="0">
              <a:buNone/>
            </a:pPr>
            <a:r>
              <a:rPr lang="en-US" altLang="en-US" sz="2000" dirty="0"/>
              <a:t>Returns connection file descriptor (</a:t>
            </a:r>
            <a:r>
              <a:rPr lang="en-US" altLang="en-US" sz="2000" dirty="0" err="1"/>
              <a:t>cfd</a:t>
            </a:r>
            <a:r>
              <a:rPr lang="en-US" altLang="en-US" sz="2000" dirty="0"/>
              <a:t>) on success, -1 on error</a:t>
            </a:r>
          </a:p>
          <a:p>
            <a:pPr marL="0" indent="0">
              <a:buNone/>
            </a:pPr>
            <a:r>
              <a:rPr lang="en-US" altLang="en-US" sz="2000" dirty="0"/>
              <a:t>			(</a:t>
            </a:r>
            <a:r>
              <a:rPr lang="en-US" altLang="en-US" sz="2000" dirty="0" err="1"/>
              <a:t>errno</a:t>
            </a:r>
            <a:r>
              <a:rPr lang="en-US" altLang="en-US" sz="2000" dirty="0"/>
              <a:t>:= </a:t>
            </a:r>
            <a:r>
              <a:rPr lang="en-US" altLang="en-US" sz="2000" dirty="0">
                <a:latin typeface="Courier New" panose="02070309020205020404" pitchFamily="49" charset="0"/>
                <a:cs typeface="Courier New" panose="02070309020205020404" pitchFamily="49" charset="0"/>
              </a:rPr>
              <a:t>EAGAIN</a:t>
            </a:r>
            <a:r>
              <a:rPr lang="en-US" altLang="en-US" sz="2000" dirty="0"/>
              <a:t> or </a:t>
            </a:r>
            <a:r>
              <a:rPr lang="en-US" altLang="en-US" sz="2000" dirty="0">
                <a:latin typeface="Courier New" panose="02070309020205020404" pitchFamily="49" charset="0"/>
                <a:cs typeface="Courier New" panose="02070309020205020404" pitchFamily="49" charset="0"/>
              </a:rPr>
              <a:t>EWOULDBLOCK</a:t>
            </a:r>
            <a:r>
              <a:rPr lang="en-US" altLang="en-US" sz="2000" dirty="0"/>
              <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a:extLst>
              <a:ext uri="{FF2B5EF4-FFF2-40B4-BE49-F238E27FC236}">
                <a16:creationId xmlns:a16="http://schemas.microsoft.com/office/drawing/2014/main" id="{F1CE885E-2B7E-4BF9-92B4-D646157B5D4A}"/>
              </a:ext>
            </a:extLst>
          </p:cNvPr>
          <p:cNvSpPr>
            <a:spLocks noGrp="1" noChangeArrowheads="1"/>
          </p:cNvSpPr>
          <p:nvPr>
            <p:ph type="title"/>
          </p:nvPr>
        </p:nvSpPr>
        <p:spPr/>
        <p:txBody>
          <a:bodyPr/>
          <a:lstStyle/>
          <a:p>
            <a:r>
              <a:rPr lang="en-US" altLang="en-US" dirty="0"/>
              <a:t>Connect</a:t>
            </a:r>
          </a:p>
        </p:txBody>
      </p:sp>
      <p:sp>
        <p:nvSpPr>
          <p:cNvPr id="83971" name="Rectangle 2">
            <a:extLst>
              <a:ext uri="{FF2B5EF4-FFF2-40B4-BE49-F238E27FC236}">
                <a16:creationId xmlns:a16="http://schemas.microsoft.com/office/drawing/2014/main" id="{5345579D-23D6-4508-9009-531815DE2FE2}"/>
              </a:ext>
            </a:extLst>
          </p:cNvPr>
          <p:cNvSpPr>
            <a:spLocks noGrp="1" noChangeArrowheads="1"/>
          </p:cNvSpPr>
          <p:nvPr>
            <p:ph sz="quarter" idx="1"/>
          </p:nvPr>
        </p:nvSpPr>
        <p:spPr>
          <a:xfrm>
            <a:off x="457200" y="1200150"/>
            <a:ext cx="8305800" cy="3655314"/>
          </a:xfrm>
        </p:spPr>
        <p:txBody>
          <a:bodyPr>
            <a:normAutofit/>
          </a:bodyPr>
          <a:lstStyle/>
          <a:p>
            <a:pPr marL="0" indent="0">
              <a:buNone/>
            </a:pPr>
            <a:r>
              <a:rPr lang="en-US" altLang="en-US" sz="2000" dirty="0"/>
              <a:t>Connect file descriptor </a:t>
            </a:r>
            <a:r>
              <a:rPr lang="en-US" altLang="en-US" sz="2000" dirty="0" err="1">
                <a:latin typeface="Courier New" panose="02070309020205020404" pitchFamily="49" charset="0"/>
                <a:cs typeface="Courier New" panose="02070309020205020404" pitchFamily="49" charset="0"/>
              </a:rPr>
              <a:t>sockfd</a:t>
            </a:r>
            <a:r>
              <a:rPr lang="en-US" altLang="en-US" sz="2000" dirty="0"/>
              <a:t> to the address specified by </a:t>
            </a:r>
            <a:r>
              <a:rPr lang="en-US" altLang="en-US" sz="2000" dirty="0" err="1">
                <a:latin typeface="Courier New" panose="02070309020205020404" pitchFamily="49" charset="0"/>
                <a:cs typeface="Courier New" panose="02070309020205020404" pitchFamily="49" charset="0"/>
              </a:rPr>
              <a:t>addr</a:t>
            </a:r>
            <a:endParaRPr lang="en-US" altLang="en-US" sz="2000" dirty="0">
              <a:latin typeface="Courier New" panose="02070309020205020404" pitchFamily="49" charset="0"/>
              <a:cs typeface="Courier New" panose="02070309020205020404" pitchFamily="49" charset="0"/>
            </a:endParaRPr>
          </a:p>
          <a:p>
            <a:pPr marL="0" indent="0">
              <a:buNone/>
            </a:pPr>
            <a:r>
              <a:rPr lang="en-US" altLang="en-US" sz="2000" dirty="0">
                <a:latin typeface="Courier New" panose="02070309020205020404" pitchFamily="49" charset="0"/>
                <a:cs typeface="Courier New" panose="02070309020205020404" pitchFamily="49" charset="0"/>
              </a:rPr>
              <a:t> #include &lt;sys/</a:t>
            </a:r>
            <a:r>
              <a:rPr lang="en-US" altLang="en-US" sz="2000" dirty="0" err="1">
                <a:latin typeface="Courier New" panose="02070309020205020404" pitchFamily="49" charset="0"/>
                <a:cs typeface="Courier New" panose="02070309020205020404" pitchFamily="49" charset="0"/>
              </a:rPr>
              <a:t>socket.h</a:t>
            </a:r>
            <a:r>
              <a:rPr lang="en-US" altLang="en-US" sz="2000" dirty="0">
                <a:latin typeface="Courier New" panose="02070309020205020404" pitchFamily="49" charset="0"/>
                <a:cs typeface="Courier New" panose="02070309020205020404" pitchFamily="49" charset="0"/>
              </a:rPr>
              <a:t>&gt;</a:t>
            </a:r>
          </a:p>
          <a:p>
            <a:pPr marL="0" indent="0">
              <a:buNone/>
            </a:pPr>
            <a:r>
              <a:rPr lang="en-US" altLang="en-US" sz="2000" dirty="0">
                <a:latin typeface="Courier New" panose="02070309020205020404" pitchFamily="49" charset="0"/>
                <a:cs typeface="Courier New" panose="02070309020205020404" pitchFamily="49" charset="0"/>
              </a:rPr>
              <a:t> int connect(int </a:t>
            </a:r>
            <a:r>
              <a:rPr lang="en-US" altLang="en-US" sz="2000" dirty="0" err="1">
                <a:latin typeface="Courier New" panose="02070309020205020404" pitchFamily="49" charset="0"/>
                <a:cs typeface="Courier New" panose="02070309020205020404" pitchFamily="49" charset="0"/>
              </a:rPr>
              <a:t>sockfd</a:t>
            </a:r>
            <a:r>
              <a:rPr lang="en-US" altLang="en-US" sz="2000" dirty="0">
                <a:latin typeface="Courier New" panose="02070309020205020404" pitchFamily="49" charset="0"/>
                <a:cs typeface="Courier New" panose="02070309020205020404" pitchFamily="49" charset="0"/>
              </a:rPr>
              <a:t>, const struct </a:t>
            </a:r>
            <a:r>
              <a:rPr lang="en-US" altLang="en-US" sz="2000" dirty="0" err="1">
                <a:latin typeface="Courier New" panose="02070309020205020404" pitchFamily="49" charset="0"/>
                <a:cs typeface="Courier New" panose="02070309020205020404" pitchFamily="49" charset="0"/>
              </a:rPr>
              <a:t>sockaddr</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addr</a:t>
            </a:r>
            <a:r>
              <a:rPr lang="en-US" altLang="en-US" sz="2000" dirty="0">
                <a:latin typeface="Courier New" panose="02070309020205020404" pitchFamily="49" charset="0"/>
                <a:cs typeface="Courier New" panose="02070309020205020404" pitchFamily="49" charset="0"/>
              </a:rPr>
              <a:t>,</a:t>
            </a:r>
          </a:p>
          <a:p>
            <a:pPr marL="0" indent="0">
              <a:buNone/>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socklen_t</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addrlen</a:t>
            </a:r>
            <a:r>
              <a:rPr lang="en-US" altLang="en-US" sz="2000" dirty="0">
                <a:latin typeface="Courier New" panose="02070309020205020404" pitchFamily="49" charset="0"/>
                <a:cs typeface="Courier New" panose="02070309020205020404" pitchFamily="49" charset="0"/>
              </a:rPr>
              <a:t>);</a:t>
            </a:r>
          </a:p>
          <a:p>
            <a:pPr marL="0" indent="0">
              <a:buNone/>
            </a:pPr>
            <a:r>
              <a:rPr lang="en-US" altLang="en-US" sz="2000" dirty="0"/>
              <a:t>Returns 0, if the connection or binding succeeds (</a:t>
            </a:r>
            <a:r>
              <a:rPr lang="en-US" altLang="en-US" sz="2000" dirty="0" err="1"/>
              <a:t>cfd</a:t>
            </a:r>
            <a:r>
              <a:rPr lang="en-US" altLang="en-US" sz="2000" dirty="0"/>
              <a:t>), -1 on error</a:t>
            </a:r>
          </a:p>
          <a:p>
            <a:pPr marL="0" indent="0">
              <a:buNone/>
            </a:pPr>
            <a:r>
              <a:rPr lang="en-US" altLang="en-US" sz="2000" dirty="0"/>
              <a:t>			(</a:t>
            </a:r>
            <a:r>
              <a:rPr lang="en-US" altLang="en-US" sz="2000" dirty="0" err="1"/>
              <a:t>errno</a:t>
            </a:r>
            <a:r>
              <a:rPr lang="en-US" altLang="en-US" sz="2000" dirty="0"/>
              <a:t>:= </a:t>
            </a:r>
            <a:r>
              <a:rPr lang="en-US" altLang="en-US" sz="2000" dirty="0">
                <a:latin typeface="Courier New" panose="02070309020205020404" pitchFamily="49" charset="0"/>
                <a:cs typeface="Courier New" panose="02070309020205020404" pitchFamily="49" charset="0"/>
              </a:rPr>
              <a:t>EACCES, EADDRINUSE, EADDRNOTAVAIL, EAFNOSUPPORT, EAGAIN, EALREADY, EBADF, ECONNREFUSED, EFAULT, EINPROGRESS, EINTR, EISCONN, ENETUNREACH, ENOTSOCK, EPROTOTYPE, ETIMEDOUT</a:t>
            </a:r>
            <a:r>
              <a:rPr lang="en-US" altLang="en-US" sz="2000" dirty="0"/>
              <a:t>)</a:t>
            </a:r>
          </a:p>
        </p:txBody>
      </p:sp>
    </p:spTree>
    <p:extLst>
      <p:ext uri="{BB962C8B-B14F-4D97-AF65-F5344CB8AC3E}">
        <p14:creationId xmlns:p14="http://schemas.microsoft.com/office/powerpoint/2010/main" val="22041939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a:extLst>
              <a:ext uri="{FF2B5EF4-FFF2-40B4-BE49-F238E27FC236}">
                <a16:creationId xmlns:a16="http://schemas.microsoft.com/office/drawing/2014/main" id="{3CBC7760-F3B5-45EA-9C21-9A8DED18CA7C}"/>
              </a:ext>
            </a:extLst>
          </p:cNvPr>
          <p:cNvSpPr>
            <a:spLocks noGrp="1" noChangeArrowheads="1"/>
          </p:cNvSpPr>
          <p:nvPr>
            <p:ph type="title"/>
          </p:nvPr>
        </p:nvSpPr>
        <p:spPr/>
        <p:txBody>
          <a:bodyPr>
            <a:normAutofit/>
          </a:bodyPr>
          <a:lstStyle/>
          <a:p>
            <a:r>
              <a:rPr lang="en-US" altLang="en-US" dirty="0"/>
              <a:t>Data Transfer</a:t>
            </a:r>
          </a:p>
        </p:txBody>
      </p:sp>
      <p:sp>
        <p:nvSpPr>
          <p:cNvPr id="116739" name="Content Placeholder 2">
            <a:extLst>
              <a:ext uri="{FF2B5EF4-FFF2-40B4-BE49-F238E27FC236}">
                <a16:creationId xmlns:a16="http://schemas.microsoft.com/office/drawing/2014/main" id="{732BCC95-12E6-4BC6-BD8F-5E04AE64BF90}"/>
              </a:ext>
            </a:extLst>
          </p:cNvPr>
          <p:cNvSpPr>
            <a:spLocks noGrp="1" noChangeArrowheads="1"/>
          </p:cNvSpPr>
          <p:nvPr>
            <p:ph idx="1"/>
          </p:nvPr>
        </p:nvSpPr>
        <p:spPr/>
        <p:txBody>
          <a:bodyPr/>
          <a:lstStyle/>
          <a:p>
            <a:pPr marL="0" indent="0">
              <a:buNone/>
              <a:defRPr/>
            </a:pPr>
            <a:r>
              <a:rPr lang="en-US" altLang="en-US" dirty="0"/>
              <a:t>3 functions to send data</a:t>
            </a:r>
          </a:p>
          <a:p>
            <a:pPr>
              <a:defRPr/>
            </a:pPr>
            <a:r>
              <a:rPr lang="en-US" altLang="en-US" sz="1500" dirty="0">
                <a:latin typeface="Courier New" panose="02070309020205020404" pitchFamily="49" charset="0"/>
                <a:cs typeface="Courier New" panose="02070309020205020404" pitchFamily="49" charset="0"/>
              </a:rPr>
              <a:t>send()</a:t>
            </a:r>
          </a:p>
          <a:p>
            <a:pPr>
              <a:defRPr/>
            </a:pPr>
            <a:r>
              <a:rPr lang="en-US" altLang="en-US" sz="1500" dirty="0" err="1">
                <a:latin typeface="Courier New" panose="02070309020205020404" pitchFamily="49" charset="0"/>
                <a:cs typeface="Courier New" panose="02070309020205020404" pitchFamily="49" charset="0"/>
              </a:rPr>
              <a:t>sendto</a:t>
            </a:r>
            <a:r>
              <a:rPr lang="en-US" altLang="en-US" sz="1500" dirty="0">
                <a:latin typeface="Courier New" panose="02070309020205020404" pitchFamily="49" charset="0"/>
                <a:cs typeface="Courier New" panose="02070309020205020404" pitchFamily="49" charset="0"/>
              </a:rPr>
              <a:t>()</a:t>
            </a:r>
          </a:p>
          <a:p>
            <a:pPr>
              <a:defRPr/>
            </a:pPr>
            <a:r>
              <a:rPr lang="en-US" altLang="en-US" sz="1500" dirty="0" err="1">
                <a:latin typeface="Courier New" panose="02070309020205020404" pitchFamily="49" charset="0"/>
                <a:cs typeface="Courier New" panose="02070309020205020404" pitchFamily="49" charset="0"/>
              </a:rPr>
              <a:t>sendmsg</a:t>
            </a:r>
            <a:r>
              <a:rPr lang="en-US" altLang="en-US" sz="1500" dirty="0">
                <a:latin typeface="Courier New" panose="02070309020205020404" pitchFamily="49" charset="0"/>
                <a:cs typeface="Courier New" panose="02070309020205020404" pitchFamily="49" charset="0"/>
              </a:rPr>
              <a:t>()</a:t>
            </a:r>
          </a:p>
          <a:p>
            <a:pPr marL="0" indent="0">
              <a:buNone/>
              <a:defRPr/>
            </a:pPr>
            <a:r>
              <a:rPr lang="en-US" altLang="en-US" dirty="0"/>
              <a:t>3 functions to receive data</a:t>
            </a:r>
          </a:p>
          <a:p>
            <a:pPr>
              <a:defRPr/>
            </a:pPr>
            <a:r>
              <a:rPr lang="en-US" altLang="en-US" sz="1500" dirty="0" err="1">
                <a:latin typeface="Courier New" panose="02070309020205020404" pitchFamily="49" charset="0"/>
                <a:cs typeface="Courier New" panose="02070309020205020404" pitchFamily="49" charset="0"/>
              </a:rPr>
              <a:t>recv</a:t>
            </a:r>
            <a:r>
              <a:rPr lang="en-US" altLang="en-US" sz="1500" dirty="0">
                <a:latin typeface="Courier New" panose="02070309020205020404" pitchFamily="49" charset="0"/>
                <a:cs typeface="Courier New" panose="02070309020205020404" pitchFamily="49" charset="0"/>
              </a:rPr>
              <a:t>()</a:t>
            </a:r>
          </a:p>
          <a:p>
            <a:pPr>
              <a:defRPr/>
            </a:pPr>
            <a:r>
              <a:rPr lang="en-US" altLang="en-US" sz="1500" dirty="0" err="1">
                <a:latin typeface="Courier New" panose="02070309020205020404" pitchFamily="49" charset="0"/>
                <a:cs typeface="Courier New" panose="02070309020205020404" pitchFamily="49" charset="0"/>
              </a:rPr>
              <a:t>recvfrom</a:t>
            </a:r>
            <a:r>
              <a:rPr lang="en-US" altLang="en-US" sz="1500" dirty="0">
                <a:latin typeface="Courier New" panose="02070309020205020404" pitchFamily="49" charset="0"/>
                <a:cs typeface="Courier New" panose="02070309020205020404" pitchFamily="49" charset="0"/>
              </a:rPr>
              <a:t>()</a:t>
            </a:r>
          </a:p>
          <a:p>
            <a:pPr>
              <a:defRPr/>
            </a:pPr>
            <a:r>
              <a:rPr lang="en-US" altLang="en-US" sz="1500" dirty="0" err="1">
                <a:latin typeface="Courier New" panose="02070309020205020404" pitchFamily="49" charset="0"/>
                <a:cs typeface="Courier New" panose="02070309020205020404" pitchFamily="49" charset="0"/>
              </a:rPr>
              <a:t>recvmsg</a:t>
            </a:r>
            <a:r>
              <a:rPr lang="en-US" altLang="en-US" sz="1500" dirty="0">
                <a:latin typeface="Courier New" panose="02070309020205020404" pitchFamily="49" charset="0"/>
                <a:cs typeface="Courier New" panose="02070309020205020404" pitchFamily="49" charset="0"/>
              </a:rPr>
              <a:t>()</a:t>
            </a:r>
          </a:p>
        </p:txBody>
      </p:sp>
      <p:pic>
        <p:nvPicPr>
          <p:cNvPr id="3074" name="Picture 2" descr="Socket Client Server">
            <a:extLst>
              <a:ext uri="{FF2B5EF4-FFF2-40B4-BE49-F238E27FC236}">
                <a16:creationId xmlns:a16="http://schemas.microsoft.com/office/drawing/2014/main" id="{5665FE79-928B-4BD0-A3FC-C6312E92ED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456057"/>
            <a:ext cx="3241168" cy="439940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a:extLst>
              <a:ext uri="{FF2B5EF4-FFF2-40B4-BE49-F238E27FC236}">
                <a16:creationId xmlns:a16="http://schemas.microsoft.com/office/drawing/2014/main" id="{29909F08-AA9A-4299-9048-C0161CECB557}"/>
              </a:ext>
            </a:extLst>
          </p:cNvPr>
          <p:cNvSpPr>
            <a:spLocks noGrp="1" noChangeArrowheads="1"/>
          </p:cNvSpPr>
          <p:nvPr>
            <p:ph type="title"/>
          </p:nvPr>
        </p:nvSpPr>
        <p:spPr/>
        <p:txBody>
          <a:bodyPr>
            <a:normAutofit/>
          </a:bodyPr>
          <a:lstStyle/>
          <a:p>
            <a:r>
              <a:rPr lang="en-US" altLang="en-US" dirty="0"/>
              <a:t>Send  - Similar to write (if flags = 0)</a:t>
            </a:r>
          </a:p>
        </p:txBody>
      </p:sp>
      <p:sp>
        <p:nvSpPr>
          <p:cNvPr id="88067" name="Content Placeholder 2">
            <a:extLst>
              <a:ext uri="{FF2B5EF4-FFF2-40B4-BE49-F238E27FC236}">
                <a16:creationId xmlns:a16="http://schemas.microsoft.com/office/drawing/2014/main" id="{6398C56E-1B4D-4089-87B4-49FC069FBB5E}"/>
              </a:ext>
            </a:extLst>
          </p:cNvPr>
          <p:cNvSpPr>
            <a:spLocks noGrp="1" noChangeArrowheads="1"/>
          </p:cNvSpPr>
          <p:nvPr>
            <p:ph sz="quarter" idx="1"/>
          </p:nvPr>
        </p:nvSpPr>
        <p:spPr>
          <a:xfrm>
            <a:off x="457200" y="1200150"/>
            <a:ext cx="8305800" cy="3655314"/>
          </a:xfrm>
        </p:spPr>
        <p:txBody>
          <a:bodyPr>
            <a:normAutofit/>
          </a:bodyPr>
          <a:lstStyle/>
          <a:p>
            <a:pPr marL="0" indent="0">
              <a:buNone/>
            </a:pPr>
            <a:r>
              <a:rPr lang="en-US" altLang="en-US" sz="2000" dirty="0">
                <a:latin typeface="Courier New" panose="02070309020205020404" pitchFamily="49" charset="0"/>
                <a:cs typeface="Courier New" panose="02070309020205020404" pitchFamily="49" charset="0"/>
              </a:rPr>
              <a:t>#include &lt;sys/</a:t>
            </a:r>
            <a:r>
              <a:rPr lang="en-US" altLang="en-US" sz="2000" dirty="0" err="1">
                <a:latin typeface="Courier New" panose="02070309020205020404" pitchFamily="49" charset="0"/>
                <a:cs typeface="Courier New" panose="02070309020205020404" pitchFamily="49" charset="0"/>
              </a:rPr>
              <a:t>socket.h</a:t>
            </a:r>
            <a:r>
              <a:rPr lang="en-US" altLang="en-US" sz="2000" dirty="0">
                <a:latin typeface="Courier New" panose="02070309020205020404" pitchFamily="49" charset="0"/>
                <a:cs typeface="Courier New" panose="02070309020205020404" pitchFamily="49" charset="0"/>
              </a:rPr>
              <a:t>&gt;</a:t>
            </a:r>
          </a:p>
          <a:p>
            <a:pPr marL="0" indent="0">
              <a:buNone/>
            </a:pPr>
            <a:r>
              <a:rPr lang="en-US" altLang="en-US" sz="2000" dirty="0" err="1">
                <a:latin typeface="Courier New" panose="02070309020205020404" pitchFamily="49" charset="0"/>
                <a:cs typeface="Courier New" panose="02070309020205020404" pitchFamily="49" charset="0"/>
              </a:rPr>
              <a:t>ssize_t</a:t>
            </a:r>
            <a:r>
              <a:rPr lang="en-US" altLang="en-US" sz="2000" dirty="0">
                <a:latin typeface="Courier New" panose="02070309020205020404" pitchFamily="49" charset="0"/>
                <a:cs typeface="Courier New" panose="02070309020205020404" pitchFamily="49" charset="0"/>
              </a:rPr>
              <a:t> send(int </a:t>
            </a:r>
            <a:r>
              <a:rPr lang="en-US" altLang="en-US" sz="2000" dirty="0" err="1">
                <a:latin typeface="Courier New" panose="02070309020205020404" pitchFamily="49" charset="0"/>
                <a:cs typeface="Courier New" panose="02070309020205020404" pitchFamily="49" charset="0"/>
              </a:rPr>
              <a:t>cfd</a:t>
            </a:r>
            <a:r>
              <a:rPr lang="en-US" altLang="en-US" sz="2000" dirty="0">
                <a:latin typeface="Courier New" panose="02070309020205020404" pitchFamily="49" charset="0"/>
                <a:cs typeface="Courier New" panose="02070309020205020404" pitchFamily="49" charset="0"/>
              </a:rPr>
              <a:t>, const void *</a:t>
            </a:r>
            <a:r>
              <a:rPr lang="en-US" altLang="en-US" sz="2000" dirty="0" err="1">
                <a:latin typeface="Courier New" panose="02070309020205020404" pitchFamily="49" charset="0"/>
                <a:cs typeface="Courier New" panose="02070309020205020404" pitchFamily="49" charset="0"/>
              </a:rPr>
              <a:t>buf</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size_t</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nbytes</a:t>
            </a:r>
            <a:r>
              <a:rPr lang="en-US" altLang="en-US" sz="2000" dirty="0">
                <a:latin typeface="Courier New" panose="02070309020205020404" pitchFamily="49" charset="0"/>
                <a:cs typeface="Courier New" panose="02070309020205020404" pitchFamily="49" charset="0"/>
              </a:rPr>
              <a:t>, 							</a:t>
            </a:r>
            <a:r>
              <a:rPr lang="en-US" altLang="en-US" sz="2000" dirty="0">
                <a:solidFill>
                  <a:srgbClr val="FF0000"/>
                </a:solidFill>
                <a:latin typeface="Courier New" panose="02070309020205020404" pitchFamily="49" charset="0"/>
                <a:cs typeface="Courier New" panose="02070309020205020404" pitchFamily="49" charset="0"/>
              </a:rPr>
              <a:t>int flags</a:t>
            </a:r>
            <a:r>
              <a:rPr lang="en-US" altLang="en-US" sz="2000" dirty="0">
                <a:latin typeface="Courier New" panose="02070309020205020404" pitchFamily="49" charset="0"/>
                <a:cs typeface="Courier New" panose="02070309020205020404" pitchFamily="49" charset="0"/>
              </a:rPr>
              <a:t>);</a:t>
            </a:r>
          </a:p>
          <a:p>
            <a:pPr marL="0" indent="0">
              <a:buNone/>
            </a:pPr>
            <a:r>
              <a:rPr lang="en-US" altLang="en-US" sz="2000" dirty="0"/>
              <a:t>Returns: #bytes sent if OK, -1 on error</a:t>
            </a:r>
          </a:p>
          <a:p>
            <a:pPr marL="0" indent="0">
              <a:buNone/>
            </a:pPr>
            <a:r>
              <a:rPr lang="en-US" altLang="en-US" sz="2000" dirty="0"/>
              <a:t>After </a:t>
            </a:r>
            <a:r>
              <a:rPr lang="en-US" altLang="en-US" sz="2000" dirty="0">
                <a:latin typeface="Courier New" panose="02070309020205020404" pitchFamily="49" charset="0"/>
                <a:cs typeface="Courier New" panose="02070309020205020404" pitchFamily="49" charset="0"/>
              </a:rPr>
              <a:t>send</a:t>
            </a:r>
            <a:r>
              <a:rPr lang="en-US" altLang="en-US" sz="2000" dirty="0"/>
              <a:t> returns, data has been delivered to network drivers without error (but is not yet received!)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a:extLst>
              <a:ext uri="{FF2B5EF4-FFF2-40B4-BE49-F238E27FC236}">
                <a16:creationId xmlns:a16="http://schemas.microsoft.com/office/drawing/2014/main" id="{75485677-0516-4B7F-A496-5F0985317797}"/>
              </a:ext>
            </a:extLst>
          </p:cNvPr>
          <p:cNvSpPr>
            <a:spLocks noGrp="1" noChangeArrowheads="1"/>
          </p:cNvSpPr>
          <p:nvPr>
            <p:ph type="title"/>
          </p:nvPr>
        </p:nvSpPr>
        <p:spPr/>
        <p:txBody>
          <a:bodyPr/>
          <a:lstStyle/>
          <a:p>
            <a:r>
              <a:rPr lang="en-US" altLang="en-US" dirty="0"/>
              <a:t>Send flags</a:t>
            </a:r>
          </a:p>
        </p:txBody>
      </p:sp>
      <p:pic>
        <p:nvPicPr>
          <p:cNvPr id="89091" name="Picture 3">
            <a:extLst>
              <a:ext uri="{FF2B5EF4-FFF2-40B4-BE49-F238E27FC236}">
                <a16:creationId xmlns:a16="http://schemas.microsoft.com/office/drawing/2014/main" id="{4543ED59-E946-4F00-B4EF-29A79CEF39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99" y="1200150"/>
            <a:ext cx="7495903"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a:extLst>
              <a:ext uri="{FF2B5EF4-FFF2-40B4-BE49-F238E27FC236}">
                <a16:creationId xmlns:a16="http://schemas.microsoft.com/office/drawing/2014/main" id="{44739894-1FA4-4DB7-96BF-C21793AD3F6F}"/>
              </a:ext>
            </a:extLst>
          </p:cNvPr>
          <p:cNvSpPr>
            <a:spLocks noGrp="1" noChangeArrowheads="1"/>
          </p:cNvSpPr>
          <p:nvPr>
            <p:ph type="title"/>
          </p:nvPr>
        </p:nvSpPr>
        <p:spPr>
          <a:xfrm>
            <a:off x="457200" y="205979"/>
            <a:ext cx="8001000" cy="857250"/>
          </a:xfrm>
        </p:spPr>
        <p:txBody>
          <a:bodyPr>
            <a:normAutofit fontScale="90000"/>
          </a:bodyPr>
          <a:lstStyle/>
          <a:p>
            <a:r>
              <a:rPr lang="en-US" altLang="en-US" dirty="0" err="1"/>
              <a:t>Sendto</a:t>
            </a:r>
            <a:r>
              <a:rPr lang="el-GR" altLang="en-US" dirty="0"/>
              <a:t> – </a:t>
            </a:r>
            <a:r>
              <a:rPr lang="en-US" altLang="en-US" dirty="0"/>
              <a:t>Connectionless Socket (no connect)</a:t>
            </a:r>
          </a:p>
        </p:txBody>
      </p:sp>
      <p:sp>
        <p:nvSpPr>
          <p:cNvPr id="91139" name="Content Placeholder 2">
            <a:extLst>
              <a:ext uri="{FF2B5EF4-FFF2-40B4-BE49-F238E27FC236}">
                <a16:creationId xmlns:a16="http://schemas.microsoft.com/office/drawing/2014/main" id="{FE581F9D-6118-4B62-B9BD-C4ABA119E8DA}"/>
              </a:ext>
            </a:extLst>
          </p:cNvPr>
          <p:cNvSpPr>
            <a:spLocks noGrp="1" noChangeArrowheads="1"/>
          </p:cNvSpPr>
          <p:nvPr>
            <p:ph sz="quarter" idx="1"/>
          </p:nvPr>
        </p:nvSpPr>
        <p:spPr>
          <a:xfrm>
            <a:off x="457200" y="1200150"/>
            <a:ext cx="8458200" cy="3655314"/>
          </a:xfrm>
        </p:spPr>
        <p:txBody>
          <a:bodyPr>
            <a:normAutofit/>
          </a:bodyPr>
          <a:lstStyle/>
          <a:p>
            <a:pPr marL="0" indent="0">
              <a:buNone/>
            </a:pPr>
            <a:r>
              <a:rPr lang="en-US" altLang="en-US" sz="2000" dirty="0">
                <a:latin typeface="Courier New" panose="02070309020205020404" pitchFamily="49" charset="0"/>
                <a:cs typeface="Courier New" panose="02070309020205020404" pitchFamily="49" charset="0"/>
              </a:rPr>
              <a:t>#include &lt;sys/</a:t>
            </a:r>
            <a:r>
              <a:rPr lang="en-US" altLang="en-US" sz="2000" dirty="0" err="1">
                <a:latin typeface="Courier New" panose="02070309020205020404" pitchFamily="49" charset="0"/>
                <a:cs typeface="Courier New" panose="02070309020205020404" pitchFamily="49" charset="0"/>
              </a:rPr>
              <a:t>socket.h</a:t>
            </a:r>
            <a:r>
              <a:rPr lang="en-US" altLang="en-US" sz="2000" dirty="0">
                <a:latin typeface="Courier New" panose="02070309020205020404" pitchFamily="49" charset="0"/>
                <a:cs typeface="Courier New" panose="02070309020205020404" pitchFamily="49" charset="0"/>
              </a:rPr>
              <a:t>&gt;</a:t>
            </a:r>
          </a:p>
          <a:p>
            <a:pPr marL="0" indent="0">
              <a:spcBef>
                <a:spcPts val="0"/>
              </a:spcBef>
              <a:buNone/>
            </a:pPr>
            <a:r>
              <a:rPr lang="en-US" altLang="en-US" sz="2000" dirty="0" err="1">
                <a:latin typeface="Courier New" panose="02070309020205020404" pitchFamily="49" charset="0"/>
                <a:cs typeface="Courier New" panose="02070309020205020404" pitchFamily="49" charset="0"/>
              </a:rPr>
              <a:t>ssize_t</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sendto</a:t>
            </a:r>
            <a:r>
              <a:rPr lang="en-US" altLang="en-US" sz="2000" dirty="0">
                <a:latin typeface="Courier New" panose="02070309020205020404" pitchFamily="49" charset="0"/>
                <a:cs typeface="Courier New" panose="02070309020205020404" pitchFamily="49" charset="0"/>
              </a:rPr>
              <a:t>(int </a:t>
            </a:r>
            <a:r>
              <a:rPr lang="en-US" altLang="en-US" sz="2000" dirty="0" err="1">
                <a:latin typeface="Courier New" panose="02070309020205020404" pitchFamily="49" charset="0"/>
                <a:cs typeface="Courier New" panose="02070309020205020404" pitchFamily="49" charset="0"/>
              </a:rPr>
              <a:t>cfd,const</a:t>
            </a:r>
            <a:r>
              <a:rPr lang="en-US" altLang="en-US" sz="2000" dirty="0">
                <a:latin typeface="Courier New" panose="02070309020205020404" pitchFamily="49" charset="0"/>
                <a:cs typeface="Courier New" panose="02070309020205020404" pitchFamily="49" charset="0"/>
              </a:rPr>
              <a:t> void *</a:t>
            </a:r>
            <a:r>
              <a:rPr lang="en-US" altLang="en-US" sz="2000" dirty="0" err="1">
                <a:latin typeface="Courier New" panose="02070309020205020404" pitchFamily="49" charset="0"/>
                <a:cs typeface="Courier New" panose="02070309020205020404" pitchFamily="49" charset="0"/>
              </a:rPr>
              <a:t>buf</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size_t</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nbytes</a:t>
            </a:r>
            <a:r>
              <a:rPr lang="en-US" altLang="en-US" sz="2000" dirty="0">
                <a:latin typeface="Courier New" panose="02070309020205020404" pitchFamily="49" charset="0"/>
                <a:cs typeface="Courier New" panose="02070309020205020404" pitchFamily="49" charset="0"/>
              </a:rPr>
              <a:t>, 	     int flags, const struct </a:t>
            </a:r>
            <a:r>
              <a:rPr lang="en-US" altLang="en-US" sz="2000" dirty="0" err="1">
                <a:latin typeface="Courier New" panose="02070309020205020404" pitchFamily="49" charset="0"/>
                <a:cs typeface="Courier New" panose="02070309020205020404" pitchFamily="49" charset="0"/>
              </a:rPr>
              <a:t>sockaddr</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destaddr</a:t>
            </a:r>
            <a:r>
              <a:rPr lang="en-US" altLang="en-US" sz="2000" dirty="0">
                <a:latin typeface="Courier New" panose="02070309020205020404" pitchFamily="49" charset="0"/>
                <a:cs typeface="Courier New" panose="02070309020205020404" pitchFamily="49" charset="0"/>
              </a:rPr>
              <a:t>, </a:t>
            </a:r>
          </a:p>
          <a:p>
            <a:pPr marL="0" indent="0">
              <a:spcBef>
                <a:spcPts val="0"/>
              </a:spcBef>
              <a:buNone/>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socklen_t</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destlen</a:t>
            </a:r>
            <a:r>
              <a:rPr lang="en-US" altLang="en-US" sz="2000" dirty="0">
                <a:latin typeface="Courier New" panose="02070309020205020404" pitchFamily="49" charset="0"/>
                <a:cs typeface="Courier New" panose="02070309020205020404" pitchFamily="49" charset="0"/>
              </a:rPr>
              <a:t>);</a:t>
            </a:r>
          </a:p>
          <a:p>
            <a:pPr marL="0" indent="0">
              <a:buNone/>
            </a:pPr>
            <a:r>
              <a:rPr lang="en-US" altLang="en-US" sz="2000" dirty="0"/>
              <a:t>Returns: #bytes sent if OK, -1 on error</a:t>
            </a:r>
          </a:p>
          <a:p>
            <a:pPr marL="0" indent="0">
              <a:buNone/>
            </a:pPr>
            <a:r>
              <a:rPr lang="en-US" altLang="en-US" sz="2000" dirty="0"/>
              <a:t>For connectionless socket, without first calling </a:t>
            </a:r>
            <a:r>
              <a:rPr lang="en-US" altLang="en-US" sz="2000" dirty="0">
                <a:latin typeface="Courier New" panose="02070309020205020404" pitchFamily="49" charset="0"/>
                <a:cs typeface="Courier New" panose="02070309020205020404" pitchFamily="49" charset="0"/>
              </a:rPr>
              <a:t>connect()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a:extLst>
              <a:ext uri="{FF2B5EF4-FFF2-40B4-BE49-F238E27FC236}">
                <a16:creationId xmlns:a16="http://schemas.microsoft.com/office/drawing/2014/main" id="{33E5A585-153E-4D83-929A-ACA5A59D3502}"/>
              </a:ext>
            </a:extLst>
          </p:cNvPr>
          <p:cNvSpPr>
            <a:spLocks noGrp="1" noChangeArrowheads="1"/>
          </p:cNvSpPr>
          <p:nvPr>
            <p:ph type="title"/>
          </p:nvPr>
        </p:nvSpPr>
        <p:spPr/>
        <p:txBody>
          <a:bodyPr>
            <a:normAutofit/>
          </a:bodyPr>
          <a:lstStyle/>
          <a:p>
            <a:r>
              <a:rPr lang="en-US" altLang="en-US" dirty="0" err="1"/>
              <a:t>Sendmsg</a:t>
            </a:r>
            <a:r>
              <a:rPr lang="el-GR" altLang="en-US" dirty="0"/>
              <a:t> - </a:t>
            </a:r>
            <a:r>
              <a:rPr lang="el-GR" altLang="en-US" dirty="0">
                <a:cs typeface="Courier New" panose="02070309020205020404" pitchFamily="49" charset="0"/>
              </a:rPr>
              <a:t>Μ</a:t>
            </a:r>
            <a:r>
              <a:rPr lang="en-US" altLang="en-US" dirty="0" err="1">
                <a:cs typeface="Courier New" panose="02070309020205020404" pitchFamily="49" charset="0"/>
              </a:rPr>
              <a:t>ultiple</a:t>
            </a:r>
            <a:r>
              <a:rPr lang="en-US" altLang="en-US" dirty="0">
                <a:cs typeface="Courier New" panose="02070309020205020404" pitchFamily="49" charset="0"/>
              </a:rPr>
              <a:t> </a:t>
            </a:r>
            <a:r>
              <a:rPr lang="el-GR" altLang="en-US" dirty="0">
                <a:cs typeface="Courier New" panose="02070309020205020404" pitchFamily="49" charset="0"/>
              </a:rPr>
              <a:t>Β</a:t>
            </a:r>
            <a:r>
              <a:rPr lang="en-US" altLang="en-US" dirty="0" err="1">
                <a:cs typeface="Courier New" panose="02070309020205020404" pitchFamily="49" charset="0"/>
              </a:rPr>
              <a:t>uffers</a:t>
            </a:r>
            <a:endParaRPr lang="en-US" altLang="en-US" dirty="0"/>
          </a:p>
        </p:txBody>
      </p:sp>
      <p:sp>
        <p:nvSpPr>
          <p:cNvPr id="154627" name="Content Placeholder 2">
            <a:extLst>
              <a:ext uri="{FF2B5EF4-FFF2-40B4-BE49-F238E27FC236}">
                <a16:creationId xmlns:a16="http://schemas.microsoft.com/office/drawing/2014/main" id="{FCE59B74-6797-45CB-8678-2C57C4A0B855}"/>
              </a:ext>
            </a:extLst>
          </p:cNvPr>
          <p:cNvSpPr>
            <a:spLocks noGrp="1" noChangeArrowheads="1"/>
          </p:cNvSpPr>
          <p:nvPr>
            <p:ph sz="quarter" idx="1"/>
          </p:nvPr>
        </p:nvSpPr>
        <p:spPr>
          <a:xfrm>
            <a:off x="457200" y="1200150"/>
            <a:ext cx="8001000" cy="3810000"/>
          </a:xfrm>
        </p:spPr>
        <p:txBody>
          <a:bodyPr>
            <a:normAutofit/>
          </a:bodyPr>
          <a:lstStyle/>
          <a:p>
            <a:pPr marL="0" indent="0">
              <a:buNone/>
              <a:defRPr/>
            </a:pPr>
            <a:r>
              <a:rPr lang="en-US" altLang="en-US" sz="1500" dirty="0">
                <a:latin typeface="Courier New" panose="02070309020205020404" pitchFamily="49" charset="0"/>
                <a:cs typeface="Courier New" panose="02070309020205020404" pitchFamily="49" charset="0"/>
              </a:rPr>
              <a:t>#include &lt;sys/</a:t>
            </a:r>
            <a:r>
              <a:rPr lang="en-US" altLang="en-US" sz="1500" dirty="0" err="1">
                <a:latin typeface="Courier New" panose="02070309020205020404" pitchFamily="49" charset="0"/>
                <a:cs typeface="Courier New" panose="02070309020205020404" pitchFamily="49" charset="0"/>
              </a:rPr>
              <a:t>socket.h</a:t>
            </a:r>
            <a:r>
              <a:rPr lang="en-US" altLang="en-US" sz="1500" dirty="0">
                <a:latin typeface="Courier New" panose="02070309020205020404" pitchFamily="49" charset="0"/>
                <a:cs typeface="Courier New" panose="02070309020205020404" pitchFamily="49" charset="0"/>
              </a:rPr>
              <a:t>&gt;</a:t>
            </a:r>
          </a:p>
          <a:p>
            <a:pPr marL="0" indent="0">
              <a:buNone/>
              <a:defRPr/>
            </a:pPr>
            <a:r>
              <a:rPr lang="en-US" altLang="en-US" sz="1500" dirty="0" err="1">
                <a:latin typeface="Courier New" panose="02070309020205020404" pitchFamily="49" charset="0"/>
                <a:cs typeface="Courier New" panose="02070309020205020404" pitchFamily="49" charset="0"/>
              </a:rPr>
              <a:t>ssize_t</a:t>
            </a:r>
            <a:r>
              <a:rPr lang="en-US" altLang="en-US" sz="1500" dirty="0">
                <a:latin typeface="Courier New" panose="02070309020205020404" pitchFamily="49" charset="0"/>
                <a:cs typeface="Courier New" panose="02070309020205020404" pitchFamily="49" charset="0"/>
              </a:rPr>
              <a:t> </a:t>
            </a:r>
            <a:r>
              <a:rPr lang="en-US" altLang="en-US" sz="1500" dirty="0" err="1">
                <a:latin typeface="Courier New" panose="02070309020205020404" pitchFamily="49" charset="0"/>
                <a:cs typeface="Courier New" panose="02070309020205020404" pitchFamily="49" charset="0"/>
              </a:rPr>
              <a:t>sendmsg</a:t>
            </a:r>
            <a:r>
              <a:rPr lang="en-US" altLang="en-US" sz="1500" dirty="0">
                <a:latin typeface="Courier New" panose="02070309020205020404" pitchFamily="49" charset="0"/>
                <a:cs typeface="Courier New" panose="02070309020205020404" pitchFamily="49" charset="0"/>
              </a:rPr>
              <a:t>(int sockfd, const </a:t>
            </a:r>
            <a:r>
              <a:rPr lang="en-US" altLang="en-US" sz="1500" dirty="0">
                <a:solidFill>
                  <a:srgbClr val="FF0000"/>
                </a:solidFill>
                <a:latin typeface="Courier New" panose="02070309020205020404" pitchFamily="49" charset="0"/>
                <a:cs typeface="Courier New" panose="02070309020205020404" pitchFamily="49" charset="0"/>
              </a:rPr>
              <a:t>struct </a:t>
            </a:r>
            <a:r>
              <a:rPr lang="en-US" altLang="en-US" sz="1500" dirty="0" err="1">
                <a:solidFill>
                  <a:srgbClr val="FF0000"/>
                </a:solidFill>
                <a:latin typeface="Courier New" panose="02070309020205020404" pitchFamily="49" charset="0"/>
                <a:cs typeface="Courier New" panose="02070309020205020404" pitchFamily="49" charset="0"/>
              </a:rPr>
              <a:t>msghdr</a:t>
            </a:r>
            <a:r>
              <a:rPr lang="en-US" altLang="en-US" sz="1500" dirty="0">
                <a:solidFill>
                  <a:srgbClr val="FF0000"/>
                </a:solidFill>
                <a:latin typeface="Courier New" panose="02070309020205020404" pitchFamily="49" charset="0"/>
                <a:cs typeface="Courier New" panose="02070309020205020404" pitchFamily="49" charset="0"/>
              </a:rPr>
              <a:t> </a:t>
            </a:r>
            <a:r>
              <a:rPr lang="en-US" altLang="en-US" sz="1500" dirty="0">
                <a:latin typeface="Courier New" panose="02070309020205020404" pitchFamily="49" charset="0"/>
                <a:cs typeface="Courier New" panose="02070309020205020404" pitchFamily="49" charset="0"/>
              </a:rPr>
              <a:t>*msg, int flags);</a:t>
            </a:r>
          </a:p>
          <a:p>
            <a:pPr marL="0" indent="0">
              <a:buNone/>
              <a:defRPr/>
            </a:pPr>
            <a:r>
              <a:rPr lang="en-US" altLang="en-US" sz="1500" dirty="0">
                <a:latin typeface="+mj-lt"/>
                <a:cs typeface="Courier New" panose="02070309020205020404" pitchFamily="49" charset="0"/>
              </a:rPr>
              <a:t>Returns: #bytes sent if OK, -1 on error</a:t>
            </a:r>
          </a:p>
          <a:p>
            <a:pPr marL="0" indent="0">
              <a:buNone/>
              <a:defRPr/>
            </a:pPr>
            <a:r>
              <a:rPr lang="en-US" altLang="en-US" sz="1350" dirty="0">
                <a:solidFill>
                  <a:srgbClr val="FF0000"/>
                </a:solidFill>
                <a:latin typeface="Courier New" panose="02070309020205020404" pitchFamily="49" charset="0"/>
                <a:cs typeface="Courier New" panose="02070309020205020404" pitchFamily="49" charset="0"/>
              </a:rPr>
              <a:t>struct </a:t>
            </a:r>
            <a:r>
              <a:rPr lang="en-US" altLang="en-US" sz="1350" dirty="0" err="1">
                <a:solidFill>
                  <a:srgbClr val="FF0000"/>
                </a:solidFill>
                <a:latin typeface="Courier New" panose="02070309020205020404" pitchFamily="49" charset="0"/>
                <a:cs typeface="Courier New" panose="02070309020205020404" pitchFamily="49" charset="0"/>
              </a:rPr>
              <a:t>msghdr</a:t>
            </a:r>
            <a:r>
              <a:rPr lang="en-US" altLang="en-US" sz="1350" dirty="0">
                <a:solidFill>
                  <a:srgbClr val="FF0000"/>
                </a:solidFill>
                <a:latin typeface="Courier New" panose="02070309020205020404" pitchFamily="49" charset="0"/>
                <a:cs typeface="Courier New" panose="02070309020205020404" pitchFamily="49" charset="0"/>
              </a:rPr>
              <a:t> {</a:t>
            </a:r>
          </a:p>
          <a:p>
            <a:pPr marL="0" indent="0">
              <a:buNone/>
              <a:defRPr/>
            </a:pPr>
            <a:r>
              <a:rPr lang="en-US" altLang="en-US" sz="1350" dirty="0">
                <a:solidFill>
                  <a:srgbClr val="FF0000"/>
                </a:solidFill>
                <a:latin typeface="Courier New" panose="02070309020205020404" pitchFamily="49" charset="0"/>
                <a:cs typeface="Courier New" panose="02070309020205020404" pitchFamily="49" charset="0"/>
              </a:rPr>
              <a:t>	void *</a:t>
            </a:r>
            <a:r>
              <a:rPr lang="en-US" altLang="en-US" sz="1350" dirty="0" err="1">
                <a:solidFill>
                  <a:srgbClr val="FF0000"/>
                </a:solidFill>
                <a:latin typeface="Courier New" panose="02070309020205020404" pitchFamily="49" charset="0"/>
                <a:cs typeface="Courier New" panose="02070309020205020404" pitchFamily="49" charset="0"/>
              </a:rPr>
              <a:t>msg_name</a:t>
            </a:r>
            <a:r>
              <a:rPr lang="en-US" altLang="en-US" sz="1350" dirty="0">
                <a:solidFill>
                  <a:srgbClr val="FF0000"/>
                </a:solidFill>
                <a:latin typeface="Courier New" panose="02070309020205020404" pitchFamily="49" charset="0"/>
                <a:cs typeface="Courier New" panose="02070309020205020404" pitchFamily="49" charset="0"/>
              </a:rPr>
              <a:t>; /</a:t>
            </a:r>
            <a:r>
              <a:rPr lang="el-GR" altLang="en-US" sz="1350" dirty="0">
                <a:solidFill>
                  <a:srgbClr val="FF0000"/>
                </a:solidFill>
                <a:latin typeface="Courier New" panose="02070309020205020404" pitchFamily="49" charset="0"/>
                <a:cs typeface="Courier New" panose="02070309020205020404" pitchFamily="49" charset="0"/>
              </a:rPr>
              <a:t>/</a:t>
            </a:r>
            <a:r>
              <a:rPr lang="en-US" altLang="en-US" sz="1350" dirty="0">
                <a:solidFill>
                  <a:srgbClr val="FF0000"/>
                </a:solidFill>
                <a:latin typeface="Courier New" panose="02070309020205020404" pitchFamily="49" charset="0"/>
                <a:cs typeface="Courier New" panose="02070309020205020404" pitchFamily="49" charset="0"/>
              </a:rPr>
              <a:t> opt </a:t>
            </a:r>
            <a:r>
              <a:rPr lang="en-US" altLang="en-US" sz="1350" dirty="0" err="1">
                <a:solidFill>
                  <a:srgbClr val="FF0000"/>
                </a:solidFill>
                <a:latin typeface="Courier New" panose="02070309020205020404" pitchFamily="49" charset="0"/>
                <a:cs typeface="Courier New" panose="02070309020205020404" pitchFamily="49" charset="0"/>
              </a:rPr>
              <a:t>addr</a:t>
            </a:r>
            <a:endParaRPr lang="en-US" altLang="en-US" sz="1350" dirty="0">
              <a:solidFill>
                <a:srgbClr val="FF0000"/>
              </a:solidFill>
              <a:latin typeface="Courier New" panose="02070309020205020404" pitchFamily="49" charset="0"/>
              <a:cs typeface="Courier New" panose="02070309020205020404" pitchFamily="49" charset="0"/>
            </a:endParaRPr>
          </a:p>
          <a:p>
            <a:pPr marL="0" indent="0">
              <a:buNone/>
              <a:defRPr/>
            </a:pPr>
            <a:r>
              <a:rPr lang="en-US" altLang="en-US" sz="1350" dirty="0">
                <a:solidFill>
                  <a:srgbClr val="FF0000"/>
                </a:solidFill>
                <a:latin typeface="Courier New" panose="02070309020205020404" pitchFamily="49" charset="0"/>
                <a:cs typeface="Courier New" panose="02070309020205020404" pitchFamily="49" charset="0"/>
              </a:rPr>
              <a:t>	</a:t>
            </a:r>
            <a:r>
              <a:rPr lang="en-US" altLang="en-US" sz="1350" dirty="0" err="1">
                <a:solidFill>
                  <a:srgbClr val="FF0000"/>
                </a:solidFill>
                <a:latin typeface="Courier New" panose="02070309020205020404" pitchFamily="49" charset="0"/>
                <a:cs typeface="Courier New" panose="02070309020205020404" pitchFamily="49" charset="0"/>
              </a:rPr>
              <a:t>socklen_t</a:t>
            </a:r>
            <a:r>
              <a:rPr lang="en-US" altLang="en-US" sz="1350" dirty="0">
                <a:solidFill>
                  <a:srgbClr val="FF0000"/>
                </a:solidFill>
                <a:latin typeface="Courier New" panose="02070309020205020404" pitchFamily="49" charset="0"/>
                <a:cs typeface="Courier New" panose="02070309020205020404" pitchFamily="49" charset="0"/>
              </a:rPr>
              <a:t> </a:t>
            </a:r>
            <a:r>
              <a:rPr lang="en-US" altLang="en-US" sz="1350" dirty="0" err="1">
                <a:solidFill>
                  <a:srgbClr val="FF0000"/>
                </a:solidFill>
                <a:latin typeface="Courier New" panose="02070309020205020404" pitchFamily="49" charset="0"/>
                <a:cs typeface="Courier New" panose="02070309020205020404" pitchFamily="49" charset="0"/>
              </a:rPr>
              <a:t>msg_namelen</a:t>
            </a:r>
            <a:r>
              <a:rPr lang="en-US" altLang="en-US" sz="1350" dirty="0">
                <a:solidFill>
                  <a:srgbClr val="FF0000"/>
                </a:solidFill>
                <a:latin typeface="Courier New" panose="02070309020205020404" pitchFamily="49" charset="0"/>
                <a:cs typeface="Courier New" panose="02070309020205020404" pitchFamily="49" charset="0"/>
              </a:rPr>
              <a:t>; /</a:t>
            </a:r>
            <a:r>
              <a:rPr lang="el-GR" altLang="en-US" sz="1350" dirty="0">
                <a:solidFill>
                  <a:srgbClr val="FF0000"/>
                </a:solidFill>
                <a:latin typeface="Courier New" panose="02070309020205020404" pitchFamily="49" charset="0"/>
                <a:cs typeface="Courier New" panose="02070309020205020404" pitchFamily="49" charset="0"/>
              </a:rPr>
              <a:t>/</a:t>
            </a:r>
            <a:r>
              <a:rPr lang="en-US" altLang="en-US" sz="1350" dirty="0">
                <a:solidFill>
                  <a:srgbClr val="FF0000"/>
                </a:solidFill>
                <a:latin typeface="Courier New" panose="02070309020205020404" pitchFamily="49" charset="0"/>
                <a:cs typeface="Courier New" panose="02070309020205020404" pitchFamily="49" charset="0"/>
              </a:rPr>
              <a:t> #bytes in </a:t>
            </a:r>
            <a:r>
              <a:rPr lang="en-US" altLang="en-US" sz="1350" dirty="0" err="1">
                <a:solidFill>
                  <a:srgbClr val="FF0000"/>
                </a:solidFill>
                <a:latin typeface="Courier New" panose="02070309020205020404" pitchFamily="49" charset="0"/>
                <a:cs typeface="Courier New" panose="02070309020205020404" pitchFamily="49" charset="0"/>
              </a:rPr>
              <a:t>addr</a:t>
            </a:r>
            <a:endParaRPr lang="en-US" altLang="en-US" sz="1350" dirty="0">
              <a:solidFill>
                <a:srgbClr val="FF0000"/>
              </a:solidFill>
              <a:latin typeface="Courier New" panose="02070309020205020404" pitchFamily="49" charset="0"/>
              <a:cs typeface="Courier New" panose="02070309020205020404" pitchFamily="49" charset="0"/>
            </a:endParaRPr>
          </a:p>
          <a:p>
            <a:pPr marL="0" indent="0">
              <a:buNone/>
              <a:defRPr/>
            </a:pPr>
            <a:r>
              <a:rPr lang="en-US" altLang="en-US" sz="1350" b="1" dirty="0">
                <a:solidFill>
                  <a:srgbClr val="00B0F0"/>
                </a:solidFill>
                <a:latin typeface="Courier New" panose="02070309020205020404" pitchFamily="49" charset="0"/>
                <a:cs typeface="Courier New" panose="02070309020205020404" pitchFamily="49" charset="0"/>
              </a:rPr>
              <a:t>	struct </a:t>
            </a:r>
            <a:r>
              <a:rPr lang="en-US" altLang="en-US" sz="1350" b="1" dirty="0" err="1">
                <a:solidFill>
                  <a:srgbClr val="00B0F0"/>
                </a:solidFill>
                <a:latin typeface="Courier New" panose="02070309020205020404" pitchFamily="49" charset="0"/>
                <a:cs typeface="Courier New" panose="02070309020205020404" pitchFamily="49" charset="0"/>
              </a:rPr>
              <a:t>iovec</a:t>
            </a:r>
            <a:r>
              <a:rPr lang="en-US" altLang="en-US" sz="1350" b="1" dirty="0">
                <a:solidFill>
                  <a:srgbClr val="00B0F0"/>
                </a:solidFill>
                <a:latin typeface="Courier New" panose="02070309020205020404" pitchFamily="49" charset="0"/>
                <a:cs typeface="Courier New" panose="02070309020205020404" pitchFamily="49" charset="0"/>
              </a:rPr>
              <a:t> *</a:t>
            </a:r>
            <a:r>
              <a:rPr lang="en-US" altLang="en-US" sz="1350" b="1" dirty="0" err="1">
                <a:solidFill>
                  <a:srgbClr val="00B0F0"/>
                </a:solidFill>
                <a:latin typeface="Courier New" panose="02070309020205020404" pitchFamily="49" charset="0"/>
                <a:cs typeface="Courier New" panose="02070309020205020404" pitchFamily="49" charset="0"/>
              </a:rPr>
              <a:t>msg_iov</a:t>
            </a:r>
            <a:r>
              <a:rPr lang="en-US" altLang="en-US" sz="1350" b="1" dirty="0">
                <a:solidFill>
                  <a:srgbClr val="00B0F0"/>
                </a:solidFill>
                <a:latin typeface="Courier New" panose="02070309020205020404" pitchFamily="49" charset="0"/>
                <a:cs typeface="Courier New" panose="02070309020205020404" pitchFamily="49" charset="0"/>
              </a:rPr>
              <a:t>; /</a:t>
            </a:r>
            <a:r>
              <a:rPr lang="el-GR" altLang="en-US" sz="1350" b="1" dirty="0">
                <a:solidFill>
                  <a:srgbClr val="00B0F0"/>
                </a:solidFill>
                <a:latin typeface="Courier New" panose="02070309020205020404" pitchFamily="49" charset="0"/>
                <a:cs typeface="Courier New" panose="02070309020205020404" pitchFamily="49" charset="0"/>
              </a:rPr>
              <a:t>/ </a:t>
            </a:r>
            <a:r>
              <a:rPr lang="en-US" altLang="en-US" sz="1350" b="1" dirty="0">
                <a:solidFill>
                  <a:srgbClr val="00B0F0"/>
                </a:solidFill>
                <a:latin typeface="Courier New" panose="02070309020205020404" pitchFamily="49" charset="0"/>
                <a:cs typeface="Courier New" panose="02070309020205020404" pitchFamily="49" charset="0"/>
              </a:rPr>
              <a:t>array of I/O </a:t>
            </a:r>
            <a:r>
              <a:rPr lang="en-US" altLang="en-US" sz="1350" b="1" dirty="0" err="1">
                <a:solidFill>
                  <a:srgbClr val="00B0F0"/>
                </a:solidFill>
                <a:latin typeface="Courier New" panose="02070309020205020404" pitchFamily="49" charset="0"/>
                <a:cs typeface="Courier New" panose="02070309020205020404" pitchFamily="49" charset="0"/>
              </a:rPr>
              <a:t>bufs</a:t>
            </a:r>
            <a:endParaRPr lang="en-US" altLang="en-US" sz="1350" b="1" dirty="0">
              <a:solidFill>
                <a:srgbClr val="00B0F0"/>
              </a:solidFill>
              <a:latin typeface="Courier New" panose="02070309020205020404" pitchFamily="49" charset="0"/>
              <a:cs typeface="Courier New" panose="02070309020205020404" pitchFamily="49" charset="0"/>
            </a:endParaRPr>
          </a:p>
          <a:p>
            <a:pPr marL="0" indent="0">
              <a:buNone/>
              <a:defRPr/>
            </a:pPr>
            <a:r>
              <a:rPr lang="en-US" altLang="en-US" sz="1350" b="1" dirty="0">
                <a:solidFill>
                  <a:srgbClr val="00B0F0"/>
                </a:solidFill>
                <a:latin typeface="Courier New" panose="02070309020205020404" pitchFamily="49" charset="0"/>
                <a:cs typeface="Courier New" panose="02070309020205020404" pitchFamily="49" charset="0"/>
              </a:rPr>
              <a:t>	int </a:t>
            </a:r>
            <a:r>
              <a:rPr lang="en-US" altLang="en-US" sz="1350" b="1" dirty="0" err="1">
                <a:solidFill>
                  <a:srgbClr val="00B0F0"/>
                </a:solidFill>
                <a:latin typeface="Courier New" panose="02070309020205020404" pitchFamily="49" charset="0"/>
                <a:cs typeface="Courier New" panose="02070309020205020404" pitchFamily="49" charset="0"/>
              </a:rPr>
              <a:t>msg_iovlen</a:t>
            </a:r>
            <a:r>
              <a:rPr lang="en-US" altLang="en-US" sz="1350" b="1" dirty="0">
                <a:solidFill>
                  <a:srgbClr val="00B0F0"/>
                </a:solidFill>
                <a:latin typeface="Courier New" panose="02070309020205020404" pitchFamily="49" charset="0"/>
                <a:cs typeface="Courier New" panose="02070309020205020404" pitchFamily="49" charset="0"/>
              </a:rPr>
              <a:t>; /</a:t>
            </a:r>
            <a:r>
              <a:rPr lang="el-GR" altLang="en-US" sz="1350" b="1" dirty="0">
                <a:solidFill>
                  <a:srgbClr val="00B0F0"/>
                </a:solidFill>
                <a:latin typeface="Courier New" panose="02070309020205020404" pitchFamily="49" charset="0"/>
                <a:cs typeface="Courier New" panose="02070309020205020404" pitchFamily="49" charset="0"/>
              </a:rPr>
              <a:t>/</a:t>
            </a:r>
            <a:r>
              <a:rPr lang="en-US" altLang="en-US" sz="1350" b="1" dirty="0">
                <a:solidFill>
                  <a:srgbClr val="00B0F0"/>
                </a:solidFill>
                <a:latin typeface="Courier New" panose="02070309020205020404" pitchFamily="49" charset="0"/>
                <a:cs typeface="Courier New" panose="02070309020205020404" pitchFamily="49" charset="0"/>
              </a:rPr>
              <a:t> #elements in array</a:t>
            </a:r>
          </a:p>
          <a:p>
            <a:pPr marL="0" indent="0">
              <a:buNone/>
              <a:defRPr/>
            </a:pPr>
            <a:r>
              <a:rPr lang="en-US" altLang="en-US" sz="1350" dirty="0">
                <a:solidFill>
                  <a:srgbClr val="FF0000"/>
                </a:solidFill>
                <a:latin typeface="Courier New" panose="02070309020205020404" pitchFamily="49" charset="0"/>
                <a:cs typeface="Courier New" panose="02070309020205020404" pitchFamily="49" charset="0"/>
              </a:rPr>
              <a:t>	void *</a:t>
            </a:r>
            <a:r>
              <a:rPr lang="en-US" altLang="en-US" sz="1350" dirty="0" err="1">
                <a:solidFill>
                  <a:srgbClr val="FF0000"/>
                </a:solidFill>
                <a:latin typeface="Courier New" panose="02070309020205020404" pitchFamily="49" charset="0"/>
                <a:cs typeface="Courier New" panose="02070309020205020404" pitchFamily="49" charset="0"/>
              </a:rPr>
              <a:t>msg_control</a:t>
            </a:r>
            <a:r>
              <a:rPr lang="en-US" altLang="en-US" sz="1350" dirty="0">
                <a:solidFill>
                  <a:srgbClr val="FF0000"/>
                </a:solidFill>
                <a:latin typeface="Courier New" panose="02070309020205020404" pitchFamily="49" charset="0"/>
                <a:cs typeface="Courier New" panose="02070309020205020404" pitchFamily="49" charset="0"/>
              </a:rPr>
              <a:t>; /</a:t>
            </a:r>
            <a:r>
              <a:rPr lang="el-GR" altLang="en-US" sz="1350" dirty="0">
                <a:solidFill>
                  <a:srgbClr val="FF0000"/>
                </a:solidFill>
                <a:latin typeface="Courier New" panose="02070309020205020404" pitchFamily="49" charset="0"/>
                <a:cs typeface="Courier New" panose="02070309020205020404" pitchFamily="49" charset="0"/>
              </a:rPr>
              <a:t>/</a:t>
            </a:r>
            <a:r>
              <a:rPr lang="en-US" altLang="en-US" sz="1350" dirty="0">
                <a:solidFill>
                  <a:srgbClr val="FF0000"/>
                </a:solidFill>
                <a:latin typeface="Courier New" panose="02070309020205020404" pitchFamily="49" charset="0"/>
                <a:cs typeface="Courier New" panose="02070309020205020404" pitchFamily="49" charset="0"/>
              </a:rPr>
              <a:t> ancillary data</a:t>
            </a:r>
          </a:p>
          <a:p>
            <a:pPr marL="0" indent="0">
              <a:buNone/>
              <a:defRPr/>
            </a:pPr>
            <a:r>
              <a:rPr lang="en-US" altLang="en-US" sz="1350" dirty="0">
                <a:solidFill>
                  <a:srgbClr val="FF0000"/>
                </a:solidFill>
                <a:latin typeface="Courier New" panose="02070309020205020404" pitchFamily="49" charset="0"/>
                <a:cs typeface="Courier New" panose="02070309020205020404" pitchFamily="49" charset="0"/>
              </a:rPr>
              <a:t>	</a:t>
            </a:r>
            <a:r>
              <a:rPr lang="en-US" altLang="en-US" sz="1350" dirty="0" err="1">
                <a:solidFill>
                  <a:srgbClr val="FF0000"/>
                </a:solidFill>
                <a:latin typeface="Courier New" panose="02070309020205020404" pitchFamily="49" charset="0"/>
                <a:cs typeface="Courier New" panose="02070309020205020404" pitchFamily="49" charset="0"/>
              </a:rPr>
              <a:t>socklen_t</a:t>
            </a:r>
            <a:r>
              <a:rPr lang="en-US" altLang="en-US" sz="1350" dirty="0">
                <a:solidFill>
                  <a:srgbClr val="FF0000"/>
                </a:solidFill>
                <a:latin typeface="Courier New" panose="02070309020205020404" pitchFamily="49" charset="0"/>
                <a:cs typeface="Courier New" panose="02070309020205020404" pitchFamily="49" charset="0"/>
              </a:rPr>
              <a:t> </a:t>
            </a:r>
            <a:r>
              <a:rPr lang="en-US" altLang="en-US" sz="1350" dirty="0" err="1">
                <a:solidFill>
                  <a:srgbClr val="FF0000"/>
                </a:solidFill>
                <a:latin typeface="Courier New" panose="02070309020205020404" pitchFamily="49" charset="0"/>
                <a:cs typeface="Courier New" panose="02070309020205020404" pitchFamily="49" charset="0"/>
              </a:rPr>
              <a:t>msg_controllen</a:t>
            </a:r>
            <a:r>
              <a:rPr lang="en-US" altLang="en-US" sz="1350" dirty="0">
                <a:solidFill>
                  <a:srgbClr val="FF0000"/>
                </a:solidFill>
                <a:latin typeface="Courier New" panose="02070309020205020404" pitchFamily="49" charset="0"/>
                <a:cs typeface="Courier New" panose="02070309020205020404" pitchFamily="49" charset="0"/>
              </a:rPr>
              <a:t>; /</a:t>
            </a:r>
            <a:r>
              <a:rPr lang="el-GR" altLang="en-US" sz="1350" dirty="0">
                <a:solidFill>
                  <a:srgbClr val="FF0000"/>
                </a:solidFill>
                <a:latin typeface="Courier New" panose="02070309020205020404" pitchFamily="49" charset="0"/>
                <a:cs typeface="Courier New" panose="02070309020205020404" pitchFamily="49" charset="0"/>
              </a:rPr>
              <a:t>/</a:t>
            </a:r>
            <a:r>
              <a:rPr lang="en-US" altLang="en-US" sz="1350" dirty="0">
                <a:solidFill>
                  <a:srgbClr val="FF0000"/>
                </a:solidFill>
                <a:latin typeface="Courier New" panose="02070309020205020404" pitchFamily="49" charset="0"/>
                <a:cs typeface="Courier New" panose="02070309020205020404" pitchFamily="49" charset="0"/>
              </a:rPr>
              <a:t> #bytes </a:t>
            </a:r>
            <a:r>
              <a:rPr lang="en-US" altLang="en-US" sz="1350" dirty="0" err="1">
                <a:solidFill>
                  <a:srgbClr val="FF0000"/>
                </a:solidFill>
                <a:latin typeface="Courier New" panose="02070309020205020404" pitchFamily="49" charset="0"/>
                <a:cs typeface="Courier New" panose="02070309020205020404" pitchFamily="49" charset="0"/>
              </a:rPr>
              <a:t>ancill</a:t>
            </a:r>
            <a:endParaRPr lang="en-US" altLang="en-US" sz="1350" dirty="0">
              <a:solidFill>
                <a:srgbClr val="FF0000"/>
              </a:solidFill>
              <a:latin typeface="Courier New" panose="02070309020205020404" pitchFamily="49" charset="0"/>
              <a:cs typeface="Courier New" panose="02070309020205020404" pitchFamily="49" charset="0"/>
            </a:endParaRPr>
          </a:p>
          <a:p>
            <a:pPr marL="0" indent="0">
              <a:buNone/>
              <a:defRPr/>
            </a:pPr>
            <a:r>
              <a:rPr lang="en-US" altLang="en-US" sz="1350" dirty="0">
                <a:solidFill>
                  <a:srgbClr val="FF0000"/>
                </a:solidFill>
                <a:latin typeface="Courier New" panose="02070309020205020404" pitchFamily="49" charset="0"/>
                <a:cs typeface="Courier New" panose="02070309020205020404" pitchFamily="49" charset="0"/>
              </a:rPr>
              <a:t>	int </a:t>
            </a:r>
            <a:r>
              <a:rPr lang="en-US" altLang="en-US" sz="1350" dirty="0" err="1">
                <a:solidFill>
                  <a:srgbClr val="FF0000"/>
                </a:solidFill>
                <a:latin typeface="Courier New" panose="02070309020205020404" pitchFamily="49" charset="0"/>
                <a:cs typeface="Courier New" panose="02070309020205020404" pitchFamily="49" charset="0"/>
              </a:rPr>
              <a:t>msg_flags</a:t>
            </a:r>
            <a:r>
              <a:rPr lang="en-US" altLang="en-US" sz="1350" dirty="0">
                <a:solidFill>
                  <a:srgbClr val="FF0000"/>
                </a:solidFill>
                <a:latin typeface="Courier New" panose="02070309020205020404" pitchFamily="49" charset="0"/>
                <a:cs typeface="Courier New" panose="02070309020205020404" pitchFamily="49" charset="0"/>
              </a:rPr>
              <a:t>; /</a:t>
            </a:r>
            <a:r>
              <a:rPr lang="el-GR" altLang="en-US" sz="1350" dirty="0">
                <a:solidFill>
                  <a:srgbClr val="FF0000"/>
                </a:solidFill>
                <a:latin typeface="Courier New" panose="02070309020205020404" pitchFamily="49" charset="0"/>
                <a:cs typeface="Courier New" panose="02070309020205020404" pitchFamily="49" charset="0"/>
              </a:rPr>
              <a:t>/</a:t>
            </a:r>
            <a:r>
              <a:rPr lang="en-US" altLang="en-US" sz="1350" dirty="0">
                <a:solidFill>
                  <a:srgbClr val="FF0000"/>
                </a:solidFill>
                <a:latin typeface="Courier New" panose="02070309020205020404" pitchFamily="49" charset="0"/>
                <a:cs typeface="Courier New" panose="02070309020205020404" pitchFamily="49" charset="0"/>
              </a:rPr>
              <a:t> flags for </a:t>
            </a:r>
            <a:r>
              <a:rPr lang="en-US" altLang="en-US" sz="1350" dirty="0" err="1">
                <a:solidFill>
                  <a:srgbClr val="FF0000"/>
                </a:solidFill>
                <a:latin typeface="Courier New" panose="02070309020205020404" pitchFamily="49" charset="0"/>
                <a:cs typeface="Courier New" panose="02070309020205020404" pitchFamily="49" charset="0"/>
              </a:rPr>
              <a:t>recd</a:t>
            </a:r>
            <a:r>
              <a:rPr lang="en-US" altLang="en-US" sz="1350" dirty="0">
                <a:solidFill>
                  <a:srgbClr val="FF0000"/>
                </a:solidFill>
                <a:latin typeface="Courier New" panose="02070309020205020404" pitchFamily="49" charset="0"/>
                <a:cs typeface="Courier New" panose="02070309020205020404" pitchFamily="49" charset="0"/>
              </a:rPr>
              <a:t> msg (ignored)</a:t>
            </a:r>
          </a:p>
          <a:p>
            <a:pPr marL="0" indent="0">
              <a:buNone/>
              <a:defRPr/>
            </a:pPr>
            <a:r>
              <a:rPr lang="en-US" altLang="en-US" sz="1350" dirty="0">
                <a:solidFill>
                  <a:srgbClr val="FF0000"/>
                </a:solidFill>
                <a:latin typeface="Courier New" panose="02070309020205020404" pitchFamily="49" charset="0"/>
                <a:cs typeface="Courier New" panose="02070309020205020404" pitchFamily="49" charset="0"/>
              </a:rPr>
              <a:t>	…</a:t>
            </a:r>
          </a:p>
          <a:p>
            <a:pPr marL="0" indent="0">
              <a:buNone/>
              <a:defRPr/>
            </a:pPr>
            <a:r>
              <a:rPr lang="en-US" altLang="en-US" sz="1350" dirty="0">
                <a:solidFill>
                  <a:srgbClr val="FF0000"/>
                </a:solidFill>
                <a:latin typeface="Courier New" panose="02070309020205020404" pitchFamily="49" charset="0"/>
                <a:cs typeface="Courier New" panose="02070309020205020404" pitchFamily="49" charset="0"/>
              </a:rPr>
              <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a:extLst>
              <a:ext uri="{FF2B5EF4-FFF2-40B4-BE49-F238E27FC236}">
                <a16:creationId xmlns:a16="http://schemas.microsoft.com/office/drawing/2014/main" id="{1638372D-EC95-4943-937D-6A7B48124C57}"/>
              </a:ext>
            </a:extLst>
          </p:cNvPr>
          <p:cNvSpPr>
            <a:spLocks noGrp="1" noChangeArrowheads="1"/>
          </p:cNvSpPr>
          <p:nvPr>
            <p:ph type="title"/>
          </p:nvPr>
        </p:nvSpPr>
        <p:spPr/>
        <p:txBody>
          <a:bodyPr>
            <a:normAutofit/>
          </a:bodyPr>
          <a:lstStyle/>
          <a:p>
            <a:r>
              <a:rPr lang="en-US" altLang="en-US" dirty="0" err="1"/>
              <a:t>Recv</a:t>
            </a:r>
            <a:r>
              <a:rPr lang="en-US" altLang="en-US" dirty="0"/>
              <a:t> - Similar to read (if flags = 0)</a:t>
            </a:r>
          </a:p>
        </p:txBody>
      </p:sp>
      <p:sp>
        <p:nvSpPr>
          <p:cNvPr id="81923" name="Content Placeholder 2">
            <a:extLst>
              <a:ext uri="{FF2B5EF4-FFF2-40B4-BE49-F238E27FC236}">
                <a16:creationId xmlns:a16="http://schemas.microsoft.com/office/drawing/2014/main" id="{3A1984F2-79E5-47E8-8A62-9140AFAD9D56}"/>
              </a:ext>
            </a:extLst>
          </p:cNvPr>
          <p:cNvSpPr>
            <a:spLocks noGrp="1" noChangeArrowheads="1"/>
          </p:cNvSpPr>
          <p:nvPr>
            <p:ph sz="quarter" idx="1"/>
          </p:nvPr>
        </p:nvSpPr>
        <p:spPr>
          <a:xfrm>
            <a:off x="457200" y="1200150"/>
            <a:ext cx="8229600" cy="3655314"/>
          </a:xfrm>
        </p:spPr>
        <p:txBody>
          <a:bodyPr>
            <a:normAutofit/>
          </a:bodyPr>
          <a:lstStyle/>
          <a:p>
            <a:pPr marL="0" indent="0">
              <a:buNone/>
              <a:defRPr/>
            </a:pPr>
            <a:r>
              <a:rPr lang="en-US" altLang="en-US" sz="2000" dirty="0">
                <a:latin typeface="Courier New" panose="02070309020205020404" pitchFamily="49" charset="0"/>
                <a:cs typeface="Courier New" panose="02070309020205020404" pitchFamily="49" charset="0"/>
              </a:rPr>
              <a:t>#include &lt;sys/</a:t>
            </a:r>
            <a:r>
              <a:rPr lang="en-US" altLang="en-US" sz="2000" dirty="0" err="1">
                <a:latin typeface="Courier New" panose="02070309020205020404" pitchFamily="49" charset="0"/>
                <a:cs typeface="Courier New" panose="02070309020205020404" pitchFamily="49" charset="0"/>
              </a:rPr>
              <a:t>socket.h</a:t>
            </a:r>
            <a:r>
              <a:rPr lang="en-US" altLang="en-US" sz="2000" dirty="0">
                <a:latin typeface="Courier New" panose="02070309020205020404" pitchFamily="49" charset="0"/>
                <a:cs typeface="Courier New" panose="02070309020205020404" pitchFamily="49" charset="0"/>
              </a:rPr>
              <a:t>&gt;</a:t>
            </a:r>
          </a:p>
          <a:p>
            <a:pPr marL="0" indent="0">
              <a:buNone/>
              <a:defRPr/>
            </a:pPr>
            <a:r>
              <a:rPr lang="fr-FR" altLang="en-US" sz="2000" dirty="0" err="1">
                <a:latin typeface="Courier New" panose="02070309020205020404" pitchFamily="49" charset="0"/>
                <a:cs typeface="Courier New" panose="02070309020205020404" pitchFamily="49" charset="0"/>
              </a:rPr>
              <a:t>ssize_t</a:t>
            </a:r>
            <a:r>
              <a:rPr lang="fr-FR" altLang="en-US" sz="2000" dirty="0">
                <a:latin typeface="Courier New" panose="02070309020205020404" pitchFamily="49" charset="0"/>
                <a:cs typeface="Courier New" panose="02070309020205020404" pitchFamily="49" charset="0"/>
              </a:rPr>
              <a:t> </a:t>
            </a:r>
            <a:r>
              <a:rPr lang="fr-FR" altLang="en-US" sz="2000" dirty="0" err="1">
                <a:latin typeface="Courier New" panose="02070309020205020404" pitchFamily="49" charset="0"/>
                <a:cs typeface="Courier New" panose="02070309020205020404" pitchFamily="49" charset="0"/>
              </a:rPr>
              <a:t>recv</a:t>
            </a:r>
            <a:r>
              <a:rPr lang="fr-FR" altLang="en-US" sz="2000" dirty="0">
                <a:latin typeface="Courier New" panose="02070309020205020404" pitchFamily="49" charset="0"/>
                <a:cs typeface="Courier New" panose="02070309020205020404" pitchFamily="49" charset="0"/>
              </a:rPr>
              <a:t>(</a:t>
            </a:r>
            <a:r>
              <a:rPr lang="fr-FR" altLang="en-US" sz="2000" dirty="0" err="1">
                <a:latin typeface="Courier New" panose="02070309020205020404" pitchFamily="49" charset="0"/>
                <a:cs typeface="Courier New" panose="02070309020205020404" pitchFamily="49" charset="0"/>
              </a:rPr>
              <a:t>int</a:t>
            </a:r>
            <a:r>
              <a:rPr lang="fr-FR" altLang="en-US" sz="2000" dirty="0">
                <a:latin typeface="Courier New" panose="02070309020205020404" pitchFamily="49" charset="0"/>
                <a:cs typeface="Courier New" panose="02070309020205020404" pitchFamily="49" charset="0"/>
              </a:rPr>
              <a:t> </a:t>
            </a:r>
            <a:r>
              <a:rPr lang="fr-FR" altLang="en-US" sz="2000" dirty="0" err="1">
                <a:latin typeface="Courier New" panose="02070309020205020404" pitchFamily="49" charset="0"/>
                <a:cs typeface="Courier New" panose="02070309020205020404" pitchFamily="49" charset="0"/>
              </a:rPr>
              <a:t>cfd</a:t>
            </a:r>
            <a:r>
              <a:rPr lang="fr-FR" altLang="en-US" sz="2000" dirty="0">
                <a:latin typeface="Courier New" panose="02070309020205020404" pitchFamily="49" charset="0"/>
                <a:cs typeface="Courier New" panose="02070309020205020404" pitchFamily="49" charset="0"/>
              </a:rPr>
              <a:t>, </a:t>
            </a:r>
            <a:r>
              <a:rPr lang="fr-FR" altLang="en-US" sz="2000" dirty="0" err="1">
                <a:latin typeface="Courier New" panose="02070309020205020404" pitchFamily="49" charset="0"/>
                <a:cs typeface="Courier New" panose="02070309020205020404" pitchFamily="49" charset="0"/>
              </a:rPr>
              <a:t>void</a:t>
            </a:r>
            <a:r>
              <a:rPr lang="fr-FR" altLang="en-US" sz="2000" dirty="0">
                <a:latin typeface="Courier New" panose="02070309020205020404" pitchFamily="49" charset="0"/>
                <a:cs typeface="Courier New" panose="02070309020205020404" pitchFamily="49" charset="0"/>
              </a:rPr>
              <a:t> </a:t>
            </a:r>
            <a:r>
              <a:rPr lang="de-DE" altLang="en-US" sz="2000" dirty="0">
                <a:latin typeface="Courier New" panose="02070309020205020404" pitchFamily="49" charset="0"/>
                <a:cs typeface="Courier New" panose="02070309020205020404" pitchFamily="49" charset="0"/>
              </a:rPr>
              <a:t>*buf, size_t nbytes,</a:t>
            </a:r>
          </a:p>
          <a:p>
            <a:pPr marL="0" indent="0">
              <a:buNone/>
              <a:defRPr/>
            </a:pPr>
            <a:r>
              <a:rPr lang="de-DE" altLang="en-US" sz="2000" dirty="0">
                <a:latin typeface="Courier New" panose="02070309020205020404" pitchFamily="49" charset="0"/>
                <a:cs typeface="Courier New" panose="02070309020205020404" pitchFamily="49" charset="0"/>
              </a:rPr>
              <a:t>						</a:t>
            </a:r>
            <a:r>
              <a:rPr lang="de-DE" altLang="en-US" sz="2000" dirty="0">
                <a:solidFill>
                  <a:srgbClr val="FF0000"/>
                </a:solidFill>
                <a:latin typeface="Courier New" panose="02070309020205020404" pitchFamily="49" charset="0"/>
                <a:cs typeface="Courier New" panose="02070309020205020404" pitchFamily="49" charset="0"/>
              </a:rPr>
              <a:t>int </a:t>
            </a:r>
            <a:r>
              <a:rPr lang="en-US" altLang="en-US" sz="2000" dirty="0">
                <a:solidFill>
                  <a:srgbClr val="FF0000"/>
                </a:solidFill>
                <a:latin typeface="Courier New" panose="02070309020205020404" pitchFamily="49" charset="0"/>
                <a:cs typeface="Courier New" panose="02070309020205020404" pitchFamily="49" charset="0"/>
              </a:rPr>
              <a:t>flags</a:t>
            </a:r>
            <a:r>
              <a:rPr lang="en-US" altLang="en-US" sz="2000" dirty="0">
                <a:latin typeface="Courier New" panose="02070309020205020404" pitchFamily="49" charset="0"/>
                <a:cs typeface="Courier New" panose="02070309020205020404" pitchFamily="49" charset="0"/>
              </a:rPr>
              <a:t>);</a:t>
            </a:r>
          </a:p>
          <a:p>
            <a:pPr marL="0" indent="0">
              <a:buNone/>
              <a:defRPr/>
            </a:pPr>
            <a:r>
              <a:rPr lang="en-US" altLang="en-US" sz="2000" dirty="0"/>
              <a:t>Returns: #bytes in msg, 0 if no msg &amp; peer shutdown, or -1 on error</a:t>
            </a:r>
          </a:p>
          <a:p>
            <a:pPr marL="0" indent="0">
              <a:buNone/>
              <a:defRPr/>
            </a:pPr>
            <a:r>
              <a:rPr lang="en-US" sz="2000" kern="1200" dirty="0"/>
              <a:t>The flags argument is formed by </a:t>
            </a:r>
            <a:r>
              <a:rPr lang="en-US" sz="2000" kern="1200" dirty="0" err="1"/>
              <a:t>ORing</a:t>
            </a:r>
            <a:r>
              <a:rPr lang="en-US" sz="2000" kern="1200" dirty="0"/>
              <a:t> several values</a:t>
            </a:r>
          </a:p>
        </p:txBody>
      </p:sp>
      <p:pic>
        <p:nvPicPr>
          <p:cNvPr id="94212" name="Picture 3">
            <a:extLst>
              <a:ext uri="{FF2B5EF4-FFF2-40B4-BE49-F238E27FC236}">
                <a16:creationId xmlns:a16="http://schemas.microsoft.com/office/drawing/2014/main" id="{0A5989A3-653F-4725-958C-C5615EA3B8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3155290"/>
            <a:ext cx="5941219" cy="1970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a:extLst>
              <a:ext uri="{FF2B5EF4-FFF2-40B4-BE49-F238E27FC236}">
                <a16:creationId xmlns:a16="http://schemas.microsoft.com/office/drawing/2014/main" id="{2B0867B4-69C1-4B58-9786-5201E4DE78B1}"/>
              </a:ext>
            </a:extLst>
          </p:cNvPr>
          <p:cNvSpPr>
            <a:spLocks noGrp="1" noChangeArrowheads="1"/>
          </p:cNvSpPr>
          <p:nvPr>
            <p:ph type="title"/>
          </p:nvPr>
        </p:nvSpPr>
        <p:spPr>
          <a:xfrm>
            <a:off x="457200" y="205979"/>
            <a:ext cx="8229600" cy="857250"/>
          </a:xfrm>
        </p:spPr>
        <p:txBody>
          <a:bodyPr>
            <a:normAutofit fontScale="90000"/>
          </a:bodyPr>
          <a:lstStyle/>
          <a:p>
            <a:r>
              <a:rPr lang="en-US" altLang="en-US" dirty="0" err="1"/>
              <a:t>Recvfrom</a:t>
            </a:r>
            <a:r>
              <a:rPr lang="en-US" altLang="en-US" dirty="0"/>
              <a:t> </a:t>
            </a:r>
            <a:r>
              <a:rPr lang="el-GR" altLang="en-US" dirty="0"/>
              <a:t>– </a:t>
            </a:r>
            <a:r>
              <a:rPr lang="en-US" altLang="en-US" dirty="0"/>
              <a:t>Connectionless Socket (no connect)</a:t>
            </a:r>
          </a:p>
        </p:txBody>
      </p:sp>
      <p:sp>
        <p:nvSpPr>
          <p:cNvPr id="96259" name="Content Placeholder 2">
            <a:extLst>
              <a:ext uri="{FF2B5EF4-FFF2-40B4-BE49-F238E27FC236}">
                <a16:creationId xmlns:a16="http://schemas.microsoft.com/office/drawing/2014/main" id="{25505B16-CB97-49EF-BA5F-8B2693A43A5B}"/>
              </a:ext>
            </a:extLst>
          </p:cNvPr>
          <p:cNvSpPr>
            <a:spLocks noGrp="1" noChangeArrowheads="1"/>
          </p:cNvSpPr>
          <p:nvPr>
            <p:ph sz="quarter" idx="1"/>
          </p:nvPr>
        </p:nvSpPr>
        <p:spPr>
          <a:xfrm>
            <a:off x="457200" y="1200150"/>
            <a:ext cx="8229600" cy="3655314"/>
          </a:xfrm>
        </p:spPr>
        <p:txBody>
          <a:bodyPr>
            <a:normAutofit/>
          </a:bodyPr>
          <a:lstStyle/>
          <a:p>
            <a:pPr marL="0" indent="0">
              <a:buNone/>
            </a:pPr>
            <a:r>
              <a:rPr lang="en-US" altLang="en-US" sz="1800" dirty="0">
                <a:latin typeface="Courier New" panose="02070309020205020404" pitchFamily="49" charset="0"/>
                <a:cs typeface="Courier New" panose="02070309020205020404" pitchFamily="49" charset="0"/>
              </a:rPr>
              <a:t>#include &lt;sys/</a:t>
            </a:r>
            <a:r>
              <a:rPr lang="en-US" altLang="en-US" sz="1800" dirty="0" err="1">
                <a:latin typeface="Courier New" panose="02070309020205020404" pitchFamily="49" charset="0"/>
                <a:cs typeface="Courier New" panose="02070309020205020404" pitchFamily="49" charset="0"/>
              </a:rPr>
              <a:t>socket.h</a:t>
            </a:r>
            <a:r>
              <a:rPr lang="en-US" altLang="en-US" sz="1800" dirty="0">
                <a:latin typeface="Courier New" panose="02070309020205020404" pitchFamily="49" charset="0"/>
                <a:cs typeface="Courier New" panose="02070309020205020404" pitchFamily="49" charset="0"/>
              </a:rPr>
              <a:t>&gt;</a:t>
            </a:r>
          </a:p>
          <a:p>
            <a:pPr marL="0" indent="0">
              <a:buNone/>
            </a:pPr>
            <a:r>
              <a:rPr lang="en-US" altLang="en-US" sz="1800" dirty="0" err="1">
                <a:latin typeface="Courier New" panose="02070309020205020404" pitchFamily="49" charset="0"/>
                <a:cs typeface="Courier New" panose="02070309020205020404" pitchFamily="49" charset="0"/>
              </a:rPr>
              <a:t>ssize_t</a:t>
            </a: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recvfrom</a:t>
            </a:r>
            <a:r>
              <a:rPr lang="en-US" altLang="en-US" sz="1800" dirty="0">
                <a:latin typeface="Courier New" panose="02070309020205020404" pitchFamily="49" charset="0"/>
                <a:cs typeface="Courier New" panose="02070309020205020404" pitchFamily="49" charset="0"/>
              </a:rPr>
              <a:t>(int </a:t>
            </a:r>
            <a:r>
              <a:rPr lang="en-US" altLang="en-US" sz="1800" dirty="0" err="1">
                <a:latin typeface="Courier New" panose="02070309020205020404" pitchFamily="49" charset="0"/>
                <a:cs typeface="Courier New" panose="02070309020205020404" pitchFamily="49" charset="0"/>
              </a:rPr>
              <a:t>cfd</a:t>
            </a:r>
            <a:r>
              <a:rPr lang="en-US" altLang="en-US" sz="1800" dirty="0">
                <a:latin typeface="Courier New" panose="02070309020205020404" pitchFamily="49" charset="0"/>
                <a:cs typeface="Courier New" panose="02070309020205020404" pitchFamily="49" charset="0"/>
              </a:rPr>
              <a:t>, void *restrict </a:t>
            </a:r>
            <a:r>
              <a:rPr lang="en-US" altLang="en-US" sz="1800" dirty="0" err="1">
                <a:latin typeface="Courier New" panose="02070309020205020404" pitchFamily="49" charset="0"/>
                <a:cs typeface="Courier New" panose="02070309020205020404" pitchFamily="49" charset="0"/>
              </a:rPr>
              <a:t>buf</a:t>
            </a:r>
            <a:r>
              <a:rPr lang="en-US" altLang="en-US" sz="1800" dirty="0">
                <a:latin typeface="Courier New" panose="02070309020205020404" pitchFamily="49" charset="0"/>
                <a:cs typeface="Courier New" panose="02070309020205020404" pitchFamily="49" charset="0"/>
              </a:rPr>
              <a:t>, </a:t>
            </a:r>
            <a:r>
              <a:rPr lang="de-DE" altLang="en-US" sz="1800" dirty="0">
                <a:latin typeface="Courier New" panose="02070309020205020404" pitchFamily="49" charset="0"/>
                <a:cs typeface="Courier New" panose="02070309020205020404" pitchFamily="49" charset="0"/>
              </a:rPr>
              <a:t>size_t len,</a:t>
            </a:r>
          </a:p>
          <a:p>
            <a:pPr marL="0" indent="0">
              <a:buNone/>
            </a:pPr>
            <a:r>
              <a:rPr lang="de-DE" altLang="en-US" sz="1800" dirty="0">
                <a:latin typeface="Courier New" panose="02070309020205020404" pitchFamily="49" charset="0"/>
                <a:cs typeface="Courier New" panose="02070309020205020404" pitchFamily="49" charset="0"/>
              </a:rPr>
              <a:t>		   int flags, </a:t>
            </a:r>
            <a:r>
              <a:rPr lang="en-US" altLang="en-US" sz="1800" dirty="0">
                <a:latin typeface="Courier New" panose="02070309020205020404" pitchFamily="49" charset="0"/>
                <a:cs typeface="Courier New" panose="02070309020205020404" pitchFamily="49" charset="0"/>
              </a:rPr>
              <a:t>struct </a:t>
            </a:r>
            <a:r>
              <a:rPr lang="en-US" altLang="en-US" sz="1800" dirty="0" err="1">
                <a:latin typeface="Courier New" panose="02070309020205020404" pitchFamily="49" charset="0"/>
                <a:cs typeface="Courier New" panose="02070309020205020404" pitchFamily="49" charset="0"/>
              </a:rPr>
              <a:t>sockaddr</a:t>
            </a:r>
            <a:r>
              <a:rPr lang="en-US" altLang="en-US" sz="1800" dirty="0">
                <a:latin typeface="Courier New" panose="02070309020205020404" pitchFamily="49" charset="0"/>
                <a:cs typeface="Courier New" panose="02070309020205020404" pitchFamily="49" charset="0"/>
              </a:rPr>
              <a:t> *restrict </a:t>
            </a:r>
            <a:r>
              <a:rPr lang="en-US" altLang="en-US" sz="1800" dirty="0" err="1">
                <a:latin typeface="Courier New" panose="02070309020205020404" pitchFamily="49" charset="0"/>
                <a:cs typeface="Courier New" panose="02070309020205020404" pitchFamily="49" charset="0"/>
              </a:rPr>
              <a:t>addr</a:t>
            </a:r>
            <a:r>
              <a:rPr lang="en-US" altLang="en-US" sz="1800" dirty="0">
                <a:latin typeface="Courier New" panose="02070309020205020404" pitchFamily="49" charset="0"/>
                <a:cs typeface="Courier New" panose="02070309020205020404" pitchFamily="49" charset="0"/>
              </a:rPr>
              <a:t>,</a:t>
            </a:r>
          </a:p>
          <a:p>
            <a:pPr marL="0" indent="0">
              <a:buNone/>
            </a:pP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socklen_t</a:t>
            </a:r>
            <a:r>
              <a:rPr lang="en-US" altLang="en-US" sz="1800" dirty="0">
                <a:latin typeface="Courier New" panose="02070309020205020404" pitchFamily="49" charset="0"/>
                <a:cs typeface="Courier New" panose="02070309020205020404" pitchFamily="49" charset="0"/>
              </a:rPr>
              <a:t> *restrict </a:t>
            </a:r>
            <a:r>
              <a:rPr lang="en-US" altLang="en-US" sz="1800" dirty="0" err="1">
                <a:latin typeface="Courier New" panose="02070309020205020404" pitchFamily="49" charset="0"/>
                <a:cs typeface="Courier New" panose="02070309020205020404" pitchFamily="49" charset="0"/>
              </a:rPr>
              <a:t>addrlen</a:t>
            </a:r>
            <a:r>
              <a:rPr lang="en-US" altLang="en-US" sz="1800" dirty="0">
                <a:latin typeface="Courier New" panose="02070309020205020404" pitchFamily="49" charset="0"/>
                <a:cs typeface="Courier New" panose="02070309020205020404" pitchFamily="49" charset="0"/>
              </a:rPr>
              <a:t>);</a:t>
            </a:r>
          </a:p>
          <a:p>
            <a:pPr marL="0" indent="0">
              <a:buNone/>
            </a:pPr>
            <a:r>
              <a:rPr lang="en-US" altLang="en-US" sz="2000" dirty="0"/>
              <a:t>Returns: #bytes in msg, 0 if no msg &amp; peer shutdown, or -1 on error</a:t>
            </a:r>
          </a:p>
          <a:p>
            <a:pPr marL="0" indent="0">
              <a:buNone/>
            </a:pPr>
            <a:r>
              <a:rPr lang="en-US" altLang="en-US" sz="2000" dirty="0"/>
              <a:t>Used by connectionless socket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a:extLst>
              <a:ext uri="{FF2B5EF4-FFF2-40B4-BE49-F238E27FC236}">
                <a16:creationId xmlns:a16="http://schemas.microsoft.com/office/drawing/2014/main" id="{D95E3FC7-F8C0-4F49-AE6B-BF102A856546}"/>
              </a:ext>
            </a:extLst>
          </p:cNvPr>
          <p:cNvSpPr>
            <a:spLocks noGrp="1" noChangeArrowheads="1"/>
          </p:cNvSpPr>
          <p:nvPr>
            <p:ph type="title"/>
          </p:nvPr>
        </p:nvSpPr>
        <p:spPr/>
        <p:txBody>
          <a:bodyPr>
            <a:normAutofit/>
          </a:bodyPr>
          <a:lstStyle/>
          <a:p>
            <a:r>
              <a:rPr lang="en-US" altLang="en-US" dirty="0" err="1"/>
              <a:t>recvmsg</a:t>
            </a:r>
            <a:r>
              <a:rPr lang="el-GR" altLang="en-US" dirty="0"/>
              <a:t> - </a:t>
            </a:r>
            <a:r>
              <a:rPr lang="el-GR" altLang="en-US" dirty="0">
                <a:cs typeface="Courier New" panose="02070309020205020404" pitchFamily="49" charset="0"/>
              </a:rPr>
              <a:t>Μ</a:t>
            </a:r>
            <a:r>
              <a:rPr lang="en-US" altLang="en-US" dirty="0" err="1">
                <a:cs typeface="Courier New" panose="02070309020205020404" pitchFamily="49" charset="0"/>
              </a:rPr>
              <a:t>ultiple</a:t>
            </a:r>
            <a:r>
              <a:rPr lang="en-US" altLang="en-US" dirty="0">
                <a:cs typeface="Courier New" panose="02070309020205020404" pitchFamily="49" charset="0"/>
              </a:rPr>
              <a:t> </a:t>
            </a:r>
            <a:r>
              <a:rPr lang="el-GR" altLang="en-US" dirty="0">
                <a:cs typeface="Courier New" panose="02070309020205020404" pitchFamily="49" charset="0"/>
              </a:rPr>
              <a:t>Β</a:t>
            </a:r>
            <a:r>
              <a:rPr lang="en-US" altLang="en-US" dirty="0" err="1">
                <a:cs typeface="Courier New" panose="02070309020205020404" pitchFamily="49" charset="0"/>
              </a:rPr>
              <a:t>uffers</a:t>
            </a:r>
            <a:endParaRPr lang="en-US" altLang="en-US" dirty="0"/>
          </a:p>
        </p:txBody>
      </p:sp>
      <p:sp>
        <p:nvSpPr>
          <p:cNvPr id="97283" name="Content Placeholder 2">
            <a:extLst>
              <a:ext uri="{FF2B5EF4-FFF2-40B4-BE49-F238E27FC236}">
                <a16:creationId xmlns:a16="http://schemas.microsoft.com/office/drawing/2014/main" id="{0275D34A-6826-48A1-BAF8-26340DFE3672}"/>
              </a:ext>
            </a:extLst>
          </p:cNvPr>
          <p:cNvSpPr>
            <a:spLocks noGrp="1" noChangeArrowheads="1"/>
          </p:cNvSpPr>
          <p:nvPr>
            <p:ph sz="quarter" idx="1"/>
          </p:nvPr>
        </p:nvSpPr>
        <p:spPr>
          <a:xfrm>
            <a:off x="457200" y="1200150"/>
            <a:ext cx="8305800" cy="3655314"/>
          </a:xfrm>
        </p:spPr>
        <p:txBody>
          <a:bodyPr/>
          <a:lstStyle/>
          <a:p>
            <a:pPr marL="0" indent="0">
              <a:buNone/>
            </a:pPr>
            <a:r>
              <a:rPr lang="en-US" altLang="en-US" sz="1800" dirty="0"/>
              <a:t>#</a:t>
            </a:r>
            <a:r>
              <a:rPr lang="en-US" altLang="en-US" sz="1800" dirty="0">
                <a:latin typeface="Courier New" panose="02070309020205020404" pitchFamily="49" charset="0"/>
                <a:cs typeface="Courier New" panose="02070309020205020404" pitchFamily="49" charset="0"/>
              </a:rPr>
              <a:t>include &lt;sys/</a:t>
            </a:r>
            <a:r>
              <a:rPr lang="en-US" altLang="en-US" sz="1800" dirty="0" err="1">
                <a:latin typeface="Courier New" panose="02070309020205020404" pitchFamily="49" charset="0"/>
                <a:cs typeface="Courier New" panose="02070309020205020404" pitchFamily="49" charset="0"/>
              </a:rPr>
              <a:t>socket.h</a:t>
            </a:r>
            <a:r>
              <a:rPr lang="en-US" altLang="en-US" sz="1800" dirty="0">
                <a:latin typeface="Courier New" panose="02070309020205020404" pitchFamily="49" charset="0"/>
                <a:cs typeface="Courier New" panose="02070309020205020404" pitchFamily="49" charset="0"/>
              </a:rPr>
              <a:t>&gt;</a:t>
            </a:r>
          </a:p>
          <a:p>
            <a:pPr marL="0" indent="0">
              <a:buNone/>
            </a:pPr>
            <a:r>
              <a:rPr lang="en-US" altLang="en-US" sz="1800" dirty="0" err="1">
                <a:latin typeface="Courier New" panose="02070309020205020404" pitchFamily="49" charset="0"/>
                <a:cs typeface="Courier New" panose="02070309020205020404" pitchFamily="49" charset="0"/>
              </a:rPr>
              <a:t>ssize_t</a:t>
            </a:r>
            <a:r>
              <a:rPr lang="en-US" altLang="en-US" sz="1800" dirty="0">
                <a:latin typeface="Courier New" panose="02070309020205020404" pitchFamily="49" charset="0"/>
                <a:cs typeface="Courier New" panose="02070309020205020404" pitchFamily="49" charset="0"/>
              </a:rPr>
              <a:t> </a:t>
            </a:r>
            <a:r>
              <a:rPr lang="en-US" altLang="en-US" sz="1800" dirty="0" err="1">
                <a:latin typeface="Courier New" panose="02070309020205020404" pitchFamily="49" charset="0"/>
                <a:cs typeface="Courier New" panose="02070309020205020404" pitchFamily="49" charset="0"/>
              </a:rPr>
              <a:t>recvmsg</a:t>
            </a:r>
            <a:r>
              <a:rPr lang="en-US" altLang="en-US" sz="1800" dirty="0">
                <a:latin typeface="Courier New" panose="02070309020205020404" pitchFamily="49" charset="0"/>
                <a:cs typeface="Courier New" panose="02070309020205020404" pitchFamily="49" charset="0"/>
              </a:rPr>
              <a:t>(int </a:t>
            </a:r>
            <a:r>
              <a:rPr lang="en-US" altLang="en-US" sz="1800" dirty="0" err="1">
                <a:latin typeface="Courier New" panose="02070309020205020404" pitchFamily="49" charset="0"/>
                <a:cs typeface="Courier New" panose="02070309020205020404" pitchFamily="49" charset="0"/>
              </a:rPr>
              <a:t>cfd</a:t>
            </a:r>
            <a:r>
              <a:rPr lang="en-US" altLang="en-US" sz="1800" dirty="0">
                <a:latin typeface="Courier New" panose="02070309020205020404" pitchFamily="49" charset="0"/>
                <a:cs typeface="Courier New" panose="02070309020205020404" pitchFamily="49" charset="0"/>
              </a:rPr>
              <a:t>, </a:t>
            </a:r>
            <a:r>
              <a:rPr lang="en-US" altLang="en-US" sz="1800" dirty="0">
                <a:solidFill>
                  <a:srgbClr val="FF0000"/>
                </a:solidFill>
                <a:latin typeface="Courier New" panose="02070309020205020404" pitchFamily="49" charset="0"/>
                <a:cs typeface="Courier New" panose="02070309020205020404" pitchFamily="49" charset="0"/>
              </a:rPr>
              <a:t>struct </a:t>
            </a:r>
            <a:r>
              <a:rPr lang="en-US" altLang="en-US" sz="1800" dirty="0" err="1">
                <a:solidFill>
                  <a:srgbClr val="FF0000"/>
                </a:solidFill>
                <a:latin typeface="Courier New" panose="02070309020205020404" pitchFamily="49" charset="0"/>
                <a:cs typeface="Courier New" panose="02070309020205020404" pitchFamily="49" charset="0"/>
              </a:rPr>
              <a:t>msghdr</a:t>
            </a:r>
            <a:r>
              <a:rPr lang="en-US" altLang="en-US" sz="1800" dirty="0">
                <a:solidFill>
                  <a:srgbClr val="FF0000"/>
                </a:solidFill>
                <a:latin typeface="Courier New" panose="02070309020205020404" pitchFamily="49" charset="0"/>
                <a:cs typeface="Courier New" panose="02070309020205020404" pitchFamily="49" charset="0"/>
              </a:rPr>
              <a:t> </a:t>
            </a:r>
            <a:r>
              <a:rPr lang="en-US" altLang="en-US" sz="1800" dirty="0">
                <a:latin typeface="Courier New" panose="02070309020205020404" pitchFamily="49" charset="0"/>
                <a:cs typeface="Courier New" panose="02070309020205020404" pitchFamily="49" charset="0"/>
              </a:rPr>
              <a:t>*msg, int flags);</a:t>
            </a:r>
          </a:p>
          <a:p>
            <a:pPr marL="0" indent="0">
              <a:buNone/>
            </a:pPr>
            <a:r>
              <a:rPr lang="en-US" altLang="en-US" dirty="0"/>
              <a:t>Returns: #bytes in msg, 0 if no msg &amp; peer shutdown, -1 on error.</a:t>
            </a:r>
          </a:p>
          <a:p>
            <a:pPr marL="0" indent="0">
              <a:buNone/>
            </a:pPr>
            <a:r>
              <a:rPr lang="en-US" altLang="en-US" dirty="0"/>
              <a:t>The </a:t>
            </a:r>
            <a:r>
              <a:rPr lang="en-US" altLang="en-US" dirty="0" err="1"/>
              <a:t>msg_flags</a:t>
            </a:r>
            <a:r>
              <a:rPr lang="en-US" altLang="en-US" dirty="0"/>
              <a:t> field in the </a:t>
            </a:r>
            <a:r>
              <a:rPr lang="en-US" altLang="en-US" dirty="0" err="1"/>
              <a:t>msghdr</a:t>
            </a:r>
            <a:r>
              <a:rPr lang="en-US" altLang="en-US" dirty="0"/>
              <a:t> is set</a:t>
            </a:r>
          </a:p>
        </p:txBody>
      </p:sp>
      <p:pic>
        <p:nvPicPr>
          <p:cNvPr id="97284" name="Picture 3">
            <a:extLst>
              <a:ext uri="{FF2B5EF4-FFF2-40B4-BE49-F238E27FC236}">
                <a16:creationId xmlns:a16="http://schemas.microsoft.com/office/drawing/2014/main" id="{D0E514C2-A9B1-4CA9-9AA0-09DBE36964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800350"/>
            <a:ext cx="7772400" cy="176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8B23F8C6-5E42-4ED4-B8DE-2F66556B0E8C}"/>
              </a:ext>
            </a:extLst>
          </p:cNvPr>
          <p:cNvSpPr>
            <a:spLocks noGrp="1" noChangeArrowheads="1"/>
          </p:cNvSpPr>
          <p:nvPr>
            <p:ph type="title"/>
          </p:nvPr>
        </p:nvSpPr>
        <p:spPr/>
        <p:txBody>
          <a:bodyPr/>
          <a:lstStyle/>
          <a:p>
            <a:r>
              <a:rPr lang="en-US" altLang="en-US"/>
              <a:t>OSI </a:t>
            </a:r>
          </a:p>
        </p:txBody>
      </p:sp>
      <p:pic>
        <p:nvPicPr>
          <p:cNvPr id="6147" name="Picture 4" descr="Table&#10;&#10;Description automatically generated">
            <a:extLst>
              <a:ext uri="{FF2B5EF4-FFF2-40B4-BE49-F238E27FC236}">
                <a16:creationId xmlns:a16="http://schemas.microsoft.com/office/drawing/2014/main" id="{9D50A42A-6B57-4229-A5F1-017FFC64E8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082" y="1200150"/>
            <a:ext cx="7677316"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a:extLst>
              <a:ext uri="{FF2B5EF4-FFF2-40B4-BE49-F238E27FC236}">
                <a16:creationId xmlns:a16="http://schemas.microsoft.com/office/drawing/2014/main" id="{4A4F0C9B-C0BF-4DF7-9F0E-C15183196A3E}"/>
              </a:ext>
            </a:extLst>
          </p:cNvPr>
          <p:cNvSpPr>
            <a:spLocks noGrp="1" noChangeArrowheads="1"/>
          </p:cNvSpPr>
          <p:nvPr>
            <p:ph type="title"/>
          </p:nvPr>
        </p:nvSpPr>
        <p:spPr/>
        <p:txBody>
          <a:bodyPr/>
          <a:lstStyle/>
          <a:p>
            <a:r>
              <a:rPr lang="en-US" altLang="en-US"/>
              <a:t>Close</a:t>
            </a:r>
            <a:r>
              <a:rPr lang="el-GR" altLang="en-US"/>
              <a:t> </a:t>
            </a:r>
            <a:r>
              <a:rPr lang="en-US" altLang="en-US"/>
              <a:t>Descriptor</a:t>
            </a:r>
          </a:p>
        </p:txBody>
      </p:sp>
      <p:sp>
        <p:nvSpPr>
          <p:cNvPr id="99331" name="Content Placeholder 2">
            <a:extLst>
              <a:ext uri="{FF2B5EF4-FFF2-40B4-BE49-F238E27FC236}">
                <a16:creationId xmlns:a16="http://schemas.microsoft.com/office/drawing/2014/main" id="{7340C5D4-D82E-4A69-852B-803DF005C21C}"/>
              </a:ext>
            </a:extLst>
          </p:cNvPr>
          <p:cNvSpPr>
            <a:spLocks noGrp="1" noChangeArrowheads="1"/>
          </p:cNvSpPr>
          <p:nvPr>
            <p:ph sz="quarter" idx="1"/>
          </p:nvPr>
        </p:nvSpPr>
        <p:spPr/>
        <p:txBody>
          <a:bodyPr/>
          <a:lstStyle/>
          <a:p>
            <a:pPr marL="0" indent="0">
              <a:buNone/>
            </a:pPr>
            <a:r>
              <a:rPr lang="en-US" altLang="en-US">
                <a:latin typeface="Courier New" panose="02070309020205020404" pitchFamily="49" charset="0"/>
                <a:cs typeface="Courier New" panose="02070309020205020404" pitchFamily="49" charset="0"/>
              </a:rPr>
              <a:t>close(sockfd);</a:t>
            </a:r>
          </a:p>
          <a:p>
            <a:pPr marL="0" indent="0">
              <a:buNone/>
            </a:pPr>
            <a:r>
              <a:rPr lang="en-US" altLang="en-US"/>
              <a:t>Returns: 0 if OK, -1 on error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a:extLst>
              <a:ext uri="{FF2B5EF4-FFF2-40B4-BE49-F238E27FC236}">
                <a16:creationId xmlns:a16="http://schemas.microsoft.com/office/drawing/2014/main" id="{B21FAFB1-B368-4B8D-A224-7653FCA8E249}"/>
              </a:ext>
            </a:extLst>
          </p:cNvPr>
          <p:cNvSpPr>
            <a:spLocks noGrp="1" noChangeArrowheads="1"/>
          </p:cNvSpPr>
          <p:nvPr>
            <p:ph type="title"/>
          </p:nvPr>
        </p:nvSpPr>
        <p:spPr/>
        <p:txBody>
          <a:bodyPr/>
          <a:lstStyle/>
          <a:p>
            <a:r>
              <a:rPr lang="en-US" altLang="en-US"/>
              <a:t>Socket Shutdown</a:t>
            </a:r>
          </a:p>
        </p:txBody>
      </p:sp>
      <p:sp>
        <p:nvSpPr>
          <p:cNvPr id="3" name="Content Placeholder 2">
            <a:extLst>
              <a:ext uri="{FF2B5EF4-FFF2-40B4-BE49-F238E27FC236}">
                <a16:creationId xmlns:a16="http://schemas.microsoft.com/office/drawing/2014/main" id="{745F82F2-CBC9-4DF7-B27E-D6F7E01CCB84}"/>
              </a:ext>
            </a:extLst>
          </p:cNvPr>
          <p:cNvSpPr>
            <a:spLocks noGrp="1"/>
          </p:cNvSpPr>
          <p:nvPr>
            <p:ph sz="quarter" idx="1"/>
          </p:nvPr>
        </p:nvSpPr>
        <p:spPr/>
        <p:txBody>
          <a:bodyPr/>
          <a:lstStyle/>
          <a:p>
            <a:pPr marL="0" indent="0">
              <a:buNone/>
              <a:defRPr/>
            </a:pPr>
            <a:r>
              <a:rPr lang="en-US" dirty="0"/>
              <a:t>Disable I/O on socket</a:t>
            </a:r>
          </a:p>
          <a:p>
            <a:pPr marL="0" indent="0">
              <a:buNone/>
              <a:defRPr/>
            </a:pPr>
            <a:r>
              <a:rPr lang="en-US" dirty="0">
                <a:latin typeface="Courier New" panose="02070309020205020404" pitchFamily="49" charset="0"/>
                <a:cs typeface="Courier New" panose="02070309020205020404" pitchFamily="49" charset="0"/>
              </a:rPr>
              <a:t>#include &lt;sys/</a:t>
            </a:r>
            <a:r>
              <a:rPr lang="en-US" dirty="0" err="1">
                <a:latin typeface="Courier New" panose="02070309020205020404" pitchFamily="49" charset="0"/>
                <a:cs typeface="Courier New" panose="02070309020205020404" pitchFamily="49" charset="0"/>
              </a:rPr>
              <a:t>socket.h</a:t>
            </a:r>
            <a:r>
              <a:rPr lang="en-US" dirty="0">
                <a:latin typeface="Courier New" panose="02070309020205020404" pitchFamily="49" charset="0"/>
                <a:cs typeface="Courier New" panose="02070309020205020404" pitchFamily="49" charset="0"/>
              </a:rPr>
              <a:t>&gt;</a:t>
            </a:r>
          </a:p>
          <a:p>
            <a:pPr marL="0" indent="0">
              <a:buNone/>
              <a:defRPr/>
            </a:pPr>
            <a:r>
              <a:rPr lang="en-US" dirty="0">
                <a:latin typeface="Courier New" panose="02070309020205020404" pitchFamily="49" charset="0"/>
                <a:cs typeface="Courier New" panose="02070309020205020404" pitchFamily="49" charset="0"/>
              </a:rPr>
              <a:t>int shutdown(int sockfd, int how);</a:t>
            </a:r>
          </a:p>
          <a:p>
            <a:pPr marL="0" indent="0">
              <a:buNone/>
              <a:defRPr/>
            </a:pPr>
            <a:r>
              <a:rPr lang="en-US" dirty="0">
                <a:latin typeface="Courier New" panose="02070309020205020404" pitchFamily="49" charset="0"/>
                <a:cs typeface="Courier New" panose="02070309020205020404" pitchFamily="49" charset="0"/>
              </a:rPr>
              <a:t>how</a:t>
            </a:r>
            <a:r>
              <a:rPr lang="en-US" dirty="0"/>
              <a:t>:</a:t>
            </a:r>
          </a:p>
          <a:p>
            <a:pPr>
              <a:defRPr/>
            </a:pPr>
            <a:r>
              <a:rPr lang="en-US" dirty="0">
                <a:latin typeface="Courier New" panose="02070309020205020404" pitchFamily="49" charset="0"/>
                <a:cs typeface="Courier New" panose="02070309020205020404" pitchFamily="49" charset="0"/>
              </a:rPr>
              <a:t>SHUT_RD</a:t>
            </a:r>
            <a:r>
              <a:rPr lang="en-US" dirty="0"/>
              <a:t>: disable read</a:t>
            </a:r>
          </a:p>
          <a:p>
            <a:pPr>
              <a:defRPr/>
            </a:pPr>
            <a:r>
              <a:rPr lang="en-US" dirty="0">
                <a:latin typeface="Courier New" panose="02070309020205020404" pitchFamily="49" charset="0"/>
                <a:cs typeface="Courier New" panose="02070309020205020404" pitchFamily="49" charset="0"/>
              </a:rPr>
              <a:t>SHUT_WR</a:t>
            </a:r>
            <a:r>
              <a:rPr lang="en-US" dirty="0"/>
              <a:t>: disable write</a:t>
            </a:r>
          </a:p>
          <a:p>
            <a:pPr>
              <a:defRPr/>
            </a:pPr>
            <a:r>
              <a:rPr lang="en-US" dirty="0">
                <a:latin typeface="Courier New" panose="02070309020205020404" pitchFamily="49" charset="0"/>
                <a:cs typeface="Courier New" panose="02070309020205020404" pitchFamily="49" charset="0"/>
              </a:rPr>
              <a:t>SHUT_RDWR</a:t>
            </a:r>
            <a:r>
              <a:rPr lang="en-US" dirty="0"/>
              <a:t>: disable read/write</a:t>
            </a:r>
          </a:p>
          <a:p>
            <a:pPr marL="0" indent="0">
              <a:buNone/>
              <a:defRPr/>
            </a:pPr>
            <a:r>
              <a:rPr lang="en-US" dirty="0"/>
              <a:t>Returns: 0 if OK, -1 on error</a:t>
            </a:r>
          </a:p>
          <a:p>
            <a:pPr>
              <a:defRPr/>
            </a:pP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a:extLst>
              <a:ext uri="{FF2B5EF4-FFF2-40B4-BE49-F238E27FC236}">
                <a16:creationId xmlns:a16="http://schemas.microsoft.com/office/drawing/2014/main" id="{C0E88D96-4867-4FBE-9D6C-BCD8489A57B8}"/>
              </a:ext>
            </a:extLst>
          </p:cNvPr>
          <p:cNvSpPr>
            <a:spLocks noGrp="1" noChangeArrowheads="1"/>
          </p:cNvSpPr>
          <p:nvPr>
            <p:ph type="title"/>
          </p:nvPr>
        </p:nvSpPr>
        <p:spPr/>
        <p:txBody>
          <a:bodyPr>
            <a:normAutofit fontScale="90000"/>
          </a:bodyPr>
          <a:lstStyle/>
          <a:p>
            <a:r>
              <a:rPr lang="en-US" altLang="en-US" dirty="0"/>
              <a:t>I/O Multiplexing - Concurrent Servers …</a:t>
            </a:r>
          </a:p>
        </p:txBody>
      </p:sp>
      <p:pic>
        <p:nvPicPr>
          <p:cNvPr id="102403" name="Picture 2" descr="Diagram&#10;&#10;Description automatically generated">
            <a:extLst>
              <a:ext uri="{FF2B5EF4-FFF2-40B4-BE49-F238E27FC236}">
                <a16:creationId xmlns:a16="http://schemas.microsoft.com/office/drawing/2014/main" id="{EFE90879-6FC3-4A05-BD58-210263C253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3050" y="1200150"/>
            <a:ext cx="6093619"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a:extLst>
              <a:ext uri="{FF2B5EF4-FFF2-40B4-BE49-F238E27FC236}">
                <a16:creationId xmlns:a16="http://schemas.microsoft.com/office/drawing/2014/main" id="{B1AEC5F6-7AFC-4EF3-A8A6-9B9EB8477F7D}"/>
              </a:ext>
            </a:extLst>
          </p:cNvPr>
          <p:cNvSpPr>
            <a:spLocks noGrp="1" noChangeArrowheads="1"/>
          </p:cNvSpPr>
          <p:nvPr>
            <p:ph type="title"/>
          </p:nvPr>
        </p:nvSpPr>
        <p:spPr/>
        <p:txBody>
          <a:bodyPr/>
          <a:lstStyle/>
          <a:p>
            <a:r>
              <a:rPr lang="en-US" altLang="en-US" dirty="0"/>
              <a:t>Basic Sequential Server</a:t>
            </a:r>
          </a:p>
        </p:txBody>
      </p:sp>
      <p:sp>
        <p:nvSpPr>
          <p:cNvPr id="103427" name="Content Placeholder 2">
            <a:extLst>
              <a:ext uri="{FF2B5EF4-FFF2-40B4-BE49-F238E27FC236}">
                <a16:creationId xmlns:a16="http://schemas.microsoft.com/office/drawing/2014/main" id="{17190B70-B52B-44B0-A991-B80D8C82BE13}"/>
              </a:ext>
            </a:extLst>
          </p:cNvPr>
          <p:cNvSpPr>
            <a:spLocks noGrp="1" noChangeArrowheads="1"/>
          </p:cNvSpPr>
          <p:nvPr>
            <p:ph idx="1"/>
          </p:nvPr>
        </p:nvSpPr>
        <p:spPr>
          <a:xfrm>
            <a:off x="4018360" y="1485900"/>
            <a:ext cx="4744640" cy="3086100"/>
          </a:xfrm>
        </p:spPr>
        <p:txBody>
          <a:bodyPr>
            <a:normAutofit fontScale="92500" lnSpcReduction="20000"/>
          </a:bodyPr>
          <a:lstStyle/>
          <a:p>
            <a:pPr marL="0" indent="0">
              <a:buNone/>
            </a:pPr>
            <a:r>
              <a:rPr lang="en-US" altLang="en-US" dirty="0"/>
              <a:t>Standard Sequential I/O loop:</a:t>
            </a:r>
          </a:p>
          <a:p>
            <a:pPr marL="0" indent="0">
              <a:buNone/>
            </a:pPr>
            <a:r>
              <a:rPr lang="en-US" altLang="en-US" sz="1500" dirty="0">
                <a:latin typeface="Courier New" panose="02070309020205020404" pitchFamily="49" charset="0"/>
                <a:cs typeface="Courier New" panose="02070309020205020404" pitchFamily="49" charset="0"/>
              </a:rPr>
              <a:t>while ((n = read(</a:t>
            </a:r>
            <a:r>
              <a:rPr lang="en-US" altLang="en-US" sz="1500" dirty="0" err="1">
                <a:latin typeface="Courier New" panose="02070309020205020404" pitchFamily="49" charset="0"/>
                <a:cs typeface="Courier New" panose="02070309020205020404" pitchFamily="49" charset="0"/>
              </a:rPr>
              <a:t>cfd</a:t>
            </a:r>
            <a:r>
              <a:rPr lang="en-US" altLang="en-US" sz="1500" dirty="0">
                <a:latin typeface="Courier New" panose="02070309020205020404" pitchFamily="49" charset="0"/>
                <a:cs typeface="Courier New" panose="02070309020205020404" pitchFamily="49" charset="0"/>
              </a:rPr>
              <a:t>, </a:t>
            </a:r>
            <a:r>
              <a:rPr lang="en-US" altLang="en-US" sz="1500" dirty="0" err="1">
                <a:latin typeface="Courier New" panose="02070309020205020404" pitchFamily="49" charset="0"/>
                <a:cs typeface="Courier New" panose="02070309020205020404" pitchFamily="49" charset="0"/>
              </a:rPr>
              <a:t>buf</a:t>
            </a:r>
            <a:r>
              <a:rPr lang="en-US" altLang="en-US" sz="1500" dirty="0">
                <a:latin typeface="Courier New" panose="02070309020205020404" pitchFamily="49" charset="0"/>
                <a:cs typeface="Courier New" panose="02070309020205020404" pitchFamily="49" charset="0"/>
              </a:rPr>
              <a:t>, BUFFSIZE)) &gt; 0) {</a:t>
            </a:r>
          </a:p>
          <a:p>
            <a:pPr marL="300038" lvl="1" indent="0">
              <a:buNone/>
            </a:pPr>
            <a:r>
              <a:rPr lang="en-US" altLang="en-US" sz="1500" dirty="0">
                <a:latin typeface="Courier New" panose="02070309020205020404" pitchFamily="49" charset="0"/>
                <a:cs typeface="Courier New" panose="02070309020205020404" pitchFamily="49" charset="0"/>
              </a:rPr>
              <a:t>…</a:t>
            </a:r>
          </a:p>
          <a:p>
            <a:pPr marL="300038" lvl="1" indent="0">
              <a:buNone/>
            </a:pPr>
            <a:r>
              <a:rPr lang="en-US" altLang="en-US" sz="1500" dirty="0">
                <a:latin typeface="Courier New" panose="02070309020205020404" pitchFamily="49" charset="0"/>
                <a:cs typeface="Courier New" panose="02070309020205020404" pitchFamily="49" charset="0"/>
              </a:rPr>
              <a:t>if (write(fd2, </a:t>
            </a:r>
            <a:r>
              <a:rPr lang="en-US" altLang="en-US" sz="1500" dirty="0" err="1">
                <a:latin typeface="Courier New" panose="02070309020205020404" pitchFamily="49" charset="0"/>
                <a:cs typeface="Courier New" panose="02070309020205020404" pitchFamily="49" charset="0"/>
              </a:rPr>
              <a:t>buf</a:t>
            </a:r>
            <a:r>
              <a:rPr lang="en-US" altLang="en-US" sz="1500" dirty="0">
                <a:latin typeface="Courier New" panose="02070309020205020404" pitchFamily="49" charset="0"/>
                <a:cs typeface="Courier New" panose="02070309020205020404" pitchFamily="49" charset="0"/>
              </a:rPr>
              <a:t>, n) != n) {</a:t>
            </a:r>
          </a:p>
          <a:p>
            <a:pPr marL="600075" lvl="2" indent="0">
              <a:buNone/>
            </a:pPr>
            <a:r>
              <a:rPr lang="de-DE" altLang="en-US" sz="1500" dirty="0">
                <a:latin typeface="Courier New" panose="02070309020205020404" pitchFamily="49" charset="0"/>
                <a:cs typeface="Courier New" panose="02070309020205020404" pitchFamily="49" charset="0"/>
              </a:rPr>
              <a:t>fprintf(stderr, "write error\n");</a:t>
            </a:r>
          </a:p>
          <a:p>
            <a:pPr marL="600075" lvl="2" indent="0">
              <a:buNone/>
            </a:pPr>
            <a:r>
              <a:rPr lang="en-US" altLang="en-US" sz="1500" dirty="0">
                <a:latin typeface="Courier New" panose="02070309020205020404" pitchFamily="49" charset="0"/>
                <a:cs typeface="Courier New" panose="02070309020205020404" pitchFamily="49" charset="0"/>
              </a:rPr>
              <a:t>exit(1);</a:t>
            </a:r>
          </a:p>
          <a:p>
            <a:pPr marL="300038" lvl="1" indent="0">
              <a:buNone/>
            </a:pPr>
            <a:r>
              <a:rPr lang="en-US" altLang="en-US" dirty="0">
                <a:latin typeface="Courier New" panose="02070309020205020404" pitchFamily="49" charset="0"/>
                <a:cs typeface="Courier New" panose="02070309020205020404" pitchFamily="49" charset="0"/>
              </a:rPr>
              <a:t>}</a:t>
            </a:r>
          </a:p>
          <a:p>
            <a:pPr marL="300038" lvl="1" indent="0">
              <a:buNone/>
            </a:pPr>
            <a:r>
              <a:rPr lang="en-US" altLang="en-US" dirty="0">
                <a:latin typeface="Courier New" panose="02070309020205020404" pitchFamily="49" charset="0"/>
                <a:cs typeface="Courier New" panose="02070309020205020404" pitchFamily="49" charset="0"/>
              </a:rPr>
              <a:t>…</a:t>
            </a:r>
          </a:p>
          <a:p>
            <a:pPr marL="300038" lvl="1" indent="0">
              <a:buNone/>
            </a:pPr>
            <a:r>
              <a:rPr lang="en-US" altLang="en-US" dirty="0">
                <a:latin typeface="Courier New" panose="02070309020205020404" pitchFamily="49" charset="0"/>
                <a:cs typeface="Courier New" panose="02070309020205020404" pitchFamily="49" charset="0"/>
              </a:rPr>
              <a:t>}</a:t>
            </a:r>
          </a:p>
          <a:p>
            <a:pPr marL="0" indent="0">
              <a:buNone/>
            </a:pPr>
            <a:r>
              <a:rPr lang="en-US" altLang="en-US" dirty="0"/>
              <a:t>Read from multiple descriptors?</a:t>
            </a:r>
          </a:p>
        </p:txBody>
      </p:sp>
      <p:pic>
        <p:nvPicPr>
          <p:cNvPr id="103428" name="Picture 2">
            <a:extLst>
              <a:ext uri="{FF2B5EF4-FFF2-40B4-BE49-F238E27FC236}">
                <a16:creationId xmlns:a16="http://schemas.microsoft.com/office/drawing/2014/main" id="{9291566C-A03F-4EC9-B72B-215AE5110E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303734"/>
            <a:ext cx="3637360" cy="345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3">
            <a:extLst>
              <a:ext uri="{FF2B5EF4-FFF2-40B4-BE49-F238E27FC236}">
                <a16:creationId xmlns:a16="http://schemas.microsoft.com/office/drawing/2014/main" id="{2A787504-DD79-4096-A109-F2B2C6CABCBA}"/>
              </a:ext>
            </a:extLst>
          </p:cNvPr>
          <p:cNvSpPr>
            <a:spLocks noGrp="1" noChangeArrowheads="1"/>
          </p:cNvSpPr>
          <p:nvPr>
            <p:ph type="title"/>
          </p:nvPr>
        </p:nvSpPr>
        <p:spPr/>
        <p:txBody>
          <a:bodyPr/>
          <a:lstStyle/>
          <a:p>
            <a:r>
              <a:rPr lang="en-US" altLang="en-US"/>
              <a:t>Sequential Code</a:t>
            </a:r>
          </a:p>
        </p:txBody>
      </p:sp>
      <p:sp>
        <p:nvSpPr>
          <p:cNvPr id="104451" name="Content Placeholder 4">
            <a:extLst>
              <a:ext uri="{FF2B5EF4-FFF2-40B4-BE49-F238E27FC236}">
                <a16:creationId xmlns:a16="http://schemas.microsoft.com/office/drawing/2014/main" id="{5CC44962-6031-4E55-B26B-7DAF754CCED7}"/>
              </a:ext>
            </a:extLst>
          </p:cNvPr>
          <p:cNvSpPr>
            <a:spLocks noGrp="1" noChangeArrowheads="1"/>
          </p:cNvSpPr>
          <p:nvPr>
            <p:ph idx="1"/>
          </p:nvPr>
        </p:nvSpPr>
        <p:spPr/>
        <p:txBody>
          <a:bodyPr>
            <a:normAutofit lnSpcReduction="10000"/>
          </a:bodyPr>
          <a:lstStyle/>
          <a:p>
            <a:pPr marL="0" indent="0">
              <a:buNone/>
            </a:pPr>
            <a:r>
              <a:rPr lang="en-US" altLang="en-US" sz="1500">
                <a:latin typeface="Courier New" panose="02070309020205020404" pitchFamily="49" charset="0"/>
                <a:cs typeface="Courier New" panose="02070309020205020404" pitchFamily="49" charset="0"/>
              </a:rPr>
              <a:t>Int s1; /* socket descriptor 1 */</a:t>
            </a:r>
          </a:p>
          <a:p>
            <a:pPr marL="0" indent="0">
              <a:buNone/>
            </a:pPr>
            <a:r>
              <a:rPr lang="en-US" altLang="en-US" sz="1500">
                <a:latin typeface="Courier New" panose="02070309020205020404" pitchFamily="49" charset="0"/>
                <a:cs typeface="Courier New" panose="02070309020205020404" pitchFamily="49" charset="0"/>
              </a:rPr>
              <a:t>int s2; /* socket descriptor 2 */</a:t>
            </a:r>
          </a:p>
          <a:p>
            <a:pPr marL="0" indent="0">
              <a:buNone/>
            </a:pPr>
            <a:r>
              <a:rPr lang="en-US" altLang="en-US" sz="1500">
                <a:latin typeface="Courier New" panose="02070309020205020404" pitchFamily="49" charset="0"/>
                <a:cs typeface="Courier New" panose="02070309020205020404" pitchFamily="49" charset="0"/>
              </a:rPr>
              <a:t>/* 1) create socket s1 */</a:t>
            </a:r>
          </a:p>
          <a:p>
            <a:pPr marL="0" indent="0">
              <a:buNone/>
            </a:pPr>
            <a:r>
              <a:rPr lang="en-US" altLang="en-US" sz="1500">
                <a:latin typeface="Courier New" panose="02070309020205020404" pitchFamily="49" charset="0"/>
                <a:cs typeface="Courier New" panose="02070309020205020404" pitchFamily="49" charset="0"/>
              </a:rPr>
              <a:t>/* 2) create socket s2 */</a:t>
            </a:r>
          </a:p>
          <a:p>
            <a:pPr marL="0" indent="0">
              <a:buNone/>
            </a:pPr>
            <a:r>
              <a:rPr lang="en-US" altLang="en-US" sz="1500">
                <a:latin typeface="Courier New" panose="02070309020205020404" pitchFamily="49" charset="0"/>
                <a:cs typeface="Courier New" panose="02070309020205020404" pitchFamily="49" charset="0"/>
              </a:rPr>
              <a:t>/* 3) bind s1 to port 2000 */</a:t>
            </a:r>
          </a:p>
          <a:p>
            <a:pPr marL="0" indent="0">
              <a:buNone/>
            </a:pPr>
            <a:r>
              <a:rPr lang="en-US" altLang="en-US" sz="1500">
                <a:latin typeface="Courier New" panose="02070309020205020404" pitchFamily="49" charset="0"/>
                <a:cs typeface="Courier New" panose="02070309020205020404" pitchFamily="49" charset="0"/>
              </a:rPr>
              <a:t>/* 4) bind s2 to port 3000 */</a:t>
            </a:r>
          </a:p>
          <a:p>
            <a:pPr marL="0" indent="0">
              <a:buNone/>
            </a:pPr>
            <a:r>
              <a:rPr lang="en-US" altLang="en-US" sz="1500">
                <a:latin typeface="Courier New" panose="02070309020205020404" pitchFamily="49" charset="0"/>
                <a:cs typeface="Courier New" panose="02070309020205020404" pitchFamily="49" charset="0"/>
              </a:rPr>
              <a:t>while(1) {</a:t>
            </a:r>
          </a:p>
          <a:p>
            <a:pPr marL="0" indent="0">
              <a:buNone/>
            </a:pPr>
            <a:r>
              <a:rPr lang="en-US" altLang="en-US" sz="1500" b="1">
                <a:latin typeface="Courier New" panose="02070309020205020404" pitchFamily="49" charset="0"/>
                <a:cs typeface="Courier New" panose="02070309020205020404" pitchFamily="49" charset="0"/>
              </a:rPr>
              <a:t>	recvfrom</a:t>
            </a:r>
            <a:r>
              <a:rPr lang="en-US" altLang="en-US" sz="1500">
                <a:latin typeface="Courier New" panose="02070309020205020404" pitchFamily="49" charset="0"/>
                <a:cs typeface="Courier New" panose="02070309020205020404" pitchFamily="49" charset="0"/>
              </a:rPr>
              <a:t>(s1, buf, sizeof(buf), ...);</a:t>
            </a:r>
          </a:p>
          <a:p>
            <a:pPr marL="0" indent="0">
              <a:buNone/>
            </a:pPr>
            <a:r>
              <a:rPr lang="en-US" altLang="en-US" sz="1500">
                <a:latin typeface="Courier New" panose="02070309020205020404" pitchFamily="49" charset="0"/>
                <a:cs typeface="Courier New" panose="02070309020205020404" pitchFamily="49" charset="0"/>
              </a:rPr>
              <a:t>	/* process buf */</a:t>
            </a:r>
          </a:p>
          <a:p>
            <a:pPr marL="0" indent="0">
              <a:buNone/>
            </a:pPr>
            <a:r>
              <a:rPr lang="en-US" altLang="en-US" sz="1500" b="1">
                <a:latin typeface="Courier New" panose="02070309020205020404" pitchFamily="49" charset="0"/>
                <a:cs typeface="Courier New" panose="02070309020205020404" pitchFamily="49" charset="0"/>
              </a:rPr>
              <a:t>	recvfrom</a:t>
            </a:r>
            <a:r>
              <a:rPr lang="en-US" altLang="en-US" sz="1500">
                <a:latin typeface="Courier New" panose="02070309020205020404" pitchFamily="49" charset="0"/>
                <a:cs typeface="Courier New" panose="02070309020205020404" pitchFamily="49" charset="0"/>
              </a:rPr>
              <a:t>(s2, buf, sizeof(buf), ...);</a:t>
            </a:r>
          </a:p>
          <a:p>
            <a:pPr marL="0" indent="0">
              <a:buNone/>
            </a:pPr>
            <a:r>
              <a:rPr lang="en-US" altLang="en-US" sz="1500">
                <a:latin typeface="Courier New" panose="02070309020205020404" pitchFamily="49" charset="0"/>
                <a:cs typeface="Courier New" panose="02070309020205020404" pitchFamily="49" charset="0"/>
              </a:rPr>
              <a:t>	/* process buf */</a:t>
            </a:r>
          </a:p>
          <a:p>
            <a:pPr marL="0" indent="0">
              <a:buNone/>
            </a:pPr>
            <a:r>
              <a:rPr lang="en-US" altLang="en-US" sz="1500">
                <a:latin typeface="Courier New" panose="02070309020205020404" pitchFamily="49" charset="0"/>
                <a:cs typeface="Courier New" panose="02070309020205020404" pitchFamily="49" charset="0"/>
              </a:rPr>
              <a: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a:extLst>
              <a:ext uri="{FF2B5EF4-FFF2-40B4-BE49-F238E27FC236}">
                <a16:creationId xmlns:a16="http://schemas.microsoft.com/office/drawing/2014/main" id="{1BBBCC5C-C016-45DD-9694-48987DDA71D3}"/>
              </a:ext>
            </a:extLst>
          </p:cNvPr>
          <p:cNvSpPr>
            <a:spLocks noGrp="1" noChangeArrowheads="1"/>
          </p:cNvSpPr>
          <p:nvPr>
            <p:ph type="title"/>
          </p:nvPr>
        </p:nvSpPr>
        <p:spPr/>
        <p:txBody>
          <a:bodyPr/>
          <a:lstStyle/>
          <a:p>
            <a:r>
              <a:rPr lang="en-US" altLang="en-US"/>
              <a:t>Blocking IO</a:t>
            </a:r>
          </a:p>
        </p:txBody>
      </p:sp>
      <p:sp>
        <p:nvSpPr>
          <p:cNvPr id="105475" name="Slide Number Placeholder 2">
            <a:extLst>
              <a:ext uri="{FF2B5EF4-FFF2-40B4-BE49-F238E27FC236}">
                <a16:creationId xmlns:a16="http://schemas.microsoft.com/office/drawing/2014/main" id="{0AB89E03-8D38-4141-BAB3-69C99A58823F}"/>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1800">
                <a:solidFill>
                  <a:schemeClr val="tx1"/>
                </a:solidFill>
                <a:latin typeface="Times New Roman" panose="02020603050405020304" pitchFamily="18" charset="0"/>
              </a:defRPr>
            </a:lvl1pPr>
            <a:lvl2pPr marL="557213" indent="-214313">
              <a:spcBef>
                <a:spcPct val="20000"/>
              </a:spcBef>
              <a:buChar char="–"/>
              <a:defRPr sz="1500">
                <a:solidFill>
                  <a:schemeClr val="tx1"/>
                </a:solidFill>
                <a:latin typeface="Times New Roman" panose="02020603050405020304" pitchFamily="18" charset="0"/>
              </a:defRPr>
            </a:lvl2pPr>
            <a:lvl3pPr marL="857250" indent="-171450">
              <a:spcBef>
                <a:spcPct val="20000"/>
              </a:spcBef>
              <a:buChar char="•"/>
              <a:defRPr>
                <a:solidFill>
                  <a:schemeClr val="tx1"/>
                </a:solidFill>
                <a:latin typeface="Times New Roman" panose="02020603050405020304" pitchFamily="18" charset="0"/>
              </a:defRPr>
            </a:lvl3pPr>
            <a:lvl4pPr marL="1200150" indent="-171450">
              <a:spcBef>
                <a:spcPct val="20000"/>
              </a:spcBef>
              <a:buChar char="–"/>
              <a:defRPr sz="1200">
                <a:solidFill>
                  <a:schemeClr val="tx1"/>
                </a:solidFill>
                <a:latin typeface="Times New Roman" panose="02020603050405020304" pitchFamily="18" charset="0"/>
              </a:defRPr>
            </a:lvl4pPr>
            <a:lvl5pPr marL="1543050" indent="-171450">
              <a:spcBef>
                <a:spcPct val="20000"/>
              </a:spcBef>
              <a:buChar char="»"/>
              <a:defRPr sz="1050">
                <a:solidFill>
                  <a:schemeClr val="tx1"/>
                </a:solidFill>
                <a:latin typeface="Times New Roman" panose="02020603050405020304" pitchFamily="18" charset="0"/>
              </a:defRPr>
            </a:lvl5pPr>
            <a:lvl6pPr marL="1885950" indent="-171450" eaLnBrk="0" fontAlgn="base" hangingPunct="0">
              <a:spcBef>
                <a:spcPct val="20000"/>
              </a:spcBef>
              <a:spcAft>
                <a:spcPct val="0"/>
              </a:spcAft>
              <a:buChar char="»"/>
              <a:defRPr sz="1050">
                <a:solidFill>
                  <a:schemeClr val="tx1"/>
                </a:solidFill>
                <a:latin typeface="Times New Roman" panose="02020603050405020304" pitchFamily="18" charset="0"/>
              </a:defRPr>
            </a:lvl6pPr>
            <a:lvl7pPr marL="2228850" indent="-171450" eaLnBrk="0" fontAlgn="base" hangingPunct="0">
              <a:spcBef>
                <a:spcPct val="20000"/>
              </a:spcBef>
              <a:spcAft>
                <a:spcPct val="0"/>
              </a:spcAft>
              <a:buChar char="»"/>
              <a:defRPr sz="1050">
                <a:solidFill>
                  <a:schemeClr val="tx1"/>
                </a:solidFill>
                <a:latin typeface="Times New Roman" panose="02020603050405020304" pitchFamily="18" charset="0"/>
              </a:defRPr>
            </a:lvl7pPr>
            <a:lvl8pPr marL="2571750" indent="-171450" eaLnBrk="0" fontAlgn="base" hangingPunct="0">
              <a:spcBef>
                <a:spcPct val="20000"/>
              </a:spcBef>
              <a:spcAft>
                <a:spcPct val="0"/>
              </a:spcAft>
              <a:buChar char="»"/>
              <a:defRPr sz="1050">
                <a:solidFill>
                  <a:schemeClr val="tx1"/>
                </a:solidFill>
                <a:latin typeface="Times New Roman" panose="02020603050405020304" pitchFamily="18" charset="0"/>
              </a:defRPr>
            </a:lvl8pPr>
            <a:lvl9pPr marL="2914650" indent="-171450" eaLnBrk="0" fontAlgn="base" hangingPunct="0">
              <a:spcBef>
                <a:spcPct val="20000"/>
              </a:spcBef>
              <a:spcAft>
                <a:spcPct val="0"/>
              </a:spcAft>
              <a:buChar char="»"/>
              <a:defRPr sz="1050">
                <a:solidFill>
                  <a:schemeClr val="tx1"/>
                </a:solidFill>
                <a:latin typeface="Times New Roman" panose="02020603050405020304" pitchFamily="18" charset="0"/>
              </a:defRPr>
            </a:lvl9pPr>
          </a:lstStyle>
          <a:p>
            <a:pPr>
              <a:spcBef>
                <a:spcPct val="0"/>
              </a:spcBef>
              <a:buFontTx/>
              <a:buNone/>
            </a:pPr>
            <a:fld id="{F63B7C49-62CE-4111-B631-AF47F47855C4}" type="slidenum">
              <a:rPr lang="en-US" altLang="en-US" sz="1050"/>
              <a:pPr>
                <a:spcBef>
                  <a:spcPct val="0"/>
                </a:spcBef>
                <a:buFontTx/>
                <a:buNone/>
              </a:pPr>
              <a:t>45</a:t>
            </a:fld>
            <a:endParaRPr lang="en-US" altLang="en-US" sz="1050"/>
          </a:p>
        </p:txBody>
      </p:sp>
      <p:grpSp>
        <p:nvGrpSpPr>
          <p:cNvPr id="105476" name="Group 2">
            <a:extLst>
              <a:ext uri="{FF2B5EF4-FFF2-40B4-BE49-F238E27FC236}">
                <a16:creationId xmlns:a16="http://schemas.microsoft.com/office/drawing/2014/main" id="{4D897936-2E3A-4E82-B880-94D283833940}"/>
              </a:ext>
            </a:extLst>
          </p:cNvPr>
          <p:cNvGrpSpPr>
            <a:grpSpLocks/>
          </p:cNvGrpSpPr>
          <p:nvPr/>
        </p:nvGrpSpPr>
        <p:grpSpPr bwMode="auto">
          <a:xfrm>
            <a:off x="1714500" y="1085850"/>
            <a:ext cx="5543550" cy="3663554"/>
            <a:chOff x="762000" y="1447800"/>
            <a:chExt cx="7391400" cy="4884738"/>
          </a:xfrm>
        </p:grpSpPr>
        <p:pic>
          <p:nvPicPr>
            <p:cNvPr id="105477" name="Picture 2" descr="F:\pp.jpg">
              <a:extLst>
                <a:ext uri="{FF2B5EF4-FFF2-40B4-BE49-F238E27FC236}">
                  <a16:creationId xmlns:a16="http://schemas.microsoft.com/office/drawing/2014/main" id="{C998770B-0997-40C4-9477-116E762C925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1447800"/>
              <a:ext cx="7391400" cy="488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A646C6A9-3412-49C1-AD6A-44E97CE55874}"/>
                </a:ext>
              </a:extLst>
            </p:cNvPr>
            <p:cNvSpPr/>
            <p:nvPr/>
          </p:nvSpPr>
          <p:spPr>
            <a:xfrm>
              <a:off x="3352800" y="5715000"/>
              <a:ext cx="25146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3">
            <a:extLst>
              <a:ext uri="{FF2B5EF4-FFF2-40B4-BE49-F238E27FC236}">
                <a16:creationId xmlns:a16="http://schemas.microsoft.com/office/drawing/2014/main" id="{F8AABCD6-C267-419B-AD57-F04A4FBB254F}"/>
              </a:ext>
            </a:extLst>
          </p:cNvPr>
          <p:cNvSpPr>
            <a:spLocks noGrp="1" noChangeArrowheads="1"/>
          </p:cNvSpPr>
          <p:nvPr>
            <p:ph type="title"/>
          </p:nvPr>
        </p:nvSpPr>
        <p:spPr/>
        <p:txBody>
          <a:bodyPr/>
          <a:lstStyle/>
          <a:p>
            <a:r>
              <a:rPr lang="en-US" altLang="en-US"/>
              <a:t>Performance Issues</a:t>
            </a:r>
          </a:p>
        </p:txBody>
      </p:sp>
      <p:sp>
        <p:nvSpPr>
          <p:cNvPr id="229379" name="Content Placeholder 4">
            <a:extLst>
              <a:ext uri="{FF2B5EF4-FFF2-40B4-BE49-F238E27FC236}">
                <a16:creationId xmlns:a16="http://schemas.microsoft.com/office/drawing/2014/main" id="{6FD4137C-93C4-4569-B633-C96EB0655CC0}"/>
              </a:ext>
            </a:extLst>
          </p:cNvPr>
          <p:cNvSpPr>
            <a:spLocks noGrp="1" noChangeArrowheads="1"/>
          </p:cNvSpPr>
          <p:nvPr>
            <p:ph sz="quarter" idx="1"/>
          </p:nvPr>
        </p:nvSpPr>
        <p:spPr>
          <a:xfrm>
            <a:off x="457200" y="1200150"/>
            <a:ext cx="7620000" cy="3655314"/>
          </a:xfrm>
        </p:spPr>
        <p:txBody>
          <a:bodyPr>
            <a:normAutofit lnSpcReduction="10000"/>
          </a:bodyPr>
          <a:lstStyle/>
          <a:p>
            <a:pPr marL="0" indent="0" algn="just">
              <a:spcBef>
                <a:spcPts val="0"/>
              </a:spcBef>
              <a:spcAft>
                <a:spcPts val="450"/>
              </a:spcAft>
              <a:buNone/>
              <a:defRPr/>
            </a:pPr>
            <a:r>
              <a:rPr lang="en-US" altLang="en-US" dirty="0"/>
              <a:t>The code must process input from several peripheral devices</a:t>
            </a:r>
          </a:p>
          <a:p>
            <a:pPr marL="0" indent="0" algn="just">
              <a:spcBef>
                <a:spcPts val="0"/>
              </a:spcBef>
              <a:spcAft>
                <a:spcPts val="450"/>
              </a:spcAft>
              <a:buNone/>
              <a:defRPr/>
            </a:pPr>
            <a:r>
              <a:rPr lang="en-US" altLang="en-US" dirty="0"/>
              <a:t>Input obtained using read </a:t>
            </a:r>
          </a:p>
          <a:p>
            <a:pPr algn="just">
              <a:spcBef>
                <a:spcPts val="0"/>
              </a:spcBef>
              <a:spcAft>
                <a:spcPts val="450"/>
              </a:spcAft>
              <a:defRPr/>
            </a:pPr>
            <a:r>
              <a:rPr lang="en-US" altLang="en-US" sz="2000" dirty="0"/>
              <a:t>Functions </a:t>
            </a:r>
            <a:r>
              <a:rPr lang="en-US" altLang="en-US" sz="2000" dirty="0">
                <a:latin typeface="Courier New" panose="02070309020205020404" pitchFamily="49" charset="0"/>
                <a:cs typeface="Courier New" panose="02070309020205020404" pitchFamily="49" charset="0"/>
              </a:rPr>
              <a:t>read</a:t>
            </a:r>
            <a:r>
              <a:rPr lang="en-US" altLang="en-US" sz="2000" dirty="0">
                <a:latin typeface="+mj-lt"/>
                <a:cs typeface="Courier New" panose="02070309020205020404" pitchFamily="49" charset="0"/>
              </a:rPr>
              <a:t>,</a:t>
            </a:r>
            <a:r>
              <a:rPr lang="en-US" altLang="en-US" sz="2000" dirty="0">
                <a:latin typeface="Courier New" panose="02070309020205020404" pitchFamily="49" charset="0"/>
                <a:cs typeface="Courier New" panose="02070309020205020404" pitchFamily="49" charset="0"/>
              </a:rPr>
              <a:t> (open</a:t>
            </a:r>
            <a:r>
              <a:rPr lang="en-US" altLang="en-US" sz="2000" dirty="0">
                <a:latin typeface="+mj-lt"/>
                <a:cs typeface="Courier New" panose="02070309020205020404" pitchFamily="49" charset="0"/>
              </a:rPr>
              <a:t>,</a:t>
            </a:r>
            <a:r>
              <a:rPr lang="en-US" altLang="en-US" sz="2000" dirty="0">
                <a:latin typeface="Courier New" panose="02070309020205020404" pitchFamily="49" charset="0"/>
                <a:cs typeface="Courier New" panose="02070309020205020404" pitchFamily="49" charset="0"/>
              </a:rPr>
              <a:t> write</a:t>
            </a:r>
            <a:r>
              <a:rPr lang="en-US" altLang="en-US" sz="2000" dirty="0">
                <a:latin typeface="+mj-lt"/>
                <a:cs typeface="Courier New" panose="02070309020205020404" pitchFamily="49" charset="0"/>
              </a:rPr>
              <a:t>,</a:t>
            </a:r>
            <a:r>
              <a:rPr lang="en-US" altLang="en-US" sz="2000" dirty="0">
                <a:latin typeface="Courier New" panose="02070309020205020404" pitchFamily="49" charset="0"/>
                <a:cs typeface="Courier New" panose="02070309020205020404" pitchFamily="49" charset="0"/>
              </a:rPr>
              <a:t> accept</a:t>
            </a:r>
            <a:r>
              <a:rPr lang="en-US" altLang="en-US" sz="2000" dirty="0">
                <a:latin typeface="+mj-lt"/>
                <a:cs typeface="Courier New" panose="02070309020205020404" pitchFamily="49" charset="0"/>
              </a:rPr>
              <a:t>,</a:t>
            </a:r>
            <a:r>
              <a:rPr lang="en-US" altLang="en-US" sz="2000" dirty="0">
                <a:latin typeface="Courier New" panose="02070309020205020404" pitchFamily="49" charset="0"/>
                <a:cs typeface="Courier New" panose="02070309020205020404" pitchFamily="49" charset="0"/>
              </a:rPr>
              <a:t> connect</a:t>
            </a:r>
            <a:r>
              <a:rPr lang="en-US" altLang="en-US" sz="2000" dirty="0">
                <a:latin typeface="+mj-lt"/>
                <a:cs typeface="Courier New" panose="02070309020205020404" pitchFamily="49" charset="0"/>
              </a:rPr>
              <a:t>,</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recv</a:t>
            </a:r>
            <a:r>
              <a:rPr lang="en-US" altLang="en-US" sz="2000" dirty="0">
                <a:latin typeface="+mj-lt"/>
                <a:cs typeface="Courier New" panose="02070309020205020404" pitchFamily="49" charset="0"/>
              </a:rPr>
              <a:t>,</a:t>
            </a:r>
            <a:r>
              <a:rPr lang="en-US" altLang="en-US" sz="2000" dirty="0">
                <a:latin typeface="Courier New" panose="02070309020205020404" pitchFamily="49" charset="0"/>
                <a:cs typeface="Courier New" panose="02070309020205020404" pitchFamily="49" charset="0"/>
              </a:rPr>
              <a:t> …)</a:t>
            </a:r>
            <a:r>
              <a:rPr lang="en-US" altLang="en-US" sz="2000" dirty="0"/>
              <a:t> may block causing the process to be put to sleep</a:t>
            </a:r>
          </a:p>
          <a:p>
            <a:pPr algn="just">
              <a:spcBef>
                <a:spcPts val="0"/>
              </a:spcBef>
              <a:spcAft>
                <a:spcPts val="450"/>
              </a:spcAft>
              <a:defRPr/>
            </a:pPr>
            <a:r>
              <a:rPr lang="en-US" altLang="en-US" sz="2000" dirty="0"/>
              <a:t>While asleep the process cannot read data that is ready from another device</a:t>
            </a:r>
          </a:p>
          <a:p>
            <a:pPr lvl="1" algn="just">
              <a:spcBef>
                <a:spcPts val="0"/>
              </a:spcBef>
              <a:spcAft>
                <a:spcPts val="450"/>
              </a:spcAft>
              <a:defRPr/>
            </a:pPr>
            <a:r>
              <a:rPr lang="en-US" altLang="en-US" sz="2000" dirty="0"/>
              <a:t>TCP: how to sleep until some data arrives?</a:t>
            </a:r>
          </a:p>
          <a:p>
            <a:pPr lvl="1" algn="just">
              <a:spcBef>
                <a:spcPts val="0"/>
              </a:spcBef>
              <a:spcAft>
                <a:spcPts val="450"/>
              </a:spcAft>
              <a:defRPr/>
            </a:pPr>
            <a:r>
              <a:rPr lang="en-US" altLang="en-US" sz="2000" dirty="0"/>
              <a:t>UDP: how to sleep until a UDP datagram arrives?</a:t>
            </a:r>
          </a:p>
          <a:p>
            <a:pPr algn="just">
              <a:spcBef>
                <a:spcPts val="0"/>
              </a:spcBef>
              <a:spcAft>
                <a:spcPts val="450"/>
              </a:spcAft>
              <a:defRPr/>
            </a:pPr>
            <a:r>
              <a:rPr lang="en-US" altLang="en-US" sz="2000" dirty="0"/>
              <a:t>Once input arrives (or </a:t>
            </a:r>
            <a:r>
              <a:rPr lang="en-US" altLang="en-US" sz="2000" dirty="0" err="1"/>
              <a:t>fd</a:t>
            </a:r>
            <a:r>
              <a:rPr lang="en-US" altLang="en-US" sz="2000" dirty="0"/>
              <a:t> is available), the OS wakes up the process and </a:t>
            </a:r>
            <a:r>
              <a:rPr lang="en-US" altLang="en-US" sz="2000" dirty="0">
                <a:latin typeface="Courier New" panose="02070309020205020404" pitchFamily="49" charset="0"/>
                <a:cs typeface="Courier New" panose="02070309020205020404" pitchFamily="49" charset="0"/>
              </a:rPr>
              <a:t>read </a:t>
            </a:r>
            <a:r>
              <a:rPr lang="en-US" altLang="en-US" sz="2000" dirty="0"/>
              <a:t>(or </a:t>
            </a:r>
            <a:r>
              <a:rPr lang="en-US" altLang="en-US" sz="2000" dirty="0">
                <a:latin typeface="Courier New" panose="02070309020205020404" pitchFamily="49" charset="0"/>
                <a:cs typeface="Courier New" panose="02070309020205020404" pitchFamily="49" charset="0"/>
              </a:rPr>
              <a:t>write </a:t>
            </a:r>
            <a:r>
              <a:rPr lang="en-US" altLang="en-US" sz="2000" dirty="0"/>
              <a:t>… ) return</a:t>
            </a:r>
          </a:p>
          <a:p>
            <a:pPr lvl="1">
              <a:spcBef>
                <a:spcPts val="0"/>
              </a:spcBef>
              <a:spcAft>
                <a:spcPts val="450"/>
              </a:spcAft>
              <a:defRPr/>
            </a:pPr>
            <a:endParaRPr lang="en-US" altLang="en-US" sz="1200" dirty="0"/>
          </a:p>
          <a:p>
            <a:pPr>
              <a:defRPr/>
            </a:pPr>
            <a:endParaRPr lang="en-US" altLang="en-US" sz="15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a:extLst>
              <a:ext uri="{FF2B5EF4-FFF2-40B4-BE49-F238E27FC236}">
                <a16:creationId xmlns:a16="http://schemas.microsoft.com/office/drawing/2014/main" id="{DA96CE02-465F-498A-BFAC-82CBA9B1889A}"/>
              </a:ext>
            </a:extLst>
          </p:cNvPr>
          <p:cNvSpPr>
            <a:spLocks noGrp="1" noChangeArrowheads="1"/>
          </p:cNvSpPr>
          <p:nvPr>
            <p:ph type="title"/>
          </p:nvPr>
        </p:nvSpPr>
        <p:spPr/>
        <p:txBody>
          <a:bodyPr>
            <a:normAutofit fontScale="90000"/>
          </a:bodyPr>
          <a:lstStyle/>
          <a:p>
            <a:r>
              <a:rPr lang="en-US" altLang="en-US"/>
              <a:t>Interrupting Slow System Calls with Alarm</a:t>
            </a:r>
          </a:p>
        </p:txBody>
      </p:sp>
      <p:sp>
        <p:nvSpPr>
          <p:cNvPr id="252931" name="Content Placeholder 2">
            <a:extLst>
              <a:ext uri="{FF2B5EF4-FFF2-40B4-BE49-F238E27FC236}">
                <a16:creationId xmlns:a16="http://schemas.microsoft.com/office/drawing/2014/main" id="{E6A2D50F-5FC8-4315-952B-7CD8213317F8}"/>
              </a:ext>
            </a:extLst>
          </p:cNvPr>
          <p:cNvSpPr>
            <a:spLocks noGrp="1" noChangeArrowheads="1"/>
          </p:cNvSpPr>
          <p:nvPr>
            <p:ph sz="quarter" idx="1"/>
          </p:nvPr>
        </p:nvSpPr>
        <p:spPr/>
        <p:txBody>
          <a:bodyPr/>
          <a:lstStyle/>
          <a:p>
            <a:pPr marL="0" indent="0">
              <a:buNone/>
              <a:defRPr/>
            </a:pPr>
            <a:r>
              <a:rPr lang="en-US" altLang="en-US" dirty="0">
                <a:latin typeface="Courier New" panose="02070309020205020404" pitchFamily="49" charset="0"/>
                <a:cs typeface="Courier New" panose="02070309020205020404" pitchFamily="49" charset="0"/>
              </a:rPr>
              <a:t>signal(SIGALRM, </a:t>
            </a:r>
            <a:r>
              <a:rPr lang="en-US" altLang="en-US" dirty="0" err="1">
                <a:latin typeface="Courier New" panose="02070309020205020404" pitchFamily="49" charset="0"/>
                <a:cs typeface="Courier New" panose="02070309020205020404" pitchFamily="49" charset="0"/>
              </a:rPr>
              <a:t>sig_alrm</a:t>
            </a:r>
            <a:r>
              <a:rPr lang="en-US" altLang="en-US" dirty="0">
                <a:latin typeface="Courier New" panose="02070309020205020404" pitchFamily="49" charset="0"/>
                <a:cs typeface="Courier New" panose="02070309020205020404" pitchFamily="49" charset="0"/>
              </a:rPr>
              <a:t>);</a:t>
            </a:r>
          </a:p>
          <a:p>
            <a:pPr marL="0" indent="0">
              <a:buNone/>
              <a:defRPr/>
            </a:pPr>
            <a:r>
              <a:rPr lang="en-US" altLang="en-US" dirty="0">
                <a:latin typeface="Courier New" panose="02070309020205020404" pitchFamily="49" charset="0"/>
                <a:cs typeface="Courier New" panose="02070309020205020404" pitchFamily="49" charset="0"/>
              </a:rPr>
              <a:t>alarm(MAX_TIME);</a:t>
            </a:r>
          </a:p>
          <a:p>
            <a:pPr marL="0" indent="0">
              <a:buNone/>
              <a:defRPr/>
            </a:pPr>
            <a:r>
              <a:rPr lang="en-US" altLang="en-US" dirty="0">
                <a:latin typeface="Courier New" panose="02070309020205020404" pitchFamily="49" charset="0"/>
                <a:cs typeface="Courier New" panose="02070309020205020404" pitchFamily="49" charset="0"/>
              </a:rPr>
              <a:t>read(</a:t>
            </a:r>
            <a:r>
              <a:rPr lang="en-US" altLang="en-US" dirty="0" err="1">
                <a:latin typeface="Courier New" panose="02070309020205020404" pitchFamily="49" charset="0"/>
                <a:cs typeface="Courier New" panose="02070309020205020404" pitchFamily="49" charset="0"/>
              </a:rPr>
              <a:t>fd</a:t>
            </a:r>
            <a:r>
              <a:rPr lang="en-US" altLang="en-US" dirty="0">
                <a:latin typeface="Courier New" panose="02070309020205020404" pitchFamily="49" charset="0"/>
                <a:cs typeface="Courier New" panose="02070309020205020404" pitchFamily="49" charset="0"/>
              </a:rPr>
              <a:t>,…);</a:t>
            </a:r>
          </a:p>
          <a:p>
            <a:pPr marL="0" indent="0">
              <a:buNone/>
              <a:defRPr/>
            </a:pPr>
            <a:r>
              <a:rPr lang="en-US" altLang="en-US" dirty="0">
                <a:latin typeface="Courier New" panose="02070309020205020404" pitchFamily="49" charset="0"/>
                <a:cs typeface="Courier New" panose="02070309020205020404" pitchFamily="49" charset="0"/>
              </a:rPr>
              <a:t>...</a:t>
            </a:r>
          </a:p>
          <a:p>
            <a:pPr>
              <a:defRPr/>
            </a:pPr>
            <a:r>
              <a:rPr lang="en-US" altLang="en-US" dirty="0"/>
              <a:t>How to choose the value for MAX_TIME?</a:t>
            </a:r>
          </a:p>
          <a:p>
            <a:pPr>
              <a:defRPr/>
            </a:pPr>
            <a:r>
              <a:rPr lang="en-US" altLang="en-US" dirty="0"/>
              <a:t>What is the impact?</a:t>
            </a:r>
          </a:p>
          <a:p>
            <a:pPr>
              <a:defRPr/>
            </a:pPr>
            <a:endParaRPr lang="en-US" altLang="en-US" dirty="0"/>
          </a:p>
          <a:p>
            <a:pPr marL="0" indent="0">
              <a:buNone/>
              <a:defRPr/>
            </a:pPr>
            <a:r>
              <a:rPr lang="en-US" altLang="en-US" dirty="0"/>
              <a:t>When is a socket “ready” for nonblocking I/O?</a:t>
            </a:r>
          </a:p>
        </p:txBody>
      </p:sp>
    </p:spTree>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a:extLst>
              <a:ext uri="{FF2B5EF4-FFF2-40B4-BE49-F238E27FC236}">
                <a16:creationId xmlns:a16="http://schemas.microsoft.com/office/drawing/2014/main" id="{633B6A91-43F4-41A3-A1DA-DBBD6195A99C}"/>
              </a:ext>
            </a:extLst>
          </p:cNvPr>
          <p:cNvSpPr>
            <a:spLocks noGrp="1" noChangeArrowheads="1"/>
          </p:cNvSpPr>
          <p:nvPr>
            <p:ph type="title"/>
          </p:nvPr>
        </p:nvSpPr>
        <p:spPr/>
        <p:txBody>
          <a:bodyPr>
            <a:normAutofit/>
          </a:bodyPr>
          <a:lstStyle/>
          <a:p>
            <a:r>
              <a:rPr lang="en-US" altLang="en-US" dirty="0"/>
              <a:t>I/O Multiplexing - Solutions</a:t>
            </a:r>
          </a:p>
        </p:txBody>
      </p:sp>
      <p:sp>
        <p:nvSpPr>
          <p:cNvPr id="3" name="Content Placeholder 2">
            <a:extLst>
              <a:ext uri="{FF2B5EF4-FFF2-40B4-BE49-F238E27FC236}">
                <a16:creationId xmlns:a16="http://schemas.microsoft.com/office/drawing/2014/main" id="{4BE7AA73-4006-44D6-B6E6-4B6A2F3B988B}"/>
              </a:ext>
            </a:extLst>
          </p:cNvPr>
          <p:cNvSpPr>
            <a:spLocks noGrp="1"/>
          </p:cNvSpPr>
          <p:nvPr>
            <p:ph sz="quarter" idx="1"/>
          </p:nvPr>
        </p:nvSpPr>
        <p:spPr>
          <a:xfrm>
            <a:off x="457200" y="1200150"/>
            <a:ext cx="8153400" cy="3886200"/>
          </a:xfrm>
        </p:spPr>
        <p:txBody>
          <a:bodyPr>
            <a:normAutofit fontScale="70000" lnSpcReduction="20000"/>
          </a:bodyPr>
          <a:lstStyle/>
          <a:p>
            <a:pPr marL="0" indent="0">
              <a:lnSpc>
                <a:spcPct val="120000"/>
              </a:lnSpc>
              <a:buNone/>
              <a:defRPr/>
            </a:pPr>
            <a:r>
              <a:rPr lang="en-US" dirty="0"/>
              <a:t>Handling I/O on multiple file descriptors</a:t>
            </a:r>
          </a:p>
          <a:p>
            <a:pPr algn="just">
              <a:lnSpc>
                <a:spcPct val="120000"/>
              </a:lnSpc>
              <a:defRPr/>
            </a:pPr>
            <a:r>
              <a:rPr lang="en-US" b="1" dirty="0"/>
              <a:t>blocking </a:t>
            </a:r>
            <a:r>
              <a:rPr lang="en-US" dirty="0"/>
              <a:t>: open one </a:t>
            </a:r>
            <a:r>
              <a:rPr lang="en-US" dirty="0" err="1"/>
              <a:t>fd</a:t>
            </a:r>
            <a:r>
              <a:rPr lang="en-US" dirty="0"/>
              <a:t>, block &amp; wait (possibly forever), then test next </a:t>
            </a:r>
            <a:r>
              <a:rPr lang="en-US" dirty="0" err="1"/>
              <a:t>fd</a:t>
            </a:r>
            <a:r>
              <a:rPr lang="en-US" dirty="0"/>
              <a:t> (possibly fork)</a:t>
            </a:r>
          </a:p>
          <a:p>
            <a:pPr algn="just">
              <a:lnSpc>
                <a:spcPct val="120000"/>
              </a:lnSpc>
              <a:defRPr/>
            </a:pPr>
            <a:r>
              <a:rPr lang="en-US" b="1" dirty="0"/>
              <a:t>forking/threading:</a:t>
            </a:r>
            <a:r>
              <a:rPr lang="en-US" dirty="0"/>
              <a:t> use one process/thread for each </a:t>
            </a:r>
            <a:r>
              <a:rPr lang="en-US" dirty="0" err="1"/>
              <a:t>fd</a:t>
            </a:r>
            <a:r>
              <a:rPr lang="en-US" dirty="0"/>
              <a:t> and communicate using signals or other IPC.  </a:t>
            </a:r>
            <a:r>
              <a:rPr lang="en-US" altLang="en-US" dirty="0"/>
              <a:t>Forked/Pre-forked servers vs Threaded/Pre-threaded servers.</a:t>
            </a:r>
            <a:endParaRPr lang="en-US" dirty="0"/>
          </a:p>
          <a:p>
            <a:pPr algn="just">
              <a:lnSpc>
                <a:spcPct val="120000"/>
              </a:lnSpc>
              <a:defRPr/>
            </a:pPr>
            <a:r>
              <a:rPr lang="en-US" b="1" dirty="0"/>
              <a:t>asynchronous/multiplexed I/O</a:t>
            </a:r>
            <a:r>
              <a:rPr lang="en-US" dirty="0"/>
              <a:t>: get notified by the kernel when a </a:t>
            </a:r>
            <a:r>
              <a:rPr lang="en-US" dirty="0" err="1"/>
              <a:t>fd</a:t>
            </a:r>
            <a:r>
              <a:rPr lang="en-US" dirty="0"/>
              <a:t> is ready for I/O. Use select (or poll, </a:t>
            </a:r>
            <a:r>
              <a:rPr lang="en-US" dirty="0" err="1"/>
              <a:t>epoll</a:t>
            </a:r>
            <a:r>
              <a:rPr lang="en-US" dirty="0"/>
              <a:t>, </a:t>
            </a:r>
            <a:r>
              <a:rPr lang="en-US" dirty="0" err="1"/>
              <a:t>kqueue</a:t>
            </a:r>
            <a:r>
              <a:rPr lang="en-US" dirty="0"/>
              <a:t> in BSD, or libevent.org)</a:t>
            </a:r>
          </a:p>
          <a:p>
            <a:pPr algn="just">
              <a:lnSpc>
                <a:spcPct val="120000"/>
              </a:lnSpc>
              <a:defRPr/>
            </a:pPr>
            <a:r>
              <a:rPr lang="en-US" b="1" dirty="0">
                <a:solidFill>
                  <a:srgbClr val="C00000"/>
                </a:solidFill>
              </a:rPr>
              <a:t>nonblocking I/O </a:t>
            </a:r>
            <a:r>
              <a:rPr lang="en-US" dirty="0">
                <a:solidFill>
                  <a:srgbClr val="C00000"/>
                </a:solidFill>
              </a:rPr>
              <a:t>(no busy-polling): open one </a:t>
            </a:r>
            <a:r>
              <a:rPr lang="en-US" dirty="0" err="1">
                <a:solidFill>
                  <a:srgbClr val="C00000"/>
                </a:solidFill>
              </a:rPr>
              <a:t>fd</a:t>
            </a:r>
            <a:r>
              <a:rPr lang="en-US" dirty="0">
                <a:solidFill>
                  <a:srgbClr val="C00000"/>
                </a:solidFill>
              </a:rPr>
              <a:t>, immediately get results, open next </a:t>
            </a:r>
            <a:r>
              <a:rPr lang="en-US" dirty="0" err="1">
                <a:solidFill>
                  <a:srgbClr val="C00000"/>
                </a:solidFill>
              </a:rPr>
              <a:t>fd</a:t>
            </a:r>
            <a:r>
              <a:rPr lang="en-US" dirty="0">
                <a:solidFill>
                  <a:srgbClr val="C00000"/>
                </a:solidFill>
              </a:rPr>
              <a:t>, get results, sleep for some time</a:t>
            </a:r>
          </a:p>
          <a:p>
            <a:pPr algn="just">
              <a:lnSpc>
                <a:spcPct val="120000"/>
              </a:lnSpc>
              <a:defRPr/>
            </a:pPr>
            <a:r>
              <a:rPr lang="en-US" b="1" dirty="0">
                <a:solidFill>
                  <a:srgbClr val="C00000"/>
                </a:solidFill>
              </a:rPr>
              <a:t>signal-driven Asynchronous I/O: </a:t>
            </a:r>
            <a:r>
              <a:rPr lang="en-US" dirty="0">
                <a:solidFill>
                  <a:srgbClr val="C00000"/>
                </a:solidFill>
              </a:rPr>
              <a:t>POSIX or  System V (</a:t>
            </a:r>
            <a:r>
              <a:rPr lang="en-US" b="1" dirty="0">
                <a:solidFill>
                  <a:srgbClr val="C00000"/>
                </a:solidFill>
              </a:rPr>
              <a:t>signals SIGIO, SIGURG,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a:extLst>
              <a:ext uri="{FF2B5EF4-FFF2-40B4-BE49-F238E27FC236}">
                <a16:creationId xmlns:a16="http://schemas.microsoft.com/office/drawing/2014/main" id="{6EA6A0CC-C363-40A6-B593-B5243908008E}"/>
              </a:ext>
            </a:extLst>
          </p:cNvPr>
          <p:cNvSpPr>
            <a:spLocks noGrp="1" noChangeArrowheads="1"/>
          </p:cNvSpPr>
          <p:nvPr>
            <p:ph type="title"/>
          </p:nvPr>
        </p:nvSpPr>
        <p:spPr/>
        <p:txBody>
          <a:bodyPr>
            <a:normAutofit/>
          </a:bodyPr>
          <a:lstStyle/>
          <a:p>
            <a:pPr eaLnBrk="1" hangingPunct="1"/>
            <a:r>
              <a:rPr lang="en-US" altLang="en-US"/>
              <a:t>Sequential Client/Server: TCP Flow</a:t>
            </a:r>
          </a:p>
        </p:txBody>
      </p:sp>
      <p:grpSp>
        <p:nvGrpSpPr>
          <p:cNvPr id="3" name="Group 2">
            <a:extLst>
              <a:ext uri="{FF2B5EF4-FFF2-40B4-BE49-F238E27FC236}">
                <a16:creationId xmlns:a16="http://schemas.microsoft.com/office/drawing/2014/main" id="{8BA70C48-B4E3-44F3-B3A5-029D43611ED6}"/>
              </a:ext>
            </a:extLst>
          </p:cNvPr>
          <p:cNvGrpSpPr/>
          <p:nvPr/>
        </p:nvGrpSpPr>
        <p:grpSpPr>
          <a:xfrm>
            <a:off x="1165847" y="1063229"/>
            <a:ext cx="6050306" cy="3845302"/>
            <a:chOff x="1314450" y="632222"/>
            <a:chExt cx="6488456" cy="4276309"/>
          </a:xfrm>
        </p:grpSpPr>
        <p:sp>
          <p:nvSpPr>
            <p:cNvPr id="112643" name="Text Box 3">
              <a:extLst>
                <a:ext uri="{FF2B5EF4-FFF2-40B4-BE49-F238E27FC236}">
                  <a16:creationId xmlns:a16="http://schemas.microsoft.com/office/drawing/2014/main" id="{FB3645B3-5408-4960-9D19-D063E9A1DF7F}"/>
                </a:ext>
              </a:extLst>
            </p:cNvPr>
            <p:cNvSpPr txBox="1">
              <a:spLocks noChangeArrowheads="1"/>
            </p:cNvSpPr>
            <p:nvPr/>
          </p:nvSpPr>
          <p:spPr bwMode="auto">
            <a:xfrm>
              <a:off x="6229350" y="802482"/>
              <a:ext cx="772969"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socket()</a:t>
              </a:r>
            </a:p>
          </p:txBody>
        </p:sp>
        <p:sp>
          <p:nvSpPr>
            <p:cNvPr id="112644" name="Text Box 4">
              <a:extLst>
                <a:ext uri="{FF2B5EF4-FFF2-40B4-BE49-F238E27FC236}">
                  <a16:creationId xmlns:a16="http://schemas.microsoft.com/office/drawing/2014/main" id="{1D8C4946-94C4-44EA-8651-AEDD2DC9C64B}"/>
                </a:ext>
              </a:extLst>
            </p:cNvPr>
            <p:cNvSpPr txBox="1">
              <a:spLocks noChangeArrowheads="1"/>
            </p:cNvSpPr>
            <p:nvPr/>
          </p:nvSpPr>
          <p:spPr bwMode="auto">
            <a:xfrm>
              <a:off x="1714501" y="2059782"/>
              <a:ext cx="853119"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dirty="0">
                  <a:latin typeface="Comic Sans MS" panose="030F0702030302020204" pitchFamily="66" charset="0"/>
                </a:rPr>
                <a:t>connect()</a:t>
              </a:r>
            </a:p>
          </p:txBody>
        </p:sp>
        <p:sp>
          <p:nvSpPr>
            <p:cNvPr id="112645" name="Text Box 5">
              <a:extLst>
                <a:ext uri="{FF2B5EF4-FFF2-40B4-BE49-F238E27FC236}">
                  <a16:creationId xmlns:a16="http://schemas.microsoft.com/office/drawing/2014/main" id="{EA8B26B3-BBF4-4B50-B69A-6098B48256E1}"/>
                </a:ext>
              </a:extLst>
            </p:cNvPr>
            <p:cNvSpPr txBox="1">
              <a:spLocks noChangeArrowheads="1"/>
            </p:cNvSpPr>
            <p:nvPr/>
          </p:nvSpPr>
          <p:spPr bwMode="auto">
            <a:xfrm>
              <a:off x="6311504" y="1316832"/>
              <a:ext cx="601447"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bind()</a:t>
              </a:r>
            </a:p>
          </p:txBody>
        </p:sp>
        <p:sp>
          <p:nvSpPr>
            <p:cNvPr id="112646" name="Text Box 6">
              <a:extLst>
                <a:ext uri="{FF2B5EF4-FFF2-40B4-BE49-F238E27FC236}">
                  <a16:creationId xmlns:a16="http://schemas.microsoft.com/office/drawing/2014/main" id="{1E255583-A0F4-42D4-8ADD-7A2A6BDC48C0}"/>
                </a:ext>
              </a:extLst>
            </p:cNvPr>
            <p:cNvSpPr txBox="1">
              <a:spLocks noChangeArrowheads="1"/>
            </p:cNvSpPr>
            <p:nvPr/>
          </p:nvSpPr>
          <p:spPr bwMode="auto">
            <a:xfrm>
              <a:off x="6343650" y="1774032"/>
              <a:ext cx="696024"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listen()</a:t>
              </a:r>
            </a:p>
          </p:txBody>
        </p:sp>
        <p:sp>
          <p:nvSpPr>
            <p:cNvPr id="112647" name="Text Box 7">
              <a:extLst>
                <a:ext uri="{FF2B5EF4-FFF2-40B4-BE49-F238E27FC236}">
                  <a16:creationId xmlns:a16="http://schemas.microsoft.com/office/drawing/2014/main" id="{6B611C07-B45A-4AAC-8A2E-D0581864A56E}"/>
                </a:ext>
              </a:extLst>
            </p:cNvPr>
            <p:cNvSpPr txBox="1">
              <a:spLocks noChangeArrowheads="1"/>
            </p:cNvSpPr>
            <p:nvPr/>
          </p:nvSpPr>
          <p:spPr bwMode="auto">
            <a:xfrm>
              <a:off x="6343650" y="2288382"/>
              <a:ext cx="779381"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accept()</a:t>
              </a:r>
            </a:p>
          </p:txBody>
        </p:sp>
        <p:sp>
          <p:nvSpPr>
            <p:cNvPr id="112648" name="Text Box 8">
              <a:extLst>
                <a:ext uri="{FF2B5EF4-FFF2-40B4-BE49-F238E27FC236}">
                  <a16:creationId xmlns:a16="http://schemas.microsoft.com/office/drawing/2014/main" id="{225E7981-F1B4-4698-A482-7E3BF8E3FC34}"/>
                </a:ext>
              </a:extLst>
            </p:cNvPr>
            <p:cNvSpPr txBox="1">
              <a:spLocks noChangeArrowheads="1"/>
            </p:cNvSpPr>
            <p:nvPr/>
          </p:nvSpPr>
          <p:spPr bwMode="auto">
            <a:xfrm>
              <a:off x="1714500" y="1488282"/>
              <a:ext cx="772969"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dirty="0">
                  <a:latin typeface="Comic Sans MS" panose="030F0702030302020204" pitchFamily="66" charset="0"/>
                </a:rPr>
                <a:t>socket()</a:t>
              </a:r>
            </a:p>
          </p:txBody>
        </p:sp>
        <p:sp>
          <p:nvSpPr>
            <p:cNvPr id="112649" name="Text Box 9">
              <a:extLst>
                <a:ext uri="{FF2B5EF4-FFF2-40B4-BE49-F238E27FC236}">
                  <a16:creationId xmlns:a16="http://schemas.microsoft.com/office/drawing/2014/main" id="{D5757C92-B17A-4AAA-9B83-0953C4BEBCF7}"/>
                </a:ext>
              </a:extLst>
            </p:cNvPr>
            <p:cNvSpPr txBox="1">
              <a:spLocks noChangeArrowheads="1"/>
            </p:cNvSpPr>
            <p:nvPr/>
          </p:nvSpPr>
          <p:spPr bwMode="auto">
            <a:xfrm>
              <a:off x="1714501" y="2574132"/>
              <a:ext cx="678391"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write()</a:t>
              </a:r>
            </a:p>
          </p:txBody>
        </p:sp>
        <p:sp>
          <p:nvSpPr>
            <p:cNvPr id="112650" name="Text Box 10">
              <a:extLst>
                <a:ext uri="{FF2B5EF4-FFF2-40B4-BE49-F238E27FC236}">
                  <a16:creationId xmlns:a16="http://schemas.microsoft.com/office/drawing/2014/main" id="{EC493A89-CD05-4998-9D39-F2F9D8BA3E08}"/>
                </a:ext>
              </a:extLst>
            </p:cNvPr>
            <p:cNvSpPr txBox="1">
              <a:spLocks noChangeArrowheads="1"/>
            </p:cNvSpPr>
            <p:nvPr/>
          </p:nvSpPr>
          <p:spPr bwMode="auto">
            <a:xfrm>
              <a:off x="1771650" y="4060032"/>
              <a:ext cx="631904"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read()</a:t>
              </a:r>
            </a:p>
          </p:txBody>
        </p:sp>
        <p:sp>
          <p:nvSpPr>
            <p:cNvPr id="112651" name="Text Box 11">
              <a:extLst>
                <a:ext uri="{FF2B5EF4-FFF2-40B4-BE49-F238E27FC236}">
                  <a16:creationId xmlns:a16="http://schemas.microsoft.com/office/drawing/2014/main" id="{77F0C3A6-948F-4873-85AC-F6F892BCF645}"/>
                </a:ext>
              </a:extLst>
            </p:cNvPr>
            <p:cNvSpPr txBox="1">
              <a:spLocks noChangeArrowheads="1"/>
            </p:cNvSpPr>
            <p:nvPr/>
          </p:nvSpPr>
          <p:spPr bwMode="auto">
            <a:xfrm>
              <a:off x="1771651" y="4574382"/>
              <a:ext cx="659155"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close()</a:t>
              </a:r>
            </a:p>
          </p:txBody>
        </p:sp>
        <p:sp>
          <p:nvSpPr>
            <p:cNvPr id="112652" name="Text Box 12">
              <a:extLst>
                <a:ext uri="{FF2B5EF4-FFF2-40B4-BE49-F238E27FC236}">
                  <a16:creationId xmlns:a16="http://schemas.microsoft.com/office/drawing/2014/main" id="{78BCDB27-01CB-4482-A5DC-24E6CFFC7EBE}"/>
                </a:ext>
              </a:extLst>
            </p:cNvPr>
            <p:cNvSpPr txBox="1">
              <a:spLocks noChangeArrowheads="1"/>
            </p:cNvSpPr>
            <p:nvPr/>
          </p:nvSpPr>
          <p:spPr bwMode="auto">
            <a:xfrm>
              <a:off x="6343650" y="2974182"/>
              <a:ext cx="631904"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read()</a:t>
              </a:r>
            </a:p>
          </p:txBody>
        </p:sp>
        <p:sp>
          <p:nvSpPr>
            <p:cNvPr id="112653" name="Text Box 13">
              <a:extLst>
                <a:ext uri="{FF2B5EF4-FFF2-40B4-BE49-F238E27FC236}">
                  <a16:creationId xmlns:a16="http://schemas.microsoft.com/office/drawing/2014/main" id="{274956D0-6DF1-4397-B812-FF3430CFF21D}"/>
                </a:ext>
              </a:extLst>
            </p:cNvPr>
            <p:cNvSpPr txBox="1">
              <a:spLocks noChangeArrowheads="1"/>
            </p:cNvSpPr>
            <p:nvPr/>
          </p:nvSpPr>
          <p:spPr bwMode="auto">
            <a:xfrm>
              <a:off x="6286501" y="3888582"/>
              <a:ext cx="678391"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write()</a:t>
              </a:r>
            </a:p>
          </p:txBody>
        </p:sp>
        <p:sp>
          <p:nvSpPr>
            <p:cNvPr id="112654" name="Text Box 14">
              <a:extLst>
                <a:ext uri="{FF2B5EF4-FFF2-40B4-BE49-F238E27FC236}">
                  <a16:creationId xmlns:a16="http://schemas.microsoft.com/office/drawing/2014/main" id="{D26C33F0-7071-4263-89FB-468E2FCF22BB}"/>
                </a:ext>
              </a:extLst>
            </p:cNvPr>
            <p:cNvSpPr txBox="1">
              <a:spLocks noChangeArrowheads="1"/>
            </p:cNvSpPr>
            <p:nvPr/>
          </p:nvSpPr>
          <p:spPr bwMode="auto">
            <a:xfrm>
              <a:off x="6286500" y="4631532"/>
              <a:ext cx="631904"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read()</a:t>
              </a:r>
            </a:p>
          </p:txBody>
        </p:sp>
        <p:sp>
          <p:nvSpPr>
            <p:cNvPr id="112655" name="Line 15">
              <a:extLst>
                <a:ext uri="{FF2B5EF4-FFF2-40B4-BE49-F238E27FC236}">
                  <a16:creationId xmlns:a16="http://schemas.microsoft.com/office/drawing/2014/main" id="{7BED73D1-D33B-4C0A-AFEE-0653021745D6}"/>
                </a:ext>
              </a:extLst>
            </p:cNvPr>
            <p:cNvSpPr>
              <a:spLocks noChangeShapeType="1"/>
            </p:cNvSpPr>
            <p:nvPr/>
          </p:nvSpPr>
          <p:spPr bwMode="auto">
            <a:xfrm>
              <a:off x="2000250" y="1771650"/>
              <a:ext cx="0" cy="2857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2656" name="Line 16">
              <a:extLst>
                <a:ext uri="{FF2B5EF4-FFF2-40B4-BE49-F238E27FC236}">
                  <a16:creationId xmlns:a16="http://schemas.microsoft.com/office/drawing/2014/main" id="{462ED5AC-7F79-4962-97C5-9329E0DB502E}"/>
                </a:ext>
              </a:extLst>
            </p:cNvPr>
            <p:cNvSpPr>
              <a:spLocks noChangeShapeType="1"/>
            </p:cNvSpPr>
            <p:nvPr/>
          </p:nvSpPr>
          <p:spPr bwMode="auto">
            <a:xfrm>
              <a:off x="2000250" y="2286000"/>
              <a:ext cx="0" cy="2857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2657" name="Line 17">
              <a:extLst>
                <a:ext uri="{FF2B5EF4-FFF2-40B4-BE49-F238E27FC236}">
                  <a16:creationId xmlns:a16="http://schemas.microsoft.com/office/drawing/2014/main" id="{8090DF7D-E724-4A59-A440-E13E2DC70BB7}"/>
                </a:ext>
              </a:extLst>
            </p:cNvPr>
            <p:cNvSpPr>
              <a:spLocks noChangeShapeType="1"/>
            </p:cNvSpPr>
            <p:nvPr/>
          </p:nvSpPr>
          <p:spPr bwMode="auto">
            <a:xfrm>
              <a:off x="2000250" y="2800350"/>
              <a:ext cx="0" cy="1257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2658" name="Line 18">
              <a:extLst>
                <a:ext uri="{FF2B5EF4-FFF2-40B4-BE49-F238E27FC236}">
                  <a16:creationId xmlns:a16="http://schemas.microsoft.com/office/drawing/2014/main" id="{1D6FA4FE-A0CA-41F7-BE98-7FC2AEC39A91}"/>
                </a:ext>
              </a:extLst>
            </p:cNvPr>
            <p:cNvSpPr>
              <a:spLocks noChangeShapeType="1"/>
            </p:cNvSpPr>
            <p:nvPr/>
          </p:nvSpPr>
          <p:spPr bwMode="auto">
            <a:xfrm>
              <a:off x="2000250" y="4286250"/>
              <a:ext cx="0" cy="2857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2659" name="Line 19">
              <a:extLst>
                <a:ext uri="{FF2B5EF4-FFF2-40B4-BE49-F238E27FC236}">
                  <a16:creationId xmlns:a16="http://schemas.microsoft.com/office/drawing/2014/main" id="{E01477B4-518D-4560-BC5D-5611FC820D65}"/>
                </a:ext>
              </a:extLst>
            </p:cNvPr>
            <p:cNvSpPr>
              <a:spLocks noChangeShapeType="1"/>
            </p:cNvSpPr>
            <p:nvPr/>
          </p:nvSpPr>
          <p:spPr bwMode="auto">
            <a:xfrm flipH="1">
              <a:off x="1314450" y="4171950"/>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2660" name="Line 20">
              <a:extLst>
                <a:ext uri="{FF2B5EF4-FFF2-40B4-BE49-F238E27FC236}">
                  <a16:creationId xmlns:a16="http://schemas.microsoft.com/office/drawing/2014/main" id="{A91EC719-B992-4A24-82D1-0E636EBDDD90}"/>
                </a:ext>
              </a:extLst>
            </p:cNvPr>
            <p:cNvSpPr>
              <a:spLocks noChangeShapeType="1"/>
            </p:cNvSpPr>
            <p:nvPr/>
          </p:nvSpPr>
          <p:spPr bwMode="auto">
            <a:xfrm flipV="1">
              <a:off x="1314450" y="2686050"/>
              <a:ext cx="0" cy="148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2661" name="Line 21">
              <a:extLst>
                <a:ext uri="{FF2B5EF4-FFF2-40B4-BE49-F238E27FC236}">
                  <a16:creationId xmlns:a16="http://schemas.microsoft.com/office/drawing/2014/main" id="{0337E549-B0E9-4433-BD2C-0EC7CAFB3D92}"/>
                </a:ext>
              </a:extLst>
            </p:cNvPr>
            <p:cNvSpPr>
              <a:spLocks noChangeShapeType="1"/>
            </p:cNvSpPr>
            <p:nvPr/>
          </p:nvSpPr>
          <p:spPr bwMode="auto">
            <a:xfrm>
              <a:off x="1314450" y="2686050"/>
              <a:ext cx="4000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2662" name="Line 22">
              <a:extLst>
                <a:ext uri="{FF2B5EF4-FFF2-40B4-BE49-F238E27FC236}">
                  <a16:creationId xmlns:a16="http://schemas.microsoft.com/office/drawing/2014/main" id="{92CB38C9-5B78-4232-82A8-B75CE7F96FAD}"/>
                </a:ext>
              </a:extLst>
            </p:cNvPr>
            <p:cNvSpPr>
              <a:spLocks noChangeShapeType="1"/>
            </p:cNvSpPr>
            <p:nvPr/>
          </p:nvSpPr>
          <p:spPr bwMode="auto">
            <a:xfrm>
              <a:off x="6629400" y="2057400"/>
              <a:ext cx="0" cy="2857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2663" name="Line 23">
              <a:extLst>
                <a:ext uri="{FF2B5EF4-FFF2-40B4-BE49-F238E27FC236}">
                  <a16:creationId xmlns:a16="http://schemas.microsoft.com/office/drawing/2014/main" id="{D0DC00DC-7581-4998-BD42-322498F2CF5E}"/>
                </a:ext>
              </a:extLst>
            </p:cNvPr>
            <p:cNvSpPr>
              <a:spLocks noChangeShapeType="1"/>
            </p:cNvSpPr>
            <p:nvPr/>
          </p:nvSpPr>
          <p:spPr bwMode="auto">
            <a:xfrm>
              <a:off x="6572250" y="1600200"/>
              <a:ext cx="0" cy="1714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2664" name="Line 24">
              <a:extLst>
                <a:ext uri="{FF2B5EF4-FFF2-40B4-BE49-F238E27FC236}">
                  <a16:creationId xmlns:a16="http://schemas.microsoft.com/office/drawing/2014/main" id="{624DA9A1-6551-4121-BE64-351EC7514996}"/>
                </a:ext>
              </a:extLst>
            </p:cNvPr>
            <p:cNvSpPr>
              <a:spLocks noChangeShapeType="1"/>
            </p:cNvSpPr>
            <p:nvPr/>
          </p:nvSpPr>
          <p:spPr bwMode="auto">
            <a:xfrm>
              <a:off x="6629400" y="2571750"/>
              <a:ext cx="0" cy="4000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2665" name="Line 25">
              <a:extLst>
                <a:ext uri="{FF2B5EF4-FFF2-40B4-BE49-F238E27FC236}">
                  <a16:creationId xmlns:a16="http://schemas.microsoft.com/office/drawing/2014/main" id="{ED6126DB-868C-40D8-961B-40A9D8E575A7}"/>
                </a:ext>
              </a:extLst>
            </p:cNvPr>
            <p:cNvSpPr>
              <a:spLocks noChangeShapeType="1"/>
            </p:cNvSpPr>
            <p:nvPr/>
          </p:nvSpPr>
          <p:spPr bwMode="auto">
            <a:xfrm>
              <a:off x="6629400" y="3257550"/>
              <a:ext cx="0" cy="628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2666" name="Line 26">
              <a:extLst>
                <a:ext uri="{FF2B5EF4-FFF2-40B4-BE49-F238E27FC236}">
                  <a16:creationId xmlns:a16="http://schemas.microsoft.com/office/drawing/2014/main" id="{28B3CC6E-773B-4754-B6EA-8B18BCD41ED7}"/>
                </a:ext>
              </a:extLst>
            </p:cNvPr>
            <p:cNvSpPr>
              <a:spLocks noChangeShapeType="1"/>
            </p:cNvSpPr>
            <p:nvPr/>
          </p:nvSpPr>
          <p:spPr bwMode="auto">
            <a:xfrm>
              <a:off x="6629400" y="417195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2667" name="Line 27">
              <a:extLst>
                <a:ext uri="{FF2B5EF4-FFF2-40B4-BE49-F238E27FC236}">
                  <a16:creationId xmlns:a16="http://schemas.microsoft.com/office/drawing/2014/main" id="{A3B33559-0477-49E9-A6AD-45D4E858EA03}"/>
                </a:ext>
              </a:extLst>
            </p:cNvPr>
            <p:cNvSpPr>
              <a:spLocks noChangeShapeType="1"/>
            </p:cNvSpPr>
            <p:nvPr/>
          </p:nvSpPr>
          <p:spPr bwMode="auto">
            <a:xfrm>
              <a:off x="6572250" y="1085850"/>
              <a:ext cx="0" cy="2286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2668" name="Line 28">
              <a:extLst>
                <a:ext uri="{FF2B5EF4-FFF2-40B4-BE49-F238E27FC236}">
                  <a16:creationId xmlns:a16="http://schemas.microsoft.com/office/drawing/2014/main" id="{1DEBA7C4-77E2-4353-886F-8F394C592D08}"/>
                </a:ext>
              </a:extLst>
            </p:cNvPr>
            <p:cNvSpPr>
              <a:spLocks noChangeShapeType="1"/>
            </p:cNvSpPr>
            <p:nvPr/>
          </p:nvSpPr>
          <p:spPr bwMode="auto">
            <a:xfrm>
              <a:off x="2514600" y="2171700"/>
              <a:ext cx="3829050" cy="28575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2669" name="Line 29">
              <a:extLst>
                <a:ext uri="{FF2B5EF4-FFF2-40B4-BE49-F238E27FC236}">
                  <a16:creationId xmlns:a16="http://schemas.microsoft.com/office/drawing/2014/main" id="{FF0160D7-0C05-49E1-BF65-9E50F7763F00}"/>
                </a:ext>
              </a:extLst>
            </p:cNvPr>
            <p:cNvSpPr>
              <a:spLocks noChangeShapeType="1"/>
            </p:cNvSpPr>
            <p:nvPr/>
          </p:nvSpPr>
          <p:spPr bwMode="auto">
            <a:xfrm>
              <a:off x="2343150" y="2800350"/>
              <a:ext cx="4000500" cy="342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2670" name="Line 30">
              <a:extLst>
                <a:ext uri="{FF2B5EF4-FFF2-40B4-BE49-F238E27FC236}">
                  <a16:creationId xmlns:a16="http://schemas.microsoft.com/office/drawing/2014/main" id="{5CB1CE39-0B46-4EA4-8C3C-6ED979B6C8E7}"/>
                </a:ext>
              </a:extLst>
            </p:cNvPr>
            <p:cNvSpPr>
              <a:spLocks noChangeShapeType="1"/>
            </p:cNvSpPr>
            <p:nvPr/>
          </p:nvSpPr>
          <p:spPr bwMode="auto">
            <a:xfrm flipH="1">
              <a:off x="2343150" y="4000500"/>
              <a:ext cx="394335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2671" name="Line 31">
              <a:extLst>
                <a:ext uri="{FF2B5EF4-FFF2-40B4-BE49-F238E27FC236}">
                  <a16:creationId xmlns:a16="http://schemas.microsoft.com/office/drawing/2014/main" id="{09051628-B05F-4D41-85D2-3455A480C13B}"/>
                </a:ext>
              </a:extLst>
            </p:cNvPr>
            <p:cNvSpPr>
              <a:spLocks noChangeShapeType="1"/>
            </p:cNvSpPr>
            <p:nvPr/>
          </p:nvSpPr>
          <p:spPr bwMode="auto">
            <a:xfrm>
              <a:off x="2400300" y="4743450"/>
              <a:ext cx="3886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2672" name="Line 32">
              <a:extLst>
                <a:ext uri="{FF2B5EF4-FFF2-40B4-BE49-F238E27FC236}">
                  <a16:creationId xmlns:a16="http://schemas.microsoft.com/office/drawing/2014/main" id="{BB795906-47F4-4543-A194-697ACE50248E}"/>
                </a:ext>
              </a:extLst>
            </p:cNvPr>
            <p:cNvSpPr>
              <a:spLocks noChangeShapeType="1"/>
            </p:cNvSpPr>
            <p:nvPr/>
          </p:nvSpPr>
          <p:spPr bwMode="auto">
            <a:xfrm>
              <a:off x="6858000" y="4743450"/>
              <a:ext cx="2857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2673" name="Text Box 33">
              <a:extLst>
                <a:ext uri="{FF2B5EF4-FFF2-40B4-BE49-F238E27FC236}">
                  <a16:creationId xmlns:a16="http://schemas.microsoft.com/office/drawing/2014/main" id="{A0A9BB4B-5034-4A8B-9F2C-F2409CD8B92D}"/>
                </a:ext>
              </a:extLst>
            </p:cNvPr>
            <p:cNvSpPr txBox="1">
              <a:spLocks noChangeArrowheads="1"/>
            </p:cNvSpPr>
            <p:nvPr/>
          </p:nvSpPr>
          <p:spPr bwMode="auto">
            <a:xfrm>
              <a:off x="7143751" y="4631532"/>
              <a:ext cx="659155"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close()</a:t>
              </a:r>
            </a:p>
          </p:txBody>
        </p:sp>
        <p:sp>
          <p:nvSpPr>
            <p:cNvPr id="112674" name="Text Box 34">
              <a:extLst>
                <a:ext uri="{FF2B5EF4-FFF2-40B4-BE49-F238E27FC236}">
                  <a16:creationId xmlns:a16="http://schemas.microsoft.com/office/drawing/2014/main" id="{587BEE68-62AB-4258-88B0-F575D913CBDE}"/>
                </a:ext>
              </a:extLst>
            </p:cNvPr>
            <p:cNvSpPr txBox="1">
              <a:spLocks noChangeArrowheads="1"/>
            </p:cNvSpPr>
            <p:nvPr/>
          </p:nvSpPr>
          <p:spPr bwMode="auto">
            <a:xfrm>
              <a:off x="4045744" y="2049067"/>
              <a:ext cx="147829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3-way handshake</a:t>
              </a:r>
            </a:p>
          </p:txBody>
        </p:sp>
        <p:sp>
          <p:nvSpPr>
            <p:cNvPr id="112675" name="Text Box 35">
              <a:extLst>
                <a:ext uri="{FF2B5EF4-FFF2-40B4-BE49-F238E27FC236}">
                  <a16:creationId xmlns:a16="http://schemas.microsoft.com/office/drawing/2014/main" id="{F5BB5C97-48EA-428D-92A3-A574B9928B2E}"/>
                </a:ext>
              </a:extLst>
            </p:cNvPr>
            <p:cNvSpPr txBox="1">
              <a:spLocks noChangeArrowheads="1"/>
            </p:cNvSpPr>
            <p:nvPr/>
          </p:nvSpPr>
          <p:spPr bwMode="auto">
            <a:xfrm>
              <a:off x="4000500" y="4460082"/>
              <a:ext cx="4972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EOF</a:t>
              </a:r>
            </a:p>
          </p:txBody>
        </p:sp>
        <p:sp>
          <p:nvSpPr>
            <p:cNvPr id="112676" name="Text Box 36">
              <a:extLst>
                <a:ext uri="{FF2B5EF4-FFF2-40B4-BE49-F238E27FC236}">
                  <a16:creationId xmlns:a16="http://schemas.microsoft.com/office/drawing/2014/main" id="{56499F93-2E77-44F1-BF04-6B364EEEABA8}"/>
                </a:ext>
              </a:extLst>
            </p:cNvPr>
            <p:cNvSpPr txBox="1">
              <a:spLocks noChangeArrowheads="1"/>
            </p:cNvSpPr>
            <p:nvPr/>
          </p:nvSpPr>
          <p:spPr bwMode="auto">
            <a:xfrm>
              <a:off x="4057650" y="2631282"/>
              <a:ext cx="5164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data</a:t>
              </a:r>
            </a:p>
          </p:txBody>
        </p:sp>
        <p:sp>
          <p:nvSpPr>
            <p:cNvPr id="112677" name="Text Box 37">
              <a:extLst>
                <a:ext uri="{FF2B5EF4-FFF2-40B4-BE49-F238E27FC236}">
                  <a16:creationId xmlns:a16="http://schemas.microsoft.com/office/drawing/2014/main" id="{57220166-09AB-4AB1-BB9D-37EA7B3B0E3C}"/>
                </a:ext>
              </a:extLst>
            </p:cNvPr>
            <p:cNvSpPr txBox="1">
              <a:spLocks noChangeArrowheads="1"/>
            </p:cNvSpPr>
            <p:nvPr/>
          </p:nvSpPr>
          <p:spPr bwMode="auto">
            <a:xfrm>
              <a:off x="4114800" y="3774282"/>
              <a:ext cx="5164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data</a:t>
              </a:r>
            </a:p>
          </p:txBody>
        </p:sp>
        <p:sp>
          <p:nvSpPr>
            <p:cNvPr id="112678" name="Text Box 38">
              <a:extLst>
                <a:ext uri="{FF2B5EF4-FFF2-40B4-BE49-F238E27FC236}">
                  <a16:creationId xmlns:a16="http://schemas.microsoft.com/office/drawing/2014/main" id="{EF63F7AF-8639-4819-A449-4E0C31EBBDEA}"/>
                </a:ext>
              </a:extLst>
            </p:cNvPr>
            <p:cNvSpPr txBox="1">
              <a:spLocks noChangeArrowheads="1"/>
            </p:cNvSpPr>
            <p:nvPr/>
          </p:nvSpPr>
          <p:spPr bwMode="auto">
            <a:xfrm>
              <a:off x="1828801" y="902494"/>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800" b="1">
                  <a:solidFill>
                    <a:schemeClr val="accent2"/>
                  </a:solidFill>
                  <a:latin typeface="Comic Sans MS" panose="030F0702030302020204" pitchFamily="66" charset="0"/>
                </a:rPr>
                <a:t>Client</a:t>
              </a:r>
            </a:p>
          </p:txBody>
        </p:sp>
        <p:sp>
          <p:nvSpPr>
            <p:cNvPr id="112679" name="Text Box 39">
              <a:extLst>
                <a:ext uri="{FF2B5EF4-FFF2-40B4-BE49-F238E27FC236}">
                  <a16:creationId xmlns:a16="http://schemas.microsoft.com/office/drawing/2014/main" id="{0CB6B331-E7E5-475E-969F-C5EF2DFCA713}"/>
                </a:ext>
              </a:extLst>
            </p:cNvPr>
            <p:cNvSpPr txBox="1">
              <a:spLocks noChangeArrowheads="1"/>
            </p:cNvSpPr>
            <p:nvPr/>
          </p:nvSpPr>
          <p:spPr bwMode="auto">
            <a:xfrm>
              <a:off x="5257800" y="632222"/>
              <a:ext cx="93807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800" b="1">
                  <a:solidFill>
                    <a:schemeClr val="accent2"/>
                  </a:solidFill>
                  <a:latin typeface="Comic Sans MS" panose="030F0702030302020204" pitchFamily="66" charset="0"/>
                </a:rPr>
                <a:t>Server</a:t>
              </a:r>
            </a:p>
          </p:txBody>
        </p:sp>
        <p:sp>
          <p:nvSpPr>
            <p:cNvPr id="112680" name="Line 40">
              <a:extLst>
                <a:ext uri="{FF2B5EF4-FFF2-40B4-BE49-F238E27FC236}">
                  <a16:creationId xmlns:a16="http://schemas.microsoft.com/office/drawing/2014/main" id="{0566EE94-C65E-4286-A864-7024C5E56EFD}"/>
                </a:ext>
              </a:extLst>
            </p:cNvPr>
            <p:cNvSpPr>
              <a:spLocks noChangeShapeType="1"/>
            </p:cNvSpPr>
            <p:nvPr/>
          </p:nvSpPr>
          <p:spPr bwMode="auto">
            <a:xfrm>
              <a:off x="4229100" y="3086100"/>
              <a:ext cx="0" cy="628650"/>
            </a:xfrm>
            <a:prstGeom prst="line">
              <a:avLst/>
            </a:prstGeom>
            <a:noFill/>
            <a:ln w="38100"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2681" name="Line 41">
              <a:extLst>
                <a:ext uri="{FF2B5EF4-FFF2-40B4-BE49-F238E27FC236}">
                  <a16:creationId xmlns:a16="http://schemas.microsoft.com/office/drawing/2014/main" id="{F1E025BE-22A9-43F3-BA2B-08040C08C82F}"/>
                </a:ext>
              </a:extLst>
            </p:cNvPr>
            <p:cNvSpPr>
              <a:spLocks noChangeShapeType="1"/>
            </p:cNvSpPr>
            <p:nvPr/>
          </p:nvSpPr>
          <p:spPr bwMode="auto">
            <a:xfrm>
              <a:off x="6858000" y="4000500"/>
              <a:ext cx="685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2682" name="Line 42">
              <a:extLst>
                <a:ext uri="{FF2B5EF4-FFF2-40B4-BE49-F238E27FC236}">
                  <a16:creationId xmlns:a16="http://schemas.microsoft.com/office/drawing/2014/main" id="{1E86EA4F-C093-4555-A74D-97C9356ADC50}"/>
                </a:ext>
              </a:extLst>
            </p:cNvPr>
            <p:cNvSpPr>
              <a:spLocks noChangeShapeType="1"/>
            </p:cNvSpPr>
            <p:nvPr/>
          </p:nvSpPr>
          <p:spPr bwMode="auto">
            <a:xfrm flipV="1">
              <a:off x="7543800" y="3086100"/>
              <a:ext cx="0" cy="914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2683" name="Line 43">
              <a:extLst>
                <a:ext uri="{FF2B5EF4-FFF2-40B4-BE49-F238E27FC236}">
                  <a16:creationId xmlns:a16="http://schemas.microsoft.com/office/drawing/2014/main" id="{E23927D2-04FF-493D-93F3-8BA1FEFAB661}"/>
                </a:ext>
              </a:extLst>
            </p:cNvPr>
            <p:cNvSpPr>
              <a:spLocks noChangeShapeType="1"/>
            </p:cNvSpPr>
            <p:nvPr/>
          </p:nvSpPr>
          <p:spPr bwMode="auto">
            <a:xfrm flipH="1">
              <a:off x="6858000" y="3086100"/>
              <a:ext cx="685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a:extLst>
              <a:ext uri="{FF2B5EF4-FFF2-40B4-BE49-F238E27FC236}">
                <a16:creationId xmlns:a16="http://schemas.microsoft.com/office/drawing/2014/main" id="{FD162685-1F51-4051-9238-38B4B841F8A5}"/>
              </a:ext>
            </a:extLst>
          </p:cNvPr>
          <p:cNvSpPr>
            <a:spLocks noGrp="1" noChangeArrowheads="1"/>
          </p:cNvSpPr>
          <p:nvPr>
            <p:ph type="sldNum" sz="quarter" idx="15"/>
          </p:nvPr>
        </p:nvSpPr>
        <p:spPr bwMode="auto">
          <a:xfrm>
            <a:off x="6553200" y="6248400"/>
            <a:ext cx="19050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ct val="0"/>
              </a:spcBef>
              <a:buFontTx/>
              <a:buNone/>
              <a:defRPr/>
            </a:pPr>
            <a:fld id="{09C1B6E6-963B-4331-AC24-A13F4C2149C3}" type="slidenum">
              <a:rPr lang="en-US" altLang="en-US" smtClean="0"/>
              <a:pPr>
                <a:spcBef>
                  <a:spcPct val="0"/>
                </a:spcBef>
                <a:buFontTx/>
                <a:buNone/>
                <a:defRPr/>
              </a:pPr>
              <a:t>5</a:t>
            </a:fld>
            <a:endParaRPr lang="en-US" altLang="en-US" sz="1050"/>
          </a:p>
        </p:txBody>
      </p:sp>
      <p:sp>
        <p:nvSpPr>
          <p:cNvPr id="4099" name="Rectangle 43">
            <a:extLst>
              <a:ext uri="{FF2B5EF4-FFF2-40B4-BE49-F238E27FC236}">
                <a16:creationId xmlns:a16="http://schemas.microsoft.com/office/drawing/2014/main" id="{97D4E82B-2AA8-4C8E-94FB-12FA5FD7B925}"/>
              </a:ext>
            </a:extLst>
          </p:cNvPr>
          <p:cNvSpPr>
            <a:spLocks noChangeArrowheads="1"/>
          </p:cNvSpPr>
          <p:nvPr/>
        </p:nvSpPr>
        <p:spPr bwMode="auto">
          <a:xfrm>
            <a:off x="3875485" y="4569619"/>
            <a:ext cx="2150429" cy="25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200"/>
              <a:t>Electrical and/or Optical Signals</a:t>
            </a:r>
          </a:p>
        </p:txBody>
      </p:sp>
      <p:sp>
        <p:nvSpPr>
          <p:cNvPr id="4100" name="Text Box 84">
            <a:extLst>
              <a:ext uri="{FF2B5EF4-FFF2-40B4-BE49-F238E27FC236}">
                <a16:creationId xmlns:a16="http://schemas.microsoft.com/office/drawing/2014/main" id="{0FBBBFD1-0897-41AA-86F5-15CE4B3F3D8C}"/>
              </a:ext>
            </a:extLst>
          </p:cNvPr>
          <p:cNvSpPr txBox="1">
            <a:spLocks noChangeArrowheads="1"/>
          </p:cNvSpPr>
          <p:nvPr/>
        </p:nvSpPr>
        <p:spPr bwMode="auto">
          <a:xfrm>
            <a:off x="2914651" y="480060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01" name="Text Box 85">
            <a:extLst>
              <a:ext uri="{FF2B5EF4-FFF2-40B4-BE49-F238E27FC236}">
                <a16:creationId xmlns:a16="http://schemas.microsoft.com/office/drawing/2014/main" id="{7C8520B7-9A27-4464-B0F4-4478375922A6}"/>
              </a:ext>
            </a:extLst>
          </p:cNvPr>
          <p:cNvSpPr txBox="1">
            <a:spLocks noChangeArrowheads="1"/>
          </p:cNvSpPr>
          <p:nvPr/>
        </p:nvSpPr>
        <p:spPr bwMode="auto">
          <a:xfrm>
            <a:off x="2000250" y="0"/>
            <a:ext cx="49672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800" b="1"/>
              <a:t> The OSI reference model (proposed by ISO)</a:t>
            </a:r>
          </a:p>
        </p:txBody>
      </p:sp>
      <p:grpSp>
        <p:nvGrpSpPr>
          <p:cNvPr id="4102" name="Group 1">
            <a:extLst>
              <a:ext uri="{FF2B5EF4-FFF2-40B4-BE49-F238E27FC236}">
                <a16:creationId xmlns:a16="http://schemas.microsoft.com/office/drawing/2014/main" id="{55063038-3B1F-4884-86A7-FABB2418019D}"/>
              </a:ext>
            </a:extLst>
          </p:cNvPr>
          <p:cNvGrpSpPr>
            <a:grpSpLocks/>
          </p:cNvGrpSpPr>
          <p:nvPr/>
        </p:nvGrpSpPr>
        <p:grpSpPr bwMode="auto">
          <a:xfrm>
            <a:off x="1657350" y="383381"/>
            <a:ext cx="5657850" cy="4200525"/>
            <a:chOff x="685800" y="511175"/>
            <a:chExt cx="7543800" cy="5600700"/>
          </a:xfrm>
        </p:grpSpPr>
        <p:sp>
          <p:nvSpPr>
            <p:cNvPr id="4104" name="Rectangle 2">
              <a:extLst>
                <a:ext uri="{FF2B5EF4-FFF2-40B4-BE49-F238E27FC236}">
                  <a16:creationId xmlns:a16="http://schemas.microsoft.com/office/drawing/2014/main" id="{BF0BC9B6-4029-45C4-AC7B-A3BAB9B814E7}"/>
                </a:ext>
              </a:extLst>
            </p:cNvPr>
            <p:cNvSpPr>
              <a:spLocks noChangeArrowheads="1"/>
            </p:cNvSpPr>
            <p:nvPr/>
          </p:nvSpPr>
          <p:spPr bwMode="auto">
            <a:xfrm>
              <a:off x="889000" y="11398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05" name="Rectangle 3">
              <a:extLst>
                <a:ext uri="{FF2B5EF4-FFF2-40B4-BE49-F238E27FC236}">
                  <a16:creationId xmlns:a16="http://schemas.microsoft.com/office/drawing/2014/main" id="{750EEB77-9D14-411E-ACBC-33BBE078BDD1}"/>
                </a:ext>
              </a:extLst>
            </p:cNvPr>
            <p:cNvSpPr>
              <a:spLocks noChangeArrowheads="1"/>
            </p:cNvSpPr>
            <p:nvPr/>
          </p:nvSpPr>
          <p:spPr bwMode="auto">
            <a:xfrm>
              <a:off x="889000" y="18129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06" name="Rectangle 4">
              <a:extLst>
                <a:ext uri="{FF2B5EF4-FFF2-40B4-BE49-F238E27FC236}">
                  <a16:creationId xmlns:a16="http://schemas.microsoft.com/office/drawing/2014/main" id="{2A5B64CD-4BEF-498E-ABCC-86363D7DB709}"/>
                </a:ext>
              </a:extLst>
            </p:cNvPr>
            <p:cNvSpPr>
              <a:spLocks noChangeArrowheads="1"/>
            </p:cNvSpPr>
            <p:nvPr/>
          </p:nvSpPr>
          <p:spPr bwMode="auto">
            <a:xfrm>
              <a:off x="889000" y="24860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07" name="Rectangle 5">
              <a:extLst>
                <a:ext uri="{FF2B5EF4-FFF2-40B4-BE49-F238E27FC236}">
                  <a16:creationId xmlns:a16="http://schemas.microsoft.com/office/drawing/2014/main" id="{3ACB0715-DC03-4E0F-A10D-854E39C59BDC}"/>
                </a:ext>
              </a:extLst>
            </p:cNvPr>
            <p:cNvSpPr>
              <a:spLocks noChangeArrowheads="1"/>
            </p:cNvSpPr>
            <p:nvPr/>
          </p:nvSpPr>
          <p:spPr bwMode="auto">
            <a:xfrm>
              <a:off x="889000" y="31591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08" name="Rectangle 6">
              <a:extLst>
                <a:ext uri="{FF2B5EF4-FFF2-40B4-BE49-F238E27FC236}">
                  <a16:creationId xmlns:a16="http://schemas.microsoft.com/office/drawing/2014/main" id="{A9BBB3CD-4B67-40A2-B055-E8D00C3A54C7}"/>
                </a:ext>
              </a:extLst>
            </p:cNvPr>
            <p:cNvSpPr>
              <a:spLocks noChangeArrowheads="1"/>
            </p:cNvSpPr>
            <p:nvPr/>
          </p:nvSpPr>
          <p:spPr bwMode="auto">
            <a:xfrm>
              <a:off x="889000" y="38322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09" name="Rectangle 7">
              <a:extLst>
                <a:ext uri="{FF2B5EF4-FFF2-40B4-BE49-F238E27FC236}">
                  <a16:creationId xmlns:a16="http://schemas.microsoft.com/office/drawing/2014/main" id="{36C65FAC-8A88-4946-9FF2-83AF59185B64}"/>
                </a:ext>
              </a:extLst>
            </p:cNvPr>
            <p:cNvSpPr>
              <a:spLocks noChangeArrowheads="1"/>
            </p:cNvSpPr>
            <p:nvPr/>
          </p:nvSpPr>
          <p:spPr bwMode="auto">
            <a:xfrm>
              <a:off x="889000" y="45053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10" name="Rectangle 8">
              <a:extLst>
                <a:ext uri="{FF2B5EF4-FFF2-40B4-BE49-F238E27FC236}">
                  <a16:creationId xmlns:a16="http://schemas.microsoft.com/office/drawing/2014/main" id="{E2413640-8A77-4358-8F7C-804D30BFDE0D}"/>
                </a:ext>
              </a:extLst>
            </p:cNvPr>
            <p:cNvSpPr>
              <a:spLocks noChangeArrowheads="1"/>
            </p:cNvSpPr>
            <p:nvPr/>
          </p:nvSpPr>
          <p:spPr bwMode="auto">
            <a:xfrm>
              <a:off x="889000" y="51784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11" name="Rectangle 9">
              <a:extLst>
                <a:ext uri="{FF2B5EF4-FFF2-40B4-BE49-F238E27FC236}">
                  <a16:creationId xmlns:a16="http://schemas.microsoft.com/office/drawing/2014/main" id="{3F25D717-C5D6-4A1B-8AA6-8E116220F671}"/>
                </a:ext>
              </a:extLst>
            </p:cNvPr>
            <p:cNvSpPr>
              <a:spLocks noChangeArrowheads="1"/>
            </p:cNvSpPr>
            <p:nvPr/>
          </p:nvSpPr>
          <p:spPr bwMode="auto">
            <a:xfrm>
              <a:off x="6731000" y="11398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12" name="Rectangle 10">
              <a:extLst>
                <a:ext uri="{FF2B5EF4-FFF2-40B4-BE49-F238E27FC236}">
                  <a16:creationId xmlns:a16="http://schemas.microsoft.com/office/drawing/2014/main" id="{BD5C0B0C-8DC2-4613-B249-469ABE24F133}"/>
                </a:ext>
              </a:extLst>
            </p:cNvPr>
            <p:cNvSpPr>
              <a:spLocks noChangeArrowheads="1"/>
            </p:cNvSpPr>
            <p:nvPr/>
          </p:nvSpPr>
          <p:spPr bwMode="auto">
            <a:xfrm>
              <a:off x="6731000" y="18129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13" name="Rectangle 11">
              <a:extLst>
                <a:ext uri="{FF2B5EF4-FFF2-40B4-BE49-F238E27FC236}">
                  <a16:creationId xmlns:a16="http://schemas.microsoft.com/office/drawing/2014/main" id="{F5800A41-B12C-4AE6-9D0C-4229B132D6C8}"/>
                </a:ext>
              </a:extLst>
            </p:cNvPr>
            <p:cNvSpPr>
              <a:spLocks noChangeArrowheads="1"/>
            </p:cNvSpPr>
            <p:nvPr/>
          </p:nvSpPr>
          <p:spPr bwMode="auto">
            <a:xfrm>
              <a:off x="6731000" y="24860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14" name="Rectangle 12">
              <a:extLst>
                <a:ext uri="{FF2B5EF4-FFF2-40B4-BE49-F238E27FC236}">
                  <a16:creationId xmlns:a16="http://schemas.microsoft.com/office/drawing/2014/main" id="{CB64FB7E-3AAC-4E84-A604-53C1AEABC7C9}"/>
                </a:ext>
              </a:extLst>
            </p:cNvPr>
            <p:cNvSpPr>
              <a:spLocks noChangeArrowheads="1"/>
            </p:cNvSpPr>
            <p:nvPr/>
          </p:nvSpPr>
          <p:spPr bwMode="auto">
            <a:xfrm>
              <a:off x="6731000" y="31591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15" name="Rectangle 13">
              <a:extLst>
                <a:ext uri="{FF2B5EF4-FFF2-40B4-BE49-F238E27FC236}">
                  <a16:creationId xmlns:a16="http://schemas.microsoft.com/office/drawing/2014/main" id="{10DFAE53-C127-4BD1-AC2E-711C8B59D015}"/>
                </a:ext>
              </a:extLst>
            </p:cNvPr>
            <p:cNvSpPr>
              <a:spLocks noChangeArrowheads="1"/>
            </p:cNvSpPr>
            <p:nvPr/>
          </p:nvSpPr>
          <p:spPr bwMode="auto">
            <a:xfrm>
              <a:off x="6731000" y="38322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16" name="Rectangle 14">
              <a:extLst>
                <a:ext uri="{FF2B5EF4-FFF2-40B4-BE49-F238E27FC236}">
                  <a16:creationId xmlns:a16="http://schemas.microsoft.com/office/drawing/2014/main" id="{D15F4041-1682-4BBF-BF79-388AB47B3DDF}"/>
                </a:ext>
              </a:extLst>
            </p:cNvPr>
            <p:cNvSpPr>
              <a:spLocks noChangeArrowheads="1"/>
            </p:cNvSpPr>
            <p:nvPr/>
          </p:nvSpPr>
          <p:spPr bwMode="auto">
            <a:xfrm>
              <a:off x="6731000" y="45053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17" name="Rectangle 15">
              <a:extLst>
                <a:ext uri="{FF2B5EF4-FFF2-40B4-BE49-F238E27FC236}">
                  <a16:creationId xmlns:a16="http://schemas.microsoft.com/office/drawing/2014/main" id="{0A219D50-863F-4D15-A008-AE9A5D77223B}"/>
                </a:ext>
              </a:extLst>
            </p:cNvPr>
            <p:cNvSpPr>
              <a:spLocks noChangeArrowheads="1"/>
            </p:cNvSpPr>
            <p:nvPr/>
          </p:nvSpPr>
          <p:spPr bwMode="auto">
            <a:xfrm>
              <a:off x="6731000" y="51784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18" name="Rectangle 16">
              <a:extLst>
                <a:ext uri="{FF2B5EF4-FFF2-40B4-BE49-F238E27FC236}">
                  <a16:creationId xmlns:a16="http://schemas.microsoft.com/office/drawing/2014/main" id="{4DAA5CCE-3906-496E-BEA5-5B9723D489AA}"/>
                </a:ext>
              </a:extLst>
            </p:cNvPr>
            <p:cNvSpPr>
              <a:spLocks noChangeArrowheads="1"/>
            </p:cNvSpPr>
            <p:nvPr/>
          </p:nvSpPr>
          <p:spPr bwMode="auto">
            <a:xfrm>
              <a:off x="2794000" y="38068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19" name="Rectangle 17">
              <a:extLst>
                <a:ext uri="{FF2B5EF4-FFF2-40B4-BE49-F238E27FC236}">
                  <a16:creationId xmlns:a16="http://schemas.microsoft.com/office/drawing/2014/main" id="{BB731503-8912-459E-B43D-467845981185}"/>
                </a:ext>
              </a:extLst>
            </p:cNvPr>
            <p:cNvSpPr>
              <a:spLocks noChangeArrowheads="1"/>
            </p:cNvSpPr>
            <p:nvPr/>
          </p:nvSpPr>
          <p:spPr bwMode="auto">
            <a:xfrm>
              <a:off x="2794000" y="44799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20" name="Rectangle 18">
              <a:extLst>
                <a:ext uri="{FF2B5EF4-FFF2-40B4-BE49-F238E27FC236}">
                  <a16:creationId xmlns:a16="http://schemas.microsoft.com/office/drawing/2014/main" id="{683F47C8-E5E3-499E-BED1-A22FA6C5B118}"/>
                </a:ext>
              </a:extLst>
            </p:cNvPr>
            <p:cNvSpPr>
              <a:spLocks noChangeArrowheads="1"/>
            </p:cNvSpPr>
            <p:nvPr/>
          </p:nvSpPr>
          <p:spPr bwMode="auto">
            <a:xfrm>
              <a:off x="2794000" y="51530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21" name="Rectangle 19">
              <a:extLst>
                <a:ext uri="{FF2B5EF4-FFF2-40B4-BE49-F238E27FC236}">
                  <a16:creationId xmlns:a16="http://schemas.microsoft.com/office/drawing/2014/main" id="{CC6C1DF8-C0C1-4A17-BE99-5D4A5C0F120D}"/>
                </a:ext>
              </a:extLst>
            </p:cNvPr>
            <p:cNvSpPr>
              <a:spLocks noChangeArrowheads="1"/>
            </p:cNvSpPr>
            <p:nvPr/>
          </p:nvSpPr>
          <p:spPr bwMode="auto">
            <a:xfrm>
              <a:off x="968609" y="1190626"/>
              <a:ext cx="1155232"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Application</a:t>
              </a:r>
            </a:p>
            <a:p>
              <a:pPr algn="ctr">
                <a:spcBef>
                  <a:spcPct val="0"/>
                </a:spcBef>
                <a:buFontTx/>
                <a:buNone/>
              </a:pPr>
              <a:r>
                <a:rPr lang="en-US" altLang="en-US" sz="1200"/>
                <a:t>Layer</a:t>
              </a:r>
            </a:p>
          </p:txBody>
        </p:sp>
        <p:sp>
          <p:nvSpPr>
            <p:cNvPr id="4122" name="Rectangle 20">
              <a:extLst>
                <a:ext uri="{FF2B5EF4-FFF2-40B4-BE49-F238E27FC236}">
                  <a16:creationId xmlns:a16="http://schemas.microsoft.com/office/drawing/2014/main" id="{DAA527BB-DD21-4C2F-903C-7F4205DA62D8}"/>
                </a:ext>
              </a:extLst>
            </p:cNvPr>
            <p:cNvSpPr>
              <a:spLocks noChangeArrowheads="1"/>
            </p:cNvSpPr>
            <p:nvPr/>
          </p:nvSpPr>
          <p:spPr bwMode="auto">
            <a:xfrm>
              <a:off x="959660" y="1851026"/>
              <a:ext cx="1200117"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Presentation</a:t>
              </a:r>
            </a:p>
            <a:p>
              <a:pPr algn="ctr">
                <a:spcBef>
                  <a:spcPct val="0"/>
                </a:spcBef>
                <a:buFontTx/>
                <a:buNone/>
              </a:pPr>
              <a:r>
                <a:rPr lang="en-US" altLang="en-US" sz="1200"/>
                <a:t>Layer</a:t>
              </a:r>
            </a:p>
          </p:txBody>
        </p:sp>
        <p:sp>
          <p:nvSpPr>
            <p:cNvPr id="4123" name="Rectangle 21">
              <a:extLst>
                <a:ext uri="{FF2B5EF4-FFF2-40B4-BE49-F238E27FC236}">
                  <a16:creationId xmlns:a16="http://schemas.microsoft.com/office/drawing/2014/main" id="{31BED9C2-B359-48D8-96D6-FC93B6974AB0}"/>
                </a:ext>
              </a:extLst>
            </p:cNvPr>
            <p:cNvSpPr>
              <a:spLocks noChangeArrowheads="1"/>
            </p:cNvSpPr>
            <p:nvPr/>
          </p:nvSpPr>
          <p:spPr bwMode="auto">
            <a:xfrm>
              <a:off x="1165547" y="2511426"/>
              <a:ext cx="808984"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Session</a:t>
              </a:r>
            </a:p>
            <a:p>
              <a:pPr algn="ctr">
                <a:spcBef>
                  <a:spcPct val="0"/>
                </a:spcBef>
                <a:buFontTx/>
                <a:buNone/>
              </a:pPr>
              <a:r>
                <a:rPr lang="en-US" altLang="en-US" sz="1200"/>
                <a:t>Layer</a:t>
              </a:r>
            </a:p>
          </p:txBody>
        </p:sp>
        <p:sp>
          <p:nvSpPr>
            <p:cNvPr id="4124" name="Rectangle 22">
              <a:extLst>
                <a:ext uri="{FF2B5EF4-FFF2-40B4-BE49-F238E27FC236}">
                  <a16:creationId xmlns:a16="http://schemas.microsoft.com/office/drawing/2014/main" id="{6A30BF52-FFAA-49A9-9B7E-5D0D90ED5E9B}"/>
                </a:ext>
              </a:extLst>
            </p:cNvPr>
            <p:cNvSpPr>
              <a:spLocks noChangeArrowheads="1"/>
            </p:cNvSpPr>
            <p:nvPr/>
          </p:nvSpPr>
          <p:spPr bwMode="auto">
            <a:xfrm>
              <a:off x="1097656" y="3171826"/>
              <a:ext cx="974927"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Transport</a:t>
              </a:r>
            </a:p>
            <a:p>
              <a:pPr algn="ctr">
                <a:spcBef>
                  <a:spcPct val="0"/>
                </a:spcBef>
                <a:buFontTx/>
                <a:buNone/>
              </a:pPr>
              <a:r>
                <a:rPr lang="en-US" altLang="en-US" sz="1200"/>
                <a:t>Layer</a:t>
              </a:r>
            </a:p>
          </p:txBody>
        </p:sp>
        <p:sp>
          <p:nvSpPr>
            <p:cNvPr id="4125" name="Rectangle 23">
              <a:extLst>
                <a:ext uri="{FF2B5EF4-FFF2-40B4-BE49-F238E27FC236}">
                  <a16:creationId xmlns:a16="http://schemas.microsoft.com/office/drawing/2014/main" id="{786FD532-E0DB-4CF7-BD50-69F90B09AF3F}"/>
                </a:ext>
              </a:extLst>
            </p:cNvPr>
            <p:cNvSpPr>
              <a:spLocks noChangeArrowheads="1"/>
            </p:cNvSpPr>
            <p:nvPr/>
          </p:nvSpPr>
          <p:spPr bwMode="auto">
            <a:xfrm>
              <a:off x="1146581" y="3832226"/>
              <a:ext cx="900888"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Network</a:t>
              </a:r>
            </a:p>
            <a:p>
              <a:pPr algn="ctr">
                <a:spcBef>
                  <a:spcPct val="0"/>
                </a:spcBef>
                <a:buFontTx/>
                <a:buNone/>
              </a:pPr>
              <a:r>
                <a:rPr lang="en-US" altLang="en-US" sz="1200"/>
                <a:t>Layer</a:t>
              </a:r>
            </a:p>
          </p:txBody>
        </p:sp>
        <p:sp>
          <p:nvSpPr>
            <p:cNvPr id="4126" name="Rectangle 24">
              <a:extLst>
                <a:ext uri="{FF2B5EF4-FFF2-40B4-BE49-F238E27FC236}">
                  <a16:creationId xmlns:a16="http://schemas.microsoft.com/office/drawing/2014/main" id="{5336DB95-E102-4F18-BE6C-E867C2CBBC36}"/>
                </a:ext>
              </a:extLst>
            </p:cNvPr>
            <p:cNvSpPr>
              <a:spLocks noChangeArrowheads="1"/>
            </p:cNvSpPr>
            <p:nvPr/>
          </p:nvSpPr>
          <p:spPr bwMode="auto">
            <a:xfrm>
              <a:off x="1102121" y="4492626"/>
              <a:ext cx="1012032"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Data Link</a:t>
              </a:r>
            </a:p>
            <a:p>
              <a:pPr algn="ctr">
                <a:spcBef>
                  <a:spcPct val="0"/>
                </a:spcBef>
                <a:buFontTx/>
                <a:buNone/>
              </a:pPr>
              <a:r>
                <a:rPr lang="en-US" altLang="en-US" sz="1200"/>
                <a:t>Layer</a:t>
              </a:r>
            </a:p>
          </p:txBody>
        </p:sp>
        <p:sp>
          <p:nvSpPr>
            <p:cNvPr id="4127" name="Rectangle 25">
              <a:extLst>
                <a:ext uri="{FF2B5EF4-FFF2-40B4-BE49-F238E27FC236}">
                  <a16:creationId xmlns:a16="http://schemas.microsoft.com/office/drawing/2014/main" id="{6909E2F1-E045-4274-910C-458B43C0B5C7}"/>
                </a:ext>
              </a:extLst>
            </p:cNvPr>
            <p:cNvSpPr>
              <a:spLocks noChangeArrowheads="1"/>
            </p:cNvSpPr>
            <p:nvPr/>
          </p:nvSpPr>
          <p:spPr bwMode="auto">
            <a:xfrm>
              <a:off x="1183463" y="5153026"/>
              <a:ext cx="879516"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Physical</a:t>
              </a:r>
            </a:p>
            <a:p>
              <a:pPr algn="ctr">
                <a:spcBef>
                  <a:spcPct val="0"/>
                </a:spcBef>
                <a:buFontTx/>
                <a:buNone/>
              </a:pPr>
              <a:r>
                <a:rPr lang="en-US" altLang="en-US" sz="1200"/>
                <a:t>Layer</a:t>
              </a:r>
            </a:p>
          </p:txBody>
        </p:sp>
        <p:sp>
          <p:nvSpPr>
            <p:cNvPr id="4128" name="Rectangle 26">
              <a:extLst>
                <a:ext uri="{FF2B5EF4-FFF2-40B4-BE49-F238E27FC236}">
                  <a16:creationId xmlns:a16="http://schemas.microsoft.com/office/drawing/2014/main" id="{5D966FD7-DF32-4F12-B8A2-C2F5F7A64E8C}"/>
                </a:ext>
              </a:extLst>
            </p:cNvPr>
            <p:cNvSpPr>
              <a:spLocks noChangeArrowheads="1"/>
            </p:cNvSpPr>
            <p:nvPr/>
          </p:nvSpPr>
          <p:spPr bwMode="auto">
            <a:xfrm>
              <a:off x="6731000" y="11398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29" name="Rectangle 27">
              <a:extLst>
                <a:ext uri="{FF2B5EF4-FFF2-40B4-BE49-F238E27FC236}">
                  <a16:creationId xmlns:a16="http://schemas.microsoft.com/office/drawing/2014/main" id="{F970B4EF-7522-4ED2-8632-236A2BC5D998}"/>
                </a:ext>
              </a:extLst>
            </p:cNvPr>
            <p:cNvSpPr>
              <a:spLocks noChangeArrowheads="1"/>
            </p:cNvSpPr>
            <p:nvPr/>
          </p:nvSpPr>
          <p:spPr bwMode="auto">
            <a:xfrm>
              <a:off x="6731000" y="1812925"/>
              <a:ext cx="1346200" cy="6604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30" name="Rectangle 28">
              <a:extLst>
                <a:ext uri="{FF2B5EF4-FFF2-40B4-BE49-F238E27FC236}">
                  <a16:creationId xmlns:a16="http://schemas.microsoft.com/office/drawing/2014/main" id="{5F8BB936-D5B5-4656-BE75-FD789B956E9A}"/>
                </a:ext>
              </a:extLst>
            </p:cNvPr>
            <p:cNvSpPr>
              <a:spLocks noChangeArrowheads="1"/>
            </p:cNvSpPr>
            <p:nvPr/>
          </p:nvSpPr>
          <p:spPr bwMode="auto">
            <a:xfrm>
              <a:off x="6731000" y="24860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31" name="Rectangle 29">
              <a:extLst>
                <a:ext uri="{FF2B5EF4-FFF2-40B4-BE49-F238E27FC236}">
                  <a16:creationId xmlns:a16="http://schemas.microsoft.com/office/drawing/2014/main" id="{66EE54B5-9F8F-4EB6-977C-703BBB264837}"/>
                </a:ext>
              </a:extLst>
            </p:cNvPr>
            <p:cNvSpPr>
              <a:spLocks noChangeArrowheads="1"/>
            </p:cNvSpPr>
            <p:nvPr/>
          </p:nvSpPr>
          <p:spPr bwMode="auto">
            <a:xfrm>
              <a:off x="6731000" y="3159125"/>
              <a:ext cx="1346200" cy="6604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32" name="Rectangle 30">
              <a:extLst>
                <a:ext uri="{FF2B5EF4-FFF2-40B4-BE49-F238E27FC236}">
                  <a16:creationId xmlns:a16="http://schemas.microsoft.com/office/drawing/2014/main" id="{0D9D40AC-B002-489E-8B63-B99F4F5AF04D}"/>
                </a:ext>
              </a:extLst>
            </p:cNvPr>
            <p:cNvSpPr>
              <a:spLocks noChangeArrowheads="1"/>
            </p:cNvSpPr>
            <p:nvPr/>
          </p:nvSpPr>
          <p:spPr bwMode="auto">
            <a:xfrm>
              <a:off x="6731000" y="38322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33" name="Rectangle 31">
              <a:extLst>
                <a:ext uri="{FF2B5EF4-FFF2-40B4-BE49-F238E27FC236}">
                  <a16:creationId xmlns:a16="http://schemas.microsoft.com/office/drawing/2014/main" id="{CB3764CF-2F32-4A90-9302-977D2889ED1B}"/>
                </a:ext>
              </a:extLst>
            </p:cNvPr>
            <p:cNvSpPr>
              <a:spLocks noChangeArrowheads="1"/>
            </p:cNvSpPr>
            <p:nvPr/>
          </p:nvSpPr>
          <p:spPr bwMode="auto">
            <a:xfrm>
              <a:off x="6731000" y="4505325"/>
              <a:ext cx="1346200" cy="6604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34" name="Rectangle 32">
              <a:extLst>
                <a:ext uri="{FF2B5EF4-FFF2-40B4-BE49-F238E27FC236}">
                  <a16:creationId xmlns:a16="http://schemas.microsoft.com/office/drawing/2014/main" id="{C6D1730C-F53E-4E04-89BF-F3B74C0E9773}"/>
                </a:ext>
              </a:extLst>
            </p:cNvPr>
            <p:cNvSpPr>
              <a:spLocks noChangeArrowheads="1"/>
            </p:cNvSpPr>
            <p:nvPr/>
          </p:nvSpPr>
          <p:spPr bwMode="auto">
            <a:xfrm>
              <a:off x="6731000" y="51784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35" name="Rectangle 33">
              <a:extLst>
                <a:ext uri="{FF2B5EF4-FFF2-40B4-BE49-F238E27FC236}">
                  <a16:creationId xmlns:a16="http://schemas.microsoft.com/office/drawing/2014/main" id="{85DE1E72-2E19-435A-BE92-79E6EC43495E}"/>
                </a:ext>
              </a:extLst>
            </p:cNvPr>
            <p:cNvSpPr>
              <a:spLocks noChangeArrowheads="1"/>
            </p:cNvSpPr>
            <p:nvPr/>
          </p:nvSpPr>
          <p:spPr bwMode="auto">
            <a:xfrm>
              <a:off x="6810609" y="1190626"/>
              <a:ext cx="1155232"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Application</a:t>
              </a:r>
            </a:p>
            <a:p>
              <a:pPr algn="ctr">
                <a:spcBef>
                  <a:spcPct val="0"/>
                </a:spcBef>
                <a:buFontTx/>
                <a:buNone/>
              </a:pPr>
              <a:r>
                <a:rPr lang="en-US" altLang="en-US" sz="1200"/>
                <a:t>Layer</a:t>
              </a:r>
            </a:p>
          </p:txBody>
        </p:sp>
        <p:sp>
          <p:nvSpPr>
            <p:cNvPr id="4136" name="Rectangle 34">
              <a:extLst>
                <a:ext uri="{FF2B5EF4-FFF2-40B4-BE49-F238E27FC236}">
                  <a16:creationId xmlns:a16="http://schemas.microsoft.com/office/drawing/2014/main" id="{74B85C23-9572-41E2-9EE3-A6C9B25B407B}"/>
                </a:ext>
              </a:extLst>
            </p:cNvPr>
            <p:cNvSpPr>
              <a:spLocks noChangeArrowheads="1"/>
            </p:cNvSpPr>
            <p:nvPr/>
          </p:nvSpPr>
          <p:spPr bwMode="auto">
            <a:xfrm>
              <a:off x="6801660" y="1851026"/>
              <a:ext cx="1200117"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Presentation</a:t>
              </a:r>
            </a:p>
            <a:p>
              <a:pPr algn="ctr">
                <a:spcBef>
                  <a:spcPct val="0"/>
                </a:spcBef>
                <a:buFontTx/>
                <a:buNone/>
              </a:pPr>
              <a:r>
                <a:rPr lang="en-US" altLang="en-US" sz="1200"/>
                <a:t>Layer</a:t>
              </a:r>
            </a:p>
          </p:txBody>
        </p:sp>
        <p:sp>
          <p:nvSpPr>
            <p:cNvPr id="4137" name="Rectangle 35">
              <a:extLst>
                <a:ext uri="{FF2B5EF4-FFF2-40B4-BE49-F238E27FC236}">
                  <a16:creationId xmlns:a16="http://schemas.microsoft.com/office/drawing/2014/main" id="{A77018FD-06C6-44F6-9FA4-4EE7DA68AFCF}"/>
                </a:ext>
              </a:extLst>
            </p:cNvPr>
            <p:cNvSpPr>
              <a:spLocks noChangeArrowheads="1"/>
            </p:cNvSpPr>
            <p:nvPr/>
          </p:nvSpPr>
          <p:spPr bwMode="auto">
            <a:xfrm>
              <a:off x="7007547" y="2511426"/>
              <a:ext cx="808984"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Session</a:t>
              </a:r>
            </a:p>
            <a:p>
              <a:pPr algn="ctr">
                <a:spcBef>
                  <a:spcPct val="0"/>
                </a:spcBef>
                <a:buFontTx/>
                <a:buNone/>
              </a:pPr>
              <a:r>
                <a:rPr lang="en-US" altLang="en-US" sz="1200"/>
                <a:t>Layer</a:t>
              </a:r>
            </a:p>
          </p:txBody>
        </p:sp>
        <p:sp>
          <p:nvSpPr>
            <p:cNvPr id="4138" name="Rectangle 36">
              <a:extLst>
                <a:ext uri="{FF2B5EF4-FFF2-40B4-BE49-F238E27FC236}">
                  <a16:creationId xmlns:a16="http://schemas.microsoft.com/office/drawing/2014/main" id="{0B98FB84-6F7B-4962-8FA8-14EE14C37C47}"/>
                </a:ext>
              </a:extLst>
            </p:cNvPr>
            <p:cNvSpPr>
              <a:spLocks noChangeArrowheads="1"/>
            </p:cNvSpPr>
            <p:nvPr/>
          </p:nvSpPr>
          <p:spPr bwMode="auto">
            <a:xfrm>
              <a:off x="6939656" y="3171826"/>
              <a:ext cx="974927"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Transport</a:t>
              </a:r>
            </a:p>
            <a:p>
              <a:pPr algn="ctr">
                <a:spcBef>
                  <a:spcPct val="0"/>
                </a:spcBef>
                <a:buFontTx/>
                <a:buNone/>
              </a:pPr>
              <a:r>
                <a:rPr lang="en-US" altLang="en-US" sz="1200"/>
                <a:t>Layer</a:t>
              </a:r>
            </a:p>
          </p:txBody>
        </p:sp>
        <p:sp>
          <p:nvSpPr>
            <p:cNvPr id="4139" name="Rectangle 37">
              <a:extLst>
                <a:ext uri="{FF2B5EF4-FFF2-40B4-BE49-F238E27FC236}">
                  <a16:creationId xmlns:a16="http://schemas.microsoft.com/office/drawing/2014/main" id="{C535E559-9FF8-4C6A-92B4-631098A1AC7C}"/>
                </a:ext>
              </a:extLst>
            </p:cNvPr>
            <p:cNvSpPr>
              <a:spLocks noChangeArrowheads="1"/>
            </p:cNvSpPr>
            <p:nvPr/>
          </p:nvSpPr>
          <p:spPr bwMode="auto">
            <a:xfrm>
              <a:off x="6988581" y="3832226"/>
              <a:ext cx="900888"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Network</a:t>
              </a:r>
            </a:p>
            <a:p>
              <a:pPr algn="ctr">
                <a:spcBef>
                  <a:spcPct val="0"/>
                </a:spcBef>
                <a:buFontTx/>
                <a:buNone/>
              </a:pPr>
              <a:r>
                <a:rPr lang="en-US" altLang="en-US" sz="1200"/>
                <a:t>Layer</a:t>
              </a:r>
            </a:p>
          </p:txBody>
        </p:sp>
        <p:sp>
          <p:nvSpPr>
            <p:cNvPr id="4140" name="Rectangle 38">
              <a:extLst>
                <a:ext uri="{FF2B5EF4-FFF2-40B4-BE49-F238E27FC236}">
                  <a16:creationId xmlns:a16="http://schemas.microsoft.com/office/drawing/2014/main" id="{B8D63854-933E-44E0-B993-8CE411F44322}"/>
                </a:ext>
              </a:extLst>
            </p:cNvPr>
            <p:cNvSpPr>
              <a:spLocks noChangeArrowheads="1"/>
            </p:cNvSpPr>
            <p:nvPr/>
          </p:nvSpPr>
          <p:spPr bwMode="auto">
            <a:xfrm>
              <a:off x="6944121" y="4492626"/>
              <a:ext cx="1012032"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Data Link</a:t>
              </a:r>
            </a:p>
            <a:p>
              <a:pPr algn="ctr">
                <a:spcBef>
                  <a:spcPct val="0"/>
                </a:spcBef>
                <a:buFontTx/>
                <a:buNone/>
              </a:pPr>
              <a:r>
                <a:rPr lang="en-US" altLang="en-US" sz="1200"/>
                <a:t>Layer</a:t>
              </a:r>
            </a:p>
          </p:txBody>
        </p:sp>
        <p:sp>
          <p:nvSpPr>
            <p:cNvPr id="4141" name="Rectangle 39">
              <a:extLst>
                <a:ext uri="{FF2B5EF4-FFF2-40B4-BE49-F238E27FC236}">
                  <a16:creationId xmlns:a16="http://schemas.microsoft.com/office/drawing/2014/main" id="{9961E5F9-5D9E-46BB-8728-CA6A5C2E235C}"/>
                </a:ext>
              </a:extLst>
            </p:cNvPr>
            <p:cNvSpPr>
              <a:spLocks noChangeArrowheads="1"/>
            </p:cNvSpPr>
            <p:nvPr/>
          </p:nvSpPr>
          <p:spPr bwMode="auto">
            <a:xfrm>
              <a:off x="7025463" y="5153026"/>
              <a:ext cx="879516"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Physical</a:t>
              </a:r>
            </a:p>
            <a:p>
              <a:pPr algn="ctr">
                <a:spcBef>
                  <a:spcPct val="0"/>
                </a:spcBef>
                <a:buFontTx/>
                <a:buNone/>
              </a:pPr>
              <a:r>
                <a:rPr lang="en-US" altLang="en-US" sz="1200"/>
                <a:t>Layer</a:t>
              </a:r>
            </a:p>
          </p:txBody>
        </p:sp>
        <p:sp>
          <p:nvSpPr>
            <p:cNvPr id="4142" name="Rectangle 40">
              <a:extLst>
                <a:ext uri="{FF2B5EF4-FFF2-40B4-BE49-F238E27FC236}">
                  <a16:creationId xmlns:a16="http://schemas.microsoft.com/office/drawing/2014/main" id="{7E9B9A62-65B0-4A9C-ABDC-516C112A4ACD}"/>
                </a:ext>
              </a:extLst>
            </p:cNvPr>
            <p:cNvSpPr>
              <a:spLocks noChangeArrowheads="1"/>
            </p:cNvSpPr>
            <p:nvPr/>
          </p:nvSpPr>
          <p:spPr bwMode="auto">
            <a:xfrm>
              <a:off x="2794000" y="38068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43" name="Rectangle 41">
              <a:extLst>
                <a:ext uri="{FF2B5EF4-FFF2-40B4-BE49-F238E27FC236}">
                  <a16:creationId xmlns:a16="http://schemas.microsoft.com/office/drawing/2014/main" id="{4CE05111-5A5D-4061-BD92-32B7C68111CB}"/>
                </a:ext>
              </a:extLst>
            </p:cNvPr>
            <p:cNvSpPr>
              <a:spLocks noChangeArrowheads="1"/>
            </p:cNvSpPr>
            <p:nvPr/>
          </p:nvSpPr>
          <p:spPr bwMode="auto">
            <a:xfrm>
              <a:off x="2794000" y="4479925"/>
              <a:ext cx="1346200" cy="6604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44" name="Rectangle 42">
              <a:extLst>
                <a:ext uri="{FF2B5EF4-FFF2-40B4-BE49-F238E27FC236}">
                  <a16:creationId xmlns:a16="http://schemas.microsoft.com/office/drawing/2014/main" id="{4A0177AB-E43B-445D-8E28-21C1C6CF627B}"/>
                </a:ext>
              </a:extLst>
            </p:cNvPr>
            <p:cNvSpPr>
              <a:spLocks noChangeArrowheads="1"/>
            </p:cNvSpPr>
            <p:nvPr/>
          </p:nvSpPr>
          <p:spPr bwMode="auto">
            <a:xfrm>
              <a:off x="3000781" y="3857626"/>
              <a:ext cx="900888"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Network</a:t>
              </a:r>
            </a:p>
            <a:p>
              <a:pPr algn="ctr">
                <a:spcBef>
                  <a:spcPct val="0"/>
                </a:spcBef>
                <a:buFontTx/>
                <a:buNone/>
              </a:pPr>
              <a:r>
                <a:rPr lang="en-US" altLang="en-US" sz="1200"/>
                <a:t>Layer</a:t>
              </a:r>
            </a:p>
          </p:txBody>
        </p:sp>
        <p:sp>
          <p:nvSpPr>
            <p:cNvPr id="4145" name="Line 44">
              <a:extLst>
                <a:ext uri="{FF2B5EF4-FFF2-40B4-BE49-F238E27FC236}">
                  <a16:creationId xmlns:a16="http://schemas.microsoft.com/office/drawing/2014/main" id="{7A06AFF2-9F2F-4B41-B2EA-E0EE1968D0DF}"/>
                </a:ext>
              </a:extLst>
            </p:cNvPr>
            <p:cNvSpPr>
              <a:spLocks noChangeShapeType="1"/>
            </p:cNvSpPr>
            <p:nvPr/>
          </p:nvSpPr>
          <p:spPr bwMode="auto">
            <a:xfrm>
              <a:off x="1574800" y="5864225"/>
              <a:ext cx="0" cy="1905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46" name="Line 45">
              <a:extLst>
                <a:ext uri="{FF2B5EF4-FFF2-40B4-BE49-F238E27FC236}">
                  <a16:creationId xmlns:a16="http://schemas.microsoft.com/office/drawing/2014/main" id="{501B4EA3-89D8-4FDC-A168-B50A35629A54}"/>
                </a:ext>
              </a:extLst>
            </p:cNvPr>
            <p:cNvSpPr>
              <a:spLocks noChangeShapeType="1"/>
            </p:cNvSpPr>
            <p:nvPr/>
          </p:nvSpPr>
          <p:spPr bwMode="auto">
            <a:xfrm>
              <a:off x="5778500" y="5826125"/>
              <a:ext cx="0" cy="1905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47" name="Rectangle 46">
              <a:extLst>
                <a:ext uri="{FF2B5EF4-FFF2-40B4-BE49-F238E27FC236}">
                  <a16:creationId xmlns:a16="http://schemas.microsoft.com/office/drawing/2014/main" id="{11060C67-2C30-45CC-B97F-EC22DBFA1E71}"/>
                </a:ext>
              </a:extLst>
            </p:cNvPr>
            <p:cNvSpPr>
              <a:spLocks noChangeArrowheads="1"/>
            </p:cNvSpPr>
            <p:nvPr/>
          </p:nvSpPr>
          <p:spPr bwMode="auto">
            <a:xfrm>
              <a:off x="735013" y="511175"/>
              <a:ext cx="1626216" cy="397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Application A</a:t>
              </a:r>
            </a:p>
          </p:txBody>
        </p:sp>
        <p:sp>
          <p:nvSpPr>
            <p:cNvPr id="4148" name="Line 47">
              <a:extLst>
                <a:ext uri="{FF2B5EF4-FFF2-40B4-BE49-F238E27FC236}">
                  <a16:creationId xmlns:a16="http://schemas.microsoft.com/office/drawing/2014/main" id="{C6A9EC9A-C527-4614-BABB-7C05E097E0BD}"/>
                </a:ext>
              </a:extLst>
            </p:cNvPr>
            <p:cNvSpPr>
              <a:spLocks noChangeShapeType="1"/>
            </p:cNvSpPr>
            <p:nvPr/>
          </p:nvSpPr>
          <p:spPr bwMode="auto">
            <a:xfrm>
              <a:off x="1485900" y="835025"/>
              <a:ext cx="0" cy="2667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49" name="Line 48">
              <a:extLst>
                <a:ext uri="{FF2B5EF4-FFF2-40B4-BE49-F238E27FC236}">
                  <a16:creationId xmlns:a16="http://schemas.microsoft.com/office/drawing/2014/main" id="{26F9ADDF-9B13-4F1B-A0D7-70A942BF2E97}"/>
                </a:ext>
              </a:extLst>
            </p:cNvPr>
            <p:cNvSpPr>
              <a:spLocks noChangeShapeType="1"/>
            </p:cNvSpPr>
            <p:nvPr/>
          </p:nvSpPr>
          <p:spPr bwMode="auto">
            <a:xfrm>
              <a:off x="7391400" y="860425"/>
              <a:ext cx="0" cy="2667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50" name="Rectangle 49">
              <a:extLst>
                <a:ext uri="{FF2B5EF4-FFF2-40B4-BE49-F238E27FC236}">
                  <a16:creationId xmlns:a16="http://schemas.microsoft.com/office/drawing/2014/main" id="{6D62274A-4C18-4813-B15C-6561162D57CB}"/>
                </a:ext>
              </a:extLst>
            </p:cNvPr>
            <p:cNvSpPr>
              <a:spLocks noChangeArrowheads="1"/>
            </p:cNvSpPr>
            <p:nvPr/>
          </p:nvSpPr>
          <p:spPr bwMode="auto">
            <a:xfrm>
              <a:off x="6564313" y="514350"/>
              <a:ext cx="1625447" cy="397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Application B</a:t>
              </a:r>
            </a:p>
          </p:txBody>
        </p:sp>
        <p:sp>
          <p:nvSpPr>
            <p:cNvPr id="4151" name="Rectangle 50">
              <a:extLst>
                <a:ext uri="{FF2B5EF4-FFF2-40B4-BE49-F238E27FC236}">
                  <a16:creationId xmlns:a16="http://schemas.microsoft.com/office/drawing/2014/main" id="{A12E0558-0E92-47B1-A74E-50782FCF214C}"/>
                </a:ext>
              </a:extLst>
            </p:cNvPr>
            <p:cNvSpPr>
              <a:spLocks noChangeArrowheads="1"/>
            </p:cNvSpPr>
            <p:nvPr/>
          </p:nvSpPr>
          <p:spPr bwMode="auto">
            <a:xfrm>
              <a:off x="2943621" y="4518026"/>
              <a:ext cx="1012032"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Data Link</a:t>
              </a:r>
            </a:p>
            <a:p>
              <a:pPr algn="ctr">
                <a:spcBef>
                  <a:spcPct val="0"/>
                </a:spcBef>
                <a:buFontTx/>
                <a:buNone/>
              </a:pPr>
              <a:r>
                <a:rPr lang="en-US" altLang="en-US" sz="1200"/>
                <a:t>Layer</a:t>
              </a:r>
            </a:p>
          </p:txBody>
        </p:sp>
        <p:sp>
          <p:nvSpPr>
            <p:cNvPr id="4152" name="Rectangle 51">
              <a:extLst>
                <a:ext uri="{FF2B5EF4-FFF2-40B4-BE49-F238E27FC236}">
                  <a16:creationId xmlns:a16="http://schemas.microsoft.com/office/drawing/2014/main" id="{69251481-8A9E-4017-A8BC-4EBA16FE52F4}"/>
                </a:ext>
              </a:extLst>
            </p:cNvPr>
            <p:cNvSpPr>
              <a:spLocks noChangeArrowheads="1"/>
            </p:cNvSpPr>
            <p:nvPr/>
          </p:nvSpPr>
          <p:spPr bwMode="auto">
            <a:xfrm>
              <a:off x="3024963" y="5191126"/>
              <a:ext cx="879516"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Physical</a:t>
              </a:r>
            </a:p>
            <a:p>
              <a:pPr algn="ctr">
                <a:spcBef>
                  <a:spcPct val="0"/>
                </a:spcBef>
                <a:buFontTx/>
                <a:buNone/>
              </a:pPr>
              <a:r>
                <a:rPr lang="en-US" altLang="en-US" sz="1200"/>
                <a:t>Layer</a:t>
              </a:r>
            </a:p>
          </p:txBody>
        </p:sp>
        <p:sp>
          <p:nvSpPr>
            <p:cNvPr id="4153" name="Line 52">
              <a:extLst>
                <a:ext uri="{FF2B5EF4-FFF2-40B4-BE49-F238E27FC236}">
                  <a16:creationId xmlns:a16="http://schemas.microsoft.com/office/drawing/2014/main" id="{54054242-8D1D-40AF-AA83-D7161CD569D7}"/>
                </a:ext>
              </a:extLst>
            </p:cNvPr>
            <p:cNvSpPr>
              <a:spLocks noChangeShapeType="1"/>
            </p:cNvSpPr>
            <p:nvPr/>
          </p:nvSpPr>
          <p:spPr bwMode="auto">
            <a:xfrm>
              <a:off x="3048000" y="5851525"/>
              <a:ext cx="0" cy="1905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54" name="Rectangle 53">
              <a:extLst>
                <a:ext uri="{FF2B5EF4-FFF2-40B4-BE49-F238E27FC236}">
                  <a16:creationId xmlns:a16="http://schemas.microsoft.com/office/drawing/2014/main" id="{E5CE4DB7-DCE4-44BD-ACA6-7B386F1F9D49}"/>
                </a:ext>
              </a:extLst>
            </p:cNvPr>
            <p:cNvSpPr>
              <a:spLocks noChangeArrowheads="1"/>
            </p:cNvSpPr>
            <p:nvPr/>
          </p:nvSpPr>
          <p:spPr bwMode="auto">
            <a:xfrm>
              <a:off x="4749800" y="37941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55" name="Rectangle 54">
              <a:extLst>
                <a:ext uri="{FF2B5EF4-FFF2-40B4-BE49-F238E27FC236}">
                  <a16:creationId xmlns:a16="http://schemas.microsoft.com/office/drawing/2014/main" id="{F6B56D35-300C-4EF9-B825-77A32931E94C}"/>
                </a:ext>
              </a:extLst>
            </p:cNvPr>
            <p:cNvSpPr>
              <a:spLocks noChangeArrowheads="1"/>
            </p:cNvSpPr>
            <p:nvPr/>
          </p:nvSpPr>
          <p:spPr bwMode="auto">
            <a:xfrm>
              <a:off x="4749800" y="44672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56" name="Rectangle 55">
              <a:extLst>
                <a:ext uri="{FF2B5EF4-FFF2-40B4-BE49-F238E27FC236}">
                  <a16:creationId xmlns:a16="http://schemas.microsoft.com/office/drawing/2014/main" id="{C97D7D6E-5085-4011-AAF1-21BEBD828184}"/>
                </a:ext>
              </a:extLst>
            </p:cNvPr>
            <p:cNvSpPr>
              <a:spLocks noChangeArrowheads="1"/>
            </p:cNvSpPr>
            <p:nvPr/>
          </p:nvSpPr>
          <p:spPr bwMode="auto">
            <a:xfrm>
              <a:off x="4749800" y="51403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57" name="Rectangle 56">
              <a:extLst>
                <a:ext uri="{FF2B5EF4-FFF2-40B4-BE49-F238E27FC236}">
                  <a16:creationId xmlns:a16="http://schemas.microsoft.com/office/drawing/2014/main" id="{E43471EE-514C-4DEC-BFAA-F710370AF33A}"/>
                </a:ext>
              </a:extLst>
            </p:cNvPr>
            <p:cNvSpPr>
              <a:spLocks noChangeArrowheads="1"/>
            </p:cNvSpPr>
            <p:nvPr/>
          </p:nvSpPr>
          <p:spPr bwMode="auto">
            <a:xfrm>
              <a:off x="4749800" y="3794125"/>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58" name="Rectangle 57">
              <a:extLst>
                <a:ext uri="{FF2B5EF4-FFF2-40B4-BE49-F238E27FC236}">
                  <a16:creationId xmlns:a16="http://schemas.microsoft.com/office/drawing/2014/main" id="{E3721774-923F-4458-A4BF-BEA274D13A54}"/>
                </a:ext>
              </a:extLst>
            </p:cNvPr>
            <p:cNvSpPr>
              <a:spLocks noChangeArrowheads="1"/>
            </p:cNvSpPr>
            <p:nvPr/>
          </p:nvSpPr>
          <p:spPr bwMode="auto">
            <a:xfrm>
              <a:off x="4749800" y="4467225"/>
              <a:ext cx="1346200" cy="6604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alpha val="50195"/>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59" name="Rectangle 58">
              <a:extLst>
                <a:ext uri="{FF2B5EF4-FFF2-40B4-BE49-F238E27FC236}">
                  <a16:creationId xmlns:a16="http://schemas.microsoft.com/office/drawing/2014/main" id="{6C75687E-478F-4DF7-9CAC-B13A53D88223}"/>
                </a:ext>
              </a:extLst>
            </p:cNvPr>
            <p:cNvSpPr>
              <a:spLocks noChangeArrowheads="1"/>
            </p:cNvSpPr>
            <p:nvPr/>
          </p:nvSpPr>
          <p:spPr bwMode="auto">
            <a:xfrm>
              <a:off x="4956581" y="3844926"/>
              <a:ext cx="900888"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Network</a:t>
              </a:r>
            </a:p>
            <a:p>
              <a:pPr algn="ctr">
                <a:spcBef>
                  <a:spcPct val="0"/>
                </a:spcBef>
                <a:buFontTx/>
                <a:buNone/>
              </a:pPr>
              <a:r>
                <a:rPr lang="en-US" altLang="en-US" sz="1200"/>
                <a:t>Layer</a:t>
              </a:r>
            </a:p>
          </p:txBody>
        </p:sp>
        <p:sp>
          <p:nvSpPr>
            <p:cNvPr id="4160" name="Rectangle 59">
              <a:extLst>
                <a:ext uri="{FF2B5EF4-FFF2-40B4-BE49-F238E27FC236}">
                  <a16:creationId xmlns:a16="http://schemas.microsoft.com/office/drawing/2014/main" id="{61429D9D-2C51-405B-8F10-41F6C0155550}"/>
                </a:ext>
              </a:extLst>
            </p:cNvPr>
            <p:cNvSpPr>
              <a:spLocks noChangeArrowheads="1"/>
            </p:cNvSpPr>
            <p:nvPr/>
          </p:nvSpPr>
          <p:spPr bwMode="auto">
            <a:xfrm>
              <a:off x="4899421" y="4505326"/>
              <a:ext cx="1012032"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Data Link</a:t>
              </a:r>
            </a:p>
            <a:p>
              <a:pPr algn="ctr">
                <a:spcBef>
                  <a:spcPct val="0"/>
                </a:spcBef>
                <a:buFontTx/>
                <a:buNone/>
              </a:pPr>
              <a:r>
                <a:rPr lang="en-US" altLang="en-US" sz="1200"/>
                <a:t>Layer</a:t>
              </a:r>
            </a:p>
          </p:txBody>
        </p:sp>
        <p:sp>
          <p:nvSpPr>
            <p:cNvPr id="4161" name="Rectangle 60">
              <a:extLst>
                <a:ext uri="{FF2B5EF4-FFF2-40B4-BE49-F238E27FC236}">
                  <a16:creationId xmlns:a16="http://schemas.microsoft.com/office/drawing/2014/main" id="{7CA04C9D-B5FD-4FD7-BB88-23395104E446}"/>
                </a:ext>
              </a:extLst>
            </p:cNvPr>
            <p:cNvSpPr>
              <a:spLocks noChangeArrowheads="1"/>
            </p:cNvSpPr>
            <p:nvPr/>
          </p:nvSpPr>
          <p:spPr bwMode="auto">
            <a:xfrm>
              <a:off x="4980763" y="5178426"/>
              <a:ext cx="879516" cy="58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Physical</a:t>
              </a:r>
            </a:p>
            <a:p>
              <a:pPr algn="ctr">
                <a:spcBef>
                  <a:spcPct val="0"/>
                </a:spcBef>
                <a:buFontTx/>
                <a:buNone/>
              </a:pPr>
              <a:r>
                <a:rPr lang="en-US" altLang="en-US" sz="1200"/>
                <a:t>Layer</a:t>
              </a:r>
            </a:p>
          </p:txBody>
        </p:sp>
        <p:sp>
          <p:nvSpPr>
            <p:cNvPr id="4162" name="Line 61">
              <a:extLst>
                <a:ext uri="{FF2B5EF4-FFF2-40B4-BE49-F238E27FC236}">
                  <a16:creationId xmlns:a16="http://schemas.microsoft.com/office/drawing/2014/main" id="{027E5437-9625-4A25-ABD6-6A633CAD1891}"/>
                </a:ext>
              </a:extLst>
            </p:cNvPr>
            <p:cNvSpPr>
              <a:spLocks noChangeShapeType="1"/>
            </p:cNvSpPr>
            <p:nvPr/>
          </p:nvSpPr>
          <p:spPr bwMode="auto">
            <a:xfrm>
              <a:off x="5067300" y="5826125"/>
              <a:ext cx="0" cy="1905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63" name="AutoShape 62">
              <a:extLst>
                <a:ext uri="{FF2B5EF4-FFF2-40B4-BE49-F238E27FC236}">
                  <a16:creationId xmlns:a16="http://schemas.microsoft.com/office/drawing/2014/main" id="{135A1F74-93FC-4636-B6C1-FF7A160847AC}"/>
                </a:ext>
              </a:extLst>
            </p:cNvPr>
            <p:cNvSpPr>
              <a:spLocks noChangeArrowheads="1"/>
            </p:cNvSpPr>
            <p:nvPr/>
          </p:nvSpPr>
          <p:spPr bwMode="auto">
            <a:xfrm>
              <a:off x="2406650" y="3648075"/>
              <a:ext cx="4165600" cy="2463800"/>
            </a:xfrm>
            <a:prstGeom prst="roundRect">
              <a:avLst>
                <a:gd name="adj" fmla="val 12495"/>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4164" name="Rectangle 63">
              <a:extLst>
                <a:ext uri="{FF2B5EF4-FFF2-40B4-BE49-F238E27FC236}">
                  <a16:creationId xmlns:a16="http://schemas.microsoft.com/office/drawing/2014/main" id="{D74EF705-557E-46B8-846A-BABA07F5A5DF}"/>
                </a:ext>
              </a:extLst>
            </p:cNvPr>
            <p:cNvSpPr>
              <a:spLocks noChangeArrowheads="1"/>
            </p:cNvSpPr>
            <p:nvPr/>
          </p:nvSpPr>
          <p:spPr bwMode="auto">
            <a:xfrm>
              <a:off x="3022600" y="3397250"/>
              <a:ext cx="2279472" cy="33599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866" tIns="33338" rIns="67866" bIns="33338">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200"/>
                <a:t>Communication Network</a:t>
              </a:r>
            </a:p>
          </p:txBody>
        </p:sp>
        <p:sp>
          <p:nvSpPr>
            <p:cNvPr id="4165" name="Line 64">
              <a:extLst>
                <a:ext uri="{FF2B5EF4-FFF2-40B4-BE49-F238E27FC236}">
                  <a16:creationId xmlns:a16="http://schemas.microsoft.com/office/drawing/2014/main" id="{66B945E2-1CF8-45B6-92A1-0CA3792577DC}"/>
                </a:ext>
              </a:extLst>
            </p:cNvPr>
            <p:cNvSpPr>
              <a:spLocks noChangeShapeType="1"/>
            </p:cNvSpPr>
            <p:nvPr/>
          </p:nvSpPr>
          <p:spPr bwMode="auto">
            <a:xfrm>
              <a:off x="3911600" y="5838825"/>
              <a:ext cx="0" cy="1905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66" name="Line 65">
              <a:extLst>
                <a:ext uri="{FF2B5EF4-FFF2-40B4-BE49-F238E27FC236}">
                  <a16:creationId xmlns:a16="http://schemas.microsoft.com/office/drawing/2014/main" id="{022DDA30-E938-4481-99D4-BBB36692E5E3}"/>
                </a:ext>
              </a:extLst>
            </p:cNvPr>
            <p:cNvSpPr>
              <a:spLocks noChangeShapeType="1"/>
            </p:cNvSpPr>
            <p:nvPr/>
          </p:nvSpPr>
          <p:spPr bwMode="auto">
            <a:xfrm>
              <a:off x="1587500" y="6067425"/>
              <a:ext cx="14478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67" name="Line 66">
              <a:extLst>
                <a:ext uri="{FF2B5EF4-FFF2-40B4-BE49-F238E27FC236}">
                  <a16:creationId xmlns:a16="http://schemas.microsoft.com/office/drawing/2014/main" id="{322CF8B8-4CFB-49DE-9FA1-DF7AF88BEBAF}"/>
                </a:ext>
              </a:extLst>
            </p:cNvPr>
            <p:cNvSpPr>
              <a:spLocks noChangeShapeType="1"/>
            </p:cNvSpPr>
            <p:nvPr/>
          </p:nvSpPr>
          <p:spPr bwMode="auto">
            <a:xfrm>
              <a:off x="3924300" y="6042025"/>
              <a:ext cx="11430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68" name="Line 67">
              <a:extLst>
                <a:ext uri="{FF2B5EF4-FFF2-40B4-BE49-F238E27FC236}">
                  <a16:creationId xmlns:a16="http://schemas.microsoft.com/office/drawing/2014/main" id="{A82B1DC7-D001-44A7-9B6F-F5D83567EA9B}"/>
                </a:ext>
              </a:extLst>
            </p:cNvPr>
            <p:cNvSpPr>
              <a:spLocks noChangeShapeType="1"/>
            </p:cNvSpPr>
            <p:nvPr/>
          </p:nvSpPr>
          <p:spPr bwMode="auto">
            <a:xfrm>
              <a:off x="5791200" y="6029325"/>
              <a:ext cx="16383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69" name="Line 68">
              <a:extLst>
                <a:ext uri="{FF2B5EF4-FFF2-40B4-BE49-F238E27FC236}">
                  <a16:creationId xmlns:a16="http://schemas.microsoft.com/office/drawing/2014/main" id="{19EB8021-B273-440F-9633-D2AC18031609}"/>
                </a:ext>
              </a:extLst>
            </p:cNvPr>
            <p:cNvSpPr>
              <a:spLocks noChangeShapeType="1"/>
            </p:cNvSpPr>
            <p:nvPr/>
          </p:nvSpPr>
          <p:spPr bwMode="auto">
            <a:xfrm>
              <a:off x="7467600" y="5864225"/>
              <a:ext cx="0" cy="1524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70" name="Line 69">
              <a:extLst>
                <a:ext uri="{FF2B5EF4-FFF2-40B4-BE49-F238E27FC236}">
                  <a16:creationId xmlns:a16="http://schemas.microsoft.com/office/drawing/2014/main" id="{8B6CCF3F-38BD-42FA-A412-F5069AF17A27}"/>
                </a:ext>
              </a:extLst>
            </p:cNvPr>
            <p:cNvSpPr>
              <a:spLocks noChangeShapeType="1"/>
            </p:cNvSpPr>
            <p:nvPr/>
          </p:nvSpPr>
          <p:spPr bwMode="auto">
            <a:xfrm>
              <a:off x="2400300" y="720725"/>
              <a:ext cx="4137025" cy="0"/>
            </a:xfrm>
            <a:prstGeom prst="line">
              <a:avLst/>
            </a:prstGeom>
            <a:noFill/>
            <a:ln w="25400" cap="rnd">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71" name="Line 70">
              <a:extLst>
                <a:ext uri="{FF2B5EF4-FFF2-40B4-BE49-F238E27FC236}">
                  <a16:creationId xmlns:a16="http://schemas.microsoft.com/office/drawing/2014/main" id="{AB55F6DC-8A47-4C1D-871C-1CF668492C6F}"/>
                </a:ext>
              </a:extLst>
            </p:cNvPr>
            <p:cNvSpPr>
              <a:spLocks noChangeShapeType="1"/>
            </p:cNvSpPr>
            <p:nvPr/>
          </p:nvSpPr>
          <p:spPr bwMode="auto">
            <a:xfrm>
              <a:off x="2395538" y="1460500"/>
              <a:ext cx="4137025" cy="0"/>
            </a:xfrm>
            <a:prstGeom prst="line">
              <a:avLst/>
            </a:prstGeom>
            <a:noFill/>
            <a:ln w="25400" cap="rnd">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72" name="Line 71">
              <a:extLst>
                <a:ext uri="{FF2B5EF4-FFF2-40B4-BE49-F238E27FC236}">
                  <a16:creationId xmlns:a16="http://schemas.microsoft.com/office/drawing/2014/main" id="{9F4F6A7F-A504-4C73-B512-C9EC9D12566E}"/>
                </a:ext>
              </a:extLst>
            </p:cNvPr>
            <p:cNvSpPr>
              <a:spLocks noChangeShapeType="1"/>
            </p:cNvSpPr>
            <p:nvPr/>
          </p:nvSpPr>
          <p:spPr bwMode="auto">
            <a:xfrm>
              <a:off x="2390775" y="2200275"/>
              <a:ext cx="4137025" cy="0"/>
            </a:xfrm>
            <a:prstGeom prst="line">
              <a:avLst/>
            </a:prstGeom>
            <a:noFill/>
            <a:ln w="25400" cap="rnd">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73" name="Line 72">
              <a:extLst>
                <a:ext uri="{FF2B5EF4-FFF2-40B4-BE49-F238E27FC236}">
                  <a16:creationId xmlns:a16="http://schemas.microsoft.com/office/drawing/2014/main" id="{431C108B-A1D4-4140-8BE1-4E8709E31E8A}"/>
                </a:ext>
              </a:extLst>
            </p:cNvPr>
            <p:cNvSpPr>
              <a:spLocks noChangeShapeType="1"/>
            </p:cNvSpPr>
            <p:nvPr/>
          </p:nvSpPr>
          <p:spPr bwMode="auto">
            <a:xfrm>
              <a:off x="2386013" y="2836863"/>
              <a:ext cx="4137025" cy="0"/>
            </a:xfrm>
            <a:prstGeom prst="line">
              <a:avLst/>
            </a:prstGeom>
            <a:noFill/>
            <a:ln w="25400" cap="rnd">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74" name="Line 73">
              <a:extLst>
                <a:ext uri="{FF2B5EF4-FFF2-40B4-BE49-F238E27FC236}">
                  <a16:creationId xmlns:a16="http://schemas.microsoft.com/office/drawing/2014/main" id="{AAB6FEFD-B4B1-4582-85CB-2EA5F919D213}"/>
                </a:ext>
              </a:extLst>
            </p:cNvPr>
            <p:cNvSpPr>
              <a:spLocks noChangeShapeType="1"/>
            </p:cNvSpPr>
            <p:nvPr/>
          </p:nvSpPr>
          <p:spPr bwMode="auto">
            <a:xfrm>
              <a:off x="2419350" y="3392488"/>
              <a:ext cx="4137025" cy="0"/>
            </a:xfrm>
            <a:prstGeom prst="line">
              <a:avLst/>
            </a:prstGeom>
            <a:noFill/>
            <a:ln w="25400" cap="rnd">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75" name="Line 74">
              <a:extLst>
                <a:ext uri="{FF2B5EF4-FFF2-40B4-BE49-F238E27FC236}">
                  <a16:creationId xmlns:a16="http://schemas.microsoft.com/office/drawing/2014/main" id="{9BCA5D0B-7E2E-4A04-953D-82CC901FC530}"/>
                </a:ext>
              </a:extLst>
            </p:cNvPr>
            <p:cNvSpPr>
              <a:spLocks noChangeShapeType="1"/>
            </p:cNvSpPr>
            <p:nvPr/>
          </p:nvSpPr>
          <p:spPr bwMode="auto">
            <a:xfrm>
              <a:off x="2205038" y="4165600"/>
              <a:ext cx="573087" cy="0"/>
            </a:xfrm>
            <a:prstGeom prst="line">
              <a:avLst/>
            </a:prstGeom>
            <a:noFill/>
            <a:ln w="25400" cap="rnd">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76" name="Line 75">
              <a:extLst>
                <a:ext uri="{FF2B5EF4-FFF2-40B4-BE49-F238E27FC236}">
                  <a16:creationId xmlns:a16="http://schemas.microsoft.com/office/drawing/2014/main" id="{143AEF9D-68B8-41D7-934A-6C3CE8B4581F}"/>
                </a:ext>
              </a:extLst>
            </p:cNvPr>
            <p:cNvSpPr>
              <a:spLocks noChangeShapeType="1"/>
            </p:cNvSpPr>
            <p:nvPr/>
          </p:nvSpPr>
          <p:spPr bwMode="auto">
            <a:xfrm>
              <a:off x="2239963" y="4813300"/>
              <a:ext cx="573087" cy="0"/>
            </a:xfrm>
            <a:prstGeom prst="line">
              <a:avLst/>
            </a:prstGeom>
            <a:noFill/>
            <a:ln w="25400" cap="rnd">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77" name="Line 76">
              <a:extLst>
                <a:ext uri="{FF2B5EF4-FFF2-40B4-BE49-F238E27FC236}">
                  <a16:creationId xmlns:a16="http://schemas.microsoft.com/office/drawing/2014/main" id="{C1231D2C-B009-4AA9-974D-F1F86D23B540}"/>
                </a:ext>
              </a:extLst>
            </p:cNvPr>
            <p:cNvSpPr>
              <a:spLocks noChangeShapeType="1"/>
            </p:cNvSpPr>
            <p:nvPr/>
          </p:nvSpPr>
          <p:spPr bwMode="auto">
            <a:xfrm>
              <a:off x="2249488" y="5448300"/>
              <a:ext cx="573087" cy="0"/>
            </a:xfrm>
            <a:prstGeom prst="line">
              <a:avLst/>
            </a:prstGeom>
            <a:noFill/>
            <a:ln w="25400" cap="rnd">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78" name="Line 77">
              <a:extLst>
                <a:ext uri="{FF2B5EF4-FFF2-40B4-BE49-F238E27FC236}">
                  <a16:creationId xmlns:a16="http://schemas.microsoft.com/office/drawing/2014/main" id="{98C332D6-69B9-4529-BCF7-CF1AC3C8CDD9}"/>
                </a:ext>
              </a:extLst>
            </p:cNvPr>
            <p:cNvSpPr>
              <a:spLocks noChangeShapeType="1"/>
            </p:cNvSpPr>
            <p:nvPr/>
          </p:nvSpPr>
          <p:spPr bwMode="auto">
            <a:xfrm>
              <a:off x="4137025" y="4152900"/>
              <a:ext cx="573088" cy="0"/>
            </a:xfrm>
            <a:prstGeom prst="line">
              <a:avLst/>
            </a:prstGeom>
            <a:noFill/>
            <a:ln w="25400" cap="rnd">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79" name="Line 78">
              <a:extLst>
                <a:ext uri="{FF2B5EF4-FFF2-40B4-BE49-F238E27FC236}">
                  <a16:creationId xmlns:a16="http://schemas.microsoft.com/office/drawing/2014/main" id="{9680736A-31B6-4C61-A693-A1A699ED1EB7}"/>
                </a:ext>
              </a:extLst>
            </p:cNvPr>
            <p:cNvSpPr>
              <a:spLocks noChangeShapeType="1"/>
            </p:cNvSpPr>
            <p:nvPr/>
          </p:nvSpPr>
          <p:spPr bwMode="auto">
            <a:xfrm>
              <a:off x="4159250" y="4789488"/>
              <a:ext cx="573088" cy="0"/>
            </a:xfrm>
            <a:prstGeom prst="line">
              <a:avLst/>
            </a:prstGeom>
            <a:noFill/>
            <a:ln w="25400" cap="rnd">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80" name="Line 79">
              <a:extLst>
                <a:ext uri="{FF2B5EF4-FFF2-40B4-BE49-F238E27FC236}">
                  <a16:creationId xmlns:a16="http://schemas.microsoft.com/office/drawing/2014/main" id="{F5619648-2044-4806-AD05-97E6283A8851}"/>
                </a:ext>
              </a:extLst>
            </p:cNvPr>
            <p:cNvSpPr>
              <a:spLocks noChangeShapeType="1"/>
            </p:cNvSpPr>
            <p:nvPr/>
          </p:nvSpPr>
          <p:spPr bwMode="auto">
            <a:xfrm>
              <a:off x="4181475" y="5426075"/>
              <a:ext cx="573088" cy="0"/>
            </a:xfrm>
            <a:prstGeom prst="line">
              <a:avLst/>
            </a:prstGeom>
            <a:noFill/>
            <a:ln w="25400" cap="rnd">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81" name="Line 80">
              <a:extLst>
                <a:ext uri="{FF2B5EF4-FFF2-40B4-BE49-F238E27FC236}">
                  <a16:creationId xmlns:a16="http://schemas.microsoft.com/office/drawing/2014/main" id="{6DE9F79B-F2C0-421D-97AA-7075E4B15E68}"/>
                </a:ext>
              </a:extLst>
            </p:cNvPr>
            <p:cNvSpPr>
              <a:spLocks noChangeShapeType="1"/>
            </p:cNvSpPr>
            <p:nvPr/>
          </p:nvSpPr>
          <p:spPr bwMode="auto">
            <a:xfrm>
              <a:off x="6108700" y="4132263"/>
              <a:ext cx="573088" cy="0"/>
            </a:xfrm>
            <a:prstGeom prst="line">
              <a:avLst/>
            </a:prstGeom>
            <a:noFill/>
            <a:ln w="25400" cap="rnd">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82" name="Line 81">
              <a:extLst>
                <a:ext uri="{FF2B5EF4-FFF2-40B4-BE49-F238E27FC236}">
                  <a16:creationId xmlns:a16="http://schemas.microsoft.com/office/drawing/2014/main" id="{5B58862C-FB0B-4CEA-AB9D-2A7EF5C835CB}"/>
                </a:ext>
              </a:extLst>
            </p:cNvPr>
            <p:cNvSpPr>
              <a:spLocks noChangeShapeType="1"/>
            </p:cNvSpPr>
            <p:nvPr/>
          </p:nvSpPr>
          <p:spPr bwMode="auto">
            <a:xfrm>
              <a:off x="6118225" y="4781550"/>
              <a:ext cx="573088" cy="0"/>
            </a:xfrm>
            <a:prstGeom prst="line">
              <a:avLst/>
            </a:prstGeom>
            <a:noFill/>
            <a:ln w="25400" cap="rnd">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83" name="Line 82">
              <a:extLst>
                <a:ext uri="{FF2B5EF4-FFF2-40B4-BE49-F238E27FC236}">
                  <a16:creationId xmlns:a16="http://schemas.microsoft.com/office/drawing/2014/main" id="{09C82007-AF73-4CF2-A8AD-05CAC7B9FEF6}"/>
                </a:ext>
              </a:extLst>
            </p:cNvPr>
            <p:cNvSpPr>
              <a:spLocks noChangeShapeType="1"/>
            </p:cNvSpPr>
            <p:nvPr/>
          </p:nvSpPr>
          <p:spPr bwMode="auto">
            <a:xfrm>
              <a:off x="6127750" y="5430838"/>
              <a:ext cx="573088" cy="0"/>
            </a:xfrm>
            <a:prstGeom prst="line">
              <a:avLst/>
            </a:prstGeom>
            <a:noFill/>
            <a:ln w="25400" cap="rnd">
              <a:solidFill>
                <a:schemeClr val="tx1"/>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350"/>
            </a:p>
          </p:txBody>
        </p:sp>
        <p:sp>
          <p:nvSpPr>
            <p:cNvPr id="4184" name="Line 86">
              <a:extLst>
                <a:ext uri="{FF2B5EF4-FFF2-40B4-BE49-F238E27FC236}">
                  <a16:creationId xmlns:a16="http://schemas.microsoft.com/office/drawing/2014/main" id="{23DB7E71-A1BB-4C04-BFE8-ECB721F6EC4C}"/>
                </a:ext>
              </a:extLst>
            </p:cNvPr>
            <p:cNvSpPr>
              <a:spLocks noChangeShapeType="1"/>
            </p:cNvSpPr>
            <p:nvPr/>
          </p:nvSpPr>
          <p:spPr bwMode="auto">
            <a:xfrm>
              <a:off x="685800" y="1524000"/>
              <a:ext cx="0" cy="3810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185" name="Line 87">
              <a:extLst>
                <a:ext uri="{FF2B5EF4-FFF2-40B4-BE49-F238E27FC236}">
                  <a16:creationId xmlns:a16="http://schemas.microsoft.com/office/drawing/2014/main" id="{EAA1BD5D-933B-464E-BB95-1ADA514A9ECB}"/>
                </a:ext>
              </a:extLst>
            </p:cNvPr>
            <p:cNvSpPr>
              <a:spLocks noChangeShapeType="1"/>
            </p:cNvSpPr>
            <p:nvPr/>
          </p:nvSpPr>
          <p:spPr bwMode="auto">
            <a:xfrm>
              <a:off x="685800" y="2286000"/>
              <a:ext cx="0" cy="3810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186" name="Line 88">
              <a:extLst>
                <a:ext uri="{FF2B5EF4-FFF2-40B4-BE49-F238E27FC236}">
                  <a16:creationId xmlns:a16="http://schemas.microsoft.com/office/drawing/2014/main" id="{07EBB20D-1D61-437E-8563-679E8A002871}"/>
                </a:ext>
              </a:extLst>
            </p:cNvPr>
            <p:cNvSpPr>
              <a:spLocks noChangeShapeType="1"/>
            </p:cNvSpPr>
            <p:nvPr/>
          </p:nvSpPr>
          <p:spPr bwMode="auto">
            <a:xfrm>
              <a:off x="685800" y="2971800"/>
              <a:ext cx="0" cy="3810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187" name="Line 89">
              <a:extLst>
                <a:ext uri="{FF2B5EF4-FFF2-40B4-BE49-F238E27FC236}">
                  <a16:creationId xmlns:a16="http://schemas.microsoft.com/office/drawing/2014/main" id="{08276297-833C-4A9E-B53B-E280E9FD17A3}"/>
                </a:ext>
              </a:extLst>
            </p:cNvPr>
            <p:cNvSpPr>
              <a:spLocks noChangeShapeType="1"/>
            </p:cNvSpPr>
            <p:nvPr/>
          </p:nvSpPr>
          <p:spPr bwMode="auto">
            <a:xfrm>
              <a:off x="685800" y="3657600"/>
              <a:ext cx="0" cy="3810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188" name="Line 90">
              <a:extLst>
                <a:ext uri="{FF2B5EF4-FFF2-40B4-BE49-F238E27FC236}">
                  <a16:creationId xmlns:a16="http://schemas.microsoft.com/office/drawing/2014/main" id="{49D000A3-581A-44D9-8BB4-56741F7E144E}"/>
                </a:ext>
              </a:extLst>
            </p:cNvPr>
            <p:cNvSpPr>
              <a:spLocks noChangeShapeType="1"/>
            </p:cNvSpPr>
            <p:nvPr/>
          </p:nvSpPr>
          <p:spPr bwMode="auto">
            <a:xfrm>
              <a:off x="685800" y="4343400"/>
              <a:ext cx="0" cy="3810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189" name="Line 91">
              <a:extLst>
                <a:ext uri="{FF2B5EF4-FFF2-40B4-BE49-F238E27FC236}">
                  <a16:creationId xmlns:a16="http://schemas.microsoft.com/office/drawing/2014/main" id="{A757AD2C-D354-4629-A1E0-4AA85B9C9CE4}"/>
                </a:ext>
              </a:extLst>
            </p:cNvPr>
            <p:cNvSpPr>
              <a:spLocks noChangeShapeType="1"/>
            </p:cNvSpPr>
            <p:nvPr/>
          </p:nvSpPr>
          <p:spPr bwMode="auto">
            <a:xfrm>
              <a:off x="685800" y="5029200"/>
              <a:ext cx="0" cy="3810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190" name="Line 92">
              <a:extLst>
                <a:ext uri="{FF2B5EF4-FFF2-40B4-BE49-F238E27FC236}">
                  <a16:creationId xmlns:a16="http://schemas.microsoft.com/office/drawing/2014/main" id="{7AE29B40-3658-45F0-A653-1A3AC2406487}"/>
                </a:ext>
              </a:extLst>
            </p:cNvPr>
            <p:cNvSpPr>
              <a:spLocks noChangeShapeType="1"/>
            </p:cNvSpPr>
            <p:nvPr/>
          </p:nvSpPr>
          <p:spPr bwMode="auto">
            <a:xfrm>
              <a:off x="1828800" y="5943600"/>
              <a:ext cx="1066800" cy="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191" name="Line 93">
              <a:extLst>
                <a:ext uri="{FF2B5EF4-FFF2-40B4-BE49-F238E27FC236}">
                  <a16:creationId xmlns:a16="http://schemas.microsoft.com/office/drawing/2014/main" id="{4A497136-6128-4D69-A6C0-772C0F153516}"/>
                </a:ext>
              </a:extLst>
            </p:cNvPr>
            <p:cNvSpPr>
              <a:spLocks noChangeShapeType="1"/>
            </p:cNvSpPr>
            <p:nvPr/>
          </p:nvSpPr>
          <p:spPr bwMode="auto">
            <a:xfrm>
              <a:off x="4267200" y="4267200"/>
              <a:ext cx="0" cy="3810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192" name="Line 94">
              <a:extLst>
                <a:ext uri="{FF2B5EF4-FFF2-40B4-BE49-F238E27FC236}">
                  <a16:creationId xmlns:a16="http://schemas.microsoft.com/office/drawing/2014/main" id="{1E77CC69-1070-4251-AD6B-A222104772C3}"/>
                </a:ext>
              </a:extLst>
            </p:cNvPr>
            <p:cNvSpPr>
              <a:spLocks noChangeShapeType="1"/>
            </p:cNvSpPr>
            <p:nvPr/>
          </p:nvSpPr>
          <p:spPr bwMode="auto">
            <a:xfrm flipV="1">
              <a:off x="2667000" y="4953000"/>
              <a:ext cx="0" cy="3810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193" name="Line 95">
              <a:extLst>
                <a:ext uri="{FF2B5EF4-FFF2-40B4-BE49-F238E27FC236}">
                  <a16:creationId xmlns:a16="http://schemas.microsoft.com/office/drawing/2014/main" id="{66AA23DE-A9E9-4D5E-B98F-113A9C9784A9}"/>
                </a:ext>
              </a:extLst>
            </p:cNvPr>
            <p:cNvSpPr>
              <a:spLocks noChangeShapeType="1"/>
            </p:cNvSpPr>
            <p:nvPr/>
          </p:nvSpPr>
          <p:spPr bwMode="auto">
            <a:xfrm flipV="1">
              <a:off x="2667000" y="4343400"/>
              <a:ext cx="0" cy="3810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194" name="Line 96">
              <a:extLst>
                <a:ext uri="{FF2B5EF4-FFF2-40B4-BE49-F238E27FC236}">
                  <a16:creationId xmlns:a16="http://schemas.microsoft.com/office/drawing/2014/main" id="{ABDF702A-1963-4BC1-9EDA-EAE174782372}"/>
                </a:ext>
              </a:extLst>
            </p:cNvPr>
            <p:cNvSpPr>
              <a:spLocks noChangeShapeType="1"/>
            </p:cNvSpPr>
            <p:nvPr/>
          </p:nvSpPr>
          <p:spPr bwMode="auto">
            <a:xfrm>
              <a:off x="4267200" y="4953000"/>
              <a:ext cx="0" cy="3810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195" name="Line 97">
              <a:extLst>
                <a:ext uri="{FF2B5EF4-FFF2-40B4-BE49-F238E27FC236}">
                  <a16:creationId xmlns:a16="http://schemas.microsoft.com/office/drawing/2014/main" id="{20BE990F-A7F4-400A-BBFD-3A8227D759EC}"/>
                </a:ext>
              </a:extLst>
            </p:cNvPr>
            <p:cNvSpPr>
              <a:spLocks noChangeShapeType="1"/>
            </p:cNvSpPr>
            <p:nvPr/>
          </p:nvSpPr>
          <p:spPr bwMode="auto">
            <a:xfrm flipV="1">
              <a:off x="4648200" y="4267200"/>
              <a:ext cx="0" cy="3810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196" name="Line 98">
              <a:extLst>
                <a:ext uri="{FF2B5EF4-FFF2-40B4-BE49-F238E27FC236}">
                  <a16:creationId xmlns:a16="http://schemas.microsoft.com/office/drawing/2014/main" id="{75A8E4AF-80F1-4A73-97B0-5EAF8E0F8099}"/>
                </a:ext>
              </a:extLst>
            </p:cNvPr>
            <p:cNvSpPr>
              <a:spLocks noChangeShapeType="1"/>
            </p:cNvSpPr>
            <p:nvPr/>
          </p:nvSpPr>
          <p:spPr bwMode="auto">
            <a:xfrm flipV="1">
              <a:off x="4648200" y="4953000"/>
              <a:ext cx="0" cy="3810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197" name="Line 99">
              <a:extLst>
                <a:ext uri="{FF2B5EF4-FFF2-40B4-BE49-F238E27FC236}">
                  <a16:creationId xmlns:a16="http://schemas.microsoft.com/office/drawing/2014/main" id="{7EDFC317-AB32-4D08-B532-7A203334FBD0}"/>
                </a:ext>
              </a:extLst>
            </p:cNvPr>
            <p:cNvSpPr>
              <a:spLocks noChangeShapeType="1"/>
            </p:cNvSpPr>
            <p:nvPr/>
          </p:nvSpPr>
          <p:spPr bwMode="auto">
            <a:xfrm>
              <a:off x="4267200" y="5867400"/>
              <a:ext cx="381000" cy="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198" name="Line 100">
              <a:extLst>
                <a:ext uri="{FF2B5EF4-FFF2-40B4-BE49-F238E27FC236}">
                  <a16:creationId xmlns:a16="http://schemas.microsoft.com/office/drawing/2014/main" id="{E3761A6E-0A07-4F24-AC99-5B1DCAAC3816}"/>
                </a:ext>
              </a:extLst>
            </p:cNvPr>
            <p:cNvSpPr>
              <a:spLocks noChangeShapeType="1"/>
            </p:cNvSpPr>
            <p:nvPr/>
          </p:nvSpPr>
          <p:spPr bwMode="auto">
            <a:xfrm>
              <a:off x="6248400" y="5943600"/>
              <a:ext cx="1066800" cy="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199" name="Line 101">
              <a:extLst>
                <a:ext uri="{FF2B5EF4-FFF2-40B4-BE49-F238E27FC236}">
                  <a16:creationId xmlns:a16="http://schemas.microsoft.com/office/drawing/2014/main" id="{14ADD2A0-8339-4AE8-BEC8-AC0D50EEE6FC}"/>
                </a:ext>
              </a:extLst>
            </p:cNvPr>
            <p:cNvSpPr>
              <a:spLocks noChangeShapeType="1"/>
            </p:cNvSpPr>
            <p:nvPr/>
          </p:nvSpPr>
          <p:spPr bwMode="auto">
            <a:xfrm>
              <a:off x="6248400" y="4267200"/>
              <a:ext cx="0" cy="3810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200" name="Line 102">
              <a:extLst>
                <a:ext uri="{FF2B5EF4-FFF2-40B4-BE49-F238E27FC236}">
                  <a16:creationId xmlns:a16="http://schemas.microsoft.com/office/drawing/2014/main" id="{A7A62202-4E09-423B-806F-2284BDEFEDC2}"/>
                </a:ext>
              </a:extLst>
            </p:cNvPr>
            <p:cNvSpPr>
              <a:spLocks noChangeShapeType="1"/>
            </p:cNvSpPr>
            <p:nvPr/>
          </p:nvSpPr>
          <p:spPr bwMode="auto">
            <a:xfrm>
              <a:off x="6248400" y="4953000"/>
              <a:ext cx="0" cy="3810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201" name="Line 103">
              <a:extLst>
                <a:ext uri="{FF2B5EF4-FFF2-40B4-BE49-F238E27FC236}">
                  <a16:creationId xmlns:a16="http://schemas.microsoft.com/office/drawing/2014/main" id="{09E7F985-5684-4107-B980-3C2E6844C3C2}"/>
                </a:ext>
              </a:extLst>
            </p:cNvPr>
            <p:cNvSpPr>
              <a:spLocks noChangeShapeType="1"/>
            </p:cNvSpPr>
            <p:nvPr/>
          </p:nvSpPr>
          <p:spPr bwMode="auto">
            <a:xfrm flipV="1">
              <a:off x="8229600" y="4953000"/>
              <a:ext cx="0" cy="4572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202" name="Line 104">
              <a:extLst>
                <a:ext uri="{FF2B5EF4-FFF2-40B4-BE49-F238E27FC236}">
                  <a16:creationId xmlns:a16="http://schemas.microsoft.com/office/drawing/2014/main" id="{E0FBB2F0-0E61-446C-A4DB-D24099127882}"/>
                </a:ext>
              </a:extLst>
            </p:cNvPr>
            <p:cNvSpPr>
              <a:spLocks noChangeShapeType="1"/>
            </p:cNvSpPr>
            <p:nvPr/>
          </p:nvSpPr>
          <p:spPr bwMode="auto">
            <a:xfrm flipV="1">
              <a:off x="8229600" y="2209800"/>
              <a:ext cx="0" cy="4572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203" name="Line 105">
              <a:extLst>
                <a:ext uri="{FF2B5EF4-FFF2-40B4-BE49-F238E27FC236}">
                  <a16:creationId xmlns:a16="http://schemas.microsoft.com/office/drawing/2014/main" id="{1D052915-A675-466D-A797-3A6C22198DDC}"/>
                </a:ext>
              </a:extLst>
            </p:cNvPr>
            <p:cNvSpPr>
              <a:spLocks noChangeShapeType="1"/>
            </p:cNvSpPr>
            <p:nvPr/>
          </p:nvSpPr>
          <p:spPr bwMode="auto">
            <a:xfrm flipV="1">
              <a:off x="8229600" y="2895600"/>
              <a:ext cx="0" cy="4572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204" name="Line 106">
              <a:extLst>
                <a:ext uri="{FF2B5EF4-FFF2-40B4-BE49-F238E27FC236}">
                  <a16:creationId xmlns:a16="http://schemas.microsoft.com/office/drawing/2014/main" id="{9E2C5654-8919-4216-AB1D-4909196568C7}"/>
                </a:ext>
              </a:extLst>
            </p:cNvPr>
            <p:cNvSpPr>
              <a:spLocks noChangeShapeType="1"/>
            </p:cNvSpPr>
            <p:nvPr/>
          </p:nvSpPr>
          <p:spPr bwMode="auto">
            <a:xfrm flipV="1">
              <a:off x="8229600" y="3581400"/>
              <a:ext cx="0" cy="4572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205" name="Line 107">
              <a:extLst>
                <a:ext uri="{FF2B5EF4-FFF2-40B4-BE49-F238E27FC236}">
                  <a16:creationId xmlns:a16="http://schemas.microsoft.com/office/drawing/2014/main" id="{8468634A-8552-4416-B974-E4FE5D6690B5}"/>
                </a:ext>
              </a:extLst>
            </p:cNvPr>
            <p:cNvSpPr>
              <a:spLocks noChangeShapeType="1"/>
            </p:cNvSpPr>
            <p:nvPr/>
          </p:nvSpPr>
          <p:spPr bwMode="auto">
            <a:xfrm flipV="1">
              <a:off x="8229600" y="4343400"/>
              <a:ext cx="0" cy="4572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206" name="Line 108">
              <a:extLst>
                <a:ext uri="{FF2B5EF4-FFF2-40B4-BE49-F238E27FC236}">
                  <a16:creationId xmlns:a16="http://schemas.microsoft.com/office/drawing/2014/main" id="{59D2F105-12C7-431A-A77E-270EDC23AB99}"/>
                </a:ext>
              </a:extLst>
            </p:cNvPr>
            <p:cNvSpPr>
              <a:spLocks noChangeShapeType="1"/>
            </p:cNvSpPr>
            <p:nvPr/>
          </p:nvSpPr>
          <p:spPr bwMode="auto">
            <a:xfrm flipV="1">
              <a:off x="8229600" y="838200"/>
              <a:ext cx="0" cy="4572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207" name="Line 109">
              <a:extLst>
                <a:ext uri="{FF2B5EF4-FFF2-40B4-BE49-F238E27FC236}">
                  <a16:creationId xmlns:a16="http://schemas.microsoft.com/office/drawing/2014/main" id="{24DCC7DA-FC81-40E3-BFF4-133EF101CC2D}"/>
                </a:ext>
              </a:extLst>
            </p:cNvPr>
            <p:cNvSpPr>
              <a:spLocks noChangeShapeType="1"/>
            </p:cNvSpPr>
            <p:nvPr/>
          </p:nvSpPr>
          <p:spPr bwMode="auto">
            <a:xfrm flipV="1">
              <a:off x="8229600" y="1524000"/>
              <a:ext cx="0" cy="4572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sp>
          <p:nvSpPr>
            <p:cNvPr id="4208" name="Line 110">
              <a:extLst>
                <a:ext uri="{FF2B5EF4-FFF2-40B4-BE49-F238E27FC236}">
                  <a16:creationId xmlns:a16="http://schemas.microsoft.com/office/drawing/2014/main" id="{D9E718F5-91AA-48B6-813E-88807075C790}"/>
                </a:ext>
              </a:extLst>
            </p:cNvPr>
            <p:cNvSpPr>
              <a:spLocks noChangeShapeType="1"/>
            </p:cNvSpPr>
            <p:nvPr/>
          </p:nvSpPr>
          <p:spPr bwMode="auto">
            <a:xfrm>
              <a:off x="685800" y="914400"/>
              <a:ext cx="0" cy="3810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350"/>
            </a:p>
          </p:txBody>
        </p:sp>
      </p:grpSp>
      <p:sp>
        <p:nvSpPr>
          <p:cNvPr id="4103" name="Text Box 111">
            <a:extLst>
              <a:ext uri="{FF2B5EF4-FFF2-40B4-BE49-F238E27FC236}">
                <a16:creationId xmlns:a16="http://schemas.microsoft.com/office/drawing/2014/main" id="{4CD18C9E-3C13-4EBD-A6A7-06C5491F9D0C}"/>
              </a:ext>
            </a:extLst>
          </p:cNvPr>
          <p:cNvSpPr txBox="1">
            <a:spLocks noChangeArrowheads="1"/>
          </p:cNvSpPr>
          <p:nvPr/>
        </p:nvSpPr>
        <p:spPr bwMode="auto">
          <a:xfrm>
            <a:off x="1391842" y="4786313"/>
            <a:ext cx="387227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200"/>
              <a:t>A. Leon-Garcia and I. Widjaja, </a:t>
            </a:r>
            <a:r>
              <a:rPr lang="en-US" altLang="en-US" sz="1200">
                <a:hlinkClick r:id="rId3"/>
              </a:rPr>
              <a:t>"Communication Networks </a:t>
            </a:r>
            <a:endParaRPr lang="en-US" altLang="en-US" sz="1200"/>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4690" name="Group 3">
            <a:extLst>
              <a:ext uri="{FF2B5EF4-FFF2-40B4-BE49-F238E27FC236}">
                <a16:creationId xmlns:a16="http://schemas.microsoft.com/office/drawing/2014/main" id="{EE648BF8-E8E7-46D3-AA60-6972FE9198E9}"/>
              </a:ext>
            </a:extLst>
          </p:cNvPr>
          <p:cNvGrpSpPr>
            <a:grpSpLocks/>
          </p:cNvGrpSpPr>
          <p:nvPr/>
        </p:nvGrpSpPr>
        <p:grpSpPr bwMode="auto">
          <a:xfrm>
            <a:off x="1722835" y="1254919"/>
            <a:ext cx="1335113" cy="3678290"/>
            <a:chOff x="838200" y="1143000"/>
            <a:chExt cx="2408093" cy="5521181"/>
          </a:xfrm>
        </p:grpSpPr>
        <p:sp>
          <p:nvSpPr>
            <p:cNvPr id="114725" name="Text Box 3">
              <a:extLst>
                <a:ext uri="{FF2B5EF4-FFF2-40B4-BE49-F238E27FC236}">
                  <a16:creationId xmlns:a16="http://schemas.microsoft.com/office/drawing/2014/main" id="{6AD45822-B62D-4B28-B29E-E417F3DD610B}"/>
                </a:ext>
              </a:extLst>
            </p:cNvPr>
            <p:cNvSpPr txBox="1">
              <a:spLocks noChangeArrowheads="1"/>
            </p:cNvSpPr>
            <p:nvPr/>
          </p:nvSpPr>
          <p:spPr bwMode="auto">
            <a:xfrm>
              <a:off x="838200" y="1143000"/>
              <a:ext cx="1394176" cy="41578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socket()</a:t>
              </a:r>
            </a:p>
          </p:txBody>
        </p:sp>
        <p:sp>
          <p:nvSpPr>
            <p:cNvPr id="114726" name="Text Box 5">
              <a:extLst>
                <a:ext uri="{FF2B5EF4-FFF2-40B4-BE49-F238E27FC236}">
                  <a16:creationId xmlns:a16="http://schemas.microsoft.com/office/drawing/2014/main" id="{6BB7451B-8F22-47CE-B785-B0E9596E2FE6}"/>
                </a:ext>
              </a:extLst>
            </p:cNvPr>
            <p:cNvSpPr txBox="1">
              <a:spLocks noChangeArrowheads="1"/>
            </p:cNvSpPr>
            <p:nvPr/>
          </p:nvSpPr>
          <p:spPr bwMode="auto">
            <a:xfrm>
              <a:off x="914399" y="1828800"/>
              <a:ext cx="1084808" cy="41578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bind()</a:t>
              </a:r>
            </a:p>
          </p:txBody>
        </p:sp>
        <p:sp>
          <p:nvSpPr>
            <p:cNvPr id="114727" name="Text Box 6">
              <a:extLst>
                <a:ext uri="{FF2B5EF4-FFF2-40B4-BE49-F238E27FC236}">
                  <a16:creationId xmlns:a16="http://schemas.microsoft.com/office/drawing/2014/main" id="{BF5083F3-34D4-410D-96C5-A685DD0846C5}"/>
                </a:ext>
              </a:extLst>
            </p:cNvPr>
            <p:cNvSpPr txBox="1">
              <a:spLocks noChangeArrowheads="1"/>
            </p:cNvSpPr>
            <p:nvPr/>
          </p:nvSpPr>
          <p:spPr bwMode="auto">
            <a:xfrm>
              <a:off x="990599" y="2438400"/>
              <a:ext cx="1255393" cy="41578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listen()</a:t>
              </a:r>
            </a:p>
          </p:txBody>
        </p:sp>
        <p:sp>
          <p:nvSpPr>
            <p:cNvPr id="114728" name="Text Box 7">
              <a:extLst>
                <a:ext uri="{FF2B5EF4-FFF2-40B4-BE49-F238E27FC236}">
                  <a16:creationId xmlns:a16="http://schemas.microsoft.com/office/drawing/2014/main" id="{5D8B6AC5-A5C0-4671-83B6-68AE75205100}"/>
                </a:ext>
              </a:extLst>
            </p:cNvPr>
            <p:cNvSpPr txBox="1">
              <a:spLocks noChangeArrowheads="1"/>
            </p:cNvSpPr>
            <p:nvPr/>
          </p:nvSpPr>
          <p:spPr bwMode="auto">
            <a:xfrm>
              <a:off x="990599" y="3124200"/>
              <a:ext cx="1405741" cy="41578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accept()</a:t>
              </a:r>
            </a:p>
          </p:txBody>
        </p:sp>
        <p:sp>
          <p:nvSpPr>
            <p:cNvPr id="114729" name="Text Box 12">
              <a:extLst>
                <a:ext uri="{FF2B5EF4-FFF2-40B4-BE49-F238E27FC236}">
                  <a16:creationId xmlns:a16="http://schemas.microsoft.com/office/drawing/2014/main" id="{E7D60A95-C966-443D-9CC2-C443F0C8B3BE}"/>
                </a:ext>
              </a:extLst>
            </p:cNvPr>
            <p:cNvSpPr txBox="1">
              <a:spLocks noChangeArrowheads="1"/>
            </p:cNvSpPr>
            <p:nvPr/>
          </p:nvSpPr>
          <p:spPr bwMode="auto">
            <a:xfrm>
              <a:off x="990599" y="4038599"/>
              <a:ext cx="1139742" cy="41578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read()</a:t>
              </a:r>
            </a:p>
          </p:txBody>
        </p:sp>
        <p:sp>
          <p:nvSpPr>
            <p:cNvPr id="114730" name="Text Box 13">
              <a:extLst>
                <a:ext uri="{FF2B5EF4-FFF2-40B4-BE49-F238E27FC236}">
                  <a16:creationId xmlns:a16="http://schemas.microsoft.com/office/drawing/2014/main" id="{5DFFB3FA-B610-41BA-B6DD-6CA1E97CCBD7}"/>
                </a:ext>
              </a:extLst>
            </p:cNvPr>
            <p:cNvSpPr txBox="1">
              <a:spLocks noChangeArrowheads="1"/>
            </p:cNvSpPr>
            <p:nvPr/>
          </p:nvSpPr>
          <p:spPr bwMode="auto">
            <a:xfrm>
              <a:off x="914399" y="5257798"/>
              <a:ext cx="1223589" cy="41578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write()</a:t>
              </a:r>
            </a:p>
          </p:txBody>
        </p:sp>
        <p:sp>
          <p:nvSpPr>
            <p:cNvPr id="114731" name="Text Box 14">
              <a:extLst>
                <a:ext uri="{FF2B5EF4-FFF2-40B4-BE49-F238E27FC236}">
                  <a16:creationId xmlns:a16="http://schemas.microsoft.com/office/drawing/2014/main" id="{A5CA737A-1D2A-4E6F-BBC1-7AA57FB71FC6}"/>
                </a:ext>
              </a:extLst>
            </p:cNvPr>
            <p:cNvSpPr txBox="1">
              <a:spLocks noChangeArrowheads="1"/>
            </p:cNvSpPr>
            <p:nvPr/>
          </p:nvSpPr>
          <p:spPr bwMode="auto">
            <a:xfrm>
              <a:off x="914399" y="6248400"/>
              <a:ext cx="1139742" cy="41578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read()</a:t>
              </a:r>
            </a:p>
          </p:txBody>
        </p:sp>
        <p:sp>
          <p:nvSpPr>
            <p:cNvPr id="114732" name="Line 22">
              <a:extLst>
                <a:ext uri="{FF2B5EF4-FFF2-40B4-BE49-F238E27FC236}">
                  <a16:creationId xmlns:a16="http://schemas.microsoft.com/office/drawing/2014/main" id="{0D43569B-7BA7-4F01-802E-9CAA169B2D1C}"/>
                </a:ext>
              </a:extLst>
            </p:cNvPr>
            <p:cNvSpPr>
              <a:spLocks noChangeShapeType="1"/>
            </p:cNvSpPr>
            <p:nvPr/>
          </p:nvSpPr>
          <p:spPr bwMode="auto">
            <a:xfrm>
              <a:off x="1371600" y="2816225"/>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4733" name="Line 23">
              <a:extLst>
                <a:ext uri="{FF2B5EF4-FFF2-40B4-BE49-F238E27FC236}">
                  <a16:creationId xmlns:a16="http://schemas.microsoft.com/office/drawing/2014/main" id="{880843C4-2D4A-4535-9AD1-CC8D40E179A3}"/>
                </a:ext>
              </a:extLst>
            </p:cNvPr>
            <p:cNvSpPr>
              <a:spLocks noChangeShapeType="1"/>
            </p:cNvSpPr>
            <p:nvPr/>
          </p:nvSpPr>
          <p:spPr bwMode="auto">
            <a:xfrm>
              <a:off x="1295400" y="2206625"/>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4734" name="Line 24">
              <a:extLst>
                <a:ext uri="{FF2B5EF4-FFF2-40B4-BE49-F238E27FC236}">
                  <a16:creationId xmlns:a16="http://schemas.microsoft.com/office/drawing/2014/main" id="{85457CAE-DEA7-41E4-B62D-F29CFBB1FF90}"/>
                </a:ext>
              </a:extLst>
            </p:cNvPr>
            <p:cNvSpPr>
              <a:spLocks noChangeShapeType="1"/>
            </p:cNvSpPr>
            <p:nvPr/>
          </p:nvSpPr>
          <p:spPr bwMode="auto">
            <a:xfrm>
              <a:off x="1371600" y="3502025"/>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4735" name="Line 25">
              <a:extLst>
                <a:ext uri="{FF2B5EF4-FFF2-40B4-BE49-F238E27FC236}">
                  <a16:creationId xmlns:a16="http://schemas.microsoft.com/office/drawing/2014/main" id="{775E47CE-7384-4968-9A33-8C5E0D605609}"/>
                </a:ext>
              </a:extLst>
            </p:cNvPr>
            <p:cNvSpPr>
              <a:spLocks noChangeShapeType="1"/>
            </p:cNvSpPr>
            <p:nvPr/>
          </p:nvSpPr>
          <p:spPr bwMode="auto">
            <a:xfrm>
              <a:off x="1371600" y="4416425"/>
              <a:ext cx="0" cy="838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4736" name="Line 26">
              <a:extLst>
                <a:ext uri="{FF2B5EF4-FFF2-40B4-BE49-F238E27FC236}">
                  <a16:creationId xmlns:a16="http://schemas.microsoft.com/office/drawing/2014/main" id="{1391EBF3-054D-4FF7-A8BB-F85CE866E814}"/>
                </a:ext>
              </a:extLst>
            </p:cNvPr>
            <p:cNvSpPr>
              <a:spLocks noChangeShapeType="1"/>
            </p:cNvSpPr>
            <p:nvPr/>
          </p:nvSpPr>
          <p:spPr bwMode="auto">
            <a:xfrm>
              <a:off x="1371600" y="5635625"/>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4737" name="Line 27">
              <a:extLst>
                <a:ext uri="{FF2B5EF4-FFF2-40B4-BE49-F238E27FC236}">
                  <a16:creationId xmlns:a16="http://schemas.microsoft.com/office/drawing/2014/main" id="{7F32A80F-3459-471D-8C1B-7C42F49513F3}"/>
                </a:ext>
              </a:extLst>
            </p:cNvPr>
            <p:cNvSpPr>
              <a:spLocks noChangeShapeType="1"/>
            </p:cNvSpPr>
            <p:nvPr/>
          </p:nvSpPr>
          <p:spPr bwMode="auto">
            <a:xfrm>
              <a:off x="1295400" y="1520825"/>
              <a:ext cx="0" cy="3048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4738" name="Line 32">
              <a:extLst>
                <a:ext uri="{FF2B5EF4-FFF2-40B4-BE49-F238E27FC236}">
                  <a16:creationId xmlns:a16="http://schemas.microsoft.com/office/drawing/2014/main" id="{2A6739F2-DAE2-4859-ABFC-8C37A787AD1F}"/>
                </a:ext>
              </a:extLst>
            </p:cNvPr>
            <p:cNvSpPr>
              <a:spLocks noChangeShapeType="1"/>
            </p:cNvSpPr>
            <p:nvPr/>
          </p:nvSpPr>
          <p:spPr bwMode="auto">
            <a:xfrm>
              <a:off x="1676400" y="6397625"/>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4739" name="Text Box 33">
              <a:extLst>
                <a:ext uri="{FF2B5EF4-FFF2-40B4-BE49-F238E27FC236}">
                  <a16:creationId xmlns:a16="http://schemas.microsoft.com/office/drawing/2014/main" id="{672180AF-1E08-4EA0-832F-A74AB3E808D0}"/>
                </a:ext>
              </a:extLst>
            </p:cNvPr>
            <p:cNvSpPr txBox="1">
              <a:spLocks noChangeArrowheads="1"/>
            </p:cNvSpPr>
            <p:nvPr/>
          </p:nvSpPr>
          <p:spPr bwMode="auto">
            <a:xfrm>
              <a:off x="2057400" y="6248400"/>
              <a:ext cx="1188893" cy="41578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close()</a:t>
              </a:r>
            </a:p>
          </p:txBody>
        </p:sp>
        <p:sp>
          <p:nvSpPr>
            <p:cNvPr id="114740" name="Line 41">
              <a:extLst>
                <a:ext uri="{FF2B5EF4-FFF2-40B4-BE49-F238E27FC236}">
                  <a16:creationId xmlns:a16="http://schemas.microsoft.com/office/drawing/2014/main" id="{E08AD5BC-3B0E-4B2B-8BFF-7C6F19D129B8}"/>
                </a:ext>
              </a:extLst>
            </p:cNvPr>
            <p:cNvSpPr>
              <a:spLocks noChangeShapeType="1"/>
            </p:cNvSpPr>
            <p:nvPr/>
          </p:nvSpPr>
          <p:spPr bwMode="auto">
            <a:xfrm>
              <a:off x="1676400" y="5407025"/>
              <a:ext cx="914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41" name="Line 42">
              <a:extLst>
                <a:ext uri="{FF2B5EF4-FFF2-40B4-BE49-F238E27FC236}">
                  <a16:creationId xmlns:a16="http://schemas.microsoft.com/office/drawing/2014/main" id="{6DFE4C35-2FB6-43C2-9836-3EF997FD7FCE}"/>
                </a:ext>
              </a:extLst>
            </p:cNvPr>
            <p:cNvSpPr>
              <a:spLocks noChangeShapeType="1"/>
            </p:cNvSpPr>
            <p:nvPr/>
          </p:nvSpPr>
          <p:spPr bwMode="auto">
            <a:xfrm flipV="1">
              <a:off x="2590800" y="4187825"/>
              <a:ext cx="0" cy="1219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42" name="Line 43">
              <a:extLst>
                <a:ext uri="{FF2B5EF4-FFF2-40B4-BE49-F238E27FC236}">
                  <a16:creationId xmlns:a16="http://schemas.microsoft.com/office/drawing/2014/main" id="{EB5BF3F4-6144-4370-B691-71D6866247F7}"/>
                </a:ext>
              </a:extLst>
            </p:cNvPr>
            <p:cNvSpPr>
              <a:spLocks noChangeShapeType="1"/>
            </p:cNvSpPr>
            <p:nvPr/>
          </p:nvSpPr>
          <p:spPr bwMode="auto">
            <a:xfrm flipH="1">
              <a:off x="1676400" y="4187825"/>
              <a:ext cx="91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grpSp>
      <p:grpSp>
        <p:nvGrpSpPr>
          <p:cNvPr id="114691" name="Group 1">
            <a:extLst>
              <a:ext uri="{FF2B5EF4-FFF2-40B4-BE49-F238E27FC236}">
                <a16:creationId xmlns:a16="http://schemas.microsoft.com/office/drawing/2014/main" id="{047E5FFD-04A2-4BF2-BB95-35ADDB07FAF6}"/>
              </a:ext>
            </a:extLst>
          </p:cNvPr>
          <p:cNvGrpSpPr>
            <a:grpSpLocks/>
          </p:cNvGrpSpPr>
          <p:nvPr/>
        </p:nvGrpSpPr>
        <p:grpSpPr bwMode="auto">
          <a:xfrm>
            <a:off x="4457700" y="1254919"/>
            <a:ext cx="3028950" cy="3719980"/>
            <a:chOff x="3886200" y="1143000"/>
            <a:chExt cx="4724400" cy="5497717"/>
          </a:xfrm>
        </p:grpSpPr>
        <p:sp>
          <p:nvSpPr>
            <p:cNvPr id="114694" name="Text Box 45">
              <a:extLst>
                <a:ext uri="{FF2B5EF4-FFF2-40B4-BE49-F238E27FC236}">
                  <a16:creationId xmlns:a16="http://schemas.microsoft.com/office/drawing/2014/main" id="{C6B7E6F8-108B-48D7-98AA-9F697F8ABDA2}"/>
                </a:ext>
              </a:extLst>
            </p:cNvPr>
            <p:cNvSpPr txBox="1">
              <a:spLocks noChangeArrowheads="1"/>
            </p:cNvSpPr>
            <p:nvPr/>
          </p:nvSpPr>
          <p:spPr bwMode="auto">
            <a:xfrm>
              <a:off x="4495803" y="1143000"/>
              <a:ext cx="1148129" cy="39231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125" b="1">
                  <a:latin typeface="Comic Sans MS" panose="030F0702030302020204" pitchFamily="66" charset="0"/>
                </a:rPr>
                <a:t>socket()</a:t>
              </a:r>
            </a:p>
          </p:txBody>
        </p:sp>
        <p:sp>
          <p:nvSpPr>
            <p:cNvPr id="114695" name="Text Box 46">
              <a:extLst>
                <a:ext uri="{FF2B5EF4-FFF2-40B4-BE49-F238E27FC236}">
                  <a16:creationId xmlns:a16="http://schemas.microsoft.com/office/drawing/2014/main" id="{10B9A2AE-5CAF-4ADD-98E6-06E6E622E64A}"/>
                </a:ext>
              </a:extLst>
            </p:cNvPr>
            <p:cNvSpPr txBox="1">
              <a:spLocks noChangeArrowheads="1"/>
            </p:cNvSpPr>
            <p:nvPr/>
          </p:nvSpPr>
          <p:spPr bwMode="auto">
            <a:xfrm>
              <a:off x="4572000" y="1752601"/>
              <a:ext cx="898102" cy="39231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125" b="1">
                  <a:latin typeface="Comic Sans MS" panose="030F0702030302020204" pitchFamily="66" charset="0"/>
                </a:rPr>
                <a:t>bind()</a:t>
              </a:r>
            </a:p>
          </p:txBody>
        </p:sp>
        <p:sp>
          <p:nvSpPr>
            <p:cNvPr id="114696" name="Text Box 47">
              <a:extLst>
                <a:ext uri="{FF2B5EF4-FFF2-40B4-BE49-F238E27FC236}">
                  <a16:creationId xmlns:a16="http://schemas.microsoft.com/office/drawing/2014/main" id="{53761D3E-F271-4E86-A8D3-100A34D475A9}"/>
                </a:ext>
              </a:extLst>
            </p:cNvPr>
            <p:cNvSpPr txBox="1">
              <a:spLocks noChangeArrowheads="1"/>
            </p:cNvSpPr>
            <p:nvPr/>
          </p:nvSpPr>
          <p:spPr bwMode="auto">
            <a:xfrm>
              <a:off x="4572000" y="2362201"/>
              <a:ext cx="1035617" cy="39231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125" b="1">
                  <a:latin typeface="Comic Sans MS" panose="030F0702030302020204" pitchFamily="66" charset="0"/>
                </a:rPr>
                <a:t>listen()</a:t>
              </a:r>
            </a:p>
          </p:txBody>
        </p:sp>
        <p:sp>
          <p:nvSpPr>
            <p:cNvPr id="114697" name="Text Box 48">
              <a:extLst>
                <a:ext uri="{FF2B5EF4-FFF2-40B4-BE49-F238E27FC236}">
                  <a16:creationId xmlns:a16="http://schemas.microsoft.com/office/drawing/2014/main" id="{9BD7B018-2F1C-4B92-80E5-4EFD4F5B8EEC}"/>
                </a:ext>
              </a:extLst>
            </p:cNvPr>
            <p:cNvSpPr txBox="1">
              <a:spLocks noChangeArrowheads="1"/>
            </p:cNvSpPr>
            <p:nvPr/>
          </p:nvSpPr>
          <p:spPr bwMode="auto">
            <a:xfrm>
              <a:off x="4572000" y="2971800"/>
              <a:ext cx="1673189" cy="39231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125" b="1">
                  <a:latin typeface="Comic Sans MS" panose="030F0702030302020204" pitchFamily="66" charset="0"/>
                </a:rPr>
                <a:t>Loop forever</a:t>
              </a:r>
            </a:p>
          </p:txBody>
        </p:sp>
        <p:sp>
          <p:nvSpPr>
            <p:cNvPr id="114698" name="Text Box 49">
              <a:extLst>
                <a:ext uri="{FF2B5EF4-FFF2-40B4-BE49-F238E27FC236}">
                  <a16:creationId xmlns:a16="http://schemas.microsoft.com/office/drawing/2014/main" id="{51B1F9DE-D364-4E1D-962B-DF59561066AD}"/>
                </a:ext>
              </a:extLst>
            </p:cNvPr>
            <p:cNvSpPr txBox="1">
              <a:spLocks noChangeArrowheads="1"/>
            </p:cNvSpPr>
            <p:nvPr/>
          </p:nvSpPr>
          <p:spPr bwMode="auto">
            <a:xfrm>
              <a:off x="4572000" y="3505200"/>
              <a:ext cx="1158130" cy="39231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125" b="1">
                  <a:latin typeface="Comic Sans MS" panose="030F0702030302020204" pitchFamily="66" charset="0"/>
                </a:rPr>
                <a:t>accept()</a:t>
              </a:r>
            </a:p>
          </p:txBody>
        </p:sp>
        <p:sp>
          <p:nvSpPr>
            <p:cNvPr id="114699" name="Text Box 50">
              <a:extLst>
                <a:ext uri="{FF2B5EF4-FFF2-40B4-BE49-F238E27FC236}">
                  <a16:creationId xmlns:a16="http://schemas.microsoft.com/office/drawing/2014/main" id="{436B8857-DF1B-4641-BDBB-4DBDBDBCFA6E}"/>
                </a:ext>
              </a:extLst>
            </p:cNvPr>
            <p:cNvSpPr txBox="1">
              <a:spLocks noChangeArrowheads="1"/>
            </p:cNvSpPr>
            <p:nvPr/>
          </p:nvSpPr>
          <p:spPr bwMode="auto">
            <a:xfrm>
              <a:off x="4572000" y="3962399"/>
              <a:ext cx="750585" cy="39231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125" b="1">
                  <a:latin typeface="Comic Sans MS" panose="030F0702030302020204" pitchFamily="66" charset="0"/>
                </a:rPr>
                <a:t>fork</a:t>
              </a:r>
            </a:p>
          </p:txBody>
        </p:sp>
        <p:sp>
          <p:nvSpPr>
            <p:cNvPr id="114700" name="Text Box 51">
              <a:extLst>
                <a:ext uri="{FF2B5EF4-FFF2-40B4-BE49-F238E27FC236}">
                  <a16:creationId xmlns:a16="http://schemas.microsoft.com/office/drawing/2014/main" id="{23FB9C24-1D46-454C-A0C1-227EF7AF606C}"/>
                </a:ext>
              </a:extLst>
            </p:cNvPr>
            <p:cNvSpPr txBox="1">
              <a:spLocks noChangeArrowheads="1"/>
            </p:cNvSpPr>
            <p:nvPr/>
          </p:nvSpPr>
          <p:spPr bwMode="auto">
            <a:xfrm>
              <a:off x="4572000" y="4419601"/>
              <a:ext cx="1250642" cy="904033"/>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125" b="1">
                  <a:latin typeface="Comic Sans MS" panose="030F0702030302020204" pitchFamily="66" charset="0"/>
                </a:rPr>
                <a:t>Close </a:t>
              </a:r>
            </a:p>
            <a:p>
              <a:pPr eaLnBrk="1" hangingPunct="1">
                <a:spcBef>
                  <a:spcPct val="0"/>
                </a:spcBef>
                <a:buFontTx/>
                <a:buNone/>
              </a:pPr>
              <a:r>
                <a:rPr lang="en-US" altLang="en-US" sz="1125" b="1">
                  <a:latin typeface="Comic Sans MS" panose="030F0702030302020204" pitchFamily="66" charset="0"/>
                </a:rPr>
                <a:t>accepted</a:t>
              </a:r>
            </a:p>
            <a:p>
              <a:pPr eaLnBrk="1" hangingPunct="1">
                <a:spcBef>
                  <a:spcPct val="0"/>
                </a:spcBef>
                <a:buFontTx/>
                <a:buNone/>
              </a:pPr>
              <a:r>
                <a:rPr lang="en-US" altLang="en-US" sz="1125" b="1">
                  <a:latin typeface="Comic Sans MS" panose="030F0702030302020204" pitchFamily="66" charset="0"/>
                </a:rPr>
                <a:t>socket</a:t>
              </a:r>
            </a:p>
          </p:txBody>
        </p:sp>
        <p:sp>
          <p:nvSpPr>
            <p:cNvPr id="114701" name="Text Box 52">
              <a:extLst>
                <a:ext uri="{FF2B5EF4-FFF2-40B4-BE49-F238E27FC236}">
                  <a16:creationId xmlns:a16="http://schemas.microsoft.com/office/drawing/2014/main" id="{10AA09B4-F24C-4025-8D18-DE967041F072}"/>
                </a:ext>
              </a:extLst>
            </p:cNvPr>
            <p:cNvSpPr txBox="1">
              <a:spLocks noChangeArrowheads="1"/>
            </p:cNvSpPr>
            <p:nvPr/>
          </p:nvSpPr>
          <p:spPr bwMode="auto">
            <a:xfrm>
              <a:off x="7010399" y="4419601"/>
              <a:ext cx="1523171" cy="6481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125" b="1">
                  <a:latin typeface="Comic Sans MS" panose="030F0702030302020204" pitchFamily="66" charset="0"/>
                </a:rPr>
                <a:t>Close listen</a:t>
              </a:r>
            </a:p>
            <a:p>
              <a:pPr eaLnBrk="1" hangingPunct="1">
                <a:spcBef>
                  <a:spcPct val="0"/>
                </a:spcBef>
                <a:buFontTx/>
                <a:buNone/>
              </a:pPr>
              <a:r>
                <a:rPr lang="en-US" altLang="en-US" sz="1125" b="1">
                  <a:latin typeface="Comic Sans MS" panose="030F0702030302020204" pitchFamily="66" charset="0"/>
                </a:rPr>
                <a:t>socket</a:t>
              </a:r>
            </a:p>
          </p:txBody>
        </p:sp>
        <p:sp>
          <p:nvSpPr>
            <p:cNvPr id="114702" name="Text Box 53">
              <a:extLst>
                <a:ext uri="{FF2B5EF4-FFF2-40B4-BE49-F238E27FC236}">
                  <a16:creationId xmlns:a16="http://schemas.microsoft.com/office/drawing/2014/main" id="{EB72D048-4C07-406B-B3C2-66D9F394FD0F}"/>
                </a:ext>
              </a:extLst>
            </p:cNvPr>
            <p:cNvSpPr txBox="1">
              <a:spLocks noChangeArrowheads="1"/>
            </p:cNvSpPr>
            <p:nvPr/>
          </p:nvSpPr>
          <p:spPr bwMode="auto">
            <a:xfrm>
              <a:off x="7239001" y="5181600"/>
              <a:ext cx="943107" cy="39231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125" b="1">
                  <a:latin typeface="Comic Sans MS" panose="030F0702030302020204" pitchFamily="66" charset="0"/>
                </a:rPr>
                <a:t>read()</a:t>
              </a:r>
            </a:p>
          </p:txBody>
        </p:sp>
        <p:sp>
          <p:nvSpPr>
            <p:cNvPr id="114703" name="Text Box 54">
              <a:extLst>
                <a:ext uri="{FF2B5EF4-FFF2-40B4-BE49-F238E27FC236}">
                  <a16:creationId xmlns:a16="http://schemas.microsoft.com/office/drawing/2014/main" id="{C4C7CD9B-A908-418B-8939-54DB7E4A6ABD}"/>
                </a:ext>
              </a:extLst>
            </p:cNvPr>
            <p:cNvSpPr txBox="1">
              <a:spLocks noChangeArrowheads="1"/>
            </p:cNvSpPr>
            <p:nvPr/>
          </p:nvSpPr>
          <p:spPr bwMode="auto">
            <a:xfrm>
              <a:off x="7239001" y="5715000"/>
              <a:ext cx="1008114" cy="39231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125" b="1">
                  <a:latin typeface="Comic Sans MS" panose="030F0702030302020204" pitchFamily="66" charset="0"/>
                </a:rPr>
                <a:t>write()</a:t>
              </a:r>
            </a:p>
          </p:txBody>
        </p:sp>
        <p:sp>
          <p:nvSpPr>
            <p:cNvPr id="114704" name="Text Box 55">
              <a:extLst>
                <a:ext uri="{FF2B5EF4-FFF2-40B4-BE49-F238E27FC236}">
                  <a16:creationId xmlns:a16="http://schemas.microsoft.com/office/drawing/2014/main" id="{29276D93-9B45-42BF-BACE-54238417BCC0}"/>
                </a:ext>
              </a:extLst>
            </p:cNvPr>
            <p:cNvSpPr txBox="1">
              <a:spLocks noChangeArrowheads="1"/>
            </p:cNvSpPr>
            <p:nvPr/>
          </p:nvSpPr>
          <p:spPr bwMode="auto">
            <a:xfrm>
              <a:off x="7239001" y="6248401"/>
              <a:ext cx="943107" cy="39231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125" b="1">
                  <a:latin typeface="Comic Sans MS" panose="030F0702030302020204" pitchFamily="66" charset="0"/>
                </a:rPr>
                <a:t>read()</a:t>
              </a:r>
            </a:p>
          </p:txBody>
        </p:sp>
        <p:sp>
          <p:nvSpPr>
            <p:cNvPr id="114705" name="Text Box 56">
              <a:extLst>
                <a:ext uri="{FF2B5EF4-FFF2-40B4-BE49-F238E27FC236}">
                  <a16:creationId xmlns:a16="http://schemas.microsoft.com/office/drawing/2014/main" id="{0B64EF0A-B0EE-40F6-83EC-675F666F73BA}"/>
                </a:ext>
              </a:extLst>
            </p:cNvPr>
            <p:cNvSpPr txBox="1">
              <a:spLocks noChangeArrowheads="1"/>
            </p:cNvSpPr>
            <p:nvPr/>
          </p:nvSpPr>
          <p:spPr bwMode="auto">
            <a:xfrm>
              <a:off x="6172200" y="6248401"/>
              <a:ext cx="983111" cy="392316"/>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125" b="1">
                  <a:latin typeface="Comic Sans MS" panose="030F0702030302020204" pitchFamily="66" charset="0"/>
                </a:rPr>
                <a:t>close()</a:t>
              </a:r>
            </a:p>
          </p:txBody>
        </p:sp>
        <p:sp>
          <p:nvSpPr>
            <p:cNvPr id="114706" name="Line 57">
              <a:extLst>
                <a:ext uri="{FF2B5EF4-FFF2-40B4-BE49-F238E27FC236}">
                  <a16:creationId xmlns:a16="http://schemas.microsoft.com/office/drawing/2014/main" id="{50967DBD-8310-44AD-93D4-780AFEBEADF7}"/>
                </a:ext>
              </a:extLst>
            </p:cNvPr>
            <p:cNvSpPr>
              <a:spLocks noChangeShapeType="1"/>
            </p:cNvSpPr>
            <p:nvPr/>
          </p:nvSpPr>
          <p:spPr bwMode="auto">
            <a:xfrm>
              <a:off x="4953000" y="15240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07" name="Line 58">
              <a:extLst>
                <a:ext uri="{FF2B5EF4-FFF2-40B4-BE49-F238E27FC236}">
                  <a16:creationId xmlns:a16="http://schemas.microsoft.com/office/drawing/2014/main" id="{5F597A62-DCFC-4066-A0B3-608288E6672A}"/>
                </a:ext>
              </a:extLst>
            </p:cNvPr>
            <p:cNvSpPr>
              <a:spLocks noChangeShapeType="1"/>
            </p:cNvSpPr>
            <p:nvPr/>
          </p:nvSpPr>
          <p:spPr bwMode="auto">
            <a:xfrm>
              <a:off x="4953000" y="21336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08" name="Line 59">
              <a:extLst>
                <a:ext uri="{FF2B5EF4-FFF2-40B4-BE49-F238E27FC236}">
                  <a16:creationId xmlns:a16="http://schemas.microsoft.com/office/drawing/2014/main" id="{8E189D76-01B4-4F3D-9961-B0A0DA2AAC6C}"/>
                </a:ext>
              </a:extLst>
            </p:cNvPr>
            <p:cNvSpPr>
              <a:spLocks noChangeShapeType="1"/>
            </p:cNvSpPr>
            <p:nvPr/>
          </p:nvSpPr>
          <p:spPr bwMode="auto">
            <a:xfrm>
              <a:off x="4953000" y="27432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09" name="Line 60">
              <a:extLst>
                <a:ext uri="{FF2B5EF4-FFF2-40B4-BE49-F238E27FC236}">
                  <a16:creationId xmlns:a16="http://schemas.microsoft.com/office/drawing/2014/main" id="{D8110F22-8AE8-4405-9143-F3AD8B27A537}"/>
                </a:ext>
              </a:extLst>
            </p:cNvPr>
            <p:cNvSpPr>
              <a:spLocks noChangeShapeType="1"/>
            </p:cNvSpPr>
            <p:nvPr/>
          </p:nvSpPr>
          <p:spPr bwMode="auto">
            <a:xfrm>
              <a:off x="4953000" y="32766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10" name="Line 61">
              <a:extLst>
                <a:ext uri="{FF2B5EF4-FFF2-40B4-BE49-F238E27FC236}">
                  <a16:creationId xmlns:a16="http://schemas.microsoft.com/office/drawing/2014/main" id="{BFE10111-C8E2-453E-A6B9-DDCDAAA11992}"/>
                </a:ext>
              </a:extLst>
            </p:cNvPr>
            <p:cNvSpPr>
              <a:spLocks noChangeShapeType="1"/>
            </p:cNvSpPr>
            <p:nvPr/>
          </p:nvSpPr>
          <p:spPr bwMode="auto">
            <a:xfrm>
              <a:off x="4876800" y="3810000"/>
              <a:ext cx="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11" name="Line 62">
              <a:extLst>
                <a:ext uri="{FF2B5EF4-FFF2-40B4-BE49-F238E27FC236}">
                  <a16:creationId xmlns:a16="http://schemas.microsoft.com/office/drawing/2014/main" id="{9D412D7A-ADAA-4F3B-9E08-3E586BA520AB}"/>
                </a:ext>
              </a:extLst>
            </p:cNvPr>
            <p:cNvSpPr>
              <a:spLocks noChangeShapeType="1"/>
            </p:cNvSpPr>
            <p:nvPr/>
          </p:nvSpPr>
          <p:spPr bwMode="auto">
            <a:xfrm>
              <a:off x="4876800" y="4343400"/>
              <a:ext cx="0" cy="7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12" name="Line 63">
              <a:extLst>
                <a:ext uri="{FF2B5EF4-FFF2-40B4-BE49-F238E27FC236}">
                  <a16:creationId xmlns:a16="http://schemas.microsoft.com/office/drawing/2014/main" id="{B8F2349C-6FFC-4D6A-BB87-8D8250674CC7}"/>
                </a:ext>
              </a:extLst>
            </p:cNvPr>
            <p:cNvSpPr>
              <a:spLocks noChangeShapeType="1"/>
            </p:cNvSpPr>
            <p:nvPr/>
          </p:nvSpPr>
          <p:spPr bwMode="auto">
            <a:xfrm>
              <a:off x="5029200" y="52578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13" name="Line 64">
              <a:extLst>
                <a:ext uri="{FF2B5EF4-FFF2-40B4-BE49-F238E27FC236}">
                  <a16:creationId xmlns:a16="http://schemas.microsoft.com/office/drawing/2014/main" id="{014FEB14-9C9E-4BF3-8979-1440747A64DE}"/>
                </a:ext>
              </a:extLst>
            </p:cNvPr>
            <p:cNvSpPr>
              <a:spLocks noChangeShapeType="1"/>
            </p:cNvSpPr>
            <p:nvPr/>
          </p:nvSpPr>
          <p:spPr bwMode="auto">
            <a:xfrm flipH="1">
              <a:off x="3886200" y="5486400"/>
              <a:ext cx="1143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14" name="Line 65">
              <a:extLst>
                <a:ext uri="{FF2B5EF4-FFF2-40B4-BE49-F238E27FC236}">
                  <a16:creationId xmlns:a16="http://schemas.microsoft.com/office/drawing/2014/main" id="{ABC1DFFC-A4E1-40B3-880D-AE56F833A70D}"/>
                </a:ext>
              </a:extLst>
            </p:cNvPr>
            <p:cNvSpPr>
              <a:spLocks noChangeShapeType="1"/>
            </p:cNvSpPr>
            <p:nvPr/>
          </p:nvSpPr>
          <p:spPr bwMode="auto">
            <a:xfrm flipV="1">
              <a:off x="3886200" y="3200400"/>
              <a:ext cx="0" cy="2286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15" name="Line 66">
              <a:extLst>
                <a:ext uri="{FF2B5EF4-FFF2-40B4-BE49-F238E27FC236}">
                  <a16:creationId xmlns:a16="http://schemas.microsoft.com/office/drawing/2014/main" id="{72DE861A-E2BD-4CFA-8866-1A9CD3CE373D}"/>
                </a:ext>
              </a:extLst>
            </p:cNvPr>
            <p:cNvSpPr>
              <a:spLocks noChangeShapeType="1"/>
            </p:cNvSpPr>
            <p:nvPr/>
          </p:nvSpPr>
          <p:spPr bwMode="auto">
            <a:xfrm>
              <a:off x="3886200" y="3200400"/>
              <a:ext cx="685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4716" name="Line 67">
              <a:extLst>
                <a:ext uri="{FF2B5EF4-FFF2-40B4-BE49-F238E27FC236}">
                  <a16:creationId xmlns:a16="http://schemas.microsoft.com/office/drawing/2014/main" id="{4CD98F52-116B-4C32-8D2B-28B6FD0E669A}"/>
                </a:ext>
              </a:extLst>
            </p:cNvPr>
            <p:cNvSpPr>
              <a:spLocks noChangeShapeType="1"/>
            </p:cNvSpPr>
            <p:nvPr/>
          </p:nvSpPr>
          <p:spPr bwMode="auto">
            <a:xfrm>
              <a:off x="5181600" y="4114800"/>
              <a:ext cx="2362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17" name="Line 68">
              <a:extLst>
                <a:ext uri="{FF2B5EF4-FFF2-40B4-BE49-F238E27FC236}">
                  <a16:creationId xmlns:a16="http://schemas.microsoft.com/office/drawing/2014/main" id="{10C90652-4042-4D7A-B2A2-B3185B817B80}"/>
                </a:ext>
              </a:extLst>
            </p:cNvPr>
            <p:cNvSpPr>
              <a:spLocks noChangeShapeType="1"/>
            </p:cNvSpPr>
            <p:nvPr/>
          </p:nvSpPr>
          <p:spPr bwMode="auto">
            <a:xfrm>
              <a:off x="7543800" y="41148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4718" name="Line 69">
              <a:extLst>
                <a:ext uri="{FF2B5EF4-FFF2-40B4-BE49-F238E27FC236}">
                  <a16:creationId xmlns:a16="http://schemas.microsoft.com/office/drawing/2014/main" id="{8B447DDE-210E-4016-A546-F7B26D2D78DC}"/>
                </a:ext>
              </a:extLst>
            </p:cNvPr>
            <p:cNvSpPr>
              <a:spLocks noChangeShapeType="1"/>
            </p:cNvSpPr>
            <p:nvPr/>
          </p:nvSpPr>
          <p:spPr bwMode="auto">
            <a:xfrm>
              <a:off x="7543800" y="5029200"/>
              <a:ext cx="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19" name="Line 70">
              <a:extLst>
                <a:ext uri="{FF2B5EF4-FFF2-40B4-BE49-F238E27FC236}">
                  <a16:creationId xmlns:a16="http://schemas.microsoft.com/office/drawing/2014/main" id="{0F574C43-D3EA-4C18-ABFA-246576AF65ED}"/>
                </a:ext>
              </a:extLst>
            </p:cNvPr>
            <p:cNvSpPr>
              <a:spLocks noChangeShapeType="1"/>
            </p:cNvSpPr>
            <p:nvPr/>
          </p:nvSpPr>
          <p:spPr bwMode="auto">
            <a:xfrm>
              <a:off x="7543800" y="54864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20" name="Line 71">
              <a:extLst>
                <a:ext uri="{FF2B5EF4-FFF2-40B4-BE49-F238E27FC236}">
                  <a16:creationId xmlns:a16="http://schemas.microsoft.com/office/drawing/2014/main" id="{57641BC2-12C4-4B78-9348-1144939DB554}"/>
                </a:ext>
              </a:extLst>
            </p:cNvPr>
            <p:cNvSpPr>
              <a:spLocks noChangeShapeType="1"/>
            </p:cNvSpPr>
            <p:nvPr/>
          </p:nvSpPr>
          <p:spPr bwMode="auto">
            <a:xfrm>
              <a:off x="7543800" y="6096000"/>
              <a:ext cx="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21" name="Line 72">
              <a:extLst>
                <a:ext uri="{FF2B5EF4-FFF2-40B4-BE49-F238E27FC236}">
                  <a16:creationId xmlns:a16="http://schemas.microsoft.com/office/drawing/2014/main" id="{6082F44F-5C19-4EC0-A6B0-FDC277C30AF9}"/>
                </a:ext>
              </a:extLst>
            </p:cNvPr>
            <p:cNvSpPr>
              <a:spLocks noChangeShapeType="1"/>
            </p:cNvSpPr>
            <p:nvPr/>
          </p:nvSpPr>
          <p:spPr bwMode="auto">
            <a:xfrm flipH="1">
              <a:off x="7010400" y="6400800"/>
              <a:ext cx="2286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4722" name="Line 73">
              <a:extLst>
                <a:ext uri="{FF2B5EF4-FFF2-40B4-BE49-F238E27FC236}">
                  <a16:creationId xmlns:a16="http://schemas.microsoft.com/office/drawing/2014/main" id="{7CA9D267-2538-4592-94B9-4F32DEB6F597}"/>
                </a:ext>
              </a:extLst>
            </p:cNvPr>
            <p:cNvSpPr>
              <a:spLocks noChangeShapeType="1"/>
            </p:cNvSpPr>
            <p:nvPr/>
          </p:nvSpPr>
          <p:spPr bwMode="auto">
            <a:xfrm>
              <a:off x="8077200" y="5867400"/>
              <a:ext cx="533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23" name="Line 74">
              <a:extLst>
                <a:ext uri="{FF2B5EF4-FFF2-40B4-BE49-F238E27FC236}">
                  <a16:creationId xmlns:a16="http://schemas.microsoft.com/office/drawing/2014/main" id="{7F640AE2-9E35-481F-A3CF-019B8C0DEC8D}"/>
                </a:ext>
              </a:extLst>
            </p:cNvPr>
            <p:cNvSpPr>
              <a:spLocks noChangeShapeType="1"/>
            </p:cNvSpPr>
            <p:nvPr/>
          </p:nvSpPr>
          <p:spPr bwMode="auto">
            <a:xfrm flipV="1">
              <a:off x="8610600" y="5257800"/>
              <a:ext cx="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4724" name="Line 75">
              <a:extLst>
                <a:ext uri="{FF2B5EF4-FFF2-40B4-BE49-F238E27FC236}">
                  <a16:creationId xmlns:a16="http://schemas.microsoft.com/office/drawing/2014/main" id="{A50F6C97-C9A4-4F43-97C8-100747700861}"/>
                </a:ext>
              </a:extLst>
            </p:cNvPr>
            <p:cNvSpPr>
              <a:spLocks noChangeShapeType="1"/>
            </p:cNvSpPr>
            <p:nvPr/>
          </p:nvSpPr>
          <p:spPr bwMode="auto">
            <a:xfrm flipH="1">
              <a:off x="8001000" y="5257800"/>
              <a:ext cx="609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grpSp>
      <p:sp>
        <p:nvSpPr>
          <p:cNvPr id="114692" name="TextBox 26">
            <a:extLst>
              <a:ext uri="{FF2B5EF4-FFF2-40B4-BE49-F238E27FC236}">
                <a16:creationId xmlns:a16="http://schemas.microsoft.com/office/drawing/2014/main" id="{DA61F695-B0E1-42FA-A233-5D23AFD7D180}"/>
              </a:ext>
            </a:extLst>
          </p:cNvPr>
          <p:cNvSpPr txBox="1">
            <a:spLocks noChangeArrowheads="1"/>
          </p:cNvSpPr>
          <p:nvPr/>
        </p:nvSpPr>
        <p:spPr bwMode="auto">
          <a:xfrm>
            <a:off x="201128" y="2337680"/>
            <a:ext cx="144922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800" dirty="0"/>
              <a:t>Handle one </a:t>
            </a:r>
          </a:p>
          <a:p>
            <a:pPr eaLnBrk="1" hangingPunct="1">
              <a:spcBef>
                <a:spcPct val="0"/>
              </a:spcBef>
              <a:buFontTx/>
              <a:buNone/>
            </a:pPr>
            <a:r>
              <a:rPr lang="en-US" altLang="en-US" sz="1800" dirty="0"/>
              <a:t>connection at </a:t>
            </a:r>
          </a:p>
          <a:p>
            <a:pPr eaLnBrk="1" hangingPunct="1">
              <a:spcBef>
                <a:spcPct val="0"/>
              </a:spcBef>
              <a:buFontTx/>
              <a:buNone/>
            </a:pPr>
            <a:r>
              <a:rPr lang="en-US" altLang="en-US" sz="1800" dirty="0"/>
              <a:t>a time</a:t>
            </a:r>
          </a:p>
        </p:txBody>
      </p:sp>
      <p:sp>
        <p:nvSpPr>
          <p:cNvPr id="114693" name="Title 1">
            <a:extLst>
              <a:ext uri="{FF2B5EF4-FFF2-40B4-BE49-F238E27FC236}">
                <a16:creationId xmlns:a16="http://schemas.microsoft.com/office/drawing/2014/main" id="{ABB0C397-850D-4881-8B52-A79521FEA863}"/>
              </a:ext>
            </a:extLst>
          </p:cNvPr>
          <p:cNvSpPr>
            <a:spLocks noGrp="1" noChangeArrowheads="1"/>
          </p:cNvSpPr>
          <p:nvPr>
            <p:ph type="title"/>
          </p:nvPr>
        </p:nvSpPr>
        <p:spPr/>
        <p:txBody>
          <a:bodyPr/>
          <a:lstStyle/>
          <a:p>
            <a:r>
              <a:rPr lang="en-US" altLang="en-US"/>
              <a:t>Sequential vs Concurrent Server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a:extLst>
              <a:ext uri="{FF2B5EF4-FFF2-40B4-BE49-F238E27FC236}">
                <a16:creationId xmlns:a16="http://schemas.microsoft.com/office/drawing/2014/main" id="{6CC96ACC-E08D-4F04-BA9A-5653573245D9}"/>
              </a:ext>
            </a:extLst>
          </p:cNvPr>
          <p:cNvSpPr>
            <a:spLocks noGrp="1" noChangeArrowheads="1"/>
          </p:cNvSpPr>
          <p:nvPr>
            <p:ph type="title"/>
          </p:nvPr>
        </p:nvSpPr>
        <p:spPr/>
        <p:txBody>
          <a:bodyPr>
            <a:normAutofit/>
          </a:bodyPr>
          <a:lstStyle/>
          <a:p>
            <a:r>
              <a:rPr lang="en-US" altLang="en-US" dirty="0"/>
              <a:t>Sequential vs. </a:t>
            </a:r>
            <a:r>
              <a:rPr lang="en-US" altLang="en-US" dirty="0" err="1"/>
              <a:t>Preforked</a:t>
            </a:r>
            <a:r>
              <a:rPr lang="en-US" altLang="en-US" dirty="0"/>
              <a:t> Server</a:t>
            </a:r>
          </a:p>
        </p:txBody>
      </p:sp>
      <p:grpSp>
        <p:nvGrpSpPr>
          <p:cNvPr id="116739" name="Group 3">
            <a:extLst>
              <a:ext uri="{FF2B5EF4-FFF2-40B4-BE49-F238E27FC236}">
                <a16:creationId xmlns:a16="http://schemas.microsoft.com/office/drawing/2014/main" id="{4BA9FA76-49F4-4DC7-8373-10ACCF95FAD2}"/>
              </a:ext>
            </a:extLst>
          </p:cNvPr>
          <p:cNvGrpSpPr>
            <a:grpSpLocks/>
          </p:cNvGrpSpPr>
          <p:nvPr/>
        </p:nvGrpSpPr>
        <p:grpSpPr bwMode="auto">
          <a:xfrm>
            <a:off x="1638300" y="1145397"/>
            <a:ext cx="5867400" cy="3801249"/>
            <a:chOff x="457200" y="1066800"/>
            <a:chExt cx="8382000" cy="5550932"/>
          </a:xfrm>
        </p:grpSpPr>
        <p:sp>
          <p:nvSpPr>
            <p:cNvPr id="116740" name="Text Box 1026">
              <a:extLst>
                <a:ext uri="{FF2B5EF4-FFF2-40B4-BE49-F238E27FC236}">
                  <a16:creationId xmlns:a16="http://schemas.microsoft.com/office/drawing/2014/main" id="{75556486-6DB6-4151-8A46-0D9913CDEB46}"/>
                </a:ext>
              </a:extLst>
            </p:cNvPr>
            <p:cNvSpPr txBox="1">
              <a:spLocks noChangeArrowheads="1"/>
            </p:cNvSpPr>
            <p:nvPr/>
          </p:nvSpPr>
          <p:spPr bwMode="auto">
            <a:xfrm>
              <a:off x="838200" y="1143000"/>
              <a:ext cx="1030625"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socket()</a:t>
              </a:r>
            </a:p>
          </p:txBody>
        </p:sp>
        <p:sp>
          <p:nvSpPr>
            <p:cNvPr id="116741" name="Text Box 1027">
              <a:extLst>
                <a:ext uri="{FF2B5EF4-FFF2-40B4-BE49-F238E27FC236}">
                  <a16:creationId xmlns:a16="http://schemas.microsoft.com/office/drawing/2014/main" id="{16E4A778-B152-460E-8EFE-C4DBA1D358A7}"/>
                </a:ext>
              </a:extLst>
            </p:cNvPr>
            <p:cNvSpPr txBox="1">
              <a:spLocks noChangeArrowheads="1"/>
            </p:cNvSpPr>
            <p:nvPr/>
          </p:nvSpPr>
          <p:spPr bwMode="auto">
            <a:xfrm>
              <a:off x="914400" y="1828800"/>
              <a:ext cx="801929"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dirty="0">
                  <a:latin typeface="Comic Sans MS" panose="030F0702030302020204" pitchFamily="66" charset="0"/>
                </a:rPr>
                <a:t>bind()</a:t>
              </a:r>
            </a:p>
          </p:txBody>
        </p:sp>
        <p:sp>
          <p:nvSpPr>
            <p:cNvPr id="116742" name="Text Box 1028">
              <a:extLst>
                <a:ext uri="{FF2B5EF4-FFF2-40B4-BE49-F238E27FC236}">
                  <a16:creationId xmlns:a16="http://schemas.microsoft.com/office/drawing/2014/main" id="{6B45CD91-00F9-44E2-ACE5-64581A6AB096}"/>
                </a:ext>
              </a:extLst>
            </p:cNvPr>
            <p:cNvSpPr txBox="1">
              <a:spLocks noChangeArrowheads="1"/>
            </p:cNvSpPr>
            <p:nvPr/>
          </p:nvSpPr>
          <p:spPr bwMode="auto">
            <a:xfrm>
              <a:off x="990600" y="2438400"/>
              <a:ext cx="928032"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listen()</a:t>
              </a:r>
            </a:p>
          </p:txBody>
        </p:sp>
        <p:sp>
          <p:nvSpPr>
            <p:cNvPr id="116743" name="Text Box 1029">
              <a:extLst>
                <a:ext uri="{FF2B5EF4-FFF2-40B4-BE49-F238E27FC236}">
                  <a16:creationId xmlns:a16="http://schemas.microsoft.com/office/drawing/2014/main" id="{513307CC-A40E-4D16-B6D1-C0A11AB6718C}"/>
                </a:ext>
              </a:extLst>
            </p:cNvPr>
            <p:cNvSpPr txBox="1">
              <a:spLocks noChangeArrowheads="1"/>
            </p:cNvSpPr>
            <p:nvPr/>
          </p:nvSpPr>
          <p:spPr bwMode="auto">
            <a:xfrm>
              <a:off x="990600" y="3124200"/>
              <a:ext cx="1039175"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accept()</a:t>
              </a:r>
            </a:p>
          </p:txBody>
        </p:sp>
        <p:sp>
          <p:nvSpPr>
            <p:cNvPr id="116744" name="Text Box 1030">
              <a:extLst>
                <a:ext uri="{FF2B5EF4-FFF2-40B4-BE49-F238E27FC236}">
                  <a16:creationId xmlns:a16="http://schemas.microsoft.com/office/drawing/2014/main" id="{3DFB350E-43FE-4EBF-9726-5C23EB1864BE}"/>
                </a:ext>
              </a:extLst>
            </p:cNvPr>
            <p:cNvSpPr txBox="1">
              <a:spLocks noChangeArrowheads="1"/>
            </p:cNvSpPr>
            <p:nvPr/>
          </p:nvSpPr>
          <p:spPr bwMode="auto">
            <a:xfrm>
              <a:off x="990600" y="4038600"/>
              <a:ext cx="842539"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read()</a:t>
              </a:r>
            </a:p>
          </p:txBody>
        </p:sp>
        <p:sp>
          <p:nvSpPr>
            <p:cNvPr id="116745" name="Text Box 1031">
              <a:extLst>
                <a:ext uri="{FF2B5EF4-FFF2-40B4-BE49-F238E27FC236}">
                  <a16:creationId xmlns:a16="http://schemas.microsoft.com/office/drawing/2014/main" id="{44377135-7BC4-4B5C-84C6-05D52DB02593}"/>
                </a:ext>
              </a:extLst>
            </p:cNvPr>
            <p:cNvSpPr txBox="1">
              <a:spLocks noChangeArrowheads="1"/>
            </p:cNvSpPr>
            <p:nvPr/>
          </p:nvSpPr>
          <p:spPr bwMode="auto">
            <a:xfrm>
              <a:off x="914400" y="5257800"/>
              <a:ext cx="904521"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write()</a:t>
              </a:r>
            </a:p>
          </p:txBody>
        </p:sp>
        <p:sp>
          <p:nvSpPr>
            <p:cNvPr id="116746" name="Line 1033">
              <a:extLst>
                <a:ext uri="{FF2B5EF4-FFF2-40B4-BE49-F238E27FC236}">
                  <a16:creationId xmlns:a16="http://schemas.microsoft.com/office/drawing/2014/main" id="{5F52CE82-F136-4E7B-8381-6ACD9429CC87}"/>
                </a:ext>
              </a:extLst>
            </p:cNvPr>
            <p:cNvSpPr>
              <a:spLocks noChangeShapeType="1"/>
            </p:cNvSpPr>
            <p:nvPr/>
          </p:nvSpPr>
          <p:spPr bwMode="auto">
            <a:xfrm>
              <a:off x="1371600" y="2816225"/>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47" name="Line 1034">
              <a:extLst>
                <a:ext uri="{FF2B5EF4-FFF2-40B4-BE49-F238E27FC236}">
                  <a16:creationId xmlns:a16="http://schemas.microsoft.com/office/drawing/2014/main" id="{803FAE5C-8325-4D91-A5AA-58ABDDD28FBA}"/>
                </a:ext>
              </a:extLst>
            </p:cNvPr>
            <p:cNvSpPr>
              <a:spLocks noChangeShapeType="1"/>
            </p:cNvSpPr>
            <p:nvPr/>
          </p:nvSpPr>
          <p:spPr bwMode="auto">
            <a:xfrm>
              <a:off x="1295400" y="2206625"/>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48" name="Line 1035">
              <a:extLst>
                <a:ext uri="{FF2B5EF4-FFF2-40B4-BE49-F238E27FC236}">
                  <a16:creationId xmlns:a16="http://schemas.microsoft.com/office/drawing/2014/main" id="{B0FC9D2E-5FE9-4AD5-BA8A-0CC7BA13FEB0}"/>
                </a:ext>
              </a:extLst>
            </p:cNvPr>
            <p:cNvSpPr>
              <a:spLocks noChangeShapeType="1"/>
            </p:cNvSpPr>
            <p:nvPr/>
          </p:nvSpPr>
          <p:spPr bwMode="auto">
            <a:xfrm>
              <a:off x="1371600" y="3502025"/>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49" name="Line 1036">
              <a:extLst>
                <a:ext uri="{FF2B5EF4-FFF2-40B4-BE49-F238E27FC236}">
                  <a16:creationId xmlns:a16="http://schemas.microsoft.com/office/drawing/2014/main" id="{12B1EBF2-2273-455D-A3A2-21D5102CD03E}"/>
                </a:ext>
              </a:extLst>
            </p:cNvPr>
            <p:cNvSpPr>
              <a:spLocks noChangeShapeType="1"/>
            </p:cNvSpPr>
            <p:nvPr/>
          </p:nvSpPr>
          <p:spPr bwMode="auto">
            <a:xfrm>
              <a:off x="1371600" y="4416425"/>
              <a:ext cx="0" cy="838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50" name="Line 1038">
              <a:extLst>
                <a:ext uri="{FF2B5EF4-FFF2-40B4-BE49-F238E27FC236}">
                  <a16:creationId xmlns:a16="http://schemas.microsoft.com/office/drawing/2014/main" id="{D2412F5A-C01C-4F9A-B405-E7273EC6FC2E}"/>
                </a:ext>
              </a:extLst>
            </p:cNvPr>
            <p:cNvSpPr>
              <a:spLocks noChangeShapeType="1"/>
            </p:cNvSpPr>
            <p:nvPr/>
          </p:nvSpPr>
          <p:spPr bwMode="auto">
            <a:xfrm>
              <a:off x="1295400" y="1520825"/>
              <a:ext cx="0" cy="3048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51" name="Text Box 1040">
              <a:extLst>
                <a:ext uri="{FF2B5EF4-FFF2-40B4-BE49-F238E27FC236}">
                  <a16:creationId xmlns:a16="http://schemas.microsoft.com/office/drawing/2014/main" id="{BF7C263D-4BC8-4343-91AD-2F2C1A751180}"/>
                </a:ext>
              </a:extLst>
            </p:cNvPr>
            <p:cNvSpPr txBox="1">
              <a:spLocks noChangeArrowheads="1"/>
            </p:cNvSpPr>
            <p:nvPr/>
          </p:nvSpPr>
          <p:spPr bwMode="auto">
            <a:xfrm>
              <a:off x="838200" y="6248400"/>
              <a:ext cx="878873"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close()</a:t>
              </a:r>
            </a:p>
          </p:txBody>
        </p:sp>
        <p:sp>
          <p:nvSpPr>
            <p:cNvPr id="116752" name="Line 1041">
              <a:extLst>
                <a:ext uri="{FF2B5EF4-FFF2-40B4-BE49-F238E27FC236}">
                  <a16:creationId xmlns:a16="http://schemas.microsoft.com/office/drawing/2014/main" id="{38CE2387-AA10-4AD4-A1B1-D320AD9C8F0B}"/>
                </a:ext>
              </a:extLst>
            </p:cNvPr>
            <p:cNvSpPr>
              <a:spLocks noChangeShapeType="1"/>
            </p:cNvSpPr>
            <p:nvPr/>
          </p:nvSpPr>
          <p:spPr bwMode="auto">
            <a:xfrm>
              <a:off x="1676400" y="5407025"/>
              <a:ext cx="914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53" name="Line 1042">
              <a:extLst>
                <a:ext uri="{FF2B5EF4-FFF2-40B4-BE49-F238E27FC236}">
                  <a16:creationId xmlns:a16="http://schemas.microsoft.com/office/drawing/2014/main" id="{6B330086-6996-463D-A2BB-CF66E32FC31D}"/>
                </a:ext>
              </a:extLst>
            </p:cNvPr>
            <p:cNvSpPr>
              <a:spLocks noChangeShapeType="1"/>
            </p:cNvSpPr>
            <p:nvPr/>
          </p:nvSpPr>
          <p:spPr bwMode="auto">
            <a:xfrm flipV="1">
              <a:off x="2590800" y="4187825"/>
              <a:ext cx="0" cy="1219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54" name="Line 1043">
              <a:extLst>
                <a:ext uri="{FF2B5EF4-FFF2-40B4-BE49-F238E27FC236}">
                  <a16:creationId xmlns:a16="http://schemas.microsoft.com/office/drawing/2014/main" id="{8D11C94B-89AA-4B93-B2CD-94DACC8DEA2F}"/>
                </a:ext>
              </a:extLst>
            </p:cNvPr>
            <p:cNvSpPr>
              <a:spLocks noChangeShapeType="1"/>
            </p:cNvSpPr>
            <p:nvPr/>
          </p:nvSpPr>
          <p:spPr bwMode="auto">
            <a:xfrm flipH="1">
              <a:off x="1676400" y="4187825"/>
              <a:ext cx="91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55" name="Line 1077">
              <a:extLst>
                <a:ext uri="{FF2B5EF4-FFF2-40B4-BE49-F238E27FC236}">
                  <a16:creationId xmlns:a16="http://schemas.microsoft.com/office/drawing/2014/main" id="{8DA179F5-BDEC-4291-A72E-3E69DDCBEF0F}"/>
                </a:ext>
              </a:extLst>
            </p:cNvPr>
            <p:cNvSpPr>
              <a:spLocks noChangeShapeType="1"/>
            </p:cNvSpPr>
            <p:nvPr/>
          </p:nvSpPr>
          <p:spPr bwMode="auto">
            <a:xfrm>
              <a:off x="2895600" y="64008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56" name="Line 1078">
              <a:extLst>
                <a:ext uri="{FF2B5EF4-FFF2-40B4-BE49-F238E27FC236}">
                  <a16:creationId xmlns:a16="http://schemas.microsoft.com/office/drawing/2014/main" id="{CD4DA785-F5DE-4063-AB90-8A933FECED49}"/>
                </a:ext>
              </a:extLst>
            </p:cNvPr>
            <p:cNvSpPr>
              <a:spLocks noChangeShapeType="1"/>
            </p:cNvSpPr>
            <p:nvPr/>
          </p:nvSpPr>
          <p:spPr bwMode="auto">
            <a:xfrm flipV="1">
              <a:off x="3200400" y="3352800"/>
              <a:ext cx="0" cy="3048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57" name="Line 1079">
              <a:extLst>
                <a:ext uri="{FF2B5EF4-FFF2-40B4-BE49-F238E27FC236}">
                  <a16:creationId xmlns:a16="http://schemas.microsoft.com/office/drawing/2014/main" id="{555A5843-7EE4-4E85-BA22-C718B82B618A}"/>
                </a:ext>
              </a:extLst>
            </p:cNvPr>
            <p:cNvSpPr>
              <a:spLocks noChangeShapeType="1"/>
            </p:cNvSpPr>
            <p:nvPr/>
          </p:nvSpPr>
          <p:spPr bwMode="auto">
            <a:xfrm flipH="1">
              <a:off x="1981200" y="3352800"/>
              <a:ext cx="1219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58" name="Text Box 1080">
              <a:extLst>
                <a:ext uri="{FF2B5EF4-FFF2-40B4-BE49-F238E27FC236}">
                  <a16:creationId xmlns:a16="http://schemas.microsoft.com/office/drawing/2014/main" id="{6A43DCA7-6B70-43BE-92C9-6FC97AD32F3D}"/>
                </a:ext>
              </a:extLst>
            </p:cNvPr>
            <p:cNvSpPr txBox="1">
              <a:spLocks noChangeArrowheads="1"/>
            </p:cNvSpPr>
            <p:nvPr/>
          </p:nvSpPr>
          <p:spPr bwMode="auto">
            <a:xfrm>
              <a:off x="4038600" y="1066800"/>
              <a:ext cx="1030625"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socket()</a:t>
              </a:r>
            </a:p>
          </p:txBody>
        </p:sp>
        <p:sp>
          <p:nvSpPr>
            <p:cNvPr id="116759" name="Text Box 1081">
              <a:extLst>
                <a:ext uri="{FF2B5EF4-FFF2-40B4-BE49-F238E27FC236}">
                  <a16:creationId xmlns:a16="http://schemas.microsoft.com/office/drawing/2014/main" id="{F4CB727B-3EC7-476F-85A5-E6909D858D9A}"/>
                </a:ext>
              </a:extLst>
            </p:cNvPr>
            <p:cNvSpPr txBox="1">
              <a:spLocks noChangeArrowheads="1"/>
            </p:cNvSpPr>
            <p:nvPr/>
          </p:nvSpPr>
          <p:spPr bwMode="auto">
            <a:xfrm>
              <a:off x="4114800" y="1752600"/>
              <a:ext cx="801929"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bind()</a:t>
              </a:r>
            </a:p>
          </p:txBody>
        </p:sp>
        <p:sp>
          <p:nvSpPr>
            <p:cNvPr id="116760" name="Text Box 1082">
              <a:extLst>
                <a:ext uri="{FF2B5EF4-FFF2-40B4-BE49-F238E27FC236}">
                  <a16:creationId xmlns:a16="http://schemas.microsoft.com/office/drawing/2014/main" id="{23ECAFC6-D208-4B2F-8E96-0747046E7317}"/>
                </a:ext>
              </a:extLst>
            </p:cNvPr>
            <p:cNvSpPr txBox="1">
              <a:spLocks noChangeArrowheads="1"/>
            </p:cNvSpPr>
            <p:nvPr/>
          </p:nvSpPr>
          <p:spPr bwMode="auto">
            <a:xfrm>
              <a:off x="4191000" y="2362200"/>
              <a:ext cx="928032"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listen()</a:t>
              </a:r>
            </a:p>
          </p:txBody>
        </p:sp>
        <p:sp>
          <p:nvSpPr>
            <p:cNvPr id="116761" name="Text Box 1083">
              <a:extLst>
                <a:ext uri="{FF2B5EF4-FFF2-40B4-BE49-F238E27FC236}">
                  <a16:creationId xmlns:a16="http://schemas.microsoft.com/office/drawing/2014/main" id="{1116F4BE-2D79-4014-900E-90BD465FAF62}"/>
                </a:ext>
              </a:extLst>
            </p:cNvPr>
            <p:cNvSpPr txBox="1">
              <a:spLocks noChangeArrowheads="1"/>
            </p:cNvSpPr>
            <p:nvPr/>
          </p:nvSpPr>
          <p:spPr bwMode="auto">
            <a:xfrm>
              <a:off x="4191000" y="3048000"/>
              <a:ext cx="1240084"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N Fork()’s</a:t>
              </a:r>
            </a:p>
          </p:txBody>
        </p:sp>
        <p:sp>
          <p:nvSpPr>
            <p:cNvPr id="116762" name="Text Box 1084">
              <a:extLst>
                <a:ext uri="{FF2B5EF4-FFF2-40B4-BE49-F238E27FC236}">
                  <a16:creationId xmlns:a16="http://schemas.microsoft.com/office/drawing/2014/main" id="{65F660A3-8629-4C4A-9048-9C13D3071695}"/>
                </a:ext>
              </a:extLst>
            </p:cNvPr>
            <p:cNvSpPr txBox="1">
              <a:spLocks noChangeArrowheads="1"/>
            </p:cNvSpPr>
            <p:nvPr/>
          </p:nvSpPr>
          <p:spPr bwMode="auto">
            <a:xfrm>
              <a:off x="4191000" y="3962400"/>
              <a:ext cx="1039175"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accept()</a:t>
              </a:r>
            </a:p>
          </p:txBody>
        </p:sp>
        <p:sp>
          <p:nvSpPr>
            <p:cNvPr id="116763" name="Text Box 1085">
              <a:extLst>
                <a:ext uri="{FF2B5EF4-FFF2-40B4-BE49-F238E27FC236}">
                  <a16:creationId xmlns:a16="http://schemas.microsoft.com/office/drawing/2014/main" id="{BEEE28C9-A559-4BE3-8EF4-27CF0636072A}"/>
                </a:ext>
              </a:extLst>
            </p:cNvPr>
            <p:cNvSpPr txBox="1">
              <a:spLocks noChangeArrowheads="1"/>
            </p:cNvSpPr>
            <p:nvPr/>
          </p:nvSpPr>
          <p:spPr bwMode="auto">
            <a:xfrm>
              <a:off x="4191000" y="5181600"/>
              <a:ext cx="904521"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write()</a:t>
              </a:r>
            </a:p>
          </p:txBody>
        </p:sp>
        <p:sp>
          <p:nvSpPr>
            <p:cNvPr id="116764" name="Line 1087">
              <a:extLst>
                <a:ext uri="{FF2B5EF4-FFF2-40B4-BE49-F238E27FC236}">
                  <a16:creationId xmlns:a16="http://schemas.microsoft.com/office/drawing/2014/main" id="{252D2F49-3ABB-408F-B429-AD54482A3C97}"/>
                </a:ext>
              </a:extLst>
            </p:cNvPr>
            <p:cNvSpPr>
              <a:spLocks noChangeShapeType="1"/>
            </p:cNvSpPr>
            <p:nvPr/>
          </p:nvSpPr>
          <p:spPr bwMode="auto">
            <a:xfrm>
              <a:off x="4572000" y="2740025"/>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65" name="Line 1088">
              <a:extLst>
                <a:ext uri="{FF2B5EF4-FFF2-40B4-BE49-F238E27FC236}">
                  <a16:creationId xmlns:a16="http://schemas.microsoft.com/office/drawing/2014/main" id="{6BC3537B-57F4-47C3-9568-8F34F6BB9EDE}"/>
                </a:ext>
              </a:extLst>
            </p:cNvPr>
            <p:cNvSpPr>
              <a:spLocks noChangeShapeType="1"/>
            </p:cNvSpPr>
            <p:nvPr/>
          </p:nvSpPr>
          <p:spPr bwMode="auto">
            <a:xfrm>
              <a:off x="4495800" y="2130425"/>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66" name="Line 1089">
              <a:extLst>
                <a:ext uri="{FF2B5EF4-FFF2-40B4-BE49-F238E27FC236}">
                  <a16:creationId xmlns:a16="http://schemas.microsoft.com/office/drawing/2014/main" id="{4F814A2D-08F7-478E-BA8B-F6EC894C52DE}"/>
                </a:ext>
              </a:extLst>
            </p:cNvPr>
            <p:cNvSpPr>
              <a:spLocks noChangeShapeType="1"/>
            </p:cNvSpPr>
            <p:nvPr/>
          </p:nvSpPr>
          <p:spPr bwMode="auto">
            <a:xfrm>
              <a:off x="4572000" y="3425825"/>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67" name="Line 1092">
              <a:extLst>
                <a:ext uri="{FF2B5EF4-FFF2-40B4-BE49-F238E27FC236}">
                  <a16:creationId xmlns:a16="http://schemas.microsoft.com/office/drawing/2014/main" id="{B278B487-8D4C-4F48-8484-517C052003C3}"/>
                </a:ext>
              </a:extLst>
            </p:cNvPr>
            <p:cNvSpPr>
              <a:spLocks noChangeShapeType="1"/>
            </p:cNvSpPr>
            <p:nvPr/>
          </p:nvSpPr>
          <p:spPr bwMode="auto">
            <a:xfrm>
              <a:off x="4495800" y="1444625"/>
              <a:ext cx="0" cy="3048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68" name="Text Box 1094">
              <a:extLst>
                <a:ext uri="{FF2B5EF4-FFF2-40B4-BE49-F238E27FC236}">
                  <a16:creationId xmlns:a16="http://schemas.microsoft.com/office/drawing/2014/main" id="{A3A199FC-E670-45AB-A311-2405F535A472}"/>
                </a:ext>
              </a:extLst>
            </p:cNvPr>
            <p:cNvSpPr txBox="1">
              <a:spLocks noChangeArrowheads="1"/>
            </p:cNvSpPr>
            <p:nvPr/>
          </p:nvSpPr>
          <p:spPr bwMode="auto">
            <a:xfrm>
              <a:off x="4191000" y="5867400"/>
              <a:ext cx="878873"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close()</a:t>
              </a:r>
            </a:p>
          </p:txBody>
        </p:sp>
        <p:sp>
          <p:nvSpPr>
            <p:cNvPr id="116769" name="Text Box 1101">
              <a:extLst>
                <a:ext uri="{FF2B5EF4-FFF2-40B4-BE49-F238E27FC236}">
                  <a16:creationId xmlns:a16="http://schemas.microsoft.com/office/drawing/2014/main" id="{F4E00032-F9E7-4B0D-A925-73EB9FCEA80D}"/>
                </a:ext>
              </a:extLst>
            </p:cNvPr>
            <p:cNvSpPr txBox="1">
              <a:spLocks noChangeArrowheads="1"/>
            </p:cNvSpPr>
            <p:nvPr/>
          </p:nvSpPr>
          <p:spPr bwMode="auto">
            <a:xfrm>
              <a:off x="4191000" y="4572000"/>
              <a:ext cx="842539"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read()</a:t>
              </a:r>
            </a:p>
          </p:txBody>
        </p:sp>
        <p:sp>
          <p:nvSpPr>
            <p:cNvPr id="116770" name="Line 1102">
              <a:extLst>
                <a:ext uri="{FF2B5EF4-FFF2-40B4-BE49-F238E27FC236}">
                  <a16:creationId xmlns:a16="http://schemas.microsoft.com/office/drawing/2014/main" id="{3950DBDB-9760-44F2-A4FF-E95A309F9D4A}"/>
                </a:ext>
              </a:extLst>
            </p:cNvPr>
            <p:cNvSpPr>
              <a:spLocks noChangeShapeType="1"/>
            </p:cNvSpPr>
            <p:nvPr/>
          </p:nvSpPr>
          <p:spPr bwMode="auto">
            <a:xfrm flipH="1">
              <a:off x="457200" y="4267200"/>
              <a:ext cx="533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71" name="Line 1103">
              <a:extLst>
                <a:ext uri="{FF2B5EF4-FFF2-40B4-BE49-F238E27FC236}">
                  <a16:creationId xmlns:a16="http://schemas.microsoft.com/office/drawing/2014/main" id="{20AA7FB4-3071-4405-AC65-FC16C5F164A2}"/>
                </a:ext>
              </a:extLst>
            </p:cNvPr>
            <p:cNvSpPr>
              <a:spLocks noChangeShapeType="1"/>
            </p:cNvSpPr>
            <p:nvPr/>
          </p:nvSpPr>
          <p:spPr bwMode="auto">
            <a:xfrm>
              <a:off x="457200" y="4267200"/>
              <a:ext cx="0" cy="2209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72" name="Line 1104">
              <a:extLst>
                <a:ext uri="{FF2B5EF4-FFF2-40B4-BE49-F238E27FC236}">
                  <a16:creationId xmlns:a16="http://schemas.microsoft.com/office/drawing/2014/main" id="{3E5778E4-DE83-46B3-BCBD-D05B11D7BA90}"/>
                </a:ext>
              </a:extLst>
            </p:cNvPr>
            <p:cNvSpPr>
              <a:spLocks noChangeShapeType="1"/>
            </p:cNvSpPr>
            <p:nvPr/>
          </p:nvSpPr>
          <p:spPr bwMode="auto">
            <a:xfrm>
              <a:off x="457200" y="64770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73" name="Line 1105">
              <a:extLst>
                <a:ext uri="{FF2B5EF4-FFF2-40B4-BE49-F238E27FC236}">
                  <a16:creationId xmlns:a16="http://schemas.microsoft.com/office/drawing/2014/main" id="{7FAFEDC6-F30D-4DAE-A814-341095E3E985}"/>
                </a:ext>
              </a:extLst>
            </p:cNvPr>
            <p:cNvSpPr>
              <a:spLocks noChangeShapeType="1"/>
            </p:cNvSpPr>
            <p:nvPr/>
          </p:nvSpPr>
          <p:spPr bwMode="auto">
            <a:xfrm flipH="1">
              <a:off x="1676400" y="6400800"/>
              <a:ext cx="1219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74" name="Line 1106">
              <a:extLst>
                <a:ext uri="{FF2B5EF4-FFF2-40B4-BE49-F238E27FC236}">
                  <a16:creationId xmlns:a16="http://schemas.microsoft.com/office/drawing/2014/main" id="{1CE710EF-999B-4B05-9CC1-93D6EE204C80}"/>
                </a:ext>
              </a:extLst>
            </p:cNvPr>
            <p:cNvSpPr>
              <a:spLocks noChangeShapeType="1"/>
            </p:cNvSpPr>
            <p:nvPr/>
          </p:nvSpPr>
          <p:spPr bwMode="auto">
            <a:xfrm>
              <a:off x="4572000" y="4953000"/>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75" name="Line 1107">
              <a:extLst>
                <a:ext uri="{FF2B5EF4-FFF2-40B4-BE49-F238E27FC236}">
                  <a16:creationId xmlns:a16="http://schemas.microsoft.com/office/drawing/2014/main" id="{39C31400-16AC-4519-801A-7502783F8DDB}"/>
                </a:ext>
              </a:extLst>
            </p:cNvPr>
            <p:cNvSpPr>
              <a:spLocks noChangeShapeType="1"/>
            </p:cNvSpPr>
            <p:nvPr/>
          </p:nvSpPr>
          <p:spPr bwMode="auto">
            <a:xfrm>
              <a:off x="5029200" y="5334000"/>
              <a:ext cx="76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76" name="Line 1108">
              <a:extLst>
                <a:ext uri="{FF2B5EF4-FFF2-40B4-BE49-F238E27FC236}">
                  <a16:creationId xmlns:a16="http://schemas.microsoft.com/office/drawing/2014/main" id="{A4B51FC7-4D4B-4B04-B552-0A20AAA0FAE5}"/>
                </a:ext>
              </a:extLst>
            </p:cNvPr>
            <p:cNvSpPr>
              <a:spLocks noChangeShapeType="1"/>
            </p:cNvSpPr>
            <p:nvPr/>
          </p:nvSpPr>
          <p:spPr bwMode="auto">
            <a:xfrm flipV="1">
              <a:off x="5105400" y="4724400"/>
              <a:ext cx="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77" name="Line 1109">
              <a:extLst>
                <a:ext uri="{FF2B5EF4-FFF2-40B4-BE49-F238E27FC236}">
                  <a16:creationId xmlns:a16="http://schemas.microsoft.com/office/drawing/2014/main" id="{312E336A-799E-41BA-9101-72C13C51E310}"/>
                </a:ext>
              </a:extLst>
            </p:cNvPr>
            <p:cNvSpPr>
              <a:spLocks noChangeShapeType="1"/>
            </p:cNvSpPr>
            <p:nvPr/>
          </p:nvSpPr>
          <p:spPr bwMode="auto">
            <a:xfrm flipH="1">
              <a:off x="4953000" y="4724400"/>
              <a:ext cx="152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78" name="Line 1110">
              <a:extLst>
                <a:ext uri="{FF2B5EF4-FFF2-40B4-BE49-F238E27FC236}">
                  <a16:creationId xmlns:a16="http://schemas.microsoft.com/office/drawing/2014/main" id="{6D912F37-AE62-4A77-835F-5D2B22A459AF}"/>
                </a:ext>
              </a:extLst>
            </p:cNvPr>
            <p:cNvSpPr>
              <a:spLocks noChangeShapeType="1"/>
            </p:cNvSpPr>
            <p:nvPr/>
          </p:nvSpPr>
          <p:spPr bwMode="auto">
            <a:xfrm flipH="1">
              <a:off x="40386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79" name="Line 1111">
              <a:extLst>
                <a:ext uri="{FF2B5EF4-FFF2-40B4-BE49-F238E27FC236}">
                  <a16:creationId xmlns:a16="http://schemas.microsoft.com/office/drawing/2014/main" id="{9B40E6B2-E23F-4747-9D94-401F11F195B8}"/>
                </a:ext>
              </a:extLst>
            </p:cNvPr>
            <p:cNvSpPr>
              <a:spLocks noChangeShapeType="1"/>
            </p:cNvSpPr>
            <p:nvPr/>
          </p:nvSpPr>
          <p:spPr bwMode="auto">
            <a:xfrm>
              <a:off x="4038600" y="4800600"/>
              <a:ext cx="0" cy="1219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80" name="Line 1112">
              <a:extLst>
                <a:ext uri="{FF2B5EF4-FFF2-40B4-BE49-F238E27FC236}">
                  <a16:creationId xmlns:a16="http://schemas.microsoft.com/office/drawing/2014/main" id="{52C536F5-65E0-4F87-8BA6-828F69EB576E}"/>
                </a:ext>
              </a:extLst>
            </p:cNvPr>
            <p:cNvSpPr>
              <a:spLocks noChangeShapeType="1"/>
            </p:cNvSpPr>
            <p:nvPr/>
          </p:nvSpPr>
          <p:spPr bwMode="auto">
            <a:xfrm>
              <a:off x="4038600" y="6019800"/>
              <a:ext cx="152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81" name="Line 1113">
              <a:extLst>
                <a:ext uri="{FF2B5EF4-FFF2-40B4-BE49-F238E27FC236}">
                  <a16:creationId xmlns:a16="http://schemas.microsoft.com/office/drawing/2014/main" id="{76B71101-3B9A-40B7-987D-A8CEEE634D85}"/>
                </a:ext>
              </a:extLst>
            </p:cNvPr>
            <p:cNvSpPr>
              <a:spLocks noChangeShapeType="1"/>
            </p:cNvSpPr>
            <p:nvPr/>
          </p:nvSpPr>
          <p:spPr bwMode="auto">
            <a:xfrm>
              <a:off x="5029200" y="60198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82" name="Line 1114">
              <a:extLst>
                <a:ext uri="{FF2B5EF4-FFF2-40B4-BE49-F238E27FC236}">
                  <a16:creationId xmlns:a16="http://schemas.microsoft.com/office/drawing/2014/main" id="{797A0E65-5C3D-434F-BE9D-7693F59BA029}"/>
                </a:ext>
              </a:extLst>
            </p:cNvPr>
            <p:cNvSpPr>
              <a:spLocks noChangeShapeType="1"/>
            </p:cNvSpPr>
            <p:nvPr/>
          </p:nvSpPr>
          <p:spPr bwMode="auto">
            <a:xfrm flipV="1">
              <a:off x="5334000" y="4114800"/>
              <a:ext cx="0" cy="1905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83" name="Line 1115">
              <a:extLst>
                <a:ext uri="{FF2B5EF4-FFF2-40B4-BE49-F238E27FC236}">
                  <a16:creationId xmlns:a16="http://schemas.microsoft.com/office/drawing/2014/main" id="{51B65BC4-B378-4198-9692-9D10AA808576}"/>
                </a:ext>
              </a:extLst>
            </p:cNvPr>
            <p:cNvSpPr>
              <a:spLocks noChangeShapeType="1"/>
            </p:cNvSpPr>
            <p:nvPr/>
          </p:nvSpPr>
          <p:spPr bwMode="auto">
            <a:xfrm flipH="1">
              <a:off x="5181600" y="4114800"/>
              <a:ext cx="152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84" name="Oval 1117">
              <a:extLst>
                <a:ext uri="{FF2B5EF4-FFF2-40B4-BE49-F238E27FC236}">
                  <a16:creationId xmlns:a16="http://schemas.microsoft.com/office/drawing/2014/main" id="{985E9897-7943-4116-819E-54C830AFEBDF}"/>
                </a:ext>
              </a:extLst>
            </p:cNvPr>
            <p:cNvSpPr>
              <a:spLocks noChangeArrowheads="1"/>
            </p:cNvSpPr>
            <p:nvPr/>
          </p:nvSpPr>
          <p:spPr bwMode="auto">
            <a:xfrm>
              <a:off x="5791200" y="4953000"/>
              <a:ext cx="381000" cy="381000"/>
            </a:xfrm>
            <a:prstGeom prst="ellipse">
              <a:avLst/>
            </a:prstGeom>
            <a:solidFill>
              <a:schemeClr val="accent1"/>
            </a:solidFill>
            <a:ln w="9525">
              <a:solidFill>
                <a:schemeClr val="tx1"/>
              </a:solidFill>
              <a:round/>
              <a:headEnd/>
              <a:tailEnd/>
            </a:ln>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endParaRPr lang="en-US" altLang="en-US" sz="1800"/>
            </a:p>
          </p:txBody>
        </p:sp>
        <p:sp>
          <p:nvSpPr>
            <p:cNvPr id="116785" name="Oval 1118">
              <a:extLst>
                <a:ext uri="{FF2B5EF4-FFF2-40B4-BE49-F238E27FC236}">
                  <a16:creationId xmlns:a16="http://schemas.microsoft.com/office/drawing/2014/main" id="{E0667A56-E616-47EA-AF6B-2BAF63A2A4AF}"/>
                </a:ext>
              </a:extLst>
            </p:cNvPr>
            <p:cNvSpPr>
              <a:spLocks noChangeArrowheads="1"/>
            </p:cNvSpPr>
            <p:nvPr/>
          </p:nvSpPr>
          <p:spPr bwMode="auto">
            <a:xfrm>
              <a:off x="6934200" y="4953000"/>
              <a:ext cx="381000" cy="381000"/>
            </a:xfrm>
            <a:prstGeom prst="ellipse">
              <a:avLst/>
            </a:prstGeom>
            <a:solidFill>
              <a:schemeClr val="accent1"/>
            </a:solidFill>
            <a:ln w="9525">
              <a:solidFill>
                <a:schemeClr val="tx1"/>
              </a:solidFill>
              <a:round/>
              <a:headEnd/>
              <a:tailEnd/>
            </a:ln>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endParaRPr lang="en-US" altLang="en-US" sz="1800"/>
            </a:p>
          </p:txBody>
        </p:sp>
        <p:sp>
          <p:nvSpPr>
            <p:cNvPr id="116786" name="Oval 1119">
              <a:extLst>
                <a:ext uri="{FF2B5EF4-FFF2-40B4-BE49-F238E27FC236}">
                  <a16:creationId xmlns:a16="http://schemas.microsoft.com/office/drawing/2014/main" id="{CCAE7C3A-E934-4B5D-B741-75686D0ACE70}"/>
                </a:ext>
              </a:extLst>
            </p:cNvPr>
            <p:cNvSpPr>
              <a:spLocks noChangeArrowheads="1"/>
            </p:cNvSpPr>
            <p:nvPr/>
          </p:nvSpPr>
          <p:spPr bwMode="auto">
            <a:xfrm>
              <a:off x="6400800" y="4953000"/>
              <a:ext cx="381000" cy="381000"/>
            </a:xfrm>
            <a:prstGeom prst="ellipse">
              <a:avLst/>
            </a:prstGeom>
            <a:solidFill>
              <a:schemeClr val="accent1"/>
            </a:solidFill>
            <a:ln w="9525">
              <a:solidFill>
                <a:schemeClr val="tx1"/>
              </a:solidFill>
              <a:round/>
              <a:headEnd/>
              <a:tailEnd/>
            </a:ln>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endParaRPr lang="en-US" altLang="en-US" sz="1800"/>
            </a:p>
          </p:txBody>
        </p:sp>
        <p:sp>
          <p:nvSpPr>
            <p:cNvPr id="116787" name="Text Box 1134">
              <a:extLst>
                <a:ext uri="{FF2B5EF4-FFF2-40B4-BE49-F238E27FC236}">
                  <a16:creationId xmlns:a16="http://schemas.microsoft.com/office/drawing/2014/main" id="{8BFD5A2E-0F00-4B5E-A275-69AF9FF58432}"/>
                </a:ext>
              </a:extLst>
            </p:cNvPr>
            <p:cNvSpPr txBox="1">
              <a:spLocks noChangeArrowheads="1"/>
            </p:cNvSpPr>
            <p:nvPr/>
          </p:nvSpPr>
          <p:spPr bwMode="auto">
            <a:xfrm>
              <a:off x="7696200" y="4038600"/>
              <a:ext cx="1039175"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accept()</a:t>
              </a:r>
            </a:p>
          </p:txBody>
        </p:sp>
        <p:sp>
          <p:nvSpPr>
            <p:cNvPr id="116788" name="Text Box 1135">
              <a:extLst>
                <a:ext uri="{FF2B5EF4-FFF2-40B4-BE49-F238E27FC236}">
                  <a16:creationId xmlns:a16="http://schemas.microsoft.com/office/drawing/2014/main" id="{FF16F84D-B398-4FB9-8D7D-A6433F220F3D}"/>
                </a:ext>
              </a:extLst>
            </p:cNvPr>
            <p:cNvSpPr txBox="1">
              <a:spLocks noChangeArrowheads="1"/>
            </p:cNvSpPr>
            <p:nvPr/>
          </p:nvSpPr>
          <p:spPr bwMode="auto">
            <a:xfrm>
              <a:off x="7696200" y="5257800"/>
              <a:ext cx="904521"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write()</a:t>
              </a:r>
            </a:p>
          </p:txBody>
        </p:sp>
        <p:sp>
          <p:nvSpPr>
            <p:cNvPr id="116789" name="Text Box 1136">
              <a:extLst>
                <a:ext uri="{FF2B5EF4-FFF2-40B4-BE49-F238E27FC236}">
                  <a16:creationId xmlns:a16="http://schemas.microsoft.com/office/drawing/2014/main" id="{A89F2AEA-1BFF-4011-98F6-85C0D02EF223}"/>
                </a:ext>
              </a:extLst>
            </p:cNvPr>
            <p:cNvSpPr txBox="1">
              <a:spLocks noChangeArrowheads="1"/>
            </p:cNvSpPr>
            <p:nvPr/>
          </p:nvSpPr>
          <p:spPr bwMode="auto">
            <a:xfrm>
              <a:off x="7696200" y="5943600"/>
              <a:ext cx="878873"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close()</a:t>
              </a:r>
            </a:p>
          </p:txBody>
        </p:sp>
        <p:sp>
          <p:nvSpPr>
            <p:cNvPr id="116790" name="Text Box 1137">
              <a:extLst>
                <a:ext uri="{FF2B5EF4-FFF2-40B4-BE49-F238E27FC236}">
                  <a16:creationId xmlns:a16="http://schemas.microsoft.com/office/drawing/2014/main" id="{D34A1A9F-7C8C-46CC-BB21-6FF034B2BF63}"/>
                </a:ext>
              </a:extLst>
            </p:cNvPr>
            <p:cNvSpPr txBox="1">
              <a:spLocks noChangeArrowheads="1"/>
            </p:cNvSpPr>
            <p:nvPr/>
          </p:nvSpPr>
          <p:spPr bwMode="auto">
            <a:xfrm>
              <a:off x="7696200" y="4648200"/>
              <a:ext cx="842539" cy="36933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read()</a:t>
              </a:r>
            </a:p>
          </p:txBody>
        </p:sp>
        <p:sp>
          <p:nvSpPr>
            <p:cNvPr id="116791" name="Line 1138">
              <a:extLst>
                <a:ext uri="{FF2B5EF4-FFF2-40B4-BE49-F238E27FC236}">
                  <a16:creationId xmlns:a16="http://schemas.microsoft.com/office/drawing/2014/main" id="{59447F80-7FB9-4652-B3C3-7417FA37D51A}"/>
                </a:ext>
              </a:extLst>
            </p:cNvPr>
            <p:cNvSpPr>
              <a:spLocks noChangeShapeType="1"/>
            </p:cNvSpPr>
            <p:nvPr/>
          </p:nvSpPr>
          <p:spPr bwMode="auto">
            <a:xfrm>
              <a:off x="8077200" y="5029200"/>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92" name="Line 1139">
              <a:extLst>
                <a:ext uri="{FF2B5EF4-FFF2-40B4-BE49-F238E27FC236}">
                  <a16:creationId xmlns:a16="http://schemas.microsoft.com/office/drawing/2014/main" id="{D3AC0A15-BACC-48DB-ABDB-5D00B304C772}"/>
                </a:ext>
              </a:extLst>
            </p:cNvPr>
            <p:cNvSpPr>
              <a:spLocks noChangeShapeType="1"/>
            </p:cNvSpPr>
            <p:nvPr/>
          </p:nvSpPr>
          <p:spPr bwMode="auto">
            <a:xfrm>
              <a:off x="8534400" y="5410200"/>
              <a:ext cx="76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93" name="Line 1140">
              <a:extLst>
                <a:ext uri="{FF2B5EF4-FFF2-40B4-BE49-F238E27FC236}">
                  <a16:creationId xmlns:a16="http://schemas.microsoft.com/office/drawing/2014/main" id="{FDF68918-3200-435C-A93E-0D12CD02BD2B}"/>
                </a:ext>
              </a:extLst>
            </p:cNvPr>
            <p:cNvSpPr>
              <a:spLocks noChangeShapeType="1"/>
            </p:cNvSpPr>
            <p:nvPr/>
          </p:nvSpPr>
          <p:spPr bwMode="auto">
            <a:xfrm flipV="1">
              <a:off x="8610600" y="4800600"/>
              <a:ext cx="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94" name="Line 1141">
              <a:extLst>
                <a:ext uri="{FF2B5EF4-FFF2-40B4-BE49-F238E27FC236}">
                  <a16:creationId xmlns:a16="http://schemas.microsoft.com/office/drawing/2014/main" id="{F51C5FD0-E375-4721-9FA7-D4A31948A359}"/>
                </a:ext>
              </a:extLst>
            </p:cNvPr>
            <p:cNvSpPr>
              <a:spLocks noChangeShapeType="1"/>
            </p:cNvSpPr>
            <p:nvPr/>
          </p:nvSpPr>
          <p:spPr bwMode="auto">
            <a:xfrm flipH="1">
              <a:off x="8458200" y="4800600"/>
              <a:ext cx="152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95" name="Line 1142">
              <a:extLst>
                <a:ext uri="{FF2B5EF4-FFF2-40B4-BE49-F238E27FC236}">
                  <a16:creationId xmlns:a16="http://schemas.microsoft.com/office/drawing/2014/main" id="{CCA024F8-3994-495B-B2B4-4651F47EE023}"/>
                </a:ext>
              </a:extLst>
            </p:cNvPr>
            <p:cNvSpPr>
              <a:spLocks noChangeShapeType="1"/>
            </p:cNvSpPr>
            <p:nvPr/>
          </p:nvSpPr>
          <p:spPr bwMode="auto">
            <a:xfrm flipH="1">
              <a:off x="7543800" y="4876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96" name="Line 1143">
              <a:extLst>
                <a:ext uri="{FF2B5EF4-FFF2-40B4-BE49-F238E27FC236}">
                  <a16:creationId xmlns:a16="http://schemas.microsoft.com/office/drawing/2014/main" id="{D0BE9781-F907-4813-B29C-C8A8A2CD7ADC}"/>
                </a:ext>
              </a:extLst>
            </p:cNvPr>
            <p:cNvSpPr>
              <a:spLocks noChangeShapeType="1"/>
            </p:cNvSpPr>
            <p:nvPr/>
          </p:nvSpPr>
          <p:spPr bwMode="auto">
            <a:xfrm>
              <a:off x="7543800" y="4876800"/>
              <a:ext cx="0" cy="1219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97" name="Line 1144">
              <a:extLst>
                <a:ext uri="{FF2B5EF4-FFF2-40B4-BE49-F238E27FC236}">
                  <a16:creationId xmlns:a16="http://schemas.microsoft.com/office/drawing/2014/main" id="{A0E1C530-C308-4F8E-BF36-A0AD4E7EB651}"/>
                </a:ext>
              </a:extLst>
            </p:cNvPr>
            <p:cNvSpPr>
              <a:spLocks noChangeShapeType="1"/>
            </p:cNvSpPr>
            <p:nvPr/>
          </p:nvSpPr>
          <p:spPr bwMode="auto">
            <a:xfrm>
              <a:off x="7543800" y="6096000"/>
              <a:ext cx="152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798" name="Line 1145">
              <a:extLst>
                <a:ext uri="{FF2B5EF4-FFF2-40B4-BE49-F238E27FC236}">
                  <a16:creationId xmlns:a16="http://schemas.microsoft.com/office/drawing/2014/main" id="{DBC2AE63-596F-4401-AE57-FD5A0FA074B1}"/>
                </a:ext>
              </a:extLst>
            </p:cNvPr>
            <p:cNvSpPr>
              <a:spLocks noChangeShapeType="1"/>
            </p:cNvSpPr>
            <p:nvPr/>
          </p:nvSpPr>
          <p:spPr bwMode="auto">
            <a:xfrm>
              <a:off x="8534400" y="60960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799" name="Line 1146">
              <a:extLst>
                <a:ext uri="{FF2B5EF4-FFF2-40B4-BE49-F238E27FC236}">
                  <a16:creationId xmlns:a16="http://schemas.microsoft.com/office/drawing/2014/main" id="{ED32EAA6-B13D-4B23-9C91-AABE45DC3220}"/>
                </a:ext>
              </a:extLst>
            </p:cNvPr>
            <p:cNvSpPr>
              <a:spLocks noChangeShapeType="1"/>
            </p:cNvSpPr>
            <p:nvPr/>
          </p:nvSpPr>
          <p:spPr bwMode="auto">
            <a:xfrm flipV="1">
              <a:off x="8839200" y="4191000"/>
              <a:ext cx="0" cy="1905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800" name="Line 1147">
              <a:extLst>
                <a:ext uri="{FF2B5EF4-FFF2-40B4-BE49-F238E27FC236}">
                  <a16:creationId xmlns:a16="http://schemas.microsoft.com/office/drawing/2014/main" id="{5D793B57-AD70-49F3-9390-AD2531D11CEF}"/>
                </a:ext>
              </a:extLst>
            </p:cNvPr>
            <p:cNvSpPr>
              <a:spLocks noChangeShapeType="1"/>
            </p:cNvSpPr>
            <p:nvPr/>
          </p:nvSpPr>
          <p:spPr bwMode="auto">
            <a:xfrm flipH="1">
              <a:off x="8686800" y="4191000"/>
              <a:ext cx="152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801" name="Line 1148">
              <a:extLst>
                <a:ext uri="{FF2B5EF4-FFF2-40B4-BE49-F238E27FC236}">
                  <a16:creationId xmlns:a16="http://schemas.microsoft.com/office/drawing/2014/main" id="{F51A51EF-72FD-4DFC-B24A-91B07CF41745}"/>
                </a:ext>
              </a:extLst>
            </p:cNvPr>
            <p:cNvSpPr>
              <a:spLocks noChangeShapeType="1"/>
            </p:cNvSpPr>
            <p:nvPr/>
          </p:nvSpPr>
          <p:spPr bwMode="auto">
            <a:xfrm>
              <a:off x="4572000" y="3581400"/>
              <a:ext cx="3505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16802" name="Line 1149">
              <a:extLst>
                <a:ext uri="{FF2B5EF4-FFF2-40B4-BE49-F238E27FC236}">
                  <a16:creationId xmlns:a16="http://schemas.microsoft.com/office/drawing/2014/main" id="{D8B9EB48-515F-48A6-86FD-378FA141E497}"/>
                </a:ext>
              </a:extLst>
            </p:cNvPr>
            <p:cNvSpPr>
              <a:spLocks noChangeShapeType="1"/>
            </p:cNvSpPr>
            <p:nvPr/>
          </p:nvSpPr>
          <p:spPr bwMode="auto">
            <a:xfrm>
              <a:off x="8077200" y="35814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803" name="Line 1150">
              <a:extLst>
                <a:ext uri="{FF2B5EF4-FFF2-40B4-BE49-F238E27FC236}">
                  <a16:creationId xmlns:a16="http://schemas.microsoft.com/office/drawing/2014/main" id="{6FA2BAB6-ADB6-417A-8884-077D7623E6C3}"/>
                </a:ext>
              </a:extLst>
            </p:cNvPr>
            <p:cNvSpPr>
              <a:spLocks noChangeShapeType="1"/>
            </p:cNvSpPr>
            <p:nvPr/>
          </p:nvSpPr>
          <p:spPr bwMode="auto">
            <a:xfrm>
              <a:off x="5867400" y="358140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804" name="Line 1151">
              <a:extLst>
                <a:ext uri="{FF2B5EF4-FFF2-40B4-BE49-F238E27FC236}">
                  <a16:creationId xmlns:a16="http://schemas.microsoft.com/office/drawing/2014/main" id="{732BC548-E8D7-4DCC-861D-523122FEC82B}"/>
                </a:ext>
              </a:extLst>
            </p:cNvPr>
            <p:cNvSpPr>
              <a:spLocks noChangeShapeType="1"/>
            </p:cNvSpPr>
            <p:nvPr/>
          </p:nvSpPr>
          <p:spPr bwMode="auto">
            <a:xfrm>
              <a:off x="6553200" y="358140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805" name="Line 1152">
              <a:extLst>
                <a:ext uri="{FF2B5EF4-FFF2-40B4-BE49-F238E27FC236}">
                  <a16:creationId xmlns:a16="http://schemas.microsoft.com/office/drawing/2014/main" id="{9F1F1691-48DB-4FED-B522-3C665FCDE688}"/>
                </a:ext>
              </a:extLst>
            </p:cNvPr>
            <p:cNvSpPr>
              <a:spLocks noChangeShapeType="1"/>
            </p:cNvSpPr>
            <p:nvPr/>
          </p:nvSpPr>
          <p:spPr bwMode="auto">
            <a:xfrm>
              <a:off x="7086600" y="358140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sp>
          <p:nvSpPr>
            <p:cNvPr id="116806" name="Rectangle 1153">
              <a:extLst>
                <a:ext uri="{FF2B5EF4-FFF2-40B4-BE49-F238E27FC236}">
                  <a16:creationId xmlns:a16="http://schemas.microsoft.com/office/drawing/2014/main" id="{3EC59512-2299-4C62-90F8-DF51E6CE4D5A}"/>
                </a:ext>
              </a:extLst>
            </p:cNvPr>
            <p:cNvSpPr>
              <a:spLocks noChangeArrowheads="1"/>
            </p:cNvSpPr>
            <p:nvPr/>
          </p:nvSpPr>
          <p:spPr bwMode="auto">
            <a:xfrm>
              <a:off x="3810000" y="3810000"/>
              <a:ext cx="1828800" cy="2743200"/>
            </a:xfrm>
            <a:prstGeom prst="rect">
              <a:avLst/>
            </a:prstGeom>
            <a:noFill/>
            <a:ln w="9525" cap="rnd">
              <a:solidFill>
                <a:schemeClr val="tx1"/>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endParaRPr lang="en-US" altLang="en-US" sz="1800"/>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a:extLst>
              <a:ext uri="{FF2B5EF4-FFF2-40B4-BE49-F238E27FC236}">
                <a16:creationId xmlns:a16="http://schemas.microsoft.com/office/drawing/2014/main" id="{1ED34F4E-7F2E-4F8E-86FB-F4365A33D735}"/>
              </a:ext>
            </a:extLst>
          </p:cNvPr>
          <p:cNvSpPr>
            <a:spLocks noGrp="1" noChangeArrowheads="1"/>
          </p:cNvSpPr>
          <p:nvPr>
            <p:ph type="title"/>
          </p:nvPr>
        </p:nvSpPr>
        <p:spPr/>
        <p:txBody>
          <a:bodyPr/>
          <a:lstStyle/>
          <a:p>
            <a:r>
              <a:rPr lang="en-US" altLang="en-US" dirty="0"/>
              <a:t>Forking Concurrent Server</a:t>
            </a:r>
          </a:p>
        </p:txBody>
      </p:sp>
      <p:sp>
        <p:nvSpPr>
          <p:cNvPr id="3" name="Content Placeholder 2">
            <a:extLst>
              <a:ext uri="{FF2B5EF4-FFF2-40B4-BE49-F238E27FC236}">
                <a16:creationId xmlns:a16="http://schemas.microsoft.com/office/drawing/2014/main" id="{86BB72E3-14CA-4B6F-82BA-7786EC977D33}"/>
              </a:ext>
            </a:extLst>
          </p:cNvPr>
          <p:cNvSpPr>
            <a:spLocks noGrp="1"/>
          </p:cNvSpPr>
          <p:nvPr>
            <p:ph sz="quarter" idx="1"/>
          </p:nvPr>
        </p:nvSpPr>
        <p:spPr/>
        <p:txBody>
          <a:bodyPr/>
          <a:lstStyle/>
          <a:p>
            <a:pPr marL="0" indent="0">
              <a:buNone/>
              <a:defRPr/>
            </a:pPr>
            <a:r>
              <a:rPr lang="en-US" sz="1350" dirty="0" err="1">
                <a:latin typeface="Courier New" panose="02070309020205020404" pitchFamily="49" charset="0"/>
                <a:cs typeface="Courier New" panose="02070309020205020404" pitchFamily="49" charset="0"/>
              </a:rPr>
              <a:t>listenfd</a:t>
            </a:r>
            <a:r>
              <a:rPr lang="en-US" sz="1350" dirty="0">
                <a:latin typeface="Courier New" panose="02070309020205020404" pitchFamily="49" charset="0"/>
                <a:cs typeface="Courier New" panose="02070309020205020404" pitchFamily="49" charset="0"/>
              </a:rPr>
              <a:t> = Socket( … )</a:t>
            </a:r>
          </a:p>
          <a:p>
            <a:pPr marL="0" indent="0">
              <a:buNone/>
              <a:defRPr/>
            </a:pPr>
            <a:r>
              <a:rPr lang="en-US" sz="1350" dirty="0">
                <a:latin typeface="Courier New" panose="02070309020205020404" pitchFamily="49" charset="0"/>
                <a:cs typeface="Courier New" panose="02070309020205020404" pitchFamily="49" charset="0"/>
              </a:rPr>
              <a:t>initialize server address</a:t>
            </a:r>
          </a:p>
          <a:p>
            <a:pPr marL="0" indent="0">
              <a:buNone/>
              <a:defRPr/>
            </a:pPr>
            <a:r>
              <a:rPr lang="en-US" sz="1350" dirty="0">
                <a:latin typeface="Courier New" panose="02070309020205020404" pitchFamily="49" charset="0"/>
                <a:cs typeface="Courier New" panose="02070309020205020404" pitchFamily="49" charset="0"/>
              </a:rPr>
              <a:t>bind( </a:t>
            </a:r>
            <a:r>
              <a:rPr lang="en-US" sz="1350" dirty="0" err="1">
                <a:latin typeface="Courier New" panose="02070309020205020404" pitchFamily="49" charset="0"/>
                <a:cs typeface="Courier New" panose="02070309020205020404" pitchFamily="49" charset="0"/>
              </a:rPr>
              <a:t>listenfd</a:t>
            </a:r>
            <a:r>
              <a:rPr lang="en-US" sz="1350" dirty="0">
                <a:latin typeface="Courier New" panose="02070309020205020404" pitchFamily="49" charset="0"/>
                <a:cs typeface="Courier New" panose="02070309020205020404" pitchFamily="49" charset="0"/>
              </a:rPr>
              <a:t>, … )</a:t>
            </a:r>
          </a:p>
          <a:p>
            <a:pPr marL="0" indent="0">
              <a:buNone/>
              <a:defRPr/>
            </a:pPr>
            <a:r>
              <a:rPr lang="en-US" sz="1350" dirty="0">
                <a:latin typeface="Courier New" panose="02070309020205020404" pitchFamily="49" charset="0"/>
                <a:cs typeface="Courier New" panose="02070309020205020404" pitchFamily="49" charset="0"/>
              </a:rPr>
              <a:t>listen(</a:t>
            </a:r>
            <a:r>
              <a:rPr lang="en-US" sz="1350" dirty="0" err="1">
                <a:latin typeface="Courier New" panose="02070309020205020404" pitchFamily="49" charset="0"/>
                <a:cs typeface="Courier New" panose="02070309020205020404" pitchFamily="49" charset="0"/>
              </a:rPr>
              <a:t>listenfd</a:t>
            </a:r>
            <a:r>
              <a:rPr lang="en-US" sz="1350" dirty="0">
                <a:latin typeface="Courier New" panose="02070309020205020404" pitchFamily="49" charset="0"/>
                <a:cs typeface="Courier New" panose="02070309020205020404" pitchFamily="49" charset="0"/>
              </a:rPr>
              <a:t>,…);</a:t>
            </a:r>
          </a:p>
          <a:p>
            <a:pPr marL="0" indent="0">
              <a:buNone/>
              <a:defRPr/>
            </a:pPr>
            <a:r>
              <a:rPr lang="en-US" sz="1350" dirty="0">
                <a:latin typeface="Courier New" panose="02070309020205020404" pitchFamily="49" charset="0"/>
                <a:cs typeface="Courier New" panose="02070309020205020404" pitchFamily="49" charset="0"/>
              </a:rPr>
              <a:t>for ( ;; ) {</a:t>
            </a:r>
          </a:p>
          <a:p>
            <a:pPr marL="0" indent="0">
              <a:buNone/>
              <a:defRPr/>
            </a:pPr>
            <a:r>
              <a:rPr lang="en-US" sz="1350" dirty="0">
                <a:latin typeface="Courier New" panose="02070309020205020404" pitchFamily="49" charset="0"/>
                <a:cs typeface="Courier New" panose="02070309020205020404" pitchFamily="49" charset="0"/>
              </a:rPr>
              <a:t>// wait client connection</a:t>
            </a:r>
          </a:p>
          <a:p>
            <a:pPr marL="0" indent="0">
              <a:buNone/>
              <a:defRPr/>
            </a:pPr>
            <a:r>
              <a:rPr lang="en-US" sz="1350" dirty="0" err="1">
                <a:highlight>
                  <a:srgbClr val="FFFF00"/>
                </a:highlight>
                <a:latin typeface="Courier New" panose="02070309020205020404" pitchFamily="49" charset="0"/>
                <a:cs typeface="Courier New" panose="02070309020205020404" pitchFamily="49" charset="0"/>
              </a:rPr>
              <a:t>Connfd</a:t>
            </a:r>
            <a:r>
              <a:rPr lang="en-US" sz="1350" dirty="0">
                <a:highlight>
                  <a:srgbClr val="FFFF00"/>
                </a:highlight>
                <a:latin typeface="Courier New" panose="02070309020205020404" pitchFamily="49" charset="0"/>
                <a:cs typeface="Courier New" panose="02070309020205020404" pitchFamily="49" charset="0"/>
              </a:rPr>
              <a:t> = Accept(</a:t>
            </a:r>
            <a:r>
              <a:rPr lang="en-US" sz="1350" dirty="0" err="1">
                <a:highlight>
                  <a:srgbClr val="FFFF00"/>
                </a:highlight>
                <a:latin typeface="Courier New" panose="02070309020205020404" pitchFamily="49" charset="0"/>
                <a:cs typeface="Courier New" panose="02070309020205020404" pitchFamily="49" charset="0"/>
              </a:rPr>
              <a:t>listenfd</a:t>
            </a:r>
            <a:r>
              <a:rPr lang="en-US" sz="1350" dirty="0">
                <a:highlight>
                  <a:srgbClr val="FFFF00"/>
                </a:highlight>
                <a:latin typeface="Courier New" panose="02070309020205020404" pitchFamily="49" charset="0"/>
                <a:cs typeface="Courier New" panose="02070309020205020404" pitchFamily="49" charset="0"/>
              </a:rPr>
              <a:t>,…);</a:t>
            </a:r>
          </a:p>
        </p:txBody>
      </p:sp>
      <p:sp>
        <p:nvSpPr>
          <p:cNvPr id="5" name="Content Placeholder 4">
            <a:extLst>
              <a:ext uri="{FF2B5EF4-FFF2-40B4-BE49-F238E27FC236}">
                <a16:creationId xmlns:a16="http://schemas.microsoft.com/office/drawing/2014/main" id="{F1DAA586-D04E-4762-828F-B2CDA8BC91FD}"/>
              </a:ext>
            </a:extLst>
          </p:cNvPr>
          <p:cNvSpPr>
            <a:spLocks noGrp="1"/>
          </p:cNvSpPr>
          <p:nvPr>
            <p:ph sz="quarter" idx="2"/>
          </p:nvPr>
        </p:nvSpPr>
        <p:spPr/>
        <p:txBody>
          <a:bodyPr/>
          <a:lstStyle/>
          <a:p>
            <a:pPr marL="0" indent="0">
              <a:buNone/>
              <a:defRPr/>
            </a:pPr>
            <a:r>
              <a:rPr lang="en-US" sz="1350" dirty="0">
                <a:latin typeface="Courier New" panose="02070309020205020404" pitchFamily="49" charset="0"/>
                <a:cs typeface="Courier New" panose="02070309020205020404" pitchFamily="49" charset="0"/>
              </a:rPr>
              <a:t>If ((</a:t>
            </a:r>
            <a:r>
              <a:rPr lang="en-US" sz="1350" dirty="0" err="1">
                <a:latin typeface="Courier New" panose="02070309020205020404" pitchFamily="49" charset="0"/>
                <a:cs typeface="Courier New" panose="02070309020205020404" pitchFamily="49" charset="0"/>
              </a:rPr>
              <a:t>pid</a:t>
            </a:r>
            <a:r>
              <a:rPr lang="en-US" sz="1350" dirty="0">
                <a:latin typeface="Courier New" panose="02070309020205020404" pitchFamily="49" charset="0"/>
                <a:cs typeface="Courier New" panose="02070309020205020404" pitchFamily="49" charset="0"/>
              </a:rPr>
              <a:t> = Fork() ) == 0) {</a:t>
            </a:r>
          </a:p>
          <a:p>
            <a:pPr marL="0" indent="0">
              <a:buNone/>
              <a:defRPr/>
            </a:pPr>
            <a:r>
              <a:rPr lang="en-US" sz="1350" b="1" dirty="0">
                <a:solidFill>
                  <a:srgbClr val="00B0F0"/>
                </a:solidFill>
                <a:latin typeface="Courier New" panose="02070309020205020404" pitchFamily="49" charset="0"/>
                <a:cs typeface="Courier New" panose="02070309020205020404" pitchFamily="49" charset="0"/>
              </a:rPr>
              <a:t>  // Child Server </a:t>
            </a:r>
          </a:p>
          <a:p>
            <a:pPr marL="0" indent="0">
              <a:buNone/>
              <a:defRPr/>
            </a:pPr>
            <a:r>
              <a:rPr lang="en-US" sz="1350" b="1" dirty="0">
                <a:solidFill>
                  <a:srgbClr val="00B0F0"/>
                </a:solidFill>
                <a:latin typeface="Courier New" panose="02070309020205020404" pitchFamily="49" charset="0"/>
                <a:cs typeface="Courier New" panose="02070309020205020404" pitchFamily="49" charset="0"/>
              </a:rPr>
              <a:t>  </a:t>
            </a:r>
            <a:r>
              <a:rPr lang="en-US" sz="1350" b="1" dirty="0">
                <a:solidFill>
                  <a:srgbClr val="00B0F0"/>
                </a:solidFill>
                <a:highlight>
                  <a:srgbClr val="FFFF00"/>
                </a:highlight>
                <a:latin typeface="Courier New" panose="02070309020205020404" pitchFamily="49" charset="0"/>
                <a:cs typeface="Courier New" panose="02070309020205020404" pitchFamily="49" charset="0"/>
              </a:rPr>
              <a:t>close(</a:t>
            </a:r>
            <a:r>
              <a:rPr lang="en-US" sz="1350" b="1" dirty="0" err="1">
                <a:solidFill>
                  <a:srgbClr val="00B0F0"/>
                </a:solidFill>
                <a:highlight>
                  <a:srgbClr val="FFFF00"/>
                </a:highlight>
                <a:latin typeface="Courier New" panose="02070309020205020404" pitchFamily="49" charset="0"/>
                <a:cs typeface="Courier New" panose="02070309020205020404" pitchFamily="49" charset="0"/>
              </a:rPr>
              <a:t>listenfd</a:t>
            </a:r>
            <a:r>
              <a:rPr lang="en-US" sz="1350" b="1" dirty="0">
                <a:solidFill>
                  <a:srgbClr val="00B0F0"/>
                </a:solidFill>
                <a:highlight>
                  <a:srgbClr val="FFFF00"/>
                </a:highlight>
                <a:latin typeface="Courier New" panose="02070309020205020404" pitchFamily="49" charset="0"/>
                <a:cs typeface="Courier New" panose="02070309020205020404" pitchFamily="49" charset="0"/>
              </a:rPr>
              <a:t>);</a:t>
            </a:r>
          </a:p>
          <a:p>
            <a:pPr marL="0" indent="0">
              <a:buNone/>
              <a:defRPr/>
            </a:pPr>
            <a:r>
              <a:rPr lang="en-US" sz="1350" b="1" dirty="0">
                <a:solidFill>
                  <a:srgbClr val="00B0F0"/>
                </a:solidFill>
                <a:latin typeface="Courier New" panose="02070309020205020404" pitchFamily="49" charset="0"/>
                <a:cs typeface="Courier New" panose="02070309020205020404" pitchFamily="49" charset="0"/>
              </a:rPr>
              <a:t>  </a:t>
            </a:r>
            <a:r>
              <a:rPr lang="en-US" sz="1350" b="1" dirty="0" err="1">
                <a:solidFill>
                  <a:srgbClr val="00B0F0"/>
                </a:solidFill>
                <a:latin typeface="Courier New" panose="02070309020205020404" pitchFamily="49" charset="0"/>
                <a:cs typeface="Courier New" panose="02070309020205020404" pitchFamily="49" charset="0"/>
              </a:rPr>
              <a:t>service_client</a:t>
            </a:r>
            <a:r>
              <a:rPr lang="en-US" sz="1350" b="1" dirty="0">
                <a:solidFill>
                  <a:srgbClr val="00B0F0"/>
                </a:solidFill>
                <a:latin typeface="Courier New" panose="02070309020205020404" pitchFamily="49" charset="0"/>
                <a:cs typeface="Courier New" panose="02070309020205020404" pitchFamily="49" charset="0"/>
              </a:rPr>
              <a:t>(</a:t>
            </a:r>
            <a:r>
              <a:rPr lang="en-US" sz="1350" b="1" dirty="0" err="1">
                <a:solidFill>
                  <a:srgbClr val="00B0F0"/>
                </a:solidFill>
                <a:highlight>
                  <a:srgbClr val="00FF00"/>
                </a:highlight>
                <a:latin typeface="Courier New" panose="02070309020205020404" pitchFamily="49" charset="0"/>
                <a:cs typeface="Courier New" panose="02070309020205020404" pitchFamily="49" charset="0"/>
              </a:rPr>
              <a:t>connfd</a:t>
            </a:r>
            <a:r>
              <a:rPr lang="en-US" sz="1350" b="1" dirty="0">
                <a:solidFill>
                  <a:srgbClr val="00B0F0"/>
                </a:solidFill>
                <a:latin typeface="Courier New" panose="02070309020205020404" pitchFamily="49" charset="0"/>
                <a:cs typeface="Courier New" panose="02070309020205020404" pitchFamily="49" charset="0"/>
              </a:rPr>
              <a:t>);</a:t>
            </a:r>
          </a:p>
          <a:p>
            <a:pPr marL="0" indent="0">
              <a:buNone/>
              <a:defRPr/>
            </a:pPr>
            <a:r>
              <a:rPr lang="en-US" sz="1350" b="1" dirty="0">
                <a:solidFill>
                  <a:srgbClr val="00B0F0"/>
                </a:solidFill>
                <a:latin typeface="Courier New" panose="02070309020205020404" pitchFamily="49" charset="0"/>
                <a:cs typeface="Courier New" panose="02070309020205020404" pitchFamily="49" charset="0"/>
              </a:rPr>
              <a:t>  </a:t>
            </a:r>
            <a:r>
              <a:rPr lang="en-US" sz="1350" b="1" dirty="0">
                <a:solidFill>
                  <a:srgbClr val="00B0F0"/>
                </a:solidFill>
                <a:highlight>
                  <a:srgbClr val="FFFF00"/>
                </a:highlight>
                <a:latin typeface="Courier New" panose="02070309020205020404" pitchFamily="49" charset="0"/>
                <a:cs typeface="Courier New" panose="02070309020205020404" pitchFamily="49" charset="0"/>
              </a:rPr>
              <a:t>close(</a:t>
            </a:r>
            <a:r>
              <a:rPr lang="en-US" sz="1350" b="1" dirty="0" err="1">
                <a:solidFill>
                  <a:srgbClr val="00B0F0"/>
                </a:solidFill>
                <a:highlight>
                  <a:srgbClr val="FFFF00"/>
                </a:highlight>
                <a:latin typeface="Courier New" panose="02070309020205020404" pitchFamily="49" charset="0"/>
                <a:cs typeface="Courier New" panose="02070309020205020404" pitchFamily="49" charset="0"/>
              </a:rPr>
              <a:t>connfd</a:t>
            </a:r>
            <a:r>
              <a:rPr lang="en-US" sz="1350" b="1" dirty="0">
                <a:solidFill>
                  <a:srgbClr val="00B0F0"/>
                </a:solidFill>
                <a:highlight>
                  <a:srgbClr val="FFFF00"/>
                </a:highlight>
                <a:latin typeface="Courier New" panose="02070309020205020404" pitchFamily="49" charset="0"/>
                <a:cs typeface="Courier New" panose="02070309020205020404" pitchFamily="49" charset="0"/>
              </a:rPr>
              <a:t>);</a:t>
            </a:r>
          </a:p>
          <a:p>
            <a:pPr marL="0" indent="0">
              <a:buNone/>
              <a:defRPr/>
            </a:pPr>
            <a:r>
              <a:rPr lang="en-US" sz="1350" b="1" dirty="0">
                <a:solidFill>
                  <a:srgbClr val="00B0F0"/>
                </a:solidFill>
                <a:latin typeface="Courier New" panose="02070309020205020404" pitchFamily="49" charset="0"/>
                <a:cs typeface="Courier New" panose="02070309020205020404" pitchFamily="49" charset="0"/>
              </a:rPr>
              <a:t>  exit(0);</a:t>
            </a:r>
          </a:p>
          <a:p>
            <a:pPr marL="0" indent="0">
              <a:buNone/>
              <a:defRPr/>
            </a:pPr>
            <a:r>
              <a:rPr lang="en-US" sz="1350" dirty="0">
                <a:latin typeface="Courier New" panose="02070309020205020404" pitchFamily="49" charset="0"/>
                <a:cs typeface="Courier New" panose="02070309020205020404" pitchFamily="49" charset="0"/>
              </a:rPr>
              <a:t>} else</a:t>
            </a:r>
          </a:p>
          <a:p>
            <a:pPr marL="0" indent="0">
              <a:buNone/>
              <a:defRPr/>
            </a:pPr>
            <a:r>
              <a:rPr lang="en-US" sz="1350" b="1" dirty="0">
                <a:solidFill>
                  <a:srgbClr val="FF0000"/>
                </a:solidFill>
                <a:latin typeface="Courier New" panose="02070309020205020404" pitchFamily="49" charset="0"/>
                <a:cs typeface="Courier New" panose="02070309020205020404" pitchFamily="49" charset="0"/>
              </a:rPr>
              <a:t>  // Parent</a:t>
            </a:r>
          </a:p>
          <a:p>
            <a:pPr marL="0" indent="0">
              <a:buNone/>
              <a:defRPr/>
            </a:pPr>
            <a:r>
              <a:rPr lang="en-US" sz="1350" b="1" dirty="0">
                <a:solidFill>
                  <a:srgbClr val="FF0000"/>
                </a:solidFill>
                <a:latin typeface="Courier New" panose="02070309020205020404" pitchFamily="49" charset="0"/>
                <a:cs typeface="Courier New" panose="02070309020205020404" pitchFamily="49" charset="0"/>
              </a:rPr>
              <a:t>  </a:t>
            </a:r>
            <a:r>
              <a:rPr lang="en-US" sz="1350" b="1" dirty="0">
                <a:solidFill>
                  <a:srgbClr val="FF0000"/>
                </a:solidFill>
                <a:highlight>
                  <a:srgbClr val="FFFF00"/>
                </a:highlight>
                <a:latin typeface="Courier New" panose="02070309020205020404" pitchFamily="49" charset="0"/>
                <a:cs typeface="Courier New" panose="02070309020205020404" pitchFamily="49" charset="0"/>
              </a:rPr>
              <a:t>close(</a:t>
            </a:r>
            <a:r>
              <a:rPr lang="en-US" sz="1350" b="1" dirty="0" err="1">
                <a:solidFill>
                  <a:srgbClr val="FF0000"/>
                </a:solidFill>
                <a:highlight>
                  <a:srgbClr val="FFFF00"/>
                </a:highlight>
                <a:latin typeface="Courier New" panose="02070309020205020404" pitchFamily="49" charset="0"/>
                <a:cs typeface="Courier New" panose="02070309020205020404" pitchFamily="49" charset="0"/>
              </a:rPr>
              <a:t>connfd</a:t>
            </a:r>
            <a:r>
              <a:rPr lang="en-US" sz="1350" b="1" dirty="0">
                <a:solidFill>
                  <a:srgbClr val="FF0000"/>
                </a:solidFill>
                <a:highlight>
                  <a:srgbClr val="FFFF00"/>
                </a:highlight>
                <a:latin typeface="Courier New" panose="02070309020205020404" pitchFamily="49" charset="0"/>
                <a:cs typeface="Courier New" panose="02070309020205020404" pitchFamily="49" charset="0"/>
              </a:rPr>
              <a:t>);</a:t>
            </a:r>
          </a:p>
          <a:p>
            <a:pPr marL="0" indent="0">
              <a:buNone/>
              <a:defRPr/>
            </a:pPr>
            <a:r>
              <a:rPr lang="en-US" sz="1350" dirty="0">
                <a:latin typeface="Courier New" panose="02070309020205020404" pitchFamily="49" charset="0"/>
                <a:cs typeface="Courier New" panose="02070309020205020404" pitchFamily="49" charset="0"/>
              </a:rPr>
              <a:t>}</a:t>
            </a:r>
          </a:p>
          <a:p>
            <a:pPr>
              <a:defRPr/>
            </a:pPr>
            <a:endParaRPr lang="en-US" sz="1350" dirty="0">
              <a:latin typeface="Courier New" panose="02070309020205020404" pitchFamily="49" charset="0"/>
              <a:cs typeface="Courier New" panose="02070309020205020404" pitchFamily="49"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a:extLst>
              <a:ext uri="{FF2B5EF4-FFF2-40B4-BE49-F238E27FC236}">
                <a16:creationId xmlns:a16="http://schemas.microsoft.com/office/drawing/2014/main" id="{BBDA657F-6ECC-47D4-90EB-6802C84FACC3}"/>
              </a:ext>
            </a:extLst>
          </p:cNvPr>
          <p:cNvSpPr>
            <a:spLocks noGrp="1" noChangeArrowheads="1"/>
          </p:cNvSpPr>
          <p:nvPr>
            <p:ph type="title"/>
          </p:nvPr>
        </p:nvSpPr>
        <p:spPr/>
        <p:txBody>
          <a:bodyPr/>
          <a:lstStyle/>
          <a:p>
            <a:r>
              <a:rPr lang="en-US" altLang="en-US"/>
              <a:t>Threaded Server</a:t>
            </a:r>
          </a:p>
        </p:txBody>
      </p:sp>
      <p:sp>
        <p:nvSpPr>
          <p:cNvPr id="248835" name="Content Placeholder 2">
            <a:extLst>
              <a:ext uri="{FF2B5EF4-FFF2-40B4-BE49-F238E27FC236}">
                <a16:creationId xmlns:a16="http://schemas.microsoft.com/office/drawing/2014/main" id="{A2A47079-CE2B-4252-969B-B7550BFA6201}"/>
              </a:ext>
            </a:extLst>
          </p:cNvPr>
          <p:cNvSpPr>
            <a:spLocks noGrp="1" noChangeArrowheads="1"/>
          </p:cNvSpPr>
          <p:nvPr>
            <p:ph sz="quarter" idx="1"/>
          </p:nvPr>
        </p:nvSpPr>
        <p:spPr/>
        <p:txBody>
          <a:bodyPr/>
          <a:lstStyle/>
          <a:p>
            <a:pPr marL="0" lvl="1" indent="0">
              <a:buNone/>
              <a:defRPr/>
            </a:pPr>
            <a:r>
              <a:rPr lang="en-US" altLang="en-US" sz="2000" dirty="0"/>
              <a:t>Limitations with process-based concurrent servers</a:t>
            </a:r>
          </a:p>
          <a:p>
            <a:pPr marL="557213" lvl="2" indent="-257175">
              <a:defRPr/>
            </a:pPr>
            <a:r>
              <a:rPr lang="en-US" altLang="en-US" dirty="0"/>
              <a:t>Fork is expensive</a:t>
            </a:r>
          </a:p>
          <a:p>
            <a:pPr marL="900113" lvl="3" indent="-257175">
              <a:defRPr/>
            </a:pPr>
            <a:r>
              <a:rPr lang="en-US" altLang="en-US" sz="1600" dirty="0"/>
              <a:t>Pre-fork? How many processes?</a:t>
            </a:r>
          </a:p>
          <a:p>
            <a:pPr marL="557213" lvl="2" indent="-257175">
              <a:defRPr/>
            </a:pPr>
            <a:r>
              <a:rPr lang="en-US" altLang="en-US" dirty="0"/>
              <a:t>Inter-process communications are expensive</a:t>
            </a:r>
          </a:p>
          <a:p>
            <a:pPr marL="0" lvl="1" indent="0">
              <a:buNone/>
              <a:defRPr/>
            </a:pPr>
            <a:r>
              <a:rPr lang="en-US" altLang="en-US" sz="1800" dirty="0"/>
              <a:t>Threads</a:t>
            </a:r>
          </a:p>
          <a:p>
            <a:pPr marL="557213" lvl="2" indent="-257175">
              <a:defRPr/>
            </a:pPr>
            <a:r>
              <a:rPr lang="en-US" altLang="en-US" dirty="0"/>
              <a:t>Lightweight process</a:t>
            </a:r>
          </a:p>
          <a:p>
            <a:pPr marL="557213" lvl="2" indent="-257175">
              <a:defRPr/>
            </a:pPr>
            <a:r>
              <a:rPr lang="en-US" altLang="en-US" dirty="0"/>
              <a:t>Crashing one thread may kill the server (robustness?) </a:t>
            </a:r>
          </a:p>
          <a:p>
            <a:pPr lvl="2" eaLnBrk="1" hangingPunct="1">
              <a:defRPr/>
            </a:pPr>
            <a:r>
              <a:rPr lang="en-US" altLang="en-US" sz="1600" dirty="0"/>
              <a:t>The client should know it right away!!</a:t>
            </a:r>
          </a:p>
          <a:p>
            <a:pPr lvl="2" eaLnBrk="1" hangingPunct="1">
              <a:defRPr/>
            </a:pPr>
            <a:r>
              <a:rPr lang="en-US" altLang="en-US" sz="1600" i="1" dirty="0">
                <a:solidFill>
                  <a:srgbClr val="FF0000"/>
                </a:solidFill>
              </a:rPr>
              <a:t>Use select (allows monitoring many files and sockets)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a:extLst>
              <a:ext uri="{FF2B5EF4-FFF2-40B4-BE49-F238E27FC236}">
                <a16:creationId xmlns:a16="http://schemas.microsoft.com/office/drawing/2014/main" id="{95A36A3B-588B-4A4E-A58D-D35884B40953}"/>
              </a:ext>
            </a:extLst>
          </p:cNvPr>
          <p:cNvSpPr>
            <a:spLocks noGrp="1" noChangeArrowheads="1"/>
          </p:cNvSpPr>
          <p:nvPr>
            <p:ph type="title"/>
          </p:nvPr>
        </p:nvSpPr>
        <p:spPr/>
        <p:txBody>
          <a:bodyPr>
            <a:normAutofit fontScale="90000"/>
          </a:bodyPr>
          <a:lstStyle/>
          <a:p>
            <a:r>
              <a:rPr lang="en-US" altLang="en-US"/>
              <a:t>Non-Forking Asynchronous/Multiplexed I/O</a:t>
            </a:r>
          </a:p>
        </p:txBody>
      </p:sp>
      <p:sp>
        <p:nvSpPr>
          <p:cNvPr id="119811" name="Slide Number Placeholder 2">
            <a:extLst>
              <a:ext uri="{FF2B5EF4-FFF2-40B4-BE49-F238E27FC236}">
                <a16:creationId xmlns:a16="http://schemas.microsoft.com/office/drawing/2014/main" id="{6291E0D2-C706-4DB2-B557-1DA864B9CF53}"/>
              </a:ext>
            </a:extLst>
          </p:cNvPr>
          <p:cNvSpPr>
            <a:spLocks noGrp="1" noChangeArrowheads="1"/>
          </p:cNvSpPr>
          <p:nvPr>
            <p:ph type="sldNum" sz="quarter" idx="15"/>
          </p:nvPr>
        </p:nvSpPr>
        <p:spPr>
          <a:xfrm>
            <a:off x="8129016" y="4300538"/>
            <a:ext cx="609600" cy="39090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1800">
                <a:solidFill>
                  <a:schemeClr val="tx1"/>
                </a:solidFill>
                <a:latin typeface="Times New Roman" panose="02020603050405020304" pitchFamily="18" charset="0"/>
              </a:defRPr>
            </a:lvl1pPr>
            <a:lvl2pPr marL="557213" indent="-214313">
              <a:spcBef>
                <a:spcPct val="20000"/>
              </a:spcBef>
              <a:buChar char="–"/>
              <a:defRPr sz="1500">
                <a:solidFill>
                  <a:schemeClr val="tx1"/>
                </a:solidFill>
                <a:latin typeface="Times New Roman" panose="02020603050405020304" pitchFamily="18" charset="0"/>
              </a:defRPr>
            </a:lvl2pPr>
            <a:lvl3pPr marL="857250" indent="-171450">
              <a:spcBef>
                <a:spcPct val="20000"/>
              </a:spcBef>
              <a:buChar char="•"/>
              <a:defRPr>
                <a:solidFill>
                  <a:schemeClr val="tx1"/>
                </a:solidFill>
                <a:latin typeface="Times New Roman" panose="02020603050405020304" pitchFamily="18" charset="0"/>
              </a:defRPr>
            </a:lvl3pPr>
            <a:lvl4pPr marL="1200150" indent="-171450">
              <a:spcBef>
                <a:spcPct val="20000"/>
              </a:spcBef>
              <a:buChar char="–"/>
              <a:defRPr sz="1200">
                <a:solidFill>
                  <a:schemeClr val="tx1"/>
                </a:solidFill>
                <a:latin typeface="Times New Roman" panose="02020603050405020304" pitchFamily="18" charset="0"/>
              </a:defRPr>
            </a:lvl4pPr>
            <a:lvl5pPr marL="1543050" indent="-171450">
              <a:spcBef>
                <a:spcPct val="20000"/>
              </a:spcBef>
              <a:buChar char="»"/>
              <a:defRPr sz="1050">
                <a:solidFill>
                  <a:schemeClr val="tx1"/>
                </a:solidFill>
                <a:latin typeface="Times New Roman" panose="02020603050405020304" pitchFamily="18" charset="0"/>
              </a:defRPr>
            </a:lvl5pPr>
            <a:lvl6pPr marL="1885950" indent="-171450" eaLnBrk="0" fontAlgn="base" hangingPunct="0">
              <a:spcBef>
                <a:spcPct val="20000"/>
              </a:spcBef>
              <a:spcAft>
                <a:spcPct val="0"/>
              </a:spcAft>
              <a:buChar char="»"/>
              <a:defRPr sz="1050">
                <a:solidFill>
                  <a:schemeClr val="tx1"/>
                </a:solidFill>
                <a:latin typeface="Times New Roman" panose="02020603050405020304" pitchFamily="18" charset="0"/>
              </a:defRPr>
            </a:lvl6pPr>
            <a:lvl7pPr marL="2228850" indent="-171450" eaLnBrk="0" fontAlgn="base" hangingPunct="0">
              <a:spcBef>
                <a:spcPct val="20000"/>
              </a:spcBef>
              <a:spcAft>
                <a:spcPct val="0"/>
              </a:spcAft>
              <a:buChar char="»"/>
              <a:defRPr sz="1050">
                <a:solidFill>
                  <a:schemeClr val="tx1"/>
                </a:solidFill>
                <a:latin typeface="Times New Roman" panose="02020603050405020304" pitchFamily="18" charset="0"/>
              </a:defRPr>
            </a:lvl7pPr>
            <a:lvl8pPr marL="2571750" indent="-171450" eaLnBrk="0" fontAlgn="base" hangingPunct="0">
              <a:spcBef>
                <a:spcPct val="20000"/>
              </a:spcBef>
              <a:spcAft>
                <a:spcPct val="0"/>
              </a:spcAft>
              <a:buChar char="»"/>
              <a:defRPr sz="1050">
                <a:solidFill>
                  <a:schemeClr val="tx1"/>
                </a:solidFill>
                <a:latin typeface="Times New Roman" panose="02020603050405020304" pitchFamily="18" charset="0"/>
              </a:defRPr>
            </a:lvl8pPr>
            <a:lvl9pPr marL="2914650" indent="-171450" eaLnBrk="0" fontAlgn="base" hangingPunct="0">
              <a:spcBef>
                <a:spcPct val="20000"/>
              </a:spcBef>
              <a:spcAft>
                <a:spcPct val="0"/>
              </a:spcAft>
              <a:buChar char="»"/>
              <a:defRPr sz="1050">
                <a:solidFill>
                  <a:schemeClr val="tx1"/>
                </a:solidFill>
                <a:latin typeface="Times New Roman" panose="02020603050405020304" pitchFamily="18" charset="0"/>
              </a:defRPr>
            </a:lvl9pPr>
          </a:lstStyle>
          <a:p>
            <a:pPr>
              <a:spcBef>
                <a:spcPct val="0"/>
              </a:spcBef>
              <a:buFontTx/>
              <a:buNone/>
            </a:pPr>
            <a:fld id="{0E832168-C41A-4D88-B923-8FF5EC51C04E}" type="slidenum">
              <a:rPr lang="en-US" altLang="en-US" sz="1050"/>
              <a:pPr>
                <a:spcBef>
                  <a:spcPct val="0"/>
                </a:spcBef>
                <a:buFontTx/>
                <a:buNone/>
              </a:pPr>
              <a:t>54</a:t>
            </a:fld>
            <a:endParaRPr lang="en-US" altLang="en-US" sz="1050"/>
          </a:p>
        </p:txBody>
      </p:sp>
      <p:grpSp>
        <p:nvGrpSpPr>
          <p:cNvPr id="119812" name="Group 3">
            <a:extLst>
              <a:ext uri="{FF2B5EF4-FFF2-40B4-BE49-F238E27FC236}">
                <a16:creationId xmlns:a16="http://schemas.microsoft.com/office/drawing/2014/main" id="{2644B000-2A20-4D77-BA28-DE0E832DE12F}"/>
              </a:ext>
            </a:extLst>
          </p:cNvPr>
          <p:cNvGrpSpPr>
            <a:grpSpLocks/>
          </p:cNvGrpSpPr>
          <p:nvPr/>
        </p:nvGrpSpPr>
        <p:grpSpPr bwMode="auto">
          <a:xfrm>
            <a:off x="1600200" y="1241821"/>
            <a:ext cx="5943600" cy="3695700"/>
            <a:chOff x="914400" y="1447800"/>
            <a:chExt cx="7315200" cy="4376738"/>
          </a:xfrm>
        </p:grpSpPr>
        <p:pic>
          <p:nvPicPr>
            <p:cNvPr id="119813" name="Picture 2" descr="F:\pp2.jpg">
              <a:extLst>
                <a:ext uri="{FF2B5EF4-FFF2-40B4-BE49-F238E27FC236}">
                  <a16:creationId xmlns:a16="http://schemas.microsoft.com/office/drawing/2014/main" id="{2F7ED3FC-0693-481F-B5B9-FF82F249D74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1447800"/>
              <a:ext cx="7315200" cy="437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FC6032BA-96FD-4449-8194-3AEAED35EF8E}"/>
                </a:ext>
              </a:extLst>
            </p:cNvPr>
            <p:cNvSpPr/>
            <p:nvPr/>
          </p:nvSpPr>
          <p:spPr>
            <a:xfrm>
              <a:off x="914400" y="1828800"/>
              <a:ext cx="457200" cy="388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3" name="Rectangle 2">
              <a:extLst>
                <a:ext uri="{FF2B5EF4-FFF2-40B4-BE49-F238E27FC236}">
                  <a16:creationId xmlns:a16="http://schemas.microsoft.com/office/drawing/2014/main" id="{38E03AE6-8A3B-415C-8A55-810DCDFD7172}"/>
                </a:ext>
              </a:extLst>
            </p:cNvPr>
            <p:cNvSpPr/>
            <p:nvPr/>
          </p:nvSpPr>
          <p:spPr>
            <a:xfrm>
              <a:off x="914400" y="5257800"/>
              <a:ext cx="7315200" cy="5667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gr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4">
            <a:extLst>
              <a:ext uri="{FF2B5EF4-FFF2-40B4-BE49-F238E27FC236}">
                <a16:creationId xmlns:a16="http://schemas.microsoft.com/office/drawing/2014/main" id="{815F4299-B28B-487D-9876-D07973D97B92}"/>
              </a:ext>
            </a:extLst>
          </p:cNvPr>
          <p:cNvSpPr>
            <a:spLocks noGrp="1" noChangeArrowheads="1"/>
          </p:cNvSpPr>
          <p:nvPr>
            <p:ph type="title"/>
          </p:nvPr>
        </p:nvSpPr>
        <p:spPr/>
        <p:txBody>
          <a:bodyPr>
            <a:normAutofit/>
          </a:bodyPr>
          <a:lstStyle/>
          <a:p>
            <a:r>
              <a:rPr lang="en-US" altLang="en-US"/>
              <a:t>Asynchronous/Multiplexed I/O - Select</a:t>
            </a:r>
          </a:p>
        </p:txBody>
      </p:sp>
      <p:sp>
        <p:nvSpPr>
          <p:cNvPr id="120835" name="Content Placeholder 3">
            <a:extLst>
              <a:ext uri="{FF2B5EF4-FFF2-40B4-BE49-F238E27FC236}">
                <a16:creationId xmlns:a16="http://schemas.microsoft.com/office/drawing/2014/main" id="{07A8D92C-DD32-4469-B1D1-A3E9A6A2798D}"/>
              </a:ext>
            </a:extLst>
          </p:cNvPr>
          <p:cNvSpPr>
            <a:spLocks noGrp="1" noChangeArrowheads="1"/>
          </p:cNvSpPr>
          <p:nvPr>
            <p:ph sz="quarter" idx="1"/>
          </p:nvPr>
        </p:nvSpPr>
        <p:spPr>
          <a:xfrm>
            <a:off x="457200" y="4326636"/>
            <a:ext cx="7467600" cy="759714"/>
          </a:xfrm>
        </p:spPr>
        <p:txBody>
          <a:bodyPr>
            <a:noAutofit/>
          </a:bodyPr>
          <a:lstStyle/>
          <a:p>
            <a:r>
              <a:rPr lang="en-US" altLang="en-US" sz="2000" dirty="0"/>
              <a:t>With </a:t>
            </a:r>
            <a:r>
              <a:rPr lang="en-US" altLang="en-US" sz="2000" dirty="0">
                <a:latin typeface="Courier New" panose="02070309020205020404" pitchFamily="49" charset="0"/>
                <a:cs typeface="Courier New" panose="02070309020205020404" pitchFamily="49" charset="0"/>
              </a:rPr>
              <a:t>select</a:t>
            </a:r>
            <a:r>
              <a:rPr lang="en-US" altLang="en-US" sz="2000" dirty="0"/>
              <a:t>, instead of having a process for each request, there is </a:t>
            </a:r>
            <a:r>
              <a:rPr lang="en-US" altLang="en-US" sz="2000" i="1" dirty="0"/>
              <a:t>usually only one process </a:t>
            </a:r>
            <a:r>
              <a:rPr lang="en-US" altLang="en-US" sz="2000" dirty="0"/>
              <a:t>that "multiplexes" requests</a:t>
            </a:r>
          </a:p>
        </p:txBody>
      </p:sp>
      <p:sp>
        <p:nvSpPr>
          <p:cNvPr id="120836" name="AutoShape 3">
            <a:extLst>
              <a:ext uri="{FF2B5EF4-FFF2-40B4-BE49-F238E27FC236}">
                <a16:creationId xmlns:a16="http://schemas.microsoft.com/office/drawing/2014/main" id="{C9B5E139-8843-4BB8-8CF2-F7A1DF403128}"/>
              </a:ext>
            </a:extLst>
          </p:cNvPr>
          <p:cNvSpPr>
            <a:spLocks noChangeAspect="1" noChangeArrowheads="1" noTextEdit="1"/>
          </p:cNvSpPr>
          <p:nvPr/>
        </p:nvSpPr>
        <p:spPr bwMode="auto">
          <a:xfrm>
            <a:off x="1974056" y="1313260"/>
            <a:ext cx="550545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350"/>
          </a:p>
        </p:txBody>
      </p:sp>
      <p:pic>
        <p:nvPicPr>
          <p:cNvPr id="120837" name="Picture 5">
            <a:extLst>
              <a:ext uri="{FF2B5EF4-FFF2-40B4-BE49-F238E27FC236}">
                <a16:creationId xmlns:a16="http://schemas.microsoft.com/office/drawing/2014/main" id="{24BFB8C0-0DE6-4EBB-8D9C-9FA4C71C4A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4057" y="1225154"/>
            <a:ext cx="5512594" cy="2978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6384227-3D45-4ACE-9966-ECAEA50F687C}"/>
              </a:ext>
            </a:extLst>
          </p:cNvPr>
          <p:cNvGrpSpPr/>
          <p:nvPr/>
        </p:nvGrpSpPr>
        <p:grpSpPr>
          <a:xfrm>
            <a:off x="685800" y="1428750"/>
            <a:ext cx="5562600" cy="3508771"/>
            <a:chOff x="1885950" y="1371601"/>
            <a:chExt cx="4926479" cy="3200399"/>
          </a:xfrm>
        </p:grpSpPr>
        <p:sp>
          <p:nvSpPr>
            <p:cNvPr id="121858" name="Text Box 3">
              <a:extLst>
                <a:ext uri="{FF2B5EF4-FFF2-40B4-BE49-F238E27FC236}">
                  <a16:creationId xmlns:a16="http://schemas.microsoft.com/office/drawing/2014/main" id="{C21B6764-BC87-4E43-BCCC-37BD59128C06}"/>
                </a:ext>
              </a:extLst>
            </p:cNvPr>
            <p:cNvSpPr txBox="1">
              <a:spLocks noChangeArrowheads="1"/>
            </p:cNvSpPr>
            <p:nvPr/>
          </p:nvSpPr>
          <p:spPr bwMode="auto">
            <a:xfrm>
              <a:off x="2800350" y="1371601"/>
              <a:ext cx="772969"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socket()</a:t>
              </a:r>
            </a:p>
          </p:txBody>
        </p:sp>
        <p:sp>
          <p:nvSpPr>
            <p:cNvPr id="121859" name="Text Box 5">
              <a:extLst>
                <a:ext uri="{FF2B5EF4-FFF2-40B4-BE49-F238E27FC236}">
                  <a16:creationId xmlns:a16="http://schemas.microsoft.com/office/drawing/2014/main" id="{5502B9AF-ACC0-43AE-87BE-97BAC701E1CF}"/>
                </a:ext>
              </a:extLst>
            </p:cNvPr>
            <p:cNvSpPr txBox="1">
              <a:spLocks noChangeArrowheads="1"/>
            </p:cNvSpPr>
            <p:nvPr/>
          </p:nvSpPr>
          <p:spPr bwMode="auto">
            <a:xfrm>
              <a:off x="2857501" y="1771651"/>
              <a:ext cx="601447"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bind()</a:t>
              </a:r>
            </a:p>
          </p:txBody>
        </p:sp>
        <p:sp>
          <p:nvSpPr>
            <p:cNvPr id="121860" name="Text Box 6">
              <a:extLst>
                <a:ext uri="{FF2B5EF4-FFF2-40B4-BE49-F238E27FC236}">
                  <a16:creationId xmlns:a16="http://schemas.microsoft.com/office/drawing/2014/main" id="{15D94587-956F-455F-8140-BFA2328EC06A}"/>
                </a:ext>
              </a:extLst>
            </p:cNvPr>
            <p:cNvSpPr txBox="1">
              <a:spLocks noChangeArrowheads="1"/>
            </p:cNvSpPr>
            <p:nvPr/>
          </p:nvSpPr>
          <p:spPr bwMode="auto">
            <a:xfrm>
              <a:off x="2857500" y="2171701"/>
              <a:ext cx="696024"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listen()</a:t>
              </a:r>
            </a:p>
          </p:txBody>
        </p:sp>
        <p:sp>
          <p:nvSpPr>
            <p:cNvPr id="121861" name="Text Box 45">
              <a:extLst>
                <a:ext uri="{FF2B5EF4-FFF2-40B4-BE49-F238E27FC236}">
                  <a16:creationId xmlns:a16="http://schemas.microsoft.com/office/drawing/2014/main" id="{64FEE3FA-52BD-42F8-95F1-F6C6052A58C7}"/>
                </a:ext>
              </a:extLst>
            </p:cNvPr>
            <p:cNvSpPr txBox="1">
              <a:spLocks noChangeArrowheads="1"/>
            </p:cNvSpPr>
            <p:nvPr/>
          </p:nvSpPr>
          <p:spPr bwMode="auto">
            <a:xfrm>
              <a:off x="2857500" y="2514601"/>
              <a:ext cx="1133644"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Loop forever</a:t>
              </a:r>
            </a:p>
          </p:txBody>
        </p:sp>
        <p:sp>
          <p:nvSpPr>
            <p:cNvPr id="121862" name="Text Box 46">
              <a:extLst>
                <a:ext uri="{FF2B5EF4-FFF2-40B4-BE49-F238E27FC236}">
                  <a16:creationId xmlns:a16="http://schemas.microsoft.com/office/drawing/2014/main" id="{F0A28D6D-EED7-4510-83BD-ACB3AB22A7E3}"/>
                </a:ext>
              </a:extLst>
            </p:cNvPr>
            <p:cNvSpPr txBox="1">
              <a:spLocks noChangeArrowheads="1"/>
            </p:cNvSpPr>
            <p:nvPr/>
          </p:nvSpPr>
          <p:spPr bwMode="auto">
            <a:xfrm>
              <a:off x="2857500" y="2914651"/>
              <a:ext cx="625492"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select</a:t>
              </a:r>
            </a:p>
          </p:txBody>
        </p:sp>
        <p:sp>
          <p:nvSpPr>
            <p:cNvPr id="121863" name="Text Box 47">
              <a:extLst>
                <a:ext uri="{FF2B5EF4-FFF2-40B4-BE49-F238E27FC236}">
                  <a16:creationId xmlns:a16="http://schemas.microsoft.com/office/drawing/2014/main" id="{EEED5FAB-9FC8-44B0-A3A1-77D52EA4882C}"/>
                </a:ext>
              </a:extLst>
            </p:cNvPr>
            <p:cNvSpPr txBox="1">
              <a:spLocks noChangeArrowheads="1"/>
            </p:cNvSpPr>
            <p:nvPr/>
          </p:nvSpPr>
          <p:spPr bwMode="auto">
            <a:xfrm>
              <a:off x="2857500" y="3314701"/>
              <a:ext cx="3898824"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If listen socket is active </a:t>
              </a:r>
              <a:r>
                <a:rPr lang="en-US" altLang="en-US" sz="1200" b="1">
                  <a:latin typeface="Comic Sans MS" panose="030F0702030302020204" pitchFamily="66" charset="0"/>
                  <a:sym typeface="Wingdings" panose="05000000000000000000" pitchFamily="2" charset="2"/>
                </a:rPr>
                <a:t> accept, book keeping</a:t>
              </a:r>
              <a:endParaRPr lang="en-US" altLang="en-US" sz="1200" b="1">
                <a:latin typeface="Comic Sans MS" panose="030F0702030302020204" pitchFamily="66" charset="0"/>
              </a:endParaRPr>
            </a:p>
          </p:txBody>
        </p:sp>
        <p:sp>
          <p:nvSpPr>
            <p:cNvPr id="121864" name="Text Box 48">
              <a:extLst>
                <a:ext uri="{FF2B5EF4-FFF2-40B4-BE49-F238E27FC236}">
                  <a16:creationId xmlns:a16="http://schemas.microsoft.com/office/drawing/2014/main" id="{2A5DD40D-46CC-4841-A8A5-5C3998D0796E}"/>
                </a:ext>
              </a:extLst>
            </p:cNvPr>
            <p:cNvSpPr txBox="1">
              <a:spLocks noChangeArrowheads="1"/>
            </p:cNvSpPr>
            <p:nvPr/>
          </p:nvSpPr>
          <p:spPr bwMode="auto">
            <a:xfrm>
              <a:off x="2857500" y="3714750"/>
              <a:ext cx="3954929" cy="46166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If data socket is active: read/write</a:t>
              </a:r>
            </a:p>
            <a:p>
              <a:pPr eaLnBrk="1" hangingPunct="1">
                <a:spcBef>
                  <a:spcPct val="0"/>
                </a:spcBef>
                <a:buFontTx/>
                <a:buNone/>
              </a:pPr>
              <a:r>
                <a:rPr lang="en-US" altLang="en-US" sz="1200" b="1">
                  <a:latin typeface="Comic Sans MS" panose="030F0702030302020204" pitchFamily="66" charset="0"/>
                </a:rPr>
                <a:t>If read returns 0, close the socket, book keeping</a:t>
              </a:r>
            </a:p>
          </p:txBody>
        </p:sp>
        <p:sp>
          <p:nvSpPr>
            <p:cNvPr id="121865" name="Text Box 49">
              <a:extLst>
                <a:ext uri="{FF2B5EF4-FFF2-40B4-BE49-F238E27FC236}">
                  <a16:creationId xmlns:a16="http://schemas.microsoft.com/office/drawing/2014/main" id="{A2EB4894-6638-4E56-A790-350A29367FEC}"/>
                </a:ext>
              </a:extLst>
            </p:cNvPr>
            <p:cNvSpPr txBox="1">
              <a:spLocks noChangeArrowheads="1"/>
            </p:cNvSpPr>
            <p:nvPr/>
          </p:nvSpPr>
          <p:spPr bwMode="auto">
            <a:xfrm>
              <a:off x="2857500" y="4114801"/>
              <a:ext cx="3438762" cy="27699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200" b="1">
                  <a:latin typeface="Comic Sans MS" panose="030F0702030302020204" pitchFamily="66" charset="0"/>
                </a:rPr>
                <a:t>If standard input is active: act accordingly</a:t>
              </a:r>
            </a:p>
          </p:txBody>
        </p:sp>
        <p:sp>
          <p:nvSpPr>
            <p:cNvPr id="121866" name="Line 51">
              <a:extLst>
                <a:ext uri="{FF2B5EF4-FFF2-40B4-BE49-F238E27FC236}">
                  <a16:creationId xmlns:a16="http://schemas.microsoft.com/office/drawing/2014/main" id="{EB6D15E2-E4D9-443B-B078-1E7CAFFF1805}"/>
                </a:ext>
              </a:extLst>
            </p:cNvPr>
            <p:cNvSpPr>
              <a:spLocks noChangeShapeType="1"/>
            </p:cNvSpPr>
            <p:nvPr/>
          </p:nvSpPr>
          <p:spPr bwMode="auto">
            <a:xfrm>
              <a:off x="3086100" y="1657350"/>
              <a:ext cx="0" cy="1714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21867" name="Line 52">
              <a:extLst>
                <a:ext uri="{FF2B5EF4-FFF2-40B4-BE49-F238E27FC236}">
                  <a16:creationId xmlns:a16="http://schemas.microsoft.com/office/drawing/2014/main" id="{BA708033-2DB3-4671-A027-88211F36CD84}"/>
                </a:ext>
              </a:extLst>
            </p:cNvPr>
            <p:cNvSpPr>
              <a:spLocks noChangeShapeType="1"/>
            </p:cNvSpPr>
            <p:nvPr/>
          </p:nvSpPr>
          <p:spPr bwMode="auto">
            <a:xfrm>
              <a:off x="3086100" y="2057400"/>
              <a:ext cx="0" cy="1143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21868" name="Line 53">
              <a:extLst>
                <a:ext uri="{FF2B5EF4-FFF2-40B4-BE49-F238E27FC236}">
                  <a16:creationId xmlns:a16="http://schemas.microsoft.com/office/drawing/2014/main" id="{9002B54F-40F7-4B02-98C5-322B752DD583}"/>
                </a:ext>
              </a:extLst>
            </p:cNvPr>
            <p:cNvSpPr>
              <a:spLocks noChangeShapeType="1"/>
            </p:cNvSpPr>
            <p:nvPr/>
          </p:nvSpPr>
          <p:spPr bwMode="auto">
            <a:xfrm>
              <a:off x="3086100" y="2400300"/>
              <a:ext cx="0" cy="1143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21869" name="Line 54">
              <a:extLst>
                <a:ext uri="{FF2B5EF4-FFF2-40B4-BE49-F238E27FC236}">
                  <a16:creationId xmlns:a16="http://schemas.microsoft.com/office/drawing/2014/main" id="{F240AE1F-C8BA-49F9-8DDC-E1337802C16C}"/>
                </a:ext>
              </a:extLst>
            </p:cNvPr>
            <p:cNvSpPr>
              <a:spLocks noChangeShapeType="1"/>
            </p:cNvSpPr>
            <p:nvPr/>
          </p:nvSpPr>
          <p:spPr bwMode="auto">
            <a:xfrm>
              <a:off x="3086100" y="2800350"/>
              <a:ext cx="0" cy="1143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21870" name="Line 55">
              <a:extLst>
                <a:ext uri="{FF2B5EF4-FFF2-40B4-BE49-F238E27FC236}">
                  <a16:creationId xmlns:a16="http://schemas.microsoft.com/office/drawing/2014/main" id="{FCA816A2-B6EB-4552-81F6-4E476A9602EF}"/>
                </a:ext>
              </a:extLst>
            </p:cNvPr>
            <p:cNvSpPr>
              <a:spLocks noChangeShapeType="1"/>
            </p:cNvSpPr>
            <p:nvPr/>
          </p:nvSpPr>
          <p:spPr bwMode="auto">
            <a:xfrm>
              <a:off x="3086100" y="3200400"/>
              <a:ext cx="0" cy="1143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21871" name="Line 57">
              <a:extLst>
                <a:ext uri="{FF2B5EF4-FFF2-40B4-BE49-F238E27FC236}">
                  <a16:creationId xmlns:a16="http://schemas.microsoft.com/office/drawing/2014/main" id="{0E59E228-C67D-42A3-9C8E-19F8F1362CE6}"/>
                </a:ext>
              </a:extLst>
            </p:cNvPr>
            <p:cNvSpPr>
              <a:spLocks noChangeShapeType="1"/>
            </p:cNvSpPr>
            <p:nvPr/>
          </p:nvSpPr>
          <p:spPr bwMode="auto">
            <a:xfrm>
              <a:off x="3086100" y="3600450"/>
              <a:ext cx="0" cy="1143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21872" name="Line 58">
              <a:extLst>
                <a:ext uri="{FF2B5EF4-FFF2-40B4-BE49-F238E27FC236}">
                  <a16:creationId xmlns:a16="http://schemas.microsoft.com/office/drawing/2014/main" id="{228D3765-ED1B-4E33-BF4E-970CEF4DF9A7}"/>
                </a:ext>
              </a:extLst>
            </p:cNvPr>
            <p:cNvSpPr>
              <a:spLocks noChangeShapeType="1"/>
            </p:cNvSpPr>
            <p:nvPr/>
          </p:nvSpPr>
          <p:spPr bwMode="auto">
            <a:xfrm>
              <a:off x="3086100" y="4000500"/>
              <a:ext cx="0" cy="1143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21873" name="Line 59">
              <a:extLst>
                <a:ext uri="{FF2B5EF4-FFF2-40B4-BE49-F238E27FC236}">
                  <a16:creationId xmlns:a16="http://schemas.microsoft.com/office/drawing/2014/main" id="{8B71AE17-7126-406F-8F8D-BF52F8B5B760}"/>
                </a:ext>
              </a:extLst>
            </p:cNvPr>
            <p:cNvSpPr>
              <a:spLocks noChangeShapeType="1"/>
            </p:cNvSpPr>
            <p:nvPr/>
          </p:nvSpPr>
          <p:spPr bwMode="auto">
            <a:xfrm>
              <a:off x="3086100" y="4400550"/>
              <a:ext cx="0" cy="1714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21874" name="Line 60">
              <a:extLst>
                <a:ext uri="{FF2B5EF4-FFF2-40B4-BE49-F238E27FC236}">
                  <a16:creationId xmlns:a16="http://schemas.microsoft.com/office/drawing/2014/main" id="{F27A2740-490A-49D7-AC30-A2C3519426F3}"/>
                </a:ext>
              </a:extLst>
            </p:cNvPr>
            <p:cNvSpPr>
              <a:spLocks noChangeShapeType="1"/>
            </p:cNvSpPr>
            <p:nvPr/>
          </p:nvSpPr>
          <p:spPr bwMode="auto">
            <a:xfrm flipH="1">
              <a:off x="1885950" y="4572000"/>
              <a:ext cx="12001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21875" name="Line 61">
              <a:extLst>
                <a:ext uri="{FF2B5EF4-FFF2-40B4-BE49-F238E27FC236}">
                  <a16:creationId xmlns:a16="http://schemas.microsoft.com/office/drawing/2014/main" id="{39CB3C8D-F2B5-4C25-B3E7-5CFC59D50E2D}"/>
                </a:ext>
              </a:extLst>
            </p:cNvPr>
            <p:cNvSpPr>
              <a:spLocks noChangeShapeType="1"/>
            </p:cNvSpPr>
            <p:nvPr/>
          </p:nvSpPr>
          <p:spPr bwMode="auto">
            <a:xfrm flipV="1">
              <a:off x="1885950" y="2686050"/>
              <a:ext cx="0" cy="18859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350"/>
            </a:p>
          </p:txBody>
        </p:sp>
        <p:sp>
          <p:nvSpPr>
            <p:cNvPr id="121876" name="Line 62">
              <a:extLst>
                <a:ext uri="{FF2B5EF4-FFF2-40B4-BE49-F238E27FC236}">
                  <a16:creationId xmlns:a16="http://schemas.microsoft.com/office/drawing/2014/main" id="{8AD03CEF-F0C6-4A76-8334-96BBE11A011D}"/>
                </a:ext>
              </a:extLst>
            </p:cNvPr>
            <p:cNvSpPr>
              <a:spLocks noChangeShapeType="1"/>
            </p:cNvSpPr>
            <p:nvPr/>
          </p:nvSpPr>
          <p:spPr bwMode="auto">
            <a:xfrm>
              <a:off x="1885950" y="2686050"/>
              <a:ext cx="9715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p>
          </p:txBody>
        </p:sp>
      </p:grpSp>
      <p:sp>
        <p:nvSpPr>
          <p:cNvPr id="121877" name="Title 3">
            <a:extLst>
              <a:ext uri="{FF2B5EF4-FFF2-40B4-BE49-F238E27FC236}">
                <a16:creationId xmlns:a16="http://schemas.microsoft.com/office/drawing/2014/main" id="{1F8E05FD-7A95-49CD-91C3-5D02B5895252}"/>
              </a:ext>
            </a:extLst>
          </p:cNvPr>
          <p:cNvSpPr>
            <a:spLocks noGrp="1" noChangeArrowheads="1"/>
          </p:cNvSpPr>
          <p:nvPr>
            <p:ph type="title"/>
          </p:nvPr>
        </p:nvSpPr>
        <p:spPr/>
        <p:txBody>
          <a:bodyPr>
            <a:normAutofit/>
          </a:bodyPr>
          <a:lstStyle/>
          <a:p>
            <a:r>
              <a:rPr lang="en-US" altLang="en-US" dirty="0"/>
              <a:t>Multiplexed Server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a:extLst>
              <a:ext uri="{FF2B5EF4-FFF2-40B4-BE49-F238E27FC236}">
                <a16:creationId xmlns:a16="http://schemas.microsoft.com/office/drawing/2014/main" id="{93525C5E-CD6C-4CA4-91F5-FD48C33BCD1E}"/>
              </a:ext>
            </a:extLst>
          </p:cNvPr>
          <p:cNvSpPr>
            <a:spLocks noGrp="1" noChangeArrowheads="1"/>
          </p:cNvSpPr>
          <p:nvPr>
            <p:ph type="title"/>
          </p:nvPr>
        </p:nvSpPr>
        <p:spPr/>
        <p:txBody>
          <a:bodyPr>
            <a:normAutofit/>
          </a:bodyPr>
          <a:lstStyle/>
          <a:p>
            <a:r>
              <a:rPr lang="en-US" altLang="en-US" dirty="0"/>
              <a:t>Asynchronous/Multiplexed I/O – Select</a:t>
            </a:r>
          </a:p>
        </p:txBody>
      </p:sp>
      <p:sp>
        <p:nvSpPr>
          <p:cNvPr id="3" name="Content Placeholder 2">
            <a:extLst>
              <a:ext uri="{FF2B5EF4-FFF2-40B4-BE49-F238E27FC236}">
                <a16:creationId xmlns:a16="http://schemas.microsoft.com/office/drawing/2014/main" id="{7058DEAB-BF51-4324-AFF6-1C80A1E23F9E}"/>
              </a:ext>
            </a:extLst>
          </p:cNvPr>
          <p:cNvSpPr>
            <a:spLocks noGrp="1"/>
          </p:cNvSpPr>
          <p:nvPr>
            <p:ph sz="quarter" idx="1"/>
          </p:nvPr>
        </p:nvSpPr>
        <p:spPr>
          <a:xfrm>
            <a:off x="457200" y="1200150"/>
            <a:ext cx="8686800" cy="3655314"/>
          </a:xfrm>
        </p:spPr>
        <p:txBody>
          <a:bodyPr>
            <a:normAutofit/>
          </a:bodyPr>
          <a:lstStyle/>
          <a:p>
            <a:pPr marL="0" indent="0">
              <a:buNone/>
              <a:defRPr/>
            </a:pPr>
            <a:r>
              <a:rPr lang="en-US" sz="1350" dirty="0">
                <a:latin typeface="Courier New" panose="02070309020205020404" pitchFamily="49" charset="0"/>
                <a:cs typeface="Courier New" panose="02070309020205020404" pitchFamily="49" charset="0"/>
              </a:rPr>
              <a:t>#include &lt;sys/</a:t>
            </a:r>
            <a:r>
              <a:rPr lang="en-US" sz="1350" dirty="0" err="1">
                <a:latin typeface="Courier New" panose="02070309020205020404" pitchFamily="49" charset="0"/>
                <a:cs typeface="Courier New" panose="02070309020205020404" pitchFamily="49" charset="0"/>
              </a:rPr>
              <a:t>types.h</a:t>
            </a:r>
            <a:r>
              <a:rPr lang="en-US" sz="1350" dirty="0">
                <a:latin typeface="Courier New" panose="02070309020205020404" pitchFamily="49" charset="0"/>
                <a:cs typeface="Courier New" panose="02070309020205020404" pitchFamily="49" charset="0"/>
              </a:rPr>
              <a:t>&gt;</a:t>
            </a:r>
          </a:p>
          <a:p>
            <a:pPr marL="0" indent="0">
              <a:buNone/>
              <a:defRPr/>
            </a:pPr>
            <a:r>
              <a:rPr lang="en-US" sz="1350" dirty="0">
                <a:latin typeface="Courier New" panose="02070309020205020404" pitchFamily="49" charset="0"/>
                <a:cs typeface="Courier New" panose="02070309020205020404" pitchFamily="49" charset="0"/>
              </a:rPr>
              <a:t>#include &lt;sys/</a:t>
            </a:r>
            <a:r>
              <a:rPr lang="en-US" sz="1350" dirty="0" err="1">
                <a:latin typeface="Courier New" panose="02070309020205020404" pitchFamily="49" charset="0"/>
                <a:cs typeface="Courier New" panose="02070309020205020404" pitchFamily="49" charset="0"/>
              </a:rPr>
              <a:t>time.h</a:t>
            </a:r>
            <a:r>
              <a:rPr lang="en-US" sz="1350" dirty="0">
                <a:latin typeface="Courier New" panose="02070309020205020404" pitchFamily="49" charset="0"/>
                <a:cs typeface="Courier New" panose="02070309020205020404" pitchFamily="49" charset="0"/>
              </a:rPr>
              <a:t>&gt;</a:t>
            </a:r>
          </a:p>
          <a:p>
            <a:pPr marL="0" indent="0">
              <a:buNone/>
              <a:defRPr/>
            </a:pPr>
            <a:r>
              <a:rPr lang="en-US" sz="1350" dirty="0">
                <a:latin typeface="Courier New" panose="02070309020205020404" pitchFamily="49" charset="0"/>
                <a:cs typeface="Courier New" panose="02070309020205020404" pitchFamily="49" charset="0"/>
              </a:rPr>
              <a:t>#include &lt;</a:t>
            </a:r>
            <a:r>
              <a:rPr lang="en-US" sz="1350" dirty="0" err="1">
                <a:latin typeface="Courier New" panose="02070309020205020404" pitchFamily="49" charset="0"/>
                <a:cs typeface="Courier New" panose="02070309020205020404" pitchFamily="49" charset="0"/>
              </a:rPr>
              <a:t>unistd.h</a:t>
            </a:r>
            <a:r>
              <a:rPr lang="en-US" sz="1350" dirty="0">
                <a:latin typeface="Courier New" panose="02070309020205020404" pitchFamily="49" charset="0"/>
                <a:cs typeface="Courier New" panose="02070309020205020404" pitchFamily="49" charset="0"/>
              </a:rPr>
              <a:t>&gt;</a:t>
            </a:r>
          </a:p>
          <a:p>
            <a:pPr marL="0" indent="0">
              <a:buNone/>
              <a:defRPr/>
            </a:pPr>
            <a:r>
              <a:rPr lang="en-US" sz="1600" dirty="0">
                <a:latin typeface="Courier New" panose="02070309020205020404" pitchFamily="49" charset="0"/>
                <a:cs typeface="Courier New" panose="02070309020205020404" pitchFamily="49" charset="0"/>
              </a:rPr>
              <a:t>int select(int </a:t>
            </a:r>
            <a:r>
              <a:rPr lang="en-US" sz="1600" dirty="0" err="1">
                <a:latin typeface="Courier New" panose="02070309020205020404" pitchFamily="49" charset="0"/>
                <a:cs typeface="Courier New" panose="02070309020205020404" pitchFamily="49" charset="0"/>
              </a:rPr>
              <a:t>maxfds</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fd</a:t>
            </a:r>
            <a:r>
              <a:rPr lang="en-US" sz="1600" dirty="0">
                <a:latin typeface="Courier New" panose="02070309020205020404" pitchFamily="49" charset="0"/>
                <a:cs typeface="Courier New" panose="02070309020205020404" pitchFamily="49" charset="0"/>
              </a:rPr>
              <a:t> set *</a:t>
            </a:r>
            <a:r>
              <a:rPr lang="en-US" sz="1600" dirty="0" err="1">
                <a:latin typeface="Courier New" panose="02070309020205020404" pitchFamily="49" charset="0"/>
                <a:cs typeface="Courier New" panose="02070309020205020404" pitchFamily="49" charset="0"/>
              </a:rPr>
              <a:t>rfds</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fd</a:t>
            </a:r>
            <a:r>
              <a:rPr lang="en-US" sz="1600" dirty="0">
                <a:latin typeface="Courier New" panose="02070309020205020404" pitchFamily="49" charset="0"/>
                <a:cs typeface="Courier New" panose="02070309020205020404" pitchFamily="49" charset="0"/>
              </a:rPr>
              <a:t> set *</a:t>
            </a:r>
            <a:r>
              <a:rPr lang="en-US" sz="1600" dirty="0" err="1">
                <a:latin typeface="Courier New" panose="02070309020205020404" pitchFamily="49" charset="0"/>
                <a:cs typeface="Courier New" panose="02070309020205020404" pitchFamily="49" charset="0"/>
              </a:rPr>
              <a:t>wfds</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fd</a:t>
            </a:r>
            <a:r>
              <a:rPr lang="en-US" sz="1600" dirty="0">
                <a:latin typeface="Courier New" panose="02070309020205020404" pitchFamily="49" charset="0"/>
                <a:cs typeface="Courier New" panose="02070309020205020404" pitchFamily="49" charset="0"/>
              </a:rPr>
              <a:t> set *</a:t>
            </a:r>
            <a:r>
              <a:rPr lang="en-US" sz="1600" dirty="0" err="1">
                <a:latin typeface="Courier New" panose="02070309020205020404" pitchFamily="49" charset="0"/>
                <a:cs typeface="Courier New" panose="02070309020205020404" pitchFamily="49" charset="0"/>
              </a:rPr>
              <a:t>excfds</a:t>
            </a:r>
            <a:r>
              <a:rPr lang="en-US" sz="1600" dirty="0">
                <a:latin typeface="Courier New" panose="02070309020205020404" pitchFamily="49" charset="0"/>
                <a:cs typeface="Courier New" panose="02070309020205020404" pitchFamily="49" charset="0"/>
              </a:rPr>
              <a:t>, 							struct </a:t>
            </a:r>
            <a:r>
              <a:rPr lang="en-US" sz="1600" dirty="0" err="1">
                <a:solidFill>
                  <a:srgbClr val="FF0000"/>
                </a:solidFill>
                <a:latin typeface="Courier New" panose="02070309020205020404" pitchFamily="49" charset="0"/>
                <a:cs typeface="Courier New" panose="02070309020205020404" pitchFamily="49" charset="0"/>
              </a:rPr>
              <a:t>timeval</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tptr</a:t>
            </a:r>
            <a:r>
              <a:rPr lang="en-US" sz="1600" dirty="0">
                <a:latin typeface="Courier New" panose="02070309020205020404" pitchFamily="49" charset="0"/>
                <a:cs typeface="Courier New" panose="02070309020205020404" pitchFamily="49" charset="0"/>
              </a:rPr>
              <a:t>);</a:t>
            </a:r>
          </a:p>
          <a:p>
            <a:pPr marL="0" indent="0">
              <a:buNone/>
              <a:defRPr/>
            </a:pPr>
            <a:r>
              <a:rPr lang="en-US" sz="1500" dirty="0">
                <a:latin typeface="Courier New" panose="02070309020205020404" pitchFamily="49" charset="0"/>
                <a:cs typeface="Courier New" panose="02070309020205020404" pitchFamily="49" charset="0"/>
              </a:rPr>
              <a:t>maxfds</a:t>
            </a:r>
            <a:r>
              <a:rPr lang="en-US" sz="1500" dirty="0"/>
              <a:t>: total no. descriptors, i.e.,</a:t>
            </a:r>
            <a:r>
              <a:rPr lang="en-US" sz="1500" dirty="0">
                <a:latin typeface="Courier New" panose="02070309020205020404" pitchFamily="49" charset="0"/>
                <a:cs typeface="Courier New" panose="02070309020205020404" pitchFamily="49" charset="0"/>
              </a:rPr>
              <a:t>(0, 1, ... maxfds-1) </a:t>
            </a:r>
            <a:r>
              <a:rPr lang="en-US" sz="1500" dirty="0"/>
              <a:t>will be tested</a:t>
            </a:r>
          </a:p>
          <a:p>
            <a:pPr marL="0" indent="0" algn="just">
              <a:buNone/>
              <a:defRPr/>
            </a:pPr>
            <a:r>
              <a:rPr lang="en-US" sz="1500" dirty="0" err="1">
                <a:latin typeface="Courier New" panose="02070309020205020404" pitchFamily="49" charset="0"/>
                <a:cs typeface="Courier New" panose="02070309020205020404" pitchFamily="49" charset="0"/>
              </a:rPr>
              <a:t>rfds</a:t>
            </a: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wfds</a:t>
            </a:r>
            <a:r>
              <a:rPr lang="en-US" sz="1500" dirty="0">
                <a:latin typeface="Courier New" panose="02070309020205020404" pitchFamily="49" charset="0"/>
                <a:cs typeface="Courier New" panose="02070309020205020404" pitchFamily="49" charset="0"/>
              </a:rPr>
              <a:t> </a:t>
            </a:r>
            <a:r>
              <a:rPr lang="en-US" sz="1500" dirty="0"/>
              <a:t>descriptor sets ready for read/write</a:t>
            </a:r>
          </a:p>
          <a:p>
            <a:pPr marL="0" indent="0" algn="just">
              <a:buNone/>
              <a:defRPr/>
            </a:pPr>
            <a:r>
              <a:rPr lang="en-US" sz="1500" dirty="0" err="1">
                <a:latin typeface="Courier New" panose="02070309020205020404" pitchFamily="49" charset="0"/>
                <a:cs typeface="Courier New" panose="02070309020205020404" pitchFamily="49" charset="0"/>
              </a:rPr>
              <a:t>excfds</a:t>
            </a:r>
            <a:r>
              <a:rPr lang="en-US" sz="1500" dirty="0"/>
              <a:t> indicates exception conditions (</a:t>
            </a:r>
            <a:r>
              <a:rPr lang="en-US" sz="1500" dirty="0" err="1"/>
              <a:t>e.g</a:t>
            </a:r>
            <a:r>
              <a:rPr lang="en-US" sz="1500" dirty="0"/>
              <a:t>, OOB data, certain terminal events)</a:t>
            </a:r>
          </a:p>
          <a:p>
            <a:pPr marL="0" indent="0" algn="just">
              <a:buNone/>
              <a:defRPr/>
            </a:pPr>
            <a:r>
              <a:rPr lang="en-US" sz="1500" dirty="0">
                <a:latin typeface="Courier New" panose="02070309020205020404" pitchFamily="49" charset="0"/>
                <a:cs typeface="Courier New" panose="02070309020205020404" pitchFamily="49" charset="0"/>
              </a:rPr>
              <a:t>tvptr a </a:t>
            </a:r>
            <a:r>
              <a:rPr lang="en-US" sz="1500" dirty="0"/>
              <a:t>max wait period: (</a:t>
            </a:r>
            <a:r>
              <a:rPr lang="en-US" sz="1425" dirty="0" err="1">
                <a:latin typeface="Courier New" panose="02070309020205020404" pitchFamily="49" charset="0"/>
                <a:cs typeface="Courier New" panose="02070309020205020404" pitchFamily="49" charset="0"/>
              </a:rPr>
              <a:t>tptr</a:t>
            </a:r>
            <a:r>
              <a:rPr lang="en-US" sz="1425" dirty="0">
                <a:latin typeface="Courier New" panose="02070309020205020404" pitchFamily="49" charset="0"/>
                <a:cs typeface="Courier New" panose="02070309020205020404" pitchFamily="49" charset="0"/>
              </a:rPr>
              <a:t> == NULL </a:t>
            </a:r>
            <a:r>
              <a:rPr lang="en-US" sz="1425" dirty="0"/>
              <a:t>wait forever, i.e.,  </a:t>
            </a:r>
            <a:r>
              <a:rPr lang="en-US" sz="1425" b="1" dirty="0"/>
              <a:t>block</a:t>
            </a:r>
            <a:r>
              <a:rPr lang="en-US" sz="1425" dirty="0"/>
              <a:t> until ready,</a:t>
            </a:r>
          </a:p>
          <a:p>
            <a:pPr marL="0" indent="0" algn="just">
              <a:buNone/>
              <a:defRPr/>
            </a:pPr>
            <a:r>
              <a:rPr lang="en-US" sz="1425" dirty="0"/>
              <a:t> 		           </a:t>
            </a:r>
            <a:r>
              <a:rPr lang="en-US" sz="1425" dirty="0" err="1">
                <a:latin typeface="Courier New" panose="02070309020205020404" pitchFamily="49" charset="0"/>
                <a:cs typeface="Courier New" panose="02070309020205020404" pitchFamily="49" charset="0"/>
              </a:rPr>
              <a:t>tptr</a:t>
            </a:r>
            <a:r>
              <a:rPr lang="en-US" sz="1425" dirty="0">
                <a:latin typeface="Courier New" panose="02070309020205020404" pitchFamily="49" charset="0"/>
                <a:cs typeface="Courier New" panose="02070309020205020404" pitchFamily="49" charset="0"/>
              </a:rPr>
              <a:t>-&gt;</a:t>
            </a:r>
            <a:r>
              <a:rPr lang="en-US" sz="1425" dirty="0" err="1">
                <a:latin typeface="Courier New" panose="02070309020205020404" pitchFamily="49" charset="0"/>
                <a:cs typeface="Courier New" panose="02070309020205020404" pitchFamily="49" charset="0"/>
              </a:rPr>
              <a:t>tv_sec</a:t>
            </a:r>
            <a:r>
              <a:rPr lang="en-US" sz="1425" dirty="0">
                <a:latin typeface="Courier New" panose="02070309020205020404" pitchFamily="49" charset="0"/>
                <a:cs typeface="Courier New" panose="02070309020205020404" pitchFamily="49" charset="0"/>
              </a:rPr>
              <a:t>=</a:t>
            </a:r>
            <a:r>
              <a:rPr lang="en-US" sz="1425" dirty="0" err="1">
                <a:latin typeface="Courier New" panose="02070309020205020404" pitchFamily="49" charset="0"/>
                <a:cs typeface="Courier New" panose="02070309020205020404" pitchFamily="49" charset="0"/>
              </a:rPr>
              <a:t>tptr</a:t>
            </a:r>
            <a:r>
              <a:rPr lang="en-US" sz="1425" dirty="0">
                <a:latin typeface="Courier New" panose="02070309020205020404" pitchFamily="49" charset="0"/>
                <a:cs typeface="Courier New" panose="02070309020205020404" pitchFamily="49" charset="0"/>
              </a:rPr>
              <a:t>-&gt;</a:t>
            </a:r>
            <a:r>
              <a:rPr lang="en-US" sz="1425" dirty="0" err="1">
                <a:latin typeface="Courier New" panose="02070309020205020404" pitchFamily="49" charset="0"/>
                <a:cs typeface="Courier New" panose="02070309020205020404" pitchFamily="49" charset="0"/>
              </a:rPr>
              <a:t>tv_usec</a:t>
            </a:r>
            <a:r>
              <a:rPr lang="en-US" sz="1425" dirty="0">
                <a:latin typeface="Courier New" panose="02070309020205020404" pitchFamily="49" charset="0"/>
                <a:cs typeface="Courier New" panose="02070309020205020404" pitchFamily="49" charset="0"/>
              </a:rPr>
              <a:t>=0 </a:t>
            </a:r>
            <a:r>
              <a:rPr lang="en-US" sz="1425" b="1" dirty="0"/>
              <a:t>nonblocking</a:t>
            </a:r>
            <a:r>
              <a:rPr lang="en-US" sz="1500" dirty="0"/>
              <a:t>)</a:t>
            </a:r>
          </a:p>
          <a:p>
            <a:pPr marL="0" indent="0">
              <a:buNone/>
              <a:defRPr/>
            </a:pPr>
            <a:r>
              <a:rPr lang="en-US" sz="1500" dirty="0"/>
              <a:t>Returns:  count of ready descriptors, 0 on timeout, -1 otherwise</a:t>
            </a:r>
          </a:p>
          <a:p>
            <a:pPr marL="0" indent="0">
              <a:buNone/>
              <a:defRPr/>
            </a:pPr>
            <a:r>
              <a:rPr lang="en-US" altLang="en-US" sz="1500" dirty="0"/>
              <a:t>	file descriptors ready for I/O service within the specified</a:t>
            </a:r>
            <a:r>
              <a:rPr lang="el-GR" altLang="en-US" sz="1500" dirty="0"/>
              <a:t> </a:t>
            </a:r>
            <a:r>
              <a:rPr lang="en-US" altLang="en-US" sz="1500" dirty="0"/>
              <a:t>time interval</a:t>
            </a:r>
          </a:p>
        </p:txBody>
      </p:sp>
      <p:sp>
        <p:nvSpPr>
          <p:cNvPr id="123908" name="Rectangle 1">
            <a:extLst>
              <a:ext uri="{FF2B5EF4-FFF2-40B4-BE49-F238E27FC236}">
                <a16:creationId xmlns:a16="http://schemas.microsoft.com/office/drawing/2014/main" id="{6E8F0933-9D59-4FC7-97C4-66FC8912E87D}"/>
              </a:ext>
            </a:extLst>
          </p:cNvPr>
          <p:cNvSpPr>
            <a:spLocks noChangeArrowheads="1"/>
          </p:cNvSpPr>
          <p:nvPr/>
        </p:nvSpPr>
        <p:spPr bwMode="auto">
          <a:xfrm>
            <a:off x="5410200" y="1200150"/>
            <a:ext cx="291465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342900" indent="-342900">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lvl="1" eaLnBrk="1" hangingPunct="1">
              <a:spcBef>
                <a:spcPct val="0"/>
              </a:spcBef>
              <a:buFontTx/>
              <a:buNone/>
            </a:pPr>
            <a:r>
              <a:rPr lang="en-US" altLang="en-US" sz="1275" dirty="0">
                <a:solidFill>
                  <a:srgbClr val="FF0000"/>
                </a:solidFill>
                <a:latin typeface="Courier New" panose="02070309020205020404" pitchFamily="49" charset="0"/>
                <a:cs typeface="Courier New" panose="02070309020205020404" pitchFamily="49" charset="0"/>
              </a:rPr>
              <a:t>struct </a:t>
            </a:r>
            <a:r>
              <a:rPr lang="en-US" altLang="en-US" sz="1275" dirty="0" err="1">
                <a:solidFill>
                  <a:srgbClr val="FF0000"/>
                </a:solidFill>
                <a:latin typeface="Courier New" panose="02070309020205020404" pitchFamily="49" charset="0"/>
                <a:cs typeface="Courier New" panose="02070309020205020404" pitchFamily="49" charset="0"/>
              </a:rPr>
              <a:t>timeval</a:t>
            </a:r>
            <a:r>
              <a:rPr lang="en-US" altLang="en-US" sz="1275" dirty="0">
                <a:solidFill>
                  <a:srgbClr val="FF0000"/>
                </a:solidFill>
                <a:latin typeface="Courier New" panose="02070309020205020404" pitchFamily="49" charset="0"/>
                <a:cs typeface="Courier New" panose="02070309020205020404" pitchFamily="49" charset="0"/>
              </a:rPr>
              <a:t> {</a:t>
            </a:r>
          </a:p>
          <a:p>
            <a:pPr lvl="1" eaLnBrk="1" hangingPunct="1">
              <a:spcBef>
                <a:spcPct val="0"/>
              </a:spcBef>
              <a:buFontTx/>
              <a:buNone/>
            </a:pPr>
            <a:r>
              <a:rPr lang="en-US" altLang="en-US" sz="1275" dirty="0">
                <a:solidFill>
                  <a:srgbClr val="FF0000"/>
                </a:solidFill>
                <a:latin typeface="Courier New" panose="02070309020205020404" pitchFamily="49" charset="0"/>
                <a:cs typeface="Courier New" panose="02070309020205020404" pitchFamily="49" charset="0"/>
              </a:rPr>
              <a:t>    long </a:t>
            </a:r>
            <a:r>
              <a:rPr lang="en-US" altLang="en-US" sz="1275" dirty="0" err="1">
                <a:solidFill>
                  <a:srgbClr val="FF0000"/>
                </a:solidFill>
                <a:latin typeface="Courier New" panose="02070309020205020404" pitchFamily="49" charset="0"/>
                <a:cs typeface="Courier New" panose="02070309020205020404" pitchFamily="49" charset="0"/>
              </a:rPr>
              <a:t>tv_sec</a:t>
            </a:r>
            <a:r>
              <a:rPr lang="en-US" altLang="en-US" sz="1275" dirty="0">
                <a:solidFill>
                  <a:srgbClr val="FF0000"/>
                </a:solidFill>
                <a:latin typeface="Courier New" panose="02070309020205020404" pitchFamily="49" charset="0"/>
                <a:cs typeface="Courier New" panose="02070309020205020404" pitchFamily="49" charset="0"/>
              </a:rPr>
              <a:t>;  // sec</a:t>
            </a:r>
          </a:p>
          <a:p>
            <a:pPr lvl="1" eaLnBrk="1" hangingPunct="1">
              <a:spcBef>
                <a:spcPct val="0"/>
              </a:spcBef>
              <a:buFontTx/>
              <a:buNone/>
            </a:pPr>
            <a:r>
              <a:rPr lang="en-US" altLang="en-US" sz="1275" dirty="0">
                <a:solidFill>
                  <a:srgbClr val="FF0000"/>
                </a:solidFill>
                <a:latin typeface="Courier New" panose="02070309020205020404" pitchFamily="49" charset="0"/>
                <a:cs typeface="Courier New" panose="02070309020205020404" pitchFamily="49" charset="0"/>
              </a:rPr>
              <a:t>    long </a:t>
            </a:r>
            <a:r>
              <a:rPr lang="en-US" altLang="en-US" sz="1275" dirty="0" err="1">
                <a:solidFill>
                  <a:srgbClr val="FF0000"/>
                </a:solidFill>
                <a:latin typeface="Courier New" panose="02070309020205020404" pitchFamily="49" charset="0"/>
                <a:cs typeface="Courier New" panose="02070309020205020404" pitchFamily="49" charset="0"/>
              </a:rPr>
              <a:t>tv_usec</a:t>
            </a:r>
            <a:r>
              <a:rPr lang="en-US" altLang="en-US" sz="1275" dirty="0">
                <a:solidFill>
                  <a:srgbClr val="FF0000"/>
                </a:solidFill>
                <a:latin typeface="Courier New" panose="02070309020205020404" pitchFamily="49" charset="0"/>
                <a:cs typeface="Courier New" panose="02070309020205020404" pitchFamily="49" charset="0"/>
              </a:rPr>
              <a:t>; // </a:t>
            </a:r>
            <a:r>
              <a:rPr lang="en-US" altLang="en-US" sz="1275" dirty="0" err="1">
                <a:solidFill>
                  <a:srgbClr val="FF0000"/>
                </a:solidFill>
                <a:latin typeface="Courier New" panose="02070309020205020404" pitchFamily="49" charset="0"/>
                <a:cs typeface="Courier New" panose="02070309020205020404" pitchFamily="49" charset="0"/>
              </a:rPr>
              <a:t>usec</a:t>
            </a:r>
            <a:endParaRPr lang="en-US" altLang="en-US" sz="1275" dirty="0">
              <a:solidFill>
                <a:srgbClr val="FF0000"/>
              </a:solidFill>
              <a:latin typeface="Courier New" panose="02070309020205020404" pitchFamily="49" charset="0"/>
              <a:cs typeface="Courier New" panose="02070309020205020404" pitchFamily="49" charset="0"/>
            </a:endParaRPr>
          </a:p>
          <a:p>
            <a:pPr lvl="1" eaLnBrk="1" hangingPunct="1">
              <a:spcBef>
                <a:spcPct val="0"/>
              </a:spcBef>
              <a:buFontTx/>
              <a:buNone/>
            </a:pPr>
            <a:r>
              <a:rPr lang="en-US" altLang="en-US" sz="1275" dirty="0">
                <a:solidFill>
                  <a:srgbClr val="FF0000"/>
                </a:solidFill>
                <a:latin typeface="Courier New" panose="02070309020205020404" pitchFamily="49" charset="0"/>
                <a:cs typeface="Courier New" panose="02070309020205020404" pitchFamily="49" charset="0"/>
              </a:rPr>
              <a: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a:extLst>
              <a:ext uri="{FF2B5EF4-FFF2-40B4-BE49-F238E27FC236}">
                <a16:creationId xmlns:a16="http://schemas.microsoft.com/office/drawing/2014/main" id="{4AE6BA3C-7919-4E4F-BB56-A6B57F7CADF6}"/>
              </a:ext>
            </a:extLst>
          </p:cNvPr>
          <p:cNvSpPr>
            <a:spLocks noGrp="1" noChangeArrowheads="1"/>
          </p:cNvSpPr>
          <p:nvPr>
            <p:ph type="title"/>
          </p:nvPr>
        </p:nvSpPr>
        <p:spPr/>
        <p:txBody>
          <a:bodyPr/>
          <a:lstStyle/>
          <a:p>
            <a:r>
              <a:rPr lang="en-US" altLang="en-US" dirty="0"/>
              <a:t>Asynchronous I/O – FD_* Functions</a:t>
            </a:r>
          </a:p>
        </p:txBody>
      </p:sp>
      <p:sp>
        <p:nvSpPr>
          <p:cNvPr id="125955" name="Content Placeholder 2">
            <a:extLst>
              <a:ext uri="{FF2B5EF4-FFF2-40B4-BE49-F238E27FC236}">
                <a16:creationId xmlns:a16="http://schemas.microsoft.com/office/drawing/2014/main" id="{9369642B-E6BF-4E3B-BFAB-00E0469D5194}"/>
              </a:ext>
            </a:extLst>
          </p:cNvPr>
          <p:cNvSpPr>
            <a:spLocks noGrp="1" noChangeArrowheads="1"/>
          </p:cNvSpPr>
          <p:nvPr>
            <p:ph sz="quarter" idx="1"/>
          </p:nvPr>
        </p:nvSpPr>
        <p:spPr>
          <a:xfrm>
            <a:off x="457200" y="1200150"/>
            <a:ext cx="8153400" cy="3655314"/>
          </a:xfrm>
        </p:spPr>
        <p:txBody>
          <a:bodyPr>
            <a:normAutofit/>
          </a:bodyPr>
          <a:lstStyle/>
          <a:p>
            <a:pPr marL="0" indent="0">
              <a:buNone/>
              <a:defRPr/>
            </a:pPr>
            <a:r>
              <a:rPr lang="en-US" sz="2000" dirty="0">
                <a:latin typeface="Courier New" panose="02070309020205020404" pitchFamily="49" charset="0"/>
                <a:cs typeface="Courier New" panose="02070309020205020404" pitchFamily="49" charset="0"/>
              </a:rPr>
              <a:t>poll</a:t>
            </a:r>
            <a:r>
              <a:rPr lang="en-US" sz="2000" dirty="0"/>
              <a:t> provides a conceptually similar interface</a:t>
            </a:r>
          </a:p>
          <a:p>
            <a:pPr marL="0" indent="0" algn="just">
              <a:buNone/>
              <a:defRPr/>
            </a:pPr>
            <a:r>
              <a:rPr lang="en-US" sz="2000" dirty="0" err="1">
                <a:latin typeface="Courier New" panose="02070309020205020404" pitchFamily="49" charset="0"/>
                <a:cs typeface="Courier New" panose="02070309020205020404" pitchFamily="49" charset="0"/>
              </a:rPr>
              <a:t>pselect</a:t>
            </a:r>
            <a:r>
              <a:rPr lang="en-US" sz="2000" dirty="0"/>
              <a:t> provides fine</a:t>
            </a:r>
            <a:r>
              <a:rPr lang="el-GR" sz="2000" dirty="0"/>
              <a:t> </a:t>
            </a:r>
            <a:r>
              <a:rPr lang="en-US" sz="2000" dirty="0"/>
              <a:t>grain</a:t>
            </a:r>
            <a:r>
              <a:rPr lang="el-GR" sz="2000" dirty="0"/>
              <a:t> </a:t>
            </a:r>
            <a:r>
              <a:rPr lang="en-US" sz="2000" dirty="0"/>
              <a:t>time control and signal mask</a:t>
            </a:r>
          </a:p>
          <a:p>
            <a:pPr marL="0" indent="0">
              <a:buNone/>
            </a:pPr>
            <a:r>
              <a:rPr lang="en-US" altLang="en-US" sz="2000" dirty="0">
                <a:latin typeface="Courier New" panose="02070309020205020404" pitchFamily="49" charset="0"/>
                <a:cs typeface="Courier New" panose="02070309020205020404" pitchFamily="49" charset="0"/>
              </a:rPr>
              <a:t>select</a:t>
            </a:r>
            <a:r>
              <a:rPr lang="en-US" altLang="en-US" sz="2000" dirty="0"/>
              <a:t> may block until being able to write to a file descriptor, or until data arrives in another file descriptor </a:t>
            </a:r>
          </a:p>
          <a:p>
            <a:pPr marL="0" indent="0" algn="just">
              <a:buNone/>
            </a:pPr>
            <a:r>
              <a:rPr lang="en-US" altLang="en-US" sz="2000" dirty="0"/>
              <a:t>File descriptor sets manipulated with </a:t>
            </a:r>
            <a:r>
              <a:rPr lang="en-US" altLang="en-US" sz="2000" dirty="0" err="1">
                <a:latin typeface="Courier New" panose="02070309020205020404" pitchFamily="49" charset="0"/>
                <a:cs typeface="Courier New" panose="02070309020205020404" pitchFamily="49" charset="0"/>
              </a:rPr>
              <a:t>fd</a:t>
            </a:r>
            <a:r>
              <a:rPr lang="en-US" altLang="en-US" sz="2000" dirty="0">
                <a:latin typeface="Courier New" panose="02070309020205020404" pitchFamily="49" charset="0"/>
                <a:cs typeface="Courier New" panose="02070309020205020404" pitchFamily="49" charset="0"/>
              </a:rPr>
              <a:t>_* </a:t>
            </a:r>
            <a:r>
              <a:rPr lang="en-US" altLang="en-US" sz="2000" dirty="0"/>
              <a:t>functions/macros</a:t>
            </a:r>
          </a:p>
          <a:p>
            <a:pPr marL="0" indent="0">
              <a:buNone/>
            </a:pPr>
            <a:r>
              <a:rPr lang="en-US" altLang="en-US" sz="2000" dirty="0">
                <a:latin typeface="Courier New" panose="02070309020205020404" pitchFamily="49" charset="0"/>
                <a:cs typeface="Courier New" panose="02070309020205020404" pitchFamily="49" charset="0"/>
              </a:rPr>
              <a:t>FD_ZERO(</a:t>
            </a:r>
            <a:r>
              <a:rPr lang="en-US" altLang="en-US" sz="2000" dirty="0" err="1">
                <a:latin typeface="Courier New" panose="02070309020205020404" pitchFamily="49" charset="0"/>
                <a:cs typeface="Courier New" panose="02070309020205020404" pitchFamily="49" charset="0"/>
              </a:rPr>
              <a:t>fd_set</a:t>
            </a:r>
            <a:r>
              <a:rPr lang="en-US" altLang="en-US" sz="2000" dirty="0">
                <a:latin typeface="Courier New" panose="02070309020205020404" pitchFamily="49" charset="0"/>
                <a:cs typeface="Courier New" panose="02070309020205020404" pitchFamily="49" charset="0"/>
              </a:rPr>
              <a:t> *set) // clears a file descriptor set</a:t>
            </a:r>
          </a:p>
          <a:p>
            <a:pPr marL="0" indent="0">
              <a:buNone/>
            </a:pPr>
            <a:r>
              <a:rPr lang="en-US" altLang="en-US" sz="2000" dirty="0">
                <a:latin typeface="Courier New" panose="02070309020205020404" pitchFamily="49" charset="0"/>
                <a:cs typeface="Courier New" panose="02070309020205020404" pitchFamily="49" charset="0"/>
              </a:rPr>
              <a:t>FD_SET(int </a:t>
            </a:r>
            <a:r>
              <a:rPr lang="en-US" altLang="en-US" sz="2000" dirty="0" err="1">
                <a:latin typeface="Courier New" panose="02070309020205020404" pitchFamily="49" charset="0"/>
                <a:cs typeface="Courier New" panose="02070309020205020404" pitchFamily="49" charset="0"/>
              </a:rPr>
              <a:t>fd</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fd_set</a:t>
            </a:r>
            <a:r>
              <a:rPr lang="en-US" altLang="en-US" sz="2000" dirty="0">
                <a:latin typeface="Courier New" panose="02070309020205020404" pitchFamily="49" charset="0"/>
                <a:cs typeface="Courier New" panose="02070309020205020404" pitchFamily="49" charset="0"/>
              </a:rPr>
              <a:t> *set) // add </a:t>
            </a:r>
            <a:r>
              <a:rPr lang="en-US" altLang="en-US" sz="2000" dirty="0" err="1">
                <a:latin typeface="Courier New" panose="02070309020205020404" pitchFamily="49" charset="0"/>
                <a:cs typeface="Courier New" panose="02070309020205020404" pitchFamily="49" charset="0"/>
              </a:rPr>
              <a:t>fd</a:t>
            </a:r>
            <a:r>
              <a:rPr lang="en-US" altLang="en-US" sz="2000" dirty="0">
                <a:latin typeface="Courier New" panose="02070309020205020404" pitchFamily="49" charset="0"/>
                <a:cs typeface="Courier New" panose="02070309020205020404" pitchFamily="49" charset="0"/>
              </a:rPr>
              <a:t> to set</a:t>
            </a:r>
          </a:p>
          <a:p>
            <a:pPr marL="0" indent="0">
              <a:buNone/>
            </a:pPr>
            <a:r>
              <a:rPr lang="en-US" altLang="en-US" sz="2000" dirty="0">
                <a:latin typeface="Courier New" panose="02070309020205020404" pitchFamily="49" charset="0"/>
                <a:cs typeface="Courier New" panose="02070309020205020404" pitchFamily="49" charset="0"/>
              </a:rPr>
              <a:t>FD_CLR(int </a:t>
            </a:r>
            <a:r>
              <a:rPr lang="en-US" altLang="en-US" sz="2000" dirty="0" err="1">
                <a:latin typeface="Courier New" panose="02070309020205020404" pitchFamily="49" charset="0"/>
                <a:cs typeface="Courier New" panose="02070309020205020404" pitchFamily="49" charset="0"/>
              </a:rPr>
              <a:t>fd</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fd_set</a:t>
            </a:r>
            <a:r>
              <a:rPr lang="en-US" altLang="en-US" sz="2000" dirty="0">
                <a:latin typeface="Courier New" panose="02070309020205020404" pitchFamily="49" charset="0"/>
                <a:cs typeface="Courier New" panose="02070309020205020404" pitchFamily="49" charset="0"/>
              </a:rPr>
              <a:t> *set) // remove </a:t>
            </a:r>
            <a:r>
              <a:rPr lang="en-US" altLang="en-US" sz="2000" dirty="0" err="1">
                <a:latin typeface="Courier New" panose="02070309020205020404" pitchFamily="49" charset="0"/>
                <a:cs typeface="Courier New" panose="02070309020205020404" pitchFamily="49" charset="0"/>
              </a:rPr>
              <a:t>fd</a:t>
            </a:r>
            <a:r>
              <a:rPr lang="en-US" altLang="en-US" sz="2000" dirty="0">
                <a:latin typeface="Courier New" panose="02070309020205020404" pitchFamily="49" charset="0"/>
                <a:cs typeface="Courier New" panose="02070309020205020404" pitchFamily="49" charset="0"/>
              </a:rPr>
              <a:t> from set</a:t>
            </a:r>
          </a:p>
          <a:p>
            <a:pPr marL="0" indent="0">
              <a:buNone/>
            </a:pPr>
            <a:r>
              <a:rPr lang="en-US" altLang="en-US" sz="2000" dirty="0">
                <a:latin typeface="Courier New" panose="02070309020205020404" pitchFamily="49" charset="0"/>
                <a:cs typeface="Courier New" panose="02070309020205020404" pitchFamily="49" charset="0"/>
              </a:rPr>
              <a:t>FD_ISSET(int </a:t>
            </a:r>
            <a:r>
              <a:rPr lang="en-US" altLang="en-US" sz="2000" dirty="0" err="1">
                <a:latin typeface="Courier New" panose="02070309020205020404" pitchFamily="49" charset="0"/>
                <a:cs typeface="Courier New" panose="02070309020205020404" pitchFamily="49" charset="0"/>
              </a:rPr>
              <a:t>fd</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fd_set</a:t>
            </a:r>
            <a:r>
              <a:rPr lang="en-US" altLang="en-US" sz="2000" dirty="0">
                <a:latin typeface="Courier New" panose="02070309020205020404" pitchFamily="49" charset="0"/>
                <a:cs typeface="Courier New" panose="02070309020205020404" pitchFamily="49" charset="0"/>
              </a:rPr>
              <a:t> *set) // check if </a:t>
            </a:r>
            <a:r>
              <a:rPr lang="en-US" altLang="en-US" sz="2000" dirty="0" err="1">
                <a:latin typeface="Courier New" panose="02070309020205020404" pitchFamily="49" charset="0"/>
                <a:cs typeface="Courier New" panose="02070309020205020404" pitchFamily="49" charset="0"/>
              </a:rPr>
              <a:t>fd</a:t>
            </a:r>
            <a:r>
              <a:rPr lang="en-US" altLang="en-US" sz="2000" dirty="0">
                <a:latin typeface="Courier New" panose="02070309020205020404" pitchFamily="49" charset="0"/>
                <a:cs typeface="Courier New" panose="02070309020205020404" pitchFamily="49" charset="0"/>
              </a:rPr>
              <a:t> in set</a:t>
            </a:r>
          </a:p>
          <a:p>
            <a:pPr marL="0" indent="0" algn="just">
              <a:buNone/>
            </a:pPr>
            <a:endParaRPr lang="en-US" alt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7">
            <a:extLst>
              <a:ext uri="{FF2B5EF4-FFF2-40B4-BE49-F238E27FC236}">
                <a16:creationId xmlns:a16="http://schemas.microsoft.com/office/drawing/2014/main" id="{70B6F4BD-790E-43E6-A43B-D17101A083EC}"/>
              </a:ext>
            </a:extLst>
          </p:cNvPr>
          <p:cNvSpPr>
            <a:spLocks noGrp="1" noChangeArrowheads="1"/>
          </p:cNvSpPr>
          <p:nvPr>
            <p:ph type="title"/>
          </p:nvPr>
        </p:nvSpPr>
        <p:spPr/>
        <p:txBody>
          <a:bodyPr>
            <a:normAutofit/>
          </a:bodyPr>
          <a:lstStyle/>
          <a:p>
            <a:r>
              <a:rPr lang="en-US" altLang="en-US"/>
              <a:t>Example: Asynchronous I/O (Select)</a:t>
            </a:r>
          </a:p>
        </p:txBody>
      </p:sp>
      <p:sp>
        <p:nvSpPr>
          <p:cNvPr id="7" name="Content Placeholder 6">
            <a:extLst>
              <a:ext uri="{FF2B5EF4-FFF2-40B4-BE49-F238E27FC236}">
                <a16:creationId xmlns:a16="http://schemas.microsoft.com/office/drawing/2014/main" id="{BBC21411-29EC-436C-9EC1-DE778E750F05}"/>
              </a:ext>
            </a:extLst>
          </p:cNvPr>
          <p:cNvSpPr>
            <a:spLocks noGrp="1"/>
          </p:cNvSpPr>
          <p:nvPr>
            <p:ph sz="quarter" idx="1"/>
          </p:nvPr>
        </p:nvSpPr>
        <p:spPr/>
        <p:txBody>
          <a:bodyPr>
            <a:normAutofit fontScale="92500" lnSpcReduction="10000"/>
          </a:bodyPr>
          <a:lstStyle/>
          <a:p>
            <a:pPr marL="0" indent="0">
              <a:buNone/>
              <a:defRPr/>
            </a:pPr>
            <a:r>
              <a:rPr lang="en-US" sz="1350" dirty="0">
                <a:latin typeface="Courier New" panose="02070309020205020404" pitchFamily="49" charset="0"/>
                <a:cs typeface="Courier New" panose="02070309020205020404" pitchFamily="49" charset="0"/>
              </a:rPr>
              <a:t>int s1, s2; // socket </a:t>
            </a:r>
            <a:r>
              <a:rPr lang="en-US" sz="1350" dirty="0" err="1">
                <a:latin typeface="Courier New" panose="02070309020205020404" pitchFamily="49" charset="0"/>
                <a:cs typeface="Courier New" panose="02070309020205020404" pitchFamily="49" charset="0"/>
              </a:rPr>
              <a:t>fd</a:t>
            </a:r>
            <a:endParaRPr lang="en-US" sz="1350" dirty="0">
              <a:latin typeface="Courier New" panose="02070309020205020404" pitchFamily="49" charset="0"/>
              <a:cs typeface="Courier New" panose="02070309020205020404" pitchFamily="49" charset="0"/>
            </a:endParaRPr>
          </a:p>
          <a:p>
            <a:pPr marL="0" indent="0">
              <a:buNone/>
              <a:defRPr/>
            </a:pPr>
            <a:r>
              <a:rPr lang="en-US" sz="1350" dirty="0" err="1">
                <a:highlight>
                  <a:srgbClr val="FFFF00"/>
                </a:highlight>
                <a:latin typeface="Courier New" panose="02070309020205020404" pitchFamily="49" charset="0"/>
                <a:cs typeface="Courier New" panose="02070309020205020404" pitchFamily="49" charset="0"/>
              </a:rPr>
              <a:t>fd_set</a:t>
            </a:r>
            <a:r>
              <a:rPr lang="en-US" sz="1350" dirty="0">
                <a:highlight>
                  <a:srgbClr val="FFFF00"/>
                </a:highlight>
                <a:latin typeface="Courier New" panose="02070309020205020404" pitchFamily="49" charset="0"/>
                <a:cs typeface="Courier New" panose="02070309020205020404" pitchFamily="49" charset="0"/>
              </a:rPr>
              <a:t> readfds; </a:t>
            </a:r>
          </a:p>
          <a:p>
            <a:pPr marL="0" indent="0">
              <a:buNone/>
              <a:defRPr/>
            </a:pPr>
            <a:r>
              <a:rPr lang="en-US" sz="1350" dirty="0">
                <a:latin typeface="Courier New" panose="02070309020205020404" pitchFamily="49" charset="0"/>
                <a:cs typeface="Courier New" panose="02070309020205020404" pitchFamily="49" charset="0"/>
              </a:rPr>
              <a:t>// create &amp; bind s1, s2 </a:t>
            </a:r>
          </a:p>
          <a:p>
            <a:pPr marL="0" indent="0">
              <a:buNone/>
              <a:defRPr/>
            </a:pPr>
            <a:r>
              <a:rPr lang="en-US" sz="1350" dirty="0">
                <a:latin typeface="Courier New" panose="02070309020205020404" pitchFamily="49" charset="0"/>
                <a:cs typeface="Courier New" panose="02070309020205020404" pitchFamily="49" charset="0"/>
              </a:rPr>
              <a:t>while(1) {</a:t>
            </a:r>
          </a:p>
          <a:p>
            <a:pPr marL="0" indent="0">
              <a:buNone/>
              <a:defRPr/>
            </a:pPr>
            <a:r>
              <a:rPr lang="en-US" sz="1350" dirty="0">
                <a:latin typeface="Courier New" panose="02070309020205020404" pitchFamily="49" charset="0"/>
                <a:cs typeface="Courier New" panose="02070309020205020404" pitchFamily="49" charset="0"/>
              </a:rPr>
              <a:t>  // </a:t>
            </a:r>
            <a:r>
              <a:rPr lang="en-US" sz="1350" dirty="0" err="1">
                <a:latin typeface="Courier New" panose="02070309020205020404" pitchFamily="49" charset="0"/>
                <a:cs typeface="Courier New" panose="02070309020205020404" pitchFamily="49" charset="0"/>
              </a:rPr>
              <a:t>init</a:t>
            </a:r>
            <a:r>
              <a:rPr lang="en-US" sz="1350" dirty="0">
                <a:latin typeface="Courier New" panose="02070309020205020404" pitchFamily="49" charset="0"/>
                <a:cs typeface="Courier New" panose="02070309020205020404" pitchFamily="49" charset="0"/>
              </a:rPr>
              <a:t> </a:t>
            </a:r>
            <a:r>
              <a:rPr lang="en-US" sz="1350" dirty="0" err="1">
                <a:latin typeface="Courier New" panose="02070309020205020404" pitchFamily="49" charset="0"/>
                <a:cs typeface="Courier New" panose="02070309020205020404" pitchFamily="49" charset="0"/>
              </a:rPr>
              <a:t>readfs</a:t>
            </a:r>
            <a:r>
              <a:rPr lang="en-US" sz="1350" dirty="0">
                <a:latin typeface="Courier New" panose="02070309020205020404" pitchFamily="49" charset="0"/>
                <a:cs typeface="Courier New" panose="02070309020205020404" pitchFamily="49" charset="0"/>
              </a:rPr>
              <a:t> set</a:t>
            </a:r>
          </a:p>
          <a:p>
            <a:pPr marL="0" indent="0">
              <a:buNone/>
              <a:defRPr/>
            </a:pPr>
            <a:r>
              <a:rPr lang="en-US" sz="1350" b="1" dirty="0">
                <a:highlight>
                  <a:srgbClr val="FFFF00"/>
                </a:highlight>
                <a:latin typeface="Courier New" panose="02070309020205020404" pitchFamily="49" charset="0"/>
                <a:cs typeface="Courier New" panose="02070309020205020404" pitchFamily="49" charset="0"/>
              </a:rPr>
              <a:t>  FD_ZERO</a:t>
            </a:r>
            <a:r>
              <a:rPr lang="en-US" sz="1350" dirty="0">
                <a:highlight>
                  <a:srgbClr val="FFFF00"/>
                </a:highlight>
                <a:latin typeface="Courier New" panose="02070309020205020404" pitchFamily="49" charset="0"/>
                <a:cs typeface="Courier New" panose="02070309020205020404" pitchFamily="49" charset="0"/>
              </a:rPr>
              <a:t>(&amp;readfds); </a:t>
            </a:r>
          </a:p>
          <a:p>
            <a:pPr marL="0" indent="0">
              <a:buNone/>
              <a:defRPr/>
            </a:pPr>
            <a:r>
              <a:rPr lang="en-US" sz="1350" dirty="0">
                <a:highlight>
                  <a:srgbClr val="FFFF00"/>
                </a:highlight>
                <a:latin typeface="Courier New" panose="02070309020205020404" pitchFamily="49" charset="0"/>
                <a:cs typeface="Courier New" panose="02070309020205020404" pitchFamily="49" charset="0"/>
              </a:rPr>
              <a:t>  // add s1, s2 to readfds</a:t>
            </a:r>
          </a:p>
          <a:p>
            <a:pPr marL="0" indent="0">
              <a:buNone/>
              <a:defRPr/>
            </a:pPr>
            <a:r>
              <a:rPr lang="en-US" sz="1350" b="1" dirty="0">
                <a:highlight>
                  <a:srgbClr val="FFFF00"/>
                </a:highlight>
                <a:latin typeface="Courier New" panose="02070309020205020404" pitchFamily="49" charset="0"/>
                <a:cs typeface="Courier New" panose="02070309020205020404" pitchFamily="49" charset="0"/>
              </a:rPr>
              <a:t>  FD_SET</a:t>
            </a:r>
            <a:r>
              <a:rPr lang="en-US" sz="1350" dirty="0">
                <a:highlight>
                  <a:srgbClr val="FFFF00"/>
                </a:highlight>
                <a:latin typeface="Courier New" panose="02070309020205020404" pitchFamily="49" charset="0"/>
                <a:cs typeface="Courier New" panose="02070309020205020404" pitchFamily="49" charset="0"/>
              </a:rPr>
              <a:t>(s1, &amp;readfds);</a:t>
            </a:r>
          </a:p>
          <a:p>
            <a:pPr marL="0" indent="0">
              <a:buNone/>
              <a:defRPr/>
            </a:pPr>
            <a:r>
              <a:rPr lang="en-US" sz="1350" dirty="0">
                <a:highlight>
                  <a:srgbClr val="FFFF00"/>
                </a:highlight>
                <a:latin typeface="Courier New" panose="02070309020205020404" pitchFamily="49" charset="0"/>
                <a:cs typeface="Courier New" panose="02070309020205020404" pitchFamily="49" charset="0"/>
              </a:rPr>
              <a:t>  </a:t>
            </a:r>
            <a:r>
              <a:rPr lang="en-US" sz="1350" b="1" dirty="0">
                <a:highlight>
                  <a:srgbClr val="FFFF00"/>
                </a:highlight>
                <a:latin typeface="Courier New" panose="02070309020205020404" pitchFamily="49" charset="0"/>
                <a:cs typeface="Courier New" panose="02070309020205020404" pitchFamily="49" charset="0"/>
              </a:rPr>
              <a:t>FD_SET</a:t>
            </a:r>
            <a:r>
              <a:rPr lang="en-US" sz="1350" dirty="0">
                <a:highlight>
                  <a:srgbClr val="FFFF00"/>
                </a:highlight>
                <a:latin typeface="Courier New" panose="02070309020205020404" pitchFamily="49" charset="0"/>
                <a:cs typeface="Courier New" panose="02070309020205020404" pitchFamily="49" charset="0"/>
              </a:rPr>
              <a:t>(s2, &amp;readfds);</a:t>
            </a:r>
            <a:endParaRPr lang="en-US" sz="1350" dirty="0">
              <a:latin typeface="Courier New" panose="02070309020205020404" pitchFamily="49" charset="0"/>
              <a:cs typeface="Courier New" panose="02070309020205020404" pitchFamily="49" charset="0"/>
            </a:endParaRPr>
          </a:p>
          <a:p>
            <a:pPr marL="0" indent="0">
              <a:buNone/>
              <a:defRPr/>
            </a:pPr>
            <a:r>
              <a:rPr lang="en-US" sz="1350" dirty="0">
                <a:latin typeface="Courier New" panose="02070309020205020404" pitchFamily="49" charset="0"/>
                <a:cs typeface="Courier New" panose="02070309020205020404" pitchFamily="49" charset="0"/>
              </a:rPr>
              <a:t>  if(</a:t>
            </a:r>
            <a:r>
              <a:rPr lang="en-US" sz="1350" b="1" dirty="0">
                <a:latin typeface="Courier New" panose="02070309020205020404" pitchFamily="49" charset="0"/>
                <a:cs typeface="Courier New" panose="02070309020205020404" pitchFamily="49" charset="0"/>
              </a:rPr>
              <a:t>select</a:t>
            </a:r>
            <a:r>
              <a:rPr lang="en-US" sz="1350" dirty="0">
                <a:latin typeface="Courier New" panose="02070309020205020404" pitchFamily="49" charset="0"/>
                <a:cs typeface="Courier New" panose="02070309020205020404" pitchFamily="49" charset="0"/>
              </a:rPr>
              <a:t>(</a:t>
            </a:r>
            <a:r>
              <a:rPr lang="en-US" sz="1350" b="1" dirty="0">
                <a:highlight>
                  <a:srgbClr val="00FFFF"/>
                </a:highlight>
                <a:latin typeface="Courier New" panose="02070309020205020404" pitchFamily="49" charset="0"/>
                <a:cs typeface="Courier New" panose="02070309020205020404" pitchFamily="49" charset="0"/>
              </a:rPr>
              <a:t>2</a:t>
            </a:r>
            <a:r>
              <a:rPr lang="en-US" sz="1350" dirty="0">
                <a:latin typeface="Courier New" panose="02070309020205020404" pitchFamily="49" charset="0"/>
                <a:cs typeface="Courier New" panose="02070309020205020404" pitchFamily="49" charset="0"/>
              </a:rPr>
              <a:t>, &amp;readfds,    </a:t>
            </a:r>
          </a:p>
          <a:p>
            <a:pPr marL="0" indent="0">
              <a:buNone/>
              <a:defRPr/>
            </a:pPr>
            <a:r>
              <a:rPr lang="en-US" sz="1350" dirty="0">
                <a:latin typeface="Courier New" panose="02070309020205020404" pitchFamily="49" charset="0"/>
                <a:cs typeface="Courier New" panose="02070309020205020404" pitchFamily="49" charset="0"/>
              </a:rPr>
              <a:t>            0, 0, 0) &lt; 0) {</a:t>
            </a:r>
          </a:p>
          <a:p>
            <a:pPr marL="0" indent="0">
              <a:buNone/>
              <a:defRPr/>
            </a:pPr>
            <a:r>
              <a:rPr lang="en-US" sz="1350" dirty="0">
                <a:latin typeface="Courier New" panose="02070309020205020404" pitchFamily="49" charset="0"/>
                <a:cs typeface="Courier New" panose="02070309020205020404" pitchFamily="49" charset="0"/>
              </a:rPr>
              <a:t>	</a:t>
            </a:r>
            <a:r>
              <a:rPr lang="en-US" sz="1350" dirty="0" err="1">
                <a:latin typeface="Courier New" panose="02070309020205020404" pitchFamily="49" charset="0"/>
                <a:cs typeface="Courier New" panose="02070309020205020404" pitchFamily="49" charset="0"/>
              </a:rPr>
              <a:t>perror</a:t>
            </a:r>
            <a:r>
              <a:rPr lang="en-US" sz="1350" dirty="0">
                <a:latin typeface="Courier New" panose="02070309020205020404" pitchFamily="49" charset="0"/>
                <a:cs typeface="Courier New" panose="02070309020205020404" pitchFamily="49" charset="0"/>
              </a:rPr>
              <a:t>(“select”);</a:t>
            </a:r>
          </a:p>
          <a:p>
            <a:pPr marL="0" indent="0">
              <a:buNone/>
              <a:defRPr/>
            </a:pPr>
            <a:r>
              <a:rPr lang="en-US" sz="1350" dirty="0">
                <a:latin typeface="Courier New" panose="02070309020205020404" pitchFamily="49" charset="0"/>
                <a:cs typeface="Courier New" panose="02070309020205020404" pitchFamily="49" charset="0"/>
              </a:rPr>
              <a:t>	exit(1);</a:t>
            </a:r>
          </a:p>
          <a:p>
            <a:pPr marL="0" indent="0">
              <a:buNone/>
              <a:defRPr/>
            </a:pPr>
            <a:r>
              <a:rPr lang="en-US" sz="1350" dirty="0">
                <a:latin typeface="Courier New" panose="02070309020205020404" pitchFamily="49" charset="0"/>
                <a:cs typeface="Courier New" panose="02070309020205020404" pitchFamily="49" charset="0"/>
              </a:rPr>
              <a:t>}</a:t>
            </a:r>
          </a:p>
        </p:txBody>
      </p:sp>
      <p:sp>
        <p:nvSpPr>
          <p:cNvPr id="9" name="Content Placeholder 8">
            <a:extLst>
              <a:ext uri="{FF2B5EF4-FFF2-40B4-BE49-F238E27FC236}">
                <a16:creationId xmlns:a16="http://schemas.microsoft.com/office/drawing/2014/main" id="{501977C8-4B70-4DB2-B628-E0BD2CC1DFB2}"/>
              </a:ext>
            </a:extLst>
          </p:cNvPr>
          <p:cNvSpPr>
            <a:spLocks noGrp="1"/>
          </p:cNvSpPr>
          <p:nvPr>
            <p:ph sz="quarter" idx="2"/>
          </p:nvPr>
        </p:nvSpPr>
        <p:spPr>
          <a:xfrm>
            <a:off x="3810000" y="1200150"/>
            <a:ext cx="4876800" cy="3429000"/>
          </a:xfrm>
        </p:spPr>
        <p:txBody>
          <a:bodyPr>
            <a:normAutofit fontScale="92500" lnSpcReduction="10000"/>
          </a:bodyPr>
          <a:lstStyle/>
          <a:p>
            <a:pPr marL="0" indent="0">
              <a:buNone/>
              <a:defRPr/>
            </a:pPr>
            <a:r>
              <a:rPr lang="en-US" sz="1350" dirty="0">
                <a:latin typeface="Courier New" panose="02070309020205020404" pitchFamily="49" charset="0"/>
                <a:cs typeface="Courier New" panose="02070309020205020404" pitchFamily="49" charset="0"/>
              </a:rPr>
              <a:t>if(</a:t>
            </a:r>
            <a:r>
              <a:rPr lang="en-US" sz="1350" b="1" dirty="0">
                <a:latin typeface="Courier New" panose="02070309020205020404" pitchFamily="49" charset="0"/>
                <a:cs typeface="Courier New" panose="02070309020205020404" pitchFamily="49" charset="0"/>
              </a:rPr>
              <a:t>FD_ISSET</a:t>
            </a:r>
            <a:r>
              <a:rPr lang="en-US" sz="1350" dirty="0">
                <a:latin typeface="Courier New" panose="02070309020205020404" pitchFamily="49" charset="0"/>
                <a:cs typeface="Courier New" panose="02070309020205020404" pitchFamily="49" charset="0"/>
              </a:rPr>
              <a:t>(s1,&amp;readfds)){</a:t>
            </a:r>
          </a:p>
          <a:p>
            <a:pPr marL="0" indent="0">
              <a:buNone/>
              <a:defRPr/>
            </a:pPr>
            <a:r>
              <a:rPr lang="en-US" sz="1350" b="1" dirty="0">
                <a:latin typeface="Courier New" panose="02070309020205020404" pitchFamily="49" charset="0"/>
                <a:cs typeface="Courier New" panose="02070309020205020404" pitchFamily="49" charset="0"/>
              </a:rPr>
              <a:t>	</a:t>
            </a:r>
            <a:r>
              <a:rPr lang="en-US" sz="1350" dirty="0">
                <a:latin typeface="Courier New" panose="02070309020205020404" pitchFamily="49" charset="0"/>
                <a:cs typeface="Courier New" panose="02070309020205020404" pitchFamily="49" charset="0"/>
              </a:rPr>
              <a:t> // process </a:t>
            </a:r>
            <a:r>
              <a:rPr lang="en-US" sz="1350" dirty="0" err="1">
                <a:latin typeface="Courier New" panose="02070309020205020404" pitchFamily="49" charset="0"/>
                <a:cs typeface="Courier New" panose="02070309020205020404" pitchFamily="49" charset="0"/>
              </a:rPr>
              <a:t>buf</a:t>
            </a:r>
            <a:endParaRPr lang="en-US" sz="1350" dirty="0">
              <a:latin typeface="Courier New" panose="02070309020205020404" pitchFamily="49" charset="0"/>
              <a:cs typeface="Courier New" panose="02070309020205020404" pitchFamily="49" charset="0"/>
            </a:endParaRPr>
          </a:p>
          <a:p>
            <a:pPr marL="0" indent="0">
              <a:buNone/>
              <a:defRPr/>
            </a:pPr>
            <a:r>
              <a:rPr lang="en-US" sz="1350" b="1" dirty="0">
                <a:latin typeface="Courier New" panose="02070309020205020404" pitchFamily="49" charset="0"/>
                <a:cs typeface="Courier New" panose="02070309020205020404" pitchFamily="49" charset="0"/>
              </a:rPr>
              <a:t>	</a:t>
            </a:r>
            <a:r>
              <a:rPr lang="en-US" sz="1350" b="1" dirty="0" err="1">
                <a:highlight>
                  <a:srgbClr val="00FF00"/>
                </a:highlight>
                <a:latin typeface="Courier New" panose="02070309020205020404" pitchFamily="49" charset="0"/>
                <a:cs typeface="Courier New" panose="02070309020205020404" pitchFamily="49" charset="0"/>
              </a:rPr>
              <a:t>recvfrom</a:t>
            </a:r>
            <a:r>
              <a:rPr lang="en-US" sz="1350" dirty="0">
                <a:highlight>
                  <a:srgbClr val="00FF00"/>
                </a:highlight>
                <a:latin typeface="Courier New" panose="02070309020205020404" pitchFamily="49" charset="0"/>
                <a:cs typeface="Courier New" panose="02070309020205020404" pitchFamily="49" charset="0"/>
              </a:rPr>
              <a:t>(s1, </a:t>
            </a:r>
            <a:r>
              <a:rPr lang="en-US" sz="1350" dirty="0" err="1">
                <a:highlight>
                  <a:srgbClr val="00FF00"/>
                </a:highlight>
                <a:latin typeface="Courier New" panose="02070309020205020404" pitchFamily="49" charset="0"/>
                <a:cs typeface="Courier New" panose="02070309020205020404" pitchFamily="49" charset="0"/>
              </a:rPr>
              <a:t>buf</a:t>
            </a:r>
            <a:r>
              <a:rPr lang="en-US" sz="1350" dirty="0">
                <a:highlight>
                  <a:srgbClr val="00FF00"/>
                </a:highlight>
                <a:latin typeface="Courier New" panose="02070309020205020404" pitchFamily="49" charset="0"/>
                <a:cs typeface="Courier New" panose="02070309020205020404" pitchFamily="49" charset="0"/>
              </a:rPr>
              <a:t>, </a:t>
            </a:r>
            <a:r>
              <a:rPr lang="en-US" sz="1350" dirty="0" err="1">
                <a:highlight>
                  <a:srgbClr val="00FF00"/>
                </a:highlight>
                <a:latin typeface="Courier New" panose="02070309020205020404" pitchFamily="49" charset="0"/>
                <a:cs typeface="Courier New" panose="02070309020205020404" pitchFamily="49" charset="0"/>
              </a:rPr>
              <a:t>sizeof</a:t>
            </a:r>
            <a:r>
              <a:rPr lang="en-US" sz="1350" dirty="0">
                <a:highlight>
                  <a:srgbClr val="00FF00"/>
                </a:highlight>
                <a:latin typeface="Courier New" panose="02070309020205020404" pitchFamily="49" charset="0"/>
                <a:cs typeface="Courier New" panose="02070309020205020404" pitchFamily="49" charset="0"/>
              </a:rPr>
              <a:t>(</a:t>
            </a:r>
            <a:r>
              <a:rPr lang="en-US" sz="1350" dirty="0" err="1">
                <a:highlight>
                  <a:srgbClr val="00FF00"/>
                </a:highlight>
                <a:latin typeface="Courier New" panose="02070309020205020404" pitchFamily="49" charset="0"/>
                <a:cs typeface="Courier New" panose="02070309020205020404" pitchFamily="49" charset="0"/>
              </a:rPr>
              <a:t>buf</a:t>
            </a:r>
            <a:r>
              <a:rPr lang="en-US" sz="1350" dirty="0">
                <a:highlight>
                  <a:srgbClr val="00FF00"/>
                </a:highlight>
                <a:latin typeface="Courier New" panose="02070309020205020404" pitchFamily="49" charset="0"/>
                <a:cs typeface="Courier New" panose="02070309020205020404" pitchFamily="49" charset="0"/>
              </a:rPr>
              <a:t>), ...);</a:t>
            </a:r>
          </a:p>
          <a:p>
            <a:pPr marL="0" indent="0">
              <a:buNone/>
              <a:defRPr/>
            </a:pPr>
            <a:r>
              <a:rPr lang="en-US" sz="1350" dirty="0">
                <a:latin typeface="Courier New" panose="02070309020205020404" pitchFamily="49" charset="0"/>
                <a:cs typeface="Courier New" panose="02070309020205020404" pitchFamily="49" charset="0"/>
              </a:rPr>
              <a:t>}</a:t>
            </a:r>
          </a:p>
          <a:p>
            <a:pPr marL="0" indent="0">
              <a:buNone/>
              <a:defRPr/>
            </a:pPr>
            <a:r>
              <a:rPr lang="en-US" sz="1350" dirty="0">
                <a:latin typeface="Courier New" panose="02070309020205020404" pitchFamily="49" charset="0"/>
                <a:cs typeface="Courier New" panose="02070309020205020404" pitchFamily="49" charset="0"/>
              </a:rPr>
              <a:t>if(</a:t>
            </a:r>
            <a:r>
              <a:rPr lang="en-US" sz="1350" b="1" dirty="0">
                <a:latin typeface="Courier New" panose="02070309020205020404" pitchFamily="49" charset="0"/>
                <a:cs typeface="Courier New" panose="02070309020205020404" pitchFamily="49" charset="0"/>
              </a:rPr>
              <a:t>FD_ISSET</a:t>
            </a:r>
            <a:r>
              <a:rPr lang="en-US" sz="1350" dirty="0">
                <a:latin typeface="Courier New" panose="02070309020205020404" pitchFamily="49" charset="0"/>
                <a:cs typeface="Courier New" panose="02070309020205020404" pitchFamily="49" charset="0"/>
              </a:rPr>
              <a:t>(s2,&amp;readfds)){</a:t>
            </a:r>
          </a:p>
          <a:p>
            <a:pPr marL="0" indent="0">
              <a:buNone/>
              <a:defRPr/>
            </a:pPr>
            <a:r>
              <a:rPr lang="en-US" sz="1350" b="1" dirty="0">
                <a:latin typeface="Courier New" panose="02070309020205020404" pitchFamily="49" charset="0"/>
                <a:cs typeface="Courier New" panose="02070309020205020404" pitchFamily="49" charset="0"/>
              </a:rPr>
              <a:t>	</a:t>
            </a:r>
            <a:r>
              <a:rPr lang="en-US" sz="1350" dirty="0">
                <a:latin typeface="Courier New" panose="02070309020205020404" pitchFamily="49" charset="0"/>
                <a:cs typeface="Courier New" panose="02070309020205020404" pitchFamily="49" charset="0"/>
              </a:rPr>
              <a:t>// process </a:t>
            </a:r>
            <a:r>
              <a:rPr lang="en-US" sz="1350" dirty="0" err="1">
                <a:latin typeface="Courier New" panose="02070309020205020404" pitchFamily="49" charset="0"/>
                <a:cs typeface="Courier New" panose="02070309020205020404" pitchFamily="49" charset="0"/>
              </a:rPr>
              <a:t>buf</a:t>
            </a:r>
            <a:endParaRPr lang="en-US" sz="1350" dirty="0">
              <a:latin typeface="Courier New" panose="02070309020205020404" pitchFamily="49" charset="0"/>
              <a:cs typeface="Courier New" panose="02070309020205020404" pitchFamily="49" charset="0"/>
            </a:endParaRPr>
          </a:p>
          <a:p>
            <a:pPr marL="0" indent="0">
              <a:buNone/>
              <a:defRPr/>
            </a:pPr>
            <a:r>
              <a:rPr lang="en-US" sz="1350" b="1" dirty="0">
                <a:latin typeface="Courier New" panose="02070309020205020404" pitchFamily="49" charset="0"/>
                <a:cs typeface="Courier New" panose="02070309020205020404" pitchFamily="49" charset="0"/>
              </a:rPr>
              <a:t>	</a:t>
            </a:r>
            <a:r>
              <a:rPr lang="en-US" sz="1350" b="1" dirty="0" err="1">
                <a:highlight>
                  <a:srgbClr val="00FF00"/>
                </a:highlight>
                <a:latin typeface="Courier New" panose="02070309020205020404" pitchFamily="49" charset="0"/>
                <a:cs typeface="Courier New" panose="02070309020205020404" pitchFamily="49" charset="0"/>
              </a:rPr>
              <a:t>recvfrom</a:t>
            </a:r>
            <a:r>
              <a:rPr lang="en-US" sz="1350" dirty="0">
                <a:highlight>
                  <a:srgbClr val="00FF00"/>
                </a:highlight>
                <a:latin typeface="Courier New" panose="02070309020205020404" pitchFamily="49" charset="0"/>
                <a:cs typeface="Courier New" panose="02070309020205020404" pitchFamily="49" charset="0"/>
              </a:rPr>
              <a:t>(s2, </a:t>
            </a:r>
            <a:r>
              <a:rPr lang="en-US" sz="1300" dirty="0" err="1">
                <a:highlight>
                  <a:srgbClr val="00FF00"/>
                </a:highlight>
                <a:latin typeface="Courier New" panose="02070309020205020404" pitchFamily="49" charset="0"/>
                <a:cs typeface="Courier New" panose="02070309020205020404" pitchFamily="49" charset="0"/>
              </a:rPr>
              <a:t>buf</a:t>
            </a:r>
            <a:r>
              <a:rPr lang="en-US" sz="1300" dirty="0">
                <a:highlight>
                  <a:srgbClr val="00FF00"/>
                </a:highlight>
                <a:latin typeface="Courier New" panose="02070309020205020404" pitchFamily="49" charset="0"/>
                <a:cs typeface="Courier New" panose="02070309020205020404" pitchFamily="49" charset="0"/>
              </a:rPr>
              <a:t>, 	</a:t>
            </a:r>
            <a:r>
              <a:rPr lang="en-US" sz="1300" dirty="0" err="1">
                <a:highlight>
                  <a:srgbClr val="00FF00"/>
                </a:highlight>
                <a:latin typeface="Courier New" panose="02070309020205020404" pitchFamily="49" charset="0"/>
                <a:cs typeface="Courier New" panose="02070309020205020404" pitchFamily="49" charset="0"/>
              </a:rPr>
              <a:t>sizeof</a:t>
            </a:r>
            <a:r>
              <a:rPr lang="en-US" sz="1300" dirty="0">
                <a:highlight>
                  <a:srgbClr val="00FF00"/>
                </a:highlight>
                <a:latin typeface="Courier New" panose="02070309020205020404" pitchFamily="49" charset="0"/>
                <a:cs typeface="Courier New" panose="02070309020205020404" pitchFamily="49" charset="0"/>
              </a:rPr>
              <a:t>(</a:t>
            </a:r>
            <a:r>
              <a:rPr lang="en-US" sz="1300" dirty="0" err="1">
                <a:highlight>
                  <a:srgbClr val="00FF00"/>
                </a:highlight>
                <a:latin typeface="Courier New" panose="02070309020205020404" pitchFamily="49" charset="0"/>
                <a:cs typeface="Courier New" panose="02070309020205020404" pitchFamily="49" charset="0"/>
              </a:rPr>
              <a:t>buf</a:t>
            </a:r>
            <a:r>
              <a:rPr lang="en-US" sz="1300" dirty="0">
                <a:highlight>
                  <a:srgbClr val="00FF00"/>
                </a:highlight>
                <a:latin typeface="Courier New" panose="02070309020205020404" pitchFamily="49" charset="0"/>
                <a:cs typeface="Courier New" panose="02070309020205020404" pitchFamily="49" charset="0"/>
              </a:rPr>
              <a:t>), </a:t>
            </a:r>
            <a:r>
              <a:rPr lang="en-US" sz="1350" dirty="0">
                <a:highlight>
                  <a:srgbClr val="00FF00"/>
                </a:highlight>
                <a:latin typeface="Courier New" panose="02070309020205020404" pitchFamily="49" charset="0"/>
                <a:cs typeface="Courier New" panose="02070309020205020404" pitchFamily="49" charset="0"/>
              </a:rPr>
              <a:t>...);</a:t>
            </a:r>
          </a:p>
          <a:p>
            <a:pPr marL="0" indent="0">
              <a:buNone/>
              <a:defRPr/>
            </a:pPr>
            <a:r>
              <a:rPr lang="en-US" sz="1350" dirty="0">
                <a:latin typeface="Courier New" panose="02070309020205020404" pitchFamily="49" charset="0"/>
                <a:cs typeface="Courier New" panose="02070309020205020404" pitchFamily="49" charset="0"/>
              </a:rPr>
              <a:t>}</a:t>
            </a:r>
          </a:p>
          <a:p>
            <a:pPr>
              <a:defRPr/>
            </a:pPr>
            <a:endParaRPr lang="en-US" sz="135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B067AAF4-B910-4574-8087-8080C6CA6DD1}"/>
              </a:ext>
            </a:extLst>
          </p:cNvPr>
          <p:cNvSpPr>
            <a:spLocks noGrp="1" noChangeArrowheads="1"/>
          </p:cNvSpPr>
          <p:nvPr>
            <p:ph type="title"/>
          </p:nvPr>
        </p:nvSpPr>
        <p:spPr/>
        <p:txBody>
          <a:bodyPr/>
          <a:lstStyle/>
          <a:p>
            <a:r>
              <a:rPr lang="en-US" altLang="en-US"/>
              <a:t>Header Encapsulation</a:t>
            </a:r>
          </a:p>
        </p:txBody>
      </p:sp>
      <p:sp>
        <p:nvSpPr>
          <p:cNvPr id="7171" name="Slide Number Placeholder 5">
            <a:extLst>
              <a:ext uri="{FF2B5EF4-FFF2-40B4-BE49-F238E27FC236}">
                <a16:creationId xmlns:a16="http://schemas.microsoft.com/office/drawing/2014/main" id="{F6EBE74C-444F-42D6-9563-BFD5E1F9A911}"/>
              </a:ext>
            </a:extLst>
          </p:cNvPr>
          <p:cNvSpPr>
            <a:spLocks noGrp="1" noChangeArrowheads="1"/>
          </p:cNvSpPr>
          <p:nvPr>
            <p:ph type="sldNum" sz="quarter" idx="15"/>
          </p:nvPr>
        </p:nvSpPr>
        <p:spPr bwMode="auto">
          <a:xfrm>
            <a:off x="6553200" y="6248400"/>
            <a:ext cx="19050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ct val="0"/>
              </a:spcBef>
              <a:buFontTx/>
              <a:buNone/>
              <a:defRPr/>
            </a:pPr>
            <a:fld id="{09C1B6E6-963B-4331-AC24-A13F4C2149C3}" type="slidenum">
              <a:rPr lang="en-US" altLang="en-US" smtClean="0"/>
              <a:pPr>
                <a:spcBef>
                  <a:spcPct val="0"/>
                </a:spcBef>
                <a:buFontTx/>
                <a:buNone/>
                <a:defRPr/>
              </a:pPr>
              <a:t>6</a:t>
            </a:fld>
            <a:endParaRPr lang="en-US" altLang="en-US" sz="1050"/>
          </a:p>
        </p:txBody>
      </p:sp>
      <p:grpSp>
        <p:nvGrpSpPr>
          <p:cNvPr id="7172" name="Group 3">
            <a:extLst>
              <a:ext uri="{FF2B5EF4-FFF2-40B4-BE49-F238E27FC236}">
                <a16:creationId xmlns:a16="http://schemas.microsoft.com/office/drawing/2014/main" id="{53E29394-323C-447E-90B7-3C12BD526453}"/>
              </a:ext>
            </a:extLst>
          </p:cNvPr>
          <p:cNvGrpSpPr>
            <a:grpSpLocks/>
          </p:cNvGrpSpPr>
          <p:nvPr/>
        </p:nvGrpSpPr>
        <p:grpSpPr bwMode="auto">
          <a:xfrm>
            <a:off x="2363392" y="1308498"/>
            <a:ext cx="4591896" cy="3377803"/>
            <a:chOff x="735013" y="742950"/>
            <a:chExt cx="7626365" cy="5581650"/>
          </a:xfrm>
        </p:grpSpPr>
        <p:sp>
          <p:nvSpPr>
            <p:cNvPr id="7173" name="Rectangle 2">
              <a:extLst>
                <a:ext uri="{FF2B5EF4-FFF2-40B4-BE49-F238E27FC236}">
                  <a16:creationId xmlns:a16="http://schemas.microsoft.com/office/drawing/2014/main" id="{E2BE18D4-B3C4-46E8-A157-62A3573E7AC6}"/>
                </a:ext>
              </a:extLst>
            </p:cNvPr>
            <p:cNvSpPr>
              <a:spLocks noChangeArrowheads="1"/>
            </p:cNvSpPr>
            <p:nvPr/>
          </p:nvSpPr>
          <p:spPr bwMode="auto">
            <a:xfrm>
              <a:off x="889000" y="13970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74" name="Rectangle 3">
              <a:extLst>
                <a:ext uri="{FF2B5EF4-FFF2-40B4-BE49-F238E27FC236}">
                  <a16:creationId xmlns:a16="http://schemas.microsoft.com/office/drawing/2014/main" id="{89471FED-CD02-40A0-8DCA-FE6E67A4BDC0}"/>
                </a:ext>
              </a:extLst>
            </p:cNvPr>
            <p:cNvSpPr>
              <a:spLocks noChangeArrowheads="1"/>
            </p:cNvSpPr>
            <p:nvPr/>
          </p:nvSpPr>
          <p:spPr bwMode="auto">
            <a:xfrm>
              <a:off x="889000" y="20701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75" name="Rectangle 4">
              <a:extLst>
                <a:ext uri="{FF2B5EF4-FFF2-40B4-BE49-F238E27FC236}">
                  <a16:creationId xmlns:a16="http://schemas.microsoft.com/office/drawing/2014/main" id="{003A9F45-DEC0-44EA-8CB9-121BAF9830AD}"/>
                </a:ext>
              </a:extLst>
            </p:cNvPr>
            <p:cNvSpPr>
              <a:spLocks noChangeArrowheads="1"/>
            </p:cNvSpPr>
            <p:nvPr/>
          </p:nvSpPr>
          <p:spPr bwMode="auto">
            <a:xfrm>
              <a:off x="889000" y="27432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76" name="Rectangle 5">
              <a:extLst>
                <a:ext uri="{FF2B5EF4-FFF2-40B4-BE49-F238E27FC236}">
                  <a16:creationId xmlns:a16="http://schemas.microsoft.com/office/drawing/2014/main" id="{6D752849-01C5-4680-BA9F-AA4B8EA2946B}"/>
                </a:ext>
              </a:extLst>
            </p:cNvPr>
            <p:cNvSpPr>
              <a:spLocks noChangeArrowheads="1"/>
            </p:cNvSpPr>
            <p:nvPr/>
          </p:nvSpPr>
          <p:spPr bwMode="auto">
            <a:xfrm>
              <a:off x="889000" y="34163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77" name="Rectangle 6">
              <a:extLst>
                <a:ext uri="{FF2B5EF4-FFF2-40B4-BE49-F238E27FC236}">
                  <a16:creationId xmlns:a16="http://schemas.microsoft.com/office/drawing/2014/main" id="{CBFD3569-F74C-4BD2-9D25-F1FE025210E7}"/>
                </a:ext>
              </a:extLst>
            </p:cNvPr>
            <p:cNvSpPr>
              <a:spLocks noChangeArrowheads="1"/>
            </p:cNvSpPr>
            <p:nvPr/>
          </p:nvSpPr>
          <p:spPr bwMode="auto">
            <a:xfrm>
              <a:off x="889000" y="40894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78" name="Rectangle 7">
              <a:extLst>
                <a:ext uri="{FF2B5EF4-FFF2-40B4-BE49-F238E27FC236}">
                  <a16:creationId xmlns:a16="http://schemas.microsoft.com/office/drawing/2014/main" id="{B7F8CCFB-7B6A-4157-B5A6-FFDE8C6BE501}"/>
                </a:ext>
              </a:extLst>
            </p:cNvPr>
            <p:cNvSpPr>
              <a:spLocks noChangeArrowheads="1"/>
            </p:cNvSpPr>
            <p:nvPr/>
          </p:nvSpPr>
          <p:spPr bwMode="auto">
            <a:xfrm>
              <a:off x="889000" y="47625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79" name="Rectangle 8">
              <a:extLst>
                <a:ext uri="{FF2B5EF4-FFF2-40B4-BE49-F238E27FC236}">
                  <a16:creationId xmlns:a16="http://schemas.microsoft.com/office/drawing/2014/main" id="{DF163CF7-B26F-4667-A5F4-F49AF32008F1}"/>
                </a:ext>
              </a:extLst>
            </p:cNvPr>
            <p:cNvSpPr>
              <a:spLocks noChangeArrowheads="1"/>
            </p:cNvSpPr>
            <p:nvPr/>
          </p:nvSpPr>
          <p:spPr bwMode="auto">
            <a:xfrm>
              <a:off x="889000" y="54356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80" name="Rectangle 9">
              <a:extLst>
                <a:ext uri="{FF2B5EF4-FFF2-40B4-BE49-F238E27FC236}">
                  <a16:creationId xmlns:a16="http://schemas.microsoft.com/office/drawing/2014/main" id="{A1058EB6-C5C3-4CB7-B867-9D8C9ADE3A3E}"/>
                </a:ext>
              </a:extLst>
            </p:cNvPr>
            <p:cNvSpPr>
              <a:spLocks noChangeArrowheads="1"/>
            </p:cNvSpPr>
            <p:nvPr/>
          </p:nvSpPr>
          <p:spPr bwMode="auto">
            <a:xfrm>
              <a:off x="6731000" y="13970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81" name="Rectangle 10">
              <a:extLst>
                <a:ext uri="{FF2B5EF4-FFF2-40B4-BE49-F238E27FC236}">
                  <a16:creationId xmlns:a16="http://schemas.microsoft.com/office/drawing/2014/main" id="{56A2F5D9-DA4F-4700-B533-D7F41FD8EFC9}"/>
                </a:ext>
              </a:extLst>
            </p:cNvPr>
            <p:cNvSpPr>
              <a:spLocks noChangeArrowheads="1"/>
            </p:cNvSpPr>
            <p:nvPr/>
          </p:nvSpPr>
          <p:spPr bwMode="auto">
            <a:xfrm>
              <a:off x="6731000" y="20701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82" name="Rectangle 11">
              <a:extLst>
                <a:ext uri="{FF2B5EF4-FFF2-40B4-BE49-F238E27FC236}">
                  <a16:creationId xmlns:a16="http://schemas.microsoft.com/office/drawing/2014/main" id="{79183D08-A1A0-4D63-BF7E-0FAC95123DD8}"/>
                </a:ext>
              </a:extLst>
            </p:cNvPr>
            <p:cNvSpPr>
              <a:spLocks noChangeArrowheads="1"/>
            </p:cNvSpPr>
            <p:nvPr/>
          </p:nvSpPr>
          <p:spPr bwMode="auto">
            <a:xfrm>
              <a:off x="6731000" y="27432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83" name="Rectangle 12">
              <a:extLst>
                <a:ext uri="{FF2B5EF4-FFF2-40B4-BE49-F238E27FC236}">
                  <a16:creationId xmlns:a16="http://schemas.microsoft.com/office/drawing/2014/main" id="{123465A0-6AD8-4CB0-9149-67259F64CCF0}"/>
                </a:ext>
              </a:extLst>
            </p:cNvPr>
            <p:cNvSpPr>
              <a:spLocks noChangeArrowheads="1"/>
            </p:cNvSpPr>
            <p:nvPr/>
          </p:nvSpPr>
          <p:spPr bwMode="auto">
            <a:xfrm>
              <a:off x="6731000" y="34163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84" name="Rectangle 13">
              <a:extLst>
                <a:ext uri="{FF2B5EF4-FFF2-40B4-BE49-F238E27FC236}">
                  <a16:creationId xmlns:a16="http://schemas.microsoft.com/office/drawing/2014/main" id="{154250A9-44D7-4BE3-BAFA-D803DBBE462C}"/>
                </a:ext>
              </a:extLst>
            </p:cNvPr>
            <p:cNvSpPr>
              <a:spLocks noChangeArrowheads="1"/>
            </p:cNvSpPr>
            <p:nvPr/>
          </p:nvSpPr>
          <p:spPr bwMode="auto">
            <a:xfrm>
              <a:off x="6731000" y="40894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85" name="Rectangle 14">
              <a:extLst>
                <a:ext uri="{FF2B5EF4-FFF2-40B4-BE49-F238E27FC236}">
                  <a16:creationId xmlns:a16="http://schemas.microsoft.com/office/drawing/2014/main" id="{11763886-14C5-4A64-9E2A-C26E813ACB21}"/>
                </a:ext>
              </a:extLst>
            </p:cNvPr>
            <p:cNvSpPr>
              <a:spLocks noChangeArrowheads="1"/>
            </p:cNvSpPr>
            <p:nvPr/>
          </p:nvSpPr>
          <p:spPr bwMode="auto">
            <a:xfrm>
              <a:off x="6731000" y="47625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86" name="Rectangle 15">
              <a:extLst>
                <a:ext uri="{FF2B5EF4-FFF2-40B4-BE49-F238E27FC236}">
                  <a16:creationId xmlns:a16="http://schemas.microsoft.com/office/drawing/2014/main" id="{CFFF4FED-75B0-40F1-8790-A3EE84DF3D2B}"/>
                </a:ext>
              </a:extLst>
            </p:cNvPr>
            <p:cNvSpPr>
              <a:spLocks noChangeArrowheads="1"/>
            </p:cNvSpPr>
            <p:nvPr/>
          </p:nvSpPr>
          <p:spPr bwMode="auto">
            <a:xfrm>
              <a:off x="6731000" y="54356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87" name="Rectangle 16">
              <a:extLst>
                <a:ext uri="{FF2B5EF4-FFF2-40B4-BE49-F238E27FC236}">
                  <a16:creationId xmlns:a16="http://schemas.microsoft.com/office/drawing/2014/main" id="{2E18643C-EE20-4098-B277-1A26CBB9D344}"/>
                </a:ext>
              </a:extLst>
            </p:cNvPr>
            <p:cNvSpPr>
              <a:spLocks noChangeArrowheads="1"/>
            </p:cNvSpPr>
            <p:nvPr/>
          </p:nvSpPr>
          <p:spPr bwMode="auto">
            <a:xfrm>
              <a:off x="940546" y="1447801"/>
              <a:ext cx="1211356" cy="61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Application</a:t>
              </a:r>
            </a:p>
            <a:p>
              <a:pPr algn="ctr">
                <a:spcBef>
                  <a:spcPct val="0"/>
                </a:spcBef>
                <a:buFontTx/>
                <a:buNone/>
              </a:pPr>
              <a:r>
                <a:rPr lang="en-US" altLang="en-US" sz="1200"/>
                <a:t>Layer</a:t>
              </a:r>
            </a:p>
          </p:txBody>
        </p:sp>
        <p:sp>
          <p:nvSpPr>
            <p:cNvPr id="7188" name="Rectangle 17">
              <a:extLst>
                <a:ext uri="{FF2B5EF4-FFF2-40B4-BE49-F238E27FC236}">
                  <a16:creationId xmlns:a16="http://schemas.microsoft.com/office/drawing/2014/main" id="{7A16B3F9-F5F2-45D5-BFC0-0622D25F3F66}"/>
                </a:ext>
              </a:extLst>
            </p:cNvPr>
            <p:cNvSpPr>
              <a:spLocks noChangeArrowheads="1"/>
            </p:cNvSpPr>
            <p:nvPr/>
          </p:nvSpPr>
          <p:spPr bwMode="auto">
            <a:xfrm>
              <a:off x="926087" y="2108201"/>
              <a:ext cx="1267263" cy="61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Presentation</a:t>
              </a:r>
            </a:p>
            <a:p>
              <a:pPr algn="ctr">
                <a:spcBef>
                  <a:spcPct val="0"/>
                </a:spcBef>
                <a:buFontTx/>
                <a:buNone/>
              </a:pPr>
              <a:r>
                <a:rPr lang="en-US" altLang="en-US" sz="1200"/>
                <a:t>Layer</a:t>
              </a:r>
            </a:p>
          </p:txBody>
        </p:sp>
        <p:sp>
          <p:nvSpPr>
            <p:cNvPr id="7189" name="Rectangle 18">
              <a:extLst>
                <a:ext uri="{FF2B5EF4-FFF2-40B4-BE49-F238E27FC236}">
                  <a16:creationId xmlns:a16="http://schemas.microsoft.com/office/drawing/2014/main" id="{C3FE91A6-B255-47FD-8458-6EEBD77E86AC}"/>
                </a:ext>
              </a:extLst>
            </p:cNvPr>
            <p:cNvSpPr>
              <a:spLocks noChangeArrowheads="1"/>
            </p:cNvSpPr>
            <p:nvPr/>
          </p:nvSpPr>
          <p:spPr bwMode="auto">
            <a:xfrm>
              <a:off x="1180008" y="2768601"/>
              <a:ext cx="780059" cy="61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Session</a:t>
              </a:r>
            </a:p>
            <a:p>
              <a:pPr algn="ctr">
                <a:spcBef>
                  <a:spcPct val="0"/>
                </a:spcBef>
                <a:buFontTx/>
                <a:buNone/>
              </a:pPr>
              <a:r>
                <a:rPr lang="en-US" altLang="en-US" sz="1200"/>
                <a:t>Layer</a:t>
              </a:r>
            </a:p>
          </p:txBody>
        </p:sp>
        <p:sp>
          <p:nvSpPr>
            <p:cNvPr id="7190" name="Rectangle 19">
              <a:extLst>
                <a:ext uri="{FF2B5EF4-FFF2-40B4-BE49-F238E27FC236}">
                  <a16:creationId xmlns:a16="http://schemas.microsoft.com/office/drawing/2014/main" id="{2C773ABC-C2FE-4BCC-9E3A-FCC3B7F574A0}"/>
                </a:ext>
              </a:extLst>
            </p:cNvPr>
            <p:cNvSpPr>
              <a:spLocks noChangeArrowheads="1"/>
            </p:cNvSpPr>
            <p:nvPr/>
          </p:nvSpPr>
          <p:spPr bwMode="auto">
            <a:xfrm>
              <a:off x="1091738" y="3429001"/>
              <a:ext cx="986763" cy="61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Transport</a:t>
              </a:r>
            </a:p>
            <a:p>
              <a:pPr algn="ctr">
                <a:spcBef>
                  <a:spcPct val="0"/>
                </a:spcBef>
                <a:buFontTx/>
                <a:buNone/>
              </a:pPr>
              <a:r>
                <a:rPr lang="en-US" altLang="en-US" sz="1200"/>
                <a:t>Layer</a:t>
              </a:r>
            </a:p>
          </p:txBody>
        </p:sp>
        <p:sp>
          <p:nvSpPr>
            <p:cNvPr id="7191" name="Rectangle 20">
              <a:extLst>
                <a:ext uri="{FF2B5EF4-FFF2-40B4-BE49-F238E27FC236}">
                  <a16:creationId xmlns:a16="http://schemas.microsoft.com/office/drawing/2014/main" id="{4159E612-74D3-4D53-BCBC-E47FEC550D72}"/>
                </a:ext>
              </a:extLst>
            </p:cNvPr>
            <p:cNvSpPr>
              <a:spLocks noChangeArrowheads="1"/>
            </p:cNvSpPr>
            <p:nvPr/>
          </p:nvSpPr>
          <p:spPr bwMode="auto">
            <a:xfrm>
              <a:off x="1149757" y="4089401"/>
              <a:ext cx="894540" cy="61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Network</a:t>
              </a:r>
            </a:p>
            <a:p>
              <a:pPr algn="ctr">
                <a:spcBef>
                  <a:spcPct val="0"/>
                </a:spcBef>
                <a:buFontTx/>
                <a:buNone/>
              </a:pPr>
              <a:r>
                <a:rPr lang="en-US" altLang="en-US" sz="1200"/>
                <a:t>Layer</a:t>
              </a:r>
            </a:p>
          </p:txBody>
        </p:sp>
        <p:sp>
          <p:nvSpPr>
            <p:cNvPr id="7192" name="Rectangle 21">
              <a:extLst>
                <a:ext uri="{FF2B5EF4-FFF2-40B4-BE49-F238E27FC236}">
                  <a16:creationId xmlns:a16="http://schemas.microsoft.com/office/drawing/2014/main" id="{D9A21A22-8F62-4F28-9C77-0F22C68306A1}"/>
                </a:ext>
              </a:extLst>
            </p:cNvPr>
            <p:cNvSpPr>
              <a:spLocks noChangeArrowheads="1"/>
            </p:cNvSpPr>
            <p:nvPr/>
          </p:nvSpPr>
          <p:spPr bwMode="auto">
            <a:xfrm>
              <a:off x="1091647" y="4749800"/>
              <a:ext cx="1032981" cy="61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Data Link</a:t>
              </a:r>
            </a:p>
            <a:p>
              <a:pPr algn="ctr">
                <a:spcBef>
                  <a:spcPct val="0"/>
                </a:spcBef>
                <a:buFontTx/>
                <a:buNone/>
              </a:pPr>
              <a:r>
                <a:rPr lang="en-US" altLang="en-US" sz="1200"/>
                <a:t>Layer</a:t>
              </a:r>
            </a:p>
          </p:txBody>
        </p:sp>
        <p:sp>
          <p:nvSpPr>
            <p:cNvPr id="7193" name="Rectangle 22">
              <a:extLst>
                <a:ext uri="{FF2B5EF4-FFF2-40B4-BE49-F238E27FC236}">
                  <a16:creationId xmlns:a16="http://schemas.microsoft.com/office/drawing/2014/main" id="{9EC4A95B-FFAF-4AF9-AAAE-4C4C55C8C078}"/>
                </a:ext>
              </a:extLst>
            </p:cNvPr>
            <p:cNvSpPr>
              <a:spLocks noChangeArrowheads="1"/>
            </p:cNvSpPr>
            <p:nvPr/>
          </p:nvSpPr>
          <p:spPr bwMode="auto">
            <a:xfrm>
              <a:off x="1189260" y="5410199"/>
              <a:ext cx="867916" cy="61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Physical</a:t>
              </a:r>
            </a:p>
            <a:p>
              <a:pPr algn="ctr">
                <a:spcBef>
                  <a:spcPct val="0"/>
                </a:spcBef>
                <a:buFontTx/>
                <a:buNone/>
              </a:pPr>
              <a:r>
                <a:rPr lang="en-US" altLang="en-US" sz="1200"/>
                <a:t>Layer</a:t>
              </a:r>
            </a:p>
          </p:txBody>
        </p:sp>
        <p:sp>
          <p:nvSpPr>
            <p:cNvPr id="7194" name="Rectangle 23">
              <a:extLst>
                <a:ext uri="{FF2B5EF4-FFF2-40B4-BE49-F238E27FC236}">
                  <a16:creationId xmlns:a16="http://schemas.microsoft.com/office/drawing/2014/main" id="{B30FD337-DB5F-4443-AB5C-40CA87805859}"/>
                </a:ext>
              </a:extLst>
            </p:cNvPr>
            <p:cNvSpPr>
              <a:spLocks noChangeArrowheads="1"/>
            </p:cNvSpPr>
            <p:nvPr/>
          </p:nvSpPr>
          <p:spPr bwMode="auto">
            <a:xfrm>
              <a:off x="6731000" y="13970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95" name="Rectangle 24">
              <a:extLst>
                <a:ext uri="{FF2B5EF4-FFF2-40B4-BE49-F238E27FC236}">
                  <a16:creationId xmlns:a16="http://schemas.microsoft.com/office/drawing/2014/main" id="{89E43C43-3340-4A1C-9061-ABC7A57DB47A}"/>
                </a:ext>
              </a:extLst>
            </p:cNvPr>
            <p:cNvSpPr>
              <a:spLocks noChangeArrowheads="1"/>
            </p:cNvSpPr>
            <p:nvPr/>
          </p:nvSpPr>
          <p:spPr bwMode="auto">
            <a:xfrm>
              <a:off x="6731000" y="2070100"/>
              <a:ext cx="1346200" cy="660400"/>
            </a:xfrm>
            <a:prstGeom prst="rect">
              <a:avLst/>
            </a:prstGeom>
            <a:noFill/>
            <a:ln w="15875">
              <a:solidFill>
                <a:srgbClr val="000000"/>
              </a:solidFill>
              <a:miter lim="800000"/>
              <a:headEnd/>
              <a:tailEnd/>
            </a:ln>
            <a:effectLst/>
            <a:extLst>
              <a:ext uri="{909E8E84-426E-40DD-AFC4-6F175D3DCCD1}">
                <a14:hiddenFill xmlns:a14="http://schemas.microsoft.com/office/drawing/2010/main">
                  <a:solidFill>
                    <a:schemeClr val="accent1">
                      <a:alpha val="50195"/>
                    </a:schemeClr>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96" name="Rectangle 25">
              <a:extLst>
                <a:ext uri="{FF2B5EF4-FFF2-40B4-BE49-F238E27FC236}">
                  <a16:creationId xmlns:a16="http://schemas.microsoft.com/office/drawing/2014/main" id="{195978D8-A218-4500-86CA-7BE26240C9F6}"/>
                </a:ext>
              </a:extLst>
            </p:cNvPr>
            <p:cNvSpPr>
              <a:spLocks noChangeArrowheads="1"/>
            </p:cNvSpPr>
            <p:nvPr/>
          </p:nvSpPr>
          <p:spPr bwMode="auto">
            <a:xfrm>
              <a:off x="6731000" y="27432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97" name="Rectangle 26">
              <a:extLst>
                <a:ext uri="{FF2B5EF4-FFF2-40B4-BE49-F238E27FC236}">
                  <a16:creationId xmlns:a16="http://schemas.microsoft.com/office/drawing/2014/main" id="{A91B0F0B-0B6F-4644-A508-7CD7D366262D}"/>
                </a:ext>
              </a:extLst>
            </p:cNvPr>
            <p:cNvSpPr>
              <a:spLocks noChangeArrowheads="1"/>
            </p:cNvSpPr>
            <p:nvPr/>
          </p:nvSpPr>
          <p:spPr bwMode="auto">
            <a:xfrm>
              <a:off x="6731000" y="3416300"/>
              <a:ext cx="1346200" cy="660400"/>
            </a:xfrm>
            <a:prstGeom prst="rect">
              <a:avLst/>
            </a:prstGeom>
            <a:noFill/>
            <a:ln w="15875">
              <a:solidFill>
                <a:srgbClr val="000000"/>
              </a:solidFill>
              <a:miter lim="800000"/>
              <a:headEnd/>
              <a:tailEnd/>
            </a:ln>
            <a:effectLst/>
            <a:extLst>
              <a:ext uri="{909E8E84-426E-40DD-AFC4-6F175D3DCCD1}">
                <a14:hiddenFill xmlns:a14="http://schemas.microsoft.com/office/drawing/2010/main">
                  <a:solidFill>
                    <a:schemeClr val="accent1">
                      <a:alpha val="50195"/>
                    </a:schemeClr>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98" name="Rectangle 27">
              <a:extLst>
                <a:ext uri="{FF2B5EF4-FFF2-40B4-BE49-F238E27FC236}">
                  <a16:creationId xmlns:a16="http://schemas.microsoft.com/office/drawing/2014/main" id="{3BBE28A2-4D78-4165-9F31-40E6CE237391}"/>
                </a:ext>
              </a:extLst>
            </p:cNvPr>
            <p:cNvSpPr>
              <a:spLocks noChangeArrowheads="1"/>
            </p:cNvSpPr>
            <p:nvPr/>
          </p:nvSpPr>
          <p:spPr bwMode="auto">
            <a:xfrm>
              <a:off x="6731000" y="40894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199" name="Rectangle 28">
              <a:extLst>
                <a:ext uri="{FF2B5EF4-FFF2-40B4-BE49-F238E27FC236}">
                  <a16:creationId xmlns:a16="http://schemas.microsoft.com/office/drawing/2014/main" id="{7AA4CD38-4978-48DD-B713-AA74063B39E5}"/>
                </a:ext>
              </a:extLst>
            </p:cNvPr>
            <p:cNvSpPr>
              <a:spLocks noChangeArrowheads="1"/>
            </p:cNvSpPr>
            <p:nvPr/>
          </p:nvSpPr>
          <p:spPr bwMode="auto">
            <a:xfrm>
              <a:off x="6731000" y="4762500"/>
              <a:ext cx="1346200" cy="660400"/>
            </a:xfrm>
            <a:prstGeom prst="rect">
              <a:avLst/>
            </a:prstGeom>
            <a:noFill/>
            <a:ln w="15875">
              <a:solidFill>
                <a:srgbClr val="000000"/>
              </a:solidFill>
              <a:miter lim="800000"/>
              <a:headEnd/>
              <a:tailEnd/>
            </a:ln>
            <a:effectLst/>
            <a:extLst>
              <a:ext uri="{909E8E84-426E-40DD-AFC4-6F175D3DCCD1}">
                <a14:hiddenFill xmlns:a14="http://schemas.microsoft.com/office/drawing/2010/main">
                  <a:solidFill>
                    <a:schemeClr val="accent1">
                      <a:alpha val="50195"/>
                    </a:schemeClr>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00" name="Rectangle 29">
              <a:extLst>
                <a:ext uri="{FF2B5EF4-FFF2-40B4-BE49-F238E27FC236}">
                  <a16:creationId xmlns:a16="http://schemas.microsoft.com/office/drawing/2014/main" id="{C24917FF-91D1-4B31-9031-F7CC7ACEDB32}"/>
                </a:ext>
              </a:extLst>
            </p:cNvPr>
            <p:cNvSpPr>
              <a:spLocks noChangeArrowheads="1"/>
            </p:cNvSpPr>
            <p:nvPr/>
          </p:nvSpPr>
          <p:spPr bwMode="auto">
            <a:xfrm>
              <a:off x="6731000" y="5435600"/>
              <a:ext cx="1346200" cy="660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01" name="Rectangle 30">
              <a:extLst>
                <a:ext uri="{FF2B5EF4-FFF2-40B4-BE49-F238E27FC236}">
                  <a16:creationId xmlns:a16="http://schemas.microsoft.com/office/drawing/2014/main" id="{EC086857-E507-4BD1-A470-72CB90D2A8DE}"/>
                </a:ext>
              </a:extLst>
            </p:cNvPr>
            <p:cNvSpPr>
              <a:spLocks noChangeArrowheads="1"/>
            </p:cNvSpPr>
            <p:nvPr/>
          </p:nvSpPr>
          <p:spPr bwMode="auto">
            <a:xfrm>
              <a:off x="6782544" y="1447801"/>
              <a:ext cx="1211356" cy="61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Application</a:t>
              </a:r>
            </a:p>
            <a:p>
              <a:pPr algn="ctr">
                <a:spcBef>
                  <a:spcPct val="0"/>
                </a:spcBef>
                <a:buFontTx/>
                <a:buNone/>
              </a:pPr>
              <a:r>
                <a:rPr lang="en-US" altLang="en-US" sz="1200"/>
                <a:t>Layer</a:t>
              </a:r>
            </a:p>
          </p:txBody>
        </p:sp>
        <p:sp>
          <p:nvSpPr>
            <p:cNvPr id="7202" name="Rectangle 31">
              <a:extLst>
                <a:ext uri="{FF2B5EF4-FFF2-40B4-BE49-F238E27FC236}">
                  <a16:creationId xmlns:a16="http://schemas.microsoft.com/office/drawing/2014/main" id="{DBEE5166-11D6-49A6-AB90-BAE1122C66EE}"/>
                </a:ext>
              </a:extLst>
            </p:cNvPr>
            <p:cNvSpPr>
              <a:spLocks noChangeArrowheads="1"/>
            </p:cNvSpPr>
            <p:nvPr/>
          </p:nvSpPr>
          <p:spPr bwMode="auto">
            <a:xfrm>
              <a:off x="6768088" y="2108201"/>
              <a:ext cx="1267263" cy="61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Presentation</a:t>
              </a:r>
            </a:p>
            <a:p>
              <a:pPr algn="ctr">
                <a:spcBef>
                  <a:spcPct val="0"/>
                </a:spcBef>
                <a:buFontTx/>
                <a:buNone/>
              </a:pPr>
              <a:r>
                <a:rPr lang="en-US" altLang="en-US" sz="1200"/>
                <a:t>Layer</a:t>
              </a:r>
            </a:p>
          </p:txBody>
        </p:sp>
        <p:sp>
          <p:nvSpPr>
            <p:cNvPr id="7203" name="Rectangle 32">
              <a:extLst>
                <a:ext uri="{FF2B5EF4-FFF2-40B4-BE49-F238E27FC236}">
                  <a16:creationId xmlns:a16="http://schemas.microsoft.com/office/drawing/2014/main" id="{41ABCEF8-1C8E-458A-BF9E-023CED40E98A}"/>
                </a:ext>
              </a:extLst>
            </p:cNvPr>
            <p:cNvSpPr>
              <a:spLocks noChangeArrowheads="1"/>
            </p:cNvSpPr>
            <p:nvPr/>
          </p:nvSpPr>
          <p:spPr bwMode="auto">
            <a:xfrm>
              <a:off x="7022007" y="2768601"/>
              <a:ext cx="780059" cy="61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Session</a:t>
              </a:r>
            </a:p>
            <a:p>
              <a:pPr algn="ctr">
                <a:spcBef>
                  <a:spcPct val="0"/>
                </a:spcBef>
                <a:buFontTx/>
                <a:buNone/>
              </a:pPr>
              <a:r>
                <a:rPr lang="en-US" altLang="en-US" sz="1200"/>
                <a:t>Layer</a:t>
              </a:r>
            </a:p>
          </p:txBody>
        </p:sp>
        <p:sp>
          <p:nvSpPr>
            <p:cNvPr id="7204" name="Rectangle 33">
              <a:extLst>
                <a:ext uri="{FF2B5EF4-FFF2-40B4-BE49-F238E27FC236}">
                  <a16:creationId xmlns:a16="http://schemas.microsoft.com/office/drawing/2014/main" id="{6DCEE1CD-4A3E-40E2-B9AC-B2FC99E24874}"/>
                </a:ext>
              </a:extLst>
            </p:cNvPr>
            <p:cNvSpPr>
              <a:spLocks noChangeArrowheads="1"/>
            </p:cNvSpPr>
            <p:nvPr/>
          </p:nvSpPr>
          <p:spPr bwMode="auto">
            <a:xfrm>
              <a:off x="6933737" y="3429001"/>
              <a:ext cx="986763" cy="61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Transport</a:t>
              </a:r>
            </a:p>
            <a:p>
              <a:pPr algn="ctr">
                <a:spcBef>
                  <a:spcPct val="0"/>
                </a:spcBef>
                <a:buFontTx/>
                <a:buNone/>
              </a:pPr>
              <a:r>
                <a:rPr lang="en-US" altLang="en-US" sz="1200"/>
                <a:t>Layer</a:t>
              </a:r>
            </a:p>
          </p:txBody>
        </p:sp>
        <p:sp>
          <p:nvSpPr>
            <p:cNvPr id="7205" name="Rectangle 34">
              <a:extLst>
                <a:ext uri="{FF2B5EF4-FFF2-40B4-BE49-F238E27FC236}">
                  <a16:creationId xmlns:a16="http://schemas.microsoft.com/office/drawing/2014/main" id="{468492EC-4414-493B-A32B-09DE08682994}"/>
                </a:ext>
              </a:extLst>
            </p:cNvPr>
            <p:cNvSpPr>
              <a:spLocks noChangeArrowheads="1"/>
            </p:cNvSpPr>
            <p:nvPr/>
          </p:nvSpPr>
          <p:spPr bwMode="auto">
            <a:xfrm>
              <a:off x="6991755" y="4089401"/>
              <a:ext cx="894540" cy="61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Network</a:t>
              </a:r>
            </a:p>
            <a:p>
              <a:pPr algn="ctr">
                <a:spcBef>
                  <a:spcPct val="0"/>
                </a:spcBef>
                <a:buFontTx/>
                <a:buNone/>
              </a:pPr>
              <a:r>
                <a:rPr lang="en-US" altLang="en-US" sz="1200"/>
                <a:t>Layer</a:t>
              </a:r>
            </a:p>
          </p:txBody>
        </p:sp>
        <p:sp>
          <p:nvSpPr>
            <p:cNvPr id="7206" name="Rectangle 35">
              <a:extLst>
                <a:ext uri="{FF2B5EF4-FFF2-40B4-BE49-F238E27FC236}">
                  <a16:creationId xmlns:a16="http://schemas.microsoft.com/office/drawing/2014/main" id="{00BF57B4-C6D5-4F07-B1A4-95D2A4A113AF}"/>
                </a:ext>
              </a:extLst>
            </p:cNvPr>
            <p:cNvSpPr>
              <a:spLocks noChangeArrowheads="1"/>
            </p:cNvSpPr>
            <p:nvPr/>
          </p:nvSpPr>
          <p:spPr bwMode="auto">
            <a:xfrm>
              <a:off x="6933648" y="4749800"/>
              <a:ext cx="1032981" cy="61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Data Link</a:t>
              </a:r>
            </a:p>
            <a:p>
              <a:pPr algn="ctr">
                <a:spcBef>
                  <a:spcPct val="0"/>
                </a:spcBef>
                <a:buFontTx/>
                <a:buNone/>
              </a:pPr>
              <a:r>
                <a:rPr lang="en-US" altLang="en-US" sz="1200"/>
                <a:t>Layer</a:t>
              </a:r>
            </a:p>
          </p:txBody>
        </p:sp>
        <p:sp>
          <p:nvSpPr>
            <p:cNvPr id="7207" name="Rectangle 36">
              <a:extLst>
                <a:ext uri="{FF2B5EF4-FFF2-40B4-BE49-F238E27FC236}">
                  <a16:creationId xmlns:a16="http://schemas.microsoft.com/office/drawing/2014/main" id="{861AB8BB-3313-4C93-A945-86CDBD4249F3}"/>
                </a:ext>
              </a:extLst>
            </p:cNvPr>
            <p:cNvSpPr>
              <a:spLocks noChangeArrowheads="1"/>
            </p:cNvSpPr>
            <p:nvPr/>
          </p:nvSpPr>
          <p:spPr bwMode="auto">
            <a:xfrm>
              <a:off x="7031262" y="5410199"/>
              <a:ext cx="867916" cy="61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ctr">
                <a:spcBef>
                  <a:spcPct val="0"/>
                </a:spcBef>
                <a:buFontTx/>
                <a:buNone/>
              </a:pPr>
              <a:r>
                <a:rPr lang="en-US" altLang="en-US" sz="1200"/>
                <a:t>Physical</a:t>
              </a:r>
            </a:p>
            <a:p>
              <a:pPr algn="ctr">
                <a:spcBef>
                  <a:spcPct val="0"/>
                </a:spcBef>
                <a:buFontTx/>
                <a:buNone/>
              </a:pPr>
              <a:r>
                <a:rPr lang="en-US" altLang="en-US" sz="1200"/>
                <a:t>Layer</a:t>
              </a:r>
            </a:p>
          </p:txBody>
        </p:sp>
        <p:sp>
          <p:nvSpPr>
            <p:cNvPr id="7208" name="Line 37">
              <a:extLst>
                <a:ext uri="{FF2B5EF4-FFF2-40B4-BE49-F238E27FC236}">
                  <a16:creationId xmlns:a16="http://schemas.microsoft.com/office/drawing/2014/main" id="{80BC9BF2-8017-41DA-82A9-59802156D2F1}"/>
                </a:ext>
              </a:extLst>
            </p:cNvPr>
            <p:cNvSpPr>
              <a:spLocks noChangeShapeType="1"/>
            </p:cNvSpPr>
            <p:nvPr/>
          </p:nvSpPr>
          <p:spPr bwMode="auto">
            <a:xfrm>
              <a:off x="1574800" y="6121400"/>
              <a:ext cx="0" cy="1905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7209" name="Rectangle 38">
              <a:extLst>
                <a:ext uri="{FF2B5EF4-FFF2-40B4-BE49-F238E27FC236}">
                  <a16:creationId xmlns:a16="http://schemas.microsoft.com/office/drawing/2014/main" id="{7669331E-151B-4530-8C89-77CA87521499}"/>
                </a:ext>
              </a:extLst>
            </p:cNvPr>
            <p:cNvSpPr>
              <a:spLocks noChangeArrowheads="1"/>
            </p:cNvSpPr>
            <p:nvPr/>
          </p:nvSpPr>
          <p:spPr bwMode="auto">
            <a:xfrm>
              <a:off x="735013" y="768350"/>
              <a:ext cx="1798023"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Application A</a:t>
              </a:r>
            </a:p>
          </p:txBody>
        </p:sp>
        <p:sp>
          <p:nvSpPr>
            <p:cNvPr id="7210" name="Line 39">
              <a:extLst>
                <a:ext uri="{FF2B5EF4-FFF2-40B4-BE49-F238E27FC236}">
                  <a16:creationId xmlns:a16="http://schemas.microsoft.com/office/drawing/2014/main" id="{F531A36E-BD6A-48A5-AD29-20DB7086B12B}"/>
                </a:ext>
              </a:extLst>
            </p:cNvPr>
            <p:cNvSpPr>
              <a:spLocks noChangeShapeType="1"/>
            </p:cNvSpPr>
            <p:nvPr/>
          </p:nvSpPr>
          <p:spPr bwMode="auto">
            <a:xfrm>
              <a:off x="1485900" y="1092200"/>
              <a:ext cx="0" cy="2667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7211" name="Line 40">
              <a:extLst>
                <a:ext uri="{FF2B5EF4-FFF2-40B4-BE49-F238E27FC236}">
                  <a16:creationId xmlns:a16="http://schemas.microsoft.com/office/drawing/2014/main" id="{880E7680-149A-401A-8CA9-361E70950196}"/>
                </a:ext>
              </a:extLst>
            </p:cNvPr>
            <p:cNvSpPr>
              <a:spLocks noChangeShapeType="1"/>
            </p:cNvSpPr>
            <p:nvPr/>
          </p:nvSpPr>
          <p:spPr bwMode="auto">
            <a:xfrm>
              <a:off x="7391400" y="1117600"/>
              <a:ext cx="0" cy="2667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7212" name="Rectangle 41">
              <a:extLst>
                <a:ext uri="{FF2B5EF4-FFF2-40B4-BE49-F238E27FC236}">
                  <a16:creationId xmlns:a16="http://schemas.microsoft.com/office/drawing/2014/main" id="{CA3F9D46-A2A4-4BE8-A65D-CA83D9178B42}"/>
                </a:ext>
              </a:extLst>
            </p:cNvPr>
            <p:cNvSpPr>
              <a:spLocks noChangeArrowheads="1"/>
            </p:cNvSpPr>
            <p:nvPr/>
          </p:nvSpPr>
          <p:spPr bwMode="auto">
            <a:xfrm>
              <a:off x="6564314" y="742950"/>
              <a:ext cx="1797064"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Application B</a:t>
              </a:r>
            </a:p>
          </p:txBody>
        </p:sp>
        <p:sp>
          <p:nvSpPr>
            <p:cNvPr id="7213" name="Line 42">
              <a:extLst>
                <a:ext uri="{FF2B5EF4-FFF2-40B4-BE49-F238E27FC236}">
                  <a16:creationId xmlns:a16="http://schemas.microsoft.com/office/drawing/2014/main" id="{89E73FC9-97BB-4F9F-AD78-4973EECB8DB6}"/>
                </a:ext>
              </a:extLst>
            </p:cNvPr>
            <p:cNvSpPr>
              <a:spLocks noChangeShapeType="1"/>
            </p:cNvSpPr>
            <p:nvPr/>
          </p:nvSpPr>
          <p:spPr bwMode="auto">
            <a:xfrm>
              <a:off x="1587500" y="6324600"/>
              <a:ext cx="58420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7214" name="Line 43">
              <a:extLst>
                <a:ext uri="{FF2B5EF4-FFF2-40B4-BE49-F238E27FC236}">
                  <a16:creationId xmlns:a16="http://schemas.microsoft.com/office/drawing/2014/main" id="{0540F498-60FF-4A3C-A69B-D0819546F108}"/>
                </a:ext>
              </a:extLst>
            </p:cNvPr>
            <p:cNvSpPr>
              <a:spLocks noChangeShapeType="1"/>
            </p:cNvSpPr>
            <p:nvPr/>
          </p:nvSpPr>
          <p:spPr bwMode="auto">
            <a:xfrm>
              <a:off x="7467600" y="6146800"/>
              <a:ext cx="0" cy="1524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7215" name="Rectangle 44">
              <a:extLst>
                <a:ext uri="{FF2B5EF4-FFF2-40B4-BE49-F238E27FC236}">
                  <a16:creationId xmlns:a16="http://schemas.microsoft.com/office/drawing/2014/main" id="{1BEB3320-76C0-4D3F-ABFF-B00C1BCA44B9}"/>
                </a:ext>
              </a:extLst>
            </p:cNvPr>
            <p:cNvSpPr>
              <a:spLocks noChangeArrowheads="1"/>
            </p:cNvSpPr>
            <p:nvPr/>
          </p:nvSpPr>
          <p:spPr bwMode="auto">
            <a:xfrm>
              <a:off x="2838450" y="1009650"/>
              <a:ext cx="1168400" cy="292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16" name="Rectangle 45">
              <a:extLst>
                <a:ext uri="{FF2B5EF4-FFF2-40B4-BE49-F238E27FC236}">
                  <a16:creationId xmlns:a16="http://schemas.microsoft.com/office/drawing/2014/main" id="{196B1E1E-5F39-42EB-A03F-078E76CFB7B4}"/>
                </a:ext>
              </a:extLst>
            </p:cNvPr>
            <p:cNvSpPr>
              <a:spLocks noChangeArrowheads="1"/>
            </p:cNvSpPr>
            <p:nvPr/>
          </p:nvSpPr>
          <p:spPr bwMode="auto">
            <a:xfrm>
              <a:off x="3071813" y="971550"/>
              <a:ext cx="529802"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data</a:t>
              </a:r>
            </a:p>
          </p:txBody>
        </p:sp>
        <p:sp>
          <p:nvSpPr>
            <p:cNvPr id="7217" name="Line 46">
              <a:extLst>
                <a:ext uri="{FF2B5EF4-FFF2-40B4-BE49-F238E27FC236}">
                  <a16:creationId xmlns:a16="http://schemas.microsoft.com/office/drawing/2014/main" id="{40243423-0D6C-4FD0-A91C-19927E7AFF02}"/>
                </a:ext>
              </a:extLst>
            </p:cNvPr>
            <p:cNvSpPr>
              <a:spLocks noChangeShapeType="1"/>
            </p:cNvSpPr>
            <p:nvPr/>
          </p:nvSpPr>
          <p:spPr bwMode="auto">
            <a:xfrm>
              <a:off x="4159250" y="1155700"/>
              <a:ext cx="5207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7218" name="Rectangle 47">
              <a:extLst>
                <a:ext uri="{FF2B5EF4-FFF2-40B4-BE49-F238E27FC236}">
                  <a16:creationId xmlns:a16="http://schemas.microsoft.com/office/drawing/2014/main" id="{373D03B0-A753-4027-B721-1DEE006A58B2}"/>
                </a:ext>
              </a:extLst>
            </p:cNvPr>
            <p:cNvSpPr>
              <a:spLocks noChangeArrowheads="1"/>
            </p:cNvSpPr>
            <p:nvPr/>
          </p:nvSpPr>
          <p:spPr bwMode="auto">
            <a:xfrm>
              <a:off x="2838450" y="1619250"/>
              <a:ext cx="1168400" cy="292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19" name="Rectangle 48">
              <a:extLst>
                <a:ext uri="{FF2B5EF4-FFF2-40B4-BE49-F238E27FC236}">
                  <a16:creationId xmlns:a16="http://schemas.microsoft.com/office/drawing/2014/main" id="{0A04F963-3F34-4123-A9C6-A3BE0C8D4472}"/>
                </a:ext>
              </a:extLst>
            </p:cNvPr>
            <p:cNvSpPr>
              <a:spLocks noChangeArrowheads="1"/>
            </p:cNvSpPr>
            <p:nvPr/>
          </p:nvSpPr>
          <p:spPr bwMode="auto">
            <a:xfrm>
              <a:off x="3097213" y="1581150"/>
              <a:ext cx="529802"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data</a:t>
              </a:r>
            </a:p>
          </p:txBody>
        </p:sp>
        <p:sp>
          <p:nvSpPr>
            <p:cNvPr id="7220" name="Rectangle 49">
              <a:extLst>
                <a:ext uri="{FF2B5EF4-FFF2-40B4-BE49-F238E27FC236}">
                  <a16:creationId xmlns:a16="http://schemas.microsoft.com/office/drawing/2014/main" id="{2108D69B-852F-4C57-AF61-750BF29541D8}"/>
                </a:ext>
              </a:extLst>
            </p:cNvPr>
            <p:cNvSpPr>
              <a:spLocks noChangeArrowheads="1"/>
            </p:cNvSpPr>
            <p:nvPr/>
          </p:nvSpPr>
          <p:spPr bwMode="auto">
            <a:xfrm>
              <a:off x="2825750" y="2330450"/>
              <a:ext cx="1600200" cy="292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21" name="Rectangle 50">
              <a:extLst>
                <a:ext uri="{FF2B5EF4-FFF2-40B4-BE49-F238E27FC236}">
                  <a16:creationId xmlns:a16="http://schemas.microsoft.com/office/drawing/2014/main" id="{A1288E14-7F92-457B-AE8B-6DC00D8F2685}"/>
                </a:ext>
              </a:extLst>
            </p:cNvPr>
            <p:cNvSpPr>
              <a:spLocks noChangeArrowheads="1"/>
            </p:cNvSpPr>
            <p:nvPr/>
          </p:nvSpPr>
          <p:spPr bwMode="auto">
            <a:xfrm>
              <a:off x="3452812" y="2305050"/>
              <a:ext cx="529802"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data</a:t>
              </a:r>
            </a:p>
          </p:txBody>
        </p:sp>
        <p:sp>
          <p:nvSpPr>
            <p:cNvPr id="7222" name="Rectangle 51">
              <a:extLst>
                <a:ext uri="{FF2B5EF4-FFF2-40B4-BE49-F238E27FC236}">
                  <a16:creationId xmlns:a16="http://schemas.microsoft.com/office/drawing/2014/main" id="{09B1599C-3F45-477A-82DC-2FE5AAA5D137}"/>
                </a:ext>
              </a:extLst>
            </p:cNvPr>
            <p:cNvSpPr>
              <a:spLocks noChangeArrowheads="1"/>
            </p:cNvSpPr>
            <p:nvPr/>
          </p:nvSpPr>
          <p:spPr bwMode="auto">
            <a:xfrm>
              <a:off x="2838450" y="2927350"/>
              <a:ext cx="1993900" cy="292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23" name="Rectangle 52">
              <a:extLst>
                <a:ext uri="{FF2B5EF4-FFF2-40B4-BE49-F238E27FC236}">
                  <a16:creationId xmlns:a16="http://schemas.microsoft.com/office/drawing/2014/main" id="{63D3A733-F245-47AD-8918-E184289CA699}"/>
                </a:ext>
              </a:extLst>
            </p:cNvPr>
            <p:cNvSpPr>
              <a:spLocks noChangeArrowheads="1"/>
            </p:cNvSpPr>
            <p:nvPr/>
          </p:nvSpPr>
          <p:spPr bwMode="auto">
            <a:xfrm>
              <a:off x="3694111" y="2901950"/>
              <a:ext cx="529802"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data</a:t>
              </a:r>
            </a:p>
          </p:txBody>
        </p:sp>
        <p:sp>
          <p:nvSpPr>
            <p:cNvPr id="7224" name="Rectangle 53">
              <a:extLst>
                <a:ext uri="{FF2B5EF4-FFF2-40B4-BE49-F238E27FC236}">
                  <a16:creationId xmlns:a16="http://schemas.microsoft.com/office/drawing/2014/main" id="{D0382321-68A7-4C50-8216-808FD9456A4C}"/>
                </a:ext>
              </a:extLst>
            </p:cNvPr>
            <p:cNvSpPr>
              <a:spLocks noChangeArrowheads="1"/>
            </p:cNvSpPr>
            <p:nvPr/>
          </p:nvSpPr>
          <p:spPr bwMode="auto">
            <a:xfrm>
              <a:off x="2838450" y="3562350"/>
              <a:ext cx="1993900" cy="292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25" name="Rectangle 54">
              <a:extLst>
                <a:ext uri="{FF2B5EF4-FFF2-40B4-BE49-F238E27FC236}">
                  <a16:creationId xmlns:a16="http://schemas.microsoft.com/office/drawing/2014/main" id="{A6E0960D-52F8-4886-9E3B-47F849C752D9}"/>
                </a:ext>
              </a:extLst>
            </p:cNvPr>
            <p:cNvSpPr>
              <a:spLocks noChangeArrowheads="1"/>
            </p:cNvSpPr>
            <p:nvPr/>
          </p:nvSpPr>
          <p:spPr bwMode="auto">
            <a:xfrm>
              <a:off x="3871913" y="3524249"/>
              <a:ext cx="529802"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data</a:t>
              </a:r>
            </a:p>
          </p:txBody>
        </p:sp>
        <p:sp>
          <p:nvSpPr>
            <p:cNvPr id="7226" name="Rectangle 55">
              <a:extLst>
                <a:ext uri="{FF2B5EF4-FFF2-40B4-BE49-F238E27FC236}">
                  <a16:creationId xmlns:a16="http://schemas.microsoft.com/office/drawing/2014/main" id="{0CD814F5-053B-4EF8-ABEA-23402B640AC7}"/>
                </a:ext>
              </a:extLst>
            </p:cNvPr>
            <p:cNvSpPr>
              <a:spLocks noChangeArrowheads="1"/>
            </p:cNvSpPr>
            <p:nvPr/>
          </p:nvSpPr>
          <p:spPr bwMode="auto">
            <a:xfrm>
              <a:off x="2838450" y="4248150"/>
              <a:ext cx="2400300" cy="292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27" name="Rectangle 56">
              <a:extLst>
                <a:ext uri="{FF2B5EF4-FFF2-40B4-BE49-F238E27FC236}">
                  <a16:creationId xmlns:a16="http://schemas.microsoft.com/office/drawing/2014/main" id="{BB3033B0-3A45-47B4-83AA-18B18A870BFD}"/>
                </a:ext>
              </a:extLst>
            </p:cNvPr>
            <p:cNvSpPr>
              <a:spLocks noChangeArrowheads="1"/>
            </p:cNvSpPr>
            <p:nvPr/>
          </p:nvSpPr>
          <p:spPr bwMode="auto">
            <a:xfrm>
              <a:off x="4011612" y="4197350"/>
              <a:ext cx="529802"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data</a:t>
              </a:r>
            </a:p>
          </p:txBody>
        </p:sp>
        <p:sp>
          <p:nvSpPr>
            <p:cNvPr id="7228" name="Rectangle 57">
              <a:extLst>
                <a:ext uri="{FF2B5EF4-FFF2-40B4-BE49-F238E27FC236}">
                  <a16:creationId xmlns:a16="http://schemas.microsoft.com/office/drawing/2014/main" id="{1A31BA2E-A554-42B5-BE97-75C4417DECC7}"/>
                </a:ext>
              </a:extLst>
            </p:cNvPr>
            <p:cNvSpPr>
              <a:spLocks noChangeArrowheads="1"/>
            </p:cNvSpPr>
            <p:nvPr/>
          </p:nvSpPr>
          <p:spPr bwMode="auto">
            <a:xfrm>
              <a:off x="2838450" y="5022850"/>
              <a:ext cx="2806700" cy="292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29" name="Rectangle 58">
              <a:extLst>
                <a:ext uri="{FF2B5EF4-FFF2-40B4-BE49-F238E27FC236}">
                  <a16:creationId xmlns:a16="http://schemas.microsoft.com/office/drawing/2014/main" id="{33EA6101-D5B8-4D53-AFEC-B25614099ECF}"/>
                </a:ext>
              </a:extLst>
            </p:cNvPr>
            <p:cNvSpPr>
              <a:spLocks noChangeArrowheads="1"/>
            </p:cNvSpPr>
            <p:nvPr/>
          </p:nvSpPr>
          <p:spPr bwMode="auto">
            <a:xfrm>
              <a:off x="3859211" y="4984751"/>
              <a:ext cx="529802"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data</a:t>
              </a:r>
            </a:p>
          </p:txBody>
        </p:sp>
        <p:sp>
          <p:nvSpPr>
            <p:cNvPr id="7230" name="Rectangle 59">
              <a:extLst>
                <a:ext uri="{FF2B5EF4-FFF2-40B4-BE49-F238E27FC236}">
                  <a16:creationId xmlns:a16="http://schemas.microsoft.com/office/drawing/2014/main" id="{7D19576D-DBC9-4355-8F97-A15D21E6949F}"/>
                </a:ext>
              </a:extLst>
            </p:cNvPr>
            <p:cNvSpPr>
              <a:spLocks noChangeArrowheads="1"/>
            </p:cNvSpPr>
            <p:nvPr/>
          </p:nvSpPr>
          <p:spPr bwMode="auto">
            <a:xfrm>
              <a:off x="4032250" y="1619250"/>
              <a:ext cx="393700" cy="292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31" name="Rectangle 60">
              <a:extLst>
                <a:ext uri="{FF2B5EF4-FFF2-40B4-BE49-F238E27FC236}">
                  <a16:creationId xmlns:a16="http://schemas.microsoft.com/office/drawing/2014/main" id="{57E75B60-07C9-4CB8-95B3-D3CF9B6BA87C}"/>
                </a:ext>
              </a:extLst>
            </p:cNvPr>
            <p:cNvSpPr>
              <a:spLocks noChangeArrowheads="1"/>
            </p:cNvSpPr>
            <p:nvPr/>
          </p:nvSpPr>
          <p:spPr bwMode="auto">
            <a:xfrm>
              <a:off x="4037013" y="1568449"/>
              <a:ext cx="300843"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ah</a:t>
              </a:r>
            </a:p>
          </p:txBody>
        </p:sp>
        <p:sp>
          <p:nvSpPr>
            <p:cNvPr id="7232" name="Rectangle 61">
              <a:extLst>
                <a:ext uri="{FF2B5EF4-FFF2-40B4-BE49-F238E27FC236}">
                  <a16:creationId xmlns:a16="http://schemas.microsoft.com/office/drawing/2014/main" id="{EFF52E45-4C02-4AB9-92D7-C872478F80EB}"/>
                </a:ext>
              </a:extLst>
            </p:cNvPr>
            <p:cNvSpPr>
              <a:spLocks noChangeArrowheads="1"/>
            </p:cNvSpPr>
            <p:nvPr/>
          </p:nvSpPr>
          <p:spPr bwMode="auto">
            <a:xfrm>
              <a:off x="4438650" y="2330450"/>
              <a:ext cx="393700" cy="292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33" name="Rectangle 62">
              <a:extLst>
                <a:ext uri="{FF2B5EF4-FFF2-40B4-BE49-F238E27FC236}">
                  <a16:creationId xmlns:a16="http://schemas.microsoft.com/office/drawing/2014/main" id="{CF348FFD-8A7E-403D-B536-3B43F2789B55}"/>
                </a:ext>
              </a:extLst>
            </p:cNvPr>
            <p:cNvSpPr>
              <a:spLocks noChangeArrowheads="1"/>
            </p:cNvSpPr>
            <p:nvPr/>
          </p:nvSpPr>
          <p:spPr bwMode="auto">
            <a:xfrm>
              <a:off x="4443414" y="2279651"/>
              <a:ext cx="319478"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ph</a:t>
              </a:r>
            </a:p>
          </p:txBody>
        </p:sp>
        <p:sp>
          <p:nvSpPr>
            <p:cNvPr id="7234" name="Rectangle 63">
              <a:extLst>
                <a:ext uri="{FF2B5EF4-FFF2-40B4-BE49-F238E27FC236}">
                  <a16:creationId xmlns:a16="http://schemas.microsoft.com/office/drawing/2014/main" id="{161DC1DF-8091-4877-84A8-72A7015238B9}"/>
                </a:ext>
              </a:extLst>
            </p:cNvPr>
            <p:cNvSpPr>
              <a:spLocks noChangeArrowheads="1"/>
            </p:cNvSpPr>
            <p:nvPr/>
          </p:nvSpPr>
          <p:spPr bwMode="auto">
            <a:xfrm>
              <a:off x="4845050" y="2927350"/>
              <a:ext cx="393700" cy="292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35" name="Rectangle 64">
              <a:extLst>
                <a:ext uri="{FF2B5EF4-FFF2-40B4-BE49-F238E27FC236}">
                  <a16:creationId xmlns:a16="http://schemas.microsoft.com/office/drawing/2014/main" id="{810AEBC8-6C74-43FC-8606-1FFD7165DA43}"/>
                </a:ext>
              </a:extLst>
            </p:cNvPr>
            <p:cNvSpPr>
              <a:spLocks noChangeArrowheads="1"/>
            </p:cNvSpPr>
            <p:nvPr/>
          </p:nvSpPr>
          <p:spPr bwMode="auto">
            <a:xfrm>
              <a:off x="4849812" y="2876550"/>
              <a:ext cx="284869"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sh</a:t>
              </a:r>
            </a:p>
          </p:txBody>
        </p:sp>
        <p:sp>
          <p:nvSpPr>
            <p:cNvPr id="7236" name="Rectangle 65">
              <a:extLst>
                <a:ext uri="{FF2B5EF4-FFF2-40B4-BE49-F238E27FC236}">
                  <a16:creationId xmlns:a16="http://schemas.microsoft.com/office/drawing/2014/main" id="{3716BE78-656B-4AD5-AD4B-82439476D617}"/>
                </a:ext>
              </a:extLst>
            </p:cNvPr>
            <p:cNvSpPr>
              <a:spLocks noChangeArrowheads="1"/>
            </p:cNvSpPr>
            <p:nvPr/>
          </p:nvSpPr>
          <p:spPr bwMode="auto">
            <a:xfrm>
              <a:off x="4845050" y="3562350"/>
              <a:ext cx="393700" cy="292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37" name="Rectangle 66">
              <a:extLst>
                <a:ext uri="{FF2B5EF4-FFF2-40B4-BE49-F238E27FC236}">
                  <a16:creationId xmlns:a16="http://schemas.microsoft.com/office/drawing/2014/main" id="{2668BF92-55D7-468C-AADC-5CD29D01EC70}"/>
                </a:ext>
              </a:extLst>
            </p:cNvPr>
            <p:cNvSpPr>
              <a:spLocks noChangeArrowheads="1"/>
            </p:cNvSpPr>
            <p:nvPr/>
          </p:nvSpPr>
          <p:spPr bwMode="auto">
            <a:xfrm>
              <a:off x="4849812" y="3511550"/>
              <a:ext cx="247597"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th</a:t>
              </a:r>
            </a:p>
          </p:txBody>
        </p:sp>
        <p:sp>
          <p:nvSpPr>
            <p:cNvPr id="7238" name="Rectangle 67">
              <a:extLst>
                <a:ext uri="{FF2B5EF4-FFF2-40B4-BE49-F238E27FC236}">
                  <a16:creationId xmlns:a16="http://schemas.microsoft.com/office/drawing/2014/main" id="{05D5F0C1-DAC7-4AE0-BF82-D997D15950EA}"/>
                </a:ext>
              </a:extLst>
            </p:cNvPr>
            <p:cNvSpPr>
              <a:spLocks noChangeArrowheads="1"/>
            </p:cNvSpPr>
            <p:nvPr/>
          </p:nvSpPr>
          <p:spPr bwMode="auto">
            <a:xfrm>
              <a:off x="5251450" y="4248150"/>
              <a:ext cx="393700" cy="292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39" name="Rectangle 68">
              <a:extLst>
                <a:ext uri="{FF2B5EF4-FFF2-40B4-BE49-F238E27FC236}">
                  <a16:creationId xmlns:a16="http://schemas.microsoft.com/office/drawing/2014/main" id="{7EBB109B-E701-4C23-9F73-F6C21012E480}"/>
                </a:ext>
              </a:extLst>
            </p:cNvPr>
            <p:cNvSpPr>
              <a:spLocks noChangeArrowheads="1"/>
            </p:cNvSpPr>
            <p:nvPr/>
          </p:nvSpPr>
          <p:spPr bwMode="auto">
            <a:xfrm>
              <a:off x="5256213" y="4197350"/>
              <a:ext cx="319478"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nh</a:t>
              </a:r>
            </a:p>
          </p:txBody>
        </p:sp>
        <p:sp>
          <p:nvSpPr>
            <p:cNvPr id="7240" name="Rectangle 69">
              <a:extLst>
                <a:ext uri="{FF2B5EF4-FFF2-40B4-BE49-F238E27FC236}">
                  <a16:creationId xmlns:a16="http://schemas.microsoft.com/office/drawing/2014/main" id="{CD131BEF-5033-439C-BB39-6C4C2048928A}"/>
                </a:ext>
              </a:extLst>
            </p:cNvPr>
            <p:cNvSpPr>
              <a:spLocks noChangeArrowheads="1"/>
            </p:cNvSpPr>
            <p:nvPr/>
          </p:nvSpPr>
          <p:spPr bwMode="auto">
            <a:xfrm>
              <a:off x="5657850" y="5022850"/>
              <a:ext cx="393700" cy="292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41" name="Rectangle 70">
              <a:extLst>
                <a:ext uri="{FF2B5EF4-FFF2-40B4-BE49-F238E27FC236}">
                  <a16:creationId xmlns:a16="http://schemas.microsoft.com/office/drawing/2014/main" id="{4F756348-BEE5-451F-A75B-2593BA70377F}"/>
                </a:ext>
              </a:extLst>
            </p:cNvPr>
            <p:cNvSpPr>
              <a:spLocks noChangeArrowheads="1"/>
            </p:cNvSpPr>
            <p:nvPr/>
          </p:nvSpPr>
          <p:spPr bwMode="auto">
            <a:xfrm>
              <a:off x="5662612" y="4972050"/>
              <a:ext cx="319478"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dh</a:t>
              </a:r>
            </a:p>
          </p:txBody>
        </p:sp>
        <p:sp>
          <p:nvSpPr>
            <p:cNvPr id="7242" name="Rectangle 71">
              <a:extLst>
                <a:ext uri="{FF2B5EF4-FFF2-40B4-BE49-F238E27FC236}">
                  <a16:creationId xmlns:a16="http://schemas.microsoft.com/office/drawing/2014/main" id="{ADD0BD70-9AD6-40B4-95C4-5B34F1F9D507}"/>
                </a:ext>
              </a:extLst>
            </p:cNvPr>
            <p:cNvSpPr>
              <a:spLocks noChangeArrowheads="1"/>
            </p:cNvSpPr>
            <p:nvPr/>
          </p:nvSpPr>
          <p:spPr bwMode="auto">
            <a:xfrm>
              <a:off x="2444750" y="5581650"/>
              <a:ext cx="3606800" cy="292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43" name="Rectangle 72">
              <a:extLst>
                <a:ext uri="{FF2B5EF4-FFF2-40B4-BE49-F238E27FC236}">
                  <a16:creationId xmlns:a16="http://schemas.microsoft.com/office/drawing/2014/main" id="{46782042-93E5-43D4-9651-D2C8DCB1E11B}"/>
                </a:ext>
              </a:extLst>
            </p:cNvPr>
            <p:cNvSpPr>
              <a:spLocks noChangeArrowheads="1"/>
            </p:cNvSpPr>
            <p:nvPr/>
          </p:nvSpPr>
          <p:spPr bwMode="auto">
            <a:xfrm>
              <a:off x="3870326" y="5556250"/>
              <a:ext cx="460582"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bits</a:t>
              </a:r>
            </a:p>
          </p:txBody>
        </p:sp>
        <p:sp>
          <p:nvSpPr>
            <p:cNvPr id="7244" name="Rectangle 73">
              <a:extLst>
                <a:ext uri="{FF2B5EF4-FFF2-40B4-BE49-F238E27FC236}">
                  <a16:creationId xmlns:a16="http://schemas.microsoft.com/office/drawing/2014/main" id="{A67D68C9-A3BE-4E12-8F07-772CA54F6304}"/>
                </a:ext>
              </a:extLst>
            </p:cNvPr>
            <p:cNvSpPr>
              <a:spLocks noChangeArrowheads="1"/>
            </p:cNvSpPr>
            <p:nvPr/>
          </p:nvSpPr>
          <p:spPr bwMode="auto">
            <a:xfrm>
              <a:off x="5634038" y="5529263"/>
              <a:ext cx="4238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45" name="Rectangle 74">
              <a:extLst>
                <a:ext uri="{FF2B5EF4-FFF2-40B4-BE49-F238E27FC236}">
                  <a16:creationId xmlns:a16="http://schemas.microsoft.com/office/drawing/2014/main" id="{9EFC65B9-6FED-4EF3-A226-AF43B6B21E9D}"/>
                </a:ext>
              </a:extLst>
            </p:cNvPr>
            <p:cNvSpPr>
              <a:spLocks noChangeArrowheads="1"/>
            </p:cNvSpPr>
            <p:nvPr/>
          </p:nvSpPr>
          <p:spPr bwMode="auto">
            <a:xfrm>
              <a:off x="2444750" y="5022850"/>
              <a:ext cx="393700" cy="292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7246" name="Rectangle 75">
              <a:extLst>
                <a:ext uri="{FF2B5EF4-FFF2-40B4-BE49-F238E27FC236}">
                  <a16:creationId xmlns:a16="http://schemas.microsoft.com/office/drawing/2014/main" id="{B17A98D4-6360-48F6-8A3B-5379C59B61CF}"/>
                </a:ext>
              </a:extLst>
            </p:cNvPr>
            <p:cNvSpPr>
              <a:spLocks noChangeArrowheads="1"/>
            </p:cNvSpPr>
            <p:nvPr/>
          </p:nvSpPr>
          <p:spPr bwMode="auto">
            <a:xfrm>
              <a:off x="2449512" y="4972050"/>
              <a:ext cx="247597" cy="3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500"/>
                <a:t>dt</a:t>
              </a:r>
            </a:p>
          </p:txBody>
        </p:sp>
        <p:sp>
          <p:nvSpPr>
            <p:cNvPr id="7247" name="Line 76">
              <a:extLst>
                <a:ext uri="{FF2B5EF4-FFF2-40B4-BE49-F238E27FC236}">
                  <a16:creationId xmlns:a16="http://schemas.microsoft.com/office/drawing/2014/main" id="{DE1BE567-904A-47F0-8775-F610D9F1AE25}"/>
                </a:ext>
              </a:extLst>
            </p:cNvPr>
            <p:cNvSpPr>
              <a:spLocks noChangeShapeType="1"/>
            </p:cNvSpPr>
            <p:nvPr/>
          </p:nvSpPr>
          <p:spPr bwMode="auto">
            <a:xfrm>
              <a:off x="4546600" y="1803400"/>
              <a:ext cx="5207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7248" name="Line 77">
              <a:extLst>
                <a:ext uri="{FF2B5EF4-FFF2-40B4-BE49-F238E27FC236}">
                  <a16:creationId xmlns:a16="http://schemas.microsoft.com/office/drawing/2014/main" id="{32E3BF06-3B2A-40DC-9748-F7F53F853847}"/>
                </a:ext>
              </a:extLst>
            </p:cNvPr>
            <p:cNvSpPr>
              <a:spLocks noChangeShapeType="1"/>
            </p:cNvSpPr>
            <p:nvPr/>
          </p:nvSpPr>
          <p:spPr bwMode="auto">
            <a:xfrm>
              <a:off x="4933950" y="2503488"/>
              <a:ext cx="5207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7249" name="Line 78">
              <a:extLst>
                <a:ext uri="{FF2B5EF4-FFF2-40B4-BE49-F238E27FC236}">
                  <a16:creationId xmlns:a16="http://schemas.microsoft.com/office/drawing/2014/main" id="{FC800225-0EB2-4443-8963-CE112DC84668}"/>
                </a:ext>
              </a:extLst>
            </p:cNvPr>
            <p:cNvSpPr>
              <a:spLocks noChangeShapeType="1"/>
            </p:cNvSpPr>
            <p:nvPr/>
          </p:nvSpPr>
          <p:spPr bwMode="auto">
            <a:xfrm>
              <a:off x="5321300" y="3098800"/>
              <a:ext cx="5207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7250" name="Line 79">
              <a:extLst>
                <a:ext uri="{FF2B5EF4-FFF2-40B4-BE49-F238E27FC236}">
                  <a16:creationId xmlns:a16="http://schemas.microsoft.com/office/drawing/2014/main" id="{A90BD312-9495-466F-8CA3-623358E894E3}"/>
                </a:ext>
              </a:extLst>
            </p:cNvPr>
            <p:cNvSpPr>
              <a:spLocks noChangeShapeType="1"/>
            </p:cNvSpPr>
            <p:nvPr/>
          </p:nvSpPr>
          <p:spPr bwMode="auto">
            <a:xfrm>
              <a:off x="5343525" y="3759200"/>
              <a:ext cx="5207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7251" name="Line 80">
              <a:extLst>
                <a:ext uri="{FF2B5EF4-FFF2-40B4-BE49-F238E27FC236}">
                  <a16:creationId xmlns:a16="http://schemas.microsoft.com/office/drawing/2014/main" id="{87B07F22-40DD-4E55-95D0-C3E778673D1E}"/>
                </a:ext>
              </a:extLst>
            </p:cNvPr>
            <p:cNvSpPr>
              <a:spLocks noChangeShapeType="1"/>
            </p:cNvSpPr>
            <p:nvPr/>
          </p:nvSpPr>
          <p:spPr bwMode="auto">
            <a:xfrm>
              <a:off x="5756275" y="4394200"/>
              <a:ext cx="5207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7252" name="Line 81">
              <a:extLst>
                <a:ext uri="{FF2B5EF4-FFF2-40B4-BE49-F238E27FC236}">
                  <a16:creationId xmlns:a16="http://schemas.microsoft.com/office/drawing/2014/main" id="{49B284BA-35C4-476A-A412-5FFCA06A9F7A}"/>
                </a:ext>
              </a:extLst>
            </p:cNvPr>
            <p:cNvSpPr>
              <a:spLocks noChangeShapeType="1"/>
            </p:cNvSpPr>
            <p:nvPr/>
          </p:nvSpPr>
          <p:spPr bwMode="auto">
            <a:xfrm>
              <a:off x="6157913" y="5186363"/>
              <a:ext cx="5207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7253" name="Line 82">
              <a:extLst>
                <a:ext uri="{FF2B5EF4-FFF2-40B4-BE49-F238E27FC236}">
                  <a16:creationId xmlns:a16="http://schemas.microsoft.com/office/drawing/2014/main" id="{320D8425-606D-4AE8-AB65-B9993DD8AE39}"/>
                </a:ext>
              </a:extLst>
            </p:cNvPr>
            <p:cNvSpPr>
              <a:spLocks noChangeShapeType="1"/>
            </p:cNvSpPr>
            <p:nvPr/>
          </p:nvSpPr>
          <p:spPr bwMode="auto">
            <a:xfrm>
              <a:off x="6165850" y="5729288"/>
              <a:ext cx="5207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gr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6">
            <a:extLst>
              <a:ext uri="{FF2B5EF4-FFF2-40B4-BE49-F238E27FC236}">
                <a16:creationId xmlns:a16="http://schemas.microsoft.com/office/drawing/2014/main" id="{F778AFC9-FF5B-4B5B-A7F8-214CF30CD9DE}"/>
              </a:ext>
            </a:extLst>
          </p:cNvPr>
          <p:cNvSpPr>
            <a:spLocks noGrp="1" noChangeArrowheads="1"/>
          </p:cNvSpPr>
          <p:nvPr>
            <p:ph type="title"/>
          </p:nvPr>
        </p:nvSpPr>
        <p:spPr>
          <a:xfrm>
            <a:off x="457200" y="205979"/>
            <a:ext cx="7620000" cy="857250"/>
          </a:xfrm>
        </p:spPr>
        <p:txBody>
          <a:bodyPr>
            <a:normAutofit fontScale="90000"/>
          </a:bodyPr>
          <a:lstStyle/>
          <a:p>
            <a:r>
              <a:rPr lang="en-US" altLang="en-US" dirty="0"/>
              <a:t>Concurrent vs Asynchronous/Multiplexed IO</a:t>
            </a:r>
          </a:p>
        </p:txBody>
      </p:sp>
      <p:sp>
        <p:nvSpPr>
          <p:cNvPr id="256003" name="Content Placeholder 7">
            <a:extLst>
              <a:ext uri="{FF2B5EF4-FFF2-40B4-BE49-F238E27FC236}">
                <a16:creationId xmlns:a16="http://schemas.microsoft.com/office/drawing/2014/main" id="{36EBD9EB-A3C1-4F98-A137-DEC55A595D21}"/>
              </a:ext>
            </a:extLst>
          </p:cNvPr>
          <p:cNvSpPr>
            <a:spLocks noGrp="1" noChangeArrowheads="1"/>
          </p:cNvSpPr>
          <p:nvPr>
            <p:ph sz="quarter" idx="1"/>
          </p:nvPr>
        </p:nvSpPr>
        <p:spPr/>
        <p:txBody>
          <a:bodyPr>
            <a:normAutofit fontScale="85000" lnSpcReduction="20000"/>
          </a:bodyPr>
          <a:lstStyle/>
          <a:p>
            <a:pPr marL="0" indent="0" algn="just">
              <a:buNone/>
              <a:defRPr/>
            </a:pPr>
            <a:r>
              <a:rPr lang="en-US" altLang="en-US" dirty="0"/>
              <a:t>Limitations with concurrent server</a:t>
            </a:r>
          </a:p>
          <a:p>
            <a:pPr marL="342900">
              <a:defRPr/>
            </a:pPr>
            <a:r>
              <a:rPr lang="en-US" altLang="en-US" dirty="0"/>
              <a:t>Remove fork/thread overhead</a:t>
            </a:r>
          </a:p>
          <a:p>
            <a:pPr lvl="1" eaLnBrk="1" hangingPunct="1">
              <a:defRPr/>
            </a:pPr>
            <a:r>
              <a:rPr lang="en-US" altLang="en-US" dirty="0"/>
              <a:t>Pre-fork/thread N processes to handle clients and use them forever</a:t>
            </a:r>
          </a:p>
          <a:p>
            <a:pPr lvl="2" eaLnBrk="1" hangingPunct="1">
              <a:defRPr/>
            </a:pPr>
            <a:r>
              <a:rPr lang="en-US" altLang="en-US" dirty="0"/>
              <a:t>Not easy to guess the “right” number of child processes</a:t>
            </a:r>
          </a:p>
          <a:p>
            <a:pPr marL="342900">
              <a:defRPr/>
            </a:pPr>
            <a:r>
              <a:rPr lang="en-US" altLang="en-US" dirty="0"/>
              <a:t>Is context switching a big problem?</a:t>
            </a:r>
          </a:p>
          <a:p>
            <a:pPr marL="0" indent="0" algn="just">
              <a:buNone/>
              <a:defRPr/>
            </a:pPr>
            <a:r>
              <a:rPr lang="en-US" altLang="en-US" dirty="0"/>
              <a:t>With </a:t>
            </a:r>
            <a:r>
              <a:rPr lang="en-US" altLang="en-US" dirty="0">
                <a:latin typeface="Courier New" panose="02070309020205020404" pitchFamily="49" charset="0"/>
                <a:cs typeface="Courier New" panose="02070309020205020404" pitchFamily="49" charset="0"/>
              </a:rPr>
              <a:t>select</a:t>
            </a:r>
            <a:r>
              <a:rPr lang="en-US" altLang="en-US" dirty="0"/>
              <a:t>, a single process to handle all requests. This is</a:t>
            </a:r>
          </a:p>
          <a:p>
            <a:pPr algn="just">
              <a:defRPr/>
            </a:pPr>
            <a:r>
              <a:rPr lang="en-US" altLang="en-US" dirty="0"/>
              <a:t>Implicit multiplexing results in simpler, more transparent programming. No need to express handling of multiple sockets/connections</a:t>
            </a:r>
          </a:p>
          <a:p>
            <a:pPr algn="just">
              <a:defRPr/>
            </a:pPr>
            <a:r>
              <a:rPr lang="en-US" altLang="en-US" dirty="0"/>
              <a:t>no IPC primitives (shared memory …) for different tasks to communicate</a:t>
            </a:r>
          </a:p>
          <a:p>
            <a:pPr marL="0" indent="0">
              <a:buNone/>
              <a:defRPr/>
            </a:pPr>
            <a:r>
              <a:rPr lang="en-US" altLang="en-US" dirty="0"/>
              <a:t>Combine worlds: e.g., </a:t>
            </a:r>
            <a:r>
              <a:rPr lang="en-US" altLang="en-US" dirty="0">
                <a:solidFill>
                  <a:srgbClr val="C00000"/>
                </a:solidFill>
              </a:rPr>
              <a:t>pre-forked multiplexed servers</a:t>
            </a:r>
            <a:r>
              <a:rPr lang="en-US" altLang="en-US" dirty="0"/>
              <a:t>?</a:t>
            </a:r>
          </a:p>
          <a:p>
            <a:pPr lvl="2" eaLnBrk="1" hangingPunct="1">
              <a:defRPr/>
            </a:pPr>
            <a:endParaRPr lang="en-US" altLang="en-US" dirty="0"/>
          </a:p>
          <a:p>
            <a:pPr marL="0" indent="0" algn="just">
              <a:buNone/>
              <a:defRPr/>
            </a:pPr>
            <a:endParaRPr lang="en-US" altLang="en-US" sz="15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itle 1">
            <a:extLst>
              <a:ext uri="{FF2B5EF4-FFF2-40B4-BE49-F238E27FC236}">
                <a16:creationId xmlns:a16="http://schemas.microsoft.com/office/drawing/2014/main" id="{4B833887-3D22-45D7-AE6C-227A8530A2A5}"/>
              </a:ext>
            </a:extLst>
          </p:cNvPr>
          <p:cNvSpPr>
            <a:spLocks noGrp="1" noChangeArrowheads="1"/>
          </p:cNvSpPr>
          <p:nvPr>
            <p:ph type="title"/>
          </p:nvPr>
        </p:nvSpPr>
        <p:spPr/>
        <p:txBody>
          <a:bodyPr/>
          <a:lstStyle/>
          <a:p>
            <a:r>
              <a:rPr lang="en-US" altLang="en-US"/>
              <a:t>Socket Options</a:t>
            </a:r>
          </a:p>
        </p:txBody>
      </p:sp>
      <p:sp>
        <p:nvSpPr>
          <p:cNvPr id="164867" name="Content Placeholder 2">
            <a:extLst>
              <a:ext uri="{FF2B5EF4-FFF2-40B4-BE49-F238E27FC236}">
                <a16:creationId xmlns:a16="http://schemas.microsoft.com/office/drawing/2014/main" id="{6A8BF1AC-8BBA-4FCB-8CE9-54BE29546636}"/>
              </a:ext>
            </a:extLst>
          </p:cNvPr>
          <p:cNvSpPr>
            <a:spLocks noGrp="1" noChangeArrowheads="1"/>
          </p:cNvSpPr>
          <p:nvPr>
            <p:ph sz="quarter" idx="1"/>
          </p:nvPr>
        </p:nvSpPr>
        <p:spPr>
          <a:xfrm>
            <a:off x="457200" y="1200150"/>
            <a:ext cx="8534400" cy="3655314"/>
          </a:xfrm>
        </p:spPr>
        <p:txBody>
          <a:bodyPr>
            <a:noAutofit/>
          </a:bodyPr>
          <a:lstStyle/>
          <a:p>
            <a:pPr marL="0" indent="0">
              <a:buNone/>
            </a:pPr>
            <a:r>
              <a:rPr lang="en-US" altLang="en-US" sz="2000" dirty="0">
                <a:latin typeface="Courier New" panose="02070309020205020404" pitchFamily="49" charset="0"/>
                <a:cs typeface="Courier New" panose="02070309020205020404" pitchFamily="49" charset="0"/>
              </a:rPr>
              <a:t>#include &lt;sys/</a:t>
            </a:r>
            <a:r>
              <a:rPr lang="en-US" altLang="en-US" sz="2000" dirty="0" err="1">
                <a:latin typeface="Courier New" panose="02070309020205020404" pitchFamily="49" charset="0"/>
                <a:cs typeface="Courier New" panose="02070309020205020404" pitchFamily="49" charset="0"/>
              </a:rPr>
              <a:t>socket.h</a:t>
            </a:r>
            <a:r>
              <a:rPr lang="en-US" altLang="en-US" sz="2000" dirty="0">
                <a:latin typeface="Courier New" panose="02070309020205020404" pitchFamily="49" charset="0"/>
                <a:cs typeface="Courier New" panose="02070309020205020404" pitchFamily="49" charset="0"/>
              </a:rPr>
              <a:t>&gt;</a:t>
            </a:r>
          </a:p>
          <a:p>
            <a:pPr marL="0" indent="0">
              <a:buNone/>
            </a:pPr>
            <a:r>
              <a:rPr lang="sv-SE" altLang="en-US" sz="2000" dirty="0">
                <a:latin typeface="Courier New" panose="02070309020205020404" pitchFamily="49" charset="0"/>
                <a:cs typeface="Courier New" panose="02070309020205020404" pitchFamily="49" charset="0"/>
              </a:rPr>
              <a:t>int setsockopt(int </a:t>
            </a:r>
            <a:r>
              <a:rPr lang="sv-SE" altLang="en-US" sz="2000" i="1" dirty="0">
                <a:latin typeface="Courier New" panose="02070309020205020404" pitchFamily="49" charset="0"/>
                <a:cs typeface="Courier New" panose="02070309020205020404" pitchFamily="49" charset="0"/>
              </a:rPr>
              <a:t>fd</a:t>
            </a:r>
            <a:r>
              <a:rPr lang="sv-SE" altLang="en-US" sz="2000" dirty="0">
                <a:latin typeface="Courier New" panose="02070309020205020404" pitchFamily="49" charset="0"/>
                <a:cs typeface="Courier New" panose="02070309020205020404" pitchFamily="49" charset="0"/>
              </a:rPr>
              <a:t>, int </a:t>
            </a:r>
            <a:r>
              <a:rPr lang="en-US" altLang="en-US" sz="2000" i="1" dirty="0">
                <a:latin typeface="Courier New" panose="02070309020205020404" pitchFamily="49" charset="0"/>
                <a:cs typeface="Courier New" panose="02070309020205020404" pitchFamily="49" charset="0"/>
              </a:rPr>
              <a:t>level</a:t>
            </a:r>
            <a:r>
              <a:rPr lang="en-US" altLang="en-US" sz="2000" dirty="0">
                <a:latin typeface="Courier New" panose="02070309020205020404" pitchFamily="49" charset="0"/>
                <a:cs typeface="Courier New" panose="02070309020205020404" pitchFamily="49" charset="0"/>
              </a:rPr>
              <a:t>, int </a:t>
            </a:r>
            <a:r>
              <a:rPr lang="en-US" altLang="en-US" sz="2000" b="1" i="1" dirty="0">
                <a:solidFill>
                  <a:srgbClr val="FF0000"/>
                </a:solidFill>
                <a:latin typeface="Courier New" panose="02070309020205020404" pitchFamily="49" charset="0"/>
                <a:cs typeface="Courier New" panose="02070309020205020404" pitchFamily="49" charset="0"/>
              </a:rPr>
              <a:t>option</a:t>
            </a:r>
            <a:r>
              <a:rPr lang="en-US" altLang="en-US" sz="2000" dirty="0">
                <a:latin typeface="Courier New" panose="02070309020205020404" pitchFamily="49" charset="0"/>
                <a:cs typeface="Courier New" panose="02070309020205020404" pitchFamily="49" charset="0"/>
              </a:rPr>
              <a:t>, </a:t>
            </a:r>
          </a:p>
          <a:p>
            <a:pPr marL="0" indent="0">
              <a:buNone/>
            </a:pPr>
            <a:r>
              <a:rPr lang="en-US" altLang="en-US" sz="2000" dirty="0">
                <a:latin typeface="Courier New" panose="02070309020205020404" pitchFamily="49" charset="0"/>
                <a:cs typeface="Courier New" panose="02070309020205020404" pitchFamily="49" charset="0"/>
              </a:rPr>
              <a:t>		  const void *</a:t>
            </a:r>
            <a:r>
              <a:rPr lang="en-US" altLang="en-US" sz="2000" i="1" dirty="0" err="1">
                <a:latin typeface="Courier New" panose="02070309020205020404" pitchFamily="49" charset="0"/>
                <a:cs typeface="Courier New" panose="02070309020205020404" pitchFamily="49" charset="0"/>
              </a:rPr>
              <a:t>val</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socklen_t</a:t>
            </a:r>
            <a:r>
              <a:rPr lang="en-US" altLang="en-US" sz="2000" dirty="0">
                <a:latin typeface="Courier New" panose="02070309020205020404" pitchFamily="49" charset="0"/>
                <a:cs typeface="Courier New" panose="02070309020205020404" pitchFamily="49" charset="0"/>
              </a:rPr>
              <a:t> </a:t>
            </a:r>
            <a:r>
              <a:rPr lang="en-US" altLang="en-US" sz="2000" i="1" dirty="0" err="1">
                <a:latin typeface="Courier New" panose="02070309020205020404" pitchFamily="49" charset="0"/>
                <a:cs typeface="Courier New" panose="02070309020205020404" pitchFamily="49" charset="0"/>
              </a:rPr>
              <a:t>len</a:t>
            </a:r>
            <a:r>
              <a:rPr lang="en-US" altLang="en-US" sz="2000" dirty="0">
                <a:latin typeface="Courier New" panose="02070309020205020404" pitchFamily="49" charset="0"/>
                <a:cs typeface="Courier New" panose="02070309020205020404" pitchFamily="49" charset="0"/>
              </a:rPr>
              <a:t>);</a:t>
            </a:r>
          </a:p>
          <a:p>
            <a:pPr marL="0" indent="0">
              <a:buNone/>
            </a:pPr>
            <a:r>
              <a:rPr lang="en-US" altLang="en-US" sz="2000" dirty="0">
                <a:latin typeface="Courier New" panose="02070309020205020404" pitchFamily="49" charset="0"/>
                <a:cs typeface="Courier New" panose="02070309020205020404" pitchFamily="49" charset="0"/>
              </a:rPr>
              <a:t>level</a:t>
            </a:r>
            <a:r>
              <a:rPr lang="en-US" altLang="en-US" sz="2000" b="1" dirty="0"/>
              <a:t> </a:t>
            </a:r>
            <a:r>
              <a:rPr lang="en-US" altLang="en-US" sz="2000" dirty="0"/>
              <a:t>: protocol number</a:t>
            </a:r>
          </a:p>
          <a:p>
            <a:pPr lvl="1"/>
            <a:r>
              <a:rPr lang="en-US" altLang="en-US" sz="2000" dirty="0"/>
              <a:t>Generic option: </a:t>
            </a:r>
            <a:r>
              <a:rPr lang="en-US" altLang="en-US" sz="2000" dirty="0">
                <a:latin typeface="Courier New" panose="02070309020205020404" pitchFamily="49" charset="0"/>
                <a:cs typeface="Courier New" panose="02070309020205020404" pitchFamily="49" charset="0"/>
              </a:rPr>
              <a:t>SOL_SOCKET </a:t>
            </a:r>
            <a:r>
              <a:rPr lang="en-US" altLang="en-US" sz="2000" dirty="0"/>
              <a:t>(all socket types)</a:t>
            </a:r>
          </a:p>
          <a:p>
            <a:pPr lvl="1"/>
            <a:r>
              <a:rPr lang="en-US" altLang="en-US" sz="2000" dirty="0"/>
              <a:t>TCP option: </a:t>
            </a:r>
            <a:r>
              <a:rPr lang="en-US" altLang="en-US" sz="2000" dirty="0">
                <a:latin typeface="Courier New" panose="02070309020205020404" pitchFamily="49" charset="0"/>
                <a:cs typeface="Courier New" panose="02070309020205020404" pitchFamily="49" charset="0"/>
              </a:rPr>
              <a:t>IPPROTO_TCP</a:t>
            </a:r>
          </a:p>
          <a:p>
            <a:pPr lvl="1"/>
            <a:r>
              <a:rPr lang="en-US" altLang="en-US" sz="2000" dirty="0"/>
              <a:t>IP option: </a:t>
            </a:r>
            <a:r>
              <a:rPr lang="en-US" altLang="en-US" sz="2000" dirty="0">
                <a:latin typeface="Courier New" panose="02070309020205020404" pitchFamily="49" charset="0"/>
                <a:cs typeface="Courier New" panose="02070309020205020404" pitchFamily="49" charset="0"/>
              </a:rPr>
              <a:t>IPPROTO_IP</a:t>
            </a:r>
          </a:p>
          <a:p>
            <a:pPr marL="0" indent="0">
              <a:buNone/>
            </a:pPr>
            <a:r>
              <a:rPr lang="sv-SE" altLang="en-US" sz="2000" dirty="0">
                <a:latin typeface="Courier New" panose="02070309020205020404" pitchFamily="49" charset="0"/>
                <a:cs typeface="Courier New" panose="02070309020205020404" pitchFamily="49" charset="0"/>
              </a:rPr>
              <a:t>val</a:t>
            </a:r>
            <a:r>
              <a:rPr lang="sv-SE" altLang="en-US" sz="2000" b="1" dirty="0"/>
              <a:t> </a:t>
            </a:r>
            <a:r>
              <a:rPr lang="sv-SE" altLang="en-US" sz="2000" dirty="0"/>
              <a:t>: pointer or integer (</a:t>
            </a:r>
            <a:r>
              <a:rPr lang="en-US" altLang="en-US" sz="2000" dirty="0"/>
              <a:t>nonzero integer: option enabled,  0 integer: disabled)</a:t>
            </a:r>
          </a:p>
          <a:p>
            <a:pPr marL="0" indent="0">
              <a:buNone/>
            </a:pPr>
            <a:r>
              <a:rPr lang="en-US" altLang="en-US" sz="2000" dirty="0" err="1">
                <a:latin typeface="Courier New" panose="02070309020205020404" pitchFamily="49" charset="0"/>
                <a:cs typeface="Courier New" panose="02070309020205020404" pitchFamily="49" charset="0"/>
              </a:rPr>
              <a:t>len</a:t>
            </a:r>
            <a:r>
              <a:rPr lang="en-US" altLang="en-US" sz="2000" b="1" dirty="0"/>
              <a:t> </a:t>
            </a:r>
            <a:r>
              <a:rPr lang="en-US" altLang="en-US" sz="2000" dirty="0"/>
              <a:t>: size of object pointed to by </a:t>
            </a:r>
            <a:r>
              <a:rPr lang="en-US" altLang="en-US" sz="2000" dirty="0" err="1">
                <a:latin typeface="Courier New" panose="02070309020205020404" pitchFamily="49" charset="0"/>
                <a:cs typeface="Courier New" panose="02070309020205020404" pitchFamily="49" charset="0"/>
              </a:rPr>
              <a:t>val</a:t>
            </a:r>
            <a:endParaRPr lang="en-US" altLang="en-US" sz="2000" dirty="0">
              <a:latin typeface="Courier New" panose="02070309020205020404" pitchFamily="49" charset="0"/>
              <a:cs typeface="Courier New" panose="02070309020205020404" pitchFamily="49" charset="0"/>
            </a:endParaRPr>
          </a:p>
          <a:p>
            <a:pPr marL="0" indent="0">
              <a:buNone/>
            </a:pPr>
            <a:r>
              <a:rPr lang="en-US" altLang="en-US" sz="2000" dirty="0"/>
              <a:t>Returns: 0 if OK, -1 on error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Title 1">
            <a:extLst>
              <a:ext uri="{FF2B5EF4-FFF2-40B4-BE49-F238E27FC236}">
                <a16:creationId xmlns:a16="http://schemas.microsoft.com/office/drawing/2014/main" id="{C9C05BDB-C25E-49E7-A55F-D846A89B7A86}"/>
              </a:ext>
            </a:extLst>
          </p:cNvPr>
          <p:cNvSpPr>
            <a:spLocks noGrp="1" noChangeArrowheads="1"/>
          </p:cNvSpPr>
          <p:nvPr>
            <p:ph type="title"/>
          </p:nvPr>
        </p:nvSpPr>
        <p:spPr/>
        <p:txBody>
          <a:bodyPr>
            <a:normAutofit/>
          </a:bodyPr>
          <a:lstStyle/>
          <a:p>
            <a:r>
              <a:rPr lang="en-US" altLang="en-US" dirty="0"/>
              <a:t>Socket Options</a:t>
            </a:r>
          </a:p>
        </p:txBody>
      </p:sp>
      <p:sp>
        <p:nvSpPr>
          <p:cNvPr id="3" name="Content Placeholder 2">
            <a:extLst>
              <a:ext uri="{FF2B5EF4-FFF2-40B4-BE49-F238E27FC236}">
                <a16:creationId xmlns:a16="http://schemas.microsoft.com/office/drawing/2014/main" id="{D1536E54-B967-4810-B879-6E23F5D6B008}"/>
              </a:ext>
            </a:extLst>
          </p:cNvPr>
          <p:cNvSpPr>
            <a:spLocks noGrp="1"/>
          </p:cNvSpPr>
          <p:nvPr>
            <p:ph sz="quarter" idx="1"/>
          </p:nvPr>
        </p:nvSpPr>
        <p:spPr>
          <a:xfrm>
            <a:off x="457200" y="1200150"/>
            <a:ext cx="8305800" cy="3655314"/>
          </a:xfrm>
        </p:spPr>
        <p:txBody>
          <a:bodyPr>
            <a:normAutofit/>
          </a:bodyPr>
          <a:lstStyle/>
          <a:p>
            <a:pPr marL="0" indent="0">
              <a:buNone/>
              <a:defRPr/>
            </a:pPr>
            <a:r>
              <a:rPr lang="en-US" sz="2000" dirty="0">
                <a:latin typeface="Courier New" panose="02070309020205020404" pitchFamily="49" charset="0"/>
                <a:cs typeface="Courier New" panose="02070309020205020404" pitchFamily="49" charset="0"/>
              </a:rPr>
              <a:t>#include &lt;sys/</a:t>
            </a:r>
            <a:r>
              <a:rPr lang="en-US" sz="2000" dirty="0" err="1">
                <a:latin typeface="Courier New" panose="02070309020205020404" pitchFamily="49" charset="0"/>
                <a:cs typeface="Courier New" panose="02070309020205020404" pitchFamily="49" charset="0"/>
              </a:rPr>
              <a:t>socket.h</a:t>
            </a:r>
            <a:r>
              <a:rPr lang="en-US" sz="2000" dirty="0">
                <a:latin typeface="Courier New" panose="02070309020205020404" pitchFamily="49" charset="0"/>
                <a:cs typeface="Courier New" panose="02070309020205020404" pitchFamily="49" charset="0"/>
              </a:rPr>
              <a:t>&gt;</a:t>
            </a:r>
          </a:p>
          <a:p>
            <a:pPr marL="0" indent="0">
              <a:buNone/>
              <a:defRPr/>
            </a:pPr>
            <a:r>
              <a:rPr lang="sv-SE" sz="2000" dirty="0">
                <a:latin typeface="Courier New" panose="02070309020205020404" pitchFamily="49" charset="0"/>
                <a:cs typeface="Courier New" panose="02070309020205020404" pitchFamily="49" charset="0"/>
              </a:rPr>
              <a:t>int getsockopt(int </a:t>
            </a:r>
            <a:r>
              <a:rPr lang="sv-SE" sz="2000" i="1" dirty="0">
                <a:latin typeface="Courier New" panose="02070309020205020404" pitchFamily="49" charset="0"/>
                <a:cs typeface="Courier New" panose="02070309020205020404" pitchFamily="49" charset="0"/>
              </a:rPr>
              <a:t>sockfd</a:t>
            </a:r>
            <a:r>
              <a:rPr lang="sv-SE" sz="2000" dirty="0">
                <a:latin typeface="Courier New" panose="02070309020205020404" pitchFamily="49" charset="0"/>
                <a:cs typeface="Courier New" panose="02070309020205020404" pitchFamily="49" charset="0"/>
              </a:rPr>
              <a:t>, int </a:t>
            </a:r>
            <a:r>
              <a:rPr lang="en-US" sz="2000" i="1" dirty="0">
                <a:latin typeface="Courier New" panose="02070309020205020404" pitchFamily="49" charset="0"/>
                <a:cs typeface="Courier New" panose="02070309020205020404" pitchFamily="49" charset="0"/>
              </a:rPr>
              <a:t>level</a:t>
            </a:r>
            <a:r>
              <a:rPr lang="en-US" sz="2000" dirty="0">
                <a:latin typeface="Courier New" panose="02070309020205020404" pitchFamily="49" charset="0"/>
                <a:cs typeface="Courier New" panose="02070309020205020404" pitchFamily="49" charset="0"/>
              </a:rPr>
              <a:t>, int </a:t>
            </a:r>
            <a:r>
              <a:rPr lang="en-US" sz="2000" i="1" dirty="0">
                <a:latin typeface="Courier New" panose="02070309020205020404" pitchFamily="49" charset="0"/>
                <a:cs typeface="Courier New" panose="02070309020205020404" pitchFamily="49" charset="0"/>
              </a:rPr>
              <a:t>option</a:t>
            </a:r>
            <a:r>
              <a:rPr lang="en-US" sz="2000" dirty="0">
                <a:latin typeface="Courier New" panose="02070309020205020404" pitchFamily="49" charset="0"/>
                <a:cs typeface="Courier New" panose="02070309020205020404" pitchFamily="49" charset="0"/>
              </a:rPr>
              <a:t>, 	 void *restrict </a:t>
            </a:r>
            <a:r>
              <a:rPr lang="en-US" sz="2000" i="1" dirty="0" err="1">
                <a:latin typeface="Courier New" panose="02070309020205020404" pitchFamily="49" charset="0"/>
                <a:cs typeface="Courier New" panose="02070309020205020404" pitchFamily="49" charset="0"/>
              </a:rPr>
              <a:t>val</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socklen_t</a:t>
            </a:r>
            <a:r>
              <a:rPr lang="en-US" sz="2000" dirty="0">
                <a:latin typeface="Courier New" panose="02070309020205020404" pitchFamily="49" charset="0"/>
                <a:cs typeface="Courier New" panose="02070309020205020404" pitchFamily="49" charset="0"/>
              </a:rPr>
              <a:t> *restrict </a:t>
            </a:r>
            <a:r>
              <a:rPr lang="en-US" sz="2000" i="1" dirty="0" err="1">
                <a:latin typeface="Courier New" panose="02070309020205020404" pitchFamily="49" charset="0"/>
                <a:cs typeface="Courier New" panose="02070309020205020404" pitchFamily="49" charset="0"/>
              </a:rPr>
              <a:t>lenp</a:t>
            </a:r>
            <a:r>
              <a:rPr lang="en-US" sz="2000" dirty="0">
                <a:latin typeface="Courier New" panose="02070309020205020404" pitchFamily="49" charset="0"/>
                <a:cs typeface="Courier New" panose="02070309020205020404" pitchFamily="49" charset="0"/>
              </a:rPr>
              <a:t>);</a:t>
            </a:r>
          </a:p>
          <a:p>
            <a:pPr marL="0" indent="0">
              <a:buNone/>
              <a:defRPr/>
            </a:pPr>
            <a:r>
              <a:rPr lang="en-US" sz="2000" dirty="0"/>
              <a:t>Returns: 0 if OK, -1 on error</a:t>
            </a:r>
          </a:p>
          <a:p>
            <a:pPr marL="0" indent="0">
              <a:buNone/>
              <a:defRPr/>
            </a:pPr>
            <a:r>
              <a:rPr lang="en-US" sz="2000" dirty="0" err="1">
                <a:latin typeface="Courier New" panose="02070309020205020404" pitchFamily="49" charset="0"/>
                <a:cs typeface="Courier New" panose="02070309020205020404" pitchFamily="49" charset="0"/>
              </a:rPr>
              <a:t>lenp</a:t>
            </a:r>
            <a:r>
              <a:rPr lang="en-US" sz="2000" b="1" dirty="0"/>
              <a:t> </a:t>
            </a:r>
            <a:r>
              <a:rPr lang="en-US" sz="2000" dirty="0"/>
              <a:t>: size of buffer for option copy</a:t>
            </a:r>
          </a:p>
          <a:p>
            <a:pPr>
              <a:defRPr/>
            </a:pPr>
            <a:r>
              <a:rPr lang="en-US" sz="2000" dirty="0"/>
              <a:t>data size &gt; buffer size</a:t>
            </a:r>
          </a:p>
          <a:p>
            <a:pPr lvl="1">
              <a:defRPr/>
            </a:pPr>
            <a:r>
              <a:rPr lang="en-US" sz="2000" dirty="0"/>
              <a:t>silent truncation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Title 1">
            <a:extLst>
              <a:ext uri="{FF2B5EF4-FFF2-40B4-BE49-F238E27FC236}">
                <a16:creationId xmlns:a16="http://schemas.microsoft.com/office/drawing/2014/main" id="{0C132860-75D8-461A-9446-5DA5D3C38DA5}"/>
              </a:ext>
            </a:extLst>
          </p:cNvPr>
          <p:cNvSpPr>
            <a:spLocks noGrp="1" noChangeArrowheads="1"/>
          </p:cNvSpPr>
          <p:nvPr>
            <p:ph type="title"/>
          </p:nvPr>
        </p:nvSpPr>
        <p:spPr/>
        <p:txBody>
          <a:bodyPr/>
          <a:lstStyle/>
          <a:p>
            <a:r>
              <a:rPr lang="en-US" altLang="en-US" dirty="0"/>
              <a:t>Socket Options</a:t>
            </a:r>
          </a:p>
        </p:txBody>
      </p:sp>
      <p:pic>
        <p:nvPicPr>
          <p:cNvPr id="166915" name="Picture 3">
            <a:extLst>
              <a:ext uri="{FF2B5EF4-FFF2-40B4-BE49-F238E27FC236}">
                <a16:creationId xmlns:a16="http://schemas.microsoft.com/office/drawing/2014/main" id="{613A69FC-17C1-41D4-86D2-4ADEB54AD1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296339"/>
            <a:ext cx="5314950" cy="367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itle 1">
            <a:extLst>
              <a:ext uri="{FF2B5EF4-FFF2-40B4-BE49-F238E27FC236}">
                <a16:creationId xmlns:a16="http://schemas.microsoft.com/office/drawing/2014/main" id="{3D7008B4-3F08-4E07-B426-62DB7C62746F}"/>
              </a:ext>
            </a:extLst>
          </p:cNvPr>
          <p:cNvSpPr>
            <a:spLocks noGrp="1" noChangeArrowheads="1"/>
          </p:cNvSpPr>
          <p:nvPr>
            <p:ph type="title"/>
          </p:nvPr>
        </p:nvSpPr>
        <p:spPr/>
        <p:txBody>
          <a:bodyPr>
            <a:normAutofit/>
          </a:bodyPr>
          <a:lstStyle/>
          <a:p>
            <a:r>
              <a:rPr lang="en-US" altLang="en-US"/>
              <a:t>General Socket Options (</a:t>
            </a:r>
            <a:r>
              <a:rPr lang="en-US" altLang="en-US" b="0">
                <a:latin typeface="Courier New" panose="02070309020205020404" pitchFamily="49" charset="0"/>
                <a:cs typeface="Courier New" panose="02070309020205020404" pitchFamily="49" charset="0"/>
              </a:rPr>
              <a:t>SOL_SOCKET</a:t>
            </a:r>
            <a:r>
              <a:rPr lang="en-US" altLang="en-US"/>
              <a:t>)</a:t>
            </a:r>
          </a:p>
        </p:txBody>
      </p:sp>
      <p:sp>
        <p:nvSpPr>
          <p:cNvPr id="169987" name="Rectangle 2">
            <a:extLst>
              <a:ext uri="{FF2B5EF4-FFF2-40B4-BE49-F238E27FC236}">
                <a16:creationId xmlns:a16="http://schemas.microsoft.com/office/drawing/2014/main" id="{F2C49C81-604A-4E43-AD8C-17FF656D08E2}"/>
              </a:ext>
            </a:extLst>
          </p:cNvPr>
          <p:cNvSpPr>
            <a:spLocks noGrp="1" noChangeArrowheads="1"/>
          </p:cNvSpPr>
          <p:nvPr>
            <p:ph sz="quarter" idx="1"/>
          </p:nvPr>
        </p:nvSpPr>
        <p:spPr>
          <a:xfrm>
            <a:off x="457200" y="1200150"/>
            <a:ext cx="8305800" cy="3655314"/>
          </a:xfrm>
        </p:spPr>
        <p:txBody>
          <a:bodyPr>
            <a:noAutofit/>
          </a:bodyPr>
          <a:lstStyle/>
          <a:p>
            <a:pPr eaLnBrk="1" hangingPunct="1"/>
            <a:r>
              <a:rPr lang="en-US" altLang="en-US" sz="2000" dirty="0">
                <a:latin typeface="Courier New" panose="02070309020205020404" pitchFamily="49" charset="0"/>
                <a:cs typeface="Courier New" panose="02070309020205020404" pitchFamily="49" charset="0"/>
              </a:rPr>
              <a:t>SO_BROADCAST(int)</a:t>
            </a:r>
            <a:r>
              <a:rPr lang="en-US" altLang="en-US" sz="2000" dirty="0"/>
              <a:t>: permit sending broadcast messages</a:t>
            </a:r>
          </a:p>
          <a:p>
            <a:pPr eaLnBrk="1" hangingPunct="1"/>
            <a:r>
              <a:rPr lang="en-US" altLang="en-US" sz="2000" dirty="0">
                <a:latin typeface="Courier New" panose="02070309020205020404" pitchFamily="49" charset="0"/>
                <a:cs typeface="Courier New" panose="02070309020205020404" pitchFamily="49" charset="0"/>
              </a:rPr>
              <a:t>SO_DEBUG</a:t>
            </a:r>
            <a:r>
              <a:rPr lang="en-US" altLang="en-US" sz="2000" dirty="0"/>
              <a:t>: for debugging</a:t>
            </a:r>
          </a:p>
          <a:p>
            <a:pPr eaLnBrk="1" hangingPunct="1"/>
            <a:r>
              <a:rPr lang="en-US" altLang="en-US" sz="2000" dirty="0">
                <a:latin typeface="Courier New" panose="02070309020205020404" pitchFamily="49" charset="0"/>
                <a:cs typeface="Courier New" panose="02070309020205020404" pitchFamily="49" charset="0"/>
              </a:rPr>
              <a:t>SO_DONROUTE</a:t>
            </a:r>
            <a:r>
              <a:rPr lang="en-US" altLang="en-US" sz="2000" dirty="0"/>
              <a:t>: used by routing daemon to make sure a packet goes through a certain interface.</a:t>
            </a:r>
          </a:p>
          <a:p>
            <a:pPr eaLnBrk="1" hangingPunct="1"/>
            <a:r>
              <a:rPr lang="en-US" altLang="en-US" sz="2000" dirty="0">
                <a:latin typeface="Courier New" panose="02070309020205020404" pitchFamily="49" charset="0"/>
                <a:cs typeface="Courier New" panose="02070309020205020404" pitchFamily="49" charset="0"/>
              </a:rPr>
              <a:t>SO_ERROR</a:t>
            </a:r>
            <a:r>
              <a:rPr lang="en-US" altLang="en-US" sz="2000" dirty="0"/>
              <a:t>: can only be got (not set), reset the error</a:t>
            </a:r>
          </a:p>
          <a:p>
            <a:pPr eaLnBrk="1" hangingPunct="1"/>
            <a:r>
              <a:rPr lang="en-US" altLang="en-US" sz="2000" dirty="0">
                <a:latin typeface="Courier New" panose="02070309020205020404" pitchFamily="49" charset="0"/>
                <a:cs typeface="Courier New" panose="02070309020205020404" pitchFamily="49" charset="0"/>
              </a:rPr>
              <a:t>SO_KEEPALIVE</a:t>
            </a:r>
            <a:r>
              <a:rPr lang="en-US" altLang="en-US" sz="2000" dirty="0"/>
              <a:t>: for TCP only, automatic send keepalive message when inactive for 2 hours (can be modified).</a:t>
            </a:r>
          </a:p>
          <a:p>
            <a:pPr eaLnBrk="1" hangingPunct="1"/>
            <a:r>
              <a:rPr lang="en-US" altLang="en-US" sz="2000" dirty="0">
                <a:latin typeface="Courier New" panose="02070309020205020404" pitchFamily="49" charset="0"/>
                <a:cs typeface="Courier New" panose="02070309020205020404" pitchFamily="49" charset="0"/>
              </a:rPr>
              <a:t>SO_LINGER</a:t>
            </a:r>
            <a:r>
              <a:rPr lang="en-US" altLang="en-US" sz="2000" dirty="0"/>
              <a:t>: for TCP only, determines the behavior when a close is called.</a:t>
            </a:r>
          </a:p>
          <a:p>
            <a:pPr eaLnBrk="1" hangingPunct="1"/>
            <a:r>
              <a:rPr lang="en-US" altLang="en-US" sz="2000" dirty="0">
                <a:latin typeface="Courier New" panose="02070309020205020404" pitchFamily="49" charset="0"/>
                <a:cs typeface="Courier New" panose="02070309020205020404" pitchFamily="49" charset="0"/>
              </a:rPr>
              <a:t>SO_OOBINLINE</a:t>
            </a:r>
            <a:r>
              <a:rPr lang="en-US" altLang="en-US" sz="2000" dirty="0"/>
              <a:t>: put out of band data in normal input queue.</a:t>
            </a:r>
          </a:p>
          <a:p>
            <a:pPr eaLnBrk="1" hangingPunct="1"/>
            <a:r>
              <a:rPr lang="en-US" altLang="en-US" sz="2000" dirty="0">
                <a:latin typeface="Courier New" panose="02070309020205020404" pitchFamily="49" charset="0"/>
                <a:cs typeface="Courier New" panose="02070309020205020404" pitchFamily="49" charset="0"/>
              </a:rPr>
              <a:t>SO_RCVBUF, SO_SNDBUF</a:t>
            </a:r>
            <a:r>
              <a:rPr lang="en-US" altLang="en-US" sz="2000" dirty="0"/>
              <a:t>: send and receive buffer size.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Title 1">
            <a:extLst>
              <a:ext uri="{FF2B5EF4-FFF2-40B4-BE49-F238E27FC236}">
                <a16:creationId xmlns:a16="http://schemas.microsoft.com/office/drawing/2014/main" id="{B725DCAA-8480-4701-91EE-08314E0754C1}"/>
              </a:ext>
            </a:extLst>
          </p:cNvPr>
          <p:cNvSpPr>
            <a:spLocks noGrp="1" noChangeArrowheads="1"/>
          </p:cNvSpPr>
          <p:nvPr>
            <p:ph type="title"/>
          </p:nvPr>
        </p:nvSpPr>
        <p:spPr/>
        <p:txBody>
          <a:bodyPr/>
          <a:lstStyle/>
          <a:p>
            <a:r>
              <a:rPr lang="en-US" altLang="en-US"/>
              <a:t>General Socket Options (</a:t>
            </a:r>
            <a:r>
              <a:rPr lang="en-US" altLang="en-US" b="0">
                <a:latin typeface="Courier New" panose="02070309020205020404" pitchFamily="49" charset="0"/>
                <a:cs typeface="Courier New" panose="02070309020205020404" pitchFamily="49" charset="0"/>
              </a:rPr>
              <a:t>SOL_SOCKET</a:t>
            </a:r>
            <a:r>
              <a:rPr lang="en-US" altLang="en-US"/>
              <a:t>)</a:t>
            </a:r>
          </a:p>
        </p:txBody>
      </p:sp>
      <p:sp>
        <p:nvSpPr>
          <p:cNvPr id="172035" name="Rectangle 2">
            <a:extLst>
              <a:ext uri="{FF2B5EF4-FFF2-40B4-BE49-F238E27FC236}">
                <a16:creationId xmlns:a16="http://schemas.microsoft.com/office/drawing/2014/main" id="{2E81C23F-2DCF-467E-A7D1-B61E0B89A089}"/>
              </a:ext>
            </a:extLst>
          </p:cNvPr>
          <p:cNvSpPr>
            <a:spLocks noGrp="1" noChangeArrowheads="1"/>
          </p:cNvSpPr>
          <p:nvPr>
            <p:ph sz="quarter" idx="1"/>
          </p:nvPr>
        </p:nvSpPr>
        <p:spPr>
          <a:xfrm>
            <a:off x="457200" y="1200150"/>
            <a:ext cx="8534400" cy="3655314"/>
          </a:xfrm>
        </p:spPr>
        <p:txBody>
          <a:bodyPr>
            <a:normAutofit fontScale="85000" lnSpcReduction="10000"/>
          </a:bodyPr>
          <a:lstStyle/>
          <a:p>
            <a:pPr eaLnBrk="1" hangingPunct="1"/>
            <a:r>
              <a:rPr lang="en-US" altLang="en-US" dirty="0">
                <a:latin typeface="Courier New" panose="02070309020205020404" pitchFamily="49" charset="0"/>
                <a:cs typeface="Courier New" panose="02070309020205020404" pitchFamily="49" charset="0"/>
              </a:rPr>
              <a:t>SO_RCVLOWAT, SO_SENDLOWAT</a:t>
            </a:r>
            <a:r>
              <a:rPr lang="en-US" altLang="en-US" dirty="0"/>
              <a:t>: low watermark – affect the select system call</a:t>
            </a:r>
          </a:p>
          <a:p>
            <a:pPr eaLnBrk="1" hangingPunct="1"/>
            <a:r>
              <a:rPr lang="en-US" altLang="en-US" dirty="0">
                <a:latin typeface="Courier New" panose="02070309020205020404" pitchFamily="49" charset="0"/>
                <a:cs typeface="Courier New" panose="02070309020205020404" pitchFamily="49" charset="0"/>
              </a:rPr>
              <a:t>SO_RCVTIMEO, SO_SNDTIMEO</a:t>
            </a:r>
            <a:r>
              <a:rPr lang="en-US" altLang="en-US" dirty="0"/>
              <a:t>: inherent timeout time (disable by default)</a:t>
            </a:r>
          </a:p>
          <a:p>
            <a:pPr eaLnBrk="1" hangingPunct="1"/>
            <a:r>
              <a:rPr lang="en-US" altLang="en-US" dirty="0">
                <a:latin typeface="Courier New" panose="02070309020205020404" pitchFamily="49" charset="0"/>
                <a:cs typeface="Courier New" panose="02070309020205020404" pitchFamily="49" charset="0"/>
              </a:rPr>
              <a:t>SO_REUSEADDR</a:t>
            </a:r>
            <a:r>
              <a:rPr lang="en-US" altLang="en-US" dirty="0"/>
              <a:t>: allows the port to be reused – server restart</a:t>
            </a:r>
          </a:p>
          <a:p>
            <a:r>
              <a:rPr lang="en-US" altLang="en-US" dirty="0">
                <a:latin typeface="Courier New" panose="02070309020205020404" pitchFamily="49" charset="0"/>
                <a:cs typeface="Courier New" panose="02070309020205020404" pitchFamily="49" charset="0"/>
              </a:rPr>
              <a:t>SO REUSEPORT</a:t>
            </a:r>
            <a:r>
              <a:rPr lang="en-US" altLang="en-US" dirty="0"/>
              <a:t>:</a:t>
            </a:r>
            <a:r>
              <a:rPr lang="en-US" altLang="en-US" dirty="0">
                <a:latin typeface="Courier New" panose="02070309020205020404" pitchFamily="49" charset="0"/>
                <a:cs typeface="Courier New" panose="02070309020205020404" pitchFamily="49" charset="0"/>
              </a:rPr>
              <a:t> </a:t>
            </a:r>
            <a:r>
              <a:rPr lang="en-US" altLang="en-US" dirty="0"/>
              <a:t>enables duplicate address and port bindings</a:t>
            </a:r>
          </a:p>
          <a:p>
            <a:r>
              <a:rPr lang="en-US" altLang="en-US" dirty="0">
                <a:latin typeface="Courier New" panose="02070309020205020404" pitchFamily="49" charset="0"/>
                <a:cs typeface="Courier New" panose="02070309020205020404" pitchFamily="49" charset="0"/>
              </a:rPr>
              <a:t>SO SNDBUF</a:t>
            </a:r>
            <a:r>
              <a:rPr lang="en-US" altLang="en-US" dirty="0"/>
              <a:t>: set buffer size for output</a:t>
            </a:r>
          </a:p>
          <a:p>
            <a:r>
              <a:rPr lang="en-US" altLang="en-US" dirty="0">
                <a:latin typeface="Courier New" panose="02070309020205020404" pitchFamily="49" charset="0"/>
                <a:cs typeface="Courier New" panose="02070309020205020404" pitchFamily="49" charset="0"/>
              </a:rPr>
              <a:t>SO RCVBUF</a:t>
            </a:r>
            <a:r>
              <a:rPr lang="en-US" altLang="en-US" dirty="0"/>
              <a:t>: set buffer size for input</a:t>
            </a:r>
          </a:p>
          <a:p>
            <a:pPr eaLnBrk="1" hangingPunct="1"/>
            <a:r>
              <a:rPr lang="en-US" altLang="en-US" dirty="0">
                <a:latin typeface="Courier New" panose="02070309020205020404" pitchFamily="49" charset="0"/>
                <a:cs typeface="Courier New" panose="02070309020205020404" pitchFamily="49" charset="0"/>
              </a:rPr>
              <a:t>SO TIMESTAMP</a:t>
            </a:r>
            <a:r>
              <a:rPr lang="en-US" altLang="en-US" dirty="0"/>
              <a:t>: enables reception of a timestamp </a:t>
            </a:r>
          </a:p>
          <a:p>
            <a:pPr eaLnBrk="1" hangingPunct="1"/>
            <a:r>
              <a:rPr lang="en-US" altLang="en-US" dirty="0">
                <a:latin typeface="Courier New" panose="02070309020205020404" pitchFamily="49" charset="0"/>
                <a:cs typeface="Courier New" panose="02070309020205020404" pitchFamily="49" charset="0"/>
              </a:rPr>
              <a:t>SO_TYPE</a:t>
            </a:r>
            <a:r>
              <a:rPr lang="en-US" altLang="en-US" dirty="0"/>
              <a:t>: socket type? </a:t>
            </a:r>
            <a:r>
              <a:rPr lang="en-US" altLang="en-US" dirty="0">
                <a:latin typeface="Courier New" panose="02070309020205020404" pitchFamily="49" charset="0"/>
                <a:cs typeface="Courier New" panose="02070309020205020404" pitchFamily="49" charset="0"/>
              </a:rPr>
              <a:t>SOCK_STREAM </a:t>
            </a:r>
            <a:r>
              <a:rPr lang="en-US" altLang="en-US" dirty="0"/>
              <a:t>and </a:t>
            </a:r>
            <a:r>
              <a:rPr lang="en-US" altLang="en-US" dirty="0">
                <a:latin typeface="Courier New" panose="02070309020205020404" pitchFamily="49" charset="0"/>
                <a:cs typeface="Courier New" panose="02070309020205020404" pitchFamily="49" charset="0"/>
              </a:rPr>
              <a:t>SOCK_DGRAM</a:t>
            </a:r>
            <a:r>
              <a:rPr lang="en-US" altLang="en-US" dirty="0"/>
              <a:t>.</a:t>
            </a:r>
          </a:p>
          <a:p>
            <a:pPr eaLnBrk="1" hangingPunct="1"/>
            <a:r>
              <a:rPr lang="en-US" altLang="en-US" dirty="0">
                <a:latin typeface="Courier New" panose="02070309020205020404" pitchFamily="49" charset="0"/>
                <a:cs typeface="Courier New" panose="02070309020205020404" pitchFamily="49" charset="0"/>
              </a:rPr>
              <a:t>SO_USELOOPBACK</a:t>
            </a:r>
            <a:r>
              <a:rPr lang="en-US" altLang="en-US" dirty="0"/>
              <a:t>: sending socket gets a copy?</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Title 1">
            <a:extLst>
              <a:ext uri="{FF2B5EF4-FFF2-40B4-BE49-F238E27FC236}">
                <a16:creationId xmlns:a16="http://schemas.microsoft.com/office/drawing/2014/main" id="{CD5CCA47-468C-4896-8AAB-A1F47AFAF49F}"/>
              </a:ext>
            </a:extLst>
          </p:cNvPr>
          <p:cNvSpPr>
            <a:spLocks noGrp="1" noChangeArrowheads="1"/>
          </p:cNvSpPr>
          <p:nvPr>
            <p:ph type="title"/>
          </p:nvPr>
        </p:nvSpPr>
        <p:spPr/>
        <p:txBody>
          <a:bodyPr/>
          <a:lstStyle/>
          <a:p>
            <a:r>
              <a:rPr lang="en-US" altLang="en-US"/>
              <a:t>IP Socket Options (</a:t>
            </a:r>
            <a:r>
              <a:rPr lang="en-US" altLang="en-US" b="0">
                <a:latin typeface="Courier New" panose="02070309020205020404" pitchFamily="49" charset="0"/>
                <a:cs typeface="Courier New" panose="02070309020205020404" pitchFamily="49" charset="0"/>
              </a:rPr>
              <a:t>IPPROTO_IP</a:t>
            </a:r>
            <a:r>
              <a:rPr lang="en-US" altLang="en-US"/>
              <a:t>)</a:t>
            </a:r>
          </a:p>
        </p:txBody>
      </p:sp>
      <p:sp>
        <p:nvSpPr>
          <p:cNvPr id="317443" name="Rectangle 2">
            <a:extLst>
              <a:ext uri="{FF2B5EF4-FFF2-40B4-BE49-F238E27FC236}">
                <a16:creationId xmlns:a16="http://schemas.microsoft.com/office/drawing/2014/main" id="{10B3CA8A-6CEA-4DAB-9BA5-A1CB362196BC}"/>
              </a:ext>
            </a:extLst>
          </p:cNvPr>
          <p:cNvSpPr>
            <a:spLocks noGrp="1" noChangeArrowheads="1"/>
          </p:cNvSpPr>
          <p:nvPr>
            <p:ph sz="quarter" idx="1"/>
          </p:nvPr>
        </p:nvSpPr>
        <p:spPr/>
        <p:txBody>
          <a:bodyPr>
            <a:normAutofit fontScale="85000" lnSpcReduction="20000"/>
          </a:bodyPr>
          <a:lstStyle/>
          <a:p>
            <a:pPr marL="0" indent="0">
              <a:buNone/>
              <a:defRPr/>
            </a:pPr>
            <a:r>
              <a:rPr lang="en-US" altLang="en-US" dirty="0"/>
              <a:t>Allows packets sent to have certain behavior, </a:t>
            </a:r>
            <a:r>
              <a:rPr lang="en-US" altLang="en-US" dirty="0" err="1"/>
              <a:t>e.g</a:t>
            </a:r>
            <a:r>
              <a:rPr lang="en-US" altLang="en-US" dirty="0"/>
              <a:t> source routing</a:t>
            </a:r>
          </a:p>
          <a:p>
            <a:pPr marL="0" indent="0">
              <a:buNone/>
              <a:defRPr/>
            </a:pPr>
            <a:r>
              <a:rPr lang="en-US" altLang="en-US" dirty="0"/>
              <a:t>Example </a:t>
            </a:r>
            <a:r>
              <a:rPr lang="en-US" altLang="en-US" dirty="0" err="1"/>
              <a:t>optnames</a:t>
            </a:r>
            <a:r>
              <a:rPr lang="en-US" altLang="en-US" dirty="0"/>
              <a:t>: (manipulating IP header fields)</a:t>
            </a:r>
          </a:p>
          <a:p>
            <a:pPr eaLnBrk="1" hangingPunct="1">
              <a:defRPr/>
            </a:pPr>
            <a:r>
              <a:rPr lang="en-US" altLang="en-US" dirty="0">
                <a:latin typeface="Courier New" panose="02070309020205020404" pitchFamily="49" charset="0"/>
                <a:cs typeface="Courier New" panose="02070309020205020404" pitchFamily="49" charset="0"/>
              </a:rPr>
              <a:t>IP_HDRINCL</a:t>
            </a:r>
            <a:r>
              <a:rPr lang="en-US" altLang="en-US" dirty="0"/>
              <a:t>: who builds the IP header (raw socket).</a:t>
            </a:r>
          </a:p>
          <a:p>
            <a:pPr eaLnBrk="1" hangingPunct="1">
              <a:defRPr/>
            </a:pPr>
            <a:r>
              <a:rPr lang="en-US" altLang="en-US" dirty="0">
                <a:latin typeface="Courier New" panose="02070309020205020404" pitchFamily="49" charset="0"/>
                <a:cs typeface="Courier New" panose="02070309020205020404" pitchFamily="49" charset="0"/>
              </a:rPr>
              <a:t>IP_OPTIONS</a:t>
            </a:r>
            <a:r>
              <a:rPr lang="en-US" altLang="en-US" dirty="0"/>
              <a:t>: setting IP optional header fields</a:t>
            </a:r>
          </a:p>
          <a:p>
            <a:pPr eaLnBrk="1" hangingPunct="1">
              <a:defRPr/>
            </a:pPr>
            <a:r>
              <a:rPr lang="en-US" altLang="en-US" dirty="0">
                <a:latin typeface="Courier New" panose="02070309020205020404" pitchFamily="49" charset="0"/>
                <a:cs typeface="Courier New" panose="02070309020205020404" pitchFamily="49" charset="0"/>
              </a:rPr>
              <a:t>IP_TOS</a:t>
            </a:r>
          </a:p>
          <a:p>
            <a:pPr eaLnBrk="1" hangingPunct="1">
              <a:defRPr/>
            </a:pPr>
            <a:r>
              <a:rPr lang="en-US" altLang="en-US" dirty="0">
                <a:latin typeface="Courier New" panose="02070309020205020404" pitchFamily="49" charset="0"/>
                <a:cs typeface="Courier New" panose="02070309020205020404" pitchFamily="49" charset="0"/>
              </a:rPr>
              <a:t>IP_TTL</a:t>
            </a:r>
          </a:p>
          <a:p>
            <a:pPr eaLnBrk="1" hangingPunct="1">
              <a:defRPr/>
            </a:pPr>
            <a:r>
              <a:rPr lang="en-US" altLang="en-US" dirty="0">
                <a:solidFill>
                  <a:srgbClr val="0070C0"/>
                </a:solidFill>
                <a:latin typeface="Courier New" panose="02070309020205020404" pitchFamily="49" charset="0"/>
                <a:cs typeface="Courier New" panose="02070309020205020404" pitchFamily="49" charset="0"/>
              </a:rPr>
              <a:t>IP_MULTICAST_IF</a:t>
            </a:r>
          </a:p>
          <a:p>
            <a:pPr eaLnBrk="1" hangingPunct="1">
              <a:defRPr/>
            </a:pPr>
            <a:r>
              <a:rPr lang="en-US" altLang="en-US" dirty="0">
                <a:solidFill>
                  <a:srgbClr val="0070C0"/>
                </a:solidFill>
                <a:latin typeface="Courier New" panose="02070309020205020404" pitchFamily="49" charset="0"/>
                <a:cs typeface="Courier New" panose="02070309020205020404" pitchFamily="49" charset="0"/>
              </a:rPr>
              <a:t>IP_MULTICAST_TTL</a:t>
            </a:r>
          </a:p>
          <a:p>
            <a:pPr eaLnBrk="1" hangingPunct="1">
              <a:defRPr/>
            </a:pPr>
            <a:r>
              <a:rPr lang="en-US" altLang="en-US" dirty="0">
                <a:solidFill>
                  <a:srgbClr val="0070C0"/>
                </a:solidFill>
                <a:latin typeface="Courier New" panose="02070309020205020404" pitchFamily="49" charset="0"/>
                <a:cs typeface="Courier New" panose="02070309020205020404" pitchFamily="49" charset="0"/>
              </a:rPr>
              <a:t>IP_MULTICAST_LOOP</a:t>
            </a:r>
          </a:p>
          <a:p>
            <a:pPr eaLnBrk="1" hangingPunct="1">
              <a:defRPr/>
            </a:pPr>
            <a:r>
              <a:rPr lang="en-US" altLang="en-US" dirty="0">
                <a:solidFill>
                  <a:srgbClr val="0070C0"/>
                </a:solidFill>
                <a:latin typeface="Courier New" panose="02070309020205020404" pitchFamily="49" charset="0"/>
                <a:cs typeface="Courier New" panose="02070309020205020404" pitchFamily="49" charset="0"/>
              </a:rPr>
              <a:t>IP_ADD_MEMBERSHIP</a:t>
            </a:r>
          </a:p>
          <a:p>
            <a:pPr eaLnBrk="1" hangingPunct="1">
              <a:defRPr/>
            </a:pPr>
            <a:r>
              <a:rPr lang="en-US" altLang="en-US" dirty="0">
                <a:solidFill>
                  <a:srgbClr val="0070C0"/>
                </a:solidFill>
                <a:latin typeface="Courier New" panose="02070309020205020404" pitchFamily="49" charset="0"/>
                <a:cs typeface="Courier New" panose="02070309020205020404" pitchFamily="49" charset="0"/>
              </a:rPr>
              <a:t>IP_DROP_MEMBERSHIP</a:t>
            </a:r>
          </a:p>
          <a:p>
            <a:pPr lvl="3" eaLnBrk="1" hangingPunct="1">
              <a:defRPr/>
            </a:pPr>
            <a:endParaRPr lang="en-US" alt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Title 1">
            <a:extLst>
              <a:ext uri="{FF2B5EF4-FFF2-40B4-BE49-F238E27FC236}">
                <a16:creationId xmlns:a16="http://schemas.microsoft.com/office/drawing/2014/main" id="{9FD7408F-43D3-479E-8A3C-9DADCC583899}"/>
              </a:ext>
            </a:extLst>
          </p:cNvPr>
          <p:cNvSpPr>
            <a:spLocks noGrp="1" noChangeArrowheads="1"/>
          </p:cNvSpPr>
          <p:nvPr>
            <p:ph type="title"/>
          </p:nvPr>
        </p:nvSpPr>
        <p:spPr/>
        <p:txBody>
          <a:bodyPr/>
          <a:lstStyle/>
          <a:p>
            <a:r>
              <a:rPr lang="en-US" altLang="en-US" dirty="0"/>
              <a:t>IP Socket Options (</a:t>
            </a:r>
            <a:r>
              <a:rPr lang="en-US" altLang="en-US" b="0" dirty="0">
                <a:latin typeface="Courier New" panose="02070309020205020404" pitchFamily="49" charset="0"/>
                <a:cs typeface="Courier New" panose="02070309020205020404" pitchFamily="49" charset="0"/>
              </a:rPr>
              <a:t>IPPROTO_TCPP</a:t>
            </a:r>
            <a:r>
              <a:rPr lang="en-US" altLang="en-US" dirty="0"/>
              <a:t>)</a:t>
            </a:r>
          </a:p>
        </p:txBody>
      </p:sp>
      <p:sp>
        <p:nvSpPr>
          <p:cNvPr id="318467" name="Rectangle 2">
            <a:extLst>
              <a:ext uri="{FF2B5EF4-FFF2-40B4-BE49-F238E27FC236}">
                <a16:creationId xmlns:a16="http://schemas.microsoft.com/office/drawing/2014/main" id="{8DE2B15C-DFD9-4CFC-ACA2-585F8A30C96C}"/>
              </a:ext>
            </a:extLst>
          </p:cNvPr>
          <p:cNvSpPr>
            <a:spLocks noGrp="1" noChangeArrowheads="1"/>
          </p:cNvSpPr>
          <p:nvPr>
            <p:ph idx="1"/>
          </p:nvPr>
        </p:nvSpPr>
        <p:spPr/>
        <p:txBody>
          <a:bodyPr/>
          <a:lstStyle/>
          <a:p>
            <a:pPr marL="0" indent="0">
              <a:buNone/>
              <a:defRPr/>
            </a:pPr>
            <a:r>
              <a:rPr lang="en-US" altLang="en-US" dirty="0"/>
              <a:t>Example </a:t>
            </a:r>
            <a:r>
              <a:rPr lang="en-US" altLang="en-US" dirty="0" err="1"/>
              <a:t>optnames</a:t>
            </a:r>
            <a:r>
              <a:rPr lang="en-US" altLang="en-US" dirty="0"/>
              <a:t>: (manipulating TCP header fields)</a:t>
            </a:r>
          </a:p>
          <a:p>
            <a:pPr eaLnBrk="1" hangingPunct="1">
              <a:defRPr/>
            </a:pPr>
            <a:r>
              <a:rPr lang="en-US" altLang="en-US" dirty="0">
                <a:latin typeface="Courier New" panose="02070309020205020404" pitchFamily="49" charset="0"/>
                <a:cs typeface="Courier New" panose="02070309020205020404" pitchFamily="49" charset="0"/>
              </a:rPr>
              <a:t>TCP_KEEPALIVE</a:t>
            </a:r>
            <a:r>
              <a:rPr lang="en-US" altLang="en-US" dirty="0"/>
              <a:t>: set the time</a:t>
            </a:r>
          </a:p>
          <a:p>
            <a:pPr eaLnBrk="1" hangingPunct="1">
              <a:defRPr/>
            </a:pPr>
            <a:r>
              <a:rPr lang="en-US" altLang="en-US" dirty="0">
                <a:latin typeface="Courier New" panose="02070309020205020404" pitchFamily="49" charset="0"/>
                <a:cs typeface="Courier New" panose="02070309020205020404" pitchFamily="49" charset="0"/>
              </a:rPr>
              <a:t>TCP_MAXRT</a:t>
            </a:r>
            <a:r>
              <a:rPr lang="en-US" altLang="en-US" dirty="0"/>
              <a:t>: maximum retransmission time</a:t>
            </a:r>
          </a:p>
          <a:p>
            <a:pPr eaLnBrk="1" hangingPunct="1">
              <a:defRPr/>
            </a:pPr>
            <a:r>
              <a:rPr lang="en-US" altLang="en-US" dirty="0">
                <a:latin typeface="Courier New" panose="02070309020205020404" pitchFamily="49" charset="0"/>
                <a:cs typeface="Courier New" panose="02070309020205020404" pitchFamily="49" charset="0"/>
              </a:rPr>
              <a:t>TCP_MAXSEG</a:t>
            </a:r>
            <a:r>
              <a:rPr lang="en-US" altLang="en-US" dirty="0"/>
              <a:t>: maximum segment size</a:t>
            </a:r>
          </a:p>
          <a:p>
            <a:pPr eaLnBrk="1" hangingPunct="1">
              <a:defRPr/>
            </a:pPr>
            <a:r>
              <a:rPr lang="en-US" altLang="en-US" dirty="0">
                <a:latin typeface="Courier New" panose="02070309020205020404" pitchFamily="49" charset="0"/>
                <a:cs typeface="Courier New" panose="02070309020205020404" pitchFamily="49" charset="0"/>
              </a:rPr>
              <a:t>TCP_NODELAY</a:t>
            </a:r>
            <a:r>
              <a:rPr lang="en-US" altLang="en-US" dirty="0"/>
              <a:t>: wait to ack or not (enable)</a:t>
            </a:r>
          </a:p>
          <a:p>
            <a:pPr lvl="3" eaLnBrk="1" hangingPunct="1">
              <a:defRPr/>
            </a:pPr>
            <a:endParaRPr lang="en-US" alt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Title 1">
            <a:extLst>
              <a:ext uri="{FF2B5EF4-FFF2-40B4-BE49-F238E27FC236}">
                <a16:creationId xmlns:a16="http://schemas.microsoft.com/office/drawing/2014/main" id="{AAB11820-732B-4AAD-A70B-23439F640AAD}"/>
              </a:ext>
            </a:extLst>
          </p:cNvPr>
          <p:cNvSpPr>
            <a:spLocks noGrp="1" noChangeArrowheads="1"/>
          </p:cNvSpPr>
          <p:nvPr>
            <p:ph type="title"/>
          </p:nvPr>
        </p:nvSpPr>
        <p:spPr/>
        <p:txBody>
          <a:bodyPr>
            <a:normAutofit fontScale="90000"/>
          </a:bodyPr>
          <a:lstStyle/>
          <a:p>
            <a:r>
              <a:rPr lang="en-US" altLang="en-US"/>
              <a:t>Example: SO_REUSEADDR (Reuse Port)</a:t>
            </a:r>
          </a:p>
        </p:txBody>
      </p:sp>
      <p:sp>
        <p:nvSpPr>
          <p:cNvPr id="176131" name="Content Placeholder 2">
            <a:extLst>
              <a:ext uri="{FF2B5EF4-FFF2-40B4-BE49-F238E27FC236}">
                <a16:creationId xmlns:a16="http://schemas.microsoft.com/office/drawing/2014/main" id="{14EBE1D1-D720-42EC-899F-CA691DD92C6D}"/>
              </a:ext>
            </a:extLst>
          </p:cNvPr>
          <p:cNvSpPr>
            <a:spLocks noGrp="1" noChangeArrowheads="1"/>
          </p:cNvSpPr>
          <p:nvPr>
            <p:ph sz="quarter" idx="1"/>
          </p:nvPr>
        </p:nvSpPr>
        <p:spPr>
          <a:xfrm>
            <a:off x="457200" y="1200150"/>
            <a:ext cx="8458200" cy="3655314"/>
          </a:xfrm>
        </p:spPr>
        <p:txBody>
          <a:bodyPr>
            <a:noAutofit/>
          </a:bodyPr>
          <a:lstStyle/>
          <a:p>
            <a:pPr marL="0" indent="0">
              <a:spcBef>
                <a:spcPts val="0"/>
              </a:spcBef>
              <a:buNone/>
              <a:defRPr/>
            </a:pPr>
            <a:r>
              <a:rPr lang="en-US" altLang="en-US" sz="2000" dirty="0">
                <a:latin typeface="Courier New" panose="02070309020205020404" pitchFamily="49" charset="0"/>
                <a:cs typeface="Courier New" panose="02070309020205020404" pitchFamily="49" charset="0"/>
              </a:rPr>
              <a:t>#include &lt;sys/</a:t>
            </a:r>
            <a:r>
              <a:rPr lang="en-US" altLang="en-US" sz="2000" dirty="0" err="1">
                <a:latin typeface="Courier New" panose="02070309020205020404" pitchFamily="49" charset="0"/>
                <a:cs typeface="Courier New" panose="02070309020205020404" pitchFamily="49" charset="0"/>
              </a:rPr>
              <a:t>types.h</a:t>
            </a:r>
            <a:r>
              <a:rPr lang="en-US" altLang="en-US" sz="2000" dirty="0">
                <a:latin typeface="Courier New" panose="02070309020205020404" pitchFamily="49" charset="0"/>
                <a:cs typeface="Courier New" panose="02070309020205020404" pitchFamily="49" charset="0"/>
              </a:rPr>
              <a:t>&gt;</a:t>
            </a:r>
          </a:p>
          <a:p>
            <a:pPr marL="0" indent="0">
              <a:spcBef>
                <a:spcPts val="0"/>
              </a:spcBef>
              <a:buNone/>
              <a:defRPr/>
            </a:pPr>
            <a:r>
              <a:rPr lang="en-US" altLang="en-US" sz="2000" dirty="0">
                <a:latin typeface="Courier New" panose="02070309020205020404" pitchFamily="49" charset="0"/>
                <a:cs typeface="Courier New" panose="02070309020205020404" pitchFamily="49" charset="0"/>
              </a:rPr>
              <a:t>#include &lt;sys/</a:t>
            </a:r>
            <a:r>
              <a:rPr lang="en-US" altLang="en-US" sz="2000" dirty="0" err="1">
                <a:latin typeface="Courier New" panose="02070309020205020404" pitchFamily="49" charset="0"/>
                <a:cs typeface="Courier New" panose="02070309020205020404" pitchFamily="49" charset="0"/>
              </a:rPr>
              <a:t>socket.h</a:t>
            </a:r>
            <a:r>
              <a:rPr lang="en-US" altLang="en-US" sz="2000" dirty="0">
                <a:latin typeface="Courier New" panose="02070309020205020404" pitchFamily="49" charset="0"/>
                <a:cs typeface="Courier New" panose="02070309020205020404" pitchFamily="49" charset="0"/>
              </a:rPr>
              <a:t>&gt;</a:t>
            </a:r>
          </a:p>
          <a:p>
            <a:pPr marL="0" indent="0">
              <a:spcBef>
                <a:spcPts val="0"/>
              </a:spcBef>
              <a:buNone/>
              <a:defRPr/>
            </a:pPr>
            <a:r>
              <a:rPr lang="en-US" altLang="en-US" sz="2000" dirty="0">
                <a:latin typeface="Courier New" panose="02070309020205020404" pitchFamily="49" charset="0"/>
                <a:cs typeface="Courier New" panose="02070309020205020404" pitchFamily="49" charset="0"/>
              </a:rPr>
              <a:t>int yes=1;</a:t>
            </a:r>
          </a:p>
          <a:p>
            <a:pPr marL="0" indent="0">
              <a:spcBef>
                <a:spcPts val="0"/>
              </a:spcBef>
              <a:buNone/>
              <a:defRPr/>
            </a:pPr>
            <a:r>
              <a:rPr lang="en-US" altLang="en-US" sz="2000" dirty="0">
                <a:latin typeface="Courier New" panose="02070309020205020404" pitchFamily="49" charset="0"/>
                <a:cs typeface="Courier New" panose="02070309020205020404" pitchFamily="49" charset="0"/>
              </a:rPr>
              <a:t>if (</a:t>
            </a:r>
            <a:r>
              <a:rPr lang="en-US" altLang="en-US" sz="2000" dirty="0" err="1">
                <a:latin typeface="Courier New" panose="02070309020205020404" pitchFamily="49" charset="0"/>
                <a:cs typeface="Courier New" panose="02070309020205020404" pitchFamily="49" charset="0"/>
              </a:rPr>
              <a:t>setsockopt</a:t>
            </a:r>
            <a:r>
              <a:rPr lang="en-US" altLang="en-US" sz="2000" dirty="0">
                <a:latin typeface="Courier New" panose="02070309020205020404" pitchFamily="49" charset="0"/>
                <a:cs typeface="Courier New" panose="02070309020205020404" pitchFamily="49" charset="0"/>
              </a:rPr>
              <a:t>(server, </a:t>
            </a:r>
            <a:r>
              <a:rPr lang="en-US" altLang="en-US" sz="2000" i="1" dirty="0">
                <a:latin typeface="Courier New" panose="02070309020205020404" pitchFamily="49" charset="0"/>
                <a:cs typeface="Courier New" panose="02070309020205020404" pitchFamily="49" charset="0"/>
              </a:rPr>
              <a:t>SOL_SOCKET, SO_REUSEADDR, &amp;yes,</a:t>
            </a:r>
          </a:p>
          <a:p>
            <a:pPr marL="0" indent="0">
              <a:spcBef>
                <a:spcPts val="0"/>
              </a:spcBef>
              <a:buNone/>
              <a:defRPr/>
            </a:pPr>
            <a:r>
              <a:rPr lang="en-US" altLang="en-US" sz="2000" i="1" dirty="0">
                <a:latin typeface="Courier New" panose="02070309020205020404" pitchFamily="49" charset="0"/>
                <a:cs typeface="Courier New" panose="02070309020205020404" pitchFamily="49" charset="0"/>
              </a:rPr>
              <a:t>					</a:t>
            </a:r>
            <a:r>
              <a:rPr lang="en-US" altLang="en-US" sz="2000" i="1" dirty="0" err="1">
                <a:latin typeface="Courier New" panose="02070309020205020404" pitchFamily="49" charset="0"/>
                <a:cs typeface="Courier New" panose="02070309020205020404" pitchFamily="49" charset="0"/>
              </a:rPr>
              <a:t>sizeof</a:t>
            </a:r>
            <a:r>
              <a:rPr lang="en-US" altLang="en-US" sz="2000" i="1" dirty="0">
                <a:latin typeface="Courier New" panose="02070309020205020404" pitchFamily="49" charset="0"/>
                <a:cs typeface="Courier New" panose="02070309020205020404" pitchFamily="49" charset="0"/>
              </a:rPr>
              <a:t>(int)) == -1) {</a:t>
            </a:r>
          </a:p>
          <a:p>
            <a:pPr marL="0" indent="0">
              <a:spcBef>
                <a:spcPts val="0"/>
              </a:spcBef>
              <a:buNone/>
              <a:defRPr/>
            </a:pPr>
            <a:r>
              <a:rPr lang="en-US" altLang="en-US" sz="2000" i="1" dirty="0">
                <a:latin typeface="Courier New" panose="02070309020205020404" pitchFamily="49" charset="0"/>
                <a:cs typeface="Courier New" panose="02070309020205020404" pitchFamily="49" charset="0"/>
              </a:rPr>
              <a:t>	</a:t>
            </a:r>
            <a:r>
              <a:rPr lang="en-US" altLang="en-US" sz="2000" i="1" dirty="0" err="1">
                <a:latin typeface="Courier New" panose="02070309020205020404" pitchFamily="49" charset="0"/>
                <a:cs typeface="Courier New" panose="02070309020205020404" pitchFamily="49" charset="0"/>
              </a:rPr>
              <a:t>perror</a:t>
            </a:r>
            <a:r>
              <a:rPr lang="en-US" altLang="en-US" sz="2000" i="1" dirty="0">
                <a:latin typeface="Courier New" panose="02070309020205020404" pitchFamily="49" charset="0"/>
                <a:cs typeface="Courier New" panose="02070309020205020404" pitchFamily="49" charset="0"/>
              </a:rPr>
              <a:t>("</a:t>
            </a:r>
            <a:r>
              <a:rPr lang="en-US" altLang="en-US" sz="2000" i="1" dirty="0" err="1">
                <a:latin typeface="Courier New" panose="02070309020205020404" pitchFamily="49" charset="0"/>
                <a:cs typeface="Courier New" panose="02070309020205020404" pitchFamily="49" charset="0"/>
              </a:rPr>
              <a:t>setsockopt</a:t>
            </a:r>
            <a:r>
              <a:rPr lang="en-US" altLang="en-US" sz="2000" i="1" dirty="0">
                <a:latin typeface="Courier New" panose="02070309020205020404" pitchFamily="49" charset="0"/>
                <a:cs typeface="Courier New" panose="02070309020205020404" pitchFamily="49" charset="0"/>
              </a:rPr>
              <a:t>"); exit(1);</a:t>
            </a:r>
          </a:p>
          <a:p>
            <a:pPr marL="0" indent="0">
              <a:spcBef>
                <a:spcPts val="0"/>
              </a:spcBef>
              <a:buNone/>
              <a:defRPr/>
            </a:pPr>
            <a:r>
              <a:rPr lang="en-US" altLang="en-US" sz="2000" i="1" dirty="0">
                <a:latin typeface="Courier New" panose="02070309020205020404" pitchFamily="49" charset="0"/>
                <a:cs typeface="Courier New" panose="02070309020205020404" pitchFamily="49" charset="0"/>
              </a:rPr>
              <a:t>}</a:t>
            </a:r>
          </a:p>
          <a:p>
            <a:pPr marL="0" indent="0">
              <a:buNone/>
              <a:defRPr/>
            </a:pPr>
            <a:r>
              <a:rPr lang="en-US" sz="2000" dirty="0"/>
              <a:t>When a server terminates, cannot restart it immediately (reusing socket address)</a:t>
            </a:r>
          </a:p>
          <a:p>
            <a:pPr>
              <a:defRPr/>
            </a:pPr>
            <a:r>
              <a:rPr lang="en-US" sz="2000" dirty="0"/>
              <a:t>TCP implementation prevents us from binding the same address until a timeout expires (several minutes!)</a:t>
            </a:r>
          </a:p>
          <a:p>
            <a:pPr>
              <a:defRPr/>
            </a:pPr>
            <a:r>
              <a:rPr lang="en-US" sz="2000" dirty="0"/>
              <a:t>Use </a:t>
            </a:r>
            <a:r>
              <a:rPr lang="en-US" sz="2000" b="1" dirty="0"/>
              <a:t>SO_REUSEADDR </a:t>
            </a:r>
            <a:r>
              <a:rPr lang="en-US" sz="2000" dirty="0"/>
              <a:t>to bypass restriction</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Title 1">
            <a:extLst>
              <a:ext uri="{FF2B5EF4-FFF2-40B4-BE49-F238E27FC236}">
                <a16:creationId xmlns:a16="http://schemas.microsoft.com/office/drawing/2014/main" id="{79E5431B-B55C-41D3-8844-8C6E251132CC}"/>
              </a:ext>
            </a:extLst>
          </p:cNvPr>
          <p:cNvSpPr>
            <a:spLocks noGrp="1" noChangeArrowheads="1"/>
          </p:cNvSpPr>
          <p:nvPr>
            <p:ph type="title"/>
          </p:nvPr>
        </p:nvSpPr>
        <p:spPr/>
        <p:txBody>
          <a:bodyPr/>
          <a:lstStyle/>
          <a:p>
            <a:r>
              <a:rPr lang="en-US" altLang="en-US" dirty="0"/>
              <a:t>Sending Out-of-Band Data (OOB)</a:t>
            </a:r>
          </a:p>
        </p:txBody>
      </p:sp>
      <p:sp>
        <p:nvSpPr>
          <p:cNvPr id="3" name="Content Placeholder 2">
            <a:extLst>
              <a:ext uri="{FF2B5EF4-FFF2-40B4-BE49-F238E27FC236}">
                <a16:creationId xmlns:a16="http://schemas.microsoft.com/office/drawing/2014/main" id="{C2FF7AD9-2F6A-473F-A49E-9F069108E0E7}"/>
              </a:ext>
            </a:extLst>
          </p:cNvPr>
          <p:cNvSpPr>
            <a:spLocks noGrp="1"/>
          </p:cNvSpPr>
          <p:nvPr>
            <p:ph sz="quarter" idx="1"/>
          </p:nvPr>
        </p:nvSpPr>
        <p:spPr/>
        <p:txBody>
          <a:bodyPr>
            <a:normAutofit/>
          </a:bodyPr>
          <a:lstStyle/>
          <a:p>
            <a:pPr marL="0" indent="0">
              <a:buNone/>
              <a:defRPr/>
            </a:pPr>
            <a:r>
              <a:rPr lang="en-US" dirty="0"/>
              <a:t>Allows higher-priority delivery of OOB data. This  data is sent ahead of other data queued for transmission</a:t>
            </a:r>
          </a:p>
          <a:p>
            <a:pPr marL="342900" indent="-342900">
              <a:buFont typeface="+mj-lt"/>
              <a:buAutoNum type="arabicPeriod"/>
              <a:defRPr/>
            </a:pPr>
            <a:r>
              <a:rPr lang="en-US" sz="2000" dirty="0"/>
              <a:t>Need to set ownership of socket</a:t>
            </a:r>
          </a:p>
          <a:p>
            <a:pPr marL="365760" lvl="1" indent="0">
              <a:buNone/>
              <a:defRPr/>
            </a:pPr>
            <a:r>
              <a:rPr lang="en-US" sz="2000" dirty="0">
                <a:latin typeface="Courier New" panose="02070309020205020404" pitchFamily="49" charset="0"/>
                <a:cs typeface="Courier New" panose="02070309020205020404" pitchFamily="49" charset="0"/>
              </a:rPr>
              <a:t>fcntl(sockfd, F_SETOWN, </a:t>
            </a:r>
            <a:r>
              <a:rPr lang="en-US" sz="2000" dirty="0" err="1">
                <a:latin typeface="Courier New" panose="02070309020205020404" pitchFamily="49" charset="0"/>
                <a:cs typeface="Courier New" panose="02070309020205020404" pitchFamily="49" charset="0"/>
              </a:rPr>
              <a:t>pid</a:t>
            </a:r>
            <a:r>
              <a:rPr lang="en-US" sz="2000" dirty="0">
                <a:latin typeface="Courier New" panose="02070309020205020404" pitchFamily="49" charset="0"/>
                <a:cs typeface="Courier New" panose="02070309020205020404" pitchFamily="49" charset="0"/>
              </a:rPr>
              <a:t>);</a:t>
            </a:r>
          </a:p>
          <a:p>
            <a:pPr marL="342900" lvl="1" indent="0">
              <a:buNone/>
              <a:defRPr/>
            </a:pPr>
            <a:r>
              <a:rPr lang="en-US" sz="2000" dirty="0">
                <a:cs typeface="Courier New" panose="02070309020205020404" pitchFamily="49" charset="0"/>
              </a:rPr>
              <a:t>To check  ownership of socket</a:t>
            </a:r>
          </a:p>
          <a:p>
            <a:pPr marL="342900" lvl="1" indent="0">
              <a:buNone/>
              <a:defRPr/>
            </a:pPr>
            <a:r>
              <a:rPr lang="en-US" sz="2000" dirty="0">
                <a:latin typeface="Courier New" panose="02070309020205020404" pitchFamily="49" charset="0"/>
                <a:cs typeface="Courier New" panose="02070309020205020404" pitchFamily="49" charset="0"/>
              </a:rPr>
              <a:t>owner = fcntl(sockfd, F_GETOWN, 0);</a:t>
            </a:r>
          </a:p>
          <a:p>
            <a:pPr marL="342900" indent="-342900">
              <a:buFont typeface="+mj-lt"/>
              <a:buAutoNum type="arabicPeriod"/>
              <a:defRPr/>
            </a:pPr>
            <a:r>
              <a:rPr lang="en-US" sz="2000" dirty="0"/>
              <a:t>In TCP send, tag “urgent” data (single byte!) by specifying </a:t>
            </a:r>
            <a:r>
              <a:rPr lang="en-US" sz="2000" dirty="0">
                <a:latin typeface="Courier New" panose="02070309020205020404" pitchFamily="49" charset="0"/>
                <a:cs typeface="Courier New" panose="02070309020205020404" pitchFamily="49" charset="0"/>
              </a:rPr>
              <a:t>MSG_OOB </a:t>
            </a:r>
            <a:r>
              <a:rPr lang="en-US" sz="2000" dirty="0"/>
              <a:t>flag in any </a:t>
            </a:r>
            <a:r>
              <a:rPr lang="en-US" sz="2000" b="1" dirty="0"/>
              <a:t>send </a:t>
            </a:r>
            <a:r>
              <a:rPr lang="en-US" sz="2000" dirty="0"/>
              <a:t>function</a:t>
            </a:r>
          </a:p>
          <a:p>
            <a:pPr lvl="1">
              <a:defRPr/>
            </a:pPr>
            <a:r>
              <a:rPr lang="en-US" sz="2000" dirty="0"/>
              <a:t>If more than one byte tagged: </a:t>
            </a:r>
            <a:r>
              <a:rPr lang="en-US" sz="2000" b="1" dirty="0"/>
              <a:t>last</a:t>
            </a:r>
            <a:r>
              <a:rPr lang="en-US" sz="2000" dirty="0"/>
              <a:t> byte is urgent</a:t>
            </a:r>
            <a:endParaRPr lang="en-US" sz="2000" dirty="0">
              <a:latin typeface="Courier New" panose="02070309020205020404" pitchFamily="49" charset="0"/>
              <a:cs typeface="Courier New" panose="02070309020205020404" pitchFamily="49"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A18D04B5-52E9-475C-AF6E-BBBB99BF2E36}"/>
              </a:ext>
            </a:extLst>
          </p:cNvPr>
          <p:cNvSpPr>
            <a:spLocks noGrp="1" noChangeArrowheads="1"/>
          </p:cNvSpPr>
          <p:nvPr>
            <p:ph type="title"/>
          </p:nvPr>
        </p:nvSpPr>
        <p:spPr/>
        <p:txBody>
          <a:bodyPr>
            <a:normAutofit/>
          </a:bodyPr>
          <a:lstStyle/>
          <a:p>
            <a:r>
              <a:rPr lang="en-US" altLang="en-US" dirty="0"/>
              <a:t>TCP/IP architecture - Internet Layer</a:t>
            </a:r>
          </a:p>
        </p:txBody>
      </p:sp>
      <p:sp>
        <p:nvSpPr>
          <p:cNvPr id="8195" name="Slide Number Placeholder 5">
            <a:extLst>
              <a:ext uri="{FF2B5EF4-FFF2-40B4-BE49-F238E27FC236}">
                <a16:creationId xmlns:a16="http://schemas.microsoft.com/office/drawing/2014/main" id="{35D39683-A86E-479A-A807-F07B6FCDCF86}"/>
              </a:ext>
            </a:extLst>
          </p:cNvPr>
          <p:cNvSpPr>
            <a:spLocks noGrp="1" noChangeArrowheads="1"/>
          </p:cNvSpPr>
          <p:nvPr>
            <p:ph type="sldNum" sz="quarter" idx="15"/>
          </p:nvPr>
        </p:nvSpPr>
        <p:spPr bwMode="auto">
          <a:xfrm>
            <a:off x="6553200" y="6248400"/>
            <a:ext cx="19050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ct val="0"/>
              </a:spcBef>
              <a:buFontTx/>
              <a:buNone/>
              <a:defRPr/>
            </a:pPr>
            <a:fld id="{09C1B6E6-963B-4331-AC24-A13F4C2149C3}" type="slidenum">
              <a:rPr lang="en-US" altLang="en-US" smtClean="0"/>
              <a:pPr>
                <a:spcBef>
                  <a:spcPct val="0"/>
                </a:spcBef>
                <a:buFontTx/>
                <a:buNone/>
                <a:defRPr/>
              </a:pPr>
              <a:t>7</a:t>
            </a:fld>
            <a:endParaRPr lang="en-US" altLang="en-US" sz="1050"/>
          </a:p>
        </p:txBody>
      </p:sp>
      <p:sp>
        <p:nvSpPr>
          <p:cNvPr id="27684" name="Text Box 36">
            <a:extLst>
              <a:ext uri="{FF2B5EF4-FFF2-40B4-BE49-F238E27FC236}">
                <a16:creationId xmlns:a16="http://schemas.microsoft.com/office/drawing/2014/main" id="{2B94DF20-1E47-46FF-94C5-AE3174BE2BFB}"/>
              </a:ext>
            </a:extLst>
          </p:cNvPr>
          <p:cNvSpPr txBox="1">
            <a:spLocks noChangeArrowheads="1"/>
          </p:cNvSpPr>
          <p:nvPr/>
        </p:nvSpPr>
        <p:spPr bwMode="auto">
          <a:xfrm>
            <a:off x="1264444" y="3543300"/>
            <a:ext cx="6736556" cy="1569660"/>
          </a:xfrm>
          <a:prstGeom prst="rect">
            <a:avLst/>
          </a:prstGeom>
          <a:noFill/>
          <a:ln>
            <a:noFill/>
          </a:ln>
          <a:effectLst/>
        </p:spPr>
        <p:txBody>
          <a:bodyPr>
            <a:spAutoFit/>
          </a:bodyP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fontAlgn="base">
              <a:spcBef>
                <a:spcPct val="0"/>
              </a:spcBef>
              <a:spcAft>
                <a:spcPct val="0"/>
              </a:spcAft>
              <a:defRPr sz="2400">
                <a:solidFill>
                  <a:schemeClr val="tx1"/>
                </a:solidFill>
                <a:latin typeface="Times New Roman" panose="02020603050405020304" pitchFamily="18" charset="0"/>
              </a:defRPr>
            </a:lvl6pPr>
            <a:lvl7pPr marL="3200400" indent="-457200" fontAlgn="base">
              <a:spcBef>
                <a:spcPct val="0"/>
              </a:spcBef>
              <a:spcAft>
                <a:spcPct val="0"/>
              </a:spcAft>
              <a:defRPr sz="2400">
                <a:solidFill>
                  <a:schemeClr val="tx1"/>
                </a:solidFill>
                <a:latin typeface="Times New Roman" panose="02020603050405020304" pitchFamily="18" charset="0"/>
              </a:defRPr>
            </a:lvl7pPr>
            <a:lvl8pPr marL="3657600" indent="-457200" fontAlgn="base">
              <a:spcBef>
                <a:spcPct val="0"/>
              </a:spcBef>
              <a:spcAft>
                <a:spcPct val="0"/>
              </a:spcAft>
              <a:defRPr sz="2400">
                <a:solidFill>
                  <a:schemeClr val="tx1"/>
                </a:solidFill>
                <a:latin typeface="Times New Roman" panose="02020603050405020304" pitchFamily="18" charset="0"/>
              </a:defRPr>
            </a:lvl8pPr>
            <a:lvl9pPr marL="4114800" indent="-457200" fontAlgn="base">
              <a:spcBef>
                <a:spcPct val="0"/>
              </a:spcBef>
              <a:spcAft>
                <a:spcPct val="0"/>
              </a:spcAft>
              <a:defRPr sz="2400">
                <a:solidFill>
                  <a:schemeClr val="tx1"/>
                </a:solidFill>
                <a:latin typeface="Times New Roman" panose="02020603050405020304" pitchFamily="18" charset="0"/>
              </a:defRPr>
            </a:lvl9pPr>
          </a:lstStyle>
          <a:p>
            <a:pPr marL="0" indent="0">
              <a:defRPr/>
            </a:pPr>
            <a:r>
              <a:rPr lang="en-US" altLang="en-US" sz="1800" dirty="0"/>
              <a:t>Internet Layer maps to OSI stack: routing &amp; congestion control</a:t>
            </a:r>
          </a:p>
          <a:p>
            <a:pPr marL="257175" indent="-257175">
              <a:buFont typeface="Arial" panose="020B0604020202020204" pitchFamily="34" charset="0"/>
              <a:buChar char="•"/>
              <a:defRPr/>
            </a:pPr>
            <a:r>
              <a:rPr lang="en-US" altLang="en-US" sz="1500" dirty="0"/>
              <a:t>Transfer data across networks via gateways/routers (unique IP address&amp; packets)</a:t>
            </a:r>
          </a:p>
          <a:p>
            <a:pPr marL="257175" indent="-257175">
              <a:buFont typeface="Arial" panose="020B0604020202020204" pitchFamily="34" charset="0"/>
              <a:buChar char="•"/>
              <a:defRPr/>
            </a:pPr>
            <a:r>
              <a:rPr lang="en-US" altLang="en-US" sz="1500" dirty="0"/>
              <a:t>Best-effort connectionless IP packet transfer</a:t>
            </a:r>
          </a:p>
          <a:p>
            <a:pPr marL="0" indent="0">
              <a:defRPr/>
            </a:pPr>
            <a:r>
              <a:rPr lang="en-US" altLang="en-US" sz="1800" dirty="0"/>
              <a:t>Network Layer maps to OSI network layer and data link layer</a:t>
            </a:r>
          </a:p>
          <a:p>
            <a:pPr>
              <a:buFont typeface="Arial" panose="020B0604020202020204" pitchFamily="34" charset="0"/>
              <a:buChar char="•"/>
              <a:defRPr/>
            </a:pPr>
            <a:r>
              <a:rPr lang="en-US" altLang="en-US" sz="1500" dirty="0"/>
              <a:t>Concerned with network-specific aspects of the transfer of packets</a:t>
            </a:r>
          </a:p>
          <a:p>
            <a:pPr>
              <a:buFont typeface="Arial" panose="020B0604020202020204" pitchFamily="34" charset="0"/>
              <a:buChar char="•"/>
              <a:defRPr/>
            </a:pPr>
            <a:r>
              <a:rPr lang="en-US" altLang="en-US" sz="1500" dirty="0"/>
              <a:t>Different network interfaces: X.25, ATM, frame relay, Ethernet, </a:t>
            </a:r>
            <a:r>
              <a:rPr lang="en-US" altLang="en-US" sz="1500" dirty="0" err="1"/>
              <a:t>etc</a:t>
            </a:r>
            <a:endParaRPr lang="en-US" altLang="en-US" sz="1500" dirty="0">
              <a:sym typeface="Wingdings" panose="05000000000000000000" pitchFamily="2" charset="2"/>
            </a:endParaRPr>
          </a:p>
        </p:txBody>
      </p:sp>
      <p:grpSp>
        <p:nvGrpSpPr>
          <p:cNvPr id="8197" name="Group 3">
            <a:extLst>
              <a:ext uri="{FF2B5EF4-FFF2-40B4-BE49-F238E27FC236}">
                <a16:creationId xmlns:a16="http://schemas.microsoft.com/office/drawing/2014/main" id="{A7680696-1D66-4D8C-AAE1-C8A453354F7C}"/>
              </a:ext>
            </a:extLst>
          </p:cNvPr>
          <p:cNvGrpSpPr>
            <a:grpSpLocks/>
          </p:cNvGrpSpPr>
          <p:nvPr/>
        </p:nvGrpSpPr>
        <p:grpSpPr bwMode="auto">
          <a:xfrm>
            <a:off x="2414587" y="1028700"/>
            <a:ext cx="4435079" cy="2411016"/>
            <a:chOff x="990600" y="685800"/>
            <a:chExt cx="6675439" cy="4051300"/>
          </a:xfrm>
        </p:grpSpPr>
        <p:sp>
          <p:nvSpPr>
            <p:cNvPr id="8198" name="Rectangle 2">
              <a:extLst>
                <a:ext uri="{FF2B5EF4-FFF2-40B4-BE49-F238E27FC236}">
                  <a16:creationId xmlns:a16="http://schemas.microsoft.com/office/drawing/2014/main" id="{63E66CC1-B146-48DA-B321-44737653DBD4}"/>
                </a:ext>
              </a:extLst>
            </p:cNvPr>
            <p:cNvSpPr>
              <a:spLocks noChangeArrowheads="1"/>
            </p:cNvSpPr>
            <p:nvPr/>
          </p:nvSpPr>
          <p:spPr bwMode="auto">
            <a:xfrm>
              <a:off x="990600" y="1143000"/>
              <a:ext cx="1550988" cy="1817688"/>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050"/>
            </a:p>
          </p:txBody>
        </p:sp>
        <p:sp>
          <p:nvSpPr>
            <p:cNvPr id="8199" name="Line 3">
              <a:extLst>
                <a:ext uri="{FF2B5EF4-FFF2-40B4-BE49-F238E27FC236}">
                  <a16:creationId xmlns:a16="http://schemas.microsoft.com/office/drawing/2014/main" id="{A07CACC1-E3FF-41CA-AB0D-C3811AB0BA9E}"/>
                </a:ext>
              </a:extLst>
            </p:cNvPr>
            <p:cNvSpPr>
              <a:spLocks noChangeShapeType="1"/>
            </p:cNvSpPr>
            <p:nvPr/>
          </p:nvSpPr>
          <p:spPr bwMode="auto">
            <a:xfrm>
              <a:off x="990600" y="2590800"/>
              <a:ext cx="156527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8200" name="Line 4">
              <a:extLst>
                <a:ext uri="{FF2B5EF4-FFF2-40B4-BE49-F238E27FC236}">
                  <a16:creationId xmlns:a16="http://schemas.microsoft.com/office/drawing/2014/main" id="{7A031E76-E491-4A37-A44E-DFFB34DC7D68}"/>
                </a:ext>
              </a:extLst>
            </p:cNvPr>
            <p:cNvSpPr>
              <a:spLocks noChangeShapeType="1"/>
            </p:cNvSpPr>
            <p:nvPr/>
          </p:nvSpPr>
          <p:spPr bwMode="auto">
            <a:xfrm>
              <a:off x="990600" y="1676400"/>
              <a:ext cx="156527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8201" name="Rectangle 5">
              <a:extLst>
                <a:ext uri="{FF2B5EF4-FFF2-40B4-BE49-F238E27FC236}">
                  <a16:creationId xmlns:a16="http://schemas.microsoft.com/office/drawing/2014/main" id="{66736094-B077-4666-A687-F73E430EC93E}"/>
                </a:ext>
              </a:extLst>
            </p:cNvPr>
            <p:cNvSpPr>
              <a:spLocks noChangeArrowheads="1"/>
            </p:cNvSpPr>
            <p:nvPr/>
          </p:nvSpPr>
          <p:spPr bwMode="auto">
            <a:xfrm>
              <a:off x="1143000" y="1219199"/>
              <a:ext cx="1377950" cy="2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050"/>
                <a:t>Application</a:t>
              </a:r>
            </a:p>
          </p:txBody>
        </p:sp>
        <p:sp>
          <p:nvSpPr>
            <p:cNvPr id="8202" name="Rectangle 6">
              <a:extLst>
                <a:ext uri="{FF2B5EF4-FFF2-40B4-BE49-F238E27FC236}">
                  <a16:creationId xmlns:a16="http://schemas.microsoft.com/office/drawing/2014/main" id="{81159F5E-3967-4737-A2D7-BBA948FA996F}"/>
                </a:ext>
              </a:extLst>
            </p:cNvPr>
            <p:cNvSpPr>
              <a:spLocks noChangeArrowheads="1"/>
            </p:cNvSpPr>
            <p:nvPr/>
          </p:nvSpPr>
          <p:spPr bwMode="auto">
            <a:xfrm>
              <a:off x="1143000" y="1752601"/>
              <a:ext cx="1166813" cy="2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050"/>
                <a:t>Transport</a:t>
              </a:r>
            </a:p>
          </p:txBody>
        </p:sp>
        <p:sp>
          <p:nvSpPr>
            <p:cNvPr id="8203" name="Rectangle 7">
              <a:extLst>
                <a:ext uri="{FF2B5EF4-FFF2-40B4-BE49-F238E27FC236}">
                  <a16:creationId xmlns:a16="http://schemas.microsoft.com/office/drawing/2014/main" id="{D0FD64E0-BE73-4396-B8DC-058F969A46BB}"/>
                </a:ext>
              </a:extLst>
            </p:cNvPr>
            <p:cNvSpPr>
              <a:spLocks noChangeArrowheads="1"/>
            </p:cNvSpPr>
            <p:nvPr/>
          </p:nvSpPr>
          <p:spPr bwMode="auto">
            <a:xfrm>
              <a:off x="1156928" y="2220167"/>
              <a:ext cx="1239836" cy="2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050"/>
                <a:t>Internet</a:t>
              </a:r>
            </a:p>
          </p:txBody>
        </p:sp>
        <p:sp>
          <p:nvSpPr>
            <p:cNvPr id="8204" name="Rectangle 8">
              <a:extLst>
                <a:ext uri="{FF2B5EF4-FFF2-40B4-BE49-F238E27FC236}">
                  <a16:creationId xmlns:a16="http://schemas.microsoft.com/office/drawing/2014/main" id="{E122DFBA-560F-45BE-8DE7-B8631A0FC00A}"/>
                </a:ext>
              </a:extLst>
            </p:cNvPr>
            <p:cNvSpPr>
              <a:spLocks noChangeArrowheads="1"/>
            </p:cNvSpPr>
            <p:nvPr/>
          </p:nvSpPr>
          <p:spPr bwMode="auto">
            <a:xfrm>
              <a:off x="1066799" y="2667000"/>
              <a:ext cx="1825626" cy="2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050"/>
                <a:t>Network Interface</a:t>
              </a:r>
            </a:p>
          </p:txBody>
        </p:sp>
        <p:grpSp>
          <p:nvGrpSpPr>
            <p:cNvPr id="8205" name="Group 9">
              <a:extLst>
                <a:ext uri="{FF2B5EF4-FFF2-40B4-BE49-F238E27FC236}">
                  <a16:creationId xmlns:a16="http://schemas.microsoft.com/office/drawing/2014/main" id="{A662DD15-6879-4990-887D-F87F3CD31BA2}"/>
                </a:ext>
              </a:extLst>
            </p:cNvPr>
            <p:cNvGrpSpPr>
              <a:grpSpLocks/>
            </p:cNvGrpSpPr>
            <p:nvPr/>
          </p:nvGrpSpPr>
          <p:grpSpPr bwMode="auto">
            <a:xfrm>
              <a:off x="5943601" y="1066800"/>
              <a:ext cx="1722438" cy="1817688"/>
              <a:chOff x="3845" y="846"/>
              <a:chExt cx="966" cy="1145"/>
            </a:xfrm>
          </p:grpSpPr>
          <p:sp>
            <p:nvSpPr>
              <p:cNvPr id="8223" name="Rectangle 10">
                <a:extLst>
                  <a:ext uri="{FF2B5EF4-FFF2-40B4-BE49-F238E27FC236}">
                    <a16:creationId xmlns:a16="http://schemas.microsoft.com/office/drawing/2014/main" id="{326851F8-A9C9-4256-8065-C4921D4D0088}"/>
                  </a:ext>
                </a:extLst>
              </p:cNvPr>
              <p:cNvSpPr>
                <a:spLocks noChangeArrowheads="1"/>
              </p:cNvSpPr>
              <p:nvPr/>
            </p:nvSpPr>
            <p:spPr bwMode="auto">
              <a:xfrm>
                <a:off x="3898" y="846"/>
                <a:ext cx="893" cy="114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050"/>
              </a:p>
            </p:txBody>
          </p:sp>
          <p:sp>
            <p:nvSpPr>
              <p:cNvPr id="8224" name="Line 11">
                <a:extLst>
                  <a:ext uri="{FF2B5EF4-FFF2-40B4-BE49-F238E27FC236}">
                    <a16:creationId xmlns:a16="http://schemas.microsoft.com/office/drawing/2014/main" id="{9918FCAC-0920-489A-A944-3047107FA25B}"/>
                  </a:ext>
                </a:extLst>
              </p:cNvPr>
              <p:cNvSpPr>
                <a:spLocks noChangeShapeType="1"/>
              </p:cNvSpPr>
              <p:nvPr/>
            </p:nvSpPr>
            <p:spPr bwMode="auto">
              <a:xfrm>
                <a:off x="3898" y="1406"/>
                <a:ext cx="901"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8225" name="Line 12">
                <a:extLst>
                  <a:ext uri="{FF2B5EF4-FFF2-40B4-BE49-F238E27FC236}">
                    <a16:creationId xmlns:a16="http://schemas.microsoft.com/office/drawing/2014/main" id="{C7BC7DDB-B358-4482-9AEC-3520FD778CDE}"/>
                  </a:ext>
                </a:extLst>
              </p:cNvPr>
              <p:cNvSpPr>
                <a:spLocks noChangeShapeType="1"/>
              </p:cNvSpPr>
              <p:nvPr/>
            </p:nvSpPr>
            <p:spPr bwMode="auto">
              <a:xfrm>
                <a:off x="3910" y="1696"/>
                <a:ext cx="901"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8226" name="Line 13">
                <a:extLst>
                  <a:ext uri="{FF2B5EF4-FFF2-40B4-BE49-F238E27FC236}">
                    <a16:creationId xmlns:a16="http://schemas.microsoft.com/office/drawing/2014/main" id="{0DFCFFB3-8428-46B6-A922-71F4F4D11466}"/>
                  </a:ext>
                </a:extLst>
              </p:cNvPr>
              <p:cNvSpPr>
                <a:spLocks noChangeShapeType="1"/>
              </p:cNvSpPr>
              <p:nvPr/>
            </p:nvSpPr>
            <p:spPr bwMode="auto">
              <a:xfrm>
                <a:off x="3897" y="1127"/>
                <a:ext cx="901"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8227" name="Rectangle 14">
                <a:extLst>
                  <a:ext uri="{FF2B5EF4-FFF2-40B4-BE49-F238E27FC236}">
                    <a16:creationId xmlns:a16="http://schemas.microsoft.com/office/drawing/2014/main" id="{DA9CD259-10BD-433A-BDAC-5DF4746DFB04}"/>
                  </a:ext>
                </a:extLst>
              </p:cNvPr>
              <p:cNvSpPr>
                <a:spLocks noChangeArrowheads="1"/>
              </p:cNvSpPr>
              <p:nvPr/>
            </p:nvSpPr>
            <p:spPr bwMode="auto">
              <a:xfrm>
                <a:off x="3913" y="863"/>
                <a:ext cx="534"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050"/>
                  <a:t>Application</a:t>
                </a:r>
              </a:p>
            </p:txBody>
          </p:sp>
          <p:sp>
            <p:nvSpPr>
              <p:cNvPr id="8228" name="Rectangle 15">
                <a:extLst>
                  <a:ext uri="{FF2B5EF4-FFF2-40B4-BE49-F238E27FC236}">
                    <a16:creationId xmlns:a16="http://schemas.microsoft.com/office/drawing/2014/main" id="{A3339E40-BF32-4892-8AF2-EC5DF18CBA92}"/>
                  </a:ext>
                </a:extLst>
              </p:cNvPr>
              <p:cNvSpPr>
                <a:spLocks noChangeArrowheads="1"/>
              </p:cNvSpPr>
              <p:nvPr/>
            </p:nvSpPr>
            <p:spPr bwMode="auto">
              <a:xfrm>
                <a:off x="3963" y="1141"/>
                <a:ext cx="441"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050"/>
                  <a:t>Transport</a:t>
                </a:r>
              </a:p>
            </p:txBody>
          </p:sp>
          <p:sp>
            <p:nvSpPr>
              <p:cNvPr id="8229" name="Rectangle 16">
                <a:extLst>
                  <a:ext uri="{FF2B5EF4-FFF2-40B4-BE49-F238E27FC236}">
                    <a16:creationId xmlns:a16="http://schemas.microsoft.com/office/drawing/2014/main" id="{A4DF6F86-79A1-41E3-AA28-1777E1040EF5}"/>
                  </a:ext>
                </a:extLst>
              </p:cNvPr>
              <p:cNvSpPr>
                <a:spLocks noChangeArrowheads="1"/>
              </p:cNvSpPr>
              <p:nvPr/>
            </p:nvSpPr>
            <p:spPr bwMode="auto">
              <a:xfrm>
                <a:off x="3973" y="1453"/>
                <a:ext cx="431"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050"/>
                  <a:t>Internet</a:t>
                </a:r>
              </a:p>
            </p:txBody>
          </p:sp>
          <p:sp>
            <p:nvSpPr>
              <p:cNvPr id="8230" name="Rectangle 17">
                <a:extLst>
                  <a:ext uri="{FF2B5EF4-FFF2-40B4-BE49-F238E27FC236}">
                    <a16:creationId xmlns:a16="http://schemas.microsoft.com/office/drawing/2014/main" id="{8CC69A1E-FB0E-4746-AFA1-CFB7824432F4}"/>
                  </a:ext>
                </a:extLst>
              </p:cNvPr>
              <p:cNvSpPr>
                <a:spLocks noChangeArrowheads="1"/>
              </p:cNvSpPr>
              <p:nvPr/>
            </p:nvSpPr>
            <p:spPr bwMode="auto">
              <a:xfrm>
                <a:off x="3845" y="1749"/>
                <a:ext cx="942"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050"/>
                  <a:t>    Network Interface</a:t>
                </a:r>
              </a:p>
            </p:txBody>
          </p:sp>
        </p:grpSp>
        <p:grpSp>
          <p:nvGrpSpPr>
            <p:cNvPr id="8206" name="Group 18">
              <a:extLst>
                <a:ext uri="{FF2B5EF4-FFF2-40B4-BE49-F238E27FC236}">
                  <a16:creationId xmlns:a16="http://schemas.microsoft.com/office/drawing/2014/main" id="{5466B072-43FF-4B5E-B6DC-EFE0BE027BF5}"/>
                </a:ext>
              </a:extLst>
            </p:cNvPr>
            <p:cNvGrpSpPr>
              <a:grpSpLocks/>
            </p:cNvGrpSpPr>
            <p:nvPr/>
          </p:nvGrpSpPr>
          <p:grpSpPr bwMode="auto">
            <a:xfrm>
              <a:off x="3428999" y="2057400"/>
              <a:ext cx="1658938" cy="941388"/>
              <a:chOff x="2236" y="1465"/>
              <a:chExt cx="1011" cy="593"/>
            </a:xfrm>
          </p:grpSpPr>
          <p:sp>
            <p:nvSpPr>
              <p:cNvPr id="8219" name="Rectangle 19">
                <a:extLst>
                  <a:ext uri="{FF2B5EF4-FFF2-40B4-BE49-F238E27FC236}">
                    <a16:creationId xmlns:a16="http://schemas.microsoft.com/office/drawing/2014/main" id="{5F5612B0-14B7-4AFF-B7A6-4E05AB9B4C84}"/>
                  </a:ext>
                </a:extLst>
              </p:cNvPr>
              <p:cNvSpPr>
                <a:spLocks noChangeArrowheads="1"/>
              </p:cNvSpPr>
              <p:nvPr/>
            </p:nvSpPr>
            <p:spPr bwMode="auto">
              <a:xfrm>
                <a:off x="2282" y="1465"/>
                <a:ext cx="950" cy="593"/>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050"/>
              </a:p>
            </p:txBody>
          </p:sp>
          <p:sp>
            <p:nvSpPr>
              <p:cNvPr id="8220" name="Line 20">
                <a:extLst>
                  <a:ext uri="{FF2B5EF4-FFF2-40B4-BE49-F238E27FC236}">
                    <a16:creationId xmlns:a16="http://schemas.microsoft.com/office/drawing/2014/main" id="{1BB081BC-C693-49A4-892B-33321CEA694C}"/>
                  </a:ext>
                </a:extLst>
              </p:cNvPr>
              <p:cNvSpPr>
                <a:spLocks noChangeShapeType="1"/>
              </p:cNvSpPr>
              <p:nvPr/>
            </p:nvSpPr>
            <p:spPr bwMode="auto">
              <a:xfrm>
                <a:off x="2278" y="1770"/>
                <a:ext cx="96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8221" name="Rectangle 21">
                <a:extLst>
                  <a:ext uri="{FF2B5EF4-FFF2-40B4-BE49-F238E27FC236}">
                    <a16:creationId xmlns:a16="http://schemas.microsoft.com/office/drawing/2014/main" id="{5A8E9099-8F03-4596-8F5B-C31AD477BF58}"/>
                  </a:ext>
                </a:extLst>
              </p:cNvPr>
              <p:cNvSpPr>
                <a:spLocks noChangeArrowheads="1"/>
              </p:cNvSpPr>
              <p:nvPr/>
            </p:nvSpPr>
            <p:spPr bwMode="auto">
              <a:xfrm>
                <a:off x="2354" y="1520"/>
                <a:ext cx="427"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050"/>
                  <a:t>Internet</a:t>
                </a:r>
              </a:p>
            </p:txBody>
          </p:sp>
          <p:sp>
            <p:nvSpPr>
              <p:cNvPr id="8222" name="Rectangle 22">
                <a:extLst>
                  <a:ext uri="{FF2B5EF4-FFF2-40B4-BE49-F238E27FC236}">
                    <a16:creationId xmlns:a16="http://schemas.microsoft.com/office/drawing/2014/main" id="{08EA6061-292C-4622-A225-A5B89EF67BCF}"/>
                  </a:ext>
                </a:extLst>
              </p:cNvPr>
              <p:cNvSpPr>
                <a:spLocks noChangeArrowheads="1"/>
              </p:cNvSpPr>
              <p:nvPr/>
            </p:nvSpPr>
            <p:spPr bwMode="auto">
              <a:xfrm>
                <a:off x="2236" y="1816"/>
                <a:ext cx="993"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050"/>
                  <a:t>   Network Interface</a:t>
                </a:r>
              </a:p>
            </p:txBody>
          </p:sp>
        </p:grpSp>
        <p:sp>
          <p:nvSpPr>
            <p:cNvPr id="8207" name="Oval 23">
              <a:extLst>
                <a:ext uri="{FF2B5EF4-FFF2-40B4-BE49-F238E27FC236}">
                  <a16:creationId xmlns:a16="http://schemas.microsoft.com/office/drawing/2014/main" id="{FAB1F19E-3CD2-4055-BE80-8A932F06F16E}"/>
                </a:ext>
              </a:extLst>
            </p:cNvPr>
            <p:cNvSpPr>
              <a:spLocks noChangeArrowheads="1"/>
            </p:cNvSpPr>
            <p:nvPr/>
          </p:nvSpPr>
          <p:spPr bwMode="auto">
            <a:xfrm>
              <a:off x="2133600" y="3733800"/>
              <a:ext cx="1671638" cy="1003300"/>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050"/>
            </a:p>
          </p:txBody>
        </p:sp>
        <p:sp>
          <p:nvSpPr>
            <p:cNvPr id="8208" name="Oval 24">
              <a:extLst>
                <a:ext uri="{FF2B5EF4-FFF2-40B4-BE49-F238E27FC236}">
                  <a16:creationId xmlns:a16="http://schemas.microsoft.com/office/drawing/2014/main" id="{E5E65C8B-A338-42A1-97C2-C3616086436D}"/>
                </a:ext>
              </a:extLst>
            </p:cNvPr>
            <p:cNvSpPr>
              <a:spLocks noChangeArrowheads="1"/>
            </p:cNvSpPr>
            <p:nvPr/>
          </p:nvSpPr>
          <p:spPr bwMode="auto">
            <a:xfrm>
              <a:off x="4724400" y="3733800"/>
              <a:ext cx="1671638" cy="1003300"/>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endParaRPr lang="en-US" altLang="en-US" sz="1050"/>
            </a:p>
          </p:txBody>
        </p:sp>
        <p:sp>
          <p:nvSpPr>
            <p:cNvPr id="8209" name="Rectangle 25">
              <a:extLst>
                <a:ext uri="{FF2B5EF4-FFF2-40B4-BE49-F238E27FC236}">
                  <a16:creationId xmlns:a16="http://schemas.microsoft.com/office/drawing/2014/main" id="{53F051DC-9BC8-4309-8362-0890D6F384F0}"/>
                </a:ext>
              </a:extLst>
            </p:cNvPr>
            <p:cNvSpPr>
              <a:spLocks noChangeArrowheads="1"/>
            </p:cNvSpPr>
            <p:nvPr/>
          </p:nvSpPr>
          <p:spPr bwMode="auto">
            <a:xfrm>
              <a:off x="2362200" y="4038599"/>
              <a:ext cx="1260475" cy="2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050"/>
                <a:t>Network 1</a:t>
              </a:r>
            </a:p>
          </p:txBody>
        </p:sp>
        <p:sp>
          <p:nvSpPr>
            <p:cNvPr id="8210" name="Rectangle 26">
              <a:extLst>
                <a:ext uri="{FF2B5EF4-FFF2-40B4-BE49-F238E27FC236}">
                  <a16:creationId xmlns:a16="http://schemas.microsoft.com/office/drawing/2014/main" id="{7B642850-FE9B-470F-A579-920619840530}"/>
                </a:ext>
              </a:extLst>
            </p:cNvPr>
            <p:cNvSpPr>
              <a:spLocks noChangeArrowheads="1"/>
            </p:cNvSpPr>
            <p:nvPr/>
          </p:nvSpPr>
          <p:spPr bwMode="auto">
            <a:xfrm>
              <a:off x="5105400" y="4038599"/>
              <a:ext cx="1260475" cy="2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050"/>
                <a:t>Network 2</a:t>
              </a:r>
            </a:p>
          </p:txBody>
        </p:sp>
        <p:sp>
          <p:nvSpPr>
            <p:cNvPr id="8211" name="Line 27">
              <a:extLst>
                <a:ext uri="{FF2B5EF4-FFF2-40B4-BE49-F238E27FC236}">
                  <a16:creationId xmlns:a16="http://schemas.microsoft.com/office/drawing/2014/main" id="{71375CB9-A286-4922-8FD1-61AF39E41433}"/>
                </a:ext>
              </a:extLst>
            </p:cNvPr>
            <p:cNvSpPr>
              <a:spLocks noChangeShapeType="1"/>
            </p:cNvSpPr>
            <p:nvPr/>
          </p:nvSpPr>
          <p:spPr bwMode="auto">
            <a:xfrm>
              <a:off x="1752600" y="2971800"/>
              <a:ext cx="776288" cy="7493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8212" name="Line 28">
              <a:extLst>
                <a:ext uri="{FF2B5EF4-FFF2-40B4-BE49-F238E27FC236}">
                  <a16:creationId xmlns:a16="http://schemas.microsoft.com/office/drawing/2014/main" id="{BC1D2033-8563-4D76-A154-897F2CE090FE}"/>
                </a:ext>
              </a:extLst>
            </p:cNvPr>
            <p:cNvSpPr>
              <a:spLocks noChangeShapeType="1"/>
            </p:cNvSpPr>
            <p:nvPr/>
          </p:nvSpPr>
          <p:spPr bwMode="auto">
            <a:xfrm flipV="1">
              <a:off x="5791200" y="2971800"/>
              <a:ext cx="1065213" cy="78105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8213" name="Line 29">
              <a:extLst>
                <a:ext uri="{FF2B5EF4-FFF2-40B4-BE49-F238E27FC236}">
                  <a16:creationId xmlns:a16="http://schemas.microsoft.com/office/drawing/2014/main" id="{2CAC3135-1E57-487E-AA1B-6C21C9C61DEE}"/>
                </a:ext>
              </a:extLst>
            </p:cNvPr>
            <p:cNvSpPr>
              <a:spLocks noChangeShapeType="1"/>
            </p:cNvSpPr>
            <p:nvPr/>
          </p:nvSpPr>
          <p:spPr bwMode="auto">
            <a:xfrm flipV="1">
              <a:off x="3352800" y="3048000"/>
              <a:ext cx="673100" cy="708025"/>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8214" name="Line 30">
              <a:extLst>
                <a:ext uri="{FF2B5EF4-FFF2-40B4-BE49-F238E27FC236}">
                  <a16:creationId xmlns:a16="http://schemas.microsoft.com/office/drawing/2014/main" id="{5A14A32F-3BBF-4ECA-A1E1-AF9DCB8368DA}"/>
                </a:ext>
              </a:extLst>
            </p:cNvPr>
            <p:cNvSpPr>
              <a:spLocks noChangeShapeType="1"/>
            </p:cNvSpPr>
            <p:nvPr/>
          </p:nvSpPr>
          <p:spPr bwMode="auto">
            <a:xfrm>
              <a:off x="4419600" y="3048000"/>
              <a:ext cx="776288" cy="7493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sp>
          <p:nvSpPr>
            <p:cNvPr id="8215" name="Rectangle 31">
              <a:extLst>
                <a:ext uri="{FF2B5EF4-FFF2-40B4-BE49-F238E27FC236}">
                  <a16:creationId xmlns:a16="http://schemas.microsoft.com/office/drawing/2014/main" id="{2D122E35-67DA-4653-9F6B-16D3C54C86B6}"/>
                </a:ext>
              </a:extLst>
            </p:cNvPr>
            <p:cNvSpPr>
              <a:spLocks noChangeArrowheads="1"/>
            </p:cNvSpPr>
            <p:nvPr/>
          </p:nvSpPr>
          <p:spPr bwMode="auto">
            <a:xfrm>
              <a:off x="1066799" y="762000"/>
              <a:ext cx="1316037" cy="2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050"/>
                <a:t>Machine A</a:t>
              </a:r>
            </a:p>
          </p:txBody>
        </p:sp>
        <p:sp>
          <p:nvSpPr>
            <p:cNvPr id="8216" name="Rectangle 32">
              <a:extLst>
                <a:ext uri="{FF2B5EF4-FFF2-40B4-BE49-F238E27FC236}">
                  <a16:creationId xmlns:a16="http://schemas.microsoft.com/office/drawing/2014/main" id="{86956498-42BD-4A9B-94BD-8721991BEC7E}"/>
                </a:ext>
              </a:extLst>
            </p:cNvPr>
            <p:cNvSpPr>
              <a:spLocks noChangeArrowheads="1"/>
            </p:cNvSpPr>
            <p:nvPr/>
          </p:nvSpPr>
          <p:spPr bwMode="auto">
            <a:xfrm>
              <a:off x="6172200" y="685800"/>
              <a:ext cx="1301751" cy="2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050"/>
                <a:t>Machine B</a:t>
              </a:r>
            </a:p>
          </p:txBody>
        </p:sp>
        <p:sp>
          <p:nvSpPr>
            <p:cNvPr id="8217" name="Rectangle 33">
              <a:extLst>
                <a:ext uri="{FF2B5EF4-FFF2-40B4-BE49-F238E27FC236}">
                  <a16:creationId xmlns:a16="http://schemas.microsoft.com/office/drawing/2014/main" id="{C412EB5B-E8A3-4469-AF5E-6EE24A9A34C2}"/>
                </a:ext>
              </a:extLst>
            </p:cNvPr>
            <p:cNvSpPr>
              <a:spLocks noChangeArrowheads="1"/>
            </p:cNvSpPr>
            <p:nvPr/>
          </p:nvSpPr>
          <p:spPr bwMode="auto">
            <a:xfrm>
              <a:off x="3429000" y="1524000"/>
              <a:ext cx="1844675" cy="2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spcBef>
                  <a:spcPct val="0"/>
                </a:spcBef>
                <a:buFontTx/>
                <a:buNone/>
              </a:pPr>
              <a:r>
                <a:rPr lang="en-US" altLang="en-US" sz="1050"/>
                <a:t>Router/Gateway</a:t>
              </a:r>
            </a:p>
          </p:txBody>
        </p:sp>
        <p:sp>
          <p:nvSpPr>
            <p:cNvPr id="8218" name="Line 37">
              <a:extLst>
                <a:ext uri="{FF2B5EF4-FFF2-40B4-BE49-F238E27FC236}">
                  <a16:creationId xmlns:a16="http://schemas.microsoft.com/office/drawing/2014/main" id="{DC66CD01-0C10-45A6-88BA-838DCFF7582A}"/>
                </a:ext>
              </a:extLst>
            </p:cNvPr>
            <p:cNvSpPr>
              <a:spLocks noChangeShapeType="1"/>
            </p:cNvSpPr>
            <p:nvPr/>
          </p:nvSpPr>
          <p:spPr bwMode="auto">
            <a:xfrm>
              <a:off x="990600" y="2133600"/>
              <a:ext cx="16002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en-US" sz="1350"/>
            </a:p>
          </p:txBody>
        </p:sp>
      </p:gr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Title 1">
            <a:extLst>
              <a:ext uri="{FF2B5EF4-FFF2-40B4-BE49-F238E27FC236}">
                <a16:creationId xmlns:a16="http://schemas.microsoft.com/office/drawing/2014/main" id="{B90DBDE0-548F-4624-962B-7F97DE490227}"/>
              </a:ext>
            </a:extLst>
          </p:cNvPr>
          <p:cNvSpPr>
            <a:spLocks noGrp="1" noChangeArrowheads="1"/>
          </p:cNvSpPr>
          <p:nvPr>
            <p:ph type="title"/>
          </p:nvPr>
        </p:nvSpPr>
        <p:spPr/>
        <p:txBody>
          <a:bodyPr>
            <a:normAutofit/>
          </a:bodyPr>
          <a:lstStyle/>
          <a:p>
            <a:r>
              <a:rPr lang="en-US" altLang="en-US" dirty="0"/>
              <a:t>Receiving Out-of-Band Data</a:t>
            </a:r>
          </a:p>
        </p:txBody>
      </p:sp>
      <p:sp>
        <p:nvSpPr>
          <p:cNvPr id="327683" name="Content Placeholder 2">
            <a:extLst>
              <a:ext uri="{FF2B5EF4-FFF2-40B4-BE49-F238E27FC236}">
                <a16:creationId xmlns:a16="http://schemas.microsoft.com/office/drawing/2014/main" id="{D951AD6C-1469-42ED-8A82-47A980C747B5}"/>
              </a:ext>
            </a:extLst>
          </p:cNvPr>
          <p:cNvSpPr>
            <a:spLocks noGrp="1" noChangeArrowheads="1"/>
          </p:cNvSpPr>
          <p:nvPr>
            <p:ph sz="quarter" idx="1"/>
          </p:nvPr>
        </p:nvSpPr>
        <p:spPr>
          <a:xfrm>
            <a:off x="457200" y="1200150"/>
            <a:ext cx="8382000" cy="3655314"/>
          </a:xfrm>
        </p:spPr>
        <p:txBody>
          <a:bodyPr/>
          <a:lstStyle/>
          <a:p>
            <a:pPr marL="0" indent="0">
              <a:buNone/>
              <a:defRPr/>
            </a:pPr>
            <a:r>
              <a:rPr lang="en-US" dirty="0"/>
              <a:t>When urgent data is received, </a:t>
            </a:r>
            <a:r>
              <a:rPr lang="en-US" dirty="0">
                <a:latin typeface="Courier New" panose="02070309020205020404" pitchFamily="49" charset="0"/>
                <a:cs typeface="Courier New" panose="02070309020205020404" pitchFamily="49" charset="0"/>
              </a:rPr>
              <a:t>SIGURG</a:t>
            </a:r>
            <a:r>
              <a:rPr lang="en-US" dirty="0"/>
              <a:t> signal is triggered</a:t>
            </a:r>
          </a:p>
          <a:p>
            <a:pPr marL="0" indent="0">
              <a:buNone/>
              <a:defRPr/>
            </a:pPr>
            <a:r>
              <a:rPr lang="en-US" altLang="en-US" dirty="0"/>
              <a:t>To receive urgent data inline with normal data</a:t>
            </a:r>
          </a:p>
          <a:p>
            <a:pPr>
              <a:defRPr/>
            </a:pPr>
            <a:r>
              <a:rPr lang="en-US" altLang="en-US" dirty="0"/>
              <a:t>use </a:t>
            </a:r>
            <a:r>
              <a:rPr lang="en-US" altLang="en-US" sz="2100" dirty="0">
                <a:latin typeface="Courier New" panose="02070309020205020404" pitchFamily="49" charset="0"/>
                <a:cs typeface="Courier New" panose="02070309020205020404" pitchFamily="49" charset="0"/>
              </a:rPr>
              <a:t>SO_OOBINLINE </a:t>
            </a:r>
            <a:r>
              <a:rPr lang="en-US" altLang="en-US" dirty="0"/>
              <a:t>socket option to set point in normal data stream where urgent data would go</a:t>
            </a:r>
          </a:p>
          <a:p>
            <a:pPr>
              <a:defRPr/>
            </a:pPr>
            <a:r>
              <a:rPr lang="en-US" altLang="en-US" dirty="0"/>
              <a:t>supports “urgent mark” </a:t>
            </a:r>
            <a:r>
              <a:rPr lang="en-US" altLang="en-US" dirty="0" err="1">
                <a:latin typeface="Courier New" panose="02070309020205020404" pitchFamily="49" charset="0"/>
                <a:cs typeface="Courier New" panose="02070309020205020404" pitchFamily="49" charset="0"/>
              </a:rPr>
              <a:t>sockatmark</a:t>
            </a:r>
            <a:r>
              <a:rPr lang="en-US" altLang="en-US" dirty="0">
                <a:latin typeface="Courier New" panose="02070309020205020404" pitchFamily="49" charset="0"/>
                <a:cs typeface="Courier New" panose="02070309020205020404" pitchFamily="49" charset="0"/>
              </a:rPr>
              <a:t>()</a:t>
            </a:r>
            <a:r>
              <a:rPr lang="en-US" altLang="en-US" dirty="0"/>
              <a:t>call</a:t>
            </a:r>
          </a:p>
          <a:p>
            <a:pPr>
              <a:defRPr/>
            </a:pPr>
            <a:endParaRPr lang="en-US" alt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Title 1">
            <a:extLst>
              <a:ext uri="{FF2B5EF4-FFF2-40B4-BE49-F238E27FC236}">
                <a16:creationId xmlns:a16="http://schemas.microsoft.com/office/drawing/2014/main" id="{3E1A5131-2CD0-42D5-B528-92109D4D19B1}"/>
              </a:ext>
            </a:extLst>
          </p:cNvPr>
          <p:cNvSpPr>
            <a:spLocks noGrp="1" noChangeArrowheads="1"/>
          </p:cNvSpPr>
          <p:nvPr>
            <p:ph type="title"/>
          </p:nvPr>
        </p:nvSpPr>
        <p:spPr/>
        <p:txBody>
          <a:bodyPr>
            <a:normAutofit/>
          </a:bodyPr>
          <a:lstStyle/>
          <a:p>
            <a:r>
              <a:rPr lang="en-US" altLang="en-US" dirty="0"/>
              <a:t>Out-of-Band Data</a:t>
            </a:r>
          </a:p>
        </p:txBody>
      </p:sp>
      <p:sp>
        <p:nvSpPr>
          <p:cNvPr id="3" name="Content Placeholder 2">
            <a:extLst>
              <a:ext uri="{FF2B5EF4-FFF2-40B4-BE49-F238E27FC236}">
                <a16:creationId xmlns:a16="http://schemas.microsoft.com/office/drawing/2014/main" id="{750B4B47-F10D-4230-BE63-1016290793E6}"/>
              </a:ext>
            </a:extLst>
          </p:cNvPr>
          <p:cNvSpPr>
            <a:spLocks noGrp="1"/>
          </p:cNvSpPr>
          <p:nvPr>
            <p:ph sz="quarter" idx="1"/>
          </p:nvPr>
        </p:nvSpPr>
        <p:spPr>
          <a:xfrm>
            <a:off x="457200" y="1200150"/>
            <a:ext cx="8229600" cy="3655314"/>
          </a:xfrm>
        </p:spPr>
        <p:txBody>
          <a:bodyPr>
            <a:normAutofit/>
          </a:bodyPr>
          <a:lstStyle/>
          <a:p>
            <a:pPr marL="0" indent="0">
              <a:buNone/>
              <a:defRPr/>
            </a:pPr>
            <a:r>
              <a:rPr lang="en-US" dirty="0">
                <a:latin typeface="Courier New" panose="02070309020205020404" pitchFamily="49" charset="0"/>
                <a:cs typeface="Courier New" panose="02070309020205020404" pitchFamily="49" charset="0"/>
              </a:rPr>
              <a:t>#include &lt;sys/</a:t>
            </a:r>
            <a:r>
              <a:rPr lang="en-US" dirty="0" err="1">
                <a:latin typeface="Courier New" panose="02070309020205020404" pitchFamily="49" charset="0"/>
                <a:cs typeface="Courier New" panose="02070309020205020404" pitchFamily="49" charset="0"/>
              </a:rPr>
              <a:t>socket.h</a:t>
            </a:r>
            <a:r>
              <a:rPr lang="en-US" dirty="0">
                <a:latin typeface="Courier New" panose="02070309020205020404" pitchFamily="49" charset="0"/>
                <a:cs typeface="Courier New" panose="02070309020205020404" pitchFamily="49" charset="0"/>
              </a:rPr>
              <a:t>&gt;</a:t>
            </a:r>
          </a:p>
          <a:p>
            <a:pPr marL="0" indent="0">
              <a:buNone/>
              <a:defRPr/>
            </a:pPr>
            <a:r>
              <a:rPr lang="sv-SE" dirty="0">
                <a:latin typeface="Courier New" panose="02070309020205020404" pitchFamily="49" charset="0"/>
                <a:cs typeface="Courier New" panose="02070309020205020404" pitchFamily="49" charset="0"/>
              </a:rPr>
              <a:t>int sockatmark(int sockfd);</a:t>
            </a:r>
          </a:p>
          <a:p>
            <a:pPr marL="0" indent="0">
              <a:buNone/>
              <a:defRPr/>
            </a:pPr>
            <a:r>
              <a:rPr lang="en-US" dirty="0"/>
              <a:t>Returns: 1 if at mark 0, -1 on error</a:t>
            </a:r>
          </a:p>
          <a:p>
            <a:pPr marL="0" indent="0">
              <a:buNone/>
              <a:defRPr/>
            </a:pPr>
            <a:r>
              <a:rPr lang="en-US" dirty="0"/>
              <a:t>Next byte is urgent mark -&gt; </a:t>
            </a:r>
            <a:r>
              <a:rPr lang="en-US" dirty="0" err="1">
                <a:latin typeface="Courier New" panose="02070309020205020404" pitchFamily="49" charset="0"/>
                <a:cs typeface="Courier New" panose="02070309020205020404" pitchFamily="49" charset="0"/>
              </a:rPr>
              <a:t>sockatmark</a:t>
            </a:r>
            <a:r>
              <a:rPr lang="en-US" dirty="0"/>
              <a:t> returns 1</a:t>
            </a:r>
          </a:p>
          <a:p>
            <a:pPr marL="0" indent="0">
              <a:buNone/>
              <a:defRPr/>
            </a:pPr>
            <a:endParaRPr lang="en-US" dirty="0"/>
          </a:p>
          <a:p>
            <a:pPr marL="0" indent="0">
              <a:buNone/>
              <a:defRPr/>
            </a:pPr>
            <a:r>
              <a:rPr lang="en-US" dirty="0"/>
              <a:t>TCP queues only one urgent data</a:t>
            </a:r>
          </a:p>
          <a:p>
            <a:pPr>
              <a:defRPr/>
            </a:pPr>
            <a:r>
              <a:rPr lang="en-US" dirty="0"/>
              <a:t>Current urgent byte not received -&gt; discard next urgent byte</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Title 1">
            <a:extLst>
              <a:ext uri="{FF2B5EF4-FFF2-40B4-BE49-F238E27FC236}">
                <a16:creationId xmlns:a16="http://schemas.microsoft.com/office/drawing/2014/main" id="{A214471C-88DC-47C1-BC33-7FC73923DF12}"/>
              </a:ext>
            </a:extLst>
          </p:cNvPr>
          <p:cNvSpPr>
            <a:spLocks noGrp="1" noChangeArrowheads="1"/>
          </p:cNvSpPr>
          <p:nvPr>
            <p:ph type="title"/>
          </p:nvPr>
        </p:nvSpPr>
        <p:spPr/>
        <p:txBody>
          <a:bodyPr>
            <a:normAutofit fontScale="90000"/>
          </a:bodyPr>
          <a:lstStyle/>
          <a:p>
            <a:r>
              <a:rPr lang="en-US" altLang="en-US" dirty="0"/>
              <a:t>Extra Nonblocking &amp; Async IO (Portability?)</a:t>
            </a:r>
          </a:p>
        </p:txBody>
      </p:sp>
      <p:sp>
        <p:nvSpPr>
          <p:cNvPr id="181251" name="Content Placeholder 2">
            <a:extLst>
              <a:ext uri="{FF2B5EF4-FFF2-40B4-BE49-F238E27FC236}">
                <a16:creationId xmlns:a16="http://schemas.microsoft.com/office/drawing/2014/main" id="{20DAE78D-1A2D-43C5-AFBE-72D18156E7E7}"/>
              </a:ext>
            </a:extLst>
          </p:cNvPr>
          <p:cNvSpPr>
            <a:spLocks noGrp="1" noChangeArrowheads="1"/>
          </p:cNvSpPr>
          <p:nvPr>
            <p:ph idx="1"/>
          </p:nvPr>
        </p:nvSpPr>
        <p:spPr/>
        <p:txBody>
          <a:bodyPr/>
          <a:lstStyle/>
          <a:p>
            <a:r>
              <a:rPr lang="en-US" altLang="en-US" dirty="0"/>
              <a:t>Not so interesting</a:t>
            </a:r>
            <a:r>
              <a:rPr lang="en-US" altLang="en-US"/>
              <a:t>, too challenging for development…</a:t>
            </a:r>
            <a:endParaRPr lang="en-US" alt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1">
            <a:extLst>
              <a:ext uri="{FF2B5EF4-FFF2-40B4-BE49-F238E27FC236}">
                <a16:creationId xmlns:a16="http://schemas.microsoft.com/office/drawing/2014/main" id="{FC43AEEF-7DF3-4F9C-BF77-A5EE2538C45E}"/>
              </a:ext>
            </a:extLst>
          </p:cNvPr>
          <p:cNvSpPr>
            <a:spLocks noGrp="1" noChangeArrowheads="1"/>
          </p:cNvSpPr>
          <p:nvPr>
            <p:ph type="title"/>
          </p:nvPr>
        </p:nvSpPr>
        <p:spPr/>
        <p:txBody>
          <a:bodyPr/>
          <a:lstStyle/>
          <a:p>
            <a:r>
              <a:rPr lang="en-US" altLang="en-US" dirty="0"/>
              <a:t>Nonblocking I/O</a:t>
            </a:r>
          </a:p>
        </p:txBody>
      </p:sp>
      <p:sp>
        <p:nvSpPr>
          <p:cNvPr id="131075" name="Slide Number Placeholder 2">
            <a:extLst>
              <a:ext uri="{FF2B5EF4-FFF2-40B4-BE49-F238E27FC236}">
                <a16:creationId xmlns:a16="http://schemas.microsoft.com/office/drawing/2014/main" id="{B2EBD91D-BAE6-403E-AB7A-9E248B53E265}"/>
              </a:ext>
            </a:extLst>
          </p:cNvPr>
          <p:cNvSpPr>
            <a:spLocks noGrp="1" noChangeArrowheads="1"/>
          </p:cNvSpPr>
          <p:nvPr>
            <p:ph type="sldNum" sz="quarter" idx="15"/>
          </p:nvPr>
        </p:nvSpPr>
        <p:spPr>
          <a:xfrm>
            <a:off x="8129016" y="4300538"/>
            <a:ext cx="609600" cy="39090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1800">
                <a:solidFill>
                  <a:schemeClr val="tx1"/>
                </a:solidFill>
                <a:latin typeface="Times New Roman" panose="02020603050405020304" pitchFamily="18" charset="0"/>
              </a:defRPr>
            </a:lvl1pPr>
            <a:lvl2pPr marL="557213" indent="-214313">
              <a:spcBef>
                <a:spcPct val="20000"/>
              </a:spcBef>
              <a:buChar char="–"/>
              <a:defRPr sz="1500">
                <a:solidFill>
                  <a:schemeClr val="tx1"/>
                </a:solidFill>
                <a:latin typeface="Times New Roman" panose="02020603050405020304" pitchFamily="18" charset="0"/>
              </a:defRPr>
            </a:lvl2pPr>
            <a:lvl3pPr marL="857250" indent="-171450">
              <a:spcBef>
                <a:spcPct val="20000"/>
              </a:spcBef>
              <a:buChar char="•"/>
              <a:defRPr>
                <a:solidFill>
                  <a:schemeClr val="tx1"/>
                </a:solidFill>
                <a:latin typeface="Times New Roman" panose="02020603050405020304" pitchFamily="18" charset="0"/>
              </a:defRPr>
            </a:lvl3pPr>
            <a:lvl4pPr marL="1200150" indent="-171450">
              <a:spcBef>
                <a:spcPct val="20000"/>
              </a:spcBef>
              <a:buChar char="–"/>
              <a:defRPr sz="1200">
                <a:solidFill>
                  <a:schemeClr val="tx1"/>
                </a:solidFill>
                <a:latin typeface="Times New Roman" panose="02020603050405020304" pitchFamily="18" charset="0"/>
              </a:defRPr>
            </a:lvl4pPr>
            <a:lvl5pPr marL="1543050" indent="-171450">
              <a:spcBef>
                <a:spcPct val="20000"/>
              </a:spcBef>
              <a:buChar char="»"/>
              <a:defRPr sz="1050">
                <a:solidFill>
                  <a:schemeClr val="tx1"/>
                </a:solidFill>
                <a:latin typeface="Times New Roman" panose="02020603050405020304" pitchFamily="18" charset="0"/>
              </a:defRPr>
            </a:lvl5pPr>
            <a:lvl6pPr marL="1885950" indent="-171450" eaLnBrk="0" fontAlgn="base" hangingPunct="0">
              <a:spcBef>
                <a:spcPct val="20000"/>
              </a:spcBef>
              <a:spcAft>
                <a:spcPct val="0"/>
              </a:spcAft>
              <a:buChar char="»"/>
              <a:defRPr sz="1050">
                <a:solidFill>
                  <a:schemeClr val="tx1"/>
                </a:solidFill>
                <a:latin typeface="Times New Roman" panose="02020603050405020304" pitchFamily="18" charset="0"/>
              </a:defRPr>
            </a:lvl6pPr>
            <a:lvl7pPr marL="2228850" indent="-171450" eaLnBrk="0" fontAlgn="base" hangingPunct="0">
              <a:spcBef>
                <a:spcPct val="20000"/>
              </a:spcBef>
              <a:spcAft>
                <a:spcPct val="0"/>
              </a:spcAft>
              <a:buChar char="»"/>
              <a:defRPr sz="1050">
                <a:solidFill>
                  <a:schemeClr val="tx1"/>
                </a:solidFill>
                <a:latin typeface="Times New Roman" panose="02020603050405020304" pitchFamily="18" charset="0"/>
              </a:defRPr>
            </a:lvl7pPr>
            <a:lvl8pPr marL="2571750" indent="-171450" eaLnBrk="0" fontAlgn="base" hangingPunct="0">
              <a:spcBef>
                <a:spcPct val="20000"/>
              </a:spcBef>
              <a:spcAft>
                <a:spcPct val="0"/>
              </a:spcAft>
              <a:buChar char="»"/>
              <a:defRPr sz="1050">
                <a:solidFill>
                  <a:schemeClr val="tx1"/>
                </a:solidFill>
                <a:latin typeface="Times New Roman" panose="02020603050405020304" pitchFamily="18" charset="0"/>
              </a:defRPr>
            </a:lvl8pPr>
            <a:lvl9pPr marL="2914650" indent="-171450" eaLnBrk="0" fontAlgn="base" hangingPunct="0">
              <a:spcBef>
                <a:spcPct val="20000"/>
              </a:spcBef>
              <a:spcAft>
                <a:spcPct val="0"/>
              </a:spcAft>
              <a:buChar char="»"/>
              <a:defRPr sz="1050">
                <a:solidFill>
                  <a:schemeClr val="tx1"/>
                </a:solidFill>
                <a:latin typeface="Times New Roman" panose="02020603050405020304" pitchFamily="18" charset="0"/>
              </a:defRPr>
            </a:lvl9pPr>
          </a:lstStyle>
          <a:p>
            <a:pPr>
              <a:spcBef>
                <a:spcPct val="0"/>
              </a:spcBef>
              <a:buFontTx/>
              <a:buNone/>
            </a:pPr>
            <a:fld id="{F4A8F7F4-45FB-492E-9E9F-87612CB7D3EB}" type="slidenum">
              <a:rPr lang="en-US" altLang="en-US" sz="1050"/>
              <a:pPr>
                <a:spcBef>
                  <a:spcPct val="0"/>
                </a:spcBef>
                <a:buFontTx/>
                <a:buNone/>
              </a:pPr>
              <a:t>73</a:t>
            </a:fld>
            <a:endParaRPr lang="en-US" altLang="en-US" sz="1050"/>
          </a:p>
        </p:txBody>
      </p:sp>
      <p:grpSp>
        <p:nvGrpSpPr>
          <p:cNvPr id="131076" name="Group 2">
            <a:extLst>
              <a:ext uri="{FF2B5EF4-FFF2-40B4-BE49-F238E27FC236}">
                <a16:creationId xmlns:a16="http://schemas.microsoft.com/office/drawing/2014/main" id="{291B411D-B3B4-4DBA-A545-165148692062}"/>
              </a:ext>
            </a:extLst>
          </p:cNvPr>
          <p:cNvGrpSpPr>
            <a:grpSpLocks/>
          </p:cNvGrpSpPr>
          <p:nvPr/>
        </p:nvGrpSpPr>
        <p:grpSpPr bwMode="auto">
          <a:xfrm>
            <a:off x="1600200" y="1143000"/>
            <a:ext cx="5772150" cy="3062288"/>
            <a:chOff x="609600" y="1524000"/>
            <a:chExt cx="7696200" cy="4083050"/>
          </a:xfrm>
        </p:grpSpPr>
        <p:pic>
          <p:nvPicPr>
            <p:cNvPr id="131077" name="Picture 2" descr="F:\pp1.jpg">
              <a:extLst>
                <a:ext uri="{FF2B5EF4-FFF2-40B4-BE49-F238E27FC236}">
                  <a16:creationId xmlns:a16="http://schemas.microsoft.com/office/drawing/2014/main" id="{C4B3A6E8-3757-4D36-9C20-315548BC41C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524000"/>
              <a:ext cx="7473950" cy="408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31E89F6B-D0A6-4029-9628-036060A23020}"/>
                </a:ext>
              </a:extLst>
            </p:cNvPr>
            <p:cNvSpPr/>
            <p:nvPr/>
          </p:nvSpPr>
          <p:spPr>
            <a:xfrm>
              <a:off x="7772400" y="1524000"/>
              <a:ext cx="533400" cy="4083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grpSp>
    </p:spTree>
    <p:extLst>
      <p:ext uri="{BB962C8B-B14F-4D97-AF65-F5344CB8AC3E}">
        <p14:creationId xmlns:p14="http://schemas.microsoft.com/office/powerpoint/2010/main" val="298153450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1">
            <a:extLst>
              <a:ext uri="{FF2B5EF4-FFF2-40B4-BE49-F238E27FC236}">
                <a16:creationId xmlns:a16="http://schemas.microsoft.com/office/drawing/2014/main" id="{7DC8A1B5-C4A2-4560-AAB6-7CB9DB023DA5}"/>
              </a:ext>
            </a:extLst>
          </p:cNvPr>
          <p:cNvSpPr>
            <a:spLocks noGrp="1" noChangeArrowheads="1"/>
          </p:cNvSpPr>
          <p:nvPr>
            <p:ph type="title"/>
          </p:nvPr>
        </p:nvSpPr>
        <p:spPr/>
        <p:txBody>
          <a:bodyPr>
            <a:normAutofit/>
          </a:bodyPr>
          <a:lstStyle/>
          <a:p>
            <a:r>
              <a:rPr lang="en-US" altLang="en-US" dirty="0"/>
              <a:t>Nonblocking I/O - Setup using FCNTL</a:t>
            </a:r>
          </a:p>
        </p:txBody>
      </p:sp>
      <p:sp>
        <p:nvSpPr>
          <p:cNvPr id="262147" name="Content Placeholder 2">
            <a:extLst>
              <a:ext uri="{FF2B5EF4-FFF2-40B4-BE49-F238E27FC236}">
                <a16:creationId xmlns:a16="http://schemas.microsoft.com/office/drawing/2014/main" id="{34F22B2F-550B-4D2B-A10D-2E46408BBEBD}"/>
              </a:ext>
            </a:extLst>
          </p:cNvPr>
          <p:cNvSpPr>
            <a:spLocks noGrp="1" noChangeArrowheads="1"/>
          </p:cNvSpPr>
          <p:nvPr>
            <p:ph sz="quarter" idx="1"/>
          </p:nvPr>
        </p:nvSpPr>
        <p:spPr>
          <a:xfrm>
            <a:off x="457200" y="1200150"/>
            <a:ext cx="8153400" cy="3886200"/>
          </a:xfrm>
        </p:spPr>
        <p:txBody>
          <a:bodyPr>
            <a:normAutofit fontScale="62500" lnSpcReduction="20000"/>
          </a:bodyPr>
          <a:lstStyle/>
          <a:p>
            <a:pPr marL="0" indent="0" algn="just">
              <a:lnSpc>
                <a:spcPct val="120000"/>
              </a:lnSpc>
              <a:spcBef>
                <a:spcPts val="0"/>
              </a:spcBef>
              <a:buNone/>
              <a:defRPr/>
            </a:pPr>
            <a:r>
              <a:rPr lang="en-US" sz="2900" dirty="0"/>
              <a:t>Nonblocking I/O allows issuing an operation without blocking</a:t>
            </a:r>
          </a:p>
          <a:p>
            <a:pPr algn="just">
              <a:lnSpc>
                <a:spcPct val="120000"/>
              </a:lnSpc>
              <a:spcBef>
                <a:spcPts val="0"/>
              </a:spcBef>
              <a:defRPr/>
            </a:pPr>
            <a:r>
              <a:rPr lang="en-US" sz="2900" dirty="0"/>
              <a:t>If operation cannot be completed, it returns </a:t>
            </a:r>
            <a:r>
              <a:rPr lang="en-US" altLang="en-US" sz="2900" dirty="0"/>
              <a:t>immediately </a:t>
            </a:r>
            <a:r>
              <a:rPr lang="en-US" sz="2900" dirty="0"/>
              <a:t>(</a:t>
            </a:r>
            <a:r>
              <a:rPr lang="en-US" sz="2900" dirty="0">
                <a:latin typeface="Courier New" panose="02070309020205020404" pitchFamily="49" charset="0"/>
                <a:cs typeface="Courier New" panose="02070309020205020404" pitchFamily="49" charset="0"/>
              </a:rPr>
              <a:t>EWOULDBLOCK</a:t>
            </a:r>
            <a:r>
              <a:rPr lang="en-US" sz="2900" dirty="0"/>
              <a:t> or </a:t>
            </a:r>
            <a:r>
              <a:rPr lang="en-US" sz="2900" dirty="0">
                <a:latin typeface="Courier New" panose="02070309020205020404" pitchFamily="49" charset="0"/>
                <a:cs typeface="Courier New" panose="02070309020205020404" pitchFamily="49" charset="0"/>
              </a:rPr>
              <a:t>EAGAIN</a:t>
            </a:r>
            <a:r>
              <a:rPr lang="en-US" sz="2900" dirty="0"/>
              <a:t>)</a:t>
            </a:r>
          </a:p>
          <a:p>
            <a:pPr algn="just">
              <a:lnSpc>
                <a:spcPct val="120000"/>
              </a:lnSpc>
              <a:spcBef>
                <a:spcPts val="0"/>
              </a:spcBef>
              <a:defRPr/>
            </a:pPr>
            <a:r>
              <a:rPr lang="en-US" sz="2900" dirty="0"/>
              <a:t>Then, the </a:t>
            </a:r>
            <a:r>
              <a:rPr lang="en-US" altLang="en-US" sz="2900" dirty="0"/>
              <a:t>process can do something else, or keep on polling (waste resources), or block until some operation can be performed (</a:t>
            </a:r>
            <a:r>
              <a:rPr lang="en-US" altLang="en-US" sz="2900" dirty="0">
                <a:latin typeface="Courier New" panose="02070309020205020404" pitchFamily="49" charset="0"/>
                <a:ea typeface="+mn-ea"/>
                <a:cs typeface="Courier New" panose="02070309020205020404" pitchFamily="49" charset="0"/>
              </a:rPr>
              <a:t>select</a:t>
            </a:r>
            <a:r>
              <a:rPr lang="en-US" altLang="en-US" sz="2900" dirty="0"/>
              <a:t>)</a:t>
            </a:r>
            <a:endParaRPr lang="en-US" sz="2900" dirty="0"/>
          </a:p>
          <a:p>
            <a:pPr marL="0" indent="0" algn="just">
              <a:lnSpc>
                <a:spcPct val="120000"/>
              </a:lnSpc>
              <a:spcBef>
                <a:spcPts val="0"/>
              </a:spcBef>
              <a:buNone/>
              <a:defRPr/>
            </a:pPr>
            <a:r>
              <a:rPr lang="en-US" altLang="en-US" sz="2900" dirty="0"/>
              <a:t>To specify nonblocking mode use </a:t>
            </a:r>
            <a:r>
              <a:rPr lang="en-US" altLang="en-US" sz="2900" i="1" dirty="0"/>
              <a:t>file control </a:t>
            </a:r>
            <a:r>
              <a:rPr lang="en-US" altLang="en-US" sz="2900" dirty="0"/>
              <a:t>or </a:t>
            </a:r>
            <a:r>
              <a:rPr lang="en-US" altLang="en-US" sz="2900" i="1" dirty="0"/>
              <a:t>I/O control</a:t>
            </a:r>
          </a:p>
          <a:p>
            <a:pPr eaLnBrk="1" hangingPunct="1">
              <a:buFontTx/>
              <a:buNone/>
              <a:defRPr/>
            </a:pPr>
            <a:r>
              <a:rPr lang="en-US" sz="2900" dirty="0">
                <a:latin typeface="Courier New" panose="02070309020205020404" pitchFamily="49" charset="0"/>
                <a:cs typeface="Courier New" panose="02070309020205020404" pitchFamily="49" charset="0"/>
              </a:rPr>
              <a:t>#include &lt;</a:t>
            </a:r>
            <a:r>
              <a:rPr lang="en-US" sz="2900" dirty="0" err="1">
                <a:latin typeface="Courier New" panose="02070309020205020404" pitchFamily="49" charset="0"/>
                <a:cs typeface="Courier New" panose="02070309020205020404" pitchFamily="49" charset="0"/>
              </a:rPr>
              <a:t>unistd.h</a:t>
            </a:r>
            <a:r>
              <a:rPr lang="en-US" sz="2900" dirty="0">
                <a:latin typeface="Courier New" panose="02070309020205020404" pitchFamily="49" charset="0"/>
                <a:cs typeface="Courier New" panose="02070309020205020404" pitchFamily="49" charset="0"/>
              </a:rPr>
              <a:t>&gt;</a:t>
            </a:r>
          </a:p>
          <a:p>
            <a:pPr eaLnBrk="1" hangingPunct="1">
              <a:buFontTx/>
              <a:buNone/>
              <a:defRPr/>
            </a:pPr>
            <a:r>
              <a:rPr lang="en-US" altLang="en-US" sz="2900" dirty="0">
                <a:latin typeface="Courier New" panose="02070309020205020404" pitchFamily="49" charset="0"/>
                <a:cs typeface="Courier New" panose="02070309020205020404" pitchFamily="49" charset="0"/>
              </a:rPr>
              <a:t>#include &lt;</a:t>
            </a:r>
            <a:r>
              <a:rPr lang="en-US" altLang="en-US" sz="2900" dirty="0" err="1">
                <a:latin typeface="Courier New" panose="02070309020205020404" pitchFamily="49" charset="0"/>
                <a:cs typeface="Courier New" panose="02070309020205020404" pitchFamily="49" charset="0"/>
              </a:rPr>
              <a:t>fcntl.h</a:t>
            </a:r>
            <a:r>
              <a:rPr lang="en-US" altLang="en-US" sz="2900" dirty="0">
                <a:latin typeface="Courier New" panose="02070309020205020404" pitchFamily="49" charset="0"/>
                <a:cs typeface="Courier New" panose="02070309020205020404" pitchFamily="49" charset="0"/>
              </a:rPr>
              <a:t>&gt;</a:t>
            </a:r>
          </a:p>
          <a:p>
            <a:pPr algn="just">
              <a:defRPr/>
            </a:pPr>
            <a:r>
              <a:rPr lang="en-US" altLang="en-US" sz="2900" dirty="0">
                <a:latin typeface="Courier New" panose="02070309020205020404" pitchFamily="49" charset="0"/>
                <a:cs typeface="Courier New" panose="02070309020205020404" pitchFamily="49" charset="0"/>
              </a:rPr>
              <a:t>open(path, O RDRW|</a:t>
            </a:r>
            <a:r>
              <a:rPr lang="en-US" altLang="en-US" sz="2900" dirty="0">
                <a:solidFill>
                  <a:srgbClr val="C00000"/>
                </a:solidFill>
                <a:latin typeface="Courier New" panose="02070309020205020404" pitchFamily="49" charset="0"/>
                <a:cs typeface="Courier New" panose="02070309020205020404" pitchFamily="49" charset="0"/>
              </a:rPr>
              <a:t>O_NONBLOCK</a:t>
            </a:r>
            <a:r>
              <a:rPr lang="en-US" altLang="en-US" sz="2900" dirty="0">
                <a:latin typeface="Courier New" panose="02070309020205020404" pitchFamily="49" charset="0"/>
                <a:cs typeface="Courier New" panose="02070309020205020404" pitchFamily="49" charset="0"/>
              </a:rPr>
              <a:t>); </a:t>
            </a:r>
            <a:r>
              <a:rPr lang="en-US" altLang="en-US" sz="2900" dirty="0"/>
              <a:t>or</a:t>
            </a:r>
          </a:p>
          <a:p>
            <a:pPr algn="just">
              <a:defRPr/>
            </a:pPr>
            <a:r>
              <a:rPr lang="en-US" sz="2900" dirty="0" err="1">
                <a:latin typeface="Courier New" panose="02070309020205020404" pitchFamily="49" charset="0"/>
                <a:cs typeface="Courier New" panose="02070309020205020404" pitchFamily="49" charset="0"/>
              </a:rPr>
              <a:t>fd</a:t>
            </a:r>
            <a:r>
              <a:rPr lang="en-US" sz="2900" dirty="0">
                <a:latin typeface="Courier New" panose="02070309020205020404" pitchFamily="49" charset="0"/>
                <a:cs typeface="Courier New" panose="02070309020205020404" pitchFamily="49" charset="0"/>
              </a:rPr>
              <a:t> = socket(PF_INET, SOCK_STREAM, 0);</a:t>
            </a:r>
            <a:endParaRPr lang="en-US" altLang="en-US" sz="2900" dirty="0">
              <a:latin typeface="Courier New" panose="02070309020205020404" pitchFamily="49" charset="0"/>
              <a:cs typeface="Courier New" panose="02070309020205020404" pitchFamily="49" charset="0"/>
            </a:endParaRPr>
          </a:p>
          <a:p>
            <a:pPr marL="0" indent="0" algn="just">
              <a:buNone/>
              <a:defRPr/>
            </a:pPr>
            <a:r>
              <a:rPr lang="en-US" altLang="en-US" sz="2900" dirty="0">
                <a:latin typeface="Courier New" panose="02070309020205020404" pitchFamily="49" charset="0"/>
                <a:cs typeface="Courier New" panose="02070309020205020404" pitchFamily="49" charset="0"/>
              </a:rPr>
              <a:t>  flags = </a:t>
            </a:r>
            <a:r>
              <a:rPr lang="en-US" altLang="en-US" sz="2900" b="1" dirty="0">
                <a:solidFill>
                  <a:schemeClr val="accent2"/>
                </a:solidFill>
                <a:latin typeface="Courier New" panose="02070309020205020404" pitchFamily="49" charset="0"/>
                <a:cs typeface="Courier New" panose="02070309020205020404" pitchFamily="49" charset="0"/>
              </a:rPr>
              <a:t>fcntl</a:t>
            </a:r>
            <a:r>
              <a:rPr lang="en-US" altLang="en-US" sz="2900" dirty="0">
                <a:latin typeface="Courier New" panose="02070309020205020404" pitchFamily="49" charset="0"/>
                <a:cs typeface="Courier New" panose="02070309020205020404" pitchFamily="49" charset="0"/>
              </a:rPr>
              <a:t>(</a:t>
            </a:r>
            <a:r>
              <a:rPr lang="en-US" altLang="en-US" sz="2900" dirty="0" err="1">
                <a:latin typeface="Courier New" panose="02070309020205020404" pitchFamily="49" charset="0"/>
                <a:cs typeface="Courier New" panose="02070309020205020404" pitchFamily="49" charset="0"/>
              </a:rPr>
              <a:t>fd</a:t>
            </a:r>
            <a:r>
              <a:rPr lang="en-US" altLang="en-US" sz="2900" dirty="0">
                <a:latin typeface="Courier New" panose="02070309020205020404" pitchFamily="49" charset="0"/>
                <a:cs typeface="Courier New" panose="02070309020205020404" pitchFamily="49" charset="0"/>
              </a:rPr>
              <a:t>, F GETFL, 0);</a:t>
            </a:r>
          </a:p>
          <a:p>
            <a:pPr marL="0" indent="0" algn="just">
              <a:buNone/>
              <a:defRPr/>
            </a:pPr>
            <a:r>
              <a:rPr lang="en-US" altLang="en-US" sz="2900" dirty="0">
                <a:latin typeface="Courier New" panose="02070309020205020404" pitchFamily="49" charset="0"/>
                <a:cs typeface="Courier New" panose="02070309020205020404" pitchFamily="49" charset="0"/>
              </a:rPr>
              <a:t>  fcntl(</a:t>
            </a:r>
            <a:r>
              <a:rPr lang="en-US" altLang="en-US" sz="2900" dirty="0" err="1">
                <a:latin typeface="Courier New" panose="02070309020205020404" pitchFamily="49" charset="0"/>
                <a:cs typeface="Courier New" panose="02070309020205020404" pitchFamily="49" charset="0"/>
              </a:rPr>
              <a:t>fd</a:t>
            </a:r>
            <a:r>
              <a:rPr lang="en-US" altLang="en-US" sz="2900" dirty="0">
                <a:latin typeface="Courier New" panose="02070309020205020404" pitchFamily="49" charset="0"/>
                <a:cs typeface="Courier New" panose="02070309020205020404" pitchFamily="49" charset="0"/>
              </a:rPr>
              <a:t>, F SETFL, </a:t>
            </a:r>
            <a:r>
              <a:rPr lang="en-US" altLang="en-US" sz="2900" dirty="0" err="1">
                <a:latin typeface="Courier New" panose="02070309020205020404" pitchFamily="49" charset="0"/>
                <a:cs typeface="Courier New" panose="02070309020205020404" pitchFamily="49" charset="0"/>
              </a:rPr>
              <a:t>flags|</a:t>
            </a:r>
            <a:r>
              <a:rPr lang="en-US" altLang="en-US" sz="2900" dirty="0" err="1">
                <a:solidFill>
                  <a:srgbClr val="C00000"/>
                </a:solidFill>
                <a:latin typeface="Courier New" panose="02070309020205020404" pitchFamily="49" charset="0"/>
                <a:cs typeface="Courier New" panose="02070309020205020404" pitchFamily="49" charset="0"/>
              </a:rPr>
              <a:t>O_NONBLOCK</a:t>
            </a:r>
            <a:r>
              <a:rPr lang="en-US" altLang="en-US" sz="2900" dirty="0">
                <a:latin typeface="Courier New" panose="02070309020205020404" pitchFamily="49" charset="0"/>
                <a:cs typeface="Courier New" panose="02070309020205020404" pitchFamily="49" charset="0"/>
              </a:rPr>
              <a:t>);</a:t>
            </a:r>
          </a:p>
          <a:p>
            <a:pPr marL="0" indent="0" algn="just">
              <a:buNone/>
              <a:defRPr/>
            </a:pPr>
            <a:r>
              <a:rPr lang="en-US" altLang="en-US" sz="2900" dirty="0"/>
              <a:t>Starve other system applications by constantly calling read?</a:t>
            </a:r>
          </a:p>
          <a:p>
            <a:pPr marL="0" indent="0" algn="just">
              <a:buNone/>
              <a:defRPr/>
            </a:pPr>
            <a:endParaRPr lang="en-US" altLang="en-US" dirty="0">
              <a:latin typeface="Courier New" panose="02070309020205020404" pitchFamily="49" charset="0"/>
              <a:cs typeface="Courier New" panose="02070309020205020404" pitchFamily="49" charset="0"/>
            </a:endParaRPr>
          </a:p>
        </p:txBody>
      </p:sp>
      <p:sp>
        <p:nvSpPr>
          <p:cNvPr id="133124" name="Rectangle 3">
            <a:extLst>
              <a:ext uri="{FF2B5EF4-FFF2-40B4-BE49-F238E27FC236}">
                <a16:creationId xmlns:a16="http://schemas.microsoft.com/office/drawing/2014/main" id="{C2A7BA38-8789-4AF9-BEB6-B07FBC93EAB2}"/>
              </a:ext>
            </a:extLst>
          </p:cNvPr>
          <p:cNvSpPr>
            <a:spLocks noChangeArrowheads="1"/>
          </p:cNvSpPr>
          <p:nvPr/>
        </p:nvSpPr>
        <p:spPr bwMode="auto">
          <a:xfrm>
            <a:off x="5029200" y="4019550"/>
            <a:ext cx="35052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algn="just">
              <a:spcBef>
                <a:spcPct val="0"/>
              </a:spcBef>
              <a:buFontTx/>
              <a:buNone/>
            </a:pPr>
            <a:r>
              <a:rPr lang="en-US" altLang="en-US" sz="1200" b="1" dirty="0">
                <a:solidFill>
                  <a:schemeClr val="accent2"/>
                </a:solidFill>
                <a:latin typeface="Courier New" panose="02070309020205020404" pitchFamily="49" charset="0"/>
                <a:cs typeface="Courier New" panose="02070309020205020404" pitchFamily="49" charset="0"/>
              </a:rPr>
              <a:t>int </a:t>
            </a:r>
            <a:r>
              <a:rPr lang="en-US" altLang="en-US" sz="1200" b="1" dirty="0" err="1">
                <a:solidFill>
                  <a:schemeClr val="accent2"/>
                </a:solidFill>
                <a:latin typeface="Courier New" panose="02070309020205020404" pitchFamily="49" charset="0"/>
                <a:cs typeface="Courier New" panose="02070309020205020404" pitchFamily="49" charset="0"/>
              </a:rPr>
              <a:t>fcntl</a:t>
            </a:r>
            <a:r>
              <a:rPr lang="en-US" altLang="en-US" sz="1200" b="1" dirty="0">
                <a:solidFill>
                  <a:schemeClr val="accent2"/>
                </a:solidFill>
                <a:latin typeface="Courier New" panose="02070309020205020404" pitchFamily="49" charset="0"/>
                <a:cs typeface="Courier New" panose="02070309020205020404" pitchFamily="49" charset="0"/>
              </a:rPr>
              <a:t>(int </a:t>
            </a:r>
            <a:r>
              <a:rPr lang="en-US" altLang="en-US" sz="1200" b="1" dirty="0" err="1">
                <a:solidFill>
                  <a:schemeClr val="accent2"/>
                </a:solidFill>
                <a:latin typeface="Courier New" panose="02070309020205020404" pitchFamily="49" charset="0"/>
                <a:cs typeface="Courier New" panose="02070309020205020404" pitchFamily="49" charset="0"/>
              </a:rPr>
              <a:t>fd</a:t>
            </a:r>
            <a:r>
              <a:rPr lang="en-US" altLang="en-US" sz="1200" b="1" dirty="0">
                <a:solidFill>
                  <a:schemeClr val="accent2"/>
                </a:solidFill>
                <a:latin typeface="Courier New" panose="02070309020205020404" pitchFamily="49" charset="0"/>
                <a:cs typeface="Courier New" panose="02070309020205020404" pitchFamily="49" charset="0"/>
              </a:rPr>
              <a:t>, int </a:t>
            </a:r>
            <a:r>
              <a:rPr lang="en-US" altLang="en-US" sz="1200" b="1" dirty="0" err="1">
                <a:solidFill>
                  <a:schemeClr val="accent2"/>
                </a:solidFill>
                <a:latin typeface="Courier New" panose="02070309020205020404" pitchFamily="49" charset="0"/>
                <a:cs typeface="Courier New" panose="02070309020205020404" pitchFamily="49" charset="0"/>
              </a:rPr>
              <a:t>cmd</a:t>
            </a:r>
            <a:r>
              <a:rPr lang="en-US" altLang="en-US" sz="1200" b="1" dirty="0">
                <a:solidFill>
                  <a:schemeClr val="accent2"/>
                </a:solidFill>
                <a:latin typeface="Courier New" panose="02070309020205020404" pitchFamily="49" charset="0"/>
                <a:cs typeface="Courier New" panose="02070309020205020404" pitchFamily="49" charset="0"/>
              </a:rPr>
              <a:t>, long </a:t>
            </a:r>
            <a:r>
              <a:rPr lang="en-US" altLang="en-US" sz="1200" b="1" dirty="0" err="1">
                <a:solidFill>
                  <a:schemeClr val="accent2"/>
                </a:solidFill>
                <a:latin typeface="Courier New" panose="02070309020205020404" pitchFamily="49" charset="0"/>
                <a:cs typeface="Courier New" panose="02070309020205020404" pitchFamily="49" charset="0"/>
              </a:rPr>
              <a:t>arg</a:t>
            </a:r>
            <a:r>
              <a:rPr lang="en-US" altLang="en-US" sz="1200" b="1" dirty="0">
                <a:solidFill>
                  <a:schemeClr val="accent2"/>
                </a:solidFill>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92043604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itle 1">
            <a:extLst>
              <a:ext uri="{FF2B5EF4-FFF2-40B4-BE49-F238E27FC236}">
                <a16:creationId xmlns:a16="http://schemas.microsoft.com/office/drawing/2014/main" id="{C773560A-42B7-4059-AC21-DD06B3202C04}"/>
              </a:ext>
            </a:extLst>
          </p:cNvPr>
          <p:cNvSpPr>
            <a:spLocks noGrp="1" noChangeArrowheads="1"/>
          </p:cNvSpPr>
          <p:nvPr>
            <p:ph type="title"/>
          </p:nvPr>
        </p:nvSpPr>
        <p:spPr/>
        <p:txBody>
          <a:bodyPr/>
          <a:lstStyle/>
          <a:p>
            <a:r>
              <a:rPr lang="en-US" altLang="en-US"/>
              <a:t>Nonblocking I/O – Setup using IOCTL</a:t>
            </a:r>
          </a:p>
        </p:txBody>
      </p:sp>
      <p:sp>
        <p:nvSpPr>
          <p:cNvPr id="271363" name="Content Placeholder 2">
            <a:extLst>
              <a:ext uri="{FF2B5EF4-FFF2-40B4-BE49-F238E27FC236}">
                <a16:creationId xmlns:a16="http://schemas.microsoft.com/office/drawing/2014/main" id="{846D22DE-FE4F-46A2-B362-BBFC24891776}"/>
              </a:ext>
            </a:extLst>
          </p:cNvPr>
          <p:cNvSpPr>
            <a:spLocks noGrp="1" noChangeArrowheads="1"/>
          </p:cNvSpPr>
          <p:nvPr>
            <p:ph sz="quarter" idx="1"/>
          </p:nvPr>
        </p:nvSpPr>
        <p:spPr/>
        <p:txBody>
          <a:bodyPr/>
          <a:lstStyle/>
          <a:p>
            <a:pPr marL="0" indent="0">
              <a:buNone/>
              <a:defRPr/>
            </a:pPr>
            <a:r>
              <a:rPr lang="en-US" altLang="en-US" dirty="0"/>
              <a:t>I/O control function</a:t>
            </a:r>
          </a:p>
          <a:p>
            <a:pPr>
              <a:defRPr/>
            </a:pPr>
            <a:endParaRPr lang="en-US" altLang="en-US" dirty="0"/>
          </a:p>
          <a:p>
            <a:pPr>
              <a:defRPr/>
            </a:pPr>
            <a:endParaRPr lang="en-US" altLang="en-US" dirty="0"/>
          </a:p>
          <a:p>
            <a:pPr>
              <a:defRPr/>
            </a:pPr>
            <a:r>
              <a:rPr lang="en-US" altLang="en-US" dirty="0"/>
              <a:t>Request: </a:t>
            </a:r>
            <a:r>
              <a:rPr lang="en-US" altLang="en-US" sz="1500" dirty="0">
                <a:latin typeface="Courier New" panose="02070309020205020404" pitchFamily="49" charset="0"/>
                <a:cs typeface="Courier New" panose="02070309020205020404" pitchFamily="49" charset="0"/>
              </a:rPr>
              <a:t>FIONBIO</a:t>
            </a:r>
          </a:p>
        </p:txBody>
      </p:sp>
      <p:sp>
        <p:nvSpPr>
          <p:cNvPr id="135172" name="TextBox 5">
            <a:extLst>
              <a:ext uri="{FF2B5EF4-FFF2-40B4-BE49-F238E27FC236}">
                <a16:creationId xmlns:a16="http://schemas.microsoft.com/office/drawing/2014/main" id="{FF6A7010-6822-4CB7-B866-B52FB66B2CD9}"/>
              </a:ext>
            </a:extLst>
          </p:cNvPr>
          <p:cNvSpPr txBox="1">
            <a:spLocks noChangeArrowheads="1"/>
          </p:cNvSpPr>
          <p:nvPr/>
        </p:nvSpPr>
        <p:spPr bwMode="auto">
          <a:xfrm>
            <a:off x="1659732" y="1885950"/>
            <a:ext cx="410881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500">
                <a:latin typeface="Courier New" panose="02070309020205020404" pitchFamily="49" charset="0"/>
                <a:cs typeface="Courier New" panose="02070309020205020404" pitchFamily="49" charset="0"/>
              </a:rPr>
              <a:t>#include &lt;sys/ioctl.h&gt;</a:t>
            </a:r>
          </a:p>
          <a:p>
            <a:pPr eaLnBrk="1" hangingPunct="1">
              <a:spcBef>
                <a:spcPct val="0"/>
              </a:spcBef>
              <a:buFontTx/>
              <a:buNone/>
            </a:pPr>
            <a:r>
              <a:rPr lang="en-US" altLang="en-US" sz="1500">
                <a:latin typeface="Courier New" panose="02070309020205020404" pitchFamily="49" charset="0"/>
                <a:cs typeface="Courier New" panose="02070309020205020404" pitchFamily="49" charset="0"/>
              </a:rPr>
              <a:t>int ioctl(int fd, int request, … )</a:t>
            </a:r>
          </a:p>
        </p:txBody>
      </p:sp>
      <p:sp>
        <p:nvSpPr>
          <p:cNvPr id="135173" name="TextBox 6">
            <a:extLst>
              <a:ext uri="{FF2B5EF4-FFF2-40B4-BE49-F238E27FC236}">
                <a16:creationId xmlns:a16="http://schemas.microsoft.com/office/drawing/2014/main" id="{CC58B0E6-A542-4A4F-B2ED-B8E3D8503EDB}"/>
              </a:ext>
            </a:extLst>
          </p:cNvPr>
          <p:cNvSpPr txBox="1">
            <a:spLocks noChangeArrowheads="1"/>
          </p:cNvSpPr>
          <p:nvPr/>
        </p:nvSpPr>
        <p:spPr bwMode="auto">
          <a:xfrm>
            <a:off x="1657350" y="2857500"/>
            <a:ext cx="43396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400">
                <a:solidFill>
                  <a:schemeClr val="tx1"/>
                </a:solidFill>
                <a:latin typeface="Times New Roman" panose="02020603050405020304" pitchFamily="18" charset="0"/>
              </a:defRPr>
            </a:lvl9pPr>
          </a:lstStyle>
          <a:p>
            <a:pPr eaLnBrk="1" hangingPunct="1">
              <a:spcBef>
                <a:spcPct val="0"/>
              </a:spcBef>
              <a:buFontTx/>
              <a:buNone/>
            </a:pPr>
            <a:r>
              <a:rPr lang="en-US" altLang="en-US" sz="1500">
                <a:latin typeface="Courier New" panose="02070309020205020404" pitchFamily="49" charset="0"/>
                <a:cs typeface="Courier New" panose="02070309020205020404" pitchFamily="49" charset="0"/>
              </a:rPr>
              <a:t>int on = 1</a:t>
            </a:r>
          </a:p>
          <a:p>
            <a:pPr eaLnBrk="1" hangingPunct="1">
              <a:spcBef>
                <a:spcPct val="0"/>
              </a:spcBef>
              <a:buFontTx/>
              <a:buNone/>
            </a:pPr>
            <a:r>
              <a:rPr lang="en-US" altLang="en-US" sz="1500">
                <a:latin typeface="Courier New" panose="02070309020205020404" pitchFamily="49" charset="0"/>
                <a:cs typeface="Courier New" panose="02070309020205020404" pitchFamily="49" charset="0"/>
              </a:rPr>
              <a:t>ioctl(sockfd, FIONBIO, (char *)&amp;on);</a:t>
            </a:r>
          </a:p>
        </p:txBody>
      </p:sp>
    </p:spTree>
    <p:extLst>
      <p:ext uri="{BB962C8B-B14F-4D97-AF65-F5344CB8AC3E}">
        <p14:creationId xmlns:p14="http://schemas.microsoft.com/office/powerpoint/2010/main" val="166597596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a:extLst>
              <a:ext uri="{FF2B5EF4-FFF2-40B4-BE49-F238E27FC236}">
                <a16:creationId xmlns:a16="http://schemas.microsoft.com/office/drawing/2014/main" id="{ADDCD4E1-BCD9-4387-A009-C017F018DB60}"/>
              </a:ext>
            </a:extLst>
          </p:cNvPr>
          <p:cNvSpPr>
            <a:spLocks noGrp="1" noChangeArrowheads="1"/>
          </p:cNvSpPr>
          <p:nvPr>
            <p:ph type="title"/>
          </p:nvPr>
        </p:nvSpPr>
        <p:spPr/>
        <p:txBody>
          <a:bodyPr/>
          <a:lstStyle/>
          <a:p>
            <a:r>
              <a:rPr lang="en-US" altLang="en-US"/>
              <a:t>Nonblocking I/O – Implication on Accept</a:t>
            </a:r>
          </a:p>
        </p:txBody>
      </p:sp>
      <p:sp>
        <p:nvSpPr>
          <p:cNvPr id="136195" name="Content Placeholder 2">
            <a:extLst>
              <a:ext uri="{FF2B5EF4-FFF2-40B4-BE49-F238E27FC236}">
                <a16:creationId xmlns:a16="http://schemas.microsoft.com/office/drawing/2014/main" id="{E511194F-4F0C-463F-8D14-C6E79C121F1D}"/>
              </a:ext>
            </a:extLst>
          </p:cNvPr>
          <p:cNvSpPr>
            <a:spLocks noGrp="1" noChangeArrowheads="1"/>
          </p:cNvSpPr>
          <p:nvPr>
            <p:ph sz="quarter" idx="1"/>
          </p:nvPr>
        </p:nvSpPr>
        <p:spPr/>
        <p:txBody>
          <a:bodyPr/>
          <a:lstStyle/>
          <a:p>
            <a:r>
              <a:rPr lang="en-US" altLang="en-US"/>
              <a:t>Function </a:t>
            </a:r>
            <a:r>
              <a:rPr lang="en-US" altLang="en-US">
                <a:solidFill>
                  <a:schemeClr val="accent2"/>
                </a:solidFill>
              </a:rPr>
              <a:t>accept is ready </a:t>
            </a:r>
            <a:r>
              <a:rPr lang="en-US" altLang="en-US"/>
              <a:t>if server can accept new client connections (both read/write)</a:t>
            </a:r>
          </a:p>
          <a:p>
            <a:r>
              <a:rPr lang="en-US" altLang="en-US"/>
              <a:t>Blocking socket accept</a:t>
            </a:r>
          </a:p>
          <a:p>
            <a:pPr lvl="1"/>
            <a:r>
              <a:rPr lang="en-US" altLang="en-US"/>
              <a:t>Sleep until some new connections available</a:t>
            </a:r>
          </a:p>
          <a:p>
            <a:r>
              <a:rPr lang="en-US" altLang="en-US"/>
              <a:t>Nonblocking socket accept</a:t>
            </a:r>
          </a:p>
          <a:p>
            <a:pPr lvl="1"/>
            <a:r>
              <a:rPr lang="en-US" altLang="en-US"/>
              <a:t>Return immediately with an error EWOULDBLOCK, if no new connection is available</a:t>
            </a:r>
          </a:p>
        </p:txBody>
      </p:sp>
    </p:spTree>
    <p:extLst>
      <p:ext uri="{BB962C8B-B14F-4D97-AF65-F5344CB8AC3E}">
        <p14:creationId xmlns:p14="http://schemas.microsoft.com/office/powerpoint/2010/main" val="192787052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a:extLst>
              <a:ext uri="{FF2B5EF4-FFF2-40B4-BE49-F238E27FC236}">
                <a16:creationId xmlns:a16="http://schemas.microsoft.com/office/drawing/2014/main" id="{FC93BAFA-9DCA-4B5F-A9C0-5B5E0B68F415}"/>
              </a:ext>
            </a:extLst>
          </p:cNvPr>
          <p:cNvSpPr>
            <a:spLocks noGrp="1" noChangeArrowheads="1"/>
          </p:cNvSpPr>
          <p:nvPr>
            <p:ph type="title"/>
          </p:nvPr>
        </p:nvSpPr>
        <p:spPr/>
        <p:txBody>
          <a:bodyPr>
            <a:normAutofit fontScale="90000"/>
          </a:bodyPr>
          <a:lstStyle/>
          <a:p>
            <a:r>
              <a:rPr lang="en-US" altLang="en-US"/>
              <a:t>Nonblocking I/O – Implication on Connect</a:t>
            </a:r>
          </a:p>
        </p:txBody>
      </p:sp>
      <p:sp>
        <p:nvSpPr>
          <p:cNvPr id="137219" name="Content Placeholder 2">
            <a:extLst>
              <a:ext uri="{FF2B5EF4-FFF2-40B4-BE49-F238E27FC236}">
                <a16:creationId xmlns:a16="http://schemas.microsoft.com/office/drawing/2014/main" id="{4C599ABC-807E-4B10-870D-0C804E3982E3}"/>
              </a:ext>
            </a:extLst>
          </p:cNvPr>
          <p:cNvSpPr>
            <a:spLocks noGrp="1" noChangeArrowheads="1"/>
          </p:cNvSpPr>
          <p:nvPr>
            <p:ph sz="quarter" idx="1"/>
          </p:nvPr>
        </p:nvSpPr>
        <p:spPr/>
        <p:txBody>
          <a:bodyPr>
            <a:normAutofit/>
          </a:bodyPr>
          <a:lstStyle/>
          <a:p>
            <a:r>
              <a:rPr lang="en-US" altLang="en-US"/>
              <a:t>Function </a:t>
            </a:r>
            <a:r>
              <a:rPr lang="en-US" altLang="en-US" b="1">
                <a:solidFill>
                  <a:schemeClr val="accent2"/>
                </a:solidFill>
              </a:rPr>
              <a:t>connect is ready</a:t>
            </a:r>
            <a:r>
              <a:rPr lang="en-US" altLang="en-US" b="1"/>
              <a:t> </a:t>
            </a:r>
            <a:r>
              <a:rPr lang="en-US" altLang="en-US"/>
              <a:t>(for TCP) when an outgoing connection can be established</a:t>
            </a:r>
          </a:p>
          <a:p>
            <a:r>
              <a:rPr lang="en-US" altLang="en-US"/>
              <a:t>Blocking socket</a:t>
            </a:r>
          </a:p>
          <a:p>
            <a:pPr lvl="1"/>
            <a:r>
              <a:rPr lang="en-US" altLang="en-US"/>
              <a:t>Sleep until ACK is received for SYN packet. </a:t>
            </a:r>
          </a:p>
          <a:p>
            <a:r>
              <a:rPr lang="en-US" altLang="en-US"/>
              <a:t>Nonblocking socket</a:t>
            </a:r>
          </a:p>
          <a:p>
            <a:pPr lvl="1"/>
            <a:r>
              <a:rPr lang="en-US" altLang="en-US"/>
              <a:t>Return immediately with an error of EINPROGRESS, if connection cannot be established immediately</a:t>
            </a:r>
          </a:p>
          <a:p>
            <a:pPr lvl="1"/>
            <a:r>
              <a:rPr lang="en-US" altLang="en-US"/>
              <a:t>Note that a connection may be established immediately</a:t>
            </a:r>
          </a:p>
        </p:txBody>
      </p:sp>
      <p:sp>
        <p:nvSpPr>
          <p:cNvPr id="137220" name="Slide Number Placeholder 3">
            <a:extLst>
              <a:ext uri="{FF2B5EF4-FFF2-40B4-BE49-F238E27FC236}">
                <a16:creationId xmlns:a16="http://schemas.microsoft.com/office/drawing/2014/main" id="{211C10C3-4CCD-4FD6-84D9-55A27734AA81}"/>
              </a:ext>
            </a:extLst>
          </p:cNvPr>
          <p:cNvSpPr>
            <a:spLocks noGrp="1" noChangeArrowheads="1"/>
          </p:cNvSpPr>
          <p:nvPr>
            <p:ph type="sldNum" sz="quarter" idx="15"/>
          </p:nvPr>
        </p:nvSpPr>
        <p:spPr bwMode="auto">
          <a:xfrm>
            <a:off x="7239000" y="6248400"/>
            <a:ext cx="19050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ct val="0"/>
              </a:spcBef>
              <a:buFontTx/>
              <a:buNone/>
              <a:defRPr/>
            </a:pPr>
            <a:fld id="{09C1B6E6-963B-4331-AC24-A13F4C2149C3}" type="slidenum">
              <a:rPr lang="en-US" altLang="en-US" smtClean="0"/>
              <a:pPr>
                <a:spcBef>
                  <a:spcPct val="0"/>
                </a:spcBef>
                <a:buFontTx/>
                <a:buNone/>
                <a:defRPr/>
              </a:pPr>
              <a:t>77</a:t>
            </a:fld>
            <a:endParaRPr lang="en-US" altLang="en-US" sz="1050"/>
          </a:p>
        </p:txBody>
      </p:sp>
    </p:spTree>
    <p:extLst>
      <p:ext uri="{BB962C8B-B14F-4D97-AF65-F5344CB8AC3E}">
        <p14:creationId xmlns:p14="http://schemas.microsoft.com/office/powerpoint/2010/main" val="328861973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1">
            <a:extLst>
              <a:ext uri="{FF2B5EF4-FFF2-40B4-BE49-F238E27FC236}">
                <a16:creationId xmlns:a16="http://schemas.microsoft.com/office/drawing/2014/main" id="{F7B464DB-2CA6-4C52-8FDB-F653B948B7F4}"/>
              </a:ext>
            </a:extLst>
          </p:cNvPr>
          <p:cNvSpPr>
            <a:spLocks noGrp="1" noChangeArrowheads="1"/>
          </p:cNvSpPr>
          <p:nvPr>
            <p:ph type="title"/>
          </p:nvPr>
        </p:nvSpPr>
        <p:spPr/>
        <p:txBody>
          <a:bodyPr>
            <a:normAutofit fontScale="90000"/>
          </a:bodyPr>
          <a:lstStyle/>
          <a:p>
            <a:r>
              <a:rPr lang="en-US" altLang="en-US"/>
              <a:t>Nonblocking I/O – Implication on Output Ops</a:t>
            </a:r>
          </a:p>
        </p:txBody>
      </p:sp>
      <p:sp>
        <p:nvSpPr>
          <p:cNvPr id="138243" name="Content Placeholder 2">
            <a:extLst>
              <a:ext uri="{FF2B5EF4-FFF2-40B4-BE49-F238E27FC236}">
                <a16:creationId xmlns:a16="http://schemas.microsoft.com/office/drawing/2014/main" id="{D7F29A08-428C-4B4A-9CF3-EFC88936A423}"/>
              </a:ext>
            </a:extLst>
          </p:cNvPr>
          <p:cNvSpPr>
            <a:spLocks noGrp="1" noChangeArrowheads="1"/>
          </p:cNvSpPr>
          <p:nvPr>
            <p:ph sz="quarter" idx="1"/>
          </p:nvPr>
        </p:nvSpPr>
        <p:spPr/>
        <p:txBody>
          <a:bodyPr>
            <a:normAutofit fontScale="92500"/>
          </a:bodyPr>
          <a:lstStyle/>
          <a:p>
            <a:r>
              <a:rPr lang="en-US" altLang="en-US"/>
              <a:t>Functions </a:t>
            </a:r>
            <a:r>
              <a:rPr lang="en-US" altLang="en-US" b="1">
                <a:solidFill>
                  <a:schemeClr val="accent2"/>
                </a:solidFill>
              </a:rPr>
              <a:t>write, sendto, writev, send, sendmsg are ready </a:t>
            </a:r>
            <a:r>
              <a:rPr lang="en-US" altLang="en-US"/>
              <a:t>when room is available in send buffer</a:t>
            </a:r>
          </a:p>
          <a:p>
            <a:r>
              <a:rPr lang="en-US" altLang="en-US"/>
              <a:t>Blocking socket</a:t>
            </a:r>
          </a:p>
          <a:p>
            <a:pPr lvl="1"/>
            <a:r>
              <a:rPr lang="en-US" altLang="en-US"/>
              <a:t>TCP: sleep until room is available in send buffer</a:t>
            </a:r>
          </a:p>
          <a:p>
            <a:pPr lvl="1"/>
            <a:r>
              <a:rPr lang="en-US" altLang="en-US"/>
              <a:t>UDP: does not have socket send buffer. A process can be blocked due to buffering etc in protocol stack.</a:t>
            </a:r>
          </a:p>
          <a:p>
            <a:r>
              <a:rPr lang="en-US" altLang="en-US"/>
              <a:t>Nonblocking socket</a:t>
            </a:r>
          </a:p>
          <a:p>
            <a:pPr lvl="1"/>
            <a:r>
              <a:rPr lang="en-US" altLang="en-US"/>
              <a:t>TCP: return immediately with an error EWOULDBLOCK, if no room in send buffer </a:t>
            </a:r>
          </a:p>
          <a:p>
            <a:pPr lvl="1"/>
            <a:r>
              <a:rPr lang="en-US" altLang="en-US"/>
              <a:t>UDP: send operation cannot be completed due to various reasons</a:t>
            </a:r>
          </a:p>
          <a:p>
            <a:pPr lvl="1"/>
            <a:endParaRPr lang="en-US" altLang="en-US"/>
          </a:p>
        </p:txBody>
      </p:sp>
      <p:sp>
        <p:nvSpPr>
          <p:cNvPr id="138244" name="Slide Number Placeholder 3">
            <a:extLst>
              <a:ext uri="{FF2B5EF4-FFF2-40B4-BE49-F238E27FC236}">
                <a16:creationId xmlns:a16="http://schemas.microsoft.com/office/drawing/2014/main" id="{B86D3B26-A558-4898-955C-225D039DD6F0}"/>
              </a:ext>
            </a:extLst>
          </p:cNvPr>
          <p:cNvSpPr>
            <a:spLocks noGrp="1" noChangeArrowheads="1"/>
          </p:cNvSpPr>
          <p:nvPr>
            <p:ph type="sldNum" sz="quarter" idx="15"/>
          </p:nvPr>
        </p:nvSpPr>
        <p:spPr bwMode="auto">
          <a:xfrm>
            <a:off x="7239000" y="6248400"/>
            <a:ext cx="19050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ct val="0"/>
              </a:spcBef>
              <a:buFontTx/>
              <a:buNone/>
              <a:defRPr/>
            </a:pPr>
            <a:fld id="{09C1B6E6-963B-4331-AC24-A13F4C2149C3}" type="slidenum">
              <a:rPr lang="en-US" altLang="en-US" smtClean="0"/>
              <a:pPr>
                <a:spcBef>
                  <a:spcPct val="0"/>
                </a:spcBef>
                <a:buFontTx/>
                <a:buNone/>
                <a:defRPr/>
              </a:pPr>
              <a:t>78</a:t>
            </a:fld>
            <a:endParaRPr lang="en-US" altLang="en-US" sz="1050"/>
          </a:p>
        </p:txBody>
      </p:sp>
    </p:spTree>
    <p:extLst>
      <p:ext uri="{BB962C8B-B14F-4D97-AF65-F5344CB8AC3E}">
        <p14:creationId xmlns:p14="http://schemas.microsoft.com/office/powerpoint/2010/main" val="140025084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1">
            <a:extLst>
              <a:ext uri="{FF2B5EF4-FFF2-40B4-BE49-F238E27FC236}">
                <a16:creationId xmlns:a16="http://schemas.microsoft.com/office/drawing/2014/main" id="{3539FBF5-559C-45E4-85FF-1364B04AEEB6}"/>
              </a:ext>
            </a:extLst>
          </p:cNvPr>
          <p:cNvSpPr>
            <a:spLocks noGrp="1" noChangeArrowheads="1"/>
          </p:cNvSpPr>
          <p:nvPr>
            <p:ph type="title"/>
          </p:nvPr>
        </p:nvSpPr>
        <p:spPr/>
        <p:txBody>
          <a:bodyPr>
            <a:normAutofit fontScale="90000"/>
          </a:bodyPr>
          <a:lstStyle/>
          <a:p>
            <a:r>
              <a:rPr lang="en-US" altLang="en-US"/>
              <a:t>Nonblocking I/O – Implication on Input Ops</a:t>
            </a:r>
          </a:p>
        </p:txBody>
      </p:sp>
      <p:sp>
        <p:nvSpPr>
          <p:cNvPr id="139267" name="Content Placeholder 2">
            <a:extLst>
              <a:ext uri="{FF2B5EF4-FFF2-40B4-BE49-F238E27FC236}">
                <a16:creationId xmlns:a16="http://schemas.microsoft.com/office/drawing/2014/main" id="{EAD6A3A4-2309-487F-BD24-6BFB58A535F5}"/>
              </a:ext>
            </a:extLst>
          </p:cNvPr>
          <p:cNvSpPr>
            <a:spLocks noGrp="1" noChangeArrowheads="1"/>
          </p:cNvSpPr>
          <p:nvPr>
            <p:ph sz="quarter" idx="1"/>
          </p:nvPr>
        </p:nvSpPr>
        <p:spPr/>
        <p:txBody>
          <a:bodyPr>
            <a:normAutofit/>
          </a:bodyPr>
          <a:lstStyle/>
          <a:p>
            <a:r>
              <a:rPr lang="en-US" altLang="en-US"/>
              <a:t>Functions </a:t>
            </a:r>
            <a:r>
              <a:rPr lang="en-US" altLang="en-US" b="1">
                <a:solidFill>
                  <a:schemeClr val="accent2"/>
                </a:solidFill>
              </a:rPr>
              <a:t>read, recvfrom, readv, recv, recvmsg are ready </a:t>
            </a:r>
            <a:r>
              <a:rPr lang="en-US" altLang="en-US"/>
              <a:t>when data arrives in receive buffer</a:t>
            </a:r>
            <a:endParaRPr lang="en-US" altLang="en-US">
              <a:solidFill>
                <a:schemeClr val="accent2"/>
              </a:solidFill>
            </a:endParaRPr>
          </a:p>
          <a:p>
            <a:r>
              <a:rPr lang="en-US" altLang="en-US"/>
              <a:t>Blocking socket</a:t>
            </a:r>
          </a:p>
          <a:p>
            <a:pPr lvl="1"/>
            <a:r>
              <a:rPr lang="en-US" altLang="en-US"/>
              <a:t>TCP: sleep until some data arrives</a:t>
            </a:r>
          </a:p>
          <a:p>
            <a:pPr lvl="1"/>
            <a:r>
              <a:rPr lang="en-US" altLang="en-US"/>
              <a:t>UDP: sleep until a UDP datagram arrives</a:t>
            </a:r>
          </a:p>
          <a:p>
            <a:r>
              <a:rPr lang="en-US" altLang="en-US"/>
              <a:t>Nonblocking socket</a:t>
            </a:r>
          </a:p>
          <a:p>
            <a:pPr lvl="1"/>
            <a:r>
              <a:rPr lang="en-US" altLang="en-US"/>
              <a:t>Return immediately with an error EWOULDBLOCK, if no data in receive buffer</a:t>
            </a:r>
          </a:p>
        </p:txBody>
      </p:sp>
      <p:sp>
        <p:nvSpPr>
          <p:cNvPr id="139268" name="Slide Number Placeholder 3">
            <a:extLst>
              <a:ext uri="{FF2B5EF4-FFF2-40B4-BE49-F238E27FC236}">
                <a16:creationId xmlns:a16="http://schemas.microsoft.com/office/drawing/2014/main" id="{4D1FED7A-8EC0-4FBC-9FEA-88458E273032}"/>
              </a:ext>
            </a:extLst>
          </p:cNvPr>
          <p:cNvSpPr>
            <a:spLocks noGrp="1" noChangeArrowheads="1"/>
          </p:cNvSpPr>
          <p:nvPr>
            <p:ph type="sldNum" sz="quarter" idx="15"/>
          </p:nvPr>
        </p:nvSpPr>
        <p:spPr bwMode="auto">
          <a:xfrm>
            <a:off x="7239000" y="6248400"/>
            <a:ext cx="1905000" cy="4572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ct val="0"/>
              </a:spcBef>
              <a:buFontTx/>
              <a:buNone/>
              <a:defRPr/>
            </a:pPr>
            <a:fld id="{09C1B6E6-963B-4331-AC24-A13F4C2149C3}" type="slidenum">
              <a:rPr lang="en-US" altLang="en-US" smtClean="0"/>
              <a:pPr>
                <a:spcBef>
                  <a:spcPct val="0"/>
                </a:spcBef>
                <a:buFontTx/>
                <a:buNone/>
                <a:defRPr/>
              </a:pPr>
              <a:t>79</a:t>
            </a:fld>
            <a:endParaRPr lang="en-US" altLang="en-US" sz="1050"/>
          </a:p>
        </p:txBody>
      </p:sp>
    </p:spTree>
    <p:extLst>
      <p:ext uri="{BB962C8B-B14F-4D97-AF65-F5344CB8AC3E}">
        <p14:creationId xmlns:p14="http://schemas.microsoft.com/office/powerpoint/2010/main" val="1881332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5343BDE5-E736-4A73-AAD0-008BDE26C644}"/>
              </a:ext>
            </a:extLst>
          </p:cNvPr>
          <p:cNvSpPr>
            <a:spLocks noGrp="1" noChangeArrowheads="1"/>
          </p:cNvSpPr>
          <p:nvPr>
            <p:ph type="title"/>
          </p:nvPr>
        </p:nvSpPr>
        <p:spPr/>
        <p:txBody>
          <a:bodyPr/>
          <a:lstStyle/>
          <a:p>
            <a:r>
              <a:rPr lang="en-US" altLang="en-US"/>
              <a:t>The Big Picture</a:t>
            </a:r>
          </a:p>
        </p:txBody>
      </p:sp>
      <p:pic>
        <p:nvPicPr>
          <p:cNvPr id="10243" name="Picture 3">
            <a:extLst>
              <a:ext uri="{FF2B5EF4-FFF2-40B4-BE49-F238E27FC236}">
                <a16:creationId xmlns:a16="http://schemas.microsoft.com/office/drawing/2014/main" id="{5462092C-812A-40C5-8C90-87DE204E91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5925" y="1328738"/>
            <a:ext cx="5772150" cy="3699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itle 1">
            <a:extLst>
              <a:ext uri="{FF2B5EF4-FFF2-40B4-BE49-F238E27FC236}">
                <a16:creationId xmlns:a16="http://schemas.microsoft.com/office/drawing/2014/main" id="{46F0A5C5-D47A-492C-809D-04AFB62BD958}"/>
              </a:ext>
            </a:extLst>
          </p:cNvPr>
          <p:cNvSpPr>
            <a:spLocks noGrp="1" noChangeArrowheads="1"/>
          </p:cNvSpPr>
          <p:nvPr>
            <p:ph type="title"/>
          </p:nvPr>
        </p:nvSpPr>
        <p:spPr/>
        <p:txBody>
          <a:bodyPr/>
          <a:lstStyle/>
          <a:p>
            <a:r>
              <a:rPr lang="en-US" altLang="en-US"/>
              <a:t>Asynchronous I/O</a:t>
            </a:r>
          </a:p>
        </p:txBody>
      </p:sp>
      <p:pic>
        <p:nvPicPr>
          <p:cNvPr id="141315" name="Picture 2">
            <a:extLst>
              <a:ext uri="{FF2B5EF4-FFF2-40B4-BE49-F238E27FC236}">
                <a16:creationId xmlns:a16="http://schemas.microsoft.com/office/drawing/2014/main" id="{904F3DFB-BEE5-4629-A20D-C23827D779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1485" y="1421606"/>
            <a:ext cx="4441031" cy="230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404065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itle 1">
            <a:extLst>
              <a:ext uri="{FF2B5EF4-FFF2-40B4-BE49-F238E27FC236}">
                <a16:creationId xmlns:a16="http://schemas.microsoft.com/office/drawing/2014/main" id="{3243312D-F7BF-44BA-8637-AA864988B44A}"/>
              </a:ext>
            </a:extLst>
          </p:cNvPr>
          <p:cNvSpPr>
            <a:spLocks noGrp="1" noChangeArrowheads="1"/>
          </p:cNvSpPr>
          <p:nvPr>
            <p:ph type="title"/>
          </p:nvPr>
        </p:nvSpPr>
        <p:spPr/>
        <p:txBody>
          <a:bodyPr>
            <a:normAutofit/>
          </a:bodyPr>
          <a:lstStyle/>
          <a:p>
            <a:r>
              <a:rPr lang="en-US" altLang="en-US" dirty="0"/>
              <a:t>Asynchronous I/O</a:t>
            </a:r>
          </a:p>
        </p:txBody>
      </p:sp>
      <p:sp>
        <p:nvSpPr>
          <p:cNvPr id="142339" name="Slide Number Placeholder 2">
            <a:extLst>
              <a:ext uri="{FF2B5EF4-FFF2-40B4-BE49-F238E27FC236}">
                <a16:creationId xmlns:a16="http://schemas.microsoft.com/office/drawing/2014/main" id="{707AA260-D345-46F3-A803-E3E96FE3B0DE}"/>
              </a:ext>
            </a:extLst>
          </p:cNvPr>
          <p:cNvSpPr>
            <a:spLocks noGrp="1" noChangeArrowheads="1"/>
          </p:cNvSpPr>
          <p:nvPr>
            <p:ph type="sldNum" sz="quarter" idx="15"/>
          </p:nvPr>
        </p:nvSpPr>
        <p:spPr>
          <a:xfrm>
            <a:off x="8129016" y="4300538"/>
            <a:ext cx="609600" cy="39090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1800">
                <a:solidFill>
                  <a:schemeClr val="tx1"/>
                </a:solidFill>
                <a:latin typeface="Times New Roman" panose="02020603050405020304" pitchFamily="18" charset="0"/>
              </a:defRPr>
            </a:lvl1pPr>
            <a:lvl2pPr marL="557213" indent="-214313">
              <a:spcBef>
                <a:spcPct val="20000"/>
              </a:spcBef>
              <a:buChar char="–"/>
              <a:defRPr sz="1500">
                <a:solidFill>
                  <a:schemeClr val="tx1"/>
                </a:solidFill>
                <a:latin typeface="Times New Roman" panose="02020603050405020304" pitchFamily="18" charset="0"/>
              </a:defRPr>
            </a:lvl2pPr>
            <a:lvl3pPr marL="857250" indent="-171450">
              <a:spcBef>
                <a:spcPct val="20000"/>
              </a:spcBef>
              <a:buChar char="•"/>
              <a:defRPr>
                <a:solidFill>
                  <a:schemeClr val="tx1"/>
                </a:solidFill>
                <a:latin typeface="Times New Roman" panose="02020603050405020304" pitchFamily="18" charset="0"/>
              </a:defRPr>
            </a:lvl3pPr>
            <a:lvl4pPr marL="1200150" indent="-171450">
              <a:spcBef>
                <a:spcPct val="20000"/>
              </a:spcBef>
              <a:buChar char="–"/>
              <a:defRPr sz="1200">
                <a:solidFill>
                  <a:schemeClr val="tx1"/>
                </a:solidFill>
                <a:latin typeface="Times New Roman" panose="02020603050405020304" pitchFamily="18" charset="0"/>
              </a:defRPr>
            </a:lvl4pPr>
            <a:lvl5pPr marL="1543050" indent="-171450">
              <a:spcBef>
                <a:spcPct val="20000"/>
              </a:spcBef>
              <a:buChar char="»"/>
              <a:defRPr sz="1050">
                <a:solidFill>
                  <a:schemeClr val="tx1"/>
                </a:solidFill>
                <a:latin typeface="Times New Roman" panose="02020603050405020304" pitchFamily="18" charset="0"/>
              </a:defRPr>
            </a:lvl5pPr>
            <a:lvl6pPr marL="1885950" indent="-171450" eaLnBrk="0" fontAlgn="base" hangingPunct="0">
              <a:spcBef>
                <a:spcPct val="20000"/>
              </a:spcBef>
              <a:spcAft>
                <a:spcPct val="0"/>
              </a:spcAft>
              <a:buChar char="»"/>
              <a:defRPr sz="1050">
                <a:solidFill>
                  <a:schemeClr val="tx1"/>
                </a:solidFill>
                <a:latin typeface="Times New Roman" panose="02020603050405020304" pitchFamily="18" charset="0"/>
              </a:defRPr>
            </a:lvl6pPr>
            <a:lvl7pPr marL="2228850" indent="-171450" eaLnBrk="0" fontAlgn="base" hangingPunct="0">
              <a:spcBef>
                <a:spcPct val="20000"/>
              </a:spcBef>
              <a:spcAft>
                <a:spcPct val="0"/>
              </a:spcAft>
              <a:buChar char="»"/>
              <a:defRPr sz="1050">
                <a:solidFill>
                  <a:schemeClr val="tx1"/>
                </a:solidFill>
                <a:latin typeface="Times New Roman" panose="02020603050405020304" pitchFamily="18" charset="0"/>
              </a:defRPr>
            </a:lvl7pPr>
            <a:lvl8pPr marL="2571750" indent="-171450" eaLnBrk="0" fontAlgn="base" hangingPunct="0">
              <a:spcBef>
                <a:spcPct val="20000"/>
              </a:spcBef>
              <a:spcAft>
                <a:spcPct val="0"/>
              </a:spcAft>
              <a:buChar char="»"/>
              <a:defRPr sz="1050">
                <a:solidFill>
                  <a:schemeClr val="tx1"/>
                </a:solidFill>
                <a:latin typeface="Times New Roman" panose="02020603050405020304" pitchFamily="18" charset="0"/>
              </a:defRPr>
            </a:lvl8pPr>
            <a:lvl9pPr marL="2914650" indent="-171450" eaLnBrk="0" fontAlgn="base" hangingPunct="0">
              <a:spcBef>
                <a:spcPct val="20000"/>
              </a:spcBef>
              <a:spcAft>
                <a:spcPct val="0"/>
              </a:spcAft>
              <a:buChar char="»"/>
              <a:defRPr sz="1050">
                <a:solidFill>
                  <a:schemeClr val="tx1"/>
                </a:solidFill>
                <a:latin typeface="Times New Roman" panose="02020603050405020304" pitchFamily="18" charset="0"/>
              </a:defRPr>
            </a:lvl9pPr>
          </a:lstStyle>
          <a:p>
            <a:pPr>
              <a:spcBef>
                <a:spcPct val="0"/>
              </a:spcBef>
              <a:buFontTx/>
              <a:buNone/>
            </a:pPr>
            <a:fld id="{2B85A00F-9773-4C6B-A29C-FB54E566AC54}" type="slidenum">
              <a:rPr lang="en-US" altLang="en-US" sz="1050"/>
              <a:pPr>
                <a:spcBef>
                  <a:spcPct val="0"/>
                </a:spcBef>
                <a:buFontTx/>
                <a:buNone/>
              </a:pPr>
              <a:t>81</a:t>
            </a:fld>
            <a:endParaRPr lang="en-US" altLang="en-US" sz="1050"/>
          </a:p>
        </p:txBody>
      </p:sp>
      <p:grpSp>
        <p:nvGrpSpPr>
          <p:cNvPr id="142340" name="Group 2">
            <a:extLst>
              <a:ext uri="{FF2B5EF4-FFF2-40B4-BE49-F238E27FC236}">
                <a16:creationId xmlns:a16="http://schemas.microsoft.com/office/drawing/2014/main" id="{C211CEFD-6E88-4A46-A138-C57577D6C0AB}"/>
              </a:ext>
            </a:extLst>
          </p:cNvPr>
          <p:cNvGrpSpPr>
            <a:grpSpLocks/>
          </p:cNvGrpSpPr>
          <p:nvPr/>
        </p:nvGrpSpPr>
        <p:grpSpPr bwMode="auto">
          <a:xfrm>
            <a:off x="1894285" y="914400"/>
            <a:ext cx="5020865" cy="3600450"/>
            <a:chOff x="1002323" y="1219200"/>
            <a:chExt cx="6693877" cy="4800600"/>
          </a:xfrm>
        </p:grpSpPr>
        <p:pic>
          <p:nvPicPr>
            <p:cNvPr id="142341" name="Picture 2" descr="F:\pp4.jpg">
              <a:extLst>
                <a:ext uri="{FF2B5EF4-FFF2-40B4-BE49-F238E27FC236}">
                  <a16:creationId xmlns:a16="http://schemas.microsoft.com/office/drawing/2014/main" id="{1D3F2FCD-61E6-42B6-A454-91C29AA4362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1219200"/>
              <a:ext cx="6553200" cy="474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Rounded Corners 1">
              <a:extLst>
                <a:ext uri="{FF2B5EF4-FFF2-40B4-BE49-F238E27FC236}">
                  <a16:creationId xmlns:a16="http://schemas.microsoft.com/office/drawing/2014/main" id="{3827C97D-99DF-45B8-A937-0FB601FA769D}"/>
                </a:ext>
              </a:extLst>
            </p:cNvPr>
            <p:cNvSpPr/>
            <p:nvPr/>
          </p:nvSpPr>
          <p:spPr>
            <a:xfrm>
              <a:off x="1143597" y="1371600"/>
              <a:ext cx="6400217" cy="838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6" name="Rectangle: Rounded Corners 5">
              <a:extLst>
                <a:ext uri="{FF2B5EF4-FFF2-40B4-BE49-F238E27FC236}">
                  <a16:creationId xmlns:a16="http://schemas.microsoft.com/office/drawing/2014/main" id="{F0AA9A87-C413-49DB-A901-E9A9384C71A3}"/>
                </a:ext>
              </a:extLst>
            </p:cNvPr>
            <p:cNvSpPr/>
            <p:nvPr/>
          </p:nvSpPr>
          <p:spPr>
            <a:xfrm>
              <a:off x="1473767" y="5334000"/>
              <a:ext cx="6146240" cy="6858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7" name="Rectangle: Rounded Corners 6">
              <a:extLst>
                <a:ext uri="{FF2B5EF4-FFF2-40B4-BE49-F238E27FC236}">
                  <a16:creationId xmlns:a16="http://schemas.microsoft.com/office/drawing/2014/main" id="{17AD1467-9873-49EE-804C-A4B1F73CCDEB}"/>
                </a:ext>
              </a:extLst>
            </p:cNvPr>
            <p:cNvSpPr/>
            <p:nvPr/>
          </p:nvSpPr>
          <p:spPr>
            <a:xfrm rot="5400000">
              <a:off x="-1070185" y="3291708"/>
              <a:ext cx="4743450" cy="59843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grpSp>
    </p:spTree>
    <p:extLst>
      <p:ext uri="{BB962C8B-B14F-4D97-AF65-F5344CB8AC3E}">
        <p14:creationId xmlns:p14="http://schemas.microsoft.com/office/powerpoint/2010/main" val="359661402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1">
            <a:extLst>
              <a:ext uri="{FF2B5EF4-FFF2-40B4-BE49-F238E27FC236}">
                <a16:creationId xmlns:a16="http://schemas.microsoft.com/office/drawing/2014/main" id="{D6AE3142-719A-48DE-8329-18A04AC0CDCF}"/>
              </a:ext>
            </a:extLst>
          </p:cNvPr>
          <p:cNvSpPr>
            <a:spLocks noGrp="1" noChangeArrowheads="1"/>
          </p:cNvSpPr>
          <p:nvPr>
            <p:ph type="title"/>
          </p:nvPr>
        </p:nvSpPr>
        <p:spPr/>
        <p:txBody>
          <a:bodyPr>
            <a:normAutofit fontScale="90000"/>
          </a:bodyPr>
          <a:lstStyle/>
          <a:p>
            <a:r>
              <a:rPr lang="en-US" altLang="en-US" dirty="0"/>
              <a:t>Asynchronous I/O – System V &amp; POSIX AIO</a:t>
            </a:r>
          </a:p>
        </p:txBody>
      </p:sp>
      <p:sp>
        <p:nvSpPr>
          <p:cNvPr id="3" name="Content Placeholder 2">
            <a:extLst>
              <a:ext uri="{FF2B5EF4-FFF2-40B4-BE49-F238E27FC236}">
                <a16:creationId xmlns:a16="http://schemas.microsoft.com/office/drawing/2014/main" id="{119B997F-9AD0-4706-9CC4-79E88283CD85}"/>
              </a:ext>
            </a:extLst>
          </p:cNvPr>
          <p:cNvSpPr>
            <a:spLocks noGrp="1"/>
          </p:cNvSpPr>
          <p:nvPr>
            <p:ph sz="quarter" idx="1"/>
          </p:nvPr>
        </p:nvSpPr>
        <p:spPr/>
        <p:txBody>
          <a:bodyPr>
            <a:normAutofit fontScale="70000" lnSpcReduction="20000"/>
          </a:bodyPr>
          <a:lstStyle/>
          <a:p>
            <a:pPr marL="0" indent="0">
              <a:buNone/>
              <a:defRPr/>
            </a:pPr>
            <a:r>
              <a:rPr lang="en-US" dirty="0"/>
              <a:t>System V derived signal-driven asynchronous I/O</a:t>
            </a:r>
          </a:p>
          <a:p>
            <a:pPr>
              <a:defRPr/>
            </a:pPr>
            <a:r>
              <a:rPr lang="en-US" dirty="0"/>
              <a:t>limited to </a:t>
            </a:r>
            <a:r>
              <a:rPr lang="en-US" dirty="0">
                <a:latin typeface="Courier New" panose="02070309020205020404" pitchFamily="49" charset="0"/>
                <a:cs typeface="Courier New" panose="02070309020205020404" pitchFamily="49" charset="0"/>
              </a:rPr>
              <a:t>STREAMS</a:t>
            </a:r>
          </a:p>
          <a:p>
            <a:pPr>
              <a:defRPr/>
            </a:pPr>
            <a:r>
              <a:rPr lang="en-US" dirty="0"/>
              <a:t>enabled via </a:t>
            </a:r>
            <a:r>
              <a:rPr lang="en-US" dirty="0" err="1">
                <a:latin typeface="Courier New" panose="02070309020205020404" pitchFamily="49" charset="0"/>
                <a:cs typeface="Courier New" panose="02070309020205020404" pitchFamily="49" charset="0"/>
              </a:rPr>
              <a:t>ioctl</a:t>
            </a:r>
            <a:endParaRPr lang="en-US" dirty="0">
              <a:latin typeface="Courier New" panose="02070309020205020404" pitchFamily="49" charset="0"/>
              <a:cs typeface="Courier New" panose="02070309020205020404" pitchFamily="49" charset="0"/>
            </a:endParaRPr>
          </a:p>
          <a:p>
            <a:pPr>
              <a:defRPr/>
            </a:pPr>
            <a:r>
              <a:rPr lang="en-US" dirty="0"/>
              <a:t>uses </a:t>
            </a:r>
            <a:r>
              <a:rPr lang="en-US" dirty="0">
                <a:latin typeface="Courier New" panose="02070309020205020404" pitchFamily="49" charset="0"/>
                <a:cs typeface="Courier New" panose="02070309020205020404" pitchFamily="49" charset="0"/>
              </a:rPr>
              <a:t>SIGPOLL</a:t>
            </a:r>
          </a:p>
          <a:p>
            <a:pPr marL="0" indent="0">
              <a:buNone/>
              <a:defRPr/>
            </a:pPr>
            <a:r>
              <a:rPr lang="en-US" dirty="0"/>
              <a:t>BSD-derived signal-driven asynchronous I/O</a:t>
            </a:r>
          </a:p>
          <a:p>
            <a:pPr>
              <a:defRPr/>
            </a:pPr>
            <a:r>
              <a:rPr lang="en-US" dirty="0"/>
              <a:t>limited to terminals and networks</a:t>
            </a:r>
          </a:p>
          <a:p>
            <a:pPr>
              <a:defRPr/>
            </a:pPr>
            <a:r>
              <a:rPr lang="en-US" dirty="0"/>
              <a:t>enabled via fcntl (</a:t>
            </a:r>
            <a:r>
              <a:rPr lang="en-US" dirty="0">
                <a:latin typeface="Courier New" panose="02070309020205020404" pitchFamily="49" charset="0"/>
                <a:cs typeface="Courier New" panose="02070309020205020404" pitchFamily="49" charset="0"/>
              </a:rPr>
              <a:t>O ASYNC</a:t>
            </a:r>
            <a:r>
              <a:rPr lang="en-US" dirty="0"/>
              <a:t>, </a:t>
            </a:r>
            <a:r>
              <a:rPr lang="en-US" dirty="0">
                <a:latin typeface="Courier New" panose="02070309020205020404" pitchFamily="49" charset="0"/>
                <a:cs typeface="Courier New" panose="02070309020205020404" pitchFamily="49" charset="0"/>
              </a:rPr>
              <a:t>F SETOWN</a:t>
            </a:r>
            <a:r>
              <a:rPr lang="en-US" dirty="0"/>
              <a:t>)</a:t>
            </a:r>
          </a:p>
          <a:p>
            <a:pPr>
              <a:defRPr/>
            </a:pPr>
            <a:r>
              <a:rPr lang="en-US" dirty="0"/>
              <a:t>uses </a:t>
            </a:r>
            <a:r>
              <a:rPr lang="en-US" dirty="0">
                <a:latin typeface="Courier New" panose="02070309020205020404" pitchFamily="49" charset="0"/>
                <a:cs typeface="Courier New" panose="02070309020205020404" pitchFamily="49" charset="0"/>
              </a:rPr>
              <a:t>SIGIO</a:t>
            </a:r>
            <a:r>
              <a:rPr lang="en-US" dirty="0"/>
              <a:t> and </a:t>
            </a:r>
            <a:r>
              <a:rPr lang="en-US" dirty="0">
                <a:latin typeface="Courier New" panose="02070309020205020404" pitchFamily="49" charset="0"/>
                <a:cs typeface="Courier New" panose="02070309020205020404" pitchFamily="49" charset="0"/>
              </a:rPr>
              <a:t>SIGURG</a:t>
            </a:r>
          </a:p>
          <a:p>
            <a:pPr marL="0" indent="0">
              <a:buNone/>
              <a:defRPr/>
            </a:pPr>
            <a:endParaRPr lang="en-US" dirty="0"/>
          </a:p>
          <a:p>
            <a:pPr marL="0" indent="0">
              <a:buNone/>
              <a:defRPr/>
            </a:pPr>
            <a:r>
              <a:rPr lang="en-US" altLang="en-US" dirty="0"/>
              <a:t>Linux has multiple implementations </a:t>
            </a:r>
            <a:r>
              <a:rPr lang="en-US" dirty="0"/>
              <a:t>of POSIX AIO </a:t>
            </a:r>
            <a:r>
              <a:rPr lang="en-US" altLang="en-US" dirty="0"/>
              <a:t>:</a:t>
            </a:r>
          </a:p>
          <a:p>
            <a:pPr marL="0" indent="0">
              <a:buNone/>
              <a:defRPr/>
            </a:pPr>
            <a:r>
              <a:rPr lang="it-IT" altLang="en-US" dirty="0"/>
              <a:t>• glibc aio(7) - </a:t>
            </a:r>
            <a:r>
              <a:rPr lang="it-IT" altLang="en-US" dirty="0">
                <a:hlinkClick r:id="rId3"/>
              </a:rPr>
              <a:t>https://is.gd/YZ5fuj</a:t>
            </a:r>
            <a:r>
              <a:rPr lang="it-IT" altLang="en-US" dirty="0"/>
              <a:t> </a:t>
            </a:r>
          </a:p>
          <a:p>
            <a:pPr marL="0" indent="0">
              <a:buNone/>
              <a:defRPr/>
            </a:pPr>
            <a:r>
              <a:rPr lang="pt-BR" altLang="en-US" dirty="0"/>
              <a:t>• libaio - </a:t>
            </a:r>
            <a:r>
              <a:rPr lang="pt-BR" altLang="en-US" dirty="0">
                <a:hlinkClick r:id="rId4"/>
              </a:rPr>
              <a:t>https://pagure.io/libaio</a:t>
            </a:r>
            <a:r>
              <a:rPr lang="pt-BR" altLang="en-US" dirty="0"/>
              <a:t> </a:t>
            </a:r>
            <a:endParaRPr lang="en-US" altLang="en-US" dirty="0"/>
          </a:p>
          <a:p>
            <a:pPr marL="0" indent="0">
              <a:buNone/>
              <a:defRPr/>
            </a:pPr>
            <a:endParaRPr lang="en-US" dirty="0"/>
          </a:p>
        </p:txBody>
      </p:sp>
    </p:spTree>
    <p:extLst>
      <p:ext uri="{BB962C8B-B14F-4D97-AF65-F5344CB8AC3E}">
        <p14:creationId xmlns:p14="http://schemas.microsoft.com/office/powerpoint/2010/main" val="242627420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Title 1">
            <a:extLst>
              <a:ext uri="{FF2B5EF4-FFF2-40B4-BE49-F238E27FC236}">
                <a16:creationId xmlns:a16="http://schemas.microsoft.com/office/drawing/2014/main" id="{91D04378-8E4E-4B46-94B4-9222EF837AB1}"/>
              </a:ext>
            </a:extLst>
          </p:cNvPr>
          <p:cNvSpPr>
            <a:spLocks noGrp="1" noChangeArrowheads="1"/>
          </p:cNvSpPr>
          <p:nvPr>
            <p:ph type="title"/>
          </p:nvPr>
        </p:nvSpPr>
        <p:spPr/>
        <p:txBody>
          <a:bodyPr>
            <a:normAutofit/>
          </a:bodyPr>
          <a:lstStyle/>
          <a:p>
            <a:r>
              <a:rPr lang="en-US" altLang="en-US" dirty="0"/>
              <a:t>Signal-driven Asynchronous I/O</a:t>
            </a:r>
          </a:p>
        </p:txBody>
      </p:sp>
      <p:sp>
        <p:nvSpPr>
          <p:cNvPr id="148483" name="Slide Number Placeholder 2">
            <a:extLst>
              <a:ext uri="{FF2B5EF4-FFF2-40B4-BE49-F238E27FC236}">
                <a16:creationId xmlns:a16="http://schemas.microsoft.com/office/drawing/2014/main" id="{CC67172C-095E-4EF4-8023-25CB56D0F72A}"/>
              </a:ext>
            </a:extLst>
          </p:cNvPr>
          <p:cNvSpPr>
            <a:spLocks noGrp="1" noChangeArrowheads="1"/>
          </p:cNvSpPr>
          <p:nvPr>
            <p:ph type="sldNum" sz="quarter" idx="15"/>
          </p:nvPr>
        </p:nvSpPr>
        <p:spPr>
          <a:xfrm>
            <a:off x="8129016" y="4300538"/>
            <a:ext cx="609600" cy="39090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1800">
                <a:solidFill>
                  <a:schemeClr val="tx1"/>
                </a:solidFill>
                <a:latin typeface="Times New Roman" panose="02020603050405020304" pitchFamily="18" charset="0"/>
              </a:defRPr>
            </a:lvl1pPr>
            <a:lvl2pPr marL="557213" indent="-214313">
              <a:spcBef>
                <a:spcPct val="20000"/>
              </a:spcBef>
              <a:buChar char="–"/>
              <a:defRPr sz="1500">
                <a:solidFill>
                  <a:schemeClr val="tx1"/>
                </a:solidFill>
                <a:latin typeface="Times New Roman" panose="02020603050405020304" pitchFamily="18" charset="0"/>
              </a:defRPr>
            </a:lvl2pPr>
            <a:lvl3pPr marL="857250" indent="-171450">
              <a:spcBef>
                <a:spcPct val="20000"/>
              </a:spcBef>
              <a:buChar char="•"/>
              <a:defRPr>
                <a:solidFill>
                  <a:schemeClr val="tx1"/>
                </a:solidFill>
                <a:latin typeface="Times New Roman" panose="02020603050405020304" pitchFamily="18" charset="0"/>
              </a:defRPr>
            </a:lvl3pPr>
            <a:lvl4pPr marL="1200150" indent="-171450">
              <a:spcBef>
                <a:spcPct val="20000"/>
              </a:spcBef>
              <a:buChar char="–"/>
              <a:defRPr sz="1200">
                <a:solidFill>
                  <a:schemeClr val="tx1"/>
                </a:solidFill>
                <a:latin typeface="Times New Roman" panose="02020603050405020304" pitchFamily="18" charset="0"/>
              </a:defRPr>
            </a:lvl4pPr>
            <a:lvl5pPr marL="1543050" indent="-171450">
              <a:spcBef>
                <a:spcPct val="20000"/>
              </a:spcBef>
              <a:buChar char="»"/>
              <a:defRPr sz="1050">
                <a:solidFill>
                  <a:schemeClr val="tx1"/>
                </a:solidFill>
                <a:latin typeface="Times New Roman" panose="02020603050405020304" pitchFamily="18" charset="0"/>
              </a:defRPr>
            </a:lvl5pPr>
            <a:lvl6pPr marL="1885950" indent="-171450" eaLnBrk="0" fontAlgn="base" hangingPunct="0">
              <a:spcBef>
                <a:spcPct val="20000"/>
              </a:spcBef>
              <a:spcAft>
                <a:spcPct val="0"/>
              </a:spcAft>
              <a:buChar char="»"/>
              <a:defRPr sz="1050">
                <a:solidFill>
                  <a:schemeClr val="tx1"/>
                </a:solidFill>
                <a:latin typeface="Times New Roman" panose="02020603050405020304" pitchFamily="18" charset="0"/>
              </a:defRPr>
            </a:lvl6pPr>
            <a:lvl7pPr marL="2228850" indent="-171450" eaLnBrk="0" fontAlgn="base" hangingPunct="0">
              <a:spcBef>
                <a:spcPct val="20000"/>
              </a:spcBef>
              <a:spcAft>
                <a:spcPct val="0"/>
              </a:spcAft>
              <a:buChar char="»"/>
              <a:defRPr sz="1050">
                <a:solidFill>
                  <a:schemeClr val="tx1"/>
                </a:solidFill>
                <a:latin typeface="Times New Roman" panose="02020603050405020304" pitchFamily="18" charset="0"/>
              </a:defRPr>
            </a:lvl7pPr>
            <a:lvl8pPr marL="2571750" indent="-171450" eaLnBrk="0" fontAlgn="base" hangingPunct="0">
              <a:spcBef>
                <a:spcPct val="20000"/>
              </a:spcBef>
              <a:spcAft>
                <a:spcPct val="0"/>
              </a:spcAft>
              <a:buChar char="»"/>
              <a:defRPr sz="1050">
                <a:solidFill>
                  <a:schemeClr val="tx1"/>
                </a:solidFill>
                <a:latin typeface="Times New Roman" panose="02020603050405020304" pitchFamily="18" charset="0"/>
              </a:defRPr>
            </a:lvl8pPr>
            <a:lvl9pPr marL="2914650" indent="-171450" eaLnBrk="0" fontAlgn="base" hangingPunct="0">
              <a:spcBef>
                <a:spcPct val="20000"/>
              </a:spcBef>
              <a:spcAft>
                <a:spcPct val="0"/>
              </a:spcAft>
              <a:buChar char="»"/>
              <a:defRPr sz="1050">
                <a:solidFill>
                  <a:schemeClr val="tx1"/>
                </a:solidFill>
                <a:latin typeface="Times New Roman" panose="02020603050405020304" pitchFamily="18" charset="0"/>
              </a:defRPr>
            </a:lvl9pPr>
          </a:lstStyle>
          <a:p>
            <a:pPr>
              <a:spcBef>
                <a:spcPct val="0"/>
              </a:spcBef>
              <a:buFontTx/>
              <a:buNone/>
            </a:pPr>
            <a:fld id="{2155FC4D-6181-462C-BC19-81D144C7480E}" type="slidenum">
              <a:rPr lang="en-US" altLang="en-US" sz="1050"/>
              <a:pPr>
                <a:spcBef>
                  <a:spcPct val="0"/>
                </a:spcBef>
                <a:buFontTx/>
                <a:buNone/>
              </a:pPr>
              <a:t>83</a:t>
            </a:fld>
            <a:endParaRPr lang="en-US" altLang="en-US" sz="1050"/>
          </a:p>
        </p:txBody>
      </p:sp>
      <p:grpSp>
        <p:nvGrpSpPr>
          <p:cNvPr id="148484" name="Group 2">
            <a:extLst>
              <a:ext uri="{FF2B5EF4-FFF2-40B4-BE49-F238E27FC236}">
                <a16:creationId xmlns:a16="http://schemas.microsoft.com/office/drawing/2014/main" id="{8C634670-CC5F-4EDC-9740-425EE2BF3F88}"/>
              </a:ext>
            </a:extLst>
          </p:cNvPr>
          <p:cNvGrpSpPr>
            <a:grpSpLocks/>
          </p:cNvGrpSpPr>
          <p:nvPr/>
        </p:nvGrpSpPr>
        <p:grpSpPr bwMode="auto">
          <a:xfrm>
            <a:off x="1857375" y="1052512"/>
            <a:ext cx="5429250" cy="3633788"/>
            <a:chOff x="914400" y="1295400"/>
            <a:chExt cx="7239000" cy="4845050"/>
          </a:xfrm>
        </p:grpSpPr>
        <p:pic>
          <p:nvPicPr>
            <p:cNvPr id="148485" name="Picture 2" descr="F:\pp3.jpg">
              <a:extLst>
                <a:ext uri="{FF2B5EF4-FFF2-40B4-BE49-F238E27FC236}">
                  <a16:creationId xmlns:a16="http://schemas.microsoft.com/office/drawing/2014/main" id="{418322C8-443B-43EF-927C-F7D9D20EA13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1295400"/>
              <a:ext cx="7239000" cy="484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38D52E5C-7B15-42E5-81B0-07AD8587C434}"/>
                </a:ext>
              </a:extLst>
            </p:cNvPr>
            <p:cNvSpPr/>
            <p:nvPr/>
          </p:nvSpPr>
          <p:spPr>
            <a:xfrm>
              <a:off x="1295400" y="1447800"/>
              <a:ext cx="68580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6" name="Rectangle 5">
              <a:extLst>
                <a:ext uri="{FF2B5EF4-FFF2-40B4-BE49-F238E27FC236}">
                  <a16:creationId xmlns:a16="http://schemas.microsoft.com/office/drawing/2014/main" id="{66E32550-EAE7-4628-BFF8-16721DACC722}"/>
                </a:ext>
              </a:extLst>
            </p:cNvPr>
            <p:cNvSpPr/>
            <p:nvPr/>
          </p:nvSpPr>
          <p:spPr>
            <a:xfrm>
              <a:off x="1295400" y="5743575"/>
              <a:ext cx="6858000" cy="396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7" name="Rectangle 6">
              <a:extLst>
                <a:ext uri="{FF2B5EF4-FFF2-40B4-BE49-F238E27FC236}">
                  <a16:creationId xmlns:a16="http://schemas.microsoft.com/office/drawing/2014/main" id="{BC6FF029-0342-4B95-88BC-0134CAB7A946}"/>
                </a:ext>
              </a:extLst>
            </p:cNvPr>
            <p:cNvSpPr/>
            <p:nvPr/>
          </p:nvSpPr>
          <p:spPr>
            <a:xfrm rot="5400000">
              <a:off x="5467350" y="3470275"/>
              <a:ext cx="473075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grpSp>
    </p:spTree>
    <p:extLst>
      <p:ext uri="{BB962C8B-B14F-4D97-AF65-F5344CB8AC3E}">
        <p14:creationId xmlns:p14="http://schemas.microsoft.com/office/powerpoint/2010/main" val="108925189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3">
            <a:extLst>
              <a:ext uri="{FF2B5EF4-FFF2-40B4-BE49-F238E27FC236}">
                <a16:creationId xmlns:a16="http://schemas.microsoft.com/office/drawing/2014/main" id="{06D964F9-D5B7-4BCB-973D-119C73772B16}"/>
              </a:ext>
            </a:extLst>
          </p:cNvPr>
          <p:cNvSpPr>
            <a:spLocks noGrp="1" noChangeArrowheads="1"/>
          </p:cNvSpPr>
          <p:nvPr>
            <p:ph type="title"/>
          </p:nvPr>
        </p:nvSpPr>
        <p:spPr/>
        <p:txBody>
          <a:bodyPr/>
          <a:lstStyle/>
          <a:p>
            <a:r>
              <a:rPr lang="en-US" altLang="en-US" dirty="0"/>
              <a:t>Signal-driven I/O</a:t>
            </a:r>
          </a:p>
        </p:txBody>
      </p:sp>
      <p:sp>
        <p:nvSpPr>
          <p:cNvPr id="280578" name="Rectangle 2">
            <a:extLst>
              <a:ext uri="{FF2B5EF4-FFF2-40B4-BE49-F238E27FC236}">
                <a16:creationId xmlns:a16="http://schemas.microsoft.com/office/drawing/2014/main" id="{4E354B2E-996F-434B-902C-83BD3387D9B4}"/>
              </a:ext>
            </a:extLst>
          </p:cNvPr>
          <p:cNvSpPr>
            <a:spLocks noGrp="1" noChangeArrowheads="1"/>
          </p:cNvSpPr>
          <p:nvPr>
            <p:ph sz="quarter" idx="1"/>
          </p:nvPr>
        </p:nvSpPr>
        <p:spPr>
          <a:xfrm>
            <a:off x="457200" y="1200150"/>
            <a:ext cx="7467600" cy="3657600"/>
          </a:xfrm>
        </p:spPr>
        <p:txBody>
          <a:bodyPr>
            <a:normAutofit fontScale="70000" lnSpcReduction="20000"/>
          </a:bodyPr>
          <a:lstStyle/>
          <a:p>
            <a:pPr marL="0" indent="0">
              <a:lnSpc>
                <a:spcPct val="120000"/>
              </a:lnSpc>
              <a:buNone/>
              <a:defRPr/>
            </a:pPr>
            <a:r>
              <a:rPr lang="en-US" altLang="en-US" dirty="0"/>
              <a:t>The kernel raises a signal (</a:t>
            </a:r>
            <a:r>
              <a:rPr lang="en-US" altLang="en-US" dirty="0">
                <a:solidFill>
                  <a:schemeClr val="accent2"/>
                </a:solidFill>
              </a:rPr>
              <a:t>SIGIO</a:t>
            </a:r>
            <a:r>
              <a:rPr lang="en-US" altLang="en-US" dirty="0"/>
              <a:t>) when something happens to a file descriptor. Three steps to use signal-driven I/O with sockets</a:t>
            </a:r>
          </a:p>
          <a:p>
            <a:pPr>
              <a:lnSpc>
                <a:spcPct val="120000"/>
              </a:lnSpc>
              <a:defRPr/>
            </a:pPr>
            <a:r>
              <a:rPr lang="en-US" altLang="en-US" dirty="0"/>
              <a:t>Establish a signal handler for SIGIO via  </a:t>
            </a:r>
            <a:r>
              <a:rPr lang="en-US" altLang="en-US" b="1" dirty="0">
                <a:solidFill>
                  <a:schemeClr val="accent2"/>
                </a:solidFill>
                <a:latin typeface="Courier New" panose="02070309020205020404" pitchFamily="49" charset="0"/>
                <a:cs typeface="Courier New" panose="02070309020205020404" pitchFamily="49" charset="0"/>
              </a:rPr>
              <a:t>signal/</a:t>
            </a:r>
            <a:r>
              <a:rPr lang="en-US" altLang="en-US" b="1" dirty="0" err="1">
                <a:solidFill>
                  <a:schemeClr val="accent2"/>
                </a:solidFill>
                <a:latin typeface="Courier New" panose="02070309020205020404" pitchFamily="49" charset="0"/>
                <a:cs typeface="Courier New" panose="02070309020205020404" pitchFamily="49" charset="0"/>
              </a:rPr>
              <a:t>sigaction</a:t>
            </a:r>
            <a:endParaRPr lang="en-US" altLang="en-US" b="1" dirty="0">
              <a:solidFill>
                <a:schemeClr val="accent2"/>
              </a:solidFill>
              <a:latin typeface="Courier New" panose="02070309020205020404" pitchFamily="49" charset="0"/>
              <a:cs typeface="Courier New" panose="02070309020205020404" pitchFamily="49" charset="0"/>
            </a:endParaRPr>
          </a:p>
          <a:p>
            <a:pPr>
              <a:lnSpc>
                <a:spcPct val="120000"/>
              </a:lnSpc>
              <a:defRPr/>
            </a:pPr>
            <a:r>
              <a:rPr lang="en-US" altLang="en-US" dirty="0"/>
              <a:t>Set the socket owner (group)</a:t>
            </a:r>
          </a:p>
          <a:p>
            <a:pPr lvl="1">
              <a:lnSpc>
                <a:spcPct val="120000"/>
              </a:lnSpc>
              <a:defRPr/>
            </a:pPr>
            <a:r>
              <a:rPr lang="en-US" altLang="en-US" b="1" dirty="0">
                <a:solidFill>
                  <a:schemeClr val="accent2"/>
                </a:solidFill>
                <a:latin typeface="Courier New" panose="02070309020205020404" pitchFamily="49" charset="0"/>
                <a:cs typeface="Courier New" panose="02070309020205020404" pitchFamily="49" charset="0"/>
              </a:rPr>
              <a:t>fcntl</a:t>
            </a:r>
            <a:r>
              <a:rPr lang="en-US" altLang="en-US" dirty="0"/>
              <a:t> with command </a:t>
            </a:r>
            <a:r>
              <a:rPr lang="en-US" altLang="en-US" b="1" dirty="0">
                <a:solidFill>
                  <a:schemeClr val="accent2"/>
                </a:solidFill>
                <a:latin typeface="Courier New" panose="02070309020205020404" pitchFamily="49" charset="0"/>
                <a:cs typeface="Courier New" panose="02070309020205020404" pitchFamily="49" charset="0"/>
              </a:rPr>
              <a:t>F_SETOWN</a:t>
            </a:r>
          </a:p>
          <a:p>
            <a:pPr lvl="2">
              <a:lnSpc>
                <a:spcPct val="120000"/>
              </a:lnSpc>
              <a:defRPr/>
            </a:pPr>
            <a:r>
              <a:rPr lang="en-US" altLang="en-US" b="1" dirty="0">
                <a:solidFill>
                  <a:schemeClr val="accent2"/>
                </a:solidFill>
                <a:latin typeface="Courier New" panose="02070309020205020404" pitchFamily="49" charset="0"/>
                <a:cs typeface="Courier New" panose="02070309020205020404" pitchFamily="49" charset="0"/>
              </a:rPr>
              <a:t>fcntl(sockfd, F_SETOWN, </a:t>
            </a:r>
            <a:r>
              <a:rPr lang="en-US" altLang="en-US" b="1" dirty="0" err="1">
                <a:solidFill>
                  <a:schemeClr val="accent2"/>
                </a:solidFill>
                <a:latin typeface="Courier New" panose="02070309020205020404" pitchFamily="49" charset="0"/>
                <a:cs typeface="Courier New" panose="02070309020205020404" pitchFamily="49" charset="0"/>
              </a:rPr>
              <a:t>getpid</a:t>
            </a:r>
            <a:r>
              <a:rPr lang="en-US" altLang="en-US" b="1" dirty="0">
                <a:solidFill>
                  <a:schemeClr val="accent2"/>
                </a:solidFill>
                <a:latin typeface="Courier New" panose="02070309020205020404" pitchFamily="49" charset="0"/>
                <a:cs typeface="Courier New" panose="02070309020205020404" pitchFamily="49" charset="0"/>
              </a:rPr>
              <a:t>()); // </a:t>
            </a:r>
            <a:r>
              <a:rPr lang="en-US" altLang="en-US" b="1" dirty="0" err="1">
                <a:solidFill>
                  <a:schemeClr val="accent2"/>
                </a:solidFill>
                <a:latin typeface="Courier New" panose="02070309020205020404" pitchFamily="49" charset="0"/>
                <a:cs typeface="Courier New" panose="02070309020205020404" pitchFamily="49" charset="0"/>
              </a:rPr>
              <a:t>recv</a:t>
            </a:r>
            <a:r>
              <a:rPr lang="en-US" altLang="en-US" b="1" dirty="0">
                <a:solidFill>
                  <a:schemeClr val="accent2"/>
                </a:solidFill>
                <a:latin typeface="Courier New" panose="02070309020205020404" pitchFamily="49" charset="0"/>
                <a:cs typeface="Courier New" panose="02070309020205020404" pitchFamily="49" charset="0"/>
              </a:rPr>
              <a:t> SIGIO/URG</a:t>
            </a:r>
          </a:p>
          <a:p>
            <a:pPr>
              <a:lnSpc>
                <a:spcPct val="120000"/>
              </a:lnSpc>
              <a:defRPr/>
            </a:pPr>
            <a:r>
              <a:rPr lang="en-US" altLang="en-US" dirty="0"/>
              <a:t>Enable signal-driven I/O for the socket </a:t>
            </a:r>
          </a:p>
          <a:p>
            <a:pPr lvl="1">
              <a:lnSpc>
                <a:spcPct val="120000"/>
              </a:lnSpc>
              <a:defRPr/>
            </a:pPr>
            <a:r>
              <a:rPr lang="en-US" altLang="en-US" b="1" dirty="0">
                <a:solidFill>
                  <a:schemeClr val="accent2"/>
                </a:solidFill>
                <a:latin typeface="Courier New" panose="02070309020205020404" pitchFamily="49" charset="0"/>
                <a:cs typeface="Courier New" panose="02070309020205020404" pitchFamily="49" charset="0"/>
              </a:rPr>
              <a:t>fcntl</a:t>
            </a:r>
            <a:r>
              <a:rPr lang="en-US" altLang="en-US" dirty="0"/>
              <a:t> with command </a:t>
            </a:r>
            <a:r>
              <a:rPr lang="en-US" altLang="en-US" b="1" dirty="0">
                <a:solidFill>
                  <a:schemeClr val="accent2"/>
                </a:solidFill>
                <a:latin typeface="Courier New" panose="02070309020205020404" pitchFamily="49" charset="0"/>
                <a:cs typeface="Courier New" panose="02070309020205020404" pitchFamily="49" charset="0"/>
              </a:rPr>
              <a:t>O_SETFL (</a:t>
            </a:r>
            <a:r>
              <a:rPr lang="en-US" altLang="en-US" dirty="0">
                <a:cs typeface="Courier New" panose="02070309020205020404" pitchFamily="49" charset="0"/>
              </a:rPr>
              <a:t>turn on </a:t>
            </a:r>
            <a:r>
              <a:rPr lang="en-US" altLang="en-US" b="1" dirty="0">
                <a:solidFill>
                  <a:schemeClr val="accent2"/>
                </a:solidFill>
                <a:latin typeface="Courier New" panose="02070309020205020404" pitchFamily="49" charset="0"/>
                <a:cs typeface="Courier New" panose="02070309020205020404" pitchFamily="49" charset="0"/>
              </a:rPr>
              <a:t>O_ASYNC)</a:t>
            </a:r>
          </a:p>
          <a:p>
            <a:pPr lvl="2" eaLnBrk="1" hangingPunct="1">
              <a:lnSpc>
                <a:spcPct val="120000"/>
              </a:lnSpc>
              <a:spcBef>
                <a:spcPct val="0"/>
              </a:spcBef>
              <a:defRPr/>
            </a:pPr>
            <a:r>
              <a:rPr lang="en-US" altLang="en-US" b="1" dirty="0">
                <a:solidFill>
                  <a:schemeClr val="accent2"/>
                </a:solidFill>
                <a:latin typeface="Courier New" panose="02070309020205020404" pitchFamily="49" charset="0"/>
                <a:cs typeface="Courier New" panose="02070309020205020404" pitchFamily="49" charset="0"/>
              </a:rPr>
              <a:t>int flag; flag = fcntl(sockfd, F_GETFL, 0);</a:t>
            </a:r>
          </a:p>
          <a:p>
            <a:pPr lvl="2" eaLnBrk="1" hangingPunct="1">
              <a:lnSpc>
                <a:spcPct val="120000"/>
              </a:lnSpc>
              <a:spcBef>
                <a:spcPct val="0"/>
              </a:spcBef>
              <a:defRPr/>
            </a:pPr>
            <a:r>
              <a:rPr lang="en-US" altLang="en-US" b="1" dirty="0">
                <a:solidFill>
                  <a:schemeClr val="accent2"/>
                </a:solidFill>
                <a:latin typeface="Courier New" panose="02070309020205020404" pitchFamily="49" charset="0"/>
                <a:cs typeface="Courier New" panose="02070309020205020404" pitchFamily="49" charset="0"/>
              </a:rPr>
              <a:t>fcntl(sockfd, F_SETFL, flag | O_ASYNC);</a:t>
            </a:r>
          </a:p>
          <a:p>
            <a:pPr lvl="1">
              <a:lnSpc>
                <a:spcPct val="120000"/>
              </a:lnSpc>
              <a:defRPr/>
            </a:pPr>
            <a:r>
              <a:rPr lang="en-US" altLang="en-US" b="1" dirty="0" err="1">
                <a:solidFill>
                  <a:schemeClr val="accent2"/>
                </a:solidFill>
                <a:latin typeface="Courier New" panose="02070309020205020404" pitchFamily="49" charset="0"/>
                <a:cs typeface="Courier New" panose="02070309020205020404" pitchFamily="49" charset="0"/>
              </a:rPr>
              <a:t>ioctl</a:t>
            </a:r>
            <a:r>
              <a:rPr lang="en-US" altLang="en-US" dirty="0"/>
              <a:t> with request </a:t>
            </a:r>
            <a:r>
              <a:rPr lang="en-US" altLang="en-US" b="1" dirty="0">
                <a:solidFill>
                  <a:schemeClr val="accent2"/>
                </a:solidFill>
                <a:latin typeface="Courier New" panose="02070309020205020404" pitchFamily="49" charset="0"/>
                <a:cs typeface="Courier New" panose="02070309020205020404" pitchFamily="49" charset="0"/>
              </a:rPr>
              <a:t>FIOASYNC</a:t>
            </a:r>
          </a:p>
          <a:p>
            <a:pPr lvl="2" eaLnBrk="1" hangingPunct="1">
              <a:lnSpc>
                <a:spcPct val="120000"/>
              </a:lnSpc>
              <a:spcBef>
                <a:spcPct val="0"/>
              </a:spcBef>
              <a:defRPr/>
            </a:pPr>
            <a:r>
              <a:rPr lang="en-US" altLang="en-US" b="1" dirty="0">
                <a:solidFill>
                  <a:schemeClr val="accent2"/>
                </a:solidFill>
                <a:latin typeface="Courier New" panose="02070309020205020404" pitchFamily="49" charset="0"/>
                <a:cs typeface="Courier New" panose="02070309020205020404" pitchFamily="49" charset="0"/>
              </a:rPr>
              <a:t>int on = 1;</a:t>
            </a:r>
          </a:p>
          <a:p>
            <a:pPr lvl="2" eaLnBrk="1" hangingPunct="1">
              <a:lnSpc>
                <a:spcPct val="120000"/>
              </a:lnSpc>
              <a:spcBef>
                <a:spcPct val="0"/>
              </a:spcBef>
              <a:defRPr/>
            </a:pPr>
            <a:r>
              <a:rPr lang="en-US" altLang="en-US" b="1" dirty="0" err="1">
                <a:solidFill>
                  <a:schemeClr val="accent2"/>
                </a:solidFill>
                <a:latin typeface="Courier New" panose="02070309020205020404" pitchFamily="49" charset="0"/>
                <a:cs typeface="Courier New" panose="02070309020205020404" pitchFamily="49" charset="0"/>
              </a:rPr>
              <a:t>ioctl</a:t>
            </a:r>
            <a:r>
              <a:rPr lang="en-US" altLang="en-US" b="1" dirty="0">
                <a:solidFill>
                  <a:schemeClr val="accent2"/>
                </a:solidFill>
                <a:latin typeface="Courier New" panose="02070309020205020404" pitchFamily="49" charset="0"/>
                <a:cs typeface="Courier New" panose="02070309020205020404" pitchFamily="49" charset="0"/>
              </a:rPr>
              <a:t>(sockfd, FIOASYNC, &amp;on);</a:t>
            </a:r>
          </a:p>
        </p:txBody>
      </p:sp>
    </p:spTree>
    <p:extLst>
      <p:ext uri="{BB962C8B-B14F-4D97-AF65-F5344CB8AC3E}">
        <p14:creationId xmlns:p14="http://schemas.microsoft.com/office/powerpoint/2010/main" val="402543416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3">
            <a:extLst>
              <a:ext uri="{FF2B5EF4-FFF2-40B4-BE49-F238E27FC236}">
                <a16:creationId xmlns:a16="http://schemas.microsoft.com/office/drawing/2014/main" id="{25DB173E-03D2-4C4D-A289-0CC16E2268F3}"/>
              </a:ext>
            </a:extLst>
          </p:cNvPr>
          <p:cNvSpPr>
            <a:spLocks noGrp="1" noChangeArrowheads="1"/>
          </p:cNvSpPr>
          <p:nvPr>
            <p:ph type="title"/>
          </p:nvPr>
        </p:nvSpPr>
        <p:spPr/>
        <p:txBody>
          <a:bodyPr/>
          <a:lstStyle/>
          <a:p>
            <a:r>
              <a:rPr lang="en-US" altLang="en-US"/>
              <a:t>When is SIGIO raised?</a:t>
            </a:r>
          </a:p>
        </p:txBody>
      </p:sp>
      <p:sp>
        <p:nvSpPr>
          <p:cNvPr id="158723" name="Rectangle 2">
            <a:extLst>
              <a:ext uri="{FF2B5EF4-FFF2-40B4-BE49-F238E27FC236}">
                <a16:creationId xmlns:a16="http://schemas.microsoft.com/office/drawing/2014/main" id="{91C622F1-0317-411F-A113-D40F16EBFFCF}"/>
              </a:ext>
            </a:extLst>
          </p:cNvPr>
          <p:cNvSpPr>
            <a:spLocks noGrp="1" noChangeArrowheads="1"/>
          </p:cNvSpPr>
          <p:nvPr>
            <p:ph sz="quarter" idx="1"/>
          </p:nvPr>
        </p:nvSpPr>
        <p:spPr/>
        <p:txBody>
          <a:bodyPr>
            <a:normAutofit fontScale="92500" lnSpcReduction="10000"/>
          </a:bodyPr>
          <a:lstStyle/>
          <a:p>
            <a:pPr>
              <a:lnSpc>
                <a:spcPct val="90000"/>
              </a:lnSpc>
            </a:pPr>
            <a:r>
              <a:rPr lang="en-US" altLang="en-US" dirty="0"/>
              <a:t>For UDP sockets</a:t>
            </a:r>
          </a:p>
          <a:p>
            <a:pPr lvl="1">
              <a:lnSpc>
                <a:spcPct val="90000"/>
              </a:lnSpc>
            </a:pPr>
            <a:r>
              <a:rPr lang="en-US" altLang="en-US" dirty="0"/>
              <a:t>A datagram arrives</a:t>
            </a:r>
          </a:p>
          <a:p>
            <a:pPr lvl="1">
              <a:lnSpc>
                <a:spcPct val="90000"/>
              </a:lnSpc>
            </a:pPr>
            <a:r>
              <a:rPr lang="en-US" altLang="en-US" dirty="0"/>
              <a:t>An error occurs</a:t>
            </a:r>
          </a:p>
          <a:p>
            <a:pPr>
              <a:lnSpc>
                <a:spcPct val="90000"/>
              </a:lnSpc>
            </a:pPr>
            <a:r>
              <a:rPr lang="en-US" altLang="en-US" dirty="0"/>
              <a:t>For TCP sockets</a:t>
            </a:r>
          </a:p>
          <a:p>
            <a:pPr lvl="1">
              <a:lnSpc>
                <a:spcPct val="90000"/>
              </a:lnSpc>
            </a:pPr>
            <a:r>
              <a:rPr lang="en-US" altLang="en-US" dirty="0"/>
              <a:t>A connection request has completed</a:t>
            </a:r>
          </a:p>
          <a:p>
            <a:pPr lvl="1">
              <a:lnSpc>
                <a:spcPct val="90000"/>
              </a:lnSpc>
            </a:pPr>
            <a:r>
              <a:rPr lang="en-US" altLang="en-US" dirty="0"/>
              <a:t>A disconnect request has been initiated</a:t>
            </a:r>
          </a:p>
          <a:p>
            <a:pPr lvl="1">
              <a:lnSpc>
                <a:spcPct val="90000"/>
              </a:lnSpc>
            </a:pPr>
            <a:r>
              <a:rPr lang="en-US" altLang="en-US" dirty="0"/>
              <a:t>A disconnect request has completed</a:t>
            </a:r>
          </a:p>
          <a:p>
            <a:pPr lvl="1">
              <a:lnSpc>
                <a:spcPct val="90000"/>
              </a:lnSpc>
            </a:pPr>
            <a:r>
              <a:rPr lang="en-US" altLang="en-US" dirty="0"/>
              <a:t>Half of a connection has been shut down</a:t>
            </a:r>
          </a:p>
          <a:p>
            <a:pPr lvl="1">
              <a:lnSpc>
                <a:spcPct val="90000"/>
              </a:lnSpc>
            </a:pPr>
            <a:r>
              <a:rPr lang="en-US" altLang="en-US" dirty="0"/>
              <a:t>Data has arrived </a:t>
            </a:r>
          </a:p>
          <a:p>
            <a:pPr lvl="1">
              <a:lnSpc>
                <a:spcPct val="90000"/>
              </a:lnSpc>
            </a:pPr>
            <a:r>
              <a:rPr lang="en-US" altLang="en-US" dirty="0"/>
              <a:t>Data has been sent</a:t>
            </a:r>
          </a:p>
          <a:p>
            <a:pPr>
              <a:lnSpc>
                <a:spcPct val="90000"/>
              </a:lnSpc>
            </a:pPr>
            <a:r>
              <a:rPr lang="en-US" altLang="en-US" dirty="0"/>
              <a:t>Too many SIGIOs for a TCP socket – rarely used</a:t>
            </a:r>
          </a:p>
          <a:p>
            <a:pPr lvl="1">
              <a:lnSpc>
                <a:spcPct val="90000"/>
              </a:lnSpc>
            </a:pPr>
            <a:r>
              <a:rPr lang="en-US" altLang="en-US" dirty="0"/>
              <a:t>listening socket (SIGIO  raised when connection is established)</a:t>
            </a:r>
          </a:p>
          <a:p>
            <a:pPr lvl="1">
              <a:lnSpc>
                <a:spcPct val="90000"/>
              </a:lnSpc>
            </a:pPr>
            <a:endParaRPr lang="en-US" altLang="en-US" dirty="0"/>
          </a:p>
          <a:p>
            <a:pPr lvl="1">
              <a:lnSpc>
                <a:spcPct val="90000"/>
              </a:lnSpc>
            </a:pPr>
            <a:endParaRPr lang="en-US" altLang="en-US" dirty="0"/>
          </a:p>
        </p:txBody>
      </p:sp>
    </p:spTree>
    <p:extLst>
      <p:ext uri="{BB962C8B-B14F-4D97-AF65-F5344CB8AC3E}">
        <p14:creationId xmlns:p14="http://schemas.microsoft.com/office/powerpoint/2010/main" val="419333219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Title 1">
            <a:extLst>
              <a:ext uri="{FF2B5EF4-FFF2-40B4-BE49-F238E27FC236}">
                <a16:creationId xmlns:a16="http://schemas.microsoft.com/office/drawing/2014/main" id="{65B67470-A9A9-4ABE-B542-1A03D7840F6C}"/>
              </a:ext>
            </a:extLst>
          </p:cNvPr>
          <p:cNvSpPr>
            <a:spLocks noGrp="1" noChangeArrowheads="1"/>
          </p:cNvSpPr>
          <p:nvPr>
            <p:ph type="title"/>
          </p:nvPr>
        </p:nvSpPr>
        <p:spPr/>
        <p:txBody>
          <a:bodyPr/>
          <a:lstStyle/>
          <a:p>
            <a:r>
              <a:rPr lang="en-US" altLang="en-US"/>
              <a:t>Complexity of Signal-Driven I/O</a:t>
            </a:r>
          </a:p>
        </p:txBody>
      </p:sp>
      <p:sp>
        <p:nvSpPr>
          <p:cNvPr id="160771" name="Content Placeholder 2">
            <a:extLst>
              <a:ext uri="{FF2B5EF4-FFF2-40B4-BE49-F238E27FC236}">
                <a16:creationId xmlns:a16="http://schemas.microsoft.com/office/drawing/2014/main" id="{8684ED33-2810-40BE-97D0-FF1CD1033AD1}"/>
              </a:ext>
            </a:extLst>
          </p:cNvPr>
          <p:cNvSpPr>
            <a:spLocks noGrp="1" noChangeArrowheads="1"/>
          </p:cNvSpPr>
          <p:nvPr>
            <p:ph sz="quarter" idx="1"/>
          </p:nvPr>
        </p:nvSpPr>
        <p:spPr/>
        <p:txBody>
          <a:bodyPr>
            <a:normAutofit/>
          </a:bodyPr>
          <a:lstStyle/>
          <a:p>
            <a:r>
              <a:rPr lang="en-US" altLang="en-US"/>
              <a:t>Signals are not queued when they are blocked</a:t>
            </a:r>
          </a:p>
          <a:p>
            <a:pPr lvl="1"/>
            <a:r>
              <a:rPr lang="en-US" altLang="en-US"/>
              <a:t>At most one pending SIGIO signal even if two pieces of data arrive</a:t>
            </a:r>
          </a:p>
          <a:p>
            <a:pPr lvl="1"/>
            <a:r>
              <a:rPr lang="en-US" altLang="en-US"/>
              <a:t>No one to one mapping between number of signals and arrived data</a:t>
            </a:r>
          </a:p>
          <a:p>
            <a:r>
              <a:rPr lang="en-US" altLang="en-US"/>
              <a:t>In SIGIO handler, we need to handle all arriving data </a:t>
            </a:r>
          </a:p>
          <a:p>
            <a:pPr lvl="1"/>
            <a:r>
              <a:rPr lang="en-US" altLang="en-US"/>
              <a:t>Read until there is no data (how?)</a:t>
            </a:r>
          </a:p>
          <a:p>
            <a:pPr lvl="1"/>
            <a:r>
              <a:rPr lang="en-US" altLang="en-US"/>
              <a:t>To avoid blocking combine with Nonblocking I/O</a:t>
            </a:r>
          </a:p>
        </p:txBody>
      </p:sp>
    </p:spTree>
    <p:extLst>
      <p:ext uri="{BB962C8B-B14F-4D97-AF65-F5344CB8AC3E}">
        <p14:creationId xmlns:p14="http://schemas.microsoft.com/office/powerpoint/2010/main" val="2798925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E67D6993-6DD7-4E8E-B37E-998F47FF9B23}"/>
              </a:ext>
            </a:extLst>
          </p:cNvPr>
          <p:cNvSpPr>
            <a:spLocks noGrp="1" noChangeArrowheads="1"/>
          </p:cNvSpPr>
          <p:nvPr>
            <p:ph type="title"/>
          </p:nvPr>
        </p:nvSpPr>
        <p:spPr/>
        <p:txBody>
          <a:bodyPr/>
          <a:lstStyle/>
          <a:p>
            <a:r>
              <a:rPr lang="en-US" altLang="en-US"/>
              <a:t>The Big Picture – More Applications</a:t>
            </a:r>
          </a:p>
        </p:txBody>
      </p:sp>
      <p:sp>
        <p:nvSpPr>
          <p:cNvPr id="2" name="Content Placeholder 1">
            <a:extLst>
              <a:ext uri="{FF2B5EF4-FFF2-40B4-BE49-F238E27FC236}">
                <a16:creationId xmlns:a16="http://schemas.microsoft.com/office/drawing/2014/main" id="{9C06BB94-DBC0-CC19-8914-9E173DB99F70}"/>
              </a:ext>
            </a:extLst>
          </p:cNvPr>
          <p:cNvSpPr>
            <a:spLocks noGrp="1"/>
          </p:cNvSpPr>
          <p:nvPr>
            <p:ph sz="quarter" idx="1"/>
          </p:nvPr>
        </p:nvSpPr>
        <p:spPr>
          <a:xfrm>
            <a:off x="457200" y="3998214"/>
            <a:ext cx="7467600" cy="857250"/>
          </a:xfrm>
        </p:spPr>
        <p:txBody>
          <a:bodyPr>
            <a:normAutofit lnSpcReduction="10000"/>
          </a:bodyPr>
          <a:lstStyle/>
          <a:p>
            <a:r>
              <a:rPr lang="en-US" dirty="0"/>
              <a:t>SSH, SCP, SFTP, PHP/GPG, TLS, …</a:t>
            </a:r>
          </a:p>
          <a:p>
            <a:r>
              <a:rPr lang="en-US" dirty="0"/>
              <a:t>DNS, DHCP, NTP, PTP, …</a:t>
            </a:r>
          </a:p>
        </p:txBody>
      </p:sp>
      <p:pic>
        <p:nvPicPr>
          <p:cNvPr id="11267" name="Picture 3">
            <a:extLst>
              <a:ext uri="{FF2B5EF4-FFF2-40B4-BE49-F238E27FC236}">
                <a16:creationId xmlns:a16="http://schemas.microsoft.com/office/drawing/2014/main" id="{485F7ABE-A2AD-44CC-A393-EC003CAC65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1188" y="1306116"/>
            <a:ext cx="5381625" cy="248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Προεξοχή">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Κλασικό Office">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Προεξοχή">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6934</TotalTime>
  <Words>10357</Words>
  <Application>Microsoft Office PowerPoint</Application>
  <PresentationFormat>On-screen Show (16:9)</PresentationFormat>
  <Paragraphs>1277</Paragraphs>
  <Slides>86</Slides>
  <Notes>47</Notes>
  <HiddenSlides>1</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86</vt:i4>
      </vt:variant>
    </vt:vector>
  </HeadingPairs>
  <TitlesOfParts>
    <vt:vector size="97" baseType="lpstr">
      <vt:lpstr>Arial</vt:lpstr>
      <vt:lpstr>Book Antiqua</vt:lpstr>
      <vt:lpstr>Calibri</vt:lpstr>
      <vt:lpstr>CiscoSans-Light</vt:lpstr>
      <vt:lpstr>Comic Sans MS</vt:lpstr>
      <vt:lpstr>Courier New</vt:lpstr>
      <vt:lpstr>inherit</vt:lpstr>
      <vt:lpstr>Times New Roman</vt:lpstr>
      <vt:lpstr>Wingdings</vt:lpstr>
      <vt:lpstr>Wingdings 2</vt:lpstr>
      <vt:lpstr>Προεξοχή</vt:lpstr>
      <vt:lpstr>Network Sockets </vt:lpstr>
      <vt:lpstr>Emerging Tech</vt:lpstr>
      <vt:lpstr>PowerPoint Presentation</vt:lpstr>
      <vt:lpstr>OSI </vt:lpstr>
      <vt:lpstr>PowerPoint Presentation</vt:lpstr>
      <vt:lpstr>Header Encapsulation</vt:lpstr>
      <vt:lpstr>TCP/IP architecture - Internet Layer</vt:lpstr>
      <vt:lpstr>The Big Picture</vt:lpstr>
      <vt:lpstr>The Big Picture – More Applications</vt:lpstr>
      <vt:lpstr>Network Layers (HTTP)</vt:lpstr>
      <vt:lpstr>Security Protocols</vt:lpstr>
      <vt:lpstr>Useful Network Commands</vt:lpstr>
      <vt:lpstr>Packet exchange for TCP connection</vt:lpstr>
      <vt:lpstr>TCP/UDP Port Numbers</vt:lpstr>
      <vt:lpstr>Network Sockets: Basic Functions</vt:lpstr>
      <vt:lpstr>Socket</vt:lpstr>
      <vt:lpstr>Communication Domain</vt:lpstr>
      <vt:lpstr>Type</vt:lpstr>
      <vt:lpstr>Protocol</vt:lpstr>
      <vt:lpstr>Internet Socket Address (AF_INET)</vt:lpstr>
      <vt:lpstr>Internet Socket Address (AF_INET6)</vt:lpstr>
      <vt:lpstr>Host Byte Order</vt:lpstr>
      <vt:lpstr>Byte-order Conversion Functions</vt:lpstr>
      <vt:lpstr>Socket, Name &amp; Address Functions</vt:lpstr>
      <vt:lpstr>Reentrancy</vt:lpstr>
      <vt:lpstr>System Calls that use DNS</vt:lpstr>
      <vt:lpstr>Bind</vt:lpstr>
      <vt:lpstr>Example: Bind (Server)</vt:lpstr>
      <vt:lpstr>Listen</vt:lpstr>
      <vt:lpstr>Accept</vt:lpstr>
      <vt:lpstr>Connect</vt:lpstr>
      <vt:lpstr>Data Transfer</vt:lpstr>
      <vt:lpstr>Send  - Similar to write (if flags = 0)</vt:lpstr>
      <vt:lpstr>Send flags</vt:lpstr>
      <vt:lpstr>Sendto – Connectionless Socket (no connect)</vt:lpstr>
      <vt:lpstr>Sendmsg - Μultiple Βuffers</vt:lpstr>
      <vt:lpstr>Recv - Similar to read (if flags = 0)</vt:lpstr>
      <vt:lpstr>Recvfrom – Connectionless Socket (no connect)</vt:lpstr>
      <vt:lpstr>recvmsg - Μultiple Βuffers</vt:lpstr>
      <vt:lpstr>Close Descriptor</vt:lpstr>
      <vt:lpstr>Socket Shutdown</vt:lpstr>
      <vt:lpstr>I/O Multiplexing - Concurrent Servers …</vt:lpstr>
      <vt:lpstr>Basic Sequential Server</vt:lpstr>
      <vt:lpstr>Sequential Code</vt:lpstr>
      <vt:lpstr>Blocking IO</vt:lpstr>
      <vt:lpstr>Performance Issues</vt:lpstr>
      <vt:lpstr>Interrupting Slow System Calls with Alarm</vt:lpstr>
      <vt:lpstr>I/O Multiplexing - Solutions</vt:lpstr>
      <vt:lpstr>Sequential Client/Server: TCP Flow</vt:lpstr>
      <vt:lpstr>Sequential vs Concurrent Server</vt:lpstr>
      <vt:lpstr>Sequential vs. Preforked Server</vt:lpstr>
      <vt:lpstr>Forking Concurrent Server</vt:lpstr>
      <vt:lpstr>Threaded Server</vt:lpstr>
      <vt:lpstr>Non-Forking Asynchronous/Multiplexed I/O</vt:lpstr>
      <vt:lpstr>Asynchronous/Multiplexed I/O - Select</vt:lpstr>
      <vt:lpstr>Multiplexed Server</vt:lpstr>
      <vt:lpstr>Asynchronous/Multiplexed I/O – Select</vt:lpstr>
      <vt:lpstr>Asynchronous I/O – FD_* Functions</vt:lpstr>
      <vt:lpstr>Example: Asynchronous I/O (Select)</vt:lpstr>
      <vt:lpstr>Concurrent vs Asynchronous/Multiplexed IO</vt:lpstr>
      <vt:lpstr>Socket Options</vt:lpstr>
      <vt:lpstr>Socket Options</vt:lpstr>
      <vt:lpstr>Socket Options</vt:lpstr>
      <vt:lpstr>General Socket Options (SOL_SOCKET)</vt:lpstr>
      <vt:lpstr>General Socket Options (SOL_SOCKET)</vt:lpstr>
      <vt:lpstr>IP Socket Options (IPPROTO_IP)</vt:lpstr>
      <vt:lpstr>IP Socket Options (IPPROTO_TCPP)</vt:lpstr>
      <vt:lpstr>Example: SO_REUSEADDR (Reuse Port)</vt:lpstr>
      <vt:lpstr>Sending Out-of-Band Data (OOB)</vt:lpstr>
      <vt:lpstr>Receiving Out-of-Band Data</vt:lpstr>
      <vt:lpstr>Out-of-Band Data</vt:lpstr>
      <vt:lpstr>Extra Nonblocking &amp; Async IO (Portability?)</vt:lpstr>
      <vt:lpstr>Nonblocking I/O</vt:lpstr>
      <vt:lpstr>Nonblocking I/O - Setup using FCNTL</vt:lpstr>
      <vt:lpstr>Nonblocking I/O – Setup using IOCTL</vt:lpstr>
      <vt:lpstr>Nonblocking I/O – Implication on Accept</vt:lpstr>
      <vt:lpstr>Nonblocking I/O – Implication on Connect</vt:lpstr>
      <vt:lpstr>Nonblocking I/O – Implication on Output Ops</vt:lpstr>
      <vt:lpstr>Nonblocking I/O – Implication on Input Ops</vt:lpstr>
      <vt:lpstr>Asynchronous I/O</vt:lpstr>
      <vt:lpstr>Asynchronous I/O</vt:lpstr>
      <vt:lpstr>Asynchronous I/O – System V &amp; POSIX AIO</vt:lpstr>
      <vt:lpstr>Signal-driven Asynchronous I/O</vt:lpstr>
      <vt:lpstr>Signal-driven I/O</vt:lpstr>
      <vt:lpstr>When is SIGIO raised?</vt:lpstr>
      <vt:lpstr>Complexity of Signal-Driven I/O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Processes</dc:title>
  <dc:creator>user</dc:creator>
  <cp:lastModifiedBy>Miltos Grammatikakis</cp:lastModifiedBy>
  <cp:revision>631</cp:revision>
  <cp:lastPrinted>2021-03-08T00:50:57Z</cp:lastPrinted>
  <dcterms:created xsi:type="dcterms:W3CDTF">2018-09-10T10:28:43Z</dcterms:created>
  <dcterms:modified xsi:type="dcterms:W3CDTF">2023-10-24T14:00:34Z</dcterms:modified>
</cp:coreProperties>
</file>