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2" r:id="rId1"/>
  </p:sldMasterIdLst>
  <p:notesMasterIdLst>
    <p:notesMasterId r:id="rId7"/>
  </p:notesMasterIdLst>
  <p:sldIdLst>
    <p:sldId id="339" r:id="rId2"/>
    <p:sldId id="340" r:id="rId3"/>
    <p:sldId id="421" r:id="rId4"/>
    <p:sldId id="400" r:id="rId5"/>
    <p:sldId id="401" r:id="rId6"/>
  </p:sldIdLst>
  <p:sldSz cx="9144000" cy="6858000" type="screen4x3"/>
  <p:notesSz cx="7315200" cy="96012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rammatikakis Miltiadis" initials="GM" lastIdx="1" clrIdx="0">
    <p:extLst>
      <p:ext uri="{19B8F6BF-5375-455C-9EA6-DF929625EA0E}">
        <p15:presenceInfo xmlns:p15="http://schemas.microsoft.com/office/powerpoint/2012/main" userId="S::mdgramma@cs.hmu.gr::27ea6116-be7b-4fdd-b2ba-b604bed91c9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99FF99"/>
    <a:srgbClr val="66FFFF"/>
    <a:srgbClr val="00FFFF"/>
    <a:srgbClr val="FF99CC"/>
    <a:srgbClr val="FCF004"/>
    <a:srgbClr val="3333CC"/>
    <a:srgbClr val="FCA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3800" autoAdjust="0"/>
  </p:normalViewPr>
  <p:slideViewPr>
    <p:cSldViewPr>
      <p:cViewPr varScale="1">
        <p:scale>
          <a:sx n="50" d="100"/>
          <a:sy n="50" d="100"/>
        </p:scale>
        <p:origin x="53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2336"/>
    </p:cViewPr>
  </p:sorterViewPr>
  <p:notesViewPr>
    <p:cSldViewPr>
      <p:cViewPr varScale="1">
        <p:scale>
          <a:sx n="51" d="100"/>
          <a:sy n="51" d="100"/>
        </p:scale>
        <p:origin x="2074" y="5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83719B2-C911-450E-9D96-E5D4DE35CAF3}" type="datetimeFigureOut">
              <a:rPr lang="el-GR" smtClean="0"/>
              <a:pPr/>
              <a:t>2/11/2021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794046EC-F814-4369-9DFA-C696AFDCFE20}" type="slidenum">
              <a:rPr lang="el-GR" smtClean="0"/>
              <a:pPr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046EC-F814-4369-9DFA-C696AFDCFE20}" type="slidenum">
              <a:rPr lang="el-GR" smtClean="0"/>
              <a:pPr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1224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typeface="Wingdings" pitchFamily="2" charset="2"/>
              <a:buChar char="q"/>
              <a:defRPr sz="2400">
                <a:latin typeface="Times New Roman" pitchFamily="18" charset="0"/>
                <a:cs typeface="Times New Roman" pitchFamily="18" charset="0"/>
              </a:defRPr>
            </a:lvl1pPr>
            <a:lvl2pPr>
              <a:buFont typeface="Wingdings" pitchFamily="2" charset="2"/>
              <a:buChar char="q"/>
              <a:defRPr sz="2000">
                <a:latin typeface="Times New Roman" pitchFamily="18" charset="0"/>
                <a:cs typeface="Times New Roman" pitchFamily="18" charset="0"/>
              </a:defRPr>
            </a:lvl2pPr>
            <a:lvl3pPr>
              <a:buFont typeface="Wingdings" pitchFamily="2" charset="2"/>
              <a:buChar char="q"/>
              <a:defRPr sz="1800">
                <a:latin typeface="Times New Roman" pitchFamily="18" charset="0"/>
                <a:cs typeface="Times New Roman" pitchFamily="18" charset="0"/>
              </a:defRPr>
            </a:lvl3pPr>
            <a:lvl4pPr>
              <a:buFont typeface="Wingdings" pitchFamily="2" charset="2"/>
              <a:buChar char="q"/>
              <a:defRPr sz="1600">
                <a:latin typeface="Times New Roman" pitchFamily="18" charset="0"/>
                <a:cs typeface="Times New Roman" pitchFamily="18" charset="0"/>
              </a:defRPr>
            </a:lvl4pPr>
            <a:lvl5pPr>
              <a:buFont typeface="Wingdings" pitchFamily="2" charset="2"/>
              <a:buChar char="q"/>
              <a:defRPr sz="1400">
                <a:latin typeface="Times New Roman" pitchFamily="18" charset="0"/>
                <a:cs typeface="Times New Roman" pitchFamily="18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l-G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038600" cy="4906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8474075" y="6415088"/>
            <a:ext cx="593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fld id="{AAE6A7E5-03C9-4325-B366-204595E7DEF5}" type="slidenum">
              <a:rPr lang="fr-FR" b="1">
                <a:solidFill>
                  <a:srgbClr val="42679B"/>
                </a:solidFill>
              </a:rPr>
              <a:pPr/>
              <a:t>‹#›</a:t>
            </a:fld>
            <a:endParaRPr lang="fr-FR" b="1">
              <a:solidFill>
                <a:srgbClr val="42679B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://www.gnu.org/software/ddd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Debug - GDB</a:t>
            </a:r>
            <a:r>
              <a:rPr lang="en-US" dirty="0"/>
              <a:t> 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1900" dirty="0"/>
              <a:t>The </a:t>
            </a:r>
            <a:r>
              <a:rPr lang="en-US" sz="1900" b="1" dirty="0"/>
              <a:t>GNU debugger</a:t>
            </a:r>
            <a:r>
              <a:rPr lang="en-US" sz="1900" dirty="0"/>
              <a:t>  </a:t>
            </a:r>
            <a:r>
              <a:rPr lang="en-US" sz="1900" dirty="0" err="1">
                <a:latin typeface="Courier New" pitchFamily="49" charset="0"/>
                <a:cs typeface="Courier New" pitchFamily="49" charset="0"/>
              </a:rPr>
              <a:t>gdb</a:t>
            </a:r>
            <a:r>
              <a:rPr lang="en-US" sz="1900" dirty="0"/>
              <a:t> is the standard debugger for Linux (all </a:t>
            </a:r>
            <a:r>
              <a:rPr lang="en-US" sz="1900" dirty="0" err="1"/>
              <a:t>distros</a:t>
            </a:r>
            <a:r>
              <a:rPr lang="en-US" sz="1900" dirty="0"/>
              <a:t>)</a:t>
            </a:r>
          </a:p>
          <a:p>
            <a:pPr>
              <a:buFont typeface="Wingdings" pitchFamily="2" charset="2"/>
              <a:buChar char="q"/>
            </a:pPr>
            <a:r>
              <a:rPr lang="en-US" sz="1900" dirty="0"/>
              <a:t>It is </a:t>
            </a:r>
            <a:r>
              <a:rPr lang="en-US" sz="1900" b="1" dirty="0"/>
              <a:t>portable</a:t>
            </a:r>
            <a:r>
              <a:rPr lang="en-US" sz="1900" dirty="0"/>
              <a:t> and runs on many Unix-like systems and languages, including </a:t>
            </a:r>
            <a:r>
              <a:rPr lang="en-US" sz="1900" dirty="0" err="1"/>
              <a:t>Ada</a:t>
            </a:r>
            <a:r>
              <a:rPr lang="en-US" sz="1900" dirty="0"/>
              <a:t>, C, C++, Objective-C, Free Pascal, Fortran, Java and others</a:t>
            </a:r>
          </a:p>
          <a:p>
            <a:pPr>
              <a:buFont typeface="Wingdings" pitchFamily="2" charset="2"/>
              <a:buChar char="q"/>
            </a:pPr>
            <a:r>
              <a:rPr lang="en-US" sz="1900" dirty="0"/>
              <a:t>GDB offers extensive facilities for </a:t>
            </a:r>
            <a:r>
              <a:rPr lang="en-US" sz="1900" b="1" dirty="0"/>
              <a:t>tracing</a:t>
            </a:r>
            <a:r>
              <a:rPr lang="en-US" sz="1900" dirty="0"/>
              <a:t> or </a:t>
            </a:r>
            <a:r>
              <a:rPr lang="en-US" sz="1900" b="1" dirty="0"/>
              <a:t>altering</a:t>
            </a:r>
            <a:r>
              <a:rPr lang="en-US" sz="1900" dirty="0"/>
              <a:t> execution of programs</a:t>
            </a:r>
          </a:p>
          <a:p>
            <a:r>
              <a:rPr lang="en-US" sz="1900" dirty="0"/>
              <a:t>User can </a:t>
            </a:r>
            <a:r>
              <a:rPr lang="en-US" sz="1900" b="1" dirty="0"/>
              <a:t>monitor</a:t>
            </a:r>
            <a:r>
              <a:rPr lang="en-US" sz="1900" dirty="0"/>
              <a:t>/</a:t>
            </a:r>
            <a:r>
              <a:rPr lang="en-US" sz="1900" b="1" dirty="0"/>
              <a:t>modify</a:t>
            </a:r>
            <a:r>
              <a:rPr lang="en-US" sz="1900" dirty="0"/>
              <a:t> </a:t>
            </a:r>
            <a:r>
              <a:rPr lang="en-US" sz="1900" b="1" dirty="0"/>
              <a:t>values</a:t>
            </a:r>
            <a:r>
              <a:rPr lang="en-US" sz="1900" dirty="0"/>
              <a:t> of internal program variables and/or </a:t>
            </a:r>
            <a:r>
              <a:rPr lang="en-US" sz="1900" b="1" dirty="0"/>
              <a:t>call functions </a:t>
            </a:r>
            <a:r>
              <a:rPr lang="en-US" sz="1900" dirty="0"/>
              <a:t>independent of program behavior</a:t>
            </a:r>
          </a:p>
          <a:p>
            <a:pPr>
              <a:buFont typeface="Wingdings" pitchFamily="2" charset="2"/>
              <a:buChar char="q"/>
            </a:pPr>
            <a:r>
              <a:rPr lang="en-US" sz="1900" dirty="0"/>
              <a:t>GDB offers a 'remote' mode when debugging embedded systems</a:t>
            </a:r>
          </a:p>
          <a:p>
            <a:pPr>
              <a:buFont typeface="Wingdings" pitchFamily="2" charset="2"/>
              <a:buChar char="q"/>
            </a:pPr>
            <a:r>
              <a:rPr lang="en-US" sz="1900" dirty="0"/>
              <a:t>GDB does not contain its own graphical user interface </a:t>
            </a:r>
          </a:p>
          <a:p>
            <a:pPr lvl="1">
              <a:buFont typeface="Wingdings" pitchFamily="2" charset="2"/>
              <a:buChar char="q"/>
            </a:pPr>
            <a:r>
              <a:rPr lang="en-US" sz="1500" dirty="0"/>
              <a:t>Several front-ends, e.g. </a:t>
            </a:r>
            <a:r>
              <a:rPr lang="en-US" sz="1900" dirty="0">
                <a:latin typeface="Courier New" pitchFamily="49" charset="0"/>
                <a:ea typeface="+mn-ea"/>
                <a:cs typeface="Courier New" pitchFamily="49" charset="0"/>
              </a:rPr>
              <a:t>DDD</a:t>
            </a:r>
            <a:endParaRPr lang="el-GR" sz="1900" dirty="0">
              <a:latin typeface="Courier New" pitchFamily="49" charset="0"/>
              <a:ea typeface="+mn-ea"/>
              <a:cs typeface="Courier New" pitchFamily="49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E</a:t>
            </a:r>
            <a:r>
              <a:rPr lang="en-US" b="1" dirty="0"/>
              <a:t>xample with GDB</a:t>
            </a:r>
            <a:r>
              <a:rPr lang="en-US" dirty="0"/>
              <a:t> 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en-US" sz="2000" dirty="0"/>
              <a:t>How to compile?</a:t>
            </a:r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How to Run</a:t>
            </a:r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endParaRPr lang="en-US" sz="2000" dirty="0"/>
          </a:p>
          <a:p>
            <a:pPr>
              <a:buFont typeface="Wingdings" pitchFamily="2" charset="2"/>
              <a:buChar char="q"/>
            </a:pPr>
            <a:r>
              <a:rPr lang="en-US" sz="2000" dirty="0"/>
              <a:t>Examples of commands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643050"/>
            <a:ext cx="3753744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2733672"/>
            <a:ext cx="1714512" cy="358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5" y="3857628"/>
            <a:ext cx="5320183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A696D52-38DD-4913-9FFC-DC1809561502}"/>
              </a:ext>
            </a:extLst>
          </p:cNvPr>
          <p:cNvSpPr/>
          <p:nvPr/>
        </p:nvSpPr>
        <p:spPr>
          <a:xfrm>
            <a:off x="3578207" y="1060145"/>
            <a:ext cx="597794" cy="6423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ggdb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BFEDE-AFCB-46FF-B442-AAB789DE2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DDD: Graphical GDB Frontend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9D3B53-BFB6-4543-BB62-3CCD4954B7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3528" y="1399631"/>
            <a:ext cx="3610236" cy="4306738"/>
          </a:xfrm>
        </p:spPr>
        <p:txBody>
          <a:bodyPr/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Allows to navigate in the source code while debugging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Allows to set break points, inspect and change variable value directly by looking at the source code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7552AF-5A05-4BD8-8A83-0D694D687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436" y="1399631"/>
            <a:ext cx="4968552" cy="510753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7458353-B5AA-4F1C-9ED4-DC66174341DE}"/>
              </a:ext>
            </a:extLst>
          </p:cNvPr>
          <p:cNvSpPr/>
          <p:nvPr/>
        </p:nvSpPr>
        <p:spPr>
          <a:xfrm>
            <a:off x="145686" y="4725144"/>
            <a:ext cx="38059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DDD - Data Display Debugger - GNU Project - Free Software Foundation (FSF)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4888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Assembly (x86)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Understand machine language execution</a:t>
            </a:r>
          </a:p>
          <a:p>
            <a:r>
              <a:rPr lang="en-US" dirty="0"/>
              <a:t> Understanding bugs, using debugger</a:t>
            </a:r>
          </a:p>
          <a:p>
            <a:r>
              <a:rPr lang="en-US" dirty="0"/>
              <a:t> Optimizing the code</a:t>
            </a:r>
          </a:p>
          <a:p>
            <a:r>
              <a:rPr lang="en-US" dirty="0"/>
              <a:t> Creating and fighting malware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/>
              <a:t>Learn assembly is helpful for</a:t>
            </a:r>
          </a:p>
          <a:p>
            <a:r>
              <a:rPr lang="en-US" dirty="0"/>
              <a:t> Device drivers</a:t>
            </a:r>
          </a:p>
          <a:p>
            <a:r>
              <a:rPr lang="en-US" dirty="0"/>
              <a:t> OS kernel</a:t>
            </a:r>
          </a:p>
          <a:p>
            <a:r>
              <a:rPr lang="en-US" dirty="0"/>
              <a:t> Game programming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Assembly (x86)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6363936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3 - Θέση περιεχομένου"/>
          <p:cNvSpPr>
            <a:spLocks noGrp="1"/>
          </p:cNvSpPr>
          <p:nvPr>
            <p:ph idx="1"/>
          </p:nvPr>
        </p:nvSpPr>
        <p:spPr>
          <a:xfrm>
            <a:off x="6444208" y="1052736"/>
            <a:ext cx="2699792" cy="4906963"/>
          </a:xfrm>
        </p:spPr>
        <p:txBody>
          <a:bodyPr/>
          <a:lstStyle/>
          <a:p>
            <a:r>
              <a:rPr lang="en-US" b="1" dirty="0"/>
              <a:t>Data movement</a:t>
            </a:r>
          </a:p>
          <a:p>
            <a:pPr lvl="1"/>
            <a:r>
              <a:rPr lang="en-US" b="1" dirty="0" err="1"/>
              <a:t>mov</a:t>
            </a:r>
            <a:r>
              <a:rPr lang="en-US" b="1" dirty="0"/>
              <a:t>, push, pop</a:t>
            </a:r>
          </a:p>
          <a:p>
            <a:r>
              <a:rPr lang="en-US" b="1" dirty="0"/>
              <a:t>Arithmetic/logic</a:t>
            </a:r>
          </a:p>
          <a:p>
            <a:pPr lvl="1"/>
            <a:r>
              <a:rPr lang="en-US" b="1" dirty="0"/>
              <a:t>shift, add, sub</a:t>
            </a:r>
          </a:p>
          <a:p>
            <a:r>
              <a:rPr lang="en-US" b="1" dirty="0"/>
              <a:t>Port I/O</a:t>
            </a:r>
          </a:p>
          <a:p>
            <a:pPr lvl="1"/>
            <a:r>
              <a:rPr lang="en-US" b="1" dirty="0"/>
              <a:t>in, out</a:t>
            </a:r>
          </a:p>
          <a:p>
            <a:r>
              <a:rPr lang="en-US" b="1" dirty="0"/>
              <a:t>Control </a:t>
            </a:r>
            <a:r>
              <a:rPr lang="en-US" b="1" dirty="0" err="1"/>
              <a:t>jmps</a:t>
            </a:r>
            <a:endParaRPr lang="en-US" b="1" dirty="0"/>
          </a:p>
          <a:p>
            <a:pPr lvl="1"/>
            <a:r>
              <a:rPr lang="en-US" b="1" dirty="0" err="1"/>
              <a:t>jz</a:t>
            </a:r>
            <a:r>
              <a:rPr lang="en-US" b="1" dirty="0"/>
              <a:t>, call, ret</a:t>
            </a:r>
          </a:p>
          <a:p>
            <a:r>
              <a:rPr lang="en-US" b="1" dirty="0"/>
              <a:t>String</a:t>
            </a:r>
          </a:p>
          <a:p>
            <a:pPr lvl="1"/>
            <a:r>
              <a:rPr lang="en-US" b="1" dirty="0"/>
              <a:t>rep </a:t>
            </a:r>
            <a:r>
              <a:rPr lang="en-US" b="1" dirty="0" err="1"/>
              <a:t>movsl</a:t>
            </a:r>
            <a:endParaRPr lang="en-US" b="1" dirty="0"/>
          </a:p>
          <a:p>
            <a:r>
              <a:rPr lang="en-US" b="1" dirty="0"/>
              <a:t>System</a:t>
            </a:r>
          </a:p>
          <a:p>
            <a:pPr lvl="1"/>
            <a:r>
              <a:rPr lang="en-US" b="1" dirty="0" err="1"/>
              <a:t>iret</a:t>
            </a:r>
            <a:r>
              <a:rPr lang="en-US" b="1" dirty="0"/>
              <a:t>, </a:t>
            </a:r>
            <a:r>
              <a:rPr lang="en-US" b="1" dirty="0" err="1"/>
              <a:t>int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eme8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</TotalTime>
  <Words>246</Words>
  <Application>Microsoft Office PowerPoint</Application>
  <PresentationFormat>On-screen Show (4:3)</PresentationFormat>
  <Paragraphs>45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Courier New</vt:lpstr>
      <vt:lpstr>Times New Roman</vt:lpstr>
      <vt:lpstr>Wingdings</vt:lpstr>
      <vt:lpstr>Theme8</vt:lpstr>
      <vt:lpstr>Debug - GDB </vt:lpstr>
      <vt:lpstr>Simple Example with GDB </vt:lpstr>
      <vt:lpstr>DDD: Graphical GDB Frontend</vt:lpstr>
      <vt:lpstr>Why Assembly (x86)</vt:lpstr>
      <vt:lpstr>Why Assembly (x86)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Λογισμικό Συστήματος Systems Programming</dc:title>
  <dc:creator>Grammatikakis Miltiadis</dc:creator>
  <cp:lastModifiedBy>Grammatikakis Miltiadis</cp:lastModifiedBy>
  <cp:revision>36</cp:revision>
  <cp:lastPrinted>2021-02-21T23:52:41Z</cp:lastPrinted>
  <dcterms:created xsi:type="dcterms:W3CDTF">2021-02-18T01:20:57Z</dcterms:created>
  <dcterms:modified xsi:type="dcterms:W3CDTF">2021-11-02T16:20:47Z</dcterms:modified>
</cp:coreProperties>
</file>