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67" r:id="rId6"/>
    <p:sldId id="270" r:id="rId7"/>
    <p:sldId id="272" r:id="rId8"/>
    <p:sldId id="271" r:id="rId9"/>
    <p:sldId id="275" r:id="rId10"/>
    <p:sldId id="268" r:id="rId11"/>
    <p:sldId id="276" r:id="rId12"/>
    <p:sldId id="280" r:id="rId13"/>
    <p:sldId id="281" r:id="rId14"/>
    <p:sldId id="286" r:id="rId15"/>
    <p:sldId id="284" r:id="rId16"/>
    <p:sldId id="269" r:id="rId17"/>
    <p:sldId id="283" r:id="rId18"/>
    <p:sldId id="287" r:id="rId19"/>
    <p:sldId id="288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4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9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9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3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3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8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3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7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F594E-390D-4F24-8886-C696AF4C8BC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4B42-E1C0-4770-97E7-DC30A86A0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2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kostasmarias.e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ism.ucalgary.ca/handle/1880/51900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0041" y="204623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 err="1"/>
              <a:t>Radiomics</a:t>
            </a:r>
            <a:r>
              <a:rPr lang="en-US" sz="4400" b="1" dirty="0"/>
              <a:t> Extraction </a:t>
            </a:r>
            <a:br>
              <a:rPr lang="en-US" sz="4400" b="1" dirty="0"/>
            </a:b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Unlocking the Power of Medical Imaging 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82" y="3445473"/>
            <a:ext cx="1763367" cy="2639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1287" y="3273603"/>
            <a:ext cx="51415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Kostas Marias</a:t>
            </a:r>
            <a:br>
              <a:rPr lang="pt-BR" sz="3200" dirty="0"/>
            </a:br>
            <a:r>
              <a:rPr lang="pt-BR" sz="3200" dirty="0"/>
              <a:t>Dipl.Eng, M.Sc , Ph.D</a:t>
            </a:r>
          </a:p>
          <a:p>
            <a:pPr algn="ctr"/>
            <a:endParaRPr lang="en-US" sz="2400" dirty="0"/>
          </a:p>
          <a:p>
            <a:r>
              <a:rPr lang="en-US" dirty="0"/>
              <a:t>Head Computational Biomedicine Laboratory at FORTH-ICS </a:t>
            </a:r>
            <a:br>
              <a:rPr lang="en-US" dirty="0"/>
            </a:br>
            <a:r>
              <a:rPr lang="en-US" dirty="0"/>
              <a:t>Professor in</a:t>
            </a:r>
            <a:r>
              <a:rPr lang="el-GR" dirty="0"/>
              <a:t> </a:t>
            </a:r>
            <a:r>
              <a:rPr lang="en-US" dirty="0"/>
              <a:t>Medical Image Processing at the Electrical and Computer Eng. Department of the Hellenic Mediterranean University</a:t>
            </a:r>
          </a:p>
          <a:p>
            <a:r>
              <a:rPr lang="en-US" dirty="0">
                <a:hlinkClick r:id="rId3"/>
              </a:rPr>
              <a:t>http://kostasmarias.eu/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103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399689"/>
            <a:ext cx="11096298" cy="777273"/>
          </a:xfrm>
        </p:spPr>
        <p:txBody>
          <a:bodyPr>
            <a:noAutofit/>
          </a:bodyPr>
          <a:lstStyle/>
          <a:p>
            <a:r>
              <a:rPr lang="en-US" sz="1800" dirty="0"/>
              <a:t>aka </a:t>
            </a:r>
            <a:r>
              <a:rPr lang="en-US" sz="1800" i="1" dirty="0"/>
              <a:t>second order statistics</a:t>
            </a:r>
            <a:endParaRPr lang="el-GR" sz="1800" i="1" dirty="0"/>
          </a:p>
          <a:p>
            <a:r>
              <a:rPr lang="en-US" sz="1800" i="1" dirty="0"/>
              <a:t>The computation of large number of texture features lead to the advancement of </a:t>
            </a:r>
            <a:r>
              <a:rPr lang="en-US" sz="1800" i="1" dirty="0" err="1"/>
              <a:t>Radiomics</a:t>
            </a:r>
            <a:r>
              <a:rPr lang="en-US" sz="1800" i="1" dirty="0"/>
              <a:t> approaches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62" t="23530" r="69483" b="33642"/>
          <a:stretch/>
        </p:blipFill>
        <p:spPr>
          <a:xfrm>
            <a:off x="2789244" y="1425845"/>
            <a:ext cx="4291612" cy="4065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966" t="46431" r="73620" b="28883"/>
          <a:stretch/>
        </p:blipFill>
        <p:spPr>
          <a:xfrm>
            <a:off x="110935" y="1675277"/>
            <a:ext cx="2678309" cy="2315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0371" r="80927" b="31263"/>
          <a:stretch/>
        </p:blipFill>
        <p:spPr>
          <a:xfrm>
            <a:off x="7302830" y="1425845"/>
            <a:ext cx="4209660" cy="368167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230821" y="2522483"/>
            <a:ext cx="695263" cy="23837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702972" y="2522482"/>
            <a:ext cx="695263" cy="23837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0815" y="6176962"/>
            <a:ext cx="28296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5"/>
              </a:rPr>
              <a:t>https://prism.ucalgary.ca/handle/1880/51900</a:t>
            </a:r>
            <a:endParaRPr lang="en-US" sz="11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199" y="6296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Gray-level Co-occurrence Matrix Texture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-420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analysis</a:t>
            </a:r>
          </a:p>
        </p:txBody>
      </p:sp>
    </p:spTree>
    <p:extLst>
      <p:ext uri="{BB962C8B-B14F-4D97-AF65-F5344CB8AC3E}">
        <p14:creationId xmlns:p14="http://schemas.microsoft.com/office/powerpoint/2010/main" val="8999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576490"/>
            <a:ext cx="999648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Method 1: Haralick features and feature maps.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&lt;</a:t>
            </a:r>
            <a:fld id="{27D101B7-C5C4-4B98-991C-0AB8460E400B}" type="slidenum">
              <a:rPr lang="en-US" smtClean="0"/>
              <a:pPr>
                <a:defRPr/>
              </a:pPr>
              <a:t>11</a:t>
            </a:fld>
            <a:r>
              <a:rPr lang="en-US"/>
              <a:t>&gt;/56</a:t>
            </a:r>
            <a:endParaRPr lang="en-US" dirty="0"/>
          </a:p>
        </p:txBody>
      </p:sp>
      <p:grpSp>
        <p:nvGrpSpPr>
          <p:cNvPr id="3" name="Group 18"/>
          <p:cNvGrpSpPr/>
          <p:nvPr/>
        </p:nvGrpSpPr>
        <p:grpSpPr>
          <a:xfrm>
            <a:off x="1691077" y="1823893"/>
            <a:ext cx="4728488" cy="4573736"/>
            <a:chOff x="1691077" y="1264579"/>
            <a:chExt cx="4728488" cy="4573736"/>
          </a:xfrm>
        </p:grpSpPr>
        <p:pic>
          <p:nvPicPr>
            <p:cNvPr id="3074" name="Picture 2" descr="http://www.juzaphoto.com/shared_files/articles/exposure/histogram_e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077" y="1264579"/>
              <a:ext cx="4728488" cy="2108350"/>
            </a:xfrm>
            <a:prstGeom prst="rect">
              <a:avLst/>
            </a:prstGeom>
            <a:noFill/>
          </p:spPr>
        </p:pic>
        <p:pic>
          <p:nvPicPr>
            <p:cNvPr id="6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653" y="3863616"/>
              <a:ext cx="196215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urved Connector 9"/>
            <p:cNvCxnSpPr/>
            <p:nvPr/>
          </p:nvCxnSpPr>
          <p:spPr>
            <a:xfrm rot="16200000" flipV="1">
              <a:off x="3062377" y="3321170"/>
              <a:ext cx="1457864" cy="457200"/>
            </a:xfrm>
            <a:prstGeom prst="curvedConnector3">
              <a:avLst>
                <a:gd name="adj1" fmla="val 36982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12830" y="5468983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Gray Level Histogram</a:t>
              </a:r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7001619" y="1751288"/>
            <a:ext cx="4185761" cy="4698592"/>
            <a:chOff x="7001619" y="1191974"/>
            <a:chExt cx="4185761" cy="469859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45600" y="1191974"/>
              <a:ext cx="2911084" cy="2784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994" y="3972883"/>
              <a:ext cx="196215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Curved Connector 24"/>
            <p:cNvCxnSpPr/>
            <p:nvPr/>
          </p:nvCxnSpPr>
          <p:spPr>
            <a:xfrm rot="5400000" flipH="1" flipV="1">
              <a:off x="7446873" y="3286664"/>
              <a:ext cx="1274435" cy="791357"/>
            </a:xfrm>
            <a:prstGeom prst="curvedConnector3">
              <a:avLst>
                <a:gd name="adj1" fmla="val 99412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flipV="1">
              <a:off x="7763776" y="3571335"/>
              <a:ext cx="1181816" cy="724621"/>
            </a:xfrm>
            <a:prstGeom prst="curvedConnector3">
              <a:avLst>
                <a:gd name="adj1" fmla="val 100365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001619" y="5521234"/>
              <a:ext cx="418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Gray Level Coocurence Matrix (GLCM)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542" y="6124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analysis</a:t>
            </a:r>
          </a:p>
        </p:txBody>
      </p:sp>
    </p:spTree>
    <p:extLst>
      <p:ext uri="{BB962C8B-B14F-4D97-AF65-F5344CB8AC3E}">
        <p14:creationId xmlns:p14="http://schemas.microsoft.com/office/powerpoint/2010/main" val="402048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140" t="27193" r="25486" b="28830"/>
          <a:stretch/>
        </p:blipFill>
        <p:spPr>
          <a:xfrm>
            <a:off x="838200" y="190790"/>
            <a:ext cx="8703924" cy="49639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71829" y="3189952"/>
            <a:ext cx="6954254" cy="1182263"/>
            <a:chOff x="1150637" y="4001294"/>
            <a:chExt cx="9217863" cy="1573896"/>
          </a:xfrm>
        </p:grpSpPr>
        <p:sp>
          <p:nvSpPr>
            <p:cNvPr id="5" name="Oval 4"/>
            <p:cNvSpPr/>
            <p:nvPr/>
          </p:nvSpPr>
          <p:spPr>
            <a:xfrm>
              <a:off x="2353586" y="4001294"/>
              <a:ext cx="938254" cy="3798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150637" y="4009010"/>
              <a:ext cx="938254" cy="3798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835763" y="5195315"/>
              <a:ext cx="532737" cy="3798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838200" y="5488829"/>
            <a:ext cx="11168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Ten-Roman"/>
              </a:rPr>
              <a:t>Let </a:t>
            </a:r>
            <a:r>
              <a:rPr lang="en-US" b="1" dirty="0">
                <a:latin typeface="TimesTen-Bold"/>
              </a:rPr>
              <a:t>G </a:t>
            </a:r>
            <a:r>
              <a:rPr lang="en-US" dirty="0">
                <a:latin typeface="TimesTen-Roman"/>
              </a:rPr>
              <a:t>be a matrix whose element </a:t>
            </a:r>
            <a:r>
              <a:rPr lang="en-US" i="1" dirty="0" err="1">
                <a:latin typeface="TimesTen-Italic"/>
              </a:rPr>
              <a:t>g</a:t>
            </a:r>
            <a:r>
              <a:rPr lang="en-US" sz="800" i="1" dirty="0" err="1">
                <a:latin typeface="TimesTen-Italic"/>
              </a:rPr>
              <a:t>ij</a:t>
            </a:r>
            <a:r>
              <a:rPr lang="en-US" sz="800" i="1" dirty="0">
                <a:latin typeface="TimesTen-Italic"/>
              </a:rPr>
              <a:t> </a:t>
            </a:r>
            <a:r>
              <a:rPr lang="en-US" dirty="0">
                <a:latin typeface="TimesTen-Roman"/>
              </a:rPr>
              <a:t>is the number of times that pixel pairs with intensities </a:t>
            </a:r>
            <a:r>
              <a:rPr lang="en-US" i="1" dirty="0" err="1">
                <a:latin typeface="TimesTen-Italic"/>
              </a:rPr>
              <a:t>z</a:t>
            </a:r>
            <a:r>
              <a:rPr lang="en-US" sz="800" i="1" dirty="0" err="1">
                <a:latin typeface="TimesTen-Italic"/>
              </a:rPr>
              <a:t>i</a:t>
            </a:r>
            <a:r>
              <a:rPr lang="en-US" sz="800" i="1" dirty="0">
                <a:latin typeface="TimesTen-Italic"/>
              </a:rPr>
              <a:t> </a:t>
            </a:r>
            <a:r>
              <a:rPr lang="en-US" dirty="0">
                <a:latin typeface="TimesTen-Roman"/>
              </a:rPr>
              <a:t>and </a:t>
            </a:r>
            <a:r>
              <a:rPr lang="en-US" i="1" dirty="0" err="1">
                <a:latin typeface="TimesTen-Italic"/>
              </a:rPr>
              <a:t>z</a:t>
            </a:r>
            <a:r>
              <a:rPr lang="en-US" sz="800" i="1" dirty="0" err="1">
                <a:latin typeface="TimesTen-Italic"/>
              </a:rPr>
              <a:t>j</a:t>
            </a:r>
            <a:r>
              <a:rPr lang="en-US" sz="800" i="1" dirty="0">
                <a:latin typeface="TimesTen-Italic"/>
              </a:rPr>
              <a:t> </a:t>
            </a:r>
            <a:r>
              <a:rPr lang="en-US" dirty="0">
                <a:latin typeface="TimesTen-Roman"/>
              </a:rPr>
              <a:t>occur in image </a:t>
            </a:r>
            <a:r>
              <a:rPr lang="en-US" i="1" dirty="0">
                <a:latin typeface="TimesTen-Italic"/>
              </a:rPr>
              <a:t>f </a:t>
            </a:r>
            <a:r>
              <a:rPr lang="en-US" dirty="0">
                <a:latin typeface="TimesTen-Roman"/>
              </a:rPr>
              <a:t>in the position specified by </a:t>
            </a:r>
            <a:r>
              <a:rPr lang="en-US" i="1" dirty="0">
                <a:latin typeface="TimesTen-Italic"/>
              </a:rPr>
              <a:t>Q</a:t>
            </a:r>
            <a:r>
              <a:rPr lang="en-US" dirty="0">
                <a:latin typeface="TimesTen-Roman"/>
              </a:rPr>
              <a:t>, where 1 </a:t>
            </a:r>
            <a:r>
              <a:rPr lang="en-US" dirty="0">
                <a:latin typeface="Symbol" panose="05050102010706020507" pitchFamily="18" charset="2"/>
              </a:rPr>
              <a:t>&lt; </a:t>
            </a:r>
            <a:r>
              <a:rPr lang="en-US" i="1" dirty="0">
                <a:latin typeface="TimesTen-Italic"/>
              </a:rPr>
              <a:t>i</a:t>
            </a:r>
            <a:r>
              <a:rPr lang="en-US" dirty="0">
                <a:latin typeface="TimesTen-Roman"/>
              </a:rPr>
              <a:t>, </a:t>
            </a:r>
            <a:r>
              <a:rPr lang="en-US" i="1" dirty="0">
                <a:latin typeface="TimesTen-Italic"/>
              </a:rPr>
              <a:t>j </a:t>
            </a:r>
            <a:r>
              <a:rPr lang="en-US" dirty="0">
                <a:latin typeface="Symbol" panose="05050102010706020507" pitchFamily="18" charset="2"/>
              </a:rPr>
              <a:t>&lt; </a:t>
            </a:r>
            <a:r>
              <a:rPr lang="en-US" i="1" dirty="0">
                <a:latin typeface="TimesTen-Italic"/>
              </a:rPr>
              <a:t>L</a:t>
            </a:r>
            <a:r>
              <a:rPr lang="en-US" dirty="0">
                <a:latin typeface="TimesTen-Roman"/>
              </a:rPr>
              <a:t>. </a:t>
            </a:r>
          </a:p>
          <a:p>
            <a:r>
              <a:rPr lang="en-US" dirty="0">
                <a:latin typeface="TimesTen-Roman"/>
              </a:rPr>
              <a:t>A matrix formed in this manner is referred to as a </a:t>
            </a:r>
            <a:r>
              <a:rPr lang="en-US" i="1" dirty="0" err="1">
                <a:latin typeface="TimesTen-Italic"/>
              </a:rPr>
              <a:t>graylevel</a:t>
            </a:r>
            <a:r>
              <a:rPr lang="en-US" i="1" dirty="0">
                <a:latin typeface="TimesTen-Italic"/>
              </a:rPr>
              <a:t> </a:t>
            </a:r>
            <a:r>
              <a:rPr lang="en-US" dirty="0">
                <a:latin typeface="TimesTen-Roman"/>
              </a:rPr>
              <a:t>(or </a:t>
            </a:r>
            <a:r>
              <a:rPr lang="en-US" i="1" dirty="0">
                <a:latin typeface="TimesTen-Italic"/>
              </a:rPr>
              <a:t>intensity</a:t>
            </a:r>
            <a:r>
              <a:rPr lang="en-US" dirty="0">
                <a:latin typeface="TimesTen-Roman"/>
              </a:rPr>
              <a:t>) </a:t>
            </a:r>
            <a:r>
              <a:rPr lang="en-US" i="1" dirty="0">
                <a:latin typeface="TimesTen-Italic"/>
              </a:rPr>
              <a:t>co-occurrence matrix</a:t>
            </a:r>
            <a:r>
              <a:rPr lang="en-US" dirty="0">
                <a:latin typeface="TimesTen-Roman"/>
              </a:rPr>
              <a:t>. When the meaning is clear, </a:t>
            </a:r>
            <a:r>
              <a:rPr lang="en-US" b="1" dirty="0">
                <a:latin typeface="TimesTen-Bold"/>
              </a:rPr>
              <a:t>G </a:t>
            </a:r>
            <a:r>
              <a:rPr lang="en-US" dirty="0">
                <a:latin typeface="TimesTen-Roman"/>
              </a:rPr>
              <a:t>is referred to simply as a </a:t>
            </a:r>
            <a:r>
              <a:rPr lang="en-US" i="1" dirty="0">
                <a:latin typeface="TimesTen-Italic"/>
              </a:rPr>
              <a:t>co-occurrence matrix</a:t>
            </a:r>
            <a:r>
              <a:rPr lang="en-US" dirty="0">
                <a:latin typeface="TimesTen-Roman"/>
              </a:rPr>
              <a:t>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2" y="6124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analysis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01160" y="924449"/>
            <a:ext cx="67851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6720" y="502418"/>
            <a:ext cx="215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0°, distance=1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8808" y="5072713"/>
            <a:ext cx="7321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32323"/>
                </a:solidFill>
                <a:effectLst/>
              </a:rPr>
              <a:t>Gonzalez, R.C. and Woods, R.E. (2018) Digital Image Processing. 4th Edition, Pearson Education, New York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8FB97D-F7DE-4202-AB62-659BCF74F577}"/>
              </a:ext>
            </a:extLst>
          </p:cNvPr>
          <p:cNvCxnSpPr>
            <a:cxnSpLocks/>
          </p:cNvCxnSpPr>
          <p:nvPr/>
        </p:nvCxnSpPr>
        <p:spPr>
          <a:xfrm flipV="1">
            <a:off x="6096000" y="3368842"/>
            <a:ext cx="312821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9AC964E-C4D7-4366-8495-EF358CE8202E}"/>
              </a:ext>
            </a:extLst>
          </p:cNvPr>
          <p:cNvSpPr txBox="1"/>
          <p:nvPr/>
        </p:nvSpPr>
        <p:spPr>
          <a:xfrm>
            <a:off x="9264350" y="1955745"/>
            <a:ext cx="291164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g</a:t>
            </a:r>
            <a:r>
              <a:rPr lang="en-US" sz="1600" baseline="-25000" dirty="0" err="1"/>
              <a:t>ij</a:t>
            </a:r>
            <a:r>
              <a:rPr lang="en-US" sz="1600" dirty="0"/>
              <a:t> = 3 </a:t>
            </a:r>
            <a:r>
              <a:rPr lang="el-GR" sz="1600" dirty="0"/>
              <a:t>είναι η συχνότητα συν-εμφάνισης των τιμών εικόνας 6,2 </a:t>
            </a:r>
            <a:r>
              <a:rPr lang="el-GR" sz="1600" dirty="0" err="1"/>
              <a:t>δηλ</a:t>
            </a:r>
            <a:r>
              <a:rPr lang="el-GR" sz="1600" dirty="0"/>
              <a:t> έχουμε το </a:t>
            </a:r>
            <a:r>
              <a:rPr lang="en-US" sz="1600" dirty="0"/>
              <a:t>g</a:t>
            </a:r>
            <a:r>
              <a:rPr lang="en-US" sz="1600" baseline="-25000" dirty="0"/>
              <a:t>6,2</a:t>
            </a:r>
            <a:r>
              <a:rPr lang="en-US" sz="1600" dirty="0"/>
              <a:t>. </a:t>
            </a:r>
            <a:r>
              <a:rPr lang="el-GR" sz="1600" dirty="0"/>
              <a:t>Για να υπολογιστεί η πιθανότητα συν-εμφάνισης </a:t>
            </a:r>
            <a:r>
              <a:rPr lang="en-US" sz="1600" dirty="0"/>
              <a:t>p6,2 </a:t>
            </a:r>
            <a:r>
              <a:rPr lang="el-GR" sz="1600" dirty="0"/>
              <a:t>πρέπει να το διαιρέσω με των συνολικό αριθμό συν-</a:t>
            </a:r>
            <a:r>
              <a:rPr lang="el-GR" sz="1600" dirty="0" err="1"/>
              <a:t>εμφανήσεων</a:t>
            </a:r>
            <a:r>
              <a:rPr lang="el-GR" sz="1600" dirty="0"/>
              <a:t> δηλ. το 30. Άρα</a:t>
            </a:r>
            <a:br>
              <a:rPr lang="el-GR" sz="1600" dirty="0"/>
            </a:br>
            <a:r>
              <a:rPr lang="en-US" sz="1600" dirty="0"/>
              <a:t>p</a:t>
            </a:r>
            <a:r>
              <a:rPr lang="en-US" sz="1600" baseline="-25000" dirty="0"/>
              <a:t>6,2</a:t>
            </a:r>
            <a:r>
              <a:rPr lang="en-US" sz="1600" dirty="0"/>
              <a:t>=g</a:t>
            </a:r>
            <a:r>
              <a:rPr lang="en-US" sz="1600" baseline="-25000" dirty="0"/>
              <a:t>6,2</a:t>
            </a:r>
            <a:r>
              <a:rPr lang="en-US" sz="160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1453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GLCM tips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354" t="38964" r="31550" b="50658"/>
          <a:stretch/>
        </p:blipFill>
        <p:spPr>
          <a:xfrm>
            <a:off x="965899" y="4331773"/>
            <a:ext cx="6117328" cy="1047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592" t="23573" r="32260" b="60813"/>
          <a:stretch/>
        </p:blipFill>
        <p:spPr>
          <a:xfrm>
            <a:off x="782649" y="2342236"/>
            <a:ext cx="5727084" cy="1472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140" t="27193" r="25486" b="28830"/>
          <a:stretch/>
        </p:blipFill>
        <p:spPr>
          <a:xfrm>
            <a:off x="7308551" y="4308590"/>
            <a:ext cx="4172948" cy="23798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2" y="6124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analysis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621" t="23039" r="24334" b="13176"/>
          <a:stretch/>
        </p:blipFill>
        <p:spPr>
          <a:xfrm>
            <a:off x="7398003" y="0"/>
            <a:ext cx="4890107" cy="39835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gray levels to save time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Devide</a:t>
            </a:r>
            <a:r>
              <a:rPr lang="en-US" dirty="0"/>
              <a:t> with sum of event to compute  probabilities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texture measures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398003" y="3180522"/>
            <a:ext cx="652693" cy="2683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98003" y="2514948"/>
            <a:ext cx="940927" cy="2683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398003" y="1422332"/>
            <a:ext cx="652693" cy="2683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539" y="6537864"/>
            <a:ext cx="7321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32323"/>
                </a:solidFill>
                <a:effectLst/>
              </a:rPr>
              <a:t>Gonzalez, R.C. and Woods, R.E. (2018) Digital Image Processing. 4th Edition, Pearson Education, New York</a:t>
            </a:r>
          </a:p>
        </p:txBody>
      </p:sp>
    </p:spTree>
    <p:extLst>
      <p:ext uri="{BB962C8B-B14F-4D97-AF65-F5344CB8AC3E}">
        <p14:creationId xmlns:p14="http://schemas.microsoft.com/office/powerpoint/2010/main" val="36518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29" y="2854712"/>
            <a:ext cx="3286342" cy="36386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29" y="2854712"/>
            <a:ext cx="3286342" cy="3638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66" y="2235201"/>
            <a:ext cx="3326814" cy="28088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8275" y="5328466"/>
            <a:ext cx="15837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 Entropy = 0.4414</a:t>
            </a:r>
          </a:p>
          <a:p>
            <a:r>
              <a:rPr lang="en-US" sz="1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Homogeneity = 0.9842</a:t>
            </a:r>
          </a:p>
          <a:p>
            <a:r>
              <a:rPr lang="en-US" sz="1000" b="1" dirty="0">
                <a:latin typeface="Arial Narrow" panose="020B0606020202030204" pitchFamily="34" charset="0"/>
              </a:rPr>
              <a:t> Contrast = 1.5525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1" y="2237130"/>
            <a:ext cx="3326814" cy="28088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833631" y="5044036"/>
            <a:ext cx="3189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Benign mammary dysplasia confirmed by biopsy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21229" y="5771144"/>
            <a:ext cx="13604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 Narrow" panose="020B0606020202030204" pitchFamily="34" charset="0"/>
              </a:rPr>
              <a:t>Entropy = 1.4541</a:t>
            </a:r>
          </a:p>
          <a:p>
            <a:r>
              <a:rPr lang="en-US" sz="1000" b="1" dirty="0">
                <a:latin typeface="Arial Narrow" panose="020B0606020202030204" pitchFamily="34" charset="0"/>
              </a:rPr>
              <a:t>Homogeneity = 0.9358</a:t>
            </a:r>
          </a:p>
          <a:p>
            <a:r>
              <a:rPr lang="en-US" sz="1000" b="1" dirty="0">
                <a:solidFill>
                  <a:srgbClr val="FF0000"/>
                </a:solidFill>
                <a:latin typeface="Arial Narrow" panose="020B0606020202030204" pitchFamily="34" charset="0"/>
              </a:rPr>
              <a:t>Contrast = 22.784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3442448" y="6501843"/>
          <a:ext cx="3912486" cy="222885"/>
        </p:xfrm>
        <a:graphic>
          <a:graphicData uri="http://schemas.openxmlformats.org/drawingml/2006/table">
            <a:tbl>
              <a:tblPr/>
              <a:tblGrid>
                <a:gridCol w="3912486">
                  <a:extLst>
                    <a:ext uri="{9D8B030D-6E8A-4147-A177-3AD203B41FA5}">
                      <a16:colId xmlns:a16="http://schemas.microsoft.com/office/drawing/2014/main" val="10309799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Encapsulated papillary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carcinoma&amp;Ductal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carcinoma in situ (DCIS)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078937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062901" y="659392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https://www.cancerimagingarchive.net/collection/breast-lesions-usg/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2" y="6124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analysis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348978"/>
            <a:ext cx="3506875" cy="661719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800" dirty="0"/>
              <a:t>A=</a:t>
            </a:r>
            <a:r>
              <a:rPr lang="en-US" sz="800" dirty="0" err="1"/>
              <a:t>imread</a:t>
            </a:r>
            <a:r>
              <a:rPr lang="en-US" sz="800" dirty="0"/>
              <a:t>(‘US.jpeg');%A=double(A(:,:,1));</a:t>
            </a:r>
          </a:p>
          <a:p>
            <a:r>
              <a:rPr lang="en-US" sz="800" dirty="0"/>
              <a:t>maximum=max(max(A)); minimum=min(min(A));</a:t>
            </a:r>
          </a:p>
          <a:p>
            <a:r>
              <a:rPr lang="en-US" sz="800" dirty="0"/>
              <a:t>[</a:t>
            </a:r>
            <a:r>
              <a:rPr lang="en-US" sz="800" dirty="0" err="1"/>
              <a:t>rm,cm</a:t>
            </a:r>
            <a:r>
              <a:rPr lang="en-US" sz="800" dirty="0"/>
              <a:t>]=size(A);</a:t>
            </a:r>
          </a:p>
          <a:p>
            <a:r>
              <a:rPr lang="en-US" sz="800" b="1" dirty="0"/>
              <a:t>%Co-</a:t>
            </a:r>
            <a:r>
              <a:rPr lang="en-US" sz="800" b="1" dirty="0" err="1"/>
              <a:t>occurence</a:t>
            </a:r>
            <a:r>
              <a:rPr lang="en-US" sz="800" b="1" dirty="0"/>
              <a:t> matrix computation</a:t>
            </a:r>
          </a:p>
          <a:p>
            <a:r>
              <a:rPr lang="en-US" sz="800" dirty="0"/>
              <a:t>CM=zeros(maximum-minimum+1);</a:t>
            </a:r>
          </a:p>
          <a:p>
            <a:r>
              <a:rPr lang="en-US" sz="800" dirty="0"/>
              <a:t>for i=1:rm</a:t>
            </a:r>
          </a:p>
          <a:p>
            <a:r>
              <a:rPr lang="en-US" sz="800" dirty="0"/>
              <a:t>    for j=1:cm-1</a:t>
            </a:r>
          </a:p>
          <a:p>
            <a:r>
              <a:rPr lang="en-US" sz="800" dirty="0"/>
              <a:t>            x=A(</a:t>
            </a:r>
            <a:r>
              <a:rPr lang="en-US" sz="800" dirty="0" err="1"/>
              <a:t>i,j</a:t>
            </a:r>
            <a:r>
              <a:rPr lang="en-US" sz="800" dirty="0"/>
              <a:t>);</a:t>
            </a:r>
          </a:p>
          <a:p>
            <a:r>
              <a:rPr lang="en-US" sz="800" dirty="0"/>
              <a:t>            y=A(i,j+1);</a:t>
            </a:r>
          </a:p>
          <a:p>
            <a:r>
              <a:rPr lang="en-US" sz="800" dirty="0"/>
              <a:t>            CM(x-minimum+1,y-minimum+1)=CM(x-minimum+1,y-minimum+1)+1;</a:t>
            </a:r>
          </a:p>
          <a:p>
            <a:r>
              <a:rPr lang="en-US" sz="800" dirty="0"/>
              <a:t>            CM(y-minimum+1,x-minimum+1)=CM(y-minimum+1,x-minimum+1)+1;       </a:t>
            </a:r>
          </a:p>
          <a:p>
            <a:r>
              <a:rPr lang="en-US" sz="800" dirty="0"/>
              <a:t>    end</a:t>
            </a:r>
          </a:p>
          <a:p>
            <a:r>
              <a:rPr lang="en-US" sz="800" dirty="0"/>
              <a:t>end</a:t>
            </a:r>
          </a:p>
          <a:p>
            <a:endParaRPr lang="en-US" sz="800" dirty="0"/>
          </a:p>
          <a:p>
            <a:r>
              <a:rPr lang="en-US" sz="800" b="1" dirty="0"/>
              <a:t>%Co-</a:t>
            </a:r>
            <a:r>
              <a:rPr lang="en-US" sz="800" b="1" dirty="0" err="1"/>
              <a:t>occurence</a:t>
            </a:r>
            <a:r>
              <a:rPr lang="en-US" sz="800" b="1" dirty="0"/>
              <a:t> matrix </a:t>
            </a:r>
            <a:r>
              <a:rPr lang="en-US" sz="800" b="1" dirty="0" err="1"/>
              <a:t>normalisation</a:t>
            </a:r>
            <a:endParaRPr lang="en-US" sz="800" b="1" dirty="0"/>
          </a:p>
          <a:p>
            <a:r>
              <a:rPr lang="en-US" sz="800" dirty="0"/>
              <a:t>CM=CM/(sum(sum(CM)));</a:t>
            </a:r>
          </a:p>
          <a:p>
            <a:r>
              <a:rPr lang="en-US" sz="800" dirty="0"/>
              <a:t>%Image A rows summation to ----&gt; </a:t>
            </a:r>
            <a:r>
              <a:rPr lang="en-US" sz="800" dirty="0" err="1"/>
              <a:t>px</a:t>
            </a:r>
            <a:endParaRPr lang="en-US" sz="800" dirty="0"/>
          </a:p>
          <a:p>
            <a:r>
              <a:rPr lang="en-US" sz="800" dirty="0" err="1"/>
              <a:t>px</a:t>
            </a:r>
            <a:r>
              <a:rPr lang="en-US" sz="800" dirty="0"/>
              <a:t>=sum(CM');</a:t>
            </a:r>
          </a:p>
          <a:p>
            <a:r>
              <a:rPr lang="en-US" sz="800" dirty="0" err="1"/>
              <a:t>py</a:t>
            </a:r>
            <a:r>
              <a:rPr lang="en-US" sz="800" dirty="0"/>
              <a:t>=sum(CM);</a:t>
            </a:r>
          </a:p>
          <a:p>
            <a:endParaRPr lang="en-US" sz="800" dirty="0"/>
          </a:p>
          <a:p>
            <a:r>
              <a:rPr lang="en-US" sz="800" b="1" dirty="0"/>
              <a:t>% Initialize feature vector</a:t>
            </a:r>
          </a:p>
          <a:p>
            <a:r>
              <a:rPr lang="en-US" sz="800" dirty="0"/>
              <a:t> features = </a:t>
            </a:r>
            <a:r>
              <a:rPr lang="en-US" sz="800" dirty="0" err="1"/>
              <a:t>struct</a:t>
            </a:r>
            <a:r>
              <a:rPr lang="en-US" sz="800" dirty="0"/>
              <a:t>('Entropy', [], 'Homogeneity', [], 'Contrast', []);</a:t>
            </a:r>
          </a:p>
          <a:p>
            <a:endParaRPr lang="en-US" sz="800" dirty="0"/>
          </a:p>
          <a:p>
            <a:r>
              <a:rPr lang="en-US" sz="800" b="1" dirty="0"/>
              <a:t>%Compute the Entropies </a:t>
            </a:r>
            <a:r>
              <a:rPr lang="en-US" sz="800" b="1" dirty="0" err="1"/>
              <a:t>Hx</a:t>
            </a:r>
            <a:r>
              <a:rPr lang="en-US" sz="800" b="1" dirty="0"/>
              <a:t> and </a:t>
            </a:r>
            <a:r>
              <a:rPr lang="en-US" sz="800" b="1" dirty="0" err="1"/>
              <a:t>Hy</a:t>
            </a:r>
            <a:r>
              <a:rPr lang="en-US" sz="800" b="1" dirty="0"/>
              <a:t>!</a:t>
            </a:r>
          </a:p>
          <a:p>
            <a:r>
              <a:rPr lang="en-US" sz="800" dirty="0" err="1"/>
              <a:t>Hx</a:t>
            </a:r>
            <a:r>
              <a:rPr lang="en-US" sz="800" dirty="0"/>
              <a:t>=0;Hy=0;</a:t>
            </a:r>
          </a:p>
          <a:p>
            <a:r>
              <a:rPr lang="en-US" sz="800" dirty="0"/>
              <a:t>for k=1:(maximum-minimum+1)</a:t>
            </a:r>
          </a:p>
          <a:p>
            <a:r>
              <a:rPr lang="en-US" sz="800" dirty="0"/>
              <a:t>    if  </a:t>
            </a:r>
            <a:r>
              <a:rPr lang="en-US" sz="800" dirty="0" err="1"/>
              <a:t>px</a:t>
            </a:r>
            <a:r>
              <a:rPr lang="en-US" sz="800" dirty="0"/>
              <a:t>(k)&gt;0	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Hx</a:t>
            </a:r>
            <a:r>
              <a:rPr lang="en-US" sz="800" dirty="0"/>
              <a:t>=</a:t>
            </a:r>
            <a:r>
              <a:rPr lang="en-US" sz="800" dirty="0" err="1"/>
              <a:t>Hx-px</a:t>
            </a:r>
            <a:r>
              <a:rPr lang="en-US" sz="800" dirty="0"/>
              <a:t>(k)*log2(</a:t>
            </a:r>
            <a:r>
              <a:rPr lang="en-US" sz="800" dirty="0" err="1"/>
              <a:t>px</a:t>
            </a:r>
            <a:r>
              <a:rPr lang="en-US" sz="800" dirty="0"/>
              <a:t>(k));</a:t>
            </a:r>
          </a:p>
          <a:p>
            <a:r>
              <a:rPr lang="en-US" sz="800" dirty="0"/>
              <a:t>     end</a:t>
            </a:r>
          </a:p>
          <a:p>
            <a:r>
              <a:rPr lang="en-US" sz="800" dirty="0"/>
              <a:t>   if  </a:t>
            </a:r>
            <a:r>
              <a:rPr lang="en-US" sz="800" dirty="0" err="1"/>
              <a:t>py</a:t>
            </a:r>
            <a:r>
              <a:rPr lang="en-US" sz="800" dirty="0"/>
              <a:t>(k)&gt;0	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Hy</a:t>
            </a:r>
            <a:r>
              <a:rPr lang="en-US" sz="800" dirty="0"/>
              <a:t>=</a:t>
            </a:r>
            <a:r>
              <a:rPr lang="en-US" sz="800" dirty="0" err="1"/>
              <a:t>Hy-py</a:t>
            </a:r>
            <a:r>
              <a:rPr lang="en-US" sz="800" dirty="0"/>
              <a:t>(k)*log2(</a:t>
            </a:r>
            <a:r>
              <a:rPr lang="en-US" sz="800" dirty="0" err="1"/>
              <a:t>py</a:t>
            </a:r>
            <a:r>
              <a:rPr lang="en-US" sz="800" dirty="0"/>
              <a:t>(k));</a:t>
            </a:r>
          </a:p>
          <a:p>
            <a:r>
              <a:rPr lang="en-US" sz="800" dirty="0"/>
              <a:t>    end    </a:t>
            </a:r>
          </a:p>
          <a:p>
            <a:r>
              <a:rPr lang="en-US" sz="800" dirty="0"/>
              <a:t> end</a:t>
            </a:r>
          </a:p>
          <a:p>
            <a:r>
              <a:rPr lang="en-US" sz="800" dirty="0"/>
              <a:t>    </a:t>
            </a:r>
          </a:p>
          <a:p>
            <a:r>
              <a:rPr lang="en-US" sz="800" b="1" dirty="0"/>
              <a:t>%And the joint entropy </a:t>
            </a:r>
            <a:r>
              <a:rPr lang="en-US" sz="800" b="1" dirty="0" err="1"/>
              <a:t>Hxy</a:t>
            </a:r>
            <a:endParaRPr lang="en-US" sz="800" b="1" dirty="0"/>
          </a:p>
          <a:p>
            <a:r>
              <a:rPr lang="en-US" sz="800" dirty="0"/>
              <a:t>i=0;j=0;Hxy=0;Hom=0;Contr=0;</a:t>
            </a:r>
          </a:p>
          <a:p>
            <a:r>
              <a:rPr lang="en-US" sz="800" dirty="0"/>
              <a:t> for i=1:(maximum-minimum+1)</a:t>
            </a:r>
          </a:p>
          <a:p>
            <a:r>
              <a:rPr lang="en-US" sz="800" dirty="0"/>
              <a:t>     for j=1:(maximum-minimum+1),</a:t>
            </a:r>
          </a:p>
          <a:p>
            <a:r>
              <a:rPr lang="en-US" sz="800" dirty="0"/>
              <a:t>        if  CM(</a:t>
            </a:r>
            <a:r>
              <a:rPr lang="en-US" sz="800" dirty="0" err="1"/>
              <a:t>i,j</a:t>
            </a:r>
            <a:r>
              <a:rPr lang="en-US" sz="800" dirty="0"/>
              <a:t>)&gt;0 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Hxy</a:t>
            </a:r>
            <a:r>
              <a:rPr lang="en-US" sz="800" dirty="0"/>
              <a:t>=</a:t>
            </a:r>
            <a:r>
              <a:rPr lang="en-US" sz="800" dirty="0" err="1"/>
              <a:t>Hxy</a:t>
            </a:r>
            <a:r>
              <a:rPr lang="en-US" sz="800" dirty="0"/>
              <a:t>-(CM(</a:t>
            </a:r>
            <a:r>
              <a:rPr lang="en-US" sz="800" dirty="0" err="1"/>
              <a:t>i,j</a:t>
            </a:r>
            <a:r>
              <a:rPr lang="en-US" sz="800" dirty="0"/>
              <a:t>))*log2(CM(</a:t>
            </a:r>
            <a:r>
              <a:rPr lang="en-US" sz="800" dirty="0" err="1"/>
              <a:t>i,j</a:t>
            </a:r>
            <a:r>
              <a:rPr lang="en-US" sz="800" dirty="0"/>
              <a:t>));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Hom</a:t>
            </a:r>
            <a:r>
              <a:rPr lang="en-US" sz="800" dirty="0"/>
              <a:t>=</a:t>
            </a:r>
            <a:r>
              <a:rPr lang="en-US" sz="800" dirty="0" err="1"/>
              <a:t>Hom+CM</a:t>
            </a:r>
            <a:r>
              <a:rPr lang="en-US" sz="800" dirty="0"/>
              <a:t>(</a:t>
            </a:r>
            <a:r>
              <a:rPr lang="en-US" sz="800" dirty="0" err="1"/>
              <a:t>i,j</a:t>
            </a:r>
            <a:r>
              <a:rPr lang="en-US" sz="800" dirty="0"/>
              <a:t>)/(1+abs(i-j));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Contr</a:t>
            </a:r>
            <a:r>
              <a:rPr lang="en-US" sz="800" dirty="0"/>
              <a:t>=</a:t>
            </a:r>
            <a:r>
              <a:rPr lang="en-US" sz="800" dirty="0" err="1"/>
              <a:t>Contr</a:t>
            </a:r>
            <a:r>
              <a:rPr lang="en-US" sz="800" dirty="0"/>
              <a:t>+((i-j)^2)*CM(</a:t>
            </a:r>
            <a:r>
              <a:rPr lang="en-US" sz="800" dirty="0" err="1"/>
              <a:t>i,j</a:t>
            </a:r>
            <a:r>
              <a:rPr lang="en-US" sz="800" dirty="0"/>
              <a:t>);</a:t>
            </a:r>
          </a:p>
          <a:p>
            <a:r>
              <a:rPr lang="en-US" sz="800" dirty="0"/>
              <a:t>            </a:t>
            </a:r>
          </a:p>
          <a:p>
            <a:r>
              <a:rPr lang="en-US" sz="800" dirty="0"/>
              <a:t>        end</a:t>
            </a:r>
          </a:p>
          <a:p>
            <a:r>
              <a:rPr lang="en-US" sz="800" dirty="0"/>
              <a:t>    end</a:t>
            </a:r>
          </a:p>
          <a:p>
            <a:r>
              <a:rPr lang="en-US" sz="800" dirty="0"/>
              <a:t>end</a:t>
            </a:r>
          </a:p>
          <a:p>
            <a:endParaRPr lang="en-US" sz="800" dirty="0"/>
          </a:p>
          <a:p>
            <a:r>
              <a:rPr lang="en-US" sz="800" b="1" dirty="0"/>
              <a:t>% Store the features</a:t>
            </a:r>
          </a:p>
          <a:p>
            <a:r>
              <a:rPr lang="en-US" sz="800" dirty="0"/>
              <a:t>  </a:t>
            </a:r>
            <a:r>
              <a:rPr lang="en-US" sz="800" dirty="0" err="1"/>
              <a:t>features.Entropy</a:t>
            </a:r>
            <a:r>
              <a:rPr lang="en-US" sz="800" dirty="0"/>
              <a:t> = </a:t>
            </a:r>
            <a:r>
              <a:rPr lang="en-US" sz="800" dirty="0" err="1"/>
              <a:t>Hxy</a:t>
            </a:r>
            <a:r>
              <a:rPr lang="en-US" sz="800" dirty="0"/>
              <a:t>;</a:t>
            </a:r>
          </a:p>
          <a:p>
            <a:r>
              <a:rPr lang="en-US" sz="800" dirty="0"/>
              <a:t>  </a:t>
            </a:r>
            <a:r>
              <a:rPr lang="en-US" sz="800" dirty="0" err="1"/>
              <a:t>features.Homogeneity</a:t>
            </a:r>
            <a:r>
              <a:rPr lang="en-US" sz="800" dirty="0"/>
              <a:t> = </a:t>
            </a:r>
            <a:r>
              <a:rPr lang="en-US" sz="800" dirty="0" err="1"/>
              <a:t>Hom</a:t>
            </a:r>
            <a:r>
              <a:rPr lang="en-US" sz="800" dirty="0"/>
              <a:t>;</a:t>
            </a:r>
          </a:p>
          <a:p>
            <a:r>
              <a:rPr lang="en-US" sz="800" dirty="0"/>
              <a:t>  </a:t>
            </a:r>
            <a:r>
              <a:rPr lang="en-US" sz="800" dirty="0" err="1"/>
              <a:t>features.Contrast</a:t>
            </a:r>
            <a:r>
              <a:rPr lang="en-US" sz="800" dirty="0"/>
              <a:t> = </a:t>
            </a:r>
            <a:r>
              <a:rPr lang="en-US" sz="800" dirty="0" err="1"/>
              <a:t>Contr</a:t>
            </a:r>
            <a:r>
              <a:rPr lang="en-US" sz="800" dirty="0"/>
              <a:t>;</a:t>
            </a:r>
          </a:p>
          <a:p>
            <a:r>
              <a:rPr lang="en-US" sz="800" b="1" dirty="0"/>
              <a:t>% Display the features</a:t>
            </a:r>
          </a:p>
          <a:p>
            <a:r>
              <a:rPr lang="en-US" sz="800" dirty="0"/>
              <a:t>  display(features)</a:t>
            </a:r>
          </a:p>
        </p:txBody>
      </p:sp>
    </p:spTree>
    <p:extLst>
      <p:ext uri="{BB962C8B-B14F-4D97-AF65-F5344CB8AC3E}">
        <p14:creationId xmlns:p14="http://schemas.microsoft.com/office/powerpoint/2010/main" val="25713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42" y="6124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analysis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48978"/>
            <a:ext cx="3506875" cy="661719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800" dirty="0"/>
              <a:t>A=</a:t>
            </a:r>
            <a:r>
              <a:rPr lang="en-US" sz="800" dirty="0" err="1"/>
              <a:t>imread</a:t>
            </a:r>
            <a:r>
              <a:rPr lang="en-US" sz="800" dirty="0"/>
              <a:t>(‘US.jpeg');%A=double(A(:,:,1));</a:t>
            </a:r>
          </a:p>
          <a:p>
            <a:r>
              <a:rPr lang="en-US" sz="800" dirty="0"/>
              <a:t>maximum=max(max(A)); minimum=min(min(A));</a:t>
            </a:r>
          </a:p>
          <a:p>
            <a:r>
              <a:rPr lang="en-US" sz="800" dirty="0"/>
              <a:t>[</a:t>
            </a:r>
            <a:r>
              <a:rPr lang="en-US" sz="800" dirty="0" err="1"/>
              <a:t>rm,cm</a:t>
            </a:r>
            <a:r>
              <a:rPr lang="en-US" sz="800" dirty="0"/>
              <a:t>]=size(A);</a:t>
            </a:r>
          </a:p>
          <a:p>
            <a:r>
              <a:rPr lang="en-US" sz="800" b="1" dirty="0"/>
              <a:t>%Co-</a:t>
            </a:r>
            <a:r>
              <a:rPr lang="en-US" sz="800" b="1" dirty="0" err="1"/>
              <a:t>occurence</a:t>
            </a:r>
            <a:r>
              <a:rPr lang="en-US" sz="800" b="1" dirty="0"/>
              <a:t> matrix computation</a:t>
            </a:r>
          </a:p>
          <a:p>
            <a:r>
              <a:rPr lang="en-US" sz="800" dirty="0"/>
              <a:t>CM=zeros(maximum-minimum+1);</a:t>
            </a:r>
          </a:p>
          <a:p>
            <a:r>
              <a:rPr lang="en-US" sz="800" dirty="0"/>
              <a:t>for i=1:rm</a:t>
            </a:r>
          </a:p>
          <a:p>
            <a:r>
              <a:rPr lang="en-US" sz="800" dirty="0"/>
              <a:t>    for j=1:cm-1</a:t>
            </a:r>
          </a:p>
          <a:p>
            <a:r>
              <a:rPr lang="en-US" sz="800" dirty="0"/>
              <a:t>            x=A(</a:t>
            </a:r>
            <a:r>
              <a:rPr lang="en-US" sz="800" dirty="0" err="1"/>
              <a:t>i,j</a:t>
            </a:r>
            <a:r>
              <a:rPr lang="en-US" sz="800" dirty="0"/>
              <a:t>);</a:t>
            </a:r>
          </a:p>
          <a:p>
            <a:r>
              <a:rPr lang="en-US" sz="800" dirty="0"/>
              <a:t>            y=A(i,j+1);</a:t>
            </a:r>
          </a:p>
          <a:p>
            <a:r>
              <a:rPr lang="en-US" sz="800" dirty="0"/>
              <a:t>            CM(x-minimum+1,y-minimum+1)=CM(x-minimum+1,y-minimum+1)+1;</a:t>
            </a:r>
          </a:p>
          <a:p>
            <a:r>
              <a:rPr lang="en-US" sz="800" dirty="0"/>
              <a:t>            CM(y-minimum+1,x-minimum+1)=CM(y-minimum+1,x-minimum+1)+1;       </a:t>
            </a:r>
          </a:p>
          <a:p>
            <a:r>
              <a:rPr lang="en-US" sz="800" dirty="0"/>
              <a:t>    end</a:t>
            </a:r>
          </a:p>
          <a:p>
            <a:r>
              <a:rPr lang="en-US" sz="800" dirty="0"/>
              <a:t>end</a:t>
            </a:r>
          </a:p>
          <a:p>
            <a:endParaRPr lang="en-US" sz="800" dirty="0"/>
          </a:p>
          <a:p>
            <a:r>
              <a:rPr lang="en-US" sz="800" b="1" dirty="0"/>
              <a:t>%Co-</a:t>
            </a:r>
            <a:r>
              <a:rPr lang="en-US" sz="800" b="1" dirty="0" err="1"/>
              <a:t>occurence</a:t>
            </a:r>
            <a:r>
              <a:rPr lang="en-US" sz="800" b="1" dirty="0"/>
              <a:t> matrix </a:t>
            </a:r>
            <a:r>
              <a:rPr lang="en-US" sz="800" b="1" dirty="0" err="1"/>
              <a:t>normalisation</a:t>
            </a:r>
            <a:endParaRPr lang="en-US" sz="800" b="1" dirty="0"/>
          </a:p>
          <a:p>
            <a:r>
              <a:rPr lang="en-US" sz="800" dirty="0"/>
              <a:t>CM=CM/(sum(sum(CM)));</a:t>
            </a:r>
          </a:p>
          <a:p>
            <a:r>
              <a:rPr lang="en-US" sz="800" dirty="0"/>
              <a:t>%Image A rows summation to ----&gt; </a:t>
            </a:r>
            <a:r>
              <a:rPr lang="en-US" sz="800" dirty="0" err="1"/>
              <a:t>px</a:t>
            </a:r>
            <a:endParaRPr lang="en-US" sz="800" dirty="0"/>
          </a:p>
          <a:p>
            <a:r>
              <a:rPr lang="en-US" sz="800" dirty="0" err="1"/>
              <a:t>px</a:t>
            </a:r>
            <a:r>
              <a:rPr lang="en-US" sz="800" dirty="0"/>
              <a:t>=sum(CM');</a:t>
            </a:r>
          </a:p>
          <a:p>
            <a:r>
              <a:rPr lang="en-US" sz="800" dirty="0" err="1"/>
              <a:t>py</a:t>
            </a:r>
            <a:r>
              <a:rPr lang="en-US" sz="800" dirty="0"/>
              <a:t>=sum(CM);</a:t>
            </a:r>
          </a:p>
          <a:p>
            <a:endParaRPr lang="en-US" sz="800" dirty="0"/>
          </a:p>
          <a:p>
            <a:r>
              <a:rPr lang="en-US" sz="800" b="1" dirty="0"/>
              <a:t>% Initialize feature vector</a:t>
            </a:r>
          </a:p>
          <a:p>
            <a:r>
              <a:rPr lang="en-US" sz="800" dirty="0"/>
              <a:t> features = </a:t>
            </a:r>
            <a:r>
              <a:rPr lang="en-US" sz="800" dirty="0" err="1"/>
              <a:t>struct</a:t>
            </a:r>
            <a:r>
              <a:rPr lang="en-US" sz="800" dirty="0"/>
              <a:t>('Entropy', [], 'Homogeneity', [], 'Contrast', []);</a:t>
            </a:r>
          </a:p>
          <a:p>
            <a:endParaRPr lang="en-US" sz="800" dirty="0"/>
          </a:p>
          <a:p>
            <a:r>
              <a:rPr lang="en-US" sz="800" b="1" dirty="0"/>
              <a:t>%Compute the Entropies </a:t>
            </a:r>
            <a:r>
              <a:rPr lang="en-US" sz="800" b="1" dirty="0" err="1"/>
              <a:t>Hx</a:t>
            </a:r>
            <a:r>
              <a:rPr lang="en-US" sz="800" b="1" dirty="0"/>
              <a:t> and </a:t>
            </a:r>
            <a:r>
              <a:rPr lang="en-US" sz="800" b="1" dirty="0" err="1"/>
              <a:t>Hy</a:t>
            </a:r>
            <a:r>
              <a:rPr lang="en-US" sz="800" b="1" dirty="0"/>
              <a:t>!</a:t>
            </a:r>
          </a:p>
          <a:p>
            <a:r>
              <a:rPr lang="en-US" sz="800" dirty="0" err="1"/>
              <a:t>Hx</a:t>
            </a:r>
            <a:r>
              <a:rPr lang="en-US" sz="800" dirty="0"/>
              <a:t>=0;Hy=0;</a:t>
            </a:r>
          </a:p>
          <a:p>
            <a:r>
              <a:rPr lang="en-US" sz="800" dirty="0"/>
              <a:t>for k=1:(maximum-minimum+1)</a:t>
            </a:r>
          </a:p>
          <a:p>
            <a:r>
              <a:rPr lang="en-US" sz="800" dirty="0"/>
              <a:t>    if  </a:t>
            </a:r>
            <a:r>
              <a:rPr lang="en-US" sz="800" dirty="0" err="1"/>
              <a:t>px</a:t>
            </a:r>
            <a:r>
              <a:rPr lang="en-US" sz="800" dirty="0"/>
              <a:t>(k)&gt;0	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Hx</a:t>
            </a:r>
            <a:r>
              <a:rPr lang="en-US" sz="800" dirty="0"/>
              <a:t>=</a:t>
            </a:r>
            <a:r>
              <a:rPr lang="en-US" sz="800" dirty="0" err="1"/>
              <a:t>Hx-px</a:t>
            </a:r>
            <a:r>
              <a:rPr lang="en-US" sz="800" dirty="0"/>
              <a:t>(k)*log2(</a:t>
            </a:r>
            <a:r>
              <a:rPr lang="en-US" sz="800" dirty="0" err="1"/>
              <a:t>px</a:t>
            </a:r>
            <a:r>
              <a:rPr lang="en-US" sz="800" dirty="0"/>
              <a:t>(k));</a:t>
            </a:r>
          </a:p>
          <a:p>
            <a:r>
              <a:rPr lang="en-US" sz="800" dirty="0"/>
              <a:t>     end</a:t>
            </a:r>
          </a:p>
          <a:p>
            <a:r>
              <a:rPr lang="en-US" sz="800" dirty="0"/>
              <a:t>   if  </a:t>
            </a:r>
            <a:r>
              <a:rPr lang="en-US" sz="800" dirty="0" err="1"/>
              <a:t>py</a:t>
            </a:r>
            <a:r>
              <a:rPr lang="en-US" sz="800" dirty="0"/>
              <a:t>(k)&gt;0	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Hy</a:t>
            </a:r>
            <a:r>
              <a:rPr lang="en-US" sz="800" dirty="0"/>
              <a:t>=</a:t>
            </a:r>
            <a:r>
              <a:rPr lang="en-US" sz="800" dirty="0" err="1"/>
              <a:t>Hy-py</a:t>
            </a:r>
            <a:r>
              <a:rPr lang="en-US" sz="800" dirty="0"/>
              <a:t>(k)*log2(</a:t>
            </a:r>
            <a:r>
              <a:rPr lang="en-US" sz="800" dirty="0" err="1"/>
              <a:t>py</a:t>
            </a:r>
            <a:r>
              <a:rPr lang="en-US" sz="800" dirty="0"/>
              <a:t>(k));</a:t>
            </a:r>
          </a:p>
          <a:p>
            <a:r>
              <a:rPr lang="en-US" sz="800" dirty="0"/>
              <a:t>    end    </a:t>
            </a:r>
          </a:p>
          <a:p>
            <a:r>
              <a:rPr lang="en-US" sz="800" dirty="0"/>
              <a:t> end</a:t>
            </a:r>
          </a:p>
          <a:p>
            <a:r>
              <a:rPr lang="en-US" sz="800" dirty="0"/>
              <a:t>    </a:t>
            </a:r>
          </a:p>
          <a:p>
            <a:r>
              <a:rPr lang="en-US" sz="800" b="1" dirty="0"/>
              <a:t>%And the joint entropy </a:t>
            </a:r>
            <a:r>
              <a:rPr lang="en-US" sz="800" b="1" dirty="0" err="1"/>
              <a:t>Hxy</a:t>
            </a:r>
            <a:endParaRPr lang="en-US" sz="800" b="1" dirty="0"/>
          </a:p>
          <a:p>
            <a:r>
              <a:rPr lang="en-US" sz="800" dirty="0"/>
              <a:t>i=0;j=0;Hxy=0;Hom=0;Contr=0;</a:t>
            </a:r>
          </a:p>
          <a:p>
            <a:r>
              <a:rPr lang="en-US" sz="800" dirty="0"/>
              <a:t> for i=1:(maximum-minimum+1)</a:t>
            </a:r>
          </a:p>
          <a:p>
            <a:r>
              <a:rPr lang="en-US" sz="800" dirty="0"/>
              <a:t>     for j=1:(maximum-minimum+1),</a:t>
            </a:r>
          </a:p>
          <a:p>
            <a:r>
              <a:rPr lang="en-US" sz="800" dirty="0"/>
              <a:t>        if  CM(</a:t>
            </a:r>
            <a:r>
              <a:rPr lang="en-US" sz="800" dirty="0" err="1"/>
              <a:t>i,j</a:t>
            </a:r>
            <a:r>
              <a:rPr lang="en-US" sz="800" dirty="0"/>
              <a:t>)&gt;0 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Hxy</a:t>
            </a:r>
            <a:r>
              <a:rPr lang="en-US" sz="800" dirty="0"/>
              <a:t>=</a:t>
            </a:r>
            <a:r>
              <a:rPr lang="en-US" sz="800" dirty="0" err="1"/>
              <a:t>Hxy</a:t>
            </a:r>
            <a:r>
              <a:rPr lang="en-US" sz="800" dirty="0"/>
              <a:t>-(CM(</a:t>
            </a:r>
            <a:r>
              <a:rPr lang="en-US" sz="800" dirty="0" err="1"/>
              <a:t>i,j</a:t>
            </a:r>
            <a:r>
              <a:rPr lang="en-US" sz="800" dirty="0"/>
              <a:t>))*log2(CM(</a:t>
            </a:r>
            <a:r>
              <a:rPr lang="en-US" sz="800" dirty="0" err="1"/>
              <a:t>i,j</a:t>
            </a:r>
            <a:r>
              <a:rPr lang="en-US" sz="800" dirty="0"/>
              <a:t>));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Hom</a:t>
            </a:r>
            <a:r>
              <a:rPr lang="en-US" sz="800" dirty="0"/>
              <a:t>=</a:t>
            </a:r>
            <a:r>
              <a:rPr lang="en-US" sz="800" dirty="0" err="1"/>
              <a:t>Hom+CM</a:t>
            </a:r>
            <a:r>
              <a:rPr lang="en-US" sz="800" dirty="0"/>
              <a:t>(</a:t>
            </a:r>
            <a:r>
              <a:rPr lang="en-US" sz="800" dirty="0" err="1"/>
              <a:t>i,j</a:t>
            </a:r>
            <a:r>
              <a:rPr lang="en-US" sz="800" dirty="0"/>
              <a:t>)/(1+abs(i-j));</a:t>
            </a:r>
          </a:p>
          <a:p>
            <a:r>
              <a:rPr lang="en-US" sz="800" dirty="0"/>
              <a:t>            </a:t>
            </a:r>
            <a:r>
              <a:rPr lang="en-US" sz="800" dirty="0" err="1"/>
              <a:t>Contr</a:t>
            </a:r>
            <a:r>
              <a:rPr lang="en-US" sz="800" dirty="0"/>
              <a:t>=</a:t>
            </a:r>
            <a:r>
              <a:rPr lang="en-US" sz="800" dirty="0" err="1"/>
              <a:t>Contr</a:t>
            </a:r>
            <a:r>
              <a:rPr lang="en-US" sz="800" dirty="0"/>
              <a:t>+((i-j)^2)*CM(</a:t>
            </a:r>
            <a:r>
              <a:rPr lang="en-US" sz="800" dirty="0" err="1"/>
              <a:t>i,j</a:t>
            </a:r>
            <a:r>
              <a:rPr lang="en-US" sz="800" dirty="0"/>
              <a:t>);</a:t>
            </a:r>
          </a:p>
          <a:p>
            <a:r>
              <a:rPr lang="en-US" sz="800" dirty="0"/>
              <a:t>            </a:t>
            </a:r>
          </a:p>
          <a:p>
            <a:r>
              <a:rPr lang="en-US" sz="800" dirty="0"/>
              <a:t>        end</a:t>
            </a:r>
          </a:p>
          <a:p>
            <a:r>
              <a:rPr lang="en-US" sz="800" dirty="0"/>
              <a:t>    end</a:t>
            </a:r>
          </a:p>
          <a:p>
            <a:r>
              <a:rPr lang="en-US" sz="800" dirty="0"/>
              <a:t>end</a:t>
            </a:r>
          </a:p>
          <a:p>
            <a:endParaRPr lang="en-US" sz="800" dirty="0"/>
          </a:p>
          <a:p>
            <a:r>
              <a:rPr lang="en-US" sz="800" b="1" dirty="0"/>
              <a:t>% Store the features</a:t>
            </a:r>
          </a:p>
          <a:p>
            <a:r>
              <a:rPr lang="en-US" sz="800" dirty="0"/>
              <a:t>  </a:t>
            </a:r>
            <a:r>
              <a:rPr lang="en-US" sz="800" dirty="0" err="1"/>
              <a:t>features.Entropy</a:t>
            </a:r>
            <a:r>
              <a:rPr lang="en-US" sz="800" dirty="0"/>
              <a:t> = </a:t>
            </a:r>
            <a:r>
              <a:rPr lang="en-US" sz="800" dirty="0" err="1"/>
              <a:t>Hxy</a:t>
            </a:r>
            <a:r>
              <a:rPr lang="en-US" sz="800" dirty="0"/>
              <a:t>;</a:t>
            </a:r>
          </a:p>
          <a:p>
            <a:r>
              <a:rPr lang="en-US" sz="800" dirty="0"/>
              <a:t>  </a:t>
            </a:r>
            <a:r>
              <a:rPr lang="en-US" sz="800" dirty="0" err="1"/>
              <a:t>features.Homogeneity</a:t>
            </a:r>
            <a:r>
              <a:rPr lang="en-US" sz="800" dirty="0"/>
              <a:t> = </a:t>
            </a:r>
            <a:r>
              <a:rPr lang="en-US" sz="800" dirty="0" err="1"/>
              <a:t>Hom</a:t>
            </a:r>
            <a:r>
              <a:rPr lang="en-US" sz="800" dirty="0"/>
              <a:t>;</a:t>
            </a:r>
          </a:p>
          <a:p>
            <a:r>
              <a:rPr lang="en-US" sz="800" dirty="0"/>
              <a:t>  </a:t>
            </a:r>
            <a:r>
              <a:rPr lang="en-US" sz="800" dirty="0" err="1"/>
              <a:t>features.Contrast</a:t>
            </a:r>
            <a:r>
              <a:rPr lang="en-US" sz="800" dirty="0"/>
              <a:t> = </a:t>
            </a:r>
            <a:r>
              <a:rPr lang="en-US" sz="800" dirty="0" err="1"/>
              <a:t>Contr</a:t>
            </a:r>
            <a:r>
              <a:rPr lang="en-US" sz="800" dirty="0"/>
              <a:t>;</a:t>
            </a:r>
          </a:p>
          <a:p>
            <a:r>
              <a:rPr lang="en-US" sz="800" b="1" dirty="0"/>
              <a:t>% Display the features</a:t>
            </a:r>
          </a:p>
          <a:p>
            <a:r>
              <a:rPr lang="en-US" sz="800" dirty="0"/>
              <a:t>  display(features)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86" y="1434712"/>
            <a:ext cx="5769065" cy="37349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85199" y="2016921"/>
            <a:ext cx="2850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Entropy = 2.6201</a:t>
            </a:r>
          </a:p>
          <a:p>
            <a:r>
              <a:rPr lang="en-US" dirty="0"/>
              <a:t>Homogeneity = 0.8895</a:t>
            </a:r>
          </a:p>
          <a:p>
            <a:r>
              <a:rPr lang="en-US" dirty="0"/>
              <a:t>Contrast = 11.517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85" y="1468395"/>
            <a:ext cx="5769065" cy="37349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56" b="72130" l="21406" r="39688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166" t="47989" r="57976" b="25132"/>
          <a:stretch/>
        </p:blipFill>
        <p:spPr>
          <a:xfrm>
            <a:off x="4207655" y="1403082"/>
            <a:ext cx="5881666" cy="389047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80229" y="5201308"/>
            <a:ext cx="2542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Cyst filled with thick fluid</a:t>
            </a:r>
          </a:p>
        </p:txBody>
      </p:sp>
    </p:spTree>
    <p:extLst>
      <p:ext uri="{BB962C8B-B14F-4D97-AF65-F5344CB8AC3E}">
        <p14:creationId xmlns:p14="http://schemas.microsoft.com/office/powerpoint/2010/main" val="42230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</a:t>
            </a:r>
            <a:r>
              <a:rPr lang="en-US" dirty="0" err="1"/>
              <a:t>Radiomics</a:t>
            </a:r>
            <a:r>
              <a:rPr lang="en-US" dirty="0"/>
              <a:t> extraction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42" y="6124"/>
            <a:ext cx="9499600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shape </a:t>
            </a:r>
            <a:r>
              <a:rPr lang="en-US" dirty="0" err="1">
                <a:solidFill>
                  <a:schemeClr val="bg1"/>
                </a:solidFill>
              </a:rPr>
              <a:t>Radiomics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2" y="6611779"/>
            <a:ext cx="119471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B1B1B"/>
                </a:solidFill>
                <a:latin typeface="Roboto Mono Web"/>
              </a:rPr>
              <a:t>Park HJ, Park B, Lee SS. </a:t>
            </a:r>
            <a:r>
              <a:rPr lang="en-US" sz="1000" dirty="0" err="1">
                <a:solidFill>
                  <a:srgbClr val="1B1B1B"/>
                </a:solidFill>
                <a:latin typeface="Roboto Mono Web"/>
              </a:rPr>
              <a:t>Radiomics</a:t>
            </a:r>
            <a:r>
              <a:rPr lang="en-US" sz="1000" dirty="0">
                <a:solidFill>
                  <a:srgbClr val="1B1B1B"/>
                </a:solidFill>
                <a:latin typeface="Roboto Mono Web"/>
              </a:rPr>
              <a:t> and Deep Learning: Hepatic Applications. Korean J </a:t>
            </a:r>
            <a:r>
              <a:rPr lang="en-US" sz="1000" dirty="0" err="1">
                <a:solidFill>
                  <a:srgbClr val="1B1B1B"/>
                </a:solidFill>
                <a:latin typeface="Roboto Mono Web"/>
              </a:rPr>
              <a:t>Radiol</a:t>
            </a:r>
            <a:r>
              <a:rPr lang="en-US" sz="1000" dirty="0">
                <a:solidFill>
                  <a:srgbClr val="1B1B1B"/>
                </a:solidFill>
                <a:latin typeface="Roboto Mono Web"/>
              </a:rPr>
              <a:t>. 2020 Apr;21(4):387-401. https://doi.org/10.3348/kjr.2019.0752</a:t>
            </a:r>
          </a:p>
        </p:txBody>
      </p:sp>
      <p:pic>
        <p:nvPicPr>
          <p:cNvPr id="14340" name="Picture 4" descr="https://www.kjronline.org/ArticleImage/0068KJR/kjr-21-387-g001-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90" y="1825625"/>
            <a:ext cx="7046772" cy="46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2620255" y="5202091"/>
            <a:ext cx="1098817" cy="31504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20255" y="5625645"/>
            <a:ext cx="1098817" cy="31504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29" y="2854712"/>
            <a:ext cx="3286342" cy="36386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29" y="2854712"/>
            <a:ext cx="3286342" cy="3638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66" y="2235201"/>
            <a:ext cx="3326814" cy="2808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526" y="538942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function </a:t>
            </a:r>
            <a:r>
              <a:rPr lang="en-US" sz="1000" b="1" dirty="0" err="1">
                <a:latin typeface="Arial Narrow" panose="020B0606020202030204" pitchFamily="34" charset="0"/>
              </a:rPr>
              <a:t>shapeFeatures</a:t>
            </a:r>
            <a:r>
              <a:rPr lang="en-US" sz="1000" b="1" dirty="0">
                <a:latin typeface="Arial Narrow" panose="020B0606020202030204" pitchFamily="34" charset="0"/>
              </a:rPr>
              <a:t> = </a:t>
            </a:r>
            <a:r>
              <a:rPr lang="en-US" sz="1000" b="1" dirty="0" err="1">
                <a:latin typeface="Arial Narrow" panose="020B0606020202030204" pitchFamily="34" charset="0"/>
              </a:rPr>
              <a:t>computeShapeRadiomics</a:t>
            </a:r>
            <a:r>
              <a:rPr lang="en-US" sz="1000" b="1" dirty="0">
                <a:latin typeface="Arial Narrow" panose="020B0606020202030204" pitchFamily="34" charset="0"/>
              </a:rPr>
              <a:t>(</a:t>
            </a:r>
            <a:r>
              <a:rPr lang="en-US" sz="1000" b="1" dirty="0" err="1">
                <a:latin typeface="Arial Narrow" panose="020B0606020202030204" pitchFamily="34" charset="0"/>
              </a:rPr>
              <a:t>binaryImage</a:t>
            </a:r>
            <a:r>
              <a:rPr lang="en-US" sz="1000" b="1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% Ensure the input is a binary image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if !</a:t>
            </a:r>
            <a:r>
              <a:rPr lang="en-US" sz="1000" dirty="0" err="1">
                <a:latin typeface="Arial Narrow" panose="020B0606020202030204" pitchFamily="34" charset="0"/>
              </a:rPr>
              <a:t>islogical</a:t>
            </a:r>
            <a:r>
              <a:rPr lang="en-US" sz="1000" dirty="0">
                <a:latin typeface="Arial Narrow" panose="020B0606020202030204" pitchFamily="34" charset="0"/>
              </a:rPr>
              <a:t>(</a:t>
            </a:r>
            <a:r>
              <a:rPr lang="en-US" sz="1000" dirty="0" err="1">
                <a:latin typeface="Arial Narrow" panose="020B0606020202030204" pitchFamily="34" charset="0"/>
              </a:rPr>
              <a:t>binaryImage</a:t>
            </a:r>
            <a:r>
              <a:rPr lang="en-US" sz="10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error('Input must be a binary image.');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end</a:t>
            </a:r>
          </a:p>
          <a:p>
            <a:endParaRPr lang="en-US" sz="1000" dirty="0">
              <a:latin typeface="Arial Narrow" panose="020B0606020202030204" pitchFamily="34" charset="0"/>
            </a:endParaRPr>
          </a:p>
          <a:p>
            <a:r>
              <a:rPr lang="en-US" sz="1000" dirty="0">
                <a:latin typeface="Arial Narrow" panose="020B0606020202030204" pitchFamily="34" charset="0"/>
              </a:rPr>
              <a:t>  % Label the connected components in the binary image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[</a:t>
            </a:r>
            <a:r>
              <a:rPr lang="en-US" sz="1000" dirty="0" err="1">
                <a:latin typeface="Arial Narrow" panose="020B0606020202030204" pitchFamily="34" charset="0"/>
              </a:rPr>
              <a:t>labeledImage</a:t>
            </a:r>
            <a:r>
              <a:rPr lang="en-US" sz="1000" dirty="0">
                <a:latin typeface="Arial Narrow" panose="020B0606020202030204" pitchFamily="34" charset="0"/>
              </a:rPr>
              <a:t>, </a:t>
            </a:r>
            <a:r>
              <a:rPr lang="en-US" sz="1000" dirty="0" err="1">
                <a:latin typeface="Arial Narrow" panose="020B0606020202030204" pitchFamily="34" charset="0"/>
              </a:rPr>
              <a:t>numObjects</a:t>
            </a:r>
            <a:r>
              <a:rPr lang="en-US" sz="1000" dirty="0">
                <a:latin typeface="Arial Narrow" panose="020B0606020202030204" pitchFamily="34" charset="0"/>
              </a:rPr>
              <a:t>] = </a:t>
            </a:r>
            <a:r>
              <a:rPr lang="en-US" sz="1000" dirty="0" err="1">
                <a:latin typeface="Arial Narrow" panose="020B0606020202030204" pitchFamily="34" charset="0"/>
              </a:rPr>
              <a:t>bwlabel</a:t>
            </a:r>
            <a:r>
              <a:rPr lang="en-US" sz="1000" dirty="0">
                <a:latin typeface="Arial Narrow" panose="020B0606020202030204" pitchFamily="34" charset="0"/>
              </a:rPr>
              <a:t>(</a:t>
            </a:r>
            <a:r>
              <a:rPr lang="en-US" sz="1000" dirty="0" err="1">
                <a:latin typeface="Arial Narrow" panose="020B0606020202030204" pitchFamily="34" charset="0"/>
              </a:rPr>
              <a:t>binaryImage</a:t>
            </a:r>
            <a:r>
              <a:rPr lang="en-US" sz="1000" dirty="0">
                <a:latin typeface="Arial Narrow" panose="020B0606020202030204" pitchFamily="34" charset="0"/>
              </a:rPr>
              <a:t>);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% Get properties of the labeled regions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stats = </a:t>
            </a:r>
            <a:r>
              <a:rPr lang="en-US" sz="1000" dirty="0" err="1">
                <a:latin typeface="Arial Narrow" panose="020B0606020202030204" pitchFamily="34" charset="0"/>
              </a:rPr>
              <a:t>regionprops</a:t>
            </a:r>
            <a:r>
              <a:rPr lang="en-US" sz="1000" dirty="0">
                <a:latin typeface="Arial Narrow" panose="020B0606020202030204" pitchFamily="34" charset="0"/>
              </a:rPr>
              <a:t>(</a:t>
            </a:r>
            <a:r>
              <a:rPr lang="en-US" sz="1000" dirty="0" err="1">
                <a:latin typeface="Arial Narrow" panose="020B0606020202030204" pitchFamily="34" charset="0"/>
              </a:rPr>
              <a:t>labeledImage</a:t>
            </a:r>
            <a:r>
              <a:rPr lang="en-US" sz="1000" dirty="0">
                <a:latin typeface="Arial Narrow" panose="020B0606020202030204" pitchFamily="34" charset="0"/>
              </a:rPr>
              <a:t>, 'Area', 'Perimeter', '</a:t>
            </a:r>
            <a:r>
              <a:rPr lang="en-US" sz="1000" dirty="0" err="1">
                <a:latin typeface="Arial Narrow" panose="020B0606020202030204" pitchFamily="34" charset="0"/>
              </a:rPr>
              <a:t>BoundingBox</a:t>
            </a:r>
            <a:r>
              <a:rPr lang="en-US" sz="1000" dirty="0">
                <a:latin typeface="Arial Narrow" panose="020B0606020202030204" pitchFamily="34" charset="0"/>
              </a:rPr>
              <a:t>', '</a:t>
            </a:r>
            <a:r>
              <a:rPr lang="en-US" sz="1000" dirty="0" err="1">
                <a:latin typeface="Arial Narrow" panose="020B0606020202030204" pitchFamily="34" charset="0"/>
              </a:rPr>
              <a:t>MajorAxisLength</a:t>
            </a:r>
            <a:r>
              <a:rPr lang="en-US" sz="1000" dirty="0">
                <a:latin typeface="Arial Narrow" panose="020B0606020202030204" pitchFamily="34" charset="0"/>
              </a:rPr>
              <a:t>', '</a:t>
            </a:r>
            <a:r>
              <a:rPr lang="en-US" sz="1000" dirty="0" err="1">
                <a:latin typeface="Arial Narrow" panose="020B0606020202030204" pitchFamily="34" charset="0"/>
              </a:rPr>
              <a:t>MinorAxisLength</a:t>
            </a:r>
            <a:r>
              <a:rPr lang="en-US" sz="1000" dirty="0">
                <a:latin typeface="Arial Narrow" panose="020B0606020202030204" pitchFamily="34" charset="0"/>
              </a:rPr>
              <a:t>');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% Initialize feature structure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</a:t>
            </a:r>
            <a:r>
              <a:rPr lang="en-US" sz="1000" dirty="0" err="1">
                <a:latin typeface="Arial Narrow" panose="020B0606020202030204" pitchFamily="34" charset="0"/>
              </a:rPr>
              <a:t>shapeFeatures</a:t>
            </a:r>
            <a:r>
              <a:rPr lang="en-US" sz="1000" dirty="0">
                <a:latin typeface="Arial Narrow" panose="020B0606020202030204" pitchFamily="34" charset="0"/>
              </a:rPr>
              <a:t> = </a:t>
            </a:r>
            <a:r>
              <a:rPr lang="en-US" sz="1000" dirty="0" err="1">
                <a:latin typeface="Arial Narrow" panose="020B0606020202030204" pitchFamily="34" charset="0"/>
              </a:rPr>
              <a:t>struct</a:t>
            </a:r>
            <a:r>
              <a:rPr lang="en-US" sz="1000" dirty="0">
                <a:latin typeface="Arial Narrow" panose="020B0606020202030204" pitchFamily="34" charset="0"/>
              </a:rPr>
              <a:t>('Area', [], 'Perimeter', [], 'Circularity', [], '</a:t>
            </a:r>
            <a:r>
              <a:rPr lang="en-US" sz="1000" dirty="0" err="1">
                <a:latin typeface="Arial Narrow" panose="020B0606020202030204" pitchFamily="34" charset="0"/>
              </a:rPr>
              <a:t>AspectRatio</a:t>
            </a:r>
            <a:r>
              <a:rPr lang="en-US" sz="1000" dirty="0">
                <a:latin typeface="Arial Narrow" panose="020B0606020202030204" pitchFamily="34" charset="0"/>
              </a:rPr>
              <a:t>', []);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% Compute features for each labeled region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for i = 1:numObjects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area = stats(i).Area;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perimeter = stats(i).Perimeter;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  <a:r>
              <a:rPr lang="en-US" sz="1000" dirty="0" err="1">
                <a:latin typeface="Arial Narrow" panose="020B0606020202030204" pitchFamily="34" charset="0"/>
              </a:rPr>
              <a:t>boundingBox</a:t>
            </a:r>
            <a:r>
              <a:rPr lang="en-US" sz="1000" dirty="0">
                <a:latin typeface="Arial Narrow" panose="020B0606020202030204" pitchFamily="34" charset="0"/>
              </a:rPr>
              <a:t> = stats(i).</a:t>
            </a:r>
            <a:r>
              <a:rPr lang="en-US" sz="1000" dirty="0" err="1">
                <a:latin typeface="Arial Narrow" panose="020B0606020202030204" pitchFamily="34" charset="0"/>
              </a:rPr>
              <a:t>BoundingBox</a:t>
            </a:r>
            <a:r>
              <a:rPr lang="en-US" sz="1000" dirty="0">
                <a:latin typeface="Arial Narrow" panose="020B0606020202030204" pitchFamily="34" charset="0"/>
              </a:rPr>
              <a:t>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  <a:r>
              <a:rPr lang="en-US" sz="1000" dirty="0" err="1">
                <a:latin typeface="Arial Narrow" panose="020B0606020202030204" pitchFamily="34" charset="0"/>
              </a:rPr>
              <a:t>majorAxisLength</a:t>
            </a:r>
            <a:r>
              <a:rPr lang="en-US" sz="1000" dirty="0">
                <a:latin typeface="Arial Narrow" panose="020B0606020202030204" pitchFamily="34" charset="0"/>
              </a:rPr>
              <a:t> = stats(i).</a:t>
            </a:r>
            <a:r>
              <a:rPr lang="en-US" sz="1000" dirty="0" err="1">
                <a:latin typeface="Arial Narrow" panose="020B0606020202030204" pitchFamily="34" charset="0"/>
              </a:rPr>
              <a:t>MajorAxisLength</a:t>
            </a:r>
            <a:r>
              <a:rPr lang="en-US" sz="1000" dirty="0">
                <a:latin typeface="Arial Narrow" panose="020B0606020202030204" pitchFamily="34" charset="0"/>
              </a:rPr>
              <a:t>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  <a:r>
              <a:rPr lang="en-US" sz="1000" dirty="0" err="1">
                <a:latin typeface="Arial Narrow" panose="020B0606020202030204" pitchFamily="34" charset="0"/>
              </a:rPr>
              <a:t>minorAxisLength</a:t>
            </a:r>
            <a:r>
              <a:rPr lang="en-US" sz="1000" dirty="0">
                <a:latin typeface="Arial Narrow" panose="020B0606020202030204" pitchFamily="34" charset="0"/>
              </a:rPr>
              <a:t> = stats(i).</a:t>
            </a:r>
            <a:r>
              <a:rPr lang="en-US" sz="1000" dirty="0" err="1">
                <a:latin typeface="Arial Narrow" panose="020B0606020202030204" pitchFamily="34" charset="0"/>
              </a:rPr>
              <a:t>MinorAxisLength</a:t>
            </a:r>
            <a:r>
              <a:rPr lang="en-US" sz="1000" dirty="0">
                <a:latin typeface="Arial Narrow" panose="020B0606020202030204" pitchFamily="34" charset="0"/>
              </a:rPr>
              <a:t>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% Circularity: 4*pi*Area / Perimeter^2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circularity = 4 * pi * area / (perimeter^2);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% Aspect Ratio: Width / Height of the bounding box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  <a:r>
              <a:rPr lang="en-US" sz="1000" dirty="0" err="1">
                <a:latin typeface="Arial Narrow" panose="020B0606020202030204" pitchFamily="34" charset="0"/>
              </a:rPr>
              <a:t>aspectRatio</a:t>
            </a:r>
            <a:r>
              <a:rPr lang="en-US" sz="1000" dirty="0">
                <a:latin typeface="Arial Narrow" panose="020B0606020202030204" pitchFamily="34" charset="0"/>
              </a:rPr>
              <a:t> = </a:t>
            </a:r>
            <a:r>
              <a:rPr lang="en-US" sz="1000" dirty="0" err="1">
                <a:latin typeface="Arial Narrow" panose="020B0606020202030204" pitchFamily="34" charset="0"/>
              </a:rPr>
              <a:t>boundingBox</a:t>
            </a:r>
            <a:r>
              <a:rPr lang="en-US" sz="1000" dirty="0">
                <a:latin typeface="Arial Narrow" panose="020B0606020202030204" pitchFamily="34" charset="0"/>
              </a:rPr>
              <a:t>(3) / </a:t>
            </a:r>
            <a:r>
              <a:rPr lang="en-US" sz="1000" dirty="0" err="1">
                <a:latin typeface="Arial Narrow" panose="020B0606020202030204" pitchFamily="34" charset="0"/>
              </a:rPr>
              <a:t>boundingBox</a:t>
            </a:r>
            <a:r>
              <a:rPr lang="en-US" sz="1000" dirty="0">
                <a:latin typeface="Arial Narrow" panose="020B0606020202030204" pitchFamily="34" charset="0"/>
              </a:rPr>
              <a:t>(4);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% Store the features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  <a:r>
              <a:rPr lang="en-US" sz="1000" dirty="0" err="1">
                <a:latin typeface="Arial Narrow" panose="020B0606020202030204" pitchFamily="34" charset="0"/>
              </a:rPr>
              <a:t>shapeFeatures</a:t>
            </a:r>
            <a:r>
              <a:rPr lang="en-US" sz="1000" dirty="0">
                <a:latin typeface="Arial Narrow" panose="020B0606020202030204" pitchFamily="34" charset="0"/>
              </a:rPr>
              <a:t>(i).Area = area;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  <a:r>
              <a:rPr lang="en-US" sz="1000" dirty="0" err="1">
                <a:latin typeface="Arial Narrow" panose="020B0606020202030204" pitchFamily="34" charset="0"/>
              </a:rPr>
              <a:t>shapeFeatures</a:t>
            </a:r>
            <a:r>
              <a:rPr lang="en-US" sz="1000" dirty="0">
                <a:latin typeface="Arial Narrow" panose="020B0606020202030204" pitchFamily="34" charset="0"/>
              </a:rPr>
              <a:t>(i).Perimeter = perimeter;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  <a:r>
              <a:rPr lang="en-US" sz="1000" dirty="0" err="1">
                <a:latin typeface="Arial Narrow" panose="020B0606020202030204" pitchFamily="34" charset="0"/>
              </a:rPr>
              <a:t>shapeFeatures</a:t>
            </a:r>
            <a:r>
              <a:rPr lang="en-US" sz="1000" dirty="0">
                <a:latin typeface="Arial Narrow" panose="020B0606020202030204" pitchFamily="34" charset="0"/>
              </a:rPr>
              <a:t>(i).Circularity = circularity;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  </a:t>
            </a:r>
            <a:r>
              <a:rPr lang="en-US" sz="1000" dirty="0" err="1">
                <a:latin typeface="Arial Narrow" panose="020B0606020202030204" pitchFamily="34" charset="0"/>
              </a:rPr>
              <a:t>shapeFeatures</a:t>
            </a:r>
            <a:r>
              <a:rPr lang="en-US" sz="1000" dirty="0">
                <a:latin typeface="Arial Narrow" panose="020B0606020202030204" pitchFamily="34" charset="0"/>
              </a:rPr>
              <a:t>(i).</a:t>
            </a:r>
            <a:r>
              <a:rPr lang="en-US" sz="1000" dirty="0" err="1">
                <a:latin typeface="Arial Narrow" panose="020B0606020202030204" pitchFamily="34" charset="0"/>
              </a:rPr>
              <a:t>AspectRatio</a:t>
            </a:r>
            <a:r>
              <a:rPr lang="en-US" sz="1000" dirty="0">
                <a:latin typeface="Arial Narrow" panose="020B0606020202030204" pitchFamily="34" charset="0"/>
              </a:rPr>
              <a:t> = </a:t>
            </a:r>
            <a:r>
              <a:rPr lang="en-US" sz="1000" dirty="0" err="1">
                <a:latin typeface="Arial Narrow" panose="020B0606020202030204" pitchFamily="34" charset="0"/>
              </a:rPr>
              <a:t>aspectRatio</a:t>
            </a:r>
            <a:r>
              <a:rPr lang="en-US" sz="1000" dirty="0">
                <a:latin typeface="Arial Narrow" panose="020B0606020202030204" pitchFamily="34" charset="0"/>
              </a:rPr>
              <a:t>;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  end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end</a:t>
            </a:r>
          </a:p>
          <a:p>
            <a:endParaRPr lang="en-US" sz="1000" dirty="0">
              <a:latin typeface="Arial Narrow" panose="020B0606020202030204" pitchFamily="34" charset="0"/>
            </a:endParaRPr>
          </a:p>
          <a:p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4969" y="605914"/>
            <a:ext cx="55597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image = </a:t>
            </a:r>
            <a:r>
              <a:rPr lang="en-US" sz="1000" dirty="0" err="1">
                <a:latin typeface="Arial Narrow" panose="020B0606020202030204" pitchFamily="34" charset="0"/>
              </a:rPr>
              <a:t>imread</a:t>
            </a:r>
            <a:r>
              <a:rPr lang="en-US" sz="1000" dirty="0">
                <a:latin typeface="Arial Narrow" panose="020B0606020202030204" pitchFamily="34" charset="0"/>
              </a:rPr>
              <a:t>('case016_tumor.png'); A=uint8(image(:,:,3));</a:t>
            </a:r>
          </a:p>
          <a:p>
            <a:endParaRPr lang="en-US" sz="1000" dirty="0">
              <a:latin typeface="Arial Narrow" panose="020B0606020202030204" pitchFamily="34" charset="0"/>
            </a:endParaRPr>
          </a:p>
          <a:p>
            <a:r>
              <a:rPr lang="en-US" sz="1000" dirty="0">
                <a:latin typeface="Arial Narrow" panose="020B0606020202030204" pitchFamily="34" charset="0"/>
              </a:rPr>
              <a:t>% Convert the grayscale image to a binary image using 0 as threshold</a:t>
            </a:r>
          </a:p>
          <a:p>
            <a:r>
              <a:rPr lang="en-US" sz="1000" dirty="0" err="1">
                <a:latin typeface="Arial Narrow" panose="020B0606020202030204" pitchFamily="34" charset="0"/>
              </a:rPr>
              <a:t>binaryImage</a:t>
            </a:r>
            <a:r>
              <a:rPr lang="en-US" sz="1000" dirty="0">
                <a:latin typeface="Arial Narrow" panose="020B0606020202030204" pitchFamily="34" charset="0"/>
              </a:rPr>
              <a:t> = im2bw(A, 0);</a:t>
            </a:r>
          </a:p>
          <a:p>
            <a:endParaRPr lang="en-US" sz="1000" dirty="0">
              <a:latin typeface="Arial Narrow" panose="020B0606020202030204" pitchFamily="34" charset="0"/>
            </a:endParaRPr>
          </a:p>
          <a:p>
            <a:r>
              <a:rPr lang="en-US" sz="1000" dirty="0">
                <a:latin typeface="Arial Narrow" panose="020B0606020202030204" pitchFamily="34" charset="0"/>
              </a:rPr>
              <a:t>% Compute shape </a:t>
            </a:r>
            <a:r>
              <a:rPr lang="en-US" sz="1000" dirty="0" err="1">
                <a:latin typeface="Arial Narrow" panose="020B0606020202030204" pitchFamily="34" charset="0"/>
              </a:rPr>
              <a:t>radiomics</a:t>
            </a:r>
            <a:r>
              <a:rPr lang="en-US" sz="1000" dirty="0">
                <a:latin typeface="Arial Narrow" panose="020B0606020202030204" pitchFamily="34" charset="0"/>
              </a:rPr>
              <a:t> features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features = </a:t>
            </a:r>
            <a:r>
              <a:rPr lang="en-US" sz="1000" dirty="0" err="1">
                <a:latin typeface="Arial Narrow" panose="020B0606020202030204" pitchFamily="34" charset="0"/>
              </a:rPr>
              <a:t>computeShapeRadiomics</a:t>
            </a:r>
            <a:r>
              <a:rPr lang="en-US" sz="1000" dirty="0">
                <a:latin typeface="Arial Narrow" panose="020B0606020202030204" pitchFamily="34" charset="0"/>
              </a:rPr>
              <a:t>(</a:t>
            </a:r>
            <a:r>
              <a:rPr lang="en-US" sz="1000" dirty="0" err="1">
                <a:latin typeface="Arial Narrow" panose="020B0606020202030204" pitchFamily="34" charset="0"/>
              </a:rPr>
              <a:t>binaryImage</a:t>
            </a:r>
            <a:r>
              <a:rPr lang="en-US" sz="1000" dirty="0">
                <a:latin typeface="Arial Narrow" panose="020B0606020202030204" pitchFamily="34" charset="0"/>
              </a:rPr>
              <a:t>);</a:t>
            </a:r>
          </a:p>
          <a:p>
            <a:endParaRPr lang="en-US" sz="1000" dirty="0">
              <a:latin typeface="Arial Narrow" panose="020B0606020202030204" pitchFamily="34" charset="0"/>
            </a:endParaRPr>
          </a:p>
          <a:p>
            <a:r>
              <a:rPr lang="en-US" sz="1000" dirty="0">
                <a:latin typeface="Arial Narrow" panose="020B0606020202030204" pitchFamily="34" charset="0"/>
              </a:rPr>
              <a:t>% Display the features</a:t>
            </a:r>
          </a:p>
          <a:p>
            <a:r>
              <a:rPr lang="en-US" sz="1000" dirty="0" err="1">
                <a:latin typeface="Arial Narrow" panose="020B0606020202030204" pitchFamily="34" charset="0"/>
              </a:rPr>
              <a:t>disp</a:t>
            </a:r>
            <a:r>
              <a:rPr lang="en-US" sz="1000" dirty="0">
                <a:latin typeface="Arial Narrow" panose="020B0606020202030204" pitchFamily="34" charset="0"/>
              </a:rPr>
              <a:t>(features);</a:t>
            </a:r>
          </a:p>
        </p:txBody>
      </p:sp>
      <p:sp>
        <p:nvSpPr>
          <p:cNvPr id="7" name="Rectangle 6"/>
          <p:cNvSpPr/>
          <p:nvPr/>
        </p:nvSpPr>
        <p:spPr>
          <a:xfrm>
            <a:off x="1542" y="6124"/>
            <a:ext cx="9499600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shape </a:t>
            </a:r>
            <a:r>
              <a:rPr lang="en-US" dirty="0" err="1">
                <a:solidFill>
                  <a:schemeClr val="bg1"/>
                </a:solidFill>
              </a:rPr>
              <a:t>Radiomics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60073" y="5328466"/>
            <a:ext cx="1331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Area = 9223</a:t>
            </a:r>
          </a:p>
          <a:p>
            <a:r>
              <a:rPr lang="en-US" sz="1000" b="1" dirty="0">
                <a:latin typeface="Arial Narrow" panose="020B0606020202030204" pitchFamily="34" charset="0"/>
              </a:rPr>
              <a:t>Perimeter = 370.28</a:t>
            </a:r>
          </a:p>
          <a:p>
            <a:r>
              <a:rPr lang="en-US" sz="1000" b="1" dirty="0">
                <a:solidFill>
                  <a:srgbClr val="FF0000"/>
                </a:solidFill>
                <a:latin typeface="Arial Narrow" panose="020B0606020202030204" pitchFamily="34" charset="0"/>
              </a:rPr>
              <a:t>Circularity = 0.8453</a:t>
            </a:r>
          </a:p>
          <a:p>
            <a:r>
              <a:rPr lang="en-US" sz="1000" b="1" dirty="0" err="1">
                <a:latin typeface="Arial Narrow" panose="020B0606020202030204" pitchFamily="34" charset="0"/>
              </a:rPr>
              <a:t>AspectRatio</a:t>
            </a:r>
            <a:r>
              <a:rPr lang="en-US" sz="1000" b="1" dirty="0">
                <a:latin typeface="Arial Narrow" panose="020B0606020202030204" pitchFamily="34" charset="0"/>
              </a:rPr>
              <a:t> = 1.1700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1" y="2237130"/>
            <a:ext cx="3326814" cy="28088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833631" y="5044036"/>
            <a:ext cx="3189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Benign mammary dysplasia confirmed by biopsy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21229" y="5771144"/>
            <a:ext cx="1360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 Narrow" panose="020B0606020202030204" pitchFamily="34" charset="0"/>
              </a:rPr>
              <a:t>Area = 23534</a:t>
            </a:r>
          </a:p>
          <a:p>
            <a:r>
              <a:rPr lang="en-US" sz="1000" b="1" dirty="0">
                <a:solidFill>
                  <a:srgbClr val="FF0000"/>
                </a:solidFill>
                <a:latin typeface="Arial Narrow" panose="020B0606020202030204" pitchFamily="34" charset="0"/>
              </a:rPr>
              <a:t>Perimeter = 812.37</a:t>
            </a:r>
          </a:p>
          <a:p>
            <a:r>
              <a:rPr lang="en-US" sz="1000" b="1" dirty="0">
                <a:latin typeface="Arial Narrow" panose="020B0606020202030204" pitchFamily="34" charset="0"/>
              </a:rPr>
              <a:t>Circularity = 0.4481</a:t>
            </a:r>
          </a:p>
          <a:p>
            <a:r>
              <a:rPr lang="en-US" sz="1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AspectRatio</a:t>
            </a:r>
            <a:r>
              <a:rPr lang="en-US" sz="1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= 1.3889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971345"/>
              </p:ext>
            </p:extLst>
          </p:nvPr>
        </p:nvGraphicFramePr>
        <p:xfrm>
          <a:off x="3442448" y="6501843"/>
          <a:ext cx="3912486" cy="222885"/>
        </p:xfrm>
        <a:graphic>
          <a:graphicData uri="http://schemas.openxmlformats.org/drawingml/2006/table">
            <a:tbl>
              <a:tblPr/>
              <a:tblGrid>
                <a:gridCol w="3912486">
                  <a:extLst>
                    <a:ext uri="{9D8B030D-6E8A-4147-A177-3AD203B41FA5}">
                      <a16:colId xmlns:a16="http://schemas.microsoft.com/office/drawing/2014/main" val="10309799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Encapsulated papillary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carcinoma&amp;Ductal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carcinoma in situ (DCIS)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078937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062901" y="659392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https://www.cancerimagingarchive.net/collection/breast-lesions-usg/</a:t>
            </a:r>
          </a:p>
        </p:txBody>
      </p:sp>
    </p:spTree>
    <p:extLst>
      <p:ext uri="{BB962C8B-B14F-4D97-AF65-F5344CB8AC3E}">
        <p14:creationId xmlns:p14="http://schemas.microsoft.com/office/powerpoint/2010/main" val="42659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err="1"/>
              <a:t>PyRadiomics</a:t>
            </a:r>
            <a:r>
              <a:rPr lang="en-US" dirty="0"/>
              <a:t> is an open-source Python package for extracting </a:t>
            </a:r>
            <a:r>
              <a:rPr lang="en-US" dirty="0" err="1"/>
              <a:t>radiomics</a:t>
            </a:r>
            <a:r>
              <a:rPr lang="en-US" dirty="0"/>
              <a:t> features from medical images.</a:t>
            </a:r>
          </a:p>
          <a:p>
            <a:r>
              <a:rPr lang="en-US" dirty="0"/>
              <a:t>It aims to set a reference standard for </a:t>
            </a:r>
            <a:r>
              <a:rPr lang="en-US" dirty="0" err="1"/>
              <a:t>radiomics</a:t>
            </a:r>
            <a:r>
              <a:rPr lang="en-US" dirty="0"/>
              <a:t> analysis.</a:t>
            </a:r>
          </a:p>
          <a:p>
            <a:r>
              <a:rPr lang="en-US" dirty="0"/>
              <a:t>Provides a tested and maintained platform for easy and reproducible feature extraction.</a:t>
            </a:r>
          </a:p>
          <a:p>
            <a:r>
              <a:rPr lang="en-US" dirty="0"/>
              <a:t>Developers aim to raise awareness of </a:t>
            </a:r>
            <a:r>
              <a:rPr lang="en-US" dirty="0" err="1"/>
              <a:t>radiomics</a:t>
            </a:r>
            <a:r>
              <a:rPr lang="en-US" dirty="0"/>
              <a:t> and grow the community.</a:t>
            </a:r>
          </a:p>
          <a:p>
            <a:r>
              <a:rPr lang="en-US" dirty="0"/>
              <a:t>Supports feature extraction in both </a:t>
            </a:r>
            <a:r>
              <a:rPr lang="en-US" b="1" dirty="0"/>
              <a:t>2D and 3D</a:t>
            </a:r>
            <a:r>
              <a:rPr lang="en-US" dirty="0"/>
              <a:t>.</a:t>
            </a:r>
          </a:p>
          <a:p>
            <a:r>
              <a:rPr lang="en-US" dirty="0"/>
              <a:t>Can calculate single values per feature for a region of interest (segment-based) or generate feature maps (voxel-based).</a:t>
            </a:r>
          </a:p>
          <a:p>
            <a:r>
              <a:rPr lang="en-US" b="1" dirty="0"/>
              <a:t>Not intended for clinical use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5362" name="Picture 2" descr="PyRadiomics (Radiomics Feature Extraction in Python) – NMMIto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883" y="419673"/>
            <a:ext cx="43053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69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1922" y="62740"/>
            <a:ext cx="4591878" cy="1325563"/>
          </a:xfrm>
        </p:spPr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1921" y="1388303"/>
            <a:ext cx="5284305" cy="4351338"/>
          </a:xfrm>
        </p:spPr>
        <p:txBody>
          <a:bodyPr>
            <a:normAutofit/>
          </a:bodyPr>
          <a:lstStyle/>
          <a:p>
            <a:r>
              <a:rPr lang="en-US" dirty="0"/>
              <a:t>Image Segmentation</a:t>
            </a:r>
          </a:p>
          <a:p>
            <a:r>
              <a:rPr lang="en-US" dirty="0"/>
              <a:t>Preprocessing</a:t>
            </a:r>
          </a:p>
          <a:p>
            <a:pPr lvl="1"/>
            <a:r>
              <a:rPr lang="en-US" dirty="0"/>
              <a:t>Noise Reduction</a:t>
            </a:r>
          </a:p>
          <a:p>
            <a:pPr lvl="1"/>
            <a:r>
              <a:rPr lang="en-US" dirty="0"/>
              <a:t>Normalization</a:t>
            </a:r>
          </a:p>
          <a:p>
            <a:pPr lvl="1"/>
            <a:r>
              <a:rPr lang="en-US" dirty="0"/>
              <a:t>Resampling</a:t>
            </a:r>
          </a:p>
          <a:p>
            <a:r>
              <a:rPr lang="en-US" dirty="0"/>
              <a:t>Standardization/Reproducibility</a:t>
            </a:r>
          </a:p>
          <a:p>
            <a:r>
              <a:rPr lang="en-US" dirty="0"/>
              <a:t>ML model training, validation, deployment and translation</a:t>
            </a:r>
          </a:p>
          <a:p>
            <a:r>
              <a:rPr lang="en-US" dirty="0"/>
              <a:t>… see next presentations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181" t="3304" r="21232" b="3478"/>
          <a:stretch/>
        </p:blipFill>
        <p:spPr>
          <a:xfrm>
            <a:off x="3313" y="-29099"/>
            <a:ext cx="6758609" cy="68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6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What is </a:t>
            </a:r>
            <a:r>
              <a:rPr lang="en-US" dirty="0" err="1"/>
              <a:t>Radiomics</a:t>
            </a:r>
            <a:r>
              <a:rPr lang="en-US" dirty="0"/>
              <a:t>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Radiomics</a:t>
            </a:r>
            <a:r>
              <a:rPr lang="en-US" dirty="0"/>
              <a:t> is a wide term referring to the high throughput extraction of quantitative features from medical images.</a:t>
            </a:r>
          </a:p>
          <a:p>
            <a:pPr marL="0" indent="0">
              <a:buNone/>
            </a:pPr>
            <a:r>
              <a:rPr lang="en-US" dirty="0"/>
              <a:t>These </a:t>
            </a:r>
            <a:r>
              <a:rPr lang="en-US" dirty="0" err="1"/>
              <a:t>Radiomic</a:t>
            </a:r>
            <a:r>
              <a:rPr lang="en-US" dirty="0"/>
              <a:t> features have the potential to enhance diagnostic accuracy and treatment planning via AI driven modelling techniques (including integrative multi-omics ML)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16" y="4214050"/>
            <a:ext cx="6585534" cy="20978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53916" y="6457890"/>
            <a:ext cx="6585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  <a:latin typeface="Roboto Mono Web"/>
              </a:rPr>
              <a:t>Gillies</a:t>
            </a:r>
            <a:r>
              <a:rPr lang="en-US" sz="1000" b="0" i="0" dirty="0">
                <a:solidFill>
                  <a:srgbClr val="1B1B1B"/>
                </a:solidFill>
                <a:effectLst/>
                <a:latin typeface="Roboto Mono Web"/>
              </a:rPr>
              <a:t>, Robert J et al. “</a:t>
            </a:r>
            <a:r>
              <a:rPr lang="en-US" sz="1000" b="0" i="0" dirty="0" err="1">
                <a:solidFill>
                  <a:srgbClr val="1B1B1B"/>
                </a:solidFill>
                <a:effectLst/>
                <a:latin typeface="Roboto Mono Web"/>
              </a:rPr>
              <a:t>Radiomics</a:t>
            </a:r>
            <a:r>
              <a:rPr lang="en-US" sz="1000" b="0" i="0" dirty="0">
                <a:solidFill>
                  <a:srgbClr val="1B1B1B"/>
                </a:solidFill>
                <a:effectLst/>
                <a:latin typeface="Roboto Mono Web"/>
              </a:rPr>
              <a:t>: Images Are More than Pictures, They Are Data.” </a:t>
            </a:r>
            <a:r>
              <a:rPr lang="en-US" sz="1000" b="0" i="1" dirty="0">
                <a:solidFill>
                  <a:srgbClr val="1B1B1B"/>
                </a:solidFill>
                <a:effectLst/>
                <a:latin typeface="Roboto Mono Web"/>
              </a:rPr>
              <a:t>Radiology</a:t>
            </a:r>
            <a:r>
              <a:rPr lang="en-US" sz="1000" b="0" i="0" dirty="0">
                <a:solidFill>
                  <a:srgbClr val="1B1B1B"/>
                </a:solidFill>
                <a:effectLst/>
                <a:latin typeface="Roboto Mono Web"/>
              </a:rPr>
              <a:t> vol. 278,2 (2016): 563-77. doi:10.1148/radiol.2015151169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30060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</a:t>
            </a:r>
            <a:r>
              <a:rPr lang="en-US" dirty="0" err="1"/>
              <a:t>Radiomics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Oncology:</a:t>
            </a:r>
          </a:p>
          <a:p>
            <a:pPr marL="0" indent="0">
              <a:buNone/>
            </a:pPr>
            <a:r>
              <a:rPr lang="en-US" dirty="0"/>
              <a:t>Tumor Characterization</a:t>
            </a:r>
          </a:p>
          <a:p>
            <a:pPr marL="0" indent="0">
              <a:buNone/>
            </a:pPr>
            <a:r>
              <a:rPr lang="en-US" dirty="0"/>
              <a:t>Treatment Response Prediction</a:t>
            </a:r>
          </a:p>
          <a:p>
            <a:pPr marL="0" indent="0">
              <a:buNone/>
            </a:pPr>
            <a:r>
              <a:rPr lang="en-US" dirty="0"/>
              <a:t>Cardiology </a:t>
            </a:r>
          </a:p>
          <a:p>
            <a:pPr marL="0" indent="0">
              <a:buNone/>
            </a:pPr>
            <a:r>
              <a:rPr lang="en-US" dirty="0"/>
              <a:t>Neurology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6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ÎÏÎ¿ÏÎ­Î»ÎµÏÎ¼Î± ÎµÎ¹ÎºÏÎ½Î±Ï Î³Î¹Î± radio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8"/>
          <a:stretch/>
        </p:blipFill>
        <p:spPr bwMode="auto">
          <a:xfrm>
            <a:off x="59447" y="1237704"/>
            <a:ext cx="6214354" cy="520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635" r="79796" b="51673"/>
          <a:stretch/>
        </p:blipFill>
        <p:spPr>
          <a:xfrm>
            <a:off x="8886203" y="4808910"/>
            <a:ext cx="3246351" cy="200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Radiomics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ADA6C2-DCF3-40F8-880B-057E058965C3}"/>
              </a:ext>
            </a:extLst>
          </p:cNvPr>
          <p:cNvSpPr txBox="1">
            <a:spLocks/>
          </p:cNvSpPr>
          <p:nvPr/>
        </p:nvSpPr>
        <p:spPr>
          <a:xfrm>
            <a:off x="6844601" y="1093895"/>
            <a:ext cx="52879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The term </a:t>
            </a:r>
            <a:r>
              <a:rPr lang="en-US" dirty="0" err="1"/>
              <a:t>radiomics</a:t>
            </a:r>
            <a:r>
              <a:rPr lang="en-US" dirty="0"/>
              <a:t> refer to the high-throughput feature extraction from medical images using advanced multi-resolution image processing feature extraction techniques.</a:t>
            </a:r>
          </a:p>
          <a:p>
            <a:pPr algn="just"/>
            <a:r>
              <a:rPr lang="en-US" dirty="0"/>
              <a:t>This offers massive opportunities for discovering more correlations with pathophysiology.</a:t>
            </a:r>
          </a:p>
          <a:p>
            <a:pPr algn="just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92400" y="-4207"/>
            <a:ext cx="9499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From simple texture features to high-throughput feature extraction-&gt; </a:t>
            </a:r>
            <a:r>
              <a:rPr lang="en-US" dirty="0" err="1"/>
              <a:t>Radiomics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Radiomics</a:t>
            </a:r>
            <a:r>
              <a:rPr lang="en-US" dirty="0"/>
              <a:t> Workflow: Steps in </a:t>
            </a:r>
            <a:r>
              <a:rPr lang="en-US" dirty="0" err="1"/>
              <a:t>Radiomics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Image Acquisition</a:t>
            </a:r>
          </a:p>
          <a:p>
            <a:pPr marL="0" indent="0">
              <a:buNone/>
            </a:pPr>
            <a:r>
              <a:rPr lang="en-US" dirty="0"/>
              <a:t>Image Preprocessing</a:t>
            </a:r>
          </a:p>
          <a:p>
            <a:pPr marL="0" indent="0">
              <a:buNone/>
            </a:pPr>
            <a:r>
              <a:rPr lang="en-US" dirty="0"/>
              <a:t>Segmentation</a:t>
            </a:r>
          </a:p>
          <a:p>
            <a:pPr marL="0" indent="0">
              <a:buNone/>
            </a:pPr>
            <a:r>
              <a:rPr lang="en-US" b="1" dirty="0"/>
              <a:t>Feature Extraction</a:t>
            </a:r>
          </a:p>
          <a:p>
            <a:pPr marL="0" indent="0">
              <a:buNone/>
            </a:pPr>
            <a:r>
              <a:rPr lang="en-US" dirty="0"/>
              <a:t>Data Analysis and Modeling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128" y="1494180"/>
            <a:ext cx="6061409" cy="34585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73128" y="5087686"/>
            <a:ext cx="60614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B1B1B"/>
                </a:solidFill>
                <a:latin typeface="Roboto Mono Web"/>
              </a:rPr>
              <a:t>Zhang, Bin et al. “Advanced nasopharyngeal carcinoma: pre-treatment prediction of progression based on multi-parametric MRI </a:t>
            </a:r>
            <a:r>
              <a:rPr lang="en-US" sz="1000" dirty="0" err="1">
                <a:solidFill>
                  <a:srgbClr val="1B1B1B"/>
                </a:solidFill>
                <a:latin typeface="Roboto Mono Web"/>
              </a:rPr>
              <a:t>radiomics</a:t>
            </a:r>
            <a:r>
              <a:rPr lang="en-US" sz="1000" dirty="0">
                <a:solidFill>
                  <a:srgbClr val="1B1B1B"/>
                </a:solidFill>
                <a:latin typeface="Roboto Mono Web"/>
              </a:rPr>
              <a:t>.” </a:t>
            </a:r>
            <a:r>
              <a:rPr lang="en-US" sz="1000" dirty="0" err="1">
                <a:solidFill>
                  <a:srgbClr val="1B1B1B"/>
                </a:solidFill>
                <a:latin typeface="Roboto Mono Web"/>
              </a:rPr>
              <a:t>Oncotarget</a:t>
            </a:r>
            <a:r>
              <a:rPr lang="en-US" sz="1000" dirty="0">
                <a:solidFill>
                  <a:srgbClr val="1B1B1B"/>
                </a:solidFill>
                <a:latin typeface="Roboto Mono Web"/>
              </a:rPr>
              <a:t> vol. 8,42 72457-72465. 2 Aug. 2017, doi:10.18632/oncotarget.19799</a:t>
            </a:r>
          </a:p>
        </p:txBody>
      </p:sp>
    </p:spTree>
    <p:extLst>
      <p:ext uri="{BB962C8B-B14F-4D97-AF65-F5344CB8AC3E}">
        <p14:creationId xmlns:p14="http://schemas.microsoft.com/office/powerpoint/2010/main" val="381008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Radiomics</a:t>
            </a:r>
            <a:r>
              <a:rPr lang="en-US" b="1" dirty="0"/>
              <a:t> 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Texture </a:t>
            </a:r>
            <a:r>
              <a:rPr lang="en-US" dirty="0" err="1"/>
              <a:t>Radiomics</a:t>
            </a:r>
            <a:r>
              <a:rPr lang="en-US" dirty="0"/>
              <a:t> extraction	</a:t>
            </a:r>
          </a:p>
          <a:p>
            <a:r>
              <a:rPr lang="en-US" dirty="0"/>
              <a:t>Shape </a:t>
            </a:r>
            <a:r>
              <a:rPr lang="en-US" dirty="0" err="1"/>
              <a:t>Radiomics</a:t>
            </a:r>
            <a:r>
              <a:rPr lang="en-US" dirty="0"/>
              <a:t> extraction</a:t>
            </a:r>
          </a:p>
        </p:txBody>
      </p:sp>
    </p:spTree>
    <p:extLst>
      <p:ext uri="{BB962C8B-B14F-4D97-AF65-F5344CB8AC3E}">
        <p14:creationId xmlns:p14="http://schemas.microsoft.com/office/powerpoint/2010/main" val="303292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to Measure in PET/SPECT/.. Images?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Texture information of lesion (</a:t>
            </a:r>
            <a:r>
              <a:rPr lang="en-US" dirty="0">
                <a:solidFill>
                  <a:srgbClr val="C00000"/>
                </a:solidFill>
              </a:rPr>
              <a:t>heterogeneous vs homogeneous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6FB-787C-D543-9448-9726654C1509}" type="slidenum">
              <a:rPr lang="en-US" smtClean="0"/>
              <a:t>6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918196" y="2873828"/>
            <a:ext cx="8622804" cy="4000796"/>
            <a:chOff x="914400" y="2809875"/>
            <a:chExt cx="12090400" cy="6624972"/>
          </a:xfrm>
        </p:grpSpPr>
        <p:pic>
          <p:nvPicPr>
            <p:cNvPr id="5" name="Picture 5" descr="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8" r="10638" b="30435"/>
            <a:stretch>
              <a:fillRect/>
            </a:stretch>
          </p:blipFill>
          <p:spPr bwMode="auto">
            <a:xfrm>
              <a:off x="5257800" y="2809875"/>
              <a:ext cx="3365500" cy="39338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image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12" t="17624" r="26195" b="24486"/>
            <a:stretch>
              <a:fillRect/>
            </a:stretch>
          </p:blipFill>
          <p:spPr bwMode="auto">
            <a:xfrm>
              <a:off x="1711325" y="2809875"/>
              <a:ext cx="2860675" cy="39338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438400" y="3495675"/>
              <a:ext cx="533400" cy="5334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819400" y="4105275"/>
              <a:ext cx="533400" cy="533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848600" y="2962275"/>
              <a:ext cx="533400" cy="533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914400" y="3762375"/>
              <a:ext cx="2057400" cy="4838700"/>
              <a:chOff x="456918" y="1943101"/>
              <a:chExt cx="2057682" cy="4838699"/>
            </a:xfrm>
          </p:grpSpPr>
          <p:pic>
            <p:nvPicPr>
              <p:cNvPr id="11" name="Picture 10" descr="imag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272" t="27341" r="32652" b="61865"/>
              <a:stretch>
                <a:fillRect/>
              </a:stretch>
            </p:blipFill>
            <p:spPr bwMode="auto">
              <a:xfrm>
                <a:off x="456918" y="5257800"/>
                <a:ext cx="1524209" cy="152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Straight Connector 11"/>
              <p:cNvCxnSpPr>
                <a:cxnSpLocks noChangeShapeType="1"/>
              </p:cNvCxnSpPr>
              <p:nvPr/>
            </p:nvCxnSpPr>
            <p:spPr bwMode="auto">
              <a:xfrm flipH="1">
                <a:off x="482322" y="2195514"/>
                <a:ext cx="1452762" cy="314801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Connector 12"/>
              <p:cNvCxnSpPr>
                <a:cxnSpLocks noChangeShapeType="1"/>
              </p:cNvCxnSpPr>
              <p:nvPr/>
            </p:nvCxnSpPr>
            <p:spPr bwMode="auto">
              <a:xfrm rot="5400000">
                <a:off x="590514" y="3333714"/>
                <a:ext cx="3314699" cy="53347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819400" y="4638675"/>
              <a:ext cx="2895600" cy="3962400"/>
              <a:chOff x="2362200" y="2819399"/>
              <a:chExt cx="2895601" cy="3962401"/>
            </a:xfrm>
          </p:grpSpPr>
          <p:pic>
            <p:nvPicPr>
              <p:cNvPr id="15" name="Picture 14" descr="imag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80" t="35976" r="31152" b="54308"/>
              <a:stretch>
                <a:fillRect/>
              </a:stretch>
            </p:blipFill>
            <p:spPr bwMode="auto">
              <a:xfrm>
                <a:off x="3733800" y="5257800"/>
                <a:ext cx="1524001" cy="152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16200000" flipH="1">
                <a:off x="1828800" y="3352799"/>
                <a:ext cx="2438401" cy="13716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16200000" flipH="1">
                <a:off x="2857500" y="2857499"/>
                <a:ext cx="2438401" cy="236220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7366000" y="3495675"/>
              <a:ext cx="1320800" cy="5105400"/>
              <a:chOff x="6908800" y="1676400"/>
              <a:chExt cx="1320800" cy="5105400"/>
            </a:xfrm>
          </p:grpSpPr>
          <p:pic>
            <p:nvPicPr>
              <p:cNvPr id="19" name="Picture 12" descr="h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4" t="11172" r="10947" b="21788"/>
              <a:stretch>
                <a:fillRect/>
              </a:stretch>
            </p:blipFill>
            <p:spPr bwMode="auto">
              <a:xfrm>
                <a:off x="6908800" y="5257800"/>
                <a:ext cx="13208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5359400" y="3225800"/>
                <a:ext cx="3581400" cy="4826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16200000" flipH="1">
                <a:off x="6286500" y="3314700"/>
                <a:ext cx="3581400" cy="3048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8885238" y="2962275"/>
              <a:ext cx="4119562" cy="6472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1pPr>
              <a:lvl2pPr marL="742950" indent="-28575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2pPr>
              <a:lvl3pPr marL="11430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3pPr>
              <a:lvl4pPr marL="16002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4pPr>
              <a:lvl5pPr marL="2057400" indent="-228600" eaLnBrk="0"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FFFF"/>
                  </a:solidFill>
                  <a:latin typeface="Avenir" charset="0"/>
                  <a:ea typeface="MS PGothic" charset="0"/>
                  <a:cs typeface="MS PGothic" charset="0"/>
                  <a:sym typeface="Avenir" charset="0"/>
                </a:defRPr>
              </a:lvl9pPr>
            </a:lstStyle>
            <a:p>
              <a:pPr algn="l" eaLnBrk="1"/>
              <a:r>
                <a:rPr lang="en-US" sz="2000" dirty="0">
                  <a:solidFill>
                    <a:schemeClr val="tx1"/>
                  </a:solidFill>
                </a:rPr>
                <a:t>A spatial arrangement of a predefined number of voxels allowing the extraction of complex image patterns/ properties.</a:t>
              </a:r>
            </a:p>
            <a:p>
              <a:pPr algn="l" eaLnBrk="1"/>
              <a:endParaRPr lang="en-US" sz="2000" dirty="0">
                <a:solidFill>
                  <a:schemeClr val="tx1"/>
                </a:solidFill>
              </a:endParaRPr>
            </a:p>
            <a:p>
              <a:pPr algn="l" eaLnBrk="1"/>
              <a:endParaRPr lang="en-US" sz="2000" dirty="0">
                <a:solidFill>
                  <a:schemeClr val="tx1"/>
                </a:solidFill>
              </a:endParaRPr>
            </a:p>
            <a:p>
              <a:pPr algn="l" eaLnBrk="1"/>
              <a:endParaRPr lang="en-US" sz="2000" i="1" dirty="0">
                <a:solidFill>
                  <a:schemeClr val="tx1"/>
                </a:solidFill>
              </a:endParaRPr>
            </a:p>
            <a:p>
              <a:pPr algn="l" eaLnBrk="1"/>
              <a:r>
                <a:rPr lang="en-US" sz="2000" b="1" i="1" dirty="0">
                  <a:solidFill>
                    <a:schemeClr val="tx1"/>
                  </a:solidFill>
                </a:rPr>
                <a:t>Credit to:</a:t>
              </a:r>
            </a:p>
            <a:p>
              <a:pPr algn="l" eaLnBrk="1"/>
              <a:r>
                <a:rPr lang="en-US" sz="1600" i="1" dirty="0" err="1">
                  <a:solidFill>
                    <a:schemeClr val="tx1"/>
                  </a:solidFill>
                </a:rPr>
                <a:t>Bagci</a:t>
              </a:r>
              <a:r>
                <a:rPr lang="en-US" sz="1600" i="1" dirty="0">
                  <a:solidFill>
                    <a:schemeClr val="tx1"/>
                  </a:solidFill>
                </a:rPr>
                <a:t> EMBC 2011, RSNA 2011, 2012, ISBI 2012, </a:t>
              </a:r>
              <a:r>
                <a:rPr lang="en-US" sz="1600" i="1" dirty="0" err="1">
                  <a:solidFill>
                    <a:schemeClr val="tx1"/>
                  </a:solidFill>
                </a:rPr>
                <a:t>PlosOne</a:t>
              </a:r>
              <a:r>
                <a:rPr lang="en-US" sz="1600" i="1" dirty="0">
                  <a:solidFill>
                    <a:schemeClr val="tx1"/>
                  </a:solidFill>
                </a:rPr>
                <a:t> 2013.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4178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Texture in Medical Images</a:t>
            </a:r>
          </a:p>
        </p:txBody>
      </p:sp>
    </p:spTree>
    <p:extLst>
      <p:ext uri="{BB962C8B-B14F-4D97-AF65-F5344CB8AC3E}">
        <p14:creationId xmlns:p14="http://schemas.microsoft.com/office/powerpoint/2010/main" val="276370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6FB-787C-D543-9448-9726654C1509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Simple Histogram can’t tell the whole 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476" t="39556" r="6739" b="19936"/>
          <a:stretch/>
        </p:blipFill>
        <p:spPr>
          <a:xfrm>
            <a:off x="1639614" y="1028076"/>
            <a:ext cx="8609516" cy="5191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6334" y="6488668"/>
            <a:ext cx="50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Credit to: </a:t>
            </a:r>
            <a:r>
              <a:rPr lang="en-US" dirty="0"/>
              <a:t>Michael A. </a:t>
            </a:r>
            <a:r>
              <a:rPr lang="en-US" dirty="0" err="1"/>
              <a:t>Wurth</a:t>
            </a:r>
            <a:r>
              <a:rPr lang="en-US" dirty="0"/>
              <a:t> from Purdue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5071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Texture Analysis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6FB-787C-D543-9448-9726654C1509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96" y="1571855"/>
            <a:ext cx="7493660" cy="50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1E3C6E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FF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69835" y="6488668"/>
            <a:ext cx="246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Credit to: </a:t>
            </a:r>
            <a:r>
              <a:rPr lang="en-US" i="1" dirty="0"/>
              <a:t>M. </a:t>
            </a:r>
            <a:r>
              <a:rPr lang="en-US" i="1" dirty="0" err="1"/>
              <a:t>Hatt</a:t>
            </a:r>
            <a:r>
              <a:rPr lang="en-US" i="1" dirty="0"/>
              <a:t>, JNM </a:t>
            </a:r>
          </a:p>
        </p:txBody>
      </p:sp>
      <p:sp>
        <p:nvSpPr>
          <p:cNvPr id="7" name="Rectangle 6"/>
          <p:cNvSpPr/>
          <p:nvPr/>
        </p:nvSpPr>
        <p:spPr>
          <a:xfrm>
            <a:off x="-66842" y="-4207"/>
            <a:ext cx="9499600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Why computer measures of tissue appearance are so important?</a:t>
            </a:r>
          </a:p>
        </p:txBody>
      </p:sp>
    </p:spTree>
    <p:extLst>
      <p:ext uri="{BB962C8B-B14F-4D97-AF65-F5344CB8AC3E}">
        <p14:creationId xmlns:p14="http://schemas.microsoft.com/office/powerpoint/2010/main" val="4070984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Custom code in Octave/</a:t>
            </a:r>
            <a:r>
              <a:rPr lang="en-US" dirty="0" err="1"/>
              <a:t>Matlab</a:t>
            </a:r>
            <a:r>
              <a:rPr lang="en-US" dirty="0"/>
              <a:t> to implement texture analysis (TA) methods:</a:t>
            </a:r>
          </a:p>
          <a:p>
            <a:pPr lvl="1" eaLnBrk="1" hangingPunct="1"/>
            <a:r>
              <a:rPr lang="en-US" dirty="0"/>
              <a:t>Haralick </a:t>
            </a:r>
            <a:r>
              <a:rPr lang="en-US" sz="1400" i="1" dirty="0"/>
              <a:t>[1973 Haralick Robert M., Shanmugam K., </a:t>
            </a:r>
            <a:r>
              <a:rPr lang="en-US" sz="1400" i="1" dirty="0" err="1"/>
              <a:t>Dinstein</a:t>
            </a:r>
            <a:r>
              <a:rPr lang="en-US" sz="1400" i="1" dirty="0"/>
              <a:t>]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Texture Feature Maps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101B7-C5C4-4B98-991C-0AB8460E40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4207"/>
            <a:ext cx="949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technical view on texture analysis</a:t>
            </a:r>
          </a:p>
        </p:txBody>
      </p:sp>
    </p:spTree>
    <p:extLst>
      <p:ext uri="{BB962C8B-B14F-4D97-AF65-F5344CB8AC3E}">
        <p14:creationId xmlns:p14="http://schemas.microsoft.com/office/powerpoint/2010/main" val="32300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2117</Words>
  <Application>Microsoft Office PowerPoint</Application>
  <PresentationFormat>Widescreen</PresentationFormat>
  <Paragraphs>281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MS PGothic</vt:lpstr>
      <vt:lpstr>Arial</vt:lpstr>
      <vt:lpstr>Arial Narrow</vt:lpstr>
      <vt:lpstr>Avenir</vt:lpstr>
      <vt:lpstr>Calibri</vt:lpstr>
      <vt:lpstr>Calibri Light</vt:lpstr>
      <vt:lpstr>Roboto Mono Web</vt:lpstr>
      <vt:lpstr>Symbol</vt:lpstr>
      <vt:lpstr>TimesTen-Bold</vt:lpstr>
      <vt:lpstr>TimesTen-Italic</vt:lpstr>
      <vt:lpstr>TimesTen-Roman</vt:lpstr>
      <vt:lpstr>Office Theme</vt:lpstr>
      <vt:lpstr>Radiomics Extraction  Unlocking the Power of Medical Imaging </vt:lpstr>
      <vt:lpstr>Introduction: What is Radiomics?  </vt:lpstr>
      <vt:lpstr>Radiomics</vt:lpstr>
      <vt:lpstr>The Radiomics Workflow: Steps in Radiomics </vt:lpstr>
      <vt:lpstr>Radiomics Feature Extraction</vt:lpstr>
      <vt:lpstr>What to Measure in PET/SPECT/.. Images?</vt:lpstr>
      <vt:lpstr>PowerPoint Presentation</vt:lpstr>
      <vt:lpstr>Example Texture Analysis Strategy</vt:lpstr>
      <vt:lpstr>Texture Feature Maps</vt:lpstr>
      <vt:lpstr>Gray-level Co-occurrence Matrix Texture  </vt:lpstr>
      <vt:lpstr>Method 1: Haralick features and feature maps.</vt:lpstr>
      <vt:lpstr>PowerPoint Presentation</vt:lpstr>
      <vt:lpstr>GLCM tips</vt:lpstr>
      <vt:lpstr>PowerPoint Presentation</vt:lpstr>
      <vt:lpstr>PowerPoint Presentation</vt:lpstr>
      <vt:lpstr>Shape Radiomics extraction</vt:lpstr>
      <vt:lpstr>PowerPoint Presentation</vt:lpstr>
      <vt:lpstr>PowerPoint Presentation</vt:lpstr>
      <vt:lpstr>Issues</vt:lpstr>
      <vt:lpstr>Applications of Radiomics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Kostas Marias</dc:creator>
  <cp:lastModifiedBy>Kostas Marias</cp:lastModifiedBy>
  <cp:revision>37</cp:revision>
  <dcterms:created xsi:type="dcterms:W3CDTF">2024-12-09T20:21:48Z</dcterms:created>
  <dcterms:modified xsi:type="dcterms:W3CDTF">2024-12-23T09:34:58Z</dcterms:modified>
</cp:coreProperties>
</file>