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36"/>
  </p:notesMasterIdLst>
  <p:handoutMasterIdLst>
    <p:handoutMasterId r:id="rId37"/>
  </p:handoutMasterIdLst>
  <p:sldIdLst>
    <p:sldId id="324" r:id="rId2"/>
    <p:sldId id="519" r:id="rId3"/>
    <p:sldId id="751" r:id="rId4"/>
    <p:sldId id="561" r:id="rId5"/>
    <p:sldId id="746" r:id="rId6"/>
    <p:sldId id="749" r:id="rId7"/>
    <p:sldId id="750" r:id="rId8"/>
    <p:sldId id="630" r:id="rId9"/>
    <p:sldId id="560" r:id="rId10"/>
    <p:sldId id="693" r:id="rId11"/>
    <p:sldId id="692" r:id="rId12"/>
    <p:sldId id="633" r:id="rId13"/>
    <p:sldId id="647" r:id="rId14"/>
    <p:sldId id="520" r:id="rId15"/>
    <p:sldId id="552" r:id="rId16"/>
    <p:sldId id="553" r:id="rId17"/>
    <p:sldId id="753" r:id="rId18"/>
    <p:sldId id="754" r:id="rId19"/>
    <p:sldId id="752" r:id="rId20"/>
    <p:sldId id="755" r:id="rId21"/>
    <p:sldId id="756" r:id="rId22"/>
    <p:sldId id="758" r:id="rId23"/>
    <p:sldId id="759" r:id="rId24"/>
    <p:sldId id="523" r:id="rId25"/>
    <p:sldId id="645" r:id="rId26"/>
    <p:sldId id="524" r:id="rId27"/>
    <p:sldId id="540" r:id="rId28"/>
    <p:sldId id="701" r:id="rId29"/>
    <p:sldId id="702" r:id="rId30"/>
    <p:sldId id="703" r:id="rId31"/>
    <p:sldId id="743" r:id="rId32"/>
    <p:sldId id="760" r:id="rId33"/>
    <p:sldId id="747" r:id="rId34"/>
    <p:sldId id="748" r:id="rId35"/>
  </p:sldIdLst>
  <p:sldSz cx="9144000" cy="6858000" type="screen4x3"/>
  <p:notesSz cx="6797675" cy="9926638"/>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Stelios ." initials="" lastIdx="1" clrIdx="1"/>
  <p:cmAuthor id="2" name="kmarias" initials="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FF96"/>
    <a:srgbClr val="262625"/>
    <a:srgbClr val="595959"/>
    <a:srgbClr val="F8F8F8"/>
    <a:srgbClr val="FFFFCC"/>
    <a:srgbClr val="777777"/>
    <a:srgbClr val="00FF00"/>
    <a:srgbClr val="FF00FF"/>
    <a:srgbClr val="00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539" autoAdjust="0"/>
    <p:restoredTop sz="88318" autoAdjust="0"/>
  </p:normalViewPr>
  <p:slideViewPr>
    <p:cSldViewPr>
      <p:cViewPr varScale="1">
        <p:scale>
          <a:sx n="82" d="100"/>
          <a:sy n="82" d="100"/>
        </p:scale>
        <p:origin x="60" y="906"/>
      </p:cViewPr>
      <p:guideLst>
        <p:guide orient="horz" pos="2160"/>
        <p:guide pos="2880"/>
      </p:guideLst>
    </p:cSldViewPr>
  </p:slideViewPr>
  <p:outlineViewPr>
    <p:cViewPr>
      <p:scale>
        <a:sx n="33" d="100"/>
        <a:sy n="33" d="100"/>
      </p:scale>
      <p:origin x="0" y="9224"/>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03E3E-1881-4B7F-9645-0FA7DD87A673}" type="doc">
      <dgm:prSet loTypeId="urn:microsoft.com/office/officeart/2005/8/layout/arrow2" loCatId="process" qsTypeId="urn:microsoft.com/office/officeart/2005/8/quickstyle/simple1" qsCatId="simple" csTypeId="urn:microsoft.com/office/officeart/2005/8/colors/accent1_2" csCatId="accent1" phldr="0"/>
      <dgm:spPr/>
    </dgm:pt>
    <dgm:pt modelId="{7EF1FE6F-0FC4-4F62-9204-E4084E95B6A9}">
      <dgm:prSet phldrT="[Text]" phldr="1"/>
      <dgm:spPr/>
      <dgm:t>
        <a:bodyPr/>
        <a:lstStyle/>
        <a:p>
          <a:endParaRPr lang="el-GR" dirty="0"/>
        </a:p>
      </dgm:t>
    </dgm:pt>
    <dgm:pt modelId="{6C3F247E-2D14-4953-8FA2-DABABD7ADFF1}" type="sibTrans" cxnId="{4CB9F74D-D47E-44A0-8165-754DD474D6C6}">
      <dgm:prSet/>
      <dgm:spPr/>
      <dgm:t>
        <a:bodyPr/>
        <a:lstStyle/>
        <a:p>
          <a:endParaRPr lang="el-GR"/>
        </a:p>
      </dgm:t>
    </dgm:pt>
    <dgm:pt modelId="{BD9299F4-B790-4900-B0C7-A9F50CA2577F}" type="parTrans" cxnId="{4CB9F74D-D47E-44A0-8165-754DD474D6C6}">
      <dgm:prSet/>
      <dgm:spPr/>
      <dgm:t>
        <a:bodyPr/>
        <a:lstStyle/>
        <a:p>
          <a:endParaRPr lang="el-GR"/>
        </a:p>
      </dgm:t>
    </dgm:pt>
    <dgm:pt modelId="{B3BC1110-8B4F-4778-962D-B562830271A4}" type="pres">
      <dgm:prSet presAssocID="{4AF03E3E-1881-4B7F-9645-0FA7DD87A673}" presName="arrowDiagram" presStyleCnt="0">
        <dgm:presLayoutVars>
          <dgm:chMax val="5"/>
          <dgm:dir/>
          <dgm:resizeHandles val="exact"/>
        </dgm:presLayoutVars>
      </dgm:prSet>
      <dgm:spPr/>
    </dgm:pt>
    <dgm:pt modelId="{D4F32169-8187-457C-BC0E-0D8181FCF937}" type="pres">
      <dgm:prSet presAssocID="{4AF03E3E-1881-4B7F-9645-0FA7DD87A673}" presName="arrow" presStyleLbl="bgShp" presStyleIdx="0" presStyleCnt="1" custLinFactNeighborX="-71227" custLinFactNeighborY="46888"/>
      <dgm:spPr/>
    </dgm:pt>
    <dgm:pt modelId="{CA19E520-2BBA-452B-AFA6-E8F8CD7A2475}" type="pres">
      <dgm:prSet presAssocID="{4AF03E3E-1881-4B7F-9645-0FA7DD87A673}" presName="arrowDiagram1" presStyleCnt="0">
        <dgm:presLayoutVars>
          <dgm:bulletEnabled val="1"/>
        </dgm:presLayoutVars>
      </dgm:prSet>
      <dgm:spPr/>
    </dgm:pt>
    <dgm:pt modelId="{74C91794-D0A3-4CA8-800A-55FA9DE6C389}" type="pres">
      <dgm:prSet presAssocID="{7EF1FE6F-0FC4-4F62-9204-E4084E95B6A9}" presName="bullet1" presStyleLbl="node1" presStyleIdx="0" presStyleCnt="1"/>
      <dgm:spPr/>
    </dgm:pt>
    <dgm:pt modelId="{458CEE58-B3AC-4C23-BBC7-1ACC8FF9CC69}" type="pres">
      <dgm:prSet presAssocID="{7EF1FE6F-0FC4-4F62-9204-E4084E95B6A9}" presName="textBox1" presStyleLbl="revTx" presStyleIdx="0" presStyleCnt="1">
        <dgm:presLayoutVars>
          <dgm:bulletEnabled val="1"/>
        </dgm:presLayoutVars>
      </dgm:prSet>
      <dgm:spPr/>
      <dgm:t>
        <a:bodyPr/>
        <a:lstStyle/>
        <a:p>
          <a:endParaRPr lang="el-GR"/>
        </a:p>
      </dgm:t>
    </dgm:pt>
  </dgm:ptLst>
  <dgm:cxnLst>
    <dgm:cxn modelId="{90BC14D4-6263-4AA7-8198-428454C06F6A}" type="presOf" srcId="{7EF1FE6F-0FC4-4F62-9204-E4084E95B6A9}" destId="{458CEE58-B3AC-4C23-BBC7-1ACC8FF9CC69}" srcOrd="0" destOrd="0" presId="urn:microsoft.com/office/officeart/2005/8/layout/arrow2"/>
    <dgm:cxn modelId="{7C56E99C-3576-4374-9577-CD4AAB81C961}" type="presOf" srcId="{4AF03E3E-1881-4B7F-9645-0FA7DD87A673}" destId="{B3BC1110-8B4F-4778-962D-B562830271A4}" srcOrd="0" destOrd="0" presId="urn:microsoft.com/office/officeart/2005/8/layout/arrow2"/>
    <dgm:cxn modelId="{4CB9F74D-D47E-44A0-8165-754DD474D6C6}" srcId="{4AF03E3E-1881-4B7F-9645-0FA7DD87A673}" destId="{7EF1FE6F-0FC4-4F62-9204-E4084E95B6A9}" srcOrd="0" destOrd="0" parTransId="{BD9299F4-B790-4900-B0C7-A9F50CA2577F}" sibTransId="{6C3F247E-2D14-4953-8FA2-DABABD7ADFF1}"/>
    <dgm:cxn modelId="{DBD3E704-2C7A-41FD-BAFB-02AB7D0BAC56}" type="presParOf" srcId="{B3BC1110-8B4F-4778-962D-B562830271A4}" destId="{D4F32169-8187-457C-BC0E-0D8181FCF937}" srcOrd="0" destOrd="0" presId="urn:microsoft.com/office/officeart/2005/8/layout/arrow2"/>
    <dgm:cxn modelId="{97057842-C0E0-45CC-8D30-D65C9FAA2C12}" type="presParOf" srcId="{B3BC1110-8B4F-4778-962D-B562830271A4}" destId="{CA19E520-2BBA-452B-AFA6-E8F8CD7A2475}" srcOrd="1" destOrd="0" presId="urn:microsoft.com/office/officeart/2005/8/layout/arrow2"/>
    <dgm:cxn modelId="{CA3393F1-5370-432E-AB8D-E0BBE2C4643A}" type="presParOf" srcId="{CA19E520-2BBA-452B-AFA6-E8F8CD7A2475}" destId="{74C91794-D0A3-4CA8-800A-55FA9DE6C389}" srcOrd="0" destOrd="0" presId="urn:microsoft.com/office/officeart/2005/8/layout/arrow2"/>
    <dgm:cxn modelId="{273274E7-D822-46BA-BE20-33FADC175328}" type="presParOf" srcId="{CA19E520-2BBA-452B-AFA6-E8F8CD7A2475}" destId="{458CEE58-B3AC-4C23-BBC7-1ACC8FF9CC69}"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32169-8187-457C-BC0E-0D8181FCF937}">
      <dsp:nvSpPr>
        <dsp:cNvPr id="0" name=""/>
        <dsp:cNvSpPr/>
      </dsp:nvSpPr>
      <dsp:spPr>
        <a:xfrm>
          <a:off x="0" y="986"/>
          <a:ext cx="4632176" cy="289511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91794-D0A3-4CA8-800A-55FA9DE6C389}">
      <dsp:nvSpPr>
        <dsp:cNvPr id="0" name=""/>
        <dsp:cNvSpPr/>
      </dsp:nvSpPr>
      <dsp:spPr>
        <a:xfrm>
          <a:off x="3534350" y="587621"/>
          <a:ext cx="342781" cy="3427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CEE58-B3AC-4C23-BBC7-1ACC8FF9CC69}">
      <dsp:nvSpPr>
        <dsp:cNvPr id="0" name=""/>
        <dsp:cNvSpPr/>
      </dsp:nvSpPr>
      <dsp:spPr>
        <a:xfrm>
          <a:off x="1852870" y="759011"/>
          <a:ext cx="1852870" cy="2136591"/>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1633" bIns="0" numCol="1" spcCol="1270" anchor="t" anchorCtr="0">
          <a:noAutofit/>
        </a:bodyPr>
        <a:lstStyle/>
        <a:p>
          <a:pPr lvl="0" algn="r" defTabSz="2178050">
            <a:lnSpc>
              <a:spcPct val="90000"/>
            </a:lnSpc>
            <a:spcBef>
              <a:spcPct val="0"/>
            </a:spcBef>
            <a:spcAft>
              <a:spcPct val="35000"/>
            </a:spcAft>
          </a:pPr>
          <a:endParaRPr lang="el-GR" sz="4900" kern="1200" dirty="0"/>
        </a:p>
      </dsp:txBody>
      <dsp:txXfrm>
        <a:off x="1943320" y="849461"/>
        <a:ext cx="1671970" cy="195569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9699"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9700"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9701"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39CCD6D-67A1-43AA-8878-228E2B7D103A}" type="slidenum">
              <a:rPr lang="en-GB"/>
              <a:pPr>
                <a:defRPr/>
              </a:pPr>
              <a:t>‹#›</a:t>
            </a:fld>
            <a:endParaRPr lang="en-GB"/>
          </a:p>
        </p:txBody>
      </p:sp>
    </p:spTree>
    <p:extLst>
      <p:ext uri="{BB962C8B-B14F-4D97-AF65-F5344CB8AC3E}">
        <p14:creationId xmlns:p14="http://schemas.microsoft.com/office/powerpoint/2010/main" val="182960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l-GR"/>
          </a:p>
        </p:txBody>
      </p:sp>
      <p:sp>
        <p:nvSpPr>
          <p:cNvPr id="40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l-GR"/>
          </a:p>
        </p:txBody>
      </p:sp>
      <p:sp>
        <p:nvSpPr>
          <p:cNvPr id="1638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l-GR"/>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F07393C-0844-41C5-BDA0-A39E6F80CB14}" type="slidenum">
              <a:rPr lang="el-GR"/>
              <a:pPr>
                <a:defRPr/>
              </a:pPr>
              <a:t>‹#›</a:t>
            </a:fld>
            <a:endParaRPr lang="el-GR"/>
          </a:p>
        </p:txBody>
      </p:sp>
    </p:spTree>
    <p:extLst>
      <p:ext uri="{BB962C8B-B14F-4D97-AF65-F5344CB8AC3E}">
        <p14:creationId xmlns:p14="http://schemas.microsoft.com/office/powerpoint/2010/main" val="2665830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59EED81-D527-4C5C-895D-DB2745B0DC6E}" type="slidenum">
              <a:rPr lang="el-GR"/>
              <a:pPr/>
              <a:t>1</a:t>
            </a:fld>
            <a:endParaRPr lang="el-G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mtClean="0"/>
              <a:t>&lt;title&gt; = Prof., Dr., etc</a:t>
            </a:r>
          </a:p>
          <a:p>
            <a:pPr eaLnBrk="1" hangingPunct="1"/>
            <a:r>
              <a:rPr lang="en-GB" smtClean="0"/>
              <a:t>Xxxxxxx Yyyyyyyy = name of the presenter</a:t>
            </a:r>
          </a:p>
          <a:p>
            <a:pPr eaLnBrk="1" hangingPunct="1"/>
            <a:r>
              <a:rPr lang="en-GB" smtClean="0"/>
              <a:t>&lt;Full Laboratory Name&gt; = e.g. Computational Vision and Robotics</a:t>
            </a:r>
          </a:p>
          <a:p>
            <a:pPr eaLnBrk="1" hangingPunct="1"/>
            <a:r>
              <a:rPr lang="en-GB" smtClean="0"/>
              <a:t>&lt;Lab short name&gt; = e.g. CVRL</a:t>
            </a:r>
          </a:p>
          <a:p>
            <a:pPr eaLnBrk="1" hangingPunct="1"/>
            <a:r>
              <a:rPr lang="en-GB" smtClean="0"/>
              <a:t>e.t.c.</a:t>
            </a:r>
            <a:endParaRPr lang="el-GR" smtClean="0"/>
          </a:p>
        </p:txBody>
      </p:sp>
    </p:spTree>
    <p:extLst>
      <p:ext uri="{BB962C8B-B14F-4D97-AF65-F5344CB8AC3E}">
        <p14:creationId xmlns:p14="http://schemas.microsoft.com/office/powerpoint/2010/main" val="4014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2C1539-D7B9-4217-90E6-3C7E476FA506}" type="slidenum">
              <a:rPr lang="en-US" altLang="el-GR" sz="1200"/>
              <a:pPr eaLnBrk="1" hangingPunct="1"/>
              <a:t>26</a:t>
            </a:fld>
            <a:endParaRPr lang="en-US" altLang="el-GR"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l-GR" smtClean="0">
                <a:latin typeface="Arial" panose="020B0604020202020204" pitchFamily="34" charset="0"/>
              </a:rPr>
              <a:t>Give the analogy of the character recognition system.</a:t>
            </a:r>
          </a:p>
          <a:p>
            <a:pPr eaLnBrk="1" hangingPunct="1"/>
            <a:r>
              <a:rPr lang="en-IE" altLang="el-GR" smtClean="0">
                <a:latin typeface="Arial" panose="020B0604020202020204" pitchFamily="34" charset="0"/>
              </a:rPr>
              <a:t>Low Level: Cleaning up the image of some text</a:t>
            </a:r>
          </a:p>
          <a:p>
            <a:pPr eaLnBrk="1" hangingPunct="1"/>
            <a:r>
              <a:rPr lang="en-IE" altLang="el-GR" smtClean="0">
                <a:latin typeface="Arial" panose="020B0604020202020204" pitchFamily="34" charset="0"/>
              </a:rPr>
              <a:t>Mid level: Segmenting the text from the background and recognising individual characters</a:t>
            </a:r>
          </a:p>
          <a:p>
            <a:pPr eaLnBrk="1" hangingPunct="1"/>
            <a:r>
              <a:rPr lang="en-IE" altLang="el-GR" smtClean="0">
                <a:latin typeface="Arial" panose="020B0604020202020204" pitchFamily="34" charset="0"/>
              </a:rPr>
              <a:t>High level: Understanding what the text says</a:t>
            </a:r>
          </a:p>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206007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C50E2A8-AB6C-46DC-8483-85378B1F0394}" type="slidenum">
              <a:rPr lang="en-US" altLang="el-GR" sz="1200"/>
              <a:pPr eaLnBrk="1" hangingPunct="1"/>
              <a:t>27</a:t>
            </a:fld>
            <a:endParaRPr lang="en-US" altLang="el-GR"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99939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D7DB4AD-E015-4789-8BC9-0651DA2AAC60}" type="slidenum">
              <a:rPr lang="en-US" altLang="el-GR" sz="1200"/>
              <a:pPr eaLnBrk="1" hangingPunct="1"/>
              <a:t>33</a:t>
            </a:fld>
            <a:endParaRPr lang="en-US" altLang="el-G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247117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51DC446-3BE7-463E-BC63-0A867992D46F}" type="slidenum">
              <a:rPr lang="el-GR"/>
              <a:pPr/>
              <a:t>34</a:t>
            </a:fld>
            <a:endParaRPr lang="el-G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51811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3628CB-78A3-4F82-9A2A-647D01BC8A77}" type="slidenum">
              <a:rPr lang="en-US" altLang="el-GR" sz="1200"/>
              <a:pPr eaLnBrk="1" hangingPunct="1"/>
              <a:t>2</a:t>
            </a:fld>
            <a:endParaRPr lang="en-US" altLang="el-GR"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97284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79898A1-ED81-4337-86FC-AE66CE93FBF8}" type="slidenum">
              <a:rPr lang="el-GR"/>
              <a:pPr/>
              <a:t>12</a:t>
            </a:fld>
            <a:endParaRPr 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Provide one slide for each of the main RTD results of the lab.</a:t>
            </a:r>
          </a:p>
          <a:p>
            <a:pPr eaLnBrk="1" hangingPunct="1"/>
            <a:r>
              <a:rPr lang="en-US" smtClean="0"/>
              <a:t>Keypoints are meant to explain why the achievement is considered important/useful/etc…</a:t>
            </a:r>
            <a:endParaRPr lang="el-GR" smtClean="0"/>
          </a:p>
        </p:txBody>
      </p:sp>
    </p:spTree>
    <p:extLst>
      <p:ext uri="{BB962C8B-B14F-4D97-AF65-F5344CB8AC3E}">
        <p14:creationId xmlns:p14="http://schemas.microsoft.com/office/powerpoint/2010/main" val="264031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916C6B-1A19-4208-8A14-1A571C3906E0}" type="slidenum">
              <a:rPr lang="en-US" altLang="el-GR" sz="1200"/>
              <a:pPr eaLnBrk="1" hangingPunct="1"/>
              <a:t>13</a:t>
            </a:fld>
            <a:endParaRPr lang="en-US" altLang="el-GR"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89135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B7E8B0-83F1-4E6F-B3C9-8BD379C387BB}" type="slidenum">
              <a:rPr lang="en-US" altLang="el-GR" sz="1200"/>
              <a:pPr eaLnBrk="1" hangingPunct="1"/>
              <a:t>14</a:t>
            </a:fld>
            <a:endParaRPr lang="en-US" altLang="el-GR"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l-GR" smtClean="0">
                <a:latin typeface="Arial" panose="020B0604020202020204" pitchFamily="34" charset="0"/>
              </a:rPr>
              <a:t>Real world is continuous – an image is simply a digital approximation of this.</a:t>
            </a:r>
            <a:endParaRPr lang="en-US" altLang="el-GR" smtClean="0">
              <a:latin typeface="Arial" panose="020B0604020202020204" pitchFamily="34" charset="0"/>
            </a:endParaRPr>
          </a:p>
        </p:txBody>
      </p:sp>
    </p:spTree>
    <p:extLst>
      <p:ext uri="{BB962C8B-B14F-4D97-AF65-F5344CB8AC3E}">
        <p14:creationId xmlns:p14="http://schemas.microsoft.com/office/powerpoint/2010/main" val="237174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A01CD-0B40-46F2-A19B-6E1E3A244A14}" type="slidenum">
              <a:rPr lang="en-US" altLang="el-GR"/>
              <a:pPr/>
              <a:t>15</a:t>
            </a:fld>
            <a:endParaRPr lang="en-US" altLang="el-GR"/>
          </a:p>
        </p:txBody>
      </p:sp>
      <p:sp>
        <p:nvSpPr>
          <p:cNvPr id="52226" name="Rectangle 2"/>
          <p:cNvSpPr>
            <a:spLocks noGrp="1" noRot="1" noChangeAspect="1" noChangeArrowheads="1" noTextEdit="1"/>
          </p:cNvSpPr>
          <p:nvPr>
            <p:ph type="sldImg"/>
          </p:nvPr>
        </p:nvSpPr>
        <p:spPr>
          <a:xfrm>
            <a:off x="-201613" y="382588"/>
            <a:ext cx="7267576" cy="5449887"/>
          </a:xfrm>
          <a:ln/>
        </p:spPr>
      </p:sp>
      <p:sp>
        <p:nvSpPr>
          <p:cNvPr id="52227" name="Rectangle 3"/>
          <p:cNvSpPr>
            <a:spLocks noGrp="1" noChangeArrowheads="1"/>
          </p:cNvSpPr>
          <p:nvPr>
            <p:ph type="body" idx="1"/>
          </p:nvPr>
        </p:nvSpPr>
        <p:spPr>
          <a:xfrm>
            <a:off x="828675" y="6062663"/>
            <a:ext cx="5268913" cy="2416175"/>
          </a:xfrm>
        </p:spPr>
        <p:txBody>
          <a:bodyPr/>
          <a:lstStyle/>
          <a:p>
            <a:r>
              <a:rPr lang="en-US" altLang="el-GR"/>
              <a:t>As opposed to [0..255]</a:t>
            </a:r>
          </a:p>
          <a:p>
            <a:endParaRPr lang="en-US" altLang="el-GR"/>
          </a:p>
        </p:txBody>
      </p:sp>
    </p:spTree>
    <p:extLst>
      <p:ext uri="{BB962C8B-B14F-4D97-AF65-F5344CB8AC3E}">
        <p14:creationId xmlns:p14="http://schemas.microsoft.com/office/powerpoint/2010/main" val="208493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36AA3-B354-426A-B931-BF5DA965A832}" type="slidenum">
              <a:rPr lang="en-US" altLang="el-GR"/>
              <a:pPr/>
              <a:t>16</a:t>
            </a:fld>
            <a:endParaRPr lang="en-US" altLang="el-GR"/>
          </a:p>
        </p:txBody>
      </p:sp>
      <p:sp>
        <p:nvSpPr>
          <p:cNvPr id="56322" name="Rectangle 2"/>
          <p:cNvSpPr>
            <a:spLocks noGrp="1" noRot="1" noChangeAspect="1" noChangeArrowheads="1" noTextEdit="1"/>
          </p:cNvSpPr>
          <p:nvPr>
            <p:ph type="sldImg"/>
          </p:nvPr>
        </p:nvSpPr>
        <p:spPr>
          <a:xfrm>
            <a:off x="-201613" y="382588"/>
            <a:ext cx="7267576" cy="5449887"/>
          </a:xfrm>
          <a:ln/>
        </p:spPr>
      </p:sp>
      <p:sp>
        <p:nvSpPr>
          <p:cNvPr id="56323" name="Rectangle 3"/>
          <p:cNvSpPr>
            <a:spLocks noGrp="1" noChangeArrowheads="1"/>
          </p:cNvSpPr>
          <p:nvPr>
            <p:ph type="body" idx="1"/>
          </p:nvPr>
        </p:nvSpPr>
        <p:spPr>
          <a:xfrm>
            <a:off x="828675" y="6062663"/>
            <a:ext cx="5268913" cy="2416175"/>
          </a:xfrm>
        </p:spPr>
        <p:txBody>
          <a:bodyPr/>
          <a:lstStyle/>
          <a:p>
            <a:endParaRPr lang="el-GR" altLang="el-GR"/>
          </a:p>
        </p:txBody>
      </p:sp>
    </p:spTree>
    <p:extLst>
      <p:ext uri="{BB962C8B-B14F-4D97-AF65-F5344CB8AC3E}">
        <p14:creationId xmlns:p14="http://schemas.microsoft.com/office/powerpoint/2010/main" val="137173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BD2553F-2357-4045-A2E3-0D301E206B93}" type="slidenum">
              <a:rPr lang="en-US" altLang="el-GR" sz="1200"/>
              <a:pPr eaLnBrk="1" hangingPunct="1"/>
              <a:t>23</a:t>
            </a:fld>
            <a:endParaRPr lang="en-US" altLang="el-GR"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40629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BD2553F-2357-4045-A2E3-0D301E206B93}" type="slidenum">
              <a:rPr lang="en-US" altLang="el-GR" sz="1200"/>
              <a:pPr eaLnBrk="1" hangingPunct="1"/>
              <a:t>24</a:t>
            </a:fld>
            <a:endParaRPr lang="en-US" altLang="el-GR"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253563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a:xfrm>
            <a:off x="685800" y="152400"/>
            <a:ext cx="7721600" cy="1143000"/>
          </a:xfrm>
        </p:spPr>
        <p:txBody>
          <a:bodyPr/>
          <a:lstStyle>
            <a:lvl1pPr>
              <a:defRPr>
                <a:solidFill>
                  <a:schemeClr val="tx1">
                    <a:lumMod val="65000"/>
                    <a:lumOff val="35000"/>
                  </a:schemeClr>
                </a:solidFill>
              </a:defRPr>
            </a:lvl1pPr>
          </a:lstStyle>
          <a:p>
            <a:endParaRPr lang="en-GB" dirty="0"/>
          </a:p>
        </p:txBody>
      </p:sp>
      <p:sp>
        <p:nvSpPr>
          <p:cNvPr id="26629" name="Rectangle 5"/>
          <p:cNvSpPr>
            <a:spLocks noGrp="1" noChangeArrowheads="1"/>
          </p:cNvSpPr>
          <p:nvPr>
            <p:ph type="subTitle" idx="1"/>
          </p:nvPr>
        </p:nvSpPr>
        <p:spPr>
          <a:xfrm>
            <a:off x="1295400" y="3886200"/>
            <a:ext cx="6400800" cy="533400"/>
          </a:xfrm>
        </p:spPr>
        <p:txBody>
          <a:bodyPr/>
          <a:lstStyle>
            <a:lvl1pPr marL="0" indent="0" algn="ctr">
              <a:buFont typeface="Wingdings" pitchFamily="2" charset="2"/>
              <a:buNone/>
              <a:defRPr b="1">
                <a:solidFill>
                  <a:schemeClr val="tx1"/>
                </a:solidFill>
                <a:latin typeface="Tahoma" pitchFamily="34" charset="0"/>
              </a:defRPr>
            </a:lvl1pPr>
          </a:lstStyle>
          <a:p>
            <a:endParaRPr lang="en-GB"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201863" cy="6248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52400" y="228600"/>
            <a:ext cx="64579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12213" cy="6858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304800" y="1219200"/>
            <a:ext cx="4191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219200"/>
            <a:ext cx="4191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24300"/>
            <a:ext cx="4191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219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219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52400" y="2286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304800" y="12192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606" name="Rectangle 6"/>
          <p:cNvSpPr>
            <a:spLocks noChangeArrowheads="1"/>
          </p:cNvSpPr>
          <p:nvPr/>
        </p:nvSpPr>
        <p:spPr bwMode="auto">
          <a:xfrm>
            <a:off x="990600" y="152400"/>
            <a:ext cx="7731125" cy="274638"/>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endParaRPr lang="en-GB" sz="1200" b="1">
              <a:latin typeface="Arial" charset="0"/>
            </a:endParaRPr>
          </a:p>
        </p:txBody>
      </p:sp>
      <p:sp>
        <p:nvSpPr>
          <p:cNvPr id="25607" name="Rectangle 7"/>
          <p:cNvSpPr>
            <a:spLocks noChangeArrowheads="1"/>
          </p:cNvSpPr>
          <p:nvPr/>
        </p:nvSpPr>
        <p:spPr bwMode="auto">
          <a:xfrm>
            <a:off x="7723188" y="6499225"/>
            <a:ext cx="1344612" cy="282575"/>
          </a:xfrm>
          <a:prstGeom prst="rect">
            <a:avLst/>
          </a:prstGeom>
          <a:noFill/>
          <a:ln w="9525">
            <a:noFill/>
            <a:miter lim="800000"/>
            <a:headEnd/>
            <a:tailEnd/>
          </a:ln>
        </p:spPr>
        <p:txBody>
          <a:bodyPr anchor="b"/>
          <a:lstStyle/>
          <a:p>
            <a:pPr algn="r" eaLnBrk="0" hangingPunct="0">
              <a:spcBef>
                <a:spcPct val="50000"/>
              </a:spcBef>
              <a:defRPr/>
            </a:pPr>
            <a:fld id="{CF01D9A9-1A39-4F01-B91F-590C4ADF964C}" type="slidenum">
              <a:rPr lang="en-US" sz="1400">
                <a:solidFill>
                  <a:srgbClr val="A299BD"/>
                </a:solidFill>
                <a:latin typeface="Arial" charset="0"/>
              </a:rPr>
              <a:pPr algn="r" eaLnBrk="0" hangingPunct="0">
                <a:spcBef>
                  <a:spcPct val="50000"/>
                </a:spcBef>
                <a:defRPr/>
              </a:pPr>
              <a:t>‹#›</a:t>
            </a:fld>
            <a:endParaRPr lang="en-US" sz="1400">
              <a:solidFill>
                <a:srgbClr val="A299BD"/>
              </a:solidFill>
              <a:latin typeface="Arial" charset="0"/>
            </a:endParaRPr>
          </a:p>
        </p:txBody>
      </p:sp>
      <p:sp>
        <p:nvSpPr>
          <p:cNvPr id="25611" name="Text Box 11"/>
          <p:cNvSpPr txBox="1">
            <a:spLocks noChangeArrowheads="1"/>
          </p:cNvSpPr>
          <p:nvPr userDrawn="1"/>
        </p:nvSpPr>
        <p:spPr bwMode="auto">
          <a:xfrm>
            <a:off x="504701" y="6566040"/>
            <a:ext cx="8459787" cy="246221"/>
          </a:xfrm>
          <a:prstGeom prst="rect">
            <a:avLst/>
          </a:prstGeom>
          <a:noFill/>
          <a:ln w="9525">
            <a:noFill/>
            <a:miter lim="800000"/>
            <a:headEnd/>
            <a:tailEnd/>
          </a:ln>
          <a:effectLst/>
        </p:spPr>
        <p:txBody>
          <a:bodyPr>
            <a:spAutoFit/>
          </a:bodyPr>
          <a:lstStyle/>
          <a:p>
            <a:pPr algn="ctr" eaLnBrk="0" hangingPunct="0">
              <a:spcBef>
                <a:spcPct val="20000"/>
              </a:spcBef>
              <a:buClr>
                <a:schemeClr val="accent2"/>
              </a:buClr>
              <a:buSzPct val="50000"/>
              <a:defRPr/>
            </a:pPr>
            <a:r>
              <a:rPr kumimoji="1" lang="en-US" sz="1000" dirty="0" smtClean="0">
                <a:solidFill>
                  <a:schemeClr val="tx1">
                    <a:lumMod val="65000"/>
                    <a:lumOff val="35000"/>
                  </a:schemeClr>
                </a:solidFill>
                <a:latin typeface="Arial" charset="0"/>
              </a:rPr>
              <a:t>Kostas Marias</a:t>
            </a:r>
            <a:endParaRPr kumimoji="1" lang="el-GR" sz="1000" dirty="0">
              <a:solidFill>
                <a:schemeClr val="tx1">
                  <a:lumMod val="65000"/>
                  <a:lumOff val="35000"/>
                </a:schemeClr>
              </a:solidFill>
              <a:latin typeface="Arial" charset="0"/>
            </a:endParaRPr>
          </a:p>
        </p:txBody>
      </p:sp>
      <p:pic>
        <p:nvPicPr>
          <p:cNvPr id="55298" name="Picture 2" descr="hmu-logo.jpg | IMOTIO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46360" y="8031146"/>
            <a:ext cx="137043" cy="96894"/>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Hellenic Mediterranean University (HMU) | Digital Tw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68841" y="-99392"/>
            <a:ext cx="1763911" cy="117594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zoom/>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2800" b="1">
          <a:solidFill>
            <a:srgbClr val="595959"/>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p:titleStyle>
    <p:bodyStyle>
      <a:lvl1pPr marL="342900" indent="-342900" algn="l" rtl="0" eaLnBrk="0" fontAlgn="base" hangingPunct="0">
        <a:spcBef>
          <a:spcPct val="20000"/>
        </a:spcBef>
        <a:spcAft>
          <a:spcPct val="0"/>
        </a:spcAft>
        <a:buClr>
          <a:srgbClr val="FF9933"/>
        </a:buClr>
        <a:buSzPct val="90000"/>
        <a:buFont typeface="Wingdings" pitchFamily="2" charset="2"/>
        <a:buBlip>
          <a:blip r:embed="rId16"/>
        </a:buBlip>
        <a:defRPr kumimoji="1" sz="2800">
          <a:solidFill>
            <a:srgbClr val="595959"/>
          </a:solidFill>
          <a:latin typeface="+mn-lt"/>
          <a:ea typeface="+mn-ea"/>
          <a:cs typeface="+mn-cs"/>
        </a:defRPr>
      </a:lvl1pPr>
      <a:lvl2pPr marL="742950" indent="-285750" algn="l" rtl="0" eaLnBrk="0" fontAlgn="base" hangingPunct="0">
        <a:spcBef>
          <a:spcPct val="20000"/>
        </a:spcBef>
        <a:spcAft>
          <a:spcPct val="0"/>
        </a:spcAft>
        <a:buClr>
          <a:srgbClr val="996633"/>
        </a:buClr>
        <a:buSzPct val="80000"/>
        <a:buFont typeface="Wingdings" pitchFamily="2" charset="2"/>
        <a:buBlip>
          <a:blip r:embed="rId17"/>
        </a:buBlip>
        <a:defRPr kumimoji="1" sz="2400">
          <a:solidFill>
            <a:srgbClr val="595959"/>
          </a:solidFill>
          <a:latin typeface="+mn-lt"/>
        </a:defRPr>
      </a:lvl2pPr>
      <a:lvl3pPr marL="1143000" indent="-228600" algn="l" rtl="0" eaLnBrk="0" fontAlgn="base" hangingPunct="0">
        <a:spcBef>
          <a:spcPct val="20000"/>
        </a:spcBef>
        <a:spcAft>
          <a:spcPct val="0"/>
        </a:spcAft>
        <a:buClr>
          <a:srgbClr val="669900"/>
        </a:buClr>
        <a:buSzPct val="70000"/>
        <a:buFont typeface="Wingdings" pitchFamily="2" charset="2"/>
        <a:buBlip>
          <a:blip r:embed="rId18"/>
        </a:buBlip>
        <a:defRPr kumimoji="1" sz="2000">
          <a:solidFill>
            <a:srgbClr val="595959"/>
          </a:solidFill>
          <a:latin typeface="+mn-lt"/>
        </a:defRPr>
      </a:lvl3pPr>
      <a:lvl4pPr marL="1600200" indent="-228600" algn="l" rtl="0" eaLnBrk="0" fontAlgn="base" hangingPunct="0">
        <a:spcBef>
          <a:spcPct val="20000"/>
        </a:spcBef>
        <a:spcAft>
          <a:spcPct val="0"/>
        </a:spcAft>
        <a:buClr>
          <a:schemeClr val="accent2"/>
        </a:buClr>
        <a:buSzPct val="60000"/>
        <a:buBlip>
          <a:blip r:embed="rId19"/>
        </a:buBlip>
        <a:defRPr kumimoji="1">
          <a:solidFill>
            <a:srgbClr val="595959"/>
          </a:solidFill>
          <a:latin typeface="+mn-lt"/>
        </a:defRPr>
      </a:lvl4pPr>
      <a:lvl5pPr marL="2057400" indent="-228600" algn="l" rtl="0" eaLnBrk="0" fontAlgn="base" hangingPunct="0">
        <a:spcBef>
          <a:spcPct val="20000"/>
        </a:spcBef>
        <a:spcAft>
          <a:spcPct val="0"/>
        </a:spcAft>
        <a:buClr>
          <a:schemeClr val="accent2"/>
        </a:buClr>
        <a:buSzPct val="50000"/>
        <a:buBlip>
          <a:blip r:embed="rId20"/>
        </a:buBlip>
        <a:defRPr kumimoji="1">
          <a:solidFill>
            <a:srgbClr val="595959"/>
          </a:solidFill>
          <a:latin typeface="+mn-lt"/>
        </a:defRPr>
      </a:lvl5pPr>
      <a:lvl6pPr marL="2514600" indent="-228600" algn="l" rtl="0" eaLnBrk="0" fontAlgn="base" hangingPunct="0">
        <a:spcBef>
          <a:spcPct val="20000"/>
        </a:spcBef>
        <a:spcAft>
          <a:spcPct val="0"/>
        </a:spcAft>
        <a:buClr>
          <a:schemeClr val="accent2"/>
        </a:buClr>
        <a:buSzPct val="50000"/>
        <a:buBlip>
          <a:blip r:embed="rId20"/>
        </a:buBlip>
        <a:defRPr kumimoji="1">
          <a:solidFill>
            <a:srgbClr val="003399"/>
          </a:solidFill>
          <a:latin typeface="+mn-lt"/>
        </a:defRPr>
      </a:lvl6pPr>
      <a:lvl7pPr marL="2971800" indent="-228600" algn="l" rtl="0" eaLnBrk="0" fontAlgn="base" hangingPunct="0">
        <a:spcBef>
          <a:spcPct val="20000"/>
        </a:spcBef>
        <a:spcAft>
          <a:spcPct val="0"/>
        </a:spcAft>
        <a:buClr>
          <a:schemeClr val="accent2"/>
        </a:buClr>
        <a:buSzPct val="50000"/>
        <a:buBlip>
          <a:blip r:embed="rId20"/>
        </a:buBlip>
        <a:defRPr kumimoji="1">
          <a:solidFill>
            <a:srgbClr val="003399"/>
          </a:solidFill>
          <a:latin typeface="+mn-lt"/>
        </a:defRPr>
      </a:lvl7pPr>
      <a:lvl8pPr marL="3429000" indent="-228600" algn="l" rtl="0" eaLnBrk="0" fontAlgn="base" hangingPunct="0">
        <a:spcBef>
          <a:spcPct val="20000"/>
        </a:spcBef>
        <a:spcAft>
          <a:spcPct val="0"/>
        </a:spcAft>
        <a:buClr>
          <a:schemeClr val="accent2"/>
        </a:buClr>
        <a:buSzPct val="50000"/>
        <a:buBlip>
          <a:blip r:embed="rId20"/>
        </a:buBlip>
        <a:defRPr kumimoji="1">
          <a:solidFill>
            <a:srgbClr val="003399"/>
          </a:solidFill>
          <a:latin typeface="+mn-lt"/>
        </a:defRPr>
      </a:lvl8pPr>
      <a:lvl9pPr marL="3886200" indent="-228600" algn="l" rtl="0" eaLnBrk="0" fontAlgn="base" hangingPunct="0">
        <a:spcBef>
          <a:spcPct val="20000"/>
        </a:spcBef>
        <a:spcAft>
          <a:spcPct val="0"/>
        </a:spcAft>
        <a:buClr>
          <a:schemeClr val="accent2"/>
        </a:buClr>
        <a:buSzPct val="50000"/>
        <a:buBlip>
          <a:blip r:embed="rId20"/>
        </a:buBlip>
        <a:defRPr kumimoji="1">
          <a:solidFill>
            <a:srgbClr val="003399"/>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arias@hmu.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jstefanis@ics.forth.gr"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22.jpeg"/><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jpe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6.png"/><Relationship Id="rId7" Type="http://schemas.openxmlformats.org/officeDocument/2006/relationships/diagramData" Target="../diagrams/data1.xml"/><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11" Type="http://schemas.microsoft.com/office/2007/relationships/diagramDrawing" Target="../diagrams/drawing1.xml"/><Relationship Id="rId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7.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31.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1.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hyperlink" Target="mailto:cnikou@cs.uoi.gr" TargetMode="External"/><Relationship Id="rId2" Type="http://schemas.openxmlformats.org/officeDocument/2006/relationships/hyperlink" Target="http://www.archive.org/details/Lectures_on_Image_Processing"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58726" name="Rectangle 6"/>
          <p:cNvSpPr>
            <a:spLocks noChangeArrowheads="1"/>
          </p:cNvSpPr>
          <p:nvPr/>
        </p:nvSpPr>
        <p:spPr bwMode="auto">
          <a:xfrm>
            <a:off x="0" y="5689922"/>
            <a:ext cx="9144000" cy="1987550"/>
          </a:xfrm>
          <a:prstGeom prst="rect">
            <a:avLst/>
          </a:prstGeom>
          <a:noFill/>
          <a:ln w="9525">
            <a:noFill/>
            <a:miter lim="800000"/>
            <a:headEnd/>
            <a:tailEnd/>
          </a:ln>
        </p:spPr>
        <p:txBody>
          <a:bodyPr/>
          <a:lstStyle/>
          <a:p>
            <a:pPr algn="ctr" eaLnBrk="0" hangingPunct="0">
              <a:lnSpc>
                <a:spcPct val="90000"/>
              </a:lnSpc>
              <a:spcBef>
                <a:spcPct val="20000"/>
              </a:spcBef>
              <a:buClr>
                <a:srgbClr val="FF9933"/>
              </a:buClr>
              <a:buSzPct val="90000"/>
              <a:buFont typeface="Wingdings" pitchFamily="2" charset="2"/>
              <a:buNone/>
              <a:defRPr/>
            </a:pPr>
            <a:endParaRPr kumimoji="1" lang="en-GB" sz="1100" dirty="0">
              <a:solidFill>
                <a:srgbClr val="003399"/>
              </a:solidFill>
              <a:latin typeface="Tahoma" pitchFamily="34" charset="0"/>
            </a:endParaRPr>
          </a:p>
          <a:p>
            <a:pPr algn="ctr" eaLnBrk="0" hangingPunct="0">
              <a:lnSpc>
                <a:spcPct val="90000"/>
              </a:lnSpc>
              <a:spcBef>
                <a:spcPct val="20000"/>
              </a:spcBef>
              <a:buClr>
                <a:srgbClr val="FF9933"/>
              </a:buClr>
              <a:buSzPct val="90000"/>
              <a:buFont typeface="Wingdings" pitchFamily="2" charset="2"/>
              <a:buNone/>
              <a:defRPr/>
            </a:pPr>
            <a:endParaRPr kumimoji="1" lang="en-GB" sz="1100" b="1" dirty="0">
              <a:solidFill>
                <a:srgbClr val="003399"/>
              </a:solidFill>
              <a:latin typeface="Tahoma" pitchFamily="34" charset="0"/>
            </a:endParaRPr>
          </a:p>
          <a:p>
            <a:pPr algn="ctr" eaLnBrk="0" hangingPunct="0">
              <a:lnSpc>
                <a:spcPct val="90000"/>
              </a:lnSpc>
              <a:spcBef>
                <a:spcPct val="20000"/>
              </a:spcBef>
              <a:buClr>
                <a:srgbClr val="FF9933"/>
              </a:buClr>
              <a:buSzPct val="90000"/>
              <a:buFont typeface="Wingdings" pitchFamily="2" charset="2"/>
              <a:buNone/>
              <a:defRPr/>
            </a:pPr>
            <a:endParaRPr kumimoji="1" lang="en-GB" sz="1100" dirty="0">
              <a:solidFill>
                <a:srgbClr val="003399"/>
              </a:solidFill>
              <a:latin typeface="Tahoma" pitchFamily="34" charset="0"/>
            </a:endParaRPr>
          </a:p>
        </p:txBody>
      </p:sp>
      <p:sp>
        <p:nvSpPr>
          <p:cNvPr id="158727" name="Rectangle 7"/>
          <p:cNvSpPr>
            <a:spLocks noChangeArrowheads="1"/>
          </p:cNvSpPr>
          <p:nvPr/>
        </p:nvSpPr>
        <p:spPr bwMode="auto">
          <a:xfrm>
            <a:off x="0" y="3942383"/>
            <a:ext cx="9251950" cy="566737"/>
          </a:xfrm>
          <a:prstGeom prst="rect">
            <a:avLst/>
          </a:prstGeom>
          <a:noFill/>
          <a:ln w="9525">
            <a:noFill/>
            <a:miter lim="800000"/>
            <a:headEnd/>
            <a:tailEnd/>
          </a:ln>
        </p:spPr>
        <p:txBody>
          <a:bodyPr anchor="b"/>
          <a:lstStyle/>
          <a:p>
            <a:pPr algn="ctr" eaLnBrk="0" hangingPunct="0">
              <a:defRPr/>
            </a:pPr>
            <a:r>
              <a:rPr kumimoji="1" lang="el-GR" b="1" dirty="0" smtClean="0">
                <a:solidFill>
                  <a:schemeClr val="tx1">
                    <a:lumMod val="65000"/>
                    <a:lumOff val="35000"/>
                  </a:schemeClr>
                </a:solidFill>
                <a:effectLst>
                  <a:outerShdw blurRad="38100" dist="38100" dir="2700000" algn="tl">
                    <a:srgbClr val="000000">
                      <a:alpha val="43137"/>
                    </a:srgbClr>
                  </a:outerShdw>
                </a:effectLst>
                <a:latin typeface="Tahoma" pitchFamily="34" charset="0"/>
              </a:rPr>
              <a:t>Επεξεργασία </a:t>
            </a:r>
            <a:r>
              <a:rPr kumimoji="1" lang="el-GR" b="1" dirty="0">
                <a:solidFill>
                  <a:schemeClr val="tx1">
                    <a:lumMod val="65000"/>
                    <a:lumOff val="35000"/>
                  </a:schemeClr>
                </a:solidFill>
                <a:effectLst>
                  <a:outerShdw blurRad="38100" dist="38100" dir="2700000" algn="tl">
                    <a:srgbClr val="000000">
                      <a:alpha val="43137"/>
                    </a:srgbClr>
                  </a:outerShdw>
                </a:effectLst>
                <a:latin typeface="Tahoma" pitchFamily="34" charset="0"/>
              </a:rPr>
              <a:t>Εικόνας και Σύγχρονες Εφαρμογές</a:t>
            </a:r>
          </a:p>
          <a:p>
            <a:pPr algn="ctr" eaLnBrk="0" hangingPunct="0">
              <a:defRPr/>
            </a:pPr>
            <a:endParaRPr kumimoji="1" lang="el-GR" sz="1800" b="1" dirty="0" smtClean="0">
              <a:solidFill>
                <a:schemeClr val="tx1">
                  <a:lumMod val="65000"/>
                  <a:lumOff val="35000"/>
                </a:schemeClr>
              </a:solidFill>
              <a:latin typeface="Tahoma" pitchFamily="34" charset="0"/>
            </a:endParaRPr>
          </a:p>
          <a:p>
            <a:pPr algn="ctr" eaLnBrk="0" hangingPunct="0">
              <a:defRPr/>
            </a:pPr>
            <a:r>
              <a:rPr kumimoji="1" lang="el-GR" sz="1800" b="1" dirty="0" smtClean="0">
                <a:solidFill>
                  <a:schemeClr val="tx1">
                    <a:lumMod val="65000"/>
                    <a:lumOff val="35000"/>
                  </a:schemeClr>
                </a:solidFill>
                <a:latin typeface="Tahoma" pitchFamily="34" charset="0"/>
              </a:rPr>
              <a:t>1</a:t>
            </a:r>
            <a:r>
              <a:rPr kumimoji="1" lang="el-GR" sz="1800" b="1" baseline="30000" dirty="0" smtClean="0">
                <a:solidFill>
                  <a:schemeClr val="tx1">
                    <a:lumMod val="65000"/>
                    <a:lumOff val="35000"/>
                  </a:schemeClr>
                </a:solidFill>
                <a:latin typeface="Tahoma" pitchFamily="34" charset="0"/>
              </a:rPr>
              <a:t>η</a:t>
            </a:r>
            <a:r>
              <a:rPr kumimoji="1" lang="el-GR" sz="1800" b="1" dirty="0" smtClean="0">
                <a:solidFill>
                  <a:schemeClr val="tx1">
                    <a:lumMod val="65000"/>
                    <a:lumOff val="35000"/>
                  </a:schemeClr>
                </a:solidFill>
                <a:latin typeface="Tahoma" pitchFamily="34" charset="0"/>
              </a:rPr>
              <a:t> Διάλεξη</a:t>
            </a:r>
            <a:endParaRPr kumimoji="1" lang="el-GR" sz="1800" b="1" dirty="0">
              <a:solidFill>
                <a:schemeClr val="tx1">
                  <a:lumMod val="65000"/>
                  <a:lumOff val="35000"/>
                </a:schemeClr>
              </a:solidFill>
              <a:latin typeface="Tahoma" pitchFamily="34" charset="0"/>
            </a:endParaRPr>
          </a:p>
          <a:p>
            <a:pPr algn="ctr" eaLnBrk="0" hangingPunct="0">
              <a:defRPr/>
            </a:pPr>
            <a:r>
              <a:rPr kumimoji="1" lang="el-GR" sz="2000" b="1" dirty="0" smtClean="0">
                <a:solidFill>
                  <a:schemeClr val="tx1">
                    <a:lumMod val="65000"/>
                    <a:lumOff val="35000"/>
                  </a:schemeClr>
                </a:solidFill>
                <a:latin typeface="Tahoma" pitchFamily="34" charset="0"/>
              </a:rPr>
              <a:t> </a:t>
            </a:r>
            <a:r>
              <a:rPr kumimoji="1" lang="el-GR" sz="2000" b="1" dirty="0">
                <a:solidFill>
                  <a:schemeClr val="tx1">
                    <a:lumMod val="65000"/>
                    <a:lumOff val="35000"/>
                  </a:schemeClr>
                </a:solidFill>
                <a:latin typeface="Tahoma" pitchFamily="34" charset="0"/>
              </a:rPr>
              <a:t>Κώστας Μαριάς</a:t>
            </a:r>
          </a:p>
          <a:p>
            <a:pPr algn="ctr" eaLnBrk="0" hangingPunct="0">
              <a:defRPr/>
            </a:pPr>
            <a:r>
              <a:rPr kumimoji="1" lang="en-GB" sz="2000" b="1" dirty="0" err="1" smtClean="0">
                <a:solidFill>
                  <a:schemeClr val="tx1">
                    <a:lumMod val="65000"/>
                    <a:lumOff val="35000"/>
                  </a:schemeClr>
                </a:solidFill>
                <a:latin typeface="Tahoma" pitchFamily="34" charset="0"/>
                <a:hlinkClick r:id="rId3"/>
              </a:rPr>
              <a:t>kmarias</a:t>
            </a:r>
            <a:r>
              <a:rPr kumimoji="1" lang="en-GB" sz="2000" b="1" dirty="0" smtClean="0">
                <a:solidFill>
                  <a:schemeClr val="tx1">
                    <a:lumMod val="65000"/>
                    <a:lumOff val="35000"/>
                  </a:schemeClr>
                </a:solidFill>
                <a:latin typeface="Tahoma" pitchFamily="34" charset="0"/>
                <a:hlinkClick r:id="rId3"/>
              </a:rPr>
              <a:t>@</a:t>
            </a:r>
            <a:r>
              <a:rPr kumimoji="1" lang="en-US" sz="2000" b="1" dirty="0" err="1" smtClean="0">
                <a:solidFill>
                  <a:schemeClr val="tx1">
                    <a:lumMod val="65000"/>
                    <a:lumOff val="35000"/>
                  </a:schemeClr>
                </a:solidFill>
                <a:latin typeface="Tahoma" pitchFamily="34" charset="0"/>
                <a:hlinkClick r:id="rId3"/>
              </a:rPr>
              <a:t>hmu</a:t>
            </a:r>
            <a:r>
              <a:rPr kumimoji="1" lang="en-GB" sz="2000" b="1" dirty="0" smtClean="0">
                <a:solidFill>
                  <a:schemeClr val="tx1">
                    <a:lumMod val="65000"/>
                    <a:lumOff val="35000"/>
                  </a:schemeClr>
                </a:solidFill>
                <a:latin typeface="Tahoma" pitchFamily="34" charset="0"/>
                <a:hlinkClick r:id="rId3"/>
              </a:rPr>
              <a:t>.gr</a:t>
            </a:r>
            <a:endParaRPr kumimoji="1" lang="el-GR" sz="2000" b="1" dirty="0" smtClean="0">
              <a:solidFill>
                <a:schemeClr val="tx1">
                  <a:lumMod val="65000"/>
                  <a:lumOff val="35000"/>
                </a:schemeClr>
              </a:solidFill>
              <a:latin typeface="Tahoma" pitchFamily="34" charset="0"/>
            </a:endParaRPr>
          </a:p>
          <a:p>
            <a:pPr algn="ctr" eaLnBrk="0" hangingPunct="0">
              <a:defRPr/>
            </a:pPr>
            <a:r>
              <a:rPr kumimoji="1" lang="el-GR" sz="1800" b="1" dirty="0" err="1" smtClean="0">
                <a:solidFill>
                  <a:schemeClr val="tx1">
                    <a:lumMod val="65000"/>
                    <a:lumOff val="35000"/>
                  </a:schemeClr>
                </a:solidFill>
                <a:latin typeface="Tahoma" pitchFamily="34" charset="0"/>
              </a:rPr>
              <a:t>Εργ</a:t>
            </a:r>
            <a:r>
              <a:rPr kumimoji="1" lang="el-GR" sz="1800" b="1" dirty="0" smtClean="0">
                <a:solidFill>
                  <a:schemeClr val="tx1">
                    <a:lumMod val="65000"/>
                    <a:lumOff val="35000"/>
                  </a:schemeClr>
                </a:solidFill>
                <a:latin typeface="Tahoma" pitchFamily="34" charset="0"/>
              </a:rPr>
              <a:t>. </a:t>
            </a:r>
            <a:r>
              <a:rPr kumimoji="1" lang="el-GR" sz="1800" b="1" dirty="0" err="1" smtClean="0">
                <a:solidFill>
                  <a:schemeClr val="tx1">
                    <a:lumMod val="65000"/>
                    <a:lumOff val="35000"/>
                  </a:schemeClr>
                </a:solidFill>
                <a:latin typeface="Tahoma" pitchFamily="34" charset="0"/>
              </a:rPr>
              <a:t>Γιαννης</a:t>
            </a:r>
            <a:r>
              <a:rPr kumimoji="1" lang="el-GR" sz="1800" b="1" dirty="0" smtClean="0">
                <a:solidFill>
                  <a:schemeClr val="tx1">
                    <a:lumMod val="65000"/>
                    <a:lumOff val="35000"/>
                  </a:schemeClr>
                </a:solidFill>
                <a:latin typeface="Tahoma" pitchFamily="34" charset="0"/>
              </a:rPr>
              <a:t> </a:t>
            </a:r>
            <a:r>
              <a:rPr kumimoji="1" lang="el-GR" sz="1800" b="1" dirty="0" err="1" smtClean="0">
                <a:solidFill>
                  <a:schemeClr val="tx1">
                    <a:lumMod val="65000"/>
                    <a:lumOff val="35000"/>
                  </a:schemeClr>
                </a:solidFill>
                <a:latin typeface="Tahoma" pitchFamily="34" charset="0"/>
              </a:rPr>
              <a:t>Στεαφανής</a:t>
            </a:r>
            <a:endParaRPr kumimoji="1" lang="el-GR" sz="1800" b="1" dirty="0" smtClean="0">
              <a:solidFill>
                <a:schemeClr val="tx1">
                  <a:lumMod val="65000"/>
                  <a:lumOff val="35000"/>
                </a:schemeClr>
              </a:solidFill>
              <a:latin typeface="Tahoma" pitchFamily="34" charset="0"/>
            </a:endParaRPr>
          </a:p>
          <a:p>
            <a:pPr algn="ctr" eaLnBrk="0" hangingPunct="0">
              <a:defRPr/>
            </a:pPr>
            <a:r>
              <a:rPr lang="en-US" sz="1600" dirty="0"/>
              <a:t>jstefanis@teicrete.gr, </a:t>
            </a:r>
            <a:r>
              <a:rPr lang="en-US" sz="1600" dirty="0">
                <a:hlinkClick r:id="rId4" tooltip="mailto:jstefanis@ics.forth.gr"/>
              </a:rPr>
              <a:t>jstefanis@ics.forth.gr</a:t>
            </a:r>
            <a:endParaRPr kumimoji="1" lang="en-GB" sz="1600" b="1" dirty="0">
              <a:solidFill>
                <a:schemeClr val="accent5">
                  <a:lumMod val="25000"/>
                </a:schemeClr>
              </a:solidFill>
              <a:latin typeface="Tahoma" pitchFamily="34" charset="0"/>
            </a:endParaRPr>
          </a:p>
        </p:txBody>
      </p:sp>
      <p:grpSp>
        <p:nvGrpSpPr>
          <p:cNvPr id="5" name="Group 4"/>
          <p:cNvGrpSpPr/>
          <p:nvPr/>
        </p:nvGrpSpPr>
        <p:grpSpPr>
          <a:xfrm>
            <a:off x="2195736" y="658501"/>
            <a:ext cx="4601028" cy="1200329"/>
            <a:chOff x="2195736" y="658501"/>
            <a:chExt cx="4601028" cy="1200329"/>
          </a:xfrm>
        </p:grpSpPr>
        <p:sp>
          <p:nvSpPr>
            <p:cNvPr id="4" name="Rectangle 3"/>
            <p:cNvSpPr/>
            <p:nvPr/>
          </p:nvSpPr>
          <p:spPr>
            <a:xfrm>
              <a:off x="2195736" y="663079"/>
              <a:ext cx="4248472" cy="907528"/>
            </a:xfrm>
            <a:prstGeom prst="rect">
              <a:avLst/>
            </a:prstGeom>
            <a:solidFill>
              <a:srgbClr val="262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Stock_000027142333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806054"/>
              <a:ext cx="1237220" cy="82274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2224764" y="658501"/>
              <a:ext cx="4572000" cy="1200329"/>
            </a:xfrm>
            <a:prstGeom prst="rect">
              <a:avLst/>
            </a:prstGeom>
          </p:spPr>
          <p:txBody>
            <a:bodyPr>
              <a:spAutoFit/>
            </a:bodyPr>
            <a:lstStyle/>
            <a:p>
              <a:r>
                <a:rPr lang="el-GR"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ΨΗΦΙΑΚΗ ΕΠΕΞΕΡΓΑΣΙΑ ΕΙΚΟΝΑΣ </a:t>
              </a:r>
              <a:r>
                <a:rPr lang="en-US" altLang="en-US" dirty="0" smtClean="0">
                  <a:solidFill>
                    <a:srgbClr val="FF0000"/>
                  </a:solidFill>
                  <a:latin typeface="Roboto"/>
                </a:rPr>
                <a:t>(</a:t>
              </a:r>
              <a:r>
                <a:rPr lang="en-US" altLang="en-US" dirty="0">
                  <a:solidFill>
                    <a:srgbClr val="FF0000"/>
                  </a:solidFill>
                  <a:latin typeface="Roboto"/>
                </a:rPr>
                <a:t>7.010)</a:t>
              </a:r>
              <a:endParaRPr lang="en-US" altLang="en-US" sz="4800" dirty="0">
                <a:solidFill>
                  <a:srgbClr val="FF0000"/>
                </a:solidFill>
                <a:latin typeface="Roboto"/>
              </a:endParaRPr>
            </a:p>
            <a:p>
              <a:endParaRPr lang="el-GR" b="1"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Rectangle 1"/>
          <p:cNvSpPr/>
          <p:nvPr/>
        </p:nvSpPr>
        <p:spPr>
          <a:xfrm>
            <a:off x="323528" y="6308564"/>
            <a:ext cx="8820472" cy="369332"/>
          </a:xfrm>
          <a:prstGeom prst="rect">
            <a:avLst/>
          </a:prstGeom>
        </p:spPr>
        <p:txBody>
          <a:bodyPr wrap="square">
            <a:spAutoFit/>
          </a:bodyPr>
          <a:lstStyle/>
          <a:p>
            <a:r>
              <a:rPr lang="en-US" sz="1800" dirty="0"/>
              <a:t> </a:t>
            </a:r>
            <a:r>
              <a:rPr lang="el-GR" sz="1800" dirty="0" smtClean="0"/>
              <a:t>Βιβλίο </a:t>
            </a:r>
            <a:r>
              <a:rPr lang="en-US" sz="1800" dirty="0" smtClean="0"/>
              <a:t>“Digital </a:t>
            </a:r>
            <a:r>
              <a:rPr lang="en-US" sz="1800" dirty="0"/>
              <a:t>Image Processing”, Rafael C. Gonzalez &amp; Richard E. Woods</a:t>
            </a:r>
          </a:p>
        </p:txBody>
      </p:sp>
      <p:pic>
        <p:nvPicPr>
          <p:cNvPr id="54275" name="Picture 3" descr="Hellenic Mediterranean University (HMU) | Digital Tw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3909654"/>
            <a:ext cx="3329100" cy="22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331913" y="27813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latin typeface="Verdana" panose="020B0604030504040204" pitchFamily="34" charset="0"/>
            </a:endParaRPr>
          </a:p>
        </p:txBody>
      </p:sp>
      <p:graphicFrame>
        <p:nvGraphicFramePr>
          <p:cNvPr id="7" name="Object 88"/>
          <p:cNvGraphicFramePr>
            <a:graphicFrameLocks noChangeAspect="1"/>
          </p:cNvGraphicFramePr>
          <p:nvPr/>
        </p:nvGraphicFramePr>
        <p:xfrm>
          <a:off x="2411413" y="4005263"/>
          <a:ext cx="4221162" cy="960437"/>
        </p:xfrm>
        <a:graphic>
          <a:graphicData uri="http://schemas.openxmlformats.org/presentationml/2006/ole">
            <mc:AlternateContent xmlns:mc="http://schemas.openxmlformats.org/markup-compatibility/2006">
              <mc:Choice xmlns:v="urn:schemas-microsoft-com:vml" Requires="v">
                <p:oleObj spid="_x0000_s39089" name="Equation" r:id="rId3" imgW="2133600" imgH="482600" progId="Equation.3">
                  <p:embed/>
                </p:oleObj>
              </mc:Choice>
              <mc:Fallback>
                <p:oleObj name="Equation" r:id="rId3" imgW="21336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4005263"/>
                        <a:ext cx="4221162" cy="960437"/>
                      </a:xfrm>
                      <a:prstGeom prst="rect">
                        <a:avLst/>
                      </a:prstGeom>
                      <a:solidFill>
                        <a:schemeClr val="accent2"/>
                      </a:solidFill>
                    </p:spPr>
                  </p:pic>
                </p:oleObj>
              </mc:Fallback>
            </mc:AlternateContent>
          </a:graphicData>
        </a:graphic>
      </p:graphicFrame>
      <p:sp>
        <p:nvSpPr>
          <p:cNvPr id="8" name="Text Box 90"/>
          <p:cNvSpPr txBox="1">
            <a:spLocks noChangeArrowheads="1"/>
          </p:cNvSpPr>
          <p:nvPr/>
        </p:nvSpPr>
        <p:spPr bwMode="auto">
          <a:xfrm>
            <a:off x="900113" y="3573463"/>
            <a:ext cx="7561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dirty="0">
                <a:latin typeface="Verdana" panose="020B0604030504040204" pitchFamily="34" charset="0"/>
              </a:rPr>
              <a:t>προβολή του </a:t>
            </a:r>
            <a:r>
              <a:rPr lang="el-GR" altLang="el-GR" sz="1600" b="1" dirty="0" err="1">
                <a:latin typeface="Verdana" panose="020B0604030504040204" pitchFamily="34" charset="0"/>
              </a:rPr>
              <a:t>απεικονιζόμενου</a:t>
            </a:r>
            <a:r>
              <a:rPr lang="el-GR" altLang="el-GR" sz="1600" b="1" dirty="0">
                <a:latin typeface="Verdana" panose="020B0604030504040204" pitchFamily="34" charset="0"/>
              </a:rPr>
              <a:t> αντικειμένου υπό γωνία </a:t>
            </a:r>
            <a:r>
              <a:rPr lang="el-GR" altLang="el-GR" sz="1600" b="1" i="1" dirty="0">
                <a:latin typeface="Verdana" panose="020B0604030504040204" pitchFamily="34" charset="0"/>
              </a:rPr>
              <a:t>θ</a:t>
            </a:r>
            <a:r>
              <a:rPr lang="el-GR" altLang="el-GR" sz="1600" b="1" dirty="0">
                <a:latin typeface="Verdana" panose="020B0604030504040204" pitchFamily="34" charset="0"/>
              </a:rPr>
              <a:t> </a:t>
            </a:r>
          </a:p>
        </p:txBody>
      </p:sp>
      <p:sp>
        <p:nvSpPr>
          <p:cNvPr id="9" name="Text Box 91"/>
          <p:cNvSpPr txBox="1">
            <a:spLocks noChangeArrowheads="1"/>
          </p:cNvSpPr>
          <p:nvPr/>
        </p:nvSpPr>
        <p:spPr bwMode="auto">
          <a:xfrm>
            <a:off x="395536" y="5084763"/>
            <a:ext cx="8497887" cy="1082675"/>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000" b="1">
                <a:solidFill>
                  <a:schemeClr val="hlink"/>
                </a:solidFill>
                <a:latin typeface="Verdana" panose="020B0604030504040204" pitchFamily="34" charset="0"/>
              </a:rPr>
              <a:t>Το πρόβλημα της ανακατασκευής μπορεί να τεθεί ως η προσπάθεια υπολογισμού της συνάρτησης </a:t>
            </a:r>
            <a:r>
              <a:rPr lang="el-GR" altLang="el-GR" sz="2000" b="1" i="1">
                <a:solidFill>
                  <a:schemeClr val="hlink"/>
                </a:solidFill>
                <a:latin typeface="Verdana" panose="020B0604030504040204" pitchFamily="34" charset="0"/>
                <a:sym typeface="Symbol" panose="05050102010706020507" pitchFamily="18" charset="2"/>
              </a:rPr>
              <a:t></a:t>
            </a:r>
            <a:r>
              <a:rPr lang="el-GR" altLang="el-GR" sz="2000" b="1">
                <a:solidFill>
                  <a:schemeClr val="hlink"/>
                </a:solidFill>
                <a:latin typeface="Verdana" panose="020B0604030504040204" pitchFamily="34" charset="0"/>
              </a:rPr>
              <a:t>(</a:t>
            </a:r>
            <a:r>
              <a:rPr lang="en-GB" altLang="el-GR" sz="2000" b="1" i="1">
                <a:solidFill>
                  <a:schemeClr val="hlink"/>
                </a:solidFill>
                <a:latin typeface="Verdana" panose="020B0604030504040204" pitchFamily="34" charset="0"/>
              </a:rPr>
              <a:t>x</a:t>
            </a:r>
            <a:r>
              <a:rPr lang="el-GR" altLang="el-GR" sz="2000" b="1">
                <a:solidFill>
                  <a:schemeClr val="hlink"/>
                </a:solidFill>
                <a:latin typeface="Verdana" panose="020B0604030504040204" pitchFamily="34" charset="0"/>
              </a:rPr>
              <a:t>,</a:t>
            </a:r>
            <a:r>
              <a:rPr lang="en-GB" altLang="el-GR" sz="2000" b="1">
                <a:solidFill>
                  <a:schemeClr val="hlink"/>
                </a:solidFill>
                <a:latin typeface="Verdana" panose="020B0604030504040204" pitchFamily="34" charset="0"/>
              </a:rPr>
              <a:t>y</a:t>
            </a:r>
            <a:r>
              <a:rPr lang="el-GR" altLang="el-GR" sz="2000" b="1">
                <a:solidFill>
                  <a:schemeClr val="hlink"/>
                </a:solidFill>
                <a:latin typeface="Verdana" panose="020B0604030504040204" pitchFamily="34" charset="0"/>
              </a:rPr>
              <a:t>) από προβολές </a:t>
            </a:r>
          </a:p>
        </p:txBody>
      </p:sp>
      <p:pic>
        <p:nvPicPr>
          <p:cNvPr id="10" name="Picture 92" descr="pr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836613"/>
            <a:ext cx="8066088" cy="273526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152400" y="228600"/>
            <a:ext cx="8812213" cy="685800"/>
          </a:xfrm>
        </p:spPr>
        <p:txBody>
          <a:bodyPr/>
          <a:lstStyle/>
          <a:p>
            <a:r>
              <a:rPr lang="el-GR" altLang="el-GR" dirty="0" smtClean="0">
                <a:latin typeface="Verdana" panose="020B0604030504040204" pitchFamily="34" charset="0"/>
              </a:rPr>
              <a:t>Ανακατασκευή </a:t>
            </a:r>
            <a:r>
              <a:rPr lang="el-GR" altLang="el-GR" dirty="0">
                <a:latin typeface="Verdana" panose="020B0604030504040204" pitchFamily="34" charset="0"/>
              </a:rPr>
              <a:t>από </a:t>
            </a:r>
            <a:r>
              <a:rPr lang="el-GR" altLang="el-GR" dirty="0" smtClean="0">
                <a:latin typeface="Verdana" panose="020B0604030504040204" pitchFamily="34" charset="0"/>
              </a:rPr>
              <a:t>προβολές</a:t>
            </a:r>
            <a:endParaRPr lang="el-GR" dirty="0"/>
          </a:p>
        </p:txBody>
      </p:sp>
      <p:grpSp>
        <p:nvGrpSpPr>
          <p:cNvPr id="16" name="Group 15"/>
          <p:cNvGrpSpPr/>
          <p:nvPr/>
        </p:nvGrpSpPr>
        <p:grpSpPr>
          <a:xfrm>
            <a:off x="-26987" y="454605"/>
            <a:ext cx="852746" cy="764595"/>
            <a:chOff x="6432415" y="5229200"/>
            <a:chExt cx="1296144" cy="1251046"/>
          </a:xfrm>
        </p:grpSpPr>
        <p:sp>
          <p:nvSpPr>
            <p:cNvPr id="17"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8" name="Picture 4" descr="http://www.clker.com/cliparts/b/f/e/a/14196945681153564639trainer_lectur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2838080"/>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latin typeface="Verdana" panose="020B0604030504040204" pitchFamily="34" charset="0"/>
              </a:rPr>
              <a:t>Ανακατασκευή από </a:t>
            </a:r>
            <a:r>
              <a:rPr lang="el-GR" altLang="el-GR" dirty="0" smtClean="0">
                <a:latin typeface="Verdana" panose="020B0604030504040204" pitchFamily="34" charset="0"/>
              </a:rPr>
              <a:t>προβολές</a:t>
            </a:r>
            <a:endParaRPr lang="el-GR" dirty="0"/>
          </a:p>
        </p:txBody>
      </p:sp>
      <p:sp>
        <p:nvSpPr>
          <p:cNvPr id="3" name="Content Placeholder 2"/>
          <p:cNvSpPr>
            <a:spLocks noGrp="1"/>
          </p:cNvSpPr>
          <p:nvPr>
            <p:ph idx="1"/>
          </p:nvPr>
        </p:nvSpPr>
        <p:spPr/>
        <p:txBody>
          <a:bodyPr/>
          <a:lstStyle/>
          <a:p>
            <a:endParaRPr lang="el-GR" dirty="0"/>
          </a:p>
        </p:txBody>
      </p:sp>
      <p:sp>
        <p:nvSpPr>
          <p:cNvPr id="27" name="Rectangle 131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28" name="Line 1317"/>
          <p:cNvSpPr>
            <a:spLocks noChangeShapeType="1"/>
          </p:cNvSpPr>
          <p:nvPr/>
        </p:nvSpPr>
        <p:spPr bwMode="auto">
          <a:xfrm flipV="1">
            <a:off x="5076825" y="2349500"/>
            <a:ext cx="1008063" cy="15843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 name="Text Box 1318"/>
          <p:cNvSpPr txBox="1">
            <a:spLocks noChangeArrowheads="1"/>
          </p:cNvSpPr>
          <p:nvPr/>
        </p:nvSpPr>
        <p:spPr bwMode="auto">
          <a:xfrm>
            <a:off x="611560" y="849705"/>
            <a:ext cx="7993062"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800" b="1" dirty="0">
                <a:solidFill>
                  <a:schemeClr val="hlink"/>
                </a:solidFill>
                <a:latin typeface="Verdana" panose="020B0604030504040204" pitchFamily="34" charset="0"/>
              </a:rPr>
              <a:t>Συνεχής περιστροφή του συστήματος πηγής-ανιχνευτή για την πρόσκτηση προβολών από διαφορετικές γωνίες. </a:t>
            </a:r>
          </a:p>
        </p:txBody>
      </p:sp>
      <p:sp>
        <p:nvSpPr>
          <p:cNvPr id="30" name="Rectangle 13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31" name="AutoShape 1321"/>
          <p:cNvSpPr>
            <a:spLocks noChangeArrowheads="1"/>
          </p:cNvSpPr>
          <p:nvPr/>
        </p:nvSpPr>
        <p:spPr bwMode="auto">
          <a:xfrm>
            <a:off x="684213" y="5516563"/>
            <a:ext cx="647700" cy="215900"/>
          </a:xfrm>
          <a:prstGeom prst="leftRightArrow">
            <a:avLst>
              <a:gd name="adj1" fmla="val 50000"/>
              <a:gd name="adj2" fmla="val 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32" name="Picture 1322" descr="ro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84313"/>
            <a:ext cx="6337300" cy="3648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Object 1315"/>
          <p:cNvGraphicFramePr>
            <a:graphicFrameLocks noChangeAspect="1"/>
          </p:cNvGraphicFramePr>
          <p:nvPr>
            <p:extLst>
              <p:ext uri="{D42A27DB-BD31-4B8C-83A1-F6EECF244321}">
                <p14:modId xmlns:p14="http://schemas.microsoft.com/office/powerpoint/2010/main" val="1036139819"/>
              </p:ext>
            </p:extLst>
          </p:nvPr>
        </p:nvGraphicFramePr>
        <p:xfrm>
          <a:off x="5940425" y="1989138"/>
          <a:ext cx="2533650" cy="403225"/>
        </p:xfrm>
        <a:graphic>
          <a:graphicData uri="http://schemas.openxmlformats.org/presentationml/2006/ole">
            <mc:AlternateContent xmlns:mc="http://schemas.openxmlformats.org/markup-compatibility/2006">
              <mc:Choice xmlns:v="urn:schemas-microsoft-com:vml" Requires="v">
                <p:oleObj spid="_x0000_s38242" name="Equation" r:id="rId4" imgW="1256755" imgH="203112" progId="Equation.3">
                  <p:embed/>
                </p:oleObj>
              </mc:Choice>
              <mc:Fallback>
                <p:oleObj name="Equation" r:id="rId4" imgW="1256755"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989138"/>
                        <a:ext cx="2533650" cy="403225"/>
                      </a:xfrm>
                      <a:prstGeom prst="rect">
                        <a:avLst/>
                      </a:prstGeom>
                      <a:noFill/>
                    </p:spPr>
                  </p:pic>
                </p:oleObj>
              </mc:Fallback>
            </mc:AlternateContent>
          </a:graphicData>
        </a:graphic>
      </p:graphicFrame>
      <p:sp>
        <p:nvSpPr>
          <p:cNvPr id="34" name="Text Box 1323"/>
          <p:cNvSpPr txBox="1">
            <a:spLocks noChangeArrowheads="1"/>
          </p:cNvSpPr>
          <p:nvPr/>
        </p:nvSpPr>
        <p:spPr bwMode="auto">
          <a:xfrm>
            <a:off x="3059113" y="1484313"/>
            <a:ext cx="5435600" cy="40011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solidFill>
                  <a:schemeClr val="hlink"/>
                </a:solidFill>
                <a:latin typeface="Verdana" panose="020B0604030504040204" pitchFamily="34" charset="0"/>
              </a:rPr>
              <a:t>μετασχηματισμός </a:t>
            </a:r>
            <a:r>
              <a:rPr lang="en-US" altLang="el-GR" sz="2000" b="1" dirty="0">
                <a:solidFill>
                  <a:schemeClr val="hlink"/>
                </a:solidFill>
                <a:latin typeface="Verdana" panose="020B0604030504040204" pitchFamily="34" charset="0"/>
              </a:rPr>
              <a:t>Radon</a:t>
            </a:r>
            <a:r>
              <a:rPr lang="el-GR" altLang="el-GR" sz="2000" b="1" dirty="0">
                <a:solidFill>
                  <a:schemeClr val="hlink"/>
                </a:solidFill>
                <a:latin typeface="Verdana" panose="020B0604030504040204" pitchFamily="34" charset="0"/>
              </a:rPr>
              <a:t> του </a:t>
            </a:r>
            <a:r>
              <a:rPr lang="el-GR" altLang="el-GR" sz="2000" b="1" i="1" dirty="0">
                <a:solidFill>
                  <a:schemeClr val="hlink"/>
                </a:solidFill>
                <a:latin typeface="Verdana" panose="020B0604030504040204" pitchFamily="34" charset="0"/>
              </a:rPr>
              <a:t>μ</a:t>
            </a:r>
            <a:r>
              <a:rPr lang="el-GR" altLang="el-GR" sz="2000" b="1" dirty="0">
                <a:solidFill>
                  <a:schemeClr val="hlink"/>
                </a:solidFill>
                <a:latin typeface="Verdana" panose="020B0604030504040204" pitchFamily="34" charset="0"/>
              </a:rPr>
              <a:t>(</a:t>
            </a:r>
            <a:r>
              <a:rPr lang="en-US" altLang="el-GR" sz="2000" b="1" i="1" dirty="0">
                <a:solidFill>
                  <a:schemeClr val="hlink"/>
                </a:solidFill>
                <a:latin typeface="Verdana" panose="020B0604030504040204" pitchFamily="34" charset="0"/>
              </a:rPr>
              <a:t>x</a:t>
            </a:r>
            <a:r>
              <a:rPr lang="el-GR" altLang="el-GR" sz="2000" b="1" i="1" dirty="0">
                <a:solidFill>
                  <a:schemeClr val="hlink"/>
                </a:solidFill>
                <a:latin typeface="Verdana" panose="020B0604030504040204" pitchFamily="34" charset="0"/>
              </a:rPr>
              <a:t>,</a:t>
            </a:r>
            <a:r>
              <a:rPr lang="en-US" altLang="el-GR" sz="2000" b="1" i="1" dirty="0">
                <a:solidFill>
                  <a:schemeClr val="hlink"/>
                </a:solidFill>
                <a:latin typeface="Verdana" panose="020B0604030504040204" pitchFamily="34" charset="0"/>
              </a:rPr>
              <a:t>y</a:t>
            </a:r>
            <a:r>
              <a:rPr lang="el-GR" altLang="el-GR" sz="2000" b="1" dirty="0">
                <a:solidFill>
                  <a:schemeClr val="hlink"/>
                </a:solidFill>
                <a:latin typeface="Verdana" panose="020B0604030504040204" pitchFamily="34" charset="0"/>
              </a:rPr>
              <a:t>). </a:t>
            </a:r>
          </a:p>
        </p:txBody>
      </p:sp>
      <p:graphicFrame>
        <p:nvGraphicFramePr>
          <p:cNvPr id="35" name="Object 1319"/>
          <p:cNvGraphicFramePr>
            <a:graphicFrameLocks noChangeAspect="1"/>
          </p:cNvGraphicFramePr>
          <p:nvPr>
            <p:extLst>
              <p:ext uri="{D42A27DB-BD31-4B8C-83A1-F6EECF244321}">
                <p14:modId xmlns:p14="http://schemas.microsoft.com/office/powerpoint/2010/main" val="468819254"/>
              </p:ext>
            </p:extLst>
          </p:nvPr>
        </p:nvGraphicFramePr>
        <p:xfrm>
          <a:off x="1476375" y="5157192"/>
          <a:ext cx="5919788" cy="787400"/>
        </p:xfrm>
        <a:graphic>
          <a:graphicData uri="http://schemas.openxmlformats.org/presentationml/2006/ole">
            <mc:AlternateContent xmlns:mc="http://schemas.openxmlformats.org/markup-compatibility/2006">
              <mc:Choice xmlns:v="urn:schemas-microsoft-com:vml" Requires="v">
                <p:oleObj spid="_x0000_s38243" name="Equation" r:id="rId6" imgW="2933700" imgH="393700" progId="Equation.3">
                  <p:embed/>
                </p:oleObj>
              </mc:Choice>
              <mc:Fallback>
                <p:oleObj name="Equation" r:id="rId6" imgW="29337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5157192"/>
                        <a:ext cx="5919788" cy="787400"/>
                      </a:xfrm>
                      <a:prstGeom prst="rect">
                        <a:avLst/>
                      </a:prstGeom>
                      <a:solidFill>
                        <a:schemeClr val="bg1"/>
                      </a:solidFill>
                      <a:ln w="28575">
                        <a:noFill/>
                        <a:miter lim="800000"/>
                        <a:headEnd/>
                        <a:tailEnd/>
                      </a:ln>
                    </p:spPr>
                  </p:pic>
                </p:oleObj>
              </mc:Fallback>
            </mc:AlternateContent>
          </a:graphicData>
        </a:graphic>
      </p:graphicFrame>
      <p:grpSp>
        <p:nvGrpSpPr>
          <p:cNvPr id="14" name="Group 13"/>
          <p:cNvGrpSpPr/>
          <p:nvPr/>
        </p:nvGrpSpPr>
        <p:grpSpPr>
          <a:xfrm>
            <a:off x="-26987" y="454605"/>
            <a:ext cx="852746" cy="764595"/>
            <a:chOff x="6432415" y="5229200"/>
            <a:chExt cx="1296144" cy="1251046"/>
          </a:xfrm>
        </p:grpSpPr>
        <p:sp>
          <p:nvSpPr>
            <p:cNvPr id="15"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6" name="Picture 4" descr="http://www.clker.com/cliparts/b/f/e/a/14196945681153564639trainer_lectur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5886572"/>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052" name="Picture 4" descr="img04-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415" y="3813318"/>
            <a:ext cx="3240360" cy="2408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img01-file-explor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276" y="3348402"/>
            <a:ext cx="1959400" cy="1413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106795"/>
            <a:ext cx="1833287" cy="4571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itle 1"/>
          <p:cNvSpPr>
            <a:spLocks noGrp="1"/>
          </p:cNvSpPr>
          <p:nvPr>
            <p:ph type="title"/>
          </p:nvPr>
        </p:nvSpPr>
        <p:spPr>
          <a:xfrm>
            <a:off x="152400" y="228600"/>
            <a:ext cx="8812213" cy="685800"/>
          </a:xfrm>
        </p:spPr>
        <p:txBody>
          <a:bodyPr/>
          <a:lstStyle/>
          <a:p>
            <a:r>
              <a:rPr lang="el-GR" dirty="0" err="1" smtClean="0"/>
              <a:t>Οπτικοποίηση</a:t>
            </a:r>
            <a:r>
              <a:rPr lang="el-GR" dirty="0" smtClean="0"/>
              <a:t> και Επεξεργασία</a:t>
            </a:r>
            <a:endParaRPr lang="el-GR" dirty="0"/>
          </a:p>
        </p:txBody>
      </p:sp>
      <p:grpSp>
        <p:nvGrpSpPr>
          <p:cNvPr id="11" name="Group 10"/>
          <p:cNvGrpSpPr/>
          <p:nvPr/>
        </p:nvGrpSpPr>
        <p:grpSpPr>
          <a:xfrm>
            <a:off x="-26987" y="454605"/>
            <a:ext cx="852746" cy="764595"/>
            <a:chOff x="6432415" y="5229200"/>
            <a:chExt cx="1296144" cy="1251046"/>
          </a:xfrm>
        </p:grpSpPr>
        <p:sp>
          <p:nvSpPr>
            <p:cNvPr id="12"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5" name="Picture 4" descr="http://www.clker.com/cliparts/b/f/e/a/14196945681153564639trainer_lectur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Diagram 2"/>
          <p:cNvGraphicFramePr/>
          <p:nvPr>
            <p:extLst>
              <p:ext uri="{D42A27DB-BD31-4B8C-83A1-F6EECF244321}">
                <p14:modId xmlns:p14="http://schemas.microsoft.com/office/powerpoint/2010/main" val="2562211090"/>
              </p:ext>
            </p:extLst>
          </p:nvPr>
        </p:nvGraphicFramePr>
        <p:xfrm>
          <a:off x="1536193" y="2401597"/>
          <a:ext cx="4632176" cy="2896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1" name="Picture 3" descr="img02-view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77090" y="1106795"/>
            <a:ext cx="2256615" cy="2241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105989" y="5852033"/>
            <a:ext cx="3038011" cy="369332"/>
          </a:xfrm>
          <a:prstGeom prst="rect">
            <a:avLst/>
          </a:prstGeom>
        </p:spPr>
        <p:txBody>
          <a:bodyPr wrap="none">
            <a:spAutoFit/>
          </a:bodyPr>
          <a:lstStyle/>
          <a:p>
            <a:r>
              <a:rPr lang="el-GR" sz="1800" dirty="0"/>
              <a:t>http://biomodeling.ics.forth.gr/</a:t>
            </a:r>
          </a:p>
        </p:txBody>
      </p:sp>
      <p:sp>
        <p:nvSpPr>
          <p:cNvPr id="4" name="TextBox 3"/>
          <p:cNvSpPr txBox="1"/>
          <p:nvPr/>
        </p:nvSpPr>
        <p:spPr>
          <a:xfrm>
            <a:off x="2771800" y="5871073"/>
            <a:ext cx="648072" cy="307777"/>
          </a:xfrm>
          <a:prstGeom prst="rect">
            <a:avLst/>
          </a:prstGeom>
          <a:noFill/>
        </p:spPr>
        <p:txBody>
          <a:bodyPr wrap="square" rtlCol="0">
            <a:spAutoFit/>
          </a:bodyPr>
          <a:lstStyle/>
          <a:p>
            <a:r>
              <a:rPr lang="en-US" sz="1400" dirty="0" err="1" smtClean="0">
                <a:solidFill>
                  <a:srgbClr val="FF0000"/>
                </a:solidFill>
              </a:rPr>
              <a:t>DrEye</a:t>
            </a:r>
            <a:endParaRPr lang="el-GR" sz="1400" dirty="0">
              <a:solidFill>
                <a:srgbClr val="FF0000"/>
              </a:solidFill>
            </a:endParaRPr>
          </a:p>
        </p:txBody>
      </p:sp>
    </p:spTree>
    <p:extLst>
      <p:ext uri="{BB962C8B-B14F-4D97-AF65-F5344CB8AC3E}">
        <p14:creationId xmlns:p14="http://schemas.microsoft.com/office/powerpoint/2010/main" val="324858090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altLang="el-GR" dirty="0" smtClean="0"/>
              <a:t>Εφαρμογές Επεξεργασίας Εικόνας</a:t>
            </a:r>
            <a:endParaRPr lang="en-US" altLang="el-GR" dirty="0" smtClean="0"/>
          </a:p>
        </p:txBody>
      </p:sp>
      <p:sp>
        <p:nvSpPr>
          <p:cNvPr id="43011" name="Rectangle 3"/>
          <p:cNvSpPr>
            <a:spLocks noGrp="1" noChangeArrowheads="1"/>
          </p:cNvSpPr>
          <p:nvPr>
            <p:ph type="body" idx="1"/>
          </p:nvPr>
        </p:nvSpPr>
        <p:spPr>
          <a:xfrm>
            <a:off x="304800" y="1195536"/>
            <a:ext cx="8534400" cy="5257800"/>
          </a:xfrm>
        </p:spPr>
        <p:txBody>
          <a:bodyPr/>
          <a:lstStyle/>
          <a:p>
            <a:pPr lvl="1" eaLnBrk="1" hangingPunct="1"/>
            <a:r>
              <a:rPr lang="el-GR" altLang="el-GR" dirty="0"/>
              <a:t>Φωτογραφία</a:t>
            </a:r>
          </a:p>
          <a:p>
            <a:pPr lvl="1" eaLnBrk="1" hangingPunct="1"/>
            <a:r>
              <a:rPr lang="el-GR" altLang="el-GR" dirty="0"/>
              <a:t>Επεξεργασία εικόνας για ιατρικούς σκοπούς</a:t>
            </a:r>
          </a:p>
          <a:p>
            <a:pPr lvl="1" eaLnBrk="1" hangingPunct="1"/>
            <a:r>
              <a:rPr lang="el-GR" altLang="el-GR" dirty="0"/>
              <a:t>Ανάλυση μικροσκοπικών παρατηρήσεων</a:t>
            </a:r>
          </a:p>
          <a:p>
            <a:pPr lvl="1" eaLnBrk="1" hangingPunct="1"/>
            <a:r>
              <a:rPr lang="el-GR" altLang="el-GR" dirty="0"/>
              <a:t>Ταυτοποίηση προσώπων (σύγκριση στα χαρακτηριστικά προσώπου, δακτυλικών αποτυπωμάτων κτλ.)</a:t>
            </a:r>
          </a:p>
          <a:p>
            <a:pPr lvl="1" eaLnBrk="1" hangingPunct="1"/>
            <a:r>
              <a:rPr lang="el-GR" altLang="el-GR" dirty="0"/>
              <a:t>Εφαρμογές στην τεχνητή </a:t>
            </a:r>
            <a:r>
              <a:rPr lang="el-GR" altLang="el-GR" dirty="0" smtClean="0"/>
              <a:t>νοημοσύνη/ </a:t>
            </a:r>
            <a:r>
              <a:rPr lang="el-GR" altLang="el-GR" dirty="0"/>
              <a:t>μηχανική όραση</a:t>
            </a:r>
            <a:endParaRPr lang="en-US" altLang="el-GR" dirty="0"/>
          </a:p>
          <a:p>
            <a:pPr lvl="1" eaLnBrk="1" hangingPunct="1"/>
            <a:r>
              <a:rPr lang="el-GR" altLang="el-GR" dirty="0" smtClean="0"/>
              <a:t>Τέχνη, Γραφιστική</a:t>
            </a:r>
            <a:endParaRPr lang="el-GR" altLang="el-GR" dirty="0"/>
          </a:p>
          <a:p>
            <a:pPr lvl="1" eaLnBrk="1" hangingPunct="1"/>
            <a:r>
              <a:rPr lang="el-GR" altLang="el-GR" dirty="0" smtClean="0"/>
              <a:t>Βιομηχανική παρακολούθηση</a:t>
            </a:r>
            <a:endParaRPr lang="en-IE" altLang="el-GR" dirty="0" smtClean="0"/>
          </a:p>
          <a:p>
            <a:pPr lvl="1" eaLnBrk="1" hangingPunct="1"/>
            <a:r>
              <a:rPr lang="el-GR" altLang="el-GR" dirty="0" smtClean="0"/>
              <a:t>Εφαρμογή νόμου</a:t>
            </a:r>
            <a:endParaRPr lang="en-IE" altLang="el-GR" dirty="0" smtClean="0"/>
          </a:p>
          <a:p>
            <a:pPr lvl="1" eaLnBrk="1" hangingPunct="1"/>
            <a:r>
              <a:rPr lang="el-GR" altLang="el-GR" dirty="0" err="1" smtClean="0"/>
              <a:t>Διεπαφές</a:t>
            </a:r>
            <a:r>
              <a:rPr lang="el-GR" altLang="el-GR" dirty="0" smtClean="0"/>
              <a:t> ανθρώπου υπολογιστή</a:t>
            </a:r>
          </a:p>
        </p:txBody>
      </p:sp>
      <p:grpSp>
        <p:nvGrpSpPr>
          <p:cNvPr id="5" name="Group 4"/>
          <p:cNvGrpSpPr/>
          <p:nvPr/>
        </p:nvGrpSpPr>
        <p:grpSpPr>
          <a:xfrm>
            <a:off x="-26987" y="476672"/>
            <a:ext cx="852746" cy="764595"/>
            <a:chOff x="6432415" y="5229200"/>
            <a:chExt cx="1296144" cy="1251046"/>
          </a:xfrm>
        </p:grpSpPr>
        <p:sp>
          <p:nvSpPr>
            <p:cNvPr id="6"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7"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346599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b="18875"/>
          <a:stretch>
            <a:fillRect/>
          </a:stretch>
        </p:blipFill>
        <p:spPr bwMode="auto">
          <a:xfrm>
            <a:off x="1691680" y="2852936"/>
            <a:ext cx="6048672" cy="342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a:lstStyle/>
          <a:p>
            <a:pPr eaLnBrk="1" hangingPunct="1"/>
            <a:r>
              <a:rPr lang="el-GR" altLang="el-GR" dirty="0" smtClean="0"/>
              <a:t>Η ψηφιακή εικόνα</a:t>
            </a:r>
            <a:endParaRPr lang="en-US" altLang="el-GR" dirty="0" smtClean="0"/>
          </a:p>
        </p:txBody>
      </p:sp>
      <p:sp>
        <p:nvSpPr>
          <p:cNvPr id="24579" name="Rectangle 3"/>
          <p:cNvSpPr>
            <a:spLocks noGrp="1" noChangeArrowheads="1"/>
          </p:cNvSpPr>
          <p:nvPr>
            <p:ph type="body" idx="1"/>
          </p:nvPr>
        </p:nvSpPr>
        <p:spPr/>
        <p:txBody>
          <a:bodyPr/>
          <a:lstStyle/>
          <a:p>
            <a:pPr marL="0" indent="0" eaLnBrk="1" hangingPunct="1">
              <a:buNone/>
            </a:pPr>
            <a:r>
              <a:rPr lang="el-GR" altLang="el-GR" dirty="0" smtClean="0"/>
              <a:t>Η ψηφιακή εικόνα είναι </a:t>
            </a:r>
            <a:r>
              <a:rPr lang="el-GR" altLang="el-GR" dirty="0"/>
              <a:t> </a:t>
            </a:r>
            <a:r>
              <a:rPr lang="el-GR" altLang="el-GR" dirty="0" smtClean="0"/>
              <a:t>μια αναπαράσταση </a:t>
            </a:r>
            <a:r>
              <a:rPr lang="en-US" altLang="el-GR" dirty="0" smtClean="0"/>
              <a:t>f(</a:t>
            </a:r>
            <a:r>
              <a:rPr lang="en-US" altLang="el-GR" dirty="0" err="1" smtClean="0"/>
              <a:t>x,y</a:t>
            </a:r>
            <a:r>
              <a:rPr lang="en-US" altLang="el-GR" dirty="0" smtClean="0"/>
              <a:t>) </a:t>
            </a:r>
            <a:r>
              <a:rPr lang="el-GR" altLang="el-GR" dirty="0" smtClean="0"/>
              <a:t>μιας δισδιάστατης εικόνας ως ένα διακριτό σύνολο ψηφιακών τιμών (</a:t>
            </a:r>
            <a:r>
              <a:rPr lang="en-US" altLang="el-GR" dirty="0" smtClean="0"/>
              <a:t>pixels</a:t>
            </a:r>
            <a:r>
              <a:rPr lang="el-GR" altLang="el-GR" dirty="0" smtClean="0"/>
              <a:t>)</a:t>
            </a:r>
            <a:endParaRPr lang="en-US" altLang="el-GR" dirty="0" smtClean="0"/>
          </a:p>
        </p:txBody>
      </p:sp>
      <p:pic>
        <p:nvPicPr>
          <p:cNvPr id="24582" name="Picture 6" descr="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7749181" y="6090123"/>
            <a:ext cx="204022" cy="2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27784" y="6093296"/>
            <a:ext cx="5328592" cy="253916"/>
          </a:xfrm>
          <a:prstGeom prst="rect">
            <a:avLst/>
          </a:prstGeom>
        </p:spPr>
        <p:txBody>
          <a:bodyPr wrap="square">
            <a:spAutoFit/>
          </a:bodyPr>
          <a:lstStyle/>
          <a:p>
            <a:pPr marL="0" indent="0" eaLnBrk="1" hangingPunct="1">
              <a:tabLst>
                <a:tab pos="1171575" algn="l"/>
              </a:tabLst>
            </a:pPr>
            <a:r>
              <a:rPr lang="en-IE" altLang="el-GR" sz="1050" dirty="0"/>
              <a:t>“Digital Image Processing</a:t>
            </a:r>
            <a:r>
              <a:rPr lang="en-IE" altLang="el-GR" sz="1050" dirty="0" smtClean="0"/>
              <a:t>”,</a:t>
            </a:r>
            <a:r>
              <a:rPr lang="el-GR" altLang="el-GR" sz="1050" dirty="0" smtClean="0"/>
              <a:t> </a:t>
            </a:r>
            <a:r>
              <a:rPr lang="en-IE" altLang="el-GR" sz="1050" dirty="0" smtClean="0"/>
              <a:t>Rafael </a:t>
            </a:r>
            <a:r>
              <a:rPr lang="en-IE" altLang="el-GR" sz="1050" dirty="0"/>
              <a:t>C. </a:t>
            </a:r>
            <a:r>
              <a:rPr lang="en-IE" altLang="el-GR" sz="1050" dirty="0" smtClean="0"/>
              <a:t>Gonzalez </a:t>
            </a:r>
            <a:r>
              <a:rPr lang="en-IE" altLang="el-GR" sz="1050" dirty="0"/>
              <a:t>&amp; Richard E. </a:t>
            </a:r>
            <a:r>
              <a:rPr lang="en-IE" altLang="el-GR" sz="1050" dirty="0" smtClean="0"/>
              <a:t>Woods,</a:t>
            </a:r>
            <a:r>
              <a:rPr lang="el-GR" altLang="el-GR" sz="1050" dirty="0" smtClean="0"/>
              <a:t> </a:t>
            </a:r>
            <a:r>
              <a:rPr lang="en-IE" altLang="el-GR" sz="1050" dirty="0" smtClean="0"/>
              <a:t>Addison-Wesley</a:t>
            </a:r>
            <a:r>
              <a:rPr lang="en-IE" altLang="el-GR" sz="1050" dirty="0"/>
              <a:t>, 2002</a:t>
            </a:r>
          </a:p>
        </p:txBody>
      </p:sp>
      <p:grpSp>
        <p:nvGrpSpPr>
          <p:cNvPr id="9" name="Group 8"/>
          <p:cNvGrpSpPr/>
          <p:nvPr/>
        </p:nvGrpSpPr>
        <p:grpSpPr>
          <a:xfrm>
            <a:off x="-26987" y="454605"/>
            <a:ext cx="852746" cy="764595"/>
            <a:chOff x="6432415" y="5229200"/>
            <a:chExt cx="1296144" cy="1251046"/>
          </a:xfrm>
        </p:grpSpPr>
        <p:sp>
          <p:nvSpPr>
            <p:cNvPr id="10"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1" name="Picture 4" descr="http://www.clker.com/cliparts/b/f/e/a/14196945681153564639trainer_lectur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3874607"/>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l-GR" altLang="el-GR" dirty="0"/>
              <a:t>Η ψηφιακή εικόνα</a:t>
            </a:r>
            <a:endParaRPr lang="en-US" altLang="el-GR" dirty="0"/>
          </a:p>
        </p:txBody>
      </p:sp>
      <p:sp>
        <p:nvSpPr>
          <p:cNvPr id="50179" name="Rectangle 3"/>
          <p:cNvSpPr>
            <a:spLocks noGrp="1" noChangeArrowheads="1"/>
          </p:cNvSpPr>
          <p:nvPr>
            <p:ph type="body" idx="1"/>
          </p:nvPr>
        </p:nvSpPr>
        <p:spPr>
          <a:xfrm>
            <a:off x="406400" y="1143000"/>
            <a:ext cx="8737600" cy="5372100"/>
          </a:xfrm>
        </p:spPr>
        <p:txBody>
          <a:bodyPr/>
          <a:lstStyle/>
          <a:p>
            <a:r>
              <a:rPr lang="el-GR" altLang="el-GR" sz="2400" dirty="0"/>
              <a:t>Μπορούμε να σκεφτούμε μια εικόνα ως συνάρτηση f, από R</a:t>
            </a:r>
            <a:r>
              <a:rPr lang="el-GR" altLang="el-GR" sz="2400" baseline="30000" dirty="0"/>
              <a:t>2</a:t>
            </a:r>
            <a:r>
              <a:rPr lang="el-GR" altLang="el-GR" sz="2400" dirty="0"/>
              <a:t> </a:t>
            </a:r>
            <a:r>
              <a:rPr lang="en-US" altLang="el-GR" sz="2400" dirty="0" smtClean="0"/>
              <a:t>-&gt;</a:t>
            </a:r>
            <a:r>
              <a:rPr lang="el-GR" altLang="el-GR" sz="2400" dirty="0" smtClean="0"/>
              <a:t> </a:t>
            </a:r>
            <a:r>
              <a:rPr lang="el-GR" altLang="el-GR" sz="2400" dirty="0"/>
              <a:t>R :</a:t>
            </a:r>
          </a:p>
          <a:p>
            <a:pPr lvl="1"/>
            <a:r>
              <a:rPr lang="en-US" altLang="el-GR" sz="2200" i="1" dirty="0" smtClean="0">
                <a:latin typeface="Times New Roman" panose="02020603050405020304" pitchFamily="18" charset="0"/>
              </a:rPr>
              <a:t>f</a:t>
            </a:r>
            <a:r>
              <a:rPr lang="en-US" altLang="el-GR" sz="2200" dirty="0">
                <a:latin typeface="Times New Roman" panose="02020603050405020304" pitchFamily="18" charset="0"/>
              </a:rPr>
              <a:t>( </a:t>
            </a:r>
            <a:r>
              <a:rPr lang="en-US" altLang="el-GR" sz="2200" i="1" dirty="0">
                <a:latin typeface="Times New Roman" panose="02020603050405020304" pitchFamily="18" charset="0"/>
              </a:rPr>
              <a:t>x, y </a:t>
            </a:r>
            <a:r>
              <a:rPr lang="en-US" altLang="el-GR" sz="2200" dirty="0">
                <a:latin typeface="Times New Roman" panose="02020603050405020304" pitchFamily="18" charset="0"/>
              </a:rPr>
              <a:t>) </a:t>
            </a:r>
            <a:r>
              <a:rPr lang="el-GR" altLang="el-GR" sz="2200" dirty="0" smtClean="0"/>
              <a:t>δίνει την ένταση στο </a:t>
            </a:r>
            <a:r>
              <a:rPr lang="en-US" altLang="el-GR" sz="2200" dirty="0" smtClean="0">
                <a:latin typeface="Times New Roman" panose="02020603050405020304" pitchFamily="18" charset="0"/>
              </a:rPr>
              <a:t>( </a:t>
            </a:r>
            <a:r>
              <a:rPr lang="en-US" altLang="el-GR" sz="2200" i="1" dirty="0">
                <a:latin typeface="Times New Roman" panose="02020603050405020304" pitchFamily="18" charset="0"/>
              </a:rPr>
              <a:t>x, y </a:t>
            </a:r>
            <a:r>
              <a:rPr lang="en-US" altLang="el-GR" sz="2200" dirty="0">
                <a:latin typeface="Times New Roman" panose="02020603050405020304" pitchFamily="18" charset="0"/>
              </a:rPr>
              <a:t>) </a:t>
            </a:r>
          </a:p>
          <a:p>
            <a:pPr lvl="1"/>
            <a:r>
              <a:rPr lang="el-GR" altLang="el-GR" sz="2000" dirty="0"/>
              <a:t>Ρεαλιστικά , περιμένουμε την εικόνα για να οριστεί μόνο σε ένα ορθογώνιο , με έναν πεπερασμένο εύρος:</a:t>
            </a:r>
          </a:p>
          <a:p>
            <a:pPr marL="914400" lvl="2" indent="0">
              <a:buNone/>
            </a:pPr>
            <a:endParaRPr lang="en-US" altLang="el-GR" dirty="0">
              <a:latin typeface="Times New Roman" panose="02020603050405020304" pitchFamily="18" charset="0"/>
            </a:endParaRPr>
          </a:p>
          <a:p>
            <a:r>
              <a:rPr lang="el-GR" altLang="el-GR" sz="2600" dirty="0" smtClean="0"/>
              <a:t>Μια </a:t>
            </a:r>
            <a:r>
              <a:rPr lang="el-GR" altLang="el-GR" sz="2600" dirty="0"/>
              <a:t>έγχρωμη εικόνα είναι </a:t>
            </a:r>
            <a:r>
              <a:rPr lang="el-GR" altLang="el-GR" sz="2600" dirty="0" smtClean="0"/>
              <a:t>μια διανυσματική συνάρτηση τριών εικόνων </a:t>
            </a:r>
            <a:r>
              <a:rPr lang="en-US" altLang="el-GR" sz="2600" dirty="0" smtClean="0"/>
              <a:t>R, G, B</a:t>
            </a:r>
            <a:endParaRPr lang="en-US" altLang="el-GR" sz="2600" dirty="0"/>
          </a:p>
        </p:txBody>
      </p:sp>
      <p:graphicFrame>
        <p:nvGraphicFramePr>
          <p:cNvPr id="50180" name="Object 4"/>
          <p:cNvGraphicFramePr>
            <a:graphicFrameLocks noChangeAspect="1"/>
          </p:cNvGraphicFramePr>
          <p:nvPr>
            <p:extLst>
              <p:ext uri="{D42A27DB-BD31-4B8C-83A1-F6EECF244321}">
                <p14:modId xmlns:p14="http://schemas.microsoft.com/office/powerpoint/2010/main" val="874218614"/>
              </p:ext>
            </p:extLst>
          </p:nvPr>
        </p:nvGraphicFramePr>
        <p:xfrm>
          <a:off x="2339752" y="4653136"/>
          <a:ext cx="3429000" cy="1430338"/>
        </p:xfrm>
        <a:graphic>
          <a:graphicData uri="http://schemas.openxmlformats.org/presentationml/2006/ole">
            <mc:AlternateContent xmlns:mc="http://schemas.openxmlformats.org/markup-compatibility/2006">
              <mc:Choice xmlns:v="urn:schemas-microsoft-com:vml" Requires="v">
                <p:oleObj spid="_x0000_s11498" name="Equation" r:id="rId4" imgW="1193760" imgH="698400" progId="Equation.DSMT4">
                  <p:embed/>
                </p:oleObj>
              </mc:Choice>
              <mc:Fallback>
                <p:oleObj name="Equation" r:id="rId4" imgW="1193760" imgH="698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653136"/>
                        <a:ext cx="3429000"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5"/>
          <p:cNvGrpSpPr/>
          <p:nvPr/>
        </p:nvGrpSpPr>
        <p:grpSpPr>
          <a:xfrm>
            <a:off x="-26987" y="454605"/>
            <a:ext cx="852746" cy="764595"/>
            <a:chOff x="6432415" y="5229200"/>
            <a:chExt cx="1296144" cy="1251046"/>
          </a:xfrm>
        </p:grpSpPr>
        <p:sp>
          <p:nvSpPr>
            <p:cNvPr id="7"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8" name="Picture 4" descr="http://www.clker.com/cliparts/b/f/e/a/14196945681153564639trainer_lectur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6423140"/>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7813"/>
            <a:ext cx="8229600" cy="941387"/>
          </a:xfrm>
        </p:spPr>
        <p:txBody>
          <a:bodyPr/>
          <a:lstStyle/>
          <a:p>
            <a:r>
              <a:rPr lang="el-GR" altLang="el-GR" dirty="0"/>
              <a:t>Η ψηφιακή εικόνα</a:t>
            </a:r>
            <a:endParaRPr lang="en-US" altLang="el-GR" dirty="0"/>
          </a:p>
        </p:txBody>
      </p:sp>
      <p:sp>
        <p:nvSpPr>
          <p:cNvPr id="55299" name="Rectangle 3"/>
          <p:cNvSpPr>
            <a:spLocks noGrp="1" noChangeArrowheads="1"/>
          </p:cNvSpPr>
          <p:nvPr>
            <p:ph type="body" idx="1"/>
          </p:nvPr>
        </p:nvSpPr>
        <p:spPr>
          <a:xfrm>
            <a:off x="304800" y="1219200"/>
            <a:ext cx="8534400" cy="1840682"/>
          </a:xfrm>
        </p:spPr>
        <p:txBody>
          <a:bodyPr/>
          <a:lstStyle/>
          <a:p>
            <a:r>
              <a:rPr lang="el-GR" altLang="el-GR" sz="2200" dirty="0" smtClean="0"/>
              <a:t>Χρησιμοποιούμε διακριτές τιμές στις εικόνες (π.χ. δειγματοληψία)</a:t>
            </a:r>
            <a:endParaRPr lang="en-US" altLang="el-GR" sz="2200" dirty="0"/>
          </a:p>
          <a:p>
            <a:r>
              <a:rPr lang="el-GR" altLang="el-GR" sz="2000" dirty="0"/>
              <a:t>Η εικόνα μπορεί τώρα να αναπαρασταθεί ως </a:t>
            </a:r>
            <a:r>
              <a:rPr lang="el-GR" altLang="el-GR" sz="2000" dirty="0" smtClean="0"/>
              <a:t>ένας πίνακας με ακέραιες τιμές</a:t>
            </a:r>
          </a:p>
          <a:p>
            <a:endParaRPr lang="el-GR" altLang="el-GR" sz="2000" dirty="0"/>
          </a:p>
          <a:p>
            <a:endParaRPr lang="el-GR" altLang="el-GR" sz="2000" dirty="0" smtClean="0"/>
          </a:p>
          <a:p>
            <a:endParaRPr lang="el-GR" altLang="el-GR" sz="2000" dirty="0"/>
          </a:p>
          <a:p>
            <a:endParaRPr lang="el-GR" altLang="el-GR" sz="2000" dirty="0" smtClean="0"/>
          </a:p>
          <a:p>
            <a:endParaRPr lang="el-GR" altLang="el-GR" sz="2000" dirty="0"/>
          </a:p>
          <a:p>
            <a:endParaRPr lang="el-GR" altLang="el-GR" sz="2000" dirty="0" smtClean="0"/>
          </a:p>
          <a:p>
            <a:endParaRPr lang="el-GR" altLang="el-GR" sz="2000" dirty="0"/>
          </a:p>
          <a:p>
            <a:endParaRPr lang="el-GR" altLang="el-GR" sz="2000" dirty="0" smtClean="0"/>
          </a:p>
          <a:p>
            <a:r>
              <a:rPr lang="el-GR" altLang="el-GR" sz="2000" dirty="0" smtClean="0"/>
              <a:t>Η Ένταση στο </a:t>
            </a:r>
            <a:r>
              <a:rPr lang="en-US" altLang="el-GR" sz="2000" i="1" dirty="0" err="1" smtClean="0"/>
              <a:t>i</a:t>
            </a:r>
            <a:r>
              <a:rPr lang="en-US" altLang="el-GR" sz="2000" dirty="0" smtClean="0"/>
              <a:t>=3, </a:t>
            </a:r>
            <a:r>
              <a:rPr lang="en-US" altLang="el-GR" sz="2000" i="1" dirty="0" smtClean="0"/>
              <a:t>j</a:t>
            </a:r>
            <a:r>
              <a:rPr lang="en-US" altLang="el-GR" sz="2000" dirty="0" smtClean="0"/>
              <a:t>=4 </a:t>
            </a:r>
            <a:r>
              <a:rPr lang="el-GR" altLang="el-GR" sz="2000" dirty="0" smtClean="0"/>
              <a:t>είναι </a:t>
            </a:r>
            <a:r>
              <a:rPr lang="en-US" altLang="el-GR" sz="2000" i="1" dirty="0">
                <a:latin typeface="Times New Roman" panose="02020603050405020304" pitchFamily="18" charset="0"/>
              </a:rPr>
              <a:t>f</a:t>
            </a:r>
            <a:r>
              <a:rPr lang="en-US" altLang="el-GR" sz="2000" dirty="0">
                <a:latin typeface="Times New Roman" panose="02020603050405020304" pitchFamily="18" charset="0"/>
              </a:rPr>
              <a:t>( </a:t>
            </a:r>
            <a:r>
              <a:rPr lang="el-GR" altLang="el-GR" sz="2000" i="1" dirty="0" smtClean="0">
                <a:latin typeface="Times New Roman" panose="02020603050405020304" pitchFamily="18" charset="0"/>
              </a:rPr>
              <a:t>3</a:t>
            </a:r>
            <a:r>
              <a:rPr lang="en-US" altLang="el-GR" sz="2000" i="1" dirty="0" smtClean="0">
                <a:latin typeface="Times New Roman" panose="02020603050405020304" pitchFamily="18" charset="0"/>
              </a:rPr>
              <a:t>, </a:t>
            </a:r>
            <a:r>
              <a:rPr lang="el-GR" altLang="el-GR" sz="2000" i="1" dirty="0" smtClean="0">
                <a:latin typeface="Times New Roman" panose="02020603050405020304" pitchFamily="18" charset="0"/>
              </a:rPr>
              <a:t>4</a:t>
            </a:r>
            <a:r>
              <a:rPr lang="en-US" altLang="el-GR" sz="2000" i="1" dirty="0" smtClean="0">
                <a:latin typeface="Times New Roman" panose="02020603050405020304" pitchFamily="18" charset="0"/>
              </a:rPr>
              <a:t> </a:t>
            </a:r>
            <a:r>
              <a:rPr lang="en-US" altLang="el-GR" sz="2000" dirty="0">
                <a:latin typeface="Times New Roman" panose="02020603050405020304" pitchFamily="18" charset="0"/>
              </a:rPr>
              <a:t>) </a:t>
            </a:r>
            <a:r>
              <a:rPr lang="el-GR" altLang="el-GR" sz="2000" dirty="0" smtClean="0">
                <a:latin typeface="Times New Roman" panose="02020603050405020304" pitchFamily="18" charset="0"/>
              </a:rPr>
              <a:t>= 46</a:t>
            </a:r>
            <a:endParaRPr lang="en-US" altLang="el-GR" sz="2000" dirty="0"/>
          </a:p>
        </p:txBody>
      </p:sp>
      <p:graphicFrame>
        <p:nvGraphicFramePr>
          <p:cNvPr id="55300" name="Object 4"/>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spid="_x0000_s12524"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4"/>
          <p:cNvGrpSpPr/>
          <p:nvPr/>
        </p:nvGrpSpPr>
        <p:grpSpPr>
          <a:xfrm>
            <a:off x="1350046" y="2434853"/>
            <a:ext cx="6030266" cy="2581722"/>
            <a:chOff x="1350046" y="2434853"/>
            <a:chExt cx="6030266" cy="2581722"/>
          </a:xfrm>
        </p:grpSpPr>
        <p:pic>
          <p:nvPicPr>
            <p:cNvPr id="55301" name="Picture 5" descr="con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512" y="3017912"/>
              <a:ext cx="5384800" cy="1998663"/>
            </a:xfrm>
            <a:prstGeom prst="rect">
              <a:avLst/>
            </a:prstGeom>
            <a:noFill/>
            <a:extLst>
              <a:ext uri="{909E8E84-426E-40DD-AFC4-6F175D3DCCD1}">
                <a14:hiddenFill xmlns:a14="http://schemas.microsoft.com/office/drawing/2010/main">
                  <a:solidFill>
                    <a:srgbClr val="FFFFFF"/>
                  </a:solidFill>
                </a14:hiddenFill>
              </a:ext>
            </a:extLst>
          </p:spPr>
        </p:pic>
        <p:sp>
          <p:nvSpPr>
            <p:cNvPr id="55302" name="Line 6"/>
            <p:cNvSpPr>
              <a:spLocks noChangeShapeType="1"/>
            </p:cNvSpPr>
            <p:nvPr/>
          </p:nvSpPr>
          <p:spPr bwMode="auto">
            <a:xfrm flipH="1">
              <a:off x="1763688" y="2924944"/>
              <a:ext cx="0" cy="2091631"/>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5304" name="Line 8"/>
            <p:cNvSpPr>
              <a:spLocks noChangeShapeType="1"/>
            </p:cNvSpPr>
            <p:nvPr/>
          </p:nvSpPr>
          <p:spPr bwMode="auto">
            <a:xfrm rot="16200000" flipH="1">
              <a:off x="4572000" y="116632"/>
              <a:ext cx="0" cy="561662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 name="Rectangle 2"/>
            <p:cNvSpPr/>
            <p:nvPr/>
          </p:nvSpPr>
          <p:spPr>
            <a:xfrm>
              <a:off x="6948264" y="2434853"/>
              <a:ext cx="269626" cy="461665"/>
            </a:xfrm>
            <a:prstGeom prst="rect">
              <a:avLst/>
            </a:prstGeom>
          </p:spPr>
          <p:txBody>
            <a:bodyPr wrap="none">
              <a:spAutoFit/>
            </a:bodyPr>
            <a:lstStyle/>
            <a:p>
              <a:r>
                <a:rPr lang="en-US" altLang="el-GR" i="1" dirty="0">
                  <a:solidFill>
                    <a:schemeClr val="accent5">
                      <a:lumMod val="10000"/>
                    </a:schemeClr>
                  </a:solidFill>
                </a:rPr>
                <a:t>j</a:t>
              </a:r>
              <a:endParaRPr lang="el-GR" dirty="0">
                <a:solidFill>
                  <a:schemeClr val="accent5">
                    <a:lumMod val="10000"/>
                  </a:schemeClr>
                </a:solidFill>
              </a:endParaRPr>
            </a:p>
          </p:txBody>
        </p:sp>
        <p:sp>
          <p:nvSpPr>
            <p:cNvPr id="4" name="Rectangle 3"/>
            <p:cNvSpPr/>
            <p:nvPr/>
          </p:nvSpPr>
          <p:spPr>
            <a:xfrm>
              <a:off x="1350046" y="4509120"/>
              <a:ext cx="269626" cy="461665"/>
            </a:xfrm>
            <a:prstGeom prst="rect">
              <a:avLst/>
            </a:prstGeom>
          </p:spPr>
          <p:txBody>
            <a:bodyPr wrap="none">
              <a:spAutoFit/>
            </a:bodyPr>
            <a:lstStyle/>
            <a:p>
              <a:r>
                <a:rPr lang="en-US" altLang="el-GR" i="1" dirty="0" err="1">
                  <a:solidFill>
                    <a:schemeClr val="accent5">
                      <a:lumMod val="10000"/>
                    </a:schemeClr>
                  </a:solidFill>
                </a:rPr>
                <a:t>i</a:t>
              </a:r>
              <a:endParaRPr lang="el-GR" dirty="0">
                <a:solidFill>
                  <a:schemeClr val="accent5">
                    <a:lumMod val="10000"/>
                  </a:schemeClr>
                </a:solidFill>
              </a:endParaRPr>
            </a:p>
          </p:txBody>
        </p:sp>
      </p:grpSp>
      <p:grpSp>
        <p:nvGrpSpPr>
          <p:cNvPr id="13" name="Group 12"/>
          <p:cNvGrpSpPr/>
          <p:nvPr/>
        </p:nvGrpSpPr>
        <p:grpSpPr>
          <a:xfrm>
            <a:off x="827584" y="2492896"/>
            <a:ext cx="7056784" cy="2808312"/>
            <a:chOff x="827584" y="2492896"/>
            <a:chExt cx="7056784" cy="2808312"/>
          </a:xfrm>
        </p:grpSpPr>
        <p:cxnSp>
          <p:nvCxnSpPr>
            <p:cNvPr id="7" name="Straight Connector 6"/>
            <p:cNvCxnSpPr/>
            <p:nvPr/>
          </p:nvCxnSpPr>
          <p:spPr>
            <a:xfrm>
              <a:off x="827584" y="3645024"/>
              <a:ext cx="7056784" cy="0"/>
            </a:xfrm>
            <a:prstGeom prst="line">
              <a:avLst/>
            </a:prstGeom>
            <a:ln>
              <a:solidFill>
                <a:schemeClr val="accent5">
                  <a:lumMod val="9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55976" y="2492896"/>
              <a:ext cx="0" cy="2808312"/>
            </a:xfrm>
            <a:prstGeom prst="line">
              <a:avLst/>
            </a:prstGeom>
            <a:ln>
              <a:solidFill>
                <a:schemeClr val="accent5">
                  <a:lumMod val="9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31641" y="3284984"/>
              <a:ext cx="338554" cy="461665"/>
            </a:xfrm>
            <a:prstGeom prst="rect">
              <a:avLst/>
            </a:prstGeom>
          </p:spPr>
          <p:txBody>
            <a:bodyPr wrap="none">
              <a:spAutoFit/>
            </a:bodyPr>
            <a:lstStyle/>
            <a:p>
              <a:r>
                <a:rPr lang="en-US" altLang="el-GR" dirty="0">
                  <a:solidFill>
                    <a:schemeClr val="accent5">
                      <a:lumMod val="90000"/>
                    </a:schemeClr>
                  </a:solidFill>
                </a:rPr>
                <a:t>3</a:t>
              </a:r>
              <a:endParaRPr lang="el-GR" dirty="0">
                <a:solidFill>
                  <a:schemeClr val="accent5">
                    <a:lumMod val="90000"/>
                  </a:schemeClr>
                </a:solidFill>
              </a:endParaRPr>
            </a:p>
          </p:txBody>
        </p:sp>
        <p:sp>
          <p:nvSpPr>
            <p:cNvPr id="21" name="Rectangle 20"/>
            <p:cNvSpPr/>
            <p:nvPr/>
          </p:nvSpPr>
          <p:spPr>
            <a:xfrm>
              <a:off x="4349358" y="2509701"/>
              <a:ext cx="338554" cy="461665"/>
            </a:xfrm>
            <a:prstGeom prst="rect">
              <a:avLst/>
            </a:prstGeom>
          </p:spPr>
          <p:txBody>
            <a:bodyPr wrap="none">
              <a:spAutoFit/>
            </a:bodyPr>
            <a:lstStyle/>
            <a:p>
              <a:r>
                <a:rPr lang="el-GR" altLang="el-GR" dirty="0" smtClean="0">
                  <a:solidFill>
                    <a:schemeClr val="accent5">
                      <a:lumMod val="90000"/>
                    </a:schemeClr>
                  </a:solidFill>
                </a:rPr>
                <a:t>4</a:t>
              </a:r>
              <a:endParaRPr lang="el-GR" dirty="0">
                <a:solidFill>
                  <a:schemeClr val="accent5">
                    <a:lumMod val="90000"/>
                  </a:schemeClr>
                </a:solidFill>
              </a:endParaRPr>
            </a:p>
          </p:txBody>
        </p:sp>
      </p:grpSp>
      <p:pic>
        <p:nvPicPr>
          <p:cNvPr id="23" name="Picture 5" descr="graysca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970" y="4112171"/>
            <a:ext cx="3541840" cy="227922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6987" y="476672"/>
            <a:ext cx="852746" cy="764595"/>
            <a:chOff x="6432415" y="5229200"/>
            <a:chExt cx="1296144" cy="1251046"/>
          </a:xfrm>
        </p:grpSpPr>
        <p:sp>
          <p:nvSpPr>
            <p:cNvPr id="19"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20" name="Picture 4" descr="http://www.clker.com/cliparts/b/f/e/a/14196945681153564639trainer_lectur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80509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10" end="10"/>
                                            </p:txEl>
                                          </p:spTgt>
                                        </p:tgtEl>
                                        <p:attrNameLst>
                                          <p:attrName>style.visibility</p:attrName>
                                        </p:attrNameLst>
                                      </p:cBhvr>
                                      <p:to>
                                        <p:strVal val="visible"/>
                                      </p:to>
                                    </p:set>
                                    <p:animEffect transition="in" filter="fade">
                                      <p:cBhvr>
                                        <p:cTn id="7" dur="500"/>
                                        <p:tgtEl>
                                          <p:spTgt spid="55299">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Ψηφιακών Εικόνων</a:t>
            </a:r>
            <a:endParaRPr lang="en-US" dirty="0"/>
          </a:p>
        </p:txBody>
      </p:sp>
      <p:sp>
        <p:nvSpPr>
          <p:cNvPr id="3" name="Content Placeholder 2"/>
          <p:cNvSpPr>
            <a:spLocks noGrp="1"/>
          </p:cNvSpPr>
          <p:nvPr>
            <p:ph idx="1"/>
          </p:nvPr>
        </p:nvSpPr>
        <p:spPr>
          <a:xfrm>
            <a:off x="304800" y="1219200"/>
            <a:ext cx="6787480" cy="5257800"/>
          </a:xfrm>
        </p:spPr>
        <p:txBody>
          <a:bodyPr/>
          <a:lstStyle/>
          <a:p>
            <a:r>
              <a:rPr lang="el-GR" sz="2400" b="1" u="sng" dirty="0" smtClean="0"/>
              <a:t>Δυαδικές</a:t>
            </a:r>
            <a:r>
              <a:rPr lang="en-US" sz="2400" b="1" u="sng" dirty="0" smtClean="0"/>
              <a:t> (Binary)</a:t>
            </a:r>
            <a:r>
              <a:rPr lang="en-US" sz="2400" dirty="0" smtClean="0"/>
              <a:t>: </a:t>
            </a:r>
            <a:r>
              <a:rPr lang="el-GR" sz="2400" dirty="0" smtClean="0"/>
              <a:t>Κάθε </a:t>
            </a:r>
            <a:r>
              <a:rPr lang="el-GR" sz="2400" dirty="0" err="1" smtClean="0"/>
              <a:t>εικονοστοιχείο</a:t>
            </a:r>
            <a:r>
              <a:rPr lang="el-GR" sz="2400" dirty="0" smtClean="0"/>
              <a:t> έχει δύο μόνο δυνατές τιμές, 0 (μαύρο) και 1 (άσπρο).</a:t>
            </a:r>
          </a:p>
          <a:p>
            <a:r>
              <a:rPr lang="el-GR" sz="2400" dirty="0" smtClean="0"/>
              <a:t>Χρειαζόμαστε λοιπόν 1 </a:t>
            </a:r>
            <a:r>
              <a:rPr lang="en-US" sz="2400" dirty="0" smtClean="0"/>
              <a:t>bit/pixel </a:t>
            </a:r>
            <a:r>
              <a:rPr lang="el-GR" sz="2400" dirty="0" smtClean="0"/>
              <a:t>με αποτέλεσμα να είναι οικονομικές στο χώρο αποθήκευσης, ενώ η επεξεργασία τους είναι πιο εύκολη όπως θα δούμε κατά τη διάρκεια του μαθήματος.</a:t>
            </a:r>
          </a:p>
          <a:p>
            <a:r>
              <a:rPr lang="el-GR" sz="2400" dirty="0" smtClean="0"/>
              <a:t>Η αναπαράσταση αυτή είναι κατάλληλη για εικόνες κειμένου, δακτυλικών αποτυπωμάτων ή αρχιτεκτονικών σχεδίων.</a:t>
            </a:r>
          </a:p>
          <a:p>
            <a:endParaRPr lang="en-US" sz="2400" dirty="0"/>
          </a:p>
        </p:txBody>
      </p:sp>
      <p:pic>
        <p:nvPicPr>
          <p:cNvPr id="54274" name="Picture 2" descr="https://upload.wikimedia.org/wikipedia/en/3/33/Neighborhood_watch_b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000" y="4615779"/>
            <a:ext cx="1905000" cy="1333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64288" y="5949860"/>
            <a:ext cx="4572000" cy="215444"/>
          </a:xfrm>
          <a:prstGeom prst="rect">
            <a:avLst/>
          </a:prstGeom>
        </p:spPr>
        <p:txBody>
          <a:bodyPr>
            <a:spAutoFit/>
          </a:bodyPr>
          <a:lstStyle/>
          <a:p>
            <a:r>
              <a:rPr lang="en-US" sz="800" dirty="0"/>
              <a:t>https://en.wikipedia.org/wiki/Binary_image</a:t>
            </a:r>
          </a:p>
        </p:txBody>
      </p:sp>
      <p:sp>
        <p:nvSpPr>
          <p:cNvPr id="5" name="Rectangle 4"/>
          <p:cNvSpPr/>
          <p:nvPr/>
        </p:nvSpPr>
        <p:spPr>
          <a:xfrm>
            <a:off x="8067104" y="4687787"/>
            <a:ext cx="14401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0"/>
          </p:cNvCxnSpPr>
          <p:nvPr/>
        </p:nvCxnSpPr>
        <p:spPr>
          <a:xfrm flipV="1">
            <a:off x="8139112" y="3967707"/>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055289356"/>
              </p:ext>
            </p:extLst>
          </p:nvPr>
        </p:nvGraphicFramePr>
        <p:xfrm>
          <a:off x="7025704" y="1998592"/>
          <a:ext cx="2082800" cy="1902192"/>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tblGrid>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75428454"/>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a:xfrm>
            <a:off x="304800" y="1196752"/>
            <a:ext cx="7147520" cy="5257800"/>
          </a:xfrm>
        </p:spPr>
        <p:txBody>
          <a:bodyPr/>
          <a:lstStyle/>
          <a:p>
            <a:r>
              <a:rPr lang="el-GR" sz="2400" b="1" u="sng" dirty="0" smtClean="0"/>
              <a:t>Σκάλας Γκρίζου</a:t>
            </a:r>
            <a:r>
              <a:rPr lang="en-US" sz="2400" b="1" u="sng" dirty="0" smtClean="0"/>
              <a:t> </a:t>
            </a:r>
            <a:r>
              <a:rPr lang="el-GR" sz="2400" b="1" u="sng" dirty="0" smtClean="0"/>
              <a:t>(</a:t>
            </a:r>
            <a:r>
              <a:rPr lang="en-US" sz="2400" b="1" u="sng" dirty="0" smtClean="0"/>
              <a:t>Gray Scale)</a:t>
            </a:r>
            <a:r>
              <a:rPr lang="el-GR" sz="2400" dirty="0" smtClean="0"/>
              <a:t>: Κάθε </a:t>
            </a:r>
            <a:r>
              <a:rPr lang="el-GR" sz="2400" dirty="0" err="1" smtClean="0"/>
              <a:t>εικονοστοιχείο</a:t>
            </a:r>
            <a:r>
              <a:rPr lang="el-GR" sz="2400" dirty="0" smtClean="0"/>
              <a:t> έχει τιμή μια απόχρωση του γκρίζου, τυπικά από 0 (μαύρο)-255 (άσπρο). </a:t>
            </a:r>
          </a:p>
          <a:p>
            <a:r>
              <a:rPr lang="el-GR" sz="2400" dirty="0" smtClean="0"/>
              <a:t>Σε αυτή την περίπτωση μιλάμε για 8-</a:t>
            </a:r>
            <a:r>
              <a:rPr lang="en-US" sz="2400" dirty="0" smtClean="0"/>
              <a:t>bit </a:t>
            </a:r>
            <a:r>
              <a:rPr lang="el-GR" sz="2400" dirty="0" smtClean="0"/>
              <a:t>εικόνες με δυναμικό εύρος 255-0+1=256 σκάλες του γκρίζου (</a:t>
            </a:r>
            <a:r>
              <a:rPr lang="en-US" sz="2400" dirty="0" smtClean="0"/>
              <a:t>Gray Levels </a:t>
            </a:r>
            <a:r>
              <a:rPr lang="el-GR" sz="2400" dirty="0" smtClean="0"/>
              <a:t>ή </a:t>
            </a:r>
            <a:r>
              <a:rPr lang="en-US" sz="2400" dirty="0" smtClean="0"/>
              <a:t>GL).</a:t>
            </a:r>
          </a:p>
          <a:p>
            <a:r>
              <a:rPr lang="en-US" sz="2400" dirty="0" smtClean="0"/>
              <a:t>256 </a:t>
            </a:r>
            <a:r>
              <a:rPr lang="el-GR" sz="2400" dirty="0" smtClean="0"/>
              <a:t>αποχρώσεις του γκρίζου είναι αρκετές για την αναγνώριση των περισσοτέρων φυσικών αντικειμένων.</a:t>
            </a:r>
          </a:p>
          <a:p>
            <a:r>
              <a:rPr lang="el-GR" sz="2400" dirty="0" smtClean="0"/>
              <a:t>Υπάρχουν όμως σε ειδικές εφαρμογές (π.χ. Ιατρικές εικόνες) και 12</a:t>
            </a:r>
            <a:r>
              <a:rPr lang="en-US" sz="2400" dirty="0" smtClean="0"/>
              <a:t>bit </a:t>
            </a:r>
            <a:r>
              <a:rPr lang="el-GR" sz="2400" dirty="0" smtClean="0"/>
              <a:t>ή 16</a:t>
            </a:r>
            <a:r>
              <a:rPr lang="en-US" sz="2400" dirty="0" smtClean="0"/>
              <a:t>bit </a:t>
            </a:r>
            <a:r>
              <a:rPr lang="el-GR" sz="2400" dirty="0" smtClean="0"/>
              <a:t>εικόνες (πάντα δυνάμεις του 2).</a:t>
            </a:r>
            <a:endParaRPr lang="en-US" sz="2400" dirty="0"/>
          </a:p>
        </p:txBody>
      </p:sp>
      <p:sp>
        <p:nvSpPr>
          <p:cNvPr id="5" name="TextBox 4"/>
          <p:cNvSpPr txBox="1"/>
          <p:nvPr/>
        </p:nvSpPr>
        <p:spPr>
          <a:xfrm>
            <a:off x="7416825" y="3348140"/>
            <a:ext cx="1835695" cy="215444"/>
          </a:xfrm>
          <a:prstGeom prst="rect">
            <a:avLst/>
          </a:prstGeom>
          <a:noFill/>
        </p:spPr>
        <p:txBody>
          <a:bodyPr wrap="square" rtlCol="0">
            <a:spAutoFit/>
          </a:bodyPr>
          <a:lstStyle/>
          <a:p>
            <a:r>
              <a:rPr lang="en-US" sz="800" dirty="0"/>
              <a:t>https://en.wikipedia.org/wiki/Grayscale</a:t>
            </a:r>
          </a:p>
        </p:txBody>
      </p:sp>
      <p:grpSp>
        <p:nvGrpSpPr>
          <p:cNvPr id="7" name="Group 6"/>
          <p:cNvGrpSpPr/>
          <p:nvPr/>
        </p:nvGrpSpPr>
        <p:grpSpPr>
          <a:xfrm>
            <a:off x="4860032" y="3674045"/>
            <a:ext cx="4283967" cy="2585407"/>
            <a:chOff x="4860032" y="3674045"/>
            <a:chExt cx="4283967" cy="2585407"/>
          </a:xfrm>
        </p:grpSpPr>
        <p:pic>
          <p:nvPicPr>
            <p:cNvPr id="4" name="Picture 3"/>
            <p:cNvPicPr>
              <a:picLocks noChangeAspect="1"/>
            </p:cNvPicPr>
            <p:nvPr/>
          </p:nvPicPr>
          <p:blipFill>
            <a:blip r:embed="rId2"/>
            <a:stretch>
              <a:fillRect/>
            </a:stretch>
          </p:blipFill>
          <p:spPr>
            <a:xfrm flipV="1">
              <a:off x="4969417" y="5550405"/>
              <a:ext cx="3995936" cy="432048"/>
            </a:xfrm>
            <a:prstGeom prst="rect">
              <a:avLst/>
            </a:prstGeom>
          </p:spPr>
        </p:pic>
        <p:pic>
          <p:nvPicPr>
            <p:cNvPr id="56322" name="Picture 2" descr="https://upload.wikimedia.org/wikipedia/commons/f/fa/Grayscale_8bits_palette_sample_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674045"/>
              <a:ext cx="1428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60032" y="5982453"/>
              <a:ext cx="4283967" cy="276999"/>
            </a:xfrm>
            <a:prstGeom prst="rect">
              <a:avLst/>
            </a:prstGeom>
            <a:noFill/>
          </p:spPr>
          <p:txBody>
            <a:bodyPr wrap="square" rtlCol="0">
              <a:spAutoFit/>
            </a:bodyPr>
            <a:lstStyle/>
            <a:p>
              <a:r>
                <a:rPr lang="el-GR" sz="1200" dirty="0" smtClean="0"/>
                <a:t>0		</a:t>
              </a:r>
              <a:r>
                <a:rPr lang="el-GR" sz="1200" dirty="0"/>
                <a:t>	 </a:t>
              </a:r>
              <a:r>
                <a:rPr lang="el-GR" sz="1200" dirty="0" smtClean="0"/>
                <a:t>                            256</a:t>
              </a:r>
              <a:endParaRPr lang="en-US" sz="1200" dirty="0"/>
            </a:p>
          </p:txBody>
        </p:sp>
      </p:grpSp>
    </p:spTree>
    <p:extLst>
      <p:ext uri="{BB962C8B-B14F-4D97-AF65-F5344CB8AC3E}">
        <p14:creationId xmlns:p14="http://schemas.microsoft.com/office/powerpoint/2010/main" val="606856787"/>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p:txBody>
          <a:bodyPr/>
          <a:lstStyle/>
          <a:p>
            <a:r>
              <a:rPr lang="en-US" sz="2600" b="1" u="sng" dirty="0" smtClean="0"/>
              <a:t>RGB </a:t>
            </a:r>
            <a:r>
              <a:rPr lang="el-GR" sz="2600" b="1" u="sng" dirty="0" smtClean="0"/>
              <a:t>Έγχρωμες εικόνες</a:t>
            </a:r>
            <a:r>
              <a:rPr lang="el-GR" sz="2600" dirty="0" smtClean="0"/>
              <a:t>: Κάθε </a:t>
            </a:r>
            <a:r>
              <a:rPr lang="en-US" sz="2600" dirty="0" smtClean="0"/>
              <a:t>pixel </a:t>
            </a:r>
            <a:r>
              <a:rPr lang="el-GR" sz="2600" dirty="0" smtClean="0"/>
              <a:t>έχει ένα συγκεκριμένο χρώμα το οποίο περιγράφεται από την ποσότητα </a:t>
            </a:r>
            <a:r>
              <a:rPr lang="en-US" sz="2600" dirty="0" smtClean="0"/>
              <a:t>R (</a:t>
            </a:r>
            <a:r>
              <a:rPr lang="el-GR" sz="2600" dirty="0" smtClean="0"/>
              <a:t>κόκκινου), </a:t>
            </a:r>
            <a:r>
              <a:rPr lang="en-US" sz="2600" dirty="0" smtClean="0"/>
              <a:t>G(</a:t>
            </a:r>
            <a:r>
              <a:rPr lang="el-GR" sz="2600" dirty="0" smtClean="0"/>
              <a:t>πράσινου) και </a:t>
            </a:r>
            <a:r>
              <a:rPr lang="en-US" sz="2600" dirty="0" smtClean="0"/>
              <a:t>B(</a:t>
            </a:r>
            <a:r>
              <a:rPr lang="el-GR" sz="2600" dirty="0" err="1" smtClean="0"/>
              <a:t>μπλέ</a:t>
            </a:r>
            <a:r>
              <a:rPr lang="el-GR" sz="2600" dirty="0" smtClean="0"/>
              <a:t>) που περιέχεται σε αυτό. Στην πράξη η κάθε εικόνα έχει 3 πίνακες (ένα για κάθε</a:t>
            </a:r>
            <a:r>
              <a:rPr lang="en-US" sz="2600" dirty="0" smtClean="0"/>
              <a:t> </a:t>
            </a:r>
            <a:r>
              <a:rPr lang="el-GR" sz="2600" dirty="0" smtClean="0"/>
              <a:t>χρώμα) με τιμές από 0-255.</a:t>
            </a:r>
          </a:p>
          <a:p>
            <a:r>
              <a:rPr lang="el-GR" sz="2600" dirty="0" smtClean="0"/>
              <a:t>Συνολικά λοιπόν έχουμε 255</a:t>
            </a:r>
            <a:r>
              <a:rPr lang="el-GR" sz="2600" baseline="30000" dirty="0" smtClean="0"/>
              <a:t>3</a:t>
            </a:r>
            <a:r>
              <a:rPr lang="el-GR" sz="2600" dirty="0" smtClean="0"/>
              <a:t>=16,777,216 διαφορετικά χρώματα (</a:t>
            </a:r>
            <a:r>
              <a:rPr lang="el-GR" sz="2600" dirty="0" err="1"/>
              <a:t>υ</a:t>
            </a:r>
            <a:r>
              <a:rPr lang="el-GR" sz="2600" dirty="0" err="1" smtClean="0"/>
              <a:t>περ</a:t>
            </a:r>
            <a:r>
              <a:rPr lang="el-GR" sz="2600" dirty="0" smtClean="0"/>
              <a:t>-αρκετά για κάθε έγχρωμη εικόνα).</a:t>
            </a:r>
          </a:p>
          <a:p>
            <a:r>
              <a:rPr lang="el-GR" sz="2600" dirty="0" smtClean="0"/>
              <a:t>Μιας και για κάθε </a:t>
            </a:r>
            <a:r>
              <a:rPr lang="en-US" sz="2600" dirty="0" smtClean="0"/>
              <a:t>pixel </a:t>
            </a:r>
            <a:r>
              <a:rPr lang="el-GR" sz="2600" dirty="0" smtClean="0"/>
              <a:t>απαιτούνται 3</a:t>
            </a:r>
            <a:r>
              <a:rPr lang="en-US" sz="2600" dirty="0" smtClean="0"/>
              <a:t>x</a:t>
            </a:r>
            <a:r>
              <a:rPr lang="el-GR" sz="2600" dirty="0" smtClean="0"/>
              <a:t>8=24</a:t>
            </a:r>
            <a:r>
              <a:rPr lang="en-US" sz="2600" dirty="0" smtClean="0"/>
              <a:t>bit, </a:t>
            </a:r>
            <a:r>
              <a:rPr lang="el-GR" sz="2600" dirty="0" smtClean="0"/>
              <a:t>οι </a:t>
            </a:r>
            <a:r>
              <a:rPr lang="en-US" sz="2600" dirty="0" smtClean="0"/>
              <a:t>RGB </a:t>
            </a:r>
            <a:r>
              <a:rPr lang="el-GR" sz="2600" dirty="0" smtClean="0"/>
              <a:t>εικόνες ονομάζονται και 24</a:t>
            </a:r>
            <a:r>
              <a:rPr lang="en-US" sz="2600" dirty="0" smtClean="0"/>
              <a:t>bit </a:t>
            </a:r>
            <a:r>
              <a:rPr lang="el-GR" sz="2600" dirty="0" smtClean="0"/>
              <a:t>έγχρωμες εικόνες.</a:t>
            </a:r>
            <a:endParaRPr lang="en-US" sz="2600" dirty="0"/>
          </a:p>
        </p:txBody>
      </p:sp>
    </p:spTree>
    <p:extLst>
      <p:ext uri="{BB962C8B-B14F-4D97-AF65-F5344CB8AC3E}">
        <p14:creationId xmlns:p14="http://schemas.microsoft.com/office/powerpoint/2010/main" val="210191494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smtClean="0"/>
              <a:t>Περιεχόμενα Διάλεξης</a:t>
            </a:r>
            <a:endParaRPr lang="en-US" altLang="el-GR" dirty="0" smtClean="0"/>
          </a:p>
        </p:txBody>
      </p:sp>
      <p:sp>
        <p:nvSpPr>
          <p:cNvPr id="22531" name="Rectangle 3"/>
          <p:cNvSpPr>
            <a:spLocks noGrp="1" noChangeArrowheads="1"/>
          </p:cNvSpPr>
          <p:nvPr>
            <p:ph type="body" idx="1"/>
          </p:nvPr>
        </p:nvSpPr>
        <p:spPr/>
        <p:txBody>
          <a:bodyPr/>
          <a:lstStyle/>
          <a:p>
            <a:pPr lvl="1" eaLnBrk="1" hangingPunct="1"/>
            <a:r>
              <a:rPr lang="el-GR" altLang="el-GR" sz="3200" dirty="0" smtClean="0"/>
              <a:t>Εισαγωγή στην ψηφιακή εικόνα</a:t>
            </a:r>
            <a:endParaRPr lang="en-IE" altLang="el-GR" sz="3200" dirty="0" smtClean="0"/>
          </a:p>
          <a:p>
            <a:pPr lvl="1" eaLnBrk="1" hangingPunct="1"/>
            <a:r>
              <a:rPr lang="el-GR" altLang="el-GR" sz="3200" dirty="0" smtClean="0"/>
              <a:t>Σημαντικές κατηγορίες επεξεργασίας εικόνας</a:t>
            </a:r>
            <a:endParaRPr lang="en-IE" altLang="el-GR" sz="3200" dirty="0" smtClean="0"/>
          </a:p>
          <a:p>
            <a:pPr lvl="1" eaLnBrk="1" hangingPunct="1"/>
            <a:r>
              <a:rPr lang="el-GR" altLang="el-GR" sz="3200" smtClean="0"/>
              <a:t>Παραδείγματα </a:t>
            </a:r>
            <a:r>
              <a:rPr lang="el-GR" altLang="el-GR" sz="3200" dirty="0" smtClean="0"/>
              <a:t>σύγχρονων εφαρμογών </a:t>
            </a:r>
            <a:endParaRPr lang="en-US" altLang="el-GR" sz="3200" dirty="0" smtClean="0"/>
          </a:p>
          <a:p>
            <a:pPr lvl="2" eaLnBrk="1" hangingPunct="1"/>
            <a:r>
              <a:rPr lang="el-GR" altLang="el-GR" sz="2800" dirty="0" smtClean="0"/>
              <a:t>Κατάτμηση εικόνας με </a:t>
            </a:r>
            <a:r>
              <a:rPr lang="en-US" altLang="el-GR" sz="2800" dirty="0" smtClean="0"/>
              <a:t>active contours</a:t>
            </a:r>
            <a:endParaRPr lang="el-GR" altLang="el-GR" sz="2800" dirty="0" smtClean="0"/>
          </a:p>
          <a:p>
            <a:pPr lvl="2" eaLnBrk="1" hangingPunct="1"/>
            <a:r>
              <a:rPr lang="el-GR" altLang="el-GR" sz="2800" dirty="0" smtClean="0"/>
              <a:t>Ευθυγράμμιση εικόνας με τη χρήση αμοιβαίας πληροφορίας</a:t>
            </a:r>
            <a:endParaRPr lang="en-IE" altLang="el-GR" sz="2800" dirty="0" smtClean="0"/>
          </a:p>
        </p:txBody>
      </p:sp>
      <p:grpSp>
        <p:nvGrpSpPr>
          <p:cNvPr id="3" name="Group 2"/>
          <p:cNvGrpSpPr/>
          <p:nvPr/>
        </p:nvGrpSpPr>
        <p:grpSpPr>
          <a:xfrm>
            <a:off x="6732240" y="5137770"/>
            <a:ext cx="1296144" cy="1247800"/>
            <a:chOff x="7740352" y="5229200"/>
            <a:chExt cx="1296144" cy="1247800"/>
          </a:xfrm>
        </p:grpSpPr>
        <p:pic>
          <p:nvPicPr>
            <p:cNvPr id="6" name="Picture 6" descr="mat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290" y="5229200"/>
              <a:ext cx="879715" cy="92204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7740352" y="5791200"/>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err="1" smtClean="0">
                  <a:solidFill>
                    <a:schemeClr val="tx1"/>
                  </a:solidFill>
                  <a:latin typeface="Times New Roman" panose="02020603050405020304" pitchFamily="18" charset="0"/>
                  <a:cs typeface="Times New Roman" panose="02020603050405020304" pitchFamily="18" charset="0"/>
                </a:rPr>
                <a:t>Matlab</a:t>
              </a:r>
              <a:endParaRPr lang="el-GR" sz="2000" kern="0" dirty="0">
                <a:solidFill>
                  <a:schemeClr val="tx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7812360" y="5192588"/>
            <a:ext cx="1296144" cy="1188740"/>
            <a:chOff x="4980462" y="5288260"/>
            <a:chExt cx="1296144" cy="1188740"/>
          </a:xfrm>
        </p:grpSpPr>
        <p:sp>
          <p:nvSpPr>
            <p:cNvPr id="15" name="Title 1"/>
            <p:cNvSpPr txBox="1">
              <a:spLocks/>
            </p:cNvSpPr>
            <p:nvPr/>
          </p:nvSpPr>
          <p:spPr bwMode="auto">
            <a:xfrm>
              <a:off x="4980462" y="5791200"/>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smtClean="0">
                  <a:solidFill>
                    <a:schemeClr val="tx1"/>
                  </a:solidFill>
                  <a:latin typeface="Times New Roman" panose="02020603050405020304" pitchFamily="18" charset="0"/>
                  <a:cs typeface="Times New Roman" panose="02020603050405020304" pitchFamily="18" charset="0"/>
                </a:rPr>
                <a:t>Research</a:t>
              </a:r>
              <a:endParaRPr lang="el-GR" sz="2000" kern="0" dirty="0">
                <a:solidFill>
                  <a:schemeClr val="tx1"/>
                </a:solidFill>
                <a:latin typeface="Times New Roman" panose="02020603050405020304" pitchFamily="18" charset="0"/>
                <a:cs typeface="Times New Roman" panose="02020603050405020304" pitchFamily="18" charset="0"/>
              </a:endParaRPr>
            </a:p>
          </p:txBody>
        </p:sp>
        <p:pic>
          <p:nvPicPr>
            <p:cNvPr id="52226" name="Picture 2" descr="https://research.usc.edu/files/2012/06/research_magg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375" y="5288260"/>
              <a:ext cx="850699" cy="8458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5715502" y="5145746"/>
            <a:ext cx="1296144" cy="1251046"/>
            <a:chOff x="6432415" y="5229200"/>
            <a:chExt cx="1296144" cy="1251046"/>
          </a:xfrm>
        </p:grpSpPr>
        <p:sp>
          <p:nvSpPr>
            <p:cNvPr id="11"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smtClean="0">
                  <a:solidFill>
                    <a:schemeClr val="tx1"/>
                  </a:solidFill>
                  <a:latin typeface="Times New Roman" panose="02020603050405020304" pitchFamily="18" charset="0"/>
                  <a:cs typeface="Times New Roman" panose="02020603050405020304" pitchFamily="18" charset="0"/>
                </a:rPr>
                <a:t>Basic</a:t>
              </a:r>
              <a:endParaRPr lang="el-GR" sz="2000" kern="0" dirty="0">
                <a:solidFill>
                  <a:schemeClr val="tx1"/>
                </a:solidFill>
                <a:latin typeface="Times New Roman" panose="02020603050405020304" pitchFamily="18" charset="0"/>
                <a:cs typeface="Times New Roman" panose="02020603050405020304" pitchFamily="18" charset="0"/>
              </a:endParaRPr>
            </a:p>
          </p:txBody>
        </p:sp>
        <p:pic>
          <p:nvPicPr>
            <p:cNvPr id="52228" name="Picture 4" descr="http://www.clker.com/cliparts/b/f/e/a/14196945681153564639trainer_lectur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605" y="5262299"/>
            <a:ext cx="5722524" cy="830997"/>
          </a:xfrm>
          <a:prstGeom prst="rect">
            <a:avLst/>
          </a:prstGeom>
          <a:noFill/>
        </p:spPr>
        <p:txBody>
          <a:bodyPr wrap="square" rtlCol="0">
            <a:spAutoFit/>
          </a:bodyPr>
          <a:lstStyle/>
          <a:p>
            <a:pPr algn="just"/>
            <a:r>
              <a:rPr lang="el-GR" sz="1600" dirty="0" smtClean="0">
                <a:solidFill>
                  <a:schemeClr val="accent6">
                    <a:lumMod val="50000"/>
                  </a:schemeClr>
                </a:solidFill>
              </a:rPr>
              <a:t>Για την καλύτερη παρακολούθηση έχουμε 3 ειδών διαφάνειες: Βασική πληροφορία (για προπτυχιακούς</a:t>
            </a:r>
            <a:r>
              <a:rPr lang="en-US" sz="1600" dirty="0" smtClean="0">
                <a:solidFill>
                  <a:schemeClr val="accent6">
                    <a:lumMod val="50000"/>
                  </a:schemeClr>
                </a:solidFill>
              </a:rPr>
              <a:t>)</a:t>
            </a:r>
            <a:r>
              <a:rPr lang="el-GR" sz="1600" dirty="0" smtClean="0">
                <a:solidFill>
                  <a:schemeClr val="accent6">
                    <a:lumMod val="50000"/>
                  </a:schemeClr>
                </a:solidFill>
              </a:rPr>
              <a:t>, Παραδείγματα </a:t>
            </a:r>
            <a:r>
              <a:rPr lang="en-US" sz="1600" dirty="0" err="1" smtClean="0">
                <a:solidFill>
                  <a:schemeClr val="accent6">
                    <a:lumMod val="50000"/>
                  </a:schemeClr>
                </a:solidFill>
              </a:rPr>
              <a:t>Matlab</a:t>
            </a:r>
            <a:r>
              <a:rPr lang="en-US" sz="1600" dirty="0" smtClean="0">
                <a:solidFill>
                  <a:schemeClr val="accent6">
                    <a:lumMod val="50000"/>
                  </a:schemeClr>
                </a:solidFill>
              </a:rPr>
              <a:t> </a:t>
            </a:r>
            <a:r>
              <a:rPr lang="el-GR" sz="1600" dirty="0" smtClean="0">
                <a:solidFill>
                  <a:schemeClr val="accent6">
                    <a:lumMod val="50000"/>
                  </a:schemeClr>
                </a:solidFill>
              </a:rPr>
              <a:t>για προπτυχιακούς και προχωρημένα ερευνητικά θέματα (</a:t>
            </a:r>
            <a:r>
              <a:rPr lang="en-US" sz="1600" dirty="0" smtClean="0">
                <a:solidFill>
                  <a:schemeClr val="accent6">
                    <a:lumMod val="50000"/>
                  </a:schemeClr>
                </a:solidFill>
              </a:rPr>
              <a:t>research) </a:t>
            </a:r>
            <a:endParaRPr lang="el-GR" sz="1600" dirty="0">
              <a:solidFill>
                <a:schemeClr val="accent6">
                  <a:lumMod val="50000"/>
                </a:schemeClr>
              </a:solidFill>
            </a:endParaRPr>
          </a:p>
        </p:txBody>
      </p:sp>
    </p:spTree>
    <p:extLst>
      <p:ext uri="{BB962C8B-B14F-4D97-AF65-F5344CB8AC3E}">
        <p14:creationId xmlns:p14="http://schemas.microsoft.com/office/powerpoint/2010/main" val="4182593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p:txBody>
          <a:bodyPr/>
          <a:lstStyle/>
          <a:p>
            <a:r>
              <a:rPr lang="en-US" sz="2400" dirty="0" smtClean="0"/>
              <a:t>RGB </a:t>
            </a:r>
            <a:r>
              <a:rPr lang="el-GR" sz="2400" dirty="0" smtClean="0"/>
              <a:t>Έγχρωμες εικόνες</a:t>
            </a:r>
            <a:endParaRPr lang="en-US" sz="2400" dirty="0"/>
          </a:p>
        </p:txBody>
      </p:sp>
      <p:grpSp>
        <p:nvGrpSpPr>
          <p:cNvPr id="4" name="Group 3"/>
          <p:cNvGrpSpPr/>
          <p:nvPr/>
        </p:nvGrpSpPr>
        <p:grpSpPr>
          <a:xfrm>
            <a:off x="1547664" y="1484784"/>
            <a:ext cx="6617909" cy="5121304"/>
            <a:chOff x="690395" y="1548056"/>
            <a:chExt cx="5530683" cy="4592246"/>
          </a:xfrm>
        </p:grpSpPr>
        <p:pic>
          <p:nvPicPr>
            <p:cNvPr id="55298" name="Picture 2" descr="https://upload.wikimedia.org/wikipedia/commons/thumb/3/33/Beyoglu_4671_tricolor.png/1024px-Beyoglu_4671_tricolor.png"/>
            <p:cNvPicPr>
              <a:picLocks noChangeAspect="1" noChangeArrowheads="1"/>
            </p:cNvPicPr>
            <p:nvPr/>
          </p:nvPicPr>
          <p:blipFill rotWithShape="1">
            <a:blip r:embed="rId2">
              <a:extLst>
                <a:ext uri="{28A0092B-C50C-407E-A947-70E740481C1C}">
                  <a14:useLocalDpi xmlns:a14="http://schemas.microsoft.com/office/drawing/2010/main" val="0"/>
                </a:ext>
              </a:extLst>
            </a:blip>
            <a:srcRect r="55642"/>
            <a:stretch/>
          </p:blipFill>
          <p:spPr bwMode="auto">
            <a:xfrm>
              <a:off x="690395" y="1555895"/>
              <a:ext cx="3089517" cy="4584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3/33/Beyoglu_4671_tricolor.png/1024px-Beyoglu_4671_tricolor.png"/>
            <p:cNvPicPr>
              <a:picLocks noChangeAspect="1" noChangeArrowheads="1"/>
            </p:cNvPicPr>
            <p:nvPr/>
          </p:nvPicPr>
          <p:blipFill rotWithShape="1">
            <a:blip r:embed="rId2">
              <a:extLst>
                <a:ext uri="{28A0092B-C50C-407E-A947-70E740481C1C}">
                  <a14:useLocalDpi xmlns:a14="http://schemas.microsoft.com/office/drawing/2010/main" val="0"/>
                </a:ext>
              </a:extLst>
            </a:blip>
            <a:srcRect l="64951"/>
            <a:stretch/>
          </p:blipFill>
          <p:spPr bwMode="auto">
            <a:xfrm>
              <a:off x="3779912" y="1548056"/>
              <a:ext cx="2441166" cy="45844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0293177"/>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p:txBody>
          <a:bodyPr/>
          <a:lstStyle/>
          <a:p>
            <a:r>
              <a:rPr lang="el-GR" sz="2400" b="1" u="sng" dirty="0" smtClean="0"/>
              <a:t>Ευρετηριασμένες εικόνες (</a:t>
            </a:r>
            <a:r>
              <a:rPr lang="en-US" sz="2400" b="1" u="sng" dirty="0" smtClean="0"/>
              <a:t>Indexed Images)</a:t>
            </a:r>
            <a:r>
              <a:rPr lang="en-US" sz="2400" dirty="0" smtClean="0"/>
              <a:t>: </a:t>
            </a:r>
            <a:r>
              <a:rPr lang="el-GR" sz="2400" dirty="0" smtClean="0"/>
              <a:t>Μιας και οι περισσότερες έγχρωμες εικόνες έχουν μόνο ένα μικρό υποσύνολο από τα 16 εκατομμύρια χρώματα (στο </a:t>
            </a:r>
            <a:r>
              <a:rPr lang="en-US" sz="2400" dirty="0" smtClean="0"/>
              <a:t>RGB)</a:t>
            </a:r>
            <a:r>
              <a:rPr lang="el-GR" sz="2400" dirty="0" smtClean="0"/>
              <a:t>, η εικόνα συνδέεται απλά με ένα χρωματικό χάρτη (</a:t>
            </a:r>
            <a:r>
              <a:rPr lang="en-US" sz="2400" dirty="0" smtClean="0"/>
              <a:t>color map) </a:t>
            </a:r>
            <a:r>
              <a:rPr lang="el-GR" sz="2400" dirty="0" smtClean="0"/>
              <a:t>που είναι ουσιαστικά μια λίστα των χρωμάτων που χρησιμοποιούνται στην εικόνα. </a:t>
            </a:r>
          </a:p>
          <a:p>
            <a:r>
              <a:rPr lang="el-GR" sz="2400" dirty="0" smtClean="0"/>
              <a:t>Έχουμε λοιπόν μόνο ένα πίνακα τιμών όπου κάθε </a:t>
            </a:r>
            <a:r>
              <a:rPr lang="en-US" sz="2400" dirty="0" smtClean="0"/>
              <a:t>pixel </a:t>
            </a:r>
            <a:r>
              <a:rPr lang="el-GR" sz="2400" dirty="0" smtClean="0"/>
              <a:t>δεν είναι η τιμή του χρώματος στη θέση αυτή (π.χ. </a:t>
            </a:r>
            <a:r>
              <a:rPr lang="en-US" sz="2400" dirty="0" smtClean="0"/>
              <a:t>RGB</a:t>
            </a:r>
            <a:r>
              <a:rPr lang="el-GR" sz="2400" dirty="0" smtClean="0"/>
              <a:t>), αλλά είναι ένας δείκτης στη λίστα του χάρτη χρώματος.</a:t>
            </a:r>
          </a:p>
          <a:p>
            <a:r>
              <a:rPr lang="el-GR" sz="2400" dirty="0" smtClean="0"/>
              <a:t>Αν έχουμε 256 χρώματα (π.χ. στο </a:t>
            </a:r>
            <a:r>
              <a:rPr lang="en-US" sz="2400" dirty="0" smtClean="0"/>
              <a:t>GIF format)</a:t>
            </a:r>
            <a:r>
              <a:rPr lang="el-GR" sz="2400" dirty="0"/>
              <a:t> </a:t>
            </a:r>
            <a:r>
              <a:rPr lang="el-GR" sz="2400" dirty="0" smtClean="0"/>
              <a:t>τότε κάθε δείκτης θα χρειάζεται 1 </a:t>
            </a:r>
            <a:r>
              <a:rPr lang="en-US" sz="2400" dirty="0" smtClean="0"/>
              <a:t>byte </a:t>
            </a:r>
            <a:r>
              <a:rPr lang="el-GR" sz="2400" dirty="0" smtClean="0"/>
              <a:t>για αποθήκευση.</a:t>
            </a:r>
            <a:endParaRPr lang="el-GR" sz="2400" dirty="0"/>
          </a:p>
          <a:p>
            <a:r>
              <a:rPr lang="el-GR" sz="2400" dirty="0" smtClean="0"/>
              <a:t>Η χρήση του </a:t>
            </a:r>
            <a:r>
              <a:rPr lang="en-US" sz="2400" dirty="0" err="1" smtClean="0"/>
              <a:t>colormap</a:t>
            </a:r>
            <a:r>
              <a:rPr lang="en-US" sz="2400" dirty="0" smtClean="0"/>
              <a:t> </a:t>
            </a:r>
            <a:r>
              <a:rPr lang="el-GR" sz="2400" dirty="0" smtClean="0"/>
              <a:t>παρέχει ευκολία και εξοικονόμηση χώρου.</a:t>
            </a:r>
          </a:p>
        </p:txBody>
      </p:sp>
    </p:spTree>
    <p:extLst>
      <p:ext uri="{BB962C8B-B14F-4D97-AF65-F5344CB8AC3E}">
        <p14:creationId xmlns:p14="http://schemas.microsoft.com/office/powerpoint/2010/main" val="1738831358"/>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p:txBody>
          <a:bodyPr/>
          <a:lstStyle/>
          <a:p>
            <a:r>
              <a:rPr lang="el-GR" sz="2400" b="1" u="sng" dirty="0" smtClean="0"/>
              <a:t>Ευρετηριασμένες εικόνες (</a:t>
            </a:r>
            <a:r>
              <a:rPr lang="en-US" sz="2400" b="1" u="sng" dirty="0" smtClean="0"/>
              <a:t>Indexed Images)</a:t>
            </a:r>
          </a:p>
          <a:p>
            <a:r>
              <a:rPr lang="el-GR" sz="2000" dirty="0"/>
              <a:t>Οι μικρές παλέτες των 4 ή 16 χρωμάτων παραμένουν αποδεκτές για μικρές εικόνες (εικονίδια) ή πολύ απλά γραφικά, αλλά για να αναπαραχθούν εικόνες πραγματικής ζωής γίνονται σχεδόν άχρηστες. </a:t>
            </a:r>
            <a:endParaRPr lang="en-US" sz="2000" dirty="0" smtClean="0"/>
          </a:p>
          <a:p>
            <a:r>
              <a:rPr lang="el-GR" sz="2000" dirty="0" smtClean="0"/>
              <a:t>Ορισμένες </a:t>
            </a:r>
            <a:r>
              <a:rPr lang="el-GR" sz="2000" dirty="0"/>
              <a:t>τεχνικές, όπως η χρωματική </a:t>
            </a:r>
            <a:r>
              <a:rPr lang="el-GR" sz="2000" dirty="0" err="1" smtClean="0"/>
              <a:t>κβαντισμοποίηση</a:t>
            </a:r>
            <a:r>
              <a:rPr lang="el-GR" sz="2000" dirty="0" smtClean="0"/>
              <a:t> </a:t>
            </a:r>
            <a:r>
              <a:rPr lang="el-GR" sz="2000" dirty="0"/>
              <a:t>μπορούν να δημιουργήσουν </a:t>
            </a:r>
            <a:r>
              <a:rPr lang="el-GR" sz="2000" dirty="0" smtClean="0"/>
              <a:t>Ευρετηριασμένες</a:t>
            </a:r>
            <a:r>
              <a:rPr lang="en-US" sz="2000" dirty="0" smtClean="0"/>
              <a:t>, </a:t>
            </a:r>
            <a:r>
              <a:rPr lang="el-GR" sz="2000" dirty="0" smtClean="0"/>
              <a:t>256-χρωμάτων εικόνες</a:t>
            </a:r>
            <a:r>
              <a:rPr lang="en-US" sz="2000" dirty="0" smtClean="0"/>
              <a:t>,</a:t>
            </a:r>
            <a:r>
              <a:rPr lang="el-GR" sz="2000" dirty="0" smtClean="0"/>
              <a:t> </a:t>
            </a:r>
            <a:r>
              <a:rPr lang="el-GR" sz="2000" dirty="0"/>
              <a:t>συγκρίσιμες με </a:t>
            </a:r>
            <a:r>
              <a:rPr lang="el-GR" sz="2000" dirty="0" smtClean="0"/>
              <a:t>τις </a:t>
            </a:r>
            <a:r>
              <a:rPr lang="en-US" sz="2000" dirty="0" smtClean="0"/>
              <a:t>RGB </a:t>
            </a:r>
            <a:r>
              <a:rPr lang="el-GR" sz="2000" dirty="0" smtClean="0"/>
              <a:t>σε ένα </a:t>
            </a:r>
            <a:r>
              <a:rPr lang="el-GR" sz="2000" dirty="0"/>
              <a:t>αποδεκτό επίπεδο.</a:t>
            </a:r>
            <a:endParaRPr lang="el-GR" sz="2000" dirty="0" smtClean="0"/>
          </a:p>
        </p:txBody>
      </p:sp>
      <p:sp>
        <p:nvSpPr>
          <p:cNvPr id="5" name="Rectangle 4"/>
          <p:cNvSpPr/>
          <p:nvPr/>
        </p:nvSpPr>
        <p:spPr>
          <a:xfrm>
            <a:off x="2987824" y="6185038"/>
            <a:ext cx="4572000" cy="307777"/>
          </a:xfrm>
          <a:prstGeom prst="rect">
            <a:avLst/>
          </a:prstGeom>
        </p:spPr>
        <p:txBody>
          <a:bodyPr>
            <a:spAutoFit/>
          </a:bodyPr>
          <a:lstStyle/>
          <a:p>
            <a:r>
              <a:rPr lang="en-US" sz="1400" dirty="0"/>
              <a:t>https://en.wikipedia.org/wiki/Indexed_color</a:t>
            </a:r>
          </a:p>
        </p:txBody>
      </p:sp>
      <p:grpSp>
        <p:nvGrpSpPr>
          <p:cNvPr id="9" name="Group 8"/>
          <p:cNvGrpSpPr/>
          <p:nvPr/>
        </p:nvGrpSpPr>
        <p:grpSpPr>
          <a:xfrm>
            <a:off x="683568" y="3666510"/>
            <a:ext cx="7776864" cy="2453423"/>
            <a:chOff x="683568" y="3666510"/>
            <a:chExt cx="7776864" cy="2453423"/>
          </a:xfrm>
        </p:grpSpPr>
        <p:pic>
          <p:nvPicPr>
            <p:cNvPr id="4" name="Picture 3"/>
            <p:cNvPicPr>
              <a:picLocks noChangeAspect="1"/>
            </p:cNvPicPr>
            <p:nvPr/>
          </p:nvPicPr>
          <p:blipFill rotWithShape="1">
            <a:blip r:embed="rId2"/>
            <a:srcRect l="10625" t="31800" r="4326" b="20600"/>
            <a:stretch/>
          </p:blipFill>
          <p:spPr>
            <a:xfrm>
              <a:off x="683568" y="3671661"/>
              <a:ext cx="7776864" cy="2448272"/>
            </a:xfrm>
            <a:prstGeom prst="rect">
              <a:avLst/>
            </a:prstGeom>
          </p:spPr>
        </p:pic>
        <p:sp>
          <p:nvSpPr>
            <p:cNvPr id="8" name="TextBox 7"/>
            <p:cNvSpPr txBox="1"/>
            <p:nvPr/>
          </p:nvSpPr>
          <p:spPr>
            <a:xfrm>
              <a:off x="1043608" y="3666510"/>
              <a:ext cx="7416824" cy="307777"/>
            </a:xfrm>
            <a:prstGeom prst="rect">
              <a:avLst/>
            </a:prstGeom>
            <a:noFill/>
          </p:spPr>
          <p:txBody>
            <a:bodyPr wrap="square" rtlCol="0">
              <a:spAutoFit/>
            </a:bodyPr>
            <a:lstStyle/>
            <a:p>
              <a:r>
                <a:rPr lang="en-US" sz="1400" dirty="0" smtClean="0">
                  <a:solidFill>
                    <a:schemeClr val="tx1">
                      <a:lumMod val="65000"/>
                      <a:lumOff val="35000"/>
                    </a:schemeClr>
                  </a:solidFill>
                </a:rPr>
                <a:t>	</a:t>
              </a:r>
              <a:r>
                <a:rPr lang="el-GR" sz="1400" dirty="0" smtClean="0">
                  <a:solidFill>
                    <a:schemeClr val="tx1">
                      <a:lumMod val="65000"/>
                      <a:lumOff val="35000"/>
                    </a:schemeClr>
                  </a:solidFill>
                </a:rPr>
                <a:t>2</a:t>
              </a:r>
              <a:r>
                <a:rPr lang="en-US" sz="1400" dirty="0" smtClean="0">
                  <a:solidFill>
                    <a:schemeClr val="tx1">
                      <a:lumMod val="65000"/>
                      <a:lumOff val="35000"/>
                    </a:schemeClr>
                  </a:solidFill>
                </a:rPr>
                <a:t>bit		4bit		          16bit	    	        24bit                    </a:t>
              </a:r>
              <a:endParaRPr lang="en-US" sz="1400" dirty="0">
                <a:solidFill>
                  <a:schemeClr val="tx1">
                    <a:lumMod val="65000"/>
                    <a:lumOff val="35000"/>
                  </a:schemeClr>
                </a:solidFill>
              </a:endParaRPr>
            </a:p>
          </p:txBody>
        </p:sp>
      </p:grpSp>
    </p:spTree>
    <p:extLst>
      <p:ext uri="{BB962C8B-B14F-4D97-AF65-F5344CB8AC3E}">
        <p14:creationId xmlns:p14="http://schemas.microsoft.com/office/powerpoint/2010/main" val="3120915407"/>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dirty="0" smtClean="0"/>
              <a:t>Επεξεργασία εικόνας</a:t>
            </a:r>
            <a:endParaRPr lang="en-US" altLang="el-GR" dirty="0" smtClean="0"/>
          </a:p>
        </p:txBody>
      </p:sp>
      <p:sp>
        <p:nvSpPr>
          <p:cNvPr id="30723" name="Rectangle 3"/>
          <p:cNvSpPr>
            <a:spLocks noGrp="1" noChangeArrowheads="1"/>
          </p:cNvSpPr>
          <p:nvPr>
            <p:ph type="body" idx="1"/>
          </p:nvPr>
        </p:nvSpPr>
        <p:spPr/>
        <p:txBody>
          <a:bodyPr/>
          <a:lstStyle/>
          <a:p>
            <a:pPr marL="169863" lvl="1" indent="0" eaLnBrk="1" hangingPunct="1">
              <a:buNone/>
            </a:pPr>
            <a:r>
              <a:rPr lang="el-GR" altLang="el-GR" dirty="0" smtClean="0"/>
              <a:t>Ουσιαστικά η επεξεργασία εικόνας είναι μια σειρά υπολογιστικών μεθόδων για:</a:t>
            </a:r>
          </a:p>
          <a:p>
            <a:pPr marL="169863" lvl="1" indent="0" eaLnBrk="1" hangingPunct="1">
              <a:buNone/>
            </a:pPr>
            <a:endParaRPr lang="el-GR" altLang="el-GR" dirty="0" smtClean="0"/>
          </a:p>
          <a:p>
            <a:pPr lvl="1" eaLnBrk="1" hangingPunct="1">
              <a:buFont typeface="Wingdings" panose="05000000000000000000" pitchFamily="2" charset="2"/>
              <a:buChar char="Ø"/>
            </a:pPr>
            <a:r>
              <a:rPr lang="el-GR" altLang="el-GR" dirty="0" smtClean="0"/>
              <a:t>Να βελτιώσουμε το οπτικό περιεχόμενο της εικόνα για καλύτερη κατανόηση </a:t>
            </a:r>
            <a:r>
              <a:rPr lang="el-GR" altLang="el-GR" b="1" dirty="0" smtClean="0"/>
              <a:t>από τον άνθρωπο</a:t>
            </a:r>
            <a:r>
              <a:rPr lang="el-GR" altLang="el-GR" dirty="0" smtClean="0"/>
              <a:t>.</a:t>
            </a:r>
          </a:p>
          <a:p>
            <a:pPr lvl="1" eaLnBrk="1" hangingPunct="1">
              <a:buFont typeface="Wingdings" panose="05000000000000000000" pitchFamily="2" charset="2"/>
              <a:buChar char="Ø"/>
            </a:pPr>
            <a:r>
              <a:rPr lang="el-GR" altLang="el-GR" dirty="0" smtClean="0"/>
              <a:t>Να καταστήσουμε την εικόνα κατάλληλη για να μπορεί να γίνει κατανοητή ως προς το περιεχόμενό της </a:t>
            </a:r>
            <a:r>
              <a:rPr lang="el-GR" altLang="el-GR" b="1" dirty="0" smtClean="0"/>
              <a:t>από τον υπολογιστή.</a:t>
            </a:r>
          </a:p>
        </p:txBody>
      </p:sp>
      <p:grpSp>
        <p:nvGrpSpPr>
          <p:cNvPr id="5" name="Group 4"/>
          <p:cNvGrpSpPr/>
          <p:nvPr/>
        </p:nvGrpSpPr>
        <p:grpSpPr>
          <a:xfrm>
            <a:off x="-26987" y="454605"/>
            <a:ext cx="852746" cy="764595"/>
            <a:chOff x="6432415" y="5229200"/>
            <a:chExt cx="1296144" cy="1251046"/>
          </a:xfrm>
        </p:grpSpPr>
        <p:sp>
          <p:nvSpPr>
            <p:cNvPr id="6"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7"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073632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dirty="0" smtClean="0"/>
              <a:t>Επεξεργασία εικόνας</a:t>
            </a:r>
            <a:endParaRPr lang="en-US" altLang="el-GR" dirty="0" smtClean="0"/>
          </a:p>
        </p:txBody>
      </p:sp>
      <p:sp>
        <p:nvSpPr>
          <p:cNvPr id="30723" name="Rectangle 3"/>
          <p:cNvSpPr>
            <a:spLocks noGrp="1" noChangeArrowheads="1"/>
          </p:cNvSpPr>
          <p:nvPr>
            <p:ph type="body" idx="1"/>
          </p:nvPr>
        </p:nvSpPr>
        <p:spPr/>
        <p:txBody>
          <a:bodyPr/>
          <a:lstStyle/>
          <a:p>
            <a:pPr lvl="1" eaLnBrk="1" hangingPunct="1"/>
            <a:r>
              <a:rPr lang="el-GR" altLang="el-GR" dirty="0" smtClean="0"/>
              <a:t>Η επεξεργασία εικόνας συνήθως καθορίζει μια ροή εργασιών που έχει ως αποτέλεσμα να δημιουργηθεί μια νέα εικόνα </a:t>
            </a:r>
            <a:r>
              <a:rPr lang="en-US" altLang="el-GR" i="1" dirty="0" smtClean="0">
                <a:latin typeface="Times New Roman" panose="02020603050405020304" pitchFamily="18" charset="0"/>
              </a:rPr>
              <a:t>g</a:t>
            </a:r>
            <a:r>
              <a:rPr lang="en-US" altLang="el-GR" dirty="0" smtClean="0"/>
              <a:t> </a:t>
            </a:r>
            <a:r>
              <a:rPr lang="el-GR" altLang="el-GR" dirty="0" smtClean="0"/>
              <a:t>με βάση την υπάρχουσα  εικόνα </a:t>
            </a:r>
            <a:r>
              <a:rPr lang="en-US" altLang="el-GR" i="1" dirty="0" smtClean="0">
                <a:latin typeface="Times New Roman" panose="02020603050405020304" pitchFamily="18" charset="0"/>
              </a:rPr>
              <a:t>f</a:t>
            </a:r>
            <a:r>
              <a:rPr lang="en-US" altLang="el-GR" i="1" dirty="0">
                <a:latin typeface="Times New Roman" panose="02020603050405020304" pitchFamily="18" charset="0"/>
              </a:rPr>
              <a:t>.</a:t>
            </a:r>
          </a:p>
          <a:p>
            <a:pPr lvl="1" eaLnBrk="1" hangingPunct="1"/>
            <a:r>
              <a:rPr lang="el-GR" altLang="el-GR" dirty="0" smtClean="0"/>
              <a:t>Η επεξεργασία εικόνας αποσκοπεί τόσο στην δημιουργία της εικόνας (π.χ. Αλγόριθμοι ανακατασκευής 3Δ εικόνας από προβολές) όσο και στην βελτίωση της ποιότητας της εικόνας για την ευκολότερη ερμηνεία του περιεχομένου (φίλτρα, γεωμετρικοί μετασχηματισμοί, ευθυγράμμιση) καθώς και την αποθήκευση μετάδοση και αναπαράσταση.</a:t>
            </a:r>
          </a:p>
          <a:p>
            <a:pPr lvl="1" eaLnBrk="1" hangingPunct="1"/>
            <a:r>
              <a:rPr lang="el-GR" altLang="el-GR" dirty="0" smtClean="0"/>
              <a:t>Τα όρια της επεξεργασίας εικόνας με την υπολογιστική/μηχανική όραση είναι σε ορισμένες περιπτώσεις θολά! </a:t>
            </a:r>
          </a:p>
        </p:txBody>
      </p:sp>
      <p:grpSp>
        <p:nvGrpSpPr>
          <p:cNvPr id="5" name="Group 4"/>
          <p:cNvGrpSpPr/>
          <p:nvPr/>
        </p:nvGrpSpPr>
        <p:grpSpPr>
          <a:xfrm>
            <a:off x="-26987" y="454605"/>
            <a:ext cx="852746" cy="764595"/>
            <a:chOff x="6432415" y="5229200"/>
            <a:chExt cx="1296144" cy="1251046"/>
          </a:xfrm>
        </p:grpSpPr>
        <p:sp>
          <p:nvSpPr>
            <p:cNvPr id="6"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7"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05652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685800"/>
          </a:xfrm>
        </p:spPr>
        <p:txBody>
          <a:bodyPr/>
          <a:lstStyle/>
          <a:p>
            <a:r>
              <a:rPr lang="el-GR" altLang="el-GR" dirty="0" smtClean="0"/>
              <a:t>Σημαντικές κατηγορίες Επεξεργασίας </a:t>
            </a:r>
            <a:r>
              <a:rPr lang="el-GR" altLang="el-GR" dirty="0"/>
              <a:t>Εικόνας</a:t>
            </a:r>
            <a:endParaRPr lang="el-GR" dirty="0"/>
          </a:p>
        </p:txBody>
      </p:sp>
      <p:sp>
        <p:nvSpPr>
          <p:cNvPr id="3" name="Content Placeholder 2"/>
          <p:cNvSpPr>
            <a:spLocks noGrp="1"/>
          </p:cNvSpPr>
          <p:nvPr>
            <p:ph idx="1"/>
          </p:nvPr>
        </p:nvSpPr>
        <p:spPr/>
        <p:txBody>
          <a:bodyPr/>
          <a:lstStyle/>
          <a:p>
            <a:pPr>
              <a:buFont typeface="Arial" panose="020B0604020202020204" pitchFamily="34" charset="0"/>
              <a:buChar char="•"/>
            </a:pPr>
            <a:r>
              <a:rPr lang="el-GR" sz="2000" b="1" i="1" dirty="0">
                <a:solidFill>
                  <a:schemeClr val="accent5">
                    <a:lumMod val="10000"/>
                  </a:schemeClr>
                </a:solidFill>
              </a:rPr>
              <a:t>Γεωμετρικές </a:t>
            </a:r>
            <a:r>
              <a:rPr lang="el-GR" sz="2000" b="1" i="1" dirty="0" smtClean="0">
                <a:solidFill>
                  <a:schemeClr val="accent5">
                    <a:lumMod val="10000"/>
                  </a:schemeClr>
                </a:solidFill>
              </a:rPr>
              <a:t>μετατροπές και ευθυγράμμιση εικόνων</a:t>
            </a:r>
            <a:r>
              <a:rPr lang="el-GR" sz="2000" dirty="0" smtClean="0"/>
              <a:t>: </a:t>
            </a:r>
            <a:r>
              <a:rPr lang="el-GR" sz="2000" dirty="0"/>
              <a:t>Αλλαγή στο μέγεθος ολόκληρης ή τμήματος της εικόνας, περιστροφή, παραμόρφωση, αλλαγή </a:t>
            </a:r>
            <a:r>
              <a:rPr lang="el-GR" sz="2000" dirty="0" smtClean="0"/>
              <a:t>προοπτικής</a:t>
            </a:r>
            <a:r>
              <a:rPr lang="en-US" sz="2000" dirty="0" smtClean="0"/>
              <a:t> </a:t>
            </a:r>
            <a:r>
              <a:rPr lang="el-GR" sz="2000" dirty="0" smtClean="0"/>
              <a:t>κτλ</a:t>
            </a:r>
            <a:r>
              <a:rPr lang="el-GR" sz="2000" dirty="0"/>
              <a:t>.</a:t>
            </a:r>
          </a:p>
          <a:p>
            <a:pPr>
              <a:buFont typeface="Arial" panose="020B0604020202020204" pitchFamily="34" charset="0"/>
              <a:buChar char="•"/>
            </a:pPr>
            <a:r>
              <a:rPr lang="el-GR" sz="2000" b="1" i="1" dirty="0">
                <a:solidFill>
                  <a:schemeClr val="accent5">
                    <a:lumMod val="10000"/>
                  </a:schemeClr>
                </a:solidFill>
              </a:rPr>
              <a:t>Κατάτμηση της εικόνας σε περιοχές</a:t>
            </a:r>
            <a:r>
              <a:rPr lang="el-GR" sz="2000" dirty="0"/>
              <a:t>, με στόχο τον καθορισμό των τομέων ενδιαφέροντος στην εικόνα (</a:t>
            </a:r>
            <a:r>
              <a:rPr lang="el-GR" sz="2000" dirty="0" err="1"/>
              <a:t>Regions</a:t>
            </a:r>
            <a:r>
              <a:rPr lang="el-GR" sz="2000" dirty="0"/>
              <a:t> of </a:t>
            </a:r>
            <a:r>
              <a:rPr lang="el-GR" sz="2000" dirty="0" err="1"/>
              <a:t>Interest</a:t>
            </a:r>
            <a:r>
              <a:rPr lang="el-GR" sz="2000" dirty="0"/>
              <a:t>, ROI). </a:t>
            </a:r>
          </a:p>
          <a:p>
            <a:pPr>
              <a:buFont typeface="Arial" panose="020B0604020202020204" pitchFamily="34" charset="0"/>
              <a:buChar char="•"/>
            </a:pPr>
            <a:r>
              <a:rPr lang="el-GR" sz="2000" b="1" i="1" dirty="0"/>
              <a:t>Εφαρμογή φίλτρων με στόχο τη βελτίωση της ποιότητας της εικόνας </a:t>
            </a:r>
            <a:r>
              <a:rPr lang="el-GR" sz="2000" dirty="0"/>
              <a:t>ή τον τονισμό γνωρισμάτων της </a:t>
            </a:r>
            <a:r>
              <a:rPr lang="el-GR" sz="2000" dirty="0" smtClean="0"/>
              <a:t>(π.χ. περιγραμμάτων).</a:t>
            </a:r>
            <a:endParaRPr lang="el-GR" sz="2000" dirty="0"/>
          </a:p>
          <a:p>
            <a:pPr>
              <a:buFont typeface="Arial" panose="020B0604020202020204" pitchFamily="34" charset="0"/>
              <a:buChar char="•"/>
            </a:pPr>
            <a:r>
              <a:rPr lang="el-GR" sz="2000" b="1" dirty="0" smtClean="0"/>
              <a:t>Αποκατάσταση εικόνας</a:t>
            </a:r>
            <a:r>
              <a:rPr lang="el-GR" sz="2000" dirty="0" smtClean="0"/>
              <a:t>, από </a:t>
            </a:r>
            <a:r>
              <a:rPr lang="el-GR" sz="2000" dirty="0"/>
              <a:t>μία </a:t>
            </a:r>
            <a:r>
              <a:rPr lang="el-GR" sz="2000" dirty="0" err="1"/>
              <a:t>ενθόρυβη</a:t>
            </a:r>
            <a:r>
              <a:rPr lang="el-GR" sz="2000" dirty="0"/>
              <a:t> / θολωμένη </a:t>
            </a:r>
            <a:r>
              <a:rPr lang="el-GR" sz="2000" dirty="0" smtClean="0"/>
              <a:t>ή παραμορφωμένη με </a:t>
            </a:r>
            <a:r>
              <a:rPr lang="en-US" sz="2000" dirty="0" err="1" smtClean="0"/>
              <a:t>atrifacts</a:t>
            </a:r>
            <a:r>
              <a:rPr lang="en-US" sz="2000" dirty="0" smtClean="0"/>
              <a:t> </a:t>
            </a:r>
            <a:r>
              <a:rPr lang="el-GR" sz="2000" dirty="0" smtClean="0"/>
              <a:t>εικόνα </a:t>
            </a:r>
            <a:r>
              <a:rPr lang="el-GR" sz="2000" dirty="0"/>
              <a:t>εισόδου</a:t>
            </a:r>
            <a:r>
              <a:rPr lang="el-GR" sz="2000" dirty="0" smtClean="0"/>
              <a:t>.</a:t>
            </a:r>
            <a:endParaRPr lang="el-GR" sz="2000" dirty="0"/>
          </a:p>
          <a:p>
            <a:pPr>
              <a:buFont typeface="Arial" panose="020B0604020202020204" pitchFamily="34" charset="0"/>
              <a:buChar char="•"/>
            </a:pPr>
            <a:r>
              <a:rPr lang="el-GR" sz="2000" b="1" dirty="0" smtClean="0"/>
              <a:t>Συμπίεση και μετάδοση</a:t>
            </a:r>
            <a:r>
              <a:rPr lang="el-GR" sz="2000" dirty="0"/>
              <a:t> </a:t>
            </a:r>
            <a:r>
              <a:rPr lang="el-GR" sz="2000" dirty="0" smtClean="0"/>
              <a:t>εικόνων/βίντεο δεδομένων</a:t>
            </a:r>
            <a:r>
              <a:rPr lang="en-US" sz="2000" dirty="0" smtClean="0"/>
              <a:t>.</a:t>
            </a:r>
            <a:endParaRPr lang="el-GR" sz="2000" dirty="0"/>
          </a:p>
          <a:p>
            <a:pPr>
              <a:buFont typeface="Arial" panose="020B0604020202020204" pitchFamily="34" charset="0"/>
              <a:buChar char="•"/>
            </a:pPr>
            <a:r>
              <a:rPr lang="el-GR" sz="2000" b="1" dirty="0" smtClean="0"/>
              <a:t>Σύντηξη εικόνων </a:t>
            </a:r>
            <a:r>
              <a:rPr lang="el-GR" sz="2000" dirty="0" smtClean="0"/>
              <a:t>για βελτιστοποίηση της πληροφορίας (</a:t>
            </a:r>
            <a:r>
              <a:rPr lang="en-US" sz="2000" dirty="0" smtClean="0"/>
              <a:t>data fusion).</a:t>
            </a:r>
            <a:endParaRPr lang="el-GR" sz="2000" dirty="0"/>
          </a:p>
          <a:p>
            <a:pPr>
              <a:buFont typeface="Arial" panose="020B0604020202020204" pitchFamily="34" charset="0"/>
              <a:buChar char="•"/>
            </a:pPr>
            <a:endParaRPr lang="el-GR" sz="2000" dirty="0"/>
          </a:p>
        </p:txBody>
      </p:sp>
      <p:grpSp>
        <p:nvGrpSpPr>
          <p:cNvPr id="5" name="Group 4"/>
          <p:cNvGrpSpPr/>
          <p:nvPr/>
        </p:nvGrpSpPr>
        <p:grpSpPr>
          <a:xfrm>
            <a:off x="-26987" y="454605"/>
            <a:ext cx="852746" cy="764595"/>
            <a:chOff x="6432415" y="5229200"/>
            <a:chExt cx="1296144" cy="1251046"/>
          </a:xfrm>
        </p:grpSpPr>
        <p:sp>
          <p:nvSpPr>
            <p:cNvPr id="6"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7" name="Picture 4" descr="http://www.clker.com/cliparts/b/f/e/a/14196945681153564639trainer_lectur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36000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2770" name="AutoShape 14"/>
          <p:cNvSpPr>
            <a:spLocks noChangeArrowheads="1"/>
          </p:cNvSpPr>
          <p:nvPr/>
        </p:nvSpPr>
        <p:spPr bwMode="auto">
          <a:xfrm>
            <a:off x="321691" y="3861048"/>
            <a:ext cx="8786813" cy="885825"/>
          </a:xfrm>
          <a:prstGeom prst="rightArrow">
            <a:avLst>
              <a:gd name="adj1" fmla="val 53046"/>
              <a:gd name="adj2" fmla="val 82937"/>
            </a:avLst>
          </a:prstGeom>
          <a:solidFill>
            <a:schemeClr val="accent6">
              <a:lumMod val="20000"/>
              <a:lumOff val="80000"/>
            </a:schemeClr>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GB" altLang="el-GR" sz="1600"/>
          </a:p>
        </p:txBody>
      </p:sp>
      <p:sp>
        <p:nvSpPr>
          <p:cNvPr id="32771" name="Rectangle 2"/>
          <p:cNvSpPr>
            <a:spLocks noGrp="1" noChangeArrowheads="1"/>
          </p:cNvSpPr>
          <p:nvPr>
            <p:ph type="title"/>
          </p:nvPr>
        </p:nvSpPr>
        <p:spPr/>
        <p:txBody>
          <a:bodyPr/>
          <a:lstStyle/>
          <a:p>
            <a:pPr eaLnBrk="1" hangingPunct="1"/>
            <a:r>
              <a:rPr lang="el-GR" altLang="el-GR" dirty="0" smtClean="0"/>
              <a:t>Κατηγορίες επεξεργασίας εικόνας</a:t>
            </a:r>
            <a:endParaRPr lang="en-US" altLang="el-GR" dirty="0" smtClean="0"/>
          </a:p>
        </p:txBody>
      </p:sp>
      <p:sp>
        <p:nvSpPr>
          <p:cNvPr id="32772" name="Rectangle 3"/>
          <p:cNvSpPr>
            <a:spLocks noGrp="1" noChangeArrowheads="1"/>
          </p:cNvSpPr>
          <p:nvPr>
            <p:ph type="body" idx="1"/>
          </p:nvPr>
        </p:nvSpPr>
        <p:spPr/>
        <p:txBody>
          <a:bodyPr/>
          <a:lstStyle/>
          <a:p>
            <a:pPr marL="0" indent="0" eaLnBrk="1" hangingPunct="1"/>
            <a:r>
              <a:rPr lang="el-GR" altLang="el-GR" dirty="0"/>
              <a:t> Μια ευρεία κατηγοριοποίηση είναι σε Επεξεργασία </a:t>
            </a:r>
            <a:r>
              <a:rPr lang="el-GR" altLang="el-GR" dirty="0" smtClean="0"/>
              <a:t>Χαμηλού, Μέσου και Υψηλού Επιπέδου:</a:t>
            </a:r>
            <a:endParaRPr lang="el-GR" altLang="el-GR" dirty="0"/>
          </a:p>
          <a:p>
            <a:pPr marL="0" indent="0" eaLnBrk="1" hangingPunct="1"/>
            <a:endParaRPr lang="en-US" altLang="el-GR" dirty="0" smtClean="0"/>
          </a:p>
        </p:txBody>
      </p:sp>
      <p:grpSp>
        <p:nvGrpSpPr>
          <p:cNvPr id="32773" name="Group 12"/>
          <p:cNvGrpSpPr>
            <a:grpSpLocks/>
          </p:cNvGrpSpPr>
          <p:nvPr/>
        </p:nvGrpSpPr>
        <p:grpSpPr bwMode="auto">
          <a:xfrm>
            <a:off x="412752" y="2780928"/>
            <a:ext cx="2646362" cy="2918197"/>
            <a:chOff x="252" y="1413"/>
            <a:chExt cx="1476" cy="1572"/>
          </a:xfrm>
        </p:grpSpPr>
        <p:sp>
          <p:nvSpPr>
            <p:cNvPr id="32782" name="Text Box 4"/>
            <p:cNvSpPr txBox="1">
              <a:spLocks noChangeArrowheads="1"/>
            </p:cNvSpPr>
            <p:nvPr/>
          </p:nvSpPr>
          <p:spPr bwMode="auto">
            <a:xfrm>
              <a:off x="252" y="1413"/>
              <a:ext cx="1476" cy="174"/>
            </a:xfrm>
            <a:prstGeom prst="rect">
              <a:avLst/>
            </a:prstGeom>
            <a:solidFill>
              <a:schemeClr val="bg1">
                <a:alpha val="70195"/>
              </a:schemeClr>
            </a:solidFill>
            <a:ln w="12700">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sz="1200" b="1" dirty="0" smtClean="0"/>
                <a:t>Επεξεργασία Χαμηλού Επιπέδου</a:t>
              </a:r>
              <a:endParaRPr lang="en-US" altLang="el-GR" sz="1200" b="1" dirty="0"/>
            </a:p>
          </p:txBody>
        </p:sp>
        <p:sp>
          <p:nvSpPr>
            <p:cNvPr id="32783" name="Text Box 7"/>
            <p:cNvSpPr txBox="1">
              <a:spLocks noChangeArrowheads="1"/>
            </p:cNvSpPr>
            <p:nvPr/>
          </p:nvSpPr>
          <p:spPr bwMode="auto">
            <a:xfrm>
              <a:off x="252" y="1648"/>
              <a:ext cx="1476" cy="1337"/>
            </a:xfrm>
            <a:prstGeom prst="rect">
              <a:avLst/>
            </a:prstGeom>
            <a:solidFill>
              <a:schemeClr val="bg1">
                <a:alpha val="70195"/>
              </a:schemeClr>
            </a:solidFill>
            <a:ln w="1270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IE" altLang="el-GR" sz="1600" b="1" dirty="0" smtClean="0"/>
                <a:t>Input:</a:t>
              </a:r>
              <a:r>
                <a:rPr lang="en-IE" altLang="el-GR" sz="1600" dirty="0" smtClean="0"/>
                <a:t> </a:t>
              </a:r>
              <a:r>
                <a:rPr lang="el-GR" altLang="el-GR" sz="1600" dirty="0" smtClean="0"/>
                <a:t>Εικόνα</a:t>
              </a:r>
              <a:r>
                <a:rPr lang="en-IE" altLang="el-GR" sz="1600" dirty="0"/>
                <a:t/>
              </a:r>
              <a:br>
                <a:rPr lang="en-IE" altLang="el-GR" sz="1600" dirty="0"/>
              </a:br>
              <a:r>
                <a:rPr lang="en-IE" altLang="el-GR" sz="1600" b="1" dirty="0"/>
                <a:t>Output:</a:t>
              </a:r>
              <a:r>
                <a:rPr lang="en-IE" altLang="el-GR" sz="1600" dirty="0"/>
                <a:t> </a:t>
              </a:r>
              <a:r>
                <a:rPr lang="el-GR" altLang="el-GR" sz="1600" dirty="0"/>
                <a:t>Εικόνα </a:t>
              </a:r>
              <a:endParaRPr lang="el-GR" altLang="el-GR" sz="1600" dirty="0" smtClean="0"/>
            </a:p>
            <a:p>
              <a:pPr eaLnBrk="1" hangingPunct="1">
                <a:spcBef>
                  <a:spcPct val="50000"/>
                </a:spcBef>
              </a:pPr>
              <a:endParaRPr lang="el-GR" altLang="el-GR" sz="1600" b="1" dirty="0"/>
            </a:p>
            <a:p>
              <a:pPr eaLnBrk="1" hangingPunct="1">
                <a:spcBef>
                  <a:spcPct val="50000"/>
                </a:spcBef>
              </a:pPr>
              <a:endParaRPr lang="el-GR" altLang="el-GR" sz="1600" b="1" dirty="0"/>
            </a:p>
            <a:p>
              <a:pPr eaLnBrk="1" hangingPunct="1">
                <a:spcBef>
                  <a:spcPct val="50000"/>
                </a:spcBef>
              </a:pPr>
              <a:r>
                <a:rPr lang="el-GR" altLang="el-GR" sz="1600" b="1" dirty="0" smtClean="0"/>
                <a:t>Παραδείγματα</a:t>
              </a:r>
              <a:r>
                <a:rPr lang="en-IE" altLang="el-GR" sz="1600" b="1" dirty="0" smtClean="0"/>
                <a:t>:</a:t>
              </a:r>
              <a:r>
                <a:rPr lang="en-IE" altLang="el-GR" sz="1600" dirty="0" smtClean="0"/>
                <a:t> </a:t>
              </a:r>
              <a:r>
                <a:rPr lang="el-GR" altLang="el-GR" sz="1600" dirty="0" smtClean="0"/>
                <a:t>Αφαίρεση θορύβου</a:t>
              </a:r>
              <a:r>
                <a:rPr lang="en-IE" altLang="el-GR" sz="1600" dirty="0" smtClean="0"/>
                <a:t>, </a:t>
              </a:r>
              <a:r>
                <a:rPr lang="el-GR" altLang="el-GR" sz="1600" dirty="0" smtClean="0"/>
                <a:t>όξυνση κοντράστ εικόνας</a:t>
              </a:r>
              <a:endParaRPr lang="en-US" altLang="el-GR" sz="1600" dirty="0"/>
            </a:p>
          </p:txBody>
        </p:sp>
      </p:grpSp>
      <p:grpSp>
        <p:nvGrpSpPr>
          <p:cNvPr id="32774" name="Group 11"/>
          <p:cNvGrpSpPr>
            <a:grpSpLocks/>
          </p:cNvGrpSpPr>
          <p:nvPr/>
        </p:nvGrpSpPr>
        <p:grpSpPr bwMode="auto">
          <a:xfrm>
            <a:off x="3167067" y="2780928"/>
            <a:ext cx="2700334" cy="2918197"/>
            <a:chOff x="2142" y="1360"/>
            <a:chExt cx="1476" cy="1572"/>
          </a:xfrm>
        </p:grpSpPr>
        <p:sp>
          <p:nvSpPr>
            <p:cNvPr id="32780" name="Text Box 5"/>
            <p:cNvSpPr txBox="1">
              <a:spLocks noChangeArrowheads="1"/>
            </p:cNvSpPr>
            <p:nvPr/>
          </p:nvSpPr>
          <p:spPr bwMode="auto">
            <a:xfrm>
              <a:off x="2142" y="1360"/>
              <a:ext cx="1476" cy="174"/>
            </a:xfrm>
            <a:prstGeom prst="rect">
              <a:avLst/>
            </a:prstGeom>
            <a:solidFill>
              <a:schemeClr val="bg1">
                <a:alpha val="70195"/>
              </a:schemeClr>
            </a:solidFill>
            <a:ln w="12700">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eaLnBrk="1" hangingPunct="1">
                <a:spcBef>
                  <a:spcPct val="50000"/>
                </a:spcBef>
              </a:pPr>
              <a:r>
                <a:rPr lang="el-GR" altLang="el-GR" sz="1200" b="1" dirty="0">
                  <a:solidFill>
                    <a:srgbClr val="000000"/>
                  </a:solidFill>
                  <a:latin typeface="Times New Roman" pitchFamily="18" charset="0"/>
                  <a:ea typeface="+mn-ea"/>
                </a:rPr>
                <a:t>Επεξεργασία </a:t>
              </a:r>
              <a:r>
                <a:rPr lang="el-GR" altLang="el-GR" sz="1200" b="1" dirty="0" smtClean="0">
                  <a:solidFill>
                    <a:srgbClr val="000000"/>
                  </a:solidFill>
                  <a:latin typeface="Times New Roman" pitchFamily="18" charset="0"/>
                  <a:ea typeface="+mn-ea"/>
                </a:rPr>
                <a:t>Μέσου Επιπέδου</a:t>
              </a:r>
              <a:endParaRPr lang="en-US" altLang="el-GR" sz="1200" b="1" dirty="0">
                <a:solidFill>
                  <a:srgbClr val="000000"/>
                </a:solidFill>
                <a:latin typeface="Times New Roman" pitchFamily="18" charset="0"/>
                <a:ea typeface="+mn-ea"/>
              </a:endParaRPr>
            </a:p>
          </p:txBody>
        </p:sp>
        <p:sp>
          <p:nvSpPr>
            <p:cNvPr id="32781" name="Text Box 9"/>
            <p:cNvSpPr txBox="1">
              <a:spLocks noChangeArrowheads="1"/>
            </p:cNvSpPr>
            <p:nvPr/>
          </p:nvSpPr>
          <p:spPr bwMode="auto">
            <a:xfrm>
              <a:off x="2142" y="1595"/>
              <a:ext cx="1476" cy="1337"/>
            </a:xfrm>
            <a:prstGeom prst="rect">
              <a:avLst/>
            </a:prstGeom>
            <a:solidFill>
              <a:schemeClr val="bg1">
                <a:alpha val="70195"/>
              </a:schemeClr>
            </a:solidFill>
            <a:ln w="1270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IE" altLang="el-GR" sz="1600" b="1" dirty="0"/>
                <a:t>Input:</a:t>
              </a:r>
              <a:r>
                <a:rPr lang="en-IE" altLang="el-GR" sz="1600" dirty="0"/>
                <a:t> </a:t>
              </a:r>
              <a:r>
                <a:rPr lang="el-GR" altLang="el-GR" sz="1600" dirty="0"/>
                <a:t>Εικόνα</a:t>
              </a:r>
              <a:r>
                <a:rPr lang="en-IE" altLang="el-GR" sz="1600" dirty="0"/>
                <a:t/>
              </a:r>
              <a:br>
                <a:rPr lang="en-IE" altLang="el-GR" sz="1600" dirty="0"/>
              </a:br>
              <a:r>
                <a:rPr lang="en-IE" altLang="el-GR" sz="1600" b="1" dirty="0"/>
                <a:t>Output:</a:t>
              </a:r>
              <a:r>
                <a:rPr lang="en-IE" altLang="el-GR" sz="1600" dirty="0"/>
                <a:t> </a:t>
              </a:r>
              <a:r>
                <a:rPr lang="el-GR" altLang="el-GR" sz="1600" dirty="0" smtClean="0"/>
                <a:t>Χαρακτηριστικά</a:t>
              </a:r>
              <a:endParaRPr lang="en-IE" altLang="el-GR" sz="1600" dirty="0"/>
            </a:p>
            <a:p>
              <a:pPr eaLnBrk="1" hangingPunct="1">
                <a:spcBef>
                  <a:spcPct val="50000"/>
                </a:spcBef>
              </a:pPr>
              <a:endParaRPr lang="el-GR" altLang="el-GR" sz="1600" b="1" dirty="0" smtClean="0"/>
            </a:p>
            <a:p>
              <a:pPr eaLnBrk="1" hangingPunct="1">
                <a:spcBef>
                  <a:spcPct val="50000"/>
                </a:spcBef>
              </a:pPr>
              <a:endParaRPr lang="el-GR" altLang="el-GR" sz="1600" b="1" dirty="0"/>
            </a:p>
            <a:p>
              <a:pPr eaLnBrk="1" hangingPunct="1">
                <a:spcBef>
                  <a:spcPct val="50000"/>
                </a:spcBef>
              </a:pPr>
              <a:r>
                <a:rPr lang="el-GR" altLang="el-GR" sz="1600" b="1" dirty="0" smtClean="0"/>
                <a:t>Παραδείγματα</a:t>
              </a:r>
              <a:r>
                <a:rPr lang="en-IE" altLang="el-GR" sz="1600" b="1" dirty="0" smtClean="0"/>
                <a:t>:</a:t>
              </a:r>
              <a:r>
                <a:rPr lang="en-IE" altLang="el-GR" sz="1600" dirty="0" smtClean="0"/>
                <a:t> </a:t>
              </a:r>
              <a:r>
                <a:rPr lang="el-GR" altLang="el-GR" sz="1600" dirty="0" smtClean="0"/>
                <a:t>Αναγνώριση αντικειμένου</a:t>
              </a:r>
              <a:r>
                <a:rPr lang="en-IE" altLang="el-GR" sz="1600" dirty="0" smtClean="0"/>
                <a:t>, </a:t>
              </a:r>
              <a:r>
                <a:rPr lang="el-GR" altLang="el-GR" sz="1600" dirty="0" smtClean="0"/>
                <a:t>κατάτμηση εικόνας</a:t>
              </a:r>
              <a:endParaRPr lang="en-US" altLang="el-GR" sz="1600" dirty="0"/>
            </a:p>
          </p:txBody>
        </p:sp>
      </p:grpSp>
      <p:grpSp>
        <p:nvGrpSpPr>
          <p:cNvPr id="32775" name="Group 13"/>
          <p:cNvGrpSpPr>
            <a:grpSpLocks/>
          </p:cNvGrpSpPr>
          <p:nvPr/>
        </p:nvGrpSpPr>
        <p:grpSpPr bwMode="auto">
          <a:xfrm>
            <a:off x="6076950" y="2780928"/>
            <a:ext cx="2598738" cy="2918197"/>
            <a:chOff x="3719" y="1352"/>
            <a:chExt cx="1476" cy="1572"/>
          </a:xfrm>
        </p:grpSpPr>
        <p:sp>
          <p:nvSpPr>
            <p:cNvPr id="32778" name="Text Box 6"/>
            <p:cNvSpPr txBox="1">
              <a:spLocks noChangeArrowheads="1"/>
            </p:cNvSpPr>
            <p:nvPr/>
          </p:nvSpPr>
          <p:spPr bwMode="auto">
            <a:xfrm>
              <a:off x="3719" y="1352"/>
              <a:ext cx="1476" cy="174"/>
            </a:xfrm>
            <a:prstGeom prst="rect">
              <a:avLst/>
            </a:prstGeom>
            <a:solidFill>
              <a:schemeClr val="bg1">
                <a:alpha val="70195"/>
              </a:schemeClr>
            </a:solidFill>
            <a:ln w="12700">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eaLnBrk="1" hangingPunct="1">
                <a:spcBef>
                  <a:spcPct val="50000"/>
                </a:spcBef>
              </a:pPr>
              <a:r>
                <a:rPr lang="el-GR" altLang="el-GR" sz="1200" b="1" dirty="0">
                  <a:solidFill>
                    <a:srgbClr val="000000"/>
                  </a:solidFill>
                  <a:latin typeface="Times New Roman" pitchFamily="18" charset="0"/>
                  <a:ea typeface="+mn-ea"/>
                </a:rPr>
                <a:t>Επεξεργασία </a:t>
              </a:r>
              <a:r>
                <a:rPr lang="el-GR" altLang="el-GR" sz="1200" b="1" dirty="0" smtClean="0">
                  <a:solidFill>
                    <a:srgbClr val="000000"/>
                  </a:solidFill>
                  <a:latin typeface="Times New Roman" pitchFamily="18" charset="0"/>
                  <a:ea typeface="+mn-ea"/>
                </a:rPr>
                <a:t>Υψηλού Επιπέδου</a:t>
              </a:r>
              <a:endParaRPr lang="en-US" altLang="el-GR" sz="1200" b="1" dirty="0">
                <a:solidFill>
                  <a:srgbClr val="000000"/>
                </a:solidFill>
                <a:latin typeface="Times New Roman" pitchFamily="18" charset="0"/>
                <a:ea typeface="+mn-ea"/>
              </a:endParaRPr>
            </a:p>
          </p:txBody>
        </p:sp>
        <p:sp>
          <p:nvSpPr>
            <p:cNvPr id="32779" name="Text Box 10"/>
            <p:cNvSpPr txBox="1">
              <a:spLocks noChangeArrowheads="1"/>
            </p:cNvSpPr>
            <p:nvPr/>
          </p:nvSpPr>
          <p:spPr bwMode="auto">
            <a:xfrm>
              <a:off x="3719" y="1587"/>
              <a:ext cx="1476" cy="1337"/>
            </a:xfrm>
            <a:prstGeom prst="rect">
              <a:avLst/>
            </a:prstGeom>
            <a:solidFill>
              <a:schemeClr val="bg1">
                <a:alpha val="70195"/>
              </a:schemeClr>
            </a:solidFill>
            <a:ln w="1270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IE" altLang="el-GR" sz="1600" b="1" dirty="0"/>
                <a:t>Input: </a:t>
              </a:r>
              <a:r>
                <a:rPr lang="el-GR" altLang="el-GR" sz="1600" dirty="0" smtClean="0"/>
                <a:t>Χαρακτηριστικά </a:t>
              </a:r>
              <a:r>
                <a:rPr lang="en-IE" altLang="el-GR" sz="1600" b="1" dirty="0" smtClean="0"/>
                <a:t>Output</a:t>
              </a:r>
              <a:r>
                <a:rPr lang="en-IE" altLang="el-GR" sz="1600" b="1" dirty="0"/>
                <a:t>:</a:t>
              </a:r>
              <a:r>
                <a:rPr lang="en-IE" altLang="el-GR" sz="1600" dirty="0"/>
                <a:t> </a:t>
              </a:r>
              <a:r>
                <a:rPr lang="el-GR" altLang="el-GR" sz="1600" dirty="0" smtClean="0"/>
                <a:t>Κατανόηση, ΑΙ</a:t>
              </a:r>
              <a:endParaRPr lang="en-IE" altLang="el-GR" sz="1600" dirty="0"/>
            </a:p>
            <a:p>
              <a:pPr eaLnBrk="1" hangingPunct="1">
                <a:spcBef>
                  <a:spcPct val="50000"/>
                </a:spcBef>
              </a:pPr>
              <a:endParaRPr lang="el-GR" altLang="el-GR" sz="1600" b="1" dirty="0" smtClean="0"/>
            </a:p>
            <a:p>
              <a:pPr eaLnBrk="1" hangingPunct="1">
                <a:spcBef>
                  <a:spcPct val="50000"/>
                </a:spcBef>
              </a:pPr>
              <a:endParaRPr lang="el-GR" altLang="el-GR" sz="1600" b="1" dirty="0" smtClean="0"/>
            </a:p>
            <a:p>
              <a:pPr eaLnBrk="1" hangingPunct="1">
                <a:spcBef>
                  <a:spcPct val="50000"/>
                </a:spcBef>
              </a:pPr>
              <a:r>
                <a:rPr lang="el-GR" altLang="el-GR" sz="1600" b="1" dirty="0" smtClean="0"/>
                <a:t>Παραδείγματα</a:t>
              </a:r>
              <a:r>
                <a:rPr lang="en-IE" altLang="el-GR" sz="1600" b="1" dirty="0" smtClean="0"/>
                <a:t>: </a:t>
              </a:r>
              <a:r>
                <a:rPr lang="el-GR" altLang="el-GR" sz="1600" dirty="0" smtClean="0"/>
                <a:t>Αναγνώριση σκηνής, αυτόνομη πλοήγηση, αυτόματη διάγνωση</a:t>
              </a:r>
              <a:endParaRPr lang="en-US" altLang="el-GR" sz="1600" dirty="0"/>
            </a:p>
          </p:txBody>
        </p:sp>
      </p:grpSp>
      <p:sp>
        <p:nvSpPr>
          <p:cNvPr id="32776" name="Line 15"/>
          <p:cNvSpPr>
            <a:spLocks noChangeShapeType="1"/>
          </p:cNvSpPr>
          <p:nvPr/>
        </p:nvSpPr>
        <p:spPr bwMode="auto">
          <a:xfrm>
            <a:off x="5972175" y="2708920"/>
            <a:ext cx="0" cy="30861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l-GR"/>
          </a:p>
        </p:txBody>
      </p:sp>
      <p:grpSp>
        <p:nvGrpSpPr>
          <p:cNvPr id="17" name="Group 16"/>
          <p:cNvGrpSpPr/>
          <p:nvPr/>
        </p:nvGrpSpPr>
        <p:grpSpPr>
          <a:xfrm>
            <a:off x="-26987" y="454605"/>
            <a:ext cx="852746" cy="764595"/>
            <a:chOff x="6432415" y="5229200"/>
            <a:chExt cx="1296144" cy="1251046"/>
          </a:xfrm>
        </p:grpSpPr>
        <p:sp>
          <p:nvSpPr>
            <p:cNvPr id="18"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9"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78285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3" name="Rectangle 32"/>
          <p:cNvSpPr/>
          <p:nvPr/>
        </p:nvSpPr>
        <p:spPr>
          <a:xfrm>
            <a:off x="6603954" y="1196752"/>
            <a:ext cx="2555776" cy="44644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31"/>
          <p:cNvSpPr/>
          <p:nvPr/>
        </p:nvSpPr>
        <p:spPr>
          <a:xfrm>
            <a:off x="4623226" y="1196752"/>
            <a:ext cx="2001350" cy="44644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14714" y="1196752"/>
            <a:ext cx="2001350" cy="44644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30"/>
          <p:cNvSpPr/>
          <p:nvPr/>
        </p:nvSpPr>
        <p:spPr>
          <a:xfrm>
            <a:off x="1969604" y="1191994"/>
            <a:ext cx="2653622" cy="44692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540" name="Rectangle 19"/>
          <p:cNvSpPr>
            <a:spLocks noChangeArrowheads="1"/>
          </p:cNvSpPr>
          <p:nvPr/>
        </p:nvSpPr>
        <p:spPr bwMode="auto">
          <a:xfrm>
            <a:off x="52830" y="2751448"/>
            <a:ext cx="1695450" cy="830263"/>
          </a:xfrm>
          <a:prstGeom prst="rect">
            <a:avLst/>
          </a:prstGeom>
          <a:solidFill>
            <a:schemeClr val="bg1"/>
          </a:solidFill>
          <a:ln w="1270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IE" altLang="el-GR" sz="1800"/>
              <a:t>Image Acquisition</a:t>
            </a:r>
            <a:endParaRPr lang="en-US" altLang="el-GR" sz="1800"/>
          </a:p>
        </p:txBody>
      </p:sp>
      <p:sp>
        <p:nvSpPr>
          <p:cNvPr id="65541" name="Rectangle 20"/>
          <p:cNvSpPr>
            <a:spLocks noChangeArrowheads="1"/>
          </p:cNvSpPr>
          <p:nvPr/>
        </p:nvSpPr>
        <p:spPr bwMode="auto">
          <a:xfrm>
            <a:off x="2423720" y="2937944"/>
            <a:ext cx="1695450" cy="830263"/>
          </a:xfrm>
          <a:prstGeom prst="rect">
            <a:avLst/>
          </a:prstGeom>
          <a:solidFill>
            <a:schemeClr val="bg1"/>
          </a:solidFill>
          <a:ln w="1270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IE" altLang="el-GR" sz="1800"/>
              <a:t>Image Restoration</a:t>
            </a:r>
            <a:endParaRPr lang="en-US" altLang="el-GR" sz="1800"/>
          </a:p>
        </p:txBody>
      </p:sp>
      <p:sp>
        <p:nvSpPr>
          <p:cNvPr id="65542" name="Rectangle 21"/>
          <p:cNvSpPr>
            <a:spLocks noChangeArrowheads="1"/>
          </p:cNvSpPr>
          <p:nvPr/>
        </p:nvSpPr>
        <p:spPr bwMode="auto">
          <a:xfrm>
            <a:off x="2423720" y="1910026"/>
            <a:ext cx="1695450" cy="830263"/>
          </a:xfrm>
          <a:prstGeom prst="rect">
            <a:avLst/>
          </a:prstGeom>
          <a:solidFill>
            <a:schemeClr val="bg1"/>
          </a:solidFill>
          <a:ln w="1270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IE" altLang="el-GR" sz="1800"/>
              <a:t>Morphological Processing</a:t>
            </a:r>
            <a:endParaRPr lang="en-US" altLang="el-GR" sz="1800"/>
          </a:p>
        </p:txBody>
      </p:sp>
      <p:sp>
        <p:nvSpPr>
          <p:cNvPr id="65543" name="Rectangle 22"/>
          <p:cNvSpPr>
            <a:spLocks noChangeArrowheads="1"/>
          </p:cNvSpPr>
          <p:nvPr/>
        </p:nvSpPr>
        <p:spPr bwMode="auto">
          <a:xfrm>
            <a:off x="4839629" y="2692003"/>
            <a:ext cx="1695450" cy="830263"/>
          </a:xfrm>
          <a:prstGeom prst="rect">
            <a:avLst/>
          </a:prstGeom>
          <a:solidFill>
            <a:schemeClr val="bg1"/>
          </a:solidFill>
          <a:ln w="1270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IE" altLang="el-GR" sz="1800"/>
              <a:t>Segmentation</a:t>
            </a:r>
            <a:endParaRPr lang="en-US" altLang="el-GR" sz="1800"/>
          </a:p>
        </p:txBody>
      </p:sp>
      <p:sp>
        <p:nvSpPr>
          <p:cNvPr id="65544" name="Rectangle 23"/>
          <p:cNvSpPr>
            <a:spLocks noChangeArrowheads="1"/>
          </p:cNvSpPr>
          <p:nvPr/>
        </p:nvSpPr>
        <p:spPr bwMode="auto">
          <a:xfrm>
            <a:off x="7392272" y="3559571"/>
            <a:ext cx="1695450" cy="830263"/>
          </a:xfrm>
          <a:prstGeom prst="rect">
            <a:avLst/>
          </a:prstGeom>
          <a:solidFill>
            <a:schemeClr val="bg1"/>
          </a:solidFill>
          <a:ln w="1270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IE" altLang="el-GR" sz="1700"/>
              <a:t>Representation &amp; Description</a:t>
            </a:r>
            <a:endParaRPr lang="en-US" altLang="el-GR" sz="1700"/>
          </a:p>
        </p:txBody>
      </p:sp>
      <p:sp>
        <p:nvSpPr>
          <p:cNvPr id="65545" name="Rectangle 24"/>
          <p:cNvSpPr>
            <a:spLocks noChangeArrowheads="1"/>
          </p:cNvSpPr>
          <p:nvPr/>
        </p:nvSpPr>
        <p:spPr bwMode="auto">
          <a:xfrm>
            <a:off x="2423720" y="3990356"/>
            <a:ext cx="1695450" cy="830263"/>
          </a:xfrm>
          <a:prstGeom prst="rect">
            <a:avLst/>
          </a:prstGeom>
          <a:solidFill>
            <a:schemeClr val="bg1"/>
          </a:solidFill>
          <a:ln w="1270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IE" altLang="el-GR" sz="1800"/>
              <a:t>Image Enhancement</a:t>
            </a:r>
            <a:endParaRPr lang="en-US" altLang="el-GR" sz="1800"/>
          </a:p>
        </p:txBody>
      </p:sp>
      <p:sp>
        <p:nvSpPr>
          <p:cNvPr id="65546" name="Rectangle 25"/>
          <p:cNvSpPr>
            <a:spLocks noChangeArrowheads="1"/>
          </p:cNvSpPr>
          <p:nvPr/>
        </p:nvSpPr>
        <p:spPr bwMode="auto">
          <a:xfrm>
            <a:off x="7392272" y="2276872"/>
            <a:ext cx="1695450" cy="830263"/>
          </a:xfrm>
          <a:prstGeom prst="rect">
            <a:avLst/>
          </a:prstGeom>
          <a:solidFill>
            <a:schemeClr val="bg1"/>
          </a:solidFill>
          <a:ln w="1270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IE" altLang="el-GR" sz="1700"/>
              <a:t>Object Recognition</a:t>
            </a:r>
            <a:endParaRPr lang="en-US" altLang="el-GR" sz="1700"/>
          </a:p>
        </p:txBody>
      </p:sp>
      <p:sp>
        <p:nvSpPr>
          <p:cNvPr id="65547" name="Text Box 26"/>
          <p:cNvSpPr txBox="1">
            <a:spLocks noChangeArrowheads="1"/>
          </p:cNvSpPr>
          <p:nvPr/>
        </p:nvSpPr>
        <p:spPr bwMode="auto">
          <a:xfrm>
            <a:off x="-42420" y="1726669"/>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IE" altLang="el-GR" sz="1800" dirty="0"/>
              <a:t>Problem Domain</a:t>
            </a:r>
            <a:endParaRPr lang="en-US" altLang="el-GR" sz="1800" dirty="0"/>
          </a:p>
        </p:txBody>
      </p:sp>
      <p:cxnSp>
        <p:nvCxnSpPr>
          <p:cNvPr id="65548" name="AutoShape 27"/>
          <p:cNvCxnSpPr>
            <a:cxnSpLocks noChangeShapeType="1"/>
            <a:stCxn id="65547" idx="2"/>
            <a:endCxn id="65540" idx="0"/>
          </p:cNvCxnSpPr>
          <p:nvPr/>
        </p:nvCxnSpPr>
        <p:spPr bwMode="auto">
          <a:xfrm>
            <a:off x="900555" y="2093382"/>
            <a:ext cx="0" cy="658066"/>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49" name="AutoShape 28"/>
          <p:cNvCxnSpPr>
            <a:cxnSpLocks noChangeShapeType="1"/>
            <a:stCxn id="65540" idx="2"/>
            <a:endCxn id="65545" idx="2"/>
          </p:cNvCxnSpPr>
          <p:nvPr/>
        </p:nvCxnSpPr>
        <p:spPr bwMode="auto">
          <a:xfrm rot="16200000" flipH="1">
            <a:off x="1466546" y="3015720"/>
            <a:ext cx="1238908" cy="2370890"/>
          </a:xfrm>
          <a:prstGeom prst="bentConnector3">
            <a:avLst>
              <a:gd name="adj1" fmla="val 11845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50" name="AutoShape 29"/>
          <p:cNvCxnSpPr>
            <a:cxnSpLocks noChangeShapeType="1"/>
            <a:stCxn id="65546" idx="2"/>
            <a:endCxn id="65544" idx="0"/>
          </p:cNvCxnSpPr>
          <p:nvPr/>
        </p:nvCxnSpPr>
        <p:spPr bwMode="auto">
          <a:xfrm>
            <a:off x="8239997" y="3107135"/>
            <a:ext cx="0" cy="452436"/>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51" name="AutoShape 30"/>
          <p:cNvCxnSpPr>
            <a:cxnSpLocks noChangeShapeType="1"/>
            <a:stCxn id="65543" idx="2"/>
            <a:endCxn id="65546" idx="0"/>
          </p:cNvCxnSpPr>
          <p:nvPr/>
        </p:nvCxnSpPr>
        <p:spPr bwMode="auto">
          <a:xfrm rot="5400000" flipH="1" flipV="1">
            <a:off x="6340978" y="1623247"/>
            <a:ext cx="1245394" cy="2552643"/>
          </a:xfrm>
          <a:prstGeom prst="bentConnector5">
            <a:avLst>
              <a:gd name="adj1" fmla="val -18356"/>
              <a:gd name="adj2" fmla="val 50000"/>
              <a:gd name="adj3" fmla="val 118356"/>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52" name="AutoShape 31"/>
          <p:cNvCxnSpPr>
            <a:cxnSpLocks noChangeShapeType="1"/>
            <a:stCxn id="65542" idx="3"/>
            <a:endCxn id="65543" idx="0"/>
          </p:cNvCxnSpPr>
          <p:nvPr/>
        </p:nvCxnSpPr>
        <p:spPr bwMode="auto">
          <a:xfrm>
            <a:off x="4119170" y="2325158"/>
            <a:ext cx="1568184" cy="366845"/>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5553" name="AutoShape 32"/>
          <p:cNvCxnSpPr>
            <a:cxnSpLocks noChangeShapeType="1"/>
            <a:stCxn id="65541" idx="3"/>
            <a:endCxn id="65542" idx="1"/>
          </p:cNvCxnSpPr>
          <p:nvPr/>
        </p:nvCxnSpPr>
        <p:spPr bwMode="auto">
          <a:xfrm flipH="1" flipV="1">
            <a:off x="2423720" y="2325158"/>
            <a:ext cx="1695450" cy="1027918"/>
          </a:xfrm>
          <a:prstGeom prst="bentConnector5">
            <a:avLst>
              <a:gd name="adj1" fmla="val -13483"/>
              <a:gd name="adj2" fmla="val 50000"/>
              <a:gd name="adj3" fmla="val 113483"/>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54" name="AutoShape 33"/>
          <p:cNvCxnSpPr>
            <a:cxnSpLocks noChangeShapeType="1"/>
            <a:stCxn id="65545" idx="0"/>
            <a:endCxn id="65541" idx="1"/>
          </p:cNvCxnSpPr>
          <p:nvPr/>
        </p:nvCxnSpPr>
        <p:spPr bwMode="auto">
          <a:xfrm rot="16200000" flipV="1">
            <a:off x="2528943" y="3247853"/>
            <a:ext cx="637280" cy="847725"/>
          </a:xfrm>
          <a:prstGeom prst="bentConnector4">
            <a:avLst>
              <a:gd name="adj1" fmla="val 17429"/>
              <a:gd name="adj2" fmla="val 126966"/>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 name="Rectangle 2"/>
          <p:cNvSpPr>
            <a:spLocks noGrp="1" noChangeArrowheads="1"/>
          </p:cNvSpPr>
          <p:nvPr>
            <p:ph type="title"/>
          </p:nvPr>
        </p:nvSpPr>
        <p:spPr>
          <a:xfrm>
            <a:off x="130076" y="228600"/>
            <a:ext cx="8957646" cy="685800"/>
          </a:xfrm>
        </p:spPr>
        <p:txBody>
          <a:bodyPr/>
          <a:lstStyle/>
          <a:p>
            <a:pPr eaLnBrk="1" hangingPunct="1"/>
            <a:r>
              <a:rPr lang="el-GR" altLang="el-GR" sz="2400" dirty="0" smtClean="0"/>
              <a:t>Παράδειγμα ροής εργασίας Επεξεργασίας Εικόνας</a:t>
            </a:r>
            <a:endParaRPr lang="en-US" altLang="el-GR" sz="2400" dirty="0" smtClean="0"/>
          </a:p>
        </p:txBody>
      </p:sp>
      <p:sp>
        <p:nvSpPr>
          <p:cNvPr id="13" name="TextBox 12"/>
          <p:cNvSpPr txBox="1"/>
          <p:nvPr/>
        </p:nvSpPr>
        <p:spPr>
          <a:xfrm>
            <a:off x="-36512" y="5271591"/>
            <a:ext cx="2032109" cy="369332"/>
          </a:xfrm>
          <a:prstGeom prst="rect">
            <a:avLst/>
          </a:prstGeom>
          <a:noFill/>
        </p:spPr>
        <p:txBody>
          <a:bodyPr wrap="square" rtlCol="0">
            <a:spAutoFit/>
          </a:bodyPr>
          <a:lstStyle/>
          <a:p>
            <a:r>
              <a:rPr lang="el-GR" sz="1800" i="1" dirty="0" smtClean="0"/>
              <a:t>Κτήση εικόνας</a:t>
            </a:r>
            <a:endParaRPr lang="el-GR" sz="1800" i="1" dirty="0"/>
          </a:p>
        </p:txBody>
      </p:sp>
      <p:sp>
        <p:nvSpPr>
          <p:cNvPr id="35" name="TextBox 34"/>
          <p:cNvSpPr txBox="1"/>
          <p:nvPr/>
        </p:nvSpPr>
        <p:spPr>
          <a:xfrm>
            <a:off x="1907704" y="5271591"/>
            <a:ext cx="2751308" cy="369332"/>
          </a:xfrm>
          <a:prstGeom prst="rect">
            <a:avLst/>
          </a:prstGeom>
          <a:noFill/>
        </p:spPr>
        <p:txBody>
          <a:bodyPr wrap="square" rtlCol="0">
            <a:spAutoFit/>
          </a:bodyPr>
          <a:lstStyle/>
          <a:p>
            <a:r>
              <a:rPr lang="el-GR" sz="1800" i="1" dirty="0" smtClean="0"/>
              <a:t>Βελτίωση ποιότητας εικόνας</a:t>
            </a:r>
            <a:endParaRPr lang="el-GR" sz="1800" i="1" dirty="0"/>
          </a:p>
        </p:txBody>
      </p:sp>
      <p:sp>
        <p:nvSpPr>
          <p:cNvPr id="36" name="TextBox 35"/>
          <p:cNvSpPr txBox="1"/>
          <p:nvPr/>
        </p:nvSpPr>
        <p:spPr>
          <a:xfrm>
            <a:off x="4628123" y="5271591"/>
            <a:ext cx="2032109" cy="369332"/>
          </a:xfrm>
          <a:prstGeom prst="rect">
            <a:avLst/>
          </a:prstGeom>
          <a:noFill/>
        </p:spPr>
        <p:txBody>
          <a:bodyPr wrap="square" rtlCol="0">
            <a:spAutoFit/>
          </a:bodyPr>
          <a:lstStyle/>
          <a:p>
            <a:r>
              <a:rPr lang="el-GR" sz="1800" i="1" dirty="0" smtClean="0"/>
              <a:t>Κατάτμηση Εικόνας</a:t>
            </a:r>
            <a:endParaRPr lang="el-GR" sz="1800" i="1" dirty="0"/>
          </a:p>
        </p:txBody>
      </p:sp>
      <p:sp>
        <p:nvSpPr>
          <p:cNvPr id="37" name="TextBox 36"/>
          <p:cNvSpPr txBox="1"/>
          <p:nvPr/>
        </p:nvSpPr>
        <p:spPr>
          <a:xfrm>
            <a:off x="6644793" y="5265485"/>
            <a:ext cx="2607727" cy="369332"/>
          </a:xfrm>
          <a:prstGeom prst="rect">
            <a:avLst/>
          </a:prstGeom>
          <a:noFill/>
        </p:spPr>
        <p:txBody>
          <a:bodyPr wrap="square" rtlCol="0">
            <a:spAutoFit/>
          </a:bodyPr>
          <a:lstStyle/>
          <a:p>
            <a:r>
              <a:rPr lang="el-GR" sz="1800" i="1" dirty="0" smtClean="0"/>
              <a:t>Αναγνώριση  Αντικειμένου</a:t>
            </a:r>
            <a:endParaRPr lang="el-GR" sz="1800" i="1" dirty="0"/>
          </a:p>
        </p:txBody>
      </p:sp>
      <p:pic>
        <p:nvPicPr>
          <p:cNvPr id="2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 r="77921" b="5371"/>
          <a:stretch/>
        </p:blipFill>
        <p:spPr bwMode="auto">
          <a:xfrm>
            <a:off x="395536" y="2459458"/>
            <a:ext cx="985846" cy="158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75637" r="-1"/>
          <a:stretch/>
        </p:blipFill>
        <p:spPr bwMode="auto">
          <a:xfrm>
            <a:off x="5197839" y="2456095"/>
            <a:ext cx="1030345" cy="159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2780928"/>
            <a:ext cx="1512166" cy="70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Object 9"/>
          <p:cNvGraphicFramePr>
            <a:graphicFrameLocks noGrp="1" noChangeAspect="1"/>
          </p:cNvGraphicFramePr>
          <p:nvPr>
            <p:ph idx="1"/>
            <p:extLst>
              <p:ext uri="{D42A27DB-BD31-4B8C-83A1-F6EECF244321}">
                <p14:modId xmlns:p14="http://schemas.microsoft.com/office/powerpoint/2010/main" val="572138552"/>
              </p:ext>
            </p:extLst>
          </p:nvPr>
        </p:nvGraphicFramePr>
        <p:xfrm>
          <a:off x="8172400" y="3068960"/>
          <a:ext cx="893277" cy="504056"/>
        </p:xfrm>
        <a:graphic>
          <a:graphicData uri="http://schemas.openxmlformats.org/presentationml/2006/ole">
            <mc:AlternateContent xmlns:mc="http://schemas.openxmlformats.org/markup-compatibility/2006">
              <mc:Choice xmlns:v="urn:schemas-microsoft-com:vml" Requires="v">
                <p:oleObj spid="_x0000_s53374" name="Picture" r:id="rId6" imgW="2420112" imgH="1530858" progId="Word.Picture.8">
                  <p:embed/>
                </p:oleObj>
              </mc:Choice>
              <mc:Fallback>
                <p:oleObj name="Picture" r:id="rId6" imgW="2420112" imgH="1530858"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5951" t="9171" r="2975" b="5408"/>
                      <a:stretch>
                        <a:fillRect/>
                      </a:stretch>
                    </p:blipFill>
                    <p:spPr bwMode="auto">
                      <a:xfrm>
                        <a:off x="8172400" y="3068960"/>
                        <a:ext cx="893277" cy="504056"/>
                      </a:xfrm>
                      <a:prstGeom prst="rect">
                        <a:avLst/>
                      </a:prstGeom>
                      <a:noFill/>
                      <a:ln>
                        <a:noFill/>
                      </a:ln>
                      <a:extLst/>
                    </p:spPr>
                  </p:pic>
                </p:oleObj>
              </mc:Fallback>
            </mc:AlternateContent>
          </a:graphicData>
        </a:graphic>
      </p:graphicFrame>
      <p:sp>
        <p:nvSpPr>
          <p:cNvPr id="38" name="Text Box 10"/>
          <p:cNvSpPr txBox="1">
            <a:spLocks noChangeArrowheads="1"/>
          </p:cNvSpPr>
          <p:nvPr/>
        </p:nvSpPr>
        <p:spPr bwMode="auto">
          <a:xfrm>
            <a:off x="6732240" y="4418528"/>
            <a:ext cx="250141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1400" dirty="0" smtClean="0">
                <a:solidFill>
                  <a:srgbClr val="FFFF00"/>
                </a:solidFill>
              </a:rPr>
              <a:t>Αυτόματη αναγνώριση τύπου ιστού (</a:t>
            </a:r>
            <a:r>
              <a:rPr lang="en-US" altLang="el-GR" sz="1400" dirty="0" smtClean="0">
                <a:solidFill>
                  <a:srgbClr val="FFFF00"/>
                </a:solidFill>
              </a:rPr>
              <a:t>BIRADS) </a:t>
            </a:r>
            <a:r>
              <a:rPr lang="el-GR" altLang="el-GR" sz="1400" dirty="0" smtClean="0">
                <a:solidFill>
                  <a:srgbClr val="FFFF00"/>
                </a:solidFill>
              </a:rPr>
              <a:t>και εκτίμηση ρίσκου.</a:t>
            </a:r>
            <a:endParaRPr lang="el-GR" altLang="el-GR" sz="1400" dirty="0">
              <a:solidFill>
                <a:srgbClr val="FFFF00"/>
              </a:solidFill>
            </a:endParaRPr>
          </a:p>
        </p:txBody>
      </p:sp>
      <p:pic>
        <p:nvPicPr>
          <p:cNvPr id="3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9923" t="-5506" r="26066" b="3787"/>
          <a:stretch/>
        </p:blipFill>
        <p:spPr bwMode="auto">
          <a:xfrm>
            <a:off x="3347864" y="2362050"/>
            <a:ext cx="1057359" cy="168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11"/>
          <p:cNvSpPr>
            <a:spLocks noChangeArrowheads="1"/>
          </p:cNvSpPr>
          <p:nvPr/>
        </p:nvSpPr>
        <p:spPr bwMode="auto">
          <a:xfrm>
            <a:off x="498374" y="5805264"/>
            <a:ext cx="83941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l-GR" sz="800" b="1" dirty="0">
                <a:solidFill>
                  <a:srgbClr val="262626"/>
                </a:solidFill>
              </a:rPr>
              <a:t>K. Marias, C.P. Behrenbruch, R.P. </a:t>
            </a:r>
            <a:r>
              <a:rPr lang="en-GB" altLang="el-GR" sz="800" b="1" dirty="0" err="1">
                <a:solidFill>
                  <a:srgbClr val="262626"/>
                </a:solidFill>
              </a:rPr>
              <a:t>Highnam</a:t>
            </a:r>
            <a:r>
              <a:rPr lang="en-GB" altLang="el-GR" sz="800" b="1" dirty="0">
                <a:solidFill>
                  <a:srgbClr val="262626"/>
                </a:solidFill>
              </a:rPr>
              <a:t>, S. </a:t>
            </a:r>
            <a:r>
              <a:rPr lang="en-GB" altLang="el-GR" sz="800" b="1" dirty="0" err="1">
                <a:solidFill>
                  <a:srgbClr val="262626"/>
                </a:solidFill>
              </a:rPr>
              <a:t>Parbhoo</a:t>
            </a:r>
            <a:r>
              <a:rPr lang="en-GB" altLang="el-GR" sz="800" b="1" dirty="0">
                <a:solidFill>
                  <a:srgbClr val="262626"/>
                </a:solidFill>
              </a:rPr>
              <a:t>, A. </a:t>
            </a:r>
            <a:r>
              <a:rPr lang="en-GB" altLang="el-GR" sz="800" b="1" dirty="0" err="1">
                <a:solidFill>
                  <a:srgbClr val="262626"/>
                </a:solidFill>
              </a:rPr>
              <a:t>Seifalian</a:t>
            </a:r>
            <a:r>
              <a:rPr lang="en-GB" altLang="el-GR" sz="800" b="1" dirty="0">
                <a:solidFill>
                  <a:srgbClr val="262626"/>
                </a:solidFill>
              </a:rPr>
              <a:t> and Michael Brady: "A mammographic image analysis method to detect and measure changes in breast density". European Journal of Radiology, Volume 52, Issue 3, December 2004, Pages 276-282.</a:t>
            </a:r>
            <a:endParaRPr lang="el-GR" altLang="el-GR" sz="800" b="1" dirty="0">
              <a:solidFill>
                <a:srgbClr val="262626"/>
              </a:solidFill>
            </a:endParaRPr>
          </a:p>
        </p:txBody>
      </p:sp>
      <p:sp>
        <p:nvSpPr>
          <p:cNvPr id="3" name="Down Arrow 2"/>
          <p:cNvSpPr/>
          <p:nvPr/>
        </p:nvSpPr>
        <p:spPr>
          <a:xfrm>
            <a:off x="7808659" y="3489219"/>
            <a:ext cx="167698" cy="803877"/>
          </a:xfrm>
          <a:prstGeom prst="downArrow">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Right Arrow 44"/>
          <p:cNvSpPr/>
          <p:nvPr/>
        </p:nvSpPr>
        <p:spPr>
          <a:xfrm>
            <a:off x="4067944" y="3068960"/>
            <a:ext cx="1165339" cy="45719"/>
          </a:xfrm>
          <a:prstGeom prst="rightArrow">
            <a:avLst/>
          </a:prstGeom>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Right Arrow 45"/>
          <p:cNvSpPr/>
          <p:nvPr/>
        </p:nvSpPr>
        <p:spPr>
          <a:xfrm>
            <a:off x="6084168" y="3068960"/>
            <a:ext cx="609283"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3913" r="52145" b="6883"/>
          <a:stretch/>
        </p:blipFill>
        <p:spPr bwMode="auto">
          <a:xfrm>
            <a:off x="2267744" y="2456096"/>
            <a:ext cx="1087387" cy="159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335701" y="3068960"/>
            <a:ext cx="995229" cy="45719"/>
          </a:xfrm>
          <a:prstGeom prst="rightArrow">
            <a:avLst/>
          </a:prstGeom>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1" name="Group 40"/>
          <p:cNvGrpSpPr/>
          <p:nvPr/>
        </p:nvGrpSpPr>
        <p:grpSpPr>
          <a:xfrm>
            <a:off x="-26987" y="454605"/>
            <a:ext cx="852746" cy="764595"/>
            <a:chOff x="6432415" y="5229200"/>
            <a:chExt cx="1296144" cy="1251046"/>
          </a:xfrm>
        </p:grpSpPr>
        <p:sp>
          <p:nvSpPr>
            <p:cNvPr id="42"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43" name="Picture 4" descr="http://www.clker.com/cliparts/b/f/e/a/14196945681153564639trainer_lectur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88732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5540"/>
                                        </p:tgtEl>
                                        <p:attrNameLst>
                                          <p:attrName>ppt_x</p:attrName>
                                        </p:attrNameLst>
                                      </p:cBhvr>
                                      <p:tavLst>
                                        <p:tav tm="0">
                                          <p:val>
                                            <p:strVal val="ppt_x"/>
                                          </p:val>
                                        </p:tav>
                                        <p:tav tm="100000">
                                          <p:val>
                                            <p:strVal val="ppt_x"/>
                                          </p:val>
                                        </p:tav>
                                      </p:tavLst>
                                    </p:anim>
                                    <p:anim calcmode="lin" valueType="num">
                                      <p:cBhvr additive="base">
                                        <p:cTn id="7" dur="500"/>
                                        <p:tgtEl>
                                          <p:spTgt spid="65540"/>
                                        </p:tgtEl>
                                        <p:attrNameLst>
                                          <p:attrName>ppt_y</p:attrName>
                                        </p:attrNameLst>
                                      </p:cBhvr>
                                      <p:tavLst>
                                        <p:tav tm="0">
                                          <p:val>
                                            <p:strVal val="ppt_y"/>
                                          </p:val>
                                        </p:tav>
                                        <p:tav tm="100000">
                                          <p:val>
                                            <p:strVal val="1+ppt_h/2"/>
                                          </p:val>
                                        </p:tav>
                                      </p:tavLst>
                                    </p:anim>
                                    <p:set>
                                      <p:cBhvr>
                                        <p:cTn id="8" dur="1" fill="hold">
                                          <p:stCondLst>
                                            <p:cond delay="499"/>
                                          </p:stCondLst>
                                        </p:cTn>
                                        <p:tgtEl>
                                          <p:spTgt spid="6554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5541"/>
                                        </p:tgtEl>
                                        <p:attrNameLst>
                                          <p:attrName>ppt_x</p:attrName>
                                        </p:attrNameLst>
                                      </p:cBhvr>
                                      <p:tavLst>
                                        <p:tav tm="0">
                                          <p:val>
                                            <p:strVal val="ppt_x"/>
                                          </p:val>
                                        </p:tav>
                                        <p:tav tm="100000">
                                          <p:val>
                                            <p:strVal val="ppt_x"/>
                                          </p:val>
                                        </p:tav>
                                      </p:tavLst>
                                    </p:anim>
                                    <p:anim calcmode="lin" valueType="num">
                                      <p:cBhvr additive="base">
                                        <p:cTn id="11" dur="500"/>
                                        <p:tgtEl>
                                          <p:spTgt spid="65541"/>
                                        </p:tgtEl>
                                        <p:attrNameLst>
                                          <p:attrName>ppt_y</p:attrName>
                                        </p:attrNameLst>
                                      </p:cBhvr>
                                      <p:tavLst>
                                        <p:tav tm="0">
                                          <p:val>
                                            <p:strVal val="ppt_y"/>
                                          </p:val>
                                        </p:tav>
                                        <p:tav tm="100000">
                                          <p:val>
                                            <p:strVal val="1+ppt_h/2"/>
                                          </p:val>
                                        </p:tav>
                                      </p:tavLst>
                                    </p:anim>
                                    <p:set>
                                      <p:cBhvr>
                                        <p:cTn id="12" dur="1" fill="hold">
                                          <p:stCondLst>
                                            <p:cond delay="499"/>
                                          </p:stCondLst>
                                        </p:cTn>
                                        <p:tgtEl>
                                          <p:spTgt spid="6554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5542"/>
                                        </p:tgtEl>
                                        <p:attrNameLst>
                                          <p:attrName>ppt_x</p:attrName>
                                        </p:attrNameLst>
                                      </p:cBhvr>
                                      <p:tavLst>
                                        <p:tav tm="0">
                                          <p:val>
                                            <p:strVal val="ppt_x"/>
                                          </p:val>
                                        </p:tav>
                                        <p:tav tm="100000">
                                          <p:val>
                                            <p:strVal val="ppt_x"/>
                                          </p:val>
                                        </p:tav>
                                      </p:tavLst>
                                    </p:anim>
                                    <p:anim calcmode="lin" valueType="num">
                                      <p:cBhvr additive="base">
                                        <p:cTn id="15" dur="500"/>
                                        <p:tgtEl>
                                          <p:spTgt spid="65542"/>
                                        </p:tgtEl>
                                        <p:attrNameLst>
                                          <p:attrName>ppt_y</p:attrName>
                                        </p:attrNameLst>
                                      </p:cBhvr>
                                      <p:tavLst>
                                        <p:tav tm="0">
                                          <p:val>
                                            <p:strVal val="ppt_y"/>
                                          </p:val>
                                        </p:tav>
                                        <p:tav tm="100000">
                                          <p:val>
                                            <p:strVal val="1+ppt_h/2"/>
                                          </p:val>
                                        </p:tav>
                                      </p:tavLst>
                                    </p:anim>
                                    <p:set>
                                      <p:cBhvr>
                                        <p:cTn id="16" dur="1" fill="hold">
                                          <p:stCondLst>
                                            <p:cond delay="499"/>
                                          </p:stCondLst>
                                        </p:cTn>
                                        <p:tgtEl>
                                          <p:spTgt spid="65542"/>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65543"/>
                                        </p:tgtEl>
                                        <p:attrNameLst>
                                          <p:attrName>ppt_x</p:attrName>
                                        </p:attrNameLst>
                                      </p:cBhvr>
                                      <p:tavLst>
                                        <p:tav tm="0">
                                          <p:val>
                                            <p:strVal val="ppt_x"/>
                                          </p:val>
                                        </p:tav>
                                        <p:tav tm="100000">
                                          <p:val>
                                            <p:strVal val="ppt_x"/>
                                          </p:val>
                                        </p:tav>
                                      </p:tavLst>
                                    </p:anim>
                                    <p:anim calcmode="lin" valueType="num">
                                      <p:cBhvr additive="base">
                                        <p:cTn id="19" dur="500"/>
                                        <p:tgtEl>
                                          <p:spTgt spid="65543"/>
                                        </p:tgtEl>
                                        <p:attrNameLst>
                                          <p:attrName>ppt_y</p:attrName>
                                        </p:attrNameLst>
                                      </p:cBhvr>
                                      <p:tavLst>
                                        <p:tav tm="0">
                                          <p:val>
                                            <p:strVal val="ppt_y"/>
                                          </p:val>
                                        </p:tav>
                                        <p:tav tm="100000">
                                          <p:val>
                                            <p:strVal val="1+ppt_h/2"/>
                                          </p:val>
                                        </p:tav>
                                      </p:tavLst>
                                    </p:anim>
                                    <p:set>
                                      <p:cBhvr>
                                        <p:cTn id="20" dur="1" fill="hold">
                                          <p:stCondLst>
                                            <p:cond delay="499"/>
                                          </p:stCondLst>
                                        </p:cTn>
                                        <p:tgtEl>
                                          <p:spTgt spid="65543"/>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65544"/>
                                        </p:tgtEl>
                                        <p:attrNameLst>
                                          <p:attrName>ppt_x</p:attrName>
                                        </p:attrNameLst>
                                      </p:cBhvr>
                                      <p:tavLst>
                                        <p:tav tm="0">
                                          <p:val>
                                            <p:strVal val="ppt_x"/>
                                          </p:val>
                                        </p:tav>
                                        <p:tav tm="100000">
                                          <p:val>
                                            <p:strVal val="ppt_x"/>
                                          </p:val>
                                        </p:tav>
                                      </p:tavLst>
                                    </p:anim>
                                    <p:anim calcmode="lin" valueType="num">
                                      <p:cBhvr additive="base">
                                        <p:cTn id="23" dur="500"/>
                                        <p:tgtEl>
                                          <p:spTgt spid="65544"/>
                                        </p:tgtEl>
                                        <p:attrNameLst>
                                          <p:attrName>ppt_y</p:attrName>
                                        </p:attrNameLst>
                                      </p:cBhvr>
                                      <p:tavLst>
                                        <p:tav tm="0">
                                          <p:val>
                                            <p:strVal val="ppt_y"/>
                                          </p:val>
                                        </p:tav>
                                        <p:tav tm="100000">
                                          <p:val>
                                            <p:strVal val="1+ppt_h/2"/>
                                          </p:val>
                                        </p:tav>
                                      </p:tavLst>
                                    </p:anim>
                                    <p:set>
                                      <p:cBhvr>
                                        <p:cTn id="24" dur="1" fill="hold">
                                          <p:stCondLst>
                                            <p:cond delay="499"/>
                                          </p:stCondLst>
                                        </p:cTn>
                                        <p:tgtEl>
                                          <p:spTgt spid="65544"/>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65545"/>
                                        </p:tgtEl>
                                        <p:attrNameLst>
                                          <p:attrName>ppt_x</p:attrName>
                                        </p:attrNameLst>
                                      </p:cBhvr>
                                      <p:tavLst>
                                        <p:tav tm="0">
                                          <p:val>
                                            <p:strVal val="ppt_x"/>
                                          </p:val>
                                        </p:tav>
                                        <p:tav tm="100000">
                                          <p:val>
                                            <p:strVal val="ppt_x"/>
                                          </p:val>
                                        </p:tav>
                                      </p:tavLst>
                                    </p:anim>
                                    <p:anim calcmode="lin" valueType="num">
                                      <p:cBhvr additive="base">
                                        <p:cTn id="27" dur="500"/>
                                        <p:tgtEl>
                                          <p:spTgt spid="65545"/>
                                        </p:tgtEl>
                                        <p:attrNameLst>
                                          <p:attrName>ppt_y</p:attrName>
                                        </p:attrNameLst>
                                      </p:cBhvr>
                                      <p:tavLst>
                                        <p:tav tm="0">
                                          <p:val>
                                            <p:strVal val="ppt_y"/>
                                          </p:val>
                                        </p:tav>
                                        <p:tav tm="100000">
                                          <p:val>
                                            <p:strVal val="1+ppt_h/2"/>
                                          </p:val>
                                        </p:tav>
                                      </p:tavLst>
                                    </p:anim>
                                    <p:set>
                                      <p:cBhvr>
                                        <p:cTn id="28" dur="1" fill="hold">
                                          <p:stCondLst>
                                            <p:cond delay="499"/>
                                          </p:stCondLst>
                                        </p:cTn>
                                        <p:tgtEl>
                                          <p:spTgt spid="65545"/>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65546"/>
                                        </p:tgtEl>
                                        <p:attrNameLst>
                                          <p:attrName>ppt_x</p:attrName>
                                        </p:attrNameLst>
                                      </p:cBhvr>
                                      <p:tavLst>
                                        <p:tav tm="0">
                                          <p:val>
                                            <p:strVal val="ppt_x"/>
                                          </p:val>
                                        </p:tav>
                                        <p:tav tm="100000">
                                          <p:val>
                                            <p:strVal val="ppt_x"/>
                                          </p:val>
                                        </p:tav>
                                      </p:tavLst>
                                    </p:anim>
                                    <p:anim calcmode="lin" valueType="num">
                                      <p:cBhvr additive="base">
                                        <p:cTn id="31" dur="500"/>
                                        <p:tgtEl>
                                          <p:spTgt spid="65546"/>
                                        </p:tgtEl>
                                        <p:attrNameLst>
                                          <p:attrName>ppt_y</p:attrName>
                                        </p:attrNameLst>
                                      </p:cBhvr>
                                      <p:tavLst>
                                        <p:tav tm="0">
                                          <p:val>
                                            <p:strVal val="ppt_y"/>
                                          </p:val>
                                        </p:tav>
                                        <p:tav tm="100000">
                                          <p:val>
                                            <p:strVal val="1+ppt_h/2"/>
                                          </p:val>
                                        </p:tav>
                                      </p:tavLst>
                                    </p:anim>
                                    <p:set>
                                      <p:cBhvr>
                                        <p:cTn id="32" dur="1" fill="hold">
                                          <p:stCondLst>
                                            <p:cond delay="499"/>
                                          </p:stCondLst>
                                        </p:cTn>
                                        <p:tgtEl>
                                          <p:spTgt spid="65546"/>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65547"/>
                                        </p:tgtEl>
                                        <p:attrNameLst>
                                          <p:attrName>ppt_x</p:attrName>
                                        </p:attrNameLst>
                                      </p:cBhvr>
                                      <p:tavLst>
                                        <p:tav tm="0">
                                          <p:val>
                                            <p:strVal val="ppt_x"/>
                                          </p:val>
                                        </p:tav>
                                        <p:tav tm="100000">
                                          <p:val>
                                            <p:strVal val="ppt_x"/>
                                          </p:val>
                                        </p:tav>
                                      </p:tavLst>
                                    </p:anim>
                                    <p:anim calcmode="lin" valueType="num">
                                      <p:cBhvr additive="base">
                                        <p:cTn id="35" dur="500"/>
                                        <p:tgtEl>
                                          <p:spTgt spid="65547"/>
                                        </p:tgtEl>
                                        <p:attrNameLst>
                                          <p:attrName>ppt_y</p:attrName>
                                        </p:attrNameLst>
                                      </p:cBhvr>
                                      <p:tavLst>
                                        <p:tav tm="0">
                                          <p:val>
                                            <p:strVal val="ppt_y"/>
                                          </p:val>
                                        </p:tav>
                                        <p:tav tm="100000">
                                          <p:val>
                                            <p:strVal val="1+ppt_h/2"/>
                                          </p:val>
                                        </p:tav>
                                      </p:tavLst>
                                    </p:anim>
                                    <p:set>
                                      <p:cBhvr>
                                        <p:cTn id="36" dur="1" fill="hold">
                                          <p:stCondLst>
                                            <p:cond delay="499"/>
                                          </p:stCondLst>
                                        </p:cTn>
                                        <p:tgtEl>
                                          <p:spTgt spid="65547"/>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65548"/>
                                        </p:tgtEl>
                                        <p:attrNameLst>
                                          <p:attrName>ppt_x</p:attrName>
                                        </p:attrNameLst>
                                      </p:cBhvr>
                                      <p:tavLst>
                                        <p:tav tm="0">
                                          <p:val>
                                            <p:strVal val="ppt_x"/>
                                          </p:val>
                                        </p:tav>
                                        <p:tav tm="100000">
                                          <p:val>
                                            <p:strVal val="ppt_x"/>
                                          </p:val>
                                        </p:tav>
                                      </p:tavLst>
                                    </p:anim>
                                    <p:anim calcmode="lin" valueType="num">
                                      <p:cBhvr additive="base">
                                        <p:cTn id="39" dur="500"/>
                                        <p:tgtEl>
                                          <p:spTgt spid="65548"/>
                                        </p:tgtEl>
                                        <p:attrNameLst>
                                          <p:attrName>ppt_y</p:attrName>
                                        </p:attrNameLst>
                                      </p:cBhvr>
                                      <p:tavLst>
                                        <p:tav tm="0">
                                          <p:val>
                                            <p:strVal val="ppt_y"/>
                                          </p:val>
                                        </p:tav>
                                        <p:tav tm="100000">
                                          <p:val>
                                            <p:strVal val="1+ppt_h/2"/>
                                          </p:val>
                                        </p:tav>
                                      </p:tavLst>
                                    </p:anim>
                                    <p:set>
                                      <p:cBhvr>
                                        <p:cTn id="40" dur="1" fill="hold">
                                          <p:stCondLst>
                                            <p:cond delay="499"/>
                                          </p:stCondLst>
                                        </p:cTn>
                                        <p:tgtEl>
                                          <p:spTgt spid="65548"/>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5549"/>
                                        </p:tgtEl>
                                        <p:attrNameLst>
                                          <p:attrName>ppt_x</p:attrName>
                                        </p:attrNameLst>
                                      </p:cBhvr>
                                      <p:tavLst>
                                        <p:tav tm="0">
                                          <p:val>
                                            <p:strVal val="ppt_x"/>
                                          </p:val>
                                        </p:tav>
                                        <p:tav tm="100000">
                                          <p:val>
                                            <p:strVal val="ppt_x"/>
                                          </p:val>
                                        </p:tav>
                                      </p:tavLst>
                                    </p:anim>
                                    <p:anim calcmode="lin" valueType="num">
                                      <p:cBhvr additive="base">
                                        <p:cTn id="43" dur="500"/>
                                        <p:tgtEl>
                                          <p:spTgt spid="65549"/>
                                        </p:tgtEl>
                                        <p:attrNameLst>
                                          <p:attrName>ppt_y</p:attrName>
                                        </p:attrNameLst>
                                      </p:cBhvr>
                                      <p:tavLst>
                                        <p:tav tm="0">
                                          <p:val>
                                            <p:strVal val="ppt_y"/>
                                          </p:val>
                                        </p:tav>
                                        <p:tav tm="100000">
                                          <p:val>
                                            <p:strVal val="1+ppt_h/2"/>
                                          </p:val>
                                        </p:tav>
                                      </p:tavLst>
                                    </p:anim>
                                    <p:set>
                                      <p:cBhvr>
                                        <p:cTn id="44" dur="1" fill="hold">
                                          <p:stCondLst>
                                            <p:cond delay="499"/>
                                          </p:stCondLst>
                                        </p:cTn>
                                        <p:tgtEl>
                                          <p:spTgt spid="65549"/>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65550"/>
                                        </p:tgtEl>
                                        <p:attrNameLst>
                                          <p:attrName>ppt_x</p:attrName>
                                        </p:attrNameLst>
                                      </p:cBhvr>
                                      <p:tavLst>
                                        <p:tav tm="0">
                                          <p:val>
                                            <p:strVal val="ppt_x"/>
                                          </p:val>
                                        </p:tav>
                                        <p:tav tm="100000">
                                          <p:val>
                                            <p:strVal val="ppt_x"/>
                                          </p:val>
                                        </p:tav>
                                      </p:tavLst>
                                    </p:anim>
                                    <p:anim calcmode="lin" valueType="num">
                                      <p:cBhvr additive="base">
                                        <p:cTn id="47" dur="500"/>
                                        <p:tgtEl>
                                          <p:spTgt spid="65550"/>
                                        </p:tgtEl>
                                        <p:attrNameLst>
                                          <p:attrName>ppt_y</p:attrName>
                                        </p:attrNameLst>
                                      </p:cBhvr>
                                      <p:tavLst>
                                        <p:tav tm="0">
                                          <p:val>
                                            <p:strVal val="ppt_y"/>
                                          </p:val>
                                        </p:tav>
                                        <p:tav tm="100000">
                                          <p:val>
                                            <p:strVal val="1+ppt_h/2"/>
                                          </p:val>
                                        </p:tav>
                                      </p:tavLst>
                                    </p:anim>
                                    <p:set>
                                      <p:cBhvr>
                                        <p:cTn id="48" dur="1" fill="hold">
                                          <p:stCondLst>
                                            <p:cond delay="499"/>
                                          </p:stCondLst>
                                        </p:cTn>
                                        <p:tgtEl>
                                          <p:spTgt spid="65550"/>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65551"/>
                                        </p:tgtEl>
                                        <p:attrNameLst>
                                          <p:attrName>ppt_x</p:attrName>
                                        </p:attrNameLst>
                                      </p:cBhvr>
                                      <p:tavLst>
                                        <p:tav tm="0">
                                          <p:val>
                                            <p:strVal val="ppt_x"/>
                                          </p:val>
                                        </p:tav>
                                        <p:tav tm="100000">
                                          <p:val>
                                            <p:strVal val="ppt_x"/>
                                          </p:val>
                                        </p:tav>
                                      </p:tavLst>
                                    </p:anim>
                                    <p:anim calcmode="lin" valueType="num">
                                      <p:cBhvr additive="base">
                                        <p:cTn id="51" dur="500"/>
                                        <p:tgtEl>
                                          <p:spTgt spid="65551"/>
                                        </p:tgtEl>
                                        <p:attrNameLst>
                                          <p:attrName>ppt_y</p:attrName>
                                        </p:attrNameLst>
                                      </p:cBhvr>
                                      <p:tavLst>
                                        <p:tav tm="0">
                                          <p:val>
                                            <p:strVal val="ppt_y"/>
                                          </p:val>
                                        </p:tav>
                                        <p:tav tm="100000">
                                          <p:val>
                                            <p:strVal val="1+ppt_h/2"/>
                                          </p:val>
                                        </p:tav>
                                      </p:tavLst>
                                    </p:anim>
                                    <p:set>
                                      <p:cBhvr>
                                        <p:cTn id="52" dur="1" fill="hold">
                                          <p:stCondLst>
                                            <p:cond delay="499"/>
                                          </p:stCondLst>
                                        </p:cTn>
                                        <p:tgtEl>
                                          <p:spTgt spid="65551"/>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65552"/>
                                        </p:tgtEl>
                                        <p:attrNameLst>
                                          <p:attrName>ppt_x</p:attrName>
                                        </p:attrNameLst>
                                      </p:cBhvr>
                                      <p:tavLst>
                                        <p:tav tm="0">
                                          <p:val>
                                            <p:strVal val="ppt_x"/>
                                          </p:val>
                                        </p:tav>
                                        <p:tav tm="100000">
                                          <p:val>
                                            <p:strVal val="ppt_x"/>
                                          </p:val>
                                        </p:tav>
                                      </p:tavLst>
                                    </p:anim>
                                    <p:anim calcmode="lin" valueType="num">
                                      <p:cBhvr additive="base">
                                        <p:cTn id="55" dur="500"/>
                                        <p:tgtEl>
                                          <p:spTgt spid="65552"/>
                                        </p:tgtEl>
                                        <p:attrNameLst>
                                          <p:attrName>ppt_y</p:attrName>
                                        </p:attrNameLst>
                                      </p:cBhvr>
                                      <p:tavLst>
                                        <p:tav tm="0">
                                          <p:val>
                                            <p:strVal val="ppt_y"/>
                                          </p:val>
                                        </p:tav>
                                        <p:tav tm="100000">
                                          <p:val>
                                            <p:strVal val="1+ppt_h/2"/>
                                          </p:val>
                                        </p:tav>
                                      </p:tavLst>
                                    </p:anim>
                                    <p:set>
                                      <p:cBhvr>
                                        <p:cTn id="56" dur="1" fill="hold">
                                          <p:stCondLst>
                                            <p:cond delay="499"/>
                                          </p:stCondLst>
                                        </p:cTn>
                                        <p:tgtEl>
                                          <p:spTgt spid="65552"/>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65553"/>
                                        </p:tgtEl>
                                        <p:attrNameLst>
                                          <p:attrName>ppt_x</p:attrName>
                                        </p:attrNameLst>
                                      </p:cBhvr>
                                      <p:tavLst>
                                        <p:tav tm="0">
                                          <p:val>
                                            <p:strVal val="ppt_x"/>
                                          </p:val>
                                        </p:tav>
                                        <p:tav tm="100000">
                                          <p:val>
                                            <p:strVal val="ppt_x"/>
                                          </p:val>
                                        </p:tav>
                                      </p:tavLst>
                                    </p:anim>
                                    <p:anim calcmode="lin" valueType="num">
                                      <p:cBhvr additive="base">
                                        <p:cTn id="59" dur="500"/>
                                        <p:tgtEl>
                                          <p:spTgt spid="65553"/>
                                        </p:tgtEl>
                                        <p:attrNameLst>
                                          <p:attrName>ppt_y</p:attrName>
                                        </p:attrNameLst>
                                      </p:cBhvr>
                                      <p:tavLst>
                                        <p:tav tm="0">
                                          <p:val>
                                            <p:strVal val="ppt_y"/>
                                          </p:val>
                                        </p:tav>
                                        <p:tav tm="100000">
                                          <p:val>
                                            <p:strVal val="1+ppt_h/2"/>
                                          </p:val>
                                        </p:tav>
                                      </p:tavLst>
                                    </p:anim>
                                    <p:set>
                                      <p:cBhvr>
                                        <p:cTn id="60" dur="1" fill="hold">
                                          <p:stCondLst>
                                            <p:cond delay="499"/>
                                          </p:stCondLst>
                                        </p:cTn>
                                        <p:tgtEl>
                                          <p:spTgt spid="65553"/>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5554"/>
                                        </p:tgtEl>
                                        <p:attrNameLst>
                                          <p:attrName>ppt_x</p:attrName>
                                        </p:attrNameLst>
                                      </p:cBhvr>
                                      <p:tavLst>
                                        <p:tav tm="0">
                                          <p:val>
                                            <p:strVal val="ppt_x"/>
                                          </p:val>
                                        </p:tav>
                                        <p:tav tm="100000">
                                          <p:val>
                                            <p:strVal val="ppt_x"/>
                                          </p:val>
                                        </p:tav>
                                      </p:tavLst>
                                    </p:anim>
                                    <p:anim calcmode="lin" valueType="num">
                                      <p:cBhvr additive="base">
                                        <p:cTn id="63" dur="500"/>
                                        <p:tgtEl>
                                          <p:spTgt spid="65554"/>
                                        </p:tgtEl>
                                        <p:attrNameLst>
                                          <p:attrName>ppt_y</p:attrName>
                                        </p:attrNameLst>
                                      </p:cBhvr>
                                      <p:tavLst>
                                        <p:tav tm="0">
                                          <p:val>
                                            <p:strVal val="ppt_y"/>
                                          </p:val>
                                        </p:tav>
                                        <p:tav tm="100000">
                                          <p:val>
                                            <p:strVal val="1+ppt_h/2"/>
                                          </p:val>
                                        </p:tav>
                                      </p:tavLst>
                                    </p:anim>
                                    <p:set>
                                      <p:cBhvr>
                                        <p:cTn id="64" dur="1" fill="hold">
                                          <p:stCondLst>
                                            <p:cond delay="499"/>
                                          </p:stCondLst>
                                        </p:cTn>
                                        <p:tgtEl>
                                          <p:spTgt spid="6555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fade">
                                      <p:cBhvr>
                                        <p:cTn id="90" dur="500"/>
                                        <p:tgtEl>
                                          <p:spTgt spid="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500"/>
                                        <p:tgtEl>
                                          <p:spTgt spid="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65541" grpId="0" animBg="1"/>
      <p:bldP spid="65542" grpId="0" animBg="1"/>
      <p:bldP spid="65543" grpId="0" animBg="1"/>
      <p:bldP spid="65544" grpId="0" animBg="1"/>
      <p:bldP spid="65545" grpId="0" animBg="1"/>
      <p:bldP spid="65546" grpId="0" animBg="1"/>
      <p:bldP spid="65547" grpId="0"/>
      <p:bldP spid="38" grpId="0"/>
      <p:bldP spid="40" grpId="0"/>
      <p:bldP spid="3" grpId="0" animBg="1"/>
      <p:bldP spid="45" grpId="0" animBg="1"/>
      <p:bldP spid="46"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aphicFrame>
        <p:nvGraphicFramePr>
          <p:cNvPr id="126980" name="Group 4"/>
          <p:cNvGraphicFramePr>
            <a:graphicFrameLocks noGrp="1"/>
          </p:cNvGraphicFramePr>
          <p:nvPr/>
        </p:nvGraphicFramePr>
        <p:xfrm>
          <a:off x="838200" y="1828800"/>
          <a:ext cx="3124200" cy="2971801"/>
        </p:xfrm>
        <a:graphic>
          <a:graphicData uri="http://schemas.openxmlformats.org/drawingml/2006/table">
            <a:tbl>
              <a:tblPr/>
              <a:tblGrid>
                <a:gridCol w="625475">
                  <a:extLst>
                    <a:ext uri="{9D8B030D-6E8A-4147-A177-3AD203B41FA5}">
                      <a16:colId xmlns:a16="http://schemas.microsoft.com/office/drawing/2014/main" val="20000"/>
                    </a:ext>
                  </a:extLst>
                </a:gridCol>
                <a:gridCol w="623888">
                  <a:extLst>
                    <a:ext uri="{9D8B030D-6E8A-4147-A177-3AD203B41FA5}">
                      <a16:colId xmlns:a16="http://schemas.microsoft.com/office/drawing/2014/main" val="20001"/>
                    </a:ext>
                  </a:extLst>
                </a:gridCol>
                <a:gridCol w="625475">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625475">
                  <a:extLst>
                    <a:ext uri="{9D8B030D-6E8A-4147-A177-3AD203B41FA5}">
                      <a16:colId xmlns:a16="http://schemas.microsoft.com/office/drawing/2014/main" val="20004"/>
                    </a:ext>
                  </a:extLst>
                </a:gridCol>
              </a:tblGrid>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6</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5</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6</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7</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8</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4</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4</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27019" name="Group 43"/>
          <p:cNvGraphicFramePr>
            <a:graphicFrameLocks noGrp="1"/>
          </p:cNvGraphicFramePr>
          <p:nvPr/>
        </p:nvGraphicFramePr>
        <p:xfrm>
          <a:off x="5105400" y="1828800"/>
          <a:ext cx="3124200" cy="2971801"/>
        </p:xfrm>
        <a:graphic>
          <a:graphicData uri="http://schemas.openxmlformats.org/drawingml/2006/table">
            <a:tbl>
              <a:tblPr/>
              <a:tblGrid>
                <a:gridCol w="625475">
                  <a:extLst>
                    <a:ext uri="{9D8B030D-6E8A-4147-A177-3AD203B41FA5}">
                      <a16:colId xmlns:a16="http://schemas.microsoft.com/office/drawing/2014/main" val="20000"/>
                    </a:ext>
                  </a:extLst>
                </a:gridCol>
                <a:gridCol w="623888">
                  <a:extLst>
                    <a:ext uri="{9D8B030D-6E8A-4147-A177-3AD203B41FA5}">
                      <a16:colId xmlns:a16="http://schemas.microsoft.com/office/drawing/2014/main" val="20001"/>
                    </a:ext>
                  </a:extLst>
                </a:gridCol>
                <a:gridCol w="625475">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625475">
                  <a:extLst>
                    <a:ext uri="{9D8B030D-6E8A-4147-A177-3AD203B41FA5}">
                      <a16:colId xmlns:a16="http://schemas.microsoft.com/office/drawing/2014/main" val="20004"/>
                    </a:ext>
                  </a:extLst>
                </a:gridCol>
              </a:tblGrid>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27057" name="Group 81"/>
          <p:cNvGraphicFramePr>
            <a:graphicFrameLocks noGrp="1"/>
          </p:cNvGraphicFramePr>
          <p:nvPr/>
        </p:nvGraphicFramePr>
        <p:xfrm>
          <a:off x="968375" y="1946275"/>
          <a:ext cx="1874838" cy="1782763"/>
        </p:xfrm>
        <a:graphic>
          <a:graphicData uri="http://schemas.openxmlformats.org/drawingml/2006/table">
            <a:tbl>
              <a:tblPr/>
              <a:tblGrid>
                <a:gridCol w="625475">
                  <a:extLst>
                    <a:ext uri="{9D8B030D-6E8A-4147-A177-3AD203B41FA5}">
                      <a16:colId xmlns:a16="http://schemas.microsoft.com/office/drawing/2014/main" val="20000"/>
                    </a:ext>
                  </a:extLst>
                </a:gridCol>
                <a:gridCol w="623888">
                  <a:extLst>
                    <a:ext uri="{9D8B030D-6E8A-4147-A177-3AD203B41FA5}">
                      <a16:colId xmlns:a16="http://schemas.microsoft.com/office/drawing/2014/main" val="20001"/>
                    </a:ext>
                  </a:extLst>
                </a:gridCol>
                <a:gridCol w="625475">
                  <a:extLst>
                    <a:ext uri="{9D8B030D-6E8A-4147-A177-3AD203B41FA5}">
                      <a16:colId xmlns:a16="http://schemas.microsoft.com/office/drawing/2014/main" val="20002"/>
                    </a:ext>
                  </a:extLst>
                </a:gridCol>
              </a:tblGrid>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dirty="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7075" name="Rectangle 99"/>
          <p:cNvSpPr>
            <a:spLocks noChangeArrowheads="1"/>
          </p:cNvSpPr>
          <p:nvPr/>
        </p:nvSpPr>
        <p:spPr bwMode="auto">
          <a:xfrm>
            <a:off x="228600" y="5105400"/>
            <a:ext cx="868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38138" indent="-338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l-GR" altLang="el-GR" sz="2400" dirty="0" smtClean="0">
                <a:sym typeface="Symbol" panose="05050102010706020507" pitchFamily="18" charset="2"/>
              </a:rPr>
              <a:t>Νέα τιμή </a:t>
            </a:r>
            <a:r>
              <a:rPr lang="en-US" altLang="el-GR" sz="2400" dirty="0" smtClean="0">
                <a:sym typeface="Symbol" panose="05050102010706020507" pitchFamily="18" charset="2"/>
              </a:rPr>
              <a:t>= </a:t>
            </a:r>
            <a:r>
              <a:rPr lang="en-US" altLang="el-GR" sz="2400" dirty="0">
                <a:sym typeface="Symbol" panose="05050102010706020507" pitchFamily="18" charset="2"/>
              </a:rPr>
              <a:t>11/9 + 61/9 + 31/9 + 21/9 + 111/9 + 31/9</a:t>
            </a:r>
            <a:br>
              <a:rPr lang="en-US" altLang="el-GR" sz="2400" dirty="0">
                <a:sym typeface="Symbol" panose="05050102010706020507" pitchFamily="18" charset="2"/>
              </a:rPr>
            </a:br>
            <a:r>
              <a:rPr lang="en-US" altLang="el-GR" sz="2400" dirty="0">
                <a:sym typeface="Symbol" panose="05050102010706020507" pitchFamily="18" charset="2"/>
              </a:rPr>
              <a:t>         + 51/9 + 101/9 + 61/9 = 47/9 = 5.222</a:t>
            </a:r>
          </a:p>
        </p:txBody>
      </p:sp>
      <p:sp>
        <p:nvSpPr>
          <p:cNvPr id="127076" name="Text Box 100"/>
          <p:cNvSpPr txBox="1">
            <a:spLocks noChangeArrowheads="1"/>
          </p:cNvSpPr>
          <p:nvPr/>
        </p:nvSpPr>
        <p:spPr bwMode="auto">
          <a:xfrm>
            <a:off x="5899150" y="2524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5</a:t>
            </a:r>
          </a:p>
        </p:txBody>
      </p:sp>
      <p:sp>
        <p:nvSpPr>
          <p:cNvPr id="127077" name="Rectangle 101"/>
          <p:cNvSpPr>
            <a:spLocks noChangeArrowheads="1"/>
          </p:cNvSpPr>
          <p:nvPr/>
        </p:nvSpPr>
        <p:spPr bwMode="auto">
          <a:xfrm>
            <a:off x="5715000" y="2392363"/>
            <a:ext cx="685800" cy="655637"/>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1" name="Group 10"/>
          <p:cNvGrpSpPr/>
          <p:nvPr/>
        </p:nvGrpSpPr>
        <p:grpSpPr>
          <a:xfrm>
            <a:off x="-26987" y="454605"/>
            <a:ext cx="852746" cy="764595"/>
            <a:chOff x="6432415" y="5229200"/>
            <a:chExt cx="1296144" cy="1251046"/>
          </a:xfrm>
        </p:grpSpPr>
        <p:sp>
          <p:nvSpPr>
            <p:cNvPr id="12"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3" name="Picture 4" descr="http://www.clker.com/cliparts/b/f/e/a/14196945681153564639trainer_lectur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2"/>
          <p:cNvSpPr>
            <a:spLocks noGrp="1" noChangeArrowheads="1"/>
          </p:cNvSpPr>
          <p:nvPr>
            <p:ph type="title"/>
          </p:nvPr>
        </p:nvSpPr>
        <p:spPr>
          <a:xfrm>
            <a:off x="130076" y="228600"/>
            <a:ext cx="8957646" cy="685800"/>
          </a:xfrm>
        </p:spPr>
        <p:txBody>
          <a:bodyPr/>
          <a:lstStyle/>
          <a:p>
            <a:pPr eaLnBrk="1" hangingPunct="1"/>
            <a:r>
              <a:rPr lang="el-GR" altLang="el-GR" sz="2400" dirty="0" smtClean="0"/>
              <a:t>Παράδειγμα Επεξεργασίας Εικόνας</a:t>
            </a:r>
            <a:endParaRPr lang="en-US" altLang="el-GR" sz="2400" dirty="0" smtClean="0"/>
          </a:p>
        </p:txBody>
      </p:sp>
      <p:sp>
        <p:nvSpPr>
          <p:cNvPr id="18" name="Rectangle 3"/>
          <p:cNvSpPr txBox="1">
            <a:spLocks noChangeArrowheads="1"/>
          </p:cNvSpPr>
          <p:nvPr/>
        </p:nvSpPr>
        <p:spPr bwMode="auto">
          <a:xfrm>
            <a:off x="762000" y="990600"/>
            <a:ext cx="403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33"/>
              </a:buClr>
              <a:buSzPct val="90000"/>
              <a:buFont typeface="Wingdings" pitchFamily="2" charset="2"/>
              <a:buBlip>
                <a:blip r:embed="rId3"/>
              </a:buBlip>
              <a:defRPr kumimoji="1" sz="2800">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996633"/>
              </a:buClr>
              <a:buSzPct val="80000"/>
              <a:buFont typeface="Wingdings" pitchFamily="2" charset="2"/>
              <a:buBlip>
                <a:blip r:embed="rId4"/>
              </a:buBlip>
              <a:defRPr kumimoji="1" sz="2400">
                <a:solidFill>
                  <a:schemeClr val="tx1">
                    <a:lumMod val="65000"/>
                    <a:lumOff val="35000"/>
                  </a:schemeClr>
                </a:solidFill>
                <a:latin typeface="+mn-lt"/>
              </a:defRPr>
            </a:lvl2pPr>
            <a:lvl3pPr marL="1143000" indent="-228600" algn="l" rtl="0" eaLnBrk="0" fontAlgn="base" hangingPunct="0">
              <a:spcBef>
                <a:spcPct val="20000"/>
              </a:spcBef>
              <a:spcAft>
                <a:spcPct val="0"/>
              </a:spcAft>
              <a:buClr>
                <a:srgbClr val="669900"/>
              </a:buClr>
              <a:buSzPct val="70000"/>
              <a:buFont typeface="Wingdings" pitchFamily="2" charset="2"/>
              <a:buBlip>
                <a:blip r:embed="rId5"/>
              </a:buBlip>
              <a:defRPr kumimoji="1" sz="2000">
                <a:solidFill>
                  <a:schemeClr val="tx1">
                    <a:lumMod val="65000"/>
                    <a:lumOff val="35000"/>
                  </a:schemeClr>
                </a:solidFill>
                <a:latin typeface="+mn-lt"/>
              </a:defRPr>
            </a:lvl3pPr>
            <a:lvl4pPr marL="1600200" indent="-228600" algn="l" rtl="0" eaLnBrk="0" fontAlgn="base" hangingPunct="0">
              <a:spcBef>
                <a:spcPct val="20000"/>
              </a:spcBef>
              <a:spcAft>
                <a:spcPct val="0"/>
              </a:spcAft>
              <a:buClr>
                <a:schemeClr val="accent2"/>
              </a:buClr>
              <a:buSzPct val="60000"/>
              <a:buBlip>
                <a:blip r:embed="rId6"/>
              </a:buBlip>
              <a:defRPr kumimoji="1">
                <a:solidFill>
                  <a:schemeClr val="tx1">
                    <a:lumMod val="65000"/>
                    <a:lumOff val="35000"/>
                  </a:schemeClr>
                </a:solidFill>
                <a:latin typeface="+mn-lt"/>
              </a:defRPr>
            </a:lvl4pPr>
            <a:lvl5pPr marL="2057400" indent="-228600" algn="l" rtl="0" eaLnBrk="0" fontAlgn="base" hangingPunct="0">
              <a:spcBef>
                <a:spcPct val="20000"/>
              </a:spcBef>
              <a:spcAft>
                <a:spcPct val="0"/>
              </a:spcAft>
              <a:buClr>
                <a:schemeClr val="accent2"/>
              </a:buClr>
              <a:buSzPct val="50000"/>
              <a:buBlip>
                <a:blip r:embed="rId7"/>
              </a:buBlip>
              <a:defRPr kumimoji="1">
                <a:solidFill>
                  <a:schemeClr val="tx1">
                    <a:lumMod val="65000"/>
                    <a:lumOff val="35000"/>
                  </a:schemeClr>
                </a:solidFill>
                <a:latin typeface="+mn-lt"/>
              </a:defRPr>
            </a:lvl5pPr>
            <a:lvl6pPr marL="2514600" indent="-228600" algn="l" rtl="0" eaLnBrk="0" fontAlgn="base" hangingPunct="0">
              <a:spcBef>
                <a:spcPct val="20000"/>
              </a:spcBef>
              <a:spcAft>
                <a:spcPct val="0"/>
              </a:spcAft>
              <a:buClr>
                <a:schemeClr val="accent2"/>
              </a:buClr>
              <a:buSzPct val="50000"/>
              <a:buBlip>
                <a:blip r:embed="rId7"/>
              </a:buBlip>
              <a:defRPr kumimoji="1">
                <a:solidFill>
                  <a:srgbClr val="003399"/>
                </a:solidFill>
                <a:latin typeface="+mn-lt"/>
              </a:defRPr>
            </a:lvl6pPr>
            <a:lvl7pPr marL="2971800" indent="-228600" algn="l" rtl="0" eaLnBrk="0" fontAlgn="base" hangingPunct="0">
              <a:spcBef>
                <a:spcPct val="20000"/>
              </a:spcBef>
              <a:spcAft>
                <a:spcPct val="0"/>
              </a:spcAft>
              <a:buClr>
                <a:schemeClr val="accent2"/>
              </a:buClr>
              <a:buSzPct val="50000"/>
              <a:buBlip>
                <a:blip r:embed="rId7"/>
              </a:buBlip>
              <a:defRPr kumimoji="1">
                <a:solidFill>
                  <a:srgbClr val="003399"/>
                </a:solidFill>
                <a:latin typeface="+mn-lt"/>
              </a:defRPr>
            </a:lvl7pPr>
            <a:lvl8pPr marL="3429000" indent="-228600" algn="l" rtl="0" eaLnBrk="0" fontAlgn="base" hangingPunct="0">
              <a:spcBef>
                <a:spcPct val="20000"/>
              </a:spcBef>
              <a:spcAft>
                <a:spcPct val="0"/>
              </a:spcAft>
              <a:buClr>
                <a:schemeClr val="accent2"/>
              </a:buClr>
              <a:buSzPct val="50000"/>
              <a:buBlip>
                <a:blip r:embed="rId7"/>
              </a:buBlip>
              <a:defRPr kumimoji="1">
                <a:solidFill>
                  <a:srgbClr val="003399"/>
                </a:solidFill>
                <a:latin typeface="+mn-lt"/>
              </a:defRPr>
            </a:lvl8pPr>
            <a:lvl9pPr marL="3886200" indent="-228600" algn="l" rtl="0" eaLnBrk="0" fontAlgn="base" hangingPunct="0">
              <a:spcBef>
                <a:spcPct val="20000"/>
              </a:spcBef>
              <a:spcAft>
                <a:spcPct val="0"/>
              </a:spcAft>
              <a:buClr>
                <a:schemeClr val="accent2"/>
              </a:buClr>
              <a:buSzPct val="50000"/>
              <a:buBlip>
                <a:blip r:embed="rId7"/>
              </a:buBlip>
              <a:defRPr kumimoji="1">
                <a:solidFill>
                  <a:srgbClr val="003399"/>
                </a:solidFill>
                <a:latin typeface="+mn-lt"/>
              </a:defRPr>
            </a:lvl9pPr>
          </a:lstStyle>
          <a:p>
            <a:pPr marL="0" indent="0">
              <a:buFont typeface="Wingdings" pitchFamily="2" charset="2"/>
              <a:buNone/>
            </a:pPr>
            <a:r>
              <a:rPr lang="el-GR" altLang="el-GR" sz="2400" b="1" kern="0" dirty="0" smtClean="0">
                <a:solidFill>
                  <a:schemeClr val="accent5">
                    <a:lumMod val="10000"/>
                  </a:schemeClr>
                </a:solidFill>
                <a:sym typeface="Symbol" panose="05050102010706020507" pitchFamily="18" charset="2"/>
              </a:rPr>
              <a:t>Αρχική εικόνα</a:t>
            </a:r>
            <a:r>
              <a:rPr lang="en-US" altLang="el-GR" sz="2400" b="1" kern="0" dirty="0" smtClean="0">
                <a:solidFill>
                  <a:schemeClr val="accent5">
                    <a:lumMod val="10000"/>
                  </a:schemeClr>
                </a:solidFill>
                <a:sym typeface="Symbol" panose="05050102010706020507" pitchFamily="18" charset="2"/>
              </a:rPr>
              <a:t>:</a:t>
            </a:r>
            <a:endParaRPr lang="en-US" altLang="el-GR" sz="2400" b="1" kern="0" dirty="0">
              <a:solidFill>
                <a:schemeClr val="accent5">
                  <a:lumMod val="10000"/>
                </a:schemeClr>
              </a:solidFill>
              <a:sym typeface="Symbol" panose="05050102010706020507" pitchFamily="18" charset="2"/>
            </a:endParaRPr>
          </a:p>
        </p:txBody>
      </p:sp>
      <p:sp>
        <p:nvSpPr>
          <p:cNvPr id="19" name="Rectangle 42"/>
          <p:cNvSpPr>
            <a:spLocks noChangeArrowheads="1"/>
          </p:cNvSpPr>
          <p:nvPr/>
        </p:nvSpPr>
        <p:spPr bwMode="auto">
          <a:xfrm>
            <a:off x="4953000" y="990600"/>
            <a:ext cx="350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38138" indent="-338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buNone/>
            </a:pPr>
            <a:r>
              <a:rPr lang="el-GR" altLang="el-GR" sz="2000" b="1" dirty="0" smtClean="0">
                <a:solidFill>
                  <a:schemeClr val="accent5">
                    <a:lumMod val="10000"/>
                  </a:schemeClr>
                </a:solidFill>
                <a:sym typeface="Symbol" panose="05050102010706020507" pitchFamily="18" charset="2"/>
              </a:rPr>
              <a:t>Εικόνα φιλτραρισμένη με 3</a:t>
            </a:r>
            <a:r>
              <a:rPr lang="en-US" altLang="el-GR" sz="2000" b="1" dirty="0" smtClean="0">
                <a:solidFill>
                  <a:schemeClr val="accent5">
                    <a:lumMod val="10000"/>
                  </a:schemeClr>
                </a:solidFill>
                <a:sym typeface="Symbol" panose="05050102010706020507" pitchFamily="18" charset="2"/>
              </a:rPr>
              <a:t>x3</a:t>
            </a:r>
            <a:r>
              <a:rPr lang="el-GR" altLang="el-GR" sz="2000" b="1" dirty="0" smtClean="0">
                <a:solidFill>
                  <a:schemeClr val="accent5">
                    <a:lumMod val="10000"/>
                  </a:schemeClr>
                </a:solidFill>
                <a:sym typeface="Symbol" panose="05050102010706020507" pitchFamily="18" charset="2"/>
              </a:rPr>
              <a:t> φίλτρο ομαλοποίησης</a:t>
            </a:r>
            <a:endParaRPr lang="en-US" altLang="el-GR" sz="2000" b="1" dirty="0">
              <a:solidFill>
                <a:schemeClr val="accent5">
                  <a:lumMod val="10000"/>
                </a:schemeClr>
              </a:solidFill>
              <a:sym typeface="Symbol" panose="05050102010706020507" pitchFamily="18" charset="2"/>
            </a:endParaRPr>
          </a:p>
        </p:txBody>
      </p:sp>
    </p:spTree>
    <p:extLst>
      <p:ext uri="{BB962C8B-B14F-4D97-AF65-F5344CB8AC3E}">
        <p14:creationId xmlns:p14="http://schemas.microsoft.com/office/powerpoint/2010/main" val="19844192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 calcmode="lin" valueType="num">
                                      <p:cBhvr additive="base">
                                        <p:cTn id="7" dur="500" fill="hold"/>
                                        <p:tgtEl>
                                          <p:spTgt spid="126980"/>
                                        </p:tgtEl>
                                        <p:attrNameLst>
                                          <p:attrName>ppt_x</p:attrName>
                                        </p:attrNameLst>
                                      </p:cBhvr>
                                      <p:tavLst>
                                        <p:tav tm="0">
                                          <p:val>
                                            <p:strVal val="#ppt_x"/>
                                          </p:val>
                                        </p:tav>
                                        <p:tav tm="100000">
                                          <p:val>
                                            <p:strVal val="#ppt_x"/>
                                          </p:val>
                                        </p:tav>
                                      </p:tavLst>
                                    </p:anim>
                                    <p:anim calcmode="lin" valueType="num">
                                      <p:cBhvr additive="base">
                                        <p:cTn id="8" dur="500" fill="hold"/>
                                        <p:tgtEl>
                                          <p:spTgt spid="1269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7019"/>
                                        </p:tgtEl>
                                        <p:attrNameLst>
                                          <p:attrName>style.visibility</p:attrName>
                                        </p:attrNameLst>
                                      </p:cBhvr>
                                      <p:to>
                                        <p:strVal val="visible"/>
                                      </p:to>
                                    </p:set>
                                    <p:anim calcmode="lin" valueType="num">
                                      <p:cBhvr additive="base">
                                        <p:cTn id="13" dur="500" fill="hold"/>
                                        <p:tgtEl>
                                          <p:spTgt spid="127019"/>
                                        </p:tgtEl>
                                        <p:attrNameLst>
                                          <p:attrName>ppt_x</p:attrName>
                                        </p:attrNameLst>
                                      </p:cBhvr>
                                      <p:tavLst>
                                        <p:tav tm="0">
                                          <p:val>
                                            <p:strVal val="#ppt_x"/>
                                          </p:val>
                                        </p:tav>
                                        <p:tav tm="100000">
                                          <p:val>
                                            <p:strVal val="#ppt_x"/>
                                          </p:val>
                                        </p:tav>
                                      </p:tavLst>
                                    </p:anim>
                                    <p:anim calcmode="lin" valueType="num">
                                      <p:cBhvr additive="base">
                                        <p:cTn id="14" dur="500" fill="hold"/>
                                        <p:tgtEl>
                                          <p:spTgt spid="1270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7057"/>
                                        </p:tgtEl>
                                        <p:attrNameLst>
                                          <p:attrName>style.visibility</p:attrName>
                                        </p:attrNameLst>
                                      </p:cBhvr>
                                      <p:to>
                                        <p:strVal val="visible"/>
                                      </p:to>
                                    </p:set>
                                    <p:anim calcmode="lin" valueType="num">
                                      <p:cBhvr additive="base">
                                        <p:cTn id="19" dur="500" fill="hold"/>
                                        <p:tgtEl>
                                          <p:spTgt spid="127057"/>
                                        </p:tgtEl>
                                        <p:attrNameLst>
                                          <p:attrName>ppt_x</p:attrName>
                                        </p:attrNameLst>
                                      </p:cBhvr>
                                      <p:tavLst>
                                        <p:tav tm="0">
                                          <p:val>
                                            <p:strVal val="0-#ppt_w/2"/>
                                          </p:val>
                                        </p:tav>
                                        <p:tav tm="100000">
                                          <p:val>
                                            <p:strVal val="#ppt_x"/>
                                          </p:val>
                                        </p:tav>
                                      </p:tavLst>
                                    </p:anim>
                                    <p:anim calcmode="lin" valueType="num">
                                      <p:cBhvr additive="base">
                                        <p:cTn id="20" dur="500" fill="hold"/>
                                        <p:tgtEl>
                                          <p:spTgt spid="12705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7077"/>
                                        </p:tgtEl>
                                        <p:attrNameLst>
                                          <p:attrName>style.visibility</p:attrName>
                                        </p:attrNameLst>
                                      </p:cBhvr>
                                      <p:to>
                                        <p:strVal val="visible"/>
                                      </p:to>
                                    </p:set>
                                    <p:anim calcmode="lin" valueType="num">
                                      <p:cBhvr additive="base">
                                        <p:cTn id="25" dur="500" fill="hold"/>
                                        <p:tgtEl>
                                          <p:spTgt spid="127077"/>
                                        </p:tgtEl>
                                        <p:attrNameLst>
                                          <p:attrName>ppt_x</p:attrName>
                                        </p:attrNameLst>
                                      </p:cBhvr>
                                      <p:tavLst>
                                        <p:tav tm="0">
                                          <p:val>
                                            <p:strVal val="1+#ppt_w/2"/>
                                          </p:val>
                                        </p:tav>
                                        <p:tav tm="100000">
                                          <p:val>
                                            <p:strVal val="#ppt_x"/>
                                          </p:val>
                                        </p:tav>
                                      </p:tavLst>
                                    </p:anim>
                                    <p:anim calcmode="lin" valueType="num">
                                      <p:cBhvr additive="base">
                                        <p:cTn id="26" dur="500" fill="hold"/>
                                        <p:tgtEl>
                                          <p:spTgt spid="1270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7075"/>
                                        </p:tgtEl>
                                        <p:attrNameLst>
                                          <p:attrName>style.visibility</p:attrName>
                                        </p:attrNameLst>
                                      </p:cBhvr>
                                      <p:to>
                                        <p:strVal val="visible"/>
                                      </p:to>
                                    </p:set>
                                    <p:anim calcmode="lin" valueType="num">
                                      <p:cBhvr additive="base">
                                        <p:cTn id="31" dur="500" fill="hold"/>
                                        <p:tgtEl>
                                          <p:spTgt spid="127075"/>
                                        </p:tgtEl>
                                        <p:attrNameLst>
                                          <p:attrName>ppt_x</p:attrName>
                                        </p:attrNameLst>
                                      </p:cBhvr>
                                      <p:tavLst>
                                        <p:tav tm="0">
                                          <p:val>
                                            <p:strVal val="#ppt_x"/>
                                          </p:val>
                                        </p:tav>
                                        <p:tav tm="100000">
                                          <p:val>
                                            <p:strVal val="#ppt_x"/>
                                          </p:val>
                                        </p:tav>
                                      </p:tavLst>
                                    </p:anim>
                                    <p:anim calcmode="lin" valueType="num">
                                      <p:cBhvr additive="base">
                                        <p:cTn id="32" dur="500" fill="hold"/>
                                        <p:tgtEl>
                                          <p:spTgt spid="12707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7076"/>
                                        </p:tgtEl>
                                        <p:attrNameLst>
                                          <p:attrName>style.visibility</p:attrName>
                                        </p:attrNameLst>
                                      </p:cBhvr>
                                      <p:to>
                                        <p:strVal val="visible"/>
                                      </p:to>
                                    </p:set>
                                    <p:anim calcmode="lin" valueType="num">
                                      <p:cBhvr additive="base">
                                        <p:cTn id="37" dur="500" fill="hold"/>
                                        <p:tgtEl>
                                          <p:spTgt spid="127076"/>
                                        </p:tgtEl>
                                        <p:attrNameLst>
                                          <p:attrName>ppt_x</p:attrName>
                                        </p:attrNameLst>
                                      </p:cBhvr>
                                      <p:tavLst>
                                        <p:tav tm="0">
                                          <p:val>
                                            <p:strVal val="1+#ppt_w/2"/>
                                          </p:val>
                                        </p:tav>
                                        <p:tav tm="100000">
                                          <p:val>
                                            <p:strVal val="#ppt_x"/>
                                          </p:val>
                                        </p:tav>
                                      </p:tavLst>
                                    </p:anim>
                                    <p:anim calcmode="lin" valueType="num">
                                      <p:cBhvr additive="base">
                                        <p:cTn id="38" dur="500" fill="hold"/>
                                        <p:tgtEl>
                                          <p:spTgt spid="127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5" grpId="0" autoUpdateAnimBg="0"/>
      <p:bldP spid="127076" grpId="0" autoUpdateAnimBg="0"/>
      <p:bldP spid="12707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762000" y="990600"/>
            <a:ext cx="4038600" cy="533400"/>
          </a:xfrm>
        </p:spPr>
        <p:txBody>
          <a:bodyPr/>
          <a:lstStyle/>
          <a:p>
            <a:pPr marL="0" indent="0">
              <a:buNone/>
            </a:pPr>
            <a:r>
              <a:rPr lang="el-GR" altLang="el-GR" sz="2400" b="1" dirty="0" smtClean="0">
                <a:solidFill>
                  <a:schemeClr val="accent5">
                    <a:lumMod val="10000"/>
                  </a:schemeClr>
                </a:solidFill>
                <a:sym typeface="Symbol" panose="05050102010706020507" pitchFamily="18" charset="2"/>
              </a:rPr>
              <a:t>Αρχική εικόνα</a:t>
            </a:r>
            <a:r>
              <a:rPr lang="en-US" altLang="el-GR" sz="2400" b="1" dirty="0" smtClean="0">
                <a:solidFill>
                  <a:schemeClr val="accent5">
                    <a:lumMod val="10000"/>
                  </a:schemeClr>
                </a:solidFill>
                <a:sym typeface="Symbol" panose="05050102010706020507" pitchFamily="18" charset="2"/>
              </a:rPr>
              <a:t>:</a:t>
            </a:r>
            <a:endParaRPr lang="en-US" altLang="el-GR" sz="2400" b="1" dirty="0">
              <a:solidFill>
                <a:schemeClr val="accent5">
                  <a:lumMod val="10000"/>
                </a:schemeClr>
              </a:solidFill>
              <a:sym typeface="Symbol" panose="05050102010706020507" pitchFamily="18" charset="2"/>
            </a:endParaRPr>
          </a:p>
        </p:txBody>
      </p:sp>
      <p:graphicFrame>
        <p:nvGraphicFramePr>
          <p:cNvPr id="128004" name="Group 4"/>
          <p:cNvGraphicFramePr>
            <a:graphicFrameLocks noGrp="1"/>
          </p:cNvGraphicFramePr>
          <p:nvPr/>
        </p:nvGraphicFramePr>
        <p:xfrm>
          <a:off x="838200" y="1828800"/>
          <a:ext cx="3124200" cy="2971801"/>
        </p:xfrm>
        <a:graphic>
          <a:graphicData uri="http://schemas.openxmlformats.org/drawingml/2006/table">
            <a:tbl>
              <a:tblPr/>
              <a:tblGrid>
                <a:gridCol w="625475">
                  <a:extLst>
                    <a:ext uri="{9D8B030D-6E8A-4147-A177-3AD203B41FA5}">
                      <a16:colId xmlns:a16="http://schemas.microsoft.com/office/drawing/2014/main" val="20000"/>
                    </a:ext>
                  </a:extLst>
                </a:gridCol>
                <a:gridCol w="623888">
                  <a:extLst>
                    <a:ext uri="{9D8B030D-6E8A-4147-A177-3AD203B41FA5}">
                      <a16:colId xmlns:a16="http://schemas.microsoft.com/office/drawing/2014/main" val="20001"/>
                    </a:ext>
                  </a:extLst>
                </a:gridCol>
                <a:gridCol w="625475">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625475">
                  <a:extLst>
                    <a:ext uri="{9D8B030D-6E8A-4147-A177-3AD203B41FA5}">
                      <a16:colId xmlns:a16="http://schemas.microsoft.com/office/drawing/2014/main" val="20004"/>
                    </a:ext>
                  </a:extLst>
                </a:gridCol>
              </a:tblGrid>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6</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5</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6</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7</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8</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4</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4</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8042" name="Rectangle 42"/>
          <p:cNvSpPr>
            <a:spLocks noChangeArrowheads="1"/>
          </p:cNvSpPr>
          <p:nvPr/>
        </p:nvSpPr>
        <p:spPr bwMode="auto">
          <a:xfrm>
            <a:off x="4953000" y="990600"/>
            <a:ext cx="350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38138" indent="-338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buNone/>
            </a:pPr>
            <a:r>
              <a:rPr lang="el-GR" altLang="el-GR" sz="2000" b="1" dirty="0" smtClean="0">
                <a:solidFill>
                  <a:schemeClr val="accent5">
                    <a:lumMod val="10000"/>
                  </a:schemeClr>
                </a:solidFill>
                <a:sym typeface="Symbol" panose="05050102010706020507" pitchFamily="18" charset="2"/>
              </a:rPr>
              <a:t>Εικόνα φιλτραρισμένη με 3</a:t>
            </a:r>
            <a:r>
              <a:rPr lang="en-US" altLang="el-GR" sz="2000" b="1" dirty="0" smtClean="0">
                <a:solidFill>
                  <a:schemeClr val="accent5">
                    <a:lumMod val="10000"/>
                  </a:schemeClr>
                </a:solidFill>
                <a:sym typeface="Symbol" panose="05050102010706020507" pitchFamily="18" charset="2"/>
              </a:rPr>
              <a:t>x3</a:t>
            </a:r>
            <a:r>
              <a:rPr lang="el-GR" altLang="el-GR" sz="2000" b="1" dirty="0" smtClean="0">
                <a:solidFill>
                  <a:schemeClr val="accent5">
                    <a:lumMod val="10000"/>
                  </a:schemeClr>
                </a:solidFill>
                <a:sym typeface="Symbol" panose="05050102010706020507" pitchFamily="18" charset="2"/>
              </a:rPr>
              <a:t> φίλτρο ομαλοποίησης</a:t>
            </a:r>
            <a:endParaRPr lang="en-US" altLang="el-GR" sz="2000" b="1" dirty="0">
              <a:solidFill>
                <a:schemeClr val="accent5">
                  <a:lumMod val="10000"/>
                </a:schemeClr>
              </a:solidFill>
              <a:sym typeface="Symbol" panose="05050102010706020507" pitchFamily="18" charset="2"/>
            </a:endParaRPr>
          </a:p>
        </p:txBody>
      </p:sp>
      <p:graphicFrame>
        <p:nvGraphicFramePr>
          <p:cNvPr id="128043" name="Group 43"/>
          <p:cNvGraphicFramePr>
            <a:graphicFrameLocks noGrp="1"/>
          </p:cNvGraphicFramePr>
          <p:nvPr/>
        </p:nvGraphicFramePr>
        <p:xfrm>
          <a:off x="5105400" y="1828800"/>
          <a:ext cx="3124200" cy="2971801"/>
        </p:xfrm>
        <a:graphic>
          <a:graphicData uri="http://schemas.openxmlformats.org/drawingml/2006/table">
            <a:tbl>
              <a:tblPr/>
              <a:tblGrid>
                <a:gridCol w="625475">
                  <a:extLst>
                    <a:ext uri="{9D8B030D-6E8A-4147-A177-3AD203B41FA5}">
                      <a16:colId xmlns:a16="http://schemas.microsoft.com/office/drawing/2014/main" val="20000"/>
                    </a:ext>
                  </a:extLst>
                </a:gridCol>
                <a:gridCol w="623888">
                  <a:extLst>
                    <a:ext uri="{9D8B030D-6E8A-4147-A177-3AD203B41FA5}">
                      <a16:colId xmlns:a16="http://schemas.microsoft.com/office/drawing/2014/main" val="20001"/>
                    </a:ext>
                  </a:extLst>
                </a:gridCol>
                <a:gridCol w="625475">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625475">
                  <a:extLst>
                    <a:ext uri="{9D8B030D-6E8A-4147-A177-3AD203B41FA5}">
                      <a16:colId xmlns:a16="http://schemas.microsoft.com/office/drawing/2014/main" val="20004"/>
                    </a:ext>
                  </a:extLst>
                </a:gridCol>
              </a:tblGrid>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28081" name="Group 81"/>
          <p:cNvGraphicFramePr>
            <a:graphicFrameLocks noGrp="1"/>
          </p:cNvGraphicFramePr>
          <p:nvPr/>
        </p:nvGraphicFramePr>
        <p:xfrm>
          <a:off x="1595438" y="1957388"/>
          <a:ext cx="1874837" cy="1782763"/>
        </p:xfrm>
        <a:graphic>
          <a:graphicData uri="http://schemas.openxmlformats.org/drawingml/2006/table">
            <a:tbl>
              <a:tblPr/>
              <a:tblGrid>
                <a:gridCol w="625475">
                  <a:extLst>
                    <a:ext uri="{9D8B030D-6E8A-4147-A177-3AD203B41FA5}">
                      <a16:colId xmlns:a16="http://schemas.microsoft.com/office/drawing/2014/main" val="20000"/>
                    </a:ext>
                  </a:extLst>
                </a:gridCol>
                <a:gridCol w="623887">
                  <a:extLst>
                    <a:ext uri="{9D8B030D-6E8A-4147-A177-3AD203B41FA5}">
                      <a16:colId xmlns:a16="http://schemas.microsoft.com/office/drawing/2014/main" val="20001"/>
                    </a:ext>
                  </a:extLst>
                </a:gridCol>
                <a:gridCol w="625475">
                  <a:extLst>
                    <a:ext uri="{9D8B030D-6E8A-4147-A177-3AD203B41FA5}">
                      <a16:colId xmlns:a16="http://schemas.microsoft.com/office/drawing/2014/main" val="20002"/>
                    </a:ext>
                  </a:extLst>
                </a:gridCol>
              </a:tblGrid>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rgbClr val="00FFFF"/>
                          </a:solidFill>
                          <a:effectLst/>
                          <a:latin typeface="Arial" panose="020B0604020202020204" pitchFamily="34" charset="0"/>
                        </a:rPr>
                        <a:t>1/9</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8099" name="Rectangle 99"/>
          <p:cNvSpPr>
            <a:spLocks noChangeArrowheads="1"/>
          </p:cNvSpPr>
          <p:nvPr/>
        </p:nvSpPr>
        <p:spPr bwMode="auto">
          <a:xfrm>
            <a:off x="228600" y="5105400"/>
            <a:ext cx="868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38138" indent="-338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l-GR" altLang="el-GR" sz="2400" dirty="0" smtClean="0">
                <a:sym typeface="Symbol" panose="05050102010706020507" pitchFamily="18" charset="2"/>
              </a:rPr>
              <a:t>Νέα τιμή </a:t>
            </a:r>
            <a:r>
              <a:rPr lang="en-US" altLang="el-GR" sz="2400" dirty="0" smtClean="0">
                <a:sym typeface="Symbol" panose="05050102010706020507" pitchFamily="18" charset="2"/>
              </a:rPr>
              <a:t>= </a:t>
            </a:r>
            <a:r>
              <a:rPr lang="en-US" altLang="el-GR" sz="2400" dirty="0">
                <a:sym typeface="Symbol" panose="05050102010706020507" pitchFamily="18" charset="2"/>
              </a:rPr>
              <a:t>61/9 + 31/9 + 21/9 + 111/9 + 31/9 + 101/9</a:t>
            </a:r>
            <a:br>
              <a:rPr lang="en-US" altLang="el-GR" sz="2400" dirty="0">
                <a:sym typeface="Symbol" panose="05050102010706020507" pitchFamily="18" charset="2"/>
              </a:rPr>
            </a:br>
            <a:r>
              <a:rPr lang="en-US" altLang="el-GR" sz="2400" dirty="0">
                <a:sym typeface="Symbol" panose="05050102010706020507" pitchFamily="18" charset="2"/>
              </a:rPr>
              <a:t>         + 101/9 + 61/9 + 91/9 = 60/9 = 6.667</a:t>
            </a:r>
          </a:p>
        </p:txBody>
      </p:sp>
      <p:sp>
        <p:nvSpPr>
          <p:cNvPr id="128100" name="Text Box 100"/>
          <p:cNvSpPr txBox="1">
            <a:spLocks noChangeArrowheads="1"/>
          </p:cNvSpPr>
          <p:nvPr/>
        </p:nvSpPr>
        <p:spPr bwMode="auto">
          <a:xfrm>
            <a:off x="5899150" y="2524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5</a:t>
            </a:r>
          </a:p>
        </p:txBody>
      </p:sp>
      <p:sp>
        <p:nvSpPr>
          <p:cNvPr id="128101" name="Rectangle 101"/>
          <p:cNvSpPr>
            <a:spLocks noChangeArrowheads="1"/>
          </p:cNvSpPr>
          <p:nvPr/>
        </p:nvSpPr>
        <p:spPr bwMode="auto">
          <a:xfrm>
            <a:off x="6321425" y="2392363"/>
            <a:ext cx="685800" cy="655637"/>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8102" name="Text Box 102"/>
          <p:cNvSpPr txBox="1">
            <a:spLocks noChangeArrowheads="1"/>
          </p:cNvSpPr>
          <p:nvPr/>
        </p:nvSpPr>
        <p:spPr bwMode="auto">
          <a:xfrm>
            <a:off x="6500813" y="2524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7</a:t>
            </a:r>
          </a:p>
        </p:txBody>
      </p:sp>
      <p:grpSp>
        <p:nvGrpSpPr>
          <p:cNvPr id="12" name="Group 11"/>
          <p:cNvGrpSpPr/>
          <p:nvPr/>
        </p:nvGrpSpPr>
        <p:grpSpPr>
          <a:xfrm>
            <a:off x="-26987" y="454605"/>
            <a:ext cx="852746" cy="764595"/>
            <a:chOff x="6432415" y="5229200"/>
            <a:chExt cx="1296144" cy="1251046"/>
          </a:xfrm>
        </p:grpSpPr>
        <p:sp>
          <p:nvSpPr>
            <p:cNvPr id="13"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4" name="Picture 4" descr="http://www.clker.com/cliparts/b/f/e/a/14196945681153564639trainer_lectur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2"/>
          <p:cNvSpPr>
            <a:spLocks noGrp="1" noChangeArrowheads="1"/>
          </p:cNvSpPr>
          <p:nvPr>
            <p:ph type="title"/>
          </p:nvPr>
        </p:nvSpPr>
        <p:spPr>
          <a:xfrm>
            <a:off x="130076" y="228600"/>
            <a:ext cx="8957646" cy="685800"/>
          </a:xfrm>
        </p:spPr>
        <p:txBody>
          <a:bodyPr/>
          <a:lstStyle/>
          <a:p>
            <a:pPr eaLnBrk="1" hangingPunct="1"/>
            <a:r>
              <a:rPr lang="el-GR" altLang="el-GR" sz="2400" dirty="0" smtClean="0"/>
              <a:t>Παράδειγμα Επεξεργασίας Εικόνας</a:t>
            </a:r>
            <a:endParaRPr lang="en-US" altLang="el-GR" sz="2400" dirty="0" smtClean="0"/>
          </a:p>
        </p:txBody>
      </p:sp>
    </p:spTree>
    <p:extLst>
      <p:ext uri="{BB962C8B-B14F-4D97-AF65-F5344CB8AC3E}">
        <p14:creationId xmlns:p14="http://schemas.microsoft.com/office/powerpoint/2010/main" val="179239703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8081"/>
                                        </p:tgtEl>
                                        <p:attrNameLst>
                                          <p:attrName>style.visibility</p:attrName>
                                        </p:attrNameLst>
                                      </p:cBhvr>
                                      <p:to>
                                        <p:strVal val="visible"/>
                                      </p:to>
                                    </p:set>
                                    <p:anim calcmode="lin" valueType="num">
                                      <p:cBhvr additive="base">
                                        <p:cTn id="7" dur="500" fill="hold"/>
                                        <p:tgtEl>
                                          <p:spTgt spid="128081"/>
                                        </p:tgtEl>
                                        <p:attrNameLst>
                                          <p:attrName>ppt_x</p:attrName>
                                        </p:attrNameLst>
                                      </p:cBhvr>
                                      <p:tavLst>
                                        <p:tav tm="0">
                                          <p:val>
                                            <p:strVal val="0-#ppt_w/2"/>
                                          </p:val>
                                        </p:tav>
                                        <p:tav tm="100000">
                                          <p:val>
                                            <p:strVal val="#ppt_x"/>
                                          </p:val>
                                        </p:tav>
                                      </p:tavLst>
                                    </p:anim>
                                    <p:anim calcmode="lin" valueType="num">
                                      <p:cBhvr additive="base">
                                        <p:cTn id="8" dur="500" fill="hold"/>
                                        <p:tgtEl>
                                          <p:spTgt spid="1280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8099"/>
                                        </p:tgtEl>
                                        <p:attrNameLst>
                                          <p:attrName>style.visibility</p:attrName>
                                        </p:attrNameLst>
                                      </p:cBhvr>
                                      <p:to>
                                        <p:strVal val="visible"/>
                                      </p:to>
                                    </p:set>
                                    <p:anim calcmode="lin" valueType="num">
                                      <p:cBhvr additive="base">
                                        <p:cTn id="13" dur="500" fill="hold"/>
                                        <p:tgtEl>
                                          <p:spTgt spid="128099"/>
                                        </p:tgtEl>
                                        <p:attrNameLst>
                                          <p:attrName>ppt_x</p:attrName>
                                        </p:attrNameLst>
                                      </p:cBhvr>
                                      <p:tavLst>
                                        <p:tav tm="0">
                                          <p:val>
                                            <p:strVal val="#ppt_x"/>
                                          </p:val>
                                        </p:tav>
                                        <p:tav tm="100000">
                                          <p:val>
                                            <p:strVal val="#ppt_x"/>
                                          </p:val>
                                        </p:tav>
                                      </p:tavLst>
                                    </p:anim>
                                    <p:anim calcmode="lin" valueType="num">
                                      <p:cBhvr additive="base">
                                        <p:cTn id="14" dur="500" fill="hold"/>
                                        <p:tgtEl>
                                          <p:spTgt spid="1280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8102"/>
                                        </p:tgtEl>
                                        <p:attrNameLst>
                                          <p:attrName>style.visibility</p:attrName>
                                        </p:attrNameLst>
                                      </p:cBhvr>
                                      <p:to>
                                        <p:strVal val="visible"/>
                                      </p:to>
                                    </p:set>
                                    <p:anim calcmode="lin" valueType="num">
                                      <p:cBhvr additive="base">
                                        <p:cTn id="19" dur="500" fill="hold"/>
                                        <p:tgtEl>
                                          <p:spTgt spid="128102"/>
                                        </p:tgtEl>
                                        <p:attrNameLst>
                                          <p:attrName>ppt_x</p:attrName>
                                        </p:attrNameLst>
                                      </p:cBhvr>
                                      <p:tavLst>
                                        <p:tav tm="0">
                                          <p:val>
                                            <p:strVal val="1+#ppt_w/2"/>
                                          </p:val>
                                        </p:tav>
                                        <p:tav tm="100000">
                                          <p:val>
                                            <p:strVal val="#ppt_x"/>
                                          </p:val>
                                        </p:tav>
                                      </p:tavLst>
                                    </p:anim>
                                    <p:anim calcmode="lin" valueType="num">
                                      <p:cBhvr additive="base">
                                        <p:cTn id="20" dur="500" fill="hold"/>
                                        <p:tgtEl>
                                          <p:spTgt spid="128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99" grpId="0" autoUpdateAnimBg="0"/>
      <p:bldP spid="12810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αλυσίδα της απεικόνισης</a:t>
            </a:r>
            <a:endParaRPr lang="el-GR" dirty="0"/>
          </a:p>
        </p:txBody>
      </p:sp>
      <p:sp>
        <p:nvSpPr>
          <p:cNvPr id="3" name="Content Placeholder 2"/>
          <p:cNvSpPr>
            <a:spLocks noGrp="1"/>
          </p:cNvSpPr>
          <p:nvPr>
            <p:ph idx="1"/>
          </p:nvPr>
        </p:nvSpPr>
        <p:spPr>
          <a:xfrm>
            <a:off x="0" y="1453781"/>
            <a:ext cx="8534400" cy="5257800"/>
          </a:xfrm>
        </p:spPr>
        <p:txBody>
          <a:bodyPr/>
          <a:lstStyle/>
          <a:p>
            <a:r>
              <a:rPr lang="el-GR" dirty="0" smtClean="0"/>
              <a:t>Είναι ένα εννοιολογικό μοντέλο που περιγράφει τους παράγοντες που πρέπει να ληφθούν υπόψιν για τη δημιουργία ενός απεικονιστικού συστήματος. Τα βασικά του συστατικά περιλαμβάνουν:</a:t>
            </a:r>
            <a:endParaRPr lang="en-US" dirty="0"/>
          </a:p>
          <a:p>
            <a:pPr lvl="1"/>
            <a:r>
              <a:rPr lang="el-GR" i="1" dirty="0"/>
              <a:t>Το οπτικό σύστημα του ανθρώπου</a:t>
            </a:r>
            <a:r>
              <a:rPr lang="en-US" dirty="0" smtClean="0"/>
              <a:t>. </a:t>
            </a:r>
            <a:r>
              <a:rPr lang="el-GR" dirty="0" smtClean="0"/>
              <a:t>Οι σχεδιαστές απεικονιστικών συστημάτων πρέπει να λαμβάνουν υπόψη τις φυσιολογικές διαδικασίες που μεταφράζουν τις οπτικές πληροφορίες σε αίσθηση της όρασης. </a:t>
            </a:r>
          </a:p>
          <a:p>
            <a:pPr marL="0" indent="0">
              <a:buNone/>
            </a:pPr>
            <a:endParaRPr lang="en-US" dirty="0"/>
          </a:p>
        </p:txBody>
      </p:sp>
      <p:sp>
        <p:nvSpPr>
          <p:cNvPr id="4" name="Rectangle 3"/>
          <p:cNvSpPr/>
          <p:nvPr/>
        </p:nvSpPr>
        <p:spPr>
          <a:xfrm>
            <a:off x="0" y="5843345"/>
            <a:ext cx="7105774" cy="307777"/>
          </a:xfrm>
          <a:prstGeom prst="rect">
            <a:avLst/>
          </a:prstGeom>
        </p:spPr>
        <p:txBody>
          <a:bodyPr wrap="square">
            <a:spAutoFit/>
          </a:bodyPr>
          <a:lstStyle/>
          <a:p>
            <a:r>
              <a:rPr lang="el-GR" sz="1400" dirty="0"/>
              <a:t>https://en.wikipedia.org/wiki/Imaging_science</a:t>
            </a:r>
          </a:p>
        </p:txBody>
      </p:sp>
      <p:grpSp>
        <p:nvGrpSpPr>
          <p:cNvPr id="8" name="Group 7"/>
          <p:cNvGrpSpPr/>
          <p:nvPr/>
        </p:nvGrpSpPr>
        <p:grpSpPr>
          <a:xfrm>
            <a:off x="-26987" y="454605"/>
            <a:ext cx="852746" cy="764595"/>
            <a:chOff x="6432415" y="5229200"/>
            <a:chExt cx="1296144" cy="1251046"/>
          </a:xfrm>
        </p:grpSpPr>
        <p:sp>
          <p:nvSpPr>
            <p:cNvPr id="9"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0" name="Picture 4" descr="http://www.clker.com/cliparts/b/f/e/a/14196945681153564639trainer_lectur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99282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aphicFrame>
        <p:nvGraphicFramePr>
          <p:cNvPr id="129028" name="Group 4"/>
          <p:cNvGraphicFramePr>
            <a:graphicFrameLocks noGrp="1"/>
          </p:cNvGraphicFramePr>
          <p:nvPr/>
        </p:nvGraphicFramePr>
        <p:xfrm>
          <a:off x="838200" y="1828800"/>
          <a:ext cx="3124200" cy="2971801"/>
        </p:xfrm>
        <a:graphic>
          <a:graphicData uri="http://schemas.openxmlformats.org/drawingml/2006/table">
            <a:tbl>
              <a:tblPr/>
              <a:tblGrid>
                <a:gridCol w="625475">
                  <a:extLst>
                    <a:ext uri="{9D8B030D-6E8A-4147-A177-3AD203B41FA5}">
                      <a16:colId xmlns:a16="http://schemas.microsoft.com/office/drawing/2014/main" val="20000"/>
                    </a:ext>
                  </a:extLst>
                </a:gridCol>
                <a:gridCol w="623888">
                  <a:extLst>
                    <a:ext uri="{9D8B030D-6E8A-4147-A177-3AD203B41FA5}">
                      <a16:colId xmlns:a16="http://schemas.microsoft.com/office/drawing/2014/main" val="20001"/>
                    </a:ext>
                  </a:extLst>
                </a:gridCol>
                <a:gridCol w="625475">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625475">
                  <a:extLst>
                    <a:ext uri="{9D8B030D-6E8A-4147-A177-3AD203B41FA5}">
                      <a16:colId xmlns:a16="http://schemas.microsoft.com/office/drawing/2014/main" val="20004"/>
                    </a:ext>
                  </a:extLst>
                </a:gridCol>
              </a:tblGrid>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6</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5</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6</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7</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3</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8</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4</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4</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2</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9</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10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29067" name="Group 43"/>
          <p:cNvGraphicFramePr>
            <a:graphicFrameLocks noGrp="1"/>
          </p:cNvGraphicFramePr>
          <p:nvPr/>
        </p:nvGraphicFramePr>
        <p:xfrm>
          <a:off x="5105400" y="1828800"/>
          <a:ext cx="3124200" cy="3001964"/>
        </p:xfrm>
        <a:graphic>
          <a:graphicData uri="http://schemas.openxmlformats.org/drawingml/2006/table">
            <a:tbl>
              <a:tblPr/>
              <a:tblGrid>
                <a:gridCol w="625475">
                  <a:extLst>
                    <a:ext uri="{9D8B030D-6E8A-4147-A177-3AD203B41FA5}">
                      <a16:colId xmlns:a16="http://schemas.microsoft.com/office/drawing/2014/main" val="20000"/>
                    </a:ext>
                  </a:extLst>
                </a:gridCol>
                <a:gridCol w="623888">
                  <a:extLst>
                    <a:ext uri="{9D8B030D-6E8A-4147-A177-3AD203B41FA5}">
                      <a16:colId xmlns:a16="http://schemas.microsoft.com/office/drawing/2014/main" val="20001"/>
                    </a:ext>
                  </a:extLst>
                </a:gridCol>
                <a:gridCol w="625475">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625475">
                  <a:extLst>
                    <a:ext uri="{9D8B030D-6E8A-4147-A177-3AD203B41FA5}">
                      <a16:colId xmlns:a16="http://schemas.microsoft.com/office/drawing/2014/main" val="20004"/>
                    </a:ext>
                  </a:extLst>
                </a:gridCol>
              </a:tblGrid>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3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 </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 </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 </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 </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 </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 </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 </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l-GR" sz="1800" b="0" i="0" u="none" strike="noStrike" cap="none" normalizeH="0" baseline="0" smtClean="0">
                          <a:ln>
                            <a:noFill/>
                          </a:ln>
                          <a:solidFill>
                            <a:schemeClr val="tx1"/>
                          </a:solidFill>
                          <a:effectLst/>
                          <a:latin typeface="Arial" panose="020B0604020202020204" pitchFamily="34" charset="0"/>
                        </a:rPr>
                        <a:t>0</a:t>
                      </a:r>
                    </a:p>
                  </a:txBody>
                  <a:tcPr anchor="ctr" horzOverflow="overflow">
                    <a:lnL w="28575" cap="flat" cmpd="sng" algn="ctr">
                      <a:solidFill>
                        <a:srgbClr val="66FF33"/>
                      </a:solidFill>
                      <a:prstDash val="solid"/>
                      <a:round/>
                      <a:headEnd type="none" w="med" len="med"/>
                      <a:tailEnd type="none" w="med" len="med"/>
                    </a:lnL>
                    <a:lnR w="28575" cap="flat" cmpd="sng" algn="ctr">
                      <a:solidFill>
                        <a:srgbClr val="66FF33"/>
                      </a:solidFill>
                      <a:prstDash val="solid"/>
                      <a:round/>
                      <a:headEnd type="none" w="med" len="med"/>
                      <a:tailEnd type="none" w="med" len="med"/>
                    </a:lnR>
                    <a:lnT w="28575" cap="flat" cmpd="sng" algn="ctr">
                      <a:solidFill>
                        <a:srgbClr val="66FF33"/>
                      </a:solidFill>
                      <a:prstDash val="solid"/>
                      <a:round/>
                      <a:headEnd type="none" w="med" len="med"/>
                      <a:tailEnd type="none" w="med" len="med"/>
                    </a:lnT>
                    <a:lnB w="28575" cap="flat" cmpd="sng" algn="ctr">
                      <a:solidFill>
                        <a:srgbClr val="66FF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9105" name="Text Box 81"/>
          <p:cNvSpPr txBox="1">
            <a:spLocks noChangeArrowheads="1"/>
          </p:cNvSpPr>
          <p:nvPr/>
        </p:nvSpPr>
        <p:spPr bwMode="auto">
          <a:xfrm>
            <a:off x="5899150" y="2524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5</a:t>
            </a:r>
          </a:p>
        </p:txBody>
      </p:sp>
      <p:sp>
        <p:nvSpPr>
          <p:cNvPr id="129106" name="Text Box 82"/>
          <p:cNvSpPr txBox="1">
            <a:spLocks noChangeArrowheads="1"/>
          </p:cNvSpPr>
          <p:nvPr/>
        </p:nvSpPr>
        <p:spPr bwMode="auto">
          <a:xfrm>
            <a:off x="6500813" y="2524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7</a:t>
            </a:r>
          </a:p>
        </p:txBody>
      </p:sp>
      <p:sp>
        <p:nvSpPr>
          <p:cNvPr id="129107" name="Text Box 83"/>
          <p:cNvSpPr txBox="1">
            <a:spLocks noChangeArrowheads="1"/>
          </p:cNvSpPr>
          <p:nvPr/>
        </p:nvSpPr>
        <p:spPr bwMode="auto">
          <a:xfrm>
            <a:off x="7131050" y="253841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5</a:t>
            </a:r>
          </a:p>
        </p:txBody>
      </p:sp>
      <p:sp>
        <p:nvSpPr>
          <p:cNvPr id="129108" name="Text Box 84"/>
          <p:cNvSpPr txBox="1">
            <a:spLocks noChangeArrowheads="1"/>
          </p:cNvSpPr>
          <p:nvPr/>
        </p:nvSpPr>
        <p:spPr bwMode="auto">
          <a:xfrm>
            <a:off x="7131050" y="314801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5</a:t>
            </a:r>
          </a:p>
        </p:txBody>
      </p:sp>
      <p:sp>
        <p:nvSpPr>
          <p:cNvPr id="129109" name="Text Box 85"/>
          <p:cNvSpPr txBox="1">
            <a:spLocks noChangeArrowheads="1"/>
          </p:cNvSpPr>
          <p:nvPr/>
        </p:nvSpPr>
        <p:spPr bwMode="auto">
          <a:xfrm>
            <a:off x="6521450" y="375761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5</a:t>
            </a:r>
          </a:p>
        </p:txBody>
      </p:sp>
      <p:sp>
        <p:nvSpPr>
          <p:cNvPr id="129110" name="Text Box 86"/>
          <p:cNvSpPr txBox="1">
            <a:spLocks noChangeArrowheads="1"/>
          </p:cNvSpPr>
          <p:nvPr/>
        </p:nvSpPr>
        <p:spPr bwMode="auto">
          <a:xfrm>
            <a:off x="5911850" y="314801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5</a:t>
            </a:r>
          </a:p>
        </p:txBody>
      </p:sp>
      <p:sp>
        <p:nvSpPr>
          <p:cNvPr id="129111" name="Text Box 87"/>
          <p:cNvSpPr txBox="1">
            <a:spLocks noChangeArrowheads="1"/>
          </p:cNvSpPr>
          <p:nvPr/>
        </p:nvSpPr>
        <p:spPr bwMode="auto">
          <a:xfrm>
            <a:off x="6521450" y="314801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6</a:t>
            </a:r>
          </a:p>
        </p:txBody>
      </p:sp>
      <p:sp>
        <p:nvSpPr>
          <p:cNvPr id="129112" name="Text Box 88"/>
          <p:cNvSpPr txBox="1">
            <a:spLocks noChangeArrowheads="1"/>
          </p:cNvSpPr>
          <p:nvPr/>
        </p:nvSpPr>
        <p:spPr bwMode="auto">
          <a:xfrm>
            <a:off x="7131050" y="375761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6</a:t>
            </a:r>
          </a:p>
        </p:txBody>
      </p:sp>
      <p:sp>
        <p:nvSpPr>
          <p:cNvPr id="129113" name="Text Box 89"/>
          <p:cNvSpPr txBox="1">
            <a:spLocks noChangeArrowheads="1"/>
          </p:cNvSpPr>
          <p:nvPr/>
        </p:nvSpPr>
        <p:spPr bwMode="auto">
          <a:xfrm>
            <a:off x="5911850" y="375761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a:solidFill>
                  <a:srgbClr val="FFFF00"/>
                </a:solidFill>
                <a:effectLst>
                  <a:outerShdw blurRad="38100" dist="38100" dir="2700000" algn="tl">
                    <a:srgbClr val="C0C0C0"/>
                  </a:outerShdw>
                </a:effectLst>
                <a:sym typeface="Symbol" panose="05050102010706020507" pitchFamily="18" charset="2"/>
              </a:rPr>
              <a:t>4</a:t>
            </a:r>
          </a:p>
        </p:txBody>
      </p:sp>
      <p:sp>
        <p:nvSpPr>
          <p:cNvPr id="129114" name="Rectangle 90"/>
          <p:cNvSpPr>
            <a:spLocks noChangeArrowheads="1"/>
          </p:cNvSpPr>
          <p:nvPr/>
        </p:nvSpPr>
        <p:spPr bwMode="auto">
          <a:xfrm>
            <a:off x="228600" y="5105400"/>
            <a:ext cx="868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l-GR" sz="2400" dirty="0" smtClean="0">
                <a:sym typeface="Symbol" panose="05050102010706020507" pitchFamily="18" charset="2"/>
              </a:rPr>
              <a:t> </a:t>
            </a:r>
            <a:r>
              <a:rPr lang="el-GR" altLang="el-GR" sz="2400" dirty="0" smtClean="0">
                <a:sym typeface="Symbol" panose="05050102010706020507" pitchFamily="18" charset="2"/>
              </a:rPr>
              <a:t>Στην επόμενη διαφάνεια θα δούμε την επίδραση (ομαλοποίηση) του 3</a:t>
            </a:r>
            <a:r>
              <a:rPr lang="en-US" altLang="el-GR" sz="2400" dirty="0" smtClean="0">
                <a:sym typeface="Symbol" panose="05050102010706020507" pitchFamily="18" charset="2"/>
              </a:rPr>
              <a:t>x</a:t>
            </a:r>
            <a:r>
              <a:rPr lang="el-GR" altLang="el-GR" sz="2400" dirty="0" smtClean="0">
                <a:sym typeface="Symbol" panose="05050102010706020507" pitchFamily="18" charset="2"/>
              </a:rPr>
              <a:t>3 φίλτρου αυτού σε μια εικόνα</a:t>
            </a:r>
            <a:r>
              <a:rPr lang="en-US" altLang="el-GR" sz="2400" dirty="0" smtClean="0">
                <a:sym typeface="Symbol" panose="05050102010706020507" pitchFamily="18" charset="2"/>
              </a:rPr>
              <a:t>.</a:t>
            </a:r>
            <a:endParaRPr lang="en-US" altLang="el-GR" sz="2400" dirty="0">
              <a:sym typeface="Symbol" panose="05050102010706020507" pitchFamily="18" charset="2"/>
            </a:endParaRPr>
          </a:p>
        </p:txBody>
      </p:sp>
      <p:grpSp>
        <p:nvGrpSpPr>
          <p:cNvPr id="17" name="Group 16"/>
          <p:cNvGrpSpPr/>
          <p:nvPr/>
        </p:nvGrpSpPr>
        <p:grpSpPr>
          <a:xfrm>
            <a:off x="-26987" y="454605"/>
            <a:ext cx="852746" cy="764595"/>
            <a:chOff x="6432415" y="5229200"/>
            <a:chExt cx="1296144" cy="1251046"/>
          </a:xfrm>
        </p:grpSpPr>
        <p:sp>
          <p:nvSpPr>
            <p:cNvPr id="18"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9" name="Picture 4" descr="http://www.clker.com/cliparts/b/f/e/a/14196945681153564639trainer_lectur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
          <p:cNvSpPr>
            <a:spLocks noGrp="1" noChangeArrowheads="1"/>
          </p:cNvSpPr>
          <p:nvPr>
            <p:ph type="title"/>
          </p:nvPr>
        </p:nvSpPr>
        <p:spPr>
          <a:xfrm>
            <a:off x="130076" y="228600"/>
            <a:ext cx="8957646" cy="685800"/>
          </a:xfrm>
        </p:spPr>
        <p:txBody>
          <a:bodyPr/>
          <a:lstStyle/>
          <a:p>
            <a:pPr eaLnBrk="1" hangingPunct="1"/>
            <a:r>
              <a:rPr lang="el-GR" altLang="el-GR" sz="2400" dirty="0" smtClean="0"/>
              <a:t>Παράδειγμα Επεξεργασίας Εικόνας</a:t>
            </a:r>
            <a:endParaRPr lang="en-US" altLang="el-GR" sz="2400" dirty="0" smtClean="0"/>
          </a:p>
        </p:txBody>
      </p:sp>
      <p:sp>
        <p:nvSpPr>
          <p:cNvPr id="23" name="Rectangle 3"/>
          <p:cNvSpPr txBox="1">
            <a:spLocks noChangeArrowheads="1"/>
          </p:cNvSpPr>
          <p:nvPr/>
        </p:nvSpPr>
        <p:spPr bwMode="auto">
          <a:xfrm>
            <a:off x="762000" y="990600"/>
            <a:ext cx="403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33"/>
              </a:buClr>
              <a:buSzPct val="90000"/>
              <a:buFont typeface="Wingdings" pitchFamily="2" charset="2"/>
              <a:buBlip>
                <a:blip r:embed="rId3"/>
              </a:buBlip>
              <a:defRPr kumimoji="1" sz="2800">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996633"/>
              </a:buClr>
              <a:buSzPct val="80000"/>
              <a:buFont typeface="Wingdings" pitchFamily="2" charset="2"/>
              <a:buBlip>
                <a:blip r:embed="rId4"/>
              </a:buBlip>
              <a:defRPr kumimoji="1" sz="2400">
                <a:solidFill>
                  <a:schemeClr val="tx1">
                    <a:lumMod val="65000"/>
                    <a:lumOff val="35000"/>
                  </a:schemeClr>
                </a:solidFill>
                <a:latin typeface="+mn-lt"/>
              </a:defRPr>
            </a:lvl2pPr>
            <a:lvl3pPr marL="1143000" indent="-228600" algn="l" rtl="0" eaLnBrk="0" fontAlgn="base" hangingPunct="0">
              <a:spcBef>
                <a:spcPct val="20000"/>
              </a:spcBef>
              <a:spcAft>
                <a:spcPct val="0"/>
              </a:spcAft>
              <a:buClr>
                <a:srgbClr val="669900"/>
              </a:buClr>
              <a:buSzPct val="70000"/>
              <a:buFont typeface="Wingdings" pitchFamily="2" charset="2"/>
              <a:buBlip>
                <a:blip r:embed="rId5"/>
              </a:buBlip>
              <a:defRPr kumimoji="1" sz="2000">
                <a:solidFill>
                  <a:schemeClr val="tx1">
                    <a:lumMod val="65000"/>
                    <a:lumOff val="35000"/>
                  </a:schemeClr>
                </a:solidFill>
                <a:latin typeface="+mn-lt"/>
              </a:defRPr>
            </a:lvl3pPr>
            <a:lvl4pPr marL="1600200" indent="-228600" algn="l" rtl="0" eaLnBrk="0" fontAlgn="base" hangingPunct="0">
              <a:spcBef>
                <a:spcPct val="20000"/>
              </a:spcBef>
              <a:spcAft>
                <a:spcPct val="0"/>
              </a:spcAft>
              <a:buClr>
                <a:schemeClr val="accent2"/>
              </a:buClr>
              <a:buSzPct val="60000"/>
              <a:buBlip>
                <a:blip r:embed="rId6"/>
              </a:buBlip>
              <a:defRPr kumimoji="1">
                <a:solidFill>
                  <a:schemeClr val="tx1">
                    <a:lumMod val="65000"/>
                    <a:lumOff val="35000"/>
                  </a:schemeClr>
                </a:solidFill>
                <a:latin typeface="+mn-lt"/>
              </a:defRPr>
            </a:lvl4pPr>
            <a:lvl5pPr marL="2057400" indent="-228600" algn="l" rtl="0" eaLnBrk="0" fontAlgn="base" hangingPunct="0">
              <a:spcBef>
                <a:spcPct val="20000"/>
              </a:spcBef>
              <a:spcAft>
                <a:spcPct val="0"/>
              </a:spcAft>
              <a:buClr>
                <a:schemeClr val="accent2"/>
              </a:buClr>
              <a:buSzPct val="50000"/>
              <a:buBlip>
                <a:blip r:embed="rId7"/>
              </a:buBlip>
              <a:defRPr kumimoji="1">
                <a:solidFill>
                  <a:schemeClr val="tx1">
                    <a:lumMod val="65000"/>
                    <a:lumOff val="35000"/>
                  </a:schemeClr>
                </a:solidFill>
                <a:latin typeface="+mn-lt"/>
              </a:defRPr>
            </a:lvl5pPr>
            <a:lvl6pPr marL="2514600" indent="-228600" algn="l" rtl="0" eaLnBrk="0" fontAlgn="base" hangingPunct="0">
              <a:spcBef>
                <a:spcPct val="20000"/>
              </a:spcBef>
              <a:spcAft>
                <a:spcPct val="0"/>
              </a:spcAft>
              <a:buClr>
                <a:schemeClr val="accent2"/>
              </a:buClr>
              <a:buSzPct val="50000"/>
              <a:buBlip>
                <a:blip r:embed="rId7"/>
              </a:buBlip>
              <a:defRPr kumimoji="1">
                <a:solidFill>
                  <a:srgbClr val="003399"/>
                </a:solidFill>
                <a:latin typeface="+mn-lt"/>
              </a:defRPr>
            </a:lvl6pPr>
            <a:lvl7pPr marL="2971800" indent="-228600" algn="l" rtl="0" eaLnBrk="0" fontAlgn="base" hangingPunct="0">
              <a:spcBef>
                <a:spcPct val="20000"/>
              </a:spcBef>
              <a:spcAft>
                <a:spcPct val="0"/>
              </a:spcAft>
              <a:buClr>
                <a:schemeClr val="accent2"/>
              </a:buClr>
              <a:buSzPct val="50000"/>
              <a:buBlip>
                <a:blip r:embed="rId7"/>
              </a:buBlip>
              <a:defRPr kumimoji="1">
                <a:solidFill>
                  <a:srgbClr val="003399"/>
                </a:solidFill>
                <a:latin typeface="+mn-lt"/>
              </a:defRPr>
            </a:lvl7pPr>
            <a:lvl8pPr marL="3429000" indent="-228600" algn="l" rtl="0" eaLnBrk="0" fontAlgn="base" hangingPunct="0">
              <a:spcBef>
                <a:spcPct val="20000"/>
              </a:spcBef>
              <a:spcAft>
                <a:spcPct val="0"/>
              </a:spcAft>
              <a:buClr>
                <a:schemeClr val="accent2"/>
              </a:buClr>
              <a:buSzPct val="50000"/>
              <a:buBlip>
                <a:blip r:embed="rId7"/>
              </a:buBlip>
              <a:defRPr kumimoji="1">
                <a:solidFill>
                  <a:srgbClr val="003399"/>
                </a:solidFill>
                <a:latin typeface="+mn-lt"/>
              </a:defRPr>
            </a:lvl8pPr>
            <a:lvl9pPr marL="3886200" indent="-228600" algn="l" rtl="0" eaLnBrk="0" fontAlgn="base" hangingPunct="0">
              <a:spcBef>
                <a:spcPct val="20000"/>
              </a:spcBef>
              <a:spcAft>
                <a:spcPct val="0"/>
              </a:spcAft>
              <a:buClr>
                <a:schemeClr val="accent2"/>
              </a:buClr>
              <a:buSzPct val="50000"/>
              <a:buBlip>
                <a:blip r:embed="rId7"/>
              </a:buBlip>
              <a:defRPr kumimoji="1">
                <a:solidFill>
                  <a:srgbClr val="003399"/>
                </a:solidFill>
                <a:latin typeface="+mn-lt"/>
              </a:defRPr>
            </a:lvl9pPr>
          </a:lstStyle>
          <a:p>
            <a:pPr marL="0" indent="0">
              <a:buFont typeface="Wingdings" pitchFamily="2" charset="2"/>
              <a:buNone/>
            </a:pPr>
            <a:r>
              <a:rPr lang="el-GR" altLang="el-GR" sz="2400" b="1" kern="0" smtClean="0">
                <a:solidFill>
                  <a:schemeClr val="accent5">
                    <a:lumMod val="10000"/>
                  </a:schemeClr>
                </a:solidFill>
                <a:sym typeface="Symbol" panose="05050102010706020507" pitchFamily="18" charset="2"/>
              </a:rPr>
              <a:t>Αρχική εικόνα</a:t>
            </a:r>
            <a:r>
              <a:rPr lang="en-US" altLang="el-GR" sz="2400" b="1" kern="0" smtClean="0">
                <a:solidFill>
                  <a:schemeClr val="accent5">
                    <a:lumMod val="10000"/>
                  </a:schemeClr>
                </a:solidFill>
                <a:sym typeface="Symbol" panose="05050102010706020507" pitchFamily="18" charset="2"/>
              </a:rPr>
              <a:t>:</a:t>
            </a:r>
            <a:endParaRPr lang="en-US" altLang="el-GR" sz="2400" b="1" kern="0" dirty="0">
              <a:solidFill>
                <a:schemeClr val="accent5">
                  <a:lumMod val="10000"/>
                </a:schemeClr>
              </a:solidFill>
              <a:sym typeface="Symbol" panose="05050102010706020507" pitchFamily="18" charset="2"/>
            </a:endParaRPr>
          </a:p>
        </p:txBody>
      </p:sp>
      <p:sp>
        <p:nvSpPr>
          <p:cNvPr id="24" name="Rectangle 42"/>
          <p:cNvSpPr>
            <a:spLocks noChangeArrowheads="1"/>
          </p:cNvSpPr>
          <p:nvPr/>
        </p:nvSpPr>
        <p:spPr bwMode="auto">
          <a:xfrm>
            <a:off x="4953000" y="990600"/>
            <a:ext cx="350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38138" indent="-338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buNone/>
            </a:pPr>
            <a:r>
              <a:rPr lang="el-GR" altLang="el-GR" sz="2000" b="1" dirty="0" smtClean="0">
                <a:solidFill>
                  <a:schemeClr val="accent5">
                    <a:lumMod val="10000"/>
                  </a:schemeClr>
                </a:solidFill>
                <a:sym typeface="Symbol" panose="05050102010706020507" pitchFamily="18" charset="2"/>
              </a:rPr>
              <a:t>Εικόνα φιλτραρισμένη με 3</a:t>
            </a:r>
            <a:r>
              <a:rPr lang="en-US" altLang="el-GR" sz="2000" b="1" dirty="0" smtClean="0">
                <a:solidFill>
                  <a:schemeClr val="accent5">
                    <a:lumMod val="10000"/>
                  </a:schemeClr>
                </a:solidFill>
                <a:sym typeface="Symbol" panose="05050102010706020507" pitchFamily="18" charset="2"/>
              </a:rPr>
              <a:t>x3</a:t>
            </a:r>
            <a:r>
              <a:rPr lang="el-GR" altLang="el-GR" sz="2000" b="1" dirty="0" smtClean="0">
                <a:solidFill>
                  <a:schemeClr val="accent5">
                    <a:lumMod val="10000"/>
                  </a:schemeClr>
                </a:solidFill>
                <a:sym typeface="Symbol" panose="05050102010706020507" pitchFamily="18" charset="2"/>
              </a:rPr>
              <a:t> φίλτρο ομαλοποίησης</a:t>
            </a:r>
            <a:endParaRPr lang="en-US" altLang="el-GR" sz="2000" b="1" dirty="0">
              <a:solidFill>
                <a:schemeClr val="accent5">
                  <a:lumMod val="10000"/>
                </a:schemeClr>
              </a:solidFill>
              <a:sym typeface="Symbol" panose="05050102010706020507" pitchFamily="18" charset="2"/>
            </a:endParaRPr>
          </a:p>
        </p:txBody>
      </p:sp>
    </p:spTree>
    <p:extLst>
      <p:ext uri="{BB962C8B-B14F-4D97-AF65-F5344CB8AC3E}">
        <p14:creationId xmlns:p14="http://schemas.microsoft.com/office/powerpoint/2010/main" val="49938429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9107"/>
                                        </p:tgtEl>
                                        <p:attrNameLst>
                                          <p:attrName>style.visibility</p:attrName>
                                        </p:attrNameLst>
                                      </p:cBhvr>
                                      <p:to>
                                        <p:strVal val="visible"/>
                                      </p:to>
                                    </p:set>
                                    <p:anim calcmode="lin" valueType="num">
                                      <p:cBhvr additive="base">
                                        <p:cTn id="7" dur="500" fill="hold"/>
                                        <p:tgtEl>
                                          <p:spTgt spid="129107"/>
                                        </p:tgtEl>
                                        <p:attrNameLst>
                                          <p:attrName>ppt_x</p:attrName>
                                        </p:attrNameLst>
                                      </p:cBhvr>
                                      <p:tavLst>
                                        <p:tav tm="0">
                                          <p:val>
                                            <p:strVal val="1+#ppt_w/2"/>
                                          </p:val>
                                        </p:tav>
                                        <p:tav tm="100000">
                                          <p:val>
                                            <p:strVal val="#ppt_x"/>
                                          </p:val>
                                        </p:tav>
                                      </p:tavLst>
                                    </p:anim>
                                    <p:anim calcmode="lin" valueType="num">
                                      <p:cBhvr additive="base">
                                        <p:cTn id="8" dur="500" fill="hold"/>
                                        <p:tgtEl>
                                          <p:spTgt spid="1291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9110"/>
                                        </p:tgtEl>
                                        <p:attrNameLst>
                                          <p:attrName>style.visibility</p:attrName>
                                        </p:attrNameLst>
                                      </p:cBhvr>
                                      <p:to>
                                        <p:strVal val="visible"/>
                                      </p:to>
                                    </p:set>
                                    <p:anim calcmode="lin" valueType="num">
                                      <p:cBhvr additive="base">
                                        <p:cTn id="13" dur="500" fill="hold"/>
                                        <p:tgtEl>
                                          <p:spTgt spid="129110"/>
                                        </p:tgtEl>
                                        <p:attrNameLst>
                                          <p:attrName>ppt_x</p:attrName>
                                        </p:attrNameLst>
                                      </p:cBhvr>
                                      <p:tavLst>
                                        <p:tav tm="0">
                                          <p:val>
                                            <p:strVal val="1+#ppt_w/2"/>
                                          </p:val>
                                        </p:tav>
                                        <p:tav tm="100000">
                                          <p:val>
                                            <p:strVal val="#ppt_x"/>
                                          </p:val>
                                        </p:tav>
                                      </p:tavLst>
                                    </p:anim>
                                    <p:anim calcmode="lin" valueType="num">
                                      <p:cBhvr additive="base">
                                        <p:cTn id="14" dur="500" fill="hold"/>
                                        <p:tgtEl>
                                          <p:spTgt spid="1291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9111"/>
                                        </p:tgtEl>
                                        <p:attrNameLst>
                                          <p:attrName>style.visibility</p:attrName>
                                        </p:attrNameLst>
                                      </p:cBhvr>
                                      <p:to>
                                        <p:strVal val="visible"/>
                                      </p:to>
                                    </p:set>
                                    <p:anim calcmode="lin" valueType="num">
                                      <p:cBhvr additive="base">
                                        <p:cTn id="19" dur="500" fill="hold"/>
                                        <p:tgtEl>
                                          <p:spTgt spid="129111"/>
                                        </p:tgtEl>
                                        <p:attrNameLst>
                                          <p:attrName>ppt_x</p:attrName>
                                        </p:attrNameLst>
                                      </p:cBhvr>
                                      <p:tavLst>
                                        <p:tav tm="0">
                                          <p:val>
                                            <p:strVal val="1+#ppt_w/2"/>
                                          </p:val>
                                        </p:tav>
                                        <p:tav tm="100000">
                                          <p:val>
                                            <p:strVal val="#ppt_x"/>
                                          </p:val>
                                        </p:tav>
                                      </p:tavLst>
                                    </p:anim>
                                    <p:anim calcmode="lin" valueType="num">
                                      <p:cBhvr additive="base">
                                        <p:cTn id="20" dur="500" fill="hold"/>
                                        <p:tgtEl>
                                          <p:spTgt spid="1291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9108"/>
                                        </p:tgtEl>
                                        <p:attrNameLst>
                                          <p:attrName>style.visibility</p:attrName>
                                        </p:attrNameLst>
                                      </p:cBhvr>
                                      <p:to>
                                        <p:strVal val="visible"/>
                                      </p:to>
                                    </p:set>
                                    <p:anim calcmode="lin" valueType="num">
                                      <p:cBhvr additive="base">
                                        <p:cTn id="25" dur="500" fill="hold"/>
                                        <p:tgtEl>
                                          <p:spTgt spid="129108"/>
                                        </p:tgtEl>
                                        <p:attrNameLst>
                                          <p:attrName>ppt_x</p:attrName>
                                        </p:attrNameLst>
                                      </p:cBhvr>
                                      <p:tavLst>
                                        <p:tav tm="0">
                                          <p:val>
                                            <p:strVal val="1+#ppt_w/2"/>
                                          </p:val>
                                        </p:tav>
                                        <p:tav tm="100000">
                                          <p:val>
                                            <p:strVal val="#ppt_x"/>
                                          </p:val>
                                        </p:tav>
                                      </p:tavLst>
                                    </p:anim>
                                    <p:anim calcmode="lin" valueType="num">
                                      <p:cBhvr additive="base">
                                        <p:cTn id="26" dur="500" fill="hold"/>
                                        <p:tgtEl>
                                          <p:spTgt spid="12910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9113"/>
                                        </p:tgtEl>
                                        <p:attrNameLst>
                                          <p:attrName>style.visibility</p:attrName>
                                        </p:attrNameLst>
                                      </p:cBhvr>
                                      <p:to>
                                        <p:strVal val="visible"/>
                                      </p:to>
                                    </p:set>
                                    <p:anim calcmode="lin" valueType="num">
                                      <p:cBhvr additive="base">
                                        <p:cTn id="31" dur="500" fill="hold"/>
                                        <p:tgtEl>
                                          <p:spTgt spid="129113"/>
                                        </p:tgtEl>
                                        <p:attrNameLst>
                                          <p:attrName>ppt_x</p:attrName>
                                        </p:attrNameLst>
                                      </p:cBhvr>
                                      <p:tavLst>
                                        <p:tav tm="0">
                                          <p:val>
                                            <p:strVal val="1+#ppt_w/2"/>
                                          </p:val>
                                        </p:tav>
                                        <p:tav tm="100000">
                                          <p:val>
                                            <p:strVal val="#ppt_x"/>
                                          </p:val>
                                        </p:tav>
                                      </p:tavLst>
                                    </p:anim>
                                    <p:anim calcmode="lin" valueType="num">
                                      <p:cBhvr additive="base">
                                        <p:cTn id="32" dur="500" fill="hold"/>
                                        <p:tgtEl>
                                          <p:spTgt spid="12911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9109"/>
                                        </p:tgtEl>
                                        <p:attrNameLst>
                                          <p:attrName>style.visibility</p:attrName>
                                        </p:attrNameLst>
                                      </p:cBhvr>
                                      <p:to>
                                        <p:strVal val="visible"/>
                                      </p:to>
                                    </p:set>
                                    <p:anim calcmode="lin" valueType="num">
                                      <p:cBhvr additive="base">
                                        <p:cTn id="37" dur="500" fill="hold"/>
                                        <p:tgtEl>
                                          <p:spTgt spid="129109"/>
                                        </p:tgtEl>
                                        <p:attrNameLst>
                                          <p:attrName>ppt_x</p:attrName>
                                        </p:attrNameLst>
                                      </p:cBhvr>
                                      <p:tavLst>
                                        <p:tav tm="0">
                                          <p:val>
                                            <p:strVal val="1+#ppt_w/2"/>
                                          </p:val>
                                        </p:tav>
                                        <p:tav tm="100000">
                                          <p:val>
                                            <p:strVal val="#ppt_x"/>
                                          </p:val>
                                        </p:tav>
                                      </p:tavLst>
                                    </p:anim>
                                    <p:anim calcmode="lin" valueType="num">
                                      <p:cBhvr additive="base">
                                        <p:cTn id="38" dur="500" fill="hold"/>
                                        <p:tgtEl>
                                          <p:spTgt spid="12910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9112"/>
                                        </p:tgtEl>
                                        <p:attrNameLst>
                                          <p:attrName>style.visibility</p:attrName>
                                        </p:attrNameLst>
                                      </p:cBhvr>
                                      <p:to>
                                        <p:strVal val="visible"/>
                                      </p:to>
                                    </p:set>
                                    <p:anim calcmode="lin" valueType="num">
                                      <p:cBhvr additive="base">
                                        <p:cTn id="43" dur="500" fill="hold"/>
                                        <p:tgtEl>
                                          <p:spTgt spid="129112"/>
                                        </p:tgtEl>
                                        <p:attrNameLst>
                                          <p:attrName>ppt_x</p:attrName>
                                        </p:attrNameLst>
                                      </p:cBhvr>
                                      <p:tavLst>
                                        <p:tav tm="0">
                                          <p:val>
                                            <p:strVal val="1+#ppt_w/2"/>
                                          </p:val>
                                        </p:tav>
                                        <p:tav tm="100000">
                                          <p:val>
                                            <p:strVal val="#ppt_x"/>
                                          </p:val>
                                        </p:tav>
                                      </p:tavLst>
                                    </p:anim>
                                    <p:anim calcmode="lin" valueType="num">
                                      <p:cBhvr additive="base">
                                        <p:cTn id="44" dur="500" fill="hold"/>
                                        <p:tgtEl>
                                          <p:spTgt spid="12911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9114"/>
                                        </p:tgtEl>
                                        <p:attrNameLst>
                                          <p:attrName>style.visibility</p:attrName>
                                        </p:attrNameLst>
                                      </p:cBhvr>
                                      <p:to>
                                        <p:strVal val="visible"/>
                                      </p:to>
                                    </p:set>
                                    <p:anim calcmode="lin" valueType="num">
                                      <p:cBhvr additive="base">
                                        <p:cTn id="49" dur="500" fill="hold"/>
                                        <p:tgtEl>
                                          <p:spTgt spid="129114"/>
                                        </p:tgtEl>
                                        <p:attrNameLst>
                                          <p:attrName>ppt_x</p:attrName>
                                        </p:attrNameLst>
                                      </p:cBhvr>
                                      <p:tavLst>
                                        <p:tav tm="0">
                                          <p:val>
                                            <p:strVal val="#ppt_x"/>
                                          </p:val>
                                        </p:tav>
                                        <p:tav tm="100000">
                                          <p:val>
                                            <p:strVal val="#ppt_x"/>
                                          </p:val>
                                        </p:tav>
                                      </p:tavLst>
                                    </p:anim>
                                    <p:anim calcmode="lin" valueType="num">
                                      <p:cBhvr additive="base">
                                        <p:cTn id="50" dur="500" fill="hold"/>
                                        <p:tgtEl>
                                          <p:spTgt spid="129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07" grpId="0" autoUpdateAnimBg="0"/>
      <p:bldP spid="129108" grpId="0" autoUpdateAnimBg="0"/>
      <p:bldP spid="129109" grpId="0" autoUpdateAnimBg="0"/>
      <p:bldP spid="129110" grpId="0" autoUpdateAnimBg="0"/>
      <p:bldP spid="129111" grpId="0" autoUpdateAnimBg="0"/>
      <p:bldP spid="129112" grpId="0" autoUpdateAnimBg="0"/>
      <p:bldP spid="129113" grpId="0" autoUpdateAnimBg="0"/>
      <p:bldP spid="12911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I = </a:t>
            </a:r>
            <a:r>
              <a:rPr lang="en-US" dirty="0" err="1"/>
              <a:t>imread</a:t>
            </a:r>
            <a:r>
              <a:rPr lang="en-US" dirty="0"/>
              <a:t>('</a:t>
            </a:r>
            <a:r>
              <a:rPr lang="en-US" dirty="0" err="1"/>
              <a:t>eight.tif</a:t>
            </a:r>
            <a:r>
              <a:rPr lang="en-US" dirty="0"/>
              <a:t>'); figure, </a:t>
            </a:r>
            <a:r>
              <a:rPr lang="en-US" dirty="0" err="1"/>
              <a:t>imshow</a:t>
            </a:r>
            <a:r>
              <a:rPr lang="en-US" dirty="0"/>
              <a:t>(I)</a:t>
            </a:r>
            <a:endParaRPr lang="el-GR" dirty="0" smtClean="0"/>
          </a:p>
          <a:p>
            <a:r>
              <a:rPr lang="en-US" dirty="0" err="1" smtClean="0"/>
              <a:t>filteredImage</a:t>
            </a:r>
            <a:r>
              <a:rPr lang="en-US" dirty="0" smtClean="0"/>
              <a:t> </a:t>
            </a:r>
            <a:r>
              <a:rPr lang="en-US" dirty="0"/>
              <a:t>= </a:t>
            </a:r>
            <a:r>
              <a:rPr lang="en-US" dirty="0" smtClean="0"/>
              <a:t>conv2(double(</a:t>
            </a:r>
            <a:r>
              <a:rPr lang="el-GR" dirty="0" smtClean="0"/>
              <a:t>Ι</a:t>
            </a:r>
            <a:r>
              <a:rPr lang="en-US" dirty="0" smtClean="0"/>
              <a:t>), </a:t>
            </a:r>
            <a:r>
              <a:rPr lang="en-US" dirty="0"/>
              <a:t>ones(3)/9</a:t>
            </a:r>
            <a:r>
              <a:rPr lang="en-US" dirty="0" smtClean="0"/>
              <a:t>);</a:t>
            </a:r>
            <a:endParaRPr lang="el-GR" dirty="0" smtClean="0"/>
          </a:p>
          <a:p>
            <a:r>
              <a:rPr lang="en-US" dirty="0"/>
              <a:t>figure, </a:t>
            </a:r>
            <a:r>
              <a:rPr lang="en-US" dirty="0" err="1"/>
              <a:t>imshow</a:t>
            </a:r>
            <a:r>
              <a:rPr lang="en-US" dirty="0"/>
              <a:t>(uint8(</a:t>
            </a:r>
            <a:r>
              <a:rPr lang="en-US" dirty="0" err="1"/>
              <a:t>filteredImage</a:t>
            </a:r>
            <a:r>
              <a:rPr lang="en-US" dirty="0" smtClean="0"/>
              <a:t>));</a:t>
            </a:r>
          </a:p>
          <a:p>
            <a:pPr marL="0" indent="0">
              <a:buNone/>
            </a:pPr>
            <a:endParaRPr lang="el-G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924944"/>
            <a:ext cx="4505325"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05894"/>
            <a:ext cx="4524375" cy="3143250"/>
          </a:xfrm>
          <a:prstGeom prst="rect">
            <a:avLst/>
          </a:prstGeom>
        </p:spPr>
      </p:pic>
      <p:grpSp>
        <p:nvGrpSpPr>
          <p:cNvPr id="6" name="Group 5"/>
          <p:cNvGrpSpPr/>
          <p:nvPr/>
        </p:nvGrpSpPr>
        <p:grpSpPr>
          <a:xfrm>
            <a:off x="-26987" y="454605"/>
            <a:ext cx="852746" cy="764595"/>
            <a:chOff x="6432415" y="5229200"/>
            <a:chExt cx="1296144" cy="1251046"/>
          </a:xfrm>
        </p:grpSpPr>
        <p:sp>
          <p:nvSpPr>
            <p:cNvPr id="7"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8" name="Picture 4" descr="http://www.clker.com/cliparts/b/f/e/a/14196945681153564639trainer_lectur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2"/>
          <p:cNvSpPr>
            <a:spLocks noGrp="1" noChangeArrowheads="1"/>
          </p:cNvSpPr>
          <p:nvPr>
            <p:ph type="title"/>
          </p:nvPr>
        </p:nvSpPr>
        <p:spPr>
          <a:xfrm>
            <a:off x="130076" y="228600"/>
            <a:ext cx="8957646" cy="685800"/>
          </a:xfrm>
        </p:spPr>
        <p:txBody>
          <a:bodyPr/>
          <a:lstStyle/>
          <a:p>
            <a:pPr eaLnBrk="1" hangingPunct="1"/>
            <a:r>
              <a:rPr lang="el-GR" altLang="el-GR" sz="2400" dirty="0" smtClean="0"/>
              <a:t>Παράδειγμα Επεξεργασίας Εικόνας</a:t>
            </a:r>
            <a:endParaRPr lang="en-US" altLang="el-GR" sz="2400" dirty="0" smtClean="0"/>
          </a:p>
        </p:txBody>
      </p:sp>
      <p:grpSp>
        <p:nvGrpSpPr>
          <p:cNvPr id="11" name="Group 10"/>
          <p:cNvGrpSpPr/>
          <p:nvPr/>
        </p:nvGrpSpPr>
        <p:grpSpPr>
          <a:xfrm>
            <a:off x="625032" y="454605"/>
            <a:ext cx="706608" cy="737582"/>
            <a:chOff x="7740352" y="5229200"/>
            <a:chExt cx="1296144" cy="1247800"/>
          </a:xfrm>
        </p:grpSpPr>
        <p:pic>
          <p:nvPicPr>
            <p:cNvPr id="12" name="Picture 6" descr="matla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7290" y="5229200"/>
              <a:ext cx="879715" cy="92204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bwMode="auto">
            <a:xfrm>
              <a:off x="7740352" y="5791200"/>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200" kern="0" dirty="0" err="1" smtClean="0">
                  <a:solidFill>
                    <a:schemeClr val="tx1"/>
                  </a:solidFill>
                  <a:latin typeface="Times New Roman" panose="02020603050405020304" pitchFamily="18" charset="0"/>
                  <a:cs typeface="Times New Roman" panose="02020603050405020304" pitchFamily="18" charset="0"/>
                </a:rPr>
                <a:t>Matlab</a:t>
              </a:r>
              <a:endParaRPr lang="el-GR" sz="1200" kern="0" dirty="0">
                <a:solidFill>
                  <a:schemeClr val="tx1"/>
                </a:solidFill>
                <a:latin typeface="Times New Roman" panose="02020603050405020304" pitchFamily="18" charset="0"/>
                <a:cs typeface="Times New Roman" panose="02020603050405020304" pitchFamily="18"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2680555247"/>
              </p:ext>
            </p:extLst>
          </p:nvPr>
        </p:nvGraphicFramePr>
        <p:xfrm>
          <a:off x="7860705" y="989497"/>
          <a:ext cx="1031775" cy="825324"/>
        </p:xfrm>
        <a:graphic>
          <a:graphicData uri="http://schemas.openxmlformats.org/drawingml/2006/table">
            <a:tbl>
              <a:tblPr firstRow="1" bandRow="1">
                <a:tableStyleId>{5940675A-B579-460E-94D1-54222C63F5DA}</a:tableStyleId>
              </a:tblPr>
              <a:tblGrid>
                <a:gridCol w="343925">
                  <a:extLst>
                    <a:ext uri="{9D8B030D-6E8A-4147-A177-3AD203B41FA5}">
                      <a16:colId xmlns:a16="http://schemas.microsoft.com/office/drawing/2014/main" val="20000"/>
                    </a:ext>
                  </a:extLst>
                </a:gridCol>
                <a:gridCol w="343925">
                  <a:extLst>
                    <a:ext uri="{9D8B030D-6E8A-4147-A177-3AD203B41FA5}">
                      <a16:colId xmlns:a16="http://schemas.microsoft.com/office/drawing/2014/main" val="20001"/>
                    </a:ext>
                  </a:extLst>
                </a:gridCol>
                <a:gridCol w="343925">
                  <a:extLst>
                    <a:ext uri="{9D8B030D-6E8A-4147-A177-3AD203B41FA5}">
                      <a16:colId xmlns:a16="http://schemas.microsoft.com/office/drawing/2014/main" val="20002"/>
                    </a:ext>
                  </a:extLst>
                </a:gridCol>
              </a:tblGrid>
              <a:tr h="275108">
                <a:tc>
                  <a:txBody>
                    <a:bodyPr/>
                    <a:lstStyle/>
                    <a:p>
                      <a:r>
                        <a:rPr lang="en-US" sz="900" dirty="0" smtClean="0"/>
                        <a:t>1/9</a:t>
                      </a:r>
                      <a:endParaRPr lang="el-GR" sz="900" dirty="0"/>
                    </a:p>
                  </a:txBody>
                  <a:tcPr/>
                </a:tc>
                <a:tc>
                  <a:txBody>
                    <a:bodyPr/>
                    <a:lstStyle/>
                    <a:p>
                      <a:r>
                        <a:rPr lang="en-US" sz="900" dirty="0" smtClean="0"/>
                        <a:t>1/9</a:t>
                      </a:r>
                      <a:endParaRPr lang="el-GR" sz="900" dirty="0"/>
                    </a:p>
                  </a:txBody>
                  <a:tcPr/>
                </a:tc>
                <a:tc>
                  <a:txBody>
                    <a:bodyPr/>
                    <a:lstStyle/>
                    <a:p>
                      <a:r>
                        <a:rPr lang="en-US" sz="900" dirty="0" smtClean="0"/>
                        <a:t>1/9</a:t>
                      </a:r>
                      <a:endParaRPr lang="el-GR" sz="900" dirty="0"/>
                    </a:p>
                  </a:txBody>
                  <a:tcPr/>
                </a:tc>
                <a:extLst>
                  <a:ext uri="{0D108BD9-81ED-4DB2-BD59-A6C34878D82A}">
                    <a16:rowId xmlns:a16="http://schemas.microsoft.com/office/drawing/2014/main" val="10000"/>
                  </a:ext>
                </a:extLst>
              </a:tr>
              <a:tr h="275108">
                <a:tc>
                  <a:txBody>
                    <a:bodyPr/>
                    <a:lstStyle/>
                    <a:p>
                      <a:r>
                        <a:rPr lang="en-US" sz="900" dirty="0" smtClean="0"/>
                        <a:t>1/9</a:t>
                      </a:r>
                      <a:endParaRPr lang="el-GR" sz="900" dirty="0"/>
                    </a:p>
                  </a:txBody>
                  <a:tcPr/>
                </a:tc>
                <a:tc>
                  <a:txBody>
                    <a:bodyPr/>
                    <a:lstStyle/>
                    <a:p>
                      <a:r>
                        <a:rPr lang="en-US" sz="900" dirty="0" smtClean="0"/>
                        <a:t>1/9</a:t>
                      </a:r>
                      <a:endParaRPr lang="el-GR" sz="900" dirty="0"/>
                    </a:p>
                  </a:txBody>
                  <a:tcPr/>
                </a:tc>
                <a:tc>
                  <a:txBody>
                    <a:bodyPr/>
                    <a:lstStyle/>
                    <a:p>
                      <a:r>
                        <a:rPr lang="en-US" sz="900" dirty="0" smtClean="0"/>
                        <a:t>1/9</a:t>
                      </a:r>
                      <a:endParaRPr lang="el-GR" sz="900" dirty="0"/>
                    </a:p>
                  </a:txBody>
                  <a:tcPr/>
                </a:tc>
                <a:extLst>
                  <a:ext uri="{0D108BD9-81ED-4DB2-BD59-A6C34878D82A}">
                    <a16:rowId xmlns:a16="http://schemas.microsoft.com/office/drawing/2014/main" val="10001"/>
                  </a:ext>
                </a:extLst>
              </a:tr>
              <a:tr h="275108">
                <a:tc>
                  <a:txBody>
                    <a:bodyPr/>
                    <a:lstStyle/>
                    <a:p>
                      <a:r>
                        <a:rPr lang="en-US" sz="900" dirty="0" smtClean="0"/>
                        <a:t>1/9</a:t>
                      </a:r>
                      <a:endParaRPr lang="el-GR" sz="900" dirty="0"/>
                    </a:p>
                  </a:txBody>
                  <a:tcPr/>
                </a:tc>
                <a:tc>
                  <a:txBody>
                    <a:bodyPr/>
                    <a:lstStyle/>
                    <a:p>
                      <a:r>
                        <a:rPr lang="en-US" sz="900" dirty="0" smtClean="0"/>
                        <a:t>1/9</a:t>
                      </a:r>
                      <a:endParaRPr lang="el-GR" sz="900" dirty="0"/>
                    </a:p>
                  </a:txBody>
                  <a:tcPr/>
                </a:tc>
                <a:tc>
                  <a:txBody>
                    <a:bodyPr/>
                    <a:lstStyle/>
                    <a:p>
                      <a:r>
                        <a:rPr lang="en-US" sz="900" dirty="0" smtClean="0"/>
                        <a:t>1/9</a:t>
                      </a:r>
                      <a:endParaRPr lang="el-GR" sz="900" dirty="0"/>
                    </a:p>
                  </a:txBody>
                  <a:tcPr/>
                </a:tc>
                <a:extLst>
                  <a:ext uri="{0D108BD9-81ED-4DB2-BD59-A6C34878D82A}">
                    <a16:rowId xmlns:a16="http://schemas.microsoft.com/office/drawing/2014/main" val="10002"/>
                  </a:ext>
                </a:extLst>
              </a:tr>
            </a:tbl>
          </a:graphicData>
        </a:graphic>
      </p:graphicFrame>
      <p:cxnSp>
        <p:nvCxnSpPr>
          <p:cNvPr id="16" name="Straight Arrow Connector 15"/>
          <p:cNvCxnSpPr>
            <a:endCxn id="2" idx="1"/>
          </p:cNvCxnSpPr>
          <p:nvPr/>
        </p:nvCxnSpPr>
        <p:spPr>
          <a:xfrm flipV="1">
            <a:off x="6865710" y="1402159"/>
            <a:ext cx="994995" cy="412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8247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Αναφορές</a:t>
            </a:r>
            <a:endParaRPr lang="en-US" dirty="0"/>
          </a:p>
        </p:txBody>
      </p:sp>
      <p:sp>
        <p:nvSpPr>
          <p:cNvPr id="3" name="Content Placeholder 2"/>
          <p:cNvSpPr>
            <a:spLocks noGrp="1"/>
          </p:cNvSpPr>
          <p:nvPr>
            <p:ph idx="1"/>
          </p:nvPr>
        </p:nvSpPr>
        <p:spPr/>
        <p:txBody>
          <a:bodyPr/>
          <a:lstStyle/>
          <a:p>
            <a:r>
              <a:rPr lang="en-US" sz="1800" dirty="0"/>
              <a:t>Peters, Richard Alan, II, "The Fourier Transform", Lectures on Image Processing, Vanderbilt University, Nashville, TN, April 2008, Available on the web at the Internet Archive, </a:t>
            </a:r>
            <a:r>
              <a:rPr lang="en-US" sz="1800" dirty="0">
                <a:hlinkClick r:id="rId2"/>
              </a:rPr>
              <a:t>http://www.archive.org/details/Lectures_on_Image_Processing</a:t>
            </a:r>
            <a:r>
              <a:rPr lang="en-US" sz="1800" dirty="0" smtClean="0"/>
              <a:t>.</a:t>
            </a:r>
            <a:endParaRPr lang="en-US" sz="1800" dirty="0"/>
          </a:p>
          <a:p>
            <a:r>
              <a:rPr lang="en-US" sz="1800" dirty="0" err="1"/>
              <a:t>Christophoros</a:t>
            </a:r>
            <a:r>
              <a:rPr lang="en-US" sz="1800" dirty="0"/>
              <a:t> </a:t>
            </a:r>
            <a:r>
              <a:rPr lang="en-US" sz="1800" dirty="0" smtClean="0"/>
              <a:t>Nikou, </a:t>
            </a:r>
            <a:r>
              <a:rPr lang="el-GR" sz="1800" dirty="0"/>
              <a:t>Ανοικτά Ακαδημαϊκά </a:t>
            </a:r>
            <a:r>
              <a:rPr lang="el-GR" sz="1800" dirty="0" smtClean="0"/>
              <a:t>Μαθήματα</a:t>
            </a:r>
            <a:r>
              <a:rPr lang="en-US" sz="1800" dirty="0" smtClean="0"/>
              <a:t>, Intensity Transformations (Histogram Processing), University </a:t>
            </a:r>
            <a:r>
              <a:rPr lang="en-US" sz="1800" dirty="0"/>
              <a:t>of Ioannina - Department of Computer </a:t>
            </a:r>
            <a:r>
              <a:rPr lang="en-US" sz="1800" dirty="0" smtClean="0"/>
              <a:t>Science, </a:t>
            </a:r>
            <a:r>
              <a:rPr lang="en-US" sz="1800" dirty="0" smtClean="0">
                <a:hlinkClick r:id="rId3"/>
              </a:rPr>
              <a:t>cnikou@cs.uoi.gr</a:t>
            </a:r>
            <a:endParaRPr lang="en-US" sz="1800" dirty="0" smtClean="0"/>
          </a:p>
          <a:p>
            <a:pPr marL="0" indent="0">
              <a:buNone/>
            </a:pPr>
            <a:r>
              <a:rPr lang="el-GR" sz="1800" dirty="0" smtClean="0"/>
              <a:t>      </a:t>
            </a:r>
            <a:r>
              <a:rPr lang="en-US" sz="1800" dirty="0" smtClean="0"/>
              <a:t>http</a:t>
            </a:r>
            <a:r>
              <a:rPr lang="en-US" sz="1800" dirty="0"/>
              <a:t>://</a:t>
            </a:r>
            <a:r>
              <a:rPr lang="en-US" sz="1800" dirty="0" smtClean="0"/>
              <a:t>ecourse.uoi.gr/course/view.php?id=1126</a:t>
            </a:r>
            <a:endParaRPr lang="el-GR" sz="1800" dirty="0" smtClean="0"/>
          </a:p>
          <a:p>
            <a:pPr marL="0" indent="0">
              <a:buNone/>
            </a:pPr>
            <a:endParaRPr lang="el-GR" sz="1800" dirty="0" smtClean="0"/>
          </a:p>
          <a:p>
            <a:pPr marL="0" indent="0">
              <a:buNone/>
            </a:pPr>
            <a:endParaRPr lang="en-US" sz="1800" dirty="0"/>
          </a:p>
        </p:txBody>
      </p:sp>
      <p:pic>
        <p:nvPicPr>
          <p:cNvPr id="7" name="Picture 6"/>
          <p:cNvPicPr>
            <a:picLocks noChangeAspect="1"/>
          </p:cNvPicPr>
          <p:nvPr/>
        </p:nvPicPr>
        <p:blipFill>
          <a:blip r:embed="rId4"/>
          <a:stretch>
            <a:fillRect/>
          </a:stretch>
        </p:blipFill>
        <p:spPr>
          <a:xfrm>
            <a:off x="755576" y="3880487"/>
            <a:ext cx="1529740" cy="2114332"/>
          </a:xfrm>
          <a:prstGeom prst="rect">
            <a:avLst/>
          </a:prstGeom>
        </p:spPr>
      </p:pic>
      <p:sp>
        <p:nvSpPr>
          <p:cNvPr id="8" name="Rectangle 7"/>
          <p:cNvSpPr/>
          <p:nvPr/>
        </p:nvSpPr>
        <p:spPr>
          <a:xfrm>
            <a:off x="2278208" y="3848100"/>
            <a:ext cx="6408837" cy="1015663"/>
          </a:xfrm>
          <a:prstGeom prst="rect">
            <a:avLst/>
          </a:prstGeom>
        </p:spPr>
        <p:txBody>
          <a:bodyPr wrap="square">
            <a:spAutoFit/>
          </a:bodyPr>
          <a:lstStyle/>
          <a:p>
            <a:pPr marL="0" indent="0" eaLnBrk="1" hangingPunct="1">
              <a:tabLst>
                <a:tab pos="1171575" algn="l"/>
              </a:tabLst>
            </a:pPr>
            <a:r>
              <a:rPr kumimoji="1" lang="en-US" altLang="el-GR" sz="1800" dirty="0">
                <a:solidFill>
                  <a:schemeClr val="tx1">
                    <a:lumMod val="65000"/>
                    <a:lumOff val="35000"/>
                  </a:schemeClr>
                </a:solidFill>
                <a:latin typeface="+mn-lt"/>
              </a:rPr>
              <a:t>“Digital Image Processing”, Rafael </a:t>
            </a:r>
            <a:r>
              <a:rPr kumimoji="1" lang="en-US" altLang="el-GR" sz="1800" dirty="0" err="1">
                <a:solidFill>
                  <a:schemeClr val="tx1">
                    <a:lumMod val="65000"/>
                    <a:lumOff val="35000"/>
                  </a:schemeClr>
                </a:solidFill>
                <a:latin typeface="+mn-lt"/>
              </a:rPr>
              <a:t>C.Gonzalez</a:t>
            </a:r>
            <a:r>
              <a:rPr kumimoji="1" lang="en-US" altLang="el-GR" sz="1800" dirty="0">
                <a:solidFill>
                  <a:schemeClr val="tx1">
                    <a:lumMod val="65000"/>
                    <a:lumOff val="35000"/>
                  </a:schemeClr>
                </a:solidFill>
                <a:latin typeface="+mn-lt"/>
              </a:rPr>
              <a:t> &amp; Richard E. Woods, Addison-Wesley, 3rd  edition</a:t>
            </a:r>
          </a:p>
          <a:p>
            <a:pPr marL="0" indent="0" eaLnBrk="1" hangingPunct="1">
              <a:tabLst>
                <a:tab pos="1171575" algn="l"/>
              </a:tabLst>
            </a:pPr>
            <a:endParaRPr lang="el-GR" altLang="el-GR" dirty="0"/>
          </a:p>
        </p:txBody>
      </p:sp>
    </p:spTree>
    <p:extLst>
      <p:ext uri="{BB962C8B-B14F-4D97-AF65-F5344CB8AC3E}">
        <p14:creationId xmlns:p14="http://schemas.microsoft.com/office/powerpoint/2010/main" val="3160481657"/>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IE" altLang="el-GR" smtClean="0"/>
              <a:t>References</a:t>
            </a:r>
            <a:endParaRPr lang="en-US" altLang="el-GR" smtClean="0"/>
          </a:p>
        </p:txBody>
      </p:sp>
      <p:sp>
        <p:nvSpPr>
          <p:cNvPr id="20483" name="Rectangle 3"/>
          <p:cNvSpPr>
            <a:spLocks noGrp="1" noChangeArrowheads="1"/>
          </p:cNvSpPr>
          <p:nvPr>
            <p:ph type="body" idx="1"/>
          </p:nvPr>
        </p:nvSpPr>
        <p:spPr>
          <a:xfrm>
            <a:off x="457200" y="1333500"/>
            <a:ext cx="8401050" cy="5524500"/>
          </a:xfrm>
        </p:spPr>
        <p:txBody>
          <a:bodyPr/>
          <a:lstStyle/>
          <a:p>
            <a:pPr marL="0" indent="0" eaLnBrk="1" hangingPunct="1">
              <a:tabLst>
                <a:tab pos="1171575" algn="l"/>
              </a:tabLst>
            </a:pPr>
            <a:r>
              <a:rPr lang="en-IE" altLang="el-GR" dirty="0" smtClean="0"/>
              <a:t>	“Digital Image Processing”, Rafael C. </a:t>
            </a:r>
            <a:br>
              <a:rPr lang="en-IE" altLang="el-GR" dirty="0" smtClean="0"/>
            </a:br>
            <a:r>
              <a:rPr lang="en-IE" altLang="el-GR" dirty="0" smtClean="0"/>
              <a:t>	Gonzalez &amp; Richard E. Woods, </a:t>
            </a:r>
            <a:br>
              <a:rPr lang="en-IE" altLang="el-GR" dirty="0" smtClean="0"/>
            </a:br>
            <a:r>
              <a:rPr lang="en-IE" altLang="el-GR" dirty="0" smtClean="0"/>
              <a:t>	Addison-Wesley, 2002</a:t>
            </a:r>
            <a:endParaRPr lang="el-GR" altLang="el-GR" dirty="0" smtClean="0"/>
          </a:p>
          <a:p>
            <a:pPr marL="0" indent="0" eaLnBrk="1" hangingPunct="1">
              <a:tabLst>
                <a:tab pos="1171575" algn="l"/>
              </a:tabLst>
            </a:pPr>
            <a:endParaRPr lang="el-GR" altLang="el-GR" dirty="0"/>
          </a:p>
          <a:p>
            <a:pPr marL="0" indent="0" eaLnBrk="1" hangingPunct="1">
              <a:buNone/>
              <a:tabLst>
                <a:tab pos="1171575" algn="l"/>
              </a:tabLst>
            </a:pPr>
            <a:r>
              <a:rPr lang="el-GR" smtClean="0"/>
              <a:t>	</a:t>
            </a:r>
            <a:endParaRPr lang="en-US" altLang="el-GR" dirty="0" smtClean="0"/>
          </a:p>
        </p:txBody>
      </p:sp>
      <p:pic>
        <p:nvPicPr>
          <p:cNvPr id="20484" name="Picture 4" descr="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419225"/>
            <a:ext cx="11033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390499"/>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0" y="1700808"/>
            <a:ext cx="9144000" cy="935037"/>
          </a:xfrm>
          <a:prstGeom prst="rect">
            <a:avLst/>
          </a:prstGeom>
          <a:noFill/>
          <a:ln w="9525">
            <a:noFill/>
            <a:miter lim="800000"/>
            <a:headEnd/>
            <a:tailEnd/>
          </a:ln>
        </p:spPr>
        <p:txBody>
          <a:bodyPr/>
          <a:lstStyle/>
          <a:p>
            <a:pPr marL="266700" indent="-266700" algn="ctr" eaLnBrk="0" hangingPunct="0">
              <a:spcBef>
                <a:spcPct val="20000"/>
              </a:spcBef>
              <a:buClr>
                <a:srgbClr val="FF9933"/>
              </a:buClr>
              <a:buSzPct val="90000"/>
              <a:buFont typeface="Wingdings" pitchFamily="2" charset="2"/>
              <a:buNone/>
              <a:defRPr/>
            </a:pPr>
            <a:endParaRPr kumimoji="1" lang="el-GR" sz="3300" i="1" dirty="0" smtClean="0">
              <a:solidFill>
                <a:schemeClr val="tx1">
                  <a:lumMod val="65000"/>
                  <a:lumOff val="35000"/>
                </a:schemeClr>
              </a:solidFill>
              <a:effectLst>
                <a:reflection blurRad="6350" stA="55000" endA="300" endPos="45500" dir="5400000" sy="-100000" algn="bl" rotWithShape="0"/>
              </a:effectLst>
              <a:latin typeface="Arial" charset="0"/>
            </a:endParaRPr>
          </a:p>
          <a:p>
            <a:pPr marL="266700" indent="-266700" algn="ctr" eaLnBrk="0" hangingPunct="0">
              <a:spcBef>
                <a:spcPct val="20000"/>
              </a:spcBef>
              <a:buClr>
                <a:srgbClr val="FF9933"/>
              </a:buClr>
              <a:buSzPct val="90000"/>
              <a:buFont typeface="Wingdings" pitchFamily="2" charset="2"/>
              <a:buNone/>
              <a:defRPr/>
            </a:pPr>
            <a:endParaRPr kumimoji="1" lang="el-GR" sz="3300" i="1" dirty="0">
              <a:solidFill>
                <a:schemeClr val="tx1">
                  <a:lumMod val="65000"/>
                  <a:lumOff val="35000"/>
                </a:schemeClr>
              </a:solidFill>
              <a:effectLst>
                <a:reflection blurRad="6350" stA="55000" endA="300" endPos="45500" dir="5400000" sy="-100000" algn="bl" rotWithShape="0"/>
              </a:effectLst>
              <a:latin typeface="Arial" charset="0"/>
            </a:endParaRPr>
          </a:p>
          <a:p>
            <a:pPr marL="266700" indent="-266700" algn="ctr" eaLnBrk="0" hangingPunct="0">
              <a:spcBef>
                <a:spcPct val="20000"/>
              </a:spcBef>
              <a:buClr>
                <a:srgbClr val="FF9933"/>
              </a:buClr>
              <a:buSzPct val="90000"/>
              <a:buFont typeface="Wingdings" pitchFamily="2" charset="2"/>
              <a:buNone/>
              <a:defRPr/>
            </a:pPr>
            <a:r>
              <a:rPr kumimoji="1" lang="en-GB" sz="3300" i="1" dirty="0" smtClean="0">
                <a:solidFill>
                  <a:schemeClr val="tx1">
                    <a:lumMod val="65000"/>
                    <a:lumOff val="35000"/>
                  </a:schemeClr>
                </a:solidFill>
                <a:effectLst>
                  <a:reflection blurRad="6350" stA="55000" endA="300" endPos="45500" dir="5400000" sy="-100000" algn="bl" rotWithShape="0"/>
                </a:effectLst>
                <a:latin typeface="Arial" charset="0"/>
              </a:rPr>
              <a:t>Thank </a:t>
            </a:r>
            <a:r>
              <a:rPr kumimoji="1" lang="en-GB" sz="3300" i="1" dirty="0">
                <a:solidFill>
                  <a:schemeClr val="tx1">
                    <a:lumMod val="65000"/>
                    <a:lumOff val="35000"/>
                  </a:schemeClr>
                </a:solidFill>
                <a:effectLst>
                  <a:reflection blurRad="6350" stA="55000" endA="300" endPos="45500" dir="5400000" sy="-100000" algn="bl" rotWithShape="0"/>
                </a:effectLst>
                <a:latin typeface="Arial" charset="0"/>
              </a:rPr>
              <a:t>you for your attention!</a:t>
            </a:r>
          </a:p>
          <a:p>
            <a:pPr marL="266700" indent="-266700" eaLnBrk="0" hangingPunct="0">
              <a:spcBef>
                <a:spcPct val="20000"/>
              </a:spcBef>
              <a:buClr>
                <a:srgbClr val="FF9933"/>
              </a:buClr>
              <a:buSzPct val="90000"/>
              <a:buFont typeface="Wingdings" pitchFamily="2" charset="2"/>
              <a:buBlip>
                <a:blip r:embed="rId3"/>
              </a:buBlip>
              <a:defRPr/>
            </a:pPr>
            <a:endParaRPr kumimoji="1" lang="el-GR" sz="3300" i="1" dirty="0">
              <a:solidFill>
                <a:srgbClr val="003399"/>
              </a:solidFill>
              <a:effectLst>
                <a:reflection blurRad="6350" stA="55000" endA="300" endPos="45500" dir="5400000" sy="-100000" algn="bl" rotWithShape="0"/>
              </a:effectLst>
              <a:latin typeface="Arial" charset="0"/>
            </a:endParaRPr>
          </a:p>
        </p:txBody>
      </p:sp>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dirty="0" smtClean="0">
                <a:ln/>
                <a:solidFill>
                  <a:schemeClr val="accent3"/>
                </a:solidFill>
              </a:rPr>
              <a:t>End of today’s lecture</a:t>
            </a:r>
            <a:endParaRPr lang="en-US" dirty="0">
              <a:ln/>
              <a:solidFill>
                <a:schemeClr val="accent3"/>
              </a:solidFill>
            </a:endParaRPr>
          </a:p>
        </p:txBody>
      </p:sp>
      <p:sp>
        <p:nvSpPr>
          <p:cNvPr id="5" name="Rectangle 7"/>
          <p:cNvSpPr>
            <a:spLocks noChangeArrowheads="1"/>
          </p:cNvSpPr>
          <p:nvPr/>
        </p:nvSpPr>
        <p:spPr bwMode="auto">
          <a:xfrm>
            <a:off x="0" y="5094511"/>
            <a:ext cx="9251950" cy="566737"/>
          </a:xfrm>
          <a:prstGeom prst="rect">
            <a:avLst/>
          </a:prstGeom>
          <a:noFill/>
          <a:ln w="9525">
            <a:noFill/>
            <a:miter lim="800000"/>
            <a:headEnd/>
            <a:tailEnd/>
          </a:ln>
        </p:spPr>
        <p:txBody>
          <a:bodyPr anchor="b"/>
          <a:lstStyle/>
          <a:p>
            <a:pPr algn="ctr" eaLnBrk="0" hangingPunct="0">
              <a:defRPr/>
            </a:pPr>
            <a:endParaRPr kumimoji="1" lang="en-GB" sz="1800" b="1" dirty="0">
              <a:solidFill>
                <a:schemeClr val="tx1">
                  <a:lumMod val="65000"/>
                  <a:lumOff val="35000"/>
                </a:schemeClr>
              </a:solidFill>
              <a:latin typeface="Tahoma" pitchFamily="34" charset="0"/>
            </a:endParaRPr>
          </a:p>
        </p:txBody>
      </p:sp>
    </p:spTree>
    <p:extLst>
      <p:ext uri="{BB962C8B-B14F-4D97-AF65-F5344CB8AC3E}">
        <p14:creationId xmlns:p14="http://schemas.microsoft.com/office/powerpoint/2010/main" val="22007237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fade">
                                      <p:cBhvr>
                                        <p:cTn id="7" dur="2000"/>
                                        <p:tgtEl>
                                          <p:spTgt spid="238595"/>
                                        </p:tgtEl>
                                      </p:cBhvr>
                                    </p:animEffect>
                                    <p:anim calcmode="lin" valueType="num">
                                      <p:cBhvr>
                                        <p:cTn id="8" dur="2000" fill="hold"/>
                                        <p:tgtEl>
                                          <p:spTgt spid="238595"/>
                                        </p:tgtEl>
                                        <p:attrNameLst>
                                          <p:attrName>ppt_w</p:attrName>
                                        </p:attrNameLst>
                                      </p:cBhvr>
                                      <p:tavLst>
                                        <p:tav tm="0" fmla="#ppt_w*sin(2.5*pi*$)">
                                          <p:val>
                                            <p:fltVal val="0"/>
                                          </p:val>
                                        </p:tav>
                                        <p:tav tm="100000">
                                          <p:val>
                                            <p:fltVal val="1"/>
                                          </p:val>
                                        </p:tav>
                                      </p:tavLst>
                                    </p:anim>
                                    <p:anim calcmode="lin" valueType="num">
                                      <p:cBhvr>
                                        <p:cTn id="9" dur="2000" fill="hold"/>
                                        <p:tgtEl>
                                          <p:spTgt spid="23859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αλυσίδα της απεικόνισης</a:t>
            </a:r>
            <a:endParaRPr lang="el-GR" dirty="0"/>
          </a:p>
        </p:txBody>
      </p:sp>
      <p:sp>
        <p:nvSpPr>
          <p:cNvPr id="4" name="Rectangle 3"/>
          <p:cNvSpPr/>
          <p:nvPr/>
        </p:nvSpPr>
        <p:spPr>
          <a:xfrm>
            <a:off x="0" y="5843345"/>
            <a:ext cx="7105774" cy="307777"/>
          </a:xfrm>
          <a:prstGeom prst="rect">
            <a:avLst/>
          </a:prstGeom>
        </p:spPr>
        <p:txBody>
          <a:bodyPr wrap="square">
            <a:spAutoFit/>
          </a:bodyPr>
          <a:lstStyle/>
          <a:p>
            <a:r>
              <a:rPr lang="el-GR" sz="1400" dirty="0"/>
              <a:t>https://en.wikipedia.org/wiki/Imaging_science</a:t>
            </a:r>
          </a:p>
        </p:txBody>
      </p:sp>
      <p:pic>
        <p:nvPicPr>
          <p:cNvPr id="27650" name="Picture 2" descr="https://upload.wikimedia.org/wikipedia/commons/e/e1/Constudeyepath_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427" y="914400"/>
            <a:ext cx="4124023" cy="54219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9386" y="1330791"/>
            <a:ext cx="4572000" cy="4154984"/>
          </a:xfrm>
          <a:prstGeom prst="rect">
            <a:avLst/>
          </a:prstGeom>
        </p:spPr>
        <p:txBody>
          <a:bodyPr>
            <a:spAutoFit/>
          </a:bodyPr>
          <a:lstStyle/>
          <a:p>
            <a:r>
              <a:rPr lang="el-GR" dirty="0" smtClean="0"/>
              <a:t>Η διαδρομή </a:t>
            </a:r>
            <a:r>
              <a:rPr lang="el-GR" dirty="0"/>
              <a:t>της πληροφορίας στο οπτικό σύστημα του ανθρώπου </a:t>
            </a:r>
            <a:r>
              <a:rPr lang="el-GR" dirty="0" smtClean="0"/>
              <a:t>: </a:t>
            </a:r>
          </a:p>
          <a:p>
            <a:r>
              <a:rPr lang="el-GR" dirty="0" smtClean="0"/>
              <a:t>Το </a:t>
            </a:r>
            <a:r>
              <a:rPr lang="el-GR" dirty="0"/>
              <a:t>οπτικό ερέθισμα από τον έξω κόσμο συλλαμβάνεται στο αισθητήριο όργανο (μάτι), και στη συνέχεια μέσω του οπτικού νεύρου μεταδίδεται στον εγκέφαλο, καταλήγοντας στον οπτικό φλοιό όπου γίνεται η επεξεργασία της πληροφορίας και πραγματώνεται η αίσθηση της όρασης.</a:t>
            </a:r>
          </a:p>
        </p:txBody>
      </p:sp>
      <p:grpSp>
        <p:nvGrpSpPr>
          <p:cNvPr id="8" name="Group 7"/>
          <p:cNvGrpSpPr/>
          <p:nvPr/>
        </p:nvGrpSpPr>
        <p:grpSpPr>
          <a:xfrm>
            <a:off x="-26987" y="454605"/>
            <a:ext cx="852746" cy="764595"/>
            <a:chOff x="6432415" y="5229200"/>
            <a:chExt cx="1296144" cy="1251046"/>
          </a:xfrm>
        </p:grpSpPr>
        <p:sp>
          <p:nvSpPr>
            <p:cNvPr id="9"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0"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63500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413" t="17197" r="31989" b="10099"/>
          <a:stretch/>
        </p:blipFill>
        <p:spPr>
          <a:xfrm rot="1902813">
            <a:off x="3899946" y="812507"/>
            <a:ext cx="5215542" cy="4677769"/>
          </a:xfrm>
          <a:prstGeom prst="rect">
            <a:avLst/>
          </a:prstGeom>
        </p:spPr>
      </p:pic>
      <p:pic>
        <p:nvPicPr>
          <p:cNvPr id="5" name="Picture 4"/>
          <p:cNvPicPr>
            <a:picLocks noChangeAspect="1"/>
          </p:cNvPicPr>
          <p:nvPr/>
        </p:nvPicPr>
        <p:blipFill rotWithShape="1">
          <a:blip r:embed="rId3"/>
          <a:srcRect l="20212" t="37209" r="69773" b="44482"/>
          <a:stretch/>
        </p:blipFill>
        <p:spPr>
          <a:xfrm>
            <a:off x="0" y="3082491"/>
            <a:ext cx="4059561" cy="3226829"/>
          </a:xfrm>
          <a:prstGeom prst="rect">
            <a:avLst/>
          </a:prstGeom>
        </p:spPr>
      </p:pic>
      <p:sp>
        <p:nvSpPr>
          <p:cNvPr id="6" name="Rectangle 5"/>
          <p:cNvSpPr/>
          <p:nvPr/>
        </p:nvSpPr>
        <p:spPr>
          <a:xfrm>
            <a:off x="-36512" y="3082491"/>
            <a:ext cx="720080" cy="708263"/>
          </a:xfrm>
          <a:prstGeom prst="rect">
            <a:avLst/>
          </a:prstGeom>
          <a:solidFill>
            <a:srgbClr val="A4F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Το ανθρώπινο μάτι</a:t>
            </a:r>
            <a:endParaRPr lang="en-US" dirty="0"/>
          </a:p>
        </p:txBody>
      </p:sp>
      <p:sp>
        <p:nvSpPr>
          <p:cNvPr id="7" name="TextBox 6"/>
          <p:cNvSpPr txBox="1"/>
          <p:nvPr/>
        </p:nvSpPr>
        <p:spPr>
          <a:xfrm>
            <a:off x="93948" y="921730"/>
            <a:ext cx="4550060" cy="2031325"/>
          </a:xfrm>
          <a:prstGeom prst="rect">
            <a:avLst/>
          </a:prstGeom>
          <a:noFill/>
        </p:spPr>
        <p:txBody>
          <a:bodyPr wrap="square" rtlCol="0">
            <a:spAutoFit/>
          </a:bodyPr>
          <a:lstStyle/>
          <a:p>
            <a:r>
              <a:rPr lang="el-GR" sz="1800" dirty="0" smtClean="0"/>
              <a:t>Ο αμφιβληστροειδής είναι η εσωτερική μεμβράνη του ματιού. Όταν το μάτι εστιάζει (κίνηση μέσω μυών) το φως από ένα εξωτερικό αντικείμενο απεικονίζεται στον αμφιβληστροειδή μέσω των </a:t>
            </a:r>
            <a:r>
              <a:rPr lang="el-GR" sz="1800" dirty="0" err="1" smtClean="0"/>
              <a:t>κυτταρων</a:t>
            </a:r>
            <a:r>
              <a:rPr lang="en-US" sz="1800" dirty="0" smtClean="0"/>
              <a:t>-</a:t>
            </a:r>
            <a:r>
              <a:rPr lang="el-GR" sz="1800" dirty="0" smtClean="0"/>
              <a:t>δεκτών που μεταφέρουν μέσω νευρώνων τα σήματα στον εγκέφαλο προς επεξεργασία. </a:t>
            </a:r>
            <a:endParaRPr lang="en-US" sz="1800" dirty="0"/>
          </a:p>
        </p:txBody>
      </p:sp>
      <p:sp>
        <p:nvSpPr>
          <p:cNvPr id="3" name="Content Placeholder 2"/>
          <p:cNvSpPr>
            <a:spLocks noGrp="1"/>
          </p:cNvSpPr>
          <p:nvPr>
            <p:ph idx="1"/>
          </p:nvPr>
        </p:nvSpPr>
        <p:spPr>
          <a:xfrm>
            <a:off x="4558506" y="4860075"/>
            <a:ext cx="3744417" cy="3263504"/>
          </a:xfrm>
        </p:spPr>
        <p:txBody>
          <a:bodyPr/>
          <a:lstStyle/>
          <a:p>
            <a:r>
              <a:rPr lang="el-GR" dirty="0" smtClean="0"/>
              <a:t>Απλουστευμένο διάγραμμα μιας τομής του ματιού</a:t>
            </a:r>
            <a:endParaRPr lang="en-US" dirty="0"/>
          </a:p>
        </p:txBody>
      </p:sp>
      <p:sp>
        <p:nvSpPr>
          <p:cNvPr id="8" name="Rectangle 7"/>
          <p:cNvSpPr/>
          <p:nvPr/>
        </p:nvSpPr>
        <p:spPr>
          <a:xfrm>
            <a:off x="152400" y="-9563"/>
            <a:ext cx="3562707" cy="461665"/>
          </a:xfrm>
          <a:prstGeom prst="rect">
            <a:avLst/>
          </a:prstGeom>
        </p:spPr>
        <p:txBody>
          <a:bodyPr wrap="none">
            <a:spAutoFit/>
          </a:bodyPr>
          <a:lstStyle/>
          <a:p>
            <a:r>
              <a:rPr lang="el-GR" dirty="0"/>
              <a:t>Η αλυσίδα της απεικόνισης</a:t>
            </a:r>
            <a:endParaRPr lang="en-US" dirty="0"/>
          </a:p>
        </p:txBody>
      </p:sp>
    </p:spTree>
    <p:extLst>
      <p:ext uri="{BB962C8B-B14F-4D97-AF65-F5344CB8AC3E}">
        <p14:creationId xmlns:p14="http://schemas.microsoft.com/office/powerpoint/2010/main" val="4156890704"/>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Όραση</a:t>
            </a:r>
            <a:endParaRPr lang="en-US" dirty="0"/>
          </a:p>
        </p:txBody>
      </p:sp>
      <p:sp>
        <p:nvSpPr>
          <p:cNvPr id="3" name="Content Placeholder 2"/>
          <p:cNvSpPr>
            <a:spLocks noGrp="1"/>
          </p:cNvSpPr>
          <p:nvPr>
            <p:ph idx="1"/>
          </p:nvPr>
        </p:nvSpPr>
        <p:spPr>
          <a:xfrm>
            <a:off x="251520" y="1340768"/>
            <a:ext cx="8568952" cy="3263504"/>
          </a:xfrm>
        </p:spPr>
        <p:txBody>
          <a:bodyPr/>
          <a:lstStyle/>
          <a:p>
            <a:r>
              <a:rPr lang="el-GR" dirty="0" smtClean="0"/>
              <a:t>Γραφική αναπαράσταση του ματιού ενώ κοιτάει το δέντρο. Το σημείο </a:t>
            </a:r>
            <a:r>
              <a:rPr lang="en-US" dirty="0" smtClean="0"/>
              <a:t>C  </a:t>
            </a:r>
            <a:r>
              <a:rPr lang="el-GR" dirty="0" smtClean="0"/>
              <a:t>είναι το οπτικό κέντρο του φακού.</a:t>
            </a:r>
            <a:endParaRPr lang="en-US" dirty="0"/>
          </a:p>
        </p:txBody>
      </p:sp>
      <p:pic>
        <p:nvPicPr>
          <p:cNvPr id="4" name="Picture 3"/>
          <p:cNvPicPr>
            <a:picLocks noChangeAspect="1"/>
          </p:cNvPicPr>
          <p:nvPr/>
        </p:nvPicPr>
        <p:blipFill rotWithShape="1">
          <a:blip r:embed="rId2"/>
          <a:srcRect l="12821" t="33781" r="37949" b="41277"/>
          <a:stretch/>
        </p:blipFill>
        <p:spPr>
          <a:xfrm>
            <a:off x="214860" y="2996952"/>
            <a:ext cx="8748011" cy="2493021"/>
          </a:xfrm>
          <a:prstGeom prst="rect">
            <a:avLst/>
          </a:prstGeom>
        </p:spPr>
      </p:pic>
      <p:pic>
        <p:nvPicPr>
          <p:cNvPr id="5" name="Picture 6" descr="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7029101" y="5730083"/>
            <a:ext cx="204022" cy="2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7704" y="5733256"/>
            <a:ext cx="5328592" cy="253916"/>
          </a:xfrm>
          <a:prstGeom prst="rect">
            <a:avLst/>
          </a:prstGeom>
        </p:spPr>
        <p:txBody>
          <a:bodyPr wrap="square">
            <a:spAutoFit/>
          </a:bodyPr>
          <a:lstStyle/>
          <a:p>
            <a:pPr marL="0" indent="0" eaLnBrk="1" hangingPunct="1">
              <a:tabLst>
                <a:tab pos="1171575" algn="l"/>
              </a:tabLst>
            </a:pPr>
            <a:r>
              <a:rPr lang="en-IE" altLang="el-GR" sz="1050" dirty="0"/>
              <a:t>“Digital Image Processing</a:t>
            </a:r>
            <a:r>
              <a:rPr lang="en-IE" altLang="el-GR" sz="1050" dirty="0" smtClean="0"/>
              <a:t>”,</a:t>
            </a:r>
            <a:r>
              <a:rPr lang="el-GR" altLang="el-GR" sz="1050" dirty="0" smtClean="0"/>
              <a:t> </a:t>
            </a:r>
            <a:r>
              <a:rPr lang="en-IE" altLang="el-GR" sz="1050" dirty="0" smtClean="0"/>
              <a:t>Rafael </a:t>
            </a:r>
            <a:r>
              <a:rPr lang="en-IE" altLang="el-GR" sz="1050" dirty="0"/>
              <a:t>C. </a:t>
            </a:r>
            <a:r>
              <a:rPr lang="en-IE" altLang="el-GR" sz="1050" dirty="0" smtClean="0"/>
              <a:t>Gonzalez </a:t>
            </a:r>
            <a:r>
              <a:rPr lang="en-IE" altLang="el-GR" sz="1050" dirty="0"/>
              <a:t>&amp; Richard E. </a:t>
            </a:r>
            <a:r>
              <a:rPr lang="en-IE" altLang="el-GR" sz="1050" dirty="0" smtClean="0"/>
              <a:t>Woods,</a:t>
            </a:r>
            <a:r>
              <a:rPr lang="el-GR" altLang="el-GR" sz="1050" dirty="0" smtClean="0"/>
              <a:t> </a:t>
            </a:r>
            <a:r>
              <a:rPr lang="en-IE" altLang="el-GR" sz="1050" dirty="0" smtClean="0"/>
              <a:t>Addison-Wesley</a:t>
            </a:r>
            <a:r>
              <a:rPr lang="en-IE" altLang="el-GR" sz="1050" dirty="0"/>
              <a:t>, 2002</a:t>
            </a:r>
          </a:p>
        </p:txBody>
      </p:sp>
      <p:sp>
        <p:nvSpPr>
          <p:cNvPr id="7" name="Rectangle 6"/>
          <p:cNvSpPr/>
          <p:nvPr/>
        </p:nvSpPr>
        <p:spPr>
          <a:xfrm>
            <a:off x="152400" y="-9563"/>
            <a:ext cx="3562707" cy="461665"/>
          </a:xfrm>
          <a:prstGeom prst="rect">
            <a:avLst/>
          </a:prstGeom>
        </p:spPr>
        <p:txBody>
          <a:bodyPr wrap="none">
            <a:spAutoFit/>
          </a:bodyPr>
          <a:lstStyle/>
          <a:p>
            <a:r>
              <a:rPr lang="el-GR" dirty="0"/>
              <a:t>Η αλυσίδα της απεικόνισης</a:t>
            </a:r>
            <a:endParaRPr lang="en-US" dirty="0"/>
          </a:p>
        </p:txBody>
      </p:sp>
    </p:spTree>
    <p:extLst>
      <p:ext uri="{BB962C8B-B14F-4D97-AF65-F5344CB8AC3E}">
        <p14:creationId xmlns:p14="http://schemas.microsoft.com/office/powerpoint/2010/main" val="2574688128"/>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Όραση</a:t>
            </a:r>
            <a:endParaRPr lang="en-US" dirty="0"/>
          </a:p>
        </p:txBody>
      </p:sp>
      <p:pic>
        <p:nvPicPr>
          <p:cNvPr id="4" name="Picture 3"/>
          <p:cNvPicPr>
            <a:picLocks noChangeAspect="1"/>
          </p:cNvPicPr>
          <p:nvPr/>
        </p:nvPicPr>
        <p:blipFill rotWithShape="1">
          <a:blip r:embed="rId2"/>
          <a:srcRect l="12821" t="33781" r="37949" b="41277"/>
          <a:stretch/>
        </p:blipFill>
        <p:spPr>
          <a:xfrm>
            <a:off x="214860" y="3096219"/>
            <a:ext cx="8748011" cy="2493021"/>
          </a:xfrm>
          <a:prstGeom prst="rect">
            <a:avLst/>
          </a:prstGeom>
        </p:spPr>
      </p:pic>
      <p:pic>
        <p:nvPicPr>
          <p:cNvPr id="5" name="Picture 6" descr="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7029101" y="5730083"/>
            <a:ext cx="204022" cy="2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7704" y="5733256"/>
            <a:ext cx="5328592" cy="253916"/>
          </a:xfrm>
          <a:prstGeom prst="rect">
            <a:avLst/>
          </a:prstGeom>
        </p:spPr>
        <p:txBody>
          <a:bodyPr wrap="square">
            <a:spAutoFit/>
          </a:bodyPr>
          <a:lstStyle/>
          <a:p>
            <a:pPr marL="0" indent="0" eaLnBrk="1" hangingPunct="1">
              <a:tabLst>
                <a:tab pos="1171575" algn="l"/>
              </a:tabLst>
            </a:pPr>
            <a:r>
              <a:rPr lang="en-IE" altLang="el-GR" sz="1050" dirty="0"/>
              <a:t>“Digital Image Processing</a:t>
            </a:r>
            <a:r>
              <a:rPr lang="en-IE" altLang="el-GR" sz="1050" dirty="0" smtClean="0"/>
              <a:t>”,</a:t>
            </a:r>
            <a:r>
              <a:rPr lang="el-GR" altLang="el-GR" sz="1050" dirty="0" smtClean="0"/>
              <a:t> </a:t>
            </a:r>
            <a:r>
              <a:rPr lang="en-IE" altLang="el-GR" sz="1050" dirty="0" smtClean="0"/>
              <a:t>Rafael </a:t>
            </a:r>
            <a:r>
              <a:rPr lang="en-IE" altLang="el-GR" sz="1050" dirty="0"/>
              <a:t>C. </a:t>
            </a:r>
            <a:r>
              <a:rPr lang="en-IE" altLang="el-GR" sz="1050" dirty="0" smtClean="0"/>
              <a:t>Gonzalez </a:t>
            </a:r>
            <a:r>
              <a:rPr lang="en-IE" altLang="el-GR" sz="1050" dirty="0"/>
              <a:t>&amp; Richard E. </a:t>
            </a:r>
            <a:r>
              <a:rPr lang="en-IE" altLang="el-GR" sz="1050" dirty="0" smtClean="0"/>
              <a:t>Woods,</a:t>
            </a:r>
            <a:r>
              <a:rPr lang="el-GR" altLang="el-GR" sz="1050" dirty="0" smtClean="0"/>
              <a:t> </a:t>
            </a:r>
            <a:r>
              <a:rPr lang="en-IE" altLang="el-GR" sz="1050" dirty="0" smtClean="0"/>
              <a:t>Addison-Wesley</a:t>
            </a:r>
            <a:r>
              <a:rPr lang="en-IE" altLang="el-GR" sz="1050" dirty="0"/>
              <a:t>, 2002</a:t>
            </a:r>
          </a:p>
        </p:txBody>
      </p:sp>
      <p:sp>
        <p:nvSpPr>
          <p:cNvPr id="3" name="Content Placeholder 2"/>
          <p:cNvSpPr>
            <a:spLocks noGrp="1"/>
          </p:cNvSpPr>
          <p:nvPr>
            <p:ph idx="1"/>
          </p:nvPr>
        </p:nvSpPr>
        <p:spPr>
          <a:xfrm>
            <a:off x="251520" y="1340768"/>
            <a:ext cx="8568952" cy="3263504"/>
          </a:xfrm>
        </p:spPr>
        <p:txBody>
          <a:bodyPr/>
          <a:lstStyle/>
          <a:p>
            <a:r>
              <a:rPr lang="el-GR" dirty="0" smtClean="0"/>
              <a:t>Ο παρατηρητής κοιτάει το δ</a:t>
            </a:r>
            <a:r>
              <a:rPr lang="el-GR" dirty="0"/>
              <a:t>έ</a:t>
            </a:r>
            <a:r>
              <a:rPr lang="el-GR" dirty="0" smtClean="0"/>
              <a:t>ντρο ύψους 15μ από απόσταση 100μ. Αν </a:t>
            </a:r>
            <a:r>
              <a:rPr lang="en-US" i="1" dirty="0" smtClean="0">
                <a:solidFill>
                  <a:srgbClr val="FF0000"/>
                </a:solidFill>
              </a:rPr>
              <a:t>x</a:t>
            </a:r>
            <a:r>
              <a:rPr lang="el-GR" dirty="0" smtClean="0"/>
              <a:t> είναι το μήκος της εικόνας στον αμφιβληστροειδή από τη γεωμετρία της εικόνας έχουμε 15/100=χ/17-&gt;</a:t>
            </a:r>
            <a:r>
              <a:rPr lang="en-US" i="1" dirty="0">
                <a:solidFill>
                  <a:srgbClr val="FF0000"/>
                </a:solidFill>
              </a:rPr>
              <a:t> x </a:t>
            </a:r>
            <a:r>
              <a:rPr lang="el-GR" dirty="0" smtClean="0"/>
              <a:t>=2,55</a:t>
            </a:r>
            <a:r>
              <a:rPr lang="en-US" dirty="0" smtClean="0"/>
              <a:t>mm</a:t>
            </a:r>
            <a:endParaRPr lang="en-US" dirty="0"/>
          </a:p>
        </p:txBody>
      </p:sp>
      <p:cxnSp>
        <p:nvCxnSpPr>
          <p:cNvPr id="8" name="Straight Arrow Connector 7"/>
          <p:cNvCxnSpPr/>
          <p:nvPr/>
        </p:nvCxnSpPr>
        <p:spPr>
          <a:xfrm flipV="1">
            <a:off x="8604448" y="4365104"/>
            <a:ext cx="0" cy="576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69909" y="4364154"/>
            <a:ext cx="142399" cy="461665"/>
          </a:xfrm>
          <a:prstGeom prst="rect">
            <a:avLst/>
          </a:prstGeom>
          <a:noFill/>
        </p:spPr>
        <p:txBody>
          <a:bodyPr wrap="square" rtlCol="0">
            <a:spAutoFit/>
          </a:bodyPr>
          <a:lstStyle/>
          <a:p>
            <a:r>
              <a:rPr lang="en-US" i="1" dirty="0" smtClean="0">
                <a:solidFill>
                  <a:srgbClr val="FF0000"/>
                </a:solidFill>
              </a:rPr>
              <a:t>x</a:t>
            </a:r>
            <a:endParaRPr lang="en-US" i="1" dirty="0">
              <a:solidFill>
                <a:srgbClr val="FF0000"/>
              </a:solidFill>
            </a:endParaRPr>
          </a:p>
        </p:txBody>
      </p:sp>
      <p:sp>
        <p:nvSpPr>
          <p:cNvPr id="10" name="Rectangle 9"/>
          <p:cNvSpPr/>
          <p:nvPr/>
        </p:nvSpPr>
        <p:spPr>
          <a:xfrm>
            <a:off x="152400" y="-9563"/>
            <a:ext cx="3562707" cy="461665"/>
          </a:xfrm>
          <a:prstGeom prst="rect">
            <a:avLst/>
          </a:prstGeom>
        </p:spPr>
        <p:txBody>
          <a:bodyPr wrap="none">
            <a:spAutoFit/>
          </a:bodyPr>
          <a:lstStyle/>
          <a:p>
            <a:r>
              <a:rPr lang="el-GR" dirty="0"/>
              <a:t>Η αλυσίδα της απεικόνισης</a:t>
            </a:r>
            <a:endParaRPr lang="en-US" dirty="0"/>
          </a:p>
        </p:txBody>
      </p:sp>
    </p:spTree>
    <p:extLst>
      <p:ext uri="{BB962C8B-B14F-4D97-AF65-F5344CB8AC3E}">
        <p14:creationId xmlns:p14="http://schemas.microsoft.com/office/powerpoint/2010/main" val="4004652696"/>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αλυσίδα της απεικόνισης</a:t>
            </a:r>
            <a:endParaRPr lang="el-GR" dirty="0"/>
          </a:p>
        </p:txBody>
      </p:sp>
      <p:sp>
        <p:nvSpPr>
          <p:cNvPr id="3" name="Content Placeholder 2"/>
          <p:cNvSpPr>
            <a:spLocks noGrp="1"/>
          </p:cNvSpPr>
          <p:nvPr>
            <p:ph idx="1"/>
          </p:nvPr>
        </p:nvSpPr>
        <p:spPr>
          <a:xfrm>
            <a:off x="304799" y="1219200"/>
            <a:ext cx="8659813" cy="5257800"/>
          </a:xfrm>
        </p:spPr>
        <p:txBody>
          <a:bodyPr/>
          <a:lstStyle/>
          <a:p>
            <a:r>
              <a:rPr lang="el-GR" sz="2700" dirty="0" smtClean="0"/>
              <a:t>Κατά </a:t>
            </a:r>
            <a:r>
              <a:rPr lang="el-GR" sz="2700" dirty="0"/>
              <a:t>την ανάπτυξη ενός συστήματος </a:t>
            </a:r>
            <a:r>
              <a:rPr lang="el-GR" sz="2700" dirty="0" smtClean="0"/>
              <a:t>απεικόνισης, </a:t>
            </a:r>
            <a:r>
              <a:rPr lang="el-GR" sz="2700" dirty="0"/>
              <a:t>οι σχεδιαστές πρέπει να εξετάσουν </a:t>
            </a:r>
            <a:r>
              <a:rPr lang="el-GR" sz="2700" dirty="0" smtClean="0"/>
              <a:t>επίσης:</a:t>
            </a:r>
            <a:endParaRPr lang="en-US" sz="2700" dirty="0" smtClean="0"/>
          </a:p>
          <a:p>
            <a:pPr marL="0" indent="0">
              <a:buNone/>
            </a:pPr>
            <a:endParaRPr lang="el-GR" sz="2700" dirty="0" smtClean="0"/>
          </a:p>
          <a:p>
            <a:pPr lvl="1"/>
            <a:r>
              <a:rPr lang="el-GR" sz="2300" dirty="0" smtClean="0"/>
              <a:t>τη </a:t>
            </a:r>
            <a:r>
              <a:rPr lang="el-GR" sz="2300" dirty="0"/>
              <a:t>μορφή </a:t>
            </a:r>
            <a:r>
              <a:rPr lang="el-GR" sz="2300" dirty="0" smtClean="0"/>
              <a:t>της ενέργειας που </a:t>
            </a:r>
            <a:r>
              <a:rPr lang="el-GR" sz="2300" dirty="0"/>
              <a:t>εκπέμπεται ή </a:t>
            </a:r>
            <a:r>
              <a:rPr lang="el-GR" sz="2300" dirty="0" smtClean="0"/>
              <a:t>αντανακλάται, </a:t>
            </a:r>
            <a:r>
              <a:rPr lang="el-GR" sz="2300" dirty="0"/>
              <a:t>όπως </a:t>
            </a:r>
            <a:r>
              <a:rPr lang="el-GR" sz="2300" dirty="0" smtClean="0"/>
              <a:t>ηλεκτρομαγνητική </a:t>
            </a:r>
            <a:r>
              <a:rPr lang="el-GR" sz="2300" dirty="0"/>
              <a:t>ενέργεια ή μηχανική </a:t>
            </a:r>
            <a:r>
              <a:rPr lang="el-GR" sz="2300" dirty="0" smtClean="0"/>
              <a:t>ενέργεια.</a:t>
            </a:r>
          </a:p>
          <a:p>
            <a:pPr lvl="1"/>
            <a:r>
              <a:rPr lang="el-GR" sz="2300" dirty="0" smtClean="0"/>
              <a:t>τη συσκευή λήψης της ενέργειας και μετατροπής της σε ηλεκτρονικό σήμα. </a:t>
            </a:r>
            <a:endParaRPr lang="en-US" sz="2300" dirty="0"/>
          </a:p>
          <a:p>
            <a:pPr lvl="1"/>
            <a:r>
              <a:rPr lang="el-GR" sz="2300" dirty="0" smtClean="0"/>
              <a:t>τους επεξεργαστές που μετατρέπουν με αλγορίθμους τα σήματα σε ψηφιακή εικόνα. </a:t>
            </a:r>
            <a:endParaRPr lang="en-US" sz="2300" dirty="0"/>
          </a:p>
          <a:p>
            <a:pPr lvl="1"/>
            <a:r>
              <a:rPr lang="el-GR" sz="2300" dirty="0" smtClean="0"/>
              <a:t>την </a:t>
            </a:r>
            <a:r>
              <a:rPr lang="el-GR" sz="2300" dirty="0" err="1" smtClean="0"/>
              <a:t>οπτικοποίηση</a:t>
            </a:r>
            <a:r>
              <a:rPr lang="el-GR" sz="2300" dirty="0" smtClean="0"/>
              <a:t>, </a:t>
            </a:r>
            <a:r>
              <a:rPr lang="el-GR" sz="2300" dirty="0" err="1" smtClean="0"/>
              <a:t>μετα-επεξεργασια</a:t>
            </a:r>
            <a:r>
              <a:rPr lang="el-GR" sz="2300" dirty="0" smtClean="0"/>
              <a:t> (π.χ. αναγνώριση, μετάφραση)</a:t>
            </a:r>
            <a:r>
              <a:rPr lang="en-US" sz="2300" dirty="0" smtClean="0"/>
              <a:t>, </a:t>
            </a:r>
            <a:r>
              <a:rPr lang="el-GR" sz="2300" dirty="0" smtClean="0"/>
              <a:t>αποθήκευση και μετάδοση</a:t>
            </a:r>
          </a:p>
        </p:txBody>
      </p:sp>
      <p:sp>
        <p:nvSpPr>
          <p:cNvPr id="4" name="Rectangle 3"/>
          <p:cNvSpPr/>
          <p:nvPr/>
        </p:nvSpPr>
        <p:spPr>
          <a:xfrm>
            <a:off x="5076056" y="6165304"/>
            <a:ext cx="4104456" cy="338554"/>
          </a:xfrm>
          <a:prstGeom prst="rect">
            <a:avLst/>
          </a:prstGeom>
        </p:spPr>
        <p:txBody>
          <a:bodyPr wrap="square">
            <a:spAutoFit/>
          </a:bodyPr>
          <a:lstStyle/>
          <a:p>
            <a:r>
              <a:rPr lang="el-GR" sz="1600" dirty="0"/>
              <a:t>https://en.wikipedia.org/wiki/Imaging_science</a:t>
            </a:r>
          </a:p>
        </p:txBody>
      </p:sp>
      <p:grpSp>
        <p:nvGrpSpPr>
          <p:cNvPr id="6" name="Group 5"/>
          <p:cNvGrpSpPr/>
          <p:nvPr/>
        </p:nvGrpSpPr>
        <p:grpSpPr>
          <a:xfrm>
            <a:off x="-26987" y="454605"/>
            <a:ext cx="852746" cy="764595"/>
            <a:chOff x="6432415" y="5229200"/>
            <a:chExt cx="1296144" cy="1251046"/>
          </a:xfrm>
        </p:grpSpPr>
        <p:sp>
          <p:nvSpPr>
            <p:cNvPr id="7"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8" name="Picture 4" descr="http://www.clker.com/cliparts/b/f/e/a/14196945681153564639trainer_lectur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4040996"/>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 name="Rectangle 4"/>
          <p:cNvSpPr/>
          <p:nvPr/>
        </p:nvSpPr>
        <p:spPr>
          <a:xfrm>
            <a:off x="252115" y="2276872"/>
            <a:ext cx="287972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gene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5338624"/>
            <a:ext cx="3920357" cy="88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704626"/>
            <a:ext cx="8295340" cy="685800"/>
          </a:xfrm>
        </p:spPr>
        <p:txBody>
          <a:bodyPr/>
          <a:lstStyle/>
          <a:p>
            <a:pPr algn="l"/>
            <a:r>
              <a:rPr lang="el-GR" dirty="0" smtClean="0"/>
              <a:t/>
            </a:r>
            <a:br>
              <a:rPr lang="el-GR" dirty="0" smtClean="0"/>
            </a:br>
            <a:r>
              <a:rPr lang="el-GR" dirty="0"/>
              <a:t/>
            </a:r>
            <a:br>
              <a:rPr lang="el-GR" dirty="0"/>
            </a:br>
            <a:r>
              <a:rPr lang="el-GR" dirty="0" smtClean="0"/>
              <a:t/>
            </a:r>
            <a:br>
              <a:rPr lang="el-GR" dirty="0" smtClean="0"/>
            </a:br>
            <a:r>
              <a:rPr lang="el-GR" dirty="0" smtClean="0"/>
              <a:t>Ηλεκτρομαγνητική ακτινοβολία</a:t>
            </a:r>
            <a:r>
              <a:rPr lang="en-US" dirty="0" smtClean="0"/>
              <a:t/>
            </a:r>
            <a:br>
              <a:rPr lang="en-US" dirty="0" smtClean="0"/>
            </a:br>
            <a:r>
              <a:rPr lang="en-US" dirty="0" smtClean="0"/>
              <a:t> </a:t>
            </a:r>
            <a:r>
              <a:rPr lang="el-GR" dirty="0" smtClean="0"/>
              <a:t>και απεικόνιση</a:t>
            </a:r>
            <a:endParaRPr lang="el-GR" dirty="0"/>
          </a:p>
        </p:txBody>
      </p:sp>
      <p:sp>
        <p:nvSpPr>
          <p:cNvPr id="3" name="Content Placeholder 2"/>
          <p:cNvSpPr>
            <a:spLocks noGrp="1"/>
          </p:cNvSpPr>
          <p:nvPr>
            <p:ph idx="1"/>
          </p:nvPr>
        </p:nvSpPr>
        <p:spPr>
          <a:xfrm>
            <a:off x="252115" y="1390426"/>
            <a:ext cx="6192688" cy="2942930"/>
          </a:xfrm>
        </p:spPr>
        <p:txBody>
          <a:bodyPr/>
          <a:lstStyle/>
          <a:p>
            <a:pPr marL="0" indent="0">
              <a:buNone/>
            </a:pPr>
            <a:r>
              <a:rPr lang="el-GR" sz="2400" dirty="0" smtClean="0"/>
              <a:t>Τύποι ηλεκτρομαγνητικής ακτινοβολίας</a:t>
            </a:r>
          </a:p>
          <a:p>
            <a:r>
              <a:rPr lang="en-US" sz="2400" dirty="0" smtClean="0"/>
              <a:t>Gamma </a:t>
            </a:r>
            <a:r>
              <a:rPr lang="en-US" sz="2400" dirty="0"/>
              <a:t>radiation</a:t>
            </a:r>
          </a:p>
          <a:p>
            <a:r>
              <a:rPr lang="en-US" sz="2400" dirty="0"/>
              <a:t>X-ray radiation</a:t>
            </a:r>
          </a:p>
          <a:p>
            <a:r>
              <a:rPr lang="en-US" sz="2400" dirty="0"/>
              <a:t>Ultraviolet radiation</a:t>
            </a:r>
          </a:p>
          <a:p>
            <a:r>
              <a:rPr lang="en-US" sz="2400" dirty="0"/>
              <a:t>Visible radiation</a:t>
            </a:r>
          </a:p>
          <a:p>
            <a:r>
              <a:rPr lang="en-US" sz="2400" dirty="0"/>
              <a:t>Infrared radiation</a:t>
            </a:r>
          </a:p>
          <a:p>
            <a:r>
              <a:rPr lang="en-US" sz="2400" dirty="0"/>
              <a:t>Terahertz radiation</a:t>
            </a:r>
          </a:p>
          <a:p>
            <a:r>
              <a:rPr lang="en-US" sz="2400" dirty="0"/>
              <a:t>Microwave radiation</a:t>
            </a:r>
          </a:p>
          <a:p>
            <a:r>
              <a:rPr lang="en-US" sz="2400" dirty="0"/>
              <a:t>Radio waves</a:t>
            </a:r>
          </a:p>
          <a:p>
            <a:endParaRPr lang="el-GR" sz="2400" dirty="0"/>
          </a:p>
        </p:txBody>
      </p:sp>
      <p:pic>
        <p:nvPicPr>
          <p:cNvPr id="141314" name="Picture 2" descr="https://upload.wikimedia.org/wikipedia/commons/thumb/2/25/Electromagnetic-Spectrum.svg/800px-Electromagnetic-Spectru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936" y="528988"/>
            <a:ext cx="3840427" cy="58326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44208" y="6342283"/>
            <a:ext cx="3096344" cy="279307"/>
          </a:xfrm>
          <a:prstGeom prst="rect">
            <a:avLst/>
          </a:prstGeom>
        </p:spPr>
        <p:txBody>
          <a:bodyPr wrap="square">
            <a:spAutoFit/>
          </a:bodyPr>
          <a:lstStyle/>
          <a:p>
            <a:r>
              <a:rPr lang="el-GR" sz="900" dirty="0"/>
              <a:t>https://en.wikipedia.org/wiki/Electromagnetic_spectrum</a:t>
            </a:r>
          </a:p>
        </p:txBody>
      </p:sp>
      <p:grpSp>
        <p:nvGrpSpPr>
          <p:cNvPr id="9" name="Group 8"/>
          <p:cNvGrpSpPr/>
          <p:nvPr/>
        </p:nvGrpSpPr>
        <p:grpSpPr>
          <a:xfrm>
            <a:off x="-26987" y="454605"/>
            <a:ext cx="852746" cy="764595"/>
            <a:chOff x="6432415" y="5229200"/>
            <a:chExt cx="1296144" cy="1251046"/>
          </a:xfrm>
        </p:grpSpPr>
        <p:sp>
          <p:nvSpPr>
            <p:cNvPr id="10"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1" name="Picture 4" descr="http://www.clker.com/cliparts/b/f/e/a/14196945681153564639trainer_lectur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01199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plate1">
  <a:themeElements>
    <a:clrScheme name="Custom 4">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0000FF"/>
      </a:folHlink>
    </a:clrScheme>
    <a:fontScheme name="template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template1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template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1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template1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template1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template1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Settings\karaviti\Application Data\Microsoft\Templates\template1.pot</Template>
  <TotalTime>14149</TotalTime>
  <Words>2312</Words>
  <Application>Microsoft Office PowerPoint</Application>
  <PresentationFormat>On-screen Show (4:3)</PresentationFormat>
  <Paragraphs>506</Paragraphs>
  <Slides>34</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6" baseType="lpstr">
      <vt:lpstr>MS PGothic</vt:lpstr>
      <vt:lpstr>Arial</vt:lpstr>
      <vt:lpstr>Arial Unicode MS</vt:lpstr>
      <vt:lpstr>Roboto</vt:lpstr>
      <vt:lpstr>Symbol</vt:lpstr>
      <vt:lpstr>Tahoma</vt:lpstr>
      <vt:lpstr>Times New Roman</vt:lpstr>
      <vt:lpstr>Verdana</vt:lpstr>
      <vt:lpstr>Wingdings</vt:lpstr>
      <vt:lpstr>template1</vt:lpstr>
      <vt:lpstr>Equation</vt:lpstr>
      <vt:lpstr>Picture</vt:lpstr>
      <vt:lpstr>PowerPoint Presentation</vt:lpstr>
      <vt:lpstr>Περιεχόμενα Διάλεξης</vt:lpstr>
      <vt:lpstr>Η αλυσίδα της απεικόνισης</vt:lpstr>
      <vt:lpstr>Η αλυσίδα της απεικόνισης</vt:lpstr>
      <vt:lpstr>Το ανθρώπινο μάτι</vt:lpstr>
      <vt:lpstr>Όραση</vt:lpstr>
      <vt:lpstr>Όραση</vt:lpstr>
      <vt:lpstr>Η αλυσίδα της απεικόνισης</vt:lpstr>
      <vt:lpstr>   Ηλεκτρομαγνητική ακτινοβολία  και απεικόνιση</vt:lpstr>
      <vt:lpstr>Ανακατασκευή από προβολές</vt:lpstr>
      <vt:lpstr>Ανακατασκευή από προβολές</vt:lpstr>
      <vt:lpstr>Οπτικοποίηση και Επεξεργασία</vt:lpstr>
      <vt:lpstr>Εφαρμογές Επεξεργασίας Εικόνας</vt:lpstr>
      <vt:lpstr>Η ψηφιακή εικόνα</vt:lpstr>
      <vt:lpstr>Η ψηφιακή εικόνα</vt:lpstr>
      <vt:lpstr>Η ψηφιακή εικόνα</vt:lpstr>
      <vt:lpstr>Τύποι Ψηφιακών Εικόνων</vt:lpstr>
      <vt:lpstr>Τύποι Ψηφιακών Εικόνων</vt:lpstr>
      <vt:lpstr>Τύποι Ψηφιακών Εικόνων</vt:lpstr>
      <vt:lpstr>Τύποι Ψηφιακών Εικόνων</vt:lpstr>
      <vt:lpstr>Τύποι Ψηφιακών Εικόνων</vt:lpstr>
      <vt:lpstr>Τύποι Ψηφιακών Εικόνων</vt:lpstr>
      <vt:lpstr>Επεξεργασία εικόνας</vt:lpstr>
      <vt:lpstr>Επεξεργασία εικόνας</vt:lpstr>
      <vt:lpstr>Σημαντικές κατηγορίες Επεξεργασίας Εικόνας</vt:lpstr>
      <vt:lpstr>Κατηγορίες επεξεργασίας εικόνας</vt:lpstr>
      <vt:lpstr>Παράδειγμα ροής εργασίας Επεξεργασίας Εικόνας</vt:lpstr>
      <vt:lpstr>Παράδειγμα Επεξεργασίας Εικόνας</vt:lpstr>
      <vt:lpstr>Παράδειγμα Επεξεργασίας Εικόνας</vt:lpstr>
      <vt:lpstr>Παράδειγμα Επεξεργασίας Εικόνας</vt:lpstr>
      <vt:lpstr>Παράδειγμα Επεξεργασίας Εικόνας</vt:lpstr>
      <vt:lpstr>Αναφορές</vt:lpstr>
      <vt:lpstr>References</vt:lpstr>
      <vt:lpstr>End of today’s lecture</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Kostas Marias</cp:lastModifiedBy>
  <cp:revision>799</cp:revision>
  <dcterms:created xsi:type="dcterms:W3CDTF">2004-01-15T10:10:22Z</dcterms:created>
  <dcterms:modified xsi:type="dcterms:W3CDTF">2025-10-05T16:32:23Z</dcterms:modified>
</cp:coreProperties>
</file>