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807" r:id="rId2"/>
    <p:sldId id="760" r:id="rId3"/>
    <p:sldId id="519" r:id="rId4"/>
    <p:sldId id="520" r:id="rId5"/>
    <p:sldId id="798" r:id="rId6"/>
    <p:sldId id="799" r:id="rId7"/>
    <p:sldId id="800" r:id="rId8"/>
    <p:sldId id="801" r:id="rId9"/>
    <p:sldId id="802" r:id="rId10"/>
    <p:sldId id="803" r:id="rId11"/>
    <p:sldId id="804" r:id="rId12"/>
    <p:sldId id="805" r:id="rId13"/>
    <p:sldId id="806" r:id="rId14"/>
    <p:sldId id="772" r:id="rId15"/>
    <p:sldId id="771" r:id="rId16"/>
    <p:sldId id="790" r:id="rId17"/>
    <p:sldId id="773" r:id="rId18"/>
    <p:sldId id="791" r:id="rId19"/>
    <p:sldId id="775" r:id="rId20"/>
    <p:sldId id="776" r:id="rId21"/>
    <p:sldId id="777" r:id="rId22"/>
    <p:sldId id="778" r:id="rId23"/>
    <p:sldId id="779" r:id="rId24"/>
    <p:sldId id="780" r:id="rId25"/>
    <p:sldId id="781" r:id="rId26"/>
    <p:sldId id="782" r:id="rId27"/>
    <p:sldId id="783" r:id="rId28"/>
    <p:sldId id="784" r:id="rId29"/>
    <p:sldId id="785" r:id="rId30"/>
    <p:sldId id="787" r:id="rId31"/>
    <p:sldId id="788" r:id="rId32"/>
    <p:sldId id="789" r:id="rId33"/>
    <p:sldId id="792" r:id="rId34"/>
    <p:sldId id="793" r:id="rId35"/>
    <p:sldId id="795" r:id="rId36"/>
    <p:sldId id="794" r:id="rId37"/>
    <p:sldId id="797" r:id="rId38"/>
    <p:sldId id="796" r:id="rId39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  <p:cmAuthor id="1" name="Stelios ." initials="" lastIdx="1" clrIdx="1"/>
  <p:cmAuthor id="2" name="kmarias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00"/>
    <a:srgbClr val="808080"/>
    <a:srgbClr val="A4FF96"/>
    <a:srgbClr val="3F3F3F"/>
    <a:srgbClr val="F5F4F4"/>
    <a:srgbClr val="262625"/>
    <a:srgbClr val="595959"/>
    <a:srgbClr val="F8F8F8"/>
    <a:srgbClr val="FFFF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6" autoAdjust="0"/>
    <p:restoredTop sz="88318" autoAdjust="0"/>
  </p:normalViewPr>
  <p:slideViewPr>
    <p:cSldViewPr>
      <p:cViewPr varScale="1">
        <p:scale>
          <a:sx n="79" d="100"/>
          <a:sy n="79" d="100"/>
        </p:scale>
        <p:origin x="54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9CCD6D-67A1-43AA-8878-228E2B7D1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07393C-0844-41C5-BDA0-A39E6F80CB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8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&lt;title&gt; = Prof., Dr., etc</a:t>
            </a:r>
          </a:p>
          <a:p>
            <a:pPr eaLnBrk="1" hangingPunct="1"/>
            <a:r>
              <a:rPr lang="en-GB" smtClean="0"/>
              <a:t>Xxxxxxx Yyyyyyyy = name of the presenter</a:t>
            </a:r>
          </a:p>
          <a:p>
            <a:pPr eaLnBrk="1" hangingPunct="1"/>
            <a:r>
              <a:rPr lang="en-GB" smtClean="0"/>
              <a:t>&lt;Full Laboratory Name&gt; = e.g. Computational Vision and Robotics</a:t>
            </a:r>
          </a:p>
          <a:p>
            <a:pPr eaLnBrk="1" hangingPunct="1"/>
            <a:r>
              <a:rPr lang="en-GB" smtClean="0"/>
              <a:t>&lt;Lab short name&gt; = e.g. CVRL</a:t>
            </a:r>
          </a:p>
          <a:p>
            <a:pPr eaLnBrk="1" hangingPunct="1"/>
            <a:r>
              <a:rPr lang="en-GB" smtClean="0"/>
              <a:t>e.t.c.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0746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3628CB-78A3-4F82-9A2A-647D01BC8A77}" type="slidenum">
              <a:rPr lang="en-US" altLang="el-GR" sz="1200"/>
              <a:pPr eaLnBrk="1" hangingPunct="1"/>
              <a:t>3</a:t>
            </a:fld>
            <a:endParaRPr lang="en-US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4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B7E8B0-83F1-4E6F-B3C9-8BD379C387BB}" type="slidenum">
              <a:rPr lang="en-US" altLang="el-GR" sz="1200"/>
              <a:pPr eaLnBrk="1" hangingPunct="1"/>
              <a:t>4</a:t>
            </a:fld>
            <a:endParaRPr lang="en-US" altLang="el-GR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altLang="el-GR" smtClean="0">
                <a:latin typeface="Arial" panose="020B0604020202020204" pitchFamily="34" charset="0"/>
              </a:rPr>
              <a:t>Real world is continuous – an image is simply a digital approximation of this.</a:t>
            </a:r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4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DC446-3BE7-463E-BC63-0A867992D46F}" type="slidenum">
              <a:rPr lang="el-GR"/>
              <a:pPr/>
              <a:t>38</a:t>
            </a:fld>
            <a:endParaRPr lang="el-G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608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21600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20186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57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90600" y="152400"/>
            <a:ext cx="7731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200" b="1"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3188" y="6499225"/>
            <a:ext cx="1344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50000"/>
              </a:spcBef>
              <a:defRPr/>
            </a:pPr>
            <a:fld id="{CF01D9A9-1A39-4F01-B91F-590C4ADF964C}" type="slidenum">
              <a:rPr lang="en-US" sz="1400">
                <a:solidFill>
                  <a:srgbClr val="A299BD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A299BD"/>
              </a:solidFill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 userDrawn="1"/>
        </p:nvSpPr>
        <p:spPr bwMode="auto">
          <a:xfrm>
            <a:off x="504701" y="6566040"/>
            <a:ext cx="84597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50000"/>
              <a:defRPr/>
            </a:pPr>
            <a:r>
              <a:rPr kumimoji="1"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Kostas Marias</a:t>
            </a:r>
            <a:r>
              <a:rPr kumimoji="1" lang="el-G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kumimoji="1"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Digital</a:t>
            </a:r>
            <a:r>
              <a:rPr kumimoji="1" lang="en-US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Image Processing Lectures</a:t>
            </a:r>
            <a:endParaRPr kumimoji="1" lang="el-GR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9" name="Picture 4" descr="Hellenic Mediterranean University (HMU) | Digital Tw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41" y="-99392"/>
            <a:ext cx="1763911" cy="11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itchFamily="2" charset="2"/>
        <a:buBlip>
          <a:blip r:embed="rId16"/>
        </a:buBlip>
        <a:defRPr kumimoji="1" sz="24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Blip>
          <a:blip r:embed="rId17"/>
        </a:buBlip>
        <a:defRPr kumimoji="1" sz="2000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Blip>
          <a:blip r:embed="rId18"/>
        </a:buBlip>
        <a:defRPr kumimoji="1">
          <a:solidFill>
            <a:srgbClr val="5959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5959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rias@hmu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jstefanis@ics.forth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emf"/><Relationship Id="rId7" Type="http://schemas.openxmlformats.org/officeDocument/2006/relationships/image" Target="../media/image1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nikou@cs.uoi.gr" TargetMode="External"/><Relationship Id="rId2" Type="http://schemas.openxmlformats.org/officeDocument/2006/relationships/hyperlink" Target="http://www.archive.org/details/Lectures_on_Image_Process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0" y="3942383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Επεξεργασία </a:t>
            </a:r>
            <a:r>
              <a:rPr kumimoji="1" lang="el-G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Εικόνας και Σύγχρονες Εφαρμογές</a:t>
            </a:r>
          </a:p>
          <a:p>
            <a:pPr algn="ctr" eaLnBrk="0" hangingPunct="0">
              <a:defRPr/>
            </a:pPr>
            <a:endParaRPr kumimoji="1" lang="el-G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kumimoji="1"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2</a:t>
            </a:r>
            <a:r>
              <a:rPr kumimoji="1" lang="el-GR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η</a:t>
            </a: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Διάλεξη</a:t>
            </a:r>
            <a:endParaRPr kumimoji="1" lang="el-GR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kumimoji="1" lang="el-G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kumimoji="1"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Κώστας Μαριάς</a:t>
            </a:r>
          </a:p>
          <a:p>
            <a:pPr algn="ctr" eaLnBrk="0" hangingPunct="0">
              <a:defRPr/>
            </a:pPr>
            <a:r>
              <a:rPr kumimoji="1"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hlinkClick r:id="rId3"/>
              </a:rPr>
              <a:t>kmarias</a:t>
            </a:r>
            <a:r>
              <a:rPr kumimoji="1"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hlinkClick r:id="rId3"/>
              </a:rPr>
              <a:t>@</a:t>
            </a:r>
            <a:r>
              <a:rPr kumimoji="1"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hlinkClick r:id="rId3"/>
              </a:rPr>
              <a:t>hmu</a:t>
            </a:r>
            <a:r>
              <a:rPr kumimoji="1"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hlinkClick r:id="rId3"/>
              </a:rPr>
              <a:t>.gr</a:t>
            </a:r>
            <a:endParaRPr kumimoji="1"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kumimoji="1" lang="el-G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Εργ</a:t>
            </a: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. Γιάννης Στεφανής</a:t>
            </a:r>
          </a:p>
          <a:p>
            <a:pPr algn="ctr" eaLnBrk="0" hangingPunct="0">
              <a:defRPr/>
            </a:pPr>
            <a:r>
              <a:rPr lang="en-US" sz="1800" dirty="0"/>
              <a:t>jstefanis@teicrete.gr, </a:t>
            </a:r>
            <a:r>
              <a:rPr lang="en-US" sz="1800" dirty="0">
                <a:hlinkClick r:id="rId4" tooltip="mailto:jstefanis@ics.forth.gr"/>
              </a:rPr>
              <a:t>jstefanis@ics.forth.gr</a:t>
            </a:r>
            <a:endParaRPr kumimoji="1" lang="el-G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endParaRPr kumimoji="1" lang="en-GB" sz="1200" b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95736" y="658501"/>
            <a:ext cx="4601028" cy="1200329"/>
            <a:chOff x="2195736" y="658501"/>
            <a:chExt cx="4601028" cy="1200329"/>
          </a:xfrm>
        </p:grpSpPr>
        <p:sp>
          <p:nvSpPr>
            <p:cNvPr id="4" name="Rectangle 3"/>
            <p:cNvSpPr/>
            <p:nvPr/>
          </p:nvSpPr>
          <p:spPr>
            <a:xfrm>
              <a:off x="2195736" y="663079"/>
              <a:ext cx="4248472" cy="907528"/>
            </a:xfrm>
            <a:prstGeom prst="rect">
              <a:avLst/>
            </a:prstGeom>
            <a:solidFill>
              <a:srgbClr val="26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Stock_000027142333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806054"/>
              <a:ext cx="1237220" cy="822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24764" y="65850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b="1" dirty="0">
                  <a:solidFill>
                    <a:srgbClr val="C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ΨΗΦΙΑΚΗ ΕΠΕΞΕΡΓΑΣΙΑ ΕΙΚΟΝΑΣ </a:t>
              </a:r>
              <a:r>
                <a:rPr lang="en-US" altLang="en-US" dirty="0" smtClean="0">
                  <a:solidFill>
                    <a:srgbClr val="FF0000"/>
                  </a:solidFill>
                  <a:latin typeface="Roboto"/>
                </a:rPr>
                <a:t>(</a:t>
              </a:r>
              <a:r>
                <a:rPr lang="en-US" altLang="en-US" dirty="0">
                  <a:solidFill>
                    <a:srgbClr val="FF0000"/>
                  </a:solidFill>
                  <a:latin typeface="Roboto"/>
                </a:rPr>
                <a:t>7.010)</a:t>
              </a:r>
              <a:endParaRPr lang="en-US" altLang="en-US" sz="4800" dirty="0">
                <a:solidFill>
                  <a:srgbClr val="FF0000"/>
                </a:solidFill>
                <a:latin typeface="Roboto"/>
              </a:endParaRPr>
            </a:p>
            <a:p>
              <a:endParaRPr lang="el-GR" b="1" i="0" dirty="0"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17128" y="594438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r>
              <a:rPr lang="el-GR" sz="1800" dirty="0" smtClean="0"/>
              <a:t>Βιβλίο </a:t>
            </a:r>
            <a:r>
              <a:rPr lang="en-US" sz="1800" dirty="0" smtClean="0"/>
              <a:t>“Digital </a:t>
            </a:r>
            <a:r>
              <a:rPr lang="en-US" sz="1800" dirty="0"/>
              <a:t>Image Processing”, Rafael C. Gonzalez &amp; Richard E. Woods</a:t>
            </a:r>
          </a:p>
        </p:txBody>
      </p:sp>
      <p:pic>
        <p:nvPicPr>
          <p:cNvPr id="54275" name="Picture 3" descr="Hellenic Mediterranean University (HMU) | Digital Tw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9654"/>
            <a:ext cx="3329100" cy="22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90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TIFF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 smtClean="0"/>
              <a:t>Η </a:t>
            </a:r>
            <a:r>
              <a:rPr lang="el-GR" sz="1600" dirty="0"/>
              <a:t>μορφή TIFF </a:t>
            </a:r>
            <a:r>
              <a:rPr lang="el-GR" sz="1600" dirty="0" smtClean="0"/>
              <a:t>(</a:t>
            </a:r>
            <a:r>
              <a:rPr lang="en-US" sz="1600" dirty="0"/>
              <a:t>Tagged Image File Format</a:t>
            </a:r>
            <a:r>
              <a:rPr lang="el-GR" sz="1600" dirty="0" smtClean="0"/>
              <a:t>) </a:t>
            </a:r>
            <a:r>
              <a:rPr lang="el-GR" sz="1600" dirty="0"/>
              <a:t>είναι μια ευέλικτη μορφή που κανονικά αποθηκεύει οκτώ </a:t>
            </a:r>
            <a:r>
              <a:rPr lang="el-GR" sz="1600" dirty="0" err="1"/>
              <a:t>bits</a:t>
            </a:r>
            <a:r>
              <a:rPr lang="el-GR" sz="1600" dirty="0"/>
              <a:t> ή δεκαέξι </a:t>
            </a:r>
            <a:r>
              <a:rPr lang="el-GR" sz="1600" dirty="0" err="1"/>
              <a:t>bits</a:t>
            </a:r>
            <a:r>
              <a:rPr lang="el-GR" sz="1600" dirty="0"/>
              <a:t> ανά χρώμα (κόκκινο, πράσινο, μπλε) </a:t>
            </a:r>
            <a:r>
              <a:rPr lang="el-GR" sz="1600" dirty="0" smtClean="0"/>
              <a:t>συνολικά 24 </a:t>
            </a:r>
            <a:r>
              <a:rPr lang="el-GR" sz="1600" dirty="0" err="1"/>
              <a:t>bit</a:t>
            </a:r>
            <a:r>
              <a:rPr lang="el-GR" sz="1600" dirty="0"/>
              <a:t> και 48 </a:t>
            </a:r>
            <a:r>
              <a:rPr lang="el-GR" sz="1600" dirty="0" err="1"/>
              <a:t>bits</a:t>
            </a:r>
            <a:r>
              <a:rPr lang="el-GR" sz="1600" dirty="0"/>
              <a:t>, αντίστοιχα, συνήθως χρησιμοποιώντας το όνομα αρχείου TIFF ή </a:t>
            </a:r>
            <a:r>
              <a:rPr lang="el-GR" sz="1600" dirty="0" smtClean="0"/>
              <a:t>TIF. </a:t>
            </a:r>
          </a:p>
          <a:p>
            <a:r>
              <a:rPr lang="el-GR" sz="1600" dirty="0"/>
              <a:t>Το TIFF σχεδιάστηκε για να είναι εύκολα </a:t>
            </a:r>
            <a:r>
              <a:rPr lang="el-GR" sz="1600" dirty="0" smtClean="0"/>
              <a:t>επεκτάσιμο </a:t>
            </a:r>
            <a:r>
              <a:rPr lang="el-GR" sz="1600" dirty="0"/>
              <a:t>και πολλοί </a:t>
            </a:r>
            <a:r>
              <a:rPr lang="el-GR" sz="1600" dirty="0" smtClean="0"/>
              <a:t>έχουν </a:t>
            </a:r>
            <a:r>
              <a:rPr lang="el-GR" sz="1600" dirty="0"/>
              <a:t>εισαγάγει ιδιόκτητες ετικέτες ειδικής χρήσης - με αποτέλεσμα </a:t>
            </a:r>
            <a:r>
              <a:rPr lang="el-GR" sz="1600" dirty="0" smtClean="0"/>
              <a:t>κανένα πρόγραμμα να μπορεί να χειριστεί όλα τα </a:t>
            </a:r>
            <a:r>
              <a:rPr lang="el-GR" sz="1600" dirty="0" err="1" smtClean="0"/>
              <a:t>αρχείαTIFF</a:t>
            </a:r>
            <a:r>
              <a:rPr lang="el-GR" sz="1600" dirty="0"/>
              <a:t>. </a:t>
            </a:r>
            <a:endParaRPr lang="el-GR" sz="1600" dirty="0" smtClean="0"/>
          </a:p>
          <a:p>
            <a:r>
              <a:rPr lang="el-GR" sz="1600" dirty="0" smtClean="0"/>
              <a:t>Τα </a:t>
            </a:r>
            <a:r>
              <a:rPr lang="el-GR" sz="1600" dirty="0" err="1"/>
              <a:t>TIFFs</a:t>
            </a:r>
            <a:r>
              <a:rPr lang="el-GR" sz="1600" dirty="0"/>
              <a:t> μπορεί να είναι </a:t>
            </a:r>
            <a:r>
              <a:rPr lang="el-GR" sz="1600" dirty="0" smtClean="0"/>
              <a:t>με ή </a:t>
            </a:r>
            <a:r>
              <a:rPr lang="el-GR" sz="1600" dirty="0"/>
              <a:t>χωρίς απώλειες, ανάλογα με την τεχνική επιλογή για την αποθήκευση των δεδομένων </a:t>
            </a:r>
            <a:r>
              <a:rPr lang="el-GR" sz="1600" dirty="0" err="1"/>
              <a:t>εικονοστοιχείων</a:t>
            </a:r>
            <a:r>
              <a:rPr lang="el-GR" sz="1600" dirty="0"/>
              <a:t>. </a:t>
            </a:r>
            <a:endParaRPr lang="el-GR" sz="1600" dirty="0" smtClean="0"/>
          </a:p>
          <a:p>
            <a:r>
              <a:rPr lang="el-GR" sz="1600" dirty="0" smtClean="0"/>
              <a:t>Ορισμένες </a:t>
            </a:r>
            <a:r>
              <a:rPr lang="el-GR" sz="1600" dirty="0"/>
              <a:t>ψηφιακές κάμερες μπορούν να αποθηκεύσουν εικόνες σε μορφή TIFF, χρησιμοποιώντας τον αλγόριθμο συμπίεσης LZW για αποθήκευση χωρίς απώλειες. </a:t>
            </a:r>
            <a:endParaRPr lang="el-GR" sz="1600" dirty="0" smtClean="0"/>
          </a:p>
          <a:p>
            <a:r>
              <a:rPr lang="el-GR" sz="1600" dirty="0" smtClean="0"/>
              <a:t>Η </a:t>
            </a:r>
            <a:r>
              <a:rPr lang="el-GR" sz="1600" dirty="0"/>
              <a:t>μορφή εικόνας TIFF δεν υποστηρίζεται ευρέως από προγράμματα περιήγησης </a:t>
            </a:r>
            <a:r>
              <a:rPr lang="el-GR" sz="1600" dirty="0" smtClean="0"/>
              <a:t>ιστού.</a:t>
            </a:r>
            <a:endParaRPr lang="en-US" sz="1600" dirty="0" smtClean="0"/>
          </a:p>
          <a:p>
            <a:r>
              <a:rPr lang="el-GR" sz="1600" dirty="0" smtClean="0"/>
              <a:t>Το TIFF </a:t>
            </a:r>
            <a:r>
              <a:rPr lang="el-GR" sz="1600" dirty="0"/>
              <a:t>παραμένει ευρέως αποδεκτό ως πρότυπο αρχείου φωτογραφιών στην </a:t>
            </a:r>
            <a:r>
              <a:rPr lang="el-GR" sz="1600" dirty="0" smtClean="0"/>
              <a:t>βιομηχανία εκτύπωσης</a:t>
            </a:r>
            <a:r>
              <a:rPr lang="el-GR" sz="1600" dirty="0"/>
              <a:t>. </a:t>
            </a:r>
            <a:endParaRPr lang="el-GR" sz="1600" dirty="0" smtClean="0"/>
          </a:p>
          <a:p>
            <a:r>
              <a:rPr lang="el-GR" sz="1600" dirty="0" smtClean="0"/>
              <a:t>Τα </a:t>
            </a:r>
            <a:r>
              <a:rPr lang="el-GR" sz="1600" dirty="0"/>
              <a:t>πακέτα λογισμικού OCR (Οπτική αναγνώριση χαρακτήρων) συνήθως δημιουργούν κάποια μορφή εικόνας TIFF (συχνά </a:t>
            </a:r>
            <a:r>
              <a:rPr lang="el-GR" sz="1600" dirty="0" smtClean="0"/>
              <a:t>μονοχρωματική) </a:t>
            </a:r>
            <a:r>
              <a:rPr lang="el-GR" sz="1600" dirty="0"/>
              <a:t>για σελίδες σαρωμένου κειμένου.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228184" y="6237311"/>
            <a:ext cx="3024336" cy="26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https://en.wikipedia.org/wiki/Image_file_formats</a:t>
            </a:r>
          </a:p>
        </p:txBody>
      </p:sp>
    </p:spTree>
    <p:extLst>
      <p:ext uri="{BB962C8B-B14F-4D97-AF65-F5344CB8AC3E}">
        <p14:creationId xmlns:p14="http://schemas.microsoft.com/office/powerpoint/2010/main" val="3741618685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Το </a:t>
            </a:r>
            <a:r>
              <a:rPr lang="el-GR" sz="2000" dirty="0"/>
              <a:t>GIF (</a:t>
            </a:r>
            <a:r>
              <a:rPr lang="el-GR" sz="2000" dirty="0" err="1"/>
              <a:t>Graphics</a:t>
            </a:r>
            <a:r>
              <a:rPr lang="el-GR" sz="2000" dirty="0"/>
              <a:t> </a:t>
            </a:r>
            <a:r>
              <a:rPr lang="el-GR" sz="2000" dirty="0" err="1"/>
              <a:t>Interchange</a:t>
            </a:r>
            <a:r>
              <a:rPr lang="el-GR" sz="2000" dirty="0"/>
              <a:t> </a:t>
            </a:r>
            <a:r>
              <a:rPr lang="el-GR" sz="2000" dirty="0" err="1"/>
              <a:t>Format</a:t>
            </a:r>
            <a:r>
              <a:rPr lang="el-GR" sz="2000" dirty="0"/>
              <a:t>) είναι σε κανονική χρήση περιορισμένο σε παλέτα 8-bit ή σε 256 χρώματα (ενώ το βάθος χρώματος 24-bit είναι τεχνικά δυνατό). </a:t>
            </a:r>
            <a:endParaRPr lang="en-US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GIF είναι το πιο κατάλληλο για την αποθήκευση γραφικών με λίγα χρώματα, όπως απλά διαγράμματα, σχήματα, λογότυπα και εικόνες στυλ κινουμένων σχεδίων, καθώς χρησιμοποιεί συμπίεση LZW χωρίς απώλειες, η οποία είναι πιο αποτελεσματική όταν </a:t>
            </a:r>
            <a:r>
              <a:rPr lang="el-GR" sz="2000" dirty="0" smtClean="0"/>
              <a:t>μεγάλες </a:t>
            </a:r>
            <a:r>
              <a:rPr lang="el-GR" sz="2000" dirty="0"/>
              <a:t>περιοχές έχουν ένα μόνο χρώμα και λιγότερο αποτελεσματικές για φωτογραφικές </a:t>
            </a:r>
            <a:r>
              <a:rPr lang="el-GR" sz="2000" dirty="0" smtClean="0"/>
              <a:t>εικόνες</a:t>
            </a:r>
            <a:r>
              <a:rPr lang="el-GR" sz="2000" dirty="0"/>
              <a:t>. </a:t>
            </a:r>
            <a:endParaRPr lang="en-US" sz="2000" dirty="0" smtClean="0"/>
          </a:p>
          <a:p>
            <a:r>
              <a:rPr lang="el-GR" sz="2000" dirty="0" smtClean="0"/>
              <a:t>Λόγω </a:t>
            </a:r>
            <a:r>
              <a:rPr lang="el-GR" sz="2000" dirty="0"/>
              <a:t>της απλότητας και της </a:t>
            </a:r>
            <a:r>
              <a:rPr lang="el-GR" sz="2000" dirty="0" smtClean="0"/>
              <a:t>παλαιότητας του </a:t>
            </a:r>
            <a:r>
              <a:rPr lang="el-GR" sz="2000" dirty="0"/>
              <a:t>GIF, πέτυχε σχεδόν καθολική υποστήριξη λογισμικού. Λόγω των δυνατοτήτων του </a:t>
            </a:r>
            <a:r>
              <a:rPr lang="el-GR" sz="2000" dirty="0" smtClean="0"/>
              <a:t>για </a:t>
            </a:r>
            <a:r>
              <a:rPr lang="el-GR" sz="2000" dirty="0" err="1" smtClean="0"/>
              <a:t>animation</a:t>
            </a:r>
            <a:r>
              <a:rPr lang="el-GR" sz="2000" dirty="0"/>
              <a:t>, εξακολουθεί να χρησιμοποιείται ευρέως για την παροχή </a:t>
            </a:r>
            <a:r>
              <a:rPr lang="el-GR" sz="2000" dirty="0" smtClean="0"/>
              <a:t>εικόνας με εφέ </a:t>
            </a:r>
            <a:r>
              <a:rPr lang="el-GR" sz="2000" dirty="0"/>
              <a:t>κίνησης, παρά τη χαμηλή αναλογία συμπίεσης σε σύγκριση με τις σύγχρονες μορφές βίντεο.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228184" y="6237311"/>
            <a:ext cx="3024336" cy="26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https://en.wikipedia.org/wiki/Image_file_formats</a:t>
            </a:r>
          </a:p>
        </p:txBody>
      </p:sp>
    </p:spTree>
    <p:extLst>
      <p:ext uri="{BB962C8B-B14F-4D97-AF65-F5344CB8AC3E}">
        <p14:creationId xmlns:p14="http://schemas.microsoft.com/office/powerpoint/2010/main" val="122938511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BMP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 smtClean="0"/>
              <a:t>Η </a:t>
            </a:r>
            <a:r>
              <a:rPr lang="el-GR" sz="1800" dirty="0"/>
              <a:t>μορφή αρχείου BMP (</a:t>
            </a:r>
            <a:r>
              <a:rPr lang="el-GR" sz="1800" dirty="0" err="1"/>
              <a:t>Bitmap</a:t>
            </a:r>
            <a:r>
              <a:rPr lang="el-GR" sz="1800" dirty="0"/>
              <a:t> των Windows) χειρίζεται γραφικά αρχεία μέσα στο λειτουργικό σύστημα Microsoft Windows. Συνήθως, τα αρχεία BMP είναι ασυμπίεστα, και συνεπώς μεγάλα και χωρίς απώλειες. το πλεονέκτημά τους είναι η απλή δομή και η ευρεία αποδοχή τους στα προγράμματα των Windows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5" name="Rectangle 4"/>
          <p:cNvSpPr/>
          <p:nvPr/>
        </p:nvSpPr>
        <p:spPr>
          <a:xfrm>
            <a:off x="6228184" y="6237311"/>
            <a:ext cx="3024336" cy="26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https://en.wikipedia.org/wiki/Image_file_formats</a:t>
            </a:r>
          </a:p>
        </p:txBody>
      </p:sp>
    </p:spTree>
    <p:extLst>
      <p:ext uri="{BB962C8B-B14F-4D97-AF65-F5344CB8AC3E}">
        <p14:creationId xmlns:p14="http://schemas.microsoft.com/office/powerpoint/2010/main" val="3876585370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PNG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 smtClean="0"/>
              <a:t>Η </a:t>
            </a:r>
            <a:r>
              <a:rPr lang="el-GR" sz="1600" dirty="0"/>
              <a:t>μορφή αρχείου PNG (</a:t>
            </a:r>
            <a:r>
              <a:rPr lang="el-GR" sz="1600" dirty="0" err="1"/>
              <a:t>Portable</a:t>
            </a:r>
            <a:r>
              <a:rPr lang="el-GR" sz="1600" dirty="0"/>
              <a:t> </a:t>
            </a:r>
            <a:r>
              <a:rPr lang="el-GR" sz="1600" dirty="0" err="1"/>
              <a:t>Network</a:t>
            </a:r>
            <a:r>
              <a:rPr lang="el-GR" sz="1600" dirty="0"/>
              <a:t> </a:t>
            </a:r>
            <a:r>
              <a:rPr lang="el-GR" sz="1600" dirty="0" err="1"/>
              <a:t>Graphics</a:t>
            </a:r>
            <a:r>
              <a:rPr lang="el-GR" sz="1600" dirty="0"/>
              <a:t>) δημιουργήθηκε ως </a:t>
            </a:r>
            <a:r>
              <a:rPr lang="el-GR" sz="1600" dirty="0" smtClean="0"/>
              <a:t>δωρεάν</a:t>
            </a:r>
            <a:r>
              <a:rPr lang="en-US" sz="1600" dirty="0"/>
              <a:t>, open-source</a:t>
            </a:r>
            <a:r>
              <a:rPr lang="el-GR" sz="1600" dirty="0" smtClean="0"/>
              <a:t> </a:t>
            </a:r>
            <a:r>
              <a:rPr lang="el-GR" sz="1600" dirty="0"/>
              <a:t>εναλλακτική λύση για το GIF. Η μορφή αρχείου PNG υποστηρίζει παλέτες οθονών οκτώ </a:t>
            </a:r>
            <a:r>
              <a:rPr lang="el-GR" sz="1600" dirty="0" err="1"/>
              <a:t>bits</a:t>
            </a:r>
            <a:r>
              <a:rPr lang="el-GR" sz="1600" dirty="0"/>
              <a:t> (με προαιρετική διαφάνεια για όλα τα χρώματα παλετών) και 24 </a:t>
            </a:r>
            <a:r>
              <a:rPr lang="el-GR" sz="1600" dirty="0" err="1"/>
              <a:t>bit</a:t>
            </a:r>
            <a:r>
              <a:rPr lang="el-GR" sz="1600" dirty="0"/>
              <a:t> </a:t>
            </a:r>
            <a:r>
              <a:rPr lang="el-GR" sz="1600" dirty="0" err="1"/>
              <a:t>truecolor</a:t>
            </a:r>
            <a:r>
              <a:rPr lang="el-GR" sz="1600" dirty="0"/>
              <a:t> (16 εκατομμύρια χρώματα) ή </a:t>
            </a:r>
            <a:r>
              <a:rPr lang="el-GR" sz="1600" dirty="0" err="1"/>
              <a:t>truecolor</a:t>
            </a:r>
            <a:r>
              <a:rPr lang="el-GR" sz="1600" dirty="0"/>
              <a:t> 48 </a:t>
            </a:r>
            <a:r>
              <a:rPr lang="el-GR" sz="1600" dirty="0" err="1"/>
              <a:t>bit</a:t>
            </a:r>
            <a:r>
              <a:rPr lang="el-GR" sz="1600" dirty="0"/>
              <a:t> </a:t>
            </a:r>
            <a:r>
              <a:rPr lang="el-GR" sz="1600" dirty="0" smtClean="0"/>
              <a:t>- </a:t>
            </a:r>
            <a:r>
              <a:rPr lang="el-GR" sz="1600" dirty="0"/>
              <a:t>ενώ το GIF υποστηρίζει μόνο 256 χρώματα και ένα ενιαίο διαφανές χρώμα.</a:t>
            </a:r>
          </a:p>
          <a:p>
            <a:r>
              <a:rPr lang="el-GR" sz="1600" dirty="0"/>
              <a:t>Σε σύγκριση με το JPEG, το PNG υπερέχει όταν η εικόνα έχει μεγάλες, ομοιόμορφα χρωματισμένες περιοχές. Ακόμη και για φωτογραφίες - όπου η JPEG είναι συχνά η επιλογή </a:t>
            </a:r>
            <a:r>
              <a:rPr lang="el-GR" sz="1600" dirty="0" smtClean="0"/>
              <a:t>καθώς </a:t>
            </a:r>
            <a:r>
              <a:rPr lang="el-GR" sz="1600" dirty="0"/>
              <a:t>η τεχνική συμπίεσης της αποδίδει συνήθως μικρότερα μεγέθη αρχείων - το PNG είναι ακόμα κατάλληλο για την αποθήκευση εικόνων κατά τη διαδικασία επεξεργασίας λόγω της απώλειας της συμπίεσης.</a:t>
            </a:r>
          </a:p>
          <a:p>
            <a:r>
              <a:rPr lang="el-GR" sz="1600" dirty="0"/>
              <a:t>Το PNG </a:t>
            </a:r>
            <a:r>
              <a:rPr lang="el-GR" sz="1600" dirty="0" smtClean="0"/>
              <a:t>μπορεί </a:t>
            </a:r>
            <a:r>
              <a:rPr lang="el-GR" sz="1600" dirty="0"/>
              <a:t>επίσης να αντικαταστήσει πολλές κοινές χρήσεις του TIFF. Υποστηρίζονται εικόνες ευρετηρίου, </a:t>
            </a:r>
            <a:r>
              <a:rPr lang="en-US" sz="1600" dirty="0"/>
              <a:t>grayscale, </a:t>
            </a:r>
            <a:r>
              <a:rPr lang="el-GR" sz="1600" dirty="0" smtClean="0"/>
              <a:t>και </a:t>
            </a:r>
            <a:r>
              <a:rPr lang="en-US" sz="1600" dirty="0" err="1" smtClean="0"/>
              <a:t>truecolor</a:t>
            </a:r>
            <a:r>
              <a:rPr lang="en-US" sz="1600" dirty="0" smtClean="0"/>
              <a:t> </a:t>
            </a:r>
            <a:r>
              <a:rPr lang="el-GR" sz="1600" dirty="0" smtClean="0"/>
              <a:t>. </a:t>
            </a:r>
          </a:p>
          <a:p>
            <a:r>
              <a:rPr lang="el-GR" sz="1600" dirty="0" smtClean="0"/>
              <a:t>Το </a:t>
            </a:r>
            <a:r>
              <a:rPr lang="el-GR" sz="1600" dirty="0"/>
              <a:t>PNG μπορεί να αποθηκεύσει δεδομένα </a:t>
            </a:r>
            <a:r>
              <a:rPr lang="el-GR" sz="1600" dirty="0" smtClean="0"/>
              <a:t>γ</a:t>
            </a:r>
            <a:r>
              <a:rPr lang="en-US" sz="1600" dirty="0" smtClean="0"/>
              <a:t>-</a:t>
            </a:r>
            <a:r>
              <a:rPr lang="el-GR" sz="1600" dirty="0" smtClean="0"/>
              <a:t>παραμέτρου </a:t>
            </a:r>
            <a:r>
              <a:rPr lang="el-GR" sz="1600" dirty="0"/>
              <a:t>και χρωματογραφίας για βελτιωμένη αντιστοίχιση χρώματος σε ετερογενείς πλατφόρμες.</a:t>
            </a:r>
          </a:p>
          <a:p>
            <a:r>
              <a:rPr lang="el-GR" sz="1600" dirty="0"/>
              <a:t>Το PNG έχει σχεδιαστεί για να λειτουργεί καλά σε εφαρμογές προβολής στο διαδίκτυο, όπως προγράμματα περιήγησης στο διαδίκτυο, και μπορεί να μεταδοθεί πλήρως με μια προοδευτική επιλογή εμφάνισης. </a:t>
            </a:r>
          </a:p>
          <a:p>
            <a:r>
              <a:rPr lang="el-GR" sz="1600" dirty="0"/>
              <a:t>Τα </a:t>
            </a:r>
            <a:r>
              <a:rPr lang="en-US" sz="1600" dirty="0" smtClean="0"/>
              <a:t>animated formats </a:t>
            </a:r>
            <a:r>
              <a:rPr lang="el-GR" sz="1600" dirty="0" smtClean="0"/>
              <a:t>που </a:t>
            </a:r>
            <a:r>
              <a:rPr lang="el-GR" sz="1600" dirty="0"/>
              <a:t>προέρχονται από PNG είναι MNG και APNG. Το τελευταίο υποστηρίζεται από τα </a:t>
            </a:r>
            <a:r>
              <a:rPr lang="el-GR" sz="1600" dirty="0" err="1"/>
              <a:t>Mozilla</a:t>
            </a:r>
            <a:r>
              <a:rPr lang="el-GR" sz="1600" dirty="0"/>
              <a:t> </a:t>
            </a:r>
            <a:r>
              <a:rPr lang="el-GR" sz="1600" dirty="0" err="1"/>
              <a:t>Firefox</a:t>
            </a:r>
            <a:r>
              <a:rPr lang="el-GR" sz="1600" dirty="0"/>
              <a:t> και </a:t>
            </a:r>
            <a:r>
              <a:rPr lang="el-GR" sz="1600" dirty="0" err="1"/>
              <a:t>Opera</a:t>
            </a:r>
            <a:r>
              <a:rPr lang="el-GR" sz="1600" dirty="0"/>
              <a:t> και είναι συμβατό με PNG.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228184" y="6237311"/>
            <a:ext cx="3024336" cy="26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https://en.wikipedia.org/wiki/Image_file_formats</a:t>
            </a:r>
          </a:p>
        </p:txBody>
      </p:sp>
    </p:spTree>
    <p:extLst>
      <p:ext uri="{BB962C8B-B14F-4D97-AF65-F5344CB8AC3E}">
        <p14:creationId xmlns:p14="http://schemas.microsoft.com/office/powerpoint/2010/main" val="381805741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Δειγματοληψία και </a:t>
            </a:r>
            <a:r>
              <a:rPr lang="el-GR" dirty="0" err="1" smtClean="0"/>
              <a:t>κβαντοποίηση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l-GR" altLang="et-EE" dirty="0" smtClean="0">
                <a:cs typeface="Arial" panose="020B0604020202020204" pitchFamily="34" charset="0"/>
              </a:rPr>
              <a:t>Δειγματοληψία: Αφορά τις χωρική δειγματοληψία με τους περιορισμούς του θεωρήματος του </a:t>
            </a:r>
            <a:r>
              <a:rPr lang="en-US" altLang="et-EE" dirty="0" smtClean="0">
                <a:cs typeface="Arial" panose="020B0604020202020204" pitchFamily="34" charset="0"/>
              </a:rPr>
              <a:t>Nyquist</a:t>
            </a:r>
            <a:r>
              <a:rPr lang="el-GR" altLang="et-EE" dirty="0" smtClean="0">
                <a:cs typeface="Arial" panose="020B0604020202020204" pitchFamily="34" charset="0"/>
              </a:rPr>
              <a:t>.</a:t>
            </a:r>
          </a:p>
          <a:p>
            <a:r>
              <a:rPr lang="el-GR" altLang="et-EE" dirty="0" err="1" smtClean="0">
                <a:cs typeface="Arial" panose="020B0604020202020204" pitchFamily="34" charset="0"/>
              </a:rPr>
              <a:t>Κβαντοποίηση</a:t>
            </a:r>
            <a:r>
              <a:rPr lang="el-GR" altLang="et-EE" dirty="0" smtClean="0">
                <a:cs typeface="Arial" panose="020B0604020202020204" pitchFamily="34" charset="0"/>
              </a:rPr>
              <a:t>: Αφορά τα επίπεδα εντάσεων που θα αποδοθούν στα </a:t>
            </a:r>
            <a:r>
              <a:rPr lang="en-US" altLang="et-EE" dirty="0" smtClean="0">
                <a:cs typeface="Arial" panose="020B0604020202020204" pitchFamily="34" charset="0"/>
              </a:rPr>
              <a:t>pixels </a:t>
            </a:r>
            <a:r>
              <a:rPr lang="el-GR" altLang="et-EE" dirty="0" smtClean="0">
                <a:cs typeface="Arial" panose="020B0604020202020204" pitchFamily="34" charset="0"/>
              </a:rPr>
              <a:t>της εικόνας. </a:t>
            </a:r>
          </a:p>
          <a:p>
            <a:r>
              <a:rPr lang="el-GR" dirty="0" smtClean="0"/>
              <a:t>Ο </a:t>
            </a:r>
            <a:r>
              <a:rPr lang="el-GR" dirty="0" err="1" smtClean="0"/>
              <a:t>κβαντισμός</a:t>
            </a:r>
            <a:r>
              <a:rPr lang="el-GR" dirty="0" smtClean="0"/>
              <a:t> </a:t>
            </a:r>
            <a:r>
              <a:rPr lang="el-GR" dirty="0"/>
              <a:t>αναφέρεται στη </a:t>
            </a:r>
            <a:r>
              <a:rPr lang="el-GR" dirty="0" err="1"/>
              <a:t>διακριτοποίηση</a:t>
            </a:r>
            <a:r>
              <a:rPr lang="el-GR" dirty="0"/>
              <a:t> </a:t>
            </a:r>
            <a:r>
              <a:rPr lang="el-GR" dirty="0" smtClean="0"/>
              <a:t>της τιμής </a:t>
            </a:r>
            <a:r>
              <a:rPr lang="el-GR" dirty="0"/>
              <a:t>f του κάθε </a:t>
            </a:r>
            <a:r>
              <a:rPr lang="el-GR" dirty="0" err="1"/>
              <a:t>εικονοστοιχείου</a:t>
            </a:r>
            <a:r>
              <a:rPr lang="el-GR" dirty="0"/>
              <a:t> (δηλαδή </a:t>
            </a:r>
            <a:r>
              <a:rPr lang="el-GR" dirty="0" smtClean="0"/>
              <a:t>του πεδίου </a:t>
            </a:r>
            <a:r>
              <a:rPr lang="el-GR" dirty="0"/>
              <a:t>τιμών</a:t>
            </a:r>
            <a:r>
              <a:rPr lang="el-GR" dirty="0" smtClean="0"/>
              <a:t>)</a:t>
            </a:r>
            <a:r>
              <a:rPr lang="el-GR" dirty="0"/>
              <a:t>.</a:t>
            </a:r>
            <a:endParaRPr lang="en-US" altLang="et-EE" dirty="0"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748211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και </a:t>
            </a:r>
            <a:r>
              <a:rPr lang="el-GR" dirty="0" err="1"/>
              <a:t>κβαντοποίηση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700" dirty="0" smtClean="0"/>
              <a:t>Ο αριθμός</a:t>
            </a:r>
            <a:r>
              <a:rPr lang="en-US" sz="2700" dirty="0" smtClean="0"/>
              <a:t>, </a:t>
            </a:r>
            <a:r>
              <a:rPr lang="en-US" sz="2700" i="1" dirty="0"/>
              <a:t>b</a:t>
            </a:r>
            <a:r>
              <a:rPr lang="en-US" sz="2700" dirty="0"/>
              <a:t>, </a:t>
            </a:r>
            <a:r>
              <a:rPr lang="el-GR" sz="2700" dirty="0" smtClean="0"/>
              <a:t>των </a:t>
            </a:r>
            <a:r>
              <a:rPr lang="en-US" sz="2700" dirty="0" smtClean="0"/>
              <a:t>bits </a:t>
            </a:r>
            <a:r>
              <a:rPr lang="el-GR" sz="2700" dirty="0" smtClean="0"/>
              <a:t>που απαιτούνται για την αποθήκευση μιας εικόνας με </a:t>
            </a:r>
            <a:r>
              <a:rPr lang="en-US" sz="2700" dirty="0"/>
              <a:t>2</a:t>
            </a:r>
            <a:r>
              <a:rPr lang="en-US" sz="2700" baseline="30000" dirty="0"/>
              <a:t>k </a:t>
            </a:r>
            <a:r>
              <a:rPr lang="el-GR" sz="2700" baseline="30000" dirty="0" smtClean="0"/>
              <a:t> </a:t>
            </a:r>
            <a:r>
              <a:rPr lang="el-GR" sz="2700" dirty="0" smtClean="0"/>
              <a:t>επίπεδα εντάσεων: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/>
              <a:t>b = M * N * </a:t>
            </a:r>
            <a:r>
              <a:rPr lang="en-US" sz="2700" dirty="0" smtClean="0"/>
              <a:t>k (</a:t>
            </a:r>
            <a:r>
              <a:rPr lang="el-GR" sz="2700" dirty="0" smtClean="0"/>
              <a:t>γραμμές*στήλες*</a:t>
            </a:r>
            <a:r>
              <a:rPr lang="en-US" sz="2700" dirty="0" smtClean="0"/>
              <a:t>k</a:t>
            </a:r>
            <a:r>
              <a:rPr lang="el-GR" sz="2700" dirty="0" smtClean="0"/>
              <a:t>)</a:t>
            </a:r>
          </a:p>
          <a:p>
            <a:r>
              <a:rPr lang="el-GR" sz="2700" dirty="0" smtClean="0"/>
              <a:t>Οι εντάσεις (</a:t>
            </a:r>
            <a:r>
              <a:rPr lang="en-US" sz="2700" dirty="0"/>
              <a:t>L = </a:t>
            </a:r>
            <a:r>
              <a:rPr lang="en-US" sz="2700" dirty="0" smtClean="0"/>
              <a:t>2</a:t>
            </a:r>
            <a:r>
              <a:rPr lang="en-US" sz="2700" baseline="30000" dirty="0" smtClean="0"/>
              <a:t>k</a:t>
            </a:r>
            <a:r>
              <a:rPr lang="el-GR" sz="2700" dirty="0" smtClean="0"/>
              <a:t>) είναι </a:t>
            </a:r>
            <a:r>
              <a:rPr lang="el-GR" sz="2700" dirty="0" err="1" smtClean="0"/>
              <a:t>ισοκατανεμημένες</a:t>
            </a:r>
            <a:r>
              <a:rPr lang="el-GR" sz="2700" dirty="0" smtClean="0"/>
              <a:t> στο διάστημα </a:t>
            </a:r>
            <a:r>
              <a:rPr lang="en-US" sz="2700" dirty="0" smtClean="0"/>
              <a:t>[</a:t>
            </a:r>
            <a:r>
              <a:rPr lang="en-US" sz="2700" dirty="0"/>
              <a:t>0, L - 1</a:t>
            </a:r>
            <a:r>
              <a:rPr lang="en-US" sz="2700" dirty="0" smtClean="0"/>
              <a:t>]</a:t>
            </a:r>
            <a:endParaRPr lang="en-US" sz="27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3717032"/>
            <a:ext cx="4441930" cy="2414701"/>
            <a:chOff x="2195736" y="3183407"/>
            <a:chExt cx="4441930" cy="24147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5736" y="3212976"/>
              <a:ext cx="1826992" cy="23851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024" y="3183407"/>
              <a:ext cx="1849642" cy="241470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4035304" y="4366416"/>
              <a:ext cx="765296" cy="3284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91680" y="374660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Μειώνοντας τη χωρική ανάλυση από 1250 σε 72</a:t>
            </a:r>
            <a:r>
              <a:rPr lang="en-US" sz="1200" dirty="0" smtClean="0"/>
              <a:t>dpi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210" y="5536217"/>
            <a:ext cx="377612" cy="521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652" y="3730083"/>
            <a:ext cx="1847181" cy="2207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996" y="3746601"/>
            <a:ext cx="1815173" cy="21744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7996" y="5445224"/>
            <a:ext cx="4001837" cy="461665"/>
          </a:xfrm>
          <a:prstGeom prst="rect">
            <a:avLst/>
          </a:prstGeom>
          <a:solidFill>
            <a:srgbClr val="3F3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rgbClr val="FF0000"/>
                </a:solidFill>
              </a:rPr>
              <a:t>Μειώνοντας των αριθμό εντάσεων από 128 σε 4 επίπεδα έντασης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83" y="3746601"/>
            <a:ext cx="377612" cy="521917"/>
          </a:xfrm>
          <a:prstGeom prst="rect">
            <a:avLst/>
          </a:prstGeom>
        </p:spPr>
      </p:pic>
      <p:pic>
        <p:nvPicPr>
          <p:cNvPr id="14" name="Picture 6" descr="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757418" y="6144366"/>
            <a:ext cx="204022" cy="2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636021" y="6147539"/>
            <a:ext cx="5328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lang="en-IE" altLang="el-GR" sz="1050" dirty="0"/>
              <a:t>“Digital Image Processing</a:t>
            </a:r>
            <a:r>
              <a:rPr lang="en-IE" altLang="el-GR" sz="1050" dirty="0" smtClean="0"/>
              <a:t>”,</a:t>
            </a:r>
            <a:r>
              <a:rPr lang="el-GR" altLang="el-GR" sz="1050" dirty="0" smtClean="0"/>
              <a:t> </a:t>
            </a:r>
            <a:r>
              <a:rPr lang="en-IE" altLang="el-GR" sz="1050" dirty="0" smtClean="0"/>
              <a:t>Rafael </a:t>
            </a:r>
            <a:r>
              <a:rPr lang="en-IE" altLang="el-GR" sz="1050" dirty="0"/>
              <a:t>C. </a:t>
            </a:r>
            <a:r>
              <a:rPr lang="en-IE" altLang="el-GR" sz="1050" dirty="0" smtClean="0"/>
              <a:t>Gonzalez </a:t>
            </a:r>
            <a:r>
              <a:rPr lang="en-IE" altLang="el-GR" sz="1050" dirty="0"/>
              <a:t>&amp; Richard E. </a:t>
            </a:r>
            <a:r>
              <a:rPr lang="en-IE" altLang="el-GR" sz="1050" dirty="0" smtClean="0"/>
              <a:t>Woods,</a:t>
            </a:r>
            <a:r>
              <a:rPr lang="el-GR" altLang="el-GR" sz="1050" dirty="0" smtClean="0"/>
              <a:t> </a:t>
            </a:r>
            <a:r>
              <a:rPr lang="en-IE" altLang="el-GR" sz="1050" dirty="0" smtClean="0"/>
              <a:t>Addison-Wesley</a:t>
            </a:r>
            <a:r>
              <a:rPr lang="en-IE" altLang="el-GR" sz="1050" dirty="0"/>
              <a:t>, 2002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94845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και </a:t>
            </a:r>
            <a:r>
              <a:rPr lang="el-GR" dirty="0" err="1"/>
              <a:t>κβαντοποίηση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Εικόνα Ν×M, πλήθους αποχρώσεων </a:t>
            </a:r>
            <a:r>
              <a:rPr lang="el-GR" dirty="0" smtClean="0"/>
              <a:t>G=2</a:t>
            </a:r>
            <a:r>
              <a:rPr lang="el-GR" baseline="30000" dirty="0"/>
              <a:t>κ</a:t>
            </a:r>
          </a:p>
          <a:p>
            <a:pPr marL="0" indent="0">
              <a:buNone/>
            </a:pPr>
            <a:r>
              <a:rPr lang="en-US" dirty="0"/>
              <a:t>b = </a:t>
            </a:r>
            <a:r>
              <a:rPr lang="el-GR" dirty="0"/>
              <a:t>Ν×</a:t>
            </a:r>
            <a:r>
              <a:rPr lang="en-US" dirty="0" smtClean="0"/>
              <a:t>M×</a:t>
            </a:r>
            <a:r>
              <a:rPr lang="el-GR" dirty="0" smtClean="0"/>
              <a:t>κ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n-US" dirty="0" smtClean="0"/>
              <a:t>k: </a:t>
            </a:r>
            <a:r>
              <a:rPr lang="el-GR" dirty="0" smtClean="0"/>
              <a:t>εύρος </a:t>
            </a:r>
            <a:r>
              <a:rPr lang="el-GR" dirty="0"/>
              <a:t>χρωματικής </a:t>
            </a:r>
            <a:r>
              <a:rPr lang="el-GR" dirty="0" smtClean="0"/>
              <a:t>πληροφορίας </a:t>
            </a:r>
            <a:r>
              <a:rPr lang="el-GR" dirty="0" err="1"/>
              <a:t>ε</a:t>
            </a:r>
            <a:r>
              <a:rPr lang="el-GR" dirty="0" err="1" smtClean="0"/>
              <a:t>ικονοστοιχείου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2" y="2204415"/>
            <a:ext cx="8377876" cy="2449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3398" y="2403310"/>
            <a:ext cx="648072" cy="335989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/>
              <a:t>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7921958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και </a:t>
            </a:r>
            <a:r>
              <a:rPr lang="el-GR" dirty="0" err="1"/>
              <a:t>κβαντοποίηση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15616" y="927808"/>
            <a:ext cx="6048672" cy="5269914"/>
            <a:chOff x="129381" y="899904"/>
            <a:chExt cx="5761037" cy="504607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22"/>
            <a:stretch>
              <a:fillRect/>
            </a:stretch>
          </p:blipFill>
          <p:spPr bwMode="auto">
            <a:xfrm>
              <a:off x="129381" y="912018"/>
              <a:ext cx="5761037" cy="50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261518" y="3045618"/>
              <a:ext cx="259080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261518" y="1293018"/>
              <a:ext cx="0" cy="1752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081709" y="899904"/>
              <a:ext cx="198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t-EE" sz="1600" i="1" dirty="0">
                  <a:latin typeface="Times New Roman" panose="02020603050405020304" pitchFamily="18" charset="0"/>
                </a:rPr>
                <a:t>y </a:t>
              </a:r>
              <a:r>
                <a:rPr lang="el-GR" altLang="et-EE" sz="1600" i="1" dirty="0" smtClean="0">
                  <a:latin typeface="Times New Roman" panose="02020603050405020304" pitchFamily="18" charset="0"/>
                </a:rPr>
                <a:t>επίπεδα έντασης </a:t>
              </a:r>
              <a:endParaRPr lang="en-US" altLang="et-EE" sz="1600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6630" y="35119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Συνεχής Εικόνα</a:t>
            </a:r>
            <a:endParaRPr lang="en-US" sz="2000" i="1" dirty="0"/>
          </a:p>
        </p:txBody>
      </p:sp>
      <p:pic>
        <p:nvPicPr>
          <p:cNvPr id="13" name="Picture 6" descr="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778242" y="6194549"/>
            <a:ext cx="204022" cy="2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56845" y="6197722"/>
            <a:ext cx="5328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lang="en-IE" altLang="el-GR" sz="1050" dirty="0"/>
              <a:t>“Digital Image Processing</a:t>
            </a:r>
            <a:r>
              <a:rPr lang="en-IE" altLang="el-GR" sz="1050" dirty="0" smtClean="0"/>
              <a:t>”,</a:t>
            </a:r>
            <a:r>
              <a:rPr lang="el-GR" altLang="el-GR" sz="1050" dirty="0" smtClean="0"/>
              <a:t> </a:t>
            </a:r>
            <a:r>
              <a:rPr lang="en-IE" altLang="el-GR" sz="1050" dirty="0" smtClean="0"/>
              <a:t>Rafael </a:t>
            </a:r>
            <a:r>
              <a:rPr lang="en-IE" altLang="el-GR" sz="1050" dirty="0"/>
              <a:t>C. </a:t>
            </a:r>
            <a:r>
              <a:rPr lang="en-IE" altLang="el-GR" sz="1050" dirty="0" smtClean="0"/>
              <a:t>Gonzalez </a:t>
            </a:r>
            <a:r>
              <a:rPr lang="en-IE" altLang="el-GR" sz="1050" dirty="0"/>
              <a:t>&amp; Richard E. </a:t>
            </a:r>
            <a:r>
              <a:rPr lang="en-IE" altLang="el-GR" sz="1050" dirty="0" smtClean="0"/>
              <a:t>Woods,</a:t>
            </a:r>
            <a:r>
              <a:rPr lang="el-GR" altLang="el-GR" sz="1050" dirty="0" smtClean="0"/>
              <a:t> </a:t>
            </a:r>
            <a:r>
              <a:rPr lang="en-IE" altLang="el-GR" sz="1050" dirty="0" smtClean="0"/>
              <a:t>Addison-Wesley</a:t>
            </a:r>
            <a:r>
              <a:rPr lang="en-IE" altLang="el-GR" sz="1050" dirty="0"/>
              <a:t>, 2002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262185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και </a:t>
            </a:r>
            <a:r>
              <a:rPr lang="el-GR" dirty="0" err="1"/>
              <a:t>κβαντοποίηση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Ομοιόμορφος </a:t>
            </a:r>
            <a:r>
              <a:rPr lang="el-GR" dirty="0" err="1" smtClean="0"/>
              <a:t>κβαντισμός</a:t>
            </a:r>
            <a:r>
              <a:rPr lang="en-US" dirty="0" smtClean="0"/>
              <a:t>:</a:t>
            </a:r>
            <a:r>
              <a:rPr lang="el-GR" dirty="0" smtClean="0"/>
              <a:t> από την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i="1" baseline="-25000" dirty="0" smtClean="0"/>
          </a:p>
          <a:p>
            <a:endParaRPr lang="en-US" dirty="0"/>
          </a:p>
          <a:p>
            <a:r>
              <a:rPr lang="it-IT" dirty="0" smtClean="0"/>
              <a:t>d</a:t>
            </a:r>
            <a:r>
              <a:rPr lang="it-IT" baseline="-25000" dirty="0" smtClean="0"/>
              <a:t>i</a:t>
            </a:r>
            <a:r>
              <a:rPr lang="it-IT" dirty="0" smtClean="0"/>
              <a:t>-d</a:t>
            </a:r>
            <a:r>
              <a:rPr lang="it-IT" baseline="-25000" dirty="0" smtClean="0"/>
              <a:t>i-1</a:t>
            </a:r>
            <a:r>
              <a:rPr lang="it-IT" dirty="0" smtClean="0"/>
              <a:t>=</a:t>
            </a:r>
            <a:r>
              <a:rPr lang="el-GR" dirty="0" smtClean="0"/>
              <a:t>Δ</a:t>
            </a:r>
            <a:r>
              <a:rPr lang="it-IT" dirty="0" smtClean="0"/>
              <a:t>, </a:t>
            </a:r>
            <a:r>
              <a:rPr lang="it-IT" dirty="0"/>
              <a:t>r</a:t>
            </a:r>
            <a:r>
              <a:rPr lang="it-IT" baseline="-25000" dirty="0"/>
              <a:t>i</a:t>
            </a:r>
            <a:r>
              <a:rPr lang="it-IT" dirty="0"/>
              <a:t>=(d</a:t>
            </a:r>
            <a:r>
              <a:rPr lang="it-IT" baseline="-25000" dirty="0"/>
              <a:t>i</a:t>
            </a:r>
            <a:r>
              <a:rPr lang="it-IT" dirty="0"/>
              <a:t>+d</a:t>
            </a:r>
            <a:r>
              <a:rPr lang="it-IT" baseline="-25000" dirty="0"/>
              <a:t>i-1</a:t>
            </a:r>
            <a:r>
              <a:rPr lang="it-IT" dirty="0" smtClean="0"/>
              <a:t>)/2, </a:t>
            </a:r>
            <a:r>
              <a:rPr lang="it-IT" dirty="0"/>
              <a:t>1≤</a:t>
            </a:r>
            <a:r>
              <a:rPr lang="it-IT" dirty="0" smtClean="0"/>
              <a:t>i≤</a:t>
            </a:r>
            <a:r>
              <a:rPr lang="it-IT" dirty="0"/>
              <a:t>L</a:t>
            </a:r>
            <a:r>
              <a:rPr lang="it-IT" dirty="0" smtClean="0"/>
              <a:t>,</a:t>
            </a:r>
            <a:endParaRPr lang="el-GR" dirty="0" smtClean="0"/>
          </a:p>
          <a:p>
            <a:endParaRPr lang="el-GR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71800" y="2780928"/>
            <a:ext cx="4114286" cy="3333333"/>
            <a:chOff x="2771800" y="2780928"/>
            <a:chExt cx="4114286" cy="3333333"/>
          </a:xfrm>
        </p:grpSpPr>
        <p:grpSp>
          <p:nvGrpSpPr>
            <p:cNvPr id="8" name="Group 7"/>
            <p:cNvGrpSpPr/>
            <p:nvPr/>
          </p:nvGrpSpPr>
          <p:grpSpPr>
            <a:xfrm>
              <a:off x="2771800" y="2780928"/>
              <a:ext cx="4114286" cy="3333333"/>
              <a:chOff x="2771800" y="2780928"/>
              <a:chExt cx="4114286" cy="333333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71800" y="2780928"/>
                <a:ext cx="4114286" cy="333333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922508" y="502608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64403" y="5770130"/>
                <a:ext cx="26184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099467" y="5373216"/>
              <a:ext cx="26184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4406907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σχέσεις ανάμεσα σε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700" dirty="0" smtClean="0"/>
              <a:t>Γείτονες του </a:t>
            </a:r>
            <a:r>
              <a:rPr lang="en-US" sz="2700" dirty="0" smtClean="0"/>
              <a:t>pixel p</a:t>
            </a:r>
            <a:r>
              <a:rPr lang="el-GR" sz="2700" dirty="0" smtClean="0"/>
              <a:t>: 4-γείτονες Ν</a:t>
            </a:r>
            <a:r>
              <a:rPr lang="el-GR" sz="2700" baseline="-25000" dirty="0" smtClean="0"/>
              <a:t>4</a:t>
            </a:r>
            <a:r>
              <a:rPr lang="el-GR" sz="2700" dirty="0" smtClean="0"/>
              <a:t>(</a:t>
            </a:r>
            <a:r>
              <a:rPr lang="en-US" sz="2700" dirty="0" smtClean="0"/>
              <a:t>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700" dirty="0" smtClean="0"/>
              <a:t>Είναι το σύνολο από τους Τέσσερεις οριζόντιους και κάθετους: </a:t>
            </a:r>
            <a:r>
              <a:rPr lang="es-ES" sz="2700" dirty="0" smtClean="0"/>
              <a:t>(x </a:t>
            </a:r>
            <a:r>
              <a:rPr lang="es-ES" sz="2700" dirty="0"/>
              <a:t>+ 1, y), (x - 1, y), (x, y + 1), (x, y - 1</a:t>
            </a:r>
            <a:r>
              <a:rPr lang="es-ES" sz="2700" dirty="0" smtClean="0"/>
              <a:t>)</a:t>
            </a:r>
            <a:endParaRPr lang="el-GR" sz="2700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1680" y="3717032"/>
          <a:ext cx="511256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(x - 1, y)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(x, y - 1)</a:t>
                      </a:r>
                      <a:endParaRPr lang="el-GR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(x, y + 1)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(x + 1, y)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64770" y="3140968"/>
            <a:ext cx="4727409" cy="2946787"/>
            <a:chOff x="1464770" y="3284984"/>
            <a:chExt cx="4727409" cy="294678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464770" y="3573016"/>
              <a:ext cx="19810" cy="2520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85561" y="3573016"/>
              <a:ext cx="27624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7963" y="328498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στήλες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5466" y="577010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γραμμές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5755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Peters, Richard Alan, II, "The Fourier Transform", Lectures on Image Processing, Vanderbilt University, Nashville, TN, April 2008, Available on the web at the Internet Archive, </a:t>
            </a:r>
            <a:r>
              <a:rPr lang="en-US" sz="1800" dirty="0">
                <a:hlinkClick r:id="rId2"/>
              </a:rPr>
              <a:t>http://www.archive.org/details/Lectures_on_Image_Processing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Christophoros</a:t>
            </a:r>
            <a:r>
              <a:rPr lang="en-US" sz="1800" dirty="0"/>
              <a:t> </a:t>
            </a:r>
            <a:r>
              <a:rPr lang="en-US" sz="1800" dirty="0" smtClean="0"/>
              <a:t>Nikou, </a:t>
            </a:r>
            <a:r>
              <a:rPr lang="el-GR" sz="1800" dirty="0"/>
              <a:t>Ανοικτά Ακαδημαϊκά </a:t>
            </a:r>
            <a:r>
              <a:rPr lang="el-GR" sz="1800" dirty="0" smtClean="0"/>
              <a:t>Μαθήματα</a:t>
            </a:r>
            <a:r>
              <a:rPr lang="en-US" sz="1800" dirty="0" smtClean="0"/>
              <a:t>, Intensity Transformations (Histogram Processing), University </a:t>
            </a:r>
            <a:r>
              <a:rPr lang="en-US" sz="1800" dirty="0"/>
              <a:t>of Ioannina - Department of Computer </a:t>
            </a:r>
            <a:r>
              <a:rPr lang="en-US" sz="1800" dirty="0" smtClean="0"/>
              <a:t>Science, </a:t>
            </a:r>
            <a:r>
              <a:rPr lang="en-US" sz="1800" dirty="0" smtClean="0">
                <a:hlinkClick r:id="rId3"/>
              </a:rPr>
              <a:t>cnikou@cs.uoi.gr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      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ecourse.uoi.gr/course/view.php?id=1126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80487"/>
            <a:ext cx="1529740" cy="2114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8208" y="3848100"/>
            <a:ext cx="6408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“Digital Image Processing”, Rafael </a:t>
            </a:r>
            <a:r>
              <a:rPr kumimoji="1" lang="en-US" alt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C.Gonzalez</a:t>
            </a: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Richard E. Woods, Addison-Wesley, 3rd  edition</a:t>
            </a:r>
          </a:p>
          <a:p>
            <a:pPr marL="0" indent="0" eaLnBrk="1" hangingPunct="1">
              <a:tabLst>
                <a:tab pos="1171575" algn="l"/>
              </a:tabLst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3797601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σχέσεις ανάμεσα σε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700" dirty="0" smtClean="0"/>
              <a:t>Γείτονες του </a:t>
            </a:r>
            <a:r>
              <a:rPr lang="en-US" sz="2700" dirty="0" smtClean="0"/>
              <a:t>pixel p</a:t>
            </a:r>
            <a:r>
              <a:rPr lang="el-GR" sz="2700" dirty="0" smtClean="0"/>
              <a:t>: 4- διαγώνιοι γείτονες Ν</a:t>
            </a:r>
            <a:r>
              <a:rPr lang="en-US" sz="2700" baseline="-25000" dirty="0"/>
              <a:t>D</a:t>
            </a:r>
            <a:r>
              <a:rPr lang="el-GR" sz="2700" dirty="0" smtClean="0"/>
              <a:t>(</a:t>
            </a:r>
            <a:r>
              <a:rPr lang="en-US" sz="2700" dirty="0" smtClean="0"/>
              <a:t>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700" dirty="0" smtClean="0"/>
              <a:t>Είναι το σύνολο από τους Τέσσερεις διαγώνιους: </a:t>
            </a:r>
            <a:br>
              <a:rPr lang="el-GR" sz="2700" dirty="0" smtClean="0"/>
            </a:br>
            <a:r>
              <a:rPr lang="es-ES" sz="2400" dirty="0" smtClean="0"/>
              <a:t>(</a:t>
            </a:r>
            <a:r>
              <a:rPr lang="es-ES" sz="2400" dirty="0"/>
              <a:t>x + 1, y + 1), (x + 1, y - 1), (x - 1, y + 1), (x - 1, y - 1) 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002"/>
              </p:ext>
            </p:extLst>
          </p:nvPr>
        </p:nvGraphicFramePr>
        <p:xfrm>
          <a:off x="1691680" y="3717032"/>
          <a:ext cx="511256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- 1, y - 1)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- 1, y + 1)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+ 1, y </a:t>
                      </a:r>
                      <a:r>
                        <a:rPr lang="el-GR" sz="1800" dirty="0" smtClean="0"/>
                        <a:t>-</a:t>
                      </a:r>
                      <a:r>
                        <a:rPr lang="es-ES" sz="1800" dirty="0" smtClean="0"/>
                        <a:t>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+ 1, y + 1)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64770" y="3140968"/>
            <a:ext cx="4727409" cy="2946787"/>
            <a:chOff x="1464770" y="3284984"/>
            <a:chExt cx="4727409" cy="294678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464770" y="3573016"/>
              <a:ext cx="19810" cy="2520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85561" y="3573016"/>
              <a:ext cx="27624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7963" y="328498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στήλες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5466" y="577010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γραμμές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656054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σχέσεις ανάμεσα σε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700" dirty="0" smtClean="0"/>
              <a:t>Γείτονες του </a:t>
            </a:r>
            <a:r>
              <a:rPr lang="en-US" sz="2700" dirty="0" smtClean="0"/>
              <a:t>pixel p</a:t>
            </a:r>
            <a:r>
              <a:rPr lang="el-GR" sz="2700" dirty="0" smtClean="0"/>
              <a:t>: 8-γείτονες </a:t>
            </a:r>
            <a:r>
              <a:rPr lang="en-US" sz="2700" dirty="0" smtClean="0"/>
              <a:t>N</a:t>
            </a:r>
            <a:r>
              <a:rPr lang="en-US" sz="2700" baseline="-25000" dirty="0" smtClean="0"/>
              <a:t>8</a:t>
            </a:r>
            <a:r>
              <a:rPr lang="en-US" sz="2700" dirty="0" smtClean="0"/>
              <a:t>(p)=N</a:t>
            </a:r>
            <a:r>
              <a:rPr lang="en-US" sz="2700" baseline="-25000" dirty="0" smtClean="0"/>
              <a:t>4</a:t>
            </a:r>
            <a:r>
              <a:rPr lang="en-US" sz="2700" dirty="0" smtClean="0"/>
              <a:t>(p)+</a:t>
            </a:r>
            <a:r>
              <a:rPr lang="el-GR" sz="2700" dirty="0" smtClean="0"/>
              <a:t> Ν</a:t>
            </a:r>
            <a:r>
              <a:rPr lang="en-US" sz="2700" baseline="-25000" dirty="0"/>
              <a:t>D</a:t>
            </a:r>
            <a:r>
              <a:rPr lang="el-GR" sz="2700" dirty="0" smtClean="0"/>
              <a:t>(</a:t>
            </a:r>
            <a:r>
              <a:rPr lang="en-US" sz="2700" dirty="0" smtClean="0"/>
              <a:t>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endParaRPr lang="en-US" sz="27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endParaRPr lang="en-US" sz="27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700" dirty="0" smtClean="0"/>
              <a:t>Σε όλες τις περιπτώσεις αν το </a:t>
            </a:r>
            <a:r>
              <a:rPr lang="en-US" sz="2700" dirty="0" smtClean="0"/>
              <a:t>(</a:t>
            </a:r>
            <a:r>
              <a:rPr lang="en-US" sz="2700" dirty="0" err="1" smtClean="0"/>
              <a:t>x,y</a:t>
            </a:r>
            <a:r>
              <a:rPr lang="en-US" sz="2700" dirty="0" smtClean="0"/>
              <a:t>) </a:t>
            </a:r>
            <a:r>
              <a:rPr lang="el-GR" sz="2700" dirty="0" smtClean="0"/>
              <a:t>είναι στο περίγραμμα της εικόνας οι γείτονες ενδέχεται να είναι έξω από την εικόνα!!!</a:t>
            </a:r>
            <a:endParaRPr lang="en-US" sz="27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7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7950"/>
              </p:ext>
            </p:extLst>
          </p:nvPr>
        </p:nvGraphicFramePr>
        <p:xfrm>
          <a:off x="1403648" y="2348880"/>
          <a:ext cx="511256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- 1, y - 1)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(x - 1, y)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- 1, y + 1)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(x, y - 1)</a:t>
                      </a:r>
                      <a:endParaRPr lang="el-GR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(x, y + 1)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+ 1, y </a:t>
                      </a:r>
                      <a:r>
                        <a:rPr lang="el-GR" sz="1800" dirty="0" smtClean="0"/>
                        <a:t>-</a:t>
                      </a:r>
                      <a:r>
                        <a:rPr lang="es-ES" sz="1800" dirty="0" smtClean="0"/>
                        <a:t>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(x + 1, y)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(x + 1, y + 1)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76738" y="1628800"/>
            <a:ext cx="4727409" cy="2946787"/>
            <a:chOff x="1464770" y="3284984"/>
            <a:chExt cx="4727409" cy="294678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464770" y="3573016"/>
              <a:ext cx="19810" cy="2520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85561" y="3573016"/>
              <a:ext cx="27624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7963" y="328498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στήλες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5466" y="577010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γραμμές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4234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</a:t>
            </a:r>
            <a:r>
              <a:rPr lang="el-GR" dirty="0" smtClean="0"/>
              <a:t>Περιοχές , </a:t>
            </a:r>
            <a:r>
              <a:rPr lang="el-GR" dirty="0"/>
              <a:t>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Adjacency, Connectivity, Regions, and </a:t>
            </a:r>
            <a:r>
              <a:rPr lang="en-US" b="1" dirty="0" smtClean="0"/>
              <a:t>Boundaries</a:t>
            </a:r>
            <a:r>
              <a:rPr lang="el-G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dirty="0" smtClean="0"/>
              <a:t>Γειτνίαση</a:t>
            </a:r>
            <a:r>
              <a:rPr lang="el-GR" dirty="0"/>
              <a:t>, Συνδεσιμότητα, </a:t>
            </a:r>
            <a:r>
              <a:rPr lang="el-GR" dirty="0" smtClean="0"/>
              <a:t>Περιοχές, </a:t>
            </a:r>
            <a:r>
              <a:rPr lang="el-GR" dirty="0"/>
              <a:t>και </a:t>
            </a:r>
            <a:r>
              <a:rPr lang="el-GR" dirty="0" smtClean="0"/>
              <a:t>Όρια</a:t>
            </a:r>
          </a:p>
          <a:p>
            <a:r>
              <a:rPr lang="el-GR" dirty="0" smtClean="0"/>
              <a:t>Ορίζουμε ως </a:t>
            </a:r>
            <a:r>
              <a:rPr lang="en-US" dirty="0" smtClean="0"/>
              <a:t>V </a:t>
            </a:r>
            <a:r>
              <a:rPr lang="el-GR" dirty="0" smtClean="0"/>
              <a:t>το σύνολο των τιμών εντάσεων εικόνας για να ορίσουμε γειτνίαση. </a:t>
            </a:r>
          </a:p>
          <a:p>
            <a:r>
              <a:rPr lang="el-GR" dirty="0" smtClean="0"/>
              <a:t>Στην δυαδική εικόνα </a:t>
            </a:r>
            <a:r>
              <a:rPr lang="en-US" dirty="0" smtClean="0"/>
              <a:t>(binary) </a:t>
            </a:r>
            <a:r>
              <a:rPr lang="en-US" dirty="0"/>
              <a:t>V = </a:t>
            </a:r>
            <a:r>
              <a:rPr lang="el-GR" dirty="0" smtClean="0"/>
              <a:t>{1} οπότε μιλάμε για γειτνίαση </a:t>
            </a:r>
            <a:r>
              <a:rPr lang="en-US" dirty="0" smtClean="0"/>
              <a:t>pixels </a:t>
            </a:r>
            <a:r>
              <a:rPr lang="el-GR" dirty="0" smtClean="0"/>
              <a:t>που έχουν τιμή 1. Σε 8</a:t>
            </a:r>
            <a:r>
              <a:rPr lang="en-US" dirty="0" smtClean="0"/>
              <a:t>bit</a:t>
            </a:r>
            <a:r>
              <a:rPr lang="el-GR" dirty="0" smtClean="0"/>
              <a:t> εικόνα το </a:t>
            </a:r>
            <a:r>
              <a:rPr lang="en-US" dirty="0" smtClean="0"/>
              <a:t>V ={0..255}.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00452" y="980728"/>
            <a:ext cx="852746" cy="764595"/>
            <a:chOff x="6432415" y="5229200"/>
            <a:chExt cx="1296144" cy="125104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27910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</a:t>
            </a:r>
            <a:r>
              <a:rPr lang="el-GR" dirty="0" smtClean="0"/>
              <a:t>Περιοχές , </a:t>
            </a:r>
            <a:r>
              <a:rPr lang="el-GR" dirty="0"/>
              <a:t>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Γειτνίαση ορίζεται </a:t>
            </a:r>
          </a:p>
          <a:p>
            <a:r>
              <a:rPr lang="el-GR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a) </a:t>
            </a:r>
            <a:r>
              <a:rPr lang="en-US" dirty="0" smtClean="0">
                <a:solidFill>
                  <a:srgbClr val="7030A0"/>
                </a:solidFill>
              </a:rPr>
              <a:t>4-</a:t>
            </a:r>
            <a:r>
              <a:rPr lang="el-GR" i="1" dirty="0" smtClean="0">
                <a:solidFill>
                  <a:srgbClr val="7030A0"/>
                </a:solidFill>
              </a:rPr>
              <a:t>γειτνίαση</a:t>
            </a:r>
            <a:r>
              <a:rPr lang="en-US" dirty="0" smtClean="0"/>
              <a:t>.</a:t>
            </a:r>
            <a:r>
              <a:rPr lang="el-GR" dirty="0" smtClean="0"/>
              <a:t> 2 </a:t>
            </a:r>
            <a:r>
              <a:rPr lang="en-US" dirty="0" smtClean="0"/>
              <a:t>pixels </a:t>
            </a:r>
            <a:r>
              <a:rPr lang="en-US" i="1" dirty="0" smtClean="0"/>
              <a:t>p </a:t>
            </a:r>
            <a:r>
              <a:rPr lang="el-GR" dirty="0" smtClean="0"/>
              <a:t>και </a:t>
            </a:r>
            <a:r>
              <a:rPr lang="en-US" i="1" dirty="0" smtClean="0"/>
              <a:t>q </a:t>
            </a:r>
            <a:r>
              <a:rPr lang="el-GR" i="1" dirty="0" smtClean="0"/>
              <a:t>με τιμές από το </a:t>
            </a:r>
            <a:r>
              <a:rPr lang="en-US" i="1" dirty="0" smtClean="0"/>
              <a:t>V </a:t>
            </a:r>
            <a:r>
              <a:rPr lang="el-GR" dirty="0" smtClean="0"/>
              <a:t>έχουν 4-γειτνίαση αν το </a:t>
            </a:r>
            <a:r>
              <a:rPr lang="en-US" i="1" dirty="0" smtClean="0"/>
              <a:t>q </a:t>
            </a:r>
            <a:r>
              <a:rPr lang="el-GR" i="1" dirty="0" smtClean="0"/>
              <a:t>ανήκει στο σύνολο Ν</a:t>
            </a:r>
            <a:r>
              <a:rPr lang="el-GR" i="1" baseline="-25000" dirty="0" smtClean="0"/>
              <a:t>4</a:t>
            </a:r>
            <a:r>
              <a:rPr lang="el-GR" i="1" dirty="0" smtClean="0"/>
              <a:t>(</a:t>
            </a:r>
            <a:r>
              <a:rPr lang="en-US" i="1" dirty="0" smtClean="0"/>
              <a:t>p)</a:t>
            </a:r>
            <a:endParaRPr lang="en-US" dirty="0"/>
          </a:p>
          <a:p>
            <a:r>
              <a:rPr lang="en-US" b="1" dirty="0"/>
              <a:t>(b) </a:t>
            </a:r>
            <a:r>
              <a:rPr lang="en-US" dirty="0" smtClean="0">
                <a:solidFill>
                  <a:srgbClr val="7030A0"/>
                </a:solidFill>
              </a:rPr>
              <a:t>8-</a:t>
            </a:r>
            <a:r>
              <a:rPr lang="el-GR" i="1" dirty="0" smtClean="0">
                <a:solidFill>
                  <a:srgbClr val="7030A0"/>
                </a:solidFill>
              </a:rPr>
              <a:t>γειτνίαση</a:t>
            </a:r>
            <a:r>
              <a:rPr lang="en-US" i="1" dirty="0" smtClean="0"/>
              <a:t>.</a:t>
            </a:r>
            <a:r>
              <a:rPr lang="el-GR" i="1" dirty="0" smtClean="0"/>
              <a:t> </a:t>
            </a:r>
            <a:r>
              <a:rPr lang="el-GR" dirty="0" smtClean="0"/>
              <a:t>2 </a:t>
            </a:r>
            <a:r>
              <a:rPr lang="en-US" dirty="0"/>
              <a:t>pixels </a:t>
            </a:r>
            <a:r>
              <a:rPr lang="en-US" i="1" dirty="0"/>
              <a:t>p </a:t>
            </a:r>
            <a:r>
              <a:rPr lang="el-GR" dirty="0"/>
              <a:t>και </a:t>
            </a:r>
            <a:r>
              <a:rPr lang="en-US" i="1" dirty="0"/>
              <a:t>q </a:t>
            </a:r>
            <a:r>
              <a:rPr lang="el-GR" i="1" dirty="0"/>
              <a:t>με τιμές από το </a:t>
            </a:r>
            <a:r>
              <a:rPr lang="en-US" i="1" dirty="0"/>
              <a:t>V </a:t>
            </a:r>
            <a:r>
              <a:rPr lang="el-GR" dirty="0"/>
              <a:t>έχουν </a:t>
            </a:r>
            <a:r>
              <a:rPr lang="en-US" dirty="0" smtClean="0"/>
              <a:t>8</a:t>
            </a:r>
            <a:r>
              <a:rPr lang="el-GR" dirty="0" smtClean="0"/>
              <a:t>-γειτνίαση </a:t>
            </a:r>
            <a:r>
              <a:rPr lang="el-GR" dirty="0"/>
              <a:t>αν το </a:t>
            </a:r>
            <a:r>
              <a:rPr lang="en-US" i="1" dirty="0"/>
              <a:t>q </a:t>
            </a:r>
            <a:r>
              <a:rPr lang="el-GR" i="1" dirty="0"/>
              <a:t>ανήκει στο σύνολο </a:t>
            </a:r>
            <a:r>
              <a:rPr lang="el-GR" i="1" dirty="0" smtClean="0"/>
              <a:t>Ν</a:t>
            </a:r>
            <a:r>
              <a:rPr lang="en-US" i="1" baseline="-25000" dirty="0" smtClean="0"/>
              <a:t>8</a:t>
            </a:r>
            <a:r>
              <a:rPr lang="el-GR" i="1" dirty="0" smtClean="0"/>
              <a:t>(</a:t>
            </a:r>
            <a:r>
              <a:rPr lang="en-US" i="1" dirty="0"/>
              <a:t>p)</a:t>
            </a:r>
            <a:endParaRPr lang="en-US" dirty="0"/>
          </a:p>
          <a:p>
            <a:r>
              <a:rPr lang="en-US" b="1" dirty="0" smtClean="0"/>
              <a:t>(</a:t>
            </a:r>
            <a:r>
              <a:rPr lang="en-US" b="1" dirty="0"/>
              <a:t>c) </a:t>
            </a:r>
            <a:r>
              <a:rPr lang="en-US" i="1" dirty="0" smtClean="0">
                <a:solidFill>
                  <a:srgbClr val="7030A0"/>
                </a:solidFill>
              </a:rPr>
              <a:t>m-</a:t>
            </a:r>
            <a:r>
              <a:rPr lang="el-GR" i="1" dirty="0" smtClean="0">
                <a:solidFill>
                  <a:srgbClr val="7030A0"/>
                </a:solidFill>
              </a:rPr>
              <a:t>γειτνίαση</a:t>
            </a:r>
            <a:r>
              <a:rPr lang="en-US" dirty="0" smtClean="0"/>
              <a:t>(mixed </a:t>
            </a:r>
            <a:r>
              <a:rPr lang="en-US" dirty="0"/>
              <a:t>adjacency</a:t>
            </a:r>
            <a:r>
              <a:rPr lang="en-US" dirty="0" smtClean="0"/>
              <a:t>).</a:t>
            </a:r>
            <a:r>
              <a:rPr lang="el-GR" dirty="0"/>
              <a:t> 2 </a:t>
            </a:r>
            <a:r>
              <a:rPr lang="en-US" dirty="0"/>
              <a:t>pixels </a:t>
            </a:r>
            <a:r>
              <a:rPr lang="en-US" i="1" dirty="0"/>
              <a:t>p </a:t>
            </a:r>
            <a:r>
              <a:rPr lang="el-GR" dirty="0"/>
              <a:t>και </a:t>
            </a:r>
            <a:r>
              <a:rPr lang="en-US" i="1" dirty="0"/>
              <a:t>q </a:t>
            </a:r>
            <a:r>
              <a:rPr lang="el-GR" i="1" dirty="0"/>
              <a:t>με τιμές από το </a:t>
            </a:r>
            <a:r>
              <a:rPr lang="en-US" i="1" dirty="0"/>
              <a:t>V </a:t>
            </a:r>
            <a:r>
              <a:rPr lang="el-GR" dirty="0"/>
              <a:t>έχουν </a:t>
            </a:r>
            <a:r>
              <a:rPr lang="en-US" dirty="0"/>
              <a:t>m</a:t>
            </a:r>
            <a:r>
              <a:rPr lang="el-GR" dirty="0" smtClean="0"/>
              <a:t>-γειτνίαση </a:t>
            </a:r>
            <a:r>
              <a:rPr lang="el-GR" dirty="0"/>
              <a:t>αν </a:t>
            </a:r>
            <a:endParaRPr lang="en-US" dirty="0" smtClean="0"/>
          </a:p>
          <a:p>
            <a:pPr lvl="1"/>
            <a:r>
              <a:rPr lang="en-US" b="1" dirty="0" smtClean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i="1" dirty="0"/>
              <a:t>q </a:t>
            </a:r>
            <a:r>
              <a:rPr lang="el-GR" dirty="0" smtClean="0"/>
              <a:t>ανήκει στο </a:t>
            </a:r>
            <a:r>
              <a:rPr lang="el-GR" i="1" dirty="0"/>
              <a:t>Ν</a:t>
            </a:r>
            <a:r>
              <a:rPr lang="el-GR" i="1" baseline="-25000" dirty="0"/>
              <a:t>4</a:t>
            </a:r>
            <a:r>
              <a:rPr lang="el-GR" i="1" dirty="0"/>
              <a:t>(</a:t>
            </a:r>
            <a:r>
              <a:rPr lang="en-US" i="1" dirty="0" smtClean="0"/>
              <a:t>p)</a:t>
            </a:r>
            <a:r>
              <a:rPr lang="el-GR" i="1" dirty="0" smtClean="0"/>
              <a:t>, ή</a:t>
            </a:r>
            <a:endParaRPr lang="en-US" i="1" dirty="0"/>
          </a:p>
          <a:p>
            <a:pPr lvl="1"/>
            <a:r>
              <a:rPr lang="en-US" b="1" dirty="0"/>
              <a:t>(ii) </a:t>
            </a:r>
            <a:r>
              <a:rPr lang="en-US" i="1" dirty="0"/>
              <a:t>q </a:t>
            </a:r>
            <a:r>
              <a:rPr lang="el-GR" dirty="0"/>
              <a:t>ανήκει στο </a:t>
            </a:r>
            <a:r>
              <a:rPr lang="el-GR" i="1" dirty="0" smtClean="0"/>
              <a:t>Ν</a:t>
            </a:r>
            <a:r>
              <a:rPr lang="en-US" i="1" baseline="-25000" dirty="0"/>
              <a:t>D</a:t>
            </a:r>
            <a:r>
              <a:rPr lang="el-GR" i="1" dirty="0" smtClean="0"/>
              <a:t>(</a:t>
            </a:r>
            <a:r>
              <a:rPr lang="en-US" i="1" dirty="0"/>
              <a:t>p) </a:t>
            </a:r>
            <a:r>
              <a:rPr lang="el-GR" i="1" dirty="0" smtClean="0"/>
              <a:t>και η τομή </a:t>
            </a:r>
            <a:r>
              <a:rPr lang="el-GR" i="1" dirty="0"/>
              <a:t>Ν</a:t>
            </a:r>
            <a:r>
              <a:rPr lang="el-GR" i="1" baseline="-25000" dirty="0"/>
              <a:t>4</a:t>
            </a:r>
            <a:r>
              <a:rPr lang="el-GR" i="1" dirty="0"/>
              <a:t>(</a:t>
            </a:r>
            <a:r>
              <a:rPr lang="en-US" i="1" dirty="0"/>
              <a:t>p)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l-GR" i="1" dirty="0" smtClean="0"/>
              <a:t>Ν</a:t>
            </a:r>
            <a:r>
              <a:rPr lang="el-GR" i="1" baseline="-25000" dirty="0" smtClean="0"/>
              <a:t>4</a:t>
            </a:r>
            <a:r>
              <a:rPr lang="el-GR" i="1" dirty="0" smtClean="0"/>
              <a:t>(</a:t>
            </a:r>
            <a:r>
              <a:rPr lang="en-US" i="1" dirty="0" smtClean="0"/>
              <a:t>q) </a:t>
            </a:r>
            <a:r>
              <a:rPr lang="el-GR" i="1" dirty="0" smtClean="0"/>
              <a:t>δεν έχει </a:t>
            </a:r>
            <a:r>
              <a:rPr lang="en-US" i="1" dirty="0" smtClean="0"/>
              <a:t>pixels </a:t>
            </a:r>
            <a:r>
              <a:rPr lang="el-GR" i="1" dirty="0" smtClean="0"/>
              <a:t>με τιμές στο</a:t>
            </a:r>
            <a:r>
              <a:rPr lang="en-US" dirty="0" smtClean="0"/>
              <a:t> </a:t>
            </a:r>
            <a:r>
              <a:rPr lang="en-US" i="1" dirty="0"/>
              <a:t>V</a:t>
            </a:r>
            <a:r>
              <a:rPr lang="en-US" dirty="0"/>
              <a:t>.</a:t>
            </a:r>
            <a:endParaRPr lang="el-GR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300452" y="980728"/>
            <a:ext cx="852746" cy="764595"/>
            <a:chOff x="6432415" y="5229200"/>
            <a:chExt cx="1296144" cy="125104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7371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</a:t>
            </a:r>
            <a:r>
              <a:rPr lang="el-GR" dirty="0" smtClean="0"/>
              <a:t>Περιοχές , </a:t>
            </a:r>
            <a:r>
              <a:rPr lang="el-GR" dirty="0"/>
              <a:t>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i="1" dirty="0">
                <a:solidFill>
                  <a:srgbClr val="7030A0"/>
                </a:solidFill>
              </a:rPr>
              <a:t>m-</a:t>
            </a:r>
            <a:r>
              <a:rPr lang="el-GR" i="1" dirty="0">
                <a:solidFill>
                  <a:srgbClr val="7030A0"/>
                </a:solidFill>
              </a:rPr>
              <a:t>γειτνίαση </a:t>
            </a:r>
            <a:r>
              <a:rPr lang="el-GR" dirty="0" smtClean="0"/>
              <a:t>μας βοηθάει να ορίζουμε μονοσήμαντα σχέσεις </a:t>
            </a:r>
            <a:r>
              <a:rPr lang="en-US" dirty="0" smtClean="0"/>
              <a:t>pixels </a:t>
            </a:r>
            <a:r>
              <a:rPr lang="el-GR" dirty="0" smtClean="0"/>
              <a:t>ώστε να αποφεύγεται η ασάφεια που προκύπτει από π.χ. την 8-γειτνίαση.</a:t>
            </a:r>
          </a:p>
          <a:p>
            <a:r>
              <a:rPr lang="el-GR" dirty="0" smtClean="0"/>
              <a:t>Το παράδειγμα δείχνει αυτήν την ιδιότητα: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42657"/>
            <a:ext cx="4009524" cy="98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4048" y="4553445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</a:rPr>
              <a:t>m-</a:t>
            </a:r>
            <a:r>
              <a:rPr lang="el-GR" sz="1800" i="1" dirty="0">
                <a:solidFill>
                  <a:srgbClr val="7030A0"/>
                </a:solidFill>
              </a:rPr>
              <a:t>γειτνίαση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599624" y="4553445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i="1" dirty="0" smtClean="0">
                <a:solidFill>
                  <a:srgbClr val="7030A0"/>
                </a:solidFill>
              </a:rPr>
              <a:t>8</a:t>
            </a:r>
            <a:r>
              <a:rPr lang="en-US" sz="1800" i="1" dirty="0" smtClean="0">
                <a:solidFill>
                  <a:srgbClr val="7030A0"/>
                </a:solidFill>
              </a:rPr>
              <a:t>-</a:t>
            </a:r>
            <a:r>
              <a:rPr lang="el-GR" sz="1800" i="1" dirty="0">
                <a:solidFill>
                  <a:srgbClr val="7030A0"/>
                </a:solidFill>
              </a:rPr>
              <a:t>γειτνίαση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004048" y="4823609"/>
            <a:ext cx="36905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i="1" dirty="0" smtClean="0"/>
              <a:t>1)Το </a:t>
            </a:r>
            <a:r>
              <a:rPr lang="en-US" sz="2300" i="1" dirty="0"/>
              <a:t>q </a:t>
            </a:r>
            <a:r>
              <a:rPr lang="el-GR" sz="2300" i="1" dirty="0"/>
              <a:t>ΔΕΝ </a:t>
            </a:r>
            <a:r>
              <a:rPr lang="el-GR" sz="2300" dirty="0"/>
              <a:t>ανήκει στο </a:t>
            </a:r>
            <a:r>
              <a:rPr lang="el-GR" sz="2300" i="1" dirty="0"/>
              <a:t>Ν</a:t>
            </a:r>
            <a:r>
              <a:rPr lang="el-GR" sz="2300" i="1" baseline="-25000" dirty="0"/>
              <a:t>4</a:t>
            </a:r>
            <a:r>
              <a:rPr lang="el-GR" sz="2300" i="1" dirty="0"/>
              <a:t>(</a:t>
            </a:r>
            <a:r>
              <a:rPr lang="en-US" sz="2300" i="1" dirty="0"/>
              <a:t>p)</a:t>
            </a:r>
            <a:endParaRPr lang="en-US" sz="2300" dirty="0"/>
          </a:p>
          <a:p>
            <a:r>
              <a:rPr lang="el-GR" sz="2300" i="1" dirty="0" smtClean="0"/>
              <a:t>2)Το Ν</a:t>
            </a:r>
            <a:r>
              <a:rPr lang="el-GR" sz="2300" i="1" baseline="-25000" dirty="0" smtClean="0"/>
              <a:t>4</a:t>
            </a:r>
            <a:r>
              <a:rPr lang="el-GR" sz="2300" i="1" dirty="0" smtClean="0"/>
              <a:t>(</a:t>
            </a:r>
            <a:r>
              <a:rPr lang="en-US" sz="2300" i="1" dirty="0"/>
              <a:t>p) </a:t>
            </a:r>
            <a:r>
              <a:rPr lang="en-US" sz="2300" i="1" dirty="0">
                <a:cs typeface="Times New Roman" panose="02020603050405020304" pitchFamily="18" charset="0"/>
              </a:rPr>
              <a:t>∩</a:t>
            </a:r>
            <a:r>
              <a:rPr lang="el-GR" sz="2300" i="1" dirty="0"/>
              <a:t>Ν</a:t>
            </a:r>
            <a:r>
              <a:rPr lang="el-GR" sz="2300" i="1" baseline="-25000" dirty="0"/>
              <a:t>4</a:t>
            </a:r>
            <a:r>
              <a:rPr lang="el-GR" sz="2300" i="1" dirty="0"/>
              <a:t>(</a:t>
            </a:r>
            <a:r>
              <a:rPr lang="en-US" sz="2300" i="1" dirty="0"/>
              <a:t>q</a:t>
            </a:r>
            <a:r>
              <a:rPr lang="en-US" sz="2300" i="1" dirty="0" smtClean="0"/>
              <a:t>)</a:t>
            </a:r>
            <a:r>
              <a:rPr lang="el-GR" sz="2300" i="1" dirty="0" smtClean="0"/>
              <a:t> ΔΕΝ είναι κενό σύνολο στο </a:t>
            </a:r>
            <a:r>
              <a:rPr lang="en-US" sz="2300" i="1" dirty="0" smtClean="0"/>
              <a:t>V={1}</a:t>
            </a:r>
          </a:p>
          <a:p>
            <a:r>
              <a:rPr lang="el-GR" sz="2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→</a:t>
            </a:r>
            <a:r>
              <a:rPr lang="en-US" sz="23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p,q</a:t>
            </a:r>
            <a:r>
              <a:rPr lang="en-US" sz="2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δεν είναι </a:t>
            </a:r>
            <a:r>
              <a:rPr lang="en-US" sz="2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m-</a:t>
            </a:r>
            <a:r>
              <a:rPr lang="el-GR" sz="2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γείτονες</a:t>
            </a:r>
            <a:endParaRPr lang="en-US" sz="2300" i="1" dirty="0" smtClean="0"/>
          </a:p>
          <a:p>
            <a:endParaRPr lang="en-US" sz="2300" i="1" dirty="0" smtClean="0"/>
          </a:p>
          <a:p>
            <a:r>
              <a:rPr lang="en-US" sz="2300" i="1" dirty="0" smtClean="0"/>
              <a:t> </a:t>
            </a:r>
            <a:endParaRPr lang="en-US" sz="2300" dirty="0"/>
          </a:p>
        </p:txBody>
      </p:sp>
      <p:sp>
        <p:nvSpPr>
          <p:cNvPr id="9" name="Rectangle 8"/>
          <p:cNvSpPr/>
          <p:nvPr/>
        </p:nvSpPr>
        <p:spPr>
          <a:xfrm>
            <a:off x="5712078" y="3944089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7030A0"/>
                </a:solidFill>
              </a:rPr>
              <a:t> </a:t>
            </a:r>
            <a:r>
              <a:rPr lang="en-US" sz="1200" i="1" dirty="0">
                <a:solidFill>
                  <a:srgbClr val="7030A0"/>
                </a:solidFill>
              </a:rPr>
              <a:t>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220072" y="4160113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7030A0"/>
                </a:solidFill>
              </a:rPr>
              <a:t> </a:t>
            </a:r>
            <a:r>
              <a:rPr lang="en-US" sz="1200" i="1" dirty="0" smtClean="0">
                <a:solidFill>
                  <a:srgbClr val="7030A0"/>
                </a:solidFill>
              </a:rPr>
              <a:t>q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004048" y="3667090"/>
            <a:ext cx="1090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7030A0"/>
                </a:solidFill>
              </a:rPr>
              <a:t>Ν4(</a:t>
            </a:r>
            <a:r>
              <a:rPr lang="en-US" sz="1200" i="1" dirty="0">
                <a:solidFill>
                  <a:srgbClr val="7030A0"/>
                </a:solidFill>
              </a:rPr>
              <a:t>p) ∩</a:t>
            </a:r>
            <a:r>
              <a:rPr lang="el-GR" sz="1200" i="1" dirty="0">
                <a:solidFill>
                  <a:srgbClr val="7030A0"/>
                </a:solidFill>
              </a:rPr>
              <a:t>Ν4(</a:t>
            </a:r>
            <a:r>
              <a:rPr lang="en-US" sz="1200" i="1" dirty="0">
                <a:solidFill>
                  <a:srgbClr val="7030A0"/>
                </a:solidFill>
              </a:rPr>
              <a:t>q)</a:t>
            </a:r>
            <a:r>
              <a:rPr lang="el-GR" sz="1200" i="1" dirty="0">
                <a:solidFill>
                  <a:srgbClr val="7030A0"/>
                </a:solidFill>
              </a:rPr>
              <a:t> </a:t>
            </a:r>
            <a:endParaRPr lang="en-US" sz="1200" i="1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79787" y="3842657"/>
            <a:ext cx="0" cy="201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300452" y="980728"/>
            <a:ext cx="852746" cy="764595"/>
            <a:chOff x="6432415" y="5229200"/>
            <a:chExt cx="1296144" cy="1251046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004048" y="3667090"/>
            <a:ext cx="3690579" cy="28099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21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</a:t>
            </a:r>
            <a:r>
              <a:rPr lang="el-GR" dirty="0" smtClean="0"/>
              <a:t>Περιοχές , </a:t>
            </a:r>
            <a:r>
              <a:rPr lang="el-GR" dirty="0"/>
              <a:t>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</a:t>
            </a:r>
            <a:r>
              <a:rPr lang="el-GR" b="1" dirty="0" smtClean="0"/>
              <a:t>ψηφιακό </a:t>
            </a:r>
            <a:r>
              <a:rPr lang="el-GR" b="1" u="sng" dirty="0" smtClean="0"/>
              <a:t>μονοπάτι</a:t>
            </a:r>
            <a:r>
              <a:rPr lang="el-GR" b="1" dirty="0" smtClean="0"/>
              <a:t> </a:t>
            </a:r>
            <a:r>
              <a:rPr lang="el-GR" i="1" dirty="0" smtClean="0">
                <a:solidFill>
                  <a:srgbClr val="7030A0"/>
                </a:solidFill>
              </a:rPr>
              <a:t>από το </a:t>
            </a:r>
            <a:r>
              <a:rPr lang="en-US" i="1" dirty="0" smtClean="0">
                <a:solidFill>
                  <a:srgbClr val="7030A0"/>
                </a:solidFill>
              </a:rPr>
              <a:t>pixel p (</a:t>
            </a:r>
            <a:r>
              <a:rPr lang="en-US" i="1" dirty="0" err="1" smtClean="0">
                <a:solidFill>
                  <a:srgbClr val="7030A0"/>
                </a:solidFill>
              </a:rPr>
              <a:t>x,y</a:t>
            </a:r>
            <a:r>
              <a:rPr lang="en-US" i="1" dirty="0" smtClean="0">
                <a:solidFill>
                  <a:srgbClr val="7030A0"/>
                </a:solidFill>
              </a:rPr>
              <a:t>) </a:t>
            </a:r>
            <a:r>
              <a:rPr lang="el-GR" i="1" dirty="0" smtClean="0">
                <a:solidFill>
                  <a:srgbClr val="7030A0"/>
                </a:solidFill>
              </a:rPr>
              <a:t>στο </a:t>
            </a:r>
            <a:r>
              <a:rPr lang="en-US" i="1" dirty="0" smtClean="0">
                <a:solidFill>
                  <a:srgbClr val="7030A0"/>
                </a:solidFill>
              </a:rPr>
              <a:t>q(</a:t>
            </a:r>
            <a:r>
              <a:rPr lang="en-US" i="1" dirty="0" err="1" smtClean="0">
                <a:solidFill>
                  <a:srgbClr val="7030A0"/>
                </a:solidFill>
              </a:rPr>
              <a:t>s,t</a:t>
            </a:r>
            <a:r>
              <a:rPr lang="en-US" i="1" dirty="0" smtClean="0">
                <a:solidFill>
                  <a:srgbClr val="7030A0"/>
                </a:solidFill>
              </a:rPr>
              <a:t>) </a:t>
            </a:r>
            <a:r>
              <a:rPr lang="el-GR" dirty="0" smtClean="0"/>
              <a:t>ορίζεται ως η ακολουθία ξεχωριστών </a:t>
            </a:r>
            <a:r>
              <a:rPr lang="en-US" dirty="0" smtClean="0"/>
              <a:t>pixels </a:t>
            </a:r>
            <a:r>
              <a:rPr lang="el-GR" dirty="0" smtClean="0"/>
              <a:t>με συντεταγμένες </a:t>
            </a:r>
            <a:r>
              <a:rPr lang="es-ES" dirty="0"/>
              <a:t>(</a:t>
            </a:r>
            <a:r>
              <a:rPr lang="es-ES" dirty="0" smtClean="0"/>
              <a:t>x</a:t>
            </a:r>
            <a:r>
              <a:rPr lang="es-ES" baseline="-25000" dirty="0" smtClean="0"/>
              <a:t>0</a:t>
            </a:r>
            <a:r>
              <a:rPr lang="es-ES" dirty="0" smtClean="0"/>
              <a:t>, </a:t>
            </a:r>
            <a:r>
              <a:rPr lang="es-ES" dirty="0"/>
              <a:t>y</a:t>
            </a:r>
            <a:r>
              <a:rPr lang="es-ES" baseline="-25000" dirty="0"/>
              <a:t>0</a:t>
            </a:r>
            <a:r>
              <a:rPr lang="es-ES" dirty="0"/>
              <a:t>), (x</a:t>
            </a:r>
            <a:r>
              <a:rPr lang="es-ES" baseline="-25000" dirty="0"/>
              <a:t>1</a:t>
            </a:r>
            <a:r>
              <a:rPr lang="es-ES" dirty="0"/>
              <a:t>, y</a:t>
            </a:r>
            <a:r>
              <a:rPr lang="es-ES" baseline="-25000" dirty="0"/>
              <a:t>1</a:t>
            </a:r>
            <a:r>
              <a:rPr lang="es-ES" dirty="0"/>
              <a:t>), </a:t>
            </a:r>
            <a:r>
              <a:rPr lang="el-GR" dirty="0" smtClean="0"/>
              <a:t>…</a:t>
            </a:r>
            <a:r>
              <a:rPr lang="es-ES" dirty="0" smtClean="0"/>
              <a:t>, </a:t>
            </a:r>
            <a:r>
              <a:rPr lang="es-ES" dirty="0"/>
              <a:t>(</a:t>
            </a:r>
            <a:r>
              <a:rPr lang="es-ES" dirty="0" err="1"/>
              <a:t>x</a:t>
            </a:r>
            <a:r>
              <a:rPr lang="es-ES" baseline="-25000" dirty="0" err="1"/>
              <a:t>n</a:t>
            </a:r>
            <a:r>
              <a:rPr lang="es-ES" dirty="0"/>
              <a:t>, </a:t>
            </a:r>
            <a:r>
              <a:rPr lang="es-ES" dirty="0" err="1"/>
              <a:t>y</a:t>
            </a:r>
            <a:r>
              <a:rPr lang="es-ES" baseline="-25000" dirty="0" err="1"/>
              <a:t>n</a:t>
            </a:r>
            <a:r>
              <a:rPr lang="es-ES" dirty="0" smtClean="0"/>
              <a:t>) </a:t>
            </a:r>
            <a:r>
              <a:rPr lang="el-GR" dirty="0" smtClean="0"/>
              <a:t>αν:</a:t>
            </a:r>
          </a:p>
          <a:p>
            <a:pPr lvl="1"/>
            <a:r>
              <a:rPr lang="es-ES" dirty="0" smtClean="0"/>
              <a:t>(</a:t>
            </a:r>
            <a:r>
              <a:rPr lang="es-ES" dirty="0"/>
              <a:t>x</a:t>
            </a:r>
            <a:r>
              <a:rPr lang="es-ES" baseline="-25000" dirty="0"/>
              <a:t>0</a:t>
            </a:r>
            <a:r>
              <a:rPr lang="es-ES" dirty="0"/>
              <a:t>, y</a:t>
            </a:r>
            <a:r>
              <a:rPr lang="es-ES" baseline="-25000" dirty="0"/>
              <a:t>0</a:t>
            </a:r>
            <a:r>
              <a:rPr lang="es-ES" dirty="0"/>
              <a:t>) = (x, y</a:t>
            </a:r>
            <a:r>
              <a:rPr lang="es-ES" dirty="0" smtClean="0"/>
              <a:t>)</a:t>
            </a:r>
            <a:r>
              <a:rPr lang="el-GR" dirty="0" smtClean="0"/>
              <a:t> </a:t>
            </a:r>
            <a:r>
              <a:rPr lang="el-GR" b="1" dirty="0" smtClean="0"/>
              <a:t>και</a:t>
            </a:r>
            <a:r>
              <a:rPr lang="el-GR" dirty="0" smtClean="0"/>
              <a:t> 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/>
              <a:t>x</a:t>
            </a:r>
            <a:r>
              <a:rPr lang="es-ES" baseline="-25000" dirty="0" err="1"/>
              <a:t>n</a:t>
            </a:r>
            <a:r>
              <a:rPr lang="es-ES" dirty="0"/>
              <a:t>, </a:t>
            </a:r>
            <a:r>
              <a:rPr lang="es-ES" dirty="0" err="1"/>
              <a:t>y</a:t>
            </a:r>
            <a:r>
              <a:rPr lang="es-ES" baseline="-25000" dirty="0" err="1"/>
              <a:t>n</a:t>
            </a:r>
            <a:r>
              <a:rPr lang="es-ES" dirty="0"/>
              <a:t>) = (s, t</a:t>
            </a:r>
            <a:r>
              <a:rPr lang="es-ES" dirty="0" smtClean="0"/>
              <a:t>)</a:t>
            </a:r>
            <a:endParaRPr lang="el-GR" dirty="0" smtClean="0"/>
          </a:p>
          <a:p>
            <a:pPr lvl="1"/>
            <a:r>
              <a:rPr lang="el-GR" b="1" dirty="0" smtClean="0"/>
              <a:t>Κάθε ζεύγος </a:t>
            </a:r>
            <a:r>
              <a:rPr lang="en-US" b="1" dirty="0" smtClean="0"/>
              <a:t>pixels 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 smtClean="0"/>
              <a:t>)</a:t>
            </a:r>
            <a:r>
              <a:rPr lang="el-GR" dirty="0" smtClean="0"/>
              <a:t> και </a:t>
            </a:r>
            <a:r>
              <a:rPr lang="en-US" dirty="0" smtClean="0"/>
              <a:t>(x</a:t>
            </a:r>
            <a:r>
              <a:rPr lang="en-US" baseline="-25000" dirty="0" smtClean="0"/>
              <a:t>i-1</a:t>
            </a:r>
            <a:r>
              <a:rPr lang="en-US" dirty="0"/>
              <a:t>, </a:t>
            </a:r>
            <a:r>
              <a:rPr lang="en-US" dirty="0" smtClean="0"/>
              <a:t>y</a:t>
            </a:r>
            <a:r>
              <a:rPr lang="en-US" baseline="-25000" dirty="0" smtClean="0"/>
              <a:t>i-1</a:t>
            </a:r>
            <a:r>
              <a:rPr lang="en-US" dirty="0" smtClean="0"/>
              <a:t>)</a:t>
            </a:r>
            <a:r>
              <a:rPr lang="el-GR" dirty="0"/>
              <a:t> </a:t>
            </a:r>
            <a:r>
              <a:rPr lang="el-GR" dirty="0" smtClean="0"/>
              <a:t>έχουν γειτνίαση για </a:t>
            </a:r>
            <a:r>
              <a:rPr lang="en-US" dirty="0" err="1" smtClean="0"/>
              <a:t>i</a:t>
            </a:r>
            <a:r>
              <a:rPr lang="en-US" dirty="0" smtClean="0"/>
              <a:t>=1..n.</a:t>
            </a:r>
            <a:endParaRPr lang="el-GR" dirty="0" smtClean="0"/>
          </a:p>
          <a:p>
            <a:r>
              <a:rPr lang="el-GR" dirty="0" smtClean="0"/>
              <a:t>Το μήκος του μονοπατιού είναι </a:t>
            </a:r>
            <a:r>
              <a:rPr lang="en-US" b="1" dirty="0" smtClean="0"/>
              <a:t>n</a:t>
            </a:r>
          </a:p>
          <a:p>
            <a:r>
              <a:rPr lang="el-GR" dirty="0" smtClean="0"/>
              <a:t>Αν</a:t>
            </a:r>
            <a:r>
              <a:rPr lang="en-US" b="1" dirty="0" smtClean="0"/>
              <a:t> </a:t>
            </a:r>
            <a:r>
              <a:rPr lang="es-ES" dirty="0"/>
              <a:t>(x</a:t>
            </a:r>
            <a:r>
              <a:rPr lang="es-ES" baseline="-25000" dirty="0"/>
              <a:t>0</a:t>
            </a:r>
            <a:r>
              <a:rPr lang="es-ES" dirty="0"/>
              <a:t>, y</a:t>
            </a:r>
            <a:r>
              <a:rPr lang="es-ES" baseline="-25000" dirty="0"/>
              <a:t>0</a:t>
            </a:r>
            <a:r>
              <a:rPr lang="es-ES" dirty="0"/>
              <a:t>) = </a:t>
            </a:r>
            <a:r>
              <a:rPr lang="es-ES" dirty="0" smtClean="0"/>
              <a:t>(</a:t>
            </a:r>
            <a:r>
              <a:rPr lang="es-ES" dirty="0" err="1"/>
              <a:t>x</a:t>
            </a:r>
            <a:r>
              <a:rPr lang="es-ES" baseline="-25000" dirty="0" err="1"/>
              <a:t>n</a:t>
            </a:r>
            <a:r>
              <a:rPr lang="es-ES" dirty="0"/>
              <a:t>, </a:t>
            </a:r>
            <a:r>
              <a:rPr lang="es-ES" dirty="0" err="1"/>
              <a:t>y</a:t>
            </a:r>
            <a:r>
              <a:rPr lang="es-ES" baseline="-25000" dirty="0" err="1"/>
              <a:t>n</a:t>
            </a:r>
            <a:r>
              <a:rPr lang="es-ES" dirty="0"/>
              <a:t>) </a:t>
            </a:r>
            <a:r>
              <a:rPr lang="el-GR" dirty="0" smtClean="0"/>
              <a:t>το μονοπάτι είναι κλειστό</a:t>
            </a:r>
          </a:p>
          <a:p>
            <a:r>
              <a:rPr lang="el-GR" b="1" dirty="0" smtClean="0"/>
              <a:t>Μπορούμε να ορίσουμε 4-,8-, ή </a:t>
            </a:r>
            <a:r>
              <a:rPr lang="en-US" b="1" dirty="0" smtClean="0"/>
              <a:t>m-</a:t>
            </a:r>
            <a:r>
              <a:rPr lang="el-GR" b="1" dirty="0" smtClean="0"/>
              <a:t>μονοπάτια ανάλογα με το πώς ορίζουμε την γειτνίαση.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12827" y="914400"/>
            <a:ext cx="852746" cy="764595"/>
            <a:chOff x="6432415" y="5229200"/>
            <a:chExt cx="1296144" cy="125104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34362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</a:t>
            </a:r>
            <a:r>
              <a:rPr lang="el-GR" dirty="0" smtClean="0"/>
              <a:t>Περιοχές , </a:t>
            </a:r>
            <a:r>
              <a:rPr lang="el-GR" dirty="0"/>
              <a:t>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Μπορούμε να ορίσουμε 4-,</a:t>
            </a:r>
            <a:r>
              <a:rPr lang="el-GR" b="1" dirty="0" smtClean="0">
                <a:solidFill>
                  <a:srgbClr val="C00000"/>
                </a:solidFill>
              </a:rPr>
              <a:t>8-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μονοπάτια</a:t>
            </a:r>
            <a:r>
              <a:rPr lang="el-GR" b="1" dirty="0" smtClean="0"/>
              <a:t>, ή </a:t>
            </a:r>
            <a:r>
              <a:rPr lang="en-US" b="1" dirty="0" smtClean="0">
                <a:solidFill>
                  <a:srgbClr val="0070C0"/>
                </a:solidFill>
              </a:rPr>
              <a:t>m-</a:t>
            </a:r>
            <a:r>
              <a:rPr lang="el-GR" b="1" dirty="0" smtClean="0">
                <a:solidFill>
                  <a:srgbClr val="0070C0"/>
                </a:solidFill>
              </a:rPr>
              <a:t>μονοπάτια </a:t>
            </a:r>
            <a:r>
              <a:rPr lang="el-GR" b="1" dirty="0" smtClean="0"/>
              <a:t>ανάλογα με το πώς ορίζουμε την γειτνίαση.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429000"/>
            <a:ext cx="7478777" cy="182972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543345" y="4034734"/>
            <a:ext cx="318229" cy="675497"/>
          </a:xfrm>
          <a:custGeom>
            <a:avLst/>
            <a:gdLst>
              <a:gd name="connsiteX0" fmla="*/ 234107 w 234107"/>
              <a:gd name="connsiteY0" fmla="*/ 0 h 459367"/>
              <a:gd name="connsiteX1" fmla="*/ 90 w 234107"/>
              <a:gd name="connsiteY1" fmla="*/ 251352 h 459367"/>
              <a:gd name="connsiteX2" fmla="*/ 203771 w 234107"/>
              <a:gd name="connsiteY2" fmla="*/ 459367 h 459367"/>
              <a:gd name="connsiteX3" fmla="*/ 203771 w 234107"/>
              <a:gd name="connsiteY3" fmla="*/ 459367 h 459367"/>
              <a:gd name="connsiteX0" fmla="*/ 234130 w 258441"/>
              <a:gd name="connsiteY0" fmla="*/ 0 h 474775"/>
              <a:gd name="connsiteX1" fmla="*/ 113 w 258441"/>
              <a:gd name="connsiteY1" fmla="*/ 251352 h 474775"/>
              <a:gd name="connsiteX2" fmla="*/ 203794 w 258441"/>
              <a:gd name="connsiteY2" fmla="*/ 459367 h 474775"/>
              <a:gd name="connsiteX3" fmla="*/ 258441 w 258441"/>
              <a:gd name="connsiteY3" fmla="*/ 459367 h 474775"/>
              <a:gd name="connsiteX0" fmla="*/ 245151 w 258533"/>
              <a:gd name="connsiteY0" fmla="*/ 0 h 492954"/>
              <a:gd name="connsiteX1" fmla="*/ 205 w 258533"/>
              <a:gd name="connsiteY1" fmla="*/ 269531 h 492954"/>
              <a:gd name="connsiteX2" fmla="*/ 203886 w 258533"/>
              <a:gd name="connsiteY2" fmla="*/ 477546 h 492954"/>
              <a:gd name="connsiteX3" fmla="*/ 258533 w 258533"/>
              <a:gd name="connsiteY3" fmla="*/ 477546 h 492954"/>
              <a:gd name="connsiteX0" fmla="*/ 256199 w 258651"/>
              <a:gd name="connsiteY0" fmla="*/ 0 h 456596"/>
              <a:gd name="connsiteX1" fmla="*/ 323 w 258651"/>
              <a:gd name="connsiteY1" fmla="*/ 233173 h 456596"/>
              <a:gd name="connsiteX2" fmla="*/ 204004 w 258651"/>
              <a:gd name="connsiteY2" fmla="*/ 441188 h 456596"/>
              <a:gd name="connsiteX3" fmla="*/ 258651 w 258651"/>
              <a:gd name="connsiteY3" fmla="*/ 441188 h 456596"/>
              <a:gd name="connsiteX0" fmla="*/ 256199 w 258651"/>
              <a:gd name="connsiteY0" fmla="*/ 0 h 456596"/>
              <a:gd name="connsiteX1" fmla="*/ 323 w 258651"/>
              <a:gd name="connsiteY1" fmla="*/ 233173 h 456596"/>
              <a:gd name="connsiteX2" fmla="*/ 204004 w 258651"/>
              <a:gd name="connsiteY2" fmla="*/ 441188 h 456596"/>
              <a:gd name="connsiteX3" fmla="*/ 258651 w 258651"/>
              <a:gd name="connsiteY3" fmla="*/ 441188 h 4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651" h="456596">
                <a:moveTo>
                  <a:pt x="256199" y="0"/>
                </a:moveTo>
                <a:cubicBezTo>
                  <a:pt x="108929" y="60127"/>
                  <a:pt x="9022" y="159642"/>
                  <a:pt x="323" y="233173"/>
                </a:cubicBezTo>
                <a:cubicBezTo>
                  <a:pt x="-8376" y="306704"/>
                  <a:pt x="160949" y="406519"/>
                  <a:pt x="204004" y="441188"/>
                </a:cubicBezTo>
                <a:cubicBezTo>
                  <a:pt x="247059" y="475857"/>
                  <a:pt x="240435" y="441188"/>
                  <a:pt x="258651" y="441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92280" y="4010542"/>
            <a:ext cx="322623" cy="666641"/>
          </a:xfrm>
          <a:custGeom>
            <a:avLst/>
            <a:gdLst>
              <a:gd name="connsiteX0" fmla="*/ 191017 w 199684"/>
              <a:gd name="connsiteY0" fmla="*/ 12090 h 432454"/>
              <a:gd name="connsiteX1" fmla="*/ 17671 w 199684"/>
              <a:gd name="connsiteY1" fmla="*/ 29425 h 432454"/>
              <a:gd name="connsiteX2" fmla="*/ 26338 w 199684"/>
              <a:gd name="connsiteY2" fmla="*/ 267776 h 432454"/>
              <a:gd name="connsiteX3" fmla="*/ 199684 w 199684"/>
              <a:gd name="connsiteY3" fmla="*/ 432454 h 432454"/>
              <a:gd name="connsiteX4" fmla="*/ 199684 w 199684"/>
              <a:gd name="connsiteY4" fmla="*/ 432454 h 4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84" h="432454">
                <a:moveTo>
                  <a:pt x="191017" y="12090"/>
                </a:moveTo>
                <a:cubicBezTo>
                  <a:pt x="118067" y="-550"/>
                  <a:pt x="45117" y="-13189"/>
                  <a:pt x="17671" y="29425"/>
                </a:cubicBezTo>
                <a:cubicBezTo>
                  <a:pt x="-9776" y="72039"/>
                  <a:pt x="-3997" y="200605"/>
                  <a:pt x="26338" y="267776"/>
                </a:cubicBezTo>
                <a:cubicBezTo>
                  <a:pt x="56673" y="334947"/>
                  <a:pt x="199684" y="432454"/>
                  <a:pt x="199684" y="432454"/>
                </a:cubicBezTo>
                <a:lnTo>
                  <a:pt x="199684" y="432454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412827" y="914400"/>
            <a:ext cx="852746" cy="764595"/>
            <a:chOff x="6432415" y="5229200"/>
            <a:chExt cx="1296144" cy="1251046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45066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Περιοχές , 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700" dirty="0" smtClean="0"/>
              <a:t>Έστω ότι το</a:t>
            </a:r>
            <a:r>
              <a:rPr lang="en-US" sz="2700" dirty="0" smtClean="0"/>
              <a:t> </a:t>
            </a:r>
            <a:r>
              <a:rPr lang="en-US" sz="2700" i="1" dirty="0" smtClean="0"/>
              <a:t>S </a:t>
            </a:r>
            <a:r>
              <a:rPr lang="el-GR" sz="2700" i="1" dirty="0" smtClean="0"/>
              <a:t>είναι ένα υποσύνολο των </a:t>
            </a:r>
            <a:r>
              <a:rPr lang="en-US" sz="2700" dirty="0" smtClean="0"/>
              <a:t>pixels </a:t>
            </a:r>
            <a:r>
              <a:rPr lang="el-GR" sz="2700" dirty="0" smtClean="0"/>
              <a:t>μιας εικόνας</a:t>
            </a:r>
            <a:r>
              <a:rPr lang="en-US" sz="2700" dirty="0" smtClean="0"/>
              <a:t>.</a:t>
            </a:r>
            <a:r>
              <a:rPr lang="el-GR" sz="2700" dirty="0" smtClean="0"/>
              <a:t>  </a:t>
            </a:r>
          </a:p>
          <a:p>
            <a:r>
              <a:rPr lang="el-GR" sz="2700" dirty="0" smtClean="0"/>
              <a:t>Δύο </a:t>
            </a:r>
            <a:r>
              <a:rPr lang="en-US" sz="2700" dirty="0" smtClean="0"/>
              <a:t>pixels </a:t>
            </a:r>
            <a:r>
              <a:rPr lang="en-US" sz="2700" i="1" dirty="0"/>
              <a:t>p </a:t>
            </a:r>
            <a:r>
              <a:rPr lang="el-GR" sz="2700" dirty="0" smtClean="0"/>
              <a:t>και</a:t>
            </a:r>
            <a:r>
              <a:rPr lang="en-US" sz="2700" dirty="0" smtClean="0"/>
              <a:t> </a:t>
            </a:r>
            <a:r>
              <a:rPr lang="en-US" sz="2700" i="1" dirty="0"/>
              <a:t>q </a:t>
            </a:r>
            <a:r>
              <a:rPr lang="en-US" sz="2700" dirty="0"/>
              <a:t>are </a:t>
            </a:r>
            <a:r>
              <a:rPr lang="el-GR" sz="2700" dirty="0" smtClean="0"/>
              <a:t>ορίζονται ως συνδεδεμένα στο </a:t>
            </a:r>
            <a:r>
              <a:rPr lang="en-US" sz="2700" i="1" dirty="0" smtClean="0"/>
              <a:t>S </a:t>
            </a:r>
            <a:r>
              <a:rPr lang="el-GR" sz="2700" i="1" dirty="0" smtClean="0"/>
              <a:t>αν υπάρχει ένα μονοπάτι αναμεσά τους με </a:t>
            </a:r>
            <a:r>
              <a:rPr lang="en-US" sz="2700" i="1" dirty="0" smtClean="0"/>
              <a:t>pixels </a:t>
            </a:r>
            <a:r>
              <a:rPr lang="el-GR" sz="2700" i="1" dirty="0" smtClean="0"/>
              <a:t>που ανήκουν αποκλειστικά στο </a:t>
            </a:r>
            <a:r>
              <a:rPr lang="en-US" sz="2700" i="1" dirty="0" smtClean="0"/>
              <a:t>S</a:t>
            </a:r>
            <a:r>
              <a:rPr lang="en-US" sz="2700" dirty="0"/>
              <a:t>. </a:t>
            </a:r>
            <a:endParaRPr lang="el-GR" sz="2700" dirty="0" smtClean="0"/>
          </a:p>
          <a:p>
            <a:r>
              <a:rPr lang="el-GR" sz="2700" dirty="0" smtClean="0"/>
              <a:t>Για οποιοδήποτε </a:t>
            </a:r>
            <a:r>
              <a:rPr lang="en-US" sz="2700" dirty="0" smtClean="0"/>
              <a:t>pixel </a:t>
            </a:r>
            <a:r>
              <a:rPr lang="en-US" sz="2700" i="1" dirty="0" smtClean="0"/>
              <a:t>p </a:t>
            </a:r>
            <a:r>
              <a:rPr lang="el-GR" sz="2700" dirty="0" smtClean="0"/>
              <a:t>του</a:t>
            </a:r>
            <a:r>
              <a:rPr lang="en-US" sz="2700" dirty="0" smtClean="0"/>
              <a:t> </a:t>
            </a:r>
            <a:r>
              <a:rPr lang="en-US" sz="2700" i="1" dirty="0" smtClean="0"/>
              <a:t>S</a:t>
            </a:r>
            <a:r>
              <a:rPr lang="en-US" sz="2700" dirty="0" smtClean="0"/>
              <a:t>, </a:t>
            </a:r>
            <a:r>
              <a:rPr lang="el-GR" sz="2700" dirty="0" smtClean="0"/>
              <a:t>το σύνολο των </a:t>
            </a:r>
            <a:r>
              <a:rPr lang="en-US" sz="2700" dirty="0" smtClean="0"/>
              <a:t>pixels </a:t>
            </a:r>
            <a:r>
              <a:rPr lang="el-GR" sz="2700" dirty="0" smtClean="0"/>
              <a:t>στο </a:t>
            </a:r>
            <a:r>
              <a:rPr lang="en-US" sz="2700" i="1" dirty="0" smtClean="0"/>
              <a:t>S</a:t>
            </a:r>
            <a:r>
              <a:rPr lang="en-US" sz="2700" dirty="0" smtClean="0"/>
              <a:t> </a:t>
            </a:r>
            <a:r>
              <a:rPr lang="el-GR" sz="2700" dirty="0" smtClean="0"/>
              <a:t>που είναι συνδεμένα μαζί του ονομάζεται </a:t>
            </a:r>
            <a:r>
              <a:rPr lang="el-GR" sz="2700" b="1" dirty="0" smtClean="0"/>
              <a:t>συνδεδεμένο συστατικό </a:t>
            </a:r>
            <a:r>
              <a:rPr lang="el-GR" sz="2700" dirty="0" smtClean="0"/>
              <a:t>(</a:t>
            </a:r>
            <a:r>
              <a:rPr lang="en-US" sz="2700" i="1" dirty="0" smtClean="0"/>
              <a:t>connected component</a:t>
            </a:r>
            <a:r>
              <a:rPr lang="el-GR" sz="2700" i="1" dirty="0" smtClean="0"/>
              <a:t>) </a:t>
            </a:r>
            <a:r>
              <a:rPr lang="el-GR" sz="2700" b="1" i="1" dirty="0" smtClean="0"/>
              <a:t>του</a:t>
            </a:r>
            <a:r>
              <a:rPr lang="en-US" sz="2700" b="1" i="1" dirty="0" smtClean="0"/>
              <a:t> </a:t>
            </a:r>
            <a:r>
              <a:rPr lang="en-US" sz="2700" b="1" dirty="0" smtClean="0"/>
              <a:t> </a:t>
            </a:r>
            <a:r>
              <a:rPr lang="en-US" sz="2700" b="1" i="1" dirty="0"/>
              <a:t>S</a:t>
            </a:r>
            <a:r>
              <a:rPr lang="en-US" sz="2700" dirty="0"/>
              <a:t>. </a:t>
            </a:r>
            <a:endParaRPr lang="el-GR" sz="2700" dirty="0" smtClean="0"/>
          </a:p>
          <a:p>
            <a:r>
              <a:rPr lang="el-GR" sz="2700" dirty="0" smtClean="0"/>
              <a:t>Αν το </a:t>
            </a:r>
            <a:r>
              <a:rPr lang="en-US" sz="2700" i="1" dirty="0" smtClean="0"/>
              <a:t>S</a:t>
            </a:r>
            <a:r>
              <a:rPr lang="en-US" sz="2700" dirty="0" smtClean="0"/>
              <a:t> </a:t>
            </a:r>
            <a:r>
              <a:rPr lang="el-GR" sz="2700" dirty="0" smtClean="0"/>
              <a:t>έχει μόνο ένα </a:t>
            </a:r>
            <a:r>
              <a:rPr lang="el-GR" sz="2700" dirty="0"/>
              <a:t>συνδεδεμένο συστατικό </a:t>
            </a:r>
            <a:r>
              <a:rPr lang="el-GR" sz="2700" dirty="0" smtClean="0"/>
              <a:t>ονομάζεται </a:t>
            </a:r>
            <a:r>
              <a:rPr lang="el-GR" sz="2700" b="1" dirty="0" smtClean="0"/>
              <a:t>συνδεδεμένο σύνολο </a:t>
            </a:r>
            <a:r>
              <a:rPr lang="el-GR" sz="2700" dirty="0" smtClean="0"/>
              <a:t>(</a:t>
            </a:r>
            <a:r>
              <a:rPr lang="en-US" sz="2700" i="1" dirty="0" smtClean="0"/>
              <a:t>connected set</a:t>
            </a:r>
            <a:r>
              <a:rPr lang="el-GR" sz="2700" i="1" dirty="0" smtClean="0"/>
              <a:t>)</a:t>
            </a:r>
            <a:r>
              <a:rPr lang="en-US" sz="2700" dirty="0" smtClean="0"/>
              <a:t>.</a:t>
            </a:r>
            <a:r>
              <a:rPr lang="el-GR" sz="2700" dirty="0" smtClean="0"/>
              <a:t> </a:t>
            </a:r>
          </a:p>
          <a:p>
            <a:pPr marL="0" indent="0">
              <a:buNone/>
            </a:pPr>
            <a:endParaRPr lang="el-GR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481090" y="11430"/>
            <a:ext cx="852746" cy="764595"/>
            <a:chOff x="6432415" y="5229200"/>
            <a:chExt cx="1296144" cy="125104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37697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Περιοχές , 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Έστω ότι </a:t>
            </a:r>
            <a:r>
              <a:rPr lang="en-US" i="1" dirty="0" smtClean="0"/>
              <a:t>R </a:t>
            </a:r>
            <a:r>
              <a:rPr lang="el-GR" i="1" dirty="0"/>
              <a:t>είναι ένα υποσύνολο των </a:t>
            </a:r>
            <a:r>
              <a:rPr lang="en-US" dirty="0"/>
              <a:t>pixels </a:t>
            </a:r>
            <a:r>
              <a:rPr lang="el-GR" dirty="0"/>
              <a:t>μιας εικόνας</a:t>
            </a:r>
            <a:r>
              <a:rPr lang="en-US" dirty="0"/>
              <a:t>.</a:t>
            </a:r>
            <a:r>
              <a:rPr lang="el-GR" dirty="0"/>
              <a:t>  </a:t>
            </a:r>
          </a:p>
          <a:p>
            <a:r>
              <a:rPr lang="el-GR" dirty="0" smtClean="0"/>
              <a:t>Το </a:t>
            </a:r>
            <a:r>
              <a:rPr lang="en-US" i="1" dirty="0" smtClean="0"/>
              <a:t>R </a:t>
            </a:r>
            <a:r>
              <a:rPr lang="el-GR" i="1" dirty="0" smtClean="0"/>
              <a:t>είναι μια περιοχή (</a:t>
            </a:r>
            <a:r>
              <a:rPr lang="en-US" i="1" dirty="0" smtClean="0"/>
              <a:t>region</a:t>
            </a:r>
            <a:r>
              <a:rPr lang="el-GR" i="1" dirty="0" smtClean="0"/>
              <a:t>) της εικόνας αν είναι ένα συνδεδεμένο σύνολο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connected set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Δύο περιοχές είναι γειτονικές αν η ένωσή τους σχηματίζει </a:t>
            </a:r>
            <a:r>
              <a:rPr lang="el-GR" i="1" dirty="0"/>
              <a:t>ένα συνδεδεμένο σύνολο</a:t>
            </a:r>
            <a:r>
              <a:rPr lang="en-US" dirty="0"/>
              <a:t> </a:t>
            </a:r>
            <a:endParaRPr lang="el-GR" dirty="0" smtClean="0"/>
          </a:p>
          <a:p>
            <a:r>
              <a:rPr lang="el-GR" i="1" dirty="0" smtClean="0"/>
              <a:t>Διαφορετικά οι περιοχές είναι ξεχωριστές (</a:t>
            </a:r>
            <a:r>
              <a:rPr lang="en-US" i="1" dirty="0" smtClean="0"/>
              <a:t>disjoint</a:t>
            </a:r>
            <a:r>
              <a:rPr lang="el-GR" i="1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 Για να ορίσουμε όλα τα παραπάνω πρέπει να έχουμε ορίσει πρώτα αν μιλάμε για </a:t>
            </a:r>
            <a:r>
              <a:rPr lang="en-US" dirty="0" smtClean="0"/>
              <a:t>4- </a:t>
            </a:r>
            <a:r>
              <a:rPr lang="el-GR" dirty="0" smtClean="0"/>
              <a:t>,8- γειτνίαση περιοχών.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8481090" y="11430"/>
            <a:ext cx="852746" cy="764595"/>
            <a:chOff x="6432415" y="5229200"/>
            <a:chExt cx="1296144" cy="125104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66395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Περιοχές , 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παρακάτω παράδειγμα αριστερά οι δύο περιοχές που έχουν </a:t>
            </a:r>
            <a:r>
              <a:rPr lang="el-GR" dirty="0" smtClean="0">
                <a:solidFill>
                  <a:srgbClr val="C00000"/>
                </a:solidFill>
              </a:rPr>
              <a:t>4-γειτνίαση</a:t>
            </a:r>
            <a:r>
              <a:rPr lang="el-GR" dirty="0" smtClean="0"/>
              <a:t> δεν γειτονεύουν. Αν χρησιμοποιήσουμε όμως </a:t>
            </a:r>
            <a:r>
              <a:rPr lang="el-GR" dirty="0" smtClean="0">
                <a:solidFill>
                  <a:srgbClr val="00B050"/>
                </a:solidFill>
              </a:rPr>
              <a:t>8-γειτνίαση </a:t>
            </a:r>
            <a:r>
              <a:rPr lang="el-GR" dirty="0" smtClean="0"/>
              <a:t>(δεξιά) οι περιοχές γειτονεύουν γιατί η ένωσή τους είναι ένα συνδεδεμένο σύνολο!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7" y="3645024"/>
            <a:ext cx="1073167" cy="1836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645024"/>
            <a:ext cx="1073167" cy="183630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876343" y="3623815"/>
            <a:ext cx="1048090" cy="643288"/>
          </a:xfrm>
          <a:custGeom>
            <a:avLst/>
            <a:gdLst>
              <a:gd name="connsiteX0" fmla="*/ 199421 w 1048090"/>
              <a:gd name="connsiteY0" fmla="*/ 585114 h 643288"/>
              <a:gd name="connsiteX1" fmla="*/ 454915 w 1048090"/>
              <a:gd name="connsiteY1" fmla="*/ 437197 h 643288"/>
              <a:gd name="connsiteX2" fmla="*/ 562492 w 1048090"/>
              <a:gd name="connsiteY2" fmla="*/ 316173 h 643288"/>
              <a:gd name="connsiteX3" fmla="*/ 737303 w 1048090"/>
              <a:gd name="connsiteY3" fmla="*/ 490985 h 643288"/>
              <a:gd name="connsiteX4" fmla="*/ 952456 w 1048090"/>
              <a:gd name="connsiteY4" fmla="*/ 625456 h 643288"/>
              <a:gd name="connsiteX5" fmla="*/ 979350 w 1048090"/>
              <a:gd name="connsiteY5" fmla="*/ 74126 h 643288"/>
              <a:gd name="connsiteX6" fmla="*/ 51503 w 1048090"/>
              <a:gd name="connsiteY6" fmla="*/ 60679 h 643288"/>
              <a:gd name="connsiteX7" fmla="*/ 132186 w 1048090"/>
              <a:gd name="connsiteY7" fmla="*/ 585114 h 643288"/>
              <a:gd name="connsiteX8" fmla="*/ 199421 w 1048090"/>
              <a:gd name="connsiteY8" fmla="*/ 585114 h 64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090" h="643288">
                <a:moveTo>
                  <a:pt x="199421" y="585114"/>
                </a:moveTo>
                <a:cubicBezTo>
                  <a:pt x="253209" y="560461"/>
                  <a:pt x="394403" y="482020"/>
                  <a:pt x="454915" y="437197"/>
                </a:cubicBezTo>
                <a:cubicBezTo>
                  <a:pt x="515427" y="392373"/>
                  <a:pt x="515427" y="307208"/>
                  <a:pt x="562492" y="316173"/>
                </a:cubicBezTo>
                <a:cubicBezTo>
                  <a:pt x="609557" y="325138"/>
                  <a:pt x="672309" y="439438"/>
                  <a:pt x="737303" y="490985"/>
                </a:cubicBezTo>
                <a:cubicBezTo>
                  <a:pt x="802297" y="542532"/>
                  <a:pt x="912115" y="694932"/>
                  <a:pt x="952456" y="625456"/>
                </a:cubicBezTo>
                <a:cubicBezTo>
                  <a:pt x="992797" y="555980"/>
                  <a:pt x="1129509" y="168255"/>
                  <a:pt x="979350" y="74126"/>
                </a:cubicBezTo>
                <a:cubicBezTo>
                  <a:pt x="829191" y="-20003"/>
                  <a:pt x="192697" y="-24486"/>
                  <a:pt x="51503" y="60679"/>
                </a:cubicBezTo>
                <a:cubicBezTo>
                  <a:pt x="-89691" y="145844"/>
                  <a:pt x="100810" y="502191"/>
                  <a:pt x="132186" y="585114"/>
                </a:cubicBezTo>
                <a:cubicBezTo>
                  <a:pt x="163562" y="668037"/>
                  <a:pt x="145633" y="609767"/>
                  <a:pt x="199421" y="58511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13101" y="4420681"/>
            <a:ext cx="1067120" cy="1019828"/>
          </a:xfrm>
          <a:custGeom>
            <a:avLst/>
            <a:gdLst>
              <a:gd name="connsiteX0" fmla="*/ 122322 w 1067120"/>
              <a:gd name="connsiteY0" fmla="*/ 353025 h 1019828"/>
              <a:gd name="connsiteX1" fmla="*/ 754334 w 1067120"/>
              <a:gd name="connsiteY1" fmla="*/ 366472 h 1019828"/>
              <a:gd name="connsiteX2" fmla="*/ 700545 w 1067120"/>
              <a:gd name="connsiteY2" fmla="*/ 43743 h 1019828"/>
              <a:gd name="connsiteX3" fmla="*/ 996381 w 1067120"/>
              <a:gd name="connsiteY3" fmla="*/ 97531 h 1019828"/>
              <a:gd name="connsiteX4" fmla="*/ 982934 w 1067120"/>
              <a:gd name="connsiteY4" fmla="*/ 904354 h 1019828"/>
              <a:gd name="connsiteX5" fmla="*/ 81981 w 1067120"/>
              <a:gd name="connsiteY5" fmla="*/ 958143 h 1019828"/>
              <a:gd name="connsiteX6" fmla="*/ 122322 w 1067120"/>
              <a:gd name="connsiteY6" fmla="*/ 353025 h 101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120" h="1019828">
                <a:moveTo>
                  <a:pt x="122322" y="353025"/>
                </a:moveTo>
                <a:cubicBezTo>
                  <a:pt x="234381" y="254413"/>
                  <a:pt x="657964" y="418019"/>
                  <a:pt x="754334" y="366472"/>
                </a:cubicBezTo>
                <a:cubicBezTo>
                  <a:pt x="850704" y="314925"/>
                  <a:pt x="660204" y="88566"/>
                  <a:pt x="700545" y="43743"/>
                </a:cubicBezTo>
                <a:cubicBezTo>
                  <a:pt x="740886" y="-1080"/>
                  <a:pt x="949316" y="-45904"/>
                  <a:pt x="996381" y="97531"/>
                </a:cubicBezTo>
                <a:cubicBezTo>
                  <a:pt x="1043446" y="240966"/>
                  <a:pt x="1135334" y="760919"/>
                  <a:pt x="982934" y="904354"/>
                </a:cubicBezTo>
                <a:cubicBezTo>
                  <a:pt x="830534" y="1047789"/>
                  <a:pt x="229899" y="1047790"/>
                  <a:pt x="81981" y="958143"/>
                </a:cubicBezTo>
                <a:cubicBezTo>
                  <a:pt x="-65937" y="868496"/>
                  <a:pt x="10263" y="451637"/>
                  <a:pt x="122322" y="353025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51001" y="3623589"/>
            <a:ext cx="1023167" cy="882062"/>
          </a:xfrm>
          <a:custGeom>
            <a:avLst/>
            <a:gdLst>
              <a:gd name="connsiteX0" fmla="*/ 321199 w 1023167"/>
              <a:gd name="connsiteY0" fmla="*/ 854282 h 882062"/>
              <a:gd name="connsiteX1" fmla="*/ 643928 w 1023167"/>
              <a:gd name="connsiteY1" fmla="*/ 840835 h 882062"/>
              <a:gd name="connsiteX2" fmla="*/ 388434 w 1023167"/>
              <a:gd name="connsiteY2" fmla="*/ 518105 h 882062"/>
              <a:gd name="connsiteX3" fmla="*/ 388434 w 1023167"/>
              <a:gd name="connsiteY3" fmla="*/ 302952 h 882062"/>
              <a:gd name="connsiteX4" fmla="*/ 684270 w 1023167"/>
              <a:gd name="connsiteY4" fmla="*/ 410529 h 882062"/>
              <a:gd name="connsiteX5" fmla="*/ 751505 w 1023167"/>
              <a:gd name="connsiteY5" fmla="*/ 666023 h 882062"/>
              <a:gd name="connsiteX6" fmla="*/ 980105 w 1023167"/>
              <a:gd name="connsiteY6" fmla="*/ 571893 h 882062"/>
              <a:gd name="connsiteX7" fmla="*/ 926317 w 1023167"/>
              <a:gd name="connsiteY7" fmla="*/ 34011 h 882062"/>
              <a:gd name="connsiteX8" fmla="*/ 38811 w 1023167"/>
              <a:gd name="connsiteY8" fmla="*/ 114693 h 882062"/>
              <a:gd name="connsiteX9" fmla="*/ 173281 w 1023167"/>
              <a:gd name="connsiteY9" fmla="*/ 598787 h 882062"/>
              <a:gd name="connsiteX10" fmla="*/ 307752 w 1023167"/>
              <a:gd name="connsiteY10" fmla="*/ 625682 h 882062"/>
              <a:gd name="connsiteX11" fmla="*/ 321199 w 1023167"/>
              <a:gd name="connsiteY11" fmla="*/ 854282 h 88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167" h="882062">
                <a:moveTo>
                  <a:pt x="321199" y="854282"/>
                </a:moveTo>
                <a:cubicBezTo>
                  <a:pt x="377228" y="890141"/>
                  <a:pt x="632722" y="896864"/>
                  <a:pt x="643928" y="840835"/>
                </a:cubicBezTo>
                <a:cubicBezTo>
                  <a:pt x="655134" y="784806"/>
                  <a:pt x="431016" y="607752"/>
                  <a:pt x="388434" y="518105"/>
                </a:cubicBezTo>
                <a:cubicBezTo>
                  <a:pt x="345852" y="428458"/>
                  <a:pt x="339128" y="320881"/>
                  <a:pt x="388434" y="302952"/>
                </a:cubicBezTo>
                <a:cubicBezTo>
                  <a:pt x="437740" y="285023"/>
                  <a:pt x="623758" y="350017"/>
                  <a:pt x="684270" y="410529"/>
                </a:cubicBezTo>
                <a:cubicBezTo>
                  <a:pt x="744782" y="471041"/>
                  <a:pt x="702199" y="639129"/>
                  <a:pt x="751505" y="666023"/>
                </a:cubicBezTo>
                <a:cubicBezTo>
                  <a:pt x="800811" y="692917"/>
                  <a:pt x="950970" y="677228"/>
                  <a:pt x="980105" y="571893"/>
                </a:cubicBezTo>
                <a:cubicBezTo>
                  <a:pt x="1009240" y="466558"/>
                  <a:pt x="1083199" y="110211"/>
                  <a:pt x="926317" y="34011"/>
                </a:cubicBezTo>
                <a:cubicBezTo>
                  <a:pt x="769435" y="-42189"/>
                  <a:pt x="164317" y="20564"/>
                  <a:pt x="38811" y="114693"/>
                </a:cubicBezTo>
                <a:cubicBezTo>
                  <a:pt x="-86695" y="208822"/>
                  <a:pt x="128457" y="513622"/>
                  <a:pt x="173281" y="598787"/>
                </a:cubicBezTo>
                <a:cubicBezTo>
                  <a:pt x="218105" y="683952"/>
                  <a:pt x="283099" y="578617"/>
                  <a:pt x="307752" y="625682"/>
                </a:cubicBezTo>
                <a:cubicBezTo>
                  <a:pt x="332405" y="672747"/>
                  <a:pt x="265170" y="818423"/>
                  <a:pt x="321199" y="85428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22536" y="4451954"/>
            <a:ext cx="1052032" cy="961200"/>
          </a:xfrm>
          <a:custGeom>
            <a:avLst/>
            <a:gdLst>
              <a:gd name="connsiteX0" fmla="*/ 672393 w 1052032"/>
              <a:gd name="connsiteY0" fmla="*/ 294858 h 961200"/>
              <a:gd name="connsiteX1" fmla="*/ 672393 w 1052032"/>
              <a:gd name="connsiteY1" fmla="*/ 12470 h 961200"/>
              <a:gd name="connsiteX2" fmla="*/ 954782 w 1052032"/>
              <a:gd name="connsiteY2" fmla="*/ 133493 h 961200"/>
              <a:gd name="connsiteX3" fmla="*/ 981676 w 1052032"/>
              <a:gd name="connsiteY3" fmla="*/ 859634 h 961200"/>
              <a:gd name="connsiteX4" fmla="*/ 67276 w 1052032"/>
              <a:gd name="connsiteY4" fmla="*/ 899975 h 961200"/>
              <a:gd name="connsiteX5" fmla="*/ 134511 w 1052032"/>
              <a:gd name="connsiteY5" fmla="*/ 335199 h 961200"/>
              <a:gd name="connsiteX6" fmla="*/ 672393 w 1052032"/>
              <a:gd name="connsiteY6" fmla="*/ 294858 h 9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032" h="961200">
                <a:moveTo>
                  <a:pt x="672393" y="294858"/>
                </a:moveTo>
                <a:cubicBezTo>
                  <a:pt x="762040" y="241070"/>
                  <a:pt x="625328" y="39364"/>
                  <a:pt x="672393" y="12470"/>
                </a:cubicBezTo>
                <a:cubicBezTo>
                  <a:pt x="719458" y="-14424"/>
                  <a:pt x="903235" y="-7701"/>
                  <a:pt x="954782" y="133493"/>
                </a:cubicBezTo>
                <a:cubicBezTo>
                  <a:pt x="1006329" y="274687"/>
                  <a:pt x="1129594" y="731887"/>
                  <a:pt x="981676" y="859634"/>
                </a:cubicBezTo>
                <a:cubicBezTo>
                  <a:pt x="833758" y="987381"/>
                  <a:pt x="208470" y="987381"/>
                  <a:pt x="67276" y="899975"/>
                </a:cubicBezTo>
                <a:cubicBezTo>
                  <a:pt x="-73918" y="812569"/>
                  <a:pt x="35899" y="431569"/>
                  <a:pt x="134511" y="335199"/>
                </a:cubicBezTo>
                <a:cubicBezTo>
                  <a:pt x="233123" y="238829"/>
                  <a:pt x="582746" y="348646"/>
                  <a:pt x="672393" y="294858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06" y="3645024"/>
            <a:ext cx="1073167" cy="183630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97295" y="4420681"/>
            <a:ext cx="445732" cy="14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80954" y="3583322"/>
            <a:ext cx="1110306" cy="1833595"/>
          </a:xfrm>
          <a:custGeom>
            <a:avLst/>
            <a:gdLst>
              <a:gd name="connsiteX0" fmla="*/ 927454 w 1110138"/>
              <a:gd name="connsiteY0" fmla="*/ 645575 h 1840116"/>
              <a:gd name="connsiteX1" fmla="*/ 914007 w 1110138"/>
              <a:gd name="connsiteY1" fmla="*/ 53905 h 1840116"/>
              <a:gd name="connsiteX2" fmla="*/ 80290 w 1110138"/>
              <a:gd name="connsiteY2" fmla="*/ 94246 h 1840116"/>
              <a:gd name="connsiteX3" fmla="*/ 134078 w 1110138"/>
              <a:gd name="connsiteY3" fmla="*/ 645575 h 1840116"/>
              <a:gd name="connsiteX4" fmla="*/ 349231 w 1110138"/>
              <a:gd name="connsiteY4" fmla="*/ 645575 h 1840116"/>
              <a:gd name="connsiteX5" fmla="*/ 725749 w 1110138"/>
              <a:gd name="connsiteY5" fmla="*/ 1143117 h 1840116"/>
              <a:gd name="connsiteX6" fmla="*/ 107184 w 1110138"/>
              <a:gd name="connsiteY6" fmla="*/ 1210352 h 1840116"/>
              <a:gd name="connsiteX7" fmla="*/ 93737 w 1110138"/>
              <a:gd name="connsiteY7" fmla="*/ 1775128 h 1840116"/>
              <a:gd name="connsiteX8" fmla="*/ 1048478 w 1110138"/>
              <a:gd name="connsiteY8" fmla="*/ 1748234 h 1840116"/>
              <a:gd name="connsiteX9" fmla="*/ 967796 w 1110138"/>
              <a:gd name="connsiteY9" fmla="*/ 1062434 h 1840116"/>
              <a:gd name="connsiteX10" fmla="*/ 577831 w 1110138"/>
              <a:gd name="connsiteY10" fmla="*/ 659023 h 1840116"/>
              <a:gd name="connsiteX11" fmla="*/ 362678 w 1110138"/>
              <a:gd name="connsiteY11" fmla="*/ 484211 h 1840116"/>
              <a:gd name="connsiteX12" fmla="*/ 604725 w 1110138"/>
              <a:gd name="connsiteY12" fmla="*/ 390081 h 1840116"/>
              <a:gd name="connsiteX13" fmla="*/ 766090 w 1110138"/>
              <a:gd name="connsiteY13" fmla="*/ 618681 h 1840116"/>
              <a:gd name="connsiteX14" fmla="*/ 833325 w 1110138"/>
              <a:gd name="connsiteY14" fmla="*/ 712811 h 1840116"/>
              <a:gd name="connsiteX15" fmla="*/ 927454 w 1110138"/>
              <a:gd name="connsiteY15" fmla="*/ 645575 h 1840116"/>
              <a:gd name="connsiteX0" fmla="*/ 927454 w 1110138"/>
              <a:gd name="connsiteY0" fmla="*/ 645575 h 1840116"/>
              <a:gd name="connsiteX1" fmla="*/ 914007 w 1110138"/>
              <a:gd name="connsiteY1" fmla="*/ 53905 h 1840116"/>
              <a:gd name="connsiteX2" fmla="*/ 80290 w 1110138"/>
              <a:gd name="connsiteY2" fmla="*/ 94246 h 1840116"/>
              <a:gd name="connsiteX3" fmla="*/ 134078 w 1110138"/>
              <a:gd name="connsiteY3" fmla="*/ 645575 h 1840116"/>
              <a:gd name="connsiteX4" fmla="*/ 349231 w 1110138"/>
              <a:gd name="connsiteY4" fmla="*/ 739704 h 1840116"/>
              <a:gd name="connsiteX5" fmla="*/ 725749 w 1110138"/>
              <a:gd name="connsiteY5" fmla="*/ 1143117 h 1840116"/>
              <a:gd name="connsiteX6" fmla="*/ 107184 w 1110138"/>
              <a:gd name="connsiteY6" fmla="*/ 1210352 h 1840116"/>
              <a:gd name="connsiteX7" fmla="*/ 93737 w 1110138"/>
              <a:gd name="connsiteY7" fmla="*/ 1775128 h 1840116"/>
              <a:gd name="connsiteX8" fmla="*/ 1048478 w 1110138"/>
              <a:gd name="connsiteY8" fmla="*/ 1748234 h 1840116"/>
              <a:gd name="connsiteX9" fmla="*/ 967796 w 1110138"/>
              <a:gd name="connsiteY9" fmla="*/ 1062434 h 1840116"/>
              <a:gd name="connsiteX10" fmla="*/ 577831 w 1110138"/>
              <a:gd name="connsiteY10" fmla="*/ 659023 h 1840116"/>
              <a:gd name="connsiteX11" fmla="*/ 362678 w 1110138"/>
              <a:gd name="connsiteY11" fmla="*/ 484211 h 1840116"/>
              <a:gd name="connsiteX12" fmla="*/ 604725 w 1110138"/>
              <a:gd name="connsiteY12" fmla="*/ 390081 h 1840116"/>
              <a:gd name="connsiteX13" fmla="*/ 766090 w 1110138"/>
              <a:gd name="connsiteY13" fmla="*/ 618681 h 1840116"/>
              <a:gd name="connsiteX14" fmla="*/ 833325 w 1110138"/>
              <a:gd name="connsiteY14" fmla="*/ 712811 h 1840116"/>
              <a:gd name="connsiteX15" fmla="*/ 927454 w 1110138"/>
              <a:gd name="connsiteY15" fmla="*/ 645575 h 1840116"/>
              <a:gd name="connsiteX0" fmla="*/ 925359 w 1108043"/>
              <a:gd name="connsiteY0" fmla="*/ 645575 h 1840116"/>
              <a:gd name="connsiteX1" fmla="*/ 911912 w 1108043"/>
              <a:gd name="connsiteY1" fmla="*/ 53905 h 1840116"/>
              <a:gd name="connsiteX2" fmla="*/ 78195 w 1108043"/>
              <a:gd name="connsiteY2" fmla="*/ 94246 h 1840116"/>
              <a:gd name="connsiteX3" fmla="*/ 131983 w 1108043"/>
              <a:gd name="connsiteY3" fmla="*/ 645575 h 1840116"/>
              <a:gd name="connsiteX4" fmla="*/ 347136 w 1108043"/>
              <a:gd name="connsiteY4" fmla="*/ 739704 h 1840116"/>
              <a:gd name="connsiteX5" fmla="*/ 683313 w 1108043"/>
              <a:gd name="connsiteY5" fmla="*/ 1116222 h 1840116"/>
              <a:gd name="connsiteX6" fmla="*/ 105089 w 1108043"/>
              <a:gd name="connsiteY6" fmla="*/ 1210352 h 1840116"/>
              <a:gd name="connsiteX7" fmla="*/ 91642 w 1108043"/>
              <a:gd name="connsiteY7" fmla="*/ 1775128 h 1840116"/>
              <a:gd name="connsiteX8" fmla="*/ 1046383 w 1108043"/>
              <a:gd name="connsiteY8" fmla="*/ 1748234 h 1840116"/>
              <a:gd name="connsiteX9" fmla="*/ 965701 w 1108043"/>
              <a:gd name="connsiteY9" fmla="*/ 1062434 h 1840116"/>
              <a:gd name="connsiteX10" fmla="*/ 575736 w 1108043"/>
              <a:gd name="connsiteY10" fmla="*/ 659023 h 1840116"/>
              <a:gd name="connsiteX11" fmla="*/ 360583 w 1108043"/>
              <a:gd name="connsiteY11" fmla="*/ 484211 h 1840116"/>
              <a:gd name="connsiteX12" fmla="*/ 602630 w 1108043"/>
              <a:gd name="connsiteY12" fmla="*/ 390081 h 1840116"/>
              <a:gd name="connsiteX13" fmla="*/ 763995 w 1108043"/>
              <a:gd name="connsiteY13" fmla="*/ 618681 h 1840116"/>
              <a:gd name="connsiteX14" fmla="*/ 831230 w 1108043"/>
              <a:gd name="connsiteY14" fmla="*/ 712811 h 1840116"/>
              <a:gd name="connsiteX15" fmla="*/ 925359 w 1108043"/>
              <a:gd name="connsiteY15" fmla="*/ 645575 h 1840116"/>
              <a:gd name="connsiteX0" fmla="*/ 925359 w 1108043"/>
              <a:gd name="connsiteY0" fmla="*/ 645575 h 1840116"/>
              <a:gd name="connsiteX1" fmla="*/ 911912 w 1108043"/>
              <a:gd name="connsiteY1" fmla="*/ 53905 h 1840116"/>
              <a:gd name="connsiteX2" fmla="*/ 78195 w 1108043"/>
              <a:gd name="connsiteY2" fmla="*/ 94246 h 1840116"/>
              <a:gd name="connsiteX3" fmla="*/ 131983 w 1108043"/>
              <a:gd name="connsiteY3" fmla="*/ 645575 h 1840116"/>
              <a:gd name="connsiteX4" fmla="*/ 347136 w 1108043"/>
              <a:gd name="connsiteY4" fmla="*/ 739704 h 1840116"/>
              <a:gd name="connsiteX5" fmla="*/ 683313 w 1108043"/>
              <a:gd name="connsiteY5" fmla="*/ 1116222 h 1840116"/>
              <a:gd name="connsiteX6" fmla="*/ 105089 w 1108043"/>
              <a:gd name="connsiteY6" fmla="*/ 1210352 h 1840116"/>
              <a:gd name="connsiteX7" fmla="*/ 91642 w 1108043"/>
              <a:gd name="connsiteY7" fmla="*/ 1775128 h 1840116"/>
              <a:gd name="connsiteX8" fmla="*/ 1046383 w 1108043"/>
              <a:gd name="connsiteY8" fmla="*/ 1748234 h 1840116"/>
              <a:gd name="connsiteX9" fmla="*/ 965701 w 1108043"/>
              <a:gd name="connsiteY9" fmla="*/ 1062434 h 1840116"/>
              <a:gd name="connsiteX10" fmla="*/ 575736 w 1108043"/>
              <a:gd name="connsiteY10" fmla="*/ 659023 h 1840116"/>
              <a:gd name="connsiteX11" fmla="*/ 360583 w 1108043"/>
              <a:gd name="connsiteY11" fmla="*/ 484211 h 1840116"/>
              <a:gd name="connsiteX12" fmla="*/ 602630 w 1108043"/>
              <a:gd name="connsiteY12" fmla="*/ 390081 h 1840116"/>
              <a:gd name="connsiteX13" fmla="*/ 763995 w 1108043"/>
              <a:gd name="connsiteY13" fmla="*/ 618681 h 1840116"/>
              <a:gd name="connsiteX14" fmla="*/ 858124 w 1108043"/>
              <a:gd name="connsiteY14" fmla="*/ 632129 h 1840116"/>
              <a:gd name="connsiteX15" fmla="*/ 925359 w 1108043"/>
              <a:gd name="connsiteY15" fmla="*/ 645575 h 1840116"/>
              <a:gd name="connsiteX0" fmla="*/ 936244 w 1108043"/>
              <a:gd name="connsiteY0" fmla="*/ 563940 h 1834681"/>
              <a:gd name="connsiteX1" fmla="*/ 911912 w 1108043"/>
              <a:gd name="connsiteY1" fmla="*/ 48470 h 1834681"/>
              <a:gd name="connsiteX2" fmla="*/ 78195 w 1108043"/>
              <a:gd name="connsiteY2" fmla="*/ 88811 h 1834681"/>
              <a:gd name="connsiteX3" fmla="*/ 131983 w 1108043"/>
              <a:gd name="connsiteY3" fmla="*/ 640140 h 1834681"/>
              <a:gd name="connsiteX4" fmla="*/ 347136 w 1108043"/>
              <a:gd name="connsiteY4" fmla="*/ 734269 h 1834681"/>
              <a:gd name="connsiteX5" fmla="*/ 683313 w 1108043"/>
              <a:gd name="connsiteY5" fmla="*/ 1110787 h 1834681"/>
              <a:gd name="connsiteX6" fmla="*/ 105089 w 1108043"/>
              <a:gd name="connsiteY6" fmla="*/ 1204917 h 1834681"/>
              <a:gd name="connsiteX7" fmla="*/ 91642 w 1108043"/>
              <a:gd name="connsiteY7" fmla="*/ 1769693 h 1834681"/>
              <a:gd name="connsiteX8" fmla="*/ 1046383 w 1108043"/>
              <a:gd name="connsiteY8" fmla="*/ 1742799 h 1834681"/>
              <a:gd name="connsiteX9" fmla="*/ 965701 w 1108043"/>
              <a:gd name="connsiteY9" fmla="*/ 1056999 h 1834681"/>
              <a:gd name="connsiteX10" fmla="*/ 575736 w 1108043"/>
              <a:gd name="connsiteY10" fmla="*/ 653588 h 1834681"/>
              <a:gd name="connsiteX11" fmla="*/ 360583 w 1108043"/>
              <a:gd name="connsiteY11" fmla="*/ 478776 h 1834681"/>
              <a:gd name="connsiteX12" fmla="*/ 602630 w 1108043"/>
              <a:gd name="connsiteY12" fmla="*/ 384646 h 1834681"/>
              <a:gd name="connsiteX13" fmla="*/ 763995 w 1108043"/>
              <a:gd name="connsiteY13" fmla="*/ 613246 h 1834681"/>
              <a:gd name="connsiteX14" fmla="*/ 858124 w 1108043"/>
              <a:gd name="connsiteY14" fmla="*/ 626694 h 1834681"/>
              <a:gd name="connsiteX15" fmla="*/ 936244 w 1108043"/>
              <a:gd name="connsiteY15" fmla="*/ 563940 h 1834681"/>
              <a:gd name="connsiteX0" fmla="*/ 936244 w 1108043"/>
              <a:gd name="connsiteY0" fmla="*/ 563940 h 1834681"/>
              <a:gd name="connsiteX1" fmla="*/ 911912 w 1108043"/>
              <a:gd name="connsiteY1" fmla="*/ 48470 h 1834681"/>
              <a:gd name="connsiteX2" fmla="*/ 78195 w 1108043"/>
              <a:gd name="connsiteY2" fmla="*/ 88811 h 1834681"/>
              <a:gd name="connsiteX3" fmla="*/ 131983 w 1108043"/>
              <a:gd name="connsiteY3" fmla="*/ 640140 h 1834681"/>
              <a:gd name="connsiteX4" fmla="*/ 347136 w 1108043"/>
              <a:gd name="connsiteY4" fmla="*/ 766926 h 1834681"/>
              <a:gd name="connsiteX5" fmla="*/ 683313 w 1108043"/>
              <a:gd name="connsiteY5" fmla="*/ 1110787 h 1834681"/>
              <a:gd name="connsiteX6" fmla="*/ 105089 w 1108043"/>
              <a:gd name="connsiteY6" fmla="*/ 1204917 h 1834681"/>
              <a:gd name="connsiteX7" fmla="*/ 91642 w 1108043"/>
              <a:gd name="connsiteY7" fmla="*/ 1769693 h 1834681"/>
              <a:gd name="connsiteX8" fmla="*/ 1046383 w 1108043"/>
              <a:gd name="connsiteY8" fmla="*/ 1742799 h 1834681"/>
              <a:gd name="connsiteX9" fmla="*/ 965701 w 1108043"/>
              <a:gd name="connsiteY9" fmla="*/ 1056999 h 1834681"/>
              <a:gd name="connsiteX10" fmla="*/ 575736 w 1108043"/>
              <a:gd name="connsiteY10" fmla="*/ 653588 h 1834681"/>
              <a:gd name="connsiteX11" fmla="*/ 360583 w 1108043"/>
              <a:gd name="connsiteY11" fmla="*/ 478776 h 1834681"/>
              <a:gd name="connsiteX12" fmla="*/ 602630 w 1108043"/>
              <a:gd name="connsiteY12" fmla="*/ 384646 h 1834681"/>
              <a:gd name="connsiteX13" fmla="*/ 763995 w 1108043"/>
              <a:gd name="connsiteY13" fmla="*/ 613246 h 1834681"/>
              <a:gd name="connsiteX14" fmla="*/ 858124 w 1108043"/>
              <a:gd name="connsiteY14" fmla="*/ 626694 h 1834681"/>
              <a:gd name="connsiteX15" fmla="*/ 936244 w 1108043"/>
              <a:gd name="connsiteY15" fmla="*/ 563940 h 1834681"/>
              <a:gd name="connsiteX0" fmla="*/ 936244 w 1108043"/>
              <a:gd name="connsiteY0" fmla="*/ 562854 h 1833595"/>
              <a:gd name="connsiteX1" fmla="*/ 911912 w 1108043"/>
              <a:gd name="connsiteY1" fmla="*/ 47384 h 1833595"/>
              <a:gd name="connsiteX2" fmla="*/ 78195 w 1108043"/>
              <a:gd name="connsiteY2" fmla="*/ 87725 h 1833595"/>
              <a:gd name="connsiteX3" fmla="*/ 175526 w 1108043"/>
              <a:gd name="connsiteY3" fmla="*/ 617283 h 1833595"/>
              <a:gd name="connsiteX4" fmla="*/ 347136 w 1108043"/>
              <a:gd name="connsiteY4" fmla="*/ 765840 h 1833595"/>
              <a:gd name="connsiteX5" fmla="*/ 683313 w 1108043"/>
              <a:gd name="connsiteY5" fmla="*/ 1109701 h 1833595"/>
              <a:gd name="connsiteX6" fmla="*/ 105089 w 1108043"/>
              <a:gd name="connsiteY6" fmla="*/ 1203831 h 1833595"/>
              <a:gd name="connsiteX7" fmla="*/ 91642 w 1108043"/>
              <a:gd name="connsiteY7" fmla="*/ 1768607 h 1833595"/>
              <a:gd name="connsiteX8" fmla="*/ 1046383 w 1108043"/>
              <a:gd name="connsiteY8" fmla="*/ 1741713 h 1833595"/>
              <a:gd name="connsiteX9" fmla="*/ 965701 w 1108043"/>
              <a:gd name="connsiteY9" fmla="*/ 1055913 h 1833595"/>
              <a:gd name="connsiteX10" fmla="*/ 575736 w 1108043"/>
              <a:gd name="connsiteY10" fmla="*/ 652502 h 1833595"/>
              <a:gd name="connsiteX11" fmla="*/ 360583 w 1108043"/>
              <a:gd name="connsiteY11" fmla="*/ 477690 h 1833595"/>
              <a:gd name="connsiteX12" fmla="*/ 602630 w 1108043"/>
              <a:gd name="connsiteY12" fmla="*/ 383560 h 1833595"/>
              <a:gd name="connsiteX13" fmla="*/ 763995 w 1108043"/>
              <a:gd name="connsiteY13" fmla="*/ 612160 h 1833595"/>
              <a:gd name="connsiteX14" fmla="*/ 858124 w 1108043"/>
              <a:gd name="connsiteY14" fmla="*/ 625608 h 1833595"/>
              <a:gd name="connsiteX15" fmla="*/ 936244 w 1108043"/>
              <a:gd name="connsiteY15" fmla="*/ 562854 h 1833595"/>
              <a:gd name="connsiteX0" fmla="*/ 938507 w 1110306"/>
              <a:gd name="connsiteY0" fmla="*/ 562854 h 1833595"/>
              <a:gd name="connsiteX1" fmla="*/ 914175 w 1110306"/>
              <a:gd name="connsiteY1" fmla="*/ 47384 h 1833595"/>
              <a:gd name="connsiteX2" fmla="*/ 80458 w 1110306"/>
              <a:gd name="connsiteY2" fmla="*/ 87725 h 1833595"/>
              <a:gd name="connsiteX3" fmla="*/ 177789 w 1110306"/>
              <a:gd name="connsiteY3" fmla="*/ 617283 h 1833595"/>
              <a:gd name="connsiteX4" fmla="*/ 349399 w 1110306"/>
              <a:gd name="connsiteY4" fmla="*/ 765840 h 1833595"/>
              <a:gd name="connsiteX5" fmla="*/ 729119 w 1110306"/>
              <a:gd name="connsiteY5" fmla="*/ 1142358 h 1833595"/>
              <a:gd name="connsiteX6" fmla="*/ 107352 w 1110306"/>
              <a:gd name="connsiteY6" fmla="*/ 1203831 h 1833595"/>
              <a:gd name="connsiteX7" fmla="*/ 93905 w 1110306"/>
              <a:gd name="connsiteY7" fmla="*/ 1768607 h 1833595"/>
              <a:gd name="connsiteX8" fmla="*/ 1048646 w 1110306"/>
              <a:gd name="connsiteY8" fmla="*/ 1741713 h 1833595"/>
              <a:gd name="connsiteX9" fmla="*/ 967964 w 1110306"/>
              <a:gd name="connsiteY9" fmla="*/ 1055913 h 1833595"/>
              <a:gd name="connsiteX10" fmla="*/ 577999 w 1110306"/>
              <a:gd name="connsiteY10" fmla="*/ 652502 h 1833595"/>
              <a:gd name="connsiteX11" fmla="*/ 362846 w 1110306"/>
              <a:gd name="connsiteY11" fmla="*/ 477690 h 1833595"/>
              <a:gd name="connsiteX12" fmla="*/ 604893 w 1110306"/>
              <a:gd name="connsiteY12" fmla="*/ 383560 h 1833595"/>
              <a:gd name="connsiteX13" fmla="*/ 766258 w 1110306"/>
              <a:gd name="connsiteY13" fmla="*/ 612160 h 1833595"/>
              <a:gd name="connsiteX14" fmla="*/ 860387 w 1110306"/>
              <a:gd name="connsiteY14" fmla="*/ 625608 h 1833595"/>
              <a:gd name="connsiteX15" fmla="*/ 938507 w 1110306"/>
              <a:gd name="connsiteY15" fmla="*/ 562854 h 183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0306" h="1833595">
                <a:moveTo>
                  <a:pt x="938507" y="562854"/>
                </a:moveTo>
                <a:cubicBezTo>
                  <a:pt x="947472" y="466483"/>
                  <a:pt x="1057183" y="126572"/>
                  <a:pt x="914175" y="47384"/>
                </a:cubicBezTo>
                <a:cubicBezTo>
                  <a:pt x="771167" y="-31804"/>
                  <a:pt x="203189" y="-7258"/>
                  <a:pt x="80458" y="87725"/>
                </a:cubicBezTo>
                <a:cubicBezTo>
                  <a:pt x="-42273" y="182708"/>
                  <a:pt x="132966" y="504264"/>
                  <a:pt x="177789" y="617283"/>
                </a:cubicBezTo>
                <a:cubicBezTo>
                  <a:pt x="222612" y="730302"/>
                  <a:pt x="257511" y="678328"/>
                  <a:pt x="349399" y="765840"/>
                </a:cubicBezTo>
                <a:cubicBezTo>
                  <a:pt x="441287" y="853352"/>
                  <a:pt x="769460" y="1069360"/>
                  <a:pt x="729119" y="1142358"/>
                </a:cubicBezTo>
                <a:cubicBezTo>
                  <a:pt x="688778" y="1215356"/>
                  <a:pt x="213221" y="1099456"/>
                  <a:pt x="107352" y="1203831"/>
                </a:cubicBezTo>
                <a:cubicBezTo>
                  <a:pt x="1483" y="1308206"/>
                  <a:pt x="-62977" y="1678960"/>
                  <a:pt x="93905" y="1768607"/>
                </a:cubicBezTo>
                <a:cubicBezTo>
                  <a:pt x="250787" y="1858254"/>
                  <a:pt x="902970" y="1860495"/>
                  <a:pt x="1048646" y="1741713"/>
                </a:cubicBezTo>
                <a:cubicBezTo>
                  <a:pt x="1194322" y="1622931"/>
                  <a:pt x="1046405" y="1237448"/>
                  <a:pt x="967964" y="1055913"/>
                </a:cubicBezTo>
                <a:cubicBezTo>
                  <a:pt x="889523" y="874378"/>
                  <a:pt x="678852" y="748872"/>
                  <a:pt x="577999" y="652502"/>
                </a:cubicBezTo>
                <a:cubicBezTo>
                  <a:pt x="477146" y="556132"/>
                  <a:pt x="358364" y="522514"/>
                  <a:pt x="362846" y="477690"/>
                </a:cubicBezTo>
                <a:cubicBezTo>
                  <a:pt x="367328" y="432866"/>
                  <a:pt x="537658" y="361148"/>
                  <a:pt x="604893" y="383560"/>
                </a:cubicBezTo>
                <a:cubicBezTo>
                  <a:pt x="672128" y="405972"/>
                  <a:pt x="728158" y="558372"/>
                  <a:pt x="766258" y="612160"/>
                </a:cubicBezTo>
                <a:cubicBezTo>
                  <a:pt x="804358" y="665948"/>
                  <a:pt x="831679" y="633826"/>
                  <a:pt x="860387" y="625608"/>
                </a:cubicBezTo>
                <a:cubicBezTo>
                  <a:pt x="889095" y="617390"/>
                  <a:pt x="929542" y="659225"/>
                  <a:pt x="938507" y="56285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07904" y="3576801"/>
            <a:ext cx="1440160" cy="2012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24128" y="3576801"/>
            <a:ext cx="2736304" cy="2012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86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Περιεχόμενα Διάλεξης</a:t>
            </a:r>
            <a:endParaRPr lang="en-US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l-GR" altLang="el-GR" sz="3200" dirty="0" smtClean="0"/>
              <a:t>Εισαγωγή στην ψηφιακή εικόνα</a:t>
            </a:r>
            <a:endParaRPr lang="en-IE" altLang="el-GR" sz="3200" dirty="0" smtClean="0"/>
          </a:p>
          <a:p>
            <a:pPr lvl="1" eaLnBrk="1" hangingPunct="1"/>
            <a:r>
              <a:rPr lang="el-GR" sz="3200" dirty="0" smtClean="0"/>
              <a:t>Μέγεθος εικόνων και </a:t>
            </a:r>
            <a:r>
              <a:rPr lang="en-US" sz="3200" dirty="0" smtClean="0"/>
              <a:t>format</a:t>
            </a:r>
          </a:p>
          <a:p>
            <a:pPr lvl="1" eaLnBrk="1" hangingPunct="1"/>
            <a:r>
              <a:rPr lang="el-GR" sz="3200" dirty="0" smtClean="0"/>
              <a:t>Δειγματοληψία </a:t>
            </a:r>
            <a:r>
              <a:rPr lang="el-GR" sz="3200" dirty="0"/>
              <a:t>και </a:t>
            </a:r>
            <a:r>
              <a:rPr lang="el-GR" sz="3200" dirty="0" err="1" smtClean="0"/>
              <a:t>κβαντοποίηση</a:t>
            </a:r>
            <a:endParaRPr lang="el-GR" sz="3200" dirty="0" smtClean="0"/>
          </a:p>
          <a:p>
            <a:pPr lvl="1" eaLnBrk="1" hangingPunct="1"/>
            <a:r>
              <a:rPr lang="el-GR" sz="3200" dirty="0"/>
              <a:t>Βασικές σχέσεις ανάμεσα σε </a:t>
            </a:r>
            <a:r>
              <a:rPr lang="en-US" sz="3200" dirty="0" smtClean="0"/>
              <a:t>pixels</a:t>
            </a:r>
            <a:endParaRPr lang="el-GR" sz="3200" dirty="0" smtClean="0"/>
          </a:p>
          <a:p>
            <a:pPr lvl="1" eaLnBrk="1" hangingPunct="1"/>
            <a:r>
              <a:rPr lang="el-GR" sz="3200" dirty="0"/>
              <a:t>Γειτνίαση, Συνδεσιμότητα, Περιοχές , και </a:t>
            </a:r>
            <a:r>
              <a:rPr lang="el-GR" sz="3200" dirty="0" smtClean="0"/>
              <a:t>Όρια</a:t>
            </a:r>
          </a:p>
          <a:p>
            <a:pPr lvl="1" eaLnBrk="1" hangingPunct="1"/>
            <a:r>
              <a:rPr lang="el-GR" sz="3200" dirty="0" smtClean="0"/>
              <a:t>Αποστάσεις</a:t>
            </a:r>
          </a:p>
          <a:p>
            <a:pPr lvl="1" eaLnBrk="1" hangingPunct="1"/>
            <a:endParaRPr lang="el-GR" sz="3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732240" y="5137770"/>
            <a:ext cx="1296144" cy="1247800"/>
            <a:chOff x="7740352" y="5229200"/>
            <a:chExt cx="1296144" cy="1247800"/>
          </a:xfrm>
        </p:grpSpPr>
        <p:pic>
          <p:nvPicPr>
            <p:cNvPr id="6" name="Picture 6" descr="matl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2360" y="5192588"/>
            <a:ext cx="1296144" cy="1188740"/>
            <a:chOff x="4980462" y="5288260"/>
            <a:chExt cx="1296144" cy="1188740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226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715502" y="5145746"/>
            <a:ext cx="1296144" cy="1251046"/>
            <a:chOff x="6432415" y="5229200"/>
            <a:chExt cx="1296144" cy="1251046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22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05" y="5262299"/>
            <a:ext cx="572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την καλύτερη παρακολούθηση έχουμε 3 ειδών διαφάνειες: Βασική πληροφορία (για προπτυχιακούς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, Παραδείγματα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προπτυχιακούς και προχωρημένα ερευνητικά θέματα (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research) </a:t>
            </a:r>
            <a:endParaRPr lang="el-G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3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Περιοχές , 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550" dirty="0" smtClean="0"/>
              <a:t>Έστω ότι μια εικόνα περιέχει </a:t>
            </a:r>
            <a:r>
              <a:rPr lang="en-US" sz="2550" i="1" dirty="0" smtClean="0"/>
              <a:t>K </a:t>
            </a:r>
            <a:r>
              <a:rPr lang="el-GR" sz="2550" i="1" dirty="0" smtClean="0"/>
              <a:t>ξεχωριστές περιοχές</a:t>
            </a:r>
            <a:r>
              <a:rPr lang="en-US" sz="2550" i="1" dirty="0" smtClean="0"/>
              <a:t> </a:t>
            </a:r>
            <a:r>
              <a:rPr lang="en-US" sz="2550" i="1" dirty="0" err="1" smtClean="0"/>
              <a:t>R</a:t>
            </a:r>
            <a:r>
              <a:rPr lang="en-US" sz="2550" i="1" baseline="-25000" dirty="0" err="1" smtClean="0"/>
              <a:t>k</a:t>
            </a:r>
            <a:r>
              <a:rPr lang="en-US" sz="2550" i="1" dirty="0"/>
              <a:t>, k=1..K. </a:t>
            </a:r>
            <a:r>
              <a:rPr lang="el-GR" sz="2550" i="1" dirty="0" smtClean="0"/>
              <a:t> </a:t>
            </a:r>
            <a:endParaRPr lang="en-US" sz="2550" i="1" dirty="0" smtClean="0"/>
          </a:p>
          <a:p>
            <a:r>
              <a:rPr lang="en-US" sz="2550" i="1" dirty="0" smtClean="0"/>
              <a:t>H</a:t>
            </a:r>
            <a:r>
              <a:rPr lang="el-GR" sz="2550" i="1" dirty="0" smtClean="0"/>
              <a:t> ένωσή τους </a:t>
            </a:r>
            <a:r>
              <a:rPr lang="en-US" sz="2550" i="1" dirty="0" smtClean="0"/>
              <a:t>R</a:t>
            </a:r>
            <a:r>
              <a:rPr lang="en-US" sz="2550" i="1" baseline="-25000" dirty="0" smtClean="0"/>
              <a:t>u </a:t>
            </a:r>
            <a:r>
              <a:rPr lang="el-GR" sz="2550" i="1" dirty="0" smtClean="0"/>
              <a:t>ορίζεται ως</a:t>
            </a:r>
            <a:r>
              <a:rPr lang="en-US" sz="2550" i="1" dirty="0"/>
              <a:t> </a:t>
            </a:r>
            <a:r>
              <a:rPr lang="el-GR" sz="2550" i="1" dirty="0" smtClean="0"/>
              <a:t>προσκήνιο</a:t>
            </a:r>
            <a:r>
              <a:rPr lang="en-US" sz="2550" i="1" dirty="0" smtClean="0"/>
              <a:t>-foreground</a:t>
            </a:r>
            <a:r>
              <a:rPr lang="en-US" sz="2550" dirty="0" smtClean="0"/>
              <a:t>.</a:t>
            </a:r>
          </a:p>
          <a:p>
            <a:r>
              <a:rPr lang="el-GR" sz="2550" dirty="0" smtClean="0"/>
              <a:t>Η συμπληρωματική περιοχή </a:t>
            </a:r>
            <a:r>
              <a:rPr lang="en-US" sz="2550" dirty="0" smtClean="0"/>
              <a:t>{</a:t>
            </a:r>
            <a:r>
              <a:rPr lang="el-GR" sz="2550" dirty="0" smtClean="0"/>
              <a:t>όλα όσα ΔΕΝ είναι στο </a:t>
            </a:r>
            <a:r>
              <a:rPr lang="en-US" sz="2550" i="1" dirty="0"/>
              <a:t>R</a:t>
            </a:r>
            <a:r>
              <a:rPr lang="en-US" sz="2550" i="1" baseline="-25000" dirty="0"/>
              <a:t>u </a:t>
            </a:r>
            <a:r>
              <a:rPr lang="el-GR" sz="2550" i="1" dirty="0"/>
              <a:t> </a:t>
            </a:r>
            <a:r>
              <a:rPr lang="el-GR" sz="2550" i="1" dirty="0" smtClean="0"/>
              <a:t>δηλ. ανήκουν στο </a:t>
            </a:r>
            <a:r>
              <a:rPr lang="en-US" sz="2550" i="1" dirty="0" smtClean="0"/>
              <a:t>(R</a:t>
            </a:r>
            <a:r>
              <a:rPr lang="en-US" sz="2550" i="1" baseline="-25000" dirty="0" smtClean="0"/>
              <a:t>u </a:t>
            </a:r>
            <a:r>
              <a:rPr lang="el-GR" sz="2550" i="1" dirty="0" smtClean="0"/>
              <a:t>)</a:t>
            </a:r>
            <a:r>
              <a:rPr lang="en-US" sz="2550" i="1" baseline="30000" dirty="0" smtClean="0"/>
              <a:t>c</a:t>
            </a:r>
            <a:r>
              <a:rPr lang="en-US" sz="2550" dirty="0" smtClean="0"/>
              <a:t>} </a:t>
            </a:r>
            <a:r>
              <a:rPr lang="el-GR" sz="2550" dirty="0" smtClean="0"/>
              <a:t>είναι το φόντο</a:t>
            </a:r>
            <a:r>
              <a:rPr lang="en-US" sz="2550" dirty="0" smtClean="0"/>
              <a:t>-</a:t>
            </a:r>
            <a:r>
              <a:rPr lang="en-US" sz="2550" i="1" dirty="0" smtClean="0"/>
              <a:t>background </a:t>
            </a:r>
            <a:r>
              <a:rPr lang="el-GR" sz="2550" dirty="0" smtClean="0"/>
              <a:t>της εικόνας</a:t>
            </a:r>
            <a:r>
              <a:rPr lang="en-US" sz="2550" dirty="0" smtClean="0"/>
              <a:t>.</a:t>
            </a:r>
            <a:endParaRPr lang="en-US" sz="2550" dirty="0"/>
          </a:p>
          <a:p>
            <a:r>
              <a:rPr lang="el-GR" sz="2550" dirty="0" smtClean="0"/>
              <a:t>Το σύνορο</a:t>
            </a:r>
            <a:r>
              <a:rPr lang="en-US" sz="2550" dirty="0" smtClean="0"/>
              <a:t> </a:t>
            </a:r>
            <a:r>
              <a:rPr lang="el-GR" sz="2550" dirty="0" smtClean="0"/>
              <a:t>ή περίγραμμα (</a:t>
            </a:r>
            <a:r>
              <a:rPr lang="en-US" sz="2550" i="1" dirty="0" smtClean="0"/>
              <a:t>boundary</a:t>
            </a:r>
            <a:r>
              <a:rPr lang="el-GR" sz="2550" i="1" dirty="0" smtClean="0"/>
              <a:t>, </a:t>
            </a:r>
            <a:r>
              <a:rPr lang="en-US" sz="2550" i="1" dirty="0" smtClean="0"/>
              <a:t>border </a:t>
            </a:r>
            <a:r>
              <a:rPr lang="el-GR" sz="2550" dirty="0" smtClean="0"/>
              <a:t>ή</a:t>
            </a:r>
            <a:r>
              <a:rPr lang="en-US" sz="2550" dirty="0" smtClean="0"/>
              <a:t> </a:t>
            </a:r>
            <a:r>
              <a:rPr lang="en-US" sz="2550" i="1" dirty="0"/>
              <a:t>contour</a:t>
            </a:r>
            <a:r>
              <a:rPr lang="en-US" sz="2550" dirty="0"/>
              <a:t>) </a:t>
            </a:r>
            <a:r>
              <a:rPr lang="el-GR" sz="2550" dirty="0" smtClean="0"/>
              <a:t> μιας περιοχής </a:t>
            </a:r>
            <a:r>
              <a:rPr lang="en-US" sz="2550" i="1" dirty="0" smtClean="0"/>
              <a:t>R </a:t>
            </a:r>
            <a:r>
              <a:rPr lang="el-GR" sz="2550" i="1" dirty="0" smtClean="0"/>
              <a:t>είναι το σύνολο των σημείων της περιοχής που γειτονεύουν με το συμπλήρωμα της περιοχής </a:t>
            </a:r>
            <a:r>
              <a:rPr lang="en-US" sz="2550" i="1" dirty="0" smtClean="0"/>
              <a:t>R</a:t>
            </a:r>
            <a:r>
              <a:rPr lang="en-US" sz="2550" dirty="0"/>
              <a:t>. </a:t>
            </a:r>
            <a:endParaRPr lang="el-GR" sz="2550" dirty="0" smtClean="0"/>
          </a:p>
          <a:p>
            <a:r>
              <a:rPr lang="el-GR" sz="2550" dirty="0" smtClean="0"/>
              <a:t>Σύνορο </a:t>
            </a:r>
            <a:r>
              <a:rPr lang="en-US" sz="2550" dirty="0"/>
              <a:t>R </a:t>
            </a:r>
            <a:r>
              <a:rPr lang="en-US" sz="2550" dirty="0" smtClean="0"/>
              <a:t> </a:t>
            </a:r>
            <a:r>
              <a:rPr lang="el-GR" sz="2550" dirty="0" smtClean="0"/>
              <a:t>= σύνολο</a:t>
            </a:r>
            <a:r>
              <a:rPr lang="en-US" sz="2550" dirty="0" smtClean="0"/>
              <a:t> pixels R </a:t>
            </a:r>
            <a:r>
              <a:rPr lang="el-GR" sz="2550" dirty="0" smtClean="0"/>
              <a:t>που έχουν τουλάχιστον 1 γείτονα από το </a:t>
            </a:r>
            <a:r>
              <a:rPr lang="en-US" sz="2550" dirty="0" smtClean="0"/>
              <a:t>background. </a:t>
            </a:r>
            <a:endParaRPr lang="el-GR" sz="2550" dirty="0" smtClean="0"/>
          </a:p>
          <a:p>
            <a:pPr marL="0" indent="0">
              <a:buNone/>
            </a:pPr>
            <a:endParaRPr lang="el-GR" sz="2550" dirty="0"/>
          </a:p>
        </p:txBody>
      </p:sp>
    </p:spTree>
    <p:extLst>
      <p:ext uri="{BB962C8B-B14F-4D97-AF65-F5344CB8AC3E}">
        <p14:creationId xmlns:p14="http://schemas.microsoft.com/office/powerpoint/2010/main" val="1213884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Γειτνίαση, Συνδεσιμότητα, Περιοχές , και Όρια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 smtClean="0"/>
              <a:t>Σχετικά με το περίγραμμα πρέπει και πάλι να ορίσουμε αν αναφερόμαστε σε 4-,8-, </a:t>
            </a:r>
            <a:r>
              <a:rPr lang="en-US" sz="2600" dirty="0" smtClean="0"/>
              <a:t>m- </a:t>
            </a:r>
            <a:r>
              <a:rPr lang="el-GR" sz="2600" dirty="0" smtClean="0"/>
              <a:t>γειτνίαση</a:t>
            </a:r>
            <a:r>
              <a:rPr lang="en-US" sz="2600" dirty="0" smtClean="0"/>
              <a:t>.</a:t>
            </a:r>
          </a:p>
          <a:p>
            <a:r>
              <a:rPr lang="el-GR" sz="2600" dirty="0" smtClean="0"/>
              <a:t>Για να αποφύγουμε ασάφεια (βλέπε παρακάτω σχήμα) χρησιμοποιούμε 8-γειτνίαση/συνδεσιμότητα για σημεία μιας περιοχής και του </a:t>
            </a:r>
            <a:r>
              <a:rPr lang="en-US" sz="2600" dirty="0" smtClean="0"/>
              <a:t>background. </a:t>
            </a:r>
            <a:endParaRPr lang="en-US" sz="2600" dirty="0"/>
          </a:p>
          <a:p>
            <a:endParaRPr lang="el-GR" sz="2600" dirty="0" smtClean="0"/>
          </a:p>
          <a:p>
            <a:endParaRPr lang="el-GR" sz="2600" dirty="0"/>
          </a:p>
          <a:p>
            <a:endParaRPr lang="en-US" sz="2600" dirty="0"/>
          </a:p>
          <a:p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45024"/>
            <a:ext cx="1266667" cy="14095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88909" y="3564956"/>
            <a:ext cx="6300047" cy="1569660"/>
            <a:chOff x="1388909" y="3564956"/>
            <a:chExt cx="6300047" cy="1569660"/>
          </a:xfrm>
        </p:grpSpPr>
        <p:sp>
          <p:nvSpPr>
            <p:cNvPr id="6" name="Rectangle 5"/>
            <p:cNvSpPr/>
            <p:nvPr/>
          </p:nvSpPr>
          <p:spPr>
            <a:xfrm>
              <a:off x="3116956" y="3564956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dirty="0" smtClean="0">
                  <a:solidFill>
                    <a:srgbClr val="00B050"/>
                  </a:solidFill>
                </a:rPr>
                <a:t>Το </a:t>
              </a:r>
              <a:r>
                <a:rPr lang="en-US" dirty="0" smtClean="0">
                  <a:solidFill>
                    <a:srgbClr val="00B050"/>
                  </a:solidFill>
                </a:rPr>
                <a:t>pixel </a:t>
              </a:r>
              <a:r>
                <a:rPr lang="el-GR" dirty="0" smtClean="0">
                  <a:solidFill>
                    <a:srgbClr val="00B050"/>
                  </a:solidFill>
                </a:rPr>
                <a:t>αυτό ΔΕΝ ανήκει στο περίγραμμα της περιοχής με τιμές ‘1’ αν χρησιμοποιήσουμε 4-γειτνίαση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l-GR" dirty="0" smtClean="0">
                  <a:solidFill>
                    <a:srgbClr val="00B050"/>
                  </a:solidFill>
                </a:rPr>
                <a:t>με το φόντο!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388909" y="3848100"/>
              <a:ext cx="1755812" cy="50168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3104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Γειτνίαση, Συνδεσιμότητα, Περιοχές , και Όρια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προηγούμενος ορισμός είναι το εσωτερικό περίγραμμα σε αντίθεση με το εξωτερικό που είναι το αντίστοιχο του </a:t>
            </a:r>
            <a:r>
              <a:rPr lang="en-US" dirty="0" smtClean="0"/>
              <a:t>background</a:t>
            </a:r>
            <a:r>
              <a:rPr lang="en-US" dirty="0"/>
              <a:t>. </a:t>
            </a:r>
            <a:endParaRPr lang="el-GR" dirty="0" smtClean="0"/>
          </a:p>
          <a:p>
            <a:r>
              <a:rPr lang="el-GR" dirty="0" smtClean="0"/>
              <a:t>Αυτό είναι σημαντικό για ανάπτυξη αλγορίθμων που εντοπίζουν το περίγραμμα της εικόνας γιατί το περίγραμμα είναι πάντα ένα κλειστό μονοπάτι!</a:t>
            </a:r>
          </a:p>
          <a:p>
            <a:endParaRPr lang="el-GR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82966"/>
              </p:ext>
            </p:extLst>
          </p:nvPr>
        </p:nvGraphicFramePr>
        <p:xfrm>
          <a:off x="683568" y="4005064"/>
          <a:ext cx="232791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07904" y="402588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ea typeface="Segoe UI Symbol" panose="020B0502040204020203" pitchFamily="34" charset="0"/>
              </a:rPr>
              <a:t>Το εσωτερικό περίγραμμα της περιοχής εικόνας με τιμές – 1 είναι η ίδια περιοχή ΑΛΛΑ δεν είναι κλειστό μονοπάτι!!!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ea typeface="Segoe UI Symbol" panose="020B0502040204020203" pitchFamily="34" charset="0"/>
              </a:rPr>
              <a:t>Το εξωτερικό όμως είναι!!!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71600" y="4077072"/>
            <a:ext cx="1800200" cy="2088232"/>
          </a:xfrm>
          <a:prstGeom prst="frame">
            <a:avLst>
              <a:gd name="adj1" fmla="val 15523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310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</a:t>
            </a:r>
            <a:r>
              <a:rPr lang="en-US" dirty="0" smtClean="0"/>
              <a:t>pixels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and </a:t>
            </a:r>
            <a:r>
              <a:rPr lang="en-US" i="1" dirty="0"/>
              <a:t>z</a:t>
            </a:r>
            <a:r>
              <a:rPr lang="en-US" dirty="0"/>
              <a:t>, </a:t>
            </a:r>
            <a:r>
              <a:rPr lang="el-GR" dirty="0" smtClean="0"/>
              <a:t>με συντεταγμένες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l-GR" dirty="0" smtClean="0"/>
              <a:t>και </a:t>
            </a:r>
            <a:r>
              <a:rPr lang="en-US" dirty="0" smtClean="0"/>
              <a:t>(v</a:t>
            </a:r>
            <a:r>
              <a:rPr lang="en-US" dirty="0"/>
              <a:t>, w), </a:t>
            </a:r>
            <a:r>
              <a:rPr lang="el-GR" dirty="0" smtClean="0"/>
              <a:t>αντίστοιχα</a:t>
            </a:r>
            <a:r>
              <a:rPr lang="en-US" dirty="0" smtClean="0"/>
              <a:t>, </a:t>
            </a:r>
            <a:r>
              <a:rPr lang="el-GR" dirty="0" smtClean="0"/>
              <a:t>το </a:t>
            </a:r>
            <a:r>
              <a:rPr lang="en-US" i="1" dirty="0" smtClean="0"/>
              <a:t>D</a:t>
            </a:r>
            <a:r>
              <a:rPr lang="el-GR" i="1" dirty="0" smtClean="0"/>
              <a:t> είναι μια μετρική απόστασης αν:</a:t>
            </a:r>
          </a:p>
          <a:p>
            <a:pPr marL="0" indent="0">
              <a:buNone/>
            </a:pPr>
            <a:endParaRPr lang="el-GR" i="1" dirty="0" smtClean="0"/>
          </a:p>
          <a:p>
            <a:pPr lvl="1"/>
            <a:r>
              <a:rPr lang="en-US" sz="2800" dirty="0"/>
              <a:t>D(p, q) </a:t>
            </a:r>
            <a:r>
              <a:rPr lang="en-US" sz="2800" dirty="0" smtClean="0"/>
              <a:t>≥</a:t>
            </a:r>
            <a:r>
              <a:rPr lang="el-GR" sz="2800" dirty="0" smtClean="0"/>
              <a:t> </a:t>
            </a:r>
            <a:r>
              <a:rPr lang="en-US" sz="2800" dirty="0" smtClean="0"/>
              <a:t>0</a:t>
            </a:r>
            <a:r>
              <a:rPr lang="el-GR" sz="2800" dirty="0" smtClean="0"/>
              <a:t>, </a:t>
            </a:r>
            <a:r>
              <a:rPr lang="en-US" sz="2800" dirty="0" smtClean="0"/>
              <a:t> </a:t>
            </a:r>
            <a:r>
              <a:rPr lang="en-US" sz="2800" dirty="0"/>
              <a:t>(D(p, q) = 0 </a:t>
            </a:r>
            <a:r>
              <a:rPr lang="en-US" sz="2800" dirty="0" smtClean="0"/>
              <a:t>if </a:t>
            </a:r>
            <a:r>
              <a:rPr lang="en-US" sz="2800" dirty="0"/>
              <a:t>p = q</a:t>
            </a:r>
            <a:r>
              <a:rPr lang="en-US" sz="2800" dirty="0" smtClean="0"/>
              <a:t>),</a:t>
            </a:r>
            <a:endParaRPr lang="el-GR" sz="2800" dirty="0" smtClean="0"/>
          </a:p>
          <a:p>
            <a:pPr lvl="1"/>
            <a:r>
              <a:rPr lang="en-US" sz="2800" dirty="0"/>
              <a:t>D(p, q) = D(q, p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lvl="1"/>
            <a:r>
              <a:rPr lang="pl-PL" sz="2800" dirty="0"/>
              <a:t>D(p, z) </a:t>
            </a:r>
            <a:r>
              <a:rPr lang="pl-PL" sz="2800" dirty="0" smtClean="0"/>
              <a:t>≤ </a:t>
            </a:r>
            <a:r>
              <a:rPr lang="pl-PL" sz="2800" dirty="0"/>
              <a:t>D(p, q) + D(q, z).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4103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Ευκλείδεια απόσταση:</a:t>
            </a:r>
          </a:p>
          <a:p>
            <a:r>
              <a:rPr lang="fr-FR" dirty="0" smtClean="0"/>
              <a:t>De(p</a:t>
            </a:r>
            <a:r>
              <a:rPr lang="fr-FR" dirty="0"/>
              <a:t>, q) = </a:t>
            </a:r>
            <a:r>
              <a:rPr lang="el-GR" dirty="0" smtClean="0"/>
              <a:t>[</a:t>
            </a:r>
            <a:r>
              <a:rPr lang="fr-FR" dirty="0" smtClean="0"/>
              <a:t>(</a:t>
            </a:r>
            <a:r>
              <a:rPr lang="fr-FR" dirty="0"/>
              <a:t>x - s)</a:t>
            </a:r>
            <a:r>
              <a:rPr lang="fr-FR" baseline="30000" dirty="0"/>
              <a:t>2</a:t>
            </a:r>
            <a:r>
              <a:rPr lang="fr-FR" dirty="0"/>
              <a:t> + (y - </a:t>
            </a:r>
            <a:r>
              <a:rPr lang="fr-FR" dirty="0" smtClean="0"/>
              <a:t>t)</a:t>
            </a:r>
            <a:r>
              <a:rPr lang="fr-FR" baseline="30000" dirty="0" smtClean="0"/>
              <a:t>2</a:t>
            </a:r>
            <a:r>
              <a:rPr lang="el-GR" dirty="0"/>
              <a:t>]</a:t>
            </a:r>
            <a:r>
              <a:rPr lang="fr-FR" dirty="0" smtClean="0"/>
              <a:t> </a:t>
            </a:r>
            <a:r>
              <a:rPr lang="el-GR" baseline="30000" dirty="0" smtClean="0"/>
              <a:t>1/2</a:t>
            </a:r>
            <a:endParaRPr lang="fr-FR" baseline="30000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l-GR" dirty="0" smtClean="0"/>
              <a:t>απόσταση:</a:t>
            </a:r>
          </a:p>
          <a:p>
            <a:r>
              <a:rPr lang="fr-FR" dirty="0"/>
              <a:t>D</a:t>
            </a:r>
            <a:r>
              <a:rPr lang="fr-FR" baseline="-25000" dirty="0"/>
              <a:t>4</a:t>
            </a:r>
            <a:r>
              <a:rPr lang="fr-FR" dirty="0"/>
              <a:t>(p, q) = </a:t>
            </a:r>
            <a:r>
              <a:rPr lang="fr-FR" dirty="0" smtClean="0"/>
              <a:t>Ix – </a:t>
            </a:r>
            <a:r>
              <a:rPr lang="en-US" dirty="0" smtClean="0"/>
              <a:t>s I</a:t>
            </a:r>
            <a:r>
              <a:rPr lang="fr-FR" dirty="0" smtClean="0"/>
              <a:t>  </a:t>
            </a:r>
            <a:r>
              <a:rPr lang="fr-FR" dirty="0"/>
              <a:t>+ </a:t>
            </a:r>
            <a:r>
              <a:rPr lang="fr-FR" dirty="0" smtClean="0"/>
              <a:t>I </a:t>
            </a:r>
            <a:r>
              <a:rPr lang="fr-FR" dirty="0"/>
              <a:t>y </a:t>
            </a:r>
            <a:r>
              <a:rPr lang="fr-FR" dirty="0" smtClean="0"/>
              <a:t>– t I</a:t>
            </a:r>
          </a:p>
          <a:p>
            <a:pPr marL="0" indent="0">
              <a:buNone/>
            </a:pPr>
            <a:endParaRPr lang="el-G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43413"/>
              </p:ext>
            </p:extLst>
          </p:nvPr>
        </p:nvGraphicFramePr>
        <p:xfrm>
          <a:off x="1662069" y="3764410"/>
          <a:ext cx="288464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52296" y="3673585"/>
            <a:ext cx="32560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p:(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 smtClean="0"/>
              <a:t>)  </a:t>
            </a:r>
            <a:r>
              <a:rPr lang="el-GR" dirty="0" smtClean="0"/>
              <a:t>σταθερό, κέντρο</a:t>
            </a:r>
            <a:endParaRPr lang="en-US" dirty="0" smtClean="0"/>
          </a:p>
          <a:p>
            <a:r>
              <a:rPr lang="en-US" dirty="0" smtClean="0"/>
              <a:t>q: 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l-GR" dirty="0" smtClean="0"/>
              <a:t> μετακινούμενο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r>
              <a:rPr lang="en-US" dirty="0" smtClean="0"/>
              <a:t>=1: 4-</a:t>
            </a:r>
            <a:r>
              <a:rPr lang="el-GR" dirty="0" smtClean="0"/>
              <a:t>γείτονες του </a:t>
            </a:r>
            <a:r>
              <a:rPr lang="en-US" i="1" dirty="0" smtClean="0"/>
              <a:t>p</a:t>
            </a:r>
          </a:p>
          <a:p>
            <a:endParaRPr lang="en-US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03648" y="3212976"/>
            <a:ext cx="5388808" cy="2946787"/>
            <a:chOff x="1282310" y="3002493"/>
            <a:chExt cx="5388808" cy="2946787"/>
          </a:xfrm>
        </p:grpSpPr>
        <p:cxnSp>
          <p:nvCxnSpPr>
            <p:cNvPr id="13" name="Straight Arrow Connector 12"/>
            <p:cNvCxnSpPr>
              <a:endCxn id="16" idx="1"/>
            </p:cNvCxnSpPr>
            <p:nvPr/>
          </p:nvCxnSpPr>
          <p:spPr>
            <a:xfrm>
              <a:off x="1282310" y="3290525"/>
              <a:ext cx="12460" cy="2427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283432" y="3290525"/>
              <a:ext cx="3162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45565" y="3002493"/>
              <a:ext cx="2225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στήλες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4770" y="5487615"/>
              <a:ext cx="2225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γραμμές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2876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  <a:r>
              <a:rPr lang="el-GR" dirty="0" smtClean="0"/>
              <a:t>απόσταση:</a:t>
            </a:r>
          </a:p>
          <a:p>
            <a:r>
              <a:rPr lang="fr-FR" dirty="0" smtClean="0"/>
              <a:t>D</a:t>
            </a:r>
            <a:r>
              <a:rPr lang="fr-FR" baseline="-25000" dirty="0" smtClean="0"/>
              <a:t>8</a:t>
            </a:r>
            <a:r>
              <a:rPr lang="fr-FR" dirty="0" smtClean="0"/>
              <a:t>(p</a:t>
            </a:r>
            <a:r>
              <a:rPr lang="fr-FR" dirty="0"/>
              <a:t>, q) = </a:t>
            </a:r>
            <a:r>
              <a:rPr lang="fr-FR" dirty="0" smtClean="0"/>
              <a:t>max{ Ix – </a:t>
            </a:r>
            <a:r>
              <a:rPr lang="en-US" dirty="0" smtClean="0"/>
              <a:t>s I</a:t>
            </a:r>
            <a:r>
              <a:rPr lang="fr-FR" dirty="0" smtClean="0"/>
              <a:t>  ,  I </a:t>
            </a:r>
            <a:r>
              <a:rPr lang="fr-FR" dirty="0"/>
              <a:t>y </a:t>
            </a:r>
            <a:r>
              <a:rPr lang="fr-FR" dirty="0" smtClean="0"/>
              <a:t>– t I }</a:t>
            </a:r>
          </a:p>
          <a:p>
            <a:pPr marL="0" indent="0">
              <a:buNone/>
            </a:pPr>
            <a:endParaRPr lang="el-G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05386"/>
              </p:ext>
            </p:extLst>
          </p:nvPr>
        </p:nvGraphicFramePr>
        <p:xfrm>
          <a:off x="1520659" y="3351451"/>
          <a:ext cx="288464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259632" y="2852936"/>
            <a:ext cx="5388808" cy="2946787"/>
            <a:chOff x="1282310" y="3002493"/>
            <a:chExt cx="5388808" cy="2946787"/>
          </a:xfrm>
        </p:grpSpPr>
        <p:cxnSp>
          <p:nvCxnSpPr>
            <p:cNvPr id="7" name="Straight Arrow Connector 6"/>
            <p:cNvCxnSpPr>
              <a:endCxn id="10" idx="1"/>
            </p:cNvCxnSpPr>
            <p:nvPr/>
          </p:nvCxnSpPr>
          <p:spPr>
            <a:xfrm>
              <a:off x="1282310" y="3290525"/>
              <a:ext cx="12460" cy="2427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83432" y="3290525"/>
              <a:ext cx="3162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45565" y="3002493"/>
              <a:ext cx="2225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στήλες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4770" y="5487615"/>
              <a:ext cx="2225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γραμμές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41410" y="3457561"/>
            <a:ext cx="32560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p:(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 smtClean="0"/>
              <a:t>)  </a:t>
            </a:r>
            <a:r>
              <a:rPr lang="el-GR" dirty="0" smtClean="0"/>
              <a:t>σταθερό, κέντρο</a:t>
            </a:r>
            <a:endParaRPr lang="en-US" dirty="0" smtClean="0"/>
          </a:p>
          <a:p>
            <a:r>
              <a:rPr lang="en-US" dirty="0" smtClean="0"/>
              <a:t>q: 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l-GR" dirty="0" smtClean="0"/>
              <a:t> μετακινούμενο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baseline="-25000" dirty="0" smtClean="0"/>
              <a:t>8</a:t>
            </a:r>
            <a:r>
              <a:rPr lang="en-US" dirty="0" smtClean="0"/>
              <a:t>=1: </a:t>
            </a:r>
            <a:r>
              <a:rPr lang="el-GR" dirty="0" smtClean="0"/>
              <a:t>8</a:t>
            </a:r>
            <a:r>
              <a:rPr lang="en-US" dirty="0" smtClean="0"/>
              <a:t>-</a:t>
            </a:r>
            <a:r>
              <a:rPr lang="el-GR" dirty="0" smtClean="0"/>
              <a:t>γείτονες του </a:t>
            </a:r>
            <a:r>
              <a:rPr lang="en-US" i="1" dirty="0" smtClean="0"/>
              <a:t>p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2396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two image </a:t>
            </a:r>
            <a:r>
              <a:rPr lang="en-US" dirty="0" smtClean="0"/>
              <a:t>subsets S1,S2 </a:t>
            </a:r>
            <a:r>
              <a:rPr lang="en-US" dirty="0"/>
              <a:t>and shown in the following figure. </a:t>
            </a:r>
            <a:r>
              <a:rPr lang="en-US" dirty="0" smtClean="0"/>
              <a:t>For</a:t>
            </a:r>
            <a:r>
              <a:rPr lang="el-GR" dirty="0" smtClean="0"/>
              <a:t> </a:t>
            </a:r>
            <a:r>
              <a:rPr lang="en-US" dirty="0" smtClean="0"/>
              <a:t>V={1}, determine </a:t>
            </a:r>
            <a:r>
              <a:rPr lang="en-US" dirty="0"/>
              <a:t>whether these two </a:t>
            </a:r>
            <a:r>
              <a:rPr lang="el-GR" dirty="0" smtClean="0"/>
              <a:t> </a:t>
            </a:r>
            <a:r>
              <a:rPr lang="en-US" dirty="0" smtClean="0"/>
              <a:t>subsets </a:t>
            </a:r>
            <a:r>
              <a:rPr lang="en-US" dirty="0"/>
              <a:t>are (a) 4-adjacent, (b) </a:t>
            </a:r>
            <a:r>
              <a:rPr lang="en-US" dirty="0" smtClean="0"/>
              <a:t>8-adjacent, or </a:t>
            </a:r>
            <a:r>
              <a:rPr lang="en-US" dirty="0"/>
              <a:t>(c) </a:t>
            </a:r>
            <a:r>
              <a:rPr lang="en-US" i="1" dirty="0"/>
              <a:t>m</a:t>
            </a:r>
            <a:r>
              <a:rPr lang="en-US" dirty="0"/>
              <a:t>-adjacent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429000"/>
            <a:ext cx="4265101" cy="18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30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V={0,1}  </a:t>
            </a:r>
            <a:r>
              <a:rPr lang="en-US" dirty="0"/>
              <a:t>and compute the lengths of the shortest 4-, 8-, and </a:t>
            </a:r>
            <a:r>
              <a:rPr lang="en-US" i="1" dirty="0"/>
              <a:t>m</a:t>
            </a:r>
            <a:r>
              <a:rPr lang="en-US" dirty="0"/>
              <a:t>-path</a:t>
            </a:r>
          </a:p>
          <a:p>
            <a:r>
              <a:rPr lang="en-US" dirty="0"/>
              <a:t>between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q</a:t>
            </a:r>
            <a:r>
              <a:rPr lang="en-US" dirty="0"/>
              <a:t>. If a particular path does not exist between these two</a:t>
            </a:r>
          </a:p>
          <a:p>
            <a:r>
              <a:rPr lang="en-US" dirty="0"/>
              <a:t>points, explain why.</a:t>
            </a:r>
          </a:p>
          <a:p>
            <a:r>
              <a:rPr lang="en-US" b="1" dirty="0"/>
              <a:t>(b) </a:t>
            </a:r>
            <a:r>
              <a:rPr lang="en-US" dirty="0"/>
              <a:t>Repeat for V = </a:t>
            </a:r>
            <a:r>
              <a:rPr lang="en-US" dirty="0" smtClean="0"/>
              <a:t>{1,2}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149080"/>
            <a:ext cx="1980225" cy="20430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644008" y="566124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9171" y="5517232"/>
            <a:ext cx="302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78184" y="5143759"/>
            <a:ext cx="0" cy="37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83801" y="4437112"/>
            <a:ext cx="268319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92038" y="4797152"/>
            <a:ext cx="0" cy="37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7664" y="4797152"/>
            <a:ext cx="228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200"/>
                </a:solidFill>
              </a:rPr>
              <a:t>m path has length=5</a:t>
            </a:r>
            <a:endParaRPr lang="en-US" dirty="0">
              <a:solidFill>
                <a:srgbClr val="FF6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743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r>
              <a:rPr kumimoji="1" lang="en-GB" sz="33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Thank </a:t>
            </a:r>
            <a:r>
              <a:rPr kumimoji="1" lang="en-GB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you for your attention!</a:t>
            </a:r>
          </a:p>
          <a:p>
            <a:pPr marL="266700" indent="-266700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kumimoji="1" lang="el-GR" sz="3300" i="1" dirty="0">
              <a:solidFill>
                <a:srgbClr val="003399"/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3"/>
                </a:solidFill>
              </a:rPr>
              <a:t>End of today’s lecture</a:t>
            </a:r>
            <a:endParaRPr lang="en-US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094511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kumimoji="1"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83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5"/>
          <a:stretch>
            <a:fillRect/>
          </a:stretch>
        </p:blipFill>
        <p:spPr bwMode="auto">
          <a:xfrm>
            <a:off x="1691680" y="2852936"/>
            <a:ext cx="6048672" cy="34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ψηφιακή εικόνα</a:t>
            </a:r>
            <a:endParaRPr lang="en-US" altLang="el-G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dirty="0" smtClean="0"/>
              <a:t>Η ψηφιακή εικόνα είναι </a:t>
            </a:r>
            <a:r>
              <a:rPr lang="el-GR" altLang="el-GR" dirty="0"/>
              <a:t> </a:t>
            </a:r>
            <a:r>
              <a:rPr lang="el-GR" altLang="el-GR" dirty="0" smtClean="0"/>
              <a:t>μια αναπαράσταση </a:t>
            </a:r>
            <a:r>
              <a:rPr lang="en-US" altLang="el-GR" dirty="0" smtClean="0"/>
              <a:t>f(</a:t>
            </a:r>
            <a:r>
              <a:rPr lang="en-US" altLang="el-GR" dirty="0" err="1" smtClean="0"/>
              <a:t>x,y</a:t>
            </a:r>
            <a:r>
              <a:rPr lang="en-US" altLang="el-GR" dirty="0" smtClean="0"/>
              <a:t>) </a:t>
            </a:r>
            <a:r>
              <a:rPr lang="el-GR" altLang="el-GR" dirty="0" smtClean="0"/>
              <a:t>μιας δισδιάστατης εικόνας ως ένα διακριτό σύνολο ψηφιακών τιμών (</a:t>
            </a:r>
            <a:r>
              <a:rPr lang="en-US" altLang="el-GR" dirty="0" smtClean="0"/>
              <a:t>pixels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pic>
        <p:nvPicPr>
          <p:cNvPr id="24582" name="Picture 6" descr="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49181" y="6090123"/>
            <a:ext cx="204022" cy="2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7784" y="6093296"/>
            <a:ext cx="5328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lang="en-IE" altLang="el-GR" sz="1050" dirty="0"/>
              <a:t>“Digital Image Processing</a:t>
            </a:r>
            <a:r>
              <a:rPr lang="en-IE" altLang="el-GR" sz="1050" dirty="0" smtClean="0"/>
              <a:t>”,</a:t>
            </a:r>
            <a:r>
              <a:rPr lang="el-GR" altLang="el-GR" sz="1050" dirty="0" smtClean="0"/>
              <a:t> </a:t>
            </a:r>
            <a:r>
              <a:rPr lang="en-IE" altLang="el-GR" sz="1050" dirty="0" smtClean="0"/>
              <a:t>Rafael </a:t>
            </a:r>
            <a:r>
              <a:rPr lang="en-IE" altLang="el-GR" sz="1050" dirty="0"/>
              <a:t>C. </a:t>
            </a:r>
            <a:r>
              <a:rPr lang="en-IE" altLang="el-GR" sz="1050" dirty="0" smtClean="0"/>
              <a:t>Gonzalez </a:t>
            </a:r>
            <a:r>
              <a:rPr lang="en-IE" altLang="el-GR" sz="1050" dirty="0"/>
              <a:t>&amp; Richard E. </a:t>
            </a:r>
            <a:r>
              <a:rPr lang="en-IE" altLang="el-GR" sz="1050" dirty="0" smtClean="0"/>
              <a:t>Woods,</a:t>
            </a:r>
            <a:r>
              <a:rPr lang="el-GR" altLang="el-GR" sz="1050" dirty="0" smtClean="0"/>
              <a:t> </a:t>
            </a:r>
            <a:r>
              <a:rPr lang="en-IE" altLang="el-GR" sz="1050" dirty="0" smtClean="0"/>
              <a:t>Addison-Wesley</a:t>
            </a:r>
            <a:r>
              <a:rPr lang="en-IE" altLang="el-GR" sz="1050" dirty="0"/>
              <a:t>, 2002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874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αρχείων εικόνων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Τα αρχεία εικόνων είναι γενικά μεγάλα. Για μια </a:t>
            </a:r>
            <a:r>
              <a:rPr lang="el-GR" sz="2400" b="1" dirty="0" smtClean="0"/>
              <a:t>δυαδική εικόνα </a:t>
            </a:r>
            <a:r>
              <a:rPr lang="el-GR" sz="2400" dirty="0" smtClean="0"/>
              <a:t>512</a:t>
            </a:r>
            <a:r>
              <a:rPr lang="en-US" sz="2400" dirty="0" smtClean="0"/>
              <a:t>x</a:t>
            </a:r>
            <a:r>
              <a:rPr lang="el-GR" sz="2400" dirty="0" smtClean="0"/>
              <a:t>512 </a:t>
            </a:r>
            <a:r>
              <a:rPr lang="en-US" sz="2400" dirty="0" smtClean="0"/>
              <a:t>pixels </a:t>
            </a:r>
            <a:r>
              <a:rPr lang="el-GR" sz="2400" dirty="0" smtClean="0"/>
              <a:t>χρειαζόμαστε:</a:t>
            </a:r>
          </a:p>
          <a:p>
            <a:r>
              <a:rPr lang="el-GR" sz="2400" dirty="0"/>
              <a:t>512</a:t>
            </a:r>
            <a:r>
              <a:rPr lang="en-US" sz="2400" dirty="0"/>
              <a:t>x</a:t>
            </a:r>
            <a:r>
              <a:rPr lang="el-GR" sz="2400" dirty="0" smtClean="0"/>
              <a:t>512</a:t>
            </a:r>
            <a:r>
              <a:rPr lang="en-US" sz="2400" dirty="0" smtClean="0"/>
              <a:t>pixels x 1bit/pixel=262144bit</a:t>
            </a:r>
          </a:p>
          <a:p>
            <a:r>
              <a:rPr lang="el-GR" sz="2400" dirty="0" smtClean="0"/>
              <a:t>Διαιρώντας με 8 ισοδυναμεί με 32768</a:t>
            </a:r>
            <a:r>
              <a:rPr lang="en-US" sz="2400" dirty="0" smtClean="0"/>
              <a:t>bytes </a:t>
            </a:r>
            <a:r>
              <a:rPr lang="el-GR" sz="2400" dirty="0" smtClean="0"/>
              <a:t>ή 32,768</a:t>
            </a:r>
            <a:r>
              <a:rPr lang="en-US" sz="2400" dirty="0" smtClean="0"/>
              <a:t>Kb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Για μια εικόνα </a:t>
            </a:r>
            <a:r>
              <a:rPr lang="en-US" sz="2400" b="1" dirty="0" smtClean="0"/>
              <a:t>Gray Scale </a:t>
            </a:r>
            <a:r>
              <a:rPr lang="el-GR" sz="2400" dirty="0"/>
              <a:t>χρειαζόμαστε</a:t>
            </a:r>
            <a:r>
              <a:rPr lang="el-GR" sz="24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/>
              <a:t>512</a:t>
            </a:r>
            <a:r>
              <a:rPr lang="en-US" sz="2400" dirty="0"/>
              <a:t>x</a:t>
            </a:r>
            <a:r>
              <a:rPr lang="el-GR" sz="2400" dirty="0"/>
              <a:t>512</a:t>
            </a:r>
            <a:r>
              <a:rPr lang="en-US" sz="2400" dirty="0"/>
              <a:t>pixels x </a:t>
            </a:r>
            <a:r>
              <a:rPr lang="en-US" sz="2400" dirty="0" smtClean="0"/>
              <a:t>1byte/pixel=262144bytes </a:t>
            </a:r>
            <a:r>
              <a:rPr lang="el-GR" sz="2400" dirty="0" smtClean="0"/>
              <a:t>ή </a:t>
            </a:r>
            <a:r>
              <a:rPr lang="en-US" sz="2400" dirty="0" smtClean="0"/>
              <a:t>262,144</a:t>
            </a:r>
            <a:r>
              <a:rPr lang="el-GR" sz="2400" dirty="0" smtClean="0"/>
              <a:t>Κ</a:t>
            </a:r>
            <a:r>
              <a:rPr lang="en-US" sz="2400" dirty="0" smtClean="0"/>
              <a:t>b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Για μια έγχρωμη εικόνα </a:t>
            </a:r>
            <a:r>
              <a:rPr lang="en-US" sz="2400" b="1" dirty="0" smtClean="0"/>
              <a:t>RGB </a:t>
            </a:r>
            <a:r>
              <a:rPr lang="el-GR" sz="2400" dirty="0" smtClean="0"/>
              <a:t>κάθε </a:t>
            </a:r>
            <a:r>
              <a:rPr lang="en-US" sz="2400" dirty="0" smtClean="0"/>
              <a:t>pixel</a:t>
            </a:r>
            <a:r>
              <a:rPr lang="el-GR" sz="2400" dirty="0" smtClean="0"/>
              <a:t> χρειάζεται 3 </a:t>
            </a:r>
            <a:r>
              <a:rPr lang="en-US" sz="2400" dirty="0" smtClean="0"/>
              <a:t>byte (RGB = </a:t>
            </a:r>
            <a:r>
              <a:rPr lang="el-GR" sz="2400" dirty="0" smtClean="0"/>
              <a:t>3 πίνακες από 0-256)</a:t>
            </a:r>
            <a:r>
              <a:rPr lang="en-US" sz="2400" dirty="0" smtClean="0"/>
              <a:t> </a:t>
            </a:r>
            <a:r>
              <a:rPr lang="el-GR" sz="2400" dirty="0" smtClean="0"/>
              <a:t>οπότε χρειαζόμαστε: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512</a:t>
            </a:r>
            <a:r>
              <a:rPr lang="en-US" sz="2400" dirty="0"/>
              <a:t>x</a:t>
            </a:r>
            <a:r>
              <a:rPr lang="el-GR" sz="2400" dirty="0"/>
              <a:t>512</a:t>
            </a:r>
            <a:r>
              <a:rPr lang="en-US" sz="2400" dirty="0"/>
              <a:t>pixels x </a:t>
            </a:r>
            <a:r>
              <a:rPr lang="el-GR" sz="2400" dirty="0" smtClean="0"/>
              <a:t>3</a:t>
            </a:r>
            <a:r>
              <a:rPr lang="en-US" sz="2400" dirty="0" smtClean="0"/>
              <a:t>byte/pixel=</a:t>
            </a:r>
            <a:r>
              <a:rPr lang="el-GR" sz="2400" dirty="0" smtClean="0"/>
              <a:t>786432</a:t>
            </a:r>
            <a:r>
              <a:rPr lang="en-US" sz="2400" dirty="0" smtClean="0"/>
              <a:t>bytes </a:t>
            </a:r>
            <a:r>
              <a:rPr lang="el-GR" sz="2400" dirty="0"/>
              <a:t>ή </a:t>
            </a:r>
            <a:r>
              <a:rPr lang="el-GR" sz="2400" dirty="0" smtClean="0"/>
              <a:t>786,432Κ</a:t>
            </a:r>
            <a:r>
              <a:rPr lang="en-US" sz="2400" dirty="0"/>
              <a:t>b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9760139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l-GR" dirty="0" smtClean="0"/>
              <a:t>εικόνων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700" dirty="0" smtClean="0"/>
              <a:t>Υπάρχουν διάφορα </a:t>
            </a:r>
            <a:r>
              <a:rPr lang="en-US" sz="2700" dirty="0" smtClean="0"/>
              <a:t>format </a:t>
            </a:r>
            <a:r>
              <a:rPr lang="el-GR" sz="2700" dirty="0" smtClean="0"/>
              <a:t>με πλεονεκτήματα ή μειονεκτήματα ανάλογα την εφαρμογή. </a:t>
            </a:r>
          </a:p>
          <a:p>
            <a:r>
              <a:rPr lang="en-US" sz="2700" dirty="0" smtClean="0"/>
              <a:t>To </a:t>
            </a:r>
            <a:r>
              <a:rPr lang="en-US" sz="2700" dirty="0" err="1" smtClean="0"/>
              <a:t>Matlab</a:t>
            </a:r>
            <a:r>
              <a:rPr lang="en-US" sz="2700" dirty="0" smtClean="0"/>
              <a:t> </a:t>
            </a:r>
            <a:r>
              <a:rPr lang="el-GR" sz="2700" dirty="0" smtClean="0"/>
              <a:t>με ευκολία φορτώνει τα περισσότερα από αυτά (π.χ. </a:t>
            </a:r>
            <a:r>
              <a:rPr lang="en-US" sz="2700" dirty="0" smtClean="0"/>
              <a:t>GIF, TIFF, PNG), </a:t>
            </a:r>
            <a:r>
              <a:rPr lang="el-GR" sz="2700" dirty="0" smtClean="0"/>
              <a:t>αλλά σε κάθε περίπτωση είναι καλό να γνωρίζουμε κάποια βασικά πράγματα.</a:t>
            </a:r>
          </a:p>
          <a:p>
            <a:r>
              <a:rPr lang="el-GR" sz="2700" dirty="0" smtClean="0"/>
              <a:t>Από τα πολλά διαθέσιμα </a:t>
            </a:r>
            <a:r>
              <a:rPr lang="en-US" sz="2700" dirty="0" smtClean="0"/>
              <a:t>format</a:t>
            </a:r>
            <a:r>
              <a:rPr lang="el-GR" sz="2700" dirty="0" smtClean="0"/>
              <a:t> κάποια είναι σχεδιασμένα για συγκεκριμένες ανάγκες (π.χ. μετάδοση εικόνων στο δίκτυο), ενώ άλλα έχουν σχεδιαστεί π.χ. για συγκεκριμένα λειτουργικά συστήματα.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3979956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l-GR" dirty="0" smtClean="0"/>
              <a:t>εικόνων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700" dirty="0" smtClean="0"/>
              <a:t>Εκτός από τις τιμές της εικόνας και θέσεις των </a:t>
            </a:r>
            <a:r>
              <a:rPr lang="en-US" sz="2700" dirty="0" smtClean="0"/>
              <a:t>pixels </a:t>
            </a:r>
            <a:r>
              <a:rPr lang="el-GR" sz="2700" dirty="0" smtClean="0"/>
              <a:t>ένα αρχείο εικόνας θα περιέχει ένα </a:t>
            </a:r>
            <a:r>
              <a:rPr lang="en-US" sz="2700" dirty="0" smtClean="0"/>
              <a:t>header </a:t>
            </a:r>
            <a:r>
              <a:rPr lang="el-GR" sz="2700" dirty="0" smtClean="0"/>
              <a:t>τι οποίο θ δίνει πληροφορίες για την εικόνα.</a:t>
            </a:r>
          </a:p>
          <a:p>
            <a:r>
              <a:rPr lang="el-GR" sz="2700" dirty="0" smtClean="0"/>
              <a:t>Το </a:t>
            </a:r>
            <a:r>
              <a:rPr lang="en-US" sz="2700" dirty="0" smtClean="0"/>
              <a:t>Header </a:t>
            </a:r>
            <a:r>
              <a:rPr lang="el-GR" sz="2700" dirty="0" smtClean="0"/>
              <a:t>θα προσδιορίζει τουλάχιστον το μέγεθος (γραμμές </a:t>
            </a:r>
            <a:r>
              <a:rPr lang="en-US" sz="2700" dirty="0" smtClean="0"/>
              <a:t>x</a:t>
            </a:r>
            <a:r>
              <a:rPr lang="el-GR" sz="2700" dirty="0" smtClean="0"/>
              <a:t> στήλες) και αν χρειάζεται ανάλογα με την περίπτωση π.χ. τον χρωματικό χάρτη (</a:t>
            </a:r>
            <a:r>
              <a:rPr lang="en-US" sz="2700" dirty="0" err="1" smtClean="0"/>
              <a:t>colormap</a:t>
            </a:r>
            <a:r>
              <a:rPr lang="en-US" sz="2700" dirty="0" smtClean="0"/>
              <a:t>)</a:t>
            </a:r>
            <a:r>
              <a:rPr lang="el-GR" sz="2700" dirty="0" smtClean="0"/>
              <a:t>, την συμπίεση που έχει χρησιμοποιηθεί καθώς και μια γενική περιγραφή της εικόνας.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931057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l-GR" dirty="0" smtClean="0"/>
              <a:t>εικόνων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700" dirty="0" smtClean="0"/>
              <a:t>Για παράδειγμα το </a:t>
            </a:r>
            <a:r>
              <a:rPr lang="en-US" sz="2700" dirty="0" smtClean="0"/>
              <a:t>TIFF format (Tagged Image Format), </a:t>
            </a:r>
            <a:r>
              <a:rPr lang="el-GR" sz="2700" dirty="0" smtClean="0"/>
              <a:t>είναι ένα πολύ γενικό </a:t>
            </a:r>
            <a:r>
              <a:rPr lang="en-US" sz="2700" dirty="0" smtClean="0"/>
              <a:t>format </a:t>
            </a:r>
            <a:r>
              <a:rPr lang="el-GR" sz="2700" dirty="0" smtClean="0"/>
              <a:t>που επιτρέπει δυαδικές, </a:t>
            </a:r>
            <a:r>
              <a:rPr lang="en-US" sz="2700" dirty="0" smtClean="0"/>
              <a:t>grayscale, RGB </a:t>
            </a:r>
            <a:r>
              <a:rPr lang="el-GR" sz="2700" dirty="0" smtClean="0"/>
              <a:t>και </a:t>
            </a:r>
            <a:r>
              <a:rPr lang="en-US" sz="2700" dirty="0" smtClean="0"/>
              <a:t>indexed </a:t>
            </a:r>
            <a:r>
              <a:rPr lang="el-GR" sz="2700" dirty="0" smtClean="0"/>
              <a:t>έγχρωμες εικόνες. </a:t>
            </a:r>
          </a:p>
          <a:p>
            <a:r>
              <a:rPr lang="el-GR" sz="2700" dirty="0" smtClean="0"/>
              <a:t>Επομένως είναι κατάλληλο </a:t>
            </a:r>
            <a:r>
              <a:rPr lang="en-US" sz="2700" dirty="0" smtClean="0"/>
              <a:t>format </a:t>
            </a:r>
            <a:r>
              <a:rPr lang="el-GR" sz="2700" dirty="0" smtClean="0"/>
              <a:t>για μετάδοση εικόνων ανάμεσα σε διαφορετικά λειτουργικά συστήματα και περιβάλλοντα ενώ επιτρέπει την αποθήκευση και παραπάνω από μιας εικόνας </a:t>
            </a:r>
            <a:r>
              <a:rPr lang="el-GR" sz="2700" dirty="0" err="1" smtClean="0"/>
              <a:t>ανα</a:t>
            </a:r>
            <a:r>
              <a:rPr lang="el-GR" sz="2700" dirty="0" smtClean="0"/>
              <a:t> αρχείο. Στη </a:t>
            </a:r>
            <a:r>
              <a:rPr lang="en-US" sz="2700" dirty="0" err="1" smtClean="0"/>
              <a:t>matlab</a:t>
            </a:r>
            <a:r>
              <a:rPr lang="en-US" sz="2700" dirty="0" smtClean="0"/>
              <a:t> </a:t>
            </a:r>
            <a:r>
              <a:rPr lang="el-GR" sz="2700" dirty="0" smtClean="0"/>
              <a:t>διαβάζεται με την εντολή </a:t>
            </a:r>
            <a:r>
              <a:rPr lang="en-US" sz="2700" dirty="0" err="1" smtClean="0"/>
              <a:t>imread</a:t>
            </a:r>
            <a:r>
              <a:rPr lang="en-US" sz="2700" dirty="0" smtClean="0"/>
              <a:t>.</a:t>
            </a:r>
          </a:p>
          <a:p>
            <a:r>
              <a:rPr lang="el-GR" sz="2700" dirty="0" smtClean="0"/>
              <a:t>Άλλα σημαντικά </a:t>
            </a:r>
            <a:r>
              <a:rPr lang="en-US" sz="2700" dirty="0" smtClean="0"/>
              <a:t>format </a:t>
            </a:r>
            <a:r>
              <a:rPr lang="el-GR" sz="2700" dirty="0" smtClean="0"/>
              <a:t>που συναντάμε συχνά είναι τα </a:t>
            </a:r>
            <a:r>
              <a:rPr lang="en-US" sz="2700" dirty="0" smtClean="0"/>
              <a:t>JPEG, GIF, BMP, PNG, DICOM (</a:t>
            </a:r>
            <a:r>
              <a:rPr lang="el-GR" sz="2700" dirty="0" smtClean="0"/>
              <a:t>για ιατρικές εικόνες)</a:t>
            </a:r>
          </a:p>
          <a:p>
            <a:endParaRPr lang="el-GR" sz="2700" dirty="0" smtClean="0"/>
          </a:p>
        </p:txBody>
      </p:sp>
    </p:spTree>
    <p:extLst>
      <p:ext uri="{BB962C8B-B14F-4D97-AF65-F5344CB8AC3E}">
        <p14:creationId xmlns:p14="http://schemas.microsoft.com/office/powerpoint/2010/main" val="1236931166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JPEG </a:t>
            </a:r>
            <a:r>
              <a:rPr lang="en-US" dirty="0"/>
              <a:t>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 smtClean="0"/>
              <a:t>Η </a:t>
            </a:r>
            <a:r>
              <a:rPr lang="el-GR" sz="1800" dirty="0"/>
              <a:t>JPEG (Joint </a:t>
            </a:r>
            <a:r>
              <a:rPr lang="el-GR" sz="1800" dirty="0" err="1"/>
              <a:t>Photographic</a:t>
            </a:r>
            <a:r>
              <a:rPr lang="el-GR" sz="1800" dirty="0"/>
              <a:t> </a:t>
            </a:r>
            <a:r>
              <a:rPr lang="el-GR" sz="1800" dirty="0" err="1"/>
              <a:t>Experts</a:t>
            </a:r>
            <a:r>
              <a:rPr lang="el-GR" sz="1800" dirty="0"/>
              <a:t> </a:t>
            </a:r>
            <a:r>
              <a:rPr lang="el-GR" sz="1800" dirty="0" err="1"/>
              <a:t>Group</a:t>
            </a:r>
            <a:r>
              <a:rPr lang="el-GR" sz="1800" dirty="0"/>
              <a:t>) είναι μια μέθοδος συμπίεσης </a:t>
            </a:r>
            <a:r>
              <a:rPr lang="el-GR" sz="1800" dirty="0" smtClean="0"/>
              <a:t>με απώλεια. </a:t>
            </a:r>
            <a:r>
              <a:rPr lang="el-GR" sz="1800" dirty="0"/>
              <a:t>Οι συμπιεσμένες εικόνες JPEG αποθηκεύονται συνήθως στη μορφή αρχείου JFIF (</a:t>
            </a:r>
            <a:r>
              <a:rPr lang="el-GR" sz="1800" dirty="0" err="1"/>
              <a:t>Format</a:t>
            </a:r>
            <a:r>
              <a:rPr lang="el-GR" sz="1800" dirty="0"/>
              <a:t> JPEG </a:t>
            </a:r>
            <a:r>
              <a:rPr lang="el-GR" sz="1800" dirty="0" err="1"/>
              <a:t>File</a:t>
            </a:r>
            <a:r>
              <a:rPr lang="el-GR" sz="1800" dirty="0"/>
              <a:t> </a:t>
            </a:r>
            <a:r>
              <a:rPr lang="el-GR" sz="1800" dirty="0" err="1"/>
              <a:t>Interchange</a:t>
            </a:r>
            <a:r>
              <a:rPr lang="el-GR" sz="1800" dirty="0"/>
              <a:t> </a:t>
            </a:r>
            <a:r>
              <a:rPr lang="el-GR" sz="1800" dirty="0" err="1"/>
              <a:t>Format</a:t>
            </a:r>
            <a:r>
              <a:rPr lang="el-GR" sz="1800" dirty="0"/>
              <a:t>). Η επέκταση αρχείου JPEG / JFIF είναι JPG ή JPEG. Σχεδόν κάθε ψηφιακή φωτογραφική μηχανή μπορεί να αποθηκεύσει εικόνες σε μορφή JPEG / JFIF, η οποία υποστηρίζει εικόνες </a:t>
            </a:r>
            <a:r>
              <a:rPr lang="en-US" sz="1800" dirty="0" smtClean="0"/>
              <a:t>grayscale </a:t>
            </a:r>
            <a:r>
              <a:rPr lang="el-GR" sz="1800" dirty="0" smtClean="0"/>
              <a:t>8 </a:t>
            </a:r>
            <a:r>
              <a:rPr lang="el-GR" sz="1800" dirty="0" err="1"/>
              <a:t>bit</a:t>
            </a:r>
            <a:r>
              <a:rPr lang="el-GR" sz="1800" dirty="0"/>
              <a:t> και </a:t>
            </a:r>
            <a:r>
              <a:rPr lang="el-GR" sz="1800" dirty="0" smtClean="0"/>
              <a:t>έγχρωμες εικόνες 24 </a:t>
            </a:r>
            <a:r>
              <a:rPr lang="el-GR" sz="1800" dirty="0" err="1"/>
              <a:t>bit</a:t>
            </a:r>
            <a:r>
              <a:rPr lang="el-GR" sz="1800" dirty="0"/>
              <a:t> (οκτώ </a:t>
            </a:r>
            <a:r>
              <a:rPr lang="en-US" sz="1800" dirty="0" smtClean="0"/>
              <a:t>bits </a:t>
            </a:r>
            <a:r>
              <a:rPr lang="el-GR" sz="1800" dirty="0" smtClean="0"/>
              <a:t>για </a:t>
            </a:r>
            <a:r>
              <a:rPr lang="el-GR" sz="1800" dirty="0"/>
              <a:t>κόκκινο, πράσινο και μπλε). </a:t>
            </a:r>
            <a:endParaRPr lang="en-US" sz="1800" dirty="0" smtClean="0"/>
          </a:p>
          <a:p>
            <a:r>
              <a:rPr lang="el-GR" sz="1800" dirty="0" smtClean="0"/>
              <a:t>Το </a:t>
            </a:r>
            <a:r>
              <a:rPr lang="el-GR" sz="1800" dirty="0"/>
              <a:t>JPEG εφαρμόζει συμπίεση απώλειας σε εικόνες, γεγονός που μπορεί να οδηγήσει σε σημαντική μείωση του μεγέθους του αρχείου. Οι εφαρμογές μπορούν να καθορίσουν το βαθμό συμπίεσης που πρέπει να εφαρμοστεί </a:t>
            </a:r>
            <a:r>
              <a:rPr lang="el-GR" sz="1800" dirty="0" smtClean="0"/>
              <a:t>ενώ </a:t>
            </a:r>
            <a:r>
              <a:rPr lang="el-GR" sz="1800" dirty="0"/>
              <a:t>το μέγεθος της συμπίεσης επηρεάζει την οπτική ποιότητα του αποτελέσματος. </a:t>
            </a:r>
            <a:endParaRPr lang="el-GR" sz="1800" dirty="0" smtClean="0"/>
          </a:p>
          <a:p>
            <a:r>
              <a:rPr lang="el-GR" sz="1800" dirty="0" smtClean="0"/>
              <a:t>Όταν </a:t>
            </a:r>
            <a:r>
              <a:rPr lang="el-GR" sz="1800" dirty="0"/>
              <a:t>δεν είναι πάρα πολύ μεγάλη, η συμπίεση δεν επηρεάζει αισθητά ή μειώνει την ποιότητα της εικόνας, αλλά τα αρχεία JPEG υφίστανται </a:t>
            </a:r>
            <a:r>
              <a:rPr lang="el-GR" sz="1800" dirty="0" smtClean="0"/>
              <a:t>διαδοχικές υποβαθμίσεις όταν </a:t>
            </a:r>
            <a:r>
              <a:rPr lang="el-GR" sz="1800" dirty="0"/>
              <a:t>τροποποιούνται και αποθηκεύονται επανειλημμένα. (Το JPEG παρέχει επίσης αποθήκευση εικόνων χωρίς απώλειες, αλλά η έκδοση χωρίς απώλειες δεν υποστηρίζεται ευρέως.)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228184" y="6237311"/>
            <a:ext cx="3024336" cy="26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https://en.wikipedia.org/wiki/Image_file_formats</a:t>
            </a:r>
          </a:p>
        </p:txBody>
      </p:sp>
    </p:spTree>
    <p:extLst>
      <p:ext uri="{BB962C8B-B14F-4D97-AF65-F5344CB8AC3E}">
        <p14:creationId xmlns:p14="http://schemas.microsoft.com/office/powerpoint/2010/main" val="14111219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template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0000FF"/>
      </a:folHlink>
    </a:clrScheme>
    <a:fontScheme name="template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Settings\karaviti\Application Data\Microsoft\Templates\template1.pot</Template>
  <TotalTime>14739</TotalTime>
  <Words>3154</Words>
  <Application>Microsoft Office PowerPoint</Application>
  <PresentationFormat>On-screen Show (4:3)</PresentationFormat>
  <Paragraphs>340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MS PGothic</vt:lpstr>
      <vt:lpstr>MS PGothic</vt:lpstr>
      <vt:lpstr>Arial</vt:lpstr>
      <vt:lpstr>Arial Unicode MS</vt:lpstr>
      <vt:lpstr>Roboto</vt:lpstr>
      <vt:lpstr>Segoe UI Symbol</vt:lpstr>
      <vt:lpstr>Tahoma</vt:lpstr>
      <vt:lpstr>Times New Roman</vt:lpstr>
      <vt:lpstr>Wingdings</vt:lpstr>
      <vt:lpstr>template1</vt:lpstr>
      <vt:lpstr>PowerPoint Presentation</vt:lpstr>
      <vt:lpstr>Αναφορές</vt:lpstr>
      <vt:lpstr>Περιεχόμενα Διάλεξης</vt:lpstr>
      <vt:lpstr>Η ψηφιακή εικόνα</vt:lpstr>
      <vt:lpstr>Μέγεθος αρχείων εικόνων </vt:lpstr>
      <vt:lpstr>Format εικόνων</vt:lpstr>
      <vt:lpstr>Format εικόνων</vt:lpstr>
      <vt:lpstr>Format εικόνων</vt:lpstr>
      <vt:lpstr>JPEG Format </vt:lpstr>
      <vt:lpstr>TIFF Format</vt:lpstr>
      <vt:lpstr>GIF Format</vt:lpstr>
      <vt:lpstr>BMP Format</vt:lpstr>
      <vt:lpstr>PNG Format</vt:lpstr>
      <vt:lpstr>Δειγματοληψία και κβαντοποίηση</vt:lpstr>
      <vt:lpstr>Δειγματοληψία και κβαντοποίηση</vt:lpstr>
      <vt:lpstr>Δειγματοληψία και κβαντοποίηση</vt:lpstr>
      <vt:lpstr>Δειγματοληψία και κβαντοποίηση</vt:lpstr>
      <vt:lpstr>Δειγματοληψία και κβαντοποίηση</vt:lpstr>
      <vt:lpstr>Βασικές σχέσεις ανάμεσα σε pixels</vt:lpstr>
      <vt:lpstr>Βασικές σχέσεις ανάμεσα σε pixels</vt:lpstr>
      <vt:lpstr>Βασικές σχέσεις ανάμεσα σε pixels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Γειτνίαση, Συνδεσιμότητα, Περιοχές , και Όρια</vt:lpstr>
      <vt:lpstr>Αποστάσεις</vt:lpstr>
      <vt:lpstr>Αποστάσεις</vt:lpstr>
      <vt:lpstr>Αποστάσεις</vt:lpstr>
      <vt:lpstr>PowerPoint Presentation</vt:lpstr>
      <vt:lpstr>PowerPoint Presentation</vt:lpstr>
      <vt:lpstr>End of today’s lecture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Kostas Marias</cp:lastModifiedBy>
  <cp:revision>874</cp:revision>
  <dcterms:created xsi:type="dcterms:W3CDTF">2004-01-15T10:10:22Z</dcterms:created>
  <dcterms:modified xsi:type="dcterms:W3CDTF">2025-10-05T16:32:16Z</dcterms:modified>
</cp:coreProperties>
</file>