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815" r:id="rId2"/>
    <p:sldId id="760" r:id="rId3"/>
    <p:sldId id="773" r:id="rId4"/>
    <p:sldId id="774" r:id="rId5"/>
    <p:sldId id="775" r:id="rId6"/>
    <p:sldId id="776" r:id="rId7"/>
    <p:sldId id="777" r:id="rId8"/>
    <p:sldId id="778" r:id="rId9"/>
    <p:sldId id="779" r:id="rId10"/>
    <p:sldId id="780" r:id="rId11"/>
    <p:sldId id="781" r:id="rId12"/>
    <p:sldId id="802" r:id="rId13"/>
    <p:sldId id="782" r:id="rId14"/>
    <p:sldId id="783" r:id="rId15"/>
    <p:sldId id="784" r:id="rId16"/>
    <p:sldId id="785" r:id="rId17"/>
    <p:sldId id="786" r:id="rId18"/>
    <p:sldId id="787" r:id="rId19"/>
    <p:sldId id="790" r:id="rId20"/>
    <p:sldId id="791" r:id="rId21"/>
    <p:sldId id="792" r:id="rId22"/>
    <p:sldId id="793" r:id="rId23"/>
    <p:sldId id="814" r:id="rId24"/>
    <p:sldId id="794" r:id="rId25"/>
    <p:sldId id="795" r:id="rId26"/>
    <p:sldId id="796" r:id="rId27"/>
    <p:sldId id="813" r:id="rId28"/>
    <p:sldId id="797" r:id="rId29"/>
    <p:sldId id="810" r:id="rId30"/>
    <p:sldId id="812" r:id="rId31"/>
    <p:sldId id="771" r:id="rId32"/>
    <p:sldId id="763" r:id="rId33"/>
    <p:sldId id="801" r:id="rId34"/>
    <p:sldId id="768" r:id="rId35"/>
    <p:sldId id="772" r:id="rId36"/>
    <p:sldId id="762" r:id="rId37"/>
    <p:sldId id="767" r:id="rId38"/>
    <p:sldId id="804" r:id="rId39"/>
    <p:sldId id="807" r:id="rId40"/>
    <p:sldId id="808" r:id="rId41"/>
    <p:sldId id="809" r:id="rId42"/>
    <p:sldId id="806" r:id="rId43"/>
    <p:sldId id="805" r:id="rId44"/>
    <p:sldId id="803" r:id="rId45"/>
    <p:sldId id="764" r:id="rId46"/>
    <p:sldId id="798" r:id="rId47"/>
    <p:sldId id="765" r:id="rId48"/>
    <p:sldId id="770" r:id="rId49"/>
    <p:sldId id="800" r:id="rId50"/>
    <p:sldId id="766" r:id="rId51"/>
    <p:sldId id="748" r:id="rId52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-" initials="-" lastIdx="1" clrIdx="0"/>
  <p:cmAuthor id="1" name="Stelios ." initials="" lastIdx="1" clrIdx="1"/>
  <p:cmAuthor id="2" name="kmarias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18B564"/>
    <a:srgbClr val="06FE07"/>
    <a:srgbClr val="BE0000"/>
    <a:srgbClr val="006ABD"/>
    <a:srgbClr val="00FF00"/>
    <a:srgbClr val="262625"/>
    <a:srgbClr val="808080"/>
    <a:srgbClr val="A4FF96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63" autoAdjust="0"/>
    <p:restoredTop sz="88318" autoAdjust="0"/>
  </p:normalViewPr>
  <p:slideViewPr>
    <p:cSldViewPr>
      <p:cViewPr varScale="1">
        <p:scale>
          <a:sx n="67" d="100"/>
          <a:sy n="67" d="100"/>
        </p:scale>
        <p:origin x="8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0DEE0-2359-42FB-9092-700FBD90A034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1AA851C-50B0-4F5C-92F4-3C20707FBB57}">
      <dgm:prSet/>
      <dgm:spPr/>
      <dgm:t>
        <a:bodyPr/>
        <a:lstStyle/>
        <a:p>
          <a:pPr rtl="0"/>
          <a:r>
            <a:rPr kumimoji="1" lang="el-GR" dirty="0" smtClean="0">
              <a:solidFill>
                <a:schemeClr val="tx1"/>
              </a:solidFill>
            </a:rPr>
            <a:t>Οι επεξεργασίες στο χωρικό πεδίο μπορούν να </a:t>
          </a:r>
          <a:r>
            <a:rPr kumimoji="1" lang="el-GR" dirty="0" err="1" smtClean="0">
              <a:solidFill>
                <a:schemeClr val="tx1"/>
              </a:solidFill>
            </a:rPr>
            <a:t>περιγραφούν</a:t>
          </a:r>
          <a:r>
            <a:rPr kumimoji="1" lang="el-GR" dirty="0" smtClean="0">
              <a:solidFill>
                <a:schemeClr val="tx1"/>
              </a:solidFill>
            </a:rPr>
            <a:t> με τη γενική σχέση:</a:t>
          </a:r>
          <a:endParaRPr lang="en-US" dirty="0">
            <a:solidFill>
              <a:schemeClr val="tx1"/>
            </a:solidFill>
          </a:endParaRPr>
        </a:p>
      </dgm:t>
    </dgm:pt>
    <dgm:pt modelId="{7A61F08D-F563-41E6-9CD5-458DA0A743BF}" type="parTrans" cxnId="{C317905A-FC75-4734-8C99-E1120E01D31B}">
      <dgm:prSet/>
      <dgm:spPr/>
      <dgm:t>
        <a:bodyPr/>
        <a:lstStyle/>
        <a:p>
          <a:endParaRPr lang="en-US"/>
        </a:p>
      </dgm:t>
    </dgm:pt>
    <dgm:pt modelId="{C3D58471-B973-4231-B4DE-96B1B09F965D}" type="sibTrans" cxnId="{C317905A-FC75-4734-8C99-E1120E01D31B}">
      <dgm:prSet/>
      <dgm:spPr/>
      <dgm:t>
        <a:bodyPr/>
        <a:lstStyle/>
        <a:p>
          <a:endParaRPr lang="en-US"/>
        </a:p>
      </dgm:t>
    </dgm:pt>
    <dgm:pt modelId="{E0E81EF3-4BAE-4F3D-A965-9303D169827B}">
      <dgm:prSet custT="1"/>
      <dgm:spPr/>
      <dgm:t>
        <a:bodyPr/>
        <a:lstStyle/>
        <a:p>
          <a:pPr algn="ctr" rtl="0"/>
          <a:r>
            <a:rPr kumimoji="1" lang="en-US" sz="4000" i="1" smtClean="0">
              <a:solidFill>
                <a:schemeClr val="tx1"/>
              </a:solidFill>
              <a:latin typeface="Bell MT" panose="02020503060305020303" pitchFamily="18" charset="0"/>
            </a:rPr>
            <a:t>g(x,y</a:t>
          </a:r>
          <a:r>
            <a:rPr kumimoji="1" lang="en-US" sz="4000" i="1" dirty="0" smtClean="0">
              <a:solidFill>
                <a:schemeClr val="tx1"/>
              </a:solidFill>
              <a:latin typeface="Bell MT" panose="02020503060305020303" pitchFamily="18" charset="0"/>
            </a:rPr>
            <a:t>)=T </a:t>
          </a:r>
          <a:r>
            <a:rPr kumimoji="1" lang="en-US" sz="4000" i="1" smtClean="0">
              <a:solidFill>
                <a:schemeClr val="tx1"/>
              </a:solidFill>
              <a:latin typeface="Bell MT" panose="02020503060305020303" pitchFamily="18" charset="0"/>
            </a:rPr>
            <a:t>[f(x,y</a:t>
          </a:r>
          <a:r>
            <a:rPr kumimoji="1" lang="en-US" sz="4000" i="1" dirty="0" smtClean="0">
              <a:solidFill>
                <a:schemeClr val="tx1"/>
              </a:solidFill>
              <a:latin typeface="Bell MT" panose="02020503060305020303" pitchFamily="18" charset="0"/>
            </a:rPr>
            <a:t>)]</a:t>
          </a:r>
          <a:endParaRPr lang="en-US" sz="4000" dirty="0">
            <a:solidFill>
              <a:schemeClr val="tx1"/>
            </a:solidFill>
            <a:latin typeface="Bell MT" panose="02020503060305020303" pitchFamily="18" charset="0"/>
          </a:endParaRPr>
        </a:p>
      </dgm:t>
    </dgm:pt>
    <dgm:pt modelId="{BE513416-049F-4824-AB50-1339149F4298}" type="parTrans" cxnId="{B4D4AF18-38CF-49B3-A9BA-5F8CA3EA69FA}">
      <dgm:prSet/>
      <dgm:spPr/>
      <dgm:t>
        <a:bodyPr/>
        <a:lstStyle/>
        <a:p>
          <a:endParaRPr lang="en-US"/>
        </a:p>
      </dgm:t>
    </dgm:pt>
    <dgm:pt modelId="{689ED384-62A8-4175-9E68-B73BF87D23CB}" type="sibTrans" cxnId="{B4D4AF18-38CF-49B3-A9BA-5F8CA3EA69FA}">
      <dgm:prSet/>
      <dgm:spPr/>
      <dgm:t>
        <a:bodyPr/>
        <a:lstStyle/>
        <a:p>
          <a:endParaRPr lang="en-US"/>
        </a:p>
      </dgm:t>
    </dgm:pt>
    <dgm:pt modelId="{D2C70851-FBE7-44CC-B8D7-C28B1169A239}">
      <dgm:prSet/>
      <dgm:spPr/>
      <dgm:t>
        <a:bodyPr/>
        <a:lstStyle/>
        <a:p>
          <a:pPr rtl="0"/>
          <a:r>
            <a:rPr kumimoji="1" lang="el-GR" i="1" dirty="0" smtClean="0">
              <a:solidFill>
                <a:schemeClr val="tx1"/>
              </a:solidFill>
            </a:rPr>
            <a:t>Η εικόνα εισόδου είναι η </a:t>
          </a:r>
          <a:r>
            <a:rPr kumimoji="1" lang="en-US" i="1" dirty="0" smtClean="0">
              <a:solidFill>
                <a:schemeClr val="tx1"/>
              </a:solidFill>
            </a:rPr>
            <a:t>f(</a:t>
          </a:r>
          <a:r>
            <a:rPr kumimoji="1" lang="en-US" i="1" dirty="0" err="1" smtClean="0">
              <a:solidFill>
                <a:schemeClr val="tx1"/>
              </a:solidFill>
            </a:rPr>
            <a:t>x,y</a:t>
          </a:r>
          <a:r>
            <a:rPr kumimoji="1" lang="en-US" i="1" dirty="0" smtClean="0">
              <a:solidFill>
                <a:schemeClr val="tx1"/>
              </a:solidFill>
            </a:rPr>
            <a:t>) </a:t>
          </a:r>
          <a:r>
            <a:rPr kumimoji="1" lang="el-GR" i="1" dirty="0" smtClean="0">
              <a:solidFill>
                <a:schemeClr val="tx1"/>
              </a:solidFill>
            </a:rPr>
            <a:t>ενώ η εικόνα εξόδου είναι η </a:t>
          </a:r>
          <a:r>
            <a:rPr kumimoji="1" lang="en-US" i="1" dirty="0" smtClean="0">
              <a:solidFill>
                <a:schemeClr val="tx1"/>
              </a:solidFill>
            </a:rPr>
            <a:t>g(</a:t>
          </a:r>
          <a:r>
            <a:rPr kumimoji="1" lang="en-US" i="1" dirty="0" err="1" smtClean="0">
              <a:solidFill>
                <a:schemeClr val="tx1"/>
              </a:solidFill>
            </a:rPr>
            <a:t>x,y</a:t>
          </a:r>
          <a:r>
            <a:rPr kumimoji="1" lang="en-US" i="1" dirty="0" smtClean="0">
              <a:solidFill>
                <a:schemeClr val="tx1"/>
              </a:solidFill>
            </a:rPr>
            <a:t>) </a:t>
          </a:r>
          <a:r>
            <a:rPr kumimoji="1" lang="el-GR" i="1" dirty="0" smtClean="0">
              <a:solidFill>
                <a:schemeClr val="tx1"/>
              </a:solidFill>
            </a:rPr>
            <a:t>η οποία προκύπτει </a:t>
          </a:r>
          <a:r>
            <a:rPr kumimoji="1" lang="el-GR" b="1" i="1" dirty="0" smtClean="0">
              <a:solidFill>
                <a:schemeClr val="tx1"/>
              </a:solidFill>
            </a:rPr>
            <a:t>μέσω του τελεστή Τ ο οποίος ορίζεται σε γειτονιά του σημείου (</a:t>
          </a:r>
          <a:r>
            <a:rPr kumimoji="1" lang="en-US" b="1" i="1" dirty="0" err="1" smtClean="0">
              <a:solidFill>
                <a:schemeClr val="tx1"/>
              </a:solidFill>
            </a:rPr>
            <a:t>x,y</a:t>
          </a:r>
          <a:r>
            <a:rPr kumimoji="1" lang="en-US" b="1" i="1" dirty="0" smtClean="0">
              <a:solidFill>
                <a:schemeClr val="tx1"/>
              </a:solidFill>
            </a:rPr>
            <a:t>) </a:t>
          </a:r>
          <a:r>
            <a:rPr kumimoji="1" lang="el-GR" i="1" dirty="0" smtClean="0">
              <a:solidFill>
                <a:schemeClr val="tx1"/>
              </a:solidFill>
            </a:rPr>
            <a:t>σε μια ή σε περισσότερες εικόνες (π.χ. μέσος όρος για απομάκρυνση θορύβου)</a:t>
          </a:r>
          <a:r>
            <a:rPr kumimoji="1" lang="en-US" i="1" dirty="0" smtClean="0">
              <a:solidFill>
                <a:schemeClr val="tx1"/>
              </a:solidFill>
            </a:rPr>
            <a:t>.</a:t>
          </a:r>
          <a:endParaRPr lang="en-US" dirty="0">
            <a:solidFill>
              <a:schemeClr val="tx1"/>
            </a:solidFill>
          </a:endParaRPr>
        </a:p>
      </dgm:t>
    </dgm:pt>
    <dgm:pt modelId="{EC6FF7D6-A8BC-49BC-A5C4-71FC88995AAB}" type="parTrans" cxnId="{1C0C33D4-41A9-4AD4-BFE9-CA72A3EE9D9E}">
      <dgm:prSet/>
      <dgm:spPr/>
      <dgm:t>
        <a:bodyPr/>
        <a:lstStyle/>
        <a:p>
          <a:endParaRPr lang="en-US"/>
        </a:p>
      </dgm:t>
    </dgm:pt>
    <dgm:pt modelId="{6C294589-C69C-4228-9290-ED029DAC86BA}" type="sibTrans" cxnId="{1C0C33D4-41A9-4AD4-BFE9-CA72A3EE9D9E}">
      <dgm:prSet/>
      <dgm:spPr/>
      <dgm:t>
        <a:bodyPr/>
        <a:lstStyle/>
        <a:p>
          <a:endParaRPr lang="en-US"/>
        </a:p>
      </dgm:t>
    </dgm:pt>
    <dgm:pt modelId="{26529827-2A55-470F-A9F2-7572750E2C80}" type="pres">
      <dgm:prSet presAssocID="{A070DEE0-2359-42FB-9092-700FBD90A0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9509D1-2FB8-4A94-90A9-E2280AF12062}" type="pres">
      <dgm:prSet presAssocID="{01AA851C-50B0-4F5C-92F4-3C20707FBB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0BEEBB-2F09-451A-A5F0-3D39E9A1F567}" type="pres">
      <dgm:prSet presAssocID="{C3D58471-B973-4231-B4DE-96B1B09F965D}" presName="spacer" presStyleCnt="0"/>
      <dgm:spPr/>
    </dgm:pt>
    <dgm:pt modelId="{69E35C08-E368-48AD-9F8D-184AD69BB25A}" type="pres">
      <dgm:prSet presAssocID="{E0E81EF3-4BAE-4F3D-A965-9303D169827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FB20C-8FA7-4B7D-AB5D-4F4A61C7F70E}" type="pres">
      <dgm:prSet presAssocID="{689ED384-62A8-4175-9E68-B73BF87D23CB}" presName="spacer" presStyleCnt="0"/>
      <dgm:spPr/>
    </dgm:pt>
    <dgm:pt modelId="{8FCF2439-CACE-4B04-821E-E281B9FD0482}" type="pres">
      <dgm:prSet presAssocID="{D2C70851-FBE7-44CC-B8D7-C28B1169A2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8F668D-4534-4AAC-9ACA-F7DCD76DC1B3}" type="presOf" srcId="{E0E81EF3-4BAE-4F3D-A965-9303D169827B}" destId="{69E35C08-E368-48AD-9F8D-184AD69BB25A}" srcOrd="0" destOrd="0" presId="urn:microsoft.com/office/officeart/2005/8/layout/vList2"/>
    <dgm:cxn modelId="{1C0C33D4-41A9-4AD4-BFE9-CA72A3EE9D9E}" srcId="{A070DEE0-2359-42FB-9092-700FBD90A034}" destId="{D2C70851-FBE7-44CC-B8D7-C28B1169A239}" srcOrd="2" destOrd="0" parTransId="{EC6FF7D6-A8BC-49BC-A5C4-71FC88995AAB}" sibTransId="{6C294589-C69C-4228-9290-ED029DAC86BA}"/>
    <dgm:cxn modelId="{17FF4807-BD7F-473F-869E-95E7D2184F6B}" type="presOf" srcId="{A070DEE0-2359-42FB-9092-700FBD90A034}" destId="{26529827-2A55-470F-A9F2-7572750E2C80}" srcOrd="0" destOrd="0" presId="urn:microsoft.com/office/officeart/2005/8/layout/vList2"/>
    <dgm:cxn modelId="{B4D4AF18-38CF-49B3-A9BA-5F8CA3EA69FA}" srcId="{A070DEE0-2359-42FB-9092-700FBD90A034}" destId="{E0E81EF3-4BAE-4F3D-A965-9303D169827B}" srcOrd="1" destOrd="0" parTransId="{BE513416-049F-4824-AB50-1339149F4298}" sibTransId="{689ED384-62A8-4175-9E68-B73BF87D23CB}"/>
    <dgm:cxn modelId="{C317905A-FC75-4734-8C99-E1120E01D31B}" srcId="{A070DEE0-2359-42FB-9092-700FBD90A034}" destId="{01AA851C-50B0-4F5C-92F4-3C20707FBB57}" srcOrd="0" destOrd="0" parTransId="{7A61F08D-F563-41E6-9CD5-458DA0A743BF}" sibTransId="{C3D58471-B973-4231-B4DE-96B1B09F965D}"/>
    <dgm:cxn modelId="{D1BB457A-7F7C-47C4-AE91-1F4F43B67EB1}" type="presOf" srcId="{01AA851C-50B0-4F5C-92F4-3C20707FBB57}" destId="{679509D1-2FB8-4A94-90A9-E2280AF12062}" srcOrd="0" destOrd="0" presId="urn:microsoft.com/office/officeart/2005/8/layout/vList2"/>
    <dgm:cxn modelId="{FD3CCF2A-2BA1-41B6-BF2A-763C6F9319F3}" type="presOf" srcId="{D2C70851-FBE7-44CC-B8D7-C28B1169A239}" destId="{8FCF2439-CACE-4B04-821E-E281B9FD0482}" srcOrd="0" destOrd="0" presId="urn:microsoft.com/office/officeart/2005/8/layout/vList2"/>
    <dgm:cxn modelId="{FCA62E6B-F1D3-4F96-8476-578478752FA0}" type="presParOf" srcId="{26529827-2A55-470F-A9F2-7572750E2C80}" destId="{679509D1-2FB8-4A94-90A9-E2280AF12062}" srcOrd="0" destOrd="0" presId="urn:microsoft.com/office/officeart/2005/8/layout/vList2"/>
    <dgm:cxn modelId="{DC1B791F-C88D-47A3-B1D8-157B6623CF22}" type="presParOf" srcId="{26529827-2A55-470F-A9F2-7572750E2C80}" destId="{A60BEEBB-2F09-451A-A5F0-3D39E9A1F567}" srcOrd="1" destOrd="0" presId="urn:microsoft.com/office/officeart/2005/8/layout/vList2"/>
    <dgm:cxn modelId="{B76D2C90-724A-4981-BB92-F5B71BEA933A}" type="presParOf" srcId="{26529827-2A55-470F-A9F2-7572750E2C80}" destId="{69E35C08-E368-48AD-9F8D-184AD69BB25A}" srcOrd="2" destOrd="0" presId="urn:microsoft.com/office/officeart/2005/8/layout/vList2"/>
    <dgm:cxn modelId="{774FDEC1-5F4D-409F-A837-3C070E40D0D2}" type="presParOf" srcId="{26529827-2A55-470F-A9F2-7572750E2C80}" destId="{63BFB20C-8FA7-4B7D-AB5D-4F4A61C7F70E}" srcOrd="3" destOrd="0" presId="urn:microsoft.com/office/officeart/2005/8/layout/vList2"/>
    <dgm:cxn modelId="{B7E2F463-8D47-4EAD-879B-EAC920F10B8F}" type="presParOf" srcId="{26529827-2A55-470F-A9F2-7572750E2C80}" destId="{8FCF2439-CACE-4B04-821E-E281B9FD04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509D1-2FB8-4A94-90A9-E2280AF12062}">
      <dsp:nvSpPr>
        <dsp:cNvPr id="0" name=""/>
        <dsp:cNvSpPr/>
      </dsp:nvSpPr>
      <dsp:spPr>
        <a:xfrm>
          <a:off x="0" y="260682"/>
          <a:ext cx="8534400" cy="14806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l-GR" sz="2200" kern="1200" dirty="0" smtClean="0">
              <a:solidFill>
                <a:schemeClr val="tx1"/>
              </a:solidFill>
            </a:rPr>
            <a:t>Οι επεξεργασίες στο χωρικό πεδίο μπορούν να </a:t>
          </a:r>
          <a:r>
            <a:rPr kumimoji="1" lang="el-GR" sz="2200" kern="1200" dirty="0" err="1" smtClean="0">
              <a:solidFill>
                <a:schemeClr val="tx1"/>
              </a:solidFill>
            </a:rPr>
            <a:t>περιγραφούν</a:t>
          </a:r>
          <a:r>
            <a:rPr kumimoji="1" lang="el-GR" sz="2200" kern="1200" dirty="0" smtClean="0">
              <a:solidFill>
                <a:schemeClr val="tx1"/>
              </a:solidFill>
            </a:rPr>
            <a:t> με τη γενική σχέση: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2281" y="332963"/>
        <a:ext cx="8389838" cy="1336116"/>
      </dsp:txXfrm>
    </dsp:sp>
    <dsp:sp modelId="{69E35C08-E368-48AD-9F8D-184AD69BB25A}">
      <dsp:nvSpPr>
        <dsp:cNvPr id="0" name=""/>
        <dsp:cNvSpPr/>
      </dsp:nvSpPr>
      <dsp:spPr>
        <a:xfrm>
          <a:off x="0" y="1804720"/>
          <a:ext cx="8534400" cy="1480678"/>
        </a:xfrm>
        <a:prstGeom prst="roundRect">
          <a:avLst/>
        </a:prstGeom>
        <a:gradFill rotWithShape="0">
          <a:gsLst>
            <a:gs pos="0">
              <a:schemeClr val="accent5">
                <a:hueOff val="1145099"/>
                <a:satOff val="0"/>
                <a:lumOff val="-19019"/>
                <a:alphaOff val="0"/>
                <a:shade val="51000"/>
                <a:satMod val="130000"/>
              </a:schemeClr>
            </a:gs>
            <a:gs pos="80000">
              <a:schemeClr val="accent5">
                <a:hueOff val="1145099"/>
                <a:satOff val="0"/>
                <a:lumOff val="-19019"/>
                <a:alphaOff val="0"/>
                <a:shade val="93000"/>
                <a:satMod val="130000"/>
              </a:schemeClr>
            </a:gs>
            <a:gs pos="100000">
              <a:schemeClr val="accent5">
                <a:hueOff val="1145099"/>
                <a:satOff val="0"/>
                <a:lumOff val="-190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4000" i="1" kern="1200" smtClean="0">
              <a:solidFill>
                <a:schemeClr val="tx1"/>
              </a:solidFill>
              <a:latin typeface="Bell MT" panose="02020503060305020303" pitchFamily="18" charset="0"/>
            </a:rPr>
            <a:t>g(x,y</a:t>
          </a:r>
          <a:r>
            <a:rPr kumimoji="1" lang="en-US" sz="4000" i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)=T </a:t>
          </a:r>
          <a:r>
            <a:rPr kumimoji="1" lang="en-US" sz="4000" i="1" kern="1200" smtClean="0">
              <a:solidFill>
                <a:schemeClr val="tx1"/>
              </a:solidFill>
              <a:latin typeface="Bell MT" panose="02020503060305020303" pitchFamily="18" charset="0"/>
            </a:rPr>
            <a:t>[f(x,y</a:t>
          </a:r>
          <a:r>
            <a:rPr kumimoji="1" lang="en-US" sz="4000" i="1" kern="1200" dirty="0" smtClean="0">
              <a:solidFill>
                <a:schemeClr val="tx1"/>
              </a:solidFill>
              <a:latin typeface="Bell MT" panose="02020503060305020303" pitchFamily="18" charset="0"/>
            </a:rPr>
            <a:t>)]</a:t>
          </a:r>
          <a:endParaRPr lang="en-US" sz="4000" kern="1200" dirty="0">
            <a:solidFill>
              <a:schemeClr val="tx1"/>
            </a:solidFill>
            <a:latin typeface="Bell MT" panose="02020503060305020303" pitchFamily="18" charset="0"/>
          </a:endParaRPr>
        </a:p>
      </dsp:txBody>
      <dsp:txXfrm>
        <a:off x="72281" y="1877001"/>
        <a:ext cx="8389838" cy="1336116"/>
      </dsp:txXfrm>
    </dsp:sp>
    <dsp:sp modelId="{8FCF2439-CACE-4B04-821E-E281B9FD0482}">
      <dsp:nvSpPr>
        <dsp:cNvPr id="0" name=""/>
        <dsp:cNvSpPr/>
      </dsp:nvSpPr>
      <dsp:spPr>
        <a:xfrm>
          <a:off x="0" y="3348759"/>
          <a:ext cx="8534400" cy="1480678"/>
        </a:xfrm>
        <a:prstGeom prst="roundRect">
          <a:avLst/>
        </a:prstGeom>
        <a:gradFill rotWithShape="0">
          <a:gsLst>
            <a:gs pos="0">
              <a:schemeClr val="accent5">
                <a:hueOff val="2290198"/>
                <a:satOff val="0"/>
                <a:lumOff val="-38039"/>
                <a:alphaOff val="0"/>
                <a:shade val="51000"/>
                <a:satMod val="130000"/>
              </a:schemeClr>
            </a:gs>
            <a:gs pos="80000">
              <a:schemeClr val="accent5">
                <a:hueOff val="2290198"/>
                <a:satOff val="0"/>
                <a:lumOff val="-38039"/>
                <a:alphaOff val="0"/>
                <a:shade val="93000"/>
                <a:satMod val="130000"/>
              </a:schemeClr>
            </a:gs>
            <a:gs pos="100000">
              <a:schemeClr val="accent5">
                <a:hueOff val="2290198"/>
                <a:satOff val="0"/>
                <a:lumOff val="-380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l-GR" sz="2200" i="1" kern="1200" dirty="0" smtClean="0">
              <a:solidFill>
                <a:schemeClr val="tx1"/>
              </a:solidFill>
            </a:rPr>
            <a:t>Η εικόνα εισόδου είναι η </a:t>
          </a:r>
          <a:r>
            <a:rPr kumimoji="1" lang="en-US" sz="2200" i="1" kern="1200" dirty="0" smtClean="0">
              <a:solidFill>
                <a:schemeClr val="tx1"/>
              </a:solidFill>
            </a:rPr>
            <a:t>f(</a:t>
          </a:r>
          <a:r>
            <a:rPr kumimoji="1" lang="en-US" sz="2200" i="1" kern="1200" dirty="0" err="1" smtClean="0">
              <a:solidFill>
                <a:schemeClr val="tx1"/>
              </a:solidFill>
            </a:rPr>
            <a:t>x,y</a:t>
          </a:r>
          <a:r>
            <a:rPr kumimoji="1" lang="en-US" sz="2200" i="1" kern="1200" dirty="0" smtClean="0">
              <a:solidFill>
                <a:schemeClr val="tx1"/>
              </a:solidFill>
            </a:rPr>
            <a:t>) </a:t>
          </a:r>
          <a:r>
            <a:rPr kumimoji="1" lang="el-GR" sz="2200" i="1" kern="1200" dirty="0" smtClean="0">
              <a:solidFill>
                <a:schemeClr val="tx1"/>
              </a:solidFill>
            </a:rPr>
            <a:t>ενώ η εικόνα εξόδου είναι η </a:t>
          </a:r>
          <a:r>
            <a:rPr kumimoji="1" lang="en-US" sz="2200" i="1" kern="1200" dirty="0" smtClean="0">
              <a:solidFill>
                <a:schemeClr val="tx1"/>
              </a:solidFill>
            </a:rPr>
            <a:t>g(</a:t>
          </a:r>
          <a:r>
            <a:rPr kumimoji="1" lang="en-US" sz="2200" i="1" kern="1200" dirty="0" err="1" smtClean="0">
              <a:solidFill>
                <a:schemeClr val="tx1"/>
              </a:solidFill>
            </a:rPr>
            <a:t>x,y</a:t>
          </a:r>
          <a:r>
            <a:rPr kumimoji="1" lang="en-US" sz="2200" i="1" kern="1200" dirty="0" smtClean="0">
              <a:solidFill>
                <a:schemeClr val="tx1"/>
              </a:solidFill>
            </a:rPr>
            <a:t>) </a:t>
          </a:r>
          <a:r>
            <a:rPr kumimoji="1" lang="el-GR" sz="2200" i="1" kern="1200" dirty="0" smtClean="0">
              <a:solidFill>
                <a:schemeClr val="tx1"/>
              </a:solidFill>
            </a:rPr>
            <a:t>η οποία προκύπτει </a:t>
          </a:r>
          <a:r>
            <a:rPr kumimoji="1" lang="el-GR" sz="2200" b="1" i="1" kern="1200" dirty="0" smtClean="0">
              <a:solidFill>
                <a:schemeClr val="tx1"/>
              </a:solidFill>
            </a:rPr>
            <a:t>μέσω του τελεστή Τ ο οποίος ορίζεται σε γειτονιά του σημείου (</a:t>
          </a:r>
          <a:r>
            <a:rPr kumimoji="1" lang="en-US" sz="2200" b="1" i="1" kern="1200" dirty="0" err="1" smtClean="0">
              <a:solidFill>
                <a:schemeClr val="tx1"/>
              </a:solidFill>
            </a:rPr>
            <a:t>x,y</a:t>
          </a:r>
          <a:r>
            <a:rPr kumimoji="1" lang="en-US" sz="2200" b="1" i="1" kern="1200" dirty="0" smtClean="0">
              <a:solidFill>
                <a:schemeClr val="tx1"/>
              </a:solidFill>
            </a:rPr>
            <a:t>) </a:t>
          </a:r>
          <a:r>
            <a:rPr kumimoji="1" lang="el-GR" sz="2200" i="1" kern="1200" dirty="0" smtClean="0">
              <a:solidFill>
                <a:schemeClr val="tx1"/>
              </a:solidFill>
            </a:rPr>
            <a:t>σε μια ή σε περισσότερες εικόνες (π.χ. μέσος όρος για απομάκρυνση θορύβου)</a:t>
          </a:r>
          <a:r>
            <a:rPr kumimoji="1" lang="en-US" sz="2200" i="1" kern="1200" dirty="0" smtClean="0">
              <a:solidFill>
                <a:schemeClr val="tx1"/>
              </a:solidFill>
            </a:rPr>
            <a:t>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2281" y="3421040"/>
        <a:ext cx="8389838" cy="1336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9CCD6D-67A1-43AA-8878-228E2B7D10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609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F07393C-0844-41C5-BDA0-A39E6F80CB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58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/>
              <a:pPr/>
              <a:t>1</a:t>
            </a:fld>
            <a:endParaRPr lang="el-G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&lt;title&gt; = Prof., Dr., etc</a:t>
            </a:r>
          </a:p>
          <a:p>
            <a:pPr eaLnBrk="1" hangingPunct="1"/>
            <a:r>
              <a:rPr lang="en-GB" smtClean="0"/>
              <a:t>Xxxxxxx Yyyyyyyy = name of the presenter</a:t>
            </a:r>
          </a:p>
          <a:p>
            <a:pPr eaLnBrk="1" hangingPunct="1"/>
            <a:r>
              <a:rPr lang="en-GB" smtClean="0"/>
              <a:t>&lt;Full Laboratory Name&gt; = e.g. Computational Vision and Robotics</a:t>
            </a:r>
          </a:p>
          <a:p>
            <a:pPr eaLnBrk="1" hangingPunct="1"/>
            <a:r>
              <a:rPr lang="en-GB" smtClean="0"/>
              <a:t>&lt;Lab short name&gt; = e.g. CVRL</a:t>
            </a:r>
          </a:p>
          <a:p>
            <a:pPr eaLnBrk="1" hangingPunct="1"/>
            <a:r>
              <a:rPr lang="en-GB" smtClean="0"/>
              <a:t>e.t.c.</a:t>
            </a: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22125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3628CB-78A3-4F82-9A2A-647D01BC8A77}" type="slidenum">
              <a:rPr lang="en-US" altLang="el-GR" sz="1200"/>
              <a:pPr eaLnBrk="1" hangingPunct="1"/>
              <a:t>3</a:t>
            </a:fld>
            <a:endParaRPr lang="en-US" altLang="el-G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l-G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1DC446-3BE7-463E-BC63-0A867992D46F}" type="slidenum">
              <a:rPr lang="el-GR"/>
              <a:pPr/>
              <a:t>51</a:t>
            </a:fld>
            <a:endParaRPr lang="el-GR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181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21600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4" name="Picture 4" descr="Hellenic Mediterranean University (HMU) | Digital Tw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41" y="-99392"/>
            <a:ext cx="1763911" cy="11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201863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579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191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pic>
        <p:nvPicPr>
          <p:cNvPr id="4" name="Picture 4" descr="Hellenic Mediterranean University (HMU) | Digital Twi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841" y="-99392"/>
            <a:ext cx="1763911" cy="11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1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90600" y="152400"/>
            <a:ext cx="7731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GB" sz="1200" b="1">
              <a:latin typeface="Arial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7723188" y="6499225"/>
            <a:ext cx="134461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spcBef>
                <a:spcPct val="50000"/>
              </a:spcBef>
              <a:defRPr/>
            </a:pPr>
            <a:fld id="{CF01D9A9-1A39-4F01-B91F-590C4ADF964C}" type="slidenum">
              <a:rPr lang="en-US" sz="1400">
                <a:solidFill>
                  <a:srgbClr val="A299BD"/>
                </a:solidFill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400">
              <a:solidFill>
                <a:srgbClr val="A299BD"/>
              </a:solidFill>
              <a:latin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 userDrawn="1"/>
        </p:nvSpPr>
        <p:spPr bwMode="auto">
          <a:xfrm>
            <a:off x="504701" y="6566040"/>
            <a:ext cx="84597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SzPct val="50000"/>
              <a:defRPr/>
            </a:pPr>
            <a:r>
              <a:rPr kumimoji="1"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Kostas Marias</a:t>
            </a:r>
            <a:r>
              <a:rPr kumimoji="1" lang="el-G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</a:t>
            </a:r>
            <a:r>
              <a:rPr kumimoji="1"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Digital</a:t>
            </a:r>
            <a:r>
              <a:rPr kumimoji="1" lang="en-US" sz="10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Image Processing Lectures</a:t>
            </a:r>
            <a:endParaRPr kumimoji="1" lang="el-GR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90000"/>
        <a:buFont typeface="Wingdings" pitchFamily="2" charset="2"/>
        <a:buBlip>
          <a:blip r:embed="rId14"/>
        </a:buBlip>
        <a:defRPr kumimoji="1"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itchFamily="2" charset="2"/>
        <a:buBlip>
          <a:blip r:embed="rId15"/>
        </a:buBlip>
        <a:defRPr kumimoji="1" sz="24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Blip>
          <a:blip r:embed="rId16"/>
        </a:buBlip>
        <a:defRPr kumimoji="1" sz="2000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Blip>
          <a:blip r:embed="rId17"/>
        </a:buBlip>
        <a:defRPr kumimoji="1">
          <a:solidFill>
            <a:srgbClr val="5959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5959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8"/>
        </a:buBlip>
        <a:defRPr kumimoji="1">
          <a:solidFill>
            <a:srgbClr val="0033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rias@hmu.g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mailto:jstefanis@ics.forth.g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0" y="4067704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Επεξεργασία </a:t>
            </a:r>
            <a:r>
              <a:rPr kumimoji="1" lang="el-GR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Εικόνας και Σύγχρονες Εφαρμογές</a:t>
            </a:r>
          </a:p>
          <a:p>
            <a:pPr algn="ctr" eaLnBrk="0" hangingPunct="0">
              <a:defRPr/>
            </a:pPr>
            <a:endParaRPr kumimoji="1" lang="el-G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kumimoji="1"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</a:t>
            </a:r>
            <a:r>
              <a:rPr kumimoji="1" lang="el-G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η</a:t>
            </a: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Διάλεξη</a:t>
            </a:r>
            <a:endParaRPr kumimoji="1" lang="el-GR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kumimoji="1" lang="el-G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Κώστας Μαριάς</a:t>
            </a:r>
          </a:p>
          <a:p>
            <a:pPr algn="ctr" eaLnBrk="0" hangingPunct="0">
              <a:defRPr/>
            </a:pPr>
            <a:r>
              <a:rPr kumimoji="1"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kmarias</a:t>
            </a:r>
            <a:r>
              <a:rPr kumimoji="1"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@</a:t>
            </a:r>
            <a:r>
              <a:rPr kumimoji="1"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hmu</a:t>
            </a:r>
            <a:r>
              <a:rPr kumimoji="1"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.gr</a:t>
            </a:r>
            <a:endParaRPr kumimoji="1" lang="en-GB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kumimoji="1" lang="el-GR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Εργ</a:t>
            </a:r>
            <a:r>
              <a:rPr kumimoji="1"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Γιάννης Στεφανής</a:t>
            </a:r>
          </a:p>
          <a:p>
            <a:pPr algn="ctr" eaLnBrk="0" hangingPunct="0">
              <a:defRPr/>
            </a:pPr>
            <a:r>
              <a:rPr lang="en-US" dirty="0">
                <a:latin typeface="+mn-lt"/>
              </a:rPr>
              <a:t>jstefanis@teicrete.gr, </a:t>
            </a:r>
            <a:r>
              <a:rPr lang="en-US" dirty="0">
                <a:latin typeface="+mn-lt"/>
                <a:hlinkClick r:id="rId4" tooltip="mailto:jstefanis@ics.forth.gr"/>
              </a:rPr>
              <a:t>jstefanis@ics.forth.gr</a:t>
            </a:r>
            <a:endParaRPr kumimoji="1" lang="el-GR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kumimoji="1" lang="en-GB" b="1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95736" y="658501"/>
            <a:ext cx="4601028" cy="1200329"/>
            <a:chOff x="2195736" y="658501"/>
            <a:chExt cx="4601028" cy="1200329"/>
          </a:xfrm>
        </p:grpSpPr>
        <p:sp>
          <p:nvSpPr>
            <p:cNvPr id="4" name="Rectangle 3"/>
            <p:cNvSpPr/>
            <p:nvPr/>
          </p:nvSpPr>
          <p:spPr>
            <a:xfrm>
              <a:off x="2195736" y="663079"/>
              <a:ext cx="4248472" cy="907528"/>
            </a:xfrm>
            <a:prstGeom prst="rect">
              <a:avLst/>
            </a:prstGeom>
            <a:solidFill>
              <a:srgbClr val="2626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Stock_000027142333Sm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806054"/>
              <a:ext cx="1237220" cy="8227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224764" y="658501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l-GR" b="1" dirty="0">
                  <a:solidFill>
                    <a:srgbClr val="C00000"/>
                  </a:solidFill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ΨΗΦΙΑΚΗ ΕΠΕΞΕΡΓΑΣΙΑ ΕΙΚΟΝΑΣ </a:t>
              </a:r>
              <a:r>
                <a:rPr lang="en-US" altLang="en-US" dirty="0" smtClean="0">
                  <a:solidFill>
                    <a:srgbClr val="FF0000"/>
                  </a:solidFill>
                  <a:latin typeface="Roboto"/>
                </a:rPr>
                <a:t>(</a:t>
              </a:r>
              <a:r>
                <a:rPr lang="en-US" altLang="en-US" dirty="0">
                  <a:solidFill>
                    <a:srgbClr val="FF0000"/>
                  </a:solidFill>
                  <a:latin typeface="Roboto"/>
                </a:rPr>
                <a:t>7.010)</a:t>
              </a:r>
              <a:endParaRPr lang="en-US" altLang="en-US" sz="4800" dirty="0">
                <a:solidFill>
                  <a:srgbClr val="FF0000"/>
                </a:solidFill>
                <a:latin typeface="Roboto"/>
              </a:endParaRPr>
            </a:p>
            <a:p>
              <a:endParaRPr lang="el-GR" b="1" i="0" dirty="0">
                <a:solidFill>
                  <a:srgbClr val="C00000"/>
                </a:solidFill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17128" y="5944388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 </a:t>
            </a:r>
            <a:r>
              <a:rPr lang="el-GR" sz="1800" dirty="0" smtClean="0"/>
              <a:t>Βιβλίο </a:t>
            </a:r>
            <a:r>
              <a:rPr lang="en-US" sz="1800" dirty="0" smtClean="0"/>
              <a:t>“Digital </a:t>
            </a:r>
            <a:r>
              <a:rPr lang="en-US" sz="1800" dirty="0"/>
              <a:t>Image Processing”, Rafael C. Gonzalez &amp; Richard E. Woods</a:t>
            </a:r>
          </a:p>
        </p:txBody>
      </p:sp>
      <p:pic>
        <p:nvPicPr>
          <p:cNvPr id="54275" name="Picture 3" descr="Hellenic Mediterranean University (HMU) | Digital Tw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25897"/>
            <a:ext cx="3329100" cy="22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556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ΑΡΝΗΤΙΚΗ ΕΙΚΟΝΑ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αρνητικό μιας </a:t>
            </a:r>
            <a:r>
              <a:rPr lang="el-GR" dirty="0" smtClean="0"/>
              <a:t>εικόνας </a:t>
            </a:r>
            <a:r>
              <a:rPr lang="en-US" dirty="0" smtClean="0"/>
              <a:t>8bit </a:t>
            </a:r>
            <a:r>
              <a:rPr lang="el-GR" dirty="0" smtClean="0"/>
              <a:t>παράγεται χρησιμοποιώντας </a:t>
            </a:r>
            <a:r>
              <a:rPr lang="el-GR" dirty="0"/>
              <a:t>τη συνάρτηση μετασχηματισμού η οποία </a:t>
            </a:r>
            <a:r>
              <a:rPr lang="el-GR" dirty="0" smtClean="0"/>
              <a:t>είναι</a:t>
            </a:r>
            <a:r>
              <a:rPr lang="en-US" dirty="0" smtClean="0"/>
              <a:t> </a:t>
            </a:r>
            <a:r>
              <a:rPr lang="el-GR" dirty="0" smtClean="0"/>
              <a:t>ίση </a:t>
            </a:r>
            <a:r>
              <a:rPr lang="el-GR" dirty="0"/>
              <a:t>με</a:t>
            </a:r>
            <a:r>
              <a:rPr lang="el-GR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s</a:t>
            </a:r>
            <a:r>
              <a:rPr lang="en-US" dirty="0" smtClean="0"/>
              <a:t>=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)= 255-</a:t>
            </a:r>
            <a:r>
              <a:rPr lang="en-US" i="1" dirty="0" smtClean="0"/>
              <a:t>g</a:t>
            </a:r>
            <a:endParaRPr lang="en-US" i="1" dirty="0"/>
          </a:p>
          <a:p>
            <a:endParaRPr lang="el-GR" dirty="0"/>
          </a:p>
          <a:p>
            <a:r>
              <a:rPr lang="el-GR" dirty="0"/>
              <a:t>Η βασική ιδέα είναι η αντιστροφή των </a:t>
            </a:r>
            <a:r>
              <a:rPr lang="el-GR" dirty="0" smtClean="0"/>
              <a:t>φωτεινοτήτων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329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/>
              <a:t>ΑΡΝΗΤΙΚΗ ΕΙΚΟΝΑ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154016"/>
          </a:xfrm>
        </p:spPr>
        <p:txBody>
          <a:bodyPr/>
          <a:lstStyle/>
          <a:p>
            <a:r>
              <a:rPr lang="el-GR" dirty="0"/>
              <a:t>Η συνάρτηση </a:t>
            </a:r>
            <a:r>
              <a:rPr lang="el-GR" dirty="0" smtClean="0"/>
              <a:t>μετασχηματισμού</a:t>
            </a:r>
            <a:r>
              <a:rPr lang="en-US" dirty="0" smtClean="0"/>
              <a:t> </a:t>
            </a:r>
            <a:r>
              <a:rPr lang="el-GR" dirty="0" smtClean="0"/>
              <a:t>για </a:t>
            </a:r>
            <a:r>
              <a:rPr lang="el-GR" dirty="0"/>
              <a:t>το αρνητικό της </a:t>
            </a:r>
            <a:r>
              <a:rPr lang="el-GR" dirty="0" smtClean="0"/>
              <a:t>εικόνας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051720" y="2204864"/>
            <a:ext cx="4829561" cy="4285788"/>
            <a:chOff x="2085295" y="2204864"/>
            <a:chExt cx="4829561" cy="4285788"/>
          </a:xfrm>
        </p:grpSpPr>
        <p:grpSp>
          <p:nvGrpSpPr>
            <p:cNvPr id="13" name="Group 12"/>
            <p:cNvGrpSpPr/>
            <p:nvPr/>
          </p:nvGrpSpPr>
          <p:grpSpPr>
            <a:xfrm>
              <a:off x="2229142" y="2276872"/>
              <a:ext cx="4685714" cy="4213780"/>
              <a:chOff x="2123728" y="1741210"/>
              <a:chExt cx="4685714" cy="421378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2123728" y="1741210"/>
                <a:ext cx="4685714" cy="4213780"/>
                <a:chOff x="2195736" y="1124745"/>
                <a:chExt cx="4685714" cy="4213780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95736" y="1148212"/>
                  <a:ext cx="4685714" cy="4190313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>
                  <a:off x="2555777" y="4941168"/>
                  <a:ext cx="3960439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 smtClean="0"/>
                    <a:t>0                  50                   100                   150                 200               250</a:t>
                  </a:r>
                  <a:endParaRPr lang="en-US" sz="10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 rot="16200000">
                  <a:off x="455160" y="2981854"/>
                  <a:ext cx="3960439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 smtClean="0"/>
                    <a:t>0                  50                   100                 150                 200                 250</a:t>
                  </a:r>
                  <a:endParaRPr lang="en-US" sz="1000" dirty="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2555777" y="1219200"/>
                  <a:ext cx="3888431" cy="3721968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2483768" y="1844824"/>
                <a:ext cx="3888432" cy="3672408"/>
              </a:xfrm>
              <a:prstGeom prst="line">
                <a:avLst/>
              </a:prstGeom>
              <a:ln w="571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085295" y="2204864"/>
              <a:ext cx="4760592" cy="4134652"/>
              <a:chOff x="2085295" y="2204864"/>
              <a:chExt cx="4760592" cy="413465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233984" y="3312263"/>
                <a:ext cx="197682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:r>
                  <a:rPr lang="en-US" i="1" dirty="0" smtClean="0"/>
                  <a:t>s</a:t>
                </a:r>
                <a:r>
                  <a:rPr lang="en-US" dirty="0" smtClean="0"/>
                  <a:t>=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g</a:t>
                </a:r>
                <a:r>
                  <a:rPr lang="en-US" dirty="0" smtClean="0"/>
                  <a:t>)= 255-</a:t>
                </a:r>
                <a:r>
                  <a:rPr lang="en-US" i="1" dirty="0"/>
                  <a:t>g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85295" y="2204864"/>
                <a:ext cx="3048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/>
                  <a:t>s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507333" y="5877851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 algn="ctr">
                  <a:buNone/>
                </a:pPr>
                <a:r>
                  <a:rPr lang="en-US" i="1" dirty="0" smtClean="0"/>
                  <a:t>g</a:t>
                </a:r>
                <a:endParaRPr lang="en-US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246569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/>
              <a:t>ΑΡΝΗΤΙΚΗ ΕΙΚΟΝΑ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635" b="11999"/>
          <a:stretch/>
        </p:blipFill>
        <p:spPr>
          <a:xfrm>
            <a:off x="1259632" y="2708920"/>
            <a:ext cx="6489001" cy="240053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15401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μια </a:t>
            </a:r>
            <a:r>
              <a:rPr lang="el-GR" dirty="0"/>
              <a:t>αρχική </a:t>
            </a:r>
            <a:r>
              <a:rPr lang="el-GR" dirty="0" smtClean="0"/>
              <a:t>εικόνα</a:t>
            </a:r>
            <a:r>
              <a:rPr lang="en-US" dirty="0" smtClean="0"/>
              <a:t> → 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/>
              <a:t>αρνητικό της.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342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ΑΥΞΗΣΗ ΤΗΣ ΑΝΤΙΘΕΣΗΣ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000" dirty="0" smtClean="0"/>
                  <a:t>Εικόνες χαμηλής αντίθεσης μπορούν να προκύψουν </a:t>
                </a:r>
                <a:r>
                  <a:rPr lang="el-GR" sz="2000" dirty="0"/>
                  <a:t>είτε από ανεπαρκή φωτισμό, είτε λόγω </a:t>
                </a:r>
                <a:r>
                  <a:rPr lang="el-GR" sz="2000" dirty="0" smtClean="0"/>
                  <a:t>της μικρής </a:t>
                </a:r>
                <a:r>
                  <a:rPr lang="el-GR" sz="2000" dirty="0"/>
                  <a:t>δυναμικής περιοχής του οπτικού </a:t>
                </a:r>
                <a:r>
                  <a:rPr lang="el-GR" sz="2000" dirty="0" smtClean="0"/>
                  <a:t>αισθητήρα είτε </a:t>
                </a:r>
                <a:r>
                  <a:rPr lang="el-GR" sz="2000" dirty="0"/>
                  <a:t>και λόγω λανθασμένης ρύθμισης των </a:t>
                </a:r>
                <a:r>
                  <a:rPr lang="el-GR" sz="2000" dirty="0" smtClean="0"/>
                  <a:t>παραμέτρων </a:t>
                </a:r>
                <a:r>
                  <a:rPr lang="el-GR" sz="2000" dirty="0"/>
                  <a:t>λήψης των εικόνων</a:t>
                </a:r>
                <a:r>
                  <a:rPr lang="el-GR" sz="2000" dirty="0" smtClean="0"/>
                  <a:t>.</a:t>
                </a:r>
                <a:endParaRPr lang="en-US" sz="2000" dirty="0" smtClean="0"/>
              </a:p>
              <a:p>
                <a:r>
                  <a:rPr lang="en-US" sz="2000" dirty="0"/>
                  <a:t>RMS contrast: </a:t>
                </a:r>
                <a:r>
                  <a:rPr lang="el-GR" sz="2000" dirty="0"/>
                  <a:t>Για μια εικόνα αποχρώσεων του γκρι διαστάσεων</a:t>
                </a:r>
                <a:r>
                  <a:rPr lang="en-US" sz="2000" dirty="0"/>
                  <a:t> </a:t>
                </a:r>
                <a:r>
                  <a:rPr lang="el-GR" sz="2000" dirty="0"/>
                  <a:t>Ν × Μ και φωτεινότητας Β, η αντίθεση της εικόνας</a:t>
                </a:r>
                <a:r>
                  <a:rPr lang="en-US" sz="2000" dirty="0"/>
                  <a:t> </a:t>
                </a:r>
                <a:r>
                  <a:rPr lang="el-GR" sz="2000" dirty="0"/>
                  <a:t>ισούται με:</a:t>
                </a:r>
                <a:endParaRPr 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sz="2400" i="1" baseline="30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nary>
                            </m:e>
                          </m:nary>
                        </m:e>
                      </m:rad>
                    </m:oMath>
                  </m:oMathPara>
                </a14:m>
                <a:endParaRPr lang="en-US" sz="2400" baseline="30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463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4890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ΑΥΞΗΣΗ ΤΗΣ ΑΝΤΙΘΕΣΗΣ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sz="2400" dirty="0" smtClean="0"/>
                  <a:t>Σύμφωνα με έναν δεύτερο ορισμό</a:t>
                </a:r>
                <a:r>
                  <a:rPr lang="en-US" sz="2400" dirty="0"/>
                  <a:t> (Michelson </a:t>
                </a:r>
                <a:r>
                  <a:rPr lang="en-US" sz="2400" dirty="0" smtClean="0"/>
                  <a:t>contrast)</a:t>
                </a:r>
                <a:r>
                  <a:rPr lang="el-GR" sz="2400" dirty="0" smtClean="0"/>
                  <a:t>, η αντίθεση σε μια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εικόνα μπορεί να εκφρασθεί ως</a:t>
                </a:r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r>
                  <a:rPr lang="el-GR" sz="2400" dirty="0"/>
                  <a:t>Ο ορισμός αυτός δίνει μια τιμή μεταξύ μηδέν και ένα.</a:t>
                </a:r>
              </a:p>
              <a:p>
                <a:pPr lvl="1"/>
                <a:r>
                  <a:rPr lang="el-GR" dirty="0">
                    <a:ea typeface="+mn-ea"/>
                    <a:cs typeface="+mn-cs"/>
                  </a:rPr>
                  <a:t>Όταν C = </a:t>
                </a:r>
                <a:r>
                  <a:rPr lang="en-US" dirty="0">
                    <a:ea typeface="+mn-ea"/>
                    <a:cs typeface="+mn-cs"/>
                  </a:rPr>
                  <a:t>0</a:t>
                </a:r>
                <a:r>
                  <a:rPr lang="el-GR" dirty="0">
                    <a:ea typeface="+mn-ea"/>
                    <a:cs typeface="+mn-cs"/>
                  </a:rPr>
                  <a:t> η εικόνα έχει μηδενική αντίθεση, ενώ όταν</a:t>
                </a:r>
              </a:p>
              <a:p>
                <a:pPr lvl="1"/>
                <a:r>
                  <a:rPr lang="el-GR" dirty="0">
                    <a:ea typeface="+mn-ea"/>
                    <a:cs typeface="+mn-cs"/>
                  </a:rPr>
                  <a:t>C = </a:t>
                </a:r>
                <a:r>
                  <a:rPr lang="en-US" dirty="0">
                    <a:ea typeface="+mn-ea"/>
                    <a:cs typeface="+mn-cs"/>
                  </a:rPr>
                  <a:t>1</a:t>
                </a:r>
                <a:r>
                  <a:rPr lang="el-GR" dirty="0">
                    <a:ea typeface="+mn-ea"/>
                    <a:cs typeface="+mn-cs"/>
                  </a:rPr>
                  <a:t> έχουμε εικόνα μέγιστης αντίθεσης.</a:t>
                </a:r>
                <a:endParaRPr lang="en-US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71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53067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ΑΥΞΗΣΗ ΤΗΣ ΑΝΤΙΘΕΣΗΣ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Σε πολλές περιπτώσεις μας ενδιαφέρει η αντίθεση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τοπικά </a:t>
                </a:r>
                <a:r>
                  <a:rPr lang="el-GR" dirty="0"/>
                  <a:t>του κάθε </a:t>
                </a:r>
                <a:r>
                  <a:rPr lang="el-GR" dirty="0" err="1"/>
                  <a:t>εικονοστοιχείου</a:t>
                </a:r>
                <a:r>
                  <a:rPr lang="el-GR" dirty="0"/>
                  <a:t>. Για τον ορισμό </a:t>
                </a:r>
                <a:r>
                  <a:rPr lang="el-GR" dirty="0" smtClean="0"/>
                  <a:t>της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τοπικής </a:t>
                </a:r>
                <a:r>
                  <a:rPr lang="el-GR" dirty="0"/>
                  <a:t>αντίθεσης έχουν προταθεί επίσης </a:t>
                </a:r>
                <a:r>
                  <a:rPr lang="el-GR" dirty="0" smtClean="0"/>
                  <a:t>διάφοροι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ορισμοί</a:t>
                </a:r>
                <a:r>
                  <a:rPr lang="el-GR" dirty="0"/>
                  <a:t>.</a:t>
                </a:r>
              </a:p>
              <a:p>
                <a:r>
                  <a:rPr lang="el-GR" dirty="0" smtClean="0"/>
                  <a:t>Σύμφωνα </a:t>
                </a:r>
                <a:r>
                  <a:rPr lang="el-GR" dirty="0"/>
                  <a:t>με έναν ορισμό, η αντίθεση σε </a:t>
                </a:r>
                <a:r>
                  <a:rPr lang="el-GR" dirty="0" smtClean="0"/>
                  <a:t>ένα</a:t>
                </a:r>
                <a:r>
                  <a:rPr lang="en-US" dirty="0" smtClean="0"/>
                  <a:t> </a:t>
                </a:r>
                <a:r>
                  <a:rPr lang="el-GR" dirty="0" err="1" smtClean="0"/>
                  <a:t>εικονοστοιχείο</a:t>
                </a:r>
                <a:r>
                  <a:rPr lang="el-GR" dirty="0" smtClean="0"/>
                  <a:t> </a:t>
                </a:r>
                <a:r>
                  <a:rPr lang="el-GR" dirty="0"/>
                  <a:t>(n, m) </a:t>
                </a:r>
                <a:r>
                  <a:rPr lang="el-GR" dirty="0" smtClean="0"/>
                  <a:t>μιας 8</a:t>
                </a:r>
                <a:r>
                  <a:rPr lang="en-US" dirty="0" smtClean="0"/>
                  <a:t>bit </a:t>
                </a:r>
                <a:r>
                  <a:rPr lang="el-GR" dirty="0" smtClean="0"/>
                  <a:t>εικόνας εκφράζεται </a:t>
                </a:r>
                <a:r>
                  <a:rPr lang="el-GR" dirty="0"/>
                  <a:t>από τη σχέση</a:t>
                </a:r>
                <a:r>
                  <a:rPr lang="el-GR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dirty="0" smtClean="0"/>
                  <a:t>Όπου </a:t>
                </a:r>
                <a:r>
                  <a:rPr lang="el-GR" i="1" dirty="0" smtClean="0"/>
                  <a:t>Β</a:t>
                </a:r>
                <a:r>
                  <a:rPr lang="el-GR" dirty="0" smtClean="0"/>
                  <a:t> είναι η μέση φωτεινότητα όλης της εικόνας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9" t="-1159" r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21798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ΑΥΞΗΣΗ ΤΗΣ ΑΝΤΙΘΕΣΗΣ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700" dirty="0" smtClean="0"/>
                  <a:t>Ένας δεύτερος ορισμός, για την τοπική αντίθεση σε μια</a:t>
                </a:r>
                <a:r>
                  <a:rPr lang="en-US" sz="2700" dirty="0" smtClean="0"/>
                  <a:t> </a:t>
                </a:r>
                <a:r>
                  <a:rPr lang="el-GR" sz="2700" dirty="0" smtClean="0"/>
                  <a:t>εικόνα </a:t>
                </a:r>
                <a:r>
                  <a:rPr lang="el-GR" sz="2700" dirty="0"/>
                  <a:t>αποχρώσεων του γκρι ή γενικά </a:t>
                </a:r>
                <a:r>
                  <a:rPr lang="el-GR" sz="2700" dirty="0" smtClean="0"/>
                  <a:t>για</a:t>
                </a:r>
                <a:r>
                  <a:rPr lang="en-US" sz="2700" dirty="0" smtClean="0"/>
                  <a:t> </a:t>
                </a:r>
                <a:r>
                  <a:rPr lang="el-GR" sz="2700" dirty="0" smtClean="0"/>
                  <a:t>την </a:t>
                </a:r>
                <a:r>
                  <a:rPr lang="el-GR" sz="2700" dirty="0"/>
                  <a:t>αντίθεση μεταξύ δύο περιοχών Α και Β, δίδεται </a:t>
                </a:r>
                <a:r>
                  <a:rPr lang="el-GR" sz="2700" dirty="0" smtClean="0"/>
                  <a:t>από</a:t>
                </a:r>
                <a:r>
                  <a:rPr lang="en-US" sz="2700" dirty="0" smtClean="0"/>
                  <a:t> </a:t>
                </a:r>
                <a:r>
                  <a:rPr lang="el-GR" sz="2700" dirty="0" smtClean="0"/>
                  <a:t>τη σχέση:</a:t>
                </a:r>
                <a:r>
                  <a:rPr lang="en-US" sz="2700" dirty="0" smtClean="0"/>
                  <a:t> 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3200" b="0" i="1" baseline="-250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3200" b="0" i="1" baseline="-2500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3200" i="1" baseline="-25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a:rPr lang="en-US" sz="3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sz="3200" i="1" baseline="-25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den>
                    </m:f>
                  </m:oMath>
                </a14:m>
                <a:endParaRPr lang="en-US" sz="2700" dirty="0"/>
              </a:p>
              <a:p>
                <a:r>
                  <a:rPr lang="el-GR" sz="2700" dirty="0" smtClean="0"/>
                  <a:t>Όπου</a:t>
                </a:r>
                <a:r>
                  <a:rPr lang="en-US" sz="27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,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l-GR" sz="2700" dirty="0" smtClean="0"/>
                  <a:t>, οι </a:t>
                </a:r>
                <a:r>
                  <a:rPr lang="el-GR" sz="2700" dirty="0"/>
                  <a:t>μέσες φωτεινότητες των περιοχών. </a:t>
                </a:r>
                <a:r>
                  <a:rPr lang="el-GR" sz="2700" dirty="0" smtClean="0"/>
                  <a:t>Η</a:t>
                </a:r>
                <a:r>
                  <a:rPr lang="en-US" sz="2700" dirty="0" smtClean="0"/>
                  <a:t> </a:t>
                </a:r>
                <a:r>
                  <a:rPr lang="el-GR" sz="2700" dirty="0" smtClean="0"/>
                  <a:t>σχέση </a:t>
                </a:r>
                <a:r>
                  <a:rPr lang="el-GR" sz="2700" dirty="0"/>
                  <a:t>αυτή στην περίπτωση υπολογισμού της </a:t>
                </a:r>
                <a:r>
                  <a:rPr lang="el-GR" sz="2700" dirty="0" smtClean="0"/>
                  <a:t>τοπικής</a:t>
                </a:r>
                <a:r>
                  <a:rPr lang="en-US" sz="2700" dirty="0" smtClean="0"/>
                  <a:t> </a:t>
                </a:r>
                <a:r>
                  <a:rPr lang="el-GR" sz="2700" dirty="0" smtClean="0"/>
                  <a:t>αντίθεσης </a:t>
                </a:r>
                <a:r>
                  <a:rPr lang="el-GR" sz="2700" dirty="0"/>
                  <a:t>σε μια εικόνα Ι παίρνει τη μορφή</a:t>
                </a:r>
                <a:r>
                  <a:rPr lang="el-GR" sz="2700" dirty="0" smtClean="0"/>
                  <a:t>:</a:t>
                </a:r>
                <a:endParaRPr lang="en-US" sz="27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700" i="1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num>
                        <m:den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700" i="1">
                                  <a:solidFill>
                                    <a:schemeClr val="accent5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solidFill>
                                <a:schemeClr val="accent5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𝐼𝑁</m:t>
                          </m:r>
                        </m:den>
                      </m:f>
                    </m:oMath>
                  </m:oMathPara>
                </a14:m>
                <a:endParaRPr lang="en-US" sz="2700" dirty="0" smtClean="0"/>
              </a:p>
              <a:p>
                <a:r>
                  <a:rPr lang="el-GR" sz="2400" dirty="0"/>
                  <a:t>όπου το </a:t>
                </a:r>
                <a:r>
                  <a:rPr lang="el-GR" sz="2400" i="1" dirty="0"/>
                  <a:t>Ι</a:t>
                </a:r>
                <a:r>
                  <a:rPr lang="el-GR" sz="2400" i="1" baseline="-25000" dirty="0"/>
                  <a:t>Ν</a:t>
                </a:r>
                <a:r>
                  <a:rPr lang="el-GR" sz="2400" dirty="0"/>
                  <a:t> αναφέρεται σε μια προκαθορισμένη </a:t>
                </a:r>
                <a:r>
                  <a:rPr lang="el-GR" sz="2400" dirty="0" smtClean="0"/>
                  <a:t>γειτονιά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του </a:t>
                </a:r>
                <a:r>
                  <a:rPr lang="el-GR" sz="2400" dirty="0" err="1"/>
                  <a:t>εικονοστοιχείου</a:t>
                </a:r>
                <a:r>
                  <a:rPr lang="el-GR" sz="2400" dirty="0"/>
                  <a:t> (</a:t>
                </a:r>
                <a:r>
                  <a:rPr lang="en-US" sz="2400" dirty="0"/>
                  <a:t>n, m).</a:t>
                </a:r>
                <a:endParaRPr lang="en-US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43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9078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ΑΥΞΗΣΗ ΤΗΣ ΑΝΤΙΘΕΣΗΣ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Άλλος ορισμός της τοπικής αντίθεσης βασίζεται στις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μέγιστες </a:t>
                </a:r>
                <a:r>
                  <a:rPr lang="el-GR" dirty="0"/>
                  <a:t>και ελάχιστες τιμές σε μια περιοχή.</a:t>
                </a:r>
              </a:p>
              <a:p>
                <a:r>
                  <a:rPr lang="el-GR" dirty="0"/>
                  <a:t>Συγκεκριμένα</a:t>
                </a:r>
                <a:r>
                  <a:rPr lang="el-GR" dirty="0" smtClean="0"/>
                  <a:t>,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dirty="0"/>
                  <a:t>ή σε </a:t>
                </a:r>
                <a:r>
                  <a:rPr lang="el-GR" dirty="0" err="1"/>
                  <a:t>κανονικοποιημένη</a:t>
                </a:r>
                <a:r>
                  <a:rPr lang="el-GR" dirty="0"/>
                  <a:t> μορφή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𝐼𝑁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2420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ΑΥΞΗΣΗ ΤΗΣ ΑΝΤΙΘΕΣΗΣ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219200"/>
            <a:ext cx="4051176" cy="5257800"/>
          </a:xfrm>
        </p:spPr>
        <p:txBody>
          <a:bodyPr/>
          <a:lstStyle/>
          <a:p>
            <a:r>
              <a:rPr lang="el-GR" sz="2400" dirty="0"/>
              <a:t>Αύξηση της αντίθεσης:</a:t>
            </a:r>
          </a:p>
          <a:p>
            <a:pPr marL="0" indent="0">
              <a:buNone/>
            </a:pPr>
            <a:r>
              <a:rPr lang="el-GR" sz="2400" dirty="0"/>
              <a:t>(α) Η αρχική εικόνα,</a:t>
            </a:r>
          </a:p>
          <a:p>
            <a:pPr marL="0" indent="0">
              <a:buNone/>
            </a:pPr>
            <a:r>
              <a:rPr lang="el-GR" sz="2400" dirty="0"/>
              <a:t>(β) η </a:t>
            </a:r>
            <a:r>
              <a:rPr lang="el-GR" sz="2400" dirty="0" smtClean="0"/>
              <a:t>συνάρτηση</a:t>
            </a:r>
            <a:r>
              <a:rPr lang="en-US" sz="2400" dirty="0" smtClean="0"/>
              <a:t> </a:t>
            </a:r>
            <a:r>
              <a:rPr lang="el-GR" sz="2400" dirty="0" smtClean="0"/>
              <a:t>μετασχηματισμού</a:t>
            </a:r>
            <a:r>
              <a:rPr lang="el-GR" sz="2400" dirty="0"/>
              <a:t>,</a:t>
            </a:r>
          </a:p>
          <a:p>
            <a:pPr marL="0" indent="0">
              <a:buNone/>
            </a:pPr>
            <a:r>
              <a:rPr lang="el-GR" sz="2400" dirty="0"/>
              <a:t>(γ) η εικόνα μετά την </a:t>
            </a:r>
            <a:r>
              <a:rPr lang="el-GR" sz="2400" dirty="0" smtClean="0"/>
              <a:t>αύξηση</a:t>
            </a:r>
            <a:r>
              <a:rPr lang="en-US" sz="2400" dirty="0" smtClean="0"/>
              <a:t> </a:t>
            </a:r>
            <a:r>
              <a:rPr lang="el-GR" sz="2400" dirty="0" smtClean="0"/>
              <a:t>της </a:t>
            </a:r>
            <a:r>
              <a:rPr lang="el-GR" sz="2400" dirty="0"/>
              <a:t>αντίθεσης, και</a:t>
            </a:r>
          </a:p>
          <a:p>
            <a:pPr marL="0" indent="0">
              <a:buNone/>
            </a:pPr>
            <a:r>
              <a:rPr lang="el-GR" sz="2400" dirty="0"/>
              <a:t>(δ) με αντίθεση </a:t>
            </a:r>
            <a:r>
              <a:rPr lang="el-GR" sz="2400" dirty="0" smtClean="0"/>
              <a:t>κατωφλίου</a:t>
            </a:r>
            <a:r>
              <a:rPr lang="en-US" sz="2400" dirty="0" smtClean="0"/>
              <a:t> </a:t>
            </a:r>
            <a:r>
              <a:rPr lang="el-GR" sz="2400" dirty="0" smtClean="0"/>
              <a:t>(Τ=150</a:t>
            </a:r>
            <a:r>
              <a:rPr lang="el-GR" sz="2400" dirty="0"/>
              <a:t>).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43847"/>
            <a:ext cx="4032448" cy="375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55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ΜΕΤΑΣΧΗΜΑΤΙΣΜΟΙ </a:t>
            </a:r>
            <a:r>
              <a:rPr lang="el-GR" b="0" dirty="0" smtClean="0"/>
              <a:t>ΔΥΝΑΜΗΣ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Η πρώτη κατηγορία τέτοιων συναρτήσεων</a:t>
                </a:r>
                <a:r>
                  <a:rPr lang="en-US" dirty="0"/>
                  <a:t> </a:t>
                </a:r>
                <a:r>
                  <a:rPr lang="el-GR" dirty="0" smtClean="0"/>
                  <a:t>βασίζεται </a:t>
                </a:r>
                <a:r>
                  <a:rPr lang="el-GR" dirty="0"/>
                  <a:t>στη οικογένεια των </a:t>
                </a:r>
                <a:r>
                  <a:rPr lang="el-GR" dirty="0" smtClean="0"/>
                  <a:t>συναρτήσεων</a:t>
                </a:r>
                <a:r>
                  <a:rPr lang="en-US" dirty="0" smtClean="0"/>
                  <a:t> </a:t>
                </a:r>
                <a:r>
                  <a:rPr lang="el-GR" dirty="0" smtClean="0"/>
                  <a:t>δύναμης: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=255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l-GR" b="0" i="1" baseline="30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i="1" baseline="30000" dirty="0">
                  <a:solidFill>
                    <a:srgbClr val="FF0000"/>
                  </a:solidFill>
                </a:endParaRPr>
              </a:p>
              <a:p>
                <a:endParaRPr lang="en-US" i="1" dirty="0" smtClean="0"/>
              </a:p>
              <a:p>
                <a:r>
                  <a:rPr lang="el-GR" dirty="0"/>
                  <a:t>όπου 0≤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≤1 και το </a:t>
                </a:r>
                <a:r>
                  <a:rPr lang="el-GR" dirty="0" smtClean="0"/>
                  <a:t>γ </a:t>
                </a:r>
                <a:r>
                  <a:rPr lang="el-GR" dirty="0"/>
                  <a:t>ο εκθέτης. Συνεπώς, </a:t>
                </a:r>
                <a:r>
                  <a:rPr lang="el-GR" dirty="0" smtClean="0"/>
                  <a:t>για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μία </a:t>
                </a:r>
                <a:r>
                  <a:rPr lang="el-GR" dirty="0"/>
                  <a:t>εικόνα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[</a:t>
                </a:r>
                <a:r>
                  <a:rPr lang="el-GR" dirty="0"/>
                  <a:t>0,255] έχουμε</a:t>
                </a:r>
                <a:r>
                  <a:rPr lang="el-GR" dirty="0" smtClean="0"/>
                  <a:t>: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l-GR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𝜊𝜋𝜊𝜐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255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4800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Αναφορές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880487"/>
            <a:ext cx="1529740" cy="21143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78208" y="3848100"/>
            <a:ext cx="6408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“Digital Image Processing”, Rafael </a:t>
            </a:r>
            <a:r>
              <a:rPr kumimoji="1" lang="en-US" altLang="el-G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C.Gonzalez</a:t>
            </a:r>
            <a:r>
              <a:rPr kumimoji="1" lang="en-US" altLang="el-G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&amp; Richard E. Woods, Addison-Wesley, 3rd  edition</a:t>
            </a:r>
          </a:p>
          <a:p>
            <a:pPr marL="0" indent="0" eaLnBrk="1" hangingPunct="1">
              <a:tabLst>
                <a:tab pos="1171575" algn="l"/>
              </a:tabLst>
            </a:pPr>
            <a:endParaRPr lang="el-GR" altLang="el-GR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27784" y="4521369"/>
            <a:ext cx="84010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 kumimoji="1" sz="2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33"/>
              </a:buClr>
              <a:buSzPct val="80000"/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00"/>
              </a:buClr>
              <a:buSzPct val="70000"/>
              <a:buFont typeface="Wingdings" pitchFamily="2" charset="2"/>
              <a:buBlip>
                <a:blip r:embed="rId5"/>
              </a:buBlip>
              <a:defRPr kumimoji="1"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Blip>
                <a:blip r:embed="rId6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Blip>
                <a:blip r:embed="rId7"/>
              </a:buBlip>
              <a:defRPr kumimoji="1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 eaLnBrk="1" hangingPunct="1">
              <a:tabLst>
                <a:tab pos="1171575" algn="l"/>
              </a:tabLst>
            </a:pPr>
            <a:r>
              <a:rPr lang="en-IE" altLang="el-GR" sz="1600" kern="0" dirty="0" smtClean="0"/>
              <a:t>	“Digital Image Processing”, Rafael C. </a:t>
            </a:r>
            <a:br>
              <a:rPr lang="en-IE" altLang="el-GR" sz="1600" kern="0" dirty="0" smtClean="0"/>
            </a:br>
            <a:r>
              <a:rPr lang="en-IE" altLang="el-GR" sz="1600" kern="0" dirty="0" smtClean="0"/>
              <a:t>	Gonzalez &amp; Richard E. Woods, </a:t>
            </a:r>
            <a:br>
              <a:rPr lang="en-IE" altLang="el-GR" sz="1600" kern="0" dirty="0" smtClean="0"/>
            </a:br>
            <a:r>
              <a:rPr lang="en-IE" altLang="el-GR" sz="1600" kern="0" dirty="0" smtClean="0"/>
              <a:t>	Addison-Wesley, 2002</a:t>
            </a:r>
            <a:endParaRPr lang="el-GR" altLang="el-GR" sz="1600" kern="0" dirty="0" smtClean="0"/>
          </a:p>
          <a:p>
            <a:pPr marL="0" indent="0" eaLnBrk="1" hangingPunct="1">
              <a:tabLst>
                <a:tab pos="1171575" algn="l"/>
              </a:tabLst>
            </a:pPr>
            <a:endParaRPr lang="el-GR" altLang="el-GR" sz="1600" kern="0" dirty="0" smtClean="0"/>
          </a:p>
          <a:p>
            <a:pPr marL="0" indent="0" eaLnBrk="1" hangingPunct="1">
              <a:buFont typeface="Wingdings" pitchFamily="2" charset="2"/>
              <a:buNone/>
              <a:tabLst>
                <a:tab pos="1171575" algn="l"/>
              </a:tabLst>
            </a:pPr>
            <a:r>
              <a:rPr lang="el-GR" sz="1600" kern="0" dirty="0" smtClean="0"/>
              <a:t>	</a:t>
            </a:r>
            <a:endParaRPr lang="en-US" altLang="el-GR" sz="1600" kern="0" dirty="0" smtClean="0"/>
          </a:p>
        </p:txBody>
      </p:sp>
      <p:pic>
        <p:nvPicPr>
          <p:cNvPr id="9" name="Picture 4" descr="boo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97" y="4607094"/>
            <a:ext cx="11033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/>
          <a:srcRect l="26375" t="50000" r="12200" b="33200"/>
          <a:stretch/>
        </p:blipFill>
        <p:spPr>
          <a:xfrm>
            <a:off x="0" y="1243818"/>
            <a:ext cx="9185480" cy="14131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1843268"/>
            <a:ext cx="4439018" cy="649628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6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ΜΕΤΑΣΧΗΜΑΤΙΣΜΟΙ </a:t>
            </a:r>
            <a:r>
              <a:rPr lang="el-GR" b="0" dirty="0" smtClean="0"/>
              <a:t>ΔΥΝΑΜΗΣ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1571" y="1268760"/>
            <a:ext cx="5098501" cy="383960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34315" y="1420238"/>
            <a:ext cx="4902691" cy="3786807"/>
            <a:chOff x="138608" y="1543934"/>
            <a:chExt cx="4902691" cy="3786807"/>
          </a:xfrm>
        </p:grpSpPr>
        <p:sp>
          <p:nvSpPr>
            <p:cNvPr id="16" name="Rectangle 15"/>
            <p:cNvSpPr/>
            <p:nvPr/>
          </p:nvSpPr>
          <p:spPr>
            <a:xfrm>
              <a:off x="899528" y="1543934"/>
              <a:ext cx="4141771" cy="324943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69091" y="4961409"/>
              <a:ext cx="30008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en-US" sz="1800" i="1" dirty="0"/>
                <a:t>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8608" y="2706179"/>
              <a:ext cx="5822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en-US" sz="1800" i="1" dirty="0" smtClean="0"/>
                <a:t>T(g)</a:t>
              </a:r>
              <a:endParaRPr lang="en-US" sz="1800" i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75085" y="510836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Μορφές της </a:t>
            </a:r>
            <a:r>
              <a:rPr lang="el-GR" sz="2000" i="1" dirty="0">
                <a:latin typeface="+mn-lt"/>
              </a:rPr>
              <a:t>Τ</a:t>
            </a:r>
            <a:r>
              <a:rPr lang="el-GR" sz="2000" dirty="0">
                <a:latin typeface="+mn-lt"/>
              </a:rPr>
              <a:t>(</a:t>
            </a:r>
            <a:r>
              <a:rPr lang="en-US" sz="2000" i="1" dirty="0">
                <a:latin typeface="+mn-lt"/>
              </a:rPr>
              <a:t>g</a:t>
            </a:r>
            <a:r>
              <a:rPr lang="en-US" sz="2000" dirty="0">
                <a:latin typeface="+mn-lt"/>
              </a:rPr>
              <a:t>) </a:t>
            </a:r>
            <a:r>
              <a:rPr lang="el-GR" sz="2000" dirty="0" smtClean="0">
                <a:latin typeface="+mn-lt"/>
              </a:rPr>
              <a:t>για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διάφορες </a:t>
            </a:r>
            <a:r>
              <a:rPr lang="el-GR" sz="2000" dirty="0">
                <a:latin typeface="+mn-lt"/>
              </a:rPr>
              <a:t>τιμές του εκθέτη </a:t>
            </a:r>
            <a:r>
              <a:rPr lang="el-GR" sz="2000" i="1" dirty="0" smtClean="0">
                <a:latin typeface="+mn-lt"/>
              </a:rPr>
              <a:t>γ</a:t>
            </a:r>
            <a:r>
              <a:rPr lang="en-US" sz="2000" i="1" dirty="0" smtClean="0">
                <a:latin typeface="+mn-lt"/>
              </a:rPr>
              <a:t> {4,3,2,1,1/2,…}</a:t>
            </a:r>
            <a:endParaRPr lang="en-US" sz="2000" i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47085" y="5148611"/>
            <a:ext cx="3091341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latin typeface="+mn-lt"/>
              </a:rPr>
              <a:t>Εφαρμογή </a:t>
            </a:r>
            <a:r>
              <a:rPr lang="el-GR" sz="2000" dirty="0" smtClean="0">
                <a:latin typeface="+mn-lt"/>
              </a:rPr>
              <a:t>των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μετασχηματισμών </a:t>
            </a:r>
            <a:r>
              <a:rPr lang="el-GR" sz="2000" dirty="0">
                <a:latin typeface="+mn-lt"/>
              </a:rPr>
              <a:t>δύναμης </a:t>
            </a:r>
            <a:r>
              <a:rPr lang="el-GR" sz="2000" dirty="0" smtClean="0">
                <a:latin typeface="+mn-lt"/>
              </a:rPr>
              <a:t>για</a:t>
            </a:r>
            <a:r>
              <a:rPr lang="en-US" sz="2000" dirty="0" smtClean="0">
                <a:latin typeface="+mn-lt"/>
              </a:rPr>
              <a:t> </a:t>
            </a:r>
            <a:r>
              <a:rPr lang="el-GR" sz="2000" dirty="0" smtClean="0">
                <a:latin typeface="+mn-lt"/>
              </a:rPr>
              <a:t>διάφορες </a:t>
            </a:r>
            <a:r>
              <a:rPr lang="el-GR" sz="2000" dirty="0">
                <a:latin typeface="+mn-lt"/>
              </a:rPr>
              <a:t>τιμές του </a:t>
            </a:r>
            <a:r>
              <a:rPr lang="el-GR" sz="2000" dirty="0" smtClean="0">
                <a:latin typeface="+mn-lt"/>
              </a:rPr>
              <a:t>γ </a:t>
            </a:r>
            <a:r>
              <a:rPr lang="el-GR" sz="1050" dirty="0" smtClean="0">
                <a:latin typeface="+mn-lt"/>
              </a:rPr>
              <a:t> </a:t>
            </a:r>
            <a:r>
              <a:rPr lang="en-US" sz="1050" dirty="0">
                <a:latin typeface="+mn-lt"/>
              </a:rPr>
              <a:t>https://</a:t>
            </a:r>
            <a:r>
              <a:rPr lang="en-US" sz="1050" dirty="0" smtClean="0">
                <a:latin typeface="+mn-lt"/>
              </a:rPr>
              <a:t>en.wikipedia.org/wiki/Gamma_correction</a:t>
            </a:r>
            <a:endParaRPr lang="en-US" sz="105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263" y="7023"/>
            <a:ext cx="1285967" cy="64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7137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ΛΟΓΑΡΙΘΜΙΚΟΣ ΜΕΤΑΣΧΗΜΑΤΙΣΜΟΣ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Χρησιμοποιούνται για να βελτιστοποιούν σκοτεινές και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φωτεινές </a:t>
                </a:r>
                <a:r>
                  <a:rPr lang="el-GR" dirty="0"/>
                  <a:t>εικόνες αντίστοιχα.</a:t>
                </a:r>
              </a:p>
              <a:p>
                <a:r>
                  <a:rPr lang="el-GR" dirty="0"/>
                  <a:t>Ο λογαριθμικός μετασχηματισμός έχει τη </a:t>
                </a:r>
                <a:r>
                  <a:rPr lang="el-GR" dirty="0" smtClean="0"/>
                  <a:t>ακόλουθη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γενική </a:t>
                </a:r>
                <a:r>
                  <a:rPr lang="el-GR" dirty="0"/>
                  <a:t>μορφή: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dirty="0" smtClean="0"/>
                  <a:t>και </a:t>
                </a:r>
                <a:r>
                  <a:rPr lang="el-GR" dirty="0"/>
                  <a:t>αν θεωρήσουμε ως προϋπόθεση ότι Τ(0) = 0 </a:t>
                </a:r>
                <a:r>
                  <a:rPr lang="el-GR" dirty="0" smtClean="0"/>
                  <a:t>και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Τ(255</a:t>
                </a:r>
                <a:r>
                  <a:rPr lang="el-GR" dirty="0"/>
                  <a:t>) = 255, </a:t>
                </a:r>
                <a:r>
                  <a:rPr lang="el-GR" dirty="0" smtClean="0"/>
                  <a:t>τότε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⁡(1+255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 r="-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520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504" y="1278920"/>
            <a:ext cx="4871505" cy="37599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10944" y="1443953"/>
            <a:ext cx="4073890" cy="32494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ΛΟΓΑΡΙΘΜΙΚΟΣ ΜΕΤΑΣΧΗΜΑΤΙΣΜΟΣ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" y="1334215"/>
            <a:ext cx="4773369" cy="37509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57191" y="1325191"/>
            <a:ext cx="4670198" cy="3861613"/>
            <a:chOff x="293284" y="1428567"/>
            <a:chExt cx="4748015" cy="3861613"/>
          </a:xfrm>
        </p:grpSpPr>
        <p:sp>
          <p:nvSpPr>
            <p:cNvPr id="7" name="Rectangle 6"/>
            <p:cNvSpPr/>
            <p:nvPr/>
          </p:nvSpPr>
          <p:spPr>
            <a:xfrm>
              <a:off x="899528" y="1543934"/>
              <a:ext cx="4141771" cy="324943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17195" y="4920848"/>
              <a:ext cx="30038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en-US" sz="1800" i="1" dirty="0" smtClean="0"/>
                <a:t>                                              g</a:t>
              </a:r>
              <a:endParaRPr lang="en-US" sz="1800" i="1" dirty="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617993" y="2339844"/>
              <a:ext cx="2198039" cy="3754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en-US" sz="1800" i="1" dirty="0" smtClean="0"/>
                <a:t>                            T(g)</a:t>
              </a:r>
              <a:endParaRPr lang="en-US" sz="1800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09912" y="4817472"/>
            <a:ext cx="36471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                                                          g</a:t>
            </a:r>
            <a:endParaRPr lang="en-US" sz="1800" i="1" dirty="0"/>
          </a:p>
        </p:txBody>
      </p:sp>
      <p:sp>
        <p:nvSpPr>
          <p:cNvPr id="14" name="Rectangle 13"/>
          <p:cNvSpPr/>
          <p:nvPr/>
        </p:nvSpPr>
        <p:spPr>
          <a:xfrm>
            <a:off x="421888" y="5047939"/>
            <a:ext cx="379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 smtClean="0">
                <a:latin typeface="+mn-lt"/>
              </a:rPr>
              <a:t>Καμπύλες λογαριθμικού</a:t>
            </a: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μετασχηματισμού</a:t>
            </a: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για</a:t>
            </a:r>
            <a:r>
              <a:rPr lang="en-US" sz="1800" dirty="0" smtClean="0">
                <a:latin typeface="+mn-lt"/>
              </a:rPr>
              <a:t> b=45.986</a:t>
            </a:r>
            <a:endParaRPr lang="en-US" sz="18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0944" y="50479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800" dirty="0">
                <a:latin typeface="ArialUnicodeMS-WinCharSetFFFF-H2"/>
              </a:rPr>
              <a:t>Καμπύλες λογαριθμικού</a:t>
            </a:r>
          </a:p>
          <a:p>
            <a:r>
              <a:rPr lang="el-GR" sz="1800" dirty="0">
                <a:latin typeface="ArialUnicodeMS-WinCharSetFFFF-H2"/>
              </a:rPr>
              <a:t>μετασχηματισμού για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15976" y="5198720"/>
                <a:ext cx="1926810" cy="6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255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⁡(1+255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76" y="5198720"/>
                <a:ext cx="1926810" cy="6036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9021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504" y="1278920"/>
            <a:ext cx="4871505" cy="375999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10944" y="1443953"/>
            <a:ext cx="4073890" cy="32494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ΛΟΓΑΡΙΘΜΙΚΟΣ ΜΕΤΑΣΧΗΜΑΤΙΣΜΟΣ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" y="1334215"/>
            <a:ext cx="4773369" cy="37509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57191" y="1325191"/>
            <a:ext cx="4670198" cy="3861613"/>
            <a:chOff x="293284" y="1428567"/>
            <a:chExt cx="4748015" cy="3861613"/>
          </a:xfrm>
        </p:grpSpPr>
        <p:sp>
          <p:nvSpPr>
            <p:cNvPr id="7" name="Rectangle 6"/>
            <p:cNvSpPr/>
            <p:nvPr/>
          </p:nvSpPr>
          <p:spPr>
            <a:xfrm>
              <a:off x="899528" y="1543934"/>
              <a:ext cx="4141771" cy="324943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17195" y="4920848"/>
              <a:ext cx="30038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en-US" sz="1800" i="1" dirty="0" smtClean="0"/>
                <a:t>                                              g</a:t>
              </a:r>
              <a:endParaRPr lang="en-US" sz="1800" i="1" dirty="0"/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-617993" y="2339844"/>
              <a:ext cx="2198039" cy="3754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marL="0" indent="0" algn="ctr">
                <a:buNone/>
              </a:pPr>
              <a:r>
                <a:rPr lang="en-US" sz="1800" i="1" dirty="0" smtClean="0"/>
                <a:t>                            T(g)</a:t>
              </a:r>
              <a:endParaRPr lang="en-US" sz="1800" i="1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209912" y="4817472"/>
            <a:ext cx="364715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                                                          g</a:t>
            </a:r>
            <a:endParaRPr lang="en-US" sz="1800" i="1" dirty="0"/>
          </a:p>
        </p:txBody>
      </p:sp>
      <p:sp>
        <p:nvSpPr>
          <p:cNvPr id="14" name="Rectangle 13"/>
          <p:cNvSpPr/>
          <p:nvPr/>
        </p:nvSpPr>
        <p:spPr>
          <a:xfrm>
            <a:off x="421888" y="5047939"/>
            <a:ext cx="3790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800" dirty="0" smtClean="0">
                <a:latin typeface="+mn-lt"/>
              </a:rPr>
              <a:t>Καμπύλες λογαριθμικού</a:t>
            </a: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μετασχηματισμού</a:t>
            </a: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για</a:t>
            </a:r>
            <a:r>
              <a:rPr lang="en-US" sz="1800" dirty="0" smtClean="0">
                <a:latin typeface="+mn-lt"/>
              </a:rPr>
              <a:t> b=45.986</a:t>
            </a:r>
            <a:endParaRPr lang="en-US" sz="18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0944" y="50479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800" dirty="0">
                <a:latin typeface="ArialUnicodeMS-WinCharSetFFFF-H2"/>
              </a:rPr>
              <a:t>Καμπύλες λογαριθμικού</a:t>
            </a:r>
          </a:p>
          <a:p>
            <a:r>
              <a:rPr lang="el-GR" sz="1800" dirty="0">
                <a:latin typeface="ArialUnicodeMS-WinCharSetFFFF-H2"/>
              </a:rPr>
              <a:t>μετασχηματισμού για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215976" y="5198720"/>
                <a:ext cx="1926810" cy="6036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255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⁡(1+255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76" y="5198720"/>
                <a:ext cx="1926810" cy="6036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24318" y="1443781"/>
                <a:ext cx="17751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n-US" sz="1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ln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⁡(1+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318" y="1443781"/>
                <a:ext cx="1775101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V="1">
            <a:off x="5416256" y="2780928"/>
            <a:ext cx="0" cy="1909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72822" y="4687119"/>
            <a:ext cx="360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25</a:t>
            </a:r>
            <a:endParaRPr lang="en-US" sz="1050" b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024318" y="2780928"/>
            <a:ext cx="3919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244408" y="1628447"/>
            <a:ext cx="0" cy="3038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797720" y="2377860"/>
            <a:ext cx="0" cy="2309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10944" y="2348880"/>
            <a:ext cx="785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4008" y="2227579"/>
            <a:ext cx="432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185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8363159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ΛΟΓΑΡΙΘΜΙΚΟΣ ΜΕΤΑΣΧΗΜΑΤΙΣΜΟΣ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341973"/>
            <a:ext cx="45996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ArialUnicodeMS-WinCharSetFFFF-H2"/>
              </a:rPr>
              <a:t>Παράδειγμα εφαρμογής του </a:t>
            </a:r>
            <a:r>
              <a:rPr lang="el-GR" dirty="0" smtClean="0">
                <a:latin typeface="ArialUnicodeMS-WinCharSetFFFF-H2"/>
              </a:rPr>
              <a:t>λογαριθμικού</a:t>
            </a:r>
            <a:r>
              <a:rPr lang="en-US" dirty="0" smtClean="0">
                <a:latin typeface="ArialUnicodeMS-WinCharSetFFFF-H2"/>
              </a:rPr>
              <a:t> </a:t>
            </a:r>
            <a:r>
              <a:rPr lang="el-GR" dirty="0" smtClean="0">
                <a:latin typeface="ArialUnicodeMS-WinCharSetFFFF-H2"/>
              </a:rPr>
              <a:t>μετασχηματισμού</a:t>
            </a:r>
            <a:endParaRPr lang="el-GR" dirty="0">
              <a:latin typeface="Verdana" panose="020B0604030504040204" pitchFamily="34" charset="0"/>
            </a:endParaRPr>
          </a:p>
          <a:p>
            <a:endParaRPr lang="el-GR" dirty="0">
              <a:latin typeface="Verdana" panose="020B0604030504040204" pitchFamily="34" charset="0"/>
            </a:endParaRPr>
          </a:p>
          <a:p>
            <a:endParaRPr lang="el-GR" dirty="0" smtClean="0">
              <a:latin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9" t="-1302" r="34639" b="1302"/>
          <a:stretch/>
        </p:blipFill>
        <p:spPr>
          <a:xfrm>
            <a:off x="5220072" y="914400"/>
            <a:ext cx="2520280" cy="532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67211" y="3339207"/>
            <a:ext cx="2853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Verdana" panose="020B0604030504040204" pitchFamily="34" charset="0"/>
              </a:rPr>
              <a:t>(</a:t>
            </a:r>
            <a:r>
              <a:rPr lang="el-GR" dirty="0">
                <a:latin typeface="ArialUnicodeMS-WinCharSetFFFF-H2"/>
              </a:rPr>
              <a:t>α</a:t>
            </a:r>
            <a:r>
              <a:rPr lang="el-GR" dirty="0">
                <a:latin typeface="Verdana" panose="020B0604030504040204" pitchFamily="34" charset="0"/>
              </a:rPr>
              <a:t>) </a:t>
            </a:r>
            <a:r>
              <a:rPr lang="el-GR" dirty="0">
                <a:latin typeface="ArialUnicodeMS-WinCharSetFFFF-H2"/>
              </a:rPr>
              <a:t>Αρχική εικόνα</a:t>
            </a:r>
            <a:r>
              <a:rPr lang="el-GR" dirty="0"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8024" y="5835382"/>
            <a:ext cx="3842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Verdana" panose="020B0604030504040204" pitchFamily="34" charset="0"/>
              </a:rPr>
              <a:t>(</a:t>
            </a:r>
            <a:r>
              <a:rPr lang="el-GR" dirty="0">
                <a:latin typeface="ArialUnicodeMS-WinCharSetFFFF-H2"/>
              </a:rPr>
              <a:t>β</a:t>
            </a:r>
            <a:r>
              <a:rPr lang="el-GR" dirty="0">
                <a:latin typeface="Verdana" panose="020B0604030504040204" pitchFamily="34" charset="0"/>
              </a:rPr>
              <a:t>) </a:t>
            </a:r>
            <a:r>
              <a:rPr lang="el-GR" dirty="0">
                <a:latin typeface="ArialUnicodeMS-WinCharSetFFFF-H2"/>
              </a:rPr>
              <a:t>Τελική εικόνα για</a:t>
            </a:r>
            <a:r>
              <a:rPr lang="en-US" dirty="0">
                <a:latin typeface="ArialUnicodeMS-WinCharSetFFFF-H2"/>
              </a:rPr>
              <a:t> </a:t>
            </a:r>
            <a:r>
              <a:rPr lang="el-GR" dirty="0">
                <a:latin typeface="ArialUnicodeMS-WinCharSetFFFF-H2"/>
              </a:rPr>
              <a:t>α</a:t>
            </a:r>
            <a:r>
              <a:rPr lang="el-GR" dirty="0">
                <a:latin typeface="Verdana" panose="020B0604030504040204" pitchFamily="34" charset="0"/>
              </a:rPr>
              <a:t>=1.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126803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grayImage </a:t>
            </a:r>
            <a:r>
              <a:rPr lang="en-US" sz="1200" dirty="0"/>
              <a:t>= </a:t>
            </a:r>
            <a:r>
              <a:rPr lang="en-US" sz="1200" dirty="0" err="1"/>
              <a:t>imread</a:t>
            </a:r>
            <a:r>
              <a:rPr lang="en-US" sz="1200" dirty="0"/>
              <a:t>('</a:t>
            </a:r>
            <a:r>
              <a:rPr lang="en-US" sz="1200" dirty="0" err="1"/>
              <a:t>Cameraman.tif</a:t>
            </a:r>
            <a:r>
              <a:rPr lang="en-US" sz="1200" dirty="0"/>
              <a:t>');</a:t>
            </a:r>
          </a:p>
          <a:p>
            <a:r>
              <a:rPr lang="en-US" sz="1200" dirty="0"/>
              <a:t>grayImage = double(grayImage);</a:t>
            </a:r>
          </a:p>
          <a:p>
            <a:r>
              <a:rPr lang="en-US" sz="1200" dirty="0"/>
              <a:t>subplot(2,1,1);</a:t>
            </a:r>
          </a:p>
          <a:p>
            <a:r>
              <a:rPr lang="en-US" sz="1200" dirty="0" err="1"/>
              <a:t>imshow</a:t>
            </a:r>
            <a:r>
              <a:rPr lang="en-US" sz="1200" dirty="0"/>
              <a:t>(</a:t>
            </a:r>
            <a:r>
              <a:rPr lang="en-US" sz="1200" dirty="0" err="1"/>
              <a:t>grayImage</a:t>
            </a:r>
            <a:r>
              <a:rPr lang="en-US" sz="1200" dirty="0"/>
              <a:t>, []);</a:t>
            </a:r>
          </a:p>
          <a:p>
            <a:r>
              <a:rPr lang="en-US" sz="1200" dirty="0"/>
              <a:t>axis on;</a:t>
            </a:r>
          </a:p>
          <a:p>
            <a:r>
              <a:rPr lang="en-US" sz="1200" dirty="0"/>
              <a:t>title('Original Image', '</a:t>
            </a:r>
            <a:r>
              <a:rPr lang="en-US" sz="1200" dirty="0" err="1"/>
              <a:t>FontSize</a:t>
            </a:r>
            <a:r>
              <a:rPr lang="en-US" sz="1200" dirty="0"/>
              <a:t>', 15);</a:t>
            </a:r>
          </a:p>
          <a:p>
            <a:r>
              <a:rPr lang="en-US" sz="1200" dirty="0" smtClean="0"/>
              <a:t>% </a:t>
            </a:r>
            <a:r>
              <a:rPr lang="en-US" sz="1200" dirty="0"/>
              <a:t>Take the log of it.  Add 1 to avoid taking log of zero.</a:t>
            </a:r>
          </a:p>
          <a:p>
            <a:r>
              <a:rPr lang="en-US" sz="1200" dirty="0" err="1"/>
              <a:t>logImage</a:t>
            </a:r>
            <a:r>
              <a:rPr lang="en-US" sz="1200" dirty="0"/>
              <a:t> = log(grayImage+1);</a:t>
            </a:r>
          </a:p>
          <a:p>
            <a:r>
              <a:rPr lang="en-US" sz="1200" dirty="0"/>
              <a:t>% Normalize to the range 0-1.</a:t>
            </a:r>
          </a:p>
          <a:p>
            <a:r>
              <a:rPr lang="en-US" sz="1200" dirty="0" err="1"/>
              <a:t>normalizedImage</a:t>
            </a:r>
            <a:r>
              <a:rPr lang="en-US" sz="1200" dirty="0"/>
              <a:t> = mat2gray(</a:t>
            </a:r>
            <a:r>
              <a:rPr lang="en-US" sz="1200" dirty="0" err="1"/>
              <a:t>logImage</a:t>
            </a:r>
            <a:r>
              <a:rPr lang="en-US" sz="1200" dirty="0"/>
              <a:t>);</a:t>
            </a:r>
          </a:p>
          <a:p>
            <a:r>
              <a:rPr lang="en-US" sz="1200" dirty="0"/>
              <a:t>% Display it.</a:t>
            </a:r>
          </a:p>
          <a:p>
            <a:r>
              <a:rPr lang="en-US" sz="1200" dirty="0"/>
              <a:t>subplot(2,1,2);</a:t>
            </a:r>
          </a:p>
          <a:p>
            <a:r>
              <a:rPr lang="en-US" sz="1200" dirty="0" err="1"/>
              <a:t>imshow</a:t>
            </a:r>
            <a:r>
              <a:rPr lang="en-US" sz="1200" dirty="0"/>
              <a:t>(</a:t>
            </a:r>
            <a:r>
              <a:rPr lang="en-US" sz="1200" dirty="0" err="1"/>
              <a:t>normalizedImage</a:t>
            </a:r>
            <a:r>
              <a:rPr lang="en-US" sz="1200" dirty="0"/>
              <a:t>, []);</a:t>
            </a:r>
          </a:p>
          <a:p>
            <a:r>
              <a:rPr lang="en-US" sz="1200" dirty="0"/>
              <a:t>axis on;</a:t>
            </a:r>
          </a:p>
          <a:p>
            <a:r>
              <a:rPr lang="en-US" sz="1200" dirty="0"/>
              <a:t>title('Log Image', '</a:t>
            </a:r>
            <a:r>
              <a:rPr lang="en-US" sz="1200" dirty="0" err="1"/>
              <a:t>FontSize</a:t>
            </a:r>
            <a:r>
              <a:rPr lang="en-US" sz="1200" dirty="0"/>
              <a:t>', 15);</a:t>
            </a:r>
          </a:p>
          <a:p>
            <a:r>
              <a:rPr lang="en-US" sz="1200" dirty="0"/>
              <a:t>% If you want a uint8 version, then you can multiply by 255</a:t>
            </a:r>
          </a:p>
          <a:p>
            <a:r>
              <a:rPr lang="en-US" sz="1200" dirty="0"/>
              <a:t>% uint8Image = uint8(255 * </a:t>
            </a:r>
            <a:r>
              <a:rPr lang="en-US" sz="1200" dirty="0" err="1"/>
              <a:t>normalizedImage</a:t>
            </a:r>
            <a:r>
              <a:rPr lang="en-US" sz="1200" dirty="0"/>
              <a:t>);</a:t>
            </a:r>
          </a:p>
          <a:p>
            <a:r>
              <a:rPr lang="en-US" sz="1200" dirty="0" err="1"/>
              <a:t>msgbox</a:t>
            </a:r>
            <a:r>
              <a:rPr lang="en-US" sz="1200" dirty="0"/>
              <a:t>('Note how the coat has more details');</a:t>
            </a:r>
          </a:p>
        </p:txBody>
      </p:sp>
    </p:spTree>
    <p:extLst>
      <p:ext uri="{BB962C8B-B14F-4D97-AF65-F5344CB8AC3E}">
        <p14:creationId xmlns:p14="http://schemas.microsoft.com/office/powerpoint/2010/main" val="38954993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ΕΚΘΕΤΙΚΟΣ ΜΕΤΑΣΧΗΜΑΤΙΣΜΟΣ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Σε αντιστοίχηση με τον λογαριθμικό μετασχηματισμό,</a:t>
                </a:r>
                <a:r>
                  <a:rPr lang="en-US" dirty="0" smtClean="0"/>
                  <a:t> </a:t>
                </a:r>
                <a:r>
                  <a:rPr lang="el-GR" dirty="0" smtClean="0"/>
                  <a:t>ο </a:t>
                </a:r>
                <a:r>
                  <a:rPr lang="el-GR" dirty="0"/>
                  <a:t>εκθετικός μετασχηματισμός έχει την </a:t>
                </a:r>
                <a:r>
                  <a:rPr lang="el-GR" dirty="0" smtClean="0"/>
                  <a:t>ακόλουθη</a:t>
                </a:r>
                <a:r>
                  <a:rPr lang="en-US" dirty="0"/>
                  <a:t> </a:t>
                </a:r>
                <a:r>
                  <a:rPr lang="el-GR" dirty="0" smtClean="0"/>
                  <a:t>έκφραση: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l-GR" dirty="0"/>
                  <a:t>Αν θέσουμε ως περιορισμό ότι Τ(0) = 0 </a:t>
                </a:r>
                <a:r>
                  <a:rPr lang="el-GR" dirty="0" smtClean="0"/>
                  <a:t>και</a:t>
                </a:r>
                <a:r>
                  <a:rPr lang="en-US" dirty="0" smtClean="0"/>
                  <a:t> </a:t>
                </a:r>
                <a:r>
                  <a:rPr lang="el-GR" dirty="0" smtClean="0"/>
                  <a:t>Τ(255</a:t>
                </a:r>
                <a:r>
                  <a:rPr lang="el-GR" dirty="0"/>
                  <a:t>) = 255, τότε το b μπορεί να υπολογισθεί </a:t>
                </a:r>
                <a:r>
                  <a:rPr lang="el-GR" dirty="0" smtClean="0"/>
                  <a:t>πάλι</a:t>
                </a:r>
                <a:r>
                  <a:rPr lang="en-US" dirty="0" smtClean="0"/>
                  <a:t> </a:t>
                </a:r>
                <a:r>
                  <a:rPr lang="el-GR" dirty="0" smtClean="0"/>
                  <a:t>από </a:t>
                </a:r>
                <a:r>
                  <a:rPr lang="el-GR" dirty="0"/>
                  <a:t>τη </a:t>
                </a:r>
                <a:r>
                  <a:rPr lang="el-GR" dirty="0" smtClean="0"/>
                  <a:t>σχέση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255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⁡(1+255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159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0275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ΕΚΘΕΤΙΚΟΣ ΜΕΤΑΣΧΗΜΑΤΙΣΜΟΣ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3568" y="5567770"/>
                <a:ext cx="7921005" cy="66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latin typeface="ArialUnicodeMS-WinCharSetFFFF-H2"/>
                  </a:rPr>
                  <a:t>Καμπύλες </a:t>
                </a:r>
                <a:r>
                  <a:rPr lang="el-GR" dirty="0" smtClean="0">
                    <a:latin typeface="ArialUnicodeMS-WinCharSetFFFF-H2"/>
                  </a:rPr>
                  <a:t>εκθετικού μετασχηματισμού για</a:t>
                </a:r>
                <a:r>
                  <a:rPr lang="en-US" dirty="0" smtClean="0">
                    <a:latin typeface="ArialUnicodeMS-WinCharSetFFFF-H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⁡(1+255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67770"/>
                <a:ext cx="7921005" cy="669542"/>
              </a:xfrm>
              <a:prstGeom prst="rect">
                <a:avLst/>
              </a:prstGeom>
              <a:blipFill rotWithShape="0">
                <a:blip r:embed="rId2"/>
                <a:stretch>
                  <a:fillRect l="-1154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1340768"/>
            <a:ext cx="5059614" cy="4104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1760" y="1556792"/>
            <a:ext cx="4176464" cy="32494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3274" y="4841754"/>
            <a:ext cx="44189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0                  </a:t>
            </a:r>
            <a:r>
              <a:rPr lang="en-US" sz="1000" dirty="0" smtClean="0"/>
              <a:t>    </a:t>
            </a:r>
            <a:r>
              <a:rPr lang="el-GR" sz="1000" dirty="0" smtClean="0"/>
              <a:t>50  </a:t>
            </a:r>
            <a:r>
              <a:rPr lang="en-US" sz="1000" dirty="0" smtClean="0"/>
              <a:t>  </a:t>
            </a:r>
            <a:r>
              <a:rPr lang="el-GR" sz="1000" dirty="0" smtClean="0"/>
              <a:t>                 100                   150         </a:t>
            </a:r>
            <a:r>
              <a:rPr lang="en-US" sz="1000" dirty="0" smtClean="0"/>
              <a:t>   </a:t>
            </a:r>
            <a:r>
              <a:rPr lang="el-GR" sz="1000" dirty="0" smtClean="0"/>
              <a:t>        200             </a:t>
            </a:r>
            <a:r>
              <a:rPr lang="en-US" sz="1000" dirty="0" smtClean="0"/>
              <a:t>    </a:t>
            </a:r>
            <a:r>
              <a:rPr lang="el-GR" sz="1000" dirty="0" smtClean="0"/>
              <a:t>  250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98270" y="2872757"/>
            <a:ext cx="396043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0                  50               100                150             200             250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3705576" y="5043715"/>
            <a:ext cx="29546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                                              g</a:t>
            </a:r>
            <a:endParaRPr lang="en-US" sz="1800" i="1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738992" y="2505100"/>
            <a:ext cx="24865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             </a:t>
            </a:r>
            <a:r>
              <a:rPr lang="el-GR" sz="1800" i="1" dirty="0" smtClean="0"/>
              <a:t>     </a:t>
            </a:r>
            <a:r>
              <a:rPr lang="en-US" sz="1800" i="1" dirty="0" smtClean="0"/>
              <a:t>               T(g)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856011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 smtClean="0"/>
              <a:t>ΕΚΘΕΤΙΚΟΣ ΜΕΤΑΣΧΗΜΑΤΙΣΜΟΣ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3568" y="5567770"/>
                <a:ext cx="7921005" cy="669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dirty="0">
                    <a:latin typeface="ArialUnicodeMS-WinCharSetFFFF-H2"/>
                  </a:rPr>
                  <a:t>Καμπύλες </a:t>
                </a:r>
                <a:r>
                  <a:rPr lang="el-GR" dirty="0" smtClean="0">
                    <a:latin typeface="ArialUnicodeMS-WinCharSetFFFF-H2"/>
                  </a:rPr>
                  <a:t>εκθετικού μετασχηματισμού για</a:t>
                </a:r>
                <a:r>
                  <a:rPr lang="en-US" dirty="0" smtClean="0">
                    <a:latin typeface="ArialUnicodeMS-WinCharSetFFFF-H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255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⁡(1+255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567770"/>
                <a:ext cx="7921005" cy="669542"/>
              </a:xfrm>
              <a:prstGeom prst="rect">
                <a:avLst/>
              </a:prstGeom>
              <a:blipFill rotWithShape="0">
                <a:blip r:embed="rId2"/>
                <a:stretch>
                  <a:fillRect l="-1154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7" y="1340768"/>
            <a:ext cx="5059614" cy="4104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1760" y="1556792"/>
            <a:ext cx="4176464" cy="324943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13274" y="4841754"/>
            <a:ext cx="44189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0                  </a:t>
            </a:r>
            <a:r>
              <a:rPr lang="en-US" sz="1000" dirty="0" smtClean="0"/>
              <a:t>    </a:t>
            </a:r>
            <a:r>
              <a:rPr lang="el-GR" sz="1000" dirty="0" smtClean="0"/>
              <a:t>50  </a:t>
            </a:r>
            <a:r>
              <a:rPr lang="en-US" sz="1000" dirty="0" smtClean="0"/>
              <a:t>  </a:t>
            </a:r>
            <a:r>
              <a:rPr lang="el-GR" sz="1000" dirty="0" smtClean="0"/>
              <a:t>                 100       </a:t>
            </a:r>
            <a:r>
              <a:rPr lang="en-US" sz="1000" dirty="0" smtClean="0"/>
              <a:t>125</a:t>
            </a:r>
            <a:r>
              <a:rPr lang="el-GR" sz="1000" dirty="0" smtClean="0"/>
              <a:t>        150         </a:t>
            </a:r>
            <a:r>
              <a:rPr lang="en-US" sz="1000" dirty="0" smtClean="0"/>
              <a:t>   </a:t>
            </a:r>
            <a:r>
              <a:rPr lang="el-GR" sz="1000" dirty="0" smtClean="0"/>
              <a:t>        200             </a:t>
            </a:r>
            <a:r>
              <a:rPr lang="en-US" sz="1000" dirty="0" smtClean="0"/>
              <a:t>    </a:t>
            </a:r>
            <a:r>
              <a:rPr lang="el-GR" sz="1000" dirty="0" smtClean="0"/>
              <a:t>  250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98270" y="2872757"/>
            <a:ext cx="396043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000" dirty="0" smtClean="0"/>
              <a:t>0                  50               100                150             200             250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3705576" y="5043715"/>
            <a:ext cx="2954656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                                              g</a:t>
            </a:r>
            <a:endParaRPr lang="en-US" sz="1800" i="1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738992" y="2505100"/>
            <a:ext cx="248657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indent="0" algn="ctr">
              <a:buNone/>
            </a:pPr>
            <a:r>
              <a:rPr lang="en-US" sz="1800" i="1" dirty="0" smtClean="0"/>
              <a:t>             </a:t>
            </a:r>
            <a:r>
              <a:rPr lang="el-GR" sz="1800" i="1" dirty="0" smtClean="0"/>
              <a:t>     </a:t>
            </a:r>
            <a:r>
              <a:rPr lang="en-US" sz="1800" i="1" dirty="0" smtClean="0"/>
              <a:t>               T(g)</a:t>
            </a:r>
            <a:endParaRPr lang="en-US" sz="1800" i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860032" y="4365104"/>
            <a:ext cx="0" cy="441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11760" y="4365104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42383" y="4282747"/>
            <a:ext cx="360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35</a:t>
            </a:r>
            <a:endParaRPr lang="en-US" sz="1050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52120" y="3645024"/>
            <a:ext cx="0" cy="1161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1760" y="3645024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39752" y="3607132"/>
            <a:ext cx="3600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90</a:t>
            </a:r>
            <a:endParaRPr lang="en-US" sz="1050" b="1" dirty="0"/>
          </a:p>
        </p:txBody>
      </p:sp>
      <p:cxnSp>
        <p:nvCxnSpPr>
          <p:cNvPr id="25" name="Straight Connector 24"/>
          <p:cNvCxnSpPr>
            <a:stCxn id="7" idx="2"/>
          </p:cNvCxnSpPr>
          <p:nvPr/>
        </p:nvCxnSpPr>
        <p:spPr>
          <a:xfrm flipV="1">
            <a:off x="4499992" y="4536663"/>
            <a:ext cx="0" cy="269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11760" y="4536663"/>
            <a:ext cx="2110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1301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0950" t="12493" r="38576" b="11908"/>
          <a:stretch/>
        </p:blipFill>
        <p:spPr>
          <a:xfrm>
            <a:off x="6292034" y="836712"/>
            <a:ext cx="2851966" cy="59233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ΕΚΘΕΤΙΚΟΣ ΜΕΤΑΣΧΗΜΑΤΙΣΜΟΣ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6915" y="5227277"/>
            <a:ext cx="6427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UnicodeMS-WinCharSetFFFF-H2"/>
              </a:rPr>
              <a:t>Παράδειγμα εφαρμογής </a:t>
            </a:r>
            <a:r>
              <a:rPr lang="el-GR" sz="1600" dirty="0" smtClean="0">
                <a:latin typeface="ArialUnicodeMS-WinCharSetFFFF-H2"/>
              </a:rPr>
              <a:t>του</a:t>
            </a:r>
            <a:r>
              <a:rPr lang="en-US" sz="1600" dirty="0" smtClean="0">
                <a:latin typeface="ArialUnicodeMS-WinCharSetFFFF-H2"/>
              </a:rPr>
              <a:t> </a:t>
            </a:r>
            <a:r>
              <a:rPr lang="el-GR" sz="1600" dirty="0" smtClean="0">
                <a:latin typeface="ArialUnicodeMS-WinCharSetFFFF-H2"/>
              </a:rPr>
              <a:t>εκθετικού </a:t>
            </a:r>
            <a:r>
              <a:rPr lang="el-GR" sz="1600" dirty="0">
                <a:latin typeface="ArialUnicodeMS-WinCharSetFFFF-H2"/>
              </a:rPr>
              <a:t>μετασχηματισμού</a:t>
            </a:r>
            <a:r>
              <a:rPr lang="el-GR" sz="1600" dirty="0">
                <a:latin typeface="Verdana" panose="020B0604030504040204" pitchFamily="34" charset="0"/>
              </a:rPr>
              <a:t>:</a:t>
            </a:r>
          </a:p>
          <a:p>
            <a:r>
              <a:rPr lang="el-GR" sz="1600" dirty="0">
                <a:latin typeface="Verdana" panose="020B0604030504040204" pitchFamily="34" charset="0"/>
              </a:rPr>
              <a:t>(</a:t>
            </a:r>
            <a:r>
              <a:rPr lang="el-GR" sz="1600" dirty="0">
                <a:latin typeface="ArialUnicodeMS-WinCharSetFFFF-H2"/>
              </a:rPr>
              <a:t>α</a:t>
            </a:r>
            <a:r>
              <a:rPr lang="el-GR" sz="1600" dirty="0">
                <a:latin typeface="Verdana" panose="020B0604030504040204" pitchFamily="34" charset="0"/>
              </a:rPr>
              <a:t>) </a:t>
            </a:r>
            <a:r>
              <a:rPr lang="el-GR" sz="1600" dirty="0">
                <a:latin typeface="ArialUnicodeMS-WinCharSetFFFF-H2"/>
              </a:rPr>
              <a:t>Αρχική εικόνα</a:t>
            </a:r>
            <a:r>
              <a:rPr lang="el-GR" sz="1600" dirty="0">
                <a:latin typeface="Verdana" panose="020B0604030504040204" pitchFamily="34" charset="0"/>
              </a:rPr>
              <a:t>.</a:t>
            </a:r>
          </a:p>
          <a:p>
            <a:r>
              <a:rPr lang="el-GR" sz="1600" dirty="0">
                <a:latin typeface="Verdana" panose="020B0604030504040204" pitchFamily="34" charset="0"/>
              </a:rPr>
              <a:t>(</a:t>
            </a:r>
            <a:r>
              <a:rPr lang="el-GR" sz="1600" dirty="0">
                <a:latin typeface="ArialUnicodeMS-WinCharSetFFFF-H2"/>
              </a:rPr>
              <a:t>β</a:t>
            </a:r>
            <a:r>
              <a:rPr lang="el-GR" sz="1600" dirty="0">
                <a:latin typeface="Verdana" panose="020B0604030504040204" pitchFamily="34" charset="0"/>
              </a:rPr>
              <a:t>) </a:t>
            </a:r>
            <a:r>
              <a:rPr lang="el-GR" sz="1600" dirty="0">
                <a:latin typeface="ArialUnicodeMS-WinCharSetFFFF-H2"/>
              </a:rPr>
              <a:t>Τελική εικόνα για α</a:t>
            </a:r>
            <a:r>
              <a:rPr lang="el-GR" sz="1600" dirty="0">
                <a:latin typeface="Verdana" panose="020B0604030504040204" pitchFamily="34" charset="0"/>
              </a:rPr>
              <a:t>=1.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2126803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grayImage= </a:t>
            </a:r>
            <a:r>
              <a:rPr lang="en-US" sz="1200" dirty="0" err="1"/>
              <a:t>imread</a:t>
            </a:r>
            <a:r>
              <a:rPr lang="en-US" sz="1200" dirty="0"/>
              <a:t>('</a:t>
            </a:r>
            <a:r>
              <a:rPr lang="en-US" sz="1200" dirty="0" err="1"/>
              <a:t>Cameraman.tif</a:t>
            </a:r>
            <a:r>
              <a:rPr lang="en-US" sz="1200" dirty="0"/>
              <a:t>');</a:t>
            </a:r>
          </a:p>
          <a:p>
            <a:r>
              <a:rPr lang="en-US" sz="1200" dirty="0"/>
              <a:t>grayImage= double(grayImage);</a:t>
            </a:r>
          </a:p>
          <a:p>
            <a:r>
              <a:rPr lang="en-US" sz="1200" dirty="0"/>
              <a:t>subplot(2,1,1);</a:t>
            </a:r>
          </a:p>
          <a:p>
            <a:r>
              <a:rPr lang="en-US" sz="1200" dirty="0" err="1"/>
              <a:t>imshow</a:t>
            </a:r>
            <a:r>
              <a:rPr lang="en-US" sz="1200" dirty="0"/>
              <a:t>(</a:t>
            </a:r>
            <a:r>
              <a:rPr lang="en-US" sz="1200" dirty="0" err="1"/>
              <a:t>grayImage</a:t>
            </a:r>
            <a:r>
              <a:rPr lang="en-US" sz="1200" dirty="0"/>
              <a:t>, []);</a:t>
            </a:r>
          </a:p>
          <a:p>
            <a:r>
              <a:rPr lang="en-US" sz="1200" dirty="0"/>
              <a:t>axis on;</a:t>
            </a:r>
          </a:p>
          <a:p>
            <a:r>
              <a:rPr lang="en-US" sz="1200" dirty="0"/>
              <a:t>title('Original Image', '</a:t>
            </a:r>
            <a:r>
              <a:rPr lang="en-US" sz="1200" dirty="0" err="1"/>
              <a:t>FontSize</a:t>
            </a:r>
            <a:r>
              <a:rPr lang="en-US" sz="1200" dirty="0"/>
              <a:t>', 15);</a:t>
            </a:r>
          </a:p>
          <a:p>
            <a:r>
              <a:rPr lang="en-US" sz="1200" dirty="0"/>
              <a:t>% Take the log of it. Add 1 to avoid taking log of zero.</a:t>
            </a:r>
          </a:p>
          <a:p>
            <a:r>
              <a:rPr lang="en-US" sz="1200" b="1" dirty="0" err="1"/>
              <a:t>expImage</a:t>
            </a:r>
            <a:r>
              <a:rPr lang="en-US" sz="1200" b="1" dirty="0"/>
              <a:t>=</a:t>
            </a:r>
            <a:r>
              <a:rPr lang="en-US" sz="1200" b="1" dirty="0" err="1"/>
              <a:t>exp</a:t>
            </a:r>
            <a:r>
              <a:rPr lang="en-US" sz="1200" b="1" dirty="0"/>
              <a:t>(</a:t>
            </a:r>
            <a:r>
              <a:rPr lang="en-US" sz="1200" b="1" dirty="0" err="1"/>
              <a:t>grayImage</a:t>
            </a:r>
            <a:r>
              <a:rPr lang="en-US" sz="1200" b="1" dirty="0"/>
              <a:t>/50)-1;</a:t>
            </a:r>
            <a:endParaRPr lang="en-US" sz="1200" dirty="0"/>
          </a:p>
          <a:p>
            <a:r>
              <a:rPr lang="en-US" sz="1200" dirty="0"/>
              <a:t>% Normalize to the range 0-1.</a:t>
            </a:r>
          </a:p>
          <a:p>
            <a:r>
              <a:rPr lang="en-US" sz="1200" dirty="0" err="1"/>
              <a:t>normalizedImage</a:t>
            </a:r>
            <a:r>
              <a:rPr lang="en-US" sz="1200" dirty="0"/>
              <a:t>= mat2gray(</a:t>
            </a:r>
            <a:r>
              <a:rPr lang="en-US" sz="1200" dirty="0" err="1"/>
              <a:t>expImage</a:t>
            </a:r>
            <a:r>
              <a:rPr lang="en-US" sz="1200" dirty="0"/>
              <a:t>);</a:t>
            </a:r>
          </a:p>
          <a:p>
            <a:r>
              <a:rPr lang="en-US" sz="1200" dirty="0"/>
              <a:t>% Display it.</a:t>
            </a:r>
          </a:p>
          <a:p>
            <a:r>
              <a:rPr lang="en-US" sz="1200" dirty="0"/>
              <a:t>subplot(2,1,2);</a:t>
            </a:r>
          </a:p>
          <a:p>
            <a:r>
              <a:rPr lang="en-US" sz="1200" dirty="0" err="1"/>
              <a:t>imshow</a:t>
            </a:r>
            <a:r>
              <a:rPr lang="en-US" sz="1200" dirty="0"/>
              <a:t>(</a:t>
            </a:r>
            <a:r>
              <a:rPr lang="en-US" sz="1200" dirty="0" err="1"/>
              <a:t>normalizedImage</a:t>
            </a:r>
            <a:r>
              <a:rPr lang="en-US" sz="1200" dirty="0"/>
              <a:t>, []);</a:t>
            </a:r>
          </a:p>
          <a:p>
            <a:r>
              <a:rPr lang="en-US" sz="1200" dirty="0"/>
              <a:t>axis on;</a:t>
            </a:r>
          </a:p>
          <a:p>
            <a:r>
              <a:rPr lang="en-US" sz="1200" dirty="0"/>
              <a:t>title('</a:t>
            </a:r>
            <a:r>
              <a:rPr lang="en-US" sz="1200" dirty="0" err="1"/>
              <a:t>ExpImage</a:t>
            </a:r>
            <a:r>
              <a:rPr lang="en-US" sz="1200" dirty="0"/>
              <a:t>', '</a:t>
            </a:r>
            <a:r>
              <a:rPr lang="en-US" sz="1200" dirty="0" err="1"/>
              <a:t>FontSize</a:t>
            </a:r>
            <a:r>
              <a:rPr lang="en-US" sz="1200" dirty="0"/>
              <a:t>', 15);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15571" y="4221088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solidFill>
                  <a:schemeClr val="bg1"/>
                </a:solidFill>
              </a:rPr>
              <a:t>(β)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87579" y="1183958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a</a:t>
            </a:r>
            <a:r>
              <a:rPr lang="el-GR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3655" y="12682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latin typeface="ArialUnicodeMS-WinCharSetFFFF-H2"/>
              </a:rPr>
              <a:t>Παράδειγμα εφαρμογής του </a:t>
            </a:r>
            <a:r>
              <a:rPr lang="el-GR" dirty="0" smtClean="0">
                <a:latin typeface="ArialUnicodeMS-WinCharSetFFFF-H2"/>
              </a:rPr>
              <a:t>εκθετικού μετασχηματισμού</a:t>
            </a:r>
            <a:endParaRPr lang="el-GR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255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059288" cy="5257800"/>
          </a:xfrm>
        </p:spPr>
        <p:txBody>
          <a:bodyPr/>
          <a:lstStyle/>
          <a:p>
            <a:r>
              <a:rPr lang="el-GR" sz="2400" dirty="0" smtClean="0"/>
              <a:t>Η προηγούμενη εικόνα δεν βελτιώνεται με τον εκθετικό μετασχηματισμό.</a:t>
            </a:r>
          </a:p>
          <a:p>
            <a:r>
              <a:rPr lang="el-GR" sz="2400" dirty="0" smtClean="0"/>
              <a:t>Θα ήταν πιο χρήσιμος σε περιπτώσεις όπως η διπλανή άνω εικόνα όπου έξω από το παράθυρο η αυξημένη φωτεινότητα δεν μας αφήνει να ξεχωρίσουμε τα στοιχεία της εικόνας όπως στην κάτω εικόνα που έχει ληφθεί με άλλες ρυθμίσεις.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1" t="16401" r="20863" b="17801"/>
          <a:stretch/>
        </p:blipFill>
        <p:spPr>
          <a:xfrm>
            <a:off x="5292080" y="1772816"/>
            <a:ext cx="2642847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375" t="17801" r="27162" b="27600"/>
          <a:stretch/>
        </p:blipFill>
        <p:spPr>
          <a:xfrm>
            <a:off x="5364088" y="3933056"/>
            <a:ext cx="2642847" cy="17469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12213" cy="685800"/>
          </a:xfrm>
        </p:spPr>
        <p:txBody>
          <a:bodyPr/>
          <a:lstStyle/>
          <a:p>
            <a:r>
              <a:rPr lang="el-GR" b="0" dirty="0"/>
              <a:t>ΕΚΘΕΤΙΚΟΣ ΜΕΤΑΣΧΗΜΑΤΙΣΜΟΣ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32512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Περιεχόμενα Διάλεξης</a:t>
            </a:r>
            <a:endParaRPr lang="en-US" altLang="el-GR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l-GR" altLang="el-GR" sz="3200" dirty="0" smtClean="0"/>
              <a:t>Βελτιστοποίηση εικόνας με σημειακή επεξεργασία στο χωρικό πεδίο</a:t>
            </a:r>
            <a:endParaRPr lang="en-IE" altLang="el-GR" sz="3200" dirty="0" smtClean="0"/>
          </a:p>
          <a:p>
            <a:pPr lvl="1" eaLnBrk="1" hangingPunct="1"/>
            <a:r>
              <a:rPr lang="el-GR" sz="3200" dirty="0" smtClean="0"/>
              <a:t>Μετασχηματισμοί φωτεινότητας</a:t>
            </a:r>
          </a:p>
          <a:p>
            <a:pPr lvl="1" eaLnBrk="1" hangingPunct="1"/>
            <a:r>
              <a:rPr lang="el-GR" sz="3200" dirty="0" smtClean="0"/>
              <a:t>Ιστόγραμμα εικόνας και επεξεργασία ιστογράμματος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32240" y="5137770"/>
            <a:ext cx="1296144" cy="1247800"/>
            <a:chOff x="7740352" y="5229200"/>
            <a:chExt cx="1296144" cy="1247800"/>
          </a:xfrm>
        </p:grpSpPr>
        <p:pic>
          <p:nvPicPr>
            <p:cNvPr id="6" name="Picture 6" descr="matla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12360" y="5192588"/>
            <a:ext cx="1296144" cy="1188740"/>
            <a:chOff x="4980462" y="5288260"/>
            <a:chExt cx="1296144" cy="1188740"/>
          </a:xfrm>
        </p:grpSpPr>
        <p:sp>
          <p:nvSpPr>
            <p:cNvPr id="15" name="Title 1"/>
            <p:cNvSpPr txBox="1">
              <a:spLocks/>
            </p:cNvSpPr>
            <p:nvPr/>
          </p:nvSpPr>
          <p:spPr bwMode="auto">
            <a:xfrm>
              <a:off x="498046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226" name="Picture 2" descr="https://research.usc.edu/files/2012/06/research_magglas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2375" y="5288260"/>
              <a:ext cx="850699" cy="845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715502" y="5145746"/>
            <a:ext cx="1296144" cy="1251046"/>
            <a:chOff x="6432415" y="5229200"/>
            <a:chExt cx="1296144" cy="1251046"/>
          </a:xfrm>
        </p:grpSpPr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2228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05" y="5262299"/>
            <a:ext cx="572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την καλύτερη παρακολούθηση έχουμε 3 ειδών διαφάνειες: Βασική πληροφορία (για προπτυχιακούς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, Παραδείγματα </a:t>
            </a:r>
            <a:r>
              <a:rPr lang="en-US" sz="1600" dirty="0" err="1" smtClean="0">
                <a:solidFill>
                  <a:schemeClr val="accent6">
                    <a:lumMod val="50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1600" dirty="0" smtClean="0">
                <a:solidFill>
                  <a:schemeClr val="accent6">
                    <a:lumMod val="50000"/>
                  </a:schemeClr>
                </a:solidFill>
              </a:rPr>
              <a:t>για προπτυχιακούς και προχωρημένα ερευνητικά θέματα (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research) </a:t>
            </a:r>
            <a:endParaRPr lang="el-GR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272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8187" t="15001" r="35826" b="13600"/>
          <a:stretch/>
        </p:blipFill>
        <p:spPr>
          <a:xfrm>
            <a:off x="4599796" y="228600"/>
            <a:ext cx="4555232" cy="7039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6915" y="5227277"/>
            <a:ext cx="48111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UnicodeMS-WinCharSetFFFF-H2"/>
              </a:rPr>
              <a:t>Παράδειγμα εφαρμογής </a:t>
            </a:r>
            <a:r>
              <a:rPr lang="el-GR" sz="1600" dirty="0" smtClean="0">
                <a:latin typeface="ArialUnicodeMS-WinCharSetFFFF-H2"/>
              </a:rPr>
              <a:t>του</a:t>
            </a:r>
            <a:r>
              <a:rPr lang="en-US" sz="1600" dirty="0" smtClean="0">
                <a:latin typeface="ArialUnicodeMS-WinCharSetFFFF-H2"/>
              </a:rPr>
              <a:t> </a:t>
            </a:r>
            <a:r>
              <a:rPr lang="el-GR" sz="1600" dirty="0" smtClean="0">
                <a:latin typeface="ArialUnicodeMS-WinCharSetFFFF-H2"/>
              </a:rPr>
              <a:t>εκθετικού </a:t>
            </a:r>
            <a:r>
              <a:rPr lang="el-GR" sz="1600" dirty="0">
                <a:latin typeface="ArialUnicodeMS-WinCharSetFFFF-H2"/>
              </a:rPr>
              <a:t>μετασχηματισμού</a:t>
            </a:r>
            <a:r>
              <a:rPr lang="el-GR" sz="1600" dirty="0">
                <a:latin typeface="Verdana" panose="020B0604030504040204" pitchFamily="34" charset="0"/>
              </a:rPr>
              <a:t>:</a:t>
            </a:r>
          </a:p>
          <a:p>
            <a:r>
              <a:rPr lang="el-GR" sz="1600" dirty="0">
                <a:latin typeface="Verdana" panose="020B0604030504040204" pitchFamily="34" charset="0"/>
              </a:rPr>
              <a:t>(</a:t>
            </a:r>
            <a:r>
              <a:rPr lang="el-GR" sz="1600" dirty="0">
                <a:latin typeface="ArialUnicodeMS-WinCharSetFFFF-H2"/>
              </a:rPr>
              <a:t>α</a:t>
            </a:r>
            <a:r>
              <a:rPr lang="el-GR" sz="1600" dirty="0">
                <a:latin typeface="Verdana" panose="020B0604030504040204" pitchFamily="34" charset="0"/>
              </a:rPr>
              <a:t>) </a:t>
            </a:r>
            <a:r>
              <a:rPr lang="el-GR" sz="1600" dirty="0">
                <a:latin typeface="ArialUnicodeMS-WinCharSetFFFF-H2"/>
              </a:rPr>
              <a:t>Αρχική εικόνα</a:t>
            </a:r>
            <a:r>
              <a:rPr lang="el-GR" sz="1600" dirty="0">
                <a:latin typeface="Verdana" panose="020B0604030504040204" pitchFamily="34" charset="0"/>
              </a:rPr>
              <a:t>.</a:t>
            </a:r>
          </a:p>
          <a:p>
            <a:r>
              <a:rPr lang="el-GR" sz="1600" dirty="0">
                <a:latin typeface="Verdana" panose="020B0604030504040204" pitchFamily="34" charset="0"/>
              </a:rPr>
              <a:t>(</a:t>
            </a:r>
            <a:r>
              <a:rPr lang="el-GR" sz="1600" dirty="0">
                <a:latin typeface="ArialUnicodeMS-WinCharSetFFFF-H2"/>
              </a:rPr>
              <a:t>β</a:t>
            </a:r>
            <a:r>
              <a:rPr lang="el-GR" sz="1600" dirty="0">
                <a:latin typeface="Verdana" panose="020B0604030504040204" pitchFamily="34" charset="0"/>
              </a:rPr>
              <a:t>) </a:t>
            </a:r>
            <a:r>
              <a:rPr lang="el-GR" sz="1600" dirty="0">
                <a:latin typeface="ArialUnicodeMS-WinCharSetFFFF-H2"/>
              </a:rPr>
              <a:t>Τελική εικόνα για α</a:t>
            </a:r>
            <a:r>
              <a:rPr lang="el-GR" sz="1600" dirty="0">
                <a:latin typeface="Verdana" panose="020B0604030504040204" pitchFamily="34" charset="0"/>
              </a:rPr>
              <a:t>=1.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36915" y="952500"/>
            <a:ext cx="4464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grayImage= </a:t>
            </a:r>
            <a:r>
              <a:rPr lang="en-US" sz="1400" dirty="0" err="1"/>
              <a:t>imread</a:t>
            </a:r>
            <a:r>
              <a:rPr lang="en-US" sz="1400" dirty="0"/>
              <a:t>('</a:t>
            </a:r>
            <a:r>
              <a:rPr lang="en-US" sz="1400" dirty="0" err="1"/>
              <a:t>Cameraman.tif</a:t>
            </a:r>
            <a:r>
              <a:rPr lang="en-US" sz="1400" dirty="0"/>
              <a:t>');</a:t>
            </a:r>
          </a:p>
          <a:p>
            <a:r>
              <a:rPr lang="en-US" sz="1400" dirty="0"/>
              <a:t>grayImage= double(grayImage);</a:t>
            </a:r>
          </a:p>
          <a:p>
            <a:r>
              <a:rPr lang="en-US" sz="1400" dirty="0"/>
              <a:t>subplot(2,1,1);</a:t>
            </a:r>
          </a:p>
          <a:p>
            <a:r>
              <a:rPr lang="en-US" sz="1400" dirty="0" err="1"/>
              <a:t>imshow</a:t>
            </a:r>
            <a:r>
              <a:rPr lang="en-US" sz="1400" dirty="0"/>
              <a:t>(</a:t>
            </a:r>
            <a:r>
              <a:rPr lang="en-US" sz="1400" dirty="0" err="1"/>
              <a:t>grayImage</a:t>
            </a:r>
            <a:r>
              <a:rPr lang="en-US" sz="1400" dirty="0"/>
              <a:t>, []);</a:t>
            </a:r>
          </a:p>
          <a:p>
            <a:r>
              <a:rPr lang="en-US" sz="1400" dirty="0"/>
              <a:t>axis on;</a:t>
            </a:r>
          </a:p>
          <a:p>
            <a:r>
              <a:rPr lang="en-US" sz="1400" dirty="0"/>
              <a:t>title('Original Image', '</a:t>
            </a:r>
            <a:r>
              <a:rPr lang="en-US" sz="1400" dirty="0" err="1"/>
              <a:t>FontSize</a:t>
            </a:r>
            <a:r>
              <a:rPr lang="en-US" sz="1400" dirty="0"/>
              <a:t>', 15);</a:t>
            </a:r>
          </a:p>
          <a:p>
            <a:r>
              <a:rPr lang="en-US" sz="1400" dirty="0"/>
              <a:t>% Take the log of it. Add 1 to avoid taking log of zero.</a:t>
            </a:r>
          </a:p>
          <a:p>
            <a:r>
              <a:rPr lang="en-US" sz="1400" b="1" dirty="0" err="1"/>
              <a:t>expImage</a:t>
            </a:r>
            <a:r>
              <a:rPr lang="en-US" sz="1400" b="1" dirty="0"/>
              <a:t>=</a:t>
            </a:r>
            <a:r>
              <a:rPr lang="en-US" sz="1400" b="1" dirty="0" err="1"/>
              <a:t>exp</a:t>
            </a:r>
            <a:r>
              <a:rPr lang="en-US" sz="1400" b="1" dirty="0"/>
              <a:t>(</a:t>
            </a:r>
            <a:r>
              <a:rPr lang="en-US" sz="1400" b="1" dirty="0" err="1"/>
              <a:t>grayImage</a:t>
            </a:r>
            <a:r>
              <a:rPr lang="en-US" sz="1400" b="1" dirty="0"/>
              <a:t>/50)-1;</a:t>
            </a:r>
            <a:endParaRPr lang="en-US" sz="1400" dirty="0"/>
          </a:p>
          <a:p>
            <a:r>
              <a:rPr lang="en-US" sz="1400" dirty="0"/>
              <a:t>% Normalize to the range 0-1.</a:t>
            </a:r>
          </a:p>
          <a:p>
            <a:r>
              <a:rPr lang="en-US" sz="1400" dirty="0" err="1"/>
              <a:t>normalizedImage</a:t>
            </a:r>
            <a:r>
              <a:rPr lang="en-US" sz="1400" dirty="0"/>
              <a:t>= mat2gray(</a:t>
            </a:r>
            <a:r>
              <a:rPr lang="en-US" sz="1400" dirty="0" err="1"/>
              <a:t>expImage</a:t>
            </a:r>
            <a:r>
              <a:rPr lang="en-US" sz="1400" dirty="0"/>
              <a:t>);</a:t>
            </a:r>
          </a:p>
          <a:p>
            <a:r>
              <a:rPr lang="en-US" sz="1400" dirty="0"/>
              <a:t>% Display it.</a:t>
            </a:r>
          </a:p>
          <a:p>
            <a:r>
              <a:rPr lang="en-US" sz="1400" dirty="0"/>
              <a:t>subplot(2,1,2);</a:t>
            </a:r>
          </a:p>
          <a:p>
            <a:r>
              <a:rPr lang="en-US" sz="1400" dirty="0" err="1"/>
              <a:t>imshow</a:t>
            </a:r>
            <a:r>
              <a:rPr lang="en-US" sz="1400" dirty="0"/>
              <a:t>(</a:t>
            </a:r>
            <a:r>
              <a:rPr lang="en-US" sz="1400" dirty="0" err="1"/>
              <a:t>normalizedImage</a:t>
            </a:r>
            <a:r>
              <a:rPr lang="en-US" sz="1400" dirty="0"/>
              <a:t>, []);</a:t>
            </a:r>
          </a:p>
          <a:p>
            <a:r>
              <a:rPr lang="en-US" sz="1400" dirty="0"/>
              <a:t>axis on;</a:t>
            </a:r>
          </a:p>
          <a:p>
            <a:r>
              <a:rPr lang="en-US" sz="1400" dirty="0"/>
              <a:t>title('</a:t>
            </a:r>
            <a:r>
              <a:rPr lang="en-US" sz="1400" dirty="0" err="1"/>
              <a:t>ExpImage</a:t>
            </a:r>
            <a:r>
              <a:rPr lang="en-US" sz="1400" dirty="0"/>
              <a:t>', '</a:t>
            </a:r>
            <a:r>
              <a:rPr lang="en-US" sz="1400" dirty="0" err="1"/>
              <a:t>FontSize</a:t>
            </a:r>
            <a:r>
              <a:rPr lang="en-US" sz="1400" dirty="0"/>
              <a:t>', 15);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326" y="4293096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(β)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8460432" y="613946"/>
            <a:ext cx="426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/>
              <a:t>(</a:t>
            </a:r>
            <a:r>
              <a:rPr lang="en-US" sz="1600" dirty="0" smtClean="0"/>
              <a:t>a</a:t>
            </a:r>
            <a:r>
              <a:rPr lang="el-GR" sz="1600" dirty="0" smtClean="0"/>
              <a:t>)</a:t>
            </a:r>
            <a:endParaRPr lang="en-US" sz="16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116632" y="-220135"/>
            <a:ext cx="8812213" cy="685800"/>
          </a:xfrm>
        </p:spPr>
        <p:txBody>
          <a:bodyPr/>
          <a:lstStyle/>
          <a:p>
            <a:r>
              <a:rPr lang="el-GR" b="0" dirty="0"/>
              <a:t>ΕΚΘΕΤΙΚΟΣ ΜΕΤΑΣΧΗΜΑΤΙΣΜΟΣ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193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Ιστόγραμμα: Γενικά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931496" cy="5257800"/>
          </a:xfrm>
        </p:spPr>
        <p:txBody>
          <a:bodyPr/>
          <a:lstStyle/>
          <a:p>
            <a:r>
              <a:rPr lang="el-GR" sz="2000" dirty="0"/>
              <a:t>Το Ιστόγραμμα είναι γραφική απεικόνιση στατιστικών συχνοτήτων περιοχών τιμών ενός μεγέθους. </a:t>
            </a:r>
            <a:endParaRPr lang="el-GR" sz="2000" dirty="0" smtClean="0"/>
          </a:p>
          <a:p>
            <a:r>
              <a:rPr lang="el-GR" sz="2000" dirty="0" smtClean="0"/>
              <a:t>Πρόκειται </a:t>
            </a:r>
            <a:r>
              <a:rPr lang="el-GR" sz="2000" dirty="0"/>
              <a:t>για τη συνηθέστερη επιλογή γραφικής παράστασης συνεχών μεταβλητών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Στα </a:t>
            </a:r>
            <a:r>
              <a:rPr lang="el-GR" sz="2000" dirty="0"/>
              <a:t>συνεχή δεδομένα, οι τιμές της μεταβλητής ομαδοποιούνται και οι ομάδες διατάσσονται στον οριζόντιο άξονα </a:t>
            </a:r>
            <a:r>
              <a:rPr lang="el-GR" sz="2000" dirty="0" err="1"/>
              <a:t>κατ΄αύξουσα</a:t>
            </a:r>
            <a:r>
              <a:rPr lang="el-GR" sz="2000" dirty="0"/>
              <a:t> σειρά. </a:t>
            </a:r>
            <a:endParaRPr lang="el-GR" sz="2000" dirty="0" smtClean="0"/>
          </a:p>
          <a:p>
            <a:r>
              <a:rPr lang="el-GR" sz="2000" dirty="0" smtClean="0"/>
              <a:t>Στη </a:t>
            </a:r>
            <a:r>
              <a:rPr lang="el-GR" sz="2000" dirty="0"/>
              <a:t>συνέχεια από κάθε ομάδα υψώνουμε ορθογώνια ,το ύψος των οποίων αντιστοιχεί στη συχνότητα κάθε ομάδας.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9807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el.wikipedia.org/wiki/</a:t>
            </a:r>
            <a:r>
              <a:rPr lang="el-GR" sz="1200" dirty="0" smtClean="0"/>
              <a:t>Ιστόγραμμα</a:t>
            </a:r>
            <a:endParaRPr lang="en-US" sz="1200" dirty="0"/>
          </a:p>
        </p:txBody>
      </p:sp>
      <p:pic>
        <p:nvPicPr>
          <p:cNvPr id="1026" name="Picture 2" descr="Αρχείο:Black cherry tree histogram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93096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810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ΙΣΤΟΓΡΑΜΜΑ ΜΙΑΣ ΕΙΚΟΝΑΣ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3902447"/>
          </a:xfrm>
        </p:spPr>
        <p:txBody>
          <a:bodyPr/>
          <a:lstStyle/>
          <a:p>
            <a:r>
              <a:rPr lang="en-US" sz="2000" dirty="0" smtClean="0"/>
              <a:t>%</a:t>
            </a:r>
            <a:r>
              <a:rPr lang="el-GR" sz="2000" dirty="0" smtClean="0"/>
              <a:t>Διαβάζουμε μια εικόνα της </a:t>
            </a:r>
            <a:r>
              <a:rPr lang="en-US" sz="2000" dirty="0" err="1" smtClean="0"/>
              <a:t>Matlab</a:t>
            </a:r>
            <a:endParaRPr lang="en-US" sz="2000" dirty="0" smtClean="0"/>
          </a:p>
          <a:p>
            <a:r>
              <a:rPr lang="en-US" sz="2000" dirty="0" err="1" smtClean="0"/>
              <a:t>Im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imread</a:t>
            </a:r>
            <a:r>
              <a:rPr lang="en-US" sz="2000" dirty="0"/>
              <a:t>('</a:t>
            </a:r>
            <a:r>
              <a:rPr lang="en-US" sz="2000" dirty="0" err="1"/>
              <a:t>cameraman.tif</a:t>
            </a:r>
            <a:r>
              <a:rPr lang="en-US" sz="2000" dirty="0" smtClean="0"/>
              <a:t>');</a:t>
            </a:r>
            <a:endParaRPr lang="el-GR" sz="2000" dirty="0" smtClean="0"/>
          </a:p>
          <a:p>
            <a:r>
              <a:rPr lang="el-GR" sz="2000" dirty="0" smtClean="0"/>
              <a:t>%Δημιουργούμε μια άλλη με θόρυβο </a:t>
            </a:r>
            <a:r>
              <a:rPr lang="en-US" sz="2000" dirty="0" smtClean="0"/>
              <a:t>Gauss</a:t>
            </a:r>
            <a:endParaRPr lang="el-GR" sz="2000" dirty="0"/>
          </a:p>
          <a:p>
            <a:r>
              <a:rPr lang="en-US" sz="2000" dirty="0" smtClean="0"/>
              <a:t>I </a:t>
            </a:r>
            <a:r>
              <a:rPr lang="en-US" sz="2000" dirty="0"/>
              <a:t>= </a:t>
            </a:r>
            <a:r>
              <a:rPr lang="en-US" sz="2000" dirty="0" err="1"/>
              <a:t>imnoise</a:t>
            </a:r>
            <a:r>
              <a:rPr lang="en-US" sz="2000" dirty="0"/>
              <a:t>(</a:t>
            </a:r>
            <a:r>
              <a:rPr lang="en-US" sz="2000" dirty="0" err="1"/>
              <a:t>Im</a:t>
            </a:r>
            <a:r>
              <a:rPr lang="en-US" sz="2000" dirty="0"/>
              <a:t>,'</a:t>
            </a:r>
            <a:r>
              <a:rPr lang="en-US" sz="2000" dirty="0" err="1"/>
              <a:t>gaussian</a:t>
            </a:r>
            <a:r>
              <a:rPr lang="en-US" sz="2000" dirty="0" smtClean="0"/>
              <a:t>');</a:t>
            </a:r>
          </a:p>
          <a:p>
            <a:r>
              <a:rPr lang="en-US" sz="2000" dirty="0" smtClean="0"/>
              <a:t>%</a:t>
            </a:r>
            <a:r>
              <a:rPr lang="el-GR" sz="2000" dirty="0" smtClean="0"/>
              <a:t>Δείχνουμε τις δυο εικόνες με τα ιστογράμματά τους</a:t>
            </a:r>
            <a:endParaRPr lang="en-US" sz="2000" dirty="0"/>
          </a:p>
          <a:p>
            <a:r>
              <a:rPr lang="en-US" sz="2000" dirty="0" smtClean="0"/>
              <a:t>subplot(2,2,1</a:t>
            </a:r>
            <a:r>
              <a:rPr lang="en-US" sz="2000" dirty="0"/>
              <a:t>);</a:t>
            </a:r>
            <a:r>
              <a:rPr lang="en-US" sz="2000" dirty="0" err="1"/>
              <a:t>imshow</a:t>
            </a:r>
            <a:r>
              <a:rPr lang="en-US" sz="2000" dirty="0"/>
              <a:t>(</a:t>
            </a:r>
            <a:r>
              <a:rPr lang="en-US" sz="2000" dirty="0" err="1"/>
              <a:t>Im</a:t>
            </a:r>
            <a:r>
              <a:rPr lang="en-US" sz="2000" dirty="0"/>
              <a:t>,[ ]);title('</a:t>
            </a:r>
            <a:r>
              <a:rPr lang="el-GR" sz="2000" dirty="0" smtClean="0"/>
              <a:t>Αρχική</a:t>
            </a:r>
            <a:r>
              <a:rPr lang="en-US" sz="2000" dirty="0" smtClean="0"/>
              <a:t> </a:t>
            </a:r>
            <a:r>
              <a:rPr lang="el-GR" sz="2000" dirty="0" smtClean="0"/>
              <a:t>εικόνα');</a:t>
            </a:r>
            <a:endParaRPr lang="en-US" sz="2000" dirty="0" smtClean="0"/>
          </a:p>
          <a:p>
            <a:r>
              <a:rPr lang="en-US" sz="2000" dirty="0" smtClean="0"/>
              <a:t>subplot(2,2,2</a:t>
            </a:r>
            <a:r>
              <a:rPr lang="en-US" sz="2000" dirty="0"/>
              <a:t>);</a:t>
            </a:r>
            <a:r>
              <a:rPr lang="en-US" sz="2000" dirty="0" err="1"/>
              <a:t>imshow</a:t>
            </a:r>
            <a:r>
              <a:rPr lang="en-US" sz="2000" dirty="0"/>
              <a:t>(I,[ ]);title('</a:t>
            </a:r>
            <a:r>
              <a:rPr lang="el-GR" sz="2000" dirty="0"/>
              <a:t>Εικόνα με θόρυβο </a:t>
            </a:r>
            <a:r>
              <a:rPr lang="en-US" sz="2000" dirty="0"/>
              <a:t>Gauss');</a:t>
            </a:r>
          </a:p>
          <a:p>
            <a:r>
              <a:rPr lang="en-US" sz="2000" dirty="0" smtClean="0"/>
              <a:t>subplot(2,2,3</a:t>
            </a:r>
            <a:r>
              <a:rPr lang="en-US" sz="2000" dirty="0"/>
              <a:t>);</a:t>
            </a:r>
            <a:r>
              <a:rPr lang="en-US" sz="2000" dirty="0" err="1"/>
              <a:t>imhist</a:t>
            </a:r>
            <a:r>
              <a:rPr lang="en-US" sz="2000" dirty="0"/>
              <a:t>(</a:t>
            </a:r>
            <a:r>
              <a:rPr lang="en-US" sz="2000" dirty="0" err="1"/>
              <a:t>Im</a:t>
            </a:r>
            <a:r>
              <a:rPr lang="en-US" sz="2000" dirty="0"/>
              <a:t>);title('I</a:t>
            </a:r>
            <a:r>
              <a:rPr lang="el-GR" sz="2000" dirty="0" err="1"/>
              <a:t>στόγραμμα</a:t>
            </a:r>
            <a:r>
              <a:rPr lang="el-GR" sz="2000" dirty="0"/>
              <a:t> </a:t>
            </a:r>
            <a:r>
              <a:rPr lang="el-GR" sz="2000" dirty="0" smtClean="0"/>
              <a:t>αρχικής</a:t>
            </a:r>
            <a:r>
              <a:rPr lang="en-US" sz="2000" dirty="0" smtClean="0"/>
              <a:t> </a:t>
            </a:r>
            <a:r>
              <a:rPr lang="el-GR" sz="2000" dirty="0" smtClean="0"/>
              <a:t>εικόνας');</a:t>
            </a:r>
            <a:endParaRPr lang="en-US" sz="2000" dirty="0" smtClean="0"/>
          </a:p>
          <a:p>
            <a:r>
              <a:rPr lang="en-US" sz="2000" dirty="0" smtClean="0"/>
              <a:t>subplot(2,2,4</a:t>
            </a:r>
            <a:r>
              <a:rPr lang="en-US" sz="2000" dirty="0"/>
              <a:t>);</a:t>
            </a:r>
            <a:r>
              <a:rPr lang="en-US" sz="2000" dirty="0" err="1"/>
              <a:t>imhist</a:t>
            </a:r>
            <a:r>
              <a:rPr lang="en-US" sz="2000" dirty="0"/>
              <a:t>(I);title('I</a:t>
            </a:r>
            <a:r>
              <a:rPr lang="el-GR" sz="2000" dirty="0" err="1"/>
              <a:t>στόγραμμα</a:t>
            </a:r>
            <a:r>
              <a:rPr lang="el-GR" sz="2000" dirty="0"/>
              <a:t> εικόνας με θόρυβο </a:t>
            </a:r>
            <a:r>
              <a:rPr lang="en-US" sz="2000" dirty="0"/>
              <a:t>Gauss ')</a:t>
            </a:r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85380"/>
            <a:ext cx="1098848" cy="1088950"/>
            <a:chOff x="7740352" y="5229200"/>
            <a:chExt cx="1296144" cy="1247800"/>
          </a:xfrm>
        </p:grpSpPr>
        <p:pic>
          <p:nvPicPr>
            <p:cNvPr id="10" name="Picture 6" descr="matl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1435" y="203985"/>
            <a:ext cx="1143502" cy="970345"/>
            <a:chOff x="6432415" y="5229200"/>
            <a:chExt cx="1296144" cy="1251046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68282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ΙΣΤΟΓΡΑΜΜΑ ΜΙΑΣ ΕΙΚΟΝΑΣ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52400" y="85380"/>
            <a:ext cx="1098848" cy="1088950"/>
            <a:chOff x="7740352" y="5229200"/>
            <a:chExt cx="1296144" cy="1247800"/>
          </a:xfrm>
        </p:grpSpPr>
        <p:pic>
          <p:nvPicPr>
            <p:cNvPr id="10" name="Picture 6" descr="matl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1435" y="203985"/>
            <a:ext cx="1143502" cy="970345"/>
            <a:chOff x="6432415" y="5229200"/>
            <a:chExt cx="1296144" cy="1251046"/>
          </a:xfrm>
        </p:grpSpPr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458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ΙΣΤΟΓΡΑΜΜΑ ΜΙΑΣ ΕΙΚΟΝΑΣ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196752"/>
            <a:ext cx="8659813" cy="525780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%Συνάρτηση </a:t>
            </a:r>
            <a:r>
              <a:rPr lang="en-US" sz="2400" dirty="0" err="1">
                <a:solidFill>
                  <a:srgbClr val="228B22"/>
                </a:solidFill>
                <a:latin typeface="Bitstream Vera Sans Mono" panose="020B0609030804020204" pitchFamily="49" charset="0"/>
              </a:rPr>
              <a:t>matlab</a:t>
            </a:r>
            <a:r>
              <a:rPr lang="en-US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 </a:t>
            </a:r>
            <a:r>
              <a:rPr lang="el-GR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για </a:t>
            </a:r>
            <a:r>
              <a:rPr lang="el-GR" sz="2400" dirty="0" smtClean="0">
                <a:solidFill>
                  <a:srgbClr val="228B22"/>
                </a:solidFill>
                <a:latin typeface="Bitstream Vera Sans Mono" panose="020B0609030804020204" pitchFamily="49" charset="0"/>
              </a:rPr>
              <a:t>υπολογισμό ιστογράμματος</a:t>
            </a:r>
            <a:endParaRPr lang="en-US" sz="2400" dirty="0">
              <a:solidFill>
                <a:srgbClr val="228B22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% </a:t>
            </a:r>
            <a:r>
              <a:rPr lang="en-US" sz="2400" dirty="0" smtClean="0">
                <a:solidFill>
                  <a:srgbClr val="228B22"/>
                </a:solidFill>
                <a:latin typeface="Bitstream Vera Sans Mono" panose="020B0609030804020204" pitchFamily="49" charset="0"/>
              </a:rPr>
              <a:t>RGB </a:t>
            </a:r>
            <a:r>
              <a:rPr lang="el-GR" sz="2400" dirty="0" smtClean="0">
                <a:solidFill>
                  <a:srgbClr val="228B22"/>
                </a:solidFill>
                <a:latin typeface="Bitstream Vera Sans Mono" panose="020B0609030804020204" pitchFamily="49" charset="0"/>
              </a:rPr>
              <a:t>εικόνας</a:t>
            </a:r>
            <a:endParaRPr lang="en-US" sz="2400" dirty="0">
              <a:solidFill>
                <a:srgbClr val="228B22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Bitstream Vera Sans Mono" panose="020B0609030804020204" pitchFamily="49" charset="0"/>
              </a:rPr>
              <a:t>function </a:t>
            </a:r>
            <a:r>
              <a:rPr lang="en-US" sz="2400" dirty="0">
                <a:solidFill>
                  <a:schemeClr val="tx1"/>
                </a:solidFill>
                <a:latin typeface="Bitstream Vera Sans Mono" panose="020B0609030804020204" pitchFamily="49" charset="0"/>
              </a:rPr>
              <a:t>h=histogram(I</a:t>
            </a:r>
            <a:r>
              <a:rPr lang="en-US" sz="2400" dirty="0" smtClean="0">
                <a:solidFill>
                  <a:schemeClr val="tx1"/>
                </a:solidFill>
                <a:latin typeface="Bitstream Vera Sans Mono" panose="020B0609030804020204" pitchFamily="49" charset="0"/>
              </a:rPr>
              <a:t>)</a:t>
            </a:r>
            <a:endParaRPr lang="en-US" sz="2400" dirty="0">
              <a:solidFill>
                <a:srgbClr val="0000FF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itstream Vera Sans Mono" panose="020B0609030804020204" pitchFamily="49" charset="0"/>
              </a:rPr>
              <a:t>[R C B]=size(I</a:t>
            </a:r>
            <a:r>
              <a:rPr lang="en-US" sz="2400" dirty="0" smtClean="0">
                <a:solidFill>
                  <a:schemeClr val="tx1"/>
                </a:solidFill>
                <a:latin typeface="Bitstream Vera Sans Mono" panose="020B0609030804020204" pitchFamily="49" charset="0"/>
              </a:rPr>
              <a:t>);</a:t>
            </a:r>
            <a:endParaRPr lang="en-US" sz="2400" dirty="0">
              <a:solidFill>
                <a:schemeClr val="tx1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% allocate the histogram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Bitstream Vera Sans Mono" panose="020B0609030804020204" pitchFamily="49" charset="0"/>
              </a:rPr>
              <a:t>h=zeros(256,1,B</a:t>
            </a:r>
            <a:r>
              <a:rPr lang="en-US" sz="2400" dirty="0" smtClean="0">
                <a:solidFill>
                  <a:schemeClr val="tx1"/>
                </a:solidFill>
                <a:latin typeface="Bitstream Vera Sans Mono" panose="020B0609030804020204" pitchFamily="49" charset="0"/>
              </a:rPr>
              <a:t>);</a:t>
            </a:r>
            <a:endParaRPr lang="en-US" sz="2400" dirty="0">
              <a:solidFill>
                <a:schemeClr val="tx1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% range through the intensity values</a:t>
            </a:r>
            <a:endParaRPr lang="en-US" sz="2400" dirty="0">
              <a:solidFill>
                <a:schemeClr val="tx1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Bitstream Vera Sans Mono" panose="020B0609030804020204" pitchFamily="49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Bitstream Vera Sans Mono" panose="020B0609030804020204" pitchFamily="49" charset="0"/>
              </a:rPr>
              <a:t>g=0:255</a:t>
            </a:r>
            <a:r>
              <a:rPr lang="en-US" sz="2400" dirty="0">
                <a:solidFill>
                  <a:srgbClr val="0000FF"/>
                </a:solidFill>
                <a:latin typeface="Bitstream Vera Sans Mono" panose="020B0609030804020204" pitchFamily="49" charset="0"/>
              </a:rPr>
              <a:t>   </a:t>
            </a:r>
            <a:endParaRPr lang="en-US" sz="2400" dirty="0">
              <a:solidFill>
                <a:srgbClr val="228B22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   </a:t>
            </a:r>
            <a:r>
              <a:rPr lang="en-US" sz="2400" dirty="0">
                <a:solidFill>
                  <a:schemeClr val="tx1"/>
                </a:solidFill>
                <a:latin typeface="Bitstream Vera Sans Mono" panose="020B0609030804020204" pitchFamily="49" charset="0"/>
              </a:rPr>
              <a:t>h(g+1,1,:) = sum(sum(I==g));</a:t>
            </a:r>
            <a:r>
              <a:rPr lang="en-US" sz="2400" dirty="0">
                <a:solidFill>
                  <a:srgbClr val="228B22"/>
                </a:solidFill>
                <a:latin typeface="Bitstream Vera Sans Mono" panose="020B0609030804020204" pitchFamily="49" charset="0"/>
              </a:rPr>
              <a:t> % accumulate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00FF"/>
                </a:solidFill>
                <a:latin typeface="Bitstream Vera Sans Mono" panose="020B0609030804020204" pitchFamily="49" charset="0"/>
              </a:rPr>
              <a:t>end</a:t>
            </a:r>
            <a:endParaRPr lang="en-US" sz="2400" dirty="0">
              <a:solidFill>
                <a:srgbClr val="0000FF"/>
              </a:solidFill>
              <a:latin typeface="Bitstream Vera Sans Mon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Bitstream Vera Sans Mono" panose="020B0609030804020204" pitchFamily="49" charset="0"/>
              </a:rPr>
              <a:t>return;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85380"/>
            <a:ext cx="1098848" cy="1088950"/>
            <a:chOff x="7740352" y="5229200"/>
            <a:chExt cx="1296144" cy="1247800"/>
          </a:xfrm>
        </p:grpSpPr>
        <p:pic>
          <p:nvPicPr>
            <p:cNvPr id="5" name="Picture 6" descr="matlab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290" y="5229200"/>
              <a:ext cx="879715" cy="922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itle 1"/>
            <p:cNvSpPr txBox="1">
              <a:spLocks/>
            </p:cNvSpPr>
            <p:nvPr/>
          </p:nvSpPr>
          <p:spPr bwMode="auto">
            <a:xfrm>
              <a:off x="7740352" y="5791200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Matlab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21110" y="5484207"/>
            <a:ext cx="1143502" cy="970345"/>
            <a:chOff x="6432415" y="5229200"/>
            <a:chExt cx="1296144" cy="1251046"/>
          </a:xfrm>
        </p:grpSpPr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6432415" y="5794446"/>
              <a:ext cx="129614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595959"/>
                  </a:solidFill>
                  <a:latin typeface="Tahoma" pitchFamily="34" charset="0"/>
                </a:defRPr>
              </a:lvl5pPr>
              <a:lvl6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6pPr>
              <a:lvl7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7pPr>
              <a:lvl8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8pPr>
              <a:lvl9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800" b="1">
                  <a:solidFill>
                    <a:srgbClr val="003399"/>
                  </a:solidFill>
                  <a:latin typeface="Tahoma" pitchFamily="34" charset="0"/>
                </a:defRPr>
              </a:lvl9pPr>
            </a:lstStyle>
            <a:p>
              <a:r>
                <a:rPr lang="en-US" sz="2000" kern="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Basic</a:t>
              </a:r>
              <a:endParaRPr lang="el-GR" sz="20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4" descr="http://www.clker.com/cliparts/b/f/e/a/14196945681153564639trainer_lecture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1146" y="5229200"/>
              <a:ext cx="752316" cy="881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1934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Ιστόγραμμα: Εικόνα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>
                <a:solidFill>
                  <a:schemeClr val="accent5">
                    <a:lumMod val="25000"/>
                  </a:schemeClr>
                </a:solidFill>
              </a:rPr>
              <a:t>Σε ένα ιστόγραμμα, ο Χ άξονας αντιπροσωπεύει την κλίμακα έντασης (0 έως 255 σε ένα σύστημα των 8 </a:t>
            </a:r>
            <a:r>
              <a:rPr lang="el-GR" sz="2400" dirty="0" err="1">
                <a:solidFill>
                  <a:schemeClr val="accent5">
                    <a:lumMod val="25000"/>
                  </a:schemeClr>
                </a:solidFill>
              </a:rPr>
              <a:t>bit</a:t>
            </a:r>
            <a:r>
              <a:rPr lang="el-GR" sz="2400" dirty="0">
                <a:solidFill>
                  <a:schemeClr val="accent5">
                    <a:lumMod val="25000"/>
                  </a:schemeClr>
                </a:solidFill>
              </a:rPr>
              <a:t>). </a:t>
            </a: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l-GR" sz="2400" dirty="0" smtClean="0">
                <a:solidFill>
                  <a:srgbClr val="0070C0"/>
                </a:solidFill>
              </a:rPr>
              <a:t>Ο </a:t>
            </a:r>
            <a:r>
              <a:rPr lang="el-GR" sz="2400" dirty="0">
                <a:solidFill>
                  <a:srgbClr val="0070C0"/>
                </a:solidFill>
              </a:rPr>
              <a:t>Υ άξονας μετρά τον αριθμό από </a:t>
            </a:r>
            <a:r>
              <a:rPr lang="el-GR" sz="2400" dirty="0" err="1" smtClean="0">
                <a:solidFill>
                  <a:srgbClr val="0070C0"/>
                </a:solidFill>
              </a:rPr>
              <a:t>pixels</a:t>
            </a:r>
            <a:r>
              <a:rPr lang="el-GR" sz="2400" dirty="0" smtClean="0">
                <a:solidFill>
                  <a:srgbClr val="0070C0"/>
                </a:solidFill>
              </a:rPr>
              <a:t> </a:t>
            </a:r>
            <a:r>
              <a:rPr lang="el-GR" sz="2400" dirty="0">
                <a:solidFill>
                  <a:srgbClr val="0070C0"/>
                </a:solidFill>
              </a:rPr>
              <a:t>στην εικόνα που έχουν μια ορισμένη τιμή έντασης (την αντίστοιχη του Χ άξονα).</a:t>
            </a:r>
          </a:p>
          <a:p>
            <a:r>
              <a:rPr lang="el-GR" sz="2400" dirty="0">
                <a:solidFill>
                  <a:srgbClr val="00B050"/>
                </a:solidFill>
              </a:rPr>
              <a:t>Τα ιστογράμματα επεξηγούν, με μορφή γραφήματος, τη φωτεινότητα και τα χαρακτηριστικά αντίθεσης μιας εικόνας, δηλαδή αν υπάρχουν και πόσα </a:t>
            </a:r>
            <a:r>
              <a:rPr lang="el-GR" sz="2400" dirty="0" err="1" smtClean="0">
                <a:solidFill>
                  <a:srgbClr val="00B050"/>
                </a:solidFill>
              </a:rPr>
              <a:t>pixel</a:t>
            </a:r>
            <a:r>
              <a:rPr lang="el-GR" sz="2400" dirty="0" smtClean="0">
                <a:solidFill>
                  <a:srgbClr val="00B050"/>
                </a:solidFill>
              </a:rPr>
              <a:t> </a:t>
            </a:r>
            <a:r>
              <a:rPr lang="el-GR" sz="2400" dirty="0">
                <a:solidFill>
                  <a:srgbClr val="00B050"/>
                </a:solidFill>
              </a:rPr>
              <a:t>με κάποια δεδομένη τιμή έντασης. </a:t>
            </a:r>
            <a:endParaRPr lang="en-US" sz="2400" dirty="0" smtClean="0">
              <a:solidFill>
                <a:srgbClr val="00B050"/>
              </a:solidFill>
            </a:endParaRPr>
          </a:p>
          <a:p>
            <a:r>
              <a:rPr lang="el-GR" sz="2400" b="1" dirty="0" smtClean="0"/>
              <a:t>Όμως </a:t>
            </a:r>
            <a:r>
              <a:rPr lang="el-GR" sz="2400" b="1" dirty="0"/>
              <a:t>δεν δίνει πληροφορίες για την θέση των </a:t>
            </a:r>
            <a:r>
              <a:rPr lang="el-GR" sz="2400" b="1" dirty="0" err="1" smtClean="0"/>
              <a:t>pixel</a:t>
            </a:r>
            <a:r>
              <a:rPr lang="el-GR" sz="2400" b="1" dirty="0" smtClean="0"/>
              <a:t> </a:t>
            </a:r>
            <a:r>
              <a:rPr lang="el-GR" sz="2400" b="1" dirty="0"/>
              <a:t>μέσα στην </a:t>
            </a:r>
            <a:r>
              <a:rPr lang="el-GR" sz="2400" b="1" dirty="0" smtClean="0"/>
              <a:t>εικόνα</a:t>
            </a:r>
            <a:r>
              <a:rPr lang="en-US" sz="2400" b="1" dirty="0" smtClean="0"/>
              <a:t>!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980728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el.wikipedia.org/wiki/</a:t>
            </a:r>
            <a:r>
              <a:rPr lang="el-GR" sz="1200" dirty="0" smtClean="0"/>
              <a:t>Ιστόγραμμα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14111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ΕΠΕΞΕΡΓΑΣΙΑ ΙΣΤΟΓΡΑΜΜΑΤΟΣ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ιστόγραμμα μιας εικόνας αποχρώσεων </a:t>
            </a:r>
            <a:r>
              <a:rPr lang="el-GR" dirty="0" smtClean="0"/>
              <a:t>του</a:t>
            </a:r>
            <a:r>
              <a:rPr lang="en-US" dirty="0" smtClean="0"/>
              <a:t> </a:t>
            </a:r>
            <a:r>
              <a:rPr lang="el-GR" dirty="0" smtClean="0"/>
              <a:t>γκρι </a:t>
            </a:r>
            <a:r>
              <a:rPr lang="el-GR" dirty="0"/>
              <a:t>περιέχει σημαντικές πληροφορίες για την </a:t>
            </a:r>
            <a:r>
              <a:rPr lang="el-GR" dirty="0" smtClean="0"/>
              <a:t>εικόνα </a:t>
            </a:r>
            <a:r>
              <a:rPr lang="el-GR" dirty="0"/>
              <a:t>και για το λόγο αυτό είναι ένα από τα </a:t>
            </a:r>
            <a:r>
              <a:rPr lang="el-GR" dirty="0" smtClean="0"/>
              <a:t>σημαντικότερα </a:t>
            </a:r>
            <a:r>
              <a:rPr lang="el-GR" dirty="0"/>
              <a:t>εργαλεία στην επεξεργασία </a:t>
            </a:r>
            <a:r>
              <a:rPr lang="el-GR" dirty="0" smtClean="0"/>
              <a:t>ψηφιακών</a:t>
            </a:r>
            <a:r>
              <a:rPr lang="en-US" dirty="0" smtClean="0"/>
              <a:t> </a:t>
            </a:r>
            <a:r>
              <a:rPr lang="el-GR" dirty="0" smtClean="0"/>
              <a:t>εικόνων</a:t>
            </a:r>
            <a:r>
              <a:rPr lang="el-GR" dirty="0"/>
              <a:t>.</a:t>
            </a:r>
          </a:p>
          <a:p>
            <a:r>
              <a:rPr lang="el-GR" dirty="0"/>
              <a:t> Μπορεί να χρησιμοποιηθεί για τη </a:t>
            </a:r>
            <a:r>
              <a:rPr lang="el-GR" dirty="0" smtClean="0"/>
              <a:t>βελτιστοποίηση</a:t>
            </a:r>
            <a:r>
              <a:rPr lang="en-US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εικόνας, την τροποποίηση των </a:t>
            </a:r>
            <a:r>
              <a:rPr lang="el-GR" dirty="0" smtClean="0"/>
              <a:t>χαρακτηριστικών </a:t>
            </a:r>
            <a:r>
              <a:rPr lang="el-GR" dirty="0"/>
              <a:t>της, την μετατροπή της σε εικόνα με </a:t>
            </a:r>
            <a:r>
              <a:rPr lang="el-GR" dirty="0" smtClean="0"/>
              <a:t>λιγότερες αποχρώσεις</a:t>
            </a:r>
            <a:r>
              <a:rPr lang="el-GR" dirty="0"/>
              <a:t>, την εξαγωγή </a:t>
            </a:r>
            <a:r>
              <a:rPr lang="el-GR" dirty="0" smtClean="0"/>
              <a:t>χαρακτηριστικών της εικόνας </a:t>
            </a:r>
            <a:r>
              <a:rPr lang="el-GR" dirty="0"/>
              <a:t>κ.α.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1710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ΙΣΤΟΓΡΑΜΜΑ ΜΙΑΣ ΕΙΚΟΝΑΣ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ιστόγραμμα </a:t>
            </a:r>
            <a:r>
              <a:rPr lang="en-US" i="1" dirty="0"/>
              <a:t>h</a:t>
            </a:r>
            <a:r>
              <a:rPr lang="el-GR" dirty="0"/>
              <a:t> </a:t>
            </a:r>
            <a:r>
              <a:rPr lang="el-GR" dirty="0" smtClean="0"/>
              <a:t>της εικόνας </a:t>
            </a:r>
            <a:r>
              <a:rPr lang="el-GR" i="1" dirty="0" smtClean="0"/>
              <a:t>Ι </a:t>
            </a:r>
            <a:r>
              <a:rPr lang="el-GR" dirty="0" smtClean="0"/>
              <a:t>μας δείχνει τη συχνότητα κάθε έντασης του γκρίζου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el-GR" dirty="0" smtClean="0"/>
              <a:t>στην εικόνα</a:t>
            </a:r>
            <a:r>
              <a:rPr lang="en-US" dirty="0" smtClean="0"/>
              <a:t>.</a:t>
            </a:r>
          </a:p>
          <a:p>
            <a:r>
              <a:rPr lang="el-GR" dirty="0" smtClean="0"/>
              <a:t>Η τιμή του ιστογράμματος </a:t>
            </a:r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για την ένταση </a:t>
            </a:r>
            <a:r>
              <a:rPr lang="en-US" i="1" dirty="0" smtClean="0"/>
              <a:t>g</a:t>
            </a:r>
            <a:r>
              <a:rPr lang="en-US" dirty="0" smtClean="0"/>
              <a:t> </a:t>
            </a:r>
            <a:r>
              <a:rPr lang="el-GR" dirty="0" smtClean="0"/>
              <a:t>ισούται με τον αριθμό των </a:t>
            </a:r>
            <a:r>
              <a:rPr lang="en-US" dirty="0" smtClean="0"/>
              <a:t>pixels </a:t>
            </a:r>
            <a:r>
              <a:rPr lang="el-GR" dirty="0" smtClean="0"/>
              <a:t>της εικόνας </a:t>
            </a:r>
            <a:r>
              <a:rPr lang="en-US" i="1" dirty="0" smtClean="0"/>
              <a:t>I</a:t>
            </a:r>
            <a:r>
              <a:rPr lang="el-GR" i="1" dirty="0" smtClean="0"/>
              <a:t> </a:t>
            </a:r>
            <a:r>
              <a:rPr lang="el-GR" dirty="0" smtClean="0"/>
              <a:t>που έχουν ένταση </a:t>
            </a:r>
            <a:r>
              <a:rPr lang="en-US" i="1" dirty="0" smtClean="0"/>
              <a:t>g.</a:t>
            </a:r>
            <a:endParaRPr lang="el-GR" i="1" dirty="0" smtClean="0"/>
          </a:p>
          <a:p>
            <a:r>
              <a:rPr lang="el-GR" dirty="0" smtClean="0"/>
              <a:t>Για μια εικόνα 8-</a:t>
            </a:r>
            <a:r>
              <a:rPr lang="en-US" dirty="0" smtClean="0"/>
              <a:t>bit </a:t>
            </a:r>
            <a:r>
              <a:rPr lang="el-GR" dirty="0" smtClean="0"/>
              <a:t>το ιστόγραμμα </a:t>
            </a:r>
            <a:r>
              <a:rPr lang="en-US" i="1" dirty="0" smtClean="0"/>
              <a:t>h</a:t>
            </a:r>
            <a:r>
              <a:rPr lang="el-GR" dirty="0" smtClean="0"/>
              <a:t> έχει </a:t>
            </a:r>
            <a:r>
              <a:rPr lang="en-US" i="1" dirty="0" smtClean="0"/>
              <a:t>g=1..</a:t>
            </a:r>
            <a:r>
              <a:rPr lang="el-GR" dirty="0" smtClean="0"/>
              <a:t>256 τιμές συχνοτήτων από 0-255.</a:t>
            </a:r>
            <a:endParaRPr lang="en-US" dirty="0" smtClean="0"/>
          </a:p>
          <a:p>
            <a:endParaRPr lang="el-GR" i="1" dirty="0" smtClean="0"/>
          </a:p>
          <a:p>
            <a:r>
              <a:rPr lang="en-US" i="1" dirty="0" err="1">
                <a:solidFill>
                  <a:schemeClr val="tx1"/>
                </a:solidFill>
                <a:latin typeface="Times New Roman" pitchFamily="18" charset="0"/>
              </a:rPr>
              <a:t>h</a:t>
            </a:r>
            <a:r>
              <a:rPr lang="en-US" b="1" baseline="-25000" dirty="0" err="1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i="1" dirty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</a:rPr>
              <a:t>) =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</a:rPr>
              <a:t>αριθμός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pixels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</a:rPr>
              <a:t>στην εικόνα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</a:rPr>
              <a:t>I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</a:rPr>
              <a:t>με τιμή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</a:rPr>
              <a:t>-1</a:t>
            </a:r>
            <a:endParaRPr lang="el-GR" i="1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1880" y="5877272"/>
            <a:ext cx="54919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mic Sans MS" panose="030F0702030302020204" pitchFamily="66" charset="0"/>
              </a:rPr>
              <a:t>In </a:t>
            </a:r>
            <a:r>
              <a:rPr lang="en-US" sz="1200" dirty="0" err="1">
                <a:latin typeface="Comic Sans MS" panose="030F0702030302020204" pitchFamily="66" charset="0"/>
              </a:rPr>
              <a:t>Matlab</a:t>
            </a:r>
            <a:r>
              <a:rPr lang="en-US" sz="1200" dirty="0">
                <a:latin typeface="Comic Sans MS" panose="030F0702030302020204" pitchFamily="66" charset="0"/>
              </a:rPr>
              <a:t> an array of length </a:t>
            </a:r>
            <a:r>
              <a:rPr lang="en-US" sz="1200" i="1" dirty="0">
                <a:latin typeface="Comic Sans MS" panose="030F0702030302020204" pitchFamily="66" charset="0"/>
              </a:rPr>
              <a:t>n</a:t>
            </a:r>
            <a:r>
              <a:rPr lang="en-US" sz="1200" dirty="0">
                <a:latin typeface="Comic Sans MS" panose="030F0702030302020204" pitchFamily="66" charset="0"/>
              </a:rPr>
              <a:t> has indices from 1 to </a:t>
            </a:r>
            <a:r>
              <a:rPr lang="en-US" sz="1200" i="1" dirty="0">
                <a:latin typeface="Comic Sans MS" panose="030F0702030302020204" pitchFamily="66" charset="0"/>
              </a:rPr>
              <a:t>n</a:t>
            </a:r>
            <a:r>
              <a:rPr lang="en-US" sz="1200" dirty="0">
                <a:latin typeface="Comic Sans MS" panose="030F0702030302020204" pitchFamily="66" charset="0"/>
              </a:rPr>
              <a:t>.  In many computer languages, </a:t>
            </a:r>
            <a:r>
              <a:rPr lang="en-US" sz="1200" i="1" dirty="0">
                <a:latin typeface="Comic Sans MS" panose="030F0702030302020204" pitchFamily="66" charset="0"/>
              </a:rPr>
              <a:t>e.g.</a:t>
            </a:r>
            <a:r>
              <a:rPr lang="en-US" sz="1200" dirty="0">
                <a:latin typeface="Comic Sans MS" panose="030F0702030302020204" pitchFamily="66" charset="0"/>
              </a:rPr>
              <a:t> “C” or “C++” an n-element array </a:t>
            </a:r>
            <a:r>
              <a:rPr lang="en-US" sz="1200">
                <a:latin typeface="Comic Sans MS" panose="030F0702030302020204" pitchFamily="66" charset="0"/>
              </a:rPr>
              <a:t>is </a:t>
            </a:r>
            <a:r>
              <a:rPr lang="en-US" sz="1200" smtClean="0">
                <a:latin typeface="Comic Sans MS" panose="030F0702030302020204" pitchFamily="66" charset="0"/>
              </a:rPr>
              <a:t>indexed </a:t>
            </a:r>
            <a:r>
              <a:rPr lang="en-US" sz="1200" dirty="0">
                <a:latin typeface="Comic Sans MS" panose="030F0702030302020204" pitchFamily="66" charset="0"/>
              </a:rPr>
              <a:t>from 0 to </a:t>
            </a:r>
            <a:r>
              <a:rPr lang="en-US" sz="1200" i="1" dirty="0">
                <a:latin typeface="Comic Sans MS" panose="030F0702030302020204" pitchFamily="66" charset="0"/>
              </a:rPr>
              <a:t>n</a:t>
            </a:r>
            <a:r>
              <a:rPr lang="en-US" sz="1200" dirty="0">
                <a:latin typeface="Comic Sans MS" panose="030F0702030302020204" pitchFamily="66" charset="0"/>
              </a:rPr>
              <a:t>-1.</a:t>
            </a:r>
          </a:p>
        </p:txBody>
      </p:sp>
    </p:spTree>
    <p:extLst>
      <p:ext uri="{BB962C8B-B14F-4D97-AF65-F5344CB8AC3E}">
        <p14:creationId xmlns:p14="http://schemas.microsoft.com/office/powerpoint/2010/main" val="42456602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Τμηματικά Γραμμική Μεταβολή Ιστογράμματος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/>
              <a:t>Τμηματικά Γραμμική Μεταβολή Ιστογράμματος </a:t>
            </a:r>
            <a:r>
              <a:rPr lang="el-GR" dirty="0" smtClean="0"/>
              <a:t>πραγματοποιείται με βάση μια τμηματικά γραμμική σχέση μετασχηματισμού όπως φαίνεται στο παρακάτω σχήμα: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536343" y="2852936"/>
            <a:ext cx="5284129" cy="3951430"/>
            <a:chOff x="3483999" y="2852936"/>
            <a:chExt cx="5284129" cy="3951430"/>
          </a:xfrm>
        </p:grpSpPr>
        <p:grpSp>
          <p:nvGrpSpPr>
            <p:cNvPr id="20" name="Group 19"/>
            <p:cNvGrpSpPr/>
            <p:nvPr/>
          </p:nvGrpSpPr>
          <p:grpSpPr>
            <a:xfrm>
              <a:off x="3923928" y="2924944"/>
              <a:ext cx="4608512" cy="3359059"/>
              <a:chOff x="3923928" y="2996952"/>
              <a:chExt cx="4608512" cy="3359059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923928" y="2996952"/>
                <a:ext cx="4608512" cy="3359059"/>
                <a:chOff x="3923928" y="2996952"/>
                <a:chExt cx="4608512" cy="3359059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3923928" y="2996952"/>
                  <a:ext cx="4608512" cy="3359059"/>
                  <a:chOff x="3923928" y="2996952"/>
                  <a:chExt cx="4608512" cy="3359059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3923928" y="2996952"/>
                    <a:ext cx="4608512" cy="3359059"/>
                    <a:chOff x="1907704" y="2708921"/>
                    <a:chExt cx="3384376" cy="3719099"/>
                  </a:xfrm>
                </p:grpSpPr>
                <p:pic>
                  <p:nvPicPr>
                    <p:cNvPr id="6" name="Picture 5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896" t="5421" r="8228" b="9665"/>
                    <a:stretch/>
                  </p:blipFill>
                  <p:spPr>
                    <a:xfrm>
                      <a:off x="1907704" y="3043645"/>
                      <a:ext cx="3384376" cy="338437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" name="Picture 4"/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1896" t="5421" r="8228" b="11471"/>
                    <a:stretch/>
                  </p:blipFill>
                  <p:spPr>
                    <a:xfrm>
                      <a:off x="1907704" y="2708921"/>
                      <a:ext cx="3384376" cy="3312368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8" name="Rectangle 7"/>
                  <p:cNvSpPr/>
                  <p:nvPr/>
                </p:nvSpPr>
                <p:spPr>
                  <a:xfrm>
                    <a:off x="4355976" y="5877272"/>
                    <a:ext cx="4032448" cy="3600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995936" y="6079878"/>
                  <a:ext cx="432048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995936" y="3073300"/>
                <a:ext cx="4464496" cy="2933644"/>
                <a:chOff x="3995936" y="3073300"/>
                <a:chExt cx="4464496" cy="2933644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 flipH="1">
                  <a:off x="3995936" y="5294036"/>
                  <a:ext cx="1656184" cy="712908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5652120" y="3784644"/>
                  <a:ext cx="1152128" cy="1512168"/>
                </a:xfrm>
                <a:prstGeom prst="line">
                  <a:avLst/>
                </a:prstGeom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6804248" y="3073300"/>
                  <a:ext cx="1656184" cy="720136"/>
                </a:xfrm>
                <a:prstGeom prst="line">
                  <a:avLst/>
                </a:prstGeom>
                <a:ln w="28575">
                  <a:solidFill>
                    <a:srgbClr val="00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" name="TextBox 20"/>
            <p:cNvSpPr txBox="1"/>
            <p:nvPr/>
          </p:nvSpPr>
          <p:spPr>
            <a:xfrm>
              <a:off x="3727568" y="6096480"/>
              <a:ext cx="5040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 smtClean="0"/>
                <a:t>α</a:t>
              </a:r>
              <a:r>
                <a:rPr lang="el-GR" baseline="-25000" dirty="0" smtClean="0"/>
                <a:t>1</a:t>
              </a:r>
              <a:r>
                <a:rPr lang="el-GR" dirty="0" smtClean="0"/>
                <a:t>         </a:t>
              </a:r>
              <a:r>
                <a:rPr lang="el-GR" baseline="-25000" dirty="0"/>
                <a:t> </a:t>
              </a:r>
              <a:r>
                <a:rPr lang="el-GR" dirty="0" smtClean="0"/>
                <a:t>          </a:t>
              </a:r>
              <a:r>
                <a:rPr lang="el-GR" i="1" dirty="0" smtClean="0"/>
                <a:t>α</a:t>
              </a:r>
              <a:r>
                <a:rPr lang="el-GR" baseline="-25000" dirty="0" smtClean="0"/>
                <a:t>2                 </a:t>
              </a:r>
              <a:r>
                <a:rPr lang="el-GR" i="1" dirty="0" smtClean="0"/>
                <a:t>α</a:t>
              </a:r>
              <a:r>
                <a:rPr lang="el-GR" baseline="-25000" dirty="0" smtClean="0"/>
                <a:t>3	</a:t>
              </a:r>
              <a:r>
                <a:rPr lang="el-GR" dirty="0" smtClean="0"/>
                <a:t>           </a:t>
              </a:r>
              <a:r>
                <a:rPr lang="el-GR" i="1" dirty="0" smtClean="0"/>
                <a:t>α</a:t>
              </a:r>
              <a:r>
                <a:rPr lang="el-GR" baseline="-25000" dirty="0" smtClean="0"/>
                <a:t>4</a:t>
              </a:r>
              <a:endParaRPr lang="en-US" baseline="-25000" dirty="0"/>
            </a:p>
            <a:p>
              <a:endParaRPr lang="en-US" baseline="-25000" dirty="0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2181758" y="4155177"/>
              <a:ext cx="33123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dirty="0"/>
                <a:t>β</a:t>
              </a:r>
              <a:r>
                <a:rPr lang="el-GR" baseline="-25000" dirty="0" smtClean="0"/>
                <a:t>1</a:t>
              </a:r>
              <a:r>
                <a:rPr lang="el-GR" dirty="0" smtClean="0"/>
                <a:t>      </a:t>
              </a:r>
              <a:r>
                <a:rPr lang="el-GR" i="1" dirty="0"/>
                <a:t>β</a:t>
              </a:r>
              <a:r>
                <a:rPr lang="el-GR" baseline="-25000" dirty="0" smtClean="0"/>
                <a:t>2                         </a:t>
              </a:r>
              <a:r>
                <a:rPr lang="el-GR" i="1" dirty="0" smtClean="0"/>
                <a:t>β</a:t>
              </a:r>
              <a:r>
                <a:rPr lang="el-GR" baseline="-25000" dirty="0" smtClean="0"/>
                <a:t>3</a:t>
              </a:r>
              <a:r>
                <a:rPr lang="el-GR" dirty="0" smtClean="0"/>
                <a:t>     </a:t>
              </a:r>
              <a:r>
                <a:rPr lang="el-GR" i="1" dirty="0" smtClean="0"/>
                <a:t>β</a:t>
              </a:r>
              <a:r>
                <a:rPr lang="el-GR" baseline="-25000" dirty="0" smtClean="0"/>
                <a:t>4</a:t>
              </a:r>
              <a:endParaRPr lang="en-US" baseline="-25000" dirty="0"/>
            </a:p>
            <a:p>
              <a:endParaRPr lang="en-US" baseline="-250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995936" y="5222028"/>
              <a:ext cx="165618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995936" y="3721428"/>
              <a:ext cx="280831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652120" y="5222028"/>
              <a:ext cx="0" cy="10018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04248" y="3721428"/>
              <a:ext cx="0" cy="250246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0698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Τμηματικά Γραμμική Μεταβολή Ιστογράμματος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Η σχέση μετασχηματισμού μπορεί να </a:t>
                </a:r>
                <a:r>
                  <a:rPr lang="el-GR" dirty="0" err="1" smtClean="0"/>
                  <a:t>περιγραφεί</a:t>
                </a:r>
                <a:r>
                  <a:rPr lang="en-US" dirty="0" smtClean="0"/>
                  <a:t> (</a:t>
                </a:r>
                <a:r>
                  <a:rPr lang="el-GR" dirty="0" smtClean="0"/>
                  <a:t>για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=1:3)</a:t>
                </a:r>
                <a:r>
                  <a:rPr lang="el-GR" dirty="0" smtClean="0"/>
                  <a:t> με την παρακάτω εξίσωση: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9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665" y="3068960"/>
            <a:ext cx="4395423" cy="3280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8843" y="3495786"/>
                <a:ext cx="4572000" cy="238148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6ABD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BE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06FE0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6FE07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>
                          <a:solidFill>
                            <a:srgbClr val="06FE0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6FE0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" y="3495786"/>
                <a:ext cx="4572000" cy="2381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8375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ΨΕΕ στο Χωρικό πεδίο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Ο όρος χωρικό πεδίο αναφέρεται στο ίδιο το επίπεδο της εικόνας, καθώς και οι μέθοδοι επεξεργασίας εικόνας σε αυτή την κατηγορία </a:t>
            </a:r>
            <a:r>
              <a:rPr lang="el-GR" sz="2400" dirty="0" smtClean="0"/>
              <a:t>βασίζονται στην άμεση </a:t>
            </a:r>
            <a:r>
              <a:rPr lang="el-GR" sz="2400" dirty="0"/>
              <a:t>χειραγώγηση </a:t>
            </a:r>
            <a:r>
              <a:rPr lang="el-GR" sz="2400"/>
              <a:t>των </a:t>
            </a:r>
            <a:r>
              <a:rPr lang="el-GR" sz="2400" smtClean="0"/>
              <a:t>pixel </a:t>
            </a:r>
            <a:r>
              <a:rPr lang="el-GR" sz="2400" dirty="0"/>
              <a:t>σε μια εικόνα.</a:t>
            </a:r>
          </a:p>
          <a:p>
            <a:r>
              <a:rPr lang="el-GR" sz="2400" dirty="0"/>
              <a:t>Δύο κύριες κατηγορίες </a:t>
            </a:r>
            <a:r>
              <a:rPr lang="el-GR" sz="2400" dirty="0" smtClean="0"/>
              <a:t>επεξεργασίας στο χωρικό πεδίο είναι οι μετασχηματισμοί έντασης </a:t>
            </a:r>
            <a:r>
              <a:rPr lang="el-GR" sz="2400" dirty="0"/>
              <a:t>και χωρικό φιλτράρισμα.</a:t>
            </a:r>
          </a:p>
          <a:p>
            <a:r>
              <a:rPr lang="el-GR" sz="2400" dirty="0" smtClean="0"/>
              <a:t>Οι </a:t>
            </a:r>
            <a:r>
              <a:rPr lang="el-GR" sz="2400" dirty="0"/>
              <a:t>μετασχηματισμοί ένταση λειτουργούν σε </a:t>
            </a:r>
            <a:r>
              <a:rPr lang="el-GR" sz="2400" smtClean="0"/>
              <a:t>μεμονωμένα pixels </a:t>
            </a:r>
            <a:r>
              <a:rPr lang="el-GR" sz="2400" dirty="0"/>
              <a:t>μιας εικόνας, κυρίως για το σκοπό της </a:t>
            </a:r>
            <a:r>
              <a:rPr lang="el-GR" sz="2400" dirty="0" smtClean="0"/>
              <a:t>προσαρμογής της αντίθεσης </a:t>
            </a:r>
            <a:r>
              <a:rPr lang="el-GR" sz="2400" dirty="0"/>
              <a:t>και κατωφλίου </a:t>
            </a:r>
            <a:r>
              <a:rPr lang="el-GR" sz="2400" dirty="0" smtClean="0"/>
              <a:t>εικόνας </a:t>
            </a:r>
            <a:r>
              <a:rPr lang="en-US" sz="2400" dirty="0" smtClean="0"/>
              <a:t>(thresholding).</a:t>
            </a:r>
            <a:endParaRPr lang="el-GR" sz="2400" dirty="0" smtClean="0"/>
          </a:p>
          <a:p>
            <a:r>
              <a:rPr lang="el-GR" sz="2400" dirty="0" smtClean="0"/>
              <a:t>Το χωρικό φιλτράρισμα περιλαμβάνει εκτέλεση </a:t>
            </a:r>
            <a:r>
              <a:rPr lang="el-GR" sz="2400" dirty="0"/>
              <a:t>εργασιών, όπως η όξυνση της εικόνας, δουλεύοντας σε μια γειτονιά του </a:t>
            </a:r>
            <a:r>
              <a:rPr lang="el-GR" sz="2400"/>
              <a:t>κάθε </a:t>
            </a:r>
            <a:r>
              <a:rPr lang="el-GR" sz="2400" smtClean="0"/>
              <a:t>pixel </a:t>
            </a:r>
            <a:r>
              <a:rPr lang="el-GR" sz="2400" dirty="0" smtClean="0"/>
              <a:t>στην εικόνα.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668336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Τμηματικά Γραμμική Μεταβολή Ιστογράμματος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Ας δούμε το παρακάτω παράδειγμα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7982" y="2348880"/>
                <a:ext cx="4572000" cy="29823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e>
                      </m:d>
                      <m:r>
                        <a:rPr lang="en-US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192</m:t>
                          </m:r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160</m:t>
                          </m:r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96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−96</m:t>
                          </m:r>
                        </m:e>
                      </m:d>
                      <m:r>
                        <a:rPr lang="en-US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255</m:t>
                          </m:r>
                          <m: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192</m:t>
                          </m:r>
                        </m:num>
                        <m:den>
                          <m:r>
                            <a:rPr lang="el-GR" b="0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255</m:t>
                          </m:r>
                          <m: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160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−160</m:t>
                          </m:r>
                        </m:e>
                      </m:d>
                      <m:r>
                        <a:rPr lang="en-US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b="0" i="1" smtClean="0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</a:rPr>
                        <m:t>192</m:t>
                      </m:r>
                    </m:oMath>
                  </m:oMathPara>
                </a14:m>
                <a:endParaRPr lang="en-US" dirty="0">
                  <a:solidFill>
                    <a:srgbClr val="18B564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982" y="2348880"/>
                <a:ext cx="4572000" cy="298235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4592561" y="2047845"/>
            <a:ext cx="4237087" cy="3998608"/>
            <a:chOff x="4592561" y="2047845"/>
            <a:chExt cx="4237087" cy="399860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380746" y="4797152"/>
              <a:ext cx="0" cy="7920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219204" y="3162333"/>
              <a:ext cx="0" cy="244827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5148064" y="4797152"/>
              <a:ext cx="123268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5148064" y="3158060"/>
              <a:ext cx="2071140" cy="581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4592561" y="2047845"/>
              <a:ext cx="4237087" cy="3998608"/>
              <a:chOff x="4592561" y="2047845"/>
              <a:chExt cx="4237087" cy="399860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561" y="2060848"/>
                <a:ext cx="4237087" cy="3985605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 rot="16200000">
                <a:off x="3196463" y="3786586"/>
                <a:ext cx="3672408" cy="194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l-GR" sz="1200" dirty="0" smtClean="0"/>
                  <a:t>0                  64                                     192               255</a:t>
                </a:r>
                <a:endParaRPr lang="en-US" sz="12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004048" y="5627378"/>
                <a:ext cx="3672408" cy="2053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l-GR" sz="1200" dirty="0" smtClean="0"/>
                  <a:t>0                              96                  160                         255</a:t>
                </a:r>
                <a:endParaRPr lang="en-US" sz="12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4651823" y="2204864"/>
                <a:ext cx="283381" cy="33123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>
              <a:off x="6388561" y="4803294"/>
              <a:ext cx="0" cy="81345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219204" y="3158060"/>
              <a:ext cx="0" cy="24693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5139777" y="4797151"/>
              <a:ext cx="1240969" cy="1300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131047" y="3158060"/>
              <a:ext cx="2088156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 flipV="1">
            <a:off x="5139777" y="4803654"/>
            <a:ext cx="1240969" cy="80695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379009" y="3168692"/>
            <a:ext cx="840194" cy="164146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219203" y="2362207"/>
            <a:ext cx="1208867" cy="79757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941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Τμηματικά Γραμμική Μεταβολή Ιστογράμματος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-27372" y="1897742"/>
                <a:ext cx="4572000" cy="19389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6ABD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l-GR" b="0" i="1" smtClean="0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</a:rPr>
                        <m:t>.6667</m:t>
                      </m:r>
                      <m:r>
                        <a:rPr lang="el-GR" b="0" i="1" smtClean="0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006AB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BE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smtClean="0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BE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−128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18B564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</a:rPr>
                        <m:t>.6632</m:t>
                      </m:r>
                      <m:r>
                        <a:rPr lang="en-US" b="0" i="1" smtClean="0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18B56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+85.8947</m:t>
                      </m:r>
                    </m:oMath>
                  </m:oMathPara>
                </a14:m>
                <a:endParaRPr lang="en-US" b="0" dirty="0" smtClean="0">
                  <a:solidFill>
                    <a:srgbClr val="18B564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372" y="1897742"/>
                <a:ext cx="4572000" cy="1938992"/>
              </a:xfrm>
              <a:prstGeom prst="rect">
                <a:avLst/>
              </a:prstGeom>
              <a:blipFill rotWithShape="0">
                <a:blip r:embed="rId2"/>
                <a:stretch>
                  <a:fillRect b="-2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592561" y="1556792"/>
            <a:ext cx="4237087" cy="3998608"/>
            <a:chOff x="4592561" y="2047845"/>
            <a:chExt cx="4237087" cy="3998608"/>
          </a:xfrm>
        </p:grpSpPr>
        <p:grpSp>
          <p:nvGrpSpPr>
            <p:cNvPr id="48" name="Group 47"/>
            <p:cNvGrpSpPr/>
            <p:nvPr/>
          </p:nvGrpSpPr>
          <p:grpSpPr>
            <a:xfrm>
              <a:off x="4592561" y="2047845"/>
              <a:ext cx="4237087" cy="3998608"/>
              <a:chOff x="4592561" y="2047845"/>
              <a:chExt cx="4237087" cy="399860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380746" y="4797152"/>
                <a:ext cx="0" cy="79208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7219204" y="3162333"/>
                <a:ext cx="0" cy="244827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148064" y="4797152"/>
                <a:ext cx="123268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5148064" y="3158060"/>
                <a:ext cx="2071140" cy="581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 37"/>
              <p:cNvGrpSpPr/>
              <p:nvPr/>
            </p:nvGrpSpPr>
            <p:grpSpPr>
              <a:xfrm>
                <a:off x="4592561" y="2047845"/>
                <a:ext cx="4237087" cy="3998608"/>
                <a:chOff x="4592561" y="2047845"/>
                <a:chExt cx="4237087" cy="3998608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92561" y="2060848"/>
                  <a:ext cx="4237087" cy="3985605"/>
                </a:xfrm>
                <a:prstGeom prst="rect">
                  <a:avLst/>
                </a:prstGeom>
              </p:spPr>
            </p:pic>
            <p:sp>
              <p:nvSpPr>
                <p:cNvPr id="36" name="TextBox 35"/>
                <p:cNvSpPr txBox="1"/>
                <p:nvPr/>
              </p:nvSpPr>
              <p:spPr>
                <a:xfrm rot="16200000">
                  <a:off x="3196463" y="3786586"/>
                  <a:ext cx="3672408" cy="19492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l-GR" sz="1200" dirty="0" smtClean="0"/>
                    <a:t>0                  64                                     192               255</a:t>
                  </a:r>
                  <a:endParaRPr lang="en-US" sz="12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004048" y="5627378"/>
                  <a:ext cx="3672408" cy="20531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l-GR" sz="1200" dirty="0" smtClean="0"/>
                    <a:t>0                              96                  160                         255</a:t>
                  </a:r>
                  <a:endParaRPr lang="en-US" sz="1200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651823" y="2204864"/>
                  <a:ext cx="283381" cy="33123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6388561" y="4803294"/>
                <a:ext cx="0" cy="813453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7219204" y="3158060"/>
                <a:ext cx="0" cy="246931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5139777" y="4797151"/>
                <a:ext cx="1240969" cy="13006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5131047" y="3158060"/>
                <a:ext cx="2088156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Straight Connector 49"/>
            <p:cNvCxnSpPr/>
            <p:nvPr/>
          </p:nvCxnSpPr>
          <p:spPr>
            <a:xfrm flipV="1">
              <a:off x="5139777" y="4803654"/>
              <a:ext cx="1240969" cy="806951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6379009" y="3168692"/>
              <a:ext cx="840194" cy="164146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7219203" y="2362207"/>
              <a:ext cx="1208867" cy="79757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89" y="1196752"/>
            <a:ext cx="8534400" cy="4946104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Ας δούμε το παρακάτω παράδειγμα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Παρακάτω υλοποιούμε τον μετασχηματισμό σε </a:t>
            </a:r>
            <a:r>
              <a:rPr lang="en-US" dirty="0" err="1" smtClean="0"/>
              <a:t>Matlab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1410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Τμηματικά Γραμμική Μεταβολή Ιστογράμματος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t1=64/96*[0:95];</a:t>
            </a:r>
          </a:p>
          <a:p>
            <a:pPr marL="0" indent="0">
              <a:buNone/>
            </a:pPr>
            <a:r>
              <a:rPr lang="fr-FR" dirty="0" smtClean="0"/>
              <a:t>t2=2</a:t>
            </a:r>
            <a:r>
              <a:rPr lang="fr-FR" dirty="0"/>
              <a:t>*[96:160]-128;</a:t>
            </a:r>
          </a:p>
          <a:p>
            <a:pPr marL="0" indent="0">
              <a:buNone/>
            </a:pPr>
            <a:r>
              <a:rPr lang="fr-FR" dirty="0" smtClean="0"/>
              <a:t>t3=0.6632</a:t>
            </a:r>
            <a:r>
              <a:rPr lang="fr-FR" dirty="0"/>
              <a:t>*[161:255]+85.8947;</a:t>
            </a:r>
          </a:p>
          <a:p>
            <a:pPr marL="0" indent="0">
              <a:buNone/>
            </a:pPr>
            <a:r>
              <a:rPr lang="fr-FR" dirty="0" smtClean="0"/>
              <a:t>T=uint8(</a:t>
            </a:r>
            <a:r>
              <a:rPr lang="fr-FR" dirty="0" err="1" smtClean="0"/>
              <a:t>floor</a:t>
            </a:r>
            <a:r>
              <a:rPr lang="fr-FR" dirty="0"/>
              <a:t>([t1 t2 t3</a:t>
            </a:r>
            <a:r>
              <a:rPr lang="fr-FR" dirty="0" smtClean="0"/>
              <a:t>]));</a:t>
            </a:r>
            <a:endParaRPr lang="el-GR" dirty="0" smtClean="0"/>
          </a:p>
          <a:p>
            <a:pPr marL="0" indent="0">
              <a:buNone/>
            </a:pPr>
            <a:r>
              <a:rPr lang="fr-FR" dirty="0" smtClean="0"/>
              <a:t>plot(T)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37087" cy="398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85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Τμηματικά Γραμμική Μεταβολή Ιστογράμματος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/>
              <a:t>t1=64/96*[0:95];</a:t>
            </a:r>
          </a:p>
          <a:p>
            <a:pPr marL="0" indent="0">
              <a:buNone/>
            </a:pPr>
            <a:r>
              <a:rPr lang="fr-FR" sz="2400" dirty="0" smtClean="0"/>
              <a:t>t2=2</a:t>
            </a:r>
            <a:r>
              <a:rPr lang="fr-FR" sz="2400" dirty="0"/>
              <a:t>*[96:160]-128;</a:t>
            </a:r>
          </a:p>
          <a:p>
            <a:pPr marL="0" indent="0">
              <a:buNone/>
            </a:pPr>
            <a:r>
              <a:rPr lang="fr-FR" sz="2400" dirty="0" smtClean="0"/>
              <a:t>t3=0.6632</a:t>
            </a:r>
            <a:r>
              <a:rPr lang="fr-FR" sz="2400" dirty="0"/>
              <a:t>*[161:255]+85.8947;</a:t>
            </a:r>
          </a:p>
          <a:p>
            <a:pPr marL="0" indent="0">
              <a:buNone/>
            </a:pPr>
            <a:r>
              <a:rPr lang="fr-FR" sz="2400" dirty="0" smtClean="0"/>
              <a:t>T=uint8(</a:t>
            </a:r>
            <a:r>
              <a:rPr lang="fr-FR" sz="2400" dirty="0" err="1" smtClean="0"/>
              <a:t>floor</a:t>
            </a:r>
            <a:r>
              <a:rPr lang="fr-FR" sz="2400" dirty="0"/>
              <a:t>([t1 t2 t3</a:t>
            </a:r>
            <a:r>
              <a:rPr lang="fr-FR" sz="2400" dirty="0" smtClean="0"/>
              <a:t>]));</a:t>
            </a:r>
            <a:endParaRPr lang="el-GR" sz="2400" dirty="0" smtClean="0"/>
          </a:p>
          <a:p>
            <a:pPr marL="0" indent="0">
              <a:buNone/>
            </a:pPr>
            <a:r>
              <a:rPr lang="fr-FR" sz="2400" dirty="0" smtClean="0"/>
              <a:t>plot(T)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pPr marL="0" indent="0">
              <a:buNone/>
            </a:pPr>
            <a:r>
              <a:rPr lang="en-US" sz="2400" dirty="0"/>
              <a:t>I=</a:t>
            </a:r>
            <a:r>
              <a:rPr lang="en-US" sz="2400" dirty="0" err="1"/>
              <a:t>imread</a:t>
            </a:r>
            <a:r>
              <a:rPr lang="en-US" sz="2400" dirty="0"/>
              <a:t>('</a:t>
            </a:r>
            <a:r>
              <a:rPr lang="en-US" sz="2400" dirty="0" err="1"/>
              <a:t>pout.tif</a:t>
            </a:r>
            <a:r>
              <a:rPr lang="en-US" sz="2400" dirty="0"/>
              <a:t>');</a:t>
            </a:r>
          </a:p>
          <a:p>
            <a:pPr marL="0" indent="0">
              <a:buNone/>
            </a:pPr>
            <a:r>
              <a:rPr lang="en-US" sz="2400" dirty="0" smtClean="0"/>
              <a:t>I2=T(I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 smtClean="0"/>
              <a:t>subplot(1,2,1</a:t>
            </a:r>
            <a:r>
              <a:rPr lang="en-US" sz="2400" dirty="0"/>
              <a:t>), </a:t>
            </a:r>
            <a:r>
              <a:rPr lang="en-US" sz="2400" dirty="0" err="1"/>
              <a:t>imshow</a:t>
            </a:r>
            <a:r>
              <a:rPr lang="en-US" sz="2400" dirty="0"/>
              <a:t>(I), title('original image</a:t>
            </a:r>
            <a:r>
              <a:rPr lang="en-US" sz="2400" dirty="0" smtClean="0"/>
              <a:t>');</a:t>
            </a:r>
          </a:p>
          <a:p>
            <a:pPr marL="0" indent="0">
              <a:buNone/>
            </a:pPr>
            <a:r>
              <a:rPr lang="en-US" sz="2400" dirty="0" smtClean="0"/>
              <a:t>subplot(1,2,2</a:t>
            </a:r>
            <a:r>
              <a:rPr lang="en-US" sz="2400" dirty="0"/>
              <a:t>), </a:t>
            </a:r>
            <a:r>
              <a:rPr lang="en-US" sz="2400" dirty="0" err="1"/>
              <a:t>imshow</a:t>
            </a:r>
            <a:r>
              <a:rPr lang="en-US" sz="2400" dirty="0"/>
              <a:t>(I2), title('Histogram stretched image');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4941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Τμηματικά Γραμμική Μεταβολή Ιστογράμματος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44" t="11270" r="6126" b="12231"/>
          <a:stretch/>
        </p:blipFill>
        <p:spPr>
          <a:xfrm>
            <a:off x="1187624" y="1988840"/>
            <a:ext cx="71287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379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ΕΞΙΣΟΡΡΟΠΗΣΗ ΙΣΤΟΓΡΑΜΜΑΤΟΣ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τεχνική της εξισορρόπησης ιστογράμματος (</a:t>
            </a:r>
            <a:r>
              <a:rPr lang="el-GR" dirty="0" err="1"/>
              <a:t>histogram</a:t>
            </a:r>
            <a:r>
              <a:rPr lang="el-GR" dirty="0"/>
              <a:t> </a:t>
            </a:r>
            <a:r>
              <a:rPr lang="el-GR" dirty="0" err="1"/>
              <a:t>equalization</a:t>
            </a:r>
            <a:r>
              <a:rPr lang="el-GR" dirty="0"/>
              <a:t>) μετασχηματίζει τις γκρι φωτεινότητες μιας εικόνας έτσι ώστε αυτές να κατανέμονται ομοιόμορφα σ’ όλη την κλίμακα φωτεινοτήτων.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Η εικόνα που προκύπτει με τον τρόπο αυτό είναι αυξημένης αντίθεσης σε σχέση με την αρχική.</a:t>
            </a:r>
            <a:endParaRPr lang="en-US" dirty="0"/>
          </a:p>
        </p:txBody>
      </p:sp>
      <p:pic>
        <p:nvPicPr>
          <p:cNvPr id="1026" name="Picture 2" descr="A histogram which is zero apart from a central area containing strong peaks is transformed by stretching the peaked area to fill the entire x-ax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28575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88940" y="5864027"/>
            <a:ext cx="6768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https://en.wikipedia.org/wiki/Histogram_equalization</a:t>
            </a:r>
          </a:p>
        </p:txBody>
      </p:sp>
    </p:spTree>
    <p:extLst>
      <p:ext uri="{BB962C8B-B14F-4D97-AF65-F5344CB8AC3E}">
        <p14:creationId xmlns:p14="http://schemas.microsoft.com/office/powerpoint/2010/main" val="680546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12213" cy="685800"/>
          </a:xfrm>
        </p:spPr>
        <p:txBody>
          <a:bodyPr/>
          <a:lstStyle/>
          <a:p>
            <a:r>
              <a:rPr lang="el-GR" dirty="0"/>
              <a:t>ΕΞΙΣΟΡΡΟΠΗΣΗ ΙΣΤΟΓΡΑΜΜΑΤΟΣ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912" y="1219200"/>
                <a:ext cx="8534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400" dirty="0" smtClean="0"/>
                  <a:t>Για την ανάπτυξη της μεθόδου έστω ότι έχουμε μια γκρι </a:t>
                </a:r>
                <a:r>
                  <a:rPr lang="el-GR" sz="2400" dirty="0"/>
                  <a:t>εικόνα </a:t>
                </a:r>
                <a:r>
                  <a:rPr lang="en-US" sz="2400" i="1" dirty="0" smtClean="0"/>
                  <a:t>I</a:t>
                </a:r>
                <a:r>
                  <a:rPr lang="el-GR" sz="2400" dirty="0" smtClean="0"/>
                  <a:t>, </a:t>
                </a:r>
                <a:r>
                  <a:rPr lang="el-GR" sz="2400" dirty="0"/>
                  <a:t>διαστάσεων </a:t>
                </a:r>
                <a:r>
                  <a:rPr lang="el-GR" sz="2400" dirty="0" err="1" smtClean="0"/>
                  <a:t>Μ</a:t>
                </a:r>
                <a:r>
                  <a:rPr lang="el-GR" sz="2400" baseline="-25000" dirty="0" err="1" smtClean="0"/>
                  <a:t>γραμμες</a:t>
                </a:r>
                <a:r>
                  <a:rPr lang="en-US" sz="2400" dirty="0" smtClean="0"/>
                  <a:t> x N</a:t>
                </a:r>
                <a:r>
                  <a:rPr lang="el-GR" sz="2400" baseline="-25000" dirty="0" smtClean="0"/>
                  <a:t>στήλες</a:t>
                </a:r>
                <a:r>
                  <a:rPr lang="el-GR" sz="2400" dirty="0" smtClean="0"/>
                  <a:t> με </a:t>
                </a:r>
                <a:r>
                  <a:rPr lang="en-US" sz="2400" dirty="0" smtClean="0"/>
                  <a:t>L </a:t>
                </a:r>
                <a:r>
                  <a:rPr lang="el-GR" sz="2400" dirty="0" smtClean="0"/>
                  <a:t>αποχρώσεις του γρι</a:t>
                </a:r>
                <a:r>
                  <a:rPr lang="en-US" sz="2400" dirty="0"/>
                  <a:t>:</a:t>
                </a:r>
                <a:r>
                  <a:rPr lang="el-GR" sz="2400" dirty="0" smtClean="0"/>
                  <a:t> {0</a:t>
                </a:r>
                <a:r>
                  <a:rPr lang="el-GR" sz="2400" dirty="0"/>
                  <a:t>,...,L-1</a:t>
                </a:r>
                <a:r>
                  <a:rPr lang="el-GR" sz="2400" dirty="0" smtClean="0"/>
                  <a:t>}.</a:t>
                </a:r>
              </a:p>
              <a:p>
                <a:pPr marL="0" indent="0">
                  <a:buNone/>
                </a:pPr>
                <a:r>
                  <a:rPr lang="el-GR" sz="2400" dirty="0" smtClean="0"/>
                  <a:t>Έστω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𝑛𝑔</m:t>
                    </m:r>
                  </m:oMath>
                </a14:m>
                <a:r>
                  <a:rPr lang="el-GR" sz="2400" dirty="0"/>
                  <a:t>, το ιστόγραμμα της εικόνας </a:t>
                </a:r>
                <a:r>
                  <a:rPr lang="el-GR" sz="2400" i="1" dirty="0" smtClean="0"/>
                  <a:t>Ι</a:t>
                </a:r>
                <a:r>
                  <a:rPr lang="en-US" sz="2400" dirty="0" smtClean="0"/>
                  <a:t>, </a:t>
                </a:r>
                <a:r>
                  <a:rPr lang="el-GR" sz="2400" dirty="0" smtClean="0"/>
                  <a:t>όπου</a:t>
                </a:r>
                <a:r>
                  <a:rPr lang="en-US" sz="2400" dirty="0" smtClean="0"/>
                  <a:t> </a:t>
                </a:r>
                <a:r>
                  <a:rPr lang="el-GR" sz="2400" dirty="0" smtClean="0"/>
                  <a:t>g </a:t>
                </a:r>
                <a:r>
                  <a:rPr lang="el-GR" sz="2400" dirty="0"/>
                  <a:t>= </a:t>
                </a:r>
                <a:r>
                  <a:rPr lang="el-GR" sz="2400" dirty="0" smtClean="0"/>
                  <a:t>0..L-1</a:t>
                </a:r>
              </a:p>
              <a:p>
                <a:pPr marL="0" indent="0">
                  <a:buNone/>
                </a:pPr>
                <a:r>
                  <a:rPr lang="el-GR" sz="2400" dirty="0" smtClean="0"/>
                  <a:t>Ουσιαστικά το </a:t>
                </a:r>
                <a:r>
                  <a:rPr lang="en-US" sz="2400" i="1" dirty="0"/>
                  <a:t>n</a:t>
                </a:r>
                <a:r>
                  <a:rPr lang="en-US" sz="2400" i="1" baseline="-25000" dirty="0"/>
                  <a:t>g </a:t>
                </a:r>
                <a:r>
                  <a:rPr lang="el-GR" sz="2400" dirty="0" smtClean="0"/>
                  <a:t>μας δίνει τη συχνότητα εμφάνισης της κάθε τιμής </a:t>
                </a:r>
                <a:r>
                  <a:rPr lang="en-US" sz="2400" dirty="0" smtClean="0"/>
                  <a:t>g </a:t>
                </a:r>
                <a:r>
                  <a:rPr lang="el-GR" sz="2400" dirty="0" smtClean="0"/>
                  <a:t>στην εικόνα. Αν διαιρεθεί με τον συνολικό αριθμό </a:t>
                </a:r>
                <a:r>
                  <a:rPr lang="en-US" sz="2400" dirty="0" smtClean="0"/>
                  <a:t>pixels </a:t>
                </a:r>
                <a:r>
                  <a:rPr lang="el-GR" sz="2400" dirty="0" smtClean="0"/>
                  <a:t>μας δίνει την πιθανότητα εμφάνισης του κάθε </a:t>
                </a:r>
                <a:r>
                  <a:rPr lang="en-US" sz="2400" dirty="0" smtClean="0"/>
                  <a:t>pixel: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l-GR" sz="2400" dirty="0" smtClean="0">
                    <a:solidFill>
                      <a:srgbClr val="C00000"/>
                    </a:solidFill>
                  </a:rPr>
                  <a:t>Η γραφική απεικόνιση του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l-GR" sz="2400" dirty="0" smtClean="0">
                    <a:solidFill>
                      <a:srgbClr val="C00000"/>
                    </a:solidFill>
                  </a:rPr>
                  <a:t> έναντι του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 smtClean="0">
                    <a:solidFill>
                      <a:srgbClr val="C00000"/>
                    </a:solidFill>
                  </a:rPr>
                  <a:t> είναι το γνωστό ιστόγραμμα</a:t>
                </a:r>
              </a:p>
              <a:p>
                <a:pPr marL="0" indent="0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12" y="1219200"/>
                <a:ext cx="8534400" cy="5257800"/>
              </a:xfrm>
              <a:blipFill rotWithShape="0">
                <a:blip r:embed="rId2"/>
                <a:stretch>
                  <a:fillRect l="-1071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5802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812213" cy="685800"/>
          </a:xfrm>
        </p:spPr>
        <p:txBody>
          <a:bodyPr/>
          <a:lstStyle/>
          <a:p>
            <a:r>
              <a:rPr lang="el-GR" dirty="0"/>
              <a:t>ΕΞΙΣΟΡΡΟΠΗΣΗ ΙΣΤΟΓΡΑΜΜΑΤΟΣ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1912" y="1219200"/>
                <a:ext cx="8534400" cy="525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700" dirty="0" smtClean="0"/>
                  <a:t>Ο μετασχηματισμός </a:t>
                </a:r>
                <a:r>
                  <a:rPr lang="el-GR" sz="2700" i="1" dirty="0" smtClean="0"/>
                  <a:t>Τ</a:t>
                </a:r>
                <a:r>
                  <a:rPr lang="el-GR" sz="2700" dirty="0" smtClean="0"/>
                  <a:t> ονομάζεται εξισορρόπηση ιστογράμματος (ΕΙ) και μας δίνει νέο ιστόγραμμα εικόνας: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US" sz="27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700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7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l-GR" sz="2700" dirty="0" smtClean="0"/>
              </a:p>
              <a:p>
                <a:pPr marL="0" indent="0">
                  <a:buNone/>
                </a:pPr>
                <a:r>
                  <a:rPr lang="el-GR" sz="2700" dirty="0"/>
                  <a:t>	</a:t>
                </a:r>
                <a:r>
                  <a:rPr lang="el-GR" sz="2700" dirty="0" smtClean="0"/>
                  <a:t>		ή</a:t>
                </a:r>
                <a:endParaRPr lang="en-US" sz="27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7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7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700" b="0" i="1" baseline="30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a:rPr lang="en-US" sz="27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700" b="0" i="1" baseline="-2500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700" b="0" i="1" baseline="-2500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n-US" sz="2700" dirty="0"/>
              </a:p>
              <a:p>
                <a:pPr marL="0" indent="0">
                  <a:buNone/>
                </a:pPr>
                <a:endParaRPr lang="el-GR" sz="27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912" y="1219200"/>
                <a:ext cx="8534400" cy="5257800"/>
              </a:xfrm>
              <a:blipFill rotWithShape="0">
                <a:blip r:embed="rId2"/>
                <a:stretch>
                  <a:fillRect l="-1357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7523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524667"/>
            <a:ext cx="4676190" cy="133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εξισορρόπησης ιστογράμματος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 smtClean="0"/>
                  <a:t>Μια εικόνα </a:t>
                </a:r>
                <a:r>
                  <a:rPr lang="en-US" dirty="0" smtClean="0"/>
                  <a:t>3-bit </a:t>
                </a:r>
                <a:r>
                  <a:rPr lang="el-GR" dirty="0" smtClean="0"/>
                  <a:t>με διαστάσεις </a:t>
                </a:r>
                <a:r>
                  <a:rPr lang="en-US" dirty="0" smtClean="0"/>
                  <a:t>64x64 </a:t>
                </a:r>
                <a:r>
                  <a:rPr lang="el-GR" dirty="0" smtClean="0"/>
                  <a:t>έχει:</a:t>
                </a:r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:r>
                  <a:rPr lang="el-GR" dirty="0" smtClean="0"/>
                  <a:t>	</a:t>
                </a:r>
                <a:r>
                  <a:rPr lang="en-US" dirty="0" smtClean="0"/>
                  <a:t>           </a:t>
                </a:r>
                <a:r>
                  <a:rPr lang="en-US" dirty="0"/>
                  <a:t> </a:t>
                </a:r>
                <a:r>
                  <a:rPr lang="el-GR" dirty="0" smtClean="0"/>
                  <a:t>Εφαρμόζοντας την εξίσωση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ΕΙ:</a:t>
                </a:r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:r>
                  <a:rPr lang="el-GR" dirty="0" smtClean="0"/>
                  <a:t>		  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	     </a:t>
                </a:r>
                <a:endParaRPr lang="el-GR" sz="2000" dirty="0" smtClean="0"/>
              </a:p>
              <a:p>
                <a:pPr marL="0" indent="0">
                  <a:buNone/>
                </a:pPr>
                <a:r>
                  <a:rPr lang="el-GR" sz="2000" dirty="0"/>
                  <a:t>	</a:t>
                </a:r>
                <a:r>
                  <a:rPr lang="el-GR" sz="2000" dirty="0" smtClean="0"/>
                  <a:t>		  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8−1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∙0.19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=1.33</m:t>
                        </m:r>
                      </m:e>
                    </m:nary>
                    <m:r>
                      <a:rPr lang="el-GR" sz="15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5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1500" dirty="0" smtClean="0"/>
                  <a:t>			</a:t>
                </a:r>
                <a:r>
                  <a:rPr lang="el-GR" sz="15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7</m:t>
                    </m:r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0.19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+0.25)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3.08</m:t>
                        </m:r>
                      </m:e>
                    </m:nary>
                    <m:r>
                      <a:rPr lang="el-GR" sz="15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l-GR" sz="1500" b="1" dirty="0" smtClean="0"/>
              </a:p>
              <a:p>
                <a:pPr marL="0" indent="0">
                  <a:buNone/>
                </a:pPr>
                <a:r>
                  <a:rPr lang="el-GR" sz="1500" dirty="0"/>
                  <a:t>	</a:t>
                </a:r>
                <a:r>
                  <a:rPr lang="el-GR" sz="1500" dirty="0" smtClean="0"/>
                  <a:t>		    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0.19+0.25</m:t>
                            </m:r>
                            <m:r>
                              <a:rPr lang="el-GR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+0.21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4.55→</m:t>
                        </m:r>
                        <m:r>
                          <a:rPr lang="el-GR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nary>
                  </m:oMath>
                </a14:m>
                <a:endParaRPr lang="el-GR" sz="1500" dirty="0" smtClean="0"/>
              </a:p>
              <a:p>
                <a:pPr marL="0" indent="0">
                  <a:buNone/>
                </a:pPr>
                <a:r>
                  <a:rPr lang="el-GR" sz="15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nary>
                      <m:naryPr>
                        <m:chr m:val="∑"/>
                        <m:ctrlPr>
                          <a:rPr lang="en-US" sz="15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0.19+0.25</m:t>
                            </m:r>
                            <m:r>
                              <a:rPr lang="el-GR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+0.21</m:t>
                            </m:r>
                            <m:r>
                              <a:rPr lang="el-GR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+0.16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5.67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nary>
                  </m:oMath>
                </a14:m>
                <a:r>
                  <a:rPr lang="el-GR" sz="1500" dirty="0" smtClean="0"/>
                  <a:t> </a:t>
                </a:r>
              </a:p>
              <a:p>
                <a:pPr marL="0" indent="0">
                  <a:buNone/>
                </a:pPr>
                <a:r>
                  <a:rPr lang="el-GR" sz="1500" dirty="0" smtClean="0"/>
                  <a:t>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0.19+0.25</m:t>
                            </m:r>
                            <m:r>
                              <a:rPr lang="el-GR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+0.21+0.16</m:t>
                            </m:r>
                            <m:r>
                              <a:rPr lang="el-GR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+0.08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6.23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5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nary>
                  </m:oMath>
                </a14:m>
                <a:endParaRPr lang="el-GR" sz="1500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0.19+0.25</m:t>
                            </m:r>
                            <m:r>
                              <a:rPr lang="el-GR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+0.21+0.16+0.08</m:t>
                            </m:r>
                            <m:r>
                              <a:rPr lang="el-GR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+0.06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6.</m:t>
                        </m:r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65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nary>
                  </m:oMath>
                </a14:m>
                <a:endParaRPr lang="el-GR" sz="1500" dirty="0"/>
              </a:p>
              <a:p>
                <a:pPr marL="0" indent="0">
                  <a:buNone/>
                </a:pPr>
                <a:r>
                  <a:rPr lang="el-GR" sz="1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0.19+0.25</m:t>
                            </m:r>
                            <m:r>
                              <a:rPr lang="el-GR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+0.21+0.16+0.08+0.06</m:t>
                            </m:r>
                            <m:r>
                              <a:rPr lang="el-GR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+0.03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6.</m:t>
                        </m:r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86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5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nary>
                  </m:oMath>
                </a14:m>
                <a:endParaRPr lang="el-GR" sz="1500" dirty="0" smtClean="0"/>
              </a:p>
              <a:p>
                <a:pPr marL="0" indent="0">
                  <a:buNone/>
                </a:pPr>
                <a:r>
                  <a:rPr lang="el-GR" sz="1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=7</m:t>
                    </m:r>
                    <m:nary>
                      <m:naryPr>
                        <m:chr m:val="∑"/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  <m:e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=7</m:t>
                        </m:r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0.19+0.25</m:t>
                            </m:r>
                            <m:r>
                              <a:rPr lang="el-GR" sz="1500" i="1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+0.21+0.16+0.08+0.06+0.03</m:t>
                            </m:r>
                            <m:r>
                              <a:rPr lang="el-GR" sz="15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+0.02</m:t>
                            </m:r>
                          </m:e>
                        </m:d>
                        <m: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l-GR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l-GR" sz="15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nary>
                  </m:oMath>
                </a14:m>
                <a:endParaRPr lang="en-US" sz="15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429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946338"/>
            <a:ext cx="2781405" cy="1986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9552" y="2306378"/>
            <a:ext cx="36004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2070" y="1998928"/>
            <a:ext cx="440686" cy="261610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g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439652" y="2003356"/>
            <a:ext cx="468052" cy="253916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h(g)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1720" y="1991308"/>
            <a:ext cx="1152128" cy="253916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p(g)=h(g)/MN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5188313" y="6691708"/>
            <a:ext cx="69665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lang="en-IE" altLang="el-GR" sz="800" kern="0" dirty="0"/>
              <a:t>“Digital Image Processing”, Rafael C. </a:t>
            </a:r>
            <a:r>
              <a:rPr lang="en-IE" altLang="el-GR" sz="800" kern="0" dirty="0" smtClean="0"/>
              <a:t>Gonzalez </a:t>
            </a:r>
            <a:r>
              <a:rPr lang="en-IE" altLang="el-GR" sz="800" kern="0" dirty="0"/>
              <a:t>&amp; Richard E. Woods, </a:t>
            </a:r>
            <a:r>
              <a:rPr lang="en-IE" altLang="el-GR" sz="800" kern="0" dirty="0" smtClean="0"/>
              <a:t>Addison-Wesley</a:t>
            </a:r>
            <a:r>
              <a:rPr lang="en-IE" altLang="el-GR" sz="800" kern="0" dirty="0"/>
              <a:t>, 2002</a:t>
            </a:r>
            <a:endParaRPr lang="el-GR" altLang="el-GR" sz="800" kern="0" dirty="0"/>
          </a:p>
        </p:txBody>
      </p:sp>
    </p:spTree>
    <p:extLst>
      <p:ext uri="{BB962C8B-B14F-4D97-AF65-F5344CB8AC3E}">
        <p14:creationId xmlns:p14="http://schemas.microsoft.com/office/powerpoint/2010/main" val="14312282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εξισορρόπησης ιστογράμματος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sz="2400" dirty="0" smtClean="0"/>
                  <a:t>Μια εικόνα </a:t>
                </a:r>
                <a:r>
                  <a:rPr lang="en-US" sz="2400" dirty="0" smtClean="0"/>
                  <a:t>3-bit </a:t>
                </a:r>
                <a:r>
                  <a:rPr lang="el-GR" sz="2400" dirty="0" smtClean="0"/>
                  <a:t>με διαστάσεις </a:t>
                </a:r>
                <a:r>
                  <a:rPr lang="en-US" sz="2400" dirty="0" smtClean="0"/>
                  <a:t>64x64=4096 pixel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	</a:t>
                </a:r>
                <a:r>
                  <a:rPr lang="el-GR" dirty="0" smtClean="0"/>
                  <a:t>	           </a:t>
                </a:r>
                <a:r>
                  <a:rPr lang="el-GR" sz="2000" dirty="0" smtClean="0"/>
                  <a:t>Μετά τον μετασχηματισμό ΕΙ βρίσκουμε τις νέες 			   συχνότητες: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			     </a:t>
                </a:r>
                <a:r>
                  <a:rPr lang="el-GR" sz="2000" dirty="0" smtClean="0"/>
                  <a:t>	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l-GR" sz="15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l-GR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𝟕𝟗𝟎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5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𝟏𝟗</m:t>
                    </m:r>
                  </m:oMath>
                </a14:m>
                <a:endParaRPr lang="en-US" sz="15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1500" dirty="0" smtClean="0"/>
                  <a:t>			</a:t>
                </a:r>
                <a:r>
                  <a:rPr lang="el-GR" sz="1500" dirty="0" smtClean="0"/>
                  <a:t>   	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l-GR" sz="1500" b="0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1500" b="1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b="1" i="0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sup>
                    </m:sSup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𝟏𝟎𝟐𝟑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endParaRPr lang="el-GR" sz="1500" b="1" dirty="0" smtClean="0"/>
              </a:p>
              <a:p>
                <a:pPr marL="0" indent="0">
                  <a:buNone/>
                </a:pPr>
                <a:r>
                  <a:rPr lang="el-GR" sz="1500" dirty="0"/>
                  <a:t>	</a:t>
                </a:r>
                <a:r>
                  <a:rPr lang="el-GR" sz="1500" dirty="0" smtClean="0"/>
                  <a:t>		       	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15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15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l-GR" sz="15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l-GR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𝟖𝟓𝟎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endParaRPr lang="el-GR" sz="1500" b="1" dirty="0" smtClean="0"/>
              </a:p>
              <a:p>
                <a:pPr marL="0" indent="0">
                  <a:buNone/>
                </a:pPr>
                <a:r>
                  <a:rPr lang="el-GR" sz="1500" dirty="0" smtClean="0"/>
                  <a:t>   </a:t>
                </a:r>
                <a:r>
                  <a:rPr lang="en-US" sz="1500" dirty="0" smtClean="0"/>
                  <a:t>		  </a:t>
                </a:r>
                <a:r>
                  <a:rPr lang="el-GR" sz="1500" dirty="0" smtClean="0"/>
                  <a:t>      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500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l-GR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mr>
                      <m:m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  <m:r>
                            <a:rPr lang="el-GR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mr>
                    </m:m>
                    <m:r>
                      <a:rPr lang="en-US" sz="1500" b="0" i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𝟔𝟓𝟔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𝟑𝟐𝟗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𝟗𝟖𝟓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𝟗𝟖𝟓</m:t>
                        </m:r>
                      </m:num>
                      <m:den>
                        <m:r>
                          <a:rPr lang="en-US" sz="15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𝟒𝟎𝟗𝟔</m:t>
                        </m:r>
                      </m:den>
                    </m:f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endParaRPr lang="el-GR" sz="1500" b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l-GR" sz="15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l-GR" sz="1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		       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l-GR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l-GR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US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500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r>
                            <a:rPr lang="el-GR" sz="150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1500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  <m:mr>
                        <m:e>
                          <m:r>
                            <a:rPr lang="en-US" sz="15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50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5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15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15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mr>
                    </m:m>
                    <m:r>
                      <a:rPr lang="en-US" sz="15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𝟐𝟒𝟓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𝟏𝟐𝟐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𝟖𝟏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𝟒𝟒𝟖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𝟒𝟒𝟖</m:t>
                        </m:r>
                      </m:num>
                      <m:den>
                        <m:r>
                          <a:rPr lang="en-US" sz="15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𝟒𝟎𝟗𝟔</m:t>
                        </m:r>
                      </m:den>
                    </m:f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5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endParaRPr lang="el-GR" sz="1500" b="1" i="1" dirty="0" smtClean="0">
                  <a:solidFill>
                    <a:schemeClr val="accent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l-GR" sz="15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</a:t>
                </a:r>
                <a:endParaRPr lang="en-US" sz="15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71" t="-811"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916832"/>
            <a:ext cx="2781405" cy="1986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08" y="2276872"/>
            <a:ext cx="36004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926" y="1969422"/>
            <a:ext cx="440686" cy="261610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50" i="1" dirty="0" smtClean="0"/>
              <a:t>g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24508" y="1973850"/>
            <a:ext cx="468052" cy="253916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h(g)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36576" y="1961802"/>
            <a:ext cx="1152128" cy="253916"/>
          </a:xfrm>
          <a:prstGeom prst="rect">
            <a:avLst/>
          </a:prstGeom>
          <a:solidFill>
            <a:srgbClr val="F5F4F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 smtClean="0"/>
              <a:t>p(g)=h(g)/MN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4283968" y="6324083"/>
            <a:ext cx="696652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tabLst>
                <a:tab pos="1171575" algn="l"/>
              </a:tabLst>
            </a:pPr>
            <a:r>
              <a:rPr lang="en-IE" altLang="el-GR" sz="800" kern="0" dirty="0"/>
              <a:t>“Digital Image Processing”, Rafael C. </a:t>
            </a:r>
            <a:r>
              <a:rPr lang="en-IE" altLang="el-GR" sz="800" kern="0" dirty="0" smtClean="0"/>
              <a:t>Gonzalez </a:t>
            </a:r>
            <a:r>
              <a:rPr lang="en-IE" altLang="el-GR" sz="800" kern="0" dirty="0"/>
              <a:t>&amp; Richard E. Woods, </a:t>
            </a:r>
            <a:r>
              <a:rPr lang="en-IE" altLang="el-GR" sz="800" kern="0" dirty="0" smtClean="0"/>
              <a:t>Addison-Wesley</a:t>
            </a:r>
            <a:r>
              <a:rPr lang="en-IE" altLang="el-GR" sz="800" kern="0" dirty="0"/>
              <a:t>, 2002</a:t>
            </a:r>
            <a:endParaRPr lang="el-GR" altLang="el-GR" sz="800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62206" t="66024" r="12988" b="21362"/>
          <a:stretch/>
        </p:blipFill>
        <p:spPr>
          <a:xfrm>
            <a:off x="2771800" y="4934659"/>
            <a:ext cx="4677226" cy="13377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4221088"/>
            <a:ext cx="2979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SOS! </a:t>
            </a:r>
            <a:r>
              <a:rPr lang="el-G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Εξαιτίας της </a:t>
            </a:r>
            <a:r>
              <a:rPr lang="el-GR" sz="1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διακριτοποίησης</a:t>
            </a:r>
            <a:r>
              <a:rPr lang="el-G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το ‘εξισορροπημένο’ ιστόγραμμα δεν είναι επίπεδο, σε κάθε περίπτωση όμως είναι διευρυμένο!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762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ΨΕΕ στο Χωρικό πεδίο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449307"/>
              </p:ext>
            </p:extLst>
          </p:nvPr>
        </p:nvGraphicFramePr>
        <p:xfrm>
          <a:off x="304800" y="1219200"/>
          <a:ext cx="8534400" cy="509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578116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ΕΞΙΣΟΡΡΟΠΗΣΗ ΙΣΤΟΓΡΑΜΜΑΤΟΣ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dirty="0"/>
              <a:t>Η διαδικασία εξισορρόπησης ιστογράμματος </a:t>
            </a:r>
            <a:r>
              <a:rPr lang="el-GR" sz="2400" dirty="0" smtClean="0"/>
              <a:t>που περιγράψαμε </a:t>
            </a:r>
            <a:r>
              <a:rPr lang="el-GR" sz="2400" dirty="0"/>
              <a:t>αναφέρεται ως “ολική </a:t>
            </a:r>
            <a:r>
              <a:rPr lang="el-GR" sz="2400" dirty="0" smtClean="0"/>
              <a:t>εξισορρόπηση </a:t>
            </a:r>
            <a:r>
              <a:rPr lang="en-US" sz="2400" dirty="0" err="1" smtClean="0"/>
              <a:t>ιστογράμμ</a:t>
            </a:r>
            <a:r>
              <a:rPr lang="en-US" sz="2400" dirty="0" smtClean="0"/>
              <a:t>ατος</a:t>
            </a:r>
            <a:r>
              <a:rPr lang="en-US" sz="2400" dirty="0"/>
              <a:t>” (global histogram equalization) </a:t>
            </a:r>
            <a:r>
              <a:rPr lang="en-US" sz="2400" dirty="0" smtClean="0"/>
              <a:t>σε</a:t>
            </a:r>
            <a:r>
              <a:rPr lang="el-GR" sz="2400" dirty="0" smtClean="0"/>
              <a:t> αντίθεση με </a:t>
            </a:r>
            <a:r>
              <a:rPr lang="el-GR" sz="2400" dirty="0"/>
              <a:t>τεχνικές τοπικής εξισορρόπησης </a:t>
            </a:r>
            <a:r>
              <a:rPr lang="el-GR" sz="2400" dirty="0" err="1" smtClean="0"/>
              <a:t>ιστο</a:t>
            </a:r>
            <a:r>
              <a:rPr lang="el-GR" sz="2400" dirty="0" smtClean="0"/>
              <a:t>-ράμματος </a:t>
            </a:r>
            <a:r>
              <a:rPr lang="el-GR" sz="2400" dirty="0"/>
              <a:t>(</a:t>
            </a:r>
            <a:r>
              <a:rPr lang="en-US" sz="2400" dirty="0"/>
              <a:t>local histogram equalization).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910" t="13331" r="4986" b="6679"/>
          <a:stretch/>
        </p:blipFill>
        <p:spPr>
          <a:xfrm>
            <a:off x="607430" y="3212976"/>
            <a:ext cx="7902152" cy="29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328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l-GR" sz="33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  <a:p>
            <a:pPr marL="266700" indent="-266700" algn="ctr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r>
              <a:rPr kumimoji="1" lang="en-GB" sz="33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Thank </a:t>
            </a:r>
            <a:r>
              <a:rPr kumimoji="1" lang="en-GB" sz="3300" i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ial" charset="0"/>
              </a:rPr>
              <a:t>you for your attention!</a:t>
            </a:r>
          </a:p>
          <a:p>
            <a:pPr marL="266700" indent="-266700" eaLnBrk="0" hangingPunct="0">
              <a:spcBef>
                <a:spcPct val="20000"/>
              </a:spcBef>
              <a:buClr>
                <a:srgbClr val="FF9933"/>
              </a:buClr>
              <a:buSzPct val="90000"/>
              <a:buFont typeface="Wingdings" pitchFamily="2" charset="2"/>
              <a:buBlip>
                <a:blip r:embed="rId3"/>
              </a:buBlip>
              <a:defRPr/>
            </a:pPr>
            <a:endParaRPr kumimoji="1" lang="el-GR" sz="3300" i="1" dirty="0">
              <a:solidFill>
                <a:srgbClr val="003399"/>
              </a:solidFill>
              <a:effectLst>
                <a:reflection blurRad="6350" stA="55000" endA="300" endPos="45500" dir="5400000" sy="-100000" algn="bl" rotWithShape="0"/>
              </a:effectLst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 smtClean="0">
                <a:ln/>
                <a:solidFill>
                  <a:schemeClr val="accent3"/>
                </a:solidFill>
              </a:rPr>
              <a:t>End of today’s lecture</a:t>
            </a:r>
            <a:endParaRPr lang="en-US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5094511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endParaRPr kumimoji="1" lang="en-GB" sz="1800" b="1" dirty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23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Επεξεργασία </a:t>
            </a:r>
            <a:r>
              <a:rPr lang="el-GR" dirty="0" err="1" smtClean="0"/>
              <a:t>ανα</a:t>
            </a:r>
            <a:r>
              <a:rPr lang="el-GR" dirty="0" smtClean="0"/>
              <a:t> σημείο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προηγούμενο μάθημα εστιάσαμε σε χωρική επεξεργασία γύρω από γειτονιά κάθε </a:t>
            </a:r>
            <a:r>
              <a:rPr lang="en-US" dirty="0" smtClean="0"/>
              <a:t>pixel. </a:t>
            </a:r>
            <a:r>
              <a:rPr lang="el-GR" dirty="0" smtClean="0"/>
              <a:t>Όταν αντί για γειτονιά ο μετασχηματισμός αφορά μόνο το</a:t>
            </a:r>
            <a:r>
              <a:rPr lang="en-US" dirty="0" smtClean="0"/>
              <a:t> </a:t>
            </a:r>
            <a:r>
              <a:rPr lang="el-GR" dirty="0" smtClean="0"/>
              <a:t>έκαστο </a:t>
            </a:r>
            <a:r>
              <a:rPr lang="en-US" dirty="0" smtClean="0"/>
              <a:t>pixel</a:t>
            </a:r>
            <a:r>
              <a:rPr lang="el-GR" dirty="0" smtClean="0"/>
              <a:t>, μιλάμε για σημειακή επεξεργασία </a:t>
            </a:r>
            <a:r>
              <a:rPr lang="en-US" dirty="0" smtClean="0"/>
              <a:t>Point processing).</a:t>
            </a:r>
          </a:p>
          <a:p>
            <a:r>
              <a:rPr lang="el-GR" dirty="0" smtClean="0"/>
              <a:t>Σε αυτή τη περίπτωση μιλάμε για μετασχηματισμό αποχρώσεων του γκρίζου (</a:t>
            </a:r>
            <a:r>
              <a:rPr lang="en-US" dirty="0" smtClean="0"/>
              <a:t>grey level transformation </a:t>
            </a:r>
            <a:r>
              <a:rPr lang="en-US" i="1" dirty="0" smtClean="0"/>
              <a:t>T</a:t>
            </a:r>
            <a:r>
              <a:rPr lang="en-US" dirty="0" smtClean="0"/>
              <a:t>) </a:t>
            </a:r>
            <a:r>
              <a:rPr lang="el-GR" dirty="0" smtClean="0"/>
              <a:t>όπου με βάση κάποιο μετασχηματισμό αλλάζουμε την ένταση κάθε </a:t>
            </a:r>
            <a:r>
              <a:rPr lang="en-US" dirty="0" smtClean="0"/>
              <a:t>pixel </a:t>
            </a:r>
            <a:r>
              <a:rPr lang="el-GR" i="1" dirty="0" smtClean="0"/>
              <a:t>από </a:t>
            </a:r>
            <a:r>
              <a:rPr lang="en-US" i="1" dirty="0" smtClean="0"/>
              <a:t>g </a:t>
            </a:r>
            <a:r>
              <a:rPr lang="el-GR" i="1" dirty="0" smtClean="0"/>
              <a:t>σε </a:t>
            </a:r>
            <a:r>
              <a:rPr lang="en-US" i="1" dirty="0" smtClean="0"/>
              <a:t>s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i="1" dirty="0" smtClean="0"/>
              <a:t>s</a:t>
            </a:r>
            <a:r>
              <a:rPr lang="en-US" dirty="0" smtClean="0"/>
              <a:t>=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016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ΜΕΤΑΣΧΗΜΑΤΙΣΜΟΙ ΦΩΤΕΙΝΟΤΗΤΑΣ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2600" dirty="0" smtClean="0"/>
                  <a:t>Ως φωτεινότητα (</a:t>
                </a:r>
                <a:r>
                  <a:rPr lang="el-GR" sz="2600" dirty="0" err="1"/>
                  <a:t>brightness</a:t>
                </a:r>
                <a:r>
                  <a:rPr lang="el-GR" sz="2600" dirty="0"/>
                  <a:t>) μιας εικόνας μπορεί </a:t>
                </a:r>
                <a:r>
                  <a:rPr lang="el-GR" sz="2600" dirty="0" smtClean="0"/>
                  <a:t>να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ορισθεί </a:t>
                </a:r>
                <a:r>
                  <a:rPr lang="el-GR" sz="2600" dirty="0"/>
                  <a:t>η μέση φωτεινότητα των </a:t>
                </a:r>
                <a:r>
                  <a:rPr lang="el-GR" sz="2600" dirty="0" err="1"/>
                  <a:t>εικονοστοιχείων</a:t>
                </a:r>
                <a:r>
                  <a:rPr lang="el-GR" sz="2600" dirty="0"/>
                  <a:t> </a:t>
                </a:r>
                <a:r>
                  <a:rPr lang="el-GR" sz="2600" dirty="0" smtClean="0"/>
                  <a:t>της.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Δηλαδή</a:t>
                </a:r>
                <a:r>
                  <a:rPr lang="el-GR" sz="2600" dirty="0"/>
                  <a:t>, για μια εικόνα διαστάσεων </a:t>
                </a:r>
                <a:r>
                  <a:rPr lang="en-US" sz="2600" dirty="0" smtClean="0"/>
                  <a:t>M</a:t>
                </a:r>
                <a:r>
                  <a:rPr lang="el-GR" sz="2600" baseline="-25000" dirty="0" smtClean="0"/>
                  <a:t>γραμμές</a:t>
                </a:r>
                <a:r>
                  <a:rPr lang="en-US" sz="2600" dirty="0" err="1" smtClean="0"/>
                  <a:t>xN</a:t>
                </a:r>
                <a:r>
                  <a:rPr lang="el-GR" sz="2600" baseline="-25000" dirty="0" smtClean="0"/>
                  <a:t>στήλες</a:t>
                </a:r>
                <a:r>
                  <a:rPr lang="el-GR" sz="2600" dirty="0" smtClean="0"/>
                  <a:t> η φωτεινότητά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της </a:t>
                </a:r>
                <a:r>
                  <a:rPr lang="el-GR" sz="2600" dirty="0"/>
                  <a:t>ισούται με</a:t>
                </a:r>
                <a:r>
                  <a:rPr lang="el-GR" sz="2600" dirty="0" smtClean="0"/>
                  <a:t>:</a:t>
                </a:r>
                <a:endParaRPr lang="en-US" sz="2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600" dirty="0" smtClean="0"/>
              </a:p>
              <a:p>
                <a:r>
                  <a:rPr lang="el-GR" sz="2600" dirty="0" smtClean="0"/>
                  <a:t>Οι </a:t>
                </a:r>
                <a:r>
                  <a:rPr lang="el-GR" sz="2600" dirty="0"/>
                  <a:t>τεχνικές μετασχηματισμού φωτεινότητας βασίζονται </a:t>
                </a:r>
                <a:r>
                  <a:rPr lang="el-GR" sz="2600" dirty="0" smtClean="0"/>
                  <a:t>σε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συναρτήσεις </a:t>
                </a:r>
                <a:r>
                  <a:rPr lang="el-GR" sz="2600" dirty="0"/>
                  <a:t>μετασχηματισμού Τ(g) σύμφωνα με </a:t>
                </a:r>
                <a:r>
                  <a:rPr lang="el-GR" sz="2600" dirty="0" smtClean="0"/>
                  <a:t>τη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διαδικασία </a:t>
                </a:r>
                <a:r>
                  <a:rPr lang="el-GR" sz="2600" dirty="0"/>
                  <a:t>της </a:t>
                </a:r>
                <a:r>
                  <a:rPr lang="el-GR" sz="2600" dirty="0" smtClean="0"/>
                  <a:t>σχέσης:</a:t>
                </a:r>
                <a:endParaRPr lang="en-US" sz="2600" dirty="0" smtClean="0"/>
              </a:p>
              <a:p>
                <a:pPr marL="0" indent="0" algn="ctr">
                  <a:buNone/>
                </a:pPr>
                <a:r>
                  <a:rPr lang="de-DE" sz="2600" dirty="0" smtClean="0">
                    <a:solidFill>
                      <a:srgbClr val="0070C0"/>
                    </a:solidFill>
                  </a:rPr>
                  <a:t>s(k</a:t>
                </a:r>
                <a:r>
                  <a:rPr lang="de-DE" sz="2600" dirty="0">
                    <a:solidFill>
                      <a:srgbClr val="0070C0"/>
                    </a:solidFill>
                  </a:rPr>
                  <a:t>)=</a:t>
                </a:r>
                <a:r>
                  <a:rPr lang="de-DE" sz="2600" dirty="0" smtClean="0">
                    <a:solidFill>
                      <a:srgbClr val="0070C0"/>
                    </a:solidFill>
                  </a:rPr>
                  <a:t>T(g(k</a:t>
                </a:r>
                <a:r>
                  <a:rPr lang="de-DE" sz="2600" dirty="0">
                    <a:solidFill>
                      <a:srgbClr val="0070C0"/>
                    </a:solidFill>
                  </a:rPr>
                  <a:t>)), </a:t>
                </a:r>
                <a:r>
                  <a:rPr lang="el-GR" sz="2600" dirty="0" smtClean="0">
                    <a:solidFill>
                      <a:srgbClr val="0070C0"/>
                    </a:solidFill>
                  </a:rPr>
                  <a:t>όπου </a:t>
                </a:r>
                <a:r>
                  <a:rPr lang="de-DE" sz="2600" dirty="0" smtClean="0">
                    <a:solidFill>
                      <a:srgbClr val="0070C0"/>
                    </a:solidFill>
                  </a:rPr>
                  <a:t>k=0</a:t>
                </a:r>
                <a:r>
                  <a:rPr lang="de-DE" sz="2600" dirty="0">
                    <a:solidFill>
                      <a:srgbClr val="0070C0"/>
                    </a:solidFill>
                  </a:rPr>
                  <a:t>,…,</a:t>
                </a:r>
                <a:r>
                  <a:rPr lang="de-DE" sz="2600" dirty="0" smtClean="0">
                    <a:solidFill>
                      <a:srgbClr val="0070C0"/>
                    </a:solidFill>
                  </a:rPr>
                  <a:t>L-1</a:t>
                </a:r>
                <a:r>
                  <a:rPr lang="en-US" sz="2600" baseline="30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l-GR" sz="2600" dirty="0" smtClean="0">
                    <a:solidFill>
                      <a:srgbClr val="0070C0"/>
                    </a:solidFill>
                  </a:rPr>
                  <a:t>τα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grey levels</a:t>
                </a:r>
              </a:p>
              <a:p>
                <a:r>
                  <a:rPr lang="el-GR" sz="2600" dirty="0" smtClean="0">
                    <a:solidFill>
                      <a:srgbClr val="FF0000"/>
                    </a:solidFill>
                  </a:rPr>
                  <a:t>Για 8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bit </a:t>
                </a:r>
                <a:r>
                  <a:rPr lang="el-GR" sz="2600" dirty="0" smtClean="0">
                    <a:solidFill>
                      <a:srgbClr val="FF0000"/>
                    </a:solidFill>
                  </a:rPr>
                  <a:t>εικόνες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L-1=2</a:t>
                </a:r>
                <a:r>
                  <a:rPr lang="en-US" sz="2600" baseline="30000" dirty="0" smtClean="0">
                    <a:solidFill>
                      <a:srgbClr val="FF0000"/>
                    </a:solidFill>
                  </a:rPr>
                  <a:t>8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-1=255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043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8933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ΜΕΤΑΣΧΗΜΑΤΙΣΜΟΙ ΦΩΤΕΙΝΟΤΗΤΑΣ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Επειδή η επεξεργασία κάθε </a:t>
            </a:r>
            <a:r>
              <a:rPr lang="el-GR" dirty="0" err="1"/>
              <a:t>εικονοστοιχείου</a:t>
            </a:r>
            <a:r>
              <a:rPr lang="el-GR" dirty="0"/>
              <a:t> </a:t>
            </a:r>
            <a:r>
              <a:rPr lang="el-GR" dirty="0" smtClean="0"/>
              <a:t>μιας</a:t>
            </a:r>
            <a:r>
              <a:rPr lang="en-US" dirty="0" smtClean="0"/>
              <a:t> </a:t>
            </a:r>
            <a:r>
              <a:rPr lang="el-GR" dirty="0" smtClean="0"/>
              <a:t>εικόνας </a:t>
            </a:r>
            <a:r>
              <a:rPr lang="el-GR" dirty="0"/>
              <a:t>εξαρτάται από τη φωτεινότητα του </a:t>
            </a:r>
            <a:r>
              <a:rPr lang="el-GR" dirty="0" smtClean="0"/>
              <a:t>ίδιου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 err="1" smtClean="0"/>
              <a:t>εικονοστοιχείου</a:t>
            </a:r>
            <a:r>
              <a:rPr lang="el-GR" dirty="0"/>
              <a:t>, οι τεχνικές αυτής </a:t>
            </a:r>
            <a:r>
              <a:rPr lang="el-GR" dirty="0" smtClean="0"/>
              <a:t>της</a:t>
            </a:r>
            <a:r>
              <a:rPr lang="en-US" dirty="0" smtClean="0"/>
              <a:t> </a:t>
            </a:r>
            <a:r>
              <a:rPr lang="el-GR" dirty="0" smtClean="0"/>
              <a:t>κατηγορίας </a:t>
            </a:r>
            <a:r>
              <a:rPr lang="el-GR" dirty="0"/>
              <a:t>αναφέρονται και ως τεχνικές </a:t>
            </a:r>
            <a:r>
              <a:rPr lang="el-GR" dirty="0" smtClean="0"/>
              <a:t>σημειακής</a:t>
            </a:r>
            <a:r>
              <a:rPr lang="en-US" dirty="0" smtClean="0"/>
              <a:t> </a:t>
            </a:r>
            <a:r>
              <a:rPr lang="el-GR" dirty="0" smtClean="0"/>
              <a:t>επεξεργασίας </a:t>
            </a:r>
            <a:r>
              <a:rPr lang="el-GR" dirty="0"/>
              <a:t>(</a:t>
            </a:r>
            <a:r>
              <a:rPr lang="en-US" dirty="0"/>
              <a:t>point processing).</a:t>
            </a:r>
          </a:p>
        </p:txBody>
      </p:sp>
    </p:spTree>
    <p:extLst>
      <p:ext uri="{BB962C8B-B14F-4D97-AF65-F5344CB8AC3E}">
        <p14:creationId xmlns:p14="http://schemas.microsoft.com/office/powerpoint/2010/main" val="15018882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0" dirty="0"/>
              <a:t>ΜΕΤΑΣΧΗΜΑΤΙΣΜΟΙ ΦΩΤΕΙΝΟΤΗΤΑΣ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38" y="1253204"/>
            <a:ext cx="5329434" cy="46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26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0000FF"/>
      </a:folHlink>
    </a:clrScheme>
    <a:fontScheme name="template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Settings\karaviti\Application Data\Microsoft\Templates\template1.pot</Template>
  <TotalTime>16257</TotalTime>
  <Words>2269</Words>
  <Application>Microsoft Office PowerPoint</Application>
  <PresentationFormat>On-screen Show (4:3)</PresentationFormat>
  <Paragraphs>389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5" baseType="lpstr">
      <vt:lpstr>Arial Unicode MS</vt:lpstr>
      <vt:lpstr>MS PGothic</vt:lpstr>
      <vt:lpstr>Arial</vt:lpstr>
      <vt:lpstr>ArialUnicodeMS-WinCharSetFFFF-H2</vt:lpstr>
      <vt:lpstr>Bell MT</vt:lpstr>
      <vt:lpstr>Bitstream Vera Sans Mono</vt:lpstr>
      <vt:lpstr>Cambria Math</vt:lpstr>
      <vt:lpstr>Comic Sans MS</vt:lpstr>
      <vt:lpstr>Roboto</vt:lpstr>
      <vt:lpstr>Tahoma</vt:lpstr>
      <vt:lpstr>Times New Roman</vt:lpstr>
      <vt:lpstr>Verdana</vt:lpstr>
      <vt:lpstr>Wingdings</vt:lpstr>
      <vt:lpstr>template1</vt:lpstr>
      <vt:lpstr>PowerPoint Presentation</vt:lpstr>
      <vt:lpstr>Αναφορές</vt:lpstr>
      <vt:lpstr>Περιεχόμενα Διάλεξης</vt:lpstr>
      <vt:lpstr>ΨΕΕ στο Χωρικό πεδίο</vt:lpstr>
      <vt:lpstr>ΨΕΕ στο Χωρικό πεδίο</vt:lpstr>
      <vt:lpstr>Επεξεργασία ανα σημείο</vt:lpstr>
      <vt:lpstr>ΜΕΤΑΣΧΗΜΑΤΙΣΜΟΙ ΦΩΤΕΙΝΟΤΗΤΑΣ</vt:lpstr>
      <vt:lpstr>ΜΕΤΑΣΧΗΜΑΤΙΣΜΟΙ ΦΩΤΕΙΝΟΤΗΤΑΣ</vt:lpstr>
      <vt:lpstr>ΜΕΤΑΣΧΗΜΑΤΙΣΜΟΙ ΦΩΤΕΙΝΟΤΗΤΑΣ</vt:lpstr>
      <vt:lpstr>ΑΡΝΗΤΙΚΗ ΕΙΚΟΝΑ</vt:lpstr>
      <vt:lpstr>ΑΡΝΗΤΙΚΗ ΕΙΚΟΝΑ</vt:lpstr>
      <vt:lpstr>ΑΡΝΗΤΙΚΗ ΕΙΚΟΝΑ</vt:lpstr>
      <vt:lpstr>ΑΥΞΗΣΗ ΤΗΣ ΑΝΤΙΘΕΣΗΣ</vt:lpstr>
      <vt:lpstr>ΑΥΞΗΣΗ ΤΗΣ ΑΝΤΙΘΕΣΗΣ</vt:lpstr>
      <vt:lpstr>ΑΥΞΗΣΗ ΤΗΣ ΑΝΤΙΘΕΣΗΣ</vt:lpstr>
      <vt:lpstr>ΑΥΞΗΣΗ ΤΗΣ ΑΝΤΙΘΕΣΗΣ</vt:lpstr>
      <vt:lpstr>ΑΥΞΗΣΗ ΤΗΣ ΑΝΤΙΘΕΣΗΣ</vt:lpstr>
      <vt:lpstr>ΑΥΞΗΣΗ ΤΗΣ ΑΝΤΙΘΕΣΗΣ</vt:lpstr>
      <vt:lpstr>ΜΕΤΑΣΧΗΜΑΤΙΣΜΟΙ ΔΥΝΑΜΗΣ</vt:lpstr>
      <vt:lpstr>ΜΕΤΑΣΧΗΜΑΤΙΣΜΟΙ ΔΥΝΑΜΗΣ</vt:lpstr>
      <vt:lpstr>ΛΟΓΑΡΙΘΜΙΚΟΣ ΜΕΤΑΣΧΗΜΑΤΙΣΜΟΣ</vt:lpstr>
      <vt:lpstr>ΛΟΓΑΡΙΘΜΙΚΟΣ ΜΕΤΑΣΧΗΜΑΤΙΣΜΟΣ</vt:lpstr>
      <vt:lpstr>ΛΟΓΑΡΙΘΜΙΚΟΣ ΜΕΤΑΣΧΗΜΑΤΙΣΜΟΣ</vt:lpstr>
      <vt:lpstr>ΛΟΓΑΡΙΘΜΙΚΟΣ ΜΕΤΑΣΧΗΜΑΤΙΣΜΟΣ</vt:lpstr>
      <vt:lpstr>ΕΚΘΕΤΙΚΟΣ ΜΕΤΑΣΧΗΜΑΤΙΣΜΟΣ</vt:lpstr>
      <vt:lpstr>ΕΚΘΕΤΙΚΟΣ ΜΕΤΑΣΧΗΜΑΤΙΣΜΟΣ</vt:lpstr>
      <vt:lpstr>ΕΚΘΕΤΙΚΟΣ ΜΕΤΑΣΧΗΜΑΤΙΣΜΟΣ</vt:lpstr>
      <vt:lpstr>ΕΚΘΕΤΙΚΟΣ ΜΕΤΑΣΧΗΜΑΤΙΣΜΟΣ</vt:lpstr>
      <vt:lpstr>ΕΚΘΕΤΙΚΟΣ ΜΕΤΑΣΧΗΜΑΤΙΣΜΟΣ</vt:lpstr>
      <vt:lpstr>ΕΚΘΕΤΙΚΟΣ ΜΕΤΑΣΧΗΜΑΤΙΣΜΟΣ</vt:lpstr>
      <vt:lpstr>Ιστόγραμμα: Γενικά</vt:lpstr>
      <vt:lpstr>ΤΟ ΙΣΤΟΓΡΑΜΜΑ ΜΙΑΣ ΕΙΚΟΝΑΣ</vt:lpstr>
      <vt:lpstr>ΤΟ ΙΣΤΟΓΡΑΜΜΑ ΜΙΑΣ ΕΙΚΟΝΑΣ</vt:lpstr>
      <vt:lpstr>ΤΟ ΙΣΤΟΓΡΑΜΜΑ ΜΙΑΣ ΕΙΚΟΝΑΣ</vt:lpstr>
      <vt:lpstr>Ιστόγραμμα: Εικόνα</vt:lpstr>
      <vt:lpstr>ΕΠΕΞΕΡΓΑΣΙΑ ΙΣΤΟΓΡΑΜΜΑΤΟΣ</vt:lpstr>
      <vt:lpstr>ΤΟ ΙΣΤΟΓΡΑΜΜΑ ΜΙΑΣ ΕΙΚΟΝΑΣ</vt:lpstr>
      <vt:lpstr>Τμηματικά Γραμμική Μεταβολή Ιστογράμματος  </vt:lpstr>
      <vt:lpstr>Τμηματικά Γραμμική Μεταβολή Ιστογράμματος  </vt:lpstr>
      <vt:lpstr>Τμηματικά Γραμμική Μεταβολή Ιστογράμματος  </vt:lpstr>
      <vt:lpstr>Τμηματικά Γραμμική Μεταβολή Ιστογράμματος  </vt:lpstr>
      <vt:lpstr>Τμηματικά Γραμμική Μεταβολή Ιστογράμματος  </vt:lpstr>
      <vt:lpstr>Τμηματικά Γραμμική Μεταβολή Ιστογράμματος  </vt:lpstr>
      <vt:lpstr>Τμηματικά Γραμμική Μεταβολή Ιστογράμματος </vt:lpstr>
      <vt:lpstr>ΕΞΙΣΟΡΡΟΠΗΣΗ ΙΣΤΟΓΡΑΜΜΑΤΟΣ</vt:lpstr>
      <vt:lpstr>ΕΞΙΣΟΡΡΟΠΗΣΗ ΙΣΤΟΓΡΑΜΜΑΤΟΣ</vt:lpstr>
      <vt:lpstr>ΕΞΙΣΟΡΡΟΠΗΣΗ ΙΣΤΟΓΡΑΜΜΑΤΟΣ</vt:lpstr>
      <vt:lpstr>Παράδειγμα εξισορρόπησης ιστογράμματος</vt:lpstr>
      <vt:lpstr>Παράδειγμα εξισορρόπησης ιστογράμματος</vt:lpstr>
      <vt:lpstr>ΕΞΙΣΟΡΡΟΠΗΣΗ ΙΣΤΟΓΡΑΜΜΑΤΟΣ</vt:lpstr>
      <vt:lpstr>End of today’s lecture</vt:lpstr>
    </vt:vector>
  </TitlesOfParts>
  <Company>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-</dc:creator>
  <cp:lastModifiedBy>Kostas Marias</cp:lastModifiedBy>
  <cp:revision>1028</cp:revision>
  <dcterms:created xsi:type="dcterms:W3CDTF">2004-01-15T10:10:22Z</dcterms:created>
  <dcterms:modified xsi:type="dcterms:W3CDTF">2025-11-03T10:19:49Z</dcterms:modified>
</cp:coreProperties>
</file>