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324" r:id="rId2"/>
    <p:sldId id="760" r:id="rId3"/>
    <p:sldId id="773" r:id="rId4"/>
    <p:sldId id="805" r:id="rId5"/>
    <p:sldId id="777" r:id="rId6"/>
    <p:sldId id="778" r:id="rId7"/>
    <p:sldId id="774" r:id="rId8"/>
    <p:sldId id="776" r:id="rId9"/>
    <p:sldId id="797" r:id="rId10"/>
    <p:sldId id="796" r:id="rId11"/>
    <p:sldId id="775" r:id="rId12"/>
    <p:sldId id="779" r:id="rId13"/>
    <p:sldId id="780" r:id="rId14"/>
    <p:sldId id="781" r:id="rId15"/>
    <p:sldId id="782" r:id="rId16"/>
    <p:sldId id="783" r:id="rId17"/>
    <p:sldId id="800" r:id="rId18"/>
    <p:sldId id="801" r:id="rId19"/>
    <p:sldId id="804" r:id="rId20"/>
    <p:sldId id="802" r:id="rId21"/>
    <p:sldId id="784" r:id="rId22"/>
    <p:sldId id="806" r:id="rId23"/>
    <p:sldId id="789" r:id="rId24"/>
    <p:sldId id="785" r:id="rId25"/>
    <p:sldId id="788" r:id="rId26"/>
    <p:sldId id="787" r:id="rId27"/>
    <p:sldId id="791" r:id="rId28"/>
    <p:sldId id="790" r:id="rId29"/>
    <p:sldId id="794" r:id="rId30"/>
    <p:sldId id="792" r:id="rId31"/>
    <p:sldId id="803" r:id="rId32"/>
    <p:sldId id="793" r:id="rId33"/>
    <p:sldId id="748" r:id="rId34"/>
  </p:sldIdLst>
  <p:sldSz cx="9144000" cy="6858000" type="screen4x3"/>
  <p:notesSz cx="7010400" cy="923607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-" initials="-" lastIdx="1" clrIdx="0"/>
  <p:cmAuthor id="1" name="Stelios ." initials="" lastIdx="1" clrIdx="1"/>
  <p:cmAuthor id="2" name="kmarias" initials="k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3C22"/>
    <a:srgbClr val="F52929"/>
    <a:srgbClr val="F88D8D"/>
    <a:srgbClr val="F4F4F4"/>
    <a:srgbClr val="262625"/>
    <a:srgbClr val="808080"/>
    <a:srgbClr val="A4FF96"/>
    <a:srgbClr val="3F3F3F"/>
    <a:srgbClr val="F5F4F4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88318" autoAdjust="0"/>
  </p:normalViewPr>
  <p:slideViewPr>
    <p:cSldViewPr>
      <p:cViewPr varScale="1">
        <p:scale>
          <a:sx n="65" d="100"/>
          <a:sy n="65" d="100"/>
        </p:scale>
        <p:origin x="1025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6967" cy="46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435" y="1"/>
            <a:ext cx="3036966" cy="46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3754"/>
            <a:ext cx="3036967" cy="46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435" y="8773754"/>
            <a:ext cx="3036966" cy="46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39CCD6D-67A1-43AA-8878-228E2B7D10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09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6967" cy="46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796" y="1"/>
            <a:ext cx="3036967" cy="46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14" y="4386878"/>
            <a:ext cx="5608975" cy="415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2277"/>
            <a:ext cx="3036967" cy="46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796" y="8772277"/>
            <a:ext cx="3036967" cy="46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07393C-0844-41C5-BDA0-A39E6F80CB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58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EED81-D527-4C5C-895D-DB2745B0DC6E}" type="slidenum">
              <a:rPr lang="el-GR"/>
              <a:pPr/>
              <a:t>1</a:t>
            </a:fld>
            <a:endParaRPr lang="el-G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&lt;title&gt; = Prof., Dr., </a:t>
            </a:r>
            <a:r>
              <a:rPr lang="en-US" dirty="0" err="1" smtClean="0"/>
              <a:t>etc</a:t>
            </a:r>
            <a:endParaRPr lang="en-US" dirty="0" smtClean="0"/>
          </a:p>
          <a:p>
            <a:pPr eaLnBrk="1" hangingPunct="1"/>
            <a:r>
              <a:rPr lang="en-GB" smtClean="0"/>
              <a:t>Xxxxxxx </a:t>
            </a:r>
            <a:r>
              <a:rPr lang="en-GB" dirty="0" err="1" smtClean="0"/>
              <a:t>Yyyyyyyy</a:t>
            </a:r>
            <a:r>
              <a:rPr lang="en-GB" dirty="0" smtClean="0"/>
              <a:t> = name of the presenter</a:t>
            </a:r>
          </a:p>
          <a:p>
            <a:pPr eaLnBrk="1" hangingPunct="1"/>
            <a:r>
              <a:rPr lang="en-GB" dirty="0" smtClean="0"/>
              <a:t>&lt;Full Laboratory Name&gt; = e.g. Computational Vision and Robotics</a:t>
            </a:r>
          </a:p>
          <a:p>
            <a:pPr eaLnBrk="1" hangingPunct="1"/>
            <a:r>
              <a:rPr lang="en-GB" dirty="0" smtClean="0"/>
              <a:t>&lt;Lab short name&gt; = e.g. CVRL</a:t>
            </a:r>
          </a:p>
          <a:p>
            <a:pPr eaLnBrk="1" hangingPunct="1"/>
            <a:r>
              <a:rPr lang="en-GB" dirty="0" err="1" smtClean="0"/>
              <a:t>e.t.c</a:t>
            </a:r>
            <a:r>
              <a:rPr lang="en-GB" dirty="0" smtClean="0"/>
              <a:t>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014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03628CB-78A3-4F82-9A2A-647D01BC8A77}" type="slidenum">
              <a:rPr lang="en-US" altLang="el-GR" sz="1200"/>
              <a:pPr eaLnBrk="1" hangingPunct="1"/>
              <a:t>3</a:t>
            </a:fld>
            <a:endParaRPr lang="en-US" altLang="el-GR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1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DC446-3BE7-463E-BC63-0A867992D46F}" type="slidenum">
              <a:rPr lang="el-GR"/>
              <a:pPr/>
              <a:t>33</a:t>
            </a:fld>
            <a:endParaRPr lang="el-G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51811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21600" cy="11430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201863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579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1221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191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122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990600" y="152400"/>
            <a:ext cx="7731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 sz="1200" b="1">
              <a:latin typeface="Arial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7723188" y="6499225"/>
            <a:ext cx="13446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spcBef>
                <a:spcPct val="50000"/>
              </a:spcBef>
              <a:defRPr/>
            </a:pPr>
            <a:fld id="{CF01D9A9-1A39-4F01-B91F-590C4ADF964C}" type="slidenum">
              <a:rPr lang="en-US" sz="1400">
                <a:solidFill>
                  <a:srgbClr val="A299BD"/>
                </a:solidFill>
                <a:latin typeface="Arial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400">
              <a:solidFill>
                <a:srgbClr val="A299BD"/>
              </a:solidFill>
              <a:latin typeface="Arial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 userDrawn="1"/>
        </p:nvSpPr>
        <p:spPr bwMode="auto">
          <a:xfrm>
            <a:off x="504701" y="6566040"/>
            <a:ext cx="84597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50000"/>
              <a:defRPr/>
            </a:pPr>
            <a:r>
              <a:rPr kumimoji="1"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Kostas Marias</a:t>
            </a:r>
            <a:r>
              <a:rPr kumimoji="1" lang="el-G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kumimoji="1"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Digital</a:t>
            </a:r>
            <a:r>
              <a:rPr kumimoji="1" lang="en-US" sz="1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Image Processing Lectures</a:t>
            </a:r>
            <a:endParaRPr kumimoji="1" lang="el-GR" sz="1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90000"/>
        <a:buFont typeface="Wingdings" pitchFamily="2" charset="2"/>
        <a:buBlip>
          <a:blip r:embed="rId14"/>
        </a:buBlip>
        <a:defRPr kumimoji="1" sz="28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80000"/>
        <a:buFont typeface="Wingdings" pitchFamily="2" charset="2"/>
        <a:buBlip>
          <a:blip r:embed="rId15"/>
        </a:buBlip>
        <a:defRPr kumimoji="1" sz="2400">
          <a:solidFill>
            <a:srgbClr val="59595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SzPct val="70000"/>
        <a:buFont typeface="Wingdings" pitchFamily="2" charset="2"/>
        <a:buBlip>
          <a:blip r:embed="rId16"/>
        </a:buBlip>
        <a:defRPr kumimoji="1" sz="2000">
          <a:solidFill>
            <a:srgbClr val="59595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Blip>
          <a:blip r:embed="rId17"/>
        </a:buBlip>
        <a:defRPr kumimoji="1">
          <a:solidFill>
            <a:srgbClr val="59595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8"/>
        </a:buBlip>
        <a:defRPr kumimoji="1">
          <a:solidFill>
            <a:srgbClr val="59595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8"/>
        </a:buBlip>
        <a:defRPr kumimoji="1">
          <a:solidFill>
            <a:srgbClr val="0033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8"/>
        </a:buBlip>
        <a:defRPr kumimoji="1">
          <a:solidFill>
            <a:srgbClr val="0033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8"/>
        </a:buBlip>
        <a:defRPr kumimoji="1">
          <a:solidFill>
            <a:srgbClr val="0033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8"/>
        </a:buBlip>
        <a:defRPr kumimoji="1">
          <a:solidFill>
            <a:srgbClr val="003399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hyperlink" Target="http://www.archive.org/details/Lectures_on_Image_Process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t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5689922"/>
            <a:ext cx="91440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dirty="0">
              <a:solidFill>
                <a:srgbClr val="003399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b="1" dirty="0">
              <a:solidFill>
                <a:srgbClr val="003399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0" y="3942383"/>
            <a:ext cx="92519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1"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Ψηφιακή Επεξεργασία Εικόνας </a:t>
            </a:r>
            <a:r>
              <a:rPr kumimoji="1"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6</a:t>
            </a:r>
            <a:r>
              <a:rPr kumimoji="1" lang="el-GR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η</a:t>
            </a:r>
            <a:r>
              <a:rPr kumimoji="1"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Διάλεξη</a:t>
            </a:r>
            <a:endParaRPr kumimoji="1" lang="el-GR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endParaRPr kumimoji="1" lang="el-GR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algn="ctr" eaLnBrk="0" hangingPunct="0">
              <a:defRPr/>
            </a:pPr>
            <a:endParaRPr kumimoji="1" lang="el-GR" sz="18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algn="ctr" eaLnBrk="0" hangingPunct="0">
              <a:defRPr/>
            </a:pPr>
            <a:r>
              <a:rPr kumimoji="1" lang="el-G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kumimoji="1" lang="el-G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Κώστας Μαριάς</a:t>
            </a:r>
          </a:p>
          <a:p>
            <a:pPr algn="ctr" eaLnBrk="0" hangingPunct="0">
              <a:defRPr/>
            </a:pPr>
            <a:r>
              <a:rPr kumimoji="1"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kmarias@staff.teicrete.gr</a:t>
            </a:r>
            <a:endParaRPr kumimoji="1" lang="en-GB" sz="1200" b="1" dirty="0">
              <a:solidFill>
                <a:schemeClr val="accent5">
                  <a:lumMod val="25000"/>
                </a:schemeClr>
              </a:solidFill>
              <a:latin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95736" y="658501"/>
            <a:ext cx="4601028" cy="970299"/>
            <a:chOff x="2195736" y="658501"/>
            <a:chExt cx="4601028" cy="970299"/>
          </a:xfrm>
        </p:grpSpPr>
        <p:sp>
          <p:nvSpPr>
            <p:cNvPr id="4" name="Rectangle 3"/>
            <p:cNvSpPr/>
            <p:nvPr/>
          </p:nvSpPr>
          <p:spPr>
            <a:xfrm>
              <a:off x="2195736" y="663079"/>
              <a:ext cx="4248472" cy="907528"/>
            </a:xfrm>
            <a:prstGeom prst="rect">
              <a:avLst/>
            </a:prstGeom>
            <a:solidFill>
              <a:srgbClr val="2626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iStock_000027142333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806054"/>
              <a:ext cx="1237220" cy="8227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224764" y="658501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l-GR" b="1" dirty="0">
                  <a:solidFill>
                    <a:srgbClr val="C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ΨΗΦΙΑΚΗ ΕΠΕΞΕΡΓΑΣΙΑ </a:t>
              </a:r>
              <a:r>
                <a:rPr lang="el-GR" b="1" dirty="0" smtClean="0">
                  <a:solidFill>
                    <a:srgbClr val="C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ΕΙΚΟΝΑΣ</a:t>
              </a:r>
              <a:endParaRPr lang="el-GR" b="1" i="0" dirty="0">
                <a:solidFill>
                  <a:srgbClr val="C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Μετασχηματισμός </a:t>
            </a:r>
            <a:r>
              <a:rPr lang="en-US" dirty="0"/>
              <a:t>Fourier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0" t="13382" r="89545" b="69490"/>
          <a:stretch/>
        </p:blipFill>
        <p:spPr>
          <a:xfrm>
            <a:off x="2927409" y="1738101"/>
            <a:ext cx="2808312" cy="2088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6" t="12201" r="89032" b="68900"/>
          <a:stretch/>
        </p:blipFill>
        <p:spPr>
          <a:xfrm>
            <a:off x="6151334" y="3900679"/>
            <a:ext cx="2992666" cy="2304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40" t="12201" r="89289" b="67718"/>
          <a:stretch/>
        </p:blipFill>
        <p:spPr>
          <a:xfrm>
            <a:off x="0" y="1600070"/>
            <a:ext cx="2880320" cy="24482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96" t="12201" r="89032" b="66537"/>
          <a:stretch/>
        </p:blipFill>
        <p:spPr>
          <a:xfrm>
            <a:off x="6084168" y="1690884"/>
            <a:ext cx="2992666" cy="25922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148918"/>
            <a:ext cx="1043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Για παράδειγμα η περιοδική συνάρτηση: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983377" y="1168836"/>
            <a:ext cx="2092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Αποσυντίθεται με ένα γραμμικό συνδυασμό ημιτόνων και συνημίτονων: 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5904159" y="3714207"/>
            <a:ext cx="3262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/>
              <a:t>Οι συστατικές συχνότητες αυτών των ημιτόνων και συνημίτονων εξαπλώνονται σε όλο το φάσμα συχνοτήτων και αντιπροσωπεύονται ως κορυφές στο πεδίο συχνότητας </a:t>
            </a:r>
            <a:r>
              <a:rPr lang="en-US" sz="1200" dirty="0"/>
              <a:t>(</a:t>
            </a:r>
            <a:r>
              <a:rPr lang="el-GR" sz="1200" dirty="0"/>
              <a:t>συναρτήσεις </a:t>
            </a:r>
            <a:r>
              <a:rPr lang="en-US" sz="1200" dirty="0"/>
              <a:t>Dirac). </a:t>
            </a:r>
            <a:endParaRPr lang="el-GR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439" t="12200" r="89546" b="68900"/>
          <a:stretch/>
        </p:blipFill>
        <p:spPr>
          <a:xfrm>
            <a:off x="55044" y="3823444"/>
            <a:ext cx="2808312" cy="2304256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1979367" y="1493301"/>
            <a:ext cx="820524" cy="460778"/>
          </a:xfrm>
          <a:prstGeom prst="rightArrow">
            <a:avLst/>
          </a:prstGeom>
          <a:solidFill>
            <a:srgbClr val="F88D8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Circular Arrow 23"/>
          <p:cNvSpPr/>
          <p:nvPr/>
        </p:nvSpPr>
        <p:spPr>
          <a:xfrm>
            <a:off x="5562714" y="1730244"/>
            <a:ext cx="1437290" cy="113252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40427"/>
              <a:gd name="adj5" fmla="val 12500"/>
            </a:avLst>
          </a:prstGeom>
          <a:solidFill>
            <a:srgbClr val="F88D8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83785" y="5579192"/>
                <a:ext cx="507895" cy="482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i="1" smtClean="0">
                              <a:solidFill>
                                <a:srgbClr val="F52929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F52929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F529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F52929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785" y="5579192"/>
                <a:ext cx="507895" cy="48224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943907" y="5085184"/>
                <a:ext cx="3284277" cy="1181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400" dirty="0" smtClean="0"/>
                  <a:t>Η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l-GR" sz="1400" dirty="0" smtClean="0"/>
                  <a:t>είναι αναπαράσταση στο </a:t>
                </a:r>
                <a:r>
                  <a:rPr lang="el-GR" sz="1400" dirty="0"/>
                  <a:t>πεδίο των συχνοτήτων της </a:t>
                </a:r>
                <a:r>
                  <a:rPr lang="el-GR" sz="1400" dirty="0" smtClean="0"/>
                  <a:t>συναρτήσεως </a:t>
                </a:r>
                <a:r>
                  <a:rPr lang="en-US" sz="1400" i="1" dirty="0" smtClean="0"/>
                  <a:t>f</a:t>
                </a:r>
                <a:r>
                  <a:rPr lang="en-US" sz="1400" dirty="0" smtClean="0"/>
                  <a:t> </a:t>
                </a:r>
                <a:r>
                  <a:rPr lang="el-GR" sz="1400" dirty="0" smtClean="0"/>
                  <a:t>και είναι η συλλογή αυτών των κορυφών στις συχνότητες που εμφανίζονται στην ανάλυση </a:t>
                </a:r>
                <a:r>
                  <a:rPr lang="en-US" sz="1400" dirty="0" smtClean="0"/>
                  <a:t>Fourier </a:t>
                </a:r>
                <a:r>
                  <a:rPr lang="el-GR" sz="1400" dirty="0" smtClean="0"/>
                  <a:t>αυτής της συνάρτησης.</a:t>
                </a:r>
                <a:endParaRPr lang="en-US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7" y="5085184"/>
                <a:ext cx="3284277" cy="1181606"/>
              </a:xfrm>
              <a:prstGeom prst="rect">
                <a:avLst/>
              </a:prstGeom>
              <a:blipFill rotWithShape="0">
                <a:blip r:embed="rId8"/>
                <a:stretch>
                  <a:fillRect l="-557" t="-515" r="-371" b="-4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26"/>
          <p:cNvSpPr/>
          <p:nvPr/>
        </p:nvSpPr>
        <p:spPr>
          <a:xfrm rot="10800000">
            <a:off x="3110531" y="4606776"/>
            <a:ext cx="2973637" cy="460778"/>
          </a:xfrm>
          <a:prstGeom prst="rightArrow">
            <a:avLst/>
          </a:prstGeom>
          <a:solidFill>
            <a:srgbClr val="F88D8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68253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  <p:bldP spid="22" grpId="0" animBg="1"/>
      <p:bldP spid="24" grpId="0" animBg="1"/>
      <p:bldP spid="25" grpId="0"/>
      <p:bldP spid="19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Μετασχηματισμός </a:t>
            </a:r>
            <a:r>
              <a:rPr lang="en-US" dirty="0"/>
              <a:t>Fourier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500" dirty="0" smtClean="0"/>
              <a:t>Ακόμα όμως και μη περιοδικές συναρτήσεις (αλλά με πεπερασμένο εμβαδό κάτω από την καμπύλη) μπορούν να εκφραστούν ως άθροισμα ημιτόνων/</a:t>
            </a:r>
            <a:r>
              <a:rPr lang="el-GR" sz="2500" dirty="0" err="1" smtClean="0"/>
              <a:t>συνημιτόνων</a:t>
            </a:r>
            <a:r>
              <a:rPr lang="el-GR" sz="2500" dirty="0" smtClean="0"/>
              <a:t> πολλαπλασιασμένων με κατάλληλους συντελεστές. </a:t>
            </a:r>
            <a:endParaRPr lang="en-US" sz="2500" dirty="0" smtClean="0"/>
          </a:p>
          <a:p>
            <a:r>
              <a:rPr lang="el-GR" sz="2500" dirty="0" smtClean="0"/>
              <a:t>Ο φορμαλισμός σε αυτήν την περίπτωση ονομάζεται μετασχηματισμός </a:t>
            </a:r>
            <a:r>
              <a:rPr lang="en-US" sz="2500" i="1" dirty="0" smtClean="0"/>
              <a:t>Fourier </a:t>
            </a:r>
            <a:r>
              <a:rPr lang="el-GR" sz="2500" i="1" dirty="0" smtClean="0"/>
              <a:t>(</a:t>
            </a:r>
            <a:r>
              <a:rPr lang="en-US" sz="2500" i="1" dirty="0"/>
              <a:t>Fourier </a:t>
            </a:r>
            <a:r>
              <a:rPr lang="el-GR" sz="2500" i="1" dirty="0" smtClean="0"/>
              <a:t>Τ</a:t>
            </a:r>
            <a:r>
              <a:rPr lang="en-US" sz="2500" i="1" dirty="0" err="1" smtClean="0"/>
              <a:t>ransform</a:t>
            </a:r>
            <a:r>
              <a:rPr lang="el-GR" sz="2500" i="1" dirty="0" smtClean="0"/>
              <a:t>)</a:t>
            </a:r>
            <a:r>
              <a:rPr lang="el-GR" sz="2500" dirty="0" smtClean="0"/>
              <a:t> και έχει πλήθος εφαρμογών σε διάφορες επιστημονικές εφαρμογές.</a:t>
            </a:r>
          </a:p>
          <a:p>
            <a:r>
              <a:rPr lang="el-GR" sz="2500" dirty="0" smtClean="0"/>
              <a:t>Η πρόοδος στην επιστήμη υπολογιστών και η ανακάλυψη του γρήγορου μετασχηματισμού </a:t>
            </a:r>
            <a:r>
              <a:rPr lang="en-US" sz="2500" dirty="0" smtClean="0"/>
              <a:t>Fourier (fast Fourier </a:t>
            </a:r>
            <a:r>
              <a:rPr lang="en-US" sz="2500" dirty="0"/>
              <a:t>transform (FFT) </a:t>
            </a:r>
            <a:r>
              <a:rPr lang="el-GR" sz="2500" dirty="0" smtClean="0"/>
              <a:t>στην δεκαετία του 60έφερε επανάσταση στο πεδίο της επεξεργασίας σήματος.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758930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Διακριτός Μετασχηματισμός </a:t>
            </a:r>
            <a:r>
              <a:rPr lang="en-US" dirty="0" smtClean="0"/>
              <a:t>Fourier 1</a:t>
            </a:r>
            <a:r>
              <a:rPr lang="el-GR" dirty="0" smtClean="0"/>
              <a:t>Διάσταση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Αν έχουμε ένα σήμα 1Δ</a:t>
                </a:r>
                <a:r>
                  <a:rPr lang="en-US" dirty="0" smtClean="0"/>
                  <a:t>:   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]</a:t>
                </a:r>
              </a:p>
              <a:p>
                <a:r>
                  <a:rPr lang="el-GR" dirty="0" smtClean="0"/>
                  <a:t>Ο Διακριτός μετασχηματισμός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μας δίνει την ακολουθία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] </a:t>
                </a:r>
                <a:r>
                  <a:rPr lang="el-GR" dirty="0" smtClean="0">
                    <a:latin typeface="Cambria Math" panose="02040503050406030204" pitchFamily="18" charset="0"/>
                  </a:rPr>
                  <a:t>όπου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endParaRPr lang="el-GR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𝑥𝑢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Χρησιμοποιούμε την ταυτότητα του </a:t>
                </a:r>
                <a:r>
                  <a:rPr lang="en-US" dirty="0" smtClean="0"/>
                  <a:t>Euler </a:t>
                </a: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Για να απλοποιήσουμε τις πράξεις γράφοντας το σήμα ως άθροισμα συναρτήσεων βάσης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9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0673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Διακριτός Μετασχηματισμός </a:t>
            </a:r>
            <a:r>
              <a:rPr lang="en-US" dirty="0" smtClean="0"/>
              <a:t>Fourier 1</a:t>
            </a:r>
            <a:r>
              <a:rPr lang="el-GR" dirty="0" smtClean="0"/>
              <a:t>Διάσταση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Αν έχουμε ένα σήμα 1Δ</a:t>
                </a:r>
                <a:r>
                  <a:rPr lang="en-US" dirty="0" smtClean="0"/>
                  <a:t>:   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]</a:t>
                </a:r>
              </a:p>
              <a:p>
                <a:r>
                  <a:rPr lang="el-GR" dirty="0" smtClean="0"/>
                  <a:t>Ο Διακριτός μετασχηματισμός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μας δίνει την ακολουθία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]. </a:t>
                </a:r>
                <a:endParaRPr lang="el-GR" dirty="0" smtClean="0">
                  <a:latin typeface="Cambria Math" panose="02040503050406030204" pitchFamily="18" charset="0"/>
                </a:endParaRPr>
              </a:p>
              <a:p>
                <a:r>
                  <a:rPr lang="el-GR" dirty="0" smtClean="0">
                    <a:latin typeface="Cambria Math" panose="02040503050406030204" pitchFamily="18" charset="0"/>
                  </a:rPr>
                  <a:t>Ο αντίστροφος μετασχηματισμός </a:t>
                </a:r>
                <a:r>
                  <a:rPr lang="en-US" dirty="0"/>
                  <a:t>Fourier </a:t>
                </a:r>
                <a:r>
                  <a:rPr lang="el-GR" dirty="0" smtClean="0">
                    <a:latin typeface="Cambria Math" panose="02040503050406030204" pitchFamily="18" charset="0"/>
                  </a:rPr>
                  <a:t>είναι: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endParaRPr lang="el-GR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𝑥𝑢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44818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Διακριτός Μετασχηματισμός </a:t>
            </a:r>
            <a:r>
              <a:rPr lang="en-US" dirty="0" smtClean="0"/>
              <a:t>Fourier </a:t>
            </a:r>
            <a:r>
              <a:rPr lang="el-GR" dirty="0" smtClean="0"/>
              <a:t>με </a:t>
            </a:r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συνάρτηση </a:t>
            </a:r>
            <a:r>
              <a:rPr lang="en-US" dirty="0" smtClean="0"/>
              <a:t>Y </a:t>
            </a:r>
            <a:r>
              <a:rPr lang="en-US" dirty="0"/>
              <a:t>= </a:t>
            </a:r>
            <a:r>
              <a:rPr lang="en-US" dirty="0" err="1"/>
              <a:t>fft</a:t>
            </a:r>
            <a:r>
              <a:rPr lang="en-US" dirty="0"/>
              <a:t>(X) </a:t>
            </a:r>
            <a:r>
              <a:rPr lang="el-GR" dirty="0" smtClean="0"/>
              <a:t>υπολογίζει τον διακριτό μετασχηματισμό </a:t>
            </a:r>
            <a:r>
              <a:rPr lang="en-US" dirty="0" smtClean="0"/>
              <a:t>Fourier (Discrete </a:t>
            </a:r>
            <a:r>
              <a:rPr lang="en-US" dirty="0"/>
              <a:t>Fourier </a:t>
            </a:r>
            <a:r>
              <a:rPr lang="en-US" dirty="0" smtClean="0"/>
              <a:t>Transform </a:t>
            </a:r>
            <a:r>
              <a:rPr lang="en-US" dirty="0"/>
              <a:t>(DFT</a:t>
            </a:r>
            <a:r>
              <a:rPr lang="en-US" dirty="0" smtClean="0"/>
              <a:t>))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n-US" dirty="0"/>
              <a:t>X </a:t>
            </a:r>
            <a:r>
              <a:rPr lang="el-GR" dirty="0" smtClean="0"/>
              <a:t>χρησιμοποιώντας τον αλγόριθμο </a:t>
            </a:r>
            <a:r>
              <a:rPr lang="en-US" dirty="0" smtClean="0"/>
              <a:t>fast </a:t>
            </a:r>
            <a:r>
              <a:rPr lang="en-US" dirty="0"/>
              <a:t>Fourier transform (FFT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l-GR" dirty="0" smtClean="0"/>
              <a:t>Αν το </a:t>
            </a:r>
            <a:r>
              <a:rPr lang="en-US" dirty="0" smtClean="0"/>
              <a:t>X </a:t>
            </a:r>
            <a:r>
              <a:rPr lang="el-GR" dirty="0" smtClean="0"/>
              <a:t>είναι διάνυσμα το </a:t>
            </a:r>
            <a:r>
              <a:rPr lang="en-US" dirty="0" err="1" smtClean="0"/>
              <a:t>fft</a:t>
            </a:r>
            <a:r>
              <a:rPr lang="en-US" dirty="0" smtClean="0"/>
              <a:t>(X</a:t>
            </a:r>
            <a:r>
              <a:rPr lang="en-US" dirty="0"/>
              <a:t>) </a:t>
            </a:r>
            <a:r>
              <a:rPr lang="el-GR" dirty="0" smtClean="0"/>
              <a:t>μας δίνει τον μετασχηματισμό </a:t>
            </a:r>
            <a:r>
              <a:rPr lang="en-US" dirty="0" smtClean="0"/>
              <a:t>Fourier </a:t>
            </a:r>
            <a:r>
              <a:rPr lang="el-GR" dirty="0" smtClean="0"/>
              <a:t>του 1Δ διανύσματος</a:t>
            </a:r>
            <a:r>
              <a:rPr lang="en-US" dirty="0" smtClean="0"/>
              <a:t>.</a:t>
            </a:r>
            <a:endParaRPr lang="en-US" dirty="0"/>
          </a:p>
          <a:p>
            <a:r>
              <a:rPr lang="el-GR" dirty="0" smtClean="0"/>
              <a:t>Αν το </a:t>
            </a:r>
            <a:r>
              <a:rPr lang="en-US" dirty="0" smtClean="0"/>
              <a:t>X </a:t>
            </a:r>
            <a:r>
              <a:rPr lang="el-GR" dirty="0" smtClean="0"/>
              <a:t>είναι πίνακας</a:t>
            </a:r>
            <a:r>
              <a:rPr lang="en-US" dirty="0" smtClean="0"/>
              <a:t>, </a:t>
            </a:r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n-US" dirty="0" err="1"/>
              <a:t>fft</a:t>
            </a:r>
            <a:r>
              <a:rPr lang="en-US" dirty="0"/>
              <a:t>(X) </a:t>
            </a:r>
            <a:r>
              <a:rPr lang="el-GR" dirty="0" smtClean="0"/>
              <a:t>χειρίζεται της στήλες του Χ ως διανύσματα και επιστρέφει τον Μ</a:t>
            </a:r>
            <a:r>
              <a:rPr lang="en-US" dirty="0" smtClean="0"/>
              <a:t>F </a:t>
            </a:r>
            <a:r>
              <a:rPr lang="el-GR" dirty="0" smtClean="0"/>
              <a:t>κάθε στήλης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356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Διακριτός Μετασχηματισμός </a:t>
            </a:r>
            <a:r>
              <a:rPr lang="en-US" dirty="0"/>
              <a:t>Fourier </a:t>
            </a:r>
            <a:r>
              <a:rPr lang="en-US" dirty="0" err="1"/>
              <a:t>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f=[1 2 3 4 5 6</a:t>
            </a:r>
            <a:r>
              <a:rPr lang="en-US" sz="1800" dirty="0" smtClean="0"/>
              <a:t>];</a:t>
            </a:r>
          </a:p>
          <a:p>
            <a:r>
              <a:rPr lang="nn-NO" sz="1800" dirty="0"/>
              <a:t>fft(f')</a:t>
            </a:r>
          </a:p>
          <a:p>
            <a:endParaRPr lang="nn-NO" sz="1800" dirty="0"/>
          </a:p>
          <a:p>
            <a:r>
              <a:rPr lang="nn-NO" sz="1800" dirty="0"/>
              <a:t>ans =</a:t>
            </a:r>
          </a:p>
          <a:p>
            <a:r>
              <a:rPr lang="nn-NO" sz="1800" dirty="0"/>
              <a:t> </a:t>
            </a:r>
            <a:r>
              <a:rPr lang="nn-NO" sz="1800" dirty="0">
                <a:solidFill>
                  <a:srgbClr val="FF0000"/>
                </a:solidFill>
              </a:rPr>
              <a:t>21.0000 + 0.0000i</a:t>
            </a:r>
          </a:p>
          <a:p>
            <a:r>
              <a:rPr lang="nn-NO" sz="1800" dirty="0">
                <a:solidFill>
                  <a:srgbClr val="FF0000"/>
                </a:solidFill>
              </a:rPr>
              <a:t>  -3.0000 + 5.1962i</a:t>
            </a:r>
          </a:p>
          <a:p>
            <a:r>
              <a:rPr lang="nn-NO" sz="1800" dirty="0">
                <a:solidFill>
                  <a:srgbClr val="FF0000"/>
                </a:solidFill>
              </a:rPr>
              <a:t>  -3.0000 + 1.7321i</a:t>
            </a:r>
          </a:p>
          <a:p>
            <a:r>
              <a:rPr lang="nn-NO" sz="1800" dirty="0">
                <a:solidFill>
                  <a:srgbClr val="0070C0"/>
                </a:solidFill>
              </a:rPr>
              <a:t>  -3.0000 + 0.0000i</a:t>
            </a:r>
          </a:p>
          <a:p>
            <a:r>
              <a:rPr lang="nn-NO" sz="1800" dirty="0">
                <a:solidFill>
                  <a:srgbClr val="0070C0"/>
                </a:solidFill>
              </a:rPr>
              <a:t>  -3.0000 - 1.7321i</a:t>
            </a:r>
          </a:p>
          <a:p>
            <a:r>
              <a:rPr lang="nn-NO" sz="1800" dirty="0">
                <a:solidFill>
                  <a:srgbClr val="0070C0"/>
                </a:solidFill>
              </a:rPr>
              <a:t>  -3.0000 - 5.1962i</a:t>
            </a:r>
          </a:p>
          <a:p>
            <a:endParaRPr lang="nn-NO" sz="1800" dirty="0"/>
          </a:p>
        </p:txBody>
      </p:sp>
    </p:spTree>
    <p:extLst>
      <p:ext uri="{BB962C8B-B14F-4D97-AF65-F5344CB8AC3E}">
        <p14:creationId xmlns:p14="http://schemas.microsoft.com/office/powerpoint/2010/main" val="42772753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Διακριτός Μετασχηματισμός </a:t>
            </a:r>
            <a:r>
              <a:rPr lang="en-US" dirty="0"/>
              <a:t>Fourier </a:t>
            </a:r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2683024" cy="5257800"/>
          </a:xfrm>
        </p:spPr>
        <p:txBody>
          <a:bodyPr/>
          <a:lstStyle/>
          <a:p>
            <a:r>
              <a:rPr lang="en-US" sz="1800" dirty="0"/>
              <a:t>f=[1 2 3 4 5 6</a:t>
            </a:r>
            <a:r>
              <a:rPr lang="en-US" sz="1800" dirty="0" smtClean="0"/>
              <a:t>];</a:t>
            </a:r>
          </a:p>
          <a:p>
            <a:r>
              <a:rPr lang="nn-NO" sz="1800" dirty="0" smtClean="0"/>
              <a:t>fft(f</a:t>
            </a:r>
            <a:r>
              <a:rPr lang="nn-NO" sz="1800" dirty="0"/>
              <a:t>')</a:t>
            </a:r>
          </a:p>
          <a:p>
            <a:endParaRPr lang="el-GR" sz="1800" dirty="0" smtClean="0"/>
          </a:p>
          <a:p>
            <a:endParaRPr lang="nn-NO" sz="1800" dirty="0"/>
          </a:p>
          <a:p>
            <a:r>
              <a:rPr lang="nn-NO" sz="1800" dirty="0"/>
              <a:t>ans =</a:t>
            </a:r>
          </a:p>
          <a:p>
            <a:endParaRPr lang="nn-NO" sz="1800" dirty="0"/>
          </a:p>
          <a:p>
            <a:r>
              <a:rPr lang="nn-NO" sz="1800" dirty="0"/>
              <a:t> </a:t>
            </a:r>
            <a:r>
              <a:rPr lang="nn-NO" sz="1800" dirty="0">
                <a:solidFill>
                  <a:srgbClr val="FF0000"/>
                </a:solidFill>
              </a:rPr>
              <a:t>21.0000 + 0.0000i</a:t>
            </a:r>
          </a:p>
          <a:p>
            <a:r>
              <a:rPr lang="nn-NO" sz="1800" dirty="0">
                <a:solidFill>
                  <a:srgbClr val="FF0000"/>
                </a:solidFill>
              </a:rPr>
              <a:t>  -3.0000 + 5.1962i</a:t>
            </a:r>
          </a:p>
          <a:p>
            <a:r>
              <a:rPr lang="nn-NO" sz="1800" dirty="0">
                <a:solidFill>
                  <a:srgbClr val="FF0000"/>
                </a:solidFill>
              </a:rPr>
              <a:t>  -3.0000 + 1.7321i</a:t>
            </a:r>
          </a:p>
          <a:p>
            <a:r>
              <a:rPr lang="nn-NO" sz="1800" dirty="0">
                <a:solidFill>
                  <a:srgbClr val="0070C0"/>
                </a:solidFill>
              </a:rPr>
              <a:t>  -3.0000 + 0.0000i</a:t>
            </a:r>
          </a:p>
          <a:p>
            <a:r>
              <a:rPr lang="nn-NO" sz="1800" dirty="0">
                <a:solidFill>
                  <a:srgbClr val="0070C0"/>
                </a:solidFill>
              </a:rPr>
              <a:t>  -3.0000 - 1.7321i</a:t>
            </a:r>
          </a:p>
          <a:p>
            <a:r>
              <a:rPr lang="nn-NO" sz="1800" dirty="0">
                <a:solidFill>
                  <a:srgbClr val="0070C0"/>
                </a:solidFill>
              </a:rPr>
              <a:t>  -3.0000 - 5.1962i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635896" y="1219200"/>
            <a:ext cx="268302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90000"/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80000"/>
              <a:buFont typeface="Wingdings" pitchFamily="2" charset="2"/>
              <a:buBlip>
                <a:blip r:embed="rId3"/>
              </a:buBlip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70000"/>
              <a:buFont typeface="Wingdings" pitchFamily="2" charset="2"/>
              <a:buBlip>
                <a:blip r:embed="rId4"/>
              </a:buBlip>
              <a:defRPr kumimoji="1"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Blip>
                <a:blip r:embed="rId5"/>
              </a:buBlip>
              <a:defRPr kumimoj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6"/>
              </a:buBlip>
              <a:defRPr kumimoj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6"/>
              </a:buBlip>
              <a:defRPr kumimoji="1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6"/>
              </a:buBlip>
              <a:defRPr kumimoji="1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6"/>
              </a:buBlip>
              <a:defRPr kumimoji="1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6"/>
              </a:buBlip>
              <a:defRPr kumimoji="1">
                <a:solidFill>
                  <a:srgbClr val="003399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f=[1 2 3 4 5 6];</a:t>
            </a:r>
          </a:p>
          <a:p>
            <a:r>
              <a:rPr lang="en-US" sz="1800" kern="0" dirty="0" smtClean="0"/>
              <a:t>f1=(-1).^[0:6].*f</a:t>
            </a:r>
          </a:p>
          <a:p>
            <a:r>
              <a:rPr lang="nn-NO" sz="1800" kern="0" dirty="0" smtClean="0"/>
              <a:t>fft(f1')</a:t>
            </a:r>
          </a:p>
          <a:p>
            <a:endParaRPr lang="nn-NO" sz="1800" kern="0" dirty="0" smtClean="0"/>
          </a:p>
          <a:p>
            <a:r>
              <a:rPr lang="nn-NO" sz="1800" kern="0" dirty="0" smtClean="0"/>
              <a:t>ans =</a:t>
            </a:r>
          </a:p>
          <a:p>
            <a:endParaRPr lang="nn-NO" sz="1800" kern="0" dirty="0" smtClean="0"/>
          </a:p>
          <a:p>
            <a:r>
              <a:rPr lang="nn-NO" sz="1800" kern="0" dirty="0">
                <a:solidFill>
                  <a:srgbClr val="0070C0"/>
                </a:solidFill>
              </a:rPr>
              <a:t>   3.0000 + 0.0000i</a:t>
            </a:r>
          </a:p>
          <a:p>
            <a:r>
              <a:rPr lang="nn-NO" sz="1800" kern="0" dirty="0">
                <a:solidFill>
                  <a:srgbClr val="0070C0"/>
                </a:solidFill>
              </a:rPr>
              <a:t>   3.0000 + 1.7321i</a:t>
            </a:r>
          </a:p>
          <a:p>
            <a:r>
              <a:rPr lang="nn-NO" sz="1800" kern="0" dirty="0">
                <a:solidFill>
                  <a:srgbClr val="0070C0"/>
                </a:solidFill>
              </a:rPr>
              <a:t>   3.0000 + 5.1962i</a:t>
            </a:r>
          </a:p>
          <a:p>
            <a:r>
              <a:rPr lang="nn-NO" sz="1800" kern="0" dirty="0"/>
              <a:t> </a:t>
            </a:r>
            <a:r>
              <a:rPr lang="nn-NO" sz="1800" kern="0" dirty="0">
                <a:solidFill>
                  <a:srgbClr val="FF0000"/>
                </a:solidFill>
              </a:rPr>
              <a:t>-21.0000 + 0.0000i</a:t>
            </a:r>
          </a:p>
          <a:p>
            <a:r>
              <a:rPr lang="nn-NO" sz="1800" kern="0" dirty="0">
                <a:solidFill>
                  <a:srgbClr val="FF0000"/>
                </a:solidFill>
              </a:rPr>
              <a:t>   3.0000 - 5.1962i</a:t>
            </a:r>
          </a:p>
          <a:p>
            <a:r>
              <a:rPr lang="nn-NO" sz="1800" kern="0" dirty="0">
                <a:solidFill>
                  <a:srgbClr val="FF0000"/>
                </a:solidFill>
              </a:rPr>
              <a:t>   3.0000 - 1.7321i</a:t>
            </a:r>
            <a:endParaRPr lang="en-US" sz="1800" kern="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0720" y="1268760"/>
            <a:ext cx="2555776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f1 </a:t>
            </a:r>
            <a:r>
              <a:rPr lang="en-US" sz="1400" dirty="0" smtClean="0"/>
              <a:t>=     </a:t>
            </a:r>
            <a:r>
              <a:rPr lang="en-US" sz="1400" dirty="0"/>
              <a:t>-1     2    -3     4    -5     6</a:t>
            </a:r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5616624" y="1422649"/>
            <a:ext cx="864096" cy="350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7292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Διακριτός Μετασχηματισμός </a:t>
            </a:r>
            <a:r>
              <a:rPr lang="en-US" dirty="0" smtClean="0"/>
              <a:t>Fourier 2</a:t>
            </a:r>
            <a:r>
              <a:rPr lang="el-GR" dirty="0" smtClean="0"/>
              <a:t>Δ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Αν έχουμε ένα σήμα 2Δ</a:t>
                </a:r>
                <a:r>
                  <a:rPr lang="en-US" dirty="0" smtClean="0"/>
                  <a:t>: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l-GR" dirty="0"/>
                  <a:t>Κάθε εικόνα µ</a:t>
                </a:r>
                <a:r>
                  <a:rPr lang="el-GR" dirty="0" err="1"/>
                  <a:t>πορεί</a:t>
                </a:r>
                <a:r>
                  <a:rPr lang="el-GR" dirty="0"/>
                  <a:t> να αναπαρασταθεί ως </a:t>
                </a:r>
                <a:r>
                  <a:rPr lang="el-GR" dirty="0" err="1"/>
                  <a:t>άθροισµα</a:t>
                </a:r>
                <a:r>
                  <a:rPr lang="el-GR" dirty="0"/>
                  <a:t> </a:t>
                </a:r>
                <a:r>
                  <a:rPr lang="el-GR" dirty="0" err="1"/>
                  <a:t>ηµιτονικών</a:t>
                </a:r>
                <a:r>
                  <a:rPr lang="el-GR" dirty="0"/>
                  <a:t> </a:t>
                </a:r>
                <a:r>
                  <a:rPr lang="el-GR" dirty="0" smtClean="0"/>
                  <a:t>εικόνων, για τις οποίες μπορούμε να δώσουμε ένα γενικό παράδειγμα:</a:t>
                </a:r>
                <a:endParaRPr lang="en-US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=255∙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Η εικόνα αυτή έχει </a:t>
                </a:r>
                <a:r>
                  <a:rPr lang="en-US" i="1" dirty="0" smtClean="0"/>
                  <a:t>M</a:t>
                </a:r>
                <a:r>
                  <a:rPr lang="el-GR" dirty="0" smtClean="0"/>
                  <a:t> γραμμές (</a:t>
                </a:r>
                <a:r>
                  <a:rPr lang="en-US" dirty="0" smtClean="0"/>
                  <a:t>x=1:M-1)</a:t>
                </a:r>
                <a:r>
                  <a:rPr lang="el-GR" dirty="0" smtClean="0"/>
                  <a:t>, και </a:t>
                </a:r>
                <a:r>
                  <a:rPr lang="en-US" i="1" dirty="0" smtClean="0"/>
                  <a:t>N</a:t>
                </a:r>
                <a:r>
                  <a:rPr lang="el-GR" dirty="0" smtClean="0"/>
                  <a:t> στήλες (</a:t>
                </a:r>
                <a:r>
                  <a:rPr lang="en-US" dirty="0" smtClean="0"/>
                  <a:t>y=1:N-1)</a:t>
                </a:r>
                <a:endParaRPr lang="el-GR" i="1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9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6672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Διακριτός Μετασχηματισμός </a:t>
            </a:r>
            <a:r>
              <a:rPr lang="en-US" dirty="0" smtClean="0"/>
              <a:t>Fourier 2</a:t>
            </a:r>
            <a:r>
              <a:rPr lang="el-GR" dirty="0" smtClean="0"/>
              <a:t>Δ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027956"/>
                <a:ext cx="11449272" cy="379397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Για</m:t>
                      </m:r>
                      <m:r>
                        <a:rPr lang="el-G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ν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𝛿𝜊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ύ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𝜇𝜀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𝜎𝜀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𝑀𝐴𝑇𝐿𝐴𝐵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𝜏𝜂𝜈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𝜀𝜄𝜅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ό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𝜈𝛼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0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=255∙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𝛾𝜄𝛼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𝜅𝛼𝜄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𝛭</m:t>
                      </m:r>
                      <m:r>
                        <a:rPr lang="el-G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𝛮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=256 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𝛾𝜌𝛼𝜑𝜊𝜐𝜇𝜀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l-GR" sz="2000" dirty="0" smtClean="0"/>
              </a:p>
              <a:p>
                <a:pPr marL="0" indent="0">
                  <a:buNone/>
                </a:pPr>
                <a:endParaRPr lang="el-GR" sz="24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027956"/>
                <a:ext cx="11449272" cy="379397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-17189" y="3068960"/>
            <a:ext cx="464543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i="1" dirty="0" smtClean="0">
                <a:solidFill>
                  <a:srgbClr val="FF0000"/>
                </a:solidFill>
              </a:rPr>
              <a:t>Η εικόνα που προκύπτει έχει </a:t>
            </a:r>
            <a:r>
              <a:rPr lang="el-GR" sz="1800" i="1" dirty="0">
                <a:solidFill>
                  <a:srgbClr val="FF0000"/>
                </a:solidFill>
              </a:rPr>
              <a:t>οριζόντια συχνότητα v = 10 </a:t>
            </a:r>
            <a:r>
              <a:rPr lang="el-GR" sz="1800" i="1" dirty="0" err="1">
                <a:solidFill>
                  <a:srgbClr val="FF0000"/>
                </a:solidFill>
              </a:rPr>
              <a:t>Hz</a:t>
            </a:r>
            <a:r>
              <a:rPr lang="el-GR" sz="1800" i="1" dirty="0">
                <a:solidFill>
                  <a:srgbClr val="FF0000"/>
                </a:solidFill>
              </a:rPr>
              <a:t> </a:t>
            </a:r>
            <a:r>
              <a:rPr lang="el-GR" sz="1800" i="1" dirty="0" smtClean="0">
                <a:solidFill>
                  <a:srgbClr val="FF0000"/>
                </a:solidFill>
              </a:rPr>
              <a:t>(10 </a:t>
            </a:r>
            <a:r>
              <a:rPr lang="el-GR" sz="1800" i="1" dirty="0">
                <a:solidFill>
                  <a:srgbClr val="FF0000"/>
                </a:solidFill>
              </a:rPr>
              <a:t>περιοδικές επαναλήψεις των στοιχείων της εικόνας </a:t>
            </a:r>
            <a:r>
              <a:rPr lang="el-GR" sz="1800" i="1" dirty="0" smtClean="0">
                <a:solidFill>
                  <a:srgbClr val="FF0000"/>
                </a:solidFill>
              </a:rPr>
              <a:t>στην κατεύθυνση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l-GR" sz="1800" i="1" dirty="0" smtClean="0">
                <a:solidFill>
                  <a:srgbClr val="FF0000"/>
                </a:solidFill>
              </a:rPr>
              <a:t>των στηλών) </a:t>
            </a:r>
            <a:r>
              <a:rPr lang="el-GR" sz="1800" i="1" dirty="0">
                <a:solidFill>
                  <a:srgbClr val="FF0000"/>
                </a:solidFill>
              </a:rPr>
              <a:t>και u = </a:t>
            </a:r>
            <a:r>
              <a:rPr lang="el-GR" sz="1800" i="1" dirty="0" smtClean="0">
                <a:solidFill>
                  <a:srgbClr val="FF0000"/>
                </a:solidFill>
              </a:rPr>
              <a:t>30 </a:t>
            </a:r>
            <a:r>
              <a:rPr lang="el-GR" sz="1800" i="1" dirty="0" err="1">
                <a:solidFill>
                  <a:srgbClr val="FF0000"/>
                </a:solidFill>
              </a:rPr>
              <a:t>Hz</a:t>
            </a:r>
            <a:r>
              <a:rPr lang="el-GR" sz="1800" i="1" dirty="0">
                <a:solidFill>
                  <a:srgbClr val="FF0000"/>
                </a:solidFill>
              </a:rPr>
              <a:t> (</a:t>
            </a:r>
            <a:r>
              <a:rPr lang="el-GR" sz="1800" i="1" dirty="0" err="1">
                <a:solidFill>
                  <a:srgbClr val="FF0000"/>
                </a:solidFill>
              </a:rPr>
              <a:t>έχουµε</a:t>
            </a:r>
            <a:r>
              <a:rPr lang="el-GR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</a:rPr>
              <a:t>3</a:t>
            </a:r>
            <a:r>
              <a:rPr lang="el-GR" sz="1800" i="1" dirty="0" smtClean="0">
                <a:solidFill>
                  <a:srgbClr val="FF0000"/>
                </a:solidFill>
              </a:rPr>
              <a:t>0 </a:t>
            </a:r>
            <a:r>
              <a:rPr lang="el-GR" sz="1800" i="1" dirty="0">
                <a:solidFill>
                  <a:srgbClr val="FF0000"/>
                </a:solidFill>
              </a:rPr>
              <a:t>περιοδικές επαναλήψεις των στοιχείων της εικόνας </a:t>
            </a:r>
            <a:r>
              <a:rPr lang="el-GR" sz="1800" i="1" dirty="0" smtClean="0">
                <a:solidFill>
                  <a:srgbClr val="FF0000"/>
                </a:solidFill>
              </a:rPr>
              <a:t>στην κατεύθυνση γραμμών της εικόνας)</a:t>
            </a:r>
            <a:r>
              <a:rPr lang="en-US" sz="1800" i="1" dirty="0" smtClean="0">
                <a:solidFill>
                  <a:srgbClr val="FF0000"/>
                </a:solidFill>
              </a:rPr>
              <a:t>.</a:t>
            </a:r>
          </a:p>
          <a:p>
            <a:endParaRPr lang="en-US" sz="900" dirty="0"/>
          </a:p>
          <a:p>
            <a:r>
              <a:rPr lang="el-GR" sz="1800" i="1" dirty="0" smtClean="0">
                <a:solidFill>
                  <a:srgbClr val="0070C0"/>
                </a:solidFill>
              </a:rPr>
              <a:t>Στην επόμενη διαφάνεια βλέπουμε την </a:t>
            </a:r>
            <a:r>
              <a:rPr lang="el-GR" sz="1800" i="1" dirty="0" err="1" smtClean="0">
                <a:solidFill>
                  <a:srgbClr val="0070C0"/>
                </a:solidFill>
              </a:rPr>
              <a:t>ημιτονική</a:t>
            </a:r>
            <a:r>
              <a:rPr lang="el-GR" sz="1800" i="1" dirty="0" smtClean="0">
                <a:solidFill>
                  <a:srgbClr val="0070C0"/>
                </a:solidFill>
              </a:rPr>
              <a:t> αυτή εικόνα σε 3</a:t>
            </a:r>
            <a:r>
              <a:rPr lang="en-US" sz="1800" i="1" dirty="0" smtClean="0">
                <a:solidFill>
                  <a:srgbClr val="0070C0"/>
                </a:solidFill>
              </a:rPr>
              <a:t>D </a:t>
            </a:r>
            <a:r>
              <a:rPr lang="el-GR" sz="1800" i="1" dirty="0" smtClean="0">
                <a:solidFill>
                  <a:srgbClr val="0070C0"/>
                </a:solidFill>
              </a:rPr>
              <a:t>με την εντολή</a:t>
            </a:r>
            <a:r>
              <a:rPr lang="en-US" sz="1800" i="1" dirty="0">
                <a:solidFill>
                  <a:srgbClr val="0070C0"/>
                </a:solidFill>
              </a:rPr>
              <a:t>:</a:t>
            </a:r>
            <a:r>
              <a:rPr lang="el-GR" sz="1800" i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20629" y="649572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84382" y="314922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07396" y="6686794"/>
            <a:ext cx="2880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1</a:t>
            </a:r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21" name="Rectangle 20"/>
          <p:cNvSpPr/>
          <p:nvPr/>
        </p:nvSpPr>
        <p:spPr>
          <a:xfrm>
            <a:off x="-25900" y="5517232"/>
            <a:ext cx="4790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figure, surf(z), shading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interp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colormap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bone, title('z=255*sin(2*pi*((30/256)*x+(10/256)*y))');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9" r="24909" b="21710"/>
          <a:stretch/>
        </p:blipFill>
        <p:spPr>
          <a:xfrm>
            <a:off x="5403023" y="2943544"/>
            <a:ext cx="3312368" cy="358690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593153" y="6487164"/>
            <a:ext cx="0" cy="389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88098" y="6479360"/>
            <a:ext cx="0" cy="389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34182" y="505536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230241" y="474153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46410" y="4823574"/>
            <a:ext cx="2880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30</a:t>
            </a:r>
            <a:endParaRPr lang="en-US" sz="7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362434" y="4757314"/>
            <a:ext cx="0" cy="28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46265" y="6530451"/>
            <a:ext cx="37342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98810" y="6495727"/>
            <a:ext cx="2880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26" name="TextBox 25"/>
          <p:cNvSpPr txBox="1"/>
          <p:nvPr/>
        </p:nvSpPr>
        <p:spPr>
          <a:xfrm>
            <a:off x="8421566" y="6495727"/>
            <a:ext cx="3498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255</a:t>
            </a:r>
            <a:endParaRPr lang="en-US" sz="7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446265" y="3095382"/>
            <a:ext cx="17248" cy="3443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87517" y="3180004"/>
            <a:ext cx="3498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255</a:t>
            </a:r>
            <a:endParaRPr lang="en-US" sz="700" dirty="0"/>
          </a:p>
        </p:txBody>
      </p:sp>
      <p:sp>
        <p:nvSpPr>
          <p:cNvPr id="9" name="Rectangle 8"/>
          <p:cNvSpPr/>
          <p:nvPr/>
        </p:nvSpPr>
        <p:spPr>
          <a:xfrm>
            <a:off x="8384" y="2060848"/>
            <a:ext cx="9388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x,y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]=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meshgrid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(-128:127,-128:127);</a:t>
            </a:r>
            <a:endParaRPr lang="el-GR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z=255*sin(2*pi*((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</a:rPr>
              <a:t>0/256)*x+(10/256)*y));</a:t>
            </a:r>
            <a:endParaRPr lang="el-GR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</a:rPr>
              <a:t>figure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</a:rPr>
              <a:t>, imshow(z), title(' z=255*sin(2*pi*((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</a:rPr>
              <a:t>0/256)*x+(10/256)*y))');</a:t>
            </a:r>
            <a:endParaRPr lang="el-GR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788026" y="6555618"/>
            <a:ext cx="193213" cy="156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47864" y="6639960"/>
            <a:ext cx="2952328" cy="156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84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Διακριτός Μετασχηματισμός </a:t>
            </a:r>
            <a:r>
              <a:rPr lang="en-US" dirty="0"/>
              <a:t>Fourier 2</a:t>
            </a:r>
            <a:r>
              <a:rPr lang="el-GR" dirty="0"/>
              <a:t>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50" t="11200" r="5895" b="9002"/>
          <a:stretch/>
        </p:blipFill>
        <p:spPr>
          <a:xfrm>
            <a:off x="1488" y="1340768"/>
            <a:ext cx="9192375" cy="4874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36512" y="1493063"/>
                <a:ext cx="2880320" cy="514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100" dirty="0">
                    <a:ea typeface="Cambria Math" panose="02040503050406030204" pitchFamily="18" charset="0"/>
                  </a:rPr>
                  <a:t>Η</a:t>
                </a:r>
                <a:r>
                  <a:rPr lang="el-GR" sz="1100" dirty="0" smtClean="0">
                    <a:ea typeface="Cambria Math" panose="02040503050406030204" pitchFamily="18" charset="0"/>
                  </a:rPr>
                  <a:t> εικόνα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11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=255∙</m:t>
                    </m:r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d>
                      <m:dPr>
                        <m:begChr m:val="["/>
                        <m:endChr m:val="]"/>
                        <m:ctrlP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l-G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l-GR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den>
                            </m:f>
                            <m: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l-GR" sz="1100" dirty="0" smtClean="0"/>
                  <a:t> με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=30, </m:t>
                    </m:r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 </m:t>
                    </m:r>
                    <m:r>
                      <a:rPr lang="el-G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𝜅𝛼𝜄</m:t>
                    </m:r>
                    <m:r>
                      <a:rPr lang="el-G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𝛭</m:t>
                    </m:r>
                    <m:r>
                      <a:rPr lang="el-GR" sz="1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𝛮</m:t>
                    </m:r>
                    <m:r>
                      <a:rPr lang="el-G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=256</m:t>
                    </m:r>
                  </m:oMath>
                </a14:m>
                <a:r>
                  <a:rPr lang="el-GR" sz="1100" dirty="0" smtClean="0"/>
                  <a:t> </a:t>
                </a:r>
                <a:endParaRPr lang="en-US" sz="11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493063"/>
                <a:ext cx="2880320" cy="514949"/>
              </a:xfrm>
              <a:prstGeom prst="rect">
                <a:avLst/>
              </a:prstGeom>
              <a:blipFill rotWithShape="0"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33597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Αναφορές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An Introduction to Digital Image Processing with </a:t>
            </a:r>
            <a:r>
              <a:rPr lang="en-US" sz="1800" dirty="0" err="1"/>
              <a:t>Matlab</a:t>
            </a:r>
            <a:r>
              <a:rPr lang="en-US" sz="1800" dirty="0"/>
              <a:t>, Alasdair McAndrew</a:t>
            </a:r>
          </a:p>
          <a:p>
            <a:r>
              <a:rPr lang="en-US" sz="1800" dirty="0" smtClean="0"/>
              <a:t>Peters</a:t>
            </a:r>
            <a:r>
              <a:rPr lang="en-US" sz="1800" dirty="0"/>
              <a:t>, Richard Alan, II, "The Fourier Transform", Lectures on Image Processing, Vanderbilt University, Nashville, TN, April 2008, Available on the web at the Internet Archive, </a:t>
            </a:r>
            <a:r>
              <a:rPr lang="en-US" sz="1800" dirty="0">
                <a:hlinkClick r:id="rId2"/>
              </a:rPr>
              <a:t>http://www.archive.org/details/Lectures_on_Image_Processing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smtClean="0"/>
              <a:t>Nicolas </a:t>
            </a:r>
            <a:r>
              <a:rPr lang="en-US" sz="1800" dirty="0" err="1"/>
              <a:t>Tsapatsoulis</a:t>
            </a:r>
            <a:r>
              <a:rPr lang="en-US" sz="1800" dirty="0"/>
              <a:t>, “</a:t>
            </a:r>
            <a:r>
              <a:rPr lang="en-US" sz="1800" dirty="0" err="1"/>
              <a:t>Βελτίωση</a:t>
            </a:r>
            <a:r>
              <a:rPr lang="en-US" sz="1800" dirty="0"/>
              <a:t> </a:t>
            </a:r>
            <a:r>
              <a:rPr lang="en-US" sz="1800" dirty="0" err="1"/>
              <a:t>Ποιότητ</a:t>
            </a:r>
            <a:r>
              <a:rPr lang="en-US" sz="1800" dirty="0"/>
              <a:t>ας Εικόνας: Επεξεργασία στο πεδίο της Συχνότητας, Lecture notes in Digital Image Processing”, Image Processing Lectures, 2005.</a:t>
            </a:r>
          </a:p>
          <a:p>
            <a:r>
              <a:rPr lang="en-US" sz="1800" dirty="0"/>
              <a:t> </a:t>
            </a:r>
          </a:p>
          <a:p>
            <a:endParaRPr lang="el-GR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80487"/>
            <a:ext cx="1529740" cy="21143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8208" y="3848100"/>
            <a:ext cx="64088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tabLst>
                <a:tab pos="1171575" algn="l"/>
              </a:tabLst>
            </a:pPr>
            <a:r>
              <a:rPr kumimoji="1" lang="en-US" altLang="el-G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“Digital Image Processing”, Rafael </a:t>
            </a:r>
            <a:r>
              <a:rPr kumimoji="1" lang="en-US" altLang="el-G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C.Gonzalez</a:t>
            </a:r>
            <a:r>
              <a:rPr kumimoji="1" lang="en-US" altLang="el-G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&amp; Richard E. Woods, Addison-Wesley, 3rd  edition</a:t>
            </a:r>
          </a:p>
          <a:p>
            <a:pPr marL="0" indent="0" eaLnBrk="1" hangingPunct="1">
              <a:tabLst>
                <a:tab pos="1171575" algn="l"/>
              </a:tabLst>
            </a:pPr>
            <a:endParaRPr lang="el-GR" altLang="el-G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27784" y="4521369"/>
            <a:ext cx="84010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90000"/>
              <a:buFont typeface="Wingdings" pitchFamily="2" charset="2"/>
              <a:buBlip>
                <a:blip r:embed="rId4"/>
              </a:buBlip>
              <a:defRPr kumimoji="1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80000"/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70000"/>
              <a:buFont typeface="Wingdings" pitchFamily="2" charset="2"/>
              <a:buBlip>
                <a:blip r:embed="rId6"/>
              </a:buBlip>
              <a:defRPr kumimoji="1"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Blip>
                <a:blip r:embed="rId7"/>
              </a:buBlip>
              <a:defRPr kumimoj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8"/>
              </a:buBlip>
              <a:defRPr kumimoj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8"/>
              </a:buBlip>
              <a:defRPr kumimoji="1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8"/>
              </a:buBlip>
              <a:defRPr kumimoji="1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8"/>
              </a:buBlip>
              <a:defRPr kumimoji="1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8"/>
              </a:buBlip>
              <a:defRPr kumimoji="1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eaLnBrk="1" hangingPunct="1">
              <a:tabLst>
                <a:tab pos="1171575" algn="l"/>
              </a:tabLst>
            </a:pPr>
            <a:r>
              <a:rPr lang="en-IE" altLang="el-GR" sz="1600" kern="0" dirty="0" smtClean="0"/>
              <a:t>	“Digital Image Processing”, Rafael C. </a:t>
            </a:r>
            <a:br>
              <a:rPr lang="en-IE" altLang="el-GR" sz="1600" kern="0" dirty="0" smtClean="0"/>
            </a:br>
            <a:r>
              <a:rPr lang="en-IE" altLang="el-GR" sz="1600" kern="0" dirty="0" smtClean="0"/>
              <a:t>	Gonzalez &amp; Richard E. Woods, </a:t>
            </a:r>
            <a:br>
              <a:rPr lang="en-IE" altLang="el-GR" sz="1600" kern="0" dirty="0" smtClean="0"/>
            </a:br>
            <a:r>
              <a:rPr lang="en-IE" altLang="el-GR" sz="1600" kern="0" dirty="0" smtClean="0"/>
              <a:t>	Addison-Wesley, 2002</a:t>
            </a:r>
            <a:endParaRPr lang="el-GR" altLang="el-GR" sz="1600" kern="0" dirty="0" smtClean="0"/>
          </a:p>
          <a:p>
            <a:pPr marL="0" indent="0" eaLnBrk="1" hangingPunct="1">
              <a:tabLst>
                <a:tab pos="1171575" algn="l"/>
              </a:tabLst>
            </a:pPr>
            <a:endParaRPr lang="el-GR" altLang="el-GR" sz="1600" kern="0" dirty="0" smtClean="0"/>
          </a:p>
          <a:p>
            <a:pPr marL="0" indent="0" eaLnBrk="1" hangingPunct="1">
              <a:buFont typeface="Wingdings" pitchFamily="2" charset="2"/>
              <a:buNone/>
              <a:tabLst>
                <a:tab pos="1171575" algn="l"/>
              </a:tabLst>
            </a:pPr>
            <a:r>
              <a:rPr lang="el-GR" sz="1600" kern="0" dirty="0" smtClean="0"/>
              <a:t>	</a:t>
            </a:r>
            <a:endParaRPr lang="en-US" altLang="el-GR" sz="1600" kern="0" dirty="0" smtClean="0"/>
          </a:p>
        </p:txBody>
      </p:sp>
      <p:pic>
        <p:nvPicPr>
          <p:cNvPr id="9" name="Picture 4" descr="boo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97" y="4607094"/>
            <a:ext cx="11033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9760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Διακριτός Μετασχηματισμός </a:t>
            </a:r>
            <a:r>
              <a:rPr lang="en-US" dirty="0"/>
              <a:t>Fourier 2</a:t>
            </a:r>
            <a:r>
              <a:rPr lang="el-GR" dirty="0"/>
              <a:t>Δ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Επειδή η διαφορά µ</a:t>
                </a:r>
                <a:r>
                  <a:rPr lang="el-GR" dirty="0" err="1"/>
                  <a:t>ιας</a:t>
                </a:r>
                <a:r>
                  <a:rPr lang="el-GR" dirty="0"/>
                  <a:t> </a:t>
                </a:r>
                <a:r>
                  <a:rPr lang="el-GR" dirty="0" err="1"/>
                  <a:t>ηµιτονικής</a:t>
                </a:r>
                <a:r>
                  <a:rPr lang="el-GR" dirty="0"/>
                  <a:t> από µ</a:t>
                </a:r>
                <a:r>
                  <a:rPr lang="el-GR" dirty="0" err="1"/>
                  <a:t>ια</a:t>
                </a:r>
                <a:r>
                  <a:rPr lang="el-GR" dirty="0"/>
                  <a:t> </a:t>
                </a:r>
                <a:r>
                  <a:rPr lang="el-GR" dirty="0" err="1"/>
                  <a:t>συνηµιτονική</a:t>
                </a:r>
                <a:r>
                  <a:rPr lang="el-GR" dirty="0"/>
                  <a:t> εικόνα εξαρτάται απλά από µ</a:t>
                </a:r>
                <a:r>
                  <a:rPr lang="el-GR" dirty="0" err="1"/>
                  <a:t>ια</a:t>
                </a:r>
                <a:r>
                  <a:rPr lang="el-GR" dirty="0"/>
                  <a:t> διαφορά φάσης (από ποια </a:t>
                </a:r>
                <a:r>
                  <a:rPr lang="el-GR" dirty="0" err="1"/>
                  <a:t>τιµή</a:t>
                </a:r>
                <a:r>
                  <a:rPr lang="el-GR" dirty="0"/>
                  <a:t> </a:t>
                </a:r>
                <a:r>
                  <a:rPr lang="el-GR" dirty="0" smtClean="0"/>
                  <a:t>γκρίζου </a:t>
                </a:r>
                <a:r>
                  <a:rPr lang="el-GR" dirty="0"/>
                  <a:t>ξεκινά η εικόνα) </a:t>
                </a:r>
                <a:r>
                  <a:rPr lang="el-GR" dirty="0" smtClean="0"/>
                  <a:t>η εικόνα μπορεί να εκφραστεί ως </a:t>
                </a:r>
                <a:r>
                  <a:rPr lang="el-GR" dirty="0" err="1"/>
                  <a:t>άθροισµα</a:t>
                </a:r>
                <a:r>
                  <a:rPr lang="el-GR" dirty="0"/>
                  <a:t> µ</a:t>
                </a:r>
                <a:r>
                  <a:rPr lang="el-GR" dirty="0" err="1"/>
                  <a:t>ιγαδικών</a:t>
                </a:r>
                <a:r>
                  <a:rPr lang="el-GR" dirty="0"/>
                  <a:t> εκθετικών </a:t>
                </a:r>
                <a:r>
                  <a:rPr lang="el-GR" dirty="0" smtClean="0"/>
                  <a:t>εικόνων</a:t>
                </a:r>
                <a:r>
                  <a:rPr lang="en-US" dirty="0" smtClean="0"/>
                  <a:t> </a:t>
                </a:r>
                <a:r>
                  <a:rPr lang="en-US" i="1" dirty="0" err="1" smtClean="0"/>
                  <a:t>I</a:t>
                </a:r>
                <a:r>
                  <a:rPr lang="en-US" i="1" baseline="-25000" dirty="0" err="1" smtClean="0"/>
                  <a:t>c</a:t>
                </a:r>
                <a:r>
                  <a:rPr lang="en-US" dirty="0" smtClean="0"/>
                  <a:t>:</a:t>
                </a:r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2000" b="1" i="1" smtClean="0">
                        <a:latin typeface="Cambria Math" panose="02040503050406030204" pitchFamily="18" charset="0"/>
                      </a:rPr>
                      <m:t>𝜤</m:t>
                    </m:r>
                    <m:r>
                      <a:rPr lang="en-US" sz="2000" b="1" i="0" baseline="-2500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𝟐𝟓𝟓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𝒙𝒖</m:t>
                                </m:r>
                              </m:num>
                              <m:den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𝑴</m:t>
                                </m:r>
                              </m:den>
                            </m:f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𝒚𝒗</m:t>
                                </m:r>
                              </m:num>
                              <m:den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l-GR" sz="2000" dirty="0" smtClean="0"/>
                  <a:t> </a:t>
                </a:r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r>
                      <a:rPr lang="el-G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255∙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 </a:t>
                </a:r>
                <a:r>
                  <a:rPr lang="el-GR" dirty="0" smtClean="0"/>
                  <a:t>µ</a:t>
                </a:r>
                <a:r>
                  <a:rPr lang="el-GR" dirty="0" err="1" smtClean="0"/>
                  <a:t>ιγαδική</a:t>
                </a:r>
                <a:r>
                  <a:rPr lang="el-GR" dirty="0" smtClean="0"/>
                  <a:t> </a:t>
                </a:r>
                <a:r>
                  <a:rPr lang="el-GR" dirty="0"/>
                  <a:t>εκθετική εικόνα </a:t>
                </a:r>
                <a:r>
                  <a:rPr lang="el-GR" dirty="0" smtClean="0"/>
                  <a:t>ΔΕΝ είναι υπαρκτή </a:t>
                </a:r>
                <a:r>
                  <a:rPr lang="el-GR" dirty="0"/>
                  <a:t>ως φυσική οντότητα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9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7770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Διακριτός Μετασχηματισμός </a:t>
            </a:r>
            <a:r>
              <a:rPr lang="en-US" dirty="0" smtClean="0"/>
              <a:t>Fourier 2</a:t>
            </a:r>
            <a:r>
              <a:rPr lang="el-GR" dirty="0" smtClean="0"/>
              <a:t>Δ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Αν έχουμε ένα σήμα 2Δ</a:t>
                </a:r>
                <a:r>
                  <a:rPr lang="en-US" dirty="0" smtClean="0"/>
                  <a:t>: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l-GR" dirty="0" smtClean="0"/>
                  <a:t>Ο Διακριτός μετασχηματισμός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μας δίνει την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l-GR" dirty="0" smtClean="0">
                    <a:latin typeface="Cambria Math" panose="02040503050406030204" pitchFamily="18" charset="0"/>
                  </a:rPr>
                  <a:t>όπου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endParaRPr lang="el-GR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𝑥𝑢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𝑦𝑣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/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0026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</a:t>
            </a:r>
            <a:r>
              <a:rPr lang="en-US" dirty="0" smtClean="0"/>
              <a:t>Fourier </a:t>
            </a:r>
            <a:r>
              <a:rPr lang="el-GR" dirty="0" smtClean="0"/>
              <a:t>Εικόνας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37" t="12201" r="8263" b="9400"/>
          <a:stretch/>
        </p:blipFill>
        <p:spPr>
          <a:xfrm>
            <a:off x="0" y="1340768"/>
            <a:ext cx="4248472" cy="2287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263" t="17802" r="5900" b="15000"/>
          <a:stretch/>
        </p:blipFill>
        <p:spPr>
          <a:xfrm>
            <a:off x="5689681" y="5027855"/>
            <a:ext cx="3618079" cy="1593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838" t="14392" r="5900" b="14208"/>
          <a:stretch/>
        </p:blipFill>
        <p:spPr>
          <a:xfrm>
            <a:off x="5698520" y="3305239"/>
            <a:ext cx="3600400" cy="1716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9051" t="13601" r="5113" b="12200"/>
          <a:stretch/>
        </p:blipFill>
        <p:spPr>
          <a:xfrm>
            <a:off x="5292080" y="1789695"/>
            <a:ext cx="3708239" cy="180308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067944" y="2708920"/>
            <a:ext cx="1080120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67944" y="2780928"/>
            <a:ext cx="1728192" cy="1382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67944" y="2787465"/>
            <a:ext cx="1728192" cy="2657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14066" y="4763986"/>
            <a:ext cx="176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6633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Διακριτός Μετασχηματισμός </a:t>
            </a:r>
            <a:r>
              <a:rPr lang="en-US" dirty="0" smtClean="0"/>
              <a:t>Fourier 2</a:t>
            </a:r>
            <a:r>
              <a:rPr lang="el-GR" dirty="0" smtClean="0"/>
              <a:t>Δ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Αν έχουμε ένα σήμα 2Δ</a:t>
                </a:r>
                <a:r>
                  <a:rPr lang="en-US" dirty="0"/>
                  <a:t>: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o</a:t>
                </a:r>
                <a:r>
                  <a:rPr lang="el-GR" dirty="0"/>
                  <a:t> Διακριτός μετασχηματισμός </a:t>
                </a:r>
                <a:r>
                  <a:rPr lang="en-US" dirty="0"/>
                  <a:t>Fourier </a:t>
                </a:r>
                <a:r>
                  <a:rPr lang="el-GR" dirty="0"/>
                  <a:t>μας δίνει την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l-GR" dirty="0">
                    <a:latin typeface="Cambria Math" panose="02040503050406030204" pitchFamily="18" charset="0"/>
                  </a:rPr>
                  <a:t> ενώ ο αντίστροφος:</a:t>
                </a:r>
              </a:p>
              <a:p>
                <a:endParaRPr lang="el-GR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ΜΝ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𝑥𝑢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𝑦𝑣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  <m:sub/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159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3353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Διακριτός Μετασχηματισμός </a:t>
            </a:r>
            <a:r>
              <a:rPr lang="en-US" dirty="0" smtClean="0"/>
              <a:t>Fourier 2</a:t>
            </a:r>
            <a:r>
              <a:rPr lang="el-GR" dirty="0" smtClean="0"/>
              <a:t>Δ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2700" dirty="0" smtClean="0">
                    <a:latin typeface="Cambria Math" panose="02040503050406030204" pitchFamily="18" charset="0"/>
                  </a:rPr>
                  <a:t>Επειδή: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𝑥𝑢</m:t>
                                  </m:r>
                                </m:num>
                                <m:den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𝑦𝑣</m:t>
                                  </m:r>
                                </m:num>
                                <m:den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𝑥𝑢</m:t>
                                  </m:r>
                                </m:num>
                                <m:den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𝑦𝑣</m:t>
                                  </m:r>
                                </m:num>
                                <m:den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2700" dirty="0"/>
              </a:p>
              <a:p>
                <a:r>
                  <a:rPr lang="el-GR" sz="2700" dirty="0" smtClean="0"/>
                  <a:t>Μπορούμε να διασπάσουμε τις εξισώσεις και να δουλέψουμε κατά γραμμές και στήλες αρχίζοντας από τις γραμμές:</a:t>
                </a:r>
                <a:endParaRPr lang="en-US" sz="2700" dirty="0" smtClean="0"/>
              </a:p>
              <a:p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,:</m:t>
                        </m:r>
                      </m:e>
                    </m:d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𝑥𝑢</m:t>
                                    </m:r>
                                  </m:num>
                                  <m:den>
                                    <m:r>
                                      <a:rPr lang="en-US" sz="2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,:)</m:t>
                            </m:r>
                          </m:e>
                          <m:sub/>
                        </m:sSub>
                      </m:e>
                    </m:nary>
                  </m:oMath>
                </a14:m>
                <a:r>
                  <a:rPr lang="el-GR" sz="2700" dirty="0" smtClean="0"/>
                  <a:t> και μετά στήλες</a:t>
                </a:r>
              </a:p>
              <a:p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:,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𝑦𝑣</m:t>
                                    </m:r>
                                  </m:num>
                                  <m:den>
                                    <m:r>
                                      <a:rPr lang="en-US" sz="2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/>
                        </m:sSub>
                      </m:e>
                    </m:nary>
                  </m:oMath>
                </a14:m>
                <a:endParaRPr lang="el-GR" sz="2700" dirty="0" smtClean="0"/>
              </a:p>
              <a:p>
                <a:r>
                  <a:rPr lang="el-GR" sz="2700" dirty="0" smtClean="0"/>
                  <a:t>Οπότε ο διακριτός Μ</a:t>
                </a:r>
                <a:r>
                  <a:rPr lang="en-US" sz="2700" dirty="0" smtClean="0"/>
                  <a:t>F 2-D </a:t>
                </a:r>
                <a:r>
                  <a:rPr lang="el-GR" sz="2700" dirty="0" smtClean="0"/>
                  <a:t>μπορεί να υπολογιστεί εκμεταλλευόμενοι την ιδιότητα αυτή της διαχωριστικότητας.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159" b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30061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Διακριτός Μετασχηματισμός </a:t>
            </a:r>
            <a:r>
              <a:rPr lang="en-US" dirty="0" smtClean="0"/>
              <a:t>Fourier 2</a:t>
            </a:r>
            <a:r>
              <a:rPr lang="el-GR" dirty="0" smtClean="0"/>
              <a:t>Δ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2400" dirty="0" smtClean="0"/>
                  <a:t>Οπότε αν έχουμε την εικόνα </a:t>
                </a:r>
                <a:r>
                  <a:rPr lang="el-GR" sz="2400" i="1" dirty="0" smtClean="0"/>
                  <a:t>Ι</a:t>
                </a:r>
                <a:r>
                  <a:rPr lang="el-GR" sz="2400" dirty="0" smtClean="0"/>
                  <a:t> (αριστερά) πρώτα παίρνουμε </a:t>
                </a:r>
                <a:r>
                  <a:rPr lang="el-GR" sz="2400" dirty="0"/>
                  <a:t>τον Διακριτός Μετασχηματισμός </a:t>
                </a:r>
                <a:r>
                  <a:rPr lang="en-US" sz="2400" dirty="0"/>
                  <a:t>Fourier </a:t>
                </a:r>
                <a:r>
                  <a:rPr lang="el-GR" sz="2400" dirty="0" smtClean="0"/>
                  <a:t>(ΔΜ</a:t>
                </a:r>
                <a:r>
                  <a:rPr lang="en-US" sz="2400" dirty="0" smtClean="0"/>
                  <a:t>F) </a:t>
                </a:r>
                <a:r>
                  <a:rPr lang="el-GR" sz="2400" dirty="0" smtClean="0"/>
                  <a:t>σε κάθε γραμμή και στην εικόνα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,: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/>
                  <a:t>που </a:t>
                </a:r>
                <a:r>
                  <a:rPr lang="el-GR" sz="2400" dirty="0" smtClean="0"/>
                  <a:t>προκύπτει παίρνουμε τον </a:t>
                </a:r>
                <a:r>
                  <a:rPr lang="el-GR" sz="2400" dirty="0"/>
                  <a:t>ΔΜ</a:t>
                </a:r>
                <a:r>
                  <a:rPr lang="en-US" sz="2400" dirty="0"/>
                  <a:t>F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σε κάθε στήλη για το τελικό αποτέλεσμα.</a:t>
                </a:r>
                <a:endParaRPr lang="en-US" sz="2400" dirty="0" smtClean="0"/>
              </a:p>
              <a:p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11" r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3717032"/>
          <a:ext cx="225591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182"/>
                <a:gridCol w="451182"/>
                <a:gridCol w="451182"/>
                <a:gridCol w="451182"/>
                <a:gridCol w="45118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74230" y="3717032"/>
          <a:ext cx="225591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182"/>
                <a:gridCol w="451182"/>
                <a:gridCol w="451182"/>
                <a:gridCol w="451182"/>
                <a:gridCol w="45118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36900" y="3717032"/>
          <a:ext cx="225591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182"/>
                <a:gridCol w="451182"/>
                <a:gridCol w="451182"/>
                <a:gridCol w="451182"/>
                <a:gridCol w="45118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40849" y="5563482"/>
                <a:ext cx="24092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,:</m:t>
                        </m:r>
                      </m:e>
                    </m:d>
                  </m:oMath>
                </a14:m>
                <a:r>
                  <a:rPr lang="en-US" sz="1200" dirty="0" smtClean="0"/>
                  <a:t> : </a:t>
                </a:r>
                <a:r>
                  <a:rPr lang="el-GR" sz="1200" dirty="0" smtClean="0"/>
                  <a:t>ΔΜ</a:t>
                </a:r>
                <a:r>
                  <a:rPr lang="en-US" sz="1200" dirty="0"/>
                  <a:t>F </a:t>
                </a:r>
                <a:r>
                  <a:rPr lang="el-GR" sz="1200" dirty="0" smtClean="0"/>
                  <a:t>σε κάθε γραμμή της </a:t>
                </a:r>
                <a:r>
                  <a:rPr lang="en-US" sz="1200" i="1" dirty="0" smtClean="0">
                    <a:latin typeface="SFRM1095"/>
                  </a:rPr>
                  <a:t>I</a:t>
                </a:r>
                <a:endParaRPr lang="en-US" sz="1200" i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849" y="5563482"/>
                <a:ext cx="2409249" cy="276999"/>
              </a:xfrm>
              <a:prstGeom prst="rect">
                <a:avLst/>
              </a:prstGeom>
              <a:blipFill rotWithShape="0">
                <a:blip r:embed="rId3"/>
                <a:stretch>
                  <a:fillRect t="-4444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47964" y="5578871"/>
                <a:ext cx="198188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100" dirty="0"/>
                  <a:t>ΔΜ</a:t>
                </a:r>
                <a:r>
                  <a:rPr lang="en-US" sz="1100" dirty="0"/>
                  <a:t>F </a:t>
                </a:r>
                <a:r>
                  <a:rPr lang="el-GR" sz="1100" dirty="0"/>
                  <a:t>σε κάθε </a:t>
                </a:r>
                <a:r>
                  <a:rPr lang="el-GR" sz="1100" dirty="0" smtClean="0"/>
                  <a:t>στήλη </a:t>
                </a:r>
                <a:r>
                  <a:rPr lang="el-GR" sz="1100" dirty="0"/>
                  <a:t>της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,:</m:t>
                        </m:r>
                      </m:e>
                    </m:d>
                  </m:oMath>
                </a14:m>
                <a:endParaRPr lang="en-US" sz="1100" i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964" y="5578871"/>
                <a:ext cx="1981889" cy="261610"/>
              </a:xfrm>
              <a:prstGeom prst="rect">
                <a:avLst/>
              </a:prstGeom>
              <a:blipFill rotWithShape="0">
                <a:blip r:embed="rId4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2699792" y="4644132"/>
            <a:ext cx="648072" cy="225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259484" y="4641726"/>
            <a:ext cx="648072" cy="225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05880" y="3118934"/>
                <a:ext cx="6246440" cy="611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,:</m:t>
                          </m:r>
                        </m:e>
                      </m:d>
                      <m:r>
                        <a:rPr lang="en-US" sz="12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𝑥𝑢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,:)</m:t>
                              </m:r>
                            </m:e>
                            <m:sub/>
                          </m:sSub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80" y="3118934"/>
                <a:ext cx="6246440" cy="6118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709992" y="3102011"/>
                <a:ext cx="2449068" cy="632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:,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12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𝑦𝑣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/>
                          </m:sSub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992" y="3102011"/>
                <a:ext cx="2449068" cy="6322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452257" y="4347919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407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Διακριτός Μετασχηματισμός </a:t>
            </a:r>
            <a:r>
              <a:rPr lang="en-US" dirty="0" smtClean="0"/>
              <a:t>Fourier 2</a:t>
            </a:r>
            <a:r>
              <a:rPr lang="el-GR" dirty="0" smtClean="0"/>
              <a:t>Δ</a:t>
            </a:r>
            <a:r>
              <a:rPr lang="en-US" dirty="0" smtClean="0"/>
              <a:t>- </a:t>
            </a:r>
            <a:r>
              <a:rPr lang="el-GR" dirty="0" smtClean="0"/>
              <a:t>Θεώρημα Συνέλιξης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2400" dirty="0" smtClean="0"/>
                  <a:t>Έστω ότι θέλουμε να γίνει η συνέλιξη ενός φίλτρου </a:t>
                </a:r>
                <a:r>
                  <a:rPr lang="en-US" sz="2400" dirty="0" smtClean="0"/>
                  <a:t>S </a:t>
                </a:r>
                <a:r>
                  <a:rPr lang="el-GR" sz="2400" dirty="0" smtClean="0"/>
                  <a:t>στην εικόνα Ι δηλαδή:  </a:t>
                </a:r>
                <a:r>
                  <a:rPr lang="el-GR" sz="2400" i="1" dirty="0" smtClean="0"/>
                  <a:t>Ι*</a:t>
                </a:r>
                <a:r>
                  <a:rPr lang="en-US" sz="2400" i="1" dirty="0" smtClean="0"/>
                  <a:t>S</a:t>
                </a:r>
                <a:r>
                  <a:rPr lang="el-GR" sz="2400" dirty="0" smtClean="0"/>
                  <a:t>. </a:t>
                </a:r>
                <a:endParaRPr lang="en-US" sz="2400" dirty="0" smtClean="0"/>
              </a:p>
              <a:p>
                <a:r>
                  <a:rPr lang="el-GR" sz="2400" dirty="0" smtClean="0"/>
                  <a:t>Αν η εικόνα είναι μεγάλης διάστασης μπορούμε να εφαρμόσουμε το θεώρημα συνέλιξης:</a:t>
                </a:r>
              </a:p>
              <a:p>
                <a:r>
                  <a:rPr lang="el-GR" sz="2400" dirty="0" smtClean="0"/>
                  <a:t>Γεμίζουμε μηδενικά γύρω γύρο από το φίλτρο (</a:t>
                </a:r>
                <a:r>
                  <a:rPr lang="en-US" sz="2400" dirty="0" smtClean="0"/>
                  <a:t>padding) </a:t>
                </a:r>
                <a:r>
                  <a:rPr lang="el-GR" sz="2400" dirty="0" smtClean="0"/>
                  <a:t>μέχρι να γίνει ίδιας διάστασης με την εικόνα Ι οπότε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Υπολογίσουμε τους διακριτούς μετασχηματισμούς </a:t>
                </a:r>
                <a:r>
                  <a:rPr lang="en-US" sz="2400" dirty="0" smtClean="0"/>
                  <a:t>Fourier</a:t>
                </a:r>
                <a:r>
                  <a:rPr lang="el-GR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𝛪</m:t>
                        </m:r>
                      </m:e>
                    </m:d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l-GR" sz="2400" dirty="0" smtClean="0"/>
                  <a:t> καθώς και το γινόμενό τους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𝛪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l-GR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dirty="0" smtClean="0"/>
                  <a:t>στοιχείο προς στοιχείο</a:t>
                </a:r>
              </a:p>
              <a:p>
                <a:r>
                  <a:rPr lang="el-GR" sz="2400" dirty="0"/>
                  <a:t>Τ</a:t>
                </a:r>
                <a:r>
                  <a:rPr lang="el-GR" sz="2400" dirty="0" smtClean="0"/>
                  <a:t>έλος υπολογίζουμε τον αντίστροφο Μ</a:t>
                </a:r>
                <a:r>
                  <a:rPr lang="en-US" sz="2400" dirty="0" smtClean="0"/>
                  <a:t>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Συνολικά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11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6850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4576516" y="2060848"/>
                <a:ext cx="4390946" cy="3847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kumimoji="0" lang="en-US" alt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cs typeface="Arial" panose="020B0604020202020204" pitchFamily="34" charset="0"/>
                  </a:rPr>
                  <a:t>Ο </a:t>
                </a:r>
                <a:r>
                  <a:rPr kumimoji="0" lang="en-US" altLang="en-US" sz="1000" b="1" i="1" u="none" strike="noStrike" cap="none" normalizeH="0" baseline="0" dirty="0" err="1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cs typeface="Arial" panose="020B0604020202020204" pitchFamily="34" charset="0"/>
                  </a:rPr>
                  <a:t>συζυγής</a:t>
                </a:r>
                <a:r>
                  <a:rPr kumimoji="0" lang="en-US" alt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cs typeface="Arial" panose="020B0604020202020204" pitchFamily="34" charset="0"/>
                  </a:rPr>
                  <a:t> </a:t>
                </a:r>
                <a:r>
                  <a:rPr kumimoji="0" lang="en-US" altLang="en-US" sz="1000" b="1" i="0" u="none" strike="noStrike" cap="none" normalizeH="0" baseline="0" dirty="0" err="1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cs typeface="Arial" panose="020B0604020202020204" pitchFamily="34" charset="0"/>
                  </a:rPr>
                  <a:t>ενός</a:t>
                </a:r>
                <a:r>
                  <a:rPr kumimoji="0" lang="en-US" alt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1000" b="1" i="0" u="none" strike="noStrike" cap="none" normalizeH="0" baseline="0" dirty="0" err="1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cs typeface="Arial" panose="020B0604020202020204" pitchFamily="34" charset="0"/>
                  </a:rPr>
                  <a:t>μιγ</a:t>
                </a:r>
                <a:r>
                  <a:rPr kumimoji="0" lang="en-US" alt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cs typeface="Arial" panose="020B0604020202020204" pitchFamily="34" charset="0"/>
                  </a:rPr>
                  <a:t>αδικού αριθμού </a:t>
                </a:r>
                <a14:m>
                  <m:oMath xmlns:m="http://schemas.openxmlformats.org/officeDocument/2006/math">
                    <m:r>
                      <a:rPr kumimoji="0" lang="en-US" alt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kumimoji="0" lang="en-US" alt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alt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kumimoji="0" lang="en-US" alt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alt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𝒊𝒃</m:t>
                    </m:r>
                  </m:oMath>
                </a14:m>
                <a:r>
                  <a:rPr kumimoji="0" lang="en-US" altLang="en-US" sz="19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cs typeface="Arial" panose="020B0604020202020204" pitchFamily="34" charset="0"/>
                  </a:rPr>
                  <a:t> </a:t>
                </a:r>
                <a:r>
                  <a:rPr kumimoji="0" lang="en-US" alt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cs typeface="Arial" panose="020B0604020202020204" pitchFamily="34" charset="0"/>
                  </a:rPr>
                  <a:t>ορίζεται ως </a:t>
                </a:r>
                <a:r>
                  <a:rPr lang="en-US" altLang="en-US" sz="1000" b="1" dirty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10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en-US" sz="10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</m:e>
                    </m:acc>
                    <m:r>
                      <a:rPr lang="en-US" altLang="en-US" sz="10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en-US" sz="10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altLang="en-US" sz="10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en-US" sz="10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𝒊𝒃</m:t>
                    </m:r>
                  </m:oMath>
                </a14:m>
                <a:r>
                  <a:rPr kumimoji="0" lang="en-US" altLang="en-US" sz="6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</a:rPr>
                  <a:t> </a:t>
                </a:r>
                <a:endPara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6516" y="2060848"/>
                <a:ext cx="4390946" cy="38472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Συζυγής Συμμετρία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Συζηγη</a:t>
            </a:r>
            <a:r>
              <a:rPr lang="el-GR" dirty="0" smtClean="0"/>
              <a:t> Συμμετρία στον ΔΜ</a:t>
            </a:r>
            <a:r>
              <a:rPr lang="en-US" dirty="0" smtClean="0"/>
              <a:t>F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sz="2400" i="1" dirty="0" smtClean="0"/>
              <a:t>Η συμμετρία σε έναν ΔΜ</a:t>
            </a:r>
            <a:r>
              <a:rPr lang="en-US" sz="2400" i="1" dirty="0" smtClean="0"/>
              <a:t>F </a:t>
            </a:r>
            <a:r>
              <a:rPr lang="el-GR" sz="2400" i="1" dirty="0" smtClean="0"/>
              <a:t>όπου έχουμε μετακινήσει τον </a:t>
            </a:r>
            <a:r>
              <a:rPr lang="en-US" sz="2400" i="1" dirty="0" smtClean="0"/>
              <a:t>DC </a:t>
            </a:r>
            <a:r>
              <a:rPr lang="el-GR" sz="2400" i="1" dirty="0" smtClean="0"/>
              <a:t>συντελεστή στο κέντρο. Η συμμετρία αυτή σημαίνει ότι μισές από τις πράξεις που κάνουμε για τον υπολογισμό του ΔΜ</a:t>
            </a:r>
            <a:r>
              <a:rPr lang="en-US" sz="2400" i="1" dirty="0" smtClean="0"/>
              <a:t>F </a:t>
            </a:r>
            <a:r>
              <a:rPr lang="el-GR" sz="2400" i="1" dirty="0" smtClean="0"/>
              <a:t>είναι περιττές!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5750" t="59800" r="18501" b="12900"/>
          <a:stretch/>
        </p:blipFill>
        <p:spPr>
          <a:xfrm>
            <a:off x="1678186" y="1844824"/>
            <a:ext cx="2880320" cy="2808312"/>
          </a:xfrm>
          <a:prstGeom prst="rect">
            <a:avLst/>
          </a:prstGeom>
        </p:spPr>
      </p:pic>
      <p:sp>
        <p:nvSpPr>
          <p:cNvPr id="6" name="AutoShape 2" descr="{\displaystyle z=a+ib}"/>
          <p:cNvSpPr>
            <a:spLocks noChangeAspect="1" noChangeArrowheads="1"/>
          </p:cNvSpPr>
          <p:nvPr/>
        </p:nvSpPr>
        <p:spPr bwMode="auto">
          <a:xfrm>
            <a:off x="8565108" y="7299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AutoShape 3" descr="{\displaystyle a-ib}"/>
          <p:cNvSpPr>
            <a:spLocks noChangeAspect="1" noChangeArrowheads="1"/>
          </p:cNvSpPr>
          <p:nvPr/>
        </p:nvSpPr>
        <p:spPr bwMode="auto">
          <a:xfrm>
            <a:off x="9368383" y="7299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utoShape 4" descr="{\displaystyle {\bar {z}}}"/>
          <p:cNvSpPr>
            <a:spLocks noChangeAspect="1" noChangeArrowheads="1"/>
          </p:cNvSpPr>
          <p:nvPr/>
        </p:nvSpPr>
        <p:spPr bwMode="auto">
          <a:xfrm>
            <a:off x="10495508" y="7299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5211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 smtClean="0"/>
              <a:t>Ο συντελεστής </a:t>
            </a:r>
            <a:r>
              <a:rPr lang="en-US" b="0" dirty="0" smtClean="0"/>
              <a:t>DC </a:t>
            </a:r>
            <a:r>
              <a:rPr lang="el-GR" b="0" dirty="0" smtClean="0"/>
              <a:t>του ΔΜ</a:t>
            </a:r>
            <a:r>
              <a:rPr lang="en-US" b="0" dirty="0" smtClean="0"/>
              <a:t>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Είναι η τιμή </a:t>
                </a:r>
                <a:r>
                  <a:rPr lang="en-US" i="1" dirty="0" smtClean="0"/>
                  <a:t>F(0,0) </a:t>
                </a:r>
                <a:r>
                  <a:rPr lang="el-GR" dirty="0" smtClean="0"/>
                  <a:t>του ΔΜ</a:t>
                </a:r>
                <a:r>
                  <a:rPr lang="en-US" dirty="0" smtClean="0"/>
                  <a:t>F. </a:t>
                </a:r>
                <a:r>
                  <a:rPr lang="el-GR" dirty="0" smtClean="0"/>
                  <a:t>Θέτοντας </a:t>
                </a:r>
                <a:r>
                  <a:rPr lang="en-US" i="1" dirty="0" smtClean="0"/>
                  <a:t>u=v=0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el-G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0⋅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0⋅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/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/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/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Δηλαδή το άθροισμα όλων των τιμών της εικόνας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9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2454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 smtClean="0"/>
              <a:t>Ο συντελεστής </a:t>
            </a:r>
            <a:r>
              <a:rPr lang="en-US" b="0" dirty="0" smtClean="0"/>
              <a:t>DC </a:t>
            </a:r>
            <a:r>
              <a:rPr lang="el-GR" b="0" dirty="0" smtClean="0"/>
              <a:t>του ΔΜ</a:t>
            </a:r>
            <a:r>
              <a:rPr lang="en-US" b="0" dirty="0" smtClean="0"/>
              <a:t>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Για λόγους απεικόνισης </a:t>
                </a:r>
                <a:r>
                  <a:rPr lang="en-US" dirty="0" smtClean="0"/>
                  <a:t> </a:t>
                </a:r>
                <a:r>
                  <a:rPr lang="el-GR" dirty="0" smtClean="0"/>
                  <a:t>(</a:t>
                </a:r>
                <a:r>
                  <a:rPr lang="en-US" dirty="0" smtClean="0"/>
                  <a:t>display</a:t>
                </a:r>
                <a:r>
                  <a:rPr lang="el-GR" dirty="0" smtClean="0"/>
                  <a:t>) είναι σύνηθες να έχουμε τον συντελεστή </a:t>
                </a:r>
                <a:r>
                  <a:rPr lang="en-US" dirty="0"/>
                  <a:t>DC </a:t>
                </a:r>
                <a:r>
                  <a:rPr lang="el-GR" dirty="0"/>
                  <a:t>του ΔΜ</a:t>
                </a:r>
                <a:r>
                  <a:rPr lang="en-US" dirty="0" smtClean="0"/>
                  <a:t>F</a:t>
                </a:r>
                <a:r>
                  <a:rPr lang="el-GR" dirty="0" smtClean="0"/>
                  <a:t>στο κέντρο της εικόνας</a:t>
                </a:r>
                <a:r>
                  <a:rPr lang="en-US" dirty="0" smtClean="0"/>
                  <a:t>. </a:t>
                </a:r>
                <a:endParaRPr lang="el-GR" dirty="0" smtClean="0"/>
              </a:p>
              <a:p>
                <a:r>
                  <a:rPr lang="el-GR" dirty="0" smtClean="0"/>
                  <a:t>Αυτό γίνεται αν πριν τον μετασχηματισμό πολλαπλασιάσουμε όλα τα στοιχεία του πίνακα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 </a:t>
                </a:r>
                <a:r>
                  <a:rPr lang="el-GR" dirty="0" smtClean="0"/>
                  <a:t>με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l-GR" dirty="0" smtClean="0"/>
                  <a:t>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159" r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21301"/>
              </p:ext>
            </p:extLst>
          </p:nvPr>
        </p:nvGraphicFramePr>
        <p:xfrm>
          <a:off x="2316090" y="4122687"/>
          <a:ext cx="225591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182"/>
                <a:gridCol w="451182"/>
                <a:gridCol w="451182"/>
                <a:gridCol w="451182"/>
                <a:gridCol w="45118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747823"/>
              </p:ext>
            </p:extLst>
          </p:nvPr>
        </p:nvGraphicFramePr>
        <p:xfrm>
          <a:off x="5196410" y="4122687"/>
          <a:ext cx="225591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182"/>
                <a:gridCol w="451182"/>
                <a:gridCol w="451182"/>
                <a:gridCol w="451182"/>
                <a:gridCol w="45118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76829" y="6063679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SFRM1095"/>
              </a:rPr>
              <a:t>After shifting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39552" y="6063678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FRM1095"/>
              </a:rPr>
              <a:t>An FFT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42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Περιεχόμενα Διάλεξης</a:t>
            </a:r>
            <a:endParaRPr lang="en-US" altLang="el-GR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l-GR" sz="3200" dirty="0" smtClean="0"/>
              <a:t>Μετασχηματισμός </a:t>
            </a:r>
            <a:r>
              <a:rPr lang="en-US" sz="3200" dirty="0" smtClean="0"/>
              <a:t>Fourier</a:t>
            </a:r>
          </a:p>
          <a:p>
            <a:pPr lvl="1" eaLnBrk="1" hangingPunct="1"/>
            <a:r>
              <a:rPr lang="el-GR" sz="3200" dirty="0" smtClean="0"/>
              <a:t>Διακριτός Μετασχηματισμός </a:t>
            </a:r>
            <a:r>
              <a:rPr lang="en-US" sz="3200" dirty="0" smtClean="0"/>
              <a:t>Fourier</a:t>
            </a:r>
            <a:r>
              <a:rPr lang="el-GR" sz="3200" dirty="0" smtClean="0"/>
              <a:t> στην εικόνα.</a:t>
            </a:r>
          </a:p>
          <a:p>
            <a:pPr lvl="1" eaLnBrk="1" hangingPunct="1"/>
            <a:r>
              <a:rPr lang="el-GR" sz="3200" dirty="0" smtClean="0"/>
              <a:t>Θεωρητική περιγραφή και παραδείγματα </a:t>
            </a:r>
            <a:r>
              <a:rPr lang="en-US" sz="3200" dirty="0" err="1" smtClean="0"/>
              <a:t>Matlab</a:t>
            </a:r>
            <a:endParaRPr lang="el-GR" sz="32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6732240" y="5137770"/>
            <a:ext cx="1296144" cy="1247800"/>
            <a:chOff x="7740352" y="5229200"/>
            <a:chExt cx="1296144" cy="1247800"/>
          </a:xfrm>
        </p:grpSpPr>
        <p:pic>
          <p:nvPicPr>
            <p:cNvPr id="6" name="Picture 6" descr="matla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290" y="5229200"/>
              <a:ext cx="879715" cy="922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7740352" y="5791200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2000" kern="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Matlab</a:t>
              </a:r>
              <a:endParaRPr lang="el-GR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812360" y="5192588"/>
            <a:ext cx="1296144" cy="1188740"/>
            <a:chOff x="4980462" y="5288260"/>
            <a:chExt cx="1296144" cy="1188740"/>
          </a:xfrm>
        </p:grpSpPr>
        <p:sp>
          <p:nvSpPr>
            <p:cNvPr id="15" name="Title 1"/>
            <p:cNvSpPr txBox="1">
              <a:spLocks/>
            </p:cNvSpPr>
            <p:nvPr/>
          </p:nvSpPr>
          <p:spPr bwMode="auto">
            <a:xfrm>
              <a:off x="4980462" y="5791200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20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</a:t>
              </a:r>
              <a:endParaRPr lang="el-GR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226" name="Picture 2" descr="https://research.usc.edu/files/2012/06/research_magglas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375" y="5288260"/>
              <a:ext cx="850699" cy="845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715502" y="5145746"/>
            <a:ext cx="1296144" cy="1251046"/>
            <a:chOff x="6432415" y="5229200"/>
            <a:chExt cx="1296144" cy="1251046"/>
          </a:xfrm>
        </p:grpSpPr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20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228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05" y="5262299"/>
            <a:ext cx="5722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>
                <a:solidFill>
                  <a:schemeClr val="accent6">
                    <a:lumMod val="50000"/>
                  </a:schemeClr>
                </a:solidFill>
              </a:rPr>
              <a:t>Για την καλύτερη παρακολούθηση έχουμε 3 ειδών διαφάνειες: Βασική πληροφορία (για προπτυχιακούς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l-GR" sz="1600" dirty="0" smtClean="0">
                <a:solidFill>
                  <a:schemeClr val="accent6">
                    <a:lumMod val="50000"/>
                  </a:schemeClr>
                </a:solidFill>
              </a:rPr>
              <a:t>, Παραδείγματα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Matlab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sz="1600" dirty="0" smtClean="0">
                <a:solidFill>
                  <a:schemeClr val="accent6">
                    <a:lumMod val="50000"/>
                  </a:schemeClr>
                </a:solidFill>
              </a:rPr>
              <a:t>για προπτυχιακούς και προχωρημένα ερευνητικά θέματα (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research) </a:t>
            </a:r>
            <a:endParaRPr lang="el-G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27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Διακριτός Μετασχηματισμός </a:t>
            </a:r>
            <a:r>
              <a:rPr lang="en-US" dirty="0"/>
              <a:t>Fourier </a:t>
            </a:r>
            <a:r>
              <a:rPr lang="el-GR" dirty="0"/>
              <a:t>με </a:t>
            </a:r>
            <a:r>
              <a:rPr lang="en-US" dirty="0" err="1"/>
              <a:t>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fft2</a:t>
            </a:r>
            <a:r>
              <a:rPr lang="el-GR" dirty="0" smtClean="0"/>
              <a:t>: Μας δίνει τον ΔΜ</a:t>
            </a:r>
            <a:r>
              <a:rPr lang="en-US" dirty="0" smtClean="0"/>
              <a:t>F </a:t>
            </a:r>
            <a:r>
              <a:rPr lang="el-GR" dirty="0" smtClean="0"/>
              <a:t>ενός πίνακα</a:t>
            </a:r>
            <a:endParaRPr lang="en-US" dirty="0" smtClean="0"/>
          </a:p>
          <a:p>
            <a:r>
              <a:rPr lang="en-US" dirty="0" smtClean="0"/>
              <a:t>ifft2</a:t>
            </a:r>
            <a:r>
              <a:rPr lang="el-GR" dirty="0"/>
              <a:t> : Μας δίνει τον </a:t>
            </a:r>
            <a:r>
              <a:rPr lang="el-GR" dirty="0" smtClean="0"/>
              <a:t>αντίστροφο ΔΜ</a:t>
            </a:r>
            <a:r>
              <a:rPr lang="en-US" dirty="0"/>
              <a:t>F </a:t>
            </a:r>
            <a:r>
              <a:rPr lang="el-GR" dirty="0"/>
              <a:t>ενός </a:t>
            </a:r>
            <a:r>
              <a:rPr lang="el-GR" dirty="0" smtClean="0"/>
              <a:t>πίνακα</a:t>
            </a:r>
            <a:endParaRPr lang="el-GR" dirty="0"/>
          </a:p>
          <a:p>
            <a:r>
              <a:rPr lang="en-US" dirty="0" err="1" smtClean="0"/>
              <a:t>fftshift</a:t>
            </a:r>
            <a:r>
              <a:rPr lang="el-GR" dirty="0" smtClean="0"/>
              <a:t>: </a:t>
            </a:r>
            <a:r>
              <a:rPr lang="en-US" dirty="0" smtClean="0"/>
              <a:t> </a:t>
            </a:r>
            <a:r>
              <a:rPr lang="el-GR" dirty="0" smtClean="0"/>
              <a:t>Μετασχηματίζει τον ΔΜΦ ώστε ο </a:t>
            </a:r>
            <a:r>
              <a:rPr lang="en-US" dirty="0" smtClean="0"/>
              <a:t>DC</a:t>
            </a:r>
            <a:r>
              <a:rPr lang="el-GR" dirty="0" smtClean="0"/>
              <a:t> συντελεστής να είναι στο κέντρο της εικόνας</a:t>
            </a:r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/>
              <a:t>Για μιγαδικούς το </a:t>
            </a:r>
            <a:r>
              <a:rPr lang="en-US" dirty="0"/>
              <a:t>abs(X) </a:t>
            </a:r>
            <a:r>
              <a:rPr lang="el-GR" dirty="0"/>
              <a:t>μας δίνει το μέτρο των μιγαδικών στοιχείων του πίνακα </a:t>
            </a:r>
            <a:r>
              <a:rPr lang="en-US" dirty="0"/>
              <a:t>X.</a:t>
            </a:r>
          </a:p>
          <a:p>
            <a:pPr marL="0" indent="0">
              <a:buNone/>
            </a:pPr>
            <a:r>
              <a:rPr lang="el-GR" dirty="0"/>
              <a:t>Το </a:t>
            </a:r>
            <a:r>
              <a:rPr lang="en-US" dirty="0" err="1"/>
              <a:t>imshow</a:t>
            </a:r>
            <a:r>
              <a:rPr lang="en-US" dirty="0"/>
              <a:t>(mat2gray(abs(</a:t>
            </a:r>
            <a:r>
              <a:rPr lang="en-US" dirty="0" err="1"/>
              <a:t>cf</a:t>
            </a:r>
            <a:r>
              <a:rPr lang="en-US" dirty="0"/>
              <a:t>))) </a:t>
            </a:r>
            <a:r>
              <a:rPr lang="el-GR" dirty="0"/>
              <a:t>μας δείχνει τα μέτρα των τιμών χωρίς να γίνει </a:t>
            </a:r>
            <a:r>
              <a:rPr lang="en-US" dirty="0"/>
              <a:t>scaling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7268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Οπτικοποίηση</a:t>
            </a:r>
            <a:r>
              <a:rPr lang="el-GR" dirty="0" smtClean="0"/>
              <a:t> ΔΜ</a:t>
            </a:r>
            <a:r>
              <a:rPr lang="en-US" dirty="0" smtClean="0"/>
              <a:t>F </a:t>
            </a:r>
            <a:r>
              <a:rPr lang="el-GR" dirty="0"/>
              <a:t>με </a:t>
            </a:r>
            <a:r>
              <a:rPr lang="en-US" dirty="0" err="1"/>
              <a:t>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Ο ΔΜ</a:t>
            </a:r>
            <a:r>
              <a:rPr lang="en-US" sz="2400" dirty="0"/>
              <a:t>F </a:t>
            </a:r>
            <a:r>
              <a:rPr lang="el-GR" sz="2400" dirty="0"/>
              <a:t>είναι πίνακας μιγαδικών οπότε απεικονίζουμε το μέτρο του με την εντολή </a:t>
            </a:r>
            <a:r>
              <a:rPr lang="en-US" sz="2400" b="1" i="1" dirty="0"/>
              <a:t>abs</a:t>
            </a:r>
            <a:r>
              <a:rPr lang="en-US" sz="2400" dirty="0"/>
              <a:t> </a:t>
            </a:r>
            <a:r>
              <a:rPr lang="el-GR" sz="2400" dirty="0"/>
              <a:t>της </a:t>
            </a:r>
            <a:r>
              <a:rPr lang="en-US" sz="2400" dirty="0" err="1"/>
              <a:t>matlab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l-GR" sz="2400" dirty="0" smtClean="0"/>
              <a:t>Ο συντελεστής </a:t>
            </a:r>
            <a:r>
              <a:rPr lang="en-US" sz="2400" dirty="0" smtClean="0"/>
              <a:t>DC </a:t>
            </a:r>
            <a:r>
              <a:rPr lang="el-GR" sz="2400" dirty="0" smtClean="0"/>
              <a:t>(άθροισμα όλων) έχει τεράστια τιμή σε σχέση με τις υπόλοιπες του ΔΜ</a:t>
            </a:r>
            <a:r>
              <a:rPr lang="en-US" sz="2400" dirty="0" smtClean="0"/>
              <a:t>F. </a:t>
            </a:r>
            <a:r>
              <a:rPr lang="el-GR" sz="2400" dirty="0" smtClean="0"/>
              <a:t>Συνήθως κάνουμε πρώτα την μετατόπιση που περιγράψαμε πριν.</a:t>
            </a:r>
            <a:endParaRPr lang="el-GR" sz="2400" dirty="0"/>
          </a:p>
          <a:p>
            <a:r>
              <a:rPr lang="el-GR" sz="2400" dirty="0" smtClean="0"/>
              <a:t>Για να </a:t>
            </a:r>
            <a:r>
              <a:rPr lang="el-GR" sz="2400" dirty="0" err="1" smtClean="0"/>
              <a:t>οπτικοποιήσουμε</a:t>
            </a:r>
            <a:r>
              <a:rPr lang="el-GR" sz="2400" dirty="0" smtClean="0"/>
              <a:t> ένα ΔΜ</a:t>
            </a:r>
            <a:r>
              <a:rPr lang="en-US" sz="2400" dirty="0" smtClean="0"/>
              <a:t>F </a:t>
            </a:r>
            <a:r>
              <a:rPr lang="el-GR" sz="2400" dirty="0" smtClean="0"/>
              <a:t>στη </a:t>
            </a:r>
            <a:r>
              <a:rPr lang="en-US" sz="2400" dirty="0" err="1" smtClean="0"/>
              <a:t>Matlab</a:t>
            </a:r>
            <a:r>
              <a:rPr lang="el-GR" sz="2400" dirty="0" smtClean="0"/>
              <a:t> ο πιο συνηθισμένος τρόπος είναι να πάρουμε πρώτα το λογάριθμο του ΔΜ</a:t>
            </a:r>
            <a:r>
              <a:rPr lang="en-US" sz="2400" dirty="0" smtClean="0"/>
              <a:t>F</a:t>
            </a:r>
            <a:r>
              <a:rPr lang="el-GR" sz="2400" dirty="0"/>
              <a:t> </a:t>
            </a:r>
            <a:r>
              <a:rPr lang="el-GR" sz="2400" dirty="0" smtClean="0"/>
              <a:t>και στη συνέχεια να γίνει </a:t>
            </a:r>
            <a:r>
              <a:rPr lang="el-GR" sz="2400" dirty="0" err="1" smtClean="0"/>
              <a:t>οτπικοποίηση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l-GR" sz="2400" dirty="0" smtClean="0"/>
              <a:t>Επειδή θα έχουμε πολύ </a:t>
            </a:r>
            <a:r>
              <a:rPr lang="el-GR" sz="2400" dirty="0"/>
              <a:t>υ</a:t>
            </a:r>
            <a:r>
              <a:rPr lang="el-GR" sz="2400" dirty="0" smtClean="0"/>
              <a:t>ψηλές τιμές θα χρησιμοποιήσουμε την εντολή </a:t>
            </a:r>
            <a:r>
              <a:rPr lang="en-US" sz="2400" b="1" i="1" dirty="0" smtClean="0"/>
              <a:t>mat2gray</a:t>
            </a:r>
            <a:r>
              <a:rPr lang="en-US" sz="2400" dirty="0" smtClean="0"/>
              <a:t> </a:t>
            </a:r>
            <a:r>
              <a:rPr lang="el-GR" sz="2400" dirty="0" smtClean="0"/>
              <a:t>για να τις φέρουμε από 0 έως 1.</a:t>
            </a:r>
          </a:p>
          <a:p>
            <a:r>
              <a:rPr lang="el-GR" sz="2400" dirty="0" smtClean="0"/>
              <a:t>Στην επόμενη διαφάνεια δίνεται παράδειγμα σε </a:t>
            </a:r>
            <a:r>
              <a:rPr lang="en-US" sz="2400" dirty="0" err="1" smtClean="0"/>
              <a:t>matab</a:t>
            </a:r>
            <a:endParaRPr lang="el-GR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65709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Παράδειγμα: </a:t>
            </a:r>
            <a:r>
              <a:rPr lang="el-GR" dirty="0" err="1" smtClean="0"/>
              <a:t>Οπτικοποίηση</a:t>
            </a:r>
            <a:r>
              <a:rPr lang="el-GR" dirty="0" smtClean="0"/>
              <a:t> </a:t>
            </a:r>
            <a:r>
              <a:rPr lang="el-GR" dirty="0"/>
              <a:t>ΔΜ</a:t>
            </a:r>
            <a:r>
              <a:rPr lang="en-US" dirty="0"/>
              <a:t>F </a:t>
            </a:r>
            <a:r>
              <a:rPr lang="el-GR" dirty="0"/>
              <a:t>με </a:t>
            </a:r>
            <a:r>
              <a:rPr lang="en-US" dirty="0" err="1"/>
              <a:t>Matlab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b="35046"/>
          <a:stretch/>
        </p:blipFill>
        <p:spPr>
          <a:xfrm>
            <a:off x="683568" y="4293096"/>
            <a:ext cx="6315072" cy="18722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8" y="1268760"/>
            <a:ext cx="7291536" cy="148972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c=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imread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('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cameraman.tif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');</a:t>
            </a:r>
            <a:endParaRPr lang="el-G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cf1=fft2(c);</a:t>
            </a:r>
            <a:endParaRPr lang="el-G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cf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fftshift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(fft2(c));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cfnormal1=mat2gray(log(1+abs(cf1)));</a:t>
            </a:r>
            <a:endParaRPr lang="el-G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cfnormal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=mat2gray(log(1+abs(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cf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)));</a:t>
            </a:r>
            <a:endParaRPr lang="el-G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subplot(1,3,1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imshow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(c), title('Original Image');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subplot(1,3,2),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imshow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(cfnormal1), title('DFT Image');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subplot(1,3,3),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imshow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cfnormal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), title('DFT Image shifted');</a:t>
            </a:r>
            <a:endParaRPr lang="el-G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1600" dirty="0" smtClean="0"/>
          </a:p>
          <a:p>
            <a:pPr marL="0" indent="0">
              <a:buNone/>
            </a:pPr>
            <a:endParaRPr lang="el-GR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7236296" y="1268760"/>
            <a:ext cx="1296144" cy="1247800"/>
            <a:chOff x="7740352" y="5229200"/>
            <a:chExt cx="1296144" cy="1247800"/>
          </a:xfrm>
        </p:grpSpPr>
        <p:pic>
          <p:nvPicPr>
            <p:cNvPr id="6" name="Picture 6" descr="matla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290" y="5229200"/>
              <a:ext cx="879715" cy="922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7740352" y="5791200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2000" kern="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Matlab</a:t>
              </a:r>
              <a:endParaRPr lang="el-GR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22854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0" y="1700808"/>
            <a:ext cx="91440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algn="ctr" eaLnBrk="0" hangingPunct="0"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l-GR" sz="3300" i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charset="0"/>
            </a:endParaRPr>
          </a:p>
          <a:p>
            <a:pPr marL="266700" indent="-266700" algn="ctr" eaLnBrk="0" hangingPunct="0"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l-GR" sz="33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charset="0"/>
            </a:endParaRPr>
          </a:p>
          <a:p>
            <a:pPr marL="266700" indent="-266700" algn="ctr" eaLnBrk="0" hangingPunct="0"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r>
              <a:rPr kumimoji="1" lang="en-GB" sz="33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</a:rPr>
              <a:t>Thank </a:t>
            </a:r>
            <a:r>
              <a:rPr kumimoji="1" lang="en-GB" sz="33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</a:rPr>
              <a:t>you for your attention!</a:t>
            </a:r>
          </a:p>
          <a:p>
            <a:pPr marL="266700" indent="-266700" eaLnBrk="0" hangingPunct="0"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endParaRPr kumimoji="1" lang="el-GR" sz="3300" i="1" dirty="0">
              <a:solidFill>
                <a:srgbClr val="003399"/>
              </a:solidFill>
              <a:effectLst>
                <a:reflection blurRad="6350" stA="55000" endA="300" endPos="45500" dir="5400000" sy="-100000" algn="bl" rotWithShape="0"/>
              </a:effectLst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dirty="0" smtClean="0">
                <a:ln/>
                <a:solidFill>
                  <a:schemeClr val="accent3"/>
                </a:solidFill>
              </a:rPr>
              <a:t>End of today’s lecture</a:t>
            </a:r>
            <a:endParaRPr lang="en-US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094511"/>
            <a:ext cx="92519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endParaRPr kumimoji="1"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23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12213" cy="464096"/>
          </a:xfrm>
        </p:spPr>
        <p:txBody>
          <a:bodyPr/>
          <a:lstStyle/>
          <a:p>
            <a:r>
              <a:rPr lang="el-GR" b="0" dirty="0" smtClean="0"/>
              <a:t>Συστήματα στο πεδίο του χρόνου και της συχνότητας</a:t>
            </a:r>
            <a:endParaRPr lang="en-US" b="0" dirty="0"/>
          </a:p>
        </p:txBody>
      </p:sp>
      <p:sp>
        <p:nvSpPr>
          <p:cNvPr id="4" name="Rectangle 3"/>
          <p:cNvSpPr/>
          <p:nvPr/>
        </p:nvSpPr>
        <p:spPr>
          <a:xfrm>
            <a:off x="3059832" y="908720"/>
            <a:ext cx="28803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H(s) = </a:t>
            </a:r>
            <a:r>
              <a:rPr lang="en-US" dirty="0" err="1" smtClean="0"/>
              <a:t>Ƒ</a:t>
            </a:r>
            <a:r>
              <a:rPr lang="en-US" dirty="0" smtClean="0"/>
              <a:t> </a:t>
            </a:r>
            <a:r>
              <a:rPr lang="en-GB" dirty="0" smtClean="0"/>
              <a:t>{h(t)}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36439" y="1412776"/>
            <a:ext cx="13681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40152" y="1412776"/>
            <a:ext cx="13681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36439" y="90872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(t)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90872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y(t)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6364" y="1469975"/>
            <a:ext cx="1893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X(s) =</a:t>
            </a:r>
            <a:r>
              <a:rPr lang="en-US" dirty="0" err="1"/>
              <a:t>Ƒ</a:t>
            </a:r>
            <a:r>
              <a:rPr lang="en-GB" dirty="0" smtClean="0"/>
              <a:t>{x(t</a:t>
            </a:r>
            <a:r>
              <a:rPr lang="en-GB" dirty="0"/>
              <a:t>)}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36857" y="1469975"/>
            <a:ext cx="1893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Y(s</a:t>
            </a:r>
            <a:r>
              <a:rPr lang="el-GR" dirty="0" smtClean="0"/>
              <a:t>)</a:t>
            </a:r>
            <a:r>
              <a:rPr lang="en-GB" dirty="0" smtClean="0"/>
              <a:t>= </a:t>
            </a:r>
            <a:r>
              <a:rPr lang="en-US" dirty="0" err="1"/>
              <a:t>Ƒ</a:t>
            </a:r>
            <a:r>
              <a:rPr lang="en-GB" dirty="0" smtClean="0"/>
              <a:t>{y(t</a:t>
            </a:r>
            <a:r>
              <a:rPr lang="en-GB" dirty="0"/>
              <a:t>)}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4279" y="2296476"/>
            <a:ext cx="781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2000" dirty="0"/>
              <a:t>x</a:t>
            </a:r>
            <a:r>
              <a:rPr lang="en-GB" sz="2000" dirty="0" smtClean="0"/>
              <a:t>(t): </a:t>
            </a:r>
            <a:r>
              <a:rPr lang="el-GR" sz="2000" i="1" dirty="0" smtClean="0"/>
              <a:t>σήμα εισόδου στο πεδίο του χρόνου</a:t>
            </a:r>
            <a:r>
              <a:rPr lang="en-GB" sz="2000" i="1" dirty="0" smtClean="0"/>
              <a:t>, </a:t>
            </a:r>
            <a:r>
              <a:rPr lang="en-GB" sz="2000" dirty="0" smtClean="0"/>
              <a:t>X(s)</a:t>
            </a:r>
            <a:r>
              <a:rPr lang="el-GR" sz="2000" i="1" dirty="0" smtClean="0"/>
              <a:t> </a:t>
            </a:r>
            <a:r>
              <a:rPr lang="el-GR" sz="2000" i="1" dirty="0"/>
              <a:t>στο πεδίο </a:t>
            </a:r>
            <a:r>
              <a:rPr lang="el-GR" sz="2000" i="1" dirty="0" smtClean="0"/>
              <a:t>της συχνότητας</a:t>
            </a:r>
            <a:endParaRPr lang="el-GR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y(t): </a:t>
            </a:r>
            <a:r>
              <a:rPr lang="el-GR" sz="2000" i="1" dirty="0" smtClean="0"/>
              <a:t>σήμα εξόδου στο πεδίο </a:t>
            </a:r>
            <a:r>
              <a:rPr lang="el-GR" sz="2000" i="1" dirty="0"/>
              <a:t>του </a:t>
            </a:r>
            <a:r>
              <a:rPr lang="el-GR" sz="2000" i="1" dirty="0" smtClean="0"/>
              <a:t>χρόνου</a:t>
            </a:r>
            <a:r>
              <a:rPr lang="en-GB" sz="2000" i="1" dirty="0" smtClean="0"/>
              <a:t>,</a:t>
            </a:r>
            <a:r>
              <a:rPr lang="el-GR" sz="2000" i="1" dirty="0" smtClean="0"/>
              <a:t> </a:t>
            </a:r>
            <a:r>
              <a:rPr lang="en-GB" sz="2000" dirty="0" smtClean="0"/>
              <a:t>Y(s)</a:t>
            </a:r>
            <a:r>
              <a:rPr lang="el-GR" sz="2000" i="1" dirty="0" smtClean="0"/>
              <a:t> στο πεδίο της συχνότητας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h</a:t>
            </a:r>
            <a:r>
              <a:rPr lang="en-GB" sz="2000" dirty="0" smtClean="0"/>
              <a:t>(t): </a:t>
            </a:r>
            <a:r>
              <a:rPr lang="el-GR" sz="2000" i="1" dirty="0" smtClean="0"/>
              <a:t>κρουστική απόκριση του συστήματος</a:t>
            </a:r>
            <a:r>
              <a:rPr lang="en-GB" sz="2000" i="1" dirty="0" smtClean="0"/>
              <a:t>, </a:t>
            </a:r>
            <a:r>
              <a:rPr lang="en-GB" sz="2000" dirty="0" smtClean="0"/>
              <a:t>H(s): </a:t>
            </a:r>
            <a:r>
              <a:rPr lang="el-GR" sz="2000" i="1" dirty="0" smtClean="0"/>
              <a:t>απόκριση συχνότητας</a:t>
            </a: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3568" y="3792351"/>
                <a:ext cx="7488832" cy="1811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u="sng" dirty="0" smtClean="0"/>
                  <a:t>Εξισώσεις του συστήματος:</a:t>
                </a:r>
              </a:p>
              <a:p>
                <a:r>
                  <a:rPr lang="el-GR" sz="2000" dirty="0" smtClean="0"/>
                  <a:t>Στο πεδίο του χρόνου: </a:t>
                </a:r>
                <a:r>
                  <a:rPr lang="en-GB" dirty="0" smtClean="0"/>
                  <a:t>y(t) = x(t)⊗h(t)=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is-I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charset="0"/>
                          </a:rPr>
                          <m:t>+</m:t>
                        </m:r>
                        <m:r>
                          <m:rPr>
                            <m:brk m:alnAt="23"/>
                          </m:rPr>
                          <a:rPr lang="en-GB" b="0" i="1">
                            <a:latin typeface="Cambria Math" charset="0"/>
                          </a:rPr>
                          <m:t>∞</m:t>
                        </m:r>
                      </m:sup>
                      <m:e>
                        <m:r>
                          <a:rPr lang="en-GB" b="0" i="1" smtClean="0">
                            <a:latin typeface="Cambria Math" charset="0"/>
                          </a:rPr>
                          <m:t>𝑥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 charset="0"/>
                              </a:rPr>
                              <m:t>𝜏</m:t>
                            </m:r>
                          </m:e>
                        </m:d>
                        <m:r>
                          <a:rPr lang="el-GR" b="0" i="1" smtClean="0">
                            <a:latin typeface="Cambria Math" charset="0"/>
                          </a:rPr>
                          <m:t>∙</m:t>
                        </m:r>
                        <m:r>
                          <a:rPr lang="en-GB" b="0" i="1" smtClean="0">
                            <a:latin typeface="Cambria Math" charset="0"/>
                          </a:rPr>
                          <m:t>h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l-GR" b="0" i="1" smtClean="0">
                                <a:latin typeface="Cambria Math" charset="0"/>
                              </a:rPr>
                              <m:t>𝜏</m:t>
                            </m:r>
                          </m:e>
                        </m:d>
                        <m:r>
                          <a:rPr lang="en-GB" b="0" i="1" smtClean="0">
                            <a:latin typeface="Cambria Math" charset="0"/>
                          </a:rPr>
                          <m:t>𝑑𝑡</m:t>
                        </m:r>
                      </m:e>
                    </m:nary>
                  </m:oMath>
                </a14:m>
                <a:endParaRPr lang="el-GR" dirty="0" smtClean="0"/>
              </a:p>
              <a:p>
                <a:pPr>
                  <a:lnSpc>
                    <a:spcPct val="150000"/>
                  </a:lnSpc>
                </a:pPr>
                <a:r>
                  <a:rPr lang="el-GR" sz="2000" dirty="0" smtClean="0"/>
                  <a:t>Στο πεδίο της συχνότητας:</a:t>
                </a:r>
                <a:r>
                  <a:rPr lang="en-GB" sz="2000" dirty="0" smtClean="0"/>
                  <a:t> Y(s) = X(s)</a:t>
                </a:r>
                <a:r>
                  <a:rPr lang="el-GR" sz="2000" dirty="0"/>
                  <a:t>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charset="0"/>
                      </a:rPr>
                      <m:t>∙</m:t>
                    </m:r>
                  </m:oMath>
                </a14:m>
                <a:r>
                  <a:rPr lang="en-US" sz="2000" dirty="0" smtClean="0"/>
                  <a:t>H(s)</a:t>
                </a:r>
                <a:endParaRPr lang="el-GR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el-GR" sz="2000" dirty="0" smtClean="0"/>
                  <a:t>Κρουστική Απόκριση: </a:t>
                </a:r>
                <a:r>
                  <a:rPr lang="en-GB" sz="2000" dirty="0" smtClean="0"/>
                  <a:t>y(t) == h(t) </a:t>
                </a:r>
                <a:r>
                  <a:rPr lang="el-GR" sz="2000" dirty="0" smtClean="0"/>
                  <a:t>για </a:t>
                </a:r>
                <a:r>
                  <a:rPr lang="en-GB" sz="2000" dirty="0" smtClean="0"/>
                  <a:t>x(t) == </a:t>
                </a:r>
                <a:r>
                  <a:rPr lang="el-GR" sz="2000" dirty="0" smtClean="0"/>
                  <a:t>δ(</a:t>
                </a:r>
                <a:r>
                  <a:rPr lang="en-GB" sz="2000" dirty="0" smtClean="0"/>
                  <a:t>t)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792351"/>
                <a:ext cx="7488832" cy="1811009"/>
              </a:xfrm>
              <a:prstGeom prst="rect">
                <a:avLst/>
              </a:prstGeom>
              <a:blipFill rotWithShape="0">
                <a:blip r:embed="rId2"/>
                <a:stretch>
                  <a:fillRect l="-814" t="-1684" b="-20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73104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Μετασχηματισμοί στο πεδίο των</a:t>
            </a:r>
            <a:br>
              <a:rPr lang="el-GR" b="0" dirty="0"/>
            </a:br>
            <a:r>
              <a:rPr lang="el-GR" b="0" dirty="0"/>
              <a:t>συχνοτήτων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Συνήθεις μετασχηματισμοί: </a:t>
            </a:r>
            <a:r>
              <a:rPr lang="el-GR" i="1" dirty="0"/>
              <a:t>DFT (FFT), DCT</a:t>
            </a:r>
          </a:p>
          <a:p>
            <a:r>
              <a:rPr lang="el-GR" dirty="0"/>
              <a:t>Γιατί οι μετασχηματισμοί στο πεδίο των</a:t>
            </a:r>
            <a:br>
              <a:rPr lang="el-GR" dirty="0"/>
            </a:br>
            <a:r>
              <a:rPr lang="el-GR" dirty="0" smtClean="0"/>
              <a:t>συχνοτήτων είναι </a:t>
            </a:r>
            <a:r>
              <a:rPr lang="el-GR" dirty="0"/>
              <a:t>χρήσιμοι </a:t>
            </a:r>
            <a:r>
              <a:rPr lang="el-GR" dirty="0" smtClean="0"/>
              <a:t>στην</a:t>
            </a:r>
            <a:r>
              <a:rPr lang="en-US" dirty="0" smtClean="0"/>
              <a:t> </a:t>
            </a:r>
            <a:r>
              <a:rPr lang="el-GR" dirty="0" smtClean="0"/>
              <a:t>επεξεργασία </a:t>
            </a:r>
            <a:r>
              <a:rPr lang="el-GR" dirty="0"/>
              <a:t>εικόνας;</a:t>
            </a:r>
          </a:p>
          <a:p>
            <a:pPr lvl="1"/>
            <a:r>
              <a:rPr lang="el-GR" i="1" dirty="0" smtClean="0"/>
              <a:t>Βελτίωση εικόνας λαμβάνοντας υπόψιν το </a:t>
            </a:r>
            <a:r>
              <a:rPr lang="el-GR" i="1" dirty="0" err="1" smtClean="0"/>
              <a:t>συχνοτικό</a:t>
            </a:r>
            <a:r>
              <a:rPr lang="el-GR" i="1" dirty="0" smtClean="0"/>
              <a:t> περιεχόμενο</a:t>
            </a:r>
            <a:endParaRPr lang="el-GR" i="1" dirty="0"/>
          </a:p>
          <a:p>
            <a:pPr lvl="1"/>
            <a:r>
              <a:rPr lang="el-GR" i="1" dirty="0" smtClean="0"/>
              <a:t>Φιλτράρισμα</a:t>
            </a:r>
            <a:r>
              <a:rPr lang="el-GR" i="1" dirty="0"/>
              <a:t>, αφαίρεση θορύβου, κυκλική </a:t>
            </a:r>
            <a:r>
              <a:rPr lang="el-GR" i="1" dirty="0" smtClean="0"/>
              <a:t>μετατόπιση,</a:t>
            </a:r>
            <a:r>
              <a:rPr lang="en-US" i="1" dirty="0" smtClean="0"/>
              <a:t> </a:t>
            </a:r>
            <a:r>
              <a:rPr lang="el-GR" i="1" dirty="0" smtClean="0"/>
              <a:t>συμπίεση</a:t>
            </a:r>
            <a:r>
              <a:rPr lang="el-GR" i="1" dirty="0"/>
              <a:t>, περιγραφή σχήματος</a:t>
            </a:r>
          </a:p>
          <a:p>
            <a:pPr lvl="1"/>
            <a:r>
              <a:rPr lang="el-GR" i="1" dirty="0"/>
              <a:t>Πλεονεκτήματα: μικρότερη </a:t>
            </a:r>
            <a:r>
              <a:rPr lang="el-GR" i="1" dirty="0" smtClean="0"/>
              <a:t>υπολογιστική πολυπλοκότητα </a:t>
            </a:r>
            <a:r>
              <a:rPr lang="el-GR" i="1" dirty="0"/>
              <a:t>/ εναλλακτική ερμηνεία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467994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Η μορφή της εικόνας στο πεδίο των</a:t>
            </a:r>
            <a:br>
              <a:rPr lang="el-GR" b="0" dirty="0"/>
            </a:br>
            <a:r>
              <a:rPr lang="el-GR" b="0" dirty="0"/>
              <a:t>συχνοτήτων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Δεξιά φαίνεται το </a:t>
            </a:r>
            <a:r>
              <a:rPr lang="el-GR" dirty="0" err="1" smtClean="0"/>
              <a:t>συχνοτικό</a:t>
            </a:r>
            <a:r>
              <a:rPr lang="el-GR" dirty="0" smtClean="0"/>
              <a:t> περιεχόμενο του DFT (συγκέντρωση</a:t>
            </a:r>
            <a:r>
              <a:rPr lang="en-US" dirty="0" smtClean="0"/>
              <a:t> </a:t>
            </a:r>
            <a:r>
              <a:rPr lang="el-GR" dirty="0" smtClean="0"/>
              <a:t>ενέργειας γύρω από το (0,0))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204864"/>
            <a:ext cx="3927286" cy="3927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116" y="2211653"/>
            <a:ext cx="3920497" cy="39204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2160" y="5878234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Λογαριθμική απεικόνιση του πλάτους του </a:t>
            </a:r>
            <a:r>
              <a:rPr lang="en-US" sz="105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DFT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2215" y="5878234"/>
            <a:ext cx="5164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</a:rPr>
              <a:t>lenna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863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934" y="21714"/>
            <a:ext cx="1454066" cy="1785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Ποιος ήταν ο </a:t>
            </a:r>
            <a:r>
              <a:rPr lang="en-US" dirty="0" smtClean="0"/>
              <a:t>Fourier?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i="1" dirty="0" smtClean="0"/>
              <a:t>Jean </a:t>
            </a:r>
            <a:r>
              <a:rPr lang="en-US" i="1" dirty="0"/>
              <a:t>Baptiste Joseph Fourier </a:t>
            </a:r>
            <a:r>
              <a:rPr lang="el-GR" dirty="0" smtClean="0"/>
              <a:t>γεννήθηκε στη Γαλλία το</a:t>
            </a:r>
            <a:r>
              <a:rPr lang="en-US" dirty="0" smtClean="0"/>
              <a:t>1768 </a:t>
            </a:r>
            <a:r>
              <a:rPr lang="el-GR" dirty="0" smtClean="0"/>
              <a:t>και ήταν μαθηματικός/φυσικός.</a:t>
            </a:r>
            <a:endParaRPr lang="en-US" dirty="0" smtClean="0"/>
          </a:p>
          <a:p>
            <a:r>
              <a:rPr lang="el-GR" dirty="0" smtClean="0"/>
              <a:t>Στο μεγάλο του έργο συμπεριλαμβάνονται η ανάλυση </a:t>
            </a:r>
            <a:r>
              <a:rPr lang="en-US" dirty="0" smtClean="0"/>
              <a:t>Fourier</a:t>
            </a:r>
            <a:r>
              <a:rPr lang="el-GR" dirty="0" smtClean="0"/>
              <a:t>:</a:t>
            </a:r>
            <a:endParaRPr lang="en-US" dirty="0" smtClean="0"/>
          </a:p>
          <a:p>
            <a:r>
              <a:rPr lang="el-GR" dirty="0" smtClean="0">
                <a:solidFill>
                  <a:srgbClr val="9C3C22"/>
                </a:solidFill>
              </a:rPr>
              <a:t>Κάθε περιοδική συνάρτηση μπορεί να εκφραστεί ως άθροισμα ημιτόνων και συνημίτονων διαφορετικών συχνοτήτων, κάθε ένα από τα οποία είναι πολλαπλασιασμένο με κάποιο συντελεστή </a:t>
            </a:r>
            <a:r>
              <a:rPr lang="en-US" dirty="0" smtClean="0">
                <a:solidFill>
                  <a:srgbClr val="9C3C22"/>
                </a:solidFill>
              </a:rPr>
              <a:t>(</a:t>
            </a:r>
            <a:r>
              <a:rPr lang="el-GR" dirty="0" smtClean="0">
                <a:solidFill>
                  <a:srgbClr val="9C3C22"/>
                </a:solidFill>
              </a:rPr>
              <a:t>σειρά </a:t>
            </a:r>
            <a:r>
              <a:rPr lang="en-US" i="1" dirty="0" smtClean="0">
                <a:solidFill>
                  <a:srgbClr val="9C3C22"/>
                </a:solidFill>
              </a:rPr>
              <a:t>Fourier</a:t>
            </a:r>
            <a:r>
              <a:rPr lang="en-US" dirty="0" smtClean="0">
                <a:solidFill>
                  <a:srgbClr val="9C3C22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630955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Μετασχηματισμός </a:t>
            </a:r>
            <a:r>
              <a:rPr lang="en-US" dirty="0"/>
              <a:t>Fourier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075654" cy="5257800"/>
          </a:xfrm>
        </p:spPr>
        <p:txBody>
          <a:bodyPr/>
          <a:lstStyle/>
          <a:p>
            <a:endParaRPr lang="en-US" dirty="0"/>
          </a:p>
          <a:p>
            <a:r>
              <a:rPr lang="el-GR" dirty="0" smtClean="0"/>
              <a:t>Η ανάλυση </a:t>
            </a:r>
            <a:r>
              <a:rPr lang="en-US" dirty="0" smtClean="0"/>
              <a:t>Fourier</a:t>
            </a:r>
            <a:r>
              <a:rPr lang="el-GR" dirty="0" smtClean="0"/>
              <a:t> προτάθηκε το 1807…</a:t>
            </a:r>
          </a:p>
          <a:p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Η συνάρτηση (κάτω) μπορεί να παραχθεί από το άθροισμα των 4 σημάτων (πάνω).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867" y="914400"/>
            <a:ext cx="3333333" cy="5485714"/>
          </a:xfrm>
          <a:prstGeom prst="rect">
            <a:avLst/>
          </a:prstGeom>
        </p:spPr>
      </p:pic>
      <p:sp>
        <p:nvSpPr>
          <p:cNvPr id="4" name="Cross 3"/>
          <p:cNvSpPr/>
          <p:nvPr/>
        </p:nvSpPr>
        <p:spPr>
          <a:xfrm>
            <a:off x="6821439" y="1075601"/>
            <a:ext cx="360165" cy="381000"/>
          </a:xfrm>
          <a:prstGeom prst="plus">
            <a:avLst>
              <a:gd name="adj" fmla="val 3580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/>
          <p:cNvSpPr/>
          <p:nvPr/>
        </p:nvSpPr>
        <p:spPr>
          <a:xfrm>
            <a:off x="6821440" y="1600200"/>
            <a:ext cx="360165" cy="381000"/>
          </a:xfrm>
          <a:prstGeom prst="plus">
            <a:avLst>
              <a:gd name="adj" fmla="val 3580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ross 6"/>
          <p:cNvSpPr/>
          <p:nvPr/>
        </p:nvSpPr>
        <p:spPr>
          <a:xfrm>
            <a:off x="6821438" y="2409360"/>
            <a:ext cx="360165" cy="381000"/>
          </a:xfrm>
          <a:prstGeom prst="plus">
            <a:avLst>
              <a:gd name="adj" fmla="val 3580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6732240" y="4293096"/>
            <a:ext cx="648072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25" y="5733256"/>
            <a:ext cx="1648332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276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Μετασχηματισμός </a:t>
            </a:r>
            <a:r>
              <a:rPr lang="en-US" dirty="0" smtClean="0"/>
              <a:t>Fourier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500" dirty="0" smtClean="0"/>
              <a:t>Ο </a:t>
            </a:r>
            <a:r>
              <a:rPr lang="el-GR" sz="2500" dirty="0"/>
              <a:t>Μετασχηματισμός </a:t>
            </a:r>
            <a:r>
              <a:rPr lang="en-US" sz="2500" dirty="0" smtClean="0"/>
              <a:t>Fourier</a:t>
            </a:r>
            <a:r>
              <a:rPr lang="el-GR" sz="2500" dirty="0" smtClean="0"/>
              <a:t> αποσυνθέτει ένα σήμα στις συχνότητες που το συνθέτουν κατά τρόπο παρόμοιο με το πώς μια συγχορδία μπορεί να εκφραστεί ως το εύρος ή η ένταση από τις νότες που την αποτελούν.</a:t>
            </a:r>
          </a:p>
          <a:p>
            <a:r>
              <a:rPr lang="el-GR" sz="2500" dirty="0"/>
              <a:t> Ο μετασχηματισμός </a:t>
            </a:r>
            <a:r>
              <a:rPr lang="el-GR" sz="2500" dirty="0" err="1"/>
              <a:t>Fourier</a:t>
            </a:r>
            <a:r>
              <a:rPr lang="el-GR" sz="2500" dirty="0"/>
              <a:t> </a:t>
            </a:r>
            <a:r>
              <a:rPr lang="el-GR" sz="2500" dirty="0" smtClean="0"/>
              <a:t>του σήματος </a:t>
            </a:r>
            <a:r>
              <a:rPr lang="el-GR" sz="2500" dirty="0"/>
              <a:t>είναι </a:t>
            </a:r>
            <a:r>
              <a:rPr lang="el-GR" sz="2500" dirty="0" smtClean="0"/>
              <a:t>ένα μιγαδικό σήμα συχνότητας</a:t>
            </a:r>
            <a:r>
              <a:rPr lang="el-GR" sz="2500" dirty="0"/>
              <a:t>, του οποίου η απόλυτη </a:t>
            </a:r>
            <a:r>
              <a:rPr lang="el-GR" sz="2500" dirty="0" smtClean="0"/>
              <a:t>τιμή </a:t>
            </a:r>
            <a:r>
              <a:rPr lang="el-GR" sz="2500" dirty="0"/>
              <a:t>αντιπροσωπεύει </a:t>
            </a:r>
            <a:r>
              <a:rPr lang="el-GR" sz="2500" dirty="0" smtClean="0"/>
              <a:t>τη συνεισφορά κάθε συχνότητας στο αρχικό σήμα, </a:t>
            </a:r>
            <a:r>
              <a:rPr lang="el-GR" sz="2500" dirty="0"/>
              <a:t>και </a:t>
            </a:r>
            <a:r>
              <a:rPr lang="el-GR" sz="2500" dirty="0" smtClean="0"/>
              <a:t>το μιγαδικό μέρος την μετατόπιση </a:t>
            </a:r>
            <a:r>
              <a:rPr lang="el-GR" sz="2500" dirty="0"/>
              <a:t>φάσης του βασικού </a:t>
            </a:r>
            <a:r>
              <a:rPr lang="el-GR" sz="2500" dirty="0" err="1" smtClean="0"/>
              <a:t>ημιτονοειδόυς</a:t>
            </a:r>
            <a:r>
              <a:rPr lang="el-GR" sz="2500" dirty="0" smtClean="0"/>
              <a:t> </a:t>
            </a:r>
            <a:r>
              <a:rPr lang="el-GR" sz="2500" dirty="0"/>
              <a:t>σε αυτή τη συχνότητα. </a:t>
            </a:r>
            <a:endParaRPr lang="el-GR" sz="2500" dirty="0" smtClean="0"/>
          </a:p>
          <a:p>
            <a:r>
              <a:rPr lang="el-GR" sz="2500" dirty="0"/>
              <a:t>Ο Μετασχηματισμός </a:t>
            </a:r>
            <a:r>
              <a:rPr lang="en-US" sz="2500" dirty="0"/>
              <a:t>Fourier</a:t>
            </a:r>
            <a:r>
              <a:rPr lang="el-GR" sz="2500" dirty="0"/>
              <a:t> </a:t>
            </a:r>
            <a:r>
              <a:rPr lang="el-GR" sz="2500" dirty="0" smtClean="0"/>
              <a:t>είναι η αναπαράσταση </a:t>
            </a:r>
            <a:r>
              <a:rPr lang="el-GR" sz="2500" dirty="0"/>
              <a:t>του πεδίου συχνοτήτων του αρχικού σήματος.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61610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1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0000FF"/>
      </a:folHlink>
    </a:clrScheme>
    <a:fontScheme name="template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1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Settings\karaviti\Application Data\Microsoft\Templates\template1.pot</Template>
  <TotalTime>17089</TotalTime>
  <Words>1660</Words>
  <Application>Microsoft Office PowerPoint</Application>
  <PresentationFormat>On-screen Show (4:3)</PresentationFormat>
  <Paragraphs>257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 Unicode MS</vt:lpstr>
      <vt:lpstr>MS PGothic</vt:lpstr>
      <vt:lpstr>Arial</vt:lpstr>
      <vt:lpstr>Cambria Math</vt:lpstr>
      <vt:lpstr>Helvetica</vt:lpstr>
      <vt:lpstr>SFRM1095</vt:lpstr>
      <vt:lpstr>Tahoma</vt:lpstr>
      <vt:lpstr>Times New Roman</vt:lpstr>
      <vt:lpstr>Wingdings</vt:lpstr>
      <vt:lpstr>template1</vt:lpstr>
      <vt:lpstr>PowerPoint Presentation</vt:lpstr>
      <vt:lpstr>Αναφορές</vt:lpstr>
      <vt:lpstr>Περιεχόμενα Διάλεξης</vt:lpstr>
      <vt:lpstr>Συστήματα στο πεδίο του χρόνου και της συχνότητας</vt:lpstr>
      <vt:lpstr>Μετασχηματισμοί στο πεδίο των συχνοτήτων</vt:lpstr>
      <vt:lpstr>Η μορφή της εικόνας στο πεδίο των συχνοτήτων</vt:lpstr>
      <vt:lpstr>Ποιος ήταν ο Fourier?</vt:lpstr>
      <vt:lpstr>Μετασχηματισμός Fourier</vt:lpstr>
      <vt:lpstr>Μετασχηματισμός Fourier</vt:lpstr>
      <vt:lpstr>Μετασχηματισμός Fourier</vt:lpstr>
      <vt:lpstr>Μετασχηματισμός Fourier</vt:lpstr>
      <vt:lpstr>Διακριτός Μετασχηματισμός Fourier 1Διάσταση</vt:lpstr>
      <vt:lpstr>Διακριτός Μετασχηματισμός Fourier 1Διάσταση</vt:lpstr>
      <vt:lpstr>Διακριτός Μετασχηματισμός Fourier με Matlab</vt:lpstr>
      <vt:lpstr>Διακριτός Μετασχηματισμός Fourier Matlab</vt:lpstr>
      <vt:lpstr>Διακριτός Μετασχηματισμός Fourier Shifting</vt:lpstr>
      <vt:lpstr>Διακριτός Μετασχηματισμός Fourier 2Δ</vt:lpstr>
      <vt:lpstr>Διακριτός Μετασχηματισμός Fourier 2Δ</vt:lpstr>
      <vt:lpstr>Διακριτός Μετασχηματισμός Fourier 2Δ</vt:lpstr>
      <vt:lpstr>Διακριτός Μετασχηματισμός Fourier 2Δ</vt:lpstr>
      <vt:lpstr>Διακριτός Μετασχηματισμός Fourier 2Δ</vt:lpstr>
      <vt:lpstr>Ανάλυση Fourier Εικόνας </vt:lpstr>
      <vt:lpstr>Διακριτός Μετασχηματισμός Fourier 2Δ</vt:lpstr>
      <vt:lpstr>Διακριτός Μετασχηματισμός Fourier 2Δ</vt:lpstr>
      <vt:lpstr>Διακριτός Μετασχηματισμός Fourier 2Δ</vt:lpstr>
      <vt:lpstr>Διακριτός Μετασχηματισμός Fourier 2Δ- Θεώρημα Συνέλιξης</vt:lpstr>
      <vt:lpstr>Συζυγής Συμμετρία</vt:lpstr>
      <vt:lpstr>Ο συντελεστής DC του ΔΜF</vt:lpstr>
      <vt:lpstr>Ο συντελεστής DC του ΔΜF</vt:lpstr>
      <vt:lpstr>Διακριτός Μετασχηματισμός Fourier με Matlab</vt:lpstr>
      <vt:lpstr>Οπτικοποίηση ΔΜF με Matlab</vt:lpstr>
      <vt:lpstr>Παράδειγμα: Οπτικοποίηση ΔΜF με Matlab</vt:lpstr>
      <vt:lpstr>End of today’s lecture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</dc:title>
  <dc:creator>-</dc:creator>
  <cp:lastModifiedBy>Kostas Marias</cp:lastModifiedBy>
  <cp:revision>1120</cp:revision>
  <dcterms:created xsi:type="dcterms:W3CDTF">2004-01-15T10:10:22Z</dcterms:created>
  <dcterms:modified xsi:type="dcterms:W3CDTF">2023-11-20T09:52:49Z</dcterms:modified>
</cp:coreProperties>
</file>