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10" r:id="rId3"/>
    <p:sldId id="311" r:id="rId4"/>
    <p:sldId id="322" r:id="rId5"/>
    <p:sldId id="313" r:id="rId6"/>
    <p:sldId id="257" r:id="rId7"/>
    <p:sldId id="258" r:id="rId8"/>
    <p:sldId id="323" r:id="rId9"/>
    <p:sldId id="315" r:id="rId10"/>
    <p:sldId id="316" r:id="rId11"/>
    <p:sldId id="324" r:id="rId12"/>
    <p:sldId id="317" r:id="rId13"/>
    <p:sldId id="325" r:id="rId14"/>
    <p:sldId id="328" r:id="rId15"/>
    <p:sldId id="326" r:id="rId16"/>
    <p:sldId id="307" r:id="rId17"/>
    <p:sldId id="329" r:id="rId18"/>
    <p:sldId id="308" r:id="rId19"/>
    <p:sldId id="327" r:id="rId20"/>
    <p:sldId id="330" r:id="rId21"/>
    <p:sldId id="331" r:id="rId22"/>
    <p:sldId id="309" r:id="rId23"/>
    <p:sldId id="332" r:id="rId24"/>
    <p:sldId id="333" r:id="rId25"/>
    <p:sldId id="320" r:id="rId26"/>
    <p:sldId id="321" r:id="rId27"/>
    <p:sldId id="335" r:id="rId28"/>
    <p:sldId id="336" r:id="rId29"/>
    <p:sldId id="338" r:id="rId30"/>
    <p:sldId id="341" r:id="rId31"/>
    <p:sldId id="343" r:id="rId32"/>
    <p:sldId id="339" r:id="rId33"/>
    <p:sldId id="345" r:id="rId34"/>
    <p:sldId id="346" r:id="rId35"/>
    <p:sldId id="347" r:id="rId36"/>
    <p:sldId id="349" r:id="rId37"/>
    <p:sldId id="350" r:id="rId38"/>
    <p:sldId id="351" r:id="rId39"/>
    <p:sldId id="352" r:id="rId40"/>
    <p:sldId id="344" r:id="rId41"/>
    <p:sldId id="353"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 id="367" r:id="rId55"/>
    <p:sldId id="369" r:id="rId56"/>
    <p:sldId id="370" r:id="rId57"/>
    <p:sldId id="373" r:id="rId58"/>
    <p:sldId id="371" r:id="rId59"/>
    <p:sldId id="372" r:id="rId60"/>
    <p:sldId id="37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6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519B9-B8CD-446F-9C83-F718B04AA1B2}" type="datetimeFigureOut">
              <a:rPr lang="el-GR" smtClean="0"/>
              <a:t>14/1/2026</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3583D-DFFC-4044-BC59-B9F4E472896F}" type="slidenum">
              <a:rPr lang="el-GR" smtClean="0"/>
              <a:t>‹#›</a:t>
            </a:fld>
            <a:endParaRPr lang="el-GR"/>
          </a:p>
        </p:txBody>
      </p:sp>
    </p:spTree>
    <p:extLst>
      <p:ext uri="{BB962C8B-B14F-4D97-AF65-F5344CB8AC3E}">
        <p14:creationId xmlns:p14="http://schemas.microsoft.com/office/powerpoint/2010/main" val="237029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473583D-DFFC-4044-BC59-B9F4E472896F}" type="slidenum">
              <a:rPr lang="el-GR" smtClean="0"/>
              <a:t>20</a:t>
            </a:fld>
            <a:endParaRPr lang="el-GR"/>
          </a:p>
        </p:txBody>
      </p:sp>
    </p:spTree>
    <p:extLst>
      <p:ext uri="{BB962C8B-B14F-4D97-AF65-F5344CB8AC3E}">
        <p14:creationId xmlns:p14="http://schemas.microsoft.com/office/powerpoint/2010/main" val="349231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7CA6F-E405-7562-A482-002C0E8F90B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968124B-1553-659C-8448-1FDB29701B5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82CD0AF-974F-19BD-7483-DB738987BCF1}"/>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64367FBC-9CCF-ECEC-3E47-0F10D847313B}"/>
              </a:ext>
            </a:extLst>
          </p:cNvPr>
          <p:cNvSpPr>
            <a:spLocks noGrp="1"/>
          </p:cNvSpPr>
          <p:nvPr>
            <p:ph type="sldNum" sz="quarter" idx="5"/>
          </p:nvPr>
        </p:nvSpPr>
        <p:spPr/>
        <p:txBody>
          <a:bodyPr/>
          <a:lstStyle/>
          <a:p>
            <a:fld id="{7473583D-DFFC-4044-BC59-B9F4E472896F}" type="slidenum">
              <a:rPr lang="el-GR" smtClean="0"/>
              <a:t>21</a:t>
            </a:fld>
            <a:endParaRPr lang="el-GR"/>
          </a:p>
        </p:txBody>
      </p:sp>
    </p:spTree>
    <p:extLst>
      <p:ext uri="{BB962C8B-B14F-4D97-AF65-F5344CB8AC3E}">
        <p14:creationId xmlns:p14="http://schemas.microsoft.com/office/powerpoint/2010/main" val="91010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473583D-DFFC-4044-BC59-B9F4E472896F}" type="slidenum">
              <a:rPr lang="el-GR" smtClean="0"/>
              <a:t>24</a:t>
            </a:fld>
            <a:endParaRPr lang="el-GR"/>
          </a:p>
        </p:txBody>
      </p:sp>
    </p:spTree>
    <p:extLst>
      <p:ext uri="{BB962C8B-B14F-4D97-AF65-F5344CB8AC3E}">
        <p14:creationId xmlns:p14="http://schemas.microsoft.com/office/powerpoint/2010/main" val="3072313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951D8F-E452-4C9C-8EFF-EC1F7C423FCE}" type="datetimeFigureOut">
              <a:rPr lang="en-US" smtClean="0"/>
              <a:pPr/>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8F720-C7C6-422E-8933-0D50DE1A1D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951D8F-E452-4C9C-8EFF-EC1F7C423FCE}" type="datetimeFigureOut">
              <a:rPr lang="en-US" smtClean="0"/>
              <a:pPr/>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8F720-C7C6-422E-8933-0D50DE1A1D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951D8F-E452-4C9C-8EFF-EC1F7C423FCE}" type="datetimeFigureOut">
              <a:rPr lang="en-US" smtClean="0"/>
              <a:pPr/>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8F720-C7C6-422E-8933-0D50DE1A1D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951D8F-E452-4C9C-8EFF-EC1F7C423FCE}" type="datetimeFigureOut">
              <a:rPr lang="en-US" smtClean="0"/>
              <a:pPr/>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8F720-C7C6-422E-8933-0D50DE1A1D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951D8F-E452-4C9C-8EFF-EC1F7C423FCE}" type="datetimeFigureOut">
              <a:rPr lang="en-US" smtClean="0"/>
              <a:pPr/>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8F720-C7C6-422E-8933-0D50DE1A1D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951D8F-E452-4C9C-8EFF-EC1F7C423FCE}" type="datetimeFigureOut">
              <a:rPr lang="en-US" smtClean="0"/>
              <a:pPr/>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8F720-C7C6-422E-8933-0D50DE1A1D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951D8F-E452-4C9C-8EFF-EC1F7C423FCE}" type="datetimeFigureOut">
              <a:rPr lang="en-US" smtClean="0"/>
              <a:pPr/>
              <a:t>1/14/2026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8F720-C7C6-422E-8933-0D50DE1A1D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951D8F-E452-4C9C-8EFF-EC1F7C423FCE}" type="datetimeFigureOut">
              <a:rPr lang="en-US" smtClean="0"/>
              <a:pPr/>
              <a:t>1/14/2026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8F720-C7C6-422E-8933-0D50DE1A1D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51D8F-E452-4C9C-8EFF-EC1F7C423FCE}" type="datetimeFigureOut">
              <a:rPr lang="en-US" smtClean="0"/>
              <a:pPr/>
              <a:t>1/14/2026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8F720-C7C6-422E-8933-0D50DE1A1D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951D8F-E452-4C9C-8EFF-EC1F7C423FCE}" type="datetimeFigureOut">
              <a:rPr lang="en-US" smtClean="0"/>
              <a:pPr/>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8F720-C7C6-422E-8933-0D50DE1A1D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951D8F-E452-4C9C-8EFF-EC1F7C423FCE}" type="datetimeFigureOut">
              <a:rPr lang="en-US" smtClean="0"/>
              <a:pPr/>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8F720-C7C6-422E-8933-0D50DE1A1D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51D8F-E452-4C9C-8EFF-EC1F7C423FCE}" type="datetimeFigureOut">
              <a:rPr lang="en-US" smtClean="0"/>
              <a:pPr/>
              <a:t>1/14/2026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8F720-C7C6-422E-8933-0D50DE1A1D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ia-installer.d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5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ΒΑΣΕΙΣ ΔΕΔΟΜΕΝΩΝ</a:t>
            </a:r>
            <a:endParaRPr lang="en-US" dirty="0"/>
          </a:p>
        </p:txBody>
      </p:sp>
      <p:sp>
        <p:nvSpPr>
          <p:cNvPr id="3" name="Subtitle 2"/>
          <p:cNvSpPr>
            <a:spLocks noGrp="1"/>
          </p:cNvSpPr>
          <p:nvPr>
            <p:ph type="subTitle" idx="1"/>
          </p:nvPr>
        </p:nvSpPr>
        <p:spPr/>
        <p:txBody>
          <a:bodyPr/>
          <a:lstStyle/>
          <a:p>
            <a:r>
              <a:rPr lang="el-GR" dirty="0"/>
              <a:t>Εργαστήριο</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FBE29-2489-D7F3-6D22-F3FA4489714B}"/>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1C154B41-B99E-A30C-CE53-24E4CA41F8D5}"/>
              </a:ext>
            </a:extLst>
          </p:cNvPr>
          <p:cNvSpPr>
            <a:spLocks noGrp="1" noChangeArrowheads="1"/>
          </p:cNvSpPr>
          <p:nvPr>
            <p:ph type="title"/>
          </p:nvPr>
        </p:nvSpPr>
        <p:spPr/>
        <p:txBody>
          <a:bodyPr>
            <a:normAutofit fontScale="90000"/>
          </a:bodyPr>
          <a:lstStyle/>
          <a:p>
            <a:r>
              <a:rPr lang="el-GR" dirty="0">
                <a:solidFill>
                  <a:schemeClr val="accent2"/>
                </a:solidFill>
              </a:rPr>
              <a:t>Σχεδίαση Σχεσιακού Μοντέλου από </a:t>
            </a:r>
            <a:r>
              <a:rPr lang="en-US" dirty="0">
                <a:solidFill>
                  <a:schemeClr val="accent2"/>
                </a:solidFill>
              </a:rPr>
              <a:t>ER Diagram</a:t>
            </a:r>
            <a:endParaRPr lang="en-GB" dirty="0">
              <a:solidFill>
                <a:schemeClr val="accent2"/>
              </a:solidFill>
            </a:endParaRPr>
          </a:p>
        </p:txBody>
      </p:sp>
      <p:sp>
        <p:nvSpPr>
          <p:cNvPr id="4" name="Rectangle 3">
            <a:extLst>
              <a:ext uri="{FF2B5EF4-FFF2-40B4-BE49-F238E27FC236}">
                <a16:creationId xmlns:a16="http://schemas.microsoft.com/office/drawing/2014/main" id="{DC4B5D1B-2732-C6DC-310D-B94914B45BB0}"/>
              </a:ext>
            </a:extLst>
          </p:cNvPr>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a:t>Ισχυρές Οντότητες:</a:t>
            </a:r>
          </a:p>
          <a:p>
            <a:r>
              <a:rPr lang="el-GR" sz="2200" dirty="0"/>
              <a:t>Οι ισχυρές Οντότητες και οι Πίνακες (Σχέσεις) παρουσιάζουν ως επί το πλείστων ομοιότητες. Οι μόνες διαφορές που παρουσιάζουν είναι ότι οι οντότητες μπορούν να έχουν σύνθετα καθώς και </a:t>
            </a:r>
            <a:r>
              <a:rPr lang="el-GR" sz="2200" dirty="0" err="1"/>
              <a:t>πλειότιμα</a:t>
            </a:r>
            <a:r>
              <a:rPr lang="el-GR" sz="2200" dirty="0"/>
              <a:t> γνωρίσματα ενώ οι σχέσεις περιέχουν γνωρίσματα μόνο με ατομικές τιμές.</a:t>
            </a:r>
          </a:p>
          <a:p>
            <a:r>
              <a:rPr lang="el-GR" sz="2200" dirty="0"/>
              <a:t>Για κάθε ισχυρή οντότητα δημιουργούμε μία σχέση (πίνακα) με όλα τα απλά γνωρίσματα της οντότητας καθώς και τα απλά γνωρίσματα των σύνθετων γνωρισμάτων</a:t>
            </a:r>
          </a:p>
          <a:p>
            <a:r>
              <a:rPr lang="el-GR" sz="2200" dirty="0"/>
              <a:t>Το πρωτεύων κλειδί της οντότητας και του πίνακα ταυτίζονται ως προς τα γνωρίσματα. Άρα υπογραμμίζουμε τα απλά γνωρίσματα του πίνακα τα οποία μετέχουν στο κλειδί.</a:t>
            </a:r>
          </a:p>
        </p:txBody>
      </p:sp>
    </p:spTree>
    <p:extLst>
      <p:ext uri="{BB962C8B-B14F-4D97-AF65-F5344CB8AC3E}">
        <p14:creationId xmlns:p14="http://schemas.microsoft.com/office/powerpoint/2010/main" val="98489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F44A0-0DF8-2E6C-B624-95DDA7F67063}"/>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3E6E8960-8B17-B58E-EC35-0A6E0A47CBEF}"/>
              </a:ext>
            </a:extLst>
          </p:cNvPr>
          <p:cNvSpPr>
            <a:spLocks noGrp="1" noChangeArrowheads="1"/>
          </p:cNvSpPr>
          <p:nvPr>
            <p:ph type="title"/>
          </p:nvPr>
        </p:nvSpPr>
        <p:spPr/>
        <p:txBody>
          <a:bodyPr>
            <a:normAutofit fontScale="90000"/>
          </a:bodyPr>
          <a:lstStyle/>
          <a:p>
            <a:r>
              <a:rPr lang="el-GR" dirty="0">
                <a:solidFill>
                  <a:schemeClr val="accent2"/>
                </a:solidFill>
              </a:rPr>
              <a:t>Σχεδίαση Σχεσιακού Μοντέλου από </a:t>
            </a:r>
            <a:r>
              <a:rPr lang="en-US" dirty="0">
                <a:solidFill>
                  <a:schemeClr val="accent2"/>
                </a:solidFill>
              </a:rPr>
              <a:t>ER Diagram</a:t>
            </a:r>
            <a:endParaRPr lang="en-GB" dirty="0">
              <a:solidFill>
                <a:schemeClr val="accent2"/>
              </a:solidFill>
            </a:endParaRPr>
          </a:p>
        </p:txBody>
      </p:sp>
      <p:sp>
        <p:nvSpPr>
          <p:cNvPr id="4" name="Rectangle 3">
            <a:extLst>
              <a:ext uri="{FF2B5EF4-FFF2-40B4-BE49-F238E27FC236}">
                <a16:creationId xmlns:a16="http://schemas.microsoft.com/office/drawing/2014/main" id="{4BA783B8-A5AC-61D0-AA4A-C2C1A3B8D95C}"/>
              </a:ext>
            </a:extLst>
          </p:cNvPr>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a:t>Ισχυρές</a:t>
            </a:r>
            <a:r>
              <a:rPr lang="el-GR" sz="2400" dirty="0"/>
              <a:t> Οντότητες:</a:t>
            </a:r>
          </a:p>
        </p:txBody>
      </p:sp>
      <p:sp>
        <p:nvSpPr>
          <p:cNvPr id="5" name="Βέλος: Καμπύλο προς τα αριστερά 4">
            <a:extLst>
              <a:ext uri="{FF2B5EF4-FFF2-40B4-BE49-F238E27FC236}">
                <a16:creationId xmlns:a16="http://schemas.microsoft.com/office/drawing/2014/main" id="{7ED9B82B-3766-E6DC-A0B9-89054FC456ED}"/>
              </a:ext>
            </a:extLst>
          </p:cNvPr>
          <p:cNvSpPr/>
          <p:nvPr/>
        </p:nvSpPr>
        <p:spPr>
          <a:xfrm rot="18730506">
            <a:off x="4419643" y="2724474"/>
            <a:ext cx="762000" cy="2175837"/>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aphicFrame>
        <p:nvGraphicFramePr>
          <p:cNvPr id="8" name="Group 42">
            <a:extLst>
              <a:ext uri="{FF2B5EF4-FFF2-40B4-BE49-F238E27FC236}">
                <a16:creationId xmlns:a16="http://schemas.microsoft.com/office/drawing/2014/main" id="{03FA8A31-91AB-D7BE-0D27-D2900197AF3D}"/>
              </a:ext>
            </a:extLst>
          </p:cNvPr>
          <p:cNvGraphicFramePr>
            <a:graphicFrameLocks noGrp="1"/>
          </p:cNvGraphicFramePr>
          <p:nvPr>
            <p:extLst>
              <p:ext uri="{D42A27DB-BD31-4B8C-83A1-F6EECF244321}">
                <p14:modId xmlns:p14="http://schemas.microsoft.com/office/powerpoint/2010/main" val="780540755"/>
              </p:ext>
            </p:extLst>
          </p:nvPr>
        </p:nvGraphicFramePr>
        <p:xfrm>
          <a:off x="1949209" y="5357011"/>
          <a:ext cx="5213591" cy="400110"/>
        </p:xfrm>
        <a:graphic>
          <a:graphicData uri="http://schemas.openxmlformats.org/drawingml/2006/table">
            <a:tbl>
              <a:tblPr/>
              <a:tblGrid>
                <a:gridCol w="1098791">
                  <a:extLst>
                    <a:ext uri="{9D8B030D-6E8A-4147-A177-3AD203B41FA5}">
                      <a16:colId xmlns:a16="http://schemas.microsoft.com/office/drawing/2014/main" val="20000"/>
                    </a:ext>
                  </a:extLst>
                </a:gridCol>
                <a:gridCol w="729585">
                  <a:extLst>
                    <a:ext uri="{9D8B030D-6E8A-4147-A177-3AD203B41FA5}">
                      <a16:colId xmlns:a16="http://schemas.microsoft.com/office/drawing/2014/main" val="20001"/>
                    </a:ext>
                  </a:extLst>
                </a:gridCol>
                <a:gridCol w="1729418">
                  <a:extLst>
                    <a:ext uri="{9D8B030D-6E8A-4147-A177-3AD203B41FA5}">
                      <a16:colId xmlns:a16="http://schemas.microsoft.com/office/drawing/2014/main" val="20002"/>
                    </a:ext>
                  </a:extLst>
                </a:gridCol>
                <a:gridCol w="1655797">
                  <a:extLst>
                    <a:ext uri="{9D8B030D-6E8A-4147-A177-3AD203B41FA5}">
                      <a16:colId xmlns:a16="http://schemas.microsoft.com/office/drawing/2014/main" val="20003"/>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Τίτλος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Πιστοτ</a:t>
                      </a:r>
                      <a:r>
                        <a:rPr kumimoji="0" lang="el-GR" sz="1600" b="0" i="0" u="none" strike="noStrike" cap="none" normalizeH="0" baseline="0" dirty="0">
                          <a:ln>
                            <a:noFill/>
                          </a:ln>
                          <a:solidFill>
                            <a:schemeClr val="accent2"/>
                          </a:solidFill>
                          <a:effectLst/>
                          <a:latin typeface="Times New Roman" pitchFamily="18" charset="0"/>
                        </a:rPr>
                        <a:t>. Μονάδες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Text Box 16">
            <a:extLst>
              <a:ext uri="{FF2B5EF4-FFF2-40B4-BE49-F238E27FC236}">
                <a16:creationId xmlns:a16="http://schemas.microsoft.com/office/drawing/2014/main" id="{C6AD7AA9-B089-C2A8-2467-330AA621CEFB}"/>
              </a:ext>
            </a:extLst>
          </p:cNvPr>
          <p:cNvSpPr txBox="1">
            <a:spLocks noChangeArrowheads="1"/>
          </p:cNvSpPr>
          <p:nvPr/>
        </p:nvSpPr>
        <p:spPr bwMode="auto">
          <a:xfrm>
            <a:off x="594171" y="5334000"/>
            <a:ext cx="1109920"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2000" b="0" dirty="0">
                <a:solidFill>
                  <a:srgbClr val="0000FF"/>
                </a:solidFill>
              </a:rPr>
              <a:t>Μάθημα</a:t>
            </a:r>
            <a:endParaRPr lang="en-GB" sz="2000" b="0" dirty="0">
              <a:solidFill>
                <a:srgbClr val="0000FF"/>
              </a:solidFill>
            </a:endParaRPr>
          </a:p>
        </p:txBody>
      </p:sp>
      <p:pic>
        <p:nvPicPr>
          <p:cNvPr id="3" name="Εικόνα 2" descr="Εικόνα που περιέχει κείμενο, διάγραμμα, στιγμιότυπο οθόνης, κύκλος&#10;&#10;Το περιεχόμενο που δημιουργείται από AI ενδέχεται να είναι εσφαλμένο.">
            <a:extLst>
              <a:ext uri="{FF2B5EF4-FFF2-40B4-BE49-F238E27FC236}">
                <a16:creationId xmlns:a16="http://schemas.microsoft.com/office/drawing/2014/main" id="{B93E1E46-03E0-0F8A-5C96-8CFF4817C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90" y="2220987"/>
            <a:ext cx="2942007" cy="2338273"/>
          </a:xfrm>
          <a:prstGeom prst="rect">
            <a:avLst/>
          </a:prstGeom>
        </p:spPr>
      </p:pic>
      <p:sp>
        <p:nvSpPr>
          <p:cNvPr id="6" name="Text Box 16">
            <a:extLst>
              <a:ext uri="{FF2B5EF4-FFF2-40B4-BE49-F238E27FC236}">
                <a16:creationId xmlns:a16="http://schemas.microsoft.com/office/drawing/2014/main" id="{375CDFF4-E2E4-1CF1-32DA-D82045DB5E16}"/>
              </a:ext>
            </a:extLst>
          </p:cNvPr>
          <p:cNvSpPr txBox="1">
            <a:spLocks noChangeArrowheads="1"/>
          </p:cNvSpPr>
          <p:nvPr/>
        </p:nvSpPr>
        <p:spPr bwMode="auto">
          <a:xfrm>
            <a:off x="1858456" y="4924944"/>
            <a:ext cx="1880131"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2000" b="0" dirty="0"/>
              <a:t>Πίνακας (σχέση)</a:t>
            </a:r>
            <a:endParaRPr lang="en-GB" sz="2000" b="0" dirty="0"/>
          </a:p>
        </p:txBody>
      </p:sp>
    </p:spTree>
    <p:extLst>
      <p:ext uri="{BB962C8B-B14F-4D97-AF65-F5344CB8AC3E}">
        <p14:creationId xmlns:p14="http://schemas.microsoft.com/office/powerpoint/2010/main" val="280831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303B0-FA6A-157F-A948-68969D9AF9DB}"/>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96254B53-AA14-C67F-77A5-D66288F9D524}"/>
              </a:ext>
            </a:extLst>
          </p:cNvPr>
          <p:cNvSpPr>
            <a:spLocks noGrp="1" noChangeArrowheads="1"/>
          </p:cNvSpPr>
          <p:nvPr>
            <p:ph type="title"/>
          </p:nvPr>
        </p:nvSpPr>
        <p:spPr/>
        <p:txBody>
          <a:bodyPr>
            <a:normAutofit fontScale="90000"/>
          </a:bodyPr>
          <a:lstStyle/>
          <a:p>
            <a:r>
              <a:rPr lang="el-GR" dirty="0">
                <a:solidFill>
                  <a:schemeClr val="accent2"/>
                </a:solidFill>
              </a:rPr>
              <a:t>Σχεδίαση Σχεσιακού Μοντέλου από </a:t>
            </a:r>
            <a:r>
              <a:rPr lang="en-US" dirty="0">
                <a:solidFill>
                  <a:schemeClr val="accent2"/>
                </a:solidFill>
              </a:rPr>
              <a:t>ER Diagram</a:t>
            </a:r>
            <a:endParaRPr lang="en-GB" dirty="0">
              <a:solidFill>
                <a:schemeClr val="accent2"/>
              </a:solidFill>
            </a:endParaRPr>
          </a:p>
        </p:txBody>
      </p:sp>
      <p:sp>
        <p:nvSpPr>
          <p:cNvPr id="4" name="Rectangle 3">
            <a:extLst>
              <a:ext uri="{FF2B5EF4-FFF2-40B4-BE49-F238E27FC236}">
                <a16:creationId xmlns:a16="http://schemas.microsoft.com/office/drawing/2014/main" id="{B6A50755-22AD-333D-373A-4F3C6CF24A05}"/>
              </a:ext>
            </a:extLst>
          </p:cNvPr>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a:t>Ισχυρές</a:t>
            </a:r>
            <a:r>
              <a:rPr lang="el-GR" sz="2400" dirty="0"/>
              <a:t> Οντότητες:</a:t>
            </a:r>
          </a:p>
        </p:txBody>
      </p:sp>
      <p:pic>
        <p:nvPicPr>
          <p:cNvPr id="7" name="Εικόνα 6">
            <a:extLst>
              <a:ext uri="{FF2B5EF4-FFF2-40B4-BE49-F238E27FC236}">
                <a16:creationId xmlns:a16="http://schemas.microsoft.com/office/drawing/2014/main" id="{D0E377A4-9115-BF9E-9349-962B1DDCA8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1814" y="2237256"/>
            <a:ext cx="3237143" cy="1975773"/>
          </a:xfrm>
          <a:prstGeom prst="rect">
            <a:avLst/>
          </a:prstGeom>
        </p:spPr>
      </p:pic>
      <p:graphicFrame>
        <p:nvGraphicFramePr>
          <p:cNvPr id="8" name="Group 42">
            <a:extLst>
              <a:ext uri="{FF2B5EF4-FFF2-40B4-BE49-F238E27FC236}">
                <a16:creationId xmlns:a16="http://schemas.microsoft.com/office/drawing/2014/main" id="{F68563B6-21EA-0C87-435F-7B799A1CCD21}"/>
              </a:ext>
            </a:extLst>
          </p:cNvPr>
          <p:cNvGraphicFramePr>
            <a:graphicFrameLocks noGrp="1"/>
          </p:cNvGraphicFramePr>
          <p:nvPr>
            <p:extLst>
              <p:ext uri="{D42A27DB-BD31-4B8C-83A1-F6EECF244321}">
                <p14:modId xmlns:p14="http://schemas.microsoft.com/office/powerpoint/2010/main" val="3707632883"/>
              </p:ext>
            </p:extLst>
          </p:nvPr>
        </p:nvGraphicFramePr>
        <p:xfrm>
          <a:off x="1949208" y="5357011"/>
          <a:ext cx="5670792" cy="400110"/>
        </p:xfrm>
        <a:graphic>
          <a:graphicData uri="http://schemas.openxmlformats.org/drawingml/2006/table">
            <a:tbl>
              <a:tblPr/>
              <a:tblGrid>
                <a:gridCol w="874849">
                  <a:extLst>
                    <a:ext uri="{9D8B030D-6E8A-4147-A177-3AD203B41FA5}">
                      <a16:colId xmlns:a16="http://schemas.microsoft.com/office/drawing/2014/main" val="20000"/>
                    </a:ext>
                  </a:extLst>
                </a:gridCol>
                <a:gridCol w="1113865">
                  <a:extLst>
                    <a:ext uri="{9D8B030D-6E8A-4147-A177-3AD203B41FA5}">
                      <a16:colId xmlns:a16="http://schemas.microsoft.com/office/drawing/2014/main" val="20001"/>
                    </a:ext>
                  </a:extLst>
                </a:gridCol>
                <a:gridCol w="1225250">
                  <a:extLst>
                    <a:ext uri="{9D8B030D-6E8A-4147-A177-3AD203B41FA5}">
                      <a16:colId xmlns:a16="http://schemas.microsoft.com/office/drawing/2014/main" val="20002"/>
                    </a:ext>
                  </a:extLst>
                </a:gridCol>
                <a:gridCol w="1113865">
                  <a:extLst>
                    <a:ext uri="{9D8B030D-6E8A-4147-A177-3AD203B41FA5}">
                      <a16:colId xmlns:a16="http://schemas.microsoft.com/office/drawing/2014/main" val="20003"/>
                    </a:ext>
                  </a:extLst>
                </a:gridCol>
                <a:gridCol w="1342963">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sng" strike="noStrike" cap="none" normalizeH="0" baseline="0" dirty="0">
                          <a:ln>
                            <a:noFill/>
                          </a:ln>
                          <a:solidFill>
                            <a:schemeClr val="accent2"/>
                          </a:solidFill>
                          <a:effectLst/>
                          <a:latin typeface="Times New Roman" pitchFamily="18" charset="0"/>
                        </a:rPr>
                        <a:t>K-ID</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Αρ</a:t>
                      </a:r>
                      <a:r>
                        <a:rPr kumimoji="0" lang="el-GR" sz="1600" b="0" i="0" u="none" strike="noStrike" cap="none" normalizeH="0" baseline="0" dirty="0">
                          <a:ln>
                            <a:noFill/>
                          </a:ln>
                          <a:solidFill>
                            <a:schemeClr val="accent2"/>
                          </a:solidFill>
                          <a:effectLst/>
                          <a:latin typeface="Times New Roman" pitchFamily="18" charset="0"/>
                        </a:rPr>
                        <a:t>. Γραφείου</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Text Box 16">
            <a:extLst>
              <a:ext uri="{FF2B5EF4-FFF2-40B4-BE49-F238E27FC236}">
                <a16:creationId xmlns:a16="http://schemas.microsoft.com/office/drawing/2014/main" id="{8E8FFA55-9E75-525B-B157-D38468467985}"/>
              </a:ext>
            </a:extLst>
          </p:cNvPr>
          <p:cNvSpPr txBox="1">
            <a:spLocks noChangeArrowheads="1"/>
          </p:cNvSpPr>
          <p:nvPr/>
        </p:nvSpPr>
        <p:spPr bwMode="auto">
          <a:xfrm>
            <a:off x="486991" y="5334000"/>
            <a:ext cx="1324273"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pPr>
            <a:r>
              <a:rPr lang="el-GR" sz="2000" dirty="0">
                <a:solidFill>
                  <a:srgbClr val="0000FF"/>
                </a:solidFill>
              </a:rPr>
              <a:t>Καθηγητής</a:t>
            </a:r>
            <a:endParaRPr lang="en-GB" sz="2000" dirty="0">
              <a:solidFill>
                <a:srgbClr val="0000FF"/>
              </a:solidFill>
            </a:endParaRPr>
          </a:p>
        </p:txBody>
      </p:sp>
      <p:sp>
        <p:nvSpPr>
          <p:cNvPr id="5" name="Βέλος: Καμπύλο προς τα αριστερά 4">
            <a:extLst>
              <a:ext uri="{FF2B5EF4-FFF2-40B4-BE49-F238E27FC236}">
                <a16:creationId xmlns:a16="http://schemas.microsoft.com/office/drawing/2014/main" id="{26A95C4E-47EA-28D5-41CF-C0D957CA5171}"/>
              </a:ext>
            </a:extLst>
          </p:cNvPr>
          <p:cNvSpPr/>
          <p:nvPr/>
        </p:nvSpPr>
        <p:spPr>
          <a:xfrm rot="18730506">
            <a:off x="4643456" y="2749382"/>
            <a:ext cx="762000" cy="2175837"/>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113167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2545A-AF77-AC92-4AAE-9C4FC12BCE18}"/>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51F28B84-0B25-CA9D-0C05-8F50AF5FF502}"/>
              </a:ext>
            </a:extLst>
          </p:cNvPr>
          <p:cNvSpPr>
            <a:spLocks noGrp="1" noChangeArrowheads="1"/>
          </p:cNvSpPr>
          <p:nvPr>
            <p:ph type="title"/>
          </p:nvPr>
        </p:nvSpPr>
        <p:spPr/>
        <p:txBody>
          <a:bodyPr>
            <a:normAutofit fontScale="90000"/>
          </a:bodyPr>
          <a:lstStyle/>
          <a:p>
            <a:r>
              <a:rPr lang="el-GR" dirty="0">
                <a:solidFill>
                  <a:schemeClr val="accent2"/>
                </a:solidFill>
              </a:rPr>
              <a:t>Σχεδίαση Σχεσιακού Μοντέλου από </a:t>
            </a:r>
            <a:r>
              <a:rPr lang="en-US" dirty="0">
                <a:solidFill>
                  <a:schemeClr val="accent2"/>
                </a:solidFill>
              </a:rPr>
              <a:t>ER Diagram</a:t>
            </a:r>
            <a:endParaRPr lang="en-GB" dirty="0">
              <a:solidFill>
                <a:schemeClr val="accent2"/>
              </a:solidFill>
            </a:endParaRPr>
          </a:p>
        </p:txBody>
      </p:sp>
      <p:sp>
        <p:nvSpPr>
          <p:cNvPr id="4" name="Rectangle 3">
            <a:extLst>
              <a:ext uri="{FF2B5EF4-FFF2-40B4-BE49-F238E27FC236}">
                <a16:creationId xmlns:a16="http://schemas.microsoft.com/office/drawing/2014/main" id="{8B08B880-0551-DF4F-B19A-B462F1337A42}"/>
              </a:ext>
            </a:extLst>
          </p:cNvPr>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a:t>Ισχυρές</a:t>
            </a:r>
            <a:r>
              <a:rPr lang="el-GR" sz="2400" dirty="0"/>
              <a:t> Οντότητες:</a:t>
            </a:r>
          </a:p>
        </p:txBody>
      </p:sp>
      <p:sp>
        <p:nvSpPr>
          <p:cNvPr id="9" name="Text Box 16">
            <a:extLst>
              <a:ext uri="{FF2B5EF4-FFF2-40B4-BE49-F238E27FC236}">
                <a16:creationId xmlns:a16="http://schemas.microsoft.com/office/drawing/2014/main" id="{CAA70C01-5BCC-4B19-9BE4-A6BB3CAFA261}"/>
              </a:ext>
            </a:extLst>
          </p:cNvPr>
          <p:cNvSpPr txBox="1">
            <a:spLocks noChangeArrowheads="1"/>
          </p:cNvSpPr>
          <p:nvPr/>
        </p:nvSpPr>
        <p:spPr bwMode="auto">
          <a:xfrm>
            <a:off x="570931" y="5334000"/>
            <a:ext cx="1156407"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2000" b="0" dirty="0">
                <a:solidFill>
                  <a:srgbClr val="0000FF"/>
                </a:solidFill>
              </a:rPr>
              <a:t>Φοιτητής</a:t>
            </a:r>
            <a:endParaRPr lang="en-GB" sz="2000" b="0" dirty="0">
              <a:solidFill>
                <a:srgbClr val="0000FF"/>
              </a:solidFill>
            </a:endParaRPr>
          </a:p>
        </p:txBody>
      </p:sp>
      <p:pic>
        <p:nvPicPr>
          <p:cNvPr id="6" name="Εικόνα 5" descr="Εικόνα που περιέχει διάγραμμα, κύκλος, σκίτσο/σχέδιο, σχεδίαση&#10;&#10;Το περιεχόμενο που δημιουργείται από AI ενδέχεται να είναι εσφαλμένο.">
            <a:extLst>
              <a:ext uri="{FF2B5EF4-FFF2-40B4-BE49-F238E27FC236}">
                <a16:creationId xmlns:a16="http://schemas.microsoft.com/office/drawing/2014/main" id="{C534A726-B1FC-CFDF-77B3-9336C6CB9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22" y="2182238"/>
            <a:ext cx="3422773" cy="2025572"/>
          </a:xfrm>
          <a:prstGeom prst="rect">
            <a:avLst/>
          </a:prstGeom>
        </p:spPr>
      </p:pic>
      <p:graphicFrame>
        <p:nvGraphicFramePr>
          <p:cNvPr id="7" name="Group 42">
            <a:extLst>
              <a:ext uri="{FF2B5EF4-FFF2-40B4-BE49-F238E27FC236}">
                <a16:creationId xmlns:a16="http://schemas.microsoft.com/office/drawing/2014/main" id="{27172000-CA3C-B0F5-3D51-5ACD3D9F09DE}"/>
              </a:ext>
            </a:extLst>
          </p:cNvPr>
          <p:cNvGraphicFramePr>
            <a:graphicFrameLocks noGrp="1"/>
          </p:cNvGraphicFramePr>
          <p:nvPr>
            <p:extLst>
              <p:ext uri="{D42A27DB-BD31-4B8C-83A1-F6EECF244321}">
                <p14:modId xmlns:p14="http://schemas.microsoft.com/office/powerpoint/2010/main" val="2849226799"/>
              </p:ext>
            </p:extLst>
          </p:nvPr>
        </p:nvGraphicFramePr>
        <p:xfrm>
          <a:off x="1949208" y="5357011"/>
          <a:ext cx="5670792" cy="400110"/>
        </p:xfrm>
        <a:graphic>
          <a:graphicData uri="http://schemas.openxmlformats.org/drawingml/2006/table">
            <a:tbl>
              <a:tblPr/>
              <a:tblGrid>
                <a:gridCol w="874849">
                  <a:extLst>
                    <a:ext uri="{9D8B030D-6E8A-4147-A177-3AD203B41FA5}">
                      <a16:colId xmlns:a16="http://schemas.microsoft.com/office/drawing/2014/main" val="20000"/>
                    </a:ext>
                  </a:extLst>
                </a:gridCol>
                <a:gridCol w="1113865">
                  <a:extLst>
                    <a:ext uri="{9D8B030D-6E8A-4147-A177-3AD203B41FA5}">
                      <a16:colId xmlns:a16="http://schemas.microsoft.com/office/drawing/2014/main" val="20001"/>
                    </a:ext>
                  </a:extLst>
                </a:gridCol>
                <a:gridCol w="1225250">
                  <a:extLst>
                    <a:ext uri="{9D8B030D-6E8A-4147-A177-3AD203B41FA5}">
                      <a16:colId xmlns:a16="http://schemas.microsoft.com/office/drawing/2014/main" val="20002"/>
                    </a:ext>
                  </a:extLst>
                </a:gridCol>
                <a:gridCol w="1113865">
                  <a:extLst>
                    <a:ext uri="{9D8B030D-6E8A-4147-A177-3AD203B41FA5}">
                      <a16:colId xmlns:a16="http://schemas.microsoft.com/office/drawing/2014/main" val="20003"/>
                    </a:ext>
                  </a:extLst>
                </a:gridCol>
                <a:gridCol w="1342963">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 </a:t>
                      </a:r>
                      <a:r>
                        <a:rPr kumimoji="0" lang="el-GR" sz="1600" b="0" i="0" u="none" strike="noStrike" cap="none" normalizeH="0" baseline="0" dirty="0" err="1">
                          <a:ln>
                            <a:noFill/>
                          </a:ln>
                          <a:solidFill>
                            <a:schemeClr val="accent2"/>
                          </a:solidFill>
                          <a:effectLst/>
                          <a:latin typeface="Times New Roman" pitchFamily="18" charset="0"/>
                        </a:rPr>
                        <a:t>Εισ</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0" name="Group 42">
            <a:extLst>
              <a:ext uri="{FF2B5EF4-FFF2-40B4-BE49-F238E27FC236}">
                <a16:creationId xmlns:a16="http://schemas.microsoft.com/office/drawing/2014/main" id="{0A6F6E3D-9B93-D0E2-53E0-D29805E5F25C}"/>
              </a:ext>
            </a:extLst>
          </p:cNvPr>
          <p:cNvGraphicFramePr>
            <a:graphicFrameLocks noGrp="1"/>
          </p:cNvGraphicFramePr>
          <p:nvPr>
            <p:extLst>
              <p:ext uri="{D42A27DB-BD31-4B8C-83A1-F6EECF244321}">
                <p14:modId xmlns:p14="http://schemas.microsoft.com/office/powerpoint/2010/main" val="339184807"/>
              </p:ext>
            </p:extLst>
          </p:nvPr>
        </p:nvGraphicFramePr>
        <p:xfrm>
          <a:off x="1949208" y="6056671"/>
          <a:ext cx="1988714" cy="400110"/>
        </p:xfrm>
        <a:graphic>
          <a:graphicData uri="http://schemas.openxmlformats.org/drawingml/2006/table">
            <a:tbl>
              <a:tblPr/>
              <a:tblGrid>
                <a:gridCol w="874849">
                  <a:extLst>
                    <a:ext uri="{9D8B030D-6E8A-4147-A177-3AD203B41FA5}">
                      <a16:colId xmlns:a16="http://schemas.microsoft.com/office/drawing/2014/main" val="20000"/>
                    </a:ext>
                  </a:extLst>
                </a:gridCol>
                <a:gridCol w="1113865">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Τηλέφωνο</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 name="Text Box 16">
            <a:extLst>
              <a:ext uri="{FF2B5EF4-FFF2-40B4-BE49-F238E27FC236}">
                <a16:creationId xmlns:a16="http://schemas.microsoft.com/office/drawing/2014/main" id="{C66CB28A-A00B-8EF3-8DAC-F1AF879A99AC}"/>
              </a:ext>
            </a:extLst>
          </p:cNvPr>
          <p:cNvSpPr txBox="1">
            <a:spLocks noChangeArrowheads="1"/>
          </p:cNvSpPr>
          <p:nvPr/>
        </p:nvSpPr>
        <p:spPr bwMode="auto">
          <a:xfrm>
            <a:off x="511750" y="6076890"/>
            <a:ext cx="1274773"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2000" b="0" dirty="0">
                <a:solidFill>
                  <a:srgbClr val="0000FF"/>
                </a:solidFill>
              </a:rPr>
              <a:t>Τηλέφωνο</a:t>
            </a:r>
            <a:endParaRPr lang="en-GB" sz="2000" b="0" dirty="0">
              <a:solidFill>
                <a:srgbClr val="0000FF"/>
              </a:solidFill>
            </a:endParaRPr>
          </a:p>
        </p:txBody>
      </p:sp>
      <p:cxnSp>
        <p:nvCxnSpPr>
          <p:cNvPr id="13" name="Γραμμή σύνδεσης: Καμπύλη 12">
            <a:extLst>
              <a:ext uri="{FF2B5EF4-FFF2-40B4-BE49-F238E27FC236}">
                <a16:creationId xmlns:a16="http://schemas.microsoft.com/office/drawing/2014/main" id="{D3B8511C-9658-3E74-76AF-865925D4DBE2}"/>
              </a:ext>
            </a:extLst>
          </p:cNvPr>
          <p:cNvCxnSpPr>
            <a:cxnSpLocks/>
            <a:endCxn id="10" idx="3"/>
          </p:cNvCxnSpPr>
          <p:nvPr/>
        </p:nvCxnSpPr>
        <p:spPr>
          <a:xfrm rot="16200000" flipH="1">
            <a:off x="2004396" y="4323200"/>
            <a:ext cx="3589724" cy="277327"/>
          </a:xfrm>
          <a:prstGeom prst="curvedConnector4">
            <a:avLst>
              <a:gd name="adj1" fmla="val 20371"/>
              <a:gd name="adj2" fmla="val 4766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Γραμμή σύνδεσης: Καμπύλη 18">
            <a:extLst>
              <a:ext uri="{FF2B5EF4-FFF2-40B4-BE49-F238E27FC236}">
                <a16:creationId xmlns:a16="http://schemas.microsoft.com/office/drawing/2014/main" id="{FD9CC3E3-C1CB-7A01-63DB-881BF47AF69A}"/>
              </a:ext>
            </a:extLst>
          </p:cNvPr>
          <p:cNvCxnSpPr>
            <a:cxnSpLocks/>
          </p:cNvCxnSpPr>
          <p:nvPr/>
        </p:nvCxnSpPr>
        <p:spPr>
          <a:xfrm>
            <a:off x="861668" y="3844217"/>
            <a:ext cx="2876917" cy="1412002"/>
          </a:xfrm>
          <a:prstGeom prst="curvedConnector3">
            <a:avLst>
              <a:gd name="adj1" fmla="val -434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Γραμμή σύνδεσης: Καμπύλη 28">
            <a:extLst>
              <a:ext uri="{FF2B5EF4-FFF2-40B4-BE49-F238E27FC236}">
                <a16:creationId xmlns:a16="http://schemas.microsoft.com/office/drawing/2014/main" id="{43F7DDA7-7AC6-89E7-E27E-24A6740D637D}"/>
              </a:ext>
            </a:extLst>
          </p:cNvPr>
          <p:cNvCxnSpPr/>
          <p:nvPr/>
        </p:nvCxnSpPr>
        <p:spPr>
          <a:xfrm flipV="1">
            <a:off x="3200400" y="1905000"/>
            <a:ext cx="2133600" cy="27723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 Box 16">
            <a:extLst>
              <a:ext uri="{FF2B5EF4-FFF2-40B4-BE49-F238E27FC236}">
                <a16:creationId xmlns:a16="http://schemas.microsoft.com/office/drawing/2014/main" id="{F1FE6497-0571-204E-E5C5-AC739B100BB6}"/>
              </a:ext>
            </a:extLst>
          </p:cNvPr>
          <p:cNvSpPr txBox="1">
            <a:spLocks noChangeArrowheads="1"/>
          </p:cNvSpPr>
          <p:nvPr/>
        </p:nvSpPr>
        <p:spPr bwMode="auto">
          <a:xfrm>
            <a:off x="5185510" y="1443377"/>
            <a:ext cx="1976374" cy="720197"/>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1200" b="0" dirty="0"/>
              <a:t>Τα παραγόμενα γνωρίσματα</a:t>
            </a:r>
          </a:p>
          <a:p>
            <a:pPr algn="ctr" eaLnBrk="0" hangingPunct="0">
              <a:spcBef>
                <a:spcPct val="20000"/>
              </a:spcBef>
              <a:buClr>
                <a:schemeClr val="accent2"/>
              </a:buClr>
              <a:buSzPct val="60000"/>
              <a:buFont typeface="Monotype Sorts" pitchFamily="2" charset="2"/>
              <a:buNone/>
            </a:pPr>
            <a:r>
              <a:rPr lang="el-GR" sz="1200" b="0" dirty="0"/>
              <a:t>δεν αποθηκεύονται</a:t>
            </a:r>
          </a:p>
          <a:p>
            <a:pPr algn="ctr" eaLnBrk="0" hangingPunct="0">
              <a:spcBef>
                <a:spcPct val="20000"/>
              </a:spcBef>
              <a:buClr>
                <a:schemeClr val="accent2"/>
              </a:buClr>
              <a:buSzPct val="60000"/>
              <a:buFont typeface="Monotype Sorts" pitchFamily="2" charset="2"/>
              <a:buNone/>
            </a:pPr>
            <a:r>
              <a:rPr lang="el-GR" sz="1200" b="0" dirty="0"/>
              <a:t>στην βάση δεδομένων</a:t>
            </a:r>
            <a:endParaRPr lang="en-GB" sz="1200" b="0" dirty="0"/>
          </a:p>
        </p:txBody>
      </p:sp>
      <p:sp>
        <p:nvSpPr>
          <p:cNvPr id="31" name="Text Box 16">
            <a:extLst>
              <a:ext uri="{FF2B5EF4-FFF2-40B4-BE49-F238E27FC236}">
                <a16:creationId xmlns:a16="http://schemas.microsoft.com/office/drawing/2014/main" id="{24617F91-4FB1-F5AF-3AC0-D5BA229B6E75}"/>
              </a:ext>
            </a:extLst>
          </p:cNvPr>
          <p:cNvSpPr txBox="1">
            <a:spLocks noChangeArrowheads="1"/>
          </p:cNvSpPr>
          <p:nvPr/>
        </p:nvSpPr>
        <p:spPr bwMode="auto">
          <a:xfrm>
            <a:off x="4885359" y="2550895"/>
            <a:ext cx="2188740" cy="498598"/>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1200" b="0" dirty="0"/>
              <a:t>Για τα </a:t>
            </a:r>
            <a:r>
              <a:rPr lang="el-GR" sz="1200" b="0" dirty="0" err="1"/>
              <a:t>πλειότιμα</a:t>
            </a:r>
            <a:r>
              <a:rPr lang="el-GR" sz="1200" b="0" dirty="0"/>
              <a:t> δεδομένα,</a:t>
            </a:r>
          </a:p>
          <a:p>
            <a:pPr algn="ctr" eaLnBrk="0" hangingPunct="0">
              <a:spcBef>
                <a:spcPct val="20000"/>
              </a:spcBef>
              <a:buClr>
                <a:schemeClr val="accent2"/>
              </a:buClr>
              <a:buSzPct val="60000"/>
              <a:buFont typeface="Monotype Sorts" pitchFamily="2" charset="2"/>
              <a:buNone/>
            </a:pPr>
            <a:r>
              <a:rPr lang="el-GR" sz="1200" b="0" dirty="0"/>
              <a:t>χρειαζόμαστε ξεχωριστό πίνακα</a:t>
            </a:r>
            <a:endParaRPr lang="en-GB" sz="1200" b="0" dirty="0"/>
          </a:p>
        </p:txBody>
      </p:sp>
      <p:sp>
        <p:nvSpPr>
          <p:cNvPr id="5" name="Βέλος: Καμπύλο προς τα αριστερά 4">
            <a:extLst>
              <a:ext uri="{FF2B5EF4-FFF2-40B4-BE49-F238E27FC236}">
                <a16:creationId xmlns:a16="http://schemas.microsoft.com/office/drawing/2014/main" id="{3CC83A59-8482-B51C-60AB-A95AE309723A}"/>
              </a:ext>
            </a:extLst>
          </p:cNvPr>
          <p:cNvSpPr/>
          <p:nvPr/>
        </p:nvSpPr>
        <p:spPr>
          <a:xfrm rot="18730506">
            <a:off x="3676668" y="3000865"/>
            <a:ext cx="897619" cy="2103028"/>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32" name="Text Box 16">
            <a:extLst>
              <a:ext uri="{FF2B5EF4-FFF2-40B4-BE49-F238E27FC236}">
                <a16:creationId xmlns:a16="http://schemas.microsoft.com/office/drawing/2014/main" id="{FB5114F6-F3C6-0462-E4E6-D4D102FE8D58}"/>
              </a:ext>
            </a:extLst>
          </p:cNvPr>
          <p:cNvSpPr txBox="1">
            <a:spLocks noChangeArrowheads="1"/>
          </p:cNvSpPr>
          <p:nvPr/>
        </p:nvSpPr>
        <p:spPr bwMode="auto">
          <a:xfrm>
            <a:off x="-24441" y="4402321"/>
            <a:ext cx="3346494" cy="720197"/>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1200" b="0" dirty="0"/>
              <a:t>Για τα σύνθετα πεδία,</a:t>
            </a:r>
          </a:p>
          <a:p>
            <a:pPr algn="ctr" eaLnBrk="0" hangingPunct="0">
              <a:spcBef>
                <a:spcPct val="20000"/>
              </a:spcBef>
              <a:buClr>
                <a:schemeClr val="accent2"/>
              </a:buClr>
              <a:buSzPct val="60000"/>
              <a:buFont typeface="Monotype Sorts" pitchFamily="2" charset="2"/>
              <a:buNone/>
            </a:pPr>
            <a:r>
              <a:rPr lang="el-GR" sz="1200" b="0" dirty="0"/>
              <a:t>αποθηκεύουμε απευθείας τα απλά γνωρίσματα.</a:t>
            </a:r>
          </a:p>
          <a:p>
            <a:pPr algn="ctr" eaLnBrk="0" hangingPunct="0">
              <a:spcBef>
                <a:spcPct val="20000"/>
              </a:spcBef>
              <a:buClr>
                <a:schemeClr val="accent2"/>
              </a:buClr>
              <a:buSzPct val="60000"/>
              <a:buFont typeface="Monotype Sorts" pitchFamily="2" charset="2"/>
              <a:buNone/>
            </a:pPr>
            <a:r>
              <a:rPr lang="el-GR" sz="1200" dirty="0"/>
              <a:t>Δείτε την διαφορά με την οντότητα του Καθηγητή.</a:t>
            </a:r>
            <a:endParaRPr lang="en-GB" sz="1200" b="0" dirty="0"/>
          </a:p>
        </p:txBody>
      </p:sp>
      <p:sp>
        <p:nvSpPr>
          <p:cNvPr id="33" name="Text Box 16">
            <a:extLst>
              <a:ext uri="{FF2B5EF4-FFF2-40B4-BE49-F238E27FC236}">
                <a16:creationId xmlns:a16="http://schemas.microsoft.com/office/drawing/2014/main" id="{194B7DB6-C478-5BCC-0BCB-899E022CF5E4}"/>
              </a:ext>
            </a:extLst>
          </p:cNvPr>
          <p:cNvSpPr txBox="1">
            <a:spLocks noChangeArrowheads="1"/>
          </p:cNvSpPr>
          <p:nvPr/>
        </p:nvSpPr>
        <p:spPr bwMode="auto">
          <a:xfrm>
            <a:off x="3903316" y="6050566"/>
            <a:ext cx="2105910" cy="68326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200" b="0" dirty="0"/>
              <a:t>Προσέξτε ότι το κλειδί</a:t>
            </a:r>
          </a:p>
          <a:p>
            <a:pPr algn="ctr" eaLnBrk="0" hangingPunct="0">
              <a:spcBef>
                <a:spcPct val="20000"/>
              </a:spcBef>
              <a:buClr>
                <a:schemeClr val="accent2"/>
              </a:buClr>
              <a:buSzPct val="60000"/>
              <a:buFont typeface="Monotype Sorts" pitchFamily="2" charset="2"/>
              <a:buNone/>
            </a:pPr>
            <a:r>
              <a:rPr lang="el-GR" sz="1200" b="0" dirty="0"/>
              <a:t>στον Πίνακα/Σχέση Τηλέφωνο είναι και τα δύο πεδία</a:t>
            </a:r>
            <a:endParaRPr lang="en-GB" sz="1200" b="0" dirty="0"/>
          </a:p>
        </p:txBody>
      </p:sp>
      <p:cxnSp>
        <p:nvCxnSpPr>
          <p:cNvPr id="38" name="Ευθύγραμμο βέλος σύνδεσης 37">
            <a:extLst>
              <a:ext uri="{FF2B5EF4-FFF2-40B4-BE49-F238E27FC236}">
                <a16:creationId xmlns:a16="http://schemas.microsoft.com/office/drawing/2014/main" id="{40388F0E-8EE9-C440-8A1C-0AE3B00849F6}"/>
              </a:ext>
            </a:extLst>
          </p:cNvPr>
          <p:cNvCxnSpPr>
            <a:cxnSpLocks/>
          </p:cNvCxnSpPr>
          <p:nvPr/>
        </p:nvCxnSpPr>
        <p:spPr>
          <a:xfrm flipV="1">
            <a:off x="2362200" y="5757121"/>
            <a:ext cx="0" cy="304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42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9CC0D-7DC9-7A2C-829A-A6AB863F7CF7}"/>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0A316EAF-0AC2-8976-1C78-EC9DD4B49942}"/>
              </a:ext>
            </a:extLst>
          </p:cNvPr>
          <p:cNvSpPr>
            <a:spLocks noGrp="1" noChangeArrowheads="1"/>
          </p:cNvSpPr>
          <p:nvPr>
            <p:ph type="title"/>
          </p:nvPr>
        </p:nvSpPr>
        <p:spPr/>
        <p:txBody>
          <a:bodyPr>
            <a:normAutofit fontScale="90000"/>
          </a:bodyPr>
          <a:lstStyle/>
          <a:p>
            <a:r>
              <a:rPr lang="el-GR" dirty="0">
                <a:solidFill>
                  <a:schemeClr val="accent2"/>
                </a:solidFill>
              </a:rPr>
              <a:t>Σχεδίαση Σχεσιακού Μοντέλου από </a:t>
            </a:r>
            <a:r>
              <a:rPr lang="en-US" dirty="0">
                <a:solidFill>
                  <a:schemeClr val="accent2"/>
                </a:solidFill>
              </a:rPr>
              <a:t>ER Diagram</a:t>
            </a:r>
            <a:endParaRPr lang="en-GB" dirty="0">
              <a:solidFill>
                <a:schemeClr val="accent2"/>
              </a:solidFill>
            </a:endParaRPr>
          </a:p>
        </p:txBody>
      </p:sp>
      <p:sp>
        <p:nvSpPr>
          <p:cNvPr id="4" name="Rectangle 3">
            <a:extLst>
              <a:ext uri="{FF2B5EF4-FFF2-40B4-BE49-F238E27FC236}">
                <a16:creationId xmlns:a16="http://schemas.microsoft.com/office/drawing/2014/main" id="{961B3B8E-670E-213A-3B42-3C94502E57AE}"/>
              </a:ext>
            </a:extLst>
          </p:cNvPr>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a:t>Ασθενής Οντότητες:</a:t>
            </a:r>
          </a:p>
          <a:p>
            <a:r>
              <a:rPr lang="el-GR" sz="2200" dirty="0"/>
              <a:t>Δημιουργούμε μία σχέση στην οποία προσθέτουμε το κλειδί της ορίζουσας οντότητας</a:t>
            </a:r>
          </a:p>
          <a:p>
            <a:r>
              <a:rPr lang="el-GR" sz="2200" dirty="0"/>
              <a:t>Το κλειδί της νέας σχέσης αποτελείται από το κλειδί της ορίζουσας και το μερικό κλειδί της ασθενούς</a:t>
            </a:r>
          </a:p>
        </p:txBody>
      </p:sp>
    </p:spTree>
    <p:extLst>
      <p:ext uri="{BB962C8B-B14F-4D97-AF65-F5344CB8AC3E}">
        <p14:creationId xmlns:p14="http://schemas.microsoft.com/office/powerpoint/2010/main" val="176353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567D8-0FB3-2CC6-56D4-C9D967EEC123}"/>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86633AEF-7C88-2FFD-F996-5302503AEB2C}"/>
              </a:ext>
            </a:extLst>
          </p:cNvPr>
          <p:cNvSpPr>
            <a:spLocks noGrp="1" noChangeArrowheads="1"/>
          </p:cNvSpPr>
          <p:nvPr>
            <p:ph type="title"/>
          </p:nvPr>
        </p:nvSpPr>
        <p:spPr/>
        <p:txBody>
          <a:bodyPr>
            <a:normAutofit fontScale="90000"/>
          </a:bodyPr>
          <a:lstStyle/>
          <a:p>
            <a:r>
              <a:rPr lang="el-GR" dirty="0">
                <a:solidFill>
                  <a:schemeClr val="accent2"/>
                </a:solidFill>
              </a:rPr>
              <a:t>Σχεδίαση Σχεσιακού Μοντέλου από </a:t>
            </a:r>
            <a:r>
              <a:rPr lang="en-US" dirty="0">
                <a:solidFill>
                  <a:schemeClr val="accent2"/>
                </a:solidFill>
              </a:rPr>
              <a:t>ER Diagram</a:t>
            </a:r>
            <a:endParaRPr lang="en-GB" dirty="0">
              <a:solidFill>
                <a:schemeClr val="accent2"/>
              </a:solidFill>
            </a:endParaRPr>
          </a:p>
        </p:txBody>
      </p:sp>
      <p:sp>
        <p:nvSpPr>
          <p:cNvPr id="4" name="Rectangle 3">
            <a:extLst>
              <a:ext uri="{FF2B5EF4-FFF2-40B4-BE49-F238E27FC236}">
                <a16:creationId xmlns:a16="http://schemas.microsoft.com/office/drawing/2014/main" id="{2CAE2356-9CA0-D7CF-CA15-BC3C16165477}"/>
              </a:ext>
            </a:extLst>
          </p:cNvPr>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a:t>Ασθενείς</a:t>
            </a:r>
            <a:r>
              <a:rPr lang="el-GR" sz="2400" dirty="0"/>
              <a:t> Οντότητες:</a:t>
            </a:r>
          </a:p>
        </p:txBody>
      </p:sp>
      <p:sp>
        <p:nvSpPr>
          <p:cNvPr id="9" name="Text Box 16">
            <a:extLst>
              <a:ext uri="{FF2B5EF4-FFF2-40B4-BE49-F238E27FC236}">
                <a16:creationId xmlns:a16="http://schemas.microsoft.com/office/drawing/2014/main" id="{D42674DB-0D03-D877-3934-958BDAD2F2EA}"/>
              </a:ext>
            </a:extLst>
          </p:cNvPr>
          <p:cNvSpPr txBox="1">
            <a:spLocks noChangeArrowheads="1"/>
          </p:cNvSpPr>
          <p:nvPr/>
        </p:nvSpPr>
        <p:spPr bwMode="auto">
          <a:xfrm>
            <a:off x="445671" y="5334000"/>
            <a:ext cx="1406925"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2000" b="0" dirty="0">
                <a:solidFill>
                  <a:srgbClr val="0000FF"/>
                </a:solidFill>
              </a:rPr>
              <a:t>Αξιολόγηση</a:t>
            </a:r>
            <a:endParaRPr lang="en-GB" sz="2000" b="0" dirty="0">
              <a:solidFill>
                <a:srgbClr val="0000FF"/>
              </a:solidFill>
            </a:endParaRPr>
          </a:p>
        </p:txBody>
      </p:sp>
      <p:pic>
        <p:nvPicPr>
          <p:cNvPr id="3" name="Εικόνα 2">
            <a:extLst>
              <a:ext uri="{FF2B5EF4-FFF2-40B4-BE49-F238E27FC236}">
                <a16:creationId xmlns:a16="http://schemas.microsoft.com/office/drawing/2014/main" id="{6202FD2D-04F8-7D9C-1A80-29D2D37E95E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8600" y="1981200"/>
            <a:ext cx="5029199" cy="2752529"/>
          </a:xfrm>
          <a:prstGeom prst="rect">
            <a:avLst/>
          </a:prstGeom>
        </p:spPr>
      </p:pic>
      <p:graphicFrame>
        <p:nvGraphicFramePr>
          <p:cNvPr id="11" name="Group 42">
            <a:extLst>
              <a:ext uri="{FF2B5EF4-FFF2-40B4-BE49-F238E27FC236}">
                <a16:creationId xmlns:a16="http://schemas.microsoft.com/office/drawing/2014/main" id="{C21DB61F-E41A-1F4A-168A-232FF51F2898}"/>
              </a:ext>
            </a:extLst>
          </p:cNvPr>
          <p:cNvGraphicFramePr>
            <a:graphicFrameLocks noGrp="1"/>
          </p:cNvGraphicFramePr>
          <p:nvPr>
            <p:extLst>
              <p:ext uri="{D42A27DB-BD31-4B8C-83A1-F6EECF244321}">
                <p14:modId xmlns:p14="http://schemas.microsoft.com/office/powerpoint/2010/main" val="2784129831"/>
              </p:ext>
            </p:extLst>
          </p:nvPr>
        </p:nvGraphicFramePr>
        <p:xfrm>
          <a:off x="1949208" y="5357011"/>
          <a:ext cx="5442192" cy="400110"/>
        </p:xfrm>
        <a:graphic>
          <a:graphicData uri="http://schemas.openxmlformats.org/drawingml/2006/table">
            <a:tbl>
              <a:tblPr/>
              <a:tblGrid>
                <a:gridCol w="1098792">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1441457190"/>
                    </a:ext>
                  </a:extLst>
                </a:gridCol>
                <a:gridCol w="914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Έτος </a:t>
                      </a:r>
                      <a:r>
                        <a:rPr kumimoji="0" lang="el-GR" sz="1600" b="0" i="0" u="sng" strike="noStrike" cap="none" normalizeH="0" baseline="0" dirty="0" err="1">
                          <a:ln>
                            <a:noFill/>
                          </a:ln>
                          <a:solidFill>
                            <a:schemeClr val="accent2"/>
                          </a:solidFill>
                          <a:effectLst/>
                          <a:latin typeface="Times New Roman" pitchFamily="18" charset="0"/>
                        </a:rPr>
                        <a:t>Αξιολ</a:t>
                      </a:r>
                      <a:r>
                        <a:rPr kumimoji="0" lang="el-GR" sz="1600" b="0" i="0" u="sng" strike="noStrike" cap="none" normalizeH="0" baseline="0" dirty="0">
                          <a:ln>
                            <a:noFill/>
                          </a:ln>
                          <a:solidFill>
                            <a:schemeClr val="accent2"/>
                          </a:solidFill>
                          <a:effectLst/>
                          <a:latin typeface="Times New Roman" pitchFamily="18" charset="0"/>
                        </a:rPr>
                        <a:t>.</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1600" b="0" i="0" u="none" strike="noStrike" cap="none" normalizeH="0" baseline="0" dirty="0">
                          <a:ln>
                            <a:noFill/>
                          </a:ln>
                          <a:solidFill>
                            <a:schemeClr val="accent2"/>
                          </a:solidFill>
                          <a:effectLst/>
                          <a:latin typeface="Times New Roman" pitchFamily="18" charset="0"/>
                        </a:rPr>
                        <a:t>Εργασίες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Project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Εξετάσεις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 name="Βέλος: Καμπύλο προς τα αριστερά 4">
            <a:extLst>
              <a:ext uri="{FF2B5EF4-FFF2-40B4-BE49-F238E27FC236}">
                <a16:creationId xmlns:a16="http://schemas.microsoft.com/office/drawing/2014/main" id="{2E3E54CC-A91F-6A1D-844F-C18D17514A85}"/>
              </a:ext>
            </a:extLst>
          </p:cNvPr>
          <p:cNvSpPr/>
          <p:nvPr/>
        </p:nvSpPr>
        <p:spPr>
          <a:xfrm rot="18730506">
            <a:off x="5481656" y="3049166"/>
            <a:ext cx="762000" cy="2175837"/>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cxnSp>
        <p:nvCxnSpPr>
          <p:cNvPr id="13" name="Γραμμή σύνδεσης: Καμπύλη 12">
            <a:extLst>
              <a:ext uri="{FF2B5EF4-FFF2-40B4-BE49-F238E27FC236}">
                <a16:creationId xmlns:a16="http://schemas.microsoft.com/office/drawing/2014/main" id="{23B0CB25-9C6C-BD9E-8FE1-AB7F7DFB242A}"/>
              </a:ext>
            </a:extLst>
          </p:cNvPr>
          <p:cNvCxnSpPr>
            <a:cxnSpLocks/>
          </p:cNvCxnSpPr>
          <p:nvPr/>
        </p:nvCxnSpPr>
        <p:spPr>
          <a:xfrm rot="5400000">
            <a:off x="2857503" y="3162301"/>
            <a:ext cx="2971799" cy="1219203"/>
          </a:xfrm>
          <a:prstGeom prst="curvedConnector3">
            <a:avLst>
              <a:gd name="adj1" fmla="val 68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Γραμμή σύνδεσης: Καμπύλη 16">
            <a:extLst>
              <a:ext uri="{FF2B5EF4-FFF2-40B4-BE49-F238E27FC236}">
                <a16:creationId xmlns:a16="http://schemas.microsoft.com/office/drawing/2014/main" id="{05DFC5DD-F33D-0CE7-DE25-237645358CCA}"/>
              </a:ext>
            </a:extLst>
          </p:cNvPr>
          <p:cNvCxnSpPr>
            <a:cxnSpLocks/>
          </p:cNvCxnSpPr>
          <p:nvPr/>
        </p:nvCxnSpPr>
        <p:spPr>
          <a:xfrm>
            <a:off x="593603" y="3956424"/>
            <a:ext cx="1487593" cy="1340867"/>
          </a:xfrm>
          <a:prstGeom prst="curvedConnector3">
            <a:avLst>
              <a:gd name="adj1" fmla="val 1994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78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0" y="381000"/>
            <a:ext cx="9220200" cy="685800"/>
          </a:xfrm>
          <a:prstGeom prst="rect">
            <a:avLst/>
          </a:prstGeom>
          <a:noFill/>
          <a:ln w="9525">
            <a:noFill/>
            <a:miter lim="800000"/>
            <a:headEnd/>
            <a:tailEnd/>
          </a:ln>
          <a:effectLst/>
        </p:spPr>
        <p:txBody>
          <a:bodyPr anchor="ctr"/>
          <a:lstStyle/>
          <a:p>
            <a:pPr algn="ctr"/>
            <a:r>
              <a:rPr lang="el-GR" sz="4400" dirty="0">
                <a:solidFill>
                  <a:schemeClr val="accent2"/>
                </a:solidFill>
              </a:rPr>
              <a:t>Σχεδίαση Σχεσιακού Μοντέλου από </a:t>
            </a:r>
            <a:r>
              <a:rPr lang="en-US" sz="4400" dirty="0">
                <a:solidFill>
                  <a:schemeClr val="accent2"/>
                </a:solidFill>
              </a:rPr>
              <a:t>ER Diagram</a:t>
            </a:r>
            <a:endParaRPr lang="en-GB" sz="4300" b="0" dirty="0">
              <a:solidFill>
                <a:schemeClr val="tx2"/>
              </a:solidFill>
              <a:sym typeface="Symbol" pitchFamily="18" charset="2"/>
            </a:endParaRPr>
          </a:p>
        </p:txBody>
      </p:sp>
      <p:sp>
        <p:nvSpPr>
          <p:cNvPr id="107523" name="Rectangle 3"/>
          <p:cNvSpPr>
            <a:spLocks noChangeArrowheads="1"/>
          </p:cNvSpPr>
          <p:nvPr/>
        </p:nvSpPr>
        <p:spPr bwMode="auto">
          <a:xfrm>
            <a:off x="152400" y="1371600"/>
            <a:ext cx="8763000" cy="2133600"/>
          </a:xfrm>
          <a:prstGeom prst="rect">
            <a:avLst/>
          </a:prstGeom>
          <a:noFill/>
          <a:ln w="9525">
            <a:noFill/>
            <a:miter lim="800000"/>
            <a:headEnd/>
            <a:tailEnd/>
          </a:ln>
          <a:effectLst/>
        </p:spPr>
        <p:txBody>
          <a:bodyPr lIns="92075" tIns="46038" rIns="92075" bIns="46038"/>
          <a:lstStyle/>
          <a:p>
            <a:pPr marL="474663" lvl="1">
              <a:spcBef>
                <a:spcPct val="20000"/>
              </a:spcBef>
            </a:pPr>
            <a:r>
              <a:rPr lang="el-GR" sz="2000" b="0" dirty="0"/>
              <a:t>Μια Μ</a:t>
            </a:r>
            <a:r>
              <a:rPr lang="en-US" sz="2000" b="0" dirty="0"/>
              <a:t>-N </a:t>
            </a:r>
            <a:r>
              <a:rPr lang="el-GR" sz="2000" b="0" dirty="0"/>
              <a:t>σχέση </a:t>
            </a:r>
            <a:r>
              <a:rPr lang="en-US" sz="2000" b="0" dirty="0">
                <a:solidFill>
                  <a:schemeClr val="accent2"/>
                </a:solidFill>
              </a:rPr>
              <a:t>r</a:t>
            </a:r>
            <a:r>
              <a:rPr lang="en-US" sz="2000" b="0" dirty="0"/>
              <a:t> </a:t>
            </a:r>
            <a:r>
              <a:rPr lang="el-GR" sz="2000" b="0" dirty="0"/>
              <a:t>μεταξύ οντοτήτων </a:t>
            </a:r>
            <a:r>
              <a:rPr lang="en-US" sz="2000" b="0" dirty="0">
                <a:solidFill>
                  <a:schemeClr val="accent2"/>
                </a:solidFill>
              </a:rPr>
              <a:t>E</a:t>
            </a:r>
            <a:r>
              <a:rPr lang="en-US" sz="2000" b="0" dirty="0"/>
              <a:t> </a:t>
            </a:r>
            <a:r>
              <a:rPr lang="el-GR" sz="2000" b="0" dirty="0"/>
              <a:t>και </a:t>
            </a:r>
            <a:r>
              <a:rPr lang="en-US" sz="2000" b="0" dirty="0">
                <a:solidFill>
                  <a:schemeClr val="accent2"/>
                </a:solidFill>
              </a:rPr>
              <a:t>F</a:t>
            </a:r>
            <a:r>
              <a:rPr lang="en-US" sz="2000" b="0" dirty="0"/>
              <a:t> </a:t>
            </a:r>
            <a:r>
              <a:rPr lang="el-GR" sz="2000" b="0" dirty="0"/>
              <a:t>απεικονίζεται σε μια σχέση </a:t>
            </a:r>
            <a:r>
              <a:rPr lang="en-US" sz="2000" b="0" dirty="0">
                <a:solidFill>
                  <a:schemeClr val="accent2"/>
                </a:solidFill>
              </a:rPr>
              <a:t>R</a:t>
            </a:r>
            <a:r>
              <a:rPr lang="en-US" sz="2000" b="0" dirty="0"/>
              <a:t> </a:t>
            </a:r>
            <a:r>
              <a:rPr lang="el-GR" sz="2000" b="0" dirty="0"/>
              <a:t>το σχήμα της οποίας περιέχει όλα τα γνωρίσματα που ανήκουν στα πρωτεύοντα κλειδιά των σχέσεων που αντιστοιχούν στις οντότητες </a:t>
            </a:r>
            <a:r>
              <a:rPr lang="en-US" sz="2000" b="0" dirty="0">
                <a:solidFill>
                  <a:schemeClr val="accent2"/>
                </a:solidFill>
              </a:rPr>
              <a:t>E</a:t>
            </a:r>
            <a:r>
              <a:rPr lang="en-US" sz="2000" b="0" dirty="0"/>
              <a:t> </a:t>
            </a:r>
            <a:r>
              <a:rPr lang="el-GR" sz="2000" b="0" dirty="0"/>
              <a:t>και </a:t>
            </a:r>
            <a:r>
              <a:rPr lang="en-US" sz="2000" b="0" dirty="0">
                <a:solidFill>
                  <a:schemeClr val="accent2"/>
                </a:solidFill>
              </a:rPr>
              <a:t>F</a:t>
            </a:r>
            <a:r>
              <a:rPr lang="el-GR" sz="2000" b="0" dirty="0"/>
              <a:t>. Ο συνδυασμός αυτός σχηματίζει το πρωτεύον κλειδί της</a:t>
            </a:r>
            <a:r>
              <a:rPr lang="el-GR" sz="2000" b="0" dirty="0">
                <a:solidFill>
                  <a:schemeClr val="accent2"/>
                </a:solidFill>
              </a:rPr>
              <a:t> </a:t>
            </a:r>
            <a:r>
              <a:rPr lang="en-US" sz="2000" b="0" dirty="0">
                <a:solidFill>
                  <a:schemeClr val="accent2"/>
                </a:solidFill>
              </a:rPr>
              <a:t>R</a:t>
            </a:r>
            <a:r>
              <a:rPr lang="en-US" sz="2000" b="0" dirty="0"/>
              <a:t>. </a:t>
            </a:r>
            <a:r>
              <a:rPr lang="el-GR" sz="2000" b="0" dirty="0"/>
              <a:t>Επίσης, το σχήμα της </a:t>
            </a:r>
            <a:r>
              <a:rPr lang="en-US" sz="2000" b="0" dirty="0">
                <a:solidFill>
                  <a:schemeClr val="accent2"/>
                </a:solidFill>
              </a:rPr>
              <a:t>R</a:t>
            </a:r>
            <a:r>
              <a:rPr lang="en-US" sz="2000" b="0" dirty="0"/>
              <a:t> </a:t>
            </a:r>
            <a:r>
              <a:rPr lang="el-GR" sz="2000" b="0" dirty="0"/>
              <a:t>περιέχει όλα τα γνωρίσματα της σχέσης </a:t>
            </a:r>
            <a:r>
              <a:rPr lang="en-US" sz="2000" b="0" dirty="0">
                <a:solidFill>
                  <a:schemeClr val="accent2"/>
                </a:solidFill>
              </a:rPr>
              <a:t>r</a:t>
            </a:r>
            <a:r>
              <a:rPr lang="en-US" sz="2000" b="0" dirty="0"/>
              <a:t>. </a:t>
            </a:r>
            <a:r>
              <a:rPr lang="el-GR" sz="2000" b="0" dirty="0"/>
              <a:t>Οι πλειάδες της </a:t>
            </a:r>
            <a:r>
              <a:rPr lang="en-US" sz="2000" b="0" dirty="0">
                <a:solidFill>
                  <a:schemeClr val="accent2"/>
                </a:solidFill>
              </a:rPr>
              <a:t>R </a:t>
            </a:r>
            <a:r>
              <a:rPr lang="el-GR" sz="2000" b="0" dirty="0"/>
              <a:t>αντιστοιχούν στα στιγμιότυπα της</a:t>
            </a:r>
            <a:r>
              <a:rPr lang="el-GR" sz="2000" b="0" dirty="0">
                <a:solidFill>
                  <a:schemeClr val="accent2"/>
                </a:solidFill>
              </a:rPr>
              <a:t> </a:t>
            </a:r>
            <a:r>
              <a:rPr lang="en-US" sz="2000" b="0" dirty="0">
                <a:solidFill>
                  <a:schemeClr val="accent2"/>
                </a:solidFill>
              </a:rPr>
              <a:t>r</a:t>
            </a:r>
            <a:r>
              <a:rPr lang="en-US" sz="2000" b="0" dirty="0"/>
              <a:t>.</a:t>
            </a:r>
            <a:endParaRPr lang="el-GR" sz="2000" b="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285B6-2F9E-0608-21FE-DC948C34190D}"/>
            </a:ext>
          </a:extLst>
        </p:cNvPr>
        <p:cNvGrpSpPr/>
        <p:nvPr/>
      </p:nvGrpSpPr>
      <p:grpSpPr>
        <a:xfrm>
          <a:off x="0" y="0"/>
          <a:ext cx="0" cy="0"/>
          <a:chOff x="0" y="0"/>
          <a:chExt cx="0" cy="0"/>
        </a:xfrm>
      </p:grpSpPr>
      <p:pic>
        <p:nvPicPr>
          <p:cNvPr id="7" name="Εικόνα 6">
            <a:extLst>
              <a:ext uri="{FF2B5EF4-FFF2-40B4-BE49-F238E27FC236}">
                <a16:creationId xmlns:a16="http://schemas.microsoft.com/office/drawing/2014/main" id="{2F6A1297-EA87-5F61-3214-D68D1C977B0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200" y="1937994"/>
            <a:ext cx="4800600" cy="3091206"/>
          </a:xfrm>
          <a:prstGeom prst="rect">
            <a:avLst/>
          </a:prstGeom>
        </p:spPr>
      </p:pic>
      <p:sp>
        <p:nvSpPr>
          <p:cNvPr id="7170" name="Rectangle 2">
            <a:extLst>
              <a:ext uri="{FF2B5EF4-FFF2-40B4-BE49-F238E27FC236}">
                <a16:creationId xmlns:a16="http://schemas.microsoft.com/office/drawing/2014/main" id="{70F8062A-36A9-F97B-A092-2303A81B71D1}"/>
              </a:ext>
            </a:extLst>
          </p:cNvPr>
          <p:cNvSpPr>
            <a:spLocks noGrp="1" noChangeArrowheads="1"/>
          </p:cNvSpPr>
          <p:nvPr>
            <p:ph type="title"/>
          </p:nvPr>
        </p:nvSpPr>
        <p:spPr/>
        <p:txBody>
          <a:bodyPr>
            <a:normAutofit fontScale="90000"/>
          </a:bodyPr>
          <a:lstStyle/>
          <a:p>
            <a:r>
              <a:rPr lang="el-GR" dirty="0">
                <a:solidFill>
                  <a:schemeClr val="accent2"/>
                </a:solidFill>
              </a:rPr>
              <a:t>Σχεδίαση Σχεσιακού Μοντέλου από </a:t>
            </a:r>
            <a:r>
              <a:rPr lang="en-US" dirty="0">
                <a:solidFill>
                  <a:schemeClr val="accent2"/>
                </a:solidFill>
              </a:rPr>
              <a:t>ER Diagram</a:t>
            </a:r>
            <a:endParaRPr lang="en-GB" dirty="0">
              <a:solidFill>
                <a:schemeClr val="accent2"/>
              </a:solidFill>
            </a:endParaRPr>
          </a:p>
        </p:txBody>
      </p:sp>
      <p:sp>
        <p:nvSpPr>
          <p:cNvPr id="4" name="Rectangle 3">
            <a:extLst>
              <a:ext uri="{FF2B5EF4-FFF2-40B4-BE49-F238E27FC236}">
                <a16:creationId xmlns:a16="http://schemas.microsoft.com/office/drawing/2014/main" id="{11A76CD1-AAF1-19F0-5D08-C148820E8607}"/>
              </a:ext>
            </a:extLst>
          </p:cNvPr>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a:t>Μετατροπή Συσχετίσεων με </a:t>
            </a:r>
            <a:r>
              <a:rPr lang="el-GR" sz="2400" b="1" dirty="0" err="1"/>
              <a:t>Πληθικότητα</a:t>
            </a:r>
            <a:r>
              <a:rPr lang="el-GR" sz="2400" b="1" dirty="0"/>
              <a:t> Μ-Ν</a:t>
            </a:r>
            <a:r>
              <a:rPr lang="el-GR" sz="2400" dirty="0"/>
              <a:t>:</a:t>
            </a:r>
          </a:p>
        </p:txBody>
      </p:sp>
      <p:sp>
        <p:nvSpPr>
          <p:cNvPr id="5" name="Βέλος: Καμπύλο προς τα αριστερά 4">
            <a:extLst>
              <a:ext uri="{FF2B5EF4-FFF2-40B4-BE49-F238E27FC236}">
                <a16:creationId xmlns:a16="http://schemas.microsoft.com/office/drawing/2014/main" id="{FFA979C9-B6AF-E91E-D8C3-3CF2C5363363}"/>
              </a:ext>
            </a:extLst>
          </p:cNvPr>
          <p:cNvSpPr/>
          <p:nvPr/>
        </p:nvSpPr>
        <p:spPr>
          <a:xfrm rot="18730506">
            <a:off x="4876800" y="2591866"/>
            <a:ext cx="762000" cy="2175837"/>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aphicFrame>
        <p:nvGraphicFramePr>
          <p:cNvPr id="6" name="Group 42">
            <a:extLst>
              <a:ext uri="{FF2B5EF4-FFF2-40B4-BE49-F238E27FC236}">
                <a16:creationId xmlns:a16="http://schemas.microsoft.com/office/drawing/2014/main" id="{D735A8EA-C12F-C3E5-01E1-ED51590F9B87}"/>
              </a:ext>
            </a:extLst>
          </p:cNvPr>
          <p:cNvGraphicFramePr>
            <a:graphicFrameLocks noGrp="1"/>
          </p:cNvGraphicFramePr>
          <p:nvPr>
            <p:extLst>
              <p:ext uri="{D42A27DB-BD31-4B8C-83A1-F6EECF244321}">
                <p14:modId xmlns:p14="http://schemas.microsoft.com/office/powerpoint/2010/main" val="2579220622"/>
              </p:ext>
            </p:extLst>
          </p:nvPr>
        </p:nvGraphicFramePr>
        <p:xfrm>
          <a:off x="2863609" y="5619690"/>
          <a:ext cx="5213591" cy="400110"/>
        </p:xfrm>
        <a:graphic>
          <a:graphicData uri="http://schemas.openxmlformats.org/drawingml/2006/table">
            <a:tbl>
              <a:tblPr/>
              <a:tblGrid>
                <a:gridCol w="1098791">
                  <a:extLst>
                    <a:ext uri="{9D8B030D-6E8A-4147-A177-3AD203B41FA5}">
                      <a16:colId xmlns:a16="http://schemas.microsoft.com/office/drawing/2014/main" val="20000"/>
                    </a:ext>
                  </a:extLst>
                </a:gridCol>
                <a:gridCol w="729585">
                  <a:extLst>
                    <a:ext uri="{9D8B030D-6E8A-4147-A177-3AD203B41FA5}">
                      <a16:colId xmlns:a16="http://schemas.microsoft.com/office/drawing/2014/main" val="20001"/>
                    </a:ext>
                  </a:extLst>
                </a:gridCol>
                <a:gridCol w="1729418">
                  <a:extLst>
                    <a:ext uri="{9D8B030D-6E8A-4147-A177-3AD203B41FA5}">
                      <a16:colId xmlns:a16="http://schemas.microsoft.com/office/drawing/2014/main" val="20002"/>
                    </a:ext>
                  </a:extLst>
                </a:gridCol>
                <a:gridCol w="1655797">
                  <a:extLst>
                    <a:ext uri="{9D8B030D-6E8A-4147-A177-3AD203B41FA5}">
                      <a16:colId xmlns:a16="http://schemas.microsoft.com/office/drawing/2014/main" val="20003"/>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Τίτλος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Πιστοτ</a:t>
                      </a:r>
                      <a:r>
                        <a:rPr kumimoji="0" lang="el-GR" sz="1600" b="0" i="0" u="none" strike="noStrike" cap="none" normalizeH="0" baseline="0" dirty="0">
                          <a:ln>
                            <a:noFill/>
                          </a:ln>
                          <a:solidFill>
                            <a:schemeClr val="accent2"/>
                          </a:solidFill>
                          <a:effectLst/>
                          <a:latin typeface="Times New Roman" pitchFamily="18" charset="0"/>
                        </a:rPr>
                        <a:t>. Μονάδες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 name="Text Box 16">
            <a:extLst>
              <a:ext uri="{FF2B5EF4-FFF2-40B4-BE49-F238E27FC236}">
                <a16:creationId xmlns:a16="http://schemas.microsoft.com/office/drawing/2014/main" id="{F2727D4E-0EA6-6D8A-B252-E931053A886A}"/>
              </a:ext>
            </a:extLst>
          </p:cNvPr>
          <p:cNvSpPr txBox="1">
            <a:spLocks noChangeArrowheads="1"/>
          </p:cNvSpPr>
          <p:nvPr/>
        </p:nvSpPr>
        <p:spPr bwMode="auto">
          <a:xfrm>
            <a:off x="594171" y="5596679"/>
            <a:ext cx="1109920"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2000" b="0" dirty="0">
                <a:solidFill>
                  <a:srgbClr val="0000FF"/>
                </a:solidFill>
              </a:rPr>
              <a:t>Μάθημα</a:t>
            </a:r>
            <a:endParaRPr lang="en-GB" sz="2000" b="0" dirty="0">
              <a:solidFill>
                <a:srgbClr val="0000FF"/>
              </a:solidFill>
            </a:endParaRPr>
          </a:p>
        </p:txBody>
      </p:sp>
      <p:graphicFrame>
        <p:nvGraphicFramePr>
          <p:cNvPr id="12" name="Group 42">
            <a:extLst>
              <a:ext uri="{FF2B5EF4-FFF2-40B4-BE49-F238E27FC236}">
                <a16:creationId xmlns:a16="http://schemas.microsoft.com/office/drawing/2014/main" id="{42A87E9F-1A60-0C53-11E6-48FE46D3E448}"/>
              </a:ext>
            </a:extLst>
          </p:cNvPr>
          <p:cNvGraphicFramePr>
            <a:graphicFrameLocks noGrp="1"/>
          </p:cNvGraphicFramePr>
          <p:nvPr>
            <p:extLst>
              <p:ext uri="{D42A27DB-BD31-4B8C-83A1-F6EECF244321}">
                <p14:modId xmlns:p14="http://schemas.microsoft.com/office/powerpoint/2010/main" val="3008657580"/>
              </p:ext>
            </p:extLst>
          </p:nvPr>
        </p:nvGraphicFramePr>
        <p:xfrm>
          <a:off x="1905000" y="6324600"/>
          <a:ext cx="3581400" cy="427297"/>
        </p:xfrm>
        <a:graphic>
          <a:graphicData uri="http://schemas.openxmlformats.org/drawingml/2006/table">
            <a:tbl>
              <a:tblPr/>
              <a:tblGrid>
                <a:gridCol w="9144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524000">
                  <a:extLst>
                    <a:ext uri="{9D8B030D-6E8A-4147-A177-3AD203B41FA5}">
                      <a16:colId xmlns:a16="http://schemas.microsoft.com/office/drawing/2014/main" val="1340452074"/>
                    </a:ext>
                  </a:extLst>
                </a:gridCol>
              </a:tblGrid>
              <a:tr h="4272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1600" b="0" i="0" u="none" strike="noStrike" cap="none" normalizeH="0" baseline="0" dirty="0">
                          <a:ln>
                            <a:noFill/>
                          </a:ln>
                          <a:solidFill>
                            <a:schemeClr val="accent2"/>
                          </a:solidFill>
                          <a:effectLst/>
                          <a:latin typeface="Times New Roman" pitchFamily="18" charset="0"/>
                        </a:rPr>
                        <a:t>Έτος Εγγραφής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3" name="Text Box 16">
            <a:extLst>
              <a:ext uri="{FF2B5EF4-FFF2-40B4-BE49-F238E27FC236}">
                <a16:creationId xmlns:a16="http://schemas.microsoft.com/office/drawing/2014/main" id="{6C0E4672-5A5A-A6D3-3820-FC059001A574}"/>
              </a:ext>
            </a:extLst>
          </p:cNvPr>
          <p:cNvSpPr txBox="1">
            <a:spLocks noChangeArrowheads="1"/>
          </p:cNvSpPr>
          <p:nvPr/>
        </p:nvSpPr>
        <p:spPr bwMode="auto">
          <a:xfrm>
            <a:off x="444997" y="6305490"/>
            <a:ext cx="1408271"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2000" b="0" dirty="0">
                <a:solidFill>
                  <a:srgbClr val="0000FF"/>
                </a:solidFill>
              </a:rPr>
              <a:t>Εγγράφεται</a:t>
            </a:r>
            <a:endParaRPr lang="en-GB" sz="2000" b="0" dirty="0">
              <a:solidFill>
                <a:srgbClr val="0000FF"/>
              </a:solidFill>
            </a:endParaRPr>
          </a:p>
        </p:txBody>
      </p:sp>
      <p:cxnSp>
        <p:nvCxnSpPr>
          <p:cNvPr id="15" name="Ευθύγραμμο βέλος σύνδεσης 14">
            <a:extLst>
              <a:ext uri="{FF2B5EF4-FFF2-40B4-BE49-F238E27FC236}">
                <a16:creationId xmlns:a16="http://schemas.microsoft.com/office/drawing/2014/main" id="{41990E8F-676E-D7BC-B578-68130A99233E}"/>
              </a:ext>
            </a:extLst>
          </p:cNvPr>
          <p:cNvCxnSpPr/>
          <p:nvPr/>
        </p:nvCxnSpPr>
        <p:spPr>
          <a:xfrm flipV="1">
            <a:off x="2362200" y="5376121"/>
            <a:ext cx="0" cy="9484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E3D2D78D-1386-7C64-81BE-2BB78A17CEE4}"/>
              </a:ext>
            </a:extLst>
          </p:cNvPr>
          <p:cNvCxnSpPr>
            <a:cxnSpLocks/>
          </p:cNvCxnSpPr>
          <p:nvPr/>
        </p:nvCxnSpPr>
        <p:spPr>
          <a:xfrm flipV="1">
            <a:off x="3429000" y="6019800"/>
            <a:ext cx="0" cy="304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Γραμμή σύνδεσης: Καμπύλη 17">
            <a:extLst>
              <a:ext uri="{FF2B5EF4-FFF2-40B4-BE49-F238E27FC236}">
                <a16:creationId xmlns:a16="http://schemas.microsoft.com/office/drawing/2014/main" id="{FC905C89-DD02-BFD3-54BF-C638310A9DDC}"/>
              </a:ext>
            </a:extLst>
          </p:cNvPr>
          <p:cNvCxnSpPr>
            <a:cxnSpLocks/>
            <a:endCxn id="13" idx="1"/>
          </p:cNvCxnSpPr>
          <p:nvPr/>
        </p:nvCxnSpPr>
        <p:spPr>
          <a:xfrm rot="5400000">
            <a:off x="-134672" y="4313470"/>
            <a:ext cx="2771745" cy="1612405"/>
          </a:xfrm>
          <a:prstGeom prst="curvedConnector4">
            <a:avLst>
              <a:gd name="adj1" fmla="val 2404"/>
              <a:gd name="adj2" fmla="val 114178"/>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 Box 16">
            <a:extLst>
              <a:ext uri="{FF2B5EF4-FFF2-40B4-BE49-F238E27FC236}">
                <a16:creationId xmlns:a16="http://schemas.microsoft.com/office/drawing/2014/main" id="{DB08B4A1-F80D-0416-AEAA-AA6C2FD74D45}"/>
              </a:ext>
            </a:extLst>
          </p:cNvPr>
          <p:cNvSpPr txBox="1">
            <a:spLocks noChangeArrowheads="1"/>
          </p:cNvSpPr>
          <p:nvPr/>
        </p:nvSpPr>
        <p:spPr bwMode="auto">
          <a:xfrm>
            <a:off x="570931" y="4953000"/>
            <a:ext cx="1156407"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2000" b="0" dirty="0">
                <a:solidFill>
                  <a:srgbClr val="0000FF"/>
                </a:solidFill>
              </a:rPr>
              <a:t>Φοιτητής</a:t>
            </a:r>
            <a:endParaRPr lang="en-GB" sz="2000" b="0" dirty="0">
              <a:solidFill>
                <a:srgbClr val="0000FF"/>
              </a:solidFill>
            </a:endParaRPr>
          </a:p>
        </p:txBody>
      </p:sp>
      <p:graphicFrame>
        <p:nvGraphicFramePr>
          <p:cNvPr id="25" name="Group 42">
            <a:extLst>
              <a:ext uri="{FF2B5EF4-FFF2-40B4-BE49-F238E27FC236}">
                <a16:creationId xmlns:a16="http://schemas.microsoft.com/office/drawing/2014/main" id="{EF91C5F7-3D98-7CE4-01F2-F4AEC4503554}"/>
              </a:ext>
            </a:extLst>
          </p:cNvPr>
          <p:cNvGraphicFramePr>
            <a:graphicFrameLocks noGrp="1"/>
          </p:cNvGraphicFramePr>
          <p:nvPr>
            <p:extLst>
              <p:ext uri="{D42A27DB-BD31-4B8C-83A1-F6EECF244321}">
                <p14:modId xmlns:p14="http://schemas.microsoft.com/office/powerpoint/2010/main" val="3061164323"/>
              </p:ext>
            </p:extLst>
          </p:nvPr>
        </p:nvGraphicFramePr>
        <p:xfrm>
          <a:off x="1949208" y="4976011"/>
          <a:ext cx="5670792" cy="400110"/>
        </p:xfrm>
        <a:graphic>
          <a:graphicData uri="http://schemas.openxmlformats.org/drawingml/2006/table">
            <a:tbl>
              <a:tblPr/>
              <a:tblGrid>
                <a:gridCol w="874849">
                  <a:extLst>
                    <a:ext uri="{9D8B030D-6E8A-4147-A177-3AD203B41FA5}">
                      <a16:colId xmlns:a16="http://schemas.microsoft.com/office/drawing/2014/main" val="20000"/>
                    </a:ext>
                  </a:extLst>
                </a:gridCol>
                <a:gridCol w="1113865">
                  <a:extLst>
                    <a:ext uri="{9D8B030D-6E8A-4147-A177-3AD203B41FA5}">
                      <a16:colId xmlns:a16="http://schemas.microsoft.com/office/drawing/2014/main" val="20001"/>
                    </a:ext>
                  </a:extLst>
                </a:gridCol>
                <a:gridCol w="1225250">
                  <a:extLst>
                    <a:ext uri="{9D8B030D-6E8A-4147-A177-3AD203B41FA5}">
                      <a16:colId xmlns:a16="http://schemas.microsoft.com/office/drawing/2014/main" val="20002"/>
                    </a:ext>
                  </a:extLst>
                </a:gridCol>
                <a:gridCol w="1113865">
                  <a:extLst>
                    <a:ext uri="{9D8B030D-6E8A-4147-A177-3AD203B41FA5}">
                      <a16:colId xmlns:a16="http://schemas.microsoft.com/office/drawing/2014/main" val="20003"/>
                    </a:ext>
                  </a:extLst>
                </a:gridCol>
                <a:gridCol w="1342963">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 </a:t>
                      </a:r>
                      <a:r>
                        <a:rPr kumimoji="0" lang="el-GR" sz="1600" b="0" i="0" u="none" strike="noStrike" cap="none" normalizeH="0" baseline="0" dirty="0" err="1">
                          <a:ln>
                            <a:noFill/>
                          </a:ln>
                          <a:solidFill>
                            <a:schemeClr val="accent2"/>
                          </a:solidFill>
                          <a:effectLst/>
                          <a:latin typeface="Times New Roman" pitchFamily="18" charset="0"/>
                        </a:rPr>
                        <a:t>Εισ</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43254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0" y="381000"/>
            <a:ext cx="9220200" cy="685800"/>
          </a:xfrm>
          <a:prstGeom prst="rect">
            <a:avLst/>
          </a:prstGeom>
          <a:noFill/>
          <a:ln w="9525">
            <a:noFill/>
            <a:miter lim="800000"/>
            <a:headEnd/>
            <a:tailEnd/>
          </a:ln>
          <a:effectLst/>
        </p:spPr>
        <p:txBody>
          <a:bodyPr anchor="ctr"/>
          <a:lstStyle/>
          <a:p>
            <a:pPr algn="ctr"/>
            <a:r>
              <a:rPr lang="el-GR" sz="4400" dirty="0">
                <a:solidFill>
                  <a:schemeClr val="accent2"/>
                </a:solidFill>
              </a:rPr>
              <a:t>Σχεδίαση Σχεσιακού Μοντέλου από </a:t>
            </a:r>
            <a:r>
              <a:rPr lang="en-US" sz="4400" dirty="0">
                <a:solidFill>
                  <a:schemeClr val="accent2"/>
                </a:solidFill>
              </a:rPr>
              <a:t>ER Diagram</a:t>
            </a:r>
            <a:endParaRPr lang="en-GB" sz="4300" b="0" dirty="0">
              <a:solidFill>
                <a:schemeClr val="tx2"/>
              </a:solidFill>
              <a:sym typeface="Symbol" pitchFamily="18" charset="2"/>
            </a:endParaRPr>
          </a:p>
        </p:txBody>
      </p:sp>
      <p:sp>
        <p:nvSpPr>
          <p:cNvPr id="108547" name="Rectangle 3"/>
          <p:cNvSpPr>
            <a:spLocks noChangeArrowheads="1"/>
          </p:cNvSpPr>
          <p:nvPr/>
        </p:nvSpPr>
        <p:spPr bwMode="auto">
          <a:xfrm>
            <a:off x="304800" y="1524000"/>
            <a:ext cx="8458200" cy="4876800"/>
          </a:xfrm>
          <a:prstGeom prst="rect">
            <a:avLst/>
          </a:prstGeom>
          <a:noFill/>
          <a:ln w="9525">
            <a:noFill/>
            <a:miter lim="800000"/>
            <a:headEnd/>
            <a:tailEnd/>
          </a:ln>
          <a:effectLst/>
        </p:spPr>
        <p:txBody>
          <a:bodyPr lIns="92075" tIns="46038" rIns="92075" bIns="46038"/>
          <a:lstStyle/>
          <a:p>
            <a:pPr marL="474663" lvl="1">
              <a:spcBef>
                <a:spcPct val="20000"/>
              </a:spcBef>
            </a:pPr>
            <a:r>
              <a:rPr lang="el-GR" sz="2000" b="0" dirty="0"/>
              <a:t>Για μια </a:t>
            </a:r>
            <a:r>
              <a:rPr lang="en-US" sz="2000" b="0" dirty="0"/>
              <a:t>N-</a:t>
            </a:r>
            <a:r>
              <a:rPr lang="el-GR" sz="2000" b="0" dirty="0"/>
              <a:t>1σχέση </a:t>
            </a:r>
            <a:r>
              <a:rPr lang="en-US" sz="2000" b="0" dirty="0">
                <a:solidFill>
                  <a:schemeClr val="accent2"/>
                </a:solidFill>
              </a:rPr>
              <a:t>r</a:t>
            </a:r>
            <a:r>
              <a:rPr lang="en-US" sz="2000" b="0" dirty="0"/>
              <a:t> </a:t>
            </a:r>
            <a:r>
              <a:rPr lang="el-GR" sz="2000" b="0" dirty="0"/>
              <a:t>μεταξύ οντοτήτων </a:t>
            </a:r>
            <a:r>
              <a:rPr lang="en-US" sz="2000" b="0" dirty="0">
                <a:solidFill>
                  <a:schemeClr val="accent2"/>
                </a:solidFill>
              </a:rPr>
              <a:t>E</a:t>
            </a:r>
            <a:r>
              <a:rPr lang="en-US" sz="2000" b="0" dirty="0"/>
              <a:t> </a:t>
            </a:r>
            <a:r>
              <a:rPr lang="el-GR" sz="2000" b="0" dirty="0"/>
              <a:t>και </a:t>
            </a:r>
            <a:r>
              <a:rPr lang="en-US" sz="2000" b="0" dirty="0">
                <a:solidFill>
                  <a:schemeClr val="accent2"/>
                </a:solidFill>
              </a:rPr>
              <a:t>F</a:t>
            </a:r>
            <a:r>
              <a:rPr lang="en-US" sz="2000" b="0" dirty="0"/>
              <a:t> </a:t>
            </a:r>
            <a:r>
              <a:rPr lang="el-GR" sz="2000" b="0" dirty="0"/>
              <a:t>δεν δημιουργούμε νέα σχέση για την αναπαράστασή της. Αν </a:t>
            </a:r>
            <a:r>
              <a:rPr lang="en-US" sz="2000" b="0" dirty="0">
                <a:solidFill>
                  <a:schemeClr val="accent2"/>
                </a:solidFill>
              </a:rPr>
              <a:t>max-card(F,R) = 1</a:t>
            </a:r>
            <a:r>
              <a:rPr lang="en-US" sz="2000" b="0" dirty="0"/>
              <a:t>, </a:t>
            </a:r>
            <a:r>
              <a:rPr lang="el-GR" sz="2000" b="0" dirty="0"/>
              <a:t>τότε η σχέση της </a:t>
            </a:r>
            <a:r>
              <a:rPr lang="en-US" sz="2000" b="0" dirty="0">
                <a:solidFill>
                  <a:schemeClr val="accent2"/>
                </a:solidFill>
              </a:rPr>
              <a:t>F</a:t>
            </a:r>
            <a:r>
              <a:rPr lang="en-US" sz="2000" b="0" dirty="0"/>
              <a:t> </a:t>
            </a:r>
            <a:r>
              <a:rPr lang="el-GR" sz="2000" b="0" dirty="0"/>
              <a:t>πρέπει να περιέχει γνωρίσματα που αντιστοιχούν στο πρωτεύον κλειδί της </a:t>
            </a:r>
            <a:r>
              <a:rPr lang="en-US" sz="2000" b="0" dirty="0">
                <a:solidFill>
                  <a:schemeClr val="accent2"/>
                </a:solidFill>
              </a:rPr>
              <a:t>E </a:t>
            </a:r>
            <a:r>
              <a:rPr lang="en-US" sz="2000" b="0" dirty="0"/>
              <a:t>(</a:t>
            </a:r>
            <a:r>
              <a:rPr lang="el-GR" sz="2000" b="0" dirty="0">
                <a:solidFill>
                  <a:schemeClr val="accent2"/>
                </a:solidFill>
              </a:rPr>
              <a:t>ξένο κλειδί</a:t>
            </a:r>
            <a:r>
              <a:rPr lang="el-GR" sz="2000" b="0" dirty="0"/>
              <a:t>). Αν η </a:t>
            </a:r>
            <a:r>
              <a:rPr lang="en-US" sz="2000" b="0" dirty="0">
                <a:solidFill>
                  <a:schemeClr val="accent2"/>
                </a:solidFill>
              </a:rPr>
              <a:t>F</a:t>
            </a:r>
            <a:r>
              <a:rPr lang="en-US" sz="2000" b="0" dirty="0"/>
              <a:t>  </a:t>
            </a:r>
            <a:r>
              <a:rPr lang="el-GR" sz="2000" b="0" dirty="0"/>
              <a:t>έχει υποχρεωτική συμμετοχή στην </a:t>
            </a:r>
            <a:r>
              <a:rPr lang="en-US" sz="2000" b="0" dirty="0"/>
              <a:t>r, </a:t>
            </a:r>
            <a:r>
              <a:rPr lang="el-GR" sz="2000" b="0" dirty="0"/>
              <a:t>τότε το ξένο κλειδί δεν δέχεται κενές τιμές.</a:t>
            </a:r>
          </a:p>
          <a:p>
            <a:pPr marL="474663" lvl="1">
              <a:spcBef>
                <a:spcPct val="20000"/>
              </a:spcBef>
            </a:pPr>
            <a:endParaRPr lang="el-GR" sz="2000" dirty="0">
              <a:solidFill>
                <a:schemeClr val="accent2"/>
              </a:solidFill>
            </a:endParaRPr>
          </a:p>
          <a:p>
            <a:pPr marL="474663" lvl="1">
              <a:spcBef>
                <a:spcPct val="20000"/>
              </a:spcBef>
            </a:pPr>
            <a:r>
              <a:rPr lang="el-GR" sz="2000" b="0" dirty="0">
                <a:solidFill>
                  <a:schemeClr val="accent2"/>
                </a:solidFill>
              </a:rPr>
              <a:t>Παράδειγμα: </a:t>
            </a:r>
            <a:r>
              <a:rPr lang="el-GR" sz="2000" b="0" dirty="0"/>
              <a:t>Η σχέση</a:t>
            </a:r>
            <a:r>
              <a:rPr lang="el-GR" sz="2000" b="0" dirty="0">
                <a:solidFill>
                  <a:schemeClr val="accent2"/>
                </a:solidFill>
              </a:rPr>
              <a:t> </a:t>
            </a:r>
            <a:r>
              <a:rPr lang="en-US" sz="2000" b="0" dirty="0">
                <a:solidFill>
                  <a:schemeClr val="accent2"/>
                </a:solidFill>
              </a:rPr>
              <a:t>teach</a:t>
            </a:r>
            <a:r>
              <a:rPr lang="en-US" sz="2000" b="0" dirty="0"/>
              <a:t> </a:t>
            </a:r>
            <a:r>
              <a:rPr lang="el-GR" sz="2000" b="0" dirty="0"/>
              <a:t>μεταξύ </a:t>
            </a:r>
            <a:r>
              <a:rPr lang="en-US" sz="2000" b="0" dirty="0">
                <a:solidFill>
                  <a:schemeClr val="accent2"/>
                </a:solidFill>
              </a:rPr>
              <a:t>instructors</a:t>
            </a:r>
            <a:r>
              <a:rPr lang="el-GR" sz="2000" b="0" dirty="0"/>
              <a:t> και </a:t>
            </a:r>
            <a:r>
              <a:rPr lang="en-US" sz="2000" b="0" dirty="0">
                <a:solidFill>
                  <a:schemeClr val="accent2"/>
                </a:solidFill>
              </a:rPr>
              <a:t>courses</a:t>
            </a:r>
            <a:r>
              <a:rPr lang="en-US" sz="2000" b="0" dirty="0"/>
              <a:t> </a:t>
            </a:r>
            <a:r>
              <a:rPr lang="el-GR" sz="2000" b="0" dirty="0"/>
              <a:t>είναι 1-Ν. Αν </a:t>
            </a:r>
            <a:r>
              <a:rPr lang="en-US" sz="2000" b="0" dirty="0" err="1">
                <a:solidFill>
                  <a:schemeClr val="accent2"/>
                </a:solidFill>
              </a:rPr>
              <a:t>iid</a:t>
            </a:r>
            <a:r>
              <a:rPr lang="en-US" sz="2000" b="0" dirty="0"/>
              <a:t> </a:t>
            </a:r>
            <a:r>
              <a:rPr lang="el-GR" sz="2000" b="0" dirty="0"/>
              <a:t>και </a:t>
            </a:r>
            <a:r>
              <a:rPr lang="en-US" sz="2000" b="0" dirty="0" err="1">
                <a:solidFill>
                  <a:schemeClr val="accent2"/>
                </a:solidFill>
              </a:rPr>
              <a:t>cid</a:t>
            </a:r>
            <a:r>
              <a:rPr lang="en-US" sz="2000" b="0" dirty="0"/>
              <a:t> </a:t>
            </a:r>
            <a:r>
              <a:rPr lang="el-GR" sz="2000" b="0" dirty="0"/>
              <a:t>είναι τα πρωτεύοντα κλειδιά των σχέσεων </a:t>
            </a:r>
            <a:r>
              <a:rPr lang="en-US" sz="2000" b="0" dirty="0">
                <a:solidFill>
                  <a:schemeClr val="accent2"/>
                </a:solidFill>
              </a:rPr>
              <a:t>instructors</a:t>
            </a:r>
            <a:r>
              <a:rPr lang="en-US" sz="2000" b="0" dirty="0"/>
              <a:t> </a:t>
            </a:r>
            <a:r>
              <a:rPr lang="el-GR" sz="2000" b="0" dirty="0"/>
              <a:t>και </a:t>
            </a:r>
            <a:r>
              <a:rPr lang="en-US" sz="2000" b="0" dirty="0">
                <a:solidFill>
                  <a:schemeClr val="accent2"/>
                </a:solidFill>
              </a:rPr>
              <a:t>courses </a:t>
            </a:r>
            <a:r>
              <a:rPr lang="el-GR" sz="2000" b="0" dirty="0"/>
              <a:t>αντίστοιχα, τότε η σχέση </a:t>
            </a:r>
            <a:r>
              <a:rPr lang="en-US" sz="2000" b="0" dirty="0">
                <a:solidFill>
                  <a:schemeClr val="accent2"/>
                </a:solidFill>
              </a:rPr>
              <a:t>courses </a:t>
            </a:r>
            <a:r>
              <a:rPr lang="el-GR" sz="2000" b="0" dirty="0"/>
              <a:t>πρέπει να περιέχει το </a:t>
            </a:r>
            <a:r>
              <a:rPr lang="en-US" sz="2000" b="0" dirty="0" err="1">
                <a:solidFill>
                  <a:schemeClr val="accent2"/>
                </a:solidFill>
              </a:rPr>
              <a:t>iid</a:t>
            </a:r>
            <a:r>
              <a:rPr lang="en-US" sz="2000" b="0" dirty="0"/>
              <a:t> </a:t>
            </a:r>
            <a:r>
              <a:rPr lang="el-GR" sz="2000" b="0" dirty="0"/>
              <a:t>ως ξένο κλειδί, το οποίο δεν μπορεί να δέχεται κενές τιμές.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22323-A05D-4093-4ACD-4723D2A0FF41}"/>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89E9A7DA-EAFA-4BB8-B7F6-6F2791EE538E}"/>
              </a:ext>
            </a:extLst>
          </p:cNvPr>
          <p:cNvSpPr>
            <a:spLocks noGrp="1" noChangeArrowheads="1"/>
          </p:cNvSpPr>
          <p:nvPr>
            <p:ph type="title"/>
          </p:nvPr>
        </p:nvSpPr>
        <p:spPr/>
        <p:txBody>
          <a:bodyPr>
            <a:normAutofit fontScale="90000"/>
          </a:bodyPr>
          <a:lstStyle/>
          <a:p>
            <a:r>
              <a:rPr lang="el-GR" dirty="0">
                <a:solidFill>
                  <a:schemeClr val="accent2"/>
                </a:solidFill>
              </a:rPr>
              <a:t>Σχεδίαση Σχεσιακού Μοντέλου από </a:t>
            </a:r>
            <a:r>
              <a:rPr lang="en-US" dirty="0">
                <a:solidFill>
                  <a:schemeClr val="accent2"/>
                </a:solidFill>
              </a:rPr>
              <a:t>ER Diagram</a:t>
            </a:r>
            <a:endParaRPr lang="en-GB" dirty="0">
              <a:solidFill>
                <a:schemeClr val="accent2"/>
              </a:solidFill>
            </a:endParaRPr>
          </a:p>
        </p:txBody>
      </p:sp>
      <p:sp>
        <p:nvSpPr>
          <p:cNvPr id="4" name="Rectangle 3">
            <a:extLst>
              <a:ext uri="{FF2B5EF4-FFF2-40B4-BE49-F238E27FC236}">
                <a16:creationId xmlns:a16="http://schemas.microsoft.com/office/drawing/2014/main" id="{168A27B5-2C5E-D8AF-360C-15FE789DB6DB}"/>
              </a:ext>
            </a:extLst>
          </p:cNvPr>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a:t>Μετατροπή Συσχετίσεων με </a:t>
            </a:r>
            <a:r>
              <a:rPr lang="el-GR" sz="2400" b="1" dirty="0" err="1"/>
              <a:t>Πληθικότητα</a:t>
            </a:r>
            <a:r>
              <a:rPr lang="el-GR" sz="2400" b="1" dirty="0"/>
              <a:t> 1-Ν</a:t>
            </a:r>
            <a:r>
              <a:rPr lang="el-GR" sz="2400" dirty="0"/>
              <a:t>:</a:t>
            </a:r>
          </a:p>
        </p:txBody>
      </p:sp>
      <p:pic>
        <p:nvPicPr>
          <p:cNvPr id="7" name="Εικόνα 6">
            <a:extLst>
              <a:ext uri="{FF2B5EF4-FFF2-40B4-BE49-F238E27FC236}">
                <a16:creationId xmlns:a16="http://schemas.microsoft.com/office/drawing/2014/main" id="{9C176A48-3929-C0C1-3345-D617EBC146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1000" y="2295850"/>
            <a:ext cx="4118772" cy="1858584"/>
          </a:xfrm>
          <a:prstGeom prst="rect">
            <a:avLst/>
          </a:prstGeom>
        </p:spPr>
      </p:pic>
      <p:graphicFrame>
        <p:nvGraphicFramePr>
          <p:cNvPr id="8" name="Group 42">
            <a:extLst>
              <a:ext uri="{FF2B5EF4-FFF2-40B4-BE49-F238E27FC236}">
                <a16:creationId xmlns:a16="http://schemas.microsoft.com/office/drawing/2014/main" id="{FDF7941B-8713-8CFE-6433-C203BC4DB995}"/>
              </a:ext>
            </a:extLst>
          </p:cNvPr>
          <p:cNvGraphicFramePr>
            <a:graphicFrameLocks noGrp="1"/>
          </p:cNvGraphicFramePr>
          <p:nvPr/>
        </p:nvGraphicFramePr>
        <p:xfrm>
          <a:off x="1949208" y="5357011"/>
          <a:ext cx="5670792" cy="400110"/>
        </p:xfrm>
        <a:graphic>
          <a:graphicData uri="http://schemas.openxmlformats.org/drawingml/2006/table">
            <a:tbl>
              <a:tblPr/>
              <a:tblGrid>
                <a:gridCol w="874849">
                  <a:extLst>
                    <a:ext uri="{9D8B030D-6E8A-4147-A177-3AD203B41FA5}">
                      <a16:colId xmlns:a16="http://schemas.microsoft.com/office/drawing/2014/main" val="20000"/>
                    </a:ext>
                  </a:extLst>
                </a:gridCol>
                <a:gridCol w="1113865">
                  <a:extLst>
                    <a:ext uri="{9D8B030D-6E8A-4147-A177-3AD203B41FA5}">
                      <a16:colId xmlns:a16="http://schemas.microsoft.com/office/drawing/2014/main" val="20001"/>
                    </a:ext>
                  </a:extLst>
                </a:gridCol>
                <a:gridCol w="1225250">
                  <a:extLst>
                    <a:ext uri="{9D8B030D-6E8A-4147-A177-3AD203B41FA5}">
                      <a16:colId xmlns:a16="http://schemas.microsoft.com/office/drawing/2014/main" val="20002"/>
                    </a:ext>
                  </a:extLst>
                </a:gridCol>
                <a:gridCol w="1113865">
                  <a:extLst>
                    <a:ext uri="{9D8B030D-6E8A-4147-A177-3AD203B41FA5}">
                      <a16:colId xmlns:a16="http://schemas.microsoft.com/office/drawing/2014/main" val="20003"/>
                    </a:ext>
                  </a:extLst>
                </a:gridCol>
                <a:gridCol w="1342963">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sng" strike="noStrike" cap="none" normalizeH="0" baseline="0" dirty="0">
                          <a:ln>
                            <a:noFill/>
                          </a:ln>
                          <a:solidFill>
                            <a:schemeClr val="accent2"/>
                          </a:solidFill>
                          <a:effectLst/>
                          <a:latin typeface="Times New Roman" pitchFamily="18" charset="0"/>
                        </a:rPr>
                        <a:t>K-ID</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Αρ</a:t>
                      </a:r>
                      <a:r>
                        <a:rPr kumimoji="0" lang="el-GR" sz="1600" b="0" i="0" u="none" strike="noStrike" cap="none" normalizeH="0" baseline="0" dirty="0">
                          <a:ln>
                            <a:noFill/>
                          </a:ln>
                          <a:solidFill>
                            <a:schemeClr val="accent2"/>
                          </a:solidFill>
                          <a:effectLst/>
                          <a:latin typeface="Times New Roman" pitchFamily="18" charset="0"/>
                        </a:rPr>
                        <a:t>. Γραφείου</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Text Box 16">
            <a:extLst>
              <a:ext uri="{FF2B5EF4-FFF2-40B4-BE49-F238E27FC236}">
                <a16:creationId xmlns:a16="http://schemas.microsoft.com/office/drawing/2014/main" id="{0358886F-397D-7230-65F5-94AF41632D8E}"/>
              </a:ext>
            </a:extLst>
          </p:cNvPr>
          <p:cNvSpPr txBox="1">
            <a:spLocks noChangeArrowheads="1"/>
          </p:cNvSpPr>
          <p:nvPr/>
        </p:nvSpPr>
        <p:spPr bwMode="auto">
          <a:xfrm>
            <a:off x="486991" y="5334000"/>
            <a:ext cx="1324273"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pPr>
            <a:r>
              <a:rPr lang="el-GR" sz="2000" dirty="0">
                <a:solidFill>
                  <a:srgbClr val="0000FF"/>
                </a:solidFill>
              </a:rPr>
              <a:t>Καθηγητής</a:t>
            </a:r>
            <a:endParaRPr lang="en-GB" sz="2000" dirty="0">
              <a:solidFill>
                <a:srgbClr val="0000FF"/>
              </a:solidFill>
            </a:endParaRPr>
          </a:p>
        </p:txBody>
      </p:sp>
      <p:sp>
        <p:nvSpPr>
          <p:cNvPr id="5" name="Βέλος: Καμπύλο προς τα αριστερά 4">
            <a:extLst>
              <a:ext uri="{FF2B5EF4-FFF2-40B4-BE49-F238E27FC236}">
                <a16:creationId xmlns:a16="http://schemas.microsoft.com/office/drawing/2014/main" id="{505CDE21-3D17-7232-3A27-AC15DB4F77DF}"/>
              </a:ext>
            </a:extLst>
          </p:cNvPr>
          <p:cNvSpPr/>
          <p:nvPr/>
        </p:nvSpPr>
        <p:spPr>
          <a:xfrm rot="18730506">
            <a:off x="4872056" y="2727284"/>
            <a:ext cx="762000" cy="2175837"/>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aphicFrame>
        <p:nvGraphicFramePr>
          <p:cNvPr id="2" name="Group 42">
            <a:extLst>
              <a:ext uri="{FF2B5EF4-FFF2-40B4-BE49-F238E27FC236}">
                <a16:creationId xmlns:a16="http://schemas.microsoft.com/office/drawing/2014/main" id="{8EA13EB1-9352-BD6F-03BE-289545853EC5}"/>
              </a:ext>
            </a:extLst>
          </p:cNvPr>
          <p:cNvGraphicFramePr>
            <a:graphicFrameLocks noGrp="1"/>
          </p:cNvGraphicFramePr>
          <p:nvPr>
            <p:extLst>
              <p:ext uri="{D42A27DB-BD31-4B8C-83A1-F6EECF244321}">
                <p14:modId xmlns:p14="http://schemas.microsoft.com/office/powerpoint/2010/main" val="4014125871"/>
              </p:ext>
            </p:extLst>
          </p:nvPr>
        </p:nvGraphicFramePr>
        <p:xfrm>
          <a:off x="7620000" y="5357011"/>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Διευθ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bl>
          </a:graphicData>
        </a:graphic>
      </p:graphicFrame>
      <p:cxnSp>
        <p:nvCxnSpPr>
          <p:cNvPr id="3" name="Γραμμή σύνδεσης: Καμπύλη 2">
            <a:extLst>
              <a:ext uri="{FF2B5EF4-FFF2-40B4-BE49-F238E27FC236}">
                <a16:creationId xmlns:a16="http://schemas.microsoft.com/office/drawing/2014/main" id="{A28A0994-F076-4484-E0F7-CEBB5DC9E2C2}"/>
              </a:ext>
            </a:extLst>
          </p:cNvPr>
          <p:cNvCxnSpPr>
            <a:cxnSpLocks/>
          </p:cNvCxnSpPr>
          <p:nvPr/>
        </p:nvCxnSpPr>
        <p:spPr>
          <a:xfrm>
            <a:off x="3962400" y="3940669"/>
            <a:ext cx="4038600" cy="1317131"/>
          </a:xfrm>
          <a:prstGeom prst="curvedConnector3">
            <a:avLst>
              <a:gd name="adj1" fmla="val 22002"/>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 Box 16">
            <a:extLst>
              <a:ext uri="{FF2B5EF4-FFF2-40B4-BE49-F238E27FC236}">
                <a16:creationId xmlns:a16="http://schemas.microsoft.com/office/drawing/2014/main" id="{E638452D-E40D-487C-382E-8ED7D1055877}"/>
              </a:ext>
            </a:extLst>
          </p:cNvPr>
          <p:cNvSpPr txBox="1">
            <a:spLocks noChangeArrowheads="1"/>
          </p:cNvSpPr>
          <p:nvPr/>
        </p:nvSpPr>
        <p:spPr bwMode="auto">
          <a:xfrm>
            <a:off x="6086512" y="4429976"/>
            <a:ext cx="2981288" cy="720197"/>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200" b="0" dirty="0"/>
              <a:t>Επεκτείνουμε τον αρχικό πίνακα Καθηγητής,</a:t>
            </a:r>
          </a:p>
          <a:p>
            <a:pPr algn="ctr" eaLnBrk="0" hangingPunct="0">
              <a:spcBef>
                <a:spcPct val="20000"/>
              </a:spcBef>
              <a:buClr>
                <a:schemeClr val="accent2"/>
              </a:buClr>
              <a:buSzPct val="60000"/>
              <a:buFont typeface="Monotype Sorts" pitchFamily="2" charset="2"/>
              <a:buNone/>
            </a:pPr>
            <a:r>
              <a:rPr lang="el-GR" sz="1200" dirty="0"/>
              <a:t>προσθέτοντας το </a:t>
            </a:r>
            <a:r>
              <a:rPr lang="en-US" sz="1200" dirty="0"/>
              <a:t>K-ID</a:t>
            </a:r>
            <a:endParaRPr lang="el-GR" sz="1200" dirty="0"/>
          </a:p>
          <a:p>
            <a:pPr algn="ctr" eaLnBrk="0" hangingPunct="0">
              <a:spcBef>
                <a:spcPct val="20000"/>
              </a:spcBef>
              <a:buClr>
                <a:schemeClr val="accent2"/>
              </a:buClr>
              <a:buSzPct val="60000"/>
              <a:buFont typeface="Monotype Sorts" pitchFamily="2" charset="2"/>
              <a:buNone/>
            </a:pPr>
            <a:r>
              <a:rPr lang="el-GR" sz="1200" dirty="0"/>
              <a:t>του καθηγητή διευθυντή</a:t>
            </a:r>
            <a:endParaRPr lang="en-GB" sz="1200" b="0" dirty="0"/>
          </a:p>
        </p:txBody>
      </p:sp>
      <p:cxnSp>
        <p:nvCxnSpPr>
          <p:cNvPr id="16" name="Ευθεία γραμμή σύνδεσης 15">
            <a:extLst>
              <a:ext uri="{FF2B5EF4-FFF2-40B4-BE49-F238E27FC236}">
                <a16:creationId xmlns:a16="http://schemas.microsoft.com/office/drawing/2014/main" id="{8813EA29-6284-0B08-FDA3-A3165A0BCBAB}"/>
              </a:ext>
            </a:extLst>
          </p:cNvPr>
          <p:cNvCxnSpPr/>
          <p:nvPr/>
        </p:nvCxnSpPr>
        <p:spPr>
          <a:xfrm>
            <a:off x="7772400" y="57912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a16="http://schemas.microsoft.com/office/drawing/2014/main" id="{673CA045-D9B6-E7BE-B4B8-E64EBB418607}"/>
              </a:ext>
            </a:extLst>
          </p:cNvPr>
          <p:cNvCxnSpPr/>
          <p:nvPr/>
        </p:nvCxnSpPr>
        <p:spPr>
          <a:xfrm flipH="1">
            <a:off x="2336933" y="6019800"/>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a:extLst>
              <a:ext uri="{FF2B5EF4-FFF2-40B4-BE49-F238E27FC236}">
                <a16:creationId xmlns:a16="http://schemas.microsoft.com/office/drawing/2014/main" id="{6A18A851-1CF6-E65A-76E3-4E03CE6E053E}"/>
              </a:ext>
            </a:extLst>
          </p:cNvPr>
          <p:cNvCxnSpPr>
            <a:cxnSpLocks/>
          </p:cNvCxnSpPr>
          <p:nvPr/>
        </p:nvCxnSpPr>
        <p:spPr>
          <a:xfrm flipV="1">
            <a:off x="2336933" y="5791200"/>
            <a:ext cx="0" cy="228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5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BCBF2-7E05-B864-6241-046F288B2185}"/>
              </a:ext>
            </a:extLst>
          </p:cNvPr>
          <p:cNvSpPr>
            <a:spLocks noGrp="1"/>
          </p:cNvSpPr>
          <p:nvPr>
            <p:ph type="title"/>
          </p:nvPr>
        </p:nvSpPr>
        <p:spPr/>
        <p:txBody>
          <a:bodyPr>
            <a:normAutofit fontScale="90000"/>
          </a:bodyPr>
          <a:lstStyle/>
          <a:p>
            <a:r>
              <a:rPr lang="el-GR" dirty="0"/>
              <a:t>Γραφική Αναπαράσταση Τύπων Οντοτήτων</a:t>
            </a:r>
          </a:p>
        </p:txBody>
      </p:sp>
      <p:sp>
        <p:nvSpPr>
          <p:cNvPr id="3" name="Θέση περιεχομένου 2">
            <a:extLst>
              <a:ext uri="{FF2B5EF4-FFF2-40B4-BE49-F238E27FC236}">
                <a16:creationId xmlns:a16="http://schemas.microsoft.com/office/drawing/2014/main" id="{B7B67E4D-1113-FDB8-A870-F98CBB319719}"/>
              </a:ext>
            </a:extLst>
          </p:cNvPr>
          <p:cNvSpPr>
            <a:spLocks noGrp="1"/>
          </p:cNvSpPr>
          <p:nvPr>
            <p:ph idx="1"/>
          </p:nvPr>
        </p:nvSpPr>
        <p:spPr/>
        <p:txBody>
          <a:bodyPr>
            <a:normAutofit fontScale="92500" lnSpcReduction="10000"/>
          </a:bodyPr>
          <a:lstStyle/>
          <a:p>
            <a:r>
              <a:rPr lang="el-GR" sz="2000" b="1" dirty="0"/>
              <a:t>Παραλληλόγραμμα</a:t>
            </a:r>
            <a:r>
              <a:rPr lang="el-GR" sz="2000" dirty="0"/>
              <a:t> για τύπους οντοτήτων</a:t>
            </a:r>
          </a:p>
          <a:p>
            <a:endParaRPr lang="el-GR" sz="2000" b="1" dirty="0"/>
          </a:p>
          <a:p>
            <a:r>
              <a:rPr lang="el-GR" sz="2000" b="1" dirty="0"/>
              <a:t>Ελλείψεις</a:t>
            </a:r>
            <a:r>
              <a:rPr lang="el-GR" sz="2000" dirty="0"/>
              <a:t> για γνωρίσματα</a:t>
            </a:r>
          </a:p>
          <a:p>
            <a:endParaRPr lang="el-GR" sz="2000" dirty="0"/>
          </a:p>
          <a:p>
            <a:endParaRPr lang="el-GR" sz="2000" dirty="0"/>
          </a:p>
          <a:p>
            <a:pPr marL="0" indent="0">
              <a:buNone/>
            </a:pPr>
            <a:endParaRPr lang="el-GR" sz="2000" dirty="0"/>
          </a:p>
          <a:p>
            <a:pPr marL="0" indent="0">
              <a:buNone/>
            </a:pPr>
            <a:endParaRPr lang="el-GR" sz="2000" dirty="0"/>
          </a:p>
          <a:p>
            <a:pPr marL="0" indent="0">
              <a:buNone/>
            </a:pPr>
            <a:r>
              <a:rPr lang="el-GR" sz="2000" dirty="0"/>
              <a:t>   (Σύνθετο γνώρισμα)</a:t>
            </a:r>
          </a:p>
          <a:p>
            <a:endParaRPr lang="el-GR" sz="2000" dirty="0"/>
          </a:p>
          <a:p>
            <a:endParaRPr lang="el-GR" sz="2000" dirty="0"/>
          </a:p>
          <a:p>
            <a:endParaRPr lang="el-GR" sz="2000" dirty="0"/>
          </a:p>
          <a:p>
            <a:endParaRPr lang="el-GR" sz="2000" dirty="0"/>
          </a:p>
          <a:p>
            <a:endParaRPr lang="el-GR" sz="2000" dirty="0"/>
          </a:p>
          <a:p>
            <a:r>
              <a:rPr lang="el-GR" sz="2000" b="1" dirty="0"/>
              <a:t>Ρόμβος</a:t>
            </a:r>
            <a:r>
              <a:rPr lang="el-GR" sz="2000" dirty="0"/>
              <a:t> για τις Συσχετίσεις</a:t>
            </a:r>
          </a:p>
        </p:txBody>
      </p:sp>
      <p:sp>
        <p:nvSpPr>
          <p:cNvPr id="5" name="Rectangle 6">
            <a:extLst>
              <a:ext uri="{FF2B5EF4-FFF2-40B4-BE49-F238E27FC236}">
                <a16:creationId xmlns:a16="http://schemas.microsoft.com/office/drawing/2014/main" id="{40A0E0AA-FE91-3BFC-BD49-C91C830660A5}"/>
              </a:ext>
            </a:extLst>
          </p:cNvPr>
          <p:cNvSpPr>
            <a:spLocks noChangeArrowheads="1"/>
          </p:cNvSpPr>
          <p:nvPr/>
        </p:nvSpPr>
        <p:spPr bwMode="ltGray">
          <a:xfrm>
            <a:off x="5889637" y="1456752"/>
            <a:ext cx="1800200" cy="801694"/>
          </a:xfrm>
          <a:prstGeom prst="rect">
            <a:avLst/>
          </a:prstGeom>
          <a:noFill/>
          <a:ln w="38100">
            <a:solidFill>
              <a:srgbClr val="990000"/>
            </a:solidFill>
            <a:miter lim="800000"/>
            <a:headEnd/>
            <a:tailEnd/>
          </a:ln>
        </p:spPr>
        <p:txBody>
          <a:bodyPr wrap="none" anchor="ctr"/>
          <a:lstStyle/>
          <a:p>
            <a:pPr algn="ctr"/>
            <a:r>
              <a:rPr lang="el-GR" sz="2000" b="1" dirty="0">
                <a:latin typeface="Courier New" pitchFamily="49" charset="0"/>
              </a:rPr>
              <a:t>Οντότητα</a:t>
            </a:r>
            <a:endParaRPr lang="en-US" sz="2000" b="1" dirty="0">
              <a:latin typeface="Courier New" pitchFamily="49" charset="0"/>
            </a:endParaRPr>
          </a:p>
        </p:txBody>
      </p:sp>
      <p:sp>
        <p:nvSpPr>
          <p:cNvPr id="6" name="Oval 7">
            <a:extLst>
              <a:ext uri="{FF2B5EF4-FFF2-40B4-BE49-F238E27FC236}">
                <a16:creationId xmlns:a16="http://schemas.microsoft.com/office/drawing/2014/main" id="{F7A0F443-8519-19E2-2C6B-2D8A4445937C}"/>
              </a:ext>
            </a:extLst>
          </p:cNvPr>
          <p:cNvSpPr>
            <a:spLocks noChangeArrowheads="1"/>
          </p:cNvSpPr>
          <p:nvPr/>
        </p:nvSpPr>
        <p:spPr bwMode="ltGray">
          <a:xfrm>
            <a:off x="597049" y="2743200"/>
            <a:ext cx="1784350" cy="648072"/>
          </a:xfrm>
          <a:prstGeom prst="ellipse">
            <a:avLst/>
          </a:prstGeom>
          <a:noFill/>
          <a:ln w="38100" algn="ctr">
            <a:solidFill>
              <a:srgbClr val="990000"/>
            </a:solidFill>
            <a:round/>
            <a:headEnd/>
            <a:tailEnd/>
          </a:ln>
        </p:spPr>
        <p:txBody>
          <a:bodyPr wrap="none" anchor="ctr"/>
          <a:lstStyle/>
          <a:p>
            <a:r>
              <a:rPr lang="el-GR" sz="2000" b="1" dirty="0" err="1">
                <a:latin typeface="Courier New" pitchFamily="49" charset="0"/>
              </a:rPr>
              <a:t>μονότιμο</a:t>
            </a:r>
            <a:endParaRPr lang="en-US" sz="2000" b="1" dirty="0">
              <a:latin typeface="Courier New" pitchFamily="49" charset="0"/>
            </a:endParaRPr>
          </a:p>
        </p:txBody>
      </p:sp>
      <p:sp>
        <p:nvSpPr>
          <p:cNvPr id="7" name="Oval 10">
            <a:extLst>
              <a:ext uri="{FF2B5EF4-FFF2-40B4-BE49-F238E27FC236}">
                <a16:creationId xmlns:a16="http://schemas.microsoft.com/office/drawing/2014/main" id="{46822494-85E2-79DF-878D-506ED08E1550}"/>
              </a:ext>
            </a:extLst>
          </p:cNvPr>
          <p:cNvSpPr>
            <a:spLocks noChangeArrowheads="1"/>
          </p:cNvSpPr>
          <p:nvPr/>
        </p:nvSpPr>
        <p:spPr bwMode="ltGray">
          <a:xfrm>
            <a:off x="2613273" y="2743200"/>
            <a:ext cx="1784350" cy="653479"/>
          </a:xfrm>
          <a:prstGeom prst="ellipse">
            <a:avLst/>
          </a:prstGeom>
          <a:noFill/>
          <a:ln w="88900" cmpd="dbl" algn="ctr">
            <a:solidFill>
              <a:srgbClr val="990000"/>
            </a:solidFill>
            <a:round/>
            <a:headEnd/>
            <a:tailEnd/>
          </a:ln>
        </p:spPr>
        <p:txBody>
          <a:bodyPr wrap="none" anchor="ctr"/>
          <a:lstStyle/>
          <a:p>
            <a:r>
              <a:rPr lang="el-GR" sz="2000" b="1" dirty="0" err="1">
                <a:latin typeface="Courier New" pitchFamily="49" charset="0"/>
              </a:rPr>
              <a:t>πλειότιμο</a:t>
            </a:r>
            <a:endParaRPr lang="en-US" sz="2000" b="1" dirty="0">
              <a:latin typeface="Courier New" pitchFamily="49" charset="0"/>
            </a:endParaRPr>
          </a:p>
        </p:txBody>
      </p:sp>
      <p:sp>
        <p:nvSpPr>
          <p:cNvPr id="8" name="Oval 8">
            <a:extLst>
              <a:ext uri="{FF2B5EF4-FFF2-40B4-BE49-F238E27FC236}">
                <a16:creationId xmlns:a16="http://schemas.microsoft.com/office/drawing/2014/main" id="{74CD31E6-4520-1FD2-6196-D92FE0AA95D1}"/>
              </a:ext>
            </a:extLst>
          </p:cNvPr>
          <p:cNvSpPr>
            <a:spLocks noChangeArrowheads="1"/>
          </p:cNvSpPr>
          <p:nvPr/>
        </p:nvSpPr>
        <p:spPr bwMode="ltGray">
          <a:xfrm>
            <a:off x="4701504" y="2743200"/>
            <a:ext cx="1975519" cy="653480"/>
          </a:xfrm>
          <a:prstGeom prst="ellipse">
            <a:avLst/>
          </a:prstGeom>
          <a:noFill/>
          <a:ln w="38100" algn="ctr">
            <a:solidFill>
              <a:srgbClr val="990000"/>
            </a:solidFill>
            <a:prstDash val="dash"/>
            <a:round/>
            <a:headEnd/>
            <a:tailEnd/>
          </a:ln>
        </p:spPr>
        <p:txBody>
          <a:bodyPr wrap="none" anchor="ctr"/>
          <a:lstStyle/>
          <a:p>
            <a:r>
              <a:rPr lang="el-GR" sz="2000" b="1" dirty="0">
                <a:latin typeface="Courier New" pitchFamily="49" charset="0"/>
              </a:rPr>
              <a:t>Παραγόμενο</a:t>
            </a:r>
            <a:endParaRPr lang="en-US" sz="2000" b="1" dirty="0">
              <a:latin typeface="Courier New" pitchFamily="49" charset="0"/>
            </a:endParaRPr>
          </a:p>
        </p:txBody>
      </p:sp>
      <p:sp>
        <p:nvSpPr>
          <p:cNvPr id="9" name="Oval 7">
            <a:extLst>
              <a:ext uri="{FF2B5EF4-FFF2-40B4-BE49-F238E27FC236}">
                <a16:creationId xmlns:a16="http://schemas.microsoft.com/office/drawing/2014/main" id="{50E3C01A-BDF1-6DCB-8992-CD277C556C7B}"/>
              </a:ext>
            </a:extLst>
          </p:cNvPr>
          <p:cNvSpPr>
            <a:spLocks noChangeArrowheads="1"/>
          </p:cNvSpPr>
          <p:nvPr/>
        </p:nvSpPr>
        <p:spPr bwMode="ltGray">
          <a:xfrm>
            <a:off x="6789737" y="2743200"/>
            <a:ext cx="1784350" cy="581472"/>
          </a:xfrm>
          <a:prstGeom prst="ellipse">
            <a:avLst/>
          </a:prstGeom>
          <a:noFill/>
          <a:ln w="38100" algn="ctr">
            <a:solidFill>
              <a:srgbClr val="990000"/>
            </a:solidFill>
            <a:round/>
            <a:headEnd/>
            <a:tailEnd/>
          </a:ln>
        </p:spPr>
        <p:txBody>
          <a:bodyPr wrap="none" anchor="ctr"/>
          <a:lstStyle/>
          <a:p>
            <a:r>
              <a:rPr lang="el-GR" sz="2000" b="1" u="sng" dirty="0" err="1">
                <a:latin typeface="Courier New" pitchFamily="49" charset="0"/>
              </a:rPr>
              <a:t>Πρ.κλειδί</a:t>
            </a:r>
            <a:endParaRPr lang="en-US" sz="2000" b="1" u="sng" dirty="0">
              <a:latin typeface="Courier New" pitchFamily="49" charset="0"/>
            </a:endParaRPr>
          </a:p>
        </p:txBody>
      </p:sp>
      <p:sp>
        <p:nvSpPr>
          <p:cNvPr id="10" name="Oval 7">
            <a:extLst>
              <a:ext uri="{FF2B5EF4-FFF2-40B4-BE49-F238E27FC236}">
                <a16:creationId xmlns:a16="http://schemas.microsoft.com/office/drawing/2014/main" id="{DCA66D52-F344-E64D-476C-1AF43909A67C}"/>
              </a:ext>
            </a:extLst>
          </p:cNvPr>
          <p:cNvSpPr>
            <a:spLocks noChangeArrowheads="1"/>
          </p:cNvSpPr>
          <p:nvPr/>
        </p:nvSpPr>
        <p:spPr bwMode="ltGray">
          <a:xfrm>
            <a:off x="4147564" y="4572000"/>
            <a:ext cx="1352302" cy="653480"/>
          </a:xfrm>
          <a:prstGeom prst="ellipse">
            <a:avLst/>
          </a:prstGeom>
          <a:noFill/>
          <a:ln w="38100" algn="ctr">
            <a:solidFill>
              <a:srgbClr val="990000"/>
            </a:solidFill>
            <a:round/>
            <a:headEnd/>
            <a:tailEnd/>
          </a:ln>
        </p:spPr>
        <p:txBody>
          <a:bodyPr wrap="none" anchor="ctr"/>
          <a:lstStyle/>
          <a:p>
            <a:r>
              <a:rPr lang="el-GR" sz="1600" b="1" dirty="0">
                <a:latin typeface="Courier New" pitchFamily="49" charset="0"/>
              </a:rPr>
              <a:t>Αριθμός</a:t>
            </a:r>
            <a:endParaRPr lang="en-US" sz="1600" b="1" dirty="0">
              <a:latin typeface="Courier New" pitchFamily="49" charset="0"/>
            </a:endParaRPr>
          </a:p>
        </p:txBody>
      </p:sp>
      <p:sp>
        <p:nvSpPr>
          <p:cNvPr id="11" name="Oval 7">
            <a:extLst>
              <a:ext uri="{FF2B5EF4-FFF2-40B4-BE49-F238E27FC236}">
                <a16:creationId xmlns:a16="http://schemas.microsoft.com/office/drawing/2014/main" id="{1F8877B1-2326-4F34-0088-AE6D4C5AC6A6}"/>
              </a:ext>
            </a:extLst>
          </p:cNvPr>
          <p:cNvSpPr>
            <a:spLocks noChangeArrowheads="1"/>
          </p:cNvSpPr>
          <p:nvPr/>
        </p:nvSpPr>
        <p:spPr bwMode="ltGray">
          <a:xfrm>
            <a:off x="2635396" y="4495800"/>
            <a:ext cx="1352302" cy="653480"/>
          </a:xfrm>
          <a:prstGeom prst="ellipse">
            <a:avLst/>
          </a:prstGeom>
          <a:noFill/>
          <a:ln w="38100" algn="ctr">
            <a:solidFill>
              <a:srgbClr val="990000"/>
            </a:solidFill>
            <a:round/>
            <a:headEnd/>
            <a:tailEnd/>
          </a:ln>
        </p:spPr>
        <p:txBody>
          <a:bodyPr wrap="none" anchor="ctr"/>
          <a:lstStyle/>
          <a:p>
            <a:r>
              <a:rPr lang="el-GR" sz="1600" b="1" dirty="0">
                <a:latin typeface="Courier New" pitchFamily="49" charset="0"/>
              </a:rPr>
              <a:t>Οδός</a:t>
            </a:r>
            <a:endParaRPr lang="en-US" sz="1600" b="1" dirty="0">
              <a:latin typeface="Courier New" pitchFamily="49" charset="0"/>
            </a:endParaRPr>
          </a:p>
        </p:txBody>
      </p:sp>
      <p:sp>
        <p:nvSpPr>
          <p:cNvPr id="12" name="Oval 7">
            <a:extLst>
              <a:ext uri="{FF2B5EF4-FFF2-40B4-BE49-F238E27FC236}">
                <a16:creationId xmlns:a16="http://schemas.microsoft.com/office/drawing/2014/main" id="{5173AE88-B4E2-5CC6-E25E-98D247B8F25F}"/>
              </a:ext>
            </a:extLst>
          </p:cNvPr>
          <p:cNvSpPr>
            <a:spLocks noChangeArrowheads="1"/>
          </p:cNvSpPr>
          <p:nvPr/>
        </p:nvSpPr>
        <p:spPr bwMode="ltGray">
          <a:xfrm>
            <a:off x="2995436" y="3631065"/>
            <a:ext cx="1352302" cy="581472"/>
          </a:xfrm>
          <a:prstGeom prst="ellipse">
            <a:avLst/>
          </a:prstGeom>
          <a:noFill/>
          <a:ln w="76200" algn="ctr">
            <a:solidFill>
              <a:srgbClr val="990000"/>
            </a:solidFill>
            <a:round/>
            <a:headEnd/>
            <a:tailEnd/>
          </a:ln>
        </p:spPr>
        <p:txBody>
          <a:bodyPr wrap="none" anchor="ctr"/>
          <a:lstStyle/>
          <a:p>
            <a:r>
              <a:rPr lang="el-GR" sz="1600" b="1" dirty="0" err="1">
                <a:latin typeface="Courier New" pitchFamily="49" charset="0"/>
              </a:rPr>
              <a:t>Διευθυνσ</a:t>
            </a:r>
            <a:endParaRPr lang="en-US" sz="1600" b="1" dirty="0">
              <a:latin typeface="Courier New" pitchFamily="49" charset="0"/>
            </a:endParaRPr>
          </a:p>
        </p:txBody>
      </p:sp>
      <p:sp>
        <p:nvSpPr>
          <p:cNvPr id="13" name="Oval 7">
            <a:extLst>
              <a:ext uri="{FF2B5EF4-FFF2-40B4-BE49-F238E27FC236}">
                <a16:creationId xmlns:a16="http://schemas.microsoft.com/office/drawing/2014/main" id="{29380871-3226-4F18-A8E6-B38951D1321B}"/>
              </a:ext>
            </a:extLst>
          </p:cNvPr>
          <p:cNvSpPr>
            <a:spLocks noChangeArrowheads="1"/>
          </p:cNvSpPr>
          <p:nvPr/>
        </p:nvSpPr>
        <p:spPr bwMode="ltGray">
          <a:xfrm>
            <a:off x="4723628" y="3733800"/>
            <a:ext cx="1152128" cy="653480"/>
          </a:xfrm>
          <a:prstGeom prst="ellipse">
            <a:avLst/>
          </a:prstGeom>
          <a:noFill/>
          <a:ln w="38100" algn="ctr">
            <a:solidFill>
              <a:srgbClr val="990000"/>
            </a:solidFill>
            <a:round/>
            <a:headEnd/>
            <a:tailEnd/>
          </a:ln>
        </p:spPr>
        <p:txBody>
          <a:bodyPr wrap="none" anchor="ctr"/>
          <a:lstStyle/>
          <a:p>
            <a:r>
              <a:rPr lang="el-GR" sz="1600" b="1" dirty="0">
                <a:latin typeface="Courier New" pitchFamily="49" charset="0"/>
              </a:rPr>
              <a:t>Πόλη</a:t>
            </a:r>
            <a:endParaRPr lang="en-US" sz="1600" b="1" dirty="0">
              <a:latin typeface="Courier New" pitchFamily="49" charset="0"/>
            </a:endParaRPr>
          </a:p>
        </p:txBody>
      </p:sp>
      <p:cxnSp>
        <p:nvCxnSpPr>
          <p:cNvPr id="14" name="52 - Ευθεία γραμμή σύνδεσης">
            <a:extLst>
              <a:ext uri="{FF2B5EF4-FFF2-40B4-BE49-F238E27FC236}">
                <a16:creationId xmlns:a16="http://schemas.microsoft.com/office/drawing/2014/main" id="{C81D6F62-01C3-EA3B-3BD4-6D2B021BD543}"/>
              </a:ext>
            </a:extLst>
          </p:cNvPr>
          <p:cNvCxnSpPr>
            <a:stCxn id="12" idx="3"/>
            <a:endCxn id="11" idx="0"/>
          </p:cNvCxnSpPr>
          <p:nvPr/>
        </p:nvCxnSpPr>
        <p:spPr>
          <a:xfrm>
            <a:off x="3193476" y="4127382"/>
            <a:ext cx="118071" cy="36841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53 - Ευθεία γραμμή σύνδεσης">
            <a:extLst>
              <a:ext uri="{FF2B5EF4-FFF2-40B4-BE49-F238E27FC236}">
                <a16:creationId xmlns:a16="http://schemas.microsoft.com/office/drawing/2014/main" id="{2CC94495-3662-AAAF-2ACC-F2573B779008}"/>
              </a:ext>
            </a:extLst>
          </p:cNvPr>
          <p:cNvCxnSpPr>
            <a:stCxn id="12" idx="6"/>
            <a:endCxn id="13" idx="1"/>
          </p:cNvCxnSpPr>
          <p:nvPr/>
        </p:nvCxnSpPr>
        <p:spPr>
          <a:xfrm flipV="1">
            <a:off x="4347738" y="3829500"/>
            <a:ext cx="544615" cy="9230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56 - Ευθεία γραμμή σύνδεσης">
            <a:extLst>
              <a:ext uri="{FF2B5EF4-FFF2-40B4-BE49-F238E27FC236}">
                <a16:creationId xmlns:a16="http://schemas.microsoft.com/office/drawing/2014/main" id="{46407BA4-DFAD-DFEB-5A37-119672B0FDC5}"/>
              </a:ext>
            </a:extLst>
          </p:cNvPr>
          <p:cNvCxnSpPr>
            <a:cxnSpLocks/>
            <a:stCxn id="12" idx="5"/>
            <a:endCxn id="10" idx="0"/>
          </p:cNvCxnSpPr>
          <p:nvPr/>
        </p:nvCxnSpPr>
        <p:spPr>
          <a:xfrm>
            <a:off x="4149698" y="4127382"/>
            <a:ext cx="674017" cy="44461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13 - Διάγραμμα ροής: Απόφαση">
            <a:extLst>
              <a:ext uri="{FF2B5EF4-FFF2-40B4-BE49-F238E27FC236}">
                <a16:creationId xmlns:a16="http://schemas.microsoft.com/office/drawing/2014/main" id="{FE1B30C0-D08E-7B12-03A9-FA8021AD5A08}"/>
              </a:ext>
            </a:extLst>
          </p:cNvPr>
          <p:cNvSpPr/>
          <p:nvPr/>
        </p:nvSpPr>
        <p:spPr>
          <a:xfrm>
            <a:off x="5523164" y="5334000"/>
            <a:ext cx="2325436" cy="1129283"/>
          </a:xfrm>
          <a:prstGeom prst="flowChartDecision">
            <a:avLst/>
          </a:prstGeom>
          <a:noFill/>
          <a:ln w="508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solidFill>
                  <a:sysClr val="windowText" lastClr="000000"/>
                </a:solidFill>
                <a:latin typeface="Courier New" pitchFamily="49" charset="0"/>
              </a:rPr>
              <a:t>Συσχέτιση</a:t>
            </a:r>
            <a:endParaRPr lang="el-GR" sz="1400" dirty="0">
              <a:solidFill>
                <a:sysClr val="windowText" lastClr="000000"/>
              </a:solidFill>
            </a:endParaRPr>
          </a:p>
        </p:txBody>
      </p:sp>
    </p:spTree>
    <p:extLst>
      <p:ext uri="{BB962C8B-B14F-4D97-AF65-F5344CB8AC3E}">
        <p14:creationId xmlns:p14="http://schemas.microsoft.com/office/powerpoint/2010/main" val="1902136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CE4BB-C25E-0DC3-EE5A-7B237884DA3B}"/>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E15A9B9F-E983-0ACF-3C1B-E13938930BD7}"/>
              </a:ext>
            </a:extLst>
          </p:cNvPr>
          <p:cNvSpPr>
            <a:spLocks noGrp="1" noChangeArrowheads="1"/>
          </p:cNvSpPr>
          <p:nvPr>
            <p:ph type="title"/>
          </p:nvPr>
        </p:nvSpPr>
        <p:spPr/>
        <p:txBody>
          <a:bodyPr>
            <a:normAutofit fontScale="90000"/>
          </a:bodyPr>
          <a:lstStyle/>
          <a:p>
            <a:r>
              <a:rPr lang="el-GR" dirty="0">
                <a:solidFill>
                  <a:schemeClr val="accent2"/>
                </a:solidFill>
              </a:rPr>
              <a:t>Σχεδίαση Σχεσιακού Μοντέλου από </a:t>
            </a:r>
            <a:r>
              <a:rPr lang="en-US" dirty="0">
                <a:solidFill>
                  <a:schemeClr val="accent2"/>
                </a:solidFill>
              </a:rPr>
              <a:t>ER Diagram</a:t>
            </a:r>
            <a:endParaRPr lang="en-GB" dirty="0">
              <a:solidFill>
                <a:schemeClr val="accent2"/>
              </a:solidFill>
            </a:endParaRPr>
          </a:p>
        </p:txBody>
      </p:sp>
      <p:sp>
        <p:nvSpPr>
          <p:cNvPr id="4" name="Rectangle 3">
            <a:extLst>
              <a:ext uri="{FF2B5EF4-FFF2-40B4-BE49-F238E27FC236}">
                <a16:creationId xmlns:a16="http://schemas.microsoft.com/office/drawing/2014/main" id="{25424099-9534-636E-B0A0-2B576ACAC28A}"/>
              </a:ext>
            </a:extLst>
          </p:cNvPr>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a:t>Μετατροπή Συσχετίσεων με </a:t>
            </a:r>
            <a:r>
              <a:rPr lang="el-GR" sz="2400" b="1" dirty="0" err="1"/>
              <a:t>Πληθικότητα</a:t>
            </a:r>
            <a:r>
              <a:rPr lang="el-GR" sz="2400" b="1" dirty="0"/>
              <a:t> 1-Ν</a:t>
            </a:r>
            <a:r>
              <a:rPr lang="el-GR" sz="2400" dirty="0"/>
              <a:t>:</a:t>
            </a:r>
          </a:p>
        </p:txBody>
      </p:sp>
      <p:pic>
        <p:nvPicPr>
          <p:cNvPr id="7" name="Εικόνα 6">
            <a:extLst>
              <a:ext uri="{FF2B5EF4-FFF2-40B4-BE49-F238E27FC236}">
                <a16:creationId xmlns:a16="http://schemas.microsoft.com/office/drawing/2014/main" id="{742D7495-8F23-056D-176C-95E1081158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2821" y="1981200"/>
            <a:ext cx="2088469" cy="3223411"/>
          </a:xfrm>
          <a:prstGeom prst="rect">
            <a:avLst/>
          </a:prstGeom>
        </p:spPr>
      </p:pic>
      <p:graphicFrame>
        <p:nvGraphicFramePr>
          <p:cNvPr id="8" name="Group 42">
            <a:extLst>
              <a:ext uri="{FF2B5EF4-FFF2-40B4-BE49-F238E27FC236}">
                <a16:creationId xmlns:a16="http://schemas.microsoft.com/office/drawing/2014/main" id="{2A46EA06-8EDE-6200-8C3B-7B0A2AE01607}"/>
              </a:ext>
            </a:extLst>
          </p:cNvPr>
          <p:cNvGraphicFramePr>
            <a:graphicFrameLocks noGrp="1"/>
          </p:cNvGraphicFramePr>
          <p:nvPr>
            <p:extLst>
              <p:ext uri="{D42A27DB-BD31-4B8C-83A1-F6EECF244321}">
                <p14:modId xmlns:p14="http://schemas.microsoft.com/office/powerpoint/2010/main" val="3826754448"/>
              </p:ext>
            </p:extLst>
          </p:nvPr>
        </p:nvGraphicFramePr>
        <p:xfrm>
          <a:off x="1949208" y="6119011"/>
          <a:ext cx="5670792" cy="400110"/>
        </p:xfrm>
        <a:graphic>
          <a:graphicData uri="http://schemas.openxmlformats.org/drawingml/2006/table">
            <a:tbl>
              <a:tblPr/>
              <a:tblGrid>
                <a:gridCol w="874849">
                  <a:extLst>
                    <a:ext uri="{9D8B030D-6E8A-4147-A177-3AD203B41FA5}">
                      <a16:colId xmlns:a16="http://schemas.microsoft.com/office/drawing/2014/main" val="20000"/>
                    </a:ext>
                  </a:extLst>
                </a:gridCol>
                <a:gridCol w="1113865">
                  <a:extLst>
                    <a:ext uri="{9D8B030D-6E8A-4147-A177-3AD203B41FA5}">
                      <a16:colId xmlns:a16="http://schemas.microsoft.com/office/drawing/2014/main" val="20001"/>
                    </a:ext>
                  </a:extLst>
                </a:gridCol>
                <a:gridCol w="1225250">
                  <a:extLst>
                    <a:ext uri="{9D8B030D-6E8A-4147-A177-3AD203B41FA5}">
                      <a16:colId xmlns:a16="http://schemas.microsoft.com/office/drawing/2014/main" val="20002"/>
                    </a:ext>
                  </a:extLst>
                </a:gridCol>
                <a:gridCol w="1113865">
                  <a:extLst>
                    <a:ext uri="{9D8B030D-6E8A-4147-A177-3AD203B41FA5}">
                      <a16:colId xmlns:a16="http://schemas.microsoft.com/office/drawing/2014/main" val="20003"/>
                    </a:ext>
                  </a:extLst>
                </a:gridCol>
                <a:gridCol w="1342963">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sng" strike="noStrike" cap="none" normalizeH="0" baseline="0" dirty="0">
                          <a:ln>
                            <a:noFill/>
                          </a:ln>
                          <a:solidFill>
                            <a:schemeClr val="accent2"/>
                          </a:solidFill>
                          <a:effectLst/>
                          <a:latin typeface="Times New Roman" pitchFamily="18" charset="0"/>
                        </a:rPr>
                        <a:t>K-ID</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Αρ</a:t>
                      </a:r>
                      <a:r>
                        <a:rPr kumimoji="0" lang="el-GR" sz="1600" b="0" i="0" u="none" strike="noStrike" cap="none" normalizeH="0" baseline="0" dirty="0">
                          <a:ln>
                            <a:noFill/>
                          </a:ln>
                          <a:solidFill>
                            <a:schemeClr val="accent2"/>
                          </a:solidFill>
                          <a:effectLst/>
                          <a:latin typeface="Times New Roman" pitchFamily="18" charset="0"/>
                        </a:rPr>
                        <a:t>. Γραφείου</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Text Box 16">
            <a:extLst>
              <a:ext uri="{FF2B5EF4-FFF2-40B4-BE49-F238E27FC236}">
                <a16:creationId xmlns:a16="http://schemas.microsoft.com/office/drawing/2014/main" id="{ED064F8A-29F8-06C6-4598-B61BF6D28D9F}"/>
              </a:ext>
            </a:extLst>
          </p:cNvPr>
          <p:cNvSpPr txBox="1">
            <a:spLocks noChangeArrowheads="1"/>
          </p:cNvSpPr>
          <p:nvPr/>
        </p:nvSpPr>
        <p:spPr bwMode="auto">
          <a:xfrm>
            <a:off x="486991" y="6096000"/>
            <a:ext cx="1324273"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pPr>
            <a:r>
              <a:rPr lang="el-GR" sz="2000" dirty="0">
                <a:solidFill>
                  <a:srgbClr val="0000FF"/>
                </a:solidFill>
              </a:rPr>
              <a:t>Καθηγητής</a:t>
            </a:r>
            <a:endParaRPr lang="en-GB" sz="2000" dirty="0">
              <a:solidFill>
                <a:srgbClr val="0000FF"/>
              </a:solidFill>
            </a:endParaRPr>
          </a:p>
        </p:txBody>
      </p:sp>
      <p:sp>
        <p:nvSpPr>
          <p:cNvPr id="5" name="Βέλος: Καμπύλο προς τα αριστερά 4">
            <a:extLst>
              <a:ext uri="{FF2B5EF4-FFF2-40B4-BE49-F238E27FC236}">
                <a16:creationId xmlns:a16="http://schemas.microsoft.com/office/drawing/2014/main" id="{4A482626-7B8A-7BF7-9EBC-08B4FD668C2F}"/>
              </a:ext>
            </a:extLst>
          </p:cNvPr>
          <p:cNvSpPr/>
          <p:nvPr/>
        </p:nvSpPr>
        <p:spPr>
          <a:xfrm rot="18730506">
            <a:off x="3075512" y="2739949"/>
            <a:ext cx="762000" cy="2175837"/>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aphicFrame>
        <p:nvGraphicFramePr>
          <p:cNvPr id="2" name="Group 42">
            <a:extLst>
              <a:ext uri="{FF2B5EF4-FFF2-40B4-BE49-F238E27FC236}">
                <a16:creationId xmlns:a16="http://schemas.microsoft.com/office/drawing/2014/main" id="{B3B6D297-0112-EE6B-14F7-088A525A1C75}"/>
              </a:ext>
            </a:extLst>
          </p:cNvPr>
          <p:cNvGraphicFramePr>
            <a:graphicFrameLocks noGrp="1"/>
          </p:cNvGraphicFramePr>
          <p:nvPr>
            <p:extLst>
              <p:ext uri="{D42A27DB-BD31-4B8C-83A1-F6EECF244321}">
                <p14:modId xmlns:p14="http://schemas.microsoft.com/office/powerpoint/2010/main" val="3016607105"/>
              </p:ext>
            </p:extLst>
          </p:nvPr>
        </p:nvGraphicFramePr>
        <p:xfrm>
          <a:off x="7620000" y="6119011"/>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Διευθ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3" name="Γραμμή σύνδεσης: Καμπύλη 2">
            <a:extLst>
              <a:ext uri="{FF2B5EF4-FFF2-40B4-BE49-F238E27FC236}">
                <a16:creationId xmlns:a16="http://schemas.microsoft.com/office/drawing/2014/main" id="{373598A3-22AC-653C-D9F7-A4EC124E3128}"/>
              </a:ext>
            </a:extLst>
          </p:cNvPr>
          <p:cNvCxnSpPr>
            <a:cxnSpLocks/>
          </p:cNvCxnSpPr>
          <p:nvPr/>
        </p:nvCxnSpPr>
        <p:spPr>
          <a:xfrm>
            <a:off x="1666912" y="3701418"/>
            <a:ext cx="5495888" cy="1556382"/>
          </a:xfrm>
          <a:prstGeom prst="curvedConnector3">
            <a:avLst>
              <a:gd name="adj1" fmla="val 7433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 Box 16">
            <a:extLst>
              <a:ext uri="{FF2B5EF4-FFF2-40B4-BE49-F238E27FC236}">
                <a16:creationId xmlns:a16="http://schemas.microsoft.com/office/drawing/2014/main" id="{E20066E0-0287-9DEF-E2CB-21493C8D3912}"/>
              </a:ext>
            </a:extLst>
          </p:cNvPr>
          <p:cNvSpPr txBox="1">
            <a:spLocks noChangeArrowheads="1"/>
          </p:cNvSpPr>
          <p:nvPr/>
        </p:nvSpPr>
        <p:spPr bwMode="auto">
          <a:xfrm>
            <a:off x="6086512" y="4429976"/>
            <a:ext cx="2981288" cy="720197"/>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200" b="0" dirty="0"/>
              <a:t>Επεκτείνουμε τον αρχικό πίνακα Μάθημα,</a:t>
            </a:r>
          </a:p>
          <a:p>
            <a:pPr algn="ctr" eaLnBrk="0" hangingPunct="0">
              <a:spcBef>
                <a:spcPct val="20000"/>
              </a:spcBef>
              <a:buClr>
                <a:schemeClr val="accent2"/>
              </a:buClr>
              <a:buSzPct val="60000"/>
              <a:buFont typeface="Monotype Sorts" pitchFamily="2" charset="2"/>
              <a:buNone/>
            </a:pPr>
            <a:r>
              <a:rPr lang="el-GR" sz="1200" dirty="0"/>
              <a:t>προσθέτοντας το </a:t>
            </a:r>
            <a:r>
              <a:rPr lang="en-US" sz="1200" dirty="0"/>
              <a:t>K-ID</a:t>
            </a:r>
            <a:endParaRPr lang="el-GR" sz="1200" dirty="0"/>
          </a:p>
          <a:p>
            <a:pPr algn="ctr" eaLnBrk="0" hangingPunct="0">
              <a:spcBef>
                <a:spcPct val="20000"/>
              </a:spcBef>
              <a:buClr>
                <a:schemeClr val="accent2"/>
              </a:buClr>
              <a:buSzPct val="60000"/>
              <a:buFont typeface="Monotype Sorts" pitchFamily="2" charset="2"/>
              <a:buNone/>
            </a:pPr>
            <a:r>
              <a:rPr lang="el-GR" sz="1200" dirty="0"/>
              <a:t>του καθηγητή</a:t>
            </a:r>
            <a:endParaRPr lang="en-GB" sz="1200" b="0" dirty="0"/>
          </a:p>
        </p:txBody>
      </p:sp>
      <p:graphicFrame>
        <p:nvGraphicFramePr>
          <p:cNvPr id="12" name="Group 42">
            <a:extLst>
              <a:ext uri="{FF2B5EF4-FFF2-40B4-BE49-F238E27FC236}">
                <a16:creationId xmlns:a16="http://schemas.microsoft.com/office/drawing/2014/main" id="{C7C1E69A-3C67-D950-0AFD-0D5BDA7CAB42}"/>
              </a:ext>
            </a:extLst>
          </p:cNvPr>
          <p:cNvGraphicFramePr>
            <a:graphicFrameLocks noGrp="1"/>
          </p:cNvGraphicFramePr>
          <p:nvPr>
            <p:extLst>
              <p:ext uri="{D42A27DB-BD31-4B8C-83A1-F6EECF244321}">
                <p14:modId xmlns:p14="http://schemas.microsoft.com/office/powerpoint/2010/main" val="2941090888"/>
              </p:ext>
            </p:extLst>
          </p:nvPr>
        </p:nvGraphicFramePr>
        <p:xfrm>
          <a:off x="1949209" y="5238690"/>
          <a:ext cx="5213591" cy="400110"/>
        </p:xfrm>
        <a:graphic>
          <a:graphicData uri="http://schemas.openxmlformats.org/drawingml/2006/table">
            <a:tbl>
              <a:tblPr/>
              <a:tblGrid>
                <a:gridCol w="1098791">
                  <a:extLst>
                    <a:ext uri="{9D8B030D-6E8A-4147-A177-3AD203B41FA5}">
                      <a16:colId xmlns:a16="http://schemas.microsoft.com/office/drawing/2014/main" val="20000"/>
                    </a:ext>
                  </a:extLst>
                </a:gridCol>
                <a:gridCol w="729585">
                  <a:extLst>
                    <a:ext uri="{9D8B030D-6E8A-4147-A177-3AD203B41FA5}">
                      <a16:colId xmlns:a16="http://schemas.microsoft.com/office/drawing/2014/main" val="20001"/>
                    </a:ext>
                  </a:extLst>
                </a:gridCol>
                <a:gridCol w="1729418">
                  <a:extLst>
                    <a:ext uri="{9D8B030D-6E8A-4147-A177-3AD203B41FA5}">
                      <a16:colId xmlns:a16="http://schemas.microsoft.com/office/drawing/2014/main" val="20002"/>
                    </a:ext>
                  </a:extLst>
                </a:gridCol>
                <a:gridCol w="1655797">
                  <a:extLst>
                    <a:ext uri="{9D8B030D-6E8A-4147-A177-3AD203B41FA5}">
                      <a16:colId xmlns:a16="http://schemas.microsoft.com/office/drawing/2014/main" val="20003"/>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Τίτλος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Πιστοτ</a:t>
                      </a:r>
                      <a:r>
                        <a:rPr kumimoji="0" lang="el-GR" sz="1600" b="0" i="0" u="none" strike="noStrike" cap="none" normalizeH="0" baseline="0" dirty="0">
                          <a:ln>
                            <a:noFill/>
                          </a:ln>
                          <a:solidFill>
                            <a:schemeClr val="accent2"/>
                          </a:solidFill>
                          <a:effectLst/>
                          <a:latin typeface="Times New Roman" pitchFamily="18" charset="0"/>
                        </a:rPr>
                        <a:t>. Μονάδες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3" name="Text Box 16">
            <a:extLst>
              <a:ext uri="{FF2B5EF4-FFF2-40B4-BE49-F238E27FC236}">
                <a16:creationId xmlns:a16="http://schemas.microsoft.com/office/drawing/2014/main" id="{A556FAF1-8248-61D5-6E2C-E7142FD6723B}"/>
              </a:ext>
            </a:extLst>
          </p:cNvPr>
          <p:cNvSpPr txBox="1">
            <a:spLocks noChangeArrowheads="1"/>
          </p:cNvSpPr>
          <p:nvPr/>
        </p:nvSpPr>
        <p:spPr bwMode="auto">
          <a:xfrm>
            <a:off x="594171" y="5215679"/>
            <a:ext cx="1109920"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2000" b="0" dirty="0">
                <a:solidFill>
                  <a:srgbClr val="0000FF"/>
                </a:solidFill>
              </a:rPr>
              <a:t>Μάθημα</a:t>
            </a:r>
            <a:endParaRPr lang="en-GB" sz="2000" b="0" dirty="0">
              <a:solidFill>
                <a:srgbClr val="0000FF"/>
              </a:solidFill>
            </a:endParaRPr>
          </a:p>
        </p:txBody>
      </p:sp>
      <p:graphicFrame>
        <p:nvGraphicFramePr>
          <p:cNvPr id="14" name="Group 42">
            <a:extLst>
              <a:ext uri="{FF2B5EF4-FFF2-40B4-BE49-F238E27FC236}">
                <a16:creationId xmlns:a16="http://schemas.microsoft.com/office/drawing/2014/main" id="{6580F503-C6FA-363B-433C-5E7B41D44040}"/>
              </a:ext>
            </a:extLst>
          </p:cNvPr>
          <p:cNvGraphicFramePr>
            <a:graphicFrameLocks noGrp="1"/>
          </p:cNvGraphicFramePr>
          <p:nvPr>
            <p:extLst>
              <p:ext uri="{D42A27DB-BD31-4B8C-83A1-F6EECF244321}">
                <p14:modId xmlns:p14="http://schemas.microsoft.com/office/powerpoint/2010/main" val="2751562489"/>
              </p:ext>
            </p:extLst>
          </p:nvPr>
        </p:nvGraphicFramePr>
        <p:xfrm>
          <a:off x="7162800" y="5238690"/>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Καθ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bl>
          </a:graphicData>
        </a:graphic>
      </p:graphicFrame>
      <p:cxnSp>
        <p:nvCxnSpPr>
          <p:cNvPr id="38" name="Ευθεία γραμμή σύνδεσης 37">
            <a:extLst>
              <a:ext uri="{FF2B5EF4-FFF2-40B4-BE49-F238E27FC236}">
                <a16:creationId xmlns:a16="http://schemas.microsoft.com/office/drawing/2014/main" id="{442E608B-1AF1-5197-EA33-1FC215A23C60}"/>
              </a:ext>
            </a:extLst>
          </p:cNvPr>
          <p:cNvCxnSpPr/>
          <p:nvPr/>
        </p:nvCxnSpPr>
        <p:spPr>
          <a:xfrm>
            <a:off x="7772400" y="5638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a:extLst>
              <a:ext uri="{FF2B5EF4-FFF2-40B4-BE49-F238E27FC236}">
                <a16:creationId xmlns:a16="http://schemas.microsoft.com/office/drawing/2014/main" id="{4D114429-6813-2373-0E1C-7BE57D9EF31B}"/>
              </a:ext>
            </a:extLst>
          </p:cNvPr>
          <p:cNvCxnSpPr/>
          <p:nvPr/>
        </p:nvCxnSpPr>
        <p:spPr>
          <a:xfrm flipH="1">
            <a:off x="2336933" y="5867400"/>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a:extLst>
              <a:ext uri="{FF2B5EF4-FFF2-40B4-BE49-F238E27FC236}">
                <a16:creationId xmlns:a16="http://schemas.microsoft.com/office/drawing/2014/main" id="{A5964A41-EA09-C593-C3FD-C4E0E398D052}"/>
              </a:ext>
            </a:extLst>
          </p:cNvPr>
          <p:cNvCxnSpPr/>
          <p:nvPr/>
        </p:nvCxnSpPr>
        <p:spPr>
          <a:xfrm>
            <a:off x="2336933" y="5867400"/>
            <a:ext cx="0" cy="251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a:extLst>
              <a:ext uri="{FF2B5EF4-FFF2-40B4-BE49-F238E27FC236}">
                <a16:creationId xmlns:a16="http://schemas.microsoft.com/office/drawing/2014/main" id="{6A1CC1FD-6108-38FA-1FF2-96F92E4A0905}"/>
              </a:ext>
            </a:extLst>
          </p:cNvPr>
          <p:cNvCxnSpPr/>
          <p:nvPr/>
        </p:nvCxnSpPr>
        <p:spPr>
          <a:xfrm>
            <a:off x="7772400" y="65532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a:extLst>
              <a:ext uri="{FF2B5EF4-FFF2-40B4-BE49-F238E27FC236}">
                <a16:creationId xmlns:a16="http://schemas.microsoft.com/office/drawing/2014/main" id="{468D0894-FE57-FD89-70EE-A12F8DDEC336}"/>
              </a:ext>
            </a:extLst>
          </p:cNvPr>
          <p:cNvCxnSpPr/>
          <p:nvPr/>
        </p:nvCxnSpPr>
        <p:spPr>
          <a:xfrm flipH="1">
            <a:off x="2336933" y="6781800"/>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a:extLst>
              <a:ext uri="{FF2B5EF4-FFF2-40B4-BE49-F238E27FC236}">
                <a16:creationId xmlns:a16="http://schemas.microsoft.com/office/drawing/2014/main" id="{B355881F-01FC-711F-C528-61F9CC652C7E}"/>
              </a:ext>
            </a:extLst>
          </p:cNvPr>
          <p:cNvCxnSpPr>
            <a:cxnSpLocks/>
          </p:cNvCxnSpPr>
          <p:nvPr/>
        </p:nvCxnSpPr>
        <p:spPr>
          <a:xfrm flipV="1">
            <a:off x="2336933" y="6553200"/>
            <a:ext cx="0" cy="228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653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45080-880B-6586-9BA1-2C0A18E6605A}"/>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FCCB86A4-18B8-F2FC-4F8A-6C32CB3617D7}"/>
              </a:ext>
            </a:extLst>
          </p:cNvPr>
          <p:cNvSpPr>
            <a:spLocks noGrp="1" noChangeArrowheads="1"/>
          </p:cNvSpPr>
          <p:nvPr>
            <p:ph type="title"/>
          </p:nvPr>
        </p:nvSpPr>
        <p:spPr/>
        <p:txBody>
          <a:bodyPr>
            <a:normAutofit fontScale="90000"/>
          </a:bodyPr>
          <a:lstStyle/>
          <a:p>
            <a:r>
              <a:rPr lang="el-GR" dirty="0">
                <a:solidFill>
                  <a:schemeClr val="accent2"/>
                </a:solidFill>
              </a:rPr>
              <a:t>Σχεδίαση Σχεσιακού Μοντέλου από </a:t>
            </a:r>
            <a:r>
              <a:rPr lang="en-US" dirty="0">
                <a:solidFill>
                  <a:schemeClr val="accent2"/>
                </a:solidFill>
              </a:rPr>
              <a:t>ER Diagram</a:t>
            </a:r>
            <a:endParaRPr lang="en-GB" dirty="0">
              <a:solidFill>
                <a:schemeClr val="accent2"/>
              </a:solidFill>
            </a:endParaRPr>
          </a:p>
        </p:txBody>
      </p:sp>
      <p:sp>
        <p:nvSpPr>
          <p:cNvPr id="4" name="Rectangle 3">
            <a:extLst>
              <a:ext uri="{FF2B5EF4-FFF2-40B4-BE49-F238E27FC236}">
                <a16:creationId xmlns:a16="http://schemas.microsoft.com/office/drawing/2014/main" id="{45C9004E-D73C-6263-E15D-C9C0BAA56A26}"/>
              </a:ext>
            </a:extLst>
          </p:cNvPr>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a:t>Μετατροπή Συσχετίσεων με </a:t>
            </a:r>
            <a:r>
              <a:rPr lang="el-GR" sz="2400" b="1" dirty="0" err="1"/>
              <a:t>Πληθικότητα</a:t>
            </a:r>
            <a:r>
              <a:rPr lang="el-GR" sz="2400" b="1" dirty="0"/>
              <a:t> 1-Ν</a:t>
            </a:r>
            <a:r>
              <a:rPr lang="el-GR" sz="2400" dirty="0"/>
              <a:t>:</a:t>
            </a:r>
          </a:p>
        </p:txBody>
      </p:sp>
      <p:pic>
        <p:nvPicPr>
          <p:cNvPr id="7" name="Εικόνα 6">
            <a:extLst>
              <a:ext uri="{FF2B5EF4-FFF2-40B4-BE49-F238E27FC236}">
                <a16:creationId xmlns:a16="http://schemas.microsoft.com/office/drawing/2014/main" id="{EA8665BD-667E-DF4C-037C-B38E44D4C5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161" y="2066977"/>
            <a:ext cx="3855314" cy="3155853"/>
          </a:xfrm>
          <a:prstGeom prst="rect">
            <a:avLst/>
          </a:prstGeom>
        </p:spPr>
      </p:pic>
      <p:graphicFrame>
        <p:nvGraphicFramePr>
          <p:cNvPr id="8" name="Group 42">
            <a:extLst>
              <a:ext uri="{FF2B5EF4-FFF2-40B4-BE49-F238E27FC236}">
                <a16:creationId xmlns:a16="http://schemas.microsoft.com/office/drawing/2014/main" id="{FCDADB8D-59B9-3C2D-59CB-F7CD0BE51914}"/>
              </a:ext>
            </a:extLst>
          </p:cNvPr>
          <p:cNvGraphicFramePr>
            <a:graphicFrameLocks noGrp="1"/>
          </p:cNvGraphicFramePr>
          <p:nvPr>
            <p:extLst>
              <p:ext uri="{D42A27DB-BD31-4B8C-83A1-F6EECF244321}">
                <p14:modId xmlns:p14="http://schemas.microsoft.com/office/powerpoint/2010/main" val="3660511034"/>
              </p:ext>
            </p:extLst>
          </p:nvPr>
        </p:nvGraphicFramePr>
        <p:xfrm>
          <a:off x="1949208" y="6161132"/>
          <a:ext cx="5670792" cy="400110"/>
        </p:xfrm>
        <a:graphic>
          <a:graphicData uri="http://schemas.openxmlformats.org/drawingml/2006/table">
            <a:tbl>
              <a:tblPr/>
              <a:tblGrid>
                <a:gridCol w="874849">
                  <a:extLst>
                    <a:ext uri="{9D8B030D-6E8A-4147-A177-3AD203B41FA5}">
                      <a16:colId xmlns:a16="http://schemas.microsoft.com/office/drawing/2014/main" val="20000"/>
                    </a:ext>
                  </a:extLst>
                </a:gridCol>
                <a:gridCol w="1113865">
                  <a:extLst>
                    <a:ext uri="{9D8B030D-6E8A-4147-A177-3AD203B41FA5}">
                      <a16:colId xmlns:a16="http://schemas.microsoft.com/office/drawing/2014/main" val="20001"/>
                    </a:ext>
                  </a:extLst>
                </a:gridCol>
                <a:gridCol w="1225250">
                  <a:extLst>
                    <a:ext uri="{9D8B030D-6E8A-4147-A177-3AD203B41FA5}">
                      <a16:colId xmlns:a16="http://schemas.microsoft.com/office/drawing/2014/main" val="20002"/>
                    </a:ext>
                  </a:extLst>
                </a:gridCol>
                <a:gridCol w="1113865">
                  <a:extLst>
                    <a:ext uri="{9D8B030D-6E8A-4147-A177-3AD203B41FA5}">
                      <a16:colId xmlns:a16="http://schemas.microsoft.com/office/drawing/2014/main" val="20003"/>
                    </a:ext>
                  </a:extLst>
                </a:gridCol>
                <a:gridCol w="1342963">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sng" strike="noStrike" cap="none" normalizeH="0" baseline="0" dirty="0">
                          <a:ln>
                            <a:noFill/>
                          </a:ln>
                          <a:solidFill>
                            <a:schemeClr val="accent2"/>
                          </a:solidFill>
                          <a:effectLst/>
                          <a:latin typeface="Times New Roman" pitchFamily="18" charset="0"/>
                        </a:rPr>
                        <a:t>K-ID</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Αρ</a:t>
                      </a:r>
                      <a:r>
                        <a:rPr kumimoji="0" lang="el-GR" sz="1600" b="0" i="0" u="none" strike="noStrike" cap="none" normalizeH="0" baseline="0" dirty="0">
                          <a:ln>
                            <a:noFill/>
                          </a:ln>
                          <a:solidFill>
                            <a:schemeClr val="accent2"/>
                          </a:solidFill>
                          <a:effectLst/>
                          <a:latin typeface="Times New Roman" pitchFamily="18" charset="0"/>
                        </a:rPr>
                        <a:t>. Γραφείου</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Text Box 16">
            <a:extLst>
              <a:ext uri="{FF2B5EF4-FFF2-40B4-BE49-F238E27FC236}">
                <a16:creationId xmlns:a16="http://schemas.microsoft.com/office/drawing/2014/main" id="{34ED8BBB-D966-8A11-853F-938EFB96A586}"/>
              </a:ext>
            </a:extLst>
          </p:cNvPr>
          <p:cNvSpPr txBox="1">
            <a:spLocks noChangeArrowheads="1"/>
          </p:cNvSpPr>
          <p:nvPr/>
        </p:nvSpPr>
        <p:spPr bwMode="auto">
          <a:xfrm>
            <a:off x="486991" y="6138121"/>
            <a:ext cx="1324273"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pPr>
            <a:r>
              <a:rPr lang="el-GR" sz="2000" dirty="0">
                <a:solidFill>
                  <a:srgbClr val="0000FF"/>
                </a:solidFill>
              </a:rPr>
              <a:t>Καθηγητής</a:t>
            </a:r>
            <a:endParaRPr lang="en-GB" sz="2000" dirty="0">
              <a:solidFill>
                <a:srgbClr val="0000FF"/>
              </a:solidFill>
            </a:endParaRPr>
          </a:p>
        </p:txBody>
      </p:sp>
      <p:sp>
        <p:nvSpPr>
          <p:cNvPr id="5" name="Βέλος: Καμπύλο προς τα αριστερά 4">
            <a:extLst>
              <a:ext uri="{FF2B5EF4-FFF2-40B4-BE49-F238E27FC236}">
                <a16:creationId xmlns:a16="http://schemas.microsoft.com/office/drawing/2014/main" id="{96D44757-FAF2-CF05-2E32-C7837BFF0A84}"/>
              </a:ext>
            </a:extLst>
          </p:cNvPr>
          <p:cNvSpPr/>
          <p:nvPr/>
        </p:nvSpPr>
        <p:spPr>
          <a:xfrm rot="18730506">
            <a:off x="3738544" y="2845194"/>
            <a:ext cx="762000" cy="2175837"/>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aphicFrame>
        <p:nvGraphicFramePr>
          <p:cNvPr id="2" name="Group 42">
            <a:extLst>
              <a:ext uri="{FF2B5EF4-FFF2-40B4-BE49-F238E27FC236}">
                <a16:creationId xmlns:a16="http://schemas.microsoft.com/office/drawing/2014/main" id="{CDAD2D96-9F9D-EADF-D3F4-902FDB8DB453}"/>
              </a:ext>
            </a:extLst>
          </p:cNvPr>
          <p:cNvGraphicFramePr>
            <a:graphicFrameLocks noGrp="1"/>
          </p:cNvGraphicFramePr>
          <p:nvPr>
            <p:extLst>
              <p:ext uri="{D42A27DB-BD31-4B8C-83A1-F6EECF244321}">
                <p14:modId xmlns:p14="http://schemas.microsoft.com/office/powerpoint/2010/main" val="1117657838"/>
              </p:ext>
            </p:extLst>
          </p:nvPr>
        </p:nvGraphicFramePr>
        <p:xfrm>
          <a:off x="7620000" y="6161132"/>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Διευθ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3" name="Γραμμή σύνδεσης: Καμπύλη 2">
            <a:extLst>
              <a:ext uri="{FF2B5EF4-FFF2-40B4-BE49-F238E27FC236}">
                <a16:creationId xmlns:a16="http://schemas.microsoft.com/office/drawing/2014/main" id="{E278928F-5C23-7F6B-F3FD-E6330CD76AED}"/>
              </a:ext>
            </a:extLst>
          </p:cNvPr>
          <p:cNvCxnSpPr>
            <a:cxnSpLocks/>
          </p:cNvCxnSpPr>
          <p:nvPr/>
        </p:nvCxnSpPr>
        <p:spPr>
          <a:xfrm>
            <a:off x="2776832" y="3886200"/>
            <a:ext cx="4385968" cy="1371600"/>
          </a:xfrm>
          <a:prstGeom prst="curvedConnector3">
            <a:avLst>
              <a:gd name="adj1" fmla="val 53138"/>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 Box 16">
            <a:extLst>
              <a:ext uri="{FF2B5EF4-FFF2-40B4-BE49-F238E27FC236}">
                <a16:creationId xmlns:a16="http://schemas.microsoft.com/office/drawing/2014/main" id="{E4850270-69F4-E7F0-AA67-A842DB6C795D}"/>
              </a:ext>
            </a:extLst>
          </p:cNvPr>
          <p:cNvSpPr txBox="1">
            <a:spLocks noChangeArrowheads="1"/>
          </p:cNvSpPr>
          <p:nvPr/>
        </p:nvSpPr>
        <p:spPr bwMode="auto">
          <a:xfrm>
            <a:off x="5867400" y="4309003"/>
            <a:ext cx="3124200" cy="720197"/>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200" b="0" dirty="0"/>
              <a:t>Επεκτείνουμε τον αρχικό πίνακα Αξιολόγηση,</a:t>
            </a:r>
          </a:p>
          <a:p>
            <a:pPr algn="ctr" eaLnBrk="0" hangingPunct="0">
              <a:spcBef>
                <a:spcPct val="20000"/>
              </a:spcBef>
              <a:buClr>
                <a:schemeClr val="accent2"/>
              </a:buClr>
              <a:buSzPct val="60000"/>
              <a:buFont typeface="Monotype Sorts" pitchFamily="2" charset="2"/>
              <a:buNone/>
            </a:pPr>
            <a:r>
              <a:rPr lang="el-GR" sz="1200" dirty="0"/>
              <a:t>προσθέτοντας το </a:t>
            </a:r>
            <a:r>
              <a:rPr lang="en-US" sz="1200" dirty="0"/>
              <a:t>K-ID</a:t>
            </a:r>
            <a:endParaRPr lang="el-GR" sz="1200" dirty="0"/>
          </a:p>
          <a:p>
            <a:pPr algn="ctr" eaLnBrk="0" hangingPunct="0">
              <a:spcBef>
                <a:spcPct val="20000"/>
              </a:spcBef>
              <a:buClr>
                <a:schemeClr val="accent2"/>
              </a:buClr>
              <a:buSzPct val="60000"/>
              <a:buFont typeface="Monotype Sorts" pitchFamily="2" charset="2"/>
              <a:buNone/>
            </a:pPr>
            <a:r>
              <a:rPr lang="el-GR" sz="1200" dirty="0"/>
              <a:t>του καθηγητή</a:t>
            </a:r>
            <a:endParaRPr lang="en-GB" sz="1200" b="0" dirty="0"/>
          </a:p>
        </p:txBody>
      </p:sp>
      <p:graphicFrame>
        <p:nvGraphicFramePr>
          <p:cNvPr id="14" name="Group 42">
            <a:extLst>
              <a:ext uri="{FF2B5EF4-FFF2-40B4-BE49-F238E27FC236}">
                <a16:creationId xmlns:a16="http://schemas.microsoft.com/office/drawing/2014/main" id="{276D8324-E777-C605-4B80-9C43DBD7D6E5}"/>
              </a:ext>
            </a:extLst>
          </p:cNvPr>
          <p:cNvGraphicFramePr>
            <a:graphicFrameLocks noGrp="1"/>
          </p:cNvGraphicFramePr>
          <p:nvPr>
            <p:extLst>
              <p:ext uri="{D42A27DB-BD31-4B8C-83A1-F6EECF244321}">
                <p14:modId xmlns:p14="http://schemas.microsoft.com/office/powerpoint/2010/main" val="2047030344"/>
              </p:ext>
            </p:extLst>
          </p:nvPr>
        </p:nvGraphicFramePr>
        <p:xfrm>
          <a:off x="7162800" y="5280811"/>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Καθ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bl>
          </a:graphicData>
        </a:graphic>
      </p:graphicFrame>
      <p:cxnSp>
        <p:nvCxnSpPr>
          <p:cNvPr id="38" name="Ευθεία γραμμή σύνδεσης 37">
            <a:extLst>
              <a:ext uri="{FF2B5EF4-FFF2-40B4-BE49-F238E27FC236}">
                <a16:creationId xmlns:a16="http://schemas.microsoft.com/office/drawing/2014/main" id="{4E42F755-017A-2D49-D221-844AD7A30EB9}"/>
              </a:ext>
            </a:extLst>
          </p:cNvPr>
          <p:cNvCxnSpPr/>
          <p:nvPr/>
        </p:nvCxnSpPr>
        <p:spPr>
          <a:xfrm>
            <a:off x="7772400" y="5680921"/>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a:extLst>
              <a:ext uri="{FF2B5EF4-FFF2-40B4-BE49-F238E27FC236}">
                <a16:creationId xmlns:a16="http://schemas.microsoft.com/office/drawing/2014/main" id="{954CD1F0-2C20-97B0-677A-556C9A3E8E84}"/>
              </a:ext>
            </a:extLst>
          </p:cNvPr>
          <p:cNvCxnSpPr/>
          <p:nvPr/>
        </p:nvCxnSpPr>
        <p:spPr>
          <a:xfrm flipH="1">
            <a:off x="2336933" y="5909521"/>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a:extLst>
              <a:ext uri="{FF2B5EF4-FFF2-40B4-BE49-F238E27FC236}">
                <a16:creationId xmlns:a16="http://schemas.microsoft.com/office/drawing/2014/main" id="{A63EE5C6-9408-BFB3-394F-A4EB4BE58EF3}"/>
              </a:ext>
            </a:extLst>
          </p:cNvPr>
          <p:cNvCxnSpPr/>
          <p:nvPr/>
        </p:nvCxnSpPr>
        <p:spPr>
          <a:xfrm>
            <a:off x="2336933" y="5909521"/>
            <a:ext cx="0" cy="251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 Box 16">
            <a:extLst>
              <a:ext uri="{FF2B5EF4-FFF2-40B4-BE49-F238E27FC236}">
                <a16:creationId xmlns:a16="http://schemas.microsoft.com/office/drawing/2014/main" id="{A3BA1736-ED05-BE45-FAA8-9AC453561E4E}"/>
              </a:ext>
            </a:extLst>
          </p:cNvPr>
          <p:cNvSpPr txBox="1">
            <a:spLocks noChangeArrowheads="1"/>
          </p:cNvSpPr>
          <p:nvPr/>
        </p:nvSpPr>
        <p:spPr bwMode="auto">
          <a:xfrm>
            <a:off x="217071" y="5257800"/>
            <a:ext cx="1406925"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2000" b="0" dirty="0">
                <a:solidFill>
                  <a:srgbClr val="0000FF"/>
                </a:solidFill>
              </a:rPr>
              <a:t>Αξιολόγηση</a:t>
            </a:r>
            <a:endParaRPr lang="en-GB" sz="2000" b="0" dirty="0">
              <a:solidFill>
                <a:srgbClr val="0000FF"/>
              </a:solidFill>
            </a:endParaRPr>
          </a:p>
        </p:txBody>
      </p:sp>
      <p:graphicFrame>
        <p:nvGraphicFramePr>
          <p:cNvPr id="18" name="Group 42">
            <a:extLst>
              <a:ext uri="{FF2B5EF4-FFF2-40B4-BE49-F238E27FC236}">
                <a16:creationId xmlns:a16="http://schemas.microsoft.com/office/drawing/2014/main" id="{FBDDA9E3-DC1E-B08E-2122-BBC23A9B80A0}"/>
              </a:ext>
            </a:extLst>
          </p:cNvPr>
          <p:cNvGraphicFramePr>
            <a:graphicFrameLocks noGrp="1"/>
          </p:cNvGraphicFramePr>
          <p:nvPr>
            <p:extLst>
              <p:ext uri="{D42A27DB-BD31-4B8C-83A1-F6EECF244321}">
                <p14:modId xmlns:p14="http://schemas.microsoft.com/office/powerpoint/2010/main" val="487052699"/>
              </p:ext>
            </p:extLst>
          </p:nvPr>
        </p:nvGraphicFramePr>
        <p:xfrm>
          <a:off x="1720608" y="5280811"/>
          <a:ext cx="5442192" cy="400110"/>
        </p:xfrm>
        <a:graphic>
          <a:graphicData uri="http://schemas.openxmlformats.org/drawingml/2006/table">
            <a:tbl>
              <a:tblPr/>
              <a:tblGrid>
                <a:gridCol w="1098792">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1441457190"/>
                    </a:ext>
                  </a:extLst>
                </a:gridCol>
                <a:gridCol w="914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Έτος </a:t>
                      </a:r>
                      <a:r>
                        <a:rPr kumimoji="0" lang="el-GR" sz="1600" b="0" i="0" u="sng" strike="noStrike" cap="none" normalizeH="0" baseline="0" dirty="0" err="1">
                          <a:ln>
                            <a:noFill/>
                          </a:ln>
                          <a:solidFill>
                            <a:schemeClr val="accent2"/>
                          </a:solidFill>
                          <a:effectLst/>
                          <a:latin typeface="Times New Roman" pitchFamily="18" charset="0"/>
                        </a:rPr>
                        <a:t>Αξιολ</a:t>
                      </a:r>
                      <a:r>
                        <a:rPr kumimoji="0" lang="el-GR" sz="1600" b="0" i="0" u="sng" strike="noStrike" cap="none" normalizeH="0" baseline="0" dirty="0">
                          <a:ln>
                            <a:noFill/>
                          </a:ln>
                          <a:solidFill>
                            <a:schemeClr val="accent2"/>
                          </a:solidFill>
                          <a:effectLst/>
                          <a:latin typeface="Times New Roman" pitchFamily="18" charset="0"/>
                        </a:rPr>
                        <a:t>.</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1600" b="0" i="0" u="none" strike="noStrike" cap="none" normalizeH="0" baseline="0" dirty="0">
                          <a:ln>
                            <a:noFill/>
                          </a:ln>
                          <a:solidFill>
                            <a:schemeClr val="accent2"/>
                          </a:solidFill>
                          <a:effectLst/>
                          <a:latin typeface="Times New Roman" pitchFamily="18" charset="0"/>
                        </a:rPr>
                        <a:t>Εργασίες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Project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Εξετάσεις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19" name="Ευθεία γραμμή σύνδεσης 18">
            <a:extLst>
              <a:ext uri="{FF2B5EF4-FFF2-40B4-BE49-F238E27FC236}">
                <a16:creationId xmlns:a16="http://schemas.microsoft.com/office/drawing/2014/main" id="{9DFFA22D-A26F-8244-0BDC-A11B9EF03615}"/>
              </a:ext>
            </a:extLst>
          </p:cNvPr>
          <p:cNvCxnSpPr/>
          <p:nvPr/>
        </p:nvCxnSpPr>
        <p:spPr>
          <a:xfrm>
            <a:off x="7772400" y="65532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a:extLst>
              <a:ext uri="{FF2B5EF4-FFF2-40B4-BE49-F238E27FC236}">
                <a16:creationId xmlns:a16="http://schemas.microsoft.com/office/drawing/2014/main" id="{3BCC0F7C-1EF6-6A18-DE05-E6BBEBACBE51}"/>
              </a:ext>
            </a:extLst>
          </p:cNvPr>
          <p:cNvCxnSpPr/>
          <p:nvPr/>
        </p:nvCxnSpPr>
        <p:spPr>
          <a:xfrm flipH="1">
            <a:off x="2336933" y="6781800"/>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a:extLst>
              <a:ext uri="{FF2B5EF4-FFF2-40B4-BE49-F238E27FC236}">
                <a16:creationId xmlns:a16="http://schemas.microsoft.com/office/drawing/2014/main" id="{69B2245A-5709-9BAE-854D-4B0C04D95B8C}"/>
              </a:ext>
            </a:extLst>
          </p:cNvPr>
          <p:cNvCxnSpPr>
            <a:cxnSpLocks/>
          </p:cNvCxnSpPr>
          <p:nvPr/>
        </p:nvCxnSpPr>
        <p:spPr>
          <a:xfrm flipV="1">
            <a:off x="2336933" y="6553200"/>
            <a:ext cx="0" cy="228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472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0" y="381000"/>
            <a:ext cx="9220200" cy="685800"/>
          </a:xfrm>
          <a:prstGeom prst="rect">
            <a:avLst/>
          </a:prstGeom>
          <a:noFill/>
          <a:ln w="9525">
            <a:noFill/>
            <a:miter lim="800000"/>
            <a:headEnd/>
            <a:tailEnd/>
          </a:ln>
          <a:effectLst/>
        </p:spPr>
        <p:txBody>
          <a:bodyPr anchor="ctr"/>
          <a:lstStyle/>
          <a:p>
            <a:pPr algn="ctr"/>
            <a:r>
              <a:rPr lang="el-GR" sz="4400" dirty="0">
                <a:solidFill>
                  <a:schemeClr val="accent2"/>
                </a:solidFill>
              </a:rPr>
              <a:t>Σχεδίαση Σχεσιακού Μοντέλου από </a:t>
            </a:r>
            <a:r>
              <a:rPr lang="en-US" sz="4400" dirty="0">
                <a:solidFill>
                  <a:schemeClr val="accent2"/>
                </a:solidFill>
              </a:rPr>
              <a:t>ER Diagram</a:t>
            </a:r>
            <a:endParaRPr lang="en-GB" sz="4300" b="0" dirty="0">
              <a:solidFill>
                <a:schemeClr val="tx2"/>
              </a:solidFill>
              <a:sym typeface="Symbol" pitchFamily="18" charset="2"/>
            </a:endParaRPr>
          </a:p>
        </p:txBody>
      </p:sp>
      <p:sp>
        <p:nvSpPr>
          <p:cNvPr id="109571" name="Rectangle 3"/>
          <p:cNvSpPr>
            <a:spLocks noChangeArrowheads="1"/>
          </p:cNvSpPr>
          <p:nvPr/>
        </p:nvSpPr>
        <p:spPr bwMode="auto">
          <a:xfrm>
            <a:off x="228600" y="1524000"/>
            <a:ext cx="8686800" cy="4876800"/>
          </a:xfrm>
          <a:prstGeom prst="rect">
            <a:avLst/>
          </a:prstGeom>
          <a:noFill/>
          <a:ln w="9525">
            <a:noFill/>
            <a:miter lim="800000"/>
            <a:headEnd/>
            <a:tailEnd/>
          </a:ln>
          <a:effectLst/>
        </p:spPr>
        <p:txBody>
          <a:bodyPr lIns="92075" tIns="46038" rIns="92075" bIns="46038"/>
          <a:lstStyle/>
          <a:p>
            <a:pPr marL="474663" lvl="1">
              <a:spcBef>
                <a:spcPct val="20000"/>
              </a:spcBef>
            </a:pPr>
            <a:r>
              <a:rPr lang="el-GR" b="0" dirty="0"/>
              <a:t>Αν οι οντότητες  </a:t>
            </a:r>
            <a:r>
              <a:rPr lang="en-US" b="0" dirty="0">
                <a:solidFill>
                  <a:schemeClr val="accent2"/>
                </a:solidFill>
              </a:rPr>
              <a:t>E</a:t>
            </a:r>
            <a:r>
              <a:rPr lang="en-US" b="0" dirty="0"/>
              <a:t> </a:t>
            </a:r>
            <a:r>
              <a:rPr lang="el-GR" b="0" dirty="0"/>
              <a:t>και </a:t>
            </a:r>
            <a:r>
              <a:rPr lang="en-US" b="0" dirty="0">
                <a:solidFill>
                  <a:schemeClr val="accent2"/>
                </a:solidFill>
              </a:rPr>
              <a:t>F</a:t>
            </a:r>
            <a:r>
              <a:rPr lang="en-US" b="0" dirty="0"/>
              <a:t> </a:t>
            </a:r>
            <a:r>
              <a:rPr lang="el-GR" b="0" dirty="0"/>
              <a:t>συμμετέχουν σε μια 1-1 σχέση </a:t>
            </a:r>
            <a:r>
              <a:rPr lang="en-US" b="0" dirty="0">
                <a:solidFill>
                  <a:schemeClr val="accent2"/>
                </a:solidFill>
              </a:rPr>
              <a:t>r</a:t>
            </a:r>
            <a:r>
              <a:rPr lang="en-US" b="0" dirty="0"/>
              <a:t>, </a:t>
            </a:r>
            <a:r>
              <a:rPr lang="el-GR" b="0" dirty="0"/>
              <a:t>τότε αν η συμμετοχή των οντοτήτων είναι προαιρετική, δημιουργούμε σχέσεις για τις </a:t>
            </a:r>
            <a:r>
              <a:rPr lang="en-US" b="0" dirty="0">
                <a:solidFill>
                  <a:schemeClr val="accent2"/>
                </a:solidFill>
              </a:rPr>
              <a:t>E</a:t>
            </a:r>
            <a:r>
              <a:rPr lang="en-US" b="0" dirty="0"/>
              <a:t> </a:t>
            </a:r>
            <a:r>
              <a:rPr lang="el-GR" b="0" dirty="0"/>
              <a:t>και </a:t>
            </a:r>
            <a:r>
              <a:rPr lang="en-US" b="0" dirty="0">
                <a:solidFill>
                  <a:schemeClr val="accent2"/>
                </a:solidFill>
              </a:rPr>
              <a:t>F</a:t>
            </a:r>
            <a:r>
              <a:rPr lang="en-US" b="0" dirty="0"/>
              <a:t> </a:t>
            </a:r>
            <a:r>
              <a:rPr lang="el-GR" b="0" dirty="0"/>
              <a:t> και προσθέτομε στη μία από αυτές ένα γνώρισμα για το πρωτεύον κλειδί της άλλης. Αν η συμμετοχή τους είναι υποχρεωτική, τότε οι δύο σχέσεις μπορούν να συνδυαστούν σε μία.</a:t>
            </a:r>
          </a:p>
          <a:p>
            <a:pPr marL="893763" lvl="1" indent="-419100">
              <a:spcBef>
                <a:spcPct val="20000"/>
              </a:spcBef>
              <a:buFont typeface="Marlett" pitchFamily="2" charset="2"/>
              <a:buNone/>
            </a:pPr>
            <a:r>
              <a:rPr lang="el-GR" b="0" dirty="0">
                <a:solidFill>
                  <a:schemeClr val="accent2"/>
                </a:solidFill>
              </a:rPr>
              <a:t>	Παράδειγμα: </a:t>
            </a:r>
            <a:r>
              <a:rPr lang="el-GR" b="0" dirty="0"/>
              <a:t>Η σχέση</a:t>
            </a:r>
            <a:r>
              <a:rPr lang="el-GR" b="0" dirty="0">
                <a:solidFill>
                  <a:schemeClr val="accent2"/>
                </a:solidFill>
              </a:rPr>
              <a:t> </a:t>
            </a:r>
            <a:r>
              <a:rPr lang="en-US" b="0" dirty="0">
                <a:solidFill>
                  <a:schemeClr val="accent2"/>
                </a:solidFill>
              </a:rPr>
              <a:t>supervise </a:t>
            </a:r>
            <a:r>
              <a:rPr lang="el-GR" b="0" dirty="0"/>
              <a:t>μεταξύ </a:t>
            </a:r>
            <a:r>
              <a:rPr lang="en-US" b="0" dirty="0">
                <a:solidFill>
                  <a:schemeClr val="accent2"/>
                </a:solidFill>
              </a:rPr>
              <a:t>employees</a:t>
            </a:r>
            <a:r>
              <a:rPr lang="el-GR" b="0" dirty="0"/>
              <a:t> και </a:t>
            </a:r>
            <a:r>
              <a:rPr lang="en-US" b="0" dirty="0">
                <a:solidFill>
                  <a:schemeClr val="accent2"/>
                </a:solidFill>
              </a:rPr>
              <a:t>projects</a:t>
            </a:r>
            <a:r>
              <a:rPr lang="en-US" b="0" dirty="0"/>
              <a:t> </a:t>
            </a:r>
            <a:r>
              <a:rPr lang="el-GR" b="0" dirty="0"/>
              <a:t>είναι 1-</a:t>
            </a:r>
            <a:r>
              <a:rPr lang="en-US" b="0" dirty="0"/>
              <a:t>1 </a:t>
            </a:r>
            <a:r>
              <a:rPr lang="el-GR" b="0" dirty="0"/>
              <a:t>με προαιρετική συμμετοχή και από τις δύο πλευρές. Στη σχέση </a:t>
            </a:r>
            <a:r>
              <a:rPr lang="en-US" b="0" dirty="0">
                <a:solidFill>
                  <a:schemeClr val="accent2"/>
                </a:solidFill>
              </a:rPr>
              <a:t>employees</a:t>
            </a:r>
            <a:r>
              <a:rPr lang="en-US" b="0" dirty="0"/>
              <a:t> </a:t>
            </a:r>
            <a:r>
              <a:rPr lang="el-GR" b="0" dirty="0"/>
              <a:t>προστίθεται το γνώρισμα </a:t>
            </a:r>
            <a:r>
              <a:rPr lang="en-US" b="0" dirty="0" err="1">
                <a:solidFill>
                  <a:schemeClr val="accent2"/>
                </a:solidFill>
              </a:rPr>
              <a:t>pid</a:t>
            </a:r>
            <a:r>
              <a:rPr lang="en-US" b="0" dirty="0"/>
              <a:t> (</a:t>
            </a:r>
            <a:r>
              <a:rPr lang="el-GR" b="0" dirty="0"/>
              <a:t>πρωτεύον κλειδί της σχέσης </a:t>
            </a:r>
            <a:r>
              <a:rPr lang="en-US" b="0" dirty="0">
                <a:solidFill>
                  <a:schemeClr val="accent2"/>
                </a:solidFill>
              </a:rPr>
              <a:t>projects</a:t>
            </a:r>
            <a:r>
              <a:rPr lang="en-US" b="0" dirty="0"/>
              <a:t>) </a:t>
            </a:r>
            <a:r>
              <a:rPr lang="el-GR" b="0" dirty="0"/>
              <a:t>ως ξένο κλειδί</a:t>
            </a:r>
            <a:r>
              <a:rPr lang="en-US" b="0" dirty="0"/>
              <a:t>. </a:t>
            </a:r>
            <a:r>
              <a:rPr lang="el-GR" b="0" dirty="0"/>
              <a:t>Ισοδύναμα, το </a:t>
            </a:r>
            <a:r>
              <a:rPr lang="en-US" b="0" dirty="0" err="1">
                <a:solidFill>
                  <a:schemeClr val="accent2"/>
                </a:solidFill>
              </a:rPr>
              <a:t>eid</a:t>
            </a:r>
            <a:r>
              <a:rPr lang="en-US" b="0" dirty="0"/>
              <a:t> (</a:t>
            </a:r>
            <a:r>
              <a:rPr lang="el-GR" b="0" dirty="0"/>
              <a:t>πρωτεύον κλειδί της σχέσης </a:t>
            </a:r>
            <a:r>
              <a:rPr lang="en-US" b="0" dirty="0">
                <a:solidFill>
                  <a:schemeClr val="accent2"/>
                </a:solidFill>
              </a:rPr>
              <a:t>employees</a:t>
            </a:r>
            <a:r>
              <a:rPr lang="en-US" b="0" dirty="0"/>
              <a:t>) </a:t>
            </a:r>
            <a:r>
              <a:rPr lang="el-GR" b="0" dirty="0"/>
              <a:t>μπορεί να προστεθεί στη σχέση </a:t>
            </a:r>
            <a:r>
              <a:rPr lang="en-US" b="0" dirty="0">
                <a:solidFill>
                  <a:schemeClr val="accent2"/>
                </a:solidFill>
              </a:rPr>
              <a:t>projects</a:t>
            </a:r>
            <a:r>
              <a:rPr lang="el-GR" b="0" dirty="0">
                <a:solidFill>
                  <a:schemeClr val="accent2"/>
                </a:solidFill>
              </a:rPr>
              <a:t> </a:t>
            </a:r>
            <a:r>
              <a:rPr lang="el-GR" b="0" dirty="0"/>
              <a:t>ως ξένο κλειδί</a:t>
            </a:r>
            <a:r>
              <a:rPr lang="en-US" b="0" dirty="0"/>
              <a:t>.</a:t>
            </a:r>
            <a:endParaRPr lang="el-GR" b="0" dirty="0"/>
          </a:p>
          <a:p>
            <a:pPr marL="893763" lvl="1" indent="-419100">
              <a:spcBef>
                <a:spcPct val="20000"/>
              </a:spcBef>
              <a:buFont typeface="Marlett" pitchFamily="2" charset="2"/>
              <a:buNone/>
            </a:pP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B2EA2-FFBC-64B7-10D3-A0C0F2ABB5F6}"/>
            </a:ext>
          </a:extLst>
        </p:cNvPr>
        <p:cNvGrpSpPr/>
        <p:nvPr/>
      </p:nvGrpSpPr>
      <p:grpSpPr>
        <a:xfrm>
          <a:off x="0" y="0"/>
          <a:ext cx="0" cy="0"/>
          <a:chOff x="0" y="0"/>
          <a:chExt cx="0" cy="0"/>
        </a:xfrm>
      </p:grpSpPr>
      <p:sp>
        <p:nvSpPr>
          <p:cNvPr id="108546" name="Rectangle 2">
            <a:extLst>
              <a:ext uri="{FF2B5EF4-FFF2-40B4-BE49-F238E27FC236}">
                <a16:creationId xmlns:a16="http://schemas.microsoft.com/office/drawing/2014/main" id="{47634D64-92AB-0664-4C02-C1FAC10F7C07}"/>
              </a:ext>
            </a:extLst>
          </p:cNvPr>
          <p:cNvSpPr>
            <a:spLocks noChangeArrowheads="1"/>
          </p:cNvSpPr>
          <p:nvPr/>
        </p:nvSpPr>
        <p:spPr bwMode="auto">
          <a:xfrm>
            <a:off x="0" y="381000"/>
            <a:ext cx="9220200" cy="685800"/>
          </a:xfrm>
          <a:prstGeom prst="rect">
            <a:avLst/>
          </a:prstGeom>
          <a:noFill/>
          <a:ln w="9525">
            <a:noFill/>
            <a:miter lim="800000"/>
            <a:headEnd/>
            <a:tailEnd/>
          </a:ln>
          <a:effectLst/>
        </p:spPr>
        <p:txBody>
          <a:bodyPr anchor="ctr"/>
          <a:lstStyle/>
          <a:p>
            <a:pPr algn="ctr"/>
            <a:r>
              <a:rPr lang="el-GR" sz="4400" dirty="0">
                <a:solidFill>
                  <a:schemeClr val="accent2"/>
                </a:solidFill>
              </a:rPr>
              <a:t>Σχεδίαση Σχεσιακού Μοντέλου από </a:t>
            </a:r>
            <a:r>
              <a:rPr lang="en-US" sz="4400" dirty="0">
                <a:solidFill>
                  <a:schemeClr val="accent2"/>
                </a:solidFill>
              </a:rPr>
              <a:t>ER Diagram</a:t>
            </a:r>
            <a:endParaRPr lang="en-GB" sz="4300" b="0" dirty="0">
              <a:solidFill>
                <a:schemeClr val="tx2"/>
              </a:solidFill>
              <a:sym typeface="Symbol" pitchFamily="18" charset="2"/>
            </a:endParaRPr>
          </a:p>
        </p:txBody>
      </p:sp>
      <p:sp>
        <p:nvSpPr>
          <p:cNvPr id="108547" name="Rectangle 3">
            <a:extLst>
              <a:ext uri="{FF2B5EF4-FFF2-40B4-BE49-F238E27FC236}">
                <a16:creationId xmlns:a16="http://schemas.microsoft.com/office/drawing/2014/main" id="{4BB20624-9258-90A4-7F32-0EBC27D01E95}"/>
              </a:ext>
            </a:extLst>
          </p:cNvPr>
          <p:cNvSpPr>
            <a:spLocks noChangeArrowheads="1"/>
          </p:cNvSpPr>
          <p:nvPr/>
        </p:nvSpPr>
        <p:spPr bwMode="auto">
          <a:xfrm>
            <a:off x="304800" y="1524000"/>
            <a:ext cx="8458200" cy="4876800"/>
          </a:xfrm>
          <a:prstGeom prst="rect">
            <a:avLst/>
          </a:prstGeom>
          <a:noFill/>
          <a:ln w="9525">
            <a:noFill/>
            <a:miter lim="800000"/>
            <a:headEnd/>
            <a:tailEnd/>
          </a:ln>
          <a:effectLst/>
        </p:spPr>
        <p:txBody>
          <a:bodyPr lIns="92075" tIns="46038" rIns="92075" bIns="46038"/>
          <a:lstStyle/>
          <a:p>
            <a:pPr marL="474663" lvl="1" algn="just">
              <a:spcBef>
                <a:spcPct val="20000"/>
              </a:spcBef>
            </a:pPr>
            <a:r>
              <a:rPr lang="el-GR" sz="2400" b="1" dirty="0"/>
              <a:t>Μετατροπή Κλάσεων σε Σχέσεις</a:t>
            </a:r>
          </a:p>
          <a:p>
            <a:pPr marL="474663" lvl="1" algn="just">
              <a:spcBef>
                <a:spcPct val="20000"/>
              </a:spcBef>
            </a:pPr>
            <a:r>
              <a:rPr lang="el-GR" sz="2000" b="0" dirty="0"/>
              <a:t>Διακρ</a:t>
            </a:r>
            <a:r>
              <a:rPr lang="el-GR" sz="2000" dirty="0"/>
              <a:t>ί</a:t>
            </a:r>
            <a:r>
              <a:rPr lang="el-GR" sz="2000" b="0" dirty="0"/>
              <a:t>νουμε 2 περιπτώσεις:</a:t>
            </a:r>
          </a:p>
          <a:p>
            <a:pPr marL="931863" lvl="1" indent="-457200" algn="just">
              <a:spcBef>
                <a:spcPct val="20000"/>
              </a:spcBef>
              <a:buFont typeface="+mj-lt"/>
              <a:buAutoNum type="arabicPeriod"/>
            </a:pPr>
            <a:r>
              <a:rPr lang="el-GR" sz="2000" b="0" dirty="0"/>
              <a:t>Αν η εξειδίκευση δεν είναι πλήρης ή έχει επικαλύψεις </a:t>
            </a:r>
            <a:r>
              <a:rPr lang="en-US" sz="2000" b="0" dirty="0"/>
              <a:t>(</a:t>
            </a:r>
            <a:r>
              <a:rPr lang="en-US" sz="2000" b="1" dirty="0">
                <a:solidFill>
                  <a:schemeClr val="accent6">
                    <a:lumMod val="75000"/>
                  </a:schemeClr>
                </a:solidFill>
              </a:rPr>
              <a:t>O</a:t>
            </a:r>
            <a:r>
              <a:rPr lang="en-US" sz="2000" b="1" dirty="0"/>
              <a:t>verlap</a:t>
            </a:r>
            <a:r>
              <a:rPr lang="en-US" sz="2000" b="0" dirty="0"/>
              <a:t>), </a:t>
            </a:r>
            <a:r>
              <a:rPr lang="el-GR" sz="2000" b="0" dirty="0"/>
              <a:t>τότε δημιουργούμε μία σχέση για την </a:t>
            </a:r>
            <a:r>
              <a:rPr lang="el-GR" sz="2000" b="0" dirty="0" err="1"/>
              <a:t>υπερκλάση</a:t>
            </a:r>
            <a:r>
              <a:rPr lang="el-GR" sz="2000" b="0" dirty="0"/>
              <a:t> και μία για κάθε </a:t>
            </a:r>
            <a:r>
              <a:rPr lang="el-GR" sz="2000" b="0" dirty="0" err="1"/>
              <a:t>υποκλάση</a:t>
            </a:r>
            <a:r>
              <a:rPr lang="el-GR" sz="2000" b="0" dirty="0"/>
              <a:t>. Η σχέση της κάθε </a:t>
            </a:r>
            <a:r>
              <a:rPr lang="el-GR" sz="2000" b="0" dirty="0" err="1"/>
              <a:t>υποκλάσης</a:t>
            </a:r>
            <a:r>
              <a:rPr lang="el-GR" sz="2000" b="0" dirty="0"/>
              <a:t> περιλαμβάνει τα γνωρίσματα της</a:t>
            </a:r>
            <a:r>
              <a:rPr lang="en-US" sz="2000" b="0" dirty="0"/>
              <a:t>,</a:t>
            </a:r>
            <a:r>
              <a:rPr lang="el-GR" sz="2000" b="0" dirty="0"/>
              <a:t> και έχει πρωτεύον κλειδί</a:t>
            </a:r>
            <a:r>
              <a:rPr lang="en-US" sz="2000" b="0" dirty="0"/>
              <a:t>,</a:t>
            </a:r>
            <a:r>
              <a:rPr lang="el-GR" sz="2000" b="0" dirty="0"/>
              <a:t> το κλειδί της </a:t>
            </a:r>
            <a:r>
              <a:rPr lang="el-GR" sz="2000" b="0" dirty="0" err="1"/>
              <a:t>υπερκλάσης</a:t>
            </a:r>
            <a:r>
              <a:rPr lang="el-GR" sz="2000" b="0" dirty="0"/>
              <a:t> (ξένο κλειδί)</a:t>
            </a:r>
            <a:r>
              <a:rPr lang="en-US" sz="2000" b="0" dirty="0"/>
              <a:t>.</a:t>
            </a:r>
            <a:endParaRPr lang="el-GR" sz="2000" b="0" dirty="0"/>
          </a:p>
          <a:p>
            <a:pPr marL="931863" lvl="1" indent="-457200" algn="just">
              <a:spcBef>
                <a:spcPct val="20000"/>
              </a:spcBef>
              <a:buFont typeface="+mj-lt"/>
              <a:buAutoNum type="arabicPeriod"/>
            </a:pPr>
            <a:r>
              <a:rPr lang="el-GR" sz="2000" dirty="0"/>
              <a:t>Αν η εξειδίκευση είναι πλήρης </a:t>
            </a:r>
            <a:r>
              <a:rPr lang="en-US" sz="2000" dirty="0"/>
              <a:t>(complete)</a:t>
            </a:r>
            <a:r>
              <a:rPr lang="el-GR" sz="2000" dirty="0"/>
              <a:t> και χωρίς επικαλύψεις (</a:t>
            </a:r>
            <a:r>
              <a:rPr lang="en-US" sz="2000" b="1" dirty="0">
                <a:solidFill>
                  <a:schemeClr val="accent6">
                    <a:lumMod val="75000"/>
                  </a:schemeClr>
                </a:solidFill>
              </a:rPr>
              <a:t>D</a:t>
            </a:r>
            <a:r>
              <a:rPr lang="en-US" sz="2000" b="1" dirty="0"/>
              <a:t>isjoint</a:t>
            </a:r>
            <a:r>
              <a:rPr lang="en-US" sz="2000" dirty="0"/>
              <a:t>), </a:t>
            </a:r>
            <a:r>
              <a:rPr lang="el-GR" sz="2000" dirty="0"/>
              <a:t>τότε μπορούμε να εφαρμόσουμε τον τρόπο που αναφέραμε προηγουμένως</a:t>
            </a:r>
            <a:r>
              <a:rPr lang="en-US" sz="2000" dirty="0"/>
              <a:t>,</a:t>
            </a:r>
            <a:r>
              <a:rPr lang="el-GR" sz="2000" dirty="0"/>
              <a:t> και σε κάποιες περιπτώσεις είναι απλούστερη η εφαρμογή του. Αλλά μπορούμε επίσης, για κάθε </a:t>
            </a:r>
            <a:r>
              <a:rPr lang="el-GR" sz="2000" dirty="0" err="1"/>
              <a:t>υποκλάση</a:t>
            </a:r>
            <a:r>
              <a:rPr lang="el-GR" sz="2000" dirty="0"/>
              <a:t> να δημιουργήσουμε μία σχέση που εκτός από τα </a:t>
            </a:r>
            <a:r>
              <a:rPr lang="el-GR" sz="2000" dirty="0" err="1"/>
              <a:t>γνωρίματά</a:t>
            </a:r>
            <a:r>
              <a:rPr lang="el-GR" sz="2000" dirty="0"/>
              <a:t> της</a:t>
            </a:r>
            <a:r>
              <a:rPr lang="en-US" sz="2000" dirty="0"/>
              <a:t>,</a:t>
            </a:r>
            <a:r>
              <a:rPr lang="el-GR" sz="2000" dirty="0"/>
              <a:t> θα περιέχει επιπλέον και όλα τα γνωρίσματα της </a:t>
            </a:r>
            <a:r>
              <a:rPr lang="el-GR" sz="2000" dirty="0" err="1"/>
              <a:t>υπερκλάσης</a:t>
            </a:r>
            <a:r>
              <a:rPr lang="en-US" sz="2000" dirty="0"/>
              <a:t>,</a:t>
            </a:r>
            <a:r>
              <a:rPr lang="el-GR" sz="2000" dirty="0"/>
              <a:t> με πρωτεύον κλειδί το κλειδί της </a:t>
            </a:r>
            <a:r>
              <a:rPr lang="el-GR" sz="2000" dirty="0" err="1"/>
              <a:t>υπερκλάσης</a:t>
            </a:r>
            <a:r>
              <a:rPr lang="el-GR" sz="2000" dirty="0"/>
              <a:t>.</a:t>
            </a:r>
            <a:endParaRPr lang="el-GR" sz="2000" b="0" dirty="0"/>
          </a:p>
        </p:txBody>
      </p:sp>
    </p:spTree>
    <p:extLst>
      <p:ext uri="{BB962C8B-B14F-4D97-AF65-F5344CB8AC3E}">
        <p14:creationId xmlns:p14="http://schemas.microsoft.com/office/powerpoint/2010/main" val="2528991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B2A11-0A44-3CB4-6A21-5ECD8ADDABAE}"/>
            </a:ext>
          </a:extLst>
        </p:cNvPr>
        <p:cNvGrpSpPr/>
        <p:nvPr/>
      </p:nvGrpSpPr>
      <p:grpSpPr>
        <a:xfrm>
          <a:off x="0" y="0"/>
          <a:ext cx="0" cy="0"/>
          <a:chOff x="0" y="0"/>
          <a:chExt cx="0" cy="0"/>
        </a:xfrm>
      </p:grpSpPr>
      <p:pic>
        <p:nvPicPr>
          <p:cNvPr id="6" name="Εικόνα 5">
            <a:extLst>
              <a:ext uri="{FF2B5EF4-FFF2-40B4-BE49-F238E27FC236}">
                <a16:creationId xmlns:a16="http://schemas.microsoft.com/office/drawing/2014/main" id="{CD23616C-3619-586F-5930-B451B44C92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369" y="1995710"/>
            <a:ext cx="3022832" cy="3381142"/>
          </a:xfrm>
          <a:prstGeom prst="rect">
            <a:avLst/>
          </a:prstGeom>
        </p:spPr>
      </p:pic>
      <p:sp>
        <p:nvSpPr>
          <p:cNvPr id="7170" name="Rectangle 2">
            <a:extLst>
              <a:ext uri="{FF2B5EF4-FFF2-40B4-BE49-F238E27FC236}">
                <a16:creationId xmlns:a16="http://schemas.microsoft.com/office/drawing/2014/main" id="{EEF1E1A7-7809-1D95-C372-124B80173DA0}"/>
              </a:ext>
            </a:extLst>
          </p:cNvPr>
          <p:cNvSpPr>
            <a:spLocks noGrp="1" noChangeArrowheads="1"/>
          </p:cNvSpPr>
          <p:nvPr>
            <p:ph type="title"/>
          </p:nvPr>
        </p:nvSpPr>
        <p:spPr/>
        <p:txBody>
          <a:bodyPr>
            <a:normAutofit fontScale="90000"/>
          </a:bodyPr>
          <a:lstStyle/>
          <a:p>
            <a:r>
              <a:rPr lang="el-GR" dirty="0">
                <a:solidFill>
                  <a:schemeClr val="accent2"/>
                </a:solidFill>
              </a:rPr>
              <a:t>Σχεδίαση Σχεσιακού Μοντέλου από </a:t>
            </a:r>
            <a:r>
              <a:rPr lang="en-US" dirty="0">
                <a:solidFill>
                  <a:schemeClr val="accent2"/>
                </a:solidFill>
              </a:rPr>
              <a:t>ER Diagram</a:t>
            </a:r>
            <a:endParaRPr lang="en-GB" dirty="0">
              <a:solidFill>
                <a:schemeClr val="accent2"/>
              </a:solidFill>
            </a:endParaRPr>
          </a:p>
        </p:txBody>
      </p:sp>
      <p:sp>
        <p:nvSpPr>
          <p:cNvPr id="4" name="Rectangle 3">
            <a:extLst>
              <a:ext uri="{FF2B5EF4-FFF2-40B4-BE49-F238E27FC236}">
                <a16:creationId xmlns:a16="http://schemas.microsoft.com/office/drawing/2014/main" id="{D3AFEF6C-F1BF-0EEF-F0C6-07C4C008D1EB}"/>
              </a:ext>
            </a:extLst>
          </p:cNvPr>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a:t>Κλάσεις</a:t>
            </a:r>
            <a:r>
              <a:rPr lang="el-GR" sz="2400" dirty="0"/>
              <a:t>:</a:t>
            </a:r>
          </a:p>
        </p:txBody>
      </p:sp>
      <p:sp>
        <p:nvSpPr>
          <p:cNvPr id="9" name="Text Box 16">
            <a:extLst>
              <a:ext uri="{FF2B5EF4-FFF2-40B4-BE49-F238E27FC236}">
                <a16:creationId xmlns:a16="http://schemas.microsoft.com/office/drawing/2014/main" id="{65A537FD-34E6-DECC-526D-076A6DF2213C}"/>
              </a:ext>
            </a:extLst>
          </p:cNvPr>
          <p:cNvSpPr txBox="1">
            <a:spLocks noChangeArrowheads="1"/>
          </p:cNvSpPr>
          <p:nvPr/>
        </p:nvSpPr>
        <p:spPr bwMode="auto">
          <a:xfrm>
            <a:off x="3051608" y="3554440"/>
            <a:ext cx="1156407"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2000" b="0" dirty="0">
                <a:solidFill>
                  <a:srgbClr val="0000FF"/>
                </a:solidFill>
              </a:rPr>
              <a:t>Φοιτητής</a:t>
            </a:r>
            <a:endParaRPr lang="en-GB" sz="2000" b="0" dirty="0">
              <a:solidFill>
                <a:srgbClr val="0000FF"/>
              </a:solidFill>
            </a:endParaRPr>
          </a:p>
        </p:txBody>
      </p:sp>
      <p:graphicFrame>
        <p:nvGraphicFramePr>
          <p:cNvPr id="7" name="Group 42">
            <a:extLst>
              <a:ext uri="{FF2B5EF4-FFF2-40B4-BE49-F238E27FC236}">
                <a16:creationId xmlns:a16="http://schemas.microsoft.com/office/drawing/2014/main" id="{B5F0B3D6-07F3-77CE-F842-DD776F4EBE34}"/>
              </a:ext>
            </a:extLst>
          </p:cNvPr>
          <p:cNvGraphicFramePr>
            <a:graphicFrameLocks noGrp="1"/>
          </p:cNvGraphicFramePr>
          <p:nvPr>
            <p:extLst>
              <p:ext uri="{D42A27DB-BD31-4B8C-83A1-F6EECF244321}">
                <p14:modId xmlns:p14="http://schemas.microsoft.com/office/powerpoint/2010/main" val="2060756551"/>
              </p:ext>
            </p:extLst>
          </p:nvPr>
        </p:nvGraphicFramePr>
        <p:xfrm>
          <a:off x="4695902" y="3577451"/>
          <a:ext cx="4371898" cy="400110"/>
        </p:xfrm>
        <a:graphic>
          <a:graphicData uri="http://schemas.openxmlformats.org/drawingml/2006/table">
            <a:tbl>
              <a:tblPr/>
              <a:tblGrid>
                <a:gridCol w="714298">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066800">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 </a:t>
                      </a:r>
                      <a:r>
                        <a:rPr kumimoji="0" lang="el-GR" sz="1600" b="0" i="0" u="none" strike="noStrike" cap="none" normalizeH="0" baseline="0" dirty="0" err="1">
                          <a:ln>
                            <a:noFill/>
                          </a:ln>
                          <a:solidFill>
                            <a:schemeClr val="accent2"/>
                          </a:solidFill>
                          <a:effectLst/>
                          <a:latin typeface="Times New Roman" pitchFamily="18" charset="0"/>
                        </a:rPr>
                        <a:t>Εισ</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0" name="Group 42">
            <a:extLst>
              <a:ext uri="{FF2B5EF4-FFF2-40B4-BE49-F238E27FC236}">
                <a16:creationId xmlns:a16="http://schemas.microsoft.com/office/drawing/2014/main" id="{B353B0EC-FFA4-0511-884E-00F1AE8DD2CB}"/>
              </a:ext>
            </a:extLst>
          </p:cNvPr>
          <p:cNvGraphicFramePr>
            <a:graphicFrameLocks noGrp="1"/>
          </p:cNvGraphicFramePr>
          <p:nvPr>
            <p:extLst>
              <p:ext uri="{D42A27DB-BD31-4B8C-83A1-F6EECF244321}">
                <p14:modId xmlns:p14="http://schemas.microsoft.com/office/powerpoint/2010/main" val="1441863292"/>
              </p:ext>
            </p:extLst>
          </p:nvPr>
        </p:nvGraphicFramePr>
        <p:xfrm>
          <a:off x="4695903" y="4297330"/>
          <a:ext cx="1988714" cy="400110"/>
        </p:xfrm>
        <a:graphic>
          <a:graphicData uri="http://schemas.openxmlformats.org/drawingml/2006/table">
            <a:tbl>
              <a:tblPr/>
              <a:tblGrid>
                <a:gridCol w="714297">
                  <a:extLst>
                    <a:ext uri="{9D8B030D-6E8A-4147-A177-3AD203B41FA5}">
                      <a16:colId xmlns:a16="http://schemas.microsoft.com/office/drawing/2014/main" val="20000"/>
                    </a:ext>
                  </a:extLst>
                </a:gridCol>
                <a:gridCol w="1274417">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Τηλέφωνο</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 name="Text Box 16">
            <a:extLst>
              <a:ext uri="{FF2B5EF4-FFF2-40B4-BE49-F238E27FC236}">
                <a16:creationId xmlns:a16="http://schemas.microsoft.com/office/drawing/2014/main" id="{8222B744-4B84-F97B-7581-46F3632A12FB}"/>
              </a:ext>
            </a:extLst>
          </p:cNvPr>
          <p:cNvSpPr txBox="1">
            <a:spLocks noChangeArrowheads="1"/>
          </p:cNvSpPr>
          <p:nvPr/>
        </p:nvSpPr>
        <p:spPr bwMode="auto">
          <a:xfrm>
            <a:off x="2992427" y="4316440"/>
            <a:ext cx="1274773"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2000" b="0" dirty="0">
                <a:solidFill>
                  <a:srgbClr val="0000FF"/>
                </a:solidFill>
              </a:rPr>
              <a:t>Τηλέφωνο</a:t>
            </a:r>
            <a:endParaRPr lang="en-GB" sz="2000" b="0" dirty="0">
              <a:solidFill>
                <a:srgbClr val="0000FF"/>
              </a:solidFill>
            </a:endParaRPr>
          </a:p>
        </p:txBody>
      </p:sp>
      <p:sp>
        <p:nvSpPr>
          <p:cNvPr id="5" name="Βέλος: Καμπύλο προς τα αριστερά 4">
            <a:extLst>
              <a:ext uri="{FF2B5EF4-FFF2-40B4-BE49-F238E27FC236}">
                <a16:creationId xmlns:a16="http://schemas.microsoft.com/office/drawing/2014/main" id="{D20E89F9-E08B-7E51-5C73-8A9115C8C97A}"/>
              </a:ext>
            </a:extLst>
          </p:cNvPr>
          <p:cNvSpPr/>
          <p:nvPr/>
        </p:nvSpPr>
        <p:spPr>
          <a:xfrm rot="18364613">
            <a:off x="3961784" y="1277259"/>
            <a:ext cx="897619" cy="2103028"/>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cxnSp>
        <p:nvCxnSpPr>
          <p:cNvPr id="3" name="Ευθύγραμμο βέλος σύνδεσης 2">
            <a:extLst>
              <a:ext uri="{FF2B5EF4-FFF2-40B4-BE49-F238E27FC236}">
                <a16:creationId xmlns:a16="http://schemas.microsoft.com/office/drawing/2014/main" id="{F2A5DB6A-6BBD-CD70-EAC6-4C00F3F26D2E}"/>
              </a:ext>
            </a:extLst>
          </p:cNvPr>
          <p:cNvCxnSpPr>
            <a:cxnSpLocks/>
          </p:cNvCxnSpPr>
          <p:nvPr/>
        </p:nvCxnSpPr>
        <p:spPr>
          <a:xfrm flipV="1">
            <a:off x="5108895" y="3977561"/>
            <a:ext cx="0" cy="304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Group 42">
            <a:extLst>
              <a:ext uri="{FF2B5EF4-FFF2-40B4-BE49-F238E27FC236}">
                <a16:creationId xmlns:a16="http://schemas.microsoft.com/office/drawing/2014/main" id="{C0EE288C-6399-428F-F579-7B5E09CB33A9}"/>
              </a:ext>
            </a:extLst>
          </p:cNvPr>
          <p:cNvGraphicFramePr>
            <a:graphicFrameLocks noGrp="1"/>
          </p:cNvGraphicFramePr>
          <p:nvPr>
            <p:extLst>
              <p:ext uri="{D42A27DB-BD31-4B8C-83A1-F6EECF244321}">
                <p14:modId xmlns:p14="http://schemas.microsoft.com/office/powerpoint/2010/main" val="1989034910"/>
              </p:ext>
            </p:extLst>
          </p:nvPr>
        </p:nvGraphicFramePr>
        <p:xfrm>
          <a:off x="4709644" y="5181600"/>
          <a:ext cx="3215156" cy="400110"/>
        </p:xfrm>
        <a:graphic>
          <a:graphicData uri="http://schemas.openxmlformats.org/drawingml/2006/table">
            <a:tbl>
              <a:tblPr/>
              <a:tblGrid>
                <a:gridCol w="1154805">
                  <a:extLst>
                    <a:ext uri="{9D8B030D-6E8A-4147-A177-3AD203B41FA5}">
                      <a16:colId xmlns:a16="http://schemas.microsoft.com/office/drawing/2014/main" val="20000"/>
                    </a:ext>
                  </a:extLst>
                </a:gridCol>
                <a:gridCol w="2060351">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Πρόγραμμα Σπουδών</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 name="Text Box 16">
            <a:extLst>
              <a:ext uri="{FF2B5EF4-FFF2-40B4-BE49-F238E27FC236}">
                <a16:creationId xmlns:a16="http://schemas.microsoft.com/office/drawing/2014/main" id="{BB74A63E-AEB9-B0AC-3A3E-996EA02B210C}"/>
              </a:ext>
            </a:extLst>
          </p:cNvPr>
          <p:cNvSpPr txBox="1">
            <a:spLocks noChangeArrowheads="1"/>
          </p:cNvSpPr>
          <p:nvPr/>
        </p:nvSpPr>
        <p:spPr bwMode="auto">
          <a:xfrm>
            <a:off x="2763779" y="5200710"/>
            <a:ext cx="1663982"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2000" b="0" dirty="0">
                <a:solidFill>
                  <a:srgbClr val="0000FF"/>
                </a:solidFill>
              </a:rPr>
              <a:t>Προπτυχιακός</a:t>
            </a:r>
            <a:endParaRPr lang="en-GB" sz="2000" b="0" dirty="0">
              <a:solidFill>
                <a:srgbClr val="0000FF"/>
              </a:solidFill>
            </a:endParaRPr>
          </a:p>
        </p:txBody>
      </p:sp>
      <p:graphicFrame>
        <p:nvGraphicFramePr>
          <p:cNvPr id="14" name="Group 42">
            <a:extLst>
              <a:ext uri="{FF2B5EF4-FFF2-40B4-BE49-F238E27FC236}">
                <a16:creationId xmlns:a16="http://schemas.microsoft.com/office/drawing/2014/main" id="{5FCBE66E-FFD3-DED8-13A3-98B29269D324}"/>
              </a:ext>
            </a:extLst>
          </p:cNvPr>
          <p:cNvGraphicFramePr>
            <a:graphicFrameLocks noGrp="1"/>
          </p:cNvGraphicFramePr>
          <p:nvPr>
            <p:extLst>
              <p:ext uri="{D42A27DB-BD31-4B8C-83A1-F6EECF244321}">
                <p14:modId xmlns:p14="http://schemas.microsoft.com/office/powerpoint/2010/main" val="2838898304"/>
              </p:ext>
            </p:extLst>
          </p:nvPr>
        </p:nvGraphicFramePr>
        <p:xfrm>
          <a:off x="4709644" y="5891204"/>
          <a:ext cx="3215156" cy="400110"/>
        </p:xfrm>
        <a:graphic>
          <a:graphicData uri="http://schemas.openxmlformats.org/drawingml/2006/table">
            <a:tbl>
              <a:tblPr/>
              <a:tblGrid>
                <a:gridCol w="1154805">
                  <a:extLst>
                    <a:ext uri="{9D8B030D-6E8A-4147-A177-3AD203B41FA5}">
                      <a16:colId xmlns:a16="http://schemas.microsoft.com/office/drawing/2014/main" val="20000"/>
                    </a:ext>
                  </a:extLst>
                </a:gridCol>
                <a:gridCol w="2060351">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Ειδίκευση</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5" name="Text Box 16">
            <a:extLst>
              <a:ext uri="{FF2B5EF4-FFF2-40B4-BE49-F238E27FC236}">
                <a16:creationId xmlns:a16="http://schemas.microsoft.com/office/drawing/2014/main" id="{B59F76B5-82E8-FB6E-B1F2-8D910E1227C1}"/>
              </a:ext>
            </a:extLst>
          </p:cNvPr>
          <p:cNvSpPr txBox="1">
            <a:spLocks noChangeArrowheads="1"/>
          </p:cNvSpPr>
          <p:nvPr/>
        </p:nvSpPr>
        <p:spPr bwMode="auto">
          <a:xfrm>
            <a:off x="2590800" y="5910314"/>
            <a:ext cx="1819794" cy="400110"/>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2000" b="0" dirty="0">
                <a:solidFill>
                  <a:srgbClr val="0000FF"/>
                </a:solidFill>
              </a:rPr>
              <a:t>Μεταπτυχιακός</a:t>
            </a:r>
            <a:endParaRPr lang="en-GB" sz="2000" b="0" dirty="0">
              <a:solidFill>
                <a:srgbClr val="0000FF"/>
              </a:solidFill>
            </a:endParaRPr>
          </a:p>
        </p:txBody>
      </p:sp>
      <p:cxnSp>
        <p:nvCxnSpPr>
          <p:cNvPr id="17" name="Γραμμή σύνδεσης: Γωνιώδης 16">
            <a:extLst>
              <a:ext uri="{FF2B5EF4-FFF2-40B4-BE49-F238E27FC236}">
                <a16:creationId xmlns:a16="http://schemas.microsoft.com/office/drawing/2014/main" id="{2E7D479C-9E28-2C3A-AE68-5FDBD7E453ED}"/>
              </a:ext>
            </a:extLst>
          </p:cNvPr>
          <p:cNvCxnSpPr>
            <a:cxnSpLocks/>
          </p:cNvCxnSpPr>
          <p:nvPr/>
        </p:nvCxnSpPr>
        <p:spPr>
          <a:xfrm rot="16200000" flipV="1">
            <a:off x="3886426" y="4467077"/>
            <a:ext cx="1632694" cy="13742"/>
          </a:xfrm>
          <a:prstGeom prst="bentConnector4">
            <a:avLst>
              <a:gd name="adj1" fmla="val 25205"/>
              <a:gd name="adj2" fmla="val 104802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Γραμμή σύνδεσης: Γωνιώδης 20">
            <a:extLst>
              <a:ext uri="{FF2B5EF4-FFF2-40B4-BE49-F238E27FC236}">
                <a16:creationId xmlns:a16="http://schemas.microsoft.com/office/drawing/2014/main" id="{04F81530-2449-56FA-A0B6-4ED78C77E484}"/>
              </a:ext>
            </a:extLst>
          </p:cNvPr>
          <p:cNvCxnSpPr>
            <a:cxnSpLocks/>
          </p:cNvCxnSpPr>
          <p:nvPr/>
        </p:nvCxnSpPr>
        <p:spPr>
          <a:xfrm rot="16200000" flipV="1">
            <a:off x="3528445" y="4977458"/>
            <a:ext cx="2348657" cy="13742"/>
          </a:xfrm>
          <a:prstGeom prst="bentConnector4">
            <a:avLst>
              <a:gd name="adj1" fmla="val 17274"/>
              <a:gd name="adj2" fmla="val 176351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665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966EC01-2518-4C66-72FD-3C0351F989CF}"/>
              </a:ext>
            </a:extLst>
          </p:cNvPr>
          <p:cNvPicPr>
            <a:picLocks noChangeAspect="1" noChangeArrowheads="1"/>
          </p:cNvPicPr>
          <p:nvPr/>
        </p:nvPicPr>
        <p:blipFill>
          <a:blip r:embed="rId2" cstate="print"/>
          <a:srcRect/>
          <a:stretch>
            <a:fillRect/>
          </a:stretch>
        </p:blipFill>
        <p:spPr bwMode="auto">
          <a:xfrm>
            <a:off x="220985" y="32345"/>
            <a:ext cx="8599487" cy="6276975"/>
          </a:xfrm>
          <a:prstGeom prst="rect">
            <a:avLst/>
          </a:prstGeom>
          <a:noFill/>
          <a:ln w="9525">
            <a:noFill/>
            <a:miter lim="800000"/>
            <a:headEnd/>
            <a:tailEnd/>
          </a:ln>
        </p:spPr>
      </p:pic>
    </p:spTree>
    <p:extLst>
      <p:ext uri="{BB962C8B-B14F-4D97-AF65-F5344CB8AC3E}">
        <p14:creationId xmlns:p14="http://schemas.microsoft.com/office/powerpoint/2010/main" val="1198179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E963929-0D69-EE33-9CC3-71B8354581C5}"/>
              </a:ext>
            </a:extLst>
          </p:cNvPr>
          <p:cNvPicPr>
            <a:picLocks noChangeAspect="1" noChangeArrowheads="1"/>
          </p:cNvPicPr>
          <p:nvPr/>
        </p:nvPicPr>
        <p:blipFill>
          <a:blip r:embed="rId2" cstate="print"/>
          <a:srcRect/>
          <a:stretch>
            <a:fillRect/>
          </a:stretch>
        </p:blipFill>
        <p:spPr bwMode="auto">
          <a:xfrm>
            <a:off x="251520" y="91410"/>
            <a:ext cx="8805168" cy="6308993"/>
          </a:xfrm>
          <a:prstGeom prst="rect">
            <a:avLst/>
          </a:prstGeom>
          <a:noFill/>
          <a:ln w="9525">
            <a:noFill/>
            <a:miter lim="800000"/>
            <a:headEnd/>
            <a:tailEnd/>
          </a:ln>
        </p:spPr>
      </p:pic>
    </p:spTree>
    <p:extLst>
      <p:ext uri="{BB962C8B-B14F-4D97-AF65-F5344CB8AC3E}">
        <p14:creationId xmlns:p14="http://schemas.microsoft.com/office/powerpoint/2010/main" val="3306603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0984C-5EBF-5F33-55A1-3A2CF165F5A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3B90D2E-54F6-07A1-F426-CD0199AAFEDE}"/>
              </a:ext>
            </a:extLst>
          </p:cNvPr>
          <p:cNvSpPr>
            <a:spLocks noGrp="1"/>
          </p:cNvSpPr>
          <p:nvPr>
            <p:ph type="title"/>
          </p:nvPr>
        </p:nvSpPr>
        <p:spPr/>
        <p:txBody>
          <a:bodyPr/>
          <a:lstStyle/>
          <a:p>
            <a:r>
              <a:rPr lang="el-GR" dirty="0"/>
              <a:t>Ενδεικτική Λύση</a:t>
            </a:r>
          </a:p>
        </p:txBody>
      </p:sp>
      <p:sp>
        <p:nvSpPr>
          <p:cNvPr id="36" name="Text Box 16">
            <a:extLst>
              <a:ext uri="{FF2B5EF4-FFF2-40B4-BE49-F238E27FC236}">
                <a16:creationId xmlns:a16="http://schemas.microsoft.com/office/drawing/2014/main" id="{774BA5F6-D293-D21B-F8E6-32552C7EFE91}"/>
              </a:ext>
            </a:extLst>
          </p:cNvPr>
          <p:cNvSpPr txBox="1">
            <a:spLocks noChangeArrowheads="1"/>
          </p:cNvSpPr>
          <p:nvPr/>
        </p:nvSpPr>
        <p:spPr bwMode="auto">
          <a:xfrm>
            <a:off x="228600" y="1275065"/>
            <a:ext cx="1156407"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Φοιτητής</a:t>
            </a:r>
            <a:endParaRPr lang="en-GB" sz="1600" b="0" dirty="0">
              <a:solidFill>
                <a:srgbClr val="0000FF"/>
              </a:solidFill>
            </a:endParaRPr>
          </a:p>
        </p:txBody>
      </p:sp>
      <p:graphicFrame>
        <p:nvGraphicFramePr>
          <p:cNvPr id="37" name="Group 42">
            <a:extLst>
              <a:ext uri="{FF2B5EF4-FFF2-40B4-BE49-F238E27FC236}">
                <a16:creationId xmlns:a16="http://schemas.microsoft.com/office/drawing/2014/main" id="{673C5E7D-4EE6-84CF-6CE5-6155C467A4ED}"/>
              </a:ext>
            </a:extLst>
          </p:cNvPr>
          <p:cNvGraphicFramePr>
            <a:graphicFrameLocks noGrp="1"/>
          </p:cNvGraphicFramePr>
          <p:nvPr>
            <p:extLst>
              <p:ext uri="{D42A27DB-BD31-4B8C-83A1-F6EECF244321}">
                <p14:modId xmlns:p14="http://schemas.microsoft.com/office/powerpoint/2010/main" val="1337495659"/>
              </p:ext>
            </p:extLst>
          </p:nvPr>
        </p:nvGraphicFramePr>
        <p:xfrm>
          <a:off x="1819793" y="1219200"/>
          <a:ext cx="4024860" cy="400110"/>
        </p:xfrm>
        <a:graphic>
          <a:graphicData uri="http://schemas.openxmlformats.org/drawingml/2006/table">
            <a:tbl>
              <a:tblPr/>
              <a:tblGrid>
                <a:gridCol w="609601">
                  <a:extLst>
                    <a:ext uri="{9D8B030D-6E8A-4147-A177-3AD203B41FA5}">
                      <a16:colId xmlns:a16="http://schemas.microsoft.com/office/drawing/2014/main" val="20000"/>
                    </a:ext>
                  </a:extLst>
                </a:gridCol>
                <a:gridCol w="889812">
                  <a:extLst>
                    <a:ext uri="{9D8B030D-6E8A-4147-A177-3AD203B41FA5}">
                      <a16:colId xmlns:a16="http://schemas.microsoft.com/office/drawing/2014/main" val="20001"/>
                    </a:ext>
                  </a:extLst>
                </a:gridCol>
                <a:gridCol w="841816">
                  <a:extLst>
                    <a:ext uri="{9D8B030D-6E8A-4147-A177-3AD203B41FA5}">
                      <a16:colId xmlns:a16="http://schemas.microsoft.com/office/drawing/2014/main" val="20002"/>
                    </a:ext>
                  </a:extLst>
                </a:gridCol>
                <a:gridCol w="701513">
                  <a:extLst>
                    <a:ext uri="{9D8B030D-6E8A-4147-A177-3AD203B41FA5}">
                      <a16:colId xmlns:a16="http://schemas.microsoft.com/office/drawing/2014/main" val="20003"/>
                    </a:ext>
                  </a:extLst>
                </a:gridCol>
                <a:gridCol w="982118">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 </a:t>
                      </a:r>
                      <a:r>
                        <a:rPr kumimoji="0" lang="el-GR" sz="1600" b="0" i="0" u="none" strike="noStrike" cap="none" normalizeH="0" baseline="0" dirty="0" err="1">
                          <a:ln>
                            <a:noFill/>
                          </a:ln>
                          <a:solidFill>
                            <a:schemeClr val="accent2"/>
                          </a:solidFill>
                          <a:effectLst/>
                          <a:latin typeface="Times New Roman" pitchFamily="18" charset="0"/>
                        </a:rPr>
                        <a:t>Εισ</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 name="Group 42">
            <a:extLst>
              <a:ext uri="{FF2B5EF4-FFF2-40B4-BE49-F238E27FC236}">
                <a16:creationId xmlns:a16="http://schemas.microsoft.com/office/drawing/2014/main" id="{1C3E28E8-EC10-EC44-56A0-EFA87BCFD70F}"/>
              </a:ext>
            </a:extLst>
          </p:cNvPr>
          <p:cNvGraphicFramePr>
            <a:graphicFrameLocks noGrp="1"/>
          </p:cNvGraphicFramePr>
          <p:nvPr>
            <p:extLst>
              <p:ext uri="{D42A27DB-BD31-4B8C-83A1-F6EECF244321}">
                <p14:modId xmlns:p14="http://schemas.microsoft.com/office/powerpoint/2010/main" val="3923692231"/>
              </p:ext>
            </p:extLst>
          </p:nvPr>
        </p:nvGraphicFramePr>
        <p:xfrm>
          <a:off x="1819794" y="1809690"/>
          <a:ext cx="1628694" cy="400110"/>
        </p:xfrm>
        <a:graphic>
          <a:graphicData uri="http://schemas.openxmlformats.org/drawingml/2006/table">
            <a:tbl>
              <a:tblPr/>
              <a:tblGrid>
                <a:gridCol w="584986">
                  <a:extLst>
                    <a:ext uri="{9D8B030D-6E8A-4147-A177-3AD203B41FA5}">
                      <a16:colId xmlns:a16="http://schemas.microsoft.com/office/drawing/2014/main" val="20000"/>
                    </a:ext>
                  </a:extLst>
                </a:gridCol>
                <a:gridCol w="1043708">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Τηλέφωνο</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9" name="Text Box 16">
            <a:extLst>
              <a:ext uri="{FF2B5EF4-FFF2-40B4-BE49-F238E27FC236}">
                <a16:creationId xmlns:a16="http://schemas.microsoft.com/office/drawing/2014/main" id="{3FD98F22-3021-7048-D794-4A22D00CC4BB}"/>
              </a:ext>
            </a:extLst>
          </p:cNvPr>
          <p:cNvSpPr txBox="1">
            <a:spLocks noChangeArrowheads="1"/>
          </p:cNvSpPr>
          <p:nvPr/>
        </p:nvSpPr>
        <p:spPr bwMode="auto">
          <a:xfrm>
            <a:off x="152400" y="1766019"/>
            <a:ext cx="1274773"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Τηλέφωνο</a:t>
            </a:r>
            <a:endParaRPr lang="en-GB" sz="1600" b="0" dirty="0">
              <a:solidFill>
                <a:srgbClr val="0000FF"/>
              </a:solidFill>
            </a:endParaRPr>
          </a:p>
        </p:txBody>
      </p:sp>
      <p:cxnSp>
        <p:nvCxnSpPr>
          <p:cNvPr id="40" name="Ευθύγραμμο βέλος σύνδεσης 39">
            <a:extLst>
              <a:ext uri="{FF2B5EF4-FFF2-40B4-BE49-F238E27FC236}">
                <a16:creationId xmlns:a16="http://schemas.microsoft.com/office/drawing/2014/main" id="{3D88A27D-E6B2-6CEC-425A-0E5A2B6262C8}"/>
              </a:ext>
            </a:extLst>
          </p:cNvPr>
          <p:cNvCxnSpPr>
            <a:cxnSpLocks/>
          </p:cNvCxnSpPr>
          <p:nvPr/>
        </p:nvCxnSpPr>
        <p:spPr>
          <a:xfrm flipV="1">
            <a:off x="2232786" y="1619310"/>
            <a:ext cx="0" cy="2037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Group 42">
            <a:extLst>
              <a:ext uri="{FF2B5EF4-FFF2-40B4-BE49-F238E27FC236}">
                <a16:creationId xmlns:a16="http://schemas.microsoft.com/office/drawing/2014/main" id="{2555C783-2076-2CF4-0BEB-0FEFC831ACD6}"/>
              </a:ext>
            </a:extLst>
          </p:cNvPr>
          <p:cNvGraphicFramePr>
            <a:graphicFrameLocks noGrp="1"/>
          </p:cNvGraphicFramePr>
          <p:nvPr>
            <p:extLst>
              <p:ext uri="{D42A27DB-BD31-4B8C-83A1-F6EECF244321}">
                <p14:modId xmlns:p14="http://schemas.microsoft.com/office/powerpoint/2010/main" val="4234188650"/>
              </p:ext>
            </p:extLst>
          </p:nvPr>
        </p:nvGraphicFramePr>
        <p:xfrm>
          <a:off x="1833536" y="2299419"/>
          <a:ext cx="2500858" cy="400110"/>
        </p:xfrm>
        <a:graphic>
          <a:graphicData uri="http://schemas.openxmlformats.org/drawingml/2006/table">
            <a:tbl>
              <a:tblPr/>
              <a:tblGrid>
                <a:gridCol w="519658">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Πρόγραμμα Σπουδών</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2" name="Text Box 16">
            <a:extLst>
              <a:ext uri="{FF2B5EF4-FFF2-40B4-BE49-F238E27FC236}">
                <a16:creationId xmlns:a16="http://schemas.microsoft.com/office/drawing/2014/main" id="{A395F44D-FCF2-F423-6301-3120F1C11149}"/>
              </a:ext>
            </a:extLst>
          </p:cNvPr>
          <p:cNvSpPr txBox="1">
            <a:spLocks noChangeArrowheads="1"/>
          </p:cNvSpPr>
          <p:nvPr/>
        </p:nvSpPr>
        <p:spPr bwMode="auto">
          <a:xfrm>
            <a:off x="-76200" y="2299419"/>
            <a:ext cx="1663982"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Προπτυχιακός</a:t>
            </a:r>
            <a:endParaRPr lang="en-GB" sz="1600" b="0" dirty="0">
              <a:solidFill>
                <a:srgbClr val="0000FF"/>
              </a:solidFill>
            </a:endParaRPr>
          </a:p>
        </p:txBody>
      </p:sp>
      <p:graphicFrame>
        <p:nvGraphicFramePr>
          <p:cNvPr id="43" name="Group 42">
            <a:extLst>
              <a:ext uri="{FF2B5EF4-FFF2-40B4-BE49-F238E27FC236}">
                <a16:creationId xmlns:a16="http://schemas.microsoft.com/office/drawing/2014/main" id="{B3703676-922E-0BB6-1ECA-DD92AFF14C0F}"/>
              </a:ext>
            </a:extLst>
          </p:cNvPr>
          <p:cNvGraphicFramePr>
            <a:graphicFrameLocks noGrp="1"/>
          </p:cNvGraphicFramePr>
          <p:nvPr>
            <p:extLst>
              <p:ext uri="{D42A27DB-BD31-4B8C-83A1-F6EECF244321}">
                <p14:modId xmlns:p14="http://schemas.microsoft.com/office/powerpoint/2010/main" val="974366914"/>
              </p:ext>
            </p:extLst>
          </p:nvPr>
        </p:nvGraphicFramePr>
        <p:xfrm>
          <a:off x="1833536" y="2813709"/>
          <a:ext cx="1586458" cy="400110"/>
        </p:xfrm>
        <a:graphic>
          <a:graphicData uri="http://schemas.openxmlformats.org/drawingml/2006/table">
            <a:tbl>
              <a:tblPr/>
              <a:tblGrid>
                <a:gridCol w="569816">
                  <a:extLst>
                    <a:ext uri="{9D8B030D-6E8A-4147-A177-3AD203B41FA5}">
                      <a16:colId xmlns:a16="http://schemas.microsoft.com/office/drawing/2014/main" val="20000"/>
                    </a:ext>
                  </a:extLst>
                </a:gridCol>
                <a:gridCol w="1016642">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Ειδίκευση</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4" name="Text Box 16">
            <a:extLst>
              <a:ext uri="{FF2B5EF4-FFF2-40B4-BE49-F238E27FC236}">
                <a16:creationId xmlns:a16="http://schemas.microsoft.com/office/drawing/2014/main" id="{07397728-A718-3783-D707-69328942BDBA}"/>
              </a:ext>
            </a:extLst>
          </p:cNvPr>
          <p:cNvSpPr txBox="1">
            <a:spLocks noChangeArrowheads="1"/>
          </p:cNvSpPr>
          <p:nvPr/>
        </p:nvSpPr>
        <p:spPr bwMode="auto">
          <a:xfrm>
            <a:off x="-152400" y="2832819"/>
            <a:ext cx="1819794"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Μεταπτυχιακός</a:t>
            </a:r>
            <a:endParaRPr lang="en-GB" sz="1600" b="0" dirty="0">
              <a:solidFill>
                <a:srgbClr val="0000FF"/>
              </a:solidFill>
            </a:endParaRPr>
          </a:p>
        </p:txBody>
      </p:sp>
      <p:cxnSp>
        <p:nvCxnSpPr>
          <p:cNvPr id="45" name="Γραμμή σύνδεσης: Γωνιώδης 44">
            <a:extLst>
              <a:ext uri="{FF2B5EF4-FFF2-40B4-BE49-F238E27FC236}">
                <a16:creationId xmlns:a16="http://schemas.microsoft.com/office/drawing/2014/main" id="{9B52D5C2-102F-DB65-01FE-6DE9E12826F7}"/>
              </a:ext>
            </a:extLst>
          </p:cNvPr>
          <p:cNvCxnSpPr>
            <a:cxnSpLocks/>
          </p:cNvCxnSpPr>
          <p:nvPr/>
        </p:nvCxnSpPr>
        <p:spPr>
          <a:xfrm rot="10800000">
            <a:off x="1819794" y="1308819"/>
            <a:ext cx="13743" cy="1080219"/>
          </a:xfrm>
          <a:prstGeom prst="bentConnector3">
            <a:avLst>
              <a:gd name="adj1" fmla="val 115348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Γραμμή σύνδεσης: Γωνιώδης 45">
            <a:extLst>
              <a:ext uri="{FF2B5EF4-FFF2-40B4-BE49-F238E27FC236}">
                <a16:creationId xmlns:a16="http://schemas.microsoft.com/office/drawing/2014/main" id="{49E50DFC-EAB8-D629-9EF1-27D54E98B5FD}"/>
              </a:ext>
            </a:extLst>
          </p:cNvPr>
          <p:cNvCxnSpPr>
            <a:cxnSpLocks/>
            <a:stCxn id="43" idx="1"/>
            <a:endCxn id="37" idx="1"/>
          </p:cNvCxnSpPr>
          <p:nvPr/>
        </p:nvCxnSpPr>
        <p:spPr>
          <a:xfrm rot="10800000">
            <a:off x="1819794" y="1419256"/>
            <a:ext cx="13743" cy="1594509"/>
          </a:xfrm>
          <a:prstGeom prst="bentConnector3">
            <a:avLst>
              <a:gd name="adj1" fmla="val 176339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7" name="Group 42">
            <a:extLst>
              <a:ext uri="{FF2B5EF4-FFF2-40B4-BE49-F238E27FC236}">
                <a16:creationId xmlns:a16="http://schemas.microsoft.com/office/drawing/2014/main" id="{EA41ADDF-C244-3991-E9D2-CB60CC77937B}"/>
              </a:ext>
            </a:extLst>
          </p:cNvPr>
          <p:cNvGraphicFramePr>
            <a:graphicFrameLocks noGrp="1"/>
          </p:cNvGraphicFramePr>
          <p:nvPr>
            <p:extLst>
              <p:ext uri="{D42A27DB-BD31-4B8C-83A1-F6EECF244321}">
                <p14:modId xmlns:p14="http://schemas.microsoft.com/office/powerpoint/2010/main" val="2675257115"/>
              </p:ext>
            </p:extLst>
          </p:nvPr>
        </p:nvGraphicFramePr>
        <p:xfrm>
          <a:off x="7169789" y="6310884"/>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Καθ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48" name="Ευθεία γραμμή σύνδεσης 47">
            <a:extLst>
              <a:ext uri="{FF2B5EF4-FFF2-40B4-BE49-F238E27FC236}">
                <a16:creationId xmlns:a16="http://schemas.microsoft.com/office/drawing/2014/main" id="{ACBE5973-2666-66B3-B139-2F24EB849B41}"/>
              </a:ext>
            </a:extLst>
          </p:cNvPr>
          <p:cNvCxnSpPr>
            <a:cxnSpLocks/>
          </p:cNvCxnSpPr>
          <p:nvPr/>
        </p:nvCxnSpPr>
        <p:spPr>
          <a:xfrm>
            <a:off x="7620000" y="6172200"/>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a:extLst>
              <a:ext uri="{FF2B5EF4-FFF2-40B4-BE49-F238E27FC236}">
                <a16:creationId xmlns:a16="http://schemas.microsoft.com/office/drawing/2014/main" id="{D659F841-1B7D-D85C-FF71-D22167C7FD52}"/>
              </a:ext>
            </a:extLst>
          </p:cNvPr>
          <p:cNvCxnSpPr>
            <a:cxnSpLocks/>
          </p:cNvCxnSpPr>
          <p:nvPr/>
        </p:nvCxnSpPr>
        <p:spPr>
          <a:xfrm flipH="1">
            <a:off x="2209800" y="6172200"/>
            <a:ext cx="541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Ευθύγραμμο βέλος σύνδεσης 49">
            <a:extLst>
              <a:ext uri="{FF2B5EF4-FFF2-40B4-BE49-F238E27FC236}">
                <a16:creationId xmlns:a16="http://schemas.microsoft.com/office/drawing/2014/main" id="{E56F931D-B4C3-FA19-1EB3-F402219ABCB0}"/>
              </a:ext>
            </a:extLst>
          </p:cNvPr>
          <p:cNvCxnSpPr>
            <a:cxnSpLocks/>
          </p:cNvCxnSpPr>
          <p:nvPr/>
        </p:nvCxnSpPr>
        <p:spPr>
          <a:xfrm flipV="1">
            <a:off x="2206355" y="5943497"/>
            <a:ext cx="0" cy="2217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 Box 16">
            <a:extLst>
              <a:ext uri="{FF2B5EF4-FFF2-40B4-BE49-F238E27FC236}">
                <a16:creationId xmlns:a16="http://schemas.microsoft.com/office/drawing/2014/main" id="{46B31A09-5C59-2364-0BBC-202C8E8CF998}"/>
              </a:ext>
            </a:extLst>
          </p:cNvPr>
          <p:cNvSpPr txBox="1">
            <a:spLocks noChangeArrowheads="1"/>
          </p:cNvSpPr>
          <p:nvPr/>
        </p:nvSpPr>
        <p:spPr bwMode="auto">
          <a:xfrm>
            <a:off x="228600" y="6287873"/>
            <a:ext cx="1164742" cy="338554"/>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Αξιολόγηση</a:t>
            </a:r>
            <a:endParaRPr lang="en-GB" sz="1600" b="0" dirty="0">
              <a:solidFill>
                <a:srgbClr val="0000FF"/>
              </a:solidFill>
            </a:endParaRPr>
          </a:p>
        </p:txBody>
      </p:sp>
      <p:graphicFrame>
        <p:nvGraphicFramePr>
          <p:cNvPr id="52" name="Group 42">
            <a:extLst>
              <a:ext uri="{FF2B5EF4-FFF2-40B4-BE49-F238E27FC236}">
                <a16:creationId xmlns:a16="http://schemas.microsoft.com/office/drawing/2014/main" id="{5122C043-3004-CA6F-C63C-6652442B56ED}"/>
              </a:ext>
            </a:extLst>
          </p:cNvPr>
          <p:cNvGraphicFramePr>
            <a:graphicFrameLocks noGrp="1"/>
          </p:cNvGraphicFramePr>
          <p:nvPr>
            <p:extLst>
              <p:ext uri="{D42A27DB-BD31-4B8C-83A1-F6EECF244321}">
                <p14:modId xmlns:p14="http://schemas.microsoft.com/office/powerpoint/2010/main" val="477431975"/>
              </p:ext>
            </p:extLst>
          </p:nvPr>
        </p:nvGraphicFramePr>
        <p:xfrm>
          <a:off x="1727597" y="6310884"/>
          <a:ext cx="5442192" cy="400110"/>
        </p:xfrm>
        <a:graphic>
          <a:graphicData uri="http://schemas.openxmlformats.org/drawingml/2006/table">
            <a:tbl>
              <a:tblPr/>
              <a:tblGrid>
                <a:gridCol w="1098792">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1441457190"/>
                    </a:ext>
                  </a:extLst>
                </a:gridCol>
                <a:gridCol w="914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Έτος </a:t>
                      </a:r>
                      <a:r>
                        <a:rPr kumimoji="0" lang="el-GR" sz="1600" b="0" i="0" u="sng" strike="noStrike" cap="none" normalizeH="0" baseline="0" dirty="0" err="1">
                          <a:ln>
                            <a:noFill/>
                          </a:ln>
                          <a:solidFill>
                            <a:schemeClr val="accent2"/>
                          </a:solidFill>
                          <a:effectLst/>
                          <a:latin typeface="Times New Roman" pitchFamily="18" charset="0"/>
                        </a:rPr>
                        <a:t>Αξιολ</a:t>
                      </a:r>
                      <a:r>
                        <a:rPr kumimoji="0" lang="el-GR" sz="1600" b="0" i="0" u="sng" strike="noStrike" cap="none" normalizeH="0" baseline="0" dirty="0">
                          <a:ln>
                            <a:noFill/>
                          </a:ln>
                          <a:solidFill>
                            <a:schemeClr val="accent2"/>
                          </a:solidFill>
                          <a:effectLst/>
                          <a:latin typeface="Times New Roman" pitchFamily="18" charset="0"/>
                        </a:rPr>
                        <a:t>.</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1600" b="0" i="0" u="none" strike="noStrike" cap="none" normalizeH="0" baseline="0" dirty="0">
                          <a:ln>
                            <a:noFill/>
                          </a:ln>
                          <a:solidFill>
                            <a:schemeClr val="accent2"/>
                          </a:solidFill>
                          <a:effectLst/>
                          <a:latin typeface="Times New Roman" pitchFamily="18" charset="0"/>
                        </a:rPr>
                        <a:t>Εργασίες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Project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Εξετάσεις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3" name="Group 42">
            <a:extLst>
              <a:ext uri="{FF2B5EF4-FFF2-40B4-BE49-F238E27FC236}">
                <a16:creationId xmlns:a16="http://schemas.microsoft.com/office/drawing/2014/main" id="{6F3B7EB4-2F81-6BB8-9603-4A5AC491B9BB}"/>
              </a:ext>
            </a:extLst>
          </p:cNvPr>
          <p:cNvGraphicFramePr>
            <a:graphicFrameLocks noGrp="1"/>
          </p:cNvGraphicFramePr>
          <p:nvPr>
            <p:extLst>
              <p:ext uri="{D42A27DB-BD31-4B8C-83A1-F6EECF244321}">
                <p14:modId xmlns:p14="http://schemas.microsoft.com/office/powerpoint/2010/main" val="1851989053"/>
              </p:ext>
            </p:extLst>
          </p:nvPr>
        </p:nvGraphicFramePr>
        <p:xfrm>
          <a:off x="1727597" y="5556909"/>
          <a:ext cx="5670792" cy="400110"/>
        </p:xfrm>
        <a:graphic>
          <a:graphicData uri="http://schemas.openxmlformats.org/drawingml/2006/table">
            <a:tbl>
              <a:tblPr/>
              <a:tblGrid>
                <a:gridCol w="874849">
                  <a:extLst>
                    <a:ext uri="{9D8B030D-6E8A-4147-A177-3AD203B41FA5}">
                      <a16:colId xmlns:a16="http://schemas.microsoft.com/office/drawing/2014/main" val="20000"/>
                    </a:ext>
                  </a:extLst>
                </a:gridCol>
                <a:gridCol w="1113865">
                  <a:extLst>
                    <a:ext uri="{9D8B030D-6E8A-4147-A177-3AD203B41FA5}">
                      <a16:colId xmlns:a16="http://schemas.microsoft.com/office/drawing/2014/main" val="20001"/>
                    </a:ext>
                  </a:extLst>
                </a:gridCol>
                <a:gridCol w="1225250">
                  <a:extLst>
                    <a:ext uri="{9D8B030D-6E8A-4147-A177-3AD203B41FA5}">
                      <a16:colId xmlns:a16="http://schemas.microsoft.com/office/drawing/2014/main" val="20002"/>
                    </a:ext>
                  </a:extLst>
                </a:gridCol>
                <a:gridCol w="1113865">
                  <a:extLst>
                    <a:ext uri="{9D8B030D-6E8A-4147-A177-3AD203B41FA5}">
                      <a16:colId xmlns:a16="http://schemas.microsoft.com/office/drawing/2014/main" val="20003"/>
                    </a:ext>
                  </a:extLst>
                </a:gridCol>
                <a:gridCol w="1342963">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sng" strike="noStrike" cap="none" normalizeH="0" baseline="0" dirty="0">
                          <a:ln>
                            <a:noFill/>
                          </a:ln>
                          <a:solidFill>
                            <a:schemeClr val="accent2"/>
                          </a:solidFill>
                          <a:effectLst/>
                          <a:latin typeface="Times New Roman" pitchFamily="18" charset="0"/>
                        </a:rPr>
                        <a:t>K-ID</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Αρ</a:t>
                      </a:r>
                      <a:r>
                        <a:rPr kumimoji="0" lang="el-GR" sz="1600" b="0" i="0" u="none" strike="noStrike" cap="none" normalizeH="0" baseline="0" dirty="0">
                          <a:ln>
                            <a:noFill/>
                          </a:ln>
                          <a:solidFill>
                            <a:schemeClr val="accent2"/>
                          </a:solidFill>
                          <a:effectLst/>
                          <a:latin typeface="Times New Roman" pitchFamily="18" charset="0"/>
                        </a:rPr>
                        <a:t>. Γραφείου</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4" name="Text Box 16">
            <a:extLst>
              <a:ext uri="{FF2B5EF4-FFF2-40B4-BE49-F238E27FC236}">
                <a16:creationId xmlns:a16="http://schemas.microsoft.com/office/drawing/2014/main" id="{C7D61D55-96C0-F46A-3C68-F5180EB17503}"/>
              </a:ext>
            </a:extLst>
          </p:cNvPr>
          <p:cNvSpPr txBox="1">
            <a:spLocks noChangeArrowheads="1"/>
          </p:cNvSpPr>
          <p:nvPr/>
        </p:nvSpPr>
        <p:spPr bwMode="auto">
          <a:xfrm>
            <a:off x="234164" y="5533898"/>
            <a:ext cx="1099916" cy="338554"/>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pPr>
            <a:r>
              <a:rPr lang="el-GR" sz="1600" dirty="0">
                <a:solidFill>
                  <a:srgbClr val="0000FF"/>
                </a:solidFill>
              </a:rPr>
              <a:t>Καθηγητής</a:t>
            </a:r>
            <a:endParaRPr lang="en-GB" sz="1600" dirty="0">
              <a:solidFill>
                <a:srgbClr val="0000FF"/>
              </a:solidFill>
            </a:endParaRPr>
          </a:p>
        </p:txBody>
      </p:sp>
      <p:graphicFrame>
        <p:nvGraphicFramePr>
          <p:cNvPr id="55" name="Group 42">
            <a:extLst>
              <a:ext uri="{FF2B5EF4-FFF2-40B4-BE49-F238E27FC236}">
                <a16:creationId xmlns:a16="http://schemas.microsoft.com/office/drawing/2014/main" id="{12D30E76-84EF-FEEE-B2CB-77157FF1FBF6}"/>
              </a:ext>
            </a:extLst>
          </p:cNvPr>
          <p:cNvGraphicFramePr>
            <a:graphicFrameLocks noGrp="1"/>
          </p:cNvGraphicFramePr>
          <p:nvPr>
            <p:extLst>
              <p:ext uri="{D42A27DB-BD31-4B8C-83A1-F6EECF244321}">
                <p14:modId xmlns:p14="http://schemas.microsoft.com/office/powerpoint/2010/main" val="1158539374"/>
              </p:ext>
            </p:extLst>
          </p:nvPr>
        </p:nvGraphicFramePr>
        <p:xfrm>
          <a:off x="7398389" y="5556909"/>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Διευθ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 name="Group 42">
            <a:extLst>
              <a:ext uri="{FF2B5EF4-FFF2-40B4-BE49-F238E27FC236}">
                <a16:creationId xmlns:a16="http://schemas.microsoft.com/office/drawing/2014/main" id="{8EDE90DA-C73D-356F-FB90-32555BA85A5B}"/>
              </a:ext>
            </a:extLst>
          </p:cNvPr>
          <p:cNvGraphicFramePr>
            <a:graphicFrameLocks noGrp="1"/>
          </p:cNvGraphicFramePr>
          <p:nvPr>
            <p:extLst>
              <p:ext uri="{D42A27DB-BD31-4B8C-83A1-F6EECF244321}">
                <p14:modId xmlns:p14="http://schemas.microsoft.com/office/powerpoint/2010/main" val="1621462142"/>
              </p:ext>
            </p:extLst>
          </p:nvPr>
        </p:nvGraphicFramePr>
        <p:xfrm>
          <a:off x="1727598" y="4676588"/>
          <a:ext cx="5213591" cy="400110"/>
        </p:xfrm>
        <a:graphic>
          <a:graphicData uri="http://schemas.openxmlformats.org/drawingml/2006/table">
            <a:tbl>
              <a:tblPr/>
              <a:tblGrid>
                <a:gridCol w="1098791">
                  <a:extLst>
                    <a:ext uri="{9D8B030D-6E8A-4147-A177-3AD203B41FA5}">
                      <a16:colId xmlns:a16="http://schemas.microsoft.com/office/drawing/2014/main" val="20000"/>
                    </a:ext>
                  </a:extLst>
                </a:gridCol>
                <a:gridCol w="729585">
                  <a:extLst>
                    <a:ext uri="{9D8B030D-6E8A-4147-A177-3AD203B41FA5}">
                      <a16:colId xmlns:a16="http://schemas.microsoft.com/office/drawing/2014/main" val="20001"/>
                    </a:ext>
                  </a:extLst>
                </a:gridCol>
                <a:gridCol w="1729418">
                  <a:extLst>
                    <a:ext uri="{9D8B030D-6E8A-4147-A177-3AD203B41FA5}">
                      <a16:colId xmlns:a16="http://schemas.microsoft.com/office/drawing/2014/main" val="20002"/>
                    </a:ext>
                  </a:extLst>
                </a:gridCol>
                <a:gridCol w="1655797">
                  <a:extLst>
                    <a:ext uri="{9D8B030D-6E8A-4147-A177-3AD203B41FA5}">
                      <a16:colId xmlns:a16="http://schemas.microsoft.com/office/drawing/2014/main" val="20003"/>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Τίτλος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Πιστοτ</a:t>
                      </a:r>
                      <a:r>
                        <a:rPr kumimoji="0" lang="el-GR" sz="1600" b="0" i="0" u="none" strike="noStrike" cap="none" normalizeH="0" baseline="0" dirty="0">
                          <a:ln>
                            <a:noFill/>
                          </a:ln>
                          <a:solidFill>
                            <a:schemeClr val="accent2"/>
                          </a:solidFill>
                          <a:effectLst/>
                          <a:latin typeface="Times New Roman" pitchFamily="18" charset="0"/>
                        </a:rPr>
                        <a:t>. Μονάδες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7" name="Text Box 16">
            <a:extLst>
              <a:ext uri="{FF2B5EF4-FFF2-40B4-BE49-F238E27FC236}">
                <a16:creationId xmlns:a16="http://schemas.microsoft.com/office/drawing/2014/main" id="{0FFBD62D-FF92-D6A9-08BA-1F2BFB5BF83B}"/>
              </a:ext>
            </a:extLst>
          </p:cNvPr>
          <p:cNvSpPr txBox="1">
            <a:spLocks noChangeArrowheads="1"/>
          </p:cNvSpPr>
          <p:nvPr/>
        </p:nvSpPr>
        <p:spPr bwMode="auto">
          <a:xfrm>
            <a:off x="229162" y="4690137"/>
            <a:ext cx="1109920"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Μάθημα</a:t>
            </a:r>
            <a:endParaRPr lang="en-GB" sz="1600" b="0" dirty="0">
              <a:solidFill>
                <a:srgbClr val="0000FF"/>
              </a:solidFill>
            </a:endParaRPr>
          </a:p>
        </p:txBody>
      </p:sp>
      <p:graphicFrame>
        <p:nvGraphicFramePr>
          <p:cNvPr id="58" name="Group 42">
            <a:extLst>
              <a:ext uri="{FF2B5EF4-FFF2-40B4-BE49-F238E27FC236}">
                <a16:creationId xmlns:a16="http://schemas.microsoft.com/office/drawing/2014/main" id="{59B882BA-C8A8-6403-1E34-57B530367597}"/>
              </a:ext>
            </a:extLst>
          </p:cNvPr>
          <p:cNvGraphicFramePr>
            <a:graphicFrameLocks noGrp="1"/>
          </p:cNvGraphicFramePr>
          <p:nvPr>
            <p:extLst>
              <p:ext uri="{D42A27DB-BD31-4B8C-83A1-F6EECF244321}">
                <p14:modId xmlns:p14="http://schemas.microsoft.com/office/powerpoint/2010/main" val="1186838515"/>
              </p:ext>
            </p:extLst>
          </p:nvPr>
        </p:nvGraphicFramePr>
        <p:xfrm>
          <a:off x="6941189" y="4676588"/>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Καθ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59" name="Ευθεία γραμμή σύνδεσης 58">
            <a:extLst>
              <a:ext uri="{FF2B5EF4-FFF2-40B4-BE49-F238E27FC236}">
                <a16:creationId xmlns:a16="http://schemas.microsoft.com/office/drawing/2014/main" id="{28FBC350-D8E4-9AC1-65B4-262F5669F17D}"/>
              </a:ext>
            </a:extLst>
          </p:cNvPr>
          <p:cNvCxnSpPr/>
          <p:nvPr/>
        </p:nvCxnSpPr>
        <p:spPr>
          <a:xfrm>
            <a:off x="7550789" y="5076698"/>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Ευθεία γραμμή σύνδεσης 59">
            <a:extLst>
              <a:ext uri="{FF2B5EF4-FFF2-40B4-BE49-F238E27FC236}">
                <a16:creationId xmlns:a16="http://schemas.microsoft.com/office/drawing/2014/main" id="{1EDB90F8-95B9-B725-D3C0-716E643564F9}"/>
              </a:ext>
            </a:extLst>
          </p:cNvPr>
          <p:cNvCxnSpPr/>
          <p:nvPr/>
        </p:nvCxnSpPr>
        <p:spPr>
          <a:xfrm flipH="1">
            <a:off x="2115322" y="5305298"/>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a:extLst>
              <a:ext uri="{FF2B5EF4-FFF2-40B4-BE49-F238E27FC236}">
                <a16:creationId xmlns:a16="http://schemas.microsoft.com/office/drawing/2014/main" id="{66C6DF72-A3FB-E3A9-AA7B-855DFA15CF5C}"/>
              </a:ext>
            </a:extLst>
          </p:cNvPr>
          <p:cNvCxnSpPr/>
          <p:nvPr/>
        </p:nvCxnSpPr>
        <p:spPr>
          <a:xfrm>
            <a:off x="2115322" y="5305298"/>
            <a:ext cx="0" cy="251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2" name="Group 42">
            <a:extLst>
              <a:ext uri="{FF2B5EF4-FFF2-40B4-BE49-F238E27FC236}">
                <a16:creationId xmlns:a16="http://schemas.microsoft.com/office/drawing/2014/main" id="{56FD8AD5-684C-43B8-88F2-D8DF33ABA9E4}"/>
              </a:ext>
            </a:extLst>
          </p:cNvPr>
          <p:cNvGraphicFramePr>
            <a:graphicFrameLocks noGrp="1"/>
          </p:cNvGraphicFramePr>
          <p:nvPr>
            <p:extLst>
              <p:ext uri="{D42A27DB-BD31-4B8C-83A1-F6EECF244321}">
                <p14:modId xmlns:p14="http://schemas.microsoft.com/office/powerpoint/2010/main" val="707752453"/>
              </p:ext>
            </p:extLst>
          </p:nvPr>
        </p:nvGraphicFramePr>
        <p:xfrm>
          <a:off x="1872050" y="3525207"/>
          <a:ext cx="3324202" cy="427297"/>
        </p:xfrm>
        <a:graphic>
          <a:graphicData uri="http://schemas.openxmlformats.org/drawingml/2006/table">
            <a:tbl>
              <a:tblPr/>
              <a:tblGrid>
                <a:gridCol w="680734">
                  <a:extLst>
                    <a:ext uri="{9D8B030D-6E8A-4147-A177-3AD203B41FA5}">
                      <a16:colId xmlns:a16="http://schemas.microsoft.com/office/drawing/2014/main" val="20000"/>
                    </a:ext>
                  </a:extLst>
                </a:gridCol>
                <a:gridCol w="1161702">
                  <a:extLst>
                    <a:ext uri="{9D8B030D-6E8A-4147-A177-3AD203B41FA5}">
                      <a16:colId xmlns:a16="http://schemas.microsoft.com/office/drawing/2014/main" val="20001"/>
                    </a:ext>
                  </a:extLst>
                </a:gridCol>
                <a:gridCol w="1481766">
                  <a:extLst>
                    <a:ext uri="{9D8B030D-6E8A-4147-A177-3AD203B41FA5}">
                      <a16:colId xmlns:a16="http://schemas.microsoft.com/office/drawing/2014/main" val="1340452074"/>
                    </a:ext>
                  </a:extLst>
                </a:gridCol>
              </a:tblGrid>
              <a:tr h="4272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1600" b="0" i="0" u="none" strike="noStrike" cap="none" normalizeH="0" baseline="0" dirty="0">
                          <a:ln>
                            <a:noFill/>
                          </a:ln>
                          <a:solidFill>
                            <a:schemeClr val="accent2"/>
                          </a:solidFill>
                          <a:effectLst/>
                          <a:latin typeface="Times New Roman" pitchFamily="18" charset="0"/>
                        </a:rPr>
                        <a:t>Έτος Εγγραφής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3" name="Text Box 16">
            <a:extLst>
              <a:ext uri="{FF2B5EF4-FFF2-40B4-BE49-F238E27FC236}">
                <a16:creationId xmlns:a16="http://schemas.microsoft.com/office/drawing/2014/main" id="{594842F8-AD19-AA3A-6E55-DB995BD9BE4D}"/>
              </a:ext>
            </a:extLst>
          </p:cNvPr>
          <p:cNvSpPr txBox="1">
            <a:spLocks noChangeArrowheads="1"/>
          </p:cNvSpPr>
          <p:nvPr/>
        </p:nvSpPr>
        <p:spPr bwMode="auto">
          <a:xfrm>
            <a:off x="224079" y="3569578"/>
            <a:ext cx="1165447" cy="338554"/>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Εγγράφεται</a:t>
            </a:r>
            <a:endParaRPr lang="en-GB" sz="1600" b="0" dirty="0">
              <a:solidFill>
                <a:srgbClr val="0000FF"/>
              </a:solidFill>
            </a:endParaRPr>
          </a:p>
        </p:txBody>
      </p:sp>
      <p:cxnSp>
        <p:nvCxnSpPr>
          <p:cNvPr id="64" name="Γραμμή σύνδεσης: Γωνιώδης 63">
            <a:extLst>
              <a:ext uri="{FF2B5EF4-FFF2-40B4-BE49-F238E27FC236}">
                <a16:creationId xmlns:a16="http://schemas.microsoft.com/office/drawing/2014/main" id="{7D002080-16F5-A90D-54EC-4BED75A32939}"/>
              </a:ext>
            </a:extLst>
          </p:cNvPr>
          <p:cNvCxnSpPr>
            <a:cxnSpLocks/>
            <a:endCxn id="37" idx="1"/>
          </p:cNvCxnSpPr>
          <p:nvPr/>
        </p:nvCxnSpPr>
        <p:spPr>
          <a:xfrm rot="16200000" flipV="1">
            <a:off x="701498" y="2537550"/>
            <a:ext cx="2302592" cy="66001"/>
          </a:xfrm>
          <a:prstGeom prst="bentConnector4">
            <a:avLst>
              <a:gd name="adj1" fmla="val 2414"/>
              <a:gd name="adj2" fmla="val 56950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Ευθύγραμμο βέλος σύνδεσης 64">
            <a:extLst>
              <a:ext uri="{FF2B5EF4-FFF2-40B4-BE49-F238E27FC236}">
                <a16:creationId xmlns:a16="http://schemas.microsoft.com/office/drawing/2014/main" id="{E637A8AE-A69F-DF78-1E34-0BF46938B3A4}"/>
              </a:ext>
            </a:extLst>
          </p:cNvPr>
          <p:cNvCxnSpPr/>
          <p:nvPr/>
        </p:nvCxnSpPr>
        <p:spPr>
          <a:xfrm>
            <a:off x="2626765" y="3952504"/>
            <a:ext cx="0" cy="7240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Γραμμή σύνδεσης: Γωνιώδης 65">
            <a:extLst>
              <a:ext uri="{FF2B5EF4-FFF2-40B4-BE49-F238E27FC236}">
                <a16:creationId xmlns:a16="http://schemas.microsoft.com/office/drawing/2014/main" id="{1F60850F-048F-DDFD-2DFA-3C360B2A26EB}"/>
              </a:ext>
            </a:extLst>
          </p:cNvPr>
          <p:cNvCxnSpPr>
            <a:cxnSpLocks/>
            <a:stCxn id="52" idx="1"/>
            <a:endCxn id="56" idx="1"/>
          </p:cNvCxnSpPr>
          <p:nvPr/>
        </p:nvCxnSpPr>
        <p:spPr>
          <a:xfrm rot="10800000" flipH="1">
            <a:off x="1727596" y="4876643"/>
            <a:ext cx="1" cy="1634296"/>
          </a:xfrm>
          <a:prstGeom prst="bentConnector3">
            <a:avLst>
              <a:gd name="adj1" fmla="val -228600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Ευθεία γραμμή σύνδεσης 76">
            <a:extLst>
              <a:ext uri="{FF2B5EF4-FFF2-40B4-BE49-F238E27FC236}">
                <a16:creationId xmlns:a16="http://schemas.microsoft.com/office/drawing/2014/main" id="{76F58984-7874-CF3F-BA65-C31048563FB4}"/>
              </a:ext>
            </a:extLst>
          </p:cNvPr>
          <p:cNvCxnSpPr/>
          <p:nvPr/>
        </p:nvCxnSpPr>
        <p:spPr>
          <a:xfrm flipH="1">
            <a:off x="2336933" y="5334000"/>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a:extLst>
              <a:ext uri="{FF2B5EF4-FFF2-40B4-BE49-F238E27FC236}">
                <a16:creationId xmlns:a16="http://schemas.microsoft.com/office/drawing/2014/main" id="{F6268BE2-E8EA-1A91-AB84-D435AF654220}"/>
              </a:ext>
            </a:extLst>
          </p:cNvPr>
          <p:cNvCxnSpPr/>
          <p:nvPr/>
        </p:nvCxnSpPr>
        <p:spPr>
          <a:xfrm>
            <a:off x="2336933" y="5310989"/>
            <a:ext cx="0" cy="251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Ευθεία γραμμή σύνδεσης 78">
            <a:extLst>
              <a:ext uri="{FF2B5EF4-FFF2-40B4-BE49-F238E27FC236}">
                <a16:creationId xmlns:a16="http://schemas.microsoft.com/office/drawing/2014/main" id="{D960502C-BC60-8548-A23A-5CF9BA1E62D5}"/>
              </a:ext>
            </a:extLst>
          </p:cNvPr>
          <p:cNvCxnSpPr/>
          <p:nvPr/>
        </p:nvCxnSpPr>
        <p:spPr>
          <a:xfrm>
            <a:off x="7772400" y="53340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214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A0382-22F0-63E9-86E8-131971B76E55}"/>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79D3E213-C444-F755-DB6B-56243CCA75EC}"/>
              </a:ext>
            </a:extLst>
          </p:cNvPr>
          <p:cNvSpPr>
            <a:spLocks noGrp="1" noChangeArrowheads="1"/>
          </p:cNvSpPr>
          <p:nvPr>
            <p:ph type="title"/>
          </p:nvPr>
        </p:nvSpPr>
        <p:spPr/>
        <p:txBody>
          <a:bodyPr>
            <a:normAutofit/>
          </a:bodyPr>
          <a:lstStyle/>
          <a:p>
            <a:r>
              <a:rPr lang="en-GB" dirty="0">
                <a:solidFill>
                  <a:schemeClr val="accent2"/>
                </a:solidFill>
              </a:rPr>
              <a:t>Structured Query Language (SQL)</a:t>
            </a:r>
          </a:p>
        </p:txBody>
      </p:sp>
      <p:sp>
        <p:nvSpPr>
          <p:cNvPr id="4099" name="Rectangle 3">
            <a:extLst>
              <a:ext uri="{FF2B5EF4-FFF2-40B4-BE49-F238E27FC236}">
                <a16:creationId xmlns:a16="http://schemas.microsoft.com/office/drawing/2014/main" id="{30DE38FC-A72D-3FA0-4657-1B2DC04B9D7B}"/>
              </a:ext>
            </a:extLst>
          </p:cNvPr>
          <p:cNvSpPr>
            <a:spLocks noGrp="1" noChangeArrowheads="1"/>
          </p:cNvSpPr>
          <p:nvPr>
            <p:ph type="body" idx="1"/>
          </p:nvPr>
        </p:nvSpPr>
        <p:spPr/>
        <p:txBody>
          <a:bodyPr>
            <a:normAutofit fontScale="92500" lnSpcReduction="10000"/>
          </a:bodyPr>
          <a:lstStyle/>
          <a:p>
            <a:pPr marL="0" indent="0">
              <a:buNone/>
            </a:pPr>
            <a:r>
              <a:rPr lang="el-GR" sz="1800" b="1" dirty="0"/>
              <a:t>Δημιουργία Σχήματος</a:t>
            </a:r>
            <a:r>
              <a:rPr lang="el-GR" sz="1800" dirty="0"/>
              <a:t> (Βάσης)</a:t>
            </a:r>
          </a:p>
          <a:p>
            <a:r>
              <a:rPr lang="en-US" sz="1800" dirty="0"/>
              <a:t>CREATE SCHEMA </a:t>
            </a:r>
            <a:r>
              <a:rPr lang="en-US" sz="1800" dirty="0" err="1"/>
              <a:t>onoma_sximatos</a:t>
            </a:r>
            <a:r>
              <a:rPr lang="en-US" sz="1800" dirty="0"/>
              <a:t>;</a:t>
            </a:r>
          </a:p>
          <a:p>
            <a:pPr marL="0" indent="0">
              <a:buNone/>
            </a:pPr>
            <a:endParaRPr lang="en-US" sz="1800" dirty="0"/>
          </a:p>
          <a:p>
            <a:pPr marL="0" indent="0">
              <a:buNone/>
            </a:pPr>
            <a:r>
              <a:rPr lang="el-GR" sz="1800" b="1" dirty="0"/>
              <a:t>Δημιουργία Πίνακα</a:t>
            </a:r>
          </a:p>
          <a:p>
            <a:r>
              <a:rPr lang="en-US" sz="1800" dirty="0"/>
              <a:t>CREATE TABLE </a:t>
            </a:r>
            <a:r>
              <a:rPr lang="en-US" sz="1800" dirty="0" err="1"/>
              <a:t>onoma_pinaka</a:t>
            </a:r>
            <a:r>
              <a:rPr lang="en-US" sz="1800" dirty="0"/>
              <a:t>(stili_1 TIPOS_DEDOMENON, stili_2 TIPOS_DEDOMENON, … </a:t>
            </a:r>
            <a:r>
              <a:rPr lang="en-US" sz="1800" dirty="0" err="1"/>
              <a:t>stili_NTIPOS_DEDOMENON</a:t>
            </a:r>
            <a:r>
              <a:rPr lang="en-US" sz="1800" dirty="0"/>
              <a:t>, PERIORISMOS_AKAIREOTHTAS_1, PERIORISMOS_AKAIREOTHTAS_2, … PERIORISMOS_AKAIREOTHTAS_N, );</a:t>
            </a:r>
          </a:p>
          <a:p>
            <a:pPr marL="0" indent="0">
              <a:buNone/>
            </a:pPr>
            <a:endParaRPr lang="en-US" sz="1800" dirty="0"/>
          </a:p>
          <a:p>
            <a:pPr marL="0" indent="0">
              <a:buNone/>
            </a:pPr>
            <a:r>
              <a:rPr lang="el-GR" sz="1800" b="1" dirty="0"/>
              <a:t>Διαγραφή Πίνακα ή Βάσης</a:t>
            </a:r>
          </a:p>
          <a:p>
            <a:r>
              <a:rPr lang="en-US" sz="1800" dirty="0"/>
              <a:t>DROP SCHEMA </a:t>
            </a:r>
            <a:r>
              <a:rPr lang="en-US" sz="1800" dirty="0" err="1"/>
              <a:t>onoma_sximatos</a:t>
            </a:r>
            <a:r>
              <a:rPr lang="en-US" sz="1800" dirty="0"/>
              <a:t>;</a:t>
            </a:r>
          </a:p>
          <a:p>
            <a:r>
              <a:rPr lang="en-US" sz="1800" dirty="0"/>
              <a:t>DROP TABLE </a:t>
            </a:r>
            <a:r>
              <a:rPr lang="en-US" sz="1800" dirty="0" err="1"/>
              <a:t>onoma_pinaka</a:t>
            </a:r>
            <a:r>
              <a:rPr lang="en-US" sz="1800" dirty="0"/>
              <a:t>;</a:t>
            </a:r>
          </a:p>
          <a:p>
            <a:pPr marL="0" indent="0">
              <a:buNone/>
            </a:pPr>
            <a:endParaRPr lang="en-US" sz="1800" dirty="0"/>
          </a:p>
          <a:p>
            <a:pPr marL="0" indent="0">
              <a:buNone/>
            </a:pPr>
            <a:r>
              <a:rPr lang="el-GR" sz="1800" b="1" dirty="0"/>
              <a:t>Αλλαγή Πίνακα</a:t>
            </a:r>
          </a:p>
          <a:p>
            <a:r>
              <a:rPr lang="en-US" sz="1800" dirty="0"/>
              <a:t>ALTER TABLE </a:t>
            </a:r>
            <a:r>
              <a:rPr lang="en-US" sz="1800" dirty="0" err="1"/>
              <a:t>onoma_pinakaADD</a:t>
            </a:r>
            <a:r>
              <a:rPr lang="en-US" sz="1800" dirty="0"/>
              <a:t> COLUMN </a:t>
            </a:r>
            <a:r>
              <a:rPr lang="en-US" sz="1800" dirty="0" err="1"/>
              <a:t>onoma_stilisTIPOS_DEDOMENON</a:t>
            </a:r>
            <a:r>
              <a:rPr lang="en-US" sz="1800" dirty="0"/>
              <a:t>;</a:t>
            </a:r>
          </a:p>
          <a:p>
            <a:r>
              <a:rPr lang="en-US" sz="1800" dirty="0"/>
              <a:t>ALTER TABLE </a:t>
            </a:r>
            <a:r>
              <a:rPr lang="en-US" sz="1800" dirty="0" err="1"/>
              <a:t>onoma_pinakaDROP</a:t>
            </a:r>
            <a:r>
              <a:rPr lang="en-US" sz="1800" dirty="0"/>
              <a:t> COLUMN </a:t>
            </a:r>
            <a:r>
              <a:rPr lang="en-US" sz="1800" dirty="0" err="1"/>
              <a:t>onoma_stilis</a:t>
            </a:r>
            <a:r>
              <a:rPr lang="en-US" sz="1800" dirty="0"/>
              <a:t>;</a:t>
            </a:r>
          </a:p>
          <a:p>
            <a:r>
              <a:rPr lang="en-US" sz="1800" dirty="0"/>
              <a:t>ALTER TABLE </a:t>
            </a:r>
            <a:r>
              <a:rPr lang="en-US" sz="1800" dirty="0" err="1"/>
              <a:t>onoma_pinakaADD</a:t>
            </a:r>
            <a:r>
              <a:rPr lang="en-US" sz="1800" dirty="0"/>
              <a:t> CONSTRAIN PERIORISMOS_AKAIREOTHTAS;</a:t>
            </a:r>
            <a:endParaRPr lang="el-GR" sz="1800" dirty="0"/>
          </a:p>
        </p:txBody>
      </p:sp>
    </p:spTree>
    <p:extLst>
      <p:ext uri="{BB962C8B-B14F-4D97-AF65-F5344CB8AC3E}">
        <p14:creationId xmlns:p14="http://schemas.microsoft.com/office/powerpoint/2010/main" val="291034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E291F-D66D-2BBC-4C3F-70345ACB267E}"/>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149475F3-C4B9-199A-46F3-43ECD2604581}"/>
              </a:ext>
            </a:extLst>
          </p:cNvPr>
          <p:cNvSpPr>
            <a:spLocks noGrp="1" noChangeArrowheads="1"/>
          </p:cNvSpPr>
          <p:nvPr>
            <p:ph type="title"/>
          </p:nvPr>
        </p:nvSpPr>
        <p:spPr/>
        <p:txBody>
          <a:bodyPr>
            <a:normAutofit/>
          </a:bodyPr>
          <a:lstStyle/>
          <a:p>
            <a:r>
              <a:rPr lang="en-GB" dirty="0">
                <a:solidFill>
                  <a:schemeClr val="accent2"/>
                </a:solidFill>
              </a:rPr>
              <a:t>SQL CREATE TABLE details</a:t>
            </a:r>
          </a:p>
        </p:txBody>
      </p:sp>
      <p:pic>
        <p:nvPicPr>
          <p:cNvPr id="5" name="Εικόνα 4">
            <a:extLst>
              <a:ext uri="{FF2B5EF4-FFF2-40B4-BE49-F238E27FC236}">
                <a16:creationId xmlns:a16="http://schemas.microsoft.com/office/drawing/2014/main" id="{044F1BF5-9D81-F7F4-F665-D5B69AC91B9D}"/>
              </a:ext>
            </a:extLst>
          </p:cNvPr>
          <p:cNvPicPr>
            <a:picLocks noChangeAspect="1"/>
          </p:cNvPicPr>
          <p:nvPr/>
        </p:nvPicPr>
        <p:blipFill>
          <a:blip r:embed="rId2"/>
          <a:stretch>
            <a:fillRect/>
          </a:stretch>
        </p:blipFill>
        <p:spPr>
          <a:xfrm>
            <a:off x="685799" y="1417638"/>
            <a:ext cx="7772401" cy="4591959"/>
          </a:xfrm>
          <a:prstGeom prst="rect">
            <a:avLst/>
          </a:prstGeom>
        </p:spPr>
      </p:pic>
    </p:spTree>
    <p:extLst>
      <p:ext uri="{BB962C8B-B14F-4D97-AF65-F5344CB8AC3E}">
        <p14:creationId xmlns:p14="http://schemas.microsoft.com/office/powerpoint/2010/main" val="207042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04C1-1392-C511-E783-0925393C61E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03889F2-02A2-4500-91D8-8C6FF46F5105}"/>
              </a:ext>
            </a:extLst>
          </p:cNvPr>
          <p:cNvSpPr>
            <a:spLocks noGrp="1"/>
          </p:cNvSpPr>
          <p:nvPr>
            <p:ph type="title"/>
          </p:nvPr>
        </p:nvSpPr>
        <p:spPr/>
        <p:txBody>
          <a:bodyPr>
            <a:normAutofit fontScale="90000"/>
          </a:bodyPr>
          <a:lstStyle/>
          <a:p>
            <a:r>
              <a:rPr lang="el-GR" dirty="0" err="1"/>
              <a:t>Πληθικότητες</a:t>
            </a:r>
            <a:r>
              <a:rPr lang="el-GR" dirty="0"/>
              <a:t> (</a:t>
            </a:r>
            <a:r>
              <a:rPr lang="en-GB" dirty="0"/>
              <a:t>Cardinalities) </a:t>
            </a:r>
            <a:r>
              <a:rPr lang="el-GR" dirty="0"/>
              <a:t>στις Συσχετίσεις μεταξύ των Οντοτήτων</a:t>
            </a:r>
          </a:p>
        </p:txBody>
      </p:sp>
      <p:pic>
        <p:nvPicPr>
          <p:cNvPr id="19" name="Picture 2">
            <a:extLst>
              <a:ext uri="{FF2B5EF4-FFF2-40B4-BE49-F238E27FC236}">
                <a16:creationId xmlns:a16="http://schemas.microsoft.com/office/drawing/2014/main" id="{9B581038-44B1-357C-5B77-7644274A9455}"/>
              </a:ext>
            </a:extLst>
          </p:cNvPr>
          <p:cNvPicPr>
            <a:picLocks noGrp="1" noChangeAspect="1" noChangeArrowheads="1"/>
          </p:cNvPicPr>
          <p:nvPr>
            <p:ph idx="1"/>
          </p:nvPr>
        </p:nvPicPr>
        <p:blipFill>
          <a:blip r:embed="rId2" cstate="print"/>
          <a:srcRect/>
          <a:stretch>
            <a:fillRect/>
          </a:stretch>
        </p:blipFill>
        <p:spPr bwMode="auto">
          <a:xfrm>
            <a:off x="1093787" y="1828800"/>
            <a:ext cx="6956425" cy="4362012"/>
          </a:xfrm>
          <a:prstGeom prst="rect">
            <a:avLst/>
          </a:prstGeom>
          <a:noFill/>
          <a:ln w="9525">
            <a:noFill/>
            <a:miter lim="800000"/>
            <a:headEnd/>
            <a:tailEnd/>
          </a:ln>
        </p:spPr>
      </p:pic>
    </p:spTree>
    <p:extLst>
      <p:ext uri="{BB962C8B-B14F-4D97-AF65-F5344CB8AC3E}">
        <p14:creationId xmlns:p14="http://schemas.microsoft.com/office/powerpoint/2010/main" val="3268307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71121-7078-5A26-5A69-F0D0AD39B42A}"/>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F61E7190-5B5C-177D-B873-442910905B88}"/>
              </a:ext>
            </a:extLst>
          </p:cNvPr>
          <p:cNvSpPr>
            <a:spLocks noGrp="1" noChangeArrowheads="1"/>
          </p:cNvSpPr>
          <p:nvPr>
            <p:ph type="title"/>
          </p:nvPr>
        </p:nvSpPr>
        <p:spPr/>
        <p:txBody>
          <a:bodyPr>
            <a:normAutofit/>
          </a:bodyPr>
          <a:lstStyle/>
          <a:p>
            <a:r>
              <a:rPr lang="en-GB" dirty="0">
                <a:solidFill>
                  <a:schemeClr val="accent2"/>
                </a:solidFill>
              </a:rPr>
              <a:t>PostgreSQL Data Types</a:t>
            </a:r>
          </a:p>
        </p:txBody>
      </p:sp>
      <p:pic>
        <p:nvPicPr>
          <p:cNvPr id="4" name="Εικόνα 3" descr="Εικόνα που περιέχει κείμενο, στιγμιότυπο οθόνης, γραμματοσειρά, αριθμός&#10;&#10;Το περιεχόμενο που δημιουργείται από AI ενδέχεται να είναι εσφαλμένο.">
            <a:extLst>
              <a:ext uri="{FF2B5EF4-FFF2-40B4-BE49-F238E27FC236}">
                <a16:creationId xmlns:a16="http://schemas.microsoft.com/office/drawing/2014/main" id="{D119654E-6C96-A586-9A30-A7F486381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14" y="1905000"/>
            <a:ext cx="8770372" cy="3657600"/>
          </a:xfrm>
          <a:prstGeom prst="rect">
            <a:avLst/>
          </a:prstGeom>
        </p:spPr>
      </p:pic>
    </p:spTree>
    <p:extLst>
      <p:ext uri="{BB962C8B-B14F-4D97-AF65-F5344CB8AC3E}">
        <p14:creationId xmlns:p14="http://schemas.microsoft.com/office/powerpoint/2010/main" val="147167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6C6BF-B8C6-E8C6-EDE4-66AF4CEA4975}"/>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2FE82A93-B262-71A5-A8FB-AF9A281CC71F}"/>
              </a:ext>
            </a:extLst>
          </p:cNvPr>
          <p:cNvSpPr>
            <a:spLocks noGrp="1" noChangeArrowheads="1"/>
          </p:cNvSpPr>
          <p:nvPr>
            <p:ph type="title"/>
          </p:nvPr>
        </p:nvSpPr>
        <p:spPr/>
        <p:txBody>
          <a:bodyPr>
            <a:normAutofit fontScale="90000"/>
          </a:bodyPr>
          <a:lstStyle/>
          <a:p>
            <a:r>
              <a:rPr lang="el-GR" dirty="0">
                <a:solidFill>
                  <a:schemeClr val="accent2"/>
                </a:solidFill>
              </a:rPr>
              <a:t>Σχεδίαση Βάσης Δεδομένων με </a:t>
            </a:r>
            <a:r>
              <a:rPr lang="en-US" dirty="0">
                <a:solidFill>
                  <a:schemeClr val="accent2"/>
                </a:solidFill>
              </a:rPr>
              <a:t>SQL</a:t>
            </a:r>
            <a:r>
              <a:rPr lang="el-GR" dirty="0">
                <a:solidFill>
                  <a:schemeClr val="accent2"/>
                </a:solidFill>
              </a:rPr>
              <a:t> από Σχεσιακό Μοντέλο</a:t>
            </a:r>
            <a:r>
              <a:rPr lang="en-US" dirty="0">
                <a:solidFill>
                  <a:schemeClr val="accent2"/>
                </a:solidFill>
              </a:rPr>
              <a:t> (</a:t>
            </a:r>
            <a:r>
              <a:rPr lang="el-GR" dirty="0">
                <a:solidFill>
                  <a:schemeClr val="accent2"/>
                </a:solidFill>
              </a:rPr>
              <a:t>Παράδειγμα)</a:t>
            </a:r>
            <a:endParaRPr lang="en-GB" dirty="0">
              <a:solidFill>
                <a:schemeClr val="accent2"/>
              </a:solidFill>
            </a:endParaRPr>
          </a:p>
        </p:txBody>
      </p:sp>
      <p:pic>
        <p:nvPicPr>
          <p:cNvPr id="2" name="Εικόνα 1">
            <a:extLst>
              <a:ext uri="{FF2B5EF4-FFF2-40B4-BE49-F238E27FC236}">
                <a16:creationId xmlns:a16="http://schemas.microsoft.com/office/drawing/2014/main" id="{589FC06C-6A4F-38B3-436E-2C0A30F65A0A}"/>
              </a:ext>
            </a:extLst>
          </p:cNvPr>
          <p:cNvPicPr>
            <a:picLocks noChangeAspect="1"/>
          </p:cNvPicPr>
          <p:nvPr/>
        </p:nvPicPr>
        <p:blipFill>
          <a:blip r:embed="rId2"/>
          <a:stretch>
            <a:fillRect/>
          </a:stretch>
        </p:blipFill>
        <p:spPr>
          <a:xfrm>
            <a:off x="990600" y="1905000"/>
            <a:ext cx="6970408" cy="4267200"/>
          </a:xfrm>
          <a:prstGeom prst="rect">
            <a:avLst/>
          </a:prstGeom>
        </p:spPr>
      </p:pic>
    </p:spTree>
    <p:extLst>
      <p:ext uri="{BB962C8B-B14F-4D97-AF65-F5344CB8AC3E}">
        <p14:creationId xmlns:p14="http://schemas.microsoft.com/office/powerpoint/2010/main" val="724595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0D959-700C-0AD7-BDED-37D48AD15873}"/>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20B9AA80-4C83-CE77-0014-FA1C5F28E511}"/>
              </a:ext>
            </a:extLst>
          </p:cNvPr>
          <p:cNvSpPr>
            <a:spLocks noGrp="1" noChangeArrowheads="1"/>
          </p:cNvSpPr>
          <p:nvPr>
            <p:ph type="title"/>
          </p:nvPr>
        </p:nvSpPr>
        <p:spPr/>
        <p:txBody>
          <a:bodyPr>
            <a:normAutofit fontScale="90000"/>
          </a:bodyPr>
          <a:lstStyle/>
          <a:p>
            <a:r>
              <a:rPr lang="el-GR" dirty="0">
                <a:solidFill>
                  <a:schemeClr val="accent2"/>
                </a:solidFill>
              </a:rPr>
              <a:t>Σχεδίαση Βάσης Δεδομένων με </a:t>
            </a:r>
            <a:r>
              <a:rPr lang="en-US" dirty="0">
                <a:solidFill>
                  <a:schemeClr val="accent2"/>
                </a:solidFill>
              </a:rPr>
              <a:t>SQL</a:t>
            </a:r>
            <a:r>
              <a:rPr lang="el-GR" dirty="0">
                <a:solidFill>
                  <a:schemeClr val="accent2"/>
                </a:solidFill>
              </a:rPr>
              <a:t> από Σχεσιακό Μοντέλο</a:t>
            </a:r>
            <a:endParaRPr lang="en-GB" dirty="0">
              <a:solidFill>
                <a:schemeClr val="accent2"/>
              </a:solidFill>
            </a:endParaRPr>
          </a:p>
        </p:txBody>
      </p:sp>
      <p:sp>
        <p:nvSpPr>
          <p:cNvPr id="4" name="Rectangle 3">
            <a:extLst>
              <a:ext uri="{FF2B5EF4-FFF2-40B4-BE49-F238E27FC236}">
                <a16:creationId xmlns:a16="http://schemas.microsoft.com/office/drawing/2014/main" id="{D4CEA3FD-EBB3-2F8A-C471-C47DB4A69112}"/>
              </a:ext>
            </a:extLst>
          </p:cNvPr>
          <p:cNvSpPr txBox="1">
            <a:spLocks noChangeArrowheads="1"/>
          </p:cNvSpPr>
          <p:nvPr/>
        </p:nvSpPr>
        <p:spPr>
          <a:xfrm>
            <a:off x="457200" y="1600200"/>
            <a:ext cx="8229600" cy="4983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dirty="0"/>
              <a:t>Δημιουργούμε το Σχήμα της ΒΔ</a:t>
            </a:r>
            <a:endParaRPr lang="el-GR" sz="2000" b="1" u="sng" dirty="0"/>
          </a:p>
          <a:p>
            <a:pPr lvl="1"/>
            <a:r>
              <a:rPr lang="en-US" sz="1600" dirty="0"/>
              <a:t>CREATE SCHEMA </a:t>
            </a:r>
            <a:r>
              <a:rPr lang="en-US" sz="1600" dirty="0" err="1"/>
              <a:t>universityDB</a:t>
            </a:r>
            <a:r>
              <a:rPr lang="en-US" sz="1600" dirty="0"/>
              <a:t>;</a:t>
            </a:r>
          </a:p>
          <a:p>
            <a:endParaRPr lang="el-GR" sz="2000" dirty="0"/>
          </a:p>
          <a:p>
            <a:r>
              <a:rPr lang="el-GR" sz="2000" dirty="0"/>
              <a:t>Για κάθε Πίνακα/Σχέση του Σχεσιακού Μοντέλου εκτελούμε μία αντίστοιχη </a:t>
            </a:r>
            <a:r>
              <a:rPr lang="en-US" sz="2000" dirty="0"/>
              <a:t>CREATE TABLE </a:t>
            </a:r>
            <a:r>
              <a:rPr lang="el-GR" sz="2000" dirty="0"/>
              <a:t>εντολή</a:t>
            </a:r>
          </a:p>
          <a:p>
            <a:pPr lvl="1"/>
            <a:r>
              <a:rPr lang="el-GR" sz="1600" dirty="0"/>
              <a:t>Χρησιμοποιούμε το όνομα της σχέσης ως όνομα του πίνακα</a:t>
            </a:r>
          </a:p>
          <a:p>
            <a:pPr lvl="1"/>
            <a:r>
              <a:rPr lang="el-GR" sz="1600" dirty="0"/>
              <a:t>Χρησιμοποιούμε ακριβώς τα ίδια γνωρίσματα (στήλες του πίνακα)</a:t>
            </a:r>
          </a:p>
          <a:p>
            <a:pPr lvl="1"/>
            <a:r>
              <a:rPr lang="el-GR" sz="1600" dirty="0"/>
              <a:t>Για κάθε γνώρισμα, πρέπει να ορίσουμε τον τύπο του (π.χ., </a:t>
            </a:r>
            <a:r>
              <a:rPr lang="en-US" sz="1600" dirty="0"/>
              <a:t>INTEGER, TEXT, </a:t>
            </a:r>
            <a:r>
              <a:rPr lang="el-GR" sz="1600" dirty="0"/>
              <a:t>κλπ.)</a:t>
            </a:r>
          </a:p>
          <a:p>
            <a:pPr lvl="1"/>
            <a:r>
              <a:rPr lang="el-GR" sz="1600" dirty="0"/>
              <a:t>Ορίζουμε το/τα γνώρισμα/γνωρίσματα του κλειδιού</a:t>
            </a:r>
          </a:p>
          <a:p>
            <a:pPr lvl="1"/>
            <a:r>
              <a:rPr lang="el-GR" sz="1600" dirty="0"/>
              <a:t>Ορίζουμε τα γνωρίσματα που προέρχονται από άλλους πίνακες/σχέσεις, ως ξένα κλειδιά.</a:t>
            </a:r>
          </a:p>
        </p:txBody>
      </p:sp>
    </p:spTree>
    <p:extLst>
      <p:ext uri="{BB962C8B-B14F-4D97-AF65-F5344CB8AC3E}">
        <p14:creationId xmlns:p14="http://schemas.microsoft.com/office/powerpoint/2010/main" val="2573130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A30A9-B7D9-F5C8-B90F-3EB737E2052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07A0391-32A2-2A5C-2232-4A8E2F75CA96}"/>
              </a:ext>
            </a:extLst>
          </p:cNvPr>
          <p:cNvSpPr>
            <a:spLocks noGrp="1"/>
          </p:cNvSpPr>
          <p:nvPr>
            <p:ph type="title"/>
          </p:nvPr>
        </p:nvSpPr>
        <p:spPr/>
        <p:txBody>
          <a:bodyPr/>
          <a:lstStyle/>
          <a:p>
            <a:r>
              <a:rPr lang="el-GR" dirty="0"/>
              <a:t>Ενδεικτική Λύση</a:t>
            </a:r>
          </a:p>
        </p:txBody>
      </p:sp>
      <p:sp>
        <p:nvSpPr>
          <p:cNvPr id="36" name="Text Box 16">
            <a:extLst>
              <a:ext uri="{FF2B5EF4-FFF2-40B4-BE49-F238E27FC236}">
                <a16:creationId xmlns:a16="http://schemas.microsoft.com/office/drawing/2014/main" id="{0E6AB0E4-15F2-65D8-8D3F-F44657088379}"/>
              </a:ext>
            </a:extLst>
          </p:cNvPr>
          <p:cNvSpPr txBox="1">
            <a:spLocks noChangeArrowheads="1"/>
          </p:cNvSpPr>
          <p:nvPr/>
        </p:nvSpPr>
        <p:spPr bwMode="auto">
          <a:xfrm>
            <a:off x="228600" y="1275065"/>
            <a:ext cx="1156407"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Φοιτητής</a:t>
            </a:r>
            <a:endParaRPr lang="en-GB" sz="1600" b="0" dirty="0">
              <a:solidFill>
                <a:srgbClr val="0000FF"/>
              </a:solidFill>
            </a:endParaRPr>
          </a:p>
        </p:txBody>
      </p:sp>
      <p:graphicFrame>
        <p:nvGraphicFramePr>
          <p:cNvPr id="37" name="Group 42">
            <a:extLst>
              <a:ext uri="{FF2B5EF4-FFF2-40B4-BE49-F238E27FC236}">
                <a16:creationId xmlns:a16="http://schemas.microsoft.com/office/drawing/2014/main" id="{0661AA19-BB59-B66A-BB79-481B279D7B21}"/>
              </a:ext>
            </a:extLst>
          </p:cNvPr>
          <p:cNvGraphicFramePr>
            <a:graphicFrameLocks noGrp="1"/>
          </p:cNvGraphicFramePr>
          <p:nvPr/>
        </p:nvGraphicFramePr>
        <p:xfrm>
          <a:off x="1819793" y="1219200"/>
          <a:ext cx="4024860" cy="400110"/>
        </p:xfrm>
        <a:graphic>
          <a:graphicData uri="http://schemas.openxmlformats.org/drawingml/2006/table">
            <a:tbl>
              <a:tblPr/>
              <a:tblGrid>
                <a:gridCol w="609601">
                  <a:extLst>
                    <a:ext uri="{9D8B030D-6E8A-4147-A177-3AD203B41FA5}">
                      <a16:colId xmlns:a16="http://schemas.microsoft.com/office/drawing/2014/main" val="20000"/>
                    </a:ext>
                  </a:extLst>
                </a:gridCol>
                <a:gridCol w="889812">
                  <a:extLst>
                    <a:ext uri="{9D8B030D-6E8A-4147-A177-3AD203B41FA5}">
                      <a16:colId xmlns:a16="http://schemas.microsoft.com/office/drawing/2014/main" val="20001"/>
                    </a:ext>
                  </a:extLst>
                </a:gridCol>
                <a:gridCol w="841816">
                  <a:extLst>
                    <a:ext uri="{9D8B030D-6E8A-4147-A177-3AD203B41FA5}">
                      <a16:colId xmlns:a16="http://schemas.microsoft.com/office/drawing/2014/main" val="20002"/>
                    </a:ext>
                  </a:extLst>
                </a:gridCol>
                <a:gridCol w="701513">
                  <a:extLst>
                    <a:ext uri="{9D8B030D-6E8A-4147-A177-3AD203B41FA5}">
                      <a16:colId xmlns:a16="http://schemas.microsoft.com/office/drawing/2014/main" val="20003"/>
                    </a:ext>
                  </a:extLst>
                </a:gridCol>
                <a:gridCol w="982118">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 </a:t>
                      </a:r>
                      <a:r>
                        <a:rPr kumimoji="0" lang="el-GR" sz="1600" b="0" i="0" u="none" strike="noStrike" cap="none" normalizeH="0" baseline="0" dirty="0" err="1">
                          <a:ln>
                            <a:noFill/>
                          </a:ln>
                          <a:solidFill>
                            <a:schemeClr val="accent2"/>
                          </a:solidFill>
                          <a:effectLst/>
                          <a:latin typeface="Times New Roman" pitchFamily="18" charset="0"/>
                        </a:rPr>
                        <a:t>Εισ</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 name="Group 42">
            <a:extLst>
              <a:ext uri="{FF2B5EF4-FFF2-40B4-BE49-F238E27FC236}">
                <a16:creationId xmlns:a16="http://schemas.microsoft.com/office/drawing/2014/main" id="{DC886AD6-7E4C-126E-2BBB-A1A1DCB711B7}"/>
              </a:ext>
            </a:extLst>
          </p:cNvPr>
          <p:cNvGraphicFramePr>
            <a:graphicFrameLocks noGrp="1"/>
          </p:cNvGraphicFramePr>
          <p:nvPr/>
        </p:nvGraphicFramePr>
        <p:xfrm>
          <a:off x="1819794" y="1809690"/>
          <a:ext cx="1628694" cy="400110"/>
        </p:xfrm>
        <a:graphic>
          <a:graphicData uri="http://schemas.openxmlformats.org/drawingml/2006/table">
            <a:tbl>
              <a:tblPr/>
              <a:tblGrid>
                <a:gridCol w="584986">
                  <a:extLst>
                    <a:ext uri="{9D8B030D-6E8A-4147-A177-3AD203B41FA5}">
                      <a16:colId xmlns:a16="http://schemas.microsoft.com/office/drawing/2014/main" val="20000"/>
                    </a:ext>
                  </a:extLst>
                </a:gridCol>
                <a:gridCol w="1043708">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Τηλέφωνο</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9" name="Text Box 16">
            <a:extLst>
              <a:ext uri="{FF2B5EF4-FFF2-40B4-BE49-F238E27FC236}">
                <a16:creationId xmlns:a16="http://schemas.microsoft.com/office/drawing/2014/main" id="{2B2BECF7-AB1A-F763-95A9-D654A0E2F28B}"/>
              </a:ext>
            </a:extLst>
          </p:cNvPr>
          <p:cNvSpPr txBox="1">
            <a:spLocks noChangeArrowheads="1"/>
          </p:cNvSpPr>
          <p:nvPr/>
        </p:nvSpPr>
        <p:spPr bwMode="auto">
          <a:xfrm>
            <a:off x="152400" y="1766019"/>
            <a:ext cx="1274773"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Τηλέφωνο</a:t>
            </a:r>
            <a:endParaRPr lang="en-GB" sz="1600" b="0" dirty="0">
              <a:solidFill>
                <a:srgbClr val="0000FF"/>
              </a:solidFill>
            </a:endParaRPr>
          </a:p>
        </p:txBody>
      </p:sp>
      <p:cxnSp>
        <p:nvCxnSpPr>
          <p:cNvPr id="40" name="Ευθύγραμμο βέλος σύνδεσης 39">
            <a:extLst>
              <a:ext uri="{FF2B5EF4-FFF2-40B4-BE49-F238E27FC236}">
                <a16:creationId xmlns:a16="http://schemas.microsoft.com/office/drawing/2014/main" id="{76D48ABF-DF89-E2BD-E48B-989FDA626681}"/>
              </a:ext>
            </a:extLst>
          </p:cNvPr>
          <p:cNvCxnSpPr>
            <a:cxnSpLocks/>
          </p:cNvCxnSpPr>
          <p:nvPr/>
        </p:nvCxnSpPr>
        <p:spPr>
          <a:xfrm flipV="1">
            <a:off x="2232786" y="1619310"/>
            <a:ext cx="0" cy="2037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Group 42">
            <a:extLst>
              <a:ext uri="{FF2B5EF4-FFF2-40B4-BE49-F238E27FC236}">
                <a16:creationId xmlns:a16="http://schemas.microsoft.com/office/drawing/2014/main" id="{71F07FD5-8D16-C0E8-1FB5-598010F0812D}"/>
              </a:ext>
            </a:extLst>
          </p:cNvPr>
          <p:cNvGraphicFramePr>
            <a:graphicFrameLocks noGrp="1"/>
          </p:cNvGraphicFramePr>
          <p:nvPr/>
        </p:nvGraphicFramePr>
        <p:xfrm>
          <a:off x="1833536" y="2299419"/>
          <a:ext cx="2500858" cy="400110"/>
        </p:xfrm>
        <a:graphic>
          <a:graphicData uri="http://schemas.openxmlformats.org/drawingml/2006/table">
            <a:tbl>
              <a:tblPr/>
              <a:tblGrid>
                <a:gridCol w="519658">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Πρόγραμμα Σπουδών</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2" name="Text Box 16">
            <a:extLst>
              <a:ext uri="{FF2B5EF4-FFF2-40B4-BE49-F238E27FC236}">
                <a16:creationId xmlns:a16="http://schemas.microsoft.com/office/drawing/2014/main" id="{A2C5AF21-F8BA-DF2E-2F13-8D81C9088F27}"/>
              </a:ext>
            </a:extLst>
          </p:cNvPr>
          <p:cNvSpPr txBox="1">
            <a:spLocks noChangeArrowheads="1"/>
          </p:cNvSpPr>
          <p:nvPr/>
        </p:nvSpPr>
        <p:spPr bwMode="auto">
          <a:xfrm>
            <a:off x="-76200" y="2299419"/>
            <a:ext cx="1663982"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Προπτυχιακός</a:t>
            </a:r>
            <a:endParaRPr lang="en-GB" sz="1600" b="0" dirty="0">
              <a:solidFill>
                <a:srgbClr val="0000FF"/>
              </a:solidFill>
            </a:endParaRPr>
          </a:p>
        </p:txBody>
      </p:sp>
      <p:graphicFrame>
        <p:nvGraphicFramePr>
          <p:cNvPr id="43" name="Group 42">
            <a:extLst>
              <a:ext uri="{FF2B5EF4-FFF2-40B4-BE49-F238E27FC236}">
                <a16:creationId xmlns:a16="http://schemas.microsoft.com/office/drawing/2014/main" id="{8140C758-B051-1CC1-C65D-62EA63AA01D9}"/>
              </a:ext>
            </a:extLst>
          </p:cNvPr>
          <p:cNvGraphicFramePr>
            <a:graphicFrameLocks noGrp="1"/>
          </p:cNvGraphicFramePr>
          <p:nvPr/>
        </p:nvGraphicFramePr>
        <p:xfrm>
          <a:off x="1833536" y="2813709"/>
          <a:ext cx="1586458" cy="400110"/>
        </p:xfrm>
        <a:graphic>
          <a:graphicData uri="http://schemas.openxmlformats.org/drawingml/2006/table">
            <a:tbl>
              <a:tblPr/>
              <a:tblGrid>
                <a:gridCol w="569816">
                  <a:extLst>
                    <a:ext uri="{9D8B030D-6E8A-4147-A177-3AD203B41FA5}">
                      <a16:colId xmlns:a16="http://schemas.microsoft.com/office/drawing/2014/main" val="20000"/>
                    </a:ext>
                  </a:extLst>
                </a:gridCol>
                <a:gridCol w="1016642">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Ειδίκευση</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4" name="Text Box 16">
            <a:extLst>
              <a:ext uri="{FF2B5EF4-FFF2-40B4-BE49-F238E27FC236}">
                <a16:creationId xmlns:a16="http://schemas.microsoft.com/office/drawing/2014/main" id="{BFB1D944-4690-7E7D-2215-9BC5EB900B03}"/>
              </a:ext>
            </a:extLst>
          </p:cNvPr>
          <p:cNvSpPr txBox="1">
            <a:spLocks noChangeArrowheads="1"/>
          </p:cNvSpPr>
          <p:nvPr/>
        </p:nvSpPr>
        <p:spPr bwMode="auto">
          <a:xfrm>
            <a:off x="-152400" y="2832819"/>
            <a:ext cx="1819794"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Μεταπτυχιακός</a:t>
            </a:r>
            <a:endParaRPr lang="en-GB" sz="1600" b="0" dirty="0">
              <a:solidFill>
                <a:srgbClr val="0000FF"/>
              </a:solidFill>
            </a:endParaRPr>
          </a:p>
        </p:txBody>
      </p:sp>
      <p:cxnSp>
        <p:nvCxnSpPr>
          <p:cNvPr id="45" name="Γραμμή σύνδεσης: Γωνιώδης 44">
            <a:extLst>
              <a:ext uri="{FF2B5EF4-FFF2-40B4-BE49-F238E27FC236}">
                <a16:creationId xmlns:a16="http://schemas.microsoft.com/office/drawing/2014/main" id="{ED5A46BC-8841-C384-DC13-5575544DEFBD}"/>
              </a:ext>
            </a:extLst>
          </p:cNvPr>
          <p:cNvCxnSpPr>
            <a:cxnSpLocks/>
          </p:cNvCxnSpPr>
          <p:nvPr/>
        </p:nvCxnSpPr>
        <p:spPr>
          <a:xfrm rot="10800000">
            <a:off x="1819794" y="1308819"/>
            <a:ext cx="13743" cy="1080219"/>
          </a:xfrm>
          <a:prstGeom prst="bentConnector3">
            <a:avLst>
              <a:gd name="adj1" fmla="val 115348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Γραμμή σύνδεσης: Γωνιώδης 45">
            <a:extLst>
              <a:ext uri="{FF2B5EF4-FFF2-40B4-BE49-F238E27FC236}">
                <a16:creationId xmlns:a16="http://schemas.microsoft.com/office/drawing/2014/main" id="{DFD4DD31-E191-3A9B-B108-40F800008D0E}"/>
              </a:ext>
            </a:extLst>
          </p:cNvPr>
          <p:cNvCxnSpPr>
            <a:cxnSpLocks/>
            <a:stCxn id="43" idx="1"/>
            <a:endCxn id="37" idx="1"/>
          </p:cNvCxnSpPr>
          <p:nvPr/>
        </p:nvCxnSpPr>
        <p:spPr>
          <a:xfrm rot="10800000">
            <a:off x="1819794" y="1419256"/>
            <a:ext cx="13743" cy="1594509"/>
          </a:xfrm>
          <a:prstGeom prst="bentConnector3">
            <a:avLst>
              <a:gd name="adj1" fmla="val 176339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7" name="Group 42">
            <a:extLst>
              <a:ext uri="{FF2B5EF4-FFF2-40B4-BE49-F238E27FC236}">
                <a16:creationId xmlns:a16="http://schemas.microsoft.com/office/drawing/2014/main" id="{9DE88CB3-DFDC-0D9F-063D-D2414A6ABB38}"/>
              </a:ext>
            </a:extLst>
          </p:cNvPr>
          <p:cNvGraphicFramePr>
            <a:graphicFrameLocks noGrp="1"/>
          </p:cNvGraphicFramePr>
          <p:nvPr/>
        </p:nvGraphicFramePr>
        <p:xfrm>
          <a:off x="7169789" y="6310884"/>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Καθ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48" name="Ευθεία γραμμή σύνδεσης 47">
            <a:extLst>
              <a:ext uri="{FF2B5EF4-FFF2-40B4-BE49-F238E27FC236}">
                <a16:creationId xmlns:a16="http://schemas.microsoft.com/office/drawing/2014/main" id="{ABE2F143-79C0-9669-18DA-9F756D6D9A5B}"/>
              </a:ext>
            </a:extLst>
          </p:cNvPr>
          <p:cNvCxnSpPr>
            <a:cxnSpLocks/>
          </p:cNvCxnSpPr>
          <p:nvPr/>
        </p:nvCxnSpPr>
        <p:spPr>
          <a:xfrm>
            <a:off x="7620000" y="6172200"/>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a:extLst>
              <a:ext uri="{FF2B5EF4-FFF2-40B4-BE49-F238E27FC236}">
                <a16:creationId xmlns:a16="http://schemas.microsoft.com/office/drawing/2014/main" id="{B97D75AA-D7E5-52D9-A833-50167CF4385D}"/>
              </a:ext>
            </a:extLst>
          </p:cNvPr>
          <p:cNvCxnSpPr>
            <a:cxnSpLocks/>
          </p:cNvCxnSpPr>
          <p:nvPr/>
        </p:nvCxnSpPr>
        <p:spPr>
          <a:xfrm flipH="1">
            <a:off x="2209800" y="6172200"/>
            <a:ext cx="541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Ευθύγραμμο βέλος σύνδεσης 49">
            <a:extLst>
              <a:ext uri="{FF2B5EF4-FFF2-40B4-BE49-F238E27FC236}">
                <a16:creationId xmlns:a16="http://schemas.microsoft.com/office/drawing/2014/main" id="{1DE356B0-7381-2129-4165-ADE5A1E1E117}"/>
              </a:ext>
            </a:extLst>
          </p:cNvPr>
          <p:cNvCxnSpPr>
            <a:cxnSpLocks/>
          </p:cNvCxnSpPr>
          <p:nvPr/>
        </p:nvCxnSpPr>
        <p:spPr>
          <a:xfrm flipV="1">
            <a:off x="2206355" y="5943497"/>
            <a:ext cx="0" cy="2217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 Box 16">
            <a:extLst>
              <a:ext uri="{FF2B5EF4-FFF2-40B4-BE49-F238E27FC236}">
                <a16:creationId xmlns:a16="http://schemas.microsoft.com/office/drawing/2014/main" id="{8D3FC3D3-4BA3-E17F-FFBC-307E2F887A5F}"/>
              </a:ext>
            </a:extLst>
          </p:cNvPr>
          <p:cNvSpPr txBox="1">
            <a:spLocks noChangeArrowheads="1"/>
          </p:cNvSpPr>
          <p:nvPr/>
        </p:nvSpPr>
        <p:spPr bwMode="auto">
          <a:xfrm>
            <a:off x="228600" y="6287873"/>
            <a:ext cx="1164742" cy="338554"/>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Αξιολόγηση</a:t>
            </a:r>
            <a:endParaRPr lang="en-GB" sz="1600" b="0" dirty="0">
              <a:solidFill>
                <a:srgbClr val="0000FF"/>
              </a:solidFill>
            </a:endParaRPr>
          </a:p>
        </p:txBody>
      </p:sp>
      <p:graphicFrame>
        <p:nvGraphicFramePr>
          <p:cNvPr id="52" name="Group 42">
            <a:extLst>
              <a:ext uri="{FF2B5EF4-FFF2-40B4-BE49-F238E27FC236}">
                <a16:creationId xmlns:a16="http://schemas.microsoft.com/office/drawing/2014/main" id="{BAC60039-81D0-C22E-2FF2-CA3EA524C8D5}"/>
              </a:ext>
            </a:extLst>
          </p:cNvPr>
          <p:cNvGraphicFramePr>
            <a:graphicFrameLocks noGrp="1"/>
          </p:cNvGraphicFramePr>
          <p:nvPr/>
        </p:nvGraphicFramePr>
        <p:xfrm>
          <a:off x="1727597" y="6310884"/>
          <a:ext cx="5442192" cy="400110"/>
        </p:xfrm>
        <a:graphic>
          <a:graphicData uri="http://schemas.openxmlformats.org/drawingml/2006/table">
            <a:tbl>
              <a:tblPr/>
              <a:tblGrid>
                <a:gridCol w="1098792">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1441457190"/>
                    </a:ext>
                  </a:extLst>
                </a:gridCol>
                <a:gridCol w="914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Έτος </a:t>
                      </a:r>
                      <a:r>
                        <a:rPr kumimoji="0" lang="el-GR" sz="1600" b="0" i="0" u="sng" strike="noStrike" cap="none" normalizeH="0" baseline="0" dirty="0" err="1">
                          <a:ln>
                            <a:noFill/>
                          </a:ln>
                          <a:solidFill>
                            <a:schemeClr val="accent2"/>
                          </a:solidFill>
                          <a:effectLst/>
                          <a:latin typeface="Times New Roman" pitchFamily="18" charset="0"/>
                        </a:rPr>
                        <a:t>Αξιολ</a:t>
                      </a:r>
                      <a:r>
                        <a:rPr kumimoji="0" lang="el-GR" sz="1600" b="0" i="0" u="sng" strike="noStrike" cap="none" normalizeH="0" baseline="0" dirty="0">
                          <a:ln>
                            <a:noFill/>
                          </a:ln>
                          <a:solidFill>
                            <a:schemeClr val="accent2"/>
                          </a:solidFill>
                          <a:effectLst/>
                          <a:latin typeface="Times New Roman" pitchFamily="18" charset="0"/>
                        </a:rPr>
                        <a:t>.</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1600" b="0" i="0" u="none" strike="noStrike" cap="none" normalizeH="0" baseline="0" dirty="0">
                          <a:ln>
                            <a:noFill/>
                          </a:ln>
                          <a:solidFill>
                            <a:schemeClr val="accent2"/>
                          </a:solidFill>
                          <a:effectLst/>
                          <a:latin typeface="Times New Roman" pitchFamily="18" charset="0"/>
                        </a:rPr>
                        <a:t>Εργασίες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Project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Εξετάσεις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3" name="Group 42">
            <a:extLst>
              <a:ext uri="{FF2B5EF4-FFF2-40B4-BE49-F238E27FC236}">
                <a16:creationId xmlns:a16="http://schemas.microsoft.com/office/drawing/2014/main" id="{EF91F911-CE55-DBAC-CC03-36B511D6A147}"/>
              </a:ext>
            </a:extLst>
          </p:cNvPr>
          <p:cNvGraphicFramePr>
            <a:graphicFrameLocks noGrp="1"/>
          </p:cNvGraphicFramePr>
          <p:nvPr/>
        </p:nvGraphicFramePr>
        <p:xfrm>
          <a:off x="1727597" y="5556909"/>
          <a:ext cx="5670792" cy="400110"/>
        </p:xfrm>
        <a:graphic>
          <a:graphicData uri="http://schemas.openxmlformats.org/drawingml/2006/table">
            <a:tbl>
              <a:tblPr/>
              <a:tblGrid>
                <a:gridCol w="874849">
                  <a:extLst>
                    <a:ext uri="{9D8B030D-6E8A-4147-A177-3AD203B41FA5}">
                      <a16:colId xmlns:a16="http://schemas.microsoft.com/office/drawing/2014/main" val="20000"/>
                    </a:ext>
                  </a:extLst>
                </a:gridCol>
                <a:gridCol w="1113865">
                  <a:extLst>
                    <a:ext uri="{9D8B030D-6E8A-4147-A177-3AD203B41FA5}">
                      <a16:colId xmlns:a16="http://schemas.microsoft.com/office/drawing/2014/main" val="20001"/>
                    </a:ext>
                  </a:extLst>
                </a:gridCol>
                <a:gridCol w="1225250">
                  <a:extLst>
                    <a:ext uri="{9D8B030D-6E8A-4147-A177-3AD203B41FA5}">
                      <a16:colId xmlns:a16="http://schemas.microsoft.com/office/drawing/2014/main" val="20002"/>
                    </a:ext>
                  </a:extLst>
                </a:gridCol>
                <a:gridCol w="1113865">
                  <a:extLst>
                    <a:ext uri="{9D8B030D-6E8A-4147-A177-3AD203B41FA5}">
                      <a16:colId xmlns:a16="http://schemas.microsoft.com/office/drawing/2014/main" val="20003"/>
                    </a:ext>
                  </a:extLst>
                </a:gridCol>
                <a:gridCol w="1342963">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sng" strike="noStrike" cap="none" normalizeH="0" baseline="0" dirty="0">
                          <a:ln>
                            <a:noFill/>
                          </a:ln>
                          <a:solidFill>
                            <a:schemeClr val="accent2"/>
                          </a:solidFill>
                          <a:effectLst/>
                          <a:latin typeface="Times New Roman" pitchFamily="18" charset="0"/>
                        </a:rPr>
                        <a:t>K-ID</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Αρ</a:t>
                      </a:r>
                      <a:r>
                        <a:rPr kumimoji="0" lang="el-GR" sz="1600" b="0" i="0" u="none" strike="noStrike" cap="none" normalizeH="0" baseline="0" dirty="0">
                          <a:ln>
                            <a:noFill/>
                          </a:ln>
                          <a:solidFill>
                            <a:schemeClr val="accent2"/>
                          </a:solidFill>
                          <a:effectLst/>
                          <a:latin typeface="Times New Roman" pitchFamily="18" charset="0"/>
                        </a:rPr>
                        <a:t>. Γραφείου</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4" name="Text Box 16">
            <a:extLst>
              <a:ext uri="{FF2B5EF4-FFF2-40B4-BE49-F238E27FC236}">
                <a16:creationId xmlns:a16="http://schemas.microsoft.com/office/drawing/2014/main" id="{4B75F71C-8362-1973-3D4A-EB8553D42768}"/>
              </a:ext>
            </a:extLst>
          </p:cNvPr>
          <p:cNvSpPr txBox="1">
            <a:spLocks noChangeArrowheads="1"/>
          </p:cNvSpPr>
          <p:nvPr/>
        </p:nvSpPr>
        <p:spPr bwMode="auto">
          <a:xfrm>
            <a:off x="234164" y="5533898"/>
            <a:ext cx="1099916" cy="338554"/>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pPr>
            <a:r>
              <a:rPr lang="el-GR" sz="1600" dirty="0">
                <a:solidFill>
                  <a:srgbClr val="0000FF"/>
                </a:solidFill>
              </a:rPr>
              <a:t>Καθηγητής</a:t>
            </a:r>
            <a:endParaRPr lang="en-GB" sz="1600" dirty="0">
              <a:solidFill>
                <a:srgbClr val="0000FF"/>
              </a:solidFill>
            </a:endParaRPr>
          </a:p>
        </p:txBody>
      </p:sp>
      <p:graphicFrame>
        <p:nvGraphicFramePr>
          <p:cNvPr id="55" name="Group 42">
            <a:extLst>
              <a:ext uri="{FF2B5EF4-FFF2-40B4-BE49-F238E27FC236}">
                <a16:creationId xmlns:a16="http://schemas.microsoft.com/office/drawing/2014/main" id="{4081A131-E6F0-3999-8B8A-FFA93D548CE8}"/>
              </a:ext>
            </a:extLst>
          </p:cNvPr>
          <p:cNvGraphicFramePr>
            <a:graphicFrameLocks noGrp="1"/>
          </p:cNvGraphicFramePr>
          <p:nvPr/>
        </p:nvGraphicFramePr>
        <p:xfrm>
          <a:off x="7398389" y="5556909"/>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Διευθ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 name="Group 42">
            <a:extLst>
              <a:ext uri="{FF2B5EF4-FFF2-40B4-BE49-F238E27FC236}">
                <a16:creationId xmlns:a16="http://schemas.microsoft.com/office/drawing/2014/main" id="{73576BA3-BEB9-BDB7-C6A1-034F7DC17E02}"/>
              </a:ext>
            </a:extLst>
          </p:cNvPr>
          <p:cNvGraphicFramePr>
            <a:graphicFrameLocks noGrp="1"/>
          </p:cNvGraphicFramePr>
          <p:nvPr/>
        </p:nvGraphicFramePr>
        <p:xfrm>
          <a:off x="1727598" y="4676588"/>
          <a:ext cx="5213591" cy="400110"/>
        </p:xfrm>
        <a:graphic>
          <a:graphicData uri="http://schemas.openxmlformats.org/drawingml/2006/table">
            <a:tbl>
              <a:tblPr/>
              <a:tblGrid>
                <a:gridCol w="1098791">
                  <a:extLst>
                    <a:ext uri="{9D8B030D-6E8A-4147-A177-3AD203B41FA5}">
                      <a16:colId xmlns:a16="http://schemas.microsoft.com/office/drawing/2014/main" val="20000"/>
                    </a:ext>
                  </a:extLst>
                </a:gridCol>
                <a:gridCol w="729585">
                  <a:extLst>
                    <a:ext uri="{9D8B030D-6E8A-4147-A177-3AD203B41FA5}">
                      <a16:colId xmlns:a16="http://schemas.microsoft.com/office/drawing/2014/main" val="20001"/>
                    </a:ext>
                  </a:extLst>
                </a:gridCol>
                <a:gridCol w="1729418">
                  <a:extLst>
                    <a:ext uri="{9D8B030D-6E8A-4147-A177-3AD203B41FA5}">
                      <a16:colId xmlns:a16="http://schemas.microsoft.com/office/drawing/2014/main" val="20002"/>
                    </a:ext>
                  </a:extLst>
                </a:gridCol>
                <a:gridCol w="1655797">
                  <a:extLst>
                    <a:ext uri="{9D8B030D-6E8A-4147-A177-3AD203B41FA5}">
                      <a16:colId xmlns:a16="http://schemas.microsoft.com/office/drawing/2014/main" val="20003"/>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Τίτλος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Πιστοτ</a:t>
                      </a:r>
                      <a:r>
                        <a:rPr kumimoji="0" lang="el-GR" sz="1600" b="0" i="0" u="none" strike="noStrike" cap="none" normalizeH="0" baseline="0" dirty="0">
                          <a:ln>
                            <a:noFill/>
                          </a:ln>
                          <a:solidFill>
                            <a:schemeClr val="accent2"/>
                          </a:solidFill>
                          <a:effectLst/>
                          <a:latin typeface="Times New Roman" pitchFamily="18" charset="0"/>
                        </a:rPr>
                        <a:t>. Μονάδες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7" name="Text Box 16">
            <a:extLst>
              <a:ext uri="{FF2B5EF4-FFF2-40B4-BE49-F238E27FC236}">
                <a16:creationId xmlns:a16="http://schemas.microsoft.com/office/drawing/2014/main" id="{24D06C40-2AD1-CCC6-DB7D-C92EF097C015}"/>
              </a:ext>
            </a:extLst>
          </p:cNvPr>
          <p:cNvSpPr txBox="1">
            <a:spLocks noChangeArrowheads="1"/>
          </p:cNvSpPr>
          <p:nvPr/>
        </p:nvSpPr>
        <p:spPr bwMode="auto">
          <a:xfrm>
            <a:off x="229162" y="4690137"/>
            <a:ext cx="1109920"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Μάθημα</a:t>
            </a:r>
            <a:endParaRPr lang="en-GB" sz="1600" b="0" dirty="0">
              <a:solidFill>
                <a:srgbClr val="0000FF"/>
              </a:solidFill>
            </a:endParaRPr>
          </a:p>
        </p:txBody>
      </p:sp>
      <p:graphicFrame>
        <p:nvGraphicFramePr>
          <p:cNvPr id="58" name="Group 42">
            <a:extLst>
              <a:ext uri="{FF2B5EF4-FFF2-40B4-BE49-F238E27FC236}">
                <a16:creationId xmlns:a16="http://schemas.microsoft.com/office/drawing/2014/main" id="{0BDAAB36-BE80-4F82-489D-725CC71C01D2}"/>
              </a:ext>
            </a:extLst>
          </p:cNvPr>
          <p:cNvGraphicFramePr>
            <a:graphicFrameLocks noGrp="1"/>
          </p:cNvGraphicFramePr>
          <p:nvPr/>
        </p:nvGraphicFramePr>
        <p:xfrm>
          <a:off x="6941189" y="4676588"/>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Καθ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59" name="Ευθεία γραμμή σύνδεσης 58">
            <a:extLst>
              <a:ext uri="{FF2B5EF4-FFF2-40B4-BE49-F238E27FC236}">
                <a16:creationId xmlns:a16="http://schemas.microsoft.com/office/drawing/2014/main" id="{909208CB-BB6D-C498-6BCE-A678681DDF4A}"/>
              </a:ext>
            </a:extLst>
          </p:cNvPr>
          <p:cNvCxnSpPr/>
          <p:nvPr/>
        </p:nvCxnSpPr>
        <p:spPr>
          <a:xfrm>
            <a:off x="7550789" y="5076698"/>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Ευθεία γραμμή σύνδεσης 59">
            <a:extLst>
              <a:ext uri="{FF2B5EF4-FFF2-40B4-BE49-F238E27FC236}">
                <a16:creationId xmlns:a16="http://schemas.microsoft.com/office/drawing/2014/main" id="{BDD60A4A-2C74-D3F7-8821-D29E1B6A0241}"/>
              </a:ext>
            </a:extLst>
          </p:cNvPr>
          <p:cNvCxnSpPr/>
          <p:nvPr/>
        </p:nvCxnSpPr>
        <p:spPr>
          <a:xfrm flipH="1">
            <a:off x="2115322" y="5305298"/>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a:extLst>
              <a:ext uri="{FF2B5EF4-FFF2-40B4-BE49-F238E27FC236}">
                <a16:creationId xmlns:a16="http://schemas.microsoft.com/office/drawing/2014/main" id="{64C0A5D9-F086-156D-D489-F53447C5A419}"/>
              </a:ext>
            </a:extLst>
          </p:cNvPr>
          <p:cNvCxnSpPr/>
          <p:nvPr/>
        </p:nvCxnSpPr>
        <p:spPr>
          <a:xfrm>
            <a:off x="2115322" y="5305298"/>
            <a:ext cx="0" cy="251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2" name="Group 42">
            <a:extLst>
              <a:ext uri="{FF2B5EF4-FFF2-40B4-BE49-F238E27FC236}">
                <a16:creationId xmlns:a16="http://schemas.microsoft.com/office/drawing/2014/main" id="{76EC88C5-16CA-6D92-7DD0-AAEC6B99C67A}"/>
              </a:ext>
            </a:extLst>
          </p:cNvPr>
          <p:cNvGraphicFramePr>
            <a:graphicFrameLocks noGrp="1"/>
          </p:cNvGraphicFramePr>
          <p:nvPr/>
        </p:nvGraphicFramePr>
        <p:xfrm>
          <a:off x="1872050" y="3525207"/>
          <a:ext cx="3324202" cy="427297"/>
        </p:xfrm>
        <a:graphic>
          <a:graphicData uri="http://schemas.openxmlformats.org/drawingml/2006/table">
            <a:tbl>
              <a:tblPr/>
              <a:tblGrid>
                <a:gridCol w="680734">
                  <a:extLst>
                    <a:ext uri="{9D8B030D-6E8A-4147-A177-3AD203B41FA5}">
                      <a16:colId xmlns:a16="http://schemas.microsoft.com/office/drawing/2014/main" val="20000"/>
                    </a:ext>
                  </a:extLst>
                </a:gridCol>
                <a:gridCol w="1161702">
                  <a:extLst>
                    <a:ext uri="{9D8B030D-6E8A-4147-A177-3AD203B41FA5}">
                      <a16:colId xmlns:a16="http://schemas.microsoft.com/office/drawing/2014/main" val="20001"/>
                    </a:ext>
                  </a:extLst>
                </a:gridCol>
                <a:gridCol w="1481766">
                  <a:extLst>
                    <a:ext uri="{9D8B030D-6E8A-4147-A177-3AD203B41FA5}">
                      <a16:colId xmlns:a16="http://schemas.microsoft.com/office/drawing/2014/main" val="1340452074"/>
                    </a:ext>
                  </a:extLst>
                </a:gridCol>
              </a:tblGrid>
              <a:tr h="4272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1600" b="0" i="0" u="none" strike="noStrike" cap="none" normalizeH="0" baseline="0" dirty="0">
                          <a:ln>
                            <a:noFill/>
                          </a:ln>
                          <a:solidFill>
                            <a:schemeClr val="accent2"/>
                          </a:solidFill>
                          <a:effectLst/>
                          <a:latin typeface="Times New Roman" pitchFamily="18" charset="0"/>
                        </a:rPr>
                        <a:t>Έτος Εγγραφής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3" name="Text Box 16">
            <a:extLst>
              <a:ext uri="{FF2B5EF4-FFF2-40B4-BE49-F238E27FC236}">
                <a16:creationId xmlns:a16="http://schemas.microsoft.com/office/drawing/2014/main" id="{1E79D50A-4CB8-5150-C537-D164B12374BA}"/>
              </a:ext>
            </a:extLst>
          </p:cNvPr>
          <p:cNvSpPr txBox="1">
            <a:spLocks noChangeArrowheads="1"/>
          </p:cNvSpPr>
          <p:nvPr/>
        </p:nvSpPr>
        <p:spPr bwMode="auto">
          <a:xfrm>
            <a:off x="224079" y="3569578"/>
            <a:ext cx="1165447" cy="338554"/>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Εγγράφεται</a:t>
            </a:r>
            <a:endParaRPr lang="en-GB" sz="1600" b="0" dirty="0">
              <a:solidFill>
                <a:srgbClr val="0000FF"/>
              </a:solidFill>
            </a:endParaRPr>
          </a:p>
        </p:txBody>
      </p:sp>
      <p:cxnSp>
        <p:nvCxnSpPr>
          <p:cNvPr id="64" name="Γραμμή σύνδεσης: Γωνιώδης 63">
            <a:extLst>
              <a:ext uri="{FF2B5EF4-FFF2-40B4-BE49-F238E27FC236}">
                <a16:creationId xmlns:a16="http://schemas.microsoft.com/office/drawing/2014/main" id="{38E59EF1-142E-2F41-C802-CF594A12AB62}"/>
              </a:ext>
            </a:extLst>
          </p:cNvPr>
          <p:cNvCxnSpPr>
            <a:cxnSpLocks/>
            <a:endCxn id="37" idx="1"/>
          </p:cNvCxnSpPr>
          <p:nvPr/>
        </p:nvCxnSpPr>
        <p:spPr>
          <a:xfrm rot="16200000" flipV="1">
            <a:off x="701498" y="2537550"/>
            <a:ext cx="2302592" cy="66001"/>
          </a:xfrm>
          <a:prstGeom prst="bentConnector4">
            <a:avLst>
              <a:gd name="adj1" fmla="val 2414"/>
              <a:gd name="adj2" fmla="val 56950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Ευθύγραμμο βέλος σύνδεσης 64">
            <a:extLst>
              <a:ext uri="{FF2B5EF4-FFF2-40B4-BE49-F238E27FC236}">
                <a16:creationId xmlns:a16="http://schemas.microsoft.com/office/drawing/2014/main" id="{38B62690-D6E7-B3FB-200F-E455EC4C7746}"/>
              </a:ext>
            </a:extLst>
          </p:cNvPr>
          <p:cNvCxnSpPr/>
          <p:nvPr/>
        </p:nvCxnSpPr>
        <p:spPr>
          <a:xfrm>
            <a:off x="2626765" y="3952504"/>
            <a:ext cx="0" cy="7240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Γραμμή σύνδεσης: Γωνιώδης 65">
            <a:extLst>
              <a:ext uri="{FF2B5EF4-FFF2-40B4-BE49-F238E27FC236}">
                <a16:creationId xmlns:a16="http://schemas.microsoft.com/office/drawing/2014/main" id="{01E3EB24-395E-6503-DF49-8693C14771B8}"/>
              </a:ext>
            </a:extLst>
          </p:cNvPr>
          <p:cNvCxnSpPr>
            <a:cxnSpLocks/>
            <a:stCxn id="52" idx="1"/>
            <a:endCxn id="56" idx="1"/>
          </p:cNvCxnSpPr>
          <p:nvPr/>
        </p:nvCxnSpPr>
        <p:spPr>
          <a:xfrm rot="10800000" flipH="1">
            <a:off x="1727596" y="4876643"/>
            <a:ext cx="1" cy="1634296"/>
          </a:xfrm>
          <a:prstGeom prst="bentConnector3">
            <a:avLst>
              <a:gd name="adj1" fmla="val -228600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Ευθεία γραμμή σύνδεσης 76">
            <a:extLst>
              <a:ext uri="{FF2B5EF4-FFF2-40B4-BE49-F238E27FC236}">
                <a16:creationId xmlns:a16="http://schemas.microsoft.com/office/drawing/2014/main" id="{D68D0511-FB79-3BF9-0B15-5F88A239D17B}"/>
              </a:ext>
            </a:extLst>
          </p:cNvPr>
          <p:cNvCxnSpPr/>
          <p:nvPr/>
        </p:nvCxnSpPr>
        <p:spPr>
          <a:xfrm flipH="1">
            <a:off x="2336933" y="5334000"/>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a:extLst>
              <a:ext uri="{FF2B5EF4-FFF2-40B4-BE49-F238E27FC236}">
                <a16:creationId xmlns:a16="http://schemas.microsoft.com/office/drawing/2014/main" id="{3CBC77C7-B530-2B4B-0CEE-6ABA6A3B2613}"/>
              </a:ext>
            </a:extLst>
          </p:cNvPr>
          <p:cNvCxnSpPr/>
          <p:nvPr/>
        </p:nvCxnSpPr>
        <p:spPr>
          <a:xfrm>
            <a:off x="2336933" y="5310989"/>
            <a:ext cx="0" cy="251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Ευθεία γραμμή σύνδεσης 78">
            <a:extLst>
              <a:ext uri="{FF2B5EF4-FFF2-40B4-BE49-F238E27FC236}">
                <a16:creationId xmlns:a16="http://schemas.microsoft.com/office/drawing/2014/main" id="{4C4E8E25-800A-A51F-3C31-5CA885060F54}"/>
              </a:ext>
            </a:extLst>
          </p:cNvPr>
          <p:cNvCxnSpPr/>
          <p:nvPr/>
        </p:nvCxnSpPr>
        <p:spPr>
          <a:xfrm>
            <a:off x="7772400" y="53340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738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D9924-3031-85B9-8574-DB6A3D2E465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DCFB26F-3C8A-E354-8E8E-F5D86FD1B28C}"/>
              </a:ext>
            </a:extLst>
          </p:cNvPr>
          <p:cNvSpPr>
            <a:spLocks noGrp="1"/>
          </p:cNvSpPr>
          <p:nvPr>
            <p:ph type="title"/>
          </p:nvPr>
        </p:nvSpPr>
        <p:spPr/>
        <p:txBody>
          <a:bodyPr/>
          <a:lstStyle/>
          <a:p>
            <a:r>
              <a:rPr lang="el-GR" dirty="0"/>
              <a:t>Ενδεικτική Λύση</a:t>
            </a:r>
          </a:p>
        </p:txBody>
      </p:sp>
      <p:graphicFrame>
        <p:nvGraphicFramePr>
          <p:cNvPr id="53" name="Group 42">
            <a:extLst>
              <a:ext uri="{FF2B5EF4-FFF2-40B4-BE49-F238E27FC236}">
                <a16:creationId xmlns:a16="http://schemas.microsoft.com/office/drawing/2014/main" id="{585BCA29-25DF-69E0-927E-B749DC0B7291}"/>
              </a:ext>
            </a:extLst>
          </p:cNvPr>
          <p:cNvGraphicFramePr>
            <a:graphicFrameLocks noGrp="1"/>
          </p:cNvGraphicFramePr>
          <p:nvPr/>
        </p:nvGraphicFramePr>
        <p:xfrm>
          <a:off x="1727597" y="5556909"/>
          <a:ext cx="5670792" cy="400110"/>
        </p:xfrm>
        <a:graphic>
          <a:graphicData uri="http://schemas.openxmlformats.org/drawingml/2006/table">
            <a:tbl>
              <a:tblPr/>
              <a:tblGrid>
                <a:gridCol w="874849">
                  <a:extLst>
                    <a:ext uri="{9D8B030D-6E8A-4147-A177-3AD203B41FA5}">
                      <a16:colId xmlns:a16="http://schemas.microsoft.com/office/drawing/2014/main" val="20000"/>
                    </a:ext>
                  </a:extLst>
                </a:gridCol>
                <a:gridCol w="1113865">
                  <a:extLst>
                    <a:ext uri="{9D8B030D-6E8A-4147-A177-3AD203B41FA5}">
                      <a16:colId xmlns:a16="http://schemas.microsoft.com/office/drawing/2014/main" val="20001"/>
                    </a:ext>
                  </a:extLst>
                </a:gridCol>
                <a:gridCol w="1225250">
                  <a:extLst>
                    <a:ext uri="{9D8B030D-6E8A-4147-A177-3AD203B41FA5}">
                      <a16:colId xmlns:a16="http://schemas.microsoft.com/office/drawing/2014/main" val="20002"/>
                    </a:ext>
                  </a:extLst>
                </a:gridCol>
                <a:gridCol w="1113865">
                  <a:extLst>
                    <a:ext uri="{9D8B030D-6E8A-4147-A177-3AD203B41FA5}">
                      <a16:colId xmlns:a16="http://schemas.microsoft.com/office/drawing/2014/main" val="20003"/>
                    </a:ext>
                  </a:extLst>
                </a:gridCol>
                <a:gridCol w="1342963">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sng" strike="noStrike" cap="none" normalizeH="0" baseline="0" dirty="0">
                          <a:ln>
                            <a:noFill/>
                          </a:ln>
                          <a:solidFill>
                            <a:schemeClr val="accent2"/>
                          </a:solidFill>
                          <a:effectLst/>
                          <a:latin typeface="Times New Roman" pitchFamily="18" charset="0"/>
                        </a:rPr>
                        <a:t>K-ID</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Αρ</a:t>
                      </a:r>
                      <a:r>
                        <a:rPr kumimoji="0" lang="el-GR" sz="1600" b="0" i="0" u="none" strike="noStrike" cap="none" normalizeH="0" baseline="0" dirty="0">
                          <a:ln>
                            <a:noFill/>
                          </a:ln>
                          <a:solidFill>
                            <a:schemeClr val="accent2"/>
                          </a:solidFill>
                          <a:effectLst/>
                          <a:latin typeface="Times New Roman" pitchFamily="18" charset="0"/>
                        </a:rPr>
                        <a:t>. Γραφείου</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4" name="Text Box 16">
            <a:extLst>
              <a:ext uri="{FF2B5EF4-FFF2-40B4-BE49-F238E27FC236}">
                <a16:creationId xmlns:a16="http://schemas.microsoft.com/office/drawing/2014/main" id="{773BF440-F0EC-1D27-7F73-D2E1E6F3F9E4}"/>
              </a:ext>
            </a:extLst>
          </p:cNvPr>
          <p:cNvSpPr txBox="1">
            <a:spLocks noChangeArrowheads="1"/>
          </p:cNvSpPr>
          <p:nvPr/>
        </p:nvSpPr>
        <p:spPr bwMode="auto">
          <a:xfrm>
            <a:off x="234164" y="5533898"/>
            <a:ext cx="1099916" cy="338554"/>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pPr>
            <a:r>
              <a:rPr lang="el-GR" sz="1600" dirty="0">
                <a:solidFill>
                  <a:srgbClr val="0000FF"/>
                </a:solidFill>
              </a:rPr>
              <a:t>Καθηγητής</a:t>
            </a:r>
            <a:endParaRPr lang="en-GB" sz="1600" dirty="0">
              <a:solidFill>
                <a:srgbClr val="0000FF"/>
              </a:solidFill>
            </a:endParaRPr>
          </a:p>
        </p:txBody>
      </p:sp>
      <p:graphicFrame>
        <p:nvGraphicFramePr>
          <p:cNvPr id="55" name="Group 42">
            <a:extLst>
              <a:ext uri="{FF2B5EF4-FFF2-40B4-BE49-F238E27FC236}">
                <a16:creationId xmlns:a16="http://schemas.microsoft.com/office/drawing/2014/main" id="{623420FE-5D49-BF23-F966-B4C9403D6ABF}"/>
              </a:ext>
            </a:extLst>
          </p:cNvPr>
          <p:cNvGraphicFramePr>
            <a:graphicFrameLocks noGrp="1"/>
          </p:cNvGraphicFramePr>
          <p:nvPr/>
        </p:nvGraphicFramePr>
        <p:xfrm>
          <a:off x="7398389" y="5556909"/>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Διευθ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7" name="Ευθεία γραμμή σύνδεσης 76">
            <a:extLst>
              <a:ext uri="{FF2B5EF4-FFF2-40B4-BE49-F238E27FC236}">
                <a16:creationId xmlns:a16="http://schemas.microsoft.com/office/drawing/2014/main" id="{2CFA1ADD-8077-2790-DDC5-F7E92168A64E}"/>
              </a:ext>
            </a:extLst>
          </p:cNvPr>
          <p:cNvCxnSpPr/>
          <p:nvPr/>
        </p:nvCxnSpPr>
        <p:spPr>
          <a:xfrm flipH="1">
            <a:off x="2336933" y="5334000"/>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a:extLst>
              <a:ext uri="{FF2B5EF4-FFF2-40B4-BE49-F238E27FC236}">
                <a16:creationId xmlns:a16="http://schemas.microsoft.com/office/drawing/2014/main" id="{98A15C26-4D92-5CFC-AD68-9A005AE3BCCE}"/>
              </a:ext>
            </a:extLst>
          </p:cNvPr>
          <p:cNvCxnSpPr/>
          <p:nvPr/>
        </p:nvCxnSpPr>
        <p:spPr>
          <a:xfrm>
            <a:off x="2336933" y="5310989"/>
            <a:ext cx="0" cy="251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Ευθεία γραμμή σύνδεσης 78">
            <a:extLst>
              <a:ext uri="{FF2B5EF4-FFF2-40B4-BE49-F238E27FC236}">
                <a16:creationId xmlns:a16="http://schemas.microsoft.com/office/drawing/2014/main" id="{6A32E828-92F3-616E-4CBA-44E9344DA221}"/>
              </a:ext>
            </a:extLst>
          </p:cNvPr>
          <p:cNvCxnSpPr/>
          <p:nvPr/>
        </p:nvCxnSpPr>
        <p:spPr>
          <a:xfrm>
            <a:off x="7772400" y="53340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B1D08C9-6313-307F-4A71-0BD165D897A5}"/>
              </a:ext>
            </a:extLst>
          </p:cNvPr>
          <p:cNvSpPr txBox="1"/>
          <p:nvPr/>
        </p:nvSpPr>
        <p:spPr>
          <a:xfrm>
            <a:off x="290050" y="1295400"/>
            <a:ext cx="6781801" cy="3323987"/>
          </a:xfrm>
          <a:prstGeom prst="rect">
            <a:avLst/>
          </a:prstGeom>
          <a:noFill/>
        </p:spPr>
        <p:txBody>
          <a:bodyPr wrap="square">
            <a:spAutoFit/>
          </a:bodyPr>
          <a:lstStyle/>
          <a:p>
            <a:r>
              <a:rPr lang="el-GR" sz="1400" dirty="0"/>
              <a:t>CREATE TABLE </a:t>
            </a:r>
            <a:r>
              <a:rPr lang="el-GR" sz="1400" dirty="0" err="1"/>
              <a:t>professor</a:t>
            </a:r>
            <a:r>
              <a:rPr lang="el-GR" sz="1400" dirty="0"/>
              <a:t> (</a:t>
            </a:r>
          </a:p>
          <a:p>
            <a:r>
              <a:rPr lang="el-GR" sz="1400" dirty="0"/>
              <a:t>    </a:t>
            </a:r>
            <a:r>
              <a:rPr lang="el-GR" sz="1400" dirty="0" err="1"/>
              <a:t>id</a:t>
            </a:r>
            <a:r>
              <a:rPr lang="el-GR" sz="1400" dirty="0"/>
              <a:t>           INTEGER PRIMARY KEY,          -- K-ID</a:t>
            </a:r>
          </a:p>
          <a:p>
            <a:r>
              <a:rPr lang="el-GR" sz="1400" dirty="0"/>
              <a:t>    </a:t>
            </a:r>
            <a:r>
              <a:rPr lang="el-GR" sz="1400" dirty="0" err="1"/>
              <a:t>first_name</a:t>
            </a:r>
            <a:r>
              <a:rPr lang="el-GR" sz="1400" dirty="0"/>
              <a:t>   VARCHAR(50)  NOT NULL,        -- Όνομα</a:t>
            </a:r>
          </a:p>
          <a:p>
            <a:r>
              <a:rPr lang="el-GR" sz="1400" dirty="0"/>
              <a:t>    </a:t>
            </a:r>
            <a:r>
              <a:rPr lang="el-GR" sz="1400" dirty="0" err="1"/>
              <a:t>last_name</a:t>
            </a:r>
            <a:r>
              <a:rPr lang="el-GR" sz="1400" dirty="0"/>
              <a:t>    VARCHAR(50)  NOT NULL,        -- Επίθετο</a:t>
            </a:r>
          </a:p>
          <a:p>
            <a:r>
              <a:rPr lang="el-GR" sz="1400" dirty="0"/>
              <a:t>    email        VARCHAR(255) NOT NULL UNIQUE,</a:t>
            </a:r>
          </a:p>
          <a:p>
            <a:r>
              <a:rPr lang="el-GR" sz="1400" dirty="0"/>
              <a:t>    </a:t>
            </a:r>
            <a:r>
              <a:rPr lang="el-GR" sz="1400" dirty="0" err="1"/>
              <a:t>office</a:t>
            </a:r>
            <a:r>
              <a:rPr lang="el-GR" sz="1400" dirty="0"/>
              <a:t>       VARCHAR(100),                 -- </a:t>
            </a:r>
            <a:r>
              <a:rPr lang="el-GR" sz="1400" dirty="0" err="1"/>
              <a:t>Αρ</a:t>
            </a:r>
            <a:r>
              <a:rPr lang="el-GR" sz="1400" dirty="0"/>
              <a:t>. Γραφείου</a:t>
            </a:r>
          </a:p>
          <a:p>
            <a:r>
              <a:rPr lang="el-GR" sz="1400" dirty="0"/>
              <a:t>    </a:t>
            </a:r>
            <a:r>
              <a:rPr lang="el-GR" sz="1400" dirty="0" err="1"/>
              <a:t>director_id</a:t>
            </a:r>
            <a:r>
              <a:rPr lang="el-GR" sz="1400" dirty="0"/>
              <a:t>  INTEGER, -- </a:t>
            </a:r>
            <a:r>
              <a:rPr lang="el-GR" sz="1400" dirty="0" err="1"/>
              <a:t>Αυτοαναφορική</a:t>
            </a:r>
            <a:r>
              <a:rPr lang="el-GR" sz="1400" dirty="0"/>
              <a:t> σχέση "Έχει Διευθυντή"</a:t>
            </a:r>
          </a:p>
          <a:p>
            <a:r>
              <a:rPr lang="el-GR" sz="1400" dirty="0"/>
              <a:t>    CONSTRAINT </a:t>
            </a:r>
            <a:r>
              <a:rPr lang="el-GR" sz="1400" dirty="0" err="1"/>
              <a:t>fk_prof_director</a:t>
            </a:r>
            <a:endParaRPr lang="el-GR" sz="1400" dirty="0"/>
          </a:p>
          <a:p>
            <a:r>
              <a:rPr lang="el-GR" sz="1400" dirty="0"/>
              <a:t>        FOREIGN KEY (</a:t>
            </a:r>
            <a:r>
              <a:rPr lang="el-GR" sz="1400" dirty="0" err="1"/>
              <a:t>director_id</a:t>
            </a:r>
            <a:r>
              <a:rPr lang="el-GR" sz="1400" dirty="0"/>
              <a:t>)</a:t>
            </a:r>
          </a:p>
          <a:p>
            <a:r>
              <a:rPr lang="el-GR" sz="1400" dirty="0"/>
              <a:t>        REFERENCES </a:t>
            </a:r>
            <a:r>
              <a:rPr lang="el-GR" sz="1400" dirty="0" err="1"/>
              <a:t>professor</a:t>
            </a:r>
            <a:r>
              <a:rPr lang="el-GR" sz="1400" dirty="0"/>
              <a:t>(</a:t>
            </a:r>
            <a:r>
              <a:rPr lang="el-GR" sz="1400" dirty="0" err="1"/>
              <a:t>id</a:t>
            </a:r>
            <a:r>
              <a:rPr lang="el-GR" sz="1400" dirty="0"/>
              <a:t>)</a:t>
            </a:r>
          </a:p>
          <a:p>
            <a:r>
              <a:rPr lang="el-GR" sz="1400" dirty="0"/>
              <a:t>        ON UPDATE CASCADE</a:t>
            </a:r>
          </a:p>
          <a:p>
            <a:r>
              <a:rPr lang="el-GR" sz="1400" dirty="0"/>
              <a:t>        ON DELETE SET NULL,</a:t>
            </a:r>
          </a:p>
          <a:p>
            <a:r>
              <a:rPr lang="el-GR" sz="1400" dirty="0"/>
              <a:t>    CONSTRAINT </a:t>
            </a:r>
            <a:r>
              <a:rPr lang="el-GR" sz="1400" dirty="0" err="1"/>
              <a:t>chk_prof_self_director</a:t>
            </a:r>
            <a:endParaRPr lang="el-GR" sz="1400" dirty="0"/>
          </a:p>
          <a:p>
            <a:r>
              <a:rPr lang="el-GR" sz="1400" dirty="0"/>
              <a:t>        CHECK (</a:t>
            </a:r>
            <a:r>
              <a:rPr lang="el-GR" sz="1400" dirty="0" err="1"/>
              <a:t>director_id</a:t>
            </a:r>
            <a:r>
              <a:rPr lang="el-GR" sz="1400" dirty="0"/>
              <a:t> IS NULL OR </a:t>
            </a:r>
            <a:r>
              <a:rPr lang="el-GR" sz="1400" dirty="0" err="1"/>
              <a:t>director_id</a:t>
            </a:r>
            <a:r>
              <a:rPr lang="el-GR" sz="1400" dirty="0"/>
              <a:t> &lt;&gt; </a:t>
            </a:r>
            <a:r>
              <a:rPr lang="el-GR" sz="1400" dirty="0" err="1"/>
              <a:t>id</a:t>
            </a:r>
            <a:r>
              <a:rPr lang="el-GR" sz="1400" dirty="0"/>
              <a:t>)</a:t>
            </a:r>
          </a:p>
          <a:p>
            <a:r>
              <a:rPr lang="el-GR" sz="1400" dirty="0"/>
              <a:t>);</a:t>
            </a:r>
          </a:p>
        </p:txBody>
      </p:sp>
    </p:spTree>
    <p:extLst>
      <p:ext uri="{BB962C8B-B14F-4D97-AF65-F5344CB8AC3E}">
        <p14:creationId xmlns:p14="http://schemas.microsoft.com/office/powerpoint/2010/main" val="3660910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5C1AC-6C42-B021-9F5B-8135C5C89E9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C215E13-068C-4CB9-0C42-F979827F21D3}"/>
              </a:ext>
            </a:extLst>
          </p:cNvPr>
          <p:cNvSpPr>
            <a:spLocks noGrp="1"/>
          </p:cNvSpPr>
          <p:nvPr>
            <p:ph type="title"/>
          </p:nvPr>
        </p:nvSpPr>
        <p:spPr/>
        <p:txBody>
          <a:bodyPr/>
          <a:lstStyle/>
          <a:p>
            <a:r>
              <a:rPr lang="el-GR" dirty="0"/>
              <a:t>Ενδεικτική Λύση</a:t>
            </a:r>
          </a:p>
        </p:txBody>
      </p:sp>
      <p:graphicFrame>
        <p:nvGraphicFramePr>
          <p:cNvPr id="53" name="Group 42">
            <a:extLst>
              <a:ext uri="{FF2B5EF4-FFF2-40B4-BE49-F238E27FC236}">
                <a16:creationId xmlns:a16="http://schemas.microsoft.com/office/drawing/2014/main" id="{8E562C75-5DB5-EEAF-CCCD-09F6DA15CEC8}"/>
              </a:ext>
            </a:extLst>
          </p:cNvPr>
          <p:cNvGraphicFramePr>
            <a:graphicFrameLocks noGrp="1"/>
          </p:cNvGraphicFramePr>
          <p:nvPr/>
        </p:nvGraphicFramePr>
        <p:xfrm>
          <a:off x="1727597" y="5556909"/>
          <a:ext cx="5670792" cy="400110"/>
        </p:xfrm>
        <a:graphic>
          <a:graphicData uri="http://schemas.openxmlformats.org/drawingml/2006/table">
            <a:tbl>
              <a:tblPr/>
              <a:tblGrid>
                <a:gridCol w="874849">
                  <a:extLst>
                    <a:ext uri="{9D8B030D-6E8A-4147-A177-3AD203B41FA5}">
                      <a16:colId xmlns:a16="http://schemas.microsoft.com/office/drawing/2014/main" val="20000"/>
                    </a:ext>
                  </a:extLst>
                </a:gridCol>
                <a:gridCol w="1113865">
                  <a:extLst>
                    <a:ext uri="{9D8B030D-6E8A-4147-A177-3AD203B41FA5}">
                      <a16:colId xmlns:a16="http://schemas.microsoft.com/office/drawing/2014/main" val="20001"/>
                    </a:ext>
                  </a:extLst>
                </a:gridCol>
                <a:gridCol w="1225250">
                  <a:extLst>
                    <a:ext uri="{9D8B030D-6E8A-4147-A177-3AD203B41FA5}">
                      <a16:colId xmlns:a16="http://schemas.microsoft.com/office/drawing/2014/main" val="20002"/>
                    </a:ext>
                  </a:extLst>
                </a:gridCol>
                <a:gridCol w="1113865">
                  <a:extLst>
                    <a:ext uri="{9D8B030D-6E8A-4147-A177-3AD203B41FA5}">
                      <a16:colId xmlns:a16="http://schemas.microsoft.com/office/drawing/2014/main" val="20003"/>
                    </a:ext>
                  </a:extLst>
                </a:gridCol>
                <a:gridCol w="1342963">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sng" strike="noStrike" cap="none" normalizeH="0" baseline="0" dirty="0">
                          <a:ln>
                            <a:noFill/>
                          </a:ln>
                          <a:solidFill>
                            <a:schemeClr val="accent2"/>
                          </a:solidFill>
                          <a:effectLst/>
                          <a:latin typeface="Times New Roman" pitchFamily="18" charset="0"/>
                        </a:rPr>
                        <a:t>K-ID</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Αρ</a:t>
                      </a:r>
                      <a:r>
                        <a:rPr kumimoji="0" lang="el-GR" sz="1600" b="0" i="0" u="none" strike="noStrike" cap="none" normalizeH="0" baseline="0" dirty="0">
                          <a:ln>
                            <a:noFill/>
                          </a:ln>
                          <a:solidFill>
                            <a:schemeClr val="accent2"/>
                          </a:solidFill>
                          <a:effectLst/>
                          <a:latin typeface="Times New Roman" pitchFamily="18" charset="0"/>
                        </a:rPr>
                        <a:t>. Γραφείου</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4" name="Text Box 16">
            <a:extLst>
              <a:ext uri="{FF2B5EF4-FFF2-40B4-BE49-F238E27FC236}">
                <a16:creationId xmlns:a16="http://schemas.microsoft.com/office/drawing/2014/main" id="{AC11020A-530A-0C8B-BEF4-90F322117D52}"/>
              </a:ext>
            </a:extLst>
          </p:cNvPr>
          <p:cNvSpPr txBox="1">
            <a:spLocks noChangeArrowheads="1"/>
          </p:cNvSpPr>
          <p:nvPr/>
        </p:nvSpPr>
        <p:spPr bwMode="auto">
          <a:xfrm>
            <a:off x="234164" y="5533898"/>
            <a:ext cx="1099916" cy="338554"/>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pPr>
            <a:r>
              <a:rPr lang="el-GR" sz="1600" dirty="0">
                <a:solidFill>
                  <a:srgbClr val="0000FF"/>
                </a:solidFill>
              </a:rPr>
              <a:t>Καθηγητής</a:t>
            </a:r>
            <a:endParaRPr lang="en-GB" sz="1600" dirty="0">
              <a:solidFill>
                <a:srgbClr val="0000FF"/>
              </a:solidFill>
            </a:endParaRPr>
          </a:p>
        </p:txBody>
      </p:sp>
      <p:graphicFrame>
        <p:nvGraphicFramePr>
          <p:cNvPr id="55" name="Group 42">
            <a:extLst>
              <a:ext uri="{FF2B5EF4-FFF2-40B4-BE49-F238E27FC236}">
                <a16:creationId xmlns:a16="http://schemas.microsoft.com/office/drawing/2014/main" id="{30EBE18E-6326-B677-69F6-7B070C12F597}"/>
              </a:ext>
            </a:extLst>
          </p:cNvPr>
          <p:cNvGraphicFramePr>
            <a:graphicFrameLocks noGrp="1"/>
          </p:cNvGraphicFramePr>
          <p:nvPr/>
        </p:nvGraphicFramePr>
        <p:xfrm>
          <a:off x="7398389" y="5556909"/>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Διευθ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 name="Group 42">
            <a:extLst>
              <a:ext uri="{FF2B5EF4-FFF2-40B4-BE49-F238E27FC236}">
                <a16:creationId xmlns:a16="http://schemas.microsoft.com/office/drawing/2014/main" id="{1AE21788-8631-E655-68B2-588B674198A5}"/>
              </a:ext>
            </a:extLst>
          </p:cNvPr>
          <p:cNvGraphicFramePr>
            <a:graphicFrameLocks noGrp="1"/>
          </p:cNvGraphicFramePr>
          <p:nvPr/>
        </p:nvGraphicFramePr>
        <p:xfrm>
          <a:off x="1727598" y="4676588"/>
          <a:ext cx="5213591" cy="400110"/>
        </p:xfrm>
        <a:graphic>
          <a:graphicData uri="http://schemas.openxmlformats.org/drawingml/2006/table">
            <a:tbl>
              <a:tblPr/>
              <a:tblGrid>
                <a:gridCol w="1098791">
                  <a:extLst>
                    <a:ext uri="{9D8B030D-6E8A-4147-A177-3AD203B41FA5}">
                      <a16:colId xmlns:a16="http://schemas.microsoft.com/office/drawing/2014/main" val="20000"/>
                    </a:ext>
                  </a:extLst>
                </a:gridCol>
                <a:gridCol w="729585">
                  <a:extLst>
                    <a:ext uri="{9D8B030D-6E8A-4147-A177-3AD203B41FA5}">
                      <a16:colId xmlns:a16="http://schemas.microsoft.com/office/drawing/2014/main" val="20001"/>
                    </a:ext>
                  </a:extLst>
                </a:gridCol>
                <a:gridCol w="1729418">
                  <a:extLst>
                    <a:ext uri="{9D8B030D-6E8A-4147-A177-3AD203B41FA5}">
                      <a16:colId xmlns:a16="http://schemas.microsoft.com/office/drawing/2014/main" val="20002"/>
                    </a:ext>
                  </a:extLst>
                </a:gridCol>
                <a:gridCol w="1655797">
                  <a:extLst>
                    <a:ext uri="{9D8B030D-6E8A-4147-A177-3AD203B41FA5}">
                      <a16:colId xmlns:a16="http://schemas.microsoft.com/office/drawing/2014/main" val="20003"/>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Τίτλος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Πιστοτ</a:t>
                      </a:r>
                      <a:r>
                        <a:rPr kumimoji="0" lang="el-GR" sz="1600" b="0" i="0" u="none" strike="noStrike" cap="none" normalizeH="0" baseline="0" dirty="0">
                          <a:ln>
                            <a:noFill/>
                          </a:ln>
                          <a:solidFill>
                            <a:schemeClr val="accent2"/>
                          </a:solidFill>
                          <a:effectLst/>
                          <a:latin typeface="Times New Roman" pitchFamily="18" charset="0"/>
                        </a:rPr>
                        <a:t>. Μονάδες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7" name="Text Box 16">
            <a:extLst>
              <a:ext uri="{FF2B5EF4-FFF2-40B4-BE49-F238E27FC236}">
                <a16:creationId xmlns:a16="http://schemas.microsoft.com/office/drawing/2014/main" id="{B214390F-E898-93D3-142B-E9C57B3FAF20}"/>
              </a:ext>
            </a:extLst>
          </p:cNvPr>
          <p:cNvSpPr txBox="1">
            <a:spLocks noChangeArrowheads="1"/>
          </p:cNvSpPr>
          <p:nvPr/>
        </p:nvSpPr>
        <p:spPr bwMode="auto">
          <a:xfrm>
            <a:off x="229162" y="4690137"/>
            <a:ext cx="1109920"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Μάθημα</a:t>
            </a:r>
            <a:endParaRPr lang="en-GB" sz="1600" b="0" dirty="0">
              <a:solidFill>
                <a:srgbClr val="0000FF"/>
              </a:solidFill>
            </a:endParaRPr>
          </a:p>
        </p:txBody>
      </p:sp>
      <p:graphicFrame>
        <p:nvGraphicFramePr>
          <p:cNvPr id="58" name="Group 42">
            <a:extLst>
              <a:ext uri="{FF2B5EF4-FFF2-40B4-BE49-F238E27FC236}">
                <a16:creationId xmlns:a16="http://schemas.microsoft.com/office/drawing/2014/main" id="{FB0B6144-1EBE-4F93-49CD-640C7B350AAB}"/>
              </a:ext>
            </a:extLst>
          </p:cNvPr>
          <p:cNvGraphicFramePr>
            <a:graphicFrameLocks noGrp="1"/>
          </p:cNvGraphicFramePr>
          <p:nvPr/>
        </p:nvGraphicFramePr>
        <p:xfrm>
          <a:off x="6941189" y="4676588"/>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Καθ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59" name="Ευθεία γραμμή σύνδεσης 58">
            <a:extLst>
              <a:ext uri="{FF2B5EF4-FFF2-40B4-BE49-F238E27FC236}">
                <a16:creationId xmlns:a16="http://schemas.microsoft.com/office/drawing/2014/main" id="{7E5C8C4F-0A53-D9D4-7076-CA59826CFF0A}"/>
              </a:ext>
            </a:extLst>
          </p:cNvPr>
          <p:cNvCxnSpPr/>
          <p:nvPr/>
        </p:nvCxnSpPr>
        <p:spPr>
          <a:xfrm>
            <a:off x="7550789" y="5076698"/>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Ευθεία γραμμή σύνδεσης 59">
            <a:extLst>
              <a:ext uri="{FF2B5EF4-FFF2-40B4-BE49-F238E27FC236}">
                <a16:creationId xmlns:a16="http://schemas.microsoft.com/office/drawing/2014/main" id="{79755B30-78C9-DD13-512A-71912D94782D}"/>
              </a:ext>
            </a:extLst>
          </p:cNvPr>
          <p:cNvCxnSpPr/>
          <p:nvPr/>
        </p:nvCxnSpPr>
        <p:spPr>
          <a:xfrm flipH="1">
            <a:off x="2115322" y="5305298"/>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a:extLst>
              <a:ext uri="{FF2B5EF4-FFF2-40B4-BE49-F238E27FC236}">
                <a16:creationId xmlns:a16="http://schemas.microsoft.com/office/drawing/2014/main" id="{877F4F14-FA90-ADC6-CE33-497614D64EBE}"/>
              </a:ext>
            </a:extLst>
          </p:cNvPr>
          <p:cNvCxnSpPr/>
          <p:nvPr/>
        </p:nvCxnSpPr>
        <p:spPr>
          <a:xfrm>
            <a:off x="2115322" y="5305298"/>
            <a:ext cx="0" cy="251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Ευθεία γραμμή σύνδεσης 76">
            <a:extLst>
              <a:ext uri="{FF2B5EF4-FFF2-40B4-BE49-F238E27FC236}">
                <a16:creationId xmlns:a16="http://schemas.microsoft.com/office/drawing/2014/main" id="{DADD5B8F-3428-B82B-4252-D9FFA4C25A2A}"/>
              </a:ext>
            </a:extLst>
          </p:cNvPr>
          <p:cNvCxnSpPr/>
          <p:nvPr/>
        </p:nvCxnSpPr>
        <p:spPr>
          <a:xfrm flipH="1">
            <a:off x="2336933" y="5334000"/>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a:extLst>
              <a:ext uri="{FF2B5EF4-FFF2-40B4-BE49-F238E27FC236}">
                <a16:creationId xmlns:a16="http://schemas.microsoft.com/office/drawing/2014/main" id="{094AAE98-9476-B427-42D5-6208CCB068EB}"/>
              </a:ext>
            </a:extLst>
          </p:cNvPr>
          <p:cNvCxnSpPr/>
          <p:nvPr/>
        </p:nvCxnSpPr>
        <p:spPr>
          <a:xfrm>
            <a:off x="2336933" y="5310989"/>
            <a:ext cx="0" cy="251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Ευθεία γραμμή σύνδεσης 78">
            <a:extLst>
              <a:ext uri="{FF2B5EF4-FFF2-40B4-BE49-F238E27FC236}">
                <a16:creationId xmlns:a16="http://schemas.microsoft.com/office/drawing/2014/main" id="{8C5D093A-619D-C248-6761-9B84BDA77F91}"/>
              </a:ext>
            </a:extLst>
          </p:cNvPr>
          <p:cNvCxnSpPr/>
          <p:nvPr/>
        </p:nvCxnSpPr>
        <p:spPr>
          <a:xfrm>
            <a:off x="7772400" y="53340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8E04541-5014-5326-8F6E-F985AB8C2736}"/>
              </a:ext>
            </a:extLst>
          </p:cNvPr>
          <p:cNvSpPr txBox="1"/>
          <p:nvPr/>
        </p:nvSpPr>
        <p:spPr>
          <a:xfrm>
            <a:off x="457200" y="1264811"/>
            <a:ext cx="5442192" cy="2677656"/>
          </a:xfrm>
          <a:prstGeom prst="rect">
            <a:avLst/>
          </a:prstGeom>
          <a:noFill/>
        </p:spPr>
        <p:txBody>
          <a:bodyPr wrap="square">
            <a:spAutoFit/>
          </a:bodyPr>
          <a:lstStyle/>
          <a:p>
            <a:r>
              <a:rPr lang="el-GR" sz="1400" dirty="0"/>
              <a:t>CREATE TABLE </a:t>
            </a:r>
            <a:r>
              <a:rPr lang="el-GR" sz="1400" dirty="0" err="1"/>
              <a:t>course</a:t>
            </a:r>
            <a:r>
              <a:rPr lang="el-GR" sz="1400" dirty="0"/>
              <a:t> (</a:t>
            </a:r>
          </a:p>
          <a:p>
            <a:r>
              <a:rPr lang="el-GR" sz="1400" dirty="0"/>
              <a:t>    </a:t>
            </a:r>
            <a:r>
              <a:rPr lang="el-GR" sz="1400" dirty="0" err="1"/>
              <a:t>code</a:t>
            </a:r>
            <a:r>
              <a:rPr lang="el-GR" sz="1400" dirty="0"/>
              <a:t>            VARCHAR(20)  PRIMARY KEY,  -- </a:t>
            </a:r>
            <a:r>
              <a:rPr lang="el-GR" sz="1400" dirty="0" err="1"/>
              <a:t>Κωδ</a:t>
            </a:r>
            <a:r>
              <a:rPr lang="el-GR" sz="1400" dirty="0"/>
              <a:t>. Μαθ.</a:t>
            </a:r>
          </a:p>
          <a:p>
            <a:r>
              <a:rPr lang="el-GR" sz="1400" dirty="0"/>
              <a:t>    </a:t>
            </a:r>
            <a:r>
              <a:rPr lang="el-GR" sz="1400" dirty="0" err="1"/>
              <a:t>title</a:t>
            </a:r>
            <a:r>
              <a:rPr lang="el-GR" sz="1400" dirty="0"/>
              <a:t>           VARCHAR(200) NOT NULL,     -- Τίτλος</a:t>
            </a:r>
          </a:p>
          <a:p>
            <a:r>
              <a:rPr lang="el-GR" sz="1400" dirty="0"/>
              <a:t>    </a:t>
            </a:r>
            <a:r>
              <a:rPr lang="el-GR" sz="1400" dirty="0" err="1"/>
              <a:t>ects</a:t>
            </a:r>
            <a:r>
              <a:rPr lang="el-GR" sz="1400" dirty="0"/>
              <a:t>            INTEGER      NOT NULL,     -- </a:t>
            </a:r>
            <a:r>
              <a:rPr lang="el-GR" sz="1400" dirty="0" err="1"/>
              <a:t>Πιστωτ</a:t>
            </a:r>
            <a:r>
              <a:rPr lang="el-GR" sz="1400" dirty="0"/>
              <a:t>. Μονάδες</a:t>
            </a:r>
          </a:p>
          <a:p>
            <a:r>
              <a:rPr lang="el-GR" sz="1400" dirty="0"/>
              <a:t>    </a:t>
            </a:r>
            <a:r>
              <a:rPr lang="el-GR" sz="1400" dirty="0" err="1"/>
              <a:t>curriculum_year</a:t>
            </a:r>
            <a:r>
              <a:rPr lang="el-GR" sz="1400" dirty="0"/>
              <a:t> INTEGER      NOT NULL,     -- Έτος (οδηγού σπουδών)</a:t>
            </a:r>
          </a:p>
          <a:p>
            <a:r>
              <a:rPr lang="el-GR" sz="1400" dirty="0"/>
              <a:t>    </a:t>
            </a:r>
            <a:r>
              <a:rPr lang="el-GR" sz="1400" dirty="0" err="1"/>
              <a:t>professor_id</a:t>
            </a:r>
            <a:r>
              <a:rPr lang="el-GR" sz="1400" dirty="0"/>
              <a:t>    INTEGER      NOT NULL,     -- Διδάσκεται από 1 Καθηγητή</a:t>
            </a:r>
          </a:p>
          <a:p>
            <a:r>
              <a:rPr lang="el-GR" sz="1400" dirty="0"/>
              <a:t>    CONSTRAINT </a:t>
            </a:r>
            <a:r>
              <a:rPr lang="el-GR" sz="1400" dirty="0" err="1"/>
              <a:t>fk_course_prof</a:t>
            </a:r>
            <a:endParaRPr lang="el-GR" sz="1400" dirty="0"/>
          </a:p>
          <a:p>
            <a:r>
              <a:rPr lang="el-GR" sz="1400" dirty="0"/>
              <a:t>        FOREIGN KEY (</a:t>
            </a:r>
            <a:r>
              <a:rPr lang="el-GR" sz="1400" dirty="0" err="1"/>
              <a:t>professor_id</a:t>
            </a:r>
            <a:r>
              <a:rPr lang="el-GR" sz="1400" dirty="0"/>
              <a:t>)</a:t>
            </a:r>
          </a:p>
          <a:p>
            <a:r>
              <a:rPr lang="el-GR" sz="1400" dirty="0"/>
              <a:t>        REFERENCES </a:t>
            </a:r>
            <a:r>
              <a:rPr lang="el-GR" sz="1400" dirty="0" err="1"/>
              <a:t>professor</a:t>
            </a:r>
            <a:r>
              <a:rPr lang="el-GR" sz="1400" dirty="0"/>
              <a:t>(</a:t>
            </a:r>
            <a:r>
              <a:rPr lang="el-GR" sz="1400" dirty="0" err="1"/>
              <a:t>id</a:t>
            </a:r>
            <a:r>
              <a:rPr lang="el-GR" sz="1400" dirty="0"/>
              <a:t>)</a:t>
            </a:r>
          </a:p>
          <a:p>
            <a:r>
              <a:rPr lang="el-GR" sz="1400" dirty="0"/>
              <a:t>        ON UPDATE CASCADE</a:t>
            </a:r>
          </a:p>
          <a:p>
            <a:r>
              <a:rPr lang="el-GR" sz="1400" dirty="0"/>
              <a:t>        ON DELETE RESTRICT</a:t>
            </a:r>
          </a:p>
          <a:p>
            <a:r>
              <a:rPr lang="el-GR" sz="1400" dirty="0"/>
              <a:t>);</a:t>
            </a:r>
          </a:p>
        </p:txBody>
      </p:sp>
    </p:spTree>
    <p:extLst>
      <p:ext uri="{BB962C8B-B14F-4D97-AF65-F5344CB8AC3E}">
        <p14:creationId xmlns:p14="http://schemas.microsoft.com/office/powerpoint/2010/main" val="1828276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2A60D-87CD-E361-C568-2CA0A2DE412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C1FCA3F-9FBA-FED5-0E6A-B92FFC84426A}"/>
              </a:ext>
            </a:extLst>
          </p:cNvPr>
          <p:cNvSpPr>
            <a:spLocks noGrp="1"/>
          </p:cNvSpPr>
          <p:nvPr>
            <p:ph type="title"/>
          </p:nvPr>
        </p:nvSpPr>
        <p:spPr/>
        <p:txBody>
          <a:bodyPr/>
          <a:lstStyle/>
          <a:p>
            <a:r>
              <a:rPr lang="el-GR" dirty="0"/>
              <a:t>Ενδεικτική Λύση</a:t>
            </a:r>
          </a:p>
        </p:txBody>
      </p:sp>
      <p:graphicFrame>
        <p:nvGraphicFramePr>
          <p:cNvPr id="47" name="Group 42">
            <a:extLst>
              <a:ext uri="{FF2B5EF4-FFF2-40B4-BE49-F238E27FC236}">
                <a16:creationId xmlns:a16="http://schemas.microsoft.com/office/drawing/2014/main" id="{FF6232DC-F837-CEC2-AA0F-54E534B63C06}"/>
              </a:ext>
            </a:extLst>
          </p:cNvPr>
          <p:cNvGraphicFramePr>
            <a:graphicFrameLocks noGrp="1"/>
          </p:cNvGraphicFramePr>
          <p:nvPr/>
        </p:nvGraphicFramePr>
        <p:xfrm>
          <a:off x="7169789" y="6310884"/>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Καθ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48" name="Ευθεία γραμμή σύνδεσης 47">
            <a:extLst>
              <a:ext uri="{FF2B5EF4-FFF2-40B4-BE49-F238E27FC236}">
                <a16:creationId xmlns:a16="http://schemas.microsoft.com/office/drawing/2014/main" id="{15A5156C-0ED5-0ED6-E165-76AB0E8600EA}"/>
              </a:ext>
            </a:extLst>
          </p:cNvPr>
          <p:cNvCxnSpPr>
            <a:cxnSpLocks/>
          </p:cNvCxnSpPr>
          <p:nvPr/>
        </p:nvCxnSpPr>
        <p:spPr>
          <a:xfrm>
            <a:off x="7620000" y="6172200"/>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a:extLst>
              <a:ext uri="{FF2B5EF4-FFF2-40B4-BE49-F238E27FC236}">
                <a16:creationId xmlns:a16="http://schemas.microsoft.com/office/drawing/2014/main" id="{2F39A7F6-EEAB-D4B3-62E8-40EC57F23B90}"/>
              </a:ext>
            </a:extLst>
          </p:cNvPr>
          <p:cNvCxnSpPr>
            <a:cxnSpLocks/>
          </p:cNvCxnSpPr>
          <p:nvPr/>
        </p:nvCxnSpPr>
        <p:spPr>
          <a:xfrm flipH="1">
            <a:off x="2209800" y="6172200"/>
            <a:ext cx="541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Ευθύγραμμο βέλος σύνδεσης 49">
            <a:extLst>
              <a:ext uri="{FF2B5EF4-FFF2-40B4-BE49-F238E27FC236}">
                <a16:creationId xmlns:a16="http://schemas.microsoft.com/office/drawing/2014/main" id="{F079D9DB-4217-7FA1-8679-E19634C4D2F7}"/>
              </a:ext>
            </a:extLst>
          </p:cNvPr>
          <p:cNvCxnSpPr>
            <a:cxnSpLocks/>
          </p:cNvCxnSpPr>
          <p:nvPr/>
        </p:nvCxnSpPr>
        <p:spPr>
          <a:xfrm flipV="1">
            <a:off x="2206355" y="5943497"/>
            <a:ext cx="0" cy="2217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 Box 16">
            <a:extLst>
              <a:ext uri="{FF2B5EF4-FFF2-40B4-BE49-F238E27FC236}">
                <a16:creationId xmlns:a16="http://schemas.microsoft.com/office/drawing/2014/main" id="{BF8BADF3-D688-FDF1-EBF1-500E4515205F}"/>
              </a:ext>
            </a:extLst>
          </p:cNvPr>
          <p:cNvSpPr txBox="1">
            <a:spLocks noChangeArrowheads="1"/>
          </p:cNvSpPr>
          <p:nvPr/>
        </p:nvSpPr>
        <p:spPr bwMode="auto">
          <a:xfrm>
            <a:off x="228600" y="6287873"/>
            <a:ext cx="1164742" cy="338554"/>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Αξιολόγηση</a:t>
            </a:r>
            <a:endParaRPr lang="en-GB" sz="1600" b="0" dirty="0">
              <a:solidFill>
                <a:srgbClr val="0000FF"/>
              </a:solidFill>
            </a:endParaRPr>
          </a:p>
        </p:txBody>
      </p:sp>
      <p:graphicFrame>
        <p:nvGraphicFramePr>
          <p:cNvPr id="52" name="Group 42">
            <a:extLst>
              <a:ext uri="{FF2B5EF4-FFF2-40B4-BE49-F238E27FC236}">
                <a16:creationId xmlns:a16="http://schemas.microsoft.com/office/drawing/2014/main" id="{2DE8CB68-C804-9135-A944-F7417E6B1365}"/>
              </a:ext>
            </a:extLst>
          </p:cNvPr>
          <p:cNvGraphicFramePr>
            <a:graphicFrameLocks noGrp="1"/>
          </p:cNvGraphicFramePr>
          <p:nvPr/>
        </p:nvGraphicFramePr>
        <p:xfrm>
          <a:off x="1727597" y="6310884"/>
          <a:ext cx="5442192" cy="400110"/>
        </p:xfrm>
        <a:graphic>
          <a:graphicData uri="http://schemas.openxmlformats.org/drawingml/2006/table">
            <a:tbl>
              <a:tblPr/>
              <a:tblGrid>
                <a:gridCol w="1098792">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1441457190"/>
                    </a:ext>
                  </a:extLst>
                </a:gridCol>
                <a:gridCol w="914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Έτος </a:t>
                      </a:r>
                      <a:r>
                        <a:rPr kumimoji="0" lang="el-GR" sz="1600" b="0" i="0" u="sng" strike="noStrike" cap="none" normalizeH="0" baseline="0" dirty="0" err="1">
                          <a:ln>
                            <a:noFill/>
                          </a:ln>
                          <a:solidFill>
                            <a:schemeClr val="accent2"/>
                          </a:solidFill>
                          <a:effectLst/>
                          <a:latin typeface="Times New Roman" pitchFamily="18" charset="0"/>
                        </a:rPr>
                        <a:t>Αξιολ</a:t>
                      </a:r>
                      <a:r>
                        <a:rPr kumimoji="0" lang="el-GR" sz="1600" b="0" i="0" u="sng" strike="noStrike" cap="none" normalizeH="0" baseline="0" dirty="0">
                          <a:ln>
                            <a:noFill/>
                          </a:ln>
                          <a:solidFill>
                            <a:schemeClr val="accent2"/>
                          </a:solidFill>
                          <a:effectLst/>
                          <a:latin typeface="Times New Roman" pitchFamily="18" charset="0"/>
                        </a:rPr>
                        <a:t>.</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1600" b="0" i="0" u="none" strike="noStrike" cap="none" normalizeH="0" baseline="0" dirty="0">
                          <a:ln>
                            <a:noFill/>
                          </a:ln>
                          <a:solidFill>
                            <a:schemeClr val="accent2"/>
                          </a:solidFill>
                          <a:effectLst/>
                          <a:latin typeface="Times New Roman" pitchFamily="18" charset="0"/>
                        </a:rPr>
                        <a:t>Εργασίες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Project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Εξετάσεις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3" name="Group 42">
            <a:extLst>
              <a:ext uri="{FF2B5EF4-FFF2-40B4-BE49-F238E27FC236}">
                <a16:creationId xmlns:a16="http://schemas.microsoft.com/office/drawing/2014/main" id="{59CF7426-75B1-50BC-075B-8C1AF93730CF}"/>
              </a:ext>
            </a:extLst>
          </p:cNvPr>
          <p:cNvGraphicFramePr>
            <a:graphicFrameLocks noGrp="1"/>
          </p:cNvGraphicFramePr>
          <p:nvPr/>
        </p:nvGraphicFramePr>
        <p:xfrm>
          <a:off x="1727597" y="5556909"/>
          <a:ext cx="5670792" cy="400110"/>
        </p:xfrm>
        <a:graphic>
          <a:graphicData uri="http://schemas.openxmlformats.org/drawingml/2006/table">
            <a:tbl>
              <a:tblPr/>
              <a:tblGrid>
                <a:gridCol w="874849">
                  <a:extLst>
                    <a:ext uri="{9D8B030D-6E8A-4147-A177-3AD203B41FA5}">
                      <a16:colId xmlns:a16="http://schemas.microsoft.com/office/drawing/2014/main" val="20000"/>
                    </a:ext>
                  </a:extLst>
                </a:gridCol>
                <a:gridCol w="1113865">
                  <a:extLst>
                    <a:ext uri="{9D8B030D-6E8A-4147-A177-3AD203B41FA5}">
                      <a16:colId xmlns:a16="http://schemas.microsoft.com/office/drawing/2014/main" val="20001"/>
                    </a:ext>
                  </a:extLst>
                </a:gridCol>
                <a:gridCol w="1225250">
                  <a:extLst>
                    <a:ext uri="{9D8B030D-6E8A-4147-A177-3AD203B41FA5}">
                      <a16:colId xmlns:a16="http://schemas.microsoft.com/office/drawing/2014/main" val="20002"/>
                    </a:ext>
                  </a:extLst>
                </a:gridCol>
                <a:gridCol w="1113865">
                  <a:extLst>
                    <a:ext uri="{9D8B030D-6E8A-4147-A177-3AD203B41FA5}">
                      <a16:colId xmlns:a16="http://schemas.microsoft.com/office/drawing/2014/main" val="20003"/>
                    </a:ext>
                  </a:extLst>
                </a:gridCol>
                <a:gridCol w="1342963">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sng" strike="noStrike" cap="none" normalizeH="0" baseline="0" dirty="0">
                          <a:ln>
                            <a:noFill/>
                          </a:ln>
                          <a:solidFill>
                            <a:schemeClr val="accent2"/>
                          </a:solidFill>
                          <a:effectLst/>
                          <a:latin typeface="Times New Roman" pitchFamily="18" charset="0"/>
                        </a:rPr>
                        <a:t>K-ID</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Αρ</a:t>
                      </a:r>
                      <a:r>
                        <a:rPr kumimoji="0" lang="el-GR" sz="1600" b="0" i="0" u="none" strike="noStrike" cap="none" normalizeH="0" baseline="0" dirty="0">
                          <a:ln>
                            <a:noFill/>
                          </a:ln>
                          <a:solidFill>
                            <a:schemeClr val="accent2"/>
                          </a:solidFill>
                          <a:effectLst/>
                          <a:latin typeface="Times New Roman" pitchFamily="18" charset="0"/>
                        </a:rPr>
                        <a:t>. Γραφείου</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4" name="Text Box 16">
            <a:extLst>
              <a:ext uri="{FF2B5EF4-FFF2-40B4-BE49-F238E27FC236}">
                <a16:creationId xmlns:a16="http://schemas.microsoft.com/office/drawing/2014/main" id="{AC133AAB-9BCA-DEC6-7E1B-B8382341AB0E}"/>
              </a:ext>
            </a:extLst>
          </p:cNvPr>
          <p:cNvSpPr txBox="1">
            <a:spLocks noChangeArrowheads="1"/>
          </p:cNvSpPr>
          <p:nvPr/>
        </p:nvSpPr>
        <p:spPr bwMode="auto">
          <a:xfrm>
            <a:off x="234164" y="5533898"/>
            <a:ext cx="1099916" cy="338554"/>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pPr>
            <a:r>
              <a:rPr lang="el-GR" sz="1600" dirty="0">
                <a:solidFill>
                  <a:srgbClr val="0000FF"/>
                </a:solidFill>
              </a:rPr>
              <a:t>Καθηγητής</a:t>
            </a:r>
            <a:endParaRPr lang="en-GB" sz="1600" dirty="0">
              <a:solidFill>
                <a:srgbClr val="0000FF"/>
              </a:solidFill>
            </a:endParaRPr>
          </a:p>
        </p:txBody>
      </p:sp>
      <p:graphicFrame>
        <p:nvGraphicFramePr>
          <p:cNvPr id="55" name="Group 42">
            <a:extLst>
              <a:ext uri="{FF2B5EF4-FFF2-40B4-BE49-F238E27FC236}">
                <a16:creationId xmlns:a16="http://schemas.microsoft.com/office/drawing/2014/main" id="{9004B88C-6AA2-C457-1C7D-B97F2D28727B}"/>
              </a:ext>
            </a:extLst>
          </p:cNvPr>
          <p:cNvGraphicFramePr>
            <a:graphicFrameLocks noGrp="1"/>
          </p:cNvGraphicFramePr>
          <p:nvPr/>
        </p:nvGraphicFramePr>
        <p:xfrm>
          <a:off x="7398389" y="5556909"/>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Διευθ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 name="Group 42">
            <a:extLst>
              <a:ext uri="{FF2B5EF4-FFF2-40B4-BE49-F238E27FC236}">
                <a16:creationId xmlns:a16="http://schemas.microsoft.com/office/drawing/2014/main" id="{7501E98B-0593-64F8-9766-4C4C40D6CD59}"/>
              </a:ext>
            </a:extLst>
          </p:cNvPr>
          <p:cNvGraphicFramePr>
            <a:graphicFrameLocks noGrp="1"/>
          </p:cNvGraphicFramePr>
          <p:nvPr/>
        </p:nvGraphicFramePr>
        <p:xfrm>
          <a:off x="1727598" y="4676588"/>
          <a:ext cx="5213591" cy="400110"/>
        </p:xfrm>
        <a:graphic>
          <a:graphicData uri="http://schemas.openxmlformats.org/drawingml/2006/table">
            <a:tbl>
              <a:tblPr/>
              <a:tblGrid>
                <a:gridCol w="1098791">
                  <a:extLst>
                    <a:ext uri="{9D8B030D-6E8A-4147-A177-3AD203B41FA5}">
                      <a16:colId xmlns:a16="http://schemas.microsoft.com/office/drawing/2014/main" val="20000"/>
                    </a:ext>
                  </a:extLst>
                </a:gridCol>
                <a:gridCol w="729585">
                  <a:extLst>
                    <a:ext uri="{9D8B030D-6E8A-4147-A177-3AD203B41FA5}">
                      <a16:colId xmlns:a16="http://schemas.microsoft.com/office/drawing/2014/main" val="20001"/>
                    </a:ext>
                  </a:extLst>
                </a:gridCol>
                <a:gridCol w="1729418">
                  <a:extLst>
                    <a:ext uri="{9D8B030D-6E8A-4147-A177-3AD203B41FA5}">
                      <a16:colId xmlns:a16="http://schemas.microsoft.com/office/drawing/2014/main" val="20002"/>
                    </a:ext>
                  </a:extLst>
                </a:gridCol>
                <a:gridCol w="1655797">
                  <a:extLst>
                    <a:ext uri="{9D8B030D-6E8A-4147-A177-3AD203B41FA5}">
                      <a16:colId xmlns:a16="http://schemas.microsoft.com/office/drawing/2014/main" val="20003"/>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Τίτλος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Πιστοτ</a:t>
                      </a:r>
                      <a:r>
                        <a:rPr kumimoji="0" lang="el-GR" sz="1600" b="0" i="0" u="none" strike="noStrike" cap="none" normalizeH="0" baseline="0" dirty="0">
                          <a:ln>
                            <a:noFill/>
                          </a:ln>
                          <a:solidFill>
                            <a:schemeClr val="accent2"/>
                          </a:solidFill>
                          <a:effectLst/>
                          <a:latin typeface="Times New Roman" pitchFamily="18" charset="0"/>
                        </a:rPr>
                        <a:t>. Μονάδες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7" name="Text Box 16">
            <a:extLst>
              <a:ext uri="{FF2B5EF4-FFF2-40B4-BE49-F238E27FC236}">
                <a16:creationId xmlns:a16="http://schemas.microsoft.com/office/drawing/2014/main" id="{B6A940C1-19FF-4AFF-5A71-9090A6E5A0B2}"/>
              </a:ext>
            </a:extLst>
          </p:cNvPr>
          <p:cNvSpPr txBox="1">
            <a:spLocks noChangeArrowheads="1"/>
          </p:cNvSpPr>
          <p:nvPr/>
        </p:nvSpPr>
        <p:spPr bwMode="auto">
          <a:xfrm>
            <a:off x="229162" y="4690137"/>
            <a:ext cx="1109920"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Μάθημα</a:t>
            </a:r>
            <a:endParaRPr lang="en-GB" sz="1600" b="0" dirty="0">
              <a:solidFill>
                <a:srgbClr val="0000FF"/>
              </a:solidFill>
            </a:endParaRPr>
          </a:p>
        </p:txBody>
      </p:sp>
      <p:graphicFrame>
        <p:nvGraphicFramePr>
          <p:cNvPr id="58" name="Group 42">
            <a:extLst>
              <a:ext uri="{FF2B5EF4-FFF2-40B4-BE49-F238E27FC236}">
                <a16:creationId xmlns:a16="http://schemas.microsoft.com/office/drawing/2014/main" id="{4C6D3EF5-F179-F8A4-7E75-8DF8B02D26F5}"/>
              </a:ext>
            </a:extLst>
          </p:cNvPr>
          <p:cNvGraphicFramePr>
            <a:graphicFrameLocks noGrp="1"/>
          </p:cNvGraphicFramePr>
          <p:nvPr/>
        </p:nvGraphicFramePr>
        <p:xfrm>
          <a:off x="6941189" y="4676588"/>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Καθ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59" name="Ευθεία γραμμή σύνδεσης 58">
            <a:extLst>
              <a:ext uri="{FF2B5EF4-FFF2-40B4-BE49-F238E27FC236}">
                <a16:creationId xmlns:a16="http://schemas.microsoft.com/office/drawing/2014/main" id="{5ECE437D-48A7-3CA5-1293-AE4E213B9FA7}"/>
              </a:ext>
            </a:extLst>
          </p:cNvPr>
          <p:cNvCxnSpPr/>
          <p:nvPr/>
        </p:nvCxnSpPr>
        <p:spPr>
          <a:xfrm>
            <a:off x="7550789" y="5076698"/>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Ευθεία γραμμή σύνδεσης 59">
            <a:extLst>
              <a:ext uri="{FF2B5EF4-FFF2-40B4-BE49-F238E27FC236}">
                <a16:creationId xmlns:a16="http://schemas.microsoft.com/office/drawing/2014/main" id="{37A4626A-4C3D-FAFB-3954-0D9806EC1B0C}"/>
              </a:ext>
            </a:extLst>
          </p:cNvPr>
          <p:cNvCxnSpPr/>
          <p:nvPr/>
        </p:nvCxnSpPr>
        <p:spPr>
          <a:xfrm flipH="1">
            <a:off x="2115322" y="5305298"/>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a:extLst>
              <a:ext uri="{FF2B5EF4-FFF2-40B4-BE49-F238E27FC236}">
                <a16:creationId xmlns:a16="http://schemas.microsoft.com/office/drawing/2014/main" id="{91F053D7-15F8-DF84-B18A-C17EE8FCA4D9}"/>
              </a:ext>
            </a:extLst>
          </p:cNvPr>
          <p:cNvCxnSpPr/>
          <p:nvPr/>
        </p:nvCxnSpPr>
        <p:spPr>
          <a:xfrm>
            <a:off x="2115322" y="5305298"/>
            <a:ext cx="0" cy="251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Γραμμή σύνδεσης: Γωνιώδης 65">
            <a:extLst>
              <a:ext uri="{FF2B5EF4-FFF2-40B4-BE49-F238E27FC236}">
                <a16:creationId xmlns:a16="http://schemas.microsoft.com/office/drawing/2014/main" id="{87737C00-4995-CF37-ABB3-3CF689ADFBA5}"/>
              </a:ext>
            </a:extLst>
          </p:cNvPr>
          <p:cNvCxnSpPr>
            <a:cxnSpLocks/>
            <a:stCxn id="52" idx="1"/>
            <a:endCxn id="56" idx="1"/>
          </p:cNvCxnSpPr>
          <p:nvPr/>
        </p:nvCxnSpPr>
        <p:spPr>
          <a:xfrm rot="10800000" flipH="1">
            <a:off x="1727596" y="4876643"/>
            <a:ext cx="1" cy="1634296"/>
          </a:xfrm>
          <a:prstGeom prst="bentConnector3">
            <a:avLst>
              <a:gd name="adj1" fmla="val -228600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Ευθεία γραμμή σύνδεσης 76">
            <a:extLst>
              <a:ext uri="{FF2B5EF4-FFF2-40B4-BE49-F238E27FC236}">
                <a16:creationId xmlns:a16="http://schemas.microsoft.com/office/drawing/2014/main" id="{8903A291-FC49-2F06-CB96-15B993D2EDB0}"/>
              </a:ext>
            </a:extLst>
          </p:cNvPr>
          <p:cNvCxnSpPr/>
          <p:nvPr/>
        </p:nvCxnSpPr>
        <p:spPr>
          <a:xfrm flipH="1">
            <a:off x="2336933" y="5334000"/>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a:extLst>
              <a:ext uri="{FF2B5EF4-FFF2-40B4-BE49-F238E27FC236}">
                <a16:creationId xmlns:a16="http://schemas.microsoft.com/office/drawing/2014/main" id="{28DF7B9F-D4E4-5B4E-7446-40B1C5BDD092}"/>
              </a:ext>
            </a:extLst>
          </p:cNvPr>
          <p:cNvCxnSpPr/>
          <p:nvPr/>
        </p:nvCxnSpPr>
        <p:spPr>
          <a:xfrm>
            <a:off x="2336933" y="5310989"/>
            <a:ext cx="0" cy="251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Ευθεία γραμμή σύνδεσης 78">
            <a:extLst>
              <a:ext uri="{FF2B5EF4-FFF2-40B4-BE49-F238E27FC236}">
                <a16:creationId xmlns:a16="http://schemas.microsoft.com/office/drawing/2014/main" id="{09A7DE55-0669-AC4F-ECDD-5254E44ADB07}"/>
              </a:ext>
            </a:extLst>
          </p:cNvPr>
          <p:cNvCxnSpPr/>
          <p:nvPr/>
        </p:nvCxnSpPr>
        <p:spPr>
          <a:xfrm>
            <a:off x="7772400" y="53340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9A1D67B-1006-70FB-816A-8C95E881EF84}"/>
              </a:ext>
            </a:extLst>
          </p:cNvPr>
          <p:cNvSpPr txBox="1"/>
          <p:nvPr/>
        </p:nvSpPr>
        <p:spPr>
          <a:xfrm>
            <a:off x="228600" y="971342"/>
            <a:ext cx="6513833" cy="3785652"/>
          </a:xfrm>
          <a:prstGeom prst="rect">
            <a:avLst/>
          </a:prstGeom>
          <a:noFill/>
        </p:spPr>
        <p:txBody>
          <a:bodyPr wrap="square">
            <a:spAutoFit/>
          </a:bodyPr>
          <a:lstStyle/>
          <a:p>
            <a:r>
              <a:rPr lang="el-GR" sz="1200" dirty="0"/>
              <a:t>CREATE TABLE </a:t>
            </a:r>
            <a:r>
              <a:rPr lang="el-GR" sz="1200" dirty="0" err="1"/>
              <a:t>evaluation</a:t>
            </a:r>
            <a:r>
              <a:rPr lang="el-GR" sz="1200" dirty="0"/>
              <a:t> (</a:t>
            </a:r>
          </a:p>
          <a:p>
            <a:r>
              <a:rPr lang="el-GR" sz="1200" dirty="0"/>
              <a:t>    </a:t>
            </a:r>
            <a:r>
              <a:rPr lang="el-GR" sz="1200" dirty="0" err="1"/>
              <a:t>course_code</a:t>
            </a:r>
            <a:r>
              <a:rPr lang="el-GR" sz="1200" dirty="0"/>
              <a:t>      VARCHAR(20) NOT NULL,    -- Ανήκει σε Μάθημα</a:t>
            </a:r>
          </a:p>
          <a:p>
            <a:r>
              <a:rPr lang="el-GR" sz="1200" dirty="0"/>
              <a:t>    </a:t>
            </a:r>
            <a:r>
              <a:rPr lang="el-GR" sz="1200" dirty="0" err="1"/>
              <a:t>evaluation_year</a:t>
            </a:r>
            <a:r>
              <a:rPr lang="el-GR" sz="1200" dirty="0"/>
              <a:t>  INTEGER     NOT NULL,    -- Έτος Αξιολόγησης</a:t>
            </a:r>
          </a:p>
          <a:p>
            <a:r>
              <a:rPr lang="el-GR" sz="1200" dirty="0"/>
              <a:t>    </a:t>
            </a:r>
            <a:r>
              <a:rPr lang="el-GR" sz="1200" dirty="0" err="1"/>
              <a:t>professor_id</a:t>
            </a:r>
            <a:r>
              <a:rPr lang="el-GR" sz="1200" dirty="0"/>
              <a:t>     INTEGER     NOT NULL,    -- "Κάνει" ένας Καθηγητής</a:t>
            </a:r>
          </a:p>
          <a:p>
            <a:r>
              <a:rPr lang="el-GR" sz="1200" dirty="0"/>
              <a:t>    </a:t>
            </a:r>
            <a:r>
              <a:rPr lang="el-GR" sz="1200" dirty="0" err="1"/>
              <a:t>assignments</a:t>
            </a:r>
            <a:r>
              <a:rPr lang="el-GR" sz="1200" dirty="0"/>
              <a:t>      INTEGER,                -- Εργασίες</a:t>
            </a:r>
          </a:p>
          <a:p>
            <a:r>
              <a:rPr lang="el-GR" sz="1200" dirty="0"/>
              <a:t>    </a:t>
            </a:r>
            <a:r>
              <a:rPr lang="el-GR" sz="1200" dirty="0" err="1"/>
              <a:t>project</a:t>
            </a:r>
            <a:r>
              <a:rPr lang="el-GR" sz="1200" dirty="0"/>
              <a:t>          INTEGER,                -- Project</a:t>
            </a:r>
          </a:p>
          <a:p>
            <a:r>
              <a:rPr lang="el-GR" sz="1200" dirty="0"/>
              <a:t>    </a:t>
            </a:r>
            <a:r>
              <a:rPr lang="el-GR" sz="1200" dirty="0" err="1"/>
              <a:t>exams</a:t>
            </a:r>
            <a:r>
              <a:rPr lang="el-GR" sz="1200" dirty="0"/>
              <a:t>            INTEGER,                -- Εξετάσεις</a:t>
            </a:r>
          </a:p>
          <a:p>
            <a:endParaRPr lang="el-GR" sz="1200" dirty="0"/>
          </a:p>
          <a:p>
            <a:r>
              <a:rPr lang="el-GR" sz="1200" dirty="0"/>
              <a:t>    PRIMARY KEY (</a:t>
            </a:r>
            <a:r>
              <a:rPr lang="el-GR" sz="1200" dirty="0" err="1"/>
              <a:t>course_code</a:t>
            </a:r>
            <a:r>
              <a:rPr lang="el-GR" sz="1200" dirty="0"/>
              <a:t>, </a:t>
            </a:r>
            <a:r>
              <a:rPr lang="el-GR" sz="1200" dirty="0" err="1"/>
              <a:t>evaluation_year</a:t>
            </a:r>
            <a:r>
              <a:rPr lang="el-GR" sz="1200" dirty="0"/>
              <a:t>),</a:t>
            </a:r>
          </a:p>
          <a:p>
            <a:r>
              <a:rPr lang="el-GR" sz="1200" dirty="0"/>
              <a:t>    CONSTRAINT </a:t>
            </a:r>
            <a:r>
              <a:rPr lang="el-GR" sz="1200" dirty="0" err="1"/>
              <a:t>fk_eval_course</a:t>
            </a:r>
            <a:endParaRPr lang="el-GR" sz="1200" dirty="0"/>
          </a:p>
          <a:p>
            <a:r>
              <a:rPr lang="el-GR" sz="1200" dirty="0"/>
              <a:t>        FOREIGN KEY (</a:t>
            </a:r>
            <a:r>
              <a:rPr lang="el-GR" sz="1200" dirty="0" err="1"/>
              <a:t>course_code</a:t>
            </a:r>
            <a:r>
              <a:rPr lang="el-GR" sz="1200" dirty="0"/>
              <a:t>)</a:t>
            </a:r>
          </a:p>
          <a:p>
            <a:r>
              <a:rPr lang="el-GR" sz="1200" dirty="0"/>
              <a:t>        REFERENCES </a:t>
            </a:r>
            <a:r>
              <a:rPr lang="el-GR" sz="1200" dirty="0" err="1"/>
              <a:t>course</a:t>
            </a:r>
            <a:r>
              <a:rPr lang="el-GR" sz="1200" dirty="0"/>
              <a:t>(</a:t>
            </a:r>
            <a:r>
              <a:rPr lang="el-GR" sz="1200" dirty="0" err="1"/>
              <a:t>code</a:t>
            </a:r>
            <a:r>
              <a:rPr lang="el-GR" sz="1200" dirty="0"/>
              <a:t>)</a:t>
            </a:r>
          </a:p>
          <a:p>
            <a:r>
              <a:rPr lang="el-GR" sz="1200" dirty="0"/>
              <a:t>        ON UPDATE CASCADE</a:t>
            </a:r>
          </a:p>
          <a:p>
            <a:r>
              <a:rPr lang="el-GR" sz="1200" dirty="0"/>
              <a:t>        ON DELETE CASCADE,</a:t>
            </a:r>
          </a:p>
          <a:p>
            <a:r>
              <a:rPr lang="el-GR" sz="1200" dirty="0"/>
              <a:t>    CONSTRAINT </a:t>
            </a:r>
            <a:r>
              <a:rPr lang="el-GR" sz="1200" dirty="0" err="1"/>
              <a:t>fk_eval_prof</a:t>
            </a:r>
            <a:endParaRPr lang="el-GR" sz="1200" dirty="0"/>
          </a:p>
          <a:p>
            <a:r>
              <a:rPr lang="el-GR" sz="1200" dirty="0"/>
              <a:t>        FOREIGN KEY (</a:t>
            </a:r>
            <a:r>
              <a:rPr lang="el-GR" sz="1200" dirty="0" err="1"/>
              <a:t>professor_id</a:t>
            </a:r>
            <a:r>
              <a:rPr lang="el-GR" sz="1200" dirty="0"/>
              <a:t>)</a:t>
            </a:r>
          </a:p>
          <a:p>
            <a:r>
              <a:rPr lang="el-GR" sz="1200" dirty="0"/>
              <a:t>        REFERENCES </a:t>
            </a:r>
            <a:r>
              <a:rPr lang="el-GR" sz="1200" dirty="0" err="1"/>
              <a:t>professor</a:t>
            </a:r>
            <a:r>
              <a:rPr lang="el-GR" sz="1200" dirty="0"/>
              <a:t>(</a:t>
            </a:r>
            <a:r>
              <a:rPr lang="el-GR" sz="1200" dirty="0" err="1"/>
              <a:t>id</a:t>
            </a:r>
            <a:r>
              <a:rPr lang="el-GR" sz="1200" dirty="0"/>
              <a:t>)</a:t>
            </a:r>
          </a:p>
          <a:p>
            <a:r>
              <a:rPr lang="el-GR" sz="1200" dirty="0"/>
              <a:t>        ON UPDATE CASCADE</a:t>
            </a:r>
          </a:p>
          <a:p>
            <a:r>
              <a:rPr lang="el-GR" sz="1200" dirty="0"/>
              <a:t>        ON DELETE RESTRICT</a:t>
            </a:r>
          </a:p>
          <a:p>
            <a:r>
              <a:rPr lang="el-GR" sz="1200" dirty="0"/>
              <a:t>);</a:t>
            </a:r>
          </a:p>
        </p:txBody>
      </p:sp>
    </p:spTree>
    <p:extLst>
      <p:ext uri="{BB962C8B-B14F-4D97-AF65-F5344CB8AC3E}">
        <p14:creationId xmlns:p14="http://schemas.microsoft.com/office/powerpoint/2010/main" val="523805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BAF4B-EA2F-94A8-A617-D0AF6AB8301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D28A9A4-C5B9-2FED-1A20-5B0EFB767A43}"/>
              </a:ext>
            </a:extLst>
          </p:cNvPr>
          <p:cNvSpPr>
            <a:spLocks noGrp="1"/>
          </p:cNvSpPr>
          <p:nvPr>
            <p:ph type="title"/>
          </p:nvPr>
        </p:nvSpPr>
        <p:spPr/>
        <p:txBody>
          <a:bodyPr/>
          <a:lstStyle/>
          <a:p>
            <a:r>
              <a:rPr lang="el-GR" dirty="0"/>
              <a:t>Ενδεικτική Λύση</a:t>
            </a:r>
          </a:p>
        </p:txBody>
      </p:sp>
      <p:sp>
        <p:nvSpPr>
          <p:cNvPr id="36" name="Text Box 16">
            <a:extLst>
              <a:ext uri="{FF2B5EF4-FFF2-40B4-BE49-F238E27FC236}">
                <a16:creationId xmlns:a16="http://schemas.microsoft.com/office/drawing/2014/main" id="{BC88BD2C-14B2-C3E6-C974-D132E5C27FA6}"/>
              </a:ext>
            </a:extLst>
          </p:cNvPr>
          <p:cNvSpPr txBox="1">
            <a:spLocks noChangeArrowheads="1"/>
          </p:cNvSpPr>
          <p:nvPr/>
        </p:nvSpPr>
        <p:spPr bwMode="auto">
          <a:xfrm>
            <a:off x="228600" y="1275065"/>
            <a:ext cx="1156407"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Φοιτητής</a:t>
            </a:r>
            <a:endParaRPr lang="en-GB" sz="1600" b="0" dirty="0">
              <a:solidFill>
                <a:srgbClr val="0000FF"/>
              </a:solidFill>
            </a:endParaRPr>
          </a:p>
        </p:txBody>
      </p:sp>
      <p:graphicFrame>
        <p:nvGraphicFramePr>
          <p:cNvPr id="37" name="Group 42">
            <a:extLst>
              <a:ext uri="{FF2B5EF4-FFF2-40B4-BE49-F238E27FC236}">
                <a16:creationId xmlns:a16="http://schemas.microsoft.com/office/drawing/2014/main" id="{2F74A53E-B92D-08A3-2A28-0F9B88314BFD}"/>
              </a:ext>
            </a:extLst>
          </p:cNvPr>
          <p:cNvGraphicFramePr>
            <a:graphicFrameLocks noGrp="1"/>
          </p:cNvGraphicFramePr>
          <p:nvPr/>
        </p:nvGraphicFramePr>
        <p:xfrm>
          <a:off x="1819793" y="1219200"/>
          <a:ext cx="4024860" cy="400110"/>
        </p:xfrm>
        <a:graphic>
          <a:graphicData uri="http://schemas.openxmlformats.org/drawingml/2006/table">
            <a:tbl>
              <a:tblPr/>
              <a:tblGrid>
                <a:gridCol w="609601">
                  <a:extLst>
                    <a:ext uri="{9D8B030D-6E8A-4147-A177-3AD203B41FA5}">
                      <a16:colId xmlns:a16="http://schemas.microsoft.com/office/drawing/2014/main" val="20000"/>
                    </a:ext>
                  </a:extLst>
                </a:gridCol>
                <a:gridCol w="889812">
                  <a:extLst>
                    <a:ext uri="{9D8B030D-6E8A-4147-A177-3AD203B41FA5}">
                      <a16:colId xmlns:a16="http://schemas.microsoft.com/office/drawing/2014/main" val="20001"/>
                    </a:ext>
                  </a:extLst>
                </a:gridCol>
                <a:gridCol w="841816">
                  <a:extLst>
                    <a:ext uri="{9D8B030D-6E8A-4147-A177-3AD203B41FA5}">
                      <a16:colId xmlns:a16="http://schemas.microsoft.com/office/drawing/2014/main" val="20002"/>
                    </a:ext>
                  </a:extLst>
                </a:gridCol>
                <a:gridCol w="701513">
                  <a:extLst>
                    <a:ext uri="{9D8B030D-6E8A-4147-A177-3AD203B41FA5}">
                      <a16:colId xmlns:a16="http://schemas.microsoft.com/office/drawing/2014/main" val="20003"/>
                    </a:ext>
                  </a:extLst>
                </a:gridCol>
                <a:gridCol w="982118">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 </a:t>
                      </a:r>
                      <a:r>
                        <a:rPr kumimoji="0" lang="el-GR" sz="1600" b="0" i="0" u="none" strike="noStrike" cap="none" normalizeH="0" baseline="0" dirty="0" err="1">
                          <a:ln>
                            <a:noFill/>
                          </a:ln>
                          <a:solidFill>
                            <a:schemeClr val="accent2"/>
                          </a:solidFill>
                          <a:effectLst/>
                          <a:latin typeface="Times New Roman" pitchFamily="18" charset="0"/>
                        </a:rPr>
                        <a:t>Εισ</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 name="Group 42">
            <a:extLst>
              <a:ext uri="{FF2B5EF4-FFF2-40B4-BE49-F238E27FC236}">
                <a16:creationId xmlns:a16="http://schemas.microsoft.com/office/drawing/2014/main" id="{ED676019-EE9C-7AEB-92CA-2493DA083758}"/>
              </a:ext>
            </a:extLst>
          </p:cNvPr>
          <p:cNvGraphicFramePr>
            <a:graphicFrameLocks noGrp="1"/>
          </p:cNvGraphicFramePr>
          <p:nvPr/>
        </p:nvGraphicFramePr>
        <p:xfrm>
          <a:off x="1819794" y="1809690"/>
          <a:ext cx="1628694" cy="400110"/>
        </p:xfrm>
        <a:graphic>
          <a:graphicData uri="http://schemas.openxmlformats.org/drawingml/2006/table">
            <a:tbl>
              <a:tblPr/>
              <a:tblGrid>
                <a:gridCol w="584986">
                  <a:extLst>
                    <a:ext uri="{9D8B030D-6E8A-4147-A177-3AD203B41FA5}">
                      <a16:colId xmlns:a16="http://schemas.microsoft.com/office/drawing/2014/main" val="20000"/>
                    </a:ext>
                  </a:extLst>
                </a:gridCol>
                <a:gridCol w="1043708">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Τηλέφωνο</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9" name="Text Box 16">
            <a:extLst>
              <a:ext uri="{FF2B5EF4-FFF2-40B4-BE49-F238E27FC236}">
                <a16:creationId xmlns:a16="http://schemas.microsoft.com/office/drawing/2014/main" id="{B8CB4D00-59A6-EE2B-F5C8-ADA0BE493114}"/>
              </a:ext>
            </a:extLst>
          </p:cNvPr>
          <p:cNvSpPr txBox="1">
            <a:spLocks noChangeArrowheads="1"/>
          </p:cNvSpPr>
          <p:nvPr/>
        </p:nvSpPr>
        <p:spPr bwMode="auto">
          <a:xfrm>
            <a:off x="152400" y="1766019"/>
            <a:ext cx="1274773"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Τηλέφωνο</a:t>
            </a:r>
            <a:endParaRPr lang="en-GB" sz="1600" b="0" dirty="0">
              <a:solidFill>
                <a:srgbClr val="0000FF"/>
              </a:solidFill>
            </a:endParaRPr>
          </a:p>
        </p:txBody>
      </p:sp>
      <p:cxnSp>
        <p:nvCxnSpPr>
          <p:cNvPr id="40" name="Ευθύγραμμο βέλος σύνδεσης 39">
            <a:extLst>
              <a:ext uri="{FF2B5EF4-FFF2-40B4-BE49-F238E27FC236}">
                <a16:creationId xmlns:a16="http://schemas.microsoft.com/office/drawing/2014/main" id="{8062BF1F-BFDD-718C-C90B-674D73C0193F}"/>
              </a:ext>
            </a:extLst>
          </p:cNvPr>
          <p:cNvCxnSpPr>
            <a:cxnSpLocks/>
          </p:cNvCxnSpPr>
          <p:nvPr/>
        </p:nvCxnSpPr>
        <p:spPr>
          <a:xfrm flipV="1">
            <a:off x="2232786" y="1619310"/>
            <a:ext cx="0" cy="2037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2E360C6-517E-B9BD-648C-BFD05E46899A}"/>
              </a:ext>
            </a:extLst>
          </p:cNvPr>
          <p:cNvSpPr txBox="1"/>
          <p:nvPr/>
        </p:nvSpPr>
        <p:spPr>
          <a:xfrm>
            <a:off x="457200" y="2495837"/>
            <a:ext cx="5824059" cy="1815882"/>
          </a:xfrm>
          <a:prstGeom prst="rect">
            <a:avLst/>
          </a:prstGeom>
          <a:noFill/>
        </p:spPr>
        <p:txBody>
          <a:bodyPr wrap="square">
            <a:spAutoFit/>
          </a:bodyPr>
          <a:lstStyle/>
          <a:p>
            <a:r>
              <a:rPr lang="el-GR" sz="1400" dirty="0"/>
              <a:t>CREATE TABLE </a:t>
            </a:r>
            <a:r>
              <a:rPr lang="el-GR" sz="1400" dirty="0" err="1"/>
              <a:t>student</a:t>
            </a:r>
            <a:r>
              <a:rPr lang="el-GR" sz="1400" dirty="0"/>
              <a:t> (</a:t>
            </a:r>
          </a:p>
          <a:p>
            <a:r>
              <a:rPr lang="el-GR" sz="1400" dirty="0"/>
              <a:t>    </a:t>
            </a:r>
            <a:r>
              <a:rPr lang="el-GR" sz="1400" dirty="0" err="1"/>
              <a:t>am</a:t>
            </a:r>
            <a:r>
              <a:rPr lang="el-GR" sz="1400" dirty="0"/>
              <a:t>          INTEGER      PRIMARY KEY,      -- ΑΜ</a:t>
            </a:r>
          </a:p>
          <a:p>
            <a:r>
              <a:rPr lang="el-GR" sz="1400" dirty="0"/>
              <a:t>    </a:t>
            </a:r>
            <a:r>
              <a:rPr lang="el-GR" sz="1400" dirty="0" err="1"/>
              <a:t>first_name</a:t>
            </a:r>
            <a:r>
              <a:rPr lang="el-GR" sz="1400" dirty="0"/>
              <a:t>  VARCHAR(50)  NOT NULL,         -- Όνομα</a:t>
            </a:r>
          </a:p>
          <a:p>
            <a:r>
              <a:rPr lang="el-GR" sz="1400" dirty="0"/>
              <a:t>    </a:t>
            </a:r>
            <a:r>
              <a:rPr lang="el-GR" sz="1400" dirty="0" err="1"/>
              <a:t>last_name</a:t>
            </a:r>
            <a:r>
              <a:rPr lang="el-GR" sz="1400" dirty="0"/>
              <a:t>   VARCHAR(50)  NOT NULL,         -- Επίθετο</a:t>
            </a:r>
          </a:p>
          <a:p>
            <a:r>
              <a:rPr lang="el-GR" sz="1400" dirty="0"/>
              <a:t>    email       VARCHAR(255) NOT NULL UNIQUE,</a:t>
            </a:r>
          </a:p>
          <a:p>
            <a:r>
              <a:rPr lang="el-GR" sz="1400" dirty="0"/>
              <a:t>    </a:t>
            </a:r>
            <a:r>
              <a:rPr lang="el-GR" sz="1400" dirty="0" err="1"/>
              <a:t>entry_year</a:t>
            </a:r>
            <a:r>
              <a:rPr lang="el-GR" sz="1400" dirty="0"/>
              <a:t>  INTEGER      NOT NULL         -- Έτος Εισαγωγής</a:t>
            </a:r>
          </a:p>
          <a:p>
            <a:r>
              <a:rPr lang="el-GR" sz="1400" dirty="0"/>
              <a:t>    -- Το "Έτος Σπουδών" είναι παράγωγο (δεν το αποθηκεύουμε)</a:t>
            </a:r>
          </a:p>
          <a:p>
            <a:r>
              <a:rPr lang="el-GR" sz="1400" dirty="0"/>
              <a:t>);</a:t>
            </a:r>
          </a:p>
        </p:txBody>
      </p:sp>
      <p:sp>
        <p:nvSpPr>
          <p:cNvPr id="6" name="TextBox 5">
            <a:extLst>
              <a:ext uri="{FF2B5EF4-FFF2-40B4-BE49-F238E27FC236}">
                <a16:creationId xmlns:a16="http://schemas.microsoft.com/office/drawing/2014/main" id="{F44A75B6-6C8B-6890-5953-91607E42A2EB}"/>
              </a:ext>
            </a:extLst>
          </p:cNvPr>
          <p:cNvSpPr txBox="1"/>
          <p:nvPr/>
        </p:nvSpPr>
        <p:spPr>
          <a:xfrm>
            <a:off x="457200" y="4324784"/>
            <a:ext cx="4572000" cy="2246769"/>
          </a:xfrm>
          <a:prstGeom prst="rect">
            <a:avLst/>
          </a:prstGeom>
          <a:noFill/>
        </p:spPr>
        <p:txBody>
          <a:bodyPr wrap="square">
            <a:spAutoFit/>
          </a:bodyPr>
          <a:lstStyle/>
          <a:p>
            <a:r>
              <a:rPr lang="el-GR" sz="1400" dirty="0"/>
              <a:t>CREATE TABLE </a:t>
            </a:r>
            <a:r>
              <a:rPr lang="el-GR" sz="1400" dirty="0" err="1"/>
              <a:t>student_phone</a:t>
            </a:r>
            <a:r>
              <a:rPr lang="el-GR" sz="1400" dirty="0"/>
              <a:t> (</a:t>
            </a:r>
          </a:p>
          <a:p>
            <a:r>
              <a:rPr lang="el-GR" sz="1400" dirty="0"/>
              <a:t>    </a:t>
            </a:r>
            <a:r>
              <a:rPr lang="el-GR" sz="1400" dirty="0" err="1"/>
              <a:t>student_am</a:t>
            </a:r>
            <a:r>
              <a:rPr lang="el-GR" sz="1400" dirty="0"/>
              <a:t>  INTEGER      NOT NULL,</a:t>
            </a:r>
          </a:p>
          <a:p>
            <a:r>
              <a:rPr lang="el-GR" sz="1400" dirty="0"/>
              <a:t>    </a:t>
            </a:r>
            <a:r>
              <a:rPr lang="el-GR" sz="1400" dirty="0" err="1"/>
              <a:t>phone</a:t>
            </a:r>
            <a:r>
              <a:rPr lang="el-GR" sz="1400" dirty="0"/>
              <a:t>       VARCHAR(30)  NOT NULL,</a:t>
            </a:r>
          </a:p>
          <a:p>
            <a:r>
              <a:rPr lang="el-GR" sz="1400" dirty="0"/>
              <a:t>    PRIMARY KEY (</a:t>
            </a:r>
            <a:r>
              <a:rPr lang="el-GR" sz="1400" dirty="0" err="1"/>
              <a:t>student_am</a:t>
            </a:r>
            <a:r>
              <a:rPr lang="el-GR" sz="1400" dirty="0"/>
              <a:t>, </a:t>
            </a:r>
            <a:r>
              <a:rPr lang="el-GR" sz="1400" dirty="0" err="1"/>
              <a:t>phone</a:t>
            </a:r>
            <a:r>
              <a:rPr lang="el-GR" sz="1400" dirty="0"/>
              <a:t>),</a:t>
            </a:r>
          </a:p>
          <a:p>
            <a:r>
              <a:rPr lang="el-GR" sz="1400" dirty="0"/>
              <a:t>    CONSTRAINT </a:t>
            </a:r>
            <a:r>
              <a:rPr lang="el-GR" sz="1400" dirty="0" err="1"/>
              <a:t>fk_phone_student</a:t>
            </a:r>
            <a:endParaRPr lang="el-GR" sz="1400" dirty="0"/>
          </a:p>
          <a:p>
            <a:r>
              <a:rPr lang="el-GR" sz="1400" dirty="0"/>
              <a:t>        FOREIGN KEY (</a:t>
            </a:r>
            <a:r>
              <a:rPr lang="el-GR" sz="1400" dirty="0" err="1"/>
              <a:t>student_am</a:t>
            </a:r>
            <a:r>
              <a:rPr lang="el-GR" sz="1400" dirty="0"/>
              <a:t>)</a:t>
            </a:r>
          </a:p>
          <a:p>
            <a:r>
              <a:rPr lang="el-GR" sz="1400" dirty="0"/>
              <a:t>        REFERENCES </a:t>
            </a:r>
            <a:r>
              <a:rPr lang="el-GR" sz="1400" dirty="0" err="1"/>
              <a:t>student</a:t>
            </a:r>
            <a:r>
              <a:rPr lang="el-GR" sz="1400" dirty="0"/>
              <a:t>(</a:t>
            </a:r>
            <a:r>
              <a:rPr lang="el-GR" sz="1400" dirty="0" err="1"/>
              <a:t>am</a:t>
            </a:r>
            <a:r>
              <a:rPr lang="el-GR" sz="1400" dirty="0"/>
              <a:t>)</a:t>
            </a:r>
          </a:p>
          <a:p>
            <a:r>
              <a:rPr lang="el-GR" sz="1400" dirty="0"/>
              <a:t>        ON UPDATE CASCADE</a:t>
            </a:r>
          </a:p>
          <a:p>
            <a:r>
              <a:rPr lang="el-GR" sz="1400" dirty="0"/>
              <a:t>        ON DELETE CASCADE</a:t>
            </a:r>
          </a:p>
          <a:p>
            <a:r>
              <a:rPr lang="el-GR" sz="1400" dirty="0"/>
              <a:t>);</a:t>
            </a:r>
          </a:p>
        </p:txBody>
      </p:sp>
    </p:spTree>
    <p:extLst>
      <p:ext uri="{BB962C8B-B14F-4D97-AF65-F5344CB8AC3E}">
        <p14:creationId xmlns:p14="http://schemas.microsoft.com/office/powerpoint/2010/main" val="4085655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999F2-D018-CF4F-86F9-1216B5F906D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483A2EC-DDE9-F71B-1DB1-818CD2E5681C}"/>
              </a:ext>
            </a:extLst>
          </p:cNvPr>
          <p:cNvSpPr>
            <a:spLocks noGrp="1"/>
          </p:cNvSpPr>
          <p:nvPr>
            <p:ph type="title"/>
          </p:nvPr>
        </p:nvSpPr>
        <p:spPr/>
        <p:txBody>
          <a:bodyPr/>
          <a:lstStyle/>
          <a:p>
            <a:r>
              <a:rPr lang="el-GR" dirty="0"/>
              <a:t>Ενδεικτική Λύση</a:t>
            </a:r>
          </a:p>
        </p:txBody>
      </p:sp>
      <p:sp>
        <p:nvSpPr>
          <p:cNvPr id="36" name="Text Box 16">
            <a:extLst>
              <a:ext uri="{FF2B5EF4-FFF2-40B4-BE49-F238E27FC236}">
                <a16:creationId xmlns:a16="http://schemas.microsoft.com/office/drawing/2014/main" id="{0669BF3F-572A-9D25-133A-5BF6980171DA}"/>
              </a:ext>
            </a:extLst>
          </p:cNvPr>
          <p:cNvSpPr txBox="1">
            <a:spLocks noChangeArrowheads="1"/>
          </p:cNvSpPr>
          <p:nvPr/>
        </p:nvSpPr>
        <p:spPr bwMode="auto">
          <a:xfrm>
            <a:off x="228600" y="1275065"/>
            <a:ext cx="1156407"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Φοιτητής</a:t>
            </a:r>
            <a:endParaRPr lang="en-GB" sz="1600" b="0" dirty="0">
              <a:solidFill>
                <a:srgbClr val="0000FF"/>
              </a:solidFill>
            </a:endParaRPr>
          </a:p>
        </p:txBody>
      </p:sp>
      <p:graphicFrame>
        <p:nvGraphicFramePr>
          <p:cNvPr id="37" name="Group 42">
            <a:extLst>
              <a:ext uri="{FF2B5EF4-FFF2-40B4-BE49-F238E27FC236}">
                <a16:creationId xmlns:a16="http://schemas.microsoft.com/office/drawing/2014/main" id="{2C9BA992-A723-6B0F-1DD4-1A67F83E1C6C}"/>
              </a:ext>
            </a:extLst>
          </p:cNvPr>
          <p:cNvGraphicFramePr>
            <a:graphicFrameLocks noGrp="1"/>
          </p:cNvGraphicFramePr>
          <p:nvPr/>
        </p:nvGraphicFramePr>
        <p:xfrm>
          <a:off x="1819793" y="1219200"/>
          <a:ext cx="4024860" cy="400110"/>
        </p:xfrm>
        <a:graphic>
          <a:graphicData uri="http://schemas.openxmlformats.org/drawingml/2006/table">
            <a:tbl>
              <a:tblPr/>
              <a:tblGrid>
                <a:gridCol w="609601">
                  <a:extLst>
                    <a:ext uri="{9D8B030D-6E8A-4147-A177-3AD203B41FA5}">
                      <a16:colId xmlns:a16="http://schemas.microsoft.com/office/drawing/2014/main" val="20000"/>
                    </a:ext>
                  </a:extLst>
                </a:gridCol>
                <a:gridCol w="889812">
                  <a:extLst>
                    <a:ext uri="{9D8B030D-6E8A-4147-A177-3AD203B41FA5}">
                      <a16:colId xmlns:a16="http://schemas.microsoft.com/office/drawing/2014/main" val="20001"/>
                    </a:ext>
                  </a:extLst>
                </a:gridCol>
                <a:gridCol w="841816">
                  <a:extLst>
                    <a:ext uri="{9D8B030D-6E8A-4147-A177-3AD203B41FA5}">
                      <a16:colId xmlns:a16="http://schemas.microsoft.com/office/drawing/2014/main" val="20002"/>
                    </a:ext>
                  </a:extLst>
                </a:gridCol>
                <a:gridCol w="701513">
                  <a:extLst>
                    <a:ext uri="{9D8B030D-6E8A-4147-A177-3AD203B41FA5}">
                      <a16:colId xmlns:a16="http://schemas.microsoft.com/office/drawing/2014/main" val="20003"/>
                    </a:ext>
                  </a:extLst>
                </a:gridCol>
                <a:gridCol w="982118">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 </a:t>
                      </a:r>
                      <a:r>
                        <a:rPr kumimoji="0" lang="el-GR" sz="1600" b="0" i="0" u="none" strike="noStrike" cap="none" normalizeH="0" baseline="0" dirty="0" err="1">
                          <a:ln>
                            <a:noFill/>
                          </a:ln>
                          <a:solidFill>
                            <a:schemeClr val="accent2"/>
                          </a:solidFill>
                          <a:effectLst/>
                          <a:latin typeface="Times New Roman" pitchFamily="18" charset="0"/>
                        </a:rPr>
                        <a:t>Εισ</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 name="Group 42">
            <a:extLst>
              <a:ext uri="{FF2B5EF4-FFF2-40B4-BE49-F238E27FC236}">
                <a16:creationId xmlns:a16="http://schemas.microsoft.com/office/drawing/2014/main" id="{1117B232-AF52-C684-0C47-6665C2C0A04E}"/>
              </a:ext>
            </a:extLst>
          </p:cNvPr>
          <p:cNvGraphicFramePr>
            <a:graphicFrameLocks noGrp="1"/>
          </p:cNvGraphicFramePr>
          <p:nvPr/>
        </p:nvGraphicFramePr>
        <p:xfrm>
          <a:off x="1819794" y="1809690"/>
          <a:ext cx="1628694" cy="400110"/>
        </p:xfrm>
        <a:graphic>
          <a:graphicData uri="http://schemas.openxmlformats.org/drawingml/2006/table">
            <a:tbl>
              <a:tblPr/>
              <a:tblGrid>
                <a:gridCol w="584986">
                  <a:extLst>
                    <a:ext uri="{9D8B030D-6E8A-4147-A177-3AD203B41FA5}">
                      <a16:colId xmlns:a16="http://schemas.microsoft.com/office/drawing/2014/main" val="20000"/>
                    </a:ext>
                  </a:extLst>
                </a:gridCol>
                <a:gridCol w="1043708">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Τηλέφωνο</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9" name="Text Box 16">
            <a:extLst>
              <a:ext uri="{FF2B5EF4-FFF2-40B4-BE49-F238E27FC236}">
                <a16:creationId xmlns:a16="http://schemas.microsoft.com/office/drawing/2014/main" id="{980C3694-23DD-C3CF-36B1-1EC8202A25AD}"/>
              </a:ext>
            </a:extLst>
          </p:cNvPr>
          <p:cNvSpPr txBox="1">
            <a:spLocks noChangeArrowheads="1"/>
          </p:cNvSpPr>
          <p:nvPr/>
        </p:nvSpPr>
        <p:spPr bwMode="auto">
          <a:xfrm>
            <a:off x="152400" y="1766019"/>
            <a:ext cx="1274773"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Τηλέφωνο</a:t>
            </a:r>
            <a:endParaRPr lang="en-GB" sz="1600" b="0" dirty="0">
              <a:solidFill>
                <a:srgbClr val="0000FF"/>
              </a:solidFill>
            </a:endParaRPr>
          </a:p>
        </p:txBody>
      </p:sp>
      <p:cxnSp>
        <p:nvCxnSpPr>
          <p:cNvPr id="40" name="Ευθύγραμμο βέλος σύνδεσης 39">
            <a:extLst>
              <a:ext uri="{FF2B5EF4-FFF2-40B4-BE49-F238E27FC236}">
                <a16:creationId xmlns:a16="http://schemas.microsoft.com/office/drawing/2014/main" id="{7024123A-79C7-984E-9C37-1B41B16E886C}"/>
              </a:ext>
            </a:extLst>
          </p:cNvPr>
          <p:cNvCxnSpPr>
            <a:cxnSpLocks/>
          </p:cNvCxnSpPr>
          <p:nvPr/>
        </p:nvCxnSpPr>
        <p:spPr>
          <a:xfrm flipV="1">
            <a:off x="2232786" y="1619310"/>
            <a:ext cx="0" cy="2037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Group 42">
            <a:extLst>
              <a:ext uri="{FF2B5EF4-FFF2-40B4-BE49-F238E27FC236}">
                <a16:creationId xmlns:a16="http://schemas.microsoft.com/office/drawing/2014/main" id="{3908BC47-5042-C436-DA51-AC7BCE2D1FB1}"/>
              </a:ext>
            </a:extLst>
          </p:cNvPr>
          <p:cNvGraphicFramePr>
            <a:graphicFrameLocks noGrp="1"/>
          </p:cNvGraphicFramePr>
          <p:nvPr/>
        </p:nvGraphicFramePr>
        <p:xfrm>
          <a:off x="1833536" y="2299419"/>
          <a:ext cx="2500858" cy="400110"/>
        </p:xfrm>
        <a:graphic>
          <a:graphicData uri="http://schemas.openxmlformats.org/drawingml/2006/table">
            <a:tbl>
              <a:tblPr/>
              <a:tblGrid>
                <a:gridCol w="519658">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Πρόγραμμα Σπουδών</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2" name="Text Box 16">
            <a:extLst>
              <a:ext uri="{FF2B5EF4-FFF2-40B4-BE49-F238E27FC236}">
                <a16:creationId xmlns:a16="http://schemas.microsoft.com/office/drawing/2014/main" id="{6BFBED2E-5835-560A-814F-AE324259ACF1}"/>
              </a:ext>
            </a:extLst>
          </p:cNvPr>
          <p:cNvSpPr txBox="1">
            <a:spLocks noChangeArrowheads="1"/>
          </p:cNvSpPr>
          <p:nvPr/>
        </p:nvSpPr>
        <p:spPr bwMode="auto">
          <a:xfrm>
            <a:off x="-76200" y="2299419"/>
            <a:ext cx="1663982"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Προπτυχιακός</a:t>
            </a:r>
            <a:endParaRPr lang="en-GB" sz="1600" b="0" dirty="0">
              <a:solidFill>
                <a:srgbClr val="0000FF"/>
              </a:solidFill>
            </a:endParaRPr>
          </a:p>
        </p:txBody>
      </p:sp>
      <p:graphicFrame>
        <p:nvGraphicFramePr>
          <p:cNvPr id="43" name="Group 42">
            <a:extLst>
              <a:ext uri="{FF2B5EF4-FFF2-40B4-BE49-F238E27FC236}">
                <a16:creationId xmlns:a16="http://schemas.microsoft.com/office/drawing/2014/main" id="{17069D0B-4D9D-D62F-04E8-D1B7CC7539B8}"/>
              </a:ext>
            </a:extLst>
          </p:cNvPr>
          <p:cNvGraphicFramePr>
            <a:graphicFrameLocks noGrp="1"/>
          </p:cNvGraphicFramePr>
          <p:nvPr/>
        </p:nvGraphicFramePr>
        <p:xfrm>
          <a:off x="1833536" y="2813709"/>
          <a:ext cx="1586458" cy="400110"/>
        </p:xfrm>
        <a:graphic>
          <a:graphicData uri="http://schemas.openxmlformats.org/drawingml/2006/table">
            <a:tbl>
              <a:tblPr/>
              <a:tblGrid>
                <a:gridCol w="569816">
                  <a:extLst>
                    <a:ext uri="{9D8B030D-6E8A-4147-A177-3AD203B41FA5}">
                      <a16:colId xmlns:a16="http://schemas.microsoft.com/office/drawing/2014/main" val="20000"/>
                    </a:ext>
                  </a:extLst>
                </a:gridCol>
                <a:gridCol w="1016642">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Ειδίκευση</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4" name="Text Box 16">
            <a:extLst>
              <a:ext uri="{FF2B5EF4-FFF2-40B4-BE49-F238E27FC236}">
                <a16:creationId xmlns:a16="http://schemas.microsoft.com/office/drawing/2014/main" id="{91964B16-E14A-04D4-C574-FA099B9DAFF6}"/>
              </a:ext>
            </a:extLst>
          </p:cNvPr>
          <p:cNvSpPr txBox="1">
            <a:spLocks noChangeArrowheads="1"/>
          </p:cNvSpPr>
          <p:nvPr/>
        </p:nvSpPr>
        <p:spPr bwMode="auto">
          <a:xfrm>
            <a:off x="-152400" y="2832819"/>
            <a:ext cx="1819794"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Μεταπτυχιακός</a:t>
            </a:r>
            <a:endParaRPr lang="en-GB" sz="1600" b="0" dirty="0">
              <a:solidFill>
                <a:srgbClr val="0000FF"/>
              </a:solidFill>
            </a:endParaRPr>
          </a:p>
        </p:txBody>
      </p:sp>
      <p:cxnSp>
        <p:nvCxnSpPr>
          <p:cNvPr id="45" name="Γραμμή σύνδεσης: Γωνιώδης 44">
            <a:extLst>
              <a:ext uri="{FF2B5EF4-FFF2-40B4-BE49-F238E27FC236}">
                <a16:creationId xmlns:a16="http://schemas.microsoft.com/office/drawing/2014/main" id="{FF9A8E3C-2BD8-15B8-CF33-DCA14672709E}"/>
              </a:ext>
            </a:extLst>
          </p:cNvPr>
          <p:cNvCxnSpPr>
            <a:cxnSpLocks/>
          </p:cNvCxnSpPr>
          <p:nvPr/>
        </p:nvCxnSpPr>
        <p:spPr>
          <a:xfrm rot="10800000">
            <a:off x="1819794" y="1308819"/>
            <a:ext cx="13743" cy="1080219"/>
          </a:xfrm>
          <a:prstGeom prst="bentConnector3">
            <a:avLst>
              <a:gd name="adj1" fmla="val 115348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Γραμμή σύνδεσης: Γωνιώδης 45">
            <a:extLst>
              <a:ext uri="{FF2B5EF4-FFF2-40B4-BE49-F238E27FC236}">
                <a16:creationId xmlns:a16="http://schemas.microsoft.com/office/drawing/2014/main" id="{633F9F32-B665-9A1A-AAD0-5247FBBFA726}"/>
              </a:ext>
            </a:extLst>
          </p:cNvPr>
          <p:cNvCxnSpPr>
            <a:cxnSpLocks/>
            <a:stCxn id="43" idx="1"/>
            <a:endCxn id="37" idx="1"/>
          </p:cNvCxnSpPr>
          <p:nvPr/>
        </p:nvCxnSpPr>
        <p:spPr>
          <a:xfrm rot="10800000">
            <a:off x="1819794" y="1419256"/>
            <a:ext cx="13743" cy="1594509"/>
          </a:xfrm>
          <a:prstGeom prst="bentConnector3">
            <a:avLst>
              <a:gd name="adj1" fmla="val 176339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12758AF-298B-1EC9-B3A9-200154131DE9}"/>
              </a:ext>
            </a:extLst>
          </p:cNvPr>
          <p:cNvSpPr txBox="1"/>
          <p:nvPr/>
        </p:nvSpPr>
        <p:spPr>
          <a:xfrm>
            <a:off x="85766" y="3517856"/>
            <a:ext cx="5096750" cy="2031325"/>
          </a:xfrm>
          <a:prstGeom prst="rect">
            <a:avLst/>
          </a:prstGeom>
          <a:noFill/>
        </p:spPr>
        <p:txBody>
          <a:bodyPr wrap="square">
            <a:spAutoFit/>
          </a:bodyPr>
          <a:lstStyle/>
          <a:p>
            <a:r>
              <a:rPr lang="el-GR" sz="1400" dirty="0"/>
              <a:t>CREATE TABLE </a:t>
            </a:r>
            <a:r>
              <a:rPr lang="el-GR" sz="1400" dirty="0" err="1"/>
              <a:t>undergraduate_student</a:t>
            </a:r>
            <a:r>
              <a:rPr lang="el-GR" sz="1400" dirty="0"/>
              <a:t> (</a:t>
            </a:r>
          </a:p>
          <a:p>
            <a:r>
              <a:rPr lang="el-GR" sz="1400" dirty="0"/>
              <a:t>    </a:t>
            </a:r>
            <a:r>
              <a:rPr lang="el-GR" sz="1400" dirty="0" err="1"/>
              <a:t>student_am</a:t>
            </a:r>
            <a:r>
              <a:rPr lang="el-GR" sz="1400" dirty="0"/>
              <a:t>  INTEGER      PRIMARY KEY,</a:t>
            </a:r>
          </a:p>
          <a:p>
            <a:r>
              <a:rPr lang="el-GR" sz="1400" dirty="0"/>
              <a:t>    </a:t>
            </a:r>
            <a:r>
              <a:rPr lang="el-GR" sz="1400" dirty="0" err="1"/>
              <a:t>programme</a:t>
            </a:r>
            <a:r>
              <a:rPr lang="el-GR" sz="1400" dirty="0"/>
              <a:t>   VARCHAR(200) NOT NULL,   -- Πρόγραμμα Σπουδών</a:t>
            </a:r>
          </a:p>
          <a:p>
            <a:r>
              <a:rPr lang="el-GR" sz="1400" dirty="0"/>
              <a:t>    CONSTRAINT </a:t>
            </a:r>
            <a:r>
              <a:rPr lang="el-GR" sz="1400" dirty="0" err="1"/>
              <a:t>fk_ug_student</a:t>
            </a:r>
            <a:endParaRPr lang="el-GR" sz="1400" dirty="0"/>
          </a:p>
          <a:p>
            <a:r>
              <a:rPr lang="el-GR" sz="1400" dirty="0"/>
              <a:t>        FOREIGN KEY (</a:t>
            </a:r>
            <a:r>
              <a:rPr lang="el-GR" sz="1400" dirty="0" err="1"/>
              <a:t>student_am</a:t>
            </a:r>
            <a:r>
              <a:rPr lang="el-GR" sz="1400" dirty="0"/>
              <a:t>)</a:t>
            </a:r>
          </a:p>
          <a:p>
            <a:r>
              <a:rPr lang="el-GR" sz="1400" dirty="0"/>
              <a:t>        REFERENCES </a:t>
            </a:r>
            <a:r>
              <a:rPr lang="el-GR" sz="1400" dirty="0" err="1"/>
              <a:t>student</a:t>
            </a:r>
            <a:r>
              <a:rPr lang="el-GR" sz="1400" dirty="0"/>
              <a:t>(</a:t>
            </a:r>
            <a:r>
              <a:rPr lang="el-GR" sz="1400" dirty="0" err="1"/>
              <a:t>am</a:t>
            </a:r>
            <a:r>
              <a:rPr lang="el-GR" sz="1400" dirty="0"/>
              <a:t>)</a:t>
            </a:r>
          </a:p>
          <a:p>
            <a:r>
              <a:rPr lang="el-GR" sz="1400" dirty="0"/>
              <a:t>        ON UPDATE CASCADE</a:t>
            </a:r>
          </a:p>
          <a:p>
            <a:r>
              <a:rPr lang="el-GR" sz="1400" dirty="0"/>
              <a:t>        ON DELETE CASCADE</a:t>
            </a:r>
          </a:p>
          <a:p>
            <a:r>
              <a:rPr lang="el-GR" sz="1400" dirty="0"/>
              <a:t>);</a:t>
            </a:r>
          </a:p>
        </p:txBody>
      </p:sp>
      <p:sp>
        <p:nvSpPr>
          <p:cNvPr id="6" name="TextBox 5">
            <a:extLst>
              <a:ext uri="{FF2B5EF4-FFF2-40B4-BE49-F238E27FC236}">
                <a16:creationId xmlns:a16="http://schemas.microsoft.com/office/drawing/2014/main" id="{5EE6F028-4C66-81D1-7E3C-17EE13E6A1A5}"/>
              </a:ext>
            </a:extLst>
          </p:cNvPr>
          <p:cNvSpPr txBox="1"/>
          <p:nvPr/>
        </p:nvSpPr>
        <p:spPr>
          <a:xfrm>
            <a:off x="4036142" y="4547121"/>
            <a:ext cx="4650658" cy="2031325"/>
          </a:xfrm>
          <a:prstGeom prst="rect">
            <a:avLst/>
          </a:prstGeom>
          <a:noFill/>
        </p:spPr>
        <p:txBody>
          <a:bodyPr wrap="square">
            <a:spAutoFit/>
          </a:bodyPr>
          <a:lstStyle/>
          <a:p>
            <a:r>
              <a:rPr lang="el-GR" sz="1400" dirty="0"/>
              <a:t>CREATE TABLE </a:t>
            </a:r>
            <a:r>
              <a:rPr lang="el-GR" sz="1400" dirty="0" err="1"/>
              <a:t>postgraduate_student</a:t>
            </a:r>
            <a:r>
              <a:rPr lang="el-GR" sz="1400" dirty="0"/>
              <a:t> (</a:t>
            </a:r>
          </a:p>
          <a:p>
            <a:r>
              <a:rPr lang="el-GR" sz="1400" dirty="0"/>
              <a:t>    </a:t>
            </a:r>
            <a:r>
              <a:rPr lang="el-GR" sz="1400" dirty="0" err="1"/>
              <a:t>student_am</a:t>
            </a:r>
            <a:r>
              <a:rPr lang="el-GR" sz="1400" dirty="0"/>
              <a:t>    INTEGER      PRIMARY KEY,</a:t>
            </a:r>
          </a:p>
          <a:p>
            <a:r>
              <a:rPr lang="el-GR" sz="1400" dirty="0"/>
              <a:t>    </a:t>
            </a:r>
            <a:r>
              <a:rPr lang="el-GR" sz="1400" dirty="0" err="1"/>
              <a:t>specialization</a:t>
            </a:r>
            <a:r>
              <a:rPr lang="el-GR" sz="1400" dirty="0"/>
              <a:t> VARCHAR(200) NOT NULL,     -- Ειδίκευση</a:t>
            </a:r>
          </a:p>
          <a:p>
            <a:r>
              <a:rPr lang="el-GR" sz="1400" dirty="0"/>
              <a:t>    CONSTRAINT </a:t>
            </a:r>
            <a:r>
              <a:rPr lang="el-GR" sz="1400" dirty="0" err="1"/>
              <a:t>fk_pg_student</a:t>
            </a:r>
            <a:endParaRPr lang="el-GR" sz="1400" dirty="0"/>
          </a:p>
          <a:p>
            <a:r>
              <a:rPr lang="el-GR" sz="1400" dirty="0"/>
              <a:t>        FOREIGN KEY (</a:t>
            </a:r>
            <a:r>
              <a:rPr lang="el-GR" sz="1400" dirty="0" err="1"/>
              <a:t>student_am</a:t>
            </a:r>
            <a:r>
              <a:rPr lang="el-GR" sz="1400" dirty="0"/>
              <a:t>)</a:t>
            </a:r>
          </a:p>
          <a:p>
            <a:r>
              <a:rPr lang="el-GR" sz="1400" dirty="0"/>
              <a:t>        REFERENCES </a:t>
            </a:r>
            <a:r>
              <a:rPr lang="el-GR" sz="1400" dirty="0" err="1"/>
              <a:t>student</a:t>
            </a:r>
            <a:r>
              <a:rPr lang="el-GR" sz="1400" dirty="0"/>
              <a:t>(</a:t>
            </a:r>
            <a:r>
              <a:rPr lang="el-GR" sz="1400" dirty="0" err="1"/>
              <a:t>am</a:t>
            </a:r>
            <a:r>
              <a:rPr lang="el-GR" sz="1400" dirty="0"/>
              <a:t>)</a:t>
            </a:r>
          </a:p>
          <a:p>
            <a:r>
              <a:rPr lang="el-GR" sz="1400" dirty="0"/>
              <a:t>        ON UPDATE CASCADE</a:t>
            </a:r>
          </a:p>
          <a:p>
            <a:r>
              <a:rPr lang="el-GR" sz="1400" dirty="0"/>
              <a:t>        ON DELETE CASCADE</a:t>
            </a:r>
          </a:p>
          <a:p>
            <a:r>
              <a:rPr lang="el-GR" sz="1400" dirty="0"/>
              <a:t>);</a:t>
            </a:r>
          </a:p>
        </p:txBody>
      </p:sp>
    </p:spTree>
    <p:extLst>
      <p:ext uri="{BB962C8B-B14F-4D97-AF65-F5344CB8AC3E}">
        <p14:creationId xmlns:p14="http://schemas.microsoft.com/office/powerpoint/2010/main" val="1268228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E6A51-2024-5B45-93FC-E55F1CCD7AF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C6382EC-900A-B510-6101-65F7D0FA5AED}"/>
              </a:ext>
            </a:extLst>
          </p:cNvPr>
          <p:cNvSpPr>
            <a:spLocks noGrp="1"/>
          </p:cNvSpPr>
          <p:nvPr>
            <p:ph type="title"/>
          </p:nvPr>
        </p:nvSpPr>
        <p:spPr/>
        <p:txBody>
          <a:bodyPr/>
          <a:lstStyle/>
          <a:p>
            <a:r>
              <a:rPr lang="el-GR" dirty="0"/>
              <a:t>Ενδεικτική Λύση</a:t>
            </a:r>
          </a:p>
        </p:txBody>
      </p:sp>
      <p:sp>
        <p:nvSpPr>
          <p:cNvPr id="36" name="Text Box 16">
            <a:extLst>
              <a:ext uri="{FF2B5EF4-FFF2-40B4-BE49-F238E27FC236}">
                <a16:creationId xmlns:a16="http://schemas.microsoft.com/office/drawing/2014/main" id="{4A95818C-A0DB-93DE-1506-1625DD2954F6}"/>
              </a:ext>
            </a:extLst>
          </p:cNvPr>
          <p:cNvSpPr txBox="1">
            <a:spLocks noChangeArrowheads="1"/>
          </p:cNvSpPr>
          <p:nvPr/>
        </p:nvSpPr>
        <p:spPr bwMode="auto">
          <a:xfrm>
            <a:off x="228600" y="1275065"/>
            <a:ext cx="1156407"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Φοιτητής</a:t>
            </a:r>
            <a:endParaRPr lang="en-GB" sz="1600" b="0" dirty="0">
              <a:solidFill>
                <a:srgbClr val="0000FF"/>
              </a:solidFill>
            </a:endParaRPr>
          </a:p>
        </p:txBody>
      </p:sp>
      <p:graphicFrame>
        <p:nvGraphicFramePr>
          <p:cNvPr id="37" name="Group 42">
            <a:extLst>
              <a:ext uri="{FF2B5EF4-FFF2-40B4-BE49-F238E27FC236}">
                <a16:creationId xmlns:a16="http://schemas.microsoft.com/office/drawing/2014/main" id="{706B54C5-7476-9904-2656-C7D475DBBC9C}"/>
              </a:ext>
            </a:extLst>
          </p:cNvPr>
          <p:cNvGraphicFramePr>
            <a:graphicFrameLocks noGrp="1"/>
          </p:cNvGraphicFramePr>
          <p:nvPr/>
        </p:nvGraphicFramePr>
        <p:xfrm>
          <a:off x="1819793" y="1219200"/>
          <a:ext cx="4024860" cy="400110"/>
        </p:xfrm>
        <a:graphic>
          <a:graphicData uri="http://schemas.openxmlformats.org/drawingml/2006/table">
            <a:tbl>
              <a:tblPr/>
              <a:tblGrid>
                <a:gridCol w="609601">
                  <a:extLst>
                    <a:ext uri="{9D8B030D-6E8A-4147-A177-3AD203B41FA5}">
                      <a16:colId xmlns:a16="http://schemas.microsoft.com/office/drawing/2014/main" val="20000"/>
                    </a:ext>
                  </a:extLst>
                </a:gridCol>
                <a:gridCol w="889812">
                  <a:extLst>
                    <a:ext uri="{9D8B030D-6E8A-4147-A177-3AD203B41FA5}">
                      <a16:colId xmlns:a16="http://schemas.microsoft.com/office/drawing/2014/main" val="20001"/>
                    </a:ext>
                  </a:extLst>
                </a:gridCol>
                <a:gridCol w="841816">
                  <a:extLst>
                    <a:ext uri="{9D8B030D-6E8A-4147-A177-3AD203B41FA5}">
                      <a16:colId xmlns:a16="http://schemas.microsoft.com/office/drawing/2014/main" val="20002"/>
                    </a:ext>
                  </a:extLst>
                </a:gridCol>
                <a:gridCol w="701513">
                  <a:extLst>
                    <a:ext uri="{9D8B030D-6E8A-4147-A177-3AD203B41FA5}">
                      <a16:colId xmlns:a16="http://schemas.microsoft.com/office/drawing/2014/main" val="20003"/>
                    </a:ext>
                  </a:extLst>
                </a:gridCol>
                <a:gridCol w="982118">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 </a:t>
                      </a:r>
                      <a:r>
                        <a:rPr kumimoji="0" lang="el-GR" sz="1600" b="0" i="0" u="none" strike="noStrike" cap="none" normalizeH="0" baseline="0" dirty="0" err="1">
                          <a:ln>
                            <a:noFill/>
                          </a:ln>
                          <a:solidFill>
                            <a:schemeClr val="accent2"/>
                          </a:solidFill>
                          <a:effectLst/>
                          <a:latin typeface="Times New Roman" pitchFamily="18" charset="0"/>
                        </a:rPr>
                        <a:t>Εισ</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 name="Group 42">
            <a:extLst>
              <a:ext uri="{FF2B5EF4-FFF2-40B4-BE49-F238E27FC236}">
                <a16:creationId xmlns:a16="http://schemas.microsoft.com/office/drawing/2014/main" id="{F1D6931C-D890-D034-AC89-E56E9FBD573F}"/>
              </a:ext>
            </a:extLst>
          </p:cNvPr>
          <p:cNvGraphicFramePr>
            <a:graphicFrameLocks noGrp="1"/>
          </p:cNvGraphicFramePr>
          <p:nvPr/>
        </p:nvGraphicFramePr>
        <p:xfrm>
          <a:off x="1727598" y="4676588"/>
          <a:ext cx="5213591" cy="400110"/>
        </p:xfrm>
        <a:graphic>
          <a:graphicData uri="http://schemas.openxmlformats.org/drawingml/2006/table">
            <a:tbl>
              <a:tblPr/>
              <a:tblGrid>
                <a:gridCol w="1098791">
                  <a:extLst>
                    <a:ext uri="{9D8B030D-6E8A-4147-A177-3AD203B41FA5}">
                      <a16:colId xmlns:a16="http://schemas.microsoft.com/office/drawing/2014/main" val="20000"/>
                    </a:ext>
                  </a:extLst>
                </a:gridCol>
                <a:gridCol w="729585">
                  <a:extLst>
                    <a:ext uri="{9D8B030D-6E8A-4147-A177-3AD203B41FA5}">
                      <a16:colId xmlns:a16="http://schemas.microsoft.com/office/drawing/2014/main" val="20001"/>
                    </a:ext>
                  </a:extLst>
                </a:gridCol>
                <a:gridCol w="1729418">
                  <a:extLst>
                    <a:ext uri="{9D8B030D-6E8A-4147-A177-3AD203B41FA5}">
                      <a16:colId xmlns:a16="http://schemas.microsoft.com/office/drawing/2014/main" val="20002"/>
                    </a:ext>
                  </a:extLst>
                </a:gridCol>
                <a:gridCol w="1655797">
                  <a:extLst>
                    <a:ext uri="{9D8B030D-6E8A-4147-A177-3AD203B41FA5}">
                      <a16:colId xmlns:a16="http://schemas.microsoft.com/office/drawing/2014/main" val="20003"/>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Τίτλος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Πιστοτ</a:t>
                      </a:r>
                      <a:r>
                        <a:rPr kumimoji="0" lang="el-GR" sz="1600" b="0" i="0" u="none" strike="noStrike" cap="none" normalizeH="0" baseline="0" dirty="0">
                          <a:ln>
                            <a:noFill/>
                          </a:ln>
                          <a:solidFill>
                            <a:schemeClr val="accent2"/>
                          </a:solidFill>
                          <a:effectLst/>
                          <a:latin typeface="Times New Roman" pitchFamily="18" charset="0"/>
                        </a:rPr>
                        <a:t>. Μονάδες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7" name="Text Box 16">
            <a:extLst>
              <a:ext uri="{FF2B5EF4-FFF2-40B4-BE49-F238E27FC236}">
                <a16:creationId xmlns:a16="http://schemas.microsoft.com/office/drawing/2014/main" id="{5B4FA031-1FB9-C95D-A8E1-D04E5AAA2078}"/>
              </a:ext>
            </a:extLst>
          </p:cNvPr>
          <p:cNvSpPr txBox="1">
            <a:spLocks noChangeArrowheads="1"/>
          </p:cNvSpPr>
          <p:nvPr/>
        </p:nvSpPr>
        <p:spPr bwMode="auto">
          <a:xfrm>
            <a:off x="229162" y="4690137"/>
            <a:ext cx="1109920"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Μάθημα</a:t>
            </a:r>
            <a:endParaRPr lang="en-GB" sz="1600" b="0" dirty="0">
              <a:solidFill>
                <a:srgbClr val="0000FF"/>
              </a:solidFill>
            </a:endParaRPr>
          </a:p>
        </p:txBody>
      </p:sp>
      <p:graphicFrame>
        <p:nvGraphicFramePr>
          <p:cNvPr id="58" name="Group 42">
            <a:extLst>
              <a:ext uri="{FF2B5EF4-FFF2-40B4-BE49-F238E27FC236}">
                <a16:creationId xmlns:a16="http://schemas.microsoft.com/office/drawing/2014/main" id="{88CF9A1C-3F38-342E-8F3B-2EACA4DE6571}"/>
              </a:ext>
            </a:extLst>
          </p:cNvPr>
          <p:cNvGraphicFramePr>
            <a:graphicFrameLocks noGrp="1"/>
          </p:cNvGraphicFramePr>
          <p:nvPr/>
        </p:nvGraphicFramePr>
        <p:xfrm>
          <a:off x="6941189" y="4676588"/>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Καθ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2" name="Group 42">
            <a:extLst>
              <a:ext uri="{FF2B5EF4-FFF2-40B4-BE49-F238E27FC236}">
                <a16:creationId xmlns:a16="http://schemas.microsoft.com/office/drawing/2014/main" id="{4E16DC30-A8A6-8CC3-4C62-EC1CE42DD455}"/>
              </a:ext>
            </a:extLst>
          </p:cNvPr>
          <p:cNvGraphicFramePr>
            <a:graphicFrameLocks noGrp="1"/>
          </p:cNvGraphicFramePr>
          <p:nvPr/>
        </p:nvGraphicFramePr>
        <p:xfrm>
          <a:off x="1872050" y="3525207"/>
          <a:ext cx="3324202" cy="427297"/>
        </p:xfrm>
        <a:graphic>
          <a:graphicData uri="http://schemas.openxmlformats.org/drawingml/2006/table">
            <a:tbl>
              <a:tblPr/>
              <a:tblGrid>
                <a:gridCol w="680734">
                  <a:extLst>
                    <a:ext uri="{9D8B030D-6E8A-4147-A177-3AD203B41FA5}">
                      <a16:colId xmlns:a16="http://schemas.microsoft.com/office/drawing/2014/main" val="20000"/>
                    </a:ext>
                  </a:extLst>
                </a:gridCol>
                <a:gridCol w="1161702">
                  <a:extLst>
                    <a:ext uri="{9D8B030D-6E8A-4147-A177-3AD203B41FA5}">
                      <a16:colId xmlns:a16="http://schemas.microsoft.com/office/drawing/2014/main" val="20001"/>
                    </a:ext>
                  </a:extLst>
                </a:gridCol>
                <a:gridCol w="1481766">
                  <a:extLst>
                    <a:ext uri="{9D8B030D-6E8A-4147-A177-3AD203B41FA5}">
                      <a16:colId xmlns:a16="http://schemas.microsoft.com/office/drawing/2014/main" val="1340452074"/>
                    </a:ext>
                  </a:extLst>
                </a:gridCol>
              </a:tblGrid>
              <a:tr h="4272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1600" b="0" i="0" u="none" strike="noStrike" cap="none" normalizeH="0" baseline="0" dirty="0">
                          <a:ln>
                            <a:noFill/>
                          </a:ln>
                          <a:solidFill>
                            <a:schemeClr val="accent2"/>
                          </a:solidFill>
                          <a:effectLst/>
                          <a:latin typeface="Times New Roman" pitchFamily="18" charset="0"/>
                        </a:rPr>
                        <a:t>Έτος Εγγραφής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3" name="Text Box 16">
            <a:extLst>
              <a:ext uri="{FF2B5EF4-FFF2-40B4-BE49-F238E27FC236}">
                <a16:creationId xmlns:a16="http://schemas.microsoft.com/office/drawing/2014/main" id="{0AA6D24B-5D06-800D-CDD7-4827D19BB134}"/>
              </a:ext>
            </a:extLst>
          </p:cNvPr>
          <p:cNvSpPr txBox="1">
            <a:spLocks noChangeArrowheads="1"/>
          </p:cNvSpPr>
          <p:nvPr/>
        </p:nvSpPr>
        <p:spPr bwMode="auto">
          <a:xfrm>
            <a:off x="224079" y="3569578"/>
            <a:ext cx="1165447" cy="338554"/>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Εγγράφεται</a:t>
            </a:r>
            <a:endParaRPr lang="en-GB" sz="1600" b="0" dirty="0">
              <a:solidFill>
                <a:srgbClr val="0000FF"/>
              </a:solidFill>
            </a:endParaRPr>
          </a:p>
        </p:txBody>
      </p:sp>
      <p:cxnSp>
        <p:nvCxnSpPr>
          <p:cNvPr id="64" name="Γραμμή σύνδεσης: Γωνιώδης 63">
            <a:extLst>
              <a:ext uri="{FF2B5EF4-FFF2-40B4-BE49-F238E27FC236}">
                <a16:creationId xmlns:a16="http://schemas.microsoft.com/office/drawing/2014/main" id="{E84DC45D-E951-534F-234B-68CAD0404EE0}"/>
              </a:ext>
            </a:extLst>
          </p:cNvPr>
          <p:cNvCxnSpPr>
            <a:cxnSpLocks/>
            <a:endCxn id="37" idx="1"/>
          </p:cNvCxnSpPr>
          <p:nvPr/>
        </p:nvCxnSpPr>
        <p:spPr>
          <a:xfrm rot="16200000" flipV="1">
            <a:off x="701498" y="2537550"/>
            <a:ext cx="2302592" cy="66001"/>
          </a:xfrm>
          <a:prstGeom prst="bentConnector4">
            <a:avLst>
              <a:gd name="adj1" fmla="val 2414"/>
              <a:gd name="adj2" fmla="val 56950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Ευθύγραμμο βέλος σύνδεσης 64">
            <a:extLst>
              <a:ext uri="{FF2B5EF4-FFF2-40B4-BE49-F238E27FC236}">
                <a16:creationId xmlns:a16="http://schemas.microsoft.com/office/drawing/2014/main" id="{15A636DB-3C57-62EF-2B73-4E1F61D7C325}"/>
              </a:ext>
            </a:extLst>
          </p:cNvPr>
          <p:cNvCxnSpPr/>
          <p:nvPr/>
        </p:nvCxnSpPr>
        <p:spPr>
          <a:xfrm>
            <a:off x="2626765" y="3952504"/>
            <a:ext cx="0" cy="7240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7ED355D-D247-7E3F-BE81-86E5505315AD}"/>
              </a:ext>
            </a:extLst>
          </p:cNvPr>
          <p:cNvSpPr txBox="1"/>
          <p:nvPr/>
        </p:nvSpPr>
        <p:spPr>
          <a:xfrm>
            <a:off x="5026381" y="1643149"/>
            <a:ext cx="4193819" cy="3046988"/>
          </a:xfrm>
          <a:prstGeom prst="rect">
            <a:avLst/>
          </a:prstGeom>
          <a:noFill/>
        </p:spPr>
        <p:txBody>
          <a:bodyPr wrap="square">
            <a:spAutoFit/>
          </a:bodyPr>
          <a:lstStyle/>
          <a:p>
            <a:r>
              <a:rPr lang="el-GR" sz="1200" dirty="0"/>
              <a:t>CREATE TABLE </a:t>
            </a:r>
            <a:r>
              <a:rPr lang="el-GR" sz="1200" dirty="0" err="1"/>
              <a:t>enrollment</a:t>
            </a:r>
            <a:r>
              <a:rPr lang="el-GR" sz="1200" dirty="0"/>
              <a:t> (</a:t>
            </a:r>
          </a:p>
          <a:p>
            <a:r>
              <a:rPr lang="el-GR" sz="1200" dirty="0"/>
              <a:t>    </a:t>
            </a:r>
            <a:r>
              <a:rPr lang="el-GR" sz="1200" dirty="0" err="1"/>
              <a:t>student_am</a:t>
            </a:r>
            <a:r>
              <a:rPr lang="el-GR" sz="1200" dirty="0"/>
              <a:t>      INTEGER     NOT NULL,</a:t>
            </a:r>
          </a:p>
          <a:p>
            <a:r>
              <a:rPr lang="el-GR" sz="1200" dirty="0"/>
              <a:t>    </a:t>
            </a:r>
            <a:r>
              <a:rPr lang="el-GR" sz="1200" dirty="0" err="1"/>
              <a:t>course_code</a:t>
            </a:r>
            <a:r>
              <a:rPr lang="el-GR" sz="1200" dirty="0"/>
              <a:t>     VARCHAR(20) NOT NULL,</a:t>
            </a:r>
          </a:p>
          <a:p>
            <a:r>
              <a:rPr lang="el-GR" sz="1200" dirty="0"/>
              <a:t>    </a:t>
            </a:r>
            <a:r>
              <a:rPr lang="el-GR" sz="1200" dirty="0" err="1"/>
              <a:t>enrollment_year</a:t>
            </a:r>
            <a:r>
              <a:rPr lang="el-GR" sz="1200" dirty="0"/>
              <a:t> INTEGER     NOT NULL,     -- </a:t>
            </a:r>
            <a:r>
              <a:rPr lang="el-GR" sz="1200" dirty="0" err="1"/>
              <a:t>Στος</a:t>
            </a:r>
            <a:r>
              <a:rPr lang="el-GR" sz="1200" dirty="0"/>
              <a:t> Εγγραφής</a:t>
            </a:r>
          </a:p>
          <a:p>
            <a:r>
              <a:rPr lang="el-GR" sz="1200" dirty="0"/>
              <a:t>    PRIMARY KEY (</a:t>
            </a:r>
            <a:r>
              <a:rPr lang="el-GR" sz="1200" dirty="0" err="1"/>
              <a:t>student_am</a:t>
            </a:r>
            <a:r>
              <a:rPr lang="el-GR" sz="1200" dirty="0"/>
              <a:t>, </a:t>
            </a:r>
            <a:r>
              <a:rPr lang="el-GR" sz="1200" dirty="0" err="1"/>
              <a:t>course_code</a:t>
            </a:r>
            <a:r>
              <a:rPr lang="el-GR" sz="1200" dirty="0"/>
              <a:t>, </a:t>
            </a:r>
            <a:r>
              <a:rPr lang="el-GR" sz="1200" dirty="0" err="1"/>
              <a:t>enrollment_year</a:t>
            </a:r>
            <a:r>
              <a:rPr lang="el-GR" sz="1200" dirty="0"/>
              <a:t>),</a:t>
            </a:r>
          </a:p>
          <a:p>
            <a:r>
              <a:rPr lang="el-GR" sz="1200" dirty="0"/>
              <a:t>    CONSTRAINT </a:t>
            </a:r>
            <a:r>
              <a:rPr lang="el-GR" sz="1200" dirty="0" err="1"/>
              <a:t>fk_enr_student</a:t>
            </a:r>
            <a:endParaRPr lang="el-GR" sz="1200" dirty="0"/>
          </a:p>
          <a:p>
            <a:r>
              <a:rPr lang="el-GR" sz="1200" dirty="0"/>
              <a:t>        FOREIGN KEY (</a:t>
            </a:r>
            <a:r>
              <a:rPr lang="el-GR" sz="1200" dirty="0" err="1"/>
              <a:t>student_am</a:t>
            </a:r>
            <a:r>
              <a:rPr lang="el-GR" sz="1200" dirty="0"/>
              <a:t>)</a:t>
            </a:r>
          </a:p>
          <a:p>
            <a:r>
              <a:rPr lang="el-GR" sz="1200" dirty="0"/>
              <a:t>        REFERENCES </a:t>
            </a:r>
            <a:r>
              <a:rPr lang="el-GR" sz="1200" dirty="0" err="1"/>
              <a:t>student</a:t>
            </a:r>
            <a:r>
              <a:rPr lang="el-GR" sz="1200" dirty="0"/>
              <a:t>(</a:t>
            </a:r>
            <a:r>
              <a:rPr lang="el-GR" sz="1200" dirty="0" err="1"/>
              <a:t>am</a:t>
            </a:r>
            <a:r>
              <a:rPr lang="el-GR" sz="1200" dirty="0"/>
              <a:t>)</a:t>
            </a:r>
          </a:p>
          <a:p>
            <a:r>
              <a:rPr lang="el-GR" sz="1200" dirty="0"/>
              <a:t>        ON UPDATE CASCADE</a:t>
            </a:r>
          </a:p>
          <a:p>
            <a:r>
              <a:rPr lang="el-GR" sz="1200" dirty="0"/>
              <a:t>        ON DELETE CASCADE,</a:t>
            </a:r>
          </a:p>
          <a:p>
            <a:r>
              <a:rPr lang="el-GR" sz="1200" dirty="0"/>
              <a:t>    CONSTRAINT </a:t>
            </a:r>
            <a:r>
              <a:rPr lang="el-GR" sz="1200" dirty="0" err="1"/>
              <a:t>fk_enr_course</a:t>
            </a:r>
            <a:endParaRPr lang="el-GR" sz="1200" dirty="0"/>
          </a:p>
          <a:p>
            <a:r>
              <a:rPr lang="el-GR" sz="1200" dirty="0"/>
              <a:t>        FOREIGN KEY (</a:t>
            </a:r>
            <a:r>
              <a:rPr lang="el-GR" sz="1200" dirty="0" err="1"/>
              <a:t>course_code</a:t>
            </a:r>
            <a:r>
              <a:rPr lang="el-GR" sz="1200" dirty="0"/>
              <a:t>)</a:t>
            </a:r>
          </a:p>
          <a:p>
            <a:r>
              <a:rPr lang="el-GR" sz="1200" dirty="0"/>
              <a:t>        REFERENCES </a:t>
            </a:r>
            <a:r>
              <a:rPr lang="el-GR" sz="1200" dirty="0" err="1"/>
              <a:t>course</a:t>
            </a:r>
            <a:r>
              <a:rPr lang="el-GR" sz="1200" dirty="0"/>
              <a:t>(</a:t>
            </a:r>
            <a:r>
              <a:rPr lang="el-GR" sz="1200" dirty="0" err="1"/>
              <a:t>code</a:t>
            </a:r>
            <a:r>
              <a:rPr lang="el-GR" sz="1200" dirty="0"/>
              <a:t>)</a:t>
            </a:r>
          </a:p>
          <a:p>
            <a:r>
              <a:rPr lang="el-GR" sz="1200" dirty="0"/>
              <a:t>        ON UPDATE CASCADE</a:t>
            </a:r>
          </a:p>
          <a:p>
            <a:r>
              <a:rPr lang="el-GR" sz="1200" dirty="0"/>
              <a:t>        ON DELETE CASCADE</a:t>
            </a:r>
          </a:p>
          <a:p>
            <a:r>
              <a:rPr lang="el-GR" sz="1200" dirty="0"/>
              <a:t>);</a:t>
            </a:r>
          </a:p>
        </p:txBody>
      </p:sp>
    </p:spTree>
    <p:extLst>
      <p:ext uri="{BB962C8B-B14F-4D97-AF65-F5344CB8AC3E}">
        <p14:creationId xmlns:p14="http://schemas.microsoft.com/office/powerpoint/2010/main" val="297177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ADEEEF-30B1-1AB0-E175-04F6B0F24F25}"/>
              </a:ext>
            </a:extLst>
          </p:cNvPr>
          <p:cNvSpPr>
            <a:spLocks noGrp="1"/>
          </p:cNvSpPr>
          <p:nvPr>
            <p:ph type="title"/>
          </p:nvPr>
        </p:nvSpPr>
        <p:spPr/>
        <p:txBody>
          <a:bodyPr>
            <a:noAutofit/>
          </a:bodyPr>
          <a:lstStyle/>
          <a:p>
            <a:r>
              <a:rPr lang="el-GR" sz="2800" dirty="0">
                <a:solidFill>
                  <a:schemeClr val="accent2"/>
                </a:solidFill>
              </a:rPr>
              <a:t>Παράδειγμα Διαγράμματος Οντοτήτων-Συσχετίσεων (ER </a:t>
            </a:r>
            <a:r>
              <a:rPr lang="el-GR" sz="2800" dirty="0" err="1">
                <a:solidFill>
                  <a:schemeClr val="accent2"/>
                </a:solidFill>
              </a:rPr>
              <a:t>Diagram</a:t>
            </a:r>
            <a:r>
              <a:rPr lang="el-GR" sz="2800" dirty="0">
                <a:solidFill>
                  <a:schemeClr val="accent2"/>
                </a:solidFill>
              </a:rPr>
              <a:t>)</a:t>
            </a:r>
            <a:r>
              <a:rPr lang="el-GR" sz="2800" dirty="0" err="1">
                <a:solidFill>
                  <a:schemeClr val="accent2"/>
                </a:solidFill>
              </a:rPr>
              <a:t>ση</a:t>
            </a:r>
            <a:r>
              <a:rPr lang="el-GR" sz="2800" dirty="0">
                <a:solidFill>
                  <a:schemeClr val="accent2"/>
                </a:solidFill>
              </a:rPr>
              <a:t> Δεδομένων Πανεπιστημίου</a:t>
            </a:r>
            <a:endParaRPr lang="el-GR" sz="2800" dirty="0"/>
          </a:p>
        </p:txBody>
      </p:sp>
      <p:sp>
        <p:nvSpPr>
          <p:cNvPr id="3" name="Θέση περιεχομένου 2">
            <a:extLst>
              <a:ext uri="{FF2B5EF4-FFF2-40B4-BE49-F238E27FC236}">
                <a16:creationId xmlns:a16="http://schemas.microsoft.com/office/drawing/2014/main" id="{5F15E8A0-39BE-0D92-9D1E-3D0F064C8C95}"/>
              </a:ext>
            </a:extLst>
          </p:cNvPr>
          <p:cNvSpPr>
            <a:spLocks noGrp="1"/>
          </p:cNvSpPr>
          <p:nvPr>
            <p:ph idx="1"/>
          </p:nvPr>
        </p:nvSpPr>
        <p:spPr/>
        <p:txBody>
          <a:bodyPr/>
          <a:lstStyle/>
          <a:p>
            <a:r>
              <a:rPr lang="el-GR" dirty="0"/>
              <a:t>Σχεδίαση στο πρόγραμμα </a:t>
            </a:r>
            <a:r>
              <a:rPr lang="en-GB" b="1" dirty="0"/>
              <a:t>Dia Diagram Editor</a:t>
            </a:r>
          </a:p>
          <a:p>
            <a:r>
              <a:rPr lang="en-GB" dirty="0"/>
              <a:t>Link: </a:t>
            </a:r>
            <a:r>
              <a:rPr lang="en-GB" dirty="0">
                <a:hlinkClick r:id="rId2"/>
              </a:rPr>
              <a:t>https://dia-installer.de/</a:t>
            </a:r>
            <a:endParaRPr lang="el-GR" dirty="0"/>
          </a:p>
        </p:txBody>
      </p:sp>
      <p:pic>
        <p:nvPicPr>
          <p:cNvPr id="4" name="Εικόνα 3">
            <a:extLst>
              <a:ext uri="{FF2B5EF4-FFF2-40B4-BE49-F238E27FC236}">
                <a16:creationId xmlns:a16="http://schemas.microsoft.com/office/drawing/2014/main" id="{186D3453-181D-B437-E7B8-1202B6DA3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814" y="2971800"/>
            <a:ext cx="5716371" cy="3505079"/>
          </a:xfrm>
          <a:prstGeom prst="rect">
            <a:avLst/>
          </a:prstGeom>
        </p:spPr>
      </p:pic>
    </p:spTree>
    <p:extLst>
      <p:ext uri="{BB962C8B-B14F-4D97-AF65-F5344CB8AC3E}">
        <p14:creationId xmlns:p14="http://schemas.microsoft.com/office/powerpoint/2010/main" val="3085846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5D7BB-6A95-4FE0-8C16-C6357FA2AFA6}"/>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134285E5-876E-ED29-F81D-A9D94D1BC809}"/>
              </a:ext>
            </a:extLst>
          </p:cNvPr>
          <p:cNvSpPr>
            <a:spLocks noGrp="1" noChangeArrowheads="1"/>
          </p:cNvSpPr>
          <p:nvPr>
            <p:ph type="title"/>
          </p:nvPr>
        </p:nvSpPr>
        <p:spPr/>
        <p:txBody>
          <a:bodyPr>
            <a:normAutofit/>
          </a:bodyPr>
          <a:lstStyle/>
          <a:p>
            <a:r>
              <a:rPr lang="en-GB" dirty="0">
                <a:solidFill>
                  <a:schemeClr val="accent2"/>
                </a:solidFill>
              </a:rPr>
              <a:t>SQL</a:t>
            </a:r>
            <a:r>
              <a:rPr lang="el-GR" dirty="0">
                <a:solidFill>
                  <a:schemeClr val="accent2"/>
                </a:solidFill>
              </a:rPr>
              <a:t> Επεξεργασία Δεδομένων</a:t>
            </a:r>
            <a:endParaRPr lang="en-GB" dirty="0">
              <a:solidFill>
                <a:schemeClr val="accent2"/>
              </a:solidFill>
            </a:endParaRPr>
          </a:p>
        </p:txBody>
      </p:sp>
      <p:sp>
        <p:nvSpPr>
          <p:cNvPr id="5" name="Rectangle 3">
            <a:extLst>
              <a:ext uri="{FF2B5EF4-FFF2-40B4-BE49-F238E27FC236}">
                <a16:creationId xmlns:a16="http://schemas.microsoft.com/office/drawing/2014/main" id="{6569884D-FFED-3B3D-BE3B-3037FC0B04D9}"/>
              </a:ext>
            </a:extLst>
          </p:cNvPr>
          <p:cNvSpPr txBox="1">
            <a:spLocks noChangeArrowheads="1"/>
          </p:cNvSpPr>
          <p:nvPr/>
        </p:nvSpPr>
        <p:spPr>
          <a:xfrm>
            <a:off x="457200" y="1600200"/>
            <a:ext cx="8229600" cy="4983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b="1" dirty="0"/>
              <a:t>Εισαγωγή</a:t>
            </a:r>
            <a:r>
              <a:rPr lang="el-GR" sz="2000" dirty="0"/>
              <a:t> νέων δεδομένων (Πλειάδες/Γραμμές) σε Πίνακα</a:t>
            </a:r>
          </a:p>
          <a:p>
            <a:pPr lvl="1"/>
            <a:r>
              <a:rPr lang="en-US" sz="1600" dirty="0"/>
              <a:t>INSERT</a:t>
            </a:r>
          </a:p>
          <a:p>
            <a:endParaRPr lang="el-GR" sz="2000" dirty="0"/>
          </a:p>
          <a:p>
            <a:endParaRPr lang="el-GR" sz="2000" dirty="0"/>
          </a:p>
          <a:p>
            <a:endParaRPr lang="el-GR" sz="2000" dirty="0"/>
          </a:p>
          <a:p>
            <a:endParaRPr lang="el-GR" sz="2000" dirty="0"/>
          </a:p>
          <a:p>
            <a:endParaRPr lang="el-GR" sz="2000" dirty="0"/>
          </a:p>
          <a:p>
            <a:r>
              <a:rPr lang="el-GR" sz="2000" b="1" dirty="0"/>
              <a:t>Ενημέρωση</a:t>
            </a:r>
            <a:r>
              <a:rPr lang="el-GR" sz="2000" dirty="0"/>
              <a:t> δεδομένων που είχαμε εισαγάγει σε Πίνακα</a:t>
            </a:r>
          </a:p>
          <a:p>
            <a:pPr lvl="1"/>
            <a:r>
              <a:rPr lang="en-US" sz="1600" dirty="0"/>
              <a:t>UPDATE</a:t>
            </a:r>
          </a:p>
          <a:p>
            <a:endParaRPr lang="el-GR" sz="2000" dirty="0"/>
          </a:p>
          <a:p>
            <a:endParaRPr lang="el-GR" sz="2000" dirty="0"/>
          </a:p>
          <a:p>
            <a:r>
              <a:rPr lang="el-GR" sz="2000" b="1" dirty="0"/>
              <a:t>Διαγραφή</a:t>
            </a:r>
            <a:r>
              <a:rPr lang="el-GR" sz="2000" dirty="0"/>
              <a:t> πλειάδων που είχαμε εισαγάγει σε Πίνακα</a:t>
            </a:r>
          </a:p>
          <a:p>
            <a:pPr lvl="1"/>
            <a:r>
              <a:rPr lang="en-US" sz="1600" dirty="0"/>
              <a:t>DELETE</a:t>
            </a:r>
            <a:endParaRPr lang="el-GR" sz="1600" dirty="0"/>
          </a:p>
          <a:p>
            <a:pPr lvl="1"/>
            <a:endParaRPr lang="el-GR" sz="1600" dirty="0"/>
          </a:p>
        </p:txBody>
      </p:sp>
      <p:pic>
        <p:nvPicPr>
          <p:cNvPr id="7" name="Εικόνα 6">
            <a:extLst>
              <a:ext uri="{FF2B5EF4-FFF2-40B4-BE49-F238E27FC236}">
                <a16:creationId xmlns:a16="http://schemas.microsoft.com/office/drawing/2014/main" id="{4B38D045-C47B-47A0-24D6-96BF6FCCA466}"/>
              </a:ext>
            </a:extLst>
          </p:cNvPr>
          <p:cNvPicPr>
            <a:picLocks noChangeAspect="1"/>
          </p:cNvPicPr>
          <p:nvPr/>
        </p:nvPicPr>
        <p:blipFill>
          <a:blip r:embed="rId2"/>
          <a:stretch>
            <a:fillRect/>
          </a:stretch>
        </p:blipFill>
        <p:spPr>
          <a:xfrm>
            <a:off x="1295400" y="2254586"/>
            <a:ext cx="4876800" cy="1860214"/>
          </a:xfrm>
          <a:prstGeom prst="rect">
            <a:avLst/>
          </a:prstGeom>
        </p:spPr>
      </p:pic>
      <p:pic>
        <p:nvPicPr>
          <p:cNvPr id="9" name="Εικόνα 8">
            <a:extLst>
              <a:ext uri="{FF2B5EF4-FFF2-40B4-BE49-F238E27FC236}">
                <a16:creationId xmlns:a16="http://schemas.microsoft.com/office/drawing/2014/main" id="{D6F7E848-075A-8939-25AA-C1087637B709}"/>
              </a:ext>
            </a:extLst>
          </p:cNvPr>
          <p:cNvPicPr>
            <a:picLocks noChangeAspect="1"/>
          </p:cNvPicPr>
          <p:nvPr/>
        </p:nvPicPr>
        <p:blipFill>
          <a:blip r:embed="rId3"/>
          <a:stretch>
            <a:fillRect/>
          </a:stretch>
        </p:blipFill>
        <p:spPr>
          <a:xfrm>
            <a:off x="1295400" y="4769186"/>
            <a:ext cx="4597400" cy="453923"/>
          </a:xfrm>
          <a:prstGeom prst="rect">
            <a:avLst/>
          </a:prstGeom>
        </p:spPr>
      </p:pic>
      <p:pic>
        <p:nvPicPr>
          <p:cNvPr id="11" name="Εικόνα 10">
            <a:extLst>
              <a:ext uri="{FF2B5EF4-FFF2-40B4-BE49-F238E27FC236}">
                <a16:creationId xmlns:a16="http://schemas.microsoft.com/office/drawing/2014/main" id="{3FEFAE02-A63A-611F-623E-9E5820CA070F}"/>
              </a:ext>
            </a:extLst>
          </p:cNvPr>
          <p:cNvPicPr>
            <a:picLocks noChangeAspect="1"/>
          </p:cNvPicPr>
          <p:nvPr/>
        </p:nvPicPr>
        <p:blipFill>
          <a:blip r:embed="rId4"/>
          <a:stretch>
            <a:fillRect/>
          </a:stretch>
        </p:blipFill>
        <p:spPr>
          <a:xfrm>
            <a:off x="1295400" y="6172200"/>
            <a:ext cx="6001555" cy="278860"/>
          </a:xfrm>
          <a:prstGeom prst="rect">
            <a:avLst/>
          </a:prstGeom>
        </p:spPr>
      </p:pic>
    </p:spTree>
    <p:extLst>
      <p:ext uri="{BB962C8B-B14F-4D97-AF65-F5344CB8AC3E}">
        <p14:creationId xmlns:p14="http://schemas.microsoft.com/office/powerpoint/2010/main" val="3167762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CD739-AC76-0ECC-88D1-F5A522CF61C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89F0467-82F3-0A5F-A41D-AF775259CB41}"/>
              </a:ext>
            </a:extLst>
          </p:cNvPr>
          <p:cNvSpPr>
            <a:spLocks noGrp="1"/>
          </p:cNvSpPr>
          <p:nvPr>
            <p:ph type="title"/>
          </p:nvPr>
        </p:nvSpPr>
        <p:spPr/>
        <p:txBody>
          <a:bodyPr/>
          <a:lstStyle/>
          <a:p>
            <a:r>
              <a:rPr lang="el-GR" dirty="0"/>
              <a:t>Ενδεικτική Λύση</a:t>
            </a:r>
          </a:p>
        </p:txBody>
      </p:sp>
      <p:graphicFrame>
        <p:nvGraphicFramePr>
          <p:cNvPr id="53" name="Group 42">
            <a:extLst>
              <a:ext uri="{FF2B5EF4-FFF2-40B4-BE49-F238E27FC236}">
                <a16:creationId xmlns:a16="http://schemas.microsoft.com/office/drawing/2014/main" id="{B390D789-04CF-4601-9BDB-53A72D200CB5}"/>
              </a:ext>
            </a:extLst>
          </p:cNvPr>
          <p:cNvGraphicFramePr>
            <a:graphicFrameLocks noGrp="1"/>
          </p:cNvGraphicFramePr>
          <p:nvPr/>
        </p:nvGraphicFramePr>
        <p:xfrm>
          <a:off x="1727597" y="5556909"/>
          <a:ext cx="5670792" cy="400110"/>
        </p:xfrm>
        <a:graphic>
          <a:graphicData uri="http://schemas.openxmlformats.org/drawingml/2006/table">
            <a:tbl>
              <a:tblPr/>
              <a:tblGrid>
                <a:gridCol w="874849">
                  <a:extLst>
                    <a:ext uri="{9D8B030D-6E8A-4147-A177-3AD203B41FA5}">
                      <a16:colId xmlns:a16="http://schemas.microsoft.com/office/drawing/2014/main" val="20000"/>
                    </a:ext>
                  </a:extLst>
                </a:gridCol>
                <a:gridCol w="1113865">
                  <a:extLst>
                    <a:ext uri="{9D8B030D-6E8A-4147-A177-3AD203B41FA5}">
                      <a16:colId xmlns:a16="http://schemas.microsoft.com/office/drawing/2014/main" val="20001"/>
                    </a:ext>
                  </a:extLst>
                </a:gridCol>
                <a:gridCol w="1225250">
                  <a:extLst>
                    <a:ext uri="{9D8B030D-6E8A-4147-A177-3AD203B41FA5}">
                      <a16:colId xmlns:a16="http://schemas.microsoft.com/office/drawing/2014/main" val="20002"/>
                    </a:ext>
                  </a:extLst>
                </a:gridCol>
                <a:gridCol w="1113865">
                  <a:extLst>
                    <a:ext uri="{9D8B030D-6E8A-4147-A177-3AD203B41FA5}">
                      <a16:colId xmlns:a16="http://schemas.microsoft.com/office/drawing/2014/main" val="20003"/>
                    </a:ext>
                  </a:extLst>
                </a:gridCol>
                <a:gridCol w="1342963">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sng" strike="noStrike" cap="none" normalizeH="0" baseline="0" dirty="0">
                          <a:ln>
                            <a:noFill/>
                          </a:ln>
                          <a:solidFill>
                            <a:schemeClr val="accent2"/>
                          </a:solidFill>
                          <a:effectLst/>
                          <a:latin typeface="Times New Roman" pitchFamily="18" charset="0"/>
                        </a:rPr>
                        <a:t>K-ID</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Αρ</a:t>
                      </a:r>
                      <a:r>
                        <a:rPr kumimoji="0" lang="el-GR" sz="1600" b="0" i="0" u="none" strike="noStrike" cap="none" normalizeH="0" baseline="0" dirty="0">
                          <a:ln>
                            <a:noFill/>
                          </a:ln>
                          <a:solidFill>
                            <a:schemeClr val="accent2"/>
                          </a:solidFill>
                          <a:effectLst/>
                          <a:latin typeface="Times New Roman" pitchFamily="18" charset="0"/>
                        </a:rPr>
                        <a:t>. Γραφείου</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4" name="Text Box 16">
            <a:extLst>
              <a:ext uri="{FF2B5EF4-FFF2-40B4-BE49-F238E27FC236}">
                <a16:creationId xmlns:a16="http://schemas.microsoft.com/office/drawing/2014/main" id="{AEF5026D-EDFA-A2F5-73BC-9A77623113ED}"/>
              </a:ext>
            </a:extLst>
          </p:cNvPr>
          <p:cNvSpPr txBox="1">
            <a:spLocks noChangeArrowheads="1"/>
          </p:cNvSpPr>
          <p:nvPr/>
        </p:nvSpPr>
        <p:spPr bwMode="auto">
          <a:xfrm>
            <a:off x="234164" y="5533898"/>
            <a:ext cx="1099916" cy="338554"/>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pPr>
            <a:r>
              <a:rPr lang="el-GR" sz="1600" dirty="0">
                <a:solidFill>
                  <a:srgbClr val="0000FF"/>
                </a:solidFill>
              </a:rPr>
              <a:t>Καθηγητής</a:t>
            </a:r>
            <a:endParaRPr lang="en-GB" sz="1600" dirty="0">
              <a:solidFill>
                <a:srgbClr val="0000FF"/>
              </a:solidFill>
            </a:endParaRPr>
          </a:p>
        </p:txBody>
      </p:sp>
      <p:graphicFrame>
        <p:nvGraphicFramePr>
          <p:cNvPr id="55" name="Group 42">
            <a:extLst>
              <a:ext uri="{FF2B5EF4-FFF2-40B4-BE49-F238E27FC236}">
                <a16:creationId xmlns:a16="http://schemas.microsoft.com/office/drawing/2014/main" id="{FEEC34AF-1DAA-E246-FDB3-6B01A9CC747D}"/>
              </a:ext>
            </a:extLst>
          </p:cNvPr>
          <p:cNvGraphicFramePr>
            <a:graphicFrameLocks noGrp="1"/>
          </p:cNvGraphicFramePr>
          <p:nvPr/>
        </p:nvGraphicFramePr>
        <p:xfrm>
          <a:off x="7398389" y="5556909"/>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Διευθ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7" name="Ευθεία γραμμή σύνδεσης 76">
            <a:extLst>
              <a:ext uri="{FF2B5EF4-FFF2-40B4-BE49-F238E27FC236}">
                <a16:creationId xmlns:a16="http://schemas.microsoft.com/office/drawing/2014/main" id="{99F8133E-4CCE-BDE2-1EF4-791B5F173905}"/>
              </a:ext>
            </a:extLst>
          </p:cNvPr>
          <p:cNvCxnSpPr/>
          <p:nvPr/>
        </p:nvCxnSpPr>
        <p:spPr>
          <a:xfrm flipH="1">
            <a:off x="2336933" y="5334000"/>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a:extLst>
              <a:ext uri="{FF2B5EF4-FFF2-40B4-BE49-F238E27FC236}">
                <a16:creationId xmlns:a16="http://schemas.microsoft.com/office/drawing/2014/main" id="{AAE0583B-63EF-5DD8-4EB6-5224804595F9}"/>
              </a:ext>
            </a:extLst>
          </p:cNvPr>
          <p:cNvCxnSpPr/>
          <p:nvPr/>
        </p:nvCxnSpPr>
        <p:spPr>
          <a:xfrm>
            <a:off x="2336933" y="5310989"/>
            <a:ext cx="0" cy="251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Ευθεία γραμμή σύνδεσης 78">
            <a:extLst>
              <a:ext uri="{FF2B5EF4-FFF2-40B4-BE49-F238E27FC236}">
                <a16:creationId xmlns:a16="http://schemas.microsoft.com/office/drawing/2014/main" id="{9882A041-6A24-BC47-9872-8AB48436BF52}"/>
              </a:ext>
            </a:extLst>
          </p:cNvPr>
          <p:cNvCxnSpPr/>
          <p:nvPr/>
        </p:nvCxnSpPr>
        <p:spPr>
          <a:xfrm>
            <a:off x="7772400" y="53340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31E2A7-FA20-AA0B-0F42-0DE399840D26}"/>
              </a:ext>
            </a:extLst>
          </p:cNvPr>
          <p:cNvSpPr txBox="1"/>
          <p:nvPr/>
        </p:nvSpPr>
        <p:spPr>
          <a:xfrm>
            <a:off x="290050" y="1295400"/>
            <a:ext cx="6781801" cy="1169551"/>
          </a:xfrm>
          <a:prstGeom prst="rect">
            <a:avLst/>
          </a:prstGeom>
          <a:noFill/>
        </p:spPr>
        <p:txBody>
          <a:bodyPr wrap="square">
            <a:spAutoFit/>
          </a:bodyPr>
          <a:lstStyle/>
          <a:p>
            <a:r>
              <a:rPr lang="en-GB" sz="1400" dirty="0"/>
              <a:t>INSERT INTO professor (id, </a:t>
            </a:r>
            <a:r>
              <a:rPr lang="en-GB" sz="1400" dirty="0" err="1"/>
              <a:t>first_name</a:t>
            </a:r>
            <a:r>
              <a:rPr lang="en-GB" sz="1400" dirty="0"/>
              <a:t>, </a:t>
            </a:r>
            <a:r>
              <a:rPr lang="en-GB" sz="1400" dirty="0" err="1"/>
              <a:t>last_name</a:t>
            </a:r>
            <a:r>
              <a:rPr lang="en-GB" sz="1400" dirty="0"/>
              <a:t>, email, office, </a:t>
            </a:r>
            <a:r>
              <a:rPr lang="en-GB" sz="1400" dirty="0" err="1"/>
              <a:t>director_id</a:t>
            </a:r>
            <a:r>
              <a:rPr lang="en-GB" sz="1400" dirty="0"/>
              <a:t>)</a:t>
            </a:r>
          </a:p>
          <a:p>
            <a:r>
              <a:rPr lang="en-GB" sz="1400" dirty="0"/>
              <a:t>VALUES</a:t>
            </a:r>
          </a:p>
          <a:p>
            <a:r>
              <a:rPr lang="en-GB" sz="1400" dirty="0"/>
              <a:t>    (101, 'Nikos', 'Papadopoulos', 'npapado@university.gr', 'B-204', NULL),</a:t>
            </a:r>
          </a:p>
          <a:p>
            <a:r>
              <a:rPr lang="en-GB" sz="1400" dirty="0"/>
              <a:t>    (102, 'Maria', 'Konstantinou', 'mkons@university.gr', 'A-115', 101),</a:t>
            </a:r>
          </a:p>
          <a:p>
            <a:r>
              <a:rPr lang="en-GB" sz="1400" dirty="0"/>
              <a:t>    (103, 'Giorgos', 'Lazaridis', 'glazar@university.gr', 'C-310', 101);</a:t>
            </a:r>
            <a:endParaRPr lang="el-GR" sz="1400" dirty="0"/>
          </a:p>
        </p:txBody>
      </p:sp>
    </p:spTree>
    <p:extLst>
      <p:ext uri="{BB962C8B-B14F-4D97-AF65-F5344CB8AC3E}">
        <p14:creationId xmlns:p14="http://schemas.microsoft.com/office/powerpoint/2010/main" val="2129471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6B440-7E5C-7AA7-DFDA-59123E0F3CA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D9639D1-0638-5576-369C-BA3CBD6D2C13}"/>
              </a:ext>
            </a:extLst>
          </p:cNvPr>
          <p:cNvSpPr>
            <a:spLocks noGrp="1"/>
          </p:cNvSpPr>
          <p:nvPr>
            <p:ph type="title"/>
          </p:nvPr>
        </p:nvSpPr>
        <p:spPr/>
        <p:txBody>
          <a:bodyPr/>
          <a:lstStyle/>
          <a:p>
            <a:r>
              <a:rPr lang="el-GR" dirty="0"/>
              <a:t>Ενδεικτική Λύση</a:t>
            </a:r>
          </a:p>
        </p:txBody>
      </p:sp>
      <p:graphicFrame>
        <p:nvGraphicFramePr>
          <p:cNvPr id="53" name="Group 42">
            <a:extLst>
              <a:ext uri="{FF2B5EF4-FFF2-40B4-BE49-F238E27FC236}">
                <a16:creationId xmlns:a16="http://schemas.microsoft.com/office/drawing/2014/main" id="{BD372725-C673-FF9E-5919-89B86EA2A475}"/>
              </a:ext>
            </a:extLst>
          </p:cNvPr>
          <p:cNvGraphicFramePr>
            <a:graphicFrameLocks noGrp="1"/>
          </p:cNvGraphicFramePr>
          <p:nvPr/>
        </p:nvGraphicFramePr>
        <p:xfrm>
          <a:off x="1727597" y="5556909"/>
          <a:ext cx="5670792" cy="400110"/>
        </p:xfrm>
        <a:graphic>
          <a:graphicData uri="http://schemas.openxmlformats.org/drawingml/2006/table">
            <a:tbl>
              <a:tblPr/>
              <a:tblGrid>
                <a:gridCol w="874849">
                  <a:extLst>
                    <a:ext uri="{9D8B030D-6E8A-4147-A177-3AD203B41FA5}">
                      <a16:colId xmlns:a16="http://schemas.microsoft.com/office/drawing/2014/main" val="20000"/>
                    </a:ext>
                  </a:extLst>
                </a:gridCol>
                <a:gridCol w="1113865">
                  <a:extLst>
                    <a:ext uri="{9D8B030D-6E8A-4147-A177-3AD203B41FA5}">
                      <a16:colId xmlns:a16="http://schemas.microsoft.com/office/drawing/2014/main" val="20001"/>
                    </a:ext>
                  </a:extLst>
                </a:gridCol>
                <a:gridCol w="1225250">
                  <a:extLst>
                    <a:ext uri="{9D8B030D-6E8A-4147-A177-3AD203B41FA5}">
                      <a16:colId xmlns:a16="http://schemas.microsoft.com/office/drawing/2014/main" val="20002"/>
                    </a:ext>
                  </a:extLst>
                </a:gridCol>
                <a:gridCol w="1113865">
                  <a:extLst>
                    <a:ext uri="{9D8B030D-6E8A-4147-A177-3AD203B41FA5}">
                      <a16:colId xmlns:a16="http://schemas.microsoft.com/office/drawing/2014/main" val="20003"/>
                    </a:ext>
                  </a:extLst>
                </a:gridCol>
                <a:gridCol w="1342963">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sng" strike="noStrike" cap="none" normalizeH="0" baseline="0" dirty="0">
                          <a:ln>
                            <a:noFill/>
                          </a:ln>
                          <a:solidFill>
                            <a:schemeClr val="accent2"/>
                          </a:solidFill>
                          <a:effectLst/>
                          <a:latin typeface="Times New Roman" pitchFamily="18" charset="0"/>
                        </a:rPr>
                        <a:t>K-ID</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Αρ</a:t>
                      </a:r>
                      <a:r>
                        <a:rPr kumimoji="0" lang="el-GR" sz="1600" b="0" i="0" u="none" strike="noStrike" cap="none" normalizeH="0" baseline="0" dirty="0">
                          <a:ln>
                            <a:noFill/>
                          </a:ln>
                          <a:solidFill>
                            <a:schemeClr val="accent2"/>
                          </a:solidFill>
                          <a:effectLst/>
                          <a:latin typeface="Times New Roman" pitchFamily="18" charset="0"/>
                        </a:rPr>
                        <a:t>. Γραφείου</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4" name="Text Box 16">
            <a:extLst>
              <a:ext uri="{FF2B5EF4-FFF2-40B4-BE49-F238E27FC236}">
                <a16:creationId xmlns:a16="http://schemas.microsoft.com/office/drawing/2014/main" id="{82C06459-87B1-4BB6-669D-599DF814EA8F}"/>
              </a:ext>
            </a:extLst>
          </p:cNvPr>
          <p:cNvSpPr txBox="1">
            <a:spLocks noChangeArrowheads="1"/>
          </p:cNvSpPr>
          <p:nvPr/>
        </p:nvSpPr>
        <p:spPr bwMode="auto">
          <a:xfrm>
            <a:off x="234164" y="5533898"/>
            <a:ext cx="1099916" cy="338554"/>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pPr>
            <a:r>
              <a:rPr lang="el-GR" sz="1600" dirty="0">
                <a:solidFill>
                  <a:srgbClr val="0000FF"/>
                </a:solidFill>
              </a:rPr>
              <a:t>Καθηγητής</a:t>
            </a:r>
            <a:endParaRPr lang="en-GB" sz="1600" dirty="0">
              <a:solidFill>
                <a:srgbClr val="0000FF"/>
              </a:solidFill>
            </a:endParaRPr>
          </a:p>
        </p:txBody>
      </p:sp>
      <p:graphicFrame>
        <p:nvGraphicFramePr>
          <p:cNvPr id="55" name="Group 42">
            <a:extLst>
              <a:ext uri="{FF2B5EF4-FFF2-40B4-BE49-F238E27FC236}">
                <a16:creationId xmlns:a16="http://schemas.microsoft.com/office/drawing/2014/main" id="{DB56A5FA-2964-70E7-77E0-9C69BCD296C1}"/>
              </a:ext>
            </a:extLst>
          </p:cNvPr>
          <p:cNvGraphicFramePr>
            <a:graphicFrameLocks noGrp="1"/>
          </p:cNvGraphicFramePr>
          <p:nvPr/>
        </p:nvGraphicFramePr>
        <p:xfrm>
          <a:off x="7398389" y="5556909"/>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Διευθ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 name="Group 42">
            <a:extLst>
              <a:ext uri="{FF2B5EF4-FFF2-40B4-BE49-F238E27FC236}">
                <a16:creationId xmlns:a16="http://schemas.microsoft.com/office/drawing/2014/main" id="{68BD7DFA-5AA8-51B1-15EE-116CE1E39015}"/>
              </a:ext>
            </a:extLst>
          </p:cNvPr>
          <p:cNvGraphicFramePr>
            <a:graphicFrameLocks noGrp="1"/>
          </p:cNvGraphicFramePr>
          <p:nvPr/>
        </p:nvGraphicFramePr>
        <p:xfrm>
          <a:off x="1727598" y="4676588"/>
          <a:ext cx="5213591" cy="400110"/>
        </p:xfrm>
        <a:graphic>
          <a:graphicData uri="http://schemas.openxmlformats.org/drawingml/2006/table">
            <a:tbl>
              <a:tblPr/>
              <a:tblGrid>
                <a:gridCol w="1098791">
                  <a:extLst>
                    <a:ext uri="{9D8B030D-6E8A-4147-A177-3AD203B41FA5}">
                      <a16:colId xmlns:a16="http://schemas.microsoft.com/office/drawing/2014/main" val="20000"/>
                    </a:ext>
                  </a:extLst>
                </a:gridCol>
                <a:gridCol w="729585">
                  <a:extLst>
                    <a:ext uri="{9D8B030D-6E8A-4147-A177-3AD203B41FA5}">
                      <a16:colId xmlns:a16="http://schemas.microsoft.com/office/drawing/2014/main" val="20001"/>
                    </a:ext>
                  </a:extLst>
                </a:gridCol>
                <a:gridCol w="1729418">
                  <a:extLst>
                    <a:ext uri="{9D8B030D-6E8A-4147-A177-3AD203B41FA5}">
                      <a16:colId xmlns:a16="http://schemas.microsoft.com/office/drawing/2014/main" val="20002"/>
                    </a:ext>
                  </a:extLst>
                </a:gridCol>
                <a:gridCol w="1655797">
                  <a:extLst>
                    <a:ext uri="{9D8B030D-6E8A-4147-A177-3AD203B41FA5}">
                      <a16:colId xmlns:a16="http://schemas.microsoft.com/office/drawing/2014/main" val="20003"/>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Τίτλος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Πιστοτ</a:t>
                      </a:r>
                      <a:r>
                        <a:rPr kumimoji="0" lang="el-GR" sz="1600" b="0" i="0" u="none" strike="noStrike" cap="none" normalizeH="0" baseline="0" dirty="0">
                          <a:ln>
                            <a:noFill/>
                          </a:ln>
                          <a:solidFill>
                            <a:schemeClr val="accent2"/>
                          </a:solidFill>
                          <a:effectLst/>
                          <a:latin typeface="Times New Roman" pitchFamily="18" charset="0"/>
                        </a:rPr>
                        <a:t>. Μονάδες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7" name="Text Box 16">
            <a:extLst>
              <a:ext uri="{FF2B5EF4-FFF2-40B4-BE49-F238E27FC236}">
                <a16:creationId xmlns:a16="http://schemas.microsoft.com/office/drawing/2014/main" id="{36568AEA-C6CE-A46A-01BF-439A905976AB}"/>
              </a:ext>
            </a:extLst>
          </p:cNvPr>
          <p:cNvSpPr txBox="1">
            <a:spLocks noChangeArrowheads="1"/>
          </p:cNvSpPr>
          <p:nvPr/>
        </p:nvSpPr>
        <p:spPr bwMode="auto">
          <a:xfrm>
            <a:off x="229162" y="4690137"/>
            <a:ext cx="1109920"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Μάθημα</a:t>
            </a:r>
            <a:endParaRPr lang="en-GB" sz="1600" b="0" dirty="0">
              <a:solidFill>
                <a:srgbClr val="0000FF"/>
              </a:solidFill>
            </a:endParaRPr>
          </a:p>
        </p:txBody>
      </p:sp>
      <p:graphicFrame>
        <p:nvGraphicFramePr>
          <p:cNvPr id="58" name="Group 42">
            <a:extLst>
              <a:ext uri="{FF2B5EF4-FFF2-40B4-BE49-F238E27FC236}">
                <a16:creationId xmlns:a16="http://schemas.microsoft.com/office/drawing/2014/main" id="{EF5847E5-AEC3-66DE-C930-CFAC418F7D5A}"/>
              </a:ext>
            </a:extLst>
          </p:cNvPr>
          <p:cNvGraphicFramePr>
            <a:graphicFrameLocks noGrp="1"/>
          </p:cNvGraphicFramePr>
          <p:nvPr/>
        </p:nvGraphicFramePr>
        <p:xfrm>
          <a:off x="6941189" y="4676588"/>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Καθ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59" name="Ευθεία γραμμή σύνδεσης 58">
            <a:extLst>
              <a:ext uri="{FF2B5EF4-FFF2-40B4-BE49-F238E27FC236}">
                <a16:creationId xmlns:a16="http://schemas.microsoft.com/office/drawing/2014/main" id="{EC9B919E-B0D9-9A5F-8A72-284CC419EAA0}"/>
              </a:ext>
            </a:extLst>
          </p:cNvPr>
          <p:cNvCxnSpPr/>
          <p:nvPr/>
        </p:nvCxnSpPr>
        <p:spPr>
          <a:xfrm>
            <a:off x="7550789" y="5076698"/>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Ευθεία γραμμή σύνδεσης 59">
            <a:extLst>
              <a:ext uri="{FF2B5EF4-FFF2-40B4-BE49-F238E27FC236}">
                <a16:creationId xmlns:a16="http://schemas.microsoft.com/office/drawing/2014/main" id="{8A582CBD-B414-9A4D-7EAE-56D605BFCBCA}"/>
              </a:ext>
            </a:extLst>
          </p:cNvPr>
          <p:cNvCxnSpPr/>
          <p:nvPr/>
        </p:nvCxnSpPr>
        <p:spPr>
          <a:xfrm flipH="1">
            <a:off x="2115322" y="5305298"/>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a:extLst>
              <a:ext uri="{FF2B5EF4-FFF2-40B4-BE49-F238E27FC236}">
                <a16:creationId xmlns:a16="http://schemas.microsoft.com/office/drawing/2014/main" id="{279B735B-35F9-EC32-6CFE-E182B21F110B}"/>
              </a:ext>
            </a:extLst>
          </p:cNvPr>
          <p:cNvCxnSpPr/>
          <p:nvPr/>
        </p:nvCxnSpPr>
        <p:spPr>
          <a:xfrm>
            <a:off x="2115322" y="5305298"/>
            <a:ext cx="0" cy="251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Ευθεία γραμμή σύνδεσης 76">
            <a:extLst>
              <a:ext uri="{FF2B5EF4-FFF2-40B4-BE49-F238E27FC236}">
                <a16:creationId xmlns:a16="http://schemas.microsoft.com/office/drawing/2014/main" id="{7A5BDB81-3470-4F39-F9DD-DBE12CF21D31}"/>
              </a:ext>
            </a:extLst>
          </p:cNvPr>
          <p:cNvCxnSpPr/>
          <p:nvPr/>
        </p:nvCxnSpPr>
        <p:spPr>
          <a:xfrm flipH="1">
            <a:off x="2336933" y="5334000"/>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a:extLst>
              <a:ext uri="{FF2B5EF4-FFF2-40B4-BE49-F238E27FC236}">
                <a16:creationId xmlns:a16="http://schemas.microsoft.com/office/drawing/2014/main" id="{8F4471B0-B00C-8AE9-1433-0461FD59C3E2}"/>
              </a:ext>
            </a:extLst>
          </p:cNvPr>
          <p:cNvCxnSpPr/>
          <p:nvPr/>
        </p:nvCxnSpPr>
        <p:spPr>
          <a:xfrm>
            <a:off x="2336933" y="5310989"/>
            <a:ext cx="0" cy="251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Ευθεία γραμμή σύνδεσης 78">
            <a:extLst>
              <a:ext uri="{FF2B5EF4-FFF2-40B4-BE49-F238E27FC236}">
                <a16:creationId xmlns:a16="http://schemas.microsoft.com/office/drawing/2014/main" id="{5ACA7B22-7A20-01DD-ACAB-EAD2ED26A4EE}"/>
              </a:ext>
            </a:extLst>
          </p:cNvPr>
          <p:cNvCxnSpPr/>
          <p:nvPr/>
        </p:nvCxnSpPr>
        <p:spPr>
          <a:xfrm>
            <a:off x="7772400" y="53340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FC1AE0B-163F-589D-4E0F-3FC71A7B66E5}"/>
              </a:ext>
            </a:extLst>
          </p:cNvPr>
          <p:cNvSpPr txBox="1"/>
          <p:nvPr/>
        </p:nvSpPr>
        <p:spPr>
          <a:xfrm>
            <a:off x="457200" y="1264811"/>
            <a:ext cx="5442192" cy="1169551"/>
          </a:xfrm>
          <a:prstGeom prst="rect">
            <a:avLst/>
          </a:prstGeom>
          <a:noFill/>
        </p:spPr>
        <p:txBody>
          <a:bodyPr wrap="square">
            <a:spAutoFit/>
          </a:bodyPr>
          <a:lstStyle/>
          <a:p>
            <a:r>
              <a:rPr lang="en-GB" sz="1400" dirty="0"/>
              <a:t>INSERT INTO course (code, title, </a:t>
            </a:r>
            <a:r>
              <a:rPr lang="en-GB" sz="1400" dirty="0" err="1"/>
              <a:t>ects</a:t>
            </a:r>
            <a:r>
              <a:rPr lang="en-GB" sz="1400" dirty="0"/>
              <a:t>, </a:t>
            </a:r>
            <a:r>
              <a:rPr lang="en-GB" sz="1400" dirty="0" err="1"/>
              <a:t>curriculum_year</a:t>
            </a:r>
            <a:r>
              <a:rPr lang="en-GB" sz="1400" dirty="0"/>
              <a:t>, </a:t>
            </a:r>
            <a:r>
              <a:rPr lang="en-GB" sz="1400" dirty="0" err="1"/>
              <a:t>professor_id</a:t>
            </a:r>
            <a:r>
              <a:rPr lang="en-GB" sz="1400" dirty="0"/>
              <a:t>)</a:t>
            </a:r>
          </a:p>
          <a:p>
            <a:r>
              <a:rPr lang="en-GB" sz="1400" dirty="0"/>
              <a:t>VALUES</a:t>
            </a:r>
          </a:p>
          <a:p>
            <a:r>
              <a:rPr lang="en-GB" sz="1400" dirty="0"/>
              <a:t>    ('CS101', '</a:t>
            </a:r>
            <a:r>
              <a:rPr lang="el-GR" sz="1400" dirty="0"/>
              <a:t>Εισαγωγή στην Πληροφορική', 5, 2024, 101),</a:t>
            </a:r>
          </a:p>
          <a:p>
            <a:r>
              <a:rPr lang="el-GR" sz="1400" dirty="0"/>
              <a:t>    ('</a:t>
            </a:r>
            <a:r>
              <a:rPr lang="en-GB" sz="1400" dirty="0"/>
              <a:t>CS205', '</a:t>
            </a:r>
            <a:r>
              <a:rPr lang="el-GR" sz="1400" dirty="0"/>
              <a:t>Βάσεις Δεδομένων', 6, 2024, 102),</a:t>
            </a:r>
          </a:p>
          <a:p>
            <a:r>
              <a:rPr lang="el-GR" sz="1400" dirty="0"/>
              <a:t>    ('</a:t>
            </a:r>
            <a:r>
              <a:rPr lang="en-GB" sz="1400" dirty="0"/>
              <a:t>CS350', '</a:t>
            </a:r>
            <a:r>
              <a:rPr lang="el-GR" sz="1400" dirty="0"/>
              <a:t>Τεχνητή Νοημοσύνη', 6, 2024, 103);</a:t>
            </a:r>
          </a:p>
        </p:txBody>
      </p:sp>
    </p:spTree>
    <p:extLst>
      <p:ext uri="{BB962C8B-B14F-4D97-AF65-F5344CB8AC3E}">
        <p14:creationId xmlns:p14="http://schemas.microsoft.com/office/powerpoint/2010/main" val="3739779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B2B60-E94A-6D8E-8391-2099A97EE86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FCF859C-E2E0-519D-6628-2B99D3EF4E23}"/>
              </a:ext>
            </a:extLst>
          </p:cNvPr>
          <p:cNvSpPr>
            <a:spLocks noGrp="1"/>
          </p:cNvSpPr>
          <p:nvPr>
            <p:ph type="title"/>
          </p:nvPr>
        </p:nvSpPr>
        <p:spPr/>
        <p:txBody>
          <a:bodyPr/>
          <a:lstStyle/>
          <a:p>
            <a:r>
              <a:rPr lang="el-GR" dirty="0"/>
              <a:t>Ενδεικτική Λύση</a:t>
            </a:r>
          </a:p>
        </p:txBody>
      </p:sp>
      <p:graphicFrame>
        <p:nvGraphicFramePr>
          <p:cNvPr id="47" name="Group 42">
            <a:extLst>
              <a:ext uri="{FF2B5EF4-FFF2-40B4-BE49-F238E27FC236}">
                <a16:creationId xmlns:a16="http://schemas.microsoft.com/office/drawing/2014/main" id="{F8959CE1-8C36-551D-3A28-3C2963B46DC2}"/>
              </a:ext>
            </a:extLst>
          </p:cNvPr>
          <p:cNvGraphicFramePr>
            <a:graphicFrameLocks noGrp="1"/>
          </p:cNvGraphicFramePr>
          <p:nvPr/>
        </p:nvGraphicFramePr>
        <p:xfrm>
          <a:off x="7169789" y="6310884"/>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Καθ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48" name="Ευθεία γραμμή σύνδεσης 47">
            <a:extLst>
              <a:ext uri="{FF2B5EF4-FFF2-40B4-BE49-F238E27FC236}">
                <a16:creationId xmlns:a16="http://schemas.microsoft.com/office/drawing/2014/main" id="{7C9CA0A7-6432-63D4-A33E-346417014C55}"/>
              </a:ext>
            </a:extLst>
          </p:cNvPr>
          <p:cNvCxnSpPr>
            <a:cxnSpLocks/>
          </p:cNvCxnSpPr>
          <p:nvPr/>
        </p:nvCxnSpPr>
        <p:spPr>
          <a:xfrm>
            <a:off x="7620000" y="6172200"/>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a:extLst>
              <a:ext uri="{FF2B5EF4-FFF2-40B4-BE49-F238E27FC236}">
                <a16:creationId xmlns:a16="http://schemas.microsoft.com/office/drawing/2014/main" id="{1EAB3264-B0CC-2185-488A-A41DD1270DB0}"/>
              </a:ext>
            </a:extLst>
          </p:cNvPr>
          <p:cNvCxnSpPr>
            <a:cxnSpLocks/>
          </p:cNvCxnSpPr>
          <p:nvPr/>
        </p:nvCxnSpPr>
        <p:spPr>
          <a:xfrm flipH="1">
            <a:off x="2209800" y="6172200"/>
            <a:ext cx="541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Ευθύγραμμο βέλος σύνδεσης 49">
            <a:extLst>
              <a:ext uri="{FF2B5EF4-FFF2-40B4-BE49-F238E27FC236}">
                <a16:creationId xmlns:a16="http://schemas.microsoft.com/office/drawing/2014/main" id="{4DDFB25C-15F7-3069-7054-A7F1297F0B02}"/>
              </a:ext>
            </a:extLst>
          </p:cNvPr>
          <p:cNvCxnSpPr>
            <a:cxnSpLocks/>
          </p:cNvCxnSpPr>
          <p:nvPr/>
        </p:nvCxnSpPr>
        <p:spPr>
          <a:xfrm flipV="1">
            <a:off x="2206355" y="5943497"/>
            <a:ext cx="0" cy="2217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 Box 16">
            <a:extLst>
              <a:ext uri="{FF2B5EF4-FFF2-40B4-BE49-F238E27FC236}">
                <a16:creationId xmlns:a16="http://schemas.microsoft.com/office/drawing/2014/main" id="{9E807F9A-9A01-8231-D2A4-DCC113A80DF2}"/>
              </a:ext>
            </a:extLst>
          </p:cNvPr>
          <p:cNvSpPr txBox="1">
            <a:spLocks noChangeArrowheads="1"/>
          </p:cNvSpPr>
          <p:nvPr/>
        </p:nvSpPr>
        <p:spPr bwMode="auto">
          <a:xfrm>
            <a:off x="228600" y="6287873"/>
            <a:ext cx="1164742" cy="338554"/>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Αξιολόγηση</a:t>
            </a:r>
            <a:endParaRPr lang="en-GB" sz="1600" b="0" dirty="0">
              <a:solidFill>
                <a:srgbClr val="0000FF"/>
              </a:solidFill>
            </a:endParaRPr>
          </a:p>
        </p:txBody>
      </p:sp>
      <p:graphicFrame>
        <p:nvGraphicFramePr>
          <p:cNvPr id="52" name="Group 42">
            <a:extLst>
              <a:ext uri="{FF2B5EF4-FFF2-40B4-BE49-F238E27FC236}">
                <a16:creationId xmlns:a16="http://schemas.microsoft.com/office/drawing/2014/main" id="{F7206A11-7DA2-644D-2ED7-D16F77E8D3F5}"/>
              </a:ext>
            </a:extLst>
          </p:cNvPr>
          <p:cNvGraphicFramePr>
            <a:graphicFrameLocks noGrp="1"/>
          </p:cNvGraphicFramePr>
          <p:nvPr/>
        </p:nvGraphicFramePr>
        <p:xfrm>
          <a:off x="1727597" y="6310884"/>
          <a:ext cx="5442192" cy="400110"/>
        </p:xfrm>
        <a:graphic>
          <a:graphicData uri="http://schemas.openxmlformats.org/drawingml/2006/table">
            <a:tbl>
              <a:tblPr/>
              <a:tblGrid>
                <a:gridCol w="1098792">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1441457190"/>
                    </a:ext>
                  </a:extLst>
                </a:gridCol>
                <a:gridCol w="914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Έτος </a:t>
                      </a:r>
                      <a:r>
                        <a:rPr kumimoji="0" lang="el-GR" sz="1600" b="0" i="0" u="sng" strike="noStrike" cap="none" normalizeH="0" baseline="0" dirty="0" err="1">
                          <a:ln>
                            <a:noFill/>
                          </a:ln>
                          <a:solidFill>
                            <a:schemeClr val="accent2"/>
                          </a:solidFill>
                          <a:effectLst/>
                          <a:latin typeface="Times New Roman" pitchFamily="18" charset="0"/>
                        </a:rPr>
                        <a:t>Αξιολ</a:t>
                      </a:r>
                      <a:r>
                        <a:rPr kumimoji="0" lang="el-GR" sz="1600" b="0" i="0" u="sng" strike="noStrike" cap="none" normalizeH="0" baseline="0" dirty="0">
                          <a:ln>
                            <a:noFill/>
                          </a:ln>
                          <a:solidFill>
                            <a:schemeClr val="accent2"/>
                          </a:solidFill>
                          <a:effectLst/>
                          <a:latin typeface="Times New Roman" pitchFamily="18" charset="0"/>
                        </a:rPr>
                        <a:t>.</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1600" b="0" i="0" u="none" strike="noStrike" cap="none" normalizeH="0" baseline="0" dirty="0">
                          <a:ln>
                            <a:noFill/>
                          </a:ln>
                          <a:solidFill>
                            <a:schemeClr val="accent2"/>
                          </a:solidFill>
                          <a:effectLst/>
                          <a:latin typeface="Times New Roman" pitchFamily="18" charset="0"/>
                        </a:rPr>
                        <a:t>Εργασίες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Project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Εξετάσεις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3" name="Group 42">
            <a:extLst>
              <a:ext uri="{FF2B5EF4-FFF2-40B4-BE49-F238E27FC236}">
                <a16:creationId xmlns:a16="http://schemas.microsoft.com/office/drawing/2014/main" id="{9E87FF34-7EB9-4E1E-F473-CC801729B84F}"/>
              </a:ext>
            </a:extLst>
          </p:cNvPr>
          <p:cNvGraphicFramePr>
            <a:graphicFrameLocks noGrp="1"/>
          </p:cNvGraphicFramePr>
          <p:nvPr/>
        </p:nvGraphicFramePr>
        <p:xfrm>
          <a:off x="1727597" y="5556909"/>
          <a:ext cx="5670792" cy="400110"/>
        </p:xfrm>
        <a:graphic>
          <a:graphicData uri="http://schemas.openxmlformats.org/drawingml/2006/table">
            <a:tbl>
              <a:tblPr/>
              <a:tblGrid>
                <a:gridCol w="874849">
                  <a:extLst>
                    <a:ext uri="{9D8B030D-6E8A-4147-A177-3AD203B41FA5}">
                      <a16:colId xmlns:a16="http://schemas.microsoft.com/office/drawing/2014/main" val="20000"/>
                    </a:ext>
                  </a:extLst>
                </a:gridCol>
                <a:gridCol w="1113865">
                  <a:extLst>
                    <a:ext uri="{9D8B030D-6E8A-4147-A177-3AD203B41FA5}">
                      <a16:colId xmlns:a16="http://schemas.microsoft.com/office/drawing/2014/main" val="20001"/>
                    </a:ext>
                  </a:extLst>
                </a:gridCol>
                <a:gridCol w="1225250">
                  <a:extLst>
                    <a:ext uri="{9D8B030D-6E8A-4147-A177-3AD203B41FA5}">
                      <a16:colId xmlns:a16="http://schemas.microsoft.com/office/drawing/2014/main" val="20002"/>
                    </a:ext>
                  </a:extLst>
                </a:gridCol>
                <a:gridCol w="1113865">
                  <a:extLst>
                    <a:ext uri="{9D8B030D-6E8A-4147-A177-3AD203B41FA5}">
                      <a16:colId xmlns:a16="http://schemas.microsoft.com/office/drawing/2014/main" val="20003"/>
                    </a:ext>
                  </a:extLst>
                </a:gridCol>
                <a:gridCol w="1342963">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sng" strike="noStrike" cap="none" normalizeH="0" baseline="0" dirty="0">
                          <a:ln>
                            <a:noFill/>
                          </a:ln>
                          <a:solidFill>
                            <a:schemeClr val="accent2"/>
                          </a:solidFill>
                          <a:effectLst/>
                          <a:latin typeface="Times New Roman" pitchFamily="18" charset="0"/>
                        </a:rPr>
                        <a:t>K-ID</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Αρ</a:t>
                      </a:r>
                      <a:r>
                        <a:rPr kumimoji="0" lang="el-GR" sz="1600" b="0" i="0" u="none" strike="noStrike" cap="none" normalizeH="0" baseline="0" dirty="0">
                          <a:ln>
                            <a:noFill/>
                          </a:ln>
                          <a:solidFill>
                            <a:schemeClr val="accent2"/>
                          </a:solidFill>
                          <a:effectLst/>
                          <a:latin typeface="Times New Roman" pitchFamily="18" charset="0"/>
                        </a:rPr>
                        <a:t>. Γραφείου</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4" name="Text Box 16">
            <a:extLst>
              <a:ext uri="{FF2B5EF4-FFF2-40B4-BE49-F238E27FC236}">
                <a16:creationId xmlns:a16="http://schemas.microsoft.com/office/drawing/2014/main" id="{1E8BD519-C024-A30A-E390-07C46292D47B}"/>
              </a:ext>
            </a:extLst>
          </p:cNvPr>
          <p:cNvSpPr txBox="1">
            <a:spLocks noChangeArrowheads="1"/>
          </p:cNvSpPr>
          <p:nvPr/>
        </p:nvSpPr>
        <p:spPr bwMode="auto">
          <a:xfrm>
            <a:off x="234164" y="5533898"/>
            <a:ext cx="1099916" cy="338554"/>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pPr>
            <a:r>
              <a:rPr lang="el-GR" sz="1600" dirty="0">
                <a:solidFill>
                  <a:srgbClr val="0000FF"/>
                </a:solidFill>
              </a:rPr>
              <a:t>Καθηγητής</a:t>
            </a:r>
            <a:endParaRPr lang="en-GB" sz="1600" dirty="0">
              <a:solidFill>
                <a:srgbClr val="0000FF"/>
              </a:solidFill>
            </a:endParaRPr>
          </a:p>
        </p:txBody>
      </p:sp>
      <p:graphicFrame>
        <p:nvGraphicFramePr>
          <p:cNvPr id="55" name="Group 42">
            <a:extLst>
              <a:ext uri="{FF2B5EF4-FFF2-40B4-BE49-F238E27FC236}">
                <a16:creationId xmlns:a16="http://schemas.microsoft.com/office/drawing/2014/main" id="{9B77520B-2005-E4BB-4C48-21BD8E03BDAC}"/>
              </a:ext>
            </a:extLst>
          </p:cNvPr>
          <p:cNvGraphicFramePr>
            <a:graphicFrameLocks noGrp="1"/>
          </p:cNvGraphicFramePr>
          <p:nvPr/>
        </p:nvGraphicFramePr>
        <p:xfrm>
          <a:off x="7398389" y="5556909"/>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Διευθ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 name="Group 42">
            <a:extLst>
              <a:ext uri="{FF2B5EF4-FFF2-40B4-BE49-F238E27FC236}">
                <a16:creationId xmlns:a16="http://schemas.microsoft.com/office/drawing/2014/main" id="{65F8BDE7-7122-ECA1-D51B-3AFCF09D9605}"/>
              </a:ext>
            </a:extLst>
          </p:cNvPr>
          <p:cNvGraphicFramePr>
            <a:graphicFrameLocks noGrp="1"/>
          </p:cNvGraphicFramePr>
          <p:nvPr/>
        </p:nvGraphicFramePr>
        <p:xfrm>
          <a:off x="1727598" y="4676588"/>
          <a:ext cx="5213591" cy="400110"/>
        </p:xfrm>
        <a:graphic>
          <a:graphicData uri="http://schemas.openxmlformats.org/drawingml/2006/table">
            <a:tbl>
              <a:tblPr/>
              <a:tblGrid>
                <a:gridCol w="1098791">
                  <a:extLst>
                    <a:ext uri="{9D8B030D-6E8A-4147-A177-3AD203B41FA5}">
                      <a16:colId xmlns:a16="http://schemas.microsoft.com/office/drawing/2014/main" val="20000"/>
                    </a:ext>
                  </a:extLst>
                </a:gridCol>
                <a:gridCol w="729585">
                  <a:extLst>
                    <a:ext uri="{9D8B030D-6E8A-4147-A177-3AD203B41FA5}">
                      <a16:colId xmlns:a16="http://schemas.microsoft.com/office/drawing/2014/main" val="20001"/>
                    </a:ext>
                  </a:extLst>
                </a:gridCol>
                <a:gridCol w="1729418">
                  <a:extLst>
                    <a:ext uri="{9D8B030D-6E8A-4147-A177-3AD203B41FA5}">
                      <a16:colId xmlns:a16="http://schemas.microsoft.com/office/drawing/2014/main" val="20002"/>
                    </a:ext>
                  </a:extLst>
                </a:gridCol>
                <a:gridCol w="1655797">
                  <a:extLst>
                    <a:ext uri="{9D8B030D-6E8A-4147-A177-3AD203B41FA5}">
                      <a16:colId xmlns:a16="http://schemas.microsoft.com/office/drawing/2014/main" val="20003"/>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Τίτλος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Πιστοτ</a:t>
                      </a:r>
                      <a:r>
                        <a:rPr kumimoji="0" lang="el-GR" sz="1600" b="0" i="0" u="none" strike="noStrike" cap="none" normalizeH="0" baseline="0" dirty="0">
                          <a:ln>
                            <a:noFill/>
                          </a:ln>
                          <a:solidFill>
                            <a:schemeClr val="accent2"/>
                          </a:solidFill>
                          <a:effectLst/>
                          <a:latin typeface="Times New Roman" pitchFamily="18" charset="0"/>
                        </a:rPr>
                        <a:t>. Μονάδες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7" name="Text Box 16">
            <a:extLst>
              <a:ext uri="{FF2B5EF4-FFF2-40B4-BE49-F238E27FC236}">
                <a16:creationId xmlns:a16="http://schemas.microsoft.com/office/drawing/2014/main" id="{8D95B2E0-39D8-EDED-D1C5-37DEF32FFD2A}"/>
              </a:ext>
            </a:extLst>
          </p:cNvPr>
          <p:cNvSpPr txBox="1">
            <a:spLocks noChangeArrowheads="1"/>
          </p:cNvSpPr>
          <p:nvPr/>
        </p:nvSpPr>
        <p:spPr bwMode="auto">
          <a:xfrm>
            <a:off x="229162" y="4690137"/>
            <a:ext cx="1109920"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Μάθημα</a:t>
            </a:r>
            <a:endParaRPr lang="en-GB" sz="1600" b="0" dirty="0">
              <a:solidFill>
                <a:srgbClr val="0000FF"/>
              </a:solidFill>
            </a:endParaRPr>
          </a:p>
        </p:txBody>
      </p:sp>
      <p:graphicFrame>
        <p:nvGraphicFramePr>
          <p:cNvPr id="58" name="Group 42">
            <a:extLst>
              <a:ext uri="{FF2B5EF4-FFF2-40B4-BE49-F238E27FC236}">
                <a16:creationId xmlns:a16="http://schemas.microsoft.com/office/drawing/2014/main" id="{6920845A-DC69-6D1F-EC8B-C2C673D81BB4}"/>
              </a:ext>
            </a:extLst>
          </p:cNvPr>
          <p:cNvGraphicFramePr>
            <a:graphicFrameLocks noGrp="1"/>
          </p:cNvGraphicFramePr>
          <p:nvPr/>
        </p:nvGraphicFramePr>
        <p:xfrm>
          <a:off x="6941189" y="4676588"/>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Καθ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59" name="Ευθεία γραμμή σύνδεσης 58">
            <a:extLst>
              <a:ext uri="{FF2B5EF4-FFF2-40B4-BE49-F238E27FC236}">
                <a16:creationId xmlns:a16="http://schemas.microsoft.com/office/drawing/2014/main" id="{9C0E6441-D3CB-251E-5B34-163B471A1266}"/>
              </a:ext>
            </a:extLst>
          </p:cNvPr>
          <p:cNvCxnSpPr/>
          <p:nvPr/>
        </p:nvCxnSpPr>
        <p:spPr>
          <a:xfrm>
            <a:off x="7550789" y="5076698"/>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Ευθεία γραμμή σύνδεσης 59">
            <a:extLst>
              <a:ext uri="{FF2B5EF4-FFF2-40B4-BE49-F238E27FC236}">
                <a16:creationId xmlns:a16="http://schemas.microsoft.com/office/drawing/2014/main" id="{6F9E9357-63EA-FFB2-11B2-8985C89285BF}"/>
              </a:ext>
            </a:extLst>
          </p:cNvPr>
          <p:cNvCxnSpPr/>
          <p:nvPr/>
        </p:nvCxnSpPr>
        <p:spPr>
          <a:xfrm flipH="1">
            <a:off x="2115322" y="5305298"/>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a:extLst>
              <a:ext uri="{FF2B5EF4-FFF2-40B4-BE49-F238E27FC236}">
                <a16:creationId xmlns:a16="http://schemas.microsoft.com/office/drawing/2014/main" id="{7349B252-CDDE-8275-8F0F-05A2B14AEF32}"/>
              </a:ext>
            </a:extLst>
          </p:cNvPr>
          <p:cNvCxnSpPr/>
          <p:nvPr/>
        </p:nvCxnSpPr>
        <p:spPr>
          <a:xfrm>
            <a:off x="2115322" y="5305298"/>
            <a:ext cx="0" cy="251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Γραμμή σύνδεσης: Γωνιώδης 65">
            <a:extLst>
              <a:ext uri="{FF2B5EF4-FFF2-40B4-BE49-F238E27FC236}">
                <a16:creationId xmlns:a16="http://schemas.microsoft.com/office/drawing/2014/main" id="{2863751C-3C32-9F32-BC30-D86542C8E6D4}"/>
              </a:ext>
            </a:extLst>
          </p:cNvPr>
          <p:cNvCxnSpPr>
            <a:cxnSpLocks/>
            <a:stCxn id="52" idx="1"/>
            <a:endCxn id="56" idx="1"/>
          </p:cNvCxnSpPr>
          <p:nvPr/>
        </p:nvCxnSpPr>
        <p:spPr>
          <a:xfrm rot="10800000" flipH="1">
            <a:off x="1727596" y="4876643"/>
            <a:ext cx="1" cy="1634296"/>
          </a:xfrm>
          <a:prstGeom prst="bentConnector3">
            <a:avLst>
              <a:gd name="adj1" fmla="val -228600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Ευθεία γραμμή σύνδεσης 76">
            <a:extLst>
              <a:ext uri="{FF2B5EF4-FFF2-40B4-BE49-F238E27FC236}">
                <a16:creationId xmlns:a16="http://schemas.microsoft.com/office/drawing/2014/main" id="{E798678A-902D-FAEA-0471-5F25675E53E2}"/>
              </a:ext>
            </a:extLst>
          </p:cNvPr>
          <p:cNvCxnSpPr/>
          <p:nvPr/>
        </p:nvCxnSpPr>
        <p:spPr>
          <a:xfrm flipH="1">
            <a:off x="2336933" y="5334000"/>
            <a:ext cx="5435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a:extLst>
              <a:ext uri="{FF2B5EF4-FFF2-40B4-BE49-F238E27FC236}">
                <a16:creationId xmlns:a16="http://schemas.microsoft.com/office/drawing/2014/main" id="{B8B8F928-028F-27D4-7755-C110D43D7760}"/>
              </a:ext>
            </a:extLst>
          </p:cNvPr>
          <p:cNvCxnSpPr/>
          <p:nvPr/>
        </p:nvCxnSpPr>
        <p:spPr>
          <a:xfrm>
            <a:off x="2336933" y="5310989"/>
            <a:ext cx="0" cy="251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Ευθεία γραμμή σύνδεσης 78">
            <a:extLst>
              <a:ext uri="{FF2B5EF4-FFF2-40B4-BE49-F238E27FC236}">
                <a16:creationId xmlns:a16="http://schemas.microsoft.com/office/drawing/2014/main" id="{07830942-117E-7048-1B08-05D055D50FF8}"/>
              </a:ext>
            </a:extLst>
          </p:cNvPr>
          <p:cNvCxnSpPr/>
          <p:nvPr/>
        </p:nvCxnSpPr>
        <p:spPr>
          <a:xfrm>
            <a:off x="7772400" y="53340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094D090-8F3B-99A6-6424-4F32415124FD}"/>
              </a:ext>
            </a:extLst>
          </p:cNvPr>
          <p:cNvSpPr txBox="1"/>
          <p:nvPr/>
        </p:nvSpPr>
        <p:spPr>
          <a:xfrm>
            <a:off x="228600" y="1444677"/>
            <a:ext cx="6513833" cy="1200329"/>
          </a:xfrm>
          <a:prstGeom prst="rect">
            <a:avLst/>
          </a:prstGeom>
          <a:noFill/>
        </p:spPr>
        <p:txBody>
          <a:bodyPr wrap="square">
            <a:spAutoFit/>
          </a:bodyPr>
          <a:lstStyle/>
          <a:p>
            <a:r>
              <a:rPr lang="en-US" sz="1200" dirty="0"/>
              <a:t>INSERT INTO evaluation </a:t>
            </a:r>
          </a:p>
          <a:p>
            <a:r>
              <a:rPr lang="en-US" sz="1200" dirty="0"/>
              <a:t>(</a:t>
            </a:r>
            <a:r>
              <a:rPr lang="en-US" sz="1200" dirty="0" err="1"/>
              <a:t>course_code</a:t>
            </a:r>
            <a:r>
              <a:rPr lang="en-US" sz="1200" dirty="0"/>
              <a:t>, </a:t>
            </a:r>
            <a:r>
              <a:rPr lang="en-US" sz="1200" dirty="0" err="1"/>
              <a:t>evaluation_year</a:t>
            </a:r>
            <a:r>
              <a:rPr lang="en-US" sz="1200" dirty="0"/>
              <a:t>, </a:t>
            </a:r>
            <a:r>
              <a:rPr lang="en-US" sz="1200" dirty="0" err="1"/>
              <a:t>professor_id</a:t>
            </a:r>
            <a:r>
              <a:rPr lang="en-US" sz="1200" dirty="0"/>
              <a:t>, assignments, project, exams)</a:t>
            </a:r>
          </a:p>
          <a:p>
            <a:r>
              <a:rPr lang="en-US" sz="1200" dirty="0"/>
              <a:t>VALUES</a:t>
            </a:r>
          </a:p>
          <a:p>
            <a:r>
              <a:rPr lang="en-US" sz="1200" dirty="0"/>
              <a:t>    ('CS101', 2023, 101, 20, 30, 50),</a:t>
            </a:r>
          </a:p>
          <a:p>
            <a:r>
              <a:rPr lang="en-US" sz="1200" dirty="0"/>
              <a:t>    ('CS205', 2024, 102, 25, 25, 50),</a:t>
            </a:r>
          </a:p>
          <a:p>
            <a:r>
              <a:rPr lang="en-US" sz="1200" dirty="0"/>
              <a:t>    ('CS350', 2024, 103, 30, 40, 30);</a:t>
            </a:r>
            <a:endParaRPr lang="el-GR" sz="1200" dirty="0"/>
          </a:p>
        </p:txBody>
      </p:sp>
    </p:spTree>
    <p:extLst>
      <p:ext uri="{BB962C8B-B14F-4D97-AF65-F5344CB8AC3E}">
        <p14:creationId xmlns:p14="http://schemas.microsoft.com/office/powerpoint/2010/main" val="2880937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2C2CB-CA21-6353-408E-074D4BC343E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CD630ED-7A2B-68A5-14C7-51C86675F7CB}"/>
              </a:ext>
            </a:extLst>
          </p:cNvPr>
          <p:cNvSpPr>
            <a:spLocks noGrp="1"/>
          </p:cNvSpPr>
          <p:nvPr>
            <p:ph type="title"/>
          </p:nvPr>
        </p:nvSpPr>
        <p:spPr/>
        <p:txBody>
          <a:bodyPr/>
          <a:lstStyle/>
          <a:p>
            <a:r>
              <a:rPr lang="el-GR" dirty="0"/>
              <a:t>Ενδεικτική Λύση</a:t>
            </a:r>
          </a:p>
        </p:txBody>
      </p:sp>
      <p:sp>
        <p:nvSpPr>
          <p:cNvPr id="36" name="Text Box 16">
            <a:extLst>
              <a:ext uri="{FF2B5EF4-FFF2-40B4-BE49-F238E27FC236}">
                <a16:creationId xmlns:a16="http://schemas.microsoft.com/office/drawing/2014/main" id="{3975AB27-2E9E-E529-0323-F150030B89E8}"/>
              </a:ext>
            </a:extLst>
          </p:cNvPr>
          <p:cNvSpPr txBox="1">
            <a:spLocks noChangeArrowheads="1"/>
          </p:cNvSpPr>
          <p:nvPr/>
        </p:nvSpPr>
        <p:spPr bwMode="auto">
          <a:xfrm>
            <a:off x="228600" y="1275065"/>
            <a:ext cx="1156407"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Φοιτητής</a:t>
            </a:r>
            <a:endParaRPr lang="en-GB" sz="1600" b="0" dirty="0">
              <a:solidFill>
                <a:srgbClr val="0000FF"/>
              </a:solidFill>
            </a:endParaRPr>
          </a:p>
        </p:txBody>
      </p:sp>
      <p:graphicFrame>
        <p:nvGraphicFramePr>
          <p:cNvPr id="37" name="Group 42">
            <a:extLst>
              <a:ext uri="{FF2B5EF4-FFF2-40B4-BE49-F238E27FC236}">
                <a16:creationId xmlns:a16="http://schemas.microsoft.com/office/drawing/2014/main" id="{2F927BBF-61B1-097B-2907-64559331676A}"/>
              </a:ext>
            </a:extLst>
          </p:cNvPr>
          <p:cNvGraphicFramePr>
            <a:graphicFrameLocks noGrp="1"/>
          </p:cNvGraphicFramePr>
          <p:nvPr/>
        </p:nvGraphicFramePr>
        <p:xfrm>
          <a:off x="1819793" y="1219200"/>
          <a:ext cx="4024860" cy="400110"/>
        </p:xfrm>
        <a:graphic>
          <a:graphicData uri="http://schemas.openxmlformats.org/drawingml/2006/table">
            <a:tbl>
              <a:tblPr/>
              <a:tblGrid>
                <a:gridCol w="609601">
                  <a:extLst>
                    <a:ext uri="{9D8B030D-6E8A-4147-A177-3AD203B41FA5}">
                      <a16:colId xmlns:a16="http://schemas.microsoft.com/office/drawing/2014/main" val="20000"/>
                    </a:ext>
                  </a:extLst>
                </a:gridCol>
                <a:gridCol w="889812">
                  <a:extLst>
                    <a:ext uri="{9D8B030D-6E8A-4147-A177-3AD203B41FA5}">
                      <a16:colId xmlns:a16="http://schemas.microsoft.com/office/drawing/2014/main" val="20001"/>
                    </a:ext>
                  </a:extLst>
                </a:gridCol>
                <a:gridCol w="841816">
                  <a:extLst>
                    <a:ext uri="{9D8B030D-6E8A-4147-A177-3AD203B41FA5}">
                      <a16:colId xmlns:a16="http://schemas.microsoft.com/office/drawing/2014/main" val="20002"/>
                    </a:ext>
                  </a:extLst>
                </a:gridCol>
                <a:gridCol w="701513">
                  <a:extLst>
                    <a:ext uri="{9D8B030D-6E8A-4147-A177-3AD203B41FA5}">
                      <a16:colId xmlns:a16="http://schemas.microsoft.com/office/drawing/2014/main" val="20003"/>
                    </a:ext>
                  </a:extLst>
                </a:gridCol>
                <a:gridCol w="982118">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 </a:t>
                      </a:r>
                      <a:r>
                        <a:rPr kumimoji="0" lang="el-GR" sz="1600" b="0" i="0" u="none" strike="noStrike" cap="none" normalizeH="0" baseline="0" dirty="0" err="1">
                          <a:ln>
                            <a:noFill/>
                          </a:ln>
                          <a:solidFill>
                            <a:schemeClr val="accent2"/>
                          </a:solidFill>
                          <a:effectLst/>
                          <a:latin typeface="Times New Roman" pitchFamily="18" charset="0"/>
                        </a:rPr>
                        <a:t>Εισ</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 name="Group 42">
            <a:extLst>
              <a:ext uri="{FF2B5EF4-FFF2-40B4-BE49-F238E27FC236}">
                <a16:creationId xmlns:a16="http://schemas.microsoft.com/office/drawing/2014/main" id="{D4034B90-90CC-C7BD-2787-342AD8D8D490}"/>
              </a:ext>
            </a:extLst>
          </p:cNvPr>
          <p:cNvGraphicFramePr>
            <a:graphicFrameLocks noGrp="1"/>
          </p:cNvGraphicFramePr>
          <p:nvPr/>
        </p:nvGraphicFramePr>
        <p:xfrm>
          <a:off x="1819794" y="1809690"/>
          <a:ext cx="1628694" cy="400110"/>
        </p:xfrm>
        <a:graphic>
          <a:graphicData uri="http://schemas.openxmlformats.org/drawingml/2006/table">
            <a:tbl>
              <a:tblPr/>
              <a:tblGrid>
                <a:gridCol w="584986">
                  <a:extLst>
                    <a:ext uri="{9D8B030D-6E8A-4147-A177-3AD203B41FA5}">
                      <a16:colId xmlns:a16="http://schemas.microsoft.com/office/drawing/2014/main" val="20000"/>
                    </a:ext>
                  </a:extLst>
                </a:gridCol>
                <a:gridCol w="1043708">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Τηλέφωνο</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9" name="Text Box 16">
            <a:extLst>
              <a:ext uri="{FF2B5EF4-FFF2-40B4-BE49-F238E27FC236}">
                <a16:creationId xmlns:a16="http://schemas.microsoft.com/office/drawing/2014/main" id="{79932008-3D36-2642-A5E2-9C0DD0A48190}"/>
              </a:ext>
            </a:extLst>
          </p:cNvPr>
          <p:cNvSpPr txBox="1">
            <a:spLocks noChangeArrowheads="1"/>
          </p:cNvSpPr>
          <p:nvPr/>
        </p:nvSpPr>
        <p:spPr bwMode="auto">
          <a:xfrm>
            <a:off x="152400" y="1766019"/>
            <a:ext cx="1274773"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Τηλέφωνο</a:t>
            </a:r>
            <a:endParaRPr lang="en-GB" sz="1600" b="0" dirty="0">
              <a:solidFill>
                <a:srgbClr val="0000FF"/>
              </a:solidFill>
            </a:endParaRPr>
          </a:p>
        </p:txBody>
      </p:sp>
      <p:cxnSp>
        <p:nvCxnSpPr>
          <p:cNvPr id="40" name="Ευθύγραμμο βέλος σύνδεσης 39">
            <a:extLst>
              <a:ext uri="{FF2B5EF4-FFF2-40B4-BE49-F238E27FC236}">
                <a16:creationId xmlns:a16="http://schemas.microsoft.com/office/drawing/2014/main" id="{2A6CD2C5-F4BC-187B-DF93-DE4610B274F6}"/>
              </a:ext>
            </a:extLst>
          </p:cNvPr>
          <p:cNvCxnSpPr>
            <a:cxnSpLocks/>
          </p:cNvCxnSpPr>
          <p:nvPr/>
        </p:nvCxnSpPr>
        <p:spPr>
          <a:xfrm flipV="1">
            <a:off x="2232786" y="1619310"/>
            <a:ext cx="0" cy="2037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6739964-3CB3-FAC7-7C5A-DC89296FF47B}"/>
              </a:ext>
            </a:extLst>
          </p:cNvPr>
          <p:cNvSpPr txBox="1"/>
          <p:nvPr/>
        </p:nvSpPr>
        <p:spPr>
          <a:xfrm>
            <a:off x="457200" y="2495837"/>
            <a:ext cx="5824059" cy="1384995"/>
          </a:xfrm>
          <a:prstGeom prst="rect">
            <a:avLst/>
          </a:prstGeom>
          <a:noFill/>
        </p:spPr>
        <p:txBody>
          <a:bodyPr wrap="square">
            <a:spAutoFit/>
          </a:bodyPr>
          <a:lstStyle/>
          <a:p>
            <a:r>
              <a:rPr lang="en-GB" sz="1400" dirty="0"/>
              <a:t>INSERT INTO student (am, </a:t>
            </a:r>
            <a:r>
              <a:rPr lang="en-GB" sz="1400" dirty="0" err="1"/>
              <a:t>first_name</a:t>
            </a:r>
            <a:r>
              <a:rPr lang="en-GB" sz="1400" dirty="0"/>
              <a:t>, </a:t>
            </a:r>
            <a:r>
              <a:rPr lang="en-GB" sz="1400" dirty="0" err="1"/>
              <a:t>last_name</a:t>
            </a:r>
            <a:r>
              <a:rPr lang="en-GB" sz="1400" dirty="0"/>
              <a:t>, email, </a:t>
            </a:r>
            <a:r>
              <a:rPr lang="en-GB" sz="1400" dirty="0" err="1"/>
              <a:t>entry_year</a:t>
            </a:r>
            <a:r>
              <a:rPr lang="en-GB" sz="1400" dirty="0"/>
              <a:t>)</a:t>
            </a:r>
          </a:p>
          <a:p>
            <a:r>
              <a:rPr lang="en-GB" sz="1400" dirty="0"/>
              <a:t>VALUES</a:t>
            </a:r>
          </a:p>
          <a:p>
            <a:r>
              <a:rPr lang="en-GB" sz="1400" dirty="0"/>
              <a:t>    (3001, 'Eleni', 'Dimitriou', 'eleni.d@uni.gr', 2022),</a:t>
            </a:r>
          </a:p>
          <a:p>
            <a:r>
              <a:rPr lang="en-GB" sz="1400" dirty="0"/>
              <a:t>    (3002, 'Kostas', 'Marinos', 'kostas.m@uni.gr', 2021),</a:t>
            </a:r>
          </a:p>
          <a:p>
            <a:r>
              <a:rPr lang="en-GB" sz="1400" dirty="0"/>
              <a:t>    (4001, 'Anna', 'Karagianni', 'anna.k@uni.gr', 2023),</a:t>
            </a:r>
          </a:p>
          <a:p>
            <a:r>
              <a:rPr lang="en-GB" sz="1400" dirty="0"/>
              <a:t>    (4002, 'Petros', 'Zafeiris', 'petros.z@uni.gr', 2022);</a:t>
            </a:r>
            <a:endParaRPr lang="el-GR" sz="1400" dirty="0"/>
          </a:p>
        </p:txBody>
      </p:sp>
      <p:sp>
        <p:nvSpPr>
          <p:cNvPr id="6" name="TextBox 5">
            <a:extLst>
              <a:ext uri="{FF2B5EF4-FFF2-40B4-BE49-F238E27FC236}">
                <a16:creationId xmlns:a16="http://schemas.microsoft.com/office/drawing/2014/main" id="{51127BEF-6991-4623-34CD-41D9F60BEF26}"/>
              </a:ext>
            </a:extLst>
          </p:cNvPr>
          <p:cNvSpPr txBox="1"/>
          <p:nvPr/>
        </p:nvSpPr>
        <p:spPr>
          <a:xfrm>
            <a:off x="457200" y="4324784"/>
            <a:ext cx="4572000" cy="1600438"/>
          </a:xfrm>
          <a:prstGeom prst="rect">
            <a:avLst/>
          </a:prstGeom>
          <a:noFill/>
        </p:spPr>
        <p:txBody>
          <a:bodyPr wrap="square">
            <a:spAutoFit/>
          </a:bodyPr>
          <a:lstStyle/>
          <a:p>
            <a:r>
              <a:rPr lang="en-US" sz="1400" dirty="0"/>
              <a:t>INSERT INTO </a:t>
            </a:r>
            <a:r>
              <a:rPr lang="en-US" sz="1400" dirty="0" err="1"/>
              <a:t>student_phone</a:t>
            </a:r>
            <a:r>
              <a:rPr lang="en-US" sz="1400" dirty="0"/>
              <a:t> (</a:t>
            </a:r>
            <a:r>
              <a:rPr lang="en-US" sz="1400" dirty="0" err="1"/>
              <a:t>student_am</a:t>
            </a:r>
            <a:r>
              <a:rPr lang="en-US" sz="1400" dirty="0"/>
              <a:t>, phone)</a:t>
            </a:r>
          </a:p>
          <a:p>
            <a:r>
              <a:rPr lang="en-US" sz="1400" dirty="0"/>
              <a:t>VALUES</a:t>
            </a:r>
          </a:p>
          <a:p>
            <a:r>
              <a:rPr lang="en-US" sz="1400" dirty="0"/>
              <a:t>    (3001, '6941234567'),</a:t>
            </a:r>
          </a:p>
          <a:p>
            <a:r>
              <a:rPr lang="en-US" sz="1400" dirty="0"/>
              <a:t>    (3001, '2109988776'),</a:t>
            </a:r>
          </a:p>
          <a:p>
            <a:r>
              <a:rPr lang="en-US" sz="1400" dirty="0"/>
              <a:t>    (3002, '6931112223'),</a:t>
            </a:r>
          </a:p>
          <a:p>
            <a:r>
              <a:rPr lang="en-US" sz="1400" dirty="0"/>
              <a:t>    (4001, '6987654321'),</a:t>
            </a:r>
          </a:p>
          <a:p>
            <a:r>
              <a:rPr lang="en-US" sz="1400" dirty="0"/>
              <a:t>    (4002, '6991122334');</a:t>
            </a:r>
            <a:endParaRPr lang="el-GR" sz="1400" dirty="0"/>
          </a:p>
        </p:txBody>
      </p:sp>
    </p:spTree>
    <p:extLst>
      <p:ext uri="{BB962C8B-B14F-4D97-AF65-F5344CB8AC3E}">
        <p14:creationId xmlns:p14="http://schemas.microsoft.com/office/powerpoint/2010/main" val="2843743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A6CC9-0614-BB9E-FCBC-8F493075BB7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1C54046-489B-36DE-75C1-727A75235607}"/>
              </a:ext>
            </a:extLst>
          </p:cNvPr>
          <p:cNvSpPr>
            <a:spLocks noGrp="1"/>
          </p:cNvSpPr>
          <p:nvPr>
            <p:ph type="title"/>
          </p:nvPr>
        </p:nvSpPr>
        <p:spPr/>
        <p:txBody>
          <a:bodyPr/>
          <a:lstStyle/>
          <a:p>
            <a:r>
              <a:rPr lang="el-GR" dirty="0"/>
              <a:t>Ενδεικτική Λύση</a:t>
            </a:r>
          </a:p>
        </p:txBody>
      </p:sp>
      <p:sp>
        <p:nvSpPr>
          <p:cNvPr id="36" name="Text Box 16">
            <a:extLst>
              <a:ext uri="{FF2B5EF4-FFF2-40B4-BE49-F238E27FC236}">
                <a16:creationId xmlns:a16="http://schemas.microsoft.com/office/drawing/2014/main" id="{08A380DE-A503-FDBF-3DEF-FDE9369A1972}"/>
              </a:ext>
            </a:extLst>
          </p:cNvPr>
          <p:cNvSpPr txBox="1">
            <a:spLocks noChangeArrowheads="1"/>
          </p:cNvSpPr>
          <p:nvPr/>
        </p:nvSpPr>
        <p:spPr bwMode="auto">
          <a:xfrm>
            <a:off x="228600" y="1275065"/>
            <a:ext cx="1156407"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Φοιτητής</a:t>
            </a:r>
            <a:endParaRPr lang="en-GB" sz="1600" b="0" dirty="0">
              <a:solidFill>
                <a:srgbClr val="0000FF"/>
              </a:solidFill>
            </a:endParaRPr>
          </a:p>
        </p:txBody>
      </p:sp>
      <p:graphicFrame>
        <p:nvGraphicFramePr>
          <p:cNvPr id="37" name="Group 42">
            <a:extLst>
              <a:ext uri="{FF2B5EF4-FFF2-40B4-BE49-F238E27FC236}">
                <a16:creationId xmlns:a16="http://schemas.microsoft.com/office/drawing/2014/main" id="{0CF3594D-8CCE-857A-C4F0-D396356C21A5}"/>
              </a:ext>
            </a:extLst>
          </p:cNvPr>
          <p:cNvGraphicFramePr>
            <a:graphicFrameLocks noGrp="1"/>
          </p:cNvGraphicFramePr>
          <p:nvPr/>
        </p:nvGraphicFramePr>
        <p:xfrm>
          <a:off x="1819793" y="1219200"/>
          <a:ext cx="4024860" cy="400110"/>
        </p:xfrm>
        <a:graphic>
          <a:graphicData uri="http://schemas.openxmlformats.org/drawingml/2006/table">
            <a:tbl>
              <a:tblPr/>
              <a:tblGrid>
                <a:gridCol w="609601">
                  <a:extLst>
                    <a:ext uri="{9D8B030D-6E8A-4147-A177-3AD203B41FA5}">
                      <a16:colId xmlns:a16="http://schemas.microsoft.com/office/drawing/2014/main" val="20000"/>
                    </a:ext>
                  </a:extLst>
                </a:gridCol>
                <a:gridCol w="889812">
                  <a:extLst>
                    <a:ext uri="{9D8B030D-6E8A-4147-A177-3AD203B41FA5}">
                      <a16:colId xmlns:a16="http://schemas.microsoft.com/office/drawing/2014/main" val="20001"/>
                    </a:ext>
                  </a:extLst>
                </a:gridCol>
                <a:gridCol w="841816">
                  <a:extLst>
                    <a:ext uri="{9D8B030D-6E8A-4147-A177-3AD203B41FA5}">
                      <a16:colId xmlns:a16="http://schemas.microsoft.com/office/drawing/2014/main" val="20002"/>
                    </a:ext>
                  </a:extLst>
                </a:gridCol>
                <a:gridCol w="701513">
                  <a:extLst>
                    <a:ext uri="{9D8B030D-6E8A-4147-A177-3AD203B41FA5}">
                      <a16:colId xmlns:a16="http://schemas.microsoft.com/office/drawing/2014/main" val="20003"/>
                    </a:ext>
                  </a:extLst>
                </a:gridCol>
                <a:gridCol w="982118">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 </a:t>
                      </a:r>
                      <a:r>
                        <a:rPr kumimoji="0" lang="el-GR" sz="1600" b="0" i="0" u="none" strike="noStrike" cap="none" normalizeH="0" baseline="0" dirty="0" err="1">
                          <a:ln>
                            <a:noFill/>
                          </a:ln>
                          <a:solidFill>
                            <a:schemeClr val="accent2"/>
                          </a:solidFill>
                          <a:effectLst/>
                          <a:latin typeface="Times New Roman" pitchFamily="18" charset="0"/>
                        </a:rPr>
                        <a:t>Εισ</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 name="Group 42">
            <a:extLst>
              <a:ext uri="{FF2B5EF4-FFF2-40B4-BE49-F238E27FC236}">
                <a16:creationId xmlns:a16="http://schemas.microsoft.com/office/drawing/2014/main" id="{B78F8760-4D84-0E81-532B-D12717FBF277}"/>
              </a:ext>
            </a:extLst>
          </p:cNvPr>
          <p:cNvGraphicFramePr>
            <a:graphicFrameLocks noGrp="1"/>
          </p:cNvGraphicFramePr>
          <p:nvPr/>
        </p:nvGraphicFramePr>
        <p:xfrm>
          <a:off x="1819794" y="1809690"/>
          <a:ext cx="1628694" cy="400110"/>
        </p:xfrm>
        <a:graphic>
          <a:graphicData uri="http://schemas.openxmlformats.org/drawingml/2006/table">
            <a:tbl>
              <a:tblPr/>
              <a:tblGrid>
                <a:gridCol w="584986">
                  <a:extLst>
                    <a:ext uri="{9D8B030D-6E8A-4147-A177-3AD203B41FA5}">
                      <a16:colId xmlns:a16="http://schemas.microsoft.com/office/drawing/2014/main" val="20000"/>
                    </a:ext>
                  </a:extLst>
                </a:gridCol>
                <a:gridCol w="1043708">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Τηλέφωνο</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9" name="Text Box 16">
            <a:extLst>
              <a:ext uri="{FF2B5EF4-FFF2-40B4-BE49-F238E27FC236}">
                <a16:creationId xmlns:a16="http://schemas.microsoft.com/office/drawing/2014/main" id="{7ADC7FF1-1A9B-86BC-396D-A5FA1C762474}"/>
              </a:ext>
            </a:extLst>
          </p:cNvPr>
          <p:cNvSpPr txBox="1">
            <a:spLocks noChangeArrowheads="1"/>
          </p:cNvSpPr>
          <p:nvPr/>
        </p:nvSpPr>
        <p:spPr bwMode="auto">
          <a:xfrm>
            <a:off x="152400" y="1766019"/>
            <a:ext cx="1274773"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Τηλέφωνο</a:t>
            </a:r>
            <a:endParaRPr lang="en-GB" sz="1600" b="0" dirty="0">
              <a:solidFill>
                <a:srgbClr val="0000FF"/>
              </a:solidFill>
            </a:endParaRPr>
          </a:p>
        </p:txBody>
      </p:sp>
      <p:cxnSp>
        <p:nvCxnSpPr>
          <p:cNvPr id="40" name="Ευθύγραμμο βέλος σύνδεσης 39">
            <a:extLst>
              <a:ext uri="{FF2B5EF4-FFF2-40B4-BE49-F238E27FC236}">
                <a16:creationId xmlns:a16="http://schemas.microsoft.com/office/drawing/2014/main" id="{ED9E259C-7091-FDA9-E4DA-12E4BF14BB03}"/>
              </a:ext>
            </a:extLst>
          </p:cNvPr>
          <p:cNvCxnSpPr>
            <a:cxnSpLocks/>
          </p:cNvCxnSpPr>
          <p:nvPr/>
        </p:nvCxnSpPr>
        <p:spPr>
          <a:xfrm flipV="1">
            <a:off x="2232786" y="1619310"/>
            <a:ext cx="0" cy="2037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Group 42">
            <a:extLst>
              <a:ext uri="{FF2B5EF4-FFF2-40B4-BE49-F238E27FC236}">
                <a16:creationId xmlns:a16="http://schemas.microsoft.com/office/drawing/2014/main" id="{F336ADCE-FF4D-1AA6-DDAC-94489C554A2F}"/>
              </a:ext>
            </a:extLst>
          </p:cNvPr>
          <p:cNvGraphicFramePr>
            <a:graphicFrameLocks noGrp="1"/>
          </p:cNvGraphicFramePr>
          <p:nvPr/>
        </p:nvGraphicFramePr>
        <p:xfrm>
          <a:off x="1833536" y="2299419"/>
          <a:ext cx="2500858" cy="400110"/>
        </p:xfrm>
        <a:graphic>
          <a:graphicData uri="http://schemas.openxmlformats.org/drawingml/2006/table">
            <a:tbl>
              <a:tblPr/>
              <a:tblGrid>
                <a:gridCol w="519658">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Πρόγραμμα Σπουδών</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2" name="Text Box 16">
            <a:extLst>
              <a:ext uri="{FF2B5EF4-FFF2-40B4-BE49-F238E27FC236}">
                <a16:creationId xmlns:a16="http://schemas.microsoft.com/office/drawing/2014/main" id="{A2167DCA-1CF7-45E5-0A57-7EE3990A6CB3}"/>
              </a:ext>
            </a:extLst>
          </p:cNvPr>
          <p:cNvSpPr txBox="1">
            <a:spLocks noChangeArrowheads="1"/>
          </p:cNvSpPr>
          <p:nvPr/>
        </p:nvSpPr>
        <p:spPr bwMode="auto">
          <a:xfrm>
            <a:off x="-76200" y="2299419"/>
            <a:ext cx="1663982"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Προπτυχιακός</a:t>
            </a:r>
            <a:endParaRPr lang="en-GB" sz="1600" b="0" dirty="0">
              <a:solidFill>
                <a:srgbClr val="0000FF"/>
              </a:solidFill>
            </a:endParaRPr>
          </a:p>
        </p:txBody>
      </p:sp>
      <p:graphicFrame>
        <p:nvGraphicFramePr>
          <p:cNvPr id="43" name="Group 42">
            <a:extLst>
              <a:ext uri="{FF2B5EF4-FFF2-40B4-BE49-F238E27FC236}">
                <a16:creationId xmlns:a16="http://schemas.microsoft.com/office/drawing/2014/main" id="{1C237B95-0EF8-2BD0-B8B3-3365246E21BC}"/>
              </a:ext>
            </a:extLst>
          </p:cNvPr>
          <p:cNvGraphicFramePr>
            <a:graphicFrameLocks noGrp="1"/>
          </p:cNvGraphicFramePr>
          <p:nvPr/>
        </p:nvGraphicFramePr>
        <p:xfrm>
          <a:off x="1833536" y="2813709"/>
          <a:ext cx="1586458" cy="400110"/>
        </p:xfrm>
        <a:graphic>
          <a:graphicData uri="http://schemas.openxmlformats.org/drawingml/2006/table">
            <a:tbl>
              <a:tblPr/>
              <a:tblGrid>
                <a:gridCol w="569816">
                  <a:extLst>
                    <a:ext uri="{9D8B030D-6E8A-4147-A177-3AD203B41FA5}">
                      <a16:colId xmlns:a16="http://schemas.microsoft.com/office/drawing/2014/main" val="20000"/>
                    </a:ext>
                  </a:extLst>
                </a:gridCol>
                <a:gridCol w="1016642">
                  <a:extLst>
                    <a:ext uri="{9D8B030D-6E8A-4147-A177-3AD203B41FA5}">
                      <a16:colId xmlns:a16="http://schemas.microsoft.com/office/drawing/2014/main" val="2000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Ειδίκευση</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4" name="Text Box 16">
            <a:extLst>
              <a:ext uri="{FF2B5EF4-FFF2-40B4-BE49-F238E27FC236}">
                <a16:creationId xmlns:a16="http://schemas.microsoft.com/office/drawing/2014/main" id="{D05419B7-A218-A9AC-88B5-550B099B49B9}"/>
              </a:ext>
            </a:extLst>
          </p:cNvPr>
          <p:cNvSpPr txBox="1">
            <a:spLocks noChangeArrowheads="1"/>
          </p:cNvSpPr>
          <p:nvPr/>
        </p:nvSpPr>
        <p:spPr bwMode="auto">
          <a:xfrm>
            <a:off x="-152400" y="2832819"/>
            <a:ext cx="1819794"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Μεταπτυχιακός</a:t>
            </a:r>
            <a:endParaRPr lang="en-GB" sz="1600" b="0" dirty="0">
              <a:solidFill>
                <a:srgbClr val="0000FF"/>
              </a:solidFill>
            </a:endParaRPr>
          </a:p>
        </p:txBody>
      </p:sp>
      <p:cxnSp>
        <p:nvCxnSpPr>
          <p:cNvPr id="45" name="Γραμμή σύνδεσης: Γωνιώδης 44">
            <a:extLst>
              <a:ext uri="{FF2B5EF4-FFF2-40B4-BE49-F238E27FC236}">
                <a16:creationId xmlns:a16="http://schemas.microsoft.com/office/drawing/2014/main" id="{E020C4FE-9E67-8D01-21D1-0BFE98E79A66}"/>
              </a:ext>
            </a:extLst>
          </p:cNvPr>
          <p:cNvCxnSpPr>
            <a:cxnSpLocks/>
          </p:cNvCxnSpPr>
          <p:nvPr/>
        </p:nvCxnSpPr>
        <p:spPr>
          <a:xfrm rot="10800000">
            <a:off x="1819794" y="1308819"/>
            <a:ext cx="13743" cy="1080219"/>
          </a:xfrm>
          <a:prstGeom prst="bentConnector3">
            <a:avLst>
              <a:gd name="adj1" fmla="val 115348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Γραμμή σύνδεσης: Γωνιώδης 45">
            <a:extLst>
              <a:ext uri="{FF2B5EF4-FFF2-40B4-BE49-F238E27FC236}">
                <a16:creationId xmlns:a16="http://schemas.microsoft.com/office/drawing/2014/main" id="{6FB78F25-3A1E-F521-41E8-BADC105ED3E0}"/>
              </a:ext>
            </a:extLst>
          </p:cNvPr>
          <p:cNvCxnSpPr>
            <a:cxnSpLocks/>
            <a:stCxn id="43" idx="1"/>
            <a:endCxn id="37" idx="1"/>
          </p:cNvCxnSpPr>
          <p:nvPr/>
        </p:nvCxnSpPr>
        <p:spPr>
          <a:xfrm rot="10800000">
            <a:off x="1819794" y="1419256"/>
            <a:ext cx="13743" cy="1594509"/>
          </a:xfrm>
          <a:prstGeom prst="bentConnector3">
            <a:avLst>
              <a:gd name="adj1" fmla="val 176339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48D7E0-8A00-1894-60A2-334EDBBCED37}"/>
              </a:ext>
            </a:extLst>
          </p:cNvPr>
          <p:cNvSpPr txBox="1"/>
          <p:nvPr/>
        </p:nvSpPr>
        <p:spPr>
          <a:xfrm>
            <a:off x="85766" y="3517856"/>
            <a:ext cx="5096750" cy="954107"/>
          </a:xfrm>
          <a:prstGeom prst="rect">
            <a:avLst/>
          </a:prstGeom>
          <a:noFill/>
        </p:spPr>
        <p:txBody>
          <a:bodyPr wrap="square">
            <a:spAutoFit/>
          </a:bodyPr>
          <a:lstStyle/>
          <a:p>
            <a:r>
              <a:rPr lang="en-GB" sz="1400" dirty="0"/>
              <a:t>INSERT INTO </a:t>
            </a:r>
            <a:r>
              <a:rPr lang="en-GB" sz="1400" dirty="0" err="1"/>
              <a:t>undergraduate_student</a:t>
            </a:r>
            <a:r>
              <a:rPr lang="en-GB" sz="1400" dirty="0"/>
              <a:t> (</a:t>
            </a:r>
            <a:r>
              <a:rPr lang="en-GB" sz="1400" dirty="0" err="1"/>
              <a:t>student_am</a:t>
            </a:r>
            <a:r>
              <a:rPr lang="en-GB" sz="1400" dirty="0"/>
              <a:t>, programme)</a:t>
            </a:r>
          </a:p>
          <a:p>
            <a:r>
              <a:rPr lang="en-GB" sz="1400" dirty="0"/>
              <a:t>VALUES</a:t>
            </a:r>
          </a:p>
          <a:p>
            <a:r>
              <a:rPr lang="en-GB" sz="1400" dirty="0"/>
              <a:t>    (3001, '</a:t>
            </a:r>
            <a:r>
              <a:rPr lang="el-GR" sz="1400" dirty="0"/>
              <a:t>Πληροφορική'),</a:t>
            </a:r>
          </a:p>
          <a:p>
            <a:r>
              <a:rPr lang="el-GR" sz="1400" dirty="0"/>
              <a:t>    (3002, 'Μηχανικών Λογισμικού');</a:t>
            </a:r>
          </a:p>
        </p:txBody>
      </p:sp>
      <p:sp>
        <p:nvSpPr>
          <p:cNvPr id="6" name="TextBox 5">
            <a:extLst>
              <a:ext uri="{FF2B5EF4-FFF2-40B4-BE49-F238E27FC236}">
                <a16:creationId xmlns:a16="http://schemas.microsoft.com/office/drawing/2014/main" id="{B6058B48-ECAF-AB85-ECF6-47A9DCC6CFCE}"/>
              </a:ext>
            </a:extLst>
          </p:cNvPr>
          <p:cNvSpPr txBox="1"/>
          <p:nvPr/>
        </p:nvSpPr>
        <p:spPr>
          <a:xfrm>
            <a:off x="3962400" y="4499000"/>
            <a:ext cx="4955458" cy="954107"/>
          </a:xfrm>
          <a:prstGeom prst="rect">
            <a:avLst/>
          </a:prstGeom>
          <a:noFill/>
        </p:spPr>
        <p:txBody>
          <a:bodyPr wrap="square">
            <a:spAutoFit/>
          </a:bodyPr>
          <a:lstStyle/>
          <a:p>
            <a:r>
              <a:rPr lang="en-GB" sz="1400" dirty="0"/>
              <a:t>INSERT INTO </a:t>
            </a:r>
            <a:r>
              <a:rPr lang="en-GB" sz="1400" dirty="0" err="1"/>
              <a:t>postgraduate_student</a:t>
            </a:r>
            <a:r>
              <a:rPr lang="en-GB" sz="1400" dirty="0"/>
              <a:t> (</a:t>
            </a:r>
            <a:r>
              <a:rPr lang="en-GB" sz="1400" dirty="0" err="1"/>
              <a:t>student_am</a:t>
            </a:r>
            <a:r>
              <a:rPr lang="en-GB" sz="1400" dirty="0"/>
              <a:t>, specialization)</a:t>
            </a:r>
          </a:p>
          <a:p>
            <a:r>
              <a:rPr lang="en-GB" sz="1400" dirty="0"/>
              <a:t>VALUES</a:t>
            </a:r>
          </a:p>
          <a:p>
            <a:r>
              <a:rPr lang="en-GB" sz="1400" dirty="0"/>
              <a:t>    (4001, '</a:t>
            </a:r>
            <a:r>
              <a:rPr lang="el-GR" sz="1400" dirty="0"/>
              <a:t>Τεχνητή Νοημοσύνη'),</a:t>
            </a:r>
          </a:p>
          <a:p>
            <a:r>
              <a:rPr lang="el-GR" sz="1400" dirty="0"/>
              <a:t>    (4002, 'Ασφάλεια Πληροφοριών');</a:t>
            </a:r>
          </a:p>
        </p:txBody>
      </p:sp>
    </p:spTree>
    <p:extLst>
      <p:ext uri="{BB962C8B-B14F-4D97-AF65-F5344CB8AC3E}">
        <p14:creationId xmlns:p14="http://schemas.microsoft.com/office/powerpoint/2010/main" val="1491663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A489A-75C1-A0E2-05B2-5BE34D668AD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4A0D7DC-96DE-9DC9-EC40-2E14040A7D61}"/>
              </a:ext>
            </a:extLst>
          </p:cNvPr>
          <p:cNvSpPr>
            <a:spLocks noGrp="1"/>
          </p:cNvSpPr>
          <p:nvPr>
            <p:ph type="title"/>
          </p:nvPr>
        </p:nvSpPr>
        <p:spPr/>
        <p:txBody>
          <a:bodyPr/>
          <a:lstStyle/>
          <a:p>
            <a:r>
              <a:rPr lang="el-GR" dirty="0"/>
              <a:t>Ενδεικτική Λύση</a:t>
            </a:r>
          </a:p>
        </p:txBody>
      </p:sp>
      <p:sp>
        <p:nvSpPr>
          <p:cNvPr id="36" name="Text Box 16">
            <a:extLst>
              <a:ext uri="{FF2B5EF4-FFF2-40B4-BE49-F238E27FC236}">
                <a16:creationId xmlns:a16="http://schemas.microsoft.com/office/drawing/2014/main" id="{70FD845E-E663-80A5-0C4A-0B0FB4E99386}"/>
              </a:ext>
            </a:extLst>
          </p:cNvPr>
          <p:cNvSpPr txBox="1">
            <a:spLocks noChangeArrowheads="1"/>
          </p:cNvSpPr>
          <p:nvPr/>
        </p:nvSpPr>
        <p:spPr bwMode="auto">
          <a:xfrm>
            <a:off x="228600" y="1275065"/>
            <a:ext cx="1156407"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Φοιτητής</a:t>
            </a:r>
            <a:endParaRPr lang="en-GB" sz="1600" b="0" dirty="0">
              <a:solidFill>
                <a:srgbClr val="0000FF"/>
              </a:solidFill>
            </a:endParaRPr>
          </a:p>
        </p:txBody>
      </p:sp>
      <p:graphicFrame>
        <p:nvGraphicFramePr>
          <p:cNvPr id="37" name="Group 42">
            <a:extLst>
              <a:ext uri="{FF2B5EF4-FFF2-40B4-BE49-F238E27FC236}">
                <a16:creationId xmlns:a16="http://schemas.microsoft.com/office/drawing/2014/main" id="{44530FA4-74A9-A9BD-3D54-FC32234A4DF8}"/>
              </a:ext>
            </a:extLst>
          </p:cNvPr>
          <p:cNvGraphicFramePr>
            <a:graphicFrameLocks noGrp="1"/>
          </p:cNvGraphicFramePr>
          <p:nvPr/>
        </p:nvGraphicFramePr>
        <p:xfrm>
          <a:off x="1819793" y="1219200"/>
          <a:ext cx="4024860" cy="400110"/>
        </p:xfrm>
        <a:graphic>
          <a:graphicData uri="http://schemas.openxmlformats.org/drawingml/2006/table">
            <a:tbl>
              <a:tblPr/>
              <a:tblGrid>
                <a:gridCol w="609601">
                  <a:extLst>
                    <a:ext uri="{9D8B030D-6E8A-4147-A177-3AD203B41FA5}">
                      <a16:colId xmlns:a16="http://schemas.microsoft.com/office/drawing/2014/main" val="20000"/>
                    </a:ext>
                  </a:extLst>
                </a:gridCol>
                <a:gridCol w="889812">
                  <a:extLst>
                    <a:ext uri="{9D8B030D-6E8A-4147-A177-3AD203B41FA5}">
                      <a16:colId xmlns:a16="http://schemas.microsoft.com/office/drawing/2014/main" val="20001"/>
                    </a:ext>
                  </a:extLst>
                </a:gridCol>
                <a:gridCol w="841816">
                  <a:extLst>
                    <a:ext uri="{9D8B030D-6E8A-4147-A177-3AD203B41FA5}">
                      <a16:colId xmlns:a16="http://schemas.microsoft.com/office/drawing/2014/main" val="20002"/>
                    </a:ext>
                  </a:extLst>
                </a:gridCol>
                <a:gridCol w="701513">
                  <a:extLst>
                    <a:ext uri="{9D8B030D-6E8A-4147-A177-3AD203B41FA5}">
                      <a16:colId xmlns:a16="http://schemas.microsoft.com/office/drawing/2014/main" val="20003"/>
                    </a:ext>
                  </a:extLst>
                </a:gridCol>
                <a:gridCol w="982118">
                  <a:extLst>
                    <a:ext uri="{9D8B030D-6E8A-4147-A177-3AD203B41FA5}">
                      <a16:colId xmlns:a16="http://schemas.microsoft.com/office/drawing/2014/main" val="1811640611"/>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Όνομα</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Επίθετο</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email</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 </a:t>
                      </a:r>
                      <a:r>
                        <a:rPr kumimoji="0" lang="el-GR" sz="1600" b="0" i="0" u="none" strike="noStrike" cap="none" normalizeH="0" baseline="0" dirty="0" err="1">
                          <a:ln>
                            <a:noFill/>
                          </a:ln>
                          <a:solidFill>
                            <a:schemeClr val="accent2"/>
                          </a:solidFill>
                          <a:effectLst/>
                          <a:latin typeface="Times New Roman" pitchFamily="18" charset="0"/>
                        </a:rPr>
                        <a:t>Εισ</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 name="Group 42">
            <a:extLst>
              <a:ext uri="{FF2B5EF4-FFF2-40B4-BE49-F238E27FC236}">
                <a16:creationId xmlns:a16="http://schemas.microsoft.com/office/drawing/2014/main" id="{1D944FF7-9303-404D-9ED6-1F015CF9A6FF}"/>
              </a:ext>
            </a:extLst>
          </p:cNvPr>
          <p:cNvGraphicFramePr>
            <a:graphicFrameLocks noGrp="1"/>
          </p:cNvGraphicFramePr>
          <p:nvPr/>
        </p:nvGraphicFramePr>
        <p:xfrm>
          <a:off x="1727598" y="4676588"/>
          <a:ext cx="5213591" cy="400110"/>
        </p:xfrm>
        <a:graphic>
          <a:graphicData uri="http://schemas.openxmlformats.org/drawingml/2006/table">
            <a:tbl>
              <a:tblPr/>
              <a:tblGrid>
                <a:gridCol w="1098791">
                  <a:extLst>
                    <a:ext uri="{9D8B030D-6E8A-4147-A177-3AD203B41FA5}">
                      <a16:colId xmlns:a16="http://schemas.microsoft.com/office/drawing/2014/main" val="20000"/>
                    </a:ext>
                  </a:extLst>
                </a:gridCol>
                <a:gridCol w="729585">
                  <a:extLst>
                    <a:ext uri="{9D8B030D-6E8A-4147-A177-3AD203B41FA5}">
                      <a16:colId xmlns:a16="http://schemas.microsoft.com/office/drawing/2014/main" val="20001"/>
                    </a:ext>
                  </a:extLst>
                </a:gridCol>
                <a:gridCol w="1729418">
                  <a:extLst>
                    <a:ext uri="{9D8B030D-6E8A-4147-A177-3AD203B41FA5}">
                      <a16:colId xmlns:a16="http://schemas.microsoft.com/office/drawing/2014/main" val="20002"/>
                    </a:ext>
                  </a:extLst>
                </a:gridCol>
                <a:gridCol w="1655797">
                  <a:extLst>
                    <a:ext uri="{9D8B030D-6E8A-4147-A177-3AD203B41FA5}">
                      <a16:colId xmlns:a16="http://schemas.microsoft.com/office/drawing/2014/main" val="20003"/>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Τίτλος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accent2"/>
                          </a:solidFill>
                          <a:effectLst/>
                          <a:latin typeface="Times New Roman" pitchFamily="18" charset="0"/>
                        </a:rPr>
                        <a:t>Πιστοτ</a:t>
                      </a:r>
                      <a:r>
                        <a:rPr kumimoji="0" lang="el-GR" sz="1600" b="0" i="0" u="none" strike="noStrike" cap="none" normalizeH="0" baseline="0" dirty="0">
                          <a:ln>
                            <a:noFill/>
                          </a:ln>
                          <a:solidFill>
                            <a:schemeClr val="accent2"/>
                          </a:solidFill>
                          <a:effectLst/>
                          <a:latin typeface="Times New Roman" pitchFamily="18" charset="0"/>
                        </a:rPr>
                        <a:t>. Μονάδες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accent2"/>
                          </a:solidFill>
                          <a:effectLst/>
                          <a:latin typeface="Times New Roman" pitchFamily="18" charset="0"/>
                        </a:rPr>
                        <a:t>Έτος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7" name="Text Box 16">
            <a:extLst>
              <a:ext uri="{FF2B5EF4-FFF2-40B4-BE49-F238E27FC236}">
                <a16:creationId xmlns:a16="http://schemas.microsoft.com/office/drawing/2014/main" id="{933F688E-98BA-BFF8-B7E0-773FAC1C3109}"/>
              </a:ext>
            </a:extLst>
          </p:cNvPr>
          <p:cNvSpPr txBox="1">
            <a:spLocks noChangeArrowheads="1"/>
          </p:cNvSpPr>
          <p:nvPr/>
        </p:nvSpPr>
        <p:spPr bwMode="auto">
          <a:xfrm>
            <a:off x="229162" y="4690137"/>
            <a:ext cx="1109920" cy="338554"/>
          </a:xfrm>
          <a:prstGeom prst="rect">
            <a:avLst/>
          </a:prstGeom>
          <a:noFill/>
          <a:ln w="9525">
            <a:noFill/>
            <a:miter lim="800000"/>
            <a:headEnd/>
            <a:tailEnd/>
          </a:ln>
          <a:effectLst/>
        </p:spPr>
        <p:txBody>
          <a:bodyPr wrap="squar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Μάθημα</a:t>
            </a:r>
            <a:endParaRPr lang="en-GB" sz="1600" b="0" dirty="0">
              <a:solidFill>
                <a:srgbClr val="0000FF"/>
              </a:solidFill>
            </a:endParaRPr>
          </a:p>
        </p:txBody>
      </p:sp>
      <p:graphicFrame>
        <p:nvGraphicFramePr>
          <p:cNvPr id="58" name="Group 42">
            <a:extLst>
              <a:ext uri="{FF2B5EF4-FFF2-40B4-BE49-F238E27FC236}">
                <a16:creationId xmlns:a16="http://schemas.microsoft.com/office/drawing/2014/main" id="{4A823E81-8B03-2F0E-4ECC-1BDC8DE43E4F}"/>
              </a:ext>
            </a:extLst>
          </p:cNvPr>
          <p:cNvGraphicFramePr>
            <a:graphicFrameLocks noGrp="1"/>
          </p:cNvGraphicFramePr>
          <p:nvPr/>
        </p:nvGraphicFramePr>
        <p:xfrm>
          <a:off x="6941189" y="4676588"/>
          <a:ext cx="1199573" cy="400110"/>
        </p:xfrm>
        <a:graphic>
          <a:graphicData uri="http://schemas.openxmlformats.org/drawingml/2006/table">
            <a:tbl>
              <a:tblPr/>
              <a:tblGrid>
                <a:gridCol w="1199573">
                  <a:extLst>
                    <a:ext uri="{9D8B030D-6E8A-4147-A177-3AD203B41FA5}">
                      <a16:colId xmlns:a16="http://schemas.microsoft.com/office/drawing/2014/main" val="20000"/>
                    </a:ext>
                  </a:extLst>
                </a:gridCol>
              </a:tblGrid>
              <a:tr h="400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2"/>
                          </a:solidFill>
                          <a:effectLst/>
                          <a:latin typeface="Times New Roman" pitchFamily="18" charset="0"/>
                        </a:rPr>
                        <a:t>K-ID</a:t>
                      </a:r>
                      <a:r>
                        <a:rPr kumimoji="0" lang="el-GR" sz="1600" b="0" i="0" u="none" strike="noStrike" cap="none" normalizeH="0" baseline="0" dirty="0">
                          <a:ln>
                            <a:noFill/>
                          </a:ln>
                          <a:solidFill>
                            <a:schemeClr val="accent2"/>
                          </a:solidFill>
                          <a:effectLst/>
                          <a:latin typeface="Times New Roman" pitchFamily="18" charset="0"/>
                        </a:rPr>
                        <a:t> </a:t>
                      </a:r>
                      <a:r>
                        <a:rPr kumimoji="0" lang="el-GR" sz="1600" b="0" i="0" u="none" strike="noStrike" cap="none" normalizeH="0" baseline="0" dirty="0" err="1">
                          <a:ln>
                            <a:noFill/>
                          </a:ln>
                          <a:solidFill>
                            <a:schemeClr val="accent2"/>
                          </a:solidFill>
                          <a:effectLst/>
                          <a:latin typeface="Times New Roman" pitchFamily="18" charset="0"/>
                        </a:rPr>
                        <a:t>Καθ</a:t>
                      </a:r>
                      <a:r>
                        <a:rPr kumimoji="0" lang="el-GR" sz="1600" b="0" i="0" u="none" strike="noStrike" cap="none" normalizeH="0" baseline="0" dirty="0">
                          <a:ln>
                            <a:noFill/>
                          </a:ln>
                          <a:solidFill>
                            <a:schemeClr val="accent2"/>
                          </a:solidFill>
                          <a:effectLst/>
                          <a:latin typeface="Times New Roman" pitchFamily="18" charset="0"/>
                        </a:rPr>
                        <a:t>.</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2" name="Group 42">
            <a:extLst>
              <a:ext uri="{FF2B5EF4-FFF2-40B4-BE49-F238E27FC236}">
                <a16:creationId xmlns:a16="http://schemas.microsoft.com/office/drawing/2014/main" id="{FDF9A9D8-CA8E-3DAB-03D0-AAF50058AD78}"/>
              </a:ext>
            </a:extLst>
          </p:cNvPr>
          <p:cNvGraphicFramePr>
            <a:graphicFrameLocks noGrp="1"/>
          </p:cNvGraphicFramePr>
          <p:nvPr/>
        </p:nvGraphicFramePr>
        <p:xfrm>
          <a:off x="1872050" y="3525207"/>
          <a:ext cx="3324202" cy="427297"/>
        </p:xfrm>
        <a:graphic>
          <a:graphicData uri="http://schemas.openxmlformats.org/drawingml/2006/table">
            <a:tbl>
              <a:tblPr/>
              <a:tblGrid>
                <a:gridCol w="680734">
                  <a:extLst>
                    <a:ext uri="{9D8B030D-6E8A-4147-A177-3AD203B41FA5}">
                      <a16:colId xmlns:a16="http://schemas.microsoft.com/office/drawing/2014/main" val="20000"/>
                    </a:ext>
                  </a:extLst>
                </a:gridCol>
                <a:gridCol w="1161702">
                  <a:extLst>
                    <a:ext uri="{9D8B030D-6E8A-4147-A177-3AD203B41FA5}">
                      <a16:colId xmlns:a16="http://schemas.microsoft.com/office/drawing/2014/main" val="20001"/>
                    </a:ext>
                  </a:extLst>
                </a:gridCol>
                <a:gridCol w="1481766">
                  <a:extLst>
                    <a:ext uri="{9D8B030D-6E8A-4147-A177-3AD203B41FA5}">
                      <a16:colId xmlns:a16="http://schemas.microsoft.com/office/drawing/2014/main" val="1340452074"/>
                    </a:ext>
                  </a:extLst>
                </a:gridCol>
              </a:tblGrid>
              <a:tr h="4272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sng" strike="noStrike" cap="none" normalizeH="0" baseline="0" dirty="0">
                          <a:ln>
                            <a:noFill/>
                          </a:ln>
                          <a:solidFill>
                            <a:schemeClr val="accent2"/>
                          </a:solidFill>
                          <a:effectLst/>
                          <a:latin typeface="Times New Roman" pitchFamily="18" charset="0"/>
                        </a:rPr>
                        <a:t>ΑΜ</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1600" b="0" i="0" u="sng" strike="noStrike" cap="none" normalizeH="0" baseline="0" dirty="0" err="1">
                          <a:ln>
                            <a:noFill/>
                          </a:ln>
                          <a:solidFill>
                            <a:schemeClr val="accent2"/>
                          </a:solidFill>
                          <a:effectLst/>
                          <a:latin typeface="Times New Roman" pitchFamily="18" charset="0"/>
                        </a:rPr>
                        <a:t>Κωδ</a:t>
                      </a:r>
                      <a:r>
                        <a:rPr kumimoji="0" lang="el-GR" sz="1600" b="0" i="0" u="sng" strike="noStrike" cap="none" normalizeH="0" baseline="0" dirty="0">
                          <a:ln>
                            <a:noFill/>
                          </a:ln>
                          <a:solidFill>
                            <a:schemeClr val="accent2"/>
                          </a:solidFill>
                          <a:effectLst/>
                          <a:latin typeface="Times New Roman" pitchFamily="18" charset="0"/>
                        </a:rPr>
                        <a:t>. Μαθ.</a:t>
                      </a:r>
                      <a:endParaRPr kumimoji="0" lang="en-GB" sz="1600" b="0" i="0" u="sng"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1600" b="0" i="0" u="none" strike="noStrike" cap="none" normalizeH="0" baseline="0" dirty="0">
                          <a:ln>
                            <a:noFill/>
                          </a:ln>
                          <a:solidFill>
                            <a:schemeClr val="accent2"/>
                          </a:solidFill>
                          <a:effectLst/>
                          <a:latin typeface="Times New Roman" pitchFamily="18" charset="0"/>
                        </a:rPr>
                        <a:t>Έτος Εγγραφής</a:t>
                      </a:r>
                      <a:endParaRPr kumimoji="0" lang="en-GB" sz="16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3" name="Text Box 16">
            <a:extLst>
              <a:ext uri="{FF2B5EF4-FFF2-40B4-BE49-F238E27FC236}">
                <a16:creationId xmlns:a16="http://schemas.microsoft.com/office/drawing/2014/main" id="{67DA29CD-F746-6146-1BBF-34BFA9B69D7F}"/>
              </a:ext>
            </a:extLst>
          </p:cNvPr>
          <p:cNvSpPr txBox="1">
            <a:spLocks noChangeArrowheads="1"/>
          </p:cNvSpPr>
          <p:nvPr/>
        </p:nvSpPr>
        <p:spPr bwMode="auto">
          <a:xfrm>
            <a:off x="224079" y="3569578"/>
            <a:ext cx="1165447" cy="338554"/>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1600" b="0" dirty="0">
                <a:solidFill>
                  <a:srgbClr val="0000FF"/>
                </a:solidFill>
              </a:rPr>
              <a:t>Εγγράφεται</a:t>
            </a:r>
            <a:endParaRPr lang="en-GB" sz="1600" b="0" dirty="0">
              <a:solidFill>
                <a:srgbClr val="0000FF"/>
              </a:solidFill>
            </a:endParaRPr>
          </a:p>
        </p:txBody>
      </p:sp>
      <p:cxnSp>
        <p:nvCxnSpPr>
          <p:cNvPr id="64" name="Γραμμή σύνδεσης: Γωνιώδης 63">
            <a:extLst>
              <a:ext uri="{FF2B5EF4-FFF2-40B4-BE49-F238E27FC236}">
                <a16:creationId xmlns:a16="http://schemas.microsoft.com/office/drawing/2014/main" id="{00F7A03C-CB72-6099-68EC-59DB54212982}"/>
              </a:ext>
            </a:extLst>
          </p:cNvPr>
          <p:cNvCxnSpPr>
            <a:cxnSpLocks/>
            <a:endCxn id="37" idx="1"/>
          </p:cNvCxnSpPr>
          <p:nvPr/>
        </p:nvCxnSpPr>
        <p:spPr>
          <a:xfrm rot="16200000" flipV="1">
            <a:off x="701498" y="2537550"/>
            <a:ext cx="2302592" cy="66001"/>
          </a:xfrm>
          <a:prstGeom prst="bentConnector4">
            <a:avLst>
              <a:gd name="adj1" fmla="val 2414"/>
              <a:gd name="adj2" fmla="val 56950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Ευθύγραμμο βέλος σύνδεσης 64">
            <a:extLst>
              <a:ext uri="{FF2B5EF4-FFF2-40B4-BE49-F238E27FC236}">
                <a16:creationId xmlns:a16="http://schemas.microsoft.com/office/drawing/2014/main" id="{78A9D6FF-3FE2-FE9F-BAAE-3D70A9BF96B1}"/>
              </a:ext>
            </a:extLst>
          </p:cNvPr>
          <p:cNvCxnSpPr/>
          <p:nvPr/>
        </p:nvCxnSpPr>
        <p:spPr>
          <a:xfrm>
            <a:off x="2626765" y="3952504"/>
            <a:ext cx="0" cy="7240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F264321-1778-D0EA-1E88-37758500DB99}"/>
              </a:ext>
            </a:extLst>
          </p:cNvPr>
          <p:cNvSpPr txBox="1"/>
          <p:nvPr/>
        </p:nvSpPr>
        <p:spPr>
          <a:xfrm>
            <a:off x="4492981" y="1779042"/>
            <a:ext cx="4651019" cy="1569660"/>
          </a:xfrm>
          <a:prstGeom prst="rect">
            <a:avLst/>
          </a:prstGeom>
          <a:noFill/>
        </p:spPr>
        <p:txBody>
          <a:bodyPr wrap="square">
            <a:spAutoFit/>
          </a:bodyPr>
          <a:lstStyle/>
          <a:p>
            <a:r>
              <a:rPr lang="en-GB" sz="1200" dirty="0"/>
              <a:t>INSERT INTO </a:t>
            </a:r>
            <a:r>
              <a:rPr lang="en-GB" sz="1200" dirty="0" err="1"/>
              <a:t>enrollment</a:t>
            </a:r>
            <a:r>
              <a:rPr lang="en-GB" sz="1200" dirty="0"/>
              <a:t> (</a:t>
            </a:r>
            <a:r>
              <a:rPr lang="en-GB" sz="1200" dirty="0" err="1"/>
              <a:t>student_am</a:t>
            </a:r>
            <a:r>
              <a:rPr lang="en-GB" sz="1200" dirty="0"/>
              <a:t>, </a:t>
            </a:r>
            <a:r>
              <a:rPr lang="en-GB" sz="1200" dirty="0" err="1"/>
              <a:t>course_code</a:t>
            </a:r>
            <a:r>
              <a:rPr lang="en-GB" sz="1200" dirty="0"/>
              <a:t>, </a:t>
            </a:r>
            <a:r>
              <a:rPr lang="en-GB" sz="1200" dirty="0" err="1"/>
              <a:t>enrollment_year</a:t>
            </a:r>
            <a:r>
              <a:rPr lang="en-GB" sz="1200" dirty="0"/>
              <a:t>)</a:t>
            </a:r>
          </a:p>
          <a:p>
            <a:r>
              <a:rPr lang="en-GB" sz="1200" dirty="0"/>
              <a:t>VALUES</a:t>
            </a:r>
          </a:p>
          <a:p>
            <a:r>
              <a:rPr lang="en-GB" sz="1200" dirty="0"/>
              <a:t>    (3001, 'CS101', 2023),</a:t>
            </a:r>
          </a:p>
          <a:p>
            <a:r>
              <a:rPr lang="en-GB" sz="1200" dirty="0"/>
              <a:t>    (3001, 'CS205', 2024),</a:t>
            </a:r>
          </a:p>
          <a:p>
            <a:r>
              <a:rPr lang="en-GB" sz="1200" dirty="0"/>
              <a:t>    (3002, 'CS101', 2022),</a:t>
            </a:r>
          </a:p>
          <a:p>
            <a:r>
              <a:rPr lang="en-GB" sz="1200" dirty="0"/>
              <a:t>    (3002, 'CS350', 2024),</a:t>
            </a:r>
          </a:p>
          <a:p>
            <a:r>
              <a:rPr lang="en-GB" sz="1200" dirty="0"/>
              <a:t>    (4001, 'CS205', 2024),</a:t>
            </a:r>
          </a:p>
          <a:p>
            <a:r>
              <a:rPr lang="en-GB" sz="1200" dirty="0"/>
              <a:t>    (4002, 'CS350', 2023);</a:t>
            </a:r>
            <a:endParaRPr lang="el-GR" sz="1200" dirty="0"/>
          </a:p>
        </p:txBody>
      </p:sp>
    </p:spTree>
    <p:extLst>
      <p:ext uri="{BB962C8B-B14F-4D97-AF65-F5344CB8AC3E}">
        <p14:creationId xmlns:p14="http://schemas.microsoft.com/office/powerpoint/2010/main" val="2978091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35593-D325-D809-B909-7FFC8200928A}"/>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B87FC7C3-6E6B-4DC0-469A-790E32BF545D}"/>
              </a:ext>
            </a:extLst>
          </p:cNvPr>
          <p:cNvSpPr>
            <a:spLocks noGrp="1" noChangeArrowheads="1"/>
          </p:cNvSpPr>
          <p:nvPr>
            <p:ph type="title"/>
          </p:nvPr>
        </p:nvSpPr>
        <p:spPr/>
        <p:txBody>
          <a:bodyPr>
            <a:normAutofit/>
          </a:bodyPr>
          <a:lstStyle/>
          <a:p>
            <a:r>
              <a:rPr lang="en-US" dirty="0">
                <a:solidFill>
                  <a:schemeClr val="accent2"/>
                </a:solidFill>
              </a:rPr>
              <a:t>Η </a:t>
            </a:r>
            <a:r>
              <a:rPr lang="en-US" dirty="0" err="1">
                <a:solidFill>
                  <a:schemeClr val="accent2"/>
                </a:solidFill>
              </a:rPr>
              <a:t>Εντολή</a:t>
            </a:r>
            <a:r>
              <a:rPr lang="en-US" dirty="0">
                <a:solidFill>
                  <a:schemeClr val="accent2"/>
                </a:solidFill>
              </a:rPr>
              <a:t> SELECT–FROM–WHERE</a:t>
            </a:r>
            <a:endParaRPr lang="en-GB" dirty="0">
              <a:solidFill>
                <a:schemeClr val="accent2"/>
              </a:solidFill>
            </a:endParaRPr>
          </a:p>
        </p:txBody>
      </p:sp>
      <p:sp>
        <p:nvSpPr>
          <p:cNvPr id="5" name="Rectangle 3">
            <a:extLst>
              <a:ext uri="{FF2B5EF4-FFF2-40B4-BE49-F238E27FC236}">
                <a16:creationId xmlns:a16="http://schemas.microsoft.com/office/drawing/2014/main" id="{E0C5B86B-FF86-AE25-98A9-15F6EE3F5724}"/>
              </a:ext>
            </a:extLst>
          </p:cNvPr>
          <p:cNvSpPr txBox="1">
            <a:spLocks noChangeArrowheads="1"/>
          </p:cNvSpPr>
          <p:nvPr/>
        </p:nvSpPr>
        <p:spPr>
          <a:xfrm>
            <a:off x="457200" y="1600200"/>
            <a:ext cx="8229600" cy="4983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dirty="0"/>
              <a:t>Η βασική δομή για την </a:t>
            </a:r>
            <a:r>
              <a:rPr lang="el-GR" sz="2000" b="1" dirty="0"/>
              <a:t>ανάκτηση δεδομένων</a:t>
            </a:r>
            <a:r>
              <a:rPr lang="el-GR" sz="2000" dirty="0"/>
              <a:t> από μια σχεσιακή βάση δεδομένων</a:t>
            </a:r>
          </a:p>
          <a:p>
            <a:endParaRPr lang="el-GR" sz="2000" dirty="0"/>
          </a:p>
          <a:p>
            <a:r>
              <a:rPr lang="el-GR" sz="2000" dirty="0"/>
              <a:t>Απαντά στις ερωτήσεις:</a:t>
            </a:r>
          </a:p>
          <a:p>
            <a:pPr lvl="1"/>
            <a:r>
              <a:rPr lang="el-GR" sz="1600" dirty="0"/>
              <a:t>Τι δεδομένα θέλω; → </a:t>
            </a:r>
            <a:r>
              <a:rPr lang="el-GR" sz="1600" b="1" dirty="0"/>
              <a:t>SELECT</a:t>
            </a:r>
          </a:p>
          <a:p>
            <a:pPr lvl="1"/>
            <a:r>
              <a:rPr lang="el-GR" sz="1600" dirty="0"/>
              <a:t>Από πού (από ποιον πίνακα); → </a:t>
            </a:r>
            <a:r>
              <a:rPr lang="el-GR" sz="1600" b="1" dirty="0"/>
              <a:t>FROM</a:t>
            </a:r>
          </a:p>
          <a:p>
            <a:pPr lvl="1"/>
            <a:r>
              <a:rPr lang="el-GR" sz="1600" dirty="0"/>
              <a:t>Με ποιες προϋποθέσεις; → </a:t>
            </a:r>
            <a:r>
              <a:rPr lang="el-GR" sz="1600" b="1" dirty="0"/>
              <a:t>WHERE</a:t>
            </a:r>
          </a:p>
          <a:p>
            <a:endParaRPr lang="el-GR" sz="2000" dirty="0"/>
          </a:p>
          <a:p>
            <a:r>
              <a:rPr lang="el-GR" sz="2000" b="1" dirty="0"/>
              <a:t>Παράδειγμα</a:t>
            </a:r>
            <a:endParaRPr lang="el-GR" sz="2000" dirty="0"/>
          </a:p>
          <a:p>
            <a:pPr marL="457200" lvl="1" indent="0">
              <a:buNone/>
            </a:pPr>
            <a:r>
              <a:rPr lang="en-GB" sz="1600" dirty="0"/>
              <a:t>SELECT </a:t>
            </a:r>
            <a:r>
              <a:rPr lang="el-GR" sz="1600" dirty="0"/>
              <a:t>στήλες		(→ ποιες στήλες εμφανίζονται)</a:t>
            </a:r>
          </a:p>
          <a:p>
            <a:pPr marL="457200" lvl="1" indent="0">
              <a:buNone/>
            </a:pPr>
            <a:r>
              <a:rPr lang="en-GB" sz="1600" dirty="0"/>
              <a:t>FROM </a:t>
            </a:r>
            <a:r>
              <a:rPr lang="el-GR" sz="1600" dirty="0"/>
              <a:t>πίνακας		(→ από ποιον πίνακα προέρχονται)</a:t>
            </a:r>
          </a:p>
          <a:p>
            <a:pPr marL="457200" lvl="1" indent="0">
              <a:buNone/>
            </a:pPr>
            <a:r>
              <a:rPr lang="en-GB" sz="1600" dirty="0"/>
              <a:t>WHERE </a:t>
            </a:r>
            <a:r>
              <a:rPr lang="el-GR" sz="1600" dirty="0"/>
              <a:t>συνθήκη;	(→ φιλτράρει γραμμές (</a:t>
            </a:r>
            <a:r>
              <a:rPr lang="el-GR" sz="1600" i="1" dirty="0"/>
              <a:t>προαιρετικό</a:t>
            </a:r>
            <a:r>
              <a:rPr lang="el-GR" sz="1600" dirty="0"/>
              <a:t>))</a:t>
            </a:r>
          </a:p>
        </p:txBody>
      </p:sp>
    </p:spTree>
    <p:extLst>
      <p:ext uri="{BB962C8B-B14F-4D97-AF65-F5344CB8AC3E}">
        <p14:creationId xmlns:p14="http://schemas.microsoft.com/office/powerpoint/2010/main" val="4050561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403BB-0DED-E277-FDF5-1A7C575D38E0}"/>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FD10AB7B-8B7C-D589-F1AD-177DC328039C}"/>
              </a:ext>
            </a:extLst>
          </p:cNvPr>
          <p:cNvSpPr>
            <a:spLocks noGrp="1" noChangeArrowheads="1"/>
          </p:cNvSpPr>
          <p:nvPr>
            <p:ph type="title"/>
          </p:nvPr>
        </p:nvSpPr>
        <p:spPr/>
        <p:txBody>
          <a:bodyPr>
            <a:normAutofit/>
          </a:bodyPr>
          <a:lstStyle/>
          <a:p>
            <a:r>
              <a:rPr lang="en-US" dirty="0">
                <a:solidFill>
                  <a:schemeClr val="accent2"/>
                </a:solidFill>
              </a:rPr>
              <a:t>Η </a:t>
            </a:r>
            <a:r>
              <a:rPr lang="en-US" dirty="0" err="1">
                <a:solidFill>
                  <a:schemeClr val="accent2"/>
                </a:solidFill>
              </a:rPr>
              <a:t>Εντολή</a:t>
            </a:r>
            <a:r>
              <a:rPr lang="en-US" dirty="0">
                <a:solidFill>
                  <a:schemeClr val="accent2"/>
                </a:solidFill>
              </a:rPr>
              <a:t> SELECT–FROM–WHERE</a:t>
            </a:r>
            <a:endParaRPr lang="en-GB" dirty="0">
              <a:solidFill>
                <a:schemeClr val="accent2"/>
              </a:solidFill>
            </a:endParaRPr>
          </a:p>
        </p:txBody>
      </p:sp>
      <p:sp>
        <p:nvSpPr>
          <p:cNvPr id="5" name="Rectangle 3">
            <a:extLst>
              <a:ext uri="{FF2B5EF4-FFF2-40B4-BE49-F238E27FC236}">
                <a16:creationId xmlns:a16="http://schemas.microsoft.com/office/drawing/2014/main" id="{0C547732-497E-D21B-611B-70EDCDDF1109}"/>
              </a:ext>
            </a:extLst>
          </p:cNvPr>
          <p:cNvSpPr txBox="1">
            <a:spLocks noChangeArrowheads="1"/>
          </p:cNvSpPr>
          <p:nvPr/>
        </p:nvSpPr>
        <p:spPr>
          <a:xfrm>
            <a:off x="457200" y="1600200"/>
            <a:ext cx="3733800" cy="4983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b="1" dirty="0"/>
              <a:t>Παραδείγματα:</a:t>
            </a:r>
          </a:p>
          <a:p>
            <a:pPr marL="0" indent="0">
              <a:buNone/>
            </a:pPr>
            <a:r>
              <a:rPr lang="en-US" sz="2000" dirty="0"/>
              <a:t>SELECT </a:t>
            </a:r>
            <a:r>
              <a:rPr lang="en-US" sz="2000" dirty="0" err="1"/>
              <a:t>first_name</a:t>
            </a:r>
            <a:r>
              <a:rPr lang="en-US" sz="2000" dirty="0"/>
              <a:t>, </a:t>
            </a:r>
            <a:r>
              <a:rPr lang="en-US" sz="2000" dirty="0" err="1"/>
              <a:t>last_name</a:t>
            </a:r>
            <a:endParaRPr lang="en-US" sz="2000" dirty="0"/>
          </a:p>
          <a:p>
            <a:pPr marL="0" indent="0">
              <a:buNone/>
            </a:pPr>
            <a:r>
              <a:rPr lang="en-US" sz="2000" dirty="0"/>
              <a:t>FROM student;</a:t>
            </a:r>
            <a:endParaRPr lang="el-GR" sz="2000" dirty="0"/>
          </a:p>
          <a:p>
            <a:pPr marL="0" indent="0">
              <a:buNone/>
            </a:pPr>
            <a:endParaRPr lang="el-GR" sz="2000" dirty="0"/>
          </a:p>
          <a:p>
            <a:pPr marL="0" indent="0">
              <a:buNone/>
            </a:pPr>
            <a:r>
              <a:rPr lang="en-US" sz="2000" dirty="0"/>
              <a:t>SELECT *</a:t>
            </a:r>
          </a:p>
          <a:p>
            <a:pPr marL="0" indent="0">
              <a:buNone/>
            </a:pPr>
            <a:r>
              <a:rPr lang="en-US" sz="2000" dirty="0"/>
              <a:t>FROM student</a:t>
            </a:r>
          </a:p>
          <a:p>
            <a:pPr marL="0" indent="0">
              <a:buNone/>
            </a:pPr>
            <a:r>
              <a:rPr lang="en-US" sz="2000" dirty="0"/>
              <a:t>WHERE </a:t>
            </a:r>
            <a:r>
              <a:rPr lang="en-US" sz="2000" dirty="0" err="1"/>
              <a:t>entry_year</a:t>
            </a:r>
            <a:r>
              <a:rPr lang="en-US" sz="2000" dirty="0"/>
              <a:t> = 2022;</a:t>
            </a:r>
            <a:endParaRPr lang="el-GR" sz="2000" dirty="0"/>
          </a:p>
          <a:p>
            <a:pPr marL="0" indent="0">
              <a:buNone/>
            </a:pPr>
            <a:endParaRPr lang="el-GR" sz="2000" dirty="0"/>
          </a:p>
          <a:p>
            <a:pPr marL="0" indent="0">
              <a:buNone/>
            </a:pPr>
            <a:r>
              <a:rPr lang="en-US" sz="2000" dirty="0"/>
              <a:t>SELECT am, </a:t>
            </a:r>
            <a:r>
              <a:rPr lang="en-US" sz="2000" dirty="0" err="1"/>
              <a:t>first_name</a:t>
            </a:r>
            <a:endParaRPr lang="en-US" sz="2000" dirty="0"/>
          </a:p>
          <a:p>
            <a:pPr marL="0" indent="0">
              <a:buNone/>
            </a:pPr>
            <a:r>
              <a:rPr lang="en-US" sz="2000" dirty="0"/>
              <a:t>FROM student</a:t>
            </a:r>
          </a:p>
          <a:p>
            <a:pPr marL="0" indent="0">
              <a:buNone/>
            </a:pPr>
            <a:r>
              <a:rPr lang="en-US" sz="2000" dirty="0"/>
              <a:t>WHERE am &gt; 3000;</a:t>
            </a:r>
            <a:endParaRPr lang="el-GR" sz="2000" dirty="0"/>
          </a:p>
        </p:txBody>
      </p:sp>
      <p:sp>
        <p:nvSpPr>
          <p:cNvPr id="4" name="Rectangle 3">
            <a:extLst>
              <a:ext uri="{FF2B5EF4-FFF2-40B4-BE49-F238E27FC236}">
                <a16:creationId xmlns:a16="http://schemas.microsoft.com/office/drawing/2014/main" id="{186C617E-B1ED-4527-6834-6FA7F214FDA1}"/>
              </a:ext>
            </a:extLst>
          </p:cNvPr>
          <p:cNvSpPr txBox="1">
            <a:spLocks noChangeArrowheads="1"/>
          </p:cNvSpPr>
          <p:nvPr/>
        </p:nvSpPr>
        <p:spPr>
          <a:xfrm>
            <a:off x="4114800" y="1874838"/>
            <a:ext cx="5029200" cy="4983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dirty="0"/>
              <a:t>Σημασία:</a:t>
            </a:r>
          </a:p>
          <a:p>
            <a:pPr lvl="1"/>
            <a:r>
              <a:rPr lang="el-GR" sz="1600" dirty="0"/>
              <a:t>Εμφανίζει το </a:t>
            </a:r>
            <a:r>
              <a:rPr lang="el-GR" sz="1600" b="1" dirty="0"/>
              <a:t>Όνομα</a:t>
            </a:r>
            <a:r>
              <a:rPr lang="el-GR" sz="1600" dirty="0"/>
              <a:t> και το </a:t>
            </a:r>
            <a:r>
              <a:rPr lang="el-GR" sz="1600" b="1" dirty="0"/>
              <a:t>Επίθετο</a:t>
            </a:r>
          </a:p>
          <a:p>
            <a:pPr lvl="1"/>
            <a:r>
              <a:rPr lang="el-GR" sz="1600" b="1" dirty="0"/>
              <a:t>Όλων των φοιτητών</a:t>
            </a:r>
            <a:r>
              <a:rPr lang="el-GR" sz="1600" dirty="0"/>
              <a:t>, επειδή </a:t>
            </a:r>
            <a:r>
              <a:rPr lang="el-GR" sz="1600" i="1" dirty="0"/>
              <a:t>δεν υπάρχει WHERE</a:t>
            </a:r>
          </a:p>
          <a:p>
            <a:endParaRPr lang="el-GR" sz="2000" dirty="0"/>
          </a:p>
          <a:p>
            <a:r>
              <a:rPr lang="el-GR" sz="2000" dirty="0"/>
              <a:t>Σημασία:</a:t>
            </a:r>
          </a:p>
          <a:p>
            <a:pPr lvl="1"/>
            <a:r>
              <a:rPr lang="el-GR" sz="1600" dirty="0"/>
              <a:t>Επιστρέφονται </a:t>
            </a:r>
            <a:r>
              <a:rPr lang="el-GR" sz="1600" b="1" dirty="0"/>
              <a:t>όλες οι στήλες</a:t>
            </a:r>
            <a:r>
              <a:rPr lang="el-GR" sz="1600" dirty="0"/>
              <a:t> (λόγω του </a:t>
            </a:r>
            <a:r>
              <a:rPr lang="el-GR" sz="1600" i="1" dirty="0"/>
              <a:t>΄*΄</a:t>
            </a:r>
            <a:r>
              <a:rPr lang="el-GR" sz="1600" dirty="0"/>
              <a:t>)</a:t>
            </a:r>
          </a:p>
          <a:p>
            <a:pPr lvl="1"/>
            <a:r>
              <a:rPr lang="el-GR" sz="1600" dirty="0"/>
              <a:t>Μόνο για φοιτητές που εισήχθησαν το </a:t>
            </a:r>
            <a:r>
              <a:rPr lang="el-GR" sz="1600" b="1" dirty="0"/>
              <a:t>2022</a:t>
            </a:r>
            <a:r>
              <a:rPr lang="el-GR" sz="1600" dirty="0"/>
              <a:t>.</a:t>
            </a:r>
          </a:p>
          <a:p>
            <a:pPr lvl="1"/>
            <a:endParaRPr lang="el-GR" sz="1600" dirty="0"/>
          </a:p>
          <a:p>
            <a:r>
              <a:rPr lang="el-GR" sz="2000" dirty="0"/>
              <a:t>Η </a:t>
            </a:r>
            <a:r>
              <a:rPr lang="el-GR" sz="2000" b="1" dirty="0"/>
              <a:t>WHERE</a:t>
            </a:r>
            <a:r>
              <a:rPr lang="el-GR" sz="2000" dirty="0"/>
              <a:t> υποστηρίζει:</a:t>
            </a:r>
          </a:p>
          <a:p>
            <a:pPr marL="457200" lvl="1" indent="0">
              <a:buNone/>
            </a:pPr>
            <a:r>
              <a:rPr lang="el-GR" sz="1600" dirty="0"/>
              <a:t>= ίσο</a:t>
            </a:r>
          </a:p>
          <a:p>
            <a:pPr marL="457200" lvl="1" indent="0">
              <a:buNone/>
            </a:pPr>
            <a:r>
              <a:rPr lang="el-GR" sz="1600" dirty="0"/>
              <a:t>&lt;&gt; διάφορο</a:t>
            </a:r>
          </a:p>
          <a:p>
            <a:pPr marL="457200" lvl="1" indent="0">
              <a:buNone/>
            </a:pPr>
            <a:r>
              <a:rPr lang="el-GR" sz="1600" dirty="0"/>
              <a:t>&gt; μεγαλύτερο</a:t>
            </a:r>
          </a:p>
          <a:p>
            <a:pPr marL="457200" lvl="1" indent="0">
              <a:buNone/>
            </a:pPr>
            <a:r>
              <a:rPr lang="el-GR" sz="1600" dirty="0"/>
              <a:t>&lt; μικρότερο</a:t>
            </a:r>
          </a:p>
          <a:p>
            <a:pPr marL="457200" lvl="1" indent="0">
              <a:buNone/>
            </a:pPr>
            <a:r>
              <a:rPr lang="el-GR" sz="1600" dirty="0"/>
              <a:t>&gt;= μεγαλύτερο ή ίσο</a:t>
            </a:r>
          </a:p>
          <a:p>
            <a:pPr marL="457200" lvl="1" indent="0">
              <a:buNone/>
            </a:pPr>
            <a:r>
              <a:rPr lang="el-GR" sz="1600" dirty="0"/>
              <a:t>&lt;= μικρότερο ή ίσο</a:t>
            </a:r>
          </a:p>
        </p:txBody>
      </p:sp>
    </p:spTree>
    <p:extLst>
      <p:ext uri="{BB962C8B-B14F-4D97-AF65-F5344CB8AC3E}">
        <p14:creationId xmlns:p14="http://schemas.microsoft.com/office/powerpoint/2010/main" val="3802718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A5ACF-9526-47DB-87F1-10BE3BBCA3E9}"/>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A7529B83-1587-7C36-1BF1-F7C299FCC558}"/>
              </a:ext>
            </a:extLst>
          </p:cNvPr>
          <p:cNvSpPr>
            <a:spLocks noGrp="1" noChangeArrowheads="1"/>
          </p:cNvSpPr>
          <p:nvPr>
            <p:ph type="title"/>
          </p:nvPr>
        </p:nvSpPr>
        <p:spPr/>
        <p:txBody>
          <a:bodyPr>
            <a:normAutofit/>
          </a:bodyPr>
          <a:lstStyle/>
          <a:p>
            <a:r>
              <a:rPr lang="en-US" dirty="0">
                <a:solidFill>
                  <a:schemeClr val="accent2"/>
                </a:solidFill>
              </a:rPr>
              <a:t>Η </a:t>
            </a:r>
            <a:r>
              <a:rPr lang="en-US" dirty="0" err="1">
                <a:solidFill>
                  <a:schemeClr val="accent2"/>
                </a:solidFill>
              </a:rPr>
              <a:t>Εντολή</a:t>
            </a:r>
            <a:r>
              <a:rPr lang="en-US" dirty="0">
                <a:solidFill>
                  <a:schemeClr val="accent2"/>
                </a:solidFill>
              </a:rPr>
              <a:t> SELECT–FROM–WHERE</a:t>
            </a:r>
            <a:endParaRPr lang="en-GB" dirty="0">
              <a:solidFill>
                <a:schemeClr val="accent2"/>
              </a:solidFill>
            </a:endParaRPr>
          </a:p>
        </p:txBody>
      </p:sp>
      <p:sp>
        <p:nvSpPr>
          <p:cNvPr id="5" name="Rectangle 3">
            <a:extLst>
              <a:ext uri="{FF2B5EF4-FFF2-40B4-BE49-F238E27FC236}">
                <a16:creationId xmlns:a16="http://schemas.microsoft.com/office/drawing/2014/main" id="{6E7B541B-B198-B55B-E0F8-391FBF902DB7}"/>
              </a:ext>
            </a:extLst>
          </p:cNvPr>
          <p:cNvSpPr txBox="1">
            <a:spLocks noChangeArrowheads="1"/>
          </p:cNvSpPr>
          <p:nvPr/>
        </p:nvSpPr>
        <p:spPr>
          <a:xfrm>
            <a:off x="228600" y="1600200"/>
            <a:ext cx="5867400" cy="4983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b="1" dirty="0"/>
              <a:t>Παραδείγματα:</a:t>
            </a:r>
          </a:p>
          <a:p>
            <a:pPr marL="0" indent="0">
              <a:buNone/>
            </a:pPr>
            <a:r>
              <a:rPr lang="en-US" sz="1600" dirty="0"/>
              <a:t>SELECT </a:t>
            </a:r>
            <a:r>
              <a:rPr lang="en-US" sz="1600" dirty="0" err="1"/>
              <a:t>first_name</a:t>
            </a:r>
            <a:r>
              <a:rPr lang="en-US" sz="1600" dirty="0"/>
              <a:t>, </a:t>
            </a:r>
            <a:r>
              <a:rPr lang="en-US" sz="1600" dirty="0" err="1"/>
              <a:t>last_name</a:t>
            </a:r>
            <a:endParaRPr lang="en-US" sz="1600" dirty="0"/>
          </a:p>
          <a:p>
            <a:pPr marL="0" indent="0">
              <a:buNone/>
            </a:pPr>
            <a:r>
              <a:rPr lang="en-US" sz="1600" dirty="0"/>
              <a:t>FROM student</a:t>
            </a:r>
          </a:p>
          <a:p>
            <a:pPr marL="0" indent="0">
              <a:buNone/>
            </a:pPr>
            <a:r>
              <a:rPr lang="en-US" sz="1600" dirty="0"/>
              <a:t>WHERE </a:t>
            </a:r>
            <a:r>
              <a:rPr lang="en-US" sz="1600" dirty="0" err="1"/>
              <a:t>entry_year</a:t>
            </a:r>
            <a:r>
              <a:rPr lang="en-US" sz="1600" dirty="0"/>
              <a:t> &gt;= 2022 AND </a:t>
            </a:r>
            <a:r>
              <a:rPr lang="en-US" sz="1600" dirty="0" err="1"/>
              <a:t>entry_year</a:t>
            </a:r>
            <a:r>
              <a:rPr lang="en-US" sz="1600" dirty="0"/>
              <a:t> &lt;= 2023;</a:t>
            </a:r>
            <a:endParaRPr lang="el-GR" sz="1600" dirty="0"/>
          </a:p>
          <a:p>
            <a:pPr marL="0" indent="0">
              <a:buNone/>
            </a:pPr>
            <a:endParaRPr lang="el-GR" sz="1600" dirty="0"/>
          </a:p>
          <a:p>
            <a:pPr marL="0" indent="0">
              <a:buNone/>
            </a:pPr>
            <a:r>
              <a:rPr lang="en-US" sz="1600" dirty="0"/>
              <a:t>SELECT email</a:t>
            </a:r>
          </a:p>
          <a:p>
            <a:pPr marL="0" indent="0">
              <a:buNone/>
            </a:pPr>
            <a:r>
              <a:rPr lang="en-US" sz="1600" dirty="0"/>
              <a:t>FROM student</a:t>
            </a:r>
          </a:p>
          <a:p>
            <a:pPr marL="0" indent="0">
              <a:buNone/>
            </a:pPr>
            <a:r>
              <a:rPr lang="en-US" sz="1600" dirty="0"/>
              <a:t>WHERE email LIKE '%@uni.gr’;</a:t>
            </a:r>
            <a:endParaRPr lang="el-GR" sz="1600" dirty="0"/>
          </a:p>
          <a:p>
            <a:pPr marL="0" indent="0">
              <a:buNone/>
            </a:pPr>
            <a:endParaRPr lang="el-GR" sz="1600" dirty="0"/>
          </a:p>
          <a:p>
            <a:pPr marL="0" indent="0">
              <a:buNone/>
            </a:pPr>
            <a:r>
              <a:rPr lang="en-US" sz="1600" dirty="0"/>
              <a:t>SELECT office</a:t>
            </a:r>
          </a:p>
          <a:p>
            <a:pPr marL="0" indent="0">
              <a:buNone/>
            </a:pPr>
            <a:r>
              <a:rPr lang="en-US" sz="1600" dirty="0"/>
              <a:t>FROM professor</a:t>
            </a:r>
          </a:p>
          <a:p>
            <a:pPr marL="0" indent="0">
              <a:buNone/>
            </a:pPr>
            <a:r>
              <a:rPr lang="en-US" sz="1600" dirty="0"/>
              <a:t>WHERE </a:t>
            </a:r>
            <a:r>
              <a:rPr lang="en-US" sz="1600" dirty="0" err="1"/>
              <a:t>director_id</a:t>
            </a:r>
            <a:r>
              <a:rPr lang="en-US" sz="1600" dirty="0"/>
              <a:t> IS NULL;</a:t>
            </a:r>
            <a:endParaRPr lang="el-GR" sz="1600" dirty="0"/>
          </a:p>
          <a:p>
            <a:pPr marL="0" indent="0">
              <a:buNone/>
            </a:pPr>
            <a:endParaRPr lang="el-GR" sz="1600" dirty="0"/>
          </a:p>
          <a:p>
            <a:pPr marL="0" indent="0">
              <a:buNone/>
            </a:pPr>
            <a:r>
              <a:rPr lang="en-US" sz="1600" dirty="0"/>
              <a:t>SELECT DISTINCT </a:t>
            </a:r>
            <a:r>
              <a:rPr lang="en-US" sz="1600" dirty="0" err="1"/>
              <a:t>entry_year</a:t>
            </a:r>
            <a:endParaRPr lang="en-US" sz="1600" dirty="0"/>
          </a:p>
          <a:p>
            <a:pPr marL="0" indent="0">
              <a:buNone/>
            </a:pPr>
            <a:r>
              <a:rPr lang="en-US" sz="1600" dirty="0"/>
              <a:t>FROM student;</a:t>
            </a:r>
            <a:endParaRPr lang="el-GR" sz="1600" dirty="0"/>
          </a:p>
        </p:txBody>
      </p:sp>
      <p:sp>
        <p:nvSpPr>
          <p:cNvPr id="4" name="Rectangle 3">
            <a:extLst>
              <a:ext uri="{FF2B5EF4-FFF2-40B4-BE49-F238E27FC236}">
                <a16:creationId xmlns:a16="http://schemas.microsoft.com/office/drawing/2014/main" id="{4B078C2E-5DF8-D475-8691-46DCCDF5B37F}"/>
              </a:ext>
            </a:extLst>
          </p:cNvPr>
          <p:cNvSpPr txBox="1">
            <a:spLocks noChangeArrowheads="1"/>
          </p:cNvSpPr>
          <p:nvPr/>
        </p:nvSpPr>
        <p:spPr>
          <a:xfrm>
            <a:off x="4800600" y="1600200"/>
            <a:ext cx="5029200" cy="4983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1600" dirty="0"/>
              <a:t>Μπορείς να συνδυάσεις συνθήκες με:</a:t>
            </a:r>
          </a:p>
          <a:p>
            <a:pPr lvl="1"/>
            <a:r>
              <a:rPr lang="el-GR" sz="1200" dirty="0"/>
              <a:t>AND</a:t>
            </a:r>
          </a:p>
          <a:p>
            <a:pPr lvl="1"/>
            <a:r>
              <a:rPr lang="el-GR" sz="1200" dirty="0"/>
              <a:t>OR</a:t>
            </a:r>
          </a:p>
          <a:p>
            <a:pPr lvl="1"/>
            <a:r>
              <a:rPr lang="el-GR" sz="1200" dirty="0"/>
              <a:t>NOT</a:t>
            </a:r>
            <a:endParaRPr lang="el-GR" sz="1600" dirty="0"/>
          </a:p>
          <a:p>
            <a:endParaRPr lang="el-GR" sz="1600" dirty="0"/>
          </a:p>
          <a:p>
            <a:endParaRPr lang="el-GR" sz="1600" dirty="0"/>
          </a:p>
          <a:p>
            <a:r>
              <a:rPr lang="el-GR" sz="1600" dirty="0"/>
              <a:t>Ο τελεστής LIKE επιτρέπει αναζήτηση μοτίβων:</a:t>
            </a:r>
          </a:p>
          <a:p>
            <a:pPr marL="457200" lvl="1" indent="0">
              <a:buNone/>
            </a:pPr>
            <a:r>
              <a:rPr lang="el-GR" sz="1200" dirty="0"/>
              <a:t>% → οποιαδήποτε ακολουθία χαρακτήρων</a:t>
            </a:r>
          </a:p>
          <a:p>
            <a:pPr marL="457200" lvl="1" indent="0">
              <a:buNone/>
            </a:pPr>
            <a:r>
              <a:rPr lang="el-GR" sz="1200" dirty="0"/>
              <a:t>_ → ένας μόνο χαρακτήρας</a:t>
            </a:r>
          </a:p>
          <a:p>
            <a:endParaRPr lang="el-GR" sz="1600" dirty="0"/>
          </a:p>
          <a:p>
            <a:endParaRPr lang="el-GR" sz="1600" dirty="0"/>
          </a:p>
          <a:p>
            <a:r>
              <a:rPr lang="el-GR" sz="1600" dirty="0"/>
              <a:t>Χρησιμοποιούμε:</a:t>
            </a:r>
          </a:p>
          <a:p>
            <a:pPr lvl="1"/>
            <a:r>
              <a:rPr lang="el-GR" sz="1200" dirty="0"/>
              <a:t>IS NULL</a:t>
            </a:r>
          </a:p>
          <a:p>
            <a:pPr lvl="1"/>
            <a:r>
              <a:rPr lang="el-GR" sz="1200" dirty="0"/>
              <a:t>IS NOT NULL</a:t>
            </a:r>
          </a:p>
          <a:p>
            <a:endParaRPr lang="el-GR" sz="1600" dirty="0"/>
          </a:p>
          <a:p>
            <a:r>
              <a:rPr lang="el-GR" sz="1600" dirty="0"/>
              <a:t>Επιστρέφει κάθε έτος </a:t>
            </a:r>
            <a:r>
              <a:rPr lang="el-GR" sz="1600" b="1" dirty="0"/>
              <a:t>μία φορά</a:t>
            </a:r>
            <a:endParaRPr lang="el-GR" sz="1600" dirty="0"/>
          </a:p>
          <a:p>
            <a:endParaRPr lang="el-GR" sz="1600" b="1" dirty="0"/>
          </a:p>
          <a:p>
            <a:pPr marL="0" indent="0">
              <a:buNone/>
            </a:pPr>
            <a:endParaRPr lang="el-GR" sz="800" dirty="0"/>
          </a:p>
        </p:txBody>
      </p:sp>
    </p:spTree>
    <p:extLst>
      <p:ext uri="{BB962C8B-B14F-4D97-AF65-F5344CB8AC3E}">
        <p14:creationId xmlns:p14="http://schemas.microsoft.com/office/powerpoint/2010/main" val="283569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6BEF4-EDFF-893A-6995-CDDDCA4B1EF1}"/>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A0F624E9-F661-54A0-B6B0-0840CD65005C}"/>
              </a:ext>
            </a:extLst>
          </p:cNvPr>
          <p:cNvSpPr>
            <a:spLocks noGrp="1" noChangeArrowheads="1"/>
          </p:cNvSpPr>
          <p:nvPr>
            <p:ph type="title"/>
          </p:nvPr>
        </p:nvSpPr>
        <p:spPr/>
        <p:txBody>
          <a:bodyPr>
            <a:normAutofit/>
          </a:bodyPr>
          <a:lstStyle/>
          <a:p>
            <a:r>
              <a:rPr lang="el-GR" dirty="0">
                <a:solidFill>
                  <a:schemeClr val="accent2"/>
                </a:solidFill>
              </a:rPr>
              <a:t>Βάση Δεδομένων Πανεπιστημίου</a:t>
            </a:r>
            <a:endParaRPr lang="en-GB" dirty="0">
              <a:solidFill>
                <a:schemeClr val="accent2"/>
              </a:solidFill>
            </a:endParaRPr>
          </a:p>
        </p:txBody>
      </p:sp>
      <p:sp>
        <p:nvSpPr>
          <p:cNvPr id="4099" name="Rectangle 3">
            <a:extLst>
              <a:ext uri="{FF2B5EF4-FFF2-40B4-BE49-F238E27FC236}">
                <a16:creationId xmlns:a16="http://schemas.microsoft.com/office/drawing/2014/main" id="{9F8F21F8-AC96-421E-F1FD-AE93E9DE56A9}"/>
              </a:ext>
            </a:extLst>
          </p:cNvPr>
          <p:cNvSpPr>
            <a:spLocks noGrp="1" noChangeArrowheads="1"/>
          </p:cNvSpPr>
          <p:nvPr>
            <p:ph type="body" idx="1"/>
          </p:nvPr>
        </p:nvSpPr>
        <p:spPr/>
        <p:txBody>
          <a:bodyPr>
            <a:normAutofit lnSpcReduction="10000"/>
          </a:bodyPr>
          <a:lstStyle/>
          <a:p>
            <a:r>
              <a:rPr lang="el-GR" sz="1800" dirty="0"/>
              <a:t>Η εφαρμογή </a:t>
            </a:r>
            <a:r>
              <a:rPr lang="el-GR" sz="1800" dirty="0" err="1"/>
              <a:t>μοντελοποιεί</a:t>
            </a:r>
            <a:r>
              <a:rPr lang="el-GR" sz="1800" dirty="0"/>
              <a:t> ένα πανεπιστημιακό περιβάλλον στο οποίο οι φοιτητές εγγράφονται σε μαθήματα που διδάσκονται από καθηγητές.</a:t>
            </a:r>
          </a:p>
          <a:p>
            <a:endParaRPr lang="el-GR" sz="1800" dirty="0"/>
          </a:p>
          <a:p>
            <a:r>
              <a:rPr lang="el-GR" sz="1800" dirty="0"/>
              <a:t>Κάθε </a:t>
            </a:r>
            <a:r>
              <a:rPr lang="el-GR" sz="1800" b="1" dirty="0"/>
              <a:t>Φοιτητής</a:t>
            </a:r>
            <a:r>
              <a:rPr lang="el-GR" sz="1800" dirty="0"/>
              <a:t> έχει ένα </a:t>
            </a:r>
            <a:r>
              <a:rPr lang="el-GR" sz="1800" i="1" dirty="0"/>
              <a:t>μοναδικό Αριθμό Μητρώου (ΑΜ)</a:t>
            </a:r>
            <a:r>
              <a:rPr lang="el-GR" sz="1800" dirty="0"/>
              <a:t>, </a:t>
            </a:r>
            <a:r>
              <a:rPr lang="el-GR" sz="1800" i="1" dirty="0"/>
              <a:t>Ονοματεπώνυμο</a:t>
            </a:r>
            <a:r>
              <a:rPr lang="el-GR" sz="1800" dirty="0"/>
              <a:t> (που αποτελείτε από το όνομα και το επίθετο), </a:t>
            </a:r>
            <a:r>
              <a:rPr lang="el-GR" sz="1800" i="1" dirty="0"/>
              <a:t>email</a:t>
            </a:r>
            <a:r>
              <a:rPr lang="el-GR" sz="1800" dirty="0"/>
              <a:t>, και το </a:t>
            </a:r>
            <a:r>
              <a:rPr lang="el-GR" sz="1800" i="1" dirty="0"/>
              <a:t>Έτος εισαγωγής</a:t>
            </a:r>
            <a:r>
              <a:rPr lang="el-GR" sz="1800" dirty="0"/>
              <a:t>. Από αυτές τις πληροφορίες, το σύστημα μπορεί να εξαγάγει το </a:t>
            </a:r>
            <a:r>
              <a:rPr lang="el-GR" sz="1800" i="1" dirty="0"/>
              <a:t>Τρέχον έτος σπουδών</a:t>
            </a:r>
            <a:r>
              <a:rPr lang="el-GR" sz="1800" dirty="0"/>
              <a:t> του φοιτητή, με βάση τη διαφορά μεταξύ του τρέχοντος ημερολογιακού έτους και του έτους εισαγωγής. Κάθε φοιτητής μπορεί να έχει έναν ή περισσότερους </a:t>
            </a:r>
            <a:r>
              <a:rPr lang="el-GR" sz="1800" i="1" dirty="0"/>
              <a:t>Αριθμούς Τηλεφώνου</a:t>
            </a:r>
            <a:r>
              <a:rPr lang="el-GR" sz="1800" dirty="0"/>
              <a:t>.</a:t>
            </a:r>
          </a:p>
          <a:p>
            <a:endParaRPr lang="el-GR" sz="1800" dirty="0"/>
          </a:p>
          <a:p>
            <a:r>
              <a:rPr lang="el-GR" sz="1800" dirty="0"/>
              <a:t>Τα </a:t>
            </a:r>
            <a:r>
              <a:rPr lang="el-GR" sz="1800" b="1" dirty="0"/>
              <a:t>Μαθήματα</a:t>
            </a:r>
            <a:r>
              <a:rPr lang="el-GR" sz="1800" dirty="0"/>
              <a:t> αναγνωρίζονται από έναν </a:t>
            </a:r>
            <a:r>
              <a:rPr lang="el-GR" sz="1800" i="1" dirty="0"/>
              <a:t>μοναδικό Κωδικό</a:t>
            </a:r>
            <a:r>
              <a:rPr lang="el-GR" sz="1800" dirty="0"/>
              <a:t>, τον </a:t>
            </a:r>
            <a:r>
              <a:rPr lang="el-GR" sz="1800" i="1" dirty="0"/>
              <a:t>Τίτλο</a:t>
            </a:r>
            <a:r>
              <a:rPr lang="el-GR" sz="1800" dirty="0"/>
              <a:t>, τον</a:t>
            </a:r>
            <a:r>
              <a:rPr lang="el-GR" sz="1800" i="1" dirty="0"/>
              <a:t> Αριθμό των Πιστωτικών Μονάδων</a:t>
            </a:r>
            <a:r>
              <a:rPr lang="el-GR" sz="1800" dirty="0"/>
              <a:t> που έχουν ανατεθεί, και το </a:t>
            </a:r>
            <a:r>
              <a:rPr lang="el-GR" sz="1800" i="1" dirty="0"/>
              <a:t>Έτος του οδηγού σπουδών στο οποίο διδάσκεται</a:t>
            </a:r>
            <a:r>
              <a:rPr lang="el-GR" sz="1800" dirty="0"/>
              <a:t>.</a:t>
            </a:r>
          </a:p>
          <a:p>
            <a:endParaRPr lang="el-GR" sz="1800" dirty="0"/>
          </a:p>
          <a:p>
            <a:r>
              <a:rPr lang="el-GR" sz="1800" dirty="0"/>
              <a:t>Οι </a:t>
            </a:r>
            <a:r>
              <a:rPr lang="el-GR" sz="1800" b="1" dirty="0"/>
              <a:t>Καθηγητές</a:t>
            </a:r>
            <a:r>
              <a:rPr lang="el-GR" sz="1800" dirty="0"/>
              <a:t> έχουν ένα </a:t>
            </a:r>
            <a:r>
              <a:rPr lang="el-GR" sz="1800" i="1" dirty="0"/>
              <a:t>μοναδικό Αναγνωριστικό</a:t>
            </a:r>
            <a:r>
              <a:rPr lang="el-GR" sz="1800" dirty="0"/>
              <a:t>, </a:t>
            </a:r>
            <a:r>
              <a:rPr lang="el-GR" sz="1800" i="1" dirty="0"/>
              <a:t>Όνομα</a:t>
            </a:r>
            <a:r>
              <a:rPr lang="el-GR" sz="1800" dirty="0"/>
              <a:t>, </a:t>
            </a:r>
            <a:r>
              <a:rPr lang="el-GR" sz="1800" i="1" dirty="0"/>
              <a:t>Επίθετο</a:t>
            </a:r>
            <a:r>
              <a:rPr lang="el-GR" sz="1800" dirty="0"/>
              <a:t>, </a:t>
            </a:r>
            <a:r>
              <a:rPr lang="el-GR" sz="1800" i="1" dirty="0"/>
              <a:t>email</a:t>
            </a:r>
            <a:r>
              <a:rPr lang="el-GR" sz="1800" dirty="0"/>
              <a:t> και </a:t>
            </a:r>
            <a:r>
              <a:rPr lang="el-GR" sz="1800" i="1" dirty="0"/>
              <a:t>Τοποθεσία Γραφείου</a:t>
            </a:r>
            <a:r>
              <a:rPr lang="el-GR" sz="1800" dirty="0"/>
              <a:t>.</a:t>
            </a:r>
          </a:p>
        </p:txBody>
      </p:sp>
    </p:spTree>
    <p:extLst>
      <p:ext uri="{BB962C8B-B14F-4D97-AF65-F5344CB8AC3E}">
        <p14:creationId xmlns:p14="http://schemas.microsoft.com/office/powerpoint/2010/main" val="3116443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431D4-CCB9-E67A-424F-3430B43A5487}"/>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2E9D9734-F144-43CF-FDD2-95C13DF13C9F}"/>
              </a:ext>
            </a:extLst>
          </p:cNvPr>
          <p:cNvSpPr>
            <a:spLocks noGrp="1" noChangeArrowheads="1"/>
          </p:cNvSpPr>
          <p:nvPr>
            <p:ph type="title"/>
          </p:nvPr>
        </p:nvSpPr>
        <p:spPr/>
        <p:txBody>
          <a:bodyPr>
            <a:normAutofit/>
          </a:bodyPr>
          <a:lstStyle/>
          <a:p>
            <a:r>
              <a:rPr lang="en-US" dirty="0">
                <a:solidFill>
                  <a:schemeClr val="accent2"/>
                </a:solidFill>
              </a:rPr>
              <a:t>Η </a:t>
            </a:r>
            <a:r>
              <a:rPr lang="en-US" dirty="0" err="1">
                <a:solidFill>
                  <a:schemeClr val="accent2"/>
                </a:solidFill>
              </a:rPr>
              <a:t>Εντολή</a:t>
            </a:r>
            <a:r>
              <a:rPr lang="en-US" dirty="0">
                <a:solidFill>
                  <a:schemeClr val="accent2"/>
                </a:solidFill>
              </a:rPr>
              <a:t> SELECT–FROM–WHERE</a:t>
            </a:r>
            <a:endParaRPr lang="en-GB" dirty="0">
              <a:solidFill>
                <a:schemeClr val="accent2"/>
              </a:solidFill>
            </a:endParaRPr>
          </a:p>
        </p:txBody>
      </p:sp>
      <p:sp>
        <p:nvSpPr>
          <p:cNvPr id="5" name="Rectangle 3">
            <a:extLst>
              <a:ext uri="{FF2B5EF4-FFF2-40B4-BE49-F238E27FC236}">
                <a16:creationId xmlns:a16="http://schemas.microsoft.com/office/drawing/2014/main" id="{20AACFE3-2D45-F4E7-C89D-41951DE9B646}"/>
              </a:ext>
            </a:extLst>
          </p:cNvPr>
          <p:cNvSpPr txBox="1">
            <a:spLocks noChangeArrowheads="1"/>
          </p:cNvSpPr>
          <p:nvPr/>
        </p:nvSpPr>
        <p:spPr>
          <a:xfrm>
            <a:off x="228600" y="1600200"/>
            <a:ext cx="5867400" cy="4983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b="1" dirty="0"/>
              <a:t>Παραδείγματα:</a:t>
            </a:r>
          </a:p>
          <a:p>
            <a:pPr marL="0" indent="0">
              <a:buNone/>
            </a:pPr>
            <a:r>
              <a:rPr lang="en-US" sz="1600" dirty="0"/>
              <a:t>SELECT </a:t>
            </a:r>
            <a:r>
              <a:rPr lang="en-US" sz="1600" dirty="0" err="1"/>
              <a:t>last_name</a:t>
            </a:r>
            <a:r>
              <a:rPr lang="en-US" sz="1600" dirty="0"/>
              <a:t>, </a:t>
            </a:r>
            <a:r>
              <a:rPr lang="en-US" sz="1600" dirty="0" err="1"/>
              <a:t>first_name</a:t>
            </a:r>
            <a:endParaRPr lang="en-US" sz="1600" dirty="0"/>
          </a:p>
          <a:p>
            <a:pPr marL="0" indent="0">
              <a:buNone/>
            </a:pPr>
            <a:r>
              <a:rPr lang="en-US" sz="1600" dirty="0"/>
              <a:t>FROM student</a:t>
            </a:r>
          </a:p>
          <a:p>
            <a:pPr marL="0" indent="0">
              <a:buNone/>
            </a:pPr>
            <a:r>
              <a:rPr lang="en-US" sz="1600" dirty="0"/>
              <a:t>WHERE </a:t>
            </a:r>
            <a:r>
              <a:rPr lang="en-US" sz="1600" dirty="0" err="1"/>
              <a:t>entry_year</a:t>
            </a:r>
            <a:r>
              <a:rPr lang="en-US" sz="1600" dirty="0"/>
              <a:t> = 2022</a:t>
            </a:r>
          </a:p>
          <a:p>
            <a:pPr marL="0" indent="0">
              <a:buNone/>
            </a:pPr>
            <a:r>
              <a:rPr lang="en-US" sz="1600" dirty="0"/>
              <a:t>ORDER BY </a:t>
            </a:r>
            <a:r>
              <a:rPr lang="en-US" sz="1600" dirty="0" err="1"/>
              <a:t>last_name</a:t>
            </a:r>
            <a:r>
              <a:rPr lang="en-US" sz="1600" dirty="0"/>
              <a:t> ASC;</a:t>
            </a:r>
            <a:endParaRPr lang="el-GR" sz="1600" dirty="0"/>
          </a:p>
          <a:p>
            <a:pPr marL="0" indent="0">
              <a:buNone/>
            </a:pPr>
            <a:endParaRPr lang="el-GR" sz="1600" dirty="0"/>
          </a:p>
          <a:p>
            <a:pPr marL="0" indent="0">
              <a:buNone/>
            </a:pPr>
            <a:r>
              <a:rPr lang="en-US" sz="1600" dirty="0"/>
              <a:t>SELECT </a:t>
            </a:r>
            <a:r>
              <a:rPr lang="en-US" sz="1600" dirty="0" err="1"/>
              <a:t>first_name</a:t>
            </a:r>
            <a:r>
              <a:rPr lang="en-US" sz="1600" dirty="0"/>
              <a:t> AS </a:t>
            </a:r>
            <a:r>
              <a:rPr lang="en-US" sz="1600" dirty="0" err="1"/>
              <a:t>ονομ</a:t>
            </a:r>
            <a:r>
              <a:rPr lang="en-US" sz="1600" dirty="0"/>
              <a:t>α</a:t>
            </a:r>
          </a:p>
          <a:p>
            <a:pPr marL="0" indent="0">
              <a:buNone/>
            </a:pPr>
            <a:r>
              <a:rPr lang="en-US" sz="1600" dirty="0"/>
              <a:t>FROM student;</a:t>
            </a:r>
            <a:endParaRPr lang="el-GR" sz="1600" dirty="0"/>
          </a:p>
          <a:p>
            <a:pPr marL="0" indent="0">
              <a:buNone/>
            </a:pPr>
            <a:endParaRPr lang="el-GR" sz="1600" dirty="0"/>
          </a:p>
          <a:p>
            <a:pPr marL="0" indent="0">
              <a:buNone/>
            </a:pPr>
            <a:r>
              <a:rPr lang="en-US" sz="1600" dirty="0"/>
              <a:t>SELECT </a:t>
            </a:r>
            <a:r>
              <a:rPr lang="en-US" sz="1600" dirty="0" err="1"/>
              <a:t>entry_year</a:t>
            </a:r>
            <a:r>
              <a:rPr lang="en-US" sz="1600" dirty="0"/>
              <a:t>, </a:t>
            </a:r>
            <a:r>
              <a:rPr lang="en-US" sz="1600" b="1" dirty="0"/>
              <a:t>COUNT(*)</a:t>
            </a:r>
            <a:r>
              <a:rPr lang="en-US" sz="1600" dirty="0"/>
              <a:t> AS </a:t>
            </a:r>
            <a:r>
              <a:rPr lang="en-US" sz="1600" dirty="0" err="1"/>
              <a:t>total_students</a:t>
            </a:r>
            <a:endParaRPr lang="en-US" sz="1600" dirty="0"/>
          </a:p>
          <a:p>
            <a:pPr marL="0" indent="0">
              <a:buNone/>
            </a:pPr>
            <a:r>
              <a:rPr lang="en-US" sz="1600" dirty="0"/>
              <a:t>FROM student</a:t>
            </a:r>
          </a:p>
          <a:p>
            <a:pPr marL="0" indent="0">
              <a:buNone/>
            </a:pPr>
            <a:r>
              <a:rPr lang="en-US" sz="1600" b="1" dirty="0"/>
              <a:t>GROUP BY</a:t>
            </a:r>
            <a:r>
              <a:rPr lang="en-US" sz="1600" dirty="0"/>
              <a:t> </a:t>
            </a:r>
            <a:r>
              <a:rPr lang="en-US" sz="1600" dirty="0" err="1"/>
              <a:t>entry_year</a:t>
            </a:r>
            <a:r>
              <a:rPr lang="en-US" sz="1600" dirty="0"/>
              <a:t>;</a:t>
            </a:r>
            <a:endParaRPr lang="el-GR" sz="1600" dirty="0"/>
          </a:p>
          <a:p>
            <a:pPr marL="0" indent="0">
              <a:buNone/>
            </a:pPr>
            <a:endParaRPr lang="el-GR" sz="1600" dirty="0"/>
          </a:p>
        </p:txBody>
      </p:sp>
      <p:sp>
        <p:nvSpPr>
          <p:cNvPr id="4" name="Rectangle 3">
            <a:extLst>
              <a:ext uri="{FF2B5EF4-FFF2-40B4-BE49-F238E27FC236}">
                <a16:creationId xmlns:a16="http://schemas.microsoft.com/office/drawing/2014/main" id="{69ABA9DE-68F7-9876-9B5D-FDA7E3F8FDB3}"/>
              </a:ext>
            </a:extLst>
          </p:cNvPr>
          <p:cNvSpPr txBox="1">
            <a:spLocks noChangeArrowheads="1"/>
          </p:cNvSpPr>
          <p:nvPr/>
        </p:nvSpPr>
        <p:spPr>
          <a:xfrm>
            <a:off x="5029200" y="1600200"/>
            <a:ext cx="4104968" cy="4983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1800" dirty="0"/>
              <a:t>Ταξινόμηση Αποτελεσμάτων με:</a:t>
            </a:r>
          </a:p>
          <a:p>
            <a:pPr marL="457200" lvl="1" indent="0">
              <a:buNone/>
            </a:pPr>
            <a:r>
              <a:rPr lang="el-GR" sz="1400" b="1" dirty="0"/>
              <a:t>ASC</a:t>
            </a:r>
            <a:r>
              <a:rPr lang="el-GR" sz="1400" dirty="0"/>
              <a:t> = αύξουσα σειρά</a:t>
            </a:r>
          </a:p>
          <a:p>
            <a:pPr marL="457200" lvl="1" indent="0">
              <a:buNone/>
            </a:pPr>
            <a:r>
              <a:rPr lang="el-GR" sz="1400" b="1" dirty="0"/>
              <a:t>DESC</a:t>
            </a:r>
            <a:r>
              <a:rPr lang="el-GR" sz="1400" dirty="0"/>
              <a:t> = φθίνουσα σειρά</a:t>
            </a:r>
            <a:endParaRPr lang="el-GR" sz="1800" dirty="0"/>
          </a:p>
          <a:p>
            <a:endParaRPr lang="el-GR" sz="1800" dirty="0"/>
          </a:p>
          <a:p>
            <a:endParaRPr lang="el-GR" sz="1800" dirty="0"/>
          </a:p>
          <a:p>
            <a:r>
              <a:rPr lang="el-GR" sz="1800" dirty="0"/>
              <a:t>Μετονομασία Στηλών με </a:t>
            </a:r>
            <a:r>
              <a:rPr lang="en-US" sz="1800" dirty="0"/>
              <a:t>“</a:t>
            </a:r>
            <a:r>
              <a:rPr lang="en-GB" sz="1800" dirty="0"/>
              <a:t>AS</a:t>
            </a:r>
            <a:r>
              <a:rPr lang="en-US" sz="1800" dirty="0"/>
              <a:t>”</a:t>
            </a:r>
            <a:endParaRPr lang="el-GR" sz="1800" dirty="0"/>
          </a:p>
          <a:p>
            <a:pPr lvl="1"/>
            <a:r>
              <a:rPr lang="el-GR" sz="1400" dirty="0"/>
              <a:t>Οι «ψευδώνυμες» στήλες βελτιώνουν την αναγνωσιμότητα</a:t>
            </a:r>
          </a:p>
          <a:p>
            <a:endParaRPr lang="el-GR" sz="1800" dirty="0"/>
          </a:p>
          <a:p>
            <a:r>
              <a:rPr lang="el-GR" sz="1800" dirty="0"/>
              <a:t>Αποτέλεσμα:</a:t>
            </a:r>
          </a:p>
          <a:p>
            <a:pPr marL="457200" lvl="1" indent="0">
              <a:buNone/>
            </a:pPr>
            <a:r>
              <a:rPr lang="el-GR" sz="1400" dirty="0"/>
              <a:t>Έτος, Πλήθος φοιτητών</a:t>
            </a:r>
            <a:endParaRPr lang="el-GR" sz="900" dirty="0"/>
          </a:p>
          <a:p>
            <a:endParaRPr lang="el-GR" sz="1800" dirty="0"/>
          </a:p>
          <a:p>
            <a:endParaRPr lang="el-GR" sz="1800" dirty="0"/>
          </a:p>
          <a:p>
            <a:endParaRPr lang="el-GR" sz="1800" dirty="0"/>
          </a:p>
        </p:txBody>
      </p:sp>
    </p:spTree>
    <p:extLst>
      <p:ext uri="{BB962C8B-B14F-4D97-AF65-F5344CB8AC3E}">
        <p14:creationId xmlns:p14="http://schemas.microsoft.com/office/powerpoint/2010/main" val="353939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342D5-9389-0AD2-F3B6-114E3F8F748D}"/>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A3EE9CE9-8C32-180A-BA96-365E4994CE45}"/>
              </a:ext>
            </a:extLst>
          </p:cNvPr>
          <p:cNvSpPr>
            <a:spLocks noGrp="1" noChangeArrowheads="1"/>
          </p:cNvSpPr>
          <p:nvPr>
            <p:ph type="title"/>
          </p:nvPr>
        </p:nvSpPr>
        <p:spPr/>
        <p:txBody>
          <a:bodyPr>
            <a:normAutofit/>
          </a:bodyPr>
          <a:lstStyle/>
          <a:p>
            <a:r>
              <a:rPr lang="en-US" dirty="0">
                <a:solidFill>
                  <a:schemeClr val="accent2"/>
                </a:solidFill>
              </a:rPr>
              <a:t>Η </a:t>
            </a:r>
            <a:r>
              <a:rPr lang="en-US" dirty="0" err="1">
                <a:solidFill>
                  <a:schemeClr val="accent2"/>
                </a:solidFill>
              </a:rPr>
              <a:t>Εντολή</a:t>
            </a:r>
            <a:r>
              <a:rPr lang="en-US" dirty="0">
                <a:solidFill>
                  <a:schemeClr val="accent2"/>
                </a:solidFill>
              </a:rPr>
              <a:t> SELECT–FROM–WHERE</a:t>
            </a:r>
            <a:endParaRPr lang="en-GB" dirty="0">
              <a:solidFill>
                <a:schemeClr val="accent2"/>
              </a:solidFill>
            </a:endParaRPr>
          </a:p>
        </p:txBody>
      </p:sp>
      <p:sp>
        <p:nvSpPr>
          <p:cNvPr id="5" name="Rectangle 3">
            <a:extLst>
              <a:ext uri="{FF2B5EF4-FFF2-40B4-BE49-F238E27FC236}">
                <a16:creationId xmlns:a16="http://schemas.microsoft.com/office/drawing/2014/main" id="{C1CD0E39-F832-0DA2-B91D-36EA4DCDA84B}"/>
              </a:ext>
            </a:extLst>
          </p:cNvPr>
          <p:cNvSpPr txBox="1">
            <a:spLocks noChangeArrowheads="1"/>
          </p:cNvSpPr>
          <p:nvPr/>
        </p:nvSpPr>
        <p:spPr>
          <a:xfrm>
            <a:off x="228600" y="1600200"/>
            <a:ext cx="5867400" cy="4983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b="1" dirty="0"/>
              <a:t>Παραδείγματα:</a:t>
            </a:r>
          </a:p>
          <a:p>
            <a:pPr marL="0" indent="0">
              <a:buNone/>
            </a:pPr>
            <a:endParaRPr lang="el-GR" sz="1600" dirty="0"/>
          </a:p>
          <a:p>
            <a:pPr marL="0" indent="0">
              <a:buNone/>
            </a:pPr>
            <a:r>
              <a:rPr lang="en-GB" sz="1400" dirty="0"/>
              <a:t>SELECT </a:t>
            </a:r>
            <a:r>
              <a:rPr lang="el-GR" sz="1400" dirty="0" err="1"/>
              <a:t>στήλη_ομαδοποίησης</a:t>
            </a:r>
            <a:r>
              <a:rPr lang="el-GR" sz="1400" dirty="0"/>
              <a:t>, </a:t>
            </a:r>
            <a:r>
              <a:rPr lang="en-GB" sz="1400" b="1" dirty="0" err="1"/>
              <a:t>aggregate_function</a:t>
            </a:r>
            <a:r>
              <a:rPr lang="en-GB" sz="1400" b="1" dirty="0"/>
              <a:t>(</a:t>
            </a:r>
            <a:r>
              <a:rPr lang="el-GR" sz="1400" b="1" dirty="0"/>
              <a:t>στήλη)</a:t>
            </a:r>
          </a:p>
          <a:p>
            <a:pPr marL="0" indent="0">
              <a:buNone/>
            </a:pPr>
            <a:r>
              <a:rPr lang="en-GB" sz="1400" dirty="0"/>
              <a:t>FROM </a:t>
            </a:r>
            <a:r>
              <a:rPr lang="el-GR" sz="1400" dirty="0"/>
              <a:t>πίνακας</a:t>
            </a:r>
          </a:p>
          <a:p>
            <a:pPr marL="0" indent="0">
              <a:buNone/>
            </a:pPr>
            <a:r>
              <a:rPr lang="en-GB" sz="1400" b="1" dirty="0"/>
              <a:t>GROUP BY</a:t>
            </a:r>
            <a:r>
              <a:rPr lang="en-GB" sz="1400" dirty="0"/>
              <a:t> </a:t>
            </a:r>
            <a:r>
              <a:rPr lang="el-GR" sz="1400" dirty="0" err="1"/>
              <a:t>στήλη_ομαδοποίησης</a:t>
            </a:r>
            <a:r>
              <a:rPr lang="el-GR" sz="1400" dirty="0"/>
              <a:t>;</a:t>
            </a:r>
          </a:p>
          <a:p>
            <a:pPr marL="0" indent="0">
              <a:buNone/>
            </a:pPr>
            <a:endParaRPr lang="el-GR" sz="1600" dirty="0"/>
          </a:p>
        </p:txBody>
      </p:sp>
      <p:sp>
        <p:nvSpPr>
          <p:cNvPr id="4" name="Rectangle 3">
            <a:extLst>
              <a:ext uri="{FF2B5EF4-FFF2-40B4-BE49-F238E27FC236}">
                <a16:creationId xmlns:a16="http://schemas.microsoft.com/office/drawing/2014/main" id="{40322628-87E7-87E1-BE2F-773887C58BEF}"/>
              </a:ext>
            </a:extLst>
          </p:cNvPr>
          <p:cNvSpPr txBox="1">
            <a:spLocks noChangeArrowheads="1"/>
          </p:cNvSpPr>
          <p:nvPr/>
        </p:nvSpPr>
        <p:spPr>
          <a:xfrm>
            <a:off x="4419600" y="1600200"/>
            <a:ext cx="4714568" cy="4983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1800" dirty="0"/>
              <a:t>Το </a:t>
            </a:r>
            <a:r>
              <a:rPr lang="el-GR" sz="1800" b="1" dirty="0"/>
              <a:t>GROUP BY</a:t>
            </a:r>
            <a:r>
              <a:rPr lang="el-GR" sz="1800" dirty="0"/>
              <a:t> ομαδοποιεί γραμμές που έχουν ίδιες τιμές σε μία ή περισσότερες στήλες. Χρησιμοποιείται όταν θέλουμε:</a:t>
            </a:r>
          </a:p>
          <a:p>
            <a:pPr lvl="1"/>
            <a:r>
              <a:rPr lang="el-GR" sz="1400" dirty="0"/>
              <a:t>Σύνολα</a:t>
            </a:r>
          </a:p>
          <a:p>
            <a:pPr lvl="1"/>
            <a:r>
              <a:rPr lang="el-GR" sz="1400" dirty="0"/>
              <a:t>μέσους όρους</a:t>
            </a:r>
          </a:p>
          <a:p>
            <a:pPr lvl="1"/>
            <a:r>
              <a:rPr lang="el-GR" sz="1400" dirty="0"/>
              <a:t>πλήθος εγγραφών</a:t>
            </a:r>
          </a:p>
          <a:p>
            <a:pPr lvl="1"/>
            <a:r>
              <a:rPr lang="el-GR" sz="1400" dirty="0"/>
              <a:t>στατιστικά ανά κατηγορία</a:t>
            </a:r>
          </a:p>
          <a:p>
            <a:endParaRPr lang="el-GR" sz="1800" dirty="0"/>
          </a:p>
          <a:p>
            <a:r>
              <a:rPr lang="el-GR" sz="1800" dirty="0"/>
              <a:t>Οι συναρτήσεις </a:t>
            </a:r>
            <a:r>
              <a:rPr lang="el-GR" sz="1800" dirty="0" err="1"/>
              <a:t>συγκεντρωποίησης</a:t>
            </a:r>
            <a:r>
              <a:rPr lang="el-GR" sz="1800" dirty="0"/>
              <a:t> εφαρμόζονται σε κάθε ομάδα:</a:t>
            </a:r>
          </a:p>
          <a:p>
            <a:pPr marL="457200" lvl="1" indent="0">
              <a:buNone/>
            </a:pPr>
            <a:r>
              <a:rPr lang="el-GR" sz="1400" b="1" dirty="0"/>
              <a:t>COUNT()</a:t>
            </a:r>
            <a:r>
              <a:rPr lang="el-GR" sz="1400" dirty="0"/>
              <a:t> → πλήθος</a:t>
            </a:r>
          </a:p>
          <a:p>
            <a:pPr marL="457200" lvl="1" indent="0">
              <a:buNone/>
            </a:pPr>
            <a:r>
              <a:rPr lang="el-GR" sz="1400" b="1" dirty="0"/>
              <a:t>SUM()</a:t>
            </a:r>
            <a:r>
              <a:rPr lang="el-GR" sz="1400" dirty="0"/>
              <a:t> → άθροισμα</a:t>
            </a:r>
          </a:p>
          <a:p>
            <a:pPr marL="457200" lvl="1" indent="0">
              <a:buNone/>
            </a:pPr>
            <a:r>
              <a:rPr lang="el-GR" sz="1400" b="1" dirty="0"/>
              <a:t>AVG()</a:t>
            </a:r>
            <a:r>
              <a:rPr lang="el-GR" sz="1400" dirty="0"/>
              <a:t> → μέσος όρος</a:t>
            </a:r>
          </a:p>
          <a:p>
            <a:pPr marL="457200" lvl="1" indent="0">
              <a:buNone/>
            </a:pPr>
            <a:r>
              <a:rPr lang="el-GR" sz="1400" b="1" dirty="0"/>
              <a:t>MIN()</a:t>
            </a:r>
            <a:r>
              <a:rPr lang="el-GR" sz="1400" dirty="0"/>
              <a:t> → ελάχιστο</a:t>
            </a:r>
          </a:p>
          <a:p>
            <a:pPr marL="457200" lvl="1" indent="0">
              <a:buNone/>
            </a:pPr>
            <a:r>
              <a:rPr lang="el-GR" sz="1400" b="1" dirty="0"/>
              <a:t>MAX()</a:t>
            </a:r>
            <a:r>
              <a:rPr lang="el-GR" sz="1400" dirty="0"/>
              <a:t> → μέγιστο</a:t>
            </a:r>
          </a:p>
          <a:p>
            <a:r>
              <a:rPr lang="el-GR" sz="1800" dirty="0"/>
              <a:t>Δεν λειτουργούν σε απλές γραμμές – λειτουργούν ανά ομάδα.</a:t>
            </a:r>
          </a:p>
        </p:txBody>
      </p:sp>
    </p:spTree>
    <p:extLst>
      <p:ext uri="{BB962C8B-B14F-4D97-AF65-F5344CB8AC3E}">
        <p14:creationId xmlns:p14="http://schemas.microsoft.com/office/powerpoint/2010/main" val="818887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A61C8-93B0-5764-B3DE-1F23A2D1CD66}"/>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E4716BA4-A371-2C4F-4D2D-06D3E8C0E100}"/>
              </a:ext>
            </a:extLst>
          </p:cNvPr>
          <p:cNvSpPr>
            <a:spLocks noGrp="1" noChangeArrowheads="1"/>
          </p:cNvSpPr>
          <p:nvPr>
            <p:ph type="title"/>
          </p:nvPr>
        </p:nvSpPr>
        <p:spPr/>
        <p:txBody>
          <a:bodyPr>
            <a:normAutofit/>
          </a:bodyPr>
          <a:lstStyle/>
          <a:p>
            <a:r>
              <a:rPr lang="en-US" dirty="0">
                <a:solidFill>
                  <a:schemeClr val="accent2"/>
                </a:solidFill>
              </a:rPr>
              <a:t>Η </a:t>
            </a:r>
            <a:r>
              <a:rPr lang="en-US" dirty="0" err="1">
                <a:solidFill>
                  <a:schemeClr val="accent2"/>
                </a:solidFill>
              </a:rPr>
              <a:t>Εντολή</a:t>
            </a:r>
            <a:r>
              <a:rPr lang="en-US" dirty="0">
                <a:solidFill>
                  <a:schemeClr val="accent2"/>
                </a:solidFill>
              </a:rPr>
              <a:t> UNION</a:t>
            </a:r>
            <a:endParaRPr lang="en-GB" dirty="0">
              <a:solidFill>
                <a:schemeClr val="accent2"/>
              </a:solidFill>
            </a:endParaRPr>
          </a:p>
        </p:txBody>
      </p:sp>
      <p:sp>
        <p:nvSpPr>
          <p:cNvPr id="5" name="Rectangle 3">
            <a:extLst>
              <a:ext uri="{FF2B5EF4-FFF2-40B4-BE49-F238E27FC236}">
                <a16:creationId xmlns:a16="http://schemas.microsoft.com/office/drawing/2014/main" id="{91665FCC-5BD0-BF6F-E8F5-0A5CB9002928}"/>
              </a:ext>
            </a:extLst>
          </p:cNvPr>
          <p:cNvSpPr txBox="1">
            <a:spLocks noChangeArrowheads="1"/>
          </p:cNvSpPr>
          <p:nvPr/>
        </p:nvSpPr>
        <p:spPr>
          <a:xfrm>
            <a:off x="228600" y="1295400"/>
            <a:ext cx="8001000" cy="528796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dirty="0"/>
              <a:t>Η UNION συνδυάζει τα αποτελέσματα δύο (ή περισσότερων) SELECT και επιστρέφει:</a:t>
            </a:r>
            <a:endParaRPr lang="en-US" sz="2000" dirty="0"/>
          </a:p>
          <a:p>
            <a:pPr lvl="1"/>
            <a:r>
              <a:rPr lang="el-GR" sz="1600" dirty="0"/>
              <a:t>ενιαίο σύνολο αποτελεσμάτων</a:t>
            </a:r>
            <a:endParaRPr lang="en-US" sz="1600" dirty="0"/>
          </a:p>
          <a:p>
            <a:pPr lvl="1"/>
            <a:r>
              <a:rPr lang="el-GR" sz="1600" dirty="0"/>
              <a:t>χωρίς διπλότυπα (η UNION αφαιρεί αυτόματα </a:t>
            </a:r>
            <a:r>
              <a:rPr lang="el-GR" sz="1600" dirty="0" err="1"/>
              <a:t>duplicates</a:t>
            </a:r>
            <a:r>
              <a:rPr lang="el-GR" sz="1600" dirty="0"/>
              <a:t>)</a:t>
            </a:r>
            <a:endParaRPr lang="en-US" sz="1600" dirty="0"/>
          </a:p>
          <a:p>
            <a:r>
              <a:rPr lang="el-GR" sz="2000" dirty="0"/>
              <a:t>Βασική Σύνταξη</a:t>
            </a:r>
          </a:p>
          <a:p>
            <a:pPr marL="400050" lvl="1" indent="0">
              <a:buNone/>
            </a:pPr>
            <a:r>
              <a:rPr lang="en-GB" sz="1600" dirty="0"/>
              <a:t>SELECT </a:t>
            </a:r>
            <a:r>
              <a:rPr lang="el-GR" sz="1600" dirty="0"/>
              <a:t>στήλες</a:t>
            </a:r>
          </a:p>
          <a:p>
            <a:pPr marL="400050" lvl="1" indent="0">
              <a:buNone/>
            </a:pPr>
            <a:r>
              <a:rPr lang="en-GB" sz="1600" dirty="0"/>
              <a:t>FROM </a:t>
            </a:r>
            <a:r>
              <a:rPr lang="el-GR" sz="1600" dirty="0"/>
              <a:t>πίνακας1</a:t>
            </a:r>
          </a:p>
          <a:p>
            <a:pPr marL="400050" lvl="1" indent="0">
              <a:buNone/>
            </a:pPr>
            <a:r>
              <a:rPr lang="en-GB" sz="1600" b="1" dirty="0"/>
              <a:t>UNION</a:t>
            </a:r>
          </a:p>
          <a:p>
            <a:pPr marL="400050" lvl="1" indent="0">
              <a:buNone/>
            </a:pPr>
            <a:r>
              <a:rPr lang="en-GB" sz="1600" dirty="0"/>
              <a:t>SELECT </a:t>
            </a:r>
            <a:r>
              <a:rPr lang="el-GR" sz="1600" dirty="0"/>
              <a:t>στήλες</a:t>
            </a:r>
          </a:p>
          <a:p>
            <a:pPr marL="400050" lvl="1" indent="0">
              <a:buNone/>
            </a:pPr>
            <a:r>
              <a:rPr lang="en-GB" sz="1600" dirty="0"/>
              <a:t>FROM </a:t>
            </a:r>
            <a:r>
              <a:rPr lang="el-GR" sz="1600" dirty="0"/>
              <a:t>πίνακας2;</a:t>
            </a:r>
          </a:p>
          <a:p>
            <a:pPr marL="0" indent="0">
              <a:buNone/>
            </a:pPr>
            <a:endParaRPr lang="el-GR" sz="2000" dirty="0"/>
          </a:p>
          <a:p>
            <a:r>
              <a:rPr lang="el-GR" sz="2100" b="1" dirty="0"/>
              <a:t>UNION</a:t>
            </a:r>
            <a:r>
              <a:rPr lang="en-US" sz="2100" b="1" dirty="0"/>
              <a:t>:</a:t>
            </a:r>
            <a:r>
              <a:rPr lang="en-US" sz="2100" dirty="0"/>
              <a:t> </a:t>
            </a:r>
            <a:r>
              <a:rPr lang="el-GR" sz="2100" dirty="0"/>
              <a:t>Αφαιρεί διπλότυπα</a:t>
            </a:r>
            <a:r>
              <a:rPr lang="en-US" sz="2100" dirty="0"/>
              <a:t> – </a:t>
            </a:r>
            <a:r>
              <a:rPr lang="el-GR" sz="2100" dirty="0"/>
              <a:t>Πιο αργή (πρέπει να κάνει έλεγχο </a:t>
            </a:r>
            <a:r>
              <a:rPr lang="el-GR" sz="2100" dirty="0" err="1"/>
              <a:t>uniqueness</a:t>
            </a:r>
            <a:r>
              <a:rPr lang="el-GR" sz="2100" dirty="0"/>
              <a:t>)</a:t>
            </a:r>
            <a:endParaRPr lang="en-US" sz="2100" dirty="0"/>
          </a:p>
          <a:p>
            <a:r>
              <a:rPr lang="el-GR" sz="2100" b="1" dirty="0"/>
              <a:t>UNION ALL</a:t>
            </a:r>
            <a:r>
              <a:rPr lang="en-US" sz="2100" b="1" dirty="0"/>
              <a:t>:</a:t>
            </a:r>
            <a:r>
              <a:rPr lang="en-US" sz="2100" dirty="0"/>
              <a:t> </a:t>
            </a:r>
            <a:r>
              <a:rPr lang="el-GR" sz="2100" dirty="0"/>
              <a:t>Κρατάει όλες τις γραμμές (και 2 φορές αν υπάρχουν διπλές)</a:t>
            </a:r>
            <a:r>
              <a:rPr lang="en-US" sz="2100" dirty="0"/>
              <a:t> – </a:t>
            </a:r>
            <a:r>
              <a:rPr lang="el-GR" sz="2100" dirty="0"/>
              <a:t>Πιο γρήγορη</a:t>
            </a:r>
          </a:p>
          <a:p>
            <a:endParaRPr lang="en-US" sz="1600" dirty="0"/>
          </a:p>
          <a:p>
            <a:r>
              <a:rPr lang="el-GR" sz="2100" dirty="0"/>
              <a:t>Παράδειγμα:</a:t>
            </a:r>
          </a:p>
          <a:p>
            <a:pPr marL="400050" lvl="1" indent="0">
              <a:buNone/>
            </a:pPr>
            <a:r>
              <a:rPr lang="en-US" sz="1600" dirty="0"/>
              <a:t>SELECT am FROM </a:t>
            </a:r>
            <a:r>
              <a:rPr lang="en-US" sz="1600" dirty="0" err="1"/>
              <a:t>undergraduate_student</a:t>
            </a:r>
            <a:endParaRPr lang="en-US" sz="1600" dirty="0"/>
          </a:p>
          <a:p>
            <a:pPr marL="400050" lvl="1" indent="0">
              <a:buNone/>
            </a:pPr>
            <a:r>
              <a:rPr lang="en-US" sz="1600" dirty="0"/>
              <a:t>UNION</a:t>
            </a:r>
          </a:p>
          <a:p>
            <a:pPr marL="400050" lvl="1" indent="0">
              <a:buNone/>
            </a:pPr>
            <a:r>
              <a:rPr lang="en-US" sz="1600" dirty="0"/>
              <a:t>SELECT am FROM </a:t>
            </a:r>
            <a:r>
              <a:rPr lang="en-US" sz="1600" dirty="0" err="1"/>
              <a:t>postgraduate_student</a:t>
            </a:r>
            <a:r>
              <a:rPr lang="en-US" sz="1600" dirty="0"/>
              <a:t>;</a:t>
            </a:r>
            <a:endParaRPr lang="el-GR" sz="1600" dirty="0"/>
          </a:p>
          <a:p>
            <a:pPr marL="0" indent="0">
              <a:buNone/>
            </a:pPr>
            <a:endParaRPr lang="el-GR" sz="1600" dirty="0"/>
          </a:p>
          <a:p>
            <a:pPr marL="0" indent="0">
              <a:buNone/>
            </a:pPr>
            <a:endParaRPr lang="el-GR" sz="1600" dirty="0"/>
          </a:p>
          <a:p>
            <a:pPr marL="0" indent="0">
              <a:buNone/>
            </a:pPr>
            <a:endParaRPr lang="el-GR" sz="1600" dirty="0"/>
          </a:p>
          <a:p>
            <a:pPr marL="0" indent="0">
              <a:buNone/>
            </a:pPr>
            <a:r>
              <a:rPr lang="el-GR" sz="1600" dirty="0"/>
              <a:t>Αντίστοιχη χρήση έχει και η εντολή </a:t>
            </a:r>
            <a:r>
              <a:rPr lang="en-GB" sz="1600" b="1" i="1" dirty="0"/>
              <a:t>INTERSECT</a:t>
            </a:r>
            <a:r>
              <a:rPr lang="el-GR" sz="1600" dirty="0"/>
              <a:t> που επιστρέφει την τομή (δηλαδή τα κοινά αποτελέσματα) δύο (ή περισσότερων) </a:t>
            </a:r>
            <a:r>
              <a:rPr lang="en-GB" sz="1600" dirty="0"/>
              <a:t>SELECT </a:t>
            </a:r>
            <a:r>
              <a:rPr lang="el-GR" sz="1600" dirty="0"/>
              <a:t> </a:t>
            </a:r>
          </a:p>
        </p:txBody>
      </p:sp>
    </p:spTree>
    <p:extLst>
      <p:ext uri="{BB962C8B-B14F-4D97-AF65-F5344CB8AC3E}">
        <p14:creationId xmlns:p14="http://schemas.microsoft.com/office/powerpoint/2010/main" val="2188353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9EAE4-7D9D-711D-8EFB-50AD8B485F15}"/>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77CE32CE-4287-50F6-EBBA-FFE5F8A22BD5}"/>
              </a:ext>
            </a:extLst>
          </p:cNvPr>
          <p:cNvSpPr>
            <a:spLocks noGrp="1" noChangeArrowheads="1"/>
          </p:cNvSpPr>
          <p:nvPr>
            <p:ph type="title"/>
          </p:nvPr>
        </p:nvSpPr>
        <p:spPr/>
        <p:txBody>
          <a:bodyPr>
            <a:normAutofit/>
          </a:bodyPr>
          <a:lstStyle/>
          <a:p>
            <a:r>
              <a:rPr lang="en-US" dirty="0">
                <a:solidFill>
                  <a:schemeClr val="accent2"/>
                </a:solidFill>
              </a:rPr>
              <a:t>Η </a:t>
            </a:r>
            <a:r>
              <a:rPr lang="en-US" dirty="0" err="1">
                <a:solidFill>
                  <a:schemeClr val="accent2"/>
                </a:solidFill>
              </a:rPr>
              <a:t>Εντολή</a:t>
            </a:r>
            <a:r>
              <a:rPr lang="en-US" dirty="0">
                <a:solidFill>
                  <a:schemeClr val="accent2"/>
                </a:solidFill>
              </a:rPr>
              <a:t> JOIN</a:t>
            </a:r>
            <a:endParaRPr lang="en-GB" dirty="0">
              <a:solidFill>
                <a:schemeClr val="accent2"/>
              </a:solidFill>
            </a:endParaRPr>
          </a:p>
        </p:txBody>
      </p:sp>
      <p:sp>
        <p:nvSpPr>
          <p:cNvPr id="5" name="Rectangle 3">
            <a:extLst>
              <a:ext uri="{FF2B5EF4-FFF2-40B4-BE49-F238E27FC236}">
                <a16:creationId xmlns:a16="http://schemas.microsoft.com/office/drawing/2014/main" id="{5B72FE0C-00E9-84EB-1A86-1EE29042D239}"/>
              </a:ext>
            </a:extLst>
          </p:cNvPr>
          <p:cNvSpPr txBox="1">
            <a:spLocks noChangeArrowheads="1"/>
          </p:cNvSpPr>
          <p:nvPr/>
        </p:nvSpPr>
        <p:spPr>
          <a:xfrm>
            <a:off x="228600" y="1295400"/>
            <a:ext cx="8001000" cy="498316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dirty="0"/>
              <a:t>Σε μια σχεσιακή βάση δεδομένων:</a:t>
            </a:r>
            <a:endParaRPr lang="en-US" sz="2000" dirty="0"/>
          </a:p>
          <a:p>
            <a:pPr lvl="1"/>
            <a:r>
              <a:rPr lang="el-GR" sz="1600" dirty="0"/>
              <a:t>Η πληροφορία είναι κατανεμημένη σε πολλούς πίνακες</a:t>
            </a:r>
            <a:endParaRPr lang="en-US" sz="1600" dirty="0"/>
          </a:p>
          <a:p>
            <a:pPr lvl="1"/>
            <a:r>
              <a:rPr lang="el-GR" sz="1600" dirty="0"/>
              <a:t>Το JOIN επιτρέπει να συνδυάζουμε τα δεδομένα με βάση κοινά πεδία (συνήθως πρωτεύον/ξένο κλειδί)</a:t>
            </a:r>
            <a:endParaRPr lang="en-US" sz="1600" dirty="0"/>
          </a:p>
          <a:p>
            <a:r>
              <a:rPr lang="el-GR" sz="2000" dirty="0"/>
              <a:t>Παράδειγμα:</a:t>
            </a:r>
            <a:endParaRPr lang="en-US" sz="2000" dirty="0"/>
          </a:p>
          <a:p>
            <a:r>
              <a:rPr lang="el-GR" sz="2000" dirty="0"/>
              <a:t>Πίνακας </a:t>
            </a:r>
            <a:r>
              <a:rPr lang="el-GR" sz="2000" dirty="0" err="1"/>
              <a:t>student</a:t>
            </a:r>
            <a:r>
              <a:rPr lang="en-US" sz="2000" dirty="0"/>
              <a:t>, </a:t>
            </a:r>
            <a:r>
              <a:rPr lang="el-GR" sz="2000" dirty="0" err="1"/>
              <a:t>enrollment</a:t>
            </a:r>
            <a:r>
              <a:rPr lang="en-US" sz="2000" dirty="0"/>
              <a:t>, </a:t>
            </a:r>
            <a:r>
              <a:rPr lang="el-GR" sz="2000" dirty="0" err="1"/>
              <a:t>course</a:t>
            </a:r>
            <a:r>
              <a:rPr lang="en-US" sz="2000" dirty="0"/>
              <a:t> </a:t>
            </a:r>
            <a:r>
              <a:rPr lang="el-GR" sz="2000" dirty="0"/>
              <a:t>→ Μπορούμε να φέρουμε στοιχεία φοιτητή + μαθήματος + έτους εγγραφής.</a:t>
            </a:r>
            <a:endParaRPr lang="en-US" sz="2000" dirty="0"/>
          </a:p>
          <a:p>
            <a:pPr marL="400050" lvl="1" indent="0">
              <a:buNone/>
            </a:pPr>
            <a:r>
              <a:rPr lang="en-US" sz="1600" dirty="0"/>
              <a:t>SELECT </a:t>
            </a:r>
            <a:r>
              <a:rPr lang="el-GR" sz="1600" dirty="0"/>
              <a:t>πεδία</a:t>
            </a:r>
          </a:p>
          <a:p>
            <a:pPr marL="400050" lvl="1" indent="0">
              <a:buNone/>
            </a:pPr>
            <a:r>
              <a:rPr lang="en-US" sz="1600" dirty="0"/>
              <a:t>FROM </a:t>
            </a:r>
            <a:r>
              <a:rPr lang="el-GR" sz="1600" dirty="0"/>
              <a:t>πίνακας</a:t>
            </a:r>
            <a:r>
              <a:rPr lang="en-US" sz="1600" dirty="0"/>
              <a:t>A</a:t>
            </a:r>
          </a:p>
          <a:p>
            <a:pPr marL="400050" lvl="1" indent="0">
              <a:buNone/>
            </a:pPr>
            <a:r>
              <a:rPr lang="en-US" sz="1600" b="1" dirty="0"/>
              <a:t>JOIN</a:t>
            </a:r>
            <a:r>
              <a:rPr lang="en-US" sz="1600" dirty="0"/>
              <a:t> </a:t>
            </a:r>
            <a:r>
              <a:rPr lang="el-GR" sz="1600" dirty="0"/>
              <a:t>πίνακας</a:t>
            </a:r>
            <a:r>
              <a:rPr lang="en-US" sz="1600" dirty="0"/>
              <a:t>B </a:t>
            </a:r>
            <a:r>
              <a:rPr lang="en-US" sz="1600" b="1" dirty="0"/>
              <a:t>ON</a:t>
            </a:r>
            <a:r>
              <a:rPr lang="en-US" sz="1600" dirty="0"/>
              <a:t> </a:t>
            </a:r>
            <a:r>
              <a:rPr lang="el-GR" sz="1600" dirty="0"/>
              <a:t>πίνακας</a:t>
            </a:r>
            <a:r>
              <a:rPr lang="en-US" sz="1600" dirty="0"/>
              <a:t>A.</a:t>
            </a:r>
            <a:r>
              <a:rPr lang="el-GR" sz="1600" dirty="0"/>
              <a:t>στήλη = πίνακας</a:t>
            </a:r>
            <a:r>
              <a:rPr lang="en-US" sz="1600" dirty="0"/>
              <a:t>B.</a:t>
            </a:r>
            <a:r>
              <a:rPr lang="el-GR" sz="1600" dirty="0"/>
              <a:t>στήλη;</a:t>
            </a:r>
            <a:endParaRPr lang="en-US" sz="1600" dirty="0"/>
          </a:p>
          <a:p>
            <a:pPr marL="0" indent="0">
              <a:buNone/>
            </a:pPr>
            <a:r>
              <a:rPr lang="en-US" sz="1600" dirty="0"/>
              <a:t>        </a:t>
            </a:r>
            <a:r>
              <a:rPr lang="en-US" sz="1400" i="1" dirty="0"/>
              <a:t>(</a:t>
            </a:r>
            <a:r>
              <a:rPr lang="el-GR" sz="1400" i="1" dirty="0"/>
              <a:t>Το </a:t>
            </a:r>
            <a:r>
              <a:rPr lang="el-GR" sz="1400" b="1" i="1" dirty="0"/>
              <a:t>ON</a:t>
            </a:r>
            <a:r>
              <a:rPr lang="el-GR" sz="1400" i="1" dirty="0"/>
              <a:t> καθορίζει την συνθήκη σύνδεσης των πινάκων</a:t>
            </a:r>
            <a:r>
              <a:rPr lang="en-US" sz="1400" i="1" dirty="0"/>
              <a:t>)</a:t>
            </a:r>
          </a:p>
          <a:p>
            <a:endParaRPr lang="en-US" sz="1600" dirty="0"/>
          </a:p>
          <a:p>
            <a:r>
              <a:rPr lang="el-GR" sz="2100" dirty="0"/>
              <a:t>Οι κυριότεροι τύποι </a:t>
            </a:r>
            <a:r>
              <a:rPr lang="en-GB" sz="2100" dirty="0"/>
              <a:t>JOIN:</a:t>
            </a:r>
          </a:p>
          <a:p>
            <a:pPr marL="0" indent="0">
              <a:buNone/>
            </a:pPr>
            <a:r>
              <a:rPr lang="el-GR" sz="1600" dirty="0"/>
              <a:t>✔ INNER JOIN — φέρνει τις εγγραφές που ταιριάζουν και στους δύο πίνακες</a:t>
            </a:r>
            <a:endParaRPr lang="en-US" sz="1600" dirty="0"/>
          </a:p>
          <a:p>
            <a:pPr marL="0" indent="0">
              <a:buNone/>
            </a:pPr>
            <a:r>
              <a:rPr lang="el-GR" sz="1600" dirty="0"/>
              <a:t>✔ LEFT JOIN — φέρνει όλες τις εγγραφές από τον αριστερό πίνακα</a:t>
            </a:r>
            <a:endParaRPr lang="en-US" sz="1600" dirty="0"/>
          </a:p>
          <a:p>
            <a:pPr marL="0" indent="0">
              <a:buNone/>
            </a:pPr>
            <a:r>
              <a:rPr lang="el-GR" sz="1600" dirty="0"/>
              <a:t>✔ RIGHT JOIN — όλες από τον δεξιό</a:t>
            </a:r>
            <a:endParaRPr lang="en-US" sz="1600" dirty="0"/>
          </a:p>
          <a:p>
            <a:pPr marL="0" indent="0">
              <a:buNone/>
            </a:pPr>
            <a:r>
              <a:rPr lang="el-GR" sz="1600" dirty="0"/>
              <a:t>✔ FULL OUTER JOIN — όλες τις εγγραφές από και τους δύο</a:t>
            </a:r>
            <a:endParaRPr lang="en-US" sz="1600" dirty="0"/>
          </a:p>
          <a:p>
            <a:pPr marL="0" indent="0">
              <a:buNone/>
            </a:pPr>
            <a:r>
              <a:rPr lang="el-GR" sz="1600" dirty="0"/>
              <a:t>✔ CROSS JOIN — καρτεσιανό γινόμενο</a:t>
            </a:r>
          </a:p>
        </p:txBody>
      </p:sp>
    </p:spTree>
    <p:extLst>
      <p:ext uri="{BB962C8B-B14F-4D97-AF65-F5344CB8AC3E}">
        <p14:creationId xmlns:p14="http://schemas.microsoft.com/office/powerpoint/2010/main" val="1510304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DF47F-07C8-B1D8-D012-C5AD7886B527}"/>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4499C521-1A83-C6FA-E406-43D2C7BD6824}"/>
              </a:ext>
            </a:extLst>
          </p:cNvPr>
          <p:cNvSpPr>
            <a:spLocks noGrp="1" noChangeArrowheads="1"/>
          </p:cNvSpPr>
          <p:nvPr>
            <p:ph type="title"/>
          </p:nvPr>
        </p:nvSpPr>
        <p:spPr/>
        <p:txBody>
          <a:bodyPr>
            <a:normAutofit fontScale="90000"/>
          </a:bodyPr>
          <a:lstStyle/>
          <a:p>
            <a:r>
              <a:rPr lang="el-GR" dirty="0" err="1">
                <a:solidFill>
                  <a:schemeClr val="accent2"/>
                </a:solidFill>
              </a:rPr>
              <a:t>Υποερωτήματα</a:t>
            </a:r>
            <a:r>
              <a:rPr lang="el-GR" dirty="0">
                <a:solidFill>
                  <a:schemeClr val="accent2"/>
                </a:solidFill>
              </a:rPr>
              <a:t> </a:t>
            </a:r>
            <a:r>
              <a:rPr lang="en-US" dirty="0">
                <a:solidFill>
                  <a:schemeClr val="accent2"/>
                </a:solidFill>
              </a:rPr>
              <a:t>(Subqueries</a:t>
            </a:r>
            <a:r>
              <a:rPr lang="el-GR" dirty="0">
                <a:solidFill>
                  <a:schemeClr val="accent2"/>
                </a:solidFill>
              </a:rPr>
              <a:t>) στην </a:t>
            </a:r>
            <a:r>
              <a:rPr lang="en-US" dirty="0">
                <a:solidFill>
                  <a:schemeClr val="accent2"/>
                </a:solidFill>
              </a:rPr>
              <a:t>SQL</a:t>
            </a:r>
            <a:endParaRPr lang="en-GB" dirty="0">
              <a:solidFill>
                <a:schemeClr val="accent2"/>
              </a:solidFill>
            </a:endParaRPr>
          </a:p>
        </p:txBody>
      </p:sp>
      <p:sp>
        <p:nvSpPr>
          <p:cNvPr id="5" name="Rectangle 3">
            <a:extLst>
              <a:ext uri="{FF2B5EF4-FFF2-40B4-BE49-F238E27FC236}">
                <a16:creationId xmlns:a16="http://schemas.microsoft.com/office/drawing/2014/main" id="{AFAEC204-D6D6-5CF9-0241-12BCF6E4F051}"/>
              </a:ext>
            </a:extLst>
          </p:cNvPr>
          <p:cNvSpPr txBox="1">
            <a:spLocks noChangeArrowheads="1"/>
          </p:cNvSpPr>
          <p:nvPr/>
        </p:nvSpPr>
        <p:spPr>
          <a:xfrm>
            <a:off x="228600" y="1295400"/>
            <a:ext cx="8001000" cy="49831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dirty="0"/>
              <a:t>Ένα </a:t>
            </a:r>
            <a:r>
              <a:rPr lang="el-GR" sz="2000" b="1" dirty="0"/>
              <a:t>SELECT που βρίσκεται μέσα σε άλλο SQL ερώτημα</a:t>
            </a:r>
            <a:endParaRPr lang="en-US" sz="2000" dirty="0"/>
          </a:p>
          <a:p>
            <a:r>
              <a:rPr lang="el-GR" sz="2000" dirty="0"/>
              <a:t>Σκοπός:</a:t>
            </a:r>
            <a:endParaRPr lang="en-US" sz="2000" dirty="0"/>
          </a:p>
          <a:p>
            <a:pPr marL="0" indent="0">
              <a:buNone/>
            </a:pPr>
            <a:r>
              <a:rPr lang="en-US" sz="2000" dirty="0"/>
              <a:t>	</a:t>
            </a:r>
            <a:r>
              <a:rPr lang="el-GR" sz="2000" dirty="0"/>
              <a:t>✔ υπολογισμοί</a:t>
            </a:r>
            <a:endParaRPr lang="en-US" sz="2000" dirty="0"/>
          </a:p>
          <a:p>
            <a:pPr marL="0" indent="0">
              <a:buNone/>
            </a:pPr>
            <a:r>
              <a:rPr lang="en-US" sz="2000" dirty="0"/>
              <a:t>	</a:t>
            </a:r>
            <a:r>
              <a:rPr lang="el-GR" sz="2000" dirty="0"/>
              <a:t>✔ φιλτράρισμα με βάση άλλα δεδομένα</a:t>
            </a:r>
            <a:endParaRPr lang="en-US" sz="2000" dirty="0"/>
          </a:p>
          <a:p>
            <a:pPr marL="0" indent="0">
              <a:buNone/>
            </a:pPr>
            <a:r>
              <a:rPr lang="en-US" sz="2000" dirty="0"/>
              <a:t>	</a:t>
            </a:r>
            <a:r>
              <a:rPr lang="el-GR" sz="2000" dirty="0"/>
              <a:t>✔ δημιουργία προσωρινών συνόλων</a:t>
            </a:r>
            <a:endParaRPr lang="en-US" sz="2000" dirty="0"/>
          </a:p>
          <a:p>
            <a:endParaRPr lang="en-US" sz="1600" dirty="0"/>
          </a:p>
          <a:p>
            <a:r>
              <a:rPr lang="el-GR" sz="2100" dirty="0"/>
              <a:t>Βασική Μορφή </a:t>
            </a:r>
            <a:r>
              <a:rPr lang="en-GB" sz="2100" dirty="0"/>
              <a:t>Subquery:</a:t>
            </a:r>
          </a:p>
          <a:p>
            <a:pPr marL="0" indent="0">
              <a:buNone/>
            </a:pPr>
            <a:r>
              <a:rPr lang="en-US" sz="2100" dirty="0"/>
              <a:t>SELECT ...</a:t>
            </a:r>
          </a:p>
          <a:p>
            <a:pPr marL="0" indent="0">
              <a:buNone/>
            </a:pPr>
            <a:r>
              <a:rPr lang="en-US" sz="2100" dirty="0"/>
              <a:t>FROM ...</a:t>
            </a:r>
          </a:p>
          <a:p>
            <a:pPr marL="0" indent="0">
              <a:buNone/>
            </a:pPr>
            <a:r>
              <a:rPr lang="en-US" sz="2100" dirty="0"/>
              <a:t>WHERE </a:t>
            </a:r>
            <a:r>
              <a:rPr lang="en-US" sz="2100" dirty="0" err="1"/>
              <a:t>στήλη</a:t>
            </a:r>
            <a:r>
              <a:rPr lang="en-US" sz="2100" dirty="0"/>
              <a:t> = (SELECT ... FROM ...);</a:t>
            </a:r>
            <a:endParaRPr lang="en-GB" sz="2100" dirty="0"/>
          </a:p>
          <a:p>
            <a:endParaRPr lang="en-GB" sz="2100" dirty="0"/>
          </a:p>
          <a:p>
            <a:r>
              <a:rPr lang="el-GR" sz="2100" dirty="0"/>
              <a:t>Το </a:t>
            </a:r>
            <a:r>
              <a:rPr lang="el-GR" sz="2100" dirty="0" err="1"/>
              <a:t>υποερώτημα</a:t>
            </a:r>
            <a:r>
              <a:rPr lang="el-GR" sz="2100" dirty="0"/>
              <a:t> πρέπει:</a:t>
            </a:r>
            <a:endParaRPr lang="en-US" sz="2100" dirty="0"/>
          </a:p>
          <a:p>
            <a:pPr lvl="1"/>
            <a:r>
              <a:rPr lang="el-GR" sz="1700" dirty="0"/>
              <a:t>να βρίσκεται σε παρενθέσεις</a:t>
            </a:r>
            <a:endParaRPr lang="en-US" sz="1700" dirty="0"/>
          </a:p>
          <a:p>
            <a:pPr lvl="1"/>
            <a:r>
              <a:rPr lang="el-GR" sz="1700" dirty="0"/>
              <a:t>να επιστρέφει τιμή συμβατή με τη σύγκριση</a:t>
            </a:r>
            <a:endParaRPr lang="en-GB" sz="1700" dirty="0"/>
          </a:p>
        </p:txBody>
      </p:sp>
    </p:spTree>
    <p:extLst>
      <p:ext uri="{BB962C8B-B14F-4D97-AF65-F5344CB8AC3E}">
        <p14:creationId xmlns:p14="http://schemas.microsoft.com/office/powerpoint/2010/main" val="3512452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A6F00-C3DB-FA0A-E01F-228074272FC4}"/>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B73CB7F2-162B-0F16-9787-FB1DFF3BB3BB}"/>
              </a:ext>
            </a:extLst>
          </p:cNvPr>
          <p:cNvSpPr>
            <a:spLocks noGrp="1" noChangeArrowheads="1"/>
          </p:cNvSpPr>
          <p:nvPr>
            <p:ph type="title"/>
          </p:nvPr>
        </p:nvSpPr>
        <p:spPr/>
        <p:txBody>
          <a:bodyPr>
            <a:normAutofit/>
          </a:bodyPr>
          <a:lstStyle/>
          <a:p>
            <a:r>
              <a:rPr lang="el-GR" dirty="0">
                <a:solidFill>
                  <a:schemeClr val="accent2"/>
                </a:solidFill>
              </a:rPr>
              <a:t>Όψεις </a:t>
            </a:r>
            <a:r>
              <a:rPr lang="en-US" dirty="0">
                <a:solidFill>
                  <a:schemeClr val="accent2"/>
                </a:solidFill>
              </a:rPr>
              <a:t>(Views</a:t>
            </a:r>
            <a:r>
              <a:rPr lang="el-GR" dirty="0">
                <a:solidFill>
                  <a:schemeClr val="accent2"/>
                </a:solidFill>
              </a:rPr>
              <a:t>) στην </a:t>
            </a:r>
            <a:r>
              <a:rPr lang="en-US" dirty="0">
                <a:solidFill>
                  <a:schemeClr val="accent2"/>
                </a:solidFill>
              </a:rPr>
              <a:t>SQL</a:t>
            </a:r>
            <a:endParaRPr lang="en-GB" dirty="0">
              <a:solidFill>
                <a:schemeClr val="accent2"/>
              </a:solidFill>
            </a:endParaRPr>
          </a:p>
        </p:txBody>
      </p:sp>
      <p:sp>
        <p:nvSpPr>
          <p:cNvPr id="5" name="Rectangle 3">
            <a:extLst>
              <a:ext uri="{FF2B5EF4-FFF2-40B4-BE49-F238E27FC236}">
                <a16:creationId xmlns:a16="http://schemas.microsoft.com/office/drawing/2014/main" id="{64364F45-EC7E-A4A9-FC8B-BD986D96294C}"/>
              </a:ext>
            </a:extLst>
          </p:cNvPr>
          <p:cNvSpPr txBox="1">
            <a:spLocks noChangeArrowheads="1"/>
          </p:cNvSpPr>
          <p:nvPr/>
        </p:nvSpPr>
        <p:spPr>
          <a:xfrm>
            <a:off x="228600" y="1295400"/>
            <a:ext cx="8001000" cy="498316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b="1" dirty="0"/>
              <a:t>Εικονικοί Πίνακες</a:t>
            </a:r>
            <a:r>
              <a:rPr lang="el-GR" sz="2000" dirty="0"/>
              <a:t> στη Βάση Δεδομένων</a:t>
            </a:r>
          </a:p>
          <a:p>
            <a:endParaRPr lang="en-US" sz="2000" dirty="0"/>
          </a:p>
          <a:p>
            <a:r>
              <a:rPr lang="el-GR" sz="2000" dirty="0"/>
              <a:t>Ένα VIEW είναι ένας εικονικός πίνακας που βασίζεται σε ένα SQL SELECT</a:t>
            </a:r>
          </a:p>
          <a:p>
            <a:pPr lvl="1"/>
            <a:r>
              <a:rPr lang="el-GR" sz="1600" dirty="0"/>
              <a:t>Δεν αποθηκεύει δεδομένα (στις περισσότερες περιπτώσεις)</a:t>
            </a:r>
            <a:endParaRPr lang="en-US" sz="1600" dirty="0"/>
          </a:p>
          <a:p>
            <a:pPr lvl="1"/>
            <a:r>
              <a:rPr lang="el-GR" sz="1600" dirty="0"/>
              <a:t>Εμφανίζεται σαν κανονικός πίνακας</a:t>
            </a:r>
          </a:p>
          <a:p>
            <a:pPr lvl="1"/>
            <a:r>
              <a:rPr lang="el-GR" sz="1600" dirty="0"/>
              <a:t>Διευκολύνει τη χρήση σύνθετων ερωτημάτων</a:t>
            </a:r>
          </a:p>
          <a:p>
            <a:pPr lvl="1"/>
            <a:endParaRPr lang="el-GR" sz="1600" dirty="0"/>
          </a:p>
          <a:p>
            <a:r>
              <a:rPr lang="el-GR" sz="2000" dirty="0"/>
              <a:t>Μπορούμε να κάνουμε:</a:t>
            </a:r>
          </a:p>
          <a:p>
            <a:pPr lvl="1"/>
            <a:r>
              <a:rPr lang="el-GR" sz="1600" dirty="0"/>
              <a:t>SELECT από ένα VIE</a:t>
            </a:r>
          </a:p>
          <a:p>
            <a:pPr lvl="1"/>
            <a:r>
              <a:rPr lang="el-GR" sz="1600" dirty="0"/>
              <a:t>Σε κάποιες περιπτώσεις INSERT, UPDATE, DELETE (</a:t>
            </a:r>
            <a:r>
              <a:rPr lang="el-GR" sz="1600" dirty="0" err="1"/>
              <a:t>updatable</a:t>
            </a:r>
            <a:r>
              <a:rPr lang="el-GR" sz="1600" dirty="0"/>
              <a:t> </a:t>
            </a:r>
            <a:r>
              <a:rPr lang="el-GR" sz="1600" dirty="0" err="1"/>
              <a:t>views</a:t>
            </a:r>
            <a:r>
              <a:rPr lang="el-GR" sz="1600" dirty="0"/>
              <a:t>)</a:t>
            </a:r>
          </a:p>
          <a:p>
            <a:pPr marL="0" indent="0">
              <a:buNone/>
            </a:pPr>
            <a:endParaRPr lang="en-US" sz="1600" dirty="0"/>
          </a:p>
          <a:p>
            <a:r>
              <a:rPr lang="el-GR" sz="2100" dirty="0"/>
              <a:t>Σκοπός</a:t>
            </a:r>
            <a:r>
              <a:rPr lang="en-GB" sz="2100" dirty="0"/>
              <a:t>:</a:t>
            </a:r>
            <a:endParaRPr lang="el-GR" sz="2100" dirty="0"/>
          </a:p>
          <a:p>
            <a:pPr marL="400050" lvl="1" indent="0">
              <a:buNone/>
            </a:pPr>
            <a:r>
              <a:rPr lang="el-GR" sz="1700" dirty="0"/>
              <a:t>✔ Απλοποίηση σύνθετων </a:t>
            </a:r>
            <a:r>
              <a:rPr lang="en-GB" sz="1700" dirty="0"/>
              <a:t>SQL</a:t>
            </a:r>
          </a:p>
          <a:p>
            <a:pPr marL="400050" lvl="1" indent="0">
              <a:buNone/>
            </a:pPr>
            <a:r>
              <a:rPr lang="el-GR" sz="1700" dirty="0"/>
              <a:t>✔ Απόκρυψη ευαίσθητων δεδομένων</a:t>
            </a:r>
          </a:p>
          <a:p>
            <a:pPr marL="400050" lvl="1" indent="0">
              <a:buNone/>
            </a:pPr>
            <a:r>
              <a:rPr lang="el-GR" sz="1700" dirty="0"/>
              <a:t>✔ Καλύτερη οργάνωση και επαναχρησιμοποίηση</a:t>
            </a:r>
          </a:p>
          <a:p>
            <a:pPr marL="400050" lvl="1" indent="0">
              <a:buNone/>
            </a:pPr>
            <a:r>
              <a:rPr lang="el-GR" sz="1700" dirty="0"/>
              <a:t>✔ Επιβολή επιχειρηματικής λογικής</a:t>
            </a:r>
          </a:p>
          <a:p>
            <a:pPr marL="400050" lvl="1" indent="0">
              <a:buNone/>
            </a:pPr>
            <a:r>
              <a:rPr lang="el-GR" sz="1700" dirty="0"/>
              <a:t>✔ Δημιουργία «βοηθητικών» πινάκων για αναφορές</a:t>
            </a:r>
          </a:p>
          <a:p>
            <a:endParaRPr lang="en-GB" sz="2100" dirty="0"/>
          </a:p>
          <a:p>
            <a:r>
              <a:rPr lang="el-GR" sz="2100" dirty="0"/>
              <a:t>Βασική σύνταξη:</a:t>
            </a:r>
            <a:endParaRPr lang="el-GR" sz="1700" dirty="0"/>
          </a:p>
          <a:p>
            <a:pPr marL="400050" lvl="1" indent="0">
              <a:buNone/>
            </a:pPr>
            <a:r>
              <a:rPr lang="en-US" sz="1700" dirty="0"/>
              <a:t>CREATE </a:t>
            </a:r>
            <a:r>
              <a:rPr lang="en-US" sz="1700" b="1" dirty="0"/>
              <a:t>VIEW</a:t>
            </a:r>
            <a:r>
              <a:rPr lang="en-US" sz="1700" dirty="0"/>
              <a:t> </a:t>
            </a:r>
            <a:r>
              <a:rPr lang="en-US" sz="1700" dirty="0" err="1"/>
              <a:t>view_name</a:t>
            </a:r>
            <a:r>
              <a:rPr lang="en-US" sz="1700" dirty="0"/>
              <a:t> AS</a:t>
            </a:r>
          </a:p>
          <a:p>
            <a:pPr marL="400050" lvl="1" indent="0">
              <a:buNone/>
            </a:pPr>
            <a:r>
              <a:rPr lang="en-US" sz="1700" dirty="0"/>
              <a:t>SELECT </a:t>
            </a:r>
            <a:r>
              <a:rPr lang="en-US" sz="1700" dirty="0" err="1"/>
              <a:t>στήλες</a:t>
            </a:r>
            <a:endParaRPr lang="en-US" sz="1700" dirty="0"/>
          </a:p>
          <a:p>
            <a:pPr marL="400050" lvl="1" indent="0">
              <a:buNone/>
            </a:pPr>
            <a:r>
              <a:rPr lang="en-US" sz="1700" dirty="0"/>
              <a:t>FROM π</a:t>
            </a:r>
            <a:r>
              <a:rPr lang="en-US" sz="1700" dirty="0" err="1"/>
              <a:t>ίν</a:t>
            </a:r>
            <a:r>
              <a:rPr lang="en-US" sz="1700" dirty="0"/>
              <a:t>ακας</a:t>
            </a:r>
          </a:p>
          <a:p>
            <a:pPr marL="400050" lvl="1" indent="0">
              <a:buNone/>
            </a:pPr>
            <a:r>
              <a:rPr lang="en-US" sz="1700" dirty="0"/>
              <a:t>WHERE </a:t>
            </a:r>
            <a:r>
              <a:rPr lang="en-US" sz="1700" dirty="0" err="1"/>
              <a:t>συνθήκη</a:t>
            </a:r>
            <a:r>
              <a:rPr lang="en-US" sz="1700" dirty="0"/>
              <a:t>;</a:t>
            </a:r>
            <a:endParaRPr lang="en-GB" sz="1700" dirty="0"/>
          </a:p>
        </p:txBody>
      </p:sp>
    </p:spTree>
    <p:extLst>
      <p:ext uri="{BB962C8B-B14F-4D97-AF65-F5344CB8AC3E}">
        <p14:creationId xmlns:p14="http://schemas.microsoft.com/office/powerpoint/2010/main" val="29288492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62A5D-A5FC-94DD-15B4-8161C8AB1675}"/>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E4B9E038-B4FA-20F3-DF0F-5E2AB8249EC8}"/>
              </a:ext>
            </a:extLst>
          </p:cNvPr>
          <p:cNvSpPr>
            <a:spLocks noGrp="1" noChangeArrowheads="1"/>
          </p:cNvSpPr>
          <p:nvPr>
            <p:ph type="title"/>
          </p:nvPr>
        </p:nvSpPr>
        <p:spPr/>
        <p:txBody>
          <a:bodyPr>
            <a:normAutofit/>
          </a:bodyPr>
          <a:lstStyle/>
          <a:p>
            <a:r>
              <a:rPr lang="el-GR" dirty="0">
                <a:solidFill>
                  <a:schemeClr val="accent2"/>
                </a:solidFill>
              </a:rPr>
              <a:t>Σχεσιακή Άλγεβρα</a:t>
            </a:r>
            <a:endParaRPr lang="en-GB" dirty="0">
              <a:solidFill>
                <a:schemeClr val="accent2"/>
              </a:solidFill>
            </a:endParaRPr>
          </a:p>
        </p:txBody>
      </p:sp>
      <p:pic>
        <p:nvPicPr>
          <p:cNvPr id="5" name="Εικόνα 4">
            <a:extLst>
              <a:ext uri="{FF2B5EF4-FFF2-40B4-BE49-F238E27FC236}">
                <a16:creationId xmlns:a16="http://schemas.microsoft.com/office/drawing/2014/main" id="{73CCC648-703A-E4EE-D5FC-1CF055F58431}"/>
              </a:ext>
            </a:extLst>
          </p:cNvPr>
          <p:cNvPicPr>
            <a:picLocks noChangeAspect="1"/>
          </p:cNvPicPr>
          <p:nvPr/>
        </p:nvPicPr>
        <p:blipFill>
          <a:blip r:embed="rId2"/>
          <a:stretch>
            <a:fillRect/>
          </a:stretch>
        </p:blipFill>
        <p:spPr>
          <a:xfrm>
            <a:off x="2227645" y="1417638"/>
            <a:ext cx="4688709" cy="4753583"/>
          </a:xfrm>
          <a:prstGeom prst="rect">
            <a:avLst/>
          </a:prstGeom>
        </p:spPr>
      </p:pic>
    </p:spTree>
    <p:extLst>
      <p:ext uri="{BB962C8B-B14F-4D97-AF65-F5344CB8AC3E}">
        <p14:creationId xmlns:p14="http://schemas.microsoft.com/office/powerpoint/2010/main" val="33119077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51732-E1F9-71D8-CA55-4EDB81E92397}"/>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C6BAB415-2D77-9E3A-EA83-093847E4FD3D}"/>
              </a:ext>
            </a:extLst>
          </p:cNvPr>
          <p:cNvSpPr>
            <a:spLocks noGrp="1" noChangeArrowheads="1"/>
          </p:cNvSpPr>
          <p:nvPr>
            <p:ph type="title"/>
          </p:nvPr>
        </p:nvSpPr>
        <p:spPr/>
        <p:txBody>
          <a:bodyPr>
            <a:normAutofit/>
          </a:bodyPr>
          <a:lstStyle/>
          <a:p>
            <a:r>
              <a:rPr lang="el-GR" dirty="0">
                <a:solidFill>
                  <a:schemeClr val="accent2"/>
                </a:solidFill>
              </a:rPr>
              <a:t>Βασικοί Σχεσιακής Άλγεβρας</a:t>
            </a:r>
            <a:endParaRPr lang="en-GB" dirty="0">
              <a:solidFill>
                <a:schemeClr val="accent2"/>
              </a:solidFill>
            </a:endParaRPr>
          </a:p>
        </p:txBody>
      </p:sp>
      <p:sp>
        <p:nvSpPr>
          <p:cNvPr id="5" name="Rectangle 3">
            <a:extLst>
              <a:ext uri="{FF2B5EF4-FFF2-40B4-BE49-F238E27FC236}">
                <a16:creationId xmlns:a16="http://schemas.microsoft.com/office/drawing/2014/main" id="{C4ED6CD2-ADDD-D22C-6425-4BCBDCC9A70A}"/>
              </a:ext>
            </a:extLst>
          </p:cNvPr>
          <p:cNvSpPr txBox="1">
            <a:spLocks noChangeArrowheads="1"/>
          </p:cNvSpPr>
          <p:nvPr/>
        </p:nvSpPr>
        <p:spPr>
          <a:xfrm>
            <a:off x="228600" y="1295400"/>
            <a:ext cx="8001000" cy="4983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dirty="0"/>
              <a:t>σ (Επιλογή)</a:t>
            </a:r>
          </a:p>
          <a:p>
            <a:pPr lvl="1"/>
            <a:r>
              <a:rPr lang="el-GR" sz="1600" dirty="0"/>
              <a:t>Επιλογή γραμμών από πίνακα υπό κάποια λογική συνθήκη (αντίστοιχο του κομματιού </a:t>
            </a:r>
            <a:r>
              <a:rPr lang="en-US" sz="1600" dirty="0"/>
              <a:t>‘WHERE’ </a:t>
            </a:r>
            <a:r>
              <a:rPr lang="el-GR" sz="1600" dirty="0"/>
              <a:t>μίας </a:t>
            </a:r>
            <a:r>
              <a:rPr lang="en-US" sz="1600" dirty="0"/>
              <a:t>SQL </a:t>
            </a:r>
            <a:r>
              <a:rPr lang="el-GR" sz="1600" dirty="0"/>
              <a:t>εντολής)</a:t>
            </a:r>
            <a:r>
              <a:rPr lang="en-US" sz="1600" dirty="0"/>
              <a:t>.</a:t>
            </a:r>
            <a:endParaRPr lang="el-GR" sz="1600" dirty="0"/>
          </a:p>
          <a:p>
            <a:r>
              <a:rPr lang="el-GR" sz="2000" dirty="0"/>
              <a:t>π (Προβολή)</a:t>
            </a:r>
          </a:p>
          <a:p>
            <a:pPr lvl="1"/>
            <a:r>
              <a:rPr lang="el-GR" sz="1600" dirty="0"/>
              <a:t>Επιλογή στηλών από πίνακα (αντίστοιχο του κομματιού </a:t>
            </a:r>
            <a:r>
              <a:rPr lang="en-US" sz="1600" dirty="0"/>
              <a:t>‘SELECT’ </a:t>
            </a:r>
            <a:r>
              <a:rPr lang="el-GR" sz="1600" dirty="0"/>
              <a:t>μίας </a:t>
            </a:r>
            <a:r>
              <a:rPr lang="en-US" sz="1600" dirty="0"/>
              <a:t>SQL </a:t>
            </a:r>
            <a:r>
              <a:rPr lang="el-GR" sz="1600" dirty="0"/>
              <a:t>εντολής)</a:t>
            </a:r>
            <a:r>
              <a:rPr lang="en-US" sz="1600" dirty="0"/>
              <a:t>.</a:t>
            </a:r>
            <a:endParaRPr lang="el-GR" sz="1600" dirty="0"/>
          </a:p>
          <a:p>
            <a:r>
              <a:rPr lang="el-GR" sz="2000" dirty="0"/>
              <a:t>       (Σύνδεση)</a:t>
            </a:r>
          </a:p>
          <a:p>
            <a:pPr lvl="1"/>
            <a:r>
              <a:rPr lang="el-GR" sz="1600" dirty="0"/>
              <a:t>Ενώνει δύο πίνακες ως προς κάποια κοινή στήλη (π.χ., μπορεί να ενώσει το Πίνακα ΚΑΘΗΓΗΤΗΣ με τον Πίνακα ΔΙΔΑΣΚΕΙ, με βάση το </a:t>
            </a:r>
            <a:r>
              <a:rPr lang="en-US" sz="1600" dirty="0"/>
              <a:t>ID </a:t>
            </a:r>
            <a:r>
              <a:rPr lang="el-GR" sz="1600" dirty="0"/>
              <a:t>του καθηγητή, ώστε μετά να μπορείς να βρεις τα ΜΑΘΗΜΑΤΑ που διδάσκει ο καθηγητής). Αντίστοιχο της εντολής </a:t>
            </a:r>
            <a:r>
              <a:rPr lang="en-US" sz="1600" dirty="0"/>
              <a:t>JOIN </a:t>
            </a:r>
            <a:r>
              <a:rPr lang="el-GR" sz="1600" dirty="0"/>
              <a:t>της </a:t>
            </a:r>
            <a:r>
              <a:rPr lang="en-US" sz="1600" dirty="0"/>
              <a:t>SQL.</a:t>
            </a:r>
            <a:endParaRPr lang="el-GR" sz="1600" dirty="0"/>
          </a:p>
          <a:p>
            <a:r>
              <a:rPr lang="el-GR" sz="2000" dirty="0"/>
              <a:t>      (Ένωση)</a:t>
            </a:r>
          </a:p>
          <a:p>
            <a:pPr lvl="1"/>
            <a:r>
              <a:rPr lang="el-GR" sz="1600" dirty="0"/>
              <a:t>Ενώνει δύο πίνακες (που έχουν ακριβώς τις ίδιες στήλες) ως προς τις γραμμές. Αντίστοιχο της εντολής </a:t>
            </a:r>
            <a:r>
              <a:rPr lang="en-US" sz="1600" dirty="0"/>
              <a:t>UNION </a:t>
            </a:r>
            <a:r>
              <a:rPr lang="el-GR" sz="1600" dirty="0"/>
              <a:t>της </a:t>
            </a:r>
            <a:r>
              <a:rPr lang="en-US" sz="1600" dirty="0"/>
              <a:t>SQL.</a:t>
            </a:r>
            <a:endParaRPr lang="el-GR" sz="1600" dirty="0"/>
          </a:p>
          <a:p>
            <a:pPr marL="0" indent="0">
              <a:buNone/>
            </a:pPr>
            <a:endParaRPr lang="el-GR" sz="2000" dirty="0"/>
          </a:p>
        </p:txBody>
      </p:sp>
      <p:pic>
        <p:nvPicPr>
          <p:cNvPr id="3" name="Εικόνα 2">
            <a:extLst>
              <a:ext uri="{FF2B5EF4-FFF2-40B4-BE49-F238E27FC236}">
                <a16:creationId xmlns:a16="http://schemas.microsoft.com/office/drawing/2014/main" id="{0D542A3D-ABD9-9A4A-3446-6DF86C75365D}"/>
              </a:ext>
            </a:extLst>
          </p:cNvPr>
          <p:cNvPicPr>
            <a:picLocks noChangeAspect="1"/>
          </p:cNvPicPr>
          <p:nvPr/>
        </p:nvPicPr>
        <p:blipFill>
          <a:blip r:embed="rId2"/>
          <a:stretch>
            <a:fillRect/>
          </a:stretch>
        </p:blipFill>
        <p:spPr>
          <a:xfrm>
            <a:off x="629992" y="2910192"/>
            <a:ext cx="360608" cy="259404"/>
          </a:xfrm>
          <a:prstGeom prst="rect">
            <a:avLst/>
          </a:prstGeom>
        </p:spPr>
      </p:pic>
      <p:pic>
        <p:nvPicPr>
          <p:cNvPr id="6" name="Εικόνα 5">
            <a:extLst>
              <a:ext uri="{FF2B5EF4-FFF2-40B4-BE49-F238E27FC236}">
                <a16:creationId xmlns:a16="http://schemas.microsoft.com/office/drawing/2014/main" id="{1073A68F-F056-341C-F5F6-E1DCD2DD5AE3}"/>
              </a:ext>
            </a:extLst>
          </p:cNvPr>
          <p:cNvPicPr>
            <a:picLocks noChangeAspect="1"/>
          </p:cNvPicPr>
          <p:nvPr/>
        </p:nvPicPr>
        <p:blipFill>
          <a:blip r:embed="rId3"/>
          <a:stretch>
            <a:fillRect/>
          </a:stretch>
        </p:blipFill>
        <p:spPr>
          <a:xfrm>
            <a:off x="600495" y="4312596"/>
            <a:ext cx="412124" cy="259404"/>
          </a:xfrm>
          <a:prstGeom prst="rect">
            <a:avLst/>
          </a:prstGeom>
        </p:spPr>
      </p:pic>
    </p:spTree>
    <p:extLst>
      <p:ext uri="{BB962C8B-B14F-4D97-AF65-F5344CB8AC3E}">
        <p14:creationId xmlns:p14="http://schemas.microsoft.com/office/powerpoint/2010/main" val="38235485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8D897-325C-C08D-CED3-1D83BD629177}"/>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98A8A330-C994-D6DF-AF76-859246A10CEA}"/>
              </a:ext>
            </a:extLst>
          </p:cNvPr>
          <p:cNvSpPr>
            <a:spLocks noGrp="1" noChangeArrowheads="1"/>
          </p:cNvSpPr>
          <p:nvPr>
            <p:ph type="title"/>
          </p:nvPr>
        </p:nvSpPr>
        <p:spPr/>
        <p:txBody>
          <a:bodyPr>
            <a:normAutofit/>
          </a:bodyPr>
          <a:lstStyle/>
          <a:p>
            <a:r>
              <a:rPr lang="el-GR" dirty="0">
                <a:solidFill>
                  <a:schemeClr val="accent2"/>
                </a:solidFill>
              </a:rPr>
              <a:t>Βασικοί Σχεσιακής Άλγεβρας</a:t>
            </a:r>
            <a:endParaRPr lang="en-GB" dirty="0">
              <a:solidFill>
                <a:schemeClr val="accent2"/>
              </a:solidFill>
            </a:endParaRPr>
          </a:p>
        </p:txBody>
      </p:sp>
      <p:sp>
        <p:nvSpPr>
          <p:cNvPr id="5" name="Rectangle 3">
            <a:extLst>
              <a:ext uri="{FF2B5EF4-FFF2-40B4-BE49-F238E27FC236}">
                <a16:creationId xmlns:a16="http://schemas.microsoft.com/office/drawing/2014/main" id="{9F0ECC31-0BF0-EA77-52B3-8C5BB3F65922}"/>
              </a:ext>
            </a:extLst>
          </p:cNvPr>
          <p:cNvSpPr txBox="1">
            <a:spLocks noChangeArrowheads="1"/>
          </p:cNvSpPr>
          <p:nvPr/>
        </p:nvSpPr>
        <p:spPr>
          <a:xfrm>
            <a:off x="228600" y="1295400"/>
            <a:ext cx="8001000" cy="4983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b="1" u="sng" dirty="0"/>
              <a:t>Στις βασικές μορφές των ασκήσεων</a:t>
            </a:r>
            <a:r>
              <a:rPr lang="el-GR" sz="2000" dirty="0"/>
              <a:t>, συνήθως θα χρειαστεί να κάνετε επερωτήσεις που θα εμπλέκουν πολλούς πίνακες. Ο βασικός τρόπος να γραφεί η αντίστοιχη σχεσιακή άλγεβρα είναι: </a:t>
            </a:r>
            <a:r>
              <a:rPr lang="en-US" sz="2000" b="1" i="1" dirty="0" err="1"/>
              <a:t>i</a:t>
            </a:r>
            <a:r>
              <a:rPr lang="en-US" sz="2000" b="1" i="1" dirty="0"/>
              <a:t>)</a:t>
            </a:r>
            <a:r>
              <a:rPr lang="en-US" sz="2000" dirty="0"/>
              <a:t> </a:t>
            </a:r>
            <a:r>
              <a:rPr lang="el-GR" sz="2000" dirty="0"/>
              <a:t>να γίνουν </a:t>
            </a:r>
            <a:r>
              <a:rPr lang="el-GR" sz="2000" b="1" dirty="0"/>
              <a:t>Σύνδεση (    ) </a:t>
            </a:r>
            <a:r>
              <a:rPr lang="el-GR" sz="2000" dirty="0"/>
              <a:t>όλων των πινάκων</a:t>
            </a:r>
            <a:r>
              <a:rPr lang="en-US" sz="2000" dirty="0"/>
              <a:t>, </a:t>
            </a:r>
            <a:r>
              <a:rPr lang="en-US" sz="2000" b="1" i="1" dirty="0"/>
              <a:t>ii)</a:t>
            </a:r>
            <a:r>
              <a:rPr lang="en-US" sz="2000" dirty="0"/>
              <a:t> </a:t>
            </a:r>
            <a:r>
              <a:rPr lang="el-GR" sz="2000" dirty="0"/>
              <a:t>να γίνουν </a:t>
            </a:r>
            <a:r>
              <a:rPr lang="el-GR" sz="2000" b="1" dirty="0"/>
              <a:t>Επιλογές</a:t>
            </a:r>
            <a:r>
              <a:rPr lang="el-GR" sz="2000" dirty="0"/>
              <a:t> </a:t>
            </a:r>
            <a:r>
              <a:rPr lang="el-GR" sz="2000" b="1" dirty="0"/>
              <a:t>(σ)</a:t>
            </a:r>
            <a:r>
              <a:rPr lang="el-GR" sz="2000" dirty="0"/>
              <a:t> γραμμών με βάση τις λογικές συνθήκες που θα ζητάει η εκφώνηση, και μετά </a:t>
            </a:r>
            <a:r>
              <a:rPr lang="en-US" sz="2000" b="1" i="1" dirty="0"/>
              <a:t>iii)</a:t>
            </a:r>
            <a:r>
              <a:rPr lang="en-US" sz="2000" dirty="0"/>
              <a:t> </a:t>
            </a:r>
            <a:r>
              <a:rPr lang="el-GR" sz="2000" dirty="0"/>
              <a:t>να γίνει </a:t>
            </a:r>
            <a:r>
              <a:rPr lang="el-GR" sz="2000" b="1" dirty="0"/>
              <a:t>Προβολή</a:t>
            </a:r>
            <a:r>
              <a:rPr lang="el-GR" sz="2000" dirty="0"/>
              <a:t> </a:t>
            </a:r>
            <a:r>
              <a:rPr lang="el-GR" sz="2000" b="1" dirty="0"/>
              <a:t>(π)</a:t>
            </a:r>
            <a:r>
              <a:rPr lang="el-GR" sz="2000" dirty="0"/>
              <a:t> ως προς τις στήλες που ζητάει το τελικό αποτέλεσμα.</a:t>
            </a:r>
          </a:p>
          <a:p>
            <a:r>
              <a:rPr lang="el-GR" sz="2000" dirty="0"/>
              <a:t>Σε κάποιες περιπτώσεις, μπορεί να χρειαστεί να γίνει </a:t>
            </a:r>
            <a:r>
              <a:rPr lang="el-GR" sz="2000" b="1" dirty="0"/>
              <a:t>Ένωση</a:t>
            </a:r>
            <a:r>
              <a:rPr lang="el-GR" sz="2000" dirty="0"/>
              <a:t> </a:t>
            </a:r>
            <a:r>
              <a:rPr lang="el-GR" sz="2000" b="1" dirty="0"/>
              <a:t>(    )</a:t>
            </a:r>
            <a:r>
              <a:rPr lang="el-GR" sz="2000" dirty="0"/>
              <a:t> δύο ή περισσοτέρων τέτοιων επερωτήσεων.</a:t>
            </a:r>
          </a:p>
          <a:p>
            <a:r>
              <a:rPr lang="el-GR" sz="2000" b="1" dirty="0"/>
              <a:t>Παράδειγμα:</a:t>
            </a:r>
            <a:r>
              <a:rPr lang="el-GR" sz="2000" dirty="0"/>
              <a:t> Να υπολογιστεί για κάθε ηθοποιό το όνομα, ο τίτλος και το έτος για όλες τις έγχρωμες ταινίες στις οποίες παίζει.</a:t>
            </a:r>
          </a:p>
        </p:txBody>
      </p:sp>
      <p:pic>
        <p:nvPicPr>
          <p:cNvPr id="10" name="Εικόνα 9">
            <a:extLst>
              <a:ext uri="{FF2B5EF4-FFF2-40B4-BE49-F238E27FC236}">
                <a16:creationId xmlns:a16="http://schemas.microsoft.com/office/drawing/2014/main" id="{E2B4B716-239C-C934-6E31-A9D40CD4E07A}"/>
              </a:ext>
            </a:extLst>
          </p:cNvPr>
          <p:cNvPicPr>
            <a:picLocks noChangeAspect="1"/>
          </p:cNvPicPr>
          <p:nvPr/>
        </p:nvPicPr>
        <p:blipFill>
          <a:blip r:embed="rId2"/>
          <a:stretch>
            <a:fillRect/>
          </a:stretch>
        </p:blipFill>
        <p:spPr>
          <a:xfrm>
            <a:off x="14748" y="4855987"/>
            <a:ext cx="4255394" cy="1690503"/>
          </a:xfrm>
          <a:prstGeom prst="rect">
            <a:avLst/>
          </a:prstGeom>
        </p:spPr>
      </p:pic>
      <p:pic>
        <p:nvPicPr>
          <p:cNvPr id="12" name="Εικόνα 11">
            <a:extLst>
              <a:ext uri="{FF2B5EF4-FFF2-40B4-BE49-F238E27FC236}">
                <a16:creationId xmlns:a16="http://schemas.microsoft.com/office/drawing/2014/main" id="{8FED5289-D48F-402A-60B8-5D2FD279FA41}"/>
              </a:ext>
            </a:extLst>
          </p:cNvPr>
          <p:cNvPicPr>
            <a:picLocks noChangeAspect="1"/>
          </p:cNvPicPr>
          <p:nvPr/>
        </p:nvPicPr>
        <p:blipFill>
          <a:blip r:embed="rId3"/>
          <a:stretch>
            <a:fillRect/>
          </a:stretch>
        </p:blipFill>
        <p:spPr>
          <a:xfrm>
            <a:off x="3468329" y="5165682"/>
            <a:ext cx="5483942" cy="546147"/>
          </a:xfrm>
          <a:prstGeom prst="rect">
            <a:avLst/>
          </a:prstGeom>
        </p:spPr>
      </p:pic>
      <p:pic>
        <p:nvPicPr>
          <p:cNvPr id="14" name="Εικόνα 13">
            <a:extLst>
              <a:ext uri="{FF2B5EF4-FFF2-40B4-BE49-F238E27FC236}">
                <a16:creationId xmlns:a16="http://schemas.microsoft.com/office/drawing/2014/main" id="{CC233711-457F-305A-31AA-0E0DCE96A258}"/>
              </a:ext>
            </a:extLst>
          </p:cNvPr>
          <p:cNvPicPr>
            <a:picLocks noChangeAspect="1"/>
          </p:cNvPicPr>
          <p:nvPr/>
        </p:nvPicPr>
        <p:blipFill>
          <a:blip r:embed="rId4"/>
          <a:stretch>
            <a:fillRect/>
          </a:stretch>
        </p:blipFill>
        <p:spPr>
          <a:xfrm>
            <a:off x="7696200" y="2057400"/>
            <a:ext cx="228600" cy="152400"/>
          </a:xfrm>
          <a:prstGeom prst="rect">
            <a:avLst/>
          </a:prstGeom>
        </p:spPr>
      </p:pic>
      <p:pic>
        <p:nvPicPr>
          <p:cNvPr id="15" name="Εικόνα 14">
            <a:extLst>
              <a:ext uri="{FF2B5EF4-FFF2-40B4-BE49-F238E27FC236}">
                <a16:creationId xmlns:a16="http://schemas.microsoft.com/office/drawing/2014/main" id="{D7667B22-FC51-544B-F794-B0C672681FDB}"/>
              </a:ext>
            </a:extLst>
          </p:cNvPr>
          <p:cNvPicPr>
            <a:picLocks noChangeAspect="1"/>
          </p:cNvPicPr>
          <p:nvPr/>
        </p:nvPicPr>
        <p:blipFill>
          <a:blip r:embed="rId5"/>
          <a:stretch>
            <a:fillRect/>
          </a:stretch>
        </p:blipFill>
        <p:spPr>
          <a:xfrm>
            <a:off x="7086600" y="3276600"/>
            <a:ext cx="228600" cy="228600"/>
          </a:xfrm>
          <a:prstGeom prst="rect">
            <a:avLst/>
          </a:prstGeom>
        </p:spPr>
      </p:pic>
    </p:spTree>
    <p:extLst>
      <p:ext uri="{BB962C8B-B14F-4D97-AF65-F5344CB8AC3E}">
        <p14:creationId xmlns:p14="http://schemas.microsoft.com/office/powerpoint/2010/main" val="1386516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DFE00-A774-341D-C994-33E7C1E97D31}"/>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F83008AF-BA3B-D23A-87A5-D52972873B26}"/>
              </a:ext>
            </a:extLst>
          </p:cNvPr>
          <p:cNvSpPr>
            <a:spLocks noGrp="1" noChangeArrowheads="1"/>
          </p:cNvSpPr>
          <p:nvPr>
            <p:ph type="title"/>
          </p:nvPr>
        </p:nvSpPr>
        <p:spPr/>
        <p:txBody>
          <a:bodyPr>
            <a:normAutofit fontScale="90000"/>
          </a:bodyPr>
          <a:lstStyle/>
          <a:p>
            <a:r>
              <a:rPr lang="el-GR" dirty="0">
                <a:solidFill>
                  <a:schemeClr val="accent2"/>
                </a:solidFill>
              </a:rPr>
              <a:t>Άλλοι Τελεστές Σχεσιακής Άλγεβρας</a:t>
            </a:r>
            <a:endParaRPr lang="en-GB" dirty="0">
              <a:solidFill>
                <a:schemeClr val="accent2"/>
              </a:solidFill>
            </a:endParaRPr>
          </a:p>
        </p:txBody>
      </p:sp>
      <p:sp>
        <p:nvSpPr>
          <p:cNvPr id="5" name="Rectangle 3">
            <a:extLst>
              <a:ext uri="{FF2B5EF4-FFF2-40B4-BE49-F238E27FC236}">
                <a16:creationId xmlns:a16="http://schemas.microsoft.com/office/drawing/2014/main" id="{E92C631C-D5D7-F19E-923D-90E2E0D7EF5E}"/>
              </a:ext>
            </a:extLst>
          </p:cNvPr>
          <p:cNvSpPr txBox="1">
            <a:spLocks noChangeArrowheads="1"/>
          </p:cNvSpPr>
          <p:nvPr/>
        </p:nvSpPr>
        <p:spPr>
          <a:xfrm>
            <a:off x="228600" y="1295400"/>
            <a:ext cx="8001000" cy="4983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dirty="0"/>
              <a:t>     (Τομή)</a:t>
            </a:r>
          </a:p>
          <a:p>
            <a:pPr lvl="1"/>
            <a:r>
              <a:rPr lang="el-GR" sz="1600" dirty="0"/>
              <a:t>Ενώνει δύο πίνακες (που έχουν ακριβώς τις ίδιες στήλες) ως προς τις κοινές γραμμές. Δηλαδή, βρίσκει τις γραμμές που υπάρχουν και στου δύο πίνακες. Αντίστοιχο της εντολής </a:t>
            </a:r>
            <a:r>
              <a:rPr lang="en-US" sz="1600" dirty="0"/>
              <a:t>INTERSECT </a:t>
            </a:r>
            <a:r>
              <a:rPr lang="el-GR" sz="1600" dirty="0"/>
              <a:t>της </a:t>
            </a:r>
            <a:r>
              <a:rPr lang="en-US" sz="1600" dirty="0"/>
              <a:t>SQL.</a:t>
            </a:r>
            <a:endParaRPr lang="el-GR" sz="1600" dirty="0"/>
          </a:p>
          <a:p>
            <a:r>
              <a:rPr lang="el-GR" sz="2000" dirty="0"/>
              <a:t>– (Διαφορά)</a:t>
            </a:r>
          </a:p>
          <a:p>
            <a:pPr lvl="1"/>
            <a:r>
              <a:rPr lang="el-GR" sz="1600" dirty="0"/>
              <a:t>Αφαιρεί τις κοινές γραμμές μεταξύ δύο πινάκων. Δηλαδή, για τους Πίνακες Α και Β, η πράξη Α-Β επιστρέφει όλες τις γραμμές του Α εκτός αυτές που υπάρχουν και στον Β</a:t>
            </a:r>
            <a:r>
              <a:rPr lang="en-US" sz="1600" dirty="0"/>
              <a:t>.</a:t>
            </a:r>
            <a:r>
              <a:rPr lang="el-GR" sz="1600" dirty="0"/>
              <a:t> Ενώ η πράξη Β-Α επιστρέφει όλες τις γραμμές του Β εκτός αυτές που υπάρχουν και στον Α.</a:t>
            </a:r>
            <a:endParaRPr lang="el-GR" sz="2000" dirty="0"/>
          </a:p>
          <a:p>
            <a:r>
              <a:rPr lang="en-US" sz="2000" dirty="0"/>
              <a:t>x</a:t>
            </a:r>
            <a:r>
              <a:rPr lang="el-GR" sz="2000" dirty="0"/>
              <a:t> (Καρτεσιανό Γινόμενο)</a:t>
            </a:r>
          </a:p>
          <a:p>
            <a:pPr lvl="1"/>
            <a:r>
              <a:rPr lang="el-GR" sz="1600" dirty="0"/>
              <a:t>Πράξη πολλαπλασιασμού πινάκων (συνήθως είναι πράξη που γίνεται εσωτερικά σε ποιο πολύπλοκους τελεστές)</a:t>
            </a:r>
            <a:r>
              <a:rPr lang="en-US" sz="1600" dirty="0"/>
              <a:t>.</a:t>
            </a:r>
            <a:endParaRPr lang="el-GR" sz="1600" dirty="0"/>
          </a:p>
          <a:p>
            <a:r>
              <a:rPr lang="el-GR" sz="2000" dirty="0"/>
              <a:t>   (Διαίρεση)</a:t>
            </a:r>
          </a:p>
          <a:p>
            <a:pPr lvl="1"/>
            <a:r>
              <a:rPr lang="el-GR" sz="1600" dirty="0"/>
              <a:t>Χρησιμοποιείται για επερωτήσεις που περιλαμβάνουν τη φράση «για κάθε ένα» ή «για όλα»</a:t>
            </a:r>
            <a:r>
              <a:rPr lang="en-US" sz="1600" dirty="0"/>
              <a:t>.</a:t>
            </a:r>
            <a:endParaRPr lang="el-GR" sz="1600" dirty="0"/>
          </a:p>
          <a:p>
            <a:pPr lvl="1"/>
            <a:endParaRPr lang="el-GR" sz="1600" dirty="0"/>
          </a:p>
          <a:p>
            <a:endParaRPr lang="en-GB" sz="1700" dirty="0"/>
          </a:p>
        </p:txBody>
      </p:sp>
      <p:pic>
        <p:nvPicPr>
          <p:cNvPr id="8" name="Εικόνα 7">
            <a:extLst>
              <a:ext uri="{FF2B5EF4-FFF2-40B4-BE49-F238E27FC236}">
                <a16:creationId xmlns:a16="http://schemas.microsoft.com/office/drawing/2014/main" id="{26268748-0125-5782-70DD-6D149167BF05}"/>
              </a:ext>
            </a:extLst>
          </p:cNvPr>
          <p:cNvPicPr>
            <a:picLocks noChangeAspect="1"/>
          </p:cNvPicPr>
          <p:nvPr/>
        </p:nvPicPr>
        <p:blipFill>
          <a:blip r:embed="rId2"/>
          <a:stretch>
            <a:fillRect/>
          </a:stretch>
        </p:blipFill>
        <p:spPr>
          <a:xfrm>
            <a:off x="600495" y="1371600"/>
            <a:ext cx="360608" cy="278860"/>
          </a:xfrm>
          <a:prstGeom prst="rect">
            <a:avLst/>
          </a:prstGeom>
        </p:spPr>
      </p:pic>
      <p:pic>
        <p:nvPicPr>
          <p:cNvPr id="4" name="Εικόνα 3">
            <a:extLst>
              <a:ext uri="{FF2B5EF4-FFF2-40B4-BE49-F238E27FC236}">
                <a16:creationId xmlns:a16="http://schemas.microsoft.com/office/drawing/2014/main" id="{66CF0255-5785-0A19-7D9C-AC7BF0C40509}"/>
              </a:ext>
            </a:extLst>
          </p:cNvPr>
          <p:cNvPicPr>
            <a:picLocks noChangeAspect="1"/>
          </p:cNvPicPr>
          <p:nvPr/>
        </p:nvPicPr>
        <p:blipFill>
          <a:blip r:embed="rId3"/>
          <a:stretch>
            <a:fillRect/>
          </a:stretch>
        </p:blipFill>
        <p:spPr>
          <a:xfrm>
            <a:off x="600495" y="4876800"/>
            <a:ext cx="257577" cy="162128"/>
          </a:xfrm>
          <a:prstGeom prst="rect">
            <a:avLst/>
          </a:prstGeom>
        </p:spPr>
      </p:pic>
    </p:spTree>
    <p:extLst>
      <p:ext uri="{BB962C8B-B14F-4D97-AF65-F5344CB8AC3E}">
        <p14:creationId xmlns:p14="http://schemas.microsoft.com/office/powerpoint/2010/main" val="113183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l-GR" dirty="0">
                <a:solidFill>
                  <a:schemeClr val="accent2"/>
                </a:solidFill>
              </a:rPr>
              <a:t>Βάση Δεδομένων Πανεπιστημίου</a:t>
            </a:r>
            <a:endParaRPr lang="en-GB" dirty="0">
              <a:solidFill>
                <a:schemeClr val="accent2"/>
              </a:solidFill>
            </a:endParaRPr>
          </a:p>
        </p:txBody>
      </p:sp>
      <p:sp>
        <p:nvSpPr>
          <p:cNvPr id="4099" name="Rectangle 3"/>
          <p:cNvSpPr>
            <a:spLocks noGrp="1" noChangeArrowheads="1"/>
          </p:cNvSpPr>
          <p:nvPr>
            <p:ph type="body" idx="1"/>
          </p:nvPr>
        </p:nvSpPr>
        <p:spPr/>
        <p:txBody>
          <a:bodyPr>
            <a:normAutofit fontScale="92500" lnSpcReduction="10000"/>
          </a:bodyPr>
          <a:lstStyle/>
          <a:p>
            <a:r>
              <a:rPr lang="el-GR" sz="1600" dirty="0"/>
              <a:t>Οι Φοιτητές μπορούν να εγγραφούν σε </a:t>
            </a:r>
            <a:r>
              <a:rPr lang="el-GR" sz="1600" i="1" dirty="0"/>
              <a:t>ένα ή περισσότερα</a:t>
            </a:r>
            <a:r>
              <a:rPr lang="el-GR" sz="1600" dirty="0"/>
              <a:t> μαθήματα και το σύστημα καταγράφει το έτος εγγραφής για κάθε δήλωση μαθήματος.</a:t>
            </a:r>
          </a:p>
          <a:p>
            <a:endParaRPr lang="el-GR" sz="1600" dirty="0"/>
          </a:p>
          <a:p>
            <a:r>
              <a:rPr lang="el-GR" sz="1600" dirty="0"/>
              <a:t>Ένας Καθηγητής μπορεί να διδάξει </a:t>
            </a:r>
            <a:r>
              <a:rPr lang="el-GR" sz="1600" i="1" dirty="0"/>
              <a:t>μηδέν ή πολλά μαθήματα</a:t>
            </a:r>
            <a:r>
              <a:rPr lang="el-GR" sz="1600" dirty="0"/>
              <a:t>, αλλά κάθε μάθημα διδάσκεται από </a:t>
            </a:r>
            <a:r>
              <a:rPr lang="el-GR" sz="1600" i="1" dirty="0"/>
              <a:t>ακριβώς έναν</a:t>
            </a:r>
            <a:r>
              <a:rPr lang="el-GR" sz="1600" dirty="0"/>
              <a:t> καθηγητή.</a:t>
            </a:r>
          </a:p>
          <a:p>
            <a:endParaRPr lang="el-GR" sz="1600" dirty="0"/>
          </a:p>
          <a:p>
            <a:r>
              <a:rPr lang="el-GR" sz="1600" dirty="0"/>
              <a:t>Το σύστημα περιλαμβάνει επίσης μια ασθενή οντότητα που ονομάζεται </a:t>
            </a:r>
            <a:r>
              <a:rPr lang="el-GR" sz="1600" b="1" dirty="0"/>
              <a:t>Αξιολόγηση</a:t>
            </a:r>
            <a:r>
              <a:rPr lang="el-GR" sz="1600" dirty="0"/>
              <a:t>, η οποία περιγράφει τις αξιολογήσεις κάθε έτους που αποτελούν μέρος κάθε μαθήματος. Κάθε Αξιολόγηση αναγνωρίζεται μοναδικά μόνο σε συνδυασμό με το μάθημα στο οποίο ανήκει και το έτος αξιολόγησης, και περιλαμβάνει χαρακτηριστικά όπως </a:t>
            </a:r>
            <a:r>
              <a:rPr lang="el-GR" sz="1600" i="1" dirty="0"/>
              <a:t>Εργασίες</a:t>
            </a:r>
            <a:r>
              <a:rPr lang="el-GR" sz="1600" dirty="0"/>
              <a:t>, </a:t>
            </a:r>
            <a:r>
              <a:rPr lang="en-US" sz="1600" i="1" dirty="0"/>
              <a:t>Projects</a:t>
            </a:r>
            <a:r>
              <a:rPr lang="el-GR" sz="1600" dirty="0"/>
              <a:t>, </a:t>
            </a:r>
            <a:r>
              <a:rPr lang="el-GR" sz="1600" i="1" dirty="0"/>
              <a:t>Εξετάσεις</a:t>
            </a:r>
            <a:r>
              <a:rPr lang="el-GR" sz="1600" dirty="0"/>
              <a:t>.</a:t>
            </a:r>
            <a:endParaRPr lang="en-US" sz="1600" dirty="0"/>
          </a:p>
          <a:p>
            <a:endParaRPr lang="el-GR" sz="1600" dirty="0"/>
          </a:p>
          <a:p>
            <a:r>
              <a:rPr lang="en-US" sz="1600" dirty="0"/>
              <a:t>T</a:t>
            </a:r>
            <a:r>
              <a:rPr lang="el-GR" sz="1600" dirty="0"/>
              <a:t>ην κάθε Αξιολόγηση, την κάνει ένας Καθηγητής.</a:t>
            </a:r>
          </a:p>
          <a:p>
            <a:endParaRPr lang="el-GR" sz="1600" dirty="0"/>
          </a:p>
          <a:p>
            <a:r>
              <a:rPr lang="el-GR" sz="1600" dirty="0"/>
              <a:t>Κάθε Καθηγητής μπορεί </a:t>
            </a:r>
            <a:r>
              <a:rPr lang="el-GR" sz="1600" i="1" dirty="0"/>
              <a:t>προαιρετικά να έχει έναν</a:t>
            </a:r>
            <a:r>
              <a:rPr lang="el-GR" sz="1600" dirty="0"/>
              <a:t> ακαδημαϊκό Διευθυντή, ο οποίος είναι ένας άλλος Καθηγητής εντός του συστήματος, σχηματίζοντας μια </a:t>
            </a:r>
            <a:r>
              <a:rPr lang="el-GR" sz="1600" dirty="0" err="1"/>
              <a:t>αυτοαναφορική</a:t>
            </a:r>
            <a:r>
              <a:rPr lang="el-GR" sz="1600" dirty="0"/>
              <a:t> σχέση.</a:t>
            </a:r>
          </a:p>
          <a:p>
            <a:endParaRPr lang="el-GR" sz="1600" dirty="0"/>
          </a:p>
          <a:p>
            <a:r>
              <a:rPr lang="el-GR" sz="1600" dirty="0"/>
              <a:t>Οι Φοιτητές </a:t>
            </a:r>
            <a:r>
              <a:rPr lang="el-GR" sz="1600" i="1" dirty="0"/>
              <a:t>κατηγοριοποιούνται</a:t>
            </a:r>
            <a:r>
              <a:rPr lang="el-GR" sz="1600" dirty="0"/>
              <a:t> είτε ως Προπτυχιακοί είτε ως Μεταπτυχιακοί, με πρόσθετα χαρακτηριστικά που περιγράφουν το </a:t>
            </a:r>
            <a:r>
              <a:rPr lang="el-GR" sz="1600" i="1" dirty="0"/>
              <a:t>Πρόγραμμα Σπουδών</a:t>
            </a:r>
            <a:r>
              <a:rPr lang="el-GR" sz="1600" dirty="0"/>
              <a:t> για του προπτυχιακούς φοιτητές και τον </a:t>
            </a:r>
            <a:r>
              <a:rPr lang="el-GR" sz="1600" i="1" dirty="0"/>
              <a:t>Τύπο της Ειδίκευσης</a:t>
            </a:r>
            <a:r>
              <a:rPr lang="el-GR" sz="1600" dirty="0"/>
              <a:t> για τους μεταπτυχιακούς φοιτητές.</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5A294-87A7-205A-2E0D-A7371952CC89}"/>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6AD982C9-C5AA-E640-C962-1EFB7ED54571}"/>
              </a:ext>
            </a:extLst>
          </p:cNvPr>
          <p:cNvSpPr>
            <a:spLocks noGrp="1" noChangeArrowheads="1"/>
          </p:cNvSpPr>
          <p:nvPr>
            <p:ph type="title"/>
          </p:nvPr>
        </p:nvSpPr>
        <p:spPr/>
        <p:txBody>
          <a:bodyPr>
            <a:normAutofit fontScale="90000"/>
          </a:bodyPr>
          <a:lstStyle/>
          <a:p>
            <a:r>
              <a:rPr lang="el-GR" dirty="0">
                <a:solidFill>
                  <a:schemeClr val="accent2"/>
                </a:solidFill>
              </a:rPr>
              <a:t>Αντιστοιχία Σχεσιακής Άλγεβρας με εντολές </a:t>
            </a:r>
            <a:r>
              <a:rPr lang="en-US" dirty="0">
                <a:solidFill>
                  <a:schemeClr val="accent2"/>
                </a:solidFill>
              </a:rPr>
              <a:t>INSERT </a:t>
            </a:r>
            <a:r>
              <a:rPr lang="el-GR" dirty="0">
                <a:solidFill>
                  <a:schemeClr val="accent2"/>
                </a:solidFill>
              </a:rPr>
              <a:t>και </a:t>
            </a:r>
            <a:r>
              <a:rPr lang="en-US" dirty="0">
                <a:solidFill>
                  <a:schemeClr val="accent2"/>
                </a:solidFill>
              </a:rPr>
              <a:t>DELETE</a:t>
            </a:r>
            <a:endParaRPr lang="en-GB" dirty="0">
              <a:solidFill>
                <a:schemeClr val="accent2"/>
              </a:solidFill>
            </a:endParaRPr>
          </a:p>
        </p:txBody>
      </p:sp>
      <p:sp>
        <p:nvSpPr>
          <p:cNvPr id="5" name="Rectangle 3">
            <a:extLst>
              <a:ext uri="{FF2B5EF4-FFF2-40B4-BE49-F238E27FC236}">
                <a16:creationId xmlns:a16="http://schemas.microsoft.com/office/drawing/2014/main" id="{3F9984E1-378D-0984-3196-28BB766CAB73}"/>
              </a:ext>
            </a:extLst>
          </p:cNvPr>
          <p:cNvSpPr txBox="1">
            <a:spLocks noChangeArrowheads="1"/>
          </p:cNvSpPr>
          <p:nvPr/>
        </p:nvSpPr>
        <p:spPr>
          <a:xfrm>
            <a:off x="228600" y="1295400"/>
            <a:ext cx="8001000" cy="49831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dirty="0"/>
              <a:t>  </a:t>
            </a:r>
            <a:r>
              <a:rPr lang="en-US" sz="2000" dirty="0"/>
              <a:t>INSERT</a:t>
            </a:r>
            <a:endParaRPr lang="el-GR" sz="2000" dirty="0"/>
          </a:p>
          <a:p>
            <a:pPr lvl="1"/>
            <a:r>
              <a:rPr lang="en-US" sz="1600" dirty="0"/>
              <a:t>SQL </a:t>
            </a:r>
            <a:r>
              <a:rPr lang="el-GR" sz="1600" dirty="0"/>
              <a:t>εντολή για Προσθήκη γραμμών σε Πίνακα (Σχέση)</a:t>
            </a:r>
          </a:p>
          <a:p>
            <a:endParaRPr lang="el-GR" sz="2000" dirty="0"/>
          </a:p>
          <a:p>
            <a:endParaRPr lang="el-GR" sz="2000" dirty="0"/>
          </a:p>
          <a:p>
            <a:pPr lvl="1"/>
            <a:endParaRPr lang="el-GR" sz="1600" dirty="0"/>
          </a:p>
          <a:p>
            <a:pPr lvl="1"/>
            <a:r>
              <a:rPr lang="el-GR" sz="1600" dirty="0"/>
              <a:t>Παράδειγμα</a:t>
            </a:r>
          </a:p>
          <a:p>
            <a:pPr marL="457200" lvl="1" indent="0">
              <a:buNone/>
            </a:pPr>
            <a:endParaRPr lang="el-GR" sz="1600" dirty="0"/>
          </a:p>
          <a:p>
            <a:pPr marL="457200" lvl="1" indent="0">
              <a:buNone/>
            </a:pPr>
            <a:endParaRPr lang="el-GR" sz="1600" dirty="0"/>
          </a:p>
          <a:p>
            <a:pPr marL="457200" lvl="1" indent="0">
              <a:buNone/>
            </a:pPr>
            <a:endParaRPr lang="el-GR" sz="1600" dirty="0"/>
          </a:p>
          <a:p>
            <a:r>
              <a:rPr lang="en-US" sz="2000" dirty="0"/>
              <a:t>DELETE</a:t>
            </a:r>
            <a:endParaRPr lang="el-GR" sz="2000" dirty="0"/>
          </a:p>
          <a:p>
            <a:pPr lvl="1"/>
            <a:r>
              <a:rPr lang="en-US" sz="1600" dirty="0"/>
              <a:t>SQL </a:t>
            </a:r>
            <a:r>
              <a:rPr lang="el-GR" sz="1600" dirty="0"/>
              <a:t>εντολή για Διαγραφή γραμμών από Πίνακα (Σχέση)</a:t>
            </a:r>
          </a:p>
          <a:p>
            <a:pPr lvl="1"/>
            <a:endParaRPr lang="el-GR" sz="1600" dirty="0"/>
          </a:p>
          <a:p>
            <a:pPr lvl="1"/>
            <a:endParaRPr lang="el-GR" sz="1600" dirty="0"/>
          </a:p>
          <a:p>
            <a:pPr lvl="1"/>
            <a:endParaRPr lang="el-GR" sz="1600" dirty="0"/>
          </a:p>
          <a:p>
            <a:pPr lvl="1"/>
            <a:endParaRPr lang="el-GR" sz="1600" dirty="0"/>
          </a:p>
          <a:p>
            <a:pPr lvl="1"/>
            <a:r>
              <a:rPr lang="el-GR" sz="1600" dirty="0"/>
              <a:t>Παράδειγμα</a:t>
            </a:r>
            <a:endParaRPr lang="el-GR" sz="2000" dirty="0"/>
          </a:p>
          <a:p>
            <a:endParaRPr lang="el-GR" sz="1600" dirty="0"/>
          </a:p>
          <a:p>
            <a:endParaRPr lang="el-GR" sz="1600" dirty="0"/>
          </a:p>
          <a:p>
            <a:endParaRPr lang="en-GB" sz="1700" dirty="0"/>
          </a:p>
        </p:txBody>
      </p:sp>
      <p:pic>
        <p:nvPicPr>
          <p:cNvPr id="3" name="Εικόνα 2">
            <a:extLst>
              <a:ext uri="{FF2B5EF4-FFF2-40B4-BE49-F238E27FC236}">
                <a16:creationId xmlns:a16="http://schemas.microsoft.com/office/drawing/2014/main" id="{CAA79056-F046-FCD5-5DA8-2EB35995FDA6}"/>
              </a:ext>
            </a:extLst>
          </p:cNvPr>
          <p:cNvPicPr>
            <a:picLocks noChangeAspect="1"/>
          </p:cNvPicPr>
          <p:nvPr/>
        </p:nvPicPr>
        <p:blipFill>
          <a:blip r:embed="rId2"/>
          <a:stretch>
            <a:fillRect/>
          </a:stretch>
        </p:blipFill>
        <p:spPr>
          <a:xfrm>
            <a:off x="1447800" y="1981200"/>
            <a:ext cx="5254580" cy="629055"/>
          </a:xfrm>
          <a:prstGeom prst="rect">
            <a:avLst/>
          </a:prstGeom>
        </p:spPr>
      </p:pic>
      <p:pic>
        <p:nvPicPr>
          <p:cNvPr id="7" name="Εικόνα 6">
            <a:extLst>
              <a:ext uri="{FF2B5EF4-FFF2-40B4-BE49-F238E27FC236}">
                <a16:creationId xmlns:a16="http://schemas.microsoft.com/office/drawing/2014/main" id="{61707DFD-DE24-FF2B-D591-E7E2AE1C2A23}"/>
              </a:ext>
            </a:extLst>
          </p:cNvPr>
          <p:cNvPicPr>
            <a:picLocks noChangeAspect="1"/>
          </p:cNvPicPr>
          <p:nvPr/>
        </p:nvPicPr>
        <p:blipFill>
          <a:blip r:embed="rId3"/>
          <a:stretch>
            <a:fillRect/>
          </a:stretch>
        </p:blipFill>
        <p:spPr>
          <a:xfrm>
            <a:off x="1828800" y="4521961"/>
            <a:ext cx="3921760" cy="904728"/>
          </a:xfrm>
          <a:prstGeom prst="rect">
            <a:avLst/>
          </a:prstGeom>
        </p:spPr>
      </p:pic>
      <p:pic>
        <p:nvPicPr>
          <p:cNvPr id="10" name="Εικόνα 9">
            <a:extLst>
              <a:ext uri="{FF2B5EF4-FFF2-40B4-BE49-F238E27FC236}">
                <a16:creationId xmlns:a16="http://schemas.microsoft.com/office/drawing/2014/main" id="{2D3BBEF7-C671-29DD-36DF-E8C029862697}"/>
              </a:ext>
            </a:extLst>
          </p:cNvPr>
          <p:cNvPicPr>
            <a:picLocks noChangeAspect="1"/>
          </p:cNvPicPr>
          <p:nvPr/>
        </p:nvPicPr>
        <p:blipFill>
          <a:blip r:embed="rId4"/>
          <a:stretch>
            <a:fillRect/>
          </a:stretch>
        </p:blipFill>
        <p:spPr>
          <a:xfrm>
            <a:off x="2402840" y="2951553"/>
            <a:ext cx="3540760" cy="1002010"/>
          </a:xfrm>
          <a:prstGeom prst="rect">
            <a:avLst/>
          </a:prstGeom>
        </p:spPr>
      </p:pic>
      <p:pic>
        <p:nvPicPr>
          <p:cNvPr id="12" name="Εικόνα 11">
            <a:extLst>
              <a:ext uri="{FF2B5EF4-FFF2-40B4-BE49-F238E27FC236}">
                <a16:creationId xmlns:a16="http://schemas.microsoft.com/office/drawing/2014/main" id="{9776223E-742E-B68E-86CA-EA2A50A14512}"/>
              </a:ext>
            </a:extLst>
          </p:cNvPr>
          <p:cNvPicPr>
            <a:picLocks noChangeAspect="1"/>
          </p:cNvPicPr>
          <p:nvPr/>
        </p:nvPicPr>
        <p:blipFill>
          <a:blip r:embed="rId5"/>
          <a:stretch>
            <a:fillRect/>
          </a:stretch>
        </p:blipFill>
        <p:spPr>
          <a:xfrm>
            <a:off x="2424430" y="5598160"/>
            <a:ext cx="4295140" cy="883342"/>
          </a:xfrm>
          <a:prstGeom prst="rect">
            <a:avLst/>
          </a:prstGeom>
        </p:spPr>
      </p:pic>
    </p:spTree>
    <p:extLst>
      <p:ext uri="{BB962C8B-B14F-4D97-AF65-F5344CB8AC3E}">
        <p14:creationId xmlns:p14="http://schemas.microsoft.com/office/powerpoint/2010/main" val="699270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l-GR" dirty="0">
                <a:solidFill>
                  <a:schemeClr val="accent2"/>
                </a:solidFill>
              </a:rPr>
              <a:t>Σχεδίαση διαγράμματος οντοτήτων συσχετίσεων </a:t>
            </a:r>
            <a:r>
              <a:rPr lang="en-US" dirty="0">
                <a:solidFill>
                  <a:schemeClr val="accent2"/>
                </a:solidFill>
              </a:rPr>
              <a:t>(ER diagram)</a:t>
            </a:r>
            <a:endParaRPr lang="en-GB" dirty="0">
              <a:solidFill>
                <a:schemeClr val="accent2"/>
              </a:solidFill>
            </a:endParaRPr>
          </a:p>
        </p:txBody>
      </p:sp>
      <p:sp>
        <p:nvSpPr>
          <p:cNvPr id="4" name="Rectangle 3">
            <a:extLst>
              <a:ext uri="{FF2B5EF4-FFF2-40B4-BE49-F238E27FC236}">
                <a16:creationId xmlns:a16="http://schemas.microsoft.com/office/drawing/2014/main" id="{8D1D09C6-244A-BE4C-D167-174400CF7302}"/>
              </a:ext>
            </a:extLst>
          </p:cNvPr>
          <p:cNvSpPr txBox="1">
            <a:spLocks noChangeArrowheads="1"/>
          </p:cNvSpPr>
          <p:nvPr/>
        </p:nvSpPr>
        <p:spPr>
          <a:xfrm>
            <a:off x="457200" y="1600200"/>
            <a:ext cx="8229600" cy="49831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000" dirty="0"/>
              <a:t>Μετατροπή της περιγραφής της ζητούμενης εφαρμογής σε </a:t>
            </a:r>
            <a:r>
              <a:rPr lang="en-GB" sz="2000" b="1" u="sng" dirty="0"/>
              <a:t>ER Diagram</a:t>
            </a:r>
            <a:endParaRPr lang="el-GR" sz="2000" b="1" u="sng" dirty="0"/>
          </a:p>
          <a:p>
            <a:r>
              <a:rPr lang="el-GR" sz="2000" dirty="0"/>
              <a:t>Αναγνωρίζουμε</a:t>
            </a:r>
          </a:p>
          <a:p>
            <a:pPr lvl="1"/>
            <a:r>
              <a:rPr lang="el-GR" sz="1600" dirty="0"/>
              <a:t>Τις Οντότητες</a:t>
            </a:r>
          </a:p>
          <a:p>
            <a:pPr lvl="1"/>
            <a:r>
              <a:rPr lang="el-GR" sz="1600" dirty="0"/>
              <a:t>Τα Γνωρίσματα των Οντοτήτων</a:t>
            </a:r>
          </a:p>
          <a:p>
            <a:pPr lvl="1"/>
            <a:r>
              <a:rPr lang="el-GR" sz="1600" dirty="0"/>
              <a:t>Τις Συσχετίσεις μεταξύ των Οντοτήτων</a:t>
            </a:r>
          </a:p>
          <a:p>
            <a:r>
              <a:rPr lang="el-GR" sz="2000" dirty="0"/>
              <a:t>Ξεκινάμε σχεδιάζοντας ένα σύμβολο για κάθε </a:t>
            </a:r>
            <a:r>
              <a:rPr lang="el-GR" sz="2000" b="1" u="sng" dirty="0"/>
              <a:t>Οντότητα</a:t>
            </a:r>
            <a:r>
              <a:rPr lang="el-GR" sz="2000" dirty="0"/>
              <a:t>, δίνοντας το αντίστοιχο όνομα</a:t>
            </a:r>
          </a:p>
          <a:p>
            <a:r>
              <a:rPr lang="el-GR" sz="2000" dirty="0"/>
              <a:t>Για κάθε μία από αυτές τις οντότητες</a:t>
            </a:r>
          </a:p>
          <a:p>
            <a:pPr lvl="1"/>
            <a:r>
              <a:rPr lang="el-GR" sz="1600" dirty="0"/>
              <a:t>Σχεδιάζουμε όλα τα </a:t>
            </a:r>
            <a:r>
              <a:rPr lang="el-GR" sz="1600" b="1" u="sng" dirty="0"/>
              <a:t>Γνωρίσματά</a:t>
            </a:r>
            <a:r>
              <a:rPr lang="el-GR" sz="1600" dirty="0"/>
              <a:t> της (Απλά, Σύνθετα, Προαιρετικά, </a:t>
            </a:r>
            <a:r>
              <a:rPr lang="el-GR" sz="1600" dirty="0" err="1"/>
              <a:t>Πλειότιμα</a:t>
            </a:r>
            <a:r>
              <a:rPr lang="el-GR" sz="1600" dirty="0"/>
              <a:t>, Παραγόμενα)</a:t>
            </a:r>
          </a:p>
          <a:p>
            <a:pPr lvl="1"/>
            <a:r>
              <a:rPr lang="el-GR" sz="1600" dirty="0"/>
              <a:t>Επιλέγουμε ένα ή περισσότερα από αυτά τα γνωρίσματα που είναι μοναδικά για κάθε πλειάδα και αποτελούν το </a:t>
            </a:r>
            <a:r>
              <a:rPr lang="el-GR" sz="1600" b="1" u="sng" dirty="0"/>
              <a:t>Κλειδί</a:t>
            </a:r>
          </a:p>
          <a:p>
            <a:r>
              <a:rPr lang="el-GR" sz="1600" dirty="0"/>
              <a:t>Για κάθε Συσχέτιση</a:t>
            </a:r>
          </a:p>
          <a:p>
            <a:pPr lvl="1"/>
            <a:r>
              <a:rPr lang="el-GR" sz="1500" dirty="0"/>
              <a:t>Σχεδιάζουμε την </a:t>
            </a:r>
            <a:r>
              <a:rPr lang="el-GR" sz="1500" b="1" u="sng" dirty="0"/>
              <a:t>Συσχέτιση</a:t>
            </a:r>
            <a:r>
              <a:rPr lang="el-GR" sz="1500" dirty="0"/>
              <a:t>, δίνοντας το αντίστοιχο όνομα.</a:t>
            </a:r>
          </a:p>
          <a:p>
            <a:pPr lvl="1"/>
            <a:r>
              <a:rPr lang="el-GR" sz="1500" dirty="0"/>
              <a:t>Σχεδιάζουμε τυχών </a:t>
            </a:r>
            <a:r>
              <a:rPr lang="el-GR" sz="1500" b="1" u="sng" dirty="0"/>
              <a:t>Γνωρίσματα της Συσχέτισης</a:t>
            </a:r>
            <a:r>
              <a:rPr lang="el-GR" sz="1500" dirty="0"/>
              <a:t> (αντίστοιχα με τα Γνωρίσματα των Οντοτήτων)</a:t>
            </a:r>
          </a:p>
          <a:p>
            <a:pPr lvl="1"/>
            <a:r>
              <a:rPr lang="el-GR" sz="1500" b="1" u="sng" dirty="0"/>
              <a:t>Συνδέουμε την Συσχέτιση με τις Οντότητες</a:t>
            </a:r>
            <a:r>
              <a:rPr lang="el-GR" sz="1500" dirty="0"/>
              <a:t> που συμμετέχουν σε αυτήν</a:t>
            </a:r>
          </a:p>
          <a:p>
            <a:pPr lvl="1"/>
            <a:r>
              <a:rPr lang="el-GR" sz="1500" dirty="0"/>
              <a:t>Δηλώνουμε τις αντίστοιχες </a:t>
            </a:r>
            <a:r>
              <a:rPr lang="el-GR" sz="1500" b="1" u="sng" dirty="0" err="1"/>
              <a:t>Πληθικότητες</a:t>
            </a:r>
            <a:r>
              <a:rPr lang="el-GR" sz="1500" dirty="0"/>
              <a:t> κάθε συμμετοχής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2C9EAE-A26E-2709-37D0-42CDAFD3B5ED}"/>
              </a:ext>
            </a:extLst>
          </p:cNvPr>
          <p:cNvSpPr>
            <a:spLocks noGrp="1"/>
          </p:cNvSpPr>
          <p:nvPr>
            <p:ph type="title"/>
          </p:nvPr>
        </p:nvSpPr>
        <p:spPr/>
        <p:txBody>
          <a:bodyPr/>
          <a:lstStyle/>
          <a:p>
            <a:r>
              <a:rPr lang="el-GR" dirty="0"/>
              <a:t>Ενδεικτική Λύση</a:t>
            </a:r>
          </a:p>
        </p:txBody>
      </p:sp>
      <p:pic>
        <p:nvPicPr>
          <p:cNvPr id="5" name="Εικόνα 4">
            <a:extLst>
              <a:ext uri="{FF2B5EF4-FFF2-40B4-BE49-F238E27FC236}">
                <a16:creationId xmlns:a16="http://schemas.microsoft.com/office/drawing/2014/main" id="{5AB437A6-F328-8D93-C157-84A608DB28F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9727" y="1295400"/>
            <a:ext cx="7744546" cy="5035826"/>
          </a:xfrm>
          <a:prstGeom prst="rect">
            <a:avLst/>
          </a:prstGeom>
        </p:spPr>
      </p:pic>
    </p:spTree>
    <p:extLst>
      <p:ext uri="{BB962C8B-B14F-4D97-AF65-F5344CB8AC3E}">
        <p14:creationId xmlns:p14="http://schemas.microsoft.com/office/powerpoint/2010/main" val="395217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EA9CD-EC00-E162-4767-6454CDCCEA5F}"/>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5A47288E-C525-0B46-1A57-EAD5E8DE2CE9}"/>
              </a:ext>
            </a:extLst>
          </p:cNvPr>
          <p:cNvSpPr>
            <a:spLocks noGrp="1" noChangeArrowheads="1"/>
          </p:cNvSpPr>
          <p:nvPr>
            <p:ph type="title"/>
          </p:nvPr>
        </p:nvSpPr>
        <p:spPr/>
        <p:txBody>
          <a:bodyPr>
            <a:normAutofit fontScale="90000"/>
          </a:bodyPr>
          <a:lstStyle/>
          <a:p>
            <a:r>
              <a:rPr lang="el-GR" dirty="0">
                <a:solidFill>
                  <a:schemeClr val="accent2"/>
                </a:solidFill>
              </a:rPr>
              <a:t>Σχεδίαση Σχεσιακού Μοντέλου από </a:t>
            </a:r>
            <a:r>
              <a:rPr lang="en-US" dirty="0">
                <a:solidFill>
                  <a:schemeClr val="accent2"/>
                </a:solidFill>
              </a:rPr>
              <a:t>ER Diagram</a:t>
            </a:r>
            <a:endParaRPr lang="en-GB" dirty="0">
              <a:solidFill>
                <a:schemeClr val="accent2"/>
              </a:solidFill>
            </a:endParaRPr>
          </a:p>
        </p:txBody>
      </p:sp>
      <p:sp>
        <p:nvSpPr>
          <p:cNvPr id="4" name="Rectangle 3">
            <a:extLst>
              <a:ext uri="{FF2B5EF4-FFF2-40B4-BE49-F238E27FC236}">
                <a16:creationId xmlns:a16="http://schemas.microsoft.com/office/drawing/2014/main" id="{62E859CE-1BDB-129D-6B5B-53CDB055CDE5}"/>
              </a:ext>
            </a:extLst>
          </p:cNvPr>
          <p:cNvSpPr txBox="1">
            <a:spLocks noChangeArrowheads="1"/>
          </p:cNvSpPr>
          <p:nvPr/>
        </p:nvSpPr>
        <p:spPr>
          <a:xfrm>
            <a:off x="304800" y="1295400"/>
            <a:ext cx="82296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800" dirty="0"/>
              <a:t>Το Διάγραμμα Οντοτήτων Συσχετίσεων μετατρέπεται σε Σχεσιακό Μοντέλο με την εφαρμογή απλών βημάτων. Τα βασικά βήματα είναι:</a:t>
            </a:r>
          </a:p>
          <a:p>
            <a:r>
              <a:rPr lang="el-GR" sz="1800" dirty="0"/>
              <a:t>Μετατροπή Οντοτήτων σε Σχέσεις (Πίνακες)</a:t>
            </a:r>
          </a:p>
          <a:p>
            <a:pPr lvl="1"/>
            <a:r>
              <a:rPr lang="el-GR" sz="1600" dirty="0"/>
              <a:t>Ισχυρές Οντότητες</a:t>
            </a:r>
          </a:p>
          <a:p>
            <a:pPr lvl="1"/>
            <a:r>
              <a:rPr lang="el-GR" sz="1600" dirty="0"/>
              <a:t>Ασθενής Οντότητες</a:t>
            </a:r>
          </a:p>
          <a:p>
            <a:pPr lvl="1"/>
            <a:r>
              <a:rPr lang="el-GR" sz="1600" dirty="0"/>
              <a:t>Οντότητες με </a:t>
            </a:r>
            <a:r>
              <a:rPr lang="el-GR" sz="1600" dirty="0" err="1"/>
              <a:t>πλειότιμα</a:t>
            </a:r>
            <a:r>
              <a:rPr lang="el-GR" sz="1600" dirty="0"/>
              <a:t> γνωρίσματα</a:t>
            </a:r>
          </a:p>
          <a:p>
            <a:r>
              <a:rPr lang="el-GR" sz="1800" dirty="0"/>
              <a:t>Μετατροπή Συσχετίσεων ανάλογα με την </a:t>
            </a:r>
            <a:r>
              <a:rPr lang="el-GR" sz="1800" dirty="0" err="1"/>
              <a:t>Πληθικότητα</a:t>
            </a:r>
            <a:endParaRPr lang="el-GR" sz="1800" dirty="0"/>
          </a:p>
          <a:p>
            <a:pPr lvl="1"/>
            <a:r>
              <a:rPr lang="el-GR" sz="1600" dirty="0"/>
              <a:t>Συσχετίσεις Μ:Ν</a:t>
            </a:r>
          </a:p>
          <a:p>
            <a:pPr lvl="1"/>
            <a:r>
              <a:rPr lang="el-GR" sz="1600" dirty="0"/>
              <a:t>Συσχετίσεις 1:Ν</a:t>
            </a:r>
          </a:p>
          <a:p>
            <a:pPr lvl="1"/>
            <a:r>
              <a:rPr lang="el-GR" sz="1600" dirty="0"/>
              <a:t>Συσχετίσεις 1:1</a:t>
            </a:r>
          </a:p>
          <a:p>
            <a:r>
              <a:rPr lang="el-GR" sz="2000" dirty="0"/>
              <a:t>Μετατροπή Κλάσεων, </a:t>
            </a:r>
            <a:r>
              <a:rPr lang="el-GR" sz="2000" dirty="0" err="1"/>
              <a:t>Υποκλάσεων</a:t>
            </a:r>
            <a:r>
              <a:rPr lang="el-GR" sz="2000" dirty="0"/>
              <a:t> σε Σχέσεις</a:t>
            </a:r>
          </a:p>
        </p:txBody>
      </p:sp>
      <p:pic>
        <p:nvPicPr>
          <p:cNvPr id="3" name="Εικόνα 2" descr="Εικόνα που περιέχει κείμενο, διάγραμμα, στιγμιότυπο οθόνης, γραμμή&#10;&#10;Το περιεχόμενο που δημιουργείται από AI ενδέχεται να είναι εσφαλμένο.">
            <a:extLst>
              <a:ext uri="{FF2B5EF4-FFF2-40B4-BE49-F238E27FC236}">
                <a16:creationId xmlns:a16="http://schemas.microsoft.com/office/drawing/2014/main" id="{5A03253F-80E4-81A8-CF6E-62DEDCFCD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197" y="5314008"/>
            <a:ext cx="1947039" cy="1315392"/>
          </a:xfrm>
          <a:prstGeom prst="rect">
            <a:avLst/>
          </a:prstGeom>
        </p:spPr>
      </p:pic>
      <p:pic>
        <p:nvPicPr>
          <p:cNvPr id="6" name="Εικόνα 5" descr="Εικόνα που περιέχει κείμενο, στιγμιότυπο οθόνης, διάγραμμα, γραμμή&#10;&#10;Το περιεχόμενο που δημιουργείται από AI ενδέχεται να είναι εσφαλμένο.">
            <a:extLst>
              <a:ext uri="{FF2B5EF4-FFF2-40B4-BE49-F238E27FC236}">
                <a16:creationId xmlns:a16="http://schemas.microsoft.com/office/drawing/2014/main" id="{F01CE596-EEF8-E6CB-EBA2-4D1009F4D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961" y="5318262"/>
            <a:ext cx="1947039" cy="1311138"/>
          </a:xfrm>
          <a:prstGeom prst="rect">
            <a:avLst/>
          </a:prstGeom>
        </p:spPr>
      </p:pic>
      <p:pic>
        <p:nvPicPr>
          <p:cNvPr id="8" name="Εικόνα 7" descr="Εικόνα που περιέχει κείμενο, στιγμιότυπο οθόνης, διάγραμμα, γραμμή&#10;&#10;Το περιεχόμενο που δημιουργείται από AI ενδέχεται να είναι εσφαλμένο.">
            <a:extLst>
              <a:ext uri="{FF2B5EF4-FFF2-40B4-BE49-F238E27FC236}">
                <a16:creationId xmlns:a16="http://schemas.microsoft.com/office/drawing/2014/main" id="{8AEBD103-9C25-96B0-2D53-859BA6552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513" y="5298768"/>
            <a:ext cx="1953356" cy="1315392"/>
          </a:xfrm>
          <a:prstGeom prst="rect">
            <a:avLst/>
          </a:prstGeom>
        </p:spPr>
      </p:pic>
      <p:pic>
        <p:nvPicPr>
          <p:cNvPr id="10" name="Εικόνα 9" descr="Εικόνα που περιέχει κείμενο, στιγμιότυπο οθόνης, διάγραμμα, γραμματοσειρά&#10;&#10;Το περιεχόμενο που δημιουργείται από AI ενδέχεται να είναι εσφαλμένο.">
            <a:extLst>
              <a:ext uri="{FF2B5EF4-FFF2-40B4-BE49-F238E27FC236}">
                <a16:creationId xmlns:a16="http://schemas.microsoft.com/office/drawing/2014/main" id="{4CFEA934-A889-6AFD-3F27-1851B36D6B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595" y="5298768"/>
            <a:ext cx="1966510" cy="1315391"/>
          </a:xfrm>
          <a:prstGeom prst="rect">
            <a:avLst/>
          </a:prstGeom>
        </p:spPr>
      </p:pic>
      <p:sp>
        <p:nvSpPr>
          <p:cNvPr id="11" name="Text Box 16">
            <a:extLst>
              <a:ext uri="{FF2B5EF4-FFF2-40B4-BE49-F238E27FC236}">
                <a16:creationId xmlns:a16="http://schemas.microsoft.com/office/drawing/2014/main" id="{2D769EB4-E5F4-CDDD-CC1F-7731380B5700}"/>
              </a:ext>
            </a:extLst>
          </p:cNvPr>
          <p:cNvSpPr txBox="1">
            <a:spLocks noChangeArrowheads="1"/>
          </p:cNvSpPr>
          <p:nvPr/>
        </p:nvSpPr>
        <p:spPr bwMode="auto">
          <a:xfrm>
            <a:off x="697988" y="4755197"/>
            <a:ext cx="1851725" cy="498598"/>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1200" b="1" dirty="0">
                <a:solidFill>
                  <a:schemeClr val="accent6">
                    <a:lumMod val="75000"/>
                  </a:schemeClr>
                </a:solidFill>
              </a:rPr>
              <a:t>Υποχρεωτική</a:t>
            </a:r>
            <a:r>
              <a:rPr lang="el-GR" sz="1200" dirty="0"/>
              <a:t> εξειδίκευση,</a:t>
            </a:r>
          </a:p>
          <a:p>
            <a:pPr algn="ctr" eaLnBrk="0" hangingPunct="0">
              <a:spcBef>
                <a:spcPct val="20000"/>
              </a:spcBef>
              <a:buClr>
                <a:schemeClr val="accent2"/>
              </a:buClr>
              <a:buSzPct val="60000"/>
              <a:buFont typeface="Monotype Sorts" pitchFamily="2" charset="2"/>
              <a:buNone/>
            </a:pPr>
            <a:r>
              <a:rPr lang="el-GR" sz="1200" dirty="0"/>
              <a:t>με </a:t>
            </a:r>
            <a:r>
              <a:rPr lang="el-GR" sz="1200" b="1" dirty="0">
                <a:solidFill>
                  <a:srgbClr val="00B050"/>
                </a:solidFill>
              </a:rPr>
              <a:t>μόνο 1</a:t>
            </a:r>
            <a:r>
              <a:rPr lang="el-GR" sz="1200" dirty="0"/>
              <a:t> εξειδίκευση</a:t>
            </a:r>
            <a:endParaRPr lang="en-GB" sz="1200" b="0" dirty="0"/>
          </a:p>
        </p:txBody>
      </p:sp>
      <p:sp>
        <p:nvSpPr>
          <p:cNvPr id="12" name="Text Box 16">
            <a:extLst>
              <a:ext uri="{FF2B5EF4-FFF2-40B4-BE49-F238E27FC236}">
                <a16:creationId xmlns:a16="http://schemas.microsoft.com/office/drawing/2014/main" id="{79D2A750-E2FE-8F6D-9202-98CB3384612F}"/>
              </a:ext>
            </a:extLst>
          </p:cNvPr>
          <p:cNvSpPr txBox="1">
            <a:spLocks noChangeArrowheads="1"/>
          </p:cNvSpPr>
          <p:nvPr/>
        </p:nvSpPr>
        <p:spPr bwMode="auto">
          <a:xfrm>
            <a:off x="2724998" y="4750496"/>
            <a:ext cx="1922386" cy="498598"/>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1200" b="1" dirty="0">
                <a:solidFill>
                  <a:schemeClr val="accent6">
                    <a:lumMod val="75000"/>
                  </a:schemeClr>
                </a:solidFill>
              </a:rPr>
              <a:t>Υποχρεωτική</a:t>
            </a:r>
            <a:r>
              <a:rPr lang="el-GR" sz="1200" dirty="0"/>
              <a:t> εξειδίκευση,</a:t>
            </a:r>
          </a:p>
          <a:p>
            <a:pPr algn="ctr" eaLnBrk="0" hangingPunct="0">
              <a:spcBef>
                <a:spcPct val="20000"/>
              </a:spcBef>
              <a:buClr>
                <a:schemeClr val="accent2"/>
              </a:buClr>
              <a:buSzPct val="60000"/>
              <a:buFont typeface="Monotype Sorts" pitchFamily="2" charset="2"/>
              <a:buNone/>
            </a:pPr>
            <a:r>
              <a:rPr lang="el-GR" sz="1200" dirty="0"/>
              <a:t>με </a:t>
            </a:r>
            <a:r>
              <a:rPr lang="el-GR" sz="1200" b="1" dirty="0">
                <a:solidFill>
                  <a:srgbClr val="7030A0"/>
                </a:solidFill>
              </a:rPr>
              <a:t>1 ή πολλές</a:t>
            </a:r>
            <a:r>
              <a:rPr lang="el-GR" sz="1200" dirty="0"/>
              <a:t> εξειδικεύσεις</a:t>
            </a:r>
            <a:endParaRPr lang="en-GB" sz="1200" b="0" dirty="0"/>
          </a:p>
        </p:txBody>
      </p:sp>
      <p:sp>
        <p:nvSpPr>
          <p:cNvPr id="13" name="Text Box 16">
            <a:extLst>
              <a:ext uri="{FF2B5EF4-FFF2-40B4-BE49-F238E27FC236}">
                <a16:creationId xmlns:a16="http://schemas.microsoft.com/office/drawing/2014/main" id="{4B87A9E7-10DA-8966-8BF7-8EB038F9D9C5}"/>
              </a:ext>
            </a:extLst>
          </p:cNvPr>
          <p:cNvSpPr txBox="1">
            <a:spLocks noChangeArrowheads="1"/>
          </p:cNvSpPr>
          <p:nvPr/>
        </p:nvSpPr>
        <p:spPr bwMode="auto">
          <a:xfrm>
            <a:off x="4655383" y="4755197"/>
            <a:ext cx="1829412" cy="498598"/>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1200" b="1" dirty="0">
                <a:solidFill>
                  <a:schemeClr val="accent5"/>
                </a:solidFill>
              </a:rPr>
              <a:t>Προαιρετική</a:t>
            </a:r>
            <a:r>
              <a:rPr lang="el-GR" sz="1200" dirty="0"/>
              <a:t> εξειδίκευση,</a:t>
            </a:r>
          </a:p>
          <a:p>
            <a:pPr algn="ctr" eaLnBrk="0" hangingPunct="0">
              <a:spcBef>
                <a:spcPct val="20000"/>
              </a:spcBef>
              <a:buClr>
                <a:schemeClr val="accent2"/>
              </a:buClr>
              <a:buSzPct val="60000"/>
              <a:buFont typeface="Monotype Sorts" pitchFamily="2" charset="2"/>
              <a:buNone/>
            </a:pPr>
            <a:r>
              <a:rPr lang="el-GR" sz="1200" dirty="0"/>
              <a:t>με </a:t>
            </a:r>
            <a:r>
              <a:rPr lang="el-GR" sz="1200" b="1" dirty="0">
                <a:solidFill>
                  <a:srgbClr val="00B050"/>
                </a:solidFill>
              </a:rPr>
              <a:t>μόνο 1</a:t>
            </a:r>
            <a:r>
              <a:rPr lang="el-GR" sz="1200" dirty="0"/>
              <a:t> εξειδίκευση</a:t>
            </a:r>
            <a:endParaRPr lang="en-GB" sz="1200" b="0" dirty="0"/>
          </a:p>
        </p:txBody>
      </p:sp>
      <p:sp>
        <p:nvSpPr>
          <p:cNvPr id="14" name="Text Box 16">
            <a:extLst>
              <a:ext uri="{FF2B5EF4-FFF2-40B4-BE49-F238E27FC236}">
                <a16:creationId xmlns:a16="http://schemas.microsoft.com/office/drawing/2014/main" id="{ABD71DF6-7600-6970-EAA4-E0951ED196B5}"/>
              </a:ext>
            </a:extLst>
          </p:cNvPr>
          <p:cNvSpPr txBox="1">
            <a:spLocks noChangeArrowheads="1"/>
          </p:cNvSpPr>
          <p:nvPr/>
        </p:nvSpPr>
        <p:spPr bwMode="auto">
          <a:xfrm>
            <a:off x="6671238" y="4750496"/>
            <a:ext cx="1922386" cy="498598"/>
          </a:xfrm>
          <a:prstGeom prst="rect">
            <a:avLst/>
          </a:prstGeom>
          <a:noFill/>
          <a:ln w="9525">
            <a:noFill/>
            <a:miter lim="800000"/>
            <a:headEnd/>
            <a:tailEnd/>
          </a:ln>
          <a:effectLst/>
        </p:spPr>
        <p:txBody>
          <a:bodyPr wrap="none">
            <a:spAutoFit/>
          </a:bodyPr>
          <a:lstStyle/>
          <a:p>
            <a:pPr algn="ctr" eaLnBrk="0" hangingPunct="0">
              <a:spcBef>
                <a:spcPct val="20000"/>
              </a:spcBef>
              <a:buClr>
                <a:schemeClr val="accent2"/>
              </a:buClr>
              <a:buSzPct val="60000"/>
              <a:buFont typeface="Monotype Sorts" pitchFamily="2" charset="2"/>
              <a:buNone/>
            </a:pPr>
            <a:r>
              <a:rPr lang="el-GR" sz="1200" b="1" dirty="0">
                <a:solidFill>
                  <a:schemeClr val="accent5"/>
                </a:solidFill>
              </a:rPr>
              <a:t>Προαιρετική</a:t>
            </a:r>
            <a:r>
              <a:rPr lang="el-GR" sz="1200" dirty="0"/>
              <a:t> εξειδίκευση,</a:t>
            </a:r>
          </a:p>
          <a:p>
            <a:pPr algn="ctr" eaLnBrk="0" hangingPunct="0">
              <a:spcBef>
                <a:spcPct val="20000"/>
              </a:spcBef>
              <a:buClr>
                <a:schemeClr val="accent2"/>
              </a:buClr>
              <a:buSzPct val="60000"/>
              <a:buFont typeface="Monotype Sorts" pitchFamily="2" charset="2"/>
              <a:buNone/>
            </a:pPr>
            <a:r>
              <a:rPr lang="el-GR" sz="1200" dirty="0"/>
              <a:t>με </a:t>
            </a:r>
            <a:r>
              <a:rPr lang="el-GR" sz="1200" b="1" dirty="0">
                <a:solidFill>
                  <a:srgbClr val="7030A0"/>
                </a:solidFill>
              </a:rPr>
              <a:t>1 ή πολλές</a:t>
            </a:r>
            <a:r>
              <a:rPr lang="el-GR" sz="1200" dirty="0">
                <a:solidFill>
                  <a:srgbClr val="7030A0"/>
                </a:solidFill>
              </a:rPr>
              <a:t> </a:t>
            </a:r>
            <a:r>
              <a:rPr lang="el-GR" sz="1200" dirty="0"/>
              <a:t>εξειδικεύσεις</a:t>
            </a:r>
            <a:endParaRPr lang="en-GB" sz="1200" b="0" dirty="0"/>
          </a:p>
        </p:txBody>
      </p:sp>
      <p:cxnSp>
        <p:nvCxnSpPr>
          <p:cNvPr id="16" name="Ευθύγραμμο βέλος σύνδεσης 15">
            <a:extLst>
              <a:ext uri="{FF2B5EF4-FFF2-40B4-BE49-F238E27FC236}">
                <a16:creationId xmlns:a16="http://schemas.microsoft.com/office/drawing/2014/main" id="{27261D26-5203-BB39-D165-A73A86E50AFA}"/>
              </a:ext>
            </a:extLst>
          </p:cNvPr>
          <p:cNvCxnSpPr/>
          <p:nvPr/>
        </p:nvCxnSpPr>
        <p:spPr>
          <a:xfrm>
            <a:off x="1033113" y="5440997"/>
            <a:ext cx="533400" cy="2286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a:extLst>
              <a:ext uri="{FF2B5EF4-FFF2-40B4-BE49-F238E27FC236}">
                <a16:creationId xmlns:a16="http://schemas.microsoft.com/office/drawing/2014/main" id="{E52C7D64-95B4-707F-F966-473C074F621E}"/>
              </a:ext>
            </a:extLst>
          </p:cNvPr>
          <p:cNvCxnSpPr/>
          <p:nvPr/>
        </p:nvCxnSpPr>
        <p:spPr>
          <a:xfrm>
            <a:off x="3090513" y="5440997"/>
            <a:ext cx="533400" cy="2286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a:extLst>
              <a:ext uri="{FF2B5EF4-FFF2-40B4-BE49-F238E27FC236}">
                <a16:creationId xmlns:a16="http://schemas.microsoft.com/office/drawing/2014/main" id="{25E8B067-DFA8-1144-F161-92471D36E057}"/>
              </a:ext>
            </a:extLst>
          </p:cNvPr>
          <p:cNvCxnSpPr/>
          <p:nvPr/>
        </p:nvCxnSpPr>
        <p:spPr>
          <a:xfrm>
            <a:off x="5147913" y="5440997"/>
            <a:ext cx="533400" cy="22860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a:extLst>
              <a:ext uri="{FF2B5EF4-FFF2-40B4-BE49-F238E27FC236}">
                <a16:creationId xmlns:a16="http://schemas.microsoft.com/office/drawing/2014/main" id="{3E9AA7AE-ECD2-6800-B5E8-47D0ADCC0F4D}"/>
              </a:ext>
            </a:extLst>
          </p:cNvPr>
          <p:cNvCxnSpPr/>
          <p:nvPr/>
        </p:nvCxnSpPr>
        <p:spPr>
          <a:xfrm>
            <a:off x="7205313" y="5440997"/>
            <a:ext cx="533400" cy="22860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a:extLst>
              <a:ext uri="{FF2B5EF4-FFF2-40B4-BE49-F238E27FC236}">
                <a16:creationId xmlns:a16="http://schemas.microsoft.com/office/drawing/2014/main" id="{7FD1B3F0-C3FD-E3F1-E9A7-E6CF301FD53F}"/>
              </a:ext>
            </a:extLst>
          </p:cNvPr>
          <p:cNvCxnSpPr/>
          <p:nvPr/>
        </p:nvCxnSpPr>
        <p:spPr>
          <a:xfrm>
            <a:off x="901033" y="5678032"/>
            <a:ext cx="533400" cy="22860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a:extLst>
              <a:ext uri="{FF2B5EF4-FFF2-40B4-BE49-F238E27FC236}">
                <a16:creationId xmlns:a16="http://schemas.microsoft.com/office/drawing/2014/main" id="{54BF056B-9245-838F-D9A7-A49919EEFCF1}"/>
              </a:ext>
            </a:extLst>
          </p:cNvPr>
          <p:cNvCxnSpPr/>
          <p:nvPr/>
        </p:nvCxnSpPr>
        <p:spPr>
          <a:xfrm>
            <a:off x="2958433" y="5678032"/>
            <a:ext cx="533400" cy="2286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a:extLst>
              <a:ext uri="{FF2B5EF4-FFF2-40B4-BE49-F238E27FC236}">
                <a16:creationId xmlns:a16="http://schemas.microsoft.com/office/drawing/2014/main" id="{53F9EC58-C7D0-1675-2110-EFAD05AD03B4}"/>
              </a:ext>
            </a:extLst>
          </p:cNvPr>
          <p:cNvCxnSpPr/>
          <p:nvPr/>
        </p:nvCxnSpPr>
        <p:spPr>
          <a:xfrm>
            <a:off x="5015833" y="5678032"/>
            <a:ext cx="533400" cy="22860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a:extLst>
              <a:ext uri="{FF2B5EF4-FFF2-40B4-BE49-F238E27FC236}">
                <a16:creationId xmlns:a16="http://schemas.microsoft.com/office/drawing/2014/main" id="{CF02FC00-0AD0-C94A-8FE5-C15FFFE82C91}"/>
              </a:ext>
            </a:extLst>
          </p:cNvPr>
          <p:cNvCxnSpPr/>
          <p:nvPr/>
        </p:nvCxnSpPr>
        <p:spPr>
          <a:xfrm>
            <a:off x="7073233" y="5678032"/>
            <a:ext cx="533400" cy="2286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06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572</TotalTime>
  <Words>4682</Words>
  <Application>Microsoft Office PowerPoint</Application>
  <PresentationFormat>Προβολή στην οθόνη (4:3)</PresentationFormat>
  <Paragraphs>911</Paragraphs>
  <Slides>60</Slides>
  <Notes>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60</vt:i4>
      </vt:variant>
    </vt:vector>
  </HeadingPairs>
  <TitlesOfParts>
    <vt:vector size="69" baseType="lpstr">
      <vt:lpstr>Aptos</vt:lpstr>
      <vt:lpstr>Arial</vt:lpstr>
      <vt:lpstr>Calibri</vt:lpstr>
      <vt:lpstr>Courier New</vt:lpstr>
      <vt:lpstr>Marlett</vt:lpstr>
      <vt:lpstr>Monotype Sorts</vt:lpstr>
      <vt:lpstr>Symbol</vt:lpstr>
      <vt:lpstr>Times New Roman</vt:lpstr>
      <vt:lpstr>Office Theme</vt:lpstr>
      <vt:lpstr>ΒΑΣΕΙΣ ΔΕΔΟΜΕΝΩΝ</vt:lpstr>
      <vt:lpstr>Γραφική Αναπαράσταση Τύπων Οντοτήτων</vt:lpstr>
      <vt:lpstr>Πληθικότητες (Cardinalities) στις Συσχετίσεις μεταξύ των Οντοτήτων</vt:lpstr>
      <vt:lpstr>Παράδειγμα Διαγράμματος Οντοτήτων-Συσχετίσεων (ER Diagram)ση Δεδομένων Πανεπιστημίου</vt:lpstr>
      <vt:lpstr>Βάση Δεδομένων Πανεπιστημίου</vt:lpstr>
      <vt:lpstr>Βάση Δεδομένων Πανεπιστημίου</vt:lpstr>
      <vt:lpstr>Σχεδίαση διαγράμματος οντοτήτων συσχετίσεων (ER diagram)</vt:lpstr>
      <vt:lpstr>Ενδεικτική Λύση</vt:lpstr>
      <vt:lpstr>Σχεδίαση Σχεσιακού Μοντέλου από ER Diagram</vt:lpstr>
      <vt:lpstr>Σχεδίαση Σχεσιακού Μοντέλου από ER Diagram</vt:lpstr>
      <vt:lpstr>Σχεδίαση Σχεσιακού Μοντέλου από ER Diagram</vt:lpstr>
      <vt:lpstr>Σχεδίαση Σχεσιακού Μοντέλου από ER Diagram</vt:lpstr>
      <vt:lpstr>Σχεδίαση Σχεσιακού Μοντέλου από ER Diagram</vt:lpstr>
      <vt:lpstr>Σχεδίαση Σχεσιακού Μοντέλου από ER Diagram</vt:lpstr>
      <vt:lpstr>Σχεδίαση Σχεσιακού Μοντέλου από ER Diagram</vt:lpstr>
      <vt:lpstr>Παρουσίαση του PowerPoint</vt:lpstr>
      <vt:lpstr>Σχεδίαση Σχεσιακού Μοντέλου από ER Diagram</vt:lpstr>
      <vt:lpstr>Παρουσίαση του PowerPoint</vt:lpstr>
      <vt:lpstr>Σχεδίαση Σχεσιακού Μοντέλου από ER Diagram</vt:lpstr>
      <vt:lpstr>Σχεδίαση Σχεσιακού Μοντέλου από ER Diagram</vt:lpstr>
      <vt:lpstr>Σχεδίαση Σχεσιακού Μοντέλου από ER Diagram</vt:lpstr>
      <vt:lpstr>Παρουσίαση του PowerPoint</vt:lpstr>
      <vt:lpstr>Παρουσίαση του PowerPoint</vt:lpstr>
      <vt:lpstr>Σχεδίαση Σχεσιακού Μοντέλου από ER Diagram</vt:lpstr>
      <vt:lpstr>Παρουσίαση του PowerPoint</vt:lpstr>
      <vt:lpstr>Παρουσίαση του PowerPoint</vt:lpstr>
      <vt:lpstr>Ενδεικτική Λύση</vt:lpstr>
      <vt:lpstr>Structured Query Language (SQL)</vt:lpstr>
      <vt:lpstr>SQL CREATE TABLE details</vt:lpstr>
      <vt:lpstr>PostgreSQL Data Types</vt:lpstr>
      <vt:lpstr>Σχεδίαση Βάσης Δεδομένων με SQL από Σχεσιακό Μοντέλο (Παράδειγμα)</vt:lpstr>
      <vt:lpstr>Σχεδίαση Βάσης Δεδομένων με SQL από Σχεσιακό Μοντέλο</vt:lpstr>
      <vt:lpstr>Ενδεικτική Λύση</vt:lpstr>
      <vt:lpstr>Ενδεικτική Λύση</vt:lpstr>
      <vt:lpstr>Ενδεικτική Λύση</vt:lpstr>
      <vt:lpstr>Ενδεικτική Λύση</vt:lpstr>
      <vt:lpstr>Ενδεικτική Λύση</vt:lpstr>
      <vt:lpstr>Ενδεικτική Λύση</vt:lpstr>
      <vt:lpstr>Ενδεικτική Λύση</vt:lpstr>
      <vt:lpstr>SQL Επεξεργασία Δεδομένων</vt:lpstr>
      <vt:lpstr>Ενδεικτική Λύση</vt:lpstr>
      <vt:lpstr>Ενδεικτική Λύση</vt:lpstr>
      <vt:lpstr>Ενδεικτική Λύση</vt:lpstr>
      <vt:lpstr>Ενδεικτική Λύση</vt:lpstr>
      <vt:lpstr>Ενδεικτική Λύση</vt:lpstr>
      <vt:lpstr>Ενδεικτική Λύση</vt:lpstr>
      <vt:lpstr>Η Εντολή SELECT–FROM–WHERE</vt:lpstr>
      <vt:lpstr>Η Εντολή SELECT–FROM–WHERE</vt:lpstr>
      <vt:lpstr>Η Εντολή SELECT–FROM–WHERE</vt:lpstr>
      <vt:lpstr>Η Εντολή SELECT–FROM–WHERE</vt:lpstr>
      <vt:lpstr>Η Εντολή SELECT–FROM–WHERE</vt:lpstr>
      <vt:lpstr>Η Εντολή UNION</vt:lpstr>
      <vt:lpstr>Η Εντολή JOIN</vt:lpstr>
      <vt:lpstr>Υποερωτήματα (Subqueries) στην SQL</vt:lpstr>
      <vt:lpstr>Όψεις (Views) στην SQL</vt:lpstr>
      <vt:lpstr>Σχεσιακή Άλγεβρα</vt:lpstr>
      <vt:lpstr>Βασικοί Σχεσιακής Άλγεβρας</vt:lpstr>
      <vt:lpstr>Βασικοί Σχεσιακής Άλγεβρας</vt:lpstr>
      <vt:lpstr>Άλλοι Τελεστές Σχεσιακής Άλγεβρας</vt:lpstr>
      <vt:lpstr>Αντιστοιχία Σχεσιακής Άλγεβρας με εντολές INSERT και DELETE</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ΒΑΣΕΙΣ ΔΕΔΟΜΕΝΩΝ</dc:title>
  <dc:creator>npapadak</dc:creator>
  <cp:lastModifiedBy>George Hatzivasilis</cp:lastModifiedBy>
  <cp:revision>173</cp:revision>
  <dcterms:created xsi:type="dcterms:W3CDTF">2013-12-09T13:25:00Z</dcterms:created>
  <dcterms:modified xsi:type="dcterms:W3CDTF">2026-01-14T09:59:04Z</dcterms:modified>
</cp:coreProperties>
</file>