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258" r:id="rId5"/>
    <p:sldId id="335" r:id="rId6"/>
    <p:sldId id="336" r:id="rId7"/>
    <p:sldId id="337" r:id="rId8"/>
    <p:sldId id="338" r:id="rId9"/>
    <p:sldId id="339" r:id="rId10"/>
  </p:sldIdLst>
  <p:sldSz cx="12192000" cy="6858000"/>
  <p:notesSz cx="6858000" cy="9144000"/>
  <p:defaultTextStyle>
    <a:defPPr rtl="0">
      <a:defRPr lang="h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>
            <a:extLst>
              <a:ext uri="{FF2B5EF4-FFF2-40B4-BE49-F238E27FC236}">
                <a16:creationId xmlns:a16="http://schemas.microsoft.com/office/drawing/2014/main" id="{654ACDB4-642F-4F82-9C8D-2DC384BF8F2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hu-HU" dirty="0"/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9ABB06E6-7341-4F07-8285-8B35565B99C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18BD04B-9901-4DE1-8A1B-B9A0708AD458}" type="datetime1">
              <a:rPr lang="hu-HU" smtClean="0"/>
              <a:t>2026. 04. 21.</a:t>
            </a:fld>
            <a:endParaRPr lang="hu-HU" dirty="0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F2C88C94-6E7C-4506-82BE-23DAD04DCE1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hu-HU" dirty="0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45A5C082-911A-46EA-8DF6-A63F9F9E0A6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C3086C9-2826-46AE-BD8E-F12CB3F9C8B4}" type="slidenum">
              <a:rPr lang="hu-HU" smtClean="0"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8759103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hu-HU" noProof="0" dirty="0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3B89F-BAEE-4F9D-8FEB-0A39716670AA}" type="datetime1">
              <a:rPr lang="hu-HU" smtClean="0"/>
              <a:pPr/>
              <a:t>2026. 04. 21.</a:t>
            </a:fld>
            <a:endParaRPr lang="hu-HU" dirty="0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hu-HU" noProof="0" dirty="0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hu-HU" noProof="0" dirty="0"/>
              <a:t>Mintaszöveg szerkesztése</a:t>
            </a:r>
          </a:p>
          <a:p>
            <a:pPr lvl="1" rtl="0"/>
            <a:r>
              <a:rPr lang="hu-HU" noProof="0" dirty="0"/>
              <a:t>Második szint</a:t>
            </a:r>
          </a:p>
          <a:p>
            <a:pPr lvl="2" rtl="0"/>
            <a:r>
              <a:rPr lang="hu-HU" noProof="0" dirty="0"/>
              <a:t>Harmadik szint</a:t>
            </a:r>
          </a:p>
          <a:p>
            <a:pPr lvl="3" rtl="0"/>
            <a:r>
              <a:rPr lang="hu-HU" noProof="0" dirty="0"/>
              <a:t>Negyedik szint</a:t>
            </a:r>
          </a:p>
          <a:p>
            <a:pPr lvl="4" rtl="0"/>
            <a:r>
              <a:rPr lang="hu-HU" noProof="0" dirty="0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hu-HU" noProof="0" dirty="0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FAD0BC5-116C-42CF-8B28-245F66D50665}" type="slidenum">
              <a:rPr lang="hu-HU" noProof="0" smtClean="0"/>
              <a:t>‹#›</a:t>
            </a:fld>
            <a:endParaRPr lang="hu-HU" noProof="0" dirty="0"/>
          </a:p>
        </p:txBody>
      </p:sp>
    </p:spTree>
    <p:extLst>
      <p:ext uri="{BB962C8B-B14F-4D97-AF65-F5344CB8AC3E}">
        <p14:creationId xmlns:p14="http://schemas.microsoft.com/office/powerpoint/2010/main" val="2499818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FAD0BC5-116C-42CF-8B28-245F66D50665}" type="slidenum">
              <a:rPr lang="hu-HU" smtClean="0"/>
              <a:t>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228882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FAD0BC5-116C-42CF-8B28-245F66D50665}" type="slidenum">
              <a:rPr lang="hu-HU" smtClean="0"/>
              <a:t>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467500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B3AFEF-21D3-CB90-10ED-3BCD3A82C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1AEE893F-08D3-36E7-D063-83E3467FA9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275F926D-830B-4FC7-8780-49DBCC9A4F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3A451632-495A-5660-6393-26F37B7F48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FAD0BC5-116C-42CF-8B28-245F66D50665}" type="slidenum">
              <a:rPr lang="hu-HU" smtClean="0"/>
              <a:t>3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537335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495FB3-E428-6D98-61B1-1FEA54BE29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F99FE105-261D-099B-859F-AE6C34743D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8BDF463D-0D2D-5E8C-1065-90BD4A6BA3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92B9B8DE-CD58-99D8-8A19-B3A9C0C750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FAD0BC5-116C-42CF-8B28-245F66D50665}" type="slidenum">
              <a:rPr lang="hu-HU" smtClean="0"/>
              <a:t>4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1174742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9390A-DD14-8184-F439-99B8D393EB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3688EA5E-A1AE-3A2C-CD98-2BF8ECC5F8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11058C1A-7F82-1367-D8D5-085992CCD1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0F19FC28-8CD2-6077-5EDB-36A379F359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FAD0BC5-116C-42CF-8B28-245F66D50665}" type="slidenum">
              <a:rPr lang="hu-HU" smtClean="0"/>
              <a:t>5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2094599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8233A4-75DF-D8CF-F304-440DF5AEFF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92401AB4-B57F-880D-3DBA-0DC3DFFC9A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F9142587-AAE3-3CF7-B464-1CD709552B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5D40AF53-F130-7E53-E999-C3DBFD2379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FAD0BC5-116C-42CF-8B28-245F66D50665}" type="slidenum">
              <a:rPr lang="hu-HU" smtClean="0"/>
              <a:t>6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58111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ép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Kép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Téglalap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10" name="Téglalap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rtlCol="0" anchor="b">
            <a:noAutofit/>
          </a:bodyPr>
          <a:lstStyle>
            <a:lvl1pPr algn="r">
              <a:defRPr sz="5400"/>
            </a:lvl1pPr>
          </a:lstStyle>
          <a:p>
            <a:pPr rtl="0"/>
            <a:r>
              <a:rPr lang="en-US" noProof="0"/>
              <a:t>Click to edit Master title style</a:t>
            </a:r>
            <a:endParaRPr lang="hu-HU" noProof="0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 rtlCol="0"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n-US" noProof="0"/>
              <a:t>Click to edit Master subtitle style</a:t>
            </a:r>
            <a:endParaRPr lang="hu-HU" noProof="0" dirty="0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CE175F5-EFE9-4D5B-8FFA-0560590D50C9}" type="datetime1">
              <a:rPr lang="hu-HU" noProof="0" smtClean="0"/>
              <a:t>2026. 04. 21.</a:t>
            </a:fld>
            <a:endParaRPr lang="hu-HU" noProof="0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u-HU" noProof="0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 rtlCol="0"/>
          <a:lstStyle/>
          <a:p>
            <a:pPr rtl="0"/>
            <a:fld id="{6D22F896-40B5-4ADD-8801-0D06FADFA095}" type="slidenum">
              <a:rPr lang="hu-HU" noProof="0" smtClean="0"/>
              <a:t>‹#›</a:t>
            </a:fld>
            <a:endParaRPr lang="hu-HU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ép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Kép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Téglalap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églalap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rtlCol="0" anchor="b">
            <a:normAutofit/>
          </a:bodyPr>
          <a:lstStyle>
            <a:lvl1pPr>
              <a:defRPr sz="2400"/>
            </a:lvl1pPr>
          </a:lstStyle>
          <a:p>
            <a:pPr rtl="0"/>
            <a:r>
              <a:rPr lang="en-US" noProof="0"/>
              <a:t>Click to edit Master title style</a:t>
            </a:r>
            <a:endParaRPr lang="hu-HU" noProof="0" dirty="0"/>
          </a:p>
        </p:txBody>
      </p:sp>
      <p:sp>
        <p:nvSpPr>
          <p:cNvPr id="3" name="Kép helyőrzője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n-US" noProof="0"/>
              <a:t>Click icon to add picture</a:t>
            </a:r>
            <a:endParaRPr lang="hu-HU" noProof="0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9995EC4-A95F-4EA4-9C47-808BEEB7A50F}" type="datetime1">
              <a:rPr lang="hu-HU" noProof="0" smtClean="0"/>
              <a:t>2026. 04. 21.</a:t>
            </a:fld>
            <a:endParaRPr lang="hu-HU" noProof="0" dirty="0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u-HU" noProof="0" dirty="0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 rtlCol="0"/>
          <a:lstStyle/>
          <a:p>
            <a:pPr rtl="0"/>
            <a:fld id="{6D22F896-40B5-4ADD-8801-0D06FADFA095}" type="slidenum">
              <a:rPr lang="hu-HU" noProof="0" smtClean="0"/>
              <a:t>‹#›</a:t>
            </a:fld>
            <a:endParaRPr lang="hu-HU" noProof="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ím és felir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ép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Kép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Téglalap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églalap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rtlCol="0" anchor="ctr"/>
          <a:lstStyle>
            <a:lvl1pPr>
              <a:defRPr sz="3200"/>
            </a:lvl1pPr>
          </a:lstStyle>
          <a:p>
            <a:pPr rtl="0"/>
            <a:r>
              <a:rPr lang="en-US" noProof="0"/>
              <a:t>Click to edit Master title style</a:t>
            </a:r>
            <a:endParaRPr lang="hu-HU" noProof="0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rtlCol="0"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C8D23B8-80AE-4EA1-AEB9-700A6B4F3BCB}" type="datetime1">
              <a:rPr lang="hu-HU" noProof="0" smtClean="0"/>
              <a:t>2026. 04. 21.</a:t>
            </a:fld>
            <a:endParaRPr lang="hu-HU" noProof="0" dirty="0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u-HU" noProof="0" dirty="0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 rtlCol="0"/>
          <a:lstStyle/>
          <a:p>
            <a:pPr rtl="0"/>
            <a:fld id="{6D22F896-40B5-4ADD-8801-0D06FADFA095}" type="slidenum">
              <a:rPr lang="hu-HU" noProof="0" smtClean="0"/>
              <a:t>‹#›</a:t>
            </a:fld>
            <a:endParaRPr lang="hu-HU" noProof="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Kép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Téglalap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églalap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rtlCol="0" anchor="ctr"/>
          <a:lstStyle>
            <a:lvl1pPr>
              <a:defRPr sz="3200"/>
            </a:lvl1pPr>
          </a:lstStyle>
          <a:p>
            <a:pPr rtl="0"/>
            <a:r>
              <a:rPr lang="en-US" noProof="0"/>
              <a:t>Click to edit Master title style</a:t>
            </a:r>
            <a:endParaRPr lang="hu-HU" noProof="0" dirty="0"/>
          </a:p>
        </p:txBody>
      </p:sp>
      <p:sp>
        <p:nvSpPr>
          <p:cNvPr id="12" name="Szöveg helye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rtlCol="0"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C1B6CD7-E9E8-474E-B13C-0107B6DBB13E}" type="datetime1">
              <a:rPr lang="hu-HU" noProof="0" smtClean="0"/>
              <a:t>2026. 04. 21.</a:t>
            </a:fld>
            <a:endParaRPr lang="hu-HU" noProof="0" dirty="0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u-HU" noProof="0" dirty="0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 rtlCol="0"/>
          <a:lstStyle/>
          <a:p>
            <a:pPr rtl="0"/>
            <a:fld id="{6D22F896-40B5-4ADD-8801-0D06FADFA095}" type="slidenum">
              <a:rPr lang="hu-HU" noProof="0" smtClean="0"/>
              <a:t>‹#›</a:t>
            </a:fld>
            <a:endParaRPr lang="hu-HU" noProof="0" dirty="0"/>
          </a:p>
        </p:txBody>
      </p:sp>
      <p:sp>
        <p:nvSpPr>
          <p:cNvPr id="16" name="Szövegdoboz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rtl="0"/>
            <a:r>
              <a:rPr lang="hu-HU" sz="7200" noProof="0" dirty="0">
                <a:solidFill>
                  <a:schemeClr val="tx1"/>
                </a:solidFill>
                <a:effectLst/>
              </a:rPr>
              <a:t>„</a:t>
            </a:r>
          </a:p>
        </p:txBody>
      </p:sp>
      <p:sp>
        <p:nvSpPr>
          <p:cNvPr id="17" name="Szövegdoboz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hu-HU" sz="7200" noProof="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évj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ép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Kép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Téglalap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églalap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en-US" noProof="0"/>
              <a:t>Click to edit Master title style</a:t>
            </a:r>
            <a:endParaRPr lang="hu-HU" noProof="0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rtlCol="0"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95D1E3-29F6-4111-B82B-2E0BAE1F2320}" type="datetime1">
              <a:rPr lang="hu-HU" noProof="0" smtClean="0"/>
              <a:t>2026. 04. 21.</a:t>
            </a:fld>
            <a:endParaRPr lang="hu-HU" noProof="0" dirty="0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u-HU" noProof="0" dirty="0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 rtlCol="0"/>
          <a:lstStyle/>
          <a:p>
            <a:pPr rtl="0"/>
            <a:fld id="{6D22F896-40B5-4ADD-8801-0D06FADFA095}" type="slidenum">
              <a:rPr lang="hu-HU" noProof="0" smtClean="0"/>
              <a:t>‹#›</a:t>
            </a:fld>
            <a:endParaRPr lang="hu-HU" noProof="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oszl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ép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Kép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Téglalap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Téglalap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Cím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hu-HU" noProof="0" dirty="0"/>
          </a:p>
        </p:txBody>
      </p:sp>
      <p:sp>
        <p:nvSpPr>
          <p:cNvPr id="7" name="Szöveg helye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8" name="Szöveg helye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9" name="Szöveg helye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10" name="Szöveg helye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11" name="Szöveg helye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12" name="Szöveg helye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DAD03B7-9407-4D4B-AE67-6F1CFB25AC84}" type="datetime1">
              <a:rPr lang="hu-HU" noProof="0" smtClean="0"/>
              <a:t>2026. 04. 21.</a:t>
            </a:fld>
            <a:endParaRPr lang="hu-HU" noProof="0" dirty="0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u-HU" noProof="0" dirty="0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hu-HU" noProof="0" smtClean="0"/>
              <a:t>‹#›</a:t>
            </a:fld>
            <a:endParaRPr lang="hu-HU" noProof="0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époszl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Kép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Kép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Téglalap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Téglalap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Cím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hu-HU" noProof="0" dirty="0"/>
          </a:p>
        </p:txBody>
      </p:sp>
      <p:sp>
        <p:nvSpPr>
          <p:cNvPr id="19" name="Szöveg helye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0" name="Kép helyőrzője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en-US" noProof="0"/>
              <a:t>Click icon to add picture</a:t>
            </a:r>
            <a:endParaRPr lang="hu-HU" noProof="0" dirty="0"/>
          </a:p>
        </p:txBody>
      </p:sp>
      <p:sp>
        <p:nvSpPr>
          <p:cNvPr id="21" name="Szöveg helye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2" name="Szöveg helye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3" name="Kép helyőrzője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en-US" noProof="0"/>
              <a:t>Click icon to add picture</a:t>
            </a:r>
            <a:endParaRPr lang="hu-HU" noProof="0" dirty="0"/>
          </a:p>
        </p:txBody>
      </p:sp>
      <p:sp>
        <p:nvSpPr>
          <p:cNvPr id="24" name="Szöveg helye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5" name="Szöveg helye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26" name="Kép helyőrzője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en-US" noProof="0"/>
              <a:t>Click icon to add picture</a:t>
            </a:r>
            <a:endParaRPr lang="hu-HU" noProof="0" dirty="0"/>
          </a:p>
        </p:txBody>
      </p:sp>
      <p:sp>
        <p:nvSpPr>
          <p:cNvPr id="27" name="Szöveg helye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5027BEF-C2D8-461C-88F5-2F9515115C98}" type="datetime1">
              <a:rPr lang="hu-HU" noProof="0" smtClean="0"/>
              <a:t>2026. 04. 21.</a:t>
            </a:fld>
            <a:endParaRPr lang="hu-HU" noProof="0" dirty="0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u-HU" noProof="0" dirty="0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hu-HU" noProof="0" smtClean="0"/>
              <a:t>‹#›</a:t>
            </a:fld>
            <a:endParaRPr lang="hu-HU" noProof="0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ép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Kép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Téglalap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églalap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r">
              <a:defRPr/>
            </a:lvl1pPr>
          </a:lstStyle>
          <a:p>
            <a:pPr rtl="0"/>
            <a:r>
              <a:rPr lang="en-US" noProof="0"/>
              <a:t>Click to edit Master title style</a:t>
            </a:r>
            <a:endParaRPr lang="hu-HU" noProof="0" dirty="0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hu-HU" noProof="0" dirty="0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F116648-0881-4C5C-94A1-27D18863B968}" type="datetime1">
              <a:rPr lang="hu-HU" noProof="0" smtClean="0"/>
              <a:t>2026. 04. 21.</a:t>
            </a:fld>
            <a:endParaRPr lang="hu-HU" noProof="0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u-HU" noProof="0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hu-HU" noProof="0" smtClean="0"/>
              <a:t>‹#›</a:t>
            </a:fld>
            <a:endParaRPr lang="hu-HU" noProof="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églalap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églalap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 rtlCol="0"/>
          <a:lstStyle/>
          <a:p>
            <a:pPr rtl="0"/>
            <a:r>
              <a:rPr lang="en-US" noProof="0"/>
              <a:t>Click to edit Master title style</a:t>
            </a:r>
            <a:endParaRPr lang="hu-HU" noProof="0" dirty="0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hu-HU" noProof="0" dirty="0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 rtlCol="0"/>
          <a:lstStyle/>
          <a:p>
            <a:pPr rtl="0"/>
            <a:fld id="{4052231C-1AC3-4EC9-8D81-653580E83BAC}" type="datetime1">
              <a:rPr lang="hu-HU" noProof="0" smtClean="0"/>
              <a:t>2026. 04. 21.</a:t>
            </a:fld>
            <a:endParaRPr lang="hu-HU" noProof="0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 rtlCol="0"/>
          <a:lstStyle/>
          <a:p>
            <a:pPr rtl="0"/>
            <a:endParaRPr lang="hu-HU" noProof="0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rtlCol="0" anchor="t"/>
          <a:lstStyle>
            <a:lvl1pPr algn="ctr">
              <a:defRPr/>
            </a:lvl1pPr>
          </a:lstStyle>
          <a:p>
            <a:pPr rtl="0"/>
            <a:fld id="{6D22F896-40B5-4ADD-8801-0D06FADFA095}" type="slidenum">
              <a:rPr lang="hu-HU" noProof="0" smtClean="0"/>
              <a:pPr/>
              <a:t>‹#›</a:t>
            </a:fld>
            <a:endParaRPr lang="hu-HU" noProof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Kép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Kép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Téglalap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18" name="Téglalap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hu-HU" noProof="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hu-HU" noProof="0" dirty="0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9C3BC40-7CFA-4D27-AC4C-A6FE7E0DF4FE}" type="datetime1">
              <a:rPr lang="hu-HU" noProof="0" smtClean="0"/>
              <a:t>2026. 04. 21.</a:t>
            </a:fld>
            <a:endParaRPr lang="hu-HU" noProof="0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u-HU" noProof="0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hu-HU" noProof="0" smtClean="0"/>
              <a:t>‹#›</a:t>
            </a:fld>
            <a:endParaRPr lang="hu-HU" noProof="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ép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Kép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Téglalap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églalap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rtlCol="0" anchor="ctr">
            <a:normAutofit/>
          </a:bodyPr>
          <a:lstStyle>
            <a:lvl1pPr algn="r">
              <a:defRPr sz="3600"/>
            </a:lvl1pPr>
          </a:lstStyle>
          <a:p>
            <a:pPr rtl="0"/>
            <a:r>
              <a:rPr lang="en-US" noProof="0"/>
              <a:t>Click to edit Master title style</a:t>
            </a:r>
            <a:endParaRPr lang="hu-HU" noProof="0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 rtlCol="0"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984CE33-CBBB-4A3D-8079-3DA4F37A44FB}" type="datetime1">
              <a:rPr lang="hu-HU" noProof="0" smtClean="0"/>
              <a:t>2026. 04. 21.</a:t>
            </a:fld>
            <a:endParaRPr lang="hu-HU" noProof="0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u-HU" noProof="0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 rtlCol="0"/>
          <a:lstStyle/>
          <a:p>
            <a:pPr rtl="0"/>
            <a:fld id="{6D22F896-40B5-4ADD-8801-0D06FADFA095}" type="slidenum">
              <a:rPr lang="hu-HU" noProof="0" smtClean="0"/>
              <a:t>‹#›</a:t>
            </a:fld>
            <a:endParaRPr lang="hu-HU" noProof="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ét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ép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Kép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Téglalap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églalap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hu-HU" noProof="0" dirty="0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hu-HU" noProof="0" dirty="0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hu-HU" noProof="0" dirty="0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0BBF6B0-48AA-41AE-91DD-2F8D2BD7AC4C}" type="datetime1">
              <a:rPr lang="hu-HU" noProof="0" smtClean="0"/>
              <a:t>2026. 04. 21.</a:t>
            </a:fld>
            <a:endParaRPr lang="hu-HU" noProof="0" dirty="0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u-HU" noProof="0" dirty="0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hu-HU" noProof="0" smtClean="0"/>
              <a:t>‹#›</a:t>
            </a:fld>
            <a:endParaRPr lang="hu-HU" noProof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ép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Kép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Téglalap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Téglalap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hu-HU" noProof="0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hu-HU" noProof="0" dirty="0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hu-HU" noProof="0" dirty="0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1CFD077-7F5D-4A3A-8CA9-2A893F9F1458}" type="datetime1">
              <a:rPr lang="hu-HU" noProof="0" smtClean="0"/>
              <a:t>2026. 04. 21.</a:t>
            </a:fld>
            <a:endParaRPr lang="hu-HU" noProof="0" dirty="0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u-HU" noProof="0" dirty="0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hu-HU" noProof="0" smtClean="0"/>
              <a:t>‹#›</a:t>
            </a:fld>
            <a:endParaRPr lang="hu-HU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Kép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Téglalap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églalap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hu-HU" noProof="0" dirty="0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5F2736F-1C0B-4B04-9844-50B61D21A3A7}" type="datetime1">
              <a:rPr lang="hu-HU" noProof="0" smtClean="0"/>
              <a:t>2026. 04. 21.</a:t>
            </a:fld>
            <a:endParaRPr lang="hu-HU" noProof="0" dirty="0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u-HU" noProof="0" dirty="0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hu-HU" noProof="0" smtClean="0"/>
              <a:t>‹#›</a:t>
            </a:fld>
            <a:endParaRPr lang="hu-HU" noProof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Téglalap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A23C134-D7C3-4D52-A4BC-A7FCB56DE4C2}" type="datetime1">
              <a:rPr lang="hu-HU" noProof="0" smtClean="0"/>
              <a:t>2026. 04. 21.</a:t>
            </a:fld>
            <a:endParaRPr lang="hu-HU" noProof="0" dirty="0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u-HU" noProof="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hu-HU" noProof="0" smtClean="0"/>
              <a:t>‹#›</a:t>
            </a:fld>
            <a:endParaRPr lang="hu-HU" noProof="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ép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Kép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Téglalap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églalap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rtlCol="0" anchor="ctr">
            <a:normAutofit/>
          </a:bodyPr>
          <a:lstStyle>
            <a:lvl1pPr>
              <a:defRPr sz="3600"/>
            </a:lvl1pPr>
          </a:lstStyle>
          <a:p>
            <a:pPr rtl="0"/>
            <a:r>
              <a:rPr lang="en-US" noProof="0"/>
              <a:t>Click to edit Master title style</a:t>
            </a:r>
            <a:endParaRPr lang="hu-HU" noProof="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hu-HU" noProof="0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rtlCol="0"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B7FDA26-8158-4E9B-9FA9-652811F27A7B}" type="datetime1">
              <a:rPr lang="hu-HU" noProof="0" smtClean="0"/>
              <a:t>2026. 04. 21.</a:t>
            </a:fld>
            <a:endParaRPr lang="hu-HU" noProof="0" dirty="0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u-HU" noProof="0" dirty="0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hu-HU" noProof="0" smtClean="0"/>
              <a:t>‹#›</a:t>
            </a:fld>
            <a:endParaRPr lang="hu-HU" noProof="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ép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Kép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Téglalap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églalap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rtlCol="0" anchor="ctr">
            <a:normAutofit/>
          </a:bodyPr>
          <a:lstStyle>
            <a:lvl1pPr>
              <a:defRPr sz="3600"/>
            </a:lvl1pPr>
          </a:lstStyle>
          <a:p>
            <a:pPr rtl="0"/>
            <a:r>
              <a:rPr lang="en-US" noProof="0"/>
              <a:t>Click to edit Master title style</a:t>
            </a:r>
            <a:endParaRPr lang="hu-HU" noProof="0" dirty="0"/>
          </a:p>
        </p:txBody>
      </p:sp>
      <p:sp>
        <p:nvSpPr>
          <p:cNvPr id="3" name="Kép helyőrzője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n-US" noProof="0"/>
              <a:t>Click icon to add picture</a:t>
            </a:r>
            <a:endParaRPr lang="hu-HU" noProof="0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rtlCol="0"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51CFA91-3F25-4DE5-B9D6-CF99CD168EF3}" type="datetime1">
              <a:rPr lang="hu-HU" noProof="0" smtClean="0"/>
              <a:t>2026. 04. 21.</a:t>
            </a:fld>
            <a:endParaRPr lang="hu-HU" noProof="0" dirty="0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hu-HU" noProof="0" dirty="0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hu-HU" noProof="0" smtClean="0"/>
              <a:t>‹#›</a:t>
            </a:fld>
            <a:endParaRPr lang="hu-HU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ép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hu-HU" noProof="0" dirty="0"/>
              <a:t>Mintacím stílusának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hu-HU" noProof="0" dirty="0"/>
              <a:t>Mintaszöveg szerkesztése</a:t>
            </a:r>
          </a:p>
          <a:p>
            <a:pPr lvl="1" rtl="0"/>
            <a:r>
              <a:rPr lang="hu-HU" noProof="0" dirty="0"/>
              <a:t>Második szint</a:t>
            </a:r>
          </a:p>
          <a:p>
            <a:pPr lvl="2" rtl="0"/>
            <a:r>
              <a:rPr lang="hu-HU" noProof="0" dirty="0"/>
              <a:t>Harmadik szint</a:t>
            </a:r>
          </a:p>
          <a:p>
            <a:pPr lvl="3" rtl="0"/>
            <a:r>
              <a:rPr lang="hu-HU" noProof="0" dirty="0"/>
              <a:t>Negyedik szint</a:t>
            </a:r>
          </a:p>
          <a:p>
            <a:pPr lvl="4" rtl="0"/>
            <a:r>
              <a:rPr lang="hu-HU" noProof="0" dirty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D26C1FD4-814C-4AF5-BF0B-5359D15E2538}" type="datetime1">
              <a:rPr lang="hu-HU" noProof="0" smtClean="0"/>
              <a:t>2026. 04. 21.</a:t>
            </a:fld>
            <a:endParaRPr lang="hu-HU" noProof="0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hu-HU" noProof="0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6D22F896-40B5-4ADD-8801-0D06FADFA095}" type="slidenum">
              <a:rPr lang="hu-HU" noProof="0" smtClean="0"/>
              <a:pPr/>
              <a:t>‹#›</a:t>
            </a:fld>
            <a:endParaRPr lang="hu-HU" noProof="0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ép 8" descr="absztrakt geometriai kép">
            <a:extLst>
              <a:ext uri="{FF2B5EF4-FFF2-40B4-BE49-F238E27FC236}">
                <a16:creationId xmlns:a16="http://schemas.microsoft.com/office/drawing/2014/main" id="{1F6EA444-CCD5-43A4-848C-62DE7C63DDF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360" r="9091" b="10360"/>
          <a:stretch/>
        </p:blipFill>
        <p:spPr>
          <a:xfrm>
            <a:off x="-3176" y="10"/>
            <a:ext cx="12192000" cy="6857991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41704883-D088-4683-A1FD-AEE53B3361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4249541"/>
            <a:ext cx="8968085" cy="1660332"/>
          </a:xfrm>
          <a:prstGeom prst="rect">
            <a:avLst/>
          </a:prstGeom>
          <a:solidFill>
            <a:schemeClr val="bg1">
              <a:lumMod val="95000"/>
              <a:lumOff val="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id="{CF6AF5ED-FC20-4831-8454-D57E6A498B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322" y="4402667"/>
            <a:ext cx="8133478" cy="940240"/>
          </a:xfrm>
        </p:spPr>
        <p:txBody>
          <a:bodyPr rtlCol="0">
            <a:noAutofit/>
          </a:bodyPr>
          <a:lstStyle/>
          <a:p>
            <a:r>
              <a:rPr lang="hu-HU" sz="3600" dirty="0"/>
              <a:t>Advanced </a:t>
            </a:r>
            <a:r>
              <a:rPr lang="hu-HU" sz="3600" dirty="0" err="1"/>
              <a:t>Topics</a:t>
            </a:r>
            <a:r>
              <a:rPr lang="hu-HU" sz="3600" dirty="0"/>
              <a:t> in </a:t>
            </a:r>
            <a:r>
              <a:rPr lang="hu-HU" sz="3600" dirty="0" err="1"/>
              <a:t>Databases</a:t>
            </a:r>
            <a:br>
              <a:rPr lang="hu-HU" sz="3600" dirty="0"/>
            </a:br>
            <a:r>
              <a:rPr lang="hu-HU" sz="3600" dirty="0" err="1"/>
              <a:t>Assignment</a:t>
            </a:r>
            <a:r>
              <a:rPr lang="hu-HU" sz="3600" dirty="0"/>
              <a:t> II. 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4129664F-1730-4E16-9129-9C058466EF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0322" y="5342302"/>
            <a:ext cx="8133478" cy="406566"/>
          </a:xfrm>
        </p:spPr>
        <p:txBody>
          <a:bodyPr rtlCol="0">
            <a:normAutofit/>
          </a:bodyPr>
          <a:lstStyle/>
          <a:p>
            <a:pPr rtl="0"/>
            <a:r>
              <a:rPr lang="hu-HU" sz="1800" dirty="0"/>
              <a:t>Dániel Bertók</a:t>
            </a:r>
          </a:p>
        </p:txBody>
      </p:sp>
      <p:sp>
        <p:nvSpPr>
          <p:cNvPr id="29" name="Téglalap 28">
            <a:extLst>
              <a:ext uri="{FF2B5EF4-FFF2-40B4-BE49-F238E27FC236}">
                <a16:creationId xmlns:a16="http://schemas.microsoft.com/office/drawing/2014/main" id="{9BAB74E2-5A82-47FD-BBB4-BFD47779FF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902314"/>
            <a:ext cx="8968085" cy="27594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hu-HU" dirty="0"/>
          </a:p>
        </p:txBody>
      </p:sp>
      <p:sp>
        <p:nvSpPr>
          <p:cNvPr id="27" name="Téglalap 26">
            <a:extLst>
              <a:ext uri="{FF2B5EF4-FFF2-40B4-BE49-F238E27FC236}">
                <a16:creationId xmlns:a16="http://schemas.microsoft.com/office/drawing/2014/main" id="{A9C04EC1-26B9-40BD-84A6-B2C0A913D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4249541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31" name="Téglalap 30">
            <a:extLst>
              <a:ext uri="{FF2B5EF4-FFF2-40B4-BE49-F238E27FC236}">
                <a16:creationId xmlns:a16="http://schemas.microsoft.com/office/drawing/2014/main" id="{9C4FFB60-A034-4994-8F55-E38D4F31C8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5902314"/>
            <a:ext cx="3080285" cy="27594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017681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Csoport 70">
            <a:extLst>
              <a:ext uri="{FF2B5EF4-FFF2-40B4-BE49-F238E27FC236}">
                <a16:creationId xmlns:a16="http://schemas.microsoft.com/office/drawing/2014/main" id="{7A865E47-4365-4F21-B8EA-13B2C12BCB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6" y="0"/>
            <a:ext cx="12192000" cy="6858001"/>
            <a:chOff x="-3176" y="0"/>
            <a:chExt cx="12192000" cy="6858001"/>
          </a:xfrm>
        </p:grpSpPr>
        <p:sp useBgFill="1">
          <p:nvSpPr>
            <p:cNvPr id="72" name="Téglalap 71">
              <a:extLst>
                <a:ext uri="{FF2B5EF4-FFF2-40B4-BE49-F238E27FC236}">
                  <a16:creationId xmlns:a16="http://schemas.microsoft.com/office/drawing/2014/main" id="{0CE24988-BB27-40E5-A961-9FA7ED0DB9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88824" cy="685800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hu-HU" dirty="0"/>
            </a:p>
          </p:txBody>
        </p:sp>
        <p:pic>
          <p:nvPicPr>
            <p:cNvPr id="73" name="Kép 72">
              <a:extLst>
                <a:ext uri="{FF2B5EF4-FFF2-40B4-BE49-F238E27FC236}">
                  <a16:creationId xmlns:a16="http://schemas.microsoft.com/office/drawing/2014/main" id="{80BDE80E-ADE0-4E16-8F80-306A15F4D3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76" y="0"/>
              <a:ext cx="12192000" cy="6858000"/>
            </a:xfrm>
            <a:prstGeom prst="rect">
              <a:avLst/>
            </a:prstGeom>
          </p:spPr>
        </p:pic>
      </p:grp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31938DA-620A-4CBC-BBE9-7431181FEE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2" y="2336872"/>
            <a:ext cx="5041628" cy="4394667"/>
          </a:xfrm>
        </p:spPr>
        <p:txBody>
          <a:bodyPr rtlCol="0">
            <a:normAutofit fontScale="85000" lnSpcReduction="20000"/>
          </a:bodyPr>
          <a:lstStyle/>
          <a:p>
            <a:pPr rtl="0">
              <a:lnSpc>
                <a:spcPct val="100000"/>
              </a:lnSpc>
            </a:pPr>
            <a:r>
              <a:rPr lang="hu-HU" sz="2000" dirty="0"/>
              <a:t>New </a:t>
            </a:r>
            <a:r>
              <a:rPr lang="hu-HU" sz="2000" dirty="0" err="1"/>
              <a:t>type</a:t>
            </a:r>
            <a:r>
              <a:rPr lang="hu-HU" sz="2000" dirty="0"/>
              <a:t> </a:t>
            </a:r>
            <a:r>
              <a:rPr lang="hu-HU" sz="2000" dirty="0" err="1"/>
              <a:t>defined</a:t>
            </a:r>
            <a:r>
              <a:rPr lang="hu-HU" sz="2000" dirty="0"/>
              <a:t> </a:t>
            </a:r>
            <a:r>
              <a:rPr lang="hu-HU" sz="2000" dirty="0" err="1"/>
              <a:t>as</a:t>
            </a:r>
            <a:r>
              <a:rPr lang="hu-HU" sz="2000" dirty="0"/>
              <a:t> an ENUM, </a:t>
            </a:r>
            <a:r>
              <a:rPr lang="hu-HU" sz="2000" dirty="0" err="1"/>
              <a:t>to</a:t>
            </a:r>
            <a:r>
              <a:rPr lang="hu-HU" sz="2000" dirty="0"/>
              <a:t> </a:t>
            </a:r>
            <a:r>
              <a:rPr lang="hu-HU" sz="2000" dirty="0" err="1"/>
              <a:t>ensure</a:t>
            </a:r>
            <a:r>
              <a:rPr lang="hu-HU" sz="2000" dirty="0"/>
              <a:t> </a:t>
            </a:r>
            <a:r>
              <a:rPr lang="hu-HU" sz="2000" dirty="0" err="1"/>
              <a:t>only</a:t>
            </a:r>
            <a:r>
              <a:rPr lang="hu-HU" sz="2000" dirty="0"/>
              <a:t> </a:t>
            </a:r>
            <a:r>
              <a:rPr lang="hu-HU" sz="2000" dirty="0" err="1"/>
              <a:t>specific</a:t>
            </a:r>
            <a:r>
              <a:rPr lang="hu-HU" sz="2000" dirty="0"/>
              <a:t> </a:t>
            </a:r>
            <a:r>
              <a:rPr lang="hu-HU" sz="2000" dirty="0" err="1"/>
              <a:t>values</a:t>
            </a:r>
            <a:r>
              <a:rPr lang="hu-HU" sz="2000" dirty="0"/>
              <a:t> </a:t>
            </a:r>
            <a:r>
              <a:rPr lang="hu-HU" sz="2000" dirty="0" err="1"/>
              <a:t>can</a:t>
            </a:r>
            <a:r>
              <a:rPr lang="hu-HU" sz="2000" dirty="0"/>
              <a:t> be </a:t>
            </a:r>
            <a:r>
              <a:rPr lang="hu-HU" sz="2000" dirty="0" err="1"/>
              <a:t>set</a:t>
            </a:r>
            <a:r>
              <a:rPr lang="hu-HU" sz="2000" dirty="0"/>
              <a:t> in </a:t>
            </a:r>
            <a:r>
              <a:rPr lang="hu-HU" sz="2000" dirty="0" err="1"/>
              <a:t>this</a:t>
            </a:r>
            <a:r>
              <a:rPr lang="hu-HU" sz="2000" dirty="0"/>
              <a:t> </a:t>
            </a:r>
            <a:r>
              <a:rPr lang="hu-HU" sz="2000" dirty="0" err="1"/>
              <a:t>column</a:t>
            </a:r>
            <a:endParaRPr lang="hu-HU" sz="2000" dirty="0"/>
          </a:p>
          <a:p>
            <a:pPr rtl="0">
              <a:lnSpc>
                <a:spcPct val="100000"/>
              </a:lnSpc>
            </a:pPr>
            <a:r>
              <a:rPr lang="hu-HU" sz="2000" dirty="0" err="1"/>
              <a:t>We</a:t>
            </a:r>
            <a:r>
              <a:rPr lang="hu-HU" sz="2000" dirty="0"/>
              <a:t> </a:t>
            </a:r>
            <a:r>
              <a:rPr lang="hu-HU" sz="2000" dirty="0" err="1"/>
              <a:t>have</a:t>
            </a:r>
            <a:r>
              <a:rPr lang="hu-HU" sz="2000" dirty="0"/>
              <a:t> </a:t>
            </a:r>
            <a:r>
              <a:rPr lang="hu-HU" sz="2000" dirty="0" err="1"/>
              <a:t>to</a:t>
            </a:r>
            <a:r>
              <a:rPr lang="hu-HU" sz="2000" dirty="0"/>
              <a:t> </a:t>
            </a:r>
            <a:r>
              <a:rPr lang="hu-HU" sz="2000" dirty="0" err="1"/>
              <a:t>ensure</a:t>
            </a:r>
            <a:r>
              <a:rPr lang="hu-HU" sz="2000" dirty="0"/>
              <a:t> </a:t>
            </a:r>
            <a:r>
              <a:rPr lang="hu-HU" sz="2000" dirty="0" err="1"/>
              <a:t>when</a:t>
            </a:r>
            <a:r>
              <a:rPr lang="hu-HU" sz="2000" dirty="0"/>
              <a:t> </a:t>
            </a:r>
            <a:r>
              <a:rPr lang="hu-HU" sz="2000" dirty="0" err="1"/>
              <a:t>changing</a:t>
            </a:r>
            <a:r>
              <a:rPr lang="hu-HU" sz="2000" dirty="0"/>
              <a:t> a </a:t>
            </a:r>
            <a:r>
              <a:rPr lang="hu-HU" sz="2000" dirty="0" err="1"/>
              <a:t>column’s</a:t>
            </a:r>
            <a:r>
              <a:rPr lang="hu-HU" sz="2000" dirty="0"/>
              <a:t> </a:t>
            </a:r>
            <a:r>
              <a:rPr lang="hu-HU" sz="2000" dirty="0" err="1"/>
              <a:t>data</a:t>
            </a:r>
            <a:r>
              <a:rPr lang="hu-HU" sz="2000" dirty="0"/>
              <a:t> </a:t>
            </a:r>
            <a:r>
              <a:rPr lang="hu-HU" sz="2000" dirty="0" err="1"/>
              <a:t>type</a:t>
            </a:r>
            <a:r>
              <a:rPr lang="hu-HU" sz="2000" dirty="0"/>
              <a:t>, </a:t>
            </a:r>
            <a:r>
              <a:rPr lang="hu-HU" sz="2000" dirty="0" err="1"/>
              <a:t>that</a:t>
            </a:r>
            <a:r>
              <a:rPr lang="hu-HU" sz="2000" dirty="0"/>
              <a:t> </a:t>
            </a:r>
            <a:r>
              <a:rPr lang="hu-HU" sz="2000" dirty="0" err="1"/>
              <a:t>there</a:t>
            </a:r>
            <a:r>
              <a:rPr lang="hu-HU" sz="2000" dirty="0"/>
              <a:t> is no </a:t>
            </a:r>
            <a:r>
              <a:rPr lang="hu-HU" sz="2000" dirty="0" err="1"/>
              <a:t>information</a:t>
            </a:r>
            <a:r>
              <a:rPr lang="hu-HU" sz="2000" dirty="0"/>
              <a:t> </a:t>
            </a:r>
            <a:r>
              <a:rPr lang="hu-HU" sz="2000" dirty="0" err="1"/>
              <a:t>loss</a:t>
            </a:r>
            <a:r>
              <a:rPr lang="hu-HU" sz="2000" dirty="0"/>
              <a:t> </a:t>
            </a:r>
            <a:r>
              <a:rPr lang="hu-HU" sz="2000" dirty="0" err="1"/>
              <a:t>or</a:t>
            </a:r>
            <a:r>
              <a:rPr lang="hu-HU" sz="2000" dirty="0"/>
              <a:t> </a:t>
            </a:r>
            <a:r>
              <a:rPr lang="hu-HU" sz="2000" dirty="0" err="1"/>
              <a:t>incorrect</a:t>
            </a:r>
            <a:r>
              <a:rPr lang="hu-HU" sz="2000" dirty="0"/>
              <a:t> </a:t>
            </a:r>
            <a:r>
              <a:rPr lang="hu-HU" sz="2000" dirty="0" err="1"/>
              <a:t>data</a:t>
            </a:r>
            <a:r>
              <a:rPr lang="hu-HU" sz="2000" dirty="0"/>
              <a:t> </a:t>
            </a:r>
            <a:r>
              <a:rPr lang="hu-HU" sz="2000" dirty="0" err="1"/>
              <a:t>added</a:t>
            </a:r>
            <a:r>
              <a:rPr lang="hu-HU" sz="2000" dirty="0"/>
              <a:t> </a:t>
            </a:r>
            <a:r>
              <a:rPr lang="hu-HU" sz="2000" dirty="0" err="1"/>
              <a:t>to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database</a:t>
            </a:r>
            <a:endParaRPr lang="hu-HU" sz="2000" dirty="0"/>
          </a:p>
          <a:p>
            <a:pPr rtl="0">
              <a:lnSpc>
                <a:spcPct val="100000"/>
              </a:lnSpc>
            </a:pPr>
            <a:r>
              <a:rPr lang="hu-HU" sz="2000" dirty="0"/>
              <a:t>The USING </a:t>
            </a:r>
            <a:r>
              <a:rPr lang="hu-HU" sz="2000" dirty="0" err="1"/>
              <a:t>clause</a:t>
            </a:r>
            <a:r>
              <a:rPr lang="hu-HU" sz="2000" dirty="0"/>
              <a:t> </a:t>
            </a:r>
            <a:r>
              <a:rPr lang="hu-HU" sz="2000" dirty="0" err="1"/>
              <a:t>achieves</a:t>
            </a:r>
            <a:r>
              <a:rPr lang="hu-HU" sz="2000" dirty="0"/>
              <a:t> </a:t>
            </a:r>
            <a:r>
              <a:rPr lang="hu-HU" sz="2000" dirty="0" err="1"/>
              <a:t>this</a:t>
            </a:r>
            <a:r>
              <a:rPr lang="hu-HU" sz="2000" dirty="0"/>
              <a:t> conversion </a:t>
            </a:r>
            <a:r>
              <a:rPr lang="hu-HU" sz="2000" dirty="0" err="1"/>
              <a:t>when</a:t>
            </a:r>
            <a:r>
              <a:rPr lang="hu-HU" sz="2000" dirty="0"/>
              <a:t> </a:t>
            </a:r>
            <a:r>
              <a:rPr lang="hu-HU" sz="2000" dirty="0" err="1"/>
              <a:t>used</a:t>
            </a:r>
            <a:r>
              <a:rPr lang="hu-HU" sz="2000" dirty="0"/>
              <a:t> </a:t>
            </a:r>
            <a:r>
              <a:rPr lang="hu-HU" sz="2000" dirty="0" err="1"/>
              <a:t>on</a:t>
            </a:r>
            <a:r>
              <a:rPr lang="hu-HU" sz="2000" dirty="0"/>
              <a:t> </a:t>
            </a:r>
            <a:r>
              <a:rPr lang="hu-HU" sz="2000" dirty="0" err="1"/>
              <a:t>existing</a:t>
            </a:r>
            <a:r>
              <a:rPr lang="hu-HU" sz="2000" dirty="0"/>
              <a:t> </a:t>
            </a:r>
            <a:r>
              <a:rPr lang="hu-HU" sz="2000" dirty="0" err="1"/>
              <a:t>data</a:t>
            </a:r>
            <a:r>
              <a:rPr lang="hu-HU" sz="2000" dirty="0"/>
              <a:t>, </a:t>
            </a:r>
            <a:r>
              <a:rPr lang="hu-HU" sz="2000" dirty="0" err="1"/>
              <a:t>however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first</a:t>
            </a:r>
            <a:r>
              <a:rPr lang="hu-HU" sz="2000" dirty="0"/>
              <a:t> and </a:t>
            </a:r>
            <a:r>
              <a:rPr lang="hu-HU" sz="2000" dirty="0" err="1"/>
              <a:t>second</a:t>
            </a:r>
            <a:r>
              <a:rPr lang="hu-HU" sz="2000" dirty="0"/>
              <a:t> </a:t>
            </a:r>
            <a:r>
              <a:rPr lang="hu-HU" sz="2000" dirty="0" err="1"/>
              <a:t>assignments</a:t>
            </a:r>
            <a:r>
              <a:rPr lang="hu-HU" sz="2000" dirty="0"/>
              <a:t> </a:t>
            </a:r>
            <a:r>
              <a:rPr lang="hu-HU" sz="2000" dirty="0" err="1"/>
              <a:t>have</a:t>
            </a:r>
            <a:r>
              <a:rPr lang="hu-HU" sz="2000" dirty="0"/>
              <a:t> a </a:t>
            </a:r>
            <a:r>
              <a:rPr lang="hu-HU" sz="2000" dirty="0" err="1"/>
              <a:t>conflict</a:t>
            </a:r>
            <a:r>
              <a:rPr lang="hu-HU" sz="2000" dirty="0"/>
              <a:t>:</a:t>
            </a:r>
          </a:p>
          <a:p>
            <a:pPr marL="457200" indent="-457200" rtl="0">
              <a:lnSpc>
                <a:spcPct val="100000"/>
              </a:lnSpc>
              <a:buFont typeface="+mj-lt"/>
              <a:buAutoNum type="arabicPeriod"/>
            </a:pPr>
            <a:r>
              <a:rPr lang="hu-HU" sz="2000" dirty="0"/>
              <a:t>I </a:t>
            </a:r>
            <a:r>
              <a:rPr lang="hu-HU" sz="2000" dirty="0" err="1"/>
              <a:t>should</a:t>
            </a:r>
            <a:r>
              <a:rPr lang="hu-HU" sz="2000" dirty="0"/>
              <a:t> </a:t>
            </a:r>
            <a:r>
              <a:rPr lang="hu-HU" sz="2000" dirty="0" err="1"/>
              <a:t>modify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type</a:t>
            </a:r>
            <a:r>
              <a:rPr lang="hu-HU" sz="2000" dirty="0"/>
              <a:t> of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field</a:t>
            </a:r>
            <a:r>
              <a:rPr lang="hu-HU" sz="2000" dirty="0"/>
              <a:t> of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given</a:t>
            </a:r>
            <a:r>
              <a:rPr lang="hu-HU" sz="2000" dirty="0"/>
              <a:t> </a:t>
            </a:r>
            <a:r>
              <a:rPr lang="hu-HU" sz="2000" dirty="0" err="1"/>
              <a:t>table</a:t>
            </a:r>
            <a:r>
              <a:rPr lang="hu-HU" sz="2000" dirty="0"/>
              <a:t>, </a:t>
            </a:r>
            <a:r>
              <a:rPr lang="hu-HU" sz="2000" dirty="0" err="1"/>
              <a:t>without</a:t>
            </a:r>
            <a:r>
              <a:rPr lang="hu-HU" sz="2000" dirty="0"/>
              <a:t> </a:t>
            </a:r>
            <a:r>
              <a:rPr lang="hu-HU" sz="2000" dirty="0" err="1"/>
              <a:t>changing</a:t>
            </a:r>
            <a:r>
              <a:rPr lang="hu-HU" sz="2000" dirty="0"/>
              <a:t> </a:t>
            </a:r>
            <a:r>
              <a:rPr lang="hu-HU" sz="2000" dirty="0" err="1"/>
              <a:t>data</a:t>
            </a:r>
            <a:r>
              <a:rPr lang="hu-HU" sz="2000" dirty="0"/>
              <a:t> </a:t>
            </a:r>
            <a:r>
              <a:rPr lang="hu-HU" sz="2000" dirty="0" err="1"/>
              <a:t>stored</a:t>
            </a:r>
            <a:r>
              <a:rPr lang="hu-HU" sz="2000" dirty="0"/>
              <a:t> in </a:t>
            </a:r>
            <a:r>
              <a:rPr lang="hu-HU" sz="2000" dirty="0" err="1"/>
              <a:t>it</a:t>
            </a:r>
            <a:endParaRPr lang="hu-HU" sz="2000" dirty="0"/>
          </a:p>
          <a:p>
            <a:pPr marL="457200" indent="-457200" rtl="0">
              <a:lnSpc>
                <a:spcPct val="100000"/>
              </a:lnSpc>
              <a:buFont typeface="+mj-lt"/>
              <a:buAutoNum type="arabicPeriod"/>
            </a:pPr>
            <a:r>
              <a:rPr lang="hu-HU" sz="2000" dirty="0" err="1"/>
              <a:t>But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scripts</a:t>
            </a:r>
            <a:r>
              <a:rPr lang="hu-HU" sz="2000" dirty="0"/>
              <a:t> </a:t>
            </a:r>
            <a:r>
              <a:rPr lang="hu-HU" sz="2000" dirty="0" err="1"/>
              <a:t>from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first</a:t>
            </a:r>
            <a:r>
              <a:rPr lang="hu-HU" sz="2000" dirty="0"/>
              <a:t> </a:t>
            </a:r>
            <a:r>
              <a:rPr lang="hu-HU" sz="2000" dirty="0" err="1"/>
              <a:t>assignment</a:t>
            </a:r>
            <a:r>
              <a:rPr lang="hu-HU" sz="2000" dirty="0"/>
              <a:t> </a:t>
            </a:r>
            <a:r>
              <a:rPr lang="hu-HU" sz="2000" dirty="0" err="1"/>
              <a:t>does</a:t>
            </a:r>
            <a:r>
              <a:rPr lang="hu-HU" sz="2000" dirty="0"/>
              <a:t> </a:t>
            </a:r>
            <a:r>
              <a:rPr lang="hu-HU" sz="2000" dirty="0" err="1"/>
              <a:t>not</a:t>
            </a:r>
            <a:r>
              <a:rPr lang="hu-HU" sz="2000" dirty="0"/>
              <a:t> </a:t>
            </a:r>
            <a:r>
              <a:rPr lang="hu-HU" sz="2000" dirty="0" err="1"/>
              <a:t>involve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creation</a:t>
            </a:r>
            <a:r>
              <a:rPr lang="hu-HU" sz="2000" dirty="0"/>
              <a:t> of </a:t>
            </a:r>
            <a:r>
              <a:rPr lang="hu-HU" sz="2000" dirty="0" err="1"/>
              <a:t>such</a:t>
            </a:r>
            <a:r>
              <a:rPr lang="hu-HU" sz="2000" dirty="0"/>
              <a:t> </a:t>
            </a:r>
            <a:r>
              <a:rPr lang="hu-HU" sz="2000" dirty="0" err="1"/>
              <a:t>field</a:t>
            </a:r>
            <a:r>
              <a:rPr lang="hu-HU" sz="2000" dirty="0"/>
              <a:t> </a:t>
            </a:r>
            <a:r>
              <a:rPr lang="hu-HU" sz="2000" dirty="0" err="1"/>
              <a:t>or</a:t>
            </a:r>
            <a:r>
              <a:rPr lang="hu-HU" sz="2000" dirty="0"/>
              <a:t> </a:t>
            </a:r>
            <a:r>
              <a:rPr lang="hu-HU" sz="2000" dirty="0" err="1"/>
              <a:t>any</a:t>
            </a:r>
            <a:r>
              <a:rPr lang="hu-HU" sz="2000" dirty="0"/>
              <a:t> </a:t>
            </a:r>
            <a:r>
              <a:rPr lang="hu-HU" sz="2000" dirty="0" err="1"/>
              <a:t>means</a:t>
            </a:r>
            <a:r>
              <a:rPr lang="hu-HU" sz="2000" dirty="0"/>
              <a:t> of </a:t>
            </a:r>
            <a:r>
              <a:rPr lang="hu-HU" sz="2000" dirty="0" err="1"/>
              <a:t>filling</a:t>
            </a:r>
            <a:r>
              <a:rPr lang="hu-HU" sz="2000" dirty="0"/>
              <a:t> </a:t>
            </a:r>
            <a:r>
              <a:rPr lang="hu-HU" sz="2000" dirty="0" err="1"/>
              <a:t>it</a:t>
            </a:r>
            <a:r>
              <a:rPr lang="hu-HU" sz="2000" dirty="0"/>
              <a:t> </a:t>
            </a:r>
            <a:r>
              <a:rPr lang="hu-HU" sz="2000" dirty="0" err="1"/>
              <a:t>up</a:t>
            </a:r>
            <a:r>
              <a:rPr lang="hu-HU" sz="2000" dirty="0"/>
              <a:t> </a:t>
            </a:r>
            <a:r>
              <a:rPr lang="hu-HU" sz="2000" dirty="0" err="1"/>
              <a:t>with</a:t>
            </a:r>
            <a:r>
              <a:rPr lang="hu-HU" sz="2000" dirty="0"/>
              <a:t> </a:t>
            </a:r>
            <a:r>
              <a:rPr lang="hu-HU" sz="2000" dirty="0" err="1"/>
              <a:t>data</a:t>
            </a:r>
            <a:endParaRPr lang="hu-HU" sz="2000" dirty="0"/>
          </a:p>
          <a:p>
            <a:pPr rtl="0">
              <a:lnSpc>
                <a:spcPct val="100000"/>
              </a:lnSpc>
            </a:pPr>
            <a:r>
              <a:rPr lang="hu-HU" sz="2000" dirty="0" err="1"/>
              <a:t>To</a:t>
            </a:r>
            <a:r>
              <a:rPr lang="hu-HU" sz="2000" dirty="0"/>
              <a:t> </a:t>
            </a:r>
            <a:r>
              <a:rPr lang="hu-HU" sz="2000" dirty="0" err="1"/>
              <a:t>enable</a:t>
            </a:r>
            <a:r>
              <a:rPr lang="hu-HU" sz="2000" dirty="0"/>
              <a:t> </a:t>
            </a:r>
            <a:r>
              <a:rPr lang="hu-HU" sz="2000" dirty="0" err="1"/>
              <a:t>myself</a:t>
            </a:r>
            <a:r>
              <a:rPr lang="hu-HU" sz="2000" dirty="0"/>
              <a:t> </a:t>
            </a:r>
            <a:r>
              <a:rPr lang="hu-HU" sz="2000" dirty="0" err="1"/>
              <a:t>to</a:t>
            </a:r>
            <a:r>
              <a:rPr lang="hu-HU" sz="2000" dirty="0"/>
              <a:t> </a:t>
            </a:r>
            <a:r>
              <a:rPr lang="hu-HU" sz="2000" dirty="0" err="1"/>
              <a:t>follow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task</a:t>
            </a:r>
            <a:r>
              <a:rPr lang="hu-HU" sz="2000" dirty="0"/>
              <a:t>, I </a:t>
            </a:r>
            <a:r>
              <a:rPr lang="hu-HU" sz="2000" dirty="0" err="1"/>
              <a:t>prepared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table</a:t>
            </a:r>
            <a:r>
              <a:rPr lang="hu-HU" sz="2000" dirty="0"/>
              <a:t> </a:t>
            </a:r>
            <a:r>
              <a:rPr lang="hu-HU" sz="2000" dirty="0" err="1"/>
              <a:t>for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conversion </a:t>
            </a:r>
            <a:r>
              <a:rPr lang="hu-HU" sz="2000" dirty="0" err="1"/>
              <a:t>first</a:t>
            </a:r>
            <a:r>
              <a:rPr lang="hu-HU" sz="2000" dirty="0"/>
              <a:t> </a:t>
            </a:r>
          </a:p>
        </p:txBody>
      </p:sp>
      <p:pic>
        <p:nvPicPr>
          <p:cNvPr id="10" name="Kép 9" descr="absztrakt geometriai kép">
            <a:extLst>
              <a:ext uri="{FF2B5EF4-FFF2-40B4-BE49-F238E27FC236}">
                <a16:creationId xmlns:a16="http://schemas.microsoft.com/office/drawing/2014/main" id="{3B093CFC-D141-4494-87B6-0CE4A5794C0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963" r="24720" b="1"/>
          <a:stretch/>
        </p:blipFill>
        <p:spPr>
          <a:xfrm>
            <a:off x="6096000" y="10"/>
            <a:ext cx="6092823" cy="6856310"/>
          </a:xfrm>
          <a:prstGeom prst="rect">
            <a:avLst/>
          </a:prstGeom>
          <a:ln>
            <a:noFill/>
          </a:ln>
          <a:effectLst/>
        </p:spPr>
      </p:pic>
      <p:sp>
        <p:nvSpPr>
          <p:cNvPr id="75" name="Téglalap 74">
            <a:extLst>
              <a:ext uri="{FF2B5EF4-FFF2-40B4-BE49-F238E27FC236}">
                <a16:creationId xmlns:a16="http://schemas.microsoft.com/office/drawing/2014/main" id="{13BC1C09-8FD1-4619-B317-E9EED5E55D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2" y="609600"/>
            <a:ext cx="6499753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id="{1EFDF349-B4ED-4B46-89D0-6CCB5684D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5041629" cy="1080938"/>
          </a:xfrm>
        </p:spPr>
        <p:txBody>
          <a:bodyPr rtlCol="0">
            <a:normAutofit/>
          </a:bodyPr>
          <a:lstStyle/>
          <a:p>
            <a:pPr rtl="0"/>
            <a:r>
              <a:rPr lang="hu-HU" dirty="0"/>
              <a:t>New </a:t>
            </a:r>
            <a:r>
              <a:rPr lang="hu-HU" dirty="0" err="1"/>
              <a:t>data</a:t>
            </a:r>
            <a:r>
              <a:rPr lang="hu-HU" dirty="0"/>
              <a:t> </a:t>
            </a:r>
            <a:r>
              <a:rPr lang="hu-HU" dirty="0" err="1"/>
              <a:t>type</a:t>
            </a:r>
            <a:r>
              <a:rPr lang="hu-HU" dirty="0"/>
              <a:t>: FYLLO</a:t>
            </a:r>
          </a:p>
        </p:txBody>
      </p:sp>
      <p:pic>
        <p:nvPicPr>
          <p:cNvPr id="77" name="Kép 76">
            <a:extLst>
              <a:ext uri="{FF2B5EF4-FFF2-40B4-BE49-F238E27FC236}">
                <a16:creationId xmlns:a16="http://schemas.microsoft.com/office/drawing/2014/main" id="{D3143E80-C928-46DB-9299-0BD06348A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6492240" cy="2617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54660D-E24B-0220-DCEB-FE81826E8B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2410" y="3708496"/>
            <a:ext cx="5400000" cy="11629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63F0514-2DDE-F5A0-2F6E-BE0BC44BE2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54625" y="2368028"/>
            <a:ext cx="5363323" cy="100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443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5F00A3-F020-5489-C4EB-07BD8BFB2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Csoport 70">
            <a:extLst>
              <a:ext uri="{FF2B5EF4-FFF2-40B4-BE49-F238E27FC236}">
                <a16:creationId xmlns:a16="http://schemas.microsoft.com/office/drawing/2014/main" id="{92CD75EA-6173-65C4-DF59-7735D4551D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6" y="0"/>
            <a:ext cx="12192000" cy="6858001"/>
            <a:chOff x="-3176" y="0"/>
            <a:chExt cx="12192000" cy="6858001"/>
          </a:xfrm>
        </p:grpSpPr>
        <p:sp useBgFill="1">
          <p:nvSpPr>
            <p:cNvPr id="72" name="Téglalap 71">
              <a:extLst>
                <a:ext uri="{FF2B5EF4-FFF2-40B4-BE49-F238E27FC236}">
                  <a16:creationId xmlns:a16="http://schemas.microsoft.com/office/drawing/2014/main" id="{CC0BBB2C-6B87-D735-7E08-38470764D7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88824" cy="685800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hu-HU" dirty="0"/>
            </a:p>
          </p:txBody>
        </p:sp>
        <p:pic>
          <p:nvPicPr>
            <p:cNvPr id="73" name="Kép 72">
              <a:extLst>
                <a:ext uri="{FF2B5EF4-FFF2-40B4-BE49-F238E27FC236}">
                  <a16:creationId xmlns:a16="http://schemas.microsoft.com/office/drawing/2014/main" id="{F88398AC-25B4-CF9E-7F9D-EE72D62ECD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76" y="0"/>
              <a:ext cx="12192000" cy="6858000"/>
            </a:xfrm>
            <a:prstGeom prst="rect">
              <a:avLst/>
            </a:prstGeom>
          </p:spPr>
        </p:pic>
      </p:grp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3FBA64F-C335-D260-342D-B0EA80E957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3" y="2336872"/>
            <a:ext cx="6492240" cy="4521127"/>
          </a:xfrm>
        </p:spPr>
        <p:txBody>
          <a:bodyPr rtlCol="0">
            <a:normAutofit/>
          </a:bodyPr>
          <a:lstStyle/>
          <a:p>
            <a:pPr marL="0" indent="0">
              <a:buNone/>
            </a:pPr>
            <a:r>
              <a:rPr lang="en-US" sz="2000" dirty="0"/>
              <a:t>Find the living artists {</a:t>
            </a:r>
            <a:r>
              <a:rPr lang="en-US" sz="2000" dirty="0" err="1"/>
              <a:t>ArtistName</a:t>
            </a:r>
            <a:r>
              <a:rPr lang="en-US" sz="2000" dirty="0"/>
              <a:t>, </a:t>
            </a:r>
            <a:r>
              <a:rPr lang="en-US" sz="2000" dirty="0" err="1"/>
              <a:t>BirthYear</a:t>
            </a:r>
            <a:r>
              <a:rPr lang="en-US" sz="2000" dirty="0"/>
              <a:t>} who are male</a:t>
            </a:r>
            <a:endParaRPr lang="hu-HU" sz="2000" dirty="0"/>
          </a:p>
          <a:p>
            <a:pPr rtl="0">
              <a:lnSpc>
                <a:spcPct val="100000"/>
              </a:lnSpc>
            </a:pPr>
            <a:r>
              <a:rPr lang="hu-HU" sz="2000" dirty="0"/>
              <a:t>The gender </a:t>
            </a:r>
            <a:r>
              <a:rPr lang="hu-HU" sz="2000" dirty="0" err="1"/>
              <a:t>field</a:t>
            </a:r>
            <a:r>
              <a:rPr lang="hu-HU" sz="2000" dirty="0"/>
              <a:t> </a:t>
            </a:r>
            <a:r>
              <a:rPr lang="hu-HU" sz="2000" dirty="0" err="1"/>
              <a:t>with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new</a:t>
            </a:r>
            <a:r>
              <a:rPr lang="hu-HU" sz="2000" dirty="0"/>
              <a:t> FYLLO </a:t>
            </a:r>
            <a:r>
              <a:rPr lang="hu-HU" sz="2000" dirty="0" err="1"/>
              <a:t>type</a:t>
            </a:r>
            <a:r>
              <a:rPr lang="hu-HU" sz="2000" dirty="0"/>
              <a:t> </a:t>
            </a:r>
            <a:r>
              <a:rPr lang="hu-HU" sz="2000" dirty="0" err="1"/>
              <a:t>can</a:t>
            </a:r>
            <a:r>
              <a:rPr lang="hu-HU" sz="2000" dirty="0"/>
              <a:t> be filtered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same</a:t>
            </a:r>
            <a:r>
              <a:rPr lang="hu-HU" sz="2000" dirty="0"/>
              <a:t> </a:t>
            </a:r>
            <a:r>
              <a:rPr lang="hu-HU" sz="2000" dirty="0" err="1"/>
              <a:t>way</a:t>
            </a:r>
            <a:r>
              <a:rPr lang="hu-HU" sz="2000" dirty="0"/>
              <a:t> </a:t>
            </a:r>
            <a:r>
              <a:rPr lang="hu-HU" sz="2000" dirty="0" err="1"/>
              <a:t>as</a:t>
            </a:r>
            <a:r>
              <a:rPr lang="hu-HU" sz="2000" dirty="0"/>
              <a:t> </a:t>
            </a:r>
            <a:r>
              <a:rPr lang="hu-HU" sz="2000" dirty="0" err="1"/>
              <a:t>if</a:t>
            </a:r>
            <a:r>
              <a:rPr lang="hu-HU" sz="2000" dirty="0"/>
              <a:t> </a:t>
            </a:r>
            <a:r>
              <a:rPr lang="hu-HU" sz="2000" dirty="0" err="1"/>
              <a:t>it</a:t>
            </a:r>
            <a:r>
              <a:rPr lang="hu-HU" sz="2000" dirty="0"/>
              <a:t> </a:t>
            </a:r>
            <a:r>
              <a:rPr lang="hu-HU" sz="2000" dirty="0" err="1"/>
              <a:t>was</a:t>
            </a:r>
            <a:r>
              <a:rPr lang="hu-HU" sz="2000" dirty="0"/>
              <a:t> a VARCHAR </a:t>
            </a:r>
            <a:r>
              <a:rPr lang="hu-HU" sz="2000" dirty="0" err="1"/>
              <a:t>type</a:t>
            </a:r>
            <a:r>
              <a:rPr lang="hu-HU" sz="2000" dirty="0"/>
              <a:t>, </a:t>
            </a:r>
            <a:r>
              <a:rPr lang="hu-HU" sz="2000" dirty="0" err="1"/>
              <a:t>due</a:t>
            </a:r>
            <a:r>
              <a:rPr lang="hu-HU" sz="2000" dirty="0"/>
              <a:t> </a:t>
            </a:r>
            <a:r>
              <a:rPr lang="hu-HU" sz="2000" dirty="0" err="1"/>
              <a:t>to</a:t>
            </a:r>
            <a:r>
              <a:rPr lang="hu-HU" sz="2000" dirty="0"/>
              <a:t> </a:t>
            </a:r>
            <a:r>
              <a:rPr lang="hu-HU" sz="2000" dirty="0" err="1"/>
              <a:t>both</a:t>
            </a:r>
            <a:r>
              <a:rPr lang="hu-HU" sz="2000" dirty="0"/>
              <a:t> of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ENUM’s</a:t>
            </a:r>
            <a:r>
              <a:rPr lang="hu-HU" sz="2000" dirty="0"/>
              <a:t> </a:t>
            </a:r>
            <a:r>
              <a:rPr lang="hu-HU" sz="2000" dirty="0" err="1"/>
              <a:t>possible</a:t>
            </a:r>
            <a:r>
              <a:rPr lang="hu-HU" sz="2000" dirty="0"/>
              <a:t> </a:t>
            </a:r>
            <a:r>
              <a:rPr lang="hu-HU" sz="2000" dirty="0" err="1"/>
              <a:t>values</a:t>
            </a:r>
            <a:r>
              <a:rPr lang="hu-HU" sz="2000" dirty="0"/>
              <a:t> </a:t>
            </a:r>
            <a:r>
              <a:rPr lang="hu-HU" sz="2000" dirty="0" err="1"/>
              <a:t>being</a:t>
            </a:r>
            <a:r>
              <a:rPr lang="hu-HU" sz="2000" dirty="0"/>
              <a:t> </a:t>
            </a:r>
            <a:r>
              <a:rPr lang="hu-HU" sz="2000" dirty="0" err="1"/>
              <a:t>strings</a:t>
            </a:r>
            <a:endParaRPr lang="hu-HU" sz="2000" dirty="0"/>
          </a:p>
          <a:p>
            <a:pPr rtl="0">
              <a:lnSpc>
                <a:spcPct val="100000"/>
              </a:lnSpc>
            </a:pPr>
            <a:r>
              <a:rPr lang="hu-HU" sz="2000" dirty="0"/>
              <a:t>An </a:t>
            </a:r>
            <a:r>
              <a:rPr lang="hu-HU" sz="2000" dirty="0" err="1"/>
              <a:t>artist</a:t>
            </a:r>
            <a:r>
              <a:rPr lang="hu-HU" sz="2000" dirty="0"/>
              <a:t> is </a:t>
            </a:r>
            <a:r>
              <a:rPr lang="hu-HU" sz="2000" dirty="0" err="1"/>
              <a:t>considered</a:t>
            </a:r>
            <a:r>
              <a:rPr lang="hu-HU" sz="2000" dirty="0"/>
              <a:t> </a:t>
            </a:r>
            <a:r>
              <a:rPr lang="hu-HU" sz="2000" dirty="0" err="1"/>
              <a:t>alive</a:t>
            </a:r>
            <a:r>
              <a:rPr lang="hu-HU" sz="2000" dirty="0"/>
              <a:t>, </a:t>
            </a:r>
            <a:r>
              <a:rPr lang="hu-HU" sz="2000" dirty="0" err="1"/>
              <a:t>if</a:t>
            </a:r>
            <a:r>
              <a:rPr lang="hu-HU" sz="2000" dirty="0"/>
              <a:t> </a:t>
            </a:r>
            <a:r>
              <a:rPr lang="hu-HU" sz="2000" dirty="0" err="1"/>
              <a:t>there</a:t>
            </a:r>
            <a:r>
              <a:rPr lang="hu-HU" sz="2000" dirty="0"/>
              <a:t> is no </a:t>
            </a:r>
            <a:r>
              <a:rPr lang="hu-HU" sz="2000" dirty="0" err="1"/>
              <a:t>registered</a:t>
            </a:r>
            <a:r>
              <a:rPr lang="hu-HU" sz="2000" dirty="0"/>
              <a:t> </a:t>
            </a:r>
            <a:r>
              <a:rPr lang="hu-HU" sz="2000" dirty="0" err="1"/>
              <a:t>date</a:t>
            </a:r>
            <a:r>
              <a:rPr lang="hu-HU" sz="2000" dirty="0"/>
              <a:t> of </a:t>
            </a:r>
            <a:r>
              <a:rPr lang="hu-HU" sz="2000" dirty="0" err="1"/>
              <a:t>death</a:t>
            </a:r>
            <a:r>
              <a:rPr lang="hu-HU" sz="2000" dirty="0"/>
              <a:t> </a:t>
            </a:r>
            <a:r>
              <a:rPr lang="hu-HU" sz="2000" dirty="0" err="1"/>
              <a:t>assigned</a:t>
            </a:r>
            <a:r>
              <a:rPr lang="hu-HU" sz="2000" dirty="0"/>
              <a:t> </a:t>
            </a:r>
            <a:r>
              <a:rPr lang="hu-HU" sz="2000" dirty="0" err="1"/>
              <a:t>to</a:t>
            </a:r>
            <a:r>
              <a:rPr lang="hu-HU" sz="2000" dirty="0"/>
              <a:t> </a:t>
            </a:r>
            <a:r>
              <a:rPr lang="hu-HU" sz="2000" dirty="0" err="1"/>
              <a:t>them</a:t>
            </a:r>
            <a:r>
              <a:rPr lang="hu-HU" sz="2000" dirty="0"/>
              <a:t> </a:t>
            </a:r>
          </a:p>
          <a:p>
            <a:pPr marL="0" indent="0">
              <a:buNone/>
            </a:pPr>
            <a:r>
              <a:rPr lang="en-US" sz="2000" dirty="0"/>
              <a:t>Find the artists {</a:t>
            </a:r>
            <a:r>
              <a:rPr lang="en-US" sz="2000" dirty="0" err="1"/>
              <a:t>ArtistName</a:t>
            </a:r>
            <a:r>
              <a:rPr lang="en-US" sz="2000" dirty="0"/>
              <a:t>, </a:t>
            </a:r>
            <a:r>
              <a:rPr lang="en-US" sz="2000" dirty="0" err="1"/>
              <a:t>BirthYear</a:t>
            </a:r>
            <a:r>
              <a:rPr lang="en-US" sz="2000" dirty="0"/>
              <a:t>} who are female</a:t>
            </a:r>
            <a:endParaRPr lang="hu-HU" sz="2000" dirty="0"/>
          </a:p>
          <a:p>
            <a:r>
              <a:rPr lang="hu-HU" sz="2000" dirty="0"/>
              <a:t>Filtering </a:t>
            </a:r>
            <a:r>
              <a:rPr lang="hu-HU" sz="2000" dirty="0" err="1"/>
              <a:t>the</a:t>
            </a:r>
            <a:r>
              <a:rPr lang="hu-HU" sz="2000" dirty="0"/>
              <a:t> gender </a:t>
            </a:r>
            <a:r>
              <a:rPr lang="hu-HU" sz="2000" dirty="0" err="1"/>
              <a:t>field</a:t>
            </a:r>
            <a:r>
              <a:rPr lang="hu-HU" sz="2000" dirty="0"/>
              <a:t> is </a:t>
            </a:r>
            <a:r>
              <a:rPr lang="hu-HU" sz="2000" dirty="0" err="1"/>
              <a:t>exactly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same</a:t>
            </a:r>
            <a:r>
              <a:rPr lang="hu-HU" sz="2000" dirty="0"/>
              <a:t> </a:t>
            </a:r>
            <a:r>
              <a:rPr lang="hu-HU" sz="2000" dirty="0" err="1"/>
              <a:t>as</a:t>
            </a:r>
            <a:r>
              <a:rPr lang="hu-HU" sz="2000" dirty="0"/>
              <a:t> </a:t>
            </a:r>
            <a:r>
              <a:rPr lang="hu-HU" sz="2000" dirty="0" err="1"/>
              <a:t>previously</a:t>
            </a:r>
            <a:r>
              <a:rPr lang="hu-HU" sz="2000" dirty="0"/>
              <a:t>, and </a:t>
            </a:r>
            <a:r>
              <a:rPr lang="hu-HU" sz="2000" dirty="0" err="1"/>
              <a:t>there</a:t>
            </a:r>
            <a:r>
              <a:rPr lang="hu-HU" sz="2000" dirty="0"/>
              <a:t> </a:t>
            </a:r>
            <a:r>
              <a:rPr lang="hu-HU" sz="2000" dirty="0" err="1"/>
              <a:t>are</a:t>
            </a:r>
            <a:r>
              <a:rPr lang="hu-HU" sz="2000" dirty="0"/>
              <a:t> no </a:t>
            </a:r>
            <a:r>
              <a:rPr lang="hu-HU" sz="2000" dirty="0" err="1"/>
              <a:t>other</a:t>
            </a:r>
            <a:r>
              <a:rPr lang="hu-HU" sz="2000" dirty="0"/>
              <a:t> </a:t>
            </a:r>
            <a:r>
              <a:rPr lang="hu-HU" sz="2000" dirty="0" err="1"/>
              <a:t>conditions</a:t>
            </a:r>
            <a:r>
              <a:rPr lang="hu-HU" sz="2000" dirty="0"/>
              <a:t> </a:t>
            </a:r>
            <a:r>
              <a:rPr lang="hu-HU" sz="2000" dirty="0" err="1"/>
              <a:t>that</a:t>
            </a:r>
            <a:r>
              <a:rPr lang="hu-HU" sz="2000" dirty="0"/>
              <a:t> has </a:t>
            </a:r>
            <a:r>
              <a:rPr lang="hu-HU" sz="2000" dirty="0" err="1"/>
              <a:t>to</a:t>
            </a:r>
            <a:r>
              <a:rPr lang="hu-HU" sz="2000" dirty="0"/>
              <a:t> be </a:t>
            </a:r>
            <a:r>
              <a:rPr lang="hu-HU" sz="2000" dirty="0" err="1"/>
              <a:t>checked</a:t>
            </a:r>
            <a:endParaRPr lang="hu-HU" sz="2000" dirty="0"/>
          </a:p>
          <a:p>
            <a:pPr rtl="0">
              <a:lnSpc>
                <a:spcPct val="100000"/>
              </a:lnSpc>
            </a:pPr>
            <a:endParaRPr lang="hu-HU" dirty="0"/>
          </a:p>
          <a:p>
            <a:pPr marL="0" indent="0" rtl="0">
              <a:lnSpc>
                <a:spcPct val="100000"/>
              </a:lnSpc>
              <a:buNone/>
            </a:pPr>
            <a:endParaRPr lang="hu-HU" sz="2000" dirty="0"/>
          </a:p>
        </p:txBody>
      </p:sp>
      <p:sp>
        <p:nvSpPr>
          <p:cNvPr id="75" name="Téglalap 74">
            <a:extLst>
              <a:ext uri="{FF2B5EF4-FFF2-40B4-BE49-F238E27FC236}">
                <a16:creationId xmlns:a16="http://schemas.microsoft.com/office/drawing/2014/main" id="{7704B6EE-CF4D-5457-298E-223BB0D3DA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2" y="609600"/>
            <a:ext cx="6499753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id="{524F66C8-C570-340C-EA51-3DC8B8576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5041629" cy="1080938"/>
          </a:xfrm>
        </p:spPr>
        <p:txBody>
          <a:bodyPr rtlCol="0">
            <a:normAutofit/>
          </a:bodyPr>
          <a:lstStyle/>
          <a:p>
            <a:pPr rtl="0"/>
            <a:r>
              <a:rPr lang="hu-HU" dirty="0" err="1"/>
              <a:t>Queries</a:t>
            </a:r>
            <a:r>
              <a:rPr lang="hu-HU" dirty="0"/>
              <a:t> I. – </a:t>
            </a:r>
            <a:r>
              <a:rPr lang="hu-HU" dirty="0" err="1"/>
              <a:t>Living</a:t>
            </a:r>
            <a:r>
              <a:rPr lang="hu-HU" dirty="0"/>
              <a:t> </a:t>
            </a:r>
            <a:r>
              <a:rPr lang="hu-HU" dirty="0" err="1"/>
              <a:t>male</a:t>
            </a:r>
            <a:r>
              <a:rPr lang="hu-HU" dirty="0"/>
              <a:t> </a:t>
            </a:r>
            <a:r>
              <a:rPr lang="hu-HU" dirty="0" err="1"/>
              <a:t>artists</a:t>
            </a:r>
            <a:r>
              <a:rPr lang="hu-HU" dirty="0"/>
              <a:t>, </a:t>
            </a:r>
            <a:r>
              <a:rPr lang="hu-HU" dirty="0" err="1"/>
              <a:t>female</a:t>
            </a:r>
            <a:r>
              <a:rPr lang="hu-HU" dirty="0"/>
              <a:t> </a:t>
            </a:r>
            <a:r>
              <a:rPr lang="hu-HU" dirty="0" err="1"/>
              <a:t>artists</a:t>
            </a:r>
            <a:endParaRPr lang="hu-HU" dirty="0"/>
          </a:p>
        </p:txBody>
      </p:sp>
      <p:pic>
        <p:nvPicPr>
          <p:cNvPr id="77" name="Kép 76">
            <a:extLst>
              <a:ext uri="{FF2B5EF4-FFF2-40B4-BE49-F238E27FC236}">
                <a16:creationId xmlns:a16="http://schemas.microsoft.com/office/drawing/2014/main" id="{62B26371-E0FA-EE4C-F02C-F1E5BD92A1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6492240" cy="2617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E8570B-ABB8-CC3A-D283-E5C449160F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2000" y="3042035"/>
            <a:ext cx="4680000" cy="7739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5E5DDC4-AF46-0595-A069-C3CF56D4EE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08787" y="4927350"/>
            <a:ext cx="2686425" cy="819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122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81F2EF-B893-3792-F8C5-30AB483AB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Csoport 70">
            <a:extLst>
              <a:ext uri="{FF2B5EF4-FFF2-40B4-BE49-F238E27FC236}">
                <a16:creationId xmlns:a16="http://schemas.microsoft.com/office/drawing/2014/main" id="{16903075-510C-F504-F676-8BA040F5A4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6" y="0"/>
            <a:ext cx="12192000" cy="6858001"/>
            <a:chOff x="-3176" y="0"/>
            <a:chExt cx="12192000" cy="6858001"/>
          </a:xfrm>
        </p:grpSpPr>
        <p:sp useBgFill="1">
          <p:nvSpPr>
            <p:cNvPr id="72" name="Téglalap 71">
              <a:extLst>
                <a:ext uri="{FF2B5EF4-FFF2-40B4-BE49-F238E27FC236}">
                  <a16:creationId xmlns:a16="http://schemas.microsoft.com/office/drawing/2014/main" id="{A915C6EC-9ED2-1B97-66C6-40EE5DFC41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88824" cy="685800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hu-HU" dirty="0"/>
            </a:p>
          </p:txBody>
        </p:sp>
        <p:pic>
          <p:nvPicPr>
            <p:cNvPr id="73" name="Kép 72">
              <a:extLst>
                <a:ext uri="{FF2B5EF4-FFF2-40B4-BE49-F238E27FC236}">
                  <a16:creationId xmlns:a16="http://schemas.microsoft.com/office/drawing/2014/main" id="{64E66AF9-32CB-DEF3-A5B4-A1E87437D7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76" y="0"/>
              <a:ext cx="12192000" cy="6858000"/>
            </a:xfrm>
            <a:prstGeom prst="rect">
              <a:avLst/>
            </a:prstGeom>
          </p:spPr>
        </p:pic>
      </p:grp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F8810A34-D205-4141-7593-912E38B7B6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2" y="2336872"/>
            <a:ext cx="11274972" cy="2543331"/>
          </a:xfrm>
        </p:spPr>
        <p:txBody>
          <a:bodyPr rtlCol="0">
            <a:normAutofit fontScale="85000" lnSpcReduction="20000"/>
          </a:bodyPr>
          <a:lstStyle/>
          <a:p>
            <a:pPr marL="0" indent="0" rtl="0">
              <a:lnSpc>
                <a:spcPct val="100000"/>
              </a:lnSpc>
              <a:buNone/>
            </a:pPr>
            <a:r>
              <a:rPr lang="hu-HU" sz="2000" dirty="0"/>
              <a:t>The </a:t>
            </a:r>
            <a:r>
              <a:rPr lang="hu-HU" sz="2000" dirty="0" err="1"/>
              <a:t>task</a:t>
            </a:r>
            <a:r>
              <a:rPr lang="hu-HU" sz="2000" dirty="0"/>
              <a:t> is </a:t>
            </a:r>
            <a:r>
              <a:rPr lang="hu-HU" sz="2000" dirty="0" err="1"/>
              <a:t>to</a:t>
            </a:r>
            <a:r>
              <a:rPr lang="hu-HU" sz="2000" dirty="0"/>
              <a:t> </a:t>
            </a:r>
            <a:r>
              <a:rPr lang="hu-HU" sz="2000" dirty="0" err="1"/>
              <a:t>find</a:t>
            </a:r>
            <a:r>
              <a:rPr lang="hu-HU" sz="2000" dirty="0"/>
              <a:t> </a:t>
            </a:r>
            <a:r>
              <a:rPr lang="hu-HU" sz="2000" dirty="0" err="1"/>
              <a:t>for</a:t>
            </a:r>
            <a:r>
              <a:rPr lang="hu-HU" sz="2000" dirty="0"/>
              <a:t> </a:t>
            </a:r>
            <a:r>
              <a:rPr lang="hu-HU" sz="2000" dirty="0" err="1"/>
              <a:t>each</a:t>
            </a:r>
            <a:r>
              <a:rPr lang="hu-HU" sz="2000" dirty="0"/>
              <a:t> </a:t>
            </a:r>
            <a:r>
              <a:rPr lang="hu-HU" sz="2000" dirty="0" err="1"/>
              <a:t>female</a:t>
            </a:r>
            <a:r>
              <a:rPr lang="hu-HU" sz="2000" dirty="0"/>
              <a:t> </a:t>
            </a:r>
            <a:r>
              <a:rPr lang="hu-HU" sz="2000" dirty="0" err="1"/>
              <a:t>artist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total</a:t>
            </a:r>
            <a:r>
              <a:rPr lang="hu-HU" sz="2000" dirty="0"/>
              <a:t> </a:t>
            </a:r>
            <a:r>
              <a:rPr lang="hu-HU" sz="2000" dirty="0" err="1"/>
              <a:t>number</a:t>
            </a:r>
            <a:r>
              <a:rPr lang="hu-HU" sz="2000" dirty="0"/>
              <a:t> of </a:t>
            </a:r>
            <a:r>
              <a:rPr lang="hu-HU" sz="2000" dirty="0" err="1"/>
              <a:t>their</a:t>
            </a:r>
            <a:r>
              <a:rPr lang="hu-HU" sz="2000" dirty="0"/>
              <a:t> </a:t>
            </a:r>
            <a:r>
              <a:rPr lang="hu-HU" sz="2000" dirty="0" err="1"/>
              <a:t>work</a:t>
            </a:r>
            <a:r>
              <a:rPr lang="hu-HU" sz="2000" dirty="0"/>
              <a:t> </a:t>
            </a:r>
            <a:r>
              <a:rPr lang="hu-HU" sz="2000" dirty="0" err="1"/>
              <a:t>that</a:t>
            </a:r>
            <a:r>
              <a:rPr lang="hu-HU" sz="2000" dirty="0"/>
              <a:t> had </a:t>
            </a:r>
            <a:r>
              <a:rPr lang="hu-HU" sz="2000" dirty="0" err="1"/>
              <a:t>been</a:t>
            </a:r>
            <a:r>
              <a:rPr lang="hu-HU" sz="2000" dirty="0"/>
              <a:t> </a:t>
            </a:r>
            <a:r>
              <a:rPr lang="hu-HU" sz="2000" dirty="0" err="1"/>
              <a:t>sold</a:t>
            </a:r>
            <a:r>
              <a:rPr lang="hu-HU" sz="2000" dirty="0"/>
              <a:t>, </a:t>
            </a:r>
            <a:r>
              <a:rPr lang="hu-HU" sz="2000" dirty="0" err="1"/>
              <a:t>which</a:t>
            </a:r>
            <a:r>
              <a:rPr lang="hu-HU" sz="2000" dirty="0"/>
              <a:t> </a:t>
            </a:r>
            <a:r>
              <a:rPr lang="hu-HU" sz="2000" dirty="0" err="1"/>
              <a:t>implies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following</a:t>
            </a:r>
            <a:r>
              <a:rPr lang="hu-HU" sz="2000" dirty="0"/>
              <a:t> design </a:t>
            </a:r>
            <a:r>
              <a:rPr lang="hu-HU" sz="2000" dirty="0" err="1"/>
              <a:t>choices</a:t>
            </a:r>
            <a:r>
              <a:rPr lang="hu-HU" sz="2000" dirty="0"/>
              <a:t>:</a:t>
            </a:r>
          </a:p>
          <a:p>
            <a:pPr>
              <a:lnSpc>
                <a:spcPct val="100000"/>
              </a:lnSpc>
            </a:pPr>
            <a:r>
              <a:rPr lang="hu-HU" sz="2000" dirty="0"/>
              <a:t>Grouping has </a:t>
            </a:r>
            <a:r>
              <a:rPr lang="hu-HU" sz="2000" dirty="0" err="1"/>
              <a:t>to</a:t>
            </a:r>
            <a:r>
              <a:rPr lang="hu-HU" sz="2000" dirty="0"/>
              <a:t> be </a:t>
            </a:r>
            <a:r>
              <a:rPr lang="hu-HU" sz="2000" dirty="0" err="1"/>
              <a:t>done</a:t>
            </a:r>
            <a:r>
              <a:rPr lang="hu-HU" sz="2000" dirty="0"/>
              <a:t> </a:t>
            </a:r>
            <a:r>
              <a:rPr lang="hu-HU" sz="2000" dirty="0" err="1"/>
              <a:t>by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artists</a:t>
            </a:r>
            <a:r>
              <a:rPr lang="hu-HU" sz="2000" dirty="0"/>
              <a:t>. </a:t>
            </a:r>
            <a:r>
              <a:rPr lang="hu-HU" sz="2000" dirty="0" err="1"/>
              <a:t>To</a:t>
            </a:r>
            <a:r>
              <a:rPr lang="hu-HU" sz="2000" dirty="0"/>
              <a:t> </a:t>
            </a:r>
            <a:r>
              <a:rPr lang="hu-HU" sz="2000" dirty="0" err="1"/>
              <a:t>ensure</a:t>
            </a:r>
            <a:r>
              <a:rPr lang="hu-HU" sz="2000" dirty="0"/>
              <a:t> </a:t>
            </a:r>
            <a:r>
              <a:rPr lang="hu-HU" sz="2000" dirty="0" err="1"/>
              <a:t>that</a:t>
            </a:r>
            <a:r>
              <a:rPr lang="hu-HU" sz="2000" dirty="0"/>
              <a:t> </a:t>
            </a:r>
            <a:r>
              <a:rPr lang="hu-HU" sz="2000" dirty="0" err="1"/>
              <a:t>we</a:t>
            </a:r>
            <a:r>
              <a:rPr lang="hu-HU" sz="2000" dirty="0"/>
              <a:t> </a:t>
            </a:r>
            <a:r>
              <a:rPr lang="hu-HU" sz="2000" dirty="0" err="1"/>
              <a:t>can</a:t>
            </a:r>
            <a:r>
              <a:rPr lang="hu-HU" sz="2000" dirty="0"/>
              <a:t> </a:t>
            </a:r>
            <a:r>
              <a:rPr lang="hu-HU" sz="2000" dirty="0" err="1"/>
              <a:t>differentiate</a:t>
            </a:r>
            <a:r>
              <a:rPr lang="hu-HU" sz="2000" dirty="0"/>
              <a:t> </a:t>
            </a:r>
            <a:r>
              <a:rPr lang="hu-HU" sz="2000" dirty="0" err="1"/>
              <a:t>artists</a:t>
            </a:r>
            <a:r>
              <a:rPr lang="hu-HU" sz="2000" dirty="0"/>
              <a:t> </a:t>
            </a:r>
            <a:r>
              <a:rPr lang="hu-HU" sz="2000" dirty="0" err="1"/>
              <a:t>with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same</a:t>
            </a:r>
            <a:r>
              <a:rPr lang="hu-HU" sz="2000" dirty="0"/>
              <a:t> </a:t>
            </a:r>
            <a:r>
              <a:rPr lang="hu-HU" sz="2000" dirty="0" err="1"/>
              <a:t>name</a:t>
            </a:r>
            <a:r>
              <a:rPr lang="hu-HU" sz="2000" dirty="0"/>
              <a:t>, </a:t>
            </a:r>
            <a:r>
              <a:rPr lang="hu-HU" sz="2000" dirty="0" err="1"/>
              <a:t>grouping</a:t>
            </a:r>
            <a:r>
              <a:rPr lang="hu-HU" sz="2000" dirty="0"/>
              <a:t> </a:t>
            </a:r>
            <a:r>
              <a:rPr lang="hu-HU" sz="2000" dirty="0" err="1"/>
              <a:t>also</a:t>
            </a:r>
            <a:r>
              <a:rPr lang="hu-HU" sz="2000" dirty="0"/>
              <a:t> </a:t>
            </a:r>
            <a:r>
              <a:rPr lang="hu-HU" sz="2000" dirty="0" err="1"/>
              <a:t>happens</a:t>
            </a:r>
            <a:r>
              <a:rPr lang="hu-HU" sz="2000" dirty="0"/>
              <a:t> </a:t>
            </a:r>
            <a:r>
              <a:rPr lang="hu-HU" sz="2000" dirty="0" err="1"/>
              <a:t>by</a:t>
            </a:r>
            <a:r>
              <a:rPr lang="hu-HU" sz="2000" dirty="0"/>
              <a:t> </a:t>
            </a:r>
            <a:r>
              <a:rPr lang="hu-HU" sz="2000" dirty="0" err="1"/>
              <a:t>ArtistID</a:t>
            </a:r>
            <a:endParaRPr lang="hu-HU" sz="2000" dirty="0"/>
          </a:p>
          <a:p>
            <a:pPr>
              <a:lnSpc>
                <a:spcPct val="100000"/>
              </a:lnSpc>
            </a:pPr>
            <a:r>
              <a:rPr lang="hu-HU" sz="2000" dirty="0"/>
              <a:t>The COUNT </a:t>
            </a:r>
            <a:r>
              <a:rPr lang="hu-HU" sz="2000" dirty="0" err="1"/>
              <a:t>function</a:t>
            </a:r>
            <a:r>
              <a:rPr lang="hu-HU" sz="2000" dirty="0"/>
              <a:t> has </a:t>
            </a:r>
            <a:r>
              <a:rPr lang="hu-HU" sz="2000" dirty="0" err="1"/>
              <a:t>to</a:t>
            </a:r>
            <a:r>
              <a:rPr lang="hu-HU" sz="2000" dirty="0"/>
              <a:t> be </a:t>
            </a:r>
            <a:r>
              <a:rPr lang="hu-HU" sz="2000" dirty="0" err="1"/>
              <a:t>used</a:t>
            </a:r>
            <a:r>
              <a:rPr lang="hu-HU" sz="2000" dirty="0"/>
              <a:t> </a:t>
            </a:r>
            <a:r>
              <a:rPr lang="hu-HU" sz="2000" dirty="0" err="1"/>
              <a:t>to</a:t>
            </a:r>
            <a:r>
              <a:rPr lang="hu-HU" sz="2000" dirty="0"/>
              <a:t> </a:t>
            </a:r>
            <a:r>
              <a:rPr lang="hu-HU" sz="2000" dirty="0" err="1"/>
              <a:t>determine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total</a:t>
            </a:r>
            <a:r>
              <a:rPr lang="hu-HU" sz="2000" dirty="0"/>
              <a:t> </a:t>
            </a:r>
            <a:r>
              <a:rPr lang="hu-HU" sz="2000" dirty="0" err="1"/>
              <a:t>number</a:t>
            </a:r>
            <a:r>
              <a:rPr lang="hu-HU" sz="2000" dirty="0"/>
              <a:t> of </a:t>
            </a:r>
            <a:r>
              <a:rPr lang="hu-HU" sz="2000" dirty="0" err="1"/>
              <a:t>sold</a:t>
            </a:r>
            <a:r>
              <a:rPr lang="hu-HU" sz="2000" dirty="0"/>
              <a:t> </a:t>
            </a:r>
            <a:r>
              <a:rPr lang="hu-HU" sz="2000" dirty="0" err="1"/>
              <a:t>artworks</a:t>
            </a:r>
            <a:r>
              <a:rPr lang="hu-HU" sz="2000" dirty="0"/>
              <a:t> </a:t>
            </a:r>
            <a:r>
              <a:rPr lang="hu-HU" sz="2000" dirty="0" err="1"/>
              <a:t>within</a:t>
            </a:r>
            <a:r>
              <a:rPr lang="hu-HU" sz="2000" dirty="0"/>
              <a:t> </a:t>
            </a:r>
            <a:r>
              <a:rPr lang="hu-HU" sz="2000" dirty="0" err="1"/>
              <a:t>each</a:t>
            </a:r>
            <a:r>
              <a:rPr lang="hu-HU" sz="2000" dirty="0"/>
              <a:t> </a:t>
            </a:r>
            <a:r>
              <a:rPr lang="hu-HU" sz="2000" dirty="0" err="1"/>
              <a:t>group</a:t>
            </a:r>
            <a:r>
              <a:rPr lang="hu-HU" sz="2000" dirty="0"/>
              <a:t>, </a:t>
            </a:r>
            <a:r>
              <a:rPr lang="hu-HU" sz="2000" dirty="0" err="1"/>
              <a:t>counting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DISTINCT </a:t>
            </a:r>
            <a:r>
              <a:rPr lang="hu-HU" sz="2000" dirty="0" err="1"/>
              <a:t>ids</a:t>
            </a:r>
            <a:r>
              <a:rPr lang="hu-HU" sz="2000" dirty="0"/>
              <a:t> of </a:t>
            </a:r>
            <a:r>
              <a:rPr lang="hu-HU" sz="2000" dirty="0" err="1"/>
              <a:t>artworks</a:t>
            </a:r>
            <a:r>
              <a:rPr lang="hu-HU" sz="2000" dirty="0"/>
              <a:t>. The </a:t>
            </a:r>
            <a:r>
              <a:rPr lang="hu-HU" sz="2000" dirty="0" err="1"/>
              <a:t>values</a:t>
            </a:r>
            <a:r>
              <a:rPr lang="hu-HU" sz="2000" dirty="0"/>
              <a:t> </a:t>
            </a:r>
            <a:r>
              <a:rPr lang="hu-HU" sz="2000" dirty="0" err="1"/>
              <a:t>have</a:t>
            </a:r>
            <a:r>
              <a:rPr lang="hu-HU" sz="2000" dirty="0"/>
              <a:t> </a:t>
            </a:r>
            <a:r>
              <a:rPr lang="hu-HU" sz="2000" dirty="0" err="1"/>
              <a:t>to</a:t>
            </a:r>
            <a:r>
              <a:rPr lang="hu-HU" sz="2000" dirty="0"/>
              <a:t> be </a:t>
            </a:r>
            <a:r>
              <a:rPr lang="hu-HU" sz="2000" dirty="0" err="1"/>
              <a:t>unique</a:t>
            </a:r>
            <a:r>
              <a:rPr lang="hu-HU" sz="2000" dirty="0"/>
              <a:t>, </a:t>
            </a:r>
            <a:r>
              <a:rPr lang="hu-HU" sz="2000" dirty="0" err="1"/>
              <a:t>because</a:t>
            </a:r>
            <a:r>
              <a:rPr lang="hu-HU" sz="2000" dirty="0"/>
              <a:t> an </a:t>
            </a:r>
            <a:r>
              <a:rPr lang="hu-HU" sz="2000" dirty="0" err="1"/>
              <a:t>artwork</a:t>
            </a:r>
            <a:r>
              <a:rPr lang="hu-HU" sz="2000" dirty="0"/>
              <a:t> </a:t>
            </a:r>
            <a:r>
              <a:rPr lang="hu-HU" sz="2000" dirty="0" err="1"/>
              <a:t>may</a:t>
            </a:r>
            <a:r>
              <a:rPr lang="hu-HU" sz="2000" dirty="0"/>
              <a:t> </a:t>
            </a:r>
            <a:r>
              <a:rPr lang="hu-HU" sz="2000" dirty="0" err="1"/>
              <a:t>have</a:t>
            </a:r>
            <a:r>
              <a:rPr lang="hu-HU" sz="2000" dirty="0"/>
              <a:t> </a:t>
            </a:r>
            <a:r>
              <a:rPr lang="hu-HU" sz="2000" dirty="0" err="1"/>
              <a:t>been</a:t>
            </a:r>
            <a:r>
              <a:rPr lang="hu-HU" sz="2000" dirty="0"/>
              <a:t> </a:t>
            </a:r>
            <a:r>
              <a:rPr lang="hu-HU" sz="2000" dirty="0" err="1"/>
              <a:t>sold</a:t>
            </a:r>
            <a:r>
              <a:rPr lang="hu-HU" sz="2000" dirty="0"/>
              <a:t> </a:t>
            </a:r>
            <a:r>
              <a:rPr lang="hu-HU" sz="2000" dirty="0" err="1"/>
              <a:t>multiple</a:t>
            </a:r>
            <a:r>
              <a:rPr lang="hu-HU" sz="2000" dirty="0"/>
              <a:t> </a:t>
            </a:r>
            <a:r>
              <a:rPr lang="hu-HU" sz="2000" dirty="0" err="1"/>
              <a:t>times</a:t>
            </a:r>
            <a:endParaRPr lang="hu-HU" sz="2000" dirty="0"/>
          </a:p>
          <a:p>
            <a:pPr>
              <a:lnSpc>
                <a:spcPct val="100000"/>
              </a:lnSpc>
            </a:pPr>
            <a:r>
              <a:rPr lang="hu-HU" sz="2000" dirty="0" err="1"/>
              <a:t>We</a:t>
            </a:r>
            <a:r>
              <a:rPr lang="hu-HU" sz="2000" dirty="0"/>
              <a:t> </a:t>
            </a:r>
            <a:r>
              <a:rPr lang="hu-HU" sz="2000" dirty="0" err="1"/>
              <a:t>have</a:t>
            </a:r>
            <a:r>
              <a:rPr lang="hu-HU" sz="2000" dirty="0"/>
              <a:t> </a:t>
            </a:r>
            <a:r>
              <a:rPr lang="hu-HU" sz="2000" dirty="0" err="1"/>
              <a:t>to</a:t>
            </a:r>
            <a:r>
              <a:rPr lang="hu-HU" sz="2000" dirty="0"/>
              <a:t> </a:t>
            </a:r>
            <a:r>
              <a:rPr lang="hu-HU" sz="2000" dirty="0" err="1"/>
              <a:t>restrict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results</a:t>
            </a:r>
            <a:r>
              <a:rPr lang="hu-HU" sz="2000" dirty="0"/>
              <a:t> </a:t>
            </a:r>
            <a:r>
              <a:rPr lang="hu-HU" sz="2000" dirty="0" err="1"/>
              <a:t>to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subset</a:t>
            </a:r>
            <a:r>
              <a:rPr lang="hu-HU" sz="2000" dirty="0"/>
              <a:t> of </a:t>
            </a:r>
            <a:r>
              <a:rPr lang="hu-HU" sz="2000" dirty="0" err="1"/>
              <a:t>female</a:t>
            </a:r>
            <a:r>
              <a:rPr lang="hu-HU" sz="2000" dirty="0"/>
              <a:t> </a:t>
            </a:r>
            <a:r>
              <a:rPr lang="hu-HU" sz="2000" dirty="0" err="1"/>
              <a:t>artists</a:t>
            </a:r>
            <a:r>
              <a:rPr lang="hu-HU" sz="2000" dirty="0"/>
              <a:t>, and </a:t>
            </a:r>
            <a:r>
              <a:rPr lang="hu-HU" sz="2000" dirty="0" err="1"/>
              <a:t>also</a:t>
            </a:r>
            <a:r>
              <a:rPr lang="hu-HU" sz="2000" dirty="0"/>
              <a:t> filter </a:t>
            </a:r>
            <a:r>
              <a:rPr lang="hu-HU" sz="2000" dirty="0" err="1"/>
              <a:t>if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soldFor</a:t>
            </a:r>
            <a:r>
              <a:rPr lang="hu-HU" sz="2000" dirty="0"/>
              <a:t> </a:t>
            </a:r>
            <a:r>
              <a:rPr lang="hu-HU" sz="2000" dirty="0" err="1"/>
              <a:t>field</a:t>
            </a:r>
            <a:r>
              <a:rPr lang="hu-HU" sz="2000" dirty="0"/>
              <a:t> is NOT NULL, </a:t>
            </a:r>
            <a:r>
              <a:rPr lang="hu-HU" sz="2000" dirty="0" err="1"/>
              <a:t>because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records</a:t>
            </a:r>
            <a:r>
              <a:rPr lang="hu-HU" sz="2000" dirty="0"/>
              <a:t> </a:t>
            </a:r>
            <a:r>
              <a:rPr lang="hu-HU" sz="2000" dirty="0" err="1"/>
              <a:t>with</a:t>
            </a:r>
            <a:r>
              <a:rPr lang="hu-HU" sz="2000" dirty="0"/>
              <a:t> null </a:t>
            </a:r>
            <a:r>
              <a:rPr lang="hu-HU" sz="2000" dirty="0" err="1"/>
              <a:t>values</a:t>
            </a:r>
            <a:r>
              <a:rPr lang="hu-HU" sz="2000" dirty="0"/>
              <a:t> </a:t>
            </a:r>
            <a:r>
              <a:rPr lang="hu-HU" sz="2000" dirty="0" err="1"/>
              <a:t>mean</a:t>
            </a:r>
            <a:r>
              <a:rPr lang="hu-HU" sz="2000" dirty="0"/>
              <a:t> </a:t>
            </a:r>
            <a:r>
              <a:rPr lang="hu-HU" sz="2000" dirty="0" err="1"/>
              <a:t>that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artwork</a:t>
            </a:r>
            <a:r>
              <a:rPr lang="hu-HU" sz="2000" dirty="0"/>
              <a:t> </a:t>
            </a:r>
            <a:r>
              <a:rPr lang="hu-HU" sz="2000" dirty="0" err="1"/>
              <a:t>wasn’t</a:t>
            </a:r>
            <a:r>
              <a:rPr lang="hu-HU" sz="2000" dirty="0"/>
              <a:t> </a:t>
            </a:r>
            <a:r>
              <a:rPr lang="hu-HU" sz="2000" dirty="0" err="1"/>
              <a:t>sold</a:t>
            </a:r>
            <a:r>
              <a:rPr lang="hu-HU" sz="2000" dirty="0"/>
              <a:t> </a:t>
            </a:r>
            <a:r>
              <a:rPr lang="hu-HU" sz="2000" dirty="0" err="1"/>
              <a:t>yet</a:t>
            </a:r>
            <a:r>
              <a:rPr lang="hu-HU" sz="2000" dirty="0"/>
              <a:t> in </a:t>
            </a:r>
            <a:r>
              <a:rPr lang="hu-HU" sz="2000" dirty="0" err="1"/>
              <a:t>that</a:t>
            </a:r>
            <a:r>
              <a:rPr lang="hu-HU" sz="2000" dirty="0"/>
              <a:t> </a:t>
            </a:r>
            <a:r>
              <a:rPr lang="hu-HU" sz="2000" dirty="0" err="1"/>
              <a:t>specific</a:t>
            </a:r>
            <a:r>
              <a:rPr lang="hu-HU" sz="2000" dirty="0"/>
              <a:t> </a:t>
            </a:r>
            <a:r>
              <a:rPr lang="hu-HU" sz="2000" dirty="0" err="1"/>
              <a:t>auction</a:t>
            </a:r>
            <a:endParaRPr lang="hu-HU" sz="2000" dirty="0"/>
          </a:p>
          <a:p>
            <a:pPr marL="0" indent="0" rtl="0">
              <a:lnSpc>
                <a:spcPct val="100000"/>
              </a:lnSpc>
              <a:buNone/>
            </a:pPr>
            <a:endParaRPr lang="hu-HU" sz="2000" dirty="0"/>
          </a:p>
        </p:txBody>
      </p:sp>
      <p:sp>
        <p:nvSpPr>
          <p:cNvPr id="75" name="Téglalap 74">
            <a:extLst>
              <a:ext uri="{FF2B5EF4-FFF2-40B4-BE49-F238E27FC236}">
                <a16:creationId xmlns:a16="http://schemas.microsoft.com/office/drawing/2014/main" id="{E4FD1B27-E4C3-6263-82EF-344A641AB6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2" y="609600"/>
            <a:ext cx="6499753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id="{3AEF3FC7-FD7B-8F91-5CD9-1F7B069D6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5041629" cy="1080938"/>
          </a:xfrm>
        </p:spPr>
        <p:txBody>
          <a:bodyPr rtlCol="0">
            <a:normAutofit fontScale="90000"/>
          </a:bodyPr>
          <a:lstStyle/>
          <a:p>
            <a:pPr rtl="0"/>
            <a:r>
              <a:rPr lang="hu-HU" dirty="0" err="1"/>
              <a:t>Queries</a:t>
            </a:r>
            <a:r>
              <a:rPr lang="hu-HU" dirty="0"/>
              <a:t> II. – </a:t>
            </a:r>
            <a:r>
              <a:rPr lang="hu-HU" dirty="0" err="1"/>
              <a:t>Number</a:t>
            </a:r>
            <a:r>
              <a:rPr lang="hu-HU" dirty="0"/>
              <a:t> of </a:t>
            </a:r>
            <a:r>
              <a:rPr lang="hu-HU" dirty="0" err="1"/>
              <a:t>artworks</a:t>
            </a:r>
            <a:r>
              <a:rPr lang="hu-HU" dirty="0"/>
              <a:t> </a:t>
            </a:r>
            <a:r>
              <a:rPr lang="hu-HU" dirty="0" err="1"/>
              <a:t>sold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</a:t>
            </a:r>
            <a:r>
              <a:rPr lang="hu-HU" dirty="0" err="1"/>
              <a:t>female</a:t>
            </a:r>
            <a:r>
              <a:rPr lang="hu-HU" dirty="0"/>
              <a:t> </a:t>
            </a:r>
            <a:r>
              <a:rPr lang="hu-HU" dirty="0" err="1"/>
              <a:t>artists</a:t>
            </a:r>
            <a:endParaRPr lang="hu-HU" dirty="0"/>
          </a:p>
        </p:txBody>
      </p:sp>
      <p:pic>
        <p:nvPicPr>
          <p:cNvPr id="77" name="Kép 76">
            <a:extLst>
              <a:ext uri="{FF2B5EF4-FFF2-40B4-BE49-F238E27FC236}">
                <a16:creationId xmlns:a16="http://schemas.microsoft.com/office/drawing/2014/main" id="{0EC788DB-8C44-2CF4-4290-D2A0183B8B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6492240" cy="2617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8CBE1BD-5BED-3A95-20AD-65AE7C6639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4996" y="4807221"/>
            <a:ext cx="9373908" cy="1924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32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945F5D-10A6-1B46-28B7-94A11E23EE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Csoport 70">
            <a:extLst>
              <a:ext uri="{FF2B5EF4-FFF2-40B4-BE49-F238E27FC236}">
                <a16:creationId xmlns:a16="http://schemas.microsoft.com/office/drawing/2014/main" id="{1B33D11E-D677-70DE-D3DA-549907FE4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6" y="0"/>
            <a:ext cx="12192000" cy="6858001"/>
            <a:chOff x="-3176" y="0"/>
            <a:chExt cx="12192000" cy="6858001"/>
          </a:xfrm>
        </p:grpSpPr>
        <p:sp useBgFill="1">
          <p:nvSpPr>
            <p:cNvPr id="72" name="Téglalap 71">
              <a:extLst>
                <a:ext uri="{FF2B5EF4-FFF2-40B4-BE49-F238E27FC236}">
                  <a16:creationId xmlns:a16="http://schemas.microsoft.com/office/drawing/2014/main" id="{AC687EFD-EBF6-F13F-6AC8-C455D7B718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88824" cy="685800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hu-HU" dirty="0"/>
            </a:p>
          </p:txBody>
        </p:sp>
        <p:pic>
          <p:nvPicPr>
            <p:cNvPr id="73" name="Kép 72">
              <a:extLst>
                <a:ext uri="{FF2B5EF4-FFF2-40B4-BE49-F238E27FC236}">
                  <a16:creationId xmlns:a16="http://schemas.microsoft.com/office/drawing/2014/main" id="{3C5F6FBB-C30B-7D60-6034-E30464D0DB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76" y="0"/>
              <a:ext cx="12192000" cy="6858000"/>
            </a:xfrm>
            <a:prstGeom prst="rect">
              <a:avLst/>
            </a:prstGeom>
          </p:spPr>
        </p:pic>
      </p:grp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31E20993-50EC-5E1D-569D-023A85CBAD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2" y="2336873"/>
            <a:ext cx="3697125" cy="3599316"/>
          </a:xfrm>
        </p:spPr>
        <p:txBody>
          <a:bodyPr rtlCol="0">
            <a:normAutofit/>
          </a:bodyPr>
          <a:lstStyle/>
          <a:p>
            <a:r>
              <a:rPr lang="hu-HU" sz="2000" dirty="0" err="1"/>
              <a:t>Complex</a:t>
            </a:r>
            <a:r>
              <a:rPr lang="hu-HU" sz="2000" dirty="0"/>
              <a:t> </a:t>
            </a:r>
            <a:r>
              <a:rPr lang="hu-HU" sz="2000" dirty="0" err="1"/>
              <a:t>data</a:t>
            </a:r>
            <a:r>
              <a:rPr lang="hu-HU" sz="2000" dirty="0"/>
              <a:t> </a:t>
            </a:r>
            <a:r>
              <a:rPr lang="hu-HU" sz="2000" dirty="0" err="1"/>
              <a:t>type</a:t>
            </a:r>
            <a:r>
              <a:rPr lang="hu-HU" sz="2000" dirty="0"/>
              <a:t> </a:t>
            </a:r>
            <a:r>
              <a:rPr lang="hu-HU" sz="2000" dirty="0" err="1"/>
              <a:t>acts</a:t>
            </a:r>
            <a:r>
              <a:rPr lang="hu-HU" sz="2000" dirty="0"/>
              <a:t> like a </a:t>
            </a:r>
            <a:r>
              <a:rPr lang="hu-HU" sz="2000" dirty="0" err="1"/>
              <a:t>struct</a:t>
            </a:r>
            <a:r>
              <a:rPr lang="hu-HU" sz="2000" dirty="0"/>
              <a:t> </a:t>
            </a:r>
            <a:r>
              <a:rPr lang="hu-HU" sz="2000" dirty="0" err="1"/>
              <a:t>or</a:t>
            </a:r>
            <a:r>
              <a:rPr lang="hu-HU" sz="2000" dirty="0"/>
              <a:t> </a:t>
            </a:r>
            <a:r>
              <a:rPr lang="hu-HU" sz="2000" dirty="0" err="1"/>
              <a:t>class</a:t>
            </a:r>
            <a:r>
              <a:rPr lang="hu-HU" sz="2000" dirty="0"/>
              <a:t> in OOP </a:t>
            </a:r>
            <a:r>
              <a:rPr lang="hu-HU" sz="2000" dirty="0" err="1"/>
              <a:t>languages</a:t>
            </a:r>
            <a:r>
              <a:rPr lang="hu-HU" sz="2000" dirty="0"/>
              <a:t>, </a:t>
            </a:r>
            <a:r>
              <a:rPr lang="hu-HU" sz="2000" dirty="0" err="1"/>
              <a:t>while</a:t>
            </a:r>
            <a:r>
              <a:rPr lang="hu-HU" sz="2000" dirty="0"/>
              <a:t> </a:t>
            </a:r>
            <a:r>
              <a:rPr lang="hu-HU" sz="2000" dirty="0" err="1"/>
              <a:t>multivalued</a:t>
            </a:r>
            <a:r>
              <a:rPr lang="hu-HU" sz="2000" dirty="0"/>
              <a:t> </a:t>
            </a:r>
            <a:r>
              <a:rPr lang="hu-HU" sz="2000" dirty="0" err="1"/>
              <a:t>datatypes</a:t>
            </a:r>
            <a:r>
              <a:rPr lang="hu-HU" sz="2000" dirty="0"/>
              <a:t> </a:t>
            </a:r>
            <a:r>
              <a:rPr lang="hu-HU" sz="2000" dirty="0" err="1"/>
              <a:t>are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/>
              <a:t>equvivalent</a:t>
            </a:r>
            <a:r>
              <a:rPr lang="hu-HU" sz="2000" dirty="0"/>
              <a:t> of </a:t>
            </a:r>
            <a:r>
              <a:rPr lang="hu-HU" sz="2000" dirty="0" err="1"/>
              <a:t>arrays</a:t>
            </a:r>
            <a:endParaRPr lang="hu-HU" sz="2000" dirty="0"/>
          </a:p>
          <a:p>
            <a:endParaRPr lang="hu-HU" sz="2000" dirty="0"/>
          </a:p>
        </p:txBody>
      </p:sp>
      <p:sp>
        <p:nvSpPr>
          <p:cNvPr id="75" name="Téglalap 74">
            <a:extLst>
              <a:ext uri="{FF2B5EF4-FFF2-40B4-BE49-F238E27FC236}">
                <a16:creationId xmlns:a16="http://schemas.microsoft.com/office/drawing/2014/main" id="{C3470179-25AC-1CD0-4A26-822B2DFA6D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2" y="609600"/>
            <a:ext cx="6499753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id="{04E18E68-297B-F9F3-190D-DAB068C79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5041629" cy="1080938"/>
          </a:xfrm>
        </p:spPr>
        <p:txBody>
          <a:bodyPr rtlCol="0">
            <a:normAutofit/>
          </a:bodyPr>
          <a:lstStyle/>
          <a:p>
            <a:pPr rtl="0"/>
            <a:r>
              <a:rPr lang="hu-HU" dirty="0" err="1"/>
              <a:t>Complex</a:t>
            </a:r>
            <a:r>
              <a:rPr lang="hu-HU" dirty="0"/>
              <a:t> and </a:t>
            </a:r>
            <a:r>
              <a:rPr lang="hu-HU" dirty="0" err="1"/>
              <a:t>multivalued</a:t>
            </a:r>
            <a:r>
              <a:rPr lang="hu-HU" dirty="0"/>
              <a:t> </a:t>
            </a:r>
            <a:r>
              <a:rPr lang="hu-HU" dirty="0" err="1"/>
              <a:t>data</a:t>
            </a:r>
            <a:r>
              <a:rPr lang="hu-HU" dirty="0"/>
              <a:t> </a:t>
            </a:r>
            <a:r>
              <a:rPr lang="hu-HU" dirty="0" err="1"/>
              <a:t>types</a:t>
            </a:r>
            <a:endParaRPr lang="hu-HU" dirty="0"/>
          </a:p>
        </p:txBody>
      </p:sp>
      <p:pic>
        <p:nvPicPr>
          <p:cNvPr id="77" name="Kép 76">
            <a:extLst>
              <a:ext uri="{FF2B5EF4-FFF2-40B4-BE49-F238E27FC236}">
                <a16:creationId xmlns:a16="http://schemas.microsoft.com/office/drawing/2014/main" id="{021C6DF7-9622-8BED-F7A5-4169C10494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6492240" cy="2617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8B587F-BE4D-19C0-52B0-C3DE0AEBF8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705" y="4136531"/>
            <a:ext cx="3524742" cy="22005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E7CC3F8-0D09-A011-C2E5-40FB47B32E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3716" y="2736779"/>
            <a:ext cx="5201376" cy="214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219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575ADC-B484-8510-B395-EAF3AD01A2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Csoport 70">
            <a:extLst>
              <a:ext uri="{FF2B5EF4-FFF2-40B4-BE49-F238E27FC236}">
                <a16:creationId xmlns:a16="http://schemas.microsoft.com/office/drawing/2014/main" id="{F723CA0B-3F2E-B7D1-F458-B747247829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6" y="0"/>
            <a:ext cx="12192000" cy="6858001"/>
            <a:chOff x="-3176" y="0"/>
            <a:chExt cx="12192000" cy="6858001"/>
          </a:xfrm>
        </p:grpSpPr>
        <p:sp useBgFill="1">
          <p:nvSpPr>
            <p:cNvPr id="72" name="Téglalap 71">
              <a:extLst>
                <a:ext uri="{FF2B5EF4-FFF2-40B4-BE49-F238E27FC236}">
                  <a16:creationId xmlns:a16="http://schemas.microsoft.com/office/drawing/2014/main" id="{D3C73CC3-492A-9F8C-39A7-1DCBD74054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88824" cy="685800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hu-HU" dirty="0"/>
            </a:p>
          </p:txBody>
        </p:sp>
        <p:pic>
          <p:nvPicPr>
            <p:cNvPr id="73" name="Kép 72">
              <a:extLst>
                <a:ext uri="{FF2B5EF4-FFF2-40B4-BE49-F238E27FC236}">
                  <a16:creationId xmlns:a16="http://schemas.microsoft.com/office/drawing/2014/main" id="{2A0A00FE-EE0A-D364-B983-F69B30004B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76" y="0"/>
              <a:ext cx="12192000" cy="6858000"/>
            </a:xfrm>
            <a:prstGeom prst="rect">
              <a:avLst/>
            </a:prstGeom>
          </p:spPr>
        </p:pic>
      </p:grp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87312FC3-E9D2-AA4F-3FB9-E6A53374E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2" y="2336873"/>
            <a:ext cx="3697125" cy="3599316"/>
          </a:xfrm>
        </p:spPr>
        <p:txBody>
          <a:bodyPr rtlCol="0">
            <a:normAutofit/>
          </a:bodyPr>
          <a:lstStyle/>
          <a:p>
            <a:r>
              <a:rPr lang="en-US" sz="2000" dirty="0"/>
              <a:t>Accessing composite fields requires parentheses around the column name followed by a dot and the field name.</a:t>
            </a:r>
            <a:endParaRPr lang="hu-HU" sz="2000" dirty="0"/>
          </a:p>
          <a:p>
            <a:r>
              <a:rPr lang="hu-HU" sz="2000" dirty="0" err="1"/>
              <a:t>Since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order</a:t>
            </a:r>
            <a:r>
              <a:rPr lang="hu-HU" sz="2000" dirty="0"/>
              <a:t> </a:t>
            </a:r>
            <a:r>
              <a:rPr lang="hu-HU" sz="2000" dirty="0" err="1"/>
              <a:t>within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multivalued</a:t>
            </a:r>
            <a:r>
              <a:rPr lang="hu-HU" sz="2000" dirty="0"/>
              <a:t> </a:t>
            </a:r>
            <a:r>
              <a:rPr lang="hu-HU" sz="2000" dirty="0" err="1"/>
              <a:t>type</a:t>
            </a:r>
            <a:r>
              <a:rPr lang="hu-HU" sz="2000" dirty="0"/>
              <a:t> is </a:t>
            </a:r>
            <a:r>
              <a:rPr lang="hu-HU" sz="2000" dirty="0" err="1"/>
              <a:t>known</a:t>
            </a:r>
            <a:r>
              <a:rPr lang="hu-HU" sz="2000" dirty="0"/>
              <a:t>, </a:t>
            </a:r>
            <a:r>
              <a:rPr lang="hu-HU" sz="2000" dirty="0" err="1"/>
              <a:t>we</a:t>
            </a:r>
            <a:r>
              <a:rPr lang="hu-HU" sz="2000" dirty="0"/>
              <a:t> </a:t>
            </a:r>
            <a:r>
              <a:rPr lang="hu-HU" sz="2000" dirty="0" err="1"/>
              <a:t>can</a:t>
            </a:r>
            <a:r>
              <a:rPr lang="hu-HU" sz="2000" dirty="0"/>
              <a:t> </a:t>
            </a:r>
            <a:r>
              <a:rPr lang="hu-HU" sz="2000" dirty="0" err="1"/>
              <a:t>query</a:t>
            </a:r>
            <a:r>
              <a:rPr lang="hu-HU" sz="2000" dirty="0"/>
              <a:t>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data</a:t>
            </a:r>
            <a:r>
              <a:rPr lang="hu-HU" sz="2000" dirty="0"/>
              <a:t> in </a:t>
            </a:r>
            <a:r>
              <a:rPr lang="hu-HU" sz="2000" dirty="0" err="1"/>
              <a:t>the</a:t>
            </a:r>
            <a:r>
              <a:rPr lang="hu-HU" sz="2000" dirty="0"/>
              <a:t> </a:t>
            </a:r>
            <a:r>
              <a:rPr lang="hu-HU" sz="2000" dirty="0" err="1"/>
              <a:t>second</a:t>
            </a:r>
            <a:r>
              <a:rPr lang="hu-HU" sz="2000" dirty="0"/>
              <a:t> index </a:t>
            </a:r>
            <a:r>
              <a:rPr lang="hu-HU" sz="2000" dirty="0" err="1"/>
              <a:t>to</a:t>
            </a:r>
            <a:r>
              <a:rPr lang="hu-HU" sz="2000" dirty="0"/>
              <a:t> </a:t>
            </a:r>
            <a:r>
              <a:rPr lang="hu-HU" sz="2000" dirty="0" err="1"/>
              <a:t>access</a:t>
            </a:r>
            <a:r>
              <a:rPr lang="hu-HU" sz="2000" dirty="0"/>
              <a:t> </a:t>
            </a:r>
            <a:r>
              <a:rPr lang="hu-HU" sz="2000" dirty="0" err="1"/>
              <a:t>it’s</a:t>
            </a:r>
            <a:r>
              <a:rPr lang="hu-HU" sz="2000" dirty="0"/>
              <a:t> </a:t>
            </a:r>
            <a:r>
              <a:rPr lang="hu-HU" sz="2000" dirty="0" err="1"/>
              <a:t>pair</a:t>
            </a:r>
            <a:endParaRPr lang="hu-HU" sz="2000" dirty="0"/>
          </a:p>
        </p:txBody>
      </p:sp>
      <p:sp>
        <p:nvSpPr>
          <p:cNvPr id="75" name="Téglalap 74">
            <a:extLst>
              <a:ext uri="{FF2B5EF4-FFF2-40B4-BE49-F238E27FC236}">
                <a16:creationId xmlns:a16="http://schemas.microsoft.com/office/drawing/2014/main" id="{D89713AE-80F0-EEE6-A740-371D5D29C3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2" y="609600"/>
            <a:ext cx="6499753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id="{C64A16C6-F4A8-1AC9-1D57-5618B751F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5041629" cy="1080938"/>
          </a:xfrm>
        </p:spPr>
        <p:txBody>
          <a:bodyPr rtlCol="0">
            <a:noAutofit/>
          </a:bodyPr>
          <a:lstStyle/>
          <a:p>
            <a:pPr rtl="0"/>
            <a:r>
              <a:rPr lang="hu-HU" sz="2800" dirty="0" err="1"/>
              <a:t>Queries</a:t>
            </a:r>
            <a:r>
              <a:rPr lang="hu-HU" sz="2800" dirty="0"/>
              <a:t> III. – </a:t>
            </a:r>
            <a:r>
              <a:rPr lang="hu-HU" sz="2800" dirty="0" err="1"/>
              <a:t>Auctionhouse</a:t>
            </a:r>
            <a:r>
              <a:rPr lang="hu-HU" sz="2800" dirty="0"/>
              <a:t> in New York, </a:t>
            </a:r>
            <a:r>
              <a:rPr lang="hu-HU" sz="2800" dirty="0" err="1"/>
              <a:t>phone</a:t>
            </a:r>
            <a:r>
              <a:rPr lang="hu-HU" sz="2800" dirty="0"/>
              <a:t> </a:t>
            </a:r>
            <a:r>
              <a:rPr lang="hu-HU" sz="2800" dirty="0" err="1"/>
              <a:t>belonging</a:t>
            </a:r>
            <a:r>
              <a:rPr lang="hu-HU" sz="2800" dirty="0"/>
              <a:t> </a:t>
            </a:r>
            <a:r>
              <a:rPr lang="hu-HU" sz="2800" dirty="0" err="1"/>
              <a:t>to</a:t>
            </a:r>
            <a:r>
              <a:rPr lang="hu-HU" sz="2800" dirty="0"/>
              <a:t> </a:t>
            </a:r>
            <a:r>
              <a:rPr lang="hu-HU" sz="2800" dirty="0" err="1"/>
              <a:t>landline</a:t>
            </a:r>
            <a:r>
              <a:rPr lang="hu-HU" sz="2800" dirty="0"/>
              <a:t> </a:t>
            </a:r>
            <a:r>
              <a:rPr lang="hu-HU" sz="2800" dirty="0" err="1"/>
              <a:t>number</a:t>
            </a:r>
            <a:endParaRPr lang="hu-HU" sz="2800" dirty="0"/>
          </a:p>
        </p:txBody>
      </p:sp>
      <p:pic>
        <p:nvPicPr>
          <p:cNvPr id="77" name="Kép 76">
            <a:extLst>
              <a:ext uri="{FF2B5EF4-FFF2-40B4-BE49-F238E27FC236}">
                <a16:creationId xmlns:a16="http://schemas.microsoft.com/office/drawing/2014/main" id="{14F4CE81-9F4C-F658-F483-37A56F45D9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6492240" cy="2617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095BDD-26B4-7E0D-597B-8543156A4C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3085" y="4002914"/>
            <a:ext cx="3962953" cy="8383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A98AF9-3A23-B379-6AC2-6F1BE356C3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37822" y="2231954"/>
            <a:ext cx="4153480" cy="752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D93EDA2-F1A5-D8DB-B637-790758AE9A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99848" y="4965627"/>
            <a:ext cx="3229426" cy="80021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50D986F-4376-E880-7FC3-FEB9200D595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89978" y="3111361"/>
            <a:ext cx="5849166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786630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805346_TF11161285.potx" id="{0B0BB61F-C577-4255-8ECF-B757F4C034FA}" vid="{E81A50EA-4E34-472B-92EB-A54EEC50C86D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A913FBCD-4DF7-4ECF-9257-7B99D549932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E14B9E1-7F97-4662-8FB1-AC5A81D5A1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E0B8658-DE86-42E1-9D01-970FE6B6ABA5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Berlini arculat</Template>
  <TotalTime>452</TotalTime>
  <Words>476</Words>
  <Application>Microsoft Office PowerPoint</Application>
  <PresentationFormat>Widescreen</PresentationFormat>
  <Paragraphs>31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Trebuchet MS</vt:lpstr>
      <vt:lpstr>Berlin</vt:lpstr>
      <vt:lpstr>Advanced Topics in Databases Assignment II. </vt:lpstr>
      <vt:lpstr>New data type: FYLLO</vt:lpstr>
      <vt:lpstr>Queries I. – Living male artists, female artists</vt:lpstr>
      <vt:lpstr>Queries II. – Number of artworks sold by female artists</vt:lpstr>
      <vt:lpstr>Complex and multivalued data types</vt:lpstr>
      <vt:lpstr>Queries III. – Auctionhouse in New York, phone belonging to landline number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Dániel Bertók</dc:creator>
  <cp:lastModifiedBy>Dániel Bertók</cp:lastModifiedBy>
  <cp:revision>18</cp:revision>
  <dcterms:created xsi:type="dcterms:W3CDTF">2026-03-24T09:51:00Z</dcterms:created>
  <dcterms:modified xsi:type="dcterms:W3CDTF">2026-04-22T02:14:50Z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