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57"/>
    <p:restoredTop sz="94658"/>
  </p:normalViewPr>
  <p:slideViewPr>
    <p:cSldViewPr snapToGrid="0">
      <p:cViewPr varScale="1">
        <p:scale>
          <a:sx n="120" d="100"/>
          <a:sy n="120" d="100"/>
        </p:scale>
        <p:origin x="2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71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64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8725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691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4554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12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16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6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687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68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137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281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060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78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294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328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0FE53-601A-3242-82AB-9787DF7A3FA8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EDE3727-0814-FD45-AFA6-40CB0667B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023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F1 GrandPrix Case Study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Assignment 2: Lineup as arrays</a:t>
            </a:r>
          </a:p>
          <a:p>
            <a:r>
              <a:rPr lang="en-US" dirty="0"/>
              <a:t>Samuel Boor er2353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Extend the GRANDPRIX database with the starting lineup of each Grand Prix.</a:t>
            </a:r>
          </a:p>
          <a:p>
            <a:r>
              <a:rPr lang="en-US" dirty="0"/>
              <a:t>The lineup is the order drivers line up on the grid, </a:t>
            </a:r>
            <a:r>
              <a:rPr lang="en-US" i="1" dirty="0"/>
              <a:t>not</a:t>
            </a:r>
            <a:r>
              <a:rPr lang="en-US" dirty="0"/>
              <a:t> the finishing order.</a:t>
            </a:r>
          </a:p>
          <a:p>
            <a:endParaRPr lang="en-US" dirty="0"/>
          </a:p>
          <a:p>
            <a:r>
              <a:rPr lang="en-US" dirty="0"/>
              <a:t>Store the lineup as an adjacency list: for each driver we can find who is in front and who is behind.</a:t>
            </a:r>
          </a:p>
          <a:p>
            <a:r>
              <a:rPr lang="en-US" dirty="0"/>
              <a:t>Use the PostgreSQL array data type to do this.</a:t>
            </a:r>
          </a:p>
          <a:p>
            <a:endParaRPr lang="en-US" dirty="0"/>
          </a:p>
          <a:p>
            <a:r>
              <a:rPr lang="en-US" dirty="0"/>
              <a:t>Load the CSV data and answer four queries about the Bahrain 2022 lineup.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Arrays?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grid is an ordered list, so we store it as an ordered array.</a:t>
            </a:r>
          </a:p>
          <a:p>
            <a:r>
              <a:rPr lang="en-US" dirty="0"/>
              <a:t>Each row stores one whole Grand Prix as two parallel arrays: driver_codes (pilot_ids) and car_names, both in grid order.</a:t>
            </a:r>
          </a:p>
          <a:p>
            <a:endParaRPr lang="en-US" dirty="0"/>
          </a:p>
          <a:p>
            <a:r>
              <a:rPr lang="en-US" dirty="0"/>
              <a:t>Index 1 is pole. Index i is next to index i-1 and i+1.</a:t>
            </a:r>
          </a:p>
          <a:p>
            <a:r>
              <a:rPr lang="en-US" b="1" dirty="0"/>
              <a:t>The order of the array IS the adjacency list.</a:t>
            </a:r>
          </a:p>
          <a:p>
            <a:endParaRPr lang="en-US" dirty="0"/>
          </a:p>
          <a:p>
            <a:r>
              <a:rPr lang="en-US" dirty="0"/>
              <a:t>Neighbour queries become simple index operations on the array.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Lineup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GRANDPRIX_LINEUP</a:t>
            </a:r>
          </a:p>
          <a:p>
            <a:r>
              <a:rPr lang="en-US" dirty="0"/>
              <a:t>grandprixid (PK)</a:t>
            </a:r>
          </a:p>
          <a:p>
            <a:r>
              <a:rPr lang="en-US" dirty="0"/>
              <a:t>grandprixname</a:t>
            </a:r>
          </a:p>
          <a:p>
            <a:r>
              <a:rPr lang="en-US" dirty="0"/>
              <a:t>driver_codes  INTEGER[]       — pilot_ids in grid order</a:t>
            </a:r>
          </a:p>
          <a:p>
            <a:r>
              <a:rPr lang="en-US" dirty="0"/>
              <a:t>car_names     VARCHAR(50)[]  — cars in the same order</a:t>
            </a:r>
          </a:p>
          <a:p>
            <a:endParaRPr lang="en-US" dirty="0"/>
          </a:p>
          <a:p>
            <a:r>
              <a:rPr lang="en-US" dirty="0"/>
              <a:t>One row per Grand Prix.</a:t>
            </a:r>
          </a:p>
          <a:p>
            <a:r>
              <a:rPr lang="en-US" dirty="0"/>
              <a:t>Index 1 = pole position. Last index = back of the grid.</a:t>
            </a:r>
          </a:p>
          <a:p>
            <a:r>
              <a:rPr lang="en-US" dirty="0"/>
              <a:t>A CHECK constraint keeps the two arrays the same length.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the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1: Load the CSV into a staging table f1_qualifying using COPY (same universal relation as Assignment 1).</a:t>
            </a:r>
          </a:p>
          <a:p>
            <a:endParaRPr lang="en-US" dirty="0"/>
          </a:p>
          <a:p>
            <a:r>
              <a:rPr lang="en-US" dirty="0"/>
              <a:t>Step 2: Build the arrays with one INSERT ... SELECT:</a:t>
            </a:r>
          </a:p>
          <a:p>
            <a:r>
              <a:rPr lang="en-US" b="1" dirty="0"/>
              <a:t>INSERT INTO grandprix_lineup ...</a:t>
            </a:r>
          </a:p>
          <a:p>
            <a:r>
              <a:rPr lang="en-US" dirty="0"/>
              <a:t>SELECT grandprixid, grandprixname,</a:t>
            </a:r>
          </a:p>
          <a:p>
            <a:r>
              <a:rPr lang="en-US" dirty="0"/>
              <a:t>       array_agg(pilot_id ORDER BY baselineposition),</a:t>
            </a:r>
          </a:p>
          <a:p>
            <a:r>
              <a:rPr lang="en-US" dirty="0"/>
              <a:t>       array_agg(carname  ORDER BY baselineposition)</a:t>
            </a:r>
          </a:p>
          <a:p>
            <a:r>
              <a:rPr lang="en-US" dirty="0"/>
              <a:t>FROM f1_qualifying GROUP BY grandprixid, grandprixname;</a:t>
            </a:r>
          </a:p>
          <a:p>
            <a:endParaRPr lang="en-US" dirty="0"/>
          </a:p>
          <a:p>
            <a:r>
              <a:rPr lang="en-US" dirty="0"/>
              <a:t>The ORDER BY inside array_agg is the key part: it puts each driver at the array index that matches their grid position.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Four Queries and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97172"/>
            <a:ext cx="8596668" cy="5050465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/>
              <a:t>Anchor driver: pilot_id 16 (Leclerc, pole at Bahrain 2022)</a:t>
            </a:r>
          </a:p>
          <a:p>
            <a:endParaRPr lang="en-US" dirty="0"/>
          </a:p>
          <a:p>
            <a:r>
              <a:rPr lang="en-US" b="1" dirty="0"/>
              <a:t>All drivers behind 16: </a:t>
            </a:r>
            <a:r>
              <a:rPr lang="en-US" dirty="0"/>
              <a:t>unnest(driver_codes[array_position(driver_codes, 16) + 1 : ])</a:t>
            </a:r>
          </a:p>
          <a:p>
            <a:r>
              <a:rPr lang="en-US" dirty="0"/>
              <a:t>Result: 1, 55, 11, 44, 77, 20, 14, 63, 10</a:t>
            </a:r>
          </a:p>
          <a:p>
            <a:endParaRPr lang="en-US" dirty="0"/>
          </a:p>
          <a:p>
            <a:r>
              <a:rPr lang="en-US" b="1" dirty="0"/>
              <a:t>One position behind 16: </a:t>
            </a:r>
            <a:r>
              <a:rPr lang="en-US" dirty="0"/>
              <a:t>driver_codes[array_position(driver_codes, 16) + 1]</a:t>
            </a:r>
          </a:p>
          <a:p>
            <a:r>
              <a:rPr lang="en-US" dirty="0"/>
              <a:t>Result: 1 (Verstappen)</a:t>
            </a:r>
          </a:p>
          <a:p>
            <a:endParaRPr lang="en-US" dirty="0"/>
          </a:p>
          <a:p>
            <a:r>
              <a:rPr lang="en-US" b="1" dirty="0"/>
              <a:t>Two positions behind 16: </a:t>
            </a:r>
            <a:r>
              <a:rPr lang="en-US" dirty="0"/>
              <a:t>driver_codes[array_position(driver_codes, 16) + 2]</a:t>
            </a:r>
          </a:p>
          <a:p>
            <a:r>
              <a:rPr lang="en-US" dirty="0"/>
              <a:t>Result: 55 (Sainz)</a:t>
            </a:r>
          </a:p>
          <a:p>
            <a:endParaRPr lang="en-US" dirty="0"/>
          </a:p>
          <a:p>
            <a:r>
              <a:rPr lang="en-US" b="1" dirty="0"/>
              <a:t>At the front: </a:t>
            </a:r>
            <a:r>
              <a:rPr lang="en-US" dirty="0"/>
              <a:t>driver_codes[1]</a:t>
            </a:r>
          </a:p>
          <a:p>
            <a:r>
              <a:rPr lang="en-US" dirty="0"/>
              <a:t>Result: 16, FERRARI (Leclerc)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</TotalTime>
  <Words>490</Words>
  <Application>Microsoft Macintosh PowerPoint</Application>
  <PresentationFormat>Widescreen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Facet</vt:lpstr>
      <vt:lpstr>F1 GrandPrix Case Study</vt:lpstr>
      <vt:lpstr>The Task</vt:lpstr>
      <vt:lpstr>Why Arrays?</vt:lpstr>
      <vt:lpstr>The Lineup Table</vt:lpstr>
      <vt:lpstr>Loading the Data</vt:lpstr>
      <vt:lpstr>The Four Queries and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Boor Samuel (250036)</dc:creator>
  <cp:lastModifiedBy>Boor Samuel (250036)</cp:lastModifiedBy>
  <cp:revision>3</cp:revision>
  <dcterms:created xsi:type="dcterms:W3CDTF">2026-03-24T01:02:18Z</dcterms:created>
  <dcterms:modified xsi:type="dcterms:W3CDTF">2026-04-22T08:14:45Z</dcterms:modified>
</cp:coreProperties>
</file>