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theme/theme2.xml" ContentType="application/vnd.openxmlformats-officedocument.them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Layouts/slideLayout2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embedTrueTypeFonts="1">
  <p:sldMasterIdLst>
    <p:sldMasterId id="2147483648" r:id="rId2"/>
    <p:sldMasterId id="2147483683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9144000" cy="5143500"/>
  <p:notesSz cx="6858000" cy="9144000"/>
  <p:embeddedFontLst>
    <p:embeddedFont>
      <p:font typeface="Montserrat ExtraLight"/>
    </p:embeddedFont>
    <p:embeddedFont>
      <p:font typeface="Montserrat"/>
      <p:italic r:id="rId11"/>
      <p:boldItalic r:id="rId12"/>
    </p:embeddedFont>
    <p:embeddedFont>
      <p:font typeface="Montserrat Medium"/>
    </p:embeddedFont>
    <p:embeddedFont>
      <p:font typeface="Montserrat ExtraBold"/>
    </p:embeddedFont>
  </p:embeddedFon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35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font" Target="fonts/Font_1_Montserrat_Italic.fntdata"/><Relationship Id="rId12" Type="http://schemas.openxmlformats.org/officeDocument/2006/relationships/font" Target="fonts/Font_2_Montserrat_BoldItalic.fntdata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hyperlink" Target="http://bit.ly/2Tynxth" TargetMode="External"/><Relationship Id="rId4" Type="http://schemas.openxmlformats.org/officeDocument/2006/relationships/hyperlink" Target="http://bit.ly/2TyoMsr" TargetMode="External"/><Relationship Id="rId5" Type="http://schemas.openxmlformats.org/officeDocument/2006/relationships/hyperlink" Target="http://bit.ly/2TtBDfr" TargetMode="Externa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eg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eg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2.png"/><Relationship Id="rId4" Type="http://schemas.openxmlformats.org/officeDocument/2006/relationships/image" Target="../media/image22.png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5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2175840" y="1950120"/>
            <a:ext cx="4791960" cy="644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3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_1_1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273680" y="1369080"/>
            <a:ext cx="6596640" cy="2109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45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45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4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APTION_ONLY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70196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HEADER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762720" y="3177720"/>
            <a:ext cx="3068280" cy="598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3600" b="0" u="none" strike="noStrike">
                <a:solidFill>
                  <a:schemeClr val="lt1"/>
                </a:solidFill>
                <a:effectLst/>
                <a:uFillTx/>
                <a:latin typeface="Montserrat ExtraBold"/>
              </a:defRPr>
            </a:lvl1pPr>
          </a:lstStyle>
          <a:p>
            <a:pPr indent="0" algn="l">
              <a:buNone/>
            </a:pPr>
            <a:r>
              <a:rPr lang="en-US" sz="3600" b="0" u="none" strike="noStrike">
                <a:solidFill>
                  <a:schemeClr val="lt1"/>
                </a:solidFill>
                <a:effectLst/>
                <a:uFillTx/>
                <a:latin typeface="Montserrat ExtraBold"/>
              </a:rPr>
              <a:t>Click to edit the title text format</a:t>
            </a:r>
            <a:endParaRPr lang="en-US" sz="3600" b="0" u="none" strike="noStrike">
              <a:solidFill>
                <a:schemeClr val="lt1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title" hasCustomPrompt="1"/>
          </p:nvPr>
        </p:nvSpPr>
        <p:spPr>
          <a:xfrm>
            <a:off x="1048320" y="3287520"/>
            <a:ext cx="2412720" cy="931320"/>
          </a:xfrm>
          <a:prstGeom prst="rect">
            <a:avLst/>
          </a:prstGeom>
          <a:noFill/>
          <a:ln w="0">
            <a:noFill/>
          </a:ln>
          <a:effectLst>
            <a:outerShdw dist="28038" dir="6338534" blurRad="114480" rotWithShape="0">
              <a:srgbClr val="FFAB40">
                <a:alpha val="50000"/>
              </a:srgbClr>
            </a:outerShdw>
          </a:effectLst>
        </p:spPr>
        <p:txBody>
          <a:bodyPr lIns="91440" tIns="91440" rIns="91440" bIns="91440" anchor="ctr">
            <a:noAutofit/>
          </a:bodyPr>
          <a:lstStyle>
            <a:lvl1pPr indent="0" algn="r">
              <a:lnSpc>
                <a:spcPct val="100000"/>
              </a:lnSpc>
              <a:buNone/>
              <a:defRPr lang="en-US" sz="60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en-US" sz="60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rPr>
              <a:t>xx%</a:t>
            </a:r>
            <a:endParaRPr lang="en-US" sz="6000" b="0" u="none" strike="noStrike">
              <a:solidFill>
                <a:schemeClr val="lt1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APTION_ONLY_1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70196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APTION_ONLY_1_1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70196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APTION_ONLY_1_1_1_2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70196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TITLE_AND_DESCRIPTION_1_3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96440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1067400" y="2651760"/>
            <a:ext cx="3258720" cy="1795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175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175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175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175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4673880" y="2651760"/>
            <a:ext cx="3258720" cy="1795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175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175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175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175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1213560" y="1955160"/>
            <a:ext cx="325872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title"/>
          </p:nvPr>
        </p:nvSpPr>
        <p:spPr>
          <a:xfrm>
            <a:off x="4820040" y="1955160"/>
            <a:ext cx="325872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_1_1_2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title"/>
          </p:nvPr>
        </p:nvSpPr>
        <p:spPr>
          <a:xfrm>
            <a:off x="898560" y="3052800"/>
            <a:ext cx="167112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title"/>
          </p:nvPr>
        </p:nvSpPr>
        <p:spPr>
          <a:xfrm>
            <a:off x="2790360" y="3052800"/>
            <a:ext cx="167112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title"/>
          </p:nvPr>
        </p:nvSpPr>
        <p:spPr>
          <a:xfrm>
            <a:off x="4682160" y="3052800"/>
            <a:ext cx="167112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title"/>
          </p:nvPr>
        </p:nvSpPr>
        <p:spPr>
          <a:xfrm>
            <a:off x="6573960" y="3052800"/>
            <a:ext cx="167112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6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APTION_ONLY_1_1_1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 hasCustomPrompt="1"/>
          </p:nvPr>
        </p:nvSpPr>
        <p:spPr>
          <a:xfrm>
            <a:off x="4996800" y="661680"/>
            <a:ext cx="3159000" cy="723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 lang="en-US" sz="48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en-US" sz="48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rPr>
              <a:t>xx%</a:t>
            </a:r>
            <a:endParaRPr lang="en-US" sz="4800" b="0" u="none" strike="noStrike">
              <a:solidFill>
                <a:schemeClr val="lt1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title" hasCustomPrompt="1"/>
          </p:nvPr>
        </p:nvSpPr>
        <p:spPr>
          <a:xfrm>
            <a:off x="4996800" y="2099160"/>
            <a:ext cx="3159000" cy="723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 lang="en-US" sz="48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en-US" sz="48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rPr>
              <a:t>xx%</a:t>
            </a:r>
            <a:endParaRPr lang="en-US" sz="4800" b="0" u="none" strike="noStrike">
              <a:solidFill>
                <a:schemeClr val="lt1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title" hasCustomPrompt="1"/>
          </p:nvPr>
        </p:nvSpPr>
        <p:spPr>
          <a:xfrm>
            <a:off x="4996800" y="3536640"/>
            <a:ext cx="3159000" cy="723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 lang="en-US" sz="48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en-US" sz="48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rPr>
              <a:t>xx%</a:t>
            </a:r>
            <a:endParaRPr lang="en-US" sz="4800" b="0" u="none" strike="noStrike">
              <a:solidFill>
                <a:schemeClr val="lt1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TITLE_AND_DESCRIPTION_1_1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3538440" y="181872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title"/>
          </p:nvPr>
        </p:nvSpPr>
        <p:spPr>
          <a:xfrm>
            <a:off x="6028560" y="181872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title"/>
          </p:nvPr>
        </p:nvSpPr>
        <p:spPr>
          <a:xfrm>
            <a:off x="1048320" y="181872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3538440" y="332496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6"/>
          <p:cNvSpPr>
            <a:spLocks noGrp="1"/>
          </p:cNvSpPr>
          <p:nvPr>
            <p:ph type="title"/>
          </p:nvPr>
        </p:nvSpPr>
        <p:spPr>
          <a:xfrm>
            <a:off x="6028560" y="332496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PlaceHolder 7"/>
          <p:cNvSpPr>
            <a:spLocks noGrp="1"/>
          </p:cNvSpPr>
          <p:nvPr>
            <p:ph type="title"/>
          </p:nvPr>
        </p:nvSpPr>
        <p:spPr>
          <a:xfrm>
            <a:off x="1048320" y="332496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8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IG_NUMBER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 hasCustomPrompt="1"/>
          </p:nvPr>
        </p:nvSpPr>
        <p:spPr>
          <a:xfrm>
            <a:off x="1920600" y="1634400"/>
            <a:ext cx="5302080" cy="1116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 lang="en-US" sz="72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en-US" sz="7200" b="0" u="none" strike="noStrike">
                <a:solidFill>
                  <a:schemeClr val="lt1"/>
                </a:solidFill>
                <a:effectLst/>
                <a:uFillTx/>
                <a:latin typeface="Montserrat ExtraBold"/>
                <a:ea typeface="Montserrat ExtraBold"/>
              </a:rPr>
              <a:t>xx%</a:t>
            </a:r>
            <a:endParaRPr lang="en-US" sz="7200" b="0" u="none" strike="noStrike">
              <a:solidFill>
                <a:schemeClr val="lt1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2786400" y="3094560"/>
            <a:ext cx="3570480" cy="566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4308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4308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4308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4308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4308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4308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4308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_1_1_2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504324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title"/>
          </p:nvPr>
        </p:nvSpPr>
        <p:spPr>
          <a:xfrm>
            <a:off x="1338120" y="2359800"/>
            <a:ext cx="2727360" cy="375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title"/>
          </p:nvPr>
        </p:nvSpPr>
        <p:spPr>
          <a:xfrm>
            <a:off x="1338120" y="3988800"/>
            <a:ext cx="2727360" cy="375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title"/>
          </p:nvPr>
        </p:nvSpPr>
        <p:spPr>
          <a:xfrm>
            <a:off x="5078160" y="2359800"/>
            <a:ext cx="2727360" cy="375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title"/>
          </p:nvPr>
        </p:nvSpPr>
        <p:spPr>
          <a:xfrm>
            <a:off x="5078160" y="3988800"/>
            <a:ext cx="2727360" cy="375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6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TITLE_AND_DESCRIPTION_1_2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_ONLY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_AND_BODY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938520" y="1659240"/>
            <a:ext cx="4946040" cy="2760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175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175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175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175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APTION_ONLY_2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573552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HEADER_2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2062800" y="2441880"/>
            <a:ext cx="5018040" cy="598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HEADER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924840" y="760320"/>
            <a:ext cx="3068280" cy="598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3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3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Google Shape;147;p33"/>
          <p:cNvSpPr/>
          <p:nvPr/>
        </p:nvSpPr>
        <p:spPr>
          <a:xfrm>
            <a:off x="924840" y="3570120"/>
            <a:ext cx="3305160" cy="666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t">
            <a:noAutofit/>
          </a:bodyPr>
          <a:p>
            <a:pPr>
              <a:lnSpc>
                <a:spcPct val="100000"/>
              </a:lnSpc>
              <a:spcBef>
                <a:spcPts val="300"/>
              </a:spcBef>
              <a:tabLst>
                <a:tab pos="0" algn="l"/>
              </a:tabLst>
            </a:pPr>
            <a:r>
              <a:rPr lang="en" sz="1000" b="0" u="none" strike="noStrike">
                <a:solidFill>
                  <a:schemeClr val="accent1"/>
                </a:solidFill>
                <a:effectLst/>
                <a:uFillTx/>
                <a:latin typeface="Montserrat Medium"/>
                <a:ea typeface="Montserrat Medium"/>
              </a:rPr>
              <a:t>CREDITS: This presentation template was created by </a:t>
            </a:r>
            <a:r>
              <a:rPr lang="en" sz="1000" b="0" u="sng" strike="noStrike">
                <a:solidFill>
                  <a:schemeClr val="accent1"/>
                </a:solidFill>
                <a:effectLst/>
                <a:uFillTx/>
                <a:latin typeface="Montserrat Medium"/>
                <a:ea typeface="Montserrat Medium"/>
                <a:hlinkClick r:id="rId3"/>
              </a:rPr>
              <a:t>Slidesgo</a:t>
            </a:r>
            <a:r>
              <a:rPr lang="en" sz="1000" b="0" u="none" strike="noStrike">
                <a:solidFill>
                  <a:schemeClr val="accent1"/>
                </a:solidFill>
                <a:effectLst/>
                <a:uFillTx/>
                <a:latin typeface="Montserrat Medium"/>
                <a:ea typeface="Montserrat Medium"/>
              </a:rPr>
              <a:t>, including icons by </a:t>
            </a:r>
            <a:r>
              <a:rPr lang="en" sz="1000" b="0" u="sng" strike="noStrike">
                <a:solidFill>
                  <a:schemeClr val="accent1"/>
                </a:solidFill>
                <a:effectLst/>
                <a:uFillTx/>
                <a:latin typeface="Montserrat Medium"/>
                <a:ea typeface="Montserrat Medium"/>
                <a:hlinkClick r:id="rId4"/>
              </a:rPr>
              <a:t>Flaticon</a:t>
            </a:r>
            <a:r>
              <a:rPr lang="en" sz="1000" b="0" u="none" strike="noStrike">
                <a:solidFill>
                  <a:schemeClr val="accent1"/>
                </a:solidFill>
                <a:effectLst/>
                <a:uFillTx/>
                <a:latin typeface="Montserrat Medium"/>
                <a:ea typeface="Montserrat Medium"/>
              </a:rPr>
              <a:t>, and infographics &amp; images by </a:t>
            </a:r>
            <a:r>
              <a:rPr lang="en" sz="1000" b="0" u="sng" strike="noStrike">
                <a:solidFill>
                  <a:schemeClr val="accent1"/>
                </a:solidFill>
                <a:effectLst/>
                <a:uFillTx/>
                <a:latin typeface="Montserrat Medium"/>
                <a:ea typeface="Montserrat Medium"/>
                <a:hlinkClick r:id="rId5"/>
              </a:rPr>
              <a:t>Freepik</a:t>
            </a:r>
            <a:r>
              <a:rPr lang="en" sz="1000" b="0" u="none" strike="noStrike">
                <a:solidFill>
                  <a:schemeClr val="accent1"/>
                </a:solidFill>
                <a:effectLst/>
                <a:uFillTx/>
                <a:latin typeface="Montserrat Medium"/>
                <a:ea typeface="Montserrat Medium"/>
              </a:rPr>
              <a:t>. </a:t>
            </a:r>
            <a:endParaRPr lang="en-US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tabLst>
                <a:tab pos="0" algn="l"/>
              </a:tabLst>
            </a:pPr>
            <a:endParaRPr lang="en-US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TITLE_AND_DESCRIPTION_1_1_2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938520" y="1659240"/>
            <a:ext cx="4946040" cy="2760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175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175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175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175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_AND_TWO_COLUMNS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5037480" y="1659240"/>
            <a:ext cx="3186720" cy="2760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175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175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175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175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_AND_TWO_COLUMNS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938520" y="1659240"/>
            <a:ext cx="3186720" cy="2760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175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175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175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175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037480" y="1659240"/>
            <a:ext cx="3186720" cy="2760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175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175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175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175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_ONLY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NE_COLUMN_TEX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337000" y="1297080"/>
            <a:ext cx="2837160" cy="1252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337000" y="2593800"/>
            <a:ext cx="2837160" cy="12520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301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301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301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301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301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301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301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MAIN_POIN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929520" y="436320"/>
            <a:ext cx="2746080" cy="4090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3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3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5" name="Google Shape;29;p8"/>
          <p:cNvPicPr/>
          <p:nvPr/>
        </p:nvPicPr>
        <p:blipFill>
          <a:blip r:embed="rId3"/>
          <a:stretch/>
        </p:blipFill>
        <p:spPr>
          <a:xfrm rot="5400000">
            <a:off x="3278880" y="413640"/>
            <a:ext cx="7626240" cy="2883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6" name="Google Shape;30;p8"/>
          <p:cNvPicPr/>
          <p:nvPr/>
        </p:nvPicPr>
        <p:blipFill>
          <a:blip r:embed="rId4"/>
          <a:stretch/>
        </p:blipFill>
        <p:spPr>
          <a:xfrm flipH="1" rot="5400000">
            <a:off x="4822200" y="-351720"/>
            <a:ext cx="9309600" cy="352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TITLE_AND_DESCRIPTION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body"/>
          </p:nvPr>
        </p:nvSpPr>
        <p:spPr>
          <a:xfrm>
            <a:off x="4703400" y="909720"/>
            <a:ext cx="3468600" cy="3323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1752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1752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1752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1752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1752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title"/>
          </p:nvPr>
        </p:nvSpPr>
        <p:spPr>
          <a:xfrm>
            <a:off x="938520" y="444960"/>
            <a:ext cx="322344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APTION_ONLY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573552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imple-ligh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APTION_ONLY_3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573552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938520" y="1245960"/>
            <a:ext cx="7171920" cy="3039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57200" indent="-30168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914400" lvl="1" indent="-30168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371600" lvl="2" indent="-30168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828800" lvl="3" indent="-30168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286000" lvl="4" indent="-30168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0" lvl="5" indent="-30168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200400" lvl="6" indent="-30168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15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1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TITLE_AND_DESCRIPTION_1_1_3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3538440" y="261540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chemeClr val="lt2"/>
                </a:solidFill>
                <a:effectLst/>
                <a:uFillTx/>
                <a:latin typeface="Montserrat ExtraBold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chemeClr val="lt2"/>
                </a:solidFill>
                <a:effectLst/>
                <a:uFillTx/>
                <a:latin typeface="Montserrat ExtraBold"/>
              </a:rPr>
              <a:t>Click to edit the title text format</a:t>
            </a:r>
            <a:endParaRPr lang="en-US" sz="1800" b="0" u="none" strike="noStrike">
              <a:solidFill>
                <a:schemeClr val="lt2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title"/>
          </p:nvPr>
        </p:nvSpPr>
        <p:spPr>
          <a:xfrm>
            <a:off x="6028560" y="261540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chemeClr val="lt2"/>
                </a:solidFill>
                <a:effectLst/>
                <a:uFillTx/>
                <a:latin typeface="Montserrat ExtraBold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chemeClr val="lt2"/>
                </a:solidFill>
                <a:effectLst/>
                <a:uFillTx/>
                <a:latin typeface="Montserrat ExtraBold"/>
              </a:rPr>
              <a:t>Click to edit the title text format</a:t>
            </a:r>
            <a:endParaRPr lang="en-US" sz="1800" b="0" u="none" strike="noStrike">
              <a:solidFill>
                <a:schemeClr val="lt2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title"/>
          </p:nvPr>
        </p:nvSpPr>
        <p:spPr>
          <a:xfrm>
            <a:off x="1048320" y="261540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chemeClr val="lt2"/>
                </a:solidFill>
                <a:effectLst/>
                <a:uFillTx/>
                <a:latin typeface="Montserrat ExtraBold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chemeClr val="lt2"/>
                </a:solidFill>
                <a:effectLst/>
                <a:uFillTx/>
                <a:latin typeface="Montserrat ExtraBold"/>
              </a:rPr>
              <a:t>Click to edit the title text format</a:t>
            </a:r>
            <a:endParaRPr lang="en-US" sz="1800" b="0" u="none" strike="noStrike">
              <a:solidFill>
                <a:schemeClr val="lt2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11" name="PlaceHolder 4"/>
          <p:cNvSpPr>
            <a:spLocks noGrp="1"/>
          </p:cNvSpPr>
          <p:nvPr>
            <p:ph type="title" hasCustomPrompt="1"/>
          </p:nvPr>
        </p:nvSpPr>
        <p:spPr>
          <a:xfrm>
            <a:off x="1048320" y="1770840"/>
            <a:ext cx="2066760" cy="723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 lang="en-US" sz="3600" b="0" u="none" strike="noStrike">
                <a:solidFill>
                  <a:schemeClr val="lt2"/>
                </a:solidFill>
                <a:effectLst/>
                <a:uFillTx/>
                <a:latin typeface="Montserrat ExtraBold"/>
                <a:ea typeface="Montserrat ExtraBold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en-US" sz="3600" b="0" u="none" strike="noStrike">
                <a:solidFill>
                  <a:schemeClr val="lt2"/>
                </a:solidFill>
                <a:effectLst/>
                <a:uFillTx/>
                <a:latin typeface="Montserrat ExtraBold"/>
                <a:ea typeface="Montserrat ExtraBold"/>
              </a:rPr>
              <a:t>xx%</a:t>
            </a:r>
            <a:endParaRPr lang="en-US" sz="3600" b="0" u="none" strike="noStrike">
              <a:solidFill>
                <a:schemeClr val="lt2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12" name="PlaceHolder 5"/>
          <p:cNvSpPr>
            <a:spLocks noGrp="1"/>
          </p:cNvSpPr>
          <p:nvPr>
            <p:ph type="title" hasCustomPrompt="1"/>
          </p:nvPr>
        </p:nvSpPr>
        <p:spPr>
          <a:xfrm>
            <a:off x="3538440" y="1770840"/>
            <a:ext cx="2066760" cy="723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 lang="en-US" sz="3600" b="0" u="none" strike="noStrike">
                <a:solidFill>
                  <a:schemeClr val="lt2"/>
                </a:solidFill>
                <a:effectLst/>
                <a:uFillTx/>
                <a:latin typeface="Montserrat ExtraBold"/>
                <a:ea typeface="Montserrat ExtraBold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en-US" sz="3600" b="0" u="none" strike="noStrike">
                <a:solidFill>
                  <a:schemeClr val="lt2"/>
                </a:solidFill>
                <a:effectLst/>
                <a:uFillTx/>
                <a:latin typeface="Montserrat ExtraBold"/>
                <a:ea typeface="Montserrat ExtraBold"/>
              </a:rPr>
              <a:t>xx%</a:t>
            </a:r>
            <a:endParaRPr lang="en-US" sz="3600" b="0" u="none" strike="noStrike">
              <a:solidFill>
                <a:schemeClr val="lt2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13" name="PlaceHolder 6"/>
          <p:cNvSpPr>
            <a:spLocks noGrp="1"/>
          </p:cNvSpPr>
          <p:nvPr>
            <p:ph type="title" hasCustomPrompt="1"/>
          </p:nvPr>
        </p:nvSpPr>
        <p:spPr>
          <a:xfrm>
            <a:off x="6028560" y="1770840"/>
            <a:ext cx="2066760" cy="723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ctr">
              <a:lnSpc>
                <a:spcPct val="100000"/>
              </a:lnSpc>
              <a:buNone/>
              <a:defRPr lang="en-US" sz="3600" b="0" u="none" strike="noStrike">
                <a:solidFill>
                  <a:schemeClr val="lt2"/>
                </a:solidFill>
                <a:effectLst/>
                <a:uFillTx/>
                <a:latin typeface="Montserrat ExtraBold"/>
                <a:ea typeface="Montserrat ExtraBold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en-US" sz="3600" b="0" u="none" strike="noStrike">
                <a:solidFill>
                  <a:schemeClr val="lt2"/>
                </a:solidFill>
                <a:effectLst/>
                <a:uFillTx/>
                <a:latin typeface="Montserrat ExtraBold"/>
                <a:ea typeface="Montserrat ExtraBold"/>
              </a:rPr>
              <a:t>xx%</a:t>
            </a:r>
            <a:endParaRPr lang="en-US" sz="3600" b="0" u="none" strike="noStrike">
              <a:solidFill>
                <a:schemeClr val="lt2"/>
              </a:solidFill>
              <a:effectLst/>
              <a:uFillTx/>
              <a:latin typeface="Montserrat ExtraBold"/>
            </a:endParaRPr>
          </a:p>
        </p:txBody>
      </p:sp>
      <p:sp>
        <p:nvSpPr>
          <p:cNvPr id="14" name="PlaceHolder 7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285440" y="2832840"/>
            <a:ext cx="3656880" cy="644400"/>
          </a:xfrm>
          <a:prstGeom prst="rect">
            <a:avLst/>
          </a:prstGeom>
          <a:noFill/>
          <a:ln w="0">
            <a:noFill/>
          </a:ln>
          <a:effectLst>
            <a:outerShdw dist="19080" dir="5400000" blurRad="57240" rotWithShape="0">
              <a:srgbClr val="76A5AF">
                <a:alpha val="88000"/>
              </a:srgbClr>
            </a:outerShdw>
          </a:effectLst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6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6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6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_1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850400" y="1157760"/>
            <a:ext cx="5442480" cy="2602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3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3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TITLE_AND_DESCRIPTION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937160" y="2463120"/>
            <a:ext cx="238968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title"/>
          </p:nvPr>
        </p:nvSpPr>
        <p:spPr>
          <a:xfrm>
            <a:off x="4816440" y="2463120"/>
            <a:ext cx="238968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TITLE_AND_DESCRIPTION_1_1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538440" y="276804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title"/>
          </p:nvPr>
        </p:nvSpPr>
        <p:spPr>
          <a:xfrm>
            <a:off x="6028560" y="276804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>
            <a:lvl1pPr indent="0" algn="l">
              <a:buNone/>
              <a:def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title"/>
          </p:nvPr>
        </p:nvSpPr>
        <p:spPr>
          <a:xfrm>
            <a:off x="1048320" y="2768040"/>
            <a:ext cx="2066760" cy="54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>
            <a:lvl1pPr indent="0" algn="l">
              <a:buNone/>
              <a:def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4.xml"/>
</Relationships>
</file>

<file path=ppt/slideMasters/_rels/slideMaster35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3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</p:sldLayoutIdLst>
</p:sldMaster>
</file>

<file path=ppt/slideMasters/slideMaster3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E2A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l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l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  <a:def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4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2971800" y="2964600"/>
            <a:ext cx="3260520" cy="464400"/>
          </a:xfrm>
          <a:prstGeom prst="rect">
            <a:avLst/>
          </a:prstGeom>
          <a:noFill/>
          <a:ln w="0">
            <a:noFill/>
          </a:ln>
          <a:effectLst>
            <a:outerShdw dist="18947" dir="8470210" blurRad="100080" rotWithShape="0">
              <a:srgbClr val="76A5AF">
                <a:alpha val="50000"/>
              </a:srgbClr>
            </a:outerShdw>
          </a:effectLst>
        </p:spPr>
        <p:txBody>
          <a:bodyPr lIns="91440" tIns="91440" rIns="91440" bIns="91440" anchor="b">
            <a:noAutofit/>
          </a:bodyPr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2200" b="0" u="none" strike="noStrike">
                <a:solidFill>
                  <a:schemeClr val="lt1"/>
                </a:solidFill>
                <a:effectLst/>
                <a:uFillTx/>
                <a:latin typeface="Montserrat ExtraLight"/>
                <a:ea typeface="Montserrat ExtraLight"/>
              </a:rPr>
              <a:t>Advanced topics in databases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05" name="Google Shape;165;p38"/>
          <p:cNvCxnSpPr/>
          <p:nvPr/>
        </p:nvCxnSpPr>
        <p:spPr>
          <a:xfrm>
            <a:off x="3190320" y="2565000"/>
            <a:ext cx="2763360" cy="360"/>
          </a:xfrm>
          <a:prstGeom prst="straightConnector1">
            <a:avLst/>
          </a:prstGeom>
          <a:ln w="9525">
            <a:solidFill>
              <a:srgbClr val="FFAB40"/>
            </a:solidFill>
            <a:round/>
          </a:ln>
        </p:spPr>
      </p:cxnSp>
      <p:sp>
        <p:nvSpPr>
          <p:cNvPr id="106" name=""/>
          <p:cNvSpPr txBox="1"/>
          <p:nvPr/>
        </p:nvSpPr>
        <p:spPr>
          <a:xfrm>
            <a:off x="2514600" y="1287000"/>
            <a:ext cx="4572000" cy="1913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spAutoFit/>
          </a:bodyPr>
          <a:p>
            <a:r>
              <a:rPr lang="en-US" sz="32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Schema improvements and new data types</a:t>
            </a:r>
            <a:r>
              <a:rPr lang="en-US" sz="10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lang="en-US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p>
            <a:pPr indent="0" algn="l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>
                <a:tab pos="0" algn="l"/>
              </a:tabLst>
            </a:pPr>
            <a:r>
              <a:rPr lang="en" sz="2400" b="0" u="none" strike="noStrike">
                <a:solidFill>
                  <a:schemeClr val="accent1"/>
                </a:solidFill>
                <a:effectLst/>
                <a:uFillTx/>
                <a:latin typeface="Montserrat ExtraBold"/>
                <a:ea typeface="Montserrat ExtraBold"/>
              </a:rPr>
              <a:t> Objective &amp; Overview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938520" y="1659240"/>
            <a:ext cx="4946040" cy="2760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p>
            <a:pPr marL="432000" indent="-324000" algn="l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n" sz="14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The goal of this assignment was to improve a relational database schema using PostgreSQL object-relational features. 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 algn="l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n" sz="14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I extended the database by introducing new data types such as ENUM, composite types, and arrays. 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32000" indent="-324000" algn="l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n" sz="14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These changes make the database more expressive and closer to real-world modeling.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l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>
                <a:tab pos="0" algn="l"/>
              </a:tabLst>
            </a:pP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09" name="Google Shape;216;p44"/>
          <p:cNvCxnSpPr/>
          <p:nvPr/>
        </p:nvCxnSpPr>
        <p:spPr>
          <a:xfrm>
            <a:off x="1026000" y="414000"/>
            <a:ext cx="2763360" cy="360"/>
          </a:xfrm>
          <a:prstGeom prst="straightConnector1">
            <a:avLst/>
          </a:prstGeom>
          <a:ln w="9525">
            <a:solidFill>
              <a:srgbClr val="FFAB40"/>
            </a:solidFill>
            <a:round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573552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p>
            <a:pPr indent="0" algn="l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>
                <a:tab pos="0" algn="l"/>
              </a:tabLst>
            </a:pPr>
            <a:r>
              <a:rPr lang="en" sz="2400" b="0" u="none" strike="noStrike">
                <a:solidFill>
                  <a:schemeClr val="accent1"/>
                </a:solidFill>
                <a:effectLst/>
                <a:uFillTx/>
                <a:latin typeface="Montserrat ExtraBold"/>
                <a:ea typeface="Montserrat ExtraBold"/>
              </a:rPr>
              <a:t>ENUM Type (FYLLO)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938520" y="1371600"/>
            <a:ext cx="7171920" cy="3039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p>
            <a:pPr marL="432000" indent="-324000" algn="l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5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 created a new ENUM type called FYLLO, which contains only two possible values: 'Male' and 'Female'. </a:t>
            </a:r>
            <a:endParaRPr lang="en-US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 algn="l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5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 then added this type as a new column in the ARTIST table, so that each artist has a clearly defined gender. </a:t>
            </a:r>
            <a:endParaRPr lang="en-US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 algn="l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5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 chose to use ENUM instead of a simple text field because it restricts the values and avoids incorrect or inconsistent data. </a:t>
            </a:r>
            <a:endParaRPr lang="en-US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-324000" algn="l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5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This makes the database safer, since no one can insert random values like “M” or “unknown”.</a:t>
            </a:r>
            <a:endParaRPr lang="en-US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32000" indent="0" algn="l">
              <a:spcBef>
                <a:spcPts val="1191"/>
              </a:spcBef>
              <a:spcAft>
                <a:spcPts val="992"/>
              </a:spcAft>
              <a:buNone/>
            </a:pPr>
            <a:endParaRPr lang="en-US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cxnSp>
        <p:nvCxnSpPr>
          <p:cNvPr id="112" name="Google Shape;172;p39"/>
          <p:cNvCxnSpPr/>
          <p:nvPr/>
        </p:nvCxnSpPr>
        <p:spPr>
          <a:xfrm>
            <a:off x="1026000" y="414000"/>
            <a:ext cx="2763360" cy="360"/>
          </a:xfrm>
          <a:prstGeom prst="straightConnector1">
            <a:avLst/>
          </a:prstGeom>
          <a:ln w="9525">
            <a:solidFill>
              <a:srgbClr val="FFAB40"/>
            </a:solidFill>
            <a:round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 rot="19200">
            <a:off x="912240" y="470520"/>
            <a:ext cx="4801680" cy="698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p>
            <a:pPr indent="0" algn="l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buNone/>
              <a:tabLst>
                <a:tab pos="0" algn="l"/>
              </a:tabLst>
            </a:pPr>
            <a:r>
              <a:rPr lang="en" sz="2400" b="0" u="none" strike="noStrike">
                <a:solidFill>
                  <a:schemeClr val="accent1"/>
                </a:solidFill>
                <a:effectLst/>
                <a:uFillTx/>
                <a:latin typeface="Montserrat ExtraBold"/>
                <a:ea typeface="Montserrat ExtraBold"/>
              </a:rPr>
              <a:t>Working with ARTIST data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14" name="Google Shape;222;p45"/>
          <p:cNvCxnSpPr/>
          <p:nvPr/>
        </p:nvCxnSpPr>
        <p:spPr>
          <a:xfrm>
            <a:off x="1026000" y="414000"/>
            <a:ext cx="2763360" cy="360"/>
          </a:xfrm>
          <a:prstGeom prst="straightConnector1">
            <a:avLst/>
          </a:prstGeom>
          <a:ln w="9525">
            <a:solidFill>
              <a:srgbClr val="FFAB40"/>
            </a:solidFill>
            <a:round/>
          </a:ln>
        </p:spPr>
      </p:cxnSp>
      <p:sp>
        <p:nvSpPr>
          <p:cNvPr id="115" name=""/>
          <p:cNvSpPr txBox="1"/>
          <p:nvPr/>
        </p:nvSpPr>
        <p:spPr>
          <a:xfrm>
            <a:off x="914400" y="1371600"/>
            <a:ext cx="6858000" cy="341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spAutoFit/>
          </a:bodyPr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After adding the gender field, I created several queries to work with the ARTIST table.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First, I found all male artists who are still alive, by checking that the death year is NULL.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Then, I retrieved all female artists along with their birth years.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Finally, I created a more complex query where I calculated how many different works were sold for each female artist.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For this, I had to join multiple tables and filter only the artworks that were actually sold.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endParaRPr lang="en-US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70196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p>
            <a:pPr indent="0" algn="l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2400" b="0" u="none" strike="noStrike">
                <a:solidFill>
                  <a:schemeClr val="accent1"/>
                </a:solidFill>
                <a:effectLst/>
                <a:uFillTx/>
                <a:latin typeface="Montserrat ExtraBold"/>
                <a:ea typeface="Montserrat ExtraBold"/>
              </a:rPr>
              <a:t>ADDRESS and phones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17" name="Google Shape;281;p50"/>
          <p:cNvCxnSpPr/>
          <p:nvPr/>
        </p:nvCxnSpPr>
        <p:spPr>
          <a:xfrm>
            <a:off x="1026000" y="414000"/>
            <a:ext cx="2763360" cy="360"/>
          </a:xfrm>
          <a:prstGeom prst="straightConnector1">
            <a:avLst/>
          </a:prstGeom>
          <a:ln w="9525">
            <a:solidFill>
              <a:srgbClr val="FFAB40"/>
            </a:solidFill>
            <a:round/>
          </a:ln>
        </p:spPr>
      </p:cxnSp>
      <p:sp>
        <p:nvSpPr>
          <p:cNvPr id="118" name=""/>
          <p:cNvSpPr txBox="1"/>
          <p:nvPr/>
        </p:nvSpPr>
        <p:spPr>
          <a:xfrm>
            <a:off x="1143000" y="1371600"/>
            <a:ext cx="6172200" cy="3702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spAutoFit/>
          </a:bodyPr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In the second part, I improved the AUCTIONHOUSE table.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 created a composite type called ADDRESS, which includes street, city, and postal code.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Instead of storing these as separate columns, I grouped them into a single structured value.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 also added a new attribute called phones, which is an array that stores both landline and mobile numbers.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This allowed me to keep related information together in a simple and organized way.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938520" y="444960"/>
            <a:ext cx="4628880" cy="941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p>
            <a:pPr indent="0" algn="l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2400" b="0" u="none" strike="noStrike">
                <a:solidFill>
                  <a:schemeClr val="accent1"/>
                </a:solidFill>
                <a:effectLst/>
                <a:uFillTx/>
                <a:latin typeface="Montserrat ExtraBold"/>
                <a:ea typeface="Montserrat ExtraBold"/>
              </a:rPr>
              <a:t>Why I Chose This Design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20" name="Google Shape;234;p46"/>
          <p:cNvCxnSpPr/>
          <p:nvPr/>
        </p:nvCxnSpPr>
        <p:spPr>
          <a:xfrm>
            <a:off x="1026000" y="414000"/>
            <a:ext cx="2763360" cy="360"/>
          </a:xfrm>
          <a:prstGeom prst="straightConnector1">
            <a:avLst/>
          </a:prstGeom>
          <a:ln w="9525">
            <a:solidFill>
              <a:srgbClr val="FFAB40"/>
            </a:solidFill>
            <a:round/>
          </a:ln>
        </p:spPr>
      </p:cxnSp>
      <p:sp>
        <p:nvSpPr>
          <p:cNvPr id="121" name="Google Shape;247;p46"/>
          <p:cNvSpPr/>
          <p:nvPr/>
        </p:nvSpPr>
        <p:spPr>
          <a:xfrm>
            <a:off x="6850080" y="2024280"/>
            <a:ext cx="423360" cy="409680"/>
          </a:xfrm>
          <a:custGeom>
            <a:avLst/>
            <a:gdLst>
              <a:gd name="textAreaLeft" fmla="*/ 0 w 423360"/>
              <a:gd name="textAreaRight" fmla="*/ 423720 w 423360"/>
              <a:gd name="textAreaTop" fmla="*/ 0 h 409680"/>
              <a:gd name="textAreaBottom" fmla="*/ 410040 h 409680"/>
            </a:gdLst>
            <a:ahLst/>
            <a:cxnLst/>
            <a:rect l="textAreaLeft" t="textAreaTop" r="textAreaRight" b="textAreaBottom"/>
            <a:pathLst>
              <a:path w="11407" h="11033">
                <a:moveTo>
                  <a:pt x="1698" y="1130"/>
                </a:moveTo>
                <a:cubicBezTo>
                  <a:pt x="1739" y="1130"/>
                  <a:pt x="1780" y="1133"/>
                  <a:pt x="1822" y="1137"/>
                </a:cubicBezTo>
                <a:lnTo>
                  <a:pt x="1143" y="3626"/>
                </a:lnTo>
                <a:cubicBezTo>
                  <a:pt x="643" y="3423"/>
                  <a:pt x="357" y="2852"/>
                  <a:pt x="512" y="2316"/>
                </a:cubicBezTo>
                <a:lnTo>
                  <a:pt x="607" y="1959"/>
                </a:lnTo>
                <a:cubicBezTo>
                  <a:pt x="750" y="1453"/>
                  <a:pt x="1207" y="1130"/>
                  <a:pt x="1698" y="1130"/>
                </a:cubicBezTo>
                <a:close/>
                <a:moveTo>
                  <a:pt x="2641" y="304"/>
                </a:moveTo>
                <a:cubicBezTo>
                  <a:pt x="2755" y="304"/>
                  <a:pt x="2867" y="357"/>
                  <a:pt x="2929" y="471"/>
                </a:cubicBezTo>
                <a:cubicBezTo>
                  <a:pt x="2977" y="542"/>
                  <a:pt x="2989" y="649"/>
                  <a:pt x="2965" y="732"/>
                </a:cubicBezTo>
                <a:lnTo>
                  <a:pt x="1941" y="4566"/>
                </a:lnTo>
                <a:cubicBezTo>
                  <a:pt x="1905" y="4650"/>
                  <a:pt x="1846" y="4733"/>
                  <a:pt x="1774" y="4769"/>
                </a:cubicBezTo>
                <a:cubicBezTo>
                  <a:pt x="1719" y="4806"/>
                  <a:pt x="1659" y="4822"/>
                  <a:pt x="1601" y="4822"/>
                </a:cubicBezTo>
                <a:cubicBezTo>
                  <a:pt x="1396" y="4822"/>
                  <a:pt x="1207" y="4619"/>
                  <a:pt x="1262" y="4388"/>
                </a:cubicBezTo>
                <a:cubicBezTo>
                  <a:pt x="1310" y="4209"/>
                  <a:pt x="2215" y="828"/>
                  <a:pt x="2298" y="566"/>
                </a:cubicBezTo>
                <a:cubicBezTo>
                  <a:pt x="2339" y="397"/>
                  <a:pt x="2491" y="304"/>
                  <a:pt x="2641" y="304"/>
                </a:cubicBezTo>
                <a:close/>
                <a:moveTo>
                  <a:pt x="8751" y="3792"/>
                </a:moveTo>
                <a:lnTo>
                  <a:pt x="10168" y="4173"/>
                </a:lnTo>
                <a:lnTo>
                  <a:pt x="9894" y="5185"/>
                </a:lnTo>
                <a:lnTo>
                  <a:pt x="8489" y="4804"/>
                </a:lnTo>
                <a:cubicBezTo>
                  <a:pt x="8525" y="4614"/>
                  <a:pt x="8704" y="3983"/>
                  <a:pt x="8751" y="3792"/>
                </a:cubicBezTo>
                <a:close/>
                <a:moveTo>
                  <a:pt x="10789" y="3812"/>
                </a:moveTo>
                <a:cubicBezTo>
                  <a:pt x="10804" y="3812"/>
                  <a:pt x="10819" y="3813"/>
                  <a:pt x="10835" y="3816"/>
                </a:cubicBezTo>
                <a:cubicBezTo>
                  <a:pt x="10954" y="3852"/>
                  <a:pt x="11025" y="3971"/>
                  <a:pt x="11001" y="4090"/>
                </a:cubicBezTo>
                <a:lnTo>
                  <a:pt x="10573" y="5662"/>
                </a:lnTo>
                <a:cubicBezTo>
                  <a:pt x="10542" y="5765"/>
                  <a:pt x="10447" y="5833"/>
                  <a:pt x="10345" y="5833"/>
                </a:cubicBezTo>
                <a:cubicBezTo>
                  <a:pt x="10330" y="5833"/>
                  <a:pt x="10314" y="5831"/>
                  <a:pt x="10299" y="5828"/>
                </a:cubicBezTo>
                <a:cubicBezTo>
                  <a:pt x="10180" y="5805"/>
                  <a:pt x="10120" y="5626"/>
                  <a:pt x="10132" y="5566"/>
                </a:cubicBezTo>
                <a:cubicBezTo>
                  <a:pt x="10179" y="5391"/>
                  <a:pt x="10560" y="3982"/>
                  <a:pt x="10573" y="3982"/>
                </a:cubicBezTo>
                <a:cubicBezTo>
                  <a:pt x="10573" y="3982"/>
                  <a:pt x="10573" y="3982"/>
                  <a:pt x="10573" y="3983"/>
                </a:cubicBezTo>
                <a:cubicBezTo>
                  <a:pt x="10594" y="3879"/>
                  <a:pt x="10687" y="3812"/>
                  <a:pt x="10789" y="3812"/>
                </a:cubicBezTo>
                <a:close/>
                <a:moveTo>
                  <a:pt x="4679" y="4983"/>
                </a:moveTo>
                <a:lnTo>
                  <a:pt x="6799" y="5447"/>
                </a:lnTo>
                <a:lnTo>
                  <a:pt x="6799" y="5924"/>
                </a:lnTo>
                <a:cubicBezTo>
                  <a:pt x="6799" y="6245"/>
                  <a:pt x="6537" y="6531"/>
                  <a:pt x="6191" y="6531"/>
                </a:cubicBezTo>
                <a:lnTo>
                  <a:pt x="5286" y="6531"/>
                </a:lnTo>
                <a:cubicBezTo>
                  <a:pt x="4953" y="6531"/>
                  <a:pt x="4667" y="6257"/>
                  <a:pt x="4667" y="5924"/>
                </a:cubicBezTo>
                <a:lnTo>
                  <a:pt x="4667" y="4983"/>
                </a:lnTo>
                <a:close/>
                <a:moveTo>
                  <a:pt x="2644" y="0"/>
                </a:moveTo>
                <a:cubicBezTo>
                  <a:pt x="2359" y="0"/>
                  <a:pt x="2075" y="175"/>
                  <a:pt x="1988" y="494"/>
                </a:cubicBezTo>
                <a:lnTo>
                  <a:pt x="1905" y="840"/>
                </a:lnTo>
                <a:cubicBezTo>
                  <a:pt x="1835" y="829"/>
                  <a:pt x="1764" y="824"/>
                  <a:pt x="1694" y="824"/>
                </a:cubicBezTo>
                <a:cubicBezTo>
                  <a:pt x="1065" y="824"/>
                  <a:pt x="469" y="1246"/>
                  <a:pt x="298" y="1899"/>
                </a:cubicBezTo>
                <a:lnTo>
                  <a:pt x="191" y="2256"/>
                </a:lnTo>
                <a:cubicBezTo>
                  <a:pt x="0" y="2947"/>
                  <a:pt x="369" y="3685"/>
                  <a:pt x="1048" y="3959"/>
                </a:cubicBezTo>
                <a:lnTo>
                  <a:pt x="953" y="4292"/>
                </a:lnTo>
                <a:cubicBezTo>
                  <a:pt x="822" y="4751"/>
                  <a:pt x="1191" y="5150"/>
                  <a:pt x="1609" y="5150"/>
                </a:cubicBezTo>
                <a:cubicBezTo>
                  <a:pt x="1723" y="5150"/>
                  <a:pt x="1840" y="5121"/>
                  <a:pt x="1953" y="5054"/>
                </a:cubicBezTo>
                <a:cubicBezTo>
                  <a:pt x="2274" y="4876"/>
                  <a:pt x="2274" y="4554"/>
                  <a:pt x="2322" y="4459"/>
                </a:cubicBezTo>
                <a:lnTo>
                  <a:pt x="4358" y="4912"/>
                </a:lnTo>
                <a:lnTo>
                  <a:pt x="4358" y="5924"/>
                </a:lnTo>
                <a:cubicBezTo>
                  <a:pt x="4358" y="6436"/>
                  <a:pt x="4775" y="6852"/>
                  <a:pt x="5298" y="6852"/>
                </a:cubicBezTo>
                <a:lnTo>
                  <a:pt x="5584" y="6852"/>
                </a:lnTo>
                <a:lnTo>
                  <a:pt x="5584" y="7638"/>
                </a:lnTo>
                <a:lnTo>
                  <a:pt x="4001" y="7638"/>
                </a:lnTo>
                <a:cubicBezTo>
                  <a:pt x="3703" y="7638"/>
                  <a:pt x="3453" y="7900"/>
                  <a:pt x="3453" y="8198"/>
                </a:cubicBezTo>
                <a:cubicBezTo>
                  <a:pt x="3453" y="8495"/>
                  <a:pt x="3703" y="8745"/>
                  <a:pt x="4001" y="8745"/>
                </a:cubicBezTo>
                <a:lnTo>
                  <a:pt x="4298" y="8745"/>
                </a:lnTo>
                <a:lnTo>
                  <a:pt x="2679" y="10758"/>
                </a:lnTo>
                <a:cubicBezTo>
                  <a:pt x="2584" y="10865"/>
                  <a:pt x="2667" y="11019"/>
                  <a:pt x="2810" y="11019"/>
                </a:cubicBezTo>
                <a:cubicBezTo>
                  <a:pt x="2858" y="11019"/>
                  <a:pt x="2905" y="11008"/>
                  <a:pt x="2941" y="10960"/>
                </a:cubicBezTo>
                <a:lnTo>
                  <a:pt x="4727" y="8745"/>
                </a:lnTo>
                <a:lnTo>
                  <a:pt x="5596" y="8745"/>
                </a:lnTo>
                <a:lnTo>
                  <a:pt x="5596" y="10865"/>
                </a:lnTo>
                <a:cubicBezTo>
                  <a:pt x="5596" y="10948"/>
                  <a:pt x="5667" y="11019"/>
                  <a:pt x="5763" y="11019"/>
                </a:cubicBezTo>
                <a:cubicBezTo>
                  <a:pt x="5846" y="11019"/>
                  <a:pt x="5918" y="10948"/>
                  <a:pt x="5918" y="10865"/>
                </a:cubicBezTo>
                <a:lnTo>
                  <a:pt x="5918" y="8745"/>
                </a:lnTo>
                <a:lnTo>
                  <a:pt x="6787" y="8745"/>
                </a:lnTo>
                <a:lnTo>
                  <a:pt x="8573" y="10960"/>
                </a:lnTo>
                <a:cubicBezTo>
                  <a:pt x="8607" y="11009"/>
                  <a:pt x="8658" y="11033"/>
                  <a:pt x="8706" y="11033"/>
                </a:cubicBezTo>
                <a:cubicBezTo>
                  <a:pt x="8741" y="11033"/>
                  <a:pt x="8774" y="11020"/>
                  <a:pt x="8799" y="10996"/>
                </a:cubicBezTo>
                <a:cubicBezTo>
                  <a:pt x="8870" y="10936"/>
                  <a:pt x="8870" y="10829"/>
                  <a:pt x="8823" y="10769"/>
                </a:cubicBezTo>
                <a:lnTo>
                  <a:pt x="7203" y="8757"/>
                </a:lnTo>
                <a:lnTo>
                  <a:pt x="7501" y="8757"/>
                </a:lnTo>
                <a:cubicBezTo>
                  <a:pt x="7799" y="8757"/>
                  <a:pt x="8049" y="8507"/>
                  <a:pt x="8049" y="8210"/>
                </a:cubicBezTo>
                <a:cubicBezTo>
                  <a:pt x="8049" y="7912"/>
                  <a:pt x="7799" y="7662"/>
                  <a:pt x="7501" y="7662"/>
                </a:cubicBezTo>
                <a:lnTo>
                  <a:pt x="7108" y="7662"/>
                </a:lnTo>
                <a:cubicBezTo>
                  <a:pt x="7025" y="7662"/>
                  <a:pt x="6953" y="7733"/>
                  <a:pt x="6953" y="7817"/>
                </a:cubicBezTo>
                <a:cubicBezTo>
                  <a:pt x="6953" y="7912"/>
                  <a:pt x="7025" y="7983"/>
                  <a:pt x="7108" y="7983"/>
                </a:cubicBezTo>
                <a:lnTo>
                  <a:pt x="7501" y="7983"/>
                </a:lnTo>
                <a:cubicBezTo>
                  <a:pt x="7620" y="7983"/>
                  <a:pt x="7727" y="8091"/>
                  <a:pt x="7727" y="8210"/>
                </a:cubicBezTo>
                <a:cubicBezTo>
                  <a:pt x="7727" y="8329"/>
                  <a:pt x="7620" y="8436"/>
                  <a:pt x="7501" y="8436"/>
                </a:cubicBezTo>
                <a:lnTo>
                  <a:pt x="4024" y="8436"/>
                </a:lnTo>
                <a:cubicBezTo>
                  <a:pt x="3905" y="8436"/>
                  <a:pt x="3798" y="8329"/>
                  <a:pt x="3798" y="8210"/>
                </a:cubicBezTo>
                <a:cubicBezTo>
                  <a:pt x="3798" y="8091"/>
                  <a:pt x="3905" y="7983"/>
                  <a:pt x="4024" y="7983"/>
                </a:cubicBezTo>
                <a:lnTo>
                  <a:pt x="6489" y="7983"/>
                </a:lnTo>
                <a:cubicBezTo>
                  <a:pt x="6584" y="7983"/>
                  <a:pt x="6656" y="7912"/>
                  <a:pt x="6656" y="7817"/>
                </a:cubicBezTo>
                <a:cubicBezTo>
                  <a:pt x="6656" y="7733"/>
                  <a:pt x="6584" y="7662"/>
                  <a:pt x="6489" y="7662"/>
                </a:cubicBezTo>
                <a:lnTo>
                  <a:pt x="5929" y="7662"/>
                </a:lnTo>
                <a:lnTo>
                  <a:pt x="5929" y="6876"/>
                </a:lnTo>
                <a:lnTo>
                  <a:pt x="6203" y="6876"/>
                </a:lnTo>
                <a:cubicBezTo>
                  <a:pt x="6727" y="6876"/>
                  <a:pt x="7144" y="6459"/>
                  <a:pt x="7144" y="5935"/>
                </a:cubicBezTo>
                <a:lnTo>
                  <a:pt x="7144" y="5531"/>
                </a:lnTo>
                <a:lnTo>
                  <a:pt x="7668" y="5650"/>
                </a:lnTo>
                <a:cubicBezTo>
                  <a:pt x="7713" y="5660"/>
                  <a:pt x="7758" y="5665"/>
                  <a:pt x="7803" y="5665"/>
                </a:cubicBezTo>
                <a:cubicBezTo>
                  <a:pt x="8075" y="5665"/>
                  <a:pt x="8322" y="5484"/>
                  <a:pt x="8394" y="5197"/>
                </a:cubicBezTo>
                <a:lnTo>
                  <a:pt x="8406" y="5126"/>
                </a:lnTo>
                <a:lnTo>
                  <a:pt x="9823" y="5519"/>
                </a:lnTo>
                <a:cubicBezTo>
                  <a:pt x="9763" y="5793"/>
                  <a:pt x="9930" y="6078"/>
                  <a:pt x="10228" y="6150"/>
                </a:cubicBezTo>
                <a:cubicBezTo>
                  <a:pt x="10279" y="6164"/>
                  <a:pt x="10331" y="6171"/>
                  <a:pt x="10382" y="6171"/>
                </a:cubicBezTo>
                <a:cubicBezTo>
                  <a:pt x="10622" y="6171"/>
                  <a:pt x="10835" y="6015"/>
                  <a:pt x="10894" y="5769"/>
                </a:cubicBezTo>
                <a:lnTo>
                  <a:pt x="11323" y="4185"/>
                </a:lnTo>
                <a:cubicBezTo>
                  <a:pt x="11406" y="3888"/>
                  <a:pt x="11240" y="3590"/>
                  <a:pt x="10942" y="3519"/>
                </a:cubicBezTo>
                <a:cubicBezTo>
                  <a:pt x="10897" y="3507"/>
                  <a:pt x="10852" y="3502"/>
                  <a:pt x="10807" y="3502"/>
                </a:cubicBezTo>
                <a:cubicBezTo>
                  <a:pt x="10568" y="3502"/>
                  <a:pt x="10345" y="3655"/>
                  <a:pt x="10275" y="3876"/>
                </a:cubicBezTo>
                <a:lnTo>
                  <a:pt x="8858" y="3495"/>
                </a:lnTo>
                <a:lnTo>
                  <a:pt x="8870" y="3411"/>
                </a:lnTo>
                <a:cubicBezTo>
                  <a:pt x="8966" y="3090"/>
                  <a:pt x="8775" y="2757"/>
                  <a:pt x="8454" y="2673"/>
                </a:cubicBezTo>
                <a:lnTo>
                  <a:pt x="5679" y="1792"/>
                </a:lnTo>
                <a:cubicBezTo>
                  <a:pt x="5663" y="1787"/>
                  <a:pt x="5646" y="1785"/>
                  <a:pt x="5629" y="1785"/>
                </a:cubicBezTo>
                <a:cubicBezTo>
                  <a:pt x="5561" y="1785"/>
                  <a:pt x="5496" y="1823"/>
                  <a:pt x="5477" y="1899"/>
                </a:cubicBezTo>
                <a:cubicBezTo>
                  <a:pt x="5453" y="1983"/>
                  <a:pt x="5489" y="2078"/>
                  <a:pt x="5584" y="2102"/>
                </a:cubicBezTo>
                <a:lnTo>
                  <a:pt x="8346" y="2983"/>
                </a:lnTo>
                <a:cubicBezTo>
                  <a:pt x="8501" y="3030"/>
                  <a:pt x="8585" y="3197"/>
                  <a:pt x="8549" y="3340"/>
                </a:cubicBezTo>
                <a:cubicBezTo>
                  <a:pt x="8049" y="5162"/>
                  <a:pt x="8144" y="4816"/>
                  <a:pt x="8073" y="5126"/>
                </a:cubicBezTo>
                <a:cubicBezTo>
                  <a:pt x="8030" y="5263"/>
                  <a:pt x="7904" y="5344"/>
                  <a:pt x="7776" y="5344"/>
                </a:cubicBezTo>
                <a:cubicBezTo>
                  <a:pt x="7760" y="5344"/>
                  <a:pt x="7743" y="5343"/>
                  <a:pt x="7727" y="5340"/>
                </a:cubicBezTo>
                <a:lnTo>
                  <a:pt x="2393" y="4161"/>
                </a:lnTo>
                <a:lnTo>
                  <a:pt x="3155" y="1352"/>
                </a:lnTo>
                <a:lnTo>
                  <a:pt x="4977" y="1923"/>
                </a:lnTo>
                <a:cubicBezTo>
                  <a:pt x="4996" y="1931"/>
                  <a:pt x="5016" y="1935"/>
                  <a:pt x="5035" y="1935"/>
                </a:cubicBezTo>
                <a:cubicBezTo>
                  <a:pt x="5100" y="1935"/>
                  <a:pt x="5161" y="1892"/>
                  <a:pt x="5179" y="1828"/>
                </a:cubicBezTo>
                <a:cubicBezTo>
                  <a:pt x="5203" y="1733"/>
                  <a:pt x="5167" y="1649"/>
                  <a:pt x="5072" y="1614"/>
                </a:cubicBezTo>
                <a:lnTo>
                  <a:pt x="3239" y="1030"/>
                </a:lnTo>
                <a:cubicBezTo>
                  <a:pt x="3262" y="935"/>
                  <a:pt x="3405" y="661"/>
                  <a:pt x="3227" y="340"/>
                </a:cubicBezTo>
                <a:cubicBezTo>
                  <a:pt x="3095" y="109"/>
                  <a:pt x="2869" y="0"/>
                  <a:pt x="2644" y="0"/>
                </a:cubicBezTo>
                <a:close/>
              </a:path>
            </a:pathLst>
          </a:custGeom>
          <a:solidFill>
            <a:schemeClr val="accent6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2" name=""/>
          <p:cNvSpPr txBox="1"/>
          <p:nvPr/>
        </p:nvSpPr>
        <p:spPr>
          <a:xfrm>
            <a:off x="914400" y="1828800"/>
            <a:ext cx="6629400" cy="2997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spAutoFit/>
          </a:bodyPr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 used ENUM for gender because it ensures that only valid values can be inserted, which improves data consistency.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 used a composite type for the address because it groups related fields together and makes the schema more structured.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 used an array for phone numbers because it is simpler than creating a separate table and still allows storing multiple values. 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Overall, I chose these solutions because they make the database easier to understand and maintain.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2062800" y="1600200"/>
            <a:ext cx="5018040" cy="685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2400" b="0" u="none" strike="noStrike">
                <a:solidFill>
                  <a:schemeClr val="accent1"/>
                </a:solidFill>
                <a:effectLst/>
                <a:uFillTx/>
                <a:latin typeface="Montserrat ExtraBold"/>
                <a:ea typeface="Montserrat ExtraBold"/>
              </a:rPr>
              <a:t>Final Result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24" name="Google Shape;2154;p67"/>
          <p:cNvCxnSpPr/>
          <p:nvPr/>
        </p:nvCxnSpPr>
        <p:spPr>
          <a:xfrm>
            <a:off x="3190320" y="3203280"/>
            <a:ext cx="2763360" cy="360"/>
          </a:xfrm>
          <a:prstGeom prst="straightConnector1">
            <a:avLst/>
          </a:prstGeom>
          <a:ln w="9525">
            <a:solidFill>
              <a:srgbClr val="FFAB40"/>
            </a:solidFill>
            <a:round/>
          </a:ln>
        </p:spPr>
      </p:cxnSp>
      <p:sp>
        <p:nvSpPr>
          <p:cNvPr id="125" name=""/>
          <p:cNvSpPr txBox="1"/>
          <p:nvPr/>
        </p:nvSpPr>
        <p:spPr>
          <a:xfrm>
            <a:off x="1371600" y="2514600"/>
            <a:ext cx="6172200" cy="2489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spAutoFit/>
          </a:bodyPr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After all these changes, the database became more organized and more flexible. 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The data is now stored in a cleaner and more structured way. 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The queries are also easier to write and more intuitive. 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Arial"/>
              </a:rPr>
              <a:t>In my opinion, using these PostgreSQL features helped me better model real-world data inside the database</a:t>
            </a: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FFFFFF"/>
              </a:buClr>
              <a:buSzPct val="45000"/>
              <a:buFont typeface="Wingdings" charset="2"/>
              <a:buChar char=""/>
            </a:pPr>
            <a:endParaRPr lang="en-U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0097A7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Application>LibreOffice/26.2.0.3$Windows_X86_64 LibreOffice_project/620$Build-3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2026-04-21T17:36:16Z</dcterms:modified>
  <cp:revision>1</cp:revision>
  <dc:subject/>
  <dc:title/>
</cp:coreProperties>
</file>