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660"/>
  </p:normalViewPr>
  <p:slideViewPr>
    <p:cSldViewPr snapToGrid="0">
      <p:cViewPr varScale="1">
        <p:scale>
          <a:sx n="65" d="100"/>
          <a:sy n="65" d="100"/>
        </p:scale>
        <p:origin x="24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κεφαλίδας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3" name="Θέση ημερομηνίας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02823A-EA82-4BC3-B2BA-1723BF8C9AFC}" type="datetimeFigureOut">
              <a:rPr lang="el-GR" smtClean="0"/>
              <a:t>21/4/2026</a:t>
            </a:fld>
            <a:endParaRPr lang="el-GR"/>
          </a:p>
        </p:txBody>
      </p:sp>
      <p:sp>
        <p:nvSpPr>
          <p:cNvPr id="4" name="Θέση εικόνας διαφάνειας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l-GR"/>
          </a:p>
        </p:txBody>
      </p:sp>
      <p:sp>
        <p:nvSpPr>
          <p:cNvPr id="5" name="Θέση σημειώσεων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F697D6-7B9E-4113-A7B5-9BB15173E217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7396124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F697D6-7B9E-4113-A7B5-9BB15173E217}" type="slidenum">
              <a:rPr lang="el-GR" smtClean="0"/>
              <a:t>3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8102122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F697D6-7B9E-4113-A7B5-9BB15173E217}" type="slidenum">
              <a:rPr lang="el-GR" smtClean="0"/>
              <a:t>7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5838502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F697D6-7B9E-4113-A7B5-9BB15173E217}" type="slidenum">
              <a:rPr lang="el-GR" smtClean="0"/>
              <a:t>9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4899814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07533" y="0"/>
            <a:ext cx="7934348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l-GR"/>
          </a:p>
        </p:txBody>
      </p:sp>
      <p:sp>
        <p:nvSpPr>
          <p:cNvPr id="8" name="Rectangle 7"/>
          <p:cNvSpPr/>
          <p:nvPr/>
        </p:nvSpPr>
        <p:spPr>
          <a:xfrm>
            <a:off x="8941881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l-GR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11808" y="3428998"/>
            <a:ext cx="5518066" cy="2268559"/>
          </a:xfrm>
        </p:spPr>
        <p:txBody>
          <a:bodyPr anchor="t">
            <a:normAutofit/>
          </a:bodyPr>
          <a:lstStyle>
            <a:lvl1pPr algn="r">
              <a:defRPr sz="6000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72274" y="2268786"/>
            <a:ext cx="5357600" cy="1160213"/>
          </a:xfrm>
        </p:spPr>
        <p:txBody>
          <a:bodyPr tIns="0" anchor="b">
            <a:normAutofit/>
          </a:bodyPr>
          <a:lstStyle>
            <a:lvl1pPr marL="0" indent="0" algn="r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l-GR"/>
              <a:t>Κάντε κλικ για να επεξεργαστείτε τον υπότιτλο του υποδείγματος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3A824-1A51-4B26-AD58-A6D8E14F6C04}" type="datetimeFigureOut">
              <a:rPr lang="en-US" dirty="0"/>
              <a:t>4/21/2026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Ins="45720"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2191282" y="3262852"/>
            <a:ext cx="415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24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/>
          <p:cNvSpPr txBox="1"/>
          <p:nvPr/>
        </p:nvSpPr>
        <p:spPr>
          <a:xfrm>
            <a:off x="2194236" y="641225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11808" y="808056"/>
            <a:ext cx="7954091" cy="1077229"/>
          </a:xfrm>
        </p:spPr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7E33E-8B18-4087-B112-809917729534}" type="datetimeFigureOut">
              <a:rPr lang="en-US" dirty="0"/>
              <a:t>4/21/2026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" name="Rectangle 15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/>
          <p:cNvSpPr txBox="1"/>
          <p:nvPr/>
        </p:nvSpPr>
        <p:spPr>
          <a:xfrm rot="5400000">
            <a:off x="10337141" y="416061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39380" y="805818"/>
            <a:ext cx="1326519" cy="5244126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608751" y="970410"/>
            <a:ext cx="6466903" cy="5079534"/>
          </a:xfrm>
        </p:spPr>
        <p:txBody>
          <a:bodyPr vert="eaVert"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FE419-2371-464F-8239-3959401C3561}" type="datetimeFigureOut">
              <a:rPr lang="en-US" dirty="0"/>
              <a:t>4/21/2026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περιεχό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162C4-EDD9-4389-A98B-B87ECEA2A816}" type="datetimeFigureOut">
              <a:rPr lang="en-US" dirty="0"/>
              <a:t>4/21/2026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194943" y="641225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5" name="Rectangle 24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TextBox 10"/>
          <p:cNvSpPr txBox="1"/>
          <p:nvPr/>
        </p:nvSpPr>
        <p:spPr>
          <a:xfrm>
            <a:off x="2191843" y="2962586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3147254"/>
            <a:ext cx="7956560" cy="1424746"/>
          </a:xfrm>
        </p:spPr>
        <p:txBody>
          <a:bodyPr anchor="t">
            <a:normAutofit/>
          </a:bodyPr>
          <a:lstStyle>
            <a:lvl1pPr algn="r">
              <a:defRPr sz="3200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3968" y="2268786"/>
            <a:ext cx="7791931" cy="878468"/>
          </a:xfrm>
        </p:spPr>
        <p:txBody>
          <a:bodyPr tIns="0" anchor="b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059C3-6A89-4494-99FF-5A4D6FFD50EB}" type="datetimeFigureOut">
              <a:rPr lang="en-US" dirty="0"/>
              <a:t>4/21/2026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7" name="Rectangle 26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805817"/>
            <a:ext cx="7950984" cy="1081705"/>
          </a:xfrm>
        </p:spPr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05374" y="2052116"/>
            <a:ext cx="3891960" cy="3997828"/>
          </a:xfrm>
        </p:spPr>
        <p:txBody>
          <a:bodyPr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66636" y="2052114"/>
            <a:ext cx="3894222" cy="3997829"/>
          </a:xfrm>
        </p:spPr>
        <p:txBody>
          <a:bodyPr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4B2F-12DE-47F5-8894-472B206D2E1E}" type="datetimeFigureOut">
              <a:rPr lang="en-US" dirty="0"/>
              <a:t>4/21/2026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196172" y="641223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1" name="Rectangle 20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TextBox 11"/>
          <p:cNvSpPr txBox="1"/>
          <p:nvPr/>
        </p:nvSpPr>
        <p:spPr>
          <a:xfrm>
            <a:off x="2193650" y="636424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805818"/>
            <a:ext cx="7956560" cy="1078348"/>
          </a:xfrm>
        </p:spPr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9285" y="2052115"/>
            <a:ext cx="3896467" cy="713818"/>
          </a:xfr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none" baseline="0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09285" y="2851331"/>
            <a:ext cx="3893623" cy="3071434"/>
          </a:xfrm>
        </p:spPr>
        <p:txBody>
          <a:bodyPr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66634" y="2052115"/>
            <a:ext cx="3899798" cy="713818"/>
          </a:xfr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none" baseline="0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66635" y="2851331"/>
            <a:ext cx="3899798" cy="3071434"/>
          </a:xfrm>
        </p:spPr>
        <p:txBody>
          <a:bodyPr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0E46F-7819-4ACF-B48B-48222C2ACC88}" type="datetimeFigureOut">
              <a:rPr lang="en-US" dirty="0"/>
              <a:t>4/21/2026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" name="Rectangle 13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F3416-4057-4DAA-829D-4CA07428D088}" type="datetimeFigureOut">
              <a:rPr lang="en-US" dirty="0"/>
              <a:t>4/21/2026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196172" y="641226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D9284-D300-4297-87F7-E791DCC15DB1}" type="datetimeFigureOut">
              <a:rPr lang="en-US" dirty="0"/>
              <a:t>4/21/2026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6" name="Rectangle 25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/>
          <p:cNvSpPr txBox="1"/>
          <p:nvPr/>
        </p:nvSpPr>
        <p:spPr>
          <a:xfrm>
            <a:off x="1554154" y="1127550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0323" y="1282451"/>
            <a:ext cx="2664361" cy="1903241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20154" y="805818"/>
            <a:ext cx="5446278" cy="5244126"/>
          </a:xfrm>
        </p:spPr>
        <p:txBody>
          <a:bodyPr anchor="ctr"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0322" y="3186154"/>
            <a:ext cx="2664361" cy="2386397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525BB-DA17-4BA0-B3C8-3AC3ABC827E6}" type="datetimeFigureOut">
              <a:rPr lang="en-US" dirty="0"/>
              <a:t>4/21/2026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0" name="Rectangle 19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47062" y="3229"/>
            <a:ext cx="4629734" cy="6858000"/>
          </a:xfrm>
          <a:solidFill>
            <a:schemeClr val="tx1">
              <a:alpha val="10000"/>
            </a:schemeClr>
          </a:solidFill>
          <a:ln w="9525" cap="sq">
            <a:noFill/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l-GR"/>
              <a:t>Κάντε κλικ στο εικονίδιο για να προσθέσετε εικόνα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554686" y="1127550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1241" y="1282452"/>
            <a:ext cx="3970986" cy="1900473"/>
          </a:xfrm>
        </p:spPr>
        <p:txBody>
          <a:bodyPr anchor="b">
            <a:normAutofit/>
          </a:bodyPr>
          <a:lstStyle>
            <a:lvl1pPr algn="l">
              <a:defRPr sz="3200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0322" y="3182928"/>
            <a:ext cx="3971874" cy="2386394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C4C9A-3960-41CF-A4E9-2A8FB932454B}" type="datetimeFigureOut">
              <a:rPr lang="en-US" dirty="0"/>
              <a:t>4/21/2026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794" y="2105202"/>
            <a:ext cx="9360205" cy="475279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9867" cy="68580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0"/>
            <a:ext cx="964174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l-GR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11808" y="808056"/>
            <a:ext cx="7958331" cy="107722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3599" y="2052116"/>
            <a:ext cx="7796540" cy="39978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-810065" y="5270604"/>
            <a:ext cx="2662729" cy="182880"/>
          </a:xfrm>
          <a:prstGeom prst="rect">
            <a:avLst/>
          </a:prstGeom>
        </p:spPr>
        <p:txBody>
          <a:bodyPr vert="horz" lIns="91440" tIns="18288" rIns="91440" bIns="45720" rtlCol="0" anchor="t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3CBC1C18-307B-4F68-A007-B5B542270E8D}" type="datetimeFigureOut">
              <a:rPr lang="en-US" dirty="0"/>
              <a:t>4/21/2026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-2237130" y="3661144"/>
            <a:ext cx="5885352" cy="179176"/>
          </a:xfrm>
          <a:prstGeom prst="rect">
            <a:avLst/>
          </a:prstGeom>
        </p:spPr>
        <p:txBody>
          <a:bodyPr vert="horz" lIns="91440" tIns="45720" rIns="91440" bIns="18288" rtlCol="0" anchor="b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8407" y="164592"/>
            <a:ext cx="636727" cy="322851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57" name="Rectangle 56"/>
          <p:cNvSpPr/>
          <p:nvPr/>
        </p:nvSpPr>
        <p:spPr>
          <a:xfrm>
            <a:off x="962042" y="0"/>
            <a:ext cx="4571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l-G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3400" b="0" i="0" kern="1200" cap="none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120000"/>
        </a:lnSpc>
        <a:spcBef>
          <a:spcPts val="10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95338" indent="-33813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80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58888" indent="-34448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709738" indent="-33813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4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173288" indent="-34448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642616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3108960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575304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4041648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9BB1F0F5-B217-B926-915B-72F06D5261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36967" y="1108572"/>
            <a:ext cx="5518066" cy="2268559"/>
          </a:xfrm>
        </p:spPr>
        <p:txBody>
          <a:bodyPr/>
          <a:lstStyle/>
          <a:p>
            <a:r>
              <a:rPr lang="en-US" dirty="0"/>
              <a:t>ADVANCED DATABASES </a:t>
            </a:r>
            <a:endParaRPr lang="el-GR" dirty="0"/>
          </a:p>
        </p:txBody>
      </p:sp>
      <p:sp>
        <p:nvSpPr>
          <p:cNvPr id="3" name="Υπότιτλος 2">
            <a:extLst>
              <a:ext uri="{FF2B5EF4-FFF2-40B4-BE49-F238E27FC236}">
                <a16:creationId xmlns:a16="http://schemas.microsoft.com/office/drawing/2014/main" id="{45EC0418-195B-E942-6E59-A6FD201981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17200" y="2797024"/>
            <a:ext cx="5357600" cy="1160213"/>
          </a:xfrm>
        </p:spPr>
        <p:txBody>
          <a:bodyPr>
            <a:normAutofit/>
          </a:bodyPr>
          <a:lstStyle/>
          <a:p>
            <a:r>
              <a:rPr lang="en-US" sz="2500" dirty="0"/>
              <a:t>APP STORE CASE STUDY</a:t>
            </a:r>
          </a:p>
          <a:p>
            <a:r>
              <a:rPr lang="en-US" sz="2500" dirty="0"/>
              <a:t>ASSIGNEMENT 2  </a:t>
            </a:r>
            <a:endParaRPr lang="el-GR" sz="2500" dirty="0"/>
          </a:p>
        </p:txBody>
      </p:sp>
      <p:sp>
        <p:nvSpPr>
          <p:cNvPr id="4" name="Υπότιτλος 2">
            <a:extLst>
              <a:ext uri="{FF2B5EF4-FFF2-40B4-BE49-F238E27FC236}">
                <a16:creationId xmlns:a16="http://schemas.microsoft.com/office/drawing/2014/main" id="{DA8C9719-CE2E-BE55-3D0E-4D5D4EE7F764}"/>
              </a:ext>
            </a:extLst>
          </p:cNvPr>
          <p:cNvSpPr txBox="1">
            <a:spLocks/>
          </p:cNvSpPr>
          <p:nvPr/>
        </p:nvSpPr>
        <p:spPr>
          <a:xfrm>
            <a:off x="3639088" y="5697787"/>
            <a:ext cx="5357600" cy="1160213"/>
          </a:xfrm>
          <a:prstGeom prst="rect">
            <a:avLst/>
          </a:prstGeom>
        </p:spPr>
        <p:txBody>
          <a:bodyPr vert="horz" lIns="91440" tIns="0" rIns="91440" bIns="45720" rtlCol="0" anchor="b">
            <a:normAutofit/>
          </a:bodyPr>
          <a:lstStyle>
            <a:lvl1pPr marL="0" indent="0" algn="r" defTabSz="914400" rtl="0" eaLnBrk="1" latinLnBrk="0" hangingPunct="1">
              <a:lnSpc>
                <a:spcPct val="120000"/>
              </a:lnSpc>
              <a:spcBef>
                <a:spcPts val="10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None/>
              <a:defRPr sz="1800" b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None/>
              <a:defRPr sz="1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None/>
              <a:defRPr sz="1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None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None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None/>
              <a:defRPr sz="16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None/>
              <a:defRPr sz="16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None/>
              <a:defRPr sz="16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None/>
              <a:defRPr sz="16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en-US" sz="2500" dirty="0"/>
              <a:t>Tougiannidis Harry</a:t>
            </a:r>
          </a:p>
          <a:p>
            <a:r>
              <a:rPr lang="en-US" sz="2500" dirty="0"/>
              <a:t>TH20436</a:t>
            </a:r>
            <a:endParaRPr lang="el-GR" sz="2500" dirty="0"/>
          </a:p>
        </p:txBody>
      </p:sp>
    </p:spTree>
    <p:extLst>
      <p:ext uri="{BB962C8B-B14F-4D97-AF65-F5344CB8AC3E}">
        <p14:creationId xmlns:p14="http://schemas.microsoft.com/office/powerpoint/2010/main" val="2855287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Θέση περιεχομένου 2">
            <a:extLst>
              <a:ext uri="{FF2B5EF4-FFF2-40B4-BE49-F238E27FC236}">
                <a16:creationId xmlns:a16="http://schemas.microsoft.com/office/drawing/2014/main" id="{0CB5B7E1-03D4-F127-8BB5-107EE952C418}"/>
              </a:ext>
            </a:extLst>
          </p:cNvPr>
          <p:cNvSpPr txBox="1">
            <a:spLocks/>
          </p:cNvSpPr>
          <p:nvPr/>
        </p:nvSpPr>
        <p:spPr>
          <a:xfrm>
            <a:off x="2773599" y="265470"/>
            <a:ext cx="7796540" cy="13126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344488" indent="-344488" algn="l" defTabSz="914400" rtl="0" eaLnBrk="1" latinLnBrk="0" hangingPunct="1">
              <a:lnSpc>
                <a:spcPct val="120000"/>
              </a:lnSpc>
              <a:spcBef>
                <a:spcPts val="10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95338" indent="-33813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58888" indent="-34448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709738" indent="-33813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173288" indent="-34448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642616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3108960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575304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4041648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b="1" dirty="0"/>
              <a:t>Query 2&amp;3:</a:t>
            </a:r>
            <a:r>
              <a:rPr lang="en-US" dirty="0"/>
              <a:t> Accessing internal attributes of the </a:t>
            </a:r>
            <a:r>
              <a:rPr lang="en-US" b="1" dirty="0"/>
              <a:t>address </a:t>
            </a:r>
            <a:r>
              <a:rPr lang="en-US" dirty="0"/>
              <a:t>composite using </a:t>
            </a:r>
            <a:r>
              <a:rPr lang="en-US" b="1" dirty="0"/>
              <a:t>nested projection </a:t>
            </a:r>
            <a:r>
              <a:rPr lang="en-US" dirty="0"/>
              <a:t>syntax </a:t>
            </a:r>
            <a:r>
              <a:rPr lang="en-US" b="1" dirty="0"/>
              <a:t>(Address).</a:t>
            </a:r>
            <a:r>
              <a:rPr lang="en-US" b="1" dirty="0" err="1"/>
              <a:t>Zip_Code</a:t>
            </a:r>
            <a:r>
              <a:rPr lang="en-US" b="1" dirty="0"/>
              <a:t>.</a:t>
            </a:r>
            <a:endParaRPr lang="el-GR" b="1" dirty="0"/>
          </a:p>
        </p:txBody>
      </p:sp>
      <p:pic>
        <p:nvPicPr>
          <p:cNvPr id="5" name="Εικόνα 4">
            <a:extLst>
              <a:ext uri="{FF2B5EF4-FFF2-40B4-BE49-F238E27FC236}">
                <a16:creationId xmlns:a16="http://schemas.microsoft.com/office/drawing/2014/main" id="{0D95109F-A121-E9AF-8FC9-F49811A1F9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2531" y="1578076"/>
            <a:ext cx="4686935" cy="781050"/>
          </a:xfrm>
          <a:prstGeom prst="rect">
            <a:avLst/>
          </a:prstGeom>
        </p:spPr>
      </p:pic>
      <p:pic>
        <p:nvPicPr>
          <p:cNvPr id="6" name="Εικόνα 5">
            <a:extLst>
              <a:ext uri="{FF2B5EF4-FFF2-40B4-BE49-F238E27FC236}">
                <a16:creationId xmlns:a16="http://schemas.microsoft.com/office/drawing/2014/main" id="{D9BB74E8-20E3-E687-ADFB-DAB78ABB013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-2868" b="14340"/>
          <a:stretch>
            <a:fillRect/>
          </a:stretch>
        </p:blipFill>
        <p:spPr>
          <a:xfrm>
            <a:off x="1446716" y="2765937"/>
            <a:ext cx="9298563" cy="1023782"/>
          </a:xfrm>
          <a:prstGeom prst="rect">
            <a:avLst/>
          </a:prstGeom>
        </p:spPr>
      </p:pic>
      <p:cxnSp>
        <p:nvCxnSpPr>
          <p:cNvPr id="8" name="Ευθύγραμμο βέλος σύνδεσης 7">
            <a:extLst>
              <a:ext uri="{FF2B5EF4-FFF2-40B4-BE49-F238E27FC236}">
                <a16:creationId xmlns:a16="http://schemas.microsoft.com/office/drawing/2014/main" id="{3F2EA3D9-F344-78FC-B77F-00EA82352DDA}"/>
              </a:ext>
            </a:extLst>
          </p:cNvPr>
          <p:cNvCxnSpPr>
            <a:stCxn id="5" idx="2"/>
            <a:endCxn id="6" idx="0"/>
          </p:cNvCxnSpPr>
          <p:nvPr/>
        </p:nvCxnSpPr>
        <p:spPr>
          <a:xfrm flipH="1">
            <a:off x="6095998" y="2359126"/>
            <a:ext cx="1" cy="40681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9" name="Εικόνα 8">
            <a:extLst>
              <a:ext uri="{FF2B5EF4-FFF2-40B4-BE49-F238E27FC236}">
                <a16:creationId xmlns:a16="http://schemas.microsoft.com/office/drawing/2014/main" id="{5D200865-64AF-85F1-8210-82EB686BA3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2419" y="1622705"/>
            <a:ext cx="4187156" cy="691791"/>
          </a:xfrm>
          <a:prstGeom prst="rect">
            <a:avLst/>
          </a:prstGeom>
        </p:spPr>
      </p:pic>
      <p:pic>
        <p:nvPicPr>
          <p:cNvPr id="10" name="Εικόνα 9">
            <a:extLst>
              <a:ext uri="{FF2B5EF4-FFF2-40B4-BE49-F238E27FC236}">
                <a16:creationId xmlns:a16="http://schemas.microsoft.com/office/drawing/2014/main" id="{529AAD24-B349-B0A4-FA43-32644DACE48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95376" y="2765937"/>
            <a:ext cx="7601242" cy="2834222"/>
          </a:xfrm>
          <a:prstGeom prst="rect">
            <a:avLst/>
          </a:prstGeom>
        </p:spPr>
      </p:pic>
      <p:cxnSp>
        <p:nvCxnSpPr>
          <p:cNvPr id="12" name="Ευθύγραμμο βέλος σύνδεσης 11">
            <a:extLst>
              <a:ext uri="{FF2B5EF4-FFF2-40B4-BE49-F238E27FC236}">
                <a16:creationId xmlns:a16="http://schemas.microsoft.com/office/drawing/2014/main" id="{B87D02EA-189E-076B-B563-ED0C8BE4592C}"/>
              </a:ext>
            </a:extLst>
          </p:cNvPr>
          <p:cNvCxnSpPr>
            <a:cxnSpLocks/>
            <a:stCxn id="9" idx="2"/>
            <a:endCxn id="10" idx="0"/>
          </p:cNvCxnSpPr>
          <p:nvPr/>
        </p:nvCxnSpPr>
        <p:spPr>
          <a:xfrm>
            <a:off x="6095997" y="2314496"/>
            <a:ext cx="0" cy="45144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48512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FE8FD029-9282-DF35-9DCD-34C72E90B9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Querying Nested Data:</a:t>
            </a:r>
            <a:endParaRPr lang="el-GR" dirty="0"/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F43A139B-0F3C-C62A-5FD8-CC417974DF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92703" y="1489586"/>
            <a:ext cx="7796540" cy="134210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Queries 4-7:</a:t>
            </a:r>
            <a:r>
              <a:rPr lang="en-US" dirty="0"/>
              <a:t> Leveraging the </a:t>
            </a:r>
            <a:r>
              <a:rPr lang="en-US" b="1" dirty="0"/>
              <a:t>ANY</a:t>
            </a:r>
            <a:r>
              <a:rPr lang="en-US" dirty="0"/>
              <a:t> operator to search within the </a:t>
            </a:r>
            <a:r>
              <a:rPr lang="en-US" b="1" dirty="0"/>
              <a:t>TAGS</a:t>
            </a:r>
            <a:r>
              <a:rPr lang="en-US" dirty="0"/>
              <a:t> </a:t>
            </a:r>
            <a:r>
              <a:rPr lang="en-US" b="1" dirty="0"/>
              <a:t>array</a:t>
            </a:r>
            <a:r>
              <a:rPr lang="en-US" dirty="0"/>
              <a:t> inside the </a:t>
            </a:r>
            <a:r>
              <a:rPr lang="en-US" b="1" dirty="0"/>
              <a:t>MESSAGETYPE</a:t>
            </a:r>
            <a:r>
              <a:rPr lang="en-US" dirty="0"/>
              <a:t> composite and utilizing </a:t>
            </a:r>
            <a:r>
              <a:rPr lang="en-US" b="1" dirty="0"/>
              <a:t>pattern matching </a:t>
            </a:r>
            <a:r>
              <a:rPr lang="en-US" dirty="0"/>
              <a:t>(</a:t>
            </a:r>
            <a:r>
              <a:rPr lang="en-US" b="1" dirty="0"/>
              <a:t>LIKE</a:t>
            </a:r>
            <a:r>
              <a:rPr lang="en-US" dirty="0"/>
              <a:t>) on nested composite text fields.</a:t>
            </a:r>
            <a:endParaRPr lang="el-GR" dirty="0"/>
          </a:p>
        </p:txBody>
      </p:sp>
      <p:pic>
        <p:nvPicPr>
          <p:cNvPr id="4" name="Εικόνα 3">
            <a:extLst>
              <a:ext uri="{FF2B5EF4-FFF2-40B4-BE49-F238E27FC236}">
                <a16:creationId xmlns:a16="http://schemas.microsoft.com/office/drawing/2014/main" id="{D1E29110-6E80-6620-0CF1-93F2240DFE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0250" y="2941721"/>
            <a:ext cx="4429125" cy="571500"/>
          </a:xfrm>
          <a:prstGeom prst="rect">
            <a:avLst/>
          </a:prstGeom>
        </p:spPr>
      </p:pic>
      <p:pic>
        <p:nvPicPr>
          <p:cNvPr id="5" name="Εικόνα 4">
            <a:extLst>
              <a:ext uri="{FF2B5EF4-FFF2-40B4-BE49-F238E27FC236}">
                <a16:creationId xmlns:a16="http://schemas.microsoft.com/office/drawing/2014/main" id="{D572D415-7E27-F1D7-FB29-C0019E60E2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6052" y="2831691"/>
            <a:ext cx="3714750" cy="857250"/>
          </a:xfrm>
          <a:prstGeom prst="rect">
            <a:avLst/>
          </a:prstGeom>
        </p:spPr>
      </p:pic>
      <p:pic>
        <p:nvPicPr>
          <p:cNvPr id="6" name="Εικόνα 5">
            <a:extLst>
              <a:ext uri="{FF2B5EF4-FFF2-40B4-BE49-F238E27FC236}">
                <a16:creationId xmlns:a16="http://schemas.microsoft.com/office/drawing/2014/main" id="{ED349DFA-1C75-68AF-C954-4C1F81C13D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2187" y="4074050"/>
            <a:ext cx="3905250" cy="561975"/>
          </a:xfrm>
          <a:prstGeom prst="rect">
            <a:avLst/>
          </a:prstGeom>
        </p:spPr>
      </p:pic>
      <p:pic>
        <p:nvPicPr>
          <p:cNvPr id="7" name="Εικόνα 6">
            <a:extLst>
              <a:ext uri="{FF2B5EF4-FFF2-40B4-BE49-F238E27FC236}">
                <a16:creationId xmlns:a16="http://schemas.microsoft.com/office/drawing/2014/main" id="{EDD939E6-8291-0AB2-26BE-A7488613F32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17602" y="3978799"/>
            <a:ext cx="1771650" cy="752475"/>
          </a:xfrm>
          <a:prstGeom prst="rect">
            <a:avLst/>
          </a:prstGeom>
        </p:spPr>
      </p:pic>
      <p:pic>
        <p:nvPicPr>
          <p:cNvPr id="8" name="Εικόνα 7">
            <a:extLst>
              <a:ext uri="{FF2B5EF4-FFF2-40B4-BE49-F238E27FC236}">
                <a16:creationId xmlns:a16="http://schemas.microsoft.com/office/drawing/2014/main" id="{9C792AE1-94AC-3111-3964-6ACEF4196DB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0250" y="5039986"/>
            <a:ext cx="4744085" cy="504825"/>
          </a:xfrm>
          <a:prstGeom prst="rect">
            <a:avLst/>
          </a:prstGeom>
        </p:spPr>
      </p:pic>
      <p:pic>
        <p:nvPicPr>
          <p:cNvPr id="9" name="Εικόνα 8">
            <a:extLst>
              <a:ext uri="{FF2B5EF4-FFF2-40B4-BE49-F238E27FC236}">
                <a16:creationId xmlns:a16="http://schemas.microsoft.com/office/drawing/2014/main" id="{43809F6C-8401-1C47-2B69-6FE77103D62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07952" y="4992073"/>
            <a:ext cx="3790950" cy="609600"/>
          </a:xfrm>
          <a:prstGeom prst="rect">
            <a:avLst/>
          </a:prstGeom>
        </p:spPr>
      </p:pic>
      <p:pic>
        <p:nvPicPr>
          <p:cNvPr id="10" name="Εικόνα 9">
            <a:extLst>
              <a:ext uri="{FF2B5EF4-FFF2-40B4-BE49-F238E27FC236}">
                <a16:creationId xmlns:a16="http://schemas.microsoft.com/office/drawing/2014/main" id="{156E4CEC-2B22-B732-F1FE-2C5E9AE1E61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20250" y="5948772"/>
            <a:ext cx="4778479" cy="459105"/>
          </a:xfrm>
          <a:prstGeom prst="rect">
            <a:avLst/>
          </a:prstGeom>
        </p:spPr>
      </p:pic>
      <p:pic>
        <p:nvPicPr>
          <p:cNvPr id="11" name="Εικόνα 10">
            <a:extLst>
              <a:ext uri="{FF2B5EF4-FFF2-40B4-BE49-F238E27FC236}">
                <a16:creationId xmlns:a16="http://schemas.microsoft.com/office/drawing/2014/main" id="{69A8ED2E-DD56-0299-D286-A45522D62F5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93272" y="5668736"/>
            <a:ext cx="5020310" cy="1019175"/>
          </a:xfrm>
          <a:prstGeom prst="rect">
            <a:avLst/>
          </a:prstGeom>
        </p:spPr>
      </p:pic>
      <p:cxnSp>
        <p:nvCxnSpPr>
          <p:cNvPr id="13" name="Ευθύγραμμο βέλος σύνδεσης 12">
            <a:extLst>
              <a:ext uri="{FF2B5EF4-FFF2-40B4-BE49-F238E27FC236}">
                <a16:creationId xmlns:a16="http://schemas.microsoft.com/office/drawing/2014/main" id="{9A65BF75-F32A-8664-EA05-D7A7F22E6A9D}"/>
              </a:ext>
            </a:extLst>
          </p:cNvPr>
          <p:cNvCxnSpPr>
            <a:cxnSpLocks/>
            <a:stCxn id="4" idx="3"/>
            <a:endCxn id="5" idx="1"/>
          </p:cNvCxnSpPr>
          <p:nvPr/>
        </p:nvCxnSpPr>
        <p:spPr>
          <a:xfrm>
            <a:off x="5449375" y="3227471"/>
            <a:ext cx="1596677" cy="3284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" name="Ευθύγραμμο βέλος σύνδεσης 14">
            <a:extLst>
              <a:ext uri="{FF2B5EF4-FFF2-40B4-BE49-F238E27FC236}">
                <a16:creationId xmlns:a16="http://schemas.microsoft.com/office/drawing/2014/main" id="{D2303C85-79C7-A85D-E397-BBC86C1D303C}"/>
              </a:ext>
            </a:extLst>
          </p:cNvPr>
          <p:cNvCxnSpPr>
            <a:cxnSpLocks/>
            <a:endCxn id="7" idx="1"/>
          </p:cNvCxnSpPr>
          <p:nvPr/>
        </p:nvCxnSpPr>
        <p:spPr>
          <a:xfrm>
            <a:off x="5187437" y="4338613"/>
            <a:ext cx="2830165" cy="1642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7" name="Ευθύγραμμο βέλος σύνδεσης 16">
            <a:extLst>
              <a:ext uri="{FF2B5EF4-FFF2-40B4-BE49-F238E27FC236}">
                <a16:creationId xmlns:a16="http://schemas.microsoft.com/office/drawing/2014/main" id="{8779161E-B096-84FE-6A68-42C68F925B93}"/>
              </a:ext>
            </a:extLst>
          </p:cNvPr>
          <p:cNvCxnSpPr>
            <a:cxnSpLocks/>
            <a:endCxn id="9" idx="1"/>
          </p:cNvCxnSpPr>
          <p:nvPr/>
        </p:nvCxnSpPr>
        <p:spPr>
          <a:xfrm>
            <a:off x="5764335" y="5273951"/>
            <a:ext cx="1243617" cy="2292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9" name="Ευθύγραμμο βέλος σύνδεσης 18">
            <a:extLst>
              <a:ext uri="{FF2B5EF4-FFF2-40B4-BE49-F238E27FC236}">
                <a16:creationId xmlns:a16="http://schemas.microsoft.com/office/drawing/2014/main" id="{C028D362-5DCF-6A71-C5EE-4ADE716F7A66}"/>
              </a:ext>
            </a:extLst>
          </p:cNvPr>
          <p:cNvCxnSpPr>
            <a:cxnSpLocks/>
            <a:endCxn id="11" idx="1"/>
          </p:cNvCxnSpPr>
          <p:nvPr/>
        </p:nvCxnSpPr>
        <p:spPr>
          <a:xfrm>
            <a:off x="5777527" y="6178323"/>
            <a:ext cx="615745" cy="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5566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56CC6472-AF2F-5279-EAA6-3543B0F04F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Rating Analytics</a:t>
            </a:r>
            <a:br>
              <a:rPr lang="en-US" dirty="0"/>
            </a:br>
            <a:r>
              <a:rPr lang="en-US" sz="3000" dirty="0"/>
              <a:t>Queries 8-10:</a:t>
            </a:r>
            <a:endParaRPr lang="el-GR" sz="3000" dirty="0"/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F826810B-05BF-0BB8-C555-A2BDF56980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92703" y="1885285"/>
            <a:ext cx="7796540" cy="1236774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en-US" dirty="0"/>
              <a:t>Executing </a:t>
            </a:r>
            <a:r>
              <a:rPr lang="en-US" b="1" dirty="0"/>
              <a:t>joins</a:t>
            </a:r>
            <a:r>
              <a:rPr lang="en-US" dirty="0"/>
              <a:t> between the </a:t>
            </a:r>
            <a:r>
              <a:rPr lang="en-US" b="1" dirty="0"/>
              <a:t>APP table </a:t>
            </a:r>
            <a:r>
              <a:rPr lang="en-US" dirty="0"/>
              <a:t>and the </a:t>
            </a:r>
            <a:r>
              <a:rPr lang="en-US" b="1" dirty="0"/>
              <a:t>APP_RATING table </a:t>
            </a:r>
            <a:r>
              <a:rPr lang="en-US" dirty="0"/>
              <a:t>by </a:t>
            </a:r>
            <a:r>
              <a:rPr lang="en-US" b="1" dirty="0"/>
              <a:t>projecting </a:t>
            </a:r>
            <a:r>
              <a:rPr lang="en-US" dirty="0"/>
              <a:t>the </a:t>
            </a:r>
            <a:r>
              <a:rPr lang="en-US" b="1" dirty="0"/>
              <a:t>foreign key </a:t>
            </a:r>
            <a:r>
              <a:rPr lang="en-US" dirty="0"/>
              <a:t>stored inside the </a:t>
            </a:r>
            <a:r>
              <a:rPr lang="en-US" b="1" dirty="0"/>
              <a:t>composite </a:t>
            </a:r>
            <a:r>
              <a:rPr lang="en-US" b="1" dirty="0" err="1"/>
              <a:t>rating_data</a:t>
            </a:r>
            <a:r>
              <a:rPr lang="en-US" b="1" dirty="0"/>
              <a:t> object</a:t>
            </a:r>
            <a:r>
              <a:rPr lang="en-US" dirty="0"/>
              <a:t> and identifying </a:t>
            </a:r>
            <a:r>
              <a:rPr lang="en-US" b="1" dirty="0"/>
              <a:t>non-rated apps </a:t>
            </a:r>
            <a:r>
              <a:rPr lang="en-US" dirty="0"/>
              <a:t>through </a:t>
            </a:r>
            <a:r>
              <a:rPr lang="en-US" b="1" dirty="0"/>
              <a:t>subqueries </a:t>
            </a:r>
            <a:r>
              <a:rPr lang="en-US" dirty="0"/>
              <a:t>targeting </a:t>
            </a:r>
            <a:r>
              <a:rPr lang="en-US" b="1" dirty="0"/>
              <a:t>composite attributes.</a:t>
            </a:r>
            <a:endParaRPr lang="el-GR" b="1" dirty="0"/>
          </a:p>
        </p:txBody>
      </p:sp>
      <p:pic>
        <p:nvPicPr>
          <p:cNvPr id="4" name="Εικόνα 3">
            <a:extLst>
              <a:ext uri="{FF2B5EF4-FFF2-40B4-BE49-F238E27FC236}">
                <a16:creationId xmlns:a16="http://schemas.microsoft.com/office/drawing/2014/main" id="{BFDDCF44-0E29-92EF-36D8-DDB0F3FA31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8894" y="3234650"/>
            <a:ext cx="4629785" cy="581025"/>
          </a:xfrm>
          <a:prstGeom prst="rect">
            <a:avLst/>
          </a:prstGeom>
        </p:spPr>
      </p:pic>
      <p:pic>
        <p:nvPicPr>
          <p:cNvPr id="5" name="Εικόνα 4">
            <a:extLst>
              <a:ext uri="{FF2B5EF4-FFF2-40B4-BE49-F238E27FC236}">
                <a16:creationId xmlns:a16="http://schemas.microsoft.com/office/drawing/2014/main" id="{E6266BAB-312A-2A33-F0E6-4A3E6EF4D2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3191788"/>
            <a:ext cx="5274310" cy="666750"/>
          </a:xfrm>
          <a:prstGeom prst="rect">
            <a:avLst/>
          </a:prstGeom>
        </p:spPr>
      </p:pic>
      <p:pic>
        <p:nvPicPr>
          <p:cNvPr id="6" name="Εικόνα 5">
            <a:extLst>
              <a:ext uri="{FF2B5EF4-FFF2-40B4-BE49-F238E27FC236}">
                <a16:creationId xmlns:a16="http://schemas.microsoft.com/office/drawing/2014/main" id="{FE6F5F7B-E93F-9CDD-236F-CEA457A966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8894" y="4428562"/>
            <a:ext cx="4324350" cy="666750"/>
          </a:xfrm>
          <a:prstGeom prst="rect">
            <a:avLst/>
          </a:prstGeom>
        </p:spPr>
      </p:pic>
      <p:pic>
        <p:nvPicPr>
          <p:cNvPr id="7" name="Εικόνα 6">
            <a:extLst>
              <a:ext uri="{FF2B5EF4-FFF2-40B4-BE49-F238E27FC236}">
                <a16:creationId xmlns:a16="http://schemas.microsoft.com/office/drawing/2014/main" id="{CEB5D242-79D5-71F7-4A72-69C8414D2A3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0" y="4428562"/>
            <a:ext cx="5274310" cy="666750"/>
          </a:xfrm>
          <a:prstGeom prst="rect">
            <a:avLst/>
          </a:prstGeom>
        </p:spPr>
      </p:pic>
      <p:pic>
        <p:nvPicPr>
          <p:cNvPr id="8" name="Εικόνα 7">
            <a:extLst>
              <a:ext uri="{FF2B5EF4-FFF2-40B4-BE49-F238E27FC236}">
                <a16:creationId xmlns:a16="http://schemas.microsoft.com/office/drawing/2014/main" id="{7FA6A0E2-391D-7566-C68E-A66DA24D73D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8894" y="5751061"/>
            <a:ext cx="4782474" cy="581025"/>
          </a:xfrm>
          <a:prstGeom prst="rect">
            <a:avLst/>
          </a:prstGeom>
        </p:spPr>
      </p:pic>
      <p:pic>
        <p:nvPicPr>
          <p:cNvPr id="9" name="Εικόνα 8">
            <a:extLst>
              <a:ext uri="{FF2B5EF4-FFF2-40B4-BE49-F238E27FC236}">
                <a16:creationId xmlns:a16="http://schemas.microsoft.com/office/drawing/2014/main" id="{6D16DF3E-0820-DA1B-FB89-C429753D230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52030" y="5389110"/>
            <a:ext cx="2762250" cy="1304925"/>
          </a:xfrm>
          <a:prstGeom prst="rect">
            <a:avLst/>
          </a:prstGeom>
        </p:spPr>
      </p:pic>
      <p:cxnSp>
        <p:nvCxnSpPr>
          <p:cNvPr id="11" name="Ευθύγραμμο βέλος σύνδεσης 10">
            <a:extLst>
              <a:ext uri="{FF2B5EF4-FFF2-40B4-BE49-F238E27FC236}">
                <a16:creationId xmlns:a16="http://schemas.microsoft.com/office/drawing/2014/main" id="{314DFA6E-2F96-69C7-5277-ED465CA08992}"/>
              </a:ext>
            </a:extLst>
          </p:cNvPr>
          <p:cNvCxnSpPr>
            <a:cxnSpLocks/>
            <a:stCxn id="4" idx="3"/>
            <a:endCxn id="5" idx="1"/>
          </p:cNvCxnSpPr>
          <p:nvPr/>
        </p:nvCxnSpPr>
        <p:spPr>
          <a:xfrm>
            <a:off x="5628679" y="3525163"/>
            <a:ext cx="467321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" name="Ευθύγραμμο βέλος σύνδεσης 15">
            <a:extLst>
              <a:ext uri="{FF2B5EF4-FFF2-40B4-BE49-F238E27FC236}">
                <a16:creationId xmlns:a16="http://schemas.microsoft.com/office/drawing/2014/main" id="{F94D9A7A-424B-D4A3-7A7D-3793432F3B89}"/>
              </a:ext>
            </a:extLst>
          </p:cNvPr>
          <p:cNvCxnSpPr>
            <a:cxnSpLocks/>
            <a:stCxn id="6" idx="3"/>
            <a:endCxn id="7" idx="1"/>
          </p:cNvCxnSpPr>
          <p:nvPr/>
        </p:nvCxnSpPr>
        <p:spPr>
          <a:xfrm>
            <a:off x="5323244" y="4761937"/>
            <a:ext cx="772756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9" name="Ευθύγραμμο βέλος σύνδεσης 18">
            <a:extLst>
              <a:ext uri="{FF2B5EF4-FFF2-40B4-BE49-F238E27FC236}">
                <a16:creationId xmlns:a16="http://schemas.microsoft.com/office/drawing/2014/main" id="{BF908506-A22A-04F6-ACDE-96CF8B80623B}"/>
              </a:ext>
            </a:extLst>
          </p:cNvPr>
          <p:cNvCxnSpPr>
            <a:cxnSpLocks/>
            <a:endCxn id="9" idx="1"/>
          </p:cNvCxnSpPr>
          <p:nvPr/>
        </p:nvCxnSpPr>
        <p:spPr>
          <a:xfrm>
            <a:off x="5781368" y="6041572"/>
            <a:ext cx="1570662" cy="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60254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EA073AA0-D1AF-7A28-D9ED-16B39120F7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Conclusion</a:t>
            </a:r>
            <a:br>
              <a:rPr lang="en-US" b="1" dirty="0"/>
            </a:br>
            <a:endParaRPr lang="el-GR" dirty="0"/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51B9C013-458D-1441-258F-9E08F0C896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11808" y="808056"/>
            <a:ext cx="7796540" cy="50709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500" b="1" dirty="0"/>
              <a:t>Final Takeaways:</a:t>
            </a:r>
          </a:p>
          <a:p>
            <a:r>
              <a:rPr lang="en-US" dirty="0"/>
              <a:t>PostgreSQL’s Object-Relational features bridge the gap between application-level objects and database-level storage.</a:t>
            </a:r>
          </a:p>
          <a:p>
            <a:r>
              <a:rPr lang="en-US" dirty="0"/>
              <a:t>Refactoring was achieved with zero data loss through strategic SQL casting.</a:t>
            </a:r>
          </a:p>
          <a:p>
            <a:r>
              <a:rPr lang="en-US" dirty="0"/>
              <a:t>The resulting schema is more modular, semantically richer, and better prepared for complex data scaling.</a:t>
            </a:r>
          </a:p>
        </p:txBody>
      </p:sp>
    </p:spTree>
    <p:extLst>
      <p:ext uri="{BB962C8B-B14F-4D97-AF65-F5344CB8AC3E}">
        <p14:creationId xmlns:p14="http://schemas.microsoft.com/office/powerpoint/2010/main" val="2761794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206F0F18-A4A4-CAD6-04D5-1CCA668543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16834" y="2890385"/>
            <a:ext cx="7958331" cy="1077229"/>
          </a:xfrm>
        </p:spPr>
        <p:txBody>
          <a:bodyPr>
            <a:noAutofit/>
          </a:bodyPr>
          <a:lstStyle/>
          <a:p>
            <a:pPr algn="ctr"/>
            <a:r>
              <a:rPr lang="en-US" sz="4000" dirty="0"/>
              <a:t>THANK YOU FOR YOUR </a:t>
            </a:r>
            <a:br>
              <a:rPr lang="en-US" sz="4000" dirty="0"/>
            </a:br>
            <a:r>
              <a:rPr lang="en-US" sz="4000" dirty="0"/>
              <a:t>TIME &amp; ATTENTION</a:t>
            </a:r>
            <a:endParaRPr lang="el-GR" sz="4000" dirty="0"/>
          </a:p>
        </p:txBody>
      </p:sp>
    </p:spTree>
    <p:extLst>
      <p:ext uri="{BB962C8B-B14F-4D97-AF65-F5344CB8AC3E}">
        <p14:creationId xmlns:p14="http://schemas.microsoft.com/office/powerpoint/2010/main" val="7078443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5A7D8AC4-B507-0AF8-2C46-098BEE09DB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ASSIGNEMNT GOALS:</a:t>
            </a:r>
            <a:endParaRPr lang="el-GR" dirty="0"/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06EC0342-E6EC-9FC0-1276-3A8B20CC15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73599" y="1653909"/>
            <a:ext cx="7796540" cy="3997828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dirty="0"/>
              <a:t>Transitioning from a strictly normalized 3rd Normal Form (3NF) to an Object-Relational (OR) architecture.</a:t>
            </a:r>
            <a:endParaRPr lang="el-GR" dirty="0"/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Implementing advanced PostgreSQL features: Custom ENUMs, Composite Types, and Multidimensional Arrays.</a:t>
            </a:r>
            <a:endParaRPr lang="el-GR" dirty="0"/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Enhancing data encapsulation and semantic integrity.</a:t>
            </a:r>
            <a:endParaRPr lang="el-GR" dirty="0"/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Ensuring safe data migration from the legacy relational schema.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3767979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78BDD1BA-1E8E-2721-8AD8-E7C1EA7CD8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Why use an Object Oriented Model?</a:t>
            </a:r>
            <a:endParaRPr lang="el-GR" dirty="0"/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54B8EE2D-84AF-4C45-0657-C100C4A782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51711" y="1631012"/>
            <a:ext cx="7796540" cy="897562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sz="3100" dirty="0"/>
              <a:t>Encapsulation</a:t>
            </a:r>
            <a:r>
              <a:rPr lang="en-US" sz="2700" dirty="0"/>
              <a:t> : </a:t>
            </a:r>
            <a:endParaRPr lang="el-GR" sz="2700" dirty="0"/>
          </a:p>
        </p:txBody>
      </p:sp>
      <p:sp>
        <p:nvSpPr>
          <p:cNvPr id="4" name="Θέση περιεχομένου 2">
            <a:extLst>
              <a:ext uri="{FF2B5EF4-FFF2-40B4-BE49-F238E27FC236}">
                <a16:creationId xmlns:a16="http://schemas.microsoft.com/office/drawing/2014/main" id="{CF1249D6-1893-53EC-84B6-00600CCE61B0}"/>
              </a:ext>
            </a:extLst>
          </p:cNvPr>
          <p:cNvSpPr txBox="1">
            <a:spLocks/>
          </p:cNvSpPr>
          <p:nvPr/>
        </p:nvSpPr>
        <p:spPr>
          <a:xfrm>
            <a:off x="1003792" y="2151887"/>
            <a:ext cx="7796540" cy="897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344488" indent="-344488" algn="l" defTabSz="914400" rtl="0" eaLnBrk="1" latinLnBrk="0" hangingPunct="1">
              <a:lnSpc>
                <a:spcPct val="120000"/>
              </a:lnSpc>
              <a:spcBef>
                <a:spcPts val="10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95338" indent="-33813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58888" indent="-34448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709738" indent="-33813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173288" indent="-34448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642616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3108960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575304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4041648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500" dirty="0"/>
              <a:t>Grouping related attributes (e.g., Street and Zip Code) into single logical units.</a:t>
            </a:r>
          </a:p>
        </p:txBody>
      </p:sp>
      <p:sp>
        <p:nvSpPr>
          <p:cNvPr id="9" name="Θέση περιεχομένου 2">
            <a:extLst>
              <a:ext uri="{FF2B5EF4-FFF2-40B4-BE49-F238E27FC236}">
                <a16:creationId xmlns:a16="http://schemas.microsoft.com/office/drawing/2014/main" id="{DD2DBD0F-C0FD-726D-0A84-0DC9A4B535B4}"/>
              </a:ext>
            </a:extLst>
          </p:cNvPr>
          <p:cNvSpPr txBox="1">
            <a:spLocks/>
          </p:cNvSpPr>
          <p:nvPr/>
        </p:nvSpPr>
        <p:spPr>
          <a:xfrm>
            <a:off x="899630" y="2346395"/>
            <a:ext cx="7796540" cy="897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marL="344488" indent="-344488" algn="l" defTabSz="914400" rtl="0" eaLnBrk="1" latinLnBrk="0" hangingPunct="1">
              <a:lnSpc>
                <a:spcPct val="120000"/>
              </a:lnSpc>
              <a:spcBef>
                <a:spcPts val="10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95338" indent="-33813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58888" indent="-34448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709738" indent="-33813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173288" indent="-34448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642616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3108960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575304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4041648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anose="05000000000000000000" pitchFamily="2" charset="2"/>
              <a:buNone/>
            </a:pPr>
            <a:endParaRPr lang="en-US" dirty="0"/>
          </a:p>
          <a:p>
            <a:pPr marL="0" indent="0">
              <a:buNone/>
            </a:pPr>
            <a:r>
              <a:rPr lang="en-US" sz="3200" dirty="0"/>
              <a:t>Strict Domain Integrity:</a:t>
            </a:r>
            <a:endParaRPr lang="el-GR" sz="2700" dirty="0"/>
          </a:p>
        </p:txBody>
      </p:sp>
      <p:sp>
        <p:nvSpPr>
          <p:cNvPr id="10" name="Θέση περιεχομένου 2">
            <a:extLst>
              <a:ext uri="{FF2B5EF4-FFF2-40B4-BE49-F238E27FC236}">
                <a16:creationId xmlns:a16="http://schemas.microsoft.com/office/drawing/2014/main" id="{A9D5D2A9-092D-8D43-A5A8-933179F0CC70}"/>
              </a:ext>
            </a:extLst>
          </p:cNvPr>
          <p:cNvSpPr txBox="1">
            <a:spLocks/>
          </p:cNvSpPr>
          <p:nvPr/>
        </p:nvSpPr>
        <p:spPr>
          <a:xfrm>
            <a:off x="1003792" y="2980219"/>
            <a:ext cx="7333983" cy="897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344488" indent="-344488" algn="l" defTabSz="914400" rtl="0" eaLnBrk="1" latinLnBrk="0" hangingPunct="1">
              <a:lnSpc>
                <a:spcPct val="120000"/>
              </a:lnSpc>
              <a:spcBef>
                <a:spcPts val="10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95338" indent="-33813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58888" indent="-34448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709738" indent="-33813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173288" indent="-34448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642616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3108960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575304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4041648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500" dirty="0"/>
              <a:t>Using Enumerated types to restrict inputs at the database level rather than via application logic.</a:t>
            </a:r>
          </a:p>
        </p:txBody>
      </p:sp>
      <p:sp>
        <p:nvSpPr>
          <p:cNvPr id="11" name="Θέση περιεχομένου 2">
            <a:extLst>
              <a:ext uri="{FF2B5EF4-FFF2-40B4-BE49-F238E27FC236}">
                <a16:creationId xmlns:a16="http://schemas.microsoft.com/office/drawing/2014/main" id="{29E40EED-8B9E-ED41-49C7-DB2148140A7C}"/>
              </a:ext>
            </a:extLst>
          </p:cNvPr>
          <p:cNvSpPr txBox="1">
            <a:spLocks/>
          </p:cNvSpPr>
          <p:nvPr/>
        </p:nvSpPr>
        <p:spPr>
          <a:xfrm>
            <a:off x="899630" y="3438464"/>
            <a:ext cx="7796540" cy="897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marL="344488" indent="-344488" algn="l" defTabSz="914400" rtl="0" eaLnBrk="1" latinLnBrk="0" hangingPunct="1">
              <a:lnSpc>
                <a:spcPct val="120000"/>
              </a:lnSpc>
              <a:spcBef>
                <a:spcPts val="10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95338" indent="-33813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58888" indent="-34448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709738" indent="-33813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173288" indent="-34448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642616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3108960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575304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4041648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anose="05000000000000000000" pitchFamily="2" charset="2"/>
              <a:buNone/>
            </a:pPr>
            <a:endParaRPr lang="en-US" dirty="0"/>
          </a:p>
          <a:p>
            <a:pPr marL="0" indent="0">
              <a:buNone/>
            </a:pPr>
            <a:r>
              <a:rPr lang="en-US" sz="3200" dirty="0"/>
              <a:t>Schema Simplification:</a:t>
            </a:r>
            <a:endParaRPr lang="el-GR" sz="2700" dirty="0"/>
          </a:p>
        </p:txBody>
      </p:sp>
      <p:sp>
        <p:nvSpPr>
          <p:cNvPr id="12" name="Θέση περιεχομένου 2">
            <a:extLst>
              <a:ext uri="{FF2B5EF4-FFF2-40B4-BE49-F238E27FC236}">
                <a16:creationId xmlns:a16="http://schemas.microsoft.com/office/drawing/2014/main" id="{3F0606CA-FD0C-E0FC-9C0B-3F38D7D6AF26}"/>
              </a:ext>
            </a:extLst>
          </p:cNvPr>
          <p:cNvSpPr txBox="1">
            <a:spLocks/>
          </p:cNvSpPr>
          <p:nvPr/>
        </p:nvSpPr>
        <p:spPr>
          <a:xfrm>
            <a:off x="1003792" y="3959340"/>
            <a:ext cx="7333983" cy="897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344488" indent="-344488" algn="l" defTabSz="914400" rtl="0" eaLnBrk="1" latinLnBrk="0" hangingPunct="1">
              <a:lnSpc>
                <a:spcPct val="120000"/>
              </a:lnSpc>
              <a:spcBef>
                <a:spcPts val="10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95338" indent="-33813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58888" indent="-34448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709738" indent="-33813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173288" indent="-34448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642616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3108960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575304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4041648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500" dirty="0"/>
              <a:t>Reducing the need for complex Joins by using nested structures and arrays</a:t>
            </a:r>
            <a:r>
              <a:rPr lang="en-US" sz="1600" dirty="0"/>
              <a:t>.</a:t>
            </a:r>
            <a:endParaRPr lang="en-US" sz="1500" dirty="0"/>
          </a:p>
        </p:txBody>
      </p:sp>
      <p:sp>
        <p:nvSpPr>
          <p:cNvPr id="13" name="Θέση περιεχομένου 2">
            <a:extLst>
              <a:ext uri="{FF2B5EF4-FFF2-40B4-BE49-F238E27FC236}">
                <a16:creationId xmlns:a16="http://schemas.microsoft.com/office/drawing/2014/main" id="{596672BD-26E6-506D-87A0-1637A7EDFC95}"/>
              </a:ext>
            </a:extLst>
          </p:cNvPr>
          <p:cNvSpPr txBox="1">
            <a:spLocks/>
          </p:cNvSpPr>
          <p:nvPr/>
        </p:nvSpPr>
        <p:spPr>
          <a:xfrm>
            <a:off x="899630" y="4299929"/>
            <a:ext cx="7796540" cy="897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marL="344488" indent="-344488" algn="l" defTabSz="914400" rtl="0" eaLnBrk="1" latinLnBrk="0" hangingPunct="1">
              <a:lnSpc>
                <a:spcPct val="120000"/>
              </a:lnSpc>
              <a:spcBef>
                <a:spcPts val="10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95338" indent="-33813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58888" indent="-34448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709738" indent="-33813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173288" indent="-34448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642616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3108960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575304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4041648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anose="05000000000000000000" pitchFamily="2" charset="2"/>
              <a:buNone/>
            </a:pPr>
            <a:endParaRPr lang="en-US" dirty="0"/>
          </a:p>
          <a:p>
            <a:pPr marL="0" indent="0">
              <a:buNone/>
            </a:pPr>
            <a:r>
              <a:rPr lang="en-US" sz="3200" dirty="0"/>
              <a:t>Real-world Modeling:</a:t>
            </a:r>
            <a:endParaRPr lang="el-GR" sz="2700" dirty="0"/>
          </a:p>
        </p:txBody>
      </p:sp>
      <p:sp>
        <p:nvSpPr>
          <p:cNvPr id="15" name="Θέση περιεχομένου 2">
            <a:extLst>
              <a:ext uri="{FF2B5EF4-FFF2-40B4-BE49-F238E27FC236}">
                <a16:creationId xmlns:a16="http://schemas.microsoft.com/office/drawing/2014/main" id="{0701F8A8-5A59-260B-7FB6-71AF06DD2FB6}"/>
              </a:ext>
            </a:extLst>
          </p:cNvPr>
          <p:cNvSpPr txBox="1">
            <a:spLocks/>
          </p:cNvSpPr>
          <p:nvPr/>
        </p:nvSpPr>
        <p:spPr>
          <a:xfrm>
            <a:off x="1003793" y="4856902"/>
            <a:ext cx="7339822" cy="897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344488" indent="-344488" algn="l" defTabSz="914400" rtl="0" eaLnBrk="1" latinLnBrk="0" hangingPunct="1">
              <a:lnSpc>
                <a:spcPct val="120000"/>
              </a:lnSpc>
              <a:spcBef>
                <a:spcPts val="10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95338" indent="-33813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58888" indent="-34448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709738" indent="-33813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173288" indent="-34448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642616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3108960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575304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4041648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500" dirty="0"/>
              <a:t>Directly representing entities like "multiple contact emails" as native arrays</a:t>
            </a:r>
            <a:r>
              <a:rPr lang="en-US" sz="1600" dirty="0"/>
              <a:t>.</a:t>
            </a:r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1078348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0" grpId="0"/>
      <p:bldP spid="11" grpId="0"/>
      <p:bldP spid="12" grpId="0"/>
      <p:bldP spid="13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AF8ED7C4-A834-8EE2-158E-608E7A411C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16833" y="440482"/>
            <a:ext cx="7958331" cy="1077229"/>
          </a:xfrm>
        </p:spPr>
        <p:txBody>
          <a:bodyPr/>
          <a:lstStyle/>
          <a:p>
            <a:pPr algn="ctr"/>
            <a:r>
              <a:rPr lang="en-US" dirty="0"/>
              <a:t>ENUM IMPLEMENTATION</a:t>
            </a:r>
            <a:br>
              <a:rPr lang="en-US" dirty="0"/>
            </a:br>
            <a:r>
              <a:rPr lang="en-US" dirty="0"/>
              <a:t>Structural refactoring:</a:t>
            </a:r>
            <a:endParaRPr lang="el-GR" dirty="0"/>
          </a:p>
        </p:txBody>
      </p:sp>
      <p:pic>
        <p:nvPicPr>
          <p:cNvPr id="5" name="Θέση περιεχομένου 4">
            <a:extLst>
              <a:ext uri="{FF2B5EF4-FFF2-40B4-BE49-F238E27FC236}">
                <a16:creationId xmlns:a16="http://schemas.microsoft.com/office/drawing/2014/main" id="{6A3EAF36-A5AC-4F82-F83C-8E1C1919A5D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79047" y="1737801"/>
            <a:ext cx="9433905" cy="1495796"/>
          </a:xfrm>
          <a:prstGeom prst="rect">
            <a:avLst/>
          </a:prstGeom>
        </p:spPr>
      </p:pic>
      <p:cxnSp>
        <p:nvCxnSpPr>
          <p:cNvPr id="7" name="Γραμμή σύνδεσης: Γωνιώδης 6">
            <a:extLst>
              <a:ext uri="{FF2B5EF4-FFF2-40B4-BE49-F238E27FC236}">
                <a16:creationId xmlns:a16="http://schemas.microsoft.com/office/drawing/2014/main" id="{5070F571-7951-1EBA-24FE-E0CAF5C85566}"/>
              </a:ext>
            </a:extLst>
          </p:cNvPr>
          <p:cNvCxnSpPr>
            <a:cxnSpLocks/>
          </p:cNvCxnSpPr>
          <p:nvPr/>
        </p:nvCxnSpPr>
        <p:spPr>
          <a:xfrm>
            <a:off x="1917290" y="2485699"/>
            <a:ext cx="1047136" cy="943301"/>
          </a:xfrm>
          <a:prstGeom prst="bentConnector3">
            <a:avLst>
              <a:gd name="adj1" fmla="val -75352"/>
            </a:avLst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951CE306-3B4C-887A-221F-1892E85342DD}"/>
              </a:ext>
            </a:extLst>
          </p:cNvPr>
          <p:cNvSpPr txBox="1"/>
          <p:nvPr/>
        </p:nvSpPr>
        <p:spPr>
          <a:xfrm>
            <a:off x="2964426" y="3233597"/>
            <a:ext cx="609845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 err="1">
                <a:solidFill>
                  <a:srgbClr val="FF0000"/>
                </a:solidFill>
              </a:rPr>
              <a:t>Source_Model</a:t>
            </a:r>
            <a:r>
              <a:rPr lang="en-US" sz="2000" b="1" dirty="0">
                <a:solidFill>
                  <a:srgbClr val="FF0000"/>
                </a:solidFill>
              </a:rPr>
              <a:t>:</a:t>
            </a:r>
            <a:r>
              <a:rPr lang="en-US" sz="2000" dirty="0"/>
              <a:t> </a:t>
            </a:r>
          </a:p>
          <a:p>
            <a:r>
              <a:rPr lang="en-US" dirty="0"/>
              <a:t>Created to replace hardcoded CHECK constraints in the OPERATING_SYSTEM table. </a:t>
            </a:r>
            <a:endParaRPr lang="el-GR" dirty="0"/>
          </a:p>
        </p:txBody>
      </p:sp>
      <p:pic>
        <p:nvPicPr>
          <p:cNvPr id="28" name="Εικόνα 27">
            <a:extLst>
              <a:ext uri="{FF2B5EF4-FFF2-40B4-BE49-F238E27FC236}">
                <a16:creationId xmlns:a16="http://schemas.microsoft.com/office/drawing/2014/main" id="{35C8A1A1-41AF-7670-B9CA-E5062C4F76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2255" y="4328906"/>
            <a:ext cx="9042799" cy="625145"/>
          </a:xfrm>
          <a:prstGeom prst="rect">
            <a:avLst/>
          </a:prstGeom>
        </p:spPr>
      </p:pic>
      <p:cxnSp>
        <p:nvCxnSpPr>
          <p:cNvPr id="30" name="Γραμμή σύνδεσης: Γωνιώδης 29">
            <a:extLst>
              <a:ext uri="{FF2B5EF4-FFF2-40B4-BE49-F238E27FC236}">
                <a16:creationId xmlns:a16="http://schemas.microsoft.com/office/drawing/2014/main" id="{440414EA-DA58-F744-3A56-C1C4304D172D}"/>
              </a:ext>
            </a:extLst>
          </p:cNvPr>
          <p:cNvCxnSpPr/>
          <p:nvPr/>
        </p:nvCxnSpPr>
        <p:spPr>
          <a:xfrm>
            <a:off x="2116833" y="4468761"/>
            <a:ext cx="914400" cy="914400"/>
          </a:xfrm>
          <a:prstGeom prst="bentConnector3">
            <a:avLst>
              <a:gd name="adj1" fmla="val -9677"/>
            </a:avLst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AC7ACCEE-5AEB-CC46-4390-AD6401CC5319}"/>
              </a:ext>
            </a:extLst>
          </p:cNvPr>
          <p:cNvSpPr txBox="1"/>
          <p:nvPr/>
        </p:nvSpPr>
        <p:spPr>
          <a:xfrm>
            <a:off x="3046769" y="5168726"/>
            <a:ext cx="609845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Affiliation:</a:t>
            </a:r>
            <a:endParaRPr lang="en-US" sz="2000" dirty="0"/>
          </a:p>
          <a:p>
            <a:r>
              <a:rPr lang="en-US" dirty="0"/>
              <a:t>Added to the DEVELOPER table to categorize developers as Internal ('I') or External ('E').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23261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3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Τίτλος 1">
            <a:extLst>
              <a:ext uri="{FF2B5EF4-FFF2-40B4-BE49-F238E27FC236}">
                <a16:creationId xmlns:a16="http://schemas.microsoft.com/office/drawing/2014/main" id="{39CEA273-5442-FA25-0DC8-7FD5D4C98AEF}"/>
              </a:ext>
            </a:extLst>
          </p:cNvPr>
          <p:cNvSpPr txBox="1">
            <a:spLocks/>
          </p:cNvSpPr>
          <p:nvPr/>
        </p:nvSpPr>
        <p:spPr>
          <a:xfrm>
            <a:off x="2116833" y="440482"/>
            <a:ext cx="7958331" cy="107722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0" i="0" kern="1200" cap="none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/>
              <a:t>ENUM IMPLEMENTATION</a:t>
            </a:r>
            <a:br>
              <a:rPr lang="en-US" dirty="0"/>
            </a:br>
            <a:r>
              <a:rPr lang="en-US" dirty="0"/>
              <a:t>Structural refactoring:</a:t>
            </a:r>
            <a:endParaRPr lang="el-GR" dirty="0"/>
          </a:p>
        </p:txBody>
      </p:sp>
      <p:sp>
        <p:nvSpPr>
          <p:cNvPr id="5" name="Τίτλος 1">
            <a:extLst>
              <a:ext uri="{FF2B5EF4-FFF2-40B4-BE49-F238E27FC236}">
                <a16:creationId xmlns:a16="http://schemas.microsoft.com/office/drawing/2014/main" id="{5A22BBA2-04DC-546E-38A4-4BB4F7719E7D}"/>
              </a:ext>
            </a:extLst>
          </p:cNvPr>
          <p:cNvSpPr txBox="1">
            <a:spLocks/>
          </p:cNvSpPr>
          <p:nvPr/>
        </p:nvSpPr>
        <p:spPr>
          <a:xfrm>
            <a:off x="912382" y="1625270"/>
            <a:ext cx="7958331" cy="107722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0" i="0" kern="1200" cap="none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300" dirty="0"/>
              <a:t>Constraint Management &amp; Dynamic Casting:</a:t>
            </a:r>
            <a:endParaRPr lang="el-GR" sz="23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3B1D9B3-698E-3588-47A1-0CEE267B20AE}"/>
              </a:ext>
            </a:extLst>
          </p:cNvPr>
          <p:cNvSpPr txBox="1"/>
          <p:nvPr/>
        </p:nvSpPr>
        <p:spPr>
          <a:xfrm>
            <a:off x="912382" y="1932039"/>
            <a:ext cx="1007025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Transitioning </a:t>
            </a:r>
            <a:r>
              <a:rPr lang="en-US" b="1" dirty="0"/>
              <a:t>data types </a:t>
            </a:r>
            <a:r>
              <a:rPr lang="en-US" dirty="0"/>
              <a:t>in a populated database presents a significant challenge, as it usually risks </a:t>
            </a:r>
            <a:r>
              <a:rPr lang="en-US" b="1" dirty="0"/>
              <a:t>data loss </a:t>
            </a:r>
            <a:r>
              <a:rPr lang="en-US" dirty="0"/>
              <a:t>or requires the creation of </a:t>
            </a:r>
            <a:r>
              <a:rPr lang="en-US" b="1" dirty="0"/>
              <a:t>temporary tables</a:t>
            </a:r>
            <a:r>
              <a:rPr lang="en-US" dirty="0"/>
              <a:t>. </a:t>
            </a:r>
          </a:p>
          <a:p>
            <a:endParaRPr lang="en-US" dirty="0"/>
          </a:p>
          <a:p>
            <a:r>
              <a:rPr lang="en-US" dirty="0"/>
              <a:t>This difficulty arises because </a:t>
            </a:r>
            <a:r>
              <a:rPr lang="en-US" b="1" dirty="0"/>
              <a:t>legacy rules</a:t>
            </a:r>
            <a:r>
              <a:rPr lang="en-US" dirty="0"/>
              <a:t>, such as </a:t>
            </a:r>
            <a:r>
              <a:rPr lang="en-US" b="1" dirty="0"/>
              <a:t>CHECK constraints</a:t>
            </a:r>
            <a:r>
              <a:rPr lang="en-US" dirty="0"/>
              <a:t>, are </a:t>
            </a:r>
            <a:r>
              <a:rPr lang="en-US" b="1" dirty="0"/>
              <a:t>tightly bound to the original primitive data types</a:t>
            </a:r>
            <a:r>
              <a:rPr lang="en-US" dirty="0"/>
              <a:t>. </a:t>
            </a:r>
          </a:p>
          <a:p>
            <a:endParaRPr lang="en-US" dirty="0"/>
          </a:p>
          <a:p>
            <a:r>
              <a:rPr lang="en-US" dirty="0"/>
              <a:t>In our AppStore schema, before casting the </a:t>
            </a:r>
            <a:r>
              <a:rPr lang="en-US" b="1" dirty="0" err="1">
                <a:solidFill>
                  <a:srgbClr val="FF0000"/>
                </a:solidFill>
              </a:rPr>
              <a:t>Source_Model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dirty="0"/>
              <a:t>column to our newly created </a:t>
            </a:r>
            <a:r>
              <a:rPr lang="en-US" b="1" dirty="0"/>
              <a:t>ENUM</a:t>
            </a:r>
            <a:r>
              <a:rPr lang="en-US" dirty="0"/>
              <a:t>, the old check constraint had to be explicitly </a:t>
            </a:r>
            <a:r>
              <a:rPr lang="en-US" b="1" dirty="0"/>
              <a:t>dropped</a:t>
            </a:r>
            <a:r>
              <a:rPr lang="en-US" dirty="0"/>
              <a:t>. If this step is skipped, PostgreSQL will </a:t>
            </a:r>
            <a:r>
              <a:rPr lang="en-US" b="1" dirty="0"/>
              <a:t>block the type change entirely </a:t>
            </a:r>
            <a:r>
              <a:rPr lang="en-US" dirty="0"/>
              <a:t>because the legacy constraint does not know how to evaluate the new </a:t>
            </a:r>
            <a:r>
              <a:rPr lang="en-US" b="1" dirty="0" err="1">
                <a:solidFill>
                  <a:srgbClr val="FF0000"/>
                </a:solidFill>
              </a:rPr>
              <a:t>Source_Model</a:t>
            </a:r>
            <a:r>
              <a:rPr lang="en-US" dirty="0"/>
              <a:t> object.</a:t>
            </a:r>
          </a:p>
          <a:p>
            <a:endParaRPr lang="en-US" dirty="0"/>
          </a:p>
          <a:p>
            <a:r>
              <a:rPr lang="en-US" dirty="0"/>
              <a:t>After </a:t>
            </a:r>
            <a:r>
              <a:rPr lang="en-US" b="1" dirty="0"/>
              <a:t>removing </a:t>
            </a:r>
            <a:r>
              <a:rPr lang="en-US" dirty="0"/>
              <a:t>the legacy rule, the </a:t>
            </a:r>
            <a:r>
              <a:rPr lang="en-US" b="1" dirty="0"/>
              <a:t>USING </a:t>
            </a:r>
            <a:r>
              <a:rPr lang="en-US" dirty="0"/>
              <a:t>clause acts as a real-time </a:t>
            </a:r>
            <a:r>
              <a:rPr lang="en-US" b="1" dirty="0"/>
              <a:t>translation bridge </a:t>
            </a:r>
            <a:r>
              <a:rPr lang="en-US" dirty="0"/>
              <a:t>during the </a:t>
            </a:r>
            <a:r>
              <a:rPr lang="en-US" b="1" dirty="0"/>
              <a:t>ALTER TABLE </a:t>
            </a:r>
            <a:r>
              <a:rPr lang="en-US" dirty="0"/>
              <a:t>execution. It dynamically </a:t>
            </a:r>
            <a:r>
              <a:rPr lang="en-US" b="1" dirty="0"/>
              <a:t>maps </a:t>
            </a:r>
            <a:r>
              <a:rPr lang="en-US" dirty="0"/>
              <a:t>the existing </a:t>
            </a:r>
            <a:r>
              <a:rPr lang="en-US" b="1" dirty="0"/>
              <a:t>text strings </a:t>
            </a:r>
            <a:r>
              <a:rPr lang="en-US" dirty="0"/>
              <a:t>into the new </a:t>
            </a:r>
            <a:r>
              <a:rPr lang="en-US" b="1" dirty="0"/>
              <a:t>ENUM </a:t>
            </a:r>
            <a:r>
              <a:rPr lang="en-US" dirty="0"/>
              <a:t>structures on the fly, guaranteeing a </a:t>
            </a:r>
            <a:r>
              <a:rPr lang="en-US" b="1" dirty="0"/>
              <a:t>safe migration </a:t>
            </a:r>
            <a:r>
              <a:rPr lang="en-US" dirty="0"/>
              <a:t>with </a:t>
            </a:r>
            <a:r>
              <a:rPr lang="en-US" b="1" dirty="0"/>
              <a:t>zero data loss</a:t>
            </a:r>
            <a:r>
              <a:rPr lang="en-US" dirty="0"/>
              <a:t>.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2283654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F7B3698E-803C-CC85-68D7-5360A47010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11808" y="395101"/>
            <a:ext cx="7958331" cy="1077229"/>
          </a:xfrm>
        </p:spPr>
        <p:txBody>
          <a:bodyPr/>
          <a:lstStyle/>
          <a:p>
            <a:pPr algn="ctr"/>
            <a:r>
              <a:rPr lang="en-US" dirty="0"/>
              <a:t>Complex Developer Data </a:t>
            </a:r>
            <a:br>
              <a:rPr lang="en-US" dirty="0"/>
            </a:br>
            <a:r>
              <a:rPr lang="en-US" sz="2500" dirty="0"/>
              <a:t>Composites &amp; Arrays:</a:t>
            </a:r>
            <a:endParaRPr lang="el-GR" sz="2500" dirty="0"/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D2C7A6B3-3250-1D5D-0D39-9EA200CF07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1988" y="1197127"/>
            <a:ext cx="3260296" cy="107723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500" b="1" dirty="0"/>
              <a:t>New Structures:</a:t>
            </a:r>
            <a:endParaRPr lang="el-GR" sz="2500" b="1" dirty="0"/>
          </a:p>
        </p:txBody>
      </p:sp>
      <p:pic>
        <p:nvPicPr>
          <p:cNvPr id="5" name="Εικόνα 4">
            <a:extLst>
              <a:ext uri="{FF2B5EF4-FFF2-40B4-BE49-F238E27FC236}">
                <a16:creationId xmlns:a16="http://schemas.microsoft.com/office/drawing/2014/main" id="{B25ECC49-BC52-26AA-087C-7E2AC7D49D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1987" y="1933663"/>
            <a:ext cx="10324773" cy="794789"/>
          </a:xfrm>
          <a:prstGeom prst="rect">
            <a:avLst/>
          </a:prstGeom>
        </p:spPr>
      </p:pic>
      <p:sp>
        <p:nvSpPr>
          <p:cNvPr id="6" name="Θέση περιεχομένου 2">
            <a:extLst>
              <a:ext uri="{FF2B5EF4-FFF2-40B4-BE49-F238E27FC236}">
                <a16:creationId xmlns:a16="http://schemas.microsoft.com/office/drawing/2014/main" id="{5A245478-9442-AF0E-F1FD-6CA32DE226AB}"/>
              </a:ext>
            </a:extLst>
          </p:cNvPr>
          <p:cNvSpPr txBox="1">
            <a:spLocks/>
          </p:cNvSpPr>
          <p:nvPr/>
        </p:nvSpPr>
        <p:spPr>
          <a:xfrm>
            <a:off x="933614" y="2387758"/>
            <a:ext cx="10324772" cy="10772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344488" indent="-344488" algn="l" defTabSz="914400" rtl="0" eaLnBrk="1" latinLnBrk="0" hangingPunct="1">
              <a:lnSpc>
                <a:spcPct val="120000"/>
              </a:lnSpc>
              <a:spcBef>
                <a:spcPts val="10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95338" indent="-33813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58888" indent="-34448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709738" indent="-33813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173288" indent="-34448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642616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3108960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575304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4041648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 err="1"/>
              <a:t>Address_Type</a:t>
            </a:r>
            <a:r>
              <a:rPr lang="en-US" b="1" dirty="0"/>
              <a:t>: </a:t>
            </a:r>
            <a:r>
              <a:rPr lang="en-US" sz="1800" dirty="0"/>
              <a:t>A composite type bundling </a:t>
            </a:r>
            <a:r>
              <a:rPr lang="en-US" sz="1800" b="1" dirty="0"/>
              <a:t>Street</a:t>
            </a:r>
            <a:r>
              <a:rPr lang="en-US" sz="1800" dirty="0"/>
              <a:t> and </a:t>
            </a:r>
            <a:r>
              <a:rPr lang="en-US" sz="1800" b="1" dirty="0" err="1"/>
              <a:t>Zip_Code</a:t>
            </a:r>
            <a:r>
              <a:rPr lang="en-US" sz="1800" b="1" dirty="0"/>
              <a:t>.</a:t>
            </a:r>
            <a:endParaRPr lang="el-GR" sz="1800" b="1" dirty="0"/>
          </a:p>
        </p:txBody>
      </p:sp>
      <p:sp>
        <p:nvSpPr>
          <p:cNvPr id="7" name="Θέση περιεχομένου 2">
            <a:extLst>
              <a:ext uri="{FF2B5EF4-FFF2-40B4-BE49-F238E27FC236}">
                <a16:creationId xmlns:a16="http://schemas.microsoft.com/office/drawing/2014/main" id="{A7B749A2-F212-AC69-CFCD-6C18A9BE9A78}"/>
              </a:ext>
            </a:extLst>
          </p:cNvPr>
          <p:cNvSpPr txBox="1">
            <a:spLocks/>
          </p:cNvSpPr>
          <p:nvPr/>
        </p:nvSpPr>
        <p:spPr>
          <a:xfrm>
            <a:off x="933614" y="2926373"/>
            <a:ext cx="10324772" cy="10772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344488" indent="-344488" algn="l" defTabSz="914400" rtl="0" eaLnBrk="1" latinLnBrk="0" hangingPunct="1">
              <a:lnSpc>
                <a:spcPct val="120000"/>
              </a:lnSpc>
              <a:spcBef>
                <a:spcPts val="10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95338" indent="-33813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58888" indent="-34448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709738" indent="-33813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173288" indent="-34448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642616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3108960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575304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4041648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/>
              <a:t>email TEXT [ ]: </a:t>
            </a:r>
            <a:r>
              <a:rPr lang="en-US" sz="1800" dirty="0"/>
              <a:t>Converting the </a:t>
            </a:r>
            <a:r>
              <a:rPr lang="en-US" sz="1800" b="1" dirty="0"/>
              <a:t>scalar email column </a:t>
            </a:r>
            <a:r>
              <a:rPr lang="en-US" sz="1800" dirty="0"/>
              <a:t>into a </a:t>
            </a:r>
            <a:r>
              <a:rPr lang="en-US" sz="1800" b="1" dirty="0"/>
              <a:t>multidimensional array</a:t>
            </a:r>
            <a:r>
              <a:rPr lang="en-US" sz="1800" dirty="0"/>
              <a:t>.</a:t>
            </a:r>
            <a:endParaRPr lang="el-GR" sz="1800" b="1" dirty="0"/>
          </a:p>
        </p:txBody>
      </p:sp>
      <p:sp>
        <p:nvSpPr>
          <p:cNvPr id="10" name="Θέση περιεχομένου 2">
            <a:extLst>
              <a:ext uri="{FF2B5EF4-FFF2-40B4-BE49-F238E27FC236}">
                <a16:creationId xmlns:a16="http://schemas.microsoft.com/office/drawing/2014/main" id="{7E24240E-CF70-03C2-1044-D896B1F03F69}"/>
              </a:ext>
            </a:extLst>
          </p:cNvPr>
          <p:cNvSpPr txBox="1">
            <a:spLocks/>
          </p:cNvSpPr>
          <p:nvPr/>
        </p:nvSpPr>
        <p:spPr>
          <a:xfrm>
            <a:off x="933614" y="3662909"/>
            <a:ext cx="4567534" cy="10772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344488" indent="-344488" algn="l" defTabSz="914400" rtl="0" eaLnBrk="1" latinLnBrk="0" hangingPunct="1">
              <a:lnSpc>
                <a:spcPct val="120000"/>
              </a:lnSpc>
              <a:spcBef>
                <a:spcPts val="10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95338" indent="-33813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58888" indent="-34448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709738" indent="-33813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173288" indent="-34448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642616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3108960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575304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4041648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anose="05000000000000000000" pitchFamily="2" charset="2"/>
              <a:buNone/>
            </a:pPr>
            <a:r>
              <a:rPr lang="en-US" sz="2500" b="1" dirty="0"/>
              <a:t>How is it implemented?</a:t>
            </a:r>
            <a:endParaRPr lang="el-GR" sz="2500" b="1" dirty="0"/>
          </a:p>
        </p:txBody>
      </p:sp>
      <p:sp>
        <p:nvSpPr>
          <p:cNvPr id="11" name="Θέση περιεχομένου 2">
            <a:extLst>
              <a:ext uri="{FF2B5EF4-FFF2-40B4-BE49-F238E27FC236}">
                <a16:creationId xmlns:a16="http://schemas.microsoft.com/office/drawing/2014/main" id="{D45234C7-3AD1-6A2C-B729-42E896F4BE47}"/>
              </a:ext>
            </a:extLst>
          </p:cNvPr>
          <p:cNvSpPr txBox="1">
            <a:spLocks/>
          </p:cNvSpPr>
          <p:nvPr/>
        </p:nvSpPr>
        <p:spPr>
          <a:xfrm>
            <a:off x="933614" y="4201524"/>
            <a:ext cx="10324772" cy="10772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344488" indent="-344488" algn="l" defTabSz="914400" rtl="0" eaLnBrk="1" latinLnBrk="0" hangingPunct="1">
              <a:lnSpc>
                <a:spcPct val="120000"/>
              </a:lnSpc>
              <a:spcBef>
                <a:spcPts val="10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95338" indent="-33813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58888" indent="-34448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709738" indent="-33813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173288" indent="-34448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642616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3108960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575304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4041648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/>
              <a:t>Using the </a:t>
            </a:r>
            <a:r>
              <a:rPr lang="en-US" b="1" dirty="0"/>
              <a:t>ROW() </a:t>
            </a:r>
            <a:r>
              <a:rPr lang="en-US" dirty="0"/>
              <a:t>constructor and </a:t>
            </a:r>
            <a:r>
              <a:rPr lang="en-US" b="1" dirty="0"/>
              <a:t>ARRAY [ ] </a:t>
            </a:r>
            <a:r>
              <a:rPr lang="en-US" dirty="0"/>
              <a:t>casting to </a:t>
            </a:r>
            <a:r>
              <a:rPr lang="en-US" b="1" dirty="0"/>
              <a:t>preserve existing data </a:t>
            </a:r>
            <a:r>
              <a:rPr lang="en-US" dirty="0"/>
              <a:t>during the </a:t>
            </a:r>
            <a:r>
              <a:rPr lang="en-US" b="1" dirty="0"/>
              <a:t>transformation</a:t>
            </a:r>
            <a:r>
              <a:rPr lang="en-US" sz="1800" dirty="0"/>
              <a:t>.</a:t>
            </a:r>
            <a:endParaRPr lang="el-GR" sz="1800" b="1" dirty="0"/>
          </a:p>
        </p:txBody>
      </p:sp>
    </p:spTree>
    <p:extLst>
      <p:ext uri="{BB962C8B-B14F-4D97-AF65-F5344CB8AC3E}">
        <p14:creationId xmlns:p14="http://schemas.microsoft.com/office/powerpoint/2010/main" val="3485700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  <p:bldP spid="7" grpId="0"/>
      <p:bldP spid="10" grpId="0" build="p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AF40FE2D-06B5-15D8-7629-879DCC531D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16834" y="321360"/>
            <a:ext cx="7958331" cy="1077229"/>
          </a:xfrm>
        </p:spPr>
        <p:txBody>
          <a:bodyPr/>
          <a:lstStyle/>
          <a:p>
            <a:pPr algn="ctr"/>
            <a:r>
              <a:rPr lang="en-US" dirty="0"/>
              <a:t>Refactoring Ratings:</a:t>
            </a:r>
            <a:br>
              <a:rPr lang="en-US" dirty="0"/>
            </a:br>
            <a:r>
              <a:rPr lang="en-US" dirty="0"/>
              <a:t> </a:t>
            </a:r>
            <a:r>
              <a:rPr lang="en-US" sz="2500" dirty="0"/>
              <a:t>Schema Flattening</a:t>
            </a:r>
            <a:endParaRPr lang="el-GR" sz="2500" dirty="0"/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47F980D6-315C-EE8C-84D6-B74F22640B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97729" y="1398589"/>
            <a:ext cx="7796540" cy="1236774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/>
              <a:t>The original </a:t>
            </a:r>
            <a:r>
              <a:rPr lang="en-US" b="1" dirty="0"/>
              <a:t>RATING </a:t>
            </a:r>
            <a:r>
              <a:rPr lang="en-US" dirty="0"/>
              <a:t>table was refactored into </a:t>
            </a:r>
            <a:r>
              <a:rPr lang="en-US" b="1" dirty="0"/>
              <a:t>APP_RATING</a:t>
            </a:r>
            <a:endParaRPr lang="el-GR" b="1" dirty="0"/>
          </a:p>
        </p:txBody>
      </p:sp>
      <p:pic>
        <p:nvPicPr>
          <p:cNvPr id="5" name="Εικόνα 4">
            <a:extLst>
              <a:ext uri="{FF2B5EF4-FFF2-40B4-BE49-F238E27FC236}">
                <a16:creationId xmlns:a16="http://schemas.microsoft.com/office/drawing/2014/main" id="{815ECDA2-B727-BE15-F636-235C577DEA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6967" y="2343083"/>
            <a:ext cx="5014028" cy="1236774"/>
          </a:xfrm>
          <a:prstGeom prst="rect">
            <a:avLst/>
          </a:prstGeom>
        </p:spPr>
      </p:pic>
      <p:cxnSp>
        <p:nvCxnSpPr>
          <p:cNvPr id="7" name="Ευθύγραμμο βέλος σύνδεσης 6">
            <a:extLst>
              <a:ext uri="{FF2B5EF4-FFF2-40B4-BE49-F238E27FC236}">
                <a16:creationId xmlns:a16="http://schemas.microsoft.com/office/drawing/2014/main" id="{0A55749D-7778-92BA-8765-4FDFA0C46543}"/>
              </a:ext>
            </a:extLst>
          </p:cNvPr>
          <p:cNvCxnSpPr>
            <a:cxnSpLocks/>
            <a:stCxn id="5" idx="2"/>
            <a:endCxn id="10" idx="0"/>
          </p:cNvCxnSpPr>
          <p:nvPr/>
        </p:nvCxnSpPr>
        <p:spPr>
          <a:xfrm>
            <a:off x="5933981" y="3579857"/>
            <a:ext cx="0" cy="64278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0" name="Εικόνα 9">
            <a:extLst>
              <a:ext uri="{FF2B5EF4-FFF2-40B4-BE49-F238E27FC236}">
                <a16:creationId xmlns:a16="http://schemas.microsoft.com/office/drawing/2014/main" id="{70044F7A-E225-BB8D-AFE0-C588594E0C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8027" y="4222637"/>
            <a:ext cx="9011908" cy="123677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BCF6EAB2-30E1-2857-33CF-CDF1A641F15C}"/>
              </a:ext>
            </a:extLst>
          </p:cNvPr>
          <p:cNvSpPr txBox="1"/>
          <p:nvPr/>
        </p:nvSpPr>
        <p:spPr>
          <a:xfrm>
            <a:off x="1428027" y="5486745"/>
            <a:ext cx="90119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Four </a:t>
            </a:r>
            <a:r>
              <a:rPr lang="en-US" b="1" dirty="0"/>
              <a:t>primitive columns </a:t>
            </a:r>
            <a:r>
              <a:rPr lang="en-US" dirty="0"/>
              <a:t>(ID, App, Value, Date) were consolidated into a </a:t>
            </a:r>
            <a:r>
              <a:rPr lang="en-US" b="1" dirty="0"/>
              <a:t>single </a:t>
            </a:r>
            <a:r>
              <a:rPr lang="en-US" b="1" dirty="0" err="1">
                <a:solidFill>
                  <a:srgbClr val="FF0000"/>
                </a:solidFill>
              </a:rPr>
              <a:t>rating_data</a:t>
            </a:r>
            <a:r>
              <a:rPr lang="en-US" b="1" dirty="0"/>
              <a:t> composite column, </a:t>
            </a:r>
            <a:r>
              <a:rPr lang="en-US" dirty="0"/>
              <a:t>demonstrating </a:t>
            </a:r>
            <a:r>
              <a:rPr lang="en-US" b="1" dirty="0"/>
              <a:t>high-level data encapsulation </a:t>
            </a:r>
            <a:r>
              <a:rPr lang="en-US" dirty="0"/>
              <a:t>where an entire record's logic is </a:t>
            </a:r>
            <a:r>
              <a:rPr lang="en-US" b="1" dirty="0"/>
              <a:t>contained within a custom object-type</a:t>
            </a:r>
            <a:r>
              <a:rPr lang="en-US" dirty="0"/>
              <a:t>.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3766155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1957F604-DBA8-0CDB-2CC6-41D2709BE1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16833" y="2751530"/>
            <a:ext cx="7958331" cy="1077229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QUESTION 2B:</a:t>
            </a:r>
            <a:br>
              <a:rPr lang="en-US" dirty="0"/>
            </a:br>
            <a:r>
              <a:rPr lang="en-US" dirty="0"/>
              <a:t>QUERRIES &amp; VERIFICATION </a:t>
            </a:r>
            <a:br>
              <a:rPr lang="en-US" dirty="0"/>
            </a:br>
            <a:endParaRPr lang="el-GR" dirty="0"/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133C9B44-975F-A951-28F7-5B5F01DDA7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97728" y="1199844"/>
            <a:ext cx="7796540" cy="155168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500" dirty="0"/>
              <a:t>All this leads us to </a:t>
            </a:r>
            <a:endParaRPr lang="el-GR" sz="2500" dirty="0"/>
          </a:p>
        </p:txBody>
      </p:sp>
    </p:spTree>
    <p:extLst>
      <p:ext uri="{BB962C8B-B14F-4D97-AF65-F5344CB8AC3E}">
        <p14:creationId xmlns:p14="http://schemas.microsoft.com/office/powerpoint/2010/main" val="3581760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C6232C0F-0A4C-DEA2-472C-0CB05C9CDA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97728" y="0"/>
            <a:ext cx="7796540" cy="3997828"/>
          </a:xfrm>
        </p:spPr>
        <p:txBody>
          <a:bodyPr/>
          <a:lstStyle/>
          <a:p>
            <a:pPr marL="0" indent="0" algn="ctr">
              <a:buNone/>
            </a:pPr>
            <a:r>
              <a:rPr lang="en-US" b="1" dirty="0"/>
              <a:t>Query 1:</a:t>
            </a:r>
            <a:r>
              <a:rPr lang="en-US" dirty="0"/>
              <a:t> Utilizing </a:t>
            </a:r>
            <a:r>
              <a:rPr lang="en-US" b="1" dirty="0"/>
              <a:t>unnest() </a:t>
            </a:r>
            <a:r>
              <a:rPr lang="en-US" dirty="0"/>
              <a:t>to expand multi-valued email arrays into individual result rows.</a:t>
            </a:r>
            <a:endParaRPr lang="el-GR" dirty="0"/>
          </a:p>
        </p:txBody>
      </p:sp>
      <p:sp>
        <p:nvSpPr>
          <p:cNvPr id="4" name="Τίτλος 1">
            <a:extLst>
              <a:ext uri="{FF2B5EF4-FFF2-40B4-BE49-F238E27FC236}">
                <a16:creationId xmlns:a16="http://schemas.microsoft.com/office/drawing/2014/main" id="{EB630EE0-3DB5-720F-AAD1-D3E6BA9C2C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16833" y="2751530"/>
            <a:ext cx="7958331" cy="1077229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QUESTION 2B:</a:t>
            </a:r>
            <a:br>
              <a:rPr lang="en-US" dirty="0"/>
            </a:br>
            <a:r>
              <a:rPr lang="en-US" dirty="0"/>
              <a:t>QUERRIES &amp; VERIFICATION </a:t>
            </a:r>
            <a:br>
              <a:rPr lang="en-US" dirty="0"/>
            </a:br>
            <a:endParaRPr lang="el-GR" dirty="0"/>
          </a:p>
        </p:txBody>
      </p:sp>
      <p:pic>
        <p:nvPicPr>
          <p:cNvPr id="5" name="Εικόνα 4">
            <a:extLst>
              <a:ext uri="{FF2B5EF4-FFF2-40B4-BE49-F238E27FC236}">
                <a16:creationId xmlns:a16="http://schemas.microsoft.com/office/drawing/2014/main" id="{2BE385CE-94EA-3CC1-FFCC-19FE42FCAD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3351" y="3747315"/>
            <a:ext cx="4547604" cy="906966"/>
          </a:xfrm>
          <a:prstGeom prst="rect">
            <a:avLst/>
          </a:prstGeom>
        </p:spPr>
      </p:pic>
      <p:pic>
        <p:nvPicPr>
          <p:cNvPr id="6" name="Εικόνα 5">
            <a:extLst>
              <a:ext uri="{FF2B5EF4-FFF2-40B4-BE49-F238E27FC236}">
                <a16:creationId xmlns:a16="http://schemas.microsoft.com/office/drawing/2014/main" id="{8577F8CB-8CD9-8826-EEC1-F842F27A24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79796" y="2376760"/>
            <a:ext cx="3438525" cy="3648075"/>
          </a:xfrm>
          <a:prstGeom prst="rect">
            <a:avLst/>
          </a:prstGeom>
        </p:spPr>
      </p:pic>
      <p:cxnSp>
        <p:nvCxnSpPr>
          <p:cNvPr id="8" name="Ευθύγραμμο βέλος σύνδεσης 7">
            <a:extLst>
              <a:ext uri="{FF2B5EF4-FFF2-40B4-BE49-F238E27FC236}">
                <a16:creationId xmlns:a16="http://schemas.microsoft.com/office/drawing/2014/main" id="{74ECD32F-25AF-BE3A-D20F-FBAE0EFF21FA}"/>
              </a:ext>
            </a:extLst>
          </p:cNvPr>
          <p:cNvCxnSpPr>
            <a:stCxn id="5" idx="3"/>
            <a:endCxn id="6" idx="1"/>
          </p:cNvCxnSpPr>
          <p:nvPr/>
        </p:nvCxnSpPr>
        <p:spPr>
          <a:xfrm>
            <a:off x="5570955" y="4200798"/>
            <a:ext cx="1908841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6819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7037E-7 L 0 -0.3618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8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Μάντισον">
  <a:themeElements>
    <a:clrScheme name="Madison">
      <a:dk1>
        <a:sysClr val="windowText" lastClr="000000"/>
      </a:dk1>
      <a:lt1>
        <a:sysClr val="window" lastClr="FFFFFF"/>
      </a:lt1>
      <a:dk2>
        <a:srgbClr val="1F2D29"/>
      </a:dk2>
      <a:lt2>
        <a:srgbClr val="C5FAEB"/>
      </a:lt2>
      <a:accent1>
        <a:srgbClr val="A1D68B"/>
      </a:accent1>
      <a:accent2>
        <a:srgbClr val="5EC795"/>
      </a:accent2>
      <a:accent3>
        <a:srgbClr val="4DADCF"/>
      </a:accent3>
      <a:accent4>
        <a:srgbClr val="CDB756"/>
      </a:accent4>
      <a:accent5>
        <a:srgbClr val="E29C36"/>
      </a:accent5>
      <a:accent6>
        <a:srgbClr val="8EC0C1"/>
      </a:accent6>
      <a:hlink>
        <a:srgbClr val="6D9D9B"/>
      </a:hlink>
      <a:folHlink>
        <a:srgbClr val="6D8583"/>
      </a:folHlink>
    </a:clrScheme>
    <a:fontScheme name="Madison">
      <a:majorFont>
        <a:latin typeface="Arial" panose="020B06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adison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alpha val="88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dison" id="{025CB5FB-2DD3-45EE-B6F0-CC461540EB19}" vid="{6AC10936-2DFC-4054-9ADF-B5E2C5F86190}"/>
    </a:ext>
  </a:extLst>
</a:theme>
</file>

<file path=ppt/theme/theme2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{3FAC46A6-8A40-4D87-B36F-A6BB4AFC9FC3}TF37254b02-f5b5-44b0-803d-e6af9466a02460aaf493-81dd3e79f9ba</Template>
  <TotalTime>105</TotalTime>
  <Words>661</Words>
  <Application>Microsoft Office PowerPoint</Application>
  <PresentationFormat>Ευρεία οθόνη</PresentationFormat>
  <Paragraphs>64</Paragraphs>
  <Slides>14</Slides>
  <Notes>3</Notes>
  <HiddenSlides>0</HiddenSlides>
  <MMClips>0</MMClips>
  <ScaleCrop>false</ScaleCrop>
  <HeadingPairs>
    <vt:vector size="6" baseType="variant">
      <vt:variant>
        <vt:lpstr>Γραμματοσειρές που χρησιμοποιούνται</vt:lpstr>
      </vt:variant>
      <vt:variant>
        <vt:i4>5</vt:i4>
      </vt:variant>
      <vt:variant>
        <vt:lpstr>Θέμα</vt:lpstr>
      </vt:variant>
      <vt:variant>
        <vt:i4>1</vt:i4>
      </vt:variant>
      <vt:variant>
        <vt:lpstr>Τίτλοι διαφανειών</vt:lpstr>
      </vt:variant>
      <vt:variant>
        <vt:i4>14</vt:i4>
      </vt:variant>
    </vt:vector>
  </HeadingPairs>
  <TitlesOfParts>
    <vt:vector size="20" baseType="lpstr">
      <vt:lpstr>Aptos</vt:lpstr>
      <vt:lpstr>Arial</vt:lpstr>
      <vt:lpstr>MS Shell Dlg 2</vt:lpstr>
      <vt:lpstr>Wingdings</vt:lpstr>
      <vt:lpstr>Wingdings 3</vt:lpstr>
      <vt:lpstr>Μάντισον</vt:lpstr>
      <vt:lpstr>ADVANCED DATABASES </vt:lpstr>
      <vt:lpstr>ASSIGNEMNT GOALS:</vt:lpstr>
      <vt:lpstr>Why use an Object Oriented Model?</vt:lpstr>
      <vt:lpstr>ENUM IMPLEMENTATION Structural refactoring:</vt:lpstr>
      <vt:lpstr>Παρουσίαση του PowerPoint</vt:lpstr>
      <vt:lpstr>Complex Developer Data  Composites &amp; Arrays:</vt:lpstr>
      <vt:lpstr>Refactoring Ratings:  Schema Flattening</vt:lpstr>
      <vt:lpstr>QUESTION 2B: QUERRIES &amp; VERIFICATION  </vt:lpstr>
      <vt:lpstr>QUESTION 2B: QUERRIES &amp; VERIFICATION  </vt:lpstr>
      <vt:lpstr>Παρουσίαση του PowerPoint</vt:lpstr>
      <vt:lpstr>Querying Nested Data:</vt:lpstr>
      <vt:lpstr>Rating Analytics Queries 8-10:</vt:lpstr>
      <vt:lpstr>Conclusion </vt:lpstr>
      <vt:lpstr>THANK YOU FOR YOUR  TIME &amp; ATTENTION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ΤΟΥΓΙΑΝΝΙΔΗΣ ΧΑΡΑΛΑΜΠΟΣ</dc:creator>
  <cp:lastModifiedBy>ΤΟΥΓΙΑΝΝΙΔΗΣ ΧΑΡΑΛΑΜΠΟΣ</cp:lastModifiedBy>
  <cp:revision>9</cp:revision>
  <dcterms:created xsi:type="dcterms:W3CDTF">2026-04-21T11:24:49Z</dcterms:created>
  <dcterms:modified xsi:type="dcterms:W3CDTF">2026-04-21T13:10:07Z</dcterms:modified>
</cp:coreProperties>
</file>