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8" r:id="rId5"/>
    <p:sldId id="335" r:id="rId6"/>
    <p:sldId id="340" r:id="rId7"/>
    <p:sldId id="336" r:id="rId8"/>
    <p:sldId id="337" r:id="rId9"/>
  </p:sldIdLst>
  <p:sldSz cx="12192000" cy="6858000"/>
  <p:notesSz cx="6858000" cy="9144000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8BD04B-9901-4DE1-8A1B-B9A0708AD458}" type="datetime1">
              <a:rPr lang="hu-HU" smtClean="0"/>
              <a:t>2026. 04. 21.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3B89F-BAEE-4F9D-8FEB-0A39716670AA}" type="datetime1">
              <a:rPr lang="hu-HU" smtClean="0"/>
              <a:pPr/>
              <a:t>2026. 04. 21.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8D061-6533-CF5F-01F7-51DC65110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C0E8EC8-5B7E-983D-569B-8959AF8C7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10804B4-CEF7-7F2D-ECC0-BD1A4AA89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12BEF9-58F7-F9D2-0F06-F86044933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5683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3AFEF-21D3-CB90-10ED-3BCD3A82C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1AEE893F-08D3-36E7-D063-83E3467FA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75F926D-830B-4FC7-8780-49DBCC9A4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A451632-495A-5660-6393-26F37B7F4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733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95FB3-E428-6D98-61B1-1FEA54BE2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99FE105-261D-099B-859F-AE6C34743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BDF463D-0D2D-5E8C-1065-90BD4A6BA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2B9B8DE-CD58-99D8-8A19-B3A9C0C75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747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Kép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E175F5-EFE9-4D5B-8FFA-0560590D50C9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995EC4-A95F-4EA4-9C47-808BEEB7A50F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feli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8D23B8-80AE-4EA1-AEB9-700A6B4F3BCB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Kép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églalap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1B6CD7-E9E8-474E-B13C-0107B6DBB13E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u-HU" sz="72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u-HU" sz="72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j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Kép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églalap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95D1E3-29F6-4111-B82B-2E0BAE1F2320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Kép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églalap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7" name="Szöveg helye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Szöveg helye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AD03B7-9407-4D4B-AE67-6F1CFB25AC84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Kép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églalap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19" name="Szöveg helye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Kép helyőrzőj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hu-HU" noProof="0" dirty="0"/>
          </a:p>
        </p:txBody>
      </p:sp>
      <p:sp>
        <p:nvSpPr>
          <p:cNvPr id="21" name="Szöveg helye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2" name="Szöveg helye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Kép helyőrzőj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hu-HU" noProof="0" dirty="0"/>
          </a:p>
        </p:txBody>
      </p:sp>
      <p:sp>
        <p:nvSpPr>
          <p:cNvPr id="24" name="Szöveg helye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5" name="Szöveg helye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6" name="Kép helyőrzőj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hu-HU" noProof="0" dirty="0"/>
          </a:p>
        </p:txBody>
      </p:sp>
      <p:sp>
        <p:nvSpPr>
          <p:cNvPr id="27" name="Szöveg helye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027BEF-C2D8-461C-88F5-2F9515115C98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Kép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églalap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116648-0881-4C5C-94A1-27D18863B968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églalap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4052231C-1AC3-4EC9-8D81-653580E83BAC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Kép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C3BC40-7CFA-4D27-AC4C-A6FE7E0DF4FE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Kép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églalap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84CE33-CBBB-4A3D-8079-3DA4F37A44FB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BBF6B0-48AA-41AE-91DD-2F8D2BD7AC4C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Kép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églalap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CFD077-7F5D-4A3A-8CA9-2A893F9F1458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Kép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églalap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F2736F-1C0B-4B04-9844-50B61D21A3A7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23C134-D7C3-4D52-A4BC-A7FCB56DE4C2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FDA26-8158-4E9B-9FA9-652811F27A7B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n-US" noProof="0"/>
              <a:t>Click to edit Master title style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1CFA91-3F25-4DE5-B9D6-CF99CD168EF3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6C1FD4-814C-4AF5-BF0B-5359D15E2538}" type="datetime1">
              <a:rPr lang="hu-HU" noProof="0" smtClean="0"/>
              <a:t>2026. 04. 21.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bsztrakt geometriai kép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Téglalap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 rtlCol="0">
            <a:noAutofit/>
          </a:bodyPr>
          <a:lstStyle/>
          <a:p>
            <a:r>
              <a:rPr lang="hu-HU" sz="3600" dirty="0"/>
              <a:t>Advanced </a:t>
            </a:r>
            <a:r>
              <a:rPr lang="hu-HU" sz="3600" dirty="0" err="1"/>
              <a:t>Topics</a:t>
            </a:r>
            <a:r>
              <a:rPr lang="hu-HU" sz="3600" dirty="0"/>
              <a:t> in </a:t>
            </a:r>
            <a:r>
              <a:rPr lang="hu-HU" sz="3600" dirty="0" err="1"/>
              <a:t>Databases</a:t>
            </a:r>
            <a:br>
              <a:rPr lang="hu-HU" sz="3600" dirty="0"/>
            </a:br>
            <a:r>
              <a:rPr lang="hu-HU" sz="3600" dirty="0" err="1"/>
              <a:t>Assignment</a:t>
            </a:r>
            <a:r>
              <a:rPr lang="hu-HU" sz="3600" dirty="0"/>
              <a:t> III.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 rtlCol="0">
            <a:normAutofit/>
          </a:bodyPr>
          <a:lstStyle/>
          <a:p>
            <a:pPr rtl="0"/>
            <a:r>
              <a:rPr lang="hu-HU" sz="1800" dirty="0"/>
              <a:t>Dániel Bertók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Csoport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Téglalap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73" name="Kép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2"/>
            <a:ext cx="5041628" cy="4394667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hu-HU" sz="1600" dirty="0"/>
              <a:t>The </a:t>
            </a:r>
            <a:r>
              <a:rPr lang="hu-HU" sz="1600" dirty="0" err="1"/>
              <a:t>assignment</a:t>
            </a:r>
            <a:r>
              <a:rPr lang="hu-HU" sz="1600" dirty="0"/>
              <a:t> </a:t>
            </a:r>
            <a:r>
              <a:rPr lang="hu-HU" sz="1600" dirty="0" err="1"/>
              <a:t>required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</a:t>
            </a:r>
            <a:r>
              <a:rPr lang="hu-HU" sz="1600" dirty="0" err="1"/>
              <a:t>introduce</a:t>
            </a:r>
            <a:r>
              <a:rPr lang="hu-HU" sz="1600" dirty="0"/>
              <a:t> 3 </a:t>
            </a:r>
            <a:r>
              <a:rPr lang="hu-HU" sz="1600" dirty="0" err="1"/>
              <a:t>new</a:t>
            </a:r>
            <a:r>
              <a:rPr lang="hu-HU" sz="1600" dirty="0"/>
              <a:t> </a:t>
            </a:r>
            <a:r>
              <a:rPr lang="hu-HU" sz="1600" dirty="0" err="1"/>
              <a:t>tables</a:t>
            </a:r>
            <a:r>
              <a:rPr lang="hu-HU" sz="1600" dirty="0"/>
              <a:t>:</a:t>
            </a:r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hu-HU" sz="1600" dirty="0" err="1"/>
              <a:t>Participant</a:t>
            </a:r>
            <a:r>
              <a:rPr lang="hu-HU" sz="1600" dirty="0"/>
              <a:t>: </a:t>
            </a:r>
            <a:r>
              <a:rPr lang="hu-HU" sz="1600" dirty="0" err="1"/>
              <a:t>represents</a:t>
            </a:r>
            <a:r>
              <a:rPr lang="hu-HU" sz="1600" dirty="0"/>
              <a:t> </a:t>
            </a:r>
            <a:r>
              <a:rPr lang="hu-HU" sz="1600" dirty="0" err="1"/>
              <a:t>people</a:t>
            </a:r>
            <a:r>
              <a:rPr lang="hu-HU" sz="1600" dirty="0"/>
              <a:t> </a:t>
            </a:r>
            <a:r>
              <a:rPr lang="hu-HU" sz="1600" dirty="0" err="1"/>
              <a:t>who</a:t>
            </a:r>
            <a:r>
              <a:rPr lang="hu-HU" sz="1600" dirty="0"/>
              <a:t> </a:t>
            </a:r>
            <a:r>
              <a:rPr lang="hu-HU" sz="1600" dirty="0" err="1"/>
              <a:t>have</a:t>
            </a:r>
            <a:r>
              <a:rPr lang="hu-HU" sz="1600" dirty="0"/>
              <a:t> </a:t>
            </a:r>
            <a:r>
              <a:rPr lang="hu-HU" sz="1600" dirty="0" err="1"/>
              <a:t>participated</a:t>
            </a:r>
            <a:r>
              <a:rPr lang="hu-HU" sz="1600" dirty="0"/>
              <a:t> in </a:t>
            </a:r>
            <a:r>
              <a:rPr lang="hu-HU" sz="1600" dirty="0" err="1"/>
              <a:t>auctions</a:t>
            </a:r>
            <a:r>
              <a:rPr lang="hu-HU" sz="1600" dirty="0"/>
              <a:t>. </a:t>
            </a:r>
            <a:r>
              <a:rPr lang="hu-HU" sz="1600" dirty="0" err="1"/>
              <a:t>There</a:t>
            </a:r>
            <a:r>
              <a:rPr lang="hu-HU" sz="1600" dirty="0"/>
              <a:t> </a:t>
            </a:r>
            <a:r>
              <a:rPr lang="hu-HU" sz="1600" dirty="0" err="1"/>
              <a:t>were</a:t>
            </a:r>
            <a:r>
              <a:rPr lang="hu-HU" sz="1600" dirty="0"/>
              <a:t> no </a:t>
            </a:r>
            <a:r>
              <a:rPr lang="hu-HU" sz="1600" dirty="0" err="1"/>
              <a:t>exact</a:t>
            </a:r>
            <a:r>
              <a:rPr lang="hu-HU" sz="1600" dirty="0"/>
              <a:t> </a:t>
            </a:r>
            <a:r>
              <a:rPr lang="hu-HU" sz="1600" dirty="0" err="1"/>
              <a:t>columns</a:t>
            </a:r>
            <a:r>
              <a:rPr lang="hu-HU" sz="1600" dirty="0"/>
              <a:t> </a:t>
            </a:r>
            <a:r>
              <a:rPr lang="hu-HU" sz="1600" dirty="0" err="1"/>
              <a:t>given</a:t>
            </a:r>
            <a:r>
              <a:rPr lang="hu-HU" sz="1600" dirty="0"/>
              <a:t> in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task</a:t>
            </a:r>
            <a:r>
              <a:rPr lang="hu-HU" sz="1600" dirty="0"/>
              <a:t>,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ones</a:t>
            </a:r>
            <a:r>
              <a:rPr lang="hu-HU" sz="1600" dirty="0"/>
              <a:t> I </a:t>
            </a:r>
            <a:r>
              <a:rPr lang="hu-HU" sz="1600" dirty="0" err="1"/>
              <a:t>have</a:t>
            </a:r>
            <a:r>
              <a:rPr lang="hu-HU" sz="1600" dirty="0"/>
              <a:t> </a:t>
            </a:r>
            <a:r>
              <a:rPr lang="hu-HU" sz="1600" dirty="0" err="1"/>
              <a:t>given</a:t>
            </a:r>
            <a:r>
              <a:rPr lang="hu-HU" sz="1600" dirty="0"/>
              <a:t> </a:t>
            </a:r>
            <a:r>
              <a:rPr lang="hu-HU" sz="1600" dirty="0" err="1"/>
              <a:t>are</a:t>
            </a:r>
            <a:r>
              <a:rPr lang="hu-HU" sz="1600" dirty="0"/>
              <a:t> </a:t>
            </a:r>
            <a:r>
              <a:rPr lang="hu-HU" sz="1600" dirty="0" err="1"/>
              <a:t>implications</a:t>
            </a:r>
            <a:r>
              <a:rPr lang="hu-HU" sz="1600" dirty="0"/>
              <a:t> </a:t>
            </a:r>
            <a:r>
              <a:rPr lang="hu-HU" sz="1600" dirty="0" err="1"/>
              <a:t>from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demanded</a:t>
            </a:r>
            <a:r>
              <a:rPr lang="hu-HU" sz="1600" dirty="0"/>
              <a:t> </a:t>
            </a:r>
            <a:r>
              <a:rPr lang="hu-HU" sz="1600" dirty="0" err="1"/>
              <a:t>queries</a:t>
            </a:r>
            <a:endParaRPr lang="hu-HU" sz="1600" dirty="0"/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hu-HU" sz="1600" dirty="0" err="1"/>
              <a:t>Expert</a:t>
            </a:r>
            <a:r>
              <a:rPr lang="hu-HU" sz="1600" dirty="0"/>
              <a:t>: </a:t>
            </a:r>
            <a:r>
              <a:rPr lang="hu-HU" sz="1600" dirty="0" err="1"/>
              <a:t>Inherits</a:t>
            </a:r>
            <a:r>
              <a:rPr lang="hu-HU" sz="1600" dirty="0"/>
              <a:t> </a:t>
            </a:r>
            <a:r>
              <a:rPr lang="hu-HU" sz="1600" dirty="0" err="1"/>
              <a:t>from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Participant</a:t>
            </a:r>
            <a:r>
              <a:rPr lang="hu-HU" sz="1600" dirty="0"/>
              <a:t> </a:t>
            </a:r>
            <a:r>
              <a:rPr lang="hu-HU" sz="1600" dirty="0" err="1"/>
              <a:t>table</a:t>
            </a:r>
            <a:r>
              <a:rPr lang="hu-HU" sz="1600" dirty="0"/>
              <a:t>. Has </a:t>
            </a:r>
            <a:r>
              <a:rPr lang="hu-HU" sz="1600" dirty="0" err="1"/>
              <a:t>one</a:t>
            </a:r>
            <a:r>
              <a:rPr lang="hu-HU" sz="1600" dirty="0"/>
              <a:t> </a:t>
            </a:r>
            <a:r>
              <a:rPr lang="hu-HU" sz="1600" dirty="0" err="1"/>
              <a:t>additional</a:t>
            </a:r>
            <a:r>
              <a:rPr lang="hu-HU" sz="1600" dirty="0"/>
              <a:t> </a:t>
            </a:r>
            <a:r>
              <a:rPr lang="hu-HU" sz="1600" dirty="0" err="1"/>
              <a:t>field</a:t>
            </a:r>
            <a:r>
              <a:rPr lang="hu-HU" sz="1600" dirty="0"/>
              <a:t>, </a:t>
            </a:r>
            <a:r>
              <a:rPr lang="hu-HU" sz="1600" dirty="0" err="1"/>
              <a:t>which</a:t>
            </a:r>
            <a:r>
              <a:rPr lang="hu-HU" sz="1600" dirty="0"/>
              <a:t> is a </a:t>
            </a:r>
            <a:r>
              <a:rPr lang="hu-HU" sz="1600" dirty="0" err="1"/>
              <a:t>multivalued</a:t>
            </a:r>
            <a:r>
              <a:rPr lang="hu-HU" sz="1600" dirty="0"/>
              <a:t> </a:t>
            </a:r>
            <a:r>
              <a:rPr lang="hu-HU" sz="1600" dirty="0" err="1"/>
              <a:t>type</a:t>
            </a:r>
            <a:r>
              <a:rPr lang="hu-HU" sz="1600" dirty="0"/>
              <a:t> </a:t>
            </a:r>
            <a:r>
              <a:rPr lang="hu-HU" sz="1600" dirty="0" err="1"/>
              <a:t>attribute</a:t>
            </a:r>
            <a:r>
              <a:rPr lang="hu-HU" sz="1600" dirty="0"/>
              <a:t> </a:t>
            </a:r>
            <a:r>
              <a:rPr lang="hu-HU" sz="1600" dirty="0" err="1"/>
              <a:t>consisting</a:t>
            </a:r>
            <a:r>
              <a:rPr lang="hu-HU" sz="1600" dirty="0"/>
              <a:t> of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type</a:t>
            </a:r>
            <a:r>
              <a:rPr lang="hu-HU" sz="1600" dirty="0"/>
              <a:t> of </a:t>
            </a:r>
            <a:r>
              <a:rPr lang="hu-HU" sz="1600" dirty="0" err="1"/>
              <a:t>artwork</a:t>
            </a:r>
            <a:r>
              <a:rPr lang="hu-HU" sz="1600" dirty="0"/>
              <a:t> </a:t>
            </a:r>
            <a:r>
              <a:rPr lang="hu-HU" sz="1600" dirty="0" err="1"/>
              <a:t>they</a:t>
            </a:r>
            <a:r>
              <a:rPr lang="hu-HU" sz="1600" dirty="0"/>
              <a:t> </a:t>
            </a:r>
            <a:r>
              <a:rPr lang="hu-HU" sz="1600" dirty="0" err="1"/>
              <a:t>are</a:t>
            </a:r>
            <a:r>
              <a:rPr lang="hu-HU" sz="1600" dirty="0"/>
              <a:t> </a:t>
            </a:r>
            <a:r>
              <a:rPr lang="hu-HU" sz="1600" dirty="0" err="1"/>
              <a:t>expert</a:t>
            </a:r>
            <a:r>
              <a:rPr lang="hu-HU" sz="1600" dirty="0"/>
              <a:t> </a:t>
            </a:r>
            <a:r>
              <a:rPr lang="hu-HU" sz="1600" dirty="0" err="1"/>
              <a:t>at</a:t>
            </a:r>
            <a:endParaRPr lang="hu-HU" sz="1600" dirty="0"/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r>
              <a:rPr lang="hu-HU" sz="1600" dirty="0" err="1"/>
              <a:t>Novice</a:t>
            </a:r>
            <a:r>
              <a:rPr lang="hu-HU" sz="1600" dirty="0"/>
              <a:t>: </a:t>
            </a:r>
            <a:r>
              <a:rPr lang="hu-HU" sz="1600" dirty="0" err="1"/>
              <a:t>Inherits</a:t>
            </a:r>
            <a:r>
              <a:rPr lang="hu-HU" sz="1600" dirty="0"/>
              <a:t> </a:t>
            </a:r>
            <a:r>
              <a:rPr lang="hu-HU" sz="1600" dirty="0" err="1"/>
              <a:t>from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Participant</a:t>
            </a:r>
            <a:r>
              <a:rPr lang="hu-HU" sz="1600" dirty="0"/>
              <a:t> </a:t>
            </a:r>
            <a:r>
              <a:rPr lang="hu-HU" sz="1600" dirty="0" err="1"/>
              <a:t>table</a:t>
            </a:r>
            <a:r>
              <a:rPr lang="hu-HU" sz="1600" dirty="0"/>
              <a:t>. </a:t>
            </a:r>
            <a:r>
              <a:rPr lang="hu-HU" sz="1600" dirty="0" err="1"/>
              <a:t>Adds</a:t>
            </a:r>
            <a:r>
              <a:rPr lang="hu-HU" sz="1600" dirty="0"/>
              <a:t> a </a:t>
            </a:r>
            <a:r>
              <a:rPr lang="hu-HU" sz="1600" dirty="0" err="1"/>
              <a:t>date</a:t>
            </a:r>
            <a:r>
              <a:rPr lang="hu-HU" sz="1600" dirty="0"/>
              <a:t> of </a:t>
            </a:r>
            <a:r>
              <a:rPr lang="hu-HU" sz="1600" dirty="0" err="1"/>
              <a:t>birth</a:t>
            </a:r>
            <a:r>
              <a:rPr lang="hu-HU" sz="1600" dirty="0"/>
              <a:t> </a:t>
            </a:r>
            <a:r>
              <a:rPr lang="hu-HU" sz="1600" dirty="0" err="1"/>
              <a:t>column</a:t>
            </a:r>
            <a:r>
              <a:rPr lang="hu-HU" sz="1600" dirty="0"/>
              <a:t>, </a:t>
            </a:r>
            <a:r>
              <a:rPr lang="hu-HU" sz="1600" dirty="0" err="1"/>
              <a:t>as</a:t>
            </a:r>
            <a:r>
              <a:rPr lang="hu-HU" sz="1600" dirty="0"/>
              <a:t> </a:t>
            </a:r>
            <a:r>
              <a:rPr lang="hu-HU" sz="1600" dirty="0" err="1"/>
              <a:t>well</a:t>
            </a:r>
            <a:r>
              <a:rPr lang="hu-HU" sz="1600" dirty="0"/>
              <a:t> </a:t>
            </a:r>
            <a:r>
              <a:rPr lang="hu-HU" sz="1600" dirty="0" err="1"/>
              <a:t>as</a:t>
            </a:r>
            <a:r>
              <a:rPr lang="hu-HU" sz="1600" dirty="0"/>
              <a:t> a </a:t>
            </a:r>
            <a:r>
              <a:rPr lang="hu-HU" sz="1600" dirty="0" err="1"/>
              <a:t>type_id</a:t>
            </a:r>
            <a:r>
              <a:rPr lang="hu-HU" sz="1600" dirty="0"/>
              <a:t> </a:t>
            </a:r>
            <a:r>
              <a:rPr lang="hu-HU" sz="1600" dirty="0" err="1"/>
              <a:t>field</a:t>
            </a:r>
            <a:r>
              <a:rPr lang="hu-HU" sz="1600" dirty="0"/>
              <a:t> </a:t>
            </a:r>
            <a:r>
              <a:rPr lang="hu-HU" sz="1600" dirty="0" err="1"/>
              <a:t>which</a:t>
            </a:r>
            <a:r>
              <a:rPr lang="hu-HU" sz="1600" dirty="0"/>
              <a:t> </a:t>
            </a:r>
            <a:r>
              <a:rPr lang="hu-HU" sz="1600" dirty="0" err="1"/>
              <a:t>can</a:t>
            </a:r>
            <a:r>
              <a:rPr lang="hu-HU" sz="1600" dirty="0"/>
              <a:t> </a:t>
            </a:r>
            <a:r>
              <a:rPr lang="hu-HU" sz="1600" dirty="0" err="1"/>
              <a:t>act</a:t>
            </a:r>
            <a:r>
              <a:rPr lang="hu-HU" sz="1600" dirty="0"/>
              <a:t> </a:t>
            </a:r>
            <a:r>
              <a:rPr lang="hu-HU" sz="1600" dirty="0" err="1"/>
              <a:t>as</a:t>
            </a:r>
            <a:r>
              <a:rPr lang="hu-HU" sz="1600" dirty="0"/>
              <a:t> a </a:t>
            </a:r>
            <a:r>
              <a:rPr lang="hu-HU" sz="1600" dirty="0" err="1"/>
              <a:t>foreign</a:t>
            </a:r>
            <a:r>
              <a:rPr lang="hu-HU" sz="1600" dirty="0"/>
              <a:t> </a:t>
            </a:r>
            <a:r>
              <a:rPr lang="hu-HU" sz="1600" dirty="0" err="1"/>
              <a:t>key</a:t>
            </a:r>
            <a:r>
              <a:rPr lang="hu-HU" sz="1600" dirty="0"/>
              <a:t> </a:t>
            </a:r>
            <a:r>
              <a:rPr lang="hu-HU" sz="1600" dirty="0" err="1"/>
              <a:t>for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TypeOfWork</a:t>
            </a:r>
            <a:r>
              <a:rPr lang="hu-HU" sz="1600" dirty="0"/>
              <a:t> </a:t>
            </a:r>
            <a:r>
              <a:rPr lang="hu-HU" sz="1600" dirty="0" err="1"/>
              <a:t>table</a:t>
            </a:r>
            <a:endParaRPr lang="hu-HU" sz="1600" dirty="0"/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endParaRPr lang="hu-HU" sz="1600" dirty="0"/>
          </a:p>
        </p:txBody>
      </p:sp>
      <p:pic>
        <p:nvPicPr>
          <p:cNvPr id="10" name="Kép 9" descr="absztrakt geometriai kép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Téglalap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146547" cy="1080938"/>
          </a:xfrm>
        </p:spPr>
        <p:txBody>
          <a:bodyPr rtlCol="0">
            <a:normAutofit/>
          </a:bodyPr>
          <a:lstStyle/>
          <a:p>
            <a:pPr rtl="0"/>
            <a:r>
              <a:rPr lang="hu-HU" dirty="0"/>
              <a:t>New </a:t>
            </a:r>
            <a:r>
              <a:rPr lang="hu-HU" dirty="0" err="1"/>
              <a:t>tables</a:t>
            </a:r>
            <a:r>
              <a:rPr lang="hu-HU" dirty="0"/>
              <a:t>, </a:t>
            </a:r>
            <a:r>
              <a:rPr lang="hu-HU" dirty="0" err="1"/>
              <a:t>inheritance</a:t>
            </a:r>
            <a:endParaRPr lang="hu-HU" dirty="0"/>
          </a:p>
        </p:txBody>
      </p:sp>
      <p:pic>
        <p:nvPicPr>
          <p:cNvPr id="77" name="Kép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EFBE9A-99A7-A3FD-80C2-65321644E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368" y="2101097"/>
            <a:ext cx="3372321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18121-EB61-6E54-D0CC-37581993E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Csoport 70">
            <a:extLst>
              <a:ext uri="{FF2B5EF4-FFF2-40B4-BE49-F238E27FC236}">
                <a16:creationId xmlns:a16="http://schemas.microsoft.com/office/drawing/2014/main" id="{56359A05-2CDA-7171-42C5-C2A7489FB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Téglalap 71">
              <a:extLst>
                <a:ext uri="{FF2B5EF4-FFF2-40B4-BE49-F238E27FC236}">
                  <a16:creationId xmlns:a16="http://schemas.microsoft.com/office/drawing/2014/main" id="{82FFE96B-D791-8A23-2A66-4EC9F669C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73" name="Kép 72">
              <a:extLst>
                <a:ext uri="{FF2B5EF4-FFF2-40B4-BE49-F238E27FC236}">
                  <a16:creationId xmlns:a16="http://schemas.microsoft.com/office/drawing/2014/main" id="{1DAE3C1B-4142-7525-8FC6-5937DBDFE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592270-73F6-CAD0-25B5-1EA1460D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2"/>
            <a:ext cx="5041628" cy="4394667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hu-HU" sz="1600" dirty="0"/>
              <a:t>The </a:t>
            </a:r>
            <a:r>
              <a:rPr lang="hu-HU" sz="1600" dirty="0" err="1"/>
              <a:t>assignment</a:t>
            </a:r>
            <a:r>
              <a:rPr lang="hu-HU" sz="1600" dirty="0"/>
              <a:t> </a:t>
            </a:r>
            <a:r>
              <a:rPr lang="hu-HU" sz="1600" dirty="0" err="1"/>
              <a:t>mentioned</a:t>
            </a:r>
            <a:r>
              <a:rPr lang="hu-HU" sz="1600" dirty="0"/>
              <a:t> </a:t>
            </a:r>
            <a:r>
              <a:rPr lang="hu-HU" sz="1600" dirty="0" err="1"/>
              <a:t>two</a:t>
            </a:r>
            <a:r>
              <a:rPr lang="hu-HU" sz="1600" dirty="0"/>
              <a:t> </a:t>
            </a:r>
            <a:r>
              <a:rPr lang="hu-HU" sz="1600" dirty="0" err="1"/>
              <a:t>queries</a:t>
            </a:r>
            <a:r>
              <a:rPr lang="hu-HU" sz="1600" dirty="0"/>
              <a:t>, </a:t>
            </a:r>
            <a:r>
              <a:rPr lang="hu-HU" sz="1600" dirty="0" err="1"/>
              <a:t>which</a:t>
            </a:r>
            <a:r>
              <a:rPr lang="hu-HU" sz="1600" dirty="0"/>
              <a:t> </a:t>
            </a:r>
            <a:r>
              <a:rPr lang="hu-HU" sz="1600" dirty="0" err="1"/>
              <a:t>imply</a:t>
            </a:r>
            <a:r>
              <a:rPr lang="hu-HU" sz="1600" dirty="0"/>
              <a:t> </a:t>
            </a:r>
            <a:r>
              <a:rPr lang="hu-HU" sz="1600" dirty="0" err="1"/>
              <a:t>that</a:t>
            </a:r>
            <a:r>
              <a:rPr lang="hu-HU" sz="1600" dirty="0"/>
              <a:t> </a:t>
            </a:r>
            <a:r>
              <a:rPr lang="hu-HU" sz="1600" dirty="0" err="1"/>
              <a:t>every</a:t>
            </a:r>
            <a:r>
              <a:rPr lang="hu-HU" sz="1600" dirty="0"/>
              <a:t> </a:t>
            </a:r>
            <a:r>
              <a:rPr lang="hu-HU" sz="1600" dirty="0" err="1"/>
              <a:t>Participant</a:t>
            </a:r>
            <a:r>
              <a:rPr lang="hu-HU" sz="1600" dirty="0"/>
              <a:t> </a:t>
            </a:r>
            <a:r>
              <a:rPr lang="hu-HU" sz="1600" dirty="0" err="1"/>
              <a:t>should</a:t>
            </a:r>
            <a:r>
              <a:rPr lang="hu-HU" sz="1600" dirty="0"/>
              <a:t> be </a:t>
            </a:r>
            <a:r>
              <a:rPr lang="hu-HU" sz="1600" dirty="0" err="1"/>
              <a:t>able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</a:t>
            </a:r>
            <a:r>
              <a:rPr lang="hu-HU" sz="1600" dirty="0" err="1"/>
              <a:t>store</a:t>
            </a:r>
            <a:r>
              <a:rPr lang="hu-HU" sz="1600" dirty="0"/>
              <a:t> </a:t>
            </a:r>
            <a:r>
              <a:rPr lang="hu-HU" sz="1600" dirty="0" err="1"/>
              <a:t>message</a:t>
            </a:r>
            <a:r>
              <a:rPr lang="hu-HU" sz="1600" dirty="0"/>
              <a:t> </a:t>
            </a:r>
            <a:r>
              <a:rPr lang="hu-HU" sz="1600" dirty="0" err="1"/>
              <a:t>walls</a:t>
            </a:r>
            <a:r>
              <a:rPr lang="hu-HU" sz="1600" dirty="0"/>
              <a:t>, and </a:t>
            </a:r>
            <a:r>
              <a:rPr lang="hu-HU" sz="1600" dirty="0" err="1"/>
              <a:t>messages</a:t>
            </a:r>
            <a:r>
              <a:rPr lang="hu-HU" sz="1600" dirty="0"/>
              <a:t> </a:t>
            </a:r>
            <a:r>
              <a:rPr lang="hu-HU" sz="1600" dirty="0" err="1"/>
              <a:t>sent</a:t>
            </a:r>
            <a:r>
              <a:rPr lang="hu-HU" sz="1600" dirty="0"/>
              <a:t> </a:t>
            </a:r>
            <a:r>
              <a:rPr lang="hu-HU" sz="1600" dirty="0" err="1"/>
              <a:t>through</a:t>
            </a:r>
            <a:r>
              <a:rPr lang="hu-HU" sz="1600" dirty="0"/>
              <a:t> </a:t>
            </a:r>
            <a:r>
              <a:rPr lang="hu-HU" sz="1600" dirty="0" err="1"/>
              <a:t>these</a:t>
            </a:r>
            <a:r>
              <a:rPr lang="hu-HU" sz="1600" dirty="0"/>
              <a:t> </a:t>
            </a:r>
            <a:r>
              <a:rPr lang="hu-HU" sz="1600" dirty="0" err="1"/>
              <a:t>walls</a:t>
            </a:r>
            <a:r>
              <a:rPr lang="hu-HU" sz="1600" dirty="0"/>
              <a:t>.</a:t>
            </a:r>
          </a:p>
          <a:p>
            <a:pPr rtl="0">
              <a:lnSpc>
                <a:spcPct val="100000"/>
              </a:lnSpc>
            </a:pPr>
            <a:r>
              <a:rPr lang="hu-HU" sz="1600" dirty="0" err="1"/>
              <a:t>Messages</a:t>
            </a:r>
            <a:r>
              <a:rPr lang="hu-HU" sz="1600" dirty="0"/>
              <a:t> </a:t>
            </a:r>
            <a:r>
              <a:rPr lang="hu-HU" sz="1600" dirty="0" err="1"/>
              <a:t>might</a:t>
            </a:r>
            <a:r>
              <a:rPr lang="hu-HU" sz="1600" dirty="0"/>
              <a:t> </a:t>
            </a:r>
            <a:r>
              <a:rPr lang="hu-HU" sz="1600" dirty="0" err="1"/>
              <a:t>not</a:t>
            </a:r>
            <a:r>
              <a:rPr lang="hu-HU" sz="1600" dirty="0"/>
              <a:t> </a:t>
            </a:r>
            <a:r>
              <a:rPr lang="hu-HU" sz="1600" dirty="0" err="1"/>
              <a:t>have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same</a:t>
            </a:r>
            <a:r>
              <a:rPr lang="hu-HU" sz="1600" dirty="0"/>
              <a:t> </a:t>
            </a:r>
            <a:r>
              <a:rPr lang="hu-HU" sz="1600" dirty="0" err="1"/>
              <a:t>structure</a:t>
            </a:r>
            <a:r>
              <a:rPr lang="hu-HU" sz="1600" dirty="0"/>
              <a:t> </a:t>
            </a:r>
            <a:r>
              <a:rPr lang="hu-HU" sz="1600" dirty="0" err="1"/>
              <a:t>each</a:t>
            </a:r>
            <a:r>
              <a:rPr lang="hu-HU" sz="1600" dirty="0"/>
              <a:t> </a:t>
            </a:r>
            <a:r>
              <a:rPr lang="hu-HU" sz="1600" dirty="0" err="1"/>
              <a:t>time</a:t>
            </a:r>
            <a:r>
              <a:rPr lang="hu-HU" sz="1600" dirty="0"/>
              <a:t>, and </a:t>
            </a:r>
            <a:r>
              <a:rPr lang="hu-HU" sz="1600" dirty="0" err="1"/>
              <a:t>they</a:t>
            </a:r>
            <a:r>
              <a:rPr lang="hu-HU" sz="1600" dirty="0"/>
              <a:t> </a:t>
            </a:r>
            <a:r>
              <a:rPr lang="hu-HU" sz="1600" dirty="0" err="1"/>
              <a:t>have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be </a:t>
            </a:r>
            <a:r>
              <a:rPr lang="hu-HU" sz="1600" dirty="0" err="1"/>
              <a:t>stored</a:t>
            </a:r>
            <a:r>
              <a:rPr lang="hu-HU" sz="1600" dirty="0"/>
              <a:t> </a:t>
            </a:r>
            <a:r>
              <a:rPr lang="hu-HU" sz="1600" dirty="0" err="1"/>
              <a:t>fastly</a:t>
            </a:r>
            <a:r>
              <a:rPr lang="hu-HU" sz="1600" dirty="0"/>
              <a:t> in </a:t>
            </a:r>
            <a:r>
              <a:rPr lang="hu-HU" sz="1600" dirty="0" err="1"/>
              <a:t>real</a:t>
            </a:r>
            <a:r>
              <a:rPr lang="hu-HU" sz="1600" dirty="0"/>
              <a:t> </a:t>
            </a:r>
            <a:r>
              <a:rPr lang="hu-HU" sz="1600" dirty="0" err="1"/>
              <a:t>time</a:t>
            </a:r>
            <a:r>
              <a:rPr lang="hu-HU" sz="1600" dirty="0"/>
              <a:t>, </a:t>
            </a:r>
            <a:r>
              <a:rPr lang="hu-HU" sz="1600" dirty="0" err="1"/>
              <a:t>so</a:t>
            </a:r>
            <a:r>
              <a:rPr lang="hu-HU" sz="1600" dirty="0"/>
              <a:t> </a:t>
            </a:r>
            <a:r>
              <a:rPr lang="hu-HU" sz="1600" dirty="0" err="1"/>
              <a:t>they</a:t>
            </a:r>
            <a:r>
              <a:rPr lang="hu-HU" sz="1600" dirty="0"/>
              <a:t> </a:t>
            </a:r>
            <a:r>
              <a:rPr lang="hu-HU" sz="1600" dirty="0" err="1"/>
              <a:t>are</a:t>
            </a:r>
            <a:r>
              <a:rPr lang="hu-HU" sz="1600" dirty="0"/>
              <a:t> </a:t>
            </a:r>
            <a:r>
              <a:rPr lang="hu-HU" sz="1600" dirty="0" err="1"/>
              <a:t>stored</a:t>
            </a:r>
            <a:r>
              <a:rPr lang="hu-HU" sz="1600" dirty="0"/>
              <a:t> </a:t>
            </a:r>
            <a:r>
              <a:rPr lang="hu-HU" sz="1600" dirty="0" err="1"/>
              <a:t>as</a:t>
            </a:r>
            <a:r>
              <a:rPr lang="hu-HU" sz="1600" dirty="0"/>
              <a:t> JSONB -&gt; </a:t>
            </a:r>
            <a:r>
              <a:rPr lang="hu-HU" sz="1600" dirty="0" err="1"/>
              <a:t>Don’t</a:t>
            </a:r>
            <a:r>
              <a:rPr lang="hu-HU" sz="1600" dirty="0"/>
              <a:t> </a:t>
            </a:r>
            <a:r>
              <a:rPr lang="hu-HU" sz="1600" dirty="0" err="1"/>
              <a:t>have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</a:t>
            </a:r>
            <a:r>
              <a:rPr lang="hu-HU" sz="1600" dirty="0" err="1"/>
              <a:t>split</a:t>
            </a:r>
            <a:r>
              <a:rPr lang="hu-HU" sz="1600" dirty="0"/>
              <a:t> </a:t>
            </a:r>
            <a:r>
              <a:rPr lang="hu-HU" sz="1600" dirty="0" err="1"/>
              <a:t>it</a:t>
            </a:r>
            <a:r>
              <a:rPr lang="hu-HU" sz="1600" dirty="0"/>
              <a:t> </a:t>
            </a:r>
            <a:r>
              <a:rPr lang="hu-HU" sz="1600" dirty="0" err="1"/>
              <a:t>up</a:t>
            </a:r>
            <a:r>
              <a:rPr lang="hu-HU" sz="1600" dirty="0"/>
              <a:t> </a:t>
            </a:r>
            <a:r>
              <a:rPr lang="hu-HU" sz="1600" dirty="0" err="1"/>
              <a:t>on</a:t>
            </a:r>
            <a:r>
              <a:rPr lang="hu-HU" sz="1600" dirty="0"/>
              <a:t> </a:t>
            </a:r>
            <a:r>
              <a:rPr lang="hu-HU" sz="1600" dirty="0" err="1"/>
              <a:t>insert</a:t>
            </a:r>
            <a:r>
              <a:rPr lang="hu-HU" sz="1600" dirty="0"/>
              <a:t>, </a:t>
            </a:r>
            <a:r>
              <a:rPr lang="hu-HU" sz="1600" dirty="0" err="1"/>
              <a:t>but</a:t>
            </a:r>
            <a:r>
              <a:rPr lang="hu-HU" sz="1600" dirty="0"/>
              <a:t> </a:t>
            </a:r>
            <a:r>
              <a:rPr lang="hu-HU" sz="1600" dirty="0" err="1"/>
              <a:t>still</a:t>
            </a:r>
            <a:r>
              <a:rPr lang="hu-HU" sz="1600" dirty="0"/>
              <a:t> </a:t>
            </a:r>
            <a:r>
              <a:rPr lang="hu-HU" sz="1600" dirty="0" err="1"/>
              <a:t>can</a:t>
            </a:r>
            <a:r>
              <a:rPr lang="hu-HU" sz="1600" dirty="0"/>
              <a:t> be </a:t>
            </a:r>
            <a:r>
              <a:rPr lang="hu-HU" sz="1600" dirty="0" err="1"/>
              <a:t>queried</a:t>
            </a:r>
            <a:r>
              <a:rPr lang="hu-HU" sz="1600" dirty="0"/>
              <a:t> </a:t>
            </a:r>
            <a:r>
              <a:rPr lang="hu-HU" sz="1600" dirty="0" err="1"/>
              <a:t>efficiently</a:t>
            </a:r>
            <a:endParaRPr lang="hu-HU" sz="1600" dirty="0"/>
          </a:p>
          <a:p>
            <a:pPr rtl="0">
              <a:lnSpc>
                <a:spcPct val="100000"/>
              </a:lnSpc>
            </a:pPr>
            <a:r>
              <a:rPr lang="hu-HU" sz="1600" dirty="0" err="1"/>
              <a:t>Walls</a:t>
            </a:r>
            <a:r>
              <a:rPr lang="hu-HU" sz="1600" dirty="0"/>
              <a:t> </a:t>
            </a:r>
            <a:r>
              <a:rPr lang="hu-HU" sz="1600" dirty="0" err="1"/>
              <a:t>consist</a:t>
            </a:r>
            <a:r>
              <a:rPr lang="hu-HU" sz="1600" dirty="0"/>
              <a:t> of </a:t>
            </a:r>
            <a:r>
              <a:rPr lang="hu-HU" sz="1600" dirty="0" err="1"/>
              <a:t>data</a:t>
            </a:r>
            <a:r>
              <a:rPr lang="hu-HU" sz="1600" dirty="0"/>
              <a:t> </a:t>
            </a:r>
            <a:r>
              <a:rPr lang="hu-HU" sz="1600" dirty="0" err="1"/>
              <a:t>structured</a:t>
            </a:r>
            <a:r>
              <a:rPr lang="hu-HU" sz="1600" dirty="0"/>
              <a:t> </a:t>
            </a:r>
            <a:r>
              <a:rPr lang="hu-HU" sz="1600" dirty="0" err="1"/>
              <a:t>within</a:t>
            </a:r>
            <a:r>
              <a:rPr lang="hu-HU" sz="1600" dirty="0"/>
              <a:t> </a:t>
            </a:r>
            <a:r>
              <a:rPr lang="hu-HU" sz="1600" dirty="0" err="1"/>
              <a:t>each</a:t>
            </a:r>
            <a:r>
              <a:rPr lang="hu-HU" sz="1600" dirty="0"/>
              <a:t> </a:t>
            </a:r>
            <a:r>
              <a:rPr lang="hu-HU" sz="1600" dirty="0" err="1"/>
              <a:t>other</a:t>
            </a:r>
            <a:r>
              <a:rPr lang="hu-HU" sz="1600" dirty="0"/>
              <a:t>, </a:t>
            </a:r>
            <a:r>
              <a:rPr lang="hu-HU" sz="1600" dirty="0" err="1"/>
              <a:t>therefore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XML </a:t>
            </a:r>
            <a:r>
              <a:rPr lang="hu-HU" sz="1600" dirty="0" err="1"/>
              <a:t>type</a:t>
            </a:r>
            <a:r>
              <a:rPr lang="hu-HU" sz="1600" dirty="0"/>
              <a:t> is </a:t>
            </a:r>
            <a:r>
              <a:rPr lang="hu-HU" sz="1600" dirty="0" err="1"/>
              <a:t>the</a:t>
            </a:r>
            <a:r>
              <a:rPr lang="hu-HU" sz="1600" dirty="0"/>
              <a:t> most </a:t>
            </a:r>
            <a:r>
              <a:rPr lang="hu-HU" sz="1600" dirty="0" err="1"/>
              <a:t>suitable</a:t>
            </a:r>
            <a:r>
              <a:rPr lang="hu-HU" sz="1600" dirty="0"/>
              <a:t> </a:t>
            </a:r>
            <a:r>
              <a:rPr lang="hu-HU" sz="1600" dirty="0" err="1"/>
              <a:t>choice</a:t>
            </a:r>
            <a:endParaRPr lang="hu-HU" sz="1600" dirty="0"/>
          </a:p>
          <a:p>
            <a:pPr rtl="0">
              <a:lnSpc>
                <a:spcPct val="100000"/>
              </a:lnSpc>
            </a:pPr>
            <a:r>
              <a:rPr lang="hu-HU" sz="1600" dirty="0" err="1"/>
              <a:t>They</a:t>
            </a:r>
            <a:r>
              <a:rPr lang="hu-HU" sz="1600" dirty="0"/>
              <a:t> </a:t>
            </a:r>
            <a:r>
              <a:rPr lang="hu-HU" sz="1600" dirty="0" err="1"/>
              <a:t>are</a:t>
            </a:r>
            <a:r>
              <a:rPr lang="hu-HU" sz="1600" dirty="0"/>
              <a:t> </a:t>
            </a:r>
            <a:r>
              <a:rPr lang="hu-HU" sz="1600" dirty="0" err="1"/>
              <a:t>filled</a:t>
            </a:r>
            <a:r>
              <a:rPr lang="hu-HU" sz="1600" dirty="0"/>
              <a:t> </a:t>
            </a:r>
            <a:r>
              <a:rPr lang="hu-HU" sz="1600" dirty="0" err="1"/>
              <a:t>with</a:t>
            </a:r>
            <a:r>
              <a:rPr lang="hu-HU" sz="1600" dirty="0"/>
              <a:t> test </a:t>
            </a:r>
            <a:r>
              <a:rPr lang="hu-HU" sz="1600" dirty="0" err="1"/>
              <a:t>data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</a:t>
            </a:r>
            <a:r>
              <a:rPr lang="hu-HU" sz="1600" dirty="0" err="1"/>
              <a:t>try</a:t>
            </a:r>
            <a:r>
              <a:rPr lang="hu-HU" sz="1600" dirty="0"/>
              <a:t> </a:t>
            </a:r>
            <a:r>
              <a:rPr lang="hu-HU" sz="1600" dirty="0" err="1"/>
              <a:t>them</a:t>
            </a:r>
            <a:r>
              <a:rPr lang="hu-HU" sz="1600" dirty="0"/>
              <a:t> out </a:t>
            </a:r>
            <a:r>
              <a:rPr lang="hu-HU" sz="1600" dirty="0" err="1"/>
              <a:t>with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queries</a:t>
            </a:r>
            <a:endParaRPr lang="hu-HU" sz="1600" dirty="0"/>
          </a:p>
          <a:p>
            <a:pPr marL="457200" indent="-457200" rtl="0">
              <a:lnSpc>
                <a:spcPct val="100000"/>
              </a:lnSpc>
              <a:buFont typeface="+mj-lt"/>
              <a:buAutoNum type="arabicPeriod"/>
            </a:pPr>
            <a:endParaRPr lang="hu-HU" sz="1600" dirty="0"/>
          </a:p>
        </p:txBody>
      </p:sp>
      <p:pic>
        <p:nvPicPr>
          <p:cNvPr id="10" name="Kép 9" descr="absztrakt geometriai kép">
            <a:extLst>
              <a:ext uri="{FF2B5EF4-FFF2-40B4-BE49-F238E27FC236}">
                <a16:creationId xmlns:a16="http://schemas.microsoft.com/office/drawing/2014/main" id="{53E05972-4799-7479-0A67-031283C4F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Téglalap 74">
            <a:extLst>
              <a:ext uri="{FF2B5EF4-FFF2-40B4-BE49-F238E27FC236}">
                <a16:creationId xmlns:a16="http://schemas.microsoft.com/office/drawing/2014/main" id="{8A8027B9-9C4F-8248-486F-B61BF5FFC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CF5022F-28FC-542F-E230-40251BDE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hu-HU" dirty="0"/>
              <a:t>XML, JSONB </a:t>
            </a:r>
            <a:r>
              <a:rPr lang="hu-HU" dirty="0" err="1"/>
              <a:t>fields</a:t>
            </a:r>
            <a:endParaRPr lang="hu-HU" dirty="0"/>
          </a:p>
        </p:txBody>
      </p:sp>
      <p:pic>
        <p:nvPicPr>
          <p:cNvPr id="77" name="Kép 76">
            <a:extLst>
              <a:ext uri="{FF2B5EF4-FFF2-40B4-BE49-F238E27FC236}">
                <a16:creationId xmlns:a16="http://schemas.microsoft.com/office/drawing/2014/main" id="{FC8ACF9D-D937-6C3C-62C4-02F10EFC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2F1EEA-0CCD-8714-DA0B-C37D21FDA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249" y="609600"/>
            <a:ext cx="3372321" cy="400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79E5B0-432C-F5BF-B512-4C67A1FD7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293" y="4880203"/>
            <a:ext cx="554823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5F00A3-F020-5489-C4EB-07BD8BFB2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Csoport 70">
            <a:extLst>
              <a:ext uri="{FF2B5EF4-FFF2-40B4-BE49-F238E27FC236}">
                <a16:creationId xmlns:a16="http://schemas.microsoft.com/office/drawing/2014/main" id="{92CD75EA-6173-65C4-DF59-7735D455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Téglalap 71">
              <a:extLst>
                <a:ext uri="{FF2B5EF4-FFF2-40B4-BE49-F238E27FC236}">
                  <a16:creationId xmlns:a16="http://schemas.microsoft.com/office/drawing/2014/main" id="{CC0BBB2C-6B87-D735-7E08-38470764D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73" name="Kép 72">
              <a:extLst>
                <a:ext uri="{FF2B5EF4-FFF2-40B4-BE49-F238E27FC236}">
                  <a16:creationId xmlns:a16="http://schemas.microsoft.com/office/drawing/2014/main" id="{F88398AC-25B4-CF9E-7F9D-EE72D62EC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FBA64F-C335-D260-342D-B0EA80E95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77" y="2121426"/>
            <a:ext cx="5254701" cy="3277425"/>
          </a:xfrm>
        </p:spPr>
        <p:txBody>
          <a:bodyPr rtlCol="0">
            <a:normAutofit fontScale="92500" lnSpcReduction="20000"/>
          </a:bodyPr>
          <a:lstStyle/>
          <a:p>
            <a:pPr rtl="0">
              <a:lnSpc>
                <a:spcPct val="100000"/>
              </a:lnSpc>
            </a:pPr>
            <a:r>
              <a:rPr lang="hu-HU" dirty="0"/>
              <a:t>The </a:t>
            </a:r>
            <a:r>
              <a:rPr lang="hu-HU" dirty="0" err="1"/>
              <a:t>following</a:t>
            </a:r>
            <a:r>
              <a:rPr lang="hu-HU" dirty="0"/>
              <a:t> </a:t>
            </a:r>
            <a:r>
              <a:rPr lang="hu-HU" dirty="0" err="1"/>
              <a:t>queries</a:t>
            </a:r>
            <a:r>
              <a:rPr lang="hu-HU" dirty="0"/>
              <a:t> test </a:t>
            </a: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previously</a:t>
            </a:r>
            <a:r>
              <a:rPr lang="hu-HU" dirty="0"/>
              <a:t> </a:t>
            </a:r>
            <a:r>
              <a:rPr lang="hu-HU" dirty="0" err="1"/>
              <a:t>added</a:t>
            </a:r>
            <a:r>
              <a:rPr lang="hu-HU" dirty="0"/>
              <a:t> </a:t>
            </a:r>
            <a:r>
              <a:rPr lang="hu-HU" dirty="0" err="1"/>
              <a:t>tables</a:t>
            </a:r>
            <a:r>
              <a:rPr lang="hu-HU" dirty="0"/>
              <a:t> </a:t>
            </a:r>
            <a:r>
              <a:rPr lang="hu-HU" dirty="0" err="1"/>
              <a:t>properly</a:t>
            </a:r>
            <a:r>
              <a:rPr lang="hu-HU" dirty="0"/>
              <a:t> </a:t>
            </a:r>
            <a:r>
              <a:rPr lang="hu-HU" dirty="0" err="1"/>
              <a:t>inherit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fields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Participant</a:t>
            </a:r>
            <a:r>
              <a:rPr lang="hu-HU" dirty="0"/>
              <a:t> </a:t>
            </a:r>
            <a:r>
              <a:rPr lang="hu-HU" dirty="0" err="1"/>
              <a:t>table</a:t>
            </a:r>
            <a:endParaRPr lang="hu-HU" dirty="0"/>
          </a:p>
          <a:p>
            <a:pPr rtl="0">
              <a:lnSpc>
                <a:spcPct val="100000"/>
              </a:lnSpc>
            </a:pPr>
            <a:r>
              <a:rPr lang="hu-HU" dirty="0"/>
              <a:t>The </a:t>
            </a:r>
            <a:r>
              <a:rPr lang="hu-HU" dirty="0" err="1"/>
              <a:t>result</a:t>
            </a:r>
            <a:r>
              <a:rPr lang="hu-HU" dirty="0"/>
              <a:t> </a:t>
            </a:r>
            <a:r>
              <a:rPr lang="hu-HU" dirty="0" err="1"/>
              <a:t>set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contains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stored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Participant</a:t>
            </a:r>
            <a:r>
              <a:rPr lang="hu-HU" dirty="0"/>
              <a:t> </a:t>
            </a:r>
            <a:r>
              <a:rPr lang="hu-HU" dirty="0" err="1"/>
              <a:t>table</a:t>
            </a:r>
            <a:endParaRPr lang="hu-HU" dirty="0"/>
          </a:p>
          <a:p>
            <a:pPr rtl="0">
              <a:lnSpc>
                <a:spcPct val="100000"/>
              </a:lnSpc>
            </a:pPr>
            <a:r>
              <a:rPr lang="hu-HU" dirty="0" err="1"/>
              <a:t>Unnesting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multivalued</a:t>
            </a:r>
            <a:r>
              <a:rPr lang="hu-HU" dirty="0"/>
              <a:t> </a:t>
            </a:r>
            <a:r>
              <a:rPr lang="hu-HU" dirty="0" err="1"/>
              <a:t>type</a:t>
            </a:r>
            <a:r>
              <a:rPr lang="hu-HU" dirty="0"/>
              <a:t> </a:t>
            </a:r>
            <a:r>
              <a:rPr lang="hu-HU" dirty="0" err="1"/>
              <a:t>results</a:t>
            </a:r>
            <a:r>
              <a:rPr lang="hu-HU" dirty="0"/>
              <a:t> a </a:t>
            </a:r>
            <a:r>
              <a:rPr lang="hu-HU" dirty="0" err="1"/>
              <a:t>record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each</a:t>
            </a:r>
            <a:r>
              <a:rPr lang="hu-HU" dirty="0"/>
              <a:t> </a:t>
            </a:r>
            <a:r>
              <a:rPr lang="hu-HU" dirty="0" err="1"/>
              <a:t>element</a:t>
            </a:r>
            <a:r>
              <a:rPr lang="hu-HU" dirty="0"/>
              <a:t> </a:t>
            </a:r>
            <a:r>
              <a:rPr lang="hu-HU" dirty="0" err="1"/>
              <a:t>stored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list_of_types</a:t>
            </a:r>
            <a:r>
              <a:rPr lang="hu-HU" dirty="0"/>
              <a:t> </a:t>
            </a:r>
            <a:r>
              <a:rPr lang="hu-HU" dirty="0" err="1"/>
              <a:t>field</a:t>
            </a:r>
            <a:endParaRPr lang="hu-HU" dirty="0"/>
          </a:p>
          <a:p>
            <a:pPr rtl="0">
              <a:lnSpc>
                <a:spcPct val="100000"/>
              </a:lnSpc>
            </a:pPr>
            <a:r>
              <a:rPr lang="hu-HU" dirty="0" err="1"/>
              <a:t>Result</a:t>
            </a:r>
            <a:r>
              <a:rPr lang="hu-HU" dirty="0"/>
              <a:t> of </a:t>
            </a:r>
            <a:r>
              <a:rPr lang="hu-HU" dirty="0" err="1"/>
              <a:t>query</a:t>
            </a:r>
            <a:r>
              <a:rPr lang="hu-HU" dirty="0"/>
              <a:t> no. 4:</a:t>
            </a:r>
          </a:p>
          <a:p>
            <a:pPr marL="0" indent="0" rtl="0">
              <a:lnSpc>
                <a:spcPct val="100000"/>
              </a:lnSpc>
              <a:buNone/>
            </a:pPr>
            <a:endParaRPr lang="hu-HU" sz="2000" dirty="0"/>
          </a:p>
        </p:txBody>
      </p:sp>
      <p:sp>
        <p:nvSpPr>
          <p:cNvPr id="75" name="Téglalap 74">
            <a:extLst>
              <a:ext uri="{FF2B5EF4-FFF2-40B4-BE49-F238E27FC236}">
                <a16:creationId xmlns:a16="http://schemas.microsoft.com/office/drawing/2014/main" id="{7704B6EE-CF4D-5457-298E-223BB0D3D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24F66C8-C570-340C-EA51-3DC8B857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hu-HU" dirty="0" err="1"/>
              <a:t>Queries</a:t>
            </a:r>
            <a:r>
              <a:rPr lang="hu-HU" dirty="0"/>
              <a:t> I. – Testing </a:t>
            </a:r>
            <a:r>
              <a:rPr lang="hu-HU" dirty="0" err="1"/>
              <a:t>inheritance</a:t>
            </a:r>
            <a:endParaRPr lang="hu-HU" dirty="0"/>
          </a:p>
        </p:txBody>
      </p:sp>
      <p:pic>
        <p:nvPicPr>
          <p:cNvPr id="77" name="Kép 76">
            <a:extLst>
              <a:ext uri="{FF2B5EF4-FFF2-40B4-BE49-F238E27FC236}">
                <a16:creationId xmlns:a16="http://schemas.microsoft.com/office/drawing/2014/main" id="{62B26371-E0FA-EE4C-F02C-F1E5BD92A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58D7D9-4A9E-1995-7509-1CE949943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591" y="2000203"/>
            <a:ext cx="6364989" cy="28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B08386-240B-D313-681C-A8360A721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28573"/>
            <a:ext cx="12192000" cy="102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2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81F2EF-B893-3792-F8C5-30AB483AB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Csoport 70">
            <a:extLst>
              <a:ext uri="{FF2B5EF4-FFF2-40B4-BE49-F238E27FC236}">
                <a16:creationId xmlns:a16="http://schemas.microsoft.com/office/drawing/2014/main" id="{16903075-510C-F504-F676-8BA040F5A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Téglalap 71">
              <a:extLst>
                <a:ext uri="{FF2B5EF4-FFF2-40B4-BE49-F238E27FC236}">
                  <a16:creationId xmlns:a16="http://schemas.microsoft.com/office/drawing/2014/main" id="{A915C6EC-9ED2-1B97-66C6-40EE5DFC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73" name="Kép 72">
              <a:extLst>
                <a:ext uri="{FF2B5EF4-FFF2-40B4-BE49-F238E27FC236}">
                  <a16:creationId xmlns:a16="http://schemas.microsoft.com/office/drawing/2014/main" id="{64E66AF9-32CB-DEF3-A5B4-A1E87437D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810A34-D205-4141-7593-912E38B7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2"/>
            <a:ext cx="6111678" cy="4521128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hu-HU" sz="2000" dirty="0"/>
              <a:t>The </a:t>
            </a:r>
            <a:r>
              <a:rPr lang="hu-HU" sz="2000" dirty="0" err="1"/>
              <a:t>following</a:t>
            </a:r>
            <a:r>
              <a:rPr lang="hu-HU" sz="2000" dirty="0"/>
              <a:t> </a:t>
            </a:r>
            <a:r>
              <a:rPr lang="hu-HU" sz="2000" dirty="0" err="1"/>
              <a:t>queries</a:t>
            </a:r>
            <a:r>
              <a:rPr lang="hu-HU" sz="2000" dirty="0"/>
              <a:t> </a:t>
            </a:r>
            <a:r>
              <a:rPr lang="hu-HU" sz="2000" dirty="0" err="1"/>
              <a:t>mainly</a:t>
            </a:r>
            <a:r>
              <a:rPr lang="hu-HU" sz="2000" dirty="0"/>
              <a:t> </a:t>
            </a:r>
            <a:r>
              <a:rPr lang="hu-HU" sz="2000" dirty="0" err="1"/>
              <a:t>focus</a:t>
            </a:r>
            <a:r>
              <a:rPr lang="hu-HU" sz="2000" dirty="0"/>
              <a:t> </a:t>
            </a:r>
            <a:r>
              <a:rPr lang="hu-HU" sz="2000" dirty="0" err="1"/>
              <a:t>on</a:t>
            </a:r>
            <a:r>
              <a:rPr lang="hu-HU" sz="2000" dirty="0"/>
              <a:t> </a:t>
            </a:r>
            <a:r>
              <a:rPr lang="hu-HU" sz="2000" dirty="0" err="1"/>
              <a:t>methods</a:t>
            </a:r>
            <a:r>
              <a:rPr lang="hu-HU" sz="2000" dirty="0"/>
              <a:t> </a:t>
            </a:r>
            <a:r>
              <a:rPr lang="hu-HU" sz="2000" dirty="0" err="1"/>
              <a:t>used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query</a:t>
            </a:r>
            <a:r>
              <a:rPr lang="hu-HU" sz="2000" dirty="0"/>
              <a:t> XML and JSONB </a:t>
            </a:r>
            <a:r>
              <a:rPr lang="hu-HU" sz="2000" dirty="0" err="1"/>
              <a:t>type</a:t>
            </a:r>
            <a:r>
              <a:rPr lang="hu-HU" sz="2000" dirty="0"/>
              <a:t> </a:t>
            </a:r>
            <a:r>
              <a:rPr lang="hu-HU" sz="2000" dirty="0" err="1"/>
              <a:t>fields</a:t>
            </a:r>
            <a:endParaRPr lang="hu-HU" sz="2000" dirty="0"/>
          </a:p>
          <a:p>
            <a:pPr>
              <a:lnSpc>
                <a:spcPct val="100000"/>
              </a:lnSpc>
            </a:pPr>
            <a:r>
              <a:rPr lang="en-US" sz="2000" dirty="0" err="1"/>
              <a:t>jsonb_array_elements</a:t>
            </a:r>
            <a:r>
              <a:rPr lang="en-US" sz="2000" dirty="0"/>
              <a:t>(): Used to expand the JSON array of messages so each message can be filtered individually</a:t>
            </a:r>
            <a:endParaRPr lang="hu-HU" sz="2000" dirty="0"/>
          </a:p>
          <a:p>
            <a:pPr>
              <a:lnSpc>
                <a:spcPct val="100000"/>
              </a:lnSpc>
            </a:pPr>
            <a:r>
              <a:rPr lang="hu-HU" sz="2000" dirty="0"/>
              <a:t>-&gt;&gt;: </a:t>
            </a:r>
            <a:r>
              <a:rPr lang="hu-HU" sz="2000" dirty="0" err="1"/>
              <a:t>Extracts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JSON </a:t>
            </a:r>
            <a:r>
              <a:rPr lang="hu-HU" sz="2000" dirty="0" err="1"/>
              <a:t>content</a:t>
            </a:r>
            <a:r>
              <a:rPr lang="hu-HU" sz="2000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 text</a:t>
            </a:r>
          </a:p>
          <a:p>
            <a:pPr>
              <a:lnSpc>
                <a:spcPct val="100000"/>
              </a:lnSpc>
            </a:pPr>
            <a:r>
              <a:rPr lang="hu-HU" sz="2000" dirty="0" err="1"/>
              <a:t>xpath</a:t>
            </a:r>
            <a:r>
              <a:rPr lang="hu-HU" sz="2000" dirty="0"/>
              <a:t>('/Wall/@id', </a:t>
            </a:r>
            <a:r>
              <a:rPr lang="hu-HU" sz="2000" dirty="0" err="1"/>
              <a:t>e.wall_data</a:t>
            </a:r>
            <a:r>
              <a:rPr lang="hu-HU" sz="2000" dirty="0"/>
              <a:t>): </a:t>
            </a:r>
            <a:r>
              <a:rPr lang="hu-HU" sz="2000" dirty="0" err="1"/>
              <a:t>This</a:t>
            </a:r>
            <a:r>
              <a:rPr lang="hu-HU" sz="2000" dirty="0"/>
              <a:t> </a:t>
            </a:r>
            <a:r>
              <a:rPr lang="hu-HU" sz="2000" dirty="0" err="1"/>
              <a:t>extracts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ID </a:t>
            </a:r>
            <a:r>
              <a:rPr lang="hu-HU" sz="2000" dirty="0" err="1"/>
              <a:t>from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XML </a:t>
            </a:r>
            <a:r>
              <a:rPr lang="hu-HU" sz="2000" dirty="0" err="1"/>
              <a:t>column</a:t>
            </a:r>
            <a:r>
              <a:rPr lang="hu-HU" sz="2000" dirty="0"/>
              <a:t>, </a:t>
            </a:r>
            <a:r>
              <a:rPr lang="hu-HU" sz="2000" dirty="0" err="1"/>
              <a:t>than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[1] </a:t>
            </a:r>
            <a:r>
              <a:rPr lang="hu-HU" sz="2000" dirty="0" err="1"/>
              <a:t>refers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first</a:t>
            </a:r>
            <a:r>
              <a:rPr lang="hu-HU" sz="2000" dirty="0"/>
              <a:t> </a:t>
            </a:r>
            <a:r>
              <a:rPr lang="hu-HU" sz="2000" dirty="0" err="1"/>
              <a:t>field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XML, </a:t>
            </a:r>
            <a:r>
              <a:rPr lang="hu-HU" sz="2000" dirty="0" err="1"/>
              <a:t>which</a:t>
            </a:r>
            <a:r>
              <a:rPr lang="hu-HU" sz="2000" dirty="0"/>
              <a:t> is </a:t>
            </a:r>
            <a:r>
              <a:rPr lang="hu-HU" sz="2000" dirty="0" err="1"/>
              <a:t>wall’s</a:t>
            </a:r>
            <a:r>
              <a:rPr lang="hu-HU" sz="2000" dirty="0"/>
              <a:t> ID, </a:t>
            </a:r>
            <a:r>
              <a:rPr lang="hu-HU" sz="2000" dirty="0" err="1"/>
              <a:t>which</a:t>
            </a:r>
            <a:r>
              <a:rPr lang="hu-HU" sz="2000" dirty="0"/>
              <a:t> </a:t>
            </a:r>
            <a:r>
              <a:rPr lang="hu-HU" sz="2000" dirty="0" err="1"/>
              <a:t>we</a:t>
            </a:r>
            <a:r>
              <a:rPr lang="hu-HU" sz="2000" dirty="0"/>
              <a:t> filter </a:t>
            </a:r>
            <a:r>
              <a:rPr lang="hu-HU" sz="2000" dirty="0" err="1"/>
              <a:t>by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experts</a:t>
            </a:r>
            <a:r>
              <a:rPr lang="hu-HU" sz="2000" dirty="0"/>
              <a:t>’ </a:t>
            </a:r>
            <a:r>
              <a:rPr lang="hu-HU" sz="2000" dirty="0" err="1"/>
              <a:t>nicknames</a:t>
            </a:r>
            <a:r>
              <a:rPr lang="hu-HU" sz="2000" dirty="0"/>
              <a:t> (</a:t>
            </a:r>
            <a:r>
              <a:rPr lang="hu-HU" sz="2000" dirty="0" err="1"/>
              <a:t>That</a:t>
            </a:r>
            <a:r>
              <a:rPr lang="hu-HU" sz="2000" dirty="0"/>
              <a:t> is </a:t>
            </a:r>
            <a:r>
              <a:rPr lang="hu-HU" sz="2000" dirty="0" err="1"/>
              <a:t>what</a:t>
            </a:r>
            <a:r>
              <a:rPr lang="hu-HU" sz="2000" dirty="0"/>
              <a:t> I </a:t>
            </a:r>
            <a:r>
              <a:rPr lang="hu-HU" sz="2000" dirty="0" err="1"/>
              <a:t>have</a:t>
            </a:r>
            <a:r>
              <a:rPr lang="hu-HU" sz="2000" dirty="0"/>
              <a:t> </a:t>
            </a:r>
            <a:r>
              <a:rPr lang="hu-HU" sz="2000" dirty="0" err="1"/>
              <a:t>used</a:t>
            </a:r>
            <a:r>
              <a:rPr lang="hu-HU" sz="2000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 an ID in </a:t>
            </a:r>
            <a:r>
              <a:rPr lang="hu-HU" sz="2000" dirty="0" err="1"/>
              <a:t>the</a:t>
            </a:r>
            <a:r>
              <a:rPr lang="hu-HU" sz="2000" dirty="0"/>
              <a:t> XML)</a:t>
            </a:r>
          </a:p>
          <a:p>
            <a:pPr marL="0" indent="0" rtl="0">
              <a:lnSpc>
                <a:spcPct val="100000"/>
              </a:lnSpc>
              <a:buNone/>
            </a:pPr>
            <a:endParaRPr lang="hu-HU" sz="2000" dirty="0"/>
          </a:p>
        </p:txBody>
      </p:sp>
      <p:sp>
        <p:nvSpPr>
          <p:cNvPr id="75" name="Téglalap 74">
            <a:extLst>
              <a:ext uri="{FF2B5EF4-FFF2-40B4-BE49-F238E27FC236}">
                <a16:creationId xmlns:a16="http://schemas.microsoft.com/office/drawing/2014/main" id="{E4FD1B27-E4C3-6263-82EF-344A641AB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AEF3FC7-FD7B-8F91-5CD9-1F7B069D6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hu-HU" dirty="0" err="1"/>
              <a:t>Queries</a:t>
            </a:r>
            <a:r>
              <a:rPr lang="hu-HU" dirty="0"/>
              <a:t> II. – Testing </a:t>
            </a:r>
            <a:r>
              <a:rPr lang="hu-HU" dirty="0" err="1"/>
              <a:t>XMl</a:t>
            </a:r>
            <a:r>
              <a:rPr lang="hu-HU" dirty="0"/>
              <a:t> and JSONB </a:t>
            </a:r>
            <a:r>
              <a:rPr lang="hu-HU" dirty="0" err="1"/>
              <a:t>fields</a:t>
            </a:r>
            <a:endParaRPr lang="hu-HU" dirty="0"/>
          </a:p>
        </p:txBody>
      </p:sp>
      <p:pic>
        <p:nvPicPr>
          <p:cNvPr id="77" name="Kép 76">
            <a:extLst>
              <a:ext uri="{FF2B5EF4-FFF2-40B4-BE49-F238E27FC236}">
                <a16:creationId xmlns:a16="http://schemas.microsoft.com/office/drawing/2014/main" id="{0EC788DB-8C44-2CF4-4290-D2A0183B8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49EDD4-39B0-C22E-BF33-4A7DBDE21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236" y="2231954"/>
            <a:ext cx="5400000" cy="297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3294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346_TF11161285.potx" id="{0B0BB61F-C577-4255-8ECF-B757F4C034FA}" vid="{E81A50EA-4E34-472B-92EB-A54EEC50C86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Berlini arculat</Template>
  <TotalTime>20675</TotalTime>
  <Words>400</Words>
  <Application>Microsoft Office PowerPoint</Application>
  <PresentationFormat>Widescreen</PresentationFormat>
  <Paragraphs>27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Trebuchet MS</vt:lpstr>
      <vt:lpstr>Berlin</vt:lpstr>
      <vt:lpstr>Advanced Topics in Databases Assignment III. </vt:lpstr>
      <vt:lpstr>New tables, inheritance</vt:lpstr>
      <vt:lpstr>XML, JSONB fields</vt:lpstr>
      <vt:lpstr>Queries I. – Testing inheritance</vt:lpstr>
      <vt:lpstr>Queries II. – Testing XMl and JSONB fields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Dániel Bertók</dc:creator>
  <cp:lastModifiedBy>Dániel Bertók</cp:lastModifiedBy>
  <cp:revision>22</cp:revision>
  <dcterms:created xsi:type="dcterms:W3CDTF">2026-03-24T09:51:00Z</dcterms:created>
  <dcterms:modified xsi:type="dcterms:W3CDTF">2026-05-06T03:17:45Z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