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0" y="6848475"/>
            <a:ext cx="12192000" cy="952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581575" y="2736307"/>
            <a:ext cx="11201400" cy="6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00" b="1"/>
              <a:t>ClassNet </a:t>
            </a:r>
            <a:r>
              <a:rPr lang="en-US" sz="4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Assignment 3</a:t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848275" y="3742792"/>
            <a:ext cx="10668000" cy="3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/>
              <a:t>Fanni Farkas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/>
        </p:nvSpPr>
        <p:spPr>
          <a:xfrm>
            <a:off x="573024" y="345834"/>
            <a:ext cx="11201400" cy="542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Database Hierarchy</a:t>
            </a:r>
            <a:endParaRPr dirty="0"/>
          </a:p>
        </p:txBody>
      </p:sp>
      <p:sp>
        <p:nvSpPr>
          <p:cNvPr id="93" name="Google Shape;93;p14"/>
          <p:cNvSpPr/>
          <p:nvPr/>
        </p:nvSpPr>
        <p:spPr>
          <a:xfrm>
            <a:off x="573024" y="964959"/>
            <a:ext cx="10668000" cy="1905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4"/>
          <p:cNvSpPr txBox="1"/>
          <p:nvPr/>
        </p:nvSpPr>
        <p:spPr>
          <a:xfrm>
            <a:off x="490728" y="1188386"/>
            <a:ext cx="5754624" cy="5663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775" tIns="0" rIns="0" bIns="0" anchor="t" anchorCtr="0">
            <a:spAutoFit/>
          </a:bodyPr>
          <a:lstStyle/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PostgreSQL INHERITS mechanism</a:t>
            </a:r>
            <a:endParaRPr lang="hu-HU" sz="2400" dirty="0"/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Base table: USERS</a:t>
            </a:r>
            <a:endParaRPr lang="hu-HU" sz="2400" dirty="0"/>
          </a:p>
          <a:p>
            <a:pPr marL="342900" indent="-342900"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Common attributes: Name, Gender, City</a:t>
            </a:r>
            <a:r>
              <a:rPr lang="hu-HU" sz="2400" dirty="0"/>
              <a:t>, Country, </a:t>
            </a:r>
            <a:r>
              <a:rPr lang="hu-HU" sz="2400" dirty="0" err="1"/>
              <a:t>Description</a:t>
            </a:r>
            <a:endParaRPr lang="hu-HU" sz="2400" dirty="0"/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Subclasses: </a:t>
            </a:r>
            <a:endParaRPr lang="hu-HU" sz="2400" dirty="0"/>
          </a:p>
          <a:p>
            <a:pPr marL="342900" lvl="4" indent="-342900"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Professors</a:t>
            </a:r>
            <a:r>
              <a:rPr lang="hu-HU" sz="2400" dirty="0"/>
              <a:t>: </a:t>
            </a:r>
            <a:r>
              <a:rPr lang="en-US" sz="2400" dirty="0"/>
              <a:t>Added Specialty attribute</a:t>
            </a:r>
            <a:endParaRPr lang="hu-HU" sz="2400" dirty="0"/>
          </a:p>
          <a:p>
            <a:pPr marL="342900" lvl="7" indent="-342900"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Students</a:t>
            </a:r>
            <a:r>
              <a:rPr lang="hu-HU" sz="2400" dirty="0"/>
              <a:t>: </a:t>
            </a:r>
            <a:r>
              <a:rPr lang="en-US" sz="2400" dirty="0"/>
              <a:t>Date of registration</a:t>
            </a:r>
            <a:r>
              <a:rPr lang="hu-HU" sz="2400" dirty="0"/>
              <a:t>, </a:t>
            </a:r>
            <a:r>
              <a:rPr lang="en-US" sz="2400" dirty="0"/>
              <a:t>JSONB Profile</a:t>
            </a:r>
            <a:r>
              <a:rPr lang="hu-HU" sz="2400" dirty="0"/>
              <a:t> (</a:t>
            </a:r>
            <a:r>
              <a:rPr lang="en-US" sz="2400" dirty="0"/>
              <a:t>Flexible academic data storage</a:t>
            </a:r>
            <a:r>
              <a:rPr lang="hu-HU" sz="2400" dirty="0"/>
              <a:t>)</a:t>
            </a:r>
            <a:endParaRPr lang="hu-HU" dirty="0"/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3" name="Kép 2">
            <a:extLst>
              <a:ext uri="{FF2B5EF4-FFF2-40B4-BE49-F238E27FC236}">
                <a16:creationId xmlns:a16="http://schemas.microsoft.com/office/drawing/2014/main" id="{89D06DBC-C726-5A59-4B1D-CD1AE58DAB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5352" y="1859082"/>
            <a:ext cx="5639587" cy="381053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6"/>
          <p:cNvSpPr/>
          <p:nvPr/>
        </p:nvSpPr>
        <p:spPr>
          <a:xfrm>
            <a:off x="0" y="6848475"/>
            <a:ext cx="12192000" cy="952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16"/>
          <p:cNvSpPr txBox="1"/>
          <p:nvPr/>
        </p:nvSpPr>
        <p:spPr>
          <a:xfrm>
            <a:off x="495300" y="292449"/>
            <a:ext cx="11201400" cy="542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Relationship Constraints</a:t>
            </a:r>
            <a:endParaRPr dirty="0"/>
          </a:p>
        </p:txBody>
      </p:sp>
      <p:sp>
        <p:nvSpPr>
          <p:cNvPr id="121" name="Google Shape;121;p16"/>
          <p:cNvSpPr/>
          <p:nvPr/>
        </p:nvSpPr>
        <p:spPr>
          <a:xfrm>
            <a:off x="495300" y="911574"/>
            <a:ext cx="10668000" cy="1905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16"/>
          <p:cNvSpPr txBox="1"/>
          <p:nvPr/>
        </p:nvSpPr>
        <p:spPr>
          <a:xfrm>
            <a:off x="495300" y="2018124"/>
            <a:ext cx="5050536" cy="3299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775" tIns="0" rIns="0" bIns="0" anchor="t" anchorCtr="0">
            <a:spAutoFit/>
          </a:bodyPr>
          <a:lstStyle/>
          <a:p>
            <a:pPr marL="342900" marR="0" lvl="0" indent="-34290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Friendship restricted to Students only</a:t>
            </a:r>
            <a:endParaRPr lang="hu-HU"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FRIENDS table recreated</a:t>
            </a: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Foreign Key enforcement against Student subclass</a:t>
            </a:r>
          </a:p>
          <a:p>
            <a:pPr marL="285750" marR="0" lvl="0" indent="-28575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  <p:pic>
        <p:nvPicPr>
          <p:cNvPr id="3" name="Kép 2">
            <a:extLst>
              <a:ext uri="{FF2B5EF4-FFF2-40B4-BE49-F238E27FC236}">
                <a16:creationId xmlns:a16="http://schemas.microsoft.com/office/drawing/2014/main" id="{10C41433-3855-20B0-B74D-02136453A7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0474" y="2429383"/>
            <a:ext cx="6182588" cy="247684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7"/>
          <p:cNvSpPr/>
          <p:nvPr/>
        </p:nvSpPr>
        <p:spPr>
          <a:xfrm>
            <a:off x="0" y="6848475"/>
            <a:ext cx="12192000" cy="952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7"/>
          <p:cNvSpPr txBox="1"/>
          <p:nvPr/>
        </p:nvSpPr>
        <p:spPr>
          <a:xfrm>
            <a:off x="377952" y="265612"/>
            <a:ext cx="11201400" cy="542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Schema Transition</a:t>
            </a:r>
            <a:endParaRPr dirty="0"/>
          </a:p>
        </p:txBody>
      </p:sp>
      <p:sp>
        <p:nvSpPr>
          <p:cNvPr id="134" name="Google Shape;134;p17"/>
          <p:cNvSpPr/>
          <p:nvPr/>
        </p:nvSpPr>
        <p:spPr>
          <a:xfrm>
            <a:off x="377952" y="884737"/>
            <a:ext cx="10668000" cy="1905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7"/>
          <p:cNvSpPr txBox="1"/>
          <p:nvPr/>
        </p:nvSpPr>
        <p:spPr>
          <a:xfrm>
            <a:off x="111334" y="1492472"/>
            <a:ext cx="3462528" cy="546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775" tIns="0" rIns="0" bIns="0" anchor="t" anchorCtr="0">
            <a:spAutoFit/>
          </a:bodyPr>
          <a:lstStyle/>
          <a:p>
            <a:pPr marL="342900" marR="0" lvl="0" indent="-34290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Records migrated from parent to subclasses</a:t>
            </a:r>
            <a:endParaRPr lang="hu-HU" sz="2000" dirty="0"/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Example '</a:t>
            </a:r>
            <a:r>
              <a:rPr lang="en-US" sz="2000" dirty="0" err="1"/>
              <a:t>ffanni</a:t>
            </a:r>
            <a:r>
              <a:rPr lang="en-US" sz="2000" dirty="0"/>
              <a:t>' profile: Nested arrays</a:t>
            </a:r>
            <a:endParaRPr lang="hu-HU" sz="2000" dirty="0"/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Complex storage: Academic years, Majors, Courses</a:t>
            </a:r>
            <a:endParaRPr lang="hu-HU" sz="2000" dirty="0"/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Multi-level data: Nested grades [8, 9, 10]</a:t>
            </a:r>
          </a:p>
          <a:p>
            <a:pPr>
              <a:lnSpc>
                <a:spcPct val="160000"/>
              </a:lnSpc>
            </a:pPr>
            <a:endParaRPr lang="en-US" sz="1200" dirty="0"/>
          </a:p>
          <a:p>
            <a:pPr>
              <a:lnSpc>
                <a:spcPct val="160000"/>
              </a:lnSpc>
            </a:pPr>
            <a:endParaRPr lang="en-US" sz="1200" dirty="0"/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04460AA1-D041-23E2-F37D-3D96ABD024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5152" y="0"/>
            <a:ext cx="7546848" cy="3608493"/>
          </a:xfrm>
          <a:prstGeom prst="rect">
            <a:avLst/>
          </a:prstGeom>
        </p:spPr>
      </p:pic>
      <p:pic>
        <p:nvPicPr>
          <p:cNvPr id="8" name="Kép 7">
            <a:extLst>
              <a:ext uri="{FF2B5EF4-FFF2-40B4-BE49-F238E27FC236}">
                <a16:creationId xmlns:a16="http://schemas.microsoft.com/office/drawing/2014/main" id="{FF9F6FE8-2EEB-4107-C0A2-421DAE05D8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5151" y="3608493"/>
            <a:ext cx="6426819" cy="322268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8"/>
          <p:cNvSpPr/>
          <p:nvPr/>
        </p:nvSpPr>
        <p:spPr>
          <a:xfrm>
            <a:off x="0" y="6848475"/>
            <a:ext cx="12192000" cy="952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8"/>
          <p:cNvSpPr txBox="1"/>
          <p:nvPr/>
        </p:nvSpPr>
        <p:spPr>
          <a:xfrm>
            <a:off x="228600" y="198045"/>
            <a:ext cx="11201400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6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Queries</a:t>
            </a:r>
            <a:endParaRPr dirty="0"/>
          </a:p>
        </p:txBody>
      </p:sp>
      <p:sp>
        <p:nvSpPr>
          <p:cNvPr id="149" name="Google Shape;149;p18"/>
          <p:cNvSpPr/>
          <p:nvPr/>
        </p:nvSpPr>
        <p:spPr>
          <a:xfrm>
            <a:off x="228600" y="817170"/>
            <a:ext cx="10668000" cy="1905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A8821D72-6F0A-E556-CD08-4E0AF8014A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3705" y="1122988"/>
            <a:ext cx="8744589" cy="527036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9"/>
          <p:cNvSpPr/>
          <p:nvPr/>
        </p:nvSpPr>
        <p:spPr>
          <a:xfrm>
            <a:off x="0" y="6848475"/>
            <a:ext cx="12192000" cy="952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19"/>
          <p:cNvSpPr txBox="1"/>
          <p:nvPr/>
        </p:nvSpPr>
        <p:spPr>
          <a:xfrm>
            <a:off x="228600" y="331647"/>
            <a:ext cx="11201400" cy="542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JSONB Operators</a:t>
            </a:r>
            <a:endParaRPr dirty="0"/>
          </a:p>
        </p:txBody>
      </p:sp>
      <p:sp>
        <p:nvSpPr>
          <p:cNvPr id="162" name="Google Shape;162;p19"/>
          <p:cNvSpPr/>
          <p:nvPr/>
        </p:nvSpPr>
        <p:spPr>
          <a:xfrm>
            <a:off x="228600" y="950772"/>
            <a:ext cx="10668000" cy="1905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9"/>
          <p:cNvSpPr txBox="1"/>
          <p:nvPr/>
        </p:nvSpPr>
        <p:spPr>
          <a:xfrm>
            <a:off x="257813" y="1311497"/>
            <a:ext cx="8505525" cy="2117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775" tIns="0" rIns="0" bIns="0" anchor="t" anchorCtr="0">
            <a:spAutoFit/>
          </a:bodyPr>
          <a:lstStyle/>
          <a:p>
            <a:pPr marL="342900" marR="0" lvl="0" indent="-34290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? operator: Key existence (e.g., "scholarship")</a:t>
            </a:r>
            <a:endParaRPr lang="hu-HU" sz="2400" dirty="0"/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@&gt; operator: Simple containment (e.g., "AI")</a:t>
            </a:r>
            <a:endParaRPr lang="hu-HU" sz="2400" dirty="0"/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@@ </a:t>
            </a:r>
            <a:r>
              <a:rPr lang="en-US" sz="2400" dirty="0" err="1"/>
              <a:t>JSONPath</a:t>
            </a:r>
            <a:r>
              <a:rPr lang="en-US" sz="2400" dirty="0"/>
              <a:t>: Complex logic (e.g., specific grades)</a:t>
            </a: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3" name="Kép 2">
            <a:extLst>
              <a:ext uri="{FF2B5EF4-FFF2-40B4-BE49-F238E27FC236}">
                <a16:creationId xmlns:a16="http://schemas.microsoft.com/office/drawing/2014/main" id="{432DEBE2-E5F7-B75A-1D87-30E455D317F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54754"/>
          <a:stretch>
            <a:fillRect/>
          </a:stretch>
        </p:blipFill>
        <p:spPr>
          <a:xfrm>
            <a:off x="257813" y="3554128"/>
            <a:ext cx="11676374" cy="227214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0"/>
          <p:cNvSpPr/>
          <p:nvPr/>
        </p:nvSpPr>
        <p:spPr>
          <a:xfrm>
            <a:off x="0" y="6848475"/>
            <a:ext cx="12192000" cy="952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20"/>
          <p:cNvSpPr txBox="1"/>
          <p:nvPr/>
        </p:nvSpPr>
        <p:spPr>
          <a:xfrm>
            <a:off x="290362" y="412008"/>
            <a:ext cx="11201400" cy="542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Data Manipulation</a:t>
            </a:r>
            <a:endParaRPr dirty="0"/>
          </a:p>
        </p:txBody>
      </p:sp>
      <p:sp>
        <p:nvSpPr>
          <p:cNvPr id="175" name="Google Shape;175;p20"/>
          <p:cNvSpPr/>
          <p:nvPr/>
        </p:nvSpPr>
        <p:spPr>
          <a:xfrm>
            <a:off x="290362" y="1031133"/>
            <a:ext cx="10668000" cy="1905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20"/>
          <p:cNvSpPr txBox="1"/>
          <p:nvPr/>
        </p:nvSpPr>
        <p:spPr>
          <a:xfrm>
            <a:off x="405865" y="1402418"/>
            <a:ext cx="9906000" cy="1772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775" tIns="0" rIns="0" bIns="0" anchor="t" anchorCtr="0">
            <a:spAutoFit/>
          </a:bodyPr>
          <a:lstStyle/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400" dirty="0" err="1"/>
              <a:t>jsonb_set</a:t>
            </a:r>
            <a:r>
              <a:rPr lang="en-US" sz="2400" dirty="0"/>
              <a:t>: Update specific nested values</a:t>
            </a:r>
            <a:br>
              <a:rPr lang="hu-HU" sz="2400" dirty="0"/>
            </a:br>
            <a:r>
              <a:rPr lang="en-US" sz="2400" dirty="0"/>
              <a:t>|| operator: Concatenate new interests/data</a:t>
            </a: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#</a:t>
            </a:r>
            <a:r>
              <a:rPr lang="hu-HU" sz="2400" dirty="0"/>
              <a:t>-</a:t>
            </a:r>
            <a:r>
              <a:rPr lang="en-US" sz="2400" dirty="0"/>
              <a:t> operator: Remove array elements or keys</a:t>
            </a:r>
          </a:p>
        </p:txBody>
      </p:sp>
      <p:pic>
        <p:nvPicPr>
          <p:cNvPr id="2" name="Kép 1">
            <a:extLst>
              <a:ext uri="{FF2B5EF4-FFF2-40B4-BE49-F238E27FC236}">
                <a16:creationId xmlns:a16="http://schemas.microsoft.com/office/drawing/2014/main" id="{22803E8C-7011-9438-899A-AAAF97F51C0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1867"/>
          <a:stretch>
            <a:fillRect/>
          </a:stretch>
        </p:blipFill>
        <p:spPr>
          <a:xfrm>
            <a:off x="279309" y="3429000"/>
            <a:ext cx="11633382" cy="290851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169</Words>
  <Application>Microsoft Office PowerPoint</Application>
  <PresentationFormat>Szélesvásznú</PresentationFormat>
  <Paragraphs>27</Paragraphs>
  <Slides>7</Slides>
  <Notes>7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1" baseType="lpstr">
      <vt:lpstr>Arial</vt:lpstr>
      <vt:lpstr>Calibri</vt:lpstr>
      <vt:lpstr>Courier New</vt:lpstr>
      <vt:lpstr>Office Theme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farkasfanni</dc:creator>
  <cp:lastModifiedBy>Farkas Fanni</cp:lastModifiedBy>
  <cp:revision>2</cp:revision>
  <dcterms:modified xsi:type="dcterms:W3CDTF">2026-05-06T03:49:59Z</dcterms:modified>
</cp:coreProperties>
</file>