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4D17A-DE27-5482-36F8-96A2C8CA4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AD5E50-ADB5-2082-618D-66C209722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E7DF0-61ED-EF8B-7F04-14961F9F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2B52A-A957-EFB6-22BD-049FB12DD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7D6FC-F18D-A293-1093-AF7002A81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27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EF27B-CABC-6EEA-E5E0-7A357792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3BB08-F34B-A7AB-D0DE-60860C03F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52999-9E64-02B7-0EB8-A6A4BE020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C16B2-77AA-E37C-BA99-B1CCAC1A8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20975-6CF3-5B56-5BC2-19B713F15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9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51873F-C70A-E146-E641-28C0D993D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644E7-06E3-1122-AFD7-730C1C2B4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9A460-CB81-CDBD-3A69-5E1AC5F93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C3CA3-D960-9F15-12BF-635B3E9B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C46CB-AB3F-39B6-7132-7498D443E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6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A40CE-E6D1-12E7-7795-D7794CF3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B8868-7511-9A91-D98B-DB727F86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DCB01-03C5-7EA3-D401-2D21A3EE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AF3F4-5956-3687-F60D-0674CC328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31084-C5DA-4077-9212-B7F200A2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6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24D9A-3CD6-F104-6BE9-B45907EA8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3BB20-ECF4-B91D-ED91-CC7E863E2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F493F-7250-6819-132E-1DDB8B542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BABA3-0A9A-5DA2-0C1F-5709B47C7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29116-3EB3-A755-2C54-C2BF4D92A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8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075CF-9876-DF10-7E77-BA4E3C83A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23DCF-2A94-E041-8D8B-3BF8D2000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98918B-4FB5-D2AA-D73A-0CC26EBD7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56C7D-F3D6-F267-21DA-ACE8174B0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64744-E737-7619-6194-5C5C6F1CA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4275C-6B77-22E5-4A16-CA87688B4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1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2ED8-6DC7-184D-83DF-F81680FF5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9815F-A007-A806-99D3-3676B2BB2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207F9-3840-A3BC-53A7-C9EA0B0BF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E77BA6-A2B0-E131-4D47-1317BA218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FA55B3-DACA-C0C3-D8E3-A18240155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B0379A-08CB-9880-34CB-8F10770DF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0C541B-49A5-4F0A-0756-D3C3F49EF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117634-C6CF-0C17-D4D7-2F626A407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6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5828-179C-05ED-E538-C05AC453E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A1A5F4-E92A-C9BA-F044-A467679FE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FD2A7-742B-78A6-FD2B-C68ADEA09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262D2-11DC-6D20-322C-5D5729C4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7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893F1C-C8EB-7567-BBF3-0280BE406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E88A47-CDC0-41B5-43D1-E2BBD8AA7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65921-023E-FE14-F693-AFF75ED3F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92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16973-A684-5DB9-BE9D-073664CC0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1CCBB-0FED-3D39-D1F0-FC0A4B758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600FA-90B7-E9C7-DBC1-9903AC982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F162B-54E4-36BE-E7E3-24A4DB243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07E23-331F-CA88-2D03-3B94B19D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050FD-6307-647F-305B-E6EA9DEC8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0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6DB55-7705-4317-6677-E8D639EE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31C321-5877-E178-4E52-4D9D4F38A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1AF8E-B46B-3329-B8BA-F8C7F9422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41A2-9EDE-5C09-8CE4-43E63DB2A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890E0-685B-02C2-88F0-572735576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AE3B0-F590-70E7-381D-8F935AB78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3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C1DCE-D6F0-7DBE-CD15-013FBED0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04276-0693-F9BE-6D5B-1DEB1C355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83AD4-BF65-9804-2622-52B8D89038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465F5-5F5E-AA45-B35A-3F33D254A7E1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52DF1-18EF-C8FA-142D-861E0FA31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A53D6-A39E-ECD7-683F-BA87D4613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0BAD08-38C6-1A4D-8774-98E9EC3DA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15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33331F-29B3-D26B-07D3-96E9A4A5F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627" y="502920"/>
            <a:ext cx="3721395" cy="1463040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ClassNet – Assignment 3</a:t>
            </a:r>
            <a:endParaRPr lang="en-US" sz="2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8">
            <a:extLst>
              <a:ext uri="{FF2B5EF4-FFF2-40B4-BE49-F238E27FC236}">
                <a16:creationId xmlns:a16="http://schemas.microsoft.com/office/drawing/2014/main" id="{354D0C67-32FB-6D2A-D4A3-1BECB16F6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0016" y="502920"/>
            <a:ext cx="6861048" cy="415414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latin typeface="Posterama" panose="020B0504020200020000" pitchFamily="34" charset="0"/>
                <a:cs typeface="Posterama" panose="020B0504020200020000" pitchFamily="34" charset="0"/>
              </a:rPr>
              <a:t>HELLENIC MEDITERRANEAN UNIVERSITY</a:t>
            </a:r>
            <a:endParaRPr lang="en-US" sz="2000" b="1" dirty="0">
              <a:effectLst/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pPr marL="0" indent="0" algn="ctr">
              <a:buNone/>
            </a:pPr>
            <a: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  <a:t>Dept. of Electrical &amp; Computer Engineering</a:t>
            </a:r>
            <a:b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endParaRPr lang="en-US" sz="2000" dirty="0"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pPr marL="0" indent="0" algn="ctr">
              <a:buNone/>
            </a:pPr>
            <a:b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  <a:t>Advanced topics in DataBases </a:t>
            </a:r>
            <a:b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b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  <a:t>JSON/XML and specialization hierarchies </a:t>
            </a:r>
          </a:p>
          <a:p>
            <a:pPr marL="0" indent="0" algn="ctr">
              <a:buNone/>
            </a:pPr>
            <a:b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b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</a:br>
            <a:r>
              <a:rPr lang="en-US" sz="2000" dirty="0">
                <a:latin typeface="Posterama" panose="020B0504020200020000" pitchFamily="34" charset="0"/>
                <a:cs typeface="Posterama" panose="020B0504020200020000" pitchFamily="34" charset="0"/>
              </a:rPr>
              <a:t>Kapartzianis Vasileios TH20470</a:t>
            </a:r>
          </a:p>
          <a:p>
            <a:endParaRPr lang="en-US" sz="2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E2E95AA-24C0-EE10-120F-D486403AC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27" y="2731123"/>
            <a:ext cx="3519165" cy="351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74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BDF654D-6978-5CC3-12C1-012267C7C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19"/>
            <a:ext cx="3419856" cy="1856049"/>
          </a:xfrm>
        </p:spPr>
        <p:txBody>
          <a:bodyPr anchor="ctr">
            <a:normAutofit/>
          </a:bodyPr>
          <a:lstStyle/>
          <a:p>
            <a:r>
              <a:rPr lang="el-GR" sz="2300" b="1" dirty="0">
                <a:latin typeface="Posterama" panose="020B0504020200020000" pitchFamily="34" charset="0"/>
                <a:cs typeface="Posterama" panose="020B0504020200020000" pitchFamily="34" charset="0"/>
              </a:rPr>
              <a:t>Υλοποίηση Ιεραρχίας Εξειδίκευσης (</a:t>
            </a:r>
            <a:r>
              <a:rPr lang="en-US" sz="2300" b="1" dirty="0">
                <a:latin typeface="Posterama" panose="020B0504020200020000" pitchFamily="34" charset="0"/>
                <a:cs typeface="Posterama" panose="020B0504020200020000" pitchFamily="34" charset="0"/>
              </a:rPr>
              <a:t>Table Inheritance) </a:t>
            </a:r>
            <a:r>
              <a:rPr lang="el-GR" sz="2300" b="1" dirty="0">
                <a:latin typeface="Posterama" panose="020B0504020200020000" pitchFamily="34" charset="0"/>
                <a:cs typeface="Posterama" panose="020B0504020200020000" pitchFamily="34" charset="0"/>
              </a:rPr>
              <a:t>στην </a:t>
            </a:r>
            <a:r>
              <a:rPr lang="en-US" sz="2300" b="1" dirty="0">
                <a:latin typeface="Posterama" panose="020B0504020200020000" pitchFamily="34" charset="0"/>
                <a:cs typeface="Posterama" panose="020B0504020200020000" pitchFamily="34" charset="0"/>
              </a:rPr>
              <a:t>PostgreSQL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C5CD88-CD50-AB4F-71BF-ED38D92A5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20"/>
            <a:ext cx="6894576" cy="2048894"/>
          </a:xfrm>
        </p:spPr>
        <p:txBody>
          <a:bodyPr anchor="ctr">
            <a:noAutofit/>
          </a:bodyPr>
          <a:lstStyle/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Χρήση της ρήτρας 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INHERITS: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Υλοποίηση αντικειμενοστρεφών επεκτάσεων σε σχεσιακή βάση. </a:t>
            </a:r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Γονικός Πίνακας (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USERS):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Παρέχει τα κοινά χαρακτηριστικά (Ονοματεπώνυμο, Φύλο, Τηλέφωνο, κ.λπ.). </a:t>
            </a:r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Πίνακες - Παιδιά (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PROFESSOR &amp; STUDENT):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Κληρονομούν αυτόματα τα πεδία του γονέα και προσθέτουν τα δικά τους. 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Νέοι τύποι δεδομένων: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Χρήση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JSONB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για το ευέλικτο προφίλ των καθηγητών και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DATE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για την εγγραφή των φοιτητών. </a:t>
            </a:r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8F4064-285C-52CA-09BB-A8A608A53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5" y="4101175"/>
            <a:ext cx="10917936" cy="1856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16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3D5609-4B6F-8724-9E23-FDF30042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Περιορισμός Συσχετίσεων: Ο Πίνακας </a:t>
            </a:r>
            <a:r>
              <a:rPr lang="en-US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FRIENDS</a:t>
            </a:r>
            <a:endParaRPr lang="en-US" sz="2400" b="1" kern="1200" dirty="0">
              <a:solidFill>
                <a:schemeClr val="tx1"/>
              </a:solidFill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A1390-FCE7-5375-DC02-3DC8B39A8B59}"/>
              </a:ext>
            </a:extLst>
          </p:cNvPr>
          <p:cNvSpPr txBox="1"/>
          <p:nvPr/>
        </p:nvSpPr>
        <p:spPr>
          <a:xfrm>
            <a:off x="4654295" y="502920"/>
            <a:ext cx="6894576" cy="22721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Αν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σχεδι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σμός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του π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ίν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 FRIENDS: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Προσ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ρμογή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στο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νέο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ιερ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ρχικό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σχήμ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της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β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άσης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Τρο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ο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ποίηση 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των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Foreign Keys: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εδί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FIRSTNAMEUSER1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FIRSTNAMEUSER2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κάνουν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λέον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REFERENCES απ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οκλειστικά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στον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ίν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STUDENT.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Ακερ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ιότητ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 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Δεδομένων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(Data Integrity):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οκλεισμός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του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γονικού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ίν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USERS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του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ίν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PROFESSOR απ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ό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συσχέτιση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Τεχνική 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εξ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σφάλιση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ίδι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β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άση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δεδομένων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απ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ορρί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τει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λέον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δή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οτε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ροσ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άθει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δημιουργί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φιλί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που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εριλ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μ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β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άνει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θηγητή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ED99239-E577-D54E-5628-2764404842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7032" y="4365845"/>
            <a:ext cx="10917936" cy="125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10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780F76-6F4F-4CDA-C3F2-BD0A26D31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Εφαρμογή του Νέου Σχήματος: Εισαγωγή Εγγραφών</a:t>
            </a:r>
            <a:endParaRPr lang="en-US" sz="2400" b="1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04DD80-D0AC-B0F7-8225-7F59C17E0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19"/>
            <a:ext cx="6894576" cy="2526808"/>
          </a:xfrm>
        </p:spPr>
        <p:txBody>
          <a:bodyPr anchor="ctr">
            <a:normAutofit/>
          </a:bodyPr>
          <a:lstStyle/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Στοχευμένη Εισαγωγή (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Inserts):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Απευθείας εγγραφή στους πίνακες-παιδιά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PROFESSOR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και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STUDENT)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αντί για τον γονικό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USERS.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Προσθήκη νέων χαρακτηριστικών: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Εισαγωγή της ημερομηνίας εγγραφής (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date_of_registration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στους φοιτητές.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Αρχικοποίηση </a:t>
            </a:r>
            <a:r>
              <a:rPr lang="el-GR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ημι</a:t>
            </a:r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-δομημένων δεδομένων: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Δημιουργία των πρώτων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JSONB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εγγραφών στο πεδίο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profile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των καθηγητών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nested arrays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για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projects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και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skills). 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Τήρηση Περιορισμών: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Οι εγγραφές στον πίνακα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FRIENDS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περιέχουν αποκλειστικά φοιτητές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th204...).</a:t>
            </a:r>
          </a:p>
          <a:p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88E7E0-7DA2-4A2E-7B22-AD2334C14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5" y="3429000"/>
            <a:ext cx="10917936" cy="302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04AA35-9B8B-AB94-2A89-0A12CA44D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 fontScale="90000"/>
          </a:bodyPr>
          <a:lstStyle/>
          <a:p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Ανάκτηση Δεδομένων: Εκμετάλλευση Κληρονομικότητας και Τελεστών </a:t>
            </a:r>
            <a:r>
              <a:rPr lang="en-US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JSON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8089605-A0F4-5694-737D-A79617683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20"/>
            <a:ext cx="6894576" cy="2771908"/>
          </a:xfrm>
        </p:spPr>
        <p:txBody>
          <a:bodyPr anchor="ctr">
            <a:noAutofit/>
          </a:bodyPr>
          <a:lstStyle/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Ερώτημα 1 (Εξαγωγή 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JSON):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Χρήση του τελεστή -&gt; για την εξαγωγή συγκεκριμένου στοιχείου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array)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από το πεδίο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profile.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Ερωτήματα 2 &amp; 3 (Απευθείας ερώτηση σε </a:t>
            </a:r>
            <a:r>
              <a:rPr lang="el-GR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υπο</a:t>
            </a:r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-πίνακες):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Στοχευμένη αναζήτηση αποκλειστικά στους πίνακες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STUDENT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και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PROFESSOR.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Κληρονομούμενα Πεδία: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Ανάκτηση πεδίων του γονικού πίνακα (π.χ.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FIRSTNAME, SURNAME)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απευθείας από τις </a:t>
            </a:r>
            <a:r>
              <a:rPr lang="el-GR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υποκλάσεις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, χωρίς πολύπλοκα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JOIN.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Απουσία φίλτρων (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WHERE):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Ο φυσικός διαχωρισμός των οντοτήτων καταργεί την ανάγκη για φιλτράρισμα (π.χ. δεν χρειάζεται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WHERE type='student').</a:t>
            </a:r>
          </a:p>
          <a:p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C1A06B6-CA9F-E935-E58F-5B3AAC04C4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032" y="4311008"/>
            <a:ext cx="10917936" cy="166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189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21FA3E-274F-F7CA-1E91-32064411B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Σύνθετα Ερωτήματα: Πολυμορφισμός &amp; Αρνητικές Συνθήκες</a:t>
            </a:r>
            <a:endParaRPr lang="en-US" sz="2400" b="1" kern="1200" dirty="0">
              <a:solidFill>
                <a:schemeClr val="tx1"/>
              </a:solidFill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BE04E4-B860-2645-E466-048EB17C6E96}"/>
              </a:ext>
            </a:extLst>
          </p:cNvPr>
          <p:cNvSpPr txBox="1"/>
          <p:nvPr/>
        </p:nvSpPr>
        <p:spPr>
          <a:xfrm>
            <a:off x="4654295" y="502920"/>
            <a:ext cx="6894576" cy="202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Αυτόμ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τη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Συγκέντρωση (Query 4):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ερώτηση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στον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γονικό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ίν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(USERS)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ρώνει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υτόμ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θροίζει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τις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εγγρ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φές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απ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ό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όλους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τους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ίν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κες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-πα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ιδιά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(PROFESSOR, STUDENT).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Πρόσ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βα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ση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σε Σύνθετους 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Τύ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ους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(Query 5):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Χρήση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ειδικής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σύντ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ξης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(ACCOMMODATION).CITY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γι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ροσ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έλ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εδίων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του composite type ADDRESS.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Αρνητικές 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Συνθήκες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- NOT EXISTS (Query 5):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Χρήση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υ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οερωτήμ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ατος (subquery)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γι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τον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εντο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ισμό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εγγρ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φών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που απ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ουσιάζουν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απ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ό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τον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π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ίν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κ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α 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σχέσεων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FRIENDS.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2C91567-B61E-9807-AC04-79FF126C5B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7032" y="4151871"/>
            <a:ext cx="10917936" cy="1883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961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25E763-AA25-0814-5EF9-549B91C7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Αναζήτηση σε </a:t>
            </a:r>
            <a:r>
              <a:rPr lang="en-US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JSONB: </a:t>
            </a:r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Έλεγχος Ύπαρξης &amp; Φιλτράρισμα</a:t>
            </a:r>
            <a:endParaRPr lang="en-US" sz="2400" b="1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C423518-0EF9-0A5A-FFAB-2BC4B3C80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19"/>
            <a:ext cx="6894576" cy="2229648"/>
          </a:xfrm>
        </p:spPr>
        <p:txBody>
          <a:bodyPr anchor="ctr">
            <a:noAutofit/>
          </a:bodyPr>
          <a:lstStyle/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Έλεγχος Ύπαρξης Κλειδιού (Τελεστής ?):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Εντοπισμός εγγραφών όπου ένα συγκεκριμένο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string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υφίσταται ως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top-level key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στο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αντικείμενο. 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Απλό Φιλτράρισμα - 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Containment (</a:t>
            </a:r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Τελεστής @&gt;):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Έλεγχος αν ένα έγγραφο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εμπεριέχει ένα άλλο έγγραφο ή στοιχείο (π.χ. αναζήτηση τιμής μέσα σε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nested array). 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Σύνθετο Φιλτράρισμα - 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JSONPath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 (</a:t>
            </a:r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Τελεστής @@):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Χρήση εκφράσεων διαδρομής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path expressions)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για πολύπλοκη αναζήτηση μέσα στη δομή του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εγγράφου.</a:t>
            </a:r>
          </a:p>
          <a:p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38AA74A-2176-0E5A-5AEE-52AB77BE3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5" y="3704715"/>
            <a:ext cx="10917936" cy="237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427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8D544C-C973-8596-6C98-0D378C102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Δυναμική Τροποποίηση </a:t>
            </a:r>
            <a:r>
              <a:rPr lang="en-US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JSONB: </a:t>
            </a:r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Συναρτήσεις και Συνένωση Πινάκων</a:t>
            </a:r>
            <a:endParaRPr lang="en-US" sz="2400" b="1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1BDF80-48C3-CABA-8A91-7C87D63D0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20"/>
            <a:ext cx="6894576" cy="2654950"/>
          </a:xfrm>
        </p:spPr>
        <p:txBody>
          <a:bodyPr anchor="ctr">
            <a:noAutofit/>
          </a:bodyPr>
          <a:lstStyle/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Η συνάρτηση 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jsonb_set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():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Επιτρέπει την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in-place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ενημέρωση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update)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ενός συγκεκριμένου κομματιού του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JSON,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χωρίς να χρειάζεται να αντικατασταθεί ολόκληρο το έγγραφο.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Στόχευση Διαδρομής (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Path):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Χρήση του '{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projects}'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για να υποδείξουμε ακριβώς ποιο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array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θέλουμε να τροποποιήσουμε.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Τελεστής Συνένωσης (||):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Προσθήκη του νέου στοιχείου (π.χ. "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New AI Project")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στο ήδη υπάρχον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array (profile-&gt;'projects').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Μετατροπή Τύπου (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Casting):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Χρήση του ::</a:t>
            </a:r>
            <a:r>
              <a:rPr lang="en-US" sz="1400" dirty="0" err="1">
                <a:latin typeface="Posterama" panose="020B0504020200020000" pitchFamily="34" charset="0"/>
                <a:cs typeface="Posterama" panose="020B0504020200020000" pitchFamily="34" charset="0"/>
              </a:rPr>
              <a:t>jsonb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για να καταλάβει η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PostgreSQL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ότι το νέο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string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πρέπει να αντιμετωπιστεί ως δομή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JSON.</a:t>
            </a:r>
          </a:p>
          <a:p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31B0ECD-C52F-CB3B-276B-B0F586017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032" y="4846321"/>
            <a:ext cx="10917936" cy="131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52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C3AAC-DD0C-C4AF-4CB8-3205EB2F2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Δυναμική Τροποποίηση </a:t>
            </a:r>
            <a:r>
              <a:rPr lang="en-US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JSONB: </a:t>
            </a:r>
            <a:r>
              <a:rPr lang="el-GR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Αφαίρεση Στοιχείων από </a:t>
            </a:r>
            <a:r>
              <a:rPr lang="en-US" sz="2400" b="1" dirty="0">
                <a:latin typeface="Posterama" panose="020B0504020200020000" pitchFamily="34" charset="0"/>
                <a:cs typeface="Posterama" panose="020B0504020200020000" pitchFamily="34" charset="0"/>
              </a:rPr>
              <a:t>Nested Arrays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sX0" fmla="*/ 0 w 1554480"/>
              <a:gd name="csY0" fmla="*/ 0 h 18288"/>
              <a:gd name="csX1" fmla="*/ 549250 w 1554480"/>
              <a:gd name="csY1" fmla="*/ 0 h 18288"/>
              <a:gd name="csX2" fmla="*/ 1082954 w 1554480"/>
              <a:gd name="csY2" fmla="*/ 0 h 18288"/>
              <a:gd name="csX3" fmla="*/ 1554480 w 1554480"/>
              <a:gd name="csY3" fmla="*/ 0 h 18288"/>
              <a:gd name="csX4" fmla="*/ 1554480 w 1554480"/>
              <a:gd name="csY4" fmla="*/ 18288 h 18288"/>
              <a:gd name="csX5" fmla="*/ 1067410 w 1554480"/>
              <a:gd name="csY5" fmla="*/ 18288 h 18288"/>
              <a:gd name="csX6" fmla="*/ 549250 w 1554480"/>
              <a:gd name="csY6" fmla="*/ 18288 h 18288"/>
              <a:gd name="csX7" fmla="*/ 0 w 1554480"/>
              <a:gd name="csY7" fmla="*/ 18288 h 18288"/>
              <a:gd name="csX8" fmla="*/ 0 w 1554480"/>
              <a:gd name="csY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47ABB21-215F-9F04-432A-65325B516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20"/>
            <a:ext cx="6894576" cy="2080792"/>
          </a:xfrm>
        </p:spPr>
        <p:txBody>
          <a:bodyPr anchor="ctr">
            <a:noAutofit/>
          </a:bodyPr>
          <a:lstStyle/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Στοχευμένη Ενημέρωση (</a:t>
            </a:r>
            <a:r>
              <a:rPr lang="en-US" sz="1400" b="1" dirty="0" err="1">
                <a:latin typeface="Posterama" panose="020B0504020200020000" pitchFamily="34" charset="0"/>
                <a:cs typeface="Posterama" panose="020B0504020200020000" pitchFamily="34" charset="0"/>
              </a:rPr>
              <a:t>jsonb_set</a:t>
            </a:r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):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Διατήρηση της δομής του εγγράφου και αντικατάσταση μόνο του επιθυμητού πίνακα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array).</a:t>
            </a:r>
          </a:p>
          <a:p>
            <a:r>
              <a:rPr lang="el-GR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Τελεστής Αφαίρεσης (-):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 Εγγενής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native)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υποστήριξη της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PostgreSQL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για απευθείας αφαίρεση ενός στοιχείου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string)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από ένα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JSONB array.</a:t>
            </a:r>
          </a:p>
          <a:p>
            <a:r>
              <a:rPr lang="en-US" sz="1400" b="1" dirty="0">
                <a:latin typeface="Posterama" panose="020B0504020200020000" pitchFamily="34" charset="0"/>
                <a:cs typeface="Posterama" panose="020B0504020200020000" pitchFamily="34" charset="0"/>
              </a:rPr>
              <a:t>In-place Updates: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Η αλλαγή γίνεται στο επίπεδο της βάσης (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database level)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χωρίς να χρειάζεται να μεταφερθεί το </a:t>
            </a:r>
            <a:r>
              <a:rPr lang="en-US" sz="1400" dirty="0">
                <a:latin typeface="Posterama" panose="020B0504020200020000" pitchFamily="34" charset="0"/>
                <a:cs typeface="Posterama" panose="020B0504020200020000" pitchFamily="34" charset="0"/>
              </a:rPr>
              <a:t>JSON </a:t>
            </a:r>
            <a:r>
              <a:rPr lang="el-GR" sz="1400" dirty="0">
                <a:latin typeface="Posterama" panose="020B0504020200020000" pitchFamily="34" charset="0"/>
                <a:cs typeface="Posterama" panose="020B0504020200020000" pitchFamily="34" charset="0"/>
              </a:rPr>
              <a:t>στην εφαρμογή, να τροποποιηθεί, και να ξαναγραφτεί.</a:t>
            </a:r>
          </a:p>
          <a:p>
            <a:endParaRPr lang="en-US" sz="1400" dirty="0">
              <a:latin typeface="Posterama" panose="020B0504020200020000" pitchFamily="34" charset="0"/>
              <a:cs typeface="Posterama" panose="020B0504020200020000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33AE7C5-1ECF-2D11-5CFD-4720F8798B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032" y="4846321"/>
            <a:ext cx="10917936" cy="133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75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730</Words>
  <Application>Microsoft Macintosh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Posterama</vt:lpstr>
      <vt:lpstr>Office Theme</vt:lpstr>
      <vt:lpstr>ClassNet – Assignment 3</vt:lpstr>
      <vt:lpstr>Υλοποίηση Ιεραρχίας Εξειδίκευσης (Table Inheritance) στην PostgreSQL</vt:lpstr>
      <vt:lpstr>Περιορισμός Συσχετίσεων: Ο Πίνακας FRIENDS</vt:lpstr>
      <vt:lpstr>Εφαρμογή του Νέου Σχήματος: Εισαγωγή Εγγραφών</vt:lpstr>
      <vt:lpstr>Ανάκτηση Δεδομένων: Εκμετάλλευση Κληρονομικότητας και Τελεστών JSON</vt:lpstr>
      <vt:lpstr>Σύνθετα Ερωτήματα: Πολυμορφισμός &amp; Αρνητικές Συνθήκες</vt:lpstr>
      <vt:lpstr>Αναζήτηση σε JSONB: Έλεγχος Ύπαρξης &amp; Φιλτράρισμα</vt:lpstr>
      <vt:lpstr>Δυναμική Τροποποίηση JSONB: Συναρτήσεις και Συνένωση Πινάκων</vt:lpstr>
      <vt:lpstr>Δυναμική Τροποποίηση JSONB: Αφαίρεση Στοιχείων από Nested Arrays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ΚΑΠΑΡΤΖΙΑΝΗΣ ΒΑΣΙΛΕΙΟΣ</dc:creator>
  <cp:lastModifiedBy>ΚΑΠΑΡΤΖΙΑΝΗΣ ΒΑΣΙΛΕΙΟΣ</cp:lastModifiedBy>
  <cp:revision>9</cp:revision>
  <dcterms:created xsi:type="dcterms:W3CDTF">2026-05-06T06:15:07Z</dcterms:created>
  <dcterms:modified xsi:type="dcterms:W3CDTF">2026-05-06T06:52:00Z</dcterms:modified>
</cp:coreProperties>
</file>