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9" d="100"/>
          <a:sy n="129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6560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80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8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3291840"/>
            <a:ext cx="914400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2743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TOPICS IN DATABASES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65760" y="64008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F1 Grand Prix Database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365760" y="132588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Assignment 3: JSON/JSONB · XML · Table Inheritance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65760" y="1920240"/>
            <a:ext cx="1280160" cy="256032"/>
          </a:xfrm>
          <a:prstGeom prst="roundRect">
            <a:avLst>
              <a:gd name="adj" fmla="val 21429"/>
            </a:avLst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920240"/>
            <a:ext cx="1280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783080" y="1920240"/>
            <a:ext cx="1280160" cy="256032"/>
          </a:xfrm>
          <a:prstGeom prst="roundRect">
            <a:avLst>
              <a:gd name="adj" fmla="val 21429"/>
            </a:avLst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783080" y="1920240"/>
            <a:ext cx="1280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920240"/>
            <a:ext cx="1645920" cy="256032"/>
          </a:xfrm>
          <a:prstGeom prst="roundRect">
            <a:avLst>
              <a:gd name="adj" fmla="val 21429"/>
            </a:avLst>
          </a:prstGeom>
          <a:solidFill>
            <a:srgbClr val="6B3A7D"/>
          </a:solidFill>
          <a:ln w="12700">
            <a:solidFill>
              <a:srgbClr val="6B3A7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1920240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Inheritance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983480" y="1920240"/>
            <a:ext cx="1463040" cy="256032"/>
          </a:xfrm>
          <a:prstGeom prst="roundRect">
            <a:avLst>
              <a:gd name="adj" fmla="val 21429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83480" y="1920240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65760" y="34747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Nnamdi Ambrose Junior Eze  |  HMU ECE  |  </a:t>
            </a:r>
            <a:r>
              <a:rPr lang="en-US" sz="1200" dirty="0" smtClean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2025–26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374904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Demos Akoumianakis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80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8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3383280"/>
            <a:ext cx="914400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8288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Assignment 3 — Summary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74320" y="822960"/>
            <a:ext cx="8595360" cy="694944"/>
          </a:xfrm>
          <a:prstGeom prst="rect">
            <a:avLst/>
          </a:prstGeom>
          <a:solidFill>
            <a:srgbClr val="243556"/>
          </a:solidFill>
          <a:ln w="12700">
            <a:solidFill>
              <a:srgbClr val="3D5A8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822960"/>
            <a:ext cx="1371600" cy="694944"/>
          </a:xfrm>
          <a:prstGeom prst="rect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822960"/>
            <a:ext cx="137160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JSONB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737360" y="85953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telemetry_log, race_incidents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1737360" y="117043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Ops: -&gt;, -&gt;&gt;, ?, @&gt;, jsonb_each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846320" y="932688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per-lap telemetry without schema changes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1627632"/>
            <a:ext cx="8595360" cy="694944"/>
          </a:xfrm>
          <a:prstGeom prst="rect">
            <a:avLst/>
          </a:prstGeom>
          <a:solidFill>
            <a:srgbClr val="243556"/>
          </a:solidFill>
          <a:ln w="12700">
            <a:solidFill>
              <a:srgbClr val="3D5A8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627632"/>
            <a:ext cx="1371600" cy="694944"/>
          </a:xfrm>
          <a:prstGeom prst="rect">
            <a:avLst/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1627632"/>
            <a:ext cx="137160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XML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737360" y="1664208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f1_messages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1737360" y="1975104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Ops: xpath(), XMLTABLE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46320" y="173736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Hierarchical team radio with structured extraction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74320" y="2432304"/>
            <a:ext cx="8595360" cy="694944"/>
          </a:xfrm>
          <a:prstGeom prst="rect">
            <a:avLst/>
          </a:prstGeom>
          <a:solidFill>
            <a:srgbClr val="243556"/>
          </a:solidFill>
          <a:ln w="12700">
            <a:solidFill>
              <a:srgbClr val="3D5A8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2432304"/>
            <a:ext cx="1371600" cy="694944"/>
          </a:xfrm>
          <a:prstGeom prst="rect">
            <a:avLst/>
          </a:prstGeom>
          <a:solidFill>
            <a:srgbClr val="6B3A7D"/>
          </a:solidFill>
          <a:ln w="12700">
            <a:solidFill>
              <a:srgbClr val="6B3A7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2432304"/>
            <a:ext cx="137160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Inheritance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37360" y="246888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race_event → qualifying / sprint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1737360" y="277977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Ops: ONLY, tableoid, polymorphic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2542032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hierarchy with shared + specialized fields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65760" y="349300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provides a unified platform for structured, semi-structured and hierarchical F1 data.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65760" y="400507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HMU  |  Nnamdi Ambrose Junior Eze  |  </a:t>
            </a:r>
            <a:r>
              <a:rPr lang="en-US" sz="1000" dirty="0" smtClean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Assignment Overview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777240"/>
            <a:ext cx="8595360" cy="621792"/>
          </a:xfrm>
          <a:prstGeom prst="rect">
            <a:avLst/>
          </a:prstGeom>
          <a:solidFill>
            <a:srgbClr val="F0F4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777240"/>
            <a:ext cx="384048" cy="621792"/>
          </a:xfrm>
          <a:prstGeom prst="rect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777240"/>
            <a:ext cx="38404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8229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&amp; Motivation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1088136"/>
            <a:ext cx="7863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JSON, XML, and Inheritance for F1 data?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1527048"/>
            <a:ext cx="85953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527048"/>
            <a:ext cx="384048" cy="62179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1527048"/>
            <a:ext cx="38404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77240" y="15727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 — Telemetry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1837944"/>
            <a:ext cx="7863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telemetry_log + race_incidents, 9 queries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4320" y="2276856"/>
            <a:ext cx="8595360" cy="621792"/>
          </a:xfrm>
          <a:prstGeom prst="rect">
            <a:avLst/>
          </a:prstGeom>
          <a:solidFill>
            <a:srgbClr val="F0F4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2276856"/>
            <a:ext cx="384048" cy="621792"/>
          </a:xfrm>
          <a:prstGeom prst="rect">
            <a:avLst/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2276856"/>
            <a:ext cx="38404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77240" y="232257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 — Team Radio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77240" y="2587752"/>
            <a:ext cx="7863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f1_messages, xpath, XMLTABLE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3026664"/>
            <a:ext cx="85953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026664"/>
            <a:ext cx="384048" cy="621792"/>
          </a:xfrm>
          <a:prstGeom prst="rect">
            <a:avLst/>
          </a:prstGeom>
          <a:solidFill>
            <a:srgbClr val="6B3A7D"/>
          </a:solidFill>
          <a:ln w="12700">
            <a:solidFill>
              <a:srgbClr val="6B3A7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3026664"/>
            <a:ext cx="38404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77240" y="307238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Inheritance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77240" y="3337560"/>
            <a:ext cx="7863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race_event → qualifying_event + sprint_event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74320" y="3776472"/>
            <a:ext cx="8595360" cy="621792"/>
          </a:xfrm>
          <a:prstGeom prst="rect">
            <a:avLst/>
          </a:prstGeom>
          <a:solidFill>
            <a:srgbClr val="F0F4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4320" y="3776472"/>
            <a:ext cx="384048" cy="62179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3776472"/>
            <a:ext cx="38404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777240" y="382219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Queries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777240" y="4087368"/>
            <a:ext cx="7863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 ⟶ Inheritance join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These Features for F1?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28600" y="777240"/>
            <a:ext cx="2743200" cy="3566160"/>
          </a:xfrm>
          <a:prstGeom prst="rect">
            <a:avLst/>
          </a:prstGeom>
          <a:solidFill>
            <a:srgbClr val="F0F4FB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28600" y="777240"/>
            <a:ext cx="2743200" cy="457200"/>
          </a:xfrm>
          <a:prstGeom prst="rect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8600" y="7772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JSONB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65760" y="133502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65760" y="1536192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telemetry payloads per lap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5760" y="248716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71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5760" y="2706624"/>
            <a:ext cx="2468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 column with GIN index; keys differ per sensor config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154680" y="777240"/>
            <a:ext cx="2743200" cy="3566160"/>
          </a:xfrm>
          <a:prstGeom prst="rect">
            <a:avLst/>
          </a:prstGeom>
          <a:solidFill>
            <a:srgbClr val="F0F4FB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154680" y="777240"/>
            <a:ext cx="2743200" cy="457200"/>
          </a:xfrm>
          <a:prstGeom prst="rect">
            <a:avLst/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154680" y="7772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XML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291840" y="133502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291840" y="1536192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Hierarchical team radio transcripts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291840" y="248716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71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291840" y="2706624"/>
            <a:ext cx="2468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 column with xpath() and XMLTABLE for structured extraction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080760" y="777240"/>
            <a:ext cx="2743200" cy="3566160"/>
          </a:xfrm>
          <a:prstGeom prst="rect">
            <a:avLst/>
          </a:prstGeom>
          <a:solidFill>
            <a:srgbClr val="F0F4FB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080760" y="777240"/>
            <a:ext cx="2743200" cy="457200"/>
          </a:xfrm>
          <a:prstGeom prst="rect">
            <a:avLst/>
          </a:prstGeom>
          <a:solidFill>
            <a:srgbClr val="6B3A7D"/>
          </a:solidFill>
          <a:ln w="12700">
            <a:solidFill>
              <a:srgbClr val="6B3A7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80760" y="7772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Inheritance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217920" y="133502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217920" y="1536192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base + type-specific attributes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17920" y="248716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71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17920" y="2706624"/>
            <a:ext cx="2468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race_event parent → qualifying_event / sprint_event children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JSONB — telemetry_log Table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 Design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749808"/>
            <a:ext cx="5029200" cy="1737360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841248"/>
            <a:ext cx="4809744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CREATE TABLE telemetry_log (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log_id      SERIAL PRIMARY KEY,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grandprixid INT REFERENCES grand_prix(grandprixid),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pilot_id    INT REFERENCES pilot(pilot_id),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car_id      INT REFERENCES car(car_id),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lap_number  INT NOT NULL,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recorded_at TIMESTAMPTZ NOT NULL DEFAULT NOW(),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data        JSONB NOT NULL        -- semi-structured payload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274320" y="2578608"/>
            <a:ext cx="5029200" cy="1645920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2670048"/>
            <a:ext cx="480974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 Insert: variable keys per lap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INSERT INTO telemetry_log (..., data) VALUES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(1, 2, 2, 1, jsonb_build_object(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'speed_kph',     325.4,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'drs_active',    true,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'tire_temp_c',   jsonb_build_object('fl',112,'fr',115),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'tags',          jsonb_build_array('attack','drs_zone')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));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5577840" y="74980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decisions: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577840" y="1115568"/>
            <a:ext cx="201168" cy="201168"/>
          </a:xfrm>
          <a:prstGeom prst="ellipse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888736" y="1078992"/>
            <a:ext cx="29809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 (binary) over JSON for GIN indexing &amp; faster key lookup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577840" y="1773936"/>
            <a:ext cx="201168" cy="201168"/>
          </a:xfrm>
          <a:prstGeom prst="ellipse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88736" y="1737360"/>
            <a:ext cx="29809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structure: standard laps add 7 keys; incident laps add 'alerts' + 'diagnostics'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577840" y="2432304"/>
            <a:ext cx="201168" cy="201168"/>
          </a:xfrm>
          <a:prstGeom prst="ellipse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888736" y="2395728"/>
            <a:ext cx="29809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race_incidents uses same pattern with incident-type-specific sub-objects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577840" y="3090672"/>
            <a:ext cx="201168" cy="201168"/>
          </a:xfrm>
          <a:prstGeom prst="ellipse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888736" y="3054096"/>
            <a:ext cx="29809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Relational columns (pilot_id, grandprixid) retained for FK joins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JSONB — Operators &amp; Queries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 Queries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749808"/>
            <a:ext cx="1371600" cy="292608"/>
          </a:xfrm>
          <a:prstGeom prst="roundRect">
            <a:avLst>
              <a:gd name="adj" fmla="val 18750"/>
            </a:avLst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749808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-&gt;  / -&gt;&gt;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828800" y="768096"/>
            <a:ext cx="7040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speed + DRS text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097280"/>
            <a:ext cx="8595360" cy="804672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188720"/>
            <a:ext cx="837590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data -&gt; 'speed_kph', data -&gt;&gt; 'drs_active'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telemetry_log JOIN pilot USING (pilot_id);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74320" y="2029968"/>
            <a:ext cx="1371600" cy="292608"/>
          </a:xfrm>
          <a:prstGeom prst="roundRect">
            <a:avLst>
              <a:gd name="adj" fmla="val 18750"/>
            </a:avLst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029968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? (key exists)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828800" y="2048256"/>
            <a:ext cx="7040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records with alerts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74320" y="2377440"/>
            <a:ext cx="8595360" cy="804672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2468880"/>
            <a:ext cx="837590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pilotname, lap_number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telemetry_log JOIN pilot USING (pilot_id)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WHERE data ? 'alerts';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274320" y="3310128"/>
            <a:ext cx="1371600" cy="292608"/>
          </a:xfrm>
          <a:prstGeom prst="roundRect">
            <a:avLst>
              <a:gd name="adj" fmla="val 18750"/>
            </a:avLst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3310128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@&gt; (containment)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828800" y="3328416"/>
            <a:ext cx="7040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Laps tagged 'attack'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657600"/>
            <a:ext cx="8595360" cy="804672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4048" y="3749040"/>
            <a:ext cx="837590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pilotname, lap_number, data -&gt;&gt; 'speed_kph'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telemetry_log JOIN pilot USING (pilot_id)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WHERE data -&gt; 'tags' @&gt; '["attack"]';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XML — Team Radio Messages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 Data Type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749808"/>
            <a:ext cx="5029200" cy="2194560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841248"/>
            <a:ext cx="4809744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INSERT INTO f1_messages (grandprixid, content) VALUES (1,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'&lt;TeamRadio grandprix="Bahrain" year="2022"&gt;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&lt;Message id="1" team="Ferrari" pilot="leclerc"&gt;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&lt;Sender&gt;Race Engineer&lt;/Sender&gt;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&lt;Body&gt;Box this lap. Box. Soft tyres ready.&lt;/Body&gt;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&lt;Strategy&gt;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&lt;TireChange from="Medium" to="Soft"/&gt;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&lt;ExpectedLap&gt;32&lt;/ExpectedLap&gt;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&lt;/Strategy&gt;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&lt;/Message&gt;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&lt;/TeamRadio&gt;');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274320" y="3090672"/>
            <a:ext cx="5029200" cy="1572768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3182112"/>
            <a:ext cx="4809744" cy="1389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 XMLTABLE: relational view of all messages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xmltable.*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f1_messages,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XMLTABLE('/TeamRadio/Message'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PASSING content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COLUMNS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team     TEXT PATH '@team',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pilot    TEXT PATH '@pilot',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sender   TEXT PATH 'Sender',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body     TEXT PATH 'Body',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tire_to  TEXT PATH 'Strategy/TireChange/@to'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);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5577840" y="74980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 Query approaches: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577840" y="1097280"/>
            <a:ext cx="1737360" cy="256032"/>
          </a:xfrm>
          <a:prstGeom prst="roundRect">
            <a:avLst>
              <a:gd name="adj" fmla="val 21429"/>
            </a:avLst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577840" y="1097280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xpath() + unnest()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577840" y="1389888"/>
            <a:ext cx="3291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pilot, sender, body as rows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577840" y="1965960"/>
            <a:ext cx="1737360" cy="256032"/>
          </a:xfrm>
          <a:prstGeom prst="roundRect">
            <a:avLst>
              <a:gd name="adj" fmla="val 21429"/>
            </a:avLst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577840" y="1965960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xpath() + attribute predicate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577840" y="2258568"/>
            <a:ext cx="3291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Filter: only Ferrari messages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577840" y="2834640"/>
            <a:ext cx="1737360" cy="256032"/>
          </a:xfrm>
          <a:prstGeom prst="roundRect">
            <a:avLst>
              <a:gd name="adj" fmla="val 21429"/>
            </a:avLst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577840" y="2834640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XMLTABLE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577840" y="3127248"/>
            <a:ext cx="3291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relational output with named cols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6B3A7D"/>
          </a:solidFill>
          <a:ln w="12700">
            <a:solidFill>
              <a:srgbClr val="6B3A7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Table Inheritance — Race Event Hierarchy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Inheritance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926080" y="777240"/>
            <a:ext cx="3291840" cy="13258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0" y="777240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race_event  (PARENT)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017520" y="1170432"/>
            <a:ext cx="3108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event_id, grandprixid, pilot_id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car_id, event_date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fastest_lap_sec, status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926080" y="2359152"/>
            <a:ext cx="1645920" cy="0"/>
          </a:xfrm>
          <a:prstGeom prst="line">
            <a:avLst/>
          </a:prstGeom>
          <a:noFill/>
          <a:ln w="12700">
            <a:solidFill>
              <a:srgbClr val="6B3A7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280160" y="2359152"/>
            <a:ext cx="0" cy="548640"/>
          </a:xfrm>
          <a:prstGeom prst="line">
            <a:avLst/>
          </a:prstGeom>
          <a:noFill/>
          <a:ln w="12700">
            <a:solidFill>
              <a:srgbClr val="6B3A7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2359152"/>
            <a:ext cx="1645920" cy="0"/>
          </a:xfrm>
          <a:prstGeom prst="line">
            <a:avLst/>
          </a:prstGeom>
          <a:noFill/>
          <a:ln w="12700">
            <a:solidFill>
              <a:srgbClr val="6B3A7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863840" y="2359152"/>
            <a:ext cx="0" cy="548640"/>
          </a:xfrm>
          <a:prstGeom prst="line">
            <a:avLst/>
          </a:prstGeom>
          <a:noFill/>
          <a:ln w="12700">
            <a:solidFill>
              <a:srgbClr val="6B3A7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45920" y="217627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3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217920" y="217627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3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944368"/>
            <a:ext cx="3749040" cy="1463040"/>
          </a:xfrm>
          <a:prstGeom prst="rect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294436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qualifying_event  (CHILD 1)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1480" y="3337560"/>
            <a:ext cx="3474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tire_used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qualifying_position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period (Q1/Q2/Q3)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delta_to_pole_sec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120640" y="2944368"/>
            <a:ext cx="3749040" cy="1463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20640" y="294436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sprint_event  (CHILD 2)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257800" y="3337560"/>
            <a:ext cx="3474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sprint_position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sprint_points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6E8F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overtakes_made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6B3A7D"/>
          </a:solidFill>
          <a:ln w="12700">
            <a:solidFill>
              <a:srgbClr val="6B3A7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Inheritance — Query Patterns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Inheritance Queries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749808"/>
            <a:ext cx="4160520" cy="1783080"/>
          </a:xfrm>
          <a:prstGeom prst="rect">
            <a:avLst/>
          </a:prstGeom>
          <a:solidFill>
            <a:srgbClr val="F0F4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749808"/>
            <a:ext cx="4160520" cy="2926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74980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— parent table only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65760" y="1097280"/>
            <a:ext cx="3931920" cy="1298448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" y="1188720"/>
            <a:ext cx="3712464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event_id, pilot_id, fastest_lap_sec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ONLY race_event;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4754880" y="749808"/>
            <a:ext cx="4160520" cy="1783080"/>
          </a:xfrm>
          <a:prstGeom prst="rect">
            <a:avLst/>
          </a:prstGeom>
          <a:solidFill>
            <a:srgbClr val="F0F4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754880" y="749808"/>
            <a:ext cx="4160520" cy="292608"/>
          </a:xfrm>
          <a:prstGeom prst="rect">
            <a:avLst/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74980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Polymorphic — all children included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846320" y="1097280"/>
            <a:ext cx="3931920" cy="1298448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56048" y="1188720"/>
            <a:ext cx="3712464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r.event_id, p.pilotname, r.fastest_lap_sec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race_event r JOIN pilot p ON p.pilot_id = r.pilot_id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ORDER BY r.fastest_lap_sec;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274320" y="2670048"/>
            <a:ext cx="4160520" cy="1783080"/>
          </a:xfrm>
          <a:prstGeom prst="rect">
            <a:avLst/>
          </a:prstGeom>
          <a:solidFill>
            <a:srgbClr val="F0F4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2670048"/>
            <a:ext cx="416052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67004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tableoid — identify source table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5760" y="3017520"/>
            <a:ext cx="3931920" cy="1298448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" y="3108960"/>
            <a:ext cx="3712464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r.tableoid::regclass AS source_table,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p.pilotname, r.fastest_lap_sec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race_event r JOIN pilot p ON p.pilot_id = r.pilot_id;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754880" y="2670048"/>
            <a:ext cx="4160520" cy="1783080"/>
          </a:xfrm>
          <a:prstGeom prst="rect">
            <a:avLst/>
          </a:prstGeom>
          <a:solidFill>
            <a:srgbClr val="F0F4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754880" y="2670048"/>
            <a:ext cx="4160520" cy="292608"/>
          </a:xfrm>
          <a:prstGeom prst="rect">
            <a:avLst/>
          </a:prstGeom>
          <a:solidFill>
            <a:srgbClr val="1E7145"/>
          </a:solidFill>
          <a:ln w="12700">
            <a:solidFill>
              <a:srgbClr val="1E714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267004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Child-specific — qualifying details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846320" y="3017520"/>
            <a:ext cx="3931920" cy="1298448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56048" y="3108960"/>
            <a:ext cx="3712464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 p.pilotname, qe.qualifying_position,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qe.tire_used, qe.delta_to_pole_sec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qualifying_event qe JOIN pilot p USING (pilot_id)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ORDER BY qe.qualifying_position;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Combined Query: JSONB + Inheritance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solidFill>
            <a:srgbClr val="111D35"/>
          </a:solidFill>
          <a:ln w="12700">
            <a:solidFill>
              <a:srgbClr val="111D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4773168"/>
            <a:ext cx="5943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9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Grand Prix Database  |  Assignment 3: JSON, XML &amp; Inheritance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217920" y="477316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274320" y="73152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attack-mode telemetry laps to qualifying grid positions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4320" y="1115568"/>
            <a:ext cx="8595360" cy="2423160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1207008"/>
            <a:ext cx="8375904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SELECT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p.pilotname,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t.lap_number,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(t.data -&gt;&gt; 'speed_kph')::FLOAT  AS speed_kph,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qe.qualifying_position,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qe.delta_to_pole_sec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telemetry_log 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JOIN pilot p          ON p.pilot_id = t.pilot_id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JOIN qualifying_event qe            -- child table (INHERITS race_event)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ON qe.pilot_id    = t.pilot_id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AND qe.grandprixid = t.grandprixid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WHERE t.data -&gt; 'tags' @&gt; '["attack"]'   -- JSONB containment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9D1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ORDER BY speed_kph DESC;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74320" y="36576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observations: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4005072"/>
            <a:ext cx="1280160" cy="182880"/>
          </a:xfrm>
          <a:prstGeom prst="roundRect">
            <a:avLst>
              <a:gd name="adj" fmla="val 20000"/>
            </a:avLst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4005072"/>
            <a:ext cx="1280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JSONB @&gt;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1691640" y="4005072"/>
            <a:ext cx="7132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 on JSON array content — zero schema change needed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4215384"/>
            <a:ext cx="1280160" cy="182880"/>
          </a:xfrm>
          <a:prstGeom prst="roundRect">
            <a:avLst>
              <a:gd name="adj" fmla="val 20000"/>
            </a:avLst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4215384"/>
            <a:ext cx="1280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Inheritance JOIN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691640" y="4215384"/>
            <a:ext cx="7132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qualifying_event behaves as a table; joined just like any relation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4425696"/>
            <a:ext cx="1280160" cy="182880"/>
          </a:xfrm>
          <a:prstGeom prst="roundRect">
            <a:avLst>
              <a:gd name="adj" fmla="val 20000"/>
            </a:avLst>
          </a:prstGeom>
          <a:solidFill>
            <a:srgbClr val="2E5A9B"/>
          </a:solidFill>
          <a:ln w="12700">
            <a:solidFill>
              <a:srgbClr val="2E5A9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4425696"/>
            <a:ext cx="1280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1691640" y="4425696"/>
            <a:ext cx="7132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Fastest attack laps matched to grid positions — actionable race insight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1060</Words>
  <Application>Microsoft Office PowerPoint</Application>
  <PresentationFormat>On-screen Show (16:9)</PresentationFormat>
  <Paragraphs>206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Nnamdi Ambrose Junior Eze</cp:lastModifiedBy>
  <cp:revision>2</cp:revision>
  <dcterms:created xsi:type="dcterms:W3CDTF">2026-05-03T09:25:31Z</dcterms:created>
  <dcterms:modified xsi:type="dcterms:W3CDTF">2026-05-03T09:58:51Z</dcterms:modified>
</cp:coreProperties>
</file>