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2"/>
  </p:notesMasterIdLst>
  <p:handoutMasterIdLst>
    <p:handoutMasterId r:id="rId13"/>
  </p:handout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12192000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7440" autoAdjust="0"/>
  </p:normalViewPr>
  <p:slideViewPr>
    <p:cSldViewPr snapToGrid="0">
      <p:cViewPr varScale="1">
        <p:scale>
          <a:sx n="65" d="100"/>
          <a:sy n="65" d="100"/>
        </p:scale>
        <p:origin x="24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9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DD40BE5-F188-4B90-8D25-FBCE85B41EF8}" type="datetime1">
              <a:rPr lang="el-GR" smtClean="0"/>
              <a:t>5/5/2026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87A8100-2D96-4CBC-9A09-B5A1A3AE53A6}" type="datetime1">
              <a:rPr lang="el-GR" smtClean="0"/>
              <a:t>5/5/2026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"/>
              <a:t>Κάντε κλικ για επεξεργασία των στυλ κειμένου του υποδείγματος</a:t>
            </a:r>
            <a:endParaRPr lang="en-US"/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 useBgFill="1">
        <p:nvSpPr>
          <p:cNvPr id="10" name="Ορθογώνιο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l-GR"/>
          </a:p>
        </p:txBody>
      </p:sp>
      <p:sp>
        <p:nvSpPr>
          <p:cNvPr id="11" name="Ορθογώνιο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5" name="Ορθογώνιο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pSp>
        <p:nvGrpSpPr>
          <p:cNvPr id="7" name="Ομάδα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Ευθεία γραμμή σύνδεσης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Ευθεία γραμμή σύνδεσης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Ευθεία γραμμή σύνδεσης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0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20" name="Θέση ημερομηνίας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71C264D-C0A2-4845-B03C-DEB4FF68BDB8}" type="datetime1">
              <a:rPr lang="el-GR" smtClean="0"/>
              <a:t>5/5/2026</a:t>
            </a:fld>
            <a:endParaRPr lang="en-US" dirty="0"/>
          </a:p>
        </p:txBody>
      </p:sp>
      <p:sp>
        <p:nvSpPr>
          <p:cNvPr id="21" name="Σύμβολο κράτησης θέσης υποσέλιδου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Σύμβολο κράτησης θέσης αριθμού διαφάνειας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5598D92-8F34-4B63-81A0-6F258440B286}" type="datetime1">
              <a:rPr lang="el-GR" smtClean="0"/>
              <a:t>5/5/2026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C0DA57F-A696-4650-BF26-36BD05691E9F}" type="datetime1">
              <a:rPr lang="el-GR" smtClean="0"/>
              <a:t>5/5/2026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5D179434-7293-40E0-98A7-69F3C10321FD}" type="datetime1">
              <a:rPr lang="el-GR" smtClean="0"/>
              <a:t>5/5/2026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 useBgFill="1">
        <p:nvSpPr>
          <p:cNvPr id="23" name="Ορθογώνιο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Ορθογώνιο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Ορθογώνιο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60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grpSp>
        <p:nvGrpSpPr>
          <p:cNvPr id="16" name="Ομάδα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Ευθεία γραμμή σύνδεσης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Ευθεία γραμμή σύνδεσης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Ευθεία γραμμή σύνδεσης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59D29F7-5CBA-4408-9DA4-0BE9487C52BA}" type="datetime1">
              <a:rPr lang="el-GR" smtClean="0"/>
              <a:t>5/5/2026</a:t>
            </a:fld>
            <a:endParaRPr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20C962E-969A-49B6-9474-121940DF033D}" type="datetime1">
              <a:rPr lang="el-GR" smtClean="0"/>
              <a:t>5/5/2026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EC5CC67F-1D3F-482B-B40D-B9513136EE0E}" type="datetime1">
              <a:rPr lang="el-GR" smtClean="0"/>
              <a:t>5/5/2026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2F16B12-7CBF-4CDF-89FA-F8A36048EF63}" type="datetime1">
              <a:rPr lang="el-GR" smtClean="0"/>
              <a:t>5/5/2026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9919D905-D926-4C7C-8880-7B55EA2B77E6}" type="datetime1">
              <a:rPr lang="el-GR" smtClean="0"/>
              <a:t>5/5/2026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600" b="0" kern="1200" cap="none" spc="0" baseline="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90E49723-07F5-4196-B746-D4577DEF9F35}" type="datetime1">
              <a:rPr lang="el-GR" smtClean="0"/>
              <a:t>5/5/2026</a:t>
            </a:fld>
            <a:endParaRPr lang="en-US"/>
          </a:p>
        </p:txBody>
      </p:sp>
      <p:sp>
        <p:nvSpPr>
          <p:cNvPr id="9" name="Θέση υποσέλιδου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Θέση αριθμού διαφάνειας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Θέση εικόνας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l" dirty="0"/>
              <a:t>Κάντε κλικ στο εικονίδιο για</a:t>
            </a:r>
            <a:r>
              <a:rPr lang="en-US" dirty="0"/>
              <a:t> </a:t>
            </a:r>
            <a:r>
              <a:rPr lang="el" dirty="0"/>
              <a:t>να</a:t>
            </a:r>
            <a:r>
              <a:rPr lang="en-US" dirty="0"/>
              <a:t> </a:t>
            </a:r>
            <a:r>
              <a:rPr lang="el" dirty="0"/>
              <a:t>προσθέσετε μια εικόνα</a:t>
            </a:r>
            <a:endParaRPr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7DBC2A1D-E707-49C4-802A-804FFACFEA1A}" type="datetime1">
              <a:rPr lang="el-GR" smtClean="0"/>
              <a:t>5/5/2026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2600" b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Ορθογώνιο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l-GR"/>
          </a:p>
        </p:txBody>
      </p:sp>
      <p:sp>
        <p:nvSpPr>
          <p:cNvPr id="8" name="Ορθογώνιο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l"/>
              <a:t>Κάντε κλικ για να επεξεργαστείτε το Στυλ κύριου τίτλου</a:t>
            </a:r>
            <a:endParaRPr lang="en-US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l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10BF56E-831B-45E4-8E39-FD5C7E7805B5}" type="datetime1">
              <a:rPr lang="el-GR" smtClean="0"/>
              <a:t>5/5/2026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 descr="Ένα κοντινό πλάνο σε λογότυπο&#10;&#10;Αυτόματη δημιουργία περιγραφής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Ορθογώνιο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84" name="Ορθογώνιο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 rtlCol="0">
            <a:normAutofit fontScale="90000"/>
          </a:bodyPr>
          <a:lstStyle/>
          <a:p>
            <a:pPr rtl="0"/>
            <a:r>
              <a:rPr lang="en-US" sz="4400" dirty="0">
                <a:solidFill>
                  <a:schemeClr val="tx1"/>
                </a:solidFill>
              </a:rPr>
              <a:t>ADVANCED TOPICS IN DATABASES</a:t>
            </a:r>
            <a:br>
              <a:rPr lang="en-US" sz="4400" dirty="0">
                <a:solidFill>
                  <a:schemeClr val="tx1"/>
                </a:solidFill>
              </a:rPr>
            </a:br>
            <a:r>
              <a:rPr lang="en-US" sz="3300" dirty="0">
                <a:solidFill>
                  <a:schemeClr val="tx1"/>
                </a:solidFill>
              </a:rPr>
              <a:t>APPSTORE CASE STUDY</a:t>
            </a:r>
            <a:endParaRPr lang="el" sz="3300" dirty="0">
              <a:solidFill>
                <a:schemeClr val="tx1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 rtlCol="0">
            <a:normAutofit fontScale="77500" lnSpcReduction="20000"/>
          </a:bodyPr>
          <a:lstStyle/>
          <a:p>
            <a:pPr rtl="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Harry Tougiannidis </a:t>
            </a:r>
          </a:p>
          <a:p>
            <a:pPr rtl="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TH20436</a:t>
            </a:r>
            <a:endParaRPr lang="e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5BC9F4-0D48-539A-B741-08E615D47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142" y="2153264"/>
            <a:ext cx="10215716" cy="2551471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THANK YOU FOR YOUR TIME</a:t>
            </a:r>
            <a:endParaRPr lang="el-GR" sz="5400" dirty="0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FA11D7C-1F3B-659E-F187-436B7D205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5/5/2026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103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rtlCol="0">
            <a:normAutofit/>
          </a:bodyPr>
          <a:lstStyle/>
          <a:p>
            <a:pPr algn="ctr" rtl="0"/>
            <a:r>
              <a:rPr lang="en-US" b="1" dirty="0"/>
              <a:t>Assignment 3: JSON &amp; Specialization Hierarchies</a:t>
            </a:r>
            <a:endParaRPr lang="el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C4CCBDD4-301B-863F-0DCF-3D6F08534E71}"/>
              </a:ext>
            </a:extLst>
          </p:cNvPr>
          <p:cNvSpPr/>
          <p:nvPr/>
        </p:nvSpPr>
        <p:spPr>
          <a:xfrm>
            <a:off x="1312607" y="2440858"/>
            <a:ext cx="3819832" cy="197628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cap="all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Object-Relational Transition</a:t>
            </a:r>
          </a:p>
          <a:p>
            <a:pPr algn="ctr"/>
            <a:r>
              <a:rPr lang="en-US" sz="15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Successfully transitioned from a strictly normalized 3rd Normal Form (3NF) relational schema to an advanced Object-Relational architecture using PostgreSQL features.</a:t>
            </a:r>
          </a:p>
          <a:p>
            <a:pPr algn="ctr"/>
            <a:endParaRPr lang="el-GR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EA965B72-A3D8-81D9-CAF4-82BFAE84FF8E}"/>
              </a:ext>
            </a:extLst>
          </p:cNvPr>
          <p:cNvSpPr/>
          <p:nvPr/>
        </p:nvSpPr>
        <p:spPr>
          <a:xfrm>
            <a:off x="7059563" y="2440858"/>
            <a:ext cx="3819832" cy="197628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cap="all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Modern Data Structures</a:t>
            </a:r>
          </a:p>
          <a:p>
            <a:pPr algn="ctr"/>
            <a:r>
              <a:rPr lang="en-US" sz="15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Implementation of semi-structured data via JSON and polymorphism through specialization hierarchies to model dynamic APPSTORE entities effectively.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13AA09-2C4A-02F4-1652-C71993497BFE}"/>
              </a:ext>
            </a:extLst>
          </p:cNvPr>
          <p:cNvSpPr txBox="1"/>
          <p:nvPr/>
        </p:nvSpPr>
        <p:spPr>
          <a:xfrm>
            <a:off x="3451301" y="5176683"/>
            <a:ext cx="52893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Assignment Objectives</a:t>
            </a:r>
            <a:endParaRPr lang="el-GR" sz="4000" dirty="0">
              <a:solidFill>
                <a:schemeClr val="tx1">
                  <a:lumMod val="85000"/>
                  <a:lumOff val="1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4" name="Γραμμή σύνδεσης: Γωνιώδης 13">
            <a:extLst>
              <a:ext uri="{FF2B5EF4-FFF2-40B4-BE49-F238E27FC236}">
                <a16:creationId xmlns:a16="http://schemas.microsoft.com/office/drawing/2014/main" id="{501BF439-57EA-9575-33E8-522B3993C4DC}"/>
              </a:ext>
            </a:extLst>
          </p:cNvPr>
          <p:cNvCxnSpPr>
            <a:cxnSpLocks/>
            <a:stCxn id="8" idx="0"/>
            <a:endCxn id="6" idx="2"/>
          </p:cNvCxnSpPr>
          <p:nvPr/>
        </p:nvCxnSpPr>
        <p:spPr>
          <a:xfrm rot="16200000" flipV="1">
            <a:off x="4279492" y="3360174"/>
            <a:ext cx="759541" cy="2873477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Γραμμή σύνδεσης: Γωνιώδης 15">
            <a:extLst>
              <a:ext uri="{FF2B5EF4-FFF2-40B4-BE49-F238E27FC236}">
                <a16:creationId xmlns:a16="http://schemas.microsoft.com/office/drawing/2014/main" id="{DC4C1EEF-443F-D79D-556E-C582F5C0812E}"/>
              </a:ext>
            </a:extLst>
          </p:cNvPr>
          <p:cNvCxnSpPr>
            <a:cxnSpLocks/>
            <a:stCxn id="8" idx="0"/>
            <a:endCxn id="7" idx="2"/>
          </p:cNvCxnSpPr>
          <p:nvPr/>
        </p:nvCxnSpPr>
        <p:spPr>
          <a:xfrm rot="5400000" flipH="1" flipV="1">
            <a:off x="7152969" y="3360174"/>
            <a:ext cx="759541" cy="287347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8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8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3E24937-1CFE-67D7-21AE-46A683CCB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all" dirty="0"/>
              <a:t>Why JSON in PostgreSQL?</a:t>
            </a:r>
            <a:br>
              <a:rPr lang="en-US" b="1" cap="all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7E05CF-D4F9-BE7E-6ECF-2752FA80B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/>
              <a:t>JSON in PostgreSQL bridges the gap between relational integrity and NoSQL flexibility. It allows for "schema-on-read," where dynamic attributes like varying rating parameters can be stored without frequent ALTER TABLE operations. This ensures that the database evolves seamlessly alongside application requirements.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IN OTHER WORDS:</a:t>
            </a:r>
          </a:p>
          <a:p>
            <a:pPr marL="0" indent="0" algn="ctr">
              <a:buNone/>
            </a:pPr>
            <a:r>
              <a:rPr lang="en-US" sz="2000" dirty="0"/>
              <a:t>The complexity of modern app ecosystems demands more flexible data structures than traditional relational models can offer.</a:t>
            </a:r>
            <a:endParaRPr lang="el-GR" sz="2000" dirty="0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F77B3F6-3D30-FE23-8811-60894C4AF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5/5/2026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4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1082FCC-E2B5-F0EB-F82E-F99853FA6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Theoretical Framework:</a:t>
            </a:r>
            <a:br>
              <a:rPr lang="en-US" b="1" dirty="0"/>
            </a:br>
            <a:r>
              <a:rPr lang="en-US" b="1" dirty="0"/>
              <a:t> Overcoming Impedance Mismatch</a:t>
            </a:r>
            <a:endParaRPr lang="el-GR" b="1" dirty="0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9783819-45A0-20CD-735B-AB1C50F5F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5/5/2026</a:t>
            </a:fld>
            <a:endParaRPr lang="en-US"/>
          </a:p>
        </p:txBody>
      </p:sp>
      <p:sp>
        <p:nvSpPr>
          <p:cNvPr id="5" name="Οβάλ 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FF85DCA5-0475-BEAC-73A0-A7FC263CB2C0}"/>
              </a:ext>
            </a:extLst>
          </p:cNvPr>
          <p:cNvSpPr/>
          <p:nvPr/>
        </p:nvSpPr>
        <p:spPr>
          <a:xfrm>
            <a:off x="1066800" y="2269559"/>
            <a:ext cx="3111910" cy="1755058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Object-Relational Gap</a:t>
            </a:r>
            <a:endParaRPr lang="el-GR" sz="1500" b="1" dirty="0">
              <a:solidFill>
                <a:schemeClr val="tx1">
                  <a:lumMod val="85000"/>
                  <a:lumOff val="1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67A7EC76-FAF2-FBB9-A3D8-B3E6E27C24C4}"/>
              </a:ext>
            </a:extLst>
          </p:cNvPr>
          <p:cNvSpPr/>
          <p:nvPr/>
        </p:nvSpPr>
        <p:spPr>
          <a:xfrm>
            <a:off x="8013292" y="2269559"/>
            <a:ext cx="3111910" cy="1755058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Schema-on-Write vs. Schema-on-Read</a:t>
            </a:r>
            <a:endParaRPr lang="el-GR" sz="1500" b="1" dirty="0">
              <a:solidFill>
                <a:schemeClr val="tx1">
                  <a:lumMod val="85000"/>
                  <a:lumOff val="1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F7833837-30F8-9113-490B-BBF22F433903}"/>
              </a:ext>
            </a:extLst>
          </p:cNvPr>
          <p:cNvSpPr/>
          <p:nvPr/>
        </p:nvSpPr>
        <p:spPr>
          <a:xfrm>
            <a:off x="4540045" y="3557585"/>
            <a:ext cx="3111910" cy="1755058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Database-Level Polymorphism</a:t>
            </a:r>
            <a:endParaRPr lang="el-GR" sz="1500" b="1" dirty="0">
              <a:solidFill>
                <a:schemeClr val="tx1">
                  <a:lumMod val="85000"/>
                  <a:lumOff val="1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9D9E9069-944C-F7C0-BC0C-DFC3CB4D9888}"/>
              </a:ext>
            </a:extLst>
          </p:cNvPr>
          <p:cNvSpPr/>
          <p:nvPr/>
        </p:nvSpPr>
        <p:spPr>
          <a:xfrm>
            <a:off x="3264310" y="4390377"/>
            <a:ext cx="5663380" cy="2010423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Bridging the divide between Object-Oriented application layers and strict Relational storage.</a:t>
            </a:r>
            <a:endParaRPr lang="el-GR" sz="1500" b="1" dirty="0">
              <a:solidFill>
                <a:schemeClr val="tx1">
                  <a:lumMod val="85000"/>
                  <a:lumOff val="1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3" name="Ευθεία γραμμή σύνδεσης 12">
            <a:extLst>
              <a:ext uri="{FF2B5EF4-FFF2-40B4-BE49-F238E27FC236}">
                <a16:creationId xmlns:a16="http://schemas.microsoft.com/office/drawing/2014/main" id="{3F110895-36C5-8096-0302-4EEB6619CA3D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6096000" y="3731342"/>
            <a:ext cx="0" cy="65903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5F241751-1E01-D0C7-7284-8F6127555C0C}"/>
              </a:ext>
            </a:extLst>
          </p:cNvPr>
          <p:cNvSpPr/>
          <p:nvPr/>
        </p:nvSpPr>
        <p:spPr>
          <a:xfrm>
            <a:off x="3264310" y="4390377"/>
            <a:ext cx="5663380" cy="2010423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Moving from rigid column definitions to flexible, document-oriented data structures.</a:t>
            </a:r>
            <a:endParaRPr lang="el-GR" sz="1500" b="1" dirty="0">
              <a:solidFill>
                <a:schemeClr val="tx1">
                  <a:lumMod val="85000"/>
                  <a:lumOff val="1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7" name="Ευθεία γραμμή σύνδεσης 16">
            <a:extLst>
              <a:ext uri="{FF2B5EF4-FFF2-40B4-BE49-F238E27FC236}">
                <a16:creationId xmlns:a16="http://schemas.microsoft.com/office/drawing/2014/main" id="{0EB2BD97-1CED-04A5-D04E-75D271A93139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6096000" y="3731342"/>
            <a:ext cx="0" cy="65903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Ορθογώνιο: Στρογγύλεμα γωνιών 17">
            <a:extLst>
              <a:ext uri="{FF2B5EF4-FFF2-40B4-BE49-F238E27FC236}">
                <a16:creationId xmlns:a16="http://schemas.microsoft.com/office/drawing/2014/main" id="{FC9F1F32-98C4-04C8-4997-64474FDAD5DE}"/>
              </a:ext>
            </a:extLst>
          </p:cNvPr>
          <p:cNvSpPr/>
          <p:nvPr/>
        </p:nvSpPr>
        <p:spPr>
          <a:xfrm>
            <a:off x="3264310" y="4390377"/>
            <a:ext cx="5663380" cy="2010423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Leveraging Table Inheritance to mirror "IS-A" relationships natively in PostgreSQL.</a:t>
            </a:r>
            <a:endParaRPr lang="el-GR" sz="1500" b="1" dirty="0">
              <a:solidFill>
                <a:schemeClr val="tx1">
                  <a:lumMod val="85000"/>
                  <a:lumOff val="1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9" name="Ευθεία γραμμή σύνδεσης 18">
            <a:extLst>
              <a:ext uri="{FF2B5EF4-FFF2-40B4-BE49-F238E27FC236}">
                <a16:creationId xmlns:a16="http://schemas.microsoft.com/office/drawing/2014/main" id="{2A0FB81B-B1DE-5FC0-C060-789C7EAD438E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6096000" y="3731342"/>
            <a:ext cx="0" cy="65903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81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6 L 0.2849 -0.04537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45" y="-2269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xit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4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40741E-7 L 0 -0.23171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xit" presetSubtype="4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6 L -0.2849 -0.04375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45" y="-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xit" presetSubtype="4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6" grpId="3" animBg="1"/>
      <p:bldP spid="6" grpId="4" animBg="1"/>
      <p:bldP spid="7" grpId="0" animBg="1"/>
      <p:bldP spid="7" grpId="1" animBg="1"/>
      <p:bldP spid="7" grpId="2" animBg="1"/>
      <p:bldP spid="7" grpId="3" animBg="1"/>
      <p:bldP spid="7" grpId="4" animBg="1"/>
      <p:bldP spid="8" grpId="0" animBg="1"/>
      <p:bldP spid="8" grpId="1" animBg="1"/>
      <p:bldP spid="16" grpId="0" animBg="1"/>
      <p:bldP spid="16" grpId="1" animBg="1"/>
      <p:bldP spid="18" grpId="0" animBg="1"/>
      <p:bldP spid="1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5B3B8A-806C-A892-03C1-7E5DFEA0E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Part 3A: </a:t>
            </a:r>
            <a:br>
              <a:rPr lang="en-US" b="1" dirty="0"/>
            </a:br>
            <a:r>
              <a:rPr lang="en-US" b="1" dirty="0"/>
              <a:t>Transitioning to JSON Data Types</a:t>
            </a:r>
            <a:endParaRPr lang="el-GR" b="1" dirty="0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49B50E5-C88F-BDA3-14E1-A7C96C6DF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5/5/2026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B2EC2D-262D-3483-DE27-AA8BC779A1D7}"/>
              </a:ext>
            </a:extLst>
          </p:cNvPr>
          <p:cNvSpPr txBox="1"/>
          <p:nvPr/>
        </p:nvSpPr>
        <p:spPr>
          <a:xfrm>
            <a:off x="1066800" y="2235680"/>
            <a:ext cx="609845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Objective: </a:t>
            </a:r>
          </a:p>
          <a:p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Redesign the rating system to utilize semi-structured data.</a:t>
            </a:r>
            <a:endParaRPr lang="el-G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43AC2E-FB3B-11F3-B826-91C9F6F8BF80}"/>
              </a:ext>
            </a:extLst>
          </p:cNvPr>
          <p:cNvSpPr txBox="1"/>
          <p:nvPr/>
        </p:nvSpPr>
        <p:spPr>
          <a:xfrm>
            <a:off x="1066800" y="3316731"/>
            <a:ext cx="609845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Action: </a:t>
            </a:r>
          </a:p>
          <a:p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Decommissioned the composite </a:t>
            </a:r>
            <a:r>
              <a:rPr lang="en-US" sz="2000" dirty="0">
                <a:latin typeface="Cascadia Code" panose="020B0609020000020004" pitchFamily="49" charset="0"/>
                <a:ea typeface="Tahoma" panose="020B0604030504040204" pitchFamily="34" charset="0"/>
                <a:cs typeface="Cascadia Code" panose="020B0609020000020004" pitchFamily="49" charset="0"/>
              </a:rPr>
              <a:t>APP_RATING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table.</a:t>
            </a:r>
            <a:endParaRPr lang="el-G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0C5421-6D31-1292-1789-A4320CF5DB71}"/>
              </a:ext>
            </a:extLst>
          </p:cNvPr>
          <p:cNvSpPr txBox="1"/>
          <p:nvPr/>
        </p:nvSpPr>
        <p:spPr>
          <a:xfrm>
            <a:off x="1066800" y="4090005"/>
            <a:ext cx="609845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Implementation: </a:t>
            </a:r>
          </a:p>
          <a:p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Created a new </a:t>
            </a:r>
            <a:r>
              <a:rPr lang="en-US" sz="2000" dirty="0">
                <a:latin typeface="Cascadia Code" panose="020B0609020000020004" pitchFamily="49" charset="0"/>
                <a:ea typeface="Tahoma" panose="020B0604030504040204" pitchFamily="34" charset="0"/>
                <a:cs typeface="Cascadia Code" panose="020B0609020000020004" pitchFamily="49" charset="0"/>
              </a:rPr>
              <a:t>RATING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table featuring a single JSON column named info.</a:t>
            </a:r>
            <a:endParaRPr lang="el-G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9932C2-A8CD-2416-9486-67B5D48BD2A1}"/>
              </a:ext>
            </a:extLst>
          </p:cNvPr>
          <p:cNvSpPr txBox="1"/>
          <p:nvPr/>
        </p:nvSpPr>
        <p:spPr>
          <a:xfrm>
            <a:off x="3046771" y="2235680"/>
            <a:ext cx="609845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Result:</a:t>
            </a:r>
          </a:p>
          <a:p>
            <a:pPr algn="ctr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Encapsulated </a:t>
            </a:r>
            <a:r>
              <a:rPr lang="en-US" sz="2000" dirty="0" err="1">
                <a:latin typeface="Cascadia Code" panose="020B0609020000020004" pitchFamily="49" charset="0"/>
                <a:ea typeface="Tahoma" panose="020B0604030504040204" pitchFamily="34" charset="0"/>
                <a:cs typeface="Cascadia Code" panose="020B0609020000020004" pitchFamily="49" charset="0"/>
              </a:rPr>
              <a:t>App_ID</a:t>
            </a:r>
            <a:r>
              <a:rPr lang="en-US" sz="2000" dirty="0">
                <a:latin typeface="Cascadia Code" panose="020B0609020000020004" pitchFamily="49" charset="0"/>
                <a:ea typeface="Tahoma" panose="020B0604030504040204" pitchFamily="34" charset="0"/>
                <a:cs typeface="Cascadia Code" panose="020B0609020000020004" pitchFamily="49" charset="0"/>
              </a:rPr>
              <a:t>, Date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and </a:t>
            </a:r>
            <a:r>
              <a:rPr lang="en-US" sz="2000" dirty="0">
                <a:latin typeface="Cascadia Code" panose="020B0609020000020004" pitchFamily="49" charset="0"/>
                <a:ea typeface="Tahoma" panose="020B0604030504040204" pitchFamily="34" charset="0"/>
                <a:cs typeface="Cascadia Code" panose="020B0609020000020004" pitchFamily="49" charset="0"/>
              </a:rPr>
              <a:t>Rating Value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dynamic objects, combining relational query performance with NoSQL flexibility.</a:t>
            </a:r>
            <a:endParaRPr lang="el-G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258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allAtOnce"/>
      <p:bldP spid="8" grpId="0" build="p"/>
      <p:bldP spid="8" grpId="1" build="allAtOnce"/>
      <p:bldP spid="9" grpId="0" build="p"/>
      <p:bldP spid="9" grpId="1" build="allAtOnce"/>
      <p:bldP spid="1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954DCB-8AC2-E9D6-EAAC-7A99FB514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Querying Semi-Structured Data</a:t>
            </a:r>
            <a:br>
              <a:rPr lang="en-US" dirty="0"/>
            </a:br>
            <a:endParaRPr lang="el-GR" dirty="0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59B41FB-6251-08B2-FB09-42E85A5D0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5/5/2026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D23460-2012-E81A-B1E1-7261C3565F41}"/>
              </a:ext>
            </a:extLst>
          </p:cNvPr>
          <p:cNvSpPr txBox="1"/>
          <p:nvPr/>
        </p:nvSpPr>
        <p:spPr>
          <a:xfrm>
            <a:off x="1066800" y="1814139"/>
            <a:ext cx="109088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Dynamic Extraction: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Utilizing the -&gt;&gt; operator to project and cast JSON elements 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E0016C-A88E-F470-8DEA-EF4FC1731122}"/>
              </a:ext>
            </a:extLst>
          </p:cNvPr>
          <p:cNvSpPr txBox="1"/>
          <p:nvPr/>
        </p:nvSpPr>
        <p:spPr>
          <a:xfrm>
            <a:off x="1066800" y="2311153"/>
            <a:ext cx="1090889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Hybrid Joining: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Seamlessly bridging relational tables (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ascadia Code" panose="020B0609020000020004" pitchFamily="49" charset="0"/>
                <a:ea typeface="Tahoma" panose="020B0604030504040204" pitchFamily="34" charset="0"/>
                <a:cs typeface="Cascadia Code" panose="020B0609020000020004" pitchFamily="49" charset="0"/>
              </a:rPr>
              <a:t>APP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with JSON-based tables (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ascadia Code" panose="020B0609020000020004" pitchFamily="49" charset="0"/>
                <a:ea typeface="Tahoma" panose="020B0604030504040204" pitchFamily="34" charset="0"/>
                <a:cs typeface="Cascadia Code" panose="020B0609020000020004" pitchFamily="49" charset="0"/>
              </a:rPr>
              <a:t>RATING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D11B1570-E79A-AF3A-E0A7-B0FD09C2E8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542" y="4152906"/>
            <a:ext cx="4845462" cy="20625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685644E-320B-5524-9CC8-F4DDB09B6032}"/>
              </a:ext>
            </a:extLst>
          </p:cNvPr>
          <p:cNvSpPr txBox="1"/>
          <p:nvPr/>
        </p:nvSpPr>
        <p:spPr>
          <a:xfrm>
            <a:off x="1066800" y="3122084"/>
            <a:ext cx="1090889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Querry 4:Installations of high-rated apps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Βέλος: Δεξιό 11">
            <a:extLst>
              <a:ext uri="{FF2B5EF4-FFF2-40B4-BE49-F238E27FC236}">
                <a16:creationId xmlns:a16="http://schemas.microsoft.com/office/drawing/2014/main" id="{5125A087-AF85-6A94-F4EE-D38CDC88C260}"/>
              </a:ext>
            </a:extLst>
          </p:cNvPr>
          <p:cNvSpPr/>
          <p:nvPr/>
        </p:nvSpPr>
        <p:spPr>
          <a:xfrm>
            <a:off x="5224004" y="4892280"/>
            <a:ext cx="2282926" cy="5309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RESULT</a:t>
            </a:r>
            <a:endParaRPr lang="el-GR" b="1" dirty="0">
              <a:solidFill>
                <a:schemeClr val="tx1"/>
              </a:solidFill>
            </a:endParaRP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A6AC09E8-D912-BB82-88C9-2A8BF9DFCC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6930" y="4681237"/>
            <a:ext cx="4306528" cy="1085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092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7E8F42-B6E0-62EC-912D-75A1D2E84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PART 3B:</a:t>
            </a:r>
            <a:br>
              <a:rPr lang="en-US" b="1" dirty="0"/>
            </a:br>
            <a:r>
              <a:rPr lang="en-US" sz="3300" b="1" dirty="0"/>
              <a:t>Implementing Specialization Hierarchies</a:t>
            </a:r>
            <a:endParaRPr lang="el-GR" sz="3300" b="1" dirty="0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D523B50-827D-86BF-F257-49DB40F32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5/5/2026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70EEBA-57D2-1876-B4AE-2D91FFD084CF}"/>
              </a:ext>
            </a:extLst>
          </p:cNvPr>
          <p:cNvSpPr txBox="1"/>
          <p:nvPr/>
        </p:nvSpPr>
        <p:spPr>
          <a:xfrm>
            <a:off x="3046771" y="2014194"/>
            <a:ext cx="60984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Concept:</a:t>
            </a:r>
            <a:r>
              <a:rPr lang="en-US" dirty="0"/>
              <a:t> </a:t>
            </a:r>
          </a:p>
          <a:p>
            <a:pPr algn="ctr"/>
            <a:r>
              <a:rPr lang="en-US" dirty="0"/>
              <a:t>Applying the </a:t>
            </a:r>
            <a:r>
              <a:rPr lang="en-US" dirty="0">
                <a:latin typeface="Cascadia Code" panose="020B0609020000020004" pitchFamily="49" charset="0"/>
                <a:cs typeface="Cascadia Code" panose="020B0609020000020004" pitchFamily="49" charset="0"/>
              </a:rPr>
              <a:t>INHERITS</a:t>
            </a:r>
            <a:r>
              <a:rPr lang="en-US" dirty="0"/>
              <a:t> command to organize application categories into a logical tree structure.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150E5F-4C74-00F8-9C75-ED84F421F9CC}"/>
              </a:ext>
            </a:extLst>
          </p:cNvPr>
          <p:cNvSpPr txBox="1"/>
          <p:nvPr/>
        </p:nvSpPr>
        <p:spPr>
          <a:xfrm>
            <a:off x="2826159" y="2998721"/>
            <a:ext cx="65396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Parent Node:</a:t>
            </a:r>
            <a:r>
              <a:rPr lang="en-US" dirty="0"/>
              <a:t> </a:t>
            </a:r>
          </a:p>
          <a:p>
            <a:pPr algn="ctr"/>
            <a:r>
              <a:rPr lang="en-US" dirty="0"/>
              <a:t>The base </a:t>
            </a:r>
            <a:r>
              <a:rPr lang="en-US" dirty="0">
                <a:latin typeface="Cascadia Code" panose="020B0609020000020004" pitchFamily="49" charset="0"/>
                <a:cs typeface="Cascadia Code" panose="020B0609020000020004" pitchFamily="49" charset="0"/>
              </a:rPr>
              <a:t>CATEGORY</a:t>
            </a:r>
            <a:r>
              <a:rPr lang="en-US" dirty="0"/>
              <a:t> table </a:t>
            </a:r>
            <a:r>
              <a:rPr lang="en-US" sz="1500" dirty="0">
                <a:latin typeface="Cascadia Code" panose="020B0609020000020004" pitchFamily="49" charset="0"/>
                <a:cs typeface="Cascadia Code" panose="020B0609020000020004" pitchFamily="49" charset="0"/>
              </a:rPr>
              <a:t>(Name, Description, </a:t>
            </a:r>
            <a:r>
              <a:rPr lang="en-US" sz="1500" dirty="0" err="1">
                <a:latin typeface="Cascadia Code" panose="020B0609020000020004" pitchFamily="49" charset="0"/>
                <a:cs typeface="Cascadia Code" panose="020B0609020000020004" pitchFamily="49" charset="0"/>
              </a:rPr>
              <a:t>Age_Group</a:t>
            </a:r>
            <a:r>
              <a:rPr lang="en-US" sz="1500" dirty="0">
                <a:latin typeface="Cascadia Code" panose="020B0609020000020004" pitchFamily="49" charset="0"/>
                <a:cs typeface="Cascadia Code" panose="020B0609020000020004" pitchFamily="49" charset="0"/>
              </a:rPr>
              <a:t>).</a:t>
            </a:r>
            <a:endParaRPr lang="el-GR" sz="1500" dirty="0">
              <a:latin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CBB10B-82AE-FF86-D997-E54F22EC3EAD}"/>
              </a:ext>
            </a:extLst>
          </p:cNvPr>
          <p:cNvSpPr txBox="1"/>
          <p:nvPr/>
        </p:nvSpPr>
        <p:spPr>
          <a:xfrm>
            <a:off x="2826158" y="3701451"/>
            <a:ext cx="65396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Child Nodes:</a:t>
            </a:r>
            <a:r>
              <a:rPr lang="en-US" dirty="0"/>
              <a:t> </a:t>
            </a:r>
          </a:p>
          <a:p>
            <a:pPr algn="ctr"/>
            <a:r>
              <a:rPr lang="en-US" dirty="0">
                <a:latin typeface="Cascadia Code" panose="020B0609020000020004" pitchFamily="49" charset="0"/>
                <a:cs typeface="Cascadia Code" panose="020B0609020000020004" pitchFamily="49" charset="0"/>
              </a:rPr>
              <a:t>HEALTH_AND_FITNESS, GAMES, GAME_SIMULATION.</a:t>
            </a:r>
            <a:endParaRPr lang="el-GR" sz="1500" dirty="0">
              <a:latin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EACE79-D7CF-A177-E699-420F48E8FE31}"/>
              </a:ext>
            </a:extLst>
          </p:cNvPr>
          <p:cNvSpPr txBox="1"/>
          <p:nvPr/>
        </p:nvSpPr>
        <p:spPr>
          <a:xfrm>
            <a:off x="2826157" y="4729746"/>
            <a:ext cx="653968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200" b="1" u="sng" dirty="0"/>
              <a:t>Benefit:</a:t>
            </a:r>
            <a:r>
              <a:rPr lang="en-US" sz="2200" dirty="0"/>
              <a:t> </a:t>
            </a:r>
          </a:p>
          <a:p>
            <a:pPr algn="ctr"/>
            <a:r>
              <a:rPr lang="en-US" sz="2200" dirty="0"/>
              <a:t>Child entities inherit common attributes while extending the schema with specialized fields. </a:t>
            </a:r>
            <a:endParaRPr lang="el-GR" sz="2200" dirty="0">
              <a:latin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24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424350-9E81-642E-5665-20744D507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b="1" dirty="0"/>
              <a:t>Data Isolation vs. Polymorphic Retrieval</a:t>
            </a:r>
            <a:endParaRPr lang="el-GR" sz="3800" b="1" dirty="0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B34ACF1-6E25-ED35-5B21-D900962BC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5/5/2026</a:t>
            </a:fld>
            <a:endParaRPr lang="en-US"/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FC8B9354-AE58-0ACA-B6BB-962916A2DB3A}"/>
              </a:ext>
            </a:extLst>
          </p:cNvPr>
          <p:cNvSpPr/>
          <p:nvPr/>
        </p:nvSpPr>
        <p:spPr>
          <a:xfrm>
            <a:off x="1312606" y="2403987"/>
            <a:ext cx="3864078" cy="210901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Node Isolation 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(</a:t>
            </a:r>
            <a:r>
              <a:rPr lang="en-US" b="1" dirty="0">
                <a:solidFill>
                  <a:schemeClr val="tx1"/>
                </a:solidFill>
                <a:latin typeface="Cascadia Code" panose="020B0609020000020004" pitchFamily="49" charset="0"/>
                <a:cs typeface="Cascadia Code" panose="020B0609020000020004" pitchFamily="49" charset="0"/>
              </a:rPr>
              <a:t>ONLY</a:t>
            </a:r>
            <a:r>
              <a:rPr lang="en-US" b="1" dirty="0">
                <a:solidFill>
                  <a:schemeClr val="tx1"/>
                </a:solidFill>
              </a:rPr>
              <a:t> Keyword):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 Restricts the table scan exclusively to the parent node, ignoring the inheritance tree.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2B921EFC-A9A4-E600-9147-B3C8A1555A08}"/>
              </a:ext>
            </a:extLst>
          </p:cNvPr>
          <p:cNvSpPr/>
          <p:nvPr/>
        </p:nvSpPr>
        <p:spPr>
          <a:xfrm>
            <a:off x="7015316" y="2408903"/>
            <a:ext cx="3864078" cy="210901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Polymorphic Aggregation:</a:t>
            </a:r>
          </a:p>
          <a:p>
            <a:pPr algn="ctr"/>
            <a:r>
              <a:rPr lang="en-US" dirty="0"/>
              <a:t> A standard </a:t>
            </a:r>
            <a:r>
              <a:rPr lang="en-US" dirty="0">
                <a:latin typeface="Cascadia Code" panose="020B0609020000020004" pitchFamily="49" charset="0"/>
                <a:cs typeface="Cascadia Code" panose="020B0609020000020004" pitchFamily="49" charset="0"/>
              </a:rPr>
              <a:t>SELECT</a:t>
            </a:r>
            <a:r>
              <a:rPr lang="en-US" dirty="0"/>
              <a:t> implicitly traverses the hierarchy, aggregating inherited attributes from all sub-domains into a unified result set.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8" name="Βέλος: Κάτω 7">
            <a:extLst>
              <a:ext uri="{FF2B5EF4-FFF2-40B4-BE49-F238E27FC236}">
                <a16:creationId xmlns:a16="http://schemas.microsoft.com/office/drawing/2014/main" id="{B4695AF0-7641-1349-84B8-D7C3718482B1}"/>
              </a:ext>
            </a:extLst>
          </p:cNvPr>
          <p:cNvSpPr/>
          <p:nvPr/>
        </p:nvSpPr>
        <p:spPr>
          <a:xfrm>
            <a:off x="2094271" y="2551471"/>
            <a:ext cx="589935" cy="210901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QUERRY7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0" name="Βέλος: Κάτω 9">
            <a:extLst>
              <a:ext uri="{FF2B5EF4-FFF2-40B4-BE49-F238E27FC236}">
                <a16:creationId xmlns:a16="http://schemas.microsoft.com/office/drawing/2014/main" id="{F293C7CC-574C-E4A9-C901-B52EB9786DE6}"/>
              </a:ext>
            </a:extLst>
          </p:cNvPr>
          <p:cNvSpPr/>
          <p:nvPr/>
        </p:nvSpPr>
        <p:spPr>
          <a:xfrm>
            <a:off x="9507794" y="2551470"/>
            <a:ext cx="589935" cy="210901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QUERRY6</a:t>
            </a:r>
            <a:endParaRPr lang="el-GR" b="1" dirty="0">
              <a:solidFill>
                <a:schemeClr val="tx1"/>
              </a:solidFill>
            </a:endParaRPr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766A740A-D8F1-8FE9-5AB7-E180F6CA3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484" y="4660489"/>
            <a:ext cx="3994510" cy="501726"/>
          </a:xfrm>
          <a:prstGeom prst="rect">
            <a:avLst/>
          </a:prstGeom>
        </p:spPr>
      </p:pic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36B2D5F2-7499-1DEF-878B-963D355EF6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5506" y="4642715"/>
            <a:ext cx="3994510" cy="537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33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-0.07136 -0.2870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68" y="-14352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11111E-6 L 0.07175 -0.291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81" y="-1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5" grpId="1" animBg="1"/>
      <p:bldP spid="6" grpId="0" animBg="1"/>
      <p:bldP spid="6" grpId="1" animBg="1"/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608D42-84E5-1D8F-F0E6-1F8CC4D0E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Conclusion</a:t>
            </a: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E1B4CB-84D2-6AB8-A6AC-4B97B882B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Successfully modernized the </a:t>
            </a:r>
            <a:r>
              <a:rPr lang="en-US" sz="1800" dirty="0">
                <a:latin typeface="Cascadia Code" panose="020B0609020000020004" pitchFamily="49" charset="0"/>
                <a:cs typeface="Cascadia Code" panose="020B0609020000020004" pitchFamily="49" charset="0"/>
              </a:rPr>
              <a:t>AppStore</a:t>
            </a:r>
            <a:r>
              <a:rPr lang="en-US" sz="1800" dirty="0"/>
              <a:t> schema.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JSON provided NoSQL flexibility within a relational environment.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Inheritance streamlined categorization and reduced redundancy.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 algn="ctr">
              <a:buNone/>
            </a:pPr>
            <a:r>
              <a:rPr lang="en-US" sz="2000" b="1" dirty="0"/>
              <a:t>Final Result:</a:t>
            </a:r>
            <a:r>
              <a:rPr lang="en-US" sz="2000" dirty="0"/>
              <a:t> </a:t>
            </a:r>
          </a:p>
          <a:p>
            <a:pPr marL="0" indent="0" algn="ctr">
              <a:buNone/>
            </a:pPr>
            <a:r>
              <a:rPr lang="en-US" sz="2000" dirty="0"/>
              <a:t>A highly scalable, modular, and adaptable database architecture bridging relational storage and object-oriented application design.</a:t>
            </a:r>
          </a:p>
          <a:p>
            <a:endParaRPr lang="el-GR" dirty="0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DEFFA3F-4706-4BD5-264C-041EB92C7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5/5/2026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55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794_TF78438558" id="{4C793B3E-94FC-460F-8DB6-81BAA90A6624}" vid="{0DBEB6CE-59DB-4D4E-8602-FA1B0F1F623C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{1C95B29D-8384-4977-840B-E4B77C1BCB05}TF8a9b5915-b8c7-461e-8cdd-693d48b5e323a7ac8a0c_win32-c17ef9810140</Template>
  <TotalTime>85</TotalTime>
  <Words>485</Words>
  <Application>Microsoft Office PowerPoint</Application>
  <PresentationFormat>Ευρεία οθόνη</PresentationFormat>
  <Paragraphs>69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7" baseType="lpstr">
      <vt:lpstr>Arial</vt:lpstr>
      <vt:lpstr>Calibri</vt:lpstr>
      <vt:lpstr>Cascadia Code</vt:lpstr>
      <vt:lpstr>Century Gothic</vt:lpstr>
      <vt:lpstr>Garamond</vt:lpstr>
      <vt:lpstr>Tahoma</vt:lpstr>
      <vt:lpstr>SavonVTI</vt:lpstr>
      <vt:lpstr>ADVANCED TOPICS IN DATABASES APPSTORE CASE STUDY</vt:lpstr>
      <vt:lpstr>Assignment 3: JSON &amp; Specialization Hierarchies</vt:lpstr>
      <vt:lpstr>Why JSON in PostgreSQL? </vt:lpstr>
      <vt:lpstr>Theoretical Framework:  Overcoming Impedance Mismatch</vt:lpstr>
      <vt:lpstr>Part 3A:  Transitioning to JSON Data Types</vt:lpstr>
      <vt:lpstr>Querying Semi-Structured Data </vt:lpstr>
      <vt:lpstr>PART 3B: Implementing Specialization Hierarchies</vt:lpstr>
      <vt:lpstr>Data Isolation vs. Polymorphic Retrieval</vt:lpstr>
      <vt:lpstr>Conclusion</vt:lpstr>
      <vt:lpstr>THANK YOU FOR YOUR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ΤΟΥΓΙΑΝΝΙΔΗΣ ΧΑΡΑΛΑΜΠΟΣ</dc:creator>
  <cp:lastModifiedBy>ΤΟΥΓΙΑΝΝΙΔΗΣ ΧΑΡΑΛΑΜΠΟΣ</cp:lastModifiedBy>
  <cp:revision>13</cp:revision>
  <dcterms:created xsi:type="dcterms:W3CDTF">2026-05-05T12:14:03Z</dcterms:created>
  <dcterms:modified xsi:type="dcterms:W3CDTF">2026-05-05T13:39:55Z</dcterms:modified>
</cp:coreProperties>
</file>