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86" r:id="rId2"/>
    <p:sldId id="287" r:id="rId3"/>
    <p:sldId id="288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76" r:id="rId14"/>
    <p:sldId id="258" r:id="rId15"/>
    <p:sldId id="260" r:id="rId16"/>
    <p:sldId id="273" r:id="rId17"/>
    <p:sldId id="267" r:id="rId18"/>
    <p:sldId id="257" r:id="rId19"/>
    <p:sldId id="270" r:id="rId20"/>
    <p:sldId id="274" r:id="rId21"/>
    <p:sldId id="268" r:id="rId2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Φωτεινό στυλ 2 - Έμφαση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Φωτεινό στυλ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0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33F3D0-F3EC-444C-BB17-2AEEB6BA892F}" type="datetimeFigureOut">
              <a:rPr lang="el-GR" smtClean="0"/>
              <a:pPr/>
              <a:t>25/10/2022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7B064D-7EAE-4500-AEC3-DC679A3E22F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84436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25/10/2022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25/10/2022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25/10/2022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25/10/2022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25/10/2022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25/10/2022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25/10/2022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25/10/2022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25/10/2022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25/10/2022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D74C5-D4CB-4F1C-8277-5A6214F6AFB8}" type="datetimeFigureOut">
              <a:rPr lang="el-GR" smtClean="0"/>
              <a:pPr/>
              <a:t>25/10/2022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D74C5-D4CB-4F1C-8277-5A6214F6AFB8}" type="datetimeFigureOut">
              <a:rPr lang="el-GR" smtClean="0"/>
              <a:pPr/>
              <a:t>25/10/2022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D4C9E-35C5-40D1-89A8-BBF49DFAA1C0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Μάθημα </a:t>
            </a:r>
            <a:r>
              <a:rPr lang="en-US" dirty="0" smtClean="0"/>
              <a:t>6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Έλεγχος χρηστών με τη χρήση φόρμας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78680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MVC in PHP + HTML Forms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4283968" y="1484784"/>
            <a:ext cx="4572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1600" dirty="0" smtClean="0"/>
              <a:t>&lt;?</a:t>
            </a:r>
            <a:r>
              <a:rPr lang="en-GB" sz="1600" dirty="0" err="1" smtClean="0"/>
              <a:t>php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echo "&lt;h2&gt;Your Input:&lt;/h2&gt;";</a:t>
            </a:r>
            <a:br>
              <a:rPr lang="en-GB" sz="1600" dirty="0" smtClean="0"/>
            </a:br>
            <a:r>
              <a:rPr lang="en-GB" sz="1600" dirty="0" smtClean="0"/>
              <a:t>echo $name;</a:t>
            </a:r>
            <a:br>
              <a:rPr lang="en-GB" sz="1600" dirty="0" smtClean="0"/>
            </a:br>
            <a:r>
              <a:rPr lang="en-GB" sz="1600" dirty="0" smtClean="0"/>
              <a:t>echo "&lt;</a:t>
            </a:r>
            <a:r>
              <a:rPr lang="en-GB" sz="1600" dirty="0" err="1" smtClean="0"/>
              <a:t>br</a:t>
            </a:r>
            <a:r>
              <a:rPr lang="en-GB" sz="1600" dirty="0" smtClean="0"/>
              <a:t>&gt;";</a:t>
            </a:r>
            <a:br>
              <a:rPr lang="en-GB" sz="1600" dirty="0" smtClean="0"/>
            </a:br>
            <a:r>
              <a:rPr lang="en-GB" sz="1600" dirty="0" smtClean="0"/>
              <a:t>echo $email;</a:t>
            </a:r>
            <a:br>
              <a:rPr lang="en-GB" sz="1600" dirty="0" smtClean="0"/>
            </a:br>
            <a:r>
              <a:rPr lang="en-GB" sz="1600" dirty="0" smtClean="0"/>
              <a:t>echo "&lt;</a:t>
            </a:r>
            <a:r>
              <a:rPr lang="en-GB" sz="1600" dirty="0" err="1" smtClean="0"/>
              <a:t>br</a:t>
            </a:r>
            <a:r>
              <a:rPr lang="en-GB" sz="1600" dirty="0" smtClean="0"/>
              <a:t>&gt;";</a:t>
            </a:r>
            <a:br>
              <a:rPr lang="en-GB" sz="1600" dirty="0" smtClean="0"/>
            </a:br>
            <a:r>
              <a:rPr lang="en-GB" sz="1600" dirty="0" smtClean="0"/>
              <a:t>echo $website;</a:t>
            </a:r>
            <a:br>
              <a:rPr lang="en-GB" sz="1600" dirty="0" smtClean="0"/>
            </a:br>
            <a:r>
              <a:rPr lang="en-GB" sz="1600" dirty="0" smtClean="0"/>
              <a:t>echo "&lt;</a:t>
            </a:r>
            <a:r>
              <a:rPr lang="en-GB" sz="1600" dirty="0" err="1" smtClean="0"/>
              <a:t>br</a:t>
            </a:r>
            <a:r>
              <a:rPr lang="en-GB" sz="1600" dirty="0" smtClean="0"/>
              <a:t>&gt;";</a:t>
            </a:r>
            <a:br>
              <a:rPr lang="en-GB" sz="1600" dirty="0" smtClean="0"/>
            </a:br>
            <a:r>
              <a:rPr lang="en-GB" sz="1600" dirty="0" smtClean="0"/>
              <a:t>echo $comment;</a:t>
            </a:r>
            <a:br>
              <a:rPr lang="en-GB" sz="1600" dirty="0" smtClean="0"/>
            </a:br>
            <a:r>
              <a:rPr lang="en-GB" sz="1600" dirty="0" smtClean="0"/>
              <a:t>echo "&lt;</a:t>
            </a:r>
            <a:r>
              <a:rPr lang="en-GB" sz="1600" dirty="0" err="1" smtClean="0"/>
              <a:t>br</a:t>
            </a:r>
            <a:r>
              <a:rPr lang="en-GB" sz="1600" dirty="0" smtClean="0"/>
              <a:t>&gt;";</a:t>
            </a:r>
            <a:br>
              <a:rPr lang="en-GB" sz="1600" dirty="0" smtClean="0"/>
            </a:br>
            <a:r>
              <a:rPr lang="en-GB" sz="1600" dirty="0" smtClean="0"/>
              <a:t>echo $gender;</a:t>
            </a:r>
            <a:br>
              <a:rPr lang="en-GB" sz="1600" dirty="0" smtClean="0"/>
            </a:br>
            <a:r>
              <a:rPr lang="en-GB" sz="1600" dirty="0" smtClean="0"/>
              <a:t>?&gt;</a:t>
            </a:r>
            <a:br>
              <a:rPr lang="en-GB" sz="1600" dirty="0" smtClean="0"/>
            </a:b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&lt;/body&gt;</a:t>
            </a:r>
            <a:br>
              <a:rPr lang="en-GB" sz="1600" dirty="0" smtClean="0"/>
            </a:br>
            <a:r>
              <a:rPr lang="en-GB" sz="1600" dirty="0" smtClean="0"/>
              <a:t>&lt;/html&gt;</a:t>
            </a:r>
            <a:endParaRPr lang="el-GR" sz="1600" dirty="0"/>
          </a:p>
        </p:txBody>
      </p:sp>
      <p:sp>
        <p:nvSpPr>
          <p:cNvPr id="6" name="5 - TextBox"/>
          <p:cNvSpPr txBox="1"/>
          <p:nvPr/>
        </p:nvSpPr>
        <p:spPr>
          <a:xfrm>
            <a:off x="683568" y="2276872"/>
            <a:ext cx="10871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VIEW</a:t>
            </a:r>
            <a:endParaRPr lang="el-GR" sz="3200" dirty="0"/>
          </a:p>
        </p:txBody>
      </p:sp>
      <p:sp>
        <p:nvSpPr>
          <p:cNvPr id="7" name="6 - TextBox"/>
          <p:cNvSpPr txBox="1"/>
          <p:nvPr/>
        </p:nvSpPr>
        <p:spPr>
          <a:xfrm>
            <a:off x="1259632" y="6381328"/>
            <a:ext cx="24230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200" dirty="0" smtClean="0"/>
              <a:t>Παράδειγμα από το </a:t>
            </a:r>
            <a:r>
              <a:rPr lang="en-US" sz="1200" dirty="0" smtClean="0"/>
              <a:t>w3schools.com</a:t>
            </a:r>
            <a:endParaRPr lang="el-GR" sz="1200" dirty="0"/>
          </a:p>
        </p:txBody>
      </p:sp>
    </p:spTree>
    <p:extLst>
      <p:ext uri="{BB962C8B-B14F-4D97-AF65-F5344CB8AC3E}">
        <p14:creationId xmlns:p14="http://schemas.microsoft.com/office/powerpoint/2010/main" val="87826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47342"/>
          <a:stretch>
            <a:fillRect/>
          </a:stretch>
        </p:blipFill>
        <p:spPr bwMode="auto">
          <a:xfrm>
            <a:off x="4355976" y="990600"/>
            <a:ext cx="4280024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TextBox"/>
          <p:cNvSpPr txBox="1"/>
          <p:nvPr/>
        </p:nvSpPr>
        <p:spPr>
          <a:xfrm>
            <a:off x="1259632" y="6381328"/>
            <a:ext cx="24230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200" dirty="0" smtClean="0"/>
              <a:t>Παράδειγμα από το </a:t>
            </a:r>
            <a:r>
              <a:rPr lang="en-US" sz="1200" dirty="0" smtClean="0"/>
              <a:t>w3schools.com</a:t>
            </a:r>
            <a:endParaRPr lang="el-GR" sz="1200" dirty="0"/>
          </a:p>
        </p:txBody>
      </p:sp>
    </p:spTree>
    <p:extLst>
      <p:ext uri="{BB962C8B-B14F-4D97-AF65-F5344CB8AC3E}">
        <p14:creationId xmlns:p14="http://schemas.microsoft.com/office/powerpoint/2010/main" val="4266456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47342"/>
          <a:stretch>
            <a:fillRect/>
          </a:stretch>
        </p:blipFill>
        <p:spPr bwMode="auto">
          <a:xfrm>
            <a:off x="4355976" y="990600"/>
            <a:ext cx="4280024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- TextBox"/>
          <p:cNvSpPr txBox="1"/>
          <p:nvPr/>
        </p:nvSpPr>
        <p:spPr>
          <a:xfrm>
            <a:off x="1259632" y="6381328"/>
            <a:ext cx="24230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200" dirty="0" smtClean="0"/>
              <a:t>Παράδειγμα από το </a:t>
            </a:r>
            <a:r>
              <a:rPr lang="en-US" sz="1200" dirty="0" smtClean="0"/>
              <a:t>w3schools.com</a:t>
            </a:r>
            <a:endParaRPr lang="el-GR" sz="1200" dirty="0"/>
          </a:p>
        </p:txBody>
      </p:sp>
    </p:spTree>
    <p:extLst>
      <p:ext uri="{BB962C8B-B14F-4D97-AF65-F5344CB8AC3E}">
        <p14:creationId xmlns:p14="http://schemas.microsoft.com/office/powerpoint/2010/main" val="4263705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Δημιουργία ελέγχου χρηστών</a:t>
            </a:r>
            <a:endParaRPr lang="el-GR" dirty="0"/>
          </a:p>
        </p:txBody>
      </p:sp>
      <p:sp>
        <p:nvSpPr>
          <p:cNvPr id="3" name="2 - TextBox"/>
          <p:cNvSpPr txBox="1"/>
          <p:nvPr/>
        </p:nvSpPr>
        <p:spPr>
          <a:xfrm>
            <a:off x="539553" y="1844824"/>
            <a:ext cx="842493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Ο έλεγχος πρόσβασης των χρηστών στην εφαρμογή μας μπορεί να γίνει με </a:t>
            </a:r>
            <a:r>
              <a:rPr lang="en-US" dirty="0" smtClean="0"/>
              <a:t>3</a:t>
            </a:r>
            <a:r>
              <a:rPr lang="el-GR" dirty="0" smtClean="0"/>
              <a:t> διαφορετικούς τρόπους. Τους αναφέρουμε κατά σειρά επιπέδου ασφαλείας που προσφέρει.</a:t>
            </a:r>
          </a:p>
          <a:p>
            <a:pPr marL="342900" indent="-342900">
              <a:buFont typeface="+mj-lt"/>
              <a:buAutoNum type="arabicPeriod"/>
            </a:pPr>
            <a:r>
              <a:rPr lang="el-GR" dirty="0" smtClean="0"/>
              <a:t>Μέσω των δικαιωμάτων πρόσβασης αναγνωρισμένων χρηστών στον </a:t>
            </a:r>
            <a:r>
              <a:rPr lang="en-US" dirty="0" smtClean="0"/>
              <a:t>server. </a:t>
            </a:r>
            <a:r>
              <a:rPr lang="el-GR" dirty="0" smtClean="0"/>
              <a:t>Οι αναγνωρισμένοι χρήστες μπορεί να είναι χρήστες δικτύου και αναγνωρίζονται μέσων </a:t>
            </a:r>
            <a:r>
              <a:rPr lang="en-US" dirty="0" smtClean="0"/>
              <a:t>LDAP, active</a:t>
            </a:r>
            <a:r>
              <a:rPr lang="el-GR" dirty="0" smtClean="0"/>
              <a:t>-</a:t>
            </a:r>
            <a:r>
              <a:rPr lang="en-US" dirty="0" smtClean="0"/>
              <a:t>directory </a:t>
            </a:r>
            <a:r>
              <a:rPr lang="el-GR" dirty="0" smtClean="0"/>
              <a:t>κλπ ή τοπικοί χρήστες του </a:t>
            </a:r>
            <a:r>
              <a:rPr lang="en-US" dirty="0" smtClean="0"/>
              <a:t>server</a:t>
            </a:r>
            <a:r>
              <a:rPr lang="el-GR" dirty="0" smtClean="0"/>
              <a:t>. Σε αυτή την περίπτωση για να έχω πρόσβαση πρέπει να έχω λογαριασμό</a:t>
            </a:r>
            <a:r>
              <a:rPr lang="en-US" dirty="0" smtClean="0"/>
              <a:t> </a:t>
            </a:r>
            <a:r>
              <a:rPr lang="el-GR" dirty="0" smtClean="0"/>
              <a:t>είτε στο δίκτυο είτε στον </a:t>
            </a:r>
            <a:r>
              <a:rPr lang="en-US" dirty="0" smtClean="0"/>
              <a:t>server. </a:t>
            </a:r>
          </a:p>
          <a:p>
            <a:pPr marL="342900" indent="-342900">
              <a:buFont typeface="+mj-lt"/>
              <a:buAutoNum type="arabicPeriod"/>
            </a:pPr>
            <a:r>
              <a:rPr lang="el-GR" dirty="0" smtClean="0"/>
              <a:t>Μέσω δικαιωμάτων  στους πίνακες της ΒΔ. Σε αυτή την περίπτωση ανοίγω σύνδεση με την ΒΔ με τα δικά μου </a:t>
            </a:r>
            <a:r>
              <a:rPr lang="en-US" dirty="0" smtClean="0"/>
              <a:t>Username Password</a:t>
            </a:r>
            <a:r>
              <a:rPr lang="el-GR" dirty="0" smtClean="0"/>
              <a:t> και ενώ έχω πρόσβαση στην ιστοσελίδα εντούτοις δεν μπορώ να κάνω ανάγνωση δεδομένων και άρα δεν μπορώ να διαβάσω πληροφορία ή/και να αποκλείσω μέσω κώδικα το χρήστη.</a:t>
            </a:r>
          </a:p>
          <a:p>
            <a:pPr marL="342900" indent="-342900">
              <a:buFont typeface="+mj-lt"/>
              <a:buAutoNum type="arabicPeriod"/>
            </a:pPr>
            <a:r>
              <a:rPr lang="el-GR" dirty="0" smtClean="0"/>
              <a:t> Μέσω εγγραφής χρηστών σε πίνακα της ΒΔ και έμμεσο έλεγχο χρηστών μέσω του πίνακα. Αυτή είναι η πιο συνηθισμένη τεχνική και αυτή θα δούμε με το επόμενο παράδειγμα. 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Έχουμε μάθει να εισάγουμε μια </a:t>
            </a:r>
            <a:r>
              <a:rPr lang="en-US" dirty="0" smtClean="0"/>
              <a:t>HTML Form</a:t>
            </a: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323528" y="2023680"/>
            <a:ext cx="770485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&lt;form name=“</a:t>
            </a:r>
            <a:r>
              <a:rPr lang="en-US" dirty="0" err="1" smtClean="0"/>
              <a:t>test_form</a:t>
            </a:r>
            <a:r>
              <a:rPr lang="en-US" dirty="0" smtClean="0"/>
              <a:t>" action=“action.php" method="get" &gt;</a:t>
            </a:r>
          </a:p>
          <a:p>
            <a:r>
              <a:rPr lang="en-US" dirty="0" smtClean="0"/>
              <a:t>Username: &lt;input type="text" name=“username"&gt;&lt;</a:t>
            </a:r>
            <a:r>
              <a:rPr lang="en-US" dirty="0" err="1" smtClean="0"/>
              <a:t>br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Password: &lt;input type="password" name="</a:t>
            </a:r>
            <a:r>
              <a:rPr lang="en-US" dirty="0" err="1" smtClean="0"/>
              <a:t>pwd</a:t>
            </a:r>
            <a:r>
              <a:rPr lang="en-US" dirty="0" smtClean="0"/>
              <a:t>"&gt;&lt;</a:t>
            </a:r>
            <a:r>
              <a:rPr lang="en-US" dirty="0" err="1" smtClean="0"/>
              <a:t>br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&lt;input type="submit" value="Submit"&gt;</a:t>
            </a:r>
          </a:p>
          <a:p>
            <a:r>
              <a:rPr lang="en-US" dirty="0" smtClean="0"/>
              <a:t>&lt;/form&gt;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Να συνδυάζουμε </a:t>
            </a:r>
            <a:r>
              <a:rPr lang="en-US" dirty="0" smtClean="0"/>
              <a:t>HTML FORM+ PHP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395536" y="1412776"/>
            <a:ext cx="432048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solidFill>
                  <a:srgbClr val="FF0000"/>
                </a:solidFill>
              </a:rPr>
              <a:t>Αρχική σελίδα</a:t>
            </a:r>
            <a:endParaRPr lang="en-GB" b="1" dirty="0" smtClean="0">
              <a:solidFill>
                <a:srgbClr val="FF0000"/>
              </a:solidFill>
            </a:endParaRPr>
          </a:p>
          <a:p>
            <a:endParaRPr lang="en-GB" dirty="0" smtClean="0"/>
          </a:p>
          <a:p>
            <a:r>
              <a:rPr lang="en-GB" dirty="0" smtClean="0"/>
              <a:t>&lt;html&gt;</a:t>
            </a:r>
            <a:br>
              <a:rPr lang="en-GB" dirty="0" smtClean="0"/>
            </a:br>
            <a:r>
              <a:rPr lang="en-GB" dirty="0" smtClean="0"/>
              <a:t>&lt; body&gt;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&lt; form action=“login.php" method="post"&gt;</a:t>
            </a:r>
            <a:br>
              <a:rPr lang="en-GB" dirty="0" smtClean="0"/>
            </a:br>
            <a:r>
              <a:rPr lang="en-US" dirty="0" smtClean="0"/>
              <a:t>Username: &lt;input type="text" name=“username"&gt;&lt;</a:t>
            </a:r>
            <a:r>
              <a:rPr lang="en-US" dirty="0" err="1" smtClean="0"/>
              <a:t>br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Password: &lt;input type="password" name="</a:t>
            </a:r>
            <a:r>
              <a:rPr lang="en-US" dirty="0" err="1" smtClean="0"/>
              <a:t>pwd</a:t>
            </a:r>
            <a:r>
              <a:rPr lang="en-US" dirty="0" smtClean="0"/>
              <a:t>"&gt;&lt;</a:t>
            </a:r>
            <a:r>
              <a:rPr lang="en-US" dirty="0" err="1" smtClean="0"/>
              <a:t>br</a:t>
            </a:r>
            <a:r>
              <a:rPr lang="en-US" dirty="0" smtClean="0"/>
              <a:t>&gt;</a:t>
            </a:r>
          </a:p>
          <a:p>
            <a:r>
              <a:rPr lang="en-GB" dirty="0" smtClean="0"/>
              <a:t>&lt; input type="submit“ value= “</a:t>
            </a:r>
            <a:r>
              <a:rPr lang="en-US" dirty="0" smtClean="0"/>
              <a:t>log-in</a:t>
            </a:r>
            <a:r>
              <a:rPr lang="en-GB" dirty="0" smtClean="0"/>
              <a:t>”&gt;</a:t>
            </a:r>
            <a:br>
              <a:rPr lang="en-GB" dirty="0" smtClean="0"/>
            </a:br>
            <a:r>
              <a:rPr lang="en-GB" dirty="0" smtClean="0"/>
              <a:t>&lt; /form&gt;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&lt; /body&gt;</a:t>
            </a:r>
            <a:br>
              <a:rPr lang="en-GB" dirty="0" smtClean="0"/>
            </a:br>
            <a:r>
              <a:rPr lang="en-GB" dirty="0" smtClean="0"/>
              <a:t>&lt; /html&gt; </a:t>
            </a: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4716016" y="1412776"/>
            <a:ext cx="417646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solidFill>
                  <a:srgbClr val="FF0000"/>
                </a:solidFill>
              </a:rPr>
              <a:t>Σελίδα </a:t>
            </a:r>
            <a:r>
              <a:rPr lang="en-US" b="1" dirty="0" smtClean="0">
                <a:solidFill>
                  <a:srgbClr val="FF0000"/>
                </a:solidFill>
              </a:rPr>
              <a:t>login.php</a:t>
            </a:r>
            <a:endParaRPr lang="el-GR" b="1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r>
              <a:rPr lang="en-US" dirty="0" smtClean="0"/>
              <a:t>&lt;html&gt;</a:t>
            </a:r>
            <a:br>
              <a:rPr lang="en-US" dirty="0" smtClean="0"/>
            </a:br>
            <a:r>
              <a:rPr lang="en-US" dirty="0" smtClean="0"/>
              <a:t>&lt; body&gt;</a:t>
            </a:r>
            <a:br>
              <a:rPr lang="en-US" dirty="0" smtClean="0"/>
            </a:br>
            <a:r>
              <a:rPr lang="en-US" dirty="0" smtClean="0"/>
              <a:t>Checking log-in credentials&lt;?</a:t>
            </a:r>
            <a:r>
              <a:rPr lang="en-US" dirty="0" err="1" smtClean="0"/>
              <a:t>php</a:t>
            </a:r>
            <a:r>
              <a:rPr lang="en-US" dirty="0" smtClean="0"/>
              <a:t> </a:t>
            </a:r>
          </a:p>
          <a:p>
            <a:r>
              <a:rPr lang="en-US" dirty="0" smtClean="0"/>
              <a:t>$</a:t>
            </a:r>
            <a:r>
              <a:rPr lang="en-US" dirty="0" err="1" smtClean="0"/>
              <a:t>Uname</a:t>
            </a:r>
            <a:r>
              <a:rPr lang="en-US" dirty="0" smtClean="0"/>
              <a:t>=</a:t>
            </a:r>
            <a:r>
              <a:rPr lang="en-US" dirty="0" err="1" smtClean="0"/>
              <a:t>clear_input</a:t>
            </a:r>
            <a:r>
              <a:rPr lang="en-US" dirty="0" smtClean="0"/>
              <a:t>($_POST[“username "]); </a:t>
            </a:r>
          </a:p>
          <a:p>
            <a:r>
              <a:rPr lang="en-US" dirty="0" smtClean="0"/>
              <a:t>$</a:t>
            </a:r>
            <a:r>
              <a:rPr lang="en-US" dirty="0" err="1" smtClean="0"/>
              <a:t>Passwd</a:t>
            </a:r>
            <a:r>
              <a:rPr lang="en-US" dirty="0" smtClean="0"/>
              <a:t>=</a:t>
            </a:r>
            <a:r>
              <a:rPr lang="en-US" dirty="0" err="1" smtClean="0"/>
              <a:t>clear_input</a:t>
            </a:r>
            <a:r>
              <a:rPr lang="en-US" dirty="0" smtClean="0"/>
              <a:t>($_POST[“</a:t>
            </a:r>
            <a:r>
              <a:rPr lang="en-US" dirty="0" err="1" smtClean="0"/>
              <a:t>pwd</a:t>
            </a:r>
            <a:r>
              <a:rPr lang="en-US" dirty="0" smtClean="0"/>
              <a:t>”]);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function </a:t>
            </a:r>
            <a:r>
              <a:rPr lang="en-US" dirty="0" err="1" smtClean="0">
                <a:solidFill>
                  <a:srgbClr val="FF0000"/>
                </a:solidFill>
              </a:rPr>
              <a:t>clear_input</a:t>
            </a:r>
            <a:r>
              <a:rPr lang="en-US" dirty="0" smtClean="0">
                <a:solidFill>
                  <a:srgbClr val="FF0000"/>
                </a:solidFill>
              </a:rPr>
              <a:t>($data) {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$data = trim($data);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$data = </a:t>
            </a:r>
            <a:r>
              <a:rPr lang="en-US" dirty="0" err="1" smtClean="0">
                <a:solidFill>
                  <a:srgbClr val="FF0000"/>
                </a:solidFill>
              </a:rPr>
              <a:t>stripslashes</a:t>
            </a:r>
            <a:r>
              <a:rPr lang="en-US" dirty="0" smtClean="0">
                <a:solidFill>
                  <a:srgbClr val="FF0000"/>
                </a:solidFill>
              </a:rPr>
              <a:t>($data);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$data = </a:t>
            </a:r>
            <a:r>
              <a:rPr lang="en-US" dirty="0" err="1" smtClean="0">
                <a:solidFill>
                  <a:srgbClr val="FF0000"/>
                </a:solidFill>
              </a:rPr>
              <a:t>htmlspecialchars</a:t>
            </a:r>
            <a:r>
              <a:rPr lang="en-US" dirty="0" smtClean="0">
                <a:solidFill>
                  <a:srgbClr val="FF0000"/>
                </a:solidFill>
              </a:rPr>
              <a:t>($data);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return $data;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}</a:t>
            </a:r>
          </a:p>
          <a:p>
            <a:r>
              <a:rPr lang="en-US" dirty="0" smtClean="0"/>
              <a:t>?&gt;&lt;</a:t>
            </a:r>
            <a:r>
              <a:rPr lang="en-US" dirty="0" err="1" smtClean="0"/>
              <a:t>br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………</a:t>
            </a:r>
            <a:br>
              <a:rPr lang="en-US" dirty="0" smtClean="0"/>
            </a:br>
            <a:r>
              <a:rPr lang="en-US" dirty="0" smtClean="0"/>
              <a:t>&lt; /body&gt;</a:t>
            </a:r>
            <a:br>
              <a:rPr lang="en-US" dirty="0" smtClean="0"/>
            </a:br>
            <a:r>
              <a:rPr lang="en-US" dirty="0" smtClean="0"/>
              <a:t>&lt; /html&gt; </a:t>
            </a:r>
            <a:endParaRPr lang="el-GR" dirty="0"/>
          </a:p>
        </p:txBody>
      </p:sp>
      <p:pic>
        <p:nvPicPr>
          <p:cNvPr id="5" name="4 - Εικόνα" descr="img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5662003"/>
            <a:ext cx="2984127" cy="10793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Έχοντας και τον κατάλληλο πίνακα στη ΒΔ</a:t>
            </a:r>
            <a:endParaRPr lang="el-GR" dirty="0"/>
          </a:p>
        </p:txBody>
      </p:sp>
      <p:pic>
        <p:nvPicPr>
          <p:cNvPr id="3" name="2 - Εικόνα" descr="db1.png"/>
          <p:cNvPicPr>
            <a:picLocks noChangeAspect="1"/>
          </p:cNvPicPr>
          <p:nvPr/>
        </p:nvPicPr>
        <p:blipFill>
          <a:blip r:embed="rId2" cstate="print"/>
          <a:srcRect t="46070"/>
          <a:stretch>
            <a:fillRect/>
          </a:stretch>
        </p:blipFill>
        <p:spPr>
          <a:xfrm>
            <a:off x="91521" y="2132856"/>
            <a:ext cx="9052479" cy="36931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200" dirty="0" smtClean="0"/>
              <a:t>Να συνδεόμαστε με μια ΒΔ και να ζητάμε </a:t>
            </a:r>
            <a:r>
              <a:rPr lang="en-US" sz="3200" dirty="0" smtClean="0"/>
              <a:t>queries </a:t>
            </a:r>
            <a:r>
              <a:rPr lang="el-GR" sz="3200" dirty="0" smtClean="0"/>
              <a:t>και άρα </a:t>
            </a:r>
            <a:r>
              <a:rPr lang="en-US" sz="3200" dirty="0" smtClean="0"/>
              <a:t>….</a:t>
            </a:r>
            <a:r>
              <a:rPr lang="el-GR" sz="3200" dirty="0" smtClean="0"/>
              <a:t>να επεκτείνουμε το </a:t>
            </a:r>
            <a:r>
              <a:rPr lang="en-US" sz="3200" dirty="0" smtClean="0"/>
              <a:t>login.php</a:t>
            </a:r>
            <a:endParaRPr lang="el-GR" sz="3200" dirty="0"/>
          </a:p>
        </p:txBody>
      </p:sp>
      <p:sp>
        <p:nvSpPr>
          <p:cNvPr id="3" name="2 - Ορθογώνιο"/>
          <p:cNvSpPr/>
          <p:nvPr/>
        </p:nvSpPr>
        <p:spPr>
          <a:xfrm>
            <a:off x="467544" y="1484784"/>
            <a:ext cx="813690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 smtClean="0"/>
              <a:t>&lt;?</a:t>
            </a:r>
            <a:r>
              <a:rPr lang="en-GB" sz="1600" dirty="0" err="1" smtClean="0"/>
              <a:t>php</a:t>
            </a:r>
            <a:endParaRPr lang="en-GB" sz="1600" dirty="0" smtClean="0"/>
          </a:p>
          <a:p>
            <a:r>
              <a:rPr lang="en-GB" sz="1600" dirty="0" smtClean="0"/>
              <a:t>$con=</a:t>
            </a:r>
            <a:r>
              <a:rPr lang="en-GB" sz="1600" dirty="0" err="1" smtClean="0"/>
              <a:t>mysqli_connect</a:t>
            </a:r>
            <a:r>
              <a:rPr lang="en-GB" sz="1600" dirty="0" smtClean="0"/>
              <a:t>(“mydatabaseserver",“admin","abc123","my_db");</a:t>
            </a:r>
            <a:br>
              <a:rPr lang="en-GB" sz="1600" dirty="0" smtClean="0"/>
            </a:br>
            <a:r>
              <a:rPr lang="en-GB" sz="1600" dirty="0" smtClean="0"/>
              <a:t>// Check connection</a:t>
            </a:r>
            <a:br>
              <a:rPr lang="en-GB" sz="1600" dirty="0" smtClean="0"/>
            </a:br>
            <a:r>
              <a:rPr lang="en-GB" sz="1600" dirty="0" smtClean="0"/>
              <a:t>if (</a:t>
            </a:r>
            <a:r>
              <a:rPr lang="en-GB" sz="1600" dirty="0" err="1" smtClean="0"/>
              <a:t>mysqli_connect_errno</a:t>
            </a:r>
            <a:r>
              <a:rPr lang="en-GB" sz="1600" dirty="0" smtClean="0"/>
              <a:t>())</a:t>
            </a:r>
            <a:br>
              <a:rPr lang="en-GB" sz="1600" dirty="0" smtClean="0"/>
            </a:br>
            <a:r>
              <a:rPr lang="en-GB" sz="1600" dirty="0" smtClean="0"/>
              <a:t>  {</a:t>
            </a:r>
            <a:br>
              <a:rPr lang="en-GB" sz="1600" dirty="0" smtClean="0"/>
            </a:br>
            <a:r>
              <a:rPr lang="en-GB" sz="1600" dirty="0" smtClean="0"/>
              <a:t>  echo "Failed to connect to MySQL: " . </a:t>
            </a:r>
            <a:r>
              <a:rPr lang="en-GB" sz="1600" dirty="0" err="1" smtClean="0"/>
              <a:t>mysqli_connect_error</a:t>
            </a:r>
            <a:r>
              <a:rPr lang="en-GB" sz="1600" dirty="0" smtClean="0"/>
              <a:t>();</a:t>
            </a:r>
            <a:br>
              <a:rPr lang="en-GB" sz="1600" dirty="0" smtClean="0"/>
            </a:br>
            <a:r>
              <a:rPr lang="en-GB" sz="1600" dirty="0" smtClean="0"/>
              <a:t>  }</a:t>
            </a:r>
            <a:br>
              <a:rPr lang="en-GB" sz="1600" dirty="0" smtClean="0"/>
            </a:b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$</a:t>
            </a:r>
            <a:r>
              <a:rPr lang="en-GB" sz="1600" dirty="0" err="1" smtClean="0"/>
              <a:t>result_un</a:t>
            </a:r>
            <a:r>
              <a:rPr lang="en-GB" sz="1600" dirty="0" smtClean="0"/>
              <a:t> = </a:t>
            </a:r>
            <a:r>
              <a:rPr lang="en-GB" sz="1600" dirty="0" err="1" smtClean="0"/>
              <a:t>mysqli_query</a:t>
            </a:r>
            <a:r>
              <a:rPr lang="en-GB" sz="1600" dirty="0" smtClean="0"/>
              <a:t>($</a:t>
            </a:r>
            <a:r>
              <a:rPr lang="en-GB" sz="1600" dirty="0" err="1" smtClean="0"/>
              <a:t>con,"SELECT</a:t>
            </a:r>
            <a:r>
              <a:rPr lang="en-GB" sz="1600" dirty="0" smtClean="0"/>
              <a:t> * FROM USERS WHERE username=‘”.</a:t>
            </a:r>
            <a:r>
              <a:rPr lang="en-US" sz="1600" dirty="0" smtClean="0"/>
              <a:t> $</a:t>
            </a:r>
            <a:r>
              <a:rPr lang="en-US" sz="1600" dirty="0" err="1" smtClean="0"/>
              <a:t>Uname</a:t>
            </a:r>
            <a:r>
              <a:rPr lang="en-US" sz="1600" dirty="0" smtClean="0"/>
              <a:t> .”</a:t>
            </a:r>
            <a:r>
              <a:rPr lang="en-GB" sz="1600" dirty="0" smtClean="0"/>
              <a:t>'");</a:t>
            </a:r>
          </a:p>
          <a:p>
            <a:r>
              <a:rPr lang="en-GB" sz="1600" dirty="0" smtClean="0"/>
              <a:t>$row = </a:t>
            </a:r>
            <a:r>
              <a:rPr lang="en-GB" sz="1600" dirty="0" err="1" smtClean="0"/>
              <a:t>mysqli_fetch_array</a:t>
            </a:r>
            <a:r>
              <a:rPr lang="en-GB" sz="1600" dirty="0" smtClean="0"/>
              <a:t>($</a:t>
            </a:r>
            <a:r>
              <a:rPr lang="en-GB" sz="1600" dirty="0" err="1" smtClean="0"/>
              <a:t>result_un</a:t>
            </a:r>
            <a:r>
              <a:rPr lang="en-GB" sz="1600" dirty="0" smtClean="0"/>
              <a:t>)</a:t>
            </a:r>
          </a:p>
          <a:p>
            <a:r>
              <a:rPr lang="en-US" sz="1600" dirty="0" smtClean="0"/>
              <a:t> if ($row[“password”]==$ </a:t>
            </a:r>
            <a:r>
              <a:rPr lang="en-US" sz="1600" dirty="0" err="1" smtClean="0"/>
              <a:t>Passwd</a:t>
            </a:r>
            <a:r>
              <a:rPr lang="en-US" sz="1600" dirty="0" smtClean="0"/>
              <a:t>) {</a:t>
            </a:r>
            <a:br>
              <a:rPr lang="en-US" sz="1600" dirty="0" smtClean="0"/>
            </a:br>
            <a:r>
              <a:rPr lang="en-US" sz="1600" dirty="0" smtClean="0"/>
              <a:t>echo “welcome”;</a:t>
            </a:r>
          </a:p>
          <a:p>
            <a:r>
              <a:rPr lang="en-US" sz="1600" dirty="0" smtClean="0"/>
              <a:t>} else {</a:t>
            </a:r>
            <a:br>
              <a:rPr lang="en-US" sz="1600" dirty="0" smtClean="0"/>
            </a:br>
            <a:r>
              <a:rPr lang="en-US" sz="1600" dirty="0" smtClean="0"/>
              <a:t>  echo “You are not authorized to reach this area!";</a:t>
            </a:r>
            <a:br>
              <a:rPr lang="en-US" sz="1600" dirty="0" smtClean="0"/>
            </a:br>
            <a:r>
              <a:rPr lang="en-US" sz="1600" dirty="0" smtClean="0"/>
              <a:t>} 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?&gt; </a:t>
            </a:r>
            <a:endParaRPr lang="el-G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Έχοντας μάθει να φτιάχνουμε μια </a:t>
            </a:r>
            <a:r>
              <a:rPr lang="en-US" dirty="0" smtClean="0"/>
              <a:t>HTML </a:t>
            </a:r>
            <a:r>
              <a:rPr lang="el-GR" dirty="0" smtClean="0"/>
              <a:t>ιστοσελίδα </a:t>
            </a:r>
            <a:endParaRPr lang="el-GR" dirty="0"/>
          </a:p>
        </p:txBody>
      </p:sp>
      <p:sp>
        <p:nvSpPr>
          <p:cNvPr id="5" name="4 - TextBox"/>
          <p:cNvSpPr txBox="1"/>
          <p:nvPr/>
        </p:nvSpPr>
        <p:spPr>
          <a:xfrm>
            <a:off x="395537" y="1508006"/>
            <a:ext cx="842493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&lt;!DOCTYPE html&gt;</a:t>
            </a:r>
          </a:p>
          <a:p>
            <a:r>
              <a:rPr lang="en-GB" dirty="0" smtClean="0"/>
              <a:t>&lt;html&gt;</a:t>
            </a:r>
          </a:p>
          <a:p>
            <a:r>
              <a:rPr lang="en-GB" dirty="0" smtClean="0"/>
              <a:t>&lt;body&gt;</a:t>
            </a:r>
          </a:p>
          <a:p>
            <a:r>
              <a:rPr lang="en-GB" dirty="0" smtClean="0"/>
              <a:t>&lt;table width="500"&gt;</a:t>
            </a:r>
          </a:p>
          <a:p>
            <a:r>
              <a:rPr lang="en-GB" dirty="0" smtClean="0"/>
              <a:t>&lt;</a:t>
            </a:r>
            <a:r>
              <a:rPr lang="en-GB" dirty="0" err="1" smtClean="0"/>
              <a:t>tr</a:t>
            </a:r>
            <a:r>
              <a:rPr lang="en-GB" dirty="0" smtClean="0"/>
              <a:t>&gt;</a:t>
            </a:r>
          </a:p>
          <a:p>
            <a:r>
              <a:rPr lang="en-GB" dirty="0" smtClean="0"/>
              <a:t>&lt;td &gt;</a:t>
            </a:r>
            <a:r>
              <a:rPr lang="el-GR" dirty="0" smtClean="0"/>
              <a:t> </a:t>
            </a:r>
            <a:r>
              <a:rPr lang="en-GB" dirty="0" smtClean="0"/>
              <a:t>&lt;/td&gt;</a:t>
            </a:r>
          </a:p>
          <a:p>
            <a:r>
              <a:rPr lang="en-GB" dirty="0" smtClean="0"/>
              <a:t>&lt;/</a:t>
            </a:r>
            <a:r>
              <a:rPr lang="en-GB" dirty="0" err="1" smtClean="0"/>
              <a:t>tr</a:t>
            </a:r>
            <a:r>
              <a:rPr lang="en-GB" dirty="0" smtClean="0"/>
              <a:t>&gt;</a:t>
            </a:r>
          </a:p>
          <a:p>
            <a:r>
              <a:rPr lang="en-GB" dirty="0" smtClean="0"/>
              <a:t>&lt;</a:t>
            </a:r>
            <a:r>
              <a:rPr lang="en-GB" dirty="0" err="1" smtClean="0"/>
              <a:t>tr</a:t>
            </a:r>
            <a:r>
              <a:rPr lang="en-GB" dirty="0" smtClean="0"/>
              <a:t>&gt;</a:t>
            </a:r>
          </a:p>
          <a:p>
            <a:r>
              <a:rPr lang="en-GB" dirty="0" smtClean="0"/>
              <a:t>&lt;td&gt;</a:t>
            </a:r>
            <a:r>
              <a:rPr lang="el-GR" dirty="0" smtClean="0"/>
              <a:t> </a:t>
            </a:r>
            <a:r>
              <a:rPr lang="en-GB" dirty="0" smtClean="0"/>
              <a:t>&lt;/td&gt;</a:t>
            </a:r>
          </a:p>
          <a:p>
            <a:r>
              <a:rPr lang="en-GB" dirty="0" smtClean="0"/>
              <a:t>&lt;/</a:t>
            </a:r>
            <a:r>
              <a:rPr lang="en-GB" dirty="0" err="1" smtClean="0"/>
              <a:t>tr</a:t>
            </a:r>
            <a:r>
              <a:rPr lang="en-GB" dirty="0" smtClean="0"/>
              <a:t>&gt;</a:t>
            </a:r>
          </a:p>
          <a:p>
            <a:r>
              <a:rPr lang="en-GB" dirty="0" err="1" smtClean="0"/>
              <a:t>tr</a:t>
            </a:r>
            <a:r>
              <a:rPr lang="en-GB" dirty="0" smtClean="0"/>
              <a:t>&gt;</a:t>
            </a:r>
          </a:p>
          <a:p>
            <a:r>
              <a:rPr lang="en-GB" dirty="0" smtClean="0"/>
              <a:t>&lt;td&gt;</a:t>
            </a:r>
            <a:r>
              <a:rPr lang="el-GR" dirty="0" smtClean="0"/>
              <a:t> </a:t>
            </a:r>
            <a:r>
              <a:rPr lang="en-GB" dirty="0" smtClean="0"/>
              <a:t>&lt;/td&gt;</a:t>
            </a:r>
          </a:p>
          <a:p>
            <a:r>
              <a:rPr lang="en-GB" dirty="0" smtClean="0"/>
              <a:t>&lt;/</a:t>
            </a:r>
            <a:r>
              <a:rPr lang="en-GB" dirty="0" err="1" smtClean="0"/>
              <a:t>tr</a:t>
            </a:r>
            <a:r>
              <a:rPr lang="en-GB" dirty="0" smtClean="0"/>
              <a:t>&gt;</a:t>
            </a:r>
          </a:p>
          <a:p>
            <a:r>
              <a:rPr lang="en-GB" dirty="0" smtClean="0"/>
              <a:t>&lt;/table&gt;</a:t>
            </a:r>
          </a:p>
          <a:p>
            <a:r>
              <a:rPr lang="en-GB" dirty="0" smtClean="0"/>
              <a:t>&lt;/body&gt;</a:t>
            </a:r>
          </a:p>
          <a:p>
            <a:r>
              <a:rPr lang="en-GB" dirty="0" smtClean="0"/>
              <a:t>&lt;/html&gt;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Και </a:t>
            </a:r>
            <a:r>
              <a:rPr lang="en-US" dirty="0" smtClean="0"/>
              <a:t>HTML </a:t>
            </a:r>
            <a:r>
              <a:rPr lang="el-GR" dirty="0" smtClean="0"/>
              <a:t>φόρμες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395536" y="1268760"/>
            <a:ext cx="367240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solidFill>
                  <a:srgbClr val="FF0000"/>
                </a:solidFill>
              </a:rPr>
              <a:t>Αρχική σελίδα</a:t>
            </a:r>
            <a:endParaRPr lang="en-GB" b="1" dirty="0" smtClean="0">
              <a:solidFill>
                <a:srgbClr val="FF0000"/>
              </a:solidFill>
            </a:endParaRPr>
          </a:p>
          <a:p>
            <a:endParaRPr lang="en-GB" dirty="0" smtClean="0"/>
          </a:p>
          <a:p>
            <a:r>
              <a:rPr lang="en-GB" dirty="0" smtClean="0"/>
              <a:t>&lt;html&gt;</a:t>
            </a:r>
            <a:br>
              <a:rPr lang="en-GB" dirty="0" smtClean="0"/>
            </a:br>
            <a:r>
              <a:rPr lang="en-GB" dirty="0" smtClean="0"/>
              <a:t>&lt; body&gt;</a:t>
            </a:r>
            <a:br>
              <a:rPr lang="en-GB" dirty="0" smtClean="0"/>
            </a:br>
            <a:r>
              <a:rPr lang="en-GB" dirty="0" smtClean="0"/>
              <a:t>insert your name .....&lt;</a:t>
            </a:r>
            <a:r>
              <a:rPr lang="en-GB" dirty="0" err="1" smtClean="0"/>
              <a:t>br</a:t>
            </a:r>
            <a:r>
              <a:rPr lang="en-GB" dirty="0" smtClean="0"/>
              <a:t>&gt;</a:t>
            </a:r>
            <a:br>
              <a:rPr lang="en-GB" dirty="0" smtClean="0"/>
            </a:br>
            <a:r>
              <a:rPr lang="en-GB" dirty="0" smtClean="0"/>
              <a:t>&lt; form action=“action.php" method="post"&gt;</a:t>
            </a:r>
            <a:br>
              <a:rPr lang="en-GB" dirty="0" smtClean="0"/>
            </a:br>
            <a:r>
              <a:rPr lang="en-GB" dirty="0" smtClean="0"/>
              <a:t>Name: &lt;input type="text" name=“</a:t>
            </a:r>
            <a:r>
              <a:rPr lang="en-GB" dirty="0" err="1" smtClean="0"/>
              <a:t>yourname</a:t>
            </a:r>
            <a:r>
              <a:rPr lang="en-GB" dirty="0" smtClean="0"/>
              <a:t>“&gt;</a:t>
            </a:r>
            <a:br>
              <a:rPr lang="en-GB" dirty="0" smtClean="0"/>
            </a:br>
            <a:r>
              <a:rPr lang="en-GB" dirty="0" smtClean="0"/>
              <a:t>&lt; input type="submit“ value= “..and Click Here”&gt;</a:t>
            </a:r>
            <a:br>
              <a:rPr lang="en-GB" dirty="0" smtClean="0"/>
            </a:br>
            <a:r>
              <a:rPr lang="en-GB" dirty="0" smtClean="0"/>
              <a:t>&lt; /form&gt;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&lt; /body&gt;</a:t>
            </a:r>
            <a:br>
              <a:rPr lang="en-GB" dirty="0" smtClean="0"/>
            </a:br>
            <a:r>
              <a:rPr lang="en-GB" dirty="0" smtClean="0"/>
              <a:t>&lt; /html&gt; </a:t>
            </a: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4572000" y="1225689"/>
            <a:ext cx="446449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solidFill>
                  <a:srgbClr val="FF0000"/>
                </a:solidFill>
              </a:rPr>
              <a:t>Σελίδα </a:t>
            </a:r>
            <a:r>
              <a:rPr lang="en-US" b="1" dirty="0" smtClean="0">
                <a:solidFill>
                  <a:srgbClr val="FF0000"/>
                </a:solidFill>
              </a:rPr>
              <a:t>action.php</a:t>
            </a:r>
            <a:endParaRPr lang="el-GR" b="1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r>
              <a:rPr lang="en-US" dirty="0" smtClean="0"/>
              <a:t>&lt;html&gt;</a:t>
            </a:r>
            <a:br>
              <a:rPr lang="en-US" dirty="0" smtClean="0"/>
            </a:br>
            <a:r>
              <a:rPr lang="en-US" dirty="0" smtClean="0"/>
              <a:t>&lt; body&gt;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Geia</a:t>
            </a:r>
            <a:r>
              <a:rPr lang="en-US" dirty="0" smtClean="0"/>
              <a:t> soy  &lt;?</a:t>
            </a:r>
            <a:r>
              <a:rPr lang="en-US" dirty="0" err="1" smtClean="0"/>
              <a:t>php</a:t>
            </a:r>
            <a:r>
              <a:rPr lang="en-US" dirty="0" smtClean="0"/>
              <a:t> </a:t>
            </a:r>
            <a:endParaRPr lang="el-GR" dirty="0" smtClean="0"/>
          </a:p>
          <a:p>
            <a:r>
              <a:rPr lang="en-US" dirty="0" smtClean="0"/>
              <a:t>$</a:t>
            </a:r>
            <a:r>
              <a:rPr lang="en-US" dirty="0" err="1" smtClean="0"/>
              <a:t>yourname</a:t>
            </a:r>
            <a:r>
              <a:rPr lang="en-US" dirty="0" smtClean="0"/>
              <a:t>=</a:t>
            </a:r>
            <a:r>
              <a:rPr lang="en-US" dirty="0" err="1" smtClean="0"/>
              <a:t>clear_input</a:t>
            </a:r>
            <a:r>
              <a:rPr lang="en-US" dirty="0" smtClean="0"/>
              <a:t>(_POST[“</a:t>
            </a:r>
            <a:r>
              <a:rPr lang="en-US" dirty="0" err="1" smtClean="0"/>
              <a:t>yourname</a:t>
            </a:r>
            <a:r>
              <a:rPr lang="en-US" dirty="0" smtClean="0"/>
              <a:t>"]); 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function </a:t>
            </a:r>
            <a:r>
              <a:rPr lang="en-US" dirty="0" err="1" smtClean="0">
                <a:solidFill>
                  <a:srgbClr val="FF0000"/>
                </a:solidFill>
              </a:rPr>
              <a:t>clear_input</a:t>
            </a:r>
            <a:r>
              <a:rPr lang="en-US" dirty="0" smtClean="0">
                <a:solidFill>
                  <a:srgbClr val="FF0000"/>
                </a:solidFill>
              </a:rPr>
              <a:t>($data) {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$data = trim($data);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$data = </a:t>
            </a:r>
            <a:r>
              <a:rPr lang="en-US" dirty="0" err="1" smtClean="0">
                <a:solidFill>
                  <a:srgbClr val="FF0000"/>
                </a:solidFill>
              </a:rPr>
              <a:t>stripslashes</a:t>
            </a:r>
            <a:r>
              <a:rPr lang="en-US" dirty="0" smtClean="0">
                <a:solidFill>
                  <a:srgbClr val="FF0000"/>
                </a:solidFill>
              </a:rPr>
              <a:t>($data);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$data = </a:t>
            </a:r>
            <a:r>
              <a:rPr lang="en-US" dirty="0" err="1" smtClean="0">
                <a:solidFill>
                  <a:srgbClr val="FF0000"/>
                </a:solidFill>
              </a:rPr>
              <a:t>htmlspecialchars</a:t>
            </a:r>
            <a:r>
              <a:rPr lang="en-US" dirty="0" smtClean="0">
                <a:solidFill>
                  <a:srgbClr val="FF0000"/>
                </a:solidFill>
              </a:rPr>
              <a:t>($data);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return $data;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}</a:t>
            </a:r>
          </a:p>
          <a:p>
            <a:r>
              <a:rPr lang="en-US" dirty="0" smtClean="0"/>
              <a:t>?&gt;&lt;</a:t>
            </a:r>
            <a:r>
              <a:rPr lang="en-US" dirty="0" err="1" smtClean="0"/>
              <a:t>br</a:t>
            </a:r>
            <a:r>
              <a:rPr lang="en-US" dirty="0" smtClean="0"/>
              <a:t>&gt;</a:t>
            </a:r>
          </a:p>
          <a:p>
            <a:endParaRPr lang="en-US" dirty="0" smtClean="0"/>
          </a:p>
          <a:p>
            <a:r>
              <a:rPr lang="en-US" dirty="0" smtClean="0"/>
              <a:t>…..</a:t>
            </a:r>
          </a:p>
          <a:p>
            <a:r>
              <a:rPr lang="en-US" dirty="0" smtClean="0"/>
              <a:t>&lt; /body&gt;</a:t>
            </a:r>
            <a:br>
              <a:rPr lang="en-US" dirty="0" smtClean="0"/>
            </a:br>
            <a:r>
              <a:rPr lang="en-US" dirty="0" smtClean="0"/>
              <a:t>&lt; /html&gt; </a:t>
            </a:r>
            <a:endParaRPr lang="el-GR" dirty="0"/>
          </a:p>
        </p:txBody>
      </p:sp>
      <p:pic>
        <p:nvPicPr>
          <p:cNvPr id="5" name="4 - Εικόνα" descr="img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867524"/>
            <a:ext cx="4533334" cy="9904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PHP </a:t>
            </a:r>
            <a:r>
              <a:rPr lang="el-GR" dirty="0" smtClean="0"/>
              <a:t>και διαχείριση δεδομένων από </a:t>
            </a:r>
            <a:r>
              <a:rPr lang="en-US" dirty="0" smtClean="0"/>
              <a:t>Forms</a:t>
            </a:r>
            <a:endParaRPr lang="el-GR" dirty="0"/>
          </a:p>
        </p:txBody>
      </p:sp>
      <p:sp>
        <p:nvSpPr>
          <p:cNvPr id="3" name="Rectangle 2"/>
          <p:cNvSpPr/>
          <p:nvPr/>
        </p:nvSpPr>
        <p:spPr>
          <a:xfrm>
            <a:off x="827584" y="2996952"/>
            <a:ext cx="75608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Τα δεδομένα φόρμας τα χειριζόμαστε στην </a:t>
            </a:r>
            <a:r>
              <a:rPr lang="en-US" dirty="0" smtClean="0"/>
              <a:t>PHP </a:t>
            </a:r>
            <a:r>
              <a:rPr lang="el-GR" dirty="0" smtClean="0"/>
              <a:t>μέσω των </a:t>
            </a:r>
            <a:r>
              <a:rPr lang="en-US" dirty="0" err="1" smtClean="0"/>
              <a:t>superglobals</a:t>
            </a:r>
            <a:r>
              <a:rPr lang="en-US" dirty="0" smtClean="0"/>
              <a:t> </a:t>
            </a:r>
            <a:r>
              <a:rPr lang="en-US" dirty="0"/>
              <a:t>$_GET and $_</a:t>
            </a:r>
            <a:r>
              <a:rPr lang="en-US" dirty="0" smtClean="0"/>
              <a:t>POST</a:t>
            </a:r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6877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Και με τον κατάλληλο πίνακα στη ΒΔ</a:t>
            </a:r>
            <a:endParaRPr lang="el-GR" dirty="0"/>
          </a:p>
        </p:txBody>
      </p:sp>
      <p:pic>
        <p:nvPicPr>
          <p:cNvPr id="3" name="2 - Εικόνα" descr="db2.png"/>
          <p:cNvPicPr>
            <a:picLocks noChangeAspect="1"/>
          </p:cNvPicPr>
          <p:nvPr/>
        </p:nvPicPr>
        <p:blipFill>
          <a:blip r:embed="rId2" cstate="print"/>
          <a:srcRect t="47945"/>
          <a:stretch>
            <a:fillRect/>
          </a:stretch>
        </p:blipFill>
        <p:spPr>
          <a:xfrm>
            <a:off x="113329" y="2348880"/>
            <a:ext cx="8909300" cy="43204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Μπορούμε να την συνδυάσουμε και να κάνει ο χρήστης επιλογές από τη ΒΔ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251520" y="1735063"/>
            <a:ext cx="842493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&lt;?</a:t>
            </a:r>
            <a:r>
              <a:rPr lang="en-GB" dirty="0" err="1" smtClean="0"/>
              <a:t>php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$con=</a:t>
            </a:r>
            <a:r>
              <a:rPr lang="en-GB" dirty="0" err="1" smtClean="0"/>
              <a:t>mysqli_connect</a:t>
            </a:r>
            <a:r>
              <a:rPr lang="en-GB" dirty="0" smtClean="0"/>
              <a:t>(“</a:t>
            </a:r>
            <a:r>
              <a:rPr lang="en-US" dirty="0" err="1" smtClean="0"/>
              <a:t>myDBserver</a:t>
            </a:r>
            <a:r>
              <a:rPr lang="en-GB" dirty="0" smtClean="0"/>
              <a:t>","peter","abc123","my_db");</a:t>
            </a:r>
            <a:br>
              <a:rPr lang="en-GB" dirty="0" smtClean="0"/>
            </a:br>
            <a:r>
              <a:rPr lang="en-GB" dirty="0" smtClean="0"/>
              <a:t>// Check connection</a:t>
            </a:r>
            <a:br>
              <a:rPr lang="en-GB" dirty="0" smtClean="0"/>
            </a:br>
            <a:r>
              <a:rPr lang="en-GB" dirty="0" smtClean="0"/>
              <a:t>if (</a:t>
            </a:r>
            <a:r>
              <a:rPr lang="en-GB" dirty="0" err="1" smtClean="0"/>
              <a:t>mysqli_connect_errno</a:t>
            </a:r>
            <a:r>
              <a:rPr lang="en-GB" dirty="0" smtClean="0"/>
              <a:t>())</a:t>
            </a:r>
            <a:br>
              <a:rPr lang="en-GB" dirty="0" smtClean="0"/>
            </a:br>
            <a:r>
              <a:rPr lang="en-GB" dirty="0" smtClean="0"/>
              <a:t>  {</a:t>
            </a:r>
            <a:br>
              <a:rPr lang="en-GB" dirty="0" smtClean="0"/>
            </a:br>
            <a:r>
              <a:rPr lang="en-GB" dirty="0" smtClean="0"/>
              <a:t>  echo "Failed to connect to </a:t>
            </a:r>
            <a:r>
              <a:rPr lang="en-GB" dirty="0" err="1" smtClean="0"/>
              <a:t>MySQL</a:t>
            </a:r>
            <a:r>
              <a:rPr lang="en-GB" dirty="0" smtClean="0"/>
              <a:t>: " . </a:t>
            </a:r>
            <a:r>
              <a:rPr lang="en-GB" dirty="0" err="1" smtClean="0"/>
              <a:t>mysqli_connect_error</a:t>
            </a:r>
            <a:r>
              <a:rPr lang="en-GB" dirty="0" smtClean="0"/>
              <a:t>();</a:t>
            </a:r>
            <a:br>
              <a:rPr lang="en-GB" dirty="0" smtClean="0"/>
            </a:br>
            <a:r>
              <a:rPr lang="en-GB" dirty="0" smtClean="0"/>
              <a:t>  }</a:t>
            </a:r>
            <a:br>
              <a:rPr lang="en-GB" dirty="0" smtClean="0"/>
            </a:br>
            <a:r>
              <a:rPr lang="en-GB" dirty="0" smtClean="0"/>
              <a:t>$result = </a:t>
            </a:r>
            <a:r>
              <a:rPr lang="en-GB" dirty="0" err="1" smtClean="0"/>
              <a:t>mysqli_query</a:t>
            </a:r>
            <a:r>
              <a:rPr lang="en-GB" dirty="0" smtClean="0"/>
              <a:t>($</a:t>
            </a:r>
            <a:r>
              <a:rPr lang="en-GB" dirty="0" err="1" smtClean="0"/>
              <a:t>con,"SELECT</a:t>
            </a:r>
            <a:r>
              <a:rPr lang="en-GB" dirty="0" smtClean="0"/>
              <a:t> * FROM Persons</a:t>
            </a:r>
            <a:br>
              <a:rPr lang="en-GB" dirty="0" smtClean="0"/>
            </a:br>
            <a:r>
              <a:rPr lang="en-GB" dirty="0" smtClean="0"/>
              <a:t>WHERE </a:t>
            </a:r>
            <a:r>
              <a:rPr lang="en-GB" dirty="0" err="1" smtClean="0"/>
              <a:t>FirstName</a:t>
            </a:r>
            <a:r>
              <a:rPr lang="en-GB" dirty="0" smtClean="0"/>
              <a:t>=‘.”$</a:t>
            </a:r>
            <a:r>
              <a:rPr lang="en-GB" dirty="0" err="1" smtClean="0"/>
              <a:t>yourname</a:t>
            </a:r>
            <a:r>
              <a:rPr lang="en-GB" dirty="0" smtClean="0"/>
              <a:t>.”'");</a:t>
            </a:r>
            <a:br>
              <a:rPr lang="en-GB" dirty="0" smtClean="0"/>
            </a:br>
            <a:r>
              <a:rPr lang="en-GB" dirty="0" smtClean="0"/>
              <a:t>echo “&lt;table width="500“&gt;"</a:t>
            </a:r>
            <a:br>
              <a:rPr lang="en-GB" dirty="0" smtClean="0"/>
            </a:br>
            <a:r>
              <a:rPr lang="en-GB" dirty="0" smtClean="0"/>
              <a:t>while($row = </a:t>
            </a:r>
            <a:r>
              <a:rPr lang="en-GB" dirty="0" err="1" smtClean="0"/>
              <a:t>mysqli_fetch_array</a:t>
            </a:r>
            <a:r>
              <a:rPr lang="en-GB" dirty="0" smtClean="0"/>
              <a:t>($result))</a:t>
            </a:r>
            <a:br>
              <a:rPr lang="en-GB" dirty="0" smtClean="0"/>
            </a:br>
            <a:r>
              <a:rPr lang="en-GB" dirty="0" smtClean="0"/>
              <a:t>  {</a:t>
            </a:r>
            <a:br>
              <a:rPr lang="en-GB" dirty="0" smtClean="0"/>
            </a:br>
            <a:r>
              <a:rPr lang="en-GB" dirty="0" smtClean="0"/>
              <a:t>   echo “&lt;</a:t>
            </a:r>
            <a:r>
              <a:rPr lang="en-GB" dirty="0" err="1" smtClean="0"/>
              <a:t>tr</a:t>
            </a:r>
            <a:r>
              <a:rPr lang="en-GB" dirty="0" smtClean="0"/>
              <a:t>&gt;”</a:t>
            </a:r>
          </a:p>
          <a:p>
            <a:r>
              <a:rPr lang="en-GB" dirty="0" smtClean="0"/>
              <a:t>     echo “&lt;td&gt;”. $row['</a:t>
            </a:r>
            <a:r>
              <a:rPr lang="en-GB" dirty="0" err="1" smtClean="0"/>
              <a:t>FirstName</a:t>
            </a:r>
            <a:r>
              <a:rPr lang="en-GB" dirty="0" smtClean="0"/>
              <a:t>'] . " &lt;/td&gt;&lt;td&gt;”. $row['</a:t>
            </a:r>
            <a:r>
              <a:rPr lang="en-GB" dirty="0" err="1" smtClean="0"/>
              <a:t>LastName</a:t>
            </a:r>
            <a:r>
              <a:rPr lang="en-GB" dirty="0" smtClean="0"/>
              <a:t>'].”&lt;/td&gt;”;</a:t>
            </a:r>
            <a:br>
              <a:rPr lang="en-GB" dirty="0" smtClean="0"/>
            </a:br>
            <a:r>
              <a:rPr lang="en-GB" dirty="0" smtClean="0"/>
              <a:t> echo ”&lt;/</a:t>
            </a:r>
            <a:r>
              <a:rPr lang="en-GB" dirty="0" err="1" smtClean="0"/>
              <a:t>tr</a:t>
            </a:r>
            <a:r>
              <a:rPr lang="en-GB" dirty="0" smtClean="0"/>
              <a:t>&gt;”</a:t>
            </a:r>
            <a:br>
              <a:rPr lang="en-GB" dirty="0" smtClean="0"/>
            </a:br>
            <a:r>
              <a:rPr lang="en-GB" dirty="0" smtClean="0"/>
              <a:t>  }</a:t>
            </a:r>
          </a:p>
          <a:p>
            <a:r>
              <a:rPr lang="en-GB" dirty="0" smtClean="0"/>
              <a:t> echo “&lt;/table&gt;";</a:t>
            </a:r>
            <a:br>
              <a:rPr lang="en-GB" dirty="0" smtClean="0"/>
            </a:br>
            <a:r>
              <a:rPr lang="en-GB" dirty="0" smtClean="0"/>
              <a:t>?&gt;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HTML + PHP forms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395536" y="1729839"/>
            <a:ext cx="432048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solidFill>
                  <a:srgbClr val="FF0000"/>
                </a:solidFill>
              </a:rPr>
              <a:t>Αρχική σελίδα</a:t>
            </a:r>
            <a:endParaRPr lang="en-GB" sz="1600" b="1" dirty="0" smtClean="0">
              <a:solidFill>
                <a:srgbClr val="FF0000"/>
              </a:solidFill>
            </a:endParaRPr>
          </a:p>
          <a:p>
            <a:endParaRPr lang="en-GB" sz="1600" dirty="0" smtClean="0"/>
          </a:p>
          <a:p>
            <a:r>
              <a:rPr lang="en-GB" sz="1600" dirty="0" smtClean="0"/>
              <a:t>&lt;html&gt;</a:t>
            </a:r>
            <a:br>
              <a:rPr lang="en-GB" sz="1600" dirty="0" smtClean="0"/>
            </a:br>
            <a:r>
              <a:rPr lang="en-GB" sz="1600" dirty="0" smtClean="0"/>
              <a:t>&lt; body&gt;</a:t>
            </a:r>
            <a:br>
              <a:rPr lang="en-GB" sz="1600" dirty="0" smtClean="0"/>
            </a:b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&lt; form action=“action.php" method="post"&gt;</a:t>
            </a:r>
            <a:br>
              <a:rPr lang="en-GB" sz="1600" dirty="0" smtClean="0"/>
            </a:br>
            <a:r>
              <a:rPr lang="en-GB" sz="1600" dirty="0" smtClean="0"/>
              <a:t>Name: &lt;input type="text" name=“</a:t>
            </a:r>
            <a:r>
              <a:rPr lang="en-GB" sz="1600" dirty="0" err="1" smtClean="0"/>
              <a:t>yourname</a:t>
            </a:r>
            <a:r>
              <a:rPr lang="en-GB" sz="1600" dirty="0" smtClean="0"/>
              <a:t>“&gt;</a:t>
            </a:r>
            <a:br>
              <a:rPr lang="en-GB" sz="1600" dirty="0" smtClean="0"/>
            </a:br>
            <a:r>
              <a:rPr lang="en-GB" sz="1600" dirty="0" smtClean="0"/>
              <a:t>&lt; input type="submit“ value= “Click Here”&gt;</a:t>
            </a:r>
            <a:br>
              <a:rPr lang="en-GB" sz="1600" dirty="0" smtClean="0"/>
            </a:br>
            <a:r>
              <a:rPr lang="en-GB" sz="1600" dirty="0" smtClean="0"/>
              <a:t>&lt; /form&gt;</a:t>
            </a:r>
            <a:br>
              <a:rPr lang="en-GB" sz="1600" dirty="0" smtClean="0"/>
            </a:b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&lt; /body&gt;</a:t>
            </a:r>
            <a:br>
              <a:rPr lang="en-GB" sz="1600" dirty="0" smtClean="0"/>
            </a:br>
            <a:r>
              <a:rPr lang="en-GB" sz="1600" dirty="0" smtClean="0"/>
              <a:t>&lt; /html&gt; </a:t>
            </a:r>
            <a:endParaRPr lang="el-GR" sz="1600" dirty="0"/>
          </a:p>
        </p:txBody>
      </p:sp>
      <p:sp>
        <p:nvSpPr>
          <p:cNvPr id="4" name="3 - Ορθογώνιο"/>
          <p:cNvSpPr/>
          <p:nvPr/>
        </p:nvSpPr>
        <p:spPr>
          <a:xfrm>
            <a:off x="4716016" y="1628800"/>
            <a:ext cx="4176464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solidFill>
                  <a:srgbClr val="FF0000"/>
                </a:solidFill>
              </a:rPr>
              <a:t>Σελίδα </a:t>
            </a:r>
            <a:r>
              <a:rPr lang="en-US" sz="1600" b="1" dirty="0" smtClean="0">
                <a:solidFill>
                  <a:srgbClr val="FF0000"/>
                </a:solidFill>
              </a:rPr>
              <a:t>action.php</a:t>
            </a:r>
            <a:endParaRPr lang="el-GR" sz="1600" b="1" dirty="0" smtClean="0">
              <a:solidFill>
                <a:srgbClr val="FF0000"/>
              </a:solidFill>
            </a:endParaRPr>
          </a:p>
          <a:p>
            <a:endParaRPr lang="en-US" sz="1600" dirty="0" smtClean="0"/>
          </a:p>
          <a:p>
            <a:r>
              <a:rPr lang="en-US" sz="1600" dirty="0" smtClean="0"/>
              <a:t>&lt;html&gt;</a:t>
            </a:r>
            <a:br>
              <a:rPr lang="en-US" sz="1600" dirty="0" smtClean="0"/>
            </a:br>
            <a:r>
              <a:rPr lang="en-US" sz="1600" dirty="0" smtClean="0"/>
              <a:t>&lt; body&gt;</a:t>
            </a:r>
            <a:br>
              <a:rPr lang="en-US" sz="1600" dirty="0" smtClean="0"/>
            </a:br>
            <a:r>
              <a:rPr lang="en-US" sz="1600" dirty="0" smtClean="0"/>
              <a:t>&lt;?</a:t>
            </a:r>
            <a:r>
              <a:rPr lang="en-US" sz="1600" dirty="0" err="1" smtClean="0"/>
              <a:t>php</a:t>
            </a:r>
            <a:r>
              <a:rPr lang="en-US" sz="1600" dirty="0" smtClean="0"/>
              <a:t> </a:t>
            </a:r>
          </a:p>
          <a:p>
            <a:r>
              <a:rPr lang="en-US" sz="1600" dirty="0"/>
              <a:t>if ($_SERVER["REQUEST_METHOD"] == "POST") </a:t>
            </a:r>
            <a:r>
              <a:rPr lang="en-US" sz="1600" dirty="0" smtClean="0"/>
              <a:t>{</a:t>
            </a:r>
          </a:p>
          <a:p>
            <a:r>
              <a:rPr lang="en-US" sz="1600" dirty="0"/>
              <a:t> if (empty($_POST</a:t>
            </a:r>
            <a:r>
              <a:rPr lang="en-US" sz="1600" dirty="0" smtClean="0"/>
              <a:t>["</a:t>
            </a:r>
            <a:r>
              <a:rPr lang="en-US" sz="1600" dirty="0" err="1" smtClean="0"/>
              <a:t>yourname</a:t>
            </a:r>
            <a:r>
              <a:rPr lang="en-US" sz="1600" dirty="0" smtClean="0"/>
              <a:t>"])) </a:t>
            </a:r>
            <a:r>
              <a:rPr lang="en-US" sz="1600" dirty="0"/>
              <a:t>{</a:t>
            </a:r>
          </a:p>
          <a:p>
            <a:r>
              <a:rPr lang="en-US" sz="1600" dirty="0"/>
              <a:t>    </a:t>
            </a:r>
            <a:r>
              <a:rPr lang="en-US" sz="1600" dirty="0" smtClean="0"/>
              <a:t>$Err </a:t>
            </a:r>
            <a:r>
              <a:rPr lang="en-US" sz="1600" dirty="0"/>
              <a:t>= </a:t>
            </a:r>
            <a:r>
              <a:rPr lang="en-US" sz="1600" dirty="0" smtClean="0"/>
              <a:t>“your name is empty";</a:t>
            </a:r>
          </a:p>
          <a:p>
            <a:r>
              <a:rPr lang="en-US" sz="1600" dirty="0" smtClean="0"/>
              <a:t>  echo </a:t>
            </a:r>
            <a:r>
              <a:rPr lang="en-US" sz="1600" dirty="0"/>
              <a:t>$Err </a:t>
            </a:r>
          </a:p>
          <a:p>
            <a:r>
              <a:rPr lang="en-US" sz="1600" dirty="0"/>
              <a:t>  } else {</a:t>
            </a:r>
          </a:p>
          <a:p>
            <a:r>
              <a:rPr lang="en-US" sz="1600" dirty="0"/>
              <a:t>    $name= $_POST[“</a:t>
            </a:r>
            <a:r>
              <a:rPr lang="en-US" sz="1600" dirty="0" err="1"/>
              <a:t>yourname</a:t>
            </a:r>
            <a:r>
              <a:rPr lang="en-US" sz="1600" dirty="0"/>
              <a:t>"]; </a:t>
            </a:r>
            <a:endParaRPr lang="en-US" sz="1600" dirty="0" smtClean="0"/>
          </a:p>
          <a:p>
            <a:r>
              <a:rPr lang="en-US" sz="1600" dirty="0" smtClean="0"/>
              <a:t>  echo “Hello ”.$</a:t>
            </a:r>
            <a:r>
              <a:rPr lang="en-US" sz="1600" dirty="0"/>
              <a:t>name;</a:t>
            </a:r>
          </a:p>
          <a:p>
            <a:r>
              <a:rPr lang="en-US" sz="1600" dirty="0" smtClean="0"/>
              <a:t>  </a:t>
            </a:r>
            <a:r>
              <a:rPr lang="en-US" sz="1600" dirty="0"/>
              <a:t>}</a:t>
            </a:r>
            <a:endParaRPr lang="el-GR" sz="1600" dirty="0" smtClean="0"/>
          </a:p>
          <a:p>
            <a:r>
              <a:rPr lang="el-GR" sz="1600" dirty="0" smtClean="0"/>
              <a:t>}</a:t>
            </a:r>
            <a:endParaRPr lang="en-US" sz="1600" dirty="0"/>
          </a:p>
          <a:p>
            <a:r>
              <a:rPr lang="en-US" sz="1600" dirty="0" smtClean="0"/>
              <a:t>?&gt;</a:t>
            </a:r>
          </a:p>
          <a:p>
            <a:r>
              <a:rPr lang="en-US" sz="1600" dirty="0" smtClean="0"/>
              <a:t>&lt;</a:t>
            </a:r>
            <a:r>
              <a:rPr lang="en-US" sz="1600" dirty="0" err="1" smtClean="0"/>
              <a:t>br</a:t>
            </a:r>
            <a:r>
              <a:rPr lang="en-US" sz="1600" dirty="0" smtClean="0"/>
              <a:t>&gt;</a:t>
            </a:r>
            <a:br>
              <a:rPr lang="en-US" sz="1600" dirty="0" smtClean="0"/>
            </a:br>
            <a:r>
              <a:rPr lang="en-US" sz="1600" dirty="0" smtClean="0"/>
              <a:t>&lt; /body&gt;</a:t>
            </a:r>
            <a:br>
              <a:rPr lang="en-US" sz="1600" dirty="0" smtClean="0"/>
            </a:br>
            <a:r>
              <a:rPr lang="en-US" sz="1600" dirty="0" smtClean="0"/>
              <a:t>&lt; /html&gt; </a:t>
            </a:r>
            <a:endParaRPr lang="el-GR" sz="1600" dirty="0"/>
          </a:p>
        </p:txBody>
      </p:sp>
      <p:sp>
        <p:nvSpPr>
          <p:cNvPr id="5" name="4 - TextBox"/>
          <p:cNvSpPr txBox="1"/>
          <p:nvPr/>
        </p:nvSpPr>
        <p:spPr>
          <a:xfrm>
            <a:off x="241908" y="6211669"/>
            <a:ext cx="90698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Το ίδιο ακριβώς θα είναι εάν η φόρμα είχε </a:t>
            </a:r>
            <a:r>
              <a:rPr lang="en-US" dirty="0" smtClean="0"/>
              <a:t>Get </a:t>
            </a:r>
            <a:r>
              <a:rPr lang="el-GR" dirty="0" smtClean="0"/>
              <a:t>οπότε όπου</a:t>
            </a:r>
            <a:r>
              <a:rPr lang="en-US" dirty="0" smtClean="0"/>
              <a:t> POST</a:t>
            </a:r>
            <a:r>
              <a:rPr lang="el-GR" dirty="0" smtClean="0"/>
              <a:t> στις σελίδες θα είναι </a:t>
            </a:r>
            <a:r>
              <a:rPr lang="en-US" dirty="0" smtClean="0"/>
              <a:t>GET </a:t>
            </a:r>
            <a:r>
              <a:rPr lang="el-GR" dirty="0" smtClean="0"/>
              <a:t>πχ.</a:t>
            </a:r>
            <a:endParaRPr lang="en-US" dirty="0" smtClean="0"/>
          </a:p>
          <a:p>
            <a:r>
              <a:rPr lang="en-US" dirty="0" smtClean="0"/>
              <a:t>$_GET[“</a:t>
            </a:r>
            <a:r>
              <a:rPr lang="en-US" dirty="0" err="1" smtClean="0"/>
              <a:t>yourname</a:t>
            </a:r>
            <a:r>
              <a:rPr lang="en-US" dirty="0" smtClean="0"/>
              <a:t>"];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21548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issues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179512" y="1268760"/>
            <a:ext cx="864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&lt;form method=“get" action="&lt;?</a:t>
            </a:r>
            <a:r>
              <a:rPr lang="en-US" dirty="0" err="1" smtClean="0"/>
              <a:t>php</a:t>
            </a:r>
            <a:r>
              <a:rPr lang="en-US" dirty="0" smtClean="0"/>
              <a:t> echo </a:t>
            </a:r>
            <a:r>
              <a:rPr lang="en-US" dirty="0" err="1" smtClean="0"/>
              <a:t>htmlspecialchars</a:t>
            </a:r>
            <a:r>
              <a:rPr lang="en-US" dirty="0" smtClean="0"/>
              <a:t>($_SERVER["PHP_SELF"]);?&gt;"&gt;</a:t>
            </a:r>
            <a:endParaRPr lang="el-GR" dirty="0"/>
          </a:p>
        </p:txBody>
      </p:sp>
      <p:sp>
        <p:nvSpPr>
          <p:cNvPr id="4" name="3 - Ορθογώνιο"/>
          <p:cNvSpPr/>
          <p:nvPr/>
        </p:nvSpPr>
        <p:spPr>
          <a:xfrm>
            <a:off x="179513" y="1700808"/>
            <a:ext cx="842493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Η εντολή </a:t>
            </a:r>
            <a:r>
              <a:rPr lang="en-GB" dirty="0" smtClean="0"/>
              <a:t>$_SERVER["PHP_SELF"] </a:t>
            </a:r>
            <a:r>
              <a:rPr lang="el-GR" dirty="0" smtClean="0"/>
              <a:t>καλεί ως αποδέκτη της </a:t>
            </a:r>
            <a:r>
              <a:rPr lang="el-GR" dirty="0" err="1" smtClean="0"/>
              <a:t>φορμας</a:t>
            </a:r>
            <a:r>
              <a:rPr lang="el-GR" dirty="0" smtClean="0"/>
              <a:t> την ίδια τη σελίδα που φιλοξενεί την φόρμα. </a:t>
            </a:r>
          </a:p>
          <a:p>
            <a:endParaRPr lang="el-GR" dirty="0" smtClean="0"/>
          </a:p>
          <a:p>
            <a:r>
              <a:rPr lang="el-GR" dirty="0" smtClean="0"/>
              <a:t>Κάθε μεταφορά κειμένου του χρήστη θα πρέπει να περιέχει </a:t>
            </a:r>
            <a:r>
              <a:rPr lang="en-US" dirty="0" smtClean="0"/>
              <a:t>URL </a:t>
            </a:r>
            <a:r>
              <a:rPr lang="el-GR" dirty="0" smtClean="0"/>
              <a:t>ιστοσελίδας πάντα θα πρέπει να εκτελείτε μέσω της συνάρτησης </a:t>
            </a:r>
            <a:r>
              <a:rPr lang="en-US" dirty="0" err="1" smtClean="0"/>
              <a:t>htmlspecialchars</a:t>
            </a:r>
            <a:r>
              <a:rPr lang="en-US" dirty="0" smtClean="0"/>
              <a:t>(</a:t>
            </a:r>
            <a:r>
              <a:rPr lang="el-GR" dirty="0" smtClean="0"/>
              <a:t>). Η συνάρτηση αυτή μετατρέπει τους </a:t>
            </a:r>
            <a:r>
              <a:rPr lang="en-US" dirty="0" smtClean="0"/>
              <a:t>special characters </a:t>
            </a:r>
            <a:r>
              <a:rPr lang="el-GR" dirty="0" smtClean="0"/>
              <a:t>σε</a:t>
            </a:r>
            <a:r>
              <a:rPr lang="en-US" dirty="0" smtClean="0"/>
              <a:t> HTM. </a:t>
            </a:r>
            <a:r>
              <a:rPr lang="el-GR" dirty="0" smtClean="0"/>
              <a:t>Πχ </a:t>
            </a:r>
            <a:r>
              <a:rPr lang="en-US" dirty="0" smtClean="0"/>
              <a:t>&lt; </a:t>
            </a:r>
            <a:r>
              <a:rPr lang="el-GR" dirty="0" smtClean="0"/>
              <a:t>και </a:t>
            </a:r>
            <a:r>
              <a:rPr lang="en-US" dirty="0" smtClean="0"/>
              <a:t>&gt; </a:t>
            </a:r>
            <a:r>
              <a:rPr lang="el-GR" dirty="0" smtClean="0"/>
              <a:t>γίνονται</a:t>
            </a:r>
            <a:r>
              <a:rPr lang="en-US" dirty="0" smtClean="0"/>
              <a:t> &amp;</a:t>
            </a:r>
            <a:r>
              <a:rPr lang="en-US" dirty="0" err="1" smtClean="0"/>
              <a:t>lt</a:t>
            </a:r>
            <a:r>
              <a:rPr lang="en-US" dirty="0" smtClean="0"/>
              <a:t>; and &amp;</a:t>
            </a:r>
            <a:r>
              <a:rPr lang="en-US" dirty="0" err="1" smtClean="0"/>
              <a:t>gt</a:t>
            </a:r>
            <a:r>
              <a:rPr lang="en-US" dirty="0" smtClean="0"/>
              <a:t>;. </a:t>
            </a:r>
            <a:r>
              <a:rPr lang="el-GR" dirty="0" smtClean="0"/>
              <a:t>Έτσι ένας κακόβουλος χρήστης δεν μπορεί να εισάγει </a:t>
            </a:r>
            <a:r>
              <a:rPr lang="en-US" dirty="0" smtClean="0"/>
              <a:t>HTML tags &lt;</a:t>
            </a:r>
            <a:r>
              <a:rPr lang="en-US" dirty="0" err="1" smtClean="0"/>
              <a:t>tagname</a:t>
            </a:r>
            <a:r>
              <a:rPr lang="en-US" dirty="0" smtClean="0"/>
              <a:t>&gt; </a:t>
            </a:r>
            <a:r>
              <a:rPr lang="el-GR" dirty="0" smtClean="0"/>
              <a:t>και επομένως δεν μπορεί να στείλει κώδικα </a:t>
            </a:r>
            <a:r>
              <a:rPr lang="en-US" dirty="0" smtClean="0"/>
              <a:t>HTML</a:t>
            </a:r>
            <a:r>
              <a:rPr lang="el-GR" dirty="0" smtClean="0"/>
              <a:t> ή </a:t>
            </a:r>
            <a:r>
              <a:rPr lang="en-US" dirty="0" err="1" smtClean="0"/>
              <a:t>javascript</a:t>
            </a:r>
            <a:r>
              <a:rPr lang="el-GR" dirty="0" smtClean="0"/>
              <a:t> που για να συνταχθεί πρέπει να μπει σε &lt;</a:t>
            </a:r>
            <a:r>
              <a:rPr lang="en-US" dirty="0" smtClean="0"/>
              <a:t>script</a:t>
            </a:r>
            <a:r>
              <a:rPr lang="el-GR" dirty="0" smtClean="0"/>
              <a:t>&gt;</a:t>
            </a:r>
          </a:p>
          <a:p>
            <a:endParaRPr lang="en-US" dirty="0" smtClean="0"/>
          </a:p>
          <a:p>
            <a:r>
              <a:rPr lang="el-GR" dirty="0" smtClean="0"/>
              <a:t>Επίσης στα δεδομένα εισόδου πρέπει να </a:t>
            </a:r>
            <a:r>
              <a:rPr lang="el-GR" dirty="0"/>
              <a:t>απαλείψουμε κενά και </a:t>
            </a:r>
            <a:r>
              <a:rPr lang="en-US" dirty="0" smtClean="0"/>
              <a:t>/</a:t>
            </a:r>
            <a:r>
              <a:rPr lang="el-GR" dirty="0" smtClean="0"/>
              <a:t>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62489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Security… </a:t>
            </a:r>
            <a:r>
              <a:rPr lang="el-GR" dirty="0" smtClean="0"/>
              <a:t>συνέχεια</a:t>
            </a:r>
            <a:endParaRPr lang="el-GR" dirty="0"/>
          </a:p>
        </p:txBody>
      </p:sp>
      <p:sp>
        <p:nvSpPr>
          <p:cNvPr id="3" name="Rectangle 2"/>
          <p:cNvSpPr/>
          <p:nvPr/>
        </p:nvSpPr>
        <p:spPr>
          <a:xfrm>
            <a:off x="1043608" y="1412776"/>
            <a:ext cx="4572000" cy="501675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600" dirty="0"/>
              <a:t>&lt;?</a:t>
            </a:r>
            <a:r>
              <a:rPr lang="en-US" sz="1600" dirty="0" err="1"/>
              <a:t>php</a:t>
            </a:r>
            <a:endParaRPr lang="en-US" sz="1600" dirty="0"/>
          </a:p>
          <a:p>
            <a:r>
              <a:rPr lang="en-US" sz="1600" dirty="0"/>
              <a:t>// define variables and set to empty values</a:t>
            </a:r>
          </a:p>
          <a:p>
            <a:r>
              <a:rPr lang="en-US" sz="1600" dirty="0"/>
              <a:t>$name = $email = $gender = $comment = $website = "";</a:t>
            </a:r>
          </a:p>
          <a:p>
            <a:endParaRPr lang="en-US" sz="1600" dirty="0"/>
          </a:p>
          <a:p>
            <a:r>
              <a:rPr lang="en-US" sz="1600" dirty="0"/>
              <a:t>if ($_SERVER["REQUEST_METHOD"] == "POST") {</a:t>
            </a:r>
          </a:p>
          <a:p>
            <a:r>
              <a:rPr lang="en-US" sz="1600" dirty="0"/>
              <a:t>  $name = </a:t>
            </a:r>
            <a:r>
              <a:rPr lang="en-US" sz="1600" dirty="0" err="1"/>
              <a:t>test_input</a:t>
            </a:r>
            <a:r>
              <a:rPr lang="en-US" sz="1600" dirty="0"/>
              <a:t>($_POST["name"]);</a:t>
            </a:r>
          </a:p>
          <a:p>
            <a:r>
              <a:rPr lang="en-US" sz="1600" dirty="0"/>
              <a:t>  $email = </a:t>
            </a:r>
            <a:r>
              <a:rPr lang="en-US" sz="1600" dirty="0" err="1"/>
              <a:t>test_input</a:t>
            </a:r>
            <a:r>
              <a:rPr lang="en-US" sz="1600" dirty="0"/>
              <a:t>($_POST["email"]);</a:t>
            </a:r>
          </a:p>
          <a:p>
            <a:r>
              <a:rPr lang="en-US" sz="1600" dirty="0"/>
              <a:t>  $website = </a:t>
            </a:r>
            <a:r>
              <a:rPr lang="en-US" sz="1600" dirty="0" err="1"/>
              <a:t>test_input</a:t>
            </a:r>
            <a:r>
              <a:rPr lang="en-US" sz="1600" dirty="0"/>
              <a:t>($_POST["website"]);</a:t>
            </a:r>
          </a:p>
          <a:p>
            <a:r>
              <a:rPr lang="en-US" sz="1600" dirty="0"/>
              <a:t>  $comment = </a:t>
            </a:r>
            <a:r>
              <a:rPr lang="en-US" sz="1600" dirty="0" err="1"/>
              <a:t>test_input</a:t>
            </a:r>
            <a:r>
              <a:rPr lang="en-US" sz="1600" dirty="0"/>
              <a:t>($_POST["comment"]);</a:t>
            </a:r>
          </a:p>
          <a:p>
            <a:r>
              <a:rPr lang="en-US" sz="1600" dirty="0"/>
              <a:t>  $gender = </a:t>
            </a:r>
            <a:r>
              <a:rPr lang="en-US" sz="1600" dirty="0" err="1"/>
              <a:t>test_input</a:t>
            </a:r>
            <a:r>
              <a:rPr lang="en-US" sz="1600" dirty="0"/>
              <a:t>($_POST["gender"]);</a:t>
            </a:r>
          </a:p>
          <a:p>
            <a:r>
              <a:rPr lang="en-US" sz="1600" dirty="0"/>
              <a:t>}</a:t>
            </a:r>
          </a:p>
          <a:p>
            <a:endParaRPr lang="en-US" sz="1600" dirty="0"/>
          </a:p>
          <a:p>
            <a:r>
              <a:rPr lang="en-US" sz="1600" dirty="0"/>
              <a:t>function </a:t>
            </a:r>
            <a:r>
              <a:rPr lang="en-US" sz="1600" dirty="0" err="1"/>
              <a:t>test_input</a:t>
            </a:r>
            <a:r>
              <a:rPr lang="en-US" sz="1600" dirty="0"/>
              <a:t>($data) {</a:t>
            </a:r>
          </a:p>
          <a:p>
            <a:r>
              <a:rPr lang="en-US" sz="1600" dirty="0"/>
              <a:t>  $data = trim($data);</a:t>
            </a:r>
          </a:p>
          <a:p>
            <a:r>
              <a:rPr lang="en-US" sz="1600" dirty="0"/>
              <a:t>  $data = </a:t>
            </a:r>
            <a:r>
              <a:rPr lang="en-US" sz="1600" dirty="0" err="1"/>
              <a:t>stripslashes</a:t>
            </a:r>
            <a:r>
              <a:rPr lang="en-US" sz="1600" dirty="0"/>
              <a:t>($data);</a:t>
            </a:r>
          </a:p>
          <a:p>
            <a:r>
              <a:rPr lang="en-US" sz="1600" dirty="0"/>
              <a:t>  $data = </a:t>
            </a:r>
            <a:r>
              <a:rPr lang="en-US" sz="1600" dirty="0" err="1"/>
              <a:t>htmlspecialchars</a:t>
            </a:r>
            <a:r>
              <a:rPr lang="en-US" sz="1600" dirty="0"/>
              <a:t>($data);</a:t>
            </a:r>
          </a:p>
          <a:p>
            <a:r>
              <a:rPr lang="en-US" sz="1600" dirty="0"/>
              <a:t>  return $data;</a:t>
            </a:r>
          </a:p>
          <a:p>
            <a:r>
              <a:rPr lang="en-US" sz="1600" dirty="0"/>
              <a:t>}</a:t>
            </a:r>
          </a:p>
          <a:p>
            <a:r>
              <a:rPr lang="en-US" sz="1600" dirty="0" smtClean="0"/>
              <a:t>?&gt;</a:t>
            </a:r>
            <a:endParaRPr lang="en-US" sz="1600" dirty="0"/>
          </a:p>
        </p:txBody>
      </p:sp>
      <p:sp>
        <p:nvSpPr>
          <p:cNvPr id="4" name="4 - TextBox"/>
          <p:cNvSpPr txBox="1"/>
          <p:nvPr/>
        </p:nvSpPr>
        <p:spPr>
          <a:xfrm>
            <a:off x="-36512" y="6381328"/>
            <a:ext cx="24230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200" dirty="0" smtClean="0"/>
              <a:t>Παράδειγμα από το </a:t>
            </a:r>
            <a:r>
              <a:rPr lang="en-US" sz="1200" dirty="0" smtClean="0"/>
              <a:t>w3schools.com</a:t>
            </a:r>
            <a:endParaRPr lang="el-GR" sz="1200" dirty="0"/>
          </a:p>
        </p:txBody>
      </p:sp>
    </p:spTree>
    <p:extLst>
      <p:ext uri="{BB962C8B-B14F-4D97-AF65-F5344CB8AC3E}">
        <p14:creationId xmlns:p14="http://schemas.microsoft.com/office/powerpoint/2010/main" val="32241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</a:t>
            </a:r>
            <a:r>
              <a:rPr lang="el-GR" dirty="0" smtClean="0"/>
              <a:t>συνέχεια…</a:t>
            </a:r>
            <a:endParaRPr lang="el-GR" dirty="0"/>
          </a:p>
        </p:txBody>
      </p:sp>
      <p:sp>
        <p:nvSpPr>
          <p:cNvPr id="3" name="Rectangle 2"/>
          <p:cNvSpPr/>
          <p:nvPr/>
        </p:nvSpPr>
        <p:spPr>
          <a:xfrm>
            <a:off x="323528" y="2136339"/>
            <a:ext cx="83529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/>
              <a:t>Σε </a:t>
            </a:r>
            <a:r>
              <a:rPr lang="el-GR" dirty="0"/>
              <a:t>όλα τα δεδομένα που εισάγει ο χρήστης και πρόκειται να εισαχθούν μέσω </a:t>
            </a:r>
            <a:r>
              <a:rPr lang="en-US" dirty="0"/>
              <a:t>query </a:t>
            </a:r>
            <a:r>
              <a:rPr lang="el-GR" dirty="0"/>
              <a:t>στην βάση θα πρέπει να σβήνουμε (</a:t>
            </a:r>
            <a:r>
              <a:rPr lang="en-US" dirty="0"/>
              <a:t>replace</a:t>
            </a:r>
            <a:r>
              <a:rPr lang="el-GR" dirty="0"/>
              <a:t>) σύμβολα που υπάρχουν στην σύνταξη της </a:t>
            </a:r>
            <a:r>
              <a:rPr lang="en-US" dirty="0"/>
              <a:t>SQL</a:t>
            </a:r>
            <a:r>
              <a:rPr lang="el-GR" dirty="0"/>
              <a:t> με </a:t>
            </a:r>
            <a:r>
              <a:rPr lang="en-US" dirty="0"/>
              <a:t>“”</a:t>
            </a:r>
            <a:r>
              <a:rPr lang="el-GR" dirty="0"/>
              <a:t>. </a:t>
            </a:r>
            <a:endParaRPr lang="el-GR" dirty="0" smtClean="0"/>
          </a:p>
          <a:p>
            <a:endParaRPr lang="el-GR" dirty="0"/>
          </a:p>
          <a:p>
            <a:r>
              <a:rPr lang="el-GR" dirty="0" smtClean="0"/>
              <a:t>Η </a:t>
            </a:r>
            <a:r>
              <a:rPr lang="el-GR" dirty="0"/>
              <a:t>εντολή </a:t>
            </a:r>
            <a:r>
              <a:rPr lang="en-US" dirty="0"/>
              <a:t>PHP </a:t>
            </a:r>
            <a:r>
              <a:rPr lang="el-GR" dirty="0"/>
              <a:t>είναι:</a:t>
            </a:r>
          </a:p>
          <a:p>
            <a:endParaRPr lang="el-GR" dirty="0" smtClean="0"/>
          </a:p>
          <a:p>
            <a:endParaRPr lang="el-GR" dirty="0"/>
          </a:p>
          <a:p>
            <a:r>
              <a:rPr lang="en-GB" dirty="0" err="1" smtClean="0"/>
              <a:t>str_replace</a:t>
            </a:r>
            <a:r>
              <a:rPr lang="en-GB" dirty="0" smtClean="0"/>
              <a:t>(</a:t>
            </a:r>
            <a:r>
              <a:rPr lang="en-GB" dirty="0" err="1" smtClean="0"/>
              <a:t>find,replace,string</a:t>
            </a:r>
            <a:r>
              <a:rPr lang="en-GB" dirty="0"/>
              <a:t>) </a:t>
            </a:r>
            <a:endParaRPr lang="el-GR" dirty="0" smtClean="0"/>
          </a:p>
          <a:p>
            <a:endParaRPr lang="el-GR" dirty="0"/>
          </a:p>
          <a:p>
            <a:r>
              <a:rPr lang="el-GR" dirty="0" smtClean="0"/>
              <a:t>Πχ.</a:t>
            </a:r>
            <a:endParaRPr lang="en-GB" dirty="0"/>
          </a:p>
          <a:p>
            <a:r>
              <a:rPr lang="en-GB" dirty="0"/>
              <a:t>$</a:t>
            </a:r>
            <a:r>
              <a:rPr lang="en-GB" dirty="0" err="1"/>
              <a:t>newname</a:t>
            </a:r>
            <a:r>
              <a:rPr lang="en-GB" dirty="0"/>
              <a:t>=</a:t>
            </a:r>
            <a:r>
              <a:rPr lang="en-GB" dirty="0" err="1"/>
              <a:t>str_replace</a:t>
            </a:r>
            <a:r>
              <a:rPr lang="en-GB" dirty="0"/>
              <a:t>(“’”,””, $_POST["name"]);</a:t>
            </a:r>
          </a:p>
          <a:p>
            <a:r>
              <a:rPr lang="en-GB" dirty="0"/>
              <a:t>$</a:t>
            </a:r>
            <a:r>
              <a:rPr lang="en-GB" dirty="0" err="1"/>
              <a:t>newname</a:t>
            </a:r>
            <a:r>
              <a:rPr lang="en-GB" dirty="0"/>
              <a:t>=</a:t>
            </a:r>
            <a:r>
              <a:rPr lang="en-GB" dirty="0" err="1"/>
              <a:t>str_replace</a:t>
            </a:r>
            <a:r>
              <a:rPr lang="en-GB" dirty="0"/>
              <a:t>(“#”,””,$</a:t>
            </a:r>
            <a:r>
              <a:rPr lang="en-GB" dirty="0" err="1"/>
              <a:t>newname</a:t>
            </a:r>
            <a:r>
              <a:rPr lang="en-GB" dirty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61583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Validate </a:t>
            </a:r>
            <a:r>
              <a:rPr lang="el-GR" dirty="0" smtClean="0"/>
              <a:t>αλφαριθμητικά</a:t>
            </a:r>
            <a:r>
              <a:rPr lang="en-US" dirty="0" smtClean="0"/>
              <a:t>,</a:t>
            </a:r>
            <a:r>
              <a:rPr lang="el-GR" dirty="0" smtClean="0"/>
              <a:t> </a:t>
            </a:r>
            <a:r>
              <a:rPr lang="en-US" dirty="0" smtClean="0"/>
              <a:t>emails, URLS</a:t>
            </a:r>
            <a:endParaRPr lang="el-GR" dirty="0"/>
          </a:p>
        </p:txBody>
      </p:sp>
      <p:sp>
        <p:nvSpPr>
          <p:cNvPr id="3" name="Rectangle 2"/>
          <p:cNvSpPr/>
          <p:nvPr/>
        </p:nvSpPr>
        <p:spPr>
          <a:xfrm>
            <a:off x="467544" y="1556792"/>
            <a:ext cx="712879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$name = </a:t>
            </a:r>
            <a:r>
              <a:rPr lang="en-US" sz="1600" dirty="0" err="1"/>
              <a:t>test_input</a:t>
            </a:r>
            <a:r>
              <a:rPr lang="en-US" sz="1600" dirty="0"/>
              <a:t>($_POST["name"]);</a:t>
            </a:r>
          </a:p>
          <a:p>
            <a:r>
              <a:rPr lang="en-US" sz="1600" dirty="0"/>
              <a:t>if (!</a:t>
            </a:r>
            <a:r>
              <a:rPr lang="en-US" sz="1600" dirty="0" err="1"/>
              <a:t>preg_match</a:t>
            </a:r>
            <a:r>
              <a:rPr lang="en-US" sz="1600" dirty="0"/>
              <a:t>("/^[a-</a:t>
            </a:r>
            <a:r>
              <a:rPr lang="en-US" sz="1600" dirty="0" err="1"/>
              <a:t>zA</a:t>
            </a:r>
            <a:r>
              <a:rPr lang="en-US" sz="1600" dirty="0"/>
              <a:t>-Z ]*$/",$name)) {</a:t>
            </a:r>
          </a:p>
          <a:p>
            <a:r>
              <a:rPr lang="en-US" sz="1600" dirty="0"/>
              <a:t>  $</a:t>
            </a:r>
            <a:r>
              <a:rPr lang="en-US" sz="1600" dirty="0" err="1"/>
              <a:t>nameErr</a:t>
            </a:r>
            <a:r>
              <a:rPr lang="en-US" sz="1600" dirty="0"/>
              <a:t> = "Only letters and white space allowed"; </a:t>
            </a:r>
          </a:p>
          <a:p>
            <a:r>
              <a:rPr lang="en-US" sz="1600" dirty="0"/>
              <a:t>}</a:t>
            </a:r>
            <a:endParaRPr lang="el-GR" sz="1600" dirty="0"/>
          </a:p>
        </p:txBody>
      </p:sp>
      <p:sp>
        <p:nvSpPr>
          <p:cNvPr id="5" name="Rectangle 4"/>
          <p:cNvSpPr/>
          <p:nvPr/>
        </p:nvSpPr>
        <p:spPr>
          <a:xfrm>
            <a:off x="395536" y="2636912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600" dirty="0"/>
              <a:t>$email = </a:t>
            </a:r>
            <a:r>
              <a:rPr lang="en-US" sz="1600" dirty="0" err="1"/>
              <a:t>test_input</a:t>
            </a:r>
            <a:r>
              <a:rPr lang="en-US" sz="1600" dirty="0"/>
              <a:t>($_POST["email"]);</a:t>
            </a:r>
          </a:p>
          <a:p>
            <a:r>
              <a:rPr lang="en-US" sz="1600" dirty="0"/>
              <a:t>if (!</a:t>
            </a:r>
            <a:r>
              <a:rPr lang="en-US" sz="1600" dirty="0" err="1"/>
              <a:t>filter_var</a:t>
            </a:r>
            <a:r>
              <a:rPr lang="en-US" sz="1600" dirty="0"/>
              <a:t>($email, FILTER_VALIDATE_EMAIL)) {</a:t>
            </a:r>
          </a:p>
          <a:p>
            <a:r>
              <a:rPr lang="en-US" sz="1600" dirty="0"/>
              <a:t>  $</a:t>
            </a:r>
            <a:r>
              <a:rPr lang="en-US" sz="1600" dirty="0" err="1"/>
              <a:t>emailErr</a:t>
            </a:r>
            <a:r>
              <a:rPr lang="en-US" sz="1600" dirty="0"/>
              <a:t> = "Invalid email format"; </a:t>
            </a:r>
          </a:p>
          <a:p>
            <a:r>
              <a:rPr lang="en-US" sz="1600" dirty="0"/>
              <a:t>}</a:t>
            </a:r>
            <a:endParaRPr lang="el-GR" sz="1600" dirty="0"/>
          </a:p>
        </p:txBody>
      </p:sp>
      <p:sp>
        <p:nvSpPr>
          <p:cNvPr id="6" name="Rectangle 5"/>
          <p:cNvSpPr/>
          <p:nvPr/>
        </p:nvSpPr>
        <p:spPr>
          <a:xfrm>
            <a:off x="251520" y="3789040"/>
            <a:ext cx="84249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$website = </a:t>
            </a:r>
            <a:r>
              <a:rPr lang="en-US" sz="1600" dirty="0" err="1"/>
              <a:t>test_input</a:t>
            </a:r>
            <a:r>
              <a:rPr lang="en-US" sz="1600" dirty="0"/>
              <a:t>($_POST["website"]);</a:t>
            </a:r>
          </a:p>
          <a:p>
            <a:r>
              <a:rPr lang="en-US" sz="1600" dirty="0"/>
              <a:t>if (!</a:t>
            </a:r>
            <a:r>
              <a:rPr lang="en-US" sz="1600" dirty="0" err="1"/>
              <a:t>preg_match</a:t>
            </a:r>
            <a:r>
              <a:rPr lang="en-US" sz="1600" dirty="0"/>
              <a:t>("/\b(?:(?:https?|ftp):\/\/|www\.)[-a-z0-9+&amp;@#\/%?=~_|!:,.;]*[-a-z0-9+&amp;@#\/%=~_|]/</a:t>
            </a:r>
            <a:r>
              <a:rPr lang="en-US" sz="1600" dirty="0" err="1"/>
              <a:t>i</a:t>
            </a:r>
            <a:r>
              <a:rPr lang="en-US" sz="1600" dirty="0"/>
              <a:t>",$website)) {</a:t>
            </a:r>
          </a:p>
          <a:p>
            <a:r>
              <a:rPr lang="en-US" sz="1600" dirty="0"/>
              <a:t>  $</a:t>
            </a:r>
            <a:r>
              <a:rPr lang="en-US" sz="1600" dirty="0" err="1"/>
              <a:t>websiteErr</a:t>
            </a:r>
            <a:r>
              <a:rPr lang="en-US" sz="1600" dirty="0"/>
              <a:t> = "Invalid URL"; </a:t>
            </a:r>
          </a:p>
          <a:p>
            <a:r>
              <a:rPr lang="en-US" sz="1600" dirty="0"/>
              <a:t>}</a:t>
            </a:r>
            <a:endParaRPr lang="el-GR" sz="1600" dirty="0"/>
          </a:p>
        </p:txBody>
      </p:sp>
      <p:sp>
        <p:nvSpPr>
          <p:cNvPr id="7" name="Rectangle 6"/>
          <p:cNvSpPr/>
          <p:nvPr/>
        </p:nvSpPr>
        <p:spPr>
          <a:xfrm>
            <a:off x="107504" y="5517232"/>
            <a:ext cx="84969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err="1"/>
              <a:t>int</a:t>
            </a:r>
            <a:r>
              <a:rPr lang="en-US" sz="1400" b="1" dirty="0"/>
              <a:t> </a:t>
            </a:r>
            <a:r>
              <a:rPr lang="en-US" sz="1400" b="1" dirty="0" err="1"/>
              <a:t>preg_match</a:t>
            </a:r>
            <a:r>
              <a:rPr lang="en-US" sz="1400" b="1" dirty="0"/>
              <a:t> ( string $pattern , string $subject [, array &amp;$matches [, </a:t>
            </a:r>
            <a:r>
              <a:rPr lang="en-US" sz="1400" b="1" dirty="0" err="1"/>
              <a:t>int</a:t>
            </a:r>
            <a:r>
              <a:rPr lang="en-US" sz="1400" b="1" dirty="0"/>
              <a:t> $flags = 0 [, </a:t>
            </a:r>
            <a:r>
              <a:rPr lang="en-US" sz="1400" b="1" dirty="0" err="1"/>
              <a:t>int</a:t>
            </a:r>
            <a:r>
              <a:rPr lang="en-US" sz="1400" b="1" dirty="0"/>
              <a:t> $offset = 0 ]]] )</a:t>
            </a:r>
          </a:p>
          <a:p>
            <a:r>
              <a:rPr lang="en-US" sz="1400" i="1" dirty="0"/>
              <a:t>Searches subject for a match to the regular expression given in pattern</a:t>
            </a:r>
            <a:endParaRPr lang="el-GR" sz="1400" i="1" dirty="0"/>
          </a:p>
        </p:txBody>
      </p:sp>
    </p:spTree>
    <p:extLst>
      <p:ext uri="{BB962C8B-B14F-4D97-AF65-F5344CB8AC3E}">
        <p14:creationId xmlns:p14="http://schemas.microsoft.com/office/powerpoint/2010/main" val="112167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MVC in PHP + HTML Forms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3347864" y="1412776"/>
            <a:ext cx="4572000" cy="57554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&lt;h2&gt;PHP Form Validation Example&lt;/h2&gt;</a:t>
            </a:r>
            <a:br>
              <a:rPr lang="en-GB" sz="1600" dirty="0" smtClean="0"/>
            </a:br>
            <a:r>
              <a:rPr lang="en-GB" sz="1600" dirty="0" smtClean="0"/>
              <a:t>&lt;form method="post" action="&lt;?</a:t>
            </a:r>
            <a:r>
              <a:rPr lang="en-GB" sz="1600" dirty="0" err="1" smtClean="0"/>
              <a:t>php</a:t>
            </a:r>
            <a:r>
              <a:rPr lang="en-GB" sz="1600" dirty="0" smtClean="0"/>
              <a:t> echo </a:t>
            </a:r>
            <a:r>
              <a:rPr lang="en-GB" sz="1600" dirty="0" err="1" smtClean="0"/>
              <a:t>htmlspecialchars</a:t>
            </a:r>
            <a:r>
              <a:rPr lang="en-GB" sz="1600" dirty="0" smtClean="0"/>
              <a:t>($_SERVER["PHP_SELF"]);?&gt;"&gt; </a:t>
            </a:r>
            <a:br>
              <a:rPr lang="en-GB" sz="1600" dirty="0" smtClean="0"/>
            </a:br>
            <a:r>
              <a:rPr lang="en-GB" sz="1600" dirty="0" smtClean="0"/>
              <a:t>   Name: &lt;input type="text" name="name"&gt;</a:t>
            </a:r>
            <a:br>
              <a:rPr lang="en-GB" sz="1600" dirty="0" smtClean="0"/>
            </a:br>
            <a:r>
              <a:rPr lang="en-GB" sz="1600" dirty="0" smtClean="0"/>
              <a:t>   &lt;</a:t>
            </a:r>
            <a:r>
              <a:rPr lang="en-GB" sz="1600" dirty="0" err="1" smtClean="0"/>
              <a:t>br</a:t>
            </a:r>
            <a:r>
              <a:rPr lang="en-GB" sz="1600" dirty="0" smtClean="0"/>
              <a:t>&gt;&lt;</a:t>
            </a:r>
            <a:r>
              <a:rPr lang="en-GB" sz="1600" dirty="0" err="1" smtClean="0"/>
              <a:t>br</a:t>
            </a:r>
            <a:r>
              <a:rPr lang="en-GB" sz="1600" dirty="0" smtClean="0"/>
              <a:t>&gt;</a:t>
            </a:r>
            <a:br>
              <a:rPr lang="en-GB" sz="1600" dirty="0" smtClean="0"/>
            </a:br>
            <a:r>
              <a:rPr lang="en-GB" sz="1600" dirty="0" smtClean="0"/>
              <a:t>   E-mail: &lt;input type="text" name="email"&gt;</a:t>
            </a:r>
            <a:br>
              <a:rPr lang="en-GB" sz="1600" dirty="0" smtClean="0"/>
            </a:br>
            <a:r>
              <a:rPr lang="en-GB" sz="1600" dirty="0" smtClean="0"/>
              <a:t>   &lt;</a:t>
            </a:r>
            <a:r>
              <a:rPr lang="en-GB" sz="1600" dirty="0" err="1" smtClean="0"/>
              <a:t>br</a:t>
            </a:r>
            <a:r>
              <a:rPr lang="en-GB" sz="1600" dirty="0" smtClean="0"/>
              <a:t>&gt;&lt;</a:t>
            </a:r>
            <a:r>
              <a:rPr lang="en-GB" sz="1600" dirty="0" err="1" smtClean="0"/>
              <a:t>br</a:t>
            </a:r>
            <a:r>
              <a:rPr lang="en-GB" sz="1600" dirty="0" smtClean="0"/>
              <a:t>&gt;</a:t>
            </a:r>
            <a:br>
              <a:rPr lang="en-GB" sz="1600" dirty="0" smtClean="0"/>
            </a:br>
            <a:r>
              <a:rPr lang="en-GB" sz="1600" dirty="0" smtClean="0"/>
              <a:t>   Website: &lt;input type="text" name="website"&gt;</a:t>
            </a:r>
            <a:br>
              <a:rPr lang="en-GB" sz="1600" dirty="0" smtClean="0"/>
            </a:br>
            <a:r>
              <a:rPr lang="en-GB" sz="1600" dirty="0" smtClean="0"/>
              <a:t>   &lt;</a:t>
            </a:r>
            <a:r>
              <a:rPr lang="en-GB" sz="1600" dirty="0" err="1" smtClean="0"/>
              <a:t>br</a:t>
            </a:r>
            <a:r>
              <a:rPr lang="en-GB" sz="1600" dirty="0" smtClean="0"/>
              <a:t>&gt;&lt;</a:t>
            </a:r>
            <a:r>
              <a:rPr lang="en-GB" sz="1600" dirty="0" err="1" smtClean="0"/>
              <a:t>br</a:t>
            </a:r>
            <a:r>
              <a:rPr lang="en-GB" sz="1600" dirty="0" smtClean="0"/>
              <a:t>&gt;</a:t>
            </a:r>
            <a:br>
              <a:rPr lang="en-GB" sz="1600" dirty="0" smtClean="0"/>
            </a:br>
            <a:r>
              <a:rPr lang="en-GB" sz="1600" dirty="0" smtClean="0"/>
              <a:t>   Comment: &lt;</a:t>
            </a:r>
            <a:r>
              <a:rPr lang="en-GB" sz="1600" dirty="0" err="1" smtClean="0"/>
              <a:t>textarea</a:t>
            </a:r>
            <a:r>
              <a:rPr lang="en-GB" sz="1600" dirty="0" smtClean="0"/>
              <a:t> name="comment" rows="5" cols="40"&gt;&lt;/</a:t>
            </a:r>
            <a:r>
              <a:rPr lang="en-GB" sz="1600" dirty="0" err="1" smtClean="0"/>
              <a:t>textarea</a:t>
            </a:r>
            <a:r>
              <a:rPr lang="en-GB" sz="1600" dirty="0" smtClean="0"/>
              <a:t>&gt;</a:t>
            </a:r>
            <a:br>
              <a:rPr lang="en-GB" sz="1600" dirty="0" smtClean="0"/>
            </a:br>
            <a:r>
              <a:rPr lang="en-GB" sz="1600" dirty="0" smtClean="0"/>
              <a:t>   &lt;</a:t>
            </a:r>
            <a:r>
              <a:rPr lang="en-GB" sz="1600" dirty="0" err="1" smtClean="0"/>
              <a:t>br</a:t>
            </a:r>
            <a:r>
              <a:rPr lang="en-GB" sz="1600" dirty="0" smtClean="0"/>
              <a:t>&gt;&lt;</a:t>
            </a:r>
            <a:r>
              <a:rPr lang="en-GB" sz="1600" dirty="0" err="1" smtClean="0"/>
              <a:t>br</a:t>
            </a:r>
            <a:r>
              <a:rPr lang="en-GB" sz="1600" dirty="0" smtClean="0"/>
              <a:t>&gt;</a:t>
            </a:r>
            <a:br>
              <a:rPr lang="en-GB" sz="1600" dirty="0" smtClean="0"/>
            </a:br>
            <a:r>
              <a:rPr lang="en-GB" sz="1600" dirty="0" smtClean="0"/>
              <a:t>   Gender:</a:t>
            </a:r>
            <a:br>
              <a:rPr lang="en-GB" sz="1600" dirty="0" smtClean="0"/>
            </a:br>
            <a:r>
              <a:rPr lang="en-GB" sz="1600" dirty="0" smtClean="0"/>
              <a:t>   &lt;input type="radio" name="gender" value="female"&gt;Female</a:t>
            </a:r>
            <a:br>
              <a:rPr lang="en-GB" sz="1600" dirty="0" smtClean="0"/>
            </a:br>
            <a:r>
              <a:rPr lang="en-GB" sz="1600" dirty="0" smtClean="0"/>
              <a:t>   &lt;input type="radio" name="gender" value="male"&gt;Male</a:t>
            </a:r>
            <a:br>
              <a:rPr lang="en-GB" sz="1600" dirty="0" smtClean="0"/>
            </a:br>
            <a:r>
              <a:rPr lang="en-GB" sz="1600" dirty="0" smtClean="0"/>
              <a:t>   &lt;</a:t>
            </a:r>
            <a:r>
              <a:rPr lang="en-GB" sz="1600" dirty="0" err="1" smtClean="0"/>
              <a:t>br</a:t>
            </a:r>
            <a:r>
              <a:rPr lang="en-GB" sz="1600" dirty="0" smtClean="0"/>
              <a:t>&gt;&lt;</a:t>
            </a:r>
            <a:r>
              <a:rPr lang="en-GB" sz="1600" dirty="0" err="1" smtClean="0"/>
              <a:t>br</a:t>
            </a:r>
            <a:r>
              <a:rPr lang="en-GB" sz="1600" dirty="0" smtClean="0"/>
              <a:t>&gt;</a:t>
            </a:r>
            <a:br>
              <a:rPr lang="en-GB" sz="1600" dirty="0" smtClean="0"/>
            </a:br>
            <a:r>
              <a:rPr lang="en-GB" sz="1600" dirty="0" smtClean="0"/>
              <a:t>   &lt;input type="submit" name="submit" value="Submit"&gt; </a:t>
            </a:r>
            <a:br>
              <a:rPr lang="en-GB" sz="1600" dirty="0" smtClean="0"/>
            </a:br>
            <a:r>
              <a:rPr lang="en-GB" sz="1600" dirty="0" smtClean="0"/>
              <a:t>&lt;/form&gt;</a:t>
            </a:r>
            <a:br>
              <a:rPr lang="en-GB" sz="1600" dirty="0" smtClean="0"/>
            </a:br>
            <a:endParaRPr lang="el-GR" sz="1600" dirty="0"/>
          </a:p>
        </p:txBody>
      </p:sp>
      <p:sp>
        <p:nvSpPr>
          <p:cNvPr id="4" name="3 - TextBox"/>
          <p:cNvSpPr txBox="1"/>
          <p:nvPr/>
        </p:nvSpPr>
        <p:spPr>
          <a:xfrm>
            <a:off x="683568" y="2348880"/>
            <a:ext cx="21684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CONTOLLER</a:t>
            </a:r>
            <a:endParaRPr lang="el-GR" sz="3200" dirty="0"/>
          </a:p>
        </p:txBody>
      </p:sp>
      <p:sp>
        <p:nvSpPr>
          <p:cNvPr id="5" name="4 - TextBox"/>
          <p:cNvSpPr txBox="1"/>
          <p:nvPr/>
        </p:nvSpPr>
        <p:spPr>
          <a:xfrm>
            <a:off x="-36512" y="6381328"/>
            <a:ext cx="24230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200" dirty="0" smtClean="0"/>
              <a:t>Παράδειγμα από το </a:t>
            </a:r>
            <a:r>
              <a:rPr lang="en-US" sz="1200" dirty="0" smtClean="0"/>
              <a:t>w3schools.com</a:t>
            </a:r>
            <a:endParaRPr lang="el-GR" sz="1200" dirty="0"/>
          </a:p>
        </p:txBody>
      </p:sp>
    </p:spTree>
    <p:extLst>
      <p:ext uri="{BB962C8B-B14F-4D97-AF65-F5344CB8AC3E}">
        <p14:creationId xmlns:p14="http://schemas.microsoft.com/office/powerpoint/2010/main" val="229052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MVC in PHP + HTML Forms</a:t>
            </a:r>
            <a:endParaRPr lang="el-GR" dirty="0"/>
          </a:p>
        </p:txBody>
      </p:sp>
      <p:sp>
        <p:nvSpPr>
          <p:cNvPr id="3" name="2 - Ορθογώνιο"/>
          <p:cNvSpPr/>
          <p:nvPr/>
        </p:nvSpPr>
        <p:spPr>
          <a:xfrm>
            <a:off x="3600400" y="980728"/>
            <a:ext cx="4572000" cy="62478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1600" dirty="0" smtClean="0"/>
              <a:t>&lt;html&gt;</a:t>
            </a:r>
            <a:br>
              <a:rPr lang="en-GB" sz="1600" dirty="0" smtClean="0"/>
            </a:br>
            <a:r>
              <a:rPr lang="en-GB" sz="1600" dirty="0" smtClean="0"/>
              <a:t>&lt;body&gt; </a:t>
            </a:r>
            <a:br>
              <a:rPr lang="en-GB" sz="1600" dirty="0" smtClean="0"/>
            </a:br>
            <a:r>
              <a:rPr lang="en-GB" sz="1600" dirty="0" smtClean="0"/>
              <a:t>&lt;?</a:t>
            </a:r>
            <a:r>
              <a:rPr lang="en-GB" sz="1600" dirty="0" err="1" smtClean="0"/>
              <a:t>php</a:t>
            </a: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// define variables and set to empty values</a:t>
            </a:r>
            <a:br>
              <a:rPr lang="en-GB" sz="1600" dirty="0" smtClean="0"/>
            </a:br>
            <a:r>
              <a:rPr lang="en-GB" sz="1600" dirty="0" smtClean="0"/>
              <a:t>$name = $email = $gender = $comment = $website = "";</a:t>
            </a:r>
            <a:br>
              <a:rPr lang="en-GB" sz="1600" dirty="0" smtClean="0"/>
            </a:b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if ($_SERVER["REQUEST_METHOD"] == "POST")</a:t>
            </a:r>
            <a:br>
              <a:rPr lang="en-GB" sz="1600" dirty="0" smtClean="0"/>
            </a:br>
            <a:r>
              <a:rPr lang="en-GB" sz="1600" dirty="0" smtClean="0"/>
              <a:t>{</a:t>
            </a:r>
            <a:br>
              <a:rPr lang="en-GB" sz="1600" dirty="0" smtClean="0"/>
            </a:br>
            <a:r>
              <a:rPr lang="en-GB" sz="1600" dirty="0" smtClean="0"/>
              <a:t>   $name = </a:t>
            </a:r>
            <a:r>
              <a:rPr lang="en-GB" sz="1600" dirty="0" err="1" smtClean="0"/>
              <a:t>test_input</a:t>
            </a:r>
            <a:r>
              <a:rPr lang="en-GB" sz="1600" dirty="0" smtClean="0"/>
              <a:t>($_POST["name"]);</a:t>
            </a:r>
            <a:br>
              <a:rPr lang="en-GB" sz="1600" dirty="0" smtClean="0"/>
            </a:br>
            <a:r>
              <a:rPr lang="en-GB" sz="1600" dirty="0" smtClean="0"/>
              <a:t>   $email = </a:t>
            </a:r>
            <a:r>
              <a:rPr lang="en-GB" sz="1600" dirty="0" err="1" smtClean="0"/>
              <a:t>test_input</a:t>
            </a:r>
            <a:r>
              <a:rPr lang="en-GB" sz="1600" dirty="0" smtClean="0"/>
              <a:t>($_POST["email"]);</a:t>
            </a:r>
            <a:br>
              <a:rPr lang="en-GB" sz="1600" dirty="0" smtClean="0"/>
            </a:br>
            <a:r>
              <a:rPr lang="en-GB" sz="1600" dirty="0" smtClean="0"/>
              <a:t>   $website = </a:t>
            </a:r>
            <a:r>
              <a:rPr lang="en-GB" sz="1600" dirty="0" err="1" smtClean="0"/>
              <a:t>test_input</a:t>
            </a:r>
            <a:r>
              <a:rPr lang="en-GB" sz="1600" dirty="0" smtClean="0"/>
              <a:t>($_POST["website"]);</a:t>
            </a:r>
            <a:br>
              <a:rPr lang="en-GB" sz="1600" dirty="0" smtClean="0"/>
            </a:br>
            <a:r>
              <a:rPr lang="en-GB" sz="1600" dirty="0" smtClean="0"/>
              <a:t>   $comment = </a:t>
            </a:r>
            <a:r>
              <a:rPr lang="en-GB" sz="1600" dirty="0" err="1" smtClean="0"/>
              <a:t>test_input</a:t>
            </a:r>
            <a:r>
              <a:rPr lang="en-GB" sz="1600" dirty="0" smtClean="0"/>
              <a:t>($_POST["comment"]);</a:t>
            </a:r>
            <a:br>
              <a:rPr lang="en-GB" sz="1600" dirty="0" smtClean="0"/>
            </a:br>
            <a:r>
              <a:rPr lang="en-GB" sz="1600" dirty="0" smtClean="0"/>
              <a:t>   $gender = </a:t>
            </a:r>
            <a:r>
              <a:rPr lang="en-GB" sz="1600" dirty="0" err="1" smtClean="0"/>
              <a:t>test_input</a:t>
            </a:r>
            <a:r>
              <a:rPr lang="en-GB" sz="1600" dirty="0" smtClean="0"/>
              <a:t>($_POST["gender"]);</a:t>
            </a:r>
            <a:br>
              <a:rPr lang="en-GB" sz="1600" dirty="0" smtClean="0"/>
            </a:br>
            <a:r>
              <a:rPr lang="en-GB" sz="1600" dirty="0" smtClean="0"/>
              <a:t>}</a:t>
            </a:r>
            <a:br>
              <a:rPr lang="en-GB" sz="1600" dirty="0" smtClean="0"/>
            </a:br>
            <a:r>
              <a:rPr lang="en-GB" sz="1600" dirty="0" smtClean="0"/>
              <a:t/>
            </a:r>
            <a:br>
              <a:rPr lang="en-GB" sz="1600" dirty="0" smtClean="0"/>
            </a:br>
            <a:r>
              <a:rPr lang="en-GB" sz="1600" dirty="0" smtClean="0"/>
              <a:t>function </a:t>
            </a:r>
            <a:r>
              <a:rPr lang="en-GB" sz="1600" dirty="0" err="1" smtClean="0"/>
              <a:t>test_input</a:t>
            </a:r>
            <a:r>
              <a:rPr lang="en-GB" sz="1600" dirty="0" smtClean="0"/>
              <a:t>($data)</a:t>
            </a:r>
            <a:br>
              <a:rPr lang="en-GB" sz="1600" dirty="0" smtClean="0"/>
            </a:br>
            <a:r>
              <a:rPr lang="en-GB" sz="1600" dirty="0" smtClean="0"/>
              <a:t>{</a:t>
            </a:r>
            <a:br>
              <a:rPr lang="en-GB" sz="1600" dirty="0" smtClean="0"/>
            </a:br>
            <a:r>
              <a:rPr lang="en-GB" sz="1600" dirty="0" smtClean="0"/>
              <a:t>   $data = trim($data);</a:t>
            </a:r>
            <a:br>
              <a:rPr lang="en-GB" sz="1600" dirty="0" smtClean="0"/>
            </a:br>
            <a:r>
              <a:rPr lang="en-GB" sz="1600" dirty="0" smtClean="0"/>
              <a:t>   $data = </a:t>
            </a:r>
            <a:r>
              <a:rPr lang="en-GB" sz="1600" dirty="0" err="1" smtClean="0"/>
              <a:t>stripslashes</a:t>
            </a:r>
            <a:r>
              <a:rPr lang="en-GB" sz="1600" dirty="0" smtClean="0"/>
              <a:t>($data);</a:t>
            </a:r>
            <a:br>
              <a:rPr lang="en-GB" sz="1600" dirty="0" smtClean="0"/>
            </a:br>
            <a:r>
              <a:rPr lang="en-GB" sz="1600" dirty="0" smtClean="0"/>
              <a:t>   $data = </a:t>
            </a:r>
            <a:r>
              <a:rPr lang="en-GB" sz="1600" dirty="0" err="1" smtClean="0"/>
              <a:t>htmlspecialchars</a:t>
            </a:r>
            <a:r>
              <a:rPr lang="en-GB" sz="1600" dirty="0" smtClean="0"/>
              <a:t>($data);</a:t>
            </a:r>
            <a:br>
              <a:rPr lang="en-GB" sz="1600" dirty="0" smtClean="0"/>
            </a:br>
            <a:r>
              <a:rPr lang="en-GB" sz="1600" dirty="0" smtClean="0"/>
              <a:t>   return $data;</a:t>
            </a:r>
            <a:br>
              <a:rPr lang="en-GB" sz="1600" dirty="0" smtClean="0"/>
            </a:br>
            <a:r>
              <a:rPr lang="en-GB" sz="1600" dirty="0" smtClean="0"/>
              <a:t>}</a:t>
            </a:r>
            <a:br>
              <a:rPr lang="en-GB" sz="1600" dirty="0" smtClean="0"/>
            </a:br>
            <a:r>
              <a:rPr lang="en-GB" sz="1600" dirty="0" smtClean="0"/>
              <a:t>?&gt;</a:t>
            </a:r>
            <a:br>
              <a:rPr lang="en-GB" sz="1600" dirty="0" smtClean="0"/>
            </a:br>
            <a:endParaRPr lang="el-GR" sz="1600" dirty="0"/>
          </a:p>
        </p:txBody>
      </p:sp>
      <p:sp>
        <p:nvSpPr>
          <p:cNvPr id="6" name="5 - TextBox"/>
          <p:cNvSpPr txBox="1"/>
          <p:nvPr/>
        </p:nvSpPr>
        <p:spPr>
          <a:xfrm>
            <a:off x="539552" y="1772816"/>
            <a:ext cx="14350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MODEL</a:t>
            </a:r>
            <a:endParaRPr lang="el-GR" sz="3200" dirty="0"/>
          </a:p>
        </p:txBody>
      </p:sp>
      <p:sp>
        <p:nvSpPr>
          <p:cNvPr id="7" name="6 - TextBox"/>
          <p:cNvSpPr txBox="1"/>
          <p:nvPr/>
        </p:nvSpPr>
        <p:spPr>
          <a:xfrm>
            <a:off x="24008" y="6381328"/>
            <a:ext cx="24230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200" dirty="0" smtClean="0"/>
              <a:t>Παράδειγμα από το </a:t>
            </a:r>
            <a:r>
              <a:rPr lang="en-US" sz="1200" dirty="0" smtClean="0"/>
              <a:t>w3schools.com</a:t>
            </a:r>
            <a:endParaRPr lang="el-GR" sz="1200" dirty="0"/>
          </a:p>
        </p:txBody>
      </p:sp>
    </p:spTree>
    <p:extLst>
      <p:ext uri="{BB962C8B-B14F-4D97-AF65-F5344CB8AC3E}">
        <p14:creationId xmlns:p14="http://schemas.microsoft.com/office/powerpoint/2010/main" val="3074942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1411</TotalTime>
  <Words>953</Words>
  <Application>Microsoft Office PowerPoint</Application>
  <PresentationFormat>On-screen Show (4:3)</PresentationFormat>
  <Paragraphs>171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Θέμα του Office</vt:lpstr>
      <vt:lpstr>Μάθημα 6</vt:lpstr>
      <vt:lpstr>PHP και διαχείριση δεδομένων από Forms</vt:lpstr>
      <vt:lpstr>HTML + PHP forms</vt:lpstr>
      <vt:lpstr>Security issues</vt:lpstr>
      <vt:lpstr>Security… συνέχεια</vt:lpstr>
      <vt:lpstr>Security συνέχεια…</vt:lpstr>
      <vt:lpstr>Validate αλφαριθμητικά, emails, URLS</vt:lpstr>
      <vt:lpstr>MVC in PHP + HTML Forms</vt:lpstr>
      <vt:lpstr>MVC in PHP + HTML Forms</vt:lpstr>
      <vt:lpstr>MVC in PHP + HTML Forms</vt:lpstr>
      <vt:lpstr>PowerPoint Presentation</vt:lpstr>
      <vt:lpstr>PowerPoint Presentation</vt:lpstr>
      <vt:lpstr>Δημιουργία ελέγχου χρηστών</vt:lpstr>
      <vt:lpstr>Έχουμε μάθει να εισάγουμε μια HTML Form</vt:lpstr>
      <vt:lpstr>Να συνδυάζουμε HTML FORM+ PHP</vt:lpstr>
      <vt:lpstr>Έχοντας και τον κατάλληλο πίνακα στη ΒΔ</vt:lpstr>
      <vt:lpstr>Να συνδεόμαστε με μια ΒΔ και να ζητάμε queries και άρα ….να επεκτείνουμε το login.php</vt:lpstr>
      <vt:lpstr>Έχοντας μάθει να φτιάχνουμε μια HTML ιστοσελίδα </vt:lpstr>
      <vt:lpstr>Και HTML φόρμες</vt:lpstr>
      <vt:lpstr>Και με τον κατάλληλο πίνακα στη ΒΔ</vt:lpstr>
      <vt:lpstr>Μπορούμε να την συνδυάσουμε και να κάνει ο χρήστης επιλογές από τη ΒΔ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Μάθημα 2</dc:title>
  <dc:creator>mclab</dc:creator>
  <cp:lastModifiedBy>medialab</cp:lastModifiedBy>
  <cp:revision>371</cp:revision>
  <dcterms:created xsi:type="dcterms:W3CDTF">2014-03-12T16:45:58Z</dcterms:created>
  <dcterms:modified xsi:type="dcterms:W3CDTF">2022-10-25T07:49:52Z</dcterms:modified>
</cp:coreProperties>
</file>