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257" r:id="rId3"/>
    <p:sldId id="258" r:id="rId4"/>
    <p:sldId id="260" r:id="rId5"/>
    <p:sldId id="261" r:id="rId6"/>
    <p:sldId id="264" r:id="rId7"/>
    <p:sldId id="265" r:id="rId8"/>
    <p:sldId id="266" r:id="rId9"/>
    <p:sldId id="262" r:id="rId10"/>
    <p:sldId id="263" r:id="rId11"/>
    <p:sldId id="269" r:id="rId12"/>
    <p:sldId id="270" r:id="rId13"/>
    <p:sldId id="271" r:id="rId14"/>
    <p:sldId id="272" r:id="rId15"/>
    <p:sldId id="273" r:id="rId16"/>
    <p:sldId id="274" r:id="rId17"/>
    <p:sldId id="282" r:id="rId18"/>
    <p:sldId id="275" r:id="rId19"/>
    <p:sldId id="276" r:id="rId20"/>
    <p:sldId id="278" r:id="rId21"/>
    <p:sldId id="279" r:id="rId22"/>
    <p:sldId id="277" r:id="rId23"/>
    <p:sldId id="289" r:id="rId24"/>
    <p:sldId id="280" r:id="rId25"/>
    <p:sldId id="281" r:id="rId26"/>
    <p:sldId id="283" r:id="rId27"/>
    <p:sldId id="284" r:id="rId28"/>
    <p:sldId id="285" r:id="rId29"/>
    <p:sldId id="286" r:id="rId30"/>
    <p:sldId id="287" r:id="rId31"/>
    <p:sldId id="288"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4" r:id="rId46"/>
    <p:sldId id="305" r:id="rId47"/>
    <p:sldId id="303" r:id="rId48"/>
    <p:sldId id="307" r:id="rId49"/>
    <p:sldId id="306" r:id="rId50"/>
    <p:sldId id="308"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94364" autoAdjust="0"/>
  </p:normalViewPr>
  <p:slideViewPr>
    <p:cSldViewPr snapToGrid="0" showGuides="1">
      <p:cViewPr varScale="1">
        <p:scale>
          <a:sx n="69" d="100"/>
          <a:sy n="69" d="100"/>
        </p:scale>
        <p:origin x="768" y="-48"/>
      </p:cViewPr>
      <p:guideLst>
        <p:guide orient="horz" pos="2183"/>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A34E07-1B29-417A-A192-944B60B3AA9F}" type="datetimeFigureOut">
              <a:rPr lang="en-US" smtClean="0"/>
              <a:t>12/6/2022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FFF988-5376-47CC-9AE0-4E1320DDDD36}" type="slidenum">
              <a:rPr lang="en-US" smtClean="0"/>
              <a:t>‹#›</a:t>
            </a:fld>
            <a:endParaRPr lang="en-US"/>
          </a:p>
        </p:txBody>
      </p:sp>
    </p:spTree>
    <p:extLst>
      <p:ext uri="{BB962C8B-B14F-4D97-AF65-F5344CB8AC3E}">
        <p14:creationId xmlns:p14="http://schemas.microsoft.com/office/powerpoint/2010/main" val="436896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FFF988-5376-47CC-9AE0-4E1320DDDD36}" type="slidenum">
              <a:rPr lang="en-US" smtClean="0"/>
              <a:t>1</a:t>
            </a:fld>
            <a:endParaRPr lang="en-US"/>
          </a:p>
        </p:txBody>
      </p:sp>
    </p:spTree>
    <p:extLst>
      <p:ext uri="{BB962C8B-B14F-4D97-AF65-F5344CB8AC3E}">
        <p14:creationId xmlns:p14="http://schemas.microsoft.com/office/powerpoint/2010/main" val="293908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FFF988-5376-47CC-9AE0-4E1320DDDD36}" type="slidenum">
              <a:rPr lang="en-US" smtClean="0"/>
              <a:t>5</a:t>
            </a:fld>
            <a:endParaRPr lang="en-US"/>
          </a:p>
        </p:txBody>
      </p:sp>
    </p:spTree>
    <p:extLst>
      <p:ext uri="{BB962C8B-B14F-4D97-AF65-F5344CB8AC3E}">
        <p14:creationId xmlns:p14="http://schemas.microsoft.com/office/powerpoint/2010/main" val="2387894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FFF988-5376-47CC-9AE0-4E1320DDDD36}" type="slidenum">
              <a:rPr lang="en-US" smtClean="0"/>
              <a:t>10</a:t>
            </a:fld>
            <a:endParaRPr lang="en-US"/>
          </a:p>
        </p:txBody>
      </p:sp>
    </p:spTree>
    <p:extLst>
      <p:ext uri="{BB962C8B-B14F-4D97-AF65-F5344CB8AC3E}">
        <p14:creationId xmlns:p14="http://schemas.microsoft.com/office/powerpoint/2010/main" val="1203437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7F72D1-F712-4B6A-9622-340370F149F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3A3B0-EAC2-427F-A47C-986F099368F0}" type="slidenum">
              <a:rPr lang="en-US" smtClean="0"/>
              <a:t>‹#›</a:t>
            </a:fld>
            <a:endParaRPr lang="en-US"/>
          </a:p>
        </p:txBody>
      </p:sp>
    </p:spTree>
    <p:extLst>
      <p:ext uri="{BB962C8B-B14F-4D97-AF65-F5344CB8AC3E}">
        <p14:creationId xmlns:p14="http://schemas.microsoft.com/office/powerpoint/2010/main" val="2268511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7F72D1-F712-4B6A-9622-340370F149F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3A3B0-EAC2-427F-A47C-986F099368F0}" type="slidenum">
              <a:rPr lang="en-US" smtClean="0"/>
              <a:t>‹#›</a:t>
            </a:fld>
            <a:endParaRPr lang="en-US"/>
          </a:p>
        </p:txBody>
      </p:sp>
    </p:spTree>
    <p:extLst>
      <p:ext uri="{BB962C8B-B14F-4D97-AF65-F5344CB8AC3E}">
        <p14:creationId xmlns:p14="http://schemas.microsoft.com/office/powerpoint/2010/main" val="4236579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7F72D1-F712-4B6A-9622-340370F149F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3A3B0-EAC2-427F-A47C-986F099368F0}" type="slidenum">
              <a:rPr lang="en-US" smtClean="0"/>
              <a:t>‹#›</a:t>
            </a:fld>
            <a:endParaRPr lang="en-US"/>
          </a:p>
        </p:txBody>
      </p:sp>
    </p:spTree>
    <p:extLst>
      <p:ext uri="{BB962C8B-B14F-4D97-AF65-F5344CB8AC3E}">
        <p14:creationId xmlns:p14="http://schemas.microsoft.com/office/powerpoint/2010/main" val="289011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7F72D1-F712-4B6A-9622-340370F149F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3A3B0-EAC2-427F-A47C-986F099368F0}" type="slidenum">
              <a:rPr lang="en-US" smtClean="0"/>
              <a:t>‹#›</a:t>
            </a:fld>
            <a:endParaRPr lang="en-US"/>
          </a:p>
        </p:txBody>
      </p:sp>
    </p:spTree>
    <p:extLst>
      <p:ext uri="{BB962C8B-B14F-4D97-AF65-F5344CB8AC3E}">
        <p14:creationId xmlns:p14="http://schemas.microsoft.com/office/powerpoint/2010/main" val="3741240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7F72D1-F712-4B6A-9622-340370F149F4}" type="datetimeFigureOut">
              <a:rPr lang="en-US" smtClean="0"/>
              <a:t>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3A3B0-EAC2-427F-A47C-986F099368F0}" type="slidenum">
              <a:rPr lang="en-US" smtClean="0"/>
              <a:t>‹#›</a:t>
            </a:fld>
            <a:endParaRPr lang="en-US"/>
          </a:p>
        </p:txBody>
      </p:sp>
    </p:spTree>
    <p:extLst>
      <p:ext uri="{BB962C8B-B14F-4D97-AF65-F5344CB8AC3E}">
        <p14:creationId xmlns:p14="http://schemas.microsoft.com/office/powerpoint/2010/main" val="1524197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7F72D1-F712-4B6A-9622-340370F149F4}"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A3A3B0-EAC2-427F-A47C-986F099368F0}" type="slidenum">
              <a:rPr lang="en-US" smtClean="0"/>
              <a:t>‹#›</a:t>
            </a:fld>
            <a:endParaRPr lang="en-US"/>
          </a:p>
        </p:txBody>
      </p:sp>
    </p:spTree>
    <p:extLst>
      <p:ext uri="{BB962C8B-B14F-4D97-AF65-F5344CB8AC3E}">
        <p14:creationId xmlns:p14="http://schemas.microsoft.com/office/powerpoint/2010/main" val="545760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7F72D1-F712-4B6A-9622-340370F149F4}" type="datetimeFigureOut">
              <a:rPr lang="en-US" smtClean="0"/>
              <a:t>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A3A3B0-EAC2-427F-A47C-986F099368F0}" type="slidenum">
              <a:rPr lang="en-US" smtClean="0"/>
              <a:t>‹#›</a:t>
            </a:fld>
            <a:endParaRPr lang="en-US"/>
          </a:p>
        </p:txBody>
      </p:sp>
    </p:spTree>
    <p:extLst>
      <p:ext uri="{BB962C8B-B14F-4D97-AF65-F5344CB8AC3E}">
        <p14:creationId xmlns:p14="http://schemas.microsoft.com/office/powerpoint/2010/main" val="994890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7F72D1-F712-4B6A-9622-340370F149F4}" type="datetimeFigureOut">
              <a:rPr lang="en-US" smtClean="0"/>
              <a:t>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A3A3B0-EAC2-427F-A47C-986F099368F0}" type="slidenum">
              <a:rPr lang="en-US" smtClean="0"/>
              <a:t>‹#›</a:t>
            </a:fld>
            <a:endParaRPr lang="en-US"/>
          </a:p>
        </p:txBody>
      </p:sp>
    </p:spTree>
    <p:extLst>
      <p:ext uri="{BB962C8B-B14F-4D97-AF65-F5344CB8AC3E}">
        <p14:creationId xmlns:p14="http://schemas.microsoft.com/office/powerpoint/2010/main" val="1019820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7F72D1-F712-4B6A-9622-340370F149F4}" type="datetimeFigureOut">
              <a:rPr lang="en-US" smtClean="0"/>
              <a:t>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A3A3B0-EAC2-427F-A47C-986F099368F0}" type="slidenum">
              <a:rPr lang="en-US" smtClean="0"/>
              <a:t>‹#›</a:t>
            </a:fld>
            <a:endParaRPr lang="en-US"/>
          </a:p>
        </p:txBody>
      </p:sp>
    </p:spTree>
    <p:extLst>
      <p:ext uri="{BB962C8B-B14F-4D97-AF65-F5344CB8AC3E}">
        <p14:creationId xmlns:p14="http://schemas.microsoft.com/office/powerpoint/2010/main" val="1031191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7F72D1-F712-4B6A-9622-340370F149F4}"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A3A3B0-EAC2-427F-A47C-986F099368F0}" type="slidenum">
              <a:rPr lang="en-US" smtClean="0"/>
              <a:t>‹#›</a:t>
            </a:fld>
            <a:endParaRPr lang="en-US"/>
          </a:p>
        </p:txBody>
      </p:sp>
    </p:spTree>
    <p:extLst>
      <p:ext uri="{BB962C8B-B14F-4D97-AF65-F5344CB8AC3E}">
        <p14:creationId xmlns:p14="http://schemas.microsoft.com/office/powerpoint/2010/main" val="1763292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7F72D1-F712-4B6A-9622-340370F149F4}" type="datetimeFigureOut">
              <a:rPr lang="en-US" smtClean="0"/>
              <a:t>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A3A3B0-EAC2-427F-A47C-986F099368F0}" type="slidenum">
              <a:rPr lang="en-US" smtClean="0"/>
              <a:t>‹#›</a:t>
            </a:fld>
            <a:endParaRPr lang="en-US"/>
          </a:p>
        </p:txBody>
      </p:sp>
    </p:spTree>
    <p:extLst>
      <p:ext uri="{BB962C8B-B14F-4D97-AF65-F5344CB8AC3E}">
        <p14:creationId xmlns:p14="http://schemas.microsoft.com/office/powerpoint/2010/main" val="2864616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F72D1-F712-4B6A-9622-340370F149F4}" type="datetimeFigureOut">
              <a:rPr lang="en-US" smtClean="0"/>
              <a:t>12/6/2022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A3A3B0-EAC2-427F-A47C-986F099368F0}" type="slidenum">
              <a:rPr lang="en-US" smtClean="0"/>
              <a:t>‹#›</a:t>
            </a:fld>
            <a:endParaRPr lang="en-US"/>
          </a:p>
        </p:txBody>
      </p:sp>
    </p:spTree>
    <p:extLst>
      <p:ext uri="{BB962C8B-B14F-4D97-AF65-F5344CB8AC3E}">
        <p14:creationId xmlns:p14="http://schemas.microsoft.com/office/powerpoint/2010/main" val="14446321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localhost:3000/" TargetMode="Externa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Starting with React</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31578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components</a:t>
            </a:r>
            <a:endParaRPr lang="en-US" dirty="0"/>
          </a:p>
        </p:txBody>
      </p:sp>
      <p:sp>
        <p:nvSpPr>
          <p:cNvPr id="4" name="Rectangle 3"/>
          <p:cNvSpPr/>
          <p:nvPr/>
        </p:nvSpPr>
        <p:spPr>
          <a:xfrm>
            <a:off x="789708" y="2053488"/>
            <a:ext cx="10543309" cy="2893100"/>
          </a:xfrm>
          <a:prstGeom prst="rect">
            <a:avLst/>
          </a:prstGeom>
        </p:spPr>
        <p:txBody>
          <a:bodyPr wrap="square">
            <a:spAutoFit/>
          </a:bodyPr>
          <a:lstStyle/>
          <a:p>
            <a:r>
              <a:rPr lang="en-US" sz="1600" b="1" dirty="0"/>
              <a:t>Class Components</a:t>
            </a:r>
            <a:r>
              <a:rPr lang="en-US" sz="1600" dirty="0"/>
              <a:t>: The class components are a little more complex than the functional components. The functional components are not aware of the other components in your program whereas the class components can work with each other. We can pass data from one class component to other class components. We can use JavaScript ES6 classes to create class-based components in React. Below example shows a valid class-based component in React: </a:t>
            </a:r>
          </a:p>
          <a:p>
            <a:r>
              <a:rPr lang="en-US" sz="1600" dirty="0"/>
              <a:t> </a:t>
            </a:r>
          </a:p>
          <a:p>
            <a:r>
              <a:rPr lang="en-US" sz="1600" i="1" dirty="0"/>
              <a:t>class </a:t>
            </a:r>
            <a:r>
              <a:rPr lang="en-US" sz="1600" i="1" dirty="0" err="1"/>
              <a:t>Democomponent</a:t>
            </a:r>
            <a:r>
              <a:rPr lang="en-US" sz="1600" i="1" dirty="0"/>
              <a:t> extends </a:t>
            </a:r>
            <a:r>
              <a:rPr lang="en-US" sz="1600" i="1" dirty="0" err="1"/>
              <a:t>React.Component</a:t>
            </a:r>
            <a:endParaRPr lang="en-US" sz="1600" i="1" dirty="0"/>
          </a:p>
          <a:p>
            <a:r>
              <a:rPr lang="en-US" sz="1600" i="1" dirty="0"/>
              <a:t>{</a:t>
            </a:r>
          </a:p>
          <a:p>
            <a:r>
              <a:rPr lang="en-US" sz="1600" i="1" dirty="0"/>
              <a:t>    render(){</a:t>
            </a:r>
          </a:p>
          <a:p>
            <a:r>
              <a:rPr lang="en-US" sz="1600" i="1" dirty="0"/>
              <a:t>          return &lt;h1&gt;Welcome Message!&lt;/h1&gt;;</a:t>
            </a:r>
          </a:p>
          <a:p>
            <a:r>
              <a:rPr lang="en-US" sz="1600" i="1" dirty="0"/>
              <a:t>    }</a:t>
            </a:r>
          </a:p>
          <a:p>
            <a:r>
              <a:rPr lang="en-US" sz="1600" i="1" dirty="0"/>
              <a:t>}</a:t>
            </a:r>
          </a:p>
        </p:txBody>
      </p:sp>
    </p:spTree>
    <p:extLst>
      <p:ext uri="{BB962C8B-B14F-4D97-AF65-F5344CB8AC3E}">
        <p14:creationId xmlns:p14="http://schemas.microsoft.com/office/powerpoint/2010/main" val="778988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 and Export modules</a:t>
            </a:r>
            <a:endParaRPr lang="en-US" dirty="0"/>
          </a:p>
        </p:txBody>
      </p:sp>
      <p:sp>
        <p:nvSpPr>
          <p:cNvPr id="3" name="Rectangle 2"/>
          <p:cNvSpPr/>
          <p:nvPr/>
        </p:nvSpPr>
        <p:spPr>
          <a:xfrm>
            <a:off x="872836" y="2136339"/>
            <a:ext cx="10307782" cy="1754326"/>
          </a:xfrm>
          <a:prstGeom prst="rect">
            <a:avLst/>
          </a:prstGeom>
        </p:spPr>
        <p:txBody>
          <a:bodyPr wrap="square">
            <a:spAutoFit/>
          </a:bodyPr>
          <a:lstStyle/>
          <a:p>
            <a:r>
              <a:rPr lang="en-US" dirty="0" smtClean="0"/>
              <a:t>React </a:t>
            </a:r>
            <a:r>
              <a:rPr lang="en-US" dirty="0"/>
              <a:t>Apps are </a:t>
            </a:r>
            <a:r>
              <a:rPr lang="en-US" dirty="0" smtClean="0"/>
              <a:t>a </a:t>
            </a:r>
            <a:r>
              <a:rPr lang="en-US" dirty="0"/>
              <a:t>collection of interactive </a:t>
            </a:r>
            <a:r>
              <a:rPr lang="en-US" dirty="0" smtClean="0"/>
              <a:t>Components</a:t>
            </a:r>
          </a:p>
          <a:p>
            <a:endParaRPr lang="en-US" dirty="0"/>
          </a:p>
          <a:p>
            <a:r>
              <a:rPr lang="en-US" dirty="0" smtClean="0"/>
              <a:t>to </a:t>
            </a:r>
            <a:r>
              <a:rPr lang="en-US" dirty="0"/>
              <a:t>create </a:t>
            </a:r>
            <a:r>
              <a:rPr lang="en-US" dirty="0" smtClean="0"/>
              <a:t>collections </a:t>
            </a:r>
            <a:r>
              <a:rPr lang="en-US" dirty="0"/>
              <a:t>of Components </a:t>
            </a:r>
            <a:r>
              <a:rPr lang="en-US" dirty="0" smtClean="0"/>
              <a:t> -&gt; re-use components </a:t>
            </a:r>
          </a:p>
          <a:p>
            <a:endParaRPr lang="en-US" dirty="0"/>
          </a:p>
          <a:p>
            <a:r>
              <a:rPr lang="en-US" dirty="0" smtClean="0"/>
              <a:t>To deal with reusable components we need to Import and Export modules </a:t>
            </a:r>
          </a:p>
          <a:p>
            <a:endParaRPr lang="en-US" dirty="0"/>
          </a:p>
        </p:txBody>
      </p:sp>
    </p:spTree>
    <p:extLst>
      <p:ext uri="{BB962C8B-B14F-4D97-AF65-F5344CB8AC3E}">
        <p14:creationId xmlns:p14="http://schemas.microsoft.com/office/powerpoint/2010/main" val="1242281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Importing</a:t>
            </a:r>
            <a:endParaRPr lang="en-US" dirty="0"/>
          </a:p>
        </p:txBody>
      </p:sp>
      <p:sp>
        <p:nvSpPr>
          <p:cNvPr id="3" name="Rectangle 2"/>
          <p:cNvSpPr/>
          <p:nvPr/>
        </p:nvSpPr>
        <p:spPr>
          <a:xfrm>
            <a:off x="789709" y="1665100"/>
            <a:ext cx="10778836" cy="830997"/>
          </a:xfrm>
          <a:prstGeom prst="rect">
            <a:avLst/>
          </a:prstGeom>
        </p:spPr>
        <p:txBody>
          <a:bodyPr wrap="square">
            <a:spAutoFit/>
          </a:bodyPr>
          <a:lstStyle/>
          <a:p>
            <a:r>
              <a:rPr lang="en-US" sz="1600" dirty="0"/>
              <a:t>Importing default export: Every </a:t>
            </a:r>
            <a:r>
              <a:rPr lang="en-US" sz="1600" dirty="0" smtClean="0"/>
              <a:t>module </a:t>
            </a:r>
            <a:r>
              <a:rPr lang="en-US" sz="1600" dirty="0"/>
              <a:t>have </a:t>
            </a:r>
            <a:r>
              <a:rPr lang="en-US" sz="1600" dirty="0" smtClean="0"/>
              <a:t>one </a:t>
            </a:r>
            <a:r>
              <a:rPr lang="en-US" sz="1600" dirty="0"/>
              <a:t>default export. </a:t>
            </a:r>
            <a:endParaRPr lang="en-US" sz="1600" dirty="0" smtClean="0"/>
          </a:p>
          <a:p>
            <a:r>
              <a:rPr lang="en-US" sz="1600" dirty="0" smtClean="0"/>
              <a:t>In </a:t>
            </a:r>
            <a:r>
              <a:rPr lang="en-US" sz="1600" dirty="0"/>
              <a:t>order to import the default export from a </a:t>
            </a:r>
            <a:r>
              <a:rPr lang="en-US" sz="1600" dirty="0" smtClean="0"/>
              <a:t>file (.</a:t>
            </a:r>
            <a:r>
              <a:rPr lang="en-US" sz="1600" dirty="0" err="1" smtClean="0"/>
              <a:t>js</a:t>
            </a:r>
            <a:r>
              <a:rPr lang="en-US" sz="1600" dirty="0" smtClean="0"/>
              <a:t> library for example), </a:t>
            </a:r>
            <a:r>
              <a:rPr lang="en-US" sz="1600" dirty="0"/>
              <a:t>we </a:t>
            </a:r>
            <a:r>
              <a:rPr lang="en-US" sz="1600" dirty="0" smtClean="0"/>
              <a:t>use the relative path </a:t>
            </a:r>
            <a:r>
              <a:rPr lang="en-US" sz="1600" dirty="0"/>
              <a:t>and </a:t>
            </a:r>
            <a:r>
              <a:rPr lang="en-US" sz="1600" dirty="0" smtClean="0"/>
              <a:t>the </a:t>
            </a:r>
            <a:r>
              <a:rPr lang="en-US" sz="1600" dirty="0"/>
              <a:t>keyword </a:t>
            </a:r>
            <a:r>
              <a:rPr lang="en-US" sz="1600" dirty="0" smtClean="0"/>
              <a:t>“import” </a:t>
            </a:r>
            <a:r>
              <a:rPr lang="en-US" sz="1600" dirty="0"/>
              <a:t>before </a:t>
            </a:r>
            <a:r>
              <a:rPr lang="en-US" sz="1600" dirty="0" smtClean="0"/>
              <a:t>it. Same way we import one or more parameters from a file </a:t>
            </a:r>
            <a:endParaRPr lang="en-US" sz="1600" dirty="0"/>
          </a:p>
        </p:txBody>
      </p:sp>
      <p:sp>
        <p:nvSpPr>
          <p:cNvPr id="5" name="Rectangle 4"/>
          <p:cNvSpPr/>
          <p:nvPr/>
        </p:nvSpPr>
        <p:spPr>
          <a:xfrm>
            <a:off x="844859" y="2953389"/>
            <a:ext cx="5657446" cy="1600438"/>
          </a:xfrm>
          <a:prstGeom prst="rect">
            <a:avLst/>
          </a:prstGeom>
        </p:spPr>
        <p:txBody>
          <a:bodyPr wrap="none">
            <a:spAutoFit/>
          </a:bodyPr>
          <a:lstStyle/>
          <a:p>
            <a:r>
              <a:rPr lang="en-US" sz="1600" i="1" dirty="0"/>
              <a:t>import </a:t>
            </a:r>
            <a:r>
              <a:rPr lang="en-US" sz="1600" i="1" dirty="0" err="1" smtClean="0"/>
              <a:t>Component_name</a:t>
            </a:r>
            <a:r>
              <a:rPr lang="en-US" sz="1600" i="1" dirty="0" smtClean="0"/>
              <a:t> </a:t>
            </a:r>
            <a:r>
              <a:rPr lang="en-US" sz="1600" i="1" dirty="0"/>
              <a:t>from </a:t>
            </a:r>
            <a:r>
              <a:rPr lang="en-US" sz="1600" i="1" dirty="0" err="1" smtClean="0"/>
              <a:t>module_path</a:t>
            </a:r>
            <a:endParaRPr lang="en-US" sz="1600" i="1" dirty="0" smtClean="0"/>
          </a:p>
          <a:p>
            <a:endParaRPr lang="en-US" sz="1600" i="1" dirty="0"/>
          </a:p>
          <a:p>
            <a:r>
              <a:rPr lang="en-US" sz="1600" i="1" dirty="0"/>
              <a:t>import { PARA_NAME } from </a:t>
            </a:r>
            <a:r>
              <a:rPr lang="en-US" sz="1600" i="1" dirty="0" err="1" smtClean="0"/>
              <a:t>module_path</a:t>
            </a:r>
            <a:endParaRPr lang="en-US" sz="1600" i="1" dirty="0" smtClean="0"/>
          </a:p>
          <a:p>
            <a:endParaRPr lang="en-US" sz="1600" i="1" dirty="0"/>
          </a:p>
          <a:p>
            <a:r>
              <a:rPr lang="en-US" sz="1600" i="1" dirty="0"/>
              <a:t>import </a:t>
            </a:r>
            <a:r>
              <a:rPr lang="en-US" sz="1600" i="1" dirty="0" err="1"/>
              <a:t>Component_name</a:t>
            </a:r>
            <a:r>
              <a:rPr lang="en-US" sz="1600" i="1" dirty="0"/>
              <a:t> </a:t>
            </a:r>
            <a:r>
              <a:rPr lang="en-US" sz="1600" i="1" dirty="0" smtClean="0"/>
              <a:t>, </a:t>
            </a:r>
            <a:r>
              <a:rPr lang="en-US" sz="1600" i="1" dirty="0"/>
              <a:t>{ PARA_NAME, ... } from </a:t>
            </a:r>
            <a:r>
              <a:rPr lang="en-US" sz="1600" i="1" dirty="0" err="1"/>
              <a:t>module_path</a:t>
            </a:r>
            <a:endParaRPr lang="en-US" sz="1600" i="1" dirty="0"/>
          </a:p>
          <a:p>
            <a:endParaRPr lang="en-US" sz="1600" i="1" dirty="0"/>
          </a:p>
        </p:txBody>
      </p:sp>
    </p:spTree>
    <p:extLst>
      <p:ext uri="{BB962C8B-B14F-4D97-AF65-F5344CB8AC3E}">
        <p14:creationId xmlns:p14="http://schemas.microsoft.com/office/powerpoint/2010/main" val="2695248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Exporting</a:t>
            </a:r>
            <a:endParaRPr lang="en-US" dirty="0"/>
          </a:p>
        </p:txBody>
      </p:sp>
      <p:sp>
        <p:nvSpPr>
          <p:cNvPr id="3" name="Rectangle 2"/>
          <p:cNvSpPr/>
          <p:nvPr/>
        </p:nvSpPr>
        <p:spPr>
          <a:xfrm>
            <a:off x="831273" y="1720472"/>
            <a:ext cx="8728364" cy="338554"/>
          </a:xfrm>
          <a:prstGeom prst="rect">
            <a:avLst/>
          </a:prstGeom>
        </p:spPr>
        <p:txBody>
          <a:bodyPr wrap="square">
            <a:spAutoFit/>
          </a:bodyPr>
          <a:lstStyle/>
          <a:p>
            <a:r>
              <a:rPr lang="en-US" sz="1600" dirty="0"/>
              <a:t>E</a:t>
            </a:r>
            <a:r>
              <a:rPr lang="en-US" sz="1600" dirty="0" smtClean="0"/>
              <a:t>xporting </a:t>
            </a:r>
            <a:r>
              <a:rPr lang="en-US" sz="1600" dirty="0"/>
              <a:t>default </a:t>
            </a:r>
            <a:r>
              <a:rPr lang="en-US" sz="1600" dirty="0" smtClean="0"/>
              <a:t>export:   </a:t>
            </a:r>
            <a:r>
              <a:rPr lang="en-US" sz="1600" i="1" dirty="0" smtClean="0"/>
              <a:t>export </a:t>
            </a:r>
            <a:r>
              <a:rPr lang="en-US" sz="1600" i="1" dirty="0"/>
              <a:t>default </a:t>
            </a:r>
            <a:r>
              <a:rPr lang="en-US" sz="1600" i="1" dirty="0" err="1" smtClean="0"/>
              <a:t>Component_name</a:t>
            </a:r>
            <a:endParaRPr lang="en-US" sz="1600" i="1" dirty="0"/>
          </a:p>
        </p:txBody>
      </p:sp>
      <p:sp>
        <p:nvSpPr>
          <p:cNvPr id="5" name="Rectangle 4"/>
          <p:cNvSpPr/>
          <p:nvPr/>
        </p:nvSpPr>
        <p:spPr>
          <a:xfrm>
            <a:off x="803564" y="2288601"/>
            <a:ext cx="6096000" cy="338554"/>
          </a:xfrm>
          <a:prstGeom prst="rect">
            <a:avLst/>
          </a:prstGeom>
        </p:spPr>
        <p:txBody>
          <a:bodyPr>
            <a:spAutoFit/>
          </a:bodyPr>
          <a:lstStyle/>
          <a:p>
            <a:r>
              <a:rPr lang="en-US" sz="1600" dirty="0"/>
              <a:t> Exporting named values: </a:t>
            </a:r>
            <a:r>
              <a:rPr lang="en-US" sz="1600" dirty="0" smtClean="0"/>
              <a:t>   </a:t>
            </a:r>
            <a:r>
              <a:rPr lang="en-US" sz="1600" i="1" dirty="0" smtClean="0"/>
              <a:t>export </a:t>
            </a:r>
            <a:r>
              <a:rPr lang="en-US" sz="1600" i="1" dirty="0"/>
              <a:t>{ PARA_NAME }</a:t>
            </a:r>
          </a:p>
        </p:txBody>
      </p:sp>
    </p:spTree>
    <p:extLst>
      <p:ext uri="{BB962C8B-B14F-4D97-AF65-F5344CB8AC3E}">
        <p14:creationId xmlns:p14="http://schemas.microsoft.com/office/powerpoint/2010/main" val="826815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Rectangle 2"/>
          <p:cNvSpPr/>
          <p:nvPr/>
        </p:nvSpPr>
        <p:spPr>
          <a:xfrm>
            <a:off x="651164" y="1818241"/>
            <a:ext cx="5430981" cy="5016758"/>
          </a:xfrm>
          <a:prstGeom prst="rect">
            <a:avLst/>
          </a:prstGeom>
        </p:spPr>
        <p:txBody>
          <a:bodyPr wrap="square">
            <a:spAutoFit/>
          </a:bodyPr>
          <a:lstStyle/>
          <a:p>
            <a:r>
              <a:rPr lang="en-US" sz="1600" i="1" dirty="0" smtClean="0"/>
              <a:t>// Importing combination</a:t>
            </a:r>
          </a:p>
          <a:p>
            <a:r>
              <a:rPr lang="en-US" sz="1600" i="1" dirty="0" smtClean="0"/>
              <a:t>import React, {Component} from 'react';</a:t>
            </a:r>
          </a:p>
          <a:p>
            <a:r>
              <a:rPr lang="en-US" sz="1600" i="1" dirty="0" smtClean="0"/>
              <a:t>// Importing Module</a:t>
            </a:r>
          </a:p>
          <a:p>
            <a:r>
              <a:rPr lang="en-US" sz="1600" i="1" dirty="0" smtClean="0"/>
              <a:t>import </a:t>
            </a:r>
            <a:r>
              <a:rPr lang="en-US" sz="1600" i="1" dirty="0" err="1" smtClean="0"/>
              <a:t>ReactDOM</a:t>
            </a:r>
            <a:r>
              <a:rPr lang="en-US" sz="1600" i="1" dirty="0" smtClean="0"/>
              <a:t> from 'react-</a:t>
            </a:r>
            <a:r>
              <a:rPr lang="en-US" sz="1600" i="1" dirty="0" err="1" smtClean="0"/>
              <a:t>dom</a:t>
            </a:r>
            <a:r>
              <a:rPr lang="en-US" sz="1600" i="1" dirty="0" smtClean="0"/>
              <a:t>';</a:t>
            </a:r>
          </a:p>
          <a:p>
            <a:r>
              <a:rPr lang="en-US" sz="1600" i="1" dirty="0" smtClean="0"/>
              <a:t>import </a:t>
            </a:r>
            <a:r>
              <a:rPr lang="en-US" sz="1600" i="1" dirty="0" err="1" smtClean="0"/>
              <a:t>ChangeStyle</a:t>
            </a:r>
            <a:r>
              <a:rPr lang="en-US" sz="1600" i="1" dirty="0" smtClean="0"/>
              <a:t> from './change-style.js';</a:t>
            </a:r>
          </a:p>
          <a:p>
            <a:r>
              <a:rPr lang="en-US" sz="1600" i="1" dirty="0" smtClean="0"/>
              <a:t>// Importing CSS</a:t>
            </a:r>
          </a:p>
          <a:p>
            <a:r>
              <a:rPr lang="en-US" sz="1600" i="1" dirty="0" smtClean="0"/>
              <a:t>import './index.css';</a:t>
            </a:r>
          </a:p>
          <a:p>
            <a:endParaRPr lang="en-US" sz="1600" i="1" dirty="0" smtClean="0"/>
          </a:p>
          <a:p>
            <a:r>
              <a:rPr lang="en-US" sz="1600" i="1" dirty="0" smtClean="0"/>
              <a:t>class App extends Component {</a:t>
            </a:r>
          </a:p>
          <a:p>
            <a:r>
              <a:rPr lang="en-US" sz="1600" i="1" dirty="0" smtClean="0"/>
              <a:t>	render()</a:t>
            </a:r>
          </a:p>
          <a:p>
            <a:r>
              <a:rPr lang="en-US" sz="1600" i="1" dirty="0" smtClean="0"/>
              <a:t>	{</a:t>
            </a:r>
          </a:p>
          <a:p>
            <a:r>
              <a:rPr lang="en-US" sz="1600" i="1" dirty="0" smtClean="0"/>
              <a:t>	return (&lt;div&gt;&lt;h2&gt;Welcome to&lt;/h2&gt;</a:t>
            </a:r>
          </a:p>
          <a:p>
            <a:r>
              <a:rPr lang="en-US" sz="1600" i="1" dirty="0" smtClean="0"/>
              <a:t>	&lt;</a:t>
            </a:r>
            <a:r>
              <a:rPr lang="en-US" sz="1600" i="1" dirty="0" err="1" smtClean="0"/>
              <a:t>ChangeStyle</a:t>
            </a:r>
            <a:r>
              <a:rPr lang="en-US" sz="1600" i="1" dirty="0" smtClean="0"/>
              <a:t> title=“I change my style" /&gt;&lt;/div&gt;);</a:t>
            </a:r>
          </a:p>
          <a:p>
            <a:r>
              <a:rPr lang="en-US" sz="1600" i="1" dirty="0" smtClean="0"/>
              <a:t>	}</a:t>
            </a:r>
          </a:p>
          <a:p>
            <a:r>
              <a:rPr lang="en-US" sz="1600" i="1" dirty="0" smtClean="0"/>
              <a:t>}</a:t>
            </a:r>
          </a:p>
          <a:p>
            <a:endParaRPr lang="en-US" sz="1600" i="1" dirty="0" smtClean="0"/>
          </a:p>
          <a:p>
            <a:r>
              <a:rPr lang="en-US" sz="1600" i="1" dirty="0" err="1" smtClean="0"/>
              <a:t>ReactDOM.render</a:t>
            </a:r>
            <a:r>
              <a:rPr lang="en-US" sz="1600" i="1" dirty="0" smtClean="0"/>
              <a:t>(</a:t>
            </a:r>
          </a:p>
          <a:p>
            <a:r>
              <a:rPr lang="en-US" sz="1600" i="1" dirty="0" smtClean="0"/>
              <a:t>&lt;App/&gt;,</a:t>
            </a:r>
          </a:p>
          <a:p>
            <a:r>
              <a:rPr lang="en-US" sz="1600" i="1" dirty="0" err="1" smtClean="0"/>
              <a:t>document.getElementById</a:t>
            </a:r>
            <a:r>
              <a:rPr lang="en-US" sz="1600" i="1" dirty="0" smtClean="0"/>
              <a:t>('root')</a:t>
            </a:r>
          </a:p>
          <a:p>
            <a:r>
              <a:rPr lang="en-US" sz="1600" i="1" dirty="0" smtClean="0"/>
              <a:t>);</a:t>
            </a:r>
            <a:endParaRPr lang="en-US" sz="1600" i="1" dirty="0"/>
          </a:p>
        </p:txBody>
      </p:sp>
      <p:sp>
        <p:nvSpPr>
          <p:cNvPr id="5" name="Rectangle 4"/>
          <p:cNvSpPr/>
          <p:nvPr/>
        </p:nvSpPr>
        <p:spPr>
          <a:xfrm>
            <a:off x="674948" y="1443242"/>
            <a:ext cx="916854" cy="369332"/>
          </a:xfrm>
          <a:prstGeom prst="rect">
            <a:avLst/>
          </a:prstGeom>
        </p:spPr>
        <p:txBody>
          <a:bodyPr wrap="none">
            <a:spAutoFit/>
          </a:bodyPr>
          <a:lstStyle/>
          <a:p>
            <a:r>
              <a:rPr lang="en-US" b="1" dirty="0"/>
              <a:t>index.js</a:t>
            </a:r>
          </a:p>
        </p:txBody>
      </p:sp>
      <p:sp>
        <p:nvSpPr>
          <p:cNvPr id="7" name="Rectangle 6"/>
          <p:cNvSpPr/>
          <p:nvPr/>
        </p:nvSpPr>
        <p:spPr>
          <a:xfrm>
            <a:off x="6234545" y="1110748"/>
            <a:ext cx="5957455" cy="5755422"/>
          </a:xfrm>
          <a:prstGeom prst="rect">
            <a:avLst/>
          </a:prstGeom>
          <a:solidFill>
            <a:schemeClr val="bg2"/>
          </a:solidFill>
        </p:spPr>
        <p:txBody>
          <a:bodyPr wrap="square">
            <a:spAutoFit/>
          </a:bodyPr>
          <a:lstStyle/>
          <a:p>
            <a:r>
              <a:rPr lang="en-US" sz="1600" i="1" dirty="0" smtClean="0"/>
              <a:t>import </a:t>
            </a:r>
            <a:r>
              <a:rPr lang="en-US" sz="1600" i="1" dirty="0"/>
              <a:t>React, {Component} from 'react';</a:t>
            </a:r>
          </a:p>
          <a:p>
            <a:endParaRPr lang="en-US" sz="1600" i="1" dirty="0"/>
          </a:p>
          <a:p>
            <a:r>
              <a:rPr lang="en-US" sz="1600" i="1" dirty="0"/>
              <a:t>class </a:t>
            </a:r>
            <a:r>
              <a:rPr lang="en-US" sz="1600" i="1" dirty="0" err="1" smtClean="0"/>
              <a:t>ChangeStyle</a:t>
            </a:r>
            <a:r>
              <a:rPr lang="en-US" sz="1600" i="1" dirty="0" smtClean="0"/>
              <a:t> </a:t>
            </a:r>
            <a:r>
              <a:rPr lang="en-US" sz="1600" i="1" dirty="0"/>
              <a:t>extends Component {</a:t>
            </a:r>
          </a:p>
          <a:p>
            <a:r>
              <a:rPr lang="en-US" sz="1600" i="1" dirty="0"/>
              <a:t>	constructor(props)</a:t>
            </a:r>
          </a:p>
          <a:p>
            <a:r>
              <a:rPr lang="en-US" sz="1600" i="1" dirty="0"/>
              <a:t>	</a:t>
            </a:r>
            <a:r>
              <a:rPr lang="en-US" sz="1600" i="1" dirty="0" smtClean="0"/>
              <a:t>{</a:t>
            </a:r>
            <a:r>
              <a:rPr lang="en-US" sz="1600" i="1" dirty="0"/>
              <a:t>	super(props);</a:t>
            </a:r>
          </a:p>
          <a:p>
            <a:r>
              <a:rPr lang="en-US" sz="1600" i="1" dirty="0"/>
              <a:t>		</a:t>
            </a:r>
            <a:r>
              <a:rPr lang="en-US" sz="1600" i="1" dirty="0" err="1"/>
              <a:t>this.state</a:t>
            </a:r>
            <a:r>
              <a:rPr lang="en-US" sz="1600" i="1" dirty="0"/>
              <a:t> = { color : </a:t>
            </a:r>
            <a:r>
              <a:rPr lang="en-US" sz="1600" i="1" dirty="0" smtClean="0"/>
              <a:t>'#000000' </a:t>
            </a:r>
            <a:r>
              <a:rPr lang="en-US" sz="1600" i="1" dirty="0"/>
              <a:t>};</a:t>
            </a:r>
          </a:p>
          <a:p>
            <a:r>
              <a:rPr lang="en-US" sz="1600" i="1" dirty="0"/>
              <a:t>	}</a:t>
            </a:r>
          </a:p>
          <a:p>
            <a:r>
              <a:rPr lang="en-US" sz="1600" i="1" dirty="0"/>
              <a:t>	</a:t>
            </a:r>
            <a:r>
              <a:rPr lang="en-US" sz="1600" i="1" dirty="0" err="1"/>
              <a:t>getClick</a:t>
            </a:r>
            <a:r>
              <a:rPr lang="en-US" sz="1600" i="1" dirty="0"/>
              <a:t>()</a:t>
            </a:r>
          </a:p>
          <a:p>
            <a:r>
              <a:rPr lang="en-US" sz="1600" i="1" dirty="0"/>
              <a:t>	{</a:t>
            </a:r>
          </a:p>
          <a:p>
            <a:r>
              <a:rPr lang="en-US" sz="1600" i="1" dirty="0"/>
              <a:t>		if (</a:t>
            </a:r>
            <a:r>
              <a:rPr lang="en-US" sz="1600" i="1" dirty="0" err="1"/>
              <a:t>this.state.color</a:t>
            </a:r>
            <a:r>
              <a:rPr lang="en-US" sz="1600" i="1" dirty="0"/>
              <a:t> === </a:t>
            </a:r>
            <a:r>
              <a:rPr lang="en-US" sz="1600" i="1" dirty="0" smtClean="0"/>
              <a:t>'#ff0000')</a:t>
            </a:r>
            <a:endParaRPr lang="en-US" sz="1600" i="1" dirty="0"/>
          </a:p>
          <a:p>
            <a:r>
              <a:rPr lang="en-US" sz="1600" i="1" dirty="0"/>
              <a:t>			</a:t>
            </a:r>
            <a:r>
              <a:rPr lang="en-US" sz="1600" i="1" dirty="0" err="1"/>
              <a:t>this.setState</a:t>
            </a:r>
            <a:r>
              <a:rPr lang="en-US" sz="1600" i="1" dirty="0"/>
              <a:t>({ color : </a:t>
            </a:r>
            <a:r>
              <a:rPr lang="en-US" sz="1600" i="1" dirty="0" smtClean="0"/>
              <a:t>'#00ff00' </a:t>
            </a:r>
            <a:r>
              <a:rPr lang="en-US" sz="1600" i="1" dirty="0"/>
              <a:t>});</a:t>
            </a:r>
          </a:p>
          <a:p>
            <a:r>
              <a:rPr lang="en-US" sz="1600" i="1" dirty="0"/>
              <a:t>		else</a:t>
            </a:r>
          </a:p>
          <a:p>
            <a:r>
              <a:rPr lang="en-US" sz="1600" i="1" dirty="0"/>
              <a:t>			</a:t>
            </a:r>
            <a:r>
              <a:rPr lang="en-US" sz="1600" i="1" dirty="0" err="1"/>
              <a:t>this.setState</a:t>
            </a:r>
            <a:r>
              <a:rPr lang="en-US" sz="1600" i="1" dirty="0"/>
              <a:t>({ color : </a:t>
            </a:r>
            <a:r>
              <a:rPr lang="en-US" sz="1600" i="1" dirty="0" smtClean="0"/>
              <a:t>'#ff0000' </a:t>
            </a:r>
            <a:r>
              <a:rPr lang="en-US" sz="1600" i="1" dirty="0"/>
              <a:t>});</a:t>
            </a:r>
          </a:p>
          <a:p>
            <a:r>
              <a:rPr lang="en-US" sz="1600" i="1" dirty="0"/>
              <a:t>	}</a:t>
            </a:r>
          </a:p>
          <a:p>
            <a:r>
              <a:rPr lang="en-US" sz="1600" i="1" dirty="0"/>
              <a:t>	render()</a:t>
            </a:r>
          </a:p>
          <a:p>
            <a:r>
              <a:rPr lang="en-US" sz="1600" i="1" dirty="0"/>
              <a:t>	{</a:t>
            </a:r>
          </a:p>
          <a:p>
            <a:r>
              <a:rPr lang="en-US" sz="1600" i="1" dirty="0"/>
              <a:t>		return &lt;h1 style = { </a:t>
            </a:r>
            <a:r>
              <a:rPr lang="en-US" sz="1600" i="1" dirty="0" err="1"/>
              <a:t>this.state</a:t>
            </a:r>
            <a:r>
              <a:rPr lang="en-US" sz="1600" i="1" dirty="0"/>
              <a:t> }</a:t>
            </a:r>
          </a:p>
          <a:p>
            <a:r>
              <a:rPr lang="en-US" sz="1600" i="1" dirty="0"/>
              <a:t>			</a:t>
            </a:r>
            <a:r>
              <a:rPr lang="en-US" sz="1600" i="1" dirty="0" err="1" smtClean="0"/>
              <a:t>onClick</a:t>
            </a:r>
            <a:r>
              <a:rPr lang="en-US" sz="1600" i="1" dirty="0" smtClean="0"/>
              <a:t> </a:t>
            </a:r>
            <a:r>
              <a:rPr lang="en-US" sz="1600" i="1" dirty="0"/>
              <a:t>= {</a:t>
            </a:r>
            <a:r>
              <a:rPr lang="en-US" sz="1600" i="1" dirty="0" err="1"/>
              <a:t>this.getClick.bind</a:t>
            </a:r>
            <a:r>
              <a:rPr lang="en-US" sz="1600" i="1" dirty="0"/>
              <a:t>(this)}&gt;</a:t>
            </a:r>
          </a:p>
          <a:p>
            <a:r>
              <a:rPr lang="en-US" sz="1600" i="1" dirty="0"/>
              <a:t>		</a:t>
            </a:r>
            <a:r>
              <a:rPr lang="en-US" sz="1600" i="1" dirty="0" smtClean="0"/>
              <a:t>{</a:t>
            </a:r>
            <a:r>
              <a:rPr lang="en-US" sz="1600" i="1" dirty="0" err="1"/>
              <a:t>this.props.title</a:t>
            </a:r>
            <a:r>
              <a:rPr lang="en-US" sz="1600" i="1" dirty="0"/>
              <a:t>} &lt; /h1&gt;</a:t>
            </a:r>
          </a:p>
          <a:p>
            <a:r>
              <a:rPr lang="en-US" sz="1600" i="1" dirty="0"/>
              <a:t>}</a:t>
            </a:r>
          </a:p>
          <a:p>
            <a:r>
              <a:rPr lang="en-US" sz="1600" i="1" dirty="0" smtClean="0"/>
              <a:t>}</a:t>
            </a:r>
          </a:p>
          <a:p>
            <a:endParaRPr lang="en-US" sz="1600" i="1" dirty="0"/>
          </a:p>
          <a:p>
            <a:r>
              <a:rPr lang="en-US" sz="1600" i="1" dirty="0"/>
              <a:t>export default </a:t>
            </a:r>
            <a:r>
              <a:rPr lang="en-US" sz="1600" i="1" dirty="0" err="1" smtClean="0"/>
              <a:t>ChangeStyle</a:t>
            </a:r>
            <a:r>
              <a:rPr lang="en-US" sz="1600" i="1" dirty="0" smtClean="0"/>
              <a:t>;</a:t>
            </a:r>
            <a:endParaRPr lang="en-US" sz="1600" i="1" dirty="0"/>
          </a:p>
        </p:txBody>
      </p:sp>
      <p:sp>
        <p:nvSpPr>
          <p:cNvPr id="8" name="Rectangle 7"/>
          <p:cNvSpPr/>
          <p:nvPr/>
        </p:nvSpPr>
        <p:spPr>
          <a:xfrm>
            <a:off x="10482374" y="684014"/>
            <a:ext cx="1595052" cy="369332"/>
          </a:xfrm>
          <a:prstGeom prst="rect">
            <a:avLst/>
          </a:prstGeom>
        </p:spPr>
        <p:txBody>
          <a:bodyPr wrap="none">
            <a:spAutoFit/>
          </a:bodyPr>
          <a:lstStyle/>
          <a:p>
            <a:r>
              <a:rPr lang="en-US" b="1" dirty="0" smtClean="0"/>
              <a:t>change-style.js</a:t>
            </a:r>
            <a:endParaRPr lang="en-US" b="1" dirty="0"/>
          </a:p>
        </p:txBody>
      </p:sp>
    </p:spTree>
    <p:extLst>
      <p:ext uri="{BB962C8B-B14F-4D97-AF65-F5344CB8AC3E}">
        <p14:creationId xmlns:p14="http://schemas.microsoft.com/office/powerpoint/2010/main" val="1143631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JavaScript Hoisting</a:t>
            </a:r>
          </a:p>
        </p:txBody>
      </p:sp>
      <p:sp>
        <p:nvSpPr>
          <p:cNvPr id="4" name="Rectangle 3"/>
          <p:cNvSpPr/>
          <p:nvPr/>
        </p:nvSpPr>
        <p:spPr>
          <a:xfrm>
            <a:off x="980048" y="1443841"/>
            <a:ext cx="10442917" cy="4585871"/>
          </a:xfrm>
          <a:prstGeom prst="rect">
            <a:avLst/>
          </a:prstGeom>
        </p:spPr>
        <p:txBody>
          <a:bodyPr wrap="square">
            <a:spAutoFit/>
          </a:bodyPr>
          <a:lstStyle/>
          <a:p>
            <a:r>
              <a:rPr lang="en-US" sz="1600" dirty="0"/>
              <a:t>Hoisting is a concept that enables us to extract values of variables and functions </a:t>
            </a:r>
            <a:r>
              <a:rPr lang="en-US" sz="1600" dirty="0" smtClean="0"/>
              <a:t>before </a:t>
            </a:r>
            <a:r>
              <a:rPr lang="en-US" sz="1600" dirty="0"/>
              <a:t>initializing/assigning value without getting </a:t>
            </a:r>
            <a:r>
              <a:rPr lang="en-US" sz="1600" dirty="0" smtClean="0"/>
              <a:t>errors</a:t>
            </a:r>
            <a:endParaRPr lang="en-US" sz="1600" dirty="0"/>
          </a:p>
          <a:p>
            <a:endParaRPr lang="en-US" sz="1600" dirty="0"/>
          </a:p>
          <a:p>
            <a:r>
              <a:rPr lang="en-US" sz="1600" dirty="0"/>
              <a:t>In JavaScript, Hoisting is </a:t>
            </a:r>
            <a:r>
              <a:rPr lang="en-US" sz="1600" dirty="0" smtClean="0"/>
              <a:t>done by moving </a:t>
            </a:r>
            <a:r>
              <a:rPr lang="en-US" sz="1600" dirty="0"/>
              <a:t>all the declarations at the top of </a:t>
            </a:r>
            <a:r>
              <a:rPr lang="en-US" sz="1600" dirty="0" smtClean="0"/>
              <a:t>the scope before code no matter if scope </a:t>
            </a:r>
            <a:r>
              <a:rPr lang="en-US" sz="1600" dirty="0"/>
              <a:t>is global or local. </a:t>
            </a:r>
          </a:p>
          <a:p>
            <a:endParaRPr lang="en-US" sz="1600" dirty="0" smtClean="0"/>
          </a:p>
          <a:p>
            <a:r>
              <a:rPr lang="en-US" sz="1600" dirty="0" smtClean="0"/>
              <a:t>JavaScript </a:t>
            </a:r>
            <a:r>
              <a:rPr lang="en-US" sz="1600" dirty="0"/>
              <a:t>allocates memory for all variables and functions defined in the program before execution.</a:t>
            </a:r>
          </a:p>
          <a:p>
            <a:endParaRPr lang="en-US" sz="1600" dirty="0"/>
          </a:p>
          <a:p>
            <a:r>
              <a:rPr lang="en-US" sz="1600" dirty="0" smtClean="0"/>
              <a:t>Declaration </a:t>
            </a:r>
            <a:r>
              <a:rPr lang="en-US" sz="1600" dirty="0"/>
              <a:t>–&gt; </a:t>
            </a:r>
            <a:r>
              <a:rPr lang="en-US" sz="1600" dirty="0" err="1"/>
              <a:t>Initialisation</a:t>
            </a:r>
            <a:r>
              <a:rPr lang="en-US" sz="1600" dirty="0"/>
              <a:t>/Assignment –&gt; Usage </a:t>
            </a:r>
          </a:p>
          <a:p>
            <a:endParaRPr lang="en-US" sz="1600" dirty="0"/>
          </a:p>
          <a:p>
            <a:r>
              <a:rPr lang="en-US" sz="1600" i="1" dirty="0"/>
              <a:t>// Variable lifecycle</a:t>
            </a:r>
          </a:p>
          <a:p>
            <a:r>
              <a:rPr lang="en-US" sz="1600" i="1" dirty="0"/>
              <a:t>let a;        // Declaration</a:t>
            </a:r>
          </a:p>
          <a:p>
            <a:r>
              <a:rPr lang="en-US" sz="1600" i="1" dirty="0"/>
              <a:t>a = 100;      // Assignment</a:t>
            </a:r>
          </a:p>
          <a:p>
            <a:r>
              <a:rPr lang="en-US" sz="1600" i="1" dirty="0"/>
              <a:t>console.log(a);  // </a:t>
            </a:r>
            <a:r>
              <a:rPr lang="en-US" sz="1600" i="1" dirty="0" smtClean="0"/>
              <a:t>Usage</a:t>
            </a:r>
          </a:p>
          <a:p>
            <a:endParaRPr lang="en-US" sz="1600" i="1" dirty="0" smtClean="0"/>
          </a:p>
          <a:p>
            <a:r>
              <a:rPr lang="en-US" sz="1600" i="1" dirty="0" smtClean="0"/>
              <a:t>However</a:t>
            </a:r>
            <a:r>
              <a:rPr lang="en-US" sz="1600" i="1" dirty="0"/>
              <a:t>, since JavaScript allows us to both declare and initialize our variables simultaneously, this is the most used pattern:  </a:t>
            </a:r>
          </a:p>
          <a:p>
            <a:endParaRPr lang="en-US" sz="1600" i="1" dirty="0"/>
          </a:p>
          <a:p>
            <a:r>
              <a:rPr lang="en-US" sz="1600" i="1" dirty="0"/>
              <a:t>let a = 100;</a:t>
            </a:r>
          </a:p>
        </p:txBody>
      </p:sp>
    </p:spTree>
    <p:extLst>
      <p:ext uri="{BB962C8B-B14F-4D97-AF65-F5344CB8AC3E}">
        <p14:creationId xmlns:p14="http://schemas.microsoft.com/office/powerpoint/2010/main" val="39909809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JavaScript </a:t>
            </a:r>
            <a:r>
              <a:rPr lang="en-US" dirty="0" smtClean="0"/>
              <a:t>Hoisting…..</a:t>
            </a:r>
            <a:endParaRPr lang="en-US" dirty="0"/>
          </a:p>
        </p:txBody>
      </p:sp>
      <p:sp>
        <p:nvSpPr>
          <p:cNvPr id="3" name="Rectangle 2"/>
          <p:cNvSpPr/>
          <p:nvPr/>
        </p:nvSpPr>
        <p:spPr>
          <a:xfrm>
            <a:off x="745587" y="2125452"/>
            <a:ext cx="10818055" cy="584775"/>
          </a:xfrm>
          <a:prstGeom prst="rect">
            <a:avLst/>
          </a:prstGeom>
        </p:spPr>
        <p:txBody>
          <a:bodyPr wrap="square">
            <a:spAutoFit/>
          </a:bodyPr>
          <a:lstStyle/>
          <a:p>
            <a:r>
              <a:rPr lang="en-US" sz="1600" dirty="0"/>
              <a:t>Always remember that in the background the </a:t>
            </a:r>
            <a:r>
              <a:rPr lang="en-US" sz="1600" dirty="0" err="1"/>
              <a:t>Javascript</a:t>
            </a:r>
            <a:r>
              <a:rPr lang="en-US" sz="1600" dirty="0"/>
              <a:t> is first declaring the variable and then initializing them. It is also good to know that variable declarations are processed before any code is executed. </a:t>
            </a:r>
          </a:p>
        </p:txBody>
      </p:sp>
      <p:sp>
        <p:nvSpPr>
          <p:cNvPr id="4" name="Rectangle 3"/>
          <p:cNvSpPr/>
          <p:nvPr/>
        </p:nvSpPr>
        <p:spPr>
          <a:xfrm>
            <a:off x="731520" y="2915419"/>
            <a:ext cx="10944665" cy="1323439"/>
          </a:xfrm>
          <a:prstGeom prst="rect">
            <a:avLst/>
          </a:prstGeom>
        </p:spPr>
        <p:txBody>
          <a:bodyPr wrap="square">
            <a:spAutoFit/>
          </a:bodyPr>
          <a:lstStyle/>
          <a:p>
            <a:r>
              <a:rPr lang="en-US" sz="1600" dirty="0"/>
              <a:t>However, in </a:t>
            </a:r>
            <a:r>
              <a:rPr lang="en-US" sz="1600" dirty="0" err="1"/>
              <a:t>javascript</a:t>
            </a:r>
            <a:r>
              <a:rPr lang="en-US" sz="1600" dirty="0"/>
              <a:t>, undeclared variables do not exist until code assigning them is executed. Therefore, assigning a value to an </a:t>
            </a:r>
            <a:r>
              <a:rPr lang="en-US" sz="1600" b="1" dirty="0">
                <a:solidFill>
                  <a:srgbClr val="FF0000"/>
                </a:solidFill>
              </a:rPr>
              <a:t>undeclared variable</a:t>
            </a:r>
            <a:r>
              <a:rPr lang="en-US" sz="1600" dirty="0"/>
              <a:t> implicitly creates it as </a:t>
            </a:r>
            <a:r>
              <a:rPr lang="en-US" sz="1600" dirty="0">
                <a:solidFill>
                  <a:srgbClr val="FF0000"/>
                </a:solidFill>
              </a:rPr>
              <a:t>a </a:t>
            </a:r>
            <a:r>
              <a:rPr lang="en-US" sz="1600" b="1" dirty="0">
                <a:solidFill>
                  <a:srgbClr val="FF0000"/>
                </a:solidFill>
              </a:rPr>
              <a:t>global variable</a:t>
            </a:r>
            <a:r>
              <a:rPr lang="en-US" sz="1600" b="1" dirty="0"/>
              <a:t> </a:t>
            </a:r>
            <a:r>
              <a:rPr lang="en-US" sz="1600" dirty="0"/>
              <a:t>when the assignment is executed. This means that all undeclared variables are global variables</a:t>
            </a:r>
            <a:r>
              <a:rPr lang="en-US" sz="1600" dirty="0" smtClean="0"/>
              <a:t>.</a:t>
            </a:r>
          </a:p>
          <a:p>
            <a:endParaRPr lang="en-US" sz="1600" dirty="0"/>
          </a:p>
          <a:p>
            <a:r>
              <a:rPr lang="en-US" sz="1600" dirty="0" smtClean="0"/>
              <a:t>Undeclared variables=global variables</a:t>
            </a:r>
            <a:endParaRPr lang="en-US" sz="1600" dirty="0"/>
          </a:p>
        </p:txBody>
      </p:sp>
      <p:sp>
        <p:nvSpPr>
          <p:cNvPr id="5" name="Rectangle 4"/>
          <p:cNvSpPr/>
          <p:nvPr/>
        </p:nvSpPr>
        <p:spPr>
          <a:xfrm>
            <a:off x="853439" y="4908676"/>
            <a:ext cx="10611729" cy="923330"/>
          </a:xfrm>
          <a:prstGeom prst="rect">
            <a:avLst/>
          </a:prstGeom>
        </p:spPr>
        <p:txBody>
          <a:bodyPr wrap="square">
            <a:spAutoFit/>
          </a:bodyPr>
          <a:lstStyle/>
          <a:p>
            <a:r>
              <a:rPr lang="en-US" dirty="0" err="1" smtClean="0"/>
              <a:t>Var</a:t>
            </a:r>
            <a:r>
              <a:rPr lang="en-US" dirty="0" smtClean="0"/>
              <a:t>: variables declared with </a:t>
            </a:r>
            <a:r>
              <a:rPr lang="en-US" dirty="0" err="1" smtClean="0"/>
              <a:t>var</a:t>
            </a:r>
            <a:r>
              <a:rPr lang="en-US" dirty="0" smtClean="0"/>
              <a:t> are function scoped</a:t>
            </a:r>
          </a:p>
          <a:p>
            <a:r>
              <a:rPr lang="en-US" dirty="0" smtClean="0"/>
              <a:t>Let</a:t>
            </a:r>
            <a:r>
              <a:rPr lang="en-US" dirty="0"/>
              <a:t>: </a:t>
            </a:r>
            <a:r>
              <a:rPr lang="en-US" dirty="0" smtClean="0"/>
              <a:t>variables </a:t>
            </a:r>
            <a:r>
              <a:rPr lang="en-US" dirty="0"/>
              <a:t>declared with </a:t>
            </a:r>
            <a:r>
              <a:rPr lang="en-US" dirty="0" smtClean="0"/>
              <a:t>“let” keyword </a:t>
            </a:r>
            <a:r>
              <a:rPr lang="en-US" dirty="0"/>
              <a:t>are block scoped not function scoped and hence it is not any kind of problem when it comes to hoisting. </a:t>
            </a:r>
          </a:p>
        </p:txBody>
      </p:sp>
    </p:spTree>
    <p:extLst>
      <p:ext uri="{BB962C8B-B14F-4D97-AF65-F5344CB8AC3E}">
        <p14:creationId xmlns:p14="http://schemas.microsoft.com/office/powerpoint/2010/main" val="27699959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Static Variable vs </a:t>
            </a:r>
            <a:r>
              <a:rPr lang="en-US" dirty="0" err="1" smtClean="0"/>
              <a:t>Const</a:t>
            </a:r>
            <a:r>
              <a:rPr lang="en-US" dirty="0"/>
              <a:t> </a:t>
            </a:r>
            <a:r>
              <a:rPr lang="en-US" dirty="0" smtClean="0"/>
              <a:t>vs freeze</a:t>
            </a:r>
            <a:endParaRPr lang="en-US" dirty="0"/>
          </a:p>
        </p:txBody>
      </p:sp>
      <p:sp>
        <p:nvSpPr>
          <p:cNvPr id="3" name="Rectangle 2"/>
          <p:cNvSpPr/>
          <p:nvPr/>
        </p:nvSpPr>
        <p:spPr>
          <a:xfrm>
            <a:off x="838200" y="2010072"/>
            <a:ext cx="10515600" cy="338554"/>
          </a:xfrm>
          <a:prstGeom prst="rect">
            <a:avLst/>
          </a:prstGeom>
        </p:spPr>
        <p:txBody>
          <a:bodyPr wrap="square">
            <a:spAutoFit/>
          </a:bodyPr>
          <a:lstStyle/>
          <a:p>
            <a:r>
              <a:rPr lang="en-US" sz="1600" dirty="0" smtClean="0"/>
              <a:t>A </a:t>
            </a:r>
            <a:r>
              <a:rPr lang="en-US" sz="1600" dirty="0"/>
              <a:t>static variable in JavaScript is </a:t>
            </a:r>
            <a:r>
              <a:rPr lang="en-US" sz="1600" dirty="0" smtClean="0"/>
              <a:t>a </a:t>
            </a:r>
            <a:r>
              <a:rPr lang="en-US" sz="1600" dirty="0"/>
              <a:t>property of </a:t>
            </a:r>
            <a:r>
              <a:rPr lang="en-US" sz="1600" dirty="0" smtClean="0"/>
              <a:t>a class </a:t>
            </a:r>
            <a:r>
              <a:rPr lang="en-US" sz="1600" dirty="0"/>
              <a:t>which is </a:t>
            </a:r>
            <a:r>
              <a:rPr lang="en-US" sz="1600" dirty="0" smtClean="0"/>
              <a:t>used inside </a:t>
            </a:r>
            <a:r>
              <a:rPr lang="en-US" sz="1600" dirty="0"/>
              <a:t>the </a:t>
            </a:r>
            <a:r>
              <a:rPr lang="en-US" sz="1600" dirty="0" smtClean="0"/>
              <a:t>class. </a:t>
            </a:r>
            <a:endParaRPr lang="en-US" sz="1600" dirty="0"/>
          </a:p>
        </p:txBody>
      </p:sp>
      <p:sp>
        <p:nvSpPr>
          <p:cNvPr id="4" name="Rectangle 3"/>
          <p:cNvSpPr/>
          <p:nvPr/>
        </p:nvSpPr>
        <p:spPr>
          <a:xfrm>
            <a:off x="838200" y="2668010"/>
            <a:ext cx="9520238" cy="369332"/>
          </a:xfrm>
          <a:prstGeom prst="rect">
            <a:avLst/>
          </a:prstGeom>
        </p:spPr>
        <p:txBody>
          <a:bodyPr wrap="square">
            <a:spAutoFit/>
          </a:bodyPr>
          <a:lstStyle/>
          <a:p>
            <a:r>
              <a:rPr lang="en-US" dirty="0"/>
              <a:t>A</a:t>
            </a:r>
            <a:r>
              <a:rPr lang="en-US" dirty="0" smtClean="0"/>
              <a:t> </a:t>
            </a:r>
            <a:r>
              <a:rPr lang="en-US" dirty="0" err="1"/>
              <a:t>const</a:t>
            </a:r>
            <a:r>
              <a:rPr lang="en-US" dirty="0"/>
              <a:t> variable is </a:t>
            </a:r>
            <a:r>
              <a:rPr lang="en-US" dirty="0" smtClean="0"/>
              <a:t>used </a:t>
            </a:r>
            <a:r>
              <a:rPr lang="en-US" dirty="0"/>
              <a:t>for declaring a constant value that cannot be modified.</a:t>
            </a:r>
          </a:p>
        </p:txBody>
      </p:sp>
      <p:sp>
        <p:nvSpPr>
          <p:cNvPr id="5" name="Rectangle 4"/>
          <p:cNvSpPr/>
          <p:nvPr/>
        </p:nvSpPr>
        <p:spPr>
          <a:xfrm>
            <a:off x="838200" y="3172060"/>
            <a:ext cx="5705601" cy="369332"/>
          </a:xfrm>
          <a:prstGeom prst="rect">
            <a:avLst/>
          </a:prstGeom>
        </p:spPr>
        <p:txBody>
          <a:bodyPr wrap="none">
            <a:spAutoFit/>
          </a:bodyPr>
          <a:lstStyle/>
          <a:p>
            <a:r>
              <a:rPr lang="en-US" dirty="0"/>
              <a:t>The </a:t>
            </a:r>
            <a:r>
              <a:rPr lang="en-US" dirty="0" err="1"/>
              <a:t>const</a:t>
            </a:r>
            <a:r>
              <a:rPr lang="en-US" dirty="0"/>
              <a:t> keyword creates a read-only reference to a value</a:t>
            </a:r>
          </a:p>
        </p:txBody>
      </p:sp>
      <p:sp>
        <p:nvSpPr>
          <p:cNvPr id="6" name="Rectangle 5"/>
          <p:cNvSpPr/>
          <p:nvPr/>
        </p:nvSpPr>
        <p:spPr>
          <a:xfrm>
            <a:off x="838200" y="3810297"/>
            <a:ext cx="10515600" cy="584775"/>
          </a:xfrm>
          <a:prstGeom prst="rect">
            <a:avLst/>
          </a:prstGeom>
        </p:spPr>
        <p:txBody>
          <a:bodyPr wrap="square">
            <a:spAutoFit/>
          </a:bodyPr>
          <a:lstStyle/>
          <a:p>
            <a:r>
              <a:rPr lang="en-US" sz="1600" dirty="0" err="1"/>
              <a:t>Object.freeze</a:t>
            </a:r>
            <a:r>
              <a:rPr lang="en-US" sz="1600" dirty="0"/>
              <a:t>() which is used to freeze an </a:t>
            </a:r>
            <a:r>
              <a:rPr lang="en-US" sz="1600" dirty="0" smtClean="0"/>
              <a:t>object: does </a:t>
            </a:r>
            <a:r>
              <a:rPr lang="en-US" sz="1600" dirty="0"/>
              <a:t>not allow new properties to be added </a:t>
            </a:r>
            <a:r>
              <a:rPr lang="en-US" sz="1600" dirty="0" smtClean="0"/>
              <a:t>and no removing </a:t>
            </a:r>
            <a:r>
              <a:rPr lang="en-US" sz="1600" dirty="0"/>
              <a:t>or altering the existing </a:t>
            </a:r>
            <a:r>
              <a:rPr lang="en-US" sz="1600" dirty="0" smtClean="0"/>
              <a:t>ones</a:t>
            </a:r>
            <a:endParaRPr lang="en-US" sz="1600" dirty="0"/>
          </a:p>
        </p:txBody>
      </p:sp>
    </p:spTree>
    <p:extLst>
      <p:ext uri="{BB962C8B-B14F-4D97-AF65-F5344CB8AC3E}">
        <p14:creationId xmlns:p14="http://schemas.microsoft.com/office/powerpoint/2010/main" val="31734991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Strict mode programming</a:t>
            </a:r>
            <a:endParaRPr lang="en-US" dirty="0"/>
          </a:p>
        </p:txBody>
      </p:sp>
      <p:sp>
        <p:nvSpPr>
          <p:cNvPr id="3" name="Rectangle 2"/>
          <p:cNvSpPr/>
          <p:nvPr/>
        </p:nvSpPr>
        <p:spPr>
          <a:xfrm>
            <a:off x="759656" y="1786823"/>
            <a:ext cx="11141612" cy="1877437"/>
          </a:xfrm>
          <a:prstGeom prst="rect">
            <a:avLst/>
          </a:prstGeom>
        </p:spPr>
        <p:txBody>
          <a:bodyPr wrap="square">
            <a:spAutoFit/>
          </a:bodyPr>
          <a:lstStyle/>
          <a:p>
            <a:r>
              <a:rPr lang="en-US" sz="1600" dirty="0" smtClean="0"/>
              <a:t>JavaScript has the feature of </a:t>
            </a:r>
            <a:r>
              <a:rPr lang="en-US" sz="1600" dirty="0"/>
              <a:t>strict-mode, which is supposed to disallow certain behaviors of the language to decrease the random behavior and increase the detectability of poorly written code. This set of restrictions made the code much more secure and maintained a high standard of coding in general. JavaScript codes are optimized before execution by the engine, using the strict mode it was seen that developers could now write highly optimized programs. It is not only recommended by developers but also a mandatory inclusion of industrial coding standards</a:t>
            </a:r>
            <a:r>
              <a:rPr lang="en-US" sz="1600" dirty="0" smtClean="0"/>
              <a:t>.</a:t>
            </a:r>
          </a:p>
          <a:p>
            <a:endParaRPr lang="en-US" sz="1600" dirty="0"/>
          </a:p>
          <a:p>
            <a:r>
              <a:rPr lang="en-US" sz="1600" i="1" dirty="0"/>
              <a:t>"use strict"; // Turn on strict mode.</a:t>
            </a:r>
          </a:p>
        </p:txBody>
      </p:sp>
    </p:spTree>
    <p:extLst>
      <p:ext uri="{BB962C8B-B14F-4D97-AF65-F5344CB8AC3E}">
        <p14:creationId xmlns:p14="http://schemas.microsoft.com/office/powerpoint/2010/main" val="33559218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t>
            </a:r>
            <a:r>
              <a:rPr lang="en-US" dirty="0" smtClean="0"/>
              <a:t>his</a:t>
            </a:r>
            <a:endParaRPr lang="en-US" dirty="0"/>
          </a:p>
        </p:txBody>
      </p:sp>
      <p:sp>
        <p:nvSpPr>
          <p:cNvPr id="3" name="Rectangle 2"/>
          <p:cNvSpPr/>
          <p:nvPr/>
        </p:nvSpPr>
        <p:spPr>
          <a:xfrm>
            <a:off x="817419" y="2025503"/>
            <a:ext cx="5929745" cy="3416320"/>
          </a:xfrm>
          <a:prstGeom prst="rect">
            <a:avLst/>
          </a:prstGeom>
        </p:spPr>
        <p:txBody>
          <a:bodyPr wrap="square">
            <a:spAutoFit/>
          </a:bodyPr>
          <a:lstStyle/>
          <a:p>
            <a:r>
              <a:rPr lang="en-US" dirty="0" smtClean="0"/>
              <a:t>“this” in </a:t>
            </a:r>
            <a:r>
              <a:rPr lang="en-US" dirty="0" err="1"/>
              <a:t>javascript</a:t>
            </a:r>
            <a:r>
              <a:rPr lang="en-US" dirty="0"/>
              <a:t> always holds the reference to a single object, that defines the current line of code’s execution context. Functions, in JavaScript, are essentially objects. Like objects, they can be assigned to variables, passed to other functions, and returned from functions. And much like objects, they have their own properties. One of these properties is this.</a:t>
            </a:r>
          </a:p>
          <a:p>
            <a:endParaRPr lang="en-US" dirty="0"/>
          </a:p>
          <a:p>
            <a:r>
              <a:rPr lang="en-US" dirty="0"/>
              <a:t>The value that this store is the current execution context of the JavaScript program. Thus, when used inside a function </a:t>
            </a:r>
            <a:r>
              <a:rPr lang="en-US" dirty="0" smtClean="0"/>
              <a:t>“this” </a:t>
            </a:r>
            <a:r>
              <a:rPr lang="en-US" dirty="0"/>
              <a:t>has the value of the global object, which is the window object in the browser environment:</a:t>
            </a:r>
          </a:p>
        </p:txBody>
      </p:sp>
      <p:sp>
        <p:nvSpPr>
          <p:cNvPr id="5" name="Rectangle 4"/>
          <p:cNvSpPr/>
          <p:nvPr/>
        </p:nvSpPr>
        <p:spPr>
          <a:xfrm>
            <a:off x="6858000" y="1998116"/>
            <a:ext cx="5223164" cy="4154984"/>
          </a:xfrm>
          <a:prstGeom prst="rect">
            <a:avLst/>
          </a:prstGeom>
        </p:spPr>
        <p:txBody>
          <a:bodyPr wrap="square">
            <a:spAutoFit/>
          </a:bodyPr>
          <a:lstStyle/>
          <a:p>
            <a:r>
              <a:rPr lang="en-US" sz="1600" i="1" dirty="0"/>
              <a:t>&lt;!DOCTYPE html&gt;</a:t>
            </a:r>
          </a:p>
          <a:p>
            <a:r>
              <a:rPr lang="en-US" sz="1600" i="1" dirty="0"/>
              <a:t>&lt;html&gt;</a:t>
            </a:r>
          </a:p>
          <a:p>
            <a:r>
              <a:rPr lang="en-US" sz="1600" i="1" dirty="0"/>
              <a:t>&lt;body&gt;</a:t>
            </a:r>
          </a:p>
          <a:p>
            <a:r>
              <a:rPr lang="en-US" sz="1600" i="1" dirty="0"/>
              <a:t>&lt;script&gt;</a:t>
            </a:r>
          </a:p>
          <a:p>
            <a:r>
              <a:rPr lang="en-US" sz="1600" i="1" dirty="0"/>
              <a:t>	function </a:t>
            </a:r>
            <a:r>
              <a:rPr lang="en-US" sz="1600" i="1" dirty="0" err="1"/>
              <a:t>doSomething</a:t>
            </a:r>
            <a:r>
              <a:rPr lang="en-US" sz="1600" i="1" dirty="0"/>
              <a:t>(a, b) {</a:t>
            </a:r>
          </a:p>
          <a:p>
            <a:endParaRPr lang="en-US" sz="1600" i="1" dirty="0"/>
          </a:p>
          <a:p>
            <a:r>
              <a:rPr lang="en-US" sz="1600" i="1" dirty="0"/>
              <a:t>	// adds a propone property to the Window object</a:t>
            </a:r>
          </a:p>
          <a:p>
            <a:r>
              <a:rPr lang="en-US" sz="1600" i="1" dirty="0"/>
              <a:t>		</a:t>
            </a:r>
            <a:r>
              <a:rPr lang="en-US" sz="1600" i="1" dirty="0" err="1"/>
              <a:t>this.propone</a:t>
            </a:r>
            <a:r>
              <a:rPr lang="en-US" sz="1600" i="1" dirty="0"/>
              <a:t> = "test value";</a:t>
            </a:r>
          </a:p>
          <a:p>
            <a:r>
              <a:rPr lang="en-US" sz="1600" i="1" dirty="0"/>
              <a:t>	}</a:t>
            </a:r>
          </a:p>
          <a:p>
            <a:endParaRPr lang="en-US" sz="1600" i="1" dirty="0"/>
          </a:p>
          <a:p>
            <a:r>
              <a:rPr lang="en-US" sz="1600" i="1" dirty="0"/>
              <a:t>// function invocation</a:t>
            </a:r>
          </a:p>
          <a:p>
            <a:r>
              <a:rPr lang="en-US" sz="1600" i="1" dirty="0" err="1"/>
              <a:t>doSomething</a:t>
            </a:r>
            <a:r>
              <a:rPr lang="en-US" sz="1600" i="1" dirty="0"/>
              <a:t>();</a:t>
            </a:r>
          </a:p>
          <a:p>
            <a:r>
              <a:rPr lang="en-US" sz="1600" i="1" dirty="0" err="1"/>
              <a:t>document.write</a:t>
            </a:r>
            <a:r>
              <a:rPr lang="en-US" sz="1600" i="1" dirty="0"/>
              <a:t>(</a:t>
            </a:r>
            <a:r>
              <a:rPr lang="en-US" sz="1600" i="1" dirty="0" err="1"/>
              <a:t>window.propone</a:t>
            </a:r>
            <a:r>
              <a:rPr lang="en-US" sz="1600" i="1" dirty="0"/>
              <a:t>);</a:t>
            </a:r>
          </a:p>
          <a:p>
            <a:r>
              <a:rPr lang="en-US" sz="1600" i="1" dirty="0"/>
              <a:t>&lt;/script&gt;				</a:t>
            </a:r>
          </a:p>
          <a:p>
            <a:r>
              <a:rPr lang="en-US" sz="1600" i="1" dirty="0"/>
              <a:t>&lt;/body&gt;</a:t>
            </a:r>
          </a:p>
          <a:p>
            <a:r>
              <a:rPr lang="en-US" sz="1600" i="1" dirty="0"/>
              <a:t>&lt;/html&gt;					</a:t>
            </a:r>
          </a:p>
        </p:txBody>
      </p:sp>
      <p:sp>
        <p:nvSpPr>
          <p:cNvPr id="6" name="Rectangle 5"/>
          <p:cNvSpPr/>
          <p:nvPr/>
        </p:nvSpPr>
        <p:spPr>
          <a:xfrm>
            <a:off x="7104182" y="6167643"/>
            <a:ext cx="3479992" cy="338554"/>
          </a:xfrm>
          <a:prstGeom prst="rect">
            <a:avLst/>
          </a:prstGeom>
        </p:spPr>
        <p:txBody>
          <a:bodyPr wrap="none">
            <a:spAutoFit/>
          </a:bodyPr>
          <a:lstStyle/>
          <a:p>
            <a:r>
              <a:rPr lang="en-US" sz="1600" dirty="0" smtClean="0"/>
              <a:t>Source: https</a:t>
            </a:r>
            <a:r>
              <a:rPr lang="en-US" sz="1600" dirty="0"/>
              <a:t>://www.geeksforgeeks.org</a:t>
            </a:r>
          </a:p>
        </p:txBody>
      </p:sp>
    </p:spTree>
    <p:extLst>
      <p:ext uri="{BB962C8B-B14F-4D97-AF65-F5344CB8AC3E}">
        <p14:creationId xmlns:p14="http://schemas.microsoft.com/office/powerpoint/2010/main" val="40226205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Node.js</a:t>
            </a:r>
            <a:br>
              <a:rPr lang="en-US" dirty="0" smtClean="0"/>
            </a:br>
            <a:r>
              <a:rPr lang="en-US" dirty="0" err="1" smtClean="0"/>
              <a:t>Creat</a:t>
            </a:r>
            <a:r>
              <a:rPr lang="en-US" dirty="0" smtClean="0"/>
              <a:t> React App</a:t>
            </a:r>
            <a:br>
              <a:rPr lang="en-US" dirty="0" smtClean="0"/>
            </a:br>
            <a:r>
              <a:rPr lang="en-US" dirty="0" err="1" smtClean="0"/>
              <a:t>Git</a:t>
            </a:r>
            <a:endParaRPr lang="en-US" dirty="0"/>
          </a:p>
        </p:txBody>
      </p:sp>
      <p:grpSp>
        <p:nvGrpSpPr>
          <p:cNvPr id="8" name="Group 7"/>
          <p:cNvGrpSpPr/>
          <p:nvPr/>
        </p:nvGrpSpPr>
        <p:grpSpPr>
          <a:xfrm>
            <a:off x="5146881" y="1027906"/>
            <a:ext cx="6759217" cy="5355312"/>
            <a:chOff x="4846630" y="787857"/>
            <a:chExt cx="6759217" cy="5355312"/>
          </a:xfrm>
        </p:grpSpPr>
        <p:sp>
          <p:nvSpPr>
            <p:cNvPr id="6" name="Rectangle 5"/>
            <p:cNvSpPr/>
            <p:nvPr/>
          </p:nvSpPr>
          <p:spPr>
            <a:xfrm>
              <a:off x="4846630" y="2095862"/>
              <a:ext cx="5334001" cy="326763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846631" y="787857"/>
              <a:ext cx="6759216" cy="5355312"/>
            </a:xfrm>
            <a:prstGeom prst="rect">
              <a:avLst/>
            </a:prstGeom>
            <a:noFill/>
          </p:spPr>
          <p:txBody>
            <a:bodyPr wrap="square" rtlCol="0">
              <a:spAutoFit/>
            </a:bodyPr>
            <a:lstStyle/>
            <a:p>
              <a:r>
                <a:rPr lang="en-US" dirty="0" smtClean="0"/>
                <a:t>Download and install Node </a:t>
              </a:r>
              <a:r>
                <a:rPr lang="en-US" dirty="0" err="1" smtClean="0"/>
                <a:t>Js</a:t>
              </a:r>
              <a:endParaRPr lang="en-US" dirty="0" smtClean="0"/>
            </a:p>
            <a:p>
              <a:r>
                <a:rPr lang="en-US" dirty="0" smtClean="0"/>
                <a:t>Install create-react-app</a:t>
              </a:r>
            </a:p>
            <a:p>
              <a:r>
                <a:rPr lang="en-US" dirty="0" err="1"/>
                <a:t>npx</a:t>
              </a:r>
              <a:r>
                <a:rPr lang="en-US" dirty="0"/>
                <a:t> create-react-app </a:t>
              </a:r>
              <a:r>
                <a:rPr lang="en-US" dirty="0" smtClean="0"/>
                <a:t>&lt;The name of app you want to develop&gt;</a:t>
              </a:r>
            </a:p>
            <a:p>
              <a:r>
                <a:rPr lang="en-US" dirty="0" err="1" smtClean="0"/>
                <a:t>npm</a:t>
              </a:r>
              <a:r>
                <a:rPr lang="en-US" dirty="0"/>
                <a:t> </a:t>
              </a:r>
              <a:r>
                <a:rPr lang="en-US" dirty="0" smtClean="0"/>
                <a:t>start</a:t>
              </a:r>
            </a:p>
            <a:p>
              <a:endParaRPr lang="en-US" dirty="0"/>
            </a:p>
            <a:p>
              <a:r>
                <a:rPr lang="en-US" dirty="0" smtClean="0">
                  <a:solidFill>
                    <a:schemeClr val="bg1"/>
                  </a:solidFill>
                </a:rPr>
                <a:t>Compiled successfully!</a:t>
              </a:r>
            </a:p>
            <a:p>
              <a:endParaRPr lang="en-US" dirty="0" smtClean="0">
                <a:solidFill>
                  <a:schemeClr val="bg1"/>
                </a:solidFill>
              </a:endParaRPr>
            </a:p>
            <a:p>
              <a:r>
                <a:rPr lang="en-US" dirty="0" smtClean="0">
                  <a:solidFill>
                    <a:schemeClr val="bg1"/>
                  </a:solidFill>
                </a:rPr>
                <a:t>You can now view my-</a:t>
              </a:r>
              <a:r>
                <a:rPr lang="en-US" dirty="0" err="1" smtClean="0">
                  <a:solidFill>
                    <a:schemeClr val="bg1"/>
                  </a:solidFill>
                </a:rPr>
                <a:t>testapp</a:t>
              </a:r>
              <a:r>
                <a:rPr lang="en-US" dirty="0" smtClean="0">
                  <a:solidFill>
                    <a:schemeClr val="bg1"/>
                  </a:solidFill>
                </a:rPr>
                <a:t> in the browser.</a:t>
              </a:r>
            </a:p>
            <a:p>
              <a:endParaRPr lang="en-US" dirty="0" smtClean="0">
                <a:solidFill>
                  <a:schemeClr val="bg1"/>
                </a:solidFill>
              </a:endParaRPr>
            </a:p>
            <a:p>
              <a:r>
                <a:rPr lang="en-US" dirty="0" smtClean="0">
                  <a:solidFill>
                    <a:schemeClr val="bg1"/>
                  </a:solidFill>
                </a:rPr>
                <a:t>  Local:            http://localhost:3000</a:t>
              </a:r>
            </a:p>
            <a:p>
              <a:r>
                <a:rPr lang="en-US" dirty="0" smtClean="0">
                  <a:solidFill>
                    <a:schemeClr val="bg1"/>
                  </a:solidFill>
                </a:rPr>
                <a:t>  On Your Network:  http://192.168.181.1:3000</a:t>
              </a:r>
            </a:p>
            <a:p>
              <a:endParaRPr lang="en-US" dirty="0" smtClean="0">
                <a:solidFill>
                  <a:schemeClr val="bg1"/>
                </a:solidFill>
              </a:endParaRPr>
            </a:p>
            <a:p>
              <a:r>
                <a:rPr lang="en-US" dirty="0" smtClean="0">
                  <a:solidFill>
                    <a:schemeClr val="bg1"/>
                  </a:solidFill>
                </a:rPr>
                <a:t>Note that the development build is not optimized.</a:t>
              </a:r>
            </a:p>
            <a:p>
              <a:r>
                <a:rPr lang="en-US" dirty="0" smtClean="0">
                  <a:solidFill>
                    <a:schemeClr val="bg1"/>
                  </a:solidFill>
                </a:rPr>
                <a:t>To create a production build, use </a:t>
              </a:r>
              <a:r>
                <a:rPr lang="en-US" dirty="0" err="1" smtClean="0">
                  <a:solidFill>
                    <a:schemeClr val="bg1"/>
                  </a:solidFill>
                </a:rPr>
                <a:t>npm</a:t>
              </a:r>
              <a:r>
                <a:rPr lang="en-US" dirty="0" smtClean="0">
                  <a:solidFill>
                    <a:schemeClr val="bg1"/>
                  </a:solidFill>
                </a:rPr>
                <a:t> run build.</a:t>
              </a:r>
            </a:p>
            <a:p>
              <a:endParaRPr lang="en-US" dirty="0" smtClean="0">
                <a:solidFill>
                  <a:schemeClr val="bg1"/>
                </a:solidFill>
              </a:endParaRPr>
            </a:p>
            <a:p>
              <a:r>
                <a:rPr lang="en-US" dirty="0" err="1" smtClean="0">
                  <a:solidFill>
                    <a:schemeClr val="bg1"/>
                  </a:solidFill>
                </a:rPr>
                <a:t>webpack</a:t>
              </a:r>
              <a:r>
                <a:rPr lang="en-US" dirty="0" smtClean="0">
                  <a:solidFill>
                    <a:schemeClr val="bg1"/>
                  </a:solidFill>
                </a:rPr>
                <a:t> compiled successfully</a:t>
              </a:r>
            </a:p>
            <a:p>
              <a:endParaRPr lang="en-US" dirty="0">
                <a:solidFill>
                  <a:schemeClr val="bg1"/>
                </a:solidFill>
              </a:endParaRPr>
            </a:p>
            <a:p>
              <a:r>
                <a:rPr lang="en-US" dirty="0" smtClean="0"/>
                <a:t>The app will run on  </a:t>
              </a:r>
              <a:r>
                <a:rPr lang="en-US" dirty="0">
                  <a:solidFill>
                    <a:schemeClr val="bg1"/>
                  </a:solidFill>
                  <a:hlinkClick r:id="rId2"/>
                </a:rPr>
                <a:t>http://localhost:3000</a:t>
              </a:r>
              <a:endParaRPr lang="en-US" dirty="0" smtClean="0">
                <a:solidFill>
                  <a:schemeClr val="bg1"/>
                </a:solidFill>
              </a:endParaRPr>
            </a:p>
            <a:p>
              <a:endParaRPr lang="en-US" dirty="0"/>
            </a:p>
          </p:txBody>
        </p:sp>
      </p:grpSp>
      <p:pic>
        <p:nvPicPr>
          <p:cNvPr id="9" name="Picture 8"/>
          <p:cNvPicPr>
            <a:picLocks noChangeAspect="1"/>
          </p:cNvPicPr>
          <p:nvPr/>
        </p:nvPicPr>
        <p:blipFill>
          <a:blip r:embed="rId3"/>
          <a:stretch>
            <a:fillRect/>
          </a:stretch>
        </p:blipFill>
        <p:spPr>
          <a:xfrm>
            <a:off x="445127" y="3848669"/>
            <a:ext cx="4236858" cy="2534549"/>
          </a:xfrm>
          <a:prstGeom prst="rect">
            <a:avLst/>
          </a:prstGeom>
        </p:spPr>
      </p:pic>
    </p:spTree>
    <p:extLst>
      <p:ext uri="{BB962C8B-B14F-4D97-AF65-F5344CB8AC3E}">
        <p14:creationId xmlns:p14="http://schemas.microsoft.com/office/powerpoint/2010/main" val="3517067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4904503" y="1919720"/>
            <a:ext cx="7079673" cy="4524315"/>
          </a:xfrm>
          <a:prstGeom prst="rect">
            <a:avLst/>
          </a:prstGeom>
        </p:spPr>
        <p:txBody>
          <a:bodyPr wrap="square">
            <a:spAutoFit/>
          </a:bodyPr>
          <a:lstStyle/>
          <a:p>
            <a:r>
              <a:rPr lang="en-US" sz="1600" i="1" dirty="0"/>
              <a:t>&lt;!DOCTYPE html&gt;</a:t>
            </a:r>
          </a:p>
          <a:p>
            <a:r>
              <a:rPr lang="en-US" sz="1600" i="1" dirty="0"/>
              <a:t>&lt;html&gt;</a:t>
            </a:r>
          </a:p>
          <a:p>
            <a:r>
              <a:rPr lang="en-US" sz="1600" i="1" dirty="0"/>
              <a:t>&lt;body&gt;</a:t>
            </a:r>
          </a:p>
          <a:p>
            <a:r>
              <a:rPr lang="en-US" sz="1600" i="1" dirty="0"/>
              <a:t>&lt;script&gt;</a:t>
            </a:r>
          </a:p>
          <a:p>
            <a:r>
              <a:rPr lang="en-US" sz="1600" i="1" dirty="0"/>
              <a:t>	let person = {</a:t>
            </a:r>
          </a:p>
          <a:p>
            <a:r>
              <a:rPr lang="en-US" sz="1600" i="1" dirty="0"/>
              <a:t>		name : "John",</a:t>
            </a:r>
          </a:p>
          <a:p>
            <a:r>
              <a:rPr lang="en-US" sz="1600" i="1" dirty="0"/>
              <a:t>		age : 31,</a:t>
            </a:r>
          </a:p>
          <a:p>
            <a:r>
              <a:rPr lang="en-US" sz="1600" i="1" dirty="0"/>
              <a:t>		</a:t>
            </a:r>
            <a:r>
              <a:rPr lang="en-US" sz="1600" i="1" dirty="0" err="1"/>
              <a:t>logInfo</a:t>
            </a:r>
            <a:r>
              <a:rPr lang="en-US" sz="1600" i="1" dirty="0"/>
              <a:t> : function() {</a:t>
            </a:r>
          </a:p>
          <a:p>
            <a:r>
              <a:rPr lang="en-US" sz="1600" i="1" dirty="0"/>
              <a:t>		</a:t>
            </a:r>
            <a:r>
              <a:rPr lang="en-US" sz="1600" i="1" dirty="0" smtClean="0"/>
              <a:t>   </a:t>
            </a:r>
            <a:r>
              <a:rPr lang="en-US" sz="1600" i="1" dirty="0" err="1" smtClean="0"/>
              <a:t>document.write</a:t>
            </a:r>
            <a:r>
              <a:rPr lang="en-US" sz="1600" i="1" dirty="0" smtClean="0"/>
              <a:t>(this.name </a:t>
            </a:r>
            <a:r>
              <a:rPr lang="en-US" sz="1600" i="1" dirty="0"/>
              <a:t>+ " is " + </a:t>
            </a:r>
            <a:r>
              <a:rPr lang="en-US" sz="1600" i="1" dirty="0" err="1"/>
              <a:t>this.age</a:t>
            </a:r>
            <a:r>
              <a:rPr lang="en-US" sz="1600" i="1" dirty="0"/>
              <a:t> + " years old ");</a:t>
            </a:r>
          </a:p>
          <a:p>
            <a:r>
              <a:rPr lang="en-US" sz="1600" i="1" dirty="0"/>
              <a:t>		}</a:t>
            </a:r>
          </a:p>
          <a:p>
            <a:r>
              <a:rPr lang="en-US" sz="1600" i="1" dirty="0"/>
              <a:t>	}</a:t>
            </a:r>
          </a:p>
          <a:p>
            <a:r>
              <a:rPr lang="en-US" sz="1600" i="1" dirty="0"/>
              <a:t>	// logs John is 31 years old</a:t>
            </a:r>
          </a:p>
          <a:p>
            <a:r>
              <a:rPr lang="en-US" sz="1600" i="1" dirty="0"/>
              <a:t>	</a:t>
            </a:r>
            <a:r>
              <a:rPr lang="en-US" sz="1600" i="1" dirty="0" err="1"/>
              <a:t>person.logInfo</a:t>
            </a:r>
            <a:r>
              <a:rPr lang="en-US" sz="1600" i="1" dirty="0"/>
              <a:t>()</a:t>
            </a:r>
          </a:p>
          <a:p>
            <a:r>
              <a:rPr lang="en-US" sz="1600" i="1" dirty="0"/>
              <a:t>				&lt;/script&gt;				</a:t>
            </a:r>
          </a:p>
          <a:p>
            <a:r>
              <a:rPr lang="en-US" sz="1600" i="1" dirty="0"/>
              <a:t>&lt;/body&gt;</a:t>
            </a:r>
          </a:p>
          <a:p>
            <a:r>
              <a:rPr lang="en-US" sz="1600" i="1" dirty="0"/>
              <a:t>&lt;/html&gt;									</a:t>
            </a:r>
          </a:p>
        </p:txBody>
      </p:sp>
      <p:sp>
        <p:nvSpPr>
          <p:cNvPr id="4" name="Rectangle 3"/>
          <p:cNvSpPr/>
          <p:nvPr/>
        </p:nvSpPr>
        <p:spPr>
          <a:xfrm>
            <a:off x="678872" y="2108308"/>
            <a:ext cx="3948546" cy="923330"/>
          </a:xfrm>
          <a:prstGeom prst="rect">
            <a:avLst/>
          </a:prstGeom>
        </p:spPr>
        <p:txBody>
          <a:bodyPr wrap="square">
            <a:spAutoFit/>
          </a:bodyPr>
          <a:lstStyle/>
          <a:p>
            <a:r>
              <a:rPr lang="en-US" dirty="0"/>
              <a:t>Functions, when defined as fields or properties of objects, are referred to as methods. </a:t>
            </a:r>
          </a:p>
        </p:txBody>
      </p:sp>
      <p:sp>
        <p:nvSpPr>
          <p:cNvPr id="5" name="Rectangle 4"/>
          <p:cNvSpPr/>
          <p:nvPr/>
        </p:nvSpPr>
        <p:spPr>
          <a:xfrm>
            <a:off x="7104182" y="6167643"/>
            <a:ext cx="3479992" cy="338554"/>
          </a:xfrm>
          <a:prstGeom prst="rect">
            <a:avLst/>
          </a:prstGeom>
        </p:spPr>
        <p:txBody>
          <a:bodyPr wrap="none">
            <a:spAutoFit/>
          </a:bodyPr>
          <a:lstStyle/>
          <a:p>
            <a:r>
              <a:rPr lang="en-US" sz="1600" dirty="0" smtClean="0"/>
              <a:t>Source: https</a:t>
            </a:r>
            <a:r>
              <a:rPr lang="en-US" sz="1600" dirty="0"/>
              <a:t>://www.geeksforgeeks.org</a:t>
            </a:r>
          </a:p>
        </p:txBody>
      </p:sp>
    </p:spTree>
    <p:extLst>
      <p:ext uri="{BB962C8B-B14F-4D97-AF65-F5344CB8AC3E}">
        <p14:creationId xmlns:p14="http://schemas.microsoft.com/office/powerpoint/2010/main" val="9000655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1149927" y="2081289"/>
            <a:ext cx="6096000" cy="4431983"/>
          </a:xfrm>
          <a:prstGeom prst="rect">
            <a:avLst/>
          </a:prstGeom>
        </p:spPr>
        <p:txBody>
          <a:bodyPr>
            <a:spAutoFit/>
          </a:bodyPr>
          <a:lstStyle/>
          <a:p>
            <a:r>
              <a:rPr lang="en-US" sz="1600" i="1" dirty="0"/>
              <a:t>&lt;script&gt;</a:t>
            </a:r>
          </a:p>
          <a:p>
            <a:r>
              <a:rPr lang="en-US" sz="1600" i="1" dirty="0"/>
              <a:t>	let people = function(name, age) {</a:t>
            </a:r>
          </a:p>
          <a:p>
            <a:r>
              <a:rPr lang="en-US" sz="1600" i="1" dirty="0"/>
              <a:t>			this.name = name;</a:t>
            </a:r>
          </a:p>
          <a:p>
            <a:r>
              <a:rPr lang="en-US" sz="1600" i="1" dirty="0"/>
              <a:t>			</a:t>
            </a:r>
            <a:r>
              <a:rPr lang="en-US" sz="1600" i="1" dirty="0" err="1"/>
              <a:t>this.age</a:t>
            </a:r>
            <a:r>
              <a:rPr lang="en-US" sz="1600" i="1" dirty="0"/>
              <a:t> = age;</a:t>
            </a:r>
          </a:p>
          <a:p>
            <a:r>
              <a:rPr lang="en-US" sz="1600" i="1" dirty="0"/>
              <a:t>	</a:t>
            </a:r>
          </a:p>
          <a:p>
            <a:r>
              <a:rPr lang="en-US" sz="1600" i="1" dirty="0"/>
              <a:t>		</a:t>
            </a:r>
            <a:r>
              <a:rPr lang="en-US" sz="1600" i="1" dirty="0" err="1"/>
              <a:t>this.displayInfo</a:t>
            </a:r>
            <a:r>
              <a:rPr lang="en-US" sz="1600" i="1" dirty="0"/>
              <a:t> = function() {</a:t>
            </a:r>
          </a:p>
          <a:p>
            <a:r>
              <a:rPr lang="en-US" sz="1600" i="1" dirty="0"/>
              <a:t>		</a:t>
            </a:r>
            <a:r>
              <a:rPr lang="en-US" sz="1600" i="1" dirty="0" err="1"/>
              <a:t>document.write</a:t>
            </a:r>
            <a:r>
              <a:rPr lang="en-US" sz="1600" i="1" dirty="0"/>
              <a:t>(this.name + " is " + </a:t>
            </a:r>
            <a:r>
              <a:rPr lang="en-US" sz="1600" i="1" dirty="0" err="1"/>
              <a:t>this.age</a:t>
            </a:r>
            <a:r>
              <a:rPr lang="en-US" sz="1600" i="1" dirty="0"/>
              <a:t> + " years old");</a:t>
            </a:r>
          </a:p>
          <a:p>
            <a:r>
              <a:rPr lang="en-US" sz="1600" i="1" dirty="0"/>
              <a:t>		}</a:t>
            </a:r>
          </a:p>
          <a:p>
            <a:r>
              <a:rPr lang="en-US" sz="1600" i="1" dirty="0"/>
              <a:t>		}</a:t>
            </a:r>
          </a:p>
          <a:p>
            <a:r>
              <a:rPr lang="en-US" sz="1600" i="1" dirty="0"/>
              <a:t>	</a:t>
            </a:r>
          </a:p>
          <a:p>
            <a:r>
              <a:rPr lang="en-US" sz="1600" i="1" dirty="0"/>
              <a:t>	let person1</a:t>
            </a:r>
          </a:p>
          <a:p>
            <a:r>
              <a:rPr lang="en-US" sz="1600" i="1" dirty="0"/>
              <a:t>		= new people('John', 21);</a:t>
            </a:r>
          </a:p>
          <a:p>
            <a:r>
              <a:rPr lang="en-US" sz="1600" i="1" dirty="0"/>
              <a:t>	</a:t>
            </a:r>
          </a:p>
          <a:p>
            <a:r>
              <a:rPr lang="en-US" sz="1600" i="1" dirty="0"/>
              <a:t>	// logs John is 21 years old</a:t>
            </a:r>
          </a:p>
          <a:p>
            <a:r>
              <a:rPr lang="en-US" sz="1600" i="1" dirty="0"/>
              <a:t>	person1.displayInfo();</a:t>
            </a:r>
          </a:p>
          <a:p>
            <a:r>
              <a:rPr lang="en-US" sz="1600" i="1" dirty="0"/>
              <a:t>&lt;/script&gt;</a:t>
            </a:r>
          </a:p>
        </p:txBody>
      </p:sp>
      <p:sp>
        <p:nvSpPr>
          <p:cNvPr id="4" name="Rectangle 3"/>
          <p:cNvSpPr/>
          <p:nvPr/>
        </p:nvSpPr>
        <p:spPr>
          <a:xfrm>
            <a:off x="7173455" y="6320043"/>
            <a:ext cx="3479992" cy="338554"/>
          </a:xfrm>
          <a:prstGeom prst="rect">
            <a:avLst/>
          </a:prstGeom>
        </p:spPr>
        <p:txBody>
          <a:bodyPr wrap="none">
            <a:spAutoFit/>
          </a:bodyPr>
          <a:lstStyle/>
          <a:p>
            <a:r>
              <a:rPr lang="en-US" sz="1600" dirty="0" smtClean="0"/>
              <a:t>Source: https</a:t>
            </a:r>
            <a:r>
              <a:rPr lang="en-US" sz="1600" dirty="0"/>
              <a:t>://www.geeksforgeeks.org</a:t>
            </a:r>
          </a:p>
        </p:txBody>
      </p:sp>
    </p:spTree>
    <p:extLst>
      <p:ext uri="{BB962C8B-B14F-4D97-AF65-F5344CB8AC3E}">
        <p14:creationId xmlns:p14="http://schemas.microsoft.com/office/powerpoint/2010/main" val="42445719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Javascript</a:t>
            </a:r>
            <a:r>
              <a:rPr lang="en-US" dirty="0" smtClean="0"/>
              <a:t> functions</a:t>
            </a:r>
            <a:endParaRPr lang="en-US" dirty="0"/>
          </a:p>
        </p:txBody>
      </p:sp>
      <p:sp>
        <p:nvSpPr>
          <p:cNvPr id="4" name="Rectangle 3"/>
          <p:cNvSpPr/>
          <p:nvPr/>
        </p:nvSpPr>
        <p:spPr>
          <a:xfrm>
            <a:off x="6941129" y="1468582"/>
            <a:ext cx="5015344" cy="4278094"/>
          </a:xfrm>
          <a:prstGeom prst="rect">
            <a:avLst/>
          </a:prstGeom>
        </p:spPr>
        <p:txBody>
          <a:bodyPr wrap="square">
            <a:spAutoFit/>
          </a:bodyPr>
          <a:lstStyle/>
          <a:p>
            <a:endParaRPr lang="en-US" sz="1600" i="1" dirty="0"/>
          </a:p>
          <a:p>
            <a:r>
              <a:rPr lang="en-US" sz="1600" i="1" dirty="0"/>
              <a:t> </a:t>
            </a:r>
            <a:r>
              <a:rPr lang="en-US" sz="1600" i="1" dirty="0" err="1"/>
              <a:t>this.publicInstanceMethod</a:t>
            </a:r>
            <a:r>
              <a:rPr lang="en-US" sz="1600" i="1" dirty="0"/>
              <a:t> = function() {</a:t>
            </a:r>
          </a:p>
          <a:p>
            <a:r>
              <a:rPr lang="en-US" sz="1600" i="1" dirty="0"/>
              <a:t>            // has access to all </a:t>
            </a:r>
            <a:r>
              <a:rPr lang="en-US" sz="1600" i="1" dirty="0" err="1"/>
              <a:t>vars</a:t>
            </a:r>
            <a:endParaRPr lang="en-US" sz="1600" i="1" dirty="0"/>
          </a:p>
          <a:p>
            <a:r>
              <a:rPr lang="en-US" sz="1600" i="1" dirty="0"/>
              <a:t>            // also known as a privileged method</a:t>
            </a:r>
          </a:p>
          <a:p>
            <a:r>
              <a:rPr lang="en-US" sz="1600" i="1" dirty="0"/>
              <a:t>        };</a:t>
            </a:r>
          </a:p>
          <a:p>
            <a:r>
              <a:rPr lang="en-US" sz="1600" i="1" dirty="0"/>
              <a:t>    }</a:t>
            </a:r>
            <a:r>
              <a:rPr lang="en-US" sz="1600" i="1" dirty="0" smtClean="0"/>
              <a:t>    </a:t>
            </a:r>
          </a:p>
          <a:p>
            <a:endParaRPr lang="en-US" sz="1600" i="1" dirty="0" smtClean="0"/>
          </a:p>
          <a:p>
            <a:r>
              <a:rPr lang="en-US" sz="1600" i="1" dirty="0" err="1" smtClean="0"/>
              <a:t>MyObj.prototype.publicSharedVar</a:t>
            </a:r>
            <a:r>
              <a:rPr lang="en-US" sz="1600" i="1" dirty="0" smtClean="0"/>
              <a:t> = '</a:t>
            </a:r>
            <a:r>
              <a:rPr lang="en-US" sz="1600" i="1" dirty="0" err="1" smtClean="0"/>
              <a:t>quux</a:t>
            </a:r>
            <a:r>
              <a:rPr lang="en-US" sz="1600" i="1" dirty="0" smtClean="0"/>
              <a:t>';</a:t>
            </a:r>
          </a:p>
          <a:p>
            <a:endParaRPr lang="en-US" sz="1600" i="1" dirty="0"/>
          </a:p>
          <a:p>
            <a:r>
              <a:rPr lang="en-US" sz="1600" i="1" dirty="0"/>
              <a:t>    </a:t>
            </a:r>
            <a:r>
              <a:rPr lang="en-US" sz="1600" i="1" dirty="0" err="1"/>
              <a:t>MyObj.prototype.publicSharedMethod</a:t>
            </a:r>
            <a:r>
              <a:rPr lang="en-US" sz="1600" i="1" dirty="0"/>
              <a:t> = function() {</a:t>
            </a:r>
          </a:p>
          <a:p>
            <a:r>
              <a:rPr lang="en-US" sz="1600" i="1" dirty="0"/>
              <a:t>        // has access to shared and public </a:t>
            </a:r>
            <a:r>
              <a:rPr lang="en-US" sz="1600" i="1" dirty="0" err="1"/>
              <a:t>vars</a:t>
            </a:r>
            <a:endParaRPr lang="en-US" sz="1600" i="1" dirty="0"/>
          </a:p>
          <a:p>
            <a:r>
              <a:rPr lang="en-US" sz="1600" i="1" dirty="0"/>
              <a:t>        // canonical way for method creation:</a:t>
            </a:r>
          </a:p>
          <a:p>
            <a:r>
              <a:rPr lang="en-US" sz="1600" i="1" dirty="0"/>
              <a:t>        // try to use this as much as possible</a:t>
            </a:r>
          </a:p>
          <a:p>
            <a:r>
              <a:rPr lang="en-US" sz="1600" i="1" dirty="0"/>
              <a:t>    };</a:t>
            </a:r>
          </a:p>
          <a:p>
            <a:endParaRPr lang="en-US" sz="1600" i="1" dirty="0"/>
          </a:p>
          <a:p>
            <a:r>
              <a:rPr lang="en-US" sz="1600" i="1" dirty="0"/>
              <a:t>    return </a:t>
            </a:r>
            <a:r>
              <a:rPr lang="en-US" sz="1600" i="1" dirty="0" err="1"/>
              <a:t>MyObj</a:t>
            </a:r>
            <a:r>
              <a:rPr lang="en-US" sz="1600" i="1" dirty="0"/>
              <a:t>;</a:t>
            </a:r>
          </a:p>
          <a:p>
            <a:r>
              <a:rPr lang="en-US" sz="1600" i="1" dirty="0"/>
              <a:t>})();</a:t>
            </a:r>
          </a:p>
        </p:txBody>
      </p:sp>
      <p:sp>
        <p:nvSpPr>
          <p:cNvPr id="5" name="TextBox 4"/>
          <p:cNvSpPr txBox="1"/>
          <p:nvPr/>
        </p:nvSpPr>
        <p:spPr>
          <a:xfrm>
            <a:off x="8589818" y="6345382"/>
            <a:ext cx="3486595" cy="369332"/>
          </a:xfrm>
          <a:prstGeom prst="rect">
            <a:avLst/>
          </a:prstGeom>
          <a:noFill/>
        </p:spPr>
        <p:txBody>
          <a:bodyPr wrap="none" rtlCol="0">
            <a:spAutoFit/>
          </a:bodyPr>
          <a:lstStyle/>
          <a:p>
            <a:r>
              <a:rPr lang="en-US" dirty="0" smtClean="0"/>
              <a:t>Source</a:t>
            </a:r>
            <a:r>
              <a:rPr lang="en-US" dirty="0"/>
              <a:t>: https://stackoverflow.com/</a:t>
            </a:r>
          </a:p>
        </p:txBody>
      </p:sp>
      <p:sp>
        <p:nvSpPr>
          <p:cNvPr id="6" name="Rectangle 5"/>
          <p:cNvSpPr/>
          <p:nvPr/>
        </p:nvSpPr>
        <p:spPr>
          <a:xfrm>
            <a:off x="775855" y="1841242"/>
            <a:ext cx="6096000" cy="5016758"/>
          </a:xfrm>
          <a:prstGeom prst="rect">
            <a:avLst/>
          </a:prstGeom>
        </p:spPr>
        <p:txBody>
          <a:bodyPr>
            <a:spAutoFit/>
          </a:bodyPr>
          <a:lstStyle/>
          <a:p>
            <a:r>
              <a:rPr lang="en-US" sz="1600" i="1" dirty="0" err="1"/>
              <a:t>var</a:t>
            </a:r>
            <a:r>
              <a:rPr lang="en-US" sz="1600" i="1" dirty="0"/>
              <a:t> </a:t>
            </a:r>
            <a:r>
              <a:rPr lang="en-US" sz="1600" i="1" dirty="0" err="1"/>
              <a:t>MyObj</a:t>
            </a:r>
            <a:r>
              <a:rPr lang="en-US" sz="1600" i="1" dirty="0"/>
              <a:t> = (function() { // scoping</a:t>
            </a:r>
          </a:p>
          <a:p>
            <a:r>
              <a:rPr lang="en-US" sz="1600" i="1" dirty="0"/>
              <a:t>    </a:t>
            </a:r>
            <a:r>
              <a:rPr lang="en-US" sz="1600" i="1" dirty="0" err="1"/>
              <a:t>var</a:t>
            </a:r>
            <a:r>
              <a:rPr lang="en-US" sz="1600" i="1" dirty="0"/>
              <a:t> </a:t>
            </a:r>
            <a:r>
              <a:rPr lang="en-US" sz="1600" i="1" dirty="0" err="1"/>
              <a:t>privateSharedVar</a:t>
            </a:r>
            <a:r>
              <a:rPr lang="en-US" sz="1600" i="1" dirty="0"/>
              <a:t> = 'foo';</a:t>
            </a:r>
          </a:p>
          <a:p>
            <a:endParaRPr lang="en-US" sz="1600" i="1" dirty="0"/>
          </a:p>
          <a:p>
            <a:r>
              <a:rPr lang="en-US" sz="1600" i="1" dirty="0"/>
              <a:t>    function </a:t>
            </a:r>
            <a:r>
              <a:rPr lang="en-US" sz="1600" i="1" dirty="0" err="1"/>
              <a:t>privateSharedFunction</a:t>
            </a:r>
            <a:r>
              <a:rPr lang="en-US" sz="1600" i="1" dirty="0"/>
              <a:t>() {</a:t>
            </a:r>
          </a:p>
          <a:p>
            <a:r>
              <a:rPr lang="en-US" sz="1600" i="1" dirty="0"/>
              <a:t>        // has access to </a:t>
            </a:r>
            <a:r>
              <a:rPr lang="en-US" sz="1600" i="1" dirty="0" err="1"/>
              <a:t>privateSharedVar</a:t>
            </a:r>
            <a:endParaRPr lang="en-US" sz="1600" i="1" dirty="0"/>
          </a:p>
          <a:p>
            <a:r>
              <a:rPr lang="en-US" sz="1600" i="1" dirty="0"/>
              <a:t>        // may also access </a:t>
            </a:r>
            <a:r>
              <a:rPr lang="en-US" sz="1600" i="1" dirty="0" err="1"/>
              <a:t>publicSharedVar</a:t>
            </a:r>
            <a:r>
              <a:rPr lang="en-US" sz="1600" i="1" dirty="0"/>
              <a:t> via explicit </a:t>
            </a:r>
            <a:r>
              <a:rPr lang="en-US" sz="1600" i="1" dirty="0" err="1"/>
              <a:t>MyObj.prototype</a:t>
            </a:r>
            <a:endParaRPr lang="en-US" sz="1600" i="1" dirty="0"/>
          </a:p>
          <a:p>
            <a:r>
              <a:rPr lang="en-US" sz="1600" i="1" dirty="0"/>
              <a:t>        // can't be called via this</a:t>
            </a:r>
          </a:p>
          <a:p>
            <a:r>
              <a:rPr lang="en-US" sz="1600" i="1" dirty="0"/>
              <a:t>    </a:t>
            </a:r>
            <a:r>
              <a:rPr lang="en-US" sz="1600" i="1" dirty="0" smtClean="0"/>
              <a:t>}</a:t>
            </a:r>
          </a:p>
          <a:p>
            <a:endParaRPr lang="en-US" sz="1600" i="1" dirty="0"/>
          </a:p>
          <a:p>
            <a:r>
              <a:rPr lang="en-US" sz="1600" i="1" dirty="0"/>
              <a:t>function </a:t>
            </a:r>
            <a:r>
              <a:rPr lang="en-US" sz="1600" i="1" dirty="0" err="1"/>
              <a:t>MyObj</a:t>
            </a:r>
            <a:r>
              <a:rPr lang="en-US" sz="1600" i="1" dirty="0"/>
              <a:t>() { // constructor</a:t>
            </a:r>
          </a:p>
          <a:p>
            <a:r>
              <a:rPr lang="en-US" sz="1600" i="1" dirty="0"/>
              <a:t>        </a:t>
            </a:r>
            <a:r>
              <a:rPr lang="en-US" sz="1600" i="1" dirty="0" err="1"/>
              <a:t>var</a:t>
            </a:r>
            <a:r>
              <a:rPr lang="en-US" sz="1600" i="1" dirty="0"/>
              <a:t> </a:t>
            </a:r>
            <a:r>
              <a:rPr lang="en-US" sz="1600" i="1" dirty="0" err="1"/>
              <a:t>privateInstanceVar</a:t>
            </a:r>
            <a:r>
              <a:rPr lang="en-US" sz="1600" i="1" dirty="0"/>
              <a:t> = 'bar';</a:t>
            </a:r>
          </a:p>
          <a:p>
            <a:r>
              <a:rPr lang="en-US" sz="1600" i="1" dirty="0"/>
              <a:t>        </a:t>
            </a:r>
            <a:r>
              <a:rPr lang="en-US" sz="1600" i="1" dirty="0" err="1"/>
              <a:t>this.publicInstanceVar</a:t>
            </a:r>
            <a:r>
              <a:rPr lang="en-US" sz="1600" i="1" dirty="0"/>
              <a:t> = '</a:t>
            </a:r>
            <a:r>
              <a:rPr lang="en-US" sz="1600" i="1" dirty="0" err="1"/>
              <a:t>baz</a:t>
            </a:r>
            <a:r>
              <a:rPr lang="en-US" sz="1600" i="1" dirty="0"/>
              <a:t>';</a:t>
            </a:r>
          </a:p>
          <a:p>
            <a:r>
              <a:rPr lang="en-US" sz="1600" i="1" dirty="0"/>
              <a:t>       </a:t>
            </a:r>
          </a:p>
          <a:p>
            <a:r>
              <a:rPr lang="en-US" sz="1600" i="1" dirty="0"/>
              <a:t> function </a:t>
            </a:r>
            <a:r>
              <a:rPr lang="en-US" sz="1600" i="1" dirty="0" err="1"/>
              <a:t>privateInstanceFunction</a:t>
            </a:r>
            <a:r>
              <a:rPr lang="en-US" sz="1600" i="1" dirty="0"/>
              <a:t>() {</a:t>
            </a:r>
          </a:p>
          <a:p>
            <a:r>
              <a:rPr lang="en-US" sz="1600" i="1" dirty="0"/>
              <a:t>            // has access to all </a:t>
            </a:r>
            <a:r>
              <a:rPr lang="en-US" sz="1600" i="1" dirty="0" err="1"/>
              <a:t>vars</a:t>
            </a:r>
            <a:endParaRPr lang="en-US" sz="1600" i="1" dirty="0"/>
          </a:p>
          <a:p>
            <a:r>
              <a:rPr lang="en-US" sz="1600" i="1" dirty="0"/>
              <a:t>            // can't be called via this</a:t>
            </a:r>
          </a:p>
          <a:p>
            <a:r>
              <a:rPr lang="en-US" sz="1600" i="1" dirty="0"/>
              <a:t>        };</a:t>
            </a:r>
          </a:p>
          <a:p>
            <a:endParaRPr lang="en-US" sz="1600" i="1" dirty="0"/>
          </a:p>
          <a:p>
            <a:endParaRPr lang="en-US" sz="1600" i="1" dirty="0"/>
          </a:p>
          <a:p>
            <a:r>
              <a:rPr lang="en-US" sz="1600" i="1" dirty="0"/>
              <a:t>    </a:t>
            </a:r>
          </a:p>
        </p:txBody>
      </p:sp>
    </p:spTree>
    <p:extLst>
      <p:ext uri="{BB962C8B-B14F-4D97-AF65-F5344CB8AC3E}">
        <p14:creationId xmlns:p14="http://schemas.microsoft.com/office/powerpoint/2010/main" val="9952988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Insert computational expressions</a:t>
            </a:r>
            <a:endParaRPr lang="en-US" dirty="0"/>
          </a:p>
        </p:txBody>
      </p:sp>
      <p:sp>
        <p:nvSpPr>
          <p:cNvPr id="3" name="Rectangle 2"/>
          <p:cNvSpPr/>
          <p:nvPr/>
        </p:nvSpPr>
        <p:spPr>
          <a:xfrm>
            <a:off x="831272" y="1789929"/>
            <a:ext cx="6096000" cy="2123658"/>
          </a:xfrm>
          <a:prstGeom prst="rect">
            <a:avLst/>
          </a:prstGeom>
        </p:spPr>
        <p:txBody>
          <a:bodyPr>
            <a:spAutoFit/>
          </a:bodyPr>
          <a:lstStyle/>
          <a:p>
            <a:r>
              <a:rPr lang="en-US" sz="1600" dirty="0"/>
              <a:t>import React, { Component } from "react";</a:t>
            </a:r>
          </a:p>
          <a:p>
            <a:r>
              <a:rPr lang="en-US" sz="1600" dirty="0" err="1"/>
              <a:t>const</a:t>
            </a:r>
            <a:r>
              <a:rPr lang="en-US" sz="1600" dirty="0"/>
              <a:t> count = 4</a:t>
            </a:r>
          </a:p>
          <a:p>
            <a:r>
              <a:rPr lang="en-US" sz="1600" dirty="0"/>
              <a:t>export default class App extends Component {</a:t>
            </a:r>
          </a:p>
          <a:p>
            <a:r>
              <a:rPr lang="en-US" sz="1600" dirty="0"/>
              <a:t>render = () =&gt;</a:t>
            </a:r>
          </a:p>
          <a:p>
            <a:r>
              <a:rPr lang="en-US" sz="1600" dirty="0"/>
              <a:t>&lt;h4 </a:t>
            </a:r>
            <a:r>
              <a:rPr lang="en-US" sz="1600" dirty="0" err="1"/>
              <a:t>className</a:t>
            </a:r>
            <a:r>
              <a:rPr lang="en-US" sz="1600" dirty="0"/>
              <a:t>="</a:t>
            </a:r>
            <a:r>
              <a:rPr lang="en-US" sz="1600" dirty="0" err="1"/>
              <a:t>bg</a:t>
            </a:r>
            <a:r>
              <a:rPr lang="en-US" sz="1600" dirty="0"/>
              <a:t>-primary text-white text-center p-2 m-1"&gt;</a:t>
            </a:r>
          </a:p>
          <a:p>
            <a:r>
              <a:rPr lang="en-US" sz="1600" dirty="0"/>
              <a:t>Number of things: { count % 2 === 0 ? "Even" : "Odd" }</a:t>
            </a:r>
          </a:p>
          <a:p>
            <a:r>
              <a:rPr lang="en-US" sz="1600" dirty="0"/>
              <a:t>&lt;/h4&gt;</a:t>
            </a:r>
          </a:p>
          <a:p>
            <a:r>
              <a:rPr lang="en-US" sz="1600" dirty="0"/>
              <a:t>}</a:t>
            </a:r>
          </a:p>
        </p:txBody>
      </p:sp>
      <p:sp>
        <p:nvSpPr>
          <p:cNvPr id="4" name="Rectangle 3"/>
          <p:cNvSpPr/>
          <p:nvPr/>
        </p:nvSpPr>
        <p:spPr>
          <a:xfrm>
            <a:off x="6428509" y="3369485"/>
            <a:ext cx="6096000" cy="2893100"/>
          </a:xfrm>
          <a:prstGeom prst="rect">
            <a:avLst/>
          </a:prstGeom>
        </p:spPr>
        <p:txBody>
          <a:bodyPr>
            <a:spAutoFit/>
          </a:bodyPr>
          <a:lstStyle/>
          <a:p>
            <a:r>
              <a:rPr lang="en-US" sz="1600" dirty="0"/>
              <a:t>import React, { Component } from "react";</a:t>
            </a:r>
          </a:p>
          <a:p>
            <a:r>
              <a:rPr lang="en-US" sz="1600" dirty="0" err="1"/>
              <a:t>const</a:t>
            </a:r>
            <a:r>
              <a:rPr lang="en-US" sz="1600" dirty="0"/>
              <a:t> count = 4</a:t>
            </a:r>
          </a:p>
          <a:p>
            <a:r>
              <a:rPr lang="en-US" sz="1600" dirty="0"/>
              <a:t>function </a:t>
            </a:r>
            <a:r>
              <a:rPr lang="en-US" sz="1600" dirty="0" err="1"/>
              <a:t>isEven</a:t>
            </a:r>
            <a:r>
              <a:rPr lang="en-US" sz="1600" dirty="0"/>
              <a:t>() {</a:t>
            </a:r>
          </a:p>
          <a:p>
            <a:r>
              <a:rPr lang="en-US" sz="1600" dirty="0"/>
              <a:t>return count % 2 === 0 ? "Even" : "Odd";</a:t>
            </a:r>
          </a:p>
          <a:p>
            <a:r>
              <a:rPr lang="en-US" sz="1600" dirty="0"/>
              <a:t>}</a:t>
            </a:r>
          </a:p>
          <a:p>
            <a:r>
              <a:rPr lang="en-US" sz="1600" dirty="0"/>
              <a:t>export default class App extends Component {</a:t>
            </a:r>
          </a:p>
          <a:p>
            <a:r>
              <a:rPr lang="en-US" sz="1600" dirty="0"/>
              <a:t>render = () =&gt;</a:t>
            </a:r>
          </a:p>
          <a:p>
            <a:r>
              <a:rPr lang="en-US" sz="1600" dirty="0"/>
              <a:t>&lt;h4 </a:t>
            </a:r>
            <a:r>
              <a:rPr lang="en-US" sz="1600" dirty="0" err="1"/>
              <a:t>className</a:t>
            </a:r>
            <a:r>
              <a:rPr lang="en-US" sz="1600" dirty="0"/>
              <a:t>="</a:t>
            </a:r>
            <a:r>
              <a:rPr lang="en-US" sz="1600" dirty="0" err="1"/>
              <a:t>bg</a:t>
            </a:r>
            <a:r>
              <a:rPr lang="en-US" sz="1600" dirty="0"/>
              <a:t>-primary text-white text-center p-2 m-1"&gt;</a:t>
            </a:r>
          </a:p>
          <a:p>
            <a:r>
              <a:rPr lang="en-US" sz="1600" dirty="0"/>
              <a:t>Number of things: { </a:t>
            </a:r>
            <a:r>
              <a:rPr lang="en-US" sz="1600" dirty="0" err="1"/>
              <a:t>isEven</a:t>
            </a:r>
            <a:r>
              <a:rPr lang="en-US" sz="1600" dirty="0"/>
              <a:t>() }</a:t>
            </a:r>
          </a:p>
          <a:p>
            <a:r>
              <a:rPr lang="en-US" sz="1600" dirty="0"/>
              <a:t>&lt;/h4&gt;</a:t>
            </a:r>
          </a:p>
          <a:p>
            <a:r>
              <a:rPr lang="en-US" sz="1600" dirty="0"/>
              <a:t>}</a:t>
            </a:r>
          </a:p>
        </p:txBody>
      </p:sp>
    </p:spTree>
    <p:extLst>
      <p:ext uri="{BB962C8B-B14F-4D97-AF65-F5344CB8AC3E}">
        <p14:creationId xmlns:p14="http://schemas.microsoft.com/office/powerpoint/2010/main" val="16719301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JavaScript JSON</a:t>
            </a:r>
          </a:p>
        </p:txBody>
      </p:sp>
      <p:sp>
        <p:nvSpPr>
          <p:cNvPr id="4" name="Rectangle 3"/>
          <p:cNvSpPr/>
          <p:nvPr/>
        </p:nvSpPr>
        <p:spPr>
          <a:xfrm>
            <a:off x="838200" y="2232869"/>
            <a:ext cx="9882188" cy="3293209"/>
          </a:xfrm>
          <a:prstGeom prst="rect">
            <a:avLst/>
          </a:prstGeom>
        </p:spPr>
        <p:txBody>
          <a:bodyPr wrap="square">
            <a:spAutoFit/>
          </a:bodyPr>
          <a:lstStyle/>
          <a:p>
            <a:endParaRPr lang="en-US" sz="1600" dirty="0"/>
          </a:p>
          <a:p>
            <a:r>
              <a:rPr lang="en-US" sz="1600" dirty="0"/>
              <a:t>    { “name”:”</a:t>
            </a:r>
            <a:r>
              <a:rPr lang="en-US" sz="1600" dirty="0" err="1"/>
              <a:t>Thanos</a:t>
            </a:r>
            <a:r>
              <a:rPr lang="en-US" sz="1600" dirty="0"/>
              <a:t>” }</a:t>
            </a:r>
          </a:p>
          <a:p>
            <a:endParaRPr lang="en-US" sz="1600" dirty="0"/>
          </a:p>
          <a:p>
            <a:r>
              <a:rPr lang="en-US" sz="1600" dirty="0"/>
              <a:t>    Types of Values:</a:t>
            </a:r>
          </a:p>
          <a:p>
            <a:r>
              <a:rPr lang="en-US" sz="1600" dirty="0"/>
              <a:t>    Array: An associative array of values.</a:t>
            </a:r>
          </a:p>
          <a:p>
            <a:r>
              <a:rPr lang="en-US" sz="1600" dirty="0"/>
              <a:t>    Boolean: True or false.</a:t>
            </a:r>
          </a:p>
          <a:p>
            <a:r>
              <a:rPr lang="en-US" sz="1600" dirty="0"/>
              <a:t>    Number: An integer.</a:t>
            </a:r>
          </a:p>
          <a:p>
            <a:r>
              <a:rPr lang="en-US" sz="1600" dirty="0"/>
              <a:t>    Object: An associative array of key/value pairs.</a:t>
            </a:r>
          </a:p>
          <a:p>
            <a:r>
              <a:rPr lang="en-US" sz="1600" dirty="0"/>
              <a:t>    String: Several plain text characters which usually form a word.</a:t>
            </a:r>
          </a:p>
          <a:p>
            <a:endParaRPr lang="en-US" sz="1600" dirty="0"/>
          </a:p>
          <a:p>
            <a:r>
              <a:rPr lang="en-US" sz="1600" dirty="0" smtClean="0"/>
              <a:t>Many data -&gt; separated by comma</a:t>
            </a:r>
          </a:p>
          <a:p>
            <a:endParaRPr lang="en-US" sz="1600" dirty="0"/>
          </a:p>
          <a:p>
            <a:r>
              <a:rPr lang="en-US" sz="1600" dirty="0"/>
              <a:t>    { “name”:”</a:t>
            </a:r>
            <a:r>
              <a:rPr lang="en-US" sz="1600" dirty="0" err="1"/>
              <a:t>Thanos</a:t>
            </a:r>
            <a:r>
              <a:rPr lang="en-US" sz="1600" dirty="0"/>
              <a:t>”, “</a:t>
            </a:r>
            <a:r>
              <a:rPr lang="en-US" sz="1600" dirty="0" err="1"/>
              <a:t>Occupation</a:t>
            </a:r>
            <a:r>
              <a:rPr lang="en-US" sz="1600" dirty="0" err="1" smtClean="0"/>
              <a:t>”:”Professor</a:t>
            </a:r>
            <a:r>
              <a:rPr lang="en-US" sz="1600" dirty="0" smtClean="0"/>
              <a:t>” </a:t>
            </a:r>
            <a:r>
              <a:rPr lang="en-US" sz="1600" dirty="0"/>
              <a:t>}</a:t>
            </a:r>
          </a:p>
        </p:txBody>
      </p:sp>
      <p:sp>
        <p:nvSpPr>
          <p:cNvPr id="5" name="Rectangle 4"/>
          <p:cNvSpPr/>
          <p:nvPr/>
        </p:nvSpPr>
        <p:spPr>
          <a:xfrm>
            <a:off x="990599" y="1586538"/>
            <a:ext cx="7224713" cy="338554"/>
          </a:xfrm>
          <a:prstGeom prst="rect">
            <a:avLst/>
          </a:prstGeom>
        </p:spPr>
        <p:txBody>
          <a:bodyPr wrap="square">
            <a:spAutoFit/>
          </a:bodyPr>
          <a:lstStyle/>
          <a:p>
            <a:r>
              <a:rPr lang="en-US" sz="1600" b="1" dirty="0"/>
              <a:t>JSON or JavaScript Object Notation is a format for structuring data</a:t>
            </a:r>
          </a:p>
        </p:txBody>
      </p:sp>
      <p:sp>
        <p:nvSpPr>
          <p:cNvPr id="7" name="Rectangle 6"/>
          <p:cNvSpPr/>
          <p:nvPr/>
        </p:nvSpPr>
        <p:spPr>
          <a:xfrm>
            <a:off x="847725" y="5745093"/>
            <a:ext cx="8305800" cy="646331"/>
          </a:xfrm>
          <a:prstGeom prst="rect">
            <a:avLst/>
          </a:prstGeom>
        </p:spPr>
        <p:txBody>
          <a:bodyPr wrap="square">
            <a:spAutoFit/>
          </a:bodyPr>
          <a:lstStyle/>
          <a:p>
            <a:r>
              <a:rPr lang="en-US" dirty="0" smtClean="0"/>
              <a:t>As a functional data object</a:t>
            </a:r>
            <a:endParaRPr lang="en-US" dirty="0"/>
          </a:p>
          <a:p>
            <a:r>
              <a:rPr lang="en-US" dirty="0" err="1" smtClean="0"/>
              <a:t>var</a:t>
            </a:r>
            <a:r>
              <a:rPr lang="en-US" dirty="0" smtClean="0"/>
              <a:t> </a:t>
            </a:r>
            <a:r>
              <a:rPr lang="en-US" dirty="0"/>
              <a:t>person={ “name”:”</a:t>
            </a:r>
            <a:r>
              <a:rPr lang="en-US" dirty="0" err="1"/>
              <a:t>Thanos</a:t>
            </a:r>
            <a:r>
              <a:rPr lang="en-US" dirty="0"/>
              <a:t>”, “</a:t>
            </a:r>
            <a:r>
              <a:rPr lang="en-US" dirty="0" err="1"/>
              <a:t>Occupation”:”Destroying</a:t>
            </a:r>
            <a:r>
              <a:rPr lang="en-US" dirty="0"/>
              <a:t> half of humanity” }</a:t>
            </a:r>
          </a:p>
        </p:txBody>
      </p:sp>
    </p:spTree>
    <p:extLst>
      <p:ext uri="{BB962C8B-B14F-4D97-AF65-F5344CB8AC3E}">
        <p14:creationId xmlns:p14="http://schemas.microsoft.com/office/powerpoint/2010/main" val="31902138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JSON….</a:t>
            </a:r>
            <a:endParaRPr lang="en-US" dirty="0"/>
          </a:p>
        </p:txBody>
      </p:sp>
      <p:sp>
        <p:nvSpPr>
          <p:cNvPr id="3" name="Rectangle 2"/>
          <p:cNvSpPr/>
          <p:nvPr/>
        </p:nvSpPr>
        <p:spPr>
          <a:xfrm>
            <a:off x="838200" y="1690688"/>
            <a:ext cx="9920288" cy="4524315"/>
          </a:xfrm>
          <a:prstGeom prst="rect">
            <a:avLst/>
          </a:prstGeom>
        </p:spPr>
        <p:txBody>
          <a:bodyPr wrap="square">
            <a:spAutoFit/>
          </a:bodyPr>
          <a:lstStyle/>
          <a:p>
            <a:r>
              <a:rPr lang="en-US" dirty="0"/>
              <a:t>{</a:t>
            </a:r>
          </a:p>
          <a:p>
            <a:r>
              <a:rPr lang="en-US" dirty="0"/>
              <a:t>	</a:t>
            </a:r>
            <a:r>
              <a:rPr lang="en-US" dirty="0" smtClean="0"/>
              <a:t>“Books": </a:t>
            </a:r>
            <a:r>
              <a:rPr lang="en-US" dirty="0"/>
              <a:t>[</a:t>
            </a:r>
          </a:p>
          <a:p>
            <a:endParaRPr lang="en-US" dirty="0"/>
          </a:p>
          <a:p>
            <a:r>
              <a:rPr lang="en-US" dirty="0"/>
              <a:t>		{</a:t>
            </a:r>
          </a:p>
          <a:p>
            <a:r>
              <a:rPr lang="en-US" dirty="0"/>
              <a:t>		"Name" : </a:t>
            </a:r>
            <a:r>
              <a:rPr lang="en-US" dirty="0" smtClean="0"/>
              <a:t>“Les </a:t>
            </a:r>
            <a:r>
              <a:rPr lang="en-US" dirty="0" err="1" smtClean="0"/>
              <a:t>Misarables</a:t>
            </a:r>
            <a:r>
              <a:rPr lang="en-US" dirty="0" smtClean="0"/>
              <a:t>",</a:t>
            </a:r>
            <a:endParaRPr lang="en-US" dirty="0"/>
          </a:p>
          <a:p>
            <a:r>
              <a:rPr lang="en-US" dirty="0"/>
              <a:t>		</a:t>
            </a:r>
            <a:r>
              <a:rPr lang="en-US" dirty="0" smtClean="0"/>
              <a:t>“author" </a:t>
            </a:r>
            <a:r>
              <a:rPr lang="en-US" dirty="0"/>
              <a:t>: </a:t>
            </a:r>
            <a:r>
              <a:rPr lang="en-US" dirty="0" smtClean="0"/>
              <a:t>“Victor Hugo",</a:t>
            </a:r>
            <a:endParaRPr lang="en-US" dirty="0"/>
          </a:p>
          <a:p>
            <a:r>
              <a:rPr lang="en-US" dirty="0"/>
              <a:t>		</a:t>
            </a:r>
            <a:r>
              <a:rPr lang="en-US" dirty="0" smtClean="0"/>
              <a:t>“Keywords" </a:t>
            </a:r>
            <a:r>
              <a:rPr lang="en-US" dirty="0"/>
              <a:t>: [ </a:t>
            </a:r>
            <a:r>
              <a:rPr lang="en-US" dirty="0" smtClean="0"/>
              <a:t>“France", “Paris“, “French revolution“, “1879” </a:t>
            </a:r>
            <a:r>
              <a:rPr lang="en-US" dirty="0"/>
              <a:t>]</a:t>
            </a:r>
          </a:p>
          <a:p>
            <a:r>
              <a:rPr lang="en-US" dirty="0"/>
              <a:t>		},</a:t>
            </a:r>
          </a:p>
          <a:p>
            <a:endParaRPr lang="en-US" dirty="0"/>
          </a:p>
          <a:p>
            <a:r>
              <a:rPr lang="en-US" dirty="0"/>
              <a:t>		{</a:t>
            </a:r>
          </a:p>
          <a:p>
            <a:r>
              <a:rPr lang="en-US" dirty="0"/>
              <a:t>		"Name" : </a:t>
            </a:r>
            <a:r>
              <a:rPr lang="en-US" dirty="0" smtClean="0"/>
              <a:t>“Art of Electronics",</a:t>
            </a:r>
            <a:endParaRPr lang="en-US" dirty="0"/>
          </a:p>
          <a:p>
            <a:r>
              <a:rPr lang="en-US" dirty="0"/>
              <a:t>		"</a:t>
            </a:r>
            <a:r>
              <a:rPr lang="en-US" dirty="0" smtClean="0"/>
              <a:t>author" </a:t>
            </a:r>
            <a:r>
              <a:rPr lang="en-US" dirty="0"/>
              <a:t>: </a:t>
            </a:r>
            <a:r>
              <a:rPr lang="en-US" dirty="0" smtClean="0"/>
              <a:t>“Horovitz",</a:t>
            </a:r>
            <a:endParaRPr lang="en-US" dirty="0"/>
          </a:p>
          <a:p>
            <a:r>
              <a:rPr lang="en-US" dirty="0"/>
              <a:t>		</a:t>
            </a:r>
            <a:r>
              <a:rPr lang="en-US" dirty="0" smtClean="0"/>
              <a:t>“Keywords" </a:t>
            </a:r>
            <a:r>
              <a:rPr lang="en-US" dirty="0"/>
              <a:t>: [ </a:t>
            </a:r>
            <a:r>
              <a:rPr lang="en-US" dirty="0" smtClean="0"/>
              <a:t>“Amplifiers", “Transistors" </a:t>
            </a:r>
            <a:r>
              <a:rPr lang="en-US" dirty="0"/>
              <a:t>]</a:t>
            </a:r>
          </a:p>
          <a:p>
            <a:r>
              <a:rPr lang="en-US" dirty="0"/>
              <a:t>		}</a:t>
            </a:r>
          </a:p>
          <a:p>
            <a:r>
              <a:rPr lang="en-US" dirty="0"/>
              <a:t>	]</a:t>
            </a:r>
          </a:p>
          <a:p>
            <a:r>
              <a:rPr lang="en-US" dirty="0"/>
              <a:t>}</a:t>
            </a:r>
          </a:p>
        </p:txBody>
      </p:sp>
    </p:spTree>
    <p:extLst>
      <p:ext uri="{BB962C8B-B14F-4D97-AF65-F5344CB8AC3E}">
        <p14:creationId xmlns:p14="http://schemas.microsoft.com/office/powerpoint/2010/main" val="30132212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JSX</a:t>
            </a:r>
            <a:endParaRPr lang="en-US" dirty="0"/>
          </a:p>
        </p:txBody>
      </p:sp>
      <p:sp>
        <p:nvSpPr>
          <p:cNvPr id="3" name="Rectangle 2"/>
          <p:cNvSpPr/>
          <p:nvPr/>
        </p:nvSpPr>
        <p:spPr>
          <a:xfrm>
            <a:off x="838199" y="1690688"/>
            <a:ext cx="10334625" cy="584775"/>
          </a:xfrm>
          <a:prstGeom prst="rect">
            <a:avLst/>
          </a:prstGeom>
        </p:spPr>
        <p:txBody>
          <a:bodyPr wrap="square">
            <a:spAutoFit/>
          </a:bodyPr>
          <a:lstStyle/>
          <a:p>
            <a:r>
              <a:rPr lang="en-US" sz="1600" dirty="0"/>
              <a:t>JSX is basically a syntax extension of regular JavaScript and is used to create React elements. These elements are then rendered to the React DOM</a:t>
            </a:r>
          </a:p>
        </p:txBody>
      </p:sp>
      <p:sp>
        <p:nvSpPr>
          <p:cNvPr id="4" name="Rectangle 3"/>
          <p:cNvSpPr/>
          <p:nvPr/>
        </p:nvSpPr>
        <p:spPr>
          <a:xfrm>
            <a:off x="838198" y="2533174"/>
            <a:ext cx="10334625" cy="830997"/>
          </a:xfrm>
          <a:prstGeom prst="rect">
            <a:avLst/>
          </a:prstGeom>
        </p:spPr>
        <p:txBody>
          <a:bodyPr wrap="square">
            <a:spAutoFit/>
          </a:bodyPr>
          <a:lstStyle/>
          <a:p>
            <a:r>
              <a:rPr lang="en-US" sz="1600" dirty="0"/>
              <a:t>In React we are allowed to use normal JavaScript expressions with JSX. To embed any JavaScript expression in a piece of code written in JSX we will have to wrap that expression in curly braces {}. Consider the below program, written in the </a:t>
            </a:r>
            <a:r>
              <a:rPr lang="en-US" sz="1600" b="1" dirty="0"/>
              <a:t>index.js</a:t>
            </a:r>
            <a:r>
              <a:rPr lang="en-US" sz="1600" dirty="0"/>
              <a:t> file</a:t>
            </a:r>
          </a:p>
        </p:txBody>
      </p:sp>
      <p:sp>
        <p:nvSpPr>
          <p:cNvPr id="5" name="Rectangle 4"/>
          <p:cNvSpPr/>
          <p:nvPr/>
        </p:nvSpPr>
        <p:spPr>
          <a:xfrm>
            <a:off x="2190750" y="3601026"/>
            <a:ext cx="6496050" cy="2800767"/>
          </a:xfrm>
          <a:prstGeom prst="rect">
            <a:avLst/>
          </a:prstGeom>
        </p:spPr>
        <p:txBody>
          <a:bodyPr wrap="square">
            <a:spAutoFit/>
          </a:bodyPr>
          <a:lstStyle/>
          <a:p>
            <a:r>
              <a:rPr lang="en-US" sz="1600" dirty="0"/>
              <a:t>import React from 'react';</a:t>
            </a:r>
          </a:p>
          <a:p>
            <a:r>
              <a:rPr lang="en-US" sz="1600" dirty="0"/>
              <a:t>import </a:t>
            </a:r>
            <a:r>
              <a:rPr lang="en-US" sz="1600" dirty="0" err="1"/>
              <a:t>ReactDOM</a:t>
            </a:r>
            <a:r>
              <a:rPr lang="en-US" sz="1600" dirty="0"/>
              <a:t> from 'react-</a:t>
            </a:r>
            <a:r>
              <a:rPr lang="en-US" sz="1600" dirty="0" err="1"/>
              <a:t>dom</a:t>
            </a:r>
            <a:r>
              <a:rPr lang="en-US" sz="1600" dirty="0"/>
              <a:t>';</a:t>
            </a:r>
          </a:p>
          <a:p>
            <a:endParaRPr lang="en-US" sz="1600" dirty="0"/>
          </a:p>
          <a:p>
            <a:r>
              <a:rPr lang="en-US" sz="1600" dirty="0" err="1"/>
              <a:t>const</a:t>
            </a:r>
            <a:r>
              <a:rPr lang="en-US" sz="1600" dirty="0"/>
              <a:t> name = </a:t>
            </a:r>
            <a:r>
              <a:rPr lang="en-US" sz="1600" dirty="0" smtClean="0"/>
              <a:t>“</a:t>
            </a:r>
            <a:r>
              <a:rPr lang="en-US" sz="1600" dirty="0" err="1" smtClean="0"/>
              <a:t>Thanos</a:t>
            </a:r>
            <a:r>
              <a:rPr lang="en-US" sz="1600" dirty="0" smtClean="0"/>
              <a:t>";</a:t>
            </a:r>
            <a:endParaRPr lang="en-US" sz="1600" dirty="0"/>
          </a:p>
          <a:p>
            <a:endParaRPr lang="en-US" sz="1600" dirty="0"/>
          </a:p>
          <a:p>
            <a:r>
              <a:rPr lang="en-US" sz="1600" dirty="0" err="1"/>
              <a:t>const</a:t>
            </a:r>
            <a:r>
              <a:rPr lang="en-US" sz="1600" dirty="0"/>
              <a:t> element = &lt;h1&gt;Hello</a:t>
            </a:r>
            <a:r>
              <a:rPr lang="en-US" sz="1600" dirty="0" smtClean="0"/>
              <a:t>,{ </a:t>
            </a:r>
            <a:r>
              <a:rPr lang="en-US" sz="1600" dirty="0"/>
              <a:t>name }.Welcome </a:t>
            </a:r>
            <a:r>
              <a:rPr lang="en-US" sz="1600" dirty="0" smtClean="0"/>
              <a:t>to my page.&lt; </a:t>
            </a:r>
            <a:r>
              <a:rPr lang="en-US" sz="1600" dirty="0"/>
              <a:t>/h1&gt;;</a:t>
            </a:r>
          </a:p>
          <a:p>
            <a:endParaRPr lang="en-US" sz="1600" dirty="0"/>
          </a:p>
          <a:p>
            <a:r>
              <a:rPr lang="en-US" sz="1600" dirty="0" err="1"/>
              <a:t>ReactDOM.render</a:t>
            </a:r>
            <a:r>
              <a:rPr lang="en-US" sz="1600" dirty="0"/>
              <a:t>(</a:t>
            </a:r>
          </a:p>
          <a:p>
            <a:r>
              <a:rPr lang="en-US" sz="1600" dirty="0"/>
              <a:t>	element,</a:t>
            </a:r>
          </a:p>
          <a:p>
            <a:r>
              <a:rPr lang="en-US" sz="1600" dirty="0"/>
              <a:t>	</a:t>
            </a:r>
            <a:r>
              <a:rPr lang="en-US" sz="1600" dirty="0" err="1"/>
              <a:t>document.getElementById</a:t>
            </a:r>
            <a:r>
              <a:rPr lang="en-US" sz="1600" dirty="0"/>
              <a:t>("root")</a:t>
            </a:r>
          </a:p>
          <a:p>
            <a:r>
              <a:rPr lang="en-US" sz="1600" dirty="0"/>
              <a:t>);</a:t>
            </a:r>
          </a:p>
        </p:txBody>
      </p:sp>
    </p:spTree>
    <p:extLst>
      <p:ext uri="{BB962C8B-B14F-4D97-AF65-F5344CB8AC3E}">
        <p14:creationId xmlns:p14="http://schemas.microsoft.com/office/powerpoint/2010/main" val="15928547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JSX</a:t>
            </a:r>
            <a:endParaRPr lang="en-US" dirty="0"/>
          </a:p>
        </p:txBody>
      </p:sp>
      <p:sp>
        <p:nvSpPr>
          <p:cNvPr id="3" name="Rectangle 2"/>
          <p:cNvSpPr/>
          <p:nvPr/>
        </p:nvSpPr>
        <p:spPr>
          <a:xfrm>
            <a:off x="838199" y="1690688"/>
            <a:ext cx="9891713" cy="2831544"/>
          </a:xfrm>
          <a:prstGeom prst="rect">
            <a:avLst/>
          </a:prstGeom>
        </p:spPr>
        <p:txBody>
          <a:bodyPr wrap="square">
            <a:spAutoFit/>
          </a:bodyPr>
          <a:lstStyle/>
          <a:p>
            <a:r>
              <a:rPr lang="en-US" sz="1600" dirty="0"/>
              <a:t>import React from 'react';</a:t>
            </a:r>
          </a:p>
          <a:p>
            <a:r>
              <a:rPr lang="en-US" sz="1600" dirty="0"/>
              <a:t>import </a:t>
            </a:r>
            <a:r>
              <a:rPr lang="en-US" sz="1600" dirty="0" err="1"/>
              <a:t>ReactDOM</a:t>
            </a:r>
            <a:r>
              <a:rPr lang="en-US" sz="1600" dirty="0"/>
              <a:t> from 'react-</a:t>
            </a:r>
            <a:r>
              <a:rPr lang="en-US" sz="1600" dirty="0" err="1"/>
              <a:t>dom</a:t>
            </a:r>
            <a:r>
              <a:rPr lang="en-US" sz="1600" dirty="0"/>
              <a:t>';</a:t>
            </a:r>
          </a:p>
          <a:p>
            <a:endParaRPr lang="en-US" sz="1600" dirty="0"/>
          </a:p>
          <a:p>
            <a:r>
              <a:rPr lang="en-US" sz="1600" dirty="0"/>
              <a:t>let </a:t>
            </a:r>
            <a:r>
              <a:rPr lang="en-US" sz="1600" dirty="0" err="1"/>
              <a:t>i</a:t>
            </a:r>
            <a:r>
              <a:rPr lang="en-US" sz="1600" dirty="0"/>
              <a:t> = 1;</a:t>
            </a:r>
          </a:p>
          <a:p>
            <a:endParaRPr lang="en-US" sz="1600" dirty="0"/>
          </a:p>
          <a:p>
            <a:r>
              <a:rPr lang="en-US" sz="1600" dirty="0" err="1"/>
              <a:t>const</a:t>
            </a:r>
            <a:r>
              <a:rPr lang="en-US" sz="1600" dirty="0"/>
              <a:t> element = &lt;h1&gt;{ (</a:t>
            </a:r>
            <a:r>
              <a:rPr lang="en-US" sz="1600" dirty="0" err="1"/>
              <a:t>i</a:t>
            </a:r>
            <a:r>
              <a:rPr lang="en-US" sz="1600" dirty="0"/>
              <a:t> == 1) ? 'Hello World!' : 'False!' } &lt; /h1&gt;;</a:t>
            </a:r>
          </a:p>
          <a:p>
            <a:endParaRPr lang="en-US" sz="1600" dirty="0"/>
          </a:p>
          <a:p>
            <a:r>
              <a:rPr lang="en-US" sz="1600" dirty="0" err="1"/>
              <a:t>ReactDOM.render</a:t>
            </a:r>
            <a:r>
              <a:rPr lang="en-US" sz="1600" dirty="0"/>
              <a:t>(</a:t>
            </a:r>
          </a:p>
          <a:p>
            <a:r>
              <a:rPr lang="en-US" sz="1600" dirty="0"/>
              <a:t>	element,</a:t>
            </a:r>
          </a:p>
          <a:p>
            <a:r>
              <a:rPr lang="en-US" sz="1600" dirty="0"/>
              <a:t>	</a:t>
            </a:r>
            <a:r>
              <a:rPr lang="en-US" sz="1600" dirty="0" err="1"/>
              <a:t>document.getElementById</a:t>
            </a:r>
            <a:r>
              <a:rPr lang="en-US" sz="1600" dirty="0"/>
              <a:t>("root")</a:t>
            </a:r>
          </a:p>
          <a:p>
            <a:r>
              <a:rPr lang="en-US" sz="1600" dirty="0"/>
              <a:t>);</a:t>
            </a:r>
          </a:p>
        </p:txBody>
      </p:sp>
      <p:sp>
        <p:nvSpPr>
          <p:cNvPr id="4" name="TextBox 3"/>
          <p:cNvSpPr txBox="1"/>
          <p:nvPr/>
        </p:nvSpPr>
        <p:spPr>
          <a:xfrm>
            <a:off x="7710487" y="2552462"/>
            <a:ext cx="3520194" cy="369332"/>
          </a:xfrm>
          <a:prstGeom prst="rect">
            <a:avLst/>
          </a:prstGeom>
          <a:noFill/>
        </p:spPr>
        <p:txBody>
          <a:bodyPr wrap="none" rtlCol="0">
            <a:spAutoFit/>
          </a:bodyPr>
          <a:lstStyle/>
          <a:p>
            <a:r>
              <a:rPr lang="en-US" dirty="0" smtClean="0"/>
              <a:t>If </a:t>
            </a:r>
            <a:r>
              <a:rPr lang="en-US" dirty="0" err="1" smtClean="0"/>
              <a:t>i</a:t>
            </a:r>
            <a:r>
              <a:rPr lang="en-US" dirty="0" smtClean="0"/>
              <a:t>=1 then ‘Hello world!’ else ‘False’</a:t>
            </a:r>
            <a:endParaRPr lang="en-US" dirty="0"/>
          </a:p>
        </p:txBody>
      </p:sp>
      <p:sp>
        <p:nvSpPr>
          <p:cNvPr id="5" name="Right Brace 4"/>
          <p:cNvSpPr/>
          <p:nvPr/>
        </p:nvSpPr>
        <p:spPr>
          <a:xfrm>
            <a:off x="6715125" y="843241"/>
            <a:ext cx="800100" cy="380019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ectangle 5"/>
          <p:cNvSpPr/>
          <p:nvPr/>
        </p:nvSpPr>
        <p:spPr>
          <a:xfrm>
            <a:off x="945063" y="5092697"/>
            <a:ext cx="3554371" cy="338554"/>
          </a:xfrm>
          <a:prstGeom prst="rect">
            <a:avLst/>
          </a:prstGeom>
        </p:spPr>
        <p:txBody>
          <a:bodyPr wrap="none">
            <a:spAutoFit/>
          </a:bodyPr>
          <a:lstStyle/>
          <a:p>
            <a:r>
              <a:rPr lang="en-US" sz="1600" dirty="0"/>
              <a:t>class in HTML becomes </a:t>
            </a:r>
            <a:r>
              <a:rPr lang="en-US" sz="1600" dirty="0" err="1"/>
              <a:t>className</a:t>
            </a:r>
            <a:r>
              <a:rPr lang="en-US" sz="1600" dirty="0"/>
              <a:t> in JSX</a:t>
            </a:r>
          </a:p>
        </p:txBody>
      </p:sp>
      <p:sp>
        <p:nvSpPr>
          <p:cNvPr id="7" name="Rectangle 6"/>
          <p:cNvSpPr/>
          <p:nvPr/>
        </p:nvSpPr>
        <p:spPr>
          <a:xfrm>
            <a:off x="838199" y="5844621"/>
            <a:ext cx="7091364" cy="338554"/>
          </a:xfrm>
          <a:prstGeom prst="rect">
            <a:avLst/>
          </a:prstGeom>
        </p:spPr>
        <p:txBody>
          <a:bodyPr wrap="square">
            <a:spAutoFit/>
          </a:bodyPr>
          <a:lstStyle/>
          <a:p>
            <a:r>
              <a:rPr lang="en-US" sz="1600" dirty="0"/>
              <a:t>For custom attributes, the names of such attributes should be prefixed by data-.</a:t>
            </a:r>
          </a:p>
        </p:txBody>
      </p:sp>
      <p:sp>
        <p:nvSpPr>
          <p:cNvPr id="8" name="Rectangle 7"/>
          <p:cNvSpPr/>
          <p:nvPr/>
        </p:nvSpPr>
        <p:spPr>
          <a:xfrm>
            <a:off x="838199" y="6263102"/>
            <a:ext cx="5200142" cy="338554"/>
          </a:xfrm>
          <a:prstGeom prst="rect">
            <a:avLst/>
          </a:prstGeom>
        </p:spPr>
        <p:txBody>
          <a:bodyPr wrap="none">
            <a:spAutoFit/>
          </a:bodyPr>
          <a:lstStyle/>
          <a:p>
            <a:r>
              <a:rPr lang="pt-BR" sz="1600" dirty="0"/>
              <a:t>&lt;h2 data-sampleAttribute="sample"&gt;Custom attribute&lt;/h2&gt;</a:t>
            </a:r>
            <a:endParaRPr lang="en-US" sz="1600" dirty="0"/>
          </a:p>
        </p:txBody>
      </p:sp>
    </p:spTree>
    <p:extLst>
      <p:ext uri="{BB962C8B-B14F-4D97-AF65-F5344CB8AC3E}">
        <p14:creationId xmlns:p14="http://schemas.microsoft.com/office/powerpoint/2010/main" val="1257054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Grouping </a:t>
            </a:r>
            <a:r>
              <a:rPr lang="en-US" dirty="0"/>
              <a:t>elements </a:t>
            </a:r>
            <a:r>
              <a:rPr lang="en-US" dirty="0" smtClean="0"/>
              <a:t>in </a:t>
            </a:r>
            <a:r>
              <a:rPr lang="en-US" dirty="0"/>
              <a:t>JSX</a:t>
            </a:r>
          </a:p>
        </p:txBody>
      </p:sp>
      <p:sp>
        <p:nvSpPr>
          <p:cNvPr id="3" name="Rectangle 2"/>
          <p:cNvSpPr/>
          <p:nvPr/>
        </p:nvSpPr>
        <p:spPr>
          <a:xfrm>
            <a:off x="966788" y="1984995"/>
            <a:ext cx="6096000" cy="830997"/>
          </a:xfrm>
          <a:prstGeom prst="rect">
            <a:avLst/>
          </a:prstGeom>
        </p:spPr>
        <p:txBody>
          <a:bodyPr>
            <a:spAutoFit/>
          </a:bodyPr>
          <a:lstStyle/>
          <a:p>
            <a:r>
              <a:rPr lang="en-US" sz="1600" dirty="0" smtClean="0"/>
              <a:t>Consider that you want </a:t>
            </a:r>
            <a:r>
              <a:rPr lang="en-US" sz="1600" dirty="0"/>
              <a:t>to render multiple tags at </a:t>
            </a:r>
            <a:r>
              <a:rPr lang="en-US" sz="1600" dirty="0" smtClean="0"/>
              <a:t>the same time. You should group all the tags </a:t>
            </a:r>
            <a:r>
              <a:rPr lang="en-US" sz="1600" dirty="0"/>
              <a:t>under a parent tag and then render this parent element to the HTML</a:t>
            </a:r>
            <a:r>
              <a:rPr lang="en-US" sz="1600" dirty="0" smtClean="0"/>
              <a:t>.</a:t>
            </a:r>
          </a:p>
        </p:txBody>
      </p:sp>
      <p:sp>
        <p:nvSpPr>
          <p:cNvPr id="4" name="Rectangle 3"/>
          <p:cNvSpPr/>
          <p:nvPr/>
        </p:nvSpPr>
        <p:spPr>
          <a:xfrm>
            <a:off x="966788" y="3110299"/>
            <a:ext cx="6096000" cy="2554545"/>
          </a:xfrm>
          <a:prstGeom prst="rect">
            <a:avLst/>
          </a:prstGeom>
        </p:spPr>
        <p:txBody>
          <a:bodyPr>
            <a:spAutoFit/>
          </a:bodyPr>
          <a:lstStyle/>
          <a:p>
            <a:r>
              <a:rPr lang="en-US" sz="1600" dirty="0"/>
              <a:t>import React from 'react';</a:t>
            </a:r>
          </a:p>
          <a:p>
            <a:r>
              <a:rPr lang="en-US" sz="1600" dirty="0"/>
              <a:t>import </a:t>
            </a:r>
            <a:r>
              <a:rPr lang="en-US" sz="1600" dirty="0" err="1"/>
              <a:t>ReactDOM</a:t>
            </a:r>
            <a:r>
              <a:rPr lang="en-US" sz="1600" dirty="0"/>
              <a:t> from 'react-</a:t>
            </a:r>
            <a:r>
              <a:rPr lang="en-US" sz="1600" dirty="0" err="1"/>
              <a:t>dom</a:t>
            </a:r>
            <a:r>
              <a:rPr lang="en-US" sz="1600" dirty="0"/>
              <a:t>';</a:t>
            </a:r>
          </a:p>
          <a:p>
            <a:endParaRPr lang="en-US" sz="1600" dirty="0"/>
          </a:p>
          <a:p>
            <a:endParaRPr lang="en-US" sz="1600" dirty="0"/>
          </a:p>
          <a:p>
            <a:r>
              <a:rPr lang="en-US" sz="1600" dirty="0" err="1"/>
              <a:t>const</a:t>
            </a:r>
            <a:r>
              <a:rPr lang="en-US" sz="1600" dirty="0"/>
              <a:t> element = &lt;div&gt;</a:t>
            </a:r>
          </a:p>
          <a:p>
            <a:r>
              <a:rPr lang="en-US" sz="1600" dirty="0"/>
              <a:t>	</a:t>
            </a:r>
            <a:r>
              <a:rPr lang="en-US" sz="1600" dirty="0" smtClean="0"/>
              <a:t>&lt;</a:t>
            </a:r>
            <a:r>
              <a:rPr lang="en-US" sz="1600" dirty="0"/>
              <a:t>h1&gt;This is Heading 1 &lt; /h1&gt;</a:t>
            </a:r>
          </a:p>
          <a:p>
            <a:r>
              <a:rPr lang="en-US" sz="1600" dirty="0"/>
              <a:t>	</a:t>
            </a:r>
            <a:r>
              <a:rPr lang="en-US" sz="1600" dirty="0" smtClean="0"/>
              <a:t>&lt;</a:t>
            </a:r>
            <a:r>
              <a:rPr lang="en-US" sz="1600" dirty="0"/>
              <a:t>h2&gt;This is Heading 2&lt;/h2 &gt;</a:t>
            </a:r>
          </a:p>
          <a:p>
            <a:r>
              <a:rPr lang="en-US" sz="1600" dirty="0"/>
              <a:t>	</a:t>
            </a:r>
            <a:r>
              <a:rPr lang="en-US" sz="1600" dirty="0" smtClean="0"/>
              <a:t>&lt;</a:t>
            </a:r>
            <a:r>
              <a:rPr lang="en-US" sz="1600" dirty="0"/>
              <a:t>h3&gt;This is Heading 3 &lt; /h3&gt;</a:t>
            </a:r>
          </a:p>
          <a:p>
            <a:r>
              <a:rPr lang="en-US" sz="1600" dirty="0"/>
              <a:t>		</a:t>
            </a:r>
            <a:r>
              <a:rPr lang="en-US" sz="1600" dirty="0" smtClean="0"/>
              <a:t>&lt;/</a:t>
            </a:r>
            <a:r>
              <a:rPr lang="en-US" sz="1600" dirty="0"/>
              <a:t>div &gt; ;</a:t>
            </a:r>
          </a:p>
          <a:p>
            <a:r>
              <a:rPr lang="en-US" sz="1600" dirty="0" err="1" smtClean="0"/>
              <a:t>ReactDOM.render</a:t>
            </a:r>
            <a:r>
              <a:rPr lang="en-US" sz="1600" dirty="0" smtClean="0"/>
              <a:t>(element, </a:t>
            </a:r>
            <a:r>
              <a:rPr lang="en-US" sz="1600" dirty="0" err="1" smtClean="0"/>
              <a:t>document.getElementById</a:t>
            </a:r>
            <a:r>
              <a:rPr lang="en-US" sz="1600" dirty="0"/>
              <a:t>("root"));</a:t>
            </a:r>
          </a:p>
        </p:txBody>
      </p:sp>
    </p:spTree>
    <p:extLst>
      <p:ext uri="{BB962C8B-B14F-4D97-AF65-F5344CB8AC3E}">
        <p14:creationId xmlns:p14="http://schemas.microsoft.com/office/powerpoint/2010/main" val="19934461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Comments in JSX</a:t>
            </a:r>
            <a:endParaRPr lang="en-US" dirty="0"/>
          </a:p>
        </p:txBody>
      </p:sp>
      <p:sp>
        <p:nvSpPr>
          <p:cNvPr id="3" name="Rectangle 2"/>
          <p:cNvSpPr/>
          <p:nvPr/>
        </p:nvSpPr>
        <p:spPr>
          <a:xfrm>
            <a:off x="838200" y="1690688"/>
            <a:ext cx="9110663" cy="2893100"/>
          </a:xfrm>
          <a:prstGeom prst="rect">
            <a:avLst/>
          </a:prstGeom>
        </p:spPr>
        <p:txBody>
          <a:bodyPr wrap="square">
            <a:spAutoFit/>
          </a:bodyPr>
          <a:lstStyle/>
          <a:p>
            <a:r>
              <a:rPr lang="en-US" sz="1600" dirty="0"/>
              <a:t>import React from 'react';</a:t>
            </a:r>
          </a:p>
          <a:p>
            <a:r>
              <a:rPr lang="en-US" sz="1600" dirty="0"/>
              <a:t>import </a:t>
            </a:r>
            <a:r>
              <a:rPr lang="en-US" sz="1600" dirty="0" err="1"/>
              <a:t>ReactDOM</a:t>
            </a:r>
            <a:r>
              <a:rPr lang="en-US" sz="1600" dirty="0"/>
              <a:t> from 'react-</a:t>
            </a:r>
            <a:r>
              <a:rPr lang="en-US" sz="1600" dirty="0" err="1"/>
              <a:t>dom</a:t>
            </a:r>
            <a:r>
              <a:rPr lang="en-US" sz="1600" dirty="0"/>
              <a:t>';</a:t>
            </a:r>
          </a:p>
          <a:p>
            <a:endParaRPr lang="en-US" sz="1600" dirty="0"/>
          </a:p>
          <a:p>
            <a:endParaRPr lang="en-US" sz="1600" dirty="0"/>
          </a:p>
          <a:p>
            <a:r>
              <a:rPr lang="en-US" sz="1600" dirty="0" err="1"/>
              <a:t>const</a:t>
            </a:r>
            <a:r>
              <a:rPr lang="en-US" sz="1600" dirty="0"/>
              <a:t> element = &lt;div&gt;&lt;h1&gt;Hello World !&lt;/h1&gt;</a:t>
            </a:r>
          </a:p>
          <a:p>
            <a:r>
              <a:rPr lang="en-US" sz="1600" dirty="0"/>
              <a:t>	</a:t>
            </a:r>
            <a:r>
              <a:rPr lang="en-US" sz="1600" dirty="0" smtClean="0"/>
              <a:t>{/ </a:t>
            </a:r>
            <a:r>
              <a:rPr lang="en-US" sz="1600" dirty="0"/>
              <a:t>* This is a comment in JSX * /}</a:t>
            </a:r>
          </a:p>
          <a:p>
            <a:r>
              <a:rPr lang="en-US" sz="1600" dirty="0"/>
              <a:t>		&lt;/div&gt;;</a:t>
            </a:r>
          </a:p>
          <a:p>
            <a:endParaRPr lang="en-US" sz="1600" dirty="0"/>
          </a:p>
          <a:p>
            <a:r>
              <a:rPr lang="en-US" sz="1600" dirty="0" err="1"/>
              <a:t>ReactDOM.render</a:t>
            </a:r>
            <a:r>
              <a:rPr lang="en-US" sz="1600" dirty="0"/>
              <a:t>(</a:t>
            </a:r>
          </a:p>
          <a:p>
            <a:r>
              <a:rPr lang="en-US" sz="1600" dirty="0"/>
              <a:t>	element,</a:t>
            </a:r>
          </a:p>
          <a:p>
            <a:r>
              <a:rPr lang="en-US" sz="1600" dirty="0"/>
              <a:t>	</a:t>
            </a:r>
            <a:r>
              <a:rPr lang="en-US" sz="1600" dirty="0" err="1"/>
              <a:t>document.getElementById</a:t>
            </a:r>
            <a:r>
              <a:rPr lang="en-US" sz="1600" dirty="0"/>
              <a:t>("root"));</a:t>
            </a:r>
          </a:p>
        </p:txBody>
      </p:sp>
    </p:spTree>
    <p:extLst>
      <p:ext uri="{BB962C8B-B14F-4D97-AF65-F5344CB8AC3E}">
        <p14:creationId xmlns:p14="http://schemas.microsoft.com/office/powerpoint/2010/main" val="2631606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app</a:t>
            </a:r>
            <a:endParaRPr lang="en-US" dirty="0"/>
          </a:p>
        </p:txBody>
      </p:sp>
      <p:sp>
        <p:nvSpPr>
          <p:cNvPr id="3" name="Rectangle 2"/>
          <p:cNvSpPr/>
          <p:nvPr/>
        </p:nvSpPr>
        <p:spPr>
          <a:xfrm>
            <a:off x="1138517" y="1915849"/>
            <a:ext cx="10331823" cy="2616101"/>
          </a:xfrm>
          <a:prstGeom prst="rect">
            <a:avLst/>
          </a:prstGeom>
        </p:spPr>
        <p:txBody>
          <a:bodyPr wrap="square">
            <a:spAutoFit/>
          </a:bodyPr>
          <a:lstStyle/>
          <a:p>
            <a:r>
              <a:rPr lang="en-US" sz="1600" b="1" dirty="0" smtClean="0"/>
              <a:t>public/index.html </a:t>
            </a:r>
          </a:p>
          <a:p>
            <a:r>
              <a:rPr lang="en-US" sz="1600" dirty="0" smtClean="0"/>
              <a:t>This is the HTML file that is loaded by the browser. It contains an element </a:t>
            </a:r>
          </a:p>
          <a:p>
            <a:r>
              <a:rPr lang="en-US" sz="1600" dirty="0" smtClean="0"/>
              <a:t>in which the application is displayed and a script element that loads the </a:t>
            </a:r>
          </a:p>
          <a:p>
            <a:r>
              <a:rPr lang="en-US" sz="1600" dirty="0" smtClean="0"/>
              <a:t>application’s JavaScript files.</a:t>
            </a:r>
          </a:p>
          <a:p>
            <a:r>
              <a:rPr lang="en-US" sz="1600" b="1" dirty="0" err="1" smtClean="0"/>
              <a:t>src</a:t>
            </a:r>
            <a:r>
              <a:rPr lang="en-US" sz="1600" b="1" dirty="0" smtClean="0"/>
              <a:t>/index.js </a:t>
            </a:r>
          </a:p>
          <a:p>
            <a:r>
              <a:rPr lang="en-US" sz="1600" dirty="0" smtClean="0"/>
              <a:t>This is the JavaScript file that is responsible for configuring and starting the React </a:t>
            </a:r>
          </a:p>
          <a:p>
            <a:r>
              <a:rPr lang="en-US" sz="1600" dirty="0" smtClean="0"/>
              <a:t>application. We use this file to add the Bootstrap CSS framework, etc.</a:t>
            </a:r>
          </a:p>
          <a:p>
            <a:r>
              <a:rPr lang="en-US" sz="1600" b="1" dirty="0" err="1" smtClean="0"/>
              <a:t>src</a:t>
            </a:r>
            <a:r>
              <a:rPr lang="en-US" sz="1600" b="1" dirty="0" smtClean="0"/>
              <a:t>/App.js</a:t>
            </a:r>
            <a:r>
              <a:rPr lang="en-US" sz="1600" dirty="0" smtClean="0"/>
              <a:t> </a:t>
            </a:r>
          </a:p>
          <a:p>
            <a:r>
              <a:rPr lang="en-US" sz="1600" dirty="0" smtClean="0"/>
              <a:t>This is the React component, which contains the HTML content that will </a:t>
            </a:r>
          </a:p>
          <a:p>
            <a:r>
              <a:rPr lang="en-US" sz="1600" dirty="0" smtClean="0"/>
              <a:t>be displayed to the user and the JavaScript code required by the HTML. </a:t>
            </a:r>
          </a:p>
        </p:txBody>
      </p:sp>
    </p:spTree>
    <p:extLst>
      <p:ext uri="{BB962C8B-B14F-4D97-AF65-F5344CB8AC3E}">
        <p14:creationId xmlns:p14="http://schemas.microsoft.com/office/powerpoint/2010/main" val="2460767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JSX vs </a:t>
            </a:r>
            <a:r>
              <a:rPr lang="en-US" dirty="0" err="1" smtClean="0"/>
              <a:t>createElement</a:t>
            </a:r>
            <a:endParaRPr lang="en-US" dirty="0"/>
          </a:p>
        </p:txBody>
      </p:sp>
      <p:sp>
        <p:nvSpPr>
          <p:cNvPr id="5" name="TextBox 4"/>
          <p:cNvSpPr txBox="1"/>
          <p:nvPr/>
        </p:nvSpPr>
        <p:spPr>
          <a:xfrm>
            <a:off x="7824867" y="2151200"/>
            <a:ext cx="2900666" cy="2616101"/>
          </a:xfrm>
          <a:prstGeom prst="rect">
            <a:avLst/>
          </a:prstGeom>
          <a:noFill/>
        </p:spPr>
        <p:txBody>
          <a:bodyPr wrap="none" rtlCol="0">
            <a:spAutoFit/>
          </a:bodyPr>
          <a:lstStyle/>
          <a:p>
            <a:r>
              <a:rPr lang="en-US" sz="1600" dirty="0" err="1" smtClean="0"/>
              <a:t>React.createElement</a:t>
            </a:r>
            <a:r>
              <a:rPr lang="en-US" sz="1600" dirty="0" smtClean="0"/>
              <a:t>(</a:t>
            </a:r>
          </a:p>
          <a:p>
            <a:r>
              <a:rPr lang="en-US" sz="1600" dirty="0"/>
              <a:t>	</a:t>
            </a:r>
            <a:r>
              <a:rPr lang="en-US" sz="1600" dirty="0" smtClean="0"/>
              <a:t>Component,</a:t>
            </a:r>
          </a:p>
          <a:p>
            <a:r>
              <a:rPr lang="en-US" sz="1600" dirty="0"/>
              <a:t>	</a:t>
            </a:r>
            <a:r>
              <a:rPr lang="en-US" sz="1600" dirty="0" smtClean="0"/>
              <a:t>{</a:t>
            </a:r>
            <a:r>
              <a:rPr lang="en-US" sz="1600" dirty="0" err="1" smtClean="0"/>
              <a:t>className</a:t>
            </a:r>
            <a:r>
              <a:rPr lang="en-US" sz="1600" dirty="0" smtClean="0"/>
              <a:t>=‘test’},</a:t>
            </a:r>
          </a:p>
          <a:p>
            <a:r>
              <a:rPr lang="en-US" sz="1600" dirty="0"/>
              <a:t>	</a:t>
            </a:r>
            <a:r>
              <a:rPr lang="en-US" sz="1600" dirty="0" err="1" smtClean="0"/>
              <a:t>React.createElement</a:t>
            </a:r>
            <a:r>
              <a:rPr lang="en-US" sz="1600" dirty="0" smtClean="0"/>
              <a:t>(</a:t>
            </a:r>
          </a:p>
          <a:p>
            <a:r>
              <a:rPr lang="en-US" sz="1600" dirty="0"/>
              <a:t>	</a:t>
            </a:r>
            <a:r>
              <a:rPr lang="en-US" sz="1600" dirty="0" smtClean="0"/>
              <a:t>‘div’,</a:t>
            </a:r>
          </a:p>
          <a:p>
            <a:r>
              <a:rPr lang="en-US" sz="1600" dirty="0"/>
              <a:t>	</a:t>
            </a:r>
            <a:r>
              <a:rPr lang="en-US" sz="1600" dirty="0" smtClean="0"/>
              <a:t>null,</a:t>
            </a:r>
          </a:p>
          <a:p>
            <a:r>
              <a:rPr lang="en-US" sz="1600" dirty="0"/>
              <a:t>	</a:t>
            </a:r>
            <a:r>
              <a:rPr lang="en-US" sz="1600" dirty="0" smtClean="0"/>
              <a:t>‘Hello world’</a:t>
            </a:r>
          </a:p>
          <a:p>
            <a:r>
              <a:rPr lang="en-US" sz="1600" dirty="0" smtClean="0"/>
              <a:t>	)</a:t>
            </a:r>
          </a:p>
          <a:p>
            <a:r>
              <a:rPr lang="en-US" sz="1600" dirty="0" smtClean="0"/>
              <a:t>);</a:t>
            </a:r>
          </a:p>
          <a:p>
            <a:endParaRPr lang="en-US" sz="1600" dirty="0"/>
          </a:p>
        </p:txBody>
      </p:sp>
      <p:sp>
        <p:nvSpPr>
          <p:cNvPr id="7" name="Rectangle 6"/>
          <p:cNvSpPr/>
          <p:nvPr/>
        </p:nvSpPr>
        <p:spPr>
          <a:xfrm>
            <a:off x="559633" y="2151200"/>
            <a:ext cx="6096000" cy="1569660"/>
          </a:xfrm>
          <a:prstGeom prst="rect">
            <a:avLst/>
          </a:prstGeom>
        </p:spPr>
        <p:txBody>
          <a:bodyPr>
            <a:spAutoFit/>
          </a:bodyPr>
          <a:lstStyle/>
          <a:p>
            <a:r>
              <a:rPr lang="en-US" sz="1600" dirty="0" err="1"/>
              <a:t>const</a:t>
            </a:r>
            <a:r>
              <a:rPr lang="en-US" sz="1600" dirty="0"/>
              <a:t> </a:t>
            </a:r>
            <a:r>
              <a:rPr lang="en-US" sz="1600" dirty="0" err="1" smtClean="0"/>
              <a:t>NewComponent</a:t>
            </a:r>
            <a:r>
              <a:rPr lang="en-US" sz="1600" dirty="0" smtClean="0"/>
              <a:t> </a:t>
            </a:r>
            <a:r>
              <a:rPr lang="en-US" sz="1600" dirty="0"/>
              <a:t>= </a:t>
            </a:r>
            <a:r>
              <a:rPr lang="en-US" sz="1600" dirty="0" smtClean="0"/>
              <a:t>(</a:t>
            </a:r>
            <a:r>
              <a:rPr lang="en-US" sz="1600" dirty="0"/>
              <a:t>&lt;Component </a:t>
            </a:r>
            <a:r>
              <a:rPr lang="en-US" sz="1600" dirty="0" err="1"/>
              <a:t>className</a:t>
            </a:r>
            <a:r>
              <a:rPr lang="en-US" sz="1600" dirty="0"/>
              <a:t>=‘test’&gt;</a:t>
            </a:r>
          </a:p>
          <a:p>
            <a:r>
              <a:rPr lang="en-US" sz="1600" dirty="0"/>
              <a:t>&lt;div&gt; Hello World &lt;/div&gt;</a:t>
            </a:r>
          </a:p>
          <a:p>
            <a:r>
              <a:rPr lang="en-US" sz="1600" dirty="0"/>
              <a:t>&lt;/Component&gt;</a:t>
            </a:r>
          </a:p>
          <a:p>
            <a:r>
              <a:rPr lang="en-US" sz="1600" dirty="0" smtClean="0"/>
              <a:t> );</a:t>
            </a:r>
            <a:endParaRPr lang="en-US" sz="1600" dirty="0"/>
          </a:p>
          <a:p>
            <a:r>
              <a:rPr lang="en-US" sz="1600" dirty="0" err="1" smtClean="0"/>
              <a:t>ReactDOM.render</a:t>
            </a:r>
            <a:r>
              <a:rPr lang="en-US" sz="1600" dirty="0" smtClean="0"/>
              <a:t>(</a:t>
            </a:r>
            <a:r>
              <a:rPr lang="en-US" sz="1600" dirty="0" err="1" smtClean="0"/>
              <a:t>NewComponent</a:t>
            </a:r>
            <a:r>
              <a:rPr lang="en-US" sz="1600" dirty="0"/>
              <a:t>, </a:t>
            </a:r>
            <a:r>
              <a:rPr lang="en-US" sz="1600" dirty="0" err="1"/>
              <a:t>document.querySelector</a:t>
            </a:r>
            <a:r>
              <a:rPr lang="en-US" sz="1600" dirty="0"/>
              <a:t>("#root"));</a:t>
            </a:r>
          </a:p>
        </p:txBody>
      </p:sp>
    </p:spTree>
    <p:extLst>
      <p:ext uri="{BB962C8B-B14F-4D97-AF65-F5344CB8AC3E}">
        <p14:creationId xmlns:p14="http://schemas.microsoft.com/office/powerpoint/2010/main" val="10217671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Mix programming….</a:t>
            </a:r>
            <a:endParaRPr lang="en-US" dirty="0"/>
          </a:p>
        </p:txBody>
      </p:sp>
      <p:sp>
        <p:nvSpPr>
          <p:cNvPr id="3" name="Rectangle 2"/>
          <p:cNvSpPr/>
          <p:nvPr/>
        </p:nvSpPr>
        <p:spPr>
          <a:xfrm>
            <a:off x="1369219" y="2308681"/>
            <a:ext cx="9453562" cy="3293209"/>
          </a:xfrm>
          <a:prstGeom prst="rect">
            <a:avLst/>
          </a:prstGeom>
        </p:spPr>
        <p:txBody>
          <a:bodyPr wrap="square">
            <a:spAutoFit/>
          </a:bodyPr>
          <a:lstStyle/>
          <a:p>
            <a:r>
              <a:rPr lang="en-US" sz="1600" dirty="0" err="1"/>
              <a:t>const</a:t>
            </a:r>
            <a:r>
              <a:rPr lang="en-US" sz="1600" dirty="0"/>
              <a:t> names = </a:t>
            </a:r>
            <a:r>
              <a:rPr lang="en-US" sz="1600" dirty="0" smtClean="0"/>
              <a:t>[“Apple", “Banana", “Mango", “Cherry"]</a:t>
            </a:r>
            <a:endParaRPr lang="en-US" sz="1600" dirty="0"/>
          </a:p>
          <a:p>
            <a:endParaRPr lang="en-US" sz="1600" dirty="0"/>
          </a:p>
          <a:p>
            <a:r>
              <a:rPr lang="en-US" sz="1600" dirty="0" err="1"/>
              <a:t>const</a:t>
            </a:r>
            <a:r>
              <a:rPr lang="en-US" sz="1600" dirty="0"/>
              <a:t> Command = (</a:t>
            </a:r>
          </a:p>
          <a:p>
            <a:r>
              <a:rPr lang="en-US" sz="1600" dirty="0"/>
              <a:t>	&lt;h4&gt;</a:t>
            </a:r>
          </a:p>
          <a:p>
            <a:r>
              <a:rPr lang="en-US" sz="1600" dirty="0"/>
              <a:t>		{</a:t>
            </a:r>
          </a:p>
          <a:p>
            <a:r>
              <a:rPr lang="en-US" sz="1600" dirty="0"/>
              <a:t>			</a:t>
            </a:r>
            <a:r>
              <a:rPr lang="en-US" sz="1600" dirty="0" err="1"/>
              <a:t>names.map</a:t>
            </a:r>
            <a:r>
              <a:rPr lang="en-US" sz="1600" dirty="0"/>
              <a:t>( function </a:t>
            </a:r>
            <a:r>
              <a:rPr lang="en-US" sz="1600" dirty="0" err="1"/>
              <a:t>creatNameElement</a:t>
            </a:r>
            <a:r>
              <a:rPr lang="en-US" sz="1600" dirty="0"/>
              <a:t>(name){</a:t>
            </a:r>
          </a:p>
          <a:p>
            <a:r>
              <a:rPr lang="en-US" sz="1600" dirty="0"/>
              <a:t>						return &lt;li key={ name }&gt; { name } &lt;/li&gt;</a:t>
            </a:r>
          </a:p>
          <a:p>
            <a:r>
              <a:rPr lang="en-US" sz="1600" dirty="0"/>
              <a:t>			})</a:t>
            </a:r>
          </a:p>
          <a:p>
            <a:r>
              <a:rPr lang="en-US" sz="1600" dirty="0"/>
              <a:t>		}</a:t>
            </a:r>
          </a:p>
          <a:p>
            <a:r>
              <a:rPr lang="en-US" sz="1600" dirty="0"/>
              <a:t>	&lt;/h4&gt;</a:t>
            </a:r>
          </a:p>
          <a:p>
            <a:r>
              <a:rPr lang="en-US" sz="1600" dirty="0"/>
              <a:t>);</a:t>
            </a:r>
          </a:p>
          <a:p>
            <a:endParaRPr lang="en-US" sz="1600" dirty="0"/>
          </a:p>
          <a:p>
            <a:r>
              <a:rPr lang="en-US" sz="1600" dirty="0" err="1" smtClean="0"/>
              <a:t>ReactDOM.render</a:t>
            </a:r>
            <a:r>
              <a:rPr lang="en-US" sz="1600" dirty="0" smtClean="0"/>
              <a:t>(Command, </a:t>
            </a:r>
            <a:r>
              <a:rPr lang="en-US" sz="1600" dirty="0" err="1" smtClean="0"/>
              <a:t>document.querySelector</a:t>
            </a:r>
            <a:r>
              <a:rPr lang="en-US" sz="1600" dirty="0"/>
              <a:t>('#root</a:t>
            </a:r>
            <a:r>
              <a:rPr lang="en-US" sz="1600" dirty="0" smtClean="0"/>
              <a:t>'))</a:t>
            </a:r>
            <a:endParaRPr lang="en-US" sz="1600" dirty="0"/>
          </a:p>
        </p:txBody>
      </p:sp>
    </p:spTree>
    <p:extLst>
      <p:ext uri="{BB962C8B-B14F-4D97-AF65-F5344CB8AC3E}">
        <p14:creationId xmlns:p14="http://schemas.microsoft.com/office/powerpoint/2010/main" val="38863503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React + </a:t>
            </a:r>
            <a:r>
              <a:rPr lang="en-US" dirty="0" err="1" smtClean="0"/>
              <a:t>db</a:t>
            </a:r>
            <a:endParaRPr lang="en-US" dirty="0"/>
          </a:p>
        </p:txBody>
      </p:sp>
      <p:sp>
        <p:nvSpPr>
          <p:cNvPr id="9" name="Rectangle 8"/>
          <p:cNvSpPr/>
          <p:nvPr/>
        </p:nvSpPr>
        <p:spPr>
          <a:xfrm>
            <a:off x="911209" y="2025134"/>
            <a:ext cx="2223109" cy="369332"/>
          </a:xfrm>
          <a:prstGeom prst="rect">
            <a:avLst/>
          </a:prstGeom>
        </p:spPr>
        <p:txBody>
          <a:bodyPr wrap="none">
            <a:spAutoFit/>
          </a:bodyPr>
          <a:lstStyle/>
          <a:p>
            <a:r>
              <a:rPr lang="en-US" dirty="0"/>
              <a:t>$ </a:t>
            </a:r>
            <a:r>
              <a:rPr lang="en-US" dirty="0" err="1"/>
              <a:t>npm</a:t>
            </a:r>
            <a:r>
              <a:rPr lang="en-US" dirty="0"/>
              <a:t> install </a:t>
            </a:r>
            <a:r>
              <a:rPr lang="en-US" dirty="0" err="1"/>
              <a:t>mariadb</a:t>
            </a:r>
            <a:endParaRPr lang="en-US" dirty="0"/>
          </a:p>
        </p:txBody>
      </p:sp>
      <p:sp>
        <p:nvSpPr>
          <p:cNvPr id="10" name="Rectangle 9"/>
          <p:cNvSpPr/>
          <p:nvPr/>
        </p:nvSpPr>
        <p:spPr>
          <a:xfrm>
            <a:off x="5001490" y="471055"/>
            <a:ext cx="6885709" cy="6124754"/>
          </a:xfrm>
          <a:prstGeom prst="rect">
            <a:avLst/>
          </a:prstGeom>
        </p:spPr>
        <p:txBody>
          <a:bodyPr wrap="square">
            <a:spAutoFit/>
          </a:bodyPr>
          <a:lstStyle/>
          <a:p>
            <a:r>
              <a:rPr lang="en-US" sz="1400" dirty="0" err="1"/>
              <a:t>const</a:t>
            </a:r>
            <a:r>
              <a:rPr lang="en-US" sz="1400" dirty="0"/>
              <a:t> </a:t>
            </a:r>
            <a:r>
              <a:rPr lang="en-US" sz="1400" dirty="0" err="1"/>
              <a:t>mariadb</a:t>
            </a:r>
            <a:r>
              <a:rPr lang="en-US" sz="1400" dirty="0"/>
              <a:t> = require('</a:t>
            </a:r>
            <a:r>
              <a:rPr lang="en-US" sz="1400" dirty="0" err="1"/>
              <a:t>mariadb</a:t>
            </a:r>
            <a:r>
              <a:rPr lang="en-US" sz="1400" dirty="0"/>
              <a:t>');</a:t>
            </a:r>
          </a:p>
          <a:p>
            <a:r>
              <a:rPr lang="en-US" sz="1400" dirty="0" err="1"/>
              <a:t>const</a:t>
            </a:r>
            <a:r>
              <a:rPr lang="en-US" sz="1400" dirty="0"/>
              <a:t> pool = </a:t>
            </a:r>
            <a:r>
              <a:rPr lang="en-US" sz="1400" dirty="0" err="1"/>
              <a:t>mariadb.createPool</a:t>
            </a:r>
            <a:r>
              <a:rPr lang="en-US" sz="1400" dirty="0"/>
              <a:t>({</a:t>
            </a:r>
          </a:p>
          <a:p>
            <a:r>
              <a:rPr lang="en-US" sz="1400" dirty="0"/>
              <a:t>     host: 'mydb.com', </a:t>
            </a:r>
          </a:p>
          <a:p>
            <a:r>
              <a:rPr lang="en-US" sz="1400" dirty="0"/>
              <a:t>     user:'</a:t>
            </a:r>
            <a:r>
              <a:rPr lang="en-US" sz="1400" dirty="0" err="1"/>
              <a:t>myUser</a:t>
            </a:r>
            <a:r>
              <a:rPr lang="en-US" sz="1400" dirty="0"/>
              <a:t>', </a:t>
            </a:r>
          </a:p>
          <a:p>
            <a:r>
              <a:rPr lang="en-US" sz="1400" dirty="0"/>
              <a:t>     password: '</a:t>
            </a:r>
            <a:r>
              <a:rPr lang="en-US" sz="1400" dirty="0" err="1"/>
              <a:t>myPassword</a:t>
            </a:r>
            <a:r>
              <a:rPr lang="en-US" sz="1400" dirty="0"/>
              <a:t>',</a:t>
            </a:r>
          </a:p>
          <a:p>
            <a:r>
              <a:rPr lang="en-US" sz="1400" dirty="0"/>
              <a:t>     </a:t>
            </a:r>
            <a:r>
              <a:rPr lang="en-US" sz="1400" dirty="0" err="1"/>
              <a:t>connectionLimit</a:t>
            </a:r>
            <a:r>
              <a:rPr lang="en-US" sz="1400" dirty="0"/>
              <a:t>: 5</a:t>
            </a:r>
          </a:p>
          <a:p>
            <a:r>
              <a:rPr lang="en-US" sz="1400" dirty="0"/>
              <a:t>});</a:t>
            </a:r>
          </a:p>
          <a:p>
            <a:r>
              <a:rPr lang="en-US" sz="1400" dirty="0" err="1"/>
              <a:t>pool.getConnection</a:t>
            </a:r>
            <a:r>
              <a:rPr lang="en-US" sz="1400" dirty="0"/>
              <a:t>()</a:t>
            </a:r>
          </a:p>
          <a:p>
            <a:r>
              <a:rPr lang="en-US" sz="1400" dirty="0"/>
              <a:t>    .then(conn =&gt; {</a:t>
            </a:r>
          </a:p>
          <a:p>
            <a:r>
              <a:rPr lang="en-US" sz="1400" dirty="0"/>
              <a:t>    </a:t>
            </a:r>
            <a:r>
              <a:rPr lang="en-US" sz="1400" dirty="0" smtClean="0"/>
              <a:t>      </a:t>
            </a:r>
            <a:r>
              <a:rPr lang="en-US" sz="1400" dirty="0" err="1"/>
              <a:t>conn.query</a:t>
            </a:r>
            <a:r>
              <a:rPr lang="en-US" sz="1400" dirty="0"/>
              <a:t>("SELECT 1 as </a:t>
            </a:r>
            <a:r>
              <a:rPr lang="en-US" sz="1400" dirty="0" err="1"/>
              <a:t>val</a:t>
            </a:r>
            <a:r>
              <a:rPr lang="en-US" sz="1400" dirty="0"/>
              <a:t>")</a:t>
            </a:r>
          </a:p>
          <a:p>
            <a:r>
              <a:rPr lang="en-US" sz="1400" dirty="0"/>
              <a:t>        .then((rows) =&gt; {</a:t>
            </a:r>
          </a:p>
          <a:p>
            <a:r>
              <a:rPr lang="en-US" sz="1400" dirty="0"/>
              <a:t>          console.log(rows); //[ {</a:t>
            </a:r>
            <a:r>
              <a:rPr lang="en-US" sz="1400" dirty="0" err="1"/>
              <a:t>val</a:t>
            </a:r>
            <a:r>
              <a:rPr lang="en-US" sz="1400" dirty="0"/>
              <a:t>: 1}, meta: ... ]</a:t>
            </a:r>
          </a:p>
          <a:p>
            <a:r>
              <a:rPr lang="en-US" sz="1400" dirty="0"/>
              <a:t>          //Table must have been created before </a:t>
            </a:r>
          </a:p>
          <a:p>
            <a:r>
              <a:rPr lang="en-US" sz="1400" dirty="0"/>
              <a:t>          // " CREATE TABLE </a:t>
            </a:r>
            <a:r>
              <a:rPr lang="en-US" sz="1400" dirty="0" err="1"/>
              <a:t>myTable</a:t>
            </a:r>
            <a:r>
              <a:rPr lang="en-US" sz="1400" dirty="0"/>
              <a:t> (id </a:t>
            </a:r>
            <a:r>
              <a:rPr lang="en-US" sz="1400" dirty="0" err="1"/>
              <a:t>int</a:t>
            </a:r>
            <a:r>
              <a:rPr lang="en-US" sz="1400" dirty="0"/>
              <a:t>, </a:t>
            </a:r>
            <a:r>
              <a:rPr lang="en-US" sz="1400" dirty="0" err="1"/>
              <a:t>val</a:t>
            </a:r>
            <a:r>
              <a:rPr lang="en-US" sz="1400" dirty="0"/>
              <a:t> varchar(255)) "</a:t>
            </a:r>
          </a:p>
          <a:p>
            <a:r>
              <a:rPr lang="en-US" sz="1400" dirty="0"/>
              <a:t>          return </a:t>
            </a:r>
            <a:r>
              <a:rPr lang="en-US" sz="1400" dirty="0" err="1"/>
              <a:t>conn.query</a:t>
            </a:r>
            <a:r>
              <a:rPr lang="en-US" sz="1400" dirty="0"/>
              <a:t>("INSERT INTO </a:t>
            </a:r>
            <a:r>
              <a:rPr lang="en-US" sz="1400" dirty="0" err="1"/>
              <a:t>myTable</a:t>
            </a:r>
            <a:r>
              <a:rPr lang="en-US" sz="1400" dirty="0"/>
              <a:t> value (?, ?)", [1, "</a:t>
            </a:r>
            <a:r>
              <a:rPr lang="en-US" sz="1400" dirty="0" err="1"/>
              <a:t>mariadb</a:t>
            </a:r>
            <a:r>
              <a:rPr lang="en-US" sz="1400" dirty="0"/>
              <a:t>"]);</a:t>
            </a:r>
          </a:p>
          <a:p>
            <a:r>
              <a:rPr lang="en-US" sz="1400" dirty="0"/>
              <a:t>        })</a:t>
            </a:r>
          </a:p>
          <a:p>
            <a:r>
              <a:rPr lang="en-US" sz="1400" dirty="0"/>
              <a:t>        .then((res) =&gt; {</a:t>
            </a:r>
          </a:p>
          <a:p>
            <a:r>
              <a:rPr lang="en-US" sz="1400" dirty="0"/>
              <a:t>          console.log(res); // { </a:t>
            </a:r>
            <a:r>
              <a:rPr lang="en-US" sz="1400" dirty="0" err="1"/>
              <a:t>affectedRows</a:t>
            </a:r>
            <a:r>
              <a:rPr lang="en-US" sz="1400" dirty="0"/>
              <a:t>: 1, </a:t>
            </a:r>
            <a:r>
              <a:rPr lang="en-US" sz="1400" dirty="0" err="1"/>
              <a:t>insertId</a:t>
            </a:r>
            <a:r>
              <a:rPr lang="en-US" sz="1400" dirty="0"/>
              <a:t>: 1, </a:t>
            </a:r>
            <a:r>
              <a:rPr lang="en-US" sz="1400" dirty="0" err="1"/>
              <a:t>warningStatus</a:t>
            </a:r>
            <a:r>
              <a:rPr lang="en-US" sz="1400" dirty="0"/>
              <a:t>: 0 }</a:t>
            </a:r>
          </a:p>
          <a:p>
            <a:r>
              <a:rPr lang="en-US" sz="1400" dirty="0"/>
              <a:t>          </a:t>
            </a:r>
            <a:r>
              <a:rPr lang="en-US" sz="1400" dirty="0" err="1"/>
              <a:t>conn.end</a:t>
            </a:r>
            <a:r>
              <a:rPr lang="en-US" sz="1400" dirty="0"/>
              <a:t>();</a:t>
            </a:r>
          </a:p>
          <a:p>
            <a:r>
              <a:rPr lang="en-US" sz="1400" dirty="0"/>
              <a:t>        })</a:t>
            </a:r>
          </a:p>
          <a:p>
            <a:r>
              <a:rPr lang="en-US" sz="1400" dirty="0"/>
              <a:t>        .catch(err =&gt; {</a:t>
            </a:r>
          </a:p>
          <a:p>
            <a:r>
              <a:rPr lang="en-US" sz="1400" dirty="0"/>
              <a:t>          //handle error</a:t>
            </a:r>
          </a:p>
          <a:p>
            <a:r>
              <a:rPr lang="en-US" sz="1400" dirty="0"/>
              <a:t>          console.log(err); </a:t>
            </a:r>
          </a:p>
          <a:p>
            <a:r>
              <a:rPr lang="en-US" sz="1400" dirty="0"/>
              <a:t>          </a:t>
            </a:r>
            <a:r>
              <a:rPr lang="en-US" sz="1400" dirty="0" err="1"/>
              <a:t>conn.end</a:t>
            </a:r>
            <a:r>
              <a:rPr lang="en-US" sz="1400" dirty="0"/>
              <a:t>();</a:t>
            </a:r>
          </a:p>
          <a:p>
            <a:r>
              <a:rPr lang="en-US" sz="1400" dirty="0"/>
              <a:t>        })</a:t>
            </a:r>
          </a:p>
          <a:p>
            <a:r>
              <a:rPr lang="en-US" sz="1400" dirty="0"/>
              <a:t>        </a:t>
            </a:r>
            <a:r>
              <a:rPr lang="en-US" sz="1400" dirty="0" smtClean="0"/>
              <a:t>    </a:t>
            </a:r>
            <a:r>
              <a:rPr lang="en-US" sz="1400" dirty="0"/>
              <a:t>}).catch(err =&gt; {</a:t>
            </a:r>
          </a:p>
          <a:p>
            <a:r>
              <a:rPr lang="en-US" sz="1400" dirty="0"/>
              <a:t>      //not connected</a:t>
            </a:r>
          </a:p>
          <a:p>
            <a:r>
              <a:rPr lang="en-US" sz="1400" dirty="0"/>
              <a:t>    });</a:t>
            </a:r>
          </a:p>
        </p:txBody>
      </p:sp>
    </p:spTree>
    <p:extLst>
      <p:ext uri="{BB962C8B-B14F-4D97-AF65-F5344CB8AC3E}">
        <p14:creationId xmlns:p14="http://schemas.microsoft.com/office/powerpoint/2010/main" val="26917217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Ecma</a:t>
            </a:r>
            <a:r>
              <a:rPr lang="en-US" dirty="0" smtClean="0"/>
              <a:t> script 2017</a:t>
            </a:r>
            <a:endParaRPr lang="en-US" dirty="0"/>
          </a:p>
        </p:txBody>
      </p:sp>
      <p:sp>
        <p:nvSpPr>
          <p:cNvPr id="3" name="Rectangle 2"/>
          <p:cNvSpPr/>
          <p:nvPr/>
        </p:nvSpPr>
        <p:spPr>
          <a:xfrm>
            <a:off x="5527964" y="640738"/>
            <a:ext cx="6096000" cy="6001643"/>
          </a:xfrm>
          <a:prstGeom prst="rect">
            <a:avLst/>
          </a:prstGeom>
        </p:spPr>
        <p:txBody>
          <a:bodyPr>
            <a:spAutoFit/>
          </a:bodyPr>
          <a:lstStyle/>
          <a:p>
            <a:r>
              <a:rPr lang="en-US" sz="1600" dirty="0" err="1"/>
              <a:t>const</a:t>
            </a:r>
            <a:r>
              <a:rPr lang="en-US" sz="1600" dirty="0"/>
              <a:t> </a:t>
            </a:r>
            <a:r>
              <a:rPr lang="en-US" sz="1600" dirty="0" err="1"/>
              <a:t>mariadb</a:t>
            </a:r>
            <a:r>
              <a:rPr lang="en-US" sz="1600" dirty="0"/>
              <a:t> = require('</a:t>
            </a:r>
            <a:r>
              <a:rPr lang="en-US" sz="1600" dirty="0" err="1"/>
              <a:t>mariadb</a:t>
            </a:r>
            <a:r>
              <a:rPr lang="en-US" sz="1600" dirty="0"/>
              <a:t>');</a:t>
            </a:r>
          </a:p>
          <a:p>
            <a:r>
              <a:rPr lang="en-US" sz="1600" dirty="0" err="1"/>
              <a:t>const</a:t>
            </a:r>
            <a:r>
              <a:rPr lang="en-US" sz="1600" dirty="0"/>
              <a:t> pool = </a:t>
            </a:r>
            <a:r>
              <a:rPr lang="en-US" sz="1600" dirty="0" err="1"/>
              <a:t>mariadb.createPool</a:t>
            </a:r>
            <a:r>
              <a:rPr lang="en-US" sz="1600" dirty="0"/>
              <a:t>({</a:t>
            </a:r>
          </a:p>
          <a:p>
            <a:r>
              <a:rPr lang="en-US" sz="1600" dirty="0"/>
              <a:t>     host: 'mydb.com', </a:t>
            </a:r>
          </a:p>
          <a:p>
            <a:r>
              <a:rPr lang="en-US" sz="1600" dirty="0"/>
              <a:t>     user:'</a:t>
            </a:r>
            <a:r>
              <a:rPr lang="en-US" sz="1600" dirty="0" err="1"/>
              <a:t>myUser</a:t>
            </a:r>
            <a:r>
              <a:rPr lang="en-US" sz="1600" dirty="0"/>
              <a:t>', </a:t>
            </a:r>
          </a:p>
          <a:p>
            <a:r>
              <a:rPr lang="en-US" sz="1600" dirty="0"/>
              <a:t>     password: '</a:t>
            </a:r>
            <a:r>
              <a:rPr lang="en-US" sz="1600" dirty="0" err="1"/>
              <a:t>myPassword</a:t>
            </a:r>
            <a:r>
              <a:rPr lang="en-US" sz="1600" dirty="0"/>
              <a:t>',</a:t>
            </a:r>
          </a:p>
          <a:p>
            <a:r>
              <a:rPr lang="en-US" sz="1600" dirty="0"/>
              <a:t>     </a:t>
            </a:r>
            <a:r>
              <a:rPr lang="en-US" sz="1600" dirty="0" err="1"/>
              <a:t>connectionLimit</a:t>
            </a:r>
            <a:r>
              <a:rPr lang="en-US" sz="1600" dirty="0"/>
              <a:t>: 5</a:t>
            </a:r>
          </a:p>
          <a:p>
            <a:r>
              <a:rPr lang="en-US" sz="1600" dirty="0"/>
              <a:t>});</a:t>
            </a:r>
          </a:p>
          <a:p>
            <a:r>
              <a:rPr lang="en-US" sz="1600" dirty="0" err="1"/>
              <a:t>async</a:t>
            </a:r>
            <a:r>
              <a:rPr lang="en-US" sz="1600" dirty="0"/>
              <a:t> function </a:t>
            </a:r>
            <a:r>
              <a:rPr lang="en-US" sz="1600" dirty="0" err="1"/>
              <a:t>asyncFunction</a:t>
            </a:r>
            <a:r>
              <a:rPr lang="en-US" sz="1600" dirty="0"/>
              <a:t>() {</a:t>
            </a:r>
          </a:p>
          <a:p>
            <a:r>
              <a:rPr lang="en-US" sz="1600" dirty="0"/>
              <a:t>  let conn;</a:t>
            </a:r>
          </a:p>
          <a:p>
            <a:r>
              <a:rPr lang="en-US" sz="1600" dirty="0"/>
              <a:t>  try {</a:t>
            </a:r>
          </a:p>
          <a:p>
            <a:r>
              <a:rPr lang="en-US" sz="1600" dirty="0"/>
              <a:t>	conn = await </a:t>
            </a:r>
            <a:r>
              <a:rPr lang="en-US" sz="1600" dirty="0" err="1"/>
              <a:t>pool.getConnection</a:t>
            </a:r>
            <a:r>
              <a:rPr lang="en-US" sz="1600" dirty="0"/>
              <a:t>();</a:t>
            </a:r>
          </a:p>
          <a:p>
            <a:r>
              <a:rPr lang="en-US" sz="1600" dirty="0"/>
              <a:t>	</a:t>
            </a:r>
            <a:r>
              <a:rPr lang="en-US" sz="1600" dirty="0" err="1"/>
              <a:t>const</a:t>
            </a:r>
            <a:r>
              <a:rPr lang="en-US" sz="1600" dirty="0"/>
              <a:t> rows = await </a:t>
            </a:r>
            <a:r>
              <a:rPr lang="en-US" sz="1600" dirty="0" err="1"/>
              <a:t>conn.query</a:t>
            </a:r>
            <a:r>
              <a:rPr lang="en-US" sz="1600" dirty="0"/>
              <a:t>("SELECT 1 as </a:t>
            </a:r>
            <a:r>
              <a:rPr lang="en-US" sz="1600" dirty="0" err="1"/>
              <a:t>val</a:t>
            </a:r>
            <a:r>
              <a:rPr lang="en-US" sz="1600" dirty="0"/>
              <a:t>");</a:t>
            </a:r>
          </a:p>
          <a:p>
            <a:r>
              <a:rPr lang="en-US" sz="1600" dirty="0"/>
              <a:t>	console.log(rows); //[ {</a:t>
            </a:r>
            <a:r>
              <a:rPr lang="en-US" sz="1600" dirty="0" err="1"/>
              <a:t>val</a:t>
            </a:r>
            <a:r>
              <a:rPr lang="en-US" sz="1600" dirty="0"/>
              <a:t>: 1}, meta: ... ]</a:t>
            </a:r>
          </a:p>
          <a:p>
            <a:r>
              <a:rPr lang="en-US" sz="1600" dirty="0"/>
              <a:t>	</a:t>
            </a:r>
            <a:r>
              <a:rPr lang="en-US" sz="1600" dirty="0" err="1"/>
              <a:t>const</a:t>
            </a:r>
            <a:r>
              <a:rPr lang="en-US" sz="1600" dirty="0"/>
              <a:t> res = await </a:t>
            </a:r>
            <a:r>
              <a:rPr lang="en-US" sz="1600" dirty="0" err="1"/>
              <a:t>conn.query</a:t>
            </a:r>
            <a:r>
              <a:rPr lang="en-US" sz="1600" dirty="0"/>
              <a:t>("INSERT INTO </a:t>
            </a:r>
            <a:r>
              <a:rPr lang="en-US" sz="1600" dirty="0" err="1"/>
              <a:t>myTable</a:t>
            </a:r>
            <a:r>
              <a:rPr lang="en-US" sz="1600" dirty="0"/>
              <a:t> value (?, ?)", [1, "</a:t>
            </a:r>
            <a:r>
              <a:rPr lang="en-US" sz="1600" dirty="0" err="1"/>
              <a:t>mariadb</a:t>
            </a:r>
            <a:r>
              <a:rPr lang="en-US" sz="1600" dirty="0"/>
              <a:t>"]);</a:t>
            </a:r>
          </a:p>
          <a:p>
            <a:r>
              <a:rPr lang="en-US" sz="1600" dirty="0"/>
              <a:t>	console.log(res); // { </a:t>
            </a:r>
            <a:r>
              <a:rPr lang="en-US" sz="1600" dirty="0" err="1"/>
              <a:t>affectedRows</a:t>
            </a:r>
            <a:r>
              <a:rPr lang="en-US" sz="1600" dirty="0"/>
              <a:t>: 1, </a:t>
            </a:r>
            <a:r>
              <a:rPr lang="en-US" sz="1600" dirty="0" err="1"/>
              <a:t>insertId</a:t>
            </a:r>
            <a:r>
              <a:rPr lang="en-US" sz="1600" dirty="0"/>
              <a:t>: 1, </a:t>
            </a:r>
            <a:r>
              <a:rPr lang="en-US" sz="1600" dirty="0" err="1"/>
              <a:t>warningStatus</a:t>
            </a:r>
            <a:r>
              <a:rPr lang="en-US" sz="1600" dirty="0"/>
              <a:t>: 0 }</a:t>
            </a:r>
          </a:p>
          <a:p>
            <a:endParaRPr lang="en-US" sz="1600" dirty="0"/>
          </a:p>
          <a:p>
            <a:r>
              <a:rPr lang="en-US" sz="1600" dirty="0"/>
              <a:t>  } catch (err) {</a:t>
            </a:r>
          </a:p>
          <a:p>
            <a:r>
              <a:rPr lang="en-US" sz="1600" dirty="0"/>
              <a:t>	throw err;</a:t>
            </a:r>
          </a:p>
          <a:p>
            <a:r>
              <a:rPr lang="en-US" sz="1600" dirty="0"/>
              <a:t>  } finally {</a:t>
            </a:r>
          </a:p>
          <a:p>
            <a:r>
              <a:rPr lang="en-US" sz="1600" dirty="0"/>
              <a:t>	if (conn) return </a:t>
            </a:r>
            <a:r>
              <a:rPr lang="en-US" sz="1600" dirty="0" err="1"/>
              <a:t>conn.end</a:t>
            </a:r>
            <a:r>
              <a:rPr lang="en-US" sz="1600" dirty="0"/>
              <a:t>();</a:t>
            </a:r>
          </a:p>
          <a:p>
            <a:r>
              <a:rPr lang="en-US" sz="1600" dirty="0"/>
              <a:t>  }</a:t>
            </a:r>
          </a:p>
          <a:p>
            <a:r>
              <a:rPr lang="en-US" sz="1600" dirty="0"/>
              <a:t>}</a:t>
            </a:r>
          </a:p>
        </p:txBody>
      </p:sp>
    </p:spTree>
    <p:extLst>
      <p:ext uri="{BB962C8B-B14F-4D97-AF65-F5344CB8AC3E}">
        <p14:creationId xmlns:p14="http://schemas.microsoft.com/office/powerpoint/2010/main" val="6983716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Security consideration</a:t>
            </a:r>
          </a:p>
        </p:txBody>
      </p:sp>
      <p:sp>
        <p:nvSpPr>
          <p:cNvPr id="4" name="Rectangle 3"/>
          <p:cNvSpPr/>
          <p:nvPr/>
        </p:nvSpPr>
        <p:spPr>
          <a:xfrm>
            <a:off x="3435926" y="2427607"/>
            <a:ext cx="8548255" cy="3785652"/>
          </a:xfrm>
          <a:prstGeom prst="rect">
            <a:avLst/>
          </a:prstGeom>
        </p:spPr>
        <p:txBody>
          <a:bodyPr wrap="square">
            <a:spAutoFit/>
          </a:bodyPr>
          <a:lstStyle/>
          <a:p>
            <a:r>
              <a:rPr lang="en-US" sz="1600" dirty="0" smtClean="0"/>
              <a:t>Connection </a:t>
            </a:r>
            <a:r>
              <a:rPr lang="en-US" sz="1600" dirty="0"/>
              <a:t>details such as URL, username, and password are better hidden into environment variables. using code like :</a:t>
            </a:r>
          </a:p>
          <a:p>
            <a:endParaRPr lang="en-US" sz="1600" dirty="0"/>
          </a:p>
          <a:p>
            <a:r>
              <a:rPr lang="en-US" sz="1600" i="1" dirty="0"/>
              <a:t>  </a:t>
            </a:r>
            <a:r>
              <a:rPr lang="en-US" sz="1600" i="1" dirty="0" err="1"/>
              <a:t>const</a:t>
            </a:r>
            <a:r>
              <a:rPr lang="en-US" sz="1600" i="1" dirty="0"/>
              <a:t> </a:t>
            </a:r>
            <a:r>
              <a:rPr lang="en-US" sz="1600" i="1" dirty="0" err="1"/>
              <a:t>mariadb</a:t>
            </a:r>
            <a:r>
              <a:rPr lang="en-US" sz="1600" i="1" dirty="0"/>
              <a:t> = require('</a:t>
            </a:r>
            <a:r>
              <a:rPr lang="en-US" sz="1600" i="1" dirty="0" err="1"/>
              <a:t>mariadb</a:t>
            </a:r>
            <a:r>
              <a:rPr lang="en-US" sz="1600" i="1" dirty="0"/>
              <a:t>');</a:t>
            </a:r>
          </a:p>
          <a:p>
            <a:endParaRPr lang="en-US" sz="1600" i="1" dirty="0"/>
          </a:p>
          <a:p>
            <a:r>
              <a:rPr lang="en-US" sz="1600" i="1" dirty="0"/>
              <a:t>  </a:t>
            </a:r>
            <a:r>
              <a:rPr lang="en-US" sz="1600" i="1" dirty="0" err="1"/>
              <a:t>mariadb.createConnection</a:t>
            </a:r>
            <a:r>
              <a:rPr lang="en-US" sz="1600" i="1" dirty="0"/>
              <a:t>({host: </a:t>
            </a:r>
            <a:r>
              <a:rPr lang="en-US" sz="1600" i="1" dirty="0" err="1"/>
              <a:t>process.env.DB_HOST</a:t>
            </a:r>
            <a:r>
              <a:rPr lang="en-US" sz="1600" i="1" dirty="0"/>
              <a:t>, user: </a:t>
            </a:r>
            <a:r>
              <a:rPr lang="en-US" sz="1600" i="1" dirty="0" err="1"/>
              <a:t>process.env.DB_USER</a:t>
            </a:r>
            <a:r>
              <a:rPr lang="en-US" sz="1600" i="1" dirty="0"/>
              <a:t>, password: </a:t>
            </a:r>
            <a:r>
              <a:rPr lang="en-US" sz="1600" i="1" dirty="0" err="1"/>
              <a:t>process.env.DB_PWD</a:t>
            </a:r>
            <a:r>
              <a:rPr lang="en-US" sz="1600" i="1" dirty="0"/>
              <a:t>})</a:t>
            </a:r>
          </a:p>
          <a:p>
            <a:r>
              <a:rPr lang="en-US" sz="1600" i="1" dirty="0"/>
              <a:t>    .then(conn =&gt; {</a:t>
            </a:r>
          </a:p>
          <a:p>
            <a:r>
              <a:rPr lang="en-US" sz="1600" i="1" dirty="0"/>
              <a:t>       ...</a:t>
            </a:r>
          </a:p>
          <a:p>
            <a:r>
              <a:rPr lang="en-US" sz="1600" i="1" dirty="0"/>
              <a:t>     });</a:t>
            </a:r>
          </a:p>
          <a:p>
            <a:endParaRPr lang="en-US" sz="1600" dirty="0" smtClean="0"/>
          </a:p>
          <a:p>
            <a:endParaRPr lang="en-US" sz="1600" dirty="0"/>
          </a:p>
          <a:p>
            <a:r>
              <a:rPr lang="en-US" sz="1600" dirty="0" smtClean="0"/>
              <a:t>Then </a:t>
            </a:r>
            <a:r>
              <a:rPr lang="en-US" sz="1600" dirty="0"/>
              <a:t>for example, run node.js setting those environment variable :</a:t>
            </a:r>
          </a:p>
          <a:p>
            <a:endParaRPr lang="en-US" sz="1600" dirty="0"/>
          </a:p>
          <a:p>
            <a:r>
              <a:rPr lang="en-US" sz="1600" i="1" dirty="0"/>
              <a:t>$ DB_HOST=localhost DB_USER=test DB_PASSWORD=</a:t>
            </a:r>
            <a:r>
              <a:rPr lang="en-US" sz="1600" i="1" dirty="0" err="1"/>
              <a:t>secretPasswrd</a:t>
            </a:r>
            <a:r>
              <a:rPr lang="en-US" sz="1600" i="1" dirty="0"/>
              <a:t> node my-app.js</a:t>
            </a:r>
          </a:p>
        </p:txBody>
      </p:sp>
    </p:spTree>
    <p:extLst>
      <p:ext uri="{BB962C8B-B14F-4D97-AF65-F5344CB8AC3E}">
        <p14:creationId xmlns:p14="http://schemas.microsoft.com/office/powerpoint/2010/main" val="15156085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stretch>
            <a:fillRect/>
          </a:stretch>
        </p:blipFill>
        <p:spPr>
          <a:xfrm>
            <a:off x="235526" y="134092"/>
            <a:ext cx="11956473" cy="6722234"/>
          </a:xfrm>
          <a:prstGeom prst="rect">
            <a:avLst/>
          </a:prstGeom>
        </p:spPr>
      </p:pic>
    </p:spTree>
    <p:extLst>
      <p:ext uri="{BB962C8B-B14F-4D97-AF65-F5344CB8AC3E}">
        <p14:creationId xmlns:p14="http://schemas.microsoft.com/office/powerpoint/2010/main" val="12883936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full DB project architecture  </a:t>
            </a:r>
            <a:endParaRPr lang="en-US" dirty="0"/>
          </a:p>
        </p:txBody>
      </p:sp>
      <p:sp>
        <p:nvSpPr>
          <p:cNvPr id="3" name="Rectangle 2"/>
          <p:cNvSpPr/>
          <p:nvPr/>
        </p:nvSpPr>
        <p:spPr>
          <a:xfrm>
            <a:off x="1192020" y="2510043"/>
            <a:ext cx="9942145" cy="523220"/>
          </a:xfrm>
          <a:prstGeom prst="rect">
            <a:avLst/>
          </a:prstGeom>
        </p:spPr>
        <p:txBody>
          <a:bodyPr wrap="none">
            <a:spAutoFit/>
          </a:bodyPr>
          <a:lstStyle/>
          <a:p>
            <a:r>
              <a:rPr lang="en-US" sz="2800" dirty="0">
                <a:solidFill>
                  <a:srgbClr val="292929"/>
                </a:solidFill>
                <a:latin typeface="source-serif-pro"/>
              </a:rPr>
              <a:t>React + Express + Node.js + </a:t>
            </a:r>
            <a:r>
              <a:rPr lang="en-US" sz="2800" dirty="0" smtClean="0">
                <a:solidFill>
                  <a:srgbClr val="292929"/>
                </a:solidFill>
                <a:latin typeface="source-serif-pro"/>
              </a:rPr>
              <a:t>Database (</a:t>
            </a:r>
            <a:r>
              <a:rPr lang="en-US" sz="2800" dirty="0" err="1" smtClean="0">
                <a:solidFill>
                  <a:srgbClr val="292929"/>
                </a:solidFill>
                <a:latin typeface="source-serif-pro"/>
              </a:rPr>
              <a:t>MariaDB</a:t>
            </a:r>
            <a:r>
              <a:rPr lang="en-US" sz="2800" dirty="0" smtClean="0">
                <a:solidFill>
                  <a:srgbClr val="292929"/>
                </a:solidFill>
                <a:latin typeface="source-serif-pro"/>
              </a:rPr>
              <a:t>, MySQL,…)</a:t>
            </a:r>
            <a:endParaRPr lang="en-US" sz="2800" dirty="0"/>
          </a:p>
        </p:txBody>
      </p:sp>
    </p:spTree>
    <p:extLst>
      <p:ext uri="{BB962C8B-B14F-4D97-AF65-F5344CB8AC3E}">
        <p14:creationId xmlns:p14="http://schemas.microsoft.com/office/powerpoint/2010/main" val="31958980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steps</a:t>
            </a:r>
            <a:endParaRPr lang="en-US" dirty="0"/>
          </a:p>
        </p:txBody>
      </p:sp>
      <p:sp>
        <p:nvSpPr>
          <p:cNvPr id="3" name="TextBox 2"/>
          <p:cNvSpPr txBox="1"/>
          <p:nvPr/>
        </p:nvSpPr>
        <p:spPr>
          <a:xfrm>
            <a:off x="803564" y="1593272"/>
            <a:ext cx="10196945" cy="4801314"/>
          </a:xfrm>
          <a:prstGeom prst="rect">
            <a:avLst/>
          </a:prstGeom>
          <a:noFill/>
        </p:spPr>
        <p:txBody>
          <a:bodyPr wrap="square" rtlCol="0">
            <a:spAutoFit/>
          </a:bodyPr>
          <a:lstStyle/>
          <a:p>
            <a:r>
              <a:rPr lang="en-US" sz="2400" b="1" dirty="0" smtClean="0"/>
              <a:t>Install Database</a:t>
            </a:r>
            <a:endParaRPr lang="en-US" sz="3200" b="1" dirty="0" smtClean="0"/>
          </a:p>
          <a:p>
            <a:endParaRPr lang="en-US" dirty="0" smtClean="0"/>
          </a:p>
          <a:p>
            <a:r>
              <a:rPr lang="en-US" sz="2400" b="1" dirty="0" smtClean="0"/>
              <a:t>Create the </a:t>
            </a:r>
            <a:r>
              <a:rPr lang="en-US" sz="2400" b="1" dirty="0" err="1" smtClean="0"/>
              <a:t>reactjs</a:t>
            </a:r>
            <a:r>
              <a:rPr lang="en-US" sz="2400" b="1" dirty="0" smtClean="0"/>
              <a:t> app environment</a:t>
            </a:r>
          </a:p>
          <a:p>
            <a:endParaRPr lang="en-US" dirty="0" smtClean="0"/>
          </a:p>
          <a:p>
            <a:r>
              <a:rPr lang="en-US" dirty="0" smtClean="0"/>
              <a:t>React is needed to build a UI, which is part of our project.</a:t>
            </a:r>
          </a:p>
          <a:p>
            <a:r>
              <a:rPr lang="en-US" dirty="0" smtClean="0"/>
              <a:t>Create React App includes the Express server that is needed for the project.</a:t>
            </a:r>
          </a:p>
          <a:p>
            <a:r>
              <a:rPr lang="en-US" dirty="0" smtClean="0"/>
              <a:t>As we know the following command creates a React project:</a:t>
            </a:r>
          </a:p>
          <a:p>
            <a:r>
              <a:rPr lang="en-US" dirty="0" err="1" smtClean="0"/>
              <a:t>npx</a:t>
            </a:r>
            <a:r>
              <a:rPr lang="en-US" dirty="0" smtClean="0"/>
              <a:t> create-react-app my-app</a:t>
            </a:r>
          </a:p>
          <a:p>
            <a:endParaRPr lang="en-US" dirty="0" smtClean="0"/>
          </a:p>
          <a:p>
            <a:r>
              <a:rPr lang="en-US" sz="2400" b="1" dirty="0" smtClean="0"/>
              <a:t>Setup database in </a:t>
            </a:r>
            <a:r>
              <a:rPr lang="en-US" sz="2400" b="1" dirty="0" err="1" smtClean="0"/>
              <a:t>nodejs</a:t>
            </a:r>
            <a:r>
              <a:rPr lang="en-US" sz="2400" b="1" dirty="0" smtClean="0"/>
              <a:t> </a:t>
            </a:r>
          </a:p>
          <a:p>
            <a:r>
              <a:rPr lang="en-US" dirty="0" smtClean="0"/>
              <a:t>Set up </a:t>
            </a:r>
            <a:r>
              <a:rPr lang="en-US" dirty="0" err="1" smtClean="0"/>
              <a:t>mysql</a:t>
            </a:r>
            <a:endParaRPr lang="en-US" dirty="0" smtClean="0"/>
          </a:p>
          <a:p>
            <a:r>
              <a:rPr lang="en-US" dirty="0" smtClean="0"/>
              <a:t>$ </a:t>
            </a:r>
            <a:r>
              <a:rPr lang="en-US" dirty="0" err="1" smtClean="0"/>
              <a:t>npm</a:t>
            </a:r>
            <a:r>
              <a:rPr lang="en-US" dirty="0" smtClean="0"/>
              <a:t> install </a:t>
            </a:r>
            <a:r>
              <a:rPr lang="en-US" dirty="0" err="1" smtClean="0"/>
              <a:t>mysql</a:t>
            </a:r>
            <a:endParaRPr lang="en-US" dirty="0" smtClean="0"/>
          </a:p>
          <a:p>
            <a:endParaRPr lang="en-US" dirty="0" smtClean="0"/>
          </a:p>
          <a:p>
            <a:r>
              <a:rPr lang="en-US" dirty="0" smtClean="0"/>
              <a:t>Set up </a:t>
            </a:r>
            <a:r>
              <a:rPr lang="en-US" dirty="0" err="1" smtClean="0"/>
              <a:t>mariaDB</a:t>
            </a:r>
            <a:endParaRPr lang="en-US" dirty="0"/>
          </a:p>
          <a:p>
            <a:r>
              <a:rPr lang="en-US" dirty="0"/>
              <a:t>$ </a:t>
            </a:r>
            <a:r>
              <a:rPr lang="en-US" dirty="0" err="1"/>
              <a:t>npm</a:t>
            </a:r>
            <a:r>
              <a:rPr lang="en-US" dirty="0"/>
              <a:t> install </a:t>
            </a:r>
            <a:r>
              <a:rPr lang="en-US" dirty="0" err="1"/>
              <a:t>mariadb</a:t>
            </a:r>
            <a:endParaRPr lang="en-US" dirty="0"/>
          </a:p>
          <a:p>
            <a:endParaRPr lang="en-US" dirty="0"/>
          </a:p>
        </p:txBody>
      </p:sp>
    </p:spTree>
    <p:extLst>
      <p:ext uri="{BB962C8B-B14F-4D97-AF65-F5344CB8AC3E}">
        <p14:creationId xmlns:p14="http://schemas.microsoft.com/office/powerpoint/2010/main" val="8989338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Mysql</a:t>
            </a:r>
            <a:r>
              <a:rPr lang="en-US" dirty="0" smtClean="0"/>
              <a:t> example</a:t>
            </a:r>
            <a:endParaRPr lang="en-US" dirty="0"/>
          </a:p>
        </p:txBody>
      </p:sp>
      <p:sp>
        <p:nvSpPr>
          <p:cNvPr id="3" name="Rectangle 2"/>
          <p:cNvSpPr/>
          <p:nvPr/>
        </p:nvSpPr>
        <p:spPr>
          <a:xfrm>
            <a:off x="5832763" y="0"/>
            <a:ext cx="5112326" cy="7232749"/>
          </a:xfrm>
          <a:prstGeom prst="rect">
            <a:avLst/>
          </a:prstGeom>
        </p:spPr>
        <p:txBody>
          <a:bodyPr wrap="square">
            <a:spAutoFit/>
          </a:bodyPr>
          <a:lstStyle/>
          <a:p>
            <a:r>
              <a:rPr lang="en-US" sz="1600" dirty="0"/>
              <a:t>import </a:t>
            </a:r>
            <a:r>
              <a:rPr lang="en-US" sz="1600" dirty="0" err="1"/>
              <a:t>mysql</a:t>
            </a:r>
            <a:r>
              <a:rPr lang="en-US" sz="1600" dirty="0"/>
              <a:t> from '</a:t>
            </a:r>
            <a:r>
              <a:rPr lang="en-US" sz="1600" dirty="0" err="1"/>
              <a:t>mysql</a:t>
            </a:r>
            <a:r>
              <a:rPr lang="en-US" sz="1600" dirty="0" smtClean="0"/>
              <a:t>';</a:t>
            </a:r>
            <a:endParaRPr lang="en-US" sz="1600" dirty="0"/>
          </a:p>
          <a:p>
            <a:r>
              <a:rPr lang="en-US" sz="1600" dirty="0" err="1"/>
              <a:t>const</a:t>
            </a:r>
            <a:r>
              <a:rPr lang="en-US" sz="1600" dirty="0"/>
              <a:t> </a:t>
            </a:r>
            <a:r>
              <a:rPr lang="en-US" sz="1600" dirty="0" err="1"/>
              <a:t>mysql_user</a:t>
            </a:r>
            <a:r>
              <a:rPr lang="en-US" sz="1600" dirty="0"/>
              <a:t> = {</a:t>
            </a:r>
          </a:p>
          <a:p>
            <a:r>
              <a:rPr lang="en-US" sz="1600" dirty="0"/>
              <a:t>  host: 'localhost',</a:t>
            </a:r>
          </a:p>
          <a:p>
            <a:r>
              <a:rPr lang="en-US" sz="1600" dirty="0"/>
              <a:t>  user: 'root',</a:t>
            </a:r>
          </a:p>
          <a:p>
            <a:r>
              <a:rPr lang="en-US" sz="1600" dirty="0"/>
              <a:t>  password: 'password',</a:t>
            </a:r>
          </a:p>
          <a:p>
            <a:r>
              <a:rPr lang="en-US" sz="1600" dirty="0"/>
              <a:t>};</a:t>
            </a:r>
          </a:p>
          <a:p>
            <a:r>
              <a:rPr lang="en-US" sz="1600" dirty="0" err="1" smtClean="0"/>
              <a:t>const</a:t>
            </a:r>
            <a:r>
              <a:rPr lang="en-US" sz="1600" dirty="0" smtClean="0"/>
              <a:t> </a:t>
            </a:r>
            <a:r>
              <a:rPr lang="en-US" sz="1600" dirty="0"/>
              <a:t>connection = </a:t>
            </a:r>
            <a:r>
              <a:rPr lang="en-US" sz="1600" dirty="0" err="1"/>
              <a:t>mysql.createConnection</a:t>
            </a:r>
            <a:r>
              <a:rPr lang="en-US" sz="1600" dirty="0"/>
              <a:t>(</a:t>
            </a:r>
            <a:r>
              <a:rPr lang="en-US" sz="1600" dirty="0" err="1"/>
              <a:t>mysql_user</a:t>
            </a:r>
            <a:r>
              <a:rPr lang="en-US" sz="1600" dirty="0"/>
              <a:t>, {</a:t>
            </a:r>
          </a:p>
          <a:p>
            <a:r>
              <a:rPr lang="en-US" sz="1600" dirty="0"/>
              <a:t>  </a:t>
            </a:r>
            <a:r>
              <a:rPr lang="en-US" sz="1600" dirty="0" err="1"/>
              <a:t>multipleStatements</a:t>
            </a:r>
            <a:r>
              <a:rPr lang="en-US" sz="1600" dirty="0"/>
              <a:t>: true,</a:t>
            </a:r>
          </a:p>
          <a:p>
            <a:r>
              <a:rPr lang="en-US" sz="1600" dirty="0"/>
              <a:t>});</a:t>
            </a:r>
          </a:p>
          <a:p>
            <a:r>
              <a:rPr lang="en-US" sz="1600" dirty="0" smtClean="0"/>
              <a:t>function </a:t>
            </a:r>
            <a:r>
              <a:rPr lang="en-US" sz="1600" dirty="0"/>
              <a:t>query(query) {</a:t>
            </a:r>
          </a:p>
          <a:p>
            <a:r>
              <a:rPr lang="en-US" sz="1600" dirty="0"/>
              <a:t>  </a:t>
            </a:r>
            <a:r>
              <a:rPr lang="en-US" sz="1600" dirty="0" err="1"/>
              <a:t>connection.query</a:t>
            </a:r>
            <a:r>
              <a:rPr lang="en-US" sz="1600" dirty="0"/>
              <a:t>(query, (error, result) =&gt; {</a:t>
            </a:r>
          </a:p>
          <a:p>
            <a:r>
              <a:rPr lang="en-US" sz="1600" dirty="0"/>
              <a:t>    if (error) {</a:t>
            </a:r>
          </a:p>
          <a:p>
            <a:r>
              <a:rPr lang="en-US" sz="1600" dirty="0"/>
              <a:t>      console.log(error);</a:t>
            </a:r>
          </a:p>
          <a:p>
            <a:r>
              <a:rPr lang="en-US" sz="1600" dirty="0"/>
              <a:t>    } else {</a:t>
            </a:r>
          </a:p>
          <a:p>
            <a:r>
              <a:rPr lang="en-US" sz="1600" dirty="0"/>
              <a:t>      console.log(result);</a:t>
            </a:r>
          </a:p>
          <a:p>
            <a:r>
              <a:rPr lang="en-US" sz="1600" dirty="0"/>
              <a:t>    </a:t>
            </a:r>
            <a:r>
              <a:rPr lang="en-US" sz="1600" dirty="0" smtClean="0"/>
              <a:t>}</a:t>
            </a:r>
            <a:endParaRPr lang="en-US" sz="1600" dirty="0"/>
          </a:p>
          <a:p>
            <a:r>
              <a:rPr lang="en-US" sz="1600" dirty="0"/>
              <a:t>  });</a:t>
            </a:r>
          </a:p>
          <a:p>
            <a:r>
              <a:rPr lang="en-US" sz="1600" dirty="0"/>
              <a:t>}</a:t>
            </a:r>
          </a:p>
          <a:p>
            <a:r>
              <a:rPr lang="en-US" sz="1600" dirty="0" smtClean="0"/>
              <a:t>function </a:t>
            </a:r>
            <a:r>
              <a:rPr lang="en-US" sz="1600" dirty="0"/>
              <a:t>connect() {</a:t>
            </a:r>
          </a:p>
          <a:p>
            <a:r>
              <a:rPr lang="en-US" sz="1600" dirty="0"/>
              <a:t>  </a:t>
            </a:r>
            <a:r>
              <a:rPr lang="en-US" sz="1600" dirty="0" err="1"/>
              <a:t>connection.connect</a:t>
            </a:r>
            <a:r>
              <a:rPr lang="en-US" sz="1600" dirty="0"/>
              <a:t>((error) =&gt; {</a:t>
            </a:r>
          </a:p>
          <a:p>
            <a:r>
              <a:rPr lang="en-US" sz="1600" dirty="0"/>
              <a:t>    if (error) {</a:t>
            </a:r>
          </a:p>
          <a:p>
            <a:r>
              <a:rPr lang="en-US" sz="1600" dirty="0"/>
              <a:t>      console.log(error);</a:t>
            </a:r>
          </a:p>
          <a:p>
            <a:r>
              <a:rPr lang="en-US" sz="1600" dirty="0"/>
              <a:t>    } else {</a:t>
            </a:r>
          </a:p>
          <a:p>
            <a:r>
              <a:rPr lang="en-US" sz="1600" dirty="0"/>
              <a:t>      console.log('Connected to SQL');</a:t>
            </a:r>
          </a:p>
          <a:p>
            <a:r>
              <a:rPr lang="en-US" sz="1600" dirty="0"/>
              <a:t>      inquire();</a:t>
            </a:r>
          </a:p>
          <a:p>
            <a:r>
              <a:rPr lang="en-US" sz="1600" dirty="0"/>
              <a:t>    </a:t>
            </a:r>
            <a:r>
              <a:rPr lang="en-US" sz="1600" dirty="0" smtClean="0"/>
              <a:t>}  </a:t>
            </a:r>
            <a:r>
              <a:rPr lang="en-US" sz="1600" dirty="0"/>
              <a:t>});</a:t>
            </a:r>
          </a:p>
          <a:p>
            <a:r>
              <a:rPr lang="en-US" sz="1600" dirty="0"/>
              <a:t>}</a:t>
            </a:r>
          </a:p>
          <a:p>
            <a:r>
              <a:rPr lang="en-US" sz="1600" dirty="0" smtClean="0"/>
              <a:t>connect</a:t>
            </a:r>
            <a:r>
              <a:rPr lang="en-US" sz="1600" dirty="0"/>
              <a:t>();</a:t>
            </a:r>
          </a:p>
        </p:txBody>
      </p:sp>
    </p:spTree>
    <p:extLst>
      <p:ext uri="{BB962C8B-B14F-4D97-AF65-F5344CB8AC3E}">
        <p14:creationId xmlns:p14="http://schemas.microsoft.com/office/powerpoint/2010/main" val="29460722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Setup express</a:t>
            </a:r>
            <a:endParaRPr lang="en-US" dirty="0"/>
          </a:p>
        </p:txBody>
      </p:sp>
      <p:sp>
        <p:nvSpPr>
          <p:cNvPr id="4" name="Rectangle 3"/>
          <p:cNvSpPr/>
          <p:nvPr/>
        </p:nvSpPr>
        <p:spPr>
          <a:xfrm>
            <a:off x="5874327" y="193963"/>
            <a:ext cx="6096000" cy="6986528"/>
          </a:xfrm>
          <a:prstGeom prst="rect">
            <a:avLst/>
          </a:prstGeom>
        </p:spPr>
        <p:txBody>
          <a:bodyPr>
            <a:spAutoFit/>
          </a:bodyPr>
          <a:lstStyle/>
          <a:p>
            <a:r>
              <a:rPr lang="en-US" sz="1600" i="1" dirty="0" err="1" smtClean="0"/>
              <a:t>const</a:t>
            </a:r>
            <a:r>
              <a:rPr lang="en-US" sz="1600" i="1" dirty="0" smtClean="0"/>
              <a:t> </a:t>
            </a:r>
            <a:r>
              <a:rPr lang="en-US" sz="1600" i="1" dirty="0"/>
              <a:t>express = require("express");</a:t>
            </a:r>
          </a:p>
          <a:p>
            <a:r>
              <a:rPr lang="en-US" sz="1600" i="1" dirty="0" err="1"/>
              <a:t>const</a:t>
            </a:r>
            <a:r>
              <a:rPr lang="en-US" sz="1600" i="1" dirty="0"/>
              <a:t> </a:t>
            </a:r>
            <a:r>
              <a:rPr lang="en-US" sz="1600" i="1" dirty="0" err="1"/>
              <a:t>cors</a:t>
            </a:r>
            <a:r>
              <a:rPr lang="en-US" sz="1600" i="1" dirty="0"/>
              <a:t> = require("</a:t>
            </a:r>
            <a:r>
              <a:rPr lang="en-US" sz="1600" i="1" dirty="0" err="1"/>
              <a:t>cors</a:t>
            </a:r>
            <a:r>
              <a:rPr lang="en-US" sz="1600" i="1" dirty="0"/>
              <a:t>");</a:t>
            </a:r>
          </a:p>
          <a:p>
            <a:endParaRPr lang="en-US" sz="1600" i="1" dirty="0"/>
          </a:p>
          <a:p>
            <a:r>
              <a:rPr lang="en-US" sz="1600" i="1" dirty="0" err="1"/>
              <a:t>const</a:t>
            </a:r>
            <a:r>
              <a:rPr lang="en-US" sz="1600" i="1" dirty="0"/>
              <a:t> app = express();</a:t>
            </a:r>
          </a:p>
          <a:p>
            <a:endParaRPr lang="en-US" sz="1600" i="1" dirty="0"/>
          </a:p>
          <a:p>
            <a:r>
              <a:rPr lang="en-US" sz="1600" i="1" dirty="0" err="1"/>
              <a:t>var</a:t>
            </a:r>
            <a:r>
              <a:rPr lang="en-US" sz="1600" i="1" dirty="0"/>
              <a:t> </a:t>
            </a:r>
            <a:r>
              <a:rPr lang="en-US" sz="1600" i="1" dirty="0" err="1"/>
              <a:t>corsOptions</a:t>
            </a:r>
            <a:r>
              <a:rPr lang="en-US" sz="1600" i="1" dirty="0"/>
              <a:t> = {</a:t>
            </a:r>
          </a:p>
          <a:p>
            <a:r>
              <a:rPr lang="en-US" sz="1600" i="1" dirty="0"/>
              <a:t>  origin: "http://localhost:8081"</a:t>
            </a:r>
          </a:p>
          <a:p>
            <a:r>
              <a:rPr lang="en-US" sz="1600" i="1" dirty="0"/>
              <a:t>};</a:t>
            </a:r>
          </a:p>
          <a:p>
            <a:endParaRPr lang="en-US" sz="1600" i="1" dirty="0"/>
          </a:p>
          <a:p>
            <a:r>
              <a:rPr lang="en-US" sz="1600" i="1" dirty="0" err="1"/>
              <a:t>app.use</a:t>
            </a:r>
            <a:r>
              <a:rPr lang="en-US" sz="1600" i="1" dirty="0"/>
              <a:t>(</a:t>
            </a:r>
            <a:r>
              <a:rPr lang="en-US" sz="1600" i="1" dirty="0" err="1"/>
              <a:t>cors</a:t>
            </a:r>
            <a:r>
              <a:rPr lang="en-US" sz="1600" i="1" dirty="0"/>
              <a:t>(</a:t>
            </a:r>
            <a:r>
              <a:rPr lang="en-US" sz="1600" i="1" dirty="0" err="1"/>
              <a:t>corsOptions</a:t>
            </a:r>
            <a:r>
              <a:rPr lang="en-US" sz="1600" i="1" dirty="0"/>
              <a:t>));</a:t>
            </a:r>
          </a:p>
          <a:p>
            <a:endParaRPr lang="en-US" sz="1600" i="1" dirty="0"/>
          </a:p>
          <a:p>
            <a:r>
              <a:rPr lang="en-US" sz="1600" i="1" dirty="0"/>
              <a:t>// parse requests of content-type - application/</a:t>
            </a:r>
            <a:r>
              <a:rPr lang="en-US" sz="1600" i="1" dirty="0" err="1"/>
              <a:t>json</a:t>
            </a:r>
            <a:endParaRPr lang="en-US" sz="1600" i="1" dirty="0"/>
          </a:p>
          <a:p>
            <a:r>
              <a:rPr lang="en-US" sz="1600" i="1" dirty="0" err="1"/>
              <a:t>app.use</a:t>
            </a:r>
            <a:r>
              <a:rPr lang="en-US" sz="1600" i="1" dirty="0"/>
              <a:t>(</a:t>
            </a:r>
            <a:r>
              <a:rPr lang="en-US" sz="1600" i="1" dirty="0" err="1"/>
              <a:t>express.json</a:t>
            </a:r>
            <a:r>
              <a:rPr lang="en-US" sz="1600" i="1" dirty="0"/>
              <a:t>());</a:t>
            </a:r>
          </a:p>
          <a:p>
            <a:endParaRPr lang="en-US" sz="1600" i="1" dirty="0"/>
          </a:p>
          <a:p>
            <a:r>
              <a:rPr lang="en-US" sz="1600" i="1" dirty="0"/>
              <a:t>// parse requests of content-type - application/x-www-form-</a:t>
            </a:r>
            <a:r>
              <a:rPr lang="en-US" sz="1600" i="1" dirty="0" err="1"/>
              <a:t>urlencoded</a:t>
            </a:r>
            <a:endParaRPr lang="en-US" sz="1600" i="1" dirty="0"/>
          </a:p>
          <a:p>
            <a:r>
              <a:rPr lang="en-US" sz="1600" i="1" dirty="0" err="1"/>
              <a:t>app.use</a:t>
            </a:r>
            <a:r>
              <a:rPr lang="en-US" sz="1600" i="1" dirty="0"/>
              <a:t>(</a:t>
            </a:r>
            <a:r>
              <a:rPr lang="en-US" sz="1600" i="1" dirty="0" err="1"/>
              <a:t>express.urlencoded</a:t>
            </a:r>
            <a:r>
              <a:rPr lang="en-US" sz="1600" i="1" dirty="0"/>
              <a:t>({ extended: true }));</a:t>
            </a:r>
          </a:p>
          <a:p>
            <a:endParaRPr lang="en-US" sz="1600" i="1" dirty="0"/>
          </a:p>
          <a:p>
            <a:r>
              <a:rPr lang="en-US" sz="1600" i="1" dirty="0"/>
              <a:t>// simple route</a:t>
            </a:r>
          </a:p>
          <a:p>
            <a:r>
              <a:rPr lang="en-US" sz="1600" i="1" dirty="0" err="1"/>
              <a:t>app.get</a:t>
            </a:r>
            <a:r>
              <a:rPr lang="en-US" sz="1600" i="1" dirty="0"/>
              <a:t>("/", (</a:t>
            </a:r>
            <a:r>
              <a:rPr lang="en-US" sz="1600" i="1" dirty="0" err="1"/>
              <a:t>req</a:t>
            </a:r>
            <a:r>
              <a:rPr lang="en-US" sz="1600" i="1" dirty="0"/>
              <a:t>, res) =&gt; {</a:t>
            </a:r>
          </a:p>
          <a:p>
            <a:r>
              <a:rPr lang="en-US" sz="1600" i="1" dirty="0"/>
              <a:t>  </a:t>
            </a:r>
            <a:r>
              <a:rPr lang="en-US" sz="1600" i="1" dirty="0" err="1"/>
              <a:t>res.json</a:t>
            </a:r>
            <a:r>
              <a:rPr lang="en-US" sz="1600" i="1" dirty="0"/>
              <a:t>({ message: "Welcome to </a:t>
            </a:r>
            <a:r>
              <a:rPr lang="en-US" sz="1600" i="1" dirty="0" err="1"/>
              <a:t>bezkoder</a:t>
            </a:r>
            <a:r>
              <a:rPr lang="en-US" sz="1600" i="1" dirty="0"/>
              <a:t> application." });</a:t>
            </a:r>
          </a:p>
          <a:p>
            <a:r>
              <a:rPr lang="en-US" sz="1600" i="1" dirty="0"/>
              <a:t>});</a:t>
            </a:r>
          </a:p>
          <a:p>
            <a:endParaRPr lang="en-US" sz="1600" i="1" dirty="0"/>
          </a:p>
          <a:p>
            <a:r>
              <a:rPr lang="en-US" sz="1600" i="1" dirty="0"/>
              <a:t>// set port, listen for requests</a:t>
            </a:r>
          </a:p>
          <a:p>
            <a:r>
              <a:rPr lang="en-US" sz="1600" i="1" dirty="0" err="1"/>
              <a:t>const</a:t>
            </a:r>
            <a:r>
              <a:rPr lang="en-US" sz="1600" i="1" dirty="0"/>
              <a:t> PORT = </a:t>
            </a:r>
            <a:r>
              <a:rPr lang="en-US" sz="1600" i="1" dirty="0" err="1"/>
              <a:t>process.env.PORT</a:t>
            </a:r>
            <a:r>
              <a:rPr lang="en-US" sz="1600" i="1" dirty="0"/>
              <a:t> || 8080;</a:t>
            </a:r>
          </a:p>
          <a:p>
            <a:r>
              <a:rPr lang="en-US" sz="1600" i="1" dirty="0" err="1"/>
              <a:t>app.listen</a:t>
            </a:r>
            <a:r>
              <a:rPr lang="en-US" sz="1600" i="1" dirty="0"/>
              <a:t>(PORT, () =&gt; {</a:t>
            </a:r>
          </a:p>
          <a:p>
            <a:r>
              <a:rPr lang="en-US" sz="1600" i="1" dirty="0"/>
              <a:t>  console.log(`Server is running on port ${PORT}.`);</a:t>
            </a:r>
          </a:p>
          <a:p>
            <a:r>
              <a:rPr lang="en-US" sz="1600" i="1" dirty="0"/>
              <a:t>});</a:t>
            </a:r>
          </a:p>
        </p:txBody>
      </p:sp>
      <p:sp>
        <p:nvSpPr>
          <p:cNvPr id="5" name="Rectangle 4"/>
          <p:cNvSpPr/>
          <p:nvPr/>
        </p:nvSpPr>
        <p:spPr>
          <a:xfrm>
            <a:off x="506191" y="2967243"/>
            <a:ext cx="4751109" cy="369332"/>
          </a:xfrm>
          <a:prstGeom prst="rect">
            <a:avLst/>
          </a:prstGeom>
        </p:spPr>
        <p:txBody>
          <a:bodyPr wrap="none">
            <a:spAutoFit/>
          </a:bodyPr>
          <a:lstStyle/>
          <a:p>
            <a:r>
              <a:rPr lang="en-US" dirty="0"/>
              <a:t>In the root folder, let’s create a new server.js file:</a:t>
            </a:r>
            <a:endParaRPr lang="en-US" dirty="0"/>
          </a:p>
        </p:txBody>
      </p:sp>
    </p:spTree>
    <p:extLst>
      <p:ext uri="{BB962C8B-B14F-4D97-AF65-F5344CB8AC3E}">
        <p14:creationId xmlns:p14="http://schemas.microsoft.com/office/powerpoint/2010/main" val="195322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react</a:t>
            </a:r>
            <a:endParaRPr lang="en-US" dirty="0"/>
          </a:p>
        </p:txBody>
      </p:sp>
      <p:sp>
        <p:nvSpPr>
          <p:cNvPr id="3" name="Rectangle 2"/>
          <p:cNvSpPr/>
          <p:nvPr/>
        </p:nvSpPr>
        <p:spPr>
          <a:xfrm>
            <a:off x="755745" y="1690688"/>
            <a:ext cx="10680510" cy="2893100"/>
          </a:xfrm>
          <a:prstGeom prst="rect">
            <a:avLst/>
          </a:prstGeom>
        </p:spPr>
        <p:txBody>
          <a:bodyPr wrap="square">
            <a:spAutoFit/>
          </a:bodyPr>
          <a:lstStyle/>
          <a:p>
            <a:r>
              <a:rPr lang="en-US" sz="1600" dirty="0" smtClean="0"/>
              <a:t>React isn’t the solution to every problem, and it is important to know when you should use React and when </a:t>
            </a:r>
          </a:p>
          <a:p>
            <a:r>
              <a:rPr lang="en-US" sz="1600" dirty="0" smtClean="0"/>
              <a:t>you should seek an alternative. React delivers the kind of functionality that used to be available only to </a:t>
            </a:r>
          </a:p>
          <a:p>
            <a:r>
              <a:rPr lang="en-US" sz="1600" dirty="0" smtClean="0"/>
              <a:t>server-side developers but is delivered entirely in the browser. </a:t>
            </a:r>
          </a:p>
          <a:p>
            <a:endParaRPr lang="en-US" sz="1600" dirty="0" smtClean="0"/>
          </a:p>
          <a:p>
            <a:r>
              <a:rPr lang="en-US" sz="1600" dirty="0" smtClean="0"/>
              <a:t>Internet applications use a standard round trip, users requests, server creates, server delivers, browser renders</a:t>
            </a:r>
          </a:p>
          <a:p>
            <a:endParaRPr lang="en-US" sz="1600" dirty="0" smtClean="0"/>
          </a:p>
          <a:p>
            <a:r>
              <a:rPr lang="en-US" sz="1600" dirty="0" smtClean="0"/>
              <a:t>Drawbacks to round-trip applications: </a:t>
            </a:r>
          </a:p>
          <a:p>
            <a:pPr marL="285750" indent="-285750">
              <a:buFont typeface="Wingdings" panose="05000000000000000000" pitchFamily="2" charset="2"/>
              <a:buChar char="Ø"/>
            </a:pPr>
            <a:r>
              <a:rPr lang="en-US" sz="1600" dirty="0" smtClean="0"/>
              <a:t>they make the user wait while the next HTML document is requested and loaded</a:t>
            </a:r>
          </a:p>
          <a:p>
            <a:pPr marL="285750" indent="-285750">
              <a:buFont typeface="Wingdings" panose="05000000000000000000" pitchFamily="2" charset="2"/>
              <a:buChar char="Ø"/>
            </a:pPr>
            <a:r>
              <a:rPr lang="en-US" sz="1600" dirty="0" smtClean="0"/>
              <a:t>they require a large server-side infrastructure to process all the requests and manage all the application state,</a:t>
            </a:r>
          </a:p>
          <a:p>
            <a:pPr marL="285750" indent="-285750">
              <a:buFont typeface="Wingdings" panose="05000000000000000000" pitchFamily="2" charset="2"/>
              <a:buChar char="Ø"/>
            </a:pPr>
            <a:r>
              <a:rPr lang="en-US" sz="1600" dirty="0" smtClean="0"/>
              <a:t>they can require more bandwidth because each HTML document has to be self-contained, which can lead to the same content being included in each response from the server.</a:t>
            </a:r>
            <a:endParaRPr lang="en-US" sz="1600" dirty="0"/>
          </a:p>
        </p:txBody>
      </p:sp>
      <p:sp>
        <p:nvSpPr>
          <p:cNvPr id="4" name="Rectangle 3"/>
          <p:cNvSpPr/>
          <p:nvPr/>
        </p:nvSpPr>
        <p:spPr>
          <a:xfrm>
            <a:off x="755745" y="4910877"/>
            <a:ext cx="10515600" cy="1354217"/>
          </a:xfrm>
          <a:prstGeom prst="rect">
            <a:avLst/>
          </a:prstGeom>
        </p:spPr>
        <p:txBody>
          <a:bodyPr wrap="square">
            <a:spAutoFit/>
          </a:bodyPr>
          <a:lstStyle/>
          <a:p>
            <a:r>
              <a:rPr lang="en-US" sz="1600" dirty="0" smtClean="0"/>
              <a:t>In React, </a:t>
            </a:r>
          </a:p>
          <a:p>
            <a:pPr marL="285750" indent="-285750">
              <a:buFont typeface="Wingdings" panose="05000000000000000000" pitchFamily="2" charset="2"/>
              <a:buChar char="Ø"/>
            </a:pPr>
            <a:r>
              <a:rPr lang="en-US" sz="1600" dirty="0" smtClean="0"/>
              <a:t>an initial HTML document is sent to the browser</a:t>
            </a:r>
            <a:endParaRPr lang="en-US" sz="1600" dirty="0"/>
          </a:p>
          <a:p>
            <a:pPr marL="285750" indent="-285750">
              <a:buFont typeface="Wingdings" panose="05000000000000000000" pitchFamily="2" charset="2"/>
              <a:buChar char="Ø"/>
            </a:pPr>
            <a:r>
              <a:rPr lang="en-US" sz="1600" dirty="0" smtClean="0"/>
              <a:t>user interactions lead to HTTP requests for small fragments of HTML or data inserted into the existing set of elements being displayed to the user</a:t>
            </a:r>
          </a:p>
          <a:p>
            <a:pPr marL="285750" indent="-285750">
              <a:buFont typeface="Wingdings" panose="05000000000000000000" pitchFamily="2" charset="2"/>
              <a:buChar char="Ø"/>
            </a:pPr>
            <a:r>
              <a:rPr lang="en-US" sz="1600" dirty="0"/>
              <a:t>t</a:t>
            </a:r>
            <a:r>
              <a:rPr lang="en-US" sz="1600" dirty="0" smtClean="0"/>
              <a:t>he initial HTML document is never reloaded or replaced</a:t>
            </a:r>
            <a:endParaRPr lang="en-US" sz="1600" dirty="0"/>
          </a:p>
        </p:txBody>
      </p:sp>
    </p:spTree>
    <p:extLst>
      <p:ext uri="{BB962C8B-B14F-4D97-AF65-F5344CB8AC3E}">
        <p14:creationId xmlns:p14="http://schemas.microsoft.com/office/powerpoint/2010/main" val="25964226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5708073" y="1970407"/>
            <a:ext cx="6096000" cy="4524315"/>
          </a:xfrm>
          <a:prstGeom prst="rect">
            <a:avLst/>
          </a:prstGeom>
        </p:spPr>
        <p:txBody>
          <a:bodyPr>
            <a:spAutoFit/>
          </a:bodyPr>
          <a:lstStyle/>
          <a:p>
            <a:r>
              <a:rPr lang="en-US" dirty="0"/>
              <a:t>In the app folder, we create a separate </a:t>
            </a:r>
            <a:r>
              <a:rPr lang="en-US" dirty="0" err="1"/>
              <a:t>config</a:t>
            </a:r>
            <a:r>
              <a:rPr lang="en-US" dirty="0"/>
              <a:t> folder for configuration with db.config.js file like this:</a:t>
            </a:r>
          </a:p>
          <a:p>
            <a:endParaRPr lang="en-US" dirty="0"/>
          </a:p>
          <a:p>
            <a:r>
              <a:rPr lang="en-US" i="1" dirty="0" err="1"/>
              <a:t>module.exports</a:t>
            </a:r>
            <a:r>
              <a:rPr lang="en-US" i="1" dirty="0"/>
              <a:t> = {</a:t>
            </a:r>
          </a:p>
          <a:p>
            <a:r>
              <a:rPr lang="en-US" i="1" dirty="0"/>
              <a:t>  HOST: "localhost",</a:t>
            </a:r>
          </a:p>
          <a:p>
            <a:r>
              <a:rPr lang="en-US" i="1" dirty="0"/>
              <a:t>  USER: "root",</a:t>
            </a:r>
          </a:p>
          <a:p>
            <a:r>
              <a:rPr lang="en-US" i="1" dirty="0"/>
              <a:t>  PASSWORD: "123456",</a:t>
            </a:r>
          </a:p>
          <a:p>
            <a:r>
              <a:rPr lang="en-US" i="1" dirty="0"/>
              <a:t>  DB: "</a:t>
            </a:r>
            <a:r>
              <a:rPr lang="en-US" i="1" dirty="0" err="1"/>
              <a:t>testdb</a:t>
            </a:r>
            <a:r>
              <a:rPr lang="en-US" i="1" dirty="0"/>
              <a:t>",</a:t>
            </a:r>
          </a:p>
          <a:p>
            <a:r>
              <a:rPr lang="en-US" i="1" dirty="0"/>
              <a:t>  dialect: "</a:t>
            </a:r>
            <a:r>
              <a:rPr lang="en-US" i="1" dirty="0" err="1"/>
              <a:t>mysql</a:t>
            </a:r>
            <a:r>
              <a:rPr lang="en-US" i="1" dirty="0"/>
              <a:t>",</a:t>
            </a:r>
          </a:p>
          <a:p>
            <a:r>
              <a:rPr lang="en-US" i="1" dirty="0"/>
              <a:t>  pool: {</a:t>
            </a:r>
          </a:p>
          <a:p>
            <a:r>
              <a:rPr lang="en-US" i="1" dirty="0"/>
              <a:t>    max: 5,</a:t>
            </a:r>
          </a:p>
          <a:p>
            <a:r>
              <a:rPr lang="en-US" i="1" dirty="0"/>
              <a:t>    min: 0,</a:t>
            </a:r>
          </a:p>
          <a:p>
            <a:r>
              <a:rPr lang="en-US" i="1" dirty="0"/>
              <a:t>    acquire: 30000,</a:t>
            </a:r>
          </a:p>
          <a:p>
            <a:r>
              <a:rPr lang="en-US" i="1" dirty="0"/>
              <a:t>    idle: 10000</a:t>
            </a:r>
          </a:p>
          <a:p>
            <a:r>
              <a:rPr lang="en-US" i="1" dirty="0"/>
              <a:t>  }</a:t>
            </a:r>
          </a:p>
          <a:p>
            <a:r>
              <a:rPr lang="en-US" i="1" dirty="0"/>
              <a:t>};</a:t>
            </a:r>
          </a:p>
        </p:txBody>
      </p:sp>
    </p:spTree>
    <p:extLst>
      <p:ext uri="{BB962C8B-B14F-4D97-AF65-F5344CB8AC3E}">
        <p14:creationId xmlns:p14="http://schemas.microsoft.com/office/powerpoint/2010/main" val="36079421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Rectangle 2"/>
          <p:cNvSpPr/>
          <p:nvPr/>
        </p:nvSpPr>
        <p:spPr>
          <a:xfrm>
            <a:off x="6289963" y="290946"/>
            <a:ext cx="6165273" cy="6463308"/>
          </a:xfrm>
          <a:prstGeom prst="rect">
            <a:avLst/>
          </a:prstGeom>
        </p:spPr>
        <p:txBody>
          <a:bodyPr wrap="square">
            <a:spAutoFit/>
          </a:bodyPr>
          <a:lstStyle/>
          <a:p>
            <a:endParaRPr lang="en-US" sz="1600" dirty="0"/>
          </a:p>
          <a:p>
            <a:r>
              <a:rPr lang="en-US" sz="1600" dirty="0" err="1"/>
              <a:t>const</a:t>
            </a:r>
            <a:r>
              <a:rPr lang="en-US" sz="1600" dirty="0"/>
              <a:t> </a:t>
            </a:r>
            <a:r>
              <a:rPr lang="en-US" sz="1600" dirty="0" err="1"/>
              <a:t>dbConfig</a:t>
            </a:r>
            <a:r>
              <a:rPr lang="en-US" sz="1600" dirty="0"/>
              <a:t> = require("../</a:t>
            </a:r>
            <a:r>
              <a:rPr lang="en-US" sz="1600" dirty="0" err="1"/>
              <a:t>config</a:t>
            </a:r>
            <a:r>
              <a:rPr lang="en-US" sz="1600" dirty="0"/>
              <a:t>/db.config.js");</a:t>
            </a:r>
          </a:p>
          <a:p>
            <a:endParaRPr lang="en-US" sz="1600" dirty="0"/>
          </a:p>
          <a:p>
            <a:r>
              <a:rPr lang="en-US" sz="1600" dirty="0" err="1"/>
              <a:t>const</a:t>
            </a:r>
            <a:r>
              <a:rPr lang="en-US" sz="1600" dirty="0"/>
              <a:t> </a:t>
            </a:r>
            <a:r>
              <a:rPr lang="en-US" sz="1600" dirty="0" err="1"/>
              <a:t>Sequelize</a:t>
            </a:r>
            <a:r>
              <a:rPr lang="en-US" sz="1600" dirty="0"/>
              <a:t> = require("</a:t>
            </a:r>
            <a:r>
              <a:rPr lang="en-US" sz="1600" dirty="0" err="1"/>
              <a:t>sequelize</a:t>
            </a:r>
            <a:r>
              <a:rPr lang="en-US" sz="1600" dirty="0"/>
              <a:t>");</a:t>
            </a:r>
          </a:p>
          <a:p>
            <a:r>
              <a:rPr lang="en-US" sz="1600" dirty="0" err="1"/>
              <a:t>const</a:t>
            </a:r>
            <a:r>
              <a:rPr lang="en-US" sz="1600" dirty="0"/>
              <a:t> </a:t>
            </a:r>
            <a:r>
              <a:rPr lang="en-US" sz="1600" dirty="0" err="1"/>
              <a:t>sequelize</a:t>
            </a:r>
            <a:r>
              <a:rPr lang="en-US" sz="1600" dirty="0"/>
              <a:t> = new </a:t>
            </a:r>
            <a:r>
              <a:rPr lang="en-US" sz="1600" dirty="0" err="1"/>
              <a:t>Sequelize</a:t>
            </a:r>
            <a:r>
              <a:rPr lang="en-US" sz="1600" dirty="0"/>
              <a:t>(</a:t>
            </a:r>
            <a:r>
              <a:rPr lang="en-US" sz="1600" dirty="0" err="1"/>
              <a:t>dbConfig.DB</a:t>
            </a:r>
            <a:r>
              <a:rPr lang="en-US" sz="1600" dirty="0"/>
              <a:t>, </a:t>
            </a:r>
            <a:r>
              <a:rPr lang="en-US" sz="1600" dirty="0" err="1"/>
              <a:t>dbConfig.USER</a:t>
            </a:r>
            <a:r>
              <a:rPr lang="en-US" sz="1600" dirty="0"/>
              <a:t>, </a:t>
            </a:r>
            <a:r>
              <a:rPr lang="en-US" sz="1600" dirty="0" err="1"/>
              <a:t>dbConfig.PASSWORD</a:t>
            </a:r>
            <a:r>
              <a:rPr lang="en-US" sz="1600" dirty="0"/>
              <a:t>, {</a:t>
            </a:r>
          </a:p>
          <a:p>
            <a:r>
              <a:rPr lang="en-US" sz="1600" dirty="0"/>
              <a:t>  host: </a:t>
            </a:r>
            <a:r>
              <a:rPr lang="en-US" sz="1600" dirty="0" err="1"/>
              <a:t>dbConfig.HOST</a:t>
            </a:r>
            <a:r>
              <a:rPr lang="en-US" sz="1600" dirty="0"/>
              <a:t>,</a:t>
            </a:r>
          </a:p>
          <a:p>
            <a:r>
              <a:rPr lang="en-US" sz="1600" dirty="0"/>
              <a:t>  dialect: </a:t>
            </a:r>
            <a:r>
              <a:rPr lang="en-US" sz="1600" dirty="0" err="1"/>
              <a:t>dbConfig.dialect</a:t>
            </a:r>
            <a:r>
              <a:rPr lang="en-US" sz="1600" dirty="0"/>
              <a:t>,</a:t>
            </a:r>
          </a:p>
          <a:p>
            <a:r>
              <a:rPr lang="en-US" sz="1600" dirty="0"/>
              <a:t>  </a:t>
            </a:r>
            <a:r>
              <a:rPr lang="en-US" sz="1600" dirty="0" err="1"/>
              <a:t>operatorsAliases</a:t>
            </a:r>
            <a:r>
              <a:rPr lang="en-US" sz="1600" dirty="0"/>
              <a:t>: false,</a:t>
            </a:r>
          </a:p>
          <a:p>
            <a:endParaRPr lang="en-US" sz="1600" dirty="0"/>
          </a:p>
          <a:p>
            <a:r>
              <a:rPr lang="en-US" sz="1600" dirty="0"/>
              <a:t>  pool: {</a:t>
            </a:r>
          </a:p>
          <a:p>
            <a:r>
              <a:rPr lang="en-US" sz="1600" dirty="0"/>
              <a:t>    max: </a:t>
            </a:r>
            <a:r>
              <a:rPr lang="en-US" sz="1600" dirty="0" err="1"/>
              <a:t>dbConfig.pool.max</a:t>
            </a:r>
            <a:r>
              <a:rPr lang="en-US" sz="1600" dirty="0"/>
              <a:t>,</a:t>
            </a:r>
          </a:p>
          <a:p>
            <a:r>
              <a:rPr lang="en-US" sz="1600" dirty="0"/>
              <a:t>    min: </a:t>
            </a:r>
            <a:r>
              <a:rPr lang="en-US" sz="1600" dirty="0" err="1"/>
              <a:t>dbConfig.pool.min</a:t>
            </a:r>
            <a:r>
              <a:rPr lang="en-US" sz="1600" dirty="0"/>
              <a:t>,</a:t>
            </a:r>
          </a:p>
          <a:p>
            <a:r>
              <a:rPr lang="en-US" sz="1600" dirty="0"/>
              <a:t>    acquire: </a:t>
            </a:r>
            <a:r>
              <a:rPr lang="en-US" sz="1600" dirty="0" err="1"/>
              <a:t>dbConfig.pool.acquire</a:t>
            </a:r>
            <a:r>
              <a:rPr lang="en-US" sz="1600" dirty="0"/>
              <a:t>,</a:t>
            </a:r>
          </a:p>
          <a:p>
            <a:r>
              <a:rPr lang="en-US" sz="1600" dirty="0"/>
              <a:t>    idle: </a:t>
            </a:r>
            <a:r>
              <a:rPr lang="en-US" sz="1600" dirty="0" err="1"/>
              <a:t>dbConfig.pool.idle</a:t>
            </a:r>
            <a:endParaRPr lang="en-US" sz="1600" dirty="0"/>
          </a:p>
          <a:p>
            <a:r>
              <a:rPr lang="en-US" sz="1600" dirty="0"/>
              <a:t>  }</a:t>
            </a:r>
          </a:p>
          <a:p>
            <a:r>
              <a:rPr lang="en-US" sz="1600" dirty="0"/>
              <a:t>});</a:t>
            </a:r>
          </a:p>
          <a:p>
            <a:endParaRPr lang="en-US" sz="1600" dirty="0"/>
          </a:p>
          <a:p>
            <a:r>
              <a:rPr lang="en-US" sz="1600" dirty="0" err="1"/>
              <a:t>const</a:t>
            </a:r>
            <a:r>
              <a:rPr lang="en-US" sz="1600" dirty="0"/>
              <a:t> </a:t>
            </a:r>
            <a:r>
              <a:rPr lang="en-US" sz="1600" dirty="0" err="1"/>
              <a:t>db</a:t>
            </a:r>
            <a:r>
              <a:rPr lang="en-US" sz="1600" dirty="0"/>
              <a:t> = {};</a:t>
            </a:r>
          </a:p>
          <a:p>
            <a:endParaRPr lang="en-US" sz="1600" dirty="0"/>
          </a:p>
          <a:p>
            <a:r>
              <a:rPr lang="en-US" sz="1600" dirty="0" err="1"/>
              <a:t>db.Sequelize</a:t>
            </a:r>
            <a:r>
              <a:rPr lang="en-US" sz="1600" dirty="0"/>
              <a:t> = </a:t>
            </a:r>
            <a:r>
              <a:rPr lang="en-US" sz="1600" dirty="0" err="1"/>
              <a:t>Sequelize</a:t>
            </a:r>
            <a:r>
              <a:rPr lang="en-US" sz="1600" dirty="0"/>
              <a:t>;</a:t>
            </a:r>
          </a:p>
          <a:p>
            <a:r>
              <a:rPr lang="en-US" sz="1600" dirty="0" err="1"/>
              <a:t>db.sequelize</a:t>
            </a:r>
            <a:r>
              <a:rPr lang="en-US" sz="1600" dirty="0"/>
              <a:t> = </a:t>
            </a:r>
            <a:r>
              <a:rPr lang="en-US" sz="1600" dirty="0" err="1"/>
              <a:t>sequelize</a:t>
            </a:r>
            <a:r>
              <a:rPr lang="en-US" sz="1600" dirty="0"/>
              <a:t>;</a:t>
            </a:r>
          </a:p>
          <a:p>
            <a:endParaRPr lang="en-US" sz="1600" dirty="0"/>
          </a:p>
          <a:p>
            <a:r>
              <a:rPr lang="en-US" sz="1600" dirty="0" err="1"/>
              <a:t>db.tutorials</a:t>
            </a:r>
            <a:r>
              <a:rPr lang="en-US" sz="1600" dirty="0"/>
              <a:t> = require("./tutorial.model.js")(</a:t>
            </a:r>
            <a:r>
              <a:rPr lang="en-US" sz="1600" dirty="0" err="1"/>
              <a:t>sequelize</a:t>
            </a:r>
            <a:r>
              <a:rPr lang="en-US" sz="1600" dirty="0"/>
              <a:t>, </a:t>
            </a:r>
            <a:r>
              <a:rPr lang="en-US" sz="1600" dirty="0" err="1"/>
              <a:t>Sequelize</a:t>
            </a:r>
            <a:r>
              <a:rPr lang="en-US" sz="1600" dirty="0"/>
              <a:t>);</a:t>
            </a:r>
          </a:p>
          <a:p>
            <a:endParaRPr lang="en-US" sz="1600" dirty="0"/>
          </a:p>
          <a:p>
            <a:r>
              <a:rPr lang="en-US" sz="1600" dirty="0" err="1"/>
              <a:t>module.exports</a:t>
            </a:r>
            <a:r>
              <a:rPr lang="en-US" sz="1600" dirty="0"/>
              <a:t> = </a:t>
            </a:r>
            <a:r>
              <a:rPr lang="en-US" sz="1600" dirty="0" err="1"/>
              <a:t>db</a:t>
            </a:r>
            <a:r>
              <a:rPr lang="en-US" sz="1600" dirty="0"/>
              <a:t>;</a:t>
            </a:r>
          </a:p>
        </p:txBody>
      </p:sp>
      <p:sp>
        <p:nvSpPr>
          <p:cNvPr id="4" name="Rectangle 3"/>
          <p:cNvSpPr/>
          <p:nvPr/>
        </p:nvSpPr>
        <p:spPr>
          <a:xfrm>
            <a:off x="221672" y="2413245"/>
            <a:ext cx="6096000" cy="1477328"/>
          </a:xfrm>
          <a:prstGeom prst="rect">
            <a:avLst/>
          </a:prstGeom>
        </p:spPr>
        <p:txBody>
          <a:bodyPr>
            <a:spAutoFit/>
          </a:bodyPr>
          <a:lstStyle/>
          <a:p>
            <a:r>
              <a:rPr lang="en-US" dirty="0"/>
              <a:t>Initialize </a:t>
            </a:r>
            <a:r>
              <a:rPr lang="en-US" dirty="0" err="1"/>
              <a:t>Sequelize</a:t>
            </a:r>
            <a:endParaRPr lang="en-US" dirty="0"/>
          </a:p>
          <a:p>
            <a:r>
              <a:rPr lang="en-US" dirty="0"/>
              <a:t>We’re </a:t>
            </a:r>
            <a:r>
              <a:rPr lang="en-US" dirty="0" err="1"/>
              <a:t>gonna</a:t>
            </a:r>
            <a:r>
              <a:rPr lang="en-US" dirty="0"/>
              <a:t> initialize </a:t>
            </a:r>
            <a:r>
              <a:rPr lang="en-US" dirty="0" err="1"/>
              <a:t>Sequelize</a:t>
            </a:r>
            <a:r>
              <a:rPr lang="en-US" dirty="0"/>
              <a:t> in app/models folder that will contain model in the next step.</a:t>
            </a:r>
          </a:p>
          <a:p>
            <a:endParaRPr lang="en-US" dirty="0"/>
          </a:p>
          <a:p>
            <a:r>
              <a:rPr lang="en-US" dirty="0"/>
              <a:t>Now create app/models/index.js with the following code:</a:t>
            </a:r>
            <a:endParaRPr lang="en-US" dirty="0"/>
          </a:p>
        </p:txBody>
      </p:sp>
      <p:sp>
        <p:nvSpPr>
          <p:cNvPr id="5" name="Rectangle 4"/>
          <p:cNvSpPr/>
          <p:nvPr/>
        </p:nvSpPr>
        <p:spPr>
          <a:xfrm>
            <a:off x="249381" y="5405827"/>
            <a:ext cx="6096000" cy="1077218"/>
          </a:xfrm>
          <a:prstGeom prst="rect">
            <a:avLst/>
          </a:prstGeom>
        </p:spPr>
        <p:txBody>
          <a:bodyPr>
            <a:spAutoFit/>
          </a:bodyPr>
          <a:lstStyle/>
          <a:p>
            <a:r>
              <a:rPr lang="en-US" sz="1600" i="1" dirty="0" err="1"/>
              <a:t>Sequelize</a:t>
            </a:r>
            <a:r>
              <a:rPr lang="en-US" sz="1600" i="1" dirty="0"/>
              <a:t> is a Node. </a:t>
            </a:r>
            <a:r>
              <a:rPr lang="en-US" sz="1600" i="1" dirty="0" err="1"/>
              <a:t>js</a:t>
            </a:r>
            <a:r>
              <a:rPr lang="en-US" sz="1600" i="1" dirty="0"/>
              <a:t>-based Object Relational Mapper that makes it easy to work with MySQL, </a:t>
            </a:r>
            <a:r>
              <a:rPr lang="en-US" sz="1600" i="1" dirty="0" err="1"/>
              <a:t>MariaDB</a:t>
            </a:r>
            <a:r>
              <a:rPr lang="en-US" sz="1600" i="1" dirty="0"/>
              <a:t>, SQLite, PostgreSQL databases, and more. An Object Relational Mapper performs functions like handling database records by representing the data as objects.</a:t>
            </a:r>
          </a:p>
        </p:txBody>
      </p:sp>
    </p:spTree>
    <p:extLst>
      <p:ext uri="{BB962C8B-B14F-4D97-AF65-F5344CB8AC3E}">
        <p14:creationId xmlns:p14="http://schemas.microsoft.com/office/powerpoint/2010/main" val="27243431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734291" y="2288785"/>
            <a:ext cx="6096000" cy="2862322"/>
          </a:xfrm>
          <a:prstGeom prst="rect">
            <a:avLst/>
          </a:prstGeom>
        </p:spPr>
        <p:txBody>
          <a:bodyPr>
            <a:spAutoFit/>
          </a:bodyPr>
          <a:lstStyle/>
          <a:p>
            <a:r>
              <a:rPr lang="en-US" dirty="0"/>
              <a:t>Don’t forget to call sync() method in server.js:</a:t>
            </a:r>
          </a:p>
          <a:p>
            <a:endParaRPr lang="en-US" dirty="0"/>
          </a:p>
          <a:p>
            <a:r>
              <a:rPr lang="en-US" dirty="0"/>
              <a:t>...</a:t>
            </a:r>
          </a:p>
          <a:p>
            <a:r>
              <a:rPr lang="en-US" dirty="0" err="1"/>
              <a:t>const</a:t>
            </a:r>
            <a:r>
              <a:rPr lang="en-US" dirty="0"/>
              <a:t> app = express();</a:t>
            </a:r>
          </a:p>
          <a:p>
            <a:r>
              <a:rPr lang="en-US" dirty="0" err="1"/>
              <a:t>app.use</a:t>
            </a:r>
            <a:r>
              <a:rPr lang="en-US" dirty="0"/>
              <a:t>(...);</a:t>
            </a:r>
          </a:p>
          <a:p>
            <a:endParaRPr lang="en-US" dirty="0"/>
          </a:p>
          <a:p>
            <a:r>
              <a:rPr lang="en-US" dirty="0" err="1"/>
              <a:t>const</a:t>
            </a:r>
            <a:r>
              <a:rPr lang="en-US" dirty="0"/>
              <a:t> </a:t>
            </a:r>
            <a:r>
              <a:rPr lang="en-US" dirty="0" err="1"/>
              <a:t>db</a:t>
            </a:r>
            <a:r>
              <a:rPr lang="en-US" dirty="0"/>
              <a:t> = require("./app/models");</a:t>
            </a:r>
          </a:p>
          <a:p>
            <a:r>
              <a:rPr lang="en-US" dirty="0" err="1"/>
              <a:t>db.sequelize.sync</a:t>
            </a:r>
            <a:r>
              <a:rPr lang="en-US" dirty="0"/>
              <a:t>();</a:t>
            </a:r>
          </a:p>
          <a:p>
            <a:endParaRPr lang="en-US" dirty="0"/>
          </a:p>
          <a:p>
            <a:r>
              <a:rPr lang="en-US" dirty="0"/>
              <a:t>...</a:t>
            </a:r>
          </a:p>
        </p:txBody>
      </p:sp>
      <p:sp>
        <p:nvSpPr>
          <p:cNvPr id="6" name="Rectangle 5"/>
          <p:cNvSpPr/>
          <p:nvPr/>
        </p:nvSpPr>
        <p:spPr>
          <a:xfrm>
            <a:off x="5694218" y="3327691"/>
            <a:ext cx="6096000" cy="1754326"/>
          </a:xfrm>
          <a:prstGeom prst="rect">
            <a:avLst/>
          </a:prstGeom>
        </p:spPr>
        <p:txBody>
          <a:bodyPr>
            <a:spAutoFit/>
          </a:bodyPr>
          <a:lstStyle/>
          <a:p>
            <a:r>
              <a:rPr lang="en-US" dirty="0"/>
              <a:t>In development, you may need to drop existing tables and re-sync database. Just use force: true as following code:</a:t>
            </a:r>
          </a:p>
          <a:p>
            <a:endParaRPr lang="en-US" dirty="0"/>
          </a:p>
          <a:p>
            <a:endParaRPr lang="en-US" dirty="0"/>
          </a:p>
          <a:p>
            <a:r>
              <a:rPr lang="en-US" dirty="0" err="1"/>
              <a:t>db.sequelize.sync</a:t>
            </a:r>
            <a:r>
              <a:rPr lang="en-US" dirty="0"/>
              <a:t>({ force: true }).then(() =&gt; {</a:t>
            </a:r>
          </a:p>
          <a:p>
            <a:r>
              <a:rPr lang="en-US" dirty="0"/>
              <a:t>  console.log("Drop and re-sync db.");</a:t>
            </a:r>
          </a:p>
        </p:txBody>
      </p:sp>
    </p:spTree>
    <p:extLst>
      <p:ext uri="{BB962C8B-B14F-4D97-AF65-F5344CB8AC3E}">
        <p14:creationId xmlns:p14="http://schemas.microsoft.com/office/powerpoint/2010/main" val="41004771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Rectangle 2"/>
          <p:cNvSpPr/>
          <p:nvPr/>
        </p:nvSpPr>
        <p:spPr>
          <a:xfrm>
            <a:off x="6317673" y="1457881"/>
            <a:ext cx="6096000" cy="4524315"/>
          </a:xfrm>
          <a:prstGeom prst="rect">
            <a:avLst/>
          </a:prstGeom>
        </p:spPr>
        <p:txBody>
          <a:bodyPr>
            <a:spAutoFit/>
          </a:bodyPr>
          <a:lstStyle/>
          <a:p>
            <a:endParaRPr lang="en-US" dirty="0"/>
          </a:p>
          <a:p>
            <a:r>
              <a:rPr lang="en-US" dirty="0" err="1"/>
              <a:t>module.exports</a:t>
            </a:r>
            <a:r>
              <a:rPr lang="en-US" dirty="0"/>
              <a:t> = (</a:t>
            </a:r>
            <a:r>
              <a:rPr lang="en-US" dirty="0" err="1"/>
              <a:t>sequelize</a:t>
            </a:r>
            <a:r>
              <a:rPr lang="en-US" dirty="0"/>
              <a:t>, </a:t>
            </a:r>
            <a:r>
              <a:rPr lang="en-US" dirty="0" err="1"/>
              <a:t>Sequelize</a:t>
            </a:r>
            <a:r>
              <a:rPr lang="en-US" dirty="0"/>
              <a:t>) =&gt; {</a:t>
            </a:r>
          </a:p>
          <a:p>
            <a:r>
              <a:rPr lang="en-US" dirty="0"/>
              <a:t>  </a:t>
            </a:r>
            <a:r>
              <a:rPr lang="en-US" dirty="0" err="1"/>
              <a:t>const</a:t>
            </a:r>
            <a:r>
              <a:rPr lang="en-US" dirty="0"/>
              <a:t> Tutorial = </a:t>
            </a:r>
            <a:r>
              <a:rPr lang="en-US" dirty="0" err="1"/>
              <a:t>sequelize.define</a:t>
            </a:r>
            <a:r>
              <a:rPr lang="en-US" dirty="0"/>
              <a:t>("tutorial", {</a:t>
            </a:r>
          </a:p>
          <a:p>
            <a:r>
              <a:rPr lang="en-US" dirty="0"/>
              <a:t>    title: {</a:t>
            </a:r>
          </a:p>
          <a:p>
            <a:r>
              <a:rPr lang="en-US" dirty="0"/>
              <a:t>      type: </a:t>
            </a:r>
            <a:r>
              <a:rPr lang="en-US" dirty="0" err="1"/>
              <a:t>Sequelize.STRING</a:t>
            </a:r>
            <a:endParaRPr lang="en-US" dirty="0"/>
          </a:p>
          <a:p>
            <a:r>
              <a:rPr lang="en-US" dirty="0"/>
              <a:t>    },</a:t>
            </a:r>
          </a:p>
          <a:p>
            <a:r>
              <a:rPr lang="en-US" dirty="0"/>
              <a:t>    description: {</a:t>
            </a:r>
          </a:p>
          <a:p>
            <a:r>
              <a:rPr lang="en-US" dirty="0"/>
              <a:t>      type: </a:t>
            </a:r>
            <a:r>
              <a:rPr lang="en-US" dirty="0" err="1"/>
              <a:t>Sequelize.STRING</a:t>
            </a:r>
            <a:endParaRPr lang="en-US" dirty="0"/>
          </a:p>
          <a:p>
            <a:r>
              <a:rPr lang="en-US" dirty="0"/>
              <a:t>    },</a:t>
            </a:r>
          </a:p>
          <a:p>
            <a:r>
              <a:rPr lang="en-US" dirty="0"/>
              <a:t>    published: {</a:t>
            </a:r>
          </a:p>
          <a:p>
            <a:r>
              <a:rPr lang="en-US" dirty="0"/>
              <a:t>      type: </a:t>
            </a:r>
            <a:r>
              <a:rPr lang="en-US" dirty="0" err="1"/>
              <a:t>Sequelize.BOOLEAN</a:t>
            </a:r>
            <a:endParaRPr lang="en-US" dirty="0"/>
          </a:p>
          <a:p>
            <a:r>
              <a:rPr lang="en-US" dirty="0"/>
              <a:t>    }</a:t>
            </a:r>
          </a:p>
          <a:p>
            <a:r>
              <a:rPr lang="en-US" dirty="0"/>
              <a:t>  });</a:t>
            </a:r>
          </a:p>
          <a:p>
            <a:endParaRPr lang="en-US" dirty="0"/>
          </a:p>
          <a:p>
            <a:r>
              <a:rPr lang="en-US" dirty="0"/>
              <a:t>  return Tutorial;</a:t>
            </a:r>
          </a:p>
          <a:p>
            <a:r>
              <a:rPr lang="en-US" dirty="0"/>
              <a:t>};</a:t>
            </a:r>
          </a:p>
        </p:txBody>
      </p:sp>
      <p:sp>
        <p:nvSpPr>
          <p:cNvPr id="4" name="Rectangle 3"/>
          <p:cNvSpPr/>
          <p:nvPr/>
        </p:nvSpPr>
        <p:spPr>
          <a:xfrm>
            <a:off x="540327" y="2939580"/>
            <a:ext cx="6096000" cy="646331"/>
          </a:xfrm>
          <a:prstGeom prst="rect">
            <a:avLst/>
          </a:prstGeom>
        </p:spPr>
        <p:txBody>
          <a:bodyPr>
            <a:spAutoFit/>
          </a:bodyPr>
          <a:lstStyle/>
          <a:p>
            <a:r>
              <a:rPr lang="en-US" dirty="0"/>
              <a:t>Define the </a:t>
            </a:r>
            <a:r>
              <a:rPr lang="en-US" dirty="0" err="1"/>
              <a:t>Sequelize</a:t>
            </a:r>
            <a:r>
              <a:rPr lang="en-US" dirty="0"/>
              <a:t> Model</a:t>
            </a:r>
          </a:p>
          <a:p>
            <a:r>
              <a:rPr lang="en-US" dirty="0"/>
              <a:t>In models folder, create tutorial.model.js file like this:</a:t>
            </a:r>
            <a:endParaRPr lang="en-US" dirty="0"/>
          </a:p>
        </p:txBody>
      </p:sp>
      <p:sp>
        <p:nvSpPr>
          <p:cNvPr id="5" name="Rectangle 4"/>
          <p:cNvSpPr/>
          <p:nvPr/>
        </p:nvSpPr>
        <p:spPr>
          <a:xfrm>
            <a:off x="554182" y="4809989"/>
            <a:ext cx="6096000" cy="923330"/>
          </a:xfrm>
          <a:prstGeom prst="rect">
            <a:avLst/>
          </a:prstGeom>
        </p:spPr>
        <p:txBody>
          <a:bodyPr>
            <a:spAutoFit/>
          </a:bodyPr>
          <a:lstStyle/>
          <a:p>
            <a:r>
              <a:rPr lang="en-US" dirty="0"/>
              <a:t>This </a:t>
            </a:r>
            <a:r>
              <a:rPr lang="en-US" dirty="0" err="1"/>
              <a:t>Sequelize</a:t>
            </a:r>
            <a:r>
              <a:rPr lang="en-US" dirty="0"/>
              <a:t> Model represents tutorials table in MySQL database. These columns will be generated automatically: id, title, description, published, </a:t>
            </a:r>
            <a:r>
              <a:rPr lang="en-US" dirty="0" err="1"/>
              <a:t>createdAt</a:t>
            </a:r>
            <a:r>
              <a:rPr lang="en-US" dirty="0"/>
              <a:t>, </a:t>
            </a:r>
            <a:r>
              <a:rPr lang="en-US" dirty="0" err="1"/>
              <a:t>updatedAt</a:t>
            </a:r>
            <a:r>
              <a:rPr lang="en-US" dirty="0"/>
              <a:t>.</a:t>
            </a:r>
          </a:p>
        </p:txBody>
      </p:sp>
    </p:spTree>
    <p:extLst>
      <p:ext uri="{BB962C8B-B14F-4D97-AF65-F5344CB8AC3E}">
        <p14:creationId xmlns:p14="http://schemas.microsoft.com/office/powerpoint/2010/main" val="37456957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2673927" y="2496235"/>
            <a:ext cx="6096000" cy="646331"/>
          </a:xfrm>
          <a:prstGeom prst="rect">
            <a:avLst/>
          </a:prstGeom>
        </p:spPr>
        <p:txBody>
          <a:bodyPr>
            <a:spAutoFit/>
          </a:bodyPr>
          <a:lstStyle/>
          <a:p>
            <a:r>
              <a:rPr lang="en-US" dirty="0"/>
              <a:t>Run the Node.js Express Server</a:t>
            </a:r>
          </a:p>
          <a:p>
            <a:r>
              <a:rPr lang="en-US" dirty="0"/>
              <a:t>Run our Node.js application with command: node server.js.</a:t>
            </a:r>
          </a:p>
        </p:txBody>
      </p:sp>
    </p:spTree>
    <p:extLst>
      <p:ext uri="{BB962C8B-B14F-4D97-AF65-F5344CB8AC3E}">
        <p14:creationId xmlns:p14="http://schemas.microsoft.com/office/powerpoint/2010/main" val="26721052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UIX</a:t>
            </a:r>
            <a:endParaRPr lang="en-US" dirty="0"/>
          </a:p>
        </p:txBody>
      </p:sp>
      <p:sp>
        <p:nvSpPr>
          <p:cNvPr id="3" name="Rectangle 2"/>
          <p:cNvSpPr/>
          <p:nvPr/>
        </p:nvSpPr>
        <p:spPr>
          <a:xfrm>
            <a:off x="1039091" y="1789790"/>
            <a:ext cx="6096000" cy="1477328"/>
          </a:xfrm>
          <a:prstGeom prst="rect">
            <a:avLst/>
          </a:prstGeom>
        </p:spPr>
        <p:txBody>
          <a:bodyPr>
            <a:spAutoFit/>
          </a:bodyPr>
          <a:lstStyle/>
          <a:p>
            <a:r>
              <a:rPr lang="en-US" smtClean="0"/>
              <a:t>Technology</a:t>
            </a:r>
          </a:p>
          <a:p>
            <a:r>
              <a:rPr lang="en-US" smtClean="0"/>
              <a:t>React</a:t>
            </a:r>
          </a:p>
          <a:p>
            <a:r>
              <a:rPr lang="en-US" smtClean="0"/>
              <a:t>react-router-dom </a:t>
            </a:r>
          </a:p>
          <a:p>
            <a:r>
              <a:rPr lang="en-US" smtClean="0"/>
              <a:t>axios </a:t>
            </a:r>
          </a:p>
          <a:p>
            <a:r>
              <a:rPr lang="en-US" smtClean="0"/>
              <a:t>bootstrap ?</a:t>
            </a:r>
            <a:endParaRPr lang="en-US" dirty="0"/>
          </a:p>
        </p:txBody>
      </p:sp>
      <p:sp>
        <p:nvSpPr>
          <p:cNvPr id="4" name="Rectangle 3"/>
          <p:cNvSpPr/>
          <p:nvPr/>
        </p:nvSpPr>
        <p:spPr>
          <a:xfrm>
            <a:off x="3976255" y="1498800"/>
            <a:ext cx="6096000" cy="1200329"/>
          </a:xfrm>
          <a:prstGeom prst="rect">
            <a:avLst/>
          </a:prstGeom>
        </p:spPr>
        <p:txBody>
          <a:bodyPr>
            <a:spAutoFit/>
          </a:bodyPr>
          <a:lstStyle/>
          <a:p>
            <a:r>
              <a:rPr lang="en-US" dirty="0"/>
              <a:t>Setup React.js Project</a:t>
            </a:r>
          </a:p>
          <a:p>
            <a:r>
              <a:rPr lang="en-US" dirty="0"/>
              <a:t>Open </a:t>
            </a:r>
            <a:r>
              <a:rPr lang="en-US" dirty="0" err="1"/>
              <a:t>cmd</a:t>
            </a:r>
            <a:r>
              <a:rPr lang="en-US" dirty="0"/>
              <a:t> at the folder you want to save Project folder, run command:</a:t>
            </a:r>
          </a:p>
          <a:p>
            <a:r>
              <a:rPr lang="en-US" dirty="0" err="1"/>
              <a:t>npx</a:t>
            </a:r>
            <a:r>
              <a:rPr lang="en-US" dirty="0"/>
              <a:t> create-react-app react-crud</a:t>
            </a:r>
          </a:p>
        </p:txBody>
      </p:sp>
    </p:spTree>
    <p:extLst>
      <p:ext uri="{BB962C8B-B14F-4D97-AF65-F5344CB8AC3E}">
        <p14:creationId xmlns:p14="http://schemas.microsoft.com/office/powerpoint/2010/main" val="24466661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914398" y="1939637"/>
            <a:ext cx="9005455" cy="3970318"/>
          </a:xfrm>
          <a:prstGeom prst="rect">
            <a:avLst/>
          </a:prstGeom>
        </p:spPr>
        <p:txBody>
          <a:bodyPr wrap="square">
            <a:spAutoFit/>
          </a:bodyPr>
          <a:lstStyle/>
          <a:p>
            <a:r>
              <a:rPr lang="en-US" dirty="0"/>
              <a:t>Import Bootstrap to React CRUD App</a:t>
            </a:r>
          </a:p>
          <a:p>
            <a:r>
              <a:rPr lang="en-US" dirty="0"/>
              <a:t>Run command: </a:t>
            </a:r>
            <a:r>
              <a:rPr lang="en-US" dirty="0" err="1"/>
              <a:t>npm</a:t>
            </a:r>
            <a:r>
              <a:rPr lang="en-US" dirty="0"/>
              <a:t> install bootstrap.</a:t>
            </a:r>
          </a:p>
          <a:p>
            <a:endParaRPr lang="en-US" dirty="0"/>
          </a:p>
          <a:p>
            <a:r>
              <a:rPr lang="en-US" dirty="0"/>
              <a:t>Open </a:t>
            </a:r>
            <a:r>
              <a:rPr lang="en-US" dirty="0" err="1"/>
              <a:t>src</a:t>
            </a:r>
            <a:r>
              <a:rPr lang="en-US" dirty="0"/>
              <a:t>/App.js and modify the code inside it as following-</a:t>
            </a:r>
          </a:p>
          <a:p>
            <a:endParaRPr lang="en-US" dirty="0"/>
          </a:p>
          <a:p>
            <a:r>
              <a:rPr lang="en-US" dirty="0"/>
              <a:t>import React, { Component } from "react";</a:t>
            </a:r>
          </a:p>
          <a:p>
            <a:r>
              <a:rPr lang="en-US" dirty="0"/>
              <a:t>import "bootstrap/</a:t>
            </a:r>
            <a:r>
              <a:rPr lang="en-US" dirty="0" err="1"/>
              <a:t>dist</a:t>
            </a:r>
            <a:r>
              <a:rPr lang="en-US" dirty="0"/>
              <a:t>/</a:t>
            </a:r>
            <a:r>
              <a:rPr lang="en-US" dirty="0" err="1"/>
              <a:t>css</a:t>
            </a:r>
            <a:r>
              <a:rPr lang="en-US" dirty="0"/>
              <a:t>/bootstrap.min.css";</a:t>
            </a:r>
          </a:p>
          <a:p>
            <a:endParaRPr lang="en-US" dirty="0"/>
          </a:p>
          <a:p>
            <a:r>
              <a:rPr lang="en-US" dirty="0"/>
              <a:t>class App extends Component {</a:t>
            </a:r>
          </a:p>
          <a:p>
            <a:r>
              <a:rPr lang="en-US" dirty="0"/>
              <a:t>  render() {</a:t>
            </a:r>
          </a:p>
          <a:p>
            <a:r>
              <a:rPr lang="en-US" dirty="0"/>
              <a:t>    // ...</a:t>
            </a:r>
          </a:p>
          <a:p>
            <a:r>
              <a:rPr lang="en-US" dirty="0"/>
              <a:t>  }</a:t>
            </a:r>
          </a:p>
          <a:p>
            <a:r>
              <a:rPr lang="en-US" dirty="0"/>
              <a:t>}</a:t>
            </a:r>
          </a:p>
          <a:p>
            <a:endParaRPr lang="en-US" dirty="0"/>
          </a:p>
        </p:txBody>
      </p:sp>
    </p:spTree>
    <p:extLst>
      <p:ext uri="{BB962C8B-B14F-4D97-AF65-F5344CB8AC3E}">
        <p14:creationId xmlns:p14="http://schemas.microsoft.com/office/powerpoint/2010/main" val="27195557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2978726" y="1735064"/>
            <a:ext cx="7606145" cy="4924425"/>
          </a:xfrm>
          <a:prstGeom prst="rect">
            <a:avLst/>
          </a:prstGeom>
        </p:spPr>
        <p:txBody>
          <a:bodyPr wrap="square">
            <a:spAutoFit/>
          </a:bodyPr>
          <a:lstStyle/>
          <a:p>
            <a:r>
              <a:rPr lang="en-US" sz="1600" dirty="0"/>
              <a:t>export default App;</a:t>
            </a:r>
          </a:p>
          <a:p>
            <a:r>
              <a:rPr lang="en-US" sz="1600" dirty="0"/>
              <a:t>Add React Router to React CRUD App</a:t>
            </a:r>
          </a:p>
          <a:p>
            <a:r>
              <a:rPr lang="en-US" sz="1600" dirty="0"/>
              <a:t>– Run the command: </a:t>
            </a:r>
            <a:r>
              <a:rPr lang="en-US" sz="1600" dirty="0" err="1"/>
              <a:t>npm</a:t>
            </a:r>
            <a:r>
              <a:rPr lang="en-US" sz="1600" dirty="0"/>
              <a:t> install react-router-dom.</a:t>
            </a:r>
          </a:p>
          <a:p>
            <a:r>
              <a:rPr lang="en-US" sz="1600" dirty="0"/>
              <a:t>– Open </a:t>
            </a:r>
            <a:r>
              <a:rPr lang="en-US" sz="1600" dirty="0" err="1"/>
              <a:t>src</a:t>
            </a:r>
            <a:r>
              <a:rPr lang="en-US" sz="1600" dirty="0"/>
              <a:t>/index.js and wrap App component by </a:t>
            </a:r>
            <a:r>
              <a:rPr lang="en-US" sz="1600" dirty="0" err="1"/>
              <a:t>BrowserRouter</a:t>
            </a:r>
            <a:r>
              <a:rPr lang="en-US" sz="1600" dirty="0"/>
              <a:t> object.</a:t>
            </a:r>
          </a:p>
          <a:p>
            <a:endParaRPr lang="en-US" sz="1600" dirty="0"/>
          </a:p>
          <a:p>
            <a:r>
              <a:rPr lang="en-US" sz="1600" dirty="0"/>
              <a:t>import React from "react";</a:t>
            </a:r>
          </a:p>
          <a:p>
            <a:r>
              <a:rPr lang="en-US" sz="1600" dirty="0"/>
              <a:t>import { </a:t>
            </a:r>
            <a:r>
              <a:rPr lang="en-US" sz="1600" dirty="0" err="1"/>
              <a:t>createRoot</a:t>
            </a:r>
            <a:r>
              <a:rPr lang="en-US" sz="1600" dirty="0"/>
              <a:t> } from "react-</a:t>
            </a:r>
            <a:r>
              <a:rPr lang="en-US" sz="1600" dirty="0" err="1"/>
              <a:t>dom</a:t>
            </a:r>
            <a:r>
              <a:rPr lang="en-US" sz="1600" dirty="0"/>
              <a:t>/client";</a:t>
            </a:r>
          </a:p>
          <a:p>
            <a:r>
              <a:rPr lang="en-US" sz="1600" dirty="0"/>
              <a:t>import { </a:t>
            </a:r>
            <a:r>
              <a:rPr lang="en-US" sz="1600" dirty="0" err="1"/>
              <a:t>BrowserRouter</a:t>
            </a:r>
            <a:r>
              <a:rPr lang="en-US" sz="1600" dirty="0"/>
              <a:t> } from "react-router-</a:t>
            </a:r>
            <a:r>
              <a:rPr lang="en-US" sz="1600" dirty="0" err="1"/>
              <a:t>dom</a:t>
            </a:r>
            <a:r>
              <a:rPr lang="en-US" sz="1600" dirty="0"/>
              <a:t>";</a:t>
            </a:r>
          </a:p>
          <a:p>
            <a:endParaRPr lang="en-US" sz="1600" dirty="0"/>
          </a:p>
          <a:p>
            <a:r>
              <a:rPr lang="en-US" sz="1600" dirty="0"/>
              <a:t>import App from "./App";</a:t>
            </a:r>
          </a:p>
          <a:p>
            <a:endParaRPr lang="en-US" sz="1600" dirty="0"/>
          </a:p>
          <a:p>
            <a:r>
              <a:rPr lang="en-US" sz="1600" dirty="0" err="1"/>
              <a:t>const</a:t>
            </a:r>
            <a:r>
              <a:rPr lang="en-US" sz="1600" dirty="0"/>
              <a:t> container = </a:t>
            </a:r>
            <a:r>
              <a:rPr lang="en-US" sz="1600" dirty="0" err="1"/>
              <a:t>document.getElementById</a:t>
            </a:r>
            <a:r>
              <a:rPr lang="en-US" sz="1600" dirty="0"/>
              <a:t>("root");</a:t>
            </a:r>
          </a:p>
          <a:p>
            <a:r>
              <a:rPr lang="en-US" sz="1600" dirty="0" err="1"/>
              <a:t>const</a:t>
            </a:r>
            <a:r>
              <a:rPr lang="en-US" sz="1600" dirty="0"/>
              <a:t> root = </a:t>
            </a:r>
            <a:r>
              <a:rPr lang="en-US" sz="1600" dirty="0" err="1"/>
              <a:t>createRoot</a:t>
            </a:r>
            <a:r>
              <a:rPr lang="en-US" sz="1600" dirty="0"/>
              <a:t>(container);</a:t>
            </a:r>
          </a:p>
          <a:p>
            <a:endParaRPr lang="en-US" sz="1600" dirty="0"/>
          </a:p>
          <a:p>
            <a:r>
              <a:rPr lang="en-US" sz="1600" dirty="0" err="1"/>
              <a:t>root.render</a:t>
            </a:r>
            <a:r>
              <a:rPr lang="en-US" sz="1600" dirty="0"/>
              <a:t>(</a:t>
            </a:r>
          </a:p>
          <a:p>
            <a:r>
              <a:rPr lang="en-US" sz="1600" dirty="0"/>
              <a:t>  &lt;</a:t>
            </a:r>
            <a:r>
              <a:rPr lang="en-US" sz="1600" dirty="0" err="1"/>
              <a:t>BrowserRouter</a:t>
            </a:r>
            <a:r>
              <a:rPr lang="en-US" sz="1600" dirty="0"/>
              <a:t>&gt;</a:t>
            </a:r>
          </a:p>
          <a:p>
            <a:r>
              <a:rPr lang="en-US" sz="1600" dirty="0"/>
              <a:t>    &lt;App /&gt;</a:t>
            </a:r>
          </a:p>
          <a:p>
            <a:r>
              <a:rPr lang="en-US" sz="1600" dirty="0"/>
              <a:t>  &lt;/</a:t>
            </a:r>
            <a:r>
              <a:rPr lang="en-US" sz="1600" dirty="0" err="1"/>
              <a:t>BrowserRouter</a:t>
            </a:r>
            <a:r>
              <a:rPr lang="en-US" sz="1600" dirty="0"/>
              <a:t>&gt;</a:t>
            </a:r>
          </a:p>
          <a:p>
            <a:r>
              <a:rPr lang="en-US" sz="1600" dirty="0"/>
              <a:t>);</a:t>
            </a:r>
            <a:endParaRPr lang="en-US" sz="1600" dirty="0"/>
          </a:p>
        </p:txBody>
      </p:sp>
    </p:spTree>
    <p:extLst>
      <p:ext uri="{BB962C8B-B14F-4D97-AF65-F5344CB8AC3E}">
        <p14:creationId xmlns:p14="http://schemas.microsoft.com/office/powerpoint/2010/main" val="11427585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0" y="-42236"/>
            <a:ext cx="8201891" cy="7232749"/>
          </a:xfrm>
          <a:prstGeom prst="rect">
            <a:avLst/>
          </a:prstGeom>
        </p:spPr>
        <p:txBody>
          <a:bodyPr wrap="square">
            <a:spAutoFit/>
          </a:bodyPr>
          <a:lstStyle/>
          <a:p>
            <a:r>
              <a:rPr lang="en-US" sz="1600" dirty="0"/>
              <a:t>Open </a:t>
            </a:r>
            <a:r>
              <a:rPr lang="en-US" sz="1600" dirty="0" err="1"/>
              <a:t>src</a:t>
            </a:r>
            <a:r>
              <a:rPr lang="en-US" sz="1600" dirty="0"/>
              <a:t>/App.js, this App component is the root container for our application, it will contain a </a:t>
            </a:r>
            <a:r>
              <a:rPr lang="en-US" sz="1600" dirty="0" err="1"/>
              <a:t>navbar</a:t>
            </a:r>
            <a:r>
              <a:rPr lang="en-US" sz="1600" dirty="0"/>
              <a:t>, and also, a Routes object with several Route. Each Route points to a React Component.</a:t>
            </a:r>
          </a:p>
          <a:p>
            <a:endParaRPr lang="en-US" sz="1600" dirty="0"/>
          </a:p>
          <a:p>
            <a:r>
              <a:rPr lang="en-US" sz="1600" dirty="0"/>
              <a:t>import React, { Component } from "react";</a:t>
            </a:r>
          </a:p>
          <a:p>
            <a:r>
              <a:rPr lang="en-US" sz="1600" dirty="0"/>
              <a:t>...</a:t>
            </a:r>
          </a:p>
          <a:p>
            <a:endParaRPr lang="en-US" sz="1600" dirty="0"/>
          </a:p>
          <a:p>
            <a:r>
              <a:rPr lang="en-US" sz="1600" dirty="0"/>
              <a:t>class App extends Component {</a:t>
            </a:r>
          </a:p>
          <a:p>
            <a:r>
              <a:rPr lang="en-US" sz="1600" dirty="0"/>
              <a:t>  render() {</a:t>
            </a:r>
          </a:p>
          <a:p>
            <a:r>
              <a:rPr lang="en-US" sz="1600" dirty="0"/>
              <a:t>    return (</a:t>
            </a:r>
          </a:p>
          <a:p>
            <a:r>
              <a:rPr lang="en-US" sz="1600" dirty="0"/>
              <a:t>      &lt;div&gt;</a:t>
            </a:r>
          </a:p>
          <a:p>
            <a:r>
              <a:rPr lang="en-US" sz="1600" dirty="0"/>
              <a:t>        &lt;</a:t>
            </a:r>
            <a:r>
              <a:rPr lang="en-US" sz="1600" dirty="0" err="1"/>
              <a:t>nav</a:t>
            </a:r>
            <a:r>
              <a:rPr lang="en-US" sz="1600" dirty="0"/>
              <a:t> </a:t>
            </a:r>
            <a:r>
              <a:rPr lang="en-US" sz="1600" dirty="0" err="1"/>
              <a:t>className</a:t>
            </a:r>
            <a:r>
              <a:rPr lang="en-US" sz="1600" dirty="0"/>
              <a:t>="</a:t>
            </a:r>
            <a:r>
              <a:rPr lang="en-US" sz="1600" dirty="0" err="1"/>
              <a:t>navbar</a:t>
            </a:r>
            <a:r>
              <a:rPr lang="en-US" sz="1600" dirty="0"/>
              <a:t> </a:t>
            </a:r>
            <a:r>
              <a:rPr lang="en-US" sz="1600" dirty="0" err="1"/>
              <a:t>navbar</a:t>
            </a:r>
            <a:r>
              <a:rPr lang="en-US" sz="1600" dirty="0"/>
              <a:t>-expand </a:t>
            </a:r>
            <a:r>
              <a:rPr lang="en-US" sz="1600" dirty="0" err="1"/>
              <a:t>navbar</a:t>
            </a:r>
            <a:r>
              <a:rPr lang="en-US" sz="1600" dirty="0"/>
              <a:t>-dark </a:t>
            </a:r>
            <a:r>
              <a:rPr lang="en-US" sz="1600" dirty="0" err="1"/>
              <a:t>bg</a:t>
            </a:r>
            <a:r>
              <a:rPr lang="en-US" sz="1600" dirty="0"/>
              <a:t>-dark"&gt;</a:t>
            </a:r>
          </a:p>
          <a:p>
            <a:r>
              <a:rPr lang="en-US" sz="1600" dirty="0"/>
              <a:t>          &lt;a </a:t>
            </a:r>
            <a:r>
              <a:rPr lang="en-US" sz="1600" dirty="0" err="1"/>
              <a:t>href</a:t>
            </a:r>
            <a:r>
              <a:rPr lang="en-US" sz="1600" dirty="0"/>
              <a:t>="/tutorials" </a:t>
            </a:r>
            <a:r>
              <a:rPr lang="en-US" sz="1600" dirty="0" err="1"/>
              <a:t>className</a:t>
            </a:r>
            <a:r>
              <a:rPr lang="en-US" sz="1600" dirty="0"/>
              <a:t>="</a:t>
            </a:r>
            <a:r>
              <a:rPr lang="en-US" sz="1600" dirty="0" err="1"/>
              <a:t>navbar</a:t>
            </a:r>
            <a:r>
              <a:rPr lang="en-US" sz="1600" dirty="0"/>
              <a:t>-brand"&gt;</a:t>
            </a:r>
          </a:p>
          <a:p>
            <a:r>
              <a:rPr lang="en-US" sz="1600" dirty="0"/>
              <a:t>            </a:t>
            </a:r>
            <a:r>
              <a:rPr lang="en-US" sz="1600" dirty="0" err="1"/>
              <a:t>bezKoder</a:t>
            </a:r>
            <a:endParaRPr lang="en-US" sz="1600" dirty="0"/>
          </a:p>
          <a:p>
            <a:r>
              <a:rPr lang="en-US" sz="1600" dirty="0"/>
              <a:t>          &lt;/a&gt;</a:t>
            </a:r>
          </a:p>
          <a:p>
            <a:r>
              <a:rPr lang="en-US" sz="1600" dirty="0"/>
              <a:t>          &lt;div </a:t>
            </a:r>
            <a:r>
              <a:rPr lang="en-US" sz="1600" dirty="0" err="1"/>
              <a:t>className</a:t>
            </a:r>
            <a:r>
              <a:rPr lang="en-US" sz="1600" dirty="0"/>
              <a:t>="</a:t>
            </a:r>
            <a:r>
              <a:rPr lang="en-US" sz="1600" dirty="0" err="1"/>
              <a:t>navbar-nav</a:t>
            </a:r>
            <a:r>
              <a:rPr lang="en-US" sz="1600" dirty="0"/>
              <a:t> </a:t>
            </a:r>
            <a:r>
              <a:rPr lang="en-US" sz="1600" dirty="0" err="1"/>
              <a:t>mr</a:t>
            </a:r>
            <a:r>
              <a:rPr lang="en-US" sz="1600" dirty="0"/>
              <a:t>-auto"&gt;</a:t>
            </a:r>
          </a:p>
          <a:p>
            <a:r>
              <a:rPr lang="en-US" sz="1600" dirty="0"/>
              <a:t>            &lt;li </a:t>
            </a:r>
            <a:r>
              <a:rPr lang="en-US" sz="1600" dirty="0" err="1"/>
              <a:t>className</a:t>
            </a:r>
            <a:r>
              <a:rPr lang="en-US" sz="1600" dirty="0"/>
              <a:t>="</a:t>
            </a:r>
            <a:r>
              <a:rPr lang="en-US" sz="1600" dirty="0" err="1"/>
              <a:t>nav</a:t>
            </a:r>
            <a:r>
              <a:rPr lang="en-US" sz="1600" dirty="0"/>
              <a:t>-item"&gt;</a:t>
            </a:r>
          </a:p>
          <a:p>
            <a:r>
              <a:rPr lang="en-US" sz="1600" dirty="0"/>
              <a:t>              &lt;Link to={"/tutorials"} </a:t>
            </a:r>
            <a:r>
              <a:rPr lang="en-US" sz="1600" dirty="0" err="1"/>
              <a:t>className</a:t>
            </a:r>
            <a:r>
              <a:rPr lang="en-US" sz="1600" dirty="0"/>
              <a:t>="</a:t>
            </a:r>
            <a:r>
              <a:rPr lang="en-US" sz="1600" dirty="0" err="1"/>
              <a:t>nav</a:t>
            </a:r>
            <a:r>
              <a:rPr lang="en-US" sz="1600" dirty="0"/>
              <a:t>-link"&gt;</a:t>
            </a:r>
          </a:p>
          <a:p>
            <a:r>
              <a:rPr lang="en-US" sz="1600" dirty="0"/>
              <a:t>                Tutorials</a:t>
            </a:r>
          </a:p>
          <a:p>
            <a:r>
              <a:rPr lang="en-US" sz="1600" dirty="0"/>
              <a:t>              &lt;/Link&gt;</a:t>
            </a:r>
          </a:p>
          <a:p>
            <a:r>
              <a:rPr lang="en-US" sz="1600" dirty="0"/>
              <a:t>            &lt;/li&gt;</a:t>
            </a:r>
          </a:p>
          <a:p>
            <a:r>
              <a:rPr lang="en-US" sz="1600" dirty="0"/>
              <a:t>            &lt;li </a:t>
            </a:r>
            <a:r>
              <a:rPr lang="en-US" sz="1600" dirty="0" err="1"/>
              <a:t>className</a:t>
            </a:r>
            <a:r>
              <a:rPr lang="en-US" sz="1600" dirty="0"/>
              <a:t>="</a:t>
            </a:r>
            <a:r>
              <a:rPr lang="en-US" sz="1600" dirty="0" err="1"/>
              <a:t>nav</a:t>
            </a:r>
            <a:r>
              <a:rPr lang="en-US" sz="1600" dirty="0"/>
              <a:t>-item"&gt;</a:t>
            </a:r>
          </a:p>
          <a:p>
            <a:r>
              <a:rPr lang="en-US" sz="1600" dirty="0"/>
              <a:t>              &lt;Link to={"/add"} </a:t>
            </a:r>
            <a:r>
              <a:rPr lang="en-US" sz="1600" dirty="0" err="1"/>
              <a:t>className</a:t>
            </a:r>
            <a:r>
              <a:rPr lang="en-US" sz="1600" dirty="0"/>
              <a:t>="</a:t>
            </a:r>
            <a:r>
              <a:rPr lang="en-US" sz="1600" dirty="0" err="1"/>
              <a:t>nav</a:t>
            </a:r>
            <a:r>
              <a:rPr lang="en-US" sz="1600" dirty="0"/>
              <a:t>-link"&gt;</a:t>
            </a:r>
          </a:p>
          <a:p>
            <a:r>
              <a:rPr lang="en-US" sz="1600" dirty="0"/>
              <a:t>                Add</a:t>
            </a:r>
          </a:p>
          <a:p>
            <a:r>
              <a:rPr lang="en-US" sz="1600" dirty="0"/>
              <a:t>              &lt;/Link&gt;</a:t>
            </a:r>
          </a:p>
          <a:p>
            <a:r>
              <a:rPr lang="en-US" sz="1600" dirty="0"/>
              <a:t>            &lt;/li&gt;</a:t>
            </a:r>
          </a:p>
          <a:p>
            <a:r>
              <a:rPr lang="en-US" sz="1600" dirty="0"/>
              <a:t>          &lt;/div&gt;</a:t>
            </a:r>
          </a:p>
          <a:p>
            <a:r>
              <a:rPr lang="en-US" sz="1600" dirty="0"/>
              <a:t>        &lt;/</a:t>
            </a:r>
            <a:r>
              <a:rPr lang="en-US" sz="1600" dirty="0" err="1"/>
              <a:t>nav</a:t>
            </a:r>
            <a:r>
              <a:rPr lang="en-US" sz="1600" dirty="0"/>
              <a:t>&gt;</a:t>
            </a:r>
          </a:p>
          <a:p>
            <a:endParaRPr lang="en-US" sz="1600" dirty="0"/>
          </a:p>
          <a:p>
            <a:r>
              <a:rPr lang="en-US" sz="1600" dirty="0"/>
              <a:t>        </a:t>
            </a:r>
          </a:p>
        </p:txBody>
      </p:sp>
      <p:sp>
        <p:nvSpPr>
          <p:cNvPr id="4" name="Rectangle 3"/>
          <p:cNvSpPr/>
          <p:nvPr/>
        </p:nvSpPr>
        <p:spPr>
          <a:xfrm>
            <a:off x="6096000" y="3161713"/>
            <a:ext cx="6096000" cy="3539430"/>
          </a:xfrm>
          <a:prstGeom prst="rect">
            <a:avLst/>
          </a:prstGeom>
        </p:spPr>
        <p:txBody>
          <a:bodyPr>
            <a:spAutoFit/>
          </a:bodyPr>
          <a:lstStyle/>
          <a:p>
            <a:r>
              <a:rPr lang="en-US" sz="1600" dirty="0"/>
              <a:t>&lt;div </a:t>
            </a:r>
            <a:r>
              <a:rPr lang="en-US" sz="1600" dirty="0" err="1"/>
              <a:t>className</a:t>
            </a:r>
            <a:r>
              <a:rPr lang="en-US" sz="1600" dirty="0"/>
              <a:t>="container mt-3"&gt;</a:t>
            </a:r>
          </a:p>
          <a:p>
            <a:r>
              <a:rPr lang="en-US" sz="1600" dirty="0"/>
              <a:t>          &lt;Routes&gt;</a:t>
            </a:r>
          </a:p>
          <a:p>
            <a:r>
              <a:rPr lang="en-US" sz="1600" dirty="0"/>
              <a:t>            &lt;Route path="/" element={&lt;</a:t>
            </a:r>
            <a:r>
              <a:rPr lang="en-US" sz="1600" dirty="0" err="1"/>
              <a:t>TutorialsList</a:t>
            </a:r>
            <a:r>
              <a:rPr lang="en-US" sz="1600" dirty="0"/>
              <a:t>/&gt;} /&gt;</a:t>
            </a:r>
          </a:p>
          <a:p>
            <a:r>
              <a:rPr lang="en-US" sz="1600" dirty="0"/>
              <a:t>            &lt;Route path="/tutorials" element={&lt;</a:t>
            </a:r>
            <a:r>
              <a:rPr lang="en-US" sz="1600" dirty="0" err="1"/>
              <a:t>TutorialsList</a:t>
            </a:r>
            <a:r>
              <a:rPr lang="en-US" sz="1600" dirty="0"/>
              <a:t>/&gt;} /&gt;</a:t>
            </a:r>
          </a:p>
          <a:p>
            <a:r>
              <a:rPr lang="en-US" sz="1600" dirty="0"/>
              <a:t>            &lt;Route path="/add" element={&lt;</a:t>
            </a:r>
            <a:r>
              <a:rPr lang="en-US" sz="1600" dirty="0" err="1"/>
              <a:t>AddTutorial</a:t>
            </a:r>
            <a:r>
              <a:rPr lang="en-US" sz="1600" dirty="0"/>
              <a:t>/&gt;} /&gt;</a:t>
            </a:r>
          </a:p>
          <a:p>
            <a:r>
              <a:rPr lang="en-US" sz="1600" dirty="0"/>
              <a:t>            &lt;Route path="/tutorials/:id" element={&lt;Tutorial/&gt;} /&gt;</a:t>
            </a:r>
          </a:p>
          <a:p>
            <a:r>
              <a:rPr lang="en-US" sz="1600" dirty="0"/>
              <a:t>          &lt;/Routes&gt;</a:t>
            </a:r>
          </a:p>
          <a:p>
            <a:r>
              <a:rPr lang="en-US" sz="1600" dirty="0"/>
              <a:t>        &lt;/div&gt;</a:t>
            </a:r>
          </a:p>
          <a:p>
            <a:r>
              <a:rPr lang="en-US" sz="1600" dirty="0"/>
              <a:t>      &lt;/div&gt;</a:t>
            </a:r>
          </a:p>
          <a:p>
            <a:r>
              <a:rPr lang="en-US" sz="1600" dirty="0"/>
              <a:t>    );</a:t>
            </a:r>
          </a:p>
          <a:p>
            <a:r>
              <a:rPr lang="en-US" sz="1600" dirty="0"/>
              <a:t>  }</a:t>
            </a:r>
          </a:p>
          <a:p>
            <a:r>
              <a:rPr lang="en-US" sz="1600" dirty="0" smtClean="0"/>
              <a:t>}</a:t>
            </a:r>
          </a:p>
          <a:p>
            <a:r>
              <a:rPr lang="en-US" sz="1600" dirty="0"/>
              <a:t>export default App;</a:t>
            </a:r>
          </a:p>
          <a:p>
            <a:endParaRPr lang="en-US" sz="1600" dirty="0"/>
          </a:p>
        </p:txBody>
      </p:sp>
    </p:spTree>
    <p:extLst>
      <p:ext uri="{BB962C8B-B14F-4D97-AF65-F5344CB8AC3E}">
        <p14:creationId xmlns:p14="http://schemas.microsoft.com/office/powerpoint/2010/main" val="1610444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8" name="Rectangle 7"/>
          <p:cNvSpPr/>
          <p:nvPr/>
        </p:nvSpPr>
        <p:spPr>
          <a:xfrm>
            <a:off x="5181600" y="0"/>
            <a:ext cx="6483928" cy="8710077"/>
          </a:xfrm>
          <a:prstGeom prst="rect">
            <a:avLst/>
          </a:prstGeom>
        </p:spPr>
        <p:txBody>
          <a:bodyPr wrap="square">
            <a:spAutoFit/>
          </a:bodyPr>
          <a:lstStyle/>
          <a:p>
            <a:endParaRPr lang="en-US" sz="1600" dirty="0"/>
          </a:p>
          <a:p>
            <a:r>
              <a:rPr lang="en-US" sz="1600" dirty="0" smtClean="0"/>
              <a:t>Initialize </a:t>
            </a:r>
            <a:r>
              <a:rPr lang="en-US" sz="1600" dirty="0" err="1"/>
              <a:t>Axios</a:t>
            </a:r>
            <a:r>
              <a:rPr lang="en-US" sz="1600" dirty="0"/>
              <a:t> for React CRUD HTTP Client</a:t>
            </a:r>
          </a:p>
          <a:p>
            <a:r>
              <a:rPr lang="en-US" sz="1600" dirty="0"/>
              <a:t>Let’s install </a:t>
            </a:r>
            <a:r>
              <a:rPr lang="en-US" sz="1600" dirty="0" err="1"/>
              <a:t>axios</a:t>
            </a:r>
            <a:r>
              <a:rPr lang="en-US" sz="1600" dirty="0"/>
              <a:t> with command: </a:t>
            </a:r>
            <a:r>
              <a:rPr lang="en-US" sz="1600" dirty="0" err="1"/>
              <a:t>npm</a:t>
            </a:r>
            <a:r>
              <a:rPr lang="en-US" sz="1600" dirty="0"/>
              <a:t> install </a:t>
            </a:r>
            <a:r>
              <a:rPr lang="en-US" sz="1600" dirty="0" err="1"/>
              <a:t>axios</a:t>
            </a:r>
            <a:r>
              <a:rPr lang="en-US" sz="1600" dirty="0"/>
              <a:t>.</a:t>
            </a:r>
          </a:p>
          <a:p>
            <a:r>
              <a:rPr lang="en-US" sz="1600" dirty="0"/>
              <a:t>Under </a:t>
            </a:r>
            <a:r>
              <a:rPr lang="en-US" sz="1600" dirty="0" err="1"/>
              <a:t>src</a:t>
            </a:r>
            <a:r>
              <a:rPr lang="en-US" sz="1600" dirty="0"/>
              <a:t> folder, we create http-common.js file with following code:</a:t>
            </a:r>
          </a:p>
          <a:p>
            <a:endParaRPr lang="en-US" sz="1600" dirty="0"/>
          </a:p>
          <a:p>
            <a:r>
              <a:rPr lang="en-US" sz="1600" dirty="0"/>
              <a:t>import </a:t>
            </a:r>
            <a:r>
              <a:rPr lang="en-US" sz="1600" dirty="0" err="1"/>
              <a:t>axios</a:t>
            </a:r>
            <a:r>
              <a:rPr lang="en-US" sz="1600" dirty="0"/>
              <a:t> from "</a:t>
            </a:r>
            <a:r>
              <a:rPr lang="en-US" sz="1600" dirty="0" err="1"/>
              <a:t>axios</a:t>
            </a:r>
            <a:r>
              <a:rPr lang="en-US" sz="1600" dirty="0"/>
              <a:t>";</a:t>
            </a:r>
          </a:p>
          <a:p>
            <a:endParaRPr lang="en-US" sz="1600" dirty="0"/>
          </a:p>
          <a:p>
            <a:r>
              <a:rPr lang="en-US" sz="1600" dirty="0"/>
              <a:t>export default </a:t>
            </a:r>
            <a:r>
              <a:rPr lang="en-US" sz="1600" dirty="0" err="1"/>
              <a:t>axios.create</a:t>
            </a:r>
            <a:r>
              <a:rPr lang="en-US" sz="1600" dirty="0"/>
              <a:t>({</a:t>
            </a:r>
          </a:p>
          <a:p>
            <a:r>
              <a:rPr lang="en-US" sz="1600" dirty="0"/>
              <a:t>  </a:t>
            </a:r>
            <a:r>
              <a:rPr lang="en-US" sz="1600" dirty="0" err="1"/>
              <a:t>baseURL</a:t>
            </a:r>
            <a:r>
              <a:rPr lang="en-US" sz="1600" dirty="0"/>
              <a:t>: "http://localhost:8080/</a:t>
            </a:r>
            <a:r>
              <a:rPr lang="en-US" sz="1600" dirty="0" err="1"/>
              <a:t>api</a:t>
            </a:r>
            <a:r>
              <a:rPr lang="en-US" sz="1600" dirty="0"/>
              <a:t>",</a:t>
            </a:r>
          </a:p>
          <a:p>
            <a:r>
              <a:rPr lang="en-US" sz="1600" dirty="0"/>
              <a:t>  headers: {</a:t>
            </a:r>
          </a:p>
          <a:p>
            <a:r>
              <a:rPr lang="en-US" sz="1600" dirty="0"/>
              <a:t>    "Content-type": "application/</a:t>
            </a:r>
            <a:r>
              <a:rPr lang="en-US" sz="1600" dirty="0" err="1"/>
              <a:t>json</a:t>
            </a:r>
            <a:r>
              <a:rPr lang="en-US" sz="1600" dirty="0"/>
              <a:t>"</a:t>
            </a:r>
          </a:p>
          <a:p>
            <a:r>
              <a:rPr lang="en-US" sz="1600" dirty="0"/>
              <a:t>  }</a:t>
            </a:r>
          </a:p>
          <a:p>
            <a:r>
              <a:rPr lang="en-US" sz="1600" dirty="0"/>
              <a:t>});</a:t>
            </a:r>
          </a:p>
          <a:p>
            <a:r>
              <a:rPr lang="en-US" sz="1600" dirty="0"/>
              <a:t>You can change the </a:t>
            </a:r>
            <a:r>
              <a:rPr lang="en-US" sz="1600" dirty="0" err="1"/>
              <a:t>baseURL</a:t>
            </a:r>
            <a:r>
              <a:rPr lang="en-US" sz="1600" dirty="0"/>
              <a:t> that depends on REST APIs </a:t>
            </a:r>
            <a:r>
              <a:rPr lang="en-US" sz="1600" dirty="0" err="1"/>
              <a:t>url</a:t>
            </a:r>
            <a:r>
              <a:rPr lang="en-US" sz="1600" dirty="0"/>
              <a:t> that your Server configures.</a:t>
            </a:r>
          </a:p>
          <a:p>
            <a:endParaRPr lang="en-US" sz="1600" dirty="0"/>
          </a:p>
          <a:p>
            <a:r>
              <a:rPr lang="en-US" sz="1600" dirty="0"/>
              <a:t>Create Data Service</a:t>
            </a:r>
          </a:p>
          <a:p>
            <a:r>
              <a:rPr lang="en-US" sz="1600" dirty="0"/>
              <a:t>In this step, we’re </a:t>
            </a:r>
            <a:r>
              <a:rPr lang="en-US" sz="1600" dirty="0" err="1"/>
              <a:t>gonna</a:t>
            </a:r>
            <a:r>
              <a:rPr lang="en-US" sz="1600" dirty="0"/>
              <a:t> create a service that uses </a:t>
            </a:r>
            <a:r>
              <a:rPr lang="en-US" sz="1600" dirty="0" err="1"/>
              <a:t>axios</a:t>
            </a:r>
            <a:r>
              <a:rPr lang="en-US" sz="1600" dirty="0"/>
              <a:t> object above to send HTTP requests.</a:t>
            </a:r>
          </a:p>
          <a:p>
            <a:endParaRPr lang="en-US" sz="1600" dirty="0"/>
          </a:p>
          <a:p>
            <a:r>
              <a:rPr lang="en-US" sz="1600" dirty="0"/>
              <a:t>services/tutorial.service.js</a:t>
            </a:r>
          </a:p>
          <a:p>
            <a:endParaRPr lang="en-US" sz="1600" dirty="0"/>
          </a:p>
          <a:p>
            <a:r>
              <a:rPr lang="en-US" sz="1600" dirty="0"/>
              <a:t>import http from "../http-common";</a:t>
            </a:r>
          </a:p>
          <a:p>
            <a:endParaRPr lang="en-US" sz="1600" dirty="0"/>
          </a:p>
          <a:p>
            <a:r>
              <a:rPr lang="en-US" sz="1600" dirty="0"/>
              <a:t>class </a:t>
            </a:r>
            <a:r>
              <a:rPr lang="en-US" sz="1600" dirty="0" err="1"/>
              <a:t>TutorialDataService</a:t>
            </a:r>
            <a:r>
              <a:rPr lang="en-US" sz="1600" dirty="0"/>
              <a:t> {</a:t>
            </a:r>
          </a:p>
          <a:p>
            <a:r>
              <a:rPr lang="en-US" sz="1600" dirty="0"/>
              <a:t>  </a:t>
            </a:r>
            <a:r>
              <a:rPr lang="en-US" sz="1600" dirty="0" err="1"/>
              <a:t>getAll</a:t>
            </a:r>
            <a:r>
              <a:rPr lang="en-US" sz="1600" dirty="0"/>
              <a:t>() {</a:t>
            </a:r>
          </a:p>
          <a:p>
            <a:r>
              <a:rPr lang="en-US" sz="1600" dirty="0"/>
              <a:t>    return </a:t>
            </a:r>
            <a:r>
              <a:rPr lang="en-US" sz="1600" dirty="0" err="1"/>
              <a:t>http.get</a:t>
            </a:r>
            <a:r>
              <a:rPr lang="en-US" sz="1600" dirty="0"/>
              <a:t>("/tutorials");</a:t>
            </a:r>
          </a:p>
          <a:p>
            <a:r>
              <a:rPr lang="en-US" sz="1600" dirty="0"/>
              <a:t>  }</a:t>
            </a:r>
          </a:p>
          <a:p>
            <a:endParaRPr lang="en-US" sz="1600" dirty="0"/>
          </a:p>
          <a:p>
            <a:r>
              <a:rPr lang="en-US" sz="1600" dirty="0"/>
              <a:t>  get(id) {</a:t>
            </a:r>
          </a:p>
          <a:p>
            <a:r>
              <a:rPr lang="en-US" sz="1600" dirty="0"/>
              <a:t>    return </a:t>
            </a:r>
            <a:r>
              <a:rPr lang="en-US" sz="1600" dirty="0" err="1"/>
              <a:t>http.get</a:t>
            </a:r>
            <a:r>
              <a:rPr lang="en-US" sz="1600" dirty="0"/>
              <a:t>(`/tutorials/${id}`);</a:t>
            </a:r>
          </a:p>
          <a:p>
            <a:r>
              <a:rPr lang="en-US" sz="1600" dirty="0"/>
              <a:t>  }</a:t>
            </a:r>
          </a:p>
          <a:p>
            <a:endParaRPr lang="en-US" sz="1600" dirty="0"/>
          </a:p>
          <a:p>
            <a:r>
              <a:rPr lang="en-US" sz="1600" dirty="0"/>
              <a:t>  </a:t>
            </a:r>
          </a:p>
        </p:txBody>
      </p:sp>
    </p:spTree>
    <p:extLst>
      <p:ext uri="{BB962C8B-B14F-4D97-AF65-F5344CB8AC3E}">
        <p14:creationId xmlns:p14="http://schemas.microsoft.com/office/powerpoint/2010/main" val="2421741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react</a:t>
            </a:r>
            <a:endParaRPr lang="en-US" dirty="0"/>
          </a:p>
        </p:txBody>
      </p:sp>
      <p:sp>
        <p:nvSpPr>
          <p:cNvPr id="5" name="Rectangle 4"/>
          <p:cNvSpPr/>
          <p:nvPr/>
        </p:nvSpPr>
        <p:spPr>
          <a:xfrm>
            <a:off x="774408" y="2466542"/>
            <a:ext cx="10648666" cy="1200329"/>
          </a:xfrm>
          <a:prstGeom prst="rect">
            <a:avLst/>
          </a:prstGeom>
        </p:spPr>
        <p:txBody>
          <a:bodyPr wrap="square">
            <a:spAutoFit/>
          </a:bodyPr>
          <a:lstStyle/>
          <a:p>
            <a:r>
              <a:rPr lang="en-US" dirty="0" smtClean="0"/>
              <a:t>React is necessary in large applications, where there are complex workflows to implement, different types of users to deal with, and substantial volumes of data to be processed. In these situations, you can work directly with the browser APIs, but it becomes difficult to manage the code and hard to scale up the application. The features provided by React make it easier to build large and complex applications.</a:t>
            </a:r>
            <a:endParaRPr lang="en-US" dirty="0"/>
          </a:p>
        </p:txBody>
      </p:sp>
    </p:spTree>
    <p:extLst>
      <p:ext uri="{BB962C8B-B14F-4D97-AF65-F5344CB8AC3E}">
        <p14:creationId xmlns:p14="http://schemas.microsoft.com/office/powerpoint/2010/main" val="188730674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4668982" y="959438"/>
            <a:ext cx="6096000" cy="6001643"/>
          </a:xfrm>
          <a:prstGeom prst="rect">
            <a:avLst/>
          </a:prstGeom>
        </p:spPr>
        <p:txBody>
          <a:bodyPr>
            <a:spAutoFit/>
          </a:bodyPr>
          <a:lstStyle/>
          <a:p>
            <a:r>
              <a:rPr lang="en-US" sz="1600" dirty="0"/>
              <a:t>create(data) {</a:t>
            </a:r>
          </a:p>
          <a:p>
            <a:r>
              <a:rPr lang="en-US" sz="1600" dirty="0"/>
              <a:t>    return </a:t>
            </a:r>
            <a:r>
              <a:rPr lang="en-US" sz="1600" dirty="0" err="1"/>
              <a:t>http.post</a:t>
            </a:r>
            <a:r>
              <a:rPr lang="en-US" sz="1600" dirty="0"/>
              <a:t>("/tutorials", data);</a:t>
            </a:r>
          </a:p>
          <a:p>
            <a:r>
              <a:rPr lang="en-US" sz="1600" dirty="0"/>
              <a:t>  }</a:t>
            </a:r>
          </a:p>
          <a:p>
            <a:endParaRPr lang="en-US" sz="1600" dirty="0"/>
          </a:p>
          <a:p>
            <a:r>
              <a:rPr lang="en-US" sz="1600" dirty="0"/>
              <a:t>  update(id, data) {</a:t>
            </a:r>
          </a:p>
          <a:p>
            <a:r>
              <a:rPr lang="en-US" sz="1600" dirty="0"/>
              <a:t>    return </a:t>
            </a:r>
            <a:r>
              <a:rPr lang="en-US" sz="1600" dirty="0" err="1"/>
              <a:t>http.put</a:t>
            </a:r>
            <a:r>
              <a:rPr lang="en-US" sz="1600" dirty="0"/>
              <a:t>(`/tutorials/${id}`, data);</a:t>
            </a:r>
          </a:p>
          <a:p>
            <a:r>
              <a:rPr lang="en-US" sz="1600" dirty="0"/>
              <a:t>  }</a:t>
            </a:r>
          </a:p>
          <a:p>
            <a:endParaRPr lang="en-US" sz="1600" dirty="0"/>
          </a:p>
          <a:p>
            <a:r>
              <a:rPr lang="en-US" sz="1600" dirty="0"/>
              <a:t>  delete(id) {</a:t>
            </a:r>
          </a:p>
          <a:p>
            <a:r>
              <a:rPr lang="en-US" sz="1600" dirty="0"/>
              <a:t>    return </a:t>
            </a:r>
            <a:r>
              <a:rPr lang="en-US" sz="1600" dirty="0" err="1"/>
              <a:t>http.delete</a:t>
            </a:r>
            <a:r>
              <a:rPr lang="en-US" sz="1600" dirty="0"/>
              <a:t>(`/tutorials/${id}`);</a:t>
            </a:r>
          </a:p>
          <a:p>
            <a:r>
              <a:rPr lang="en-US" sz="1600" dirty="0"/>
              <a:t>  }</a:t>
            </a:r>
          </a:p>
          <a:p>
            <a:endParaRPr lang="en-US" sz="1600" dirty="0"/>
          </a:p>
          <a:p>
            <a:r>
              <a:rPr lang="en-US" sz="1600" dirty="0"/>
              <a:t>  </a:t>
            </a:r>
            <a:r>
              <a:rPr lang="en-US" sz="1600" dirty="0" err="1"/>
              <a:t>deleteAll</a:t>
            </a:r>
            <a:r>
              <a:rPr lang="en-US" sz="1600" dirty="0"/>
              <a:t>() {</a:t>
            </a:r>
          </a:p>
          <a:p>
            <a:r>
              <a:rPr lang="en-US" sz="1600" dirty="0"/>
              <a:t>    return </a:t>
            </a:r>
            <a:r>
              <a:rPr lang="en-US" sz="1600" dirty="0" err="1"/>
              <a:t>http.delete</a:t>
            </a:r>
            <a:r>
              <a:rPr lang="en-US" sz="1600" dirty="0"/>
              <a:t>(`/tutorials`);</a:t>
            </a:r>
          </a:p>
          <a:p>
            <a:r>
              <a:rPr lang="en-US" sz="1600" dirty="0"/>
              <a:t>  }</a:t>
            </a:r>
          </a:p>
          <a:p>
            <a:endParaRPr lang="en-US" sz="1600" dirty="0"/>
          </a:p>
          <a:p>
            <a:r>
              <a:rPr lang="en-US" sz="1600" dirty="0"/>
              <a:t>  </a:t>
            </a:r>
            <a:r>
              <a:rPr lang="en-US" sz="1600" dirty="0" err="1"/>
              <a:t>findByTitle</a:t>
            </a:r>
            <a:r>
              <a:rPr lang="en-US" sz="1600" dirty="0"/>
              <a:t>(title) {</a:t>
            </a:r>
          </a:p>
          <a:p>
            <a:r>
              <a:rPr lang="en-US" sz="1600" dirty="0"/>
              <a:t>    return </a:t>
            </a:r>
            <a:r>
              <a:rPr lang="en-US" sz="1600" dirty="0" err="1"/>
              <a:t>http.get</a:t>
            </a:r>
            <a:r>
              <a:rPr lang="en-US" sz="1600" dirty="0"/>
              <a:t>(`/</a:t>
            </a:r>
            <a:r>
              <a:rPr lang="en-US" sz="1600" dirty="0" err="1"/>
              <a:t>tutorials?title</a:t>
            </a:r>
            <a:r>
              <a:rPr lang="en-US" sz="1600" dirty="0"/>
              <a:t>=${title}`);</a:t>
            </a:r>
          </a:p>
          <a:p>
            <a:r>
              <a:rPr lang="en-US" sz="1600" dirty="0"/>
              <a:t>  }</a:t>
            </a:r>
          </a:p>
          <a:p>
            <a:r>
              <a:rPr lang="en-US" sz="1600" dirty="0"/>
              <a:t>}</a:t>
            </a:r>
          </a:p>
          <a:p>
            <a:endParaRPr lang="en-US" sz="1600" dirty="0"/>
          </a:p>
          <a:p>
            <a:r>
              <a:rPr lang="en-US" sz="1600" dirty="0"/>
              <a:t>export default new </a:t>
            </a:r>
            <a:r>
              <a:rPr lang="en-US" sz="1600" dirty="0" err="1"/>
              <a:t>TutorialDataService</a:t>
            </a:r>
            <a:r>
              <a:rPr lang="en-US" sz="1600" dirty="0"/>
              <a:t>();</a:t>
            </a:r>
          </a:p>
          <a:p>
            <a:r>
              <a:rPr lang="en-US" sz="1600" dirty="0"/>
              <a:t>We call </a:t>
            </a:r>
            <a:r>
              <a:rPr lang="en-US" sz="1600" dirty="0" err="1"/>
              <a:t>axios</a:t>
            </a:r>
            <a:r>
              <a:rPr lang="en-US" sz="1600" dirty="0"/>
              <a:t> get, post, put, delete method corresponding to HTTP Requests: GET, POST, PUT, DELETE to make CRUD Operations.</a:t>
            </a:r>
            <a:endParaRPr lang="en-US" sz="1600" dirty="0"/>
          </a:p>
        </p:txBody>
      </p:sp>
    </p:spTree>
    <p:extLst>
      <p:ext uri="{BB962C8B-B14F-4D97-AF65-F5344CB8AC3E}">
        <p14:creationId xmlns:p14="http://schemas.microsoft.com/office/powerpoint/2010/main" val="1779089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Rendering Elements</a:t>
            </a:r>
          </a:p>
        </p:txBody>
      </p:sp>
      <p:sp>
        <p:nvSpPr>
          <p:cNvPr id="3" name="Rectangle 2"/>
          <p:cNvSpPr/>
          <p:nvPr/>
        </p:nvSpPr>
        <p:spPr>
          <a:xfrm>
            <a:off x="900545" y="1402093"/>
            <a:ext cx="10349346" cy="5262979"/>
          </a:xfrm>
          <a:prstGeom prst="rect">
            <a:avLst/>
          </a:prstGeom>
        </p:spPr>
        <p:txBody>
          <a:bodyPr wrap="square">
            <a:spAutoFit/>
          </a:bodyPr>
          <a:lstStyle/>
          <a:p>
            <a:r>
              <a:rPr lang="en-US" sz="1600" dirty="0"/>
              <a:t>In order to render any element into the Browser DOM, we need to have a container or root DOM element. It is almost a convention to have a div element with the id=”root” or id=”app” to be used as the root DOM element</a:t>
            </a:r>
            <a:r>
              <a:rPr lang="en-US" sz="1600" dirty="0" smtClean="0"/>
              <a:t>.</a:t>
            </a:r>
          </a:p>
          <a:p>
            <a:endParaRPr lang="en-US" sz="1600" dirty="0"/>
          </a:p>
          <a:p>
            <a:r>
              <a:rPr lang="en-US" sz="1600" dirty="0" smtClean="0"/>
              <a:t>Assume that our index.html </a:t>
            </a:r>
            <a:r>
              <a:rPr lang="en-US" sz="1600" dirty="0"/>
              <a:t>file has the following statement inside it.</a:t>
            </a:r>
          </a:p>
          <a:p>
            <a:endParaRPr lang="en-US" sz="1600" dirty="0"/>
          </a:p>
          <a:p>
            <a:r>
              <a:rPr lang="en-US" sz="1600" dirty="0"/>
              <a:t>&lt;div id="root"&gt;&lt;/div</a:t>
            </a:r>
            <a:r>
              <a:rPr lang="en-US" sz="1600" dirty="0" smtClean="0"/>
              <a:t>&gt;</a:t>
            </a:r>
          </a:p>
          <a:p>
            <a:endParaRPr lang="en-US" sz="1600" dirty="0" smtClean="0"/>
          </a:p>
          <a:p>
            <a:r>
              <a:rPr lang="en-US" sz="1600" dirty="0"/>
              <a:t>Now, in order to render a simple React Element to the root node, we must write the following in the App.js file.</a:t>
            </a:r>
          </a:p>
          <a:p>
            <a:endParaRPr lang="en-US" sz="1600" dirty="0"/>
          </a:p>
          <a:p>
            <a:r>
              <a:rPr lang="en-US" sz="1600" i="1" dirty="0"/>
              <a:t>import React,{ Component } from 'react';</a:t>
            </a:r>
          </a:p>
          <a:p>
            <a:r>
              <a:rPr lang="en-US" sz="1600" i="1" dirty="0" smtClean="0"/>
              <a:t>class </a:t>
            </a:r>
            <a:r>
              <a:rPr lang="en-US" sz="1600" i="1" dirty="0"/>
              <a:t>App extends Component {</a:t>
            </a:r>
          </a:p>
          <a:p>
            <a:r>
              <a:rPr lang="en-US" sz="1600" i="1" dirty="0" smtClean="0"/>
              <a:t>render</a:t>
            </a:r>
            <a:r>
              <a:rPr lang="en-US" sz="1600" i="1" dirty="0"/>
              <a:t>() {</a:t>
            </a:r>
          </a:p>
          <a:p>
            <a:r>
              <a:rPr lang="en-US" sz="1600" i="1" dirty="0"/>
              <a:t>	return (	</a:t>
            </a:r>
          </a:p>
          <a:p>
            <a:r>
              <a:rPr lang="en-US" sz="1600" i="1" dirty="0"/>
              <a:t>	&lt;div&gt;</a:t>
            </a:r>
          </a:p>
          <a:p>
            <a:r>
              <a:rPr lang="en-US" sz="1600" i="1" dirty="0"/>
              <a:t>		&lt;</a:t>
            </a:r>
            <a:r>
              <a:rPr lang="en-US" sz="1600" i="1" dirty="0" smtClean="0"/>
              <a:t>h1&gt;Hello World!&lt;/</a:t>
            </a:r>
            <a:r>
              <a:rPr lang="en-US" sz="1600" i="1" dirty="0"/>
              <a:t>h1&gt;</a:t>
            </a:r>
          </a:p>
          <a:p>
            <a:r>
              <a:rPr lang="en-US" sz="1600" i="1" dirty="0"/>
              <a:t>	&lt;/div&gt;</a:t>
            </a:r>
          </a:p>
          <a:p>
            <a:endParaRPr lang="en-US" sz="1600" i="1" dirty="0"/>
          </a:p>
          <a:p>
            <a:r>
              <a:rPr lang="en-US" sz="1600" i="1" dirty="0"/>
              <a:t>	);</a:t>
            </a:r>
          </a:p>
          <a:p>
            <a:r>
              <a:rPr lang="en-US" sz="1600" i="1" dirty="0"/>
              <a:t>}</a:t>
            </a:r>
          </a:p>
          <a:p>
            <a:r>
              <a:rPr lang="en-US" sz="1600" i="1" dirty="0"/>
              <a:t>}</a:t>
            </a:r>
          </a:p>
          <a:p>
            <a:r>
              <a:rPr lang="en-US" sz="1600" i="1" dirty="0" smtClean="0"/>
              <a:t>export </a:t>
            </a:r>
            <a:r>
              <a:rPr lang="en-US" sz="1600" i="1" dirty="0"/>
              <a:t>default App</a:t>
            </a:r>
            <a:r>
              <a:rPr lang="en-US" sz="1600" i="1" dirty="0" smtClean="0"/>
              <a:t>;</a:t>
            </a:r>
            <a:endParaRPr lang="en-US" sz="1600" i="1" dirty="0"/>
          </a:p>
        </p:txBody>
      </p:sp>
    </p:spTree>
    <p:extLst>
      <p:ext uri="{BB962C8B-B14F-4D97-AF65-F5344CB8AC3E}">
        <p14:creationId xmlns:p14="http://schemas.microsoft.com/office/powerpoint/2010/main" val="2918650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Updating an Element </a:t>
            </a:r>
          </a:p>
        </p:txBody>
      </p:sp>
      <p:sp>
        <p:nvSpPr>
          <p:cNvPr id="3" name="Rectangle 2"/>
          <p:cNvSpPr/>
          <p:nvPr/>
        </p:nvSpPr>
        <p:spPr>
          <a:xfrm>
            <a:off x="845125" y="1692808"/>
            <a:ext cx="10709565" cy="584775"/>
          </a:xfrm>
          <a:prstGeom prst="rect">
            <a:avLst/>
          </a:prstGeom>
        </p:spPr>
        <p:txBody>
          <a:bodyPr wrap="square">
            <a:spAutoFit/>
          </a:bodyPr>
          <a:lstStyle/>
          <a:p>
            <a:r>
              <a:rPr lang="en-US" sz="1600" dirty="0">
                <a:solidFill>
                  <a:srgbClr val="273239"/>
                </a:solidFill>
                <a:latin typeface="urw-din"/>
              </a:rPr>
              <a:t>React Elements are immutable i.e. once an element is created it is impossible to update its children or attribute. Thus, in order to update an element, we must use the render() method several times to update the value over time</a:t>
            </a:r>
            <a:endParaRPr lang="en-US" sz="1600" dirty="0"/>
          </a:p>
        </p:txBody>
      </p:sp>
      <p:sp>
        <p:nvSpPr>
          <p:cNvPr id="4" name="Rectangle 3"/>
          <p:cNvSpPr/>
          <p:nvPr/>
        </p:nvSpPr>
        <p:spPr>
          <a:xfrm>
            <a:off x="1343890" y="2441691"/>
            <a:ext cx="6096000" cy="4278094"/>
          </a:xfrm>
          <a:prstGeom prst="rect">
            <a:avLst/>
          </a:prstGeom>
        </p:spPr>
        <p:txBody>
          <a:bodyPr>
            <a:spAutoFit/>
          </a:bodyPr>
          <a:lstStyle/>
          <a:p>
            <a:r>
              <a:rPr lang="en-US" sz="1600" i="1" dirty="0"/>
              <a:t>import React from 'react';</a:t>
            </a:r>
          </a:p>
          <a:p>
            <a:r>
              <a:rPr lang="en-US" sz="1600" i="1" dirty="0"/>
              <a:t>import </a:t>
            </a:r>
            <a:r>
              <a:rPr lang="en-US" sz="1600" i="1" dirty="0" err="1"/>
              <a:t>ReactDOM</a:t>
            </a:r>
            <a:r>
              <a:rPr lang="en-US" sz="1600" i="1" dirty="0"/>
              <a:t> from 'react-</a:t>
            </a:r>
            <a:r>
              <a:rPr lang="en-US" sz="1600" i="1" dirty="0" err="1"/>
              <a:t>dom</a:t>
            </a:r>
            <a:r>
              <a:rPr lang="en-US" sz="1600" i="1" dirty="0"/>
              <a:t>';</a:t>
            </a:r>
          </a:p>
          <a:p>
            <a:r>
              <a:rPr lang="en-US" sz="1600" i="1" dirty="0" smtClean="0"/>
              <a:t>function </a:t>
            </a:r>
            <a:r>
              <a:rPr lang="en-US" sz="1600" i="1" dirty="0" err="1"/>
              <a:t>showTime</a:t>
            </a:r>
            <a:r>
              <a:rPr lang="en-US" sz="1600" i="1" dirty="0"/>
              <a:t>()</a:t>
            </a:r>
          </a:p>
          <a:p>
            <a:r>
              <a:rPr lang="en-US" sz="1600" i="1" dirty="0"/>
              <a:t>{</a:t>
            </a:r>
          </a:p>
          <a:p>
            <a:r>
              <a:rPr lang="en-US" sz="1600" i="1" dirty="0" err="1"/>
              <a:t>const</a:t>
            </a:r>
            <a:r>
              <a:rPr lang="en-US" sz="1600" i="1" dirty="0"/>
              <a:t> </a:t>
            </a:r>
            <a:r>
              <a:rPr lang="en-US" sz="1600" i="1" dirty="0" err="1"/>
              <a:t>myElement</a:t>
            </a:r>
            <a:r>
              <a:rPr lang="en-US" sz="1600" i="1" dirty="0"/>
              <a:t> = (</a:t>
            </a:r>
          </a:p>
          <a:p>
            <a:r>
              <a:rPr lang="en-US" sz="1600" i="1" dirty="0"/>
              <a:t>	</a:t>
            </a:r>
            <a:r>
              <a:rPr lang="en-US" sz="1600" i="1" dirty="0" smtClean="0"/>
              <a:t>&lt;</a:t>
            </a:r>
            <a:r>
              <a:rPr lang="en-US" sz="1600" i="1" dirty="0"/>
              <a:t>div&gt;</a:t>
            </a:r>
          </a:p>
          <a:p>
            <a:r>
              <a:rPr lang="en-US" sz="1600" i="1" dirty="0"/>
              <a:t>	</a:t>
            </a:r>
            <a:r>
              <a:rPr lang="en-US" sz="1600" i="1" dirty="0" smtClean="0"/>
              <a:t>&lt;h1&gt;Hello World! &lt;/h1</a:t>
            </a:r>
            <a:r>
              <a:rPr lang="en-US" sz="1600" i="1" dirty="0"/>
              <a:t>&gt;</a:t>
            </a:r>
          </a:p>
          <a:p>
            <a:r>
              <a:rPr lang="en-US" sz="1600" i="1" dirty="0"/>
              <a:t>	&lt;h2&gt;{new Date().</a:t>
            </a:r>
            <a:r>
              <a:rPr lang="en-US" sz="1600" i="1" dirty="0" err="1"/>
              <a:t>toLocaleTimeString</a:t>
            </a:r>
            <a:r>
              <a:rPr lang="en-US" sz="1600" i="1" dirty="0"/>
              <a:t>()}&lt;/h2&gt;</a:t>
            </a:r>
          </a:p>
          <a:p>
            <a:r>
              <a:rPr lang="en-US" sz="1600" i="1" dirty="0"/>
              <a:t>	</a:t>
            </a:r>
            <a:r>
              <a:rPr lang="en-US" sz="1600" i="1" dirty="0" smtClean="0"/>
              <a:t>&lt;/</a:t>
            </a:r>
            <a:r>
              <a:rPr lang="en-US" sz="1600" i="1" dirty="0"/>
              <a:t>div&gt;</a:t>
            </a:r>
          </a:p>
          <a:p>
            <a:r>
              <a:rPr lang="en-US" sz="1600" i="1" dirty="0"/>
              <a:t>				);</a:t>
            </a:r>
          </a:p>
          <a:p>
            <a:endParaRPr lang="en-US" sz="1600" i="1" dirty="0"/>
          </a:p>
          <a:p>
            <a:r>
              <a:rPr lang="en-US" sz="1600" i="1" dirty="0" err="1"/>
              <a:t>ReactDOM.render</a:t>
            </a:r>
            <a:r>
              <a:rPr lang="en-US" sz="1600" i="1" dirty="0"/>
              <a:t>(</a:t>
            </a:r>
          </a:p>
          <a:p>
            <a:r>
              <a:rPr lang="en-US" sz="1600" i="1" dirty="0"/>
              <a:t>	</a:t>
            </a:r>
            <a:r>
              <a:rPr lang="en-US" sz="1600" i="1" dirty="0" err="1"/>
              <a:t>myElement</a:t>
            </a:r>
            <a:r>
              <a:rPr lang="en-US" sz="1600" i="1" dirty="0"/>
              <a:t>,</a:t>
            </a:r>
          </a:p>
          <a:p>
            <a:r>
              <a:rPr lang="en-US" sz="1600" i="1" dirty="0"/>
              <a:t>	</a:t>
            </a:r>
            <a:r>
              <a:rPr lang="en-US" sz="1600" i="1" dirty="0" err="1"/>
              <a:t>document.getElementById</a:t>
            </a:r>
            <a:r>
              <a:rPr lang="en-US" sz="1600" i="1" dirty="0"/>
              <a:t>("root")</a:t>
            </a:r>
          </a:p>
          <a:p>
            <a:r>
              <a:rPr lang="en-US" sz="1600" i="1" dirty="0"/>
              <a:t>);				</a:t>
            </a:r>
          </a:p>
          <a:p>
            <a:r>
              <a:rPr lang="en-US" sz="1600" i="1" dirty="0"/>
              <a:t>}</a:t>
            </a:r>
          </a:p>
          <a:p>
            <a:r>
              <a:rPr lang="en-US" sz="1600" i="1" dirty="0" err="1" smtClean="0"/>
              <a:t>setInterval</a:t>
            </a:r>
            <a:r>
              <a:rPr lang="en-US" sz="1600" i="1" dirty="0" smtClean="0"/>
              <a:t>(</a:t>
            </a:r>
            <a:r>
              <a:rPr lang="en-US" sz="1600" i="1" dirty="0" err="1" smtClean="0"/>
              <a:t>showTime</a:t>
            </a:r>
            <a:r>
              <a:rPr lang="en-US" sz="1600" i="1" dirty="0"/>
              <a:t>, 1000);</a:t>
            </a:r>
          </a:p>
        </p:txBody>
      </p:sp>
    </p:spTree>
    <p:extLst>
      <p:ext uri="{BB962C8B-B14F-4D97-AF65-F5344CB8AC3E}">
        <p14:creationId xmlns:p14="http://schemas.microsoft.com/office/powerpoint/2010/main" val="3649706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notices</a:t>
            </a:r>
            <a:endParaRPr lang="en-US" dirty="0"/>
          </a:p>
        </p:txBody>
      </p:sp>
      <p:sp>
        <p:nvSpPr>
          <p:cNvPr id="3" name="Rectangle 2"/>
          <p:cNvSpPr/>
          <p:nvPr/>
        </p:nvSpPr>
        <p:spPr>
          <a:xfrm>
            <a:off x="817418" y="2413338"/>
            <a:ext cx="10501746" cy="1477328"/>
          </a:xfrm>
          <a:prstGeom prst="rect">
            <a:avLst/>
          </a:prstGeom>
        </p:spPr>
        <p:txBody>
          <a:bodyPr wrap="square">
            <a:spAutoFit/>
          </a:bodyPr>
          <a:lstStyle/>
          <a:p>
            <a:r>
              <a:rPr lang="en-US" i="1" dirty="0">
                <a:solidFill>
                  <a:srgbClr val="FF0000"/>
                </a:solidFill>
              </a:rPr>
              <a:t>Calling the render() method multiple times may serve our purpose for this example, but in general, it is never used instead a </a:t>
            </a:r>
            <a:r>
              <a:rPr lang="en-US" i="1" dirty="0" err="1">
                <a:solidFill>
                  <a:srgbClr val="FF0000"/>
                </a:solidFill>
              </a:rPr>
              <a:t>stateful</a:t>
            </a:r>
            <a:r>
              <a:rPr lang="en-US" i="1" dirty="0">
                <a:solidFill>
                  <a:srgbClr val="FF0000"/>
                </a:solidFill>
              </a:rPr>
              <a:t> component is </a:t>
            </a:r>
            <a:r>
              <a:rPr lang="en-US" i="1" dirty="0" smtClean="0">
                <a:solidFill>
                  <a:srgbClr val="FF0000"/>
                </a:solidFill>
              </a:rPr>
              <a:t>used.</a:t>
            </a:r>
          </a:p>
          <a:p>
            <a:endParaRPr lang="en-US" i="1" dirty="0">
              <a:solidFill>
                <a:srgbClr val="FF0000"/>
              </a:solidFill>
            </a:endParaRPr>
          </a:p>
          <a:p>
            <a:r>
              <a:rPr lang="en-US" i="1" dirty="0">
                <a:solidFill>
                  <a:srgbClr val="FF0000"/>
                </a:solidFill>
              </a:rPr>
              <a:t>A React Element is almost never used isolated, we can use elements as the building blocks of creating a component in React. </a:t>
            </a:r>
          </a:p>
        </p:txBody>
      </p:sp>
    </p:spTree>
    <p:extLst>
      <p:ext uri="{BB962C8B-B14F-4D97-AF65-F5344CB8AC3E}">
        <p14:creationId xmlns:p14="http://schemas.microsoft.com/office/powerpoint/2010/main" val="2972863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Components</a:t>
            </a:r>
            <a:endParaRPr lang="en-US" dirty="0"/>
          </a:p>
        </p:txBody>
      </p:sp>
      <p:sp>
        <p:nvSpPr>
          <p:cNvPr id="4" name="Rectangle 3"/>
          <p:cNvSpPr/>
          <p:nvPr/>
        </p:nvSpPr>
        <p:spPr>
          <a:xfrm>
            <a:off x="775856" y="1748734"/>
            <a:ext cx="10529453" cy="3077766"/>
          </a:xfrm>
          <a:prstGeom prst="rect">
            <a:avLst/>
          </a:prstGeom>
        </p:spPr>
        <p:txBody>
          <a:bodyPr wrap="square">
            <a:spAutoFit/>
          </a:bodyPr>
          <a:lstStyle/>
          <a:p>
            <a:r>
              <a:rPr lang="en-US" sz="1600" dirty="0"/>
              <a:t>Components in React basically return a piece of JSX code that tells what should be rendered on the screen. In React, we mainly have two types of </a:t>
            </a:r>
            <a:r>
              <a:rPr lang="en-US" sz="1600" dirty="0" smtClean="0"/>
              <a:t>components, functional and class components: </a:t>
            </a:r>
            <a:endParaRPr lang="en-US" sz="1600" dirty="0"/>
          </a:p>
          <a:p>
            <a:r>
              <a:rPr lang="en-US" sz="1600" dirty="0"/>
              <a:t> </a:t>
            </a:r>
            <a:endParaRPr lang="en-US" sz="1600" dirty="0" smtClean="0"/>
          </a:p>
          <a:p>
            <a:endParaRPr lang="en-US" sz="1600" dirty="0"/>
          </a:p>
          <a:p>
            <a:r>
              <a:rPr lang="en-US" sz="1600" b="1" dirty="0" smtClean="0"/>
              <a:t>Functional </a:t>
            </a:r>
            <a:r>
              <a:rPr lang="en-US" sz="1600" b="1" dirty="0"/>
              <a:t>Components: </a:t>
            </a:r>
            <a:r>
              <a:rPr lang="en-US" sz="1600" dirty="0"/>
              <a:t>Functional components are simply </a:t>
            </a:r>
            <a:r>
              <a:rPr lang="en-US" sz="1600" dirty="0" err="1"/>
              <a:t>javascript</a:t>
            </a:r>
            <a:r>
              <a:rPr lang="en-US" sz="1600" dirty="0"/>
              <a:t> functions. We can create a functional component in React by writing a </a:t>
            </a:r>
            <a:r>
              <a:rPr lang="en-US" sz="1600" dirty="0" err="1"/>
              <a:t>javascript</a:t>
            </a:r>
            <a:r>
              <a:rPr lang="en-US" sz="1600" dirty="0"/>
              <a:t> function. These functions may or may not receive data as parameters, we will discuss this later in the tutorial. Below example shows a valid functional component in React: </a:t>
            </a:r>
          </a:p>
          <a:p>
            <a:r>
              <a:rPr lang="en-US" sz="1600" dirty="0"/>
              <a:t> </a:t>
            </a:r>
          </a:p>
          <a:p>
            <a:r>
              <a:rPr lang="en-US" sz="1600" i="1" dirty="0" err="1"/>
              <a:t>const</a:t>
            </a:r>
            <a:r>
              <a:rPr lang="en-US" sz="1600" i="1" dirty="0"/>
              <a:t> </a:t>
            </a:r>
            <a:r>
              <a:rPr lang="en-US" sz="1600" i="1" dirty="0" err="1"/>
              <a:t>Democomponent</a:t>
            </a:r>
            <a:r>
              <a:rPr lang="en-US" sz="1600" i="1" dirty="0"/>
              <a:t>=()=&gt;</a:t>
            </a:r>
          </a:p>
          <a:p>
            <a:r>
              <a:rPr lang="en-US" sz="1600" i="1" dirty="0"/>
              <a:t>{</a:t>
            </a:r>
          </a:p>
          <a:p>
            <a:r>
              <a:rPr lang="en-US" sz="1600" i="1" dirty="0"/>
              <a:t>    return &lt;h1&gt;Welcome Message!&lt;/h1&gt;;</a:t>
            </a:r>
          </a:p>
          <a:p>
            <a:r>
              <a:rPr lang="en-US" sz="1600" i="1" dirty="0"/>
              <a:t>}</a:t>
            </a:r>
          </a:p>
        </p:txBody>
      </p:sp>
      <p:sp>
        <p:nvSpPr>
          <p:cNvPr id="5" name="Rectangle 4"/>
          <p:cNvSpPr/>
          <p:nvPr/>
        </p:nvSpPr>
        <p:spPr>
          <a:xfrm>
            <a:off x="817419" y="5823834"/>
            <a:ext cx="10723418" cy="307777"/>
          </a:xfrm>
          <a:prstGeom prst="rect">
            <a:avLst/>
          </a:prstGeom>
        </p:spPr>
        <p:txBody>
          <a:bodyPr wrap="square">
            <a:spAutoFit/>
          </a:bodyPr>
          <a:lstStyle/>
          <a:p>
            <a:r>
              <a:rPr lang="en-US" sz="1400" i="1" dirty="0"/>
              <a:t>we will use functional component only when we are sure that our component does not require interacting or work with any other component</a:t>
            </a:r>
          </a:p>
        </p:txBody>
      </p:sp>
    </p:spTree>
    <p:extLst>
      <p:ext uri="{BB962C8B-B14F-4D97-AF65-F5344CB8AC3E}">
        <p14:creationId xmlns:p14="http://schemas.microsoft.com/office/powerpoint/2010/main" val="14293813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615</TotalTime>
  <Words>4042</Words>
  <Application>Microsoft Office PowerPoint</Application>
  <PresentationFormat>Widescreen</PresentationFormat>
  <Paragraphs>804</Paragraphs>
  <Slides>50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50</vt:i4>
      </vt:variant>
    </vt:vector>
  </HeadingPairs>
  <TitlesOfParts>
    <vt:vector size="57" baseType="lpstr">
      <vt:lpstr>Arial</vt:lpstr>
      <vt:lpstr>Calibri</vt:lpstr>
      <vt:lpstr>Calibri Light</vt:lpstr>
      <vt:lpstr>source-serif-pro</vt:lpstr>
      <vt:lpstr>urw-din</vt:lpstr>
      <vt:lpstr>Wingdings</vt:lpstr>
      <vt:lpstr>Office Theme</vt:lpstr>
      <vt:lpstr>Starting with React</vt:lpstr>
      <vt:lpstr>Node.js Creat React App Git</vt:lpstr>
      <vt:lpstr>First app</vt:lpstr>
      <vt:lpstr>What is react</vt:lpstr>
      <vt:lpstr>Why react</vt:lpstr>
      <vt:lpstr>Rendering Elements</vt:lpstr>
      <vt:lpstr>Updating an Element </vt:lpstr>
      <vt:lpstr>Important notices</vt:lpstr>
      <vt:lpstr>Functional Components</vt:lpstr>
      <vt:lpstr>Class components</vt:lpstr>
      <vt:lpstr>Import and Export modules</vt:lpstr>
      <vt:lpstr>Importing</vt:lpstr>
      <vt:lpstr>Exporting</vt:lpstr>
      <vt:lpstr>Example</vt:lpstr>
      <vt:lpstr>JavaScript Hoisting</vt:lpstr>
      <vt:lpstr>JavaScript Hoisting…..</vt:lpstr>
      <vt:lpstr>Static Variable vs Const vs freeze</vt:lpstr>
      <vt:lpstr>Strict mode programming</vt:lpstr>
      <vt:lpstr>this</vt:lpstr>
      <vt:lpstr>PowerPoint Presentation</vt:lpstr>
      <vt:lpstr>PowerPoint Presentation</vt:lpstr>
      <vt:lpstr>Javascript functions</vt:lpstr>
      <vt:lpstr>Insert computational expressions</vt:lpstr>
      <vt:lpstr>JavaScript JSON</vt:lpstr>
      <vt:lpstr>JSON….</vt:lpstr>
      <vt:lpstr>JSX</vt:lpstr>
      <vt:lpstr>JSX</vt:lpstr>
      <vt:lpstr>Grouping elements in JSX</vt:lpstr>
      <vt:lpstr>Comments in JSX</vt:lpstr>
      <vt:lpstr>JSX vs createElement</vt:lpstr>
      <vt:lpstr>Mix programming….</vt:lpstr>
      <vt:lpstr>React + db</vt:lpstr>
      <vt:lpstr>Ecma script 2017</vt:lpstr>
      <vt:lpstr>Security consideration</vt:lpstr>
      <vt:lpstr>PowerPoint Presentation</vt:lpstr>
      <vt:lpstr>A full DB project architecture  </vt:lpstr>
      <vt:lpstr>Basic steps</vt:lpstr>
      <vt:lpstr>Mysql example</vt:lpstr>
      <vt:lpstr>Setup express</vt:lpstr>
      <vt:lpstr>PowerPoint Presentation</vt:lpstr>
      <vt:lpstr>PowerPoint Presentation</vt:lpstr>
      <vt:lpstr>PowerPoint Presentation</vt:lpstr>
      <vt:lpstr>PowerPoint Presentation</vt:lpstr>
      <vt:lpstr>PowerPoint Presentation</vt:lpstr>
      <vt:lpstr>UIX</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Starting with React</dc:title>
  <dc:creator>Microsoft account</dc:creator>
  <cp:lastModifiedBy>medialab</cp:lastModifiedBy>
  <cp:revision>81</cp:revision>
  <dcterms:created xsi:type="dcterms:W3CDTF">2022-11-21T17:02:50Z</dcterms:created>
  <dcterms:modified xsi:type="dcterms:W3CDTF">2022-12-06T07:31:23Z</dcterms:modified>
</cp:coreProperties>
</file>