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304" r:id="rId3"/>
    <p:sldId id="263" r:id="rId4"/>
    <p:sldId id="295" r:id="rId5"/>
    <p:sldId id="309" r:id="rId6"/>
    <p:sldId id="314" r:id="rId7"/>
    <p:sldId id="305" r:id="rId8"/>
    <p:sldId id="310" r:id="rId9"/>
    <p:sldId id="315" r:id="rId10"/>
    <p:sldId id="317" r:id="rId11"/>
    <p:sldId id="306" r:id="rId12"/>
    <p:sldId id="311" r:id="rId13"/>
    <p:sldId id="316" r:id="rId14"/>
    <p:sldId id="307" r:id="rId15"/>
    <p:sldId id="312" r:id="rId16"/>
    <p:sldId id="308" r:id="rId17"/>
    <p:sldId id="313" r:id="rId18"/>
    <p:sldId id="30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3238"/>
    <a:srgbClr val="455A64"/>
    <a:srgbClr val="556E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3" autoAdjust="0"/>
    <p:restoredTop sz="94660"/>
  </p:normalViewPr>
  <p:slideViewPr>
    <p:cSldViewPr snapToGrid="0">
      <p:cViewPr varScale="1">
        <p:scale>
          <a:sx n="92" d="100"/>
          <a:sy n="92" d="100"/>
        </p:scale>
        <p:origin x="114" y="3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solidFill>
          <a:srgbClr val="455A64"/>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925F9E6-8265-4A25-8681-287B1C1A5582}"/>
              </a:ext>
            </a:extLst>
          </p:cNvPr>
          <p:cNvSpPr/>
          <p:nvPr userDrawn="1"/>
        </p:nvSpPr>
        <p:spPr>
          <a:xfrm>
            <a:off x="0" y="1"/>
            <a:ext cx="12192000" cy="10307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Τίτλος 1">
            <a:extLst>
              <a:ext uri="{FF2B5EF4-FFF2-40B4-BE49-F238E27FC236}">
                <a16:creationId xmlns:a16="http://schemas.microsoft.com/office/drawing/2014/main" id="{2CA0FCBC-3260-4D6D-8476-29E14E00DBE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GB"/>
          </a:p>
        </p:txBody>
      </p:sp>
      <p:sp>
        <p:nvSpPr>
          <p:cNvPr id="3" name="Υπότιτλος 2">
            <a:extLst>
              <a:ext uri="{FF2B5EF4-FFF2-40B4-BE49-F238E27FC236}">
                <a16:creationId xmlns:a16="http://schemas.microsoft.com/office/drawing/2014/main" id="{EAC82059-58CE-4F9B-BC89-F17185AF6B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dirty="0"/>
              <a:t>Κάντε κλικ για να επεξεργαστείτε τον υπότιτλο του υποδείγματος</a:t>
            </a:r>
            <a:endParaRPr lang="en-GB" dirty="0"/>
          </a:p>
        </p:txBody>
      </p:sp>
      <p:sp>
        <p:nvSpPr>
          <p:cNvPr id="4" name="Θέση ημερομηνίας 3">
            <a:extLst>
              <a:ext uri="{FF2B5EF4-FFF2-40B4-BE49-F238E27FC236}">
                <a16:creationId xmlns:a16="http://schemas.microsoft.com/office/drawing/2014/main" id="{96E5A6A1-C521-4FC5-9B53-D6050D107C08}"/>
              </a:ext>
            </a:extLst>
          </p:cNvPr>
          <p:cNvSpPr>
            <a:spLocks noGrp="1"/>
          </p:cNvSpPr>
          <p:nvPr>
            <p:ph type="dt" sz="half" idx="10"/>
          </p:nvPr>
        </p:nvSpPr>
        <p:spPr/>
        <p:txBody>
          <a:bodyPr/>
          <a:lstStyle/>
          <a:p>
            <a:fld id="{0F527B9B-0C94-4E12-B51E-8C6B14CB615D}" type="datetimeFigureOut">
              <a:rPr lang="en-GB" smtClean="0"/>
              <a:t>02/11/2022</a:t>
            </a:fld>
            <a:endParaRPr lang="en-GB" dirty="0"/>
          </a:p>
        </p:txBody>
      </p:sp>
      <p:sp>
        <p:nvSpPr>
          <p:cNvPr id="5" name="Θέση υποσέλιδου 4">
            <a:extLst>
              <a:ext uri="{FF2B5EF4-FFF2-40B4-BE49-F238E27FC236}">
                <a16:creationId xmlns:a16="http://schemas.microsoft.com/office/drawing/2014/main" id="{A6CA35B8-C222-4F25-AEE7-6EB220EA9B1F}"/>
              </a:ext>
            </a:extLst>
          </p:cNvPr>
          <p:cNvSpPr>
            <a:spLocks noGrp="1"/>
          </p:cNvSpPr>
          <p:nvPr>
            <p:ph type="ftr" sz="quarter" idx="11"/>
          </p:nvPr>
        </p:nvSpPr>
        <p:spPr>
          <a:xfrm>
            <a:off x="3657600" y="6356350"/>
            <a:ext cx="4953000" cy="365125"/>
          </a:xfrm>
        </p:spPr>
        <p:txBody>
          <a:bodyPr/>
          <a:lstStyle>
            <a:lvl1pPr>
              <a:defRPr sz="1600"/>
            </a:lvl1pPr>
          </a:lstStyle>
          <a:p>
            <a:endParaRPr lang="en-GB" dirty="0"/>
          </a:p>
        </p:txBody>
      </p:sp>
      <p:sp>
        <p:nvSpPr>
          <p:cNvPr id="6" name="Θέση αριθμού διαφάνειας 5">
            <a:extLst>
              <a:ext uri="{FF2B5EF4-FFF2-40B4-BE49-F238E27FC236}">
                <a16:creationId xmlns:a16="http://schemas.microsoft.com/office/drawing/2014/main" id="{CEDF3205-3131-4037-8D84-BD248913064B}"/>
              </a:ext>
            </a:extLst>
          </p:cNvPr>
          <p:cNvSpPr>
            <a:spLocks noGrp="1"/>
          </p:cNvSpPr>
          <p:nvPr>
            <p:ph type="sldNum" sz="quarter" idx="12"/>
          </p:nvPr>
        </p:nvSpPr>
        <p:spPr/>
        <p:txBody>
          <a:bodyPr/>
          <a:lstStyle/>
          <a:p>
            <a:fld id="{E7832D83-6185-4C83-9D9C-EE8FDB759497}" type="slidenum">
              <a:rPr lang="en-GB" smtClean="0"/>
              <a:t>‹#›</a:t>
            </a:fld>
            <a:endParaRPr lang="en-GB"/>
          </a:p>
        </p:txBody>
      </p:sp>
      <p:pic>
        <p:nvPicPr>
          <p:cNvPr id="8" name="Picture 7" descr="Logo&#10;&#10;Description automatically generated">
            <a:extLst>
              <a:ext uri="{FF2B5EF4-FFF2-40B4-BE49-F238E27FC236}">
                <a16:creationId xmlns:a16="http://schemas.microsoft.com/office/drawing/2014/main" id="{4D3A6FFF-BE78-44B7-B002-EFD6CED098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759" y="136525"/>
            <a:ext cx="813954" cy="813954"/>
          </a:xfrm>
          <a:prstGeom prst="rect">
            <a:avLst/>
          </a:prstGeom>
        </p:spPr>
      </p:pic>
      <p:sp>
        <p:nvSpPr>
          <p:cNvPr id="10" name="TextBox 9">
            <a:extLst>
              <a:ext uri="{FF2B5EF4-FFF2-40B4-BE49-F238E27FC236}">
                <a16:creationId xmlns:a16="http://schemas.microsoft.com/office/drawing/2014/main" id="{997C5EB2-712F-4CA5-B3D2-2C4FDA3675D0}"/>
              </a:ext>
            </a:extLst>
          </p:cNvPr>
          <p:cNvSpPr txBox="1"/>
          <p:nvPr userDrawn="1"/>
        </p:nvSpPr>
        <p:spPr>
          <a:xfrm>
            <a:off x="1143692" y="383433"/>
            <a:ext cx="408986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solidFill>
                  <a:schemeClr val="tx1"/>
                </a:solidFill>
              </a:rPr>
              <a:t>ΕΛΛΗΝΙΚΟ ΜΕΣΟΓΕΙΑΚΟ ΠΑΝΕΠΙΣΤΗΜΙΟ</a:t>
            </a:r>
            <a:endParaRPr lang="en-GB" dirty="0">
              <a:solidFill>
                <a:schemeClr val="tx1"/>
              </a:solidFill>
            </a:endParaRPr>
          </a:p>
        </p:txBody>
      </p:sp>
      <p:pic>
        <p:nvPicPr>
          <p:cNvPr id="12" name="Picture 11" descr="Logo, icon&#10;&#10;Description automatically generated">
            <a:extLst>
              <a:ext uri="{FF2B5EF4-FFF2-40B4-BE49-F238E27FC236}">
                <a16:creationId xmlns:a16="http://schemas.microsoft.com/office/drawing/2014/main" id="{A8FEE572-380B-401F-AA09-9CFCC4F0AD9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182429" y="344780"/>
            <a:ext cx="900811" cy="369333"/>
          </a:xfrm>
          <a:prstGeom prst="rect">
            <a:avLst/>
          </a:prstGeom>
        </p:spPr>
      </p:pic>
    </p:spTree>
    <p:extLst>
      <p:ext uri="{BB962C8B-B14F-4D97-AF65-F5344CB8AC3E}">
        <p14:creationId xmlns:p14="http://schemas.microsoft.com/office/powerpoint/2010/main" val="2934984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8D6D93-4FA8-47DB-B231-93DA5C96CB56}"/>
              </a:ext>
            </a:extLst>
          </p:cNvPr>
          <p:cNvSpPr>
            <a:spLocks noGrp="1"/>
          </p:cNvSpPr>
          <p:nvPr>
            <p:ph type="title"/>
          </p:nvPr>
        </p:nvSpPr>
        <p:spPr/>
        <p:txBody>
          <a:bodyPr/>
          <a:lstStyle/>
          <a:p>
            <a:r>
              <a:rPr lang="el-GR"/>
              <a:t>Κάντε κλικ για να επεξεργαστείτε τον τίτλο υποδείγματος</a:t>
            </a:r>
            <a:endParaRPr lang="en-GB"/>
          </a:p>
        </p:txBody>
      </p:sp>
      <p:sp>
        <p:nvSpPr>
          <p:cNvPr id="3" name="Θέση κατακόρυφου κειμένου 2">
            <a:extLst>
              <a:ext uri="{FF2B5EF4-FFF2-40B4-BE49-F238E27FC236}">
                <a16:creationId xmlns:a16="http://schemas.microsoft.com/office/drawing/2014/main" id="{18AA9F7A-3FED-4734-8726-4833F51E1DC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ημερομηνίας 3">
            <a:extLst>
              <a:ext uri="{FF2B5EF4-FFF2-40B4-BE49-F238E27FC236}">
                <a16:creationId xmlns:a16="http://schemas.microsoft.com/office/drawing/2014/main" id="{52814C21-FF20-423E-8F2C-4B6E18FE0C93}"/>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5" name="Θέση υποσέλιδου 4">
            <a:extLst>
              <a:ext uri="{FF2B5EF4-FFF2-40B4-BE49-F238E27FC236}">
                <a16:creationId xmlns:a16="http://schemas.microsoft.com/office/drawing/2014/main" id="{016652ED-A120-49F5-857B-7A66249B14FA}"/>
              </a:ext>
            </a:extLst>
          </p:cNvPr>
          <p:cNvSpPr>
            <a:spLocks noGrp="1"/>
          </p:cNvSpPr>
          <p:nvPr>
            <p:ph type="ftr" sz="quarter" idx="11"/>
          </p:nvPr>
        </p:nvSpPr>
        <p:spPr/>
        <p:txBody>
          <a:bodyPr/>
          <a:lstStyle/>
          <a:p>
            <a:endParaRPr lang="en-GB"/>
          </a:p>
        </p:txBody>
      </p:sp>
      <p:sp>
        <p:nvSpPr>
          <p:cNvPr id="6" name="Θέση αριθμού διαφάνειας 5">
            <a:extLst>
              <a:ext uri="{FF2B5EF4-FFF2-40B4-BE49-F238E27FC236}">
                <a16:creationId xmlns:a16="http://schemas.microsoft.com/office/drawing/2014/main" id="{7FCFC5FE-A67B-47EA-A5D1-96544C4E65D0}"/>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1144491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E76468B-446A-4878-A726-05FBE665DE4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GB"/>
          </a:p>
        </p:txBody>
      </p:sp>
      <p:sp>
        <p:nvSpPr>
          <p:cNvPr id="3" name="Θέση κατακόρυφου κειμένου 2">
            <a:extLst>
              <a:ext uri="{FF2B5EF4-FFF2-40B4-BE49-F238E27FC236}">
                <a16:creationId xmlns:a16="http://schemas.microsoft.com/office/drawing/2014/main" id="{9A0D7086-8D4F-4675-AFA4-4D158069548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ημερομηνίας 3">
            <a:extLst>
              <a:ext uri="{FF2B5EF4-FFF2-40B4-BE49-F238E27FC236}">
                <a16:creationId xmlns:a16="http://schemas.microsoft.com/office/drawing/2014/main" id="{02C0DCFA-936B-4440-A976-488EC7973CFE}"/>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5" name="Θέση υποσέλιδου 4">
            <a:extLst>
              <a:ext uri="{FF2B5EF4-FFF2-40B4-BE49-F238E27FC236}">
                <a16:creationId xmlns:a16="http://schemas.microsoft.com/office/drawing/2014/main" id="{96AB3F48-C2BD-4E8E-8BEC-15D2DBFEDE71}"/>
              </a:ext>
            </a:extLst>
          </p:cNvPr>
          <p:cNvSpPr>
            <a:spLocks noGrp="1"/>
          </p:cNvSpPr>
          <p:nvPr>
            <p:ph type="ftr" sz="quarter" idx="11"/>
          </p:nvPr>
        </p:nvSpPr>
        <p:spPr/>
        <p:txBody>
          <a:bodyPr/>
          <a:lstStyle/>
          <a:p>
            <a:endParaRPr lang="en-GB"/>
          </a:p>
        </p:txBody>
      </p:sp>
      <p:sp>
        <p:nvSpPr>
          <p:cNvPr id="6" name="Θέση αριθμού διαφάνειας 5">
            <a:extLst>
              <a:ext uri="{FF2B5EF4-FFF2-40B4-BE49-F238E27FC236}">
                <a16:creationId xmlns:a16="http://schemas.microsoft.com/office/drawing/2014/main" id="{D78A37E1-5E57-48B1-9372-9E840C1CBD95}"/>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1407166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02546B-706E-46B7-BC8D-5B8497F94FBE}"/>
              </a:ext>
            </a:extLst>
          </p:cNvPr>
          <p:cNvSpPr>
            <a:spLocks noGrp="1"/>
          </p:cNvSpPr>
          <p:nvPr>
            <p:ph type="title"/>
          </p:nvPr>
        </p:nvSpPr>
        <p:spPr/>
        <p:txBody>
          <a:bodyPr/>
          <a:lstStyle/>
          <a:p>
            <a:r>
              <a:rPr lang="el-GR"/>
              <a:t>Κάντε κλικ για να επεξεργαστείτε τον τίτλο υποδείγματος</a:t>
            </a:r>
            <a:endParaRPr lang="en-GB"/>
          </a:p>
        </p:txBody>
      </p:sp>
      <p:sp>
        <p:nvSpPr>
          <p:cNvPr id="3" name="Θέση περιεχομένου 2">
            <a:extLst>
              <a:ext uri="{FF2B5EF4-FFF2-40B4-BE49-F238E27FC236}">
                <a16:creationId xmlns:a16="http://schemas.microsoft.com/office/drawing/2014/main" id="{CA76DAC5-0A7B-4BBB-9E75-187AA05B0E6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ημερομηνίας 3">
            <a:extLst>
              <a:ext uri="{FF2B5EF4-FFF2-40B4-BE49-F238E27FC236}">
                <a16:creationId xmlns:a16="http://schemas.microsoft.com/office/drawing/2014/main" id="{33785F2E-E902-4FB8-A43E-DE4C4FA63B82}"/>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5" name="Θέση υποσέλιδου 4">
            <a:extLst>
              <a:ext uri="{FF2B5EF4-FFF2-40B4-BE49-F238E27FC236}">
                <a16:creationId xmlns:a16="http://schemas.microsoft.com/office/drawing/2014/main" id="{51AB8742-26E3-4067-A44F-73078D911D54}"/>
              </a:ext>
            </a:extLst>
          </p:cNvPr>
          <p:cNvSpPr>
            <a:spLocks noGrp="1"/>
          </p:cNvSpPr>
          <p:nvPr>
            <p:ph type="ftr" sz="quarter" idx="11"/>
          </p:nvPr>
        </p:nvSpPr>
        <p:spPr/>
        <p:txBody>
          <a:bodyPr/>
          <a:lstStyle/>
          <a:p>
            <a:endParaRPr lang="en-GB"/>
          </a:p>
        </p:txBody>
      </p:sp>
      <p:sp>
        <p:nvSpPr>
          <p:cNvPr id="6" name="Θέση αριθμού διαφάνειας 5">
            <a:extLst>
              <a:ext uri="{FF2B5EF4-FFF2-40B4-BE49-F238E27FC236}">
                <a16:creationId xmlns:a16="http://schemas.microsoft.com/office/drawing/2014/main" id="{4E1D6C5A-E7A0-475E-80E7-52B6B41A02E6}"/>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2667666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7DF363-6B2A-4193-A736-EFB28906DE7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GB"/>
          </a:p>
        </p:txBody>
      </p:sp>
      <p:sp>
        <p:nvSpPr>
          <p:cNvPr id="3" name="Θέση κειμένου 2">
            <a:extLst>
              <a:ext uri="{FF2B5EF4-FFF2-40B4-BE49-F238E27FC236}">
                <a16:creationId xmlns:a16="http://schemas.microsoft.com/office/drawing/2014/main" id="{F725C23F-DAEC-46CF-9776-0CBCDEFB6A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F8108F1-9983-4A79-8479-84CE0F563D1E}"/>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5" name="Θέση υποσέλιδου 4">
            <a:extLst>
              <a:ext uri="{FF2B5EF4-FFF2-40B4-BE49-F238E27FC236}">
                <a16:creationId xmlns:a16="http://schemas.microsoft.com/office/drawing/2014/main" id="{28AB8787-7B7A-40D5-B5CA-156C9414BC57}"/>
              </a:ext>
            </a:extLst>
          </p:cNvPr>
          <p:cNvSpPr>
            <a:spLocks noGrp="1"/>
          </p:cNvSpPr>
          <p:nvPr>
            <p:ph type="ftr" sz="quarter" idx="11"/>
          </p:nvPr>
        </p:nvSpPr>
        <p:spPr/>
        <p:txBody>
          <a:bodyPr/>
          <a:lstStyle/>
          <a:p>
            <a:endParaRPr lang="en-GB"/>
          </a:p>
        </p:txBody>
      </p:sp>
      <p:sp>
        <p:nvSpPr>
          <p:cNvPr id="6" name="Θέση αριθμού διαφάνειας 5">
            <a:extLst>
              <a:ext uri="{FF2B5EF4-FFF2-40B4-BE49-F238E27FC236}">
                <a16:creationId xmlns:a16="http://schemas.microsoft.com/office/drawing/2014/main" id="{69B698E4-CDF2-4B8B-A63D-79E64EA78EA0}"/>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1075075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DFBE26-01E4-4934-AE75-64636DBEFFA2}"/>
              </a:ext>
            </a:extLst>
          </p:cNvPr>
          <p:cNvSpPr>
            <a:spLocks noGrp="1"/>
          </p:cNvSpPr>
          <p:nvPr>
            <p:ph type="title"/>
          </p:nvPr>
        </p:nvSpPr>
        <p:spPr/>
        <p:txBody>
          <a:bodyPr/>
          <a:lstStyle/>
          <a:p>
            <a:r>
              <a:rPr lang="el-GR"/>
              <a:t>Κάντε κλικ για να επεξεργαστείτε τον τίτλο υποδείγματος</a:t>
            </a:r>
            <a:endParaRPr lang="en-GB"/>
          </a:p>
        </p:txBody>
      </p:sp>
      <p:sp>
        <p:nvSpPr>
          <p:cNvPr id="3" name="Θέση περιεχομένου 2">
            <a:extLst>
              <a:ext uri="{FF2B5EF4-FFF2-40B4-BE49-F238E27FC236}">
                <a16:creationId xmlns:a16="http://schemas.microsoft.com/office/drawing/2014/main" id="{9E21FCCC-262E-4EA1-B89D-659653617F2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περιεχομένου 3">
            <a:extLst>
              <a:ext uri="{FF2B5EF4-FFF2-40B4-BE49-F238E27FC236}">
                <a16:creationId xmlns:a16="http://schemas.microsoft.com/office/drawing/2014/main" id="{FC94A721-EEED-45F7-AB68-D106D1A3477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5" name="Θέση ημερομηνίας 4">
            <a:extLst>
              <a:ext uri="{FF2B5EF4-FFF2-40B4-BE49-F238E27FC236}">
                <a16:creationId xmlns:a16="http://schemas.microsoft.com/office/drawing/2014/main" id="{9D3C9E58-CDBA-4CCD-AC10-3974F992FC8F}"/>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6" name="Θέση υποσέλιδου 5">
            <a:extLst>
              <a:ext uri="{FF2B5EF4-FFF2-40B4-BE49-F238E27FC236}">
                <a16:creationId xmlns:a16="http://schemas.microsoft.com/office/drawing/2014/main" id="{8FDB64F1-0147-4480-8616-CCE477436BCA}"/>
              </a:ext>
            </a:extLst>
          </p:cNvPr>
          <p:cNvSpPr>
            <a:spLocks noGrp="1"/>
          </p:cNvSpPr>
          <p:nvPr>
            <p:ph type="ftr" sz="quarter" idx="11"/>
          </p:nvPr>
        </p:nvSpPr>
        <p:spPr/>
        <p:txBody>
          <a:bodyPr/>
          <a:lstStyle/>
          <a:p>
            <a:endParaRPr lang="en-GB"/>
          </a:p>
        </p:txBody>
      </p:sp>
      <p:sp>
        <p:nvSpPr>
          <p:cNvPr id="7" name="Θέση αριθμού διαφάνειας 6">
            <a:extLst>
              <a:ext uri="{FF2B5EF4-FFF2-40B4-BE49-F238E27FC236}">
                <a16:creationId xmlns:a16="http://schemas.microsoft.com/office/drawing/2014/main" id="{F7A4E9CD-E45F-47E6-B008-6CACAECDC1B0}"/>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368453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9088A7-6AA3-4488-8648-608A57AF23D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GB"/>
          </a:p>
        </p:txBody>
      </p:sp>
      <p:sp>
        <p:nvSpPr>
          <p:cNvPr id="3" name="Θέση κειμένου 2">
            <a:extLst>
              <a:ext uri="{FF2B5EF4-FFF2-40B4-BE49-F238E27FC236}">
                <a16:creationId xmlns:a16="http://schemas.microsoft.com/office/drawing/2014/main" id="{3A996BBA-40F3-41A8-B201-32F2DCD5DB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128ABC4-9389-4C7C-9D2E-C7780E1905A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5" name="Θέση κειμένου 4">
            <a:extLst>
              <a:ext uri="{FF2B5EF4-FFF2-40B4-BE49-F238E27FC236}">
                <a16:creationId xmlns:a16="http://schemas.microsoft.com/office/drawing/2014/main" id="{8A04563C-6C66-4CE8-ADD1-954646EA7E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2BC54AA-143C-49B2-9176-2DA5D765220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7" name="Θέση ημερομηνίας 6">
            <a:extLst>
              <a:ext uri="{FF2B5EF4-FFF2-40B4-BE49-F238E27FC236}">
                <a16:creationId xmlns:a16="http://schemas.microsoft.com/office/drawing/2014/main" id="{EEEB6478-3705-4742-90F5-67B2A494CAC1}"/>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8" name="Θέση υποσέλιδου 7">
            <a:extLst>
              <a:ext uri="{FF2B5EF4-FFF2-40B4-BE49-F238E27FC236}">
                <a16:creationId xmlns:a16="http://schemas.microsoft.com/office/drawing/2014/main" id="{C3400DE3-AC9E-4D27-B138-E5F396B9F01C}"/>
              </a:ext>
            </a:extLst>
          </p:cNvPr>
          <p:cNvSpPr>
            <a:spLocks noGrp="1"/>
          </p:cNvSpPr>
          <p:nvPr>
            <p:ph type="ftr" sz="quarter" idx="11"/>
          </p:nvPr>
        </p:nvSpPr>
        <p:spPr/>
        <p:txBody>
          <a:bodyPr/>
          <a:lstStyle/>
          <a:p>
            <a:endParaRPr lang="en-GB"/>
          </a:p>
        </p:txBody>
      </p:sp>
      <p:sp>
        <p:nvSpPr>
          <p:cNvPr id="9" name="Θέση αριθμού διαφάνειας 8">
            <a:extLst>
              <a:ext uri="{FF2B5EF4-FFF2-40B4-BE49-F238E27FC236}">
                <a16:creationId xmlns:a16="http://schemas.microsoft.com/office/drawing/2014/main" id="{A788E336-671E-40C6-9719-84AD76D708B6}"/>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2538062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B12143-E4FB-419B-AE8D-172791977B15}"/>
              </a:ext>
            </a:extLst>
          </p:cNvPr>
          <p:cNvSpPr>
            <a:spLocks noGrp="1"/>
          </p:cNvSpPr>
          <p:nvPr>
            <p:ph type="title"/>
          </p:nvPr>
        </p:nvSpPr>
        <p:spPr/>
        <p:txBody>
          <a:bodyPr/>
          <a:lstStyle/>
          <a:p>
            <a:r>
              <a:rPr lang="el-GR"/>
              <a:t>Κάντε κλικ για να επεξεργαστείτε τον τίτλο υποδείγματος</a:t>
            </a:r>
            <a:endParaRPr lang="en-GB"/>
          </a:p>
        </p:txBody>
      </p:sp>
      <p:sp>
        <p:nvSpPr>
          <p:cNvPr id="3" name="Θέση ημερομηνίας 2">
            <a:extLst>
              <a:ext uri="{FF2B5EF4-FFF2-40B4-BE49-F238E27FC236}">
                <a16:creationId xmlns:a16="http://schemas.microsoft.com/office/drawing/2014/main" id="{0B4DF4B4-A0A9-4992-9460-841CBB94F10C}"/>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4" name="Θέση υποσέλιδου 3">
            <a:extLst>
              <a:ext uri="{FF2B5EF4-FFF2-40B4-BE49-F238E27FC236}">
                <a16:creationId xmlns:a16="http://schemas.microsoft.com/office/drawing/2014/main" id="{868CC49D-AEDD-4C8A-82C4-0F596B61DAFC}"/>
              </a:ext>
            </a:extLst>
          </p:cNvPr>
          <p:cNvSpPr>
            <a:spLocks noGrp="1"/>
          </p:cNvSpPr>
          <p:nvPr>
            <p:ph type="ftr" sz="quarter" idx="11"/>
          </p:nvPr>
        </p:nvSpPr>
        <p:spPr/>
        <p:txBody>
          <a:bodyPr/>
          <a:lstStyle/>
          <a:p>
            <a:endParaRPr lang="en-GB"/>
          </a:p>
        </p:txBody>
      </p:sp>
      <p:sp>
        <p:nvSpPr>
          <p:cNvPr id="5" name="Θέση αριθμού διαφάνειας 4">
            <a:extLst>
              <a:ext uri="{FF2B5EF4-FFF2-40B4-BE49-F238E27FC236}">
                <a16:creationId xmlns:a16="http://schemas.microsoft.com/office/drawing/2014/main" id="{E029668C-09BB-4335-B5A5-B8DE76AF86C3}"/>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4973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A7000D8-E6B2-4587-B66D-E625557EF91D}"/>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3" name="Θέση υποσέλιδου 2">
            <a:extLst>
              <a:ext uri="{FF2B5EF4-FFF2-40B4-BE49-F238E27FC236}">
                <a16:creationId xmlns:a16="http://schemas.microsoft.com/office/drawing/2014/main" id="{84DDBB62-A561-463B-91A1-47797BD2E25A}"/>
              </a:ext>
            </a:extLst>
          </p:cNvPr>
          <p:cNvSpPr>
            <a:spLocks noGrp="1"/>
          </p:cNvSpPr>
          <p:nvPr>
            <p:ph type="ftr" sz="quarter" idx="11"/>
          </p:nvPr>
        </p:nvSpPr>
        <p:spPr/>
        <p:txBody>
          <a:bodyPr/>
          <a:lstStyle/>
          <a:p>
            <a:endParaRPr lang="en-GB"/>
          </a:p>
        </p:txBody>
      </p:sp>
      <p:sp>
        <p:nvSpPr>
          <p:cNvPr id="4" name="Θέση αριθμού διαφάνειας 3">
            <a:extLst>
              <a:ext uri="{FF2B5EF4-FFF2-40B4-BE49-F238E27FC236}">
                <a16:creationId xmlns:a16="http://schemas.microsoft.com/office/drawing/2014/main" id="{7500D78C-4518-43CE-B83F-9FB09028F844}"/>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2094790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75939B-B0DE-4434-BEA4-D1917C298DD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GB"/>
          </a:p>
        </p:txBody>
      </p:sp>
      <p:sp>
        <p:nvSpPr>
          <p:cNvPr id="3" name="Θέση περιεχομένου 2">
            <a:extLst>
              <a:ext uri="{FF2B5EF4-FFF2-40B4-BE49-F238E27FC236}">
                <a16:creationId xmlns:a16="http://schemas.microsoft.com/office/drawing/2014/main" id="{1F271411-AB03-4530-A40C-2A7631F686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κειμένου 3">
            <a:extLst>
              <a:ext uri="{FF2B5EF4-FFF2-40B4-BE49-F238E27FC236}">
                <a16:creationId xmlns:a16="http://schemas.microsoft.com/office/drawing/2014/main" id="{B0F0A2E6-3BF0-4467-AFAB-9978DC3D92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993F103-884E-46FA-BA1A-F8252C71BD1F}"/>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6" name="Θέση υποσέλιδου 5">
            <a:extLst>
              <a:ext uri="{FF2B5EF4-FFF2-40B4-BE49-F238E27FC236}">
                <a16:creationId xmlns:a16="http://schemas.microsoft.com/office/drawing/2014/main" id="{D2AC28ED-8B75-44E2-BDA2-0631F5BC7FEA}"/>
              </a:ext>
            </a:extLst>
          </p:cNvPr>
          <p:cNvSpPr>
            <a:spLocks noGrp="1"/>
          </p:cNvSpPr>
          <p:nvPr>
            <p:ph type="ftr" sz="quarter" idx="11"/>
          </p:nvPr>
        </p:nvSpPr>
        <p:spPr/>
        <p:txBody>
          <a:bodyPr/>
          <a:lstStyle/>
          <a:p>
            <a:endParaRPr lang="en-GB"/>
          </a:p>
        </p:txBody>
      </p:sp>
      <p:sp>
        <p:nvSpPr>
          <p:cNvPr id="7" name="Θέση αριθμού διαφάνειας 6">
            <a:extLst>
              <a:ext uri="{FF2B5EF4-FFF2-40B4-BE49-F238E27FC236}">
                <a16:creationId xmlns:a16="http://schemas.microsoft.com/office/drawing/2014/main" id="{5BDB6EF9-6B13-4D08-AAEA-7BD460E42DE7}"/>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3016564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5D6F63-57CB-4C6F-833C-2030D05C11C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GB"/>
          </a:p>
        </p:txBody>
      </p:sp>
      <p:sp>
        <p:nvSpPr>
          <p:cNvPr id="3" name="Θέση εικόνας 2">
            <a:extLst>
              <a:ext uri="{FF2B5EF4-FFF2-40B4-BE49-F238E27FC236}">
                <a16:creationId xmlns:a16="http://schemas.microsoft.com/office/drawing/2014/main" id="{FE85E2B1-F947-4062-93B6-48971BDFED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Θέση κειμένου 3">
            <a:extLst>
              <a:ext uri="{FF2B5EF4-FFF2-40B4-BE49-F238E27FC236}">
                <a16:creationId xmlns:a16="http://schemas.microsoft.com/office/drawing/2014/main" id="{8FEFE6B8-F4F5-4C21-801E-4E73EA6D1A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4956339-E9C2-4016-B247-ED79298ABFE1}"/>
              </a:ext>
            </a:extLst>
          </p:cNvPr>
          <p:cNvSpPr>
            <a:spLocks noGrp="1"/>
          </p:cNvSpPr>
          <p:nvPr>
            <p:ph type="dt" sz="half" idx="10"/>
          </p:nvPr>
        </p:nvSpPr>
        <p:spPr/>
        <p:txBody>
          <a:bodyPr/>
          <a:lstStyle/>
          <a:p>
            <a:fld id="{0F527B9B-0C94-4E12-B51E-8C6B14CB615D}" type="datetimeFigureOut">
              <a:rPr lang="en-GB" smtClean="0"/>
              <a:t>02/11/2022</a:t>
            </a:fld>
            <a:endParaRPr lang="en-GB"/>
          </a:p>
        </p:txBody>
      </p:sp>
      <p:sp>
        <p:nvSpPr>
          <p:cNvPr id="6" name="Θέση υποσέλιδου 5">
            <a:extLst>
              <a:ext uri="{FF2B5EF4-FFF2-40B4-BE49-F238E27FC236}">
                <a16:creationId xmlns:a16="http://schemas.microsoft.com/office/drawing/2014/main" id="{222F5CC5-2B82-4A26-902A-79913BFF2CB1}"/>
              </a:ext>
            </a:extLst>
          </p:cNvPr>
          <p:cNvSpPr>
            <a:spLocks noGrp="1"/>
          </p:cNvSpPr>
          <p:nvPr>
            <p:ph type="ftr" sz="quarter" idx="11"/>
          </p:nvPr>
        </p:nvSpPr>
        <p:spPr/>
        <p:txBody>
          <a:bodyPr/>
          <a:lstStyle/>
          <a:p>
            <a:endParaRPr lang="en-GB"/>
          </a:p>
        </p:txBody>
      </p:sp>
      <p:sp>
        <p:nvSpPr>
          <p:cNvPr id="7" name="Θέση αριθμού διαφάνειας 6">
            <a:extLst>
              <a:ext uri="{FF2B5EF4-FFF2-40B4-BE49-F238E27FC236}">
                <a16:creationId xmlns:a16="http://schemas.microsoft.com/office/drawing/2014/main" id="{CF686F2C-CE8A-4169-8D26-78D875AF8F2A}"/>
              </a:ext>
            </a:extLst>
          </p:cNvPr>
          <p:cNvSpPr>
            <a:spLocks noGrp="1"/>
          </p:cNvSpPr>
          <p:nvPr>
            <p:ph type="sldNum" sz="quarter" idx="12"/>
          </p:nvPr>
        </p:nvSpPr>
        <p:spPr/>
        <p:txBody>
          <a:bodyPr/>
          <a:lstStyle/>
          <a:p>
            <a:fld id="{E7832D83-6185-4C83-9D9C-EE8FDB759497}" type="slidenum">
              <a:rPr lang="en-GB" smtClean="0"/>
              <a:t>‹#›</a:t>
            </a:fld>
            <a:endParaRPr lang="en-GB"/>
          </a:p>
        </p:txBody>
      </p:sp>
    </p:spTree>
    <p:extLst>
      <p:ext uri="{BB962C8B-B14F-4D97-AF65-F5344CB8AC3E}">
        <p14:creationId xmlns:p14="http://schemas.microsoft.com/office/powerpoint/2010/main" val="311612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FA2C3E7-72A9-4F9B-ADEB-5058F7E610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GB"/>
          </a:p>
        </p:txBody>
      </p:sp>
      <p:sp>
        <p:nvSpPr>
          <p:cNvPr id="3" name="Θέση κειμένου 2">
            <a:extLst>
              <a:ext uri="{FF2B5EF4-FFF2-40B4-BE49-F238E27FC236}">
                <a16:creationId xmlns:a16="http://schemas.microsoft.com/office/drawing/2014/main" id="{756010A4-9DC0-4A21-BC8D-4B0DBC886A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GB"/>
          </a:p>
        </p:txBody>
      </p:sp>
      <p:sp>
        <p:nvSpPr>
          <p:cNvPr id="4" name="Θέση ημερομηνίας 3">
            <a:extLst>
              <a:ext uri="{FF2B5EF4-FFF2-40B4-BE49-F238E27FC236}">
                <a16:creationId xmlns:a16="http://schemas.microsoft.com/office/drawing/2014/main" id="{0DD18DE8-D7CB-49FC-8C76-7368A57871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527B9B-0C94-4E12-B51E-8C6B14CB615D}" type="datetimeFigureOut">
              <a:rPr lang="en-GB" smtClean="0"/>
              <a:t>02/11/2022</a:t>
            </a:fld>
            <a:endParaRPr lang="en-GB"/>
          </a:p>
        </p:txBody>
      </p:sp>
      <p:sp>
        <p:nvSpPr>
          <p:cNvPr id="5" name="Θέση υποσέλιδου 4">
            <a:extLst>
              <a:ext uri="{FF2B5EF4-FFF2-40B4-BE49-F238E27FC236}">
                <a16:creationId xmlns:a16="http://schemas.microsoft.com/office/drawing/2014/main" id="{F9D61C33-11C7-4431-9F51-9D0F948711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Θέση αριθμού διαφάνειας 5">
            <a:extLst>
              <a:ext uri="{FF2B5EF4-FFF2-40B4-BE49-F238E27FC236}">
                <a16:creationId xmlns:a16="http://schemas.microsoft.com/office/drawing/2014/main" id="{8959C366-054B-4D0A-9A4B-26A02B452C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832D83-6185-4C83-9D9C-EE8FDB759497}" type="slidenum">
              <a:rPr lang="en-GB" smtClean="0"/>
              <a:t>‹#›</a:t>
            </a:fld>
            <a:endParaRPr lang="en-GB"/>
          </a:p>
        </p:txBody>
      </p:sp>
    </p:spTree>
    <p:extLst>
      <p:ext uri="{BB962C8B-B14F-4D97-AF65-F5344CB8AC3E}">
        <p14:creationId xmlns:p14="http://schemas.microsoft.com/office/powerpoint/2010/main" val="527816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CF6745-C3F2-461D-9004-FB5C06B4A70B}"/>
              </a:ext>
            </a:extLst>
          </p:cNvPr>
          <p:cNvSpPr>
            <a:spLocks noGrp="1"/>
          </p:cNvSpPr>
          <p:nvPr>
            <p:ph type="ctrTitle"/>
          </p:nvPr>
        </p:nvSpPr>
        <p:spPr/>
        <p:txBody>
          <a:bodyPr/>
          <a:lstStyle/>
          <a:p>
            <a:r>
              <a:rPr lang="en-US" b="1" dirty="0">
                <a:solidFill>
                  <a:srgbClr val="FF9800"/>
                </a:solidFill>
              </a:rPr>
              <a:t>Advanced Programming</a:t>
            </a:r>
            <a:endParaRPr lang="en-GB" b="1" dirty="0">
              <a:solidFill>
                <a:srgbClr val="FF9800"/>
              </a:solidFill>
            </a:endParaRPr>
          </a:p>
        </p:txBody>
      </p:sp>
      <p:sp>
        <p:nvSpPr>
          <p:cNvPr id="3" name="Υπότιτλος 2">
            <a:extLst>
              <a:ext uri="{FF2B5EF4-FFF2-40B4-BE49-F238E27FC236}">
                <a16:creationId xmlns:a16="http://schemas.microsoft.com/office/drawing/2014/main" id="{F5049947-A3E2-4B3E-9065-FEA4A06BED50}"/>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1478709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304343-C247-416E-8955-896BECD84AE6}"/>
              </a:ext>
            </a:extLst>
          </p:cNvPr>
          <p:cNvSpPr/>
          <p:nvPr/>
        </p:nvSpPr>
        <p:spPr>
          <a:xfrm>
            <a:off x="5687122" y="1704109"/>
            <a:ext cx="5889686" cy="3938156"/>
          </a:xfrm>
          <a:prstGeom prst="rect">
            <a:avLst/>
          </a:prstGeom>
          <a:solidFill>
            <a:srgbClr val="263238"/>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2523338"/>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Builder Example in Kotlin 1/2</a:t>
            </a:r>
          </a:p>
        </p:txBody>
      </p:sp>
      <p:sp>
        <p:nvSpPr>
          <p:cNvPr id="3" name="Rectangle 1">
            <a:extLst>
              <a:ext uri="{FF2B5EF4-FFF2-40B4-BE49-F238E27FC236}">
                <a16:creationId xmlns:a16="http://schemas.microsoft.com/office/drawing/2014/main" id="{82AC7F55-BD4B-AF17-E087-1109F2DF3847}"/>
              </a:ext>
            </a:extLst>
          </p:cNvPr>
          <p:cNvSpPr>
            <a:spLocks noChangeArrowheads="1"/>
          </p:cNvSpPr>
          <p:nvPr/>
        </p:nvSpPr>
        <p:spPr bwMode="auto">
          <a:xfrm>
            <a:off x="5687122" y="2613392"/>
            <a:ext cx="5889685" cy="1631216"/>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B2FF59"/>
                </a:solidFill>
                <a:effectLst/>
                <a:latin typeface="JetBrains Mono"/>
              </a:rPr>
              <a:t>var </a:t>
            </a:r>
            <a:r>
              <a:rPr kumimoji="0" lang="en-US" altLang="en-US" sz="2000" b="0" i="0" u="none" strike="noStrike" cap="none" normalizeH="0" baseline="0" dirty="0">
                <a:ln>
                  <a:noFill/>
                </a:ln>
                <a:solidFill>
                  <a:srgbClr val="C3CEE3"/>
                </a:solidFill>
                <a:effectLst/>
                <a:latin typeface="JetBrains Mono"/>
              </a:rPr>
              <a:t>app </a:t>
            </a:r>
            <a:r>
              <a:rPr kumimoji="0" lang="en-US" altLang="en-US" sz="2000" b="0" i="0" u="none" strike="noStrike" cap="none" normalizeH="0" baseline="0" dirty="0">
                <a:ln>
                  <a:noFill/>
                </a:ln>
                <a:solidFill>
                  <a:srgbClr val="78909C"/>
                </a:solidFill>
                <a:effectLst/>
                <a:latin typeface="JetBrains Mono"/>
              </a:rPr>
              <a:t>= </a:t>
            </a:r>
            <a:r>
              <a:rPr kumimoji="0" lang="en-US" altLang="en-US" sz="2000" b="0" i="0" u="none" strike="noStrike" cap="none" normalizeH="0" baseline="0" dirty="0" err="1">
                <a:ln>
                  <a:noFill/>
                </a:ln>
                <a:solidFill>
                  <a:srgbClr val="C3CEE3"/>
                </a:solidFill>
                <a:effectLst/>
                <a:latin typeface="JetBrains Mono"/>
              </a:rPr>
              <a:t>AppRec</a:t>
            </a:r>
            <a:br>
              <a:rPr kumimoji="0" lang="en-US" altLang="en-US" sz="2000" b="0" i="0" u="none" strike="noStrike" cap="none" normalizeH="0" baseline="0" dirty="0">
                <a:ln>
                  <a:noFill/>
                </a:ln>
                <a:solidFill>
                  <a:srgbClr val="C3CEE3"/>
                </a:solidFill>
                <a:effectLst/>
                <a:latin typeface="JetBrains Mono"/>
              </a:rPr>
            </a:br>
            <a:r>
              <a:rPr kumimoji="0" lang="en-US" altLang="en-US" sz="2000" b="0" i="0" u="none" strike="noStrike" cap="none" normalizeH="0" baseline="0" dirty="0">
                <a:ln>
                  <a:noFill/>
                </a:ln>
                <a:solidFill>
                  <a:srgbClr val="C3CEE3"/>
                </a:solidFill>
                <a:effectLst/>
                <a:latin typeface="JetBrains Mono"/>
              </a:rPr>
              <a:t>        </a:t>
            </a:r>
            <a:r>
              <a:rPr kumimoji="0" lang="en-US" altLang="en-US" sz="2000" b="0" i="0" u="none" strike="noStrike" cap="none" normalizeH="0" baseline="0" dirty="0">
                <a:ln>
                  <a:noFill/>
                </a:ln>
                <a:solidFill>
                  <a:srgbClr val="CAD3DE"/>
                </a:solidFill>
                <a:effectLst/>
                <a:latin typeface="JetBrains Mono"/>
              </a:rPr>
              <a:t>.</a:t>
            </a:r>
            <a:r>
              <a:rPr kumimoji="0" lang="en-US" altLang="en-US" sz="2000" b="0" i="0" u="none" strike="noStrike" cap="none" normalizeH="0" baseline="0" dirty="0">
                <a:ln>
                  <a:noFill/>
                </a:ln>
                <a:solidFill>
                  <a:srgbClr val="C3CEE3"/>
                </a:solidFill>
                <a:effectLst/>
                <a:latin typeface="JetBrains Mono"/>
              </a:rPr>
              <a:t>Builder</a:t>
            </a:r>
            <a:r>
              <a:rPr kumimoji="0" lang="en-US" altLang="en-US" sz="2000" b="0" i="0" u="none" strike="noStrike" cap="none" normalizeH="0" baseline="0" dirty="0">
                <a:ln>
                  <a:noFill/>
                </a:ln>
                <a:solidFill>
                  <a:srgbClr val="78909C"/>
                </a:solidFill>
                <a:effectLst/>
                <a:latin typeface="JetBrains Mono"/>
              </a:rPr>
              <a:t>()</a:t>
            </a:r>
            <a:br>
              <a:rPr kumimoji="0" lang="en-US" altLang="en-US" sz="2000" b="0" i="0" u="none" strike="noStrike" cap="none" normalizeH="0" baseline="0" dirty="0">
                <a:ln>
                  <a:noFill/>
                </a:ln>
                <a:solidFill>
                  <a:srgbClr val="78909C"/>
                </a:solidFill>
                <a:effectLst/>
                <a:latin typeface="JetBrains Mono"/>
              </a:rPr>
            </a:br>
            <a:r>
              <a:rPr kumimoji="0" lang="en-US" altLang="en-US" sz="2000" b="0" i="0" u="none" strike="noStrike" cap="none" normalizeH="0" baseline="0" dirty="0">
                <a:ln>
                  <a:noFill/>
                </a:ln>
                <a:solidFill>
                  <a:srgbClr val="78909C"/>
                </a:solidFill>
                <a:effectLst/>
                <a:latin typeface="JetBrains Mono"/>
              </a:rPr>
              <a:t>        </a:t>
            </a:r>
            <a:r>
              <a:rPr kumimoji="0" lang="en-US" altLang="en-US" sz="2000" b="0" i="0" u="none" strike="noStrike" cap="none" normalizeH="0" baseline="0" dirty="0">
                <a:ln>
                  <a:noFill/>
                </a:ln>
                <a:solidFill>
                  <a:srgbClr val="CAD3DE"/>
                </a:solidFill>
                <a:effectLst/>
                <a:latin typeface="JetBrains Mono"/>
              </a:rPr>
              <a:t>.</a:t>
            </a:r>
            <a:r>
              <a:rPr kumimoji="0" lang="en-US" altLang="en-US" sz="2000" b="0" i="0" u="none" strike="noStrike" cap="none" normalizeH="0" baseline="0" dirty="0" err="1">
                <a:ln>
                  <a:noFill/>
                </a:ln>
                <a:solidFill>
                  <a:srgbClr val="C3CEE3"/>
                </a:solidFill>
                <a:effectLst/>
                <a:latin typeface="JetBrains Mono"/>
              </a:rPr>
              <a:t>setUI</a:t>
            </a:r>
            <a:r>
              <a:rPr kumimoji="0" lang="en-US" altLang="en-US" sz="2000" b="0" i="0" u="none" strike="noStrike" cap="none" normalizeH="0" baseline="0" dirty="0">
                <a:ln>
                  <a:noFill/>
                </a:ln>
                <a:solidFill>
                  <a:srgbClr val="78909C"/>
                </a:solidFill>
                <a:effectLst/>
                <a:latin typeface="JetBrains Mono"/>
              </a:rPr>
              <a:t>(</a:t>
            </a:r>
            <a:r>
              <a:rPr kumimoji="0" lang="en-US" altLang="en-US" sz="2000" b="0" i="0" u="none" strike="noStrike" cap="none" normalizeH="0" baseline="0" dirty="0">
                <a:ln>
                  <a:noFill/>
                </a:ln>
                <a:solidFill>
                  <a:srgbClr val="42A5F5"/>
                </a:solidFill>
                <a:effectLst/>
                <a:latin typeface="JetBrains Mono"/>
              </a:rPr>
              <a:t>"Demo UI"</a:t>
            </a:r>
            <a:r>
              <a:rPr kumimoji="0" lang="en-US" altLang="en-US" sz="2000" b="0" i="0" u="none" strike="noStrike" cap="none" normalizeH="0" baseline="0" dirty="0">
                <a:ln>
                  <a:noFill/>
                </a:ln>
                <a:solidFill>
                  <a:srgbClr val="78909C"/>
                </a:solidFill>
                <a:effectLst/>
                <a:latin typeface="JetBrains Mono"/>
              </a:rPr>
              <a:t>)</a:t>
            </a:r>
            <a:br>
              <a:rPr kumimoji="0" lang="en-US" altLang="en-US" sz="2000" b="0" i="0" u="none" strike="noStrike" cap="none" normalizeH="0" baseline="0" dirty="0">
                <a:ln>
                  <a:noFill/>
                </a:ln>
                <a:solidFill>
                  <a:srgbClr val="78909C"/>
                </a:solidFill>
                <a:effectLst/>
                <a:latin typeface="JetBrains Mono"/>
              </a:rPr>
            </a:br>
            <a:r>
              <a:rPr kumimoji="0" lang="en-US" altLang="en-US" sz="2000" b="0" i="0" u="none" strike="noStrike" cap="none" normalizeH="0" baseline="0" dirty="0">
                <a:ln>
                  <a:noFill/>
                </a:ln>
                <a:solidFill>
                  <a:srgbClr val="78909C"/>
                </a:solidFill>
                <a:effectLst/>
                <a:latin typeface="JetBrains Mono"/>
              </a:rPr>
              <a:t>        </a:t>
            </a:r>
            <a:r>
              <a:rPr kumimoji="0" lang="en-US" altLang="en-US" sz="2000" b="0" i="0" u="none" strike="noStrike" cap="none" normalizeH="0" baseline="0" dirty="0">
                <a:ln>
                  <a:noFill/>
                </a:ln>
                <a:solidFill>
                  <a:srgbClr val="CAD3DE"/>
                </a:solidFill>
                <a:effectLst/>
                <a:latin typeface="JetBrains Mono"/>
              </a:rPr>
              <a:t>.</a:t>
            </a:r>
            <a:r>
              <a:rPr kumimoji="0" lang="en-US" altLang="en-US" sz="2000" b="0" i="0" u="none" strike="noStrike" cap="none" normalizeH="0" baseline="0" dirty="0" err="1">
                <a:ln>
                  <a:noFill/>
                </a:ln>
                <a:solidFill>
                  <a:srgbClr val="C3CEE3"/>
                </a:solidFill>
                <a:effectLst/>
                <a:latin typeface="JetBrains Mono"/>
              </a:rPr>
              <a:t>setLogic</a:t>
            </a:r>
            <a:r>
              <a:rPr kumimoji="0" lang="en-US" altLang="en-US" sz="2000" b="0" i="0" u="none" strike="noStrike" cap="none" normalizeH="0" baseline="0" dirty="0">
                <a:ln>
                  <a:noFill/>
                </a:ln>
                <a:solidFill>
                  <a:srgbClr val="78909C"/>
                </a:solidFill>
                <a:effectLst/>
                <a:latin typeface="JetBrains Mono"/>
              </a:rPr>
              <a:t>(</a:t>
            </a:r>
            <a:r>
              <a:rPr kumimoji="0" lang="en-US" altLang="en-US" sz="2000" b="0" i="0" u="none" strike="noStrike" cap="none" normalizeH="0" baseline="0" dirty="0">
                <a:ln>
                  <a:noFill/>
                </a:ln>
                <a:solidFill>
                  <a:srgbClr val="42A5F5"/>
                </a:solidFill>
                <a:effectLst/>
                <a:latin typeface="JetBrains Mono"/>
              </a:rPr>
              <a:t>"Demo Logic"</a:t>
            </a:r>
            <a:r>
              <a:rPr kumimoji="0" lang="en-US" altLang="en-US" sz="2000" b="0" i="0" u="none" strike="noStrike" cap="none" normalizeH="0" baseline="0" dirty="0">
                <a:ln>
                  <a:noFill/>
                </a:ln>
                <a:solidFill>
                  <a:srgbClr val="78909C"/>
                </a:solidFill>
                <a:effectLst/>
                <a:latin typeface="JetBrains Mono"/>
              </a:rPr>
              <a:t>)</a:t>
            </a:r>
            <a:br>
              <a:rPr kumimoji="0" lang="en-US" altLang="en-US" sz="2000" b="0" i="0" u="none" strike="noStrike" cap="none" normalizeH="0" baseline="0" dirty="0">
                <a:ln>
                  <a:noFill/>
                </a:ln>
                <a:solidFill>
                  <a:srgbClr val="78909C"/>
                </a:solidFill>
                <a:effectLst/>
                <a:latin typeface="JetBrains Mono"/>
              </a:rPr>
            </a:br>
            <a:r>
              <a:rPr kumimoji="0" lang="en-US" altLang="en-US" sz="2000" b="0" i="0" u="none" strike="noStrike" cap="none" normalizeH="0" baseline="0" dirty="0">
                <a:ln>
                  <a:noFill/>
                </a:ln>
                <a:solidFill>
                  <a:srgbClr val="78909C"/>
                </a:solidFill>
                <a:effectLst/>
                <a:latin typeface="JetBrains Mono"/>
              </a:rPr>
              <a:t>        </a:t>
            </a:r>
            <a:r>
              <a:rPr kumimoji="0" lang="en-US" altLang="en-US" sz="2000" b="0" i="0" u="none" strike="noStrike" cap="none" normalizeH="0" baseline="0" dirty="0">
                <a:ln>
                  <a:noFill/>
                </a:ln>
                <a:solidFill>
                  <a:srgbClr val="CAD3DE"/>
                </a:solidFill>
                <a:effectLst/>
                <a:latin typeface="JetBrains Mono"/>
              </a:rPr>
              <a:t>.</a:t>
            </a:r>
            <a:r>
              <a:rPr kumimoji="0" lang="en-US" altLang="en-US" sz="2000" b="0" i="0" u="none" strike="noStrike" cap="none" normalizeH="0" baseline="0" dirty="0" err="1">
                <a:ln>
                  <a:noFill/>
                </a:ln>
                <a:solidFill>
                  <a:srgbClr val="C3CEE3"/>
                </a:solidFill>
                <a:effectLst/>
                <a:latin typeface="JetBrains Mono"/>
              </a:rPr>
              <a:t>setDB</a:t>
            </a:r>
            <a:r>
              <a:rPr kumimoji="0" lang="en-US" altLang="en-US" sz="2000" b="0" i="0" u="none" strike="noStrike" cap="none" normalizeH="0" baseline="0" dirty="0">
                <a:ln>
                  <a:noFill/>
                </a:ln>
                <a:solidFill>
                  <a:srgbClr val="78909C"/>
                </a:solidFill>
                <a:effectLst/>
                <a:latin typeface="JetBrains Mono"/>
              </a:rPr>
              <a:t>(</a:t>
            </a:r>
            <a:r>
              <a:rPr kumimoji="0" lang="en-US" altLang="en-US" sz="2000" b="0" i="0" u="none" strike="noStrike" cap="none" normalizeH="0" baseline="0" dirty="0">
                <a:ln>
                  <a:noFill/>
                </a:ln>
                <a:solidFill>
                  <a:srgbClr val="42A5F5"/>
                </a:solidFill>
                <a:effectLst/>
                <a:latin typeface="JetBrains Mono"/>
              </a:rPr>
              <a:t>"Demo DB"</a:t>
            </a:r>
            <a:r>
              <a:rPr kumimoji="0" lang="en-US" altLang="en-US" sz="2000" b="0" i="0" u="none" strike="noStrike" cap="none" normalizeH="0" baseline="0" dirty="0">
                <a:ln>
                  <a:noFill/>
                </a:ln>
                <a:solidFill>
                  <a:srgbClr val="78909C"/>
                </a:solidFill>
                <a:effectLst/>
                <a:latin typeface="JetBrains Mono"/>
              </a:rPr>
              <a:t>)</a:t>
            </a:r>
            <a:r>
              <a:rPr kumimoji="0" lang="en-US" altLang="en-US" sz="2000" b="0" i="0" u="none" strike="noStrike" cap="none" normalizeH="0" baseline="0" dirty="0">
                <a:ln>
                  <a:noFill/>
                </a:ln>
                <a:solidFill>
                  <a:srgbClr val="CAD3DE"/>
                </a:solidFill>
                <a:effectLst/>
                <a:latin typeface="JetBrains Mono"/>
              </a:rPr>
              <a:t>.</a:t>
            </a:r>
            <a:r>
              <a:rPr kumimoji="0" lang="en-US" altLang="en-US" sz="2000" b="0" i="0" u="none" strike="noStrike" cap="none" normalizeH="0" baseline="0" dirty="0">
                <a:ln>
                  <a:noFill/>
                </a:ln>
                <a:solidFill>
                  <a:srgbClr val="C3CEE3"/>
                </a:solidFill>
                <a:effectLst/>
                <a:latin typeface="JetBrains Mono"/>
              </a:rPr>
              <a:t>build</a:t>
            </a:r>
            <a:r>
              <a:rPr kumimoji="0" lang="en-US" altLang="en-US" sz="2000" b="0" i="0" u="none" strike="noStrike" cap="none" normalizeH="0" baseline="0" dirty="0">
                <a:ln>
                  <a:noFill/>
                </a:ln>
                <a:solidFill>
                  <a:srgbClr val="78909C"/>
                </a:solidFill>
                <a:effectLst/>
                <a:latin typeface="JetBrains Mono"/>
              </a:rPr>
              <a:t>()</a:t>
            </a:r>
            <a:endParaRPr kumimoji="0" lang="en-US" altLang="en-US" sz="4800" b="0" i="0" u="none" strike="noStrike" cap="none" normalizeH="0" baseline="0" dirty="0">
              <a:ln>
                <a:noFill/>
              </a:ln>
              <a:solidFill>
                <a:schemeClr val="tx1"/>
              </a:solidFill>
              <a:effectLst/>
              <a:latin typeface="Arial" panose="020B0604020202020204" pitchFamily="34" charset="0"/>
            </a:endParaRPr>
          </a:p>
        </p:txBody>
      </p:sp>
      <p:sp>
        <p:nvSpPr>
          <p:cNvPr id="5" name="Τίτλος 1">
            <a:extLst>
              <a:ext uri="{FF2B5EF4-FFF2-40B4-BE49-F238E27FC236}">
                <a16:creationId xmlns:a16="http://schemas.microsoft.com/office/drawing/2014/main" id="{DF1F1A57-A95D-53C3-678F-473D33BED34E}"/>
              </a:ext>
            </a:extLst>
          </p:cNvPr>
          <p:cNvSpPr txBox="1">
            <a:spLocks/>
          </p:cNvSpPr>
          <p:nvPr/>
        </p:nvSpPr>
        <p:spPr>
          <a:xfrm>
            <a:off x="5687121" y="1704109"/>
            <a:ext cx="5889686" cy="909283"/>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strike="noStrike" kern="1200" cap="none" spc="0" normalizeH="0" baseline="0" noProof="0" dirty="0">
                <a:ln>
                  <a:noFill/>
                </a:ln>
                <a:solidFill>
                  <a:srgbClr val="FF9800"/>
                </a:solidFill>
                <a:effectLst/>
                <a:uLnTx/>
                <a:uFillTx/>
                <a:latin typeface="Calibri Light" panose="020F0302020204030204"/>
                <a:ea typeface="+mj-ea"/>
                <a:cs typeface="+mj-cs"/>
              </a:rPr>
              <a:t>Usage</a:t>
            </a:r>
          </a:p>
        </p:txBody>
      </p:sp>
    </p:spTree>
    <p:extLst>
      <p:ext uri="{BB962C8B-B14F-4D97-AF65-F5344CB8AC3E}">
        <p14:creationId xmlns:p14="http://schemas.microsoft.com/office/powerpoint/2010/main" val="3354641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494359-D369-C441-4F9C-F596E216CDB2}"/>
              </a:ext>
            </a:extLst>
          </p:cNvPr>
          <p:cNvSpPr/>
          <p:nvPr/>
        </p:nvSpPr>
        <p:spPr>
          <a:xfrm>
            <a:off x="5687122" y="1946246"/>
            <a:ext cx="5889686" cy="3921252"/>
          </a:xfrm>
          <a:prstGeom prst="rect">
            <a:avLst/>
          </a:prstGeom>
          <a:solidFill>
            <a:srgbClr val="455A64"/>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EC26BAF9-1129-4044-850A-2639A61A61A2}"/>
              </a:ext>
            </a:extLst>
          </p:cNvPr>
          <p:cNvSpPr txBox="1"/>
          <p:nvPr/>
        </p:nvSpPr>
        <p:spPr>
          <a:xfrm>
            <a:off x="5687122" y="2937376"/>
            <a:ext cx="5889686" cy="2308324"/>
          </a:xfrm>
          <a:prstGeom prst="rect">
            <a:avLst/>
          </a:prstGeom>
          <a:noFill/>
        </p:spPr>
        <p:txBody>
          <a:bodyPr wrap="square" rtlCol="0">
            <a:spAutoFit/>
          </a:bodyPr>
          <a:lstStyle/>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an object be created so that subclasses can redefine which class to instantiate?</a:t>
            </a:r>
          </a:p>
          <a:p>
            <a:pPr marR="0" lvl="0" algn="just" defTabSz="914400" rtl="0" eaLnBrk="1" fontAlgn="auto" latinLnBrk="0" hangingPunct="1">
              <a:lnSpc>
                <a:spcPct val="100000"/>
              </a:lnSpc>
              <a:spcBef>
                <a:spcPts val="0"/>
              </a:spcBef>
              <a:spcAft>
                <a:spcPts val="0"/>
              </a:spcAft>
              <a:buClrTx/>
              <a:buSzTx/>
              <a:tabLst/>
              <a:defRPr/>
            </a:pPr>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a class defer instantiation to subclasses?</a:t>
            </a:r>
            <a:endParaRPr kumimoji="0" lang="en-US" sz="240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Factory</a:t>
            </a:r>
          </a:p>
        </p:txBody>
      </p:sp>
    </p:spTree>
    <p:extLst>
      <p:ext uri="{BB962C8B-B14F-4D97-AF65-F5344CB8AC3E}">
        <p14:creationId xmlns:p14="http://schemas.microsoft.com/office/powerpoint/2010/main" val="879992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494359-D369-C441-4F9C-F596E216CDB2}"/>
              </a:ext>
            </a:extLst>
          </p:cNvPr>
          <p:cNvSpPr/>
          <p:nvPr/>
        </p:nvSpPr>
        <p:spPr>
          <a:xfrm>
            <a:off x="5687122" y="1946246"/>
            <a:ext cx="5889686" cy="3921252"/>
          </a:xfrm>
          <a:prstGeom prst="rect">
            <a:avLst/>
          </a:prstGeom>
          <a:solidFill>
            <a:schemeClr val="bg1"/>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Factory UML</a:t>
            </a:r>
          </a:p>
        </p:txBody>
      </p:sp>
      <p:pic>
        <p:nvPicPr>
          <p:cNvPr id="4098" name="Picture 2">
            <a:extLst>
              <a:ext uri="{FF2B5EF4-FFF2-40B4-BE49-F238E27FC236}">
                <a16:creationId xmlns:a16="http://schemas.microsoft.com/office/drawing/2014/main" id="{61A5419B-CBA0-7643-2D32-71AF453427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87121" y="2587083"/>
            <a:ext cx="5877621" cy="28212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2826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304343-C247-416E-8955-896BECD84AE6}"/>
              </a:ext>
            </a:extLst>
          </p:cNvPr>
          <p:cNvSpPr/>
          <p:nvPr/>
        </p:nvSpPr>
        <p:spPr>
          <a:xfrm>
            <a:off x="5687122" y="1946244"/>
            <a:ext cx="5889686" cy="4125371"/>
          </a:xfrm>
          <a:prstGeom prst="rect">
            <a:avLst/>
          </a:prstGeom>
          <a:solidFill>
            <a:srgbClr val="263238"/>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2523338"/>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Factory Example in Kotlin</a:t>
            </a:r>
          </a:p>
        </p:txBody>
      </p:sp>
      <p:sp>
        <p:nvSpPr>
          <p:cNvPr id="2" name="Rectangle 1">
            <a:extLst>
              <a:ext uri="{FF2B5EF4-FFF2-40B4-BE49-F238E27FC236}">
                <a16:creationId xmlns:a16="http://schemas.microsoft.com/office/drawing/2014/main" id="{AED7840F-73A2-B77F-5491-F89F97BEB095}"/>
              </a:ext>
            </a:extLst>
          </p:cNvPr>
          <p:cNvSpPr>
            <a:spLocks noChangeArrowheads="1"/>
          </p:cNvSpPr>
          <p:nvPr/>
        </p:nvSpPr>
        <p:spPr bwMode="auto">
          <a:xfrm>
            <a:off x="5687122" y="2134842"/>
            <a:ext cx="5889686" cy="378565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B2FF59"/>
                </a:solidFill>
                <a:effectLst/>
                <a:latin typeface="JetBrains Mono"/>
              </a:rPr>
              <a:t>fun </a:t>
            </a:r>
            <a:r>
              <a:rPr kumimoji="0" lang="en-US" altLang="en-US" sz="2400" b="0" i="0" u="none" strike="noStrike" cap="none" normalizeH="0" baseline="0" dirty="0" err="1">
                <a:ln>
                  <a:noFill/>
                </a:ln>
                <a:solidFill>
                  <a:srgbClr val="7FCAC3"/>
                </a:solidFill>
                <a:effectLst/>
                <a:latin typeface="JetBrains Mono"/>
              </a:rPr>
              <a:t>appInit</a:t>
            </a:r>
            <a:r>
              <a:rPr kumimoji="0" lang="en-US" altLang="en-US" sz="2400" b="0" i="0" u="none" strike="noStrike" cap="none" normalizeH="0" baseline="0" dirty="0">
                <a:ln>
                  <a:noFill/>
                </a:ln>
                <a:solidFill>
                  <a:srgbClr val="78909C"/>
                </a:solidFill>
                <a:effectLst/>
                <a:latin typeface="JetBrains Mono"/>
              </a:rPr>
              <a:t>(</a:t>
            </a:r>
            <a:r>
              <a:rPr kumimoji="0" lang="en-US" altLang="en-US" sz="2400" b="0" i="0" u="none" strike="noStrike" cap="none" normalizeH="0" baseline="0" dirty="0" err="1">
                <a:ln>
                  <a:noFill/>
                </a:ln>
                <a:solidFill>
                  <a:srgbClr val="C3CEE3"/>
                </a:solidFill>
                <a:effectLst/>
                <a:latin typeface="JetBrains Mono"/>
              </a:rPr>
              <a:t>appType</a:t>
            </a:r>
            <a:r>
              <a:rPr kumimoji="0" lang="en-US" altLang="en-US" sz="2400" b="0" i="0" u="none" strike="noStrike" cap="none" normalizeH="0" baseline="0" dirty="0">
                <a:ln>
                  <a:noFill/>
                </a:ln>
                <a:solidFill>
                  <a:srgbClr val="C3CEE3"/>
                </a:solidFill>
                <a:effectLst/>
                <a:latin typeface="JetBrains Mono"/>
              </a:rPr>
              <a:t>: String</a:t>
            </a:r>
            <a:r>
              <a:rPr kumimoji="0" lang="en-US" altLang="en-US" sz="2400" b="0" i="0" u="none" strike="noStrike" cap="none" normalizeH="0" baseline="0" dirty="0">
                <a:ln>
                  <a:noFill/>
                </a:ln>
                <a:solidFill>
                  <a:srgbClr val="78909C"/>
                </a:solidFill>
                <a:effectLst/>
                <a:latin typeface="JetBrains Mono"/>
              </a:rPr>
              <a:t>)</a:t>
            </a:r>
            <a:r>
              <a:rPr kumimoji="0" lang="en-US" altLang="en-US" sz="2400" b="0" i="0" u="none" strike="noStrike" cap="none" normalizeH="0" baseline="0" dirty="0">
                <a:ln>
                  <a:noFill/>
                </a:ln>
                <a:solidFill>
                  <a:srgbClr val="C3CEE3"/>
                </a:solidFill>
                <a:effectLst/>
                <a:latin typeface="JetBrains Mono"/>
              </a:rPr>
              <a:t>: </a:t>
            </a:r>
            <a:r>
              <a:rPr kumimoji="0" lang="en-US" altLang="en-US" sz="2400" b="0" i="0" u="none" strike="noStrike" cap="none" normalizeH="0" baseline="0" dirty="0" err="1">
                <a:ln>
                  <a:noFill/>
                </a:ln>
                <a:solidFill>
                  <a:srgbClr val="C3CEE3"/>
                </a:solidFill>
                <a:effectLst/>
                <a:latin typeface="JetBrains Mono"/>
              </a:rPr>
              <a:t>AppRec</a:t>
            </a:r>
            <a:r>
              <a:rPr kumimoji="0" lang="en-US" altLang="en-US" sz="2400" b="0" i="0" u="none" strike="noStrike" cap="none" normalizeH="0" baseline="0" dirty="0">
                <a:ln>
                  <a:noFill/>
                </a:ln>
                <a:solidFill>
                  <a:srgbClr val="C3CEE3"/>
                </a:solidFill>
                <a:effectLst/>
                <a:latin typeface="JetBrains Mono"/>
              </a:rPr>
              <a:t> </a:t>
            </a:r>
            <a:r>
              <a:rPr kumimoji="0" lang="en-US" altLang="en-US" sz="2400" b="0" i="0" u="none" strike="noStrike" cap="none" normalizeH="0" baseline="0" dirty="0">
                <a:ln>
                  <a:noFill/>
                </a:ln>
                <a:solidFill>
                  <a:srgbClr val="CAD3DE"/>
                </a:solidFill>
                <a:effectLst/>
                <a:latin typeface="JetBrains Mono"/>
              </a:rPr>
              <a:t>{</a:t>
            </a:r>
            <a:br>
              <a:rPr kumimoji="0" lang="en-US" altLang="en-US" sz="2400" b="0" i="0" u="none" strike="noStrike" cap="none" normalizeH="0" baseline="0" dirty="0">
                <a:ln>
                  <a:noFill/>
                </a:ln>
                <a:solidFill>
                  <a:srgbClr val="CAD3DE"/>
                </a:solidFill>
                <a:effectLst/>
                <a:latin typeface="JetBrains Mono"/>
              </a:rPr>
            </a:br>
            <a:br>
              <a:rPr kumimoji="0" lang="en-US" altLang="en-US" sz="2400" b="0" i="0" u="none" strike="noStrike" cap="none" normalizeH="0" baseline="0" dirty="0">
                <a:ln>
                  <a:noFill/>
                </a:ln>
                <a:solidFill>
                  <a:srgbClr val="CAD3DE"/>
                </a:solidFill>
                <a:effectLst/>
                <a:latin typeface="JetBrains Mono"/>
              </a:rPr>
            </a:br>
            <a:r>
              <a:rPr kumimoji="0" lang="en-US" altLang="en-US" sz="2400" b="0" i="0" u="none" strike="noStrike" cap="none" normalizeH="0" baseline="0" dirty="0">
                <a:ln>
                  <a:noFill/>
                </a:ln>
                <a:solidFill>
                  <a:srgbClr val="CAD3DE"/>
                </a:solidFill>
                <a:effectLst/>
                <a:latin typeface="JetBrains Mono"/>
              </a:rPr>
              <a:t>    </a:t>
            </a:r>
            <a:r>
              <a:rPr kumimoji="0" lang="en-US" altLang="en-US" sz="2400" b="0" i="0" u="none" strike="noStrike" cap="none" normalizeH="0" baseline="0" dirty="0">
                <a:ln>
                  <a:noFill/>
                </a:ln>
                <a:solidFill>
                  <a:srgbClr val="B2FF59"/>
                </a:solidFill>
                <a:effectLst/>
                <a:latin typeface="JetBrains Mono"/>
              </a:rPr>
              <a:t>return when </a:t>
            </a:r>
            <a:r>
              <a:rPr kumimoji="0" lang="en-US" altLang="en-US" sz="2400" b="0" i="0" u="none" strike="noStrike" cap="none" normalizeH="0" baseline="0" dirty="0">
                <a:ln>
                  <a:noFill/>
                </a:ln>
                <a:solidFill>
                  <a:srgbClr val="78909C"/>
                </a:solidFill>
                <a:effectLst/>
                <a:latin typeface="JetBrains Mono"/>
              </a:rPr>
              <a:t>(</a:t>
            </a:r>
            <a:r>
              <a:rPr kumimoji="0" lang="en-US" altLang="en-US" sz="2400" b="0" i="0" u="none" strike="noStrike" cap="none" normalizeH="0" baseline="0" dirty="0" err="1">
                <a:ln>
                  <a:noFill/>
                </a:ln>
                <a:solidFill>
                  <a:srgbClr val="C3CEE3"/>
                </a:solidFill>
                <a:effectLst/>
                <a:latin typeface="JetBrains Mono"/>
              </a:rPr>
              <a:t>appType</a:t>
            </a:r>
            <a:r>
              <a:rPr kumimoji="0" lang="en-US" altLang="en-US" sz="2400" b="0" i="0" u="none" strike="noStrike" cap="none" normalizeH="0" baseline="0" dirty="0">
                <a:ln>
                  <a:noFill/>
                </a:ln>
                <a:solidFill>
                  <a:srgbClr val="78909C"/>
                </a:solidFill>
                <a:effectLst/>
                <a:latin typeface="JetBrains Mono"/>
              </a:rPr>
              <a:t>) </a:t>
            </a:r>
            <a:r>
              <a:rPr kumimoji="0" lang="en-US" altLang="en-US" sz="2400" b="0" i="0" u="none" strike="noStrike" cap="none" normalizeH="0" baseline="0" dirty="0">
                <a:ln>
                  <a:noFill/>
                </a:ln>
                <a:solidFill>
                  <a:srgbClr val="CAD3DE"/>
                </a:solidFill>
                <a:effectLst/>
                <a:latin typeface="JetBrains Mono"/>
              </a:rPr>
              <a:t>{</a:t>
            </a:r>
            <a:br>
              <a:rPr kumimoji="0" lang="en-US" altLang="en-US" sz="2400" b="0" i="0" u="none" strike="noStrike" cap="none" normalizeH="0" baseline="0" dirty="0">
                <a:ln>
                  <a:noFill/>
                </a:ln>
                <a:solidFill>
                  <a:srgbClr val="CAD3DE"/>
                </a:solidFill>
                <a:effectLst/>
                <a:latin typeface="JetBrains Mono"/>
              </a:rPr>
            </a:br>
            <a:r>
              <a:rPr kumimoji="0" lang="en-US" altLang="en-US" sz="2400" b="0" i="0" u="none" strike="noStrike" cap="none" normalizeH="0" baseline="0" dirty="0">
                <a:ln>
                  <a:noFill/>
                </a:ln>
                <a:solidFill>
                  <a:srgbClr val="CAD3DE"/>
                </a:solidFill>
                <a:effectLst/>
                <a:latin typeface="JetBrains Mono"/>
              </a:rPr>
              <a:t>        </a:t>
            </a:r>
            <a:r>
              <a:rPr kumimoji="0" lang="en-US" altLang="en-US" sz="2400" b="0" i="0" u="none" strike="noStrike" cap="none" normalizeH="0" baseline="0" dirty="0">
                <a:ln>
                  <a:noFill/>
                </a:ln>
                <a:solidFill>
                  <a:srgbClr val="42A5F5"/>
                </a:solidFill>
                <a:effectLst/>
                <a:latin typeface="JetBrains Mono"/>
              </a:rPr>
              <a:t>"</a:t>
            </a:r>
            <a:r>
              <a:rPr kumimoji="0" lang="en-US" altLang="en-US" sz="2400" b="0" i="0" u="none" strike="noStrike" cap="none" normalizeH="0" baseline="0" dirty="0" err="1">
                <a:ln>
                  <a:noFill/>
                </a:ln>
                <a:solidFill>
                  <a:srgbClr val="42A5F5"/>
                </a:solidFill>
                <a:effectLst/>
                <a:latin typeface="JetBrains Mono"/>
              </a:rPr>
              <a:t>DemoApp</a:t>
            </a:r>
            <a:r>
              <a:rPr kumimoji="0" lang="en-US" altLang="en-US" sz="2400" b="0" i="0" u="none" strike="noStrike" cap="none" normalizeH="0" baseline="0" dirty="0">
                <a:ln>
                  <a:noFill/>
                </a:ln>
                <a:solidFill>
                  <a:srgbClr val="42A5F5"/>
                </a:solidFill>
                <a:effectLst/>
                <a:latin typeface="JetBrains Mono"/>
              </a:rPr>
              <a:t>" </a:t>
            </a:r>
            <a:r>
              <a:rPr kumimoji="0" lang="en-US" altLang="en-US" sz="2400" b="0" i="0" u="none" strike="noStrike" cap="none" normalizeH="0" baseline="0" dirty="0">
                <a:ln>
                  <a:noFill/>
                </a:ln>
                <a:solidFill>
                  <a:srgbClr val="78909C"/>
                </a:solidFill>
                <a:effectLst/>
                <a:latin typeface="JetBrains Mono"/>
              </a:rPr>
              <a:t>-&gt; </a:t>
            </a:r>
            <a:r>
              <a:rPr kumimoji="0" lang="en-US" altLang="en-US" sz="2400" b="0" i="0" u="none" strike="noStrike" cap="none" normalizeH="0" baseline="0" dirty="0" err="1">
                <a:ln>
                  <a:noFill/>
                </a:ln>
                <a:solidFill>
                  <a:srgbClr val="C3CEE3"/>
                </a:solidFill>
                <a:effectLst/>
                <a:latin typeface="JetBrains Mono"/>
              </a:rPr>
              <a:t>demoApp</a:t>
            </a:r>
            <a:r>
              <a:rPr kumimoji="0" lang="en-US" altLang="en-US" sz="2400" b="0" i="0" u="none" strike="noStrike" cap="none" normalizeH="0" baseline="0" dirty="0">
                <a:ln>
                  <a:noFill/>
                </a:ln>
                <a:solidFill>
                  <a:srgbClr val="78909C"/>
                </a:solidFill>
                <a:effectLst/>
                <a:latin typeface="JetBrains Mono"/>
              </a:rPr>
              <a:t>()</a:t>
            </a:r>
            <a:br>
              <a:rPr kumimoji="0" lang="en-US" altLang="en-US" sz="2400" b="0" i="0" u="none" strike="noStrike" cap="none" normalizeH="0" baseline="0" dirty="0">
                <a:ln>
                  <a:noFill/>
                </a:ln>
                <a:solidFill>
                  <a:srgbClr val="78909C"/>
                </a:solidFill>
                <a:effectLst/>
                <a:latin typeface="JetBrains Mono"/>
              </a:rPr>
            </a:br>
            <a:r>
              <a:rPr kumimoji="0" lang="en-US" altLang="en-US" sz="2400" b="0" i="0" u="none" strike="noStrike" cap="none" normalizeH="0" baseline="0" dirty="0">
                <a:ln>
                  <a:noFill/>
                </a:ln>
                <a:solidFill>
                  <a:srgbClr val="78909C"/>
                </a:solidFill>
                <a:effectLst/>
                <a:latin typeface="JetBrains Mono"/>
              </a:rPr>
              <a:t>        </a:t>
            </a:r>
            <a:r>
              <a:rPr kumimoji="0" lang="en-US" altLang="en-US" sz="2400" b="0" i="0" u="none" strike="noStrike" cap="none" normalizeH="0" baseline="0" dirty="0">
                <a:ln>
                  <a:noFill/>
                </a:ln>
                <a:solidFill>
                  <a:srgbClr val="42A5F5"/>
                </a:solidFill>
                <a:effectLst/>
                <a:latin typeface="JetBrains Mono"/>
              </a:rPr>
              <a:t>"</a:t>
            </a:r>
            <a:r>
              <a:rPr kumimoji="0" lang="en-US" altLang="en-US" sz="2400" b="0" i="0" u="none" strike="noStrike" cap="none" normalizeH="0" baseline="0" dirty="0" err="1">
                <a:ln>
                  <a:noFill/>
                </a:ln>
                <a:solidFill>
                  <a:srgbClr val="42A5F5"/>
                </a:solidFill>
                <a:effectLst/>
                <a:latin typeface="JetBrains Mono"/>
              </a:rPr>
              <a:t>AlphaApp</a:t>
            </a:r>
            <a:r>
              <a:rPr kumimoji="0" lang="en-US" altLang="en-US" sz="2400" b="0" i="0" u="none" strike="noStrike" cap="none" normalizeH="0" baseline="0" dirty="0">
                <a:ln>
                  <a:noFill/>
                </a:ln>
                <a:solidFill>
                  <a:srgbClr val="42A5F5"/>
                </a:solidFill>
                <a:effectLst/>
                <a:latin typeface="JetBrains Mono"/>
              </a:rPr>
              <a:t>" </a:t>
            </a:r>
            <a:r>
              <a:rPr kumimoji="0" lang="en-US" altLang="en-US" sz="2400" b="0" i="0" u="none" strike="noStrike" cap="none" normalizeH="0" baseline="0" dirty="0">
                <a:ln>
                  <a:noFill/>
                </a:ln>
                <a:solidFill>
                  <a:srgbClr val="78909C"/>
                </a:solidFill>
                <a:effectLst/>
                <a:latin typeface="JetBrains Mono"/>
              </a:rPr>
              <a:t>-&gt; </a:t>
            </a:r>
            <a:r>
              <a:rPr kumimoji="0" lang="en-US" altLang="en-US" sz="2400" b="0" i="0" u="none" strike="noStrike" cap="none" normalizeH="0" baseline="0" dirty="0" err="1">
                <a:ln>
                  <a:noFill/>
                </a:ln>
                <a:solidFill>
                  <a:srgbClr val="C3CEE3"/>
                </a:solidFill>
                <a:effectLst/>
                <a:latin typeface="JetBrains Mono"/>
              </a:rPr>
              <a:t>alphaApp</a:t>
            </a:r>
            <a:r>
              <a:rPr kumimoji="0" lang="en-US" altLang="en-US" sz="2400" b="0" i="0" u="none" strike="noStrike" cap="none" normalizeH="0" baseline="0" dirty="0">
                <a:ln>
                  <a:noFill/>
                </a:ln>
                <a:solidFill>
                  <a:srgbClr val="78909C"/>
                </a:solidFill>
                <a:effectLst/>
                <a:latin typeface="JetBrains Mono"/>
              </a:rPr>
              <a:t>()</a:t>
            </a:r>
            <a:br>
              <a:rPr kumimoji="0" lang="en-US" altLang="en-US" sz="2400" b="0" i="0" u="none" strike="noStrike" cap="none" normalizeH="0" baseline="0" dirty="0">
                <a:ln>
                  <a:noFill/>
                </a:ln>
                <a:solidFill>
                  <a:srgbClr val="78909C"/>
                </a:solidFill>
                <a:effectLst/>
                <a:latin typeface="JetBrains Mono"/>
              </a:rPr>
            </a:br>
            <a:r>
              <a:rPr kumimoji="0" lang="en-US" altLang="en-US" sz="2400" b="0" i="0" u="none" strike="noStrike" cap="none" normalizeH="0" baseline="0" dirty="0">
                <a:ln>
                  <a:noFill/>
                </a:ln>
                <a:solidFill>
                  <a:srgbClr val="78909C"/>
                </a:solidFill>
                <a:effectLst/>
                <a:latin typeface="JetBrains Mono"/>
              </a:rPr>
              <a:t>        </a:t>
            </a:r>
            <a:r>
              <a:rPr kumimoji="0" lang="en-US" altLang="en-US" sz="2400" b="0" i="0" u="none" strike="noStrike" cap="none" normalizeH="0" baseline="0" dirty="0">
                <a:ln>
                  <a:noFill/>
                </a:ln>
                <a:solidFill>
                  <a:srgbClr val="42A5F5"/>
                </a:solidFill>
                <a:effectLst/>
                <a:latin typeface="JetBrains Mono"/>
              </a:rPr>
              <a:t>"</a:t>
            </a:r>
            <a:r>
              <a:rPr kumimoji="0" lang="en-US" altLang="en-US" sz="2400" b="0" i="0" u="none" strike="noStrike" cap="none" normalizeH="0" baseline="0" dirty="0" err="1">
                <a:ln>
                  <a:noFill/>
                </a:ln>
                <a:solidFill>
                  <a:srgbClr val="42A5F5"/>
                </a:solidFill>
                <a:effectLst/>
                <a:latin typeface="JetBrains Mono"/>
              </a:rPr>
              <a:t>betaApp</a:t>
            </a:r>
            <a:r>
              <a:rPr kumimoji="0" lang="en-US" altLang="en-US" sz="2400" b="0" i="0" u="none" strike="noStrike" cap="none" normalizeH="0" baseline="0" dirty="0">
                <a:ln>
                  <a:noFill/>
                </a:ln>
                <a:solidFill>
                  <a:srgbClr val="42A5F5"/>
                </a:solidFill>
                <a:effectLst/>
                <a:latin typeface="JetBrains Mono"/>
              </a:rPr>
              <a:t>" </a:t>
            </a:r>
            <a:r>
              <a:rPr kumimoji="0" lang="en-US" altLang="en-US" sz="2400" b="0" i="0" u="none" strike="noStrike" cap="none" normalizeH="0" baseline="0" dirty="0">
                <a:ln>
                  <a:noFill/>
                </a:ln>
                <a:solidFill>
                  <a:srgbClr val="78909C"/>
                </a:solidFill>
                <a:effectLst/>
                <a:latin typeface="JetBrains Mono"/>
              </a:rPr>
              <a:t>-&gt; </a:t>
            </a:r>
            <a:r>
              <a:rPr kumimoji="0" lang="en-US" altLang="en-US" sz="2400" b="0" i="0" u="none" strike="noStrike" cap="none" normalizeH="0" baseline="0" dirty="0" err="1">
                <a:ln>
                  <a:noFill/>
                </a:ln>
                <a:solidFill>
                  <a:srgbClr val="C3CEE3"/>
                </a:solidFill>
                <a:effectLst/>
                <a:latin typeface="JetBrains Mono"/>
              </a:rPr>
              <a:t>betaApp</a:t>
            </a:r>
            <a:r>
              <a:rPr kumimoji="0" lang="en-US" altLang="en-US" sz="2400" b="0" i="0" u="none" strike="noStrike" cap="none" normalizeH="0" baseline="0" dirty="0">
                <a:ln>
                  <a:noFill/>
                </a:ln>
                <a:solidFill>
                  <a:srgbClr val="78909C"/>
                </a:solidFill>
                <a:effectLst/>
                <a:latin typeface="JetBrains Mono"/>
              </a:rPr>
              <a:t>()</a:t>
            </a:r>
            <a:br>
              <a:rPr kumimoji="0" lang="en-US" altLang="en-US" sz="2400" b="0" i="0" u="none" strike="noStrike" cap="none" normalizeH="0" baseline="0" dirty="0">
                <a:ln>
                  <a:noFill/>
                </a:ln>
                <a:solidFill>
                  <a:srgbClr val="78909C"/>
                </a:solidFill>
                <a:effectLst/>
                <a:latin typeface="JetBrains Mono"/>
              </a:rPr>
            </a:br>
            <a:r>
              <a:rPr kumimoji="0" lang="en-US" altLang="en-US" sz="2400" b="0" i="0" u="none" strike="noStrike" cap="none" normalizeH="0" baseline="0" dirty="0">
                <a:ln>
                  <a:noFill/>
                </a:ln>
                <a:solidFill>
                  <a:srgbClr val="78909C"/>
                </a:solidFill>
                <a:effectLst/>
                <a:latin typeface="JetBrains Mono"/>
              </a:rPr>
              <a:t>        </a:t>
            </a:r>
            <a:r>
              <a:rPr kumimoji="0" lang="en-US" altLang="en-US" sz="2400" b="0" i="0" u="none" strike="noStrike" cap="none" normalizeH="0" baseline="0" dirty="0">
                <a:ln>
                  <a:noFill/>
                </a:ln>
                <a:solidFill>
                  <a:srgbClr val="42A5F5"/>
                </a:solidFill>
                <a:effectLst/>
                <a:latin typeface="JetBrains Mono"/>
              </a:rPr>
              <a:t>"</a:t>
            </a:r>
            <a:r>
              <a:rPr kumimoji="0" lang="en-US" altLang="en-US" sz="2400" b="0" i="0" u="none" strike="noStrike" cap="none" normalizeH="0" baseline="0" dirty="0" err="1">
                <a:ln>
                  <a:noFill/>
                </a:ln>
                <a:solidFill>
                  <a:srgbClr val="42A5F5"/>
                </a:solidFill>
                <a:effectLst/>
                <a:latin typeface="JetBrains Mono"/>
              </a:rPr>
              <a:t>productionApp</a:t>
            </a:r>
            <a:r>
              <a:rPr kumimoji="0" lang="en-US" altLang="en-US" sz="2400" b="0" i="0" u="none" strike="noStrike" cap="none" normalizeH="0" baseline="0" dirty="0">
                <a:ln>
                  <a:noFill/>
                </a:ln>
                <a:solidFill>
                  <a:srgbClr val="42A5F5"/>
                </a:solidFill>
                <a:effectLst/>
                <a:latin typeface="JetBrains Mono"/>
              </a:rPr>
              <a:t>" </a:t>
            </a:r>
            <a:r>
              <a:rPr kumimoji="0" lang="en-US" altLang="en-US" sz="2400" b="0" i="0" u="none" strike="noStrike" cap="none" normalizeH="0" baseline="0" dirty="0">
                <a:ln>
                  <a:noFill/>
                </a:ln>
                <a:solidFill>
                  <a:srgbClr val="78909C"/>
                </a:solidFill>
                <a:effectLst/>
                <a:latin typeface="JetBrains Mono"/>
              </a:rPr>
              <a:t>-&gt; </a:t>
            </a:r>
            <a:r>
              <a:rPr kumimoji="0" lang="en-US" altLang="en-US" sz="2400" b="0" i="0" u="none" strike="noStrike" cap="none" normalizeH="0" baseline="0" dirty="0" err="1">
                <a:ln>
                  <a:noFill/>
                </a:ln>
                <a:solidFill>
                  <a:srgbClr val="C3CEE3"/>
                </a:solidFill>
                <a:effectLst/>
                <a:latin typeface="JetBrains Mono"/>
              </a:rPr>
              <a:t>productionApp</a:t>
            </a:r>
            <a:r>
              <a:rPr kumimoji="0" lang="en-US" altLang="en-US" sz="2400" b="0" i="0" u="none" strike="noStrike" cap="none" normalizeH="0" baseline="0" dirty="0">
                <a:ln>
                  <a:noFill/>
                </a:ln>
                <a:solidFill>
                  <a:srgbClr val="78909C"/>
                </a:solidFill>
                <a:effectLst/>
                <a:latin typeface="JetBrains Mono"/>
              </a:rPr>
              <a:t>()</a:t>
            </a:r>
            <a:br>
              <a:rPr kumimoji="0" lang="en-US" altLang="en-US" sz="2400" b="0" i="0" u="none" strike="noStrike" cap="none" normalizeH="0" baseline="0" dirty="0">
                <a:ln>
                  <a:noFill/>
                </a:ln>
                <a:solidFill>
                  <a:srgbClr val="78909C"/>
                </a:solidFill>
                <a:effectLst/>
                <a:latin typeface="JetBrains Mono"/>
              </a:rPr>
            </a:br>
            <a:r>
              <a:rPr kumimoji="0" lang="en-US" altLang="en-US" sz="2400" b="0" i="0" u="none" strike="noStrike" cap="none" normalizeH="0" baseline="0" dirty="0">
                <a:ln>
                  <a:noFill/>
                </a:ln>
                <a:solidFill>
                  <a:srgbClr val="78909C"/>
                </a:solidFill>
                <a:effectLst/>
                <a:latin typeface="JetBrains Mono"/>
              </a:rPr>
              <a:t>        </a:t>
            </a:r>
            <a:r>
              <a:rPr kumimoji="0" lang="en-US" altLang="en-US" sz="2400" b="0" i="0" u="none" strike="noStrike" cap="none" normalizeH="0" baseline="0" dirty="0">
                <a:ln>
                  <a:noFill/>
                </a:ln>
                <a:solidFill>
                  <a:srgbClr val="B2FF59"/>
                </a:solidFill>
                <a:effectLst/>
                <a:latin typeface="JetBrains Mono"/>
              </a:rPr>
              <a:t>else </a:t>
            </a:r>
            <a:r>
              <a:rPr kumimoji="0" lang="en-US" altLang="en-US" sz="2400" b="0" i="0" u="none" strike="noStrike" cap="none" normalizeH="0" baseline="0" dirty="0">
                <a:ln>
                  <a:noFill/>
                </a:ln>
                <a:solidFill>
                  <a:srgbClr val="78909C"/>
                </a:solidFill>
                <a:effectLst/>
                <a:latin typeface="JetBrains Mono"/>
              </a:rPr>
              <a:t>-&gt; </a:t>
            </a:r>
            <a:r>
              <a:rPr kumimoji="0" lang="en-US" altLang="en-US" sz="2400" b="0" i="0" u="none" strike="noStrike" cap="none" normalizeH="0" baseline="0" dirty="0" err="1">
                <a:ln>
                  <a:noFill/>
                </a:ln>
                <a:solidFill>
                  <a:srgbClr val="C3CEE3"/>
                </a:solidFill>
                <a:effectLst/>
                <a:latin typeface="JetBrains Mono"/>
              </a:rPr>
              <a:t>betaApp</a:t>
            </a:r>
            <a:r>
              <a:rPr kumimoji="0" lang="en-US" altLang="en-US" sz="2400" b="0" i="0" u="none" strike="noStrike" cap="none" normalizeH="0" baseline="0" dirty="0">
                <a:ln>
                  <a:noFill/>
                </a:ln>
                <a:solidFill>
                  <a:srgbClr val="78909C"/>
                </a:solidFill>
                <a:effectLst/>
                <a:latin typeface="JetBrains Mono"/>
              </a:rPr>
              <a:t>()</a:t>
            </a:r>
            <a:br>
              <a:rPr kumimoji="0" lang="en-US" altLang="en-US" sz="2400" b="0" i="0" u="none" strike="noStrike" cap="none" normalizeH="0" baseline="0" dirty="0">
                <a:ln>
                  <a:noFill/>
                </a:ln>
                <a:solidFill>
                  <a:srgbClr val="78909C"/>
                </a:solidFill>
                <a:effectLst/>
                <a:latin typeface="JetBrains Mono"/>
              </a:rPr>
            </a:br>
            <a:r>
              <a:rPr kumimoji="0" lang="en-US" altLang="en-US" sz="2400" b="0" i="0" u="none" strike="noStrike" cap="none" normalizeH="0" baseline="0" dirty="0">
                <a:ln>
                  <a:noFill/>
                </a:ln>
                <a:solidFill>
                  <a:srgbClr val="78909C"/>
                </a:solidFill>
                <a:effectLst/>
                <a:latin typeface="JetBrains Mono"/>
              </a:rPr>
              <a:t>    </a:t>
            </a:r>
            <a:r>
              <a:rPr kumimoji="0" lang="en-US" altLang="en-US" sz="2400" b="0" i="0" u="none" strike="noStrike" cap="none" normalizeH="0" baseline="0" dirty="0">
                <a:ln>
                  <a:noFill/>
                </a:ln>
                <a:solidFill>
                  <a:srgbClr val="CAD3DE"/>
                </a:solidFill>
                <a:effectLst/>
                <a:latin typeface="JetBrains Mono"/>
              </a:rPr>
              <a:t>}</a:t>
            </a:r>
            <a:br>
              <a:rPr kumimoji="0" lang="en-US" altLang="en-US" sz="2400" b="0" i="0" u="none" strike="noStrike" cap="none" normalizeH="0" baseline="0" dirty="0">
                <a:ln>
                  <a:noFill/>
                </a:ln>
                <a:solidFill>
                  <a:srgbClr val="CAD3DE"/>
                </a:solidFill>
                <a:effectLst/>
                <a:latin typeface="JetBrains Mono"/>
              </a:rPr>
            </a:br>
            <a:r>
              <a:rPr kumimoji="0" lang="en-US" altLang="en-US" sz="2400" b="0" i="0" u="none" strike="noStrike" cap="none" normalizeH="0" baseline="0" dirty="0">
                <a:ln>
                  <a:noFill/>
                </a:ln>
                <a:solidFill>
                  <a:srgbClr val="CAD3DE"/>
                </a:solidFill>
                <a:effectLst/>
                <a:latin typeface="JetBrains Mono"/>
              </a:rPr>
              <a:t>}</a:t>
            </a:r>
            <a:endParaRPr kumimoji="0" lang="en-US" altLang="en-US" sz="5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2991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74FD29D-20CA-194E-1FF6-043A8241C090}"/>
              </a:ext>
            </a:extLst>
          </p:cNvPr>
          <p:cNvSpPr/>
          <p:nvPr/>
        </p:nvSpPr>
        <p:spPr>
          <a:xfrm>
            <a:off x="5687122" y="1946246"/>
            <a:ext cx="5889686" cy="3921252"/>
          </a:xfrm>
          <a:prstGeom prst="rect">
            <a:avLst/>
          </a:prstGeom>
          <a:solidFill>
            <a:srgbClr val="455A64"/>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EC26BAF9-1129-4044-850A-2639A61A61A2}"/>
              </a:ext>
            </a:extLst>
          </p:cNvPr>
          <p:cNvSpPr txBox="1"/>
          <p:nvPr/>
        </p:nvSpPr>
        <p:spPr>
          <a:xfrm>
            <a:off x="5687122" y="2383378"/>
            <a:ext cx="5889686" cy="3046988"/>
          </a:xfrm>
          <a:prstGeom prst="rect">
            <a:avLst/>
          </a:prstGeom>
          <a:noFill/>
        </p:spPr>
        <p:txBody>
          <a:bodyPr wrap="square" rtlCol="0">
            <a:spAutoFit/>
          </a:bodyPr>
          <a:lstStyle/>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an application be independent of how its objects are created?</a:t>
            </a:r>
          </a:p>
          <a:p>
            <a:pPr marR="0" lvl="0" algn="just" defTabSz="914400" rtl="0" eaLnBrk="1" fontAlgn="auto" latinLnBrk="0" hangingPunct="1">
              <a:lnSpc>
                <a:spcPct val="100000"/>
              </a:lnSpc>
              <a:spcBef>
                <a:spcPts val="0"/>
              </a:spcBef>
              <a:spcAft>
                <a:spcPts val="0"/>
              </a:spcAft>
              <a:buClrTx/>
              <a:buSzTx/>
              <a:tabLst/>
              <a:defRPr/>
            </a:pPr>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a class be independent of how the objects it requires are created?</a:t>
            </a:r>
          </a:p>
          <a:p>
            <a:pPr marR="0" lvl="0" algn="just" defTabSz="914400" rtl="0" eaLnBrk="1" fontAlgn="auto" latinLnBrk="0" hangingPunct="1">
              <a:lnSpc>
                <a:spcPct val="100000"/>
              </a:lnSpc>
              <a:spcBef>
                <a:spcPts val="0"/>
              </a:spcBef>
              <a:spcAft>
                <a:spcPts val="0"/>
              </a:spcAft>
              <a:buClrTx/>
              <a:buSzTx/>
              <a:tabLst/>
              <a:defRPr/>
            </a:pPr>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families of related or dependent objects be created?</a:t>
            </a:r>
            <a:endParaRPr kumimoji="0" lang="en-US" sz="24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Abstract Factory</a:t>
            </a:r>
          </a:p>
        </p:txBody>
      </p:sp>
    </p:spTree>
    <p:extLst>
      <p:ext uri="{BB962C8B-B14F-4D97-AF65-F5344CB8AC3E}">
        <p14:creationId xmlns:p14="http://schemas.microsoft.com/office/powerpoint/2010/main" val="1295585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74FD29D-20CA-194E-1FF6-043A8241C090}"/>
              </a:ext>
            </a:extLst>
          </p:cNvPr>
          <p:cNvSpPr/>
          <p:nvPr/>
        </p:nvSpPr>
        <p:spPr>
          <a:xfrm>
            <a:off x="5687122" y="1946246"/>
            <a:ext cx="5889686" cy="3921252"/>
          </a:xfrm>
          <a:prstGeom prst="rect">
            <a:avLst/>
          </a:prstGeom>
          <a:solidFill>
            <a:schemeClr val="bg1"/>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Abstract Factory UML</a:t>
            </a:r>
          </a:p>
        </p:txBody>
      </p:sp>
      <p:pic>
        <p:nvPicPr>
          <p:cNvPr id="5122" name="Picture 2">
            <a:extLst>
              <a:ext uri="{FF2B5EF4-FFF2-40B4-BE49-F238E27FC236}">
                <a16:creationId xmlns:a16="http://schemas.microsoft.com/office/drawing/2014/main" id="{06D424BD-D3B6-6A24-795C-3C641B1F29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6809" y="2070864"/>
            <a:ext cx="5770311" cy="36720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020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97F0AFB-D6EF-2D04-B0AB-43BACC44513E}"/>
              </a:ext>
            </a:extLst>
          </p:cNvPr>
          <p:cNvSpPr/>
          <p:nvPr/>
        </p:nvSpPr>
        <p:spPr>
          <a:xfrm>
            <a:off x="5687122" y="1946246"/>
            <a:ext cx="5889686" cy="3921252"/>
          </a:xfrm>
          <a:prstGeom prst="rect">
            <a:avLst/>
          </a:prstGeom>
          <a:solidFill>
            <a:srgbClr val="455A64"/>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EC26BAF9-1129-4044-850A-2639A61A61A2}"/>
              </a:ext>
            </a:extLst>
          </p:cNvPr>
          <p:cNvSpPr txBox="1"/>
          <p:nvPr/>
        </p:nvSpPr>
        <p:spPr>
          <a:xfrm>
            <a:off x="5687122" y="2198712"/>
            <a:ext cx="5889686" cy="3046988"/>
          </a:xfrm>
          <a:prstGeom prst="rect">
            <a:avLst/>
          </a:prstGeom>
          <a:noFill/>
        </p:spPr>
        <p:txBody>
          <a:bodyPr wrap="square" rtlCol="0">
            <a:spAutoFit/>
          </a:bodyPr>
          <a:lstStyle/>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a class be independent from the creation of the objects it depends on?</a:t>
            </a:r>
          </a:p>
          <a:p>
            <a:pPr marR="0" lvl="0" algn="just" defTabSz="914400" rtl="0" eaLnBrk="1" fontAlgn="auto" latinLnBrk="0" hangingPunct="1">
              <a:lnSpc>
                <a:spcPct val="100000"/>
              </a:lnSpc>
              <a:spcBef>
                <a:spcPts val="0"/>
              </a:spcBef>
              <a:spcAft>
                <a:spcPts val="0"/>
              </a:spcAft>
              <a:buClrTx/>
              <a:buSzTx/>
              <a:tabLst/>
              <a:defRPr/>
            </a:pPr>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an application, and the objects it uses support different configurations?</a:t>
            </a:r>
          </a:p>
          <a:p>
            <a:pPr marR="0" lvl="0" algn="just" defTabSz="914400" rtl="0" eaLnBrk="1" fontAlgn="auto" latinLnBrk="0" hangingPunct="1">
              <a:lnSpc>
                <a:spcPct val="100000"/>
              </a:lnSpc>
              <a:spcBef>
                <a:spcPts val="0"/>
              </a:spcBef>
              <a:spcAft>
                <a:spcPts val="0"/>
              </a:spcAft>
              <a:buClrTx/>
              <a:buSzTx/>
              <a:tabLst/>
              <a:defRPr/>
            </a:pPr>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the behavior of a piece of code be changed without editing it directly?</a:t>
            </a:r>
            <a:endParaRPr kumimoji="0" lang="en-US" sz="24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Dependency Injection</a:t>
            </a:r>
          </a:p>
        </p:txBody>
      </p:sp>
    </p:spTree>
    <p:extLst>
      <p:ext uri="{BB962C8B-B14F-4D97-AF65-F5344CB8AC3E}">
        <p14:creationId xmlns:p14="http://schemas.microsoft.com/office/powerpoint/2010/main" val="2122122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97F0AFB-D6EF-2D04-B0AB-43BACC44513E}"/>
              </a:ext>
            </a:extLst>
          </p:cNvPr>
          <p:cNvSpPr/>
          <p:nvPr/>
        </p:nvSpPr>
        <p:spPr>
          <a:xfrm>
            <a:off x="5687122" y="1946246"/>
            <a:ext cx="5889686" cy="3921252"/>
          </a:xfrm>
          <a:prstGeom prst="rect">
            <a:avLst/>
          </a:prstGeom>
          <a:solidFill>
            <a:schemeClr val="bg1"/>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Dependency Injection UML</a:t>
            </a:r>
          </a:p>
        </p:txBody>
      </p:sp>
      <p:pic>
        <p:nvPicPr>
          <p:cNvPr id="6146" name="Picture 2" descr="What is Dependency Inversion Principle (DIP)? | by Sahil Sanjeev Gathani |  Medium">
            <a:extLst>
              <a:ext uri="{FF2B5EF4-FFF2-40B4-BE49-F238E27FC236}">
                <a16:creationId xmlns:a16="http://schemas.microsoft.com/office/drawing/2014/main" id="{B1A9ECF7-6CE7-E6A9-18A5-143CB89FF4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946245"/>
            <a:ext cx="4781877" cy="3921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6780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E6F25FD-A4D1-4611-96EA-1FFD97B0C0AE}"/>
              </a:ext>
            </a:extLst>
          </p:cNvPr>
          <p:cNvSpPr/>
          <p:nvPr/>
        </p:nvSpPr>
        <p:spPr>
          <a:xfrm>
            <a:off x="5609617" y="3744016"/>
            <a:ext cx="5560978" cy="710119"/>
          </a:xfrm>
          <a:prstGeom prst="roundRect">
            <a:avLst/>
          </a:prstGeom>
          <a:solidFill>
            <a:srgbClr val="FF9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Object Pool</a:t>
            </a:r>
          </a:p>
        </p:txBody>
      </p:sp>
      <p:sp>
        <p:nvSpPr>
          <p:cNvPr id="5" name="Rectangle: Rounded Corners 4">
            <a:extLst>
              <a:ext uri="{FF2B5EF4-FFF2-40B4-BE49-F238E27FC236}">
                <a16:creationId xmlns:a16="http://schemas.microsoft.com/office/drawing/2014/main" id="{2999AFFE-4699-4D27-AE1A-73A1063195C4}"/>
              </a:ext>
            </a:extLst>
          </p:cNvPr>
          <p:cNvSpPr/>
          <p:nvPr/>
        </p:nvSpPr>
        <p:spPr>
          <a:xfrm>
            <a:off x="5609617" y="4708900"/>
            <a:ext cx="5560978" cy="710119"/>
          </a:xfrm>
          <a:prstGeom prst="roundRect">
            <a:avLst/>
          </a:prstGeom>
          <a:solidFill>
            <a:srgbClr val="F57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Lazy Initialization</a:t>
            </a:r>
            <a:endParaRPr kumimoji="0" lang="en-GB" sz="3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C472D4B2-2FD0-4117-BB3E-572FE668DF7B}"/>
              </a:ext>
            </a:extLst>
          </p:cNvPr>
          <p:cNvSpPr/>
          <p:nvPr/>
        </p:nvSpPr>
        <p:spPr>
          <a:xfrm>
            <a:off x="5612860" y="2779132"/>
            <a:ext cx="5560978" cy="710119"/>
          </a:xfrm>
          <a:prstGeom prst="roundRect">
            <a:avLst/>
          </a:prstGeom>
          <a:solidFill>
            <a:srgbClr val="FFC10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Prototype</a:t>
            </a:r>
          </a:p>
        </p:txBody>
      </p:sp>
      <p:sp>
        <p:nvSpPr>
          <p:cNvPr id="9" name="Τίτλος 1">
            <a:extLst>
              <a:ext uri="{FF2B5EF4-FFF2-40B4-BE49-F238E27FC236}">
                <a16:creationId xmlns:a16="http://schemas.microsoft.com/office/drawing/2014/main" id="{CFF684EB-F7FD-4951-BED1-17C68BA98FD8}"/>
              </a:ext>
            </a:extLst>
          </p:cNvPr>
          <p:cNvSpPr>
            <a:spLocks noGrp="1"/>
          </p:cNvSpPr>
          <p:nvPr>
            <p:ph type="ctrTitle"/>
          </p:nvPr>
        </p:nvSpPr>
        <p:spPr>
          <a:xfrm>
            <a:off x="145144" y="2761043"/>
            <a:ext cx="4717915" cy="1900897"/>
          </a:xfrm>
        </p:spPr>
        <p:txBody>
          <a:bodyPr>
            <a:normAutofit fontScale="90000"/>
          </a:bodyPr>
          <a:lstStyle/>
          <a:p>
            <a:r>
              <a:rPr lang="en-US" b="1" dirty="0">
                <a:solidFill>
                  <a:srgbClr val="FF9800"/>
                </a:solidFill>
              </a:rPr>
              <a:t>Extra Creational Design Patterns</a:t>
            </a:r>
            <a:endParaRPr lang="en-GB" b="1" dirty="0">
              <a:solidFill>
                <a:srgbClr val="FF9800"/>
              </a:solidFill>
            </a:endParaRPr>
          </a:p>
        </p:txBody>
      </p:sp>
      <p:sp>
        <p:nvSpPr>
          <p:cNvPr id="7" name="Rectangle: Rounded Corners 6">
            <a:extLst>
              <a:ext uri="{FF2B5EF4-FFF2-40B4-BE49-F238E27FC236}">
                <a16:creationId xmlns:a16="http://schemas.microsoft.com/office/drawing/2014/main" id="{F49E2246-9AD9-471E-9F48-9BA18A35474D}"/>
              </a:ext>
            </a:extLst>
          </p:cNvPr>
          <p:cNvSpPr/>
          <p:nvPr/>
        </p:nvSpPr>
        <p:spPr>
          <a:xfrm>
            <a:off x="5609617" y="1778459"/>
            <a:ext cx="5560978" cy="710119"/>
          </a:xfrm>
          <a:prstGeom prst="roundRect">
            <a:avLst/>
          </a:prstGeom>
          <a:solidFill>
            <a:srgbClr val="FFBF6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err="1">
                <a:ln>
                  <a:noFill/>
                </a:ln>
                <a:solidFill>
                  <a:prstClr val="white"/>
                </a:solidFill>
                <a:effectLst/>
                <a:uLnTx/>
                <a:uFillTx/>
                <a:latin typeface="Calibri" panose="020F0502020204030204"/>
                <a:ea typeface="+mn-ea"/>
                <a:cs typeface="+mn-cs"/>
              </a:rPr>
              <a:t>Multiton</a:t>
            </a:r>
            <a:endPar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763D61CA-30E8-45C4-B184-0C9B924DA0B5}"/>
              </a:ext>
            </a:extLst>
          </p:cNvPr>
          <p:cNvSpPr/>
          <p:nvPr/>
        </p:nvSpPr>
        <p:spPr>
          <a:xfrm>
            <a:off x="5609617" y="5709573"/>
            <a:ext cx="5560978" cy="710119"/>
          </a:xfrm>
          <a:prstGeom prst="roundRect">
            <a:avLst/>
          </a:prstGeom>
          <a:solidFill>
            <a:srgbClr val="C864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Resource Acquisition </a:t>
            </a:r>
            <a:r>
              <a:rPr lang="en-US" sz="2400" b="1" dirty="0">
                <a:solidFill>
                  <a:prstClr val="white"/>
                </a:solidFill>
                <a:latin typeface="Calibri" panose="020F0502020204030204"/>
              </a:rPr>
              <a:t>I</a:t>
            </a: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s Initialization</a:t>
            </a:r>
          </a:p>
        </p:txBody>
      </p:sp>
    </p:spTree>
    <p:extLst>
      <p:ext uri="{BB962C8B-B14F-4D97-AF65-F5344CB8AC3E}">
        <p14:creationId xmlns:p14="http://schemas.microsoft.com/office/powerpoint/2010/main" val="2321584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0043A4E-7862-482A-9333-BD0EAB26750E}"/>
              </a:ext>
            </a:extLst>
          </p:cNvPr>
          <p:cNvSpPr/>
          <p:nvPr/>
        </p:nvSpPr>
        <p:spPr>
          <a:xfrm>
            <a:off x="1350628" y="2063694"/>
            <a:ext cx="9690259" cy="3908484"/>
          </a:xfrm>
          <a:prstGeom prst="rect">
            <a:avLst/>
          </a:prstGeom>
          <a:solidFill>
            <a:srgbClr val="455A64"/>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Τίτλος 1">
            <a:extLst>
              <a:ext uri="{FF2B5EF4-FFF2-40B4-BE49-F238E27FC236}">
                <a16:creationId xmlns:a16="http://schemas.microsoft.com/office/drawing/2014/main" id="{52CF6745-C3F2-461D-9004-FB5C06B4A70B}"/>
              </a:ext>
            </a:extLst>
          </p:cNvPr>
          <p:cNvSpPr>
            <a:spLocks noGrp="1"/>
          </p:cNvSpPr>
          <p:nvPr>
            <p:ph type="ctrTitle"/>
          </p:nvPr>
        </p:nvSpPr>
        <p:spPr>
          <a:xfrm>
            <a:off x="1524000" y="1122364"/>
            <a:ext cx="9144000" cy="918310"/>
          </a:xfrm>
        </p:spPr>
        <p:txBody>
          <a:bodyPr/>
          <a:lstStyle/>
          <a:p>
            <a:r>
              <a:rPr lang="en-US" b="1" dirty="0">
                <a:solidFill>
                  <a:srgbClr val="FF9800"/>
                </a:solidFill>
              </a:rPr>
              <a:t>Design Patterns</a:t>
            </a:r>
            <a:endParaRPr lang="en-GB" b="1" dirty="0">
              <a:solidFill>
                <a:srgbClr val="FF9800"/>
              </a:solidFill>
            </a:endParaRPr>
          </a:p>
        </p:txBody>
      </p:sp>
      <p:sp>
        <p:nvSpPr>
          <p:cNvPr id="3" name="Υπότιτλος 2">
            <a:extLst>
              <a:ext uri="{FF2B5EF4-FFF2-40B4-BE49-F238E27FC236}">
                <a16:creationId xmlns:a16="http://schemas.microsoft.com/office/drawing/2014/main" id="{F5049947-A3E2-4B3E-9065-FEA4A06BED50}"/>
              </a:ext>
            </a:extLst>
          </p:cNvPr>
          <p:cNvSpPr>
            <a:spLocks noGrp="1"/>
          </p:cNvSpPr>
          <p:nvPr>
            <p:ph type="subTitle" idx="1"/>
          </p:nvPr>
        </p:nvSpPr>
        <p:spPr>
          <a:xfrm>
            <a:off x="1350627" y="2354809"/>
            <a:ext cx="9690259" cy="3326255"/>
          </a:xfrm>
        </p:spPr>
        <p:txBody>
          <a:bodyPr>
            <a:noAutofit/>
          </a:bodyPr>
          <a:lstStyle/>
          <a:p>
            <a:pPr algn="just"/>
            <a:r>
              <a:rPr lang="en-US" sz="1800" dirty="0">
                <a:solidFill>
                  <a:schemeClr val="bg1"/>
                </a:solidFill>
              </a:rPr>
              <a:t>In software engineering, a software design pattern is a general, reusable solution to a commonly occurring problem within a given context in software design. It is a description or template for how to solve a problem that can be used in many different situations. Design patterns are formalized best practices that the programmer can use to solve common problems when designing an application or system.</a:t>
            </a:r>
          </a:p>
          <a:p>
            <a:pPr algn="just"/>
            <a:r>
              <a:rPr lang="en-US" sz="1800" dirty="0">
                <a:solidFill>
                  <a:schemeClr val="bg1"/>
                </a:solidFill>
              </a:rPr>
              <a:t>Object-oriented design patterns typically show relationships and interactions between classes or objects, without specifying the final application classes or objects that are involved. Some patterns can be rendered unnecessary in languages that have built-in support for solving the problem they are trying to solve, and object-oriented patterns are not necessarily suitable for non-object-oriented languages.</a:t>
            </a:r>
          </a:p>
          <a:p>
            <a:pPr algn="just"/>
            <a:r>
              <a:rPr lang="en-US" sz="1800" dirty="0">
                <a:solidFill>
                  <a:schemeClr val="bg1"/>
                </a:solidFill>
              </a:rPr>
              <a:t>Design patterns may be viewed as a structured approach to computer programming intermediate between the levels of a programming paradigm and a concrete algorithm.</a:t>
            </a:r>
          </a:p>
        </p:txBody>
      </p:sp>
      <p:sp>
        <p:nvSpPr>
          <p:cNvPr id="6" name="TextBox 5">
            <a:extLst>
              <a:ext uri="{FF2B5EF4-FFF2-40B4-BE49-F238E27FC236}">
                <a16:creationId xmlns:a16="http://schemas.microsoft.com/office/drawing/2014/main" id="{F20F1098-C5EE-CA48-1DA2-3CF7A8A7780A}"/>
              </a:ext>
            </a:extLst>
          </p:cNvPr>
          <p:cNvSpPr txBox="1"/>
          <p:nvPr/>
        </p:nvSpPr>
        <p:spPr>
          <a:xfrm>
            <a:off x="7292898" y="6488668"/>
            <a:ext cx="4899101" cy="338554"/>
          </a:xfrm>
          <a:prstGeom prst="rect">
            <a:avLst/>
          </a:prstGeom>
          <a:noFill/>
        </p:spPr>
        <p:txBody>
          <a:bodyPr wrap="square">
            <a:spAutoFit/>
          </a:bodyPr>
          <a:lstStyle/>
          <a:p>
            <a:r>
              <a:rPr lang="en-GB" sz="1600" dirty="0">
                <a:solidFill>
                  <a:schemeClr val="bg1"/>
                </a:solidFill>
              </a:rPr>
              <a:t>https://en.wikipedia.org/wiki/Software_design_pattern</a:t>
            </a:r>
          </a:p>
        </p:txBody>
      </p:sp>
    </p:spTree>
    <p:extLst>
      <p:ext uri="{BB962C8B-B14F-4D97-AF65-F5344CB8AC3E}">
        <p14:creationId xmlns:p14="http://schemas.microsoft.com/office/powerpoint/2010/main" val="2262653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E6F25FD-A4D1-4611-96EA-1FFD97B0C0AE}"/>
              </a:ext>
            </a:extLst>
          </p:cNvPr>
          <p:cNvSpPr/>
          <p:nvPr/>
        </p:nvSpPr>
        <p:spPr>
          <a:xfrm>
            <a:off x="5609617" y="3744016"/>
            <a:ext cx="5560978" cy="710119"/>
          </a:xfrm>
          <a:prstGeom prst="roundRect">
            <a:avLst/>
          </a:prstGeom>
          <a:solidFill>
            <a:srgbClr val="FF9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Factory</a:t>
            </a:r>
          </a:p>
        </p:txBody>
      </p:sp>
      <p:sp>
        <p:nvSpPr>
          <p:cNvPr id="5" name="Rectangle: Rounded Corners 4">
            <a:extLst>
              <a:ext uri="{FF2B5EF4-FFF2-40B4-BE49-F238E27FC236}">
                <a16:creationId xmlns:a16="http://schemas.microsoft.com/office/drawing/2014/main" id="{2999AFFE-4699-4D27-AE1A-73A1063195C4}"/>
              </a:ext>
            </a:extLst>
          </p:cNvPr>
          <p:cNvSpPr/>
          <p:nvPr/>
        </p:nvSpPr>
        <p:spPr>
          <a:xfrm>
            <a:off x="5609617" y="4708900"/>
            <a:ext cx="5560978" cy="710119"/>
          </a:xfrm>
          <a:prstGeom prst="roundRect">
            <a:avLst/>
          </a:prstGeom>
          <a:solidFill>
            <a:srgbClr val="F57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Abstract Factory</a:t>
            </a:r>
            <a:endParaRPr kumimoji="0" lang="en-GB" sz="3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C472D4B2-2FD0-4117-BB3E-572FE668DF7B}"/>
              </a:ext>
            </a:extLst>
          </p:cNvPr>
          <p:cNvSpPr/>
          <p:nvPr/>
        </p:nvSpPr>
        <p:spPr>
          <a:xfrm>
            <a:off x="5612860" y="2779132"/>
            <a:ext cx="5560978" cy="710119"/>
          </a:xfrm>
          <a:prstGeom prst="roundRect">
            <a:avLst/>
          </a:prstGeom>
          <a:solidFill>
            <a:srgbClr val="FFC10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Builder</a:t>
            </a:r>
          </a:p>
        </p:txBody>
      </p:sp>
      <p:sp>
        <p:nvSpPr>
          <p:cNvPr id="9" name="Τίτλος 1">
            <a:extLst>
              <a:ext uri="{FF2B5EF4-FFF2-40B4-BE49-F238E27FC236}">
                <a16:creationId xmlns:a16="http://schemas.microsoft.com/office/drawing/2014/main" id="{CFF684EB-F7FD-4951-BED1-17C68BA98FD8}"/>
              </a:ext>
            </a:extLst>
          </p:cNvPr>
          <p:cNvSpPr>
            <a:spLocks noGrp="1"/>
          </p:cNvSpPr>
          <p:nvPr>
            <p:ph type="ctrTitle"/>
          </p:nvPr>
        </p:nvSpPr>
        <p:spPr>
          <a:xfrm>
            <a:off x="145144" y="2761043"/>
            <a:ext cx="4950963" cy="1900897"/>
          </a:xfrm>
        </p:spPr>
        <p:txBody>
          <a:bodyPr>
            <a:normAutofit/>
          </a:bodyPr>
          <a:lstStyle/>
          <a:p>
            <a:r>
              <a:rPr lang="en-US" b="1" dirty="0">
                <a:solidFill>
                  <a:srgbClr val="FF9800"/>
                </a:solidFill>
              </a:rPr>
              <a:t>Creational Design Patterns</a:t>
            </a:r>
            <a:endParaRPr lang="en-GB" b="1" dirty="0">
              <a:solidFill>
                <a:srgbClr val="FF9800"/>
              </a:solidFill>
            </a:endParaRPr>
          </a:p>
        </p:txBody>
      </p:sp>
      <p:sp>
        <p:nvSpPr>
          <p:cNvPr id="7" name="Rectangle: Rounded Corners 6">
            <a:extLst>
              <a:ext uri="{FF2B5EF4-FFF2-40B4-BE49-F238E27FC236}">
                <a16:creationId xmlns:a16="http://schemas.microsoft.com/office/drawing/2014/main" id="{F49E2246-9AD9-471E-9F48-9BA18A35474D}"/>
              </a:ext>
            </a:extLst>
          </p:cNvPr>
          <p:cNvSpPr/>
          <p:nvPr/>
        </p:nvSpPr>
        <p:spPr>
          <a:xfrm>
            <a:off x="5609617" y="1778459"/>
            <a:ext cx="5560978" cy="710119"/>
          </a:xfrm>
          <a:prstGeom prst="roundRect">
            <a:avLst/>
          </a:prstGeom>
          <a:solidFill>
            <a:srgbClr val="FFBF6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Singleton</a:t>
            </a:r>
          </a:p>
        </p:txBody>
      </p:sp>
      <p:sp>
        <p:nvSpPr>
          <p:cNvPr id="8" name="Rectangle: Rounded Corners 7">
            <a:extLst>
              <a:ext uri="{FF2B5EF4-FFF2-40B4-BE49-F238E27FC236}">
                <a16:creationId xmlns:a16="http://schemas.microsoft.com/office/drawing/2014/main" id="{763D61CA-30E8-45C4-B184-0C9B924DA0B5}"/>
              </a:ext>
            </a:extLst>
          </p:cNvPr>
          <p:cNvSpPr/>
          <p:nvPr/>
        </p:nvSpPr>
        <p:spPr>
          <a:xfrm>
            <a:off x="5609617" y="5709573"/>
            <a:ext cx="5560978" cy="710119"/>
          </a:xfrm>
          <a:prstGeom prst="roundRect">
            <a:avLst/>
          </a:prstGeom>
          <a:solidFill>
            <a:srgbClr val="C864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Dependency Inversion</a:t>
            </a:r>
            <a:endParaRPr kumimoji="0" lang="en-GB" sz="3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4575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304343-C247-416E-8955-896BECD84AE6}"/>
              </a:ext>
            </a:extLst>
          </p:cNvPr>
          <p:cNvSpPr/>
          <p:nvPr/>
        </p:nvSpPr>
        <p:spPr>
          <a:xfrm>
            <a:off x="5687122" y="1946246"/>
            <a:ext cx="5889686" cy="3921252"/>
          </a:xfrm>
          <a:prstGeom prst="rect">
            <a:avLst/>
          </a:prstGeom>
          <a:solidFill>
            <a:srgbClr val="455A64"/>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EC26BAF9-1129-4044-850A-2639A61A61A2}"/>
              </a:ext>
            </a:extLst>
          </p:cNvPr>
          <p:cNvSpPr txBox="1"/>
          <p:nvPr/>
        </p:nvSpPr>
        <p:spPr>
          <a:xfrm>
            <a:off x="5776332" y="2568044"/>
            <a:ext cx="5800476" cy="2677656"/>
          </a:xfrm>
          <a:prstGeom prst="rect">
            <a:avLst/>
          </a:prstGeom>
          <a:noFill/>
        </p:spPr>
        <p:txBody>
          <a:bodyPr wrap="square" rtlCol="0">
            <a:spAutoFit/>
          </a:bodyPr>
          <a:lstStyle/>
          <a:p>
            <a:pPr marL="342900" marR="0" lvl="0" indent="-342900" algn="just"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Ensure they only have one instance</a:t>
            </a:r>
            <a:endParaRPr kumimoji="0" lang="el-GR"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R="0" lvl="0" algn="just" defTabSz="914400" rtl="0" eaLnBrk="1" fontAlgn="auto" latinLnBrk="0" hangingPunct="1">
              <a:lnSpc>
                <a:spcPct val="150000"/>
              </a:lnSpc>
              <a:spcBef>
                <a:spcPts val="0"/>
              </a:spcBef>
              <a:spcAft>
                <a:spcPts val="0"/>
              </a:spcAft>
              <a:buClrTx/>
              <a:buSzTx/>
              <a:tabLst/>
              <a:defRPr/>
            </a:pPr>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Provide easy access to that instance</a:t>
            </a:r>
            <a:endParaRPr kumimoji="0" lang="el-GR"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R="0" lvl="0" algn="just" defTabSz="914400" rtl="0" eaLnBrk="1" fontAlgn="auto" latinLnBrk="0" hangingPunct="1">
              <a:lnSpc>
                <a:spcPct val="100000"/>
              </a:lnSpc>
              <a:spcBef>
                <a:spcPts val="0"/>
              </a:spcBef>
              <a:spcAft>
                <a:spcPts val="0"/>
              </a:spcAft>
              <a:buClrTx/>
              <a:buSzTx/>
              <a:tabLst/>
              <a:defRPr/>
            </a:pPr>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Control their instantiation (for example, hiding the constructors of a class)</a:t>
            </a:r>
            <a:endParaRPr kumimoji="0" lang="en-US" sz="24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Singleton</a:t>
            </a:r>
          </a:p>
        </p:txBody>
      </p:sp>
    </p:spTree>
    <p:extLst>
      <p:ext uri="{BB962C8B-B14F-4D97-AF65-F5344CB8AC3E}">
        <p14:creationId xmlns:p14="http://schemas.microsoft.com/office/powerpoint/2010/main" val="4003812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304343-C247-416E-8955-896BECD84AE6}"/>
              </a:ext>
            </a:extLst>
          </p:cNvPr>
          <p:cNvSpPr/>
          <p:nvPr/>
        </p:nvSpPr>
        <p:spPr>
          <a:xfrm>
            <a:off x="5687122" y="1946246"/>
            <a:ext cx="5889686" cy="3921252"/>
          </a:xfrm>
          <a:prstGeom prst="rect">
            <a:avLst/>
          </a:prstGeom>
          <a:solidFill>
            <a:schemeClr val="bg1"/>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Singleton UML</a:t>
            </a:r>
          </a:p>
        </p:txBody>
      </p:sp>
      <p:pic>
        <p:nvPicPr>
          <p:cNvPr id="1026" name="Picture 2" descr="Singleton pattern - Wikipedia">
            <a:extLst>
              <a:ext uri="{FF2B5EF4-FFF2-40B4-BE49-F238E27FC236}">
                <a16:creationId xmlns:a16="http://schemas.microsoft.com/office/drawing/2014/main" id="{D527CA80-7A0C-24EA-13B9-EFA570CF58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255" y="1946246"/>
            <a:ext cx="6535420" cy="3921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590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304343-C247-416E-8955-896BECD84AE6}"/>
              </a:ext>
            </a:extLst>
          </p:cNvPr>
          <p:cNvSpPr/>
          <p:nvPr/>
        </p:nvSpPr>
        <p:spPr>
          <a:xfrm>
            <a:off x="5687122" y="1946244"/>
            <a:ext cx="5889686" cy="4125371"/>
          </a:xfrm>
          <a:prstGeom prst="rect">
            <a:avLst/>
          </a:prstGeom>
          <a:solidFill>
            <a:srgbClr val="263238"/>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2523338"/>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Singleton Example in Kotlin</a:t>
            </a:r>
          </a:p>
        </p:txBody>
      </p:sp>
      <p:sp>
        <p:nvSpPr>
          <p:cNvPr id="3" name="Rectangle 2">
            <a:extLst>
              <a:ext uri="{FF2B5EF4-FFF2-40B4-BE49-F238E27FC236}">
                <a16:creationId xmlns:a16="http://schemas.microsoft.com/office/drawing/2014/main" id="{8993FFEC-754C-5751-EE0B-B26F6A6A5C71}"/>
              </a:ext>
            </a:extLst>
          </p:cNvPr>
          <p:cNvSpPr>
            <a:spLocks noChangeArrowheads="1"/>
          </p:cNvSpPr>
          <p:nvPr/>
        </p:nvSpPr>
        <p:spPr bwMode="auto">
          <a:xfrm>
            <a:off x="5687122" y="1924241"/>
            <a:ext cx="5889686" cy="397031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rgbClr val="B2FF59"/>
              </a:solidFill>
              <a:effectLst/>
              <a:latin typeface="JetBrains Mono"/>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B2FF59"/>
                </a:solidFill>
                <a:effectLst/>
                <a:latin typeface="JetBrains Mono"/>
              </a:rPr>
              <a:t>object </a:t>
            </a:r>
            <a:r>
              <a:rPr kumimoji="0" lang="en-US" altLang="en-US" sz="2800" b="0" i="0" u="none" strike="noStrike" cap="none" normalizeH="0" baseline="0" dirty="0">
                <a:ln>
                  <a:noFill/>
                </a:ln>
                <a:solidFill>
                  <a:srgbClr val="C3CEE3"/>
                </a:solidFill>
                <a:effectLst/>
                <a:latin typeface="JetBrains Mono"/>
              </a:rPr>
              <a:t>Singleton </a:t>
            </a:r>
            <a:r>
              <a:rPr kumimoji="0" lang="en-US" altLang="en-US" sz="2800" b="0" i="0" u="none" strike="noStrike" cap="none" normalizeH="0" baseline="0" dirty="0">
                <a:ln>
                  <a:noFill/>
                </a:ln>
                <a:solidFill>
                  <a:srgbClr val="CAD3DE"/>
                </a:solidFill>
                <a:effectLst/>
                <a:latin typeface="JetBrains Mono"/>
              </a:rPr>
              <a:t>{</a:t>
            </a:r>
            <a:br>
              <a:rPr kumimoji="0" lang="en-US" altLang="en-US" sz="2800" b="0" i="0" u="none" strike="noStrike" cap="none" normalizeH="0" baseline="0" dirty="0">
                <a:ln>
                  <a:noFill/>
                </a:ln>
                <a:solidFill>
                  <a:srgbClr val="CAD3DE"/>
                </a:solidFill>
                <a:effectLst/>
                <a:latin typeface="JetBrains Mono"/>
              </a:rPr>
            </a:br>
            <a:r>
              <a:rPr kumimoji="0" lang="en-US" altLang="en-US" sz="2800" b="0" i="0" u="none" strike="noStrike" cap="none" normalizeH="0" baseline="0" dirty="0">
                <a:ln>
                  <a:noFill/>
                </a:ln>
                <a:solidFill>
                  <a:srgbClr val="CAD3DE"/>
                </a:solidFill>
                <a:effectLst/>
                <a:latin typeface="JetBrains Mono"/>
              </a:rPr>
              <a:t>    </a:t>
            </a:r>
            <a:r>
              <a:rPr kumimoji="0" lang="en-US" altLang="en-US" sz="2800" b="0" i="0" u="none" strike="noStrike" cap="none" normalizeH="0" baseline="0" dirty="0" err="1">
                <a:ln>
                  <a:noFill/>
                </a:ln>
                <a:solidFill>
                  <a:srgbClr val="B2FF59"/>
                </a:solidFill>
                <a:effectLst/>
                <a:latin typeface="JetBrains Mono"/>
              </a:rPr>
              <a:t>val</a:t>
            </a:r>
            <a:r>
              <a:rPr kumimoji="0" lang="en-US" altLang="en-US" sz="2800" b="0" i="0" u="none" strike="noStrike" cap="none" normalizeH="0" baseline="0" dirty="0">
                <a:ln>
                  <a:noFill/>
                </a:ln>
                <a:solidFill>
                  <a:srgbClr val="B2FF59"/>
                </a:solidFill>
                <a:effectLst/>
                <a:latin typeface="JetBrains Mono"/>
              </a:rPr>
              <a:t> </a:t>
            </a:r>
            <a:r>
              <a:rPr kumimoji="0" lang="en-US" altLang="en-US" sz="2800" b="0" i="0" u="none" strike="noStrike" cap="none" normalizeH="0" baseline="0" dirty="0" err="1">
                <a:ln>
                  <a:noFill/>
                </a:ln>
                <a:solidFill>
                  <a:srgbClr val="C3CEE3"/>
                </a:solidFill>
                <a:effectLst/>
                <a:latin typeface="JetBrains Mono"/>
              </a:rPr>
              <a:t>sampleVar</a:t>
            </a:r>
            <a:r>
              <a:rPr kumimoji="0" lang="en-US" altLang="en-US" sz="2800" b="0" i="0" u="none" strike="noStrike" cap="none" normalizeH="0" baseline="0" dirty="0">
                <a:ln>
                  <a:noFill/>
                </a:ln>
                <a:solidFill>
                  <a:srgbClr val="C3CEE3"/>
                </a:solidFill>
                <a:effectLst/>
                <a:latin typeface="JetBrains Mono"/>
              </a:rPr>
              <a:t>: Int </a:t>
            </a:r>
            <a:r>
              <a:rPr kumimoji="0" lang="en-US" altLang="en-US" sz="2800" b="0" i="0" u="none" strike="noStrike" cap="none" normalizeH="0" baseline="0" dirty="0">
                <a:ln>
                  <a:noFill/>
                </a:ln>
                <a:solidFill>
                  <a:srgbClr val="78909C"/>
                </a:solidFill>
                <a:effectLst/>
                <a:latin typeface="JetBrains Mono"/>
              </a:rPr>
              <a:t>= </a:t>
            </a:r>
            <a:r>
              <a:rPr kumimoji="0" lang="en-US" altLang="en-US" sz="2800" b="0" i="0" u="none" strike="noStrike" cap="none" normalizeH="0" baseline="0" dirty="0">
                <a:ln>
                  <a:noFill/>
                </a:ln>
                <a:solidFill>
                  <a:srgbClr val="42A5F5"/>
                </a:solidFill>
                <a:effectLst/>
                <a:latin typeface="JetBrains Mono"/>
              </a:rPr>
              <a:t>5</a:t>
            </a:r>
            <a:br>
              <a:rPr kumimoji="0" lang="en-US" altLang="en-US" sz="2800" b="0" i="0" u="none" strike="noStrike" cap="none" normalizeH="0" baseline="0" dirty="0">
                <a:ln>
                  <a:noFill/>
                </a:ln>
                <a:solidFill>
                  <a:srgbClr val="42A5F5"/>
                </a:solidFill>
                <a:effectLst/>
                <a:latin typeface="JetBrains Mono"/>
              </a:rPr>
            </a:br>
            <a:br>
              <a:rPr kumimoji="0" lang="en-US" altLang="en-US" sz="2800" b="0" i="0" u="none" strike="noStrike" cap="none" normalizeH="0" baseline="0" dirty="0">
                <a:ln>
                  <a:noFill/>
                </a:ln>
                <a:solidFill>
                  <a:srgbClr val="42A5F5"/>
                </a:solidFill>
                <a:effectLst/>
                <a:latin typeface="JetBrains Mono"/>
              </a:rPr>
            </a:br>
            <a:r>
              <a:rPr kumimoji="0" lang="en-US" altLang="en-US" sz="2800" b="0" i="0" u="none" strike="noStrike" cap="none" normalizeH="0" baseline="0" dirty="0">
                <a:ln>
                  <a:noFill/>
                </a:ln>
                <a:solidFill>
                  <a:srgbClr val="42A5F5"/>
                </a:solidFill>
                <a:effectLst/>
                <a:latin typeface="JetBrains Mono"/>
              </a:rPr>
              <a:t>    </a:t>
            </a:r>
            <a:r>
              <a:rPr kumimoji="0" lang="en-US" altLang="en-US" sz="2800" b="0" i="0" u="none" strike="noStrike" cap="none" normalizeH="0" baseline="0" dirty="0">
                <a:ln>
                  <a:noFill/>
                </a:ln>
                <a:solidFill>
                  <a:srgbClr val="B2FF59"/>
                </a:solidFill>
                <a:effectLst/>
                <a:latin typeface="JetBrains Mono"/>
              </a:rPr>
              <a:t>fun </a:t>
            </a:r>
            <a:r>
              <a:rPr kumimoji="0" lang="en-US" altLang="en-US" sz="2800" b="0" i="0" u="none" strike="noStrike" cap="none" normalizeH="0" baseline="0" dirty="0" err="1">
                <a:ln>
                  <a:noFill/>
                </a:ln>
                <a:solidFill>
                  <a:srgbClr val="7FCAC3"/>
                </a:solidFill>
                <a:effectLst/>
                <a:latin typeface="JetBrains Mono"/>
              </a:rPr>
              <a:t>sampleFun</a:t>
            </a:r>
            <a:r>
              <a:rPr kumimoji="0" lang="en-US" altLang="en-US" sz="2800" b="0" i="0" u="none" strike="noStrike" cap="none" normalizeH="0" baseline="0" dirty="0">
                <a:ln>
                  <a:noFill/>
                </a:ln>
                <a:solidFill>
                  <a:srgbClr val="78909C"/>
                </a:solidFill>
                <a:effectLst/>
                <a:latin typeface="JetBrains Mono"/>
              </a:rPr>
              <a:t>() </a:t>
            </a:r>
            <a:r>
              <a:rPr kumimoji="0" lang="en-US" altLang="en-US" sz="2800" b="0" i="0" u="none" strike="noStrike" cap="none" normalizeH="0" baseline="0" dirty="0">
                <a:ln>
                  <a:noFill/>
                </a:ln>
                <a:solidFill>
                  <a:srgbClr val="CAD3DE"/>
                </a:solidFill>
                <a:effectLst/>
                <a:latin typeface="JetBrains Mono"/>
              </a:rPr>
              <a:t>{</a:t>
            </a:r>
            <a:br>
              <a:rPr kumimoji="0" lang="en-US" altLang="en-US" sz="2800" b="0" i="0" u="none" strike="noStrike" cap="none" normalizeH="0" baseline="0" dirty="0">
                <a:ln>
                  <a:noFill/>
                </a:ln>
                <a:solidFill>
                  <a:srgbClr val="CAD3DE"/>
                </a:solidFill>
                <a:effectLst/>
                <a:latin typeface="JetBrains Mono"/>
              </a:rPr>
            </a:br>
            <a:r>
              <a:rPr kumimoji="0" lang="en-US" altLang="en-US" sz="2800" b="0" i="0" u="none" strike="noStrike" cap="none" normalizeH="0" baseline="0" dirty="0">
                <a:ln>
                  <a:noFill/>
                </a:ln>
                <a:solidFill>
                  <a:srgbClr val="CAD3DE"/>
                </a:solidFill>
                <a:effectLst/>
                <a:latin typeface="JetBrains Mono"/>
              </a:rPr>
              <a:t>        </a:t>
            </a:r>
            <a:r>
              <a:rPr kumimoji="0" lang="en-US" altLang="en-US" sz="2800" b="0" i="0" u="none" strike="noStrike" cap="none" normalizeH="0" baseline="0" dirty="0">
                <a:ln>
                  <a:noFill/>
                </a:ln>
                <a:solidFill>
                  <a:srgbClr val="C3CEE3"/>
                </a:solidFill>
                <a:effectLst/>
                <a:latin typeface="JetBrains Mono"/>
              </a:rPr>
              <a:t>print</a:t>
            </a:r>
            <a:r>
              <a:rPr kumimoji="0" lang="en-US" altLang="en-US" sz="2800" b="0" i="0" u="none" strike="noStrike" cap="none" normalizeH="0" baseline="0" dirty="0">
                <a:ln>
                  <a:noFill/>
                </a:ln>
                <a:solidFill>
                  <a:srgbClr val="78909C"/>
                </a:solidFill>
                <a:effectLst/>
                <a:latin typeface="JetBrains Mono"/>
              </a:rPr>
              <a:t>(</a:t>
            </a:r>
            <a:r>
              <a:rPr kumimoji="0" lang="en-US" altLang="en-US" sz="2800" b="0" i="0" u="none" strike="noStrike" cap="none" normalizeH="0" baseline="0" dirty="0">
                <a:ln>
                  <a:noFill/>
                </a:ln>
                <a:solidFill>
                  <a:srgbClr val="42A5F5"/>
                </a:solidFill>
                <a:effectLst/>
                <a:latin typeface="JetBrains Mono"/>
              </a:rPr>
              <a:t>"Sample print"</a:t>
            </a:r>
            <a:r>
              <a:rPr kumimoji="0" lang="en-US" altLang="en-US" sz="2800" b="0" i="0" u="none" strike="noStrike" cap="none" normalizeH="0" baseline="0" dirty="0">
                <a:ln>
                  <a:noFill/>
                </a:ln>
                <a:solidFill>
                  <a:srgbClr val="78909C"/>
                </a:solidFill>
                <a:effectLst/>
                <a:latin typeface="JetBrains Mono"/>
              </a:rPr>
              <a:t>)</a:t>
            </a:r>
            <a:br>
              <a:rPr kumimoji="0" lang="en-US" altLang="en-US" sz="2800" b="0" i="0" u="none" strike="noStrike" cap="none" normalizeH="0" baseline="0" dirty="0">
                <a:ln>
                  <a:noFill/>
                </a:ln>
                <a:solidFill>
                  <a:srgbClr val="78909C"/>
                </a:solidFill>
                <a:effectLst/>
                <a:latin typeface="JetBrains Mono"/>
              </a:rPr>
            </a:br>
            <a:r>
              <a:rPr kumimoji="0" lang="en-US" altLang="en-US" sz="2800" b="0" i="0" u="none" strike="noStrike" cap="none" normalizeH="0" baseline="0" dirty="0">
                <a:ln>
                  <a:noFill/>
                </a:ln>
                <a:solidFill>
                  <a:srgbClr val="78909C"/>
                </a:solidFill>
                <a:effectLst/>
                <a:latin typeface="JetBrains Mono"/>
              </a:rPr>
              <a:t>    </a:t>
            </a:r>
            <a:r>
              <a:rPr kumimoji="0" lang="en-US" altLang="en-US" sz="2800" b="0" i="0" u="none" strike="noStrike" cap="none" normalizeH="0" baseline="0" dirty="0">
                <a:ln>
                  <a:noFill/>
                </a:ln>
                <a:solidFill>
                  <a:srgbClr val="CAD3DE"/>
                </a:solidFill>
                <a:effectLst/>
                <a:latin typeface="JetBrains Mono"/>
              </a:rPr>
              <a:t>}</a:t>
            </a:r>
            <a:br>
              <a:rPr kumimoji="0" lang="en-US" altLang="en-US" sz="2800" b="0" i="0" u="none" strike="noStrike" cap="none" normalizeH="0" baseline="0" dirty="0">
                <a:ln>
                  <a:noFill/>
                </a:ln>
                <a:solidFill>
                  <a:srgbClr val="CAD3DE"/>
                </a:solidFill>
                <a:effectLst/>
                <a:latin typeface="JetBrains Mono"/>
              </a:rPr>
            </a:br>
            <a:r>
              <a:rPr kumimoji="0" lang="en-US" altLang="en-US" sz="2800" b="0" i="0" u="none" strike="noStrike" cap="none" normalizeH="0" baseline="0" dirty="0">
                <a:ln>
                  <a:noFill/>
                </a:ln>
                <a:solidFill>
                  <a:srgbClr val="CAD3DE"/>
                </a:solidFill>
                <a:effectLst/>
                <a:latin typeface="JetBrains Mono"/>
              </a:rPr>
              <a:t>}</a:t>
            </a:r>
            <a:endParaRPr lang="en-US" altLang="en-US" sz="60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rgbClr val="CAD3DE"/>
              </a:solidFill>
              <a:effectLst/>
              <a:latin typeface="JetBrains Mono"/>
            </a:endParaRPr>
          </a:p>
        </p:txBody>
      </p:sp>
    </p:spTree>
    <p:extLst>
      <p:ext uri="{BB962C8B-B14F-4D97-AF65-F5344CB8AC3E}">
        <p14:creationId xmlns:p14="http://schemas.microsoft.com/office/powerpoint/2010/main" val="2756141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4EED1F-99C8-207C-9393-CE2E1ABFE678}"/>
              </a:ext>
            </a:extLst>
          </p:cNvPr>
          <p:cNvSpPr/>
          <p:nvPr/>
        </p:nvSpPr>
        <p:spPr>
          <a:xfrm>
            <a:off x="5687122" y="1946246"/>
            <a:ext cx="5889686" cy="3921252"/>
          </a:xfrm>
          <a:prstGeom prst="rect">
            <a:avLst/>
          </a:prstGeom>
          <a:solidFill>
            <a:srgbClr val="455A64"/>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EC26BAF9-1129-4044-850A-2639A61A61A2}"/>
              </a:ext>
            </a:extLst>
          </p:cNvPr>
          <p:cNvSpPr txBox="1"/>
          <p:nvPr/>
        </p:nvSpPr>
        <p:spPr>
          <a:xfrm>
            <a:off x="5687122" y="2383378"/>
            <a:ext cx="5889686" cy="2308324"/>
          </a:xfrm>
          <a:prstGeom prst="rect">
            <a:avLst/>
          </a:prstGeom>
          <a:noFill/>
        </p:spPr>
        <p:txBody>
          <a:bodyPr wrap="square" rtlCol="0">
            <a:spAutoFit/>
          </a:bodyPr>
          <a:lstStyle/>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a class (the same construction process) create different representations of a complex object?</a:t>
            </a:r>
          </a:p>
          <a:p>
            <a:pPr marR="0" lvl="0" algn="just" defTabSz="914400" rtl="0" eaLnBrk="1" fontAlgn="auto" latinLnBrk="0" hangingPunct="1">
              <a:lnSpc>
                <a:spcPct val="100000"/>
              </a:lnSpc>
              <a:spcBef>
                <a:spcPts val="0"/>
              </a:spcBef>
              <a:spcAft>
                <a:spcPts val="0"/>
              </a:spcAft>
              <a:buClrTx/>
              <a:buSzTx/>
              <a:tabLst/>
              <a:defRPr/>
            </a:pPr>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rPr>
              <a:t>How can a class that includes creating a complex object be simplified?</a:t>
            </a:r>
            <a:endParaRPr kumimoji="0" lang="en-US" sz="24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Builder</a:t>
            </a:r>
          </a:p>
        </p:txBody>
      </p:sp>
    </p:spTree>
    <p:extLst>
      <p:ext uri="{BB962C8B-B14F-4D97-AF65-F5344CB8AC3E}">
        <p14:creationId xmlns:p14="http://schemas.microsoft.com/office/powerpoint/2010/main" val="2977387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4EED1F-99C8-207C-9393-CE2E1ABFE678}"/>
              </a:ext>
            </a:extLst>
          </p:cNvPr>
          <p:cNvSpPr/>
          <p:nvPr/>
        </p:nvSpPr>
        <p:spPr>
          <a:xfrm>
            <a:off x="5687122" y="1946246"/>
            <a:ext cx="5889686" cy="3921252"/>
          </a:xfrm>
          <a:prstGeom prst="rect">
            <a:avLst/>
          </a:prstGeom>
          <a:solidFill>
            <a:schemeClr val="bg1"/>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190089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Builder UML</a:t>
            </a:r>
          </a:p>
        </p:txBody>
      </p:sp>
      <p:pic>
        <p:nvPicPr>
          <p:cNvPr id="2050" name="Picture 2" descr="Builder pattern - Wikipedia">
            <a:extLst>
              <a:ext uri="{FF2B5EF4-FFF2-40B4-BE49-F238E27FC236}">
                <a16:creationId xmlns:a16="http://schemas.microsoft.com/office/drawing/2014/main" id="{0FE20062-AD85-8C57-092E-4F348187F2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5612" y="2653990"/>
            <a:ext cx="5871196" cy="2007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5257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304343-C247-416E-8955-896BECD84AE6}"/>
              </a:ext>
            </a:extLst>
          </p:cNvPr>
          <p:cNvSpPr/>
          <p:nvPr/>
        </p:nvSpPr>
        <p:spPr>
          <a:xfrm>
            <a:off x="5687122" y="1130640"/>
            <a:ext cx="5889686" cy="5324534"/>
          </a:xfrm>
          <a:prstGeom prst="rect">
            <a:avLst/>
          </a:prstGeom>
          <a:solidFill>
            <a:srgbClr val="263238"/>
          </a:solidFill>
          <a:ln>
            <a:noFill/>
          </a:ln>
          <a:effectLst>
            <a:outerShdw blurRad="50800" dist="38100" dir="39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Τίτλος 1">
            <a:extLst>
              <a:ext uri="{FF2B5EF4-FFF2-40B4-BE49-F238E27FC236}">
                <a16:creationId xmlns:a16="http://schemas.microsoft.com/office/drawing/2014/main" id="{F198ACEB-9E14-BC77-8ECF-63796EA549F1}"/>
              </a:ext>
            </a:extLst>
          </p:cNvPr>
          <p:cNvSpPr txBox="1">
            <a:spLocks/>
          </p:cNvSpPr>
          <p:nvPr/>
        </p:nvSpPr>
        <p:spPr>
          <a:xfrm>
            <a:off x="145144" y="2761043"/>
            <a:ext cx="4717915" cy="2523338"/>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rgbClr val="FF9800"/>
                </a:solidFill>
                <a:effectLst/>
                <a:uLnTx/>
                <a:uFillTx/>
                <a:latin typeface="Calibri Light" panose="020F0302020204030204"/>
                <a:ea typeface="+mj-ea"/>
                <a:cs typeface="+mj-cs"/>
              </a:rPr>
              <a:t>Builder Example in Kotlin 1/2</a:t>
            </a:r>
          </a:p>
        </p:txBody>
      </p:sp>
      <p:sp>
        <p:nvSpPr>
          <p:cNvPr id="2" name="Rectangle 1">
            <a:extLst>
              <a:ext uri="{FF2B5EF4-FFF2-40B4-BE49-F238E27FC236}">
                <a16:creationId xmlns:a16="http://schemas.microsoft.com/office/drawing/2014/main" id="{047D37C4-5213-9293-E671-2A640D5DB69B}"/>
              </a:ext>
            </a:extLst>
          </p:cNvPr>
          <p:cNvSpPr>
            <a:spLocks noChangeArrowheads="1"/>
          </p:cNvSpPr>
          <p:nvPr/>
        </p:nvSpPr>
        <p:spPr bwMode="auto">
          <a:xfrm>
            <a:off x="5687122" y="1130639"/>
            <a:ext cx="5401056" cy="532453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B2FF59"/>
                </a:solidFill>
                <a:effectLst/>
                <a:latin typeface="JetBrains Mono"/>
              </a:rPr>
              <a:t>data class </a:t>
            </a:r>
            <a:r>
              <a:rPr kumimoji="0" lang="en-US" altLang="en-US" sz="2000" b="0" i="0" u="none" strike="noStrike" cap="none" normalizeH="0" baseline="0" dirty="0" err="1">
                <a:ln>
                  <a:noFill/>
                </a:ln>
                <a:solidFill>
                  <a:srgbClr val="C3CEE3"/>
                </a:solidFill>
                <a:effectLst/>
                <a:latin typeface="JetBrains Mono"/>
              </a:rPr>
              <a:t>AppRec</a:t>
            </a:r>
            <a:r>
              <a:rPr kumimoji="0" lang="en-US" altLang="en-US" sz="2000" b="0" i="0" u="none" strike="noStrike" cap="none" normalizeH="0" baseline="0" dirty="0">
                <a:ln>
                  <a:noFill/>
                </a:ln>
                <a:solidFill>
                  <a:srgbClr val="78909C"/>
                </a:solidFill>
                <a:effectLst/>
                <a:latin typeface="JetBrains Mono"/>
              </a:rPr>
              <a:t>(</a:t>
            </a:r>
            <a:r>
              <a:rPr kumimoji="0" lang="en-US" altLang="en-US" sz="2000" b="0" i="0" u="none" strike="noStrike" cap="none" normalizeH="0" baseline="0" dirty="0">
                <a:ln>
                  <a:noFill/>
                </a:ln>
                <a:solidFill>
                  <a:srgbClr val="B2FF59"/>
                </a:solidFill>
                <a:effectLst/>
                <a:latin typeface="JetBrains Mono"/>
              </a:rPr>
              <a:t>var </a:t>
            </a:r>
            <a:r>
              <a:rPr kumimoji="0" lang="en-US" altLang="en-US" sz="2000" b="0" i="0" u="none" strike="noStrike" cap="none" normalizeH="0" baseline="0" dirty="0" err="1">
                <a:ln>
                  <a:noFill/>
                </a:ln>
                <a:solidFill>
                  <a:srgbClr val="C3CEE3"/>
                </a:solidFill>
                <a:effectLst/>
                <a:latin typeface="JetBrains Mono"/>
              </a:rPr>
              <a:t>ui</a:t>
            </a:r>
            <a:r>
              <a:rPr kumimoji="0" lang="en-US" altLang="en-US" sz="2000" b="0" i="0" u="none" strike="noStrike" cap="none" normalizeH="0" baseline="0" dirty="0">
                <a:ln>
                  <a:noFill/>
                </a:ln>
                <a:solidFill>
                  <a:srgbClr val="C3CEE3"/>
                </a:solidFill>
                <a:effectLst/>
                <a:latin typeface="JetBrains Mono"/>
              </a:rPr>
              <a:t>: String</a:t>
            </a:r>
            <a:r>
              <a:rPr kumimoji="0" lang="en-US" altLang="en-US" sz="2000" b="0" i="0" u="none" strike="noStrike" cap="none" normalizeH="0" baseline="0" dirty="0">
                <a:ln>
                  <a:noFill/>
                </a:ln>
                <a:solidFill>
                  <a:srgbClr val="CAD3DE"/>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var </a:t>
            </a:r>
            <a:r>
              <a:rPr kumimoji="0" lang="en-US" altLang="en-US" sz="2000" b="0" i="0" u="none" strike="noStrike" cap="none" normalizeH="0" baseline="0" dirty="0">
                <a:ln>
                  <a:noFill/>
                </a:ln>
                <a:solidFill>
                  <a:srgbClr val="C3CEE3"/>
                </a:solidFill>
                <a:effectLst/>
                <a:latin typeface="JetBrains Mono"/>
              </a:rPr>
              <a:t>logic: String</a:t>
            </a:r>
            <a:r>
              <a:rPr kumimoji="0" lang="en-US" altLang="en-US" sz="2000" b="0" i="0" u="none" strike="noStrike" cap="none" normalizeH="0" baseline="0" dirty="0">
                <a:ln>
                  <a:noFill/>
                </a:ln>
                <a:solidFill>
                  <a:srgbClr val="CAD3DE"/>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var </a:t>
            </a:r>
            <a:r>
              <a:rPr kumimoji="0" lang="en-US" altLang="en-US" sz="2000" b="0" i="0" u="none" strike="noStrike" cap="none" normalizeH="0" baseline="0" dirty="0" err="1">
                <a:ln>
                  <a:noFill/>
                </a:ln>
                <a:solidFill>
                  <a:srgbClr val="C3CEE3"/>
                </a:solidFill>
                <a:effectLst/>
                <a:latin typeface="JetBrains Mono"/>
              </a:rPr>
              <a:t>db</a:t>
            </a:r>
            <a:r>
              <a:rPr kumimoji="0" lang="en-US" altLang="en-US" sz="2000" b="0" i="0" u="none" strike="noStrike" cap="none" normalizeH="0" baseline="0" dirty="0">
                <a:ln>
                  <a:noFill/>
                </a:ln>
                <a:solidFill>
                  <a:srgbClr val="C3CEE3"/>
                </a:solidFill>
                <a:effectLst/>
                <a:latin typeface="JetBrains Mono"/>
              </a:rPr>
              <a:t>: String</a:t>
            </a:r>
            <a:r>
              <a:rPr kumimoji="0" lang="en-US" altLang="en-US" sz="2000" b="0" i="0" u="none" strike="noStrike" cap="none" normalizeH="0" baseline="0" dirty="0">
                <a:ln>
                  <a:noFill/>
                </a:ln>
                <a:solidFill>
                  <a:srgbClr val="78909C"/>
                </a:solidFill>
                <a:effectLst/>
                <a:latin typeface="JetBrains Mono"/>
              </a:rPr>
              <a:t>) </a:t>
            </a:r>
            <a:r>
              <a:rPr kumimoji="0" lang="en-US" altLang="en-US" sz="2000" b="0" i="0" u="none" strike="noStrike" cap="none" normalizeH="0" baseline="0" dirty="0">
                <a:ln>
                  <a:noFill/>
                </a:ln>
                <a:solidFill>
                  <a:srgbClr val="CAD3DE"/>
                </a:solidFill>
                <a:effectLst/>
                <a:latin typeface="JetBrains Mono"/>
              </a:rPr>
              <a:t>{</a:t>
            </a:r>
            <a:br>
              <a:rPr kumimoji="0" lang="en-US" altLang="en-US" sz="2000" b="0" i="0" u="none" strike="noStrike" cap="none" normalizeH="0" baseline="0" dirty="0">
                <a:ln>
                  <a:noFill/>
                </a:ln>
                <a:solidFill>
                  <a:srgbClr val="CAD3DE"/>
                </a:solidFill>
                <a:effectLst/>
                <a:latin typeface="JetBrains Mono"/>
              </a:rPr>
            </a:br>
            <a:r>
              <a:rPr kumimoji="0" lang="en-US" altLang="en-US" sz="2000" b="0" i="0" u="none" strike="noStrike" cap="none" normalizeH="0" baseline="0" dirty="0">
                <a:ln>
                  <a:noFill/>
                </a:ln>
                <a:solidFill>
                  <a:srgbClr val="CAD3DE"/>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class </a:t>
            </a:r>
            <a:r>
              <a:rPr kumimoji="0" lang="en-US" altLang="en-US" sz="2000" b="0" i="0" u="none" strike="noStrike" cap="none" normalizeH="0" baseline="0" dirty="0">
                <a:ln>
                  <a:noFill/>
                </a:ln>
                <a:solidFill>
                  <a:srgbClr val="C3CEE3"/>
                </a:solidFill>
                <a:effectLst/>
                <a:latin typeface="JetBrains Mono"/>
              </a:rPr>
              <a:t>Builder </a:t>
            </a:r>
            <a:r>
              <a:rPr kumimoji="0" lang="en-US" altLang="en-US" sz="2000" b="0" i="0" u="none" strike="noStrike" cap="none" normalizeH="0" baseline="0" dirty="0">
                <a:ln>
                  <a:noFill/>
                </a:ln>
                <a:solidFill>
                  <a:srgbClr val="CAD3DE"/>
                </a:solidFill>
                <a:effectLst/>
                <a:latin typeface="JetBrains Mono"/>
              </a:rPr>
              <a:t>{</a:t>
            </a:r>
            <a:br>
              <a:rPr kumimoji="0" lang="en-US" altLang="en-US" sz="2000" b="0" i="0" u="none" strike="noStrike" cap="none" normalizeH="0" baseline="0" dirty="0">
                <a:ln>
                  <a:noFill/>
                </a:ln>
                <a:solidFill>
                  <a:srgbClr val="CAD3DE"/>
                </a:solidFill>
                <a:effectLst/>
                <a:latin typeface="JetBrains Mono"/>
              </a:rPr>
            </a:br>
            <a:r>
              <a:rPr kumimoji="0" lang="en-US" altLang="en-US" sz="2000" b="0" i="0" u="none" strike="noStrike" cap="none" normalizeH="0" baseline="0" dirty="0">
                <a:ln>
                  <a:noFill/>
                </a:ln>
                <a:solidFill>
                  <a:srgbClr val="CAD3DE"/>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private </a:t>
            </a:r>
            <a:r>
              <a:rPr kumimoji="0" lang="en-US" altLang="en-US" sz="2000" b="0" i="0" u="none" strike="noStrike" cap="none" normalizeH="0" baseline="0" dirty="0" err="1">
                <a:ln>
                  <a:noFill/>
                </a:ln>
                <a:solidFill>
                  <a:srgbClr val="B2FF59"/>
                </a:solidFill>
                <a:effectLst/>
                <a:latin typeface="JetBrains Mono"/>
              </a:rPr>
              <a:t>lateinit</a:t>
            </a:r>
            <a:r>
              <a:rPr kumimoji="0" lang="en-US" altLang="en-US" sz="2000" b="0" i="0" u="none" strike="noStrike" cap="none" normalizeH="0" baseline="0" dirty="0">
                <a:ln>
                  <a:noFill/>
                </a:ln>
                <a:solidFill>
                  <a:srgbClr val="B2FF59"/>
                </a:solidFill>
                <a:effectLst/>
                <a:latin typeface="JetBrains Mono"/>
              </a:rPr>
              <a:t> var </a:t>
            </a:r>
            <a:r>
              <a:rPr kumimoji="0" lang="en-US" altLang="en-US" sz="2000" b="0" i="0" u="none" strike="noStrike" cap="none" normalizeH="0" baseline="0" dirty="0" err="1">
                <a:ln>
                  <a:noFill/>
                </a:ln>
                <a:solidFill>
                  <a:srgbClr val="C3CEE3"/>
                </a:solidFill>
                <a:effectLst/>
                <a:latin typeface="JetBrains Mono"/>
              </a:rPr>
              <a:t>ui</a:t>
            </a:r>
            <a:r>
              <a:rPr kumimoji="0" lang="en-US" altLang="en-US" sz="2000" b="0" i="0" u="none" strike="noStrike" cap="none" normalizeH="0" baseline="0" dirty="0">
                <a:ln>
                  <a:noFill/>
                </a:ln>
                <a:solidFill>
                  <a:srgbClr val="C3CEE3"/>
                </a:solidFill>
                <a:effectLst/>
                <a:latin typeface="JetBrains Mono"/>
              </a:rPr>
              <a:t>: String</a:t>
            </a:r>
            <a:br>
              <a:rPr kumimoji="0" lang="en-US" altLang="en-US" sz="2000" b="0" i="0" u="none" strike="noStrike" cap="none" normalizeH="0" baseline="0" dirty="0">
                <a:ln>
                  <a:noFill/>
                </a:ln>
                <a:solidFill>
                  <a:srgbClr val="C3CEE3"/>
                </a:solidFill>
                <a:effectLst/>
                <a:latin typeface="JetBrains Mono"/>
              </a:rPr>
            </a:br>
            <a:r>
              <a:rPr kumimoji="0" lang="en-US" altLang="en-US" sz="2000" b="0" i="0" u="none" strike="noStrike" cap="none" normalizeH="0" baseline="0" dirty="0">
                <a:ln>
                  <a:noFill/>
                </a:ln>
                <a:solidFill>
                  <a:srgbClr val="C3CEE3"/>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private </a:t>
            </a:r>
            <a:r>
              <a:rPr kumimoji="0" lang="en-US" altLang="en-US" sz="2000" b="0" i="0" u="none" strike="noStrike" cap="none" normalizeH="0" baseline="0" dirty="0" err="1">
                <a:ln>
                  <a:noFill/>
                </a:ln>
                <a:solidFill>
                  <a:srgbClr val="B2FF59"/>
                </a:solidFill>
                <a:effectLst/>
                <a:latin typeface="JetBrains Mono"/>
              </a:rPr>
              <a:t>lateinit</a:t>
            </a:r>
            <a:r>
              <a:rPr kumimoji="0" lang="en-US" altLang="en-US" sz="2000" b="0" i="0" u="none" strike="noStrike" cap="none" normalizeH="0" baseline="0" dirty="0">
                <a:ln>
                  <a:noFill/>
                </a:ln>
                <a:solidFill>
                  <a:srgbClr val="B2FF59"/>
                </a:solidFill>
                <a:effectLst/>
                <a:latin typeface="JetBrains Mono"/>
              </a:rPr>
              <a:t> var </a:t>
            </a:r>
            <a:r>
              <a:rPr kumimoji="0" lang="en-US" altLang="en-US" sz="2000" b="0" i="0" u="none" strike="noStrike" cap="none" normalizeH="0" baseline="0" dirty="0">
                <a:ln>
                  <a:noFill/>
                </a:ln>
                <a:solidFill>
                  <a:srgbClr val="C3CEE3"/>
                </a:solidFill>
                <a:effectLst/>
                <a:latin typeface="JetBrains Mono"/>
              </a:rPr>
              <a:t>logic: String</a:t>
            </a:r>
            <a:br>
              <a:rPr kumimoji="0" lang="en-US" altLang="en-US" sz="2000" b="0" i="0" u="none" strike="noStrike" cap="none" normalizeH="0" baseline="0" dirty="0">
                <a:ln>
                  <a:noFill/>
                </a:ln>
                <a:solidFill>
                  <a:srgbClr val="C3CEE3"/>
                </a:solidFill>
                <a:effectLst/>
                <a:latin typeface="JetBrains Mono"/>
              </a:rPr>
            </a:br>
            <a:r>
              <a:rPr kumimoji="0" lang="en-US" altLang="en-US" sz="2000" b="0" i="0" u="none" strike="noStrike" cap="none" normalizeH="0" baseline="0" dirty="0">
                <a:ln>
                  <a:noFill/>
                </a:ln>
                <a:solidFill>
                  <a:srgbClr val="C3CEE3"/>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private </a:t>
            </a:r>
            <a:r>
              <a:rPr kumimoji="0" lang="en-US" altLang="en-US" sz="2000" b="0" i="0" u="none" strike="noStrike" cap="none" normalizeH="0" baseline="0" dirty="0" err="1">
                <a:ln>
                  <a:noFill/>
                </a:ln>
                <a:solidFill>
                  <a:srgbClr val="B2FF59"/>
                </a:solidFill>
                <a:effectLst/>
                <a:latin typeface="JetBrains Mono"/>
              </a:rPr>
              <a:t>lateinit</a:t>
            </a:r>
            <a:r>
              <a:rPr kumimoji="0" lang="en-US" altLang="en-US" sz="2000" b="0" i="0" u="none" strike="noStrike" cap="none" normalizeH="0" baseline="0" dirty="0">
                <a:ln>
                  <a:noFill/>
                </a:ln>
                <a:solidFill>
                  <a:srgbClr val="B2FF59"/>
                </a:solidFill>
                <a:effectLst/>
                <a:latin typeface="JetBrains Mono"/>
              </a:rPr>
              <a:t> var </a:t>
            </a:r>
            <a:r>
              <a:rPr kumimoji="0" lang="en-US" altLang="en-US" sz="2000" b="0" i="0" u="none" strike="noStrike" cap="none" normalizeH="0" baseline="0" dirty="0" err="1">
                <a:ln>
                  <a:noFill/>
                </a:ln>
                <a:solidFill>
                  <a:srgbClr val="C3CEE3"/>
                </a:solidFill>
                <a:effectLst/>
                <a:latin typeface="JetBrains Mono"/>
              </a:rPr>
              <a:t>db</a:t>
            </a:r>
            <a:r>
              <a:rPr kumimoji="0" lang="en-US" altLang="en-US" sz="2000" b="0" i="0" u="none" strike="noStrike" cap="none" normalizeH="0" baseline="0" dirty="0">
                <a:ln>
                  <a:noFill/>
                </a:ln>
                <a:solidFill>
                  <a:srgbClr val="C3CEE3"/>
                </a:solidFill>
                <a:effectLst/>
                <a:latin typeface="JetBrains Mono"/>
              </a:rPr>
              <a:t>: String</a:t>
            </a:r>
            <a:br>
              <a:rPr kumimoji="0" lang="en-US" altLang="en-US" sz="2000" b="0" i="0" u="none" strike="noStrike" cap="none" normalizeH="0" baseline="0" dirty="0">
                <a:ln>
                  <a:noFill/>
                </a:ln>
                <a:solidFill>
                  <a:srgbClr val="C3CEE3"/>
                </a:solidFill>
                <a:effectLst/>
                <a:latin typeface="JetBrains Mono"/>
              </a:rPr>
            </a:br>
            <a:br>
              <a:rPr kumimoji="0" lang="en-US" altLang="en-US" sz="2000" b="0" i="0" u="none" strike="noStrike" cap="none" normalizeH="0" baseline="0" dirty="0">
                <a:ln>
                  <a:noFill/>
                </a:ln>
                <a:solidFill>
                  <a:srgbClr val="C3CEE3"/>
                </a:solidFill>
                <a:effectLst/>
                <a:latin typeface="JetBrains Mono"/>
              </a:rPr>
            </a:br>
            <a:r>
              <a:rPr kumimoji="0" lang="en-US" altLang="en-US" sz="2000" b="0" i="0" u="none" strike="noStrike" cap="none" normalizeH="0" baseline="0" dirty="0">
                <a:ln>
                  <a:noFill/>
                </a:ln>
                <a:solidFill>
                  <a:srgbClr val="C3CEE3"/>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fun </a:t>
            </a:r>
            <a:r>
              <a:rPr kumimoji="0" lang="en-US" altLang="en-US" sz="2000" b="0" i="0" u="none" strike="noStrike" cap="none" normalizeH="0" baseline="0" dirty="0" err="1">
                <a:ln>
                  <a:noFill/>
                </a:ln>
                <a:solidFill>
                  <a:srgbClr val="7FCAC3"/>
                </a:solidFill>
                <a:effectLst/>
                <a:latin typeface="JetBrains Mono"/>
              </a:rPr>
              <a:t>setUI</a:t>
            </a:r>
            <a:r>
              <a:rPr kumimoji="0" lang="en-US" altLang="en-US" sz="2000" b="0" i="0" u="none" strike="noStrike" cap="none" normalizeH="0" baseline="0" dirty="0">
                <a:ln>
                  <a:noFill/>
                </a:ln>
                <a:solidFill>
                  <a:srgbClr val="78909C"/>
                </a:solidFill>
                <a:effectLst/>
                <a:latin typeface="JetBrains Mono"/>
              </a:rPr>
              <a:t>(</a:t>
            </a:r>
            <a:r>
              <a:rPr kumimoji="0" lang="en-US" altLang="en-US" sz="2000" b="0" i="0" u="none" strike="noStrike" cap="none" normalizeH="0" baseline="0" dirty="0" err="1">
                <a:ln>
                  <a:noFill/>
                </a:ln>
                <a:solidFill>
                  <a:srgbClr val="C3CEE3"/>
                </a:solidFill>
                <a:effectLst/>
                <a:latin typeface="JetBrains Mono"/>
              </a:rPr>
              <a:t>ui</a:t>
            </a:r>
            <a:r>
              <a:rPr kumimoji="0" lang="en-US" altLang="en-US" sz="2000" b="0" i="0" u="none" strike="noStrike" cap="none" normalizeH="0" baseline="0" dirty="0">
                <a:ln>
                  <a:noFill/>
                </a:ln>
                <a:solidFill>
                  <a:srgbClr val="C3CEE3"/>
                </a:solidFill>
                <a:effectLst/>
                <a:latin typeface="JetBrains Mono"/>
              </a:rPr>
              <a:t>: String</a:t>
            </a:r>
            <a:r>
              <a:rPr kumimoji="0" lang="en-US" altLang="en-US" sz="2000" b="0" i="0" u="none" strike="noStrike" cap="none" normalizeH="0" baseline="0" dirty="0">
                <a:ln>
                  <a:noFill/>
                </a:ln>
                <a:solidFill>
                  <a:srgbClr val="78909C"/>
                </a:solidFill>
                <a:effectLst/>
                <a:latin typeface="JetBrains Mono"/>
              </a:rPr>
              <a:t>)</a:t>
            </a:r>
            <a:r>
              <a:rPr kumimoji="0" lang="en-US" altLang="en-US" sz="2000" b="0" i="0" u="none" strike="noStrike" cap="none" normalizeH="0" baseline="0" dirty="0">
                <a:ln>
                  <a:noFill/>
                </a:ln>
                <a:solidFill>
                  <a:srgbClr val="C3CEE3"/>
                </a:solidFill>
                <a:effectLst/>
                <a:latin typeface="JetBrains Mono"/>
              </a:rPr>
              <a:t>: Builder </a:t>
            </a:r>
            <a:r>
              <a:rPr kumimoji="0" lang="en-US" altLang="en-US" sz="2000" b="0" i="0" u="none" strike="noStrike" cap="none" normalizeH="0" baseline="0" dirty="0">
                <a:ln>
                  <a:noFill/>
                </a:ln>
                <a:solidFill>
                  <a:srgbClr val="CAD3DE"/>
                </a:solidFill>
                <a:effectLst/>
                <a:latin typeface="JetBrains Mono"/>
              </a:rPr>
              <a:t>{</a:t>
            </a:r>
            <a:br>
              <a:rPr kumimoji="0" lang="en-US" altLang="en-US" sz="2000" b="0" i="0" u="none" strike="noStrike" cap="none" normalizeH="0" baseline="0" dirty="0">
                <a:ln>
                  <a:noFill/>
                </a:ln>
                <a:solidFill>
                  <a:srgbClr val="CAD3DE"/>
                </a:solidFill>
                <a:effectLst/>
                <a:latin typeface="JetBrains Mono"/>
              </a:rPr>
            </a:br>
            <a:r>
              <a:rPr kumimoji="0" lang="en-US" altLang="en-US" sz="2000" b="0" i="0" u="none" strike="noStrike" cap="none" normalizeH="0" baseline="0" dirty="0">
                <a:ln>
                  <a:noFill/>
                </a:ln>
                <a:solidFill>
                  <a:srgbClr val="CAD3DE"/>
                </a:solidFill>
                <a:effectLst/>
                <a:latin typeface="JetBrains Mono"/>
              </a:rPr>
              <a:t>            </a:t>
            </a:r>
            <a:r>
              <a:rPr kumimoji="0" lang="en-US" altLang="en-US" sz="2000" b="0" i="0" u="none" strike="noStrike" cap="none" normalizeH="0" baseline="0" dirty="0" err="1">
                <a:ln>
                  <a:noFill/>
                </a:ln>
                <a:solidFill>
                  <a:srgbClr val="B2FF59"/>
                </a:solidFill>
                <a:effectLst/>
                <a:latin typeface="JetBrains Mono"/>
              </a:rPr>
              <a:t>this</a:t>
            </a:r>
            <a:r>
              <a:rPr kumimoji="0" lang="en-US" altLang="en-US" sz="2000" b="0" i="0" u="none" strike="noStrike" cap="none" normalizeH="0" baseline="0" dirty="0" err="1">
                <a:ln>
                  <a:noFill/>
                </a:ln>
                <a:solidFill>
                  <a:srgbClr val="CAD3DE"/>
                </a:solidFill>
                <a:effectLst/>
                <a:latin typeface="JetBrains Mono"/>
              </a:rPr>
              <a:t>.</a:t>
            </a:r>
            <a:r>
              <a:rPr kumimoji="0" lang="en-US" altLang="en-US" sz="2000" b="0" i="0" u="none" strike="noStrike" cap="none" normalizeH="0" baseline="0" dirty="0" err="1">
                <a:ln>
                  <a:noFill/>
                </a:ln>
                <a:solidFill>
                  <a:srgbClr val="C3CEE3"/>
                </a:solidFill>
                <a:effectLst/>
                <a:latin typeface="JetBrains Mono"/>
              </a:rPr>
              <a:t>ui</a:t>
            </a:r>
            <a:r>
              <a:rPr kumimoji="0" lang="en-US" altLang="en-US" sz="2000" b="0" i="0" u="none" strike="noStrike" cap="none" normalizeH="0" baseline="0" dirty="0">
                <a:ln>
                  <a:noFill/>
                </a:ln>
                <a:solidFill>
                  <a:srgbClr val="C3CEE3"/>
                </a:solidFill>
                <a:effectLst/>
                <a:latin typeface="JetBrains Mono"/>
              </a:rPr>
              <a:t> </a:t>
            </a:r>
            <a:r>
              <a:rPr kumimoji="0" lang="en-US" altLang="en-US" sz="2000" b="0" i="0" u="none" strike="noStrike" cap="none" normalizeH="0" baseline="0" dirty="0">
                <a:ln>
                  <a:noFill/>
                </a:ln>
                <a:solidFill>
                  <a:srgbClr val="78909C"/>
                </a:solidFill>
                <a:effectLst/>
                <a:latin typeface="JetBrains Mono"/>
              </a:rPr>
              <a:t>= </a:t>
            </a:r>
            <a:r>
              <a:rPr kumimoji="0" lang="en-US" altLang="en-US" sz="2000" b="0" i="0" u="none" strike="noStrike" cap="none" normalizeH="0" baseline="0" dirty="0" err="1">
                <a:ln>
                  <a:noFill/>
                </a:ln>
                <a:solidFill>
                  <a:srgbClr val="C3CEE3"/>
                </a:solidFill>
                <a:effectLst/>
                <a:latin typeface="JetBrains Mono"/>
              </a:rPr>
              <a:t>ui</a:t>
            </a:r>
            <a:br>
              <a:rPr kumimoji="0" lang="en-US" altLang="en-US" sz="2000" b="0" i="0" u="none" strike="noStrike" cap="none" normalizeH="0" baseline="0" dirty="0">
                <a:ln>
                  <a:noFill/>
                </a:ln>
                <a:solidFill>
                  <a:srgbClr val="C3CEE3"/>
                </a:solidFill>
                <a:effectLst/>
                <a:latin typeface="JetBrains Mono"/>
              </a:rPr>
            </a:br>
            <a:r>
              <a:rPr kumimoji="0" lang="en-US" altLang="en-US" sz="2000" b="0" i="0" u="none" strike="noStrike" cap="none" normalizeH="0" baseline="0" dirty="0">
                <a:ln>
                  <a:noFill/>
                </a:ln>
                <a:solidFill>
                  <a:srgbClr val="C3CEE3"/>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return this</a:t>
            </a:r>
            <a:br>
              <a:rPr kumimoji="0" lang="en-US" altLang="en-US" sz="2000" b="0" i="0" u="none" strike="noStrike" cap="none" normalizeH="0" baseline="0" dirty="0">
                <a:ln>
                  <a:noFill/>
                </a:ln>
                <a:solidFill>
                  <a:srgbClr val="B2FF59"/>
                </a:solidFill>
                <a:effectLst/>
                <a:latin typeface="JetBrains Mono"/>
              </a:rPr>
            </a:br>
            <a:r>
              <a:rPr kumimoji="0" lang="en-US" altLang="en-US" sz="2000" b="0" i="0" u="none" strike="noStrike" cap="none" normalizeH="0" baseline="0" dirty="0">
                <a:ln>
                  <a:noFill/>
                </a:ln>
                <a:solidFill>
                  <a:srgbClr val="B2FF59"/>
                </a:solidFill>
                <a:effectLst/>
                <a:latin typeface="JetBrains Mono"/>
              </a:rPr>
              <a:t>        </a:t>
            </a:r>
            <a:r>
              <a:rPr kumimoji="0" lang="en-US" altLang="en-US" sz="2000" b="0" i="0" u="none" strike="noStrike" cap="none" normalizeH="0" baseline="0" dirty="0">
                <a:ln>
                  <a:noFill/>
                </a:ln>
                <a:solidFill>
                  <a:srgbClr val="CAD3DE"/>
                </a:solidFill>
                <a:effectLst/>
                <a:latin typeface="JetBrains Mono"/>
              </a:rPr>
              <a: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CAD3DE"/>
                </a:solidFill>
                <a:latin typeface="JetBrains Mono"/>
              </a:rPr>
              <a:t>	</a:t>
            </a:r>
            <a:br>
              <a:rPr kumimoji="0" lang="en-US" altLang="en-US" sz="2000" b="0" i="0" u="none" strike="noStrike" cap="none" normalizeH="0" baseline="0" dirty="0">
                <a:ln>
                  <a:noFill/>
                </a:ln>
                <a:solidFill>
                  <a:srgbClr val="CAD3DE"/>
                </a:solidFill>
                <a:effectLst/>
                <a:latin typeface="JetBrains Mono"/>
              </a:rPr>
            </a:br>
            <a:r>
              <a:rPr kumimoji="0" lang="en-US" altLang="en-US" sz="2000" b="0" i="0" u="none" strike="noStrike" cap="none" normalizeH="0" baseline="0" dirty="0">
                <a:ln>
                  <a:noFill/>
                </a:ln>
                <a:solidFill>
                  <a:srgbClr val="CAD3DE"/>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fun </a:t>
            </a:r>
            <a:r>
              <a:rPr kumimoji="0" lang="en-US" altLang="en-US" sz="2000" b="0" i="0" u="none" strike="noStrike" cap="none" normalizeH="0" baseline="0" dirty="0">
                <a:ln>
                  <a:noFill/>
                </a:ln>
                <a:solidFill>
                  <a:srgbClr val="7FCAC3"/>
                </a:solidFill>
                <a:effectLst/>
                <a:latin typeface="JetBrains Mono"/>
              </a:rPr>
              <a:t>build</a:t>
            </a:r>
            <a:r>
              <a:rPr kumimoji="0" lang="en-US" altLang="en-US" sz="2000" b="0" i="0" u="none" strike="noStrike" cap="none" normalizeH="0" baseline="0" dirty="0">
                <a:ln>
                  <a:noFill/>
                </a:ln>
                <a:solidFill>
                  <a:srgbClr val="78909C"/>
                </a:solidFill>
                <a:effectLst/>
                <a:latin typeface="JetBrains Mono"/>
              </a:rPr>
              <a:t>()</a:t>
            </a:r>
            <a:r>
              <a:rPr kumimoji="0" lang="en-US" altLang="en-US" sz="2000" b="0" i="0" u="none" strike="noStrike" cap="none" normalizeH="0" baseline="0" dirty="0">
                <a:ln>
                  <a:noFill/>
                </a:ln>
                <a:solidFill>
                  <a:srgbClr val="C3CEE3"/>
                </a:solidFill>
                <a:effectLst/>
                <a:latin typeface="JetBrains Mono"/>
              </a:rPr>
              <a:t>: </a:t>
            </a:r>
            <a:r>
              <a:rPr kumimoji="0" lang="en-US" altLang="en-US" sz="2000" b="0" i="0" u="none" strike="noStrike" cap="none" normalizeH="0" baseline="0" dirty="0" err="1">
                <a:ln>
                  <a:noFill/>
                </a:ln>
                <a:solidFill>
                  <a:srgbClr val="C3CEE3"/>
                </a:solidFill>
                <a:effectLst/>
                <a:latin typeface="JetBrains Mono"/>
              </a:rPr>
              <a:t>AppRec</a:t>
            </a:r>
            <a:r>
              <a:rPr kumimoji="0" lang="en-US" altLang="en-US" sz="2000" b="0" i="0" u="none" strike="noStrike" cap="none" normalizeH="0" baseline="0" dirty="0">
                <a:ln>
                  <a:noFill/>
                </a:ln>
                <a:solidFill>
                  <a:srgbClr val="C3CEE3"/>
                </a:solidFill>
                <a:effectLst/>
                <a:latin typeface="JetBrains Mono"/>
              </a:rPr>
              <a:t> </a:t>
            </a:r>
            <a:r>
              <a:rPr kumimoji="0" lang="en-US" altLang="en-US" sz="2000" b="0" i="0" u="none" strike="noStrike" cap="none" normalizeH="0" baseline="0" dirty="0">
                <a:ln>
                  <a:noFill/>
                </a:ln>
                <a:solidFill>
                  <a:srgbClr val="CAD3DE"/>
                </a:solidFill>
                <a:effectLst/>
                <a:latin typeface="JetBrains Mono"/>
              </a:rPr>
              <a:t>{</a:t>
            </a:r>
            <a:br>
              <a:rPr kumimoji="0" lang="en-US" altLang="en-US" sz="2000" b="0" i="0" u="none" strike="noStrike" cap="none" normalizeH="0" baseline="0" dirty="0">
                <a:ln>
                  <a:noFill/>
                </a:ln>
                <a:solidFill>
                  <a:srgbClr val="CAD3DE"/>
                </a:solidFill>
                <a:effectLst/>
                <a:latin typeface="JetBrains Mono"/>
              </a:rPr>
            </a:br>
            <a:r>
              <a:rPr kumimoji="0" lang="en-US" altLang="en-US" sz="2000" b="0" i="0" u="none" strike="noStrike" cap="none" normalizeH="0" baseline="0" dirty="0">
                <a:ln>
                  <a:noFill/>
                </a:ln>
                <a:solidFill>
                  <a:srgbClr val="CAD3DE"/>
                </a:solidFill>
                <a:effectLst/>
                <a:latin typeface="JetBrains Mono"/>
              </a:rPr>
              <a:t>            </a:t>
            </a:r>
            <a:r>
              <a:rPr kumimoji="0" lang="en-US" altLang="en-US" sz="2000" b="0" i="0" u="none" strike="noStrike" cap="none" normalizeH="0" baseline="0" dirty="0">
                <a:ln>
                  <a:noFill/>
                </a:ln>
                <a:solidFill>
                  <a:srgbClr val="B2FF59"/>
                </a:solidFill>
                <a:effectLst/>
                <a:latin typeface="JetBrains Mono"/>
              </a:rPr>
              <a:t>return </a:t>
            </a:r>
            <a:r>
              <a:rPr kumimoji="0" lang="en-US" altLang="en-US" sz="2000" b="0" i="0" u="none" strike="noStrike" cap="none" normalizeH="0" baseline="0" dirty="0" err="1">
                <a:ln>
                  <a:noFill/>
                </a:ln>
                <a:solidFill>
                  <a:srgbClr val="C3CEE3"/>
                </a:solidFill>
                <a:effectLst/>
                <a:latin typeface="JetBrains Mono"/>
              </a:rPr>
              <a:t>AppRec</a:t>
            </a:r>
            <a:r>
              <a:rPr kumimoji="0" lang="en-US" altLang="en-US" sz="2000" b="0" i="0" u="none" strike="noStrike" cap="none" normalizeH="0" baseline="0" dirty="0">
                <a:ln>
                  <a:noFill/>
                </a:ln>
                <a:solidFill>
                  <a:srgbClr val="78909C"/>
                </a:solidFill>
                <a:effectLst/>
                <a:latin typeface="JetBrains Mono"/>
              </a:rPr>
              <a:t>(</a:t>
            </a:r>
            <a:r>
              <a:rPr kumimoji="0" lang="en-US" altLang="en-US" sz="2000" b="0" i="0" u="none" strike="noStrike" cap="none" normalizeH="0" baseline="0" dirty="0" err="1">
                <a:ln>
                  <a:noFill/>
                </a:ln>
                <a:solidFill>
                  <a:srgbClr val="C3CEE3"/>
                </a:solidFill>
                <a:effectLst/>
                <a:latin typeface="JetBrains Mono"/>
              </a:rPr>
              <a:t>ui</a:t>
            </a:r>
            <a:r>
              <a:rPr kumimoji="0" lang="en-US" altLang="en-US" sz="2000" b="0" i="0" u="none" strike="noStrike" cap="none" normalizeH="0" baseline="0" dirty="0">
                <a:ln>
                  <a:noFill/>
                </a:ln>
                <a:solidFill>
                  <a:srgbClr val="CAD3DE"/>
                </a:solidFill>
                <a:effectLst/>
                <a:latin typeface="JetBrains Mono"/>
              </a:rPr>
              <a:t>, </a:t>
            </a:r>
            <a:r>
              <a:rPr kumimoji="0" lang="en-US" altLang="en-US" sz="2000" b="0" i="0" u="none" strike="noStrike" cap="none" normalizeH="0" baseline="0" dirty="0">
                <a:ln>
                  <a:noFill/>
                </a:ln>
                <a:solidFill>
                  <a:srgbClr val="C3CEE3"/>
                </a:solidFill>
                <a:effectLst/>
                <a:latin typeface="JetBrains Mono"/>
              </a:rPr>
              <a:t>logic</a:t>
            </a:r>
            <a:r>
              <a:rPr kumimoji="0" lang="en-US" altLang="en-US" sz="2000" b="0" i="0" u="none" strike="noStrike" cap="none" normalizeH="0" baseline="0" dirty="0">
                <a:ln>
                  <a:noFill/>
                </a:ln>
                <a:solidFill>
                  <a:srgbClr val="CAD3DE"/>
                </a:solidFill>
                <a:effectLst/>
                <a:latin typeface="JetBrains Mono"/>
              </a:rPr>
              <a:t>, </a:t>
            </a:r>
            <a:r>
              <a:rPr kumimoji="0" lang="en-US" altLang="en-US" sz="2000" b="0" i="0" u="none" strike="noStrike" cap="none" normalizeH="0" baseline="0" dirty="0" err="1">
                <a:ln>
                  <a:noFill/>
                </a:ln>
                <a:solidFill>
                  <a:srgbClr val="C3CEE3"/>
                </a:solidFill>
                <a:effectLst/>
                <a:latin typeface="JetBrains Mono"/>
              </a:rPr>
              <a:t>db</a:t>
            </a:r>
            <a:r>
              <a:rPr kumimoji="0" lang="en-US" altLang="en-US" sz="2000" b="0" i="0" u="none" strike="noStrike" cap="none" normalizeH="0" baseline="0" dirty="0">
                <a:ln>
                  <a:noFill/>
                </a:ln>
                <a:solidFill>
                  <a:srgbClr val="78909C"/>
                </a:solidFill>
                <a:effectLst/>
                <a:latin typeface="JetBrains Mono"/>
              </a:rPr>
              <a:t>)</a:t>
            </a:r>
            <a:br>
              <a:rPr kumimoji="0" lang="en-US" altLang="en-US" sz="2000" b="0" i="0" u="none" strike="noStrike" cap="none" normalizeH="0" baseline="0" dirty="0">
                <a:ln>
                  <a:noFill/>
                </a:ln>
                <a:solidFill>
                  <a:srgbClr val="78909C"/>
                </a:solidFill>
                <a:effectLst/>
                <a:latin typeface="JetBrains Mono"/>
              </a:rPr>
            </a:br>
            <a:r>
              <a:rPr kumimoji="0" lang="en-US" altLang="en-US" sz="2000" b="0" i="0" u="none" strike="noStrike" cap="none" normalizeH="0" baseline="0" dirty="0">
                <a:ln>
                  <a:noFill/>
                </a:ln>
                <a:solidFill>
                  <a:srgbClr val="78909C"/>
                </a:solidFill>
                <a:effectLst/>
                <a:latin typeface="JetBrains Mono"/>
              </a:rPr>
              <a:t>        </a:t>
            </a:r>
            <a:r>
              <a:rPr kumimoji="0" lang="en-US" altLang="en-US" sz="2000" b="0" i="0" u="none" strike="noStrike" cap="none" normalizeH="0" baseline="0" dirty="0">
                <a:ln>
                  <a:noFill/>
                </a:ln>
                <a:solidFill>
                  <a:srgbClr val="CAD3DE"/>
                </a:solidFill>
                <a:effectLst/>
                <a:latin typeface="JetBrains Mono"/>
              </a:rPr>
              <a:t>}</a:t>
            </a:r>
            <a:br>
              <a:rPr kumimoji="0" lang="en-US" altLang="en-US" sz="2000" b="0" i="0" u="none" strike="noStrike" cap="none" normalizeH="0" baseline="0" dirty="0">
                <a:ln>
                  <a:noFill/>
                </a:ln>
                <a:solidFill>
                  <a:srgbClr val="CAD3DE"/>
                </a:solidFill>
                <a:effectLst/>
                <a:latin typeface="JetBrains Mono"/>
              </a:rPr>
            </a:br>
            <a:r>
              <a:rPr kumimoji="0" lang="en-US" altLang="en-US" sz="2000" b="0" i="0" u="none" strike="noStrike" cap="none" normalizeH="0" baseline="0" dirty="0">
                <a:ln>
                  <a:noFill/>
                </a:ln>
                <a:solidFill>
                  <a:srgbClr val="CAD3DE"/>
                </a:solidFill>
                <a:effectLst/>
                <a:latin typeface="JetBrains Mono"/>
              </a:rPr>
              <a:t>    }</a:t>
            </a:r>
            <a:br>
              <a:rPr kumimoji="0" lang="en-US" altLang="en-US" sz="2000" b="0" i="0" u="none" strike="noStrike" cap="none" normalizeH="0" baseline="0" dirty="0">
                <a:ln>
                  <a:noFill/>
                </a:ln>
                <a:solidFill>
                  <a:srgbClr val="CAD3DE"/>
                </a:solidFill>
                <a:effectLst/>
                <a:latin typeface="JetBrains Mono"/>
              </a:rPr>
            </a:br>
            <a:r>
              <a:rPr kumimoji="0" lang="en-US" altLang="en-US" sz="2000" b="0" i="0" u="none" strike="noStrike" cap="none" normalizeH="0" baseline="0" dirty="0">
                <a:ln>
                  <a:noFill/>
                </a:ln>
                <a:solidFill>
                  <a:srgbClr val="CAD3DE"/>
                </a:solidFill>
                <a:effectLst/>
                <a:latin typeface="JetBrains Mono"/>
              </a:rPr>
              <a:t>}</a:t>
            </a:r>
            <a:endParaRPr kumimoji="0" lang="en-US" altLang="en-US" sz="4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7321525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557</TotalTime>
  <Words>629</Words>
  <Application>Microsoft Office PowerPoint</Application>
  <PresentationFormat>Widescreen</PresentationFormat>
  <Paragraphs>60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JetBrains Mono</vt:lpstr>
      <vt:lpstr>Θέμα του Office</vt:lpstr>
      <vt:lpstr>Advanced Programming</vt:lpstr>
      <vt:lpstr>Design Patterns</vt:lpstr>
      <vt:lpstr>Creational Design Patterns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Extra Creational Design Patterns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Τεχνολογία Λογισμικού</dc:title>
  <dc:creator>Λογοθέτης Ηλίας</dc:creator>
  <cp:lastModifiedBy>Λογοθέτης Ηλίας</cp:lastModifiedBy>
  <cp:revision>16</cp:revision>
  <dcterms:created xsi:type="dcterms:W3CDTF">2022-10-21T18:14:11Z</dcterms:created>
  <dcterms:modified xsi:type="dcterms:W3CDTF">2022-11-02T10:49:19Z</dcterms:modified>
</cp:coreProperties>
</file>