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9"/>
  </p:notesMasterIdLst>
  <p:handoutMasterIdLst>
    <p:handoutMasterId r:id="rId40"/>
  </p:handoutMasterIdLst>
  <p:sldIdLst>
    <p:sldId id="256" r:id="rId2"/>
    <p:sldId id="257" r:id="rId3"/>
    <p:sldId id="269" r:id="rId4"/>
    <p:sldId id="259" r:id="rId5"/>
    <p:sldId id="265" r:id="rId6"/>
    <p:sldId id="294" r:id="rId7"/>
    <p:sldId id="266" r:id="rId8"/>
    <p:sldId id="267" r:id="rId9"/>
    <p:sldId id="268" r:id="rId10"/>
    <p:sldId id="270" r:id="rId11"/>
    <p:sldId id="271" r:id="rId12"/>
    <p:sldId id="272" r:id="rId13"/>
    <p:sldId id="274" r:id="rId14"/>
    <p:sldId id="275" r:id="rId15"/>
    <p:sldId id="276" r:id="rId16"/>
    <p:sldId id="277" r:id="rId17"/>
    <p:sldId id="273" r:id="rId18"/>
    <p:sldId id="278" r:id="rId19"/>
    <p:sldId id="299" r:id="rId20"/>
    <p:sldId id="279" r:id="rId21"/>
    <p:sldId id="300" r:id="rId22"/>
    <p:sldId id="280" r:id="rId23"/>
    <p:sldId id="298" r:id="rId24"/>
    <p:sldId id="281" r:id="rId25"/>
    <p:sldId id="297" r:id="rId26"/>
    <p:sldId id="282" r:id="rId27"/>
    <p:sldId id="283" r:id="rId28"/>
    <p:sldId id="284" r:id="rId29"/>
    <p:sldId id="285" r:id="rId30"/>
    <p:sldId id="286" r:id="rId31"/>
    <p:sldId id="296" r:id="rId32"/>
    <p:sldId id="289" r:id="rId33"/>
    <p:sldId id="290" r:id="rId34"/>
    <p:sldId id="291" r:id="rId35"/>
    <p:sldId id="292" r:id="rId36"/>
    <p:sldId id="295" r:id="rId37"/>
    <p:sldId id="293"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D9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96" y="3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5E6DC0-3E00-409A-BA20-67C93FBA61D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A8838B0-C6B5-44DD-8526-D98F3E4241B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74338B2-6F2C-4EEE-B0C5-D43C82379DFD}" type="datetimeFigureOut">
              <a:rPr lang="en-US" smtClean="0"/>
              <a:t>09-Mar-26</a:t>
            </a:fld>
            <a:endParaRPr lang="en-US"/>
          </a:p>
        </p:txBody>
      </p:sp>
      <p:sp>
        <p:nvSpPr>
          <p:cNvPr id="4" name="Footer Placeholder 3">
            <a:extLst>
              <a:ext uri="{FF2B5EF4-FFF2-40B4-BE49-F238E27FC236}">
                <a16:creationId xmlns:a16="http://schemas.microsoft.com/office/drawing/2014/main" id="{EFE149E4-5157-4DF3-8E8F-392021A4DBC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DC7D0B7-3B4B-45AA-BFB4-16934D822BE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8D9A98E-B1FE-4E96-9BE1-69FCD356DAEC}" type="slidenum">
              <a:rPr lang="en-US" smtClean="0"/>
              <a:t>‹#›</a:t>
            </a:fld>
            <a:endParaRPr lang="en-US"/>
          </a:p>
        </p:txBody>
      </p:sp>
    </p:spTree>
    <p:extLst>
      <p:ext uri="{BB962C8B-B14F-4D97-AF65-F5344CB8AC3E}">
        <p14:creationId xmlns:p14="http://schemas.microsoft.com/office/powerpoint/2010/main" val="23060290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D13ECC-742B-41CF-AC64-94B4429AD01C}" type="datetimeFigureOut">
              <a:rPr lang="en-US" smtClean="0"/>
              <a:t>09-Mar-26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E9EE96-86BF-4335-8DF9-065ECA8D96E5}" type="slidenum">
              <a:rPr lang="en-US" smtClean="0"/>
              <a:t>‹#›</a:t>
            </a:fld>
            <a:endParaRPr lang="en-US"/>
          </a:p>
        </p:txBody>
      </p:sp>
    </p:spTree>
    <p:extLst>
      <p:ext uri="{BB962C8B-B14F-4D97-AF65-F5344CB8AC3E}">
        <p14:creationId xmlns:p14="http://schemas.microsoft.com/office/powerpoint/2010/main" val="3778920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4E9C1-F33C-482A-96A7-C733D3C91B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AB2843-C721-4D89-9092-6D2149764D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0B4C27-00BA-4A0A-B041-A614C88CEDAE}"/>
              </a:ext>
            </a:extLst>
          </p:cNvPr>
          <p:cNvSpPr>
            <a:spLocks noGrp="1"/>
          </p:cNvSpPr>
          <p:nvPr>
            <p:ph type="dt" sz="half" idx="10"/>
          </p:nvPr>
        </p:nvSpPr>
        <p:spPr/>
        <p:txBody>
          <a:bodyPr/>
          <a:lstStyle/>
          <a:p>
            <a:r>
              <a:rPr lang="en-US"/>
              <a:t>09-Mar-26</a:t>
            </a:r>
          </a:p>
        </p:txBody>
      </p:sp>
      <p:sp>
        <p:nvSpPr>
          <p:cNvPr id="5" name="Footer Placeholder 4">
            <a:extLst>
              <a:ext uri="{FF2B5EF4-FFF2-40B4-BE49-F238E27FC236}">
                <a16:creationId xmlns:a16="http://schemas.microsoft.com/office/drawing/2014/main" id="{A68B2452-7472-4F0B-A43C-73E90CC761F9}"/>
              </a:ext>
            </a:extLst>
          </p:cNvPr>
          <p:cNvSpPr>
            <a:spLocks noGrp="1"/>
          </p:cNvSpPr>
          <p:nvPr>
            <p:ph type="ftr" sz="quarter" idx="11"/>
          </p:nvPr>
        </p:nvSpPr>
        <p:spPr/>
        <p:txBody>
          <a:bodyPr/>
          <a:lstStyle/>
          <a:p>
            <a:r>
              <a:rPr lang="en-US"/>
              <a:t>Advanced topics in Biomedical Informatics</a:t>
            </a:r>
          </a:p>
        </p:txBody>
      </p:sp>
      <p:sp>
        <p:nvSpPr>
          <p:cNvPr id="6" name="Slide Number Placeholder 5">
            <a:extLst>
              <a:ext uri="{FF2B5EF4-FFF2-40B4-BE49-F238E27FC236}">
                <a16:creationId xmlns:a16="http://schemas.microsoft.com/office/drawing/2014/main" id="{69D23FA5-EFA6-49BC-85E3-20FCDF6A32F5}"/>
              </a:ext>
            </a:extLst>
          </p:cNvPr>
          <p:cNvSpPr>
            <a:spLocks noGrp="1"/>
          </p:cNvSpPr>
          <p:nvPr>
            <p:ph type="sldNum" sz="quarter" idx="12"/>
          </p:nvPr>
        </p:nvSpPr>
        <p:spPr/>
        <p:txBody>
          <a:bodyPr/>
          <a:lstStyle/>
          <a:p>
            <a:fld id="{00D10385-91D0-40F3-81EA-50E9A0B25A7B}" type="slidenum">
              <a:rPr lang="en-US" smtClean="0"/>
              <a:t>‹#›</a:t>
            </a:fld>
            <a:endParaRPr lang="en-US"/>
          </a:p>
        </p:txBody>
      </p:sp>
    </p:spTree>
    <p:extLst>
      <p:ext uri="{BB962C8B-B14F-4D97-AF65-F5344CB8AC3E}">
        <p14:creationId xmlns:p14="http://schemas.microsoft.com/office/powerpoint/2010/main" val="2542205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3EFD0-E1D7-49E7-87C3-58B5845E33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83395D-D0E2-4B11-A787-E6A25653D6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68FDF6-796E-4084-ACC8-72E89A493FB1}"/>
              </a:ext>
            </a:extLst>
          </p:cNvPr>
          <p:cNvSpPr>
            <a:spLocks noGrp="1"/>
          </p:cNvSpPr>
          <p:nvPr>
            <p:ph type="dt" sz="half" idx="10"/>
          </p:nvPr>
        </p:nvSpPr>
        <p:spPr/>
        <p:txBody>
          <a:bodyPr/>
          <a:lstStyle/>
          <a:p>
            <a:r>
              <a:rPr lang="en-US"/>
              <a:t>09-Mar-26</a:t>
            </a:r>
          </a:p>
        </p:txBody>
      </p:sp>
      <p:sp>
        <p:nvSpPr>
          <p:cNvPr id="5" name="Footer Placeholder 4">
            <a:extLst>
              <a:ext uri="{FF2B5EF4-FFF2-40B4-BE49-F238E27FC236}">
                <a16:creationId xmlns:a16="http://schemas.microsoft.com/office/drawing/2014/main" id="{870F5E0B-26BF-40ED-AF51-D20DD2A138C0}"/>
              </a:ext>
            </a:extLst>
          </p:cNvPr>
          <p:cNvSpPr>
            <a:spLocks noGrp="1"/>
          </p:cNvSpPr>
          <p:nvPr>
            <p:ph type="ftr" sz="quarter" idx="11"/>
          </p:nvPr>
        </p:nvSpPr>
        <p:spPr/>
        <p:txBody>
          <a:bodyPr/>
          <a:lstStyle/>
          <a:p>
            <a:r>
              <a:rPr lang="en-US"/>
              <a:t>Advanced topics in Biomedical Informatics</a:t>
            </a:r>
          </a:p>
        </p:txBody>
      </p:sp>
      <p:sp>
        <p:nvSpPr>
          <p:cNvPr id="6" name="Slide Number Placeholder 5">
            <a:extLst>
              <a:ext uri="{FF2B5EF4-FFF2-40B4-BE49-F238E27FC236}">
                <a16:creationId xmlns:a16="http://schemas.microsoft.com/office/drawing/2014/main" id="{10296CEB-E3EA-400A-8C7D-4879807E5A96}"/>
              </a:ext>
            </a:extLst>
          </p:cNvPr>
          <p:cNvSpPr>
            <a:spLocks noGrp="1"/>
          </p:cNvSpPr>
          <p:nvPr>
            <p:ph type="sldNum" sz="quarter" idx="12"/>
          </p:nvPr>
        </p:nvSpPr>
        <p:spPr/>
        <p:txBody>
          <a:bodyPr/>
          <a:lstStyle/>
          <a:p>
            <a:fld id="{00D10385-91D0-40F3-81EA-50E9A0B25A7B}" type="slidenum">
              <a:rPr lang="en-US" smtClean="0"/>
              <a:t>‹#›</a:t>
            </a:fld>
            <a:endParaRPr lang="en-US"/>
          </a:p>
        </p:txBody>
      </p:sp>
    </p:spTree>
    <p:extLst>
      <p:ext uri="{BB962C8B-B14F-4D97-AF65-F5344CB8AC3E}">
        <p14:creationId xmlns:p14="http://schemas.microsoft.com/office/powerpoint/2010/main" val="2452236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8CBB5E-1B9C-4559-A102-723AD18DB7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19857C-B052-4AC1-B8EF-163AA9B4E9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AF2D05-7575-4135-95BE-DA1E652F50A8}"/>
              </a:ext>
            </a:extLst>
          </p:cNvPr>
          <p:cNvSpPr>
            <a:spLocks noGrp="1"/>
          </p:cNvSpPr>
          <p:nvPr>
            <p:ph type="dt" sz="half" idx="10"/>
          </p:nvPr>
        </p:nvSpPr>
        <p:spPr/>
        <p:txBody>
          <a:bodyPr/>
          <a:lstStyle/>
          <a:p>
            <a:r>
              <a:rPr lang="en-US"/>
              <a:t>09-Mar-26</a:t>
            </a:r>
          </a:p>
        </p:txBody>
      </p:sp>
      <p:sp>
        <p:nvSpPr>
          <p:cNvPr id="5" name="Footer Placeholder 4">
            <a:extLst>
              <a:ext uri="{FF2B5EF4-FFF2-40B4-BE49-F238E27FC236}">
                <a16:creationId xmlns:a16="http://schemas.microsoft.com/office/drawing/2014/main" id="{8DA2F7C2-05A4-4A6D-ABD0-6061DAC6FE20}"/>
              </a:ext>
            </a:extLst>
          </p:cNvPr>
          <p:cNvSpPr>
            <a:spLocks noGrp="1"/>
          </p:cNvSpPr>
          <p:nvPr>
            <p:ph type="ftr" sz="quarter" idx="11"/>
          </p:nvPr>
        </p:nvSpPr>
        <p:spPr/>
        <p:txBody>
          <a:bodyPr/>
          <a:lstStyle/>
          <a:p>
            <a:r>
              <a:rPr lang="en-US"/>
              <a:t>Advanced topics in Biomedical Informatics</a:t>
            </a:r>
          </a:p>
        </p:txBody>
      </p:sp>
      <p:sp>
        <p:nvSpPr>
          <p:cNvPr id="6" name="Slide Number Placeholder 5">
            <a:extLst>
              <a:ext uri="{FF2B5EF4-FFF2-40B4-BE49-F238E27FC236}">
                <a16:creationId xmlns:a16="http://schemas.microsoft.com/office/drawing/2014/main" id="{07092B70-0D98-4B12-8F04-0D8972A2EDF0}"/>
              </a:ext>
            </a:extLst>
          </p:cNvPr>
          <p:cNvSpPr>
            <a:spLocks noGrp="1"/>
          </p:cNvSpPr>
          <p:nvPr>
            <p:ph type="sldNum" sz="quarter" idx="12"/>
          </p:nvPr>
        </p:nvSpPr>
        <p:spPr/>
        <p:txBody>
          <a:bodyPr/>
          <a:lstStyle/>
          <a:p>
            <a:fld id="{00D10385-91D0-40F3-81EA-50E9A0B25A7B}" type="slidenum">
              <a:rPr lang="en-US" smtClean="0"/>
              <a:t>‹#›</a:t>
            </a:fld>
            <a:endParaRPr lang="en-US"/>
          </a:p>
        </p:txBody>
      </p:sp>
    </p:spTree>
    <p:extLst>
      <p:ext uri="{BB962C8B-B14F-4D97-AF65-F5344CB8AC3E}">
        <p14:creationId xmlns:p14="http://schemas.microsoft.com/office/powerpoint/2010/main" val="3617923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F0D00-9D31-4002-B4E9-3395C1A6E6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069E47-3CAB-4178-8044-51F239B4E5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F35C68-3EB4-4F9D-BFBC-9E8C75AA0AE0}"/>
              </a:ext>
            </a:extLst>
          </p:cNvPr>
          <p:cNvSpPr>
            <a:spLocks noGrp="1"/>
          </p:cNvSpPr>
          <p:nvPr>
            <p:ph type="dt" sz="half" idx="10"/>
          </p:nvPr>
        </p:nvSpPr>
        <p:spPr/>
        <p:txBody>
          <a:bodyPr/>
          <a:lstStyle/>
          <a:p>
            <a:r>
              <a:rPr lang="en-US"/>
              <a:t>09-Mar-26</a:t>
            </a:r>
          </a:p>
        </p:txBody>
      </p:sp>
      <p:sp>
        <p:nvSpPr>
          <p:cNvPr id="5" name="Footer Placeholder 4">
            <a:extLst>
              <a:ext uri="{FF2B5EF4-FFF2-40B4-BE49-F238E27FC236}">
                <a16:creationId xmlns:a16="http://schemas.microsoft.com/office/drawing/2014/main" id="{7F36DA07-A743-406C-94E1-5F51E9DC8E8D}"/>
              </a:ext>
            </a:extLst>
          </p:cNvPr>
          <p:cNvSpPr>
            <a:spLocks noGrp="1"/>
          </p:cNvSpPr>
          <p:nvPr>
            <p:ph type="ftr" sz="quarter" idx="11"/>
          </p:nvPr>
        </p:nvSpPr>
        <p:spPr/>
        <p:txBody>
          <a:bodyPr/>
          <a:lstStyle/>
          <a:p>
            <a:r>
              <a:rPr lang="en-US"/>
              <a:t>Advanced topics in Biomedical Informatics</a:t>
            </a:r>
          </a:p>
        </p:txBody>
      </p:sp>
      <p:sp>
        <p:nvSpPr>
          <p:cNvPr id="6" name="Slide Number Placeholder 5">
            <a:extLst>
              <a:ext uri="{FF2B5EF4-FFF2-40B4-BE49-F238E27FC236}">
                <a16:creationId xmlns:a16="http://schemas.microsoft.com/office/drawing/2014/main" id="{E5674984-97C5-4E37-BB18-9EDC3BA76DF2}"/>
              </a:ext>
            </a:extLst>
          </p:cNvPr>
          <p:cNvSpPr>
            <a:spLocks noGrp="1"/>
          </p:cNvSpPr>
          <p:nvPr>
            <p:ph type="sldNum" sz="quarter" idx="12"/>
          </p:nvPr>
        </p:nvSpPr>
        <p:spPr/>
        <p:txBody>
          <a:bodyPr/>
          <a:lstStyle/>
          <a:p>
            <a:fld id="{00D10385-91D0-40F3-81EA-50E9A0B25A7B}" type="slidenum">
              <a:rPr lang="en-US" smtClean="0"/>
              <a:t>‹#›</a:t>
            </a:fld>
            <a:endParaRPr lang="en-US"/>
          </a:p>
        </p:txBody>
      </p:sp>
    </p:spTree>
    <p:extLst>
      <p:ext uri="{BB962C8B-B14F-4D97-AF65-F5344CB8AC3E}">
        <p14:creationId xmlns:p14="http://schemas.microsoft.com/office/powerpoint/2010/main" val="2924617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BA110-DE21-4DB9-BAB8-85B37234ED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2C35B9-2A28-460B-9237-D728C62B0B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14A3A8-C15B-4619-A365-74AE9035F4CD}"/>
              </a:ext>
            </a:extLst>
          </p:cNvPr>
          <p:cNvSpPr>
            <a:spLocks noGrp="1"/>
          </p:cNvSpPr>
          <p:nvPr>
            <p:ph type="dt" sz="half" idx="10"/>
          </p:nvPr>
        </p:nvSpPr>
        <p:spPr/>
        <p:txBody>
          <a:bodyPr/>
          <a:lstStyle/>
          <a:p>
            <a:r>
              <a:rPr lang="en-US"/>
              <a:t>09-Mar-26</a:t>
            </a:r>
          </a:p>
        </p:txBody>
      </p:sp>
      <p:sp>
        <p:nvSpPr>
          <p:cNvPr id="5" name="Footer Placeholder 4">
            <a:extLst>
              <a:ext uri="{FF2B5EF4-FFF2-40B4-BE49-F238E27FC236}">
                <a16:creationId xmlns:a16="http://schemas.microsoft.com/office/drawing/2014/main" id="{93F15B7B-36CA-4809-8613-0F460DA17F0D}"/>
              </a:ext>
            </a:extLst>
          </p:cNvPr>
          <p:cNvSpPr>
            <a:spLocks noGrp="1"/>
          </p:cNvSpPr>
          <p:nvPr>
            <p:ph type="ftr" sz="quarter" idx="11"/>
          </p:nvPr>
        </p:nvSpPr>
        <p:spPr/>
        <p:txBody>
          <a:bodyPr/>
          <a:lstStyle/>
          <a:p>
            <a:r>
              <a:rPr lang="en-US"/>
              <a:t>Advanced topics in Biomedical Informatics</a:t>
            </a:r>
          </a:p>
        </p:txBody>
      </p:sp>
      <p:sp>
        <p:nvSpPr>
          <p:cNvPr id="6" name="Slide Number Placeholder 5">
            <a:extLst>
              <a:ext uri="{FF2B5EF4-FFF2-40B4-BE49-F238E27FC236}">
                <a16:creationId xmlns:a16="http://schemas.microsoft.com/office/drawing/2014/main" id="{A9F93BA9-535A-4923-BFCB-EFFB32B93C09}"/>
              </a:ext>
            </a:extLst>
          </p:cNvPr>
          <p:cNvSpPr>
            <a:spLocks noGrp="1"/>
          </p:cNvSpPr>
          <p:nvPr>
            <p:ph type="sldNum" sz="quarter" idx="12"/>
          </p:nvPr>
        </p:nvSpPr>
        <p:spPr/>
        <p:txBody>
          <a:bodyPr/>
          <a:lstStyle/>
          <a:p>
            <a:fld id="{00D10385-91D0-40F3-81EA-50E9A0B25A7B}" type="slidenum">
              <a:rPr lang="en-US" smtClean="0"/>
              <a:t>‹#›</a:t>
            </a:fld>
            <a:endParaRPr lang="en-US"/>
          </a:p>
        </p:txBody>
      </p:sp>
    </p:spTree>
    <p:extLst>
      <p:ext uri="{BB962C8B-B14F-4D97-AF65-F5344CB8AC3E}">
        <p14:creationId xmlns:p14="http://schemas.microsoft.com/office/powerpoint/2010/main" val="566140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6B00F-67AA-4ACF-8DA4-054AAA49D8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DD01F4-D0F5-471C-ACBF-469BDE2612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39D143-BAC9-45C3-A158-F1E2FC9CA9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58CCBE-E1C7-4ABC-8750-0E0044AA0AB2}"/>
              </a:ext>
            </a:extLst>
          </p:cNvPr>
          <p:cNvSpPr>
            <a:spLocks noGrp="1"/>
          </p:cNvSpPr>
          <p:nvPr>
            <p:ph type="dt" sz="half" idx="10"/>
          </p:nvPr>
        </p:nvSpPr>
        <p:spPr/>
        <p:txBody>
          <a:bodyPr/>
          <a:lstStyle/>
          <a:p>
            <a:r>
              <a:rPr lang="en-US"/>
              <a:t>09-Mar-26</a:t>
            </a:r>
          </a:p>
        </p:txBody>
      </p:sp>
      <p:sp>
        <p:nvSpPr>
          <p:cNvPr id="6" name="Footer Placeholder 5">
            <a:extLst>
              <a:ext uri="{FF2B5EF4-FFF2-40B4-BE49-F238E27FC236}">
                <a16:creationId xmlns:a16="http://schemas.microsoft.com/office/drawing/2014/main" id="{4C2B1CB9-A6D3-40FA-AA5E-67CAAF6FE996}"/>
              </a:ext>
            </a:extLst>
          </p:cNvPr>
          <p:cNvSpPr>
            <a:spLocks noGrp="1"/>
          </p:cNvSpPr>
          <p:nvPr>
            <p:ph type="ftr" sz="quarter" idx="11"/>
          </p:nvPr>
        </p:nvSpPr>
        <p:spPr/>
        <p:txBody>
          <a:bodyPr/>
          <a:lstStyle/>
          <a:p>
            <a:r>
              <a:rPr lang="en-US"/>
              <a:t>Advanced topics in Biomedical Informatics</a:t>
            </a:r>
          </a:p>
        </p:txBody>
      </p:sp>
      <p:sp>
        <p:nvSpPr>
          <p:cNvPr id="7" name="Slide Number Placeholder 6">
            <a:extLst>
              <a:ext uri="{FF2B5EF4-FFF2-40B4-BE49-F238E27FC236}">
                <a16:creationId xmlns:a16="http://schemas.microsoft.com/office/drawing/2014/main" id="{27CE8A44-66C8-4C35-9D81-B96DB2788FE8}"/>
              </a:ext>
            </a:extLst>
          </p:cNvPr>
          <p:cNvSpPr>
            <a:spLocks noGrp="1"/>
          </p:cNvSpPr>
          <p:nvPr>
            <p:ph type="sldNum" sz="quarter" idx="12"/>
          </p:nvPr>
        </p:nvSpPr>
        <p:spPr/>
        <p:txBody>
          <a:bodyPr/>
          <a:lstStyle/>
          <a:p>
            <a:fld id="{00D10385-91D0-40F3-81EA-50E9A0B25A7B}" type="slidenum">
              <a:rPr lang="en-US" smtClean="0"/>
              <a:t>‹#›</a:t>
            </a:fld>
            <a:endParaRPr lang="en-US"/>
          </a:p>
        </p:txBody>
      </p:sp>
    </p:spTree>
    <p:extLst>
      <p:ext uri="{BB962C8B-B14F-4D97-AF65-F5344CB8AC3E}">
        <p14:creationId xmlns:p14="http://schemas.microsoft.com/office/powerpoint/2010/main" val="367515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D5CD6-9B42-4C6E-9761-CEA40562451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F9690C-6F19-408F-92B9-BD56FBC5F4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16835C-1E60-473D-80B4-6EC9B56B19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EE4BB5-FB9F-4FDC-B6AC-478F077071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CB7037-5AD0-407A-837E-C64A2BD215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2020D6-5661-445F-B0CB-FBA6F0F9B177}"/>
              </a:ext>
            </a:extLst>
          </p:cNvPr>
          <p:cNvSpPr>
            <a:spLocks noGrp="1"/>
          </p:cNvSpPr>
          <p:nvPr>
            <p:ph type="dt" sz="half" idx="10"/>
          </p:nvPr>
        </p:nvSpPr>
        <p:spPr/>
        <p:txBody>
          <a:bodyPr/>
          <a:lstStyle/>
          <a:p>
            <a:r>
              <a:rPr lang="en-US"/>
              <a:t>09-Mar-26</a:t>
            </a:r>
          </a:p>
        </p:txBody>
      </p:sp>
      <p:sp>
        <p:nvSpPr>
          <p:cNvPr id="8" name="Footer Placeholder 7">
            <a:extLst>
              <a:ext uri="{FF2B5EF4-FFF2-40B4-BE49-F238E27FC236}">
                <a16:creationId xmlns:a16="http://schemas.microsoft.com/office/drawing/2014/main" id="{48218034-BC31-446F-8442-FD7524AE9301}"/>
              </a:ext>
            </a:extLst>
          </p:cNvPr>
          <p:cNvSpPr>
            <a:spLocks noGrp="1"/>
          </p:cNvSpPr>
          <p:nvPr>
            <p:ph type="ftr" sz="quarter" idx="11"/>
          </p:nvPr>
        </p:nvSpPr>
        <p:spPr/>
        <p:txBody>
          <a:bodyPr/>
          <a:lstStyle/>
          <a:p>
            <a:r>
              <a:rPr lang="en-US"/>
              <a:t>Advanced topics in Biomedical Informatics</a:t>
            </a:r>
          </a:p>
        </p:txBody>
      </p:sp>
      <p:sp>
        <p:nvSpPr>
          <p:cNvPr id="9" name="Slide Number Placeholder 8">
            <a:extLst>
              <a:ext uri="{FF2B5EF4-FFF2-40B4-BE49-F238E27FC236}">
                <a16:creationId xmlns:a16="http://schemas.microsoft.com/office/drawing/2014/main" id="{12B1276E-558B-4654-A89F-37B4C387AD4A}"/>
              </a:ext>
            </a:extLst>
          </p:cNvPr>
          <p:cNvSpPr>
            <a:spLocks noGrp="1"/>
          </p:cNvSpPr>
          <p:nvPr>
            <p:ph type="sldNum" sz="quarter" idx="12"/>
          </p:nvPr>
        </p:nvSpPr>
        <p:spPr/>
        <p:txBody>
          <a:bodyPr/>
          <a:lstStyle/>
          <a:p>
            <a:fld id="{00D10385-91D0-40F3-81EA-50E9A0B25A7B}" type="slidenum">
              <a:rPr lang="en-US" smtClean="0"/>
              <a:t>‹#›</a:t>
            </a:fld>
            <a:endParaRPr lang="en-US"/>
          </a:p>
        </p:txBody>
      </p:sp>
    </p:spTree>
    <p:extLst>
      <p:ext uri="{BB962C8B-B14F-4D97-AF65-F5344CB8AC3E}">
        <p14:creationId xmlns:p14="http://schemas.microsoft.com/office/powerpoint/2010/main" val="1898120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63A92-A074-4ADA-81EB-2387D636D8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611266-048D-4EC1-B173-09BBEE6F7855}"/>
              </a:ext>
            </a:extLst>
          </p:cNvPr>
          <p:cNvSpPr>
            <a:spLocks noGrp="1"/>
          </p:cNvSpPr>
          <p:nvPr>
            <p:ph type="dt" sz="half" idx="10"/>
          </p:nvPr>
        </p:nvSpPr>
        <p:spPr/>
        <p:txBody>
          <a:bodyPr/>
          <a:lstStyle/>
          <a:p>
            <a:r>
              <a:rPr lang="en-US"/>
              <a:t>09-Mar-26</a:t>
            </a:r>
          </a:p>
        </p:txBody>
      </p:sp>
      <p:sp>
        <p:nvSpPr>
          <p:cNvPr id="4" name="Footer Placeholder 3">
            <a:extLst>
              <a:ext uri="{FF2B5EF4-FFF2-40B4-BE49-F238E27FC236}">
                <a16:creationId xmlns:a16="http://schemas.microsoft.com/office/drawing/2014/main" id="{A96FB285-CED4-4A0D-A03B-A35CE14DB438}"/>
              </a:ext>
            </a:extLst>
          </p:cNvPr>
          <p:cNvSpPr>
            <a:spLocks noGrp="1"/>
          </p:cNvSpPr>
          <p:nvPr>
            <p:ph type="ftr" sz="quarter" idx="11"/>
          </p:nvPr>
        </p:nvSpPr>
        <p:spPr/>
        <p:txBody>
          <a:bodyPr/>
          <a:lstStyle/>
          <a:p>
            <a:r>
              <a:rPr lang="en-US"/>
              <a:t>Advanced topics in Biomedical Informatics</a:t>
            </a:r>
          </a:p>
        </p:txBody>
      </p:sp>
      <p:sp>
        <p:nvSpPr>
          <p:cNvPr id="5" name="Slide Number Placeholder 4">
            <a:extLst>
              <a:ext uri="{FF2B5EF4-FFF2-40B4-BE49-F238E27FC236}">
                <a16:creationId xmlns:a16="http://schemas.microsoft.com/office/drawing/2014/main" id="{A95E702F-E5E0-4A02-A499-5AFCE0C99E59}"/>
              </a:ext>
            </a:extLst>
          </p:cNvPr>
          <p:cNvSpPr>
            <a:spLocks noGrp="1"/>
          </p:cNvSpPr>
          <p:nvPr>
            <p:ph type="sldNum" sz="quarter" idx="12"/>
          </p:nvPr>
        </p:nvSpPr>
        <p:spPr/>
        <p:txBody>
          <a:bodyPr/>
          <a:lstStyle/>
          <a:p>
            <a:fld id="{00D10385-91D0-40F3-81EA-50E9A0B25A7B}" type="slidenum">
              <a:rPr lang="en-US" smtClean="0"/>
              <a:t>‹#›</a:t>
            </a:fld>
            <a:endParaRPr lang="en-US"/>
          </a:p>
        </p:txBody>
      </p:sp>
    </p:spTree>
    <p:extLst>
      <p:ext uri="{BB962C8B-B14F-4D97-AF65-F5344CB8AC3E}">
        <p14:creationId xmlns:p14="http://schemas.microsoft.com/office/powerpoint/2010/main" val="2103190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87E3AF-DCFB-4AC5-88BC-E61FB6D19264}"/>
              </a:ext>
            </a:extLst>
          </p:cNvPr>
          <p:cNvSpPr>
            <a:spLocks noGrp="1"/>
          </p:cNvSpPr>
          <p:nvPr>
            <p:ph type="dt" sz="half" idx="10"/>
          </p:nvPr>
        </p:nvSpPr>
        <p:spPr/>
        <p:txBody>
          <a:bodyPr/>
          <a:lstStyle/>
          <a:p>
            <a:r>
              <a:rPr lang="en-US"/>
              <a:t>09-Mar-26</a:t>
            </a:r>
          </a:p>
        </p:txBody>
      </p:sp>
      <p:sp>
        <p:nvSpPr>
          <p:cNvPr id="3" name="Footer Placeholder 2">
            <a:extLst>
              <a:ext uri="{FF2B5EF4-FFF2-40B4-BE49-F238E27FC236}">
                <a16:creationId xmlns:a16="http://schemas.microsoft.com/office/drawing/2014/main" id="{5D31E8CF-AC16-42A3-A46B-DEB75BF308E2}"/>
              </a:ext>
            </a:extLst>
          </p:cNvPr>
          <p:cNvSpPr>
            <a:spLocks noGrp="1"/>
          </p:cNvSpPr>
          <p:nvPr>
            <p:ph type="ftr" sz="quarter" idx="11"/>
          </p:nvPr>
        </p:nvSpPr>
        <p:spPr/>
        <p:txBody>
          <a:bodyPr/>
          <a:lstStyle/>
          <a:p>
            <a:r>
              <a:rPr lang="en-US"/>
              <a:t>Advanced topics in Biomedical Informatics</a:t>
            </a:r>
          </a:p>
        </p:txBody>
      </p:sp>
      <p:sp>
        <p:nvSpPr>
          <p:cNvPr id="4" name="Slide Number Placeholder 3">
            <a:extLst>
              <a:ext uri="{FF2B5EF4-FFF2-40B4-BE49-F238E27FC236}">
                <a16:creationId xmlns:a16="http://schemas.microsoft.com/office/drawing/2014/main" id="{FB8D61B8-EED7-41FD-AE76-9B1FD90FDD5F}"/>
              </a:ext>
            </a:extLst>
          </p:cNvPr>
          <p:cNvSpPr>
            <a:spLocks noGrp="1"/>
          </p:cNvSpPr>
          <p:nvPr>
            <p:ph type="sldNum" sz="quarter" idx="12"/>
          </p:nvPr>
        </p:nvSpPr>
        <p:spPr/>
        <p:txBody>
          <a:bodyPr/>
          <a:lstStyle/>
          <a:p>
            <a:fld id="{00D10385-91D0-40F3-81EA-50E9A0B25A7B}" type="slidenum">
              <a:rPr lang="en-US" smtClean="0"/>
              <a:t>‹#›</a:t>
            </a:fld>
            <a:endParaRPr lang="en-US"/>
          </a:p>
        </p:txBody>
      </p:sp>
    </p:spTree>
    <p:extLst>
      <p:ext uri="{BB962C8B-B14F-4D97-AF65-F5344CB8AC3E}">
        <p14:creationId xmlns:p14="http://schemas.microsoft.com/office/powerpoint/2010/main" val="3392730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F5781-B83D-45E0-B0C9-8F12658614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937DF3-798D-4D30-9BE5-F3ABA45042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B959ED-BA1C-4273-986A-4178628BD4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A9926A-3298-44C7-9C52-AD6BBD578700}"/>
              </a:ext>
            </a:extLst>
          </p:cNvPr>
          <p:cNvSpPr>
            <a:spLocks noGrp="1"/>
          </p:cNvSpPr>
          <p:nvPr>
            <p:ph type="dt" sz="half" idx="10"/>
          </p:nvPr>
        </p:nvSpPr>
        <p:spPr/>
        <p:txBody>
          <a:bodyPr/>
          <a:lstStyle/>
          <a:p>
            <a:r>
              <a:rPr lang="en-US"/>
              <a:t>09-Mar-26</a:t>
            </a:r>
          </a:p>
        </p:txBody>
      </p:sp>
      <p:sp>
        <p:nvSpPr>
          <p:cNvPr id="6" name="Footer Placeholder 5">
            <a:extLst>
              <a:ext uri="{FF2B5EF4-FFF2-40B4-BE49-F238E27FC236}">
                <a16:creationId xmlns:a16="http://schemas.microsoft.com/office/drawing/2014/main" id="{9495B226-5A7D-4364-ACB3-3C1BB39309D9}"/>
              </a:ext>
            </a:extLst>
          </p:cNvPr>
          <p:cNvSpPr>
            <a:spLocks noGrp="1"/>
          </p:cNvSpPr>
          <p:nvPr>
            <p:ph type="ftr" sz="quarter" idx="11"/>
          </p:nvPr>
        </p:nvSpPr>
        <p:spPr/>
        <p:txBody>
          <a:bodyPr/>
          <a:lstStyle/>
          <a:p>
            <a:r>
              <a:rPr lang="en-US"/>
              <a:t>Advanced topics in Biomedical Informatics</a:t>
            </a:r>
          </a:p>
        </p:txBody>
      </p:sp>
      <p:sp>
        <p:nvSpPr>
          <p:cNvPr id="7" name="Slide Number Placeholder 6">
            <a:extLst>
              <a:ext uri="{FF2B5EF4-FFF2-40B4-BE49-F238E27FC236}">
                <a16:creationId xmlns:a16="http://schemas.microsoft.com/office/drawing/2014/main" id="{536A8F5B-2AD4-4E5A-B38D-EFBE042F140D}"/>
              </a:ext>
            </a:extLst>
          </p:cNvPr>
          <p:cNvSpPr>
            <a:spLocks noGrp="1"/>
          </p:cNvSpPr>
          <p:nvPr>
            <p:ph type="sldNum" sz="quarter" idx="12"/>
          </p:nvPr>
        </p:nvSpPr>
        <p:spPr/>
        <p:txBody>
          <a:bodyPr/>
          <a:lstStyle/>
          <a:p>
            <a:fld id="{00D10385-91D0-40F3-81EA-50E9A0B25A7B}" type="slidenum">
              <a:rPr lang="en-US" smtClean="0"/>
              <a:t>‹#›</a:t>
            </a:fld>
            <a:endParaRPr lang="en-US"/>
          </a:p>
        </p:txBody>
      </p:sp>
    </p:spTree>
    <p:extLst>
      <p:ext uri="{BB962C8B-B14F-4D97-AF65-F5344CB8AC3E}">
        <p14:creationId xmlns:p14="http://schemas.microsoft.com/office/powerpoint/2010/main" val="3143872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78334-20DE-43A6-A348-5E2D22D5F0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3D906F-57E3-4C1F-A770-91188DDACA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B839C9-1483-4222-A892-177851AF18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8CF7A3-FBE8-4004-8B3E-15E2916EC86B}"/>
              </a:ext>
            </a:extLst>
          </p:cNvPr>
          <p:cNvSpPr>
            <a:spLocks noGrp="1"/>
          </p:cNvSpPr>
          <p:nvPr>
            <p:ph type="dt" sz="half" idx="10"/>
          </p:nvPr>
        </p:nvSpPr>
        <p:spPr/>
        <p:txBody>
          <a:bodyPr/>
          <a:lstStyle/>
          <a:p>
            <a:r>
              <a:rPr lang="en-US"/>
              <a:t>09-Mar-26</a:t>
            </a:r>
          </a:p>
        </p:txBody>
      </p:sp>
      <p:sp>
        <p:nvSpPr>
          <p:cNvPr id="6" name="Footer Placeholder 5">
            <a:extLst>
              <a:ext uri="{FF2B5EF4-FFF2-40B4-BE49-F238E27FC236}">
                <a16:creationId xmlns:a16="http://schemas.microsoft.com/office/drawing/2014/main" id="{75A04DB0-BC6E-4C64-BDB1-16E8646FFEC5}"/>
              </a:ext>
            </a:extLst>
          </p:cNvPr>
          <p:cNvSpPr>
            <a:spLocks noGrp="1"/>
          </p:cNvSpPr>
          <p:nvPr>
            <p:ph type="ftr" sz="quarter" idx="11"/>
          </p:nvPr>
        </p:nvSpPr>
        <p:spPr/>
        <p:txBody>
          <a:bodyPr/>
          <a:lstStyle/>
          <a:p>
            <a:r>
              <a:rPr lang="en-US"/>
              <a:t>Advanced topics in Biomedical Informatics</a:t>
            </a:r>
          </a:p>
        </p:txBody>
      </p:sp>
      <p:sp>
        <p:nvSpPr>
          <p:cNvPr id="7" name="Slide Number Placeholder 6">
            <a:extLst>
              <a:ext uri="{FF2B5EF4-FFF2-40B4-BE49-F238E27FC236}">
                <a16:creationId xmlns:a16="http://schemas.microsoft.com/office/drawing/2014/main" id="{6A2FDE5F-6FB6-448D-8FFA-E3B40B181223}"/>
              </a:ext>
            </a:extLst>
          </p:cNvPr>
          <p:cNvSpPr>
            <a:spLocks noGrp="1"/>
          </p:cNvSpPr>
          <p:nvPr>
            <p:ph type="sldNum" sz="quarter" idx="12"/>
          </p:nvPr>
        </p:nvSpPr>
        <p:spPr/>
        <p:txBody>
          <a:bodyPr/>
          <a:lstStyle/>
          <a:p>
            <a:fld id="{00D10385-91D0-40F3-81EA-50E9A0B25A7B}" type="slidenum">
              <a:rPr lang="en-US" smtClean="0"/>
              <a:t>‹#›</a:t>
            </a:fld>
            <a:endParaRPr lang="en-US"/>
          </a:p>
        </p:txBody>
      </p:sp>
    </p:spTree>
    <p:extLst>
      <p:ext uri="{BB962C8B-B14F-4D97-AF65-F5344CB8AC3E}">
        <p14:creationId xmlns:p14="http://schemas.microsoft.com/office/powerpoint/2010/main" val="2415645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8341A2-B591-4507-B02A-A44E3CC375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5C860E-FB72-4560-923D-6D2140A5F4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908EEA-24A9-4FBA-9F5F-33AE09C72F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09-Mar-26</a:t>
            </a:r>
          </a:p>
        </p:txBody>
      </p:sp>
      <p:sp>
        <p:nvSpPr>
          <p:cNvPr id="5" name="Footer Placeholder 4">
            <a:extLst>
              <a:ext uri="{FF2B5EF4-FFF2-40B4-BE49-F238E27FC236}">
                <a16:creationId xmlns:a16="http://schemas.microsoft.com/office/drawing/2014/main" id="{13D515BC-33AB-44BD-83E1-9CB577559A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Advanced topics in Biomedical Informatics</a:t>
            </a:r>
          </a:p>
        </p:txBody>
      </p:sp>
      <p:sp>
        <p:nvSpPr>
          <p:cNvPr id="6" name="Slide Number Placeholder 5">
            <a:extLst>
              <a:ext uri="{FF2B5EF4-FFF2-40B4-BE49-F238E27FC236}">
                <a16:creationId xmlns:a16="http://schemas.microsoft.com/office/drawing/2014/main" id="{B045E611-C8C7-4FD3-8E62-C902D25935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D10385-91D0-40F3-81EA-50E9A0B25A7B}" type="slidenum">
              <a:rPr lang="en-US" smtClean="0"/>
              <a:t>‹#›</a:t>
            </a:fld>
            <a:endParaRPr lang="en-US"/>
          </a:p>
        </p:txBody>
      </p:sp>
    </p:spTree>
    <p:extLst>
      <p:ext uri="{BB962C8B-B14F-4D97-AF65-F5344CB8AC3E}">
        <p14:creationId xmlns:p14="http://schemas.microsoft.com/office/powerpoint/2010/main" val="12335907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hyperlink" Target="https://www.kaggle.com/" TargetMode="External"/><Relationship Id="rId3" Type="http://schemas.openxmlformats.org/officeDocument/2006/relationships/hyperlink" Target="https://www.coursera.org/specializations/machine-learning-introduction" TargetMode="External"/><Relationship Id="rId7" Type="http://schemas.openxmlformats.org/officeDocument/2006/relationships/hyperlink" Target="https://www.coursera.org/specializations/deep-learning"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cs230.stanford.edu/" TargetMode="External"/><Relationship Id="rId5" Type="http://schemas.openxmlformats.org/officeDocument/2006/relationships/hyperlink" Target="https://www.deeplearning.ai/courses/ai-for-everyone" TargetMode="External"/><Relationship Id="rId10" Type="http://schemas.openxmlformats.org/officeDocument/2006/relationships/hyperlink" Target="https://chrislovejoy.me/ml-health?" TargetMode="External"/><Relationship Id="rId4" Type="http://schemas.openxmlformats.org/officeDocument/2006/relationships/hyperlink" Target="https://cs229.stanford.edu/" TargetMode="External"/><Relationship Id="rId9" Type="http://schemas.openxmlformats.org/officeDocument/2006/relationships/hyperlink" Target="https://www.tensorflow.org/resources/learn-ml?"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7C05A-513B-454F-B23D-1677617551F2}"/>
              </a:ext>
            </a:extLst>
          </p:cNvPr>
          <p:cNvSpPr>
            <a:spLocks noGrp="1"/>
          </p:cNvSpPr>
          <p:nvPr>
            <p:ph type="ctrTitle"/>
          </p:nvPr>
        </p:nvSpPr>
        <p:spPr/>
        <p:txBody>
          <a:bodyPr>
            <a:normAutofit fontScale="90000"/>
          </a:bodyPr>
          <a:lstStyle/>
          <a:p>
            <a:r>
              <a:rPr lang="en-US" dirty="0"/>
              <a:t>Introduction to Advanced topics in Biomedical Informatics</a:t>
            </a:r>
          </a:p>
        </p:txBody>
      </p:sp>
      <p:sp>
        <p:nvSpPr>
          <p:cNvPr id="3" name="Subtitle 2">
            <a:extLst>
              <a:ext uri="{FF2B5EF4-FFF2-40B4-BE49-F238E27FC236}">
                <a16:creationId xmlns:a16="http://schemas.microsoft.com/office/drawing/2014/main" id="{E70A9DF4-2F44-4874-AC2D-15AFE4267350}"/>
              </a:ext>
            </a:extLst>
          </p:cNvPr>
          <p:cNvSpPr>
            <a:spLocks noGrp="1"/>
          </p:cNvSpPr>
          <p:nvPr>
            <p:ph type="subTitle" idx="1"/>
          </p:nvPr>
        </p:nvSpPr>
        <p:spPr/>
        <p:txBody>
          <a:bodyPr/>
          <a:lstStyle/>
          <a:p>
            <a:r>
              <a:rPr lang="en-US" dirty="0"/>
              <a:t>Ioannis Kyprakis</a:t>
            </a:r>
          </a:p>
          <a:p>
            <a:r>
              <a:rPr lang="en-US" dirty="0"/>
              <a:t>ikyprakis@ics.forth.gr</a:t>
            </a:r>
          </a:p>
        </p:txBody>
      </p:sp>
    </p:spTree>
    <p:extLst>
      <p:ext uri="{BB962C8B-B14F-4D97-AF65-F5344CB8AC3E}">
        <p14:creationId xmlns:p14="http://schemas.microsoft.com/office/powerpoint/2010/main" val="1131929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2C346-E1CA-4C08-BB4C-AAF4804F0EA9}"/>
              </a:ext>
            </a:extLst>
          </p:cNvPr>
          <p:cNvSpPr>
            <a:spLocks noGrp="1"/>
          </p:cNvSpPr>
          <p:nvPr>
            <p:ph type="title"/>
          </p:nvPr>
        </p:nvSpPr>
        <p:spPr/>
        <p:txBody>
          <a:bodyPr/>
          <a:lstStyle/>
          <a:p>
            <a:pPr algn="ctr"/>
            <a:r>
              <a:rPr lang="en-US" dirty="0"/>
              <a:t>Model learning settings</a:t>
            </a:r>
          </a:p>
        </p:txBody>
      </p:sp>
      <p:sp>
        <p:nvSpPr>
          <p:cNvPr id="4" name="Date Placeholder 3">
            <a:extLst>
              <a:ext uri="{FF2B5EF4-FFF2-40B4-BE49-F238E27FC236}">
                <a16:creationId xmlns:a16="http://schemas.microsoft.com/office/drawing/2014/main" id="{82EBEB8F-9BDE-4880-97EC-2B91D66D9037}"/>
              </a:ext>
            </a:extLst>
          </p:cNvPr>
          <p:cNvSpPr>
            <a:spLocks noGrp="1"/>
          </p:cNvSpPr>
          <p:nvPr>
            <p:ph type="dt" sz="half" idx="10"/>
          </p:nvPr>
        </p:nvSpPr>
        <p:spPr>
          <a:xfrm>
            <a:off x="0" y="6492875"/>
            <a:ext cx="863600" cy="365125"/>
          </a:xfrm>
        </p:spPr>
        <p:txBody>
          <a:bodyPr/>
          <a:lstStyle/>
          <a:p>
            <a:r>
              <a:rPr lang="en-US" dirty="0"/>
              <a:t>09-Mar-26</a:t>
            </a:r>
          </a:p>
        </p:txBody>
      </p:sp>
      <p:sp>
        <p:nvSpPr>
          <p:cNvPr id="5" name="Footer Placeholder 4">
            <a:extLst>
              <a:ext uri="{FF2B5EF4-FFF2-40B4-BE49-F238E27FC236}">
                <a16:creationId xmlns:a16="http://schemas.microsoft.com/office/drawing/2014/main" id="{D1FA146A-6EF5-49E6-BD5C-88857CFD3627}"/>
              </a:ext>
            </a:extLst>
          </p:cNvPr>
          <p:cNvSpPr>
            <a:spLocks noGrp="1"/>
          </p:cNvSpPr>
          <p:nvPr>
            <p:ph type="ftr" sz="quarter" idx="11"/>
          </p:nvPr>
        </p:nvSpPr>
        <p:spPr>
          <a:xfrm>
            <a:off x="0" y="0"/>
            <a:ext cx="3361267" cy="365125"/>
          </a:xfrm>
        </p:spPr>
        <p:txBody>
          <a:bodyPr/>
          <a:lstStyle/>
          <a:p>
            <a:r>
              <a:rPr lang="en-US" b="1" dirty="0">
                <a:latin typeface="Arial Rounded MT Bold" panose="020F0704030504030204" pitchFamily="34" charset="0"/>
              </a:rPr>
              <a:t>Advanced topics in Biomedical Informatics</a:t>
            </a:r>
          </a:p>
        </p:txBody>
      </p:sp>
      <p:sp>
        <p:nvSpPr>
          <p:cNvPr id="6" name="Slide Number Placeholder 5">
            <a:extLst>
              <a:ext uri="{FF2B5EF4-FFF2-40B4-BE49-F238E27FC236}">
                <a16:creationId xmlns:a16="http://schemas.microsoft.com/office/drawing/2014/main" id="{3748F524-43A9-4536-B252-CC7EAF90E1DE}"/>
              </a:ext>
            </a:extLst>
          </p:cNvPr>
          <p:cNvSpPr>
            <a:spLocks noGrp="1"/>
          </p:cNvSpPr>
          <p:nvPr>
            <p:ph type="sldNum" sz="quarter" idx="12"/>
          </p:nvPr>
        </p:nvSpPr>
        <p:spPr>
          <a:xfrm>
            <a:off x="9448800" y="6492874"/>
            <a:ext cx="2743200" cy="365125"/>
          </a:xfrm>
        </p:spPr>
        <p:txBody>
          <a:bodyPr/>
          <a:lstStyle/>
          <a:p>
            <a:fld id="{00D10385-91D0-40F3-81EA-50E9A0B25A7B}" type="slidenum">
              <a:rPr lang="en-US" smtClean="0"/>
              <a:t>10</a:t>
            </a:fld>
            <a:endParaRPr lang="en-US"/>
          </a:p>
        </p:txBody>
      </p:sp>
      <p:cxnSp>
        <p:nvCxnSpPr>
          <p:cNvPr id="33" name="Straight Connector 32">
            <a:extLst>
              <a:ext uri="{FF2B5EF4-FFF2-40B4-BE49-F238E27FC236}">
                <a16:creationId xmlns:a16="http://schemas.microsoft.com/office/drawing/2014/main" id="{7D256D18-389C-4545-A1BD-6F4D41F83668}"/>
              </a:ext>
            </a:extLst>
          </p:cNvPr>
          <p:cNvCxnSpPr/>
          <p:nvPr/>
        </p:nvCxnSpPr>
        <p:spPr>
          <a:xfrm>
            <a:off x="419463" y="1612231"/>
            <a:ext cx="11338560" cy="0"/>
          </a:xfrm>
          <a:prstGeom prst="line">
            <a:avLst/>
          </a:prstGeom>
          <a:ln w="38100">
            <a:solidFill>
              <a:srgbClr val="E4D9C1"/>
            </a:solidFill>
          </a:ln>
          <a:effectLst>
            <a:softEdge rad="12700"/>
          </a:effectLst>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63B53339-D079-452E-A16C-E0664CE0807B}"/>
              </a:ext>
            </a:extLst>
          </p:cNvPr>
          <p:cNvSpPr txBox="1"/>
          <p:nvPr/>
        </p:nvSpPr>
        <p:spPr>
          <a:xfrm>
            <a:off x="61686" y="1787603"/>
            <a:ext cx="6110514" cy="369332"/>
          </a:xfrm>
          <a:prstGeom prst="rect">
            <a:avLst/>
          </a:prstGeom>
          <a:noFill/>
        </p:spPr>
        <p:txBody>
          <a:bodyPr wrap="square">
            <a:spAutoFit/>
          </a:bodyPr>
          <a:lstStyle/>
          <a:p>
            <a:pPr marL="0" indent="0">
              <a:buNone/>
            </a:pPr>
            <a:r>
              <a:rPr lang="en-US" sz="1800" b="1" dirty="0">
                <a:solidFill>
                  <a:srgbClr val="173F6B"/>
                </a:solidFill>
                <a:latin typeface="Aptos Display" pitchFamily="34" charset="0"/>
                <a:ea typeface="Aptos Display" pitchFamily="34" charset="-122"/>
                <a:cs typeface="Aptos Display" pitchFamily="34" charset="-120"/>
              </a:rPr>
              <a:t>Four learning settings you will usually see in papers</a:t>
            </a:r>
            <a:endParaRPr lang="en-US" sz="1800" dirty="0"/>
          </a:p>
        </p:txBody>
      </p:sp>
      <p:sp>
        <p:nvSpPr>
          <p:cNvPr id="17" name="Text 3">
            <a:extLst>
              <a:ext uri="{FF2B5EF4-FFF2-40B4-BE49-F238E27FC236}">
                <a16:creationId xmlns:a16="http://schemas.microsoft.com/office/drawing/2014/main" id="{0D542D56-B55C-47B7-B005-F878220BA3C9}"/>
              </a:ext>
            </a:extLst>
          </p:cNvPr>
          <p:cNvSpPr/>
          <p:nvPr/>
        </p:nvSpPr>
        <p:spPr>
          <a:xfrm>
            <a:off x="161110" y="2128383"/>
            <a:ext cx="7498080" cy="256032"/>
          </a:xfrm>
          <a:prstGeom prst="rect">
            <a:avLst/>
          </a:prstGeom>
          <a:noFill/>
          <a:ln/>
        </p:spPr>
        <p:txBody>
          <a:bodyPr wrap="square" lIns="0" tIns="0" rIns="0" bIns="0" rtlCol="0" anchor="ctr"/>
          <a:lstStyle/>
          <a:p>
            <a:pPr marL="0" indent="0">
              <a:buNone/>
            </a:pPr>
            <a:r>
              <a:rPr lang="en-US" sz="1100" dirty="0">
                <a:solidFill>
                  <a:srgbClr val="5F6875"/>
                </a:solidFill>
              </a:rPr>
              <a:t>The label situation determines the formulation</a:t>
            </a:r>
            <a:endParaRPr lang="en-US" sz="1100" dirty="0"/>
          </a:p>
        </p:txBody>
      </p:sp>
      <p:sp>
        <p:nvSpPr>
          <p:cNvPr id="18" name="Shape 5">
            <a:extLst>
              <a:ext uri="{FF2B5EF4-FFF2-40B4-BE49-F238E27FC236}">
                <a16:creationId xmlns:a16="http://schemas.microsoft.com/office/drawing/2014/main" id="{437BFC42-C1FB-4BBC-9B0C-A45B5073F268}"/>
              </a:ext>
            </a:extLst>
          </p:cNvPr>
          <p:cNvSpPr/>
          <p:nvPr/>
        </p:nvSpPr>
        <p:spPr>
          <a:xfrm>
            <a:off x="698954" y="2511695"/>
            <a:ext cx="2148840" cy="3383280"/>
          </a:xfrm>
          <a:prstGeom prst="roundRect">
            <a:avLst>
              <a:gd name="adj" fmla="val 5106"/>
            </a:avLst>
          </a:prstGeom>
          <a:solidFill>
            <a:srgbClr val="EAF2FF"/>
          </a:solidFill>
          <a:ln w="12700">
            <a:solidFill>
              <a:srgbClr val="EAF2FF"/>
            </a:solidFill>
            <a:prstDash val="solid"/>
          </a:ln>
          <a:effectLst>
            <a:outerShdw blurRad="19050" dist="6350" dir="2700000" algn="bl" rotWithShape="0">
              <a:srgbClr val="000000">
                <a:alpha val="18000"/>
              </a:srgbClr>
            </a:outerShdw>
          </a:effectLst>
        </p:spPr>
      </p:sp>
      <p:sp>
        <p:nvSpPr>
          <p:cNvPr id="21" name="Text 7">
            <a:extLst>
              <a:ext uri="{FF2B5EF4-FFF2-40B4-BE49-F238E27FC236}">
                <a16:creationId xmlns:a16="http://schemas.microsoft.com/office/drawing/2014/main" id="{52E3D7BA-F5F4-4AB1-A3FC-70FFE4BDA165}"/>
              </a:ext>
            </a:extLst>
          </p:cNvPr>
          <p:cNvSpPr/>
          <p:nvPr/>
        </p:nvSpPr>
        <p:spPr>
          <a:xfrm>
            <a:off x="863546" y="3837575"/>
            <a:ext cx="1810512" cy="256032"/>
          </a:xfrm>
          <a:prstGeom prst="rect">
            <a:avLst/>
          </a:prstGeom>
          <a:noFill/>
          <a:ln/>
        </p:spPr>
        <p:txBody>
          <a:bodyPr wrap="square" lIns="0" tIns="0" rIns="0" bIns="0" rtlCol="0" anchor="ctr"/>
          <a:lstStyle/>
          <a:p>
            <a:pPr marL="0" indent="0" algn="ctr">
              <a:buNone/>
            </a:pPr>
            <a:r>
              <a:rPr lang="en-US" sz="1500" b="1" dirty="0">
                <a:solidFill>
                  <a:srgbClr val="173F6B"/>
                </a:solidFill>
                <a:latin typeface="+mj-lt"/>
              </a:rPr>
              <a:t>Supervised</a:t>
            </a:r>
            <a:endParaRPr lang="en-US" sz="1500" dirty="0">
              <a:latin typeface="+mj-lt"/>
            </a:endParaRPr>
          </a:p>
        </p:txBody>
      </p:sp>
      <p:sp>
        <p:nvSpPr>
          <p:cNvPr id="22" name="Text 8">
            <a:extLst>
              <a:ext uri="{FF2B5EF4-FFF2-40B4-BE49-F238E27FC236}">
                <a16:creationId xmlns:a16="http://schemas.microsoft.com/office/drawing/2014/main" id="{82607EC7-4BED-4650-878B-8CBECAD9123B}"/>
              </a:ext>
            </a:extLst>
          </p:cNvPr>
          <p:cNvSpPr/>
          <p:nvPr/>
        </p:nvSpPr>
        <p:spPr>
          <a:xfrm>
            <a:off x="863546" y="4267343"/>
            <a:ext cx="1810512" cy="1051560"/>
          </a:xfrm>
          <a:prstGeom prst="rect">
            <a:avLst/>
          </a:prstGeom>
          <a:noFill/>
          <a:ln/>
        </p:spPr>
        <p:txBody>
          <a:bodyPr wrap="square" lIns="0" tIns="0" rIns="0" bIns="0" rtlCol="0" anchor="ctr"/>
          <a:lstStyle/>
          <a:p>
            <a:pPr marL="0" indent="0" algn="ctr">
              <a:buNone/>
            </a:pPr>
            <a:r>
              <a:rPr lang="en-US" sz="1400" dirty="0">
                <a:solidFill>
                  <a:srgbClr val="5F6875"/>
                </a:solidFill>
                <a:latin typeface="+mj-lt"/>
              </a:rPr>
              <a:t>Every training sample has a target</a:t>
            </a:r>
            <a:endParaRPr lang="en-US" sz="1400" dirty="0">
              <a:latin typeface="+mj-lt"/>
            </a:endParaRPr>
          </a:p>
          <a:p>
            <a:pPr marL="0" indent="0" algn="ctr">
              <a:buNone/>
            </a:pPr>
            <a:r>
              <a:rPr lang="en-US" sz="1400" dirty="0">
                <a:solidFill>
                  <a:srgbClr val="5F6875"/>
                </a:solidFill>
                <a:latin typeface="+mj-lt"/>
              </a:rPr>
              <a:t>Example: disease yes/no</a:t>
            </a:r>
            <a:endParaRPr lang="en-US" sz="1400" dirty="0">
              <a:latin typeface="+mj-lt"/>
            </a:endParaRPr>
          </a:p>
        </p:txBody>
      </p:sp>
      <p:sp>
        <p:nvSpPr>
          <p:cNvPr id="23" name="Shape 9">
            <a:extLst>
              <a:ext uri="{FF2B5EF4-FFF2-40B4-BE49-F238E27FC236}">
                <a16:creationId xmlns:a16="http://schemas.microsoft.com/office/drawing/2014/main" id="{57AABBA7-1656-4DB7-B95B-55BD8CAF6357}"/>
              </a:ext>
            </a:extLst>
          </p:cNvPr>
          <p:cNvSpPr/>
          <p:nvPr/>
        </p:nvSpPr>
        <p:spPr>
          <a:xfrm>
            <a:off x="3561026" y="2511695"/>
            <a:ext cx="2148840" cy="3383280"/>
          </a:xfrm>
          <a:prstGeom prst="roundRect">
            <a:avLst>
              <a:gd name="adj" fmla="val 5106"/>
            </a:avLst>
          </a:prstGeom>
          <a:solidFill>
            <a:srgbClr val="FFF3E8"/>
          </a:solidFill>
          <a:ln w="12700">
            <a:solidFill>
              <a:srgbClr val="FFF3E8"/>
            </a:solidFill>
            <a:prstDash val="solid"/>
          </a:ln>
          <a:effectLst>
            <a:outerShdw blurRad="19050" dist="6350" dir="2700000" algn="bl" rotWithShape="0">
              <a:srgbClr val="000000">
                <a:alpha val="18000"/>
              </a:srgbClr>
            </a:outerShdw>
          </a:effectLst>
        </p:spPr>
      </p:sp>
      <p:sp>
        <p:nvSpPr>
          <p:cNvPr id="26" name="Text 11">
            <a:extLst>
              <a:ext uri="{FF2B5EF4-FFF2-40B4-BE49-F238E27FC236}">
                <a16:creationId xmlns:a16="http://schemas.microsoft.com/office/drawing/2014/main" id="{0A7AEF35-1503-4501-A797-BB02BA220322}"/>
              </a:ext>
            </a:extLst>
          </p:cNvPr>
          <p:cNvSpPr/>
          <p:nvPr/>
        </p:nvSpPr>
        <p:spPr>
          <a:xfrm>
            <a:off x="3725618" y="3837575"/>
            <a:ext cx="1810512" cy="256032"/>
          </a:xfrm>
          <a:prstGeom prst="rect">
            <a:avLst/>
          </a:prstGeom>
          <a:noFill/>
          <a:ln/>
        </p:spPr>
        <p:txBody>
          <a:bodyPr wrap="square" lIns="0" tIns="0" rIns="0" bIns="0" rtlCol="0" anchor="ctr"/>
          <a:lstStyle/>
          <a:p>
            <a:pPr marL="0" indent="0" algn="ctr">
              <a:buNone/>
            </a:pPr>
            <a:r>
              <a:rPr lang="en-US" sz="1500" b="1" dirty="0">
                <a:solidFill>
                  <a:srgbClr val="173F6B"/>
                </a:solidFill>
                <a:latin typeface="+mj-lt"/>
              </a:rPr>
              <a:t>Unsupervised</a:t>
            </a:r>
            <a:endParaRPr lang="en-US" sz="1500" dirty="0">
              <a:latin typeface="+mj-lt"/>
            </a:endParaRPr>
          </a:p>
        </p:txBody>
      </p:sp>
      <p:sp>
        <p:nvSpPr>
          <p:cNvPr id="27" name="Text 12">
            <a:extLst>
              <a:ext uri="{FF2B5EF4-FFF2-40B4-BE49-F238E27FC236}">
                <a16:creationId xmlns:a16="http://schemas.microsoft.com/office/drawing/2014/main" id="{AF0344D5-C2FD-4332-9A70-F94448B01AA0}"/>
              </a:ext>
            </a:extLst>
          </p:cNvPr>
          <p:cNvSpPr/>
          <p:nvPr/>
        </p:nvSpPr>
        <p:spPr>
          <a:xfrm>
            <a:off x="3725618" y="4267343"/>
            <a:ext cx="1810512" cy="1051560"/>
          </a:xfrm>
          <a:prstGeom prst="rect">
            <a:avLst/>
          </a:prstGeom>
          <a:noFill/>
          <a:ln/>
        </p:spPr>
        <p:txBody>
          <a:bodyPr wrap="square" lIns="0" tIns="0" rIns="0" bIns="0" rtlCol="0" anchor="ctr"/>
          <a:lstStyle/>
          <a:p>
            <a:pPr marL="0" indent="0" algn="ctr">
              <a:buNone/>
            </a:pPr>
            <a:r>
              <a:rPr lang="en-US" sz="1400" dirty="0">
                <a:solidFill>
                  <a:srgbClr val="5F6875"/>
                </a:solidFill>
                <a:latin typeface="+mj-lt"/>
              </a:rPr>
              <a:t>No labels</a:t>
            </a:r>
            <a:endParaRPr lang="en-US" sz="1400" dirty="0">
              <a:latin typeface="+mj-lt"/>
            </a:endParaRPr>
          </a:p>
          <a:p>
            <a:pPr marL="0" indent="0" algn="ctr">
              <a:buNone/>
            </a:pPr>
            <a:r>
              <a:rPr lang="en-US" sz="1400" dirty="0">
                <a:solidFill>
                  <a:srgbClr val="5F6875"/>
                </a:solidFill>
                <a:latin typeface="+mj-lt"/>
              </a:rPr>
              <a:t>Example: patient phenotypes</a:t>
            </a:r>
            <a:endParaRPr lang="en-US" sz="1400" dirty="0">
              <a:latin typeface="+mj-lt"/>
            </a:endParaRPr>
          </a:p>
        </p:txBody>
      </p:sp>
      <p:sp>
        <p:nvSpPr>
          <p:cNvPr id="28" name="Shape 13">
            <a:extLst>
              <a:ext uri="{FF2B5EF4-FFF2-40B4-BE49-F238E27FC236}">
                <a16:creationId xmlns:a16="http://schemas.microsoft.com/office/drawing/2014/main" id="{E3ACFB8F-1385-4876-8D0F-FF08B065F909}"/>
              </a:ext>
            </a:extLst>
          </p:cNvPr>
          <p:cNvSpPr/>
          <p:nvPr/>
        </p:nvSpPr>
        <p:spPr>
          <a:xfrm>
            <a:off x="6423098" y="2511695"/>
            <a:ext cx="2148840" cy="3383280"/>
          </a:xfrm>
          <a:prstGeom prst="roundRect">
            <a:avLst>
              <a:gd name="adj" fmla="val 5106"/>
            </a:avLst>
          </a:prstGeom>
          <a:solidFill>
            <a:srgbClr val="EAF8F8"/>
          </a:solidFill>
          <a:ln w="12700">
            <a:solidFill>
              <a:srgbClr val="EAF8F8"/>
            </a:solidFill>
            <a:prstDash val="solid"/>
          </a:ln>
          <a:effectLst>
            <a:outerShdw blurRad="19050" dist="6350" dir="2700000" algn="bl" rotWithShape="0">
              <a:srgbClr val="000000">
                <a:alpha val="18000"/>
              </a:srgbClr>
            </a:outerShdw>
          </a:effectLst>
        </p:spPr>
      </p:sp>
      <p:sp>
        <p:nvSpPr>
          <p:cNvPr id="31" name="Text 15">
            <a:extLst>
              <a:ext uri="{FF2B5EF4-FFF2-40B4-BE49-F238E27FC236}">
                <a16:creationId xmlns:a16="http://schemas.microsoft.com/office/drawing/2014/main" id="{3B04952B-A6CE-452C-B691-A3BDE15888C3}"/>
              </a:ext>
            </a:extLst>
          </p:cNvPr>
          <p:cNvSpPr/>
          <p:nvPr/>
        </p:nvSpPr>
        <p:spPr>
          <a:xfrm>
            <a:off x="6587690" y="3837575"/>
            <a:ext cx="1810512" cy="256032"/>
          </a:xfrm>
          <a:prstGeom prst="rect">
            <a:avLst/>
          </a:prstGeom>
          <a:noFill/>
          <a:ln/>
        </p:spPr>
        <p:txBody>
          <a:bodyPr wrap="square" lIns="0" tIns="0" rIns="0" bIns="0" rtlCol="0" anchor="ctr"/>
          <a:lstStyle/>
          <a:p>
            <a:pPr marL="0" indent="0" algn="ctr">
              <a:buNone/>
            </a:pPr>
            <a:r>
              <a:rPr lang="en-US" sz="1500" b="1" dirty="0">
                <a:solidFill>
                  <a:srgbClr val="173F6B"/>
                </a:solidFill>
                <a:latin typeface="+mj-lt"/>
              </a:rPr>
              <a:t>Semi-supervised</a:t>
            </a:r>
            <a:endParaRPr lang="en-US" sz="1500" dirty="0">
              <a:latin typeface="+mj-lt"/>
            </a:endParaRPr>
          </a:p>
        </p:txBody>
      </p:sp>
      <p:sp>
        <p:nvSpPr>
          <p:cNvPr id="32" name="Text 16">
            <a:extLst>
              <a:ext uri="{FF2B5EF4-FFF2-40B4-BE49-F238E27FC236}">
                <a16:creationId xmlns:a16="http://schemas.microsoft.com/office/drawing/2014/main" id="{DE221354-FE0A-4101-B6B5-D22DB9A36529}"/>
              </a:ext>
            </a:extLst>
          </p:cNvPr>
          <p:cNvSpPr/>
          <p:nvPr/>
        </p:nvSpPr>
        <p:spPr>
          <a:xfrm>
            <a:off x="6423098" y="4267343"/>
            <a:ext cx="2148840" cy="1051560"/>
          </a:xfrm>
          <a:prstGeom prst="rect">
            <a:avLst/>
          </a:prstGeom>
          <a:noFill/>
          <a:ln/>
        </p:spPr>
        <p:txBody>
          <a:bodyPr wrap="square" lIns="0" tIns="0" rIns="0" bIns="0" rtlCol="0" anchor="ctr"/>
          <a:lstStyle/>
          <a:p>
            <a:pPr marL="0" indent="0" algn="ctr">
              <a:buNone/>
            </a:pPr>
            <a:r>
              <a:rPr lang="en-US" sz="1400" dirty="0">
                <a:solidFill>
                  <a:srgbClr val="5F6875"/>
                </a:solidFill>
                <a:latin typeface="+mj-lt"/>
              </a:rPr>
              <a:t>Few labels + many unlabeled samples</a:t>
            </a:r>
            <a:endParaRPr lang="en-US" sz="1400" dirty="0">
              <a:latin typeface="+mj-lt"/>
            </a:endParaRPr>
          </a:p>
          <a:p>
            <a:pPr marL="0" indent="0" algn="ctr">
              <a:buNone/>
            </a:pPr>
            <a:r>
              <a:rPr lang="en-US" sz="1400" dirty="0">
                <a:solidFill>
                  <a:srgbClr val="5F6875"/>
                </a:solidFill>
                <a:latin typeface="+mj-lt"/>
              </a:rPr>
              <a:t>Common in medical imaging</a:t>
            </a:r>
            <a:endParaRPr lang="en-US" sz="1400" dirty="0">
              <a:latin typeface="+mj-lt"/>
            </a:endParaRPr>
          </a:p>
        </p:txBody>
      </p:sp>
      <p:sp>
        <p:nvSpPr>
          <p:cNvPr id="34" name="Shape 17">
            <a:extLst>
              <a:ext uri="{FF2B5EF4-FFF2-40B4-BE49-F238E27FC236}">
                <a16:creationId xmlns:a16="http://schemas.microsoft.com/office/drawing/2014/main" id="{2EB1BCA2-29DF-48AA-8596-000FEF1A802C}"/>
              </a:ext>
            </a:extLst>
          </p:cNvPr>
          <p:cNvSpPr/>
          <p:nvPr/>
        </p:nvSpPr>
        <p:spPr>
          <a:xfrm>
            <a:off x="9285170" y="2511695"/>
            <a:ext cx="2148840" cy="3383280"/>
          </a:xfrm>
          <a:prstGeom prst="roundRect">
            <a:avLst>
              <a:gd name="adj" fmla="val 5106"/>
            </a:avLst>
          </a:prstGeom>
          <a:solidFill>
            <a:srgbClr val="F1EEFF"/>
          </a:solidFill>
          <a:ln w="12700">
            <a:solidFill>
              <a:srgbClr val="F1EEFF"/>
            </a:solidFill>
            <a:prstDash val="solid"/>
          </a:ln>
          <a:effectLst>
            <a:outerShdw blurRad="19050" dist="6350" dir="2700000" algn="bl" rotWithShape="0">
              <a:srgbClr val="000000">
                <a:alpha val="18000"/>
              </a:srgbClr>
            </a:outerShdw>
          </a:effectLst>
        </p:spPr>
      </p:sp>
      <p:sp>
        <p:nvSpPr>
          <p:cNvPr id="38" name="Text 19">
            <a:extLst>
              <a:ext uri="{FF2B5EF4-FFF2-40B4-BE49-F238E27FC236}">
                <a16:creationId xmlns:a16="http://schemas.microsoft.com/office/drawing/2014/main" id="{7711ECE5-F0CF-4AFA-91DF-8BE622C3C527}"/>
              </a:ext>
            </a:extLst>
          </p:cNvPr>
          <p:cNvSpPr/>
          <p:nvPr/>
        </p:nvSpPr>
        <p:spPr>
          <a:xfrm>
            <a:off x="9449762" y="3837575"/>
            <a:ext cx="1810512" cy="256032"/>
          </a:xfrm>
          <a:prstGeom prst="rect">
            <a:avLst/>
          </a:prstGeom>
          <a:noFill/>
          <a:ln/>
        </p:spPr>
        <p:txBody>
          <a:bodyPr wrap="square" lIns="0" tIns="0" rIns="0" bIns="0" rtlCol="0" anchor="ctr"/>
          <a:lstStyle/>
          <a:p>
            <a:pPr marL="0" indent="0" algn="ctr">
              <a:buNone/>
            </a:pPr>
            <a:r>
              <a:rPr lang="en-US" sz="1500" b="1" dirty="0">
                <a:solidFill>
                  <a:srgbClr val="173F6B"/>
                </a:solidFill>
                <a:latin typeface="+mj-lt"/>
              </a:rPr>
              <a:t>Self-supervised</a:t>
            </a:r>
            <a:endParaRPr lang="en-US" sz="1500" dirty="0">
              <a:latin typeface="+mj-lt"/>
            </a:endParaRPr>
          </a:p>
        </p:txBody>
      </p:sp>
      <p:sp>
        <p:nvSpPr>
          <p:cNvPr id="39" name="Text 20">
            <a:extLst>
              <a:ext uri="{FF2B5EF4-FFF2-40B4-BE49-F238E27FC236}">
                <a16:creationId xmlns:a16="http://schemas.microsoft.com/office/drawing/2014/main" id="{1E4168C4-899E-4A9F-B43E-61AE726B6849}"/>
              </a:ext>
            </a:extLst>
          </p:cNvPr>
          <p:cNvSpPr/>
          <p:nvPr/>
        </p:nvSpPr>
        <p:spPr>
          <a:xfrm>
            <a:off x="9471099" y="4267343"/>
            <a:ext cx="1810512" cy="1051560"/>
          </a:xfrm>
          <a:prstGeom prst="rect">
            <a:avLst/>
          </a:prstGeom>
          <a:noFill/>
          <a:ln/>
        </p:spPr>
        <p:txBody>
          <a:bodyPr wrap="square" lIns="0" tIns="0" rIns="0" bIns="0" rtlCol="0" anchor="ctr"/>
          <a:lstStyle/>
          <a:p>
            <a:pPr marL="0" indent="0" algn="ctr">
              <a:buNone/>
            </a:pPr>
            <a:r>
              <a:rPr lang="en-US" sz="1400" dirty="0">
                <a:solidFill>
                  <a:srgbClr val="5F6875"/>
                </a:solidFill>
                <a:latin typeface="+mj-lt"/>
              </a:rPr>
              <a:t>Learn useful representations first</a:t>
            </a:r>
            <a:endParaRPr lang="en-US" sz="1400" dirty="0">
              <a:latin typeface="+mj-lt"/>
            </a:endParaRPr>
          </a:p>
          <a:p>
            <a:pPr marL="0" indent="0" algn="ctr">
              <a:buNone/>
            </a:pPr>
            <a:r>
              <a:rPr lang="en-US" sz="1400" dirty="0">
                <a:solidFill>
                  <a:srgbClr val="5F6875"/>
                </a:solidFill>
                <a:latin typeface="+mj-lt"/>
              </a:rPr>
              <a:t>Fine-tune later on labels</a:t>
            </a:r>
            <a:endParaRPr lang="en-US" sz="1400" dirty="0">
              <a:latin typeface="+mj-lt"/>
            </a:endParaRPr>
          </a:p>
        </p:txBody>
      </p:sp>
      <p:pic>
        <p:nvPicPr>
          <p:cNvPr id="40" name="Picture 2" descr="Hellenic Mediterranean University (HMU) | Digital Twin">
            <a:extLst>
              <a:ext uri="{FF2B5EF4-FFF2-40B4-BE49-F238E27FC236}">
                <a16:creationId xmlns:a16="http://schemas.microsoft.com/office/drawing/2014/main" id="{A7A8ED6C-316D-4509-9108-57C2F77884D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9602" t="5266" r="22698" b="8186"/>
          <a:stretch/>
        </p:blipFill>
        <p:spPr bwMode="auto">
          <a:xfrm>
            <a:off x="11438467" y="0"/>
            <a:ext cx="753533" cy="7535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379C215-F1D5-4E83-B82A-1AE8D3208189}"/>
              </a:ext>
            </a:extLst>
          </p:cNvPr>
          <p:cNvPicPr>
            <a:picLocks noChangeAspect="1"/>
          </p:cNvPicPr>
          <p:nvPr/>
        </p:nvPicPr>
        <p:blipFill>
          <a:blip r:embed="rId3"/>
          <a:stretch>
            <a:fillRect/>
          </a:stretch>
        </p:blipFill>
        <p:spPr>
          <a:xfrm>
            <a:off x="9700902" y="2618734"/>
            <a:ext cx="1350906" cy="1072537"/>
          </a:xfrm>
          <a:prstGeom prst="rect">
            <a:avLst/>
          </a:prstGeom>
        </p:spPr>
      </p:pic>
      <p:pic>
        <p:nvPicPr>
          <p:cNvPr id="11" name="Picture 10">
            <a:extLst>
              <a:ext uri="{FF2B5EF4-FFF2-40B4-BE49-F238E27FC236}">
                <a16:creationId xmlns:a16="http://schemas.microsoft.com/office/drawing/2014/main" id="{E0F0A3BD-2D92-4985-B3CE-DF384763D4B8}"/>
              </a:ext>
            </a:extLst>
          </p:cNvPr>
          <p:cNvPicPr>
            <a:picLocks noChangeAspect="1"/>
          </p:cNvPicPr>
          <p:nvPr/>
        </p:nvPicPr>
        <p:blipFill>
          <a:blip r:embed="rId4"/>
          <a:stretch>
            <a:fillRect/>
          </a:stretch>
        </p:blipFill>
        <p:spPr>
          <a:xfrm>
            <a:off x="761211" y="2549043"/>
            <a:ext cx="2015182" cy="1179576"/>
          </a:xfrm>
          <a:prstGeom prst="rect">
            <a:avLst/>
          </a:prstGeom>
        </p:spPr>
      </p:pic>
      <p:pic>
        <p:nvPicPr>
          <p:cNvPr id="13" name="Picture 12">
            <a:extLst>
              <a:ext uri="{FF2B5EF4-FFF2-40B4-BE49-F238E27FC236}">
                <a16:creationId xmlns:a16="http://schemas.microsoft.com/office/drawing/2014/main" id="{81135588-1898-40B3-98BF-24ABC7F3E205}"/>
              </a:ext>
            </a:extLst>
          </p:cNvPr>
          <p:cNvPicPr>
            <a:picLocks noChangeAspect="1"/>
          </p:cNvPicPr>
          <p:nvPr/>
        </p:nvPicPr>
        <p:blipFill>
          <a:blip r:embed="rId5"/>
          <a:stretch>
            <a:fillRect/>
          </a:stretch>
        </p:blipFill>
        <p:spPr>
          <a:xfrm>
            <a:off x="3642228" y="2563874"/>
            <a:ext cx="1977291" cy="1181044"/>
          </a:xfrm>
          <a:prstGeom prst="rect">
            <a:avLst/>
          </a:prstGeom>
        </p:spPr>
      </p:pic>
      <p:pic>
        <p:nvPicPr>
          <p:cNvPr id="41" name="Picture 40">
            <a:extLst>
              <a:ext uri="{FF2B5EF4-FFF2-40B4-BE49-F238E27FC236}">
                <a16:creationId xmlns:a16="http://schemas.microsoft.com/office/drawing/2014/main" id="{B3624D5F-AFB7-4CB9-A4E3-3788B56FE69B}"/>
              </a:ext>
            </a:extLst>
          </p:cNvPr>
          <p:cNvPicPr>
            <a:picLocks noChangeAspect="1"/>
          </p:cNvPicPr>
          <p:nvPr/>
        </p:nvPicPr>
        <p:blipFill>
          <a:blip r:embed="rId6"/>
          <a:stretch>
            <a:fillRect/>
          </a:stretch>
        </p:blipFill>
        <p:spPr>
          <a:xfrm>
            <a:off x="6474694" y="2557718"/>
            <a:ext cx="2027660" cy="1179576"/>
          </a:xfrm>
          <a:prstGeom prst="rect">
            <a:avLst/>
          </a:prstGeom>
        </p:spPr>
      </p:pic>
    </p:spTree>
    <p:extLst>
      <p:ext uri="{BB962C8B-B14F-4D97-AF65-F5344CB8AC3E}">
        <p14:creationId xmlns:p14="http://schemas.microsoft.com/office/powerpoint/2010/main" val="18869200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2C346-E1CA-4C08-BB4C-AAF4804F0EA9}"/>
              </a:ext>
            </a:extLst>
          </p:cNvPr>
          <p:cNvSpPr>
            <a:spLocks noGrp="1"/>
          </p:cNvSpPr>
          <p:nvPr>
            <p:ph type="title"/>
          </p:nvPr>
        </p:nvSpPr>
        <p:spPr/>
        <p:txBody>
          <a:bodyPr/>
          <a:lstStyle/>
          <a:p>
            <a:pPr algn="ctr"/>
            <a:r>
              <a:rPr lang="en-US" dirty="0"/>
              <a:t>Classification metrics</a:t>
            </a:r>
          </a:p>
        </p:txBody>
      </p:sp>
      <p:sp>
        <p:nvSpPr>
          <p:cNvPr id="4" name="Date Placeholder 3">
            <a:extLst>
              <a:ext uri="{FF2B5EF4-FFF2-40B4-BE49-F238E27FC236}">
                <a16:creationId xmlns:a16="http://schemas.microsoft.com/office/drawing/2014/main" id="{82EBEB8F-9BDE-4880-97EC-2B91D66D9037}"/>
              </a:ext>
            </a:extLst>
          </p:cNvPr>
          <p:cNvSpPr>
            <a:spLocks noGrp="1"/>
          </p:cNvSpPr>
          <p:nvPr>
            <p:ph type="dt" sz="half" idx="10"/>
          </p:nvPr>
        </p:nvSpPr>
        <p:spPr>
          <a:xfrm>
            <a:off x="0" y="6492875"/>
            <a:ext cx="863600" cy="365125"/>
          </a:xfrm>
        </p:spPr>
        <p:txBody>
          <a:bodyPr/>
          <a:lstStyle/>
          <a:p>
            <a:r>
              <a:rPr lang="en-US" dirty="0">
                <a:latin typeface="+mj-lt"/>
              </a:rPr>
              <a:t>09-Mar-26</a:t>
            </a:r>
          </a:p>
        </p:txBody>
      </p:sp>
      <p:sp>
        <p:nvSpPr>
          <p:cNvPr id="5" name="Footer Placeholder 4">
            <a:extLst>
              <a:ext uri="{FF2B5EF4-FFF2-40B4-BE49-F238E27FC236}">
                <a16:creationId xmlns:a16="http://schemas.microsoft.com/office/drawing/2014/main" id="{D1FA146A-6EF5-49E6-BD5C-88857CFD3627}"/>
              </a:ext>
            </a:extLst>
          </p:cNvPr>
          <p:cNvSpPr>
            <a:spLocks noGrp="1"/>
          </p:cNvSpPr>
          <p:nvPr>
            <p:ph type="ftr" sz="quarter" idx="11"/>
          </p:nvPr>
        </p:nvSpPr>
        <p:spPr>
          <a:xfrm>
            <a:off x="0" y="0"/>
            <a:ext cx="3361267" cy="365125"/>
          </a:xfrm>
        </p:spPr>
        <p:txBody>
          <a:bodyPr/>
          <a:lstStyle/>
          <a:p>
            <a:r>
              <a:rPr lang="en-US" b="1" dirty="0">
                <a:latin typeface="Arial Rounded MT Bold" panose="020F0704030504030204" pitchFamily="34" charset="0"/>
              </a:rPr>
              <a:t>Advanced topics in Biomedical Informatics</a:t>
            </a:r>
          </a:p>
        </p:txBody>
      </p:sp>
      <p:sp>
        <p:nvSpPr>
          <p:cNvPr id="6" name="Slide Number Placeholder 5">
            <a:extLst>
              <a:ext uri="{FF2B5EF4-FFF2-40B4-BE49-F238E27FC236}">
                <a16:creationId xmlns:a16="http://schemas.microsoft.com/office/drawing/2014/main" id="{3748F524-43A9-4536-B252-CC7EAF90E1DE}"/>
              </a:ext>
            </a:extLst>
          </p:cNvPr>
          <p:cNvSpPr>
            <a:spLocks noGrp="1"/>
          </p:cNvSpPr>
          <p:nvPr>
            <p:ph type="sldNum" sz="quarter" idx="12"/>
          </p:nvPr>
        </p:nvSpPr>
        <p:spPr>
          <a:xfrm>
            <a:off x="9448800" y="6492874"/>
            <a:ext cx="2743200" cy="365125"/>
          </a:xfrm>
        </p:spPr>
        <p:txBody>
          <a:bodyPr/>
          <a:lstStyle/>
          <a:p>
            <a:fld id="{00D10385-91D0-40F3-81EA-50E9A0B25A7B}" type="slidenum">
              <a:rPr lang="en-US" smtClean="0">
                <a:latin typeface="+mj-lt"/>
              </a:rPr>
              <a:t>11</a:t>
            </a:fld>
            <a:endParaRPr lang="en-US">
              <a:latin typeface="+mj-lt"/>
            </a:endParaRPr>
          </a:p>
        </p:txBody>
      </p:sp>
      <p:cxnSp>
        <p:nvCxnSpPr>
          <p:cNvPr id="33" name="Straight Connector 32">
            <a:extLst>
              <a:ext uri="{FF2B5EF4-FFF2-40B4-BE49-F238E27FC236}">
                <a16:creationId xmlns:a16="http://schemas.microsoft.com/office/drawing/2014/main" id="{7D256D18-389C-4545-A1BD-6F4D41F83668}"/>
              </a:ext>
            </a:extLst>
          </p:cNvPr>
          <p:cNvCxnSpPr/>
          <p:nvPr/>
        </p:nvCxnSpPr>
        <p:spPr>
          <a:xfrm>
            <a:off x="419463" y="1612231"/>
            <a:ext cx="11338560" cy="0"/>
          </a:xfrm>
          <a:prstGeom prst="line">
            <a:avLst/>
          </a:prstGeom>
          <a:ln w="38100">
            <a:solidFill>
              <a:srgbClr val="E4D9C1"/>
            </a:solidFill>
          </a:ln>
          <a:effectLst>
            <a:softEdge rad="12700"/>
          </a:effectLst>
        </p:spPr>
        <p:style>
          <a:lnRef idx="1">
            <a:schemeClr val="accent1"/>
          </a:lnRef>
          <a:fillRef idx="0">
            <a:schemeClr val="accent1"/>
          </a:fillRef>
          <a:effectRef idx="0">
            <a:schemeClr val="accent1"/>
          </a:effectRef>
          <a:fontRef idx="minor">
            <a:schemeClr val="tx1"/>
          </a:fontRef>
        </p:style>
      </p:cxnSp>
      <p:sp>
        <p:nvSpPr>
          <p:cNvPr id="19" name="Shape 6">
            <a:extLst>
              <a:ext uri="{FF2B5EF4-FFF2-40B4-BE49-F238E27FC236}">
                <a16:creationId xmlns:a16="http://schemas.microsoft.com/office/drawing/2014/main" id="{36B559A8-1A26-497D-AD71-10512E72DD32}"/>
              </a:ext>
            </a:extLst>
          </p:cNvPr>
          <p:cNvSpPr/>
          <p:nvPr/>
        </p:nvSpPr>
        <p:spPr>
          <a:xfrm>
            <a:off x="1375610" y="2831735"/>
            <a:ext cx="786384" cy="786384"/>
          </a:xfrm>
          <a:prstGeom prst="ellipse">
            <a:avLst/>
          </a:prstGeom>
          <a:solidFill>
            <a:srgbClr val="FFFFFF"/>
          </a:solidFill>
          <a:ln w="12700">
            <a:solidFill>
              <a:srgbClr val="FFFFFF"/>
            </a:solidFill>
            <a:prstDash val="solid"/>
          </a:ln>
        </p:spPr>
      </p:sp>
      <p:sp>
        <p:nvSpPr>
          <p:cNvPr id="29" name="Shape 14">
            <a:extLst>
              <a:ext uri="{FF2B5EF4-FFF2-40B4-BE49-F238E27FC236}">
                <a16:creationId xmlns:a16="http://schemas.microsoft.com/office/drawing/2014/main" id="{9987728C-F90C-4250-857A-ED38AE68C6E7}"/>
              </a:ext>
            </a:extLst>
          </p:cNvPr>
          <p:cNvSpPr/>
          <p:nvPr/>
        </p:nvSpPr>
        <p:spPr>
          <a:xfrm>
            <a:off x="7099754" y="2831735"/>
            <a:ext cx="786384" cy="786384"/>
          </a:xfrm>
          <a:prstGeom prst="ellipse">
            <a:avLst/>
          </a:prstGeom>
          <a:solidFill>
            <a:srgbClr val="FFFFFF"/>
          </a:solidFill>
          <a:ln w="12700">
            <a:solidFill>
              <a:srgbClr val="FFFFFF"/>
            </a:solidFill>
            <a:prstDash val="solid"/>
          </a:ln>
        </p:spPr>
      </p:sp>
      <p:sp>
        <p:nvSpPr>
          <p:cNvPr id="36" name="Shape 18">
            <a:extLst>
              <a:ext uri="{FF2B5EF4-FFF2-40B4-BE49-F238E27FC236}">
                <a16:creationId xmlns:a16="http://schemas.microsoft.com/office/drawing/2014/main" id="{AE2E4946-A89F-4A47-B05F-387FAC531AED}"/>
              </a:ext>
            </a:extLst>
          </p:cNvPr>
          <p:cNvSpPr/>
          <p:nvPr/>
        </p:nvSpPr>
        <p:spPr>
          <a:xfrm>
            <a:off x="9961826" y="2831735"/>
            <a:ext cx="786384" cy="786384"/>
          </a:xfrm>
          <a:prstGeom prst="ellipse">
            <a:avLst/>
          </a:prstGeom>
          <a:solidFill>
            <a:srgbClr val="FFFFFF"/>
          </a:solidFill>
          <a:ln w="12700">
            <a:solidFill>
              <a:srgbClr val="FFFFFF"/>
            </a:solidFill>
            <a:prstDash val="solid"/>
          </a:ln>
        </p:spPr>
      </p:sp>
      <p:sp>
        <p:nvSpPr>
          <p:cNvPr id="40" name="Text 5">
            <a:extLst>
              <a:ext uri="{FF2B5EF4-FFF2-40B4-BE49-F238E27FC236}">
                <a16:creationId xmlns:a16="http://schemas.microsoft.com/office/drawing/2014/main" id="{96B837E8-3371-4557-A19E-CD105ABB85F8}"/>
              </a:ext>
            </a:extLst>
          </p:cNvPr>
          <p:cNvSpPr/>
          <p:nvPr/>
        </p:nvSpPr>
        <p:spPr>
          <a:xfrm>
            <a:off x="968702" y="2055813"/>
            <a:ext cx="2944368" cy="219456"/>
          </a:xfrm>
          <a:prstGeom prst="rect">
            <a:avLst/>
          </a:prstGeom>
          <a:noFill/>
          <a:ln/>
        </p:spPr>
        <p:txBody>
          <a:bodyPr wrap="square" lIns="0" tIns="0" rIns="0" bIns="0" rtlCol="0" anchor="ctr"/>
          <a:lstStyle/>
          <a:p>
            <a:pPr marL="0" indent="0">
              <a:buNone/>
            </a:pPr>
            <a:r>
              <a:rPr lang="en-US" sz="1800" b="1" dirty="0">
                <a:solidFill>
                  <a:srgbClr val="173F6B"/>
                </a:solidFill>
                <a:latin typeface="+mj-lt"/>
              </a:rPr>
              <a:t>Confusion matrix intuition</a:t>
            </a:r>
            <a:endParaRPr lang="en-US" sz="1800" dirty="0">
              <a:latin typeface="+mj-lt"/>
            </a:endParaRPr>
          </a:p>
        </p:txBody>
      </p:sp>
      <p:sp>
        <p:nvSpPr>
          <p:cNvPr id="41" name="Shape 6">
            <a:extLst>
              <a:ext uri="{FF2B5EF4-FFF2-40B4-BE49-F238E27FC236}">
                <a16:creationId xmlns:a16="http://schemas.microsoft.com/office/drawing/2014/main" id="{08C4B5F4-A03C-4D9E-9068-159897CD85B3}"/>
              </a:ext>
            </a:extLst>
          </p:cNvPr>
          <p:cNvSpPr/>
          <p:nvPr/>
        </p:nvSpPr>
        <p:spPr>
          <a:xfrm>
            <a:off x="1270454" y="2631885"/>
            <a:ext cx="996696" cy="731520"/>
          </a:xfrm>
          <a:prstGeom prst="roundRect">
            <a:avLst>
              <a:gd name="adj" fmla="val 6250"/>
            </a:avLst>
          </a:prstGeom>
          <a:solidFill>
            <a:srgbClr val="ECF8F4"/>
          </a:solidFill>
          <a:ln w="12700">
            <a:solidFill>
              <a:srgbClr val="ECF8F4"/>
            </a:solidFill>
            <a:prstDash val="solid"/>
          </a:ln>
        </p:spPr>
      </p:sp>
      <p:sp>
        <p:nvSpPr>
          <p:cNvPr id="42" name="Text 7">
            <a:extLst>
              <a:ext uri="{FF2B5EF4-FFF2-40B4-BE49-F238E27FC236}">
                <a16:creationId xmlns:a16="http://schemas.microsoft.com/office/drawing/2014/main" id="{5854A4B2-A786-42B6-8C70-886E732C8281}"/>
              </a:ext>
            </a:extLst>
          </p:cNvPr>
          <p:cNvSpPr/>
          <p:nvPr/>
        </p:nvSpPr>
        <p:spPr>
          <a:xfrm>
            <a:off x="1270454" y="2851341"/>
            <a:ext cx="996696" cy="182880"/>
          </a:xfrm>
          <a:prstGeom prst="rect">
            <a:avLst/>
          </a:prstGeom>
          <a:noFill/>
          <a:ln/>
        </p:spPr>
        <p:txBody>
          <a:bodyPr wrap="square" lIns="0" tIns="0" rIns="0" bIns="0" rtlCol="0" anchor="ctr"/>
          <a:lstStyle/>
          <a:p>
            <a:pPr marL="0" indent="0" algn="ctr">
              <a:buNone/>
            </a:pPr>
            <a:r>
              <a:rPr lang="en-US" sz="1600" b="1" dirty="0">
                <a:solidFill>
                  <a:srgbClr val="173F6B"/>
                </a:solidFill>
                <a:latin typeface="+mj-lt"/>
              </a:rPr>
              <a:t>TP</a:t>
            </a:r>
            <a:endParaRPr lang="en-US" sz="1600" dirty="0">
              <a:latin typeface="+mj-lt"/>
            </a:endParaRPr>
          </a:p>
        </p:txBody>
      </p:sp>
      <p:sp>
        <p:nvSpPr>
          <p:cNvPr id="43" name="Shape 8">
            <a:extLst>
              <a:ext uri="{FF2B5EF4-FFF2-40B4-BE49-F238E27FC236}">
                <a16:creationId xmlns:a16="http://schemas.microsoft.com/office/drawing/2014/main" id="{81B4CAEA-9C76-48E1-AD6C-AAB00CD527FF}"/>
              </a:ext>
            </a:extLst>
          </p:cNvPr>
          <p:cNvSpPr/>
          <p:nvPr/>
        </p:nvSpPr>
        <p:spPr>
          <a:xfrm>
            <a:off x="2322014" y="2631885"/>
            <a:ext cx="996696" cy="731520"/>
          </a:xfrm>
          <a:prstGeom prst="roundRect">
            <a:avLst>
              <a:gd name="adj" fmla="val 6250"/>
            </a:avLst>
          </a:prstGeom>
          <a:solidFill>
            <a:srgbClr val="FCECEF"/>
          </a:solidFill>
          <a:ln w="12700">
            <a:solidFill>
              <a:srgbClr val="FCECEF"/>
            </a:solidFill>
            <a:prstDash val="solid"/>
          </a:ln>
        </p:spPr>
      </p:sp>
      <p:sp>
        <p:nvSpPr>
          <p:cNvPr id="44" name="Text 9">
            <a:extLst>
              <a:ext uri="{FF2B5EF4-FFF2-40B4-BE49-F238E27FC236}">
                <a16:creationId xmlns:a16="http://schemas.microsoft.com/office/drawing/2014/main" id="{0B790E03-C939-4B29-BEC0-9B4B4087F6F0}"/>
              </a:ext>
            </a:extLst>
          </p:cNvPr>
          <p:cNvSpPr/>
          <p:nvPr/>
        </p:nvSpPr>
        <p:spPr>
          <a:xfrm>
            <a:off x="2322014" y="2851341"/>
            <a:ext cx="996696" cy="182880"/>
          </a:xfrm>
          <a:prstGeom prst="rect">
            <a:avLst/>
          </a:prstGeom>
          <a:noFill/>
          <a:ln/>
        </p:spPr>
        <p:txBody>
          <a:bodyPr wrap="square" lIns="0" tIns="0" rIns="0" bIns="0" rtlCol="0" anchor="ctr"/>
          <a:lstStyle/>
          <a:p>
            <a:pPr marL="0" indent="0" algn="ctr">
              <a:buNone/>
            </a:pPr>
            <a:r>
              <a:rPr lang="en-US" sz="1600" b="1" dirty="0">
                <a:solidFill>
                  <a:srgbClr val="173F6B"/>
                </a:solidFill>
                <a:latin typeface="+mj-lt"/>
              </a:rPr>
              <a:t>FN</a:t>
            </a:r>
            <a:endParaRPr lang="en-US" sz="1600" dirty="0">
              <a:latin typeface="+mj-lt"/>
            </a:endParaRPr>
          </a:p>
        </p:txBody>
      </p:sp>
      <p:sp>
        <p:nvSpPr>
          <p:cNvPr id="45" name="Shape 10">
            <a:extLst>
              <a:ext uri="{FF2B5EF4-FFF2-40B4-BE49-F238E27FC236}">
                <a16:creationId xmlns:a16="http://schemas.microsoft.com/office/drawing/2014/main" id="{EDD66194-B719-48DA-809B-EFD0204D381D}"/>
              </a:ext>
            </a:extLst>
          </p:cNvPr>
          <p:cNvSpPr/>
          <p:nvPr/>
        </p:nvSpPr>
        <p:spPr>
          <a:xfrm>
            <a:off x="1270454" y="3418269"/>
            <a:ext cx="996696" cy="731520"/>
          </a:xfrm>
          <a:prstGeom prst="roundRect">
            <a:avLst>
              <a:gd name="adj" fmla="val 6250"/>
            </a:avLst>
          </a:prstGeom>
          <a:solidFill>
            <a:srgbClr val="FFF3E8"/>
          </a:solidFill>
          <a:ln w="12700">
            <a:solidFill>
              <a:srgbClr val="FFF3E8"/>
            </a:solidFill>
            <a:prstDash val="solid"/>
          </a:ln>
        </p:spPr>
      </p:sp>
      <p:sp>
        <p:nvSpPr>
          <p:cNvPr id="46" name="Text 11">
            <a:extLst>
              <a:ext uri="{FF2B5EF4-FFF2-40B4-BE49-F238E27FC236}">
                <a16:creationId xmlns:a16="http://schemas.microsoft.com/office/drawing/2014/main" id="{2BB1445F-F802-4A98-A7FE-62D6E9E585C2}"/>
              </a:ext>
            </a:extLst>
          </p:cNvPr>
          <p:cNvSpPr/>
          <p:nvPr/>
        </p:nvSpPr>
        <p:spPr>
          <a:xfrm>
            <a:off x="1270454" y="3637725"/>
            <a:ext cx="996696" cy="182880"/>
          </a:xfrm>
          <a:prstGeom prst="rect">
            <a:avLst/>
          </a:prstGeom>
          <a:noFill/>
          <a:ln/>
        </p:spPr>
        <p:txBody>
          <a:bodyPr wrap="square" lIns="0" tIns="0" rIns="0" bIns="0" rtlCol="0" anchor="ctr"/>
          <a:lstStyle/>
          <a:p>
            <a:pPr marL="0" indent="0" algn="ctr">
              <a:buNone/>
            </a:pPr>
            <a:r>
              <a:rPr lang="en-US" sz="1600" b="1" dirty="0">
                <a:solidFill>
                  <a:srgbClr val="173F6B"/>
                </a:solidFill>
                <a:latin typeface="+mj-lt"/>
              </a:rPr>
              <a:t>FP</a:t>
            </a:r>
            <a:endParaRPr lang="en-US" sz="1600" dirty="0">
              <a:latin typeface="+mj-lt"/>
            </a:endParaRPr>
          </a:p>
        </p:txBody>
      </p:sp>
      <p:sp>
        <p:nvSpPr>
          <p:cNvPr id="47" name="Shape 12">
            <a:extLst>
              <a:ext uri="{FF2B5EF4-FFF2-40B4-BE49-F238E27FC236}">
                <a16:creationId xmlns:a16="http://schemas.microsoft.com/office/drawing/2014/main" id="{1A585758-DA46-407C-97F8-A55778548080}"/>
              </a:ext>
            </a:extLst>
          </p:cNvPr>
          <p:cNvSpPr/>
          <p:nvPr/>
        </p:nvSpPr>
        <p:spPr>
          <a:xfrm>
            <a:off x="2322014" y="3418269"/>
            <a:ext cx="996696" cy="731520"/>
          </a:xfrm>
          <a:prstGeom prst="roundRect">
            <a:avLst>
              <a:gd name="adj" fmla="val 6250"/>
            </a:avLst>
          </a:prstGeom>
          <a:solidFill>
            <a:srgbClr val="EAF2FF"/>
          </a:solidFill>
          <a:ln w="12700">
            <a:solidFill>
              <a:srgbClr val="EAF2FF"/>
            </a:solidFill>
            <a:prstDash val="solid"/>
          </a:ln>
        </p:spPr>
      </p:sp>
      <p:sp>
        <p:nvSpPr>
          <p:cNvPr id="48" name="Text 13">
            <a:extLst>
              <a:ext uri="{FF2B5EF4-FFF2-40B4-BE49-F238E27FC236}">
                <a16:creationId xmlns:a16="http://schemas.microsoft.com/office/drawing/2014/main" id="{55AE33FC-B914-46DE-8685-90AFD2F69E79}"/>
              </a:ext>
            </a:extLst>
          </p:cNvPr>
          <p:cNvSpPr/>
          <p:nvPr/>
        </p:nvSpPr>
        <p:spPr>
          <a:xfrm>
            <a:off x="2322014" y="3637725"/>
            <a:ext cx="996696" cy="182880"/>
          </a:xfrm>
          <a:prstGeom prst="rect">
            <a:avLst/>
          </a:prstGeom>
          <a:noFill/>
          <a:ln/>
        </p:spPr>
        <p:txBody>
          <a:bodyPr wrap="square" lIns="0" tIns="0" rIns="0" bIns="0" rtlCol="0" anchor="ctr"/>
          <a:lstStyle/>
          <a:p>
            <a:pPr marL="0" indent="0" algn="ctr">
              <a:buNone/>
            </a:pPr>
            <a:r>
              <a:rPr lang="en-US" sz="1600" b="1" dirty="0">
                <a:solidFill>
                  <a:srgbClr val="173F6B"/>
                </a:solidFill>
                <a:latin typeface="+mj-lt"/>
              </a:rPr>
              <a:t>TN</a:t>
            </a:r>
            <a:endParaRPr lang="en-US" sz="1600" dirty="0">
              <a:latin typeface="+mj-lt"/>
            </a:endParaRPr>
          </a:p>
        </p:txBody>
      </p:sp>
      <p:sp>
        <p:nvSpPr>
          <p:cNvPr id="49" name="Text 14">
            <a:extLst>
              <a:ext uri="{FF2B5EF4-FFF2-40B4-BE49-F238E27FC236}">
                <a16:creationId xmlns:a16="http://schemas.microsoft.com/office/drawing/2014/main" id="{D9A6B1EC-924C-42EC-B0CF-94A3238FD31C}"/>
              </a:ext>
            </a:extLst>
          </p:cNvPr>
          <p:cNvSpPr/>
          <p:nvPr/>
        </p:nvSpPr>
        <p:spPr>
          <a:xfrm>
            <a:off x="1617926" y="2311845"/>
            <a:ext cx="1417320" cy="146304"/>
          </a:xfrm>
          <a:prstGeom prst="rect">
            <a:avLst/>
          </a:prstGeom>
          <a:noFill/>
          <a:ln/>
        </p:spPr>
        <p:txBody>
          <a:bodyPr wrap="square" lIns="0" tIns="0" rIns="0" bIns="0" rtlCol="0" anchor="ctr"/>
          <a:lstStyle/>
          <a:p>
            <a:pPr marL="0" indent="0">
              <a:buNone/>
            </a:pPr>
            <a:r>
              <a:rPr lang="en-US" sz="1020" dirty="0">
                <a:solidFill>
                  <a:srgbClr val="5F6875"/>
                </a:solidFill>
                <a:latin typeface="+mj-lt"/>
              </a:rPr>
              <a:t>predicted</a:t>
            </a:r>
            <a:endParaRPr lang="en-US" sz="1020" dirty="0">
              <a:latin typeface="+mj-lt"/>
            </a:endParaRPr>
          </a:p>
        </p:txBody>
      </p:sp>
      <p:sp>
        <p:nvSpPr>
          <p:cNvPr id="50" name="Text 15">
            <a:extLst>
              <a:ext uri="{FF2B5EF4-FFF2-40B4-BE49-F238E27FC236}">
                <a16:creationId xmlns:a16="http://schemas.microsoft.com/office/drawing/2014/main" id="{2164B5D3-07A4-49C3-9D15-BAF7428D5297}"/>
              </a:ext>
            </a:extLst>
          </p:cNvPr>
          <p:cNvSpPr/>
          <p:nvPr/>
        </p:nvSpPr>
        <p:spPr>
          <a:xfrm rot="16200000">
            <a:off x="666950" y="3153093"/>
            <a:ext cx="384048" cy="146304"/>
          </a:xfrm>
          <a:prstGeom prst="rect">
            <a:avLst/>
          </a:prstGeom>
          <a:noFill/>
          <a:ln/>
        </p:spPr>
        <p:txBody>
          <a:bodyPr wrap="square" lIns="0" tIns="0" rIns="0" bIns="0" rtlCol="0" anchor="ctr"/>
          <a:lstStyle/>
          <a:p>
            <a:pPr marL="0" indent="0">
              <a:buNone/>
            </a:pPr>
            <a:r>
              <a:rPr lang="en-US" sz="1000" dirty="0">
                <a:solidFill>
                  <a:srgbClr val="5F6875"/>
                </a:solidFill>
                <a:latin typeface="+mj-lt"/>
              </a:rPr>
              <a:t>actual</a:t>
            </a:r>
            <a:endParaRPr lang="en-US" sz="1000" dirty="0">
              <a:latin typeface="+mj-lt"/>
            </a:endParaRPr>
          </a:p>
        </p:txBody>
      </p:sp>
      <p:sp>
        <p:nvSpPr>
          <p:cNvPr id="51" name="Shape 16">
            <a:extLst>
              <a:ext uri="{FF2B5EF4-FFF2-40B4-BE49-F238E27FC236}">
                <a16:creationId xmlns:a16="http://schemas.microsoft.com/office/drawing/2014/main" id="{67186DC0-C40D-4803-AEB3-25F8495DD147}"/>
              </a:ext>
            </a:extLst>
          </p:cNvPr>
          <p:cNvSpPr/>
          <p:nvPr/>
        </p:nvSpPr>
        <p:spPr>
          <a:xfrm>
            <a:off x="4031942" y="2083245"/>
            <a:ext cx="2057400" cy="1828800"/>
          </a:xfrm>
          <a:prstGeom prst="roundRect">
            <a:avLst>
              <a:gd name="adj" fmla="val 6000"/>
            </a:avLst>
          </a:prstGeom>
          <a:solidFill>
            <a:srgbClr val="EAF8F8"/>
          </a:solidFill>
          <a:ln w="12700">
            <a:solidFill>
              <a:srgbClr val="EAF8F8"/>
            </a:solidFill>
            <a:prstDash val="solid"/>
          </a:ln>
          <a:effectLst>
            <a:outerShdw blurRad="19050" dist="6350" dir="2700000" algn="bl" rotWithShape="0">
              <a:srgbClr val="000000">
                <a:alpha val="18000"/>
              </a:srgbClr>
            </a:outerShdw>
          </a:effectLst>
        </p:spPr>
      </p:sp>
      <p:sp>
        <p:nvSpPr>
          <p:cNvPr id="52" name="Shape 17">
            <a:extLst>
              <a:ext uri="{FF2B5EF4-FFF2-40B4-BE49-F238E27FC236}">
                <a16:creationId xmlns:a16="http://schemas.microsoft.com/office/drawing/2014/main" id="{1F0EE1DB-2E4B-467C-AB72-A8A0B059B66C}"/>
              </a:ext>
            </a:extLst>
          </p:cNvPr>
          <p:cNvSpPr/>
          <p:nvPr/>
        </p:nvSpPr>
        <p:spPr>
          <a:xfrm>
            <a:off x="4196534" y="2339277"/>
            <a:ext cx="384048" cy="0"/>
          </a:xfrm>
          <a:prstGeom prst="line">
            <a:avLst/>
          </a:prstGeom>
          <a:noFill/>
          <a:ln w="12700">
            <a:solidFill>
              <a:srgbClr val="12A4A6"/>
            </a:solidFill>
            <a:prstDash val="solid"/>
          </a:ln>
        </p:spPr>
      </p:sp>
      <p:sp>
        <p:nvSpPr>
          <p:cNvPr id="53" name="Text 18">
            <a:extLst>
              <a:ext uri="{FF2B5EF4-FFF2-40B4-BE49-F238E27FC236}">
                <a16:creationId xmlns:a16="http://schemas.microsoft.com/office/drawing/2014/main" id="{28785B77-02F5-42C5-89AB-768FBC350A6C}"/>
              </a:ext>
            </a:extLst>
          </p:cNvPr>
          <p:cNvSpPr/>
          <p:nvPr/>
        </p:nvSpPr>
        <p:spPr>
          <a:xfrm>
            <a:off x="4214822" y="2430717"/>
            <a:ext cx="1691640" cy="310896"/>
          </a:xfrm>
          <a:prstGeom prst="rect">
            <a:avLst/>
          </a:prstGeom>
          <a:noFill/>
          <a:ln/>
        </p:spPr>
        <p:txBody>
          <a:bodyPr wrap="square" lIns="0" tIns="0" rIns="0" bIns="0" rtlCol="0" anchor="ctr"/>
          <a:lstStyle/>
          <a:p>
            <a:pPr marL="0" indent="0">
              <a:buNone/>
            </a:pPr>
            <a:r>
              <a:rPr lang="en-US" sz="1700" b="1" dirty="0">
                <a:solidFill>
                  <a:srgbClr val="173F6B"/>
                </a:solidFill>
                <a:latin typeface="+mj-lt"/>
              </a:rPr>
              <a:t>Sensitivity</a:t>
            </a:r>
            <a:endParaRPr lang="en-US" sz="1700" dirty="0">
              <a:latin typeface="+mj-lt"/>
            </a:endParaRPr>
          </a:p>
        </p:txBody>
      </p:sp>
      <p:sp>
        <p:nvSpPr>
          <p:cNvPr id="54" name="Text 19">
            <a:extLst>
              <a:ext uri="{FF2B5EF4-FFF2-40B4-BE49-F238E27FC236}">
                <a16:creationId xmlns:a16="http://schemas.microsoft.com/office/drawing/2014/main" id="{175F5623-F3DE-4A68-AF6C-85A4DA118310}"/>
              </a:ext>
            </a:extLst>
          </p:cNvPr>
          <p:cNvSpPr/>
          <p:nvPr/>
        </p:nvSpPr>
        <p:spPr>
          <a:xfrm>
            <a:off x="4214822" y="2796477"/>
            <a:ext cx="1737360" cy="960120"/>
          </a:xfrm>
          <a:prstGeom prst="rect">
            <a:avLst/>
          </a:prstGeom>
          <a:noFill/>
          <a:ln/>
        </p:spPr>
        <p:txBody>
          <a:bodyPr wrap="square" lIns="0" tIns="0" rIns="0" bIns="0" rtlCol="0" anchor="t"/>
          <a:lstStyle/>
          <a:p>
            <a:pPr marL="0" indent="0">
              <a:buNone/>
            </a:pPr>
            <a:r>
              <a:rPr lang="en-US" sz="1300" dirty="0">
                <a:solidFill>
                  <a:srgbClr val="5F6875"/>
                </a:solidFill>
                <a:latin typeface="+mj-lt"/>
              </a:rPr>
              <a:t>How many real positives are found?</a:t>
            </a:r>
            <a:endParaRPr lang="en-US" sz="1300" dirty="0">
              <a:latin typeface="+mj-lt"/>
            </a:endParaRPr>
          </a:p>
          <a:p>
            <a:pPr marL="0" indent="0">
              <a:buNone/>
            </a:pPr>
            <a:r>
              <a:rPr lang="en-US" sz="1300" dirty="0">
                <a:solidFill>
                  <a:srgbClr val="5F6875"/>
                </a:solidFill>
                <a:latin typeface="+mj-lt"/>
              </a:rPr>
              <a:t>TP / (TP + FN)</a:t>
            </a:r>
            <a:endParaRPr lang="en-US" sz="1300" dirty="0">
              <a:latin typeface="+mj-lt"/>
            </a:endParaRPr>
          </a:p>
        </p:txBody>
      </p:sp>
      <p:sp>
        <p:nvSpPr>
          <p:cNvPr id="55" name="Shape 20">
            <a:extLst>
              <a:ext uri="{FF2B5EF4-FFF2-40B4-BE49-F238E27FC236}">
                <a16:creationId xmlns:a16="http://schemas.microsoft.com/office/drawing/2014/main" id="{A76EAFEE-F8A9-44BF-9C25-3E350A201168}"/>
              </a:ext>
            </a:extLst>
          </p:cNvPr>
          <p:cNvSpPr/>
          <p:nvPr/>
        </p:nvSpPr>
        <p:spPr>
          <a:xfrm>
            <a:off x="6272222" y="2083245"/>
            <a:ext cx="2057400" cy="1828800"/>
          </a:xfrm>
          <a:prstGeom prst="roundRect">
            <a:avLst>
              <a:gd name="adj" fmla="val 6000"/>
            </a:avLst>
          </a:prstGeom>
          <a:solidFill>
            <a:srgbClr val="EAF2FF"/>
          </a:solidFill>
          <a:ln w="12700">
            <a:solidFill>
              <a:srgbClr val="EAF2FF"/>
            </a:solidFill>
            <a:prstDash val="solid"/>
          </a:ln>
          <a:effectLst>
            <a:outerShdw blurRad="19050" dist="6350" dir="2700000" algn="bl" rotWithShape="0">
              <a:srgbClr val="000000">
                <a:alpha val="18000"/>
              </a:srgbClr>
            </a:outerShdw>
          </a:effectLst>
        </p:spPr>
      </p:sp>
      <p:sp>
        <p:nvSpPr>
          <p:cNvPr id="56" name="Shape 21">
            <a:extLst>
              <a:ext uri="{FF2B5EF4-FFF2-40B4-BE49-F238E27FC236}">
                <a16:creationId xmlns:a16="http://schemas.microsoft.com/office/drawing/2014/main" id="{5234D035-02B1-4818-ADCB-3CFB06DB68B5}"/>
              </a:ext>
            </a:extLst>
          </p:cNvPr>
          <p:cNvSpPr/>
          <p:nvPr/>
        </p:nvSpPr>
        <p:spPr>
          <a:xfrm>
            <a:off x="6436814" y="2339277"/>
            <a:ext cx="384048" cy="0"/>
          </a:xfrm>
          <a:prstGeom prst="line">
            <a:avLst/>
          </a:prstGeom>
          <a:noFill/>
          <a:ln w="12700">
            <a:solidFill>
              <a:srgbClr val="173F6B"/>
            </a:solidFill>
            <a:prstDash val="solid"/>
          </a:ln>
        </p:spPr>
      </p:sp>
      <p:sp>
        <p:nvSpPr>
          <p:cNvPr id="57" name="Text 22">
            <a:extLst>
              <a:ext uri="{FF2B5EF4-FFF2-40B4-BE49-F238E27FC236}">
                <a16:creationId xmlns:a16="http://schemas.microsoft.com/office/drawing/2014/main" id="{84BE6578-2FD5-40C4-A646-BF191558A9C7}"/>
              </a:ext>
            </a:extLst>
          </p:cNvPr>
          <p:cNvSpPr/>
          <p:nvPr/>
        </p:nvSpPr>
        <p:spPr>
          <a:xfrm>
            <a:off x="6455102" y="2430717"/>
            <a:ext cx="1691640" cy="310896"/>
          </a:xfrm>
          <a:prstGeom prst="rect">
            <a:avLst/>
          </a:prstGeom>
          <a:noFill/>
          <a:ln/>
        </p:spPr>
        <p:txBody>
          <a:bodyPr wrap="square" lIns="0" tIns="0" rIns="0" bIns="0" rtlCol="0" anchor="ctr"/>
          <a:lstStyle/>
          <a:p>
            <a:pPr marL="0" indent="0">
              <a:buNone/>
            </a:pPr>
            <a:r>
              <a:rPr lang="en-US" sz="1700" b="1" dirty="0">
                <a:solidFill>
                  <a:srgbClr val="173F6B"/>
                </a:solidFill>
                <a:latin typeface="+mj-lt"/>
              </a:rPr>
              <a:t>Specificity</a:t>
            </a:r>
            <a:endParaRPr lang="en-US" sz="1700" dirty="0">
              <a:latin typeface="+mj-lt"/>
            </a:endParaRPr>
          </a:p>
        </p:txBody>
      </p:sp>
      <p:sp>
        <p:nvSpPr>
          <p:cNvPr id="58" name="Text 23">
            <a:extLst>
              <a:ext uri="{FF2B5EF4-FFF2-40B4-BE49-F238E27FC236}">
                <a16:creationId xmlns:a16="http://schemas.microsoft.com/office/drawing/2014/main" id="{B3B15593-C55F-4632-ABEB-283DF47E8847}"/>
              </a:ext>
            </a:extLst>
          </p:cNvPr>
          <p:cNvSpPr/>
          <p:nvPr/>
        </p:nvSpPr>
        <p:spPr>
          <a:xfrm>
            <a:off x="6455102" y="2796477"/>
            <a:ext cx="1737360" cy="960120"/>
          </a:xfrm>
          <a:prstGeom prst="rect">
            <a:avLst/>
          </a:prstGeom>
          <a:noFill/>
          <a:ln/>
        </p:spPr>
        <p:txBody>
          <a:bodyPr wrap="square" lIns="0" tIns="0" rIns="0" bIns="0" rtlCol="0" anchor="t"/>
          <a:lstStyle/>
          <a:p>
            <a:pPr marL="0" indent="0">
              <a:buNone/>
            </a:pPr>
            <a:r>
              <a:rPr lang="en-US" sz="1300" dirty="0">
                <a:solidFill>
                  <a:srgbClr val="5F6875"/>
                </a:solidFill>
                <a:latin typeface="+mj-lt"/>
              </a:rPr>
              <a:t>How many real negatives are rejected?</a:t>
            </a:r>
            <a:endParaRPr lang="en-US" sz="1300" dirty="0">
              <a:latin typeface="+mj-lt"/>
            </a:endParaRPr>
          </a:p>
          <a:p>
            <a:pPr marL="0" indent="0">
              <a:buNone/>
            </a:pPr>
            <a:r>
              <a:rPr lang="en-US" sz="1300" dirty="0">
                <a:solidFill>
                  <a:srgbClr val="5F6875"/>
                </a:solidFill>
                <a:latin typeface="+mj-lt"/>
              </a:rPr>
              <a:t>TN / (TN + FP)</a:t>
            </a:r>
            <a:endParaRPr lang="en-US" sz="1300" dirty="0">
              <a:latin typeface="+mj-lt"/>
            </a:endParaRPr>
          </a:p>
        </p:txBody>
      </p:sp>
      <p:sp>
        <p:nvSpPr>
          <p:cNvPr id="59" name="Shape 24">
            <a:extLst>
              <a:ext uri="{FF2B5EF4-FFF2-40B4-BE49-F238E27FC236}">
                <a16:creationId xmlns:a16="http://schemas.microsoft.com/office/drawing/2014/main" id="{1F5E322A-430F-4ACB-9F69-95F584CCBEF2}"/>
              </a:ext>
            </a:extLst>
          </p:cNvPr>
          <p:cNvSpPr/>
          <p:nvPr/>
        </p:nvSpPr>
        <p:spPr>
          <a:xfrm>
            <a:off x="8512502" y="2083245"/>
            <a:ext cx="2057400" cy="1828800"/>
          </a:xfrm>
          <a:prstGeom prst="roundRect">
            <a:avLst>
              <a:gd name="adj" fmla="val 6000"/>
            </a:avLst>
          </a:prstGeom>
          <a:solidFill>
            <a:srgbClr val="FFF3E8"/>
          </a:solidFill>
          <a:ln w="12700">
            <a:solidFill>
              <a:srgbClr val="FFF3E8"/>
            </a:solidFill>
            <a:prstDash val="solid"/>
          </a:ln>
          <a:effectLst>
            <a:outerShdw blurRad="19050" dist="6350" dir="2700000" algn="bl" rotWithShape="0">
              <a:srgbClr val="000000">
                <a:alpha val="18000"/>
              </a:srgbClr>
            </a:outerShdw>
          </a:effectLst>
        </p:spPr>
      </p:sp>
      <p:sp>
        <p:nvSpPr>
          <p:cNvPr id="60" name="Shape 25">
            <a:extLst>
              <a:ext uri="{FF2B5EF4-FFF2-40B4-BE49-F238E27FC236}">
                <a16:creationId xmlns:a16="http://schemas.microsoft.com/office/drawing/2014/main" id="{6F298B7C-4AB4-43F3-BE7A-D1C10BAB6B27}"/>
              </a:ext>
            </a:extLst>
          </p:cNvPr>
          <p:cNvSpPr/>
          <p:nvPr/>
        </p:nvSpPr>
        <p:spPr>
          <a:xfrm>
            <a:off x="8677094" y="2339277"/>
            <a:ext cx="384048" cy="0"/>
          </a:xfrm>
          <a:prstGeom prst="line">
            <a:avLst/>
          </a:prstGeom>
          <a:noFill/>
          <a:ln w="12700">
            <a:solidFill>
              <a:srgbClr val="F28C3A"/>
            </a:solidFill>
            <a:prstDash val="solid"/>
          </a:ln>
        </p:spPr>
      </p:sp>
      <p:sp>
        <p:nvSpPr>
          <p:cNvPr id="61" name="Text 26">
            <a:extLst>
              <a:ext uri="{FF2B5EF4-FFF2-40B4-BE49-F238E27FC236}">
                <a16:creationId xmlns:a16="http://schemas.microsoft.com/office/drawing/2014/main" id="{CED375D4-48FA-4525-949A-2DD759C8985B}"/>
              </a:ext>
            </a:extLst>
          </p:cNvPr>
          <p:cNvSpPr/>
          <p:nvPr/>
        </p:nvSpPr>
        <p:spPr>
          <a:xfrm>
            <a:off x="8695382" y="2430717"/>
            <a:ext cx="1691640" cy="310896"/>
          </a:xfrm>
          <a:prstGeom prst="rect">
            <a:avLst/>
          </a:prstGeom>
          <a:noFill/>
          <a:ln/>
        </p:spPr>
        <p:txBody>
          <a:bodyPr wrap="square" lIns="0" tIns="0" rIns="0" bIns="0" rtlCol="0" anchor="ctr"/>
          <a:lstStyle/>
          <a:p>
            <a:pPr marL="0" indent="0">
              <a:buNone/>
            </a:pPr>
            <a:r>
              <a:rPr lang="en-US" sz="1700" b="1" dirty="0">
                <a:solidFill>
                  <a:srgbClr val="173F6B"/>
                </a:solidFill>
                <a:latin typeface="+mj-lt"/>
              </a:rPr>
              <a:t>Precision</a:t>
            </a:r>
            <a:endParaRPr lang="en-US" sz="1700" dirty="0">
              <a:latin typeface="+mj-lt"/>
            </a:endParaRPr>
          </a:p>
        </p:txBody>
      </p:sp>
      <p:sp>
        <p:nvSpPr>
          <p:cNvPr id="62" name="Text 27">
            <a:extLst>
              <a:ext uri="{FF2B5EF4-FFF2-40B4-BE49-F238E27FC236}">
                <a16:creationId xmlns:a16="http://schemas.microsoft.com/office/drawing/2014/main" id="{62223B90-0539-47E0-B80F-35A1A4D2692D}"/>
              </a:ext>
            </a:extLst>
          </p:cNvPr>
          <p:cNvSpPr/>
          <p:nvPr/>
        </p:nvSpPr>
        <p:spPr>
          <a:xfrm>
            <a:off x="8695382" y="2796477"/>
            <a:ext cx="1737360" cy="960120"/>
          </a:xfrm>
          <a:prstGeom prst="rect">
            <a:avLst/>
          </a:prstGeom>
          <a:noFill/>
          <a:ln/>
        </p:spPr>
        <p:txBody>
          <a:bodyPr wrap="square" lIns="0" tIns="0" rIns="0" bIns="0" rtlCol="0" anchor="t"/>
          <a:lstStyle/>
          <a:p>
            <a:pPr marL="0" indent="0">
              <a:buNone/>
            </a:pPr>
            <a:r>
              <a:rPr lang="en-US" sz="1300" dirty="0">
                <a:solidFill>
                  <a:srgbClr val="5F6875"/>
                </a:solidFill>
                <a:latin typeface="+mj-lt"/>
              </a:rPr>
              <a:t>Of predicted positives, how many are correct?</a:t>
            </a:r>
            <a:endParaRPr lang="en-US" sz="1300" dirty="0">
              <a:latin typeface="+mj-lt"/>
            </a:endParaRPr>
          </a:p>
          <a:p>
            <a:pPr marL="0" indent="0">
              <a:buNone/>
            </a:pPr>
            <a:r>
              <a:rPr lang="en-US" sz="1300" dirty="0">
                <a:solidFill>
                  <a:srgbClr val="5F6875"/>
                </a:solidFill>
                <a:latin typeface="+mj-lt"/>
              </a:rPr>
              <a:t>TP / (TP + FP)</a:t>
            </a:r>
            <a:endParaRPr lang="en-US" sz="1300" dirty="0">
              <a:latin typeface="+mj-lt"/>
            </a:endParaRPr>
          </a:p>
        </p:txBody>
      </p:sp>
      <p:sp>
        <p:nvSpPr>
          <p:cNvPr id="63" name="Shape 28">
            <a:extLst>
              <a:ext uri="{FF2B5EF4-FFF2-40B4-BE49-F238E27FC236}">
                <a16:creationId xmlns:a16="http://schemas.microsoft.com/office/drawing/2014/main" id="{3D5087BD-BAED-4831-AE8A-79F5CC541BD1}"/>
              </a:ext>
            </a:extLst>
          </p:cNvPr>
          <p:cNvSpPr/>
          <p:nvPr/>
        </p:nvSpPr>
        <p:spPr>
          <a:xfrm>
            <a:off x="4031942" y="4277805"/>
            <a:ext cx="6537960" cy="1325563"/>
          </a:xfrm>
          <a:prstGeom prst="roundRect">
            <a:avLst>
              <a:gd name="adj" fmla="val 5714"/>
            </a:avLst>
          </a:prstGeom>
          <a:solidFill>
            <a:srgbClr val="F6F8FB"/>
          </a:solidFill>
          <a:ln w="12700">
            <a:solidFill>
              <a:srgbClr val="F6F8FB"/>
            </a:solidFill>
            <a:prstDash val="solid"/>
          </a:ln>
        </p:spPr>
      </p:sp>
      <p:sp>
        <p:nvSpPr>
          <p:cNvPr id="64" name="Text 29">
            <a:extLst>
              <a:ext uri="{FF2B5EF4-FFF2-40B4-BE49-F238E27FC236}">
                <a16:creationId xmlns:a16="http://schemas.microsoft.com/office/drawing/2014/main" id="{A1B754D5-6A3B-4FD7-9A3E-346FE4D797EB}"/>
              </a:ext>
            </a:extLst>
          </p:cNvPr>
          <p:cNvSpPr/>
          <p:nvPr/>
        </p:nvSpPr>
        <p:spPr>
          <a:xfrm>
            <a:off x="4306262" y="4552125"/>
            <a:ext cx="5943600" cy="770317"/>
          </a:xfrm>
          <a:prstGeom prst="rect">
            <a:avLst/>
          </a:prstGeom>
          <a:noFill/>
          <a:ln/>
        </p:spPr>
        <p:txBody>
          <a:bodyPr wrap="square" lIns="0" tIns="0" rIns="0" bIns="0" rtlCol="0" anchor="t"/>
          <a:lstStyle/>
          <a:p>
            <a:pPr marL="0" indent="0">
              <a:buNone/>
            </a:pPr>
            <a:r>
              <a:rPr lang="en-US" sz="1620" b="1" dirty="0">
                <a:solidFill>
                  <a:srgbClr val="D84C5A"/>
                </a:solidFill>
                <a:latin typeface="+mj-lt"/>
              </a:rPr>
              <a:t>• </a:t>
            </a:r>
            <a:r>
              <a:rPr lang="en-US" sz="1620" dirty="0">
                <a:solidFill>
                  <a:srgbClr val="17212B"/>
                </a:solidFill>
                <a:latin typeface="+mj-lt"/>
              </a:rPr>
              <a:t>ROC-AUC: ranking quality across thresholds</a:t>
            </a:r>
            <a:r>
              <a:rPr lang="en-US" sz="1620" dirty="0">
                <a:solidFill>
                  <a:srgbClr val="000000"/>
                </a:solidFill>
                <a:latin typeface="+mj-lt"/>
              </a:rPr>
              <a:t>
</a:t>
            </a:r>
            <a:r>
              <a:rPr lang="en-US" sz="1620" b="1" dirty="0">
                <a:solidFill>
                  <a:srgbClr val="D84C5A"/>
                </a:solidFill>
                <a:latin typeface="+mj-lt"/>
              </a:rPr>
              <a:t>• </a:t>
            </a:r>
            <a:r>
              <a:rPr lang="en-US" sz="1620" dirty="0">
                <a:solidFill>
                  <a:srgbClr val="17212B"/>
                </a:solidFill>
                <a:latin typeface="+mj-lt"/>
              </a:rPr>
              <a:t>PR-AUC: often more informative when positives are rare</a:t>
            </a:r>
            <a:r>
              <a:rPr lang="en-US" sz="1620" dirty="0">
                <a:solidFill>
                  <a:srgbClr val="000000"/>
                </a:solidFill>
                <a:latin typeface="+mj-lt"/>
              </a:rPr>
              <a:t>
</a:t>
            </a:r>
            <a:r>
              <a:rPr lang="en-US" sz="1620" b="1" dirty="0">
                <a:solidFill>
                  <a:srgbClr val="D84C5A"/>
                </a:solidFill>
                <a:latin typeface="+mj-lt"/>
              </a:rPr>
              <a:t>• </a:t>
            </a:r>
            <a:r>
              <a:rPr lang="en-US" sz="1620" dirty="0">
                <a:solidFill>
                  <a:srgbClr val="17212B"/>
                </a:solidFill>
                <a:latin typeface="+mj-lt"/>
              </a:rPr>
              <a:t>F1: balances precision and recall</a:t>
            </a:r>
            <a:endParaRPr lang="en-US" sz="1620" dirty="0">
              <a:latin typeface="+mj-lt"/>
            </a:endParaRPr>
          </a:p>
        </p:txBody>
      </p:sp>
      <p:pic>
        <p:nvPicPr>
          <p:cNvPr id="35" name="Picture 2" descr="Hellenic Mediterranean University (HMU) | Digital Twin">
            <a:extLst>
              <a:ext uri="{FF2B5EF4-FFF2-40B4-BE49-F238E27FC236}">
                <a16:creationId xmlns:a16="http://schemas.microsoft.com/office/drawing/2014/main" id="{AB4A413C-2BB6-4D83-895A-3933E6F6F50C}"/>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9602" t="5266" r="22698" b="8186"/>
          <a:stretch/>
        </p:blipFill>
        <p:spPr bwMode="auto">
          <a:xfrm>
            <a:off x="11438467" y="0"/>
            <a:ext cx="753533" cy="753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8834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2C346-E1CA-4C08-BB4C-AAF4804F0EA9}"/>
              </a:ext>
            </a:extLst>
          </p:cNvPr>
          <p:cNvSpPr>
            <a:spLocks noGrp="1"/>
          </p:cNvSpPr>
          <p:nvPr>
            <p:ph type="title"/>
          </p:nvPr>
        </p:nvSpPr>
        <p:spPr/>
        <p:txBody>
          <a:bodyPr/>
          <a:lstStyle/>
          <a:p>
            <a:pPr algn="ctr"/>
            <a:r>
              <a:rPr lang="en-US" dirty="0"/>
              <a:t>Regression Metrics</a:t>
            </a:r>
          </a:p>
        </p:txBody>
      </p:sp>
      <p:sp>
        <p:nvSpPr>
          <p:cNvPr id="4" name="Date Placeholder 3">
            <a:extLst>
              <a:ext uri="{FF2B5EF4-FFF2-40B4-BE49-F238E27FC236}">
                <a16:creationId xmlns:a16="http://schemas.microsoft.com/office/drawing/2014/main" id="{82EBEB8F-9BDE-4880-97EC-2B91D66D9037}"/>
              </a:ext>
            </a:extLst>
          </p:cNvPr>
          <p:cNvSpPr>
            <a:spLocks noGrp="1"/>
          </p:cNvSpPr>
          <p:nvPr>
            <p:ph type="dt" sz="half" idx="10"/>
          </p:nvPr>
        </p:nvSpPr>
        <p:spPr>
          <a:xfrm>
            <a:off x="0" y="6492875"/>
            <a:ext cx="863600" cy="365125"/>
          </a:xfrm>
        </p:spPr>
        <p:txBody>
          <a:bodyPr/>
          <a:lstStyle/>
          <a:p>
            <a:r>
              <a:rPr lang="en-US" dirty="0">
                <a:latin typeface="+mj-lt"/>
              </a:rPr>
              <a:t>09-Mar-26</a:t>
            </a:r>
          </a:p>
        </p:txBody>
      </p:sp>
      <p:sp>
        <p:nvSpPr>
          <p:cNvPr id="5" name="Footer Placeholder 4">
            <a:extLst>
              <a:ext uri="{FF2B5EF4-FFF2-40B4-BE49-F238E27FC236}">
                <a16:creationId xmlns:a16="http://schemas.microsoft.com/office/drawing/2014/main" id="{D1FA146A-6EF5-49E6-BD5C-88857CFD3627}"/>
              </a:ext>
            </a:extLst>
          </p:cNvPr>
          <p:cNvSpPr>
            <a:spLocks noGrp="1"/>
          </p:cNvSpPr>
          <p:nvPr>
            <p:ph type="ftr" sz="quarter" idx="11"/>
          </p:nvPr>
        </p:nvSpPr>
        <p:spPr>
          <a:xfrm>
            <a:off x="0" y="0"/>
            <a:ext cx="3361267" cy="365125"/>
          </a:xfrm>
        </p:spPr>
        <p:txBody>
          <a:bodyPr/>
          <a:lstStyle/>
          <a:p>
            <a:r>
              <a:rPr lang="en-US" b="1" dirty="0">
                <a:latin typeface="Arial Rounded MT Bold" panose="020F0704030504030204" pitchFamily="34" charset="0"/>
              </a:rPr>
              <a:t>Advanced topics in Biomedical Informatics</a:t>
            </a:r>
          </a:p>
        </p:txBody>
      </p:sp>
      <p:sp>
        <p:nvSpPr>
          <p:cNvPr id="6" name="Slide Number Placeholder 5">
            <a:extLst>
              <a:ext uri="{FF2B5EF4-FFF2-40B4-BE49-F238E27FC236}">
                <a16:creationId xmlns:a16="http://schemas.microsoft.com/office/drawing/2014/main" id="{3748F524-43A9-4536-B252-CC7EAF90E1DE}"/>
              </a:ext>
            </a:extLst>
          </p:cNvPr>
          <p:cNvSpPr>
            <a:spLocks noGrp="1"/>
          </p:cNvSpPr>
          <p:nvPr>
            <p:ph type="sldNum" sz="quarter" idx="12"/>
          </p:nvPr>
        </p:nvSpPr>
        <p:spPr>
          <a:xfrm>
            <a:off x="9448800" y="6492874"/>
            <a:ext cx="2743200" cy="365125"/>
          </a:xfrm>
        </p:spPr>
        <p:txBody>
          <a:bodyPr/>
          <a:lstStyle/>
          <a:p>
            <a:fld id="{00D10385-91D0-40F3-81EA-50E9A0B25A7B}" type="slidenum">
              <a:rPr lang="en-US" smtClean="0">
                <a:latin typeface="+mj-lt"/>
              </a:rPr>
              <a:t>12</a:t>
            </a:fld>
            <a:endParaRPr lang="en-US">
              <a:latin typeface="+mj-lt"/>
            </a:endParaRPr>
          </a:p>
        </p:txBody>
      </p:sp>
      <p:cxnSp>
        <p:nvCxnSpPr>
          <p:cNvPr id="33" name="Straight Connector 32">
            <a:extLst>
              <a:ext uri="{FF2B5EF4-FFF2-40B4-BE49-F238E27FC236}">
                <a16:creationId xmlns:a16="http://schemas.microsoft.com/office/drawing/2014/main" id="{7D256D18-389C-4545-A1BD-6F4D41F83668}"/>
              </a:ext>
            </a:extLst>
          </p:cNvPr>
          <p:cNvCxnSpPr/>
          <p:nvPr/>
        </p:nvCxnSpPr>
        <p:spPr>
          <a:xfrm>
            <a:off x="419463" y="1612231"/>
            <a:ext cx="11338560" cy="0"/>
          </a:xfrm>
          <a:prstGeom prst="line">
            <a:avLst/>
          </a:prstGeom>
          <a:ln w="38100">
            <a:solidFill>
              <a:srgbClr val="E4D9C1"/>
            </a:solidFill>
          </a:ln>
          <a:effectLst>
            <a:softEdge rad="12700"/>
          </a:effectLst>
        </p:spPr>
        <p:style>
          <a:lnRef idx="1">
            <a:schemeClr val="accent1"/>
          </a:lnRef>
          <a:fillRef idx="0">
            <a:schemeClr val="accent1"/>
          </a:fillRef>
          <a:effectRef idx="0">
            <a:schemeClr val="accent1"/>
          </a:effectRef>
          <a:fontRef idx="minor">
            <a:schemeClr val="tx1"/>
          </a:fontRef>
        </p:style>
      </p:cxnSp>
      <p:sp>
        <p:nvSpPr>
          <p:cNvPr id="35" name="Shape 5">
            <a:extLst>
              <a:ext uri="{FF2B5EF4-FFF2-40B4-BE49-F238E27FC236}">
                <a16:creationId xmlns:a16="http://schemas.microsoft.com/office/drawing/2014/main" id="{6AE2EB8E-A27D-4010-901C-C2F338803941}"/>
              </a:ext>
            </a:extLst>
          </p:cNvPr>
          <p:cNvSpPr/>
          <p:nvPr/>
        </p:nvSpPr>
        <p:spPr>
          <a:xfrm>
            <a:off x="1615440" y="2142189"/>
            <a:ext cx="2468880" cy="2011680"/>
          </a:xfrm>
          <a:prstGeom prst="roundRect">
            <a:avLst>
              <a:gd name="adj" fmla="val 5455"/>
            </a:avLst>
          </a:prstGeom>
          <a:solidFill>
            <a:srgbClr val="EAF2FF"/>
          </a:solidFill>
          <a:ln w="12700">
            <a:solidFill>
              <a:srgbClr val="EAF2FF"/>
            </a:solidFill>
            <a:prstDash val="solid"/>
          </a:ln>
          <a:effectLst>
            <a:outerShdw blurRad="19050" dist="6350" dir="2700000" algn="bl" rotWithShape="0">
              <a:srgbClr val="000000">
                <a:alpha val="18000"/>
              </a:srgbClr>
            </a:outerShdw>
          </a:effectLst>
        </p:spPr>
      </p:sp>
      <p:sp>
        <p:nvSpPr>
          <p:cNvPr id="37" name="Shape 6">
            <a:extLst>
              <a:ext uri="{FF2B5EF4-FFF2-40B4-BE49-F238E27FC236}">
                <a16:creationId xmlns:a16="http://schemas.microsoft.com/office/drawing/2014/main" id="{BAF97E97-6483-4736-8108-68A711D9F338}"/>
              </a:ext>
            </a:extLst>
          </p:cNvPr>
          <p:cNvSpPr/>
          <p:nvPr/>
        </p:nvSpPr>
        <p:spPr>
          <a:xfrm>
            <a:off x="1780032" y="2398221"/>
            <a:ext cx="384048" cy="0"/>
          </a:xfrm>
          <a:prstGeom prst="line">
            <a:avLst/>
          </a:prstGeom>
          <a:noFill/>
          <a:ln w="12700">
            <a:solidFill>
              <a:srgbClr val="173F6B"/>
            </a:solidFill>
            <a:prstDash val="solid"/>
          </a:ln>
        </p:spPr>
      </p:sp>
      <p:sp>
        <p:nvSpPr>
          <p:cNvPr id="38" name="Text 7">
            <a:extLst>
              <a:ext uri="{FF2B5EF4-FFF2-40B4-BE49-F238E27FC236}">
                <a16:creationId xmlns:a16="http://schemas.microsoft.com/office/drawing/2014/main" id="{E129BB01-6F8C-4620-93F0-FCB38DC1BC7D}"/>
              </a:ext>
            </a:extLst>
          </p:cNvPr>
          <p:cNvSpPr/>
          <p:nvPr/>
        </p:nvSpPr>
        <p:spPr>
          <a:xfrm>
            <a:off x="1798320" y="2489661"/>
            <a:ext cx="2103120" cy="310896"/>
          </a:xfrm>
          <a:prstGeom prst="rect">
            <a:avLst/>
          </a:prstGeom>
          <a:noFill/>
          <a:ln/>
        </p:spPr>
        <p:txBody>
          <a:bodyPr wrap="square" lIns="0" tIns="0" rIns="0" bIns="0" rtlCol="0" anchor="ctr"/>
          <a:lstStyle/>
          <a:p>
            <a:pPr marL="0" indent="0">
              <a:buNone/>
            </a:pPr>
            <a:r>
              <a:rPr lang="en-US" sz="1700" b="1" dirty="0">
                <a:solidFill>
                  <a:srgbClr val="173F6B"/>
                </a:solidFill>
              </a:rPr>
              <a:t>Mean Absolute Error (MAE)</a:t>
            </a:r>
            <a:endParaRPr lang="en-US" sz="1700" dirty="0"/>
          </a:p>
        </p:txBody>
      </p:sp>
      <p:sp>
        <p:nvSpPr>
          <p:cNvPr id="39" name="Text 8">
            <a:extLst>
              <a:ext uri="{FF2B5EF4-FFF2-40B4-BE49-F238E27FC236}">
                <a16:creationId xmlns:a16="http://schemas.microsoft.com/office/drawing/2014/main" id="{10199857-3AAC-40F3-AC57-215837C6FFA1}"/>
              </a:ext>
            </a:extLst>
          </p:cNvPr>
          <p:cNvSpPr/>
          <p:nvPr/>
        </p:nvSpPr>
        <p:spPr>
          <a:xfrm>
            <a:off x="1798320" y="2905713"/>
            <a:ext cx="2148840" cy="1143000"/>
          </a:xfrm>
          <a:prstGeom prst="rect">
            <a:avLst/>
          </a:prstGeom>
          <a:noFill/>
          <a:ln/>
        </p:spPr>
        <p:txBody>
          <a:bodyPr wrap="square" lIns="0" tIns="0" rIns="0" bIns="0" rtlCol="0" anchor="t"/>
          <a:lstStyle/>
          <a:p>
            <a:pPr marL="0" indent="0">
              <a:buNone/>
            </a:pPr>
            <a:r>
              <a:rPr lang="en-US" sz="1300" dirty="0">
                <a:solidFill>
                  <a:srgbClr val="5F6875"/>
                </a:solidFill>
              </a:rPr>
              <a:t>Average absolute error</a:t>
            </a:r>
            <a:endParaRPr lang="en-US" sz="1300" dirty="0"/>
          </a:p>
          <a:p>
            <a:pPr marL="0" indent="0">
              <a:buNone/>
            </a:pPr>
            <a:r>
              <a:rPr lang="en-US" sz="1300" dirty="0">
                <a:solidFill>
                  <a:srgbClr val="5F6875"/>
                </a:solidFill>
              </a:rPr>
              <a:t>Easy to explain in original units</a:t>
            </a:r>
            <a:endParaRPr lang="en-US" sz="1300" dirty="0"/>
          </a:p>
        </p:txBody>
      </p:sp>
      <p:sp>
        <p:nvSpPr>
          <p:cNvPr id="65" name="Shape 9">
            <a:extLst>
              <a:ext uri="{FF2B5EF4-FFF2-40B4-BE49-F238E27FC236}">
                <a16:creationId xmlns:a16="http://schemas.microsoft.com/office/drawing/2014/main" id="{61E962BE-ED52-46DE-8EEF-04E19AEE4C60}"/>
              </a:ext>
            </a:extLst>
          </p:cNvPr>
          <p:cNvSpPr/>
          <p:nvPr/>
        </p:nvSpPr>
        <p:spPr>
          <a:xfrm>
            <a:off x="4358640" y="2142189"/>
            <a:ext cx="2468880" cy="2011680"/>
          </a:xfrm>
          <a:prstGeom prst="roundRect">
            <a:avLst>
              <a:gd name="adj" fmla="val 5455"/>
            </a:avLst>
          </a:prstGeom>
          <a:solidFill>
            <a:srgbClr val="FFF3E8"/>
          </a:solidFill>
          <a:ln w="12700">
            <a:solidFill>
              <a:srgbClr val="FFF3E8"/>
            </a:solidFill>
            <a:prstDash val="solid"/>
          </a:ln>
          <a:effectLst>
            <a:outerShdw blurRad="19050" dist="6350" dir="2700000" algn="bl" rotWithShape="0">
              <a:srgbClr val="000000">
                <a:alpha val="18000"/>
              </a:srgbClr>
            </a:outerShdw>
          </a:effectLst>
        </p:spPr>
      </p:sp>
      <p:sp>
        <p:nvSpPr>
          <p:cNvPr id="66" name="Shape 10">
            <a:extLst>
              <a:ext uri="{FF2B5EF4-FFF2-40B4-BE49-F238E27FC236}">
                <a16:creationId xmlns:a16="http://schemas.microsoft.com/office/drawing/2014/main" id="{CE000288-D544-48D2-93BE-08115C0520DC}"/>
              </a:ext>
            </a:extLst>
          </p:cNvPr>
          <p:cNvSpPr/>
          <p:nvPr/>
        </p:nvSpPr>
        <p:spPr>
          <a:xfrm>
            <a:off x="4523232" y="2398221"/>
            <a:ext cx="384048" cy="0"/>
          </a:xfrm>
          <a:prstGeom prst="line">
            <a:avLst/>
          </a:prstGeom>
          <a:noFill/>
          <a:ln w="12700">
            <a:solidFill>
              <a:srgbClr val="F28C3A"/>
            </a:solidFill>
            <a:prstDash val="solid"/>
          </a:ln>
        </p:spPr>
      </p:sp>
      <p:sp>
        <p:nvSpPr>
          <p:cNvPr id="67" name="Text 11">
            <a:extLst>
              <a:ext uri="{FF2B5EF4-FFF2-40B4-BE49-F238E27FC236}">
                <a16:creationId xmlns:a16="http://schemas.microsoft.com/office/drawing/2014/main" id="{FA35DBC5-3F02-47A4-AE59-981F46D6E7C2}"/>
              </a:ext>
            </a:extLst>
          </p:cNvPr>
          <p:cNvSpPr/>
          <p:nvPr/>
        </p:nvSpPr>
        <p:spPr>
          <a:xfrm>
            <a:off x="4541520" y="2489661"/>
            <a:ext cx="2103120" cy="310896"/>
          </a:xfrm>
          <a:prstGeom prst="rect">
            <a:avLst/>
          </a:prstGeom>
          <a:noFill/>
          <a:ln/>
        </p:spPr>
        <p:txBody>
          <a:bodyPr wrap="square" lIns="0" tIns="0" rIns="0" bIns="0" rtlCol="0" anchor="ctr"/>
          <a:lstStyle/>
          <a:p>
            <a:pPr marL="0" indent="0">
              <a:buNone/>
            </a:pPr>
            <a:r>
              <a:rPr lang="en-US" sz="1700" b="1" dirty="0">
                <a:solidFill>
                  <a:srgbClr val="173F6B"/>
                </a:solidFill>
              </a:rPr>
              <a:t>Root mean squared error (RMSE)</a:t>
            </a:r>
            <a:endParaRPr lang="en-US" sz="1700" dirty="0"/>
          </a:p>
        </p:txBody>
      </p:sp>
      <p:sp>
        <p:nvSpPr>
          <p:cNvPr id="68" name="Text 12">
            <a:extLst>
              <a:ext uri="{FF2B5EF4-FFF2-40B4-BE49-F238E27FC236}">
                <a16:creationId xmlns:a16="http://schemas.microsoft.com/office/drawing/2014/main" id="{232ACEA7-6FFD-4A83-B16A-F45EB3A8FE26}"/>
              </a:ext>
            </a:extLst>
          </p:cNvPr>
          <p:cNvSpPr/>
          <p:nvPr/>
        </p:nvSpPr>
        <p:spPr>
          <a:xfrm>
            <a:off x="4541520" y="2855421"/>
            <a:ext cx="2148840" cy="1143000"/>
          </a:xfrm>
          <a:prstGeom prst="rect">
            <a:avLst/>
          </a:prstGeom>
          <a:noFill/>
          <a:ln/>
        </p:spPr>
        <p:txBody>
          <a:bodyPr wrap="square" lIns="0" tIns="0" rIns="0" bIns="0" rtlCol="0" anchor="t"/>
          <a:lstStyle/>
          <a:p>
            <a:pPr marL="0" indent="0">
              <a:buNone/>
            </a:pPr>
            <a:r>
              <a:rPr lang="en-US" sz="1300" dirty="0">
                <a:solidFill>
                  <a:srgbClr val="5F6875"/>
                </a:solidFill>
              </a:rPr>
              <a:t>Penalizes large mistakes more strongly</a:t>
            </a:r>
            <a:endParaRPr lang="en-US" sz="1300" dirty="0"/>
          </a:p>
          <a:p>
            <a:pPr marL="0" indent="0">
              <a:buNone/>
            </a:pPr>
            <a:r>
              <a:rPr lang="en-US" sz="1300" dirty="0">
                <a:solidFill>
                  <a:srgbClr val="5F6875"/>
                </a:solidFill>
              </a:rPr>
              <a:t>Useful when big errors really matter</a:t>
            </a:r>
            <a:endParaRPr lang="en-US" sz="1300" dirty="0"/>
          </a:p>
        </p:txBody>
      </p:sp>
      <p:sp>
        <p:nvSpPr>
          <p:cNvPr id="69" name="Shape 13">
            <a:extLst>
              <a:ext uri="{FF2B5EF4-FFF2-40B4-BE49-F238E27FC236}">
                <a16:creationId xmlns:a16="http://schemas.microsoft.com/office/drawing/2014/main" id="{529A0E37-D3B2-4E4F-BD6B-4B9748706C2F}"/>
              </a:ext>
            </a:extLst>
          </p:cNvPr>
          <p:cNvSpPr/>
          <p:nvPr/>
        </p:nvSpPr>
        <p:spPr>
          <a:xfrm>
            <a:off x="7101840" y="2142189"/>
            <a:ext cx="2468880" cy="2011680"/>
          </a:xfrm>
          <a:prstGeom prst="roundRect">
            <a:avLst>
              <a:gd name="adj" fmla="val 5455"/>
            </a:avLst>
          </a:prstGeom>
          <a:solidFill>
            <a:srgbClr val="EAF8F8"/>
          </a:solidFill>
          <a:ln w="12700">
            <a:solidFill>
              <a:srgbClr val="EAF8F8"/>
            </a:solidFill>
            <a:prstDash val="solid"/>
          </a:ln>
          <a:effectLst>
            <a:outerShdw blurRad="19050" dist="6350" dir="2700000" algn="bl" rotWithShape="0">
              <a:srgbClr val="000000">
                <a:alpha val="18000"/>
              </a:srgbClr>
            </a:outerShdw>
          </a:effectLst>
        </p:spPr>
      </p:sp>
      <p:sp>
        <p:nvSpPr>
          <p:cNvPr id="70" name="Shape 14">
            <a:extLst>
              <a:ext uri="{FF2B5EF4-FFF2-40B4-BE49-F238E27FC236}">
                <a16:creationId xmlns:a16="http://schemas.microsoft.com/office/drawing/2014/main" id="{F01E9B3A-9724-4FBE-A1F1-A9FDA75BD3EB}"/>
              </a:ext>
            </a:extLst>
          </p:cNvPr>
          <p:cNvSpPr/>
          <p:nvPr/>
        </p:nvSpPr>
        <p:spPr>
          <a:xfrm>
            <a:off x="7266432" y="2398221"/>
            <a:ext cx="384048" cy="0"/>
          </a:xfrm>
          <a:prstGeom prst="line">
            <a:avLst/>
          </a:prstGeom>
          <a:noFill/>
          <a:ln w="12700">
            <a:solidFill>
              <a:srgbClr val="12A4A6"/>
            </a:solidFill>
            <a:prstDash val="solid"/>
          </a:ln>
        </p:spPr>
      </p:sp>
      <p:sp>
        <p:nvSpPr>
          <p:cNvPr id="71" name="Text 15">
            <a:extLst>
              <a:ext uri="{FF2B5EF4-FFF2-40B4-BE49-F238E27FC236}">
                <a16:creationId xmlns:a16="http://schemas.microsoft.com/office/drawing/2014/main" id="{FD63EBB1-5441-4A38-B6F9-0C7F881935F8}"/>
              </a:ext>
            </a:extLst>
          </p:cNvPr>
          <p:cNvSpPr/>
          <p:nvPr/>
        </p:nvSpPr>
        <p:spPr>
          <a:xfrm>
            <a:off x="7284720" y="2489661"/>
            <a:ext cx="2103120" cy="310896"/>
          </a:xfrm>
          <a:prstGeom prst="rect">
            <a:avLst/>
          </a:prstGeom>
          <a:noFill/>
          <a:ln/>
        </p:spPr>
        <p:txBody>
          <a:bodyPr wrap="square" lIns="0" tIns="0" rIns="0" bIns="0" rtlCol="0" anchor="ctr"/>
          <a:lstStyle/>
          <a:p>
            <a:pPr marL="0" indent="0">
              <a:buNone/>
            </a:pPr>
            <a:r>
              <a:rPr lang="en-US" sz="1700" b="1" dirty="0">
                <a:solidFill>
                  <a:srgbClr val="173F6B"/>
                </a:solidFill>
              </a:rPr>
              <a:t>R²</a:t>
            </a:r>
            <a:endParaRPr lang="en-US" sz="1700" dirty="0"/>
          </a:p>
        </p:txBody>
      </p:sp>
      <p:sp>
        <p:nvSpPr>
          <p:cNvPr id="72" name="Text 16">
            <a:extLst>
              <a:ext uri="{FF2B5EF4-FFF2-40B4-BE49-F238E27FC236}">
                <a16:creationId xmlns:a16="http://schemas.microsoft.com/office/drawing/2014/main" id="{3E766C5C-00E5-4EFE-B189-71470478D783}"/>
              </a:ext>
            </a:extLst>
          </p:cNvPr>
          <p:cNvSpPr/>
          <p:nvPr/>
        </p:nvSpPr>
        <p:spPr>
          <a:xfrm>
            <a:off x="7284720" y="2855421"/>
            <a:ext cx="2148840" cy="1143000"/>
          </a:xfrm>
          <a:prstGeom prst="rect">
            <a:avLst/>
          </a:prstGeom>
          <a:noFill/>
          <a:ln/>
        </p:spPr>
        <p:txBody>
          <a:bodyPr wrap="square" lIns="0" tIns="0" rIns="0" bIns="0" rtlCol="0" anchor="t"/>
          <a:lstStyle/>
          <a:p>
            <a:pPr marL="0" indent="0">
              <a:buNone/>
            </a:pPr>
            <a:r>
              <a:rPr lang="en-US" sz="1300" dirty="0">
                <a:solidFill>
                  <a:srgbClr val="5F6875"/>
                </a:solidFill>
              </a:rPr>
              <a:t>How much variance is explained</a:t>
            </a:r>
            <a:endParaRPr lang="en-US" sz="1300" dirty="0"/>
          </a:p>
          <a:p>
            <a:pPr marL="0" indent="0">
              <a:buNone/>
            </a:pPr>
            <a:r>
              <a:rPr lang="en-US" sz="1300" dirty="0">
                <a:solidFill>
                  <a:srgbClr val="5F6875"/>
                </a:solidFill>
              </a:rPr>
              <a:t>Do not treat it as a clinical metric</a:t>
            </a:r>
            <a:endParaRPr lang="en-US" sz="1300" dirty="0"/>
          </a:p>
        </p:txBody>
      </p:sp>
      <p:sp>
        <p:nvSpPr>
          <p:cNvPr id="73" name="Shape 17">
            <a:extLst>
              <a:ext uri="{FF2B5EF4-FFF2-40B4-BE49-F238E27FC236}">
                <a16:creationId xmlns:a16="http://schemas.microsoft.com/office/drawing/2014/main" id="{B1C5E764-7905-4AEB-8DFB-877C1B2AEF7B}"/>
              </a:ext>
            </a:extLst>
          </p:cNvPr>
          <p:cNvSpPr/>
          <p:nvPr/>
        </p:nvSpPr>
        <p:spPr>
          <a:xfrm>
            <a:off x="1615440" y="4473909"/>
            <a:ext cx="3794760" cy="1371600"/>
          </a:xfrm>
          <a:prstGeom prst="roundRect">
            <a:avLst>
              <a:gd name="adj" fmla="val 8000"/>
            </a:avLst>
          </a:prstGeom>
          <a:solidFill>
            <a:srgbClr val="ECF8F4"/>
          </a:solidFill>
          <a:ln w="12700">
            <a:solidFill>
              <a:srgbClr val="ECF8F4"/>
            </a:solidFill>
            <a:prstDash val="solid"/>
          </a:ln>
          <a:effectLst>
            <a:outerShdw blurRad="19050" dist="6350" dir="2700000" algn="bl" rotWithShape="0">
              <a:srgbClr val="000000">
                <a:alpha val="18000"/>
              </a:srgbClr>
            </a:outerShdw>
          </a:effectLst>
        </p:spPr>
      </p:sp>
      <p:sp>
        <p:nvSpPr>
          <p:cNvPr id="74" name="Text 18">
            <a:extLst>
              <a:ext uri="{FF2B5EF4-FFF2-40B4-BE49-F238E27FC236}">
                <a16:creationId xmlns:a16="http://schemas.microsoft.com/office/drawing/2014/main" id="{382D7C68-F163-4ADD-A844-0C9A60F92169}"/>
              </a:ext>
            </a:extLst>
          </p:cNvPr>
          <p:cNvSpPr/>
          <p:nvPr/>
        </p:nvSpPr>
        <p:spPr>
          <a:xfrm>
            <a:off x="1844040" y="4757373"/>
            <a:ext cx="1371600" cy="201168"/>
          </a:xfrm>
          <a:prstGeom prst="rect">
            <a:avLst/>
          </a:prstGeom>
          <a:noFill/>
          <a:ln/>
        </p:spPr>
        <p:txBody>
          <a:bodyPr wrap="square" lIns="0" tIns="0" rIns="0" bIns="0" rtlCol="0" anchor="ctr"/>
          <a:lstStyle/>
          <a:p>
            <a:pPr marL="0" indent="0">
              <a:buNone/>
            </a:pPr>
            <a:r>
              <a:rPr lang="en-US" sz="1800" b="1" dirty="0">
                <a:solidFill>
                  <a:srgbClr val="173F6B"/>
                </a:solidFill>
              </a:rPr>
              <a:t>Calibration</a:t>
            </a:r>
            <a:endParaRPr lang="en-US" sz="1800" dirty="0"/>
          </a:p>
        </p:txBody>
      </p:sp>
      <p:sp>
        <p:nvSpPr>
          <p:cNvPr id="75" name="Text 19">
            <a:extLst>
              <a:ext uri="{FF2B5EF4-FFF2-40B4-BE49-F238E27FC236}">
                <a16:creationId xmlns:a16="http://schemas.microsoft.com/office/drawing/2014/main" id="{379544F6-B6A7-4CF5-B7E9-2A5F8039DE45}"/>
              </a:ext>
            </a:extLst>
          </p:cNvPr>
          <p:cNvSpPr/>
          <p:nvPr/>
        </p:nvSpPr>
        <p:spPr>
          <a:xfrm>
            <a:off x="1844040" y="5086557"/>
            <a:ext cx="3154680" cy="384048"/>
          </a:xfrm>
          <a:prstGeom prst="rect">
            <a:avLst/>
          </a:prstGeom>
          <a:noFill/>
          <a:ln/>
        </p:spPr>
        <p:txBody>
          <a:bodyPr wrap="square" lIns="0" tIns="0" rIns="0" bIns="0" rtlCol="0" anchor="ctr"/>
          <a:lstStyle/>
          <a:p>
            <a:pPr marL="0" indent="0">
              <a:buNone/>
            </a:pPr>
            <a:r>
              <a:rPr lang="en-US" sz="1300" dirty="0">
                <a:solidFill>
                  <a:srgbClr val="5F6875"/>
                </a:solidFill>
              </a:rPr>
              <a:t>If a model predicts 0.8 risk, about 80% of similar cases should truly be positive.</a:t>
            </a:r>
            <a:endParaRPr lang="en-US" sz="1300" dirty="0"/>
          </a:p>
        </p:txBody>
      </p:sp>
      <p:sp>
        <p:nvSpPr>
          <p:cNvPr id="76" name="Shape 20">
            <a:extLst>
              <a:ext uri="{FF2B5EF4-FFF2-40B4-BE49-F238E27FC236}">
                <a16:creationId xmlns:a16="http://schemas.microsoft.com/office/drawing/2014/main" id="{7ACEE0B2-8FCD-4BBF-88C3-5CC865C09A07}"/>
              </a:ext>
            </a:extLst>
          </p:cNvPr>
          <p:cNvSpPr/>
          <p:nvPr/>
        </p:nvSpPr>
        <p:spPr>
          <a:xfrm>
            <a:off x="5958840" y="4473909"/>
            <a:ext cx="5394960" cy="1371600"/>
          </a:xfrm>
          <a:prstGeom prst="roundRect">
            <a:avLst>
              <a:gd name="adj" fmla="val 5556"/>
            </a:avLst>
          </a:prstGeom>
          <a:solidFill>
            <a:srgbClr val="F6F8FB"/>
          </a:solidFill>
          <a:ln w="12700">
            <a:solidFill>
              <a:srgbClr val="F6F8FB"/>
            </a:solidFill>
            <a:prstDash val="solid"/>
          </a:ln>
        </p:spPr>
      </p:sp>
      <p:sp>
        <p:nvSpPr>
          <p:cNvPr id="77" name="Text 21">
            <a:extLst>
              <a:ext uri="{FF2B5EF4-FFF2-40B4-BE49-F238E27FC236}">
                <a16:creationId xmlns:a16="http://schemas.microsoft.com/office/drawing/2014/main" id="{6B573D3E-57C7-4282-AF20-2957A2A2AF84}"/>
              </a:ext>
            </a:extLst>
          </p:cNvPr>
          <p:cNvSpPr/>
          <p:nvPr/>
        </p:nvSpPr>
        <p:spPr>
          <a:xfrm>
            <a:off x="6233160" y="4704521"/>
            <a:ext cx="4846320" cy="822960"/>
          </a:xfrm>
          <a:prstGeom prst="rect">
            <a:avLst/>
          </a:prstGeom>
          <a:noFill/>
          <a:ln/>
        </p:spPr>
        <p:txBody>
          <a:bodyPr wrap="square" lIns="0" tIns="0" rIns="0" bIns="0" rtlCol="0" anchor="t"/>
          <a:lstStyle/>
          <a:p>
            <a:pPr marL="0" indent="0">
              <a:buNone/>
            </a:pPr>
            <a:r>
              <a:rPr lang="en-US" sz="1620" b="1" dirty="0">
                <a:solidFill>
                  <a:srgbClr val="12A4A6"/>
                </a:solidFill>
              </a:rPr>
              <a:t>• </a:t>
            </a:r>
            <a:r>
              <a:rPr lang="en-US" sz="1620" dirty="0">
                <a:solidFill>
                  <a:srgbClr val="17212B"/>
                </a:solidFill>
              </a:rPr>
              <a:t>Good ranking is not the same as good probability estimates</a:t>
            </a:r>
            <a:r>
              <a:rPr lang="en-US" sz="1620" dirty="0">
                <a:solidFill>
                  <a:srgbClr val="000000"/>
                </a:solidFill>
              </a:rPr>
              <a:t>
</a:t>
            </a:r>
            <a:r>
              <a:rPr lang="en-US" sz="1620" b="1" dirty="0">
                <a:solidFill>
                  <a:srgbClr val="12A4A6"/>
                </a:solidFill>
              </a:rPr>
              <a:t>• </a:t>
            </a:r>
            <a:r>
              <a:rPr lang="en-US" sz="1620" dirty="0">
                <a:solidFill>
                  <a:srgbClr val="17212B"/>
                </a:solidFill>
              </a:rPr>
              <a:t>In medicine, calibration can matter as much as discrimination</a:t>
            </a:r>
            <a:endParaRPr lang="en-US" sz="1620" dirty="0"/>
          </a:p>
        </p:txBody>
      </p:sp>
      <p:pic>
        <p:nvPicPr>
          <p:cNvPr id="24" name="Picture 2" descr="Hellenic Mediterranean University (HMU) | Digital Twin">
            <a:extLst>
              <a:ext uri="{FF2B5EF4-FFF2-40B4-BE49-F238E27FC236}">
                <a16:creationId xmlns:a16="http://schemas.microsoft.com/office/drawing/2014/main" id="{76691FE9-9700-411A-B2BB-0F84CB8B7A0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9602" t="5266" r="22698" b="8186"/>
          <a:stretch/>
        </p:blipFill>
        <p:spPr bwMode="auto">
          <a:xfrm>
            <a:off x="11438467" y="0"/>
            <a:ext cx="753533" cy="753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9567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2C346-E1CA-4C08-BB4C-AAF4804F0EA9}"/>
              </a:ext>
            </a:extLst>
          </p:cNvPr>
          <p:cNvSpPr>
            <a:spLocks noGrp="1"/>
          </p:cNvSpPr>
          <p:nvPr>
            <p:ph type="title"/>
          </p:nvPr>
        </p:nvSpPr>
        <p:spPr/>
        <p:txBody>
          <a:bodyPr/>
          <a:lstStyle/>
          <a:p>
            <a:pPr algn="ctr"/>
            <a:r>
              <a:rPr lang="en-US" dirty="0"/>
              <a:t>Strong classic ML baselines: Linear Regression</a:t>
            </a:r>
          </a:p>
        </p:txBody>
      </p:sp>
      <p:sp>
        <p:nvSpPr>
          <p:cNvPr id="4" name="Date Placeholder 3">
            <a:extLst>
              <a:ext uri="{FF2B5EF4-FFF2-40B4-BE49-F238E27FC236}">
                <a16:creationId xmlns:a16="http://schemas.microsoft.com/office/drawing/2014/main" id="{82EBEB8F-9BDE-4880-97EC-2B91D66D9037}"/>
              </a:ext>
            </a:extLst>
          </p:cNvPr>
          <p:cNvSpPr>
            <a:spLocks noGrp="1"/>
          </p:cNvSpPr>
          <p:nvPr>
            <p:ph type="dt" sz="half" idx="10"/>
          </p:nvPr>
        </p:nvSpPr>
        <p:spPr>
          <a:xfrm>
            <a:off x="0" y="6492875"/>
            <a:ext cx="863600" cy="365125"/>
          </a:xfrm>
        </p:spPr>
        <p:txBody>
          <a:bodyPr/>
          <a:lstStyle/>
          <a:p>
            <a:r>
              <a:rPr lang="en-US" dirty="0">
                <a:latin typeface="+mj-lt"/>
              </a:rPr>
              <a:t>09-Mar-26</a:t>
            </a:r>
          </a:p>
        </p:txBody>
      </p:sp>
      <p:sp>
        <p:nvSpPr>
          <p:cNvPr id="5" name="Footer Placeholder 4">
            <a:extLst>
              <a:ext uri="{FF2B5EF4-FFF2-40B4-BE49-F238E27FC236}">
                <a16:creationId xmlns:a16="http://schemas.microsoft.com/office/drawing/2014/main" id="{D1FA146A-6EF5-49E6-BD5C-88857CFD3627}"/>
              </a:ext>
            </a:extLst>
          </p:cNvPr>
          <p:cNvSpPr>
            <a:spLocks noGrp="1"/>
          </p:cNvSpPr>
          <p:nvPr>
            <p:ph type="ftr" sz="quarter" idx="11"/>
          </p:nvPr>
        </p:nvSpPr>
        <p:spPr>
          <a:xfrm>
            <a:off x="0" y="0"/>
            <a:ext cx="3361267" cy="365125"/>
          </a:xfrm>
        </p:spPr>
        <p:txBody>
          <a:bodyPr/>
          <a:lstStyle/>
          <a:p>
            <a:r>
              <a:rPr lang="en-US" b="1" dirty="0">
                <a:latin typeface="Arial Rounded MT Bold" panose="020F0704030504030204" pitchFamily="34" charset="0"/>
              </a:rPr>
              <a:t>Advanced topics in Biomedical Informatics</a:t>
            </a:r>
          </a:p>
        </p:txBody>
      </p:sp>
      <p:sp>
        <p:nvSpPr>
          <p:cNvPr id="6" name="Slide Number Placeholder 5">
            <a:extLst>
              <a:ext uri="{FF2B5EF4-FFF2-40B4-BE49-F238E27FC236}">
                <a16:creationId xmlns:a16="http://schemas.microsoft.com/office/drawing/2014/main" id="{3748F524-43A9-4536-B252-CC7EAF90E1DE}"/>
              </a:ext>
            </a:extLst>
          </p:cNvPr>
          <p:cNvSpPr>
            <a:spLocks noGrp="1"/>
          </p:cNvSpPr>
          <p:nvPr>
            <p:ph type="sldNum" sz="quarter" idx="12"/>
          </p:nvPr>
        </p:nvSpPr>
        <p:spPr>
          <a:xfrm>
            <a:off x="9448800" y="6492874"/>
            <a:ext cx="2743200" cy="365125"/>
          </a:xfrm>
        </p:spPr>
        <p:txBody>
          <a:bodyPr/>
          <a:lstStyle/>
          <a:p>
            <a:fld id="{00D10385-91D0-40F3-81EA-50E9A0B25A7B}" type="slidenum">
              <a:rPr lang="en-US" smtClean="0">
                <a:latin typeface="+mj-lt"/>
              </a:rPr>
              <a:t>13</a:t>
            </a:fld>
            <a:endParaRPr lang="en-US">
              <a:latin typeface="+mj-lt"/>
            </a:endParaRPr>
          </a:p>
        </p:txBody>
      </p:sp>
      <p:cxnSp>
        <p:nvCxnSpPr>
          <p:cNvPr id="33" name="Straight Connector 32">
            <a:extLst>
              <a:ext uri="{FF2B5EF4-FFF2-40B4-BE49-F238E27FC236}">
                <a16:creationId xmlns:a16="http://schemas.microsoft.com/office/drawing/2014/main" id="{7D256D18-389C-4545-A1BD-6F4D41F83668}"/>
              </a:ext>
            </a:extLst>
          </p:cNvPr>
          <p:cNvCxnSpPr/>
          <p:nvPr/>
        </p:nvCxnSpPr>
        <p:spPr>
          <a:xfrm>
            <a:off x="419463" y="1612231"/>
            <a:ext cx="11338560" cy="0"/>
          </a:xfrm>
          <a:prstGeom prst="line">
            <a:avLst/>
          </a:prstGeom>
          <a:ln w="38100">
            <a:solidFill>
              <a:srgbClr val="E4D9C1"/>
            </a:solidFill>
          </a:ln>
          <a:effectLst>
            <a:softEdge rad="12700"/>
          </a:effectLst>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F3056C75-2E62-4852-B167-7D1557FE7204}"/>
              </a:ext>
            </a:extLst>
          </p:cNvPr>
          <p:cNvSpPr txBox="1"/>
          <p:nvPr/>
        </p:nvSpPr>
        <p:spPr>
          <a:xfrm>
            <a:off x="61686" y="1787603"/>
            <a:ext cx="6110514" cy="369332"/>
          </a:xfrm>
          <a:prstGeom prst="rect">
            <a:avLst/>
          </a:prstGeom>
          <a:noFill/>
        </p:spPr>
        <p:txBody>
          <a:bodyPr wrap="square">
            <a:spAutoFit/>
          </a:bodyPr>
          <a:lstStyle/>
          <a:p>
            <a:pPr marL="0" indent="0">
              <a:buNone/>
            </a:pPr>
            <a:r>
              <a:rPr lang="en-US" sz="1800" b="1" dirty="0">
                <a:solidFill>
                  <a:srgbClr val="173F6B"/>
                </a:solidFill>
                <a:latin typeface="+mj-lt"/>
                <a:ea typeface="Aptos Display" pitchFamily="34" charset="-122"/>
                <a:cs typeface="Aptos Display" pitchFamily="34" charset="-120"/>
              </a:rPr>
              <a:t>Fast, interpretable, and a strong first baseline</a:t>
            </a:r>
            <a:endParaRPr lang="en-US" sz="1800" dirty="0">
              <a:latin typeface="+mj-lt"/>
            </a:endParaRPr>
          </a:p>
        </p:txBody>
      </p:sp>
      <p:pic>
        <p:nvPicPr>
          <p:cNvPr id="2052" name="Picture 4" descr="What Is Linear Regression in Machine Learning? | Grammarly">
            <a:extLst>
              <a:ext uri="{FF2B5EF4-FFF2-40B4-BE49-F238E27FC236}">
                <a16:creationId xmlns:a16="http://schemas.microsoft.com/office/drawing/2014/main" id="{AD604E90-8335-4F2F-B1C6-66B277E1A1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346" t="14655" r="7896" b="13764"/>
          <a:stretch/>
        </p:blipFill>
        <p:spPr bwMode="auto">
          <a:xfrm>
            <a:off x="6186714" y="3129208"/>
            <a:ext cx="5949293" cy="2679029"/>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8EFBD80E-C5C3-420B-97F3-43C2BD603B86}"/>
              </a:ext>
            </a:extLst>
          </p:cNvPr>
          <p:cNvSpPr txBox="1"/>
          <p:nvPr/>
        </p:nvSpPr>
        <p:spPr>
          <a:xfrm>
            <a:off x="76200" y="2156935"/>
            <a:ext cx="6096000" cy="5078313"/>
          </a:xfrm>
          <a:prstGeom prst="rect">
            <a:avLst/>
          </a:prstGeom>
          <a:noFill/>
        </p:spPr>
        <p:txBody>
          <a:bodyPr wrap="square">
            <a:spAutoFit/>
          </a:bodyPr>
          <a:lstStyle/>
          <a:p>
            <a:r>
              <a:rPr lang="en-US" b="1" dirty="0"/>
              <a:t>Functionality:</a:t>
            </a:r>
          </a:p>
          <a:p>
            <a:pPr marL="285750" indent="-285750">
              <a:buFont typeface="Arial" panose="020B0604020202020204" pitchFamily="34" charset="0"/>
              <a:buChar char="•"/>
            </a:pPr>
            <a:r>
              <a:rPr lang="en-US" dirty="0"/>
              <a:t>Models a linear relationship between inputs and the outcome.</a:t>
            </a:r>
          </a:p>
          <a:p>
            <a:pPr marL="285750" indent="-285750">
              <a:buFont typeface="Arial" panose="020B0604020202020204" pitchFamily="34" charset="0"/>
              <a:buChar char="•"/>
            </a:pPr>
            <a:r>
              <a:rPr lang="en-US" dirty="0"/>
              <a:t>Use </a:t>
            </a:r>
            <a:r>
              <a:rPr lang="en-US" b="1" dirty="0"/>
              <a:t>linear regression</a:t>
            </a:r>
            <a:r>
              <a:rPr lang="en-US" dirty="0"/>
              <a:t> for continuous targets and </a:t>
            </a:r>
            <a:r>
              <a:rPr lang="en-US" b="1" dirty="0"/>
              <a:t>logistic regression</a:t>
            </a:r>
            <a:r>
              <a:rPr lang="en-US" dirty="0"/>
              <a:t> for binary classification.</a:t>
            </a:r>
          </a:p>
          <a:p>
            <a:r>
              <a:rPr lang="en-US" b="1" dirty="0"/>
              <a:t>Why to use it:</a:t>
            </a:r>
          </a:p>
          <a:p>
            <a:pPr marL="285750" indent="-285750">
              <a:buFont typeface="Arial" panose="020B0604020202020204" pitchFamily="34" charset="0"/>
              <a:buChar char="•"/>
            </a:pPr>
            <a:r>
              <a:rPr lang="en-US" dirty="0"/>
              <a:t>Easy to train and explain.</a:t>
            </a:r>
          </a:p>
          <a:p>
            <a:pPr marL="285750" indent="-285750">
              <a:buFont typeface="Arial" panose="020B0604020202020204" pitchFamily="34" charset="0"/>
              <a:buChar char="•"/>
            </a:pPr>
            <a:r>
              <a:rPr lang="en-US" dirty="0"/>
              <a:t>Works well when effects are approximately linear.</a:t>
            </a:r>
          </a:p>
          <a:p>
            <a:pPr marL="285750" indent="-285750">
              <a:buFont typeface="Arial" panose="020B0604020202020204" pitchFamily="34" charset="0"/>
              <a:buChar char="•"/>
            </a:pPr>
            <a:r>
              <a:rPr lang="en-US" dirty="0"/>
              <a:t>Good benchmark before trying more complex models.</a:t>
            </a:r>
          </a:p>
          <a:p>
            <a:r>
              <a:rPr lang="en-US" b="1" dirty="0"/>
              <a:t>Strengths</a:t>
            </a:r>
          </a:p>
          <a:p>
            <a:pPr marL="285750" indent="-285750">
              <a:buFont typeface="Arial" panose="020B0604020202020204" pitchFamily="34" charset="0"/>
              <a:buChar char="•"/>
            </a:pPr>
            <a:r>
              <a:rPr lang="en-US" dirty="0"/>
              <a:t>Interpretable coefficients</a:t>
            </a:r>
          </a:p>
          <a:p>
            <a:pPr marL="285750" indent="-285750">
              <a:buFont typeface="Arial" panose="020B0604020202020204" pitchFamily="34" charset="0"/>
              <a:buChar char="•"/>
            </a:pPr>
            <a:r>
              <a:rPr lang="en-US" dirty="0"/>
              <a:t>Fast training</a:t>
            </a:r>
          </a:p>
          <a:p>
            <a:pPr marL="285750" indent="-285750">
              <a:buFont typeface="Arial" panose="020B0604020202020204" pitchFamily="34" charset="0"/>
              <a:buChar char="•"/>
            </a:pPr>
            <a:r>
              <a:rPr lang="en-US" dirty="0"/>
              <a:t>Low risk of overfitting on small datasets</a:t>
            </a:r>
          </a:p>
          <a:p>
            <a:r>
              <a:rPr lang="en-US" b="1" dirty="0"/>
              <a:t>Limitations</a:t>
            </a:r>
          </a:p>
          <a:p>
            <a:pPr marL="285750" indent="-285750">
              <a:buFont typeface="Arial" panose="020B0604020202020204" pitchFamily="34" charset="0"/>
              <a:buChar char="•"/>
            </a:pPr>
            <a:r>
              <a:rPr lang="en-US" dirty="0"/>
              <a:t>May underperform on complex nonlinear patterns</a:t>
            </a:r>
            <a:br>
              <a:rPr lang="en-US" dirty="0"/>
            </a:br>
            <a:r>
              <a:rPr lang="en-US" dirty="0"/>
              <a:t>Sensitive to feature scaling and collinearity</a:t>
            </a:r>
          </a:p>
          <a:p>
            <a:endParaRPr lang="en-US" dirty="0"/>
          </a:p>
          <a:p>
            <a:endParaRPr lang="en-US" dirty="0"/>
          </a:p>
        </p:txBody>
      </p:sp>
      <p:pic>
        <p:nvPicPr>
          <p:cNvPr id="10" name="Picture 2" descr="Hellenic Mediterranean University (HMU) | Digital Twin">
            <a:extLst>
              <a:ext uri="{FF2B5EF4-FFF2-40B4-BE49-F238E27FC236}">
                <a16:creationId xmlns:a16="http://schemas.microsoft.com/office/drawing/2014/main" id="{09DA6D80-FCCE-4072-AF1A-9F19319A30EA}"/>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9602" t="5266" r="22698" b="8186"/>
          <a:stretch/>
        </p:blipFill>
        <p:spPr bwMode="auto">
          <a:xfrm>
            <a:off x="11438467" y="0"/>
            <a:ext cx="753533" cy="753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744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2C346-E1CA-4C08-BB4C-AAF4804F0EA9}"/>
              </a:ext>
            </a:extLst>
          </p:cNvPr>
          <p:cNvSpPr>
            <a:spLocks noGrp="1"/>
          </p:cNvSpPr>
          <p:nvPr>
            <p:ph type="title"/>
          </p:nvPr>
        </p:nvSpPr>
        <p:spPr/>
        <p:txBody>
          <a:bodyPr/>
          <a:lstStyle/>
          <a:p>
            <a:pPr algn="ctr"/>
            <a:r>
              <a:rPr lang="en-US" dirty="0"/>
              <a:t>Strong classic ML baselines: Support Vector Machine</a:t>
            </a:r>
          </a:p>
        </p:txBody>
      </p:sp>
      <p:sp>
        <p:nvSpPr>
          <p:cNvPr id="4" name="Date Placeholder 3">
            <a:extLst>
              <a:ext uri="{FF2B5EF4-FFF2-40B4-BE49-F238E27FC236}">
                <a16:creationId xmlns:a16="http://schemas.microsoft.com/office/drawing/2014/main" id="{82EBEB8F-9BDE-4880-97EC-2B91D66D9037}"/>
              </a:ext>
            </a:extLst>
          </p:cNvPr>
          <p:cNvSpPr>
            <a:spLocks noGrp="1"/>
          </p:cNvSpPr>
          <p:nvPr>
            <p:ph type="dt" sz="half" idx="10"/>
          </p:nvPr>
        </p:nvSpPr>
        <p:spPr>
          <a:xfrm>
            <a:off x="0" y="6492875"/>
            <a:ext cx="863600" cy="365125"/>
          </a:xfrm>
        </p:spPr>
        <p:txBody>
          <a:bodyPr/>
          <a:lstStyle/>
          <a:p>
            <a:r>
              <a:rPr lang="en-US" dirty="0">
                <a:latin typeface="+mj-lt"/>
              </a:rPr>
              <a:t>09-Mar-26</a:t>
            </a:r>
          </a:p>
        </p:txBody>
      </p:sp>
      <p:sp>
        <p:nvSpPr>
          <p:cNvPr id="5" name="Footer Placeholder 4">
            <a:extLst>
              <a:ext uri="{FF2B5EF4-FFF2-40B4-BE49-F238E27FC236}">
                <a16:creationId xmlns:a16="http://schemas.microsoft.com/office/drawing/2014/main" id="{D1FA146A-6EF5-49E6-BD5C-88857CFD3627}"/>
              </a:ext>
            </a:extLst>
          </p:cNvPr>
          <p:cNvSpPr>
            <a:spLocks noGrp="1"/>
          </p:cNvSpPr>
          <p:nvPr>
            <p:ph type="ftr" sz="quarter" idx="11"/>
          </p:nvPr>
        </p:nvSpPr>
        <p:spPr>
          <a:xfrm>
            <a:off x="0" y="0"/>
            <a:ext cx="3361267" cy="365125"/>
          </a:xfrm>
        </p:spPr>
        <p:txBody>
          <a:bodyPr/>
          <a:lstStyle/>
          <a:p>
            <a:r>
              <a:rPr lang="en-US" b="1" dirty="0">
                <a:latin typeface="Arial Rounded MT Bold" panose="020F0704030504030204" pitchFamily="34" charset="0"/>
              </a:rPr>
              <a:t>Advanced topics in Biomedical Informatics</a:t>
            </a:r>
          </a:p>
        </p:txBody>
      </p:sp>
      <p:sp>
        <p:nvSpPr>
          <p:cNvPr id="6" name="Slide Number Placeholder 5">
            <a:extLst>
              <a:ext uri="{FF2B5EF4-FFF2-40B4-BE49-F238E27FC236}">
                <a16:creationId xmlns:a16="http://schemas.microsoft.com/office/drawing/2014/main" id="{3748F524-43A9-4536-B252-CC7EAF90E1DE}"/>
              </a:ext>
            </a:extLst>
          </p:cNvPr>
          <p:cNvSpPr>
            <a:spLocks noGrp="1"/>
          </p:cNvSpPr>
          <p:nvPr>
            <p:ph type="sldNum" sz="quarter" idx="12"/>
          </p:nvPr>
        </p:nvSpPr>
        <p:spPr>
          <a:xfrm>
            <a:off x="9448800" y="6492874"/>
            <a:ext cx="2743200" cy="365125"/>
          </a:xfrm>
        </p:spPr>
        <p:txBody>
          <a:bodyPr/>
          <a:lstStyle/>
          <a:p>
            <a:fld id="{00D10385-91D0-40F3-81EA-50E9A0B25A7B}" type="slidenum">
              <a:rPr lang="en-US" smtClean="0">
                <a:latin typeface="+mj-lt"/>
              </a:rPr>
              <a:t>14</a:t>
            </a:fld>
            <a:endParaRPr lang="en-US">
              <a:latin typeface="+mj-lt"/>
            </a:endParaRPr>
          </a:p>
        </p:txBody>
      </p:sp>
      <p:cxnSp>
        <p:nvCxnSpPr>
          <p:cNvPr id="33" name="Straight Connector 32">
            <a:extLst>
              <a:ext uri="{FF2B5EF4-FFF2-40B4-BE49-F238E27FC236}">
                <a16:creationId xmlns:a16="http://schemas.microsoft.com/office/drawing/2014/main" id="{7D256D18-389C-4545-A1BD-6F4D41F83668}"/>
              </a:ext>
            </a:extLst>
          </p:cNvPr>
          <p:cNvCxnSpPr/>
          <p:nvPr/>
        </p:nvCxnSpPr>
        <p:spPr>
          <a:xfrm>
            <a:off x="419463" y="1612231"/>
            <a:ext cx="11338560" cy="0"/>
          </a:xfrm>
          <a:prstGeom prst="line">
            <a:avLst/>
          </a:prstGeom>
          <a:ln w="38100">
            <a:solidFill>
              <a:srgbClr val="E4D9C1"/>
            </a:solidFill>
          </a:ln>
          <a:effectLst>
            <a:softEdge rad="12700"/>
          </a:effectLst>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F3056C75-2E62-4852-B167-7D1557FE7204}"/>
              </a:ext>
            </a:extLst>
          </p:cNvPr>
          <p:cNvSpPr txBox="1"/>
          <p:nvPr/>
        </p:nvSpPr>
        <p:spPr>
          <a:xfrm>
            <a:off x="61685" y="1787603"/>
            <a:ext cx="6963229" cy="369332"/>
          </a:xfrm>
          <a:prstGeom prst="rect">
            <a:avLst/>
          </a:prstGeom>
          <a:noFill/>
        </p:spPr>
        <p:txBody>
          <a:bodyPr wrap="square">
            <a:spAutoFit/>
          </a:bodyPr>
          <a:lstStyle/>
          <a:p>
            <a:pPr marL="0" indent="0">
              <a:buNone/>
            </a:pPr>
            <a:r>
              <a:rPr lang="en-US" sz="1800" b="1" dirty="0">
                <a:solidFill>
                  <a:srgbClr val="173F6B"/>
                </a:solidFill>
                <a:latin typeface="+mj-lt"/>
                <a:ea typeface="Aptos Display" pitchFamily="34" charset="-122"/>
                <a:cs typeface="Aptos Display" pitchFamily="34" charset="-120"/>
              </a:rPr>
              <a:t>Effective for smaller datasets and complex decision boundaries</a:t>
            </a:r>
            <a:endParaRPr lang="en-US" sz="1800" dirty="0">
              <a:latin typeface="+mj-lt"/>
            </a:endParaRPr>
          </a:p>
        </p:txBody>
      </p:sp>
      <p:sp>
        <p:nvSpPr>
          <p:cNvPr id="62" name="TextBox 61">
            <a:extLst>
              <a:ext uri="{FF2B5EF4-FFF2-40B4-BE49-F238E27FC236}">
                <a16:creationId xmlns:a16="http://schemas.microsoft.com/office/drawing/2014/main" id="{8EFBD80E-C5C3-420B-97F3-43C2BD603B86}"/>
              </a:ext>
            </a:extLst>
          </p:cNvPr>
          <p:cNvSpPr txBox="1"/>
          <p:nvPr/>
        </p:nvSpPr>
        <p:spPr>
          <a:xfrm>
            <a:off x="76200" y="2156935"/>
            <a:ext cx="6096000" cy="4524315"/>
          </a:xfrm>
          <a:prstGeom prst="rect">
            <a:avLst/>
          </a:prstGeom>
          <a:noFill/>
        </p:spPr>
        <p:txBody>
          <a:bodyPr wrap="square">
            <a:spAutoFit/>
          </a:bodyPr>
          <a:lstStyle/>
          <a:p>
            <a:r>
              <a:rPr lang="en-US" b="1" dirty="0"/>
              <a:t>Functionality: </a:t>
            </a:r>
          </a:p>
          <a:p>
            <a:pPr marL="285750" indent="-285750">
              <a:buFont typeface="Arial" panose="020B0604020202020204" pitchFamily="34" charset="0"/>
              <a:buChar char="•"/>
            </a:pPr>
            <a:r>
              <a:rPr lang="en-US" dirty="0"/>
              <a:t>Finds a boundary that best separates classes.</a:t>
            </a:r>
          </a:p>
          <a:p>
            <a:pPr marL="285750" indent="-285750">
              <a:buFont typeface="Arial" panose="020B0604020202020204" pitchFamily="34" charset="0"/>
              <a:buChar char="•"/>
            </a:pPr>
            <a:r>
              <a:rPr lang="en-US" dirty="0"/>
              <a:t>With kernels, it can model nonlinear patterns.</a:t>
            </a:r>
          </a:p>
          <a:p>
            <a:r>
              <a:rPr lang="en-US" b="1" dirty="0"/>
              <a:t>Why to use it:</a:t>
            </a:r>
          </a:p>
          <a:p>
            <a:pPr marL="285750" indent="-285750">
              <a:buFont typeface="Arial" panose="020B0604020202020204" pitchFamily="34" charset="0"/>
              <a:buChar char="•"/>
            </a:pPr>
            <a:r>
              <a:rPr lang="en-US" dirty="0"/>
              <a:t>Often performs well in high-dimensional settings.</a:t>
            </a:r>
          </a:p>
          <a:p>
            <a:pPr marL="285750" indent="-285750">
              <a:buFont typeface="Arial" panose="020B0604020202020204" pitchFamily="34" charset="0"/>
              <a:buChar char="•"/>
            </a:pPr>
            <a:r>
              <a:rPr lang="en-US" dirty="0"/>
              <a:t>Useful when the dataset is not huge but the boundary is complex.</a:t>
            </a:r>
          </a:p>
          <a:p>
            <a:r>
              <a:rPr lang="en-US" b="1" dirty="0"/>
              <a:t>Strengths</a:t>
            </a:r>
          </a:p>
          <a:p>
            <a:pPr marL="285750" indent="-285750">
              <a:buFont typeface="Arial" panose="020B0604020202020204" pitchFamily="34" charset="0"/>
              <a:buChar char="•"/>
            </a:pPr>
            <a:r>
              <a:rPr lang="en-US" dirty="0"/>
              <a:t>Strong performance on small to medium datasets</a:t>
            </a:r>
          </a:p>
          <a:p>
            <a:pPr marL="285750" indent="-285750">
              <a:buFont typeface="Arial" panose="020B0604020202020204" pitchFamily="34" charset="0"/>
              <a:buChar char="•"/>
            </a:pPr>
            <a:r>
              <a:rPr lang="en-US" dirty="0"/>
              <a:t>Can handle nonlinear decision boundaries</a:t>
            </a:r>
          </a:p>
          <a:p>
            <a:pPr marL="285750" indent="-285750">
              <a:buFont typeface="Arial" panose="020B0604020202020204" pitchFamily="34" charset="0"/>
              <a:buChar char="•"/>
            </a:pPr>
            <a:r>
              <a:rPr lang="en-US" dirty="0"/>
              <a:t>Effective in high-dimensional feature spaces</a:t>
            </a:r>
          </a:p>
          <a:p>
            <a:r>
              <a:rPr lang="en-US" b="1" dirty="0"/>
              <a:t>Limitations</a:t>
            </a:r>
          </a:p>
          <a:p>
            <a:pPr marL="285750" indent="-285750">
              <a:buFont typeface="Arial" panose="020B0604020202020204" pitchFamily="34" charset="0"/>
              <a:buChar char="•"/>
            </a:pPr>
            <a:r>
              <a:rPr lang="en-US" dirty="0"/>
              <a:t>Can be slower on large datasets</a:t>
            </a:r>
          </a:p>
          <a:p>
            <a:pPr marL="285750" indent="-285750">
              <a:buFont typeface="Arial" panose="020B0604020202020204" pitchFamily="34" charset="0"/>
              <a:buChar char="•"/>
            </a:pPr>
            <a:r>
              <a:rPr lang="en-US" dirty="0"/>
              <a:t>Requires tuning of kernel and regularization parameters</a:t>
            </a:r>
          </a:p>
          <a:p>
            <a:pPr marL="285750" indent="-285750">
              <a:buFont typeface="Arial" panose="020B0604020202020204" pitchFamily="34" charset="0"/>
              <a:buChar char="•"/>
            </a:pPr>
            <a:r>
              <a:rPr lang="en-US" dirty="0"/>
              <a:t>Less interpretable than linear models</a:t>
            </a:r>
          </a:p>
          <a:p>
            <a:endParaRPr lang="en-US" dirty="0"/>
          </a:p>
        </p:txBody>
      </p:sp>
      <p:pic>
        <p:nvPicPr>
          <p:cNvPr id="3074" name="Picture 2" descr="Support Vector Machines (SVM) Made Simple &amp; How To Tutorial">
            <a:extLst>
              <a:ext uri="{FF2B5EF4-FFF2-40B4-BE49-F238E27FC236}">
                <a16:creationId xmlns:a16="http://schemas.microsoft.com/office/drawing/2014/main" id="{066B3BC1-4585-47AA-B451-BCAB1EEE17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9066" y="3078448"/>
            <a:ext cx="4766734" cy="26812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ellenic Mediterranean University (HMU) | Digital Twin">
            <a:extLst>
              <a:ext uri="{FF2B5EF4-FFF2-40B4-BE49-F238E27FC236}">
                <a16:creationId xmlns:a16="http://schemas.microsoft.com/office/drawing/2014/main" id="{B0CCAE8D-1B2C-452A-BB96-327BBB30B9C5}"/>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9602" t="5266" r="22698" b="8186"/>
          <a:stretch/>
        </p:blipFill>
        <p:spPr bwMode="auto">
          <a:xfrm>
            <a:off x="11438467" y="0"/>
            <a:ext cx="753533" cy="753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90217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2C346-E1CA-4C08-BB4C-AAF4804F0EA9}"/>
              </a:ext>
            </a:extLst>
          </p:cNvPr>
          <p:cNvSpPr>
            <a:spLocks noGrp="1"/>
          </p:cNvSpPr>
          <p:nvPr>
            <p:ph type="title"/>
          </p:nvPr>
        </p:nvSpPr>
        <p:spPr/>
        <p:txBody>
          <a:bodyPr/>
          <a:lstStyle/>
          <a:p>
            <a:pPr algn="ctr"/>
            <a:r>
              <a:rPr lang="en-US" dirty="0"/>
              <a:t>Strong classic ML baselines: Random Forest</a:t>
            </a:r>
          </a:p>
        </p:txBody>
      </p:sp>
      <p:sp>
        <p:nvSpPr>
          <p:cNvPr id="4" name="Date Placeholder 3">
            <a:extLst>
              <a:ext uri="{FF2B5EF4-FFF2-40B4-BE49-F238E27FC236}">
                <a16:creationId xmlns:a16="http://schemas.microsoft.com/office/drawing/2014/main" id="{82EBEB8F-9BDE-4880-97EC-2B91D66D9037}"/>
              </a:ext>
            </a:extLst>
          </p:cNvPr>
          <p:cNvSpPr>
            <a:spLocks noGrp="1"/>
          </p:cNvSpPr>
          <p:nvPr>
            <p:ph type="dt" sz="half" idx="10"/>
          </p:nvPr>
        </p:nvSpPr>
        <p:spPr>
          <a:xfrm>
            <a:off x="0" y="6492875"/>
            <a:ext cx="863600" cy="365125"/>
          </a:xfrm>
        </p:spPr>
        <p:txBody>
          <a:bodyPr/>
          <a:lstStyle/>
          <a:p>
            <a:r>
              <a:rPr lang="en-US" dirty="0">
                <a:latin typeface="+mj-lt"/>
              </a:rPr>
              <a:t>09-Mar-26</a:t>
            </a:r>
          </a:p>
        </p:txBody>
      </p:sp>
      <p:sp>
        <p:nvSpPr>
          <p:cNvPr id="5" name="Footer Placeholder 4">
            <a:extLst>
              <a:ext uri="{FF2B5EF4-FFF2-40B4-BE49-F238E27FC236}">
                <a16:creationId xmlns:a16="http://schemas.microsoft.com/office/drawing/2014/main" id="{D1FA146A-6EF5-49E6-BD5C-88857CFD3627}"/>
              </a:ext>
            </a:extLst>
          </p:cNvPr>
          <p:cNvSpPr>
            <a:spLocks noGrp="1"/>
          </p:cNvSpPr>
          <p:nvPr>
            <p:ph type="ftr" sz="quarter" idx="11"/>
          </p:nvPr>
        </p:nvSpPr>
        <p:spPr>
          <a:xfrm>
            <a:off x="0" y="0"/>
            <a:ext cx="3361267" cy="365125"/>
          </a:xfrm>
        </p:spPr>
        <p:txBody>
          <a:bodyPr/>
          <a:lstStyle/>
          <a:p>
            <a:r>
              <a:rPr lang="en-US" b="1" dirty="0">
                <a:latin typeface="Arial Rounded MT Bold" panose="020F0704030504030204" pitchFamily="34" charset="0"/>
              </a:rPr>
              <a:t>Advanced topics in Biomedical Informatics</a:t>
            </a:r>
          </a:p>
        </p:txBody>
      </p:sp>
      <p:sp>
        <p:nvSpPr>
          <p:cNvPr id="6" name="Slide Number Placeholder 5">
            <a:extLst>
              <a:ext uri="{FF2B5EF4-FFF2-40B4-BE49-F238E27FC236}">
                <a16:creationId xmlns:a16="http://schemas.microsoft.com/office/drawing/2014/main" id="{3748F524-43A9-4536-B252-CC7EAF90E1DE}"/>
              </a:ext>
            </a:extLst>
          </p:cNvPr>
          <p:cNvSpPr>
            <a:spLocks noGrp="1"/>
          </p:cNvSpPr>
          <p:nvPr>
            <p:ph type="sldNum" sz="quarter" idx="12"/>
          </p:nvPr>
        </p:nvSpPr>
        <p:spPr>
          <a:xfrm>
            <a:off x="9448800" y="6492874"/>
            <a:ext cx="2743200" cy="365125"/>
          </a:xfrm>
        </p:spPr>
        <p:txBody>
          <a:bodyPr/>
          <a:lstStyle/>
          <a:p>
            <a:fld id="{00D10385-91D0-40F3-81EA-50E9A0B25A7B}" type="slidenum">
              <a:rPr lang="en-US" smtClean="0">
                <a:latin typeface="+mj-lt"/>
              </a:rPr>
              <a:t>15</a:t>
            </a:fld>
            <a:endParaRPr lang="en-US">
              <a:latin typeface="+mj-lt"/>
            </a:endParaRPr>
          </a:p>
        </p:txBody>
      </p:sp>
      <p:cxnSp>
        <p:nvCxnSpPr>
          <p:cNvPr id="33" name="Straight Connector 32">
            <a:extLst>
              <a:ext uri="{FF2B5EF4-FFF2-40B4-BE49-F238E27FC236}">
                <a16:creationId xmlns:a16="http://schemas.microsoft.com/office/drawing/2014/main" id="{7D256D18-389C-4545-A1BD-6F4D41F83668}"/>
              </a:ext>
            </a:extLst>
          </p:cNvPr>
          <p:cNvCxnSpPr/>
          <p:nvPr/>
        </p:nvCxnSpPr>
        <p:spPr>
          <a:xfrm>
            <a:off x="419463" y="1612231"/>
            <a:ext cx="11338560" cy="0"/>
          </a:xfrm>
          <a:prstGeom prst="line">
            <a:avLst/>
          </a:prstGeom>
          <a:ln w="38100">
            <a:solidFill>
              <a:srgbClr val="E4D9C1"/>
            </a:solidFill>
          </a:ln>
          <a:effectLst>
            <a:softEdge rad="12700"/>
          </a:effectLst>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F3056C75-2E62-4852-B167-7D1557FE7204}"/>
              </a:ext>
            </a:extLst>
          </p:cNvPr>
          <p:cNvSpPr txBox="1"/>
          <p:nvPr/>
        </p:nvSpPr>
        <p:spPr>
          <a:xfrm>
            <a:off x="61686" y="1787603"/>
            <a:ext cx="6440714" cy="369332"/>
          </a:xfrm>
          <a:prstGeom prst="rect">
            <a:avLst/>
          </a:prstGeom>
          <a:noFill/>
        </p:spPr>
        <p:txBody>
          <a:bodyPr wrap="square">
            <a:spAutoFit/>
          </a:bodyPr>
          <a:lstStyle/>
          <a:p>
            <a:pPr marL="0" indent="0">
              <a:buNone/>
            </a:pPr>
            <a:r>
              <a:rPr lang="en-US" sz="1800" b="1" dirty="0">
                <a:solidFill>
                  <a:srgbClr val="173F6B"/>
                </a:solidFill>
                <a:latin typeface="+mj-lt"/>
                <a:ea typeface="Aptos Display" pitchFamily="34" charset="-122"/>
                <a:cs typeface="Aptos Display" pitchFamily="34" charset="-120"/>
              </a:rPr>
              <a:t>Robust nonlinear model with strong default performance</a:t>
            </a:r>
            <a:endParaRPr lang="en-US" sz="1800" dirty="0">
              <a:latin typeface="+mj-lt"/>
            </a:endParaRPr>
          </a:p>
        </p:txBody>
      </p:sp>
      <p:sp>
        <p:nvSpPr>
          <p:cNvPr id="62" name="TextBox 61">
            <a:extLst>
              <a:ext uri="{FF2B5EF4-FFF2-40B4-BE49-F238E27FC236}">
                <a16:creationId xmlns:a16="http://schemas.microsoft.com/office/drawing/2014/main" id="{8EFBD80E-C5C3-420B-97F3-43C2BD603B86}"/>
              </a:ext>
            </a:extLst>
          </p:cNvPr>
          <p:cNvSpPr txBox="1"/>
          <p:nvPr/>
        </p:nvSpPr>
        <p:spPr>
          <a:xfrm>
            <a:off x="76200" y="2156935"/>
            <a:ext cx="6096000" cy="4247317"/>
          </a:xfrm>
          <a:prstGeom prst="rect">
            <a:avLst/>
          </a:prstGeom>
          <a:noFill/>
        </p:spPr>
        <p:txBody>
          <a:bodyPr wrap="square">
            <a:spAutoFit/>
          </a:bodyPr>
          <a:lstStyle/>
          <a:p>
            <a:r>
              <a:rPr lang="en-US" b="1" dirty="0"/>
              <a:t>Functionality:</a:t>
            </a:r>
          </a:p>
          <a:p>
            <a:pPr marL="285750" indent="-285750">
              <a:buFont typeface="Arial" panose="020B0604020202020204" pitchFamily="34" charset="0"/>
              <a:buChar char="•"/>
            </a:pPr>
            <a:r>
              <a:rPr lang="en-US" dirty="0"/>
              <a:t>Builds many decision trees and combines their predictions.</a:t>
            </a:r>
          </a:p>
          <a:p>
            <a:pPr marL="285750" indent="-285750">
              <a:buFont typeface="Arial" panose="020B0604020202020204" pitchFamily="34" charset="0"/>
              <a:buChar char="•"/>
            </a:pPr>
            <a:r>
              <a:rPr lang="en-US" dirty="0"/>
              <a:t>Reduces variance by averaging across trees.</a:t>
            </a:r>
          </a:p>
          <a:p>
            <a:r>
              <a:rPr lang="en-US" b="1" dirty="0"/>
              <a:t>Why to use it:</a:t>
            </a:r>
          </a:p>
          <a:p>
            <a:pPr marL="285750" indent="-285750">
              <a:buFont typeface="Arial" panose="020B0604020202020204" pitchFamily="34" charset="0"/>
              <a:buChar char="•"/>
            </a:pPr>
            <a:r>
              <a:rPr lang="en-US" dirty="0"/>
              <a:t>Handles nonlinear effects and feature interactions well.</a:t>
            </a:r>
          </a:p>
          <a:p>
            <a:pPr marL="285750" indent="-285750">
              <a:buFont typeface="Arial" panose="020B0604020202020204" pitchFamily="34" charset="0"/>
              <a:buChar char="•"/>
            </a:pPr>
            <a:r>
              <a:rPr lang="en-US" dirty="0"/>
              <a:t>Usually works reliably with limited preprocessing.</a:t>
            </a:r>
          </a:p>
          <a:p>
            <a:r>
              <a:rPr lang="en-US" b="1" dirty="0"/>
              <a:t>Strengths</a:t>
            </a:r>
          </a:p>
          <a:p>
            <a:pPr marL="285750" indent="-285750">
              <a:buFont typeface="Arial" panose="020B0604020202020204" pitchFamily="34" charset="0"/>
              <a:buChar char="•"/>
            </a:pPr>
            <a:r>
              <a:rPr lang="en-US" dirty="0"/>
              <a:t>Robust to noise and overfitting</a:t>
            </a:r>
          </a:p>
          <a:p>
            <a:pPr marL="285750" indent="-285750">
              <a:buFont typeface="Arial" panose="020B0604020202020204" pitchFamily="34" charset="0"/>
              <a:buChar char="•"/>
            </a:pPr>
            <a:r>
              <a:rPr lang="en-US" dirty="0"/>
              <a:t>Captures nonlinear relationships</a:t>
            </a:r>
          </a:p>
          <a:p>
            <a:pPr marL="285750" indent="-285750">
              <a:buFont typeface="Arial" panose="020B0604020202020204" pitchFamily="34" charset="0"/>
              <a:buChar char="•"/>
            </a:pPr>
            <a:r>
              <a:rPr lang="en-US" dirty="0"/>
              <a:t>Works well with mixed feature types</a:t>
            </a:r>
          </a:p>
          <a:p>
            <a:pPr marL="285750" indent="-285750">
              <a:buFont typeface="Arial" panose="020B0604020202020204" pitchFamily="34" charset="0"/>
              <a:buChar char="•"/>
            </a:pPr>
            <a:r>
              <a:rPr lang="en-US" dirty="0"/>
              <a:t>Little tuning required</a:t>
            </a:r>
          </a:p>
          <a:p>
            <a:r>
              <a:rPr lang="en-US" b="1" dirty="0"/>
              <a:t>Limitations</a:t>
            </a:r>
          </a:p>
          <a:p>
            <a:pPr marL="285750" indent="-285750">
              <a:buFont typeface="Arial" panose="020B0604020202020204" pitchFamily="34" charset="0"/>
              <a:buChar char="•"/>
            </a:pPr>
            <a:r>
              <a:rPr lang="en-US" dirty="0"/>
              <a:t>Less interpretable than simple models</a:t>
            </a:r>
          </a:p>
          <a:p>
            <a:pPr marL="285750" indent="-285750">
              <a:buFont typeface="Arial" panose="020B0604020202020204" pitchFamily="34" charset="0"/>
              <a:buChar char="•"/>
            </a:pPr>
            <a:r>
              <a:rPr lang="en-US" dirty="0"/>
              <a:t>Can be less accurate than boosting methods</a:t>
            </a:r>
          </a:p>
          <a:p>
            <a:pPr marL="285750" indent="-285750">
              <a:buFont typeface="Arial" panose="020B0604020202020204" pitchFamily="34" charset="0"/>
              <a:buChar char="•"/>
            </a:pPr>
            <a:r>
              <a:rPr lang="en-US" dirty="0"/>
              <a:t>Larger models can be slower at inference</a:t>
            </a:r>
          </a:p>
        </p:txBody>
      </p:sp>
      <p:pic>
        <p:nvPicPr>
          <p:cNvPr id="4098" name="Picture 2" descr="Everything about Random Forest. Random Forest is one of the most… | by  Abhishek Jain | Medium">
            <a:extLst>
              <a:ext uri="{FF2B5EF4-FFF2-40B4-BE49-F238E27FC236}">
                <a16:creationId xmlns:a16="http://schemas.microsoft.com/office/drawing/2014/main" id="{F4488AAD-6372-4F55-B936-F2A8EA8BC9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50" t="28304" r="16583" b="5725"/>
          <a:stretch/>
        </p:blipFill>
        <p:spPr bwMode="auto">
          <a:xfrm>
            <a:off x="6802328" y="2416730"/>
            <a:ext cx="5313472" cy="37277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ellenic Mediterranean University (HMU) | Digital Twin">
            <a:extLst>
              <a:ext uri="{FF2B5EF4-FFF2-40B4-BE49-F238E27FC236}">
                <a16:creationId xmlns:a16="http://schemas.microsoft.com/office/drawing/2014/main" id="{4DB78B92-EB05-4F4B-A718-AD3120C4D3E0}"/>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9602" t="5266" r="22698" b="8186"/>
          <a:stretch/>
        </p:blipFill>
        <p:spPr bwMode="auto">
          <a:xfrm>
            <a:off x="11438467" y="0"/>
            <a:ext cx="753533" cy="753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571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2C346-E1CA-4C08-BB4C-AAF4804F0EA9}"/>
              </a:ext>
            </a:extLst>
          </p:cNvPr>
          <p:cNvSpPr>
            <a:spLocks noGrp="1"/>
          </p:cNvSpPr>
          <p:nvPr>
            <p:ph type="title"/>
          </p:nvPr>
        </p:nvSpPr>
        <p:spPr/>
        <p:txBody>
          <a:bodyPr/>
          <a:lstStyle/>
          <a:p>
            <a:pPr algn="ctr"/>
            <a:r>
              <a:rPr lang="en-US" dirty="0"/>
              <a:t>Strong classic ML baselines: Gradient Boosting</a:t>
            </a:r>
          </a:p>
        </p:txBody>
      </p:sp>
      <p:sp>
        <p:nvSpPr>
          <p:cNvPr id="4" name="Date Placeholder 3">
            <a:extLst>
              <a:ext uri="{FF2B5EF4-FFF2-40B4-BE49-F238E27FC236}">
                <a16:creationId xmlns:a16="http://schemas.microsoft.com/office/drawing/2014/main" id="{82EBEB8F-9BDE-4880-97EC-2B91D66D9037}"/>
              </a:ext>
            </a:extLst>
          </p:cNvPr>
          <p:cNvSpPr>
            <a:spLocks noGrp="1"/>
          </p:cNvSpPr>
          <p:nvPr>
            <p:ph type="dt" sz="half" idx="10"/>
          </p:nvPr>
        </p:nvSpPr>
        <p:spPr>
          <a:xfrm>
            <a:off x="0" y="6492875"/>
            <a:ext cx="863600" cy="365125"/>
          </a:xfrm>
        </p:spPr>
        <p:txBody>
          <a:bodyPr/>
          <a:lstStyle/>
          <a:p>
            <a:r>
              <a:rPr lang="en-US" dirty="0">
                <a:latin typeface="+mj-lt"/>
              </a:rPr>
              <a:t>09-Mar-26</a:t>
            </a:r>
          </a:p>
        </p:txBody>
      </p:sp>
      <p:sp>
        <p:nvSpPr>
          <p:cNvPr id="5" name="Footer Placeholder 4">
            <a:extLst>
              <a:ext uri="{FF2B5EF4-FFF2-40B4-BE49-F238E27FC236}">
                <a16:creationId xmlns:a16="http://schemas.microsoft.com/office/drawing/2014/main" id="{D1FA146A-6EF5-49E6-BD5C-88857CFD3627}"/>
              </a:ext>
            </a:extLst>
          </p:cNvPr>
          <p:cNvSpPr>
            <a:spLocks noGrp="1"/>
          </p:cNvSpPr>
          <p:nvPr>
            <p:ph type="ftr" sz="quarter" idx="11"/>
          </p:nvPr>
        </p:nvSpPr>
        <p:spPr>
          <a:xfrm>
            <a:off x="0" y="0"/>
            <a:ext cx="3361267" cy="365125"/>
          </a:xfrm>
        </p:spPr>
        <p:txBody>
          <a:bodyPr/>
          <a:lstStyle/>
          <a:p>
            <a:r>
              <a:rPr lang="en-US" b="1" dirty="0">
                <a:latin typeface="Arial Rounded MT Bold" panose="020F0704030504030204" pitchFamily="34" charset="0"/>
              </a:rPr>
              <a:t>Advanced topics in Biomedical Informatics</a:t>
            </a:r>
          </a:p>
        </p:txBody>
      </p:sp>
      <p:sp>
        <p:nvSpPr>
          <p:cNvPr id="6" name="Slide Number Placeholder 5">
            <a:extLst>
              <a:ext uri="{FF2B5EF4-FFF2-40B4-BE49-F238E27FC236}">
                <a16:creationId xmlns:a16="http://schemas.microsoft.com/office/drawing/2014/main" id="{3748F524-43A9-4536-B252-CC7EAF90E1DE}"/>
              </a:ext>
            </a:extLst>
          </p:cNvPr>
          <p:cNvSpPr>
            <a:spLocks noGrp="1"/>
          </p:cNvSpPr>
          <p:nvPr>
            <p:ph type="sldNum" sz="quarter" idx="12"/>
          </p:nvPr>
        </p:nvSpPr>
        <p:spPr>
          <a:xfrm>
            <a:off x="9448800" y="6492874"/>
            <a:ext cx="2743200" cy="365125"/>
          </a:xfrm>
        </p:spPr>
        <p:txBody>
          <a:bodyPr/>
          <a:lstStyle/>
          <a:p>
            <a:fld id="{00D10385-91D0-40F3-81EA-50E9A0B25A7B}" type="slidenum">
              <a:rPr lang="en-US" smtClean="0">
                <a:latin typeface="+mj-lt"/>
              </a:rPr>
              <a:t>16</a:t>
            </a:fld>
            <a:endParaRPr lang="en-US">
              <a:latin typeface="+mj-lt"/>
            </a:endParaRPr>
          </a:p>
        </p:txBody>
      </p:sp>
      <p:cxnSp>
        <p:nvCxnSpPr>
          <p:cNvPr id="33" name="Straight Connector 32">
            <a:extLst>
              <a:ext uri="{FF2B5EF4-FFF2-40B4-BE49-F238E27FC236}">
                <a16:creationId xmlns:a16="http://schemas.microsoft.com/office/drawing/2014/main" id="{7D256D18-389C-4545-A1BD-6F4D41F83668}"/>
              </a:ext>
            </a:extLst>
          </p:cNvPr>
          <p:cNvCxnSpPr/>
          <p:nvPr/>
        </p:nvCxnSpPr>
        <p:spPr>
          <a:xfrm>
            <a:off x="419463" y="1612231"/>
            <a:ext cx="11338560" cy="0"/>
          </a:xfrm>
          <a:prstGeom prst="line">
            <a:avLst/>
          </a:prstGeom>
          <a:ln w="38100">
            <a:solidFill>
              <a:srgbClr val="E4D9C1"/>
            </a:solidFill>
          </a:ln>
          <a:effectLst>
            <a:softEdge rad="12700"/>
          </a:effectLst>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F3056C75-2E62-4852-B167-7D1557FE7204}"/>
              </a:ext>
            </a:extLst>
          </p:cNvPr>
          <p:cNvSpPr txBox="1"/>
          <p:nvPr/>
        </p:nvSpPr>
        <p:spPr>
          <a:xfrm>
            <a:off x="61686" y="1787603"/>
            <a:ext cx="6110514" cy="369332"/>
          </a:xfrm>
          <a:prstGeom prst="rect">
            <a:avLst/>
          </a:prstGeom>
          <a:noFill/>
        </p:spPr>
        <p:txBody>
          <a:bodyPr wrap="square">
            <a:spAutoFit/>
          </a:bodyPr>
          <a:lstStyle/>
          <a:p>
            <a:pPr marL="0" indent="0">
              <a:buNone/>
            </a:pPr>
            <a:r>
              <a:rPr lang="en-US" sz="1800" b="1" dirty="0">
                <a:solidFill>
                  <a:srgbClr val="173F6B"/>
                </a:solidFill>
                <a:latin typeface="+mj-lt"/>
                <a:ea typeface="Aptos Display" pitchFamily="34" charset="-122"/>
                <a:cs typeface="Aptos Display" pitchFamily="34" charset="-120"/>
              </a:rPr>
              <a:t>Often the strongest model for structured tabular data</a:t>
            </a:r>
            <a:endParaRPr lang="en-US" sz="1800" dirty="0">
              <a:latin typeface="+mj-lt"/>
            </a:endParaRPr>
          </a:p>
        </p:txBody>
      </p:sp>
      <p:sp>
        <p:nvSpPr>
          <p:cNvPr id="62" name="TextBox 61">
            <a:extLst>
              <a:ext uri="{FF2B5EF4-FFF2-40B4-BE49-F238E27FC236}">
                <a16:creationId xmlns:a16="http://schemas.microsoft.com/office/drawing/2014/main" id="{8EFBD80E-C5C3-420B-97F3-43C2BD603B86}"/>
              </a:ext>
            </a:extLst>
          </p:cNvPr>
          <p:cNvSpPr txBox="1"/>
          <p:nvPr/>
        </p:nvSpPr>
        <p:spPr>
          <a:xfrm>
            <a:off x="76200" y="2156935"/>
            <a:ext cx="6096000" cy="4247317"/>
          </a:xfrm>
          <a:prstGeom prst="rect">
            <a:avLst/>
          </a:prstGeom>
          <a:noFill/>
        </p:spPr>
        <p:txBody>
          <a:bodyPr wrap="square">
            <a:spAutoFit/>
          </a:bodyPr>
          <a:lstStyle/>
          <a:p>
            <a:r>
              <a:rPr lang="en-US" b="1" dirty="0"/>
              <a:t>Functionality:</a:t>
            </a:r>
          </a:p>
          <a:p>
            <a:pPr marL="285750" indent="-285750">
              <a:buFont typeface="Arial" panose="020B0604020202020204" pitchFamily="34" charset="0"/>
              <a:buChar char="•"/>
            </a:pPr>
            <a:r>
              <a:rPr lang="en-US" dirty="0"/>
              <a:t>Builds trees sequentially, with each new tree correcting previous errors.</a:t>
            </a:r>
          </a:p>
          <a:p>
            <a:r>
              <a:rPr lang="en-US" b="1" dirty="0"/>
              <a:t>Why to use it:</a:t>
            </a:r>
          </a:p>
          <a:p>
            <a:pPr marL="285750" indent="-285750">
              <a:buFont typeface="Arial" panose="020B0604020202020204" pitchFamily="34" charset="0"/>
              <a:buChar char="•"/>
            </a:pPr>
            <a:r>
              <a:rPr lang="en-US" dirty="0"/>
              <a:t>Frequently delivers top predictive performance on tabular datasets.</a:t>
            </a:r>
          </a:p>
          <a:p>
            <a:pPr marL="285750" indent="-285750">
              <a:buFont typeface="Arial" panose="020B0604020202020204" pitchFamily="34" charset="0"/>
              <a:buChar char="•"/>
            </a:pPr>
            <a:r>
              <a:rPr lang="en-US" dirty="0"/>
              <a:t>Captures complex nonlinear patterns and interactions.</a:t>
            </a:r>
          </a:p>
          <a:p>
            <a:r>
              <a:rPr lang="en-US" b="1" dirty="0"/>
              <a:t>Strengths</a:t>
            </a:r>
          </a:p>
          <a:p>
            <a:pPr marL="285750" indent="-285750">
              <a:buFont typeface="Arial" panose="020B0604020202020204" pitchFamily="34" charset="0"/>
              <a:buChar char="•"/>
            </a:pPr>
            <a:r>
              <a:rPr lang="en-US" dirty="0"/>
              <a:t>High accuracy on tabular data</a:t>
            </a:r>
          </a:p>
          <a:p>
            <a:pPr marL="285750" indent="-285750">
              <a:buFont typeface="Arial" panose="020B0604020202020204" pitchFamily="34" charset="0"/>
              <a:buChar char="•"/>
            </a:pPr>
            <a:r>
              <a:rPr lang="en-US" dirty="0"/>
              <a:t>Handles nonlinearities and interactions well</a:t>
            </a:r>
          </a:p>
          <a:p>
            <a:pPr marL="285750" indent="-285750">
              <a:buFont typeface="Arial" panose="020B0604020202020204" pitchFamily="34" charset="0"/>
              <a:buChar char="•"/>
            </a:pPr>
            <a:r>
              <a:rPr lang="en-US" dirty="0"/>
              <a:t>Flexible and widely used in practice</a:t>
            </a:r>
          </a:p>
          <a:p>
            <a:r>
              <a:rPr lang="en-US" b="1" dirty="0"/>
              <a:t>Limitations</a:t>
            </a:r>
          </a:p>
          <a:p>
            <a:pPr marL="285750" indent="-285750">
              <a:buFont typeface="Arial" panose="020B0604020202020204" pitchFamily="34" charset="0"/>
              <a:buChar char="•"/>
            </a:pPr>
            <a:r>
              <a:rPr lang="en-US" dirty="0"/>
              <a:t>More sensitive to hyperparameter tuning</a:t>
            </a:r>
          </a:p>
          <a:p>
            <a:pPr marL="285750" indent="-285750">
              <a:buFont typeface="Arial" panose="020B0604020202020204" pitchFamily="34" charset="0"/>
              <a:buChar char="•"/>
            </a:pPr>
            <a:r>
              <a:rPr lang="en-US" dirty="0"/>
              <a:t>Can overfit if not regularized properly</a:t>
            </a:r>
          </a:p>
          <a:p>
            <a:pPr marL="285750" indent="-285750">
              <a:buFont typeface="Arial" panose="020B0604020202020204" pitchFamily="34" charset="0"/>
              <a:buChar char="•"/>
            </a:pPr>
            <a:r>
              <a:rPr lang="en-US" dirty="0"/>
              <a:t>Training is usually slower than random forest</a:t>
            </a:r>
          </a:p>
        </p:txBody>
      </p:sp>
      <p:pic>
        <p:nvPicPr>
          <p:cNvPr id="5122" name="Picture 2" descr="Understanding Gradient Boosting. This is part three of the following… | by  Hemashreekilari | Medium">
            <a:extLst>
              <a:ext uri="{FF2B5EF4-FFF2-40B4-BE49-F238E27FC236}">
                <a16:creationId xmlns:a16="http://schemas.microsoft.com/office/drawing/2014/main" id="{4D9BD6B8-BF1A-4FA0-89E6-FDFAF06BCA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8065" y="2408036"/>
            <a:ext cx="4941470" cy="37451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ellenic Mediterranean University (HMU) | Digital Twin">
            <a:extLst>
              <a:ext uri="{FF2B5EF4-FFF2-40B4-BE49-F238E27FC236}">
                <a16:creationId xmlns:a16="http://schemas.microsoft.com/office/drawing/2014/main" id="{E62204EC-5F4D-429E-9001-B9BF2AB88243}"/>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9602" t="5266" r="22698" b="8186"/>
          <a:stretch/>
        </p:blipFill>
        <p:spPr bwMode="auto">
          <a:xfrm>
            <a:off x="11438467" y="0"/>
            <a:ext cx="753533" cy="753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2266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2C346-E1CA-4C08-BB4C-AAF4804F0EA9}"/>
              </a:ext>
            </a:extLst>
          </p:cNvPr>
          <p:cNvSpPr>
            <a:spLocks noGrp="1"/>
          </p:cNvSpPr>
          <p:nvPr>
            <p:ph type="title"/>
          </p:nvPr>
        </p:nvSpPr>
        <p:spPr/>
        <p:txBody>
          <a:bodyPr/>
          <a:lstStyle/>
          <a:p>
            <a:pPr algn="ctr"/>
            <a:r>
              <a:rPr lang="en-US" dirty="0"/>
              <a:t>Biomedical ML: metrics for regression</a:t>
            </a:r>
          </a:p>
        </p:txBody>
      </p:sp>
      <p:sp>
        <p:nvSpPr>
          <p:cNvPr id="4" name="Date Placeholder 3">
            <a:extLst>
              <a:ext uri="{FF2B5EF4-FFF2-40B4-BE49-F238E27FC236}">
                <a16:creationId xmlns:a16="http://schemas.microsoft.com/office/drawing/2014/main" id="{82EBEB8F-9BDE-4880-97EC-2B91D66D9037}"/>
              </a:ext>
            </a:extLst>
          </p:cNvPr>
          <p:cNvSpPr>
            <a:spLocks noGrp="1"/>
          </p:cNvSpPr>
          <p:nvPr>
            <p:ph type="dt" sz="half" idx="10"/>
          </p:nvPr>
        </p:nvSpPr>
        <p:spPr>
          <a:xfrm>
            <a:off x="0" y="6492875"/>
            <a:ext cx="863600" cy="365125"/>
          </a:xfrm>
        </p:spPr>
        <p:txBody>
          <a:bodyPr/>
          <a:lstStyle/>
          <a:p>
            <a:r>
              <a:rPr lang="en-US" dirty="0">
                <a:latin typeface="+mj-lt"/>
              </a:rPr>
              <a:t>09-Mar-26</a:t>
            </a:r>
          </a:p>
        </p:txBody>
      </p:sp>
      <p:sp>
        <p:nvSpPr>
          <p:cNvPr id="5" name="Footer Placeholder 4">
            <a:extLst>
              <a:ext uri="{FF2B5EF4-FFF2-40B4-BE49-F238E27FC236}">
                <a16:creationId xmlns:a16="http://schemas.microsoft.com/office/drawing/2014/main" id="{D1FA146A-6EF5-49E6-BD5C-88857CFD3627}"/>
              </a:ext>
            </a:extLst>
          </p:cNvPr>
          <p:cNvSpPr>
            <a:spLocks noGrp="1"/>
          </p:cNvSpPr>
          <p:nvPr>
            <p:ph type="ftr" sz="quarter" idx="11"/>
          </p:nvPr>
        </p:nvSpPr>
        <p:spPr>
          <a:xfrm>
            <a:off x="0" y="0"/>
            <a:ext cx="3361267" cy="365125"/>
          </a:xfrm>
        </p:spPr>
        <p:txBody>
          <a:bodyPr/>
          <a:lstStyle/>
          <a:p>
            <a:r>
              <a:rPr lang="en-US" b="1" dirty="0">
                <a:latin typeface="Arial Rounded MT Bold" panose="020F0704030504030204" pitchFamily="34" charset="0"/>
              </a:rPr>
              <a:t>Advanced topics in Biomedical Informatics</a:t>
            </a:r>
          </a:p>
        </p:txBody>
      </p:sp>
      <p:sp>
        <p:nvSpPr>
          <p:cNvPr id="6" name="Slide Number Placeholder 5">
            <a:extLst>
              <a:ext uri="{FF2B5EF4-FFF2-40B4-BE49-F238E27FC236}">
                <a16:creationId xmlns:a16="http://schemas.microsoft.com/office/drawing/2014/main" id="{3748F524-43A9-4536-B252-CC7EAF90E1DE}"/>
              </a:ext>
            </a:extLst>
          </p:cNvPr>
          <p:cNvSpPr>
            <a:spLocks noGrp="1"/>
          </p:cNvSpPr>
          <p:nvPr>
            <p:ph type="sldNum" sz="quarter" idx="12"/>
          </p:nvPr>
        </p:nvSpPr>
        <p:spPr>
          <a:xfrm>
            <a:off x="9448800" y="6492874"/>
            <a:ext cx="2743200" cy="365125"/>
          </a:xfrm>
        </p:spPr>
        <p:txBody>
          <a:bodyPr/>
          <a:lstStyle/>
          <a:p>
            <a:fld id="{00D10385-91D0-40F3-81EA-50E9A0B25A7B}" type="slidenum">
              <a:rPr lang="en-US" smtClean="0">
                <a:latin typeface="+mj-lt"/>
              </a:rPr>
              <a:t>17</a:t>
            </a:fld>
            <a:endParaRPr lang="en-US">
              <a:latin typeface="+mj-lt"/>
            </a:endParaRPr>
          </a:p>
        </p:txBody>
      </p:sp>
      <p:cxnSp>
        <p:nvCxnSpPr>
          <p:cNvPr id="33" name="Straight Connector 32">
            <a:extLst>
              <a:ext uri="{FF2B5EF4-FFF2-40B4-BE49-F238E27FC236}">
                <a16:creationId xmlns:a16="http://schemas.microsoft.com/office/drawing/2014/main" id="{7D256D18-389C-4545-A1BD-6F4D41F83668}"/>
              </a:ext>
            </a:extLst>
          </p:cNvPr>
          <p:cNvCxnSpPr/>
          <p:nvPr/>
        </p:nvCxnSpPr>
        <p:spPr>
          <a:xfrm>
            <a:off x="419463" y="1612231"/>
            <a:ext cx="11338560" cy="0"/>
          </a:xfrm>
          <a:prstGeom prst="line">
            <a:avLst/>
          </a:prstGeom>
          <a:ln w="38100">
            <a:solidFill>
              <a:srgbClr val="E4D9C1"/>
            </a:solidFill>
          </a:ln>
          <a:effectLst>
            <a:softEdge rad="12700"/>
          </a:effectLst>
        </p:spPr>
        <p:style>
          <a:lnRef idx="1">
            <a:schemeClr val="accent1"/>
          </a:lnRef>
          <a:fillRef idx="0">
            <a:schemeClr val="accent1"/>
          </a:fillRef>
          <a:effectRef idx="0">
            <a:schemeClr val="accent1"/>
          </a:effectRef>
          <a:fontRef idx="minor">
            <a:schemeClr val="tx1"/>
          </a:fontRef>
        </p:style>
      </p:cxnSp>
      <p:sp>
        <p:nvSpPr>
          <p:cNvPr id="24" name="Shape 5">
            <a:extLst>
              <a:ext uri="{FF2B5EF4-FFF2-40B4-BE49-F238E27FC236}">
                <a16:creationId xmlns:a16="http://schemas.microsoft.com/office/drawing/2014/main" id="{35E3A659-7928-47E9-BCB8-3C48F9B7B322}"/>
              </a:ext>
            </a:extLst>
          </p:cNvPr>
          <p:cNvSpPr/>
          <p:nvPr/>
        </p:nvSpPr>
        <p:spPr>
          <a:xfrm>
            <a:off x="919659" y="1988820"/>
            <a:ext cx="2834640" cy="2880360"/>
          </a:xfrm>
          <a:prstGeom prst="roundRect">
            <a:avLst>
              <a:gd name="adj" fmla="val 3871"/>
            </a:avLst>
          </a:prstGeom>
          <a:solidFill>
            <a:srgbClr val="EAF2FF"/>
          </a:solidFill>
          <a:ln w="12700">
            <a:solidFill>
              <a:srgbClr val="EAF2FF"/>
            </a:solidFill>
            <a:prstDash val="solid"/>
          </a:ln>
          <a:effectLst>
            <a:outerShdw blurRad="19050" dist="6350" dir="2700000" algn="bl" rotWithShape="0">
              <a:srgbClr val="000000">
                <a:alpha val="18000"/>
              </a:srgbClr>
            </a:outerShdw>
          </a:effectLst>
        </p:spPr>
      </p:sp>
      <p:sp>
        <p:nvSpPr>
          <p:cNvPr id="27" name="Text 7">
            <a:extLst>
              <a:ext uri="{FF2B5EF4-FFF2-40B4-BE49-F238E27FC236}">
                <a16:creationId xmlns:a16="http://schemas.microsoft.com/office/drawing/2014/main" id="{F044F2D1-1866-46F4-97E9-98B88329E623}"/>
              </a:ext>
            </a:extLst>
          </p:cNvPr>
          <p:cNvSpPr/>
          <p:nvPr/>
        </p:nvSpPr>
        <p:spPr>
          <a:xfrm>
            <a:off x="1239699" y="3499986"/>
            <a:ext cx="2194560" cy="256032"/>
          </a:xfrm>
          <a:prstGeom prst="rect">
            <a:avLst/>
          </a:prstGeom>
          <a:noFill/>
          <a:ln/>
        </p:spPr>
        <p:txBody>
          <a:bodyPr wrap="square" lIns="0" tIns="0" rIns="0" bIns="0" rtlCol="0" anchor="ctr"/>
          <a:lstStyle/>
          <a:p>
            <a:pPr marL="0" indent="0" algn="ctr">
              <a:buNone/>
            </a:pPr>
            <a:r>
              <a:rPr lang="en-US" sz="1800" b="1" dirty="0">
                <a:solidFill>
                  <a:srgbClr val="173F6B"/>
                </a:solidFill>
              </a:rPr>
              <a:t>Classic ML</a:t>
            </a:r>
            <a:endParaRPr lang="en-US" sz="1800" dirty="0"/>
          </a:p>
        </p:txBody>
      </p:sp>
      <p:sp>
        <p:nvSpPr>
          <p:cNvPr id="28" name="Text 8">
            <a:extLst>
              <a:ext uri="{FF2B5EF4-FFF2-40B4-BE49-F238E27FC236}">
                <a16:creationId xmlns:a16="http://schemas.microsoft.com/office/drawing/2014/main" id="{8E39D457-BBA5-4DFB-A2B7-7DF6E0D129F4}"/>
              </a:ext>
            </a:extLst>
          </p:cNvPr>
          <p:cNvSpPr/>
          <p:nvPr/>
        </p:nvSpPr>
        <p:spPr>
          <a:xfrm>
            <a:off x="1102539" y="3863340"/>
            <a:ext cx="2468880" cy="731520"/>
          </a:xfrm>
          <a:prstGeom prst="rect">
            <a:avLst/>
          </a:prstGeom>
          <a:noFill/>
          <a:ln/>
        </p:spPr>
        <p:txBody>
          <a:bodyPr wrap="square" lIns="0" tIns="0" rIns="0" bIns="0" rtlCol="0" anchor="ctr"/>
          <a:lstStyle/>
          <a:p>
            <a:pPr marL="0" indent="0" algn="ctr">
              <a:buNone/>
            </a:pPr>
            <a:r>
              <a:rPr lang="en-US" sz="1300" dirty="0">
                <a:solidFill>
                  <a:srgbClr val="5F6875"/>
                </a:solidFill>
              </a:rPr>
              <a:t>We design the features</a:t>
            </a:r>
            <a:endParaRPr lang="en-US" sz="1300" dirty="0"/>
          </a:p>
          <a:p>
            <a:pPr marL="0" indent="0" algn="ctr">
              <a:buNone/>
            </a:pPr>
            <a:r>
              <a:rPr lang="en-US" sz="1300" dirty="0">
                <a:solidFill>
                  <a:srgbClr val="5F6875"/>
                </a:solidFill>
              </a:rPr>
              <a:t>mean, variance, HRV, texture, radiomics</a:t>
            </a:r>
            <a:endParaRPr lang="en-US" sz="1300" dirty="0"/>
          </a:p>
        </p:txBody>
      </p:sp>
      <p:sp>
        <p:nvSpPr>
          <p:cNvPr id="29" name="Shape 9">
            <a:extLst>
              <a:ext uri="{FF2B5EF4-FFF2-40B4-BE49-F238E27FC236}">
                <a16:creationId xmlns:a16="http://schemas.microsoft.com/office/drawing/2014/main" id="{2FF6E578-1FAB-4346-9803-A1720CA727B0}"/>
              </a:ext>
            </a:extLst>
          </p:cNvPr>
          <p:cNvSpPr/>
          <p:nvPr/>
        </p:nvSpPr>
        <p:spPr>
          <a:xfrm>
            <a:off x="4211499" y="2994660"/>
            <a:ext cx="548640" cy="548640"/>
          </a:xfrm>
          <a:prstGeom prst="chevron">
            <a:avLst/>
          </a:prstGeom>
          <a:solidFill>
            <a:srgbClr val="D9E1EA"/>
          </a:solidFill>
          <a:ln w="12700">
            <a:solidFill>
              <a:srgbClr val="D9E1EA"/>
            </a:solidFill>
            <a:prstDash val="solid"/>
          </a:ln>
        </p:spPr>
      </p:sp>
      <p:sp>
        <p:nvSpPr>
          <p:cNvPr id="30" name="Shape 10">
            <a:extLst>
              <a:ext uri="{FF2B5EF4-FFF2-40B4-BE49-F238E27FC236}">
                <a16:creationId xmlns:a16="http://schemas.microsoft.com/office/drawing/2014/main" id="{C476B09B-212C-4DE3-9740-2C89C9AE9E85}"/>
              </a:ext>
            </a:extLst>
          </p:cNvPr>
          <p:cNvSpPr/>
          <p:nvPr/>
        </p:nvSpPr>
        <p:spPr>
          <a:xfrm>
            <a:off x="5034459" y="1988820"/>
            <a:ext cx="2834640" cy="2880360"/>
          </a:xfrm>
          <a:prstGeom prst="roundRect">
            <a:avLst>
              <a:gd name="adj" fmla="val 3871"/>
            </a:avLst>
          </a:prstGeom>
          <a:solidFill>
            <a:srgbClr val="EAF8F8"/>
          </a:solidFill>
          <a:ln w="12700">
            <a:solidFill>
              <a:srgbClr val="EAF8F8"/>
            </a:solidFill>
            <a:prstDash val="solid"/>
          </a:ln>
          <a:effectLst>
            <a:outerShdw blurRad="19050" dist="6350" dir="2700000" algn="bl" rotWithShape="0">
              <a:srgbClr val="000000">
                <a:alpha val="18000"/>
              </a:srgbClr>
            </a:outerShdw>
          </a:effectLst>
        </p:spPr>
      </p:sp>
      <p:sp>
        <p:nvSpPr>
          <p:cNvPr id="31" name="Shape 11">
            <a:extLst>
              <a:ext uri="{FF2B5EF4-FFF2-40B4-BE49-F238E27FC236}">
                <a16:creationId xmlns:a16="http://schemas.microsoft.com/office/drawing/2014/main" id="{83E603F6-EE81-4A77-A3F6-5360F15ECB49}"/>
              </a:ext>
            </a:extLst>
          </p:cNvPr>
          <p:cNvSpPr/>
          <p:nvPr/>
        </p:nvSpPr>
        <p:spPr>
          <a:xfrm>
            <a:off x="5994579" y="2400300"/>
            <a:ext cx="822960" cy="822960"/>
          </a:xfrm>
          <a:prstGeom prst="ellipse">
            <a:avLst/>
          </a:prstGeom>
          <a:solidFill>
            <a:srgbClr val="FFFFFF"/>
          </a:solidFill>
          <a:ln w="12700">
            <a:solidFill>
              <a:srgbClr val="FFFFFF"/>
            </a:solidFill>
            <a:prstDash val="solid"/>
          </a:ln>
        </p:spPr>
      </p:sp>
      <p:sp>
        <p:nvSpPr>
          <p:cNvPr id="34" name="Text 12">
            <a:extLst>
              <a:ext uri="{FF2B5EF4-FFF2-40B4-BE49-F238E27FC236}">
                <a16:creationId xmlns:a16="http://schemas.microsoft.com/office/drawing/2014/main" id="{6430C1BE-622F-40A4-B129-C79C971A6EA5}"/>
              </a:ext>
            </a:extLst>
          </p:cNvPr>
          <p:cNvSpPr/>
          <p:nvPr/>
        </p:nvSpPr>
        <p:spPr>
          <a:xfrm>
            <a:off x="5354499" y="3499986"/>
            <a:ext cx="2194560" cy="256032"/>
          </a:xfrm>
          <a:prstGeom prst="rect">
            <a:avLst/>
          </a:prstGeom>
          <a:noFill/>
          <a:ln/>
        </p:spPr>
        <p:txBody>
          <a:bodyPr wrap="square" lIns="0" tIns="0" rIns="0" bIns="0" rtlCol="0" anchor="ctr"/>
          <a:lstStyle/>
          <a:p>
            <a:pPr marL="0" indent="0" algn="ctr">
              <a:buNone/>
            </a:pPr>
            <a:r>
              <a:rPr lang="en-US" sz="1800" b="1" dirty="0">
                <a:solidFill>
                  <a:srgbClr val="173F6B"/>
                </a:solidFill>
              </a:rPr>
              <a:t>Deep learning</a:t>
            </a:r>
            <a:endParaRPr lang="en-US" sz="1800" dirty="0"/>
          </a:p>
        </p:txBody>
      </p:sp>
      <p:sp>
        <p:nvSpPr>
          <p:cNvPr id="36" name="Text 13">
            <a:extLst>
              <a:ext uri="{FF2B5EF4-FFF2-40B4-BE49-F238E27FC236}">
                <a16:creationId xmlns:a16="http://schemas.microsoft.com/office/drawing/2014/main" id="{A791CE3C-87DC-4A32-ABB6-03DC8EE6EC40}"/>
              </a:ext>
            </a:extLst>
          </p:cNvPr>
          <p:cNvSpPr/>
          <p:nvPr/>
        </p:nvSpPr>
        <p:spPr>
          <a:xfrm>
            <a:off x="5244771" y="3863340"/>
            <a:ext cx="2423160" cy="731520"/>
          </a:xfrm>
          <a:prstGeom prst="rect">
            <a:avLst/>
          </a:prstGeom>
          <a:noFill/>
          <a:ln/>
        </p:spPr>
        <p:txBody>
          <a:bodyPr wrap="square" lIns="0" tIns="0" rIns="0" bIns="0" rtlCol="0" anchor="ctr"/>
          <a:lstStyle/>
          <a:p>
            <a:pPr marL="0" indent="0" algn="ctr">
              <a:buNone/>
            </a:pPr>
            <a:r>
              <a:rPr lang="en-US" sz="1300" dirty="0">
                <a:solidFill>
                  <a:srgbClr val="5F6875"/>
                </a:solidFill>
              </a:rPr>
              <a:t>The network learns features and decision boundaries together</a:t>
            </a:r>
            <a:endParaRPr lang="en-US" sz="1300" dirty="0"/>
          </a:p>
        </p:txBody>
      </p:sp>
      <p:sp>
        <p:nvSpPr>
          <p:cNvPr id="40" name="Shape 14">
            <a:extLst>
              <a:ext uri="{FF2B5EF4-FFF2-40B4-BE49-F238E27FC236}">
                <a16:creationId xmlns:a16="http://schemas.microsoft.com/office/drawing/2014/main" id="{999147C6-E3C8-4980-94B5-06069D24CD54}"/>
              </a:ext>
            </a:extLst>
          </p:cNvPr>
          <p:cNvSpPr/>
          <p:nvPr/>
        </p:nvSpPr>
        <p:spPr>
          <a:xfrm>
            <a:off x="8280579" y="1988820"/>
            <a:ext cx="3017520" cy="2880360"/>
          </a:xfrm>
          <a:prstGeom prst="roundRect">
            <a:avLst>
              <a:gd name="adj" fmla="val 3810"/>
            </a:avLst>
          </a:prstGeom>
          <a:solidFill>
            <a:srgbClr val="F1EEFF"/>
          </a:solidFill>
          <a:ln w="12700">
            <a:solidFill>
              <a:srgbClr val="F1EEFF"/>
            </a:solidFill>
            <a:prstDash val="solid"/>
          </a:ln>
          <a:effectLst>
            <a:outerShdw blurRad="19050" dist="6350" dir="2700000" algn="bl" rotWithShape="0">
              <a:srgbClr val="000000">
                <a:alpha val="18000"/>
              </a:srgbClr>
            </a:outerShdw>
          </a:effectLst>
        </p:spPr>
      </p:sp>
      <p:sp>
        <p:nvSpPr>
          <p:cNvPr id="43" name="Text 16">
            <a:extLst>
              <a:ext uri="{FF2B5EF4-FFF2-40B4-BE49-F238E27FC236}">
                <a16:creationId xmlns:a16="http://schemas.microsoft.com/office/drawing/2014/main" id="{ECA35668-415D-40BC-9E5C-248C36424CB7}"/>
              </a:ext>
            </a:extLst>
          </p:cNvPr>
          <p:cNvSpPr/>
          <p:nvPr/>
        </p:nvSpPr>
        <p:spPr>
          <a:xfrm>
            <a:off x="8463459" y="3499986"/>
            <a:ext cx="2651760" cy="256032"/>
          </a:xfrm>
          <a:prstGeom prst="rect">
            <a:avLst/>
          </a:prstGeom>
          <a:noFill/>
          <a:ln/>
        </p:spPr>
        <p:txBody>
          <a:bodyPr wrap="square" lIns="0" tIns="0" rIns="0" bIns="0" rtlCol="0" anchor="ctr"/>
          <a:lstStyle/>
          <a:p>
            <a:pPr marL="0" indent="0" algn="ctr">
              <a:buNone/>
            </a:pPr>
            <a:r>
              <a:rPr lang="en-US" sz="1700" b="1" dirty="0">
                <a:solidFill>
                  <a:srgbClr val="173F6B"/>
                </a:solidFill>
              </a:rPr>
              <a:t>What is a representation?</a:t>
            </a:r>
            <a:endParaRPr lang="en-US" sz="1700" dirty="0"/>
          </a:p>
        </p:txBody>
      </p:sp>
      <p:sp>
        <p:nvSpPr>
          <p:cNvPr id="44" name="Text 17">
            <a:extLst>
              <a:ext uri="{FF2B5EF4-FFF2-40B4-BE49-F238E27FC236}">
                <a16:creationId xmlns:a16="http://schemas.microsoft.com/office/drawing/2014/main" id="{ED436B0D-383F-45CE-8756-26D7C897F8DE}"/>
              </a:ext>
            </a:extLst>
          </p:cNvPr>
          <p:cNvSpPr/>
          <p:nvPr/>
        </p:nvSpPr>
        <p:spPr>
          <a:xfrm>
            <a:off x="8509179" y="3863340"/>
            <a:ext cx="2560320" cy="731520"/>
          </a:xfrm>
          <a:prstGeom prst="rect">
            <a:avLst/>
          </a:prstGeom>
          <a:noFill/>
          <a:ln/>
        </p:spPr>
        <p:txBody>
          <a:bodyPr wrap="square" lIns="0" tIns="0" rIns="0" bIns="0" rtlCol="0" anchor="ctr"/>
          <a:lstStyle/>
          <a:p>
            <a:pPr marL="0" indent="0" algn="ctr">
              <a:buNone/>
            </a:pPr>
            <a:r>
              <a:rPr lang="en-US" sz="1300" dirty="0">
                <a:solidFill>
                  <a:srgbClr val="5F6875"/>
                </a:solidFill>
              </a:rPr>
              <a:t>A compact embedding that preserves useful structure for the task</a:t>
            </a:r>
            <a:endParaRPr lang="en-US" sz="1300" dirty="0"/>
          </a:p>
        </p:txBody>
      </p:sp>
      <p:pic>
        <p:nvPicPr>
          <p:cNvPr id="23" name="Picture 2" descr="Hellenic Mediterranean University (HMU) | Digital Twin">
            <a:extLst>
              <a:ext uri="{FF2B5EF4-FFF2-40B4-BE49-F238E27FC236}">
                <a16:creationId xmlns:a16="http://schemas.microsoft.com/office/drawing/2014/main" id="{6F1B8EBA-307C-43FE-9633-E232195F97F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9602" t="5266" r="22698" b="8186"/>
          <a:stretch/>
        </p:blipFill>
        <p:spPr bwMode="auto">
          <a:xfrm>
            <a:off x="11438467" y="0"/>
            <a:ext cx="753533" cy="75353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E16D02D-64F1-41F2-8D23-EC0E93F39F45}"/>
              </a:ext>
            </a:extLst>
          </p:cNvPr>
          <p:cNvPicPr>
            <a:picLocks noChangeAspect="1"/>
          </p:cNvPicPr>
          <p:nvPr/>
        </p:nvPicPr>
        <p:blipFill>
          <a:blip r:embed="rId3"/>
          <a:stretch>
            <a:fillRect/>
          </a:stretch>
        </p:blipFill>
        <p:spPr>
          <a:xfrm>
            <a:off x="1459533" y="1942630"/>
            <a:ext cx="1754891" cy="1486369"/>
          </a:xfrm>
          <a:prstGeom prst="rect">
            <a:avLst/>
          </a:prstGeom>
        </p:spPr>
      </p:pic>
      <p:pic>
        <p:nvPicPr>
          <p:cNvPr id="9" name="Picture 8">
            <a:extLst>
              <a:ext uri="{FF2B5EF4-FFF2-40B4-BE49-F238E27FC236}">
                <a16:creationId xmlns:a16="http://schemas.microsoft.com/office/drawing/2014/main" id="{B6551E3E-90AE-4491-86FE-768172D32126}"/>
              </a:ext>
            </a:extLst>
          </p:cNvPr>
          <p:cNvPicPr>
            <a:picLocks noChangeAspect="1"/>
          </p:cNvPicPr>
          <p:nvPr/>
        </p:nvPicPr>
        <p:blipFill>
          <a:blip r:embed="rId4"/>
          <a:stretch>
            <a:fillRect/>
          </a:stretch>
        </p:blipFill>
        <p:spPr>
          <a:xfrm>
            <a:off x="5511071" y="1952209"/>
            <a:ext cx="1881415" cy="1490472"/>
          </a:xfrm>
          <a:prstGeom prst="rect">
            <a:avLst/>
          </a:prstGeom>
        </p:spPr>
      </p:pic>
      <p:pic>
        <p:nvPicPr>
          <p:cNvPr id="11" name="Picture 10">
            <a:extLst>
              <a:ext uri="{FF2B5EF4-FFF2-40B4-BE49-F238E27FC236}">
                <a16:creationId xmlns:a16="http://schemas.microsoft.com/office/drawing/2014/main" id="{9A236495-DD49-4152-907E-DCCF937A078A}"/>
              </a:ext>
            </a:extLst>
          </p:cNvPr>
          <p:cNvPicPr>
            <a:picLocks noChangeAspect="1"/>
          </p:cNvPicPr>
          <p:nvPr/>
        </p:nvPicPr>
        <p:blipFill>
          <a:blip r:embed="rId5"/>
          <a:stretch>
            <a:fillRect/>
          </a:stretch>
        </p:blipFill>
        <p:spPr>
          <a:xfrm>
            <a:off x="8847992" y="1988820"/>
            <a:ext cx="1995427" cy="1490472"/>
          </a:xfrm>
          <a:prstGeom prst="rect">
            <a:avLst/>
          </a:prstGeom>
        </p:spPr>
      </p:pic>
    </p:spTree>
    <p:extLst>
      <p:ext uri="{BB962C8B-B14F-4D97-AF65-F5344CB8AC3E}">
        <p14:creationId xmlns:p14="http://schemas.microsoft.com/office/powerpoint/2010/main" val="2639082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2C346-E1CA-4C08-BB4C-AAF4804F0EA9}"/>
              </a:ext>
            </a:extLst>
          </p:cNvPr>
          <p:cNvSpPr>
            <a:spLocks noGrp="1"/>
          </p:cNvSpPr>
          <p:nvPr>
            <p:ph type="title"/>
          </p:nvPr>
        </p:nvSpPr>
        <p:spPr/>
        <p:txBody>
          <a:bodyPr/>
          <a:lstStyle/>
          <a:p>
            <a:pPr algn="ctr"/>
            <a:r>
              <a:rPr lang="en-US" dirty="0"/>
              <a:t>Strong DL baselines: Neural Networks</a:t>
            </a:r>
          </a:p>
        </p:txBody>
      </p:sp>
      <p:sp>
        <p:nvSpPr>
          <p:cNvPr id="4" name="Date Placeholder 3">
            <a:extLst>
              <a:ext uri="{FF2B5EF4-FFF2-40B4-BE49-F238E27FC236}">
                <a16:creationId xmlns:a16="http://schemas.microsoft.com/office/drawing/2014/main" id="{82EBEB8F-9BDE-4880-97EC-2B91D66D9037}"/>
              </a:ext>
            </a:extLst>
          </p:cNvPr>
          <p:cNvSpPr>
            <a:spLocks noGrp="1"/>
          </p:cNvSpPr>
          <p:nvPr>
            <p:ph type="dt" sz="half" idx="10"/>
          </p:nvPr>
        </p:nvSpPr>
        <p:spPr>
          <a:xfrm>
            <a:off x="0" y="6492875"/>
            <a:ext cx="863600" cy="365125"/>
          </a:xfrm>
        </p:spPr>
        <p:txBody>
          <a:bodyPr/>
          <a:lstStyle/>
          <a:p>
            <a:r>
              <a:rPr lang="en-US" dirty="0">
                <a:latin typeface="+mj-lt"/>
              </a:rPr>
              <a:t>09-Mar-26</a:t>
            </a:r>
          </a:p>
        </p:txBody>
      </p:sp>
      <p:sp>
        <p:nvSpPr>
          <p:cNvPr id="5" name="Footer Placeholder 4">
            <a:extLst>
              <a:ext uri="{FF2B5EF4-FFF2-40B4-BE49-F238E27FC236}">
                <a16:creationId xmlns:a16="http://schemas.microsoft.com/office/drawing/2014/main" id="{D1FA146A-6EF5-49E6-BD5C-88857CFD3627}"/>
              </a:ext>
            </a:extLst>
          </p:cNvPr>
          <p:cNvSpPr>
            <a:spLocks noGrp="1"/>
          </p:cNvSpPr>
          <p:nvPr>
            <p:ph type="ftr" sz="quarter" idx="11"/>
          </p:nvPr>
        </p:nvSpPr>
        <p:spPr>
          <a:xfrm>
            <a:off x="0" y="0"/>
            <a:ext cx="3361267" cy="365125"/>
          </a:xfrm>
        </p:spPr>
        <p:txBody>
          <a:bodyPr/>
          <a:lstStyle/>
          <a:p>
            <a:r>
              <a:rPr lang="en-US" b="1" dirty="0">
                <a:latin typeface="Arial Rounded MT Bold" panose="020F0704030504030204" pitchFamily="34" charset="0"/>
              </a:rPr>
              <a:t>Advanced topics in Biomedical Informatics</a:t>
            </a:r>
          </a:p>
        </p:txBody>
      </p:sp>
      <p:sp>
        <p:nvSpPr>
          <p:cNvPr id="6" name="Slide Number Placeholder 5">
            <a:extLst>
              <a:ext uri="{FF2B5EF4-FFF2-40B4-BE49-F238E27FC236}">
                <a16:creationId xmlns:a16="http://schemas.microsoft.com/office/drawing/2014/main" id="{3748F524-43A9-4536-B252-CC7EAF90E1DE}"/>
              </a:ext>
            </a:extLst>
          </p:cNvPr>
          <p:cNvSpPr>
            <a:spLocks noGrp="1"/>
          </p:cNvSpPr>
          <p:nvPr>
            <p:ph type="sldNum" sz="quarter" idx="12"/>
          </p:nvPr>
        </p:nvSpPr>
        <p:spPr>
          <a:xfrm>
            <a:off x="9448800" y="6492874"/>
            <a:ext cx="2743200" cy="365125"/>
          </a:xfrm>
        </p:spPr>
        <p:txBody>
          <a:bodyPr/>
          <a:lstStyle/>
          <a:p>
            <a:fld id="{00D10385-91D0-40F3-81EA-50E9A0B25A7B}" type="slidenum">
              <a:rPr lang="en-US" smtClean="0">
                <a:latin typeface="+mj-lt"/>
              </a:rPr>
              <a:t>18</a:t>
            </a:fld>
            <a:endParaRPr lang="en-US">
              <a:latin typeface="+mj-lt"/>
            </a:endParaRPr>
          </a:p>
        </p:txBody>
      </p:sp>
      <p:cxnSp>
        <p:nvCxnSpPr>
          <p:cNvPr id="33" name="Straight Connector 32">
            <a:extLst>
              <a:ext uri="{FF2B5EF4-FFF2-40B4-BE49-F238E27FC236}">
                <a16:creationId xmlns:a16="http://schemas.microsoft.com/office/drawing/2014/main" id="{7D256D18-389C-4545-A1BD-6F4D41F83668}"/>
              </a:ext>
            </a:extLst>
          </p:cNvPr>
          <p:cNvCxnSpPr/>
          <p:nvPr/>
        </p:nvCxnSpPr>
        <p:spPr>
          <a:xfrm>
            <a:off x="419463" y="1612231"/>
            <a:ext cx="11338560" cy="0"/>
          </a:xfrm>
          <a:prstGeom prst="line">
            <a:avLst/>
          </a:prstGeom>
          <a:ln w="38100">
            <a:solidFill>
              <a:srgbClr val="E4D9C1"/>
            </a:solidFill>
          </a:ln>
          <a:effectLst>
            <a:softEdge rad="12700"/>
          </a:effectLst>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F3056C75-2E62-4852-B167-7D1557FE7204}"/>
              </a:ext>
            </a:extLst>
          </p:cNvPr>
          <p:cNvSpPr txBox="1"/>
          <p:nvPr/>
        </p:nvSpPr>
        <p:spPr>
          <a:xfrm>
            <a:off x="61685" y="1787603"/>
            <a:ext cx="8937172" cy="369332"/>
          </a:xfrm>
          <a:prstGeom prst="rect">
            <a:avLst/>
          </a:prstGeom>
          <a:noFill/>
        </p:spPr>
        <p:txBody>
          <a:bodyPr wrap="square">
            <a:spAutoFit/>
          </a:bodyPr>
          <a:lstStyle/>
          <a:p>
            <a:pPr marL="0" indent="0">
              <a:buNone/>
            </a:pPr>
            <a:r>
              <a:rPr lang="en-US" sz="1800" b="1" dirty="0">
                <a:solidFill>
                  <a:srgbClr val="173F6B"/>
                </a:solidFill>
                <a:latin typeface="+mj-lt"/>
                <a:ea typeface="Aptos Display" pitchFamily="34" charset="-122"/>
                <a:cs typeface="Aptos Display" pitchFamily="34" charset="-120"/>
              </a:rPr>
              <a:t>Flexible function approximators for complex nonlinear relationships</a:t>
            </a:r>
            <a:endParaRPr lang="en-US" sz="1800" dirty="0">
              <a:latin typeface="+mj-lt"/>
            </a:endParaRPr>
          </a:p>
        </p:txBody>
      </p:sp>
      <p:sp>
        <p:nvSpPr>
          <p:cNvPr id="62" name="TextBox 61">
            <a:extLst>
              <a:ext uri="{FF2B5EF4-FFF2-40B4-BE49-F238E27FC236}">
                <a16:creationId xmlns:a16="http://schemas.microsoft.com/office/drawing/2014/main" id="{8EFBD80E-C5C3-420B-97F3-43C2BD603B86}"/>
              </a:ext>
            </a:extLst>
          </p:cNvPr>
          <p:cNvSpPr txBox="1"/>
          <p:nvPr/>
        </p:nvSpPr>
        <p:spPr>
          <a:xfrm>
            <a:off x="76200" y="2156935"/>
            <a:ext cx="6096000" cy="3970318"/>
          </a:xfrm>
          <a:prstGeom prst="rect">
            <a:avLst/>
          </a:prstGeom>
          <a:noFill/>
        </p:spPr>
        <p:txBody>
          <a:bodyPr wrap="square">
            <a:spAutoFit/>
          </a:bodyPr>
          <a:lstStyle/>
          <a:p>
            <a:r>
              <a:rPr lang="en-US" b="1" dirty="0"/>
              <a:t>Functionality:</a:t>
            </a:r>
          </a:p>
          <a:p>
            <a:pPr marL="285750" indent="-285750">
              <a:buFont typeface="Arial" panose="020B0604020202020204" pitchFamily="34" charset="0"/>
              <a:buChar char="•"/>
            </a:pPr>
            <a:r>
              <a:rPr lang="en-US" dirty="0"/>
              <a:t>Learns layered representations by combining multiple transformations of the input data.</a:t>
            </a:r>
          </a:p>
          <a:p>
            <a:r>
              <a:rPr lang="en-US" b="1" dirty="0"/>
              <a:t>When to use it:</a:t>
            </a:r>
          </a:p>
          <a:p>
            <a:pPr marL="285750" indent="-285750">
              <a:buFont typeface="Arial" panose="020B0604020202020204" pitchFamily="34" charset="0"/>
              <a:buChar char="•"/>
            </a:pPr>
            <a:r>
              <a:rPr lang="en-US" dirty="0"/>
              <a:t>Useful when relationships between features and outcomes are highly nonlinear and hard to specify manually.</a:t>
            </a:r>
          </a:p>
          <a:p>
            <a:r>
              <a:rPr lang="en-US" b="1" dirty="0"/>
              <a:t>Strengths</a:t>
            </a:r>
          </a:p>
          <a:p>
            <a:pPr marL="285750" indent="-285750">
              <a:buFont typeface="Arial" panose="020B0604020202020204" pitchFamily="34" charset="0"/>
              <a:buChar char="•"/>
            </a:pPr>
            <a:r>
              <a:rPr lang="en-US" dirty="0"/>
              <a:t>Captures complex nonlinear patterns</a:t>
            </a:r>
          </a:p>
          <a:p>
            <a:pPr marL="285750" indent="-285750">
              <a:buFont typeface="Arial" panose="020B0604020202020204" pitchFamily="34" charset="0"/>
              <a:buChar char="•"/>
            </a:pPr>
            <a:r>
              <a:rPr lang="en-US" dirty="0"/>
              <a:t>Highly flexible architecture</a:t>
            </a:r>
          </a:p>
          <a:p>
            <a:pPr marL="285750" indent="-285750">
              <a:buFont typeface="Arial" panose="020B0604020202020204" pitchFamily="34" charset="0"/>
              <a:buChar char="•"/>
            </a:pPr>
            <a:r>
              <a:rPr lang="en-US" dirty="0"/>
              <a:t>Applicable to many data modalities</a:t>
            </a:r>
          </a:p>
          <a:p>
            <a:r>
              <a:rPr lang="en-US" b="1" dirty="0"/>
              <a:t>Limitations</a:t>
            </a:r>
          </a:p>
          <a:p>
            <a:pPr marL="285750" indent="-285750">
              <a:buFont typeface="Arial" panose="020B0604020202020204" pitchFamily="34" charset="0"/>
              <a:buChar char="•"/>
            </a:pPr>
            <a:r>
              <a:rPr lang="en-US" dirty="0"/>
              <a:t>Requires more data (data hungry) and tuning</a:t>
            </a:r>
          </a:p>
          <a:p>
            <a:pPr marL="285750" indent="-285750">
              <a:buFont typeface="Arial" panose="020B0604020202020204" pitchFamily="34" charset="0"/>
              <a:buChar char="•"/>
            </a:pPr>
            <a:r>
              <a:rPr lang="en-US" dirty="0"/>
              <a:t>Less interpretable than simpler models</a:t>
            </a:r>
          </a:p>
          <a:p>
            <a:pPr marL="285750" indent="-285750">
              <a:buFont typeface="Arial" panose="020B0604020202020204" pitchFamily="34" charset="0"/>
              <a:buChar char="•"/>
            </a:pPr>
            <a:r>
              <a:rPr lang="en-US" dirty="0"/>
              <a:t>Can overfit without regularization</a:t>
            </a:r>
          </a:p>
        </p:txBody>
      </p:sp>
      <p:pic>
        <p:nvPicPr>
          <p:cNvPr id="6146" name="Picture 2" descr="Artificial Neural Networks and its Applications - GeeksforGeeks">
            <a:extLst>
              <a:ext uri="{FF2B5EF4-FFF2-40B4-BE49-F238E27FC236}">
                <a16:creationId xmlns:a16="http://schemas.microsoft.com/office/drawing/2014/main" id="{0C1F7F69-2E25-4550-99CC-AC6DC82C69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5811" y="2316887"/>
            <a:ext cx="5329990" cy="33578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ellenic Mediterranean University (HMU) | Digital Twin">
            <a:extLst>
              <a:ext uri="{FF2B5EF4-FFF2-40B4-BE49-F238E27FC236}">
                <a16:creationId xmlns:a16="http://schemas.microsoft.com/office/drawing/2014/main" id="{CBB2E6C7-20D2-4578-AEAF-D4C3A12466B1}"/>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9602" t="5266" r="22698" b="8186"/>
          <a:stretch/>
        </p:blipFill>
        <p:spPr bwMode="auto">
          <a:xfrm>
            <a:off x="11438467" y="0"/>
            <a:ext cx="753533" cy="753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4407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2C346-E1CA-4C08-BB4C-AAF4804F0EA9}"/>
              </a:ext>
            </a:extLst>
          </p:cNvPr>
          <p:cNvSpPr>
            <a:spLocks noGrp="1"/>
          </p:cNvSpPr>
          <p:nvPr>
            <p:ph type="title"/>
          </p:nvPr>
        </p:nvSpPr>
        <p:spPr/>
        <p:txBody>
          <a:bodyPr/>
          <a:lstStyle/>
          <a:p>
            <a:pPr algn="ctr"/>
            <a:r>
              <a:rPr lang="en-US" dirty="0"/>
              <a:t>Strong DL baselines: Neural Networks</a:t>
            </a:r>
          </a:p>
        </p:txBody>
      </p:sp>
      <p:sp>
        <p:nvSpPr>
          <p:cNvPr id="4" name="Date Placeholder 3">
            <a:extLst>
              <a:ext uri="{FF2B5EF4-FFF2-40B4-BE49-F238E27FC236}">
                <a16:creationId xmlns:a16="http://schemas.microsoft.com/office/drawing/2014/main" id="{82EBEB8F-9BDE-4880-97EC-2B91D66D9037}"/>
              </a:ext>
            </a:extLst>
          </p:cNvPr>
          <p:cNvSpPr>
            <a:spLocks noGrp="1"/>
          </p:cNvSpPr>
          <p:nvPr>
            <p:ph type="dt" sz="half" idx="10"/>
          </p:nvPr>
        </p:nvSpPr>
        <p:spPr>
          <a:xfrm>
            <a:off x="0" y="6492875"/>
            <a:ext cx="863600" cy="365125"/>
          </a:xfrm>
        </p:spPr>
        <p:txBody>
          <a:bodyPr/>
          <a:lstStyle/>
          <a:p>
            <a:r>
              <a:rPr lang="en-US" dirty="0">
                <a:latin typeface="+mj-lt"/>
              </a:rPr>
              <a:t>09-Mar-26</a:t>
            </a:r>
          </a:p>
        </p:txBody>
      </p:sp>
      <p:sp>
        <p:nvSpPr>
          <p:cNvPr id="5" name="Footer Placeholder 4">
            <a:extLst>
              <a:ext uri="{FF2B5EF4-FFF2-40B4-BE49-F238E27FC236}">
                <a16:creationId xmlns:a16="http://schemas.microsoft.com/office/drawing/2014/main" id="{D1FA146A-6EF5-49E6-BD5C-88857CFD3627}"/>
              </a:ext>
            </a:extLst>
          </p:cNvPr>
          <p:cNvSpPr>
            <a:spLocks noGrp="1"/>
          </p:cNvSpPr>
          <p:nvPr>
            <p:ph type="ftr" sz="quarter" idx="11"/>
          </p:nvPr>
        </p:nvSpPr>
        <p:spPr>
          <a:xfrm>
            <a:off x="0" y="0"/>
            <a:ext cx="3361267" cy="365125"/>
          </a:xfrm>
        </p:spPr>
        <p:txBody>
          <a:bodyPr/>
          <a:lstStyle/>
          <a:p>
            <a:r>
              <a:rPr lang="en-US" b="1" dirty="0">
                <a:latin typeface="Arial Rounded MT Bold" panose="020F0704030504030204" pitchFamily="34" charset="0"/>
              </a:rPr>
              <a:t>Advanced topics in Biomedical Informatics</a:t>
            </a:r>
          </a:p>
        </p:txBody>
      </p:sp>
      <p:sp>
        <p:nvSpPr>
          <p:cNvPr id="6" name="Slide Number Placeholder 5">
            <a:extLst>
              <a:ext uri="{FF2B5EF4-FFF2-40B4-BE49-F238E27FC236}">
                <a16:creationId xmlns:a16="http://schemas.microsoft.com/office/drawing/2014/main" id="{3748F524-43A9-4536-B252-CC7EAF90E1DE}"/>
              </a:ext>
            </a:extLst>
          </p:cNvPr>
          <p:cNvSpPr>
            <a:spLocks noGrp="1"/>
          </p:cNvSpPr>
          <p:nvPr>
            <p:ph type="sldNum" sz="quarter" idx="12"/>
          </p:nvPr>
        </p:nvSpPr>
        <p:spPr>
          <a:xfrm>
            <a:off x="9448800" y="6492874"/>
            <a:ext cx="2743200" cy="365125"/>
          </a:xfrm>
        </p:spPr>
        <p:txBody>
          <a:bodyPr/>
          <a:lstStyle/>
          <a:p>
            <a:fld id="{00D10385-91D0-40F3-81EA-50E9A0B25A7B}" type="slidenum">
              <a:rPr lang="en-US" smtClean="0">
                <a:latin typeface="+mj-lt"/>
              </a:rPr>
              <a:t>19</a:t>
            </a:fld>
            <a:endParaRPr lang="en-US">
              <a:latin typeface="+mj-lt"/>
            </a:endParaRPr>
          </a:p>
        </p:txBody>
      </p:sp>
      <p:cxnSp>
        <p:nvCxnSpPr>
          <p:cNvPr id="33" name="Straight Connector 32">
            <a:extLst>
              <a:ext uri="{FF2B5EF4-FFF2-40B4-BE49-F238E27FC236}">
                <a16:creationId xmlns:a16="http://schemas.microsoft.com/office/drawing/2014/main" id="{7D256D18-389C-4545-A1BD-6F4D41F83668}"/>
              </a:ext>
            </a:extLst>
          </p:cNvPr>
          <p:cNvCxnSpPr/>
          <p:nvPr/>
        </p:nvCxnSpPr>
        <p:spPr>
          <a:xfrm>
            <a:off x="419463" y="1612231"/>
            <a:ext cx="11338560" cy="0"/>
          </a:xfrm>
          <a:prstGeom prst="line">
            <a:avLst/>
          </a:prstGeom>
          <a:ln w="38100">
            <a:solidFill>
              <a:srgbClr val="E4D9C1"/>
            </a:solidFill>
          </a:ln>
          <a:effectLst>
            <a:softEdge rad="12700"/>
          </a:effectLst>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F3056C75-2E62-4852-B167-7D1557FE7204}"/>
              </a:ext>
            </a:extLst>
          </p:cNvPr>
          <p:cNvSpPr txBox="1"/>
          <p:nvPr/>
        </p:nvSpPr>
        <p:spPr>
          <a:xfrm>
            <a:off x="61685" y="1787603"/>
            <a:ext cx="8937172" cy="369332"/>
          </a:xfrm>
          <a:prstGeom prst="rect">
            <a:avLst/>
          </a:prstGeom>
          <a:noFill/>
        </p:spPr>
        <p:txBody>
          <a:bodyPr wrap="square">
            <a:spAutoFit/>
          </a:bodyPr>
          <a:lstStyle/>
          <a:p>
            <a:pPr marL="0" indent="0">
              <a:buNone/>
            </a:pPr>
            <a:r>
              <a:rPr lang="en-US" sz="1800" b="1" dirty="0">
                <a:solidFill>
                  <a:srgbClr val="173F6B"/>
                </a:solidFill>
                <a:latin typeface="+mj-lt"/>
                <a:ea typeface="Aptos Display" pitchFamily="34" charset="-122"/>
                <a:cs typeface="Aptos Display" pitchFamily="34" charset="-120"/>
              </a:rPr>
              <a:t>Flexible function approximators for complex nonlinear relationships</a:t>
            </a:r>
            <a:endParaRPr lang="en-US" sz="1800" dirty="0">
              <a:latin typeface="+mj-lt"/>
            </a:endParaRPr>
          </a:p>
        </p:txBody>
      </p:sp>
      <p:sp>
        <p:nvSpPr>
          <p:cNvPr id="62" name="TextBox 61">
            <a:extLst>
              <a:ext uri="{FF2B5EF4-FFF2-40B4-BE49-F238E27FC236}">
                <a16:creationId xmlns:a16="http://schemas.microsoft.com/office/drawing/2014/main" id="{8EFBD80E-C5C3-420B-97F3-43C2BD603B86}"/>
              </a:ext>
            </a:extLst>
          </p:cNvPr>
          <p:cNvSpPr txBox="1"/>
          <p:nvPr/>
        </p:nvSpPr>
        <p:spPr>
          <a:xfrm>
            <a:off x="76200" y="2156935"/>
            <a:ext cx="6096000" cy="1200329"/>
          </a:xfrm>
          <a:prstGeom prst="rect">
            <a:avLst/>
          </a:prstGeom>
          <a:noFill/>
        </p:spPr>
        <p:txBody>
          <a:bodyPr wrap="square">
            <a:spAutoFit/>
          </a:bodyPr>
          <a:lstStyle/>
          <a:p>
            <a:r>
              <a:rPr lang="en-US" b="1" dirty="0"/>
              <a:t>Example ECG arrhythmia detection</a:t>
            </a:r>
          </a:p>
          <a:p>
            <a:pPr marL="285750" indent="-285750">
              <a:buFont typeface="Arial" panose="020B0604020202020204" pitchFamily="34" charset="0"/>
              <a:buChar char="•"/>
            </a:pPr>
            <a:r>
              <a:rPr lang="en-US" dirty="0"/>
              <a:t>Input: raw ECG signal or extracted features</a:t>
            </a:r>
          </a:p>
          <a:p>
            <a:pPr marL="285750" indent="-285750">
              <a:buFont typeface="Arial" panose="020B0604020202020204" pitchFamily="34" charset="0"/>
              <a:buChar char="•"/>
            </a:pPr>
            <a:r>
              <a:rPr lang="en-US" dirty="0"/>
              <a:t>Neural network learns complex temporal patterns</a:t>
            </a:r>
          </a:p>
          <a:p>
            <a:pPr marL="285750" indent="-285750">
              <a:buFont typeface="Arial" panose="020B0604020202020204" pitchFamily="34" charset="0"/>
              <a:buChar char="•"/>
            </a:pPr>
            <a:r>
              <a:rPr lang="en-US" dirty="0"/>
              <a:t>Output: normal vs arrhythmia classification</a:t>
            </a:r>
          </a:p>
        </p:txBody>
      </p:sp>
      <p:pic>
        <p:nvPicPr>
          <p:cNvPr id="6146" name="Picture 2" descr="Artificial Neural Networks and its Applications - GeeksforGeeks">
            <a:extLst>
              <a:ext uri="{FF2B5EF4-FFF2-40B4-BE49-F238E27FC236}">
                <a16:creationId xmlns:a16="http://schemas.microsoft.com/office/drawing/2014/main" id="{0C1F7F69-2E25-4550-99CC-AC6DC82C69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5811" y="2316887"/>
            <a:ext cx="5329990" cy="33578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ellenic Mediterranean University (HMU) | Digital Twin">
            <a:extLst>
              <a:ext uri="{FF2B5EF4-FFF2-40B4-BE49-F238E27FC236}">
                <a16:creationId xmlns:a16="http://schemas.microsoft.com/office/drawing/2014/main" id="{CBB2E6C7-20D2-4578-AEAF-D4C3A12466B1}"/>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9602" t="5266" r="22698" b="8186"/>
          <a:stretch/>
        </p:blipFill>
        <p:spPr bwMode="auto">
          <a:xfrm>
            <a:off x="11438467" y="0"/>
            <a:ext cx="753533" cy="753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981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2C346-E1CA-4C08-BB4C-AAF4804F0EA9}"/>
              </a:ext>
            </a:extLst>
          </p:cNvPr>
          <p:cNvSpPr>
            <a:spLocks noGrp="1"/>
          </p:cNvSpPr>
          <p:nvPr>
            <p:ph type="title"/>
          </p:nvPr>
        </p:nvSpPr>
        <p:spPr/>
        <p:txBody>
          <a:bodyPr/>
          <a:lstStyle/>
          <a:p>
            <a:pPr algn="ctr"/>
            <a:r>
              <a:rPr lang="en-US" dirty="0"/>
              <a:t>Agenda</a:t>
            </a:r>
          </a:p>
        </p:txBody>
      </p:sp>
      <p:sp>
        <p:nvSpPr>
          <p:cNvPr id="4" name="Date Placeholder 3">
            <a:extLst>
              <a:ext uri="{FF2B5EF4-FFF2-40B4-BE49-F238E27FC236}">
                <a16:creationId xmlns:a16="http://schemas.microsoft.com/office/drawing/2014/main" id="{82EBEB8F-9BDE-4880-97EC-2B91D66D9037}"/>
              </a:ext>
            </a:extLst>
          </p:cNvPr>
          <p:cNvSpPr>
            <a:spLocks noGrp="1"/>
          </p:cNvSpPr>
          <p:nvPr>
            <p:ph type="dt" sz="half" idx="10"/>
          </p:nvPr>
        </p:nvSpPr>
        <p:spPr>
          <a:xfrm>
            <a:off x="0" y="6492875"/>
            <a:ext cx="863600" cy="365125"/>
          </a:xfrm>
        </p:spPr>
        <p:txBody>
          <a:bodyPr/>
          <a:lstStyle/>
          <a:p>
            <a:r>
              <a:rPr lang="en-US" dirty="0"/>
              <a:t>09-Mar-26</a:t>
            </a:r>
          </a:p>
        </p:txBody>
      </p:sp>
      <p:sp>
        <p:nvSpPr>
          <p:cNvPr id="5" name="Footer Placeholder 4">
            <a:extLst>
              <a:ext uri="{FF2B5EF4-FFF2-40B4-BE49-F238E27FC236}">
                <a16:creationId xmlns:a16="http://schemas.microsoft.com/office/drawing/2014/main" id="{D1FA146A-6EF5-49E6-BD5C-88857CFD3627}"/>
              </a:ext>
            </a:extLst>
          </p:cNvPr>
          <p:cNvSpPr>
            <a:spLocks noGrp="1"/>
          </p:cNvSpPr>
          <p:nvPr>
            <p:ph type="ftr" sz="quarter" idx="11"/>
          </p:nvPr>
        </p:nvSpPr>
        <p:spPr>
          <a:xfrm>
            <a:off x="0" y="0"/>
            <a:ext cx="3361267" cy="365125"/>
          </a:xfrm>
        </p:spPr>
        <p:txBody>
          <a:bodyPr/>
          <a:lstStyle/>
          <a:p>
            <a:r>
              <a:rPr lang="en-US" b="1" dirty="0">
                <a:latin typeface="Arial Rounded MT Bold" panose="020F0704030504030204" pitchFamily="34" charset="0"/>
              </a:rPr>
              <a:t>Advanced topics in Biomedical Informatics</a:t>
            </a:r>
          </a:p>
        </p:txBody>
      </p:sp>
      <p:sp>
        <p:nvSpPr>
          <p:cNvPr id="6" name="Slide Number Placeholder 5">
            <a:extLst>
              <a:ext uri="{FF2B5EF4-FFF2-40B4-BE49-F238E27FC236}">
                <a16:creationId xmlns:a16="http://schemas.microsoft.com/office/drawing/2014/main" id="{3748F524-43A9-4536-B252-CC7EAF90E1DE}"/>
              </a:ext>
            </a:extLst>
          </p:cNvPr>
          <p:cNvSpPr>
            <a:spLocks noGrp="1"/>
          </p:cNvSpPr>
          <p:nvPr>
            <p:ph type="sldNum" sz="quarter" idx="12"/>
          </p:nvPr>
        </p:nvSpPr>
        <p:spPr>
          <a:xfrm>
            <a:off x="9448800" y="6492874"/>
            <a:ext cx="2743200" cy="365125"/>
          </a:xfrm>
        </p:spPr>
        <p:txBody>
          <a:bodyPr/>
          <a:lstStyle/>
          <a:p>
            <a:fld id="{00D10385-91D0-40F3-81EA-50E9A0B25A7B}" type="slidenum">
              <a:rPr lang="en-US" smtClean="0"/>
              <a:t>2</a:t>
            </a:fld>
            <a:endParaRPr lang="en-US"/>
          </a:p>
        </p:txBody>
      </p:sp>
      <p:pic>
        <p:nvPicPr>
          <p:cNvPr id="1026" name="Picture 2" descr="Hellenic Mediterranean University (HMU) | Digital Twin">
            <a:extLst>
              <a:ext uri="{FF2B5EF4-FFF2-40B4-BE49-F238E27FC236}">
                <a16:creationId xmlns:a16="http://schemas.microsoft.com/office/drawing/2014/main" id="{C0933489-8406-4ED7-AE57-39069E3638B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9602" t="5266" r="22698" b="8186"/>
          <a:stretch/>
        </p:blipFill>
        <p:spPr bwMode="auto">
          <a:xfrm>
            <a:off x="11438467" y="0"/>
            <a:ext cx="753533" cy="75353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14E881C-3B7E-4BB4-9D01-91A2ADF4E798}"/>
              </a:ext>
            </a:extLst>
          </p:cNvPr>
          <p:cNvSpPr txBox="1"/>
          <p:nvPr/>
        </p:nvSpPr>
        <p:spPr>
          <a:xfrm>
            <a:off x="1117599" y="2023533"/>
            <a:ext cx="8170333" cy="2585323"/>
          </a:xfrm>
          <a:prstGeom prst="rect">
            <a:avLst/>
          </a:prstGeom>
          <a:noFill/>
        </p:spPr>
        <p:txBody>
          <a:bodyPr wrap="square" rtlCol="0">
            <a:spAutoFit/>
          </a:bodyPr>
          <a:lstStyle/>
          <a:p>
            <a:pPr marL="342900" indent="-342900">
              <a:buFont typeface="+mj-lt"/>
              <a:buAutoNum type="arabicPeriod"/>
            </a:pPr>
            <a:r>
              <a:rPr lang="en-US" dirty="0"/>
              <a:t>Biomedical ML: problems &amp; data types</a:t>
            </a:r>
          </a:p>
          <a:p>
            <a:pPr marL="342900" indent="-342900">
              <a:buFont typeface="+mj-lt"/>
              <a:buAutoNum type="arabicPeriod"/>
            </a:pPr>
            <a:r>
              <a:rPr lang="en-US" dirty="0"/>
              <a:t>Machine learning &amp; Deep Learning</a:t>
            </a:r>
          </a:p>
          <a:p>
            <a:pPr marL="342900" indent="-342900">
              <a:buFont typeface="+mj-lt"/>
              <a:buAutoNum type="arabicPeriod"/>
            </a:pPr>
            <a:r>
              <a:rPr lang="en-US" dirty="0"/>
              <a:t>ML workflow: from data to evaluation</a:t>
            </a:r>
          </a:p>
          <a:p>
            <a:pPr marL="342900" indent="-342900">
              <a:buFont typeface="+mj-lt"/>
              <a:buAutoNum type="arabicPeriod"/>
            </a:pPr>
            <a:r>
              <a:rPr lang="en-US" dirty="0"/>
              <a:t>Splits &amp; validation: K-Fold, </a:t>
            </a:r>
            <a:r>
              <a:rPr lang="en-US" dirty="0" err="1"/>
              <a:t>GroupKFold</a:t>
            </a:r>
            <a:r>
              <a:rPr lang="en-US" dirty="0"/>
              <a:t>, LOSO</a:t>
            </a:r>
          </a:p>
          <a:p>
            <a:pPr marL="342900" indent="-342900">
              <a:buFont typeface="+mj-lt"/>
              <a:buAutoNum type="arabicPeriod"/>
            </a:pPr>
            <a:r>
              <a:rPr lang="en-US" dirty="0"/>
              <a:t>Metrics that matter in healthcare</a:t>
            </a:r>
          </a:p>
          <a:p>
            <a:pPr marL="342900" indent="-342900">
              <a:buFont typeface="+mj-lt"/>
              <a:buAutoNum type="arabicPeriod"/>
            </a:pPr>
            <a:r>
              <a:rPr lang="en-US" dirty="0"/>
              <a:t>Classical ML baselines (linear models, trees, boosting)</a:t>
            </a:r>
          </a:p>
          <a:p>
            <a:pPr marL="342900" indent="-342900">
              <a:buFont typeface="+mj-lt"/>
              <a:buAutoNum type="arabicPeriod"/>
            </a:pPr>
            <a:r>
              <a:rPr lang="en-US" dirty="0"/>
              <a:t>Deep learning families: CNNs, RNN/LSTM, Encoders, Transformers</a:t>
            </a:r>
          </a:p>
          <a:p>
            <a:pPr marL="342900" indent="-342900">
              <a:buFont typeface="+mj-lt"/>
              <a:buAutoNum type="arabicPeriod"/>
            </a:pPr>
            <a:r>
              <a:rPr lang="en-US" dirty="0"/>
              <a:t>Medical imaging focus</a:t>
            </a:r>
          </a:p>
          <a:p>
            <a:pPr marL="342900" indent="-342900">
              <a:buFont typeface="+mj-lt"/>
              <a:buAutoNum type="arabicPeriod"/>
            </a:pPr>
            <a:r>
              <a:rPr lang="en-US" dirty="0"/>
              <a:t>Common pitfalls Code demos &amp; Q/A</a:t>
            </a:r>
          </a:p>
        </p:txBody>
      </p:sp>
    </p:spTree>
    <p:extLst>
      <p:ext uri="{BB962C8B-B14F-4D97-AF65-F5344CB8AC3E}">
        <p14:creationId xmlns:p14="http://schemas.microsoft.com/office/powerpoint/2010/main" val="10146439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2C346-E1CA-4C08-BB4C-AAF4804F0EA9}"/>
              </a:ext>
            </a:extLst>
          </p:cNvPr>
          <p:cNvSpPr>
            <a:spLocks noGrp="1"/>
          </p:cNvSpPr>
          <p:nvPr>
            <p:ph type="title"/>
          </p:nvPr>
        </p:nvSpPr>
        <p:spPr/>
        <p:txBody>
          <a:bodyPr/>
          <a:lstStyle/>
          <a:p>
            <a:pPr algn="ctr"/>
            <a:r>
              <a:rPr lang="en-US" dirty="0"/>
              <a:t>Strong DL baselines: Convolutional Neural Networks</a:t>
            </a:r>
          </a:p>
        </p:txBody>
      </p:sp>
      <p:sp>
        <p:nvSpPr>
          <p:cNvPr id="4" name="Date Placeholder 3">
            <a:extLst>
              <a:ext uri="{FF2B5EF4-FFF2-40B4-BE49-F238E27FC236}">
                <a16:creationId xmlns:a16="http://schemas.microsoft.com/office/drawing/2014/main" id="{82EBEB8F-9BDE-4880-97EC-2B91D66D9037}"/>
              </a:ext>
            </a:extLst>
          </p:cNvPr>
          <p:cNvSpPr>
            <a:spLocks noGrp="1"/>
          </p:cNvSpPr>
          <p:nvPr>
            <p:ph type="dt" sz="half" idx="10"/>
          </p:nvPr>
        </p:nvSpPr>
        <p:spPr>
          <a:xfrm>
            <a:off x="0" y="6492875"/>
            <a:ext cx="863600" cy="365125"/>
          </a:xfrm>
        </p:spPr>
        <p:txBody>
          <a:bodyPr/>
          <a:lstStyle/>
          <a:p>
            <a:r>
              <a:rPr lang="en-US" dirty="0">
                <a:latin typeface="+mj-lt"/>
              </a:rPr>
              <a:t>09-Mar-26</a:t>
            </a:r>
          </a:p>
        </p:txBody>
      </p:sp>
      <p:sp>
        <p:nvSpPr>
          <p:cNvPr id="5" name="Footer Placeholder 4">
            <a:extLst>
              <a:ext uri="{FF2B5EF4-FFF2-40B4-BE49-F238E27FC236}">
                <a16:creationId xmlns:a16="http://schemas.microsoft.com/office/drawing/2014/main" id="{D1FA146A-6EF5-49E6-BD5C-88857CFD3627}"/>
              </a:ext>
            </a:extLst>
          </p:cNvPr>
          <p:cNvSpPr>
            <a:spLocks noGrp="1"/>
          </p:cNvSpPr>
          <p:nvPr>
            <p:ph type="ftr" sz="quarter" idx="11"/>
          </p:nvPr>
        </p:nvSpPr>
        <p:spPr>
          <a:xfrm>
            <a:off x="0" y="0"/>
            <a:ext cx="3361267" cy="365125"/>
          </a:xfrm>
        </p:spPr>
        <p:txBody>
          <a:bodyPr/>
          <a:lstStyle/>
          <a:p>
            <a:r>
              <a:rPr lang="en-US" b="1" dirty="0">
                <a:latin typeface="Arial Rounded MT Bold" panose="020F0704030504030204" pitchFamily="34" charset="0"/>
              </a:rPr>
              <a:t>Advanced topics in Biomedical Informatics</a:t>
            </a:r>
          </a:p>
        </p:txBody>
      </p:sp>
      <p:sp>
        <p:nvSpPr>
          <p:cNvPr id="6" name="Slide Number Placeholder 5">
            <a:extLst>
              <a:ext uri="{FF2B5EF4-FFF2-40B4-BE49-F238E27FC236}">
                <a16:creationId xmlns:a16="http://schemas.microsoft.com/office/drawing/2014/main" id="{3748F524-43A9-4536-B252-CC7EAF90E1DE}"/>
              </a:ext>
            </a:extLst>
          </p:cNvPr>
          <p:cNvSpPr>
            <a:spLocks noGrp="1"/>
          </p:cNvSpPr>
          <p:nvPr>
            <p:ph type="sldNum" sz="quarter" idx="12"/>
          </p:nvPr>
        </p:nvSpPr>
        <p:spPr>
          <a:xfrm>
            <a:off x="9448800" y="6492874"/>
            <a:ext cx="2743200" cy="365125"/>
          </a:xfrm>
        </p:spPr>
        <p:txBody>
          <a:bodyPr/>
          <a:lstStyle/>
          <a:p>
            <a:fld id="{00D10385-91D0-40F3-81EA-50E9A0B25A7B}" type="slidenum">
              <a:rPr lang="en-US" smtClean="0">
                <a:latin typeface="+mj-lt"/>
              </a:rPr>
              <a:t>20</a:t>
            </a:fld>
            <a:endParaRPr lang="en-US">
              <a:latin typeface="+mj-lt"/>
            </a:endParaRPr>
          </a:p>
        </p:txBody>
      </p:sp>
      <p:cxnSp>
        <p:nvCxnSpPr>
          <p:cNvPr id="33" name="Straight Connector 32">
            <a:extLst>
              <a:ext uri="{FF2B5EF4-FFF2-40B4-BE49-F238E27FC236}">
                <a16:creationId xmlns:a16="http://schemas.microsoft.com/office/drawing/2014/main" id="{7D256D18-389C-4545-A1BD-6F4D41F83668}"/>
              </a:ext>
            </a:extLst>
          </p:cNvPr>
          <p:cNvCxnSpPr/>
          <p:nvPr/>
        </p:nvCxnSpPr>
        <p:spPr>
          <a:xfrm>
            <a:off x="419463" y="1612231"/>
            <a:ext cx="11338560" cy="0"/>
          </a:xfrm>
          <a:prstGeom prst="line">
            <a:avLst/>
          </a:prstGeom>
          <a:ln w="38100">
            <a:solidFill>
              <a:srgbClr val="E4D9C1"/>
            </a:solidFill>
          </a:ln>
          <a:effectLst>
            <a:softEdge rad="12700"/>
          </a:effectLst>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F3056C75-2E62-4852-B167-7D1557FE7204}"/>
              </a:ext>
            </a:extLst>
          </p:cNvPr>
          <p:cNvSpPr txBox="1"/>
          <p:nvPr/>
        </p:nvSpPr>
        <p:spPr>
          <a:xfrm>
            <a:off x="61685" y="1787603"/>
            <a:ext cx="7485744" cy="369332"/>
          </a:xfrm>
          <a:prstGeom prst="rect">
            <a:avLst/>
          </a:prstGeom>
          <a:noFill/>
        </p:spPr>
        <p:txBody>
          <a:bodyPr wrap="square">
            <a:spAutoFit/>
          </a:bodyPr>
          <a:lstStyle/>
          <a:p>
            <a:r>
              <a:rPr lang="en-US" sz="1800" b="1" dirty="0">
                <a:solidFill>
                  <a:srgbClr val="173F6B"/>
                </a:solidFill>
                <a:latin typeface="+mj-lt"/>
                <a:ea typeface="Aptos Display" pitchFamily="34" charset="-122"/>
                <a:cs typeface="Aptos Display" pitchFamily="34" charset="-120"/>
              </a:rPr>
              <a:t>Specialized neural networks for images and spatially structured data</a:t>
            </a:r>
            <a:endParaRPr lang="en-US" sz="1800" dirty="0">
              <a:latin typeface="+mj-lt"/>
            </a:endParaRPr>
          </a:p>
        </p:txBody>
      </p:sp>
      <p:sp>
        <p:nvSpPr>
          <p:cNvPr id="62" name="TextBox 61">
            <a:extLst>
              <a:ext uri="{FF2B5EF4-FFF2-40B4-BE49-F238E27FC236}">
                <a16:creationId xmlns:a16="http://schemas.microsoft.com/office/drawing/2014/main" id="{8EFBD80E-C5C3-420B-97F3-43C2BD603B86}"/>
              </a:ext>
            </a:extLst>
          </p:cNvPr>
          <p:cNvSpPr txBox="1"/>
          <p:nvPr/>
        </p:nvSpPr>
        <p:spPr>
          <a:xfrm>
            <a:off x="76200" y="2156935"/>
            <a:ext cx="6096000" cy="4247317"/>
          </a:xfrm>
          <a:prstGeom prst="rect">
            <a:avLst/>
          </a:prstGeom>
          <a:noFill/>
        </p:spPr>
        <p:txBody>
          <a:bodyPr wrap="square">
            <a:spAutoFit/>
          </a:bodyPr>
          <a:lstStyle/>
          <a:p>
            <a:r>
              <a:rPr lang="en-US" b="1" dirty="0"/>
              <a:t>Functionality:</a:t>
            </a:r>
          </a:p>
          <a:p>
            <a:pPr marL="285750" indent="-285750">
              <a:buFont typeface="Arial" panose="020B0604020202020204" pitchFamily="34" charset="0"/>
              <a:buChar char="•"/>
            </a:pPr>
            <a:r>
              <a:rPr lang="en-US" dirty="0"/>
              <a:t>Uses convolutional filters to learn local spatial patterns such as edges, shapes, and textures.</a:t>
            </a:r>
          </a:p>
          <a:p>
            <a:r>
              <a:rPr lang="en-US" b="1" dirty="0"/>
              <a:t>When to use it:</a:t>
            </a:r>
          </a:p>
          <a:p>
            <a:pPr marL="285750" indent="-285750">
              <a:buFont typeface="Arial" panose="020B0604020202020204" pitchFamily="34" charset="0"/>
              <a:buChar char="•"/>
            </a:pPr>
            <a:r>
              <a:rPr lang="en-US" dirty="0"/>
              <a:t>Well suited for imaging tasks, including classification, detection, and segmentation.</a:t>
            </a:r>
          </a:p>
          <a:p>
            <a:r>
              <a:rPr lang="en-US" b="1" dirty="0"/>
              <a:t>Strengths</a:t>
            </a:r>
          </a:p>
          <a:p>
            <a:pPr marL="285750" indent="-285750">
              <a:buFont typeface="Arial" panose="020B0604020202020204" pitchFamily="34" charset="0"/>
              <a:buChar char="•"/>
            </a:pPr>
            <a:r>
              <a:rPr lang="en-US" dirty="0"/>
              <a:t>Excellent for image and signal data</a:t>
            </a:r>
          </a:p>
          <a:p>
            <a:pPr marL="285750" indent="-285750">
              <a:buFont typeface="Arial" panose="020B0604020202020204" pitchFamily="34" charset="0"/>
              <a:buChar char="•"/>
            </a:pPr>
            <a:r>
              <a:rPr lang="en-US" dirty="0"/>
              <a:t>Learns spatial hierarchies automatically</a:t>
            </a:r>
          </a:p>
          <a:p>
            <a:pPr marL="285750" indent="-285750">
              <a:buFont typeface="Arial" panose="020B0604020202020204" pitchFamily="34" charset="0"/>
              <a:buChar char="•"/>
            </a:pPr>
            <a:r>
              <a:rPr lang="en-US" dirty="0"/>
              <a:t>Parameter-efficient compared with fully connected networks</a:t>
            </a:r>
          </a:p>
          <a:p>
            <a:r>
              <a:rPr lang="en-US" b="1" dirty="0"/>
              <a:t>Limitations</a:t>
            </a:r>
          </a:p>
          <a:p>
            <a:pPr marL="285750" indent="-285750">
              <a:buFont typeface="Arial" panose="020B0604020202020204" pitchFamily="34" charset="0"/>
              <a:buChar char="•"/>
            </a:pPr>
            <a:r>
              <a:rPr lang="en-US" dirty="0"/>
              <a:t>Needs substantial data or pretraining</a:t>
            </a:r>
          </a:p>
          <a:p>
            <a:pPr marL="285750" indent="-285750">
              <a:buFont typeface="Arial" panose="020B0604020202020204" pitchFamily="34" charset="0"/>
              <a:buChar char="•"/>
            </a:pPr>
            <a:r>
              <a:rPr lang="en-US" dirty="0"/>
              <a:t>Less suited to non-spatial tabular data</a:t>
            </a:r>
          </a:p>
          <a:p>
            <a:pPr marL="285750" indent="-285750">
              <a:buFont typeface="Arial" panose="020B0604020202020204" pitchFamily="34" charset="0"/>
              <a:buChar char="•"/>
            </a:pPr>
            <a:r>
              <a:rPr lang="en-US" dirty="0"/>
              <a:t>Training can be computationally expensive</a:t>
            </a:r>
          </a:p>
        </p:txBody>
      </p:sp>
      <p:pic>
        <p:nvPicPr>
          <p:cNvPr id="7170" name="Picture 2" descr="Neural network types - Questions and Answers ​in MRI">
            <a:extLst>
              <a:ext uri="{FF2B5EF4-FFF2-40B4-BE49-F238E27FC236}">
                <a16:creationId xmlns:a16="http://schemas.microsoft.com/office/drawing/2014/main" id="{AF8F30A5-C404-4D5F-BE05-356A9E6FE4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183"/>
          <a:stretch/>
        </p:blipFill>
        <p:spPr bwMode="auto">
          <a:xfrm>
            <a:off x="6096000" y="3367043"/>
            <a:ext cx="6095999" cy="229451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ellenic Mediterranean University (HMU) | Digital Twin">
            <a:extLst>
              <a:ext uri="{FF2B5EF4-FFF2-40B4-BE49-F238E27FC236}">
                <a16:creationId xmlns:a16="http://schemas.microsoft.com/office/drawing/2014/main" id="{D042F30B-9B10-4F18-9A24-BF943F2E18FE}"/>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9602" t="5266" r="22698" b="8186"/>
          <a:stretch/>
        </p:blipFill>
        <p:spPr bwMode="auto">
          <a:xfrm>
            <a:off x="11438467" y="0"/>
            <a:ext cx="753533" cy="753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5422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2C346-E1CA-4C08-BB4C-AAF4804F0EA9}"/>
              </a:ext>
            </a:extLst>
          </p:cNvPr>
          <p:cNvSpPr>
            <a:spLocks noGrp="1"/>
          </p:cNvSpPr>
          <p:nvPr>
            <p:ph type="title"/>
          </p:nvPr>
        </p:nvSpPr>
        <p:spPr/>
        <p:txBody>
          <a:bodyPr/>
          <a:lstStyle/>
          <a:p>
            <a:pPr algn="ctr"/>
            <a:r>
              <a:rPr lang="en-US" dirty="0"/>
              <a:t>Strong DL baselines: Convolutional Neural Networks</a:t>
            </a:r>
          </a:p>
        </p:txBody>
      </p:sp>
      <p:sp>
        <p:nvSpPr>
          <p:cNvPr id="4" name="Date Placeholder 3">
            <a:extLst>
              <a:ext uri="{FF2B5EF4-FFF2-40B4-BE49-F238E27FC236}">
                <a16:creationId xmlns:a16="http://schemas.microsoft.com/office/drawing/2014/main" id="{82EBEB8F-9BDE-4880-97EC-2B91D66D9037}"/>
              </a:ext>
            </a:extLst>
          </p:cNvPr>
          <p:cNvSpPr>
            <a:spLocks noGrp="1"/>
          </p:cNvSpPr>
          <p:nvPr>
            <p:ph type="dt" sz="half" idx="10"/>
          </p:nvPr>
        </p:nvSpPr>
        <p:spPr>
          <a:xfrm>
            <a:off x="0" y="6492875"/>
            <a:ext cx="863600" cy="365125"/>
          </a:xfrm>
        </p:spPr>
        <p:txBody>
          <a:bodyPr/>
          <a:lstStyle/>
          <a:p>
            <a:r>
              <a:rPr lang="en-US" dirty="0">
                <a:latin typeface="+mj-lt"/>
              </a:rPr>
              <a:t>09-Mar-26</a:t>
            </a:r>
          </a:p>
        </p:txBody>
      </p:sp>
      <p:sp>
        <p:nvSpPr>
          <p:cNvPr id="5" name="Footer Placeholder 4">
            <a:extLst>
              <a:ext uri="{FF2B5EF4-FFF2-40B4-BE49-F238E27FC236}">
                <a16:creationId xmlns:a16="http://schemas.microsoft.com/office/drawing/2014/main" id="{D1FA146A-6EF5-49E6-BD5C-88857CFD3627}"/>
              </a:ext>
            </a:extLst>
          </p:cNvPr>
          <p:cNvSpPr>
            <a:spLocks noGrp="1"/>
          </p:cNvSpPr>
          <p:nvPr>
            <p:ph type="ftr" sz="quarter" idx="11"/>
          </p:nvPr>
        </p:nvSpPr>
        <p:spPr>
          <a:xfrm>
            <a:off x="0" y="0"/>
            <a:ext cx="3361267" cy="365125"/>
          </a:xfrm>
        </p:spPr>
        <p:txBody>
          <a:bodyPr/>
          <a:lstStyle/>
          <a:p>
            <a:r>
              <a:rPr lang="en-US" b="1" dirty="0">
                <a:latin typeface="Arial Rounded MT Bold" panose="020F0704030504030204" pitchFamily="34" charset="0"/>
              </a:rPr>
              <a:t>Advanced topics in Biomedical Informatics</a:t>
            </a:r>
          </a:p>
        </p:txBody>
      </p:sp>
      <p:sp>
        <p:nvSpPr>
          <p:cNvPr id="6" name="Slide Number Placeholder 5">
            <a:extLst>
              <a:ext uri="{FF2B5EF4-FFF2-40B4-BE49-F238E27FC236}">
                <a16:creationId xmlns:a16="http://schemas.microsoft.com/office/drawing/2014/main" id="{3748F524-43A9-4536-B252-CC7EAF90E1DE}"/>
              </a:ext>
            </a:extLst>
          </p:cNvPr>
          <p:cNvSpPr>
            <a:spLocks noGrp="1"/>
          </p:cNvSpPr>
          <p:nvPr>
            <p:ph type="sldNum" sz="quarter" idx="12"/>
          </p:nvPr>
        </p:nvSpPr>
        <p:spPr>
          <a:xfrm>
            <a:off x="9448800" y="6492874"/>
            <a:ext cx="2743200" cy="365125"/>
          </a:xfrm>
        </p:spPr>
        <p:txBody>
          <a:bodyPr/>
          <a:lstStyle/>
          <a:p>
            <a:fld id="{00D10385-91D0-40F3-81EA-50E9A0B25A7B}" type="slidenum">
              <a:rPr lang="en-US" smtClean="0">
                <a:latin typeface="+mj-lt"/>
              </a:rPr>
              <a:t>21</a:t>
            </a:fld>
            <a:endParaRPr lang="en-US">
              <a:latin typeface="+mj-lt"/>
            </a:endParaRPr>
          </a:p>
        </p:txBody>
      </p:sp>
      <p:cxnSp>
        <p:nvCxnSpPr>
          <p:cNvPr id="33" name="Straight Connector 32">
            <a:extLst>
              <a:ext uri="{FF2B5EF4-FFF2-40B4-BE49-F238E27FC236}">
                <a16:creationId xmlns:a16="http://schemas.microsoft.com/office/drawing/2014/main" id="{7D256D18-389C-4545-A1BD-6F4D41F83668}"/>
              </a:ext>
            </a:extLst>
          </p:cNvPr>
          <p:cNvCxnSpPr/>
          <p:nvPr/>
        </p:nvCxnSpPr>
        <p:spPr>
          <a:xfrm>
            <a:off x="419463" y="1612231"/>
            <a:ext cx="11338560" cy="0"/>
          </a:xfrm>
          <a:prstGeom prst="line">
            <a:avLst/>
          </a:prstGeom>
          <a:ln w="38100">
            <a:solidFill>
              <a:srgbClr val="E4D9C1"/>
            </a:solidFill>
          </a:ln>
          <a:effectLst>
            <a:softEdge rad="12700"/>
          </a:effectLst>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F3056C75-2E62-4852-B167-7D1557FE7204}"/>
              </a:ext>
            </a:extLst>
          </p:cNvPr>
          <p:cNvSpPr txBox="1"/>
          <p:nvPr/>
        </p:nvSpPr>
        <p:spPr>
          <a:xfrm>
            <a:off x="61685" y="1787603"/>
            <a:ext cx="7485744" cy="369332"/>
          </a:xfrm>
          <a:prstGeom prst="rect">
            <a:avLst/>
          </a:prstGeom>
          <a:noFill/>
        </p:spPr>
        <p:txBody>
          <a:bodyPr wrap="square">
            <a:spAutoFit/>
          </a:bodyPr>
          <a:lstStyle/>
          <a:p>
            <a:r>
              <a:rPr lang="en-US" sz="1800" b="1" dirty="0">
                <a:solidFill>
                  <a:srgbClr val="173F6B"/>
                </a:solidFill>
                <a:latin typeface="+mj-lt"/>
                <a:ea typeface="Aptos Display" pitchFamily="34" charset="-122"/>
                <a:cs typeface="Aptos Display" pitchFamily="34" charset="-120"/>
              </a:rPr>
              <a:t>Specialized neural networks for images and spatially structured data</a:t>
            </a:r>
            <a:endParaRPr lang="en-US" sz="1800" dirty="0">
              <a:latin typeface="+mj-lt"/>
            </a:endParaRPr>
          </a:p>
        </p:txBody>
      </p:sp>
      <p:sp>
        <p:nvSpPr>
          <p:cNvPr id="62" name="TextBox 61">
            <a:extLst>
              <a:ext uri="{FF2B5EF4-FFF2-40B4-BE49-F238E27FC236}">
                <a16:creationId xmlns:a16="http://schemas.microsoft.com/office/drawing/2014/main" id="{8EFBD80E-C5C3-420B-97F3-43C2BD603B86}"/>
              </a:ext>
            </a:extLst>
          </p:cNvPr>
          <p:cNvSpPr txBox="1"/>
          <p:nvPr/>
        </p:nvSpPr>
        <p:spPr>
          <a:xfrm>
            <a:off x="76200" y="2156935"/>
            <a:ext cx="6096000" cy="1200329"/>
          </a:xfrm>
          <a:prstGeom prst="rect">
            <a:avLst/>
          </a:prstGeom>
          <a:noFill/>
        </p:spPr>
        <p:txBody>
          <a:bodyPr wrap="square">
            <a:spAutoFit/>
          </a:bodyPr>
          <a:lstStyle/>
          <a:p>
            <a:r>
              <a:rPr lang="en-US" b="1" dirty="0"/>
              <a:t>Example Chest X-ray classification</a:t>
            </a:r>
          </a:p>
          <a:p>
            <a:pPr marL="285750" indent="-285750">
              <a:buFont typeface="Arial" panose="020B0604020202020204" pitchFamily="34" charset="0"/>
              <a:buChar char="•"/>
            </a:pPr>
            <a:r>
              <a:rPr lang="en-US" b="1" dirty="0"/>
              <a:t> </a:t>
            </a:r>
            <a:r>
              <a:rPr lang="en-US" dirty="0"/>
              <a:t>Input: chest X-ray image</a:t>
            </a:r>
          </a:p>
          <a:p>
            <a:pPr marL="285750" indent="-285750">
              <a:buFont typeface="Arial" panose="020B0604020202020204" pitchFamily="34" charset="0"/>
              <a:buChar char="•"/>
            </a:pPr>
            <a:r>
              <a:rPr lang="en-US" dirty="0"/>
              <a:t>CNN learns spatial patterns in lung regions</a:t>
            </a:r>
          </a:p>
          <a:p>
            <a:pPr marL="285750" indent="-285750">
              <a:buFont typeface="Arial" panose="020B0604020202020204" pitchFamily="34" charset="0"/>
              <a:buChar char="•"/>
            </a:pPr>
            <a:r>
              <a:rPr lang="en-US" dirty="0"/>
              <a:t>Output: pneumonia vs normal</a:t>
            </a:r>
          </a:p>
        </p:txBody>
      </p:sp>
      <p:pic>
        <p:nvPicPr>
          <p:cNvPr id="7170" name="Picture 2" descr="Neural network types - Questions and Answers ​in MRI">
            <a:extLst>
              <a:ext uri="{FF2B5EF4-FFF2-40B4-BE49-F238E27FC236}">
                <a16:creationId xmlns:a16="http://schemas.microsoft.com/office/drawing/2014/main" id="{AF8F30A5-C404-4D5F-BE05-356A9E6FE4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183"/>
          <a:stretch/>
        </p:blipFill>
        <p:spPr bwMode="auto">
          <a:xfrm>
            <a:off x="6096000" y="3367043"/>
            <a:ext cx="6095999" cy="229451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ellenic Mediterranean University (HMU) | Digital Twin">
            <a:extLst>
              <a:ext uri="{FF2B5EF4-FFF2-40B4-BE49-F238E27FC236}">
                <a16:creationId xmlns:a16="http://schemas.microsoft.com/office/drawing/2014/main" id="{D042F30B-9B10-4F18-9A24-BF943F2E18FE}"/>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9602" t="5266" r="22698" b="8186"/>
          <a:stretch/>
        </p:blipFill>
        <p:spPr bwMode="auto">
          <a:xfrm>
            <a:off x="11438467" y="0"/>
            <a:ext cx="753533" cy="753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29287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2C346-E1CA-4C08-BB4C-AAF4804F0EA9}"/>
              </a:ext>
            </a:extLst>
          </p:cNvPr>
          <p:cNvSpPr>
            <a:spLocks noGrp="1"/>
          </p:cNvSpPr>
          <p:nvPr>
            <p:ph type="title"/>
          </p:nvPr>
        </p:nvSpPr>
        <p:spPr/>
        <p:txBody>
          <a:bodyPr/>
          <a:lstStyle/>
          <a:p>
            <a:pPr algn="ctr"/>
            <a:r>
              <a:rPr lang="en-US" dirty="0"/>
              <a:t>Strong DL baselines: Encoders</a:t>
            </a:r>
          </a:p>
        </p:txBody>
      </p:sp>
      <p:sp>
        <p:nvSpPr>
          <p:cNvPr id="4" name="Date Placeholder 3">
            <a:extLst>
              <a:ext uri="{FF2B5EF4-FFF2-40B4-BE49-F238E27FC236}">
                <a16:creationId xmlns:a16="http://schemas.microsoft.com/office/drawing/2014/main" id="{82EBEB8F-9BDE-4880-97EC-2B91D66D9037}"/>
              </a:ext>
            </a:extLst>
          </p:cNvPr>
          <p:cNvSpPr>
            <a:spLocks noGrp="1"/>
          </p:cNvSpPr>
          <p:nvPr>
            <p:ph type="dt" sz="half" idx="10"/>
          </p:nvPr>
        </p:nvSpPr>
        <p:spPr>
          <a:xfrm>
            <a:off x="0" y="6492875"/>
            <a:ext cx="863600" cy="365125"/>
          </a:xfrm>
        </p:spPr>
        <p:txBody>
          <a:bodyPr/>
          <a:lstStyle/>
          <a:p>
            <a:r>
              <a:rPr lang="en-US" dirty="0">
                <a:latin typeface="+mj-lt"/>
              </a:rPr>
              <a:t>09-Mar-26</a:t>
            </a:r>
          </a:p>
        </p:txBody>
      </p:sp>
      <p:sp>
        <p:nvSpPr>
          <p:cNvPr id="5" name="Footer Placeholder 4">
            <a:extLst>
              <a:ext uri="{FF2B5EF4-FFF2-40B4-BE49-F238E27FC236}">
                <a16:creationId xmlns:a16="http://schemas.microsoft.com/office/drawing/2014/main" id="{D1FA146A-6EF5-49E6-BD5C-88857CFD3627}"/>
              </a:ext>
            </a:extLst>
          </p:cNvPr>
          <p:cNvSpPr>
            <a:spLocks noGrp="1"/>
          </p:cNvSpPr>
          <p:nvPr>
            <p:ph type="ftr" sz="quarter" idx="11"/>
          </p:nvPr>
        </p:nvSpPr>
        <p:spPr>
          <a:xfrm>
            <a:off x="0" y="0"/>
            <a:ext cx="3361267" cy="365125"/>
          </a:xfrm>
        </p:spPr>
        <p:txBody>
          <a:bodyPr/>
          <a:lstStyle/>
          <a:p>
            <a:r>
              <a:rPr lang="en-US" b="1" dirty="0">
                <a:latin typeface="Arial Rounded MT Bold" panose="020F0704030504030204" pitchFamily="34" charset="0"/>
              </a:rPr>
              <a:t>Advanced topics in Biomedical Informatics</a:t>
            </a:r>
          </a:p>
        </p:txBody>
      </p:sp>
      <p:sp>
        <p:nvSpPr>
          <p:cNvPr id="6" name="Slide Number Placeholder 5">
            <a:extLst>
              <a:ext uri="{FF2B5EF4-FFF2-40B4-BE49-F238E27FC236}">
                <a16:creationId xmlns:a16="http://schemas.microsoft.com/office/drawing/2014/main" id="{3748F524-43A9-4536-B252-CC7EAF90E1DE}"/>
              </a:ext>
            </a:extLst>
          </p:cNvPr>
          <p:cNvSpPr>
            <a:spLocks noGrp="1"/>
          </p:cNvSpPr>
          <p:nvPr>
            <p:ph type="sldNum" sz="quarter" idx="12"/>
          </p:nvPr>
        </p:nvSpPr>
        <p:spPr>
          <a:xfrm>
            <a:off x="9448800" y="6492874"/>
            <a:ext cx="2743200" cy="365125"/>
          </a:xfrm>
        </p:spPr>
        <p:txBody>
          <a:bodyPr/>
          <a:lstStyle/>
          <a:p>
            <a:fld id="{00D10385-91D0-40F3-81EA-50E9A0B25A7B}" type="slidenum">
              <a:rPr lang="en-US" smtClean="0">
                <a:latin typeface="+mj-lt"/>
              </a:rPr>
              <a:t>22</a:t>
            </a:fld>
            <a:endParaRPr lang="en-US">
              <a:latin typeface="+mj-lt"/>
            </a:endParaRPr>
          </a:p>
        </p:txBody>
      </p:sp>
      <p:cxnSp>
        <p:nvCxnSpPr>
          <p:cNvPr id="33" name="Straight Connector 32">
            <a:extLst>
              <a:ext uri="{FF2B5EF4-FFF2-40B4-BE49-F238E27FC236}">
                <a16:creationId xmlns:a16="http://schemas.microsoft.com/office/drawing/2014/main" id="{7D256D18-389C-4545-A1BD-6F4D41F83668}"/>
              </a:ext>
            </a:extLst>
          </p:cNvPr>
          <p:cNvCxnSpPr/>
          <p:nvPr/>
        </p:nvCxnSpPr>
        <p:spPr>
          <a:xfrm>
            <a:off x="419463" y="1612231"/>
            <a:ext cx="11338560" cy="0"/>
          </a:xfrm>
          <a:prstGeom prst="line">
            <a:avLst/>
          </a:prstGeom>
          <a:ln w="38100">
            <a:solidFill>
              <a:srgbClr val="E4D9C1"/>
            </a:solidFill>
          </a:ln>
          <a:effectLst>
            <a:softEdge rad="12700"/>
          </a:effectLst>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F3056C75-2E62-4852-B167-7D1557FE7204}"/>
              </a:ext>
            </a:extLst>
          </p:cNvPr>
          <p:cNvSpPr txBox="1"/>
          <p:nvPr/>
        </p:nvSpPr>
        <p:spPr>
          <a:xfrm>
            <a:off x="61685" y="1787603"/>
            <a:ext cx="6724125" cy="369332"/>
          </a:xfrm>
          <a:prstGeom prst="rect">
            <a:avLst/>
          </a:prstGeom>
          <a:noFill/>
        </p:spPr>
        <p:txBody>
          <a:bodyPr wrap="square">
            <a:spAutoFit/>
          </a:bodyPr>
          <a:lstStyle/>
          <a:p>
            <a:pPr marL="0" indent="0">
              <a:buNone/>
            </a:pPr>
            <a:r>
              <a:rPr lang="en-US" sz="1800" b="1" dirty="0">
                <a:solidFill>
                  <a:srgbClr val="173F6B"/>
                </a:solidFill>
                <a:latin typeface="+mj-lt"/>
                <a:ea typeface="Aptos Display" pitchFamily="34" charset="-122"/>
                <a:cs typeface="Aptos Display" pitchFamily="34" charset="-120"/>
              </a:rPr>
              <a:t>Learn compact feature representations from complex input data</a:t>
            </a:r>
            <a:endParaRPr lang="en-US" sz="1800" dirty="0">
              <a:latin typeface="+mj-lt"/>
            </a:endParaRPr>
          </a:p>
        </p:txBody>
      </p:sp>
      <p:sp>
        <p:nvSpPr>
          <p:cNvPr id="62" name="TextBox 61">
            <a:extLst>
              <a:ext uri="{FF2B5EF4-FFF2-40B4-BE49-F238E27FC236}">
                <a16:creationId xmlns:a16="http://schemas.microsoft.com/office/drawing/2014/main" id="{8EFBD80E-C5C3-420B-97F3-43C2BD603B86}"/>
              </a:ext>
            </a:extLst>
          </p:cNvPr>
          <p:cNvSpPr txBox="1"/>
          <p:nvPr/>
        </p:nvSpPr>
        <p:spPr>
          <a:xfrm>
            <a:off x="76199" y="2156935"/>
            <a:ext cx="7511717" cy="3970318"/>
          </a:xfrm>
          <a:prstGeom prst="rect">
            <a:avLst/>
          </a:prstGeom>
          <a:noFill/>
        </p:spPr>
        <p:txBody>
          <a:bodyPr wrap="square" numCol="1">
            <a:spAutoFit/>
          </a:bodyPr>
          <a:lstStyle/>
          <a:p>
            <a:r>
              <a:rPr lang="en-US" b="1" dirty="0"/>
              <a:t>Functionality:</a:t>
            </a:r>
          </a:p>
          <a:p>
            <a:pPr marL="285750" indent="-285750">
              <a:buFont typeface="Arial" panose="020B0604020202020204" pitchFamily="34" charset="0"/>
              <a:buChar char="•"/>
            </a:pPr>
            <a:r>
              <a:rPr lang="en-US" dirty="0"/>
              <a:t>Maps high-dimensional inputs into lower-dimensional latent embeddings that preserve useful information.</a:t>
            </a:r>
          </a:p>
          <a:p>
            <a:r>
              <a:rPr lang="en-US" b="1" dirty="0"/>
              <a:t>When to use it:</a:t>
            </a:r>
          </a:p>
          <a:p>
            <a:pPr marL="285750" indent="-285750">
              <a:buFont typeface="Arial" panose="020B0604020202020204" pitchFamily="34" charset="0"/>
              <a:buChar char="•"/>
            </a:pPr>
            <a:r>
              <a:rPr lang="en-US" dirty="0"/>
              <a:t>Helpful for representation learning, dimensionality reduction, multimodal learning, and transfer learning.</a:t>
            </a:r>
          </a:p>
          <a:p>
            <a:r>
              <a:rPr lang="en-US" b="1" dirty="0"/>
              <a:t>Strengths</a:t>
            </a:r>
          </a:p>
          <a:p>
            <a:pPr marL="285750" indent="-285750">
              <a:buFont typeface="Arial" panose="020B0604020202020204" pitchFamily="34" charset="0"/>
              <a:buChar char="•"/>
            </a:pPr>
            <a:r>
              <a:rPr lang="en-US" dirty="0"/>
              <a:t>Produces informative latent features</a:t>
            </a:r>
          </a:p>
          <a:p>
            <a:pPr marL="285750" indent="-285750">
              <a:buFont typeface="Arial" panose="020B0604020202020204" pitchFamily="34" charset="0"/>
              <a:buChar char="•"/>
            </a:pPr>
            <a:r>
              <a:rPr lang="en-US" dirty="0"/>
              <a:t>Useful as a preprocessing or backbone model</a:t>
            </a:r>
          </a:p>
          <a:p>
            <a:pPr marL="285750" indent="-285750">
              <a:buFont typeface="Arial" panose="020B0604020202020204" pitchFamily="34" charset="0"/>
              <a:buChar char="•"/>
            </a:pPr>
            <a:r>
              <a:rPr lang="en-US" dirty="0"/>
              <a:t>Can support downstream prediction tasks</a:t>
            </a:r>
          </a:p>
          <a:p>
            <a:r>
              <a:rPr lang="en-US" b="1" dirty="0"/>
              <a:t>Limitations</a:t>
            </a:r>
          </a:p>
          <a:p>
            <a:pPr marL="285750" indent="-285750">
              <a:buFont typeface="Arial" panose="020B0604020202020204" pitchFamily="34" charset="0"/>
              <a:buChar char="•"/>
            </a:pPr>
            <a:r>
              <a:rPr lang="en-US" dirty="0"/>
              <a:t>Learned representations may be hard to interpret</a:t>
            </a:r>
          </a:p>
          <a:p>
            <a:pPr marL="285750" indent="-285750">
              <a:buFont typeface="Arial" panose="020B0604020202020204" pitchFamily="34" charset="0"/>
              <a:buChar char="•"/>
            </a:pPr>
            <a:r>
              <a:rPr lang="en-US" dirty="0"/>
              <a:t>Quality depends strongly on training objective</a:t>
            </a:r>
          </a:p>
          <a:p>
            <a:pPr marL="285750" indent="-285750">
              <a:buFont typeface="Arial" panose="020B0604020202020204" pitchFamily="34" charset="0"/>
              <a:buChar char="•"/>
            </a:pPr>
            <a:r>
              <a:rPr lang="en-US" dirty="0"/>
              <a:t>May require large datasets for strong embeddings</a:t>
            </a:r>
          </a:p>
        </p:txBody>
      </p:sp>
      <p:pic>
        <p:nvPicPr>
          <p:cNvPr id="9" name="Picture 8">
            <a:extLst>
              <a:ext uri="{FF2B5EF4-FFF2-40B4-BE49-F238E27FC236}">
                <a16:creationId xmlns:a16="http://schemas.microsoft.com/office/drawing/2014/main" id="{4EA24C44-8BBA-4ADB-9D73-A92050324FDB}"/>
              </a:ext>
            </a:extLst>
          </p:cNvPr>
          <p:cNvPicPr>
            <a:picLocks noChangeAspect="1"/>
          </p:cNvPicPr>
          <p:nvPr/>
        </p:nvPicPr>
        <p:blipFill rotWithShape="1">
          <a:blip r:embed="rId2"/>
          <a:srcRect l="11623" t="17143" r="15714" b="16190"/>
          <a:stretch/>
        </p:blipFill>
        <p:spPr>
          <a:xfrm>
            <a:off x="7530911" y="2650377"/>
            <a:ext cx="4584890" cy="2804351"/>
          </a:xfrm>
          <a:prstGeom prst="rect">
            <a:avLst/>
          </a:prstGeom>
        </p:spPr>
      </p:pic>
      <p:pic>
        <p:nvPicPr>
          <p:cNvPr id="10" name="Picture 2" descr="Hellenic Mediterranean University (HMU) | Digital Twin">
            <a:extLst>
              <a:ext uri="{FF2B5EF4-FFF2-40B4-BE49-F238E27FC236}">
                <a16:creationId xmlns:a16="http://schemas.microsoft.com/office/drawing/2014/main" id="{69F45F38-D68F-49C8-B7AC-042BF78B74F4}"/>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9602" t="5266" r="22698" b="8186"/>
          <a:stretch/>
        </p:blipFill>
        <p:spPr bwMode="auto">
          <a:xfrm>
            <a:off x="11438467" y="0"/>
            <a:ext cx="753533" cy="753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13992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2C346-E1CA-4C08-BB4C-AAF4804F0EA9}"/>
              </a:ext>
            </a:extLst>
          </p:cNvPr>
          <p:cNvSpPr>
            <a:spLocks noGrp="1"/>
          </p:cNvSpPr>
          <p:nvPr>
            <p:ph type="title"/>
          </p:nvPr>
        </p:nvSpPr>
        <p:spPr/>
        <p:txBody>
          <a:bodyPr/>
          <a:lstStyle/>
          <a:p>
            <a:pPr algn="ctr"/>
            <a:r>
              <a:rPr lang="en-US" dirty="0"/>
              <a:t>Strong DL baselines: Encoders</a:t>
            </a:r>
          </a:p>
        </p:txBody>
      </p:sp>
      <p:sp>
        <p:nvSpPr>
          <p:cNvPr id="4" name="Date Placeholder 3">
            <a:extLst>
              <a:ext uri="{FF2B5EF4-FFF2-40B4-BE49-F238E27FC236}">
                <a16:creationId xmlns:a16="http://schemas.microsoft.com/office/drawing/2014/main" id="{82EBEB8F-9BDE-4880-97EC-2B91D66D9037}"/>
              </a:ext>
            </a:extLst>
          </p:cNvPr>
          <p:cNvSpPr>
            <a:spLocks noGrp="1"/>
          </p:cNvSpPr>
          <p:nvPr>
            <p:ph type="dt" sz="half" idx="10"/>
          </p:nvPr>
        </p:nvSpPr>
        <p:spPr>
          <a:xfrm>
            <a:off x="0" y="6492875"/>
            <a:ext cx="863600" cy="365125"/>
          </a:xfrm>
        </p:spPr>
        <p:txBody>
          <a:bodyPr/>
          <a:lstStyle/>
          <a:p>
            <a:r>
              <a:rPr lang="en-US" dirty="0">
                <a:latin typeface="+mj-lt"/>
              </a:rPr>
              <a:t>09-Mar-26</a:t>
            </a:r>
          </a:p>
        </p:txBody>
      </p:sp>
      <p:sp>
        <p:nvSpPr>
          <p:cNvPr id="5" name="Footer Placeholder 4">
            <a:extLst>
              <a:ext uri="{FF2B5EF4-FFF2-40B4-BE49-F238E27FC236}">
                <a16:creationId xmlns:a16="http://schemas.microsoft.com/office/drawing/2014/main" id="{D1FA146A-6EF5-49E6-BD5C-88857CFD3627}"/>
              </a:ext>
            </a:extLst>
          </p:cNvPr>
          <p:cNvSpPr>
            <a:spLocks noGrp="1"/>
          </p:cNvSpPr>
          <p:nvPr>
            <p:ph type="ftr" sz="quarter" idx="11"/>
          </p:nvPr>
        </p:nvSpPr>
        <p:spPr>
          <a:xfrm>
            <a:off x="0" y="0"/>
            <a:ext cx="3361267" cy="365125"/>
          </a:xfrm>
        </p:spPr>
        <p:txBody>
          <a:bodyPr/>
          <a:lstStyle/>
          <a:p>
            <a:r>
              <a:rPr lang="en-US" b="1" dirty="0">
                <a:latin typeface="Arial Rounded MT Bold" panose="020F0704030504030204" pitchFamily="34" charset="0"/>
              </a:rPr>
              <a:t>Advanced topics in Biomedical Informatics</a:t>
            </a:r>
          </a:p>
        </p:txBody>
      </p:sp>
      <p:sp>
        <p:nvSpPr>
          <p:cNvPr id="6" name="Slide Number Placeholder 5">
            <a:extLst>
              <a:ext uri="{FF2B5EF4-FFF2-40B4-BE49-F238E27FC236}">
                <a16:creationId xmlns:a16="http://schemas.microsoft.com/office/drawing/2014/main" id="{3748F524-43A9-4536-B252-CC7EAF90E1DE}"/>
              </a:ext>
            </a:extLst>
          </p:cNvPr>
          <p:cNvSpPr>
            <a:spLocks noGrp="1"/>
          </p:cNvSpPr>
          <p:nvPr>
            <p:ph type="sldNum" sz="quarter" idx="12"/>
          </p:nvPr>
        </p:nvSpPr>
        <p:spPr>
          <a:xfrm>
            <a:off x="9448800" y="6492874"/>
            <a:ext cx="2743200" cy="365125"/>
          </a:xfrm>
        </p:spPr>
        <p:txBody>
          <a:bodyPr/>
          <a:lstStyle/>
          <a:p>
            <a:fld id="{00D10385-91D0-40F3-81EA-50E9A0B25A7B}" type="slidenum">
              <a:rPr lang="en-US" smtClean="0">
                <a:latin typeface="+mj-lt"/>
              </a:rPr>
              <a:t>23</a:t>
            </a:fld>
            <a:endParaRPr lang="en-US">
              <a:latin typeface="+mj-lt"/>
            </a:endParaRPr>
          </a:p>
        </p:txBody>
      </p:sp>
      <p:cxnSp>
        <p:nvCxnSpPr>
          <p:cNvPr id="33" name="Straight Connector 32">
            <a:extLst>
              <a:ext uri="{FF2B5EF4-FFF2-40B4-BE49-F238E27FC236}">
                <a16:creationId xmlns:a16="http://schemas.microsoft.com/office/drawing/2014/main" id="{7D256D18-389C-4545-A1BD-6F4D41F83668}"/>
              </a:ext>
            </a:extLst>
          </p:cNvPr>
          <p:cNvCxnSpPr/>
          <p:nvPr/>
        </p:nvCxnSpPr>
        <p:spPr>
          <a:xfrm>
            <a:off x="419463" y="1612231"/>
            <a:ext cx="11338560" cy="0"/>
          </a:xfrm>
          <a:prstGeom prst="line">
            <a:avLst/>
          </a:prstGeom>
          <a:ln w="38100">
            <a:solidFill>
              <a:srgbClr val="E4D9C1"/>
            </a:solidFill>
          </a:ln>
          <a:effectLst>
            <a:softEdge rad="12700"/>
          </a:effectLst>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F3056C75-2E62-4852-B167-7D1557FE7204}"/>
              </a:ext>
            </a:extLst>
          </p:cNvPr>
          <p:cNvSpPr txBox="1"/>
          <p:nvPr/>
        </p:nvSpPr>
        <p:spPr>
          <a:xfrm>
            <a:off x="61685" y="1787603"/>
            <a:ext cx="6724125" cy="369332"/>
          </a:xfrm>
          <a:prstGeom prst="rect">
            <a:avLst/>
          </a:prstGeom>
          <a:noFill/>
        </p:spPr>
        <p:txBody>
          <a:bodyPr wrap="square">
            <a:spAutoFit/>
          </a:bodyPr>
          <a:lstStyle/>
          <a:p>
            <a:pPr marL="0" indent="0">
              <a:buNone/>
            </a:pPr>
            <a:r>
              <a:rPr lang="en-US" sz="1800" b="1" dirty="0">
                <a:solidFill>
                  <a:srgbClr val="173F6B"/>
                </a:solidFill>
                <a:latin typeface="+mj-lt"/>
                <a:ea typeface="Aptos Display" pitchFamily="34" charset="-122"/>
                <a:cs typeface="Aptos Display" pitchFamily="34" charset="-120"/>
              </a:rPr>
              <a:t>Learn compact feature representations from complex input data</a:t>
            </a:r>
            <a:endParaRPr lang="en-US" sz="1800" dirty="0">
              <a:latin typeface="+mj-lt"/>
            </a:endParaRPr>
          </a:p>
        </p:txBody>
      </p:sp>
      <p:sp>
        <p:nvSpPr>
          <p:cNvPr id="62" name="TextBox 61">
            <a:extLst>
              <a:ext uri="{FF2B5EF4-FFF2-40B4-BE49-F238E27FC236}">
                <a16:creationId xmlns:a16="http://schemas.microsoft.com/office/drawing/2014/main" id="{8EFBD80E-C5C3-420B-97F3-43C2BD603B86}"/>
              </a:ext>
            </a:extLst>
          </p:cNvPr>
          <p:cNvSpPr txBox="1"/>
          <p:nvPr/>
        </p:nvSpPr>
        <p:spPr>
          <a:xfrm>
            <a:off x="76199" y="2156935"/>
            <a:ext cx="7511717" cy="2031325"/>
          </a:xfrm>
          <a:prstGeom prst="rect">
            <a:avLst/>
          </a:prstGeom>
          <a:noFill/>
        </p:spPr>
        <p:txBody>
          <a:bodyPr wrap="square" numCol="2">
            <a:spAutoFit/>
          </a:bodyPr>
          <a:lstStyle/>
          <a:p>
            <a:r>
              <a:rPr lang="en-US" b="1" dirty="0"/>
              <a:t>Example ECG representation learning</a:t>
            </a:r>
          </a:p>
          <a:p>
            <a:pPr marL="285750" indent="-285750">
              <a:buFont typeface="Arial" panose="020B0604020202020204" pitchFamily="34" charset="0"/>
              <a:buChar char="•"/>
            </a:pPr>
            <a:r>
              <a:rPr lang="en-US" dirty="0"/>
              <a:t>an encoder compresses a raw ECG signal into a compact latent vector capturing heart rhythm patterns.</a:t>
            </a:r>
          </a:p>
          <a:p>
            <a:pPr marL="285750" indent="-285750">
              <a:buFont typeface="Arial" panose="020B0604020202020204" pitchFamily="34" charset="0"/>
              <a:buChar char="•"/>
            </a:pPr>
            <a:r>
              <a:rPr lang="en-US" dirty="0"/>
              <a:t>The learned embedding can then be used for </a:t>
            </a:r>
            <a:r>
              <a:rPr lang="en-US" b="1" dirty="0"/>
              <a:t>arrhythmia classification, or anomaly detection</a:t>
            </a:r>
            <a:r>
              <a:rPr lang="en-US" dirty="0"/>
              <a:t>.</a:t>
            </a:r>
            <a:endParaRPr lang="en-US" b="1" dirty="0"/>
          </a:p>
        </p:txBody>
      </p:sp>
      <p:pic>
        <p:nvPicPr>
          <p:cNvPr id="9" name="Picture 8">
            <a:extLst>
              <a:ext uri="{FF2B5EF4-FFF2-40B4-BE49-F238E27FC236}">
                <a16:creationId xmlns:a16="http://schemas.microsoft.com/office/drawing/2014/main" id="{4EA24C44-8BBA-4ADB-9D73-A92050324FDB}"/>
              </a:ext>
            </a:extLst>
          </p:cNvPr>
          <p:cNvPicPr>
            <a:picLocks noChangeAspect="1"/>
          </p:cNvPicPr>
          <p:nvPr/>
        </p:nvPicPr>
        <p:blipFill rotWithShape="1">
          <a:blip r:embed="rId2"/>
          <a:srcRect l="11623" t="17143" r="15714" b="16190"/>
          <a:stretch/>
        </p:blipFill>
        <p:spPr>
          <a:xfrm>
            <a:off x="7530911" y="2650377"/>
            <a:ext cx="4584890" cy="2804351"/>
          </a:xfrm>
          <a:prstGeom prst="rect">
            <a:avLst/>
          </a:prstGeom>
        </p:spPr>
      </p:pic>
      <p:pic>
        <p:nvPicPr>
          <p:cNvPr id="10" name="Picture 2" descr="Hellenic Mediterranean University (HMU) | Digital Twin">
            <a:extLst>
              <a:ext uri="{FF2B5EF4-FFF2-40B4-BE49-F238E27FC236}">
                <a16:creationId xmlns:a16="http://schemas.microsoft.com/office/drawing/2014/main" id="{69F45F38-D68F-49C8-B7AC-042BF78B74F4}"/>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9602" t="5266" r="22698" b="8186"/>
          <a:stretch/>
        </p:blipFill>
        <p:spPr bwMode="auto">
          <a:xfrm>
            <a:off x="11438467" y="0"/>
            <a:ext cx="753533" cy="753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67122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2C346-E1CA-4C08-BB4C-AAF4804F0EA9}"/>
              </a:ext>
            </a:extLst>
          </p:cNvPr>
          <p:cNvSpPr>
            <a:spLocks noGrp="1"/>
          </p:cNvSpPr>
          <p:nvPr>
            <p:ph type="title"/>
          </p:nvPr>
        </p:nvSpPr>
        <p:spPr/>
        <p:txBody>
          <a:bodyPr/>
          <a:lstStyle/>
          <a:p>
            <a:pPr algn="ctr"/>
            <a:r>
              <a:rPr lang="en-US" dirty="0"/>
              <a:t>Strong DL baselines: Autoencoders</a:t>
            </a:r>
          </a:p>
        </p:txBody>
      </p:sp>
      <p:sp>
        <p:nvSpPr>
          <p:cNvPr id="4" name="Date Placeholder 3">
            <a:extLst>
              <a:ext uri="{FF2B5EF4-FFF2-40B4-BE49-F238E27FC236}">
                <a16:creationId xmlns:a16="http://schemas.microsoft.com/office/drawing/2014/main" id="{82EBEB8F-9BDE-4880-97EC-2B91D66D9037}"/>
              </a:ext>
            </a:extLst>
          </p:cNvPr>
          <p:cNvSpPr>
            <a:spLocks noGrp="1"/>
          </p:cNvSpPr>
          <p:nvPr>
            <p:ph type="dt" sz="half" idx="10"/>
          </p:nvPr>
        </p:nvSpPr>
        <p:spPr>
          <a:xfrm>
            <a:off x="0" y="6492875"/>
            <a:ext cx="863600" cy="365125"/>
          </a:xfrm>
        </p:spPr>
        <p:txBody>
          <a:bodyPr/>
          <a:lstStyle/>
          <a:p>
            <a:r>
              <a:rPr lang="en-US" dirty="0">
                <a:latin typeface="+mj-lt"/>
              </a:rPr>
              <a:t>09-Mar-26</a:t>
            </a:r>
          </a:p>
        </p:txBody>
      </p:sp>
      <p:sp>
        <p:nvSpPr>
          <p:cNvPr id="5" name="Footer Placeholder 4">
            <a:extLst>
              <a:ext uri="{FF2B5EF4-FFF2-40B4-BE49-F238E27FC236}">
                <a16:creationId xmlns:a16="http://schemas.microsoft.com/office/drawing/2014/main" id="{D1FA146A-6EF5-49E6-BD5C-88857CFD3627}"/>
              </a:ext>
            </a:extLst>
          </p:cNvPr>
          <p:cNvSpPr>
            <a:spLocks noGrp="1"/>
          </p:cNvSpPr>
          <p:nvPr>
            <p:ph type="ftr" sz="quarter" idx="11"/>
          </p:nvPr>
        </p:nvSpPr>
        <p:spPr>
          <a:xfrm>
            <a:off x="0" y="0"/>
            <a:ext cx="3361267" cy="365125"/>
          </a:xfrm>
        </p:spPr>
        <p:txBody>
          <a:bodyPr/>
          <a:lstStyle/>
          <a:p>
            <a:r>
              <a:rPr lang="en-US" b="1" dirty="0">
                <a:latin typeface="Arial Rounded MT Bold" panose="020F0704030504030204" pitchFamily="34" charset="0"/>
              </a:rPr>
              <a:t>Advanced topics in Biomedical Informatics</a:t>
            </a:r>
          </a:p>
        </p:txBody>
      </p:sp>
      <p:sp>
        <p:nvSpPr>
          <p:cNvPr id="6" name="Slide Number Placeholder 5">
            <a:extLst>
              <a:ext uri="{FF2B5EF4-FFF2-40B4-BE49-F238E27FC236}">
                <a16:creationId xmlns:a16="http://schemas.microsoft.com/office/drawing/2014/main" id="{3748F524-43A9-4536-B252-CC7EAF90E1DE}"/>
              </a:ext>
            </a:extLst>
          </p:cNvPr>
          <p:cNvSpPr>
            <a:spLocks noGrp="1"/>
          </p:cNvSpPr>
          <p:nvPr>
            <p:ph type="sldNum" sz="quarter" idx="12"/>
          </p:nvPr>
        </p:nvSpPr>
        <p:spPr>
          <a:xfrm>
            <a:off x="9448800" y="6492874"/>
            <a:ext cx="2743200" cy="365125"/>
          </a:xfrm>
        </p:spPr>
        <p:txBody>
          <a:bodyPr/>
          <a:lstStyle/>
          <a:p>
            <a:fld id="{00D10385-91D0-40F3-81EA-50E9A0B25A7B}" type="slidenum">
              <a:rPr lang="en-US" smtClean="0">
                <a:latin typeface="+mj-lt"/>
              </a:rPr>
              <a:t>24</a:t>
            </a:fld>
            <a:endParaRPr lang="en-US">
              <a:latin typeface="+mj-lt"/>
            </a:endParaRPr>
          </a:p>
        </p:txBody>
      </p:sp>
      <p:cxnSp>
        <p:nvCxnSpPr>
          <p:cNvPr id="33" name="Straight Connector 32">
            <a:extLst>
              <a:ext uri="{FF2B5EF4-FFF2-40B4-BE49-F238E27FC236}">
                <a16:creationId xmlns:a16="http://schemas.microsoft.com/office/drawing/2014/main" id="{7D256D18-389C-4545-A1BD-6F4D41F83668}"/>
              </a:ext>
            </a:extLst>
          </p:cNvPr>
          <p:cNvCxnSpPr/>
          <p:nvPr/>
        </p:nvCxnSpPr>
        <p:spPr>
          <a:xfrm>
            <a:off x="419463" y="1612231"/>
            <a:ext cx="11338560" cy="0"/>
          </a:xfrm>
          <a:prstGeom prst="line">
            <a:avLst/>
          </a:prstGeom>
          <a:ln w="38100">
            <a:solidFill>
              <a:srgbClr val="E4D9C1"/>
            </a:solidFill>
          </a:ln>
          <a:effectLst>
            <a:softEdge rad="12700"/>
          </a:effectLst>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F3056C75-2E62-4852-B167-7D1557FE7204}"/>
              </a:ext>
            </a:extLst>
          </p:cNvPr>
          <p:cNvSpPr txBox="1"/>
          <p:nvPr/>
        </p:nvSpPr>
        <p:spPr>
          <a:xfrm>
            <a:off x="61685" y="1787603"/>
            <a:ext cx="7456715" cy="369332"/>
          </a:xfrm>
          <a:prstGeom prst="rect">
            <a:avLst/>
          </a:prstGeom>
          <a:noFill/>
        </p:spPr>
        <p:txBody>
          <a:bodyPr wrap="square">
            <a:spAutoFit/>
          </a:bodyPr>
          <a:lstStyle/>
          <a:p>
            <a:pPr marL="0" indent="0">
              <a:buNone/>
            </a:pPr>
            <a:r>
              <a:rPr lang="en-US" sz="1800" b="1" dirty="0">
                <a:solidFill>
                  <a:srgbClr val="173F6B"/>
                </a:solidFill>
                <a:latin typeface="+mj-lt"/>
                <a:ea typeface="Aptos Display" pitchFamily="34" charset="-122"/>
                <a:cs typeface="Aptos Display" pitchFamily="34" charset="-120"/>
              </a:rPr>
              <a:t>Unsupervised models for compression and representation learning</a:t>
            </a:r>
            <a:endParaRPr lang="en-US" sz="1800" dirty="0">
              <a:latin typeface="+mj-lt"/>
            </a:endParaRPr>
          </a:p>
        </p:txBody>
      </p:sp>
      <p:sp>
        <p:nvSpPr>
          <p:cNvPr id="62" name="TextBox 61">
            <a:extLst>
              <a:ext uri="{FF2B5EF4-FFF2-40B4-BE49-F238E27FC236}">
                <a16:creationId xmlns:a16="http://schemas.microsoft.com/office/drawing/2014/main" id="{8EFBD80E-C5C3-420B-97F3-43C2BD603B86}"/>
              </a:ext>
            </a:extLst>
          </p:cNvPr>
          <p:cNvSpPr txBox="1"/>
          <p:nvPr/>
        </p:nvSpPr>
        <p:spPr>
          <a:xfrm>
            <a:off x="76200" y="2156935"/>
            <a:ext cx="6096000" cy="3970318"/>
          </a:xfrm>
          <a:prstGeom prst="rect">
            <a:avLst/>
          </a:prstGeom>
          <a:noFill/>
        </p:spPr>
        <p:txBody>
          <a:bodyPr wrap="square">
            <a:spAutoFit/>
          </a:bodyPr>
          <a:lstStyle/>
          <a:p>
            <a:r>
              <a:rPr lang="en-US" b="1" dirty="0"/>
              <a:t>Functionality:</a:t>
            </a:r>
          </a:p>
          <a:p>
            <a:pPr marL="285750" indent="-285750">
              <a:buFont typeface="Arial" panose="020B0604020202020204" pitchFamily="34" charset="0"/>
              <a:buChar char="•"/>
            </a:pPr>
            <a:r>
              <a:rPr lang="en-US" dirty="0"/>
              <a:t>Learns to reconstruct the input from a compressed latent representation.</a:t>
            </a:r>
          </a:p>
          <a:p>
            <a:r>
              <a:rPr lang="en-US" b="1" dirty="0"/>
              <a:t>When to use it:</a:t>
            </a:r>
          </a:p>
          <a:p>
            <a:pPr marL="285750" indent="-285750">
              <a:buFont typeface="Arial" panose="020B0604020202020204" pitchFamily="34" charset="0"/>
              <a:buChar char="•"/>
            </a:pPr>
            <a:r>
              <a:rPr lang="en-US" dirty="0"/>
              <a:t>Useful for dimensionality reduction, denoising, anomaly detection, and feature extraction.</a:t>
            </a:r>
          </a:p>
          <a:p>
            <a:r>
              <a:rPr lang="en-US" b="1" dirty="0"/>
              <a:t>Strengths</a:t>
            </a:r>
          </a:p>
          <a:p>
            <a:pPr marL="285750" indent="-285750">
              <a:buFont typeface="Arial" panose="020B0604020202020204" pitchFamily="34" charset="0"/>
              <a:buChar char="•"/>
            </a:pPr>
            <a:r>
              <a:rPr lang="en-US" dirty="0"/>
              <a:t>Does not require labels</a:t>
            </a:r>
          </a:p>
          <a:p>
            <a:pPr marL="285750" indent="-285750">
              <a:buFont typeface="Arial" panose="020B0604020202020204" pitchFamily="34" charset="0"/>
              <a:buChar char="•"/>
            </a:pPr>
            <a:r>
              <a:rPr lang="en-US" dirty="0"/>
              <a:t>Learns compact representations</a:t>
            </a:r>
          </a:p>
          <a:p>
            <a:pPr marL="285750" indent="-285750">
              <a:buFont typeface="Arial" panose="020B0604020202020204" pitchFamily="34" charset="0"/>
              <a:buChar char="•"/>
            </a:pPr>
            <a:r>
              <a:rPr lang="en-US" dirty="0"/>
              <a:t>Can remove noise and redundancy</a:t>
            </a:r>
          </a:p>
          <a:p>
            <a:r>
              <a:rPr lang="en-US" b="1" dirty="0"/>
              <a:t>Limitations</a:t>
            </a:r>
          </a:p>
          <a:p>
            <a:pPr marL="285750" indent="-285750">
              <a:buFont typeface="Arial" panose="020B0604020202020204" pitchFamily="34" charset="0"/>
              <a:buChar char="•"/>
            </a:pPr>
            <a:r>
              <a:rPr lang="en-US" dirty="0"/>
              <a:t>May learn trivial reconstructions without useful features</a:t>
            </a:r>
          </a:p>
          <a:p>
            <a:pPr marL="285750" indent="-285750">
              <a:buFont typeface="Arial" panose="020B0604020202020204" pitchFamily="34" charset="0"/>
              <a:buChar char="•"/>
            </a:pPr>
            <a:r>
              <a:rPr lang="en-US" dirty="0"/>
              <a:t>Latent space can be difficult to interpret</a:t>
            </a:r>
          </a:p>
          <a:p>
            <a:pPr marL="285750" indent="-285750">
              <a:buFont typeface="Arial" panose="020B0604020202020204" pitchFamily="34" charset="0"/>
              <a:buChar char="•"/>
            </a:pPr>
            <a:r>
              <a:rPr lang="en-US" dirty="0"/>
              <a:t>Not always optimal for predictive tasks by itself</a:t>
            </a:r>
          </a:p>
        </p:txBody>
      </p:sp>
      <p:pic>
        <p:nvPicPr>
          <p:cNvPr id="9218" name="Picture 2" descr="What Is an Autoencoder in Deep Learning?">
            <a:extLst>
              <a:ext uri="{FF2B5EF4-FFF2-40B4-BE49-F238E27FC236}">
                <a16:creationId xmlns:a16="http://schemas.microsoft.com/office/drawing/2014/main" id="{EAFDB3AF-E8F9-4961-8AA5-B09C17EA52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991" t="6844" r="5932" b="6062"/>
          <a:stretch/>
        </p:blipFill>
        <p:spPr bwMode="auto">
          <a:xfrm>
            <a:off x="6096000" y="2928932"/>
            <a:ext cx="6096000" cy="33274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ellenic Mediterranean University (HMU) | Digital Twin">
            <a:extLst>
              <a:ext uri="{FF2B5EF4-FFF2-40B4-BE49-F238E27FC236}">
                <a16:creationId xmlns:a16="http://schemas.microsoft.com/office/drawing/2014/main" id="{68D01317-A56D-4D81-A131-3A263552F400}"/>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9602" t="5266" r="22698" b="8186"/>
          <a:stretch/>
        </p:blipFill>
        <p:spPr bwMode="auto">
          <a:xfrm>
            <a:off x="11438467" y="0"/>
            <a:ext cx="753533" cy="753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18636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2C346-E1CA-4C08-BB4C-AAF4804F0EA9}"/>
              </a:ext>
            </a:extLst>
          </p:cNvPr>
          <p:cNvSpPr>
            <a:spLocks noGrp="1"/>
          </p:cNvSpPr>
          <p:nvPr>
            <p:ph type="title"/>
          </p:nvPr>
        </p:nvSpPr>
        <p:spPr/>
        <p:txBody>
          <a:bodyPr/>
          <a:lstStyle/>
          <a:p>
            <a:pPr algn="ctr"/>
            <a:r>
              <a:rPr lang="en-US" dirty="0"/>
              <a:t>Strong DL baselines: Autoencoders</a:t>
            </a:r>
          </a:p>
        </p:txBody>
      </p:sp>
      <p:sp>
        <p:nvSpPr>
          <p:cNvPr id="4" name="Date Placeholder 3">
            <a:extLst>
              <a:ext uri="{FF2B5EF4-FFF2-40B4-BE49-F238E27FC236}">
                <a16:creationId xmlns:a16="http://schemas.microsoft.com/office/drawing/2014/main" id="{82EBEB8F-9BDE-4880-97EC-2B91D66D9037}"/>
              </a:ext>
            </a:extLst>
          </p:cNvPr>
          <p:cNvSpPr>
            <a:spLocks noGrp="1"/>
          </p:cNvSpPr>
          <p:nvPr>
            <p:ph type="dt" sz="half" idx="10"/>
          </p:nvPr>
        </p:nvSpPr>
        <p:spPr>
          <a:xfrm>
            <a:off x="0" y="6492875"/>
            <a:ext cx="863600" cy="365125"/>
          </a:xfrm>
        </p:spPr>
        <p:txBody>
          <a:bodyPr/>
          <a:lstStyle/>
          <a:p>
            <a:r>
              <a:rPr lang="en-US" dirty="0">
                <a:latin typeface="+mj-lt"/>
              </a:rPr>
              <a:t>09-Mar-26</a:t>
            </a:r>
          </a:p>
        </p:txBody>
      </p:sp>
      <p:sp>
        <p:nvSpPr>
          <p:cNvPr id="5" name="Footer Placeholder 4">
            <a:extLst>
              <a:ext uri="{FF2B5EF4-FFF2-40B4-BE49-F238E27FC236}">
                <a16:creationId xmlns:a16="http://schemas.microsoft.com/office/drawing/2014/main" id="{D1FA146A-6EF5-49E6-BD5C-88857CFD3627}"/>
              </a:ext>
            </a:extLst>
          </p:cNvPr>
          <p:cNvSpPr>
            <a:spLocks noGrp="1"/>
          </p:cNvSpPr>
          <p:nvPr>
            <p:ph type="ftr" sz="quarter" idx="11"/>
          </p:nvPr>
        </p:nvSpPr>
        <p:spPr>
          <a:xfrm>
            <a:off x="0" y="0"/>
            <a:ext cx="3361267" cy="365125"/>
          </a:xfrm>
        </p:spPr>
        <p:txBody>
          <a:bodyPr/>
          <a:lstStyle/>
          <a:p>
            <a:r>
              <a:rPr lang="en-US" b="1" dirty="0">
                <a:latin typeface="Arial Rounded MT Bold" panose="020F0704030504030204" pitchFamily="34" charset="0"/>
              </a:rPr>
              <a:t>Advanced topics in Biomedical Informatics</a:t>
            </a:r>
          </a:p>
        </p:txBody>
      </p:sp>
      <p:sp>
        <p:nvSpPr>
          <p:cNvPr id="6" name="Slide Number Placeholder 5">
            <a:extLst>
              <a:ext uri="{FF2B5EF4-FFF2-40B4-BE49-F238E27FC236}">
                <a16:creationId xmlns:a16="http://schemas.microsoft.com/office/drawing/2014/main" id="{3748F524-43A9-4536-B252-CC7EAF90E1DE}"/>
              </a:ext>
            </a:extLst>
          </p:cNvPr>
          <p:cNvSpPr>
            <a:spLocks noGrp="1"/>
          </p:cNvSpPr>
          <p:nvPr>
            <p:ph type="sldNum" sz="quarter" idx="12"/>
          </p:nvPr>
        </p:nvSpPr>
        <p:spPr>
          <a:xfrm>
            <a:off x="9448800" y="6492874"/>
            <a:ext cx="2743200" cy="365125"/>
          </a:xfrm>
        </p:spPr>
        <p:txBody>
          <a:bodyPr/>
          <a:lstStyle/>
          <a:p>
            <a:fld id="{00D10385-91D0-40F3-81EA-50E9A0B25A7B}" type="slidenum">
              <a:rPr lang="en-US" smtClean="0">
                <a:latin typeface="+mj-lt"/>
              </a:rPr>
              <a:t>25</a:t>
            </a:fld>
            <a:endParaRPr lang="en-US">
              <a:latin typeface="+mj-lt"/>
            </a:endParaRPr>
          </a:p>
        </p:txBody>
      </p:sp>
      <p:cxnSp>
        <p:nvCxnSpPr>
          <p:cNvPr id="33" name="Straight Connector 32">
            <a:extLst>
              <a:ext uri="{FF2B5EF4-FFF2-40B4-BE49-F238E27FC236}">
                <a16:creationId xmlns:a16="http://schemas.microsoft.com/office/drawing/2014/main" id="{7D256D18-389C-4545-A1BD-6F4D41F83668}"/>
              </a:ext>
            </a:extLst>
          </p:cNvPr>
          <p:cNvCxnSpPr/>
          <p:nvPr/>
        </p:nvCxnSpPr>
        <p:spPr>
          <a:xfrm>
            <a:off x="419463" y="1612231"/>
            <a:ext cx="11338560" cy="0"/>
          </a:xfrm>
          <a:prstGeom prst="line">
            <a:avLst/>
          </a:prstGeom>
          <a:ln w="38100">
            <a:solidFill>
              <a:srgbClr val="E4D9C1"/>
            </a:solidFill>
          </a:ln>
          <a:effectLst>
            <a:softEdge rad="12700"/>
          </a:effectLst>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F3056C75-2E62-4852-B167-7D1557FE7204}"/>
              </a:ext>
            </a:extLst>
          </p:cNvPr>
          <p:cNvSpPr txBox="1"/>
          <p:nvPr/>
        </p:nvSpPr>
        <p:spPr>
          <a:xfrm>
            <a:off x="61685" y="1787603"/>
            <a:ext cx="7456715" cy="369332"/>
          </a:xfrm>
          <a:prstGeom prst="rect">
            <a:avLst/>
          </a:prstGeom>
          <a:noFill/>
        </p:spPr>
        <p:txBody>
          <a:bodyPr wrap="square">
            <a:spAutoFit/>
          </a:bodyPr>
          <a:lstStyle/>
          <a:p>
            <a:pPr marL="0" indent="0">
              <a:buNone/>
            </a:pPr>
            <a:r>
              <a:rPr lang="en-US" sz="1800" b="1" dirty="0">
                <a:solidFill>
                  <a:srgbClr val="173F6B"/>
                </a:solidFill>
                <a:latin typeface="+mj-lt"/>
                <a:ea typeface="Aptos Display" pitchFamily="34" charset="-122"/>
                <a:cs typeface="Aptos Display" pitchFamily="34" charset="-120"/>
              </a:rPr>
              <a:t>Unsupervised models for compression and representation learning</a:t>
            </a:r>
            <a:endParaRPr lang="en-US" sz="1800" dirty="0">
              <a:latin typeface="+mj-lt"/>
            </a:endParaRPr>
          </a:p>
        </p:txBody>
      </p:sp>
      <p:sp>
        <p:nvSpPr>
          <p:cNvPr id="62" name="TextBox 61">
            <a:extLst>
              <a:ext uri="{FF2B5EF4-FFF2-40B4-BE49-F238E27FC236}">
                <a16:creationId xmlns:a16="http://schemas.microsoft.com/office/drawing/2014/main" id="{8EFBD80E-C5C3-420B-97F3-43C2BD603B86}"/>
              </a:ext>
            </a:extLst>
          </p:cNvPr>
          <p:cNvSpPr txBox="1"/>
          <p:nvPr/>
        </p:nvSpPr>
        <p:spPr>
          <a:xfrm>
            <a:off x="76200" y="2156935"/>
            <a:ext cx="6096000" cy="1754326"/>
          </a:xfrm>
          <a:prstGeom prst="rect">
            <a:avLst/>
          </a:prstGeom>
          <a:noFill/>
        </p:spPr>
        <p:txBody>
          <a:bodyPr wrap="square">
            <a:spAutoFit/>
          </a:bodyPr>
          <a:lstStyle/>
          <a:p>
            <a:r>
              <a:rPr lang="en-US" b="1" dirty="0"/>
              <a:t>Example:</a:t>
            </a:r>
          </a:p>
          <a:p>
            <a:pPr marL="285750" indent="-285750">
              <a:buFont typeface="Arial" panose="020B0604020202020204" pitchFamily="34" charset="0"/>
              <a:buChar char="•"/>
            </a:pPr>
            <a:r>
              <a:rPr lang="en-US" dirty="0"/>
              <a:t>Train an autoencoder on normal ECG signals</a:t>
            </a:r>
          </a:p>
          <a:p>
            <a:pPr marL="285750" indent="-285750">
              <a:buFont typeface="Arial" panose="020B0604020202020204" pitchFamily="34" charset="0"/>
              <a:buChar char="•"/>
            </a:pPr>
            <a:r>
              <a:rPr lang="en-US" dirty="0"/>
              <a:t>The encoder compresses the signal into a latent representation</a:t>
            </a:r>
          </a:p>
          <a:p>
            <a:pPr marL="285750" indent="-285750">
              <a:buFont typeface="Arial" panose="020B0604020202020204" pitchFamily="34" charset="0"/>
              <a:buChar char="•"/>
            </a:pPr>
            <a:r>
              <a:rPr lang="en-US" dirty="0"/>
              <a:t>The decoder reconstructs the clean ECG</a:t>
            </a:r>
          </a:p>
          <a:p>
            <a:pPr marL="285750" indent="-285750">
              <a:buFont typeface="Arial" panose="020B0604020202020204" pitchFamily="34" charset="0"/>
              <a:buChar char="•"/>
            </a:pPr>
            <a:r>
              <a:rPr lang="en-US" dirty="0"/>
              <a:t>Useful for noise removal and abnormal heartbeat detection</a:t>
            </a:r>
          </a:p>
        </p:txBody>
      </p:sp>
      <p:pic>
        <p:nvPicPr>
          <p:cNvPr id="9218" name="Picture 2" descr="What Is an Autoencoder in Deep Learning?">
            <a:extLst>
              <a:ext uri="{FF2B5EF4-FFF2-40B4-BE49-F238E27FC236}">
                <a16:creationId xmlns:a16="http://schemas.microsoft.com/office/drawing/2014/main" id="{EAFDB3AF-E8F9-4961-8AA5-B09C17EA52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991" t="6844" r="5932" b="6062"/>
          <a:stretch/>
        </p:blipFill>
        <p:spPr bwMode="auto">
          <a:xfrm>
            <a:off x="6096000" y="2928932"/>
            <a:ext cx="6096000" cy="33274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ellenic Mediterranean University (HMU) | Digital Twin">
            <a:extLst>
              <a:ext uri="{FF2B5EF4-FFF2-40B4-BE49-F238E27FC236}">
                <a16:creationId xmlns:a16="http://schemas.microsoft.com/office/drawing/2014/main" id="{68D01317-A56D-4D81-A131-3A263552F400}"/>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9602" t="5266" r="22698" b="8186"/>
          <a:stretch/>
        </p:blipFill>
        <p:spPr bwMode="auto">
          <a:xfrm>
            <a:off x="11438467" y="0"/>
            <a:ext cx="753533" cy="753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03065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2C346-E1CA-4C08-BB4C-AAF4804F0EA9}"/>
              </a:ext>
            </a:extLst>
          </p:cNvPr>
          <p:cNvSpPr>
            <a:spLocks noGrp="1"/>
          </p:cNvSpPr>
          <p:nvPr>
            <p:ph type="title"/>
          </p:nvPr>
        </p:nvSpPr>
        <p:spPr/>
        <p:txBody>
          <a:bodyPr/>
          <a:lstStyle/>
          <a:p>
            <a:pPr algn="ctr"/>
            <a:r>
              <a:rPr lang="en-US" dirty="0"/>
              <a:t>Strong DL baselines: Recurrent Neural Networks</a:t>
            </a:r>
          </a:p>
        </p:txBody>
      </p:sp>
      <p:sp>
        <p:nvSpPr>
          <p:cNvPr id="4" name="Date Placeholder 3">
            <a:extLst>
              <a:ext uri="{FF2B5EF4-FFF2-40B4-BE49-F238E27FC236}">
                <a16:creationId xmlns:a16="http://schemas.microsoft.com/office/drawing/2014/main" id="{82EBEB8F-9BDE-4880-97EC-2B91D66D9037}"/>
              </a:ext>
            </a:extLst>
          </p:cNvPr>
          <p:cNvSpPr>
            <a:spLocks noGrp="1"/>
          </p:cNvSpPr>
          <p:nvPr>
            <p:ph type="dt" sz="half" idx="10"/>
          </p:nvPr>
        </p:nvSpPr>
        <p:spPr>
          <a:xfrm>
            <a:off x="0" y="6492875"/>
            <a:ext cx="863600" cy="365125"/>
          </a:xfrm>
        </p:spPr>
        <p:txBody>
          <a:bodyPr/>
          <a:lstStyle/>
          <a:p>
            <a:r>
              <a:rPr lang="en-US" dirty="0">
                <a:latin typeface="+mj-lt"/>
              </a:rPr>
              <a:t>09-Mar-26</a:t>
            </a:r>
          </a:p>
        </p:txBody>
      </p:sp>
      <p:sp>
        <p:nvSpPr>
          <p:cNvPr id="5" name="Footer Placeholder 4">
            <a:extLst>
              <a:ext uri="{FF2B5EF4-FFF2-40B4-BE49-F238E27FC236}">
                <a16:creationId xmlns:a16="http://schemas.microsoft.com/office/drawing/2014/main" id="{D1FA146A-6EF5-49E6-BD5C-88857CFD3627}"/>
              </a:ext>
            </a:extLst>
          </p:cNvPr>
          <p:cNvSpPr>
            <a:spLocks noGrp="1"/>
          </p:cNvSpPr>
          <p:nvPr>
            <p:ph type="ftr" sz="quarter" idx="11"/>
          </p:nvPr>
        </p:nvSpPr>
        <p:spPr>
          <a:xfrm>
            <a:off x="0" y="0"/>
            <a:ext cx="3361267" cy="365125"/>
          </a:xfrm>
        </p:spPr>
        <p:txBody>
          <a:bodyPr/>
          <a:lstStyle/>
          <a:p>
            <a:r>
              <a:rPr lang="en-US" b="1" dirty="0">
                <a:latin typeface="Arial Rounded MT Bold" panose="020F0704030504030204" pitchFamily="34" charset="0"/>
              </a:rPr>
              <a:t>Advanced topics in Biomedical Informatics</a:t>
            </a:r>
          </a:p>
        </p:txBody>
      </p:sp>
      <p:sp>
        <p:nvSpPr>
          <p:cNvPr id="6" name="Slide Number Placeholder 5">
            <a:extLst>
              <a:ext uri="{FF2B5EF4-FFF2-40B4-BE49-F238E27FC236}">
                <a16:creationId xmlns:a16="http://schemas.microsoft.com/office/drawing/2014/main" id="{3748F524-43A9-4536-B252-CC7EAF90E1DE}"/>
              </a:ext>
            </a:extLst>
          </p:cNvPr>
          <p:cNvSpPr>
            <a:spLocks noGrp="1"/>
          </p:cNvSpPr>
          <p:nvPr>
            <p:ph type="sldNum" sz="quarter" idx="12"/>
          </p:nvPr>
        </p:nvSpPr>
        <p:spPr>
          <a:xfrm>
            <a:off x="9448800" y="6492874"/>
            <a:ext cx="2743200" cy="365125"/>
          </a:xfrm>
        </p:spPr>
        <p:txBody>
          <a:bodyPr/>
          <a:lstStyle/>
          <a:p>
            <a:fld id="{00D10385-91D0-40F3-81EA-50E9A0B25A7B}" type="slidenum">
              <a:rPr lang="en-US" smtClean="0">
                <a:latin typeface="+mj-lt"/>
              </a:rPr>
              <a:t>26</a:t>
            </a:fld>
            <a:endParaRPr lang="en-US">
              <a:latin typeface="+mj-lt"/>
            </a:endParaRPr>
          </a:p>
        </p:txBody>
      </p:sp>
      <p:cxnSp>
        <p:nvCxnSpPr>
          <p:cNvPr id="33" name="Straight Connector 32">
            <a:extLst>
              <a:ext uri="{FF2B5EF4-FFF2-40B4-BE49-F238E27FC236}">
                <a16:creationId xmlns:a16="http://schemas.microsoft.com/office/drawing/2014/main" id="{7D256D18-389C-4545-A1BD-6F4D41F83668}"/>
              </a:ext>
            </a:extLst>
          </p:cNvPr>
          <p:cNvCxnSpPr/>
          <p:nvPr/>
        </p:nvCxnSpPr>
        <p:spPr>
          <a:xfrm>
            <a:off x="419463" y="1612231"/>
            <a:ext cx="11338560" cy="0"/>
          </a:xfrm>
          <a:prstGeom prst="line">
            <a:avLst/>
          </a:prstGeom>
          <a:ln w="38100">
            <a:solidFill>
              <a:srgbClr val="E4D9C1"/>
            </a:solidFill>
          </a:ln>
          <a:effectLst>
            <a:softEdge rad="12700"/>
          </a:effectLst>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F3056C75-2E62-4852-B167-7D1557FE7204}"/>
              </a:ext>
            </a:extLst>
          </p:cNvPr>
          <p:cNvSpPr txBox="1"/>
          <p:nvPr/>
        </p:nvSpPr>
        <p:spPr>
          <a:xfrm>
            <a:off x="61685" y="1787603"/>
            <a:ext cx="6724125" cy="369332"/>
          </a:xfrm>
          <a:prstGeom prst="rect">
            <a:avLst/>
          </a:prstGeom>
          <a:noFill/>
        </p:spPr>
        <p:txBody>
          <a:bodyPr wrap="square">
            <a:spAutoFit/>
          </a:bodyPr>
          <a:lstStyle/>
          <a:p>
            <a:pPr marL="0" indent="0">
              <a:buNone/>
            </a:pPr>
            <a:r>
              <a:rPr lang="en-US" sz="1800" b="1" dirty="0">
                <a:solidFill>
                  <a:srgbClr val="173F6B"/>
                </a:solidFill>
                <a:latin typeface="+mj-lt"/>
                <a:ea typeface="Aptos Display" pitchFamily="34" charset="-122"/>
                <a:cs typeface="Aptos Display" pitchFamily="34" charset="-120"/>
              </a:rPr>
              <a:t>Sequence models for temporal and ordered data</a:t>
            </a:r>
            <a:endParaRPr lang="en-US" sz="1800" dirty="0">
              <a:latin typeface="+mj-lt"/>
            </a:endParaRPr>
          </a:p>
        </p:txBody>
      </p:sp>
      <p:sp>
        <p:nvSpPr>
          <p:cNvPr id="62" name="TextBox 61">
            <a:extLst>
              <a:ext uri="{FF2B5EF4-FFF2-40B4-BE49-F238E27FC236}">
                <a16:creationId xmlns:a16="http://schemas.microsoft.com/office/drawing/2014/main" id="{8EFBD80E-C5C3-420B-97F3-43C2BD603B86}"/>
              </a:ext>
            </a:extLst>
          </p:cNvPr>
          <p:cNvSpPr txBox="1"/>
          <p:nvPr/>
        </p:nvSpPr>
        <p:spPr>
          <a:xfrm>
            <a:off x="76200" y="2156935"/>
            <a:ext cx="6096000" cy="4247317"/>
          </a:xfrm>
          <a:prstGeom prst="rect">
            <a:avLst/>
          </a:prstGeom>
          <a:noFill/>
        </p:spPr>
        <p:txBody>
          <a:bodyPr wrap="square">
            <a:spAutoFit/>
          </a:bodyPr>
          <a:lstStyle/>
          <a:p>
            <a:r>
              <a:rPr lang="en-US" b="1" dirty="0"/>
              <a:t>Functionality:</a:t>
            </a:r>
          </a:p>
          <a:p>
            <a:pPr marL="285750" indent="-285750">
              <a:buFont typeface="Arial" panose="020B0604020202020204" pitchFamily="34" charset="0"/>
              <a:buChar char="•"/>
            </a:pPr>
            <a:r>
              <a:rPr lang="en-US" dirty="0"/>
              <a:t>Processes inputs step by step while maintaining a hidden state that summarizes previous information.</a:t>
            </a:r>
          </a:p>
          <a:p>
            <a:r>
              <a:rPr lang="en-US" b="1" dirty="0"/>
              <a:t>When to use it:</a:t>
            </a:r>
          </a:p>
          <a:p>
            <a:pPr marL="285750" indent="-285750">
              <a:buFont typeface="Arial" panose="020B0604020202020204" pitchFamily="34" charset="0"/>
              <a:buChar char="•"/>
            </a:pPr>
            <a:r>
              <a:rPr lang="en-US" dirty="0"/>
              <a:t>Designed for sequential data such as time series, text, longitudinal records, or physiological signals.</a:t>
            </a:r>
          </a:p>
          <a:p>
            <a:r>
              <a:rPr lang="en-US" b="1" dirty="0"/>
              <a:t>Strengths</a:t>
            </a:r>
          </a:p>
          <a:p>
            <a:pPr marL="285750" indent="-285750">
              <a:buFont typeface="Arial" panose="020B0604020202020204" pitchFamily="34" charset="0"/>
              <a:buChar char="•"/>
            </a:pPr>
            <a:r>
              <a:rPr lang="en-US" dirty="0"/>
              <a:t>Handles ordered and variable-length sequences</a:t>
            </a:r>
          </a:p>
          <a:p>
            <a:pPr marL="285750" indent="-285750">
              <a:buFont typeface="Arial" panose="020B0604020202020204" pitchFamily="34" charset="0"/>
              <a:buChar char="•"/>
            </a:pPr>
            <a:r>
              <a:rPr lang="en-US" dirty="0"/>
              <a:t>Captures temporal dependencies</a:t>
            </a:r>
          </a:p>
          <a:p>
            <a:pPr marL="285750" indent="-285750">
              <a:buFont typeface="Arial" panose="020B0604020202020204" pitchFamily="34" charset="0"/>
              <a:buChar char="•"/>
            </a:pPr>
            <a:r>
              <a:rPr lang="en-US" dirty="0"/>
              <a:t>Natural fit for sequence prediction tasks</a:t>
            </a:r>
          </a:p>
          <a:p>
            <a:r>
              <a:rPr lang="en-US" b="1" dirty="0"/>
              <a:t>Limitations</a:t>
            </a:r>
          </a:p>
          <a:p>
            <a:pPr marL="285750" indent="-285750">
              <a:buFont typeface="Arial" panose="020B0604020202020204" pitchFamily="34" charset="0"/>
              <a:buChar char="•"/>
            </a:pPr>
            <a:r>
              <a:rPr lang="en-US" dirty="0"/>
              <a:t>Can struggle with long-range dependencies</a:t>
            </a:r>
          </a:p>
          <a:p>
            <a:pPr marL="285750" indent="-285750">
              <a:buFont typeface="Arial" panose="020B0604020202020204" pitchFamily="34" charset="0"/>
              <a:buChar char="•"/>
            </a:pPr>
            <a:r>
              <a:rPr lang="en-US" dirty="0"/>
              <a:t>Training may be unstable or slow</a:t>
            </a:r>
          </a:p>
          <a:p>
            <a:pPr marL="285750" indent="-285750">
              <a:buFont typeface="Arial" panose="020B0604020202020204" pitchFamily="34" charset="0"/>
              <a:buChar char="•"/>
            </a:pPr>
            <a:r>
              <a:rPr lang="en-US" dirty="0"/>
              <a:t>Often outperformed by newer architectures such as transformers</a:t>
            </a:r>
          </a:p>
        </p:txBody>
      </p:sp>
      <p:pic>
        <p:nvPicPr>
          <p:cNvPr id="10242" name="Picture 2" descr="Recurrent Neural Networks: A Comprehensive Review of Architectures,  Variants, and Applications">
            <a:extLst>
              <a:ext uri="{FF2B5EF4-FFF2-40B4-BE49-F238E27FC236}">
                <a16:creationId xmlns:a16="http://schemas.microsoft.com/office/drawing/2014/main" id="{BBBBB2F0-6E2B-4AC9-B1F9-2043080773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3250" y="2304155"/>
            <a:ext cx="5238750" cy="39528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ellenic Mediterranean University (HMU) | Digital Twin">
            <a:extLst>
              <a:ext uri="{FF2B5EF4-FFF2-40B4-BE49-F238E27FC236}">
                <a16:creationId xmlns:a16="http://schemas.microsoft.com/office/drawing/2014/main" id="{56075FB1-008A-46D2-B5AB-39566C7451B8}"/>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9602" t="5266" r="22698" b="8186"/>
          <a:stretch/>
        </p:blipFill>
        <p:spPr bwMode="auto">
          <a:xfrm>
            <a:off x="11438467" y="0"/>
            <a:ext cx="753533" cy="753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0889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2C346-E1CA-4C08-BB4C-AAF4804F0EA9}"/>
              </a:ext>
            </a:extLst>
          </p:cNvPr>
          <p:cNvSpPr>
            <a:spLocks noGrp="1"/>
          </p:cNvSpPr>
          <p:nvPr>
            <p:ph type="title"/>
          </p:nvPr>
        </p:nvSpPr>
        <p:spPr/>
        <p:txBody>
          <a:bodyPr/>
          <a:lstStyle/>
          <a:p>
            <a:pPr algn="ctr"/>
            <a:r>
              <a:rPr lang="en-US" dirty="0"/>
              <a:t>Strong DL baselines: Transformers</a:t>
            </a:r>
          </a:p>
        </p:txBody>
      </p:sp>
      <p:sp>
        <p:nvSpPr>
          <p:cNvPr id="4" name="Date Placeholder 3">
            <a:extLst>
              <a:ext uri="{FF2B5EF4-FFF2-40B4-BE49-F238E27FC236}">
                <a16:creationId xmlns:a16="http://schemas.microsoft.com/office/drawing/2014/main" id="{82EBEB8F-9BDE-4880-97EC-2B91D66D9037}"/>
              </a:ext>
            </a:extLst>
          </p:cNvPr>
          <p:cNvSpPr>
            <a:spLocks noGrp="1"/>
          </p:cNvSpPr>
          <p:nvPr>
            <p:ph type="dt" sz="half" idx="10"/>
          </p:nvPr>
        </p:nvSpPr>
        <p:spPr>
          <a:xfrm>
            <a:off x="0" y="6492875"/>
            <a:ext cx="863600" cy="365125"/>
          </a:xfrm>
        </p:spPr>
        <p:txBody>
          <a:bodyPr/>
          <a:lstStyle/>
          <a:p>
            <a:r>
              <a:rPr lang="en-US" dirty="0">
                <a:latin typeface="+mj-lt"/>
              </a:rPr>
              <a:t>09-Mar-26</a:t>
            </a:r>
          </a:p>
        </p:txBody>
      </p:sp>
      <p:sp>
        <p:nvSpPr>
          <p:cNvPr id="5" name="Footer Placeholder 4">
            <a:extLst>
              <a:ext uri="{FF2B5EF4-FFF2-40B4-BE49-F238E27FC236}">
                <a16:creationId xmlns:a16="http://schemas.microsoft.com/office/drawing/2014/main" id="{D1FA146A-6EF5-49E6-BD5C-88857CFD3627}"/>
              </a:ext>
            </a:extLst>
          </p:cNvPr>
          <p:cNvSpPr>
            <a:spLocks noGrp="1"/>
          </p:cNvSpPr>
          <p:nvPr>
            <p:ph type="ftr" sz="quarter" idx="11"/>
          </p:nvPr>
        </p:nvSpPr>
        <p:spPr>
          <a:xfrm>
            <a:off x="0" y="0"/>
            <a:ext cx="3361267" cy="365125"/>
          </a:xfrm>
        </p:spPr>
        <p:txBody>
          <a:bodyPr/>
          <a:lstStyle/>
          <a:p>
            <a:r>
              <a:rPr lang="en-US" b="1" dirty="0">
                <a:latin typeface="Arial Rounded MT Bold" panose="020F0704030504030204" pitchFamily="34" charset="0"/>
              </a:rPr>
              <a:t>Advanced topics in Biomedical Informatics</a:t>
            </a:r>
          </a:p>
        </p:txBody>
      </p:sp>
      <p:sp>
        <p:nvSpPr>
          <p:cNvPr id="6" name="Slide Number Placeholder 5">
            <a:extLst>
              <a:ext uri="{FF2B5EF4-FFF2-40B4-BE49-F238E27FC236}">
                <a16:creationId xmlns:a16="http://schemas.microsoft.com/office/drawing/2014/main" id="{3748F524-43A9-4536-B252-CC7EAF90E1DE}"/>
              </a:ext>
            </a:extLst>
          </p:cNvPr>
          <p:cNvSpPr>
            <a:spLocks noGrp="1"/>
          </p:cNvSpPr>
          <p:nvPr>
            <p:ph type="sldNum" sz="quarter" idx="12"/>
          </p:nvPr>
        </p:nvSpPr>
        <p:spPr>
          <a:xfrm>
            <a:off x="9448800" y="6492874"/>
            <a:ext cx="2743200" cy="365125"/>
          </a:xfrm>
        </p:spPr>
        <p:txBody>
          <a:bodyPr/>
          <a:lstStyle/>
          <a:p>
            <a:fld id="{00D10385-91D0-40F3-81EA-50E9A0B25A7B}" type="slidenum">
              <a:rPr lang="en-US" smtClean="0">
                <a:latin typeface="+mj-lt"/>
              </a:rPr>
              <a:t>27</a:t>
            </a:fld>
            <a:endParaRPr lang="en-US">
              <a:latin typeface="+mj-lt"/>
            </a:endParaRPr>
          </a:p>
        </p:txBody>
      </p:sp>
      <p:cxnSp>
        <p:nvCxnSpPr>
          <p:cNvPr id="33" name="Straight Connector 32">
            <a:extLst>
              <a:ext uri="{FF2B5EF4-FFF2-40B4-BE49-F238E27FC236}">
                <a16:creationId xmlns:a16="http://schemas.microsoft.com/office/drawing/2014/main" id="{7D256D18-389C-4545-A1BD-6F4D41F83668}"/>
              </a:ext>
            </a:extLst>
          </p:cNvPr>
          <p:cNvCxnSpPr/>
          <p:nvPr/>
        </p:nvCxnSpPr>
        <p:spPr>
          <a:xfrm>
            <a:off x="419463" y="1612231"/>
            <a:ext cx="11338560" cy="0"/>
          </a:xfrm>
          <a:prstGeom prst="line">
            <a:avLst/>
          </a:prstGeom>
          <a:ln w="38100">
            <a:solidFill>
              <a:srgbClr val="E4D9C1"/>
            </a:solidFill>
          </a:ln>
          <a:effectLst>
            <a:softEdge rad="12700"/>
          </a:effectLst>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F3056C75-2E62-4852-B167-7D1557FE7204}"/>
              </a:ext>
            </a:extLst>
          </p:cNvPr>
          <p:cNvSpPr txBox="1"/>
          <p:nvPr/>
        </p:nvSpPr>
        <p:spPr>
          <a:xfrm>
            <a:off x="61685" y="1787603"/>
            <a:ext cx="6724125" cy="369332"/>
          </a:xfrm>
          <a:prstGeom prst="rect">
            <a:avLst/>
          </a:prstGeom>
          <a:noFill/>
        </p:spPr>
        <p:txBody>
          <a:bodyPr wrap="square">
            <a:spAutoFit/>
          </a:bodyPr>
          <a:lstStyle/>
          <a:p>
            <a:pPr marL="0" indent="0">
              <a:buNone/>
            </a:pPr>
            <a:r>
              <a:rPr lang="en-US" sz="1800" b="1" dirty="0">
                <a:solidFill>
                  <a:srgbClr val="173F6B"/>
                </a:solidFill>
                <a:latin typeface="+mj-lt"/>
                <a:ea typeface="Aptos Display" pitchFamily="34" charset="-122"/>
                <a:cs typeface="Aptos Display" pitchFamily="34" charset="-120"/>
              </a:rPr>
              <a:t>Sequence models based on attention for long-range dependencies</a:t>
            </a:r>
            <a:endParaRPr lang="en-US" sz="1800" dirty="0">
              <a:latin typeface="+mj-lt"/>
            </a:endParaRPr>
          </a:p>
        </p:txBody>
      </p:sp>
      <p:sp>
        <p:nvSpPr>
          <p:cNvPr id="62" name="TextBox 61">
            <a:extLst>
              <a:ext uri="{FF2B5EF4-FFF2-40B4-BE49-F238E27FC236}">
                <a16:creationId xmlns:a16="http://schemas.microsoft.com/office/drawing/2014/main" id="{8EFBD80E-C5C3-420B-97F3-43C2BD603B86}"/>
              </a:ext>
            </a:extLst>
          </p:cNvPr>
          <p:cNvSpPr txBox="1"/>
          <p:nvPr/>
        </p:nvSpPr>
        <p:spPr>
          <a:xfrm>
            <a:off x="76200" y="2156935"/>
            <a:ext cx="6096000" cy="3693319"/>
          </a:xfrm>
          <a:prstGeom prst="rect">
            <a:avLst/>
          </a:prstGeom>
          <a:noFill/>
        </p:spPr>
        <p:txBody>
          <a:bodyPr wrap="square">
            <a:spAutoFit/>
          </a:bodyPr>
          <a:lstStyle/>
          <a:p>
            <a:r>
              <a:rPr lang="en-US" b="1" dirty="0"/>
              <a:t>Functionality:</a:t>
            </a:r>
          </a:p>
          <a:p>
            <a:pPr marL="285750" indent="-285750">
              <a:buFont typeface="Arial" panose="020B0604020202020204" pitchFamily="34" charset="0"/>
              <a:buChar char="•"/>
            </a:pPr>
            <a:r>
              <a:rPr lang="en-US" dirty="0"/>
              <a:t>Processes the full sequence in parallel using self-attention</a:t>
            </a:r>
          </a:p>
          <a:p>
            <a:pPr marL="285750" indent="-285750">
              <a:buFont typeface="Arial" panose="020B0604020202020204" pitchFamily="34" charset="0"/>
              <a:buChar char="•"/>
            </a:pPr>
            <a:r>
              <a:rPr lang="en-US" dirty="0"/>
              <a:t>Learns which parts of the input are most important for each prediction</a:t>
            </a:r>
          </a:p>
          <a:p>
            <a:pPr marL="285750" indent="-285750">
              <a:buFont typeface="Arial" panose="020B0604020202020204" pitchFamily="34" charset="0"/>
              <a:buChar char="•"/>
            </a:pPr>
            <a:r>
              <a:rPr lang="en-US" dirty="0"/>
              <a:t>Builds contextual representations without relying on step-by-step recurrence</a:t>
            </a:r>
          </a:p>
          <a:p>
            <a:r>
              <a:rPr lang="en-US" b="1" dirty="0"/>
              <a:t>When to use it:</a:t>
            </a:r>
          </a:p>
          <a:p>
            <a:pPr marL="285750" indent="-285750">
              <a:buFont typeface="Arial" panose="020B0604020202020204" pitchFamily="34" charset="0"/>
              <a:buChar char="•"/>
            </a:pPr>
            <a:r>
              <a:rPr lang="en-US" dirty="0"/>
              <a:t>Ideal for sequential or structured data where long-range relationships matter</a:t>
            </a:r>
          </a:p>
          <a:p>
            <a:pPr marL="285750" indent="-285750">
              <a:buFont typeface="Arial" panose="020B0604020202020204" pitchFamily="34" charset="0"/>
              <a:buChar char="•"/>
            </a:pPr>
            <a:r>
              <a:rPr lang="en-US" dirty="0"/>
              <a:t>Useful for text, signals, multivariate time series, and increasingly biomedical data</a:t>
            </a:r>
          </a:p>
          <a:p>
            <a:pPr marL="285750" indent="-285750">
              <a:buFont typeface="Arial" panose="020B0604020202020204" pitchFamily="34" charset="0"/>
              <a:buChar char="•"/>
            </a:pPr>
            <a:r>
              <a:rPr lang="en-US" dirty="0"/>
              <a:t>Preferred when enough data and computational resources are available</a:t>
            </a:r>
          </a:p>
        </p:txBody>
      </p:sp>
      <p:pic>
        <p:nvPicPr>
          <p:cNvPr id="11268" name="Picture 4" descr="AI Research Blog - The Transformer Blueprint: A Holistic Guide to the  Transformer Neural Network Architecture">
            <a:extLst>
              <a:ext uri="{FF2B5EF4-FFF2-40B4-BE49-F238E27FC236}">
                <a16:creationId xmlns:a16="http://schemas.microsoft.com/office/drawing/2014/main" id="{3C56FD9F-71C4-4995-9723-0E7A7DF564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439" r="11715"/>
          <a:stretch/>
        </p:blipFill>
        <p:spPr bwMode="auto">
          <a:xfrm>
            <a:off x="6289189" y="2201246"/>
            <a:ext cx="5762442" cy="424731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ellenic Mediterranean University (HMU) | Digital Twin">
            <a:extLst>
              <a:ext uri="{FF2B5EF4-FFF2-40B4-BE49-F238E27FC236}">
                <a16:creationId xmlns:a16="http://schemas.microsoft.com/office/drawing/2014/main" id="{5670B4A3-84BB-424D-B617-FB6FB08FB36E}"/>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9602" t="5266" r="22698" b="8186"/>
          <a:stretch/>
        </p:blipFill>
        <p:spPr bwMode="auto">
          <a:xfrm>
            <a:off x="11438467" y="0"/>
            <a:ext cx="753533" cy="753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20205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2C346-E1CA-4C08-BB4C-AAF4804F0EA9}"/>
              </a:ext>
            </a:extLst>
          </p:cNvPr>
          <p:cNvSpPr>
            <a:spLocks noGrp="1"/>
          </p:cNvSpPr>
          <p:nvPr>
            <p:ph type="title"/>
          </p:nvPr>
        </p:nvSpPr>
        <p:spPr/>
        <p:txBody>
          <a:bodyPr/>
          <a:lstStyle/>
          <a:p>
            <a:pPr algn="ctr"/>
            <a:r>
              <a:rPr lang="en-US" dirty="0"/>
              <a:t>Strong DL baselines: Transformers</a:t>
            </a:r>
          </a:p>
        </p:txBody>
      </p:sp>
      <p:sp>
        <p:nvSpPr>
          <p:cNvPr id="4" name="Date Placeholder 3">
            <a:extLst>
              <a:ext uri="{FF2B5EF4-FFF2-40B4-BE49-F238E27FC236}">
                <a16:creationId xmlns:a16="http://schemas.microsoft.com/office/drawing/2014/main" id="{82EBEB8F-9BDE-4880-97EC-2B91D66D9037}"/>
              </a:ext>
            </a:extLst>
          </p:cNvPr>
          <p:cNvSpPr>
            <a:spLocks noGrp="1"/>
          </p:cNvSpPr>
          <p:nvPr>
            <p:ph type="dt" sz="half" idx="10"/>
          </p:nvPr>
        </p:nvSpPr>
        <p:spPr>
          <a:xfrm>
            <a:off x="0" y="6492875"/>
            <a:ext cx="863600" cy="365125"/>
          </a:xfrm>
        </p:spPr>
        <p:txBody>
          <a:bodyPr/>
          <a:lstStyle/>
          <a:p>
            <a:r>
              <a:rPr lang="en-US" dirty="0">
                <a:latin typeface="+mj-lt"/>
              </a:rPr>
              <a:t>09-Mar-26</a:t>
            </a:r>
          </a:p>
        </p:txBody>
      </p:sp>
      <p:sp>
        <p:nvSpPr>
          <p:cNvPr id="5" name="Footer Placeholder 4">
            <a:extLst>
              <a:ext uri="{FF2B5EF4-FFF2-40B4-BE49-F238E27FC236}">
                <a16:creationId xmlns:a16="http://schemas.microsoft.com/office/drawing/2014/main" id="{D1FA146A-6EF5-49E6-BD5C-88857CFD3627}"/>
              </a:ext>
            </a:extLst>
          </p:cNvPr>
          <p:cNvSpPr>
            <a:spLocks noGrp="1"/>
          </p:cNvSpPr>
          <p:nvPr>
            <p:ph type="ftr" sz="quarter" idx="11"/>
          </p:nvPr>
        </p:nvSpPr>
        <p:spPr>
          <a:xfrm>
            <a:off x="0" y="0"/>
            <a:ext cx="3361267" cy="365125"/>
          </a:xfrm>
        </p:spPr>
        <p:txBody>
          <a:bodyPr/>
          <a:lstStyle/>
          <a:p>
            <a:r>
              <a:rPr lang="en-US" b="1" dirty="0">
                <a:latin typeface="Arial Rounded MT Bold" panose="020F0704030504030204" pitchFamily="34" charset="0"/>
              </a:rPr>
              <a:t>Advanced topics in Biomedical Informatics</a:t>
            </a:r>
          </a:p>
        </p:txBody>
      </p:sp>
      <p:sp>
        <p:nvSpPr>
          <p:cNvPr id="6" name="Slide Number Placeholder 5">
            <a:extLst>
              <a:ext uri="{FF2B5EF4-FFF2-40B4-BE49-F238E27FC236}">
                <a16:creationId xmlns:a16="http://schemas.microsoft.com/office/drawing/2014/main" id="{3748F524-43A9-4536-B252-CC7EAF90E1DE}"/>
              </a:ext>
            </a:extLst>
          </p:cNvPr>
          <p:cNvSpPr>
            <a:spLocks noGrp="1"/>
          </p:cNvSpPr>
          <p:nvPr>
            <p:ph type="sldNum" sz="quarter" idx="12"/>
          </p:nvPr>
        </p:nvSpPr>
        <p:spPr>
          <a:xfrm>
            <a:off x="9448800" y="6492874"/>
            <a:ext cx="2743200" cy="365125"/>
          </a:xfrm>
        </p:spPr>
        <p:txBody>
          <a:bodyPr/>
          <a:lstStyle/>
          <a:p>
            <a:fld id="{00D10385-91D0-40F3-81EA-50E9A0B25A7B}" type="slidenum">
              <a:rPr lang="en-US" smtClean="0">
                <a:latin typeface="+mj-lt"/>
              </a:rPr>
              <a:t>28</a:t>
            </a:fld>
            <a:endParaRPr lang="en-US">
              <a:latin typeface="+mj-lt"/>
            </a:endParaRPr>
          </a:p>
        </p:txBody>
      </p:sp>
      <p:cxnSp>
        <p:nvCxnSpPr>
          <p:cNvPr id="33" name="Straight Connector 32">
            <a:extLst>
              <a:ext uri="{FF2B5EF4-FFF2-40B4-BE49-F238E27FC236}">
                <a16:creationId xmlns:a16="http://schemas.microsoft.com/office/drawing/2014/main" id="{7D256D18-389C-4545-A1BD-6F4D41F83668}"/>
              </a:ext>
            </a:extLst>
          </p:cNvPr>
          <p:cNvCxnSpPr/>
          <p:nvPr/>
        </p:nvCxnSpPr>
        <p:spPr>
          <a:xfrm>
            <a:off x="419463" y="1612231"/>
            <a:ext cx="11338560" cy="0"/>
          </a:xfrm>
          <a:prstGeom prst="line">
            <a:avLst/>
          </a:prstGeom>
          <a:ln w="38100">
            <a:solidFill>
              <a:srgbClr val="E4D9C1"/>
            </a:solidFill>
          </a:ln>
          <a:effectLst>
            <a:softEdge rad="12700"/>
          </a:effectLst>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F3056C75-2E62-4852-B167-7D1557FE7204}"/>
              </a:ext>
            </a:extLst>
          </p:cNvPr>
          <p:cNvSpPr txBox="1"/>
          <p:nvPr/>
        </p:nvSpPr>
        <p:spPr>
          <a:xfrm>
            <a:off x="61685" y="1787603"/>
            <a:ext cx="6724125" cy="369332"/>
          </a:xfrm>
          <a:prstGeom prst="rect">
            <a:avLst/>
          </a:prstGeom>
          <a:noFill/>
        </p:spPr>
        <p:txBody>
          <a:bodyPr wrap="square">
            <a:spAutoFit/>
          </a:bodyPr>
          <a:lstStyle/>
          <a:p>
            <a:pPr marL="0" indent="0">
              <a:buNone/>
            </a:pPr>
            <a:r>
              <a:rPr lang="en-US" sz="1800" b="1" dirty="0">
                <a:solidFill>
                  <a:srgbClr val="173F6B"/>
                </a:solidFill>
                <a:latin typeface="+mj-lt"/>
                <a:ea typeface="Aptos Display" pitchFamily="34" charset="-122"/>
                <a:cs typeface="Aptos Display" pitchFamily="34" charset="-120"/>
              </a:rPr>
              <a:t>Sequence models based on attention for long-range dependencies</a:t>
            </a:r>
            <a:endParaRPr lang="en-US" sz="1800" dirty="0">
              <a:latin typeface="+mj-lt"/>
            </a:endParaRPr>
          </a:p>
        </p:txBody>
      </p:sp>
      <p:sp>
        <p:nvSpPr>
          <p:cNvPr id="62" name="TextBox 61">
            <a:extLst>
              <a:ext uri="{FF2B5EF4-FFF2-40B4-BE49-F238E27FC236}">
                <a16:creationId xmlns:a16="http://schemas.microsoft.com/office/drawing/2014/main" id="{8EFBD80E-C5C3-420B-97F3-43C2BD603B86}"/>
              </a:ext>
            </a:extLst>
          </p:cNvPr>
          <p:cNvSpPr txBox="1"/>
          <p:nvPr/>
        </p:nvSpPr>
        <p:spPr>
          <a:xfrm>
            <a:off x="76200" y="2156935"/>
            <a:ext cx="6096000" cy="3970318"/>
          </a:xfrm>
          <a:prstGeom prst="rect">
            <a:avLst/>
          </a:prstGeom>
          <a:noFill/>
        </p:spPr>
        <p:txBody>
          <a:bodyPr wrap="square">
            <a:spAutoFit/>
          </a:bodyPr>
          <a:lstStyle/>
          <a:p>
            <a:r>
              <a:rPr lang="en-US" b="1" dirty="0"/>
              <a:t>Strengths</a:t>
            </a:r>
          </a:p>
          <a:p>
            <a:pPr marL="285750" indent="-285750">
              <a:buFont typeface="Arial" panose="020B0604020202020204" pitchFamily="34" charset="0"/>
              <a:buChar char="•"/>
            </a:pPr>
            <a:r>
              <a:rPr lang="en-US" dirty="0"/>
              <a:t>Captures both short- and long-range dependencies effectively</a:t>
            </a:r>
          </a:p>
          <a:p>
            <a:pPr marL="285750" indent="-285750">
              <a:buFont typeface="Arial" panose="020B0604020202020204" pitchFamily="34" charset="0"/>
              <a:buChar char="•"/>
            </a:pPr>
            <a:r>
              <a:rPr lang="en-US" dirty="0"/>
              <a:t>Parallel computation makes training faster than RNNs/LSTMs</a:t>
            </a:r>
          </a:p>
          <a:p>
            <a:pPr marL="285750" indent="-285750">
              <a:buFont typeface="Arial" panose="020B0604020202020204" pitchFamily="34" charset="0"/>
              <a:buChar char="•"/>
            </a:pPr>
            <a:r>
              <a:rPr lang="en-US" dirty="0"/>
              <a:t>Scales well to large datasets and complex tasks</a:t>
            </a:r>
          </a:p>
          <a:p>
            <a:pPr marL="285750" indent="-285750">
              <a:buFont typeface="Arial" panose="020B0604020202020204" pitchFamily="34" charset="0"/>
              <a:buChar char="•"/>
            </a:pPr>
            <a:r>
              <a:rPr lang="en-US" dirty="0"/>
              <a:t>Flexible backbone for classification, forecasting, representation learning, and multimodal fusion</a:t>
            </a:r>
          </a:p>
          <a:p>
            <a:r>
              <a:rPr lang="en-US" b="1" dirty="0"/>
              <a:t>Limitations</a:t>
            </a:r>
          </a:p>
          <a:p>
            <a:pPr marL="285750" indent="-285750">
              <a:buFont typeface="Arial" panose="020B0604020202020204" pitchFamily="34" charset="0"/>
              <a:buChar char="•"/>
            </a:pPr>
            <a:r>
              <a:rPr lang="en-US" dirty="0"/>
              <a:t>Requires more data than simpler models to generalize well</a:t>
            </a:r>
          </a:p>
          <a:p>
            <a:pPr marL="285750" indent="-285750">
              <a:buFont typeface="Arial" panose="020B0604020202020204" pitchFamily="34" charset="0"/>
              <a:buChar char="•"/>
            </a:pPr>
            <a:r>
              <a:rPr lang="en-US" dirty="0"/>
              <a:t>Computationally expensive, especially for long sequences</a:t>
            </a:r>
          </a:p>
          <a:p>
            <a:pPr marL="285750" indent="-285750">
              <a:buFont typeface="Arial" panose="020B0604020202020204" pitchFamily="34" charset="0"/>
              <a:buChar char="•"/>
            </a:pPr>
            <a:r>
              <a:rPr lang="en-US" dirty="0"/>
              <a:t>Can be harder to interpret and tune</a:t>
            </a:r>
          </a:p>
          <a:p>
            <a:pPr marL="285750" indent="-285750">
              <a:buFont typeface="Arial" panose="020B0604020202020204" pitchFamily="34" charset="0"/>
              <a:buChar char="•"/>
            </a:pPr>
            <a:r>
              <a:rPr lang="en-US" dirty="0"/>
              <a:t>May be excessive for small datasets or simple prediction problems</a:t>
            </a:r>
          </a:p>
        </p:txBody>
      </p:sp>
      <p:pic>
        <p:nvPicPr>
          <p:cNvPr id="11268" name="Picture 4" descr="AI Research Blog - The Transformer Blueprint: A Holistic Guide to the  Transformer Neural Network Architecture">
            <a:extLst>
              <a:ext uri="{FF2B5EF4-FFF2-40B4-BE49-F238E27FC236}">
                <a16:creationId xmlns:a16="http://schemas.microsoft.com/office/drawing/2014/main" id="{3C56FD9F-71C4-4995-9723-0E7A7DF564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439" r="11715"/>
          <a:stretch/>
        </p:blipFill>
        <p:spPr bwMode="auto">
          <a:xfrm>
            <a:off x="6289189" y="2201246"/>
            <a:ext cx="5762442" cy="424731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ellenic Mediterranean University (HMU) | Digital Twin">
            <a:extLst>
              <a:ext uri="{FF2B5EF4-FFF2-40B4-BE49-F238E27FC236}">
                <a16:creationId xmlns:a16="http://schemas.microsoft.com/office/drawing/2014/main" id="{67563DDB-05CF-4FB5-A1FB-8D80C56D1D7C}"/>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9602" t="5266" r="22698" b="8186"/>
          <a:stretch/>
        </p:blipFill>
        <p:spPr bwMode="auto">
          <a:xfrm>
            <a:off x="11438467" y="0"/>
            <a:ext cx="753533" cy="753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97337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2C346-E1CA-4C08-BB4C-AAF4804F0EA9}"/>
              </a:ext>
            </a:extLst>
          </p:cNvPr>
          <p:cNvSpPr>
            <a:spLocks noGrp="1"/>
          </p:cNvSpPr>
          <p:nvPr>
            <p:ph type="title"/>
          </p:nvPr>
        </p:nvSpPr>
        <p:spPr/>
        <p:txBody>
          <a:bodyPr/>
          <a:lstStyle/>
          <a:p>
            <a:pPr algn="ctr"/>
            <a:r>
              <a:rPr lang="en-US" dirty="0"/>
              <a:t>Medical imaging tasks and model choices</a:t>
            </a:r>
          </a:p>
        </p:txBody>
      </p:sp>
      <p:sp>
        <p:nvSpPr>
          <p:cNvPr id="4" name="Date Placeholder 3">
            <a:extLst>
              <a:ext uri="{FF2B5EF4-FFF2-40B4-BE49-F238E27FC236}">
                <a16:creationId xmlns:a16="http://schemas.microsoft.com/office/drawing/2014/main" id="{82EBEB8F-9BDE-4880-97EC-2B91D66D9037}"/>
              </a:ext>
            </a:extLst>
          </p:cNvPr>
          <p:cNvSpPr>
            <a:spLocks noGrp="1"/>
          </p:cNvSpPr>
          <p:nvPr>
            <p:ph type="dt" sz="half" idx="10"/>
          </p:nvPr>
        </p:nvSpPr>
        <p:spPr>
          <a:xfrm>
            <a:off x="0" y="6492875"/>
            <a:ext cx="863600" cy="365125"/>
          </a:xfrm>
        </p:spPr>
        <p:txBody>
          <a:bodyPr/>
          <a:lstStyle/>
          <a:p>
            <a:r>
              <a:rPr lang="en-US" dirty="0">
                <a:latin typeface="+mj-lt"/>
              </a:rPr>
              <a:t>09-Mar-26</a:t>
            </a:r>
          </a:p>
        </p:txBody>
      </p:sp>
      <p:sp>
        <p:nvSpPr>
          <p:cNvPr id="5" name="Footer Placeholder 4">
            <a:extLst>
              <a:ext uri="{FF2B5EF4-FFF2-40B4-BE49-F238E27FC236}">
                <a16:creationId xmlns:a16="http://schemas.microsoft.com/office/drawing/2014/main" id="{D1FA146A-6EF5-49E6-BD5C-88857CFD3627}"/>
              </a:ext>
            </a:extLst>
          </p:cNvPr>
          <p:cNvSpPr>
            <a:spLocks noGrp="1"/>
          </p:cNvSpPr>
          <p:nvPr>
            <p:ph type="ftr" sz="quarter" idx="11"/>
          </p:nvPr>
        </p:nvSpPr>
        <p:spPr>
          <a:xfrm>
            <a:off x="0" y="0"/>
            <a:ext cx="3361267" cy="365125"/>
          </a:xfrm>
        </p:spPr>
        <p:txBody>
          <a:bodyPr/>
          <a:lstStyle/>
          <a:p>
            <a:r>
              <a:rPr lang="en-US" b="1" dirty="0">
                <a:latin typeface="Arial Rounded MT Bold" panose="020F0704030504030204" pitchFamily="34" charset="0"/>
              </a:rPr>
              <a:t>Advanced topics in Biomedical Informatics</a:t>
            </a:r>
          </a:p>
        </p:txBody>
      </p:sp>
      <p:sp>
        <p:nvSpPr>
          <p:cNvPr id="6" name="Slide Number Placeholder 5">
            <a:extLst>
              <a:ext uri="{FF2B5EF4-FFF2-40B4-BE49-F238E27FC236}">
                <a16:creationId xmlns:a16="http://schemas.microsoft.com/office/drawing/2014/main" id="{3748F524-43A9-4536-B252-CC7EAF90E1DE}"/>
              </a:ext>
            </a:extLst>
          </p:cNvPr>
          <p:cNvSpPr>
            <a:spLocks noGrp="1"/>
          </p:cNvSpPr>
          <p:nvPr>
            <p:ph type="sldNum" sz="quarter" idx="12"/>
          </p:nvPr>
        </p:nvSpPr>
        <p:spPr>
          <a:xfrm>
            <a:off x="9448800" y="6492874"/>
            <a:ext cx="2743200" cy="365125"/>
          </a:xfrm>
        </p:spPr>
        <p:txBody>
          <a:bodyPr/>
          <a:lstStyle/>
          <a:p>
            <a:fld id="{00D10385-91D0-40F3-81EA-50E9A0B25A7B}" type="slidenum">
              <a:rPr lang="en-US" smtClean="0">
                <a:latin typeface="+mj-lt"/>
              </a:rPr>
              <a:t>29</a:t>
            </a:fld>
            <a:endParaRPr lang="en-US">
              <a:latin typeface="+mj-lt"/>
            </a:endParaRPr>
          </a:p>
        </p:txBody>
      </p:sp>
      <p:cxnSp>
        <p:nvCxnSpPr>
          <p:cNvPr id="33" name="Straight Connector 32">
            <a:extLst>
              <a:ext uri="{FF2B5EF4-FFF2-40B4-BE49-F238E27FC236}">
                <a16:creationId xmlns:a16="http://schemas.microsoft.com/office/drawing/2014/main" id="{7D256D18-389C-4545-A1BD-6F4D41F83668}"/>
              </a:ext>
            </a:extLst>
          </p:cNvPr>
          <p:cNvCxnSpPr/>
          <p:nvPr/>
        </p:nvCxnSpPr>
        <p:spPr>
          <a:xfrm>
            <a:off x="419463" y="1612231"/>
            <a:ext cx="11338560" cy="0"/>
          </a:xfrm>
          <a:prstGeom prst="line">
            <a:avLst/>
          </a:prstGeom>
          <a:ln w="38100">
            <a:solidFill>
              <a:srgbClr val="E4D9C1"/>
            </a:solidFill>
          </a:ln>
          <a:effectLst>
            <a:softEdge rad="12700"/>
          </a:effectLst>
        </p:spPr>
        <p:style>
          <a:lnRef idx="1">
            <a:schemeClr val="accent1"/>
          </a:lnRef>
          <a:fillRef idx="0">
            <a:schemeClr val="accent1"/>
          </a:fillRef>
          <a:effectRef idx="0">
            <a:schemeClr val="accent1"/>
          </a:effectRef>
          <a:fontRef idx="minor">
            <a:schemeClr val="tx1"/>
          </a:fontRef>
        </p:style>
      </p:cxnSp>
      <p:sp>
        <p:nvSpPr>
          <p:cNvPr id="10" name="Shape 5">
            <a:extLst>
              <a:ext uri="{FF2B5EF4-FFF2-40B4-BE49-F238E27FC236}">
                <a16:creationId xmlns:a16="http://schemas.microsoft.com/office/drawing/2014/main" id="{C5067E13-8BFA-48B8-938B-1489330831B0}"/>
              </a:ext>
            </a:extLst>
          </p:cNvPr>
          <p:cNvSpPr/>
          <p:nvPr/>
        </p:nvSpPr>
        <p:spPr>
          <a:xfrm>
            <a:off x="650508" y="2882888"/>
            <a:ext cx="2560320" cy="1828800"/>
          </a:xfrm>
          <a:prstGeom prst="roundRect">
            <a:avLst>
              <a:gd name="adj" fmla="val 6000"/>
            </a:avLst>
          </a:prstGeom>
          <a:solidFill>
            <a:srgbClr val="EAF2FF"/>
          </a:solidFill>
          <a:ln w="12700">
            <a:solidFill>
              <a:srgbClr val="EAF2FF"/>
            </a:solidFill>
            <a:prstDash val="solid"/>
          </a:ln>
          <a:effectLst>
            <a:outerShdw blurRad="19050" dist="6350" dir="2700000" algn="bl" rotWithShape="0">
              <a:srgbClr val="000000">
                <a:alpha val="18000"/>
              </a:srgbClr>
            </a:outerShdw>
          </a:effectLst>
        </p:spPr>
      </p:sp>
      <p:sp>
        <p:nvSpPr>
          <p:cNvPr id="11" name="Shape 6">
            <a:extLst>
              <a:ext uri="{FF2B5EF4-FFF2-40B4-BE49-F238E27FC236}">
                <a16:creationId xmlns:a16="http://schemas.microsoft.com/office/drawing/2014/main" id="{F3CF3E30-7FE3-4B9B-985D-1FC7C7F98494}"/>
              </a:ext>
            </a:extLst>
          </p:cNvPr>
          <p:cNvSpPr/>
          <p:nvPr/>
        </p:nvSpPr>
        <p:spPr>
          <a:xfrm>
            <a:off x="815100" y="3084056"/>
            <a:ext cx="566928" cy="566928"/>
          </a:xfrm>
          <a:prstGeom prst="ellipse">
            <a:avLst/>
          </a:prstGeom>
          <a:solidFill>
            <a:srgbClr val="FFFFFF"/>
          </a:solidFill>
          <a:ln w="12700">
            <a:solidFill>
              <a:srgbClr val="FFFFFF"/>
            </a:solidFill>
            <a:prstDash val="solid"/>
          </a:ln>
        </p:spPr>
      </p:sp>
      <p:sp>
        <p:nvSpPr>
          <p:cNvPr id="13" name="Text 7">
            <a:extLst>
              <a:ext uri="{FF2B5EF4-FFF2-40B4-BE49-F238E27FC236}">
                <a16:creationId xmlns:a16="http://schemas.microsoft.com/office/drawing/2014/main" id="{E8D091D4-F1C7-4167-80AB-3071C42D6048}"/>
              </a:ext>
            </a:extLst>
          </p:cNvPr>
          <p:cNvSpPr/>
          <p:nvPr/>
        </p:nvSpPr>
        <p:spPr>
          <a:xfrm>
            <a:off x="1519188" y="3193784"/>
            <a:ext cx="1417320" cy="274320"/>
          </a:xfrm>
          <a:prstGeom prst="rect">
            <a:avLst/>
          </a:prstGeom>
          <a:noFill/>
          <a:ln/>
        </p:spPr>
        <p:txBody>
          <a:bodyPr wrap="square" lIns="0" tIns="0" rIns="0" bIns="0" rtlCol="0" anchor="ctr"/>
          <a:lstStyle/>
          <a:p>
            <a:pPr marL="0" indent="0">
              <a:buNone/>
            </a:pPr>
            <a:r>
              <a:rPr lang="en-US" sz="1600" b="1" dirty="0">
                <a:solidFill>
                  <a:srgbClr val="173F6B"/>
                </a:solidFill>
              </a:rPr>
              <a:t>Classification</a:t>
            </a:r>
            <a:endParaRPr lang="en-US" sz="1600" dirty="0"/>
          </a:p>
        </p:txBody>
      </p:sp>
      <p:sp>
        <p:nvSpPr>
          <p:cNvPr id="14" name="Text 8">
            <a:extLst>
              <a:ext uri="{FF2B5EF4-FFF2-40B4-BE49-F238E27FC236}">
                <a16:creationId xmlns:a16="http://schemas.microsoft.com/office/drawing/2014/main" id="{5FDD194E-DBBD-4CD6-95DA-87F91F8F0FA9}"/>
              </a:ext>
            </a:extLst>
          </p:cNvPr>
          <p:cNvSpPr/>
          <p:nvPr/>
        </p:nvSpPr>
        <p:spPr>
          <a:xfrm>
            <a:off x="1519188" y="3541256"/>
            <a:ext cx="1463040" cy="640080"/>
          </a:xfrm>
          <a:prstGeom prst="rect">
            <a:avLst/>
          </a:prstGeom>
          <a:noFill/>
          <a:ln/>
        </p:spPr>
        <p:txBody>
          <a:bodyPr wrap="square" lIns="0" tIns="0" rIns="0" bIns="0" rtlCol="0" anchor="t"/>
          <a:lstStyle/>
          <a:p>
            <a:pPr marL="0" indent="0">
              <a:buNone/>
            </a:pPr>
            <a:r>
              <a:rPr lang="en-US" sz="1400" dirty="0">
                <a:solidFill>
                  <a:srgbClr val="5F6875"/>
                </a:solidFill>
              </a:rPr>
              <a:t>one label for the whole image</a:t>
            </a:r>
            <a:endParaRPr lang="en-US" sz="1400" dirty="0"/>
          </a:p>
        </p:txBody>
      </p:sp>
      <p:sp>
        <p:nvSpPr>
          <p:cNvPr id="15" name="Shape 9">
            <a:extLst>
              <a:ext uri="{FF2B5EF4-FFF2-40B4-BE49-F238E27FC236}">
                <a16:creationId xmlns:a16="http://schemas.microsoft.com/office/drawing/2014/main" id="{FA466CE0-E3BF-43C7-8D06-B696BE637B6B}"/>
              </a:ext>
            </a:extLst>
          </p:cNvPr>
          <p:cNvSpPr/>
          <p:nvPr/>
        </p:nvSpPr>
        <p:spPr>
          <a:xfrm>
            <a:off x="3439428" y="2882888"/>
            <a:ext cx="2560320" cy="1828800"/>
          </a:xfrm>
          <a:prstGeom prst="roundRect">
            <a:avLst>
              <a:gd name="adj" fmla="val 6000"/>
            </a:avLst>
          </a:prstGeom>
          <a:solidFill>
            <a:srgbClr val="FFF3E8"/>
          </a:solidFill>
          <a:ln w="12700">
            <a:solidFill>
              <a:srgbClr val="FFF3E8"/>
            </a:solidFill>
            <a:prstDash val="solid"/>
          </a:ln>
          <a:effectLst>
            <a:outerShdw blurRad="19050" dist="6350" dir="2700000" algn="bl" rotWithShape="0">
              <a:srgbClr val="000000">
                <a:alpha val="18000"/>
              </a:srgbClr>
            </a:outerShdw>
          </a:effectLst>
        </p:spPr>
      </p:sp>
      <p:sp>
        <p:nvSpPr>
          <p:cNvPr id="16" name="Shape 10">
            <a:extLst>
              <a:ext uri="{FF2B5EF4-FFF2-40B4-BE49-F238E27FC236}">
                <a16:creationId xmlns:a16="http://schemas.microsoft.com/office/drawing/2014/main" id="{9ABA84CE-E523-4535-8448-23848B68EFB6}"/>
              </a:ext>
            </a:extLst>
          </p:cNvPr>
          <p:cNvSpPr/>
          <p:nvPr/>
        </p:nvSpPr>
        <p:spPr>
          <a:xfrm>
            <a:off x="3604020" y="3084056"/>
            <a:ext cx="566928" cy="566928"/>
          </a:xfrm>
          <a:prstGeom prst="ellipse">
            <a:avLst/>
          </a:prstGeom>
          <a:solidFill>
            <a:srgbClr val="FFFFFF"/>
          </a:solidFill>
          <a:ln w="12700">
            <a:solidFill>
              <a:srgbClr val="FFFFFF"/>
            </a:solidFill>
            <a:prstDash val="solid"/>
          </a:ln>
        </p:spPr>
      </p:sp>
      <p:sp>
        <p:nvSpPr>
          <p:cNvPr id="18" name="Text 11">
            <a:extLst>
              <a:ext uri="{FF2B5EF4-FFF2-40B4-BE49-F238E27FC236}">
                <a16:creationId xmlns:a16="http://schemas.microsoft.com/office/drawing/2014/main" id="{8157D77F-9D33-4651-A0AB-F1937D656E7F}"/>
              </a:ext>
            </a:extLst>
          </p:cNvPr>
          <p:cNvSpPr/>
          <p:nvPr/>
        </p:nvSpPr>
        <p:spPr>
          <a:xfrm>
            <a:off x="4308108" y="3193784"/>
            <a:ext cx="1417320" cy="274320"/>
          </a:xfrm>
          <a:prstGeom prst="rect">
            <a:avLst/>
          </a:prstGeom>
          <a:noFill/>
          <a:ln/>
        </p:spPr>
        <p:txBody>
          <a:bodyPr wrap="square" lIns="0" tIns="0" rIns="0" bIns="0" rtlCol="0" anchor="ctr"/>
          <a:lstStyle/>
          <a:p>
            <a:pPr marL="0" indent="0">
              <a:buNone/>
            </a:pPr>
            <a:r>
              <a:rPr lang="en-US" sz="1600" b="1" dirty="0">
                <a:solidFill>
                  <a:srgbClr val="173F6B"/>
                </a:solidFill>
              </a:rPr>
              <a:t>Detection</a:t>
            </a:r>
            <a:endParaRPr lang="en-US" sz="1600" dirty="0"/>
          </a:p>
        </p:txBody>
      </p:sp>
      <p:sp>
        <p:nvSpPr>
          <p:cNvPr id="19" name="Text 12">
            <a:extLst>
              <a:ext uri="{FF2B5EF4-FFF2-40B4-BE49-F238E27FC236}">
                <a16:creationId xmlns:a16="http://schemas.microsoft.com/office/drawing/2014/main" id="{A20E0F34-82A6-49B2-8B26-D4CED887E063}"/>
              </a:ext>
            </a:extLst>
          </p:cNvPr>
          <p:cNvSpPr/>
          <p:nvPr/>
        </p:nvSpPr>
        <p:spPr>
          <a:xfrm>
            <a:off x="4308108" y="3541256"/>
            <a:ext cx="1463040" cy="640080"/>
          </a:xfrm>
          <a:prstGeom prst="rect">
            <a:avLst/>
          </a:prstGeom>
          <a:noFill/>
          <a:ln/>
        </p:spPr>
        <p:txBody>
          <a:bodyPr wrap="square" lIns="0" tIns="0" rIns="0" bIns="0" rtlCol="0" anchor="t"/>
          <a:lstStyle/>
          <a:p>
            <a:pPr marL="0" indent="0">
              <a:buNone/>
            </a:pPr>
            <a:r>
              <a:rPr lang="en-US" sz="1400" dirty="0">
                <a:solidFill>
                  <a:srgbClr val="5F6875"/>
                </a:solidFill>
              </a:rPr>
              <a:t>box around an object or lesion</a:t>
            </a:r>
            <a:endParaRPr lang="en-US" sz="1400" dirty="0"/>
          </a:p>
        </p:txBody>
      </p:sp>
      <p:sp>
        <p:nvSpPr>
          <p:cNvPr id="20" name="Shape 13">
            <a:extLst>
              <a:ext uri="{FF2B5EF4-FFF2-40B4-BE49-F238E27FC236}">
                <a16:creationId xmlns:a16="http://schemas.microsoft.com/office/drawing/2014/main" id="{642280BD-86C4-41F3-BB75-96FFE8194BAE}"/>
              </a:ext>
            </a:extLst>
          </p:cNvPr>
          <p:cNvSpPr/>
          <p:nvPr/>
        </p:nvSpPr>
        <p:spPr>
          <a:xfrm>
            <a:off x="6228348" y="2882888"/>
            <a:ext cx="2560320" cy="1828800"/>
          </a:xfrm>
          <a:prstGeom prst="roundRect">
            <a:avLst>
              <a:gd name="adj" fmla="val 6000"/>
            </a:avLst>
          </a:prstGeom>
          <a:solidFill>
            <a:srgbClr val="FCECEF"/>
          </a:solidFill>
          <a:ln w="12700">
            <a:solidFill>
              <a:srgbClr val="FCECEF"/>
            </a:solidFill>
            <a:prstDash val="solid"/>
          </a:ln>
          <a:effectLst>
            <a:outerShdw blurRad="19050" dist="6350" dir="2700000" algn="bl" rotWithShape="0">
              <a:srgbClr val="000000">
                <a:alpha val="18000"/>
              </a:srgbClr>
            </a:outerShdw>
          </a:effectLst>
        </p:spPr>
      </p:sp>
      <p:sp>
        <p:nvSpPr>
          <p:cNvPr id="21" name="Shape 14">
            <a:extLst>
              <a:ext uri="{FF2B5EF4-FFF2-40B4-BE49-F238E27FC236}">
                <a16:creationId xmlns:a16="http://schemas.microsoft.com/office/drawing/2014/main" id="{B7B988CD-BDFF-4FCA-8B7A-255C05A49727}"/>
              </a:ext>
            </a:extLst>
          </p:cNvPr>
          <p:cNvSpPr/>
          <p:nvPr/>
        </p:nvSpPr>
        <p:spPr>
          <a:xfrm>
            <a:off x="6392940" y="3084056"/>
            <a:ext cx="566928" cy="566928"/>
          </a:xfrm>
          <a:prstGeom prst="ellipse">
            <a:avLst/>
          </a:prstGeom>
          <a:solidFill>
            <a:srgbClr val="FFFFFF"/>
          </a:solidFill>
          <a:ln w="12700">
            <a:solidFill>
              <a:srgbClr val="FFFFFF"/>
            </a:solidFill>
            <a:prstDash val="solid"/>
          </a:ln>
        </p:spPr>
      </p:sp>
      <p:sp>
        <p:nvSpPr>
          <p:cNvPr id="23" name="Text 15">
            <a:extLst>
              <a:ext uri="{FF2B5EF4-FFF2-40B4-BE49-F238E27FC236}">
                <a16:creationId xmlns:a16="http://schemas.microsoft.com/office/drawing/2014/main" id="{DDB3F457-99C4-4C4B-86F3-AB9BAE75DC6E}"/>
              </a:ext>
            </a:extLst>
          </p:cNvPr>
          <p:cNvSpPr/>
          <p:nvPr/>
        </p:nvSpPr>
        <p:spPr>
          <a:xfrm>
            <a:off x="7097028" y="3193784"/>
            <a:ext cx="1417320" cy="274320"/>
          </a:xfrm>
          <a:prstGeom prst="rect">
            <a:avLst/>
          </a:prstGeom>
          <a:noFill/>
          <a:ln/>
        </p:spPr>
        <p:txBody>
          <a:bodyPr wrap="square" lIns="0" tIns="0" rIns="0" bIns="0" rtlCol="0" anchor="ctr"/>
          <a:lstStyle/>
          <a:p>
            <a:pPr marL="0" indent="0">
              <a:buNone/>
            </a:pPr>
            <a:r>
              <a:rPr lang="en-US" sz="1600" b="1" dirty="0">
                <a:solidFill>
                  <a:srgbClr val="173F6B"/>
                </a:solidFill>
              </a:rPr>
              <a:t>Segmentation</a:t>
            </a:r>
            <a:endParaRPr lang="en-US" sz="1600" dirty="0"/>
          </a:p>
        </p:txBody>
      </p:sp>
      <p:sp>
        <p:nvSpPr>
          <p:cNvPr id="24" name="Text 16">
            <a:extLst>
              <a:ext uri="{FF2B5EF4-FFF2-40B4-BE49-F238E27FC236}">
                <a16:creationId xmlns:a16="http://schemas.microsoft.com/office/drawing/2014/main" id="{E5710706-A2B7-4156-922F-7C185A3EB066}"/>
              </a:ext>
            </a:extLst>
          </p:cNvPr>
          <p:cNvSpPr/>
          <p:nvPr/>
        </p:nvSpPr>
        <p:spPr>
          <a:xfrm>
            <a:off x="7097028" y="3541256"/>
            <a:ext cx="1463040" cy="640080"/>
          </a:xfrm>
          <a:prstGeom prst="rect">
            <a:avLst/>
          </a:prstGeom>
          <a:noFill/>
          <a:ln/>
        </p:spPr>
        <p:txBody>
          <a:bodyPr wrap="square" lIns="0" tIns="0" rIns="0" bIns="0" rtlCol="0" anchor="t"/>
          <a:lstStyle/>
          <a:p>
            <a:pPr marL="0" indent="0">
              <a:buNone/>
            </a:pPr>
            <a:r>
              <a:rPr lang="en-US" sz="1400" dirty="0">
                <a:solidFill>
                  <a:srgbClr val="5F6875"/>
                </a:solidFill>
              </a:rPr>
              <a:t>mask every relevant pixel</a:t>
            </a:r>
            <a:endParaRPr lang="en-US" sz="1400" dirty="0"/>
          </a:p>
        </p:txBody>
      </p:sp>
      <p:sp>
        <p:nvSpPr>
          <p:cNvPr id="25" name="Shape 17">
            <a:extLst>
              <a:ext uri="{FF2B5EF4-FFF2-40B4-BE49-F238E27FC236}">
                <a16:creationId xmlns:a16="http://schemas.microsoft.com/office/drawing/2014/main" id="{85032413-180E-4122-9D21-9560BC605A81}"/>
              </a:ext>
            </a:extLst>
          </p:cNvPr>
          <p:cNvSpPr/>
          <p:nvPr/>
        </p:nvSpPr>
        <p:spPr>
          <a:xfrm>
            <a:off x="9017268" y="2882888"/>
            <a:ext cx="2560320" cy="1828800"/>
          </a:xfrm>
          <a:prstGeom prst="roundRect">
            <a:avLst>
              <a:gd name="adj" fmla="val 6000"/>
            </a:avLst>
          </a:prstGeom>
          <a:solidFill>
            <a:srgbClr val="EAF8F8"/>
          </a:solidFill>
          <a:ln w="12700">
            <a:solidFill>
              <a:srgbClr val="EAF8F8"/>
            </a:solidFill>
            <a:prstDash val="solid"/>
          </a:ln>
          <a:effectLst>
            <a:outerShdw blurRad="19050" dist="6350" dir="2700000" algn="bl" rotWithShape="0">
              <a:srgbClr val="000000">
                <a:alpha val="18000"/>
              </a:srgbClr>
            </a:outerShdw>
          </a:effectLst>
        </p:spPr>
      </p:sp>
      <p:sp>
        <p:nvSpPr>
          <p:cNvPr id="26" name="Shape 18">
            <a:extLst>
              <a:ext uri="{FF2B5EF4-FFF2-40B4-BE49-F238E27FC236}">
                <a16:creationId xmlns:a16="http://schemas.microsoft.com/office/drawing/2014/main" id="{B86E9941-7E09-43EF-ACC0-579D96F608B8}"/>
              </a:ext>
            </a:extLst>
          </p:cNvPr>
          <p:cNvSpPr/>
          <p:nvPr/>
        </p:nvSpPr>
        <p:spPr>
          <a:xfrm>
            <a:off x="9181860" y="3084056"/>
            <a:ext cx="566928" cy="566928"/>
          </a:xfrm>
          <a:prstGeom prst="ellipse">
            <a:avLst/>
          </a:prstGeom>
          <a:solidFill>
            <a:srgbClr val="FFFFFF"/>
          </a:solidFill>
          <a:ln w="12700">
            <a:solidFill>
              <a:srgbClr val="FFFFFF"/>
            </a:solidFill>
            <a:prstDash val="solid"/>
          </a:ln>
        </p:spPr>
      </p:sp>
      <p:sp>
        <p:nvSpPr>
          <p:cNvPr id="28" name="Text 19">
            <a:extLst>
              <a:ext uri="{FF2B5EF4-FFF2-40B4-BE49-F238E27FC236}">
                <a16:creationId xmlns:a16="http://schemas.microsoft.com/office/drawing/2014/main" id="{4273AAD5-5BDC-433F-9A36-0A4E0A53A240}"/>
              </a:ext>
            </a:extLst>
          </p:cNvPr>
          <p:cNvSpPr/>
          <p:nvPr/>
        </p:nvSpPr>
        <p:spPr>
          <a:xfrm>
            <a:off x="9885948" y="3193784"/>
            <a:ext cx="1417320" cy="274320"/>
          </a:xfrm>
          <a:prstGeom prst="rect">
            <a:avLst/>
          </a:prstGeom>
          <a:noFill/>
          <a:ln/>
        </p:spPr>
        <p:txBody>
          <a:bodyPr wrap="square" lIns="0" tIns="0" rIns="0" bIns="0" rtlCol="0" anchor="ctr"/>
          <a:lstStyle/>
          <a:p>
            <a:pPr marL="0" indent="0">
              <a:buNone/>
            </a:pPr>
            <a:r>
              <a:rPr lang="en-US" sz="1600" b="1" dirty="0">
                <a:solidFill>
                  <a:srgbClr val="173F6B"/>
                </a:solidFill>
              </a:rPr>
              <a:t>Registration</a:t>
            </a:r>
            <a:endParaRPr lang="en-US" sz="1600" dirty="0"/>
          </a:p>
        </p:txBody>
      </p:sp>
      <p:sp>
        <p:nvSpPr>
          <p:cNvPr id="29" name="Text 20">
            <a:extLst>
              <a:ext uri="{FF2B5EF4-FFF2-40B4-BE49-F238E27FC236}">
                <a16:creationId xmlns:a16="http://schemas.microsoft.com/office/drawing/2014/main" id="{34D4438D-7B1C-4D60-A1D8-443EDD82B3E2}"/>
              </a:ext>
            </a:extLst>
          </p:cNvPr>
          <p:cNvSpPr/>
          <p:nvPr/>
        </p:nvSpPr>
        <p:spPr>
          <a:xfrm>
            <a:off x="9885948" y="3541256"/>
            <a:ext cx="1463040" cy="640080"/>
          </a:xfrm>
          <a:prstGeom prst="rect">
            <a:avLst/>
          </a:prstGeom>
          <a:noFill/>
          <a:ln/>
        </p:spPr>
        <p:txBody>
          <a:bodyPr wrap="square" lIns="0" tIns="0" rIns="0" bIns="0" rtlCol="0" anchor="t"/>
          <a:lstStyle/>
          <a:p>
            <a:pPr marL="0" indent="0">
              <a:buNone/>
            </a:pPr>
            <a:r>
              <a:rPr lang="en-US" sz="1400" dirty="0">
                <a:solidFill>
                  <a:srgbClr val="5F6875"/>
                </a:solidFill>
              </a:rPr>
              <a:t>align one image to another</a:t>
            </a:r>
            <a:endParaRPr lang="en-US" sz="1400" dirty="0"/>
          </a:p>
        </p:txBody>
      </p:sp>
      <p:pic>
        <p:nvPicPr>
          <p:cNvPr id="30" name="Picture 2" descr="Hellenic Mediterranean University (HMU) | Digital Twin">
            <a:extLst>
              <a:ext uri="{FF2B5EF4-FFF2-40B4-BE49-F238E27FC236}">
                <a16:creationId xmlns:a16="http://schemas.microsoft.com/office/drawing/2014/main" id="{D0219DD4-59C8-4E02-8501-1386206C513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9602" t="5266" r="22698" b="8186"/>
          <a:stretch/>
        </p:blipFill>
        <p:spPr bwMode="auto">
          <a:xfrm>
            <a:off x="11438467" y="0"/>
            <a:ext cx="753533" cy="75353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F875B244-1B76-46ED-B876-CAD42BA7743D}"/>
              </a:ext>
            </a:extLst>
          </p:cNvPr>
          <p:cNvPicPr>
            <a:picLocks noChangeAspect="1"/>
          </p:cNvPicPr>
          <p:nvPr/>
        </p:nvPicPr>
        <p:blipFill rotWithShape="1">
          <a:blip r:embed="rId3"/>
          <a:srcRect l="27645" t="6239" r="27936" b="27132"/>
          <a:stretch/>
        </p:blipFill>
        <p:spPr>
          <a:xfrm>
            <a:off x="813269" y="3084056"/>
            <a:ext cx="566928" cy="566929"/>
          </a:xfrm>
          <a:prstGeom prst="rect">
            <a:avLst/>
          </a:prstGeom>
        </p:spPr>
      </p:pic>
      <p:pic>
        <p:nvPicPr>
          <p:cNvPr id="32" name="Picture 31">
            <a:extLst>
              <a:ext uri="{FF2B5EF4-FFF2-40B4-BE49-F238E27FC236}">
                <a16:creationId xmlns:a16="http://schemas.microsoft.com/office/drawing/2014/main" id="{54DC51B9-0F19-403F-97AF-A301F7ADB442}"/>
              </a:ext>
            </a:extLst>
          </p:cNvPr>
          <p:cNvPicPr>
            <a:picLocks noChangeAspect="1"/>
          </p:cNvPicPr>
          <p:nvPr/>
        </p:nvPicPr>
        <p:blipFill>
          <a:blip r:embed="rId4"/>
          <a:stretch>
            <a:fillRect/>
          </a:stretch>
        </p:blipFill>
        <p:spPr>
          <a:xfrm>
            <a:off x="6453141" y="3196793"/>
            <a:ext cx="464814" cy="347790"/>
          </a:xfrm>
          <a:prstGeom prst="rect">
            <a:avLst/>
          </a:prstGeom>
        </p:spPr>
      </p:pic>
      <p:pic>
        <p:nvPicPr>
          <p:cNvPr id="35" name="Picture 34">
            <a:extLst>
              <a:ext uri="{FF2B5EF4-FFF2-40B4-BE49-F238E27FC236}">
                <a16:creationId xmlns:a16="http://schemas.microsoft.com/office/drawing/2014/main" id="{BE98E9B6-8B3C-4601-96EF-DB164817958F}"/>
              </a:ext>
            </a:extLst>
          </p:cNvPr>
          <p:cNvPicPr>
            <a:picLocks noChangeAspect="1"/>
          </p:cNvPicPr>
          <p:nvPr/>
        </p:nvPicPr>
        <p:blipFill>
          <a:blip r:embed="rId5"/>
          <a:stretch>
            <a:fillRect/>
          </a:stretch>
        </p:blipFill>
        <p:spPr>
          <a:xfrm>
            <a:off x="3641186" y="3255264"/>
            <a:ext cx="465164" cy="347472"/>
          </a:xfrm>
          <a:prstGeom prst="rect">
            <a:avLst/>
          </a:prstGeom>
        </p:spPr>
      </p:pic>
      <p:pic>
        <p:nvPicPr>
          <p:cNvPr id="37" name="Picture 36">
            <a:extLst>
              <a:ext uri="{FF2B5EF4-FFF2-40B4-BE49-F238E27FC236}">
                <a16:creationId xmlns:a16="http://schemas.microsoft.com/office/drawing/2014/main" id="{335D3A0F-D734-4CC2-B6CB-808A30586486}"/>
              </a:ext>
            </a:extLst>
          </p:cNvPr>
          <p:cNvPicPr>
            <a:picLocks noChangeAspect="1"/>
          </p:cNvPicPr>
          <p:nvPr/>
        </p:nvPicPr>
        <p:blipFill>
          <a:blip r:embed="rId6"/>
          <a:stretch>
            <a:fillRect/>
          </a:stretch>
        </p:blipFill>
        <p:spPr>
          <a:xfrm>
            <a:off x="9260550" y="3219682"/>
            <a:ext cx="517888" cy="347472"/>
          </a:xfrm>
          <a:prstGeom prst="rect">
            <a:avLst/>
          </a:prstGeom>
        </p:spPr>
      </p:pic>
    </p:spTree>
    <p:extLst>
      <p:ext uri="{BB962C8B-B14F-4D97-AF65-F5344CB8AC3E}">
        <p14:creationId xmlns:p14="http://schemas.microsoft.com/office/powerpoint/2010/main" val="2545634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2C346-E1CA-4C08-BB4C-AAF4804F0EA9}"/>
              </a:ext>
            </a:extLst>
          </p:cNvPr>
          <p:cNvSpPr>
            <a:spLocks noGrp="1"/>
          </p:cNvSpPr>
          <p:nvPr>
            <p:ph type="title"/>
          </p:nvPr>
        </p:nvSpPr>
        <p:spPr>
          <a:xfrm>
            <a:off x="838200" y="365125"/>
            <a:ext cx="10515600" cy="1325563"/>
          </a:xfrm>
        </p:spPr>
        <p:txBody>
          <a:bodyPr/>
          <a:lstStyle/>
          <a:p>
            <a:pPr algn="ctr"/>
            <a:r>
              <a:rPr lang="en-US" dirty="0"/>
              <a:t>Biomedical ML: problems</a:t>
            </a:r>
          </a:p>
        </p:txBody>
      </p:sp>
      <p:sp>
        <p:nvSpPr>
          <p:cNvPr id="4" name="Date Placeholder 3">
            <a:extLst>
              <a:ext uri="{FF2B5EF4-FFF2-40B4-BE49-F238E27FC236}">
                <a16:creationId xmlns:a16="http://schemas.microsoft.com/office/drawing/2014/main" id="{82EBEB8F-9BDE-4880-97EC-2B91D66D9037}"/>
              </a:ext>
            </a:extLst>
          </p:cNvPr>
          <p:cNvSpPr>
            <a:spLocks noGrp="1"/>
          </p:cNvSpPr>
          <p:nvPr>
            <p:ph type="dt" sz="half" idx="10"/>
          </p:nvPr>
        </p:nvSpPr>
        <p:spPr>
          <a:xfrm>
            <a:off x="0" y="6492875"/>
            <a:ext cx="863600" cy="365125"/>
          </a:xfrm>
        </p:spPr>
        <p:txBody>
          <a:bodyPr/>
          <a:lstStyle/>
          <a:p>
            <a:r>
              <a:rPr lang="en-US" dirty="0">
                <a:latin typeface="+mj-lt"/>
              </a:rPr>
              <a:t>09-Mar-26</a:t>
            </a:r>
          </a:p>
        </p:txBody>
      </p:sp>
      <p:sp>
        <p:nvSpPr>
          <p:cNvPr id="5" name="Footer Placeholder 4">
            <a:extLst>
              <a:ext uri="{FF2B5EF4-FFF2-40B4-BE49-F238E27FC236}">
                <a16:creationId xmlns:a16="http://schemas.microsoft.com/office/drawing/2014/main" id="{D1FA146A-6EF5-49E6-BD5C-88857CFD3627}"/>
              </a:ext>
            </a:extLst>
          </p:cNvPr>
          <p:cNvSpPr>
            <a:spLocks noGrp="1"/>
          </p:cNvSpPr>
          <p:nvPr>
            <p:ph type="ftr" sz="quarter" idx="11"/>
          </p:nvPr>
        </p:nvSpPr>
        <p:spPr>
          <a:xfrm>
            <a:off x="0" y="0"/>
            <a:ext cx="3361267" cy="365125"/>
          </a:xfrm>
        </p:spPr>
        <p:txBody>
          <a:bodyPr/>
          <a:lstStyle/>
          <a:p>
            <a:r>
              <a:rPr lang="en-US" b="1" dirty="0">
                <a:latin typeface="Arial Rounded MT Bold" panose="020F0704030504030204" pitchFamily="34" charset="0"/>
              </a:rPr>
              <a:t>Advanced topics in Biomedical Informatics</a:t>
            </a:r>
          </a:p>
        </p:txBody>
      </p:sp>
      <p:sp>
        <p:nvSpPr>
          <p:cNvPr id="6" name="Slide Number Placeholder 5">
            <a:extLst>
              <a:ext uri="{FF2B5EF4-FFF2-40B4-BE49-F238E27FC236}">
                <a16:creationId xmlns:a16="http://schemas.microsoft.com/office/drawing/2014/main" id="{3748F524-43A9-4536-B252-CC7EAF90E1DE}"/>
              </a:ext>
            </a:extLst>
          </p:cNvPr>
          <p:cNvSpPr>
            <a:spLocks noGrp="1"/>
          </p:cNvSpPr>
          <p:nvPr>
            <p:ph type="sldNum" sz="quarter" idx="12"/>
          </p:nvPr>
        </p:nvSpPr>
        <p:spPr>
          <a:xfrm>
            <a:off x="9448800" y="6492874"/>
            <a:ext cx="2743200" cy="365125"/>
          </a:xfrm>
        </p:spPr>
        <p:txBody>
          <a:bodyPr/>
          <a:lstStyle/>
          <a:p>
            <a:fld id="{00D10385-91D0-40F3-81EA-50E9A0B25A7B}" type="slidenum">
              <a:rPr lang="en-US" smtClean="0">
                <a:latin typeface="+mj-lt"/>
              </a:rPr>
              <a:t>3</a:t>
            </a:fld>
            <a:endParaRPr lang="en-US">
              <a:latin typeface="+mj-lt"/>
            </a:endParaRPr>
          </a:p>
        </p:txBody>
      </p:sp>
      <p:pic>
        <p:nvPicPr>
          <p:cNvPr id="1026" name="Picture 2" descr="Hellenic Mediterranean University (HMU) | Digital Twin">
            <a:extLst>
              <a:ext uri="{FF2B5EF4-FFF2-40B4-BE49-F238E27FC236}">
                <a16:creationId xmlns:a16="http://schemas.microsoft.com/office/drawing/2014/main" id="{C0933489-8406-4ED7-AE57-39069E3638B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9602" t="5266" r="22698" b="8186"/>
          <a:stretch/>
        </p:blipFill>
        <p:spPr bwMode="auto">
          <a:xfrm>
            <a:off x="11438467" y="0"/>
            <a:ext cx="753533" cy="75353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E5172C3-BC47-453A-828A-12D8F02ED21F}"/>
              </a:ext>
            </a:extLst>
          </p:cNvPr>
          <p:cNvSpPr txBox="1"/>
          <p:nvPr/>
        </p:nvSpPr>
        <p:spPr>
          <a:xfrm>
            <a:off x="0" y="1636376"/>
            <a:ext cx="6160168" cy="369332"/>
          </a:xfrm>
          <a:prstGeom prst="rect">
            <a:avLst/>
          </a:prstGeom>
          <a:noFill/>
        </p:spPr>
        <p:txBody>
          <a:bodyPr wrap="square">
            <a:spAutoFit/>
          </a:bodyPr>
          <a:lstStyle/>
          <a:p>
            <a:pPr marL="0" indent="0">
              <a:buNone/>
            </a:pPr>
            <a:r>
              <a:rPr lang="en-US" sz="1800" b="1" dirty="0">
                <a:solidFill>
                  <a:srgbClr val="173F6B"/>
                </a:solidFill>
                <a:latin typeface="+mj-lt"/>
                <a:ea typeface="Aptos Display" pitchFamily="34" charset="-122"/>
                <a:cs typeface="Aptos Display" pitchFamily="34" charset="-120"/>
              </a:rPr>
              <a:t>Why ML and DL matter in biomedical research</a:t>
            </a:r>
            <a:endParaRPr lang="en-US" sz="1800" dirty="0">
              <a:latin typeface="+mj-lt"/>
            </a:endParaRPr>
          </a:p>
        </p:txBody>
      </p:sp>
      <p:sp>
        <p:nvSpPr>
          <p:cNvPr id="15" name="Shape 5">
            <a:extLst>
              <a:ext uri="{FF2B5EF4-FFF2-40B4-BE49-F238E27FC236}">
                <a16:creationId xmlns:a16="http://schemas.microsoft.com/office/drawing/2014/main" id="{5A87BDAD-0377-4E1F-906A-929F4DCB69C7}"/>
              </a:ext>
            </a:extLst>
          </p:cNvPr>
          <p:cNvSpPr/>
          <p:nvPr/>
        </p:nvSpPr>
        <p:spPr>
          <a:xfrm>
            <a:off x="609600" y="2228892"/>
            <a:ext cx="2560320" cy="1828800"/>
          </a:xfrm>
          <a:prstGeom prst="roundRect">
            <a:avLst>
              <a:gd name="adj" fmla="val 6000"/>
            </a:avLst>
          </a:prstGeom>
          <a:solidFill>
            <a:srgbClr val="EAF8F8"/>
          </a:solidFill>
          <a:ln w="12700">
            <a:solidFill>
              <a:srgbClr val="EAF8F8"/>
            </a:solidFill>
            <a:prstDash val="solid"/>
          </a:ln>
          <a:effectLst>
            <a:outerShdw blurRad="19050" dist="6350" dir="2700000" algn="bl" rotWithShape="0">
              <a:srgbClr val="000000">
                <a:alpha val="18000"/>
              </a:srgbClr>
            </a:outerShdw>
          </a:effectLst>
        </p:spPr>
        <p:txBody>
          <a:bodyPr/>
          <a:lstStyle/>
          <a:p>
            <a:endParaRPr lang="en-US">
              <a:latin typeface="+mj-lt"/>
            </a:endParaRPr>
          </a:p>
        </p:txBody>
      </p:sp>
      <p:sp>
        <p:nvSpPr>
          <p:cNvPr id="16" name="Shape 6">
            <a:extLst>
              <a:ext uri="{FF2B5EF4-FFF2-40B4-BE49-F238E27FC236}">
                <a16:creationId xmlns:a16="http://schemas.microsoft.com/office/drawing/2014/main" id="{88E15A9C-E7BD-4457-9916-54C368283C73}"/>
              </a:ext>
            </a:extLst>
          </p:cNvPr>
          <p:cNvSpPr/>
          <p:nvPr/>
        </p:nvSpPr>
        <p:spPr>
          <a:xfrm>
            <a:off x="774192" y="2430060"/>
            <a:ext cx="566928" cy="566928"/>
          </a:xfrm>
          <a:prstGeom prst="ellipse">
            <a:avLst/>
          </a:prstGeom>
          <a:solidFill>
            <a:srgbClr val="FFFFFF"/>
          </a:solidFill>
          <a:ln w="12700">
            <a:solidFill>
              <a:srgbClr val="FFFFFF"/>
            </a:solidFill>
            <a:prstDash val="solid"/>
          </a:ln>
        </p:spPr>
        <p:txBody>
          <a:bodyPr/>
          <a:lstStyle/>
          <a:p>
            <a:endParaRPr lang="en-US">
              <a:latin typeface="+mj-lt"/>
            </a:endParaRPr>
          </a:p>
        </p:txBody>
      </p:sp>
      <p:sp>
        <p:nvSpPr>
          <p:cNvPr id="18" name="Text 7">
            <a:extLst>
              <a:ext uri="{FF2B5EF4-FFF2-40B4-BE49-F238E27FC236}">
                <a16:creationId xmlns:a16="http://schemas.microsoft.com/office/drawing/2014/main" id="{D7BEA340-F9B9-44E9-BB8B-3D6939745E2C}"/>
              </a:ext>
            </a:extLst>
          </p:cNvPr>
          <p:cNvSpPr/>
          <p:nvPr/>
        </p:nvSpPr>
        <p:spPr>
          <a:xfrm>
            <a:off x="1478280" y="2539788"/>
            <a:ext cx="1417320" cy="274320"/>
          </a:xfrm>
          <a:prstGeom prst="rect">
            <a:avLst/>
          </a:prstGeom>
          <a:noFill/>
          <a:ln/>
        </p:spPr>
        <p:txBody>
          <a:bodyPr wrap="square" lIns="0" tIns="0" rIns="0" bIns="0"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450" b="1" dirty="0">
                <a:solidFill>
                  <a:srgbClr val="173F6B"/>
                </a:solidFill>
                <a:latin typeface="+mj-lt"/>
              </a:rPr>
              <a:t>Classification</a:t>
            </a:r>
            <a:endParaRPr lang="en-US" sz="1450" dirty="0">
              <a:latin typeface="+mj-lt"/>
            </a:endParaRPr>
          </a:p>
        </p:txBody>
      </p:sp>
      <p:sp>
        <p:nvSpPr>
          <p:cNvPr id="19" name="Text 8">
            <a:extLst>
              <a:ext uri="{FF2B5EF4-FFF2-40B4-BE49-F238E27FC236}">
                <a16:creationId xmlns:a16="http://schemas.microsoft.com/office/drawing/2014/main" id="{B3F3E8A1-D77D-43A5-A867-92CFF20F8BBC}"/>
              </a:ext>
            </a:extLst>
          </p:cNvPr>
          <p:cNvSpPr/>
          <p:nvPr/>
        </p:nvSpPr>
        <p:spPr>
          <a:xfrm>
            <a:off x="1478280" y="2887260"/>
            <a:ext cx="1463040" cy="640080"/>
          </a:xfrm>
          <a:prstGeom prst="rect">
            <a:avLst/>
          </a:prstGeom>
          <a:noFill/>
          <a:ln/>
        </p:spPr>
        <p:txBody>
          <a:bodyPr wrap="square" lIns="0" tIns="0" rIns="0" bIns="0" rtlCol="0" anchor="t"/>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200" dirty="0">
                <a:solidFill>
                  <a:srgbClr val="5F6875"/>
                </a:solidFill>
                <a:latin typeface="+mj-lt"/>
              </a:rPr>
              <a:t>disease / no disease</a:t>
            </a:r>
            <a:endParaRPr lang="en-US" sz="1200" dirty="0">
              <a:latin typeface="+mj-lt"/>
            </a:endParaRPr>
          </a:p>
          <a:p>
            <a:pPr marL="0" indent="0">
              <a:buNone/>
            </a:pPr>
            <a:r>
              <a:rPr lang="en-US" sz="1200" dirty="0">
                <a:solidFill>
                  <a:srgbClr val="5F6875"/>
                </a:solidFill>
                <a:latin typeface="+mj-lt"/>
              </a:rPr>
              <a:t>arrhythmia, cancer, sepsis</a:t>
            </a:r>
            <a:endParaRPr lang="en-US" sz="1200" dirty="0">
              <a:latin typeface="+mj-lt"/>
            </a:endParaRPr>
          </a:p>
        </p:txBody>
      </p:sp>
      <p:sp>
        <p:nvSpPr>
          <p:cNvPr id="20" name="Shape 9">
            <a:extLst>
              <a:ext uri="{FF2B5EF4-FFF2-40B4-BE49-F238E27FC236}">
                <a16:creationId xmlns:a16="http://schemas.microsoft.com/office/drawing/2014/main" id="{BA4F0BCA-E4AC-4122-8223-DC46DD831B72}"/>
              </a:ext>
            </a:extLst>
          </p:cNvPr>
          <p:cNvSpPr/>
          <p:nvPr/>
        </p:nvSpPr>
        <p:spPr>
          <a:xfrm>
            <a:off x="3398520" y="2228892"/>
            <a:ext cx="2560320" cy="1828800"/>
          </a:xfrm>
          <a:prstGeom prst="roundRect">
            <a:avLst>
              <a:gd name="adj" fmla="val 6000"/>
            </a:avLst>
          </a:prstGeom>
          <a:solidFill>
            <a:srgbClr val="EAF2FF"/>
          </a:solidFill>
          <a:ln w="12700">
            <a:solidFill>
              <a:srgbClr val="EAF2FF"/>
            </a:solidFill>
            <a:prstDash val="solid"/>
          </a:ln>
          <a:effectLst>
            <a:outerShdw blurRad="19050" dist="6350" dir="2700000" algn="bl" rotWithShape="0">
              <a:srgbClr val="000000">
                <a:alpha val="18000"/>
              </a:srgbClr>
            </a:outerShdw>
          </a:effectLst>
        </p:spPr>
        <p:txBody>
          <a:bodyPr/>
          <a:lstStyle/>
          <a:p>
            <a:endParaRPr lang="en-US">
              <a:latin typeface="+mj-lt"/>
            </a:endParaRPr>
          </a:p>
        </p:txBody>
      </p:sp>
      <p:sp>
        <p:nvSpPr>
          <p:cNvPr id="21" name="Shape 10">
            <a:extLst>
              <a:ext uri="{FF2B5EF4-FFF2-40B4-BE49-F238E27FC236}">
                <a16:creationId xmlns:a16="http://schemas.microsoft.com/office/drawing/2014/main" id="{04BD7D99-FA75-4E46-B47E-D5D6E2D0BC43}"/>
              </a:ext>
            </a:extLst>
          </p:cNvPr>
          <p:cNvSpPr/>
          <p:nvPr/>
        </p:nvSpPr>
        <p:spPr>
          <a:xfrm>
            <a:off x="3563112" y="2430060"/>
            <a:ext cx="566928" cy="566928"/>
          </a:xfrm>
          <a:prstGeom prst="ellipse">
            <a:avLst/>
          </a:prstGeom>
          <a:solidFill>
            <a:srgbClr val="FFFFFF"/>
          </a:solidFill>
          <a:ln w="12700">
            <a:solidFill>
              <a:srgbClr val="FFFFFF"/>
            </a:solidFill>
            <a:prstDash val="solid"/>
          </a:ln>
        </p:spPr>
        <p:txBody>
          <a:bodyPr/>
          <a:lstStyle/>
          <a:p>
            <a:endParaRPr lang="en-US">
              <a:latin typeface="+mj-lt"/>
            </a:endParaRPr>
          </a:p>
        </p:txBody>
      </p:sp>
      <p:sp>
        <p:nvSpPr>
          <p:cNvPr id="23" name="Text 11">
            <a:extLst>
              <a:ext uri="{FF2B5EF4-FFF2-40B4-BE49-F238E27FC236}">
                <a16:creationId xmlns:a16="http://schemas.microsoft.com/office/drawing/2014/main" id="{FDA12C64-2AD3-4907-BB9A-8EEB2B4C47A2}"/>
              </a:ext>
            </a:extLst>
          </p:cNvPr>
          <p:cNvSpPr/>
          <p:nvPr/>
        </p:nvSpPr>
        <p:spPr>
          <a:xfrm>
            <a:off x="4267200" y="2539788"/>
            <a:ext cx="1417320" cy="274320"/>
          </a:xfrm>
          <a:prstGeom prst="rect">
            <a:avLst/>
          </a:prstGeom>
          <a:noFill/>
          <a:ln/>
        </p:spPr>
        <p:txBody>
          <a:bodyPr wrap="square" lIns="0" tIns="0" rIns="0" bIns="0"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450" b="1" dirty="0">
                <a:solidFill>
                  <a:srgbClr val="173F6B"/>
                </a:solidFill>
                <a:latin typeface="+mj-lt"/>
              </a:rPr>
              <a:t>Regression</a:t>
            </a:r>
            <a:endParaRPr lang="en-US" sz="1450" dirty="0">
              <a:latin typeface="+mj-lt"/>
            </a:endParaRPr>
          </a:p>
        </p:txBody>
      </p:sp>
      <p:sp>
        <p:nvSpPr>
          <p:cNvPr id="24" name="Text 12">
            <a:extLst>
              <a:ext uri="{FF2B5EF4-FFF2-40B4-BE49-F238E27FC236}">
                <a16:creationId xmlns:a16="http://schemas.microsoft.com/office/drawing/2014/main" id="{191C0009-183A-48AB-A433-142EA5C5615B}"/>
              </a:ext>
            </a:extLst>
          </p:cNvPr>
          <p:cNvSpPr/>
          <p:nvPr/>
        </p:nvSpPr>
        <p:spPr>
          <a:xfrm>
            <a:off x="4267200" y="2887260"/>
            <a:ext cx="1463040" cy="640080"/>
          </a:xfrm>
          <a:prstGeom prst="rect">
            <a:avLst/>
          </a:prstGeom>
          <a:noFill/>
          <a:ln/>
        </p:spPr>
        <p:txBody>
          <a:bodyPr wrap="square" lIns="0" tIns="0" rIns="0" bIns="0" rtlCol="0" anchor="t"/>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200" dirty="0">
                <a:solidFill>
                  <a:srgbClr val="5F6875"/>
                </a:solidFill>
                <a:latin typeface="+mj-lt"/>
              </a:rPr>
              <a:t>continuous outputs</a:t>
            </a:r>
            <a:endParaRPr lang="en-US" sz="1200" dirty="0">
              <a:latin typeface="+mj-lt"/>
            </a:endParaRPr>
          </a:p>
          <a:p>
            <a:pPr marL="0" indent="0">
              <a:buNone/>
            </a:pPr>
            <a:r>
              <a:rPr lang="en-US" sz="1200" dirty="0">
                <a:solidFill>
                  <a:srgbClr val="5F6875"/>
                </a:solidFill>
                <a:latin typeface="+mj-lt"/>
              </a:rPr>
              <a:t>stress score, length of stay</a:t>
            </a:r>
            <a:endParaRPr lang="en-US" sz="1200" dirty="0">
              <a:latin typeface="+mj-lt"/>
            </a:endParaRPr>
          </a:p>
        </p:txBody>
      </p:sp>
      <p:sp>
        <p:nvSpPr>
          <p:cNvPr id="25" name="Shape 13">
            <a:extLst>
              <a:ext uri="{FF2B5EF4-FFF2-40B4-BE49-F238E27FC236}">
                <a16:creationId xmlns:a16="http://schemas.microsoft.com/office/drawing/2014/main" id="{0A8EF82F-3778-47E6-9DD2-16FD877E638D}"/>
              </a:ext>
            </a:extLst>
          </p:cNvPr>
          <p:cNvSpPr/>
          <p:nvPr/>
        </p:nvSpPr>
        <p:spPr>
          <a:xfrm>
            <a:off x="6187440" y="2228892"/>
            <a:ext cx="2560320" cy="1828800"/>
          </a:xfrm>
          <a:prstGeom prst="roundRect">
            <a:avLst>
              <a:gd name="adj" fmla="val 6000"/>
            </a:avLst>
          </a:prstGeom>
          <a:solidFill>
            <a:srgbClr val="FCECEF"/>
          </a:solidFill>
          <a:ln w="12700">
            <a:solidFill>
              <a:srgbClr val="FCECEF"/>
            </a:solidFill>
            <a:prstDash val="solid"/>
          </a:ln>
          <a:effectLst>
            <a:outerShdw blurRad="19050" dist="6350" dir="2700000" algn="bl" rotWithShape="0">
              <a:srgbClr val="000000">
                <a:alpha val="18000"/>
              </a:srgbClr>
            </a:outerShdw>
          </a:effectLst>
        </p:spPr>
        <p:txBody>
          <a:bodyPr/>
          <a:lstStyle/>
          <a:p>
            <a:endParaRPr lang="en-US">
              <a:latin typeface="+mj-lt"/>
            </a:endParaRPr>
          </a:p>
        </p:txBody>
      </p:sp>
      <p:sp>
        <p:nvSpPr>
          <p:cNvPr id="26" name="Shape 14">
            <a:extLst>
              <a:ext uri="{FF2B5EF4-FFF2-40B4-BE49-F238E27FC236}">
                <a16:creationId xmlns:a16="http://schemas.microsoft.com/office/drawing/2014/main" id="{52EC2057-F321-48E9-9A09-4053138A128F}"/>
              </a:ext>
            </a:extLst>
          </p:cNvPr>
          <p:cNvSpPr/>
          <p:nvPr/>
        </p:nvSpPr>
        <p:spPr>
          <a:xfrm>
            <a:off x="6352032" y="2430060"/>
            <a:ext cx="566928" cy="566928"/>
          </a:xfrm>
          <a:prstGeom prst="ellipse">
            <a:avLst/>
          </a:prstGeom>
          <a:solidFill>
            <a:srgbClr val="FFFFFF"/>
          </a:solidFill>
          <a:ln w="12700">
            <a:solidFill>
              <a:srgbClr val="FFFFFF"/>
            </a:solidFill>
            <a:prstDash val="solid"/>
          </a:ln>
        </p:spPr>
        <p:txBody>
          <a:bodyPr/>
          <a:lstStyle/>
          <a:p>
            <a:endParaRPr lang="en-US">
              <a:latin typeface="+mj-lt"/>
            </a:endParaRPr>
          </a:p>
        </p:txBody>
      </p:sp>
      <p:sp>
        <p:nvSpPr>
          <p:cNvPr id="28" name="Text 15">
            <a:extLst>
              <a:ext uri="{FF2B5EF4-FFF2-40B4-BE49-F238E27FC236}">
                <a16:creationId xmlns:a16="http://schemas.microsoft.com/office/drawing/2014/main" id="{30BC300D-46F7-44FA-92D9-E6226BB334C0}"/>
              </a:ext>
            </a:extLst>
          </p:cNvPr>
          <p:cNvSpPr/>
          <p:nvPr/>
        </p:nvSpPr>
        <p:spPr>
          <a:xfrm>
            <a:off x="7056120" y="2539788"/>
            <a:ext cx="1417320" cy="274320"/>
          </a:xfrm>
          <a:prstGeom prst="rect">
            <a:avLst/>
          </a:prstGeom>
          <a:noFill/>
          <a:ln/>
        </p:spPr>
        <p:txBody>
          <a:bodyPr wrap="square" lIns="0" tIns="0" rIns="0" bIns="0"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450" b="1" dirty="0">
                <a:solidFill>
                  <a:srgbClr val="173F6B"/>
                </a:solidFill>
                <a:latin typeface="+mj-lt"/>
              </a:rPr>
              <a:t>Segmentation</a:t>
            </a:r>
            <a:endParaRPr lang="en-US" sz="1450" dirty="0">
              <a:latin typeface="+mj-lt"/>
            </a:endParaRPr>
          </a:p>
        </p:txBody>
      </p:sp>
      <p:sp>
        <p:nvSpPr>
          <p:cNvPr id="29" name="Text 16">
            <a:extLst>
              <a:ext uri="{FF2B5EF4-FFF2-40B4-BE49-F238E27FC236}">
                <a16:creationId xmlns:a16="http://schemas.microsoft.com/office/drawing/2014/main" id="{96F525EE-275B-4804-8C9A-9B8E474BF3CF}"/>
              </a:ext>
            </a:extLst>
          </p:cNvPr>
          <p:cNvSpPr/>
          <p:nvPr/>
        </p:nvSpPr>
        <p:spPr>
          <a:xfrm>
            <a:off x="7056120" y="2887260"/>
            <a:ext cx="1463040" cy="640080"/>
          </a:xfrm>
          <a:prstGeom prst="rect">
            <a:avLst/>
          </a:prstGeom>
          <a:noFill/>
          <a:ln/>
        </p:spPr>
        <p:txBody>
          <a:bodyPr wrap="square" lIns="0" tIns="0" rIns="0" bIns="0" rtlCol="0" anchor="t"/>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200" dirty="0">
                <a:solidFill>
                  <a:srgbClr val="5F6875"/>
                </a:solidFill>
                <a:latin typeface="+mj-lt"/>
              </a:rPr>
              <a:t>pixel-wise masks</a:t>
            </a:r>
            <a:endParaRPr lang="en-US" sz="1200" dirty="0">
              <a:latin typeface="+mj-lt"/>
            </a:endParaRPr>
          </a:p>
          <a:p>
            <a:pPr marL="0" indent="0">
              <a:buNone/>
            </a:pPr>
            <a:r>
              <a:rPr lang="en-US" sz="1200" dirty="0">
                <a:solidFill>
                  <a:srgbClr val="5F6875"/>
                </a:solidFill>
                <a:latin typeface="+mj-lt"/>
              </a:rPr>
              <a:t>tumor, organ, lesion</a:t>
            </a:r>
            <a:endParaRPr lang="en-US" sz="1200" dirty="0">
              <a:latin typeface="+mj-lt"/>
            </a:endParaRPr>
          </a:p>
        </p:txBody>
      </p:sp>
      <p:sp>
        <p:nvSpPr>
          <p:cNvPr id="30" name="Shape 17">
            <a:extLst>
              <a:ext uri="{FF2B5EF4-FFF2-40B4-BE49-F238E27FC236}">
                <a16:creationId xmlns:a16="http://schemas.microsoft.com/office/drawing/2014/main" id="{902EF3A8-DC5C-4F68-B384-A07DC8773826}"/>
              </a:ext>
            </a:extLst>
          </p:cNvPr>
          <p:cNvSpPr/>
          <p:nvPr/>
        </p:nvSpPr>
        <p:spPr>
          <a:xfrm>
            <a:off x="8976360" y="2228892"/>
            <a:ext cx="2560320" cy="1828800"/>
          </a:xfrm>
          <a:prstGeom prst="roundRect">
            <a:avLst>
              <a:gd name="adj" fmla="val 6000"/>
            </a:avLst>
          </a:prstGeom>
          <a:solidFill>
            <a:srgbClr val="FFF3E8"/>
          </a:solidFill>
          <a:ln w="12700">
            <a:solidFill>
              <a:srgbClr val="FFF3E8"/>
            </a:solidFill>
            <a:prstDash val="solid"/>
          </a:ln>
          <a:effectLst>
            <a:outerShdw blurRad="19050" dist="6350" dir="2700000" algn="bl" rotWithShape="0">
              <a:srgbClr val="000000">
                <a:alpha val="18000"/>
              </a:srgbClr>
            </a:outerShdw>
          </a:effectLst>
        </p:spPr>
        <p:txBody>
          <a:bodyPr/>
          <a:lstStyle/>
          <a:p>
            <a:endParaRPr lang="en-US">
              <a:latin typeface="+mj-lt"/>
            </a:endParaRPr>
          </a:p>
        </p:txBody>
      </p:sp>
      <p:sp>
        <p:nvSpPr>
          <p:cNvPr id="31" name="Shape 18">
            <a:extLst>
              <a:ext uri="{FF2B5EF4-FFF2-40B4-BE49-F238E27FC236}">
                <a16:creationId xmlns:a16="http://schemas.microsoft.com/office/drawing/2014/main" id="{598CD35D-E2C0-4DB1-83B1-CEE7B241407D}"/>
              </a:ext>
            </a:extLst>
          </p:cNvPr>
          <p:cNvSpPr/>
          <p:nvPr/>
        </p:nvSpPr>
        <p:spPr>
          <a:xfrm>
            <a:off x="9140952" y="2430060"/>
            <a:ext cx="566928" cy="566928"/>
          </a:xfrm>
          <a:prstGeom prst="ellipse">
            <a:avLst/>
          </a:prstGeom>
          <a:solidFill>
            <a:srgbClr val="FFFFFF"/>
          </a:solidFill>
          <a:ln w="12700">
            <a:solidFill>
              <a:srgbClr val="FFFFFF"/>
            </a:solidFill>
            <a:prstDash val="solid"/>
          </a:ln>
        </p:spPr>
        <p:txBody>
          <a:bodyPr/>
          <a:lstStyle/>
          <a:p>
            <a:endParaRPr lang="en-US">
              <a:latin typeface="+mj-lt"/>
            </a:endParaRPr>
          </a:p>
        </p:txBody>
      </p:sp>
      <p:sp>
        <p:nvSpPr>
          <p:cNvPr id="33" name="Text 19">
            <a:extLst>
              <a:ext uri="{FF2B5EF4-FFF2-40B4-BE49-F238E27FC236}">
                <a16:creationId xmlns:a16="http://schemas.microsoft.com/office/drawing/2014/main" id="{2B83BFD3-466A-41B7-9ACE-63C01B24F3B3}"/>
              </a:ext>
            </a:extLst>
          </p:cNvPr>
          <p:cNvSpPr/>
          <p:nvPr/>
        </p:nvSpPr>
        <p:spPr>
          <a:xfrm>
            <a:off x="9845040" y="2539788"/>
            <a:ext cx="1417320" cy="274320"/>
          </a:xfrm>
          <a:prstGeom prst="rect">
            <a:avLst/>
          </a:prstGeom>
          <a:noFill/>
          <a:ln/>
        </p:spPr>
        <p:txBody>
          <a:bodyPr wrap="square" lIns="0" tIns="0" rIns="0" bIns="0" rtlCol="0"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450" b="1" dirty="0">
                <a:solidFill>
                  <a:srgbClr val="173F6B"/>
                </a:solidFill>
                <a:latin typeface="+mj-lt"/>
              </a:rPr>
              <a:t>Discovery</a:t>
            </a:r>
            <a:endParaRPr lang="en-US" sz="1450" dirty="0">
              <a:latin typeface="+mj-lt"/>
            </a:endParaRPr>
          </a:p>
        </p:txBody>
      </p:sp>
      <p:sp>
        <p:nvSpPr>
          <p:cNvPr id="34" name="Text 20">
            <a:extLst>
              <a:ext uri="{FF2B5EF4-FFF2-40B4-BE49-F238E27FC236}">
                <a16:creationId xmlns:a16="http://schemas.microsoft.com/office/drawing/2014/main" id="{36D4B748-991A-44DF-B720-45947C043526}"/>
              </a:ext>
            </a:extLst>
          </p:cNvPr>
          <p:cNvSpPr/>
          <p:nvPr/>
        </p:nvSpPr>
        <p:spPr>
          <a:xfrm>
            <a:off x="9845040" y="2887260"/>
            <a:ext cx="1463040" cy="640080"/>
          </a:xfrm>
          <a:prstGeom prst="rect">
            <a:avLst/>
          </a:prstGeom>
          <a:noFill/>
          <a:ln/>
        </p:spPr>
        <p:txBody>
          <a:bodyPr wrap="square" lIns="0" tIns="0" rIns="0" bIns="0" rtlCol="0" anchor="t"/>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200" dirty="0">
                <a:solidFill>
                  <a:srgbClr val="5F6875"/>
                </a:solidFill>
                <a:latin typeface="+mj-lt"/>
              </a:rPr>
              <a:t>subtypes and phenotypes</a:t>
            </a:r>
            <a:endParaRPr lang="en-US" sz="1200" dirty="0">
              <a:latin typeface="+mj-lt"/>
            </a:endParaRPr>
          </a:p>
          <a:p>
            <a:pPr marL="0" indent="0">
              <a:buNone/>
            </a:pPr>
            <a:r>
              <a:rPr lang="en-US" sz="1200" dirty="0">
                <a:solidFill>
                  <a:srgbClr val="5F6875"/>
                </a:solidFill>
                <a:latin typeface="+mj-lt"/>
              </a:rPr>
              <a:t>cluster patients</a:t>
            </a:r>
            <a:endParaRPr lang="en-US" sz="1200" dirty="0">
              <a:latin typeface="+mj-lt"/>
            </a:endParaRPr>
          </a:p>
        </p:txBody>
      </p:sp>
      <p:cxnSp>
        <p:nvCxnSpPr>
          <p:cNvPr id="41" name="Straight Connector 40">
            <a:extLst>
              <a:ext uri="{FF2B5EF4-FFF2-40B4-BE49-F238E27FC236}">
                <a16:creationId xmlns:a16="http://schemas.microsoft.com/office/drawing/2014/main" id="{B2F9E82E-EBA2-4DF2-BEC8-ADF453E5FD9B}"/>
              </a:ext>
            </a:extLst>
          </p:cNvPr>
          <p:cNvCxnSpPr/>
          <p:nvPr/>
        </p:nvCxnSpPr>
        <p:spPr>
          <a:xfrm>
            <a:off x="419463" y="1612231"/>
            <a:ext cx="11338560" cy="0"/>
          </a:xfrm>
          <a:prstGeom prst="line">
            <a:avLst/>
          </a:prstGeom>
          <a:ln w="38100">
            <a:solidFill>
              <a:srgbClr val="E4D9C1"/>
            </a:solidFill>
          </a:ln>
          <a:effectLst>
            <a:softEdge rad="12700"/>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8ECD4985-3B90-4820-A7B2-CDB5F676F527}"/>
              </a:ext>
            </a:extLst>
          </p:cNvPr>
          <p:cNvPicPr>
            <a:picLocks noChangeAspect="1"/>
          </p:cNvPicPr>
          <p:nvPr/>
        </p:nvPicPr>
        <p:blipFill rotWithShape="1">
          <a:blip r:embed="rId3"/>
          <a:srcRect l="27645" t="6239" r="27936" b="27132"/>
          <a:stretch/>
        </p:blipFill>
        <p:spPr>
          <a:xfrm>
            <a:off x="812235" y="2437557"/>
            <a:ext cx="566928" cy="566929"/>
          </a:xfrm>
          <a:prstGeom prst="rect">
            <a:avLst/>
          </a:prstGeom>
        </p:spPr>
      </p:pic>
      <p:pic>
        <p:nvPicPr>
          <p:cNvPr id="10" name="Picture 9">
            <a:extLst>
              <a:ext uri="{FF2B5EF4-FFF2-40B4-BE49-F238E27FC236}">
                <a16:creationId xmlns:a16="http://schemas.microsoft.com/office/drawing/2014/main" id="{AE44B336-81BC-4681-A86D-43919A5247E4}"/>
              </a:ext>
            </a:extLst>
          </p:cNvPr>
          <p:cNvPicPr>
            <a:picLocks noChangeAspect="1"/>
          </p:cNvPicPr>
          <p:nvPr/>
        </p:nvPicPr>
        <p:blipFill rotWithShape="1">
          <a:blip r:embed="rId4"/>
          <a:srcRect b="15112"/>
          <a:stretch/>
        </p:blipFill>
        <p:spPr>
          <a:xfrm>
            <a:off x="3557016" y="2507155"/>
            <a:ext cx="566928" cy="497331"/>
          </a:xfrm>
          <a:prstGeom prst="rect">
            <a:avLst/>
          </a:prstGeom>
        </p:spPr>
      </p:pic>
      <p:pic>
        <p:nvPicPr>
          <p:cNvPr id="13" name="Picture 12">
            <a:extLst>
              <a:ext uri="{FF2B5EF4-FFF2-40B4-BE49-F238E27FC236}">
                <a16:creationId xmlns:a16="http://schemas.microsoft.com/office/drawing/2014/main" id="{4D213BCF-892C-4E00-BA2C-6ED3433F9A2E}"/>
              </a:ext>
            </a:extLst>
          </p:cNvPr>
          <p:cNvPicPr>
            <a:picLocks noChangeAspect="1"/>
          </p:cNvPicPr>
          <p:nvPr/>
        </p:nvPicPr>
        <p:blipFill>
          <a:blip r:embed="rId5"/>
          <a:stretch>
            <a:fillRect/>
          </a:stretch>
        </p:blipFill>
        <p:spPr>
          <a:xfrm>
            <a:off x="6412233" y="2549386"/>
            <a:ext cx="464814" cy="347790"/>
          </a:xfrm>
          <a:prstGeom prst="rect">
            <a:avLst/>
          </a:prstGeom>
        </p:spPr>
      </p:pic>
      <p:pic>
        <p:nvPicPr>
          <p:cNvPr id="17" name="Picture 16">
            <a:extLst>
              <a:ext uri="{FF2B5EF4-FFF2-40B4-BE49-F238E27FC236}">
                <a16:creationId xmlns:a16="http://schemas.microsoft.com/office/drawing/2014/main" id="{F4CDD81F-4406-425F-8F85-CD2A18FA0809}"/>
              </a:ext>
            </a:extLst>
          </p:cNvPr>
          <p:cNvPicPr>
            <a:picLocks noChangeAspect="1"/>
          </p:cNvPicPr>
          <p:nvPr/>
        </p:nvPicPr>
        <p:blipFill>
          <a:blip r:embed="rId6"/>
          <a:stretch>
            <a:fillRect/>
          </a:stretch>
        </p:blipFill>
        <p:spPr>
          <a:xfrm>
            <a:off x="9160518" y="2498204"/>
            <a:ext cx="527796" cy="430639"/>
          </a:xfrm>
          <a:prstGeom prst="rect">
            <a:avLst/>
          </a:prstGeom>
        </p:spPr>
      </p:pic>
    </p:spTree>
    <p:extLst>
      <p:ext uri="{BB962C8B-B14F-4D97-AF65-F5344CB8AC3E}">
        <p14:creationId xmlns:p14="http://schemas.microsoft.com/office/powerpoint/2010/main" val="488874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2C346-E1CA-4C08-BB4C-AAF4804F0EA9}"/>
              </a:ext>
            </a:extLst>
          </p:cNvPr>
          <p:cNvSpPr>
            <a:spLocks noGrp="1"/>
          </p:cNvSpPr>
          <p:nvPr>
            <p:ph type="title"/>
          </p:nvPr>
        </p:nvSpPr>
        <p:spPr/>
        <p:txBody>
          <a:bodyPr/>
          <a:lstStyle/>
          <a:p>
            <a:pPr algn="ctr"/>
            <a:r>
              <a:rPr lang="en-US" dirty="0"/>
              <a:t>Strong Medical Imaging baseline: U-Net</a:t>
            </a:r>
          </a:p>
        </p:txBody>
      </p:sp>
      <p:sp>
        <p:nvSpPr>
          <p:cNvPr id="4" name="Date Placeholder 3">
            <a:extLst>
              <a:ext uri="{FF2B5EF4-FFF2-40B4-BE49-F238E27FC236}">
                <a16:creationId xmlns:a16="http://schemas.microsoft.com/office/drawing/2014/main" id="{82EBEB8F-9BDE-4880-97EC-2B91D66D9037}"/>
              </a:ext>
            </a:extLst>
          </p:cNvPr>
          <p:cNvSpPr>
            <a:spLocks noGrp="1"/>
          </p:cNvSpPr>
          <p:nvPr>
            <p:ph type="dt" sz="half" idx="10"/>
          </p:nvPr>
        </p:nvSpPr>
        <p:spPr>
          <a:xfrm>
            <a:off x="0" y="6492875"/>
            <a:ext cx="863600" cy="365125"/>
          </a:xfrm>
        </p:spPr>
        <p:txBody>
          <a:bodyPr/>
          <a:lstStyle/>
          <a:p>
            <a:r>
              <a:rPr lang="en-US" dirty="0">
                <a:latin typeface="+mj-lt"/>
              </a:rPr>
              <a:t>09-Mar-26</a:t>
            </a:r>
          </a:p>
        </p:txBody>
      </p:sp>
      <p:sp>
        <p:nvSpPr>
          <p:cNvPr id="5" name="Footer Placeholder 4">
            <a:extLst>
              <a:ext uri="{FF2B5EF4-FFF2-40B4-BE49-F238E27FC236}">
                <a16:creationId xmlns:a16="http://schemas.microsoft.com/office/drawing/2014/main" id="{D1FA146A-6EF5-49E6-BD5C-88857CFD3627}"/>
              </a:ext>
            </a:extLst>
          </p:cNvPr>
          <p:cNvSpPr>
            <a:spLocks noGrp="1"/>
          </p:cNvSpPr>
          <p:nvPr>
            <p:ph type="ftr" sz="quarter" idx="11"/>
          </p:nvPr>
        </p:nvSpPr>
        <p:spPr>
          <a:xfrm>
            <a:off x="0" y="0"/>
            <a:ext cx="3361267" cy="365125"/>
          </a:xfrm>
        </p:spPr>
        <p:txBody>
          <a:bodyPr/>
          <a:lstStyle/>
          <a:p>
            <a:r>
              <a:rPr lang="en-US" b="1" dirty="0">
                <a:latin typeface="Arial Rounded MT Bold" panose="020F0704030504030204" pitchFamily="34" charset="0"/>
              </a:rPr>
              <a:t>Advanced topics in Biomedical Informatics</a:t>
            </a:r>
          </a:p>
        </p:txBody>
      </p:sp>
      <p:sp>
        <p:nvSpPr>
          <p:cNvPr id="6" name="Slide Number Placeholder 5">
            <a:extLst>
              <a:ext uri="{FF2B5EF4-FFF2-40B4-BE49-F238E27FC236}">
                <a16:creationId xmlns:a16="http://schemas.microsoft.com/office/drawing/2014/main" id="{3748F524-43A9-4536-B252-CC7EAF90E1DE}"/>
              </a:ext>
            </a:extLst>
          </p:cNvPr>
          <p:cNvSpPr>
            <a:spLocks noGrp="1"/>
          </p:cNvSpPr>
          <p:nvPr>
            <p:ph type="sldNum" sz="quarter" idx="12"/>
          </p:nvPr>
        </p:nvSpPr>
        <p:spPr>
          <a:xfrm>
            <a:off x="9448800" y="6492874"/>
            <a:ext cx="2743200" cy="365125"/>
          </a:xfrm>
        </p:spPr>
        <p:txBody>
          <a:bodyPr/>
          <a:lstStyle/>
          <a:p>
            <a:fld id="{00D10385-91D0-40F3-81EA-50E9A0B25A7B}" type="slidenum">
              <a:rPr lang="en-US" smtClean="0">
                <a:latin typeface="+mj-lt"/>
              </a:rPr>
              <a:t>30</a:t>
            </a:fld>
            <a:endParaRPr lang="en-US">
              <a:latin typeface="+mj-lt"/>
            </a:endParaRPr>
          </a:p>
        </p:txBody>
      </p:sp>
      <p:cxnSp>
        <p:nvCxnSpPr>
          <p:cNvPr id="33" name="Straight Connector 32">
            <a:extLst>
              <a:ext uri="{FF2B5EF4-FFF2-40B4-BE49-F238E27FC236}">
                <a16:creationId xmlns:a16="http://schemas.microsoft.com/office/drawing/2014/main" id="{7D256D18-389C-4545-A1BD-6F4D41F83668}"/>
              </a:ext>
            </a:extLst>
          </p:cNvPr>
          <p:cNvCxnSpPr/>
          <p:nvPr/>
        </p:nvCxnSpPr>
        <p:spPr>
          <a:xfrm>
            <a:off x="419463" y="1612231"/>
            <a:ext cx="11338560" cy="0"/>
          </a:xfrm>
          <a:prstGeom prst="line">
            <a:avLst/>
          </a:prstGeom>
          <a:ln w="38100">
            <a:solidFill>
              <a:srgbClr val="E4D9C1"/>
            </a:solidFill>
          </a:ln>
          <a:effectLst>
            <a:softEdge rad="12700"/>
          </a:effectLst>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F3056C75-2E62-4852-B167-7D1557FE7204}"/>
              </a:ext>
            </a:extLst>
          </p:cNvPr>
          <p:cNvSpPr txBox="1"/>
          <p:nvPr/>
        </p:nvSpPr>
        <p:spPr>
          <a:xfrm>
            <a:off x="61685" y="1787603"/>
            <a:ext cx="6724125" cy="369332"/>
          </a:xfrm>
          <a:prstGeom prst="rect">
            <a:avLst/>
          </a:prstGeom>
          <a:noFill/>
        </p:spPr>
        <p:txBody>
          <a:bodyPr wrap="square">
            <a:spAutoFit/>
          </a:bodyPr>
          <a:lstStyle/>
          <a:p>
            <a:pPr marL="0" indent="0">
              <a:buNone/>
            </a:pPr>
            <a:r>
              <a:rPr lang="en-US" sz="1800" b="1" dirty="0">
                <a:solidFill>
                  <a:srgbClr val="173F6B"/>
                </a:solidFill>
                <a:latin typeface="+mj-lt"/>
                <a:ea typeface="Aptos Display" pitchFamily="34" charset="-122"/>
                <a:cs typeface="Aptos Display" pitchFamily="34" charset="-120"/>
              </a:rPr>
              <a:t>Encoder–decoder architecture for image segmentation</a:t>
            </a:r>
            <a:endParaRPr lang="en-US" sz="1800" dirty="0">
              <a:latin typeface="+mj-lt"/>
            </a:endParaRPr>
          </a:p>
        </p:txBody>
      </p:sp>
      <p:sp>
        <p:nvSpPr>
          <p:cNvPr id="62" name="TextBox 61">
            <a:extLst>
              <a:ext uri="{FF2B5EF4-FFF2-40B4-BE49-F238E27FC236}">
                <a16:creationId xmlns:a16="http://schemas.microsoft.com/office/drawing/2014/main" id="{8EFBD80E-C5C3-420B-97F3-43C2BD603B86}"/>
              </a:ext>
            </a:extLst>
          </p:cNvPr>
          <p:cNvSpPr txBox="1"/>
          <p:nvPr/>
        </p:nvSpPr>
        <p:spPr>
          <a:xfrm>
            <a:off x="76200" y="2124851"/>
            <a:ext cx="7194884" cy="4480560"/>
          </a:xfrm>
          <a:prstGeom prst="rect">
            <a:avLst/>
          </a:prstGeom>
          <a:noFill/>
        </p:spPr>
        <p:txBody>
          <a:bodyPr wrap="square" numCol="2">
            <a:spAutoFit/>
          </a:bodyPr>
          <a:lstStyle/>
          <a:p>
            <a:r>
              <a:rPr lang="en-US" b="1" dirty="0"/>
              <a:t>Functionality</a:t>
            </a:r>
          </a:p>
          <a:p>
            <a:pPr marL="285750" indent="-285750">
              <a:buFont typeface="Arial" panose="020B0604020202020204" pitchFamily="34" charset="0"/>
              <a:buChar char="•"/>
            </a:pPr>
            <a:r>
              <a:rPr lang="en-US" dirty="0"/>
              <a:t>Extracts features through a contracting path (encoder) and reconstructs spatial detail through an expanding path (decoder)</a:t>
            </a:r>
          </a:p>
          <a:p>
            <a:pPr marL="285750" indent="-285750">
              <a:buFont typeface="Arial" panose="020B0604020202020204" pitchFamily="34" charset="0"/>
              <a:buChar char="•"/>
            </a:pPr>
            <a:r>
              <a:rPr lang="en-US" dirty="0"/>
              <a:t>Produces a pixel-wise prediction map, assigning a class label to each pixel</a:t>
            </a:r>
          </a:p>
          <a:p>
            <a:r>
              <a:rPr lang="en-US" b="1" dirty="0"/>
              <a:t>When to use it</a:t>
            </a:r>
          </a:p>
          <a:p>
            <a:pPr marL="285750" indent="-285750">
              <a:buFont typeface="Arial" panose="020B0604020202020204" pitchFamily="34" charset="0"/>
              <a:buChar char="•"/>
            </a:pPr>
            <a:r>
              <a:rPr lang="en-US" dirty="0"/>
              <a:t>Designed for segmentation tasks, especially in medical imaging</a:t>
            </a:r>
          </a:p>
          <a:p>
            <a:pPr marL="285750" indent="-285750">
              <a:buFont typeface="Arial" panose="020B0604020202020204" pitchFamily="34" charset="0"/>
              <a:buChar char="•"/>
            </a:pPr>
            <a:r>
              <a:rPr lang="en-US" dirty="0"/>
              <a:t>Useful when precise localization is needed, such as tumors, organs, lesions, or anatomical regions</a:t>
            </a:r>
          </a:p>
          <a:p>
            <a:pPr marL="285750" indent="-285750">
              <a:buFont typeface="Arial" panose="020B0604020202020204" pitchFamily="34" charset="0"/>
              <a:buChar char="•"/>
            </a:pPr>
            <a:r>
              <a:rPr lang="en-US" dirty="0"/>
              <a:t>Appropriate for CT, MRI, ultrasound, microscopy, retinal.</a:t>
            </a:r>
          </a:p>
        </p:txBody>
      </p:sp>
      <p:pic>
        <p:nvPicPr>
          <p:cNvPr id="12290" name="Picture 2" descr="U-Net: Convolutional Networks for Biomedical Image Segmentation">
            <a:extLst>
              <a:ext uri="{FF2B5EF4-FFF2-40B4-BE49-F238E27FC236}">
                <a16:creationId xmlns:a16="http://schemas.microsoft.com/office/drawing/2014/main" id="{AD374944-C494-4963-B877-141A1C5B0B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1084" y="2491715"/>
            <a:ext cx="4920916" cy="32785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ellenic Mediterranean University (HMU) | Digital Twin">
            <a:extLst>
              <a:ext uri="{FF2B5EF4-FFF2-40B4-BE49-F238E27FC236}">
                <a16:creationId xmlns:a16="http://schemas.microsoft.com/office/drawing/2014/main" id="{B8567DB0-467D-4179-99F6-5198BC7AAD24}"/>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9602" t="5266" r="22698" b="8186"/>
          <a:stretch/>
        </p:blipFill>
        <p:spPr bwMode="auto">
          <a:xfrm>
            <a:off x="11438467" y="0"/>
            <a:ext cx="753533" cy="753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15542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2C346-E1CA-4C08-BB4C-AAF4804F0EA9}"/>
              </a:ext>
            </a:extLst>
          </p:cNvPr>
          <p:cNvSpPr>
            <a:spLocks noGrp="1"/>
          </p:cNvSpPr>
          <p:nvPr>
            <p:ph type="title"/>
          </p:nvPr>
        </p:nvSpPr>
        <p:spPr/>
        <p:txBody>
          <a:bodyPr/>
          <a:lstStyle/>
          <a:p>
            <a:pPr algn="ctr"/>
            <a:r>
              <a:rPr lang="en-US" dirty="0"/>
              <a:t>Strong Medical Imaging baseline: U-Net</a:t>
            </a:r>
          </a:p>
        </p:txBody>
      </p:sp>
      <p:sp>
        <p:nvSpPr>
          <p:cNvPr id="4" name="Date Placeholder 3">
            <a:extLst>
              <a:ext uri="{FF2B5EF4-FFF2-40B4-BE49-F238E27FC236}">
                <a16:creationId xmlns:a16="http://schemas.microsoft.com/office/drawing/2014/main" id="{82EBEB8F-9BDE-4880-97EC-2B91D66D9037}"/>
              </a:ext>
            </a:extLst>
          </p:cNvPr>
          <p:cNvSpPr>
            <a:spLocks noGrp="1"/>
          </p:cNvSpPr>
          <p:nvPr>
            <p:ph type="dt" sz="half" idx="10"/>
          </p:nvPr>
        </p:nvSpPr>
        <p:spPr>
          <a:xfrm>
            <a:off x="0" y="6492875"/>
            <a:ext cx="863600" cy="365125"/>
          </a:xfrm>
        </p:spPr>
        <p:txBody>
          <a:bodyPr/>
          <a:lstStyle/>
          <a:p>
            <a:r>
              <a:rPr lang="en-US" dirty="0">
                <a:latin typeface="+mj-lt"/>
              </a:rPr>
              <a:t>09-Mar-26</a:t>
            </a:r>
          </a:p>
        </p:txBody>
      </p:sp>
      <p:sp>
        <p:nvSpPr>
          <p:cNvPr id="5" name="Footer Placeholder 4">
            <a:extLst>
              <a:ext uri="{FF2B5EF4-FFF2-40B4-BE49-F238E27FC236}">
                <a16:creationId xmlns:a16="http://schemas.microsoft.com/office/drawing/2014/main" id="{D1FA146A-6EF5-49E6-BD5C-88857CFD3627}"/>
              </a:ext>
            </a:extLst>
          </p:cNvPr>
          <p:cNvSpPr>
            <a:spLocks noGrp="1"/>
          </p:cNvSpPr>
          <p:nvPr>
            <p:ph type="ftr" sz="quarter" idx="11"/>
          </p:nvPr>
        </p:nvSpPr>
        <p:spPr>
          <a:xfrm>
            <a:off x="0" y="0"/>
            <a:ext cx="3361267" cy="365125"/>
          </a:xfrm>
        </p:spPr>
        <p:txBody>
          <a:bodyPr/>
          <a:lstStyle/>
          <a:p>
            <a:r>
              <a:rPr lang="en-US" b="1" dirty="0">
                <a:latin typeface="Arial Rounded MT Bold" panose="020F0704030504030204" pitchFamily="34" charset="0"/>
              </a:rPr>
              <a:t>Advanced topics in Biomedical Informatics</a:t>
            </a:r>
          </a:p>
        </p:txBody>
      </p:sp>
      <p:sp>
        <p:nvSpPr>
          <p:cNvPr id="6" name="Slide Number Placeholder 5">
            <a:extLst>
              <a:ext uri="{FF2B5EF4-FFF2-40B4-BE49-F238E27FC236}">
                <a16:creationId xmlns:a16="http://schemas.microsoft.com/office/drawing/2014/main" id="{3748F524-43A9-4536-B252-CC7EAF90E1DE}"/>
              </a:ext>
            </a:extLst>
          </p:cNvPr>
          <p:cNvSpPr>
            <a:spLocks noGrp="1"/>
          </p:cNvSpPr>
          <p:nvPr>
            <p:ph type="sldNum" sz="quarter" idx="12"/>
          </p:nvPr>
        </p:nvSpPr>
        <p:spPr>
          <a:xfrm>
            <a:off x="9448800" y="6492874"/>
            <a:ext cx="2743200" cy="365125"/>
          </a:xfrm>
        </p:spPr>
        <p:txBody>
          <a:bodyPr/>
          <a:lstStyle/>
          <a:p>
            <a:fld id="{00D10385-91D0-40F3-81EA-50E9A0B25A7B}" type="slidenum">
              <a:rPr lang="en-US" smtClean="0">
                <a:latin typeface="+mj-lt"/>
              </a:rPr>
              <a:t>31</a:t>
            </a:fld>
            <a:endParaRPr lang="en-US">
              <a:latin typeface="+mj-lt"/>
            </a:endParaRPr>
          </a:p>
        </p:txBody>
      </p:sp>
      <p:cxnSp>
        <p:nvCxnSpPr>
          <p:cNvPr id="33" name="Straight Connector 32">
            <a:extLst>
              <a:ext uri="{FF2B5EF4-FFF2-40B4-BE49-F238E27FC236}">
                <a16:creationId xmlns:a16="http://schemas.microsoft.com/office/drawing/2014/main" id="{7D256D18-389C-4545-A1BD-6F4D41F83668}"/>
              </a:ext>
            </a:extLst>
          </p:cNvPr>
          <p:cNvCxnSpPr/>
          <p:nvPr/>
        </p:nvCxnSpPr>
        <p:spPr>
          <a:xfrm>
            <a:off x="419463" y="1612231"/>
            <a:ext cx="11338560" cy="0"/>
          </a:xfrm>
          <a:prstGeom prst="line">
            <a:avLst/>
          </a:prstGeom>
          <a:ln w="38100">
            <a:solidFill>
              <a:srgbClr val="E4D9C1"/>
            </a:solidFill>
          </a:ln>
          <a:effectLst>
            <a:softEdge rad="12700"/>
          </a:effectLst>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F3056C75-2E62-4852-B167-7D1557FE7204}"/>
              </a:ext>
            </a:extLst>
          </p:cNvPr>
          <p:cNvSpPr txBox="1"/>
          <p:nvPr/>
        </p:nvSpPr>
        <p:spPr>
          <a:xfrm>
            <a:off x="61685" y="1787603"/>
            <a:ext cx="6724125" cy="369332"/>
          </a:xfrm>
          <a:prstGeom prst="rect">
            <a:avLst/>
          </a:prstGeom>
          <a:noFill/>
        </p:spPr>
        <p:txBody>
          <a:bodyPr wrap="square">
            <a:spAutoFit/>
          </a:bodyPr>
          <a:lstStyle/>
          <a:p>
            <a:pPr marL="0" indent="0">
              <a:buNone/>
            </a:pPr>
            <a:r>
              <a:rPr lang="en-US" sz="1800" b="1" dirty="0">
                <a:solidFill>
                  <a:srgbClr val="173F6B"/>
                </a:solidFill>
                <a:latin typeface="+mj-lt"/>
                <a:ea typeface="Aptos Display" pitchFamily="34" charset="-122"/>
                <a:cs typeface="Aptos Display" pitchFamily="34" charset="-120"/>
              </a:rPr>
              <a:t>Encoder–decoder architecture for image segmentation</a:t>
            </a:r>
            <a:endParaRPr lang="en-US" sz="1800" dirty="0">
              <a:latin typeface="+mj-lt"/>
            </a:endParaRPr>
          </a:p>
        </p:txBody>
      </p:sp>
      <p:sp>
        <p:nvSpPr>
          <p:cNvPr id="62" name="TextBox 61">
            <a:extLst>
              <a:ext uri="{FF2B5EF4-FFF2-40B4-BE49-F238E27FC236}">
                <a16:creationId xmlns:a16="http://schemas.microsoft.com/office/drawing/2014/main" id="{8EFBD80E-C5C3-420B-97F3-43C2BD603B86}"/>
              </a:ext>
            </a:extLst>
          </p:cNvPr>
          <p:cNvSpPr txBox="1"/>
          <p:nvPr/>
        </p:nvSpPr>
        <p:spPr>
          <a:xfrm>
            <a:off x="76200" y="2156935"/>
            <a:ext cx="7194884" cy="3970318"/>
          </a:xfrm>
          <a:prstGeom prst="rect">
            <a:avLst/>
          </a:prstGeom>
          <a:noFill/>
        </p:spPr>
        <p:txBody>
          <a:bodyPr wrap="square" numCol="2">
            <a:spAutoFit/>
          </a:bodyPr>
          <a:lstStyle/>
          <a:p>
            <a:r>
              <a:rPr lang="en-US" b="1" dirty="0"/>
              <a:t>Strengths</a:t>
            </a:r>
          </a:p>
          <a:p>
            <a:pPr marL="285750" indent="-285750">
              <a:buFont typeface="Arial" panose="020B0604020202020204" pitchFamily="34" charset="0"/>
              <a:buChar char="•"/>
            </a:pPr>
            <a:r>
              <a:rPr lang="en-US" dirty="0"/>
              <a:t>Excellent for pixel-level prediction and boundary localization</a:t>
            </a:r>
          </a:p>
          <a:p>
            <a:pPr marL="285750" indent="-285750">
              <a:buFont typeface="Arial" panose="020B0604020202020204" pitchFamily="34" charset="0"/>
              <a:buChar char="•"/>
            </a:pPr>
            <a:r>
              <a:rPr lang="en-US" dirty="0"/>
              <a:t>Strong baseline for many medical image segmentation problems</a:t>
            </a:r>
          </a:p>
          <a:p>
            <a:r>
              <a:rPr lang="en-US" b="1" dirty="0"/>
              <a:t>Limitations</a:t>
            </a:r>
          </a:p>
          <a:p>
            <a:pPr marL="285750" indent="-285750">
              <a:buFont typeface="Arial" panose="020B0604020202020204" pitchFamily="34" charset="0"/>
              <a:buChar char="•"/>
            </a:pPr>
            <a:r>
              <a:rPr lang="en-US" dirty="0"/>
              <a:t>Primarily designed for segmentation, not general classification tasks</a:t>
            </a:r>
          </a:p>
          <a:p>
            <a:pPr marL="285750" indent="-285750">
              <a:buFont typeface="Arial" panose="020B0604020202020204" pitchFamily="34" charset="0"/>
              <a:buChar char="•"/>
            </a:pPr>
            <a:r>
              <a:rPr lang="en-US" dirty="0"/>
              <a:t>Performance depends on annotation quality and class balance</a:t>
            </a:r>
          </a:p>
          <a:p>
            <a:pPr marL="285750" indent="-285750">
              <a:buFont typeface="Arial" panose="020B0604020202020204" pitchFamily="34" charset="0"/>
              <a:buChar char="•"/>
            </a:pPr>
            <a:r>
              <a:rPr lang="en-US" dirty="0"/>
              <a:t>High-resolution 2D or 3D variants can be computationally expensive</a:t>
            </a:r>
          </a:p>
        </p:txBody>
      </p:sp>
      <p:pic>
        <p:nvPicPr>
          <p:cNvPr id="12290" name="Picture 2" descr="U-Net: Convolutional Networks for Biomedical Image Segmentation">
            <a:extLst>
              <a:ext uri="{FF2B5EF4-FFF2-40B4-BE49-F238E27FC236}">
                <a16:creationId xmlns:a16="http://schemas.microsoft.com/office/drawing/2014/main" id="{AD374944-C494-4963-B877-141A1C5B0B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1084" y="2491715"/>
            <a:ext cx="4920916" cy="32785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ellenic Mediterranean University (HMU) | Digital Twin">
            <a:extLst>
              <a:ext uri="{FF2B5EF4-FFF2-40B4-BE49-F238E27FC236}">
                <a16:creationId xmlns:a16="http://schemas.microsoft.com/office/drawing/2014/main" id="{B8567DB0-467D-4179-99F6-5198BC7AAD24}"/>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9602" t="5266" r="22698" b="8186"/>
          <a:stretch/>
        </p:blipFill>
        <p:spPr bwMode="auto">
          <a:xfrm>
            <a:off x="11438467" y="0"/>
            <a:ext cx="753533" cy="753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96058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2C346-E1CA-4C08-BB4C-AAF4804F0EA9}"/>
              </a:ext>
            </a:extLst>
          </p:cNvPr>
          <p:cNvSpPr>
            <a:spLocks noGrp="1"/>
          </p:cNvSpPr>
          <p:nvPr>
            <p:ph type="title"/>
          </p:nvPr>
        </p:nvSpPr>
        <p:spPr/>
        <p:txBody>
          <a:bodyPr/>
          <a:lstStyle/>
          <a:p>
            <a:pPr algn="ctr"/>
            <a:r>
              <a:rPr lang="en-US" dirty="0"/>
              <a:t>Failures you must be aware</a:t>
            </a:r>
          </a:p>
        </p:txBody>
      </p:sp>
      <p:sp>
        <p:nvSpPr>
          <p:cNvPr id="4" name="Date Placeholder 3">
            <a:extLst>
              <a:ext uri="{FF2B5EF4-FFF2-40B4-BE49-F238E27FC236}">
                <a16:creationId xmlns:a16="http://schemas.microsoft.com/office/drawing/2014/main" id="{82EBEB8F-9BDE-4880-97EC-2B91D66D9037}"/>
              </a:ext>
            </a:extLst>
          </p:cNvPr>
          <p:cNvSpPr>
            <a:spLocks noGrp="1"/>
          </p:cNvSpPr>
          <p:nvPr>
            <p:ph type="dt" sz="half" idx="10"/>
          </p:nvPr>
        </p:nvSpPr>
        <p:spPr>
          <a:xfrm>
            <a:off x="0" y="6492875"/>
            <a:ext cx="863600" cy="365125"/>
          </a:xfrm>
        </p:spPr>
        <p:txBody>
          <a:bodyPr/>
          <a:lstStyle/>
          <a:p>
            <a:r>
              <a:rPr lang="en-US" dirty="0">
                <a:latin typeface="+mj-lt"/>
              </a:rPr>
              <a:t>09-Mar-26</a:t>
            </a:r>
          </a:p>
        </p:txBody>
      </p:sp>
      <p:sp>
        <p:nvSpPr>
          <p:cNvPr id="5" name="Footer Placeholder 4">
            <a:extLst>
              <a:ext uri="{FF2B5EF4-FFF2-40B4-BE49-F238E27FC236}">
                <a16:creationId xmlns:a16="http://schemas.microsoft.com/office/drawing/2014/main" id="{D1FA146A-6EF5-49E6-BD5C-88857CFD3627}"/>
              </a:ext>
            </a:extLst>
          </p:cNvPr>
          <p:cNvSpPr>
            <a:spLocks noGrp="1"/>
          </p:cNvSpPr>
          <p:nvPr>
            <p:ph type="ftr" sz="quarter" idx="11"/>
          </p:nvPr>
        </p:nvSpPr>
        <p:spPr>
          <a:xfrm>
            <a:off x="0" y="0"/>
            <a:ext cx="3361267" cy="365125"/>
          </a:xfrm>
        </p:spPr>
        <p:txBody>
          <a:bodyPr/>
          <a:lstStyle/>
          <a:p>
            <a:r>
              <a:rPr lang="en-US" b="1" dirty="0">
                <a:latin typeface="Arial Rounded MT Bold" panose="020F0704030504030204" pitchFamily="34" charset="0"/>
              </a:rPr>
              <a:t>Advanced topics in Biomedical Informatics</a:t>
            </a:r>
          </a:p>
        </p:txBody>
      </p:sp>
      <p:sp>
        <p:nvSpPr>
          <p:cNvPr id="6" name="Slide Number Placeholder 5">
            <a:extLst>
              <a:ext uri="{FF2B5EF4-FFF2-40B4-BE49-F238E27FC236}">
                <a16:creationId xmlns:a16="http://schemas.microsoft.com/office/drawing/2014/main" id="{3748F524-43A9-4536-B252-CC7EAF90E1DE}"/>
              </a:ext>
            </a:extLst>
          </p:cNvPr>
          <p:cNvSpPr>
            <a:spLocks noGrp="1"/>
          </p:cNvSpPr>
          <p:nvPr>
            <p:ph type="sldNum" sz="quarter" idx="12"/>
          </p:nvPr>
        </p:nvSpPr>
        <p:spPr>
          <a:xfrm>
            <a:off x="9448800" y="6492874"/>
            <a:ext cx="2743200" cy="365125"/>
          </a:xfrm>
        </p:spPr>
        <p:txBody>
          <a:bodyPr/>
          <a:lstStyle/>
          <a:p>
            <a:fld id="{00D10385-91D0-40F3-81EA-50E9A0B25A7B}" type="slidenum">
              <a:rPr lang="en-US" smtClean="0">
                <a:latin typeface="+mj-lt"/>
              </a:rPr>
              <a:t>32</a:t>
            </a:fld>
            <a:endParaRPr lang="en-US">
              <a:latin typeface="+mj-lt"/>
            </a:endParaRPr>
          </a:p>
        </p:txBody>
      </p:sp>
      <p:cxnSp>
        <p:nvCxnSpPr>
          <p:cNvPr id="33" name="Straight Connector 32">
            <a:extLst>
              <a:ext uri="{FF2B5EF4-FFF2-40B4-BE49-F238E27FC236}">
                <a16:creationId xmlns:a16="http://schemas.microsoft.com/office/drawing/2014/main" id="{7D256D18-389C-4545-A1BD-6F4D41F83668}"/>
              </a:ext>
            </a:extLst>
          </p:cNvPr>
          <p:cNvCxnSpPr/>
          <p:nvPr/>
        </p:nvCxnSpPr>
        <p:spPr>
          <a:xfrm>
            <a:off x="419463" y="1612231"/>
            <a:ext cx="11338560" cy="0"/>
          </a:xfrm>
          <a:prstGeom prst="line">
            <a:avLst/>
          </a:prstGeom>
          <a:ln w="38100">
            <a:solidFill>
              <a:srgbClr val="E4D9C1"/>
            </a:solidFill>
          </a:ln>
          <a:effectLst>
            <a:softEdge rad="12700"/>
          </a:effectLst>
        </p:spPr>
        <p:style>
          <a:lnRef idx="1">
            <a:schemeClr val="accent1"/>
          </a:lnRef>
          <a:fillRef idx="0">
            <a:schemeClr val="accent1"/>
          </a:fillRef>
          <a:effectRef idx="0">
            <a:schemeClr val="accent1"/>
          </a:effectRef>
          <a:fontRef idx="minor">
            <a:schemeClr val="tx1"/>
          </a:fontRef>
        </p:style>
      </p:cxnSp>
      <p:sp>
        <p:nvSpPr>
          <p:cNvPr id="10" name="Shape 5">
            <a:extLst>
              <a:ext uri="{FF2B5EF4-FFF2-40B4-BE49-F238E27FC236}">
                <a16:creationId xmlns:a16="http://schemas.microsoft.com/office/drawing/2014/main" id="{C5067E13-8BFA-48B8-938B-1489330831B0}"/>
              </a:ext>
            </a:extLst>
          </p:cNvPr>
          <p:cNvSpPr/>
          <p:nvPr/>
        </p:nvSpPr>
        <p:spPr>
          <a:xfrm>
            <a:off x="634467" y="2209122"/>
            <a:ext cx="2560320" cy="3683673"/>
          </a:xfrm>
          <a:prstGeom prst="roundRect">
            <a:avLst>
              <a:gd name="adj" fmla="val 6000"/>
            </a:avLst>
          </a:prstGeom>
          <a:solidFill>
            <a:srgbClr val="EAF2FF"/>
          </a:solidFill>
          <a:ln w="12700">
            <a:solidFill>
              <a:srgbClr val="EAF2FF"/>
            </a:solidFill>
            <a:prstDash val="solid"/>
          </a:ln>
          <a:effectLst>
            <a:outerShdw blurRad="19050" dist="6350" dir="2700000" algn="bl" rotWithShape="0">
              <a:srgbClr val="000000">
                <a:alpha val="18000"/>
              </a:srgbClr>
            </a:outerShdw>
          </a:effectLst>
        </p:spPr>
      </p:sp>
      <p:sp>
        <p:nvSpPr>
          <p:cNvPr id="13" name="Text 7">
            <a:extLst>
              <a:ext uri="{FF2B5EF4-FFF2-40B4-BE49-F238E27FC236}">
                <a16:creationId xmlns:a16="http://schemas.microsoft.com/office/drawing/2014/main" id="{E8D091D4-F1C7-4167-80AB-3071C42D6048}"/>
              </a:ext>
            </a:extLst>
          </p:cNvPr>
          <p:cNvSpPr/>
          <p:nvPr/>
        </p:nvSpPr>
        <p:spPr>
          <a:xfrm>
            <a:off x="1204764" y="2420840"/>
            <a:ext cx="1417320" cy="274320"/>
          </a:xfrm>
          <a:prstGeom prst="rect">
            <a:avLst/>
          </a:prstGeom>
          <a:noFill/>
          <a:ln/>
        </p:spPr>
        <p:txBody>
          <a:bodyPr wrap="square" lIns="0" tIns="0" rIns="0" bIns="0" rtlCol="0" anchor="ctr"/>
          <a:lstStyle/>
          <a:p>
            <a:pPr algn="ctr"/>
            <a:r>
              <a:rPr lang="en-US" sz="1600" b="1" dirty="0"/>
              <a:t>Data &amp; cohort</a:t>
            </a:r>
          </a:p>
        </p:txBody>
      </p:sp>
      <p:sp>
        <p:nvSpPr>
          <p:cNvPr id="14" name="Text 8">
            <a:extLst>
              <a:ext uri="{FF2B5EF4-FFF2-40B4-BE49-F238E27FC236}">
                <a16:creationId xmlns:a16="http://schemas.microsoft.com/office/drawing/2014/main" id="{5FDD194E-DBBD-4CD6-95DA-87F91F8F0FA9}"/>
              </a:ext>
            </a:extLst>
          </p:cNvPr>
          <p:cNvSpPr/>
          <p:nvPr/>
        </p:nvSpPr>
        <p:spPr>
          <a:xfrm>
            <a:off x="680991" y="2788919"/>
            <a:ext cx="2513796" cy="2745603"/>
          </a:xfrm>
          <a:prstGeom prst="rect">
            <a:avLst/>
          </a:prstGeom>
          <a:noFill/>
          <a:ln/>
        </p:spPr>
        <p:txBody>
          <a:bodyPr wrap="square" lIns="0" tIns="0" rIns="0" bIns="0" rtlCol="0" anchor="t"/>
          <a:lstStyle/>
          <a:p>
            <a:pPr marL="0" indent="0">
              <a:buNone/>
            </a:pPr>
            <a:r>
              <a:rPr lang="en-US" sz="1400" b="1" dirty="0"/>
              <a:t>Small datasets / low effective N</a:t>
            </a:r>
          </a:p>
          <a:p>
            <a:pPr marL="285750" indent="-285750">
              <a:buFont typeface="Arial" panose="020B0604020202020204" pitchFamily="34" charset="0"/>
              <a:buChar char="•"/>
            </a:pPr>
            <a:r>
              <a:rPr lang="en-US" sz="1400" dirty="0"/>
              <a:t>Overfitting, high variance, unstable results</a:t>
            </a:r>
          </a:p>
          <a:p>
            <a:r>
              <a:rPr lang="en-US" sz="1400" b="1" dirty="0"/>
              <a:t>Class Imbalance</a:t>
            </a:r>
          </a:p>
          <a:p>
            <a:pPr marL="285750" indent="-285750">
              <a:buFont typeface="Arial" panose="020B0604020202020204" pitchFamily="34" charset="0"/>
              <a:buChar char="•"/>
            </a:pPr>
            <a:r>
              <a:rPr lang="en-US" sz="1400" dirty="0"/>
              <a:t>Misleading accuracy</a:t>
            </a:r>
          </a:p>
          <a:p>
            <a:r>
              <a:rPr lang="en-US" sz="1400" b="1" dirty="0"/>
              <a:t>Selection bias / cohort shift</a:t>
            </a:r>
          </a:p>
          <a:p>
            <a:pPr marL="285750" indent="-285750">
              <a:buFont typeface="Arial" panose="020B0604020202020204" pitchFamily="34" charset="0"/>
              <a:buChar char="•"/>
            </a:pPr>
            <a:r>
              <a:rPr lang="en-US" sz="1400" dirty="0"/>
              <a:t>training population ≠ target population</a:t>
            </a:r>
          </a:p>
          <a:p>
            <a:r>
              <a:rPr lang="en-US" sz="1400" b="1" dirty="0"/>
              <a:t>Missingness &amp; artefacts</a:t>
            </a:r>
          </a:p>
          <a:p>
            <a:pPr marL="285750" indent="-285750">
              <a:buFont typeface="Arial" panose="020B0604020202020204" pitchFamily="34" charset="0"/>
              <a:buChar char="•"/>
            </a:pPr>
            <a:r>
              <a:rPr lang="en-US" sz="1400" dirty="0"/>
              <a:t>sensor dropouts, motion noise, inconsistent acquisition</a:t>
            </a:r>
          </a:p>
          <a:p>
            <a:pPr marL="285750" indent="-285750">
              <a:buFont typeface="Arial" panose="020B0604020202020204" pitchFamily="34" charset="0"/>
              <a:buChar char="•"/>
            </a:pPr>
            <a:endParaRPr lang="en-US" sz="1400" dirty="0"/>
          </a:p>
        </p:txBody>
      </p:sp>
      <p:sp>
        <p:nvSpPr>
          <p:cNvPr id="15" name="Shape 9">
            <a:extLst>
              <a:ext uri="{FF2B5EF4-FFF2-40B4-BE49-F238E27FC236}">
                <a16:creationId xmlns:a16="http://schemas.microsoft.com/office/drawing/2014/main" id="{FA466CE0-E3BF-43C7-8D06-B696BE637B6B}"/>
              </a:ext>
            </a:extLst>
          </p:cNvPr>
          <p:cNvSpPr/>
          <p:nvPr/>
        </p:nvSpPr>
        <p:spPr>
          <a:xfrm>
            <a:off x="3423387" y="2209122"/>
            <a:ext cx="2560320" cy="3683675"/>
          </a:xfrm>
          <a:prstGeom prst="roundRect">
            <a:avLst>
              <a:gd name="adj" fmla="val 6000"/>
            </a:avLst>
          </a:prstGeom>
          <a:solidFill>
            <a:srgbClr val="FFF3E8"/>
          </a:solidFill>
          <a:ln w="12700">
            <a:solidFill>
              <a:srgbClr val="FFF3E8"/>
            </a:solidFill>
            <a:prstDash val="solid"/>
          </a:ln>
          <a:effectLst>
            <a:outerShdw blurRad="19050" dist="6350" dir="2700000" algn="bl" rotWithShape="0">
              <a:srgbClr val="000000">
                <a:alpha val="18000"/>
              </a:srgbClr>
            </a:outerShdw>
          </a:effectLst>
        </p:spPr>
      </p:sp>
      <p:sp>
        <p:nvSpPr>
          <p:cNvPr id="18" name="Text 11">
            <a:extLst>
              <a:ext uri="{FF2B5EF4-FFF2-40B4-BE49-F238E27FC236}">
                <a16:creationId xmlns:a16="http://schemas.microsoft.com/office/drawing/2014/main" id="{8157D77F-9D33-4651-A0AB-F1937D656E7F}"/>
              </a:ext>
            </a:extLst>
          </p:cNvPr>
          <p:cNvSpPr/>
          <p:nvPr/>
        </p:nvSpPr>
        <p:spPr>
          <a:xfrm>
            <a:off x="3653994" y="2420840"/>
            <a:ext cx="2123973" cy="274320"/>
          </a:xfrm>
          <a:prstGeom prst="rect">
            <a:avLst/>
          </a:prstGeom>
          <a:noFill/>
          <a:ln/>
        </p:spPr>
        <p:txBody>
          <a:bodyPr wrap="square" lIns="0" tIns="0" rIns="0" bIns="0" rtlCol="0" anchor="ctr"/>
          <a:lstStyle/>
          <a:p>
            <a:pPr marL="0" indent="0" algn="ctr">
              <a:buNone/>
            </a:pPr>
            <a:r>
              <a:rPr lang="en-US" sz="1600" b="1" dirty="0">
                <a:solidFill>
                  <a:srgbClr val="173F6B"/>
                </a:solidFill>
              </a:rPr>
              <a:t>Labels &amp; ground of truth</a:t>
            </a:r>
            <a:endParaRPr lang="en-US" sz="1600" dirty="0"/>
          </a:p>
        </p:txBody>
      </p:sp>
      <p:sp>
        <p:nvSpPr>
          <p:cNvPr id="20" name="Shape 13">
            <a:extLst>
              <a:ext uri="{FF2B5EF4-FFF2-40B4-BE49-F238E27FC236}">
                <a16:creationId xmlns:a16="http://schemas.microsoft.com/office/drawing/2014/main" id="{642280BD-86C4-41F3-BB75-96FFE8194BAE}"/>
              </a:ext>
            </a:extLst>
          </p:cNvPr>
          <p:cNvSpPr/>
          <p:nvPr/>
        </p:nvSpPr>
        <p:spPr>
          <a:xfrm>
            <a:off x="6212307" y="2209122"/>
            <a:ext cx="2560320" cy="3683675"/>
          </a:xfrm>
          <a:prstGeom prst="roundRect">
            <a:avLst>
              <a:gd name="adj" fmla="val 6000"/>
            </a:avLst>
          </a:prstGeom>
          <a:solidFill>
            <a:srgbClr val="FCECEF"/>
          </a:solidFill>
          <a:ln w="12700">
            <a:solidFill>
              <a:srgbClr val="FCECEF"/>
            </a:solidFill>
            <a:prstDash val="solid"/>
          </a:ln>
          <a:effectLst>
            <a:outerShdw blurRad="19050" dist="6350" dir="2700000" algn="bl" rotWithShape="0">
              <a:srgbClr val="000000">
                <a:alpha val="18000"/>
              </a:srgbClr>
            </a:outerShdw>
          </a:effectLst>
        </p:spPr>
      </p:sp>
      <p:sp>
        <p:nvSpPr>
          <p:cNvPr id="25" name="Shape 17">
            <a:extLst>
              <a:ext uri="{FF2B5EF4-FFF2-40B4-BE49-F238E27FC236}">
                <a16:creationId xmlns:a16="http://schemas.microsoft.com/office/drawing/2014/main" id="{85032413-180E-4122-9D21-9560BC605A81}"/>
              </a:ext>
            </a:extLst>
          </p:cNvPr>
          <p:cNvSpPr/>
          <p:nvPr/>
        </p:nvSpPr>
        <p:spPr>
          <a:xfrm>
            <a:off x="9001227" y="2209122"/>
            <a:ext cx="2560320" cy="3683676"/>
          </a:xfrm>
          <a:prstGeom prst="roundRect">
            <a:avLst>
              <a:gd name="adj" fmla="val 6000"/>
            </a:avLst>
          </a:prstGeom>
          <a:solidFill>
            <a:srgbClr val="EAF8F8"/>
          </a:solidFill>
          <a:ln w="12700">
            <a:solidFill>
              <a:srgbClr val="EAF8F8"/>
            </a:solidFill>
            <a:prstDash val="solid"/>
          </a:ln>
          <a:effectLst>
            <a:outerShdw blurRad="19050" dist="6350" dir="2700000" algn="bl" rotWithShape="0">
              <a:srgbClr val="000000">
                <a:alpha val="18000"/>
              </a:srgbClr>
            </a:outerShdw>
          </a:effectLst>
        </p:spPr>
      </p:sp>
      <p:sp>
        <p:nvSpPr>
          <p:cNvPr id="28" name="Text 19">
            <a:extLst>
              <a:ext uri="{FF2B5EF4-FFF2-40B4-BE49-F238E27FC236}">
                <a16:creationId xmlns:a16="http://schemas.microsoft.com/office/drawing/2014/main" id="{4273AAD5-5BDC-433F-9A36-0A4E0A53A240}"/>
              </a:ext>
            </a:extLst>
          </p:cNvPr>
          <p:cNvSpPr/>
          <p:nvPr/>
        </p:nvSpPr>
        <p:spPr>
          <a:xfrm>
            <a:off x="9028101" y="2426140"/>
            <a:ext cx="2560319" cy="274320"/>
          </a:xfrm>
          <a:prstGeom prst="rect">
            <a:avLst/>
          </a:prstGeom>
          <a:noFill/>
          <a:ln/>
        </p:spPr>
        <p:txBody>
          <a:bodyPr wrap="square" lIns="0" tIns="0" rIns="0" bIns="0" rtlCol="0" anchor="ctr"/>
          <a:lstStyle/>
          <a:p>
            <a:pPr marL="0" indent="0">
              <a:buNone/>
            </a:pPr>
            <a:r>
              <a:rPr lang="en-US" sz="1600" b="1" dirty="0">
                <a:solidFill>
                  <a:schemeClr val="tx2"/>
                </a:solidFill>
              </a:rPr>
              <a:t>Generalization &amp; deployment</a:t>
            </a:r>
            <a:endParaRPr lang="en-US" sz="1600" dirty="0">
              <a:solidFill>
                <a:schemeClr val="tx2"/>
              </a:solidFill>
            </a:endParaRPr>
          </a:p>
        </p:txBody>
      </p:sp>
      <p:sp>
        <p:nvSpPr>
          <p:cNvPr id="31" name="Text 8">
            <a:extLst>
              <a:ext uri="{FF2B5EF4-FFF2-40B4-BE49-F238E27FC236}">
                <a16:creationId xmlns:a16="http://schemas.microsoft.com/office/drawing/2014/main" id="{7E6C2350-BE8B-4867-9901-A2227C8D1851}"/>
              </a:ext>
            </a:extLst>
          </p:cNvPr>
          <p:cNvSpPr/>
          <p:nvPr/>
        </p:nvSpPr>
        <p:spPr>
          <a:xfrm>
            <a:off x="3465898" y="2788918"/>
            <a:ext cx="2630102" cy="2745603"/>
          </a:xfrm>
          <a:prstGeom prst="rect">
            <a:avLst/>
          </a:prstGeom>
          <a:noFill/>
          <a:ln/>
        </p:spPr>
        <p:txBody>
          <a:bodyPr wrap="square" lIns="0" tIns="0" rIns="0" bIns="0" rtlCol="0" anchor="t"/>
          <a:lstStyle/>
          <a:p>
            <a:pPr marL="0" indent="0">
              <a:buNone/>
            </a:pPr>
            <a:r>
              <a:rPr lang="en-US" sz="1400" b="1" dirty="0"/>
              <a:t>Label noise / inter-rater variability</a:t>
            </a:r>
          </a:p>
          <a:p>
            <a:pPr marL="285750" indent="-285750">
              <a:buFont typeface="Arial" panose="020B0604020202020204" pitchFamily="34" charset="0"/>
              <a:buChar char="•"/>
            </a:pPr>
            <a:r>
              <a:rPr lang="en-US" sz="1400" dirty="0"/>
              <a:t>experts disagree, weak supervision</a:t>
            </a:r>
          </a:p>
          <a:p>
            <a:r>
              <a:rPr lang="en-US" sz="1400" b="1" dirty="0"/>
              <a:t>Ambiguous endpoints / proxy labels</a:t>
            </a:r>
          </a:p>
          <a:p>
            <a:pPr marL="285750" indent="-285750">
              <a:buFont typeface="Arial" panose="020B0604020202020204" pitchFamily="34" charset="0"/>
              <a:buChar char="•"/>
            </a:pPr>
            <a:r>
              <a:rPr lang="en-US" sz="1400" dirty="0"/>
              <a:t>label doesn’t match what you actually care about clinically</a:t>
            </a:r>
          </a:p>
        </p:txBody>
      </p:sp>
      <p:sp>
        <p:nvSpPr>
          <p:cNvPr id="32" name="Text 11">
            <a:extLst>
              <a:ext uri="{FF2B5EF4-FFF2-40B4-BE49-F238E27FC236}">
                <a16:creationId xmlns:a16="http://schemas.microsoft.com/office/drawing/2014/main" id="{217FD832-8D27-43D9-9A5C-68F59AB2F201}"/>
              </a:ext>
            </a:extLst>
          </p:cNvPr>
          <p:cNvSpPr/>
          <p:nvPr/>
        </p:nvSpPr>
        <p:spPr>
          <a:xfrm>
            <a:off x="6446927" y="2420840"/>
            <a:ext cx="2123973" cy="274320"/>
          </a:xfrm>
          <a:prstGeom prst="rect">
            <a:avLst/>
          </a:prstGeom>
          <a:noFill/>
          <a:ln/>
        </p:spPr>
        <p:txBody>
          <a:bodyPr wrap="square" lIns="0" tIns="0" rIns="0" bIns="0" rtlCol="0" anchor="ctr"/>
          <a:lstStyle/>
          <a:p>
            <a:pPr marL="0" indent="0" algn="ctr">
              <a:buNone/>
            </a:pPr>
            <a:r>
              <a:rPr lang="en-US" sz="1600" b="1" dirty="0">
                <a:solidFill>
                  <a:srgbClr val="173F6B"/>
                </a:solidFill>
              </a:rPr>
              <a:t>Splits &amp; methodology</a:t>
            </a:r>
            <a:endParaRPr lang="en-US" sz="1600" dirty="0"/>
          </a:p>
        </p:txBody>
      </p:sp>
      <p:sp>
        <p:nvSpPr>
          <p:cNvPr id="34" name="Text 8">
            <a:extLst>
              <a:ext uri="{FF2B5EF4-FFF2-40B4-BE49-F238E27FC236}">
                <a16:creationId xmlns:a16="http://schemas.microsoft.com/office/drawing/2014/main" id="{6E3255D7-1587-4D62-8D23-5DFE824498C5}"/>
              </a:ext>
            </a:extLst>
          </p:cNvPr>
          <p:cNvSpPr/>
          <p:nvPr/>
        </p:nvSpPr>
        <p:spPr>
          <a:xfrm>
            <a:off x="6258831" y="2788918"/>
            <a:ext cx="2513796" cy="2745603"/>
          </a:xfrm>
          <a:prstGeom prst="rect">
            <a:avLst/>
          </a:prstGeom>
          <a:noFill/>
          <a:ln/>
        </p:spPr>
        <p:txBody>
          <a:bodyPr wrap="square" lIns="0" tIns="0" rIns="0" bIns="0" rtlCol="0" anchor="t"/>
          <a:lstStyle/>
          <a:p>
            <a:pPr marL="0" indent="0">
              <a:buNone/>
            </a:pPr>
            <a:r>
              <a:rPr lang="en-US" sz="1400" b="1" dirty="0"/>
              <a:t>Data leakage (very common)</a:t>
            </a:r>
          </a:p>
          <a:p>
            <a:pPr marL="285750" indent="-285750">
              <a:buFont typeface="Arial" panose="020B0604020202020204" pitchFamily="34" charset="0"/>
              <a:buChar char="•"/>
            </a:pPr>
            <a:r>
              <a:rPr lang="en-US" sz="1400" dirty="0"/>
              <a:t>patient overlap, window-level splits, preprocessing before split</a:t>
            </a:r>
          </a:p>
          <a:p>
            <a:r>
              <a:rPr lang="en-US" sz="1400" b="1" dirty="0"/>
              <a:t>Train/validation mismatch</a:t>
            </a:r>
          </a:p>
          <a:p>
            <a:pPr marL="285750" indent="-285750">
              <a:buFont typeface="Arial" panose="020B0604020202020204" pitchFamily="34" charset="0"/>
              <a:buChar char="•"/>
            </a:pPr>
            <a:r>
              <a:rPr lang="en-US" sz="1400" dirty="0"/>
              <a:t>tuning on test set, repeated peeking, non-nested CV</a:t>
            </a:r>
          </a:p>
          <a:p>
            <a:r>
              <a:rPr lang="en-US" sz="1400" b="1" dirty="0"/>
              <a:t>Confounding</a:t>
            </a:r>
          </a:p>
          <a:p>
            <a:pPr marL="285750" indent="-285750">
              <a:buFont typeface="Arial" panose="020B0604020202020204" pitchFamily="34" charset="0"/>
              <a:buChar char="•"/>
            </a:pPr>
            <a:r>
              <a:rPr lang="en-US" sz="1400" dirty="0"/>
              <a:t>age/site/device drives prediction instead of pathology</a:t>
            </a:r>
          </a:p>
        </p:txBody>
      </p:sp>
      <p:sp>
        <p:nvSpPr>
          <p:cNvPr id="35" name="Text 8">
            <a:extLst>
              <a:ext uri="{FF2B5EF4-FFF2-40B4-BE49-F238E27FC236}">
                <a16:creationId xmlns:a16="http://schemas.microsoft.com/office/drawing/2014/main" id="{D5582F8C-314E-4F4B-AFB2-7120E561FF02}"/>
              </a:ext>
            </a:extLst>
          </p:cNvPr>
          <p:cNvSpPr/>
          <p:nvPr/>
        </p:nvSpPr>
        <p:spPr>
          <a:xfrm>
            <a:off x="9074624" y="2788918"/>
            <a:ext cx="2513796" cy="2745603"/>
          </a:xfrm>
          <a:prstGeom prst="rect">
            <a:avLst/>
          </a:prstGeom>
          <a:noFill/>
          <a:ln/>
        </p:spPr>
        <p:txBody>
          <a:bodyPr wrap="square" lIns="0" tIns="0" rIns="0" bIns="0" rtlCol="0" anchor="t"/>
          <a:lstStyle/>
          <a:p>
            <a:pPr marL="0" indent="0">
              <a:buNone/>
            </a:pPr>
            <a:r>
              <a:rPr lang="en-US" sz="1400" b="1" dirty="0"/>
              <a:t>Domain shift (scanner/hospital/device)</a:t>
            </a:r>
          </a:p>
          <a:p>
            <a:pPr marL="285750" indent="-285750">
              <a:buFont typeface="Arial" panose="020B0604020202020204" pitchFamily="34" charset="0"/>
              <a:buChar char="•"/>
            </a:pPr>
            <a:r>
              <a:rPr lang="en-US" sz="1400" dirty="0"/>
              <a:t>performance drops out-of-distribution</a:t>
            </a:r>
          </a:p>
          <a:p>
            <a:r>
              <a:rPr lang="en-US" sz="1400" b="1" dirty="0"/>
              <a:t>Spurious cues</a:t>
            </a:r>
          </a:p>
          <a:p>
            <a:pPr marL="285750" indent="-285750">
              <a:buFont typeface="Arial" panose="020B0604020202020204" pitchFamily="34" charset="0"/>
              <a:buChar char="•"/>
            </a:pPr>
            <a:r>
              <a:rPr lang="en-US" sz="1400" dirty="0"/>
              <a:t>site marks, padding, compression, text overlays, artifacts</a:t>
            </a:r>
          </a:p>
          <a:p>
            <a:r>
              <a:rPr lang="en-US" sz="1400" b="1" dirty="0"/>
              <a:t>Poor calibration / overconfidence</a:t>
            </a:r>
          </a:p>
          <a:p>
            <a:pPr marL="285750" indent="-285750">
              <a:buFont typeface="Arial" panose="020B0604020202020204" pitchFamily="34" charset="0"/>
              <a:buChar char="•"/>
            </a:pPr>
            <a:r>
              <a:rPr lang="en-US" sz="1400" dirty="0"/>
              <a:t>probabilities don’t reflect true risk → unsafe decisions</a:t>
            </a:r>
          </a:p>
          <a:p>
            <a:r>
              <a:rPr lang="en-US" sz="1400" b="1" dirty="0"/>
              <a:t>Fairness gaps</a:t>
            </a:r>
          </a:p>
          <a:p>
            <a:pPr marL="285750" indent="-285750">
              <a:buFont typeface="Arial" panose="020B0604020202020204" pitchFamily="34" charset="0"/>
              <a:buChar char="•"/>
            </a:pPr>
            <a:r>
              <a:rPr lang="en-US" sz="1400" dirty="0"/>
              <a:t>performance differs across sex/age/skin tone/site</a:t>
            </a:r>
          </a:p>
        </p:txBody>
      </p:sp>
      <p:pic>
        <p:nvPicPr>
          <p:cNvPr id="19" name="Picture 2" descr="Hellenic Mediterranean University (HMU) | Digital Twin">
            <a:extLst>
              <a:ext uri="{FF2B5EF4-FFF2-40B4-BE49-F238E27FC236}">
                <a16:creationId xmlns:a16="http://schemas.microsoft.com/office/drawing/2014/main" id="{3C6258F9-8598-4B4F-A8AE-1BDD4FEEB21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9602" t="5266" r="22698" b="8186"/>
          <a:stretch/>
        </p:blipFill>
        <p:spPr bwMode="auto">
          <a:xfrm>
            <a:off x="11438467" y="0"/>
            <a:ext cx="753533" cy="753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24936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hape 17">
            <a:extLst>
              <a:ext uri="{FF2B5EF4-FFF2-40B4-BE49-F238E27FC236}">
                <a16:creationId xmlns:a16="http://schemas.microsoft.com/office/drawing/2014/main" id="{4B1EC34C-258F-4F20-A661-03D610665C8E}"/>
              </a:ext>
            </a:extLst>
          </p:cNvPr>
          <p:cNvSpPr/>
          <p:nvPr/>
        </p:nvSpPr>
        <p:spPr>
          <a:xfrm>
            <a:off x="1491212" y="5029867"/>
            <a:ext cx="9442190" cy="1612232"/>
          </a:xfrm>
          <a:prstGeom prst="roundRect">
            <a:avLst>
              <a:gd name="adj" fmla="val 6000"/>
            </a:avLst>
          </a:prstGeom>
          <a:solidFill>
            <a:schemeClr val="accent3">
              <a:lumMod val="20000"/>
              <a:lumOff val="80000"/>
            </a:schemeClr>
          </a:solidFill>
          <a:ln w="12700">
            <a:solidFill>
              <a:srgbClr val="EAF8F8"/>
            </a:solidFill>
            <a:prstDash val="solid"/>
          </a:ln>
          <a:effectLst>
            <a:outerShdw blurRad="19050" dist="6350" dir="2700000" algn="bl" rotWithShape="0">
              <a:srgbClr val="000000">
                <a:alpha val="18000"/>
              </a:srgbClr>
            </a:outerShdw>
          </a:effectLst>
        </p:spPr>
        <p:txBody>
          <a:bodyPr/>
          <a:lstStyle/>
          <a:p>
            <a:endParaRPr lang="en-US" dirty="0"/>
          </a:p>
        </p:txBody>
      </p:sp>
      <p:sp>
        <p:nvSpPr>
          <p:cNvPr id="2" name="Title 1">
            <a:extLst>
              <a:ext uri="{FF2B5EF4-FFF2-40B4-BE49-F238E27FC236}">
                <a16:creationId xmlns:a16="http://schemas.microsoft.com/office/drawing/2014/main" id="{5282C346-E1CA-4C08-BB4C-AAF4804F0EA9}"/>
              </a:ext>
            </a:extLst>
          </p:cNvPr>
          <p:cNvSpPr>
            <a:spLocks noGrp="1"/>
          </p:cNvSpPr>
          <p:nvPr>
            <p:ph type="title"/>
          </p:nvPr>
        </p:nvSpPr>
        <p:spPr/>
        <p:txBody>
          <a:bodyPr/>
          <a:lstStyle/>
          <a:p>
            <a:pPr algn="ctr"/>
            <a:r>
              <a:rPr lang="en-US" dirty="0"/>
              <a:t>Trustworthiness</a:t>
            </a:r>
          </a:p>
        </p:txBody>
      </p:sp>
      <p:sp>
        <p:nvSpPr>
          <p:cNvPr id="4" name="Date Placeholder 3">
            <a:extLst>
              <a:ext uri="{FF2B5EF4-FFF2-40B4-BE49-F238E27FC236}">
                <a16:creationId xmlns:a16="http://schemas.microsoft.com/office/drawing/2014/main" id="{82EBEB8F-9BDE-4880-97EC-2B91D66D9037}"/>
              </a:ext>
            </a:extLst>
          </p:cNvPr>
          <p:cNvSpPr>
            <a:spLocks noGrp="1"/>
          </p:cNvSpPr>
          <p:nvPr>
            <p:ph type="dt" sz="half" idx="10"/>
          </p:nvPr>
        </p:nvSpPr>
        <p:spPr>
          <a:xfrm>
            <a:off x="0" y="6492875"/>
            <a:ext cx="863600" cy="365125"/>
          </a:xfrm>
        </p:spPr>
        <p:txBody>
          <a:bodyPr/>
          <a:lstStyle/>
          <a:p>
            <a:r>
              <a:rPr lang="en-US" dirty="0">
                <a:latin typeface="+mj-lt"/>
              </a:rPr>
              <a:t>09-Mar-26</a:t>
            </a:r>
          </a:p>
        </p:txBody>
      </p:sp>
      <p:sp>
        <p:nvSpPr>
          <p:cNvPr id="5" name="Footer Placeholder 4">
            <a:extLst>
              <a:ext uri="{FF2B5EF4-FFF2-40B4-BE49-F238E27FC236}">
                <a16:creationId xmlns:a16="http://schemas.microsoft.com/office/drawing/2014/main" id="{D1FA146A-6EF5-49E6-BD5C-88857CFD3627}"/>
              </a:ext>
            </a:extLst>
          </p:cNvPr>
          <p:cNvSpPr>
            <a:spLocks noGrp="1"/>
          </p:cNvSpPr>
          <p:nvPr>
            <p:ph type="ftr" sz="quarter" idx="11"/>
          </p:nvPr>
        </p:nvSpPr>
        <p:spPr>
          <a:xfrm>
            <a:off x="0" y="0"/>
            <a:ext cx="3361267" cy="365125"/>
          </a:xfrm>
        </p:spPr>
        <p:txBody>
          <a:bodyPr/>
          <a:lstStyle/>
          <a:p>
            <a:r>
              <a:rPr lang="en-US" b="1" dirty="0">
                <a:latin typeface="Arial Rounded MT Bold" panose="020F0704030504030204" pitchFamily="34" charset="0"/>
              </a:rPr>
              <a:t>Advanced topics in Biomedical Informatics</a:t>
            </a:r>
          </a:p>
        </p:txBody>
      </p:sp>
      <p:sp>
        <p:nvSpPr>
          <p:cNvPr id="6" name="Slide Number Placeholder 5">
            <a:extLst>
              <a:ext uri="{FF2B5EF4-FFF2-40B4-BE49-F238E27FC236}">
                <a16:creationId xmlns:a16="http://schemas.microsoft.com/office/drawing/2014/main" id="{3748F524-43A9-4536-B252-CC7EAF90E1DE}"/>
              </a:ext>
            </a:extLst>
          </p:cNvPr>
          <p:cNvSpPr>
            <a:spLocks noGrp="1"/>
          </p:cNvSpPr>
          <p:nvPr>
            <p:ph type="sldNum" sz="quarter" idx="12"/>
          </p:nvPr>
        </p:nvSpPr>
        <p:spPr>
          <a:xfrm>
            <a:off x="9448800" y="6492874"/>
            <a:ext cx="2743200" cy="365125"/>
          </a:xfrm>
        </p:spPr>
        <p:txBody>
          <a:bodyPr/>
          <a:lstStyle/>
          <a:p>
            <a:fld id="{00D10385-91D0-40F3-81EA-50E9A0B25A7B}" type="slidenum">
              <a:rPr lang="en-US" smtClean="0">
                <a:latin typeface="+mj-lt"/>
              </a:rPr>
              <a:t>33</a:t>
            </a:fld>
            <a:endParaRPr lang="en-US">
              <a:latin typeface="+mj-lt"/>
            </a:endParaRPr>
          </a:p>
        </p:txBody>
      </p:sp>
      <p:cxnSp>
        <p:nvCxnSpPr>
          <p:cNvPr id="33" name="Straight Connector 32">
            <a:extLst>
              <a:ext uri="{FF2B5EF4-FFF2-40B4-BE49-F238E27FC236}">
                <a16:creationId xmlns:a16="http://schemas.microsoft.com/office/drawing/2014/main" id="{7D256D18-389C-4545-A1BD-6F4D41F83668}"/>
              </a:ext>
            </a:extLst>
          </p:cNvPr>
          <p:cNvCxnSpPr/>
          <p:nvPr/>
        </p:nvCxnSpPr>
        <p:spPr>
          <a:xfrm>
            <a:off x="419463" y="1612231"/>
            <a:ext cx="11338560" cy="0"/>
          </a:xfrm>
          <a:prstGeom prst="line">
            <a:avLst/>
          </a:prstGeom>
          <a:ln w="38100">
            <a:solidFill>
              <a:srgbClr val="E4D9C1"/>
            </a:solidFill>
          </a:ln>
          <a:effectLst>
            <a:softEdge rad="12700"/>
          </a:effectLst>
        </p:spPr>
        <p:style>
          <a:lnRef idx="1">
            <a:schemeClr val="accent1"/>
          </a:lnRef>
          <a:fillRef idx="0">
            <a:schemeClr val="accent1"/>
          </a:fillRef>
          <a:effectRef idx="0">
            <a:schemeClr val="accent1"/>
          </a:effectRef>
          <a:fontRef idx="minor">
            <a:schemeClr val="tx1"/>
          </a:fontRef>
        </p:style>
      </p:cxnSp>
      <p:sp>
        <p:nvSpPr>
          <p:cNvPr id="10" name="Shape 5">
            <a:extLst>
              <a:ext uri="{FF2B5EF4-FFF2-40B4-BE49-F238E27FC236}">
                <a16:creationId xmlns:a16="http://schemas.microsoft.com/office/drawing/2014/main" id="{C5067E13-8BFA-48B8-938B-1489330831B0}"/>
              </a:ext>
            </a:extLst>
          </p:cNvPr>
          <p:cNvSpPr/>
          <p:nvPr/>
        </p:nvSpPr>
        <p:spPr>
          <a:xfrm>
            <a:off x="634467" y="2209123"/>
            <a:ext cx="2560320" cy="2638648"/>
          </a:xfrm>
          <a:prstGeom prst="roundRect">
            <a:avLst>
              <a:gd name="adj" fmla="val 6000"/>
            </a:avLst>
          </a:prstGeom>
          <a:solidFill>
            <a:srgbClr val="EAF2FF"/>
          </a:solidFill>
          <a:ln w="12700">
            <a:solidFill>
              <a:srgbClr val="EAF2FF"/>
            </a:solidFill>
            <a:prstDash val="solid"/>
          </a:ln>
          <a:effectLst>
            <a:outerShdw blurRad="19050" dist="6350" dir="2700000" algn="bl" rotWithShape="0">
              <a:srgbClr val="000000">
                <a:alpha val="18000"/>
              </a:srgbClr>
            </a:outerShdw>
          </a:effectLst>
        </p:spPr>
      </p:sp>
      <p:sp>
        <p:nvSpPr>
          <p:cNvPr id="13" name="Text 7">
            <a:extLst>
              <a:ext uri="{FF2B5EF4-FFF2-40B4-BE49-F238E27FC236}">
                <a16:creationId xmlns:a16="http://schemas.microsoft.com/office/drawing/2014/main" id="{E8D091D4-F1C7-4167-80AB-3071C42D6048}"/>
              </a:ext>
            </a:extLst>
          </p:cNvPr>
          <p:cNvSpPr/>
          <p:nvPr/>
        </p:nvSpPr>
        <p:spPr>
          <a:xfrm>
            <a:off x="1204764" y="2420840"/>
            <a:ext cx="1417320" cy="274320"/>
          </a:xfrm>
          <a:prstGeom prst="rect">
            <a:avLst/>
          </a:prstGeom>
          <a:noFill/>
          <a:ln/>
        </p:spPr>
        <p:txBody>
          <a:bodyPr wrap="square" lIns="0" tIns="0" rIns="0" bIns="0" rtlCol="0" anchor="ctr"/>
          <a:lstStyle/>
          <a:p>
            <a:pPr algn="ctr"/>
            <a:r>
              <a:rPr lang="en-US" sz="1600" b="1" dirty="0"/>
              <a:t>Interpretability</a:t>
            </a:r>
          </a:p>
        </p:txBody>
      </p:sp>
      <p:sp>
        <p:nvSpPr>
          <p:cNvPr id="14" name="Text 8">
            <a:extLst>
              <a:ext uri="{FF2B5EF4-FFF2-40B4-BE49-F238E27FC236}">
                <a16:creationId xmlns:a16="http://schemas.microsoft.com/office/drawing/2014/main" id="{5FDD194E-DBBD-4CD6-95DA-87F91F8F0FA9}"/>
              </a:ext>
            </a:extLst>
          </p:cNvPr>
          <p:cNvSpPr/>
          <p:nvPr/>
        </p:nvSpPr>
        <p:spPr>
          <a:xfrm>
            <a:off x="680991" y="2788919"/>
            <a:ext cx="2513796" cy="2058851"/>
          </a:xfrm>
          <a:prstGeom prst="rect">
            <a:avLst/>
          </a:prstGeom>
          <a:noFill/>
          <a:ln/>
        </p:spPr>
        <p:txBody>
          <a:bodyPr wrap="square" lIns="0" tIns="0" rIns="0" bIns="0" rtlCol="0" anchor="t"/>
          <a:lstStyle/>
          <a:p>
            <a:pPr marL="285750" indent="-285750">
              <a:buFont typeface="Arial" panose="020B0604020202020204" pitchFamily="34" charset="0"/>
              <a:buChar char="•"/>
            </a:pPr>
            <a:r>
              <a:rPr lang="en-US" sz="1400" dirty="0"/>
              <a:t>Helps you understand what the model “looks at”</a:t>
            </a:r>
          </a:p>
          <a:p>
            <a:pPr marL="285750" indent="-285750">
              <a:buFont typeface="Arial" panose="020B0604020202020204" pitchFamily="34" charset="0"/>
              <a:buChar char="•"/>
            </a:pPr>
            <a:r>
              <a:rPr lang="en-US" sz="1400" dirty="0"/>
              <a:t>Tabular: feature importance / SHAP</a:t>
            </a:r>
          </a:p>
          <a:p>
            <a:pPr marL="285750" indent="-285750">
              <a:buFont typeface="Arial" panose="020B0604020202020204" pitchFamily="34" charset="0"/>
              <a:buChar char="•"/>
            </a:pPr>
            <a:r>
              <a:rPr lang="en-US" sz="1400" dirty="0"/>
              <a:t>Images: Grad-CAM heatmaps</a:t>
            </a:r>
          </a:p>
          <a:p>
            <a:pPr marL="285750" indent="-285750">
              <a:buFont typeface="Arial" panose="020B0604020202020204" pitchFamily="34" charset="0"/>
              <a:buChar char="•"/>
            </a:pPr>
            <a:r>
              <a:rPr lang="en-US" sz="1400" dirty="0"/>
              <a:t>Can be use to catch mistakes</a:t>
            </a:r>
          </a:p>
          <a:p>
            <a:pPr marL="285750" indent="-285750">
              <a:buFont typeface="Arial" panose="020B0604020202020204" pitchFamily="34" charset="0"/>
              <a:buChar char="•"/>
            </a:pPr>
            <a:r>
              <a:rPr lang="en-US" sz="1400" dirty="0"/>
              <a:t>Important: explanations ≠ proof of cause (“why”) — only what the model used</a:t>
            </a:r>
          </a:p>
        </p:txBody>
      </p:sp>
      <p:sp>
        <p:nvSpPr>
          <p:cNvPr id="15" name="Shape 9">
            <a:extLst>
              <a:ext uri="{FF2B5EF4-FFF2-40B4-BE49-F238E27FC236}">
                <a16:creationId xmlns:a16="http://schemas.microsoft.com/office/drawing/2014/main" id="{FA466CE0-E3BF-43C7-8D06-B696BE637B6B}"/>
              </a:ext>
            </a:extLst>
          </p:cNvPr>
          <p:cNvSpPr/>
          <p:nvPr/>
        </p:nvSpPr>
        <p:spPr>
          <a:xfrm>
            <a:off x="3423387" y="2209123"/>
            <a:ext cx="2560320" cy="2638648"/>
          </a:xfrm>
          <a:prstGeom prst="roundRect">
            <a:avLst>
              <a:gd name="adj" fmla="val 6000"/>
            </a:avLst>
          </a:prstGeom>
          <a:solidFill>
            <a:srgbClr val="FFF3E8"/>
          </a:solidFill>
          <a:ln w="12700">
            <a:solidFill>
              <a:srgbClr val="FFF3E8"/>
            </a:solidFill>
            <a:prstDash val="solid"/>
          </a:ln>
          <a:effectLst>
            <a:outerShdw blurRad="19050" dist="6350" dir="2700000" algn="bl" rotWithShape="0">
              <a:srgbClr val="000000">
                <a:alpha val="18000"/>
              </a:srgbClr>
            </a:outerShdw>
          </a:effectLst>
        </p:spPr>
      </p:sp>
      <p:sp>
        <p:nvSpPr>
          <p:cNvPr id="18" name="Text 11">
            <a:extLst>
              <a:ext uri="{FF2B5EF4-FFF2-40B4-BE49-F238E27FC236}">
                <a16:creationId xmlns:a16="http://schemas.microsoft.com/office/drawing/2014/main" id="{8157D77F-9D33-4651-A0AB-F1937D656E7F}"/>
              </a:ext>
            </a:extLst>
          </p:cNvPr>
          <p:cNvSpPr/>
          <p:nvPr/>
        </p:nvSpPr>
        <p:spPr>
          <a:xfrm>
            <a:off x="3653994" y="2420840"/>
            <a:ext cx="2123973" cy="274320"/>
          </a:xfrm>
          <a:prstGeom prst="rect">
            <a:avLst/>
          </a:prstGeom>
          <a:noFill/>
          <a:ln/>
        </p:spPr>
        <p:txBody>
          <a:bodyPr wrap="square" lIns="0" tIns="0" rIns="0" bIns="0" rtlCol="0" anchor="ctr"/>
          <a:lstStyle/>
          <a:p>
            <a:pPr marL="0" indent="0" algn="ctr">
              <a:buNone/>
            </a:pPr>
            <a:r>
              <a:rPr lang="en-US" sz="1600" b="1" dirty="0">
                <a:solidFill>
                  <a:srgbClr val="173F6B"/>
                </a:solidFill>
              </a:rPr>
              <a:t>Reproducibility</a:t>
            </a:r>
            <a:endParaRPr lang="en-US" sz="1600" dirty="0"/>
          </a:p>
        </p:txBody>
      </p:sp>
      <p:sp>
        <p:nvSpPr>
          <p:cNvPr id="20" name="Shape 13">
            <a:extLst>
              <a:ext uri="{FF2B5EF4-FFF2-40B4-BE49-F238E27FC236}">
                <a16:creationId xmlns:a16="http://schemas.microsoft.com/office/drawing/2014/main" id="{642280BD-86C4-41F3-BB75-96FFE8194BAE}"/>
              </a:ext>
            </a:extLst>
          </p:cNvPr>
          <p:cNvSpPr/>
          <p:nvPr/>
        </p:nvSpPr>
        <p:spPr>
          <a:xfrm>
            <a:off x="6212307" y="2209123"/>
            <a:ext cx="2560320" cy="2638648"/>
          </a:xfrm>
          <a:prstGeom prst="roundRect">
            <a:avLst>
              <a:gd name="adj" fmla="val 6000"/>
            </a:avLst>
          </a:prstGeom>
          <a:solidFill>
            <a:srgbClr val="FCECEF"/>
          </a:solidFill>
          <a:ln w="12700">
            <a:solidFill>
              <a:srgbClr val="FCECEF"/>
            </a:solidFill>
            <a:prstDash val="solid"/>
          </a:ln>
          <a:effectLst>
            <a:outerShdw blurRad="19050" dist="6350" dir="2700000" algn="bl" rotWithShape="0">
              <a:srgbClr val="000000">
                <a:alpha val="18000"/>
              </a:srgbClr>
            </a:outerShdw>
          </a:effectLst>
        </p:spPr>
      </p:sp>
      <p:sp>
        <p:nvSpPr>
          <p:cNvPr id="25" name="Shape 17">
            <a:extLst>
              <a:ext uri="{FF2B5EF4-FFF2-40B4-BE49-F238E27FC236}">
                <a16:creationId xmlns:a16="http://schemas.microsoft.com/office/drawing/2014/main" id="{85032413-180E-4122-9D21-9560BC605A81}"/>
              </a:ext>
            </a:extLst>
          </p:cNvPr>
          <p:cNvSpPr/>
          <p:nvPr/>
        </p:nvSpPr>
        <p:spPr>
          <a:xfrm>
            <a:off x="9001227" y="2209122"/>
            <a:ext cx="2560320" cy="2638648"/>
          </a:xfrm>
          <a:prstGeom prst="roundRect">
            <a:avLst>
              <a:gd name="adj" fmla="val 6000"/>
            </a:avLst>
          </a:prstGeom>
          <a:solidFill>
            <a:srgbClr val="EAF8F8"/>
          </a:solidFill>
          <a:ln w="12700">
            <a:solidFill>
              <a:srgbClr val="EAF8F8"/>
            </a:solidFill>
            <a:prstDash val="solid"/>
          </a:ln>
          <a:effectLst>
            <a:outerShdw blurRad="19050" dist="6350" dir="2700000" algn="bl" rotWithShape="0">
              <a:srgbClr val="000000">
                <a:alpha val="18000"/>
              </a:srgbClr>
            </a:outerShdw>
          </a:effectLst>
        </p:spPr>
      </p:sp>
      <p:sp>
        <p:nvSpPr>
          <p:cNvPr id="28" name="Text 19">
            <a:extLst>
              <a:ext uri="{FF2B5EF4-FFF2-40B4-BE49-F238E27FC236}">
                <a16:creationId xmlns:a16="http://schemas.microsoft.com/office/drawing/2014/main" id="{4273AAD5-5BDC-433F-9A36-0A4E0A53A240}"/>
              </a:ext>
            </a:extLst>
          </p:cNvPr>
          <p:cNvSpPr/>
          <p:nvPr/>
        </p:nvSpPr>
        <p:spPr>
          <a:xfrm>
            <a:off x="9028101" y="2426140"/>
            <a:ext cx="2560319" cy="274320"/>
          </a:xfrm>
          <a:prstGeom prst="rect">
            <a:avLst/>
          </a:prstGeom>
          <a:noFill/>
          <a:ln/>
        </p:spPr>
        <p:txBody>
          <a:bodyPr wrap="square" lIns="0" tIns="0" rIns="0" bIns="0" rtlCol="0" anchor="ctr"/>
          <a:lstStyle/>
          <a:p>
            <a:pPr marL="0" indent="0" algn="ctr">
              <a:buNone/>
            </a:pPr>
            <a:r>
              <a:rPr lang="en-US" sz="1600" b="1" dirty="0">
                <a:solidFill>
                  <a:schemeClr val="tx2"/>
                </a:solidFill>
              </a:rPr>
              <a:t>Reliability</a:t>
            </a:r>
            <a:endParaRPr lang="en-US" sz="1600" dirty="0">
              <a:solidFill>
                <a:schemeClr val="tx2"/>
              </a:solidFill>
            </a:endParaRPr>
          </a:p>
        </p:txBody>
      </p:sp>
      <p:sp>
        <p:nvSpPr>
          <p:cNvPr id="31" name="Text 8">
            <a:extLst>
              <a:ext uri="{FF2B5EF4-FFF2-40B4-BE49-F238E27FC236}">
                <a16:creationId xmlns:a16="http://schemas.microsoft.com/office/drawing/2014/main" id="{7E6C2350-BE8B-4867-9901-A2227C8D1851}"/>
              </a:ext>
            </a:extLst>
          </p:cNvPr>
          <p:cNvSpPr/>
          <p:nvPr/>
        </p:nvSpPr>
        <p:spPr>
          <a:xfrm>
            <a:off x="3465898" y="2788919"/>
            <a:ext cx="2517809" cy="2058852"/>
          </a:xfrm>
          <a:prstGeom prst="rect">
            <a:avLst/>
          </a:prstGeom>
          <a:noFill/>
          <a:ln/>
        </p:spPr>
        <p:txBody>
          <a:bodyPr wrap="square" lIns="0" tIns="0" rIns="0" bIns="0" rtlCol="0" anchor="t"/>
          <a:lstStyle/>
          <a:p>
            <a:pPr marL="285750" indent="-285750">
              <a:buFont typeface="Arial" panose="020B0604020202020204" pitchFamily="34" charset="0"/>
              <a:buChar char="•"/>
            </a:pPr>
            <a:r>
              <a:rPr lang="en-US" sz="1400" dirty="0"/>
              <a:t>Same inputs → same outputs</a:t>
            </a:r>
          </a:p>
          <a:p>
            <a:pPr marL="285750" indent="-285750">
              <a:buFont typeface="Arial" panose="020B0604020202020204" pitchFamily="34" charset="0"/>
              <a:buChar char="•"/>
            </a:pPr>
            <a:r>
              <a:rPr lang="en-US" sz="1400" dirty="0"/>
              <a:t>Deterministic setup</a:t>
            </a:r>
          </a:p>
          <a:p>
            <a:pPr marL="285750" indent="-285750">
              <a:buFont typeface="Arial" panose="020B0604020202020204" pitchFamily="34" charset="0"/>
              <a:buChar char="•"/>
            </a:pPr>
            <a:r>
              <a:rPr lang="en-US" sz="1400" dirty="0"/>
              <a:t>Split first, preprocess later</a:t>
            </a:r>
          </a:p>
          <a:p>
            <a:pPr marL="285750" indent="-285750">
              <a:buFont typeface="Arial" panose="020B0604020202020204" pitchFamily="34" charset="0"/>
              <a:buChar char="•"/>
            </a:pPr>
            <a:r>
              <a:rPr lang="en-US" sz="1400" dirty="0"/>
              <a:t>Do not tune on the test set</a:t>
            </a:r>
          </a:p>
          <a:p>
            <a:pPr marL="285750" indent="-285750">
              <a:buFont typeface="Arial" panose="020B0604020202020204" pitchFamily="34" charset="0"/>
              <a:buChar char="•"/>
            </a:pPr>
            <a:r>
              <a:rPr lang="en-US" sz="1400" dirty="0"/>
              <a:t>Report average performance across splits</a:t>
            </a:r>
          </a:p>
          <a:p>
            <a:pPr marL="285750" indent="-285750">
              <a:buFont typeface="Arial" panose="020B0604020202020204" pitchFamily="34" charset="0"/>
              <a:buChar char="•"/>
            </a:pPr>
            <a:r>
              <a:rPr lang="en-US" sz="1400" dirty="0"/>
              <a:t>Save basics: data version, code version, hyperparameters</a:t>
            </a:r>
          </a:p>
        </p:txBody>
      </p:sp>
      <p:sp>
        <p:nvSpPr>
          <p:cNvPr id="32" name="Text 11">
            <a:extLst>
              <a:ext uri="{FF2B5EF4-FFF2-40B4-BE49-F238E27FC236}">
                <a16:creationId xmlns:a16="http://schemas.microsoft.com/office/drawing/2014/main" id="{217FD832-8D27-43D9-9A5C-68F59AB2F201}"/>
              </a:ext>
            </a:extLst>
          </p:cNvPr>
          <p:cNvSpPr/>
          <p:nvPr/>
        </p:nvSpPr>
        <p:spPr>
          <a:xfrm>
            <a:off x="6446927" y="2420840"/>
            <a:ext cx="2123973" cy="274320"/>
          </a:xfrm>
          <a:prstGeom prst="rect">
            <a:avLst/>
          </a:prstGeom>
          <a:noFill/>
          <a:ln/>
        </p:spPr>
        <p:txBody>
          <a:bodyPr wrap="square" lIns="0" tIns="0" rIns="0" bIns="0" rtlCol="0" anchor="ctr"/>
          <a:lstStyle/>
          <a:p>
            <a:pPr marL="0" indent="0" algn="ctr">
              <a:buNone/>
            </a:pPr>
            <a:r>
              <a:rPr lang="en-US" sz="1600" b="1" dirty="0">
                <a:solidFill>
                  <a:srgbClr val="173F6B"/>
                </a:solidFill>
              </a:rPr>
              <a:t>Generalization</a:t>
            </a:r>
            <a:endParaRPr lang="en-US" sz="1600" dirty="0"/>
          </a:p>
        </p:txBody>
      </p:sp>
      <p:sp>
        <p:nvSpPr>
          <p:cNvPr id="34" name="Text 8">
            <a:extLst>
              <a:ext uri="{FF2B5EF4-FFF2-40B4-BE49-F238E27FC236}">
                <a16:creationId xmlns:a16="http://schemas.microsoft.com/office/drawing/2014/main" id="{6E3255D7-1587-4D62-8D23-5DFE824498C5}"/>
              </a:ext>
            </a:extLst>
          </p:cNvPr>
          <p:cNvSpPr/>
          <p:nvPr/>
        </p:nvSpPr>
        <p:spPr>
          <a:xfrm>
            <a:off x="6258831" y="2788918"/>
            <a:ext cx="2513796" cy="1913711"/>
          </a:xfrm>
          <a:prstGeom prst="rect">
            <a:avLst/>
          </a:prstGeom>
          <a:noFill/>
          <a:ln/>
        </p:spPr>
        <p:txBody>
          <a:bodyPr wrap="square" lIns="0" tIns="0" rIns="0" bIns="0" rtlCol="0" anchor="t"/>
          <a:lstStyle/>
          <a:p>
            <a:pPr marL="285750" indent="-285750">
              <a:buFont typeface="Arial" panose="020B0604020202020204" pitchFamily="34" charset="0"/>
              <a:buChar char="•"/>
            </a:pPr>
            <a:r>
              <a:rPr lang="en-US" sz="1400" dirty="0"/>
              <a:t>Helps you understand if it will work in new data</a:t>
            </a:r>
          </a:p>
          <a:p>
            <a:pPr marL="285750" indent="-285750">
              <a:buFont typeface="Arial" panose="020B0604020202020204" pitchFamily="34" charset="0"/>
              <a:buChar char="•"/>
            </a:pPr>
            <a:r>
              <a:rPr lang="en-US" sz="1400" dirty="0"/>
              <a:t>Test on new patients / new hospital / new device</a:t>
            </a:r>
          </a:p>
          <a:p>
            <a:pPr marL="285750" indent="-285750">
              <a:buFont typeface="Arial" panose="020B0604020202020204" pitchFamily="34" charset="0"/>
              <a:buChar char="•"/>
            </a:pPr>
            <a:r>
              <a:rPr lang="en-US" sz="1400" dirty="0"/>
              <a:t>Use </a:t>
            </a:r>
            <a:r>
              <a:rPr lang="en-US" sz="1400" dirty="0" err="1"/>
              <a:t>GroupKFold</a:t>
            </a:r>
            <a:r>
              <a:rPr lang="en-US" sz="1400" dirty="0"/>
              <a:t> / LOSO when you have repeated measures</a:t>
            </a:r>
          </a:p>
          <a:p>
            <a:pPr marL="285750" indent="-285750">
              <a:buFont typeface="Arial" panose="020B0604020202020204" pitchFamily="34" charset="0"/>
              <a:buChar char="•"/>
            </a:pPr>
            <a:r>
              <a:rPr lang="en-US" sz="1400" dirty="0"/>
              <a:t>Expect performance to drop outside the training settings</a:t>
            </a:r>
          </a:p>
          <a:p>
            <a:pPr marL="285750" indent="-285750">
              <a:buFont typeface="Arial" panose="020B0604020202020204" pitchFamily="34" charset="0"/>
              <a:buChar char="•"/>
            </a:pPr>
            <a:endParaRPr lang="en-US" sz="1400" dirty="0"/>
          </a:p>
        </p:txBody>
      </p:sp>
      <p:sp>
        <p:nvSpPr>
          <p:cNvPr id="35" name="Text 8">
            <a:extLst>
              <a:ext uri="{FF2B5EF4-FFF2-40B4-BE49-F238E27FC236}">
                <a16:creationId xmlns:a16="http://schemas.microsoft.com/office/drawing/2014/main" id="{D5582F8C-314E-4F4B-AFB2-7120E561FF02}"/>
              </a:ext>
            </a:extLst>
          </p:cNvPr>
          <p:cNvSpPr/>
          <p:nvPr/>
        </p:nvSpPr>
        <p:spPr>
          <a:xfrm>
            <a:off x="9074624" y="2788919"/>
            <a:ext cx="2513796" cy="2029824"/>
          </a:xfrm>
          <a:prstGeom prst="rect">
            <a:avLst/>
          </a:prstGeom>
          <a:noFill/>
          <a:ln/>
        </p:spPr>
        <p:txBody>
          <a:bodyPr wrap="square" lIns="0" tIns="0" rIns="0" bIns="0" rtlCol="0" anchor="t"/>
          <a:lstStyle/>
          <a:p>
            <a:pPr marL="285750" indent="-285750">
              <a:buFont typeface="Arial" panose="020B0604020202020204" pitchFamily="34" charset="0"/>
              <a:buChar char="•"/>
            </a:pPr>
            <a:r>
              <a:rPr lang="en-US" sz="1400" dirty="0"/>
              <a:t>Handles noise, missing values, artefacts</a:t>
            </a:r>
          </a:p>
          <a:p>
            <a:pPr marL="285750" indent="-285750">
              <a:buFont typeface="Arial" panose="020B0604020202020204" pitchFamily="34" charset="0"/>
              <a:buChar char="•"/>
            </a:pPr>
            <a:r>
              <a:rPr lang="en-US" sz="1400" dirty="0"/>
              <a:t>Performance is stable across folds, not random</a:t>
            </a:r>
          </a:p>
          <a:p>
            <a:pPr marL="285750" indent="-285750">
              <a:buFont typeface="Arial" panose="020B0604020202020204" pitchFamily="34" charset="0"/>
              <a:buChar char="•"/>
            </a:pPr>
            <a:r>
              <a:rPr lang="en-US" sz="1400" dirty="0"/>
              <a:t>Flag uncertainty when the model is unsure</a:t>
            </a:r>
          </a:p>
        </p:txBody>
      </p:sp>
      <p:sp>
        <p:nvSpPr>
          <p:cNvPr id="23" name="Text 11">
            <a:extLst>
              <a:ext uri="{FF2B5EF4-FFF2-40B4-BE49-F238E27FC236}">
                <a16:creationId xmlns:a16="http://schemas.microsoft.com/office/drawing/2014/main" id="{0DE77400-C145-494A-B496-D5E048C88212}"/>
              </a:ext>
            </a:extLst>
          </p:cNvPr>
          <p:cNvSpPr/>
          <p:nvPr/>
        </p:nvSpPr>
        <p:spPr>
          <a:xfrm>
            <a:off x="1407886" y="5038546"/>
            <a:ext cx="2123973" cy="274320"/>
          </a:xfrm>
          <a:prstGeom prst="rect">
            <a:avLst/>
          </a:prstGeom>
          <a:noFill/>
          <a:ln/>
        </p:spPr>
        <p:txBody>
          <a:bodyPr wrap="square" lIns="0" tIns="0" rIns="0" bIns="0" rtlCol="0" anchor="ctr"/>
          <a:lstStyle/>
          <a:p>
            <a:pPr marL="0" indent="0" algn="ctr">
              <a:buNone/>
            </a:pPr>
            <a:r>
              <a:rPr lang="en-US" sz="1600" b="1" dirty="0">
                <a:solidFill>
                  <a:srgbClr val="173F6B"/>
                </a:solidFill>
              </a:rPr>
              <a:t>Clinical usefulness</a:t>
            </a:r>
            <a:endParaRPr lang="en-US" sz="1600" dirty="0"/>
          </a:p>
        </p:txBody>
      </p:sp>
      <p:sp>
        <p:nvSpPr>
          <p:cNvPr id="24" name="Text 8">
            <a:extLst>
              <a:ext uri="{FF2B5EF4-FFF2-40B4-BE49-F238E27FC236}">
                <a16:creationId xmlns:a16="http://schemas.microsoft.com/office/drawing/2014/main" id="{20D06242-10AD-438E-98B8-4E9F56CC8358}"/>
              </a:ext>
            </a:extLst>
          </p:cNvPr>
          <p:cNvSpPr/>
          <p:nvPr/>
        </p:nvSpPr>
        <p:spPr>
          <a:xfrm>
            <a:off x="1680633" y="5369722"/>
            <a:ext cx="9252769" cy="1329233"/>
          </a:xfrm>
          <a:prstGeom prst="rect">
            <a:avLst/>
          </a:prstGeom>
          <a:noFill/>
          <a:ln/>
        </p:spPr>
        <p:txBody>
          <a:bodyPr wrap="square" lIns="0" tIns="0" rIns="0" bIns="0" numCol="2" rtlCol="0" anchor="t"/>
          <a:lstStyle/>
          <a:p>
            <a:pPr marL="285750" indent="-285750">
              <a:buFont typeface="Arial" panose="020B0604020202020204" pitchFamily="34" charset="0"/>
              <a:buChar char="•"/>
            </a:pPr>
            <a:r>
              <a:rPr lang="en-US" sz="1400" dirty="0"/>
              <a:t>Define the use case &amp; workflow (who uses it, when, what action follows)</a:t>
            </a:r>
          </a:p>
          <a:p>
            <a:pPr marL="285750" indent="-285750">
              <a:buFont typeface="Arial" panose="020B0604020202020204" pitchFamily="34" charset="0"/>
              <a:buChar char="•"/>
            </a:pPr>
            <a:r>
              <a:rPr lang="en-US" sz="1400" dirty="0"/>
              <a:t>Compare to a baseline standard (clinician / simple rule / existing score)</a:t>
            </a:r>
          </a:p>
          <a:p>
            <a:pPr marL="285750" indent="-285750">
              <a:buFont typeface="Arial" panose="020B0604020202020204" pitchFamily="34" charset="0"/>
              <a:buChar char="•"/>
            </a:pPr>
            <a:r>
              <a:rPr lang="en-US" sz="1400" dirty="0"/>
              <a:t>Decision threshold matters (trade-offs: false alarms vs missed cases)</a:t>
            </a:r>
          </a:p>
          <a:p>
            <a:pPr marL="285750" indent="-285750">
              <a:buFont typeface="Arial" panose="020B0604020202020204" pitchFamily="34" charset="0"/>
              <a:buChar char="•"/>
            </a:pPr>
            <a:r>
              <a:rPr lang="en-US" sz="1400" dirty="0"/>
              <a:t>Actionability: prediction should lead to a clear next step Time-to-decision &amp; burden (faster? fewer tests? lower workload?)</a:t>
            </a:r>
          </a:p>
          <a:p>
            <a:pPr marL="285750" indent="-285750">
              <a:buFont typeface="Arial" panose="020B0604020202020204" pitchFamily="34" charset="0"/>
              <a:buChar char="•"/>
            </a:pPr>
            <a:r>
              <a:rPr lang="en-US" sz="1400" dirty="0"/>
              <a:t>Safety net: use uncertainty score</a:t>
            </a:r>
          </a:p>
          <a:p>
            <a:pPr marL="285750" indent="-285750">
              <a:buFont typeface="Arial" panose="020B0604020202020204" pitchFamily="34" charset="0"/>
              <a:buChar char="•"/>
            </a:pPr>
            <a:r>
              <a:rPr lang="en-US" sz="1400" dirty="0"/>
              <a:t>Prospective / real-world evaluation (retrospective accuracy isn’t the end goal)</a:t>
            </a:r>
          </a:p>
        </p:txBody>
      </p:sp>
      <p:pic>
        <p:nvPicPr>
          <p:cNvPr id="26" name="Picture 2" descr="Hellenic Mediterranean University (HMU) | Digital Twin">
            <a:extLst>
              <a:ext uri="{FF2B5EF4-FFF2-40B4-BE49-F238E27FC236}">
                <a16:creationId xmlns:a16="http://schemas.microsoft.com/office/drawing/2014/main" id="{27CDD672-CDEE-4AAD-8A75-25082FCBA00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9602" t="5266" r="22698" b="8186"/>
          <a:stretch/>
        </p:blipFill>
        <p:spPr bwMode="auto">
          <a:xfrm>
            <a:off x="11438467" y="0"/>
            <a:ext cx="753533" cy="753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56474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2C346-E1CA-4C08-BB4C-AAF4804F0EA9}"/>
              </a:ext>
            </a:extLst>
          </p:cNvPr>
          <p:cNvSpPr>
            <a:spLocks noGrp="1"/>
          </p:cNvSpPr>
          <p:nvPr>
            <p:ph type="title"/>
          </p:nvPr>
        </p:nvSpPr>
        <p:spPr/>
        <p:txBody>
          <a:bodyPr/>
          <a:lstStyle/>
          <a:p>
            <a:pPr algn="ctr"/>
            <a:r>
              <a:rPr lang="en-US" dirty="0"/>
              <a:t>Vocabulary</a:t>
            </a:r>
          </a:p>
        </p:txBody>
      </p:sp>
      <p:sp>
        <p:nvSpPr>
          <p:cNvPr id="4" name="Date Placeholder 3">
            <a:extLst>
              <a:ext uri="{FF2B5EF4-FFF2-40B4-BE49-F238E27FC236}">
                <a16:creationId xmlns:a16="http://schemas.microsoft.com/office/drawing/2014/main" id="{82EBEB8F-9BDE-4880-97EC-2B91D66D9037}"/>
              </a:ext>
            </a:extLst>
          </p:cNvPr>
          <p:cNvSpPr>
            <a:spLocks noGrp="1"/>
          </p:cNvSpPr>
          <p:nvPr>
            <p:ph type="dt" sz="half" idx="10"/>
          </p:nvPr>
        </p:nvSpPr>
        <p:spPr>
          <a:xfrm>
            <a:off x="0" y="6492875"/>
            <a:ext cx="863600" cy="365125"/>
          </a:xfrm>
        </p:spPr>
        <p:txBody>
          <a:bodyPr/>
          <a:lstStyle/>
          <a:p>
            <a:r>
              <a:rPr lang="en-US" dirty="0">
                <a:latin typeface="+mj-lt"/>
              </a:rPr>
              <a:t>09-Mar-26</a:t>
            </a:r>
          </a:p>
        </p:txBody>
      </p:sp>
      <p:sp>
        <p:nvSpPr>
          <p:cNvPr id="5" name="Footer Placeholder 4">
            <a:extLst>
              <a:ext uri="{FF2B5EF4-FFF2-40B4-BE49-F238E27FC236}">
                <a16:creationId xmlns:a16="http://schemas.microsoft.com/office/drawing/2014/main" id="{D1FA146A-6EF5-49E6-BD5C-88857CFD3627}"/>
              </a:ext>
            </a:extLst>
          </p:cNvPr>
          <p:cNvSpPr>
            <a:spLocks noGrp="1"/>
          </p:cNvSpPr>
          <p:nvPr>
            <p:ph type="ftr" sz="quarter" idx="11"/>
          </p:nvPr>
        </p:nvSpPr>
        <p:spPr>
          <a:xfrm>
            <a:off x="0" y="0"/>
            <a:ext cx="3361267" cy="365125"/>
          </a:xfrm>
        </p:spPr>
        <p:txBody>
          <a:bodyPr/>
          <a:lstStyle/>
          <a:p>
            <a:r>
              <a:rPr lang="en-US" b="1" dirty="0">
                <a:latin typeface="Arial Rounded MT Bold" panose="020F0704030504030204" pitchFamily="34" charset="0"/>
              </a:rPr>
              <a:t>Advanced topics in Biomedical Informatics</a:t>
            </a:r>
          </a:p>
        </p:txBody>
      </p:sp>
      <p:sp>
        <p:nvSpPr>
          <p:cNvPr id="6" name="Slide Number Placeholder 5">
            <a:extLst>
              <a:ext uri="{FF2B5EF4-FFF2-40B4-BE49-F238E27FC236}">
                <a16:creationId xmlns:a16="http://schemas.microsoft.com/office/drawing/2014/main" id="{3748F524-43A9-4536-B252-CC7EAF90E1DE}"/>
              </a:ext>
            </a:extLst>
          </p:cNvPr>
          <p:cNvSpPr>
            <a:spLocks noGrp="1"/>
          </p:cNvSpPr>
          <p:nvPr>
            <p:ph type="sldNum" sz="quarter" idx="12"/>
          </p:nvPr>
        </p:nvSpPr>
        <p:spPr>
          <a:xfrm>
            <a:off x="9448800" y="6492874"/>
            <a:ext cx="2743200" cy="365125"/>
          </a:xfrm>
        </p:spPr>
        <p:txBody>
          <a:bodyPr/>
          <a:lstStyle/>
          <a:p>
            <a:fld id="{00D10385-91D0-40F3-81EA-50E9A0B25A7B}" type="slidenum">
              <a:rPr lang="en-US" smtClean="0">
                <a:latin typeface="+mj-lt"/>
              </a:rPr>
              <a:t>34</a:t>
            </a:fld>
            <a:endParaRPr lang="en-US">
              <a:latin typeface="+mj-lt"/>
            </a:endParaRPr>
          </a:p>
        </p:txBody>
      </p:sp>
      <p:cxnSp>
        <p:nvCxnSpPr>
          <p:cNvPr id="33" name="Straight Connector 32">
            <a:extLst>
              <a:ext uri="{FF2B5EF4-FFF2-40B4-BE49-F238E27FC236}">
                <a16:creationId xmlns:a16="http://schemas.microsoft.com/office/drawing/2014/main" id="{7D256D18-389C-4545-A1BD-6F4D41F83668}"/>
              </a:ext>
            </a:extLst>
          </p:cNvPr>
          <p:cNvCxnSpPr/>
          <p:nvPr/>
        </p:nvCxnSpPr>
        <p:spPr>
          <a:xfrm>
            <a:off x="419463" y="1612231"/>
            <a:ext cx="11338560" cy="0"/>
          </a:xfrm>
          <a:prstGeom prst="line">
            <a:avLst/>
          </a:prstGeom>
          <a:ln w="38100">
            <a:solidFill>
              <a:srgbClr val="E4D9C1"/>
            </a:solidFill>
          </a:ln>
          <a:effectLst>
            <a:softEdge rad="12700"/>
          </a:effectLst>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16F7597-F1DF-4C45-B907-F235AE670842}"/>
              </a:ext>
            </a:extLst>
          </p:cNvPr>
          <p:cNvSpPr txBox="1"/>
          <p:nvPr/>
        </p:nvSpPr>
        <p:spPr>
          <a:xfrm>
            <a:off x="204664" y="1823149"/>
            <a:ext cx="11828110" cy="4801314"/>
          </a:xfrm>
          <a:prstGeom prst="rect">
            <a:avLst/>
          </a:prstGeom>
          <a:noFill/>
        </p:spPr>
        <p:txBody>
          <a:bodyPr wrap="none" numCol="2" rtlCol="0">
            <a:spAutoFit/>
          </a:bodyPr>
          <a:lstStyle/>
          <a:p>
            <a:pPr marL="285750" indent="-285750">
              <a:buFont typeface="Arial" panose="020B0604020202020204" pitchFamily="34" charset="0"/>
              <a:buChar char="•"/>
            </a:pPr>
            <a:r>
              <a:rPr lang="en-US" b="1" dirty="0"/>
              <a:t>Accuracy</a:t>
            </a:r>
            <a:r>
              <a:rPr lang="en-US" dirty="0"/>
              <a:t>: fraction of all predictions that are correct</a:t>
            </a:r>
          </a:p>
          <a:p>
            <a:pPr marL="285750" indent="-285750">
              <a:buFont typeface="Arial" panose="020B0604020202020204" pitchFamily="34" charset="0"/>
              <a:buChar char="•"/>
            </a:pPr>
            <a:r>
              <a:rPr lang="en-US" b="1" dirty="0"/>
              <a:t>Baseline</a:t>
            </a:r>
            <a:r>
              <a:rPr lang="en-US" dirty="0"/>
              <a:t> (model): a simple/standard model used as a reference</a:t>
            </a:r>
          </a:p>
          <a:p>
            <a:pPr marL="285750" indent="-285750">
              <a:buFont typeface="Arial" panose="020B0604020202020204" pitchFamily="34" charset="0"/>
              <a:buChar char="•"/>
            </a:pPr>
            <a:r>
              <a:rPr lang="en-US" b="1" dirty="0"/>
              <a:t>Bias </a:t>
            </a:r>
            <a:r>
              <a:rPr lang="en-US" dirty="0"/>
              <a:t>(in data): systematic differences between the training data and the real target population that can distort performance.</a:t>
            </a:r>
          </a:p>
          <a:p>
            <a:pPr marL="285750" indent="-285750">
              <a:buFont typeface="Arial" panose="020B0604020202020204" pitchFamily="34" charset="0"/>
              <a:buChar char="•"/>
            </a:pPr>
            <a:r>
              <a:rPr lang="en-US" b="1" dirty="0"/>
              <a:t>Classification</a:t>
            </a:r>
            <a:r>
              <a:rPr lang="en-US" dirty="0"/>
              <a:t>: predicting a category (e.g., disease vs no disease).</a:t>
            </a:r>
          </a:p>
          <a:p>
            <a:pPr marL="285750" indent="-285750">
              <a:buFont typeface="Arial" panose="020B0604020202020204" pitchFamily="34" charset="0"/>
              <a:buChar char="•"/>
            </a:pPr>
            <a:r>
              <a:rPr lang="en-US" b="1" dirty="0"/>
              <a:t>Clinical usefulness</a:t>
            </a:r>
            <a:r>
              <a:rPr lang="en-US" dirty="0"/>
              <a:t>: whether the model improves decisions/workflow safely</a:t>
            </a:r>
          </a:p>
          <a:p>
            <a:pPr marL="285750" indent="-285750">
              <a:buFont typeface="Arial" panose="020B0604020202020204" pitchFamily="34" charset="0"/>
              <a:buChar char="•"/>
            </a:pPr>
            <a:r>
              <a:rPr lang="en-US" b="1" dirty="0"/>
              <a:t>Confounding</a:t>
            </a:r>
            <a:r>
              <a:rPr lang="en-US" dirty="0"/>
              <a:t>: when the model learns shortcuts correlated with the label (e.g., age) rather than the underlying physiology.</a:t>
            </a:r>
            <a:endParaRPr lang="en-US" b="1" dirty="0"/>
          </a:p>
          <a:p>
            <a:pPr marL="285750" indent="-285750">
              <a:buFont typeface="Arial" panose="020B0604020202020204" pitchFamily="34" charset="0"/>
              <a:buChar char="•"/>
            </a:pPr>
            <a:r>
              <a:rPr lang="en-US" b="1" dirty="0"/>
              <a:t>Confusion matrix</a:t>
            </a:r>
            <a:r>
              <a:rPr lang="en-US" dirty="0"/>
              <a:t>: table of TP/FN/FP/TN that explains classification outcomes.</a:t>
            </a:r>
          </a:p>
          <a:p>
            <a:pPr marL="285750" indent="-285750">
              <a:buFont typeface="Arial" panose="020B0604020202020204" pitchFamily="34" charset="0"/>
              <a:buChar char="•"/>
            </a:pPr>
            <a:r>
              <a:rPr lang="en-US" b="1" dirty="0"/>
              <a:t>Data leakage</a:t>
            </a:r>
            <a:r>
              <a:rPr lang="en-US" dirty="0"/>
              <a:t>: test/future/label information accidentally influences training</a:t>
            </a:r>
          </a:p>
          <a:p>
            <a:pPr marL="285750" indent="-285750">
              <a:buFont typeface="Arial" panose="020B0604020202020204" pitchFamily="34" charset="0"/>
              <a:buChar char="•"/>
            </a:pPr>
            <a:r>
              <a:rPr lang="en-US" b="1" dirty="0"/>
              <a:t>Deep learning (DL)</a:t>
            </a:r>
            <a:r>
              <a:rPr lang="en-US" dirty="0"/>
              <a:t>: neural networks that learn representations and prediction.</a:t>
            </a:r>
            <a:endParaRPr lang="en-US" b="1" dirty="0"/>
          </a:p>
          <a:p>
            <a:pPr marL="285750" indent="-285750">
              <a:buFont typeface="Arial" panose="020B0604020202020204" pitchFamily="34" charset="0"/>
              <a:buChar char="•"/>
            </a:pPr>
            <a:r>
              <a:rPr lang="en-US" b="1" dirty="0"/>
              <a:t>Domain shift</a:t>
            </a:r>
            <a:r>
              <a:rPr lang="en-US" dirty="0"/>
              <a:t>: performance drop when moving to a new scanner/hospital/device/protocol</a:t>
            </a:r>
            <a:endParaRPr lang="en-US" b="1" dirty="0"/>
          </a:p>
          <a:p>
            <a:pPr marL="285750" indent="-285750">
              <a:buFont typeface="Arial" panose="020B0604020202020204" pitchFamily="34" charset="0"/>
              <a:buChar char="•"/>
            </a:pPr>
            <a:r>
              <a:rPr lang="en-US" b="1" dirty="0"/>
              <a:t>Embedding / representation</a:t>
            </a:r>
            <a:r>
              <a:rPr lang="en-US" dirty="0"/>
              <a:t>: a compact vector that captures useful structure in the data for prediction or clustering.</a:t>
            </a:r>
          </a:p>
          <a:p>
            <a:pPr marL="285750" indent="-285750">
              <a:buFont typeface="Arial" panose="020B0604020202020204" pitchFamily="34" charset="0"/>
              <a:buChar char="•"/>
            </a:pPr>
            <a:r>
              <a:rPr lang="en-US" b="1" dirty="0"/>
              <a:t>Feature (X)</a:t>
            </a:r>
            <a:r>
              <a:rPr lang="en-US" dirty="0"/>
              <a:t>: an input variable used by a model (e.g., HRV metrics, lab values, pixels).</a:t>
            </a:r>
          </a:p>
          <a:p>
            <a:pPr marL="285750" indent="-285750">
              <a:buFont typeface="Arial" panose="020B0604020202020204" pitchFamily="34" charset="0"/>
              <a:buChar char="•"/>
            </a:pPr>
            <a:r>
              <a:rPr lang="en-US" b="1" dirty="0"/>
              <a:t>F1 score</a:t>
            </a:r>
            <a:r>
              <a:rPr lang="en-US" dirty="0"/>
              <a:t>: harmonic mean of precision and recall; useful when classes are imbalanced.</a:t>
            </a:r>
          </a:p>
          <a:p>
            <a:pPr marL="285750" indent="-285750">
              <a:buFont typeface="Arial" panose="020B0604020202020204" pitchFamily="34" charset="0"/>
              <a:buChar char="•"/>
            </a:pPr>
            <a:r>
              <a:rPr lang="en-US" b="1" dirty="0"/>
              <a:t>False negative (FN)</a:t>
            </a:r>
            <a:r>
              <a:rPr lang="en-US" dirty="0"/>
              <a:t>: actual positive predicted as negative (missed case).</a:t>
            </a:r>
          </a:p>
          <a:p>
            <a:pPr marL="285750" indent="-285750">
              <a:buFont typeface="Arial" panose="020B0604020202020204" pitchFamily="34" charset="0"/>
              <a:buChar char="•"/>
            </a:pPr>
            <a:r>
              <a:rPr lang="en-US" b="1" dirty="0"/>
              <a:t>False positive (FP)</a:t>
            </a:r>
            <a:r>
              <a:rPr lang="en-US" dirty="0"/>
              <a:t>: actual negative predicted as positive (false alarm).</a:t>
            </a:r>
          </a:p>
          <a:p>
            <a:pPr marL="285750" indent="-285750">
              <a:buFont typeface="Arial" panose="020B0604020202020204" pitchFamily="34" charset="0"/>
              <a:buChar char="•"/>
            </a:pPr>
            <a:r>
              <a:rPr lang="en-US" b="1" dirty="0"/>
              <a:t>Generalization</a:t>
            </a:r>
            <a:r>
              <a:rPr lang="en-US" dirty="0"/>
              <a:t>: ability to work on new data (new patients/sites/devices/time periods).</a:t>
            </a:r>
          </a:p>
        </p:txBody>
      </p:sp>
      <p:pic>
        <p:nvPicPr>
          <p:cNvPr id="26" name="Picture 2" descr="Hellenic Mediterranean University (HMU) | Digital Twin">
            <a:extLst>
              <a:ext uri="{FF2B5EF4-FFF2-40B4-BE49-F238E27FC236}">
                <a16:creationId xmlns:a16="http://schemas.microsoft.com/office/drawing/2014/main" id="{2329543D-66D8-4B56-95EF-839FFBA45FF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9602" t="5266" r="22698" b="8186"/>
          <a:stretch/>
        </p:blipFill>
        <p:spPr bwMode="auto">
          <a:xfrm>
            <a:off x="11438467" y="0"/>
            <a:ext cx="753533" cy="753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76389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2C346-E1CA-4C08-BB4C-AAF4804F0EA9}"/>
              </a:ext>
            </a:extLst>
          </p:cNvPr>
          <p:cNvSpPr>
            <a:spLocks noGrp="1"/>
          </p:cNvSpPr>
          <p:nvPr>
            <p:ph type="title"/>
          </p:nvPr>
        </p:nvSpPr>
        <p:spPr/>
        <p:txBody>
          <a:bodyPr/>
          <a:lstStyle/>
          <a:p>
            <a:pPr algn="ctr"/>
            <a:r>
              <a:rPr lang="en-US" dirty="0"/>
              <a:t>Vocabulary</a:t>
            </a:r>
          </a:p>
        </p:txBody>
      </p:sp>
      <p:sp>
        <p:nvSpPr>
          <p:cNvPr id="4" name="Date Placeholder 3">
            <a:extLst>
              <a:ext uri="{FF2B5EF4-FFF2-40B4-BE49-F238E27FC236}">
                <a16:creationId xmlns:a16="http://schemas.microsoft.com/office/drawing/2014/main" id="{82EBEB8F-9BDE-4880-97EC-2B91D66D9037}"/>
              </a:ext>
            </a:extLst>
          </p:cNvPr>
          <p:cNvSpPr>
            <a:spLocks noGrp="1"/>
          </p:cNvSpPr>
          <p:nvPr>
            <p:ph type="dt" sz="half" idx="10"/>
          </p:nvPr>
        </p:nvSpPr>
        <p:spPr>
          <a:xfrm>
            <a:off x="0" y="6492875"/>
            <a:ext cx="863600" cy="365125"/>
          </a:xfrm>
        </p:spPr>
        <p:txBody>
          <a:bodyPr/>
          <a:lstStyle/>
          <a:p>
            <a:r>
              <a:rPr lang="en-US" dirty="0">
                <a:latin typeface="+mj-lt"/>
              </a:rPr>
              <a:t>09-Mar-26</a:t>
            </a:r>
          </a:p>
        </p:txBody>
      </p:sp>
      <p:sp>
        <p:nvSpPr>
          <p:cNvPr id="5" name="Footer Placeholder 4">
            <a:extLst>
              <a:ext uri="{FF2B5EF4-FFF2-40B4-BE49-F238E27FC236}">
                <a16:creationId xmlns:a16="http://schemas.microsoft.com/office/drawing/2014/main" id="{D1FA146A-6EF5-49E6-BD5C-88857CFD3627}"/>
              </a:ext>
            </a:extLst>
          </p:cNvPr>
          <p:cNvSpPr>
            <a:spLocks noGrp="1"/>
          </p:cNvSpPr>
          <p:nvPr>
            <p:ph type="ftr" sz="quarter" idx="11"/>
          </p:nvPr>
        </p:nvSpPr>
        <p:spPr>
          <a:xfrm>
            <a:off x="0" y="0"/>
            <a:ext cx="3361267" cy="365125"/>
          </a:xfrm>
        </p:spPr>
        <p:txBody>
          <a:bodyPr/>
          <a:lstStyle/>
          <a:p>
            <a:r>
              <a:rPr lang="en-US" b="1" dirty="0">
                <a:latin typeface="Arial Rounded MT Bold" panose="020F0704030504030204" pitchFamily="34" charset="0"/>
              </a:rPr>
              <a:t>Advanced topics in Biomedical Informatics</a:t>
            </a:r>
          </a:p>
        </p:txBody>
      </p:sp>
      <p:sp>
        <p:nvSpPr>
          <p:cNvPr id="6" name="Slide Number Placeholder 5">
            <a:extLst>
              <a:ext uri="{FF2B5EF4-FFF2-40B4-BE49-F238E27FC236}">
                <a16:creationId xmlns:a16="http://schemas.microsoft.com/office/drawing/2014/main" id="{3748F524-43A9-4536-B252-CC7EAF90E1DE}"/>
              </a:ext>
            </a:extLst>
          </p:cNvPr>
          <p:cNvSpPr>
            <a:spLocks noGrp="1"/>
          </p:cNvSpPr>
          <p:nvPr>
            <p:ph type="sldNum" sz="quarter" idx="12"/>
          </p:nvPr>
        </p:nvSpPr>
        <p:spPr>
          <a:xfrm>
            <a:off x="9448800" y="6492874"/>
            <a:ext cx="2743200" cy="365125"/>
          </a:xfrm>
        </p:spPr>
        <p:txBody>
          <a:bodyPr/>
          <a:lstStyle/>
          <a:p>
            <a:fld id="{00D10385-91D0-40F3-81EA-50E9A0B25A7B}" type="slidenum">
              <a:rPr lang="en-US" smtClean="0">
                <a:latin typeface="+mj-lt"/>
              </a:rPr>
              <a:t>35</a:t>
            </a:fld>
            <a:endParaRPr lang="en-US">
              <a:latin typeface="+mj-lt"/>
            </a:endParaRPr>
          </a:p>
        </p:txBody>
      </p:sp>
      <p:cxnSp>
        <p:nvCxnSpPr>
          <p:cNvPr id="33" name="Straight Connector 32">
            <a:extLst>
              <a:ext uri="{FF2B5EF4-FFF2-40B4-BE49-F238E27FC236}">
                <a16:creationId xmlns:a16="http://schemas.microsoft.com/office/drawing/2014/main" id="{7D256D18-389C-4545-A1BD-6F4D41F83668}"/>
              </a:ext>
            </a:extLst>
          </p:cNvPr>
          <p:cNvCxnSpPr/>
          <p:nvPr/>
        </p:nvCxnSpPr>
        <p:spPr>
          <a:xfrm>
            <a:off x="419463" y="1612231"/>
            <a:ext cx="11338560" cy="0"/>
          </a:xfrm>
          <a:prstGeom prst="line">
            <a:avLst/>
          </a:prstGeom>
          <a:ln w="38100">
            <a:solidFill>
              <a:srgbClr val="E4D9C1"/>
            </a:solidFill>
          </a:ln>
          <a:effectLst>
            <a:softEdge rad="12700"/>
          </a:effectLst>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16F7597-F1DF-4C45-B907-F235AE670842}"/>
              </a:ext>
            </a:extLst>
          </p:cNvPr>
          <p:cNvSpPr txBox="1"/>
          <p:nvPr/>
        </p:nvSpPr>
        <p:spPr>
          <a:xfrm>
            <a:off x="204664" y="1758980"/>
            <a:ext cx="11713976" cy="5078313"/>
          </a:xfrm>
          <a:prstGeom prst="rect">
            <a:avLst/>
          </a:prstGeom>
          <a:noFill/>
        </p:spPr>
        <p:txBody>
          <a:bodyPr wrap="none" numCol="2" rtlCol="0">
            <a:spAutoFit/>
          </a:bodyPr>
          <a:lstStyle/>
          <a:p>
            <a:pPr marL="285750" indent="-285750">
              <a:buFont typeface="Arial" panose="020B0604020202020204" pitchFamily="34" charset="0"/>
              <a:buChar char="•"/>
            </a:pPr>
            <a:r>
              <a:rPr lang="en-US" b="1" dirty="0"/>
              <a:t>Hold-out split</a:t>
            </a:r>
            <a:r>
              <a:rPr lang="en-US" dirty="0"/>
              <a:t>: one train/validation/test split.</a:t>
            </a:r>
          </a:p>
          <a:p>
            <a:pPr marL="285750" indent="-285750">
              <a:buFont typeface="Arial" panose="020B0604020202020204" pitchFamily="34" charset="0"/>
              <a:buChar char="•"/>
            </a:pPr>
            <a:r>
              <a:rPr lang="en-US" b="1" dirty="0"/>
              <a:t>Imbalanced classes</a:t>
            </a:r>
            <a:r>
              <a:rPr lang="en-US" dirty="0"/>
              <a:t>: when one class is rare (common in healthcare); requires careful metrics and splitting.</a:t>
            </a:r>
          </a:p>
          <a:p>
            <a:pPr marL="285750" indent="-285750">
              <a:buFont typeface="Arial" panose="020B0604020202020204" pitchFamily="34" charset="0"/>
              <a:buChar char="•"/>
            </a:pPr>
            <a:r>
              <a:rPr lang="en-US" b="1" dirty="0"/>
              <a:t>Interpretability</a:t>
            </a:r>
            <a:r>
              <a:rPr lang="en-US" dirty="0"/>
              <a:t>: tools to understand what the model relied on (feature importance/SHAP; Grad-CAM/</a:t>
            </a:r>
          </a:p>
          <a:p>
            <a:pPr marL="285750" indent="-285750">
              <a:buFont typeface="Arial" panose="020B0604020202020204" pitchFamily="34" charset="0"/>
              <a:buChar char="•"/>
            </a:pPr>
            <a:r>
              <a:rPr lang="en-US" b="1" dirty="0"/>
              <a:t>K-fold cross-validation </a:t>
            </a:r>
            <a:r>
              <a:rPr lang="en-US" dirty="0"/>
              <a:t>(K-fold CV): split data into K folds; train K times; report mean and variability across folds.</a:t>
            </a:r>
          </a:p>
          <a:p>
            <a:pPr marL="285750" indent="-285750">
              <a:buFont typeface="Arial" panose="020B0604020202020204" pitchFamily="34" charset="0"/>
              <a:buChar char="•"/>
            </a:pPr>
            <a:r>
              <a:rPr lang="en-US" b="1" dirty="0"/>
              <a:t>Label / target (y)</a:t>
            </a:r>
            <a:r>
              <a:rPr lang="en-US" dirty="0"/>
              <a:t>: the outcome to predict (diagnosis, score, mask).</a:t>
            </a:r>
          </a:p>
          <a:p>
            <a:pPr marL="285750" indent="-285750">
              <a:buFont typeface="Arial" panose="020B0604020202020204" pitchFamily="34" charset="0"/>
              <a:buChar char="•"/>
            </a:pPr>
            <a:r>
              <a:rPr lang="en-US" b="1" dirty="0"/>
              <a:t>Label noise</a:t>
            </a:r>
            <a:r>
              <a:rPr lang="en-US" dirty="0"/>
              <a:t>: incorrect/inconsistent labels.</a:t>
            </a:r>
          </a:p>
          <a:p>
            <a:pPr marL="285750" indent="-285750">
              <a:buFont typeface="Arial" panose="020B0604020202020204" pitchFamily="34" charset="0"/>
              <a:buChar char="•"/>
            </a:pPr>
            <a:r>
              <a:rPr lang="en-US" b="1" dirty="0"/>
              <a:t>Latent space / latent representation</a:t>
            </a:r>
            <a:r>
              <a:rPr lang="en-US" dirty="0"/>
              <a:t>: the compressed internal representation learned by an encoder/autoencoder.</a:t>
            </a:r>
          </a:p>
          <a:p>
            <a:pPr marL="285750" indent="-285750">
              <a:buFont typeface="Arial" panose="020B0604020202020204" pitchFamily="34" charset="0"/>
              <a:buChar char="•"/>
            </a:pPr>
            <a:r>
              <a:rPr lang="en-US" b="1" dirty="0"/>
              <a:t>Linear regression</a:t>
            </a:r>
            <a:r>
              <a:rPr lang="en-US" dirty="0"/>
              <a:t>: classic model for continuous targets assuming a linear relationship.</a:t>
            </a:r>
          </a:p>
          <a:p>
            <a:pPr marL="285750" indent="-285750">
              <a:buFont typeface="Arial" panose="020B0604020202020204" pitchFamily="34" charset="0"/>
              <a:buChar char="•"/>
            </a:pPr>
            <a:r>
              <a:rPr lang="en-US" b="1" dirty="0"/>
              <a:t>Logistic regression</a:t>
            </a:r>
            <a:r>
              <a:rPr lang="en-US" dirty="0"/>
              <a:t>: classic model for binary classification producing probabilities.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LOSO (Leave-One-Subject-Out)</a:t>
            </a:r>
            <a:r>
              <a:rPr lang="en-US" dirty="0"/>
              <a:t>: validation where each subject is held out once; strong test of new-patient generalization.</a:t>
            </a:r>
          </a:p>
          <a:p>
            <a:pPr marL="285750" indent="-285750">
              <a:buFont typeface="Arial" panose="020B0604020202020204" pitchFamily="34" charset="0"/>
              <a:buChar char="•"/>
            </a:pPr>
            <a:r>
              <a:rPr lang="en-US" b="1" dirty="0"/>
              <a:t>Overfitting</a:t>
            </a:r>
            <a:r>
              <a:rPr lang="en-US" dirty="0"/>
              <a:t>: model fits noise in training data; performs poorly on unseen data.</a:t>
            </a:r>
          </a:p>
          <a:p>
            <a:pPr marL="285750" indent="-285750">
              <a:buFont typeface="Arial" panose="020B0604020202020204" pitchFamily="34" charset="0"/>
              <a:buChar char="•"/>
            </a:pPr>
            <a:r>
              <a:rPr lang="en-US" b="1" dirty="0"/>
              <a:t>Metric</a:t>
            </a:r>
            <a:r>
              <a:rPr lang="en-US" dirty="0"/>
              <a:t>: a quantitative measure of performance (choose based on clinical goal).</a:t>
            </a:r>
          </a:p>
          <a:p>
            <a:pPr marL="285750" indent="-285750">
              <a:buFont typeface="Arial" panose="020B0604020202020204" pitchFamily="34" charset="0"/>
              <a:buChar char="•"/>
            </a:pPr>
            <a:r>
              <a:rPr lang="en-US" b="1" dirty="0"/>
              <a:t>Precision</a:t>
            </a:r>
            <a:r>
              <a:rPr lang="en-US" dirty="0"/>
              <a:t>: among predicted positives, how many are truly positive?</a:t>
            </a:r>
          </a:p>
          <a:p>
            <a:pPr marL="285750" indent="-285750">
              <a:buFont typeface="Arial" panose="020B0604020202020204" pitchFamily="34" charset="0"/>
              <a:buChar char="•"/>
            </a:pPr>
            <a:r>
              <a:rPr lang="en-US" b="1" dirty="0"/>
              <a:t>Preprocessing</a:t>
            </a:r>
            <a:r>
              <a:rPr lang="en-US" dirty="0"/>
              <a:t>: transformations before training (scaling, filtering, imputation); must be fit on train only to avoid leakage.</a:t>
            </a:r>
          </a:p>
          <a:p>
            <a:pPr marL="285750" indent="-285750">
              <a:buFont typeface="Arial" panose="020B0604020202020204" pitchFamily="34" charset="0"/>
              <a:buChar char="•"/>
            </a:pPr>
            <a:r>
              <a:rPr lang="en-US" b="1" dirty="0"/>
              <a:t>Recall / sensitivity</a:t>
            </a:r>
            <a:r>
              <a:rPr lang="en-US" dirty="0"/>
              <a:t>: among actual positives, how many are detected?</a:t>
            </a:r>
          </a:p>
          <a:p>
            <a:pPr marL="285750" indent="-285750">
              <a:buFont typeface="Arial" panose="020B0604020202020204" pitchFamily="34" charset="0"/>
              <a:buChar char="•"/>
            </a:pPr>
            <a:r>
              <a:rPr lang="en-US" b="1" dirty="0"/>
              <a:t>Segmentation (imaging)</a:t>
            </a:r>
            <a:r>
              <a:rPr lang="en-US" dirty="0"/>
              <a:t>: pixel-wise classification producing a mask (tumor/organ/lesion).</a:t>
            </a:r>
            <a:endParaRPr lang="en-US" b="1" dirty="0"/>
          </a:p>
          <a:p>
            <a:pPr marL="285750" indent="-285750">
              <a:buFont typeface="Arial" panose="020B0604020202020204" pitchFamily="34" charset="0"/>
              <a:buChar char="•"/>
            </a:pPr>
            <a:r>
              <a:rPr lang="en-US" b="1" dirty="0"/>
              <a:t>Specificity</a:t>
            </a:r>
            <a:r>
              <a:rPr lang="en-US" dirty="0"/>
              <a:t>: among actual negatives, how many are correctly rejected?</a:t>
            </a:r>
          </a:p>
        </p:txBody>
      </p:sp>
      <p:pic>
        <p:nvPicPr>
          <p:cNvPr id="15" name="Picture 2" descr="Hellenic Mediterranean University (HMU) | Digital Twin">
            <a:extLst>
              <a:ext uri="{FF2B5EF4-FFF2-40B4-BE49-F238E27FC236}">
                <a16:creationId xmlns:a16="http://schemas.microsoft.com/office/drawing/2014/main" id="{5F0F3180-A59B-4C51-A274-F4EE6F46F69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9602" t="5266" r="22698" b="8186"/>
          <a:stretch/>
        </p:blipFill>
        <p:spPr bwMode="auto">
          <a:xfrm>
            <a:off x="11438467" y="0"/>
            <a:ext cx="753533" cy="753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63562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2C346-E1CA-4C08-BB4C-AAF4804F0EA9}"/>
              </a:ext>
            </a:extLst>
          </p:cNvPr>
          <p:cNvSpPr>
            <a:spLocks noGrp="1"/>
          </p:cNvSpPr>
          <p:nvPr>
            <p:ph type="title"/>
          </p:nvPr>
        </p:nvSpPr>
        <p:spPr/>
        <p:txBody>
          <a:bodyPr/>
          <a:lstStyle/>
          <a:p>
            <a:pPr algn="ctr"/>
            <a:r>
              <a:rPr lang="en-US" dirty="0"/>
              <a:t>Useful Links</a:t>
            </a:r>
          </a:p>
        </p:txBody>
      </p:sp>
      <p:sp>
        <p:nvSpPr>
          <p:cNvPr id="4" name="Date Placeholder 3">
            <a:extLst>
              <a:ext uri="{FF2B5EF4-FFF2-40B4-BE49-F238E27FC236}">
                <a16:creationId xmlns:a16="http://schemas.microsoft.com/office/drawing/2014/main" id="{82EBEB8F-9BDE-4880-97EC-2B91D66D9037}"/>
              </a:ext>
            </a:extLst>
          </p:cNvPr>
          <p:cNvSpPr>
            <a:spLocks noGrp="1"/>
          </p:cNvSpPr>
          <p:nvPr>
            <p:ph type="dt" sz="half" idx="10"/>
          </p:nvPr>
        </p:nvSpPr>
        <p:spPr>
          <a:xfrm>
            <a:off x="0" y="6492875"/>
            <a:ext cx="863600" cy="365125"/>
          </a:xfrm>
        </p:spPr>
        <p:txBody>
          <a:bodyPr/>
          <a:lstStyle/>
          <a:p>
            <a:r>
              <a:rPr lang="en-US" dirty="0">
                <a:latin typeface="+mj-lt"/>
              </a:rPr>
              <a:t>09-Mar-26</a:t>
            </a:r>
          </a:p>
        </p:txBody>
      </p:sp>
      <p:sp>
        <p:nvSpPr>
          <p:cNvPr id="5" name="Footer Placeholder 4">
            <a:extLst>
              <a:ext uri="{FF2B5EF4-FFF2-40B4-BE49-F238E27FC236}">
                <a16:creationId xmlns:a16="http://schemas.microsoft.com/office/drawing/2014/main" id="{D1FA146A-6EF5-49E6-BD5C-88857CFD3627}"/>
              </a:ext>
            </a:extLst>
          </p:cNvPr>
          <p:cNvSpPr>
            <a:spLocks noGrp="1"/>
          </p:cNvSpPr>
          <p:nvPr>
            <p:ph type="ftr" sz="quarter" idx="11"/>
          </p:nvPr>
        </p:nvSpPr>
        <p:spPr>
          <a:xfrm>
            <a:off x="0" y="0"/>
            <a:ext cx="3361267" cy="365125"/>
          </a:xfrm>
        </p:spPr>
        <p:txBody>
          <a:bodyPr/>
          <a:lstStyle/>
          <a:p>
            <a:r>
              <a:rPr lang="en-US" b="1" dirty="0">
                <a:latin typeface="Arial Rounded MT Bold" panose="020F0704030504030204" pitchFamily="34" charset="0"/>
              </a:rPr>
              <a:t>Advanced topics in Biomedical Informatics</a:t>
            </a:r>
          </a:p>
        </p:txBody>
      </p:sp>
      <p:sp>
        <p:nvSpPr>
          <p:cNvPr id="6" name="Slide Number Placeholder 5">
            <a:extLst>
              <a:ext uri="{FF2B5EF4-FFF2-40B4-BE49-F238E27FC236}">
                <a16:creationId xmlns:a16="http://schemas.microsoft.com/office/drawing/2014/main" id="{3748F524-43A9-4536-B252-CC7EAF90E1DE}"/>
              </a:ext>
            </a:extLst>
          </p:cNvPr>
          <p:cNvSpPr>
            <a:spLocks noGrp="1"/>
          </p:cNvSpPr>
          <p:nvPr>
            <p:ph type="sldNum" sz="quarter" idx="12"/>
          </p:nvPr>
        </p:nvSpPr>
        <p:spPr>
          <a:xfrm>
            <a:off x="9448800" y="6492874"/>
            <a:ext cx="2743200" cy="365125"/>
          </a:xfrm>
        </p:spPr>
        <p:txBody>
          <a:bodyPr/>
          <a:lstStyle/>
          <a:p>
            <a:fld id="{00D10385-91D0-40F3-81EA-50E9A0B25A7B}" type="slidenum">
              <a:rPr lang="en-US" smtClean="0">
                <a:latin typeface="+mj-lt"/>
              </a:rPr>
              <a:t>36</a:t>
            </a:fld>
            <a:endParaRPr lang="en-US">
              <a:latin typeface="+mj-lt"/>
            </a:endParaRPr>
          </a:p>
        </p:txBody>
      </p:sp>
      <p:cxnSp>
        <p:nvCxnSpPr>
          <p:cNvPr id="33" name="Straight Connector 32">
            <a:extLst>
              <a:ext uri="{FF2B5EF4-FFF2-40B4-BE49-F238E27FC236}">
                <a16:creationId xmlns:a16="http://schemas.microsoft.com/office/drawing/2014/main" id="{7D256D18-389C-4545-A1BD-6F4D41F83668}"/>
              </a:ext>
            </a:extLst>
          </p:cNvPr>
          <p:cNvCxnSpPr/>
          <p:nvPr/>
        </p:nvCxnSpPr>
        <p:spPr>
          <a:xfrm>
            <a:off x="419463" y="1612231"/>
            <a:ext cx="11338560" cy="0"/>
          </a:xfrm>
          <a:prstGeom prst="line">
            <a:avLst/>
          </a:prstGeom>
          <a:ln w="38100">
            <a:solidFill>
              <a:srgbClr val="E4D9C1"/>
            </a:solidFill>
          </a:ln>
          <a:effectLst>
            <a:softEdge rad="12700"/>
          </a:effectLst>
        </p:spPr>
        <p:style>
          <a:lnRef idx="1">
            <a:schemeClr val="accent1"/>
          </a:lnRef>
          <a:fillRef idx="0">
            <a:schemeClr val="accent1"/>
          </a:fillRef>
          <a:effectRef idx="0">
            <a:schemeClr val="accent1"/>
          </a:effectRef>
          <a:fontRef idx="minor">
            <a:schemeClr val="tx1"/>
          </a:fontRef>
        </p:style>
      </p:cxnSp>
      <p:pic>
        <p:nvPicPr>
          <p:cNvPr id="15" name="Picture 2" descr="Hellenic Mediterranean University (HMU) | Digital Twin">
            <a:extLst>
              <a:ext uri="{FF2B5EF4-FFF2-40B4-BE49-F238E27FC236}">
                <a16:creationId xmlns:a16="http://schemas.microsoft.com/office/drawing/2014/main" id="{5F0F3180-A59B-4C51-A274-F4EE6F46F69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9602" t="5266" r="22698" b="8186"/>
          <a:stretch/>
        </p:blipFill>
        <p:spPr bwMode="auto">
          <a:xfrm>
            <a:off x="11438467" y="0"/>
            <a:ext cx="753533" cy="75353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044852E-92FD-4802-A4F8-0D469912D65C}"/>
              </a:ext>
            </a:extLst>
          </p:cNvPr>
          <p:cNvSpPr txBox="1"/>
          <p:nvPr/>
        </p:nvSpPr>
        <p:spPr>
          <a:xfrm>
            <a:off x="621574" y="2000639"/>
            <a:ext cx="10934337" cy="3749040"/>
          </a:xfrm>
          <a:prstGeom prst="rect">
            <a:avLst/>
          </a:prstGeom>
          <a:noFill/>
        </p:spPr>
        <p:txBody>
          <a:bodyPr wrap="square" numCol="2">
            <a:spAutoFit/>
          </a:bodyPr>
          <a:lstStyle/>
          <a:p>
            <a:pPr marL="342900" indent="-342900">
              <a:buFont typeface="+mj-lt"/>
              <a:buAutoNum type="arabicPeriod"/>
            </a:pPr>
            <a:r>
              <a:rPr lang="en-US" b="1" dirty="0"/>
              <a:t>Beginner courses</a:t>
            </a:r>
          </a:p>
          <a:p>
            <a:pPr marL="285750" indent="-285750">
              <a:buFont typeface="Arial" panose="020B0604020202020204" pitchFamily="34" charset="0"/>
              <a:buChar char="•"/>
            </a:pPr>
            <a:r>
              <a:rPr lang="en-US" b="1" dirty="0"/>
              <a:t>Machine Learning (Andrew Ng)</a:t>
            </a:r>
          </a:p>
          <a:p>
            <a:pPr marL="742950" lvl="1" indent="-285750">
              <a:buFont typeface="Arial" panose="020B0604020202020204" pitchFamily="34" charset="0"/>
              <a:buChar char="•"/>
            </a:pPr>
            <a:r>
              <a:rPr lang="en-US" dirty="0">
                <a:hlinkClick r:id="rId3"/>
              </a:rPr>
              <a:t>Machine Learning Specialization (Coursera)</a:t>
            </a:r>
            <a:endParaRPr lang="en-US" dirty="0"/>
          </a:p>
          <a:p>
            <a:pPr marL="285750" indent="-285750">
              <a:buFont typeface="Arial" panose="020B0604020202020204" pitchFamily="34" charset="0"/>
              <a:buChar char="•"/>
            </a:pPr>
            <a:r>
              <a:rPr lang="en-US" b="1" dirty="0"/>
              <a:t>Stanford Machine Learning (CS229)</a:t>
            </a:r>
          </a:p>
          <a:p>
            <a:pPr marL="742950" lvl="1" indent="-285750">
              <a:buFont typeface="Arial" panose="020B0604020202020204" pitchFamily="34" charset="0"/>
              <a:buChar char="•"/>
            </a:pPr>
            <a:r>
              <a:rPr lang="en-US" dirty="0">
                <a:hlinkClick r:id="rId4"/>
              </a:rPr>
              <a:t>Stanford CS229 Course Page</a:t>
            </a:r>
            <a:endParaRPr lang="en-US" dirty="0"/>
          </a:p>
          <a:p>
            <a:pPr marL="285750" indent="-285750">
              <a:buFont typeface="Arial" panose="020B0604020202020204" pitchFamily="34" charset="0"/>
              <a:buChar char="•"/>
            </a:pPr>
            <a:r>
              <a:rPr lang="en-US" b="1" dirty="0"/>
              <a:t>AI for Everyone</a:t>
            </a:r>
          </a:p>
          <a:p>
            <a:pPr marL="742950" lvl="1" indent="-285750">
              <a:buFont typeface="Arial" panose="020B0604020202020204" pitchFamily="34" charset="0"/>
              <a:buChar char="•"/>
            </a:pPr>
            <a:r>
              <a:rPr lang="en-US" dirty="0">
                <a:hlinkClick r:id="rId5"/>
              </a:rPr>
              <a:t>AI for Everyone (Andrew Ng)</a:t>
            </a:r>
            <a:endParaRPr lang="en-US" dirty="0"/>
          </a:p>
          <a:p>
            <a:pPr marL="742950" lvl="1" indent="-285750">
              <a:buFont typeface="Arial" panose="020B0604020202020204" pitchFamily="34" charset="0"/>
              <a:buChar char="•"/>
            </a:pPr>
            <a:endParaRPr lang="en-US" dirty="0"/>
          </a:p>
          <a:p>
            <a:pPr marL="342900" indent="-342900">
              <a:buFont typeface="+mj-lt"/>
              <a:buAutoNum type="arabicPeriod" startAt="2"/>
            </a:pPr>
            <a:r>
              <a:rPr lang="en-US" b="1" dirty="0"/>
              <a:t>Deep learning courses</a:t>
            </a:r>
          </a:p>
          <a:p>
            <a:pPr marL="342900" indent="-342900">
              <a:buFont typeface="Arial" panose="020B0604020202020204" pitchFamily="34" charset="0"/>
              <a:buChar char="•"/>
            </a:pPr>
            <a:r>
              <a:rPr lang="en-US" dirty="0"/>
              <a:t>Stanford Deep Learning</a:t>
            </a:r>
          </a:p>
          <a:p>
            <a:pPr marL="800100" lvl="1" indent="-342900">
              <a:buFont typeface="Arial" panose="020B0604020202020204" pitchFamily="34" charset="0"/>
              <a:buChar char="•"/>
            </a:pPr>
            <a:r>
              <a:rPr lang="en-US" dirty="0">
                <a:hlinkClick r:id="rId6"/>
              </a:rPr>
              <a:t>Stanford CS230 Deep Learning Course</a:t>
            </a:r>
            <a:endParaRPr lang="en-US" dirty="0"/>
          </a:p>
          <a:p>
            <a:pPr marL="342900" indent="-342900">
              <a:buFont typeface="Arial" panose="020B0604020202020204" pitchFamily="34" charset="0"/>
              <a:buChar char="•"/>
            </a:pPr>
            <a:r>
              <a:rPr lang="en-US" dirty="0"/>
              <a:t>Deep Learning Specialization</a:t>
            </a:r>
          </a:p>
          <a:p>
            <a:pPr marL="800100" lvl="1" indent="-342900">
              <a:buFont typeface="Arial" panose="020B0604020202020204" pitchFamily="34" charset="0"/>
              <a:buChar char="•"/>
            </a:pPr>
            <a:r>
              <a:rPr lang="en-US" dirty="0">
                <a:hlinkClick r:id="rId7"/>
              </a:rPr>
              <a:t>Deep Learning Specialization (Coursera)</a:t>
            </a:r>
            <a:endParaRPr lang="en-US" dirty="0"/>
          </a:p>
          <a:p>
            <a:pPr marL="342900" indent="-342900">
              <a:buFont typeface="+mj-lt"/>
              <a:buAutoNum type="arabicPeriod" startAt="3"/>
            </a:pPr>
            <a:r>
              <a:rPr lang="en-US" b="1" dirty="0"/>
              <a:t>Hands-on practice</a:t>
            </a:r>
          </a:p>
          <a:p>
            <a:pPr marL="342900" indent="-342900">
              <a:buFont typeface="Arial" panose="020B0604020202020204" pitchFamily="34" charset="0"/>
              <a:buChar char="•"/>
            </a:pPr>
            <a:r>
              <a:rPr lang="en-US" dirty="0">
                <a:hlinkClick r:id="rId8"/>
              </a:rPr>
              <a:t>Kaggle</a:t>
            </a:r>
            <a:r>
              <a:rPr lang="en-US" dirty="0"/>
              <a:t> (datasets, competitions, mini-courses)</a:t>
            </a:r>
          </a:p>
          <a:p>
            <a:pPr marL="342900" indent="-342900">
              <a:buFont typeface="Arial" panose="020B0604020202020204" pitchFamily="34" charset="0"/>
              <a:buChar char="•"/>
            </a:pPr>
            <a:r>
              <a:rPr lang="en-US" dirty="0">
                <a:hlinkClick r:id="rId9"/>
              </a:rPr>
              <a:t>TensorFlow</a:t>
            </a:r>
            <a:r>
              <a:rPr lang="en-US" dirty="0"/>
              <a:t> Learning Hub</a:t>
            </a:r>
          </a:p>
          <a:p>
            <a:pPr marL="342900" indent="-342900">
              <a:buFont typeface="+mj-lt"/>
              <a:buAutoNum type="arabicPeriod" startAt="4"/>
            </a:pPr>
            <a:r>
              <a:rPr lang="en-US" b="1" dirty="0"/>
              <a:t>Biomedical Machine Learning resources</a:t>
            </a:r>
          </a:p>
          <a:p>
            <a:pPr marL="342900" indent="-342900">
              <a:buFont typeface="Arial" panose="020B0604020202020204" pitchFamily="34" charset="0"/>
              <a:buChar char="•"/>
            </a:pPr>
            <a:r>
              <a:rPr lang="en-US" dirty="0">
                <a:hlinkClick r:id="rId10"/>
              </a:rPr>
              <a:t>Machine Learning for Healthcare Course</a:t>
            </a:r>
            <a:endParaRPr lang="en-US" dirty="0"/>
          </a:p>
          <a:p>
            <a:pPr marL="342900" indent="-342900">
              <a:buFont typeface="+mj-lt"/>
              <a:buAutoNum type="arabicPeriod" startAt="5"/>
            </a:pPr>
            <a:r>
              <a:rPr lang="en-US" dirty="0"/>
              <a:t>Books</a:t>
            </a:r>
          </a:p>
          <a:p>
            <a:pPr marL="342900" indent="-342900">
              <a:buFont typeface="Arial" panose="020B0604020202020204" pitchFamily="34" charset="0"/>
              <a:buChar char="•"/>
            </a:pPr>
            <a:r>
              <a:rPr lang="en-US" dirty="0"/>
              <a:t>The Hundred-Page Machine Learning Book – Andriy </a:t>
            </a:r>
            <a:r>
              <a:rPr lang="en-US" dirty="0" err="1"/>
              <a:t>Burkov</a:t>
            </a:r>
            <a:endParaRPr lang="en-US" dirty="0"/>
          </a:p>
          <a:p>
            <a:pPr marL="342900" indent="-342900">
              <a:buFont typeface="Arial" panose="020B0604020202020204" pitchFamily="34" charset="0"/>
              <a:buChar char="•"/>
            </a:pPr>
            <a:r>
              <a:rPr lang="en-US" dirty="0"/>
              <a:t>Machine Learning for Absolute Beginners – Oliver Theobald</a:t>
            </a:r>
          </a:p>
        </p:txBody>
      </p:sp>
    </p:spTree>
    <p:extLst>
      <p:ext uri="{BB962C8B-B14F-4D97-AF65-F5344CB8AC3E}">
        <p14:creationId xmlns:p14="http://schemas.microsoft.com/office/powerpoint/2010/main" val="12568550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1FA146A-6EF5-49E6-BD5C-88857CFD3627}"/>
              </a:ext>
            </a:extLst>
          </p:cNvPr>
          <p:cNvSpPr>
            <a:spLocks noGrp="1"/>
          </p:cNvSpPr>
          <p:nvPr>
            <p:ph type="ftr" sz="quarter" idx="11"/>
          </p:nvPr>
        </p:nvSpPr>
        <p:spPr>
          <a:xfrm>
            <a:off x="0" y="0"/>
            <a:ext cx="3361267" cy="365125"/>
          </a:xfrm>
        </p:spPr>
        <p:txBody>
          <a:bodyPr/>
          <a:lstStyle/>
          <a:p>
            <a:r>
              <a:rPr lang="en-US" b="1" dirty="0">
                <a:latin typeface="Arial Rounded MT Bold" panose="020F0704030504030204" pitchFamily="34" charset="0"/>
              </a:rPr>
              <a:t>Advanced topics in Biomedical Informatics</a:t>
            </a:r>
          </a:p>
        </p:txBody>
      </p:sp>
      <p:pic>
        <p:nvPicPr>
          <p:cNvPr id="15" name="Picture 2" descr="Hellenic Mediterranean University (HMU) | Digital Twin">
            <a:extLst>
              <a:ext uri="{FF2B5EF4-FFF2-40B4-BE49-F238E27FC236}">
                <a16:creationId xmlns:a16="http://schemas.microsoft.com/office/drawing/2014/main" id="{5F0F3180-A59B-4C51-A274-F4EE6F46F69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9602" t="5266" r="22698" b="8186"/>
          <a:stretch/>
        </p:blipFill>
        <p:spPr bwMode="auto">
          <a:xfrm>
            <a:off x="11438467" y="0"/>
            <a:ext cx="753533" cy="7535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25DE61F9-D038-4412-B10B-95E7EEF8AF3D}"/>
              </a:ext>
            </a:extLst>
          </p:cNvPr>
          <p:cNvPicPr>
            <a:picLocks noChangeAspect="1"/>
          </p:cNvPicPr>
          <p:nvPr/>
        </p:nvPicPr>
        <p:blipFill rotWithShape="1">
          <a:blip r:embed="rId3">
            <a:extLst>
              <a:ext uri="{28A0092B-C50C-407E-A947-70E740481C1C}">
                <a14:useLocalDpi xmlns:a14="http://schemas.microsoft.com/office/drawing/2010/main"/>
              </a:ext>
            </a:extLst>
          </a:blip>
          <a:srcRect t="4895" b="8065"/>
          <a:stretch/>
        </p:blipFill>
        <p:spPr>
          <a:xfrm>
            <a:off x="278840" y="365125"/>
            <a:ext cx="11159627" cy="6492876"/>
          </a:xfrm>
          <a:prstGeom prst="rect">
            <a:avLst/>
          </a:prstGeom>
        </p:spPr>
      </p:pic>
    </p:spTree>
    <p:extLst>
      <p:ext uri="{BB962C8B-B14F-4D97-AF65-F5344CB8AC3E}">
        <p14:creationId xmlns:p14="http://schemas.microsoft.com/office/powerpoint/2010/main" val="2422346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2C346-E1CA-4C08-BB4C-AAF4804F0EA9}"/>
              </a:ext>
            </a:extLst>
          </p:cNvPr>
          <p:cNvSpPr>
            <a:spLocks noGrp="1"/>
          </p:cNvSpPr>
          <p:nvPr>
            <p:ph type="title"/>
          </p:nvPr>
        </p:nvSpPr>
        <p:spPr/>
        <p:txBody>
          <a:bodyPr/>
          <a:lstStyle/>
          <a:p>
            <a:pPr algn="ctr"/>
            <a:r>
              <a:rPr lang="en-US" dirty="0"/>
              <a:t>Biomedical ML: data types</a:t>
            </a:r>
          </a:p>
        </p:txBody>
      </p:sp>
      <p:sp>
        <p:nvSpPr>
          <p:cNvPr id="4" name="Date Placeholder 3">
            <a:extLst>
              <a:ext uri="{FF2B5EF4-FFF2-40B4-BE49-F238E27FC236}">
                <a16:creationId xmlns:a16="http://schemas.microsoft.com/office/drawing/2014/main" id="{82EBEB8F-9BDE-4880-97EC-2B91D66D9037}"/>
              </a:ext>
            </a:extLst>
          </p:cNvPr>
          <p:cNvSpPr>
            <a:spLocks noGrp="1"/>
          </p:cNvSpPr>
          <p:nvPr>
            <p:ph type="dt" sz="half" idx="10"/>
          </p:nvPr>
        </p:nvSpPr>
        <p:spPr>
          <a:xfrm>
            <a:off x="0" y="6492875"/>
            <a:ext cx="863600" cy="365125"/>
          </a:xfrm>
        </p:spPr>
        <p:txBody>
          <a:bodyPr/>
          <a:lstStyle/>
          <a:p>
            <a:r>
              <a:rPr lang="en-US" dirty="0"/>
              <a:t>09-Mar-26</a:t>
            </a:r>
          </a:p>
        </p:txBody>
      </p:sp>
      <p:sp>
        <p:nvSpPr>
          <p:cNvPr id="5" name="Footer Placeholder 4">
            <a:extLst>
              <a:ext uri="{FF2B5EF4-FFF2-40B4-BE49-F238E27FC236}">
                <a16:creationId xmlns:a16="http://schemas.microsoft.com/office/drawing/2014/main" id="{D1FA146A-6EF5-49E6-BD5C-88857CFD3627}"/>
              </a:ext>
            </a:extLst>
          </p:cNvPr>
          <p:cNvSpPr>
            <a:spLocks noGrp="1"/>
          </p:cNvSpPr>
          <p:nvPr>
            <p:ph type="ftr" sz="quarter" idx="11"/>
          </p:nvPr>
        </p:nvSpPr>
        <p:spPr>
          <a:xfrm>
            <a:off x="0" y="0"/>
            <a:ext cx="3361267" cy="365125"/>
          </a:xfrm>
        </p:spPr>
        <p:txBody>
          <a:bodyPr/>
          <a:lstStyle/>
          <a:p>
            <a:r>
              <a:rPr lang="en-US" b="1" dirty="0">
                <a:latin typeface="Arial Rounded MT Bold" panose="020F0704030504030204" pitchFamily="34" charset="0"/>
              </a:rPr>
              <a:t>Advanced topics in Biomedical Informatics</a:t>
            </a:r>
          </a:p>
        </p:txBody>
      </p:sp>
      <p:sp>
        <p:nvSpPr>
          <p:cNvPr id="6" name="Slide Number Placeholder 5">
            <a:extLst>
              <a:ext uri="{FF2B5EF4-FFF2-40B4-BE49-F238E27FC236}">
                <a16:creationId xmlns:a16="http://schemas.microsoft.com/office/drawing/2014/main" id="{3748F524-43A9-4536-B252-CC7EAF90E1DE}"/>
              </a:ext>
            </a:extLst>
          </p:cNvPr>
          <p:cNvSpPr>
            <a:spLocks noGrp="1"/>
          </p:cNvSpPr>
          <p:nvPr>
            <p:ph type="sldNum" sz="quarter" idx="12"/>
          </p:nvPr>
        </p:nvSpPr>
        <p:spPr>
          <a:xfrm>
            <a:off x="9448800" y="6492874"/>
            <a:ext cx="2743200" cy="365125"/>
          </a:xfrm>
        </p:spPr>
        <p:txBody>
          <a:bodyPr/>
          <a:lstStyle/>
          <a:p>
            <a:fld id="{00D10385-91D0-40F3-81EA-50E9A0B25A7B}" type="slidenum">
              <a:rPr lang="en-US" smtClean="0"/>
              <a:t>4</a:t>
            </a:fld>
            <a:endParaRPr lang="en-US"/>
          </a:p>
        </p:txBody>
      </p:sp>
      <p:pic>
        <p:nvPicPr>
          <p:cNvPr id="1026" name="Picture 2" descr="Hellenic Mediterranean University (HMU) | Digital Twin">
            <a:extLst>
              <a:ext uri="{FF2B5EF4-FFF2-40B4-BE49-F238E27FC236}">
                <a16:creationId xmlns:a16="http://schemas.microsoft.com/office/drawing/2014/main" id="{C0933489-8406-4ED7-AE57-39069E3638B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9602" t="5266" r="22698" b="8186"/>
          <a:stretch/>
        </p:blipFill>
        <p:spPr bwMode="auto">
          <a:xfrm>
            <a:off x="11438467" y="0"/>
            <a:ext cx="753533" cy="753533"/>
          </a:xfrm>
          <a:prstGeom prst="rect">
            <a:avLst/>
          </a:prstGeom>
          <a:noFill/>
          <a:extLst>
            <a:ext uri="{909E8E84-426E-40DD-AFC4-6F175D3DCCD1}">
              <a14:hiddenFill xmlns:a14="http://schemas.microsoft.com/office/drawing/2010/main">
                <a:solidFill>
                  <a:srgbClr val="FFFFFF"/>
                </a:solidFill>
              </a14:hiddenFill>
            </a:ext>
          </a:extLst>
        </p:spPr>
      </p:pic>
      <p:sp>
        <p:nvSpPr>
          <p:cNvPr id="8" name="Shape 5">
            <a:extLst>
              <a:ext uri="{FF2B5EF4-FFF2-40B4-BE49-F238E27FC236}">
                <a16:creationId xmlns:a16="http://schemas.microsoft.com/office/drawing/2014/main" id="{14DE95CB-989D-4DC6-9A43-48B0D16594CB}"/>
              </a:ext>
            </a:extLst>
          </p:cNvPr>
          <p:cNvSpPr/>
          <p:nvPr/>
        </p:nvSpPr>
        <p:spPr>
          <a:xfrm>
            <a:off x="822960" y="2369033"/>
            <a:ext cx="2560320" cy="2873344"/>
          </a:xfrm>
          <a:prstGeom prst="roundRect">
            <a:avLst>
              <a:gd name="adj" fmla="val 4286"/>
            </a:avLst>
          </a:prstGeom>
          <a:solidFill>
            <a:srgbClr val="EAF2FF"/>
          </a:solidFill>
          <a:ln w="12700">
            <a:solidFill>
              <a:srgbClr val="EAF2FF"/>
            </a:solidFill>
            <a:prstDash val="solid"/>
          </a:ln>
          <a:effectLst>
            <a:outerShdw blurRad="19050" dist="6350" dir="2700000" algn="bl" rotWithShape="0">
              <a:srgbClr val="000000">
                <a:alpha val="18000"/>
              </a:srgbClr>
            </a:outerShdw>
          </a:effectLst>
        </p:spPr>
      </p:sp>
      <p:sp>
        <p:nvSpPr>
          <p:cNvPr id="9" name="Shape 6">
            <a:extLst>
              <a:ext uri="{FF2B5EF4-FFF2-40B4-BE49-F238E27FC236}">
                <a16:creationId xmlns:a16="http://schemas.microsoft.com/office/drawing/2014/main" id="{832FB815-98FF-44B0-8D41-9061A2CB18E9}"/>
              </a:ext>
            </a:extLst>
          </p:cNvPr>
          <p:cNvSpPr/>
          <p:nvPr/>
        </p:nvSpPr>
        <p:spPr>
          <a:xfrm>
            <a:off x="987552" y="2625065"/>
            <a:ext cx="384048" cy="0"/>
          </a:xfrm>
          <a:prstGeom prst="line">
            <a:avLst/>
          </a:prstGeom>
          <a:noFill/>
          <a:ln w="12700">
            <a:solidFill>
              <a:srgbClr val="173F6B"/>
            </a:solidFill>
            <a:prstDash val="solid"/>
          </a:ln>
        </p:spPr>
      </p:sp>
      <p:sp>
        <p:nvSpPr>
          <p:cNvPr id="10" name="Text 7">
            <a:extLst>
              <a:ext uri="{FF2B5EF4-FFF2-40B4-BE49-F238E27FC236}">
                <a16:creationId xmlns:a16="http://schemas.microsoft.com/office/drawing/2014/main" id="{16C43C3E-6825-4F74-B063-1BFF53F83337}"/>
              </a:ext>
            </a:extLst>
          </p:cNvPr>
          <p:cNvSpPr/>
          <p:nvPr/>
        </p:nvSpPr>
        <p:spPr>
          <a:xfrm>
            <a:off x="1005840" y="2716505"/>
            <a:ext cx="2194560" cy="310896"/>
          </a:xfrm>
          <a:prstGeom prst="rect">
            <a:avLst/>
          </a:prstGeom>
          <a:noFill/>
          <a:ln/>
        </p:spPr>
        <p:txBody>
          <a:bodyPr wrap="square" lIns="0" tIns="0" rIns="0" bIns="0" rtlCol="0" anchor="ctr"/>
          <a:lstStyle/>
          <a:p>
            <a:pPr marL="0" indent="0">
              <a:buNone/>
            </a:pPr>
            <a:r>
              <a:rPr lang="en-US" sz="1700" b="1" dirty="0">
                <a:solidFill>
                  <a:srgbClr val="173F6B"/>
                </a:solidFill>
                <a:latin typeface="+mj-lt"/>
              </a:rPr>
              <a:t>Tabular</a:t>
            </a:r>
            <a:endParaRPr lang="en-US" sz="1700" dirty="0">
              <a:latin typeface="+mj-lt"/>
            </a:endParaRPr>
          </a:p>
        </p:txBody>
      </p:sp>
      <p:sp>
        <p:nvSpPr>
          <p:cNvPr id="11" name="Text 8">
            <a:extLst>
              <a:ext uri="{FF2B5EF4-FFF2-40B4-BE49-F238E27FC236}">
                <a16:creationId xmlns:a16="http://schemas.microsoft.com/office/drawing/2014/main" id="{B5CE3F55-D31B-4129-B76D-D7E787E1FF67}"/>
              </a:ext>
            </a:extLst>
          </p:cNvPr>
          <p:cNvSpPr/>
          <p:nvPr/>
        </p:nvSpPr>
        <p:spPr>
          <a:xfrm>
            <a:off x="1005840" y="3082265"/>
            <a:ext cx="2240280" cy="3474720"/>
          </a:xfrm>
          <a:prstGeom prst="rect">
            <a:avLst/>
          </a:prstGeom>
          <a:noFill/>
          <a:ln/>
        </p:spPr>
        <p:txBody>
          <a:bodyPr wrap="square" lIns="0" tIns="0" rIns="0" bIns="0" rtlCol="0" anchor="t"/>
          <a:lstStyle/>
          <a:p>
            <a:pPr marL="0" indent="0">
              <a:buNone/>
            </a:pPr>
            <a:r>
              <a:rPr lang="en-US" sz="1150" dirty="0">
                <a:solidFill>
                  <a:srgbClr val="5F6875"/>
                </a:solidFill>
                <a:latin typeface="+mj-lt"/>
              </a:rPr>
              <a:t>Demographics, lab values, vitals, omics summaries</a:t>
            </a:r>
            <a:endParaRPr lang="en-US" sz="1150" dirty="0">
              <a:latin typeface="+mj-lt"/>
            </a:endParaRPr>
          </a:p>
          <a:p>
            <a:pPr marL="0" indent="0">
              <a:buNone/>
            </a:pPr>
            <a:endParaRPr lang="en-US" sz="1150" dirty="0">
              <a:latin typeface="+mj-lt"/>
            </a:endParaRPr>
          </a:p>
          <a:p>
            <a:pPr marL="0" indent="0">
              <a:buNone/>
            </a:pPr>
            <a:r>
              <a:rPr lang="en-US" sz="1150" dirty="0">
                <a:solidFill>
                  <a:srgbClr val="5F6875"/>
                </a:solidFill>
                <a:latin typeface="+mj-lt"/>
              </a:rPr>
              <a:t>Typical starting models:</a:t>
            </a:r>
            <a:endParaRPr lang="en-US" sz="1150" dirty="0">
              <a:latin typeface="+mj-lt"/>
            </a:endParaRPr>
          </a:p>
          <a:p>
            <a:pPr marL="0" indent="0">
              <a:buNone/>
            </a:pPr>
            <a:r>
              <a:rPr lang="en-US" sz="1150" dirty="0">
                <a:solidFill>
                  <a:srgbClr val="5F6875"/>
                </a:solidFill>
                <a:latin typeface="+mj-lt"/>
              </a:rPr>
              <a:t>linear models, random forest, gradient boosting</a:t>
            </a:r>
            <a:endParaRPr lang="en-US" sz="1150" dirty="0">
              <a:latin typeface="+mj-lt"/>
            </a:endParaRPr>
          </a:p>
        </p:txBody>
      </p:sp>
      <p:sp>
        <p:nvSpPr>
          <p:cNvPr id="12" name="Shape 9">
            <a:extLst>
              <a:ext uri="{FF2B5EF4-FFF2-40B4-BE49-F238E27FC236}">
                <a16:creationId xmlns:a16="http://schemas.microsoft.com/office/drawing/2014/main" id="{76EFBBC2-C30D-4D78-A4B7-B9BDE5D09F9C}"/>
              </a:ext>
            </a:extLst>
          </p:cNvPr>
          <p:cNvSpPr/>
          <p:nvPr/>
        </p:nvSpPr>
        <p:spPr>
          <a:xfrm>
            <a:off x="1659161" y="4341900"/>
            <a:ext cx="804672" cy="804672"/>
          </a:xfrm>
          <a:prstGeom prst="ellipse">
            <a:avLst/>
          </a:prstGeom>
          <a:solidFill>
            <a:srgbClr val="FFFFFF"/>
          </a:solidFill>
          <a:ln w="12700">
            <a:solidFill>
              <a:srgbClr val="FFFFFF"/>
            </a:solidFill>
            <a:prstDash val="solid"/>
          </a:ln>
        </p:spPr>
      </p:sp>
      <p:sp>
        <p:nvSpPr>
          <p:cNvPr id="14" name="Shape 10">
            <a:extLst>
              <a:ext uri="{FF2B5EF4-FFF2-40B4-BE49-F238E27FC236}">
                <a16:creationId xmlns:a16="http://schemas.microsoft.com/office/drawing/2014/main" id="{1C61F31A-544A-4DC9-B218-93C5989FA569}"/>
              </a:ext>
            </a:extLst>
          </p:cNvPr>
          <p:cNvSpPr/>
          <p:nvPr/>
        </p:nvSpPr>
        <p:spPr>
          <a:xfrm>
            <a:off x="3611880" y="2369033"/>
            <a:ext cx="2560320" cy="2873344"/>
          </a:xfrm>
          <a:prstGeom prst="roundRect">
            <a:avLst>
              <a:gd name="adj" fmla="val 4286"/>
            </a:avLst>
          </a:prstGeom>
          <a:solidFill>
            <a:srgbClr val="EAF8F8"/>
          </a:solidFill>
          <a:ln w="12700">
            <a:solidFill>
              <a:srgbClr val="EAF8F8"/>
            </a:solidFill>
            <a:prstDash val="solid"/>
          </a:ln>
          <a:effectLst>
            <a:outerShdw blurRad="19050" dist="6350" dir="2700000" algn="bl" rotWithShape="0">
              <a:srgbClr val="000000">
                <a:alpha val="18000"/>
              </a:srgbClr>
            </a:outerShdw>
          </a:effectLst>
        </p:spPr>
      </p:sp>
      <p:sp>
        <p:nvSpPr>
          <p:cNvPr id="15" name="Shape 11">
            <a:extLst>
              <a:ext uri="{FF2B5EF4-FFF2-40B4-BE49-F238E27FC236}">
                <a16:creationId xmlns:a16="http://schemas.microsoft.com/office/drawing/2014/main" id="{347C249B-7BBD-433E-A17C-57825274735F}"/>
              </a:ext>
            </a:extLst>
          </p:cNvPr>
          <p:cNvSpPr/>
          <p:nvPr/>
        </p:nvSpPr>
        <p:spPr>
          <a:xfrm>
            <a:off x="3776472" y="2625065"/>
            <a:ext cx="384048" cy="0"/>
          </a:xfrm>
          <a:prstGeom prst="line">
            <a:avLst/>
          </a:prstGeom>
          <a:noFill/>
          <a:ln w="12700">
            <a:solidFill>
              <a:srgbClr val="12A4A6"/>
            </a:solidFill>
            <a:prstDash val="solid"/>
          </a:ln>
        </p:spPr>
      </p:sp>
      <p:sp>
        <p:nvSpPr>
          <p:cNvPr id="16" name="Text 12">
            <a:extLst>
              <a:ext uri="{FF2B5EF4-FFF2-40B4-BE49-F238E27FC236}">
                <a16:creationId xmlns:a16="http://schemas.microsoft.com/office/drawing/2014/main" id="{A7411803-78C0-475A-A3DC-1D11ACB4E3F8}"/>
              </a:ext>
            </a:extLst>
          </p:cNvPr>
          <p:cNvSpPr/>
          <p:nvPr/>
        </p:nvSpPr>
        <p:spPr>
          <a:xfrm>
            <a:off x="3794760" y="2716505"/>
            <a:ext cx="2194560" cy="310896"/>
          </a:xfrm>
          <a:prstGeom prst="rect">
            <a:avLst/>
          </a:prstGeom>
          <a:noFill/>
          <a:ln/>
        </p:spPr>
        <p:txBody>
          <a:bodyPr wrap="square" lIns="0" tIns="0" rIns="0" bIns="0" rtlCol="0" anchor="ctr"/>
          <a:lstStyle/>
          <a:p>
            <a:pPr marL="0" indent="0">
              <a:buNone/>
            </a:pPr>
            <a:r>
              <a:rPr lang="en-US" sz="1700" b="1" dirty="0">
                <a:solidFill>
                  <a:srgbClr val="173F6B"/>
                </a:solidFill>
                <a:latin typeface="+mj-lt"/>
              </a:rPr>
              <a:t>Time-series</a:t>
            </a:r>
            <a:endParaRPr lang="en-US" sz="1700" dirty="0">
              <a:latin typeface="+mj-lt"/>
            </a:endParaRPr>
          </a:p>
        </p:txBody>
      </p:sp>
      <p:sp>
        <p:nvSpPr>
          <p:cNvPr id="17" name="Text 13">
            <a:extLst>
              <a:ext uri="{FF2B5EF4-FFF2-40B4-BE49-F238E27FC236}">
                <a16:creationId xmlns:a16="http://schemas.microsoft.com/office/drawing/2014/main" id="{669934CE-11B5-4AA7-9ABE-7450AFFADAC9}"/>
              </a:ext>
            </a:extLst>
          </p:cNvPr>
          <p:cNvSpPr/>
          <p:nvPr/>
        </p:nvSpPr>
        <p:spPr>
          <a:xfrm>
            <a:off x="3794760" y="3082265"/>
            <a:ext cx="2240280" cy="3474720"/>
          </a:xfrm>
          <a:prstGeom prst="rect">
            <a:avLst/>
          </a:prstGeom>
          <a:noFill/>
          <a:ln/>
        </p:spPr>
        <p:txBody>
          <a:bodyPr wrap="square" lIns="0" tIns="0" rIns="0" bIns="0" rtlCol="0" anchor="t"/>
          <a:lstStyle/>
          <a:p>
            <a:pPr marL="0" indent="0">
              <a:buNone/>
            </a:pPr>
            <a:r>
              <a:rPr lang="en-US" sz="1150" dirty="0">
                <a:solidFill>
                  <a:srgbClr val="5F6875"/>
                </a:solidFill>
                <a:latin typeface="+mj-lt"/>
              </a:rPr>
              <a:t>ECG, EEG, PPG, accelerometry, wearables</a:t>
            </a:r>
            <a:endParaRPr lang="en-US" sz="1150" dirty="0">
              <a:latin typeface="+mj-lt"/>
            </a:endParaRPr>
          </a:p>
          <a:p>
            <a:pPr marL="0" indent="0">
              <a:buNone/>
            </a:pPr>
            <a:endParaRPr lang="en-US" sz="1150" dirty="0">
              <a:latin typeface="+mj-lt"/>
            </a:endParaRPr>
          </a:p>
          <a:p>
            <a:pPr marL="0" indent="0">
              <a:buNone/>
            </a:pPr>
            <a:r>
              <a:rPr lang="en-US" sz="1150" dirty="0">
                <a:solidFill>
                  <a:srgbClr val="5F6875"/>
                </a:solidFill>
                <a:latin typeface="+mj-lt"/>
              </a:rPr>
              <a:t>Typical starting models:</a:t>
            </a:r>
            <a:endParaRPr lang="en-US" sz="1150" dirty="0">
              <a:latin typeface="+mj-lt"/>
            </a:endParaRPr>
          </a:p>
          <a:p>
            <a:pPr marL="0" indent="0">
              <a:buNone/>
            </a:pPr>
            <a:r>
              <a:rPr lang="en-US" sz="1150" dirty="0">
                <a:solidFill>
                  <a:srgbClr val="5F6875"/>
                </a:solidFill>
                <a:latin typeface="+mj-lt"/>
              </a:rPr>
              <a:t>1D-CNN, LSTM/GRU, transformers</a:t>
            </a:r>
            <a:endParaRPr lang="en-US" sz="1150" dirty="0">
              <a:latin typeface="+mj-lt"/>
            </a:endParaRPr>
          </a:p>
        </p:txBody>
      </p:sp>
      <p:sp>
        <p:nvSpPr>
          <p:cNvPr id="18" name="Shape 14">
            <a:extLst>
              <a:ext uri="{FF2B5EF4-FFF2-40B4-BE49-F238E27FC236}">
                <a16:creationId xmlns:a16="http://schemas.microsoft.com/office/drawing/2014/main" id="{C9E22D78-7F24-47C6-9023-BE07DF887247}"/>
              </a:ext>
            </a:extLst>
          </p:cNvPr>
          <p:cNvSpPr/>
          <p:nvPr/>
        </p:nvSpPr>
        <p:spPr>
          <a:xfrm>
            <a:off x="4521468" y="4341900"/>
            <a:ext cx="804672" cy="804672"/>
          </a:xfrm>
          <a:prstGeom prst="ellipse">
            <a:avLst/>
          </a:prstGeom>
          <a:solidFill>
            <a:srgbClr val="FFFFFF"/>
          </a:solidFill>
          <a:ln w="12700">
            <a:solidFill>
              <a:srgbClr val="FFFFFF"/>
            </a:solidFill>
            <a:prstDash val="solid"/>
          </a:ln>
        </p:spPr>
      </p:sp>
      <p:sp>
        <p:nvSpPr>
          <p:cNvPr id="20" name="Shape 15">
            <a:extLst>
              <a:ext uri="{FF2B5EF4-FFF2-40B4-BE49-F238E27FC236}">
                <a16:creationId xmlns:a16="http://schemas.microsoft.com/office/drawing/2014/main" id="{13E87FB5-5D01-45E0-AD6A-8AA4EDFBFE01}"/>
              </a:ext>
            </a:extLst>
          </p:cNvPr>
          <p:cNvSpPr/>
          <p:nvPr/>
        </p:nvSpPr>
        <p:spPr>
          <a:xfrm>
            <a:off x="6400800" y="2369033"/>
            <a:ext cx="2560320" cy="2873344"/>
          </a:xfrm>
          <a:prstGeom prst="roundRect">
            <a:avLst>
              <a:gd name="adj" fmla="val 4286"/>
            </a:avLst>
          </a:prstGeom>
          <a:solidFill>
            <a:srgbClr val="FCECEF"/>
          </a:solidFill>
          <a:ln w="12700">
            <a:solidFill>
              <a:srgbClr val="FCECEF"/>
            </a:solidFill>
            <a:prstDash val="solid"/>
          </a:ln>
          <a:effectLst>
            <a:outerShdw blurRad="19050" dist="6350" dir="2700000" algn="bl" rotWithShape="0">
              <a:srgbClr val="000000">
                <a:alpha val="18000"/>
              </a:srgbClr>
            </a:outerShdw>
          </a:effectLst>
        </p:spPr>
      </p:sp>
      <p:sp>
        <p:nvSpPr>
          <p:cNvPr id="21" name="Shape 16">
            <a:extLst>
              <a:ext uri="{FF2B5EF4-FFF2-40B4-BE49-F238E27FC236}">
                <a16:creationId xmlns:a16="http://schemas.microsoft.com/office/drawing/2014/main" id="{65BB32B8-F309-43B6-8015-BA9C8A991187}"/>
              </a:ext>
            </a:extLst>
          </p:cNvPr>
          <p:cNvSpPr/>
          <p:nvPr/>
        </p:nvSpPr>
        <p:spPr>
          <a:xfrm>
            <a:off x="6565392" y="2625065"/>
            <a:ext cx="384048" cy="0"/>
          </a:xfrm>
          <a:prstGeom prst="line">
            <a:avLst/>
          </a:prstGeom>
          <a:noFill/>
          <a:ln w="12700">
            <a:solidFill>
              <a:srgbClr val="D84C5A"/>
            </a:solidFill>
            <a:prstDash val="solid"/>
          </a:ln>
        </p:spPr>
      </p:sp>
      <p:sp>
        <p:nvSpPr>
          <p:cNvPr id="22" name="Text 17">
            <a:extLst>
              <a:ext uri="{FF2B5EF4-FFF2-40B4-BE49-F238E27FC236}">
                <a16:creationId xmlns:a16="http://schemas.microsoft.com/office/drawing/2014/main" id="{4B6B42C0-A1D6-4D58-8A7B-BC662F1ABA17}"/>
              </a:ext>
            </a:extLst>
          </p:cNvPr>
          <p:cNvSpPr/>
          <p:nvPr/>
        </p:nvSpPr>
        <p:spPr>
          <a:xfrm>
            <a:off x="6583680" y="2716505"/>
            <a:ext cx="2194560" cy="310896"/>
          </a:xfrm>
          <a:prstGeom prst="rect">
            <a:avLst/>
          </a:prstGeom>
          <a:noFill/>
          <a:ln/>
        </p:spPr>
        <p:txBody>
          <a:bodyPr wrap="square" lIns="0" tIns="0" rIns="0" bIns="0" rtlCol="0" anchor="ctr"/>
          <a:lstStyle/>
          <a:p>
            <a:pPr marL="0" indent="0">
              <a:buNone/>
            </a:pPr>
            <a:r>
              <a:rPr lang="en-US" sz="1700" b="1" dirty="0">
                <a:solidFill>
                  <a:srgbClr val="173F6B"/>
                </a:solidFill>
                <a:latin typeface="+mj-lt"/>
              </a:rPr>
              <a:t>Imaging</a:t>
            </a:r>
            <a:endParaRPr lang="en-US" sz="1700" dirty="0">
              <a:latin typeface="+mj-lt"/>
            </a:endParaRPr>
          </a:p>
        </p:txBody>
      </p:sp>
      <p:sp>
        <p:nvSpPr>
          <p:cNvPr id="23" name="Text 18">
            <a:extLst>
              <a:ext uri="{FF2B5EF4-FFF2-40B4-BE49-F238E27FC236}">
                <a16:creationId xmlns:a16="http://schemas.microsoft.com/office/drawing/2014/main" id="{AF3338D6-7EDB-4DDA-9AFC-3296737DA199}"/>
              </a:ext>
            </a:extLst>
          </p:cNvPr>
          <p:cNvSpPr/>
          <p:nvPr/>
        </p:nvSpPr>
        <p:spPr>
          <a:xfrm>
            <a:off x="6583680" y="3082265"/>
            <a:ext cx="2240280" cy="3474720"/>
          </a:xfrm>
          <a:prstGeom prst="rect">
            <a:avLst/>
          </a:prstGeom>
          <a:noFill/>
          <a:ln/>
        </p:spPr>
        <p:txBody>
          <a:bodyPr wrap="square" lIns="0" tIns="0" rIns="0" bIns="0" rtlCol="0" anchor="t"/>
          <a:lstStyle/>
          <a:p>
            <a:pPr marL="0" indent="0">
              <a:buNone/>
            </a:pPr>
            <a:r>
              <a:rPr lang="en-US" sz="1150" dirty="0">
                <a:solidFill>
                  <a:srgbClr val="5F6875"/>
                </a:solidFill>
                <a:latin typeface="+mj-lt"/>
              </a:rPr>
              <a:t>X-ray, CT, MRI, histopathology, ultrasound</a:t>
            </a:r>
            <a:endParaRPr lang="en-US" sz="1150" dirty="0">
              <a:latin typeface="+mj-lt"/>
            </a:endParaRPr>
          </a:p>
          <a:p>
            <a:pPr marL="0" indent="0">
              <a:buNone/>
            </a:pPr>
            <a:endParaRPr lang="en-US" sz="1150" dirty="0">
              <a:latin typeface="+mj-lt"/>
            </a:endParaRPr>
          </a:p>
          <a:p>
            <a:pPr marL="0" indent="0">
              <a:buNone/>
            </a:pPr>
            <a:r>
              <a:rPr lang="en-US" sz="1150" dirty="0">
                <a:solidFill>
                  <a:srgbClr val="5F6875"/>
                </a:solidFill>
                <a:latin typeface="+mj-lt"/>
              </a:rPr>
              <a:t>Typical starting models:</a:t>
            </a:r>
            <a:endParaRPr lang="en-US" sz="1150" dirty="0">
              <a:latin typeface="+mj-lt"/>
            </a:endParaRPr>
          </a:p>
          <a:p>
            <a:pPr marL="0" indent="0">
              <a:buNone/>
            </a:pPr>
            <a:r>
              <a:rPr lang="en-US" sz="1150" dirty="0">
                <a:solidFill>
                  <a:srgbClr val="5F6875"/>
                </a:solidFill>
                <a:latin typeface="+mj-lt"/>
              </a:rPr>
              <a:t>CNN, U-Net, vision transformers</a:t>
            </a:r>
            <a:endParaRPr lang="en-US" sz="1150" dirty="0">
              <a:latin typeface="+mj-lt"/>
            </a:endParaRPr>
          </a:p>
        </p:txBody>
      </p:sp>
      <p:sp>
        <p:nvSpPr>
          <p:cNvPr id="24" name="Shape 19">
            <a:extLst>
              <a:ext uri="{FF2B5EF4-FFF2-40B4-BE49-F238E27FC236}">
                <a16:creationId xmlns:a16="http://schemas.microsoft.com/office/drawing/2014/main" id="{626AEAD5-901E-455B-86EA-2B04682E6DA0}"/>
              </a:ext>
            </a:extLst>
          </p:cNvPr>
          <p:cNvSpPr/>
          <p:nvPr/>
        </p:nvSpPr>
        <p:spPr>
          <a:xfrm>
            <a:off x="7312634" y="4341900"/>
            <a:ext cx="804672" cy="804672"/>
          </a:xfrm>
          <a:prstGeom prst="ellipse">
            <a:avLst/>
          </a:prstGeom>
          <a:solidFill>
            <a:srgbClr val="FFFFFF"/>
          </a:solidFill>
          <a:ln w="12700">
            <a:solidFill>
              <a:srgbClr val="FFFFFF"/>
            </a:solidFill>
            <a:prstDash val="solid"/>
          </a:ln>
        </p:spPr>
      </p:sp>
      <p:sp>
        <p:nvSpPr>
          <p:cNvPr id="26" name="Shape 20">
            <a:extLst>
              <a:ext uri="{FF2B5EF4-FFF2-40B4-BE49-F238E27FC236}">
                <a16:creationId xmlns:a16="http://schemas.microsoft.com/office/drawing/2014/main" id="{902E0571-D0A5-4649-8108-5B0B5BC3D569}"/>
              </a:ext>
            </a:extLst>
          </p:cNvPr>
          <p:cNvSpPr/>
          <p:nvPr/>
        </p:nvSpPr>
        <p:spPr>
          <a:xfrm>
            <a:off x="9189720" y="2369033"/>
            <a:ext cx="2148840" cy="2873344"/>
          </a:xfrm>
          <a:prstGeom prst="roundRect">
            <a:avLst>
              <a:gd name="adj" fmla="val 5106"/>
            </a:avLst>
          </a:prstGeom>
          <a:solidFill>
            <a:srgbClr val="F1EEFF"/>
          </a:solidFill>
          <a:ln w="12700">
            <a:solidFill>
              <a:srgbClr val="F1EEFF"/>
            </a:solidFill>
            <a:prstDash val="solid"/>
          </a:ln>
          <a:effectLst>
            <a:outerShdw blurRad="19050" dist="6350" dir="2700000" algn="bl" rotWithShape="0">
              <a:srgbClr val="000000">
                <a:alpha val="18000"/>
              </a:srgbClr>
            </a:outerShdw>
          </a:effectLst>
        </p:spPr>
      </p:sp>
      <p:sp>
        <p:nvSpPr>
          <p:cNvPr id="27" name="Shape 21">
            <a:extLst>
              <a:ext uri="{FF2B5EF4-FFF2-40B4-BE49-F238E27FC236}">
                <a16:creationId xmlns:a16="http://schemas.microsoft.com/office/drawing/2014/main" id="{53DF1929-6B2E-483F-9E88-E457C9D17F38}"/>
              </a:ext>
            </a:extLst>
          </p:cNvPr>
          <p:cNvSpPr/>
          <p:nvPr/>
        </p:nvSpPr>
        <p:spPr>
          <a:xfrm>
            <a:off x="9354312" y="2625065"/>
            <a:ext cx="384048" cy="0"/>
          </a:xfrm>
          <a:prstGeom prst="line">
            <a:avLst/>
          </a:prstGeom>
          <a:noFill/>
          <a:ln w="12700">
            <a:solidFill>
              <a:srgbClr val="7C63FF"/>
            </a:solidFill>
            <a:prstDash val="solid"/>
          </a:ln>
        </p:spPr>
      </p:sp>
      <p:sp>
        <p:nvSpPr>
          <p:cNvPr id="28" name="Text 22">
            <a:extLst>
              <a:ext uri="{FF2B5EF4-FFF2-40B4-BE49-F238E27FC236}">
                <a16:creationId xmlns:a16="http://schemas.microsoft.com/office/drawing/2014/main" id="{31D3DBA1-194C-4AEB-A55A-72E91A9C935A}"/>
              </a:ext>
            </a:extLst>
          </p:cNvPr>
          <p:cNvSpPr/>
          <p:nvPr/>
        </p:nvSpPr>
        <p:spPr>
          <a:xfrm>
            <a:off x="9372600" y="2716505"/>
            <a:ext cx="1783080" cy="310896"/>
          </a:xfrm>
          <a:prstGeom prst="rect">
            <a:avLst/>
          </a:prstGeom>
          <a:noFill/>
          <a:ln/>
        </p:spPr>
        <p:txBody>
          <a:bodyPr wrap="square" lIns="0" tIns="0" rIns="0" bIns="0" rtlCol="0" anchor="ctr"/>
          <a:lstStyle/>
          <a:p>
            <a:pPr marL="0" indent="0">
              <a:buNone/>
            </a:pPr>
            <a:r>
              <a:rPr lang="en-US" sz="1700" b="1" dirty="0">
                <a:solidFill>
                  <a:srgbClr val="173F6B"/>
                </a:solidFill>
                <a:latin typeface="+mj-lt"/>
              </a:rPr>
              <a:t>Text</a:t>
            </a:r>
            <a:endParaRPr lang="en-US" sz="1700" dirty="0">
              <a:latin typeface="+mj-lt"/>
            </a:endParaRPr>
          </a:p>
        </p:txBody>
      </p:sp>
      <p:sp>
        <p:nvSpPr>
          <p:cNvPr id="29" name="Text 23">
            <a:extLst>
              <a:ext uri="{FF2B5EF4-FFF2-40B4-BE49-F238E27FC236}">
                <a16:creationId xmlns:a16="http://schemas.microsoft.com/office/drawing/2014/main" id="{FE7F59A9-6998-4156-93BE-D977FB105655}"/>
              </a:ext>
            </a:extLst>
          </p:cNvPr>
          <p:cNvSpPr/>
          <p:nvPr/>
        </p:nvSpPr>
        <p:spPr>
          <a:xfrm>
            <a:off x="9372600" y="3082265"/>
            <a:ext cx="1828800" cy="3474720"/>
          </a:xfrm>
          <a:prstGeom prst="rect">
            <a:avLst/>
          </a:prstGeom>
          <a:noFill/>
          <a:ln/>
        </p:spPr>
        <p:txBody>
          <a:bodyPr wrap="square" lIns="0" tIns="0" rIns="0" bIns="0" rtlCol="0" anchor="t"/>
          <a:lstStyle/>
          <a:p>
            <a:pPr marL="0" indent="0">
              <a:buNone/>
            </a:pPr>
            <a:r>
              <a:rPr lang="en-US" sz="1150" dirty="0">
                <a:solidFill>
                  <a:srgbClr val="5F6875"/>
                </a:solidFill>
                <a:latin typeface="+mj-lt"/>
              </a:rPr>
              <a:t>Clinical notes, reports, literature</a:t>
            </a:r>
            <a:endParaRPr lang="en-US" sz="1150" dirty="0">
              <a:latin typeface="+mj-lt"/>
            </a:endParaRPr>
          </a:p>
          <a:p>
            <a:pPr marL="0" indent="0">
              <a:buNone/>
            </a:pPr>
            <a:endParaRPr lang="en-US" sz="1150" dirty="0">
              <a:latin typeface="+mj-lt"/>
            </a:endParaRPr>
          </a:p>
          <a:p>
            <a:pPr marL="0" indent="0">
              <a:buNone/>
            </a:pPr>
            <a:r>
              <a:rPr lang="en-US" sz="1150" dirty="0">
                <a:solidFill>
                  <a:srgbClr val="5F6875"/>
                </a:solidFill>
                <a:latin typeface="+mj-lt"/>
              </a:rPr>
              <a:t>Typical starting models:</a:t>
            </a:r>
            <a:endParaRPr lang="en-US" sz="1150" dirty="0">
              <a:latin typeface="+mj-lt"/>
            </a:endParaRPr>
          </a:p>
          <a:p>
            <a:pPr marL="0" indent="0">
              <a:buNone/>
            </a:pPr>
            <a:r>
              <a:rPr lang="en-US" sz="1150" dirty="0">
                <a:solidFill>
                  <a:srgbClr val="5F6875"/>
                </a:solidFill>
                <a:latin typeface="+mj-lt"/>
              </a:rPr>
              <a:t>embeddings + transformers</a:t>
            </a:r>
            <a:endParaRPr lang="en-US" sz="1150" dirty="0">
              <a:latin typeface="+mj-lt"/>
            </a:endParaRPr>
          </a:p>
        </p:txBody>
      </p:sp>
      <p:sp>
        <p:nvSpPr>
          <p:cNvPr id="30" name="Shape 24">
            <a:extLst>
              <a:ext uri="{FF2B5EF4-FFF2-40B4-BE49-F238E27FC236}">
                <a16:creationId xmlns:a16="http://schemas.microsoft.com/office/drawing/2014/main" id="{AAC970C1-C022-419C-82B4-2B2F89516FA7}"/>
              </a:ext>
            </a:extLst>
          </p:cNvPr>
          <p:cNvSpPr/>
          <p:nvPr/>
        </p:nvSpPr>
        <p:spPr>
          <a:xfrm>
            <a:off x="9842300" y="4341900"/>
            <a:ext cx="804672" cy="804672"/>
          </a:xfrm>
          <a:prstGeom prst="ellipse">
            <a:avLst/>
          </a:prstGeom>
          <a:solidFill>
            <a:srgbClr val="FFFFFF"/>
          </a:solidFill>
          <a:ln w="12700">
            <a:solidFill>
              <a:srgbClr val="FFFFFF"/>
            </a:solidFill>
            <a:prstDash val="solid"/>
          </a:ln>
        </p:spPr>
      </p:sp>
      <p:cxnSp>
        <p:nvCxnSpPr>
          <p:cNvPr id="33" name="Straight Connector 32">
            <a:extLst>
              <a:ext uri="{FF2B5EF4-FFF2-40B4-BE49-F238E27FC236}">
                <a16:creationId xmlns:a16="http://schemas.microsoft.com/office/drawing/2014/main" id="{7D256D18-389C-4545-A1BD-6F4D41F83668}"/>
              </a:ext>
            </a:extLst>
          </p:cNvPr>
          <p:cNvCxnSpPr/>
          <p:nvPr/>
        </p:nvCxnSpPr>
        <p:spPr>
          <a:xfrm>
            <a:off x="419463" y="1612231"/>
            <a:ext cx="11338560" cy="0"/>
          </a:xfrm>
          <a:prstGeom prst="line">
            <a:avLst/>
          </a:prstGeom>
          <a:ln w="38100">
            <a:solidFill>
              <a:srgbClr val="E4D9C1"/>
            </a:solidFill>
          </a:ln>
          <a:effectLst>
            <a:softEdge rad="12700"/>
          </a:effectLst>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63B53339-D079-452E-A16C-E0664CE0807B}"/>
              </a:ext>
            </a:extLst>
          </p:cNvPr>
          <p:cNvSpPr txBox="1"/>
          <p:nvPr/>
        </p:nvSpPr>
        <p:spPr>
          <a:xfrm>
            <a:off x="61686" y="1787603"/>
            <a:ext cx="6110514" cy="369332"/>
          </a:xfrm>
          <a:prstGeom prst="rect">
            <a:avLst/>
          </a:prstGeom>
          <a:noFill/>
        </p:spPr>
        <p:txBody>
          <a:bodyPr wrap="square">
            <a:spAutoFit/>
          </a:bodyPr>
          <a:lstStyle/>
          <a:p>
            <a:pPr marL="0" indent="0">
              <a:buNone/>
            </a:pPr>
            <a:r>
              <a:rPr lang="en-US" sz="1800" b="1" dirty="0">
                <a:solidFill>
                  <a:srgbClr val="173F6B"/>
                </a:solidFill>
                <a:latin typeface="+mj-lt"/>
                <a:ea typeface="Aptos Display" pitchFamily="34" charset="-122"/>
                <a:cs typeface="Aptos Display" pitchFamily="34" charset="-120"/>
              </a:rPr>
              <a:t>Biomedical data come in very different forms</a:t>
            </a:r>
            <a:endParaRPr lang="en-US" sz="1800" dirty="0">
              <a:latin typeface="+mj-lt"/>
            </a:endParaRPr>
          </a:p>
        </p:txBody>
      </p:sp>
      <p:pic>
        <p:nvPicPr>
          <p:cNvPr id="7" name="Picture 6">
            <a:extLst>
              <a:ext uri="{FF2B5EF4-FFF2-40B4-BE49-F238E27FC236}">
                <a16:creationId xmlns:a16="http://schemas.microsoft.com/office/drawing/2014/main" id="{8CB64207-9F95-4050-952D-E6D871BA5479}"/>
              </a:ext>
            </a:extLst>
          </p:cNvPr>
          <p:cNvPicPr>
            <a:picLocks noChangeAspect="1"/>
          </p:cNvPicPr>
          <p:nvPr/>
        </p:nvPicPr>
        <p:blipFill>
          <a:blip r:embed="rId3"/>
          <a:stretch>
            <a:fillRect/>
          </a:stretch>
        </p:blipFill>
        <p:spPr>
          <a:xfrm>
            <a:off x="1701308" y="4446507"/>
            <a:ext cx="720378" cy="595457"/>
          </a:xfrm>
          <a:prstGeom prst="rect">
            <a:avLst/>
          </a:prstGeom>
        </p:spPr>
      </p:pic>
      <p:pic>
        <p:nvPicPr>
          <p:cNvPr id="34" name="Picture 33">
            <a:extLst>
              <a:ext uri="{FF2B5EF4-FFF2-40B4-BE49-F238E27FC236}">
                <a16:creationId xmlns:a16="http://schemas.microsoft.com/office/drawing/2014/main" id="{FA1C8ADA-D235-4CC1-B17C-22F0E44216B0}"/>
              </a:ext>
            </a:extLst>
          </p:cNvPr>
          <p:cNvPicPr>
            <a:picLocks noChangeAspect="1"/>
          </p:cNvPicPr>
          <p:nvPr/>
        </p:nvPicPr>
        <p:blipFill>
          <a:blip r:embed="rId4"/>
          <a:stretch>
            <a:fillRect/>
          </a:stretch>
        </p:blipFill>
        <p:spPr>
          <a:xfrm>
            <a:off x="7423839" y="4447604"/>
            <a:ext cx="610986" cy="594360"/>
          </a:xfrm>
          <a:prstGeom prst="rect">
            <a:avLst/>
          </a:prstGeom>
        </p:spPr>
      </p:pic>
      <p:pic>
        <p:nvPicPr>
          <p:cNvPr id="37" name="Picture 36">
            <a:extLst>
              <a:ext uri="{FF2B5EF4-FFF2-40B4-BE49-F238E27FC236}">
                <a16:creationId xmlns:a16="http://schemas.microsoft.com/office/drawing/2014/main" id="{F3178DD0-0B2E-44A1-A62C-1CC3A22B01F2}"/>
              </a:ext>
            </a:extLst>
          </p:cNvPr>
          <p:cNvPicPr>
            <a:picLocks noChangeAspect="1"/>
          </p:cNvPicPr>
          <p:nvPr/>
        </p:nvPicPr>
        <p:blipFill>
          <a:blip r:embed="rId5"/>
          <a:stretch>
            <a:fillRect/>
          </a:stretch>
        </p:blipFill>
        <p:spPr>
          <a:xfrm>
            <a:off x="4541153" y="4449603"/>
            <a:ext cx="742950" cy="594360"/>
          </a:xfrm>
          <a:prstGeom prst="rect">
            <a:avLst/>
          </a:prstGeom>
        </p:spPr>
      </p:pic>
      <p:pic>
        <p:nvPicPr>
          <p:cNvPr id="39" name="Picture 38">
            <a:extLst>
              <a:ext uri="{FF2B5EF4-FFF2-40B4-BE49-F238E27FC236}">
                <a16:creationId xmlns:a16="http://schemas.microsoft.com/office/drawing/2014/main" id="{DA1D0E41-CAE7-49B6-B576-3C6092F6BD42}"/>
              </a:ext>
            </a:extLst>
          </p:cNvPr>
          <p:cNvPicPr>
            <a:picLocks noChangeAspect="1"/>
          </p:cNvPicPr>
          <p:nvPr/>
        </p:nvPicPr>
        <p:blipFill>
          <a:blip r:embed="rId6"/>
          <a:stretch>
            <a:fillRect/>
          </a:stretch>
        </p:blipFill>
        <p:spPr>
          <a:xfrm>
            <a:off x="9895395" y="4450373"/>
            <a:ext cx="698482" cy="594360"/>
          </a:xfrm>
          <a:prstGeom prst="rect">
            <a:avLst/>
          </a:prstGeom>
        </p:spPr>
      </p:pic>
    </p:spTree>
    <p:extLst>
      <p:ext uri="{BB962C8B-B14F-4D97-AF65-F5344CB8AC3E}">
        <p14:creationId xmlns:p14="http://schemas.microsoft.com/office/powerpoint/2010/main" val="10385337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2C346-E1CA-4C08-BB4C-AAF4804F0EA9}"/>
              </a:ext>
            </a:extLst>
          </p:cNvPr>
          <p:cNvSpPr>
            <a:spLocks noGrp="1"/>
          </p:cNvSpPr>
          <p:nvPr>
            <p:ph type="title"/>
          </p:nvPr>
        </p:nvSpPr>
        <p:spPr/>
        <p:txBody>
          <a:bodyPr/>
          <a:lstStyle/>
          <a:p>
            <a:pPr algn="ctr"/>
            <a:r>
              <a:rPr lang="en-US" dirty="0"/>
              <a:t>Pipelines</a:t>
            </a:r>
          </a:p>
        </p:txBody>
      </p:sp>
      <p:sp>
        <p:nvSpPr>
          <p:cNvPr id="4" name="Date Placeholder 3">
            <a:extLst>
              <a:ext uri="{FF2B5EF4-FFF2-40B4-BE49-F238E27FC236}">
                <a16:creationId xmlns:a16="http://schemas.microsoft.com/office/drawing/2014/main" id="{82EBEB8F-9BDE-4880-97EC-2B91D66D9037}"/>
              </a:ext>
            </a:extLst>
          </p:cNvPr>
          <p:cNvSpPr>
            <a:spLocks noGrp="1"/>
          </p:cNvSpPr>
          <p:nvPr>
            <p:ph type="dt" sz="half" idx="10"/>
          </p:nvPr>
        </p:nvSpPr>
        <p:spPr>
          <a:xfrm>
            <a:off x="0" y="6492875"/>
            <a:ext cx="863600" cy="365125"/>
          </a:xfrm>
        </p:spPr>
        <p:txBody>
          <a:bodyPr/>
          <a:lstStyle/>
          <a:p>
            <a:r>
              <a:rPr lang="en-US" dirty="0"/>
              <a:t>09-Mar-26</a:t>
            </a:r>
          </a:p>
        </p:txBody>
      </p:sp>
      <p:sp>
        <p:nvSpPr>
          <p:cNvPr id="5" name="Footer Placeholder 4">
            <a:extLst>
              <a:ext uri="{FF2B5EF4-FFF2-40B4-BE49-F238E27FC236}">
                <a16:creationId xmlns:a16="http://schemas.microsoft.com/office/drawing/2014/main" id="{D1FA146A-6EF5-49E6-BD5C-88857CFD3627}"/>
              </a:ext>
            </a:extLst>
          </p:cNvPr>
          <p:cNvSpPr>
            <a:spLocks noGrp="1"/>
          </p:cNvSpPr>
          <p:nvPr>
            <p:ph type="ftr" sz="quarter" idx="11"/>
          </p:nvPr>
        </p:nvSpPr>
        <p:spPr>
          <a:xfrm>
            <a:off x="0" y="0"/>
            <a:ext cx="3361267" cy="365125"/>
          </a:xfrm>
        </p:spPr>
        <p:txBody>
          <a:bodyPr/>
          <a:lstStyle/>
          <a:p>
            <a:r>
              <a:rPr lang="en-US" b="1" dirty="0">
                <a:latin typeface="Arial Rounded MT Bold" panose="020F0704030504030204" pitchFamily="34" charset="0"/>
              </a:rPr>
              <a:t>Advanced topics in Biomedical Informatics</a:t>
            </a:r>
          </a:p>
        </p:txBody>
      </p:sp>
      <p:sp>
        <p:nvSpPr>
          <p:cNvPr id="6" name="Slide Number Placeholder 5">
            <a:extLst>
              <a:ext uri="{FF2B5EF4-FFF2-40B4-BE49-F238E27FC236}">
                <a16:creationId xmlns:a16="http://schemas.microsoft.com/office/drawing/2014/main" id="{3748F524-43A9-4536-B252-CC7EAF90E1DE}"/>
              </a:ext>
            </a:extLst>
          </p:cNvPr>
          <p:cNvSpPr>
            <a:spLocks noGrp="1"/>
          </p:cNvSpPr>
          <p:nvPr>
            <p:ph type="sldNum" sz="quarter" idx="12"/>
          </p:nvPr>
        </p:nvSpPr>
        <p:spPr>
          <a:xfrm>
            <a:off x="9448800" y="6492874"/>
            <a:ext cx="2743200" cy="365125"/>
          </a:xfrm>
        </p:spPr>
        <p:txBody>
          <a:bodyPr/>
          <a:lstStyle/>
          <a:p>
            <a:fld id="{00D10385-91D0-40F3-81EA-50E9A0B25A7B}" type="slidenum">
              <a:rPr lang="en-US" smtClean="0"/>
              <a:t>5</a:t>
            </a:fld>
            <a:endParaRPr lang="en-US"/>
          </a:p>
        </p:txBody>
      </p:sp>
      <p:pic>
        <p:nvPicPr>
          <p:cNvPr id="1026" name="Picture 2" descr="Hellenic Mediterranean University (HMU) | Digital Twin">
            <a:extLst>
              <a:ext uri="{FF2B5EF4-FFF2-40B4-BE49-F238E27FC236}">
                <a16:creationId xmlns:a16="http://schemas.microsoft.com/office/drawing/2014/main" id="{C0933489-8406-4ED7-AE57-39069E3638B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9602" t="5266" r="22698" b="8186"/>
          <a:stretch/>
        </p:blipFill>
        <p:spPr bwMode="auto">
          <a:xfrm>
            <a:off x="11438467" y="0"/>
            <a:ext cx="753533" cy="753533"/>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Straight Connector 32">
            <a:extLst>
              <a:ext uri="{FF2B5EF4-FFF2-40B4-BE49-F238E27FC236}">
                <a16:creationId xmlns:a16="http://schemas.microsoft.com/office/drawing/2014/main" id="{7D256D18-389C-4545-A1BD-6F4D41F83668}"/>
              </a:ext>
            </a:extLst>
          </p:cNvPr>
          <p:cNvCxnSpPr/>
          <p:nvPr/>
        </p:nvCxnSpPr>
        <p:spPr>
          <a:xfrm>
            <a:off x="419463" y="1612231"/>
            <a:ext cx="11338560" cy="0"/>
          </a:xfrm>
          <a:prstGeom prst="line">
            <a:avLst/>
          </a:prstGeom>
          <a:ln w="38100">
            <a:solidFill>
              <a:srgbClr val="E4D9C1"/>
            </a:solidFill>
          </a:ln>
          <a:effectLst>
            <a:softEdge rad="12700"/>
          </a:effectLst>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63B53339-D079-452E-A16C-E0664CE0807B}"/>
              </a:ext>
            </a:extLst>
          </p:cNvPr>
          <p:cNvSpPr txBox="1"/>
          <p:nvPr/>
        </p:nvSpPr>
        <p:spPr>
          <a:xfrm>
            <a:off x="61686" y="1787603"/>
            <a:ext cx="6110514" cy="369332"/>
          </a:xfrm>
          <a:prstGeom prst="rect">
            <a:avLst/>
          </a:prstGeom>
          <a:noFill/>
        </p:spPr>
        <p:txBody>
          <a:bodyPr wrap="square">
            <a:spAutoFit/>
          </a:bodyPr>
          <a:lstStyle/>
          <a:p>
            <a:pPr marL="0" indent="0">
              <a:buNone/>
            </a:pPr>
            <a:r>
              <a:rPr lang="en-US" sz="1800" b="1" dirty="0">
                <a:solidFill>
                  <a:srgbClr val="173F6B"/>
                </a:solidFill>
                <a:latin typeface="+mj-lt"/>
                <a:ea typeface="Aptos Display" pitchFamily="34" charset="-122"/>
                <a:cs typeface="Aptos Display" pitchFamily="34" charset="-120"/>
              </a:rPr>
              <a:t>The end-to-end pipeline</a:t>
            </a:r>
          </a:p>
        </p:txBody>
      </p:sp>
      <p:sp>
        <p:nvSpPr>
          <p:cNvPr id="34" name="Shape 5">
            <a:extLst>
              <a:ext uri="{FF2B5EF4-FFF2-40B4-BE49-F238E27FC236}">
                <a16:creationId xmlns:a16="http://schemas.microsoft.com/office/drawing/2014/main" id="{0B040AD4-E4F9-4AB4-AB20-F3E7817CE6DC}"/>
              </a:ext>
            </a:extLst>
          </p:cNvPr>
          <p:cNvSpPr/>
          <p:nvPr/>
        </p:nvSpPr>
        <p:spPr>
          <a:xfrm>
            <a:off x="759799" y="2767762"/>
            <a:ext cx="1490472" cy="1965960"/>
          </a:xfrm>
          <a:prstGeom prst="roundRect">
            <a:avLst>
              <a:gd name="adj" fmla="val 7362"/>
            </a:avLst>
          </a:prstGeom>
          <a:solidFill>
            <a:srgbClr val="EAF2FF"/>
          </a:solidFill>
          <a:ln w="12700">
            <a:solidFill>
              <a:srgbClr val="EAF2FF"/>
            </a:solidFill>
            <a:prstDash val="solid"/>
          </a:ln>
          <a:effectLst>
            <a:outerShdw blurRad="19050" dist="6350" dir="2700000" algn="bl" rotWithShape="0">
              <a:srgbClr val="000000">
                <a:alpha val="18000"/>
              </a:srgbClr>
            </a:outerShdw>
          </a:effectLst>
        </p:spPr>
      </p:sp>
      <p:sp>
        <p:nvSpPr>
          <p:cNvPr id="36" name="Shape 6">
            <a:extLst>
              <a:ext uri="{FF2B5EF4-FFF2-40B4-BE49-F238E27FC236}">
                <a16:creationId xmlns:a16="http://schemas.microsoft.com/office/drawing/2014/main" id="{102998BA-B385-4909-A893-4B3270ECB7DA}"/>
              </a:ext>
            </a:extLst>
          </p:cNvPr>
          <p:cNvSpPr/>
          <p:nvPr/>
        </p:nvSpPr>
        <p:spPr>
          <a:xfrm>
            <a:off x="1198711" y="3069514"/>
            <a:ext cx="621792" cy="621792"/>
          </a:xfrm>
          <a:prstGeom prst="ellipse">
            <a:avLst/>
          </a:prstGeom>
          <a:solidFill>
            <a:srgbClr val="FFFFFF"/>
          </a:solidFill>
          <a:ln w="12700">
            <a:solidFill>
              <a:srgbClr val="FFFFFF"/>
            </a:solidFill>
            <a:prstDash val="solid"/>
          </a:ln>
        </p:spPr>
      </p:sp>
      <p:sp>
        <p:nvSpPr>
          <p:cNvPr id="38" name="Text 7">
            <a:extLst>
              <a:ext uri="{FF2B5EF4-FFF2-40B4-BE49-F238E27FC236}">
                <a16:creationId xmlns:a16="http://schemas.microsoft.com/office/drawing/2014/main" id="{8FBE50BB-ABA9-494A-BAC1-0333A64DEEE3}"/>
              </a:ext>
            </a:extLst>
          </p:cNvPr>
          <p:cNvSpPr/>
          <p:nvPr/>
        </p:nvSpPr>
        <p:spPr>
          <a:xfrm>
            <a:off x="887815" y="3956482"/>
            <a:ext cx="1234440" cy="228600"/>
          </a:xfrm>
          <a:prstGeom prst="rect">
            <a:avLst/>
          </a:prstGeom>
          <a:noFill/>
          <a:ln/>
        </p:spPr>
        <p:txBody>
          <a:bodyPr wrap="square" lIns="0" tIns="0" rIns="0" bIns="0" rtlCol="0" anchor="ctr"/>
          <a:lstStyle/>
          <a:p>
            <a:pPr marL="0" indent="0" algn="ctr">
              <a:buNone/>
            </a:pPr>
            <a:r>
              <a:rPr lang="en-US" sz="1500" b="1" dirty="0">
                <a:solidFill>
                  <a:srgbClr val="173F6B"/>
                </a:solidFill>
              </a:rPr>
              <a:t>Data Collection</a:t>
            </a:r>
            <a:endParaRPr lang="en-US" sz="1500" dirty="0"/>
          </a:p>
        </p:txBody>
      </p:sp>
      <p:sp>
        <p:nvSpPr>
          <p:cNvPr id="39" name="Shape 8">
            <a:extLst>
              <a:ext uri="{FF2B5EF4-FFF2-40B4-BE49-F238E27FC236}">
                <a16:creationId xmlns:a16="http://schemas.microsoft.com/office/drawing/2014/main" id="{8EFE2575-DC5E-444D-9F7C-59A559893885}"/>
              </a:ext>
            </a:extLst>
          </p:cNvPr>
          <p:cNvSpPr/>
          <p:nvPr/>
        </p:nvSpPr>
        <p:spPr>
          <a:xfrm>
            <a:off x="2332567" y="3471850"/>
            <a:ext cx="201168" cy="320040"/>
          </a:xfrm>
          <a:prstGeom prst="chevron">
            <a:avLst/>
          </a:prstGeom>
          <a:solidFill>
            <a:srgbClr val="D9E1EA"/>
          </a:solidFill>
          <a:ln w="12700">
            <a:solidFill>
              <a:srgbClr val="D9E1EA"/>
            </a:solidFill>
            <a:prstDash val="solid"/>
          </a:ln>
        </p:spPr>
      </p:sp>
      <p:sp>
        <p:nvSpPr>
          <p:cNvPr id="40" name="Shape 9">
            <a:extLst>
              <a:ext uri="{FF2B5EF4-FFF2-40B4-BE49-F238E27FC236}">
                <a16:creationId xmlns:a16="http://schemas.microsoft.com/office/drawing/2014/main" id="{A40FBA26-C9A9-4441-B628-EDBECCFA5B97}"/>
              </a:ext>
            </a:extLst>
          </p:cNvPr>
          <p:cNvSpPr/>
          <p:nvPr/>
        </p:nvSpPr>
        <p:spPr>
          <a:xfrm>
            <a:off x="2616031" y="2767762"/>
            <a:ext cx="1490472" cy="1965960"/>
          </a:xfrm>
          <a:prstGeom prst="roundRect">
            <a:avLst>
              <a:gd name="adj" fmla="val 7362"/>
            </a:avLst>
          </a:prstGeom>
          <a:solidFill>
            <a:srgbClr val="FFF3E8"/>
          </a:solidFill>
          <a:ln w="12700">
            <a:solidFill>
              <a:srgbClr val="FFF3E8"/>
            </a:solidFill>
            <a:prstDash val="solid"/>
          </a:ln>
          <a:effectLst>
            <a:outerShdw blurRad="19050" dist="6350" dir="2700000" algn="bl" rotWithShape="0">
              <a:srgbClr val="000000">
                <a:alpha val="18000"/>
              </a:srgbClr>
            </a:outerShdw>
          </a:effectLst>
        </p:spPr>
      </p:sp>
      <p:sp>
        <p:nvSpPr>
          <p:cNvPr id="41" name="Shape 10">
            <a:extLst>
              <a:ext uri="{FF2B5EF4-FFF2-40B4-BE49-F238E27FC236}">
                <a16:creationId xmlns:a16="http://schemas.microsoft.com/office/drawing/2014/main" id="{8C942BF5-E1C5-488F-BBE0-446B15CC9992}"/>
              </a:ext>
            </a:extLst>
          </p:cNvPr>
          <p:cNvSpPr/>
          <p:nvPr/>
        </p:nvSpPr>
        <p:spPr>
          <a:xfrm>
            <a:off x="3054943" y="3069514"/>
            <a:ext cx="621792" cy="621792"/>
          </a:xfrm>
          <a:prstGeom prst="ellipse">
            <a:avLst/>
          </a:prstGeom>
          <a:solidFill>
            <a:srgbClr val="FFFFFF"/>
          </a:solidFill>
          <a:ln w="12700">
            <a:solidFill>
              <a:srgbClr val="FFFFFF"/>
            </a:solidFill>
            <a:prstDash val="solid"/>
          </a:ln>
        </p:spPr>
      </p:sp>
      <p:sp>
        <p:nvSpPr>
          <p:cNvPr id="43" name="Text 11">
            <a:extLst>
              <a:ext uri="{FF2B5EF4-FFF2-40B4-BE49-F238E27FC236}">
                <a16:creationId xmlns:a16="http://schemas.microsoft.com/office/drawing/2014/main" id="{01E68FCF-70C5-46ED-BC33-09F76989C932}"/>
              </a:ext>
            </a:extLst>
          </p:cNvPr>
          <p:cNvSpPr/>
          <p:nvPr/>
        </p:nvSpPr>
        <p:spPr>
          <a:xfrm>
            <a:off x="2744047" y="3956482"/>
            <a:ext cx="1234440" cy="228600"/>
          </a:xfrm>
          <a:prstGeom prst="rect">
            <a:avLst/>
          </a:prstGeom>
          <a:noFill/>
          <a:ln/>
        </p:spPr>
        <p:txBody>
          <a:bodyPr wrap="square" lIns="0" tIns="0" rIns="0" bIns="0" rtlCol="0" anchor="ctr"/>
          <a:lstStyle/>
          <a:p>
            <a:pPr marL="0" indent="0" algn="ctr">
              <a:buNone/>
            </a:pPr>
            <a:r>
              <a:rPr lang="en-US" sz="1500" b="1" dirty="0">
                <a:solidFill>
                  <a:srgbClr val="173F6B"/>
                </a:solidFill>
              </a:rPr>
              <a:t>Splits</a:t>
            </a:r>
            <a:endParaRPr lang="en-US" sz="1500" dirty="0"/>
          </a:p>
        </p:txBody>
      </p:sp>
      <p:sp>
        <p:nvSpPr>
          <p:cNvPr id="44" name="Shape 12">
            <a:extLst>
              <a:ext uri="{FF2B5EF4-FFF2-40B4-BE49-F238E27FC236}">
                <a16:creationId xmlns:a16="http://schemas.microsoft.com/office/drawing/2014/main" id="{4727EF33-F193-4CAE-BE85-6D1D8816A20D}"/>
              </a:ext>
            </a:extLst>
          </p:cNvPr>
          <p:cNvSpPr/>
          <p:nvPr/>
        </p:nvSpPr>
        <p:spPr>
          <a:xfrm>
            <a:off x="4188799" y="3471850"/>
            <a:ext cx="201168" cy="320040"/>
          </a:xfrm>
          <a:prstGeom prst="chevron">
            <a:avLst/>
          </a:prstGeom>
          <a:solidFill>
            <a:srgbClr val="D9E1EA"/>
          </a:solidFill>
          <a:ln w="12700">
            <a:solidFill>
              <a:srgbClr val="D9E1EA"/>
            </a:solidFill>
            <a:prstDash val="solid"/>
          </a:ln>
        </p:spPr>
      </p:sp>
      <p:sp>
        <p:nvSpPr>
          <p:cNvPr id="45" name="Shape 13">
            <a:extLst>
              <a:ext uri="{FF2B5EF4-FFF2-40B4-BE49-F238E27FC236}">
                <a16:creationId xmlns:a16="http://schemas.microsoft.com/office/drawing/2014/main" id="{ECA25391-F0A3-4B51-AF59-120817B4DA1B}"/>
              </a:ext>
            </a:extLst>
          </p:cNvPr>
          <p:cNvSpPr/>
          <p:nvPr/>
        </p:nvSpPr>
        <p:spPr>
          <a:xfrm>
            <a:off x="4472263" y="2767762"/>
            <a:ext cx="1490472" cy="1965960"/>
          </a:xfrm>
          <a:prstGeom prst="roundRect">
            <a:avLst>
              <a:gd name="adj" fmla="val 7362"/>
            </a:avLst>
          </a:prstGeom>
          <a:solidFill>
            <a:srgbClr val="EAF8F8"/>
          </a:solidFill>
          <a:ln w="12700">
            <a:solidFill>
              <a:srgbClr val="EAF8F8"/>
            </a:solidFill>
            <a:prstDash val="solid"/>
          </a:ln>
          <a:effectLst>
            <a:outerShdw blurRad="19050" dist="6350" dir="2700000" algn="bl" rotWithShape="0">
              <a:srgbClr val="000000">
                <a:alpha val="18000"/>
              </a:srgbClr>
            </a:outerShdw>
          </a:effectLst>
        </p:spPr>
      </p:sp>
      <p:sp>
        <p:nvSpPr>
          <p:cNvPr id="48" name="Text 15">
            <a:extLst>
              <a:ext uri="{FF2B5EF4-FFF2-40B4-BE49-F238E27FC236}">
                <a16:creationId xmlns:a16="http://schemas.microsoft.com/office/drawing/2014/main" id="{44BA8CF8-4E6F-46C0-9854-221C4A9D0628}"/>
              </a:ext>
            </a:extLst>
          </p:cNvPr>
          <p:cNvSpPr/>
          <p:nvPr/>
        </p:nvSpPr>
        <p:spPr>
          <a:xfrm>
            <a:off x="4600279" y="3956482"/>
            <a:ext cx="1234440" cy="228600"/>
          </a:xfrm>
          <a:prstGeom prst="rect">
            <a:avLst/>
          </a:prstGeom>
          <a:noFill/>
          <a:ln/>
        </p:spPr>
        <p:txBody>
          <a:bodyPr wrap="square" lIns="0" tIns="0" rIns="0" bIns="0" rtlCol="0" anchor="ctr"/>
          <a:lstStyle/>
          <a:p>
            <a:pPr marL="0" indent="0" algn="ctr">
              <a:buNone/>
            </a:pPr>
            <a:r>
              <a:rPr lang="en-US" sz="1500" b="1" dirty="0">
                <a:solidFill>
                  <a:srgbClr val="173F6B"/>
                </a:solidFill>
              </a:rPr>
              <a:t>Preprocessing</a:t>
            </a:r>
            <a:endParaRPr lang="en-US" sz="1500" dirty="0"/>
          </a:p>
        </p:txBody>
      </p:sp>
      <p:sp>
        <p:nvSpPr>
          <p:cNvPr id="49" name="Shape 16">
            <a:extLst>
              <a:ext uri="{FF2B5EF4-FFF2-40B4-BE49-F238E27FC236}">
                <a16:creationId xmlns:a16="http://schemas.microsoft.com/office/drawing/2014/main" id="{6852D9E2-A5A8-4AA6-A787-9B99964E15E5}"/>
              </a:ext>
            </a:extLst>
          </p:cNvPr>
          <p:cNvSpPr/>
          <p:nvPr/>
        </p:nvSpPr>
        <p:spPr>
          <a:xfrm>
            <a:off x="6045031" y="3471850"/>
            <a:ext cx="201168" cy="320040"/>
          </a:xfrm>
          <a:prstGeom prst="chevron">
            <a:avLst/>
          </a:prstGeom>
          <a:solidFill>
            <a:srgbClr val="D9E1EA"/>
          </a:solidFill>
          <a:ln w="12700">
            <a:solidFill>
              <a:srgbClr val="D9E1EA"/>
            </a:solidFill>
            <a:prstDash val="solid"/>
          </a:ln>
        </p:spPr>
      </p:sp>
      <p:sp>
        <p:nvSpPr>
          <p:cNvPr id="50" name="Shape 17">
            <a:extLst>
              <a:ext uri="{FF2B5EF4-FFF2-40B4-BE49-F238E27FC236}">
                <a16:creationId xmlns:a16="http://schemas.microsoft.com/office/drawing/2014/main" id="{1BF0C746-FB39-4B4F-AD26-9CBA30EA331F}"/>
              </a:ext>
            </a:extLst>
          </p:cNvPr>
          <p:cNvSpPr/>
          <p:nvPr/>
        </p:nvSpPr>
        <p:spPr>
          <a:xfrm>
            <a:off x="6328495" y="2767762"/>
            <a:ext cx="1490472" cy="1965960"/>
          </a:xfrm>
          <a:prstGeom prst="roundRect">
            <a:avLst>
              <a:gd name="adj" fmla="val 7362"/>
            </a:avLst>
          </a:prstGeom>
          <a:solidFill>
            <a:srgbClr val="F1EEFF"/>
          </a:solidFill>
          <a:ln w="12700">
            <a:solidFill>
              <a:srgbClr val="F1EEFF"/>
            </a:solidFill>
            <a:prstDash val="solid"/>
          </a:ln>
          <a:effectLst>
            <a:outerShdw blurRad="19050" dist="6350" dir="2700000" algn="bl" rotWithShape="0">
              <a:srgbClr val="000000">
                <a:alpha val="18000"/>
              </a:srgbClr>
            </a:outerShdw>
          </a:effectLst>
        </p:spPr>
      </p:sp>
      <p:sp>
        <p:nvSpPr>
          <p:cNvPr id="51" name="Shape 18">
            <a:extLst>
              <a:ext uri="{FF2B5EF4-FFF2-40B4-BE49-F238E27FC236}">
                <a16:creationId xmlns:a16="http://schemas.microsoft.com/office/drawing/2014/main" id="{F8F6E646-FDF3-462C-BDE9-32582B4F5721}"/>
              </a:ext>
            </a:extLst>
          </p:cNvPr>
          <p:cNvSpPr/>
          <p:nvPr/>
        </p:nvSpPr>
        <p:spPr>
          <a:xfrm>
            <a:off x="6767407" y="3069514"/>
            <a:ext cx="621792" cy="621792"/>
          </a:xfrm>
          <a:prstGeom prst="ellipse">
            <a:avLst/>
          </a:prstGeom>
          <a:solidFill>
            <a:srgbClr val="FFFFFF"/>
          </a:solidFill>
          <a:ln w="12700">
            <a:solidFill>
              <a:srgbClr val="FFFFFF"/>
            </a:solidFill>
            <a:prstDash val="solid"/>
          </a:ln>
        </p:spPr>
      </p:sp>
      <p:sp>
        <p:nvSpPr>
          <p:cNvPr id="53" name="Text 19">
            <a:extLst>
              <a:ext uri="{FF2B5EF4-FFF2-40B4-BE49-F238E27FC236}">
                <a16:creationId xmlns:a16="http://schemas.microsoft.com/office/drawing/2014/main" id="{D1456EE6-6E08-43A8-86DE-74C218BC97BE}"/>
              </a:ext>
            </a:extLst>
          </p:cNvPr>
          <p:cNvSpPr/>
          <p:nvPr/>
        </p:nvSpPr>
        <p:spPr>
          <a:xfrm>
            <a:off x="6456511" y="3956482"/>
            <a:ext cx="1234440" cy="228600"/>
          </a:xfrm>
          <a:prstGeom prst="rect">
            <a:avLst/>
          </a:prstGeom>
          <a:noFill/>
          <a:ln/>
        </p:spPr>
        <p:txBody>
          <a:bodyPr wrap="square" lIns="0" tIns="0" rIns="0" bIns="0" rtlCol="0" anchor="ctr"/>
          <a:lstStyle/>
          <a:p>
            <a:pPr marL="0" indent="0" algn="ctr">
              <a:buNone/>
            </a:pPr>
            <a:r>
              <a:rPr lang="en-US" sz="1500" b="1" dirty="0">
                <a:solidFill>
                  <a:srgbClr val="173F6B"/>
                </a:solidFill>
              </a:rPr>
              <a:t>Training</a:t>
            </a:r>
            <a:endParaRPr lang="en-US" sz="1500" dirty="0"/>
          </a:p>
        </p:txBody>
      </p:sp>
      <p:sp>
        <p:nvSpPr>
          <p:cNvPr id="54" name="Shape 20">
            <a:extLst>
              <a:ext uri="{FF2B5EF4-FFF2-40B4-BE49-F238E27FC236}">
                <a16:creationId xmlns:a16="http://schemas.microsoft.com/office/drawing/2014/main" id="{311D57AF-3A07-4B4A-9B91-9EFE897B6438}"/>
              </a:ext>
            </a:extLst>
          </p:cNvPr>
          <p:cNvSpPr/>
          <p:nvPr/>
        </p:nvSpPr>
        <p:spPr>
          <a:xfrm>
            <a:off x="7901263" y="3471850"/>
            <a:ext cx="201168" cy="320040"/>
          </a:xfrm>
          <a:prstGeom prst="chevron">
            <a:avLst/>
          </a:prstGeom>
          <a:solidFill>
            <a:srgbClr val="D9E1EA"/>
          </a:solidFill>
          <a:ln w="12700">
            <a:solidFill>
              <a:srgbClr val="D9E1EA"/>
            </a:solidFill>
            <a:prstDash val="solid"/>
          </a:ln>
        </p:spPr>
      </p:sp>
      <p:sp>
        <p:nvSpPr>
          <p:cNvPr id="55" name="Shape 21">
            <a:extLst>
              <a:ext uri="{FF2B5EF4-FFF2-40B4-BE49-F238E27FC236}">
                <a16:creationId xmlns:a16="http://schemas.microsoft.com/office/drawing/2014/main" id="{B697C5BE-C38C-4821-8AB5-1EEB59277E58}"/>
              </a:ext>
            </a:extLst>
          </p:cNvPr>
          <p:cNvSpPr/>
          <p:nvPr/>
        </p:nvSpPr>
        <p:spPr>
          <a:xfrm>
            <a:off x="8184727" y="2767762"/>
            <a:ext cx="1490472" cy="1965960"/>
          </a:xfrm>
          <a:prstGeom prst="roundRect">
            <a:avLst>
              <a:gd name="adj" fmla="val 7362"/>
            </a:avLst>
          </a:prstGeom>
          <a:solidFill>
            <a:srgbClr val="ECF8F4"/>
          </a:solidFill>
          <a:ln w="12700">
            <a:solidFill>
              <a:srgbClr val="ECF8F4"/>
            </a:solidFill>
            <a:prstDash val="solid"/>
          </a:ln>
          <a:effectLst>
            <a:outerShdw blurRad="19050" dist="6350" dir="2700000" algn="bl" rotWithShape="0">
              <a:srgbClr val="000000">
                <a:alpha val="18000"/>
              </a:srgbClr>
            </a:outerShdw>
          </a:effectLst>
        </p:spPr>
      </p:sp>
      <p:sp>
        <p:nvSpPr>
          <p:cNvPr id="56" name="Shape 22">
            <a:extLst>
              <a:ext uri="{FF2B5EF4-FFF2-40B4-BE49-F238E27FC236}">
                <a16:creationId xmlns:a16="http://schemas.microsoft.com/office/drawing/2014/main" id="{094B8A2A-6AC2-4B14-8A40-22FE27FA8177}"/>
              </a:ext>
            </a:extLst>
          </p:cNvPr>
          <p:cNvSpPr/>
          <p:nvPr/>
        </p:nvSpPr>
        <p:spPr>
          <a:xfrm>
            <a:off x="8623639" y="3069514"/>
            <a:ext cx="621792" cy="621792"/>
          </a:xfrm>
          <a:prstGeom prst="ellipse">
            <a:avLst/>
          </a:prstGeom>
          <a:solidFill>
            <a:srgbClr val="FFFFFF"/>
          </a:solidFill>
          <a:ln w="12700">
            <a:solidFill>
              <a:srgbClr val="FFFFFF"/>
            </a:solidFill>
            <a:prstDash val="solid"/>
          </a:ln>
        </p:spPr>
      </p:sp>
      <p:sp>
        <p:nvSpPr>
          <p:cNvPr id="58" name="Text 23">
            <a:extLst>
              <a:ext uri="{FF2B5EF4-FFF2-40B4-BE49-F238E27FC236}">
                <a16:creationId xmlns:a16="http://schemas.microsoft.com/office/drawing/2014/main" id="{9E9994F5-7DB7-400C-93C3-BB0822389CD6}"/>
              </a:ext>
            </a:extLst>
          </p:cNvPr>
          <p:cNvSpPr/>
          <p:nvPr/>
        </p:nvSpPr>
        <p:spPr>
          <a:xfrm>
            <a:off x="8312743" y="3956482"/>
            <a:ext cx="1234440" cy="228600"/>
          </a:xfrm>
          <a:prstGeom prst="rect">
            <a:avLst/>
          </a:prstGeom>
          <a:noFill/>
          <a:ln/>
        </p:spPr>
        <p:txBody>
          <a:bodyPr wrap="square" lIns="0" tIns="0" rIns="0" bIns="0" rtlCol="0" anchor="ctr"/>
          <a:lstStyle/>
          <a:p>
            <a:pPr marL="0" indent="0" algn="ctr">
              <a:buNone/>
            </a:pPr>
            <a:r>
              <a:rPr lang="en-US" sz="1500" b="1" dirty="0">
                <a:solidFill>
                  <a:srgbClr val="173F6B"/>
                </a:solidFill>
              </a:rPr>
              <a:t>Validation</a:t>
            </a:r>
            <a:endParaRPr lang="en-US" sz="1500" dirty="0"/>
          </a:p>
        </p:txBody>
      </p:sp>
      <p:sp>
        <p:nvSpPr>
          <p:cNvPr id="59" name="Shape 24">
            <a:extLst>
              <a:ext uri="{FF2B5EF4-FFF2-40B4-BE49-F238E27FC236}">
                <a16:creationId xmlns:a16="http://schemas.microsoft.com/office/drawing/2014/main" id="{DFF89F37-E571-4456-BAA5-79ED427A9914}"/>
              </a:ext>
            </a:extLst>
          </p:cNvPr>
          <p:cNvSpPr/>
          <p:nvPr/>
        </p:nvSpPr>
        <p:spPr>
          <a:xfrm>
            <a:off x="9757495" y="3471850"/>
            <a:ext cx="201168" cy="320040"/>
          </a:xfrm>
          <a:prstGeom prst="chevron">
            <a:avLst/>
          </a:prstGeom>
          <a:solidFill>
            <a:srgbClr val="D9E1EA"/>
          </a:solidFill>
          <a:ln w="12700">
            <a:solidFill>
              <a:srgbClr val="D9E1EA"/>
            </a:solidFill>
            <a:prstDash val="solid"/>
          </a:ln>
        </p:spPr>
      </p:sp>
      <p:sp>
        <p:nvSpPr>
          <p:cNvPr id="60" name="Shape 25">
            <a:extLst>
              <a:ext uri="{FF2B5EF4-FFF2-40B4-BE49-F238E27FC236}">
                <a16:creationId xmlns:a16="http://schemas.microsoft.com/office/drawing/2014/main" id="{4448FE1F-64DE-43AB-A6FE-D6D370E54991}"/>
              </a:ext>
            </a:extLst>
          </p:cNvPr>
          <p:cNvSpPr/>
          <p:nvPr/>
        </p:nvSpPr>
        <p:spPr>
          <a:xfrm>
            <a:off x="10040959" y="2767762"/>
            <a:ext cx="1490472" cy="1965960"/>
          </a:xfrm>
          <a:prstGeom prst="roundRect">
            <a:avLst>
              <a:gd name="adj" fmla="val 7362"/>
            </a:avLst>
          </a:prstGeom>
          <a:solidFill>
            <a:srgbClr val="FCECEF"/>
          </a:solidFill>
          <a:ln w="12700">
            <a:solidFill>
              <a:srgbClr val="FCECEF"/>
            </a:solidFill>
            <a:prstDash val="solid"/>
          </a:ln>
          <a:effectLst>
            <a:outerShdw blurRad="19050" dist="6350" dir="2700000" algn="bl" rotWithShape="0">
              <a:srgbClr val="000000">
                <a:alpha val="18000"/>
              </a:srgbClr>
            </a:outerShdw>
          </a:effectLst>
        </p:spPr>
      </p:sp>
      <p:sp>
        <p:nvSpPr>
          <p:cNvPr id="61" name="Shape 26">
            <a:extLst>
              <a:ext uri="{FF2B5EF4-FFF2-40B4-BE49-F238E27FC236}">
                <a16:creationId xmlns:a16="http://schemas.microsoft.com/office/drawing/2014/main" id="{D384D30D-5120-415E-A627-3B5F650ECAD9}"/>
              </a:ext>
            </a:extLst>
          </p:cNvPr>
          <p:cNvSpPr/>
          <p:nvPr/>
        </p:nvSpPr>
        <p:spPr>
          <a:xfrm>
            <a:off x="10479871" y="3069514"/>
            <a:ext cx="621792" cy="621792"/>
          </a:xfrm>
          <a:prstGeom prst="ellipse">
            <a:avLst/>
          </a:prstGeom>
          <a:solidFill>
            <a:srgbClr val="FFFFFF"/>
          </a:solidFill>
          <a:ln w="12700">
            <a:solidFill>
              <a:srgbClr val="FFFFFF"/>
            </a:solidFill>
            <a:prstDash val="solid"/>
          </a:ln>
        </p:spPr>
      </p:sp>
      <p:sp>
        <p:nvSpPr>
          <p:cNvPr id="63" name="Text 27">
            <a:extLst>
              <a:ext uri="{FF2B5EF4-FFF2-40B4-BE49-F238E27FC236}">
                <a16:creationId xmlns:a16="http://schemas.microsoft.com/office/drawing/2014/main" id="{172427F3-F3CB-4C90-92F4-1EF4B69D01BE}"/>
              </a:ext>
            </a:extLst>
          </p:cNvPr>
          <p:cNvSpPr/>
          <p:nvPr/>
        </p:nvSpPr>
        <p:spPr>
          <a:xfrm>
            <a:off x="10168975" y="3956482"/>
            <a:ext cx="1234440" cy="228600"/>
          </a:xfrm>
          <a:prstGeom prst="rect">
            <a:avLst/>
          </a:prstGeom>
          <a:noFill/>
          <a:ln/>
        </p:spPr>
        <p:txBody>
          <a:bodyPr wrap="square" lIns="0" tIns="0" rIns="0" bIns="0" rtlCol="0" anchor="ctr"/>
          <a:lstStyle/>
          <a:p>
            <a:pPr marL="0" indent="0" algn="ctr">
              <a:buNone/>
            </a:pPr>
            <a:r>
              <a:rPr lang="en-US" sz="1500" b="1" dirty="0">
                <a:solidFill>
                  <a:srgbClr val="173F6B"/>
                </a:solidFill>
              </a:rPr>
              <a:t>Testing</a:t>
            </a:r>
            <a:endParaRPr lang="en-US" sz="1500" dirty="0"/>
          </a:p>
        </p:txBody>
      </p:sp>
      <p:pic>
        <p:nvPicPr>
          <p:cNvPr id="7" name="Picture 6">
            <a:extLst>
              <a:ext uri="{FF2B5EF4-FFF2-40B4-BE49-F238E27FC236}">
                <a16:creationId xmlns:a16="http://schemas.microsoft.com/office/drawing/2014/main" id="{564A86CB-1BD2-4A81-BFFF-D15289D8377C}"/>
              </a:ext>
            </a:extLst>
          </p:cNvPr>
          <p:cNvPicPr>
            <a:picLocks noChangeAspect="1"/>
          </p:cNvPicPr>
          <p:nvPr/>
        </p:nvPicPr>
        <p:blipFill>
          <a:blip r:embed="rId3"/>
          <a:stretch>
            <a:fillRect/>
          </a:stretch>
        </p:blipFill>
        <p:spPr>
          <a:xfrm>
            <a:off x="900209" y="2901518"/>
            <a:ext cx="1286054" cy="990738"/>
          </a:xfrm>
          <a:prstGeom prst="rect">
            <a:avLst/>
          </a:prstGeom>
        </p:spPr>
      </p:pic>
      <p:pic>
        <p:nvPicPr>
          <p:cNvPr id="9" name="Picture 8">
            <a:extLst>
              <a:ext uri="{FF2B5EF4-FFF2-40B4-BE49-F238E27FC236}">
                <a16:creationId xmlns:a16="http://schemas.microsoft.com/office/drawing/2014/main" id="{4CB32280-B100-416B-96F7-517AC67E609A}"/>
              </a:ext>
            </a:extLst>
          </p:cNvPr>
          <p:cNvPicPr>
            <a:picLocks noChangeAspect="1"/>
          </p:cNvPicPr>
          <p:nvPr/>
        </p:nvPicPr>
        <p:blipFill>
          <a:blip r:embed="rId4"/>
          <a:stretch>
            <a:fillRect/>
          </a:stretch>
        </p:blipFill>
        <p:spPr>
          <a:xfrm>
            <a:off x="2689183" y="2861601"/>
            <a:ext cx="1361489" cy="978408"/>
          </a:xfrm>
          <a:prstGeom prst="rect">
            <a:avLst/>
          </a:prstGeom>
        </p:spPr>
      </p:pic>
      <p:pic>
        <p:nvPicPr>
          <p:cNvPr id="11" name="Picture 10">
            <a:extLst>
              <a:ext uri="{FF2B5EF4-FFF2-40B4-BE49-F238E27FC236}">
                <a16:creationId xmlns:a16="http://schemas.microsoft.com/office/drawing/2014/main" id="{4BF40921-EDAD-45A4-B3FE-57E041EF5276}"/>
              </a:ext>
            </a:extLst>
          </p:cNvPr>
          <p:cNvPicPr>
            <a:picLocks noChangeAspect="1"/>
          </p:cNvPicPr>
          <p:nvPr/>
        </p:nvPicPr>
        <p:blipFill>
          <a:blip r:embed="rId5"/>
          <a:stretch>
            <a:fillRect/>
          </a:stretch>
        </p:blipFill>
        <p:spPr>
          <a:xfrm>
            <a:off x="4617219" y="2886634"/>
            <a:ext cx="1104307" cy="987552"/>
          </a:xfrm>
          <a:prstGeom prst="rect">
            <a:avLst/>
          </a:prstGeom>
        </p:spPr>
      </p:pic>
      <p:pic>
        <p:nvPicPr>
          <p:cNvPr id="13" name="Picture 12">
            <a:extLst>
              <a:ext uri="{FF2B5EF4-FFF2-40B4-BE49-F238E27FC236}">
                <a16:creationId xmlns:a16="http://schemas.microsoft.com/office/drawing/2014/main" id="{00AF8098-6FA7-469A-B06B-62FB0E1496ED}"/>
              </a:ext>
            </a:extLst>
          </p:cNvPr>
          <p:cNvPicPr>
            <a:picLocks noChangeAspect="1"/>
          </p:cNvPicPr>
          <p:nvPr/>
        </p:nvPicPr>
        <p:blipFill>
          <a:blip r:embed="rId6"/>
          <a:stretch>
            <a:fillRect/>
          </a:stretch>
        </p:blipFill>
        <p:spPr>
          <a:xfrm>
            <a:off x="6484622" y="2935224"/>
            <a:ext cx="1178218" cy="987552"/>
          </a:xfrm>
          <a:prstGeom prst="rect">
            <a:avLst/>
          </a:prstGeom>
        </p:spPr>
      </p:pic>
      <p:pic>
        <p:nvPicPr>
          <p:cNvPr id="15" name="Picture 14">
            <a:extLst>
              <a:ext uri="{FF2B5EF4-FFF2-40B4-BE49-F238E27FC236}">
                <a16:creationId xmlns:a16="http://schemas.microsoft.com/office/drawing/2014/main" id="{F9E309A1-5108-4BE0-8707-08C724BE4F38}"/>
              </a:ext>
            </a:extLst>
          </p:cNvPr>
          <p:cNvPicPr>
            <a:picLocks noChangeAspect="1"/>
          </p:cNvPicPr>
          <p:nvPr/>
        </p:nvPicPr>
        <p:blipFill>
          <a:blip r:embed="rId7"/>
          <a:stretch>
            <a:fillRect/>
          </a:stretch>
        </p:blipFill>
        <p:spPr>
          <a:xfrm>
            <a:off x="8346224" y="2935224"/>
            <a:ext cx="1152980" cy="987552"/>
          </a:xfrm>
          <a:prstGeom prst="rect">
            <a:avLst/>
          </a:prstGeom>
        </p:spPr>
      </p:pic>
      <p:pic>
        <p:nvPicPr>
          <p:cNvPr id="17" name="Picture 16">
            <a:extLst>
              <a:ext uri="{FF2B5EF4-FFF2-40B4-BE49-F238E27FC236}">
                <a16:creationId xmlns:a16="http://schemas.microsoft.com/office/drawing/2014/main" id="{4B848518-15CF-443E-8468-1C7F48B6CE0D}"/>
              </a:ext>
            </a:extLst>
          </p:cNvPr>
          <p:cNvPicPr>
            <a:picLocks noChangeAspect="1"/>
          </p:cNvPicPr>
          <p:nvPr/>
        </p:nvPicPr>
        <p:blipFill>
          <a:blip r:embed="rId8"/>
          <a:stretch>
            <a:fillRect/>
          </a:stretch>
        </p:blipFill>
        <p:spPr>
          <a:xfrm>
            <a:off x="10128680" y="2978074"/>
            <a:ext cx="1315030" cy="987552"/>
          </a:xfrm>
          <a:prstGeom prst="rect">
            <a:avLst/>
          </a:prstGeom>
        </p:spPr>
      </p:pic>
    </p:spTree>
    <p:extLst>
      <p:ext uri="{BB962C8B-B14F-4D97-AF65-F5344CB8AC3E}">
        <p14:creationId xmlns:p14="http://schemas.microsoft.com/office/powerpoint/2010/main" val="18003333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2C346-E1CA-4C08-BB4C-AAF4804F0EA9}"/>
              </a:ext>
            </a:extLst>
          </p:cNvPr>
          <p:cNvSpPr>
            <a:spLocks noGrp="1"/>
          </p:cNvSpPr>
          <p:nvPr>
            <p:ph type="title"/>
          </p:nvPr>
        </p:nvSpPr>
        <p:spPr/>
        <p:txBody>
          <a:bodyPr/>
          <a:lstStyle/>
          <a:p>
            <a:pPr algn="ctr"/>
            <a:r>
              <a:rPr lang="en-US" dirty="0"/>
              <a:t>Preprocessing and Feature Extraction</a:t>
            </a:r>
          </a:p>
        </p:txBody>
      </p:sp>
      <p:sp>
        <p:nvSpPr>
          <p:cNvPr id="4" name="Date Placeholder 3">
            <a:extLst>
              <a:ext uri="{FF2B5EF4-FFF2-40B4-BE49-F238E27FC236}">
                <a16:creationId xmlns:a16="http://schemas.microsoft.com/office/drawing/2014/main" id="{82EBEB8F-9BDE-4880-97EC-2B91D66D9037}"/>
              </a:ext>
            </a:extLst>
          </p:cNvPr>
          <p:cNvSpPr>
            <a:spLocks noGrp="1"/>
          </p:cNvSpPr>
          <p:nvPr>
            <p:ph type="dt" sz="half" idx="10"/>
          </p:nvPr>
        </p:nvSpPr>
        <p:spPr>
          <a:xfrm>
            <a:off x="0" y="6492875"/>
            <a:ext cx="863600" cy="365125"/>
          </a:xfrm>
        </p:spPr>
        <p:txBody>
          <a:bodyPr/>
          <a:lstStyle/>
          <a:p>
            <a:r>
              <a:rPr lang="en-US" dirty="0"/>
              <a:t>09-Mar-26</a:t>
            </a:r>
          </a:p>
        </p:txBody>
      </p:sp>
      <p:sp>
        <p:nvSpPr>
          <p:cNvPr id="5" name="Footer Placeholder 4">
            <a:extLst>
              <a:ext uri="{FF2B5EF4-FFF2-40B4-BE49-F238E27FC236}">
                <a16:creationId xmlns:a16="http://schemas.microsoft.com/office/drawing/2014/main" id="{D1FA146A-6EF5-49E6-BD5C-88857CFD3627}"/>
              </a:ext>
            </a:extLst>
          </p:cNvPr>
          <p:cNvSpPr>
            <a:spLocks noGrp="1"/>
          </p:cNvSpPr>
          <p:nvPr>
            <p:ph type="ftr" sz="quarter" idx="11"/>
          </p:nvPr>
        </p:nvSpPr>
        <p:spPr>
          <a:xfrm>
            <a:off x="0" y="0"/>
            <a:ext cx="3361267" cy="365125"/>
          </a:xfrm>
        </p:spPr>
        <p:txBody>
          <a:bodyPr/>
          <a:lstStyle/>
          <a:p>
            <a:r>
              <a:rPr lang="en-US" b="1" dirty="0">
                <a:latin typeface="Arial Rounded MT Bold" panose="020F0704030504030204" pitchFamily="34" charset="0"/>
              </a:rPr>
              <a:t>Advanced topics in Biomedical Informatics</a:t>
            </a:r>
          </a:p>
        </p:txBody>
      </p:sp>
      <p:sp>
        <p:nvSpPr>
          <p:cNvPr id="6" name="Slide Number Placeholder 5">
            <a:extLst>
              <a:ext uri="{FF2B5EF4-FFF2-40B4-BE49-F238E27FC236}">
                <a16:creationId xmlns:a16="http://schemas.microsoft.com/office/drawing/2014/main" id="{3748F524-43A9-4536-B252-CC7EAF90E1DE}"/>
              </a:ext>
            </a:extLst>
          </p:cNvPr>
          <p:cNvSpPr>
            <a:spLocks noGrp="1"/>
          </p:cNvSpPr>
          <p:nvPr>
            <p:ph type="sldNum" sz="quarter" idx="12"/>
          </p:nvPr>
        </p:nvSpPr>
        <p:spPr>
          <a:xfrm>
            <a:off x="9448800" y="6492874"/>
            <a:ext cx="2743200" cy="365125"/>
          </a:xfrm>
        </p:spPr>
        <p:txBody>
          <a:bodyPr/>
          <a:lstStyle/>
          <a:p>
            <a:fld id="{00D10385-91D0-40F3-81EA-50E9A0B25A7B}" type="slidenum">
              <a:rPr lang="en-US" smtClean="0"/>
              <a:t>6</a:t>
            </a:fld>
            <a:endParaRPr lang="en-US"/>
          </a:p>
        </p:txBody>
      </p:sp>
      <p:pic>
        <p:nvPicPr>
          <p:cNvPr id="1026" name="Picture 2" descr="Hellenic Mediterranean University (HMU) | Digital Twin">
            <a:extLst>
              <a:ext uri="{FF2B5EF4-FFF2-40B4-BE49-F238E27FC236}">
                <a16:creationId xmlns:a16="http://schemas.microsoft.com/office/drawing/2014/main" id="{C0933489-8406-4ED7-AE57-39069E3638B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9602" t="5266" r="22698" b="8186"/>
          <a:stretch/>
        </p:blipFill>
        <p:spPr bwMode="auto">
          <a:xfrm>
            <a:off x="11438467" y="0"/>
            <a:ext cx="753533" cy="753533"/>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Straight Connector 32">
            <a:extLst>
              <a:ext uri="{FF2B5EF4-FFF2-40B4-BE49-F238E27FC236}">
                <a16:creationId xmlns:a16="http://schemas.microsoft.com/office/drawing/2014/main" id="{7D256D18-389C-4545-A1BD-6F4D41F83668}"/>
              </a:ext>
            </a:extLst>
          </p:cNvPr>
          <p:cNvCxnSpPr/>
          <p:nvPr/>
        </p:nvCxnSpPr>
        <p:spPr>
          <a:xfrm>
            <a:off x="419463" y="1612231"/>
            <a:ext cx="11338560" cy="0"/>
          </a:xfrm>
          <a:prstGeom prst="line">
            <a:avLst/>
          </a:prstGeom>
          <a:ln w="38100">
            <a:solidFill>
              <a:srgbClr val="E4D9C1"/>
            </a:solidFill>
          </a:ln>
          <a:effectLst>
            <a:softEdge rad="12700"/>
          </a:effectLst>
        </p:spPr>
        <p:style>
          <a:lnRef idx="1">
            <a:schemeClr val="accent1"/>
          </a:lnRef>
          <a:fillRef idx="0">
            <a:schemeClr val="accent1"/>
          </a:fillRef>
          <a:effectRef idx="0">
            <a:schemeClr val="accent1"/>
          </a:effectRef>
          <a:fontRef idx="minor">
            <a:schemeClr val="tx1"/>
          </a:fontRef>
        </p:style>
      </p:cxnSp>
      <p:sp>
        <p:nvSpPr>
          <p:cNvPr id="37" name="Shape 5">
            <a:extLst>
              <a:ext uri="{FF2B5EF4-FFF2-40B4-BE49-F238E27FC236}">
                <a16:creationId xmlns:a16="http://schemas.microsoft.com/office/drawing/2014/main" id="{DD39AEB1-6100-4B03-A3AB-A8C7CE88517E}"/>
              </a:ext>
            </a:extLst>
          </p:cNvPr>
          <p:cNvSpPr/>
          <p:nvPr/>
        </p:nvSpPr>
        <p:spPr>
          <a:xfrm>
            <a:off x="1056134" y="2612130"/>
            <a:ext cx="2020127" cy="1965960"/>
          </a:xfrm>
          <a:prstGeom prst="roundRect">
            <a:avLst>
              <a:gd name="adj" fmla="val 7362"/>
            </a:avLst>
          </a:prstGeom>
          <a:solidFill>
            <a:srgbClr val="EAF2FF"/>
          </a:solidFill>
          <a:ln w="12700">
            <a:solidFill>
              <a:srgbClr val="EAF2FF"/>
            </a:solidFill>
            <a:prstDash val="solid"/>
          </a:ln>
          <a:effectLst>
            <a:outerShdw blurRad="19050" dist="6350" dir="2700000" algn="bl" rotWithShape="0">
              <a:srgbClr val="000000">
                <a:alpha val="18000"/>
              </a:srgbClr>
            </a:outerShdw>
          </a:effectLst>
        </p:spPr>
        <p:txBody>
          <a:bodyPr/>
          <a:lstStyle/>
          <a:p>
            <a:endParaRPr lang="en-US" dirty="0"/>
          </a:p>
        </p:txBody>
      </p:sp>
      <p:sp>
        <p:nvSpPr>
          <p:cNvPr id="46" name="Text 7">
            <a:extLst>
              <a:ext uri="{FF2B5EF4-FFF2-40B4-BE49-F238E27FC236}">
                <a16:creationId xmlns:a16="http://schemas.microsoft.com/office/drawing/2014/main" id="{D6FB621E-B5D2-4174-B9AA-9E77059DF31B}"/>
              </a:ext>
            </a:extLst>
          </p:cNvPr>
          <p:cNvSpPr/>
          <p:nvPr/>
        </p:nvSpPr>
        <p:spPr>
          <a:xfrm>
            <a:off x="1448977" y="2678948"/>
            <a:ext cx="1234440" cy="228600"/>
          </a:xfrm>
          <a:prstGeom prst="rect">
            <a:avLst/>
          </a:prstGeom>
          <a:noFill/>
          <a:ln/>
        </p:spPr>
        <p:txBody>
          <a:bodyPr wrap="square" lIns="0" tIns="0" rIns="0" bIns="0" rtlCol="0" anchor="ctr"/>
          <a:lstStyle/>
          <a:p>
            <a:pPr marL="0" indent="0" algn="ctr">
              <a:buNone/>
            </a:pPr>
            <a:r>
              <a:rPr lang="en-US" sz="1500" b="1" dirty="0">
                <a:solidFill>
                  <a:srgbClr val="173F6B"/>
                </a:solidFill>
              </a:rPr>
              <a:t>Raw Data</a:t>
            </a:r>
            <a:endParaRPr lang="en-US" sz="1500" dirty="0"/>
          </a:p>
        </p:txBody>
      </p:sp>
      <p:sp>
        <p:nvSpPr>
          <p:cNvPr id="52" name="Shape 9">
            <a:extLst>
              <a:ext uri="{FF2B5EF4-FFF2-40B4-BE49-F238E27FC236}">
                <a16:creationId xmlns:a16="http://schemas.microsoft.com/office/drawing/2014/main" id="{69122C8D-8861-4DA4-B604-67B149541AC5}"/>
              </a:ext>
            </a:extLst>
          </p:cNvPr>
          <p:cNvSpPr/>
          <p:nvPr/>
        </p:nvSpPr>
        <p:spPr>
          <a:xfrm>
            <a:off x="3779503" y="2612130"/>
            <a:ext cx="2020824" cy="1965960"/>
          </a:xfrm>
          <a:prstGeom prst="roundRect">
            <a:avLst>
              <a:gd name="adj" fmla="val 7362"/>
            </a:avLst>
          </a:prstGeom>
          <a:solidFill>
            <a:srgbClr val="FFF3E8"/>
          </a:solidFill>
          <a:ln w="12700">
            <a:solidFill>
              <a:srgbClr val="FFF3E8"/>
            </a:solidFill>
            <a:prstDash val="solid"/>
          </a:ln>
          <a:effectLst>
            <a:outerShdw blurRad="19050" dist="6350" dir="2700000" algn="bl" rotWithShape="0">
              <a:srgbClr val="000000">
                <a:alpha val="18000"/>
              </a:srgbClr>
            </a:outerShdw>
          </a:effectLst>
        </p:spPr>
        <p:txBody>
          <a:bodyPr/>
          <a:lstStyle/>
          <a:p>
            <a:endParaRPr lang="en-US" dirty="0"/>
          </a:p>
        </p:txBody>
      </p:sp>
      <p:sp>
        <p:nvSpPr>
          <p:cNvPr id="62" name="Text 11">
            <a:extLst>
              <a:ext uri="{FF2B5EF4-FFF2-40B4-BE49-F238E27FC236}">
                <a16:creationId xmlns:a16="http://schemas.microsoft.com/office/drawing/2014/main" id="{5561362A-84B7-4E80-9E17-3F0A2E64079F}"/>
              </a:ext>
            </a:extLst>
          </p:cNvPr>
          <p:cNvSpPr/>
          <p:nvPr/>
        </p:nvSpPr>
        <p:spPr>
          <a:xfrm>
            <a:off x="4211733" y="2731002"/>
            <a:ext cx="1234440" cy="228600"/>
          </a:xfrm>
          <a:prstGeom prst="rect">
            <a:avLst/>
          </a:prstGeom>
          <a:noFill/>
          <a:ln/>
        </p:spPr>
        <p:txBody>
          <a:bodyPr wrap="square" lIns="0" tIns="0" rIns="0" bIns="0" rtlCol="0" anchor="ctr"/>
          <a:lstStyle/>
          <a:p>
            <a:pPr marL="0" indent="0" algn="ctr">
              <a:buNone/>
            </a:pPr>
            <a:r>
              <a:rPr lang="en-US" sz="1500" b="1" dirty="0">
                <a:solidFill>
                  <a:srgbClr val="173F6B"/>
                </a:solidFill>
              </a:rPr>
              <a:t>Preprocessing</a:t>
            </a:r>
            <a:endParaRPr lang="en-US" sz="1500" dirty="0"/>
          </a:p>
        </p:txBody>
      </p:sp>
      <p:sp>
        <p:nvSpPr>
          <p:cNvPr id="65" name="Shape 13">
            <a:extLst>
              <a:ext uri="{FF2B5EF4-FFF2-40B4-BE49-F238E27FC236}">
                <a16:creationId xmlns:a16="http://schemas.microsoft.com/office/drawing/2014/main" id="{0F23A2B5-6139-44BB-9A77-B129AC24B463}"/>
              </a:ext>
            </a:extLst>
          </p:cNvPr>
          <p:cNvSpPr/>
          <p:nvPr/>
        </p:nvSpPr>
        <p:spPr>
          <a:xfrm>
            <a:off x="6502364" y="2612130"/>
            <a:ext cx="2020823" cy="1965960"/>
          </a:xfrm>
          <a:prstGeom prst="roundRect">
            <a:avLst>
              <a:gd name="adj" fmla="val 7362"/>
            </a:avLst>
          </a:prstGeom>
          <a:solidFill>
            <a:srgbClr val="EAF8F8"/>
          </a:solidFill>
          <a:ln w="12700">
            <a:solidFill>
              <a:srgbClr val="EAF8F8"/>
            </a:solidFill>
            <a:prstDash val="solid"/>
          </a:ln>
          <a:effectLst>
            <a:outerShdw blurRad="19050" dist="6350" dir="2700000" algn="bl" rotWithShape="0">
              <a:srgbClr val="000000">
                <a:alpha val="18000"/>
              </a:srgbClr>
            </a:outerShdw>
          </a:effectLst>
        </p:spPr>
      </p:sp>
      <p:sp>
        <p:nvSpPr>
          <p:cNvPr id="66" name="Text 15">
            <a:extLst>
              <a:ext uri="{FF2B5EF4-FFF2-40B4-BE49-F238E27FC236}">
                <a16:creationId xmlns:a16="http://schemas.microsoft.com/office/drawing/2014/main" id="{5EAB5373-3FAD-4328-B93E-9336AFE30B66}"/>
              </a:ext>
            </a:extLst>
          </p:cNvPr>
          <p:cNvSpPr/>
          <p:nvPr/>
        </p:nvSpPr>
        <p:spPr>
          <a:xfrm>
            <a:off x="6784137" y="2731002"/>
            <a:ext cx="1457276" cy="228600"/>
          </a:xfrm>
          <a:prstGeom prst="rect">
            <a:avLst/>
          </a:prstGeom>
          <a:noFill/>
          <a:ln/>
        </p:spPr>
        <p:txBody>
          <a:bodyPr wrap="square" lIns="0" tIns="0" rIns="0" bIns="0" rtlCol="0" anchor="ctr"/>
          <a:lstStyle/>
          <a:p>
            <a:pPr marL="0" indent="0" algn="ctr">
              <a:buNone/>
            </a:pPr>
            <a:r>
              <a:rPr lang="en-US" sz="1500" b="1" dirty="0">
                <a:solidFill>
                  <a:srgbClr val="173F6B"/>
                </a:solidFill>
              </a:rPr>
              <a:t>Feature Extraction</a:t>
            </a:r>
            <a:endParaRPr lang="en-US" sz="1500" dirty="0"/>
          </a:p>
        </p:txBody>
      </p:sp>
      <p:sp>
        <p:nvSpPr>
          <p:cNvPr id="68" name="Shape 17">
            <a:extLst>
              <a:ext uri="{FF2B5EF4-FFF2-40B4-BE49-F238E27FC236}">
                <a16:creationId xmlns:a16="http://schemas.microsoft.com/office/drawing/2014/main" id="{5EABA56B-AF9A-467B-A030-720E2BA2FC1C}"/>
              </a:ext>
            </a:extLst>
          </p:cNvPr>
          <p:cNvSpPr/>
          <p:nvPr/>
        </p:nvSpPr>
        <p:spPr>
          <a:xfrm>
            <a:off x="9188853" y="2609901"/>
            <a:ext cx="2020823" cy="1965960"/>
          </a:xfrm>
          <a:prstGeom prst="roundRect">
            <a:avLst>
              <a:gd name="adj" fmla="val 7362"/>
            </a:avLst>
          </a:prstGeom>
          <a:solidFill>
            <a:srgbClr val="F1EEFF"/>
          </a:solidFill>
          <a:ln w="12700">
            <a:solidFill>
              <a:srgbClr val="F1EEFF"/>
            </a:solidFill>
            <a:prstDash val="solid"/>
          </a:ln>
          <a:effectLst>
            <a:outerShdw blurRad="19050" dist="6350" dir="2700000" algn="bl" rotWithShape="0">
              <a:srgbClr val="000000">
                <a:alpha val="18000"/>
              </a:srgbClr>
            </a:outerShdw>
          </a:effectLst>
        </p:spPr>
      </p:sp>
      <p:sp>
        <p:nvSpPr>
          <p:cNvPr id="70" name="Text 19">
            <a:extLst>
              <a:ext uri="{FF2B5EF4-FFF2-40B4-BE49-F238E27FC236}">
                <a16:creationId xmlns:a16="http://schemas.microsoft.com/office/drawing/2014/main" id="{528C36B4-4116-41D9-9AF7-C38D07FC57E3}"/>
              </a:ext>
            </a:extLst>
          </p:cNvPr>
          <p:cNvSpPr/>
          <p:nvPr/>
        </p:nvSpPr>
        <p:spPr>
          <a:xfrm>
            <a:off x="9484887" y="2728773"/>
            <a:ext cx="1428753" cy="228600"/>
          </a:xfrm>
          <a:prstGeom prst="rect">
            <a:avLst/>
          </a:prstGeom>
          <a:noFill/>
          <a:ln/>
        </p:spPr>
        <p:txBody>
          <a:bodyPr wrap="square" lIns="0" tIns="0" rIns="0" bIns="0" rtlCol="0" anchor="ctr"/>
          <a:lstStyle/>
          <a:p>
            <a:pPr marL="0" indent="0" algn="ctr">
              <a:buNone/>
            </a:pPr>
            <a:r>
              <a:rPr lang="en-US" sz="1500" b="1" dirty="0">
                <a:solidFill>
                  <a:srgbClr val="173F6B"/>
                </a:solidFill>
              </a:rPr>
              <a:t>Feature Selection</a:t>
            </a:r>
            <a:endParaRPr lang="en-US" sz="1500" dirty="0"/>
          </a:p>
        </p:txBody>
      </p:sp>
      <p:sp>
        <p:nvSpPr>
          <p:cNvPr id="74" name="Text 8">
            <a:extLst>
              <a:ext uri="{FF2B5EF4-FFF2-40B4-BE49-F238E27FC236}">
                <a16:creationId xmlns:a16="http://schemas.microsoft.com/office/drawing/2014/main" id="{F2F68EDB-E601-4CC1-A3F1-98BEA8D06A93}"/>
              </a:ext>
            </a:extLst>
          </p:cNvPr>
          <p:cNvSpPr/>
          <p:nvPr/>
        </p:nvSpPr>
        <p:spPr>
          <a:xfrm>
            <a:off x="1087027" y="3071802"/>
            <a:ext cx="1970184" cy="1506288"/>
          </a:xfrm>
          <a:prstGeom prst="rect">
            <a:avLst/>
          </a:prstGeom>
          <a:noFill/>
          <a:ln/>
        </p:spPr>
        <p:txBody>
          <a:bodyPr wrap="square" lIns="0" tIns="0" rIns="0" bIns="0" rtlCol="0" anchor="t"/>
          <a:lstStyle/>
          <a:p>
            <a:pPr marL="0" indent="0" algn="ctr">
              <a:buNone/>
            </a:pPr>
            <a:r>
              <a:rPr lang="en-US" sz="1200" b="1" dirty="0"/>
              <a:t>Examples of biomedical inputs</a:t>
            </a:r>
            <a:endParaRPr lang="en-US" sz="1150" b="1" dirty="0">
              <a:solidFill>
                <a:srgbClr val="5F6875"/>
              </a:solidFill>
            </a:endParaRPr>
          </a:p>
          <a:p>
            <a:pPr marL="171450" indent="-171450">
              <a:buFont typeface="Arial" panose="020B0604020202020204" pitchFamily="34" charset="0"/>
              <a:buChar char="•"/>
            </a:pPr>
            <a:endParaRPr lang="en-US" sz="1150" dirty="0">
              <a:solidFill>
                <a:srgbClr val="5F6875"/>
              </a:solidFill>
            </a:endParaRPr>
          </a:p>
          <a:p>
            <a:pPr marL="171450" indent="-171450">
              <a:buFont typeface="Arial" panose="020B0604020202020204" pitchFamily="34" charset="0"/>
              <a:buChar char="•"/>
            </a:pPr>
            <a:r>
              <a:rPr lang="en-US" sz="1150" dirty="0">
                <a:solidFill>
                  <a:srgbClr val="5F6875"/>
                </a:solidFill>
              </a:rPr>
              <a:t>ECG / EEG / PPG</a:t>
            </a:r>
          </a:p>
          <a:p>
            <a:pPr marL="171450" indent="-171450">
              <a:buFont typeface="Arial" panose="020B0604020202020204" pitchFamily="34" charset="0"/>
              <a:buChar char="•"/>
            </a:pPr>
            <a:r>
              <a:rPr lang="en-US" sz="1150" dirty="0">
                <a:solidFill>
                  <a:srgbClr val="5F6875"/>
                </a:solidFill>
              </a:rPr>
              <a:t>Medical images</a:t>
            </a:r>
          </a:p>
          <a:p>
            <a:pPr marL="171450" indent="-171450">
              <a:buFont typeface="Arial" panose="020B0604020202020204" pitchFamily="34" charset="0"/>
              <a:buChar char="•"/>
            </a:pPr>
            <a:r>
              <a:rPr lang="en-US" sz="1150" dirty="0">
                <a:solidFill>
                  <a:srgbClr val="5F6875"/>
                </a:solidFill>
              </a:rPr>
              <a:t>Clinical tabular data</a:t>
            </a:r>
          </a:p>
          <a:p>
            <a:pPr marL="171450" indent="-171450">
              <a:buFont typeface="Arial" panose="020B0604020202020204" pitchFamily="34" charset="0"/>
              <a:buChar char="•"/>
            </a:pPr>
            <a:r>
              <a:rPr lang="en-US" sz="1150" dirty="0">
                <a:solidFill>
                  <a:srgbClr val="5F6875"/>
                </a:solidFill>
              </a:rPr>
              <a:t>Wearables</a:t>
            </a:r>
          </a:p>
          <a:p>
            <a:pPr marL="171450" indent="-171450">
              <a:buFont typeface="Arial" panose="020B0604020202020204" pitchFamily="34" charset="0"/>
              <a:buChar char="•"/>
            </a:pPr>
            <a:r>
              <a:rPr lang="en-US" sz="1150" dirty="0">
                <a:solidFill>
                  <a:srgbClr val="5F6875"/>
                </a:solidFill>
              </a:rPr>
              <a:t>Questionnaires</a:t>
            </a:r>
            <a:endParaRPr lang="en-US" sz="1150" dirty="0"/>
          </a:p>
        </p:txBody>
      </p:sp>
      <p:sp>
        <p:nvSpPr>
          <p:cNvPr id="75" name="Text 8">
            <a:extLst>
              <a:ext uri="{FF2B5EF4-FFF2-40B4-BE49-F238E27FC236}">
                <a16:creationId xmlns:a16="http://schemas.microsoft.com/office/drawing/2014/main" id="{2AE98115-F614-467A-9ABE-3AF018105AEE}"/>
              </a:ext>
            </a:extLst>
          </p:cNvPr>
          <p:cNvSpPr/>
          <p:nvPr/>
        </p:nvSpPr>
        <p:spPr>
          <a:xfrm>
            <a:off x="3827128" y="3071802"/>
            <a:ext cx="2009570" cy="1506288"/>
          </a:xfrm>
          <a:prstGeom prst="rect">
            <a:avLst/>
          </a:prstGeom>
          <a:noFill/>
          <a:ln/>
        </p:spPr>
        <p:txBody>
          <a:bodyPr wrap="square" lIns="0" tIns="0" rIns="0" bIns="0" rtlCol="0" anchor="t"/>
          <a:lstStyle/>
          <a:p>
            <a:pPr marL="0" indent="0">
              <a:buNone/>
            </a:pPr>
            <a:r>
              <a:rPr lang="en-US" sz="1200" b="1" dirty="0"/>
              <a:t>Clean and standardize the data</a:t>
            </a:r>
            <a:endParaRPr lang="en-US" sz="1150" b="1" dirty="0">
              <a:solidFill>
                <a:srgbClr val="5F6875"/>
              </a:solidFill>
            </a:endParaRPr>
          </a:p>
          <a:p>
            <a:pPr marL="171450" indent="-171450">
              <a:buFont typeface="Arial" panose="020B0604020202020204" pitchFamily="34" charset="0"/>
              <a:buChar char="•"/>
            </a:pPr>
            <a:endParaRPr lang="en-US" sz="1150" dirty="0">
              <a:solidFill>
                <a:srgbClr val="5F6875"/>
              </a:solidFill>
            </a:endParaRPr>
          </a:p>
          <a:p>
            <a:pPr marL="171450" indent="-171450">
              <a:buFont typeface="Arial" panose="020B0604020202020204" pitchFamily="34" charset="0"/>
              <a:buChar char="•"/>
            </a:pPr>
            <a:r>
              <a:rPr lang="en-US" sz="1150" dirty="0">
                <a:solidFill>
                  <a:srgbClr val="5F6875"/>
                </a:solidFill>
              </a:rPr>
              <a:t>Noise / artifact removal</a:t>
            </a:r>
          </a:p>
          <a:p>
            <a:pPr marL="171450" indent="-171450">
              <a:buFont typeface="Arial" panose="020B0604020202020204" pitchFamily="34" charset="0"/>
              <a:buChar char="•"/>
            </a:pPr>
            <a:r>
              <a:rPr lang="en-US" sz="1150" dirty="0">
                <a:solidFill>
                  <a:srgbClr val="5F6875"/>
                </a:solidFill>
              </a:rPr>
              <a:t>Missing value handling</a:t>
            </a:r>
          </a:p>
          <a:p>
            <a:pPr marL="171450" indent="-171450">
              <a:buFont typeface="Arial" panose="020B0604020202020204" pitchFamily="34" charset="0"/>
              <a:buChar char="•"/>
            </a:pPr>
            <a:r>
              <a:rPr lang="en-US" sz="1150" dirty="0">
                <a:solidFill>
                  <a:srgbClr val="5F6875"/>
                </a:solidFill>
              </a:rPr>
              <a:t>Normalization / scaling</a:t>
            </a:r>
          </a:p>
          <a:p>
            <a:pPr marL="171450" indent="-171450">
              <a:buFont typeface="Arial" panose="020B0604020202020204" pitchFamily="34" charset="0"/>
              <a:buChar char="•"/>
            </a:pPr>
            <a:r>
              <a:rPr lang="en-US" sz="1150" dirty="0">
                <a:solidFill>
                  <a:srgbClr val="5F6875"/>
                </a:solidFill>
              </a:rPr>
              <a:t>Resampling / alignment / segmentation</a:t>
            </a:r>
            <a:endParaRPr lang="en-US" sz="1150" dirty="0"/>
          </a:p>
        </p:txBody>
      </p:sp>
      <p:sp>
        <p:nvSpPr>
          <p:cNvPr id="76" name="Text 8">
            <a:extLst>
              <a:ext uri="{FF2B5EF4-FFF2-40B4-BE49-F238E27FC236}">
                <a16:creationId xmlns:a16="http://schemas.microsoft.com/office/drawing/2014/main" id="{B059EDA9-E685-44AE-9459-ED0BE5E4489E}"/>
              </a:ext>
            </a:extLst>
          </p:cNvPr>
          <p:cNvSpPr/>
          <p:nvPr/>
        </p:nvSpPr>
        <p:spPr>
          <a:xfrm>
            <a:off x="6524080" y="3071802"/>
            <a:ext cx="1999107" cy="1506288"/>
          </a:xfrm>
          <a:prstGeom prst="rect">
            <a:avLst/>
          </a:prstGeom>
          <a:noFill/>
          <a:ln/>
        </p:spPr>
        <p:txBody>
          <a:bodyPr wrap="square" lIns="0" tIns="0" rIns="0" bIns="0" rtlCol="0" anchor="t"/>
          <a:lstStyle/>
          <a:p>
            <a:pPr marL="0" indent="0" algn="ctr">
              <a:buNone/>
            </a:pPr>
            <a:r>
              <a:rPr lang="en-US" sz="1200" b="1" dirty="0"/>
              <a:t>Transform data into informative representations</a:t>
            </a:r>
            <a:endParaRPr lang="en-US" sz="1150" b="1" dirty="0">
              <a:solidFill>
                <a:srgbClr val="5F6875"/>
              </a:solidFill>
            </a:endParaRPr>
          </a:p>
          <a:p>
            <a:pPr marL="171450" indent="-171450">
              <a:buFont typeface="Arial" panose="020B0604020202020204" pitchFamily="34" charset="0"/>
              <a:buChar char="•"/>
            </a:pPr>
            <a:r>
              <a:rPr lang="en-US" sz="1150" dirty="0">
                <a:solidFill>
                  <a:srgbClr val="5F6875"/>
                </a:solidFill>
              </a:rPr>
              <a:t>Statistical Features</a:t>
            </a:r>
          </a:p>
          <a:p>
            <a:pPr marL="171450" indent="-171450">
              <a:buFont typeface="Arial" panose="020B0604020202020204" pitchFamily="34" charset="0"/>
              <a:buChar char="•"/>
            </a:pPr>
            <a:r>
              <a:rPr lang="en-US" sz="1150" dirty="0">
                <a:solidFill>
                  <a:srgbClr val="5F6875"/>
                </a:solidFill>
              </a:rPr>
              <a:t>Time / Frequency features</a:t>
            </a:r>
          </a:p>
          <a:p>
            <a:pPr marL="171450" indent="-171450">
              <a:buFont typeface="Arial" panose="020B0604020202020204" pitchFamily="34" charset="0"/>
              <a:buChar char="•"/>
            </a:pPr>
            <a:r>
              <a:rPr lang="en-US" sz="1150" dirty="0">
                <a:solidFill>
                  <a:srgbClr val="5F6875"/>
                </a:solidFill>
              </a:rPr>
              <a:t>Texture / shape descriptors</a:t>
            </a:r>
          </a:p>
          <a:p>
            <a:pPr marL="171450" indent="-171450">
              <a:buFont typeface="Arial" panose="020B0604020202020204" pitchFamily="34" charset="0"/>
              <a:buChar char="•"/>
            </a:pPr>
            <a:r>
              <a:rPr lang="en-US" sz="1150" dirty="0">
                <a:solidFill>
                  <a:srgbClr val="5F6875"/>
                </a:solidFill>
              </a:rPr>
              <a:t>Deep Learned representations</a:t>
            </a:r>
          </a:p>
        </p:txBody>
      </p:sp>
      <p:sp>
        <p:nvSpPr>
          <p:cNvPr id="77" name="Text 8">
            <a:extLst>
              <a:ext uri="{FF2B5EF4-FFF2-40B4-BE49-F238E27FC236}">
                <a16:creationId xmlns:a16="http://schemas.microsoft.com/office/drawing/2014/main" id="{448C9F22-A601-4EBE-9E69-FB927735AC0F}"/>
              </a:ext>
            </a:extLst>
          </p:cNvPr>
          <p:cNvSpPr/>
          <p:nvPr/>
        </p:nvSpPr>
        <p:spPr>
          <a:xfrm>
            <a:off x="9239143" y="3069573"/>
            <a:ext cx="1920240" cy="1506288"/>
          </a:xfrm>
          <a:prstGeom prst="rect">
            <a:avLst/>
          </a:prstGeom>
          <a:noFill/>
          <a:ln/>
        </p:spPr>
        <p:txBody>
          <a:bodyPr wrap="square" lIns="0" tIns="0" rIns="0" bIns="0" rtlCol="0" anchor="t"/>
          <a:lstStyle/>
          <a:p>
            <a:pPr marL="0" indent="0" algn="ctr">
              <a:buNone/>
            </a:pPr>
            <a:r>
              <a:rPr lang="en-US" sz="1200" b="1" dirty="0"/>
              <a:t>Keep the most relevant information</a:t>
            </a:r>
            <a:endParaRPr lang="en-US" sz="1150" b="1" dirty="0">
              <a:solidFill>
                <a:srgbClr val="5F6875"/>
              </a:solidFill>
            </a:endParaRPr>
          </a:p>
          <a:p>
            <a:pPr marL="171450" indent="-171450">
              <a:buFont typeface="Arial" panose="020B0604020202020204" pitchFamily="34" charset="0"/>
              <a:buChar char="•"/>
            </a:pPr>
            <a:r>
              <a:rPr lang="en-US" sz="1150" dirty="0">
                <a:solidFill>
                  <a:srgbClr val="5F6875"/>
                </a:solidFill>
              </a:rPr>
              <a:t>Remove redundancy</a:t>
            </a:r>
          </a:p>
          <a:p>
            <a:pPr marL="171450" indent="-171450">
              <a:buFont typeface="Arial" panose="020B0604020202020204" pitchFamily="34" charset="0"/>
              <a:buChar char="•"/>
            </a:pPr>
            <a:r>
              <a:rPr lang="en-US" sz="1150" dirty="0">
                <a:solidFill>
                  <a:srgbClr val="5F6875"/>
                </a:solidFill>
              </a:rPr>
              <a:t>Select discriminative features</a:t>
            </a:r>
          </a:p>
          <a:p>
            <a:pPr marL="171450" indent="-171450">
              <a:buFont typeface="Arial" panose="020B0604020202020204" pitchFamily="34" charset="0"/>
              <a:buChar char="•"/>
            </a:pPr>
            <a:r>
              <a:rPr lang="en-US" sz="1150" dirty="0">
                <a:solidFill>
                  <a:srgbClr val="5F6875"/>
                </a:solidFill>
              </a:rPr>
              <a:t>Reduce dimensionality</a:t>
            </a:r>
          </a:p>
          <a:p>
            <a:pPr marL="171450" indent="-171450">
              <a:buFont typeface="Arial" panose="020B0604020202020204" pitchFamily="34" charset="0"/>
              <a:buChar char="•"/>
            </a:pPr>
            <a:r>
              <a:rPr lang="en-US" sz="1150" dirty="0">
                <a:solidFill>
                  <a:srgbClr val="5F6875"/>
                </a:solidFill>
              </a:rPr>
              <a:t>Improve generalization</a:t>
            </a:r>
          </a:p>
        </p:txBody>
      </p:sp>
      <p:sp>
        <p:nvSpPr>
          <p:cNvPr id="78" name="Shape 8">
            <a:extLst>
              <a:ext uri="{FF2B5EF4-FFF2-40B4-BE49-F238E27FC236}">
                <a16:creationId xmlns:a16="http://schemas.microsoft.com/office/drawing/2014/main" id="{55E7FCE4-BF75-4864-B430-9933333EA43F}"/>
              </a:ext>
            </a:extLst>
          </p:cNvPr>
          <p:cNvSpPr/>
          <p:nvPr/>
        </p:nvSpPr>
        <p:spPr>
          <a:xfrm>
            <a:off x="3326695" y="3502677"/>
            <a:ext cx="201168" cy="320040"/>
          </a:xfrm>
          <a:prstGeom prst="chevron">
            <a:avLst/>
          </a:prstGeom>
          <a:solidFill>
            <a:srgbClr val="D9E1EA"/>
          </a:solidFill>
          <a:ln w="12700">
            <a:solidFill>
              <a:srgbClr val="D9E1EA"/>
            </a:solidFill>
            <a:prstDash val="solid"/>
          </a:ln>
        </p:spPr>
      </p:sp>
      <p:sp>
        <p:nvSpPr>
          <p:cNvPr id="79" name="Shape 8">
            <a:extLst>
              <a:ext uri="{FF2B5EF4-FFF2-40B4-BE49-F238E27FC236}">
                <a16:creationId xmlns:a16="http://schemas.microsoft.com/office/drawing/2014/main" id="{90F0E1BB-8BF4-4B57-A78D-A66D8D67F8FD}"/>
              </a:ext>
            </a:extLst>
          </p:cNvPr>
          <p:cNvSpPr/>
          <p:nvPr/>
        </p:nvSpPr>
        <p:spPr>
          <a:xfrm>
            <a:off x="6090663" y="3502677"/>
            <a:ext cx="201168" cy="320040"/>
          </a:xfrm>
          <a:prstGeom prst="chevron">
            <a:avLst/>
          </a:prstGeom>
          <a:solidFill>
            <a:srgbClr val="D9E1EA"/>
          </a:solidFill>
          <a:ln w="12700">
            <a:solidFill>
              <a:srgbClr val="D9E1EA"/>
            </a:solidFill>
            <a:prstDash val="solid"/>
          </a:ln>
        </p:spPr>
      </p:sp>
      <p:sp>
        <p:nvSpPr>
          <p:cNvPr id="80" name="Shape 8">
            <a:extLst>
              <a:ext uri="{FF2B5EF4-FFF2-40B4-BE49-F238E27FC236}">
                <a16:creationId xmlns:a16="http://schemas.microsoft.com/office/drawing/2014/main" id="{48CB57FA-B615-4CBA-A3BE-D53903E2090A}"/>
              </a:ext>
            </a:extLst>
          </p:cNvPr>
          <p:cNvSpPr/>
          <p:nvPr/>
        </p:nvSpPr>
        <p:spPr>
          <a:xfrm>
            <a:off x="8780581" y="3502677"/>
            <a:ext cx="201168" cy="320040"/>
          </a:xfrm>
          <a:prstGeom prst="chevron">
            <a:avLst/>
          </a:prstGeom>
          <a:solidFill>
            <a:srgbClr val="D9E1EA"/>
          </a:solidFill>
          <a:ln w="12700">
            <a:solidFill>
              <a:srgbClr val="D9E1EA"/>
            </a:solidFill>
            <a:prstDash val="solid"/>
          </a:ln>
        </p:spPr>
      </p:sp>
      <p:sp>
        <p:nvSpPr>
          <p:cNvPr id="81" name="TextBox 80">
            <a:extLst>
              <a:ext uri="{FF2B5EF4-FFF2-40B4-BE49-F238E27FC236}">
                <a16:creationId xmlns:a16="http://schemas.microsoft.com/office/drawing/2014/main" id="{271C503D-D5DC-4B7D-8F80-230CA3F57685}"/>
              </a:ext>
            </a:extLst>
          </p:cNvPr>
          <p:cNvSpPr txBox="1"/>
          <p:nvPr/>
        </p:nvSpPr>
        <p:spPr>
          <a:xfrm>
            <a:off x="1087027" y="4789226"/>
            <a:ext cx="9509238" cy="646331"/>
          </a:xfrm>
          <a:prstGeom prst="rect">
            <a:avLst/>
          </a:prstGeom>
          <a:noFill/>
        </p:spPr>
        <p:txBody>
          <a:bodyPr wrap="square">
            <a:spAutoFit/>
          </a:bodyPr>
          <a:lstStyle/>
          <a:p>
            <a:r>
              <a:rPr lang="en-US" dirty="0"/>
              <a:t>High-quality preprocessing and feature engineering often matter as much as model choice, because noisy or irrelevant inputs lead to weak and unreliable predictions.</a:t>
            </a:r>
          </a:p>
        </p:txBody>
      </p:sp>
    </p:spTree>
    <p:extLst>
      <p:ext uri="{BB962C8B-B14F-4D97-AF65-F5344CB8AC3E}">
        <p14:creationId xmlns:p14="http://schemas.microsoft.com/office/powerpoint/2010/main" val="37157305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2C346-E1CA-4C08-BB4C-AAF4804F0EA9}"/>
              </a:ext>
            </a:extLst>
          </p:cNvPr>
          <p:cNvSpPr>
            <a:spLocks noGrp="1"/>
          </p:cNvSpPr>
          <p:nvPr>
            <p:ph type="title"/>
          </p:nvPr>
        </p:nvSpPr>
        <p:spPr/>
        <p:txBody>
          <a:bodyPr/>
          <a:lstStyle/>
          <a:p>
            <a:pPr algn="ctr"/>
            <a:r>
              <a:rPr lang="en-US" dirty="0"/>
              <a:t>Validation splits</a:t>
            </a:r>
          </a:p>
        </p:txBody>
      </p:sp>
      <p:sp>
        <p:nvSpPr>
          <p:cNvPr id="4" name="Date Placeholder 3">
            <a:extLst>
              <a:ext uri="{FF2B5EF4-FFF2-40B4-BE49-F238E27FC236}">
                <a16:creationId xmlns:a16="http://schemas.microsoft.com/office/drawing/2014/main" id="{82EBEB8F-9BDE-4880-97EC-2B91D66D9037}"/>
              </a:ext>
            </a:extLst>
          </p:cNvPr>
          <p:cNvSpPr>
            <a:spLocks noGrp="1"/>
          </p:cNvSpPr>
          <p:nvPr>
            <p:ph type="dt" sz="half" idx="10"/>
          </p:nvPr>
        </p:nvSpPr>
        <p:spPr>
          <a:xfrm>
            <a:off x="0" y="6492875"/>
            <a:ext cx="863600" cy="365125"/>
          </a:xfrm>
        </p:spPr>
        <p:txBody>
          <a:bodyPr/>
          <a:lstStyle/>
          <a:p>
            <a:r>
              <a:rPr lang="en-US" dirty="0"/>
              <a:t>09-Mar-26</a:t>
            </a:r>
          </a:p>
        </p:txBody>
      </p:sp>
      <p:sp>
        <p:nvSpPr>
          <p:cNvPr id="5" name="Footer Placeholder 4">
            <a:extLst>
              <a:ext uri="{FF2B5EF4-FFF2-40B4-BE49-F238E27FC236}">
                <a16:creationId xmlns:a16="http://schemas.microsoft.com/office/drawing/2014/main" id="{D1FA146A-6EF5-49E6-BD5C-88857CFD3627}"/>
              </a:ext>
            </a:extLst>
          </p:cNvPr>
          <p:cNvSpPr>
            <a:spLocks noGrp="1"/>
          </p:cNvSpPr>
          <p:nvPr>
            <p:ph type="ftr" sz="quarter" idx="11"/>
          </p:nvPr>
        </p:nvSpPr>
        <p:spPr>
          <a:xfrm>
            <a:off x="0" y="0"/>
            <a:ext cx="3361267" cy="365125"/>
          </a:xfrm>
        </p:spPr>
        <p:txBody>
          <a:bodyPr/>
          <a:lstStyle/>
          <a:p>
            <a:r>
              <a:rPr lang="en-US" b="1" dirty="0">
                <a:latin typeface="Arial Rounded MT Bold" panose="020F0704030504030204" pitchFamily="34" charset="0"/>
              </a:rPr>
              <a:t>Advanced topics in Biomedical Informatics</a:t>
            </a:r>
          </a:p>
        </p:txBody>
      </p:sp>
      <p:sp>
        <p:nvSpPr>
          <p:cNvPr id="6" name="Slide Number Placeholder 5">
            <a:extLst>
              <a:ext uri="{FF2B5EF4-FFF2-40B4-BE49-F238E27FC236}">
                <a16:creationId xmlns:a16="http://schemas.microsoft.com/office/drawing/2014/main" id="{3748F524-43A9-4536-B252-CC7EAF90E1DE}"/>
              </a:ext>
            </a:extLst>
          </p:cNvPr>
          <p:cNvSpPr>
            <a:spLocks noGrp="1"/>
          </p:cNvSpPr>
          <p:nvPr>
            <p:ph type="sldNum" sz="quarter" idx="12"/>
          </p:nvPr>
        </p:nvSpPr>
        <p:spPr>
          <a:xfrm>
            <a:off x="9448800" y="6492874"/>
            <a:ext cx="2743200" cy="365125"/>
          </a:xfrm>
        </p:spPr>
        <p:txBody>
          <a:bodyPr/>
          <a:lstStyle/>
          <a:p>
            <a:fld id="{00D10385-91D0-40F3-81EA-50E9A0B25A7B}" type="slidenum">
              <a:rPr lang="en-US" smtClean="0"/>
              <a:t>7</a:t>
            </a:fld>
            <a:endParaRPr lang="en-US"/>
          </a:p>
        </p:txBody>
      </p:sp>
      <p:cxnSp>
        <p:nvCxnSpPr>
          <p:cNvPr id="33" name="Straight Connector 32">
            <a:extLst>
              <a:ext uri="{FF2B5EF4-FFF2-40B4-BE49-F238E27FC236}">
                <a16:creationId xmlns:a16="http://schemas.microsoft.com/office/drawing/2014/main" id="{7D256D18-389C-4545-A1BD-6F4D41F83668}"/>
              </a:ext>
            </a:extLst>
          </p:cNvPr>
          <p:cNvCxnSpPr/>
          <p:nvPr/>
        </p:nvCxnSpPr>
        <p:spPr>
          <a:xfrm>
            <a:off x="419463" y="1612231"/>
            <a:ext cx="11338560" cy="0"/>
          </a:xfrm>
          <a:prstGeom prst="line">
            <a:avLst/>
          </a:prstGeom>
          <a:ln w="38100">
            <a:solidFill>
              <a:srgbClr val="E4D9C1"/>
            </a:solidFill>
          </a:ln>
          <a:effectLst>
            <a:softEdge rad="12700"/>
          </a:effectLst>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63B53339-D079-452E-A16C-E0664CE0807B}"/>
              </a:ext>
            </a:extLst>
          </p:cNvPr>
          <p:cNvSpPr txBox="1"/>
          <p:nvPr/>
        </p:nvSpPr>
        <p:spPr>
          <a:xfrm>
            <a:off x="61686" y="1787603"/>
            <a:ext cx="6110514" cy="369332"/>
          </a:xfrm>
          <a:prstGeom prst="rect">
            <a:avLst/>
          </a:prstGeom>
          <a:noFill/>
        </p:spPr>
        <p:txBody>
          <a:bodyPr wrap="square">
            <a:spAutoFit/>
          </a:bodyPr>
          <a:lstStyle/>
          <a:p>
            <a:pPr marL="0" indent="0">
              <a:buNone/>
            </a:pPr>
            <a:r>
              <a:rPr lang="en-US" sz="1800" b="1" dirty="0">
                <a:solidFill>
                  <a:srgbClr val="173F6B"/>
                </a:solidFill>
                <a:latin typeface="+mj-lt"/>
                <a:ea typeface="Aptos Display" pitchFamily="34" charset="-122"/>
                <a:cs typeface="Aptos Display" pitchFamily="34" charset="-120"/>
              </a:rPr>
              <a:t>Validation strategy vocabulary</a:t>
            </a:r>
          </a:p>
        </p:txBody>
      </p:sp>
      <p:sp>
        <p:nvSpPr>
          <p:cNvPr id="64" name="Shape 5">
            <a:extLst>
              <a:ext uri="{FF2B5EF4-FFF2-40B4-BE49-F238E27FC236}">
                <a16:creationId xmlns:a16="http://schemas.microsoft.com/office/drawing/2014/main" id="{CD6A67F4-DBD8-453D-B8F0-14E5CFBE5A40}"/>
              </a:ext>
            </a:extLst>
          </p:cNvPr>
          <p:cNvSpPr/>
          <p:nvPr/>
        </p:nvSpPr>
        <p:spPr>
          <a:xfrm>
            <a:off x="53340" y="2319606"/>
            <a:ext cx="2240280" cy="2516050"/>
          </a:xfrm>
          <a:prstGeom prst="roundRect">
            <a:avLst>
              <a:gd name="adj" fmla="val 4898"/>
            </a:avLst>
          </a:prstGeom>
          <a:solidFill>
            <a:srgbClr val="EAF2FF"/>
          </a:solidFill>
          <a:ln w="12700">
            <a:solidFill>
              <a:srgbClr val="EAF2FF"/>
            </a:solidFill>
            <a:prstDash val="solid"/>
          </a:ln>
          <a:effectLst>
            <a:outerShdw blurRad="19050" dist="6350" dir="2700000" algn="bl" rotWithShape="0">
              <a:srgbClr val="000000">
                <a:alpha val="18000"/>
              </a:srgbClr>
            </a:outerShdw>
          </a:effectLst>
        </p:spPr>
      </p:sp>
      <p:sp>
        <p:nvSpPr>
          <p:cNvPr id="65" name="Shape 6">
            <a:extLst>
              <a:ext uri="{FF2B5EF4-FFF2-40B4-BE49-F238E27FC236}">
                <a16:creationId xmlns:a16="http://schemas.microsoft.com/office/drawing/2014/main" id="{214AB0AC-CF39-4DD7-B335-7C662644384F}"/>
              </a:ext>
            </a:extLst>
          </p:cNvPr>
          <p:cNvSpPr/>
          <p:nvPr/>
        </p:nvSpPr>
        <p:spPr>
          <a:xfrm>
            <a:off x="217932" y="2575638"/>
            <a:ext cx="384048" cy="0"/>
          </a:xfrm>
          <a:prstGeom prst="line">
            <a:avLst/>
          </a:prstGeom>
          <a:noFill/>
          <a:ln w="12700">
            <a:solidFill>
              <a:srgbClr val="173F6B"/>
            </a:solidFill>
            <a:prstDash val="solid"/>
          </a:ln>
        </p:spPr>
      </p:sp>
      <p:sp>
        <p:nvSpPr>
          <p:cNvPr id="66" name="Text 7">
            <a:extLst>
              <a:ext uri="{FF2B5EF4-FFF2-40B4-BE49-F238E27FC236}">
                <a16:creationId xmlns:a16="http://schemas.microsoft.com/office/drawing/2014/main" id="{07C552A6-6C64-4BD5-91D3-AB8907FE8A7E}"/>
              </a:ext>
            </a:extLst>
          </p:cNvPr>
          <p:cNvSpPr/>
          <p:nvPr/>
        </p:nvSpPr>
        <p:spPr>
          <a:xfrm>
            <a:off x="236220" y="2667078"/>
            <a:ext cx="1874520" cy="174583"/>
          </a:xfrm>
          <a:prstGeom prst="rect">
            <a:avLst/>
          </a:prstGeom>
          <a:noFill/>
          <a:ln/>
        </p:spPr>
        <p:txBody>
          <a:bodyPr wrap="square" lIns="0" tIns="0" rIns="0" bIns="0" rtlCol="0" anchor="ctr"/>
          <a:lstStyle/>
          <a:p>
            <a:pPr marL="0" indent="0">
              <a:buNone/>
            </a:pPr>
            <a:r>
              <a:rPr lang="en-US" sz="1700" b="1" dirty="0">
                <a:solidFill>
                  <a:srgbClr val="173F6B"/>
                </a:solidFill>
              </a:rPr>
              <a:t>Hold-out split</a:t>
            </a:r>
            <a:endParaRPr lang="en-US" sz="1700" dirty="0"/>
          </a:p>
        </p:txBody>
      </p:sp>
      <p:sp>
        <p:nvSpPr>
          <p:cNvPr id="67" name="Text 8">
            <a:extLst>
              <a:ext uri="{FF2B5EF4-FFF2-40B4-BE49-F238E27FC236}">
                <a16:creationId xmlns:a16="http://schemas.microsoft.com/office/drawing/2014/main" id="{8FD031E9-7979-4F36-8357-5DCB0C97273A}"/>
              </a:ext>
            </a:extLst>
          </p:cNvPr>
          <p:cNvSpPr/>
          <p:nvPr/>
        </p:nvSpPr>
        <p:spPr>
          <a:xfrm>
            <a:off x="236220" y="3032838"/>
            <a:ext cx="1920240" cy="1757302"/>
          </a:xfrm>
          <a:prstGeom prst="rect">
            <a:avLst/>
          </a:prstGeom>
          <a:noFill/>
          <a:ln/>
        </p:spPr>
        <p:txBody>
          <a:bodyPr wrap="square" lIns="0" tIns="0" rIns="0" bIns="0" rtlCol="0" anchor="t"/>
          <a:lstStyle/>
          <a:p>
            <a:pPr marL="0" indent="0">
              <a:buNone/>
            </a:pPr>
            <a:r>
              <a:rPr lang="en-US" sz="1150" dirty="0">
                <a:solidFill>
                  <a:srgbClr val="5F6875"/>
                </a:solidFill>
              </a:rPr>
              <a:t>One train/validation/test division</a:t>
            </a:r>
            <a:endParaRPr lang="en-US" sz="1150" dirty="0"/>
          </a:p>
          <a:p>
            <a:pPr marL="0" indent="0">
              <a:buNone/>
            </a:pPr>
            <a:r>
              <a:rPr lang="en-US" sz="1150" dirty="0">
                <a:solidFill>
                  <a:srgbClr val="5F6875"/>
                </a:solidFill>
              </a:rPr>
              <a:t>Fast but noisy</a:t>
            </a:r>
            <a:endParaRPr lang="en-US" sz="1150" dirty="0"/>
          </a:p>
          <a:p>
            <a:pPr marL="0" indent="0">
              <a:buNone/>
            </a:pPr>
            <a:r>
              <a:rPr lang="en-US" sz="1150" dirty="0">
                <a:solidFill>
                  <a:srgbClr val="5F6875"/>
                </a:solidFill>
              </a:rPr>
              <a:t>Best for very large datasets</a:t>
            </a:r>
            <a:endParaRPr lang="en-US" sz="1150" dirty="0"/>
          </a:p>
        </p:txBody>
      </p:sp>
      <p:sp>
        <p:nvSpPr>
          <p:cNvPr id="68" name="Shape 9">
            <a:extLst>
              <a:ext uri="{FF2B5EF4-FFF2-40B4-BE49-F238E27FC236}">
                <a16:creationId xmlns:a16="http://schemas.microsoft.com/office/drawing/2014/main" id="{C499002F-CBA0-40CB-B086-D47287D85D13}"/>
              </a:ext>
            </a:extLst>
          </p:cNvPr>
          <p:cNvSpPr/>
          <p:nvPr/>
        </p:nvSpPr>
        <p:spPr>
          <a:xfrm>
            <a:off x="2385060" y="2319606"/>
            <a:ext cx="2240280" cy="2516050"/>
          </a:xfrm>
          <a:prstGeom prst="roundRect">
            <a:avLst>
              <a:gd name="adj" fmla="val 4898"/>
            </a:avLst>
          </a:prstGeom>
          <a:solidFill>
            <a:srgbClr val="FFF3E8"/>
          </a:solidFill>
          <a:ln w="12700">
            <a:solidFill>
              <a:srgbClr val="FFF3E8"/>
            </a:solidFill>
            <a:prstDash val="solid"/>
          </a:ln>
          <a:effectLst>
            <a:outerShdw blurRad="19050" dist="6350" dir="2700000" algn="bl" rotWithShape="0">
              <a:srgbClr val="000000">
                <a:alpha val="18000"/>
              </a:srgbClr>
            </a:outerShdw>
          </a:effectLst>
        </p:spPr>
      </p:sp>
      <p:sp>
        <p:nvSpPr>
          <p:cNvPr id="69" name="Shape 10">
            <a:extLst>
              <a:ext uri="{FF2B5EF4-FFF2-40B4-BE49-F238E27FC236}">
                <a16:creationId xmlns:a16="http://schemas.microsoft.com/office/drawing/2014/main" id="{64590A0B-FE26-4B5E-BB02-D0768B8FDC28}"/>
              </a:ext>
            </a:extLst>
          </p:cNvPr>
          <p:cNvSpPr/>
          <p:nvPr/>
        </p:nvSpPr>
        <p:spPr>
          <a:xfrm>
            <a:off x="2549652" y="2575638"/>
            <a:ext cx="384048" cy="0"/>
          </a:xfrm>
          <a:prstGeom prst="line">
            <a:avLst/>
          </a:prstGeom>
          <a:noFill/>
          <a:ln w="12700">
            <a:solidFill>
              <a:srgbClr val="F28C3A"/>
            </a:solidFill>
            <a:prstDash val="solid"/>
          </a:ln>
        </p:spPr>
      </p:sp>
      <p:sp>
        <p:nvSpPr>
          <p:cNvPr id="70" name="Text 11">
            <a:extLst>
              <a:ext uri="{FF2B5EF4-FFF2-40B4-BE49-F238E27FC236}">
                <a16:creationId xmlns:a16="http://schemas.microsoft.com/office/drawing/2014/main" id="{29D576A7-52AF-4839-9F0B-FC8A6D5B6BE2}"/>
              </a:ext>
            </a:extLst>
          </p:cNvPr>
          <p:cNvSpPr/>
          <p:nvPr/>
        </p:nvSpPr>
        <p:spPr>
          <a:xfrm>
            <a:off x="2567940" y="2667078"/>
            <a:ext cx="1874520" cy="174583"/>
          </a:xfrm>
          <a:prstGeom prst="rect">
            <a:avLst/>
          </a:prstGeom>
          <a:noFill/>
          <a:ln/>
        </p:spPr>
        <p:txBody>
          <a:bodyPr wrap="square" lIns="0" tIns="0" rIns="0" bIns="0" rtlCol="0" anchor="ctr"/>
          <a:lstStyle/>
          <a:p>
            <a:pPr marL="0" indent="0">
              <a:buNone/>
            </a:pPr>
            <a:r>
              <a:rPr lang="en-US" sz="1700" b="1" dirty="0">
                <a:solidFill>
                  <a:srgbClr val="173F6B"/>
                </a:solidFill>
              </a:rPr>
              <a:t>K-fold CV</a:t>
            </a:r>
            <a:endParaRPr lang="en-US" sz="1700" dirty="0"/>
          </a:p>
        </p:txBody>
      </p:sp>
      <p:sp>
        <p:nvSpPr>
          <p:cNvPr id="71" name="Text 12">
            <a:extLst>
              <a:ext uri="{FF2B5EF4-FFF2-40B4-BE49-F238E27FC236}">
                <a16:creationId xmlns:a16="http://schemas.microsoft.com/office/drawing/2014/main" id="{1B5D2CDE-B6FB-4284-AC0F-F889F1815C17}"/>
              </a:ext>
            </a:extLst>
          </p:cNvPr>
          <p:cNvSpPr/>
          <p:nvPr/>
        </p:nvSpPr>
        <p:spPr>
          <a:xfrm>
            <a:off x="2567940" y="3032838"/>
            <a:ext cx="1920240" cy="1757302"/>
          </a:xfrm>
          <a:prstGeom prst="rect">
            <a:avLst/>
          </a:prstGeom>
          <a:noFill/>
          <a:ln/>
        </p:spPr>
        <p:txBody>
          <a:bodyPr wrap="square" lIns="0" tIns="0" rIns="0" bIns="0" rtlCol="0" anchor="t"/>
          <a:lstStyle/>
          <a:p>
            <a:pPr marL="0" indent="0">
              <a:buNone/>
            </a:pPr>
            <a:r>
              <a:rPr lang="en-US" sz="1150" dirty="0">
                <a:solidFill>
                  <a:srgbClr val="5F6875"/>
                </a:solidFill>
              </a:rPr>
              <a:t>Split into K folds</a:t>
            </a:r>
            <a:endParaRPr lang="en-US" sz="1150" dirty="0"/>
          </a:p>
          <a:p>
            <a:pPr marL="0" indent="0">
              <a:buNone/>
            </a:pPr>
            <a:r>
              <a:rPr lang="en-US" sz="1150" dirty="0">
                <a:solidFill>
                  <a:srgbClr val="5F6875"/>
                </a:solidFill>
              </a:rPr>
              <a:t>Train K times</a:t>
            </a:r>
            <a:endParaRPr lang="en-US" sz="1150" dirty="0"/>
          </a:p>
          <a:p>
            <a:pPr marL="0" indent="0">
              <a:buNone/>
            </a:pPr>
            <a:r>
              <a:rPr lang="en-US" sz="1150" dirty="0">
                <a:solidFill>
                  <a:srgbClr val="5F6875"/>
                </a:solidFill>
              </a:rPr>
              <a:t>Report mean ± variability</a:t>
            </a:r>
            <a:endParaRPr lang="en-US" sz="1150" dirty="0"/>
          </a:p>
        </p:txBody>
      </p:sp>
      <p:sp>
        <p:nvSpPr>
          <p:cNvPr id="72" name="Shape 13">
            <a:extLst>
              <a:ext uri="{FF2B5EF4-FFF2-40B4-BE49-F238E27FC236}">
                <a16:creationId xmlns:a16="http://schemas.microsoft.com/office/drawing/2014/main" id="{50A4BFEE-C8E8-4772-BDAD-10CF049CE2AE}"/>
              </a:ext>
            </a:extLst>
          </p:cNvPr>
          <p:cNvSpPr/>
          <p:nvPr/>
        </p:nvSpPr>
        <p:spPr>
          <a:xfrm>
            <a:off x="4716780" y="2319606"/>
            <a:ext cx="2240280" cy="2516050"/>
          </a:xfrm>
          <a:prstGeom prst="roundRect">
            <a:avLst>
              <a:gd name="adj" fmla="val 4898"/>
            </a:avLst>
          </a:prstGeom>
          <a:solidFill>
            <a:srgbClr val="EAF8F8"/>
          </a:solidFill>
          <a:ln w="12700">
            <a:solidFill>
              <a:srgbClr val="EAF8F8"/>
            </a:solidFill>
            <a:prstDash val="solid"/>
          </a:ln>
          <a:effectLst>
            <a:outerShdw blurRad="19050" dist="6350" dir="2700000" algn="bl" rotWithShape="0">
              <a:srgbClr val="000000">
                <a:alpha val="18000"/>
              </a:srgbClr>
            </a:outerShdw>
          </a:effectLst>
        </p:spPr>
      </p:sp>
      <p:sp>
        <p:nvSpPr>
          <p:cNvPr id="73" name="Shape 14">
            <a:extLst>
              <a:ext uri="{FF2B5EF4-FFF2-40B4-BE49-F238E27FC236}">
                <a16:creationId xmlns:a16="http://schemas.microsoft.com/office/drawing/2014/main" id="{C123B6AC-4966-46AD-989A-A19F0B276E93}"/>
              </a:ext>
            </a:extLst>
          </p:cNvPr>
          <p:cNvSpPr/>
          <p:nvPr/>
        </p:nvSpPr>
        <p:spPr>
          <a:xfrm>
            <a:off x="4881372" y="2575638"/>
            <a:ext cx="384048" cy="0"/>
          </a:xfrm>
          <a:prstGeom prst="line">
            <a:avLst/>
          </a:prstGeom>
          <a:noFill/>
          <a:ln w="12700">
            <a:solidFill>
              <a:srgbClr val="12A4A6"/>
            </a:solidFill>
            <a:prstDash val="solid"/>
          </a:ln>
        </p:spPr>
      </p:sp>
      <p:sp>
        <p:nvSpPr>
          <p:cNvPr id="74" name="Text 15">
            <a:extLst>
              <a:ext uri="{FF2B5EF4-FFF2-40B4-BE49-F238E27FC236}">
                <a16:creationId xmlns:a16="http://schemas.microsoft.com/office/drawing/2014/main" id="{B069D7A6-D0F7-4386-AE95-5A18C2213BFF}"/>
              </a:ext>
            </a:extLst>
          </p:cNvPr>
          <p:cNvSpPr/>
          <p:nvPr/>
        </p:nvSpPr>
        <p:spPr>
          <a:xfrm>
            <a:off x="4899660" y="2667078"/>
            <a:ext cx="1874520" cy="174583"/>
          </a:xfrm>
          <a:prstGeom prst="rect">
            <a:avLst/>
          </a:prstGeom>
          <a:noFill/>
          <a:ln/>
        </p:spPr>
        <p:txBody>
          <a:bodyPr wrap="square" lIns="0" tIns="0" rIns="0" bIns="0" rtlCol="0" anchor="ctr"/>
          <a:lstStyle/>
          <a:p>
            <a:pPr marL="0" indent="0">
              <a:buNone/>
            </a:pPr>
            <a:r>
              <a:rPr lang="en-US" sz="1700" b="1" dirty="0">
                <a:solidFill>
                  <a:srgbClr val="173F6B"/>
                </a:solidFill>
              </a:rPr>
              <a:t>Stratified K-fold</a:t>
            </a:r>
            <a:endParaRPr lang="en-US" sz="1700" dirty="0"/>
          </a:p>
        </p:txBody>
      </p:sp>
      <p:sp>
        <p:nvSpPr>
          <p:cNvPr id="75" name="Text 16">
            <a:extLst>
              <a:ext uri="{FF2B5EF4-FFF2-40B4-BE49-F238E27FC236}">
                <a16:creationId xmlns:a16="http://schemas.microsoft.com/office/drawing/2014/main" id="{DE2D7574-06D0-4423-B81A-8F9C32769833}"/>
              </a:ext>
            </a:extLst>
          </p:cNvPr>
          <p:cNvSpPr/>
          <p:nvPr/>
        </p:nvSpPr>
        <p:spPr>
          <a:xfrm>
            <a:off x="4899660" y="3032838"/>
            <a:ext cx="1920240" cy="1757302"/>
          </a:xfrm>
          <a:prstGeom prst="rect">
            <a:avLst/>
          </a:prstGeom>
          <a:noFill/>
          <a:ln/>
        </p:spPr>
        <p:txBody>
          <a:bodyPr wrap="square" lIns="0" tIns="0" rIns="0" bIns="0" rtlCol="0" anchor="t"/>
          <a:lstStyle/>
          <a:p>
            <a:pPr marL="0" indent="0">
              <a:buNone/>
            </a:pPr>
            <a:r>
              <a:rPr lang="en-US" sz="1150" dirty="0">
                <a:solidFill>
                  <a:srgbClr val="5F6875"/>
                </a:solidFill>
              </a:rPr>
              <a:t>Keeps class balance similar in each fold</a:t>
            </a:r>
            <a:endParaRPr lang="en-US" sz="1150" dirty="0"/>
          </a:p>
          <a:p>
            <a:pPr marL="0" indent="0">
              <a:buNone/>
            </a:pPr>
            <a:r>
              <a:rPr lang="en-US" sz="1150" dirty="0">
                <a:solidFill>
                  <a:srgbClr val="5F6875"/>
                </a:solidFill>
              </a:rPr>
              <a:t>Important for imbalanced classes</a:t>
            </a:r>
            <a:endParaRPr lang="en-US" sz="1150" dirty="0"/>
          </a:p>
        </p:txBody>
      </p:sp>
      <p:sp>
        <p:nvSpPr>
          <p:cNvPr id="76" name="Shape 17">
            <a:extLst>
              <a:ext uri="{FF2B5EF4-FFF2-40B4-BE49-F238E27FC236}">
                <a16:creationId xmlns:a16="http://schemas.microsoft.com/office/drawing/2014/main" id="{6C1FE414-2F6A-4A9B-9F02-DB8431854B3B}"/>
              </a:ext>
            </a:extLst>
          </p:cNvPr>
          <p:cNvSpPr/>
          <p:nvPr/>
        </p:nvSpPr>
        <p:spPr>
          <a:xfrm>
            <a:off x="7048500" y="2319606"/>
            <a:ext cx="2240280" cy="2516050"/>
          </a:xfrm>
          <a:prstGeom prst="roundRect">
            <a:avLst>
              <a:gd name="adj" fmla="val 4898"/>
            </a:avLst>
          </a:prstGeom>
          <a:solidFill>
            <a:srgbClr val="F1EEFF"/>
          </a:solidFill>
          <a:ln w="12700">
            <a:solidFill>
              <a:srgbClr val="F1EEFF"/>
            </a:solidFill>
            <a:prstDash val="solid"/>
          </a:ln>
          <a:effectLst>
            <a:outerShdw blurRad="19050" dist="6350" dir="2700000" algn="bl" rotWithShape="0">
              <a:srgbClr val="000000">
                <a:alpha val="18000"/>
              </a:srgbClr>
            </a:outerShdw>
          </a:effectLst>
        </p:spPr>
      </p:sp>
      <p:sp>
        <p:nvSpPr>
          <p:cNvPr id="77" name="Shape 18">
            <a:extLst>
              <a:ext uri="{FF2B5EF4-FFF2-40B4-BE49-F238E27FC236}">
                <a16:creationId xmlns:a16="http://schemas.microsoft.com/office/drawing/2014/main" id="{D85870E8-63E5-45BB-826F-23CEEF0648A2}"/>
              </a:ext>
            </a:extLst>
          </p:cNvPr>
          <p:cNvSpPr/>
          <p:nvPr/>
        </p:nvSpPr>
        <p:spPr>
          <a:xfrm>
            <a:off x="7213092" y="2575638"/>
            <a:ext cx="384048" cy="0"/>
          </a:xfrm>
          <a:prstGeom prst="line">
            <a:avLst/>
          </a:prstGeom>
          <a:noFill/>
          <a:ln w="12700">
            <a:solidFill>
              <a:srgbClr val="7C63FF"/>
            </a:solidFill>
            <a:prstDash val="solid"/>
          </a:ln>
        </p:spPr>
      </p:sp>
      <p:sp>
        <p:nvSpPr>
          <p:cNvPr id="78" name="Text 19">
            <a:extLst>
              <a:ext uri="{FF2B5EF4-FFF2-40B4-BE49-F238E27FC236}">
                <a16:creationId xmlns:a16="http://schemas.microsoft.com/office/drawing/2014/main" id="{4271D6B7-6025-40B8-BDBF-1B87CE7B3BC4}"/>
              </a:ext>
            </a:extLst>
          </p:cNvPr>
          <p:cNvSpPr/>
          <p:nvPr/>
        </p:nvSpPr>
        <p:spPr>
          <a:xfrm>
            <a:off x="7231380" y="2667078"/>
            <a:ext cx="1874520" cy="174583"/>
          </a:xfrm>
          <a:prstGeom prst="rect">
            <a:avLst/>
          </a:prstGeom>
          <a:noFill/>
          <a:ln/>
        </p:spPr>
        <p:txBody>
          <a:bodyPr wrap="square" lIns="0" tIns="0" rIns="0" bIns="0" rtlCol="0" anchor="ctr"/>
          <a:lstStyle/>
          <a:p>
            <a:pPr marL="0" indent="0">
              <a:buNone/>
            </a:pPr>
            <a:r>
              <a:rPr lang="en-US" sz="1700" b="1" dirty="0">
                <a:solidFill>
                  <a:srgbClr val="173F6B"/>
                </a:solidFill>
              </a:rPr>
              <a:t>Group K-fold</a:t>
            </a:r>
            <a:endParaRPr lang="en-US" sz="1700" dirty="0"/>
          </a:p>
        </p:txBody>
      </p:sp>
      <p:sp>
        <p:nvSpPr>
          <p:cNvPr id="79" name="Text 20">
            <a:extLst>
              <a:ext uri="{FF2B5EF4-FFF2-40B4-BE49-F238E27FC236}">
                <a16:creationId xmlns:a16="http://schemas.microsoft.com/office/drawing/2014/main" id="{8D7043C6-9DAC-4A3F-A62A-EB6BAC7DCA31}"/>
              </a:ext>
            </a:extLst>
          </p:cNvPr>
          <p:cNvSpPr/>
          <p:nvPr/>
        </p:nvSpPr>
        <p:spPr>
          <a:xfrm>
            <a:off x="7231380" y="3032838"/>
            <a:ext cx="1920240" cy="1754848"/>
          </a:xfrm>
          <a:prstGeom prst="rect">
            <a:avLst/>
          </a:prstGeom>
          <a:noFill/>
          <a:ln/>
        </p:spPr>
        <p:txBody>
          <a:bodyPr wrap="square" lIns="0" tIns="0" rIns="0" bIns="0" rtlCol="0" anchor="t"/>
          <a:lstStyle/>
          <a:p>
            <a:pPr marL="0" indent="0">
              <a:buNone/>
            </a:pPr>
            <a:r>
              <a:rPr lang="en-US" sz="1150" dirty="0">
                <a:solidFill>
                  <a:srgbClr val="5F6875"/>
                </a:solidFill>
              </a:rPr>
              <a:t>Keeps all samples from one group together</a:t>
            </a:r>
            <a:endParaRPr lang="en-US" sz="1150" dirty="0"/>
          </a:p>
          <a:p>
            <a:pPr marL="0" indent="0">
              <a:buNone/>
            </a:pPr>
            <a:r>
              <a:rPr lang="en-US" sz="1150" dirty="0">
                <a:solidFill>
                  <a:srgbClr val="5F6875"/>
                </a:solidFill>
              </a:rPr>
              <a:t>Use patient_id or hospital_id</a:t>
            </a:r>
            <a:endParaRPr lang="en-US" sz="1150" dirty="0"/>
          </a:p>
        </p:txBody>
      </p:sp>
      <p:sp>
        <p:nvSpPr>
          <p:cNvPr id="80" name="Shape 21">
            <a:extLst>
              <a:ext uri="{FF2B5EF4-FFF2-40B4-BE49-F238E27FC236}">
                <a16:creationId xmlns:a16="http://schemas.microsoft.com/office/drawing/2014/main" id="{7214D1AE-5C50-4EFC-BFCD-13A38CCCE8FF}"/>
              </a:ext>
            </a:extLst>
          </p:cNvPr>
          <p:cNvSpPr/>
          <p:nvPr/>
        </p:nvSpPr>
        <p:spPr>
          <a:xfrm>
            <a:off x="9380220" y="2319606"/>
            <a:ext cx="1325880" cy="2516050"/>
          </a:xfrm>
          <a:prstGeom prst="roundRect">
            <a:avLst>
              <a:gd name="adj" fmla="val 8276"/>
            </a:avLst>
          </a:prstGeom>
          <a:solidFill>
            <a:srgbClr val="FCECEF"/>
          </a:solidFill>
          <a:ln w="12700">
            <a:solidFill>
              <a:srgbClr val="FCECEF"/>
            </a:solidFill>
            <a:prstDash val="solid"/>
          </a:ln>
          <a:effectLst>
            <a:outerShdw blurRad="19050" dist="6350" dir="2700000" algn="bl" rotWithShape="0">
              <a:srgbClr val="000000">
                <a:alpha val="18000"/>
              </a:srgbClr>
            </a:outerShdw>
          </a:effectLst>
        </p:spPr>
      </p:sp>
      <p:sp>
        <p:nvSpPr>
          <p:cNvPr id="81" name="Shape 22">
            <a:extLst>
              <a:ext uri="{FF2B5EF4-FFF2-40B4-BE49-F238E27FC236}">
                <a16:creationId xmlns:a16="http://schemas.microsoft.com/office/drawing/2014/main" id="{47EAE313-2CB5-49F1-91D8-7D7585B89D76}"/>
              </a:ext>
            </a:extLst>
          </p:cNvPr>
          <p:cNvSpPr/>
          <p:nvPr/>
        </p:nvSpPr>
        <p:spPr>
          <a:xfrm>
            <a:off x="9544812" y="2575638"/>
            <a:ext cx="384048" cy="0"/>
          </a:xfrm>
          <a:prstGeom prst="line">
            <a:avLst/>
          </a:prstGeom>
          <a:noFill/>
          <a:ln w="12700">
            <a:solidFill>
              <a:srgbClr val="D84C5A"/>
            </a:solidFill>
            <a:prstDash val="solid"/>
          </a:ln>
        </p:spPr>
      </p:sp>
      <p:sp>
        <p:nvSpPr>
          <p:cNvPr id="82" name="Text 23">
            <a:extLst>
              <a:ext uri="{FF2B5EF4-FFF2-40B4-BE49-F238E27FC236}">
                <a16:creationId xmlns:a16="http://schemas.microsoft.com/office/drawing/2014/main" id="{BEB735C3-2170-4DFF-937B-AD395D73BF69}"/>
              </a:ext>
            </a:extLst>
          </p:cNvPr>
          <p:cNvSpPr/>
          <p:nvPr/>
        </p:nvSpPr>
        <p:spPr>
          <a:xfrm>
            <a:off x="9563100" y="2667078"/>
            <a:ext cx="960120" cy="174583"/>
          </a:xfrm>
          <a:prstGeom prst="rect">
            <a:avLst/>
          </a:prstGeom>
          <a:noFill/>
          <a:ln/>
        </p:spPr>
        <p:txBody>
          <a:bodyPr wrap="square" lIns="0" tIns="0" rIns="0" bIns="0" rtlCol="0" anchor="ctr"/>
          <a:lstStyle/>
          <a:p>
            <a:pPr marL="0" indent="0">
              <a:buNone/>
            </a:pPr>
            <a:r>
              <a:rPr lang="en-US" sz="1700" b="1" dirty="0">
                <a:solidFill>
                  <a:srgbClr val="173F6B"/>
                </a:solidFill>
              </a:rPr>
              <a:t>LOSO</a:t>
            </a:r>
            <a:endParaRPr lang="en-US" sz="1700" dirty="0"/>
          </a:p>
        </p:txBody>
      </p:sp>
      <p:sp>
        <p:nvSpPr>
          <p:cNvPr id="83" name="Text 24">
            <a:extLst>
              <a:ext uri="{FF2B5EF4-FFF2-40B4-BE49-F238E27FC236}">
                <a16:creationId xmlns:a16="http://schemas.microsoft.com/office/drawing/2014/main" id="{5EF93EE2-7857-4853-9091-50AEEE311214}"/>
              </a:ext>
            </a:extLst>
          </p:cNvPr>
          <p:cNvSpPr/>
          <p:nvPr/>
        </p:nvSpPr>
        <p:spPr>
          <a:xfrm>
            <a:off x="9563100" y="3032838"/>
            <a:ext cx="1005840" cy="1762446"/>
          </a:xfrm>
          <a:prstGeom prst="rect">
            <a:avLst/>
          </a:prstGeom>
          <a:noFill/>
          <a:ln/>
        </p:spPr>
        <p:txBody>
          <a:bodyPr wrap="square" lIns="0" tIns="0" rIns="0" bIns="0" rtlCol="0" anchor="t"/>
          <a:lstStyle/>
          <a:p>
            <a:pPr marL="0" indent="0">
              <a:buNone/>
            </a:pPr>
            <a:r>
              <a:rPr lang="en-US" sz="1150" dirty="0">
                <a:solidFill>
                  <a:srgbClr val="5F6875"/>
                </a:solidFill>
              </a:rPr>
              <a:t>Leave one subject out</a:t>
            </a:r>
            <a:endParaRPr lang="en-US" sz="1150" dirty="0"/>
          </a:p>
          <a:p>
            <a:pPr marL="0" indent="0">
              <a:buNone/>
            </a:pPr>
            <a:r>
              <a:rPr lang="en-US" sz="1150" dirty="0">
                <a:solidFill>
                  <a:srgbClr val="5F6875"/>
                </a:solidFill>
              </a:rPr>
              <a:t>Strong subject generalization test</a:t>
            </a:r>
            <a:endParaRPr lang="en-US" sz="1150" dirty="0"/>
          </a:p>
        </p:txBody>
      </p:sp>
      <p:sp>
        <p:nvSpPr>
          <p:cNvPr id="84" name="Shape 5">
            <a:extLst>
              <a:ext uri="{FF2B5EF4-FFF2-40B4-BE49-F238E27FC236}">
                <a16:creationId xmlns:a16="http://schemas.microsoft.com/office/drawing/2014/main" id="{F8E1D697-8804-426A-9164-E38A6634DC8B}"/>
              </a:ext>
            </a:extLst>
          </p:cNvPr>
          <p:cNvSpPr/>
          <p:nvPr/>
        </p:nvSpPr>
        <p:spPr>
          <a:xfrm>
            <a:off x="701040" y="4962357"/>
            <a:ext cx="10652760" cy="365125"/>
          </a:xfrm>
          <a:prstGeom prst="roundRect">
            <a:avLst>
              <a:gd name="adj" fmla="val 8696"/>
            </a:avLst>
          </a:prstGeom>
          <a:solidFill>
            <a:srgbClr val="EAF8F8"/>
          </a:solidFill>
          <a:ln w="12700">
            <a:solidFill>
              <a:srgbClr val="EAF8F8"/>
            </a:solidFill>
            <a:prstDash val="solid"/>
          </a:ln>
          <a:effectLst>
            <a:outerShdw blurRad="19050" dist="6350" dir="2700000" algn="bl" rotWithShape="0">
              <a:srgbClr val="000000">
                <a:alpha val="18000"/>
              </a:srgbClr>
            </a:outerShdw>
          </a:effectLst>
        </p:spPr>
      </p:sp>
      <p:sp>
        <p:nvSpPr>
          <p:cNvPr id="85" name="Text 6">
            <a:extLst>
              <a:ext uri="{FF2B5EF4-FFF2-40B4-BE49-F238E27FC236}">
                <a16:creationId xmlns:a16="http://schemas.microsoft.com/office/drawing/2014/main" id="{343A68D1-44F7-4A28-A5B8-79E02A392BF6}"/>
              </a:ext>
            </a:extLst>
          </p:cNvPr>
          <p:cNvSpPr/>
          <p:nvPr/>
        </p:nvSpPr>
        <p:spPr>
          <a:xfrm>
            <a:off x="881353" y="5099360"/>
            <a:ext cx="4114800" cy="171200"/>
          </a:xfrm>
          <a:prstGeom prst="rect">
            <a:avLst/>
          </a:prstGeom>
          <a:noFill/>
          <a:ln/>
        </p:spPr>
        <p:txBody>
          <a:bodyPr wrap="square" lIns="0" tIns="0" rIns="0" bIns="0" rtlCol="0" anchor="ctr"/>
          <a:lstStyle/>
          <a:p>
            <a:pPr marL="0" indent="0">
              <a:buNone/>
            </a:pPr>
            <a:r>
              <a:rPr lang="en-US" sz="1650" b="1" dirty="0">
                <a:solidFill>
                  <a:srgbClr val="173F6B"/>
                </a:solidFill>
              </a:rPr>
              <a:t>Will the model work on a new patient?</a:t>
            </a:r>
            <a:endParaRPr lang="en-US" sz="1650" dirty="0"/>
          </a:p>
        </p:txBody>
      </p:sp>
      <p:sp>
        <p:nvSpPr>
          <p:cNvPr id="86" name="Text 7">
            <a:extLst>
              <a:ext uri="{FF2B5EF4-FFF2-40B4-BE49-F238E27FC236}">
                <a16:creationId xmlns:a16="http://schemas.microsoft.com/office/drawing/2014/main" id="{D7DAB8AF-64C0-491C-B5BE-7AC7D734D013}"/>
              </a:ext>
            </a:extLst>
          </p:cNvPr>
          <p:cNvSpPr/>
          <p:nvPr/>
        </p:nvSpPr>
        <p:spPr>
          <a:xfrm>
            <a:off x="8859655" y="5070579"/>
            <a:ext cx="3657600" cy="182880"/>
          </a:xfrm>
          <a:prstGeom prst="rect">
            <a:avLst/>
          </a:prstGeom>
          <a:noFill/>
          <a:ln/>
        </p:spPr>
        <p:txBody>
          <a:bodyPr wrap="square" lIns="0" tIns="0" rIns="0" bIns="0" rtlCol="0" anchor="ctr"/>
          <a:lstStyle/>
          <a:p>
            <a:pPr marL="0" indent="0">
              <a:buNone/>
            </a:pPr>
            <a:r>
              <a:rPr lang="en-US" sz="1520" dirty="0">
                <a:solidFill>
                  <a:srgbClr val="5F6875"/>
                </a:solidFill>
              </a:rPr>
              <a:t>GroupKFold by patient or LOSO</a:t>
            </a:r>
            <a:endParaRPr lang="en-US" sz="1520" dirty="0"/>
          </a:p>
        </p:txBody>
      </p:sp>
      <p:sp>
        <p:nvSpPr>
          <p:cNvPr id="87" name="Shape 8">
            <a:extLst>
              <a:ext uri="{FF2B5EF4-FFF2-40B4-BE49-F238E27FC236}">
                <a16:creationId xmlns:a16="http://schemas.microsoft.com/office/drawing/2014/main" id="{E0A36E36-00F0-4C17-B1F7-22ECF8E5FD41}"/>
              </a:ext>
            </a:extLst>
          </p:cNvPr>
          <p:cNvSpPr/>
          <p:nvPr/>
        </p:nvSpPr>
        <p:spPr>
          <a:xfrm>
            <a:off x="701040" y="5486999"/>
            <a:ext cx="10652760" cy="365125"/>
          </a:xfrm>
          <a:prstGeom prst="roundRect">
            <a:avLst>
              <a:gd name="adj" fmla="val 8696"/>
            </a:avLst>
          </a:prstGeom>
          <a:solidFill>
            <a:srgbClr val="F1EEFF"/>
          </a:solidFill>
          <a:ln w="12700">
            <a:solidFill>
              <a:srgbClr val="F1EEFF"/>
            </a:solidFill>
            <a:prstDash val="solid"/>
          </a:ln>
          <a:effectLst>
            <a:outerShdw blurRad="19050" dist="6350" dir="2700000" algn="bl" rotWithShape="0">
              <a:srgbClr val="000000">
                <a:alpha val="18000"/>
              </a:srgbClr>
            </a:outerShdw>
          </a:effectLst>
        </p:spPr>
      </p:sp>
      <p:sp>
        <p:nvSpPr>
          <p:cNvPr id="88" name="Text 9">
            <a:extLst>
              <a:ext uri="{FF2B5EF4-FFF2-40B4-BE49-F238E27FC236}">
                <a16:creationId xmlns:a16="http://schemas.microsoft.com/office/drawing/2014/main" id="{0307B4DA-7681-4F37-94A8-717C4D04F2AB}"/>
              </a:ext>
            </a:extLst>
          </p:cNvPr>
          <p:cNvSpPr/>
          <p:nvPr/>
        </p:nvSpPr>
        <p:spPr>
          <a:xfrm>
            <a:off x="883920" y="5669561"/>
            <a:ext cx="4114800" cy="45719"/>
          </a:xfrm>
          <a:prstGeom prst="rect">
            <a:avLst/>
          </a:prstGeom>
          <a:noFill/>
          <a:ln/>
        </p:spPr>
        <p:txBody>
          <a:bodyPr wrap="square" lIns="0" tIns="0" rIns="0" bIns="0" rtlCol="0" anchor="ctr"/>
          <a:lstStyle/>
          <a:p>
            <a:pPr marL="0" indent="0">
              <a:buNone/>
            </a:pPr>
            <a:r>
              <a:rPr lang="en-US" sz="1650" b="1" dirty="0">
                <a:solidFill>
                  <a:srgbClr val="173F6B"/>
                </a:solidFill>
              </a:rPr>
              <a:t>Will it work at a new hospital?</a:t>
            </a:r>
            <a:endParaRPr lang="en-US" sz="1650" dirty="0"/>
          </a:p>
        </p:txBody>
      </p:sp>
      <p:sp>
        <p:nvSpPr>
          <p:cNvPr id="89" name="Text 10">
            <a:extLst>
              <a:ext uri="{FF2B5EF4-FFF2-40B4-BE49-F238E27FC236}">
                <a16:creationId xmlns:a16="http://schemas.microsoft.com/office/drawing/2014/main" id="{C54B8D3F-8481-48B0-B7BB-9EB1ACE46F8C}"/>
              </a:ext>
            </a:extLst>
          </p:cNvPr>
          <p:cNvSpPr/>
          <p:nvPr/>
        </p:nvSpPr>
        <p:spPr>
          <a:xfrm>
            <a:off x="8205938" y="5670904"/>
            <a:ext cx="3657600" cy="45719"/>
          </a:xfrm>
          <a:prstGeom prst="rect">
            <a:avLst/>
          </a:prstGeom>
          <a:noFill/>
          <a:ln/>
        </p:spPr>
        <p:txBody>
          <a:bodyPr wrap="square" lIns="0" tIns="0" rIns="0" bIns="0" rtlCol="0" anchor="ctr"/>
          <a:lstStyle/>
          <a:p>
            <a:pPr marL="0" indent="0">
              <a:buNone/>
            </a:pPr>
            <a:r>
              <a:rPr lang="en-US" sz="1520" dirty="0">
                <a:solidFill>
                  <a:srgbClr val="5F6875"/>
                </a:solidFill>
              </a:rPr>
              <a:t>Leave-one-site-out / GroupKFold by site</a:t>
            </a:r>
            <a:endParaRPr lang="en-US" sz="1520" dirty="0"/>
          </a:p>
        </p:txBody>
      </p:sp>
      <p:sp>
        <p:nvSpPr>
          <p:cNvPr id="90" name="Shape 11">
            <a:extLst>
              <a:ext uri="{FF2B5EF4-FFF2-40B4-BE49-F238E27FC236}">
                <a16:creationId xmlns:a16="http://schemas.microsoft.com/office/drawing/2014/main" id="{16C4288B-6B41-438C-87ED-99FBA1899051}"/>
              </a:ext>
            </a:extLst>
          </p:cNvPr>
          <p:cNvSpPr/>
          <p:nvPr/>
        </p:nvSpPr>
        <p:spPr>
          <a:xfrm>
            <a:off x="701040" y="5986816"/>
            <a:ext cx="10652760" cy="365125"/>
          </a:xfrm>
          <a:prstGeom prst="roundRect">
            <a:avLst>
              <a:gd name="adj" fmla="val 8696"/>
            </a:avLst>
          </a:prstGeom>
          <a:solidFill>
            <a:srgbClr val="FFF3E8"/>
          </a:solidFill>
          <a:ln w="12700">
            <a:solidFill>
              <a:srgbClr val="FFF3E8"/>
            </a:solidFill>
            <a:prstDash val="solid"/>
          </a:ln>
          <a:effectLst>
            <a:outerShdw blurRad="19050" dist="6350" dir="2700000" algn="bl" rotWithShape="0">
              <a:srgbClr val="000000">
                <a:alpha val="18000"/>
              </a:srgbClr>
            </a:outerShdw>
          </a:effectLst>
        </p:spPr>
      </p:sp>
      <p:sp>
        <p:nvSpPr>
          <p:cNvPr id="91" name="Text 12">
            <a:extLst>
              <a:ext uri="{FF2B5EF4-FFF2-40B4-BE49-F238E27FC236}">
                <a16:creationId xmlns:a16="http://schemas.microsoft.com/office/drawing/2014/main" id="{6EF3C477-F324-4B86-AB13-5E2BDCA8DEB6}"/>
              </a:ext>
            </a:extLst>
          </p:cNvPr>
          <p:cNvSpPr/>
          <p:nvPr/>
        </p:nvSpPr>
        <p:spPr>
          <a:xfrm>
            <a:off x="881353" y="6169378"/>
            <a:ext cx="4114800" cy="63500"/>
          </a:xfrm>
          <a:prstGeom prst="rect">
            <a:avLst/>
          </a:prstGeom>
          <a:noFill/>
          <a:ln/>
        </p:spPr>
        <p:txBody>
          <a:bodyPr wrap="square" lIns="0" tIns="0" rIns="0" bIns="0" rtlCol="0" anchor="ctr"/>
          <a:lstStyle/>
          <a:p>
            <a:pPr marL="0" indent="0">
              <a:buNone/>
            </a:pPr>
            <a:r>
              <a:rPr lang="en-US" sz="1650" b="1" dirty="0">
                <a:solidFill>
                  <a:srgbClr val="173F6B"/>
                </a:solidFill>
              </a:rPr>
              <a:t>Will it work on future data?</a:t>
            </a:r>
            <a:endParaRPr lang="en-US" sz="1650" dirty="0"/>
          </a:p>
        </p:txBody>
      </p:sp>
      <p:sp>
        <p:nvSpPr>
          <p:cNvPr id="92" name="Text 13">
            <a:extLst>
              <a:ext uri="{FF2B5EF4-FFF2-40B4-BE49-F238E27FC236}">
                <a16:creationId xmlns:a16="http://schemas.microsoft.com/office/drawing/2014/main" id="{A97EF02F-3ACB-4976-8B42-E53C82C7BC73}"/>
              </a:ext>
            </a:extLst>
          </p:cNvPr>
          <p:cNvSpPr/>
          <p:nvPr/>
        </p:nvSpPr>
        <p:spPr>
          <a:xfrm>
            <a:off x="10210800" y="6090467"/>
            <a:ext cx="3657600" cy="178640"/>
          </a:xfrm>
          <a:prstGeom prst="rect">
            <a:avLst/>
          </a:prstGeom>
          <a:noFill/>
          <a:ln/>
        </p:spPr>
        <p:txBody>
          <a:bodyPr wrap="square" lIns="0" tIns="0" rIns="0" bIns="0" rtlCol="0" anchor="ctr"/>
          <a:lstStyle/>
          <a:p>
            <a:pPr marL="0" indent="0">
              <a:buNone/>
            </a:pPr>
            <a:r>
              <a:rPr lang="en-US" sz="1520" dirty="0">
                <a:solidFill>
                  <a:srgbClr val="5F6875"/>
                </a:solidFill>
              </a:rPr>
              <a:t>Temporal split</a:t>
            </a:r>
            <a:endParaRPr lang="en-US" sz="1520" dirty="0"/>
          </a:p>
        </p:txBody>
      </p:sp>
      <p:sp>
        <p:nvSpPr>
          <p:cNvPr id="93" name="Shape 21">
            <a:extLst>
              <a:ext uri="{FF2B5EF4-FFF2-40B4-BE49-F238E27FC236}">
                <a16:creationId xmlns:a16="http://schemas.microsoft.com/office/drawing/2014/main" id="{085C355E-5100-46FF-A2CF-40CF17B71270}"/>
              </a:ext>
            </a:extLst>
          </p:cNvPr>
          <p:cNvSpPr/>
          <p:nvPr/>
        </p:nvSpPr>
        <p:spPr>
          <a:xfrm>
            <a:off x="10797540" y="2319606"/>
            <a:ext cx="1325880" cy="2516050"/>
          </a:xfrm>
          <a:prstGeom prst="roundRect">
            <a:avLst>
              <a:gd name="adj" fmla="val 8276"/>
            </a:avLst>
          </a:prstGeom>
          <a:solidFill>
            <a:schemeClr val="accent4">
              <a:lumMod val="20000"/>
              <a:lumOff val="80000"/>
            </a:schemeClr>
          </a:solidFill>
          <a:ln w="12700">
            <a:solidFill>
              <a:srgbClr val="FCECEF"/>
            </a:solidFill>
            <a:prstDash val="solid"/>
          </a:ln>
          <a:effectLst>
            <a:outerShdw blurRad="19050" dist="6350" dir="2700000" algn="bl" rotWithShape="0">
              <a:srgbClr val="000000">
                <a:alpha val="18000"/>
              </a:srgbClr>
            </a:outerShdw>
          </a:effectLst>
        </p:spPr>
      </p:sp>
      <p:sp>
        <p:nvSpPr>
          <p:cNvPr id="94" name="Shape 22">
            <a:extLst>
              <a:ext uri="{FF2B5EF4-FFF2-40B4-BE49-F238E27FC236}">
                <a16:creationId xmlns:a16="http://schemas.microsoft.com/office/drawing/2014/main" id="{261C531D-9A58-49CF-96FE-67516A0E63F0}"/>
              </a:ext>
            </a:extLst>
          </p:cNvPr>
          <p:cNvSpPr/>
          <p:nvPr/>
        </p:nvSpPr>
        <p:spPr>
          <a:xfrm>
            <a:off x="10969752" y="2575638"/>
            <a:ext cx="384048" cy="0"/>
          </a:xfrm>
          <a:prstGeom prst="line">
            <a:avLst/>
          </a:prstGeom>
          <a:noFill/>
          <a:ln w="12700">
            <a:solidFill>
              <a:schemeClr val="accent4">
                <a:lumMod val="75000"/>
              </a:schemeClr>
            </a:solidFill>
            <a:prstDash val="solid"/>
          </a:ln>
        </p:spPr>
      </p:sp>
      <p:sp>
        <p:nvSpPr>
          <p:cNvPr id="95" name="Text 23">
            <a:extLst>
              <a:ext uri="{FF2B5EF4-FFF2-40B4-BE49-F238E27FC236}">
                <a16:creationId xmlns:a16="http://schemas.microsoft.com/office/drawing/2014/main" id="{DC476CB8-9AA7-4D9F-A9C8-AB4DF69DB7ED}"/>
              </a:ext>
            </a:extLst>
          </p:cNvPr>
          <p:cNvSpPr/>
          <p:nvPr/>
        </p:nvSpPr>
        <p:spPr>
          <a:xfrm>
            <a:off x="10903418" y="2667078"/>
            <a:ext cx="960120" cy="174583"/>
          </a:xfrm>
          <a:prstGeom prst="rect">
            <a:avLst/>
          </a:prstGeom>
          <a:noFill/>
          <a:ln/>
        </p:spPr>
        <p:txBody>
          <a:bodyPr wrap="square" lIns="0" tIns="0" rIns="0" bIns="0" rtlCol="0" anchor="ctr"/>
          <a:lstStyle/>
          <a:p>
            <a:pPr marL="0" indent="0">
              <a:buNone/>
            </a:pPr>
            <a:r>
              <a:rPr lang="en-US" sz="1700" b="1" dirty="0">
                <a:solidFill>
                  <a:srgbClr val="173F6B"/>
                </a:solidFill>
              </a:rPr>
              <a:t>Temporal</a:t>
            </a:r>
            <a:endParaRPr lang="en-US" sz="1700" dirty="0"/>
          </a:p>
        </p:txBody>
      </p:sp>
      <p:sp>
        <p:nvSpPr>
          <p:cNvPr id="96" name="Text 24">
            <a:extLst>
              <a:ext uri="{FF2B5EF4-FFF2-40B4-BE49-F238E27FC236}">
                <a16:creationId xmlns:a16="http://schemas.microsoft.com/office/drawing/2014/main" id="{B4004BA5-29EB-4A67-8F4A-4C953D13EACA}"/>
              </a:ext>
            </a:extLst>
          </p:cNvPr>
          <p:cNvSpPr/>
          <p:nvPr/>
        </p:nvSpPr>
        <p:spPr>
          <a:xfrm>
            <a:off x="10957560" y="3032838"/>
            <a:ext cx="1005840" cy="1762446"/>
          </a:xfrm>
          <a:prstGeom prst="rect">
            <a:avLst/>
          </a:prstGeom>
          <a:noFill/>
          <a:ln/>
        </p:spPr>
        <p:txBody>
          <a:bodyPr wrap="square" lIns="0" tIns="0" rIns="0" bIns="0" rtlCol="0" anchor="t"/>
          <a:lstStyle/>
          <a:p>
            <a:pPr marL="0" indent="0">
              <a:buNone/>
            </a:pPr>
            <a:r>
              <a:rPr lang="en-US" sz="1150" dirty="0">
                <a:solidFill>
                  <a:srgbClr val="5F6875"/>
                </a:solidFill>
              </a:rPr>
              <a:t>Leave future time periods out</a:t>
            </a:r>
          </a:p>
          <a:p>
            <a:pPr marL="0" indent="0">
              <a:buNone/>
            </a:pPr>
            <a:r>
              <a:rPr lang="en-US" sz="1150" dirty="0">
                <a:solidFill>
                  <a:srgbClr val="5F6875"/>
                </a:solidFill>
              </a:rPr>
              <a:t>Strong temporal generalization test</a:t>
            </a:r>
            <a:endParaRPr lang="en-US" sz="1150" dirty="0"/>
          </a:p>
        </p:txBody>
      </p:sp>
      <p:pic>
        <p:nvPicPr>
          <p:cNvPr id="41" name="Picture 2" descr="Hellenic Mediterranean University (HMU) | Digital Twin">
            <a:extLst>
              <a:ext uri="{FF2B5EF4-FFF2-40B4-BE49-F238E27FC236}">
                <a16:creationId xmlns:a16="http://schemas.microsoft.com/office/drawing/2014/main" id="{1C7675A8-4CC6-4FC3-B3EE-0C58DBEBF9C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9602" t="5266" r="22698" b="8186"/>
          <a:stretch/>
        </p:blipFill>
        <p:spPr bwMode="auto">
          <a:xfrm>
            <a:off x="11438467" y="0"/>
            <a:ext cx="753533" cy="753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2229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2C346-E1CA-4C08-BB4C-AAF4804F0EA9}"/>
              </a:ext>
            </a:extLst>
          </p:cNvPr>
          <p:cNvSpPr>
            <a:spLocks noGrp="1"/>
          </p:cNvSpPr>
          <p:nvPr>
            <p:ph type="title"/>
          </p:nvPr>
        </p:nvSpPr>
        <p:spPr/>
        <p:txBody>
          <a:bodyPr/>
          <a:lstStyle/>
          <a:p>
            <a:pPr algn="ctr"/>
            <a:r>
              <a:rPr lang="en-US" dirty="0"/>
              <a:t>Validation examples</a:t>
            </a:r>
          </a:p>
        </p:txBody>
      </p:sp>
      <p:sp>
        <p:nvSpPr>
          <p:cNvPr id="4" name="Date Placeholder 3">
            <a:extLst>
              <a:ext uri="{FF2B5EF4-FFF2-40B4-BE49-F238E27FC236}">
                <a16:creationId xmlns:a16="http://schemas.microsoft.com/office/drawing/2014/main" id="{82EBEB8F-9BDE-4880-97EC-2B91D66D9037}"/>
              </a:ext>
            </a:extLst>
          </p:cNvPr>
          <p:cNvSpPr>
            <a:spLocks noGrp="1"/>
          </p:cNvSpPr>
          <p:nvPr>
            <p:ph type="dt" sz="half" idx="10"/>
          </p:nvPr>
        </p:nvSpPr>
        <p:spPr>
          <a:xfrm>
            <a:off x="0" y="6492875"/>
            <a:ext cx="863600" cy="365125"/>
          </a:xfrm>
        </p:spPr>
        <p:txBody>
          <a:bodyPr/>
          <a:lstStyle/>
          <a:p>
            <a:r>
              <a:rPr lang="en-US" dirty="0"/>
              <a:t>09-Mar-26</a:t>
            </a:r>
          </a:p>
        </p:txBody>
      </p:sp>
      <p:sp>
        <p:nvSpPr>
          <p:cNvPr id="5" name="Footer Placeholder 4">
            <a:extLst>
              <a:ext uri="{FF2B5EF4-FFF2-40B4-BE49-F238E27FC236}">
                <a16:creationId xmlns:a16="http://schemas.microsoft.com/office/drawing/2014/main" id="{D1FA146A-6EF5-49E6-BD5C-88857CFD3627}"/>
              </a:ext>
            </a:extLst>
          </p:cNvPr>
          <p:cNvSpPr>
            <a:spLocks noGrp="1"/>
          </p:cNvSpPr>
          <p:nvPr>
            <p:ph type="ftr" sz="quarter" idx="11"/>
          </p:nvPr>
        </p:nvSpPr>
        <p:spPr>
          <a:xfrm>
            <a:off x="0" y="0"/>
            <a:ext cx="3361267" cy="365125"/>
          </a:xfrm>
        </p:spPr>
        <p:txBody>
          <a:bodyPr/>
          <a:lstStyle/>
          <a:p>
            <a:r>
              <a:rPr lang="en-US" b="1" dirty="0">
                <a:latin typeface="Arial Rounded MT Bold" panose="020F0704030504030204" pitchFamily="34" charset="0"/>
              </a:rPr>
              <a:t>Advanced topics in Biomedical Informatics</a:t>
            </a:r>
          </a:p>
        </p:txBody>
      </p:sp>
      <p:sp>
        <p:nvSpPr>
          <p:cNvPr id="6" name="Slide Number Placeholder 5">
            <a:extLst>
              <a:ext uri="{FF2B5EF4-FFF2-40B4-BE49-F238E27FC236}">
                <a16:creationId xmlns:a16="http://schemas.microsoft.com/office/drawing/2014/main" id="{3748F524-43A9-4536-B252-CC7EAF90E1DE}"/>
              </a:ext>
            </a:extLst>
          </p:cNvPr>
          <p:cNvSpPr>
            <a:spLocks noGrp="1"/>
          </p:cNvSpPr>
          <p:nvPr>
            <p:ph type="sldNum" sz="quarter" idx="12"/>
          </p:nvPr>
        </p:nvSpPr>
        <p:spPr>
          <a:xfrm>
            <a:off x="9448800" y="6492874"/>
            <a:ext cx="2743200" cy="365125"/>
          </a:xfrm>
        </p:spPr>
        <p:txBody>
          <a:bodyPr/>
          <a:lstStyle/>
          <a:p>
            <a:fld id="{00D10385-91D0-40F3-81EA-50E9A0B25A7B}" type="slidenum">
              <a:rPr lang="en-US" smtClean="0"/>
              <a:t>8</a:t>
            </a:fld>
            <a:endParaRPr lang="en-US"/>
          </a:p>
        </p:txBody>
      </p:sp>
      <p:cxnSp>
        <p:nvCxnSpPr>
          <p:cNvPr id="33" name="Straight Connector 32">
            <a:extLst>
              <a:ext uri="{FF2B5EF4-FFF2-40B4-BE49-F238E27FC236}">
                <a16:creationId xmlns:a16="http://schemas.microsoft.com/office/drawing/2014/main" id="{7D256D18-389C-4545-A1BD-6F4D41F83668}"/>
              </a:ext>
            </a:extLst>
          </p:cNvPr>
          <p:cNvCxnSpPr/>
          <p:nvPr/>
        </p:nvCxnSpPr>
        <p:spPr>
          <a:xfrm>
            <a:off x="419463" y="1612231"/>
            <a:ext cx="11338560" cy="0"/>
          </a:xfrm>
          <a:prstGeom prst="line">
            <a:avLst/>
          </a:prstGeom>
          <a:ln w="38100">
            <a:solidFill>
              <a:srgbClr val="E4D9C1"/>
            </a:solidFill>
          </a:ln>
          <a:effectLst>
            <a:softEdge rad="12700"/>
          </a:effectLst>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63B53339-D079-452E-A16C-E0664CE0807B}"/>
              </a:ext>
            </a:extLst>
          </p:cNvPr>
          <p:cNvSpPr txBox="1"/>
          <p:nvPr/>
        </p:nvSpPr>
        <p:spPr>
          <a:xfrm>
            <a:off x="61686" y="1787603"/>
            <a:ext cx="6110514" cy="369332"/>
          </a:xfrm>
          <a:prstGeom prst="rect">
            <a:avLst/>
          </a:prstGeom>
          <a:noFill/>
        </p:spPr>
        <p:txBody>
          <a:bodyPr wrap="square">
            <a:spAutoFit/>
          </a:bodyPr>
          <a:lstStyle/>
          <a:p>
            <a:pPr marL="0" indent="0">
              <a:buNone/>
            </a:pPr>
            <a:r>
              <a:rPr lang="en-US" sz="1800" b="1" dirty="0">
                <a:solidFill>
                  <a:srgbClr val="173F6B"/>
                </a:solidFill>
                <a:latin typeface="+mj-lt"/>
                <a:ea typeface="Aptos Display" pitchFamily="34" charset="-122"/>
                <a:cs typeface="Aptos Display" pitchFamily="34" charset="-120"/>
              </a:rPr>
              <a:t>K-fold and LOSO in pictures</a:t>
            </a:r>
          </a:p>
        </p:txBody>
      </p:sp>
      <p:sp>
        <p:nvSpPr>
          <p:cNvPr id="28" name="Text 5">
            <a:extLst>
              <a:ext uri="{FF2B5EF4-FFF2-40B4-BE49-F238E27FC236}">
                <a16:creationId xmlns:a16="http://schemas.microsoft.com/office/drawing/2014/main" id="{E5F70E82-D932-4B07-947F-ED6F3800DFE7}"/>
              </a:ext>
            </a:extLst>
          </p:cNvPr>
          <p:cNvSpPr/>
          <p:nvPr/>
        </p:nvSpPr>
        <p:spPr>
          <a:xfrm>
            <a:off x="838200" y="2447703"/>
            <a:ext cx="2926080" cy="256032"/>
          </a:xfrm>
          <a:prstGeom prst="rect">
            <a:avLst/>
          </a:prstGeom>
          <a:noFill/>
          <a:ln/>
        </p:spPr>
        <p:txBody>
          <a:bodyPr wrap="square" lIns="0" tIns="0" rIns="0" bIns="0" rtlCol="0" anchor="ctr"/>
          <a:lstStyle/>
          <a:p>
            <a:pPr marL="0" indent="0">
              <a:buNone/>
            </a:pPr>
            <a:r>
              <a:rPr lang="en-US" sz="1800" b="1" dirty="0">
                <a:solidFill>
                  <a:srgbClr val="173F6B"/>
                </a:solidFill>
              </a:rPr>
              <a:t>K-fold cross-validation</a:t>
            </a:r>
            <a:endParaRPr lang="en-US" sz="1800" dirty="0"/>
          </a:p>
        </p:txBody>
      </p:sp>
      <p:sp>
        <p:nvSpPr>
          <p:cNvPr id="29" name="Shape 6">
            <a:extLst>
              <a:ext uri="{FF2B5EF4-FFF2-40B4-BE49-F238E27FC236}">
                <a16:creationId xmlns:a16="http://schemas.microsoft.com/office/drawing/2014/main" id="{B33B3457-03FF-4997-8743-7B14157F9CBB}"/>
              </a:ext>
            </a:extLst>
          </p:cNvPr>
          <p:cNvSpPr/>
          <p:nvPr/>
        </p:nvSpPr>
        <p:spPr>
          <a:xfrm>
            <a:off x="883920" y="2813463"/>
            <a:ext cx="384048" cy="310896"/>
          </a:xfrm>
          <a:prstGeom prst="roundRect">
            <a:avLst>
              <a:gd name="adj" fmla="val 14706"/>
            </a:avLst>
          </a:prstGeom>
          <a:solidFill>
            <a:srgbClr val="F28C3A"/>
          </a:solidFill>
          <a:ln w="12700">
            <a:solidFill>
              <a:srgbClr val="F28C3A"/>
            </a:solidFill>
            <a:prstDash val="solid"/>
          </a:ln>
        </p:spPr>
      </p:sp>
      <p:sp>
        <p:nvSpPr>
          <p:cNvPr id="30" name="Shape 7">
            <a:extLst>
              <a:ext uri="{FF2B5EF4-FFF2-40B4-BE49-F238E27FC236}">
                <a16:creationId xmlns:a16="http://schemas.microsoft.com/office/drawing/2014/main" id="{EDA83725-FCBA-4D37-B252-3DED2E67F15B}"/>
              </a:ext>
            </a:extLst>
          </p:cNvPr>
          <p:cNvSpPr/>
          <p:nvPr/>
        </p:nvSpPr>
        <p:spPr>
          <a:xfrm>
            <a:off x="1359408" y="2813463"/>
            <a:ext cx="384048" cy="310896"/>
          </a:xfrm>
          <a:prstGeom prst="roundRect">
            <a:avLst>
              <a:gd name="adj" fmla="val 14706"/>
            </a:avLst>
          </a:prstGeom>
          <a:solidFill>
            <a:srgbClr val="EAF2FF"/>
          </a:solidFill>
          <a:ln w="12700">
            <a:solidFill>
              <a:srgbClr val="EAF2FF"/>
            </a:solidFill>
            <a:prstDash val="solid"/>
          </a:ln>
        </p:spPr>
      </p:sp>
      <p:sp>
        <p:nvSpPr>
          <p:cNvPr id="31" name="Shape 8">
            <a:extLst>
              <a:ext uri="{FF2B5EF4-FFF2-40B4-BE49-F238E27FC236}">
                <a16:creationId xmlns:a16="http://schemas.microsoft.com/office/drawing/2014/main" id="{3FAD1045-8DF0-429B-B071-A6994BFDEDF4}"/>
              </a:ext>
            </a:extLst>
          </p:cNvPr>
          <p:cNvSpPr/>
          <p:nvPr/>
        </p:nvSpPr>
        <p:spPr>
          <a:xfrm>
            <a:off x="1834896" y="2813463"/>
            <a:ext cx="384048" cy="310896"/>
          </a:xfrm>
          <a:prstGeom prst="roundRect">
            <a:avLst>
              <a:gd name="adj" fmla="val 14706"/>
            </a:avLst>
          </a:prstGeom>
          <a:solidFill>
            <a:srgbClr val="EAF2FF"/>
          </a:solidFill>
          <a:ln w="12700">
            <a:solidFill>
              <a:srgbClr val="EAF2FF"/>
            </a:solidFill>
            <a:prstDash val="solid"/>
          </a:ln>
        </p:spPr>
      </p:sp>
      <p:sp>
        <p:nvSpPr>
          <p:cNvPr id="32" name="Shape 9">
            <a:extLst>
              <a:ext uri="{FF2B5EF4-FFF2-40B4-BE49-F238E27FC236}">
                <a16:creationId xmlns:a16="http://schemas.microsoft.com/office/drawing/2014/main" id="{CAAED53D-CFC5-439C-95AB-A8F5B03AFE8E}"/>
              </a:ext>
            </a:extLst>
          </p:cNvPr>
          <p:cNvSpPr/>
          <p:nvPr/>
        </p:nvSpPr>
        <p:spPr>
          <a:xfrm>
            <a:off x="2310384" y="2813463"/>
            <a:ext cx="384048" cy="310896"/>
          </a:xfrm>
          <a:prstGeom prst="roundRect">
            <a:avLst>
              <a:gd name="adj" fmla="val 14706"/>
            </a:avLst>
          </a:prstGeom>
          <a:solidFill>
            <a:srgbClr val="EAF2FF"/>
          </a:solidFill>
          <a:ln w="12700">
            <a:solidFill>
              <a:srgbClr val="EAF2FF"/>
            </a:solidFill>
            <a:prstDash val="solid"/>
          </a:ln>
        </p:spPr>
      </p:sp>
      <p:sp>
        <p:nvSpPr>
          <p:cNvPr id="34" name="Shape 10">
            <a:extLst>
              <a:ext uri="{FF2B5EF4-FFF2-40B4-BE49-F238E27FC236}">
                <a16:creationId xmlns:a16="http://schemas.microsoft.com/office/drawing/2014/main" id="{48691E51-A9CF-47A5-A02D-3ED03E4AFC18}"/>
              </a:ext>
            </a:extLst>
          </p:cNvPr>
          <p:cNvSpPr/>
          <p:nvPr/>
        </p:nvSpPr>
        <p:spPr>
          <a:xfrm>
            <a:off x="2785872" y="2813463"/>
            <a:ext cx="384048" cy="310896"/>
          </a:xfrm>
          <a:prstGeom prst="roundRect">
            <a:avLst>
              <a:gd name="adj" fmla="val 14706"/>
            </a:avLst>
          </a:prstGeom>
          <a:solidFill>
            <a:srgbClr val="EAF2FF"/>
          </a:solidFill>
          <a:ln w="12700">
            <a:solidFill>
              <a:srgbClr val="EAF2FF"/>
            </a:solidFill>
            <a:prstDash val="solid"/>
          </a:ln>
        </p:spPr>
      </p:sp>
      <p:sp>
        <p:nvSpPr>
          <p:cNvPr id="36" name="Text 11">
            <a:extLst>
              <a:ext uri="{FF2B5EF4-FFF2-40B4-BE49-F238E27FC236}">
                <a16:creationId xmlns:a16="http://schemas.microsoft.com/office/drawing/2014/main" id="{6D7BC780-A542-4836-AE5D-B970280D2ED5}"/>
              </a:ext>
            </a:extLst>
          </p:cNvPr>
          <p:cNvSpPr/>
          <p:nvPr/>
        </p:nvSpPr>
        <p:spPr>
          <a:xfrm>
            <a:off x="3398520" y="2859183"/>
            <a:ext cx="548640" cy="146304"/>
          </a:xfrm>
          <a:prstGeom prst="rect">
            <a:avLst/>
          </a:prstGeom>
          <a:noFill/>
          <a:ln/>
        </p:spPr>
        <p:txBody>
          <a:bodyPr wrap="square" lIns="0" tIns="0" rIns="0" bIns="0" rtlCol="0" anchor="ctr"/>
          <a:lstStyle/>
          <a:p>
            <a:pPr marL="0" indent="0">
              <a:buNone/>
            </a:pPr>
            <a:r>
              <a:rPr lang="en-US" sz="1000" dirty="0">
                <a:solidFill>
                  <a:srgbClr val="5F6875"/>
                </a:solidFill>
              </a:rPr>
              <a:t>run 1</a:t>
            </a:r>
            <a:endParaRPr lang="en-US" sz="1000" dirty="0"/>
          </a:p>
        </p:txBody>
      </p:sp>
      <p:sp>
        <p:nvSpPr>
          <p:cNvPr id="37" name="Shape 12">
            <a:extLst>
              <a:ext uri="{FF2B5EF4-FFF2-40B4-BE49-F238E27FC236}">
                <a16:creationId xmlns:a16="http://schemas.microsoft.com/office/drawing/2014/main" id="{46462FE0-0288-4156-947B-207B1801D082}"/>
              </a:ext>
            </a:extLst>
          </p:cNvPr>
          <p:cNvSpPr/>
          <p:nvPr/>
        </p:nvSpPr>
        <p:spPr>
          <a:xfrm>
            <a:off x="883920" y="3343815"/>
            <a:ext cx="384048" cy="310896"/>
          </a:xfrm>
          <a:prstGeom prst="roundRect">
            <a:avLst>
              <a:gd name="adj" fmla="val 14706"/>
            </a:avLst>
          </a:prstGeom>
          <a:solidFill>
            <a:srgbClr val="EAF2FF"/>
          </a:solidFill>
          <a:ln w="12700">
            <a:solidFill>
              <a:srgbClr val="EAF2FF"/>
            </a:solidFill>
            <a:prstDash val="solid"/>
          </a:ln>
        </p:spPr>
      </p:sp>
      <p:sp>
        <p:nvSpPr>
          <p:cNvPr id="38" name="Shape 13">
            <a:extLst>
              <a:ext uri="{FF2B5EF4-FFF2-40B4-BE49-F238E27FC236}">
                <a16:creationId xmlns:a16="http://schemas.microsoft.com/office/drawing/2014/main" id="{C3E9D449-DA1C-4505-BF32-C312CAF7029A}"/>
              </a:ext>
            </a:extLst>
          </p:cNvPr>
          <p:cNvSpPr/>
          <p:nvPr/>
        </p:nvSpPr>
        <p:spPr>
          <a:xfrm>
            <a:off x="1359408" y="3343815"/>
            <a:ext cx="384048" cy="310896"/>
          </a:xfrm>
          <a:prstGeom prst="roundRect">
            <a:avLst>
              <a:gd name="adj" fmla="val 14706"/>
            </a:avLst>
          </a:prstGeom>
          <a:solidFill>
            <a:srgbClr val="F28C3A"/>
          </a:solidFill>
          <a:ln w="12700">
            <a:solidFill>
              <a:srgbClr val="F28C3A"/>
            </a:solidFill>
            <a:prstDash val="solid"/>
          </a:ln>
        </p:spPr>
      </p:sp>
      <p:sp>
        <p:nvSpPr>
          <p:cNvPr id="39" name="Shape 14">
            <a:extLst>
              <a:ext uri="{FF2B5EF4-FFF2-40B4-BE49-F238E27FC236}">
                <a16:creationId xmlns:a16="http://schemas.microsoft.com/office/drawing/2014/main" id="{4D75A0B0-A056-4A4D-AAEE-3F2C280C8146}"/>
              </a:ext>
            </a:extLst>
          </p:cNvPr>
          <p:cNvSpPr/>
          <p:nvPr/>
        </p:nvSpPr>
        <p:spPr>
          <a:xfrm>
            <a:off x="1834896" y="3343815"/>
            <a:ext cx="384048" cy="310896"/>
          </a:xfrm>
          <a:prstGeom prst="roundRect">
            <a:avLst>
              <a:gd name="adj" fmla="val 14706"/>
            </a:avLst>
          </a:prstGeom>
          <a:solidFill>
            <a:srgbClr val="EAF2FF"/>
          </a:solidFill>
          <a:ln w="12700">
            <a:solidFill>
              <a:srgbClr val="EAF2FF"/>
            </a:solidFill>
            <a:prstDash val="solid"/>
          </a:ln>
        </p:spPr>
      </p:sp>
      <p:sp>
        <p:nvSpPr>
          <p:cNvPr id="40" name="Shape 15">
            <a:extLst>
              <a:ext uri="{FF2B5EF4-FFF2-40B4-BE49-F238E27FC236}">
                <a16:creationId xmlns:a16="http://schemas.microsoft.com/office/drawing/2014/main" id="{4664BEBB-E317-4D0A-9E03-6219E96B44FD}"/>
              </a:ext>
            </a:extLst>
          </p:cNvPr>
          <p:cNvSpPr/>
          <p:nvPr/>
        </p:nvSpPr>
        <p:spPr>
          <a:xfrm>
            <a:off x="2310384" y="3343815"/>
            <a:ext cx="384048" cy="310896"/>
          </a:xfrm>
          <a:prstGeom prst="roundRect">
            <a:avLst>
              <a:gd name="adj" fmla="val 14706"/>
            </a:avLst>
          </a:prstGeom>
          <a:solidFill>
            <a:srgbClr val="EAF2FF"/>
          </a:solidFill>
          <a:ln w="12700">
            <a:solidFill>
              <a:srgbClr val="EAF2FF"/>
            </a:solidFill>
            <a:prstDash val="solid"/>
          </a:ln>
        </p:spPr>
      </p:sp>
      <p:sp>
        <p:nvSpPr>
          <p:cNvPr id="41" name="Shape 16">
            <a:extLst>
              <a:ext uri="{FF2B5EF4-FFF2-40B4-BE49-F238E27FC236}">
                <a16:creationId xmlns:a16="http://schemas.microsoft.com/office/drawing/2014/main" id="{0D7F79AC-93FB-4987-A6DA-556D80E66AF3}"/>
              </a:ext>
            </a:extLst>
          </p:cNvPr>
          <p:cNvSpPr/>
          <p:nvPr/>
        </p:nvSpPr>
        <p:spPr>
          <a:xfrm>
            <a:off x="2785872" y="3343815"/>
            <a:ext cx="384048" cy="310896"/>
          </a:xfrm>
          <a:prstGeom prst="roundRect">
            <a:avLst>
              <a:gd name="adj" fmla="val 14706"/>
            </a:avLst>
          </a:prstGeom>
          <a:solidFill>
            <a:srgbClr val="EAF2FF"/>
          </a:solidFill>
          <a:ln w="12700">
            <a:solidFill>
              <a:srgbClr val="EAF2FF"/>
            </a:solidFill>
            <a:prstDash val="solid"/>
          </a:ln>
        </p:spPr>
      </p:sp>
      <p:sp>
        <p:nvSpPr>
          <p:cNvPr id="42" name="Text 17">
            <a:extLst>
              <a:ext uri="{FF2B5EF4-FFF2-40B4-BE49-F238E27FC236}">
                <a16:creationId xmlns:a16="http://schemas.microsoft.com/office/drawing/2014/main" id="{118AB501-CB43-404E-9CE1-694FE4DE6202}"/>
              </a:ext>
            </a:extLst>
          </p:cNvPr>
          <p:cNvSpPr/>
          <p:nvPr/>
        </p:nvSpPr>
        <p:spPr>
          <a:xfrm>
            <a:off x="3398520" y="3389535"/>
            <a:ext cx="548640" cy="146304"/>
          </a:xfrm>
          <a:prstGeom prst="rect">
            <a:avLst/>
          </a:prstGeom>
          <a:noFill/>
          <a:ln/>
        </p:spPr>
        <p:txBody>
          <a:bodyPr wrap="square" lIns="0" tIns="0" rIns="0" bIns="0" rtlCol="0" anchor="ctr"/>
          <a:lstStyle/>
          <a:p>
            <a:pPr marL="0" indent="0">
              <a:buNone/>
            </a:pPr>
            <a:r>
              <a:rPr lang="en-US" sz="1000" dirty="0">
                <a:solidFill>
                  <a:srgbClr val="5F6875"/>
                </a:solidFill>
              </a:rPr>
              <a:t>run 2</a:t>
            </a:r>
            <a:endParaRPr lang="en-US" sz="1000" dirty="0"/>
          </a:p>
        </p:txBody>
      </p:sp>
      <p:sp>
        <p:nvSpPr>
          <p:cNvPr id="43" name="Shape 18">
            <a:extLst>
              <a:ext uri="{FF2B5EF4-FFF2-40B4-BE49-F238E27FC236}">
                <a16:creationId xmlns:a16="http://schemas.microsoft.com/office/drawing/2014/main" id="{B5AC201E-AFD5-43C6-AE09-F84B521FA6A8}"/>
              </a:ext>
            </a:extLst>
          </p:cNvPr>
          <p:cNvSpPr/>
          <p:nvPr/>
        </p:nvSpPr>
        <p:spPr>
          <a:xfrm>
            <a:off x="883920" y="3874167"/>
            <a:ext cx="384048" cy="310896"/>
          </a:xfrm>
          <a:prstGeom prst="roundRect">
            <a:avLst>
              <a:gd name="adj" fmla="val 14706"/>
            </a:avLst>
          </a:prstGeom>
          <a:solidFill>
            <a:srgbClr val="EAF2FF"/>
          </a:solidFill>
          <a:ln w="12700">
            <a:solidFill>
              <a:srgbClr val="EAF2FF"/>
            </a:solidFill>
            <a:prstDash val="solid"/>
          </a:ln>
        </p:spPr>
      </p:sp>
      <p:sp>
        <p:nvSpPr>
          <p:cNvPr id="44" name="Shape 19">
            <a:extLst>
              <a:ext uri="{FF2B5EF4-FFF2-40B4-BE49-F238E27FC236}">
                <a16:creationId xmlns:a16="http://schemas.microsoft.com/office/drawing/2014/main" id="{5D2309B0-33F7-40F1-B97F-F4E31B1A3884}"/>
              </a:ext>
            </a:extLst>
          </p:cNvPr>
          <p:cNvSpPr/>
          <p:nvPr/>
        </p:nvSpPr>
        <p:spPr>
          <a:xfrm>
            <a:off x="1359408" y="3874167"/>
            <a:ext cx="384048" cy="310896"/>
          </a:xfrm>
          <a:prstGeom prst="roundRect">
            <a:avLst>
              <a:gd name="adj" fmla="val 14706"/>
            </a:avLst>
          </a:prstGeom>
          <a:solidFill>
            <a:srgbClr val="EAF2FF"/>
          </a:solidFill>
          <a:ln w="12700">
            <a:solidFill>
              <a:srgbClr val="EAF2FF"/>
            </a:solidFill>
            <a:prstDash val="solid"/>
          </a:ln>
        </p:spPr>
      </p:sp>
      <p:sp>
        <p:nvSpPr>
          <p:cNvPr id="45" name="Shape 20">
            <a:extLst>
              <a:ext uri="{FF2B5EF4-FFF2-40B4-BE49-F238E27FC236}">
                <a16:creationId xmlns:a16="http://schemas.microsoft.com/office/drawing/2014/main" id="{8EBD6932-D086-4DC5-96F4-35ADD68443A9}"/>
              </a:ext>
            </a:extLst>
          </p:cNvPr>
          <p:cNvSpPr/>
          <p:nvPr/>
        </p:nvSpPr>
        <p:spPr>
          <a:xfrm>
            <a:off x="1834896" y="3874167"/>
            <a:ext cx="384048" cy="310896"/>
          </a:xfrm>
          <a:prstGeom prst="roundRect">
            <a:avLst>
              <a:gd name="adj" fmla="val 14706"/>
            </a:avLst>
          </a:prstGeom>
          <a:solidFill>
            <a:srgbClr val="F28C3A"/>
          </a:solidFill>
          <a:ln w="12700">
            <a:solidFill>
              <a:srgbClr val="F28C3A"/>
            </a:solidFill>
            <a:prstDash val="solid"/>
          </a:ln>
        </p:spPr>
      </p:sp>
      <p:sp>
        <p:nvSpPr>
          <p:cNvPr id="46" name="Shape 21">
            <a:extLst>
              <a:ext uri="{FF2B5EF4-FFF2-40B4-BE49-F238E27FC236}">
                <a16:creationId xmlns:a16="http://schemas.microsoft.com/office/drawing/2014/main" id="{EEFD68BC-D628-4B0F-9489-31D2A82C0054}"/>
              </a:ext>
            </a:extLst>
          </p:cNvPr>
          <p:cNvSpPr/>
          <p:nvPr/>
        </p:nvSpPr>
        <p:spPr>
          <a:xfrm>
            <a:off x="2310384" y="3874167"/>
            <a:ext cx="384048" cy="310896"/>
          </a:xfrm>
          <a:prstGeom prst="roundRect">
            <a:avLst>
              <a:gd name="adj" fmla="val 14706"/>
            </a:avLst>
          </a:prstGeom>
          <a:solidFill>
            <a:srgbClr val="EAF2FF"/>
          </a:solidFill>
          <a:ln w="12700">
            <a:solidFill>
              <a:srgbClr val="EAF2FF"/>
            </a:solidFill>
            <a:prstDash val="solid"/>
          </a:ln>
        </p:spPr>
      </p:sp>
      <p:sp>
        <p:nvSpPr>
          <p:cNvPr id="47" name="Shape 22">
            <a:extLst>
              <a:ext uri="{FF2B5EF4-FFF2-40B4-BE49-F238E27FC236}">
                <a16:creationId xmlns:a16="http://schemas.microsoft.com/office/drawing/2014/main" id="{8D62BC8A-61F0-4DE7-BD59-3C0A1FD76DF7}"/>
              </a:ext>
            </a:extLst>
          </p:cNvPr>
          <p:cNvSpPr/>
          <p:nvPr/>
        </p:nvSpPr>
        <p:spPr>
          <a:xfrm>
            <a:off x="2785872" y="3874167"/>
            <a:ext cx="384048" cy="310896"/>
          </a:xfrm>
          <a:prstGeom prst="roundRect">
            <a:avLst>
              <a:gd name="adj" fmla="val 14706"/>
            </a:avLst>
          </a:prstGeom>
          <a:solidFill>
            <a:srgbClr val="EAF2FF"/>
          </a:solidFill>
          <a:ln w="12700">
            <a:solidFill>
              <a:srgbClr val="EAF2FF"/>
            </a:solidFill>
            <a:prstDash val="solid"/>
          </a:ln>
        </p:spPr>
      </p:sp>
      <p:sp>
        <p:nvSpPr>
          <p:cNvPr id="48" name="Text 23">
            <a:extLst>
              <a:ext uri="{FF2B5EF4-FFF2-40B4-BE49-F238E27FC236}">
                <a16:creationId xmlns:a16="http://schemas.microsoft.com/office/drawing/2014/main" id="{805F156B-32A4-4315-BEC5-94A53FCDF45B}"/>
              </a:ext>
            </a:extLst>
          </p:cNvPr>
          <p:cNvSpPr/>
          <p:nvPr/>
        </p:nvSpPr>
        <p:spPr>
          <a:xfrm>
            <a:off x="3398520" y="3919887"/>
            <a:ext cx="548640" cy="146304"/>
          </a:xfrm>
          <a:prstGeom prst="rect">
            <a:avLst/>
          </a:prstGeom>
          <a:noFill/>
          <a:ln/>
        </p:spPr>
        <p:txBody>
          <a:bodyPr wrap="square" lIns="0" tIns="0" rIns="0" bIns="0" rtlCol="0" anchor="ctr"/>
          <a:lstStyle/>
          <a:p>
            <a:pPr marL="0" indent="0">
              <a:buNone/>
            </a:pPr>
            <a:r>
              <a:rPr lang="en-US" sz="1000" dirty="0">
                <a:solidFill>
                  <a:srgbClr val="5F6875"/>
                </a:solidFill>
              </a:rPr>
              <a:t>run 3</a:t>
            </a:r>
            <a:endParaRPr lang="en-US" sz="1000" dirty="0"/>
          </a:p>
        </p:txBody>
      </p:sp>
      <p:sp>
        <p:nvSpPr>
          <p:cNvPr id="49" name="Shape 24">
            <a:extLst>
              <a:ext uri="{FF2B5EF4-FFF2-40B4-BE49-F238E27FC236}">
                <a16:creationId xmlns:a16="http://schemas.microsoft.com/office/drawing/2014/main" id="{B971DBAC-BC85-4CB1-95B3-BB93EA88261B}"/>
              </a:ext>
            </a:extLst>
          </p:cNvPr>
          <p:cNvSpPr/>
          <p:nvPr/>
        </p:nvSpPr>
        <p:spPr>
          <a:xfrm>
            <a:off x="883920" y="4404519"/>
            <a:ext cx="384048" cy="310896"/>
          </a:xfrm>
          <a:prstGeom prst="roundRect">
            <a:avLst>
              <a:gd name="adj" fmla="val 14706"/>
            </a:avLst>
          </a:prstGeom>
          <a:solidFill>
            <a:srgbClr val="EAF2FF"/>
          </a:solidFill>
          <a:ln w="12700">
            <a:solidFill>
              <a:srgbClr val="EAF2FF"/>
            </a:solidFill>
            <a:prstDash val="solid"/>
          </a:ln>
        </p:spPr>
      </p:sp>
      <p:sp>
        <p:nvSpPr>
          <p:cNvPr id="50" name="Shape 25">
            <a:extLst>
              <a:ext uri="{FF2B5EF4-FFF2-40B4-BE49-F238E27FC236}">
                <a16:creationId xmlns:a16="http://schemas.microsoft.com/office/drawing/2014/main" id="{079B84AF-1610-4394-A678-74271ECCCE8A}"/>
              </a:ext>
            </a:extLst>
          </p:cNvPr>
          <p:cNvSpPr/>
          <p:nvPr/>
        </p:nvSpPr>
        <p:spPr>
          <a:xfrm>
            <a:off x="1359408" y="4404519"/>
            <a:ext cx="384048" cy="310896"/>
          </a:xfrm>
          <a:prstGeom prst="roundRect">
            <a:avLst>
              <a:gd name="adj" fmla="val 14706"/>
            </a:avLst>
          </a:prstGeom>
          <a:solidFill>
            <a:srgbClr val="EAF2FF"/>
          </a:solidFill>
          <a:ln w="12700">
            <a:solidFill>
              <a:srgbClr val="EAF2FF"/>
            </a:solidFill>
            <a:prstDash val="solid"/>
          </a:ln>
        </p:spPr>
      </p:sp>
      <p:sp>
        <p:nvSpPr>
          <p:cNvPr id="51" name="Shape 26">
            <a:extLst>
              <a:ext uri="{FF2B5EF4-FFF2-40B4-BE49-F238E27FC236}">
                <a16:creationId xmlns:a16="http://schemas.microsoft.com/office/drawing/2014/main" id="{C81EF26B-B179-4ACC-AB2F-3C1256C3782B}"/>
              </a:ext>
            </a:extLst>
          </p:cNvPr>
          <p:cNvSpPr/>
          <p:nvPr/>
        </p:nvSpPr>
        <p:spPr>
          <a:xfrm>
            <a:off x="1834896" y="4404519"/>
            <a:ext cx="384048" cy="310896"/>
          </a:xfrm>
          <a:prstGeom prst="roundRect">
            <a:avLst>
              <a:gd name="adj" fmla="val 14706"/>
            </a:avLst>
          </a:prstGeom>
          <a:solidFill>
            <a:srgbClr val="EAF2FF"/>
          </a:solidFill>
          <a:ln w="12700">
            <a:solidFill>
              <a:srgbClr val="EAF2FF"/>
            </a:solidFill>
            <a:prstDash val="solid"/>
          </a:ln>
        </p:spPr>
      </p:sp>
      <p:sp>
        <p:nvSpPr>
          <p:cNvPr id="52" name="Shape 27">
            <a:extLst>
              <a:ext uri="{FF2B5EF4-FFF2-40B4-BE49-F238E27FC236}">
                <a16:creationId xmlns:a16="http://schemas.microsoft.com/office/drawing/2014/main" id="{544B3FAC-422F-479F-B12D-C66C8E8FEA91}"/>
              </a:ext>
            </a:extLst>
          </p:cNvPr>
          <p:cNvSpPr/>
          <p:nvPr/>
        </p:nvSpPr>
        <p:spPr>
          <a:xfrm>
            <a:off x="2310384" y="4404519"/>
            <a:ext cx="384048" cy="310896"/>
          </a:xfrm>
          <a:prstGeom prst="roundRect">
            <a:avLst>
              <a:gd name="adj" fmla="val 14706"/>
            </a:avLst>
          </a:prstGeom>
          <a:solidFill>
            <a:srgbClr val="F28C3A"/>
          </a:solidFill>
          <a:ln w="12700">
            <a:solidFill>
              <a:srgbClr val="F28C3A"/>
            </a:solidFill>
            <a:prstDash val="solid"/>
          </a:ln>
        </p:spPr>
      </p:sp>
      <p:sp>
        <p:nvSpPr>
          <p:cNvPr id="53" name="Shape 28">
            <a:extLst>
              <a:ext uri="{FF2B5EF4-FFF2-40B4-BE49-F238E27FC236}">
                <a16:creationId xmlns:a16="http://schemas.microsoft.com/office/drawing/2014/main" id="{CA129035-1B7E-4879-A5BD-ACE52BA66931}"/>
              </a:ext>
            </a:extLst>
          </p:cNvPr>
          <p:cNvSpPr/>
          <p:nvPr/>
        </p:nvSpPr>
        <p:spPr>
          <a:xfrm>
            <a:off x="2785872" y="4404519"/>
            <a:ext cx="384048" cy="310896"/>
          </a:xfrm>
          <a:prstGeom prst="roundRect">
            <a:avLst>
              <a:gd name="adj" fmla="val 14706"/>
            </a:avLst>
          </a:prstGeom>
          <a:solidFill>
            <a:srgbClr val="EAF2FF"/>
          </a:solidFill>
          <a:ln w="12700">
            <a:solidFill>
              <a:srgbClr val="EAF2FF"/>
            </a:solidFill>
            <a:prstDash val="solid"/>
          </a:ln>
        </p:spPr>
      </p:sp>
      <p:sp>
        <p:nvSpPr>
          <p:cNvPr id="54" name="Text 29">
            <a:extLst>
              <a:ext uri="{FF2B5EF4-FFF2-40B4-BE49-F238E27FC236}">
                <a16:creationId xmlns:a16="http://schemas.microsoft.com/office/drawing/2014/main" id="{92792759-F725-4BCC-9E28-C67A2C34E2EB}"/>
              </a:ext>
            </a:extLst>
          </p:cNvPr>
          <p:cNvSpPr/>
          <p:nvPr/>
        </p:nvSpPr>
        <p:spPr>
          <a:xfrm>
            <a:off x="3398520" y="4450239"/>
            <a:ext cx="548640" cy="146304"/>
          </a:xfrm>
          <a:prstGeom prst="rect">
            <a:avLst/>
          </a:prstGeom>
          <a:noFill/>
          <a:ln/>
        </p:spPr>
        <p:txBody>
          <a:bodyPr wrap="square" lIns="0" tIns="0" rIns="0" bIns="0" rtlCol="0" anchor="ctr"/>
          <a:lstStyle/>
          <a:p>
            <a:pPr marL="0" indent="0">
              <a:buNone/>
            </a:pPr>
            <a:r>
              <a:rPr lang="en-US" sz="1000" dirty="0">
                <a:solidFill>
                  <a:srgbClr val="5F6875"/>
                </a:solidFill>
              </a:rPr>
              <a:t>run 4</a:t>
            </a:r>
            <a:endParaRPr lang="en-US" sz="1000" dirty="0"/>
          </a:p>
        </p:txBody>
      </p:sp>
      <p:sp>
        <p:nvSpPr>
          <p:cNvPr id="55" name="Shape 30">
            <a:extLst>
              <a:ext uri="{FF2B5EF4-FFF2-40B4-BE49-F238E27FC236}">
                <a16:creationId xmlns:a16="http://schemas.microsoft.com/office/drawing/2014/main" id="{A4A9D42F-B1FC-40DB-8DEE-0560650C521D}"/>
              </a:ext>
            </a:extLst>
          </p:cNvPr>
          <p:cNvSpPr/>
          <p:nvPr/>
        </p:nvSpPr>
        <p:spPr>
          <a:xfrm>
            <a:off x="883920" y="4934871"/>
            <a:ext cx="384048" cy="310896"/>
          </a:xfrm>
          <a:prstGeom prst="roundRect">
            <a:avLst>
              <a:gd name="adj" fmla="val 14706"/>
            </a:avLst>
          </a:prstGeom>
          <a:solidFill>
            <a:srgbClr val="EAF2FF"/>
          </a:solidFill>
          <a:ln w="12700">
            <a:solidFill>
              <a:srgbClr val="EAF2FF"/>
            </a:solidFill>
            <a:prstDash val="solid"/>
          </a:ln>
        </p:spPr>
      </p:sp>
      <p:sp>
        <p:nvSpPr>
          <p:cNvPr id="56" name="Shape 31">
            <a:extLst>
              <a:ext uri="{FF2B5EF4-FFF2-40B4-BE49-F238E27FC236}">
                <a16:creationId xmlns:a16="http://schemas.microsoft.com/office/drawing/2014/main" id="{00C91168-7EEE-4B6A-9DE3-B0B838013B20}"/>
              </a:ext>
            </a:extLst>
          </p:cNvPr>
          <p:cNvSpPr/>
          <p:nvPr/>
        </p:nvSpPr>
        <p:spPr>
          <a:xfrm>
            <a:off x="1359408" y="4934871"/>
            <a:ext cx="384048" cy="310896"/>
          </a:xfrm>
          <a:prstGeom prst="roundRect">
            <a:avLst>
              <a:gd name="adj" fmla="val 14706"/>
            </a:avLst>
          </a:prstGeom>
          <a:solidFill>
            <a:srgbClr val="EAF2FF"/>
          </a:solidFill>
          <a:ln w="12700">
            <a:solidFill>
              <a:srgbClr val="EAF2FF"/>
            </a:solidFill>
            <a:prstDash val="solid"/>
          </a:ln>
        </p:spPr>
      </p:sp>
      <p:sp>
        <p:nvSpPr>
          <p:cNvPr id="57" name="Shape 32">
            <a:extLst>
              <a:ext uri="{FF2B5EF4-FFF2-40B4-BE49-F238E27FC236}">
                <a16:creationId xmlns:a16="http://schemas.microsoft.com/office/drawing/2014/main" id="{60777F3F-7908-402B-93A2-12935E9451D3}"/>
              </a:ext>
            </a:extLst>
          </p:cNvPr>
          <p:cNvSpPr/>
          <p:nvPr/>
        </p:nvSpPr>
        <p:spPr>
          <a:xfrm>
            <a:off x="1834896" y="4934871"/>
            <a:ext cx="384048" cy="310896"/>
          </a:xfrm>
          <a:prstGeom prst="roundRect">
            <a:avLst>
              <a:gd name="adj" fmla="val 14706"/>
            </a:avLst>
          </a:prstGeom>
          <a:solidFill>
            <a:srgbClr val="EAF2FF"/>
          </a:solidFill>
          <a:ln w="12700">
            <a:solidFill>
              <a:srgbClr val="EAF2FF"/>
            </a:solidFill>
            <a:prstDash val="solid"/>
          </a:ln>
        </p:spPr>
      </p:sp>
      <p:sp>
        <p:nvSpPr>
          <p:cNvPr id="58" name="Shape 33">
            <a:extLst>
              <a:ext uri="{FF2B5EF4-FFF2-40B4-BE49-F238E27FC236}">
                <a16:creationId xmlns:a16="http://schemas.microsoft.com/office/drawing/2014/main" id="{9D48B3FF-074A-4511-B7A9-8FEBFBEEC42E}"/>
              </a:ext>
            </a:extLst>
          </p:cNvPr>
          <p:cNvSpPr/>
          <p:nvPr/>
        </p:nvSpPr>
        <p:spPr>
          <a:xfrm>
            <a:off x="2310384" y="4934871"/>
            <a:ext cx="384048" cy="310896"/>
          </a:xfrm>
          <a:prstGeom prst="roundRect">
            <a:avLst>
              <a:gd name="adj" fmla="val 14706"/>
            </a:avLst>
          </a:prstGeom>
          <a:solidFill>
            <a:srgbClr val="EAF2FF"/>
          </a:solidFill>
          <a:ln w="12700">
            <a:solidFill>
              <a:srgbClr val="EAF2FF"/>
            </a:solidFill>
            <a:prstDash val="solid"/>
          </a:ln>
        </p:spPr>
      </p:sp>
      <p:sp>
        <p:nvSpPr>
          <p:cNvPr id="59" name="Shape 34">
            <a:extLst>
              <a:ext uri="{FF2B5EF4-FFF2-40B4-BE49-F238E27FC236}">
                <a16:creationId xmlns:a16="http://schemas.microsoft.com/office/drawing/2014/main" id="{656AE24E-3224-4D32-92D5-0E52ABBFEF2A}"/>
              </a:ext>
            </a:extLst>
          </p:cNvPr>
          <p:cNvSpPr/>
          <p:nvPr/>
        </p:nvSpPr>
        <p:spPr>
          <a:xfrm>
            <a:off x="2785872" y="4934871"/>
            <a:ext cx="384048" cy="310896"/>
          </a:xfrm>
          <a:prstGeom prst="roundRect">
            <a:avLst>
              <a:gd name="adj" fmla="val 14706"/>
            </a:avLst>
          </a:prstGeom>
          <a:solidFill>
            <a:srgbClr val="F28C3A"/>
          </a:solidFill>
          <a:ln w="12700">
            <a:solidFill>
              <a:srgbClr val="F28C3A"/>
            </a:solidFill>
            <a:prstDash val="solid"/>
          </a:ln>
        </p:spPr>
      </p:sp>
      <p:sp>
        <p:nvSpPr>
          <p:cNvPr id="60" name="Text 35">
            <a:extLst>
              <a:ext uri="{FF2B5EF4-FFF2-40B4-BE49-F238E27FC236}">
                <a16:creationId xmlns:a16="http://schemas.microsoft.com/office/drawing/2014/main" id="{98A3BDA3-D8C5-49E3-9820-9A161F6A5D04}"/>
              </a:ext>
            </a:extLst>
          </p:cNvPr>
          <p:cNvSpPr/>
          <p:nvPr/>
        </p:nvSpPr>
        <p:spPr>
          <a:xfrm>
            <a:off x="3398520" y="4980591"/>
            <a:ext cx="548640" cy="146304"/>
          </a:xfrm>
          <a:prstGeom prst="rect">
            <a:avLst/>
          </a:prstGeom>
          <a:noFill/>
          <a:ln/>
        </p:spPr>
        <p:txBody>
          <a:bodyPr wrap="square" lIns="0" tIns="0" rIns="0" bIns="0" rtlCol="0" anchor="ctr"/>
          <a:lstStyle/>
          <a:p>
            <a:pPr marL="0" indent="0">
              <a:buNone/>
            </a:pPr>
            <a:r>
              <a:rPr lang="en-US" sz="1000" dirty="0">
                <a:solidFill>
                  <a:srgbClr val="5F6875"/>
                </a:solidFill>
              </a:rPr>
              <a:t>run 5</a:t>
            </a:r>
            <a:endParaRPr lang="en-US" sz="1000" dirty="0"/>
          </a:p>
        </p:txBody>
      </p:sp>
      <p:sp>
        <p:nvSpPr>
          <p:cNvPr id="61" name="Text 36">
            <a:extLst>
              <a:ext uri="{FF2B5EF4-FFF2-40B4-BE49-F238E27FC236}">
                <a16:creationId xmlns:a16="http://schemas.microsoft.com/office/drawing/2014/main" id="{25EB548D-C96A-41E5-8A8A-97AA3E6E38DD}"/>
              </a:ext>
            </a:extLst>
          </p:cNvPr>
          <p:cNvSpPr/>
          <p:nvPr/>
        </p:nvSpPr>
        <p:spPr>
          <a:xfrm>
            <a:off x="865632" y="5721255"/>
            <a:ext cx="3383280" cy="182880"/>
          </a:xfrm>
          <a:prstGeom prst="rect">
            <a:avLst/>
          </a:prstGeom>
          <a:noFill/>
          <a:ln/>
        </p:spPr>
        <p:txBody>
          <a:bodyPr wrap="square" lIns="0" tIns="0" rIns="0" bIns="0" rtlCol="0" anchor="ctr"/>
          <a:lstStyle/>
          <a:p>
            <a:pPr marL="0" indent="0">
              <a:buNone/>
            </a:pPr>
            <a:r>
              <a:rPr lang="en-US" sz="1150" dirty="0">
                <a:solidFill>
                  <a:srgbClr val="5F6875"/>
                </a:solidFill>
              </a:rPr>
              <a:t>Orange = validation fold; blue = training folds</a:t>
            </a:r>
            <a:endParaRPr lang="en-US" sz="1150" dirty="0"/>
          </a:p>
        </p:txBody>
      </p:sp>
      <p:sp>
        <p:nvSpPr>
          <p:cNvPr id="62" name="Text 37">
            <a:extLst>
              <a:ext uri="{FF2B5EF4-FFF2-40B4-BE49-F238E27FC236}">
                <a16:creationId xmlns:a16="http://schemas.microsoft.com/office/drawing/2014/main" id="{2FF949EF-33D8-4642-90C0-BD0385C531F0}"/>
              </a:ext>
            </a:extLst>
          </p:cNvPr>
          <p:cNvSpPr/>
          <p:nvPr/>
        </p:nvSpPr>
        <p:spPr>
          <a:xfrm>
            <a:off x="5547360" y="2447703"/>
            <a:ext cx="3931920" cy="256032"/>
          </a:xfrm>
          <a:prstGeom prst="rect">
            <a:avLst/>
          </a:prstGeom>
          <a:noFill/>
          <a:ln/>
        </p:spPr>
        <p:txBody>
          <a:bodyPr wrap="square" lIns="0" tIns="0" rIns="0" bIns="0" rtlCol="0" anchor="ctr"/>
          <a:lstStyle/>
          <a:p>
            <a:pPr marL="0" indent="0">
              <a:buNone/>
            </a:pPr>
            <a:r>
              <a:rPr lang="en-US" sz="1800" b="1" dirty="0">
                <a:solidFill>
                  <a:srgbClr val="173F6B"/>
                </a:solidFill>
              </a:rPr>
              <a:t>LOSO / Leave-One-Subject-Out</a:t>
            </a:r>
            <a:endParaRPr lang="en-US" sz="1800" dirty="0"/>
          </a:p>
        </p:txBody>
      </p:sp>
      <p:sp>
        <p:nvSpPr>
          <p:cNvPr id="63" name="Shape 38">
            <a:extLst>
              <a:ext uri="{FF2B5EF4-FFF2-40B4-BE49-F238E27FC236}">
                <a16:creationId xmlns:a16="http://schemas.microsoft.com/office/drawing/2014/main" id="{6AD7E6CD-5208-42F6-8C29-80DE143771E3}"/>
              </a:ext>
            </a:extLst>
          </p:cNvPr>
          <p:cNvSpPr/>
          <p:nvPr/>
        </p:nvSpPr>
        <p:spPr>
          <a:xfrm>
            <a:off x="5638800" y="2813463"/>
            <a:ext cx="384048" cy="310896"/>
          </a:xfrm>
          <a:prstGeom prst="roundRect">
            <a:avLst>
              <a:gd name="adj" fmla="val 14706"/>
            </a:avLst>
          </a:prstGeom>
          <a:solidFill>
            <a:srgbClr val="12A4A6"/>
          </a:solidFill>
          <a:ln w="12700">
            <a:solidFill>
              <a:srgbClr val="12A4A6"/>
            </a:solidFill>
            <a:prstDash val="solid"/>
          </a:ln>
        </p:spPr>
      </p:sp>
      <p:sp>
        <p:nvSpPr>
          <p:cNvPr id="84" name="Shape 39">
            <a:extLst>
              <a:ext uri="{FF2B5EF4-FFF2-40B4-BE49-F238E27FC236}">
                <a16:creationId xmlns:a16="http://schemas.microsoft.com/office/drawing/2014/main" id="{0979470F-9EC5-4800-9A50-65FFEC09D98F}"/>
              </a:ext>
            </a:extLst>
          </p:cNvPr>
          <p:cNvSpPr/>
          <p:nvPr/>
        </p:nvSpPr>
        <p:spPr>
          <a:xfrm>
            <a:off x="6114288" y="2813463"/>
            <a:ext cx="384048" cy="310896"/>
          </a:xfrm>
          <a:prstGeom prst="roundRect">
            <a:avLst>
              <a:gd name="adj" fmla="val 14706"/>
            </a:avLst>
          </a:prstGeom>
          <a:solidFill>
            <a:srgbClr val="EEF3F8"/>
          </a:solidFill>
          <a:ln w="12700">
            <a:solidFill>
              <a:srgbClr val="EEF3F8"/>
            </a:solidFill>
            <a:prstDash val="solid"/>
          </a:ln>
        </p:spPr>
      </p:sp>
      <p:sp>
        <p:nvSpPr>
          <p:cNvPr id="85" name="Shape 40">
            <a:extLst>
              <a:ext uri="{FF2B5EF4-FFF2-40B4-BE49-F238E27FC236}">
                <a16:creationId xmlns:a16="http://schemas.microsoft.com/office/drawing/2014/main" id="{42B2F0BC-498A-4F30-81DC-98B33E394630}"/>
              </a:ext>
            </a:extLst>
          </p:cNvPr>
          <p:cNvSpPr/>
          <p:nvPr/>
        </p:nvSpPr>
        <p:spPr>
          <a:xfrm>
            <a:off x="6589776" y="2813463"/>
            <a:ext cx="384048" cy="310896"/>
          </a:xfrm>
          <a:prstGeom prst="roundRect">
            <a:avLst>
              <a:gd name="adj" fmla="val 14706"/>
            </a:avLst>
          </a:prstGeom>
          <a:solidFill>
            <a:srgbClr val="EEF3F8"/>
          </a:solidFill>
          <a:ln w="12700">
            <a:solidFill>
              <a:srgbClr val="EEF3F8"/>
            </a:solidFill>
            <a:prstDash val="solid"/>
          </a:ln>
        </p:spPr>
      </p:sp>
      <p:sp>
        <p:nvSpPr>
          <p:cNvPr id="86" name="Shape 41">
            <a:extLst>
              <a:ext uri="{FF2B5EF4-FFF2-40B4-BE49-F238E27FC236}">
                <a16:creationId xmlns:a16="http://schemas.microsoft.com/office/drawing/2014/main" id="{7BC44980-0815-4167-ABE6-310B0E12F6AD}"/>
              </a:ext>
            </a:extLst>
          </p:cNvPr>
          <p:cNvSpPr/>
          <p:nvPr/>
        </p:nvSpPr>
        <p:spPr>
          <a:xfrm>
            <a:off x="7065264" y="2813463"/>
            <a:ext cx="384048" cy="310896"/>
          </a:xfrm>
          <a:prstGeom prst="roundRect">
            <a:avLst>
              <a:gd name="adj" fmla="val 14706"/>
            </a:avLst>
          </a:prstGeom>
          <a:solidFill>
            <a:srgbClr val="EEF3F8"/>
          </a:solidFill>
          <a:ln w="12700">
            <a:solidFill>
              <a:srgbClr val="EEF3F8"/>
            </a:solidFill>
            <a:prstDash val="solid"/>
          </a:ln>
        </p:spPr>
      </p:sp>
      <p:sp>
        <p:nvSpPr>
          <p:cNvPr id="87" name="Shape 42">
            <a:extLst>
              <a:ext uri="{FF2B5EF4-FFF2-40B4-BE49-F238E27FC236}">
                <a16:creationId xmlns:a16="http://schemas.microsoft.com/office/drawing/2014/main" id="{A19C7823-2BEC-4CCF-A8E9-AC106D4B5F8B}"/>
              </a:ext>
            </a:extLst>
          </p:cNvPr>
          <p:cNvSpPr/>
          <p:nvPr/>
        </p:nvSpPr>
        <p:spPr>
          <a:xfrm>
            <a:off x="7540752" y="2813463"/>
            <a:ext cx="384048" cy="310896"/>
          </a:xfrm>
          <a:prstGeom prst="roundRect">
            <a:avLst>
              <a:gd name="adj" fmla="val 14706"/>
            </a:avLst>
          </a:prstGeom>
          <a:solidFill>
            <a:srgbClr val="EEF3F8"/>
          </a:solidFill>
          <a:ln w="12700">
            <a:solidFill>
              <a:srgbClr val="EEF3F8"/>
            </a:solidFill>
            <a:prstDash val="solid"/>
          </a:ln>
        </p:spPr>
      </p:sp>
      <p:sp>
        <p:nvSpPr>
          <p:cNvPr id="88" name="Text 43">
            <a:extLst>
              <a:ext uri="{FF2B5EF4-FFF2-40B4-BE49-F238E27FC236}">
                <a16:creationId xmlns:a16="http://schemas.microsoft.com/office/drawing/2014/main" id="{9391480A-1F42-456A-8310-21A68594F8BD}"/>
              </a:ext>
            </a:extLst>
          </p:cNvPr>
          <p:cNvSpPr/>
          <p:nvPr/>
        </p:nvSpPr>
        <p:spPr>
          <a:xfrm>
            <a:off x="8162544" y="2859183"/>
            <a:ext cx="731520" cy="146304"/>
          </a:xfrm>
          <a:prstGeom prst="rect">
            <a:avLst/>
          </a:prstGeom>
          <a:noFill/>
          <a:ln/>
        </p:spPr>
        <p:txBody>
          <a:bodyPr wrap="square" lIns="0" tIns="0" rIns="0" bIns="0" rtlCol="0" anchor="ctr"/>
          <a:lstStyle/>
          <a:p>
            <a:pPr marL="0" indent="0">
              <a:buNone/>
            </a:pPr>
            <a:r>
              <a:rPr lang="en-US" sz="1000" dirty="0">
                <a:solidFill>
                  <a:srgbClr val="5F6875"/>
                </a:solidFill>
              </a:rPr>
              <a:t>test subj 1</a:t>
            </a:r>
            <a:endParaRPr lang="en-US" sz="1000" dirty="0"/>
          </a:p>
        </p:txBody>
      </p:sp>
      <p:sp>
        <p:nvSpPr>
          <p:cNvPr id="89" name="Shape 44">
            <a:extLst>
              <a:ext uri="{FF2B5EF4-FFF2-40B4-BE49-F238E27FC236}">
                <a16:creationId xmlns:a16="http://schemas.microsoft.com/office/drawing/2014/main" id="{3DC591AC-4B6A-4EA5-859C-4C3E8D0E506C}"/>
              </a:ext>
            </a:extLst>
          </p:cNvPr>
          <p:cNvSpPr/>
          <p:nvPr/>
        </p:nvSpPr>
        <p:spPr>
          <a:xfrm>
            <a:off x="5638800" y="3343815"/>
            <a:ext cx="384048" cy="310896"/>
          </a:xfrm>
          <a:prstGeom prst="roundRect">
            <a:avLst>
              <a:gd name="adj" fmla="val 14706"/>
            </a:avLst>
          </a:prstGeom>
          <a:solidFill>
            <a:srgbClr val="EEF3F8"/>
          </a:solidFill>
          <a:ln w="12700">
            <a:solidFill>
              <a:srgbClr val="EEF3F8"/>
            </a:solidFill>
            <a:prstDash val="solid"/>
          </a:ln>
        </p:spPr>
      </p:sp>
      <p:sp>
        <p:nvSpPr>
          <p:cNvPr id="90" name="Shape 45">
            <a:extLst>
              <a:ext uri="{FF2B5EF4-FFF2-40B4-BE49-F238E27FC236}">
                <a16:creationId xmlns:a16="http://schemas.microsoft.com/office/drawing/2014/main" id="{45AF5FC2-A781-4DE8-9FCC-3255C42F6585}"/>
              </a:ext>
            </a:extLst>
          </p:cNvPr>
          <p:cNvSpPr/>
          <p:nvPr/>
        </p:nvSpPr>
        <p:spPr>
          <a:xfrm>
            <a:off x="6114288" y="3343815"/>
            <a:ext cx="384048" cy="310896"/>
          </a:xfrm>
          <a:prstGeom prst="roundRect">
            <a:avLst>
              <a:gd name="adj" fmla="val 14706"/>
            </a:avLst>
          </a:prstGeom>
          <a:solidFill>
            <a:srgbClr val="F28C3A"/>
          </a:solidFill>
          <a:ln w="12700">
            <a:solidFill>
              <a:srgbClr val="F28C3A"/>
            </a:solidFill>
            <a:prstDash val="solid"/>
          </a:ln>
        </p:spPr>
      </p:sp>
      <p:sp>
        <p:nvSpPr>
          <p:cNvPr id="91" name="Shape 46">
            <a:extLst>
              <a:ext uri="{FF2B5EF4-FFF2-40B4-BE49-F238E27FC236}">
                <a16:creationId xmlns:a16="http://schemas.microsoft.com/office/drawing/2014/main" id="{6419B3FB-BF02-4EB3-B7E6-C8D1818559F4}"/>
              </a:ext>
            </a:extLst>
          </p:cNvPr>
          <p:cNvSpPr/>
          <p:nvPr/>
        </p:nvSpPr>
        <p:spPr>
          <a:xfrm>
            <a:off x="6589776" y="3343815"/>
            <a:ext cx="384048" cy="310896"/>
          </a:xfrm>
          <a:prstGeom prst="roundRect">
            <a:avLst>
              <a:gd name="adj" fmla="val 14706"/>
            </a:avLst>
          </a:prstGeom>
          <a:solidFill>
            <a:srgbClr val="EEF3F8"/>
          </a:solidFill>
          <a:ln w="12700">
            <a:solidFill>
              <a:srgbClr val="EEF3F8"/>
            </a:solidFill>
            <a:prstDash val="solid"/>
          </a:ln>
        </p:spPr>
      </p:sp>
      <p:sp>
        <p:nvSpPr>
          <p:cNvPr id="92" name="Shape 47">
            <a:extLst>
              <a:ext uri="{FF2B5EF4-FFF2-40B4-BE49-F238E27FC236}">
                <a16:creationId xmlns:a16="http://schemas.microsoft.com/office/drawing/2014/main" id="{72437670-B13C-40EF-BBF0-4BD182F8D5D8}"/>
              </a:ext>
            </a:extLst>
          </p:cNvPr>
          <p:cNvSpPr/>
          <p:nvPr/>
        </p:nvSpPr>
        <p:spPr>
          <a:xfrm>
            <a:off x="7065264" y="3343815"/>
            <a:ext cx="384048" cy="310896"/>
          </a:xfrm>
          <a:prstGeom prst="roundRect">
            <a:avLst>
              <a:gd name="adj" fmla="val 14706"/>
            </a:avLst>
          </a:prstGeom>
          <a:solidFill>
            <a:srgbClr val="EEF3F8"/>
          </a:solidFill>
          <a:ln w="12700">
            <a:solidFill>
              <a:srgbClr val="EEF3F8"/>
            </a:solidFill>
            <a:prstDash val="solid"/>
          </a:ln>
        </p:spPr>
      </p:sp>
      <p:sp>
        <p:nvSpPr>
          <p:cNvPr id="93" name="Shape 48">
            <a:extLst>
              <a:ext uri="{FF2B5EF4-FFF2-40B4-BE49-F238E27FC236}">
                <a16:creationId xmlns:a16="http://schemas.microsoft.com/office/drawing/2014/main" id="{4CCB65D5-7DF1-46D9-9860-FAF6496F0F58}"/>
              </a:ext>
            </a:extLst>
          </p:cNvPr>
          <p:cNvSpPr/>
          <p:nvPr/>
        </p:nvSpPr>
        <p:spPr>
          <a:xfrm>
            <a:off x="7540752" y="3343815"/>
            <a:ext cx="384048" cy="310896"/>
          </a:xfrm>
          <a:prstGeom prst="roundRect">
            <a:avLst>
              <a:gd name="adj" fmla="val 14706"/>
            </a:avLst>
          </a:prstGeom>
          <a:solidFill>
            <a:srgbClr val="EEF3F8"/>
          </a:solidFill>
          <a:ln w="12700">
            <a:solidFill>
              <a:srgbClr val="EEF3F8"/>
            </a:solidFill>
            <a:prstDash val="solid"/>
          </a:ln>
        </p:spPr>
      </p:sp>
      <p:sp>
        <p:nvSpPr>
          <p:cNvPr id="94" name="Text 49">
            <a:extLst>
              <a:ext uri="{FF2B5EF4-FFF2-40B4-BE49-F238E27FC236}">
                <a16:creationId xmlns:a16="http://schemas.microsoft.com/office/drawing/2014/main" id="{2A909C70-AF6A-49BF-9BDE-AD63A81B1970}"/>
              </a:ext>
            </a:extLst>
          </p:cNvPr>
          <p:cNvSpPr/>
          <p:nvPr/>
        </p:nvSpPr>
        <p:spPr>
          <a:xfrm>
            <a:off x="8162544" y="3389535"/>
            <a:ext cx="731520" cy="146304"/>
          </a:xfrm>
          <a:prstGeom prst="rect">
            <a:avLst/>
          </a:prstGeom>
          <a:noFill/>
          <a:ln/>
        </p:spPr>
        <p:txBody>
          <a:bodyPr wrap="square" lIns="0" tIns="0" rIns="0" bIns="0" rtlCol="0" anchor="ctr"/>
          <a:lstStyle/>
          <a:p>
            <a:pPr marL="0" indent="0">
              <a:buNone/>
            </a:pPr>
            <a:r>
              <a:rPr lang="en-US" sz="1000" dirty="0">
                <a:solidFill>
                  <a:srgbClr val="5F6875"/>
                </a:solidFill>
              </a:rPr>
              <a:t>test subj 2</a:t>
            </a:r>
            <a:endParaRPr lang="en-US" sz="1000" dirty="0"/>
          </a:p>
        </p:txBody>
      </p:sp>
      <p:sp>
        <p:nvSpPr>
          <p:cNvPr id="95" name="Shape 50">
            <a:extLst>
              <a:ext uri="{FF2B5EF4-FFF2-40B4-BE49-F238E27FC236}">
                <a16:creationId xmlns:a16="http://schemas.microsoft.com/office/drawing/2014/main" id="{DD1A8255-3C30-4737-ACFA-A81D9709444D}"/>
              </a:ext>
            </a:extLst>
          </p:cNvPr>
          <p:cNvSpPr/>
          <p:nvPr/>
        </p:nvSpPr>
        <p:spPr>
          <a:xfrm>
            <a:off x="5638800" y="3874167"/>
            <a:ext cx="384048" cy="310896"/>
          </a:xfrm>
          <a:prstGeom prst="roundRect">
            <a:avLst>
              <a:gd name="adj" fmla="val 14706"/>
            </a:avLst>
          </a:prstGeom>
          <a:solidFill>
            <a:srgbClr val="EEF3F8"/>
          </a:solidFill>
          <a:ln w="12700">
            <a:solidFill>
              <a:srgbClr val="EEF3F8"/>
            </a:solidFill>
            <a:prstDash val="solid"/>
          </a:ln>
        </p:spPr>
      </p:sp>
      <p:sp>
        <p:nvSpPr>
          <p:cNvPr id="96" name="Shape 51">
            <a:extLst>
              <a:ext uri="{FF2B5EF4-FFF2-40B4-BE49-F238E27FC236}">
                <a16:creationId xmlns:a16="http://schemas.microsoft.com/office/drawing/2014/main" id="{C0709AF3-35AF-43FB-9539-AC964CF9DE5D}"/>
              </a:ext>
            </a:extLst>
          </p:cNvPr>
          <p:cNvSpPr/>
          <p:nvPr/>
        </p:nvSpPr>
        <p:spPr>
          <a:xfrm>
            <a:off x="6114288" y="3874167"/>
            <a:ext cx="384048" cy="310896"/>
          </a:xfrm>
          <a:prstGeom prst="roundRect">
            <a:avLst>
              <a:gd name="adj" fmla="val 14706"/>
            </a:avLst>
          </a:prstGeom>
          <a:solidFill>
            <a:srgbClr val="EEF3F8"/>
          </a:solidFill>
          <a:ln w="12700">
            <a:solidFill>
              <a:srgbClr val="EEF3F8"/>
            </a:solidFill>
            <a:prstDash val="solid"/>
          </a:ln>
        </p:spPr>
      </p:sp>
      <p:sp>
        <p:nvSpPr>
          <p:cNvPr id="97" name="Shape 52">
            <a:extLst>
              <a:ext uri="{FF2B5EF4-FFF2-40B4-BE49-F238E27FC236}">
                <a16:creationId xmlns:a16="http://schemas.microsoft.com/office/drawing/2014/main" id="{20424A49-400F-4324-B089-B3B0B5123146}"/>
              </a:ext>
            </a:extLst>
          </p:cNvPr>
          <p:cNvSpPr/>
          <p:nvPr/>
        </p:nvSpPr>
        <p:spPr>
          <a:xfrm>
            <a:off x="6589776" y="3874167"/>
            <a:ext cx="384048" cy="310896"/>
          </a:xfrm>
          <a:prstGeom prst="roundRect">
            <a:avLst>
              <a:gd name="adj" fmla="val 14706"/>
            </a:avLst>
          </a:prstGeom>
          <a:solidFill>
            <a:srgbClr val="7C63FF"/>
          </a:solidFill>
          <a:ln w="12700">
            <a:solidFill>
              <a:srgbClr val="7C63FF"/>
            </a:solidFill>
            <a:prstDash val="solid"/>
          </a:ln>
        </p:spPr>
      </p:sp>
      <p:sp>
        <p:nvSpPr>
          <p:cNvPr id="98" name="Shape 53">
            <a:extLst>
              <a:ext uri="{FF2B5EF4-FFF2-40B4-BE49-F238E27FC236}">
                <a16:creationId xmlns:a16="http://schemas.microsoft.com/office/drawing/2014/main" id="{A5C2A047-B9FE-49EB-BBC2-3140C7F3565D}"/>
              </a:ext>
            </a:extLst>
          </p:cNvPr>
          <p:cNvSpPr/>
          <p:nvPr/>
        </p:nvSpPr>
        <p:spPr>
          <a:xfrm>
            <a:off x="7065264" y="3874167"/>
            <a:ext cx="384048" cy="310896"/>
          </a:xfrm>
          <a:prstGeom prst="roundRect">
            <a:avLst>
              <a:gd name="adj" fmla="val 14706"/>
            </a:avLst>
          </a:prstGeom>
          <a:solidFill>
            <a:srgbClr val="EEF3F8"/>
          </a:solidFill>
          <a:ln w="12700">
            <a:solidFill>
              <a:srgbClr val="EEF3F8"/>
            </a:solidFill>
            <a:prstDash val="solid"/>
          </a:ln>
        </p:spPr>
      </p:sp>
      <p:sp>
        <p:nvSpPr>
          <p:cNvPr id="99" name="Shape 54">
            <a:extLst>
              <a:ext uri="{FF2B5EF4-FFF2-40B4-BE49-F238E27FC236}">
                <a16:creationId xmlns:a16="http://schemas.microsoft.com/office/drawing/2014/main" id="{7993DF2A-3E2E-4F80-B1FA-1EBAEBE53EFC}"/>
              </a:ext>
            </a:extLst>
          </p:cNvPr>
          <p:cNvSpPr/>
          <p:nvPr/>
        </p:nvSpPr>
        <p:spPr>
          <a:xfrm>
            <a:off x="7540752" y="3874167"/>
            <a:ext cx="384048" cy="310896"/>
          </a:xfrm>
          <a:prstGeom prst="roundRect">
            <a:avLst>
              <a:gd name="adj" fmla="val 14706"/>
            </a:avLst>
          </a:prstGeom>
          <a:solidFill>
            <a:srgbClr val="EEF3F8"/>
          </a:solidFill>
          <a:ln w="12700">
            <a:solidFill>
              <a:srgbClr val="EEF3F8"/>
            </a:solidFill>
            <a:prstDash val="solid"/>
          </a:ln>
        </p:spPr>
      </p:sp>
      <p:sp>
        <p:nvSpPr>
          <p:cNvPr id="100" name="Text 55">
            <a:extLst>
              <a:ext uri="{FF2B5EF4-FFF2-40B4-BE49-F238E27FC236}">
                <a16:creationId xmlns:a16="http://schemas.microsoft.com/office/drawing/2014/main" id="{9BA87A01-85A1-4938-8C63-5E17998C7155}"/>
              </a:ext>
            </a:extLst>
          </p:cNvPr>
          <p:cNvSpPr/>
          <p:nvPr/>
        </p:nvSpPr>
        <p:spPr>
          <a:xfrm>
            <a:off x="8162544" y="3919887"/>
            <a:ext cx="731520" cy="146304"/>
          </a:xfrm>
          <a:prstGeom prst="rect">
            <a:avLst/>
          </a:prstGeom>
          <a:noFill/>
          <a:ln/>
        </p:spPr>
        <p:txBody>
          <a:bodyPr wrap="square" lIns="0" tIns="0" rIns="0" bIns="0" rtlCol="0" anchor="ctr"/>
          <a:lstStyle/>
          <a:p>
            <a:pPr marL="0" indent="0">
              <a:buNone/>
            </a:pPr>
            <a:r>
              <a:rPr lang="en-US" sz="1000" dirty="0">
                <a:solidFill>
                  <a:srgbClr val="5F6875"/>
                </a:solidFill>
              </a:rPr>
              <a:t>test subj 3</a:t>
            </a:r>
            <a:endParaRPr lang="en-US" sz="1000" dirty="0"/>
          </a:p>
        </p:txBody>
      </p:sp>
      <p:sp>
        <p:nvSpPr>
          <p:cNvPr id="101" name="Shape 56">
            <a:extLst>
              <a:ext uri="{FF2B5EF4-FFF2-40B4-BE49-F238E27FC236}">
                <a16:creationId xmlns:a16="http://schemas.microsoft.com/office/drawing/2014/main" id="{D3E4F89F-6FE6-4056-BA49-5713B2A9BB14}"/>
              </a:ext>
            </a:extLst>
          </p:cNvPr>
          <p:cNvSpPr/>
          <p:nvPr/>
        </p:nvSpPr>
        <p:spPr>
          <a:xfrm>
            <a:off x="5638800" y="4404519"/>
            <a:ext cx="384048" cy="310896"/>
          </a:xfrm>
          <a:prstGeom prst="roundRect">
            <a:avLst>
              <a:gd name="adj" fmla="val 14706"/>
            </a:avLst>
          </a:prstGeom>
          <a:solidFill>
            <a:srgbClr val="EEF3F8"/>
          </a:solidFill>
          <a:ln w="12700">
            <a:solidFill>
              <a:srgbClr val="EEF3F8"/>
            </a:solidFill>
            <a:prstDash val="solid"/>
          </a:ln>
        </p:spPr>
      </p:sp>
      <p:sp>
        <p:nvSpPr>
          <p:cNvPr id="102" name="Shape 57">
            <a:extLst>
              <a:ext uri="{FF2B5EF4-FFF2-40B4-BE49-F238E27FC236}">
                <a16:creationId xmlns:a16="http://schemas.microsoft.com/office/drawing/2014/main" id="{0F360EB7-D2C2-4911-A4EC-3AD6E31C6D94}"/>
              </a:ext>
            </a:extLst>
          </p:cNvPr>
          <p:cNvSpPr/>
          <p:nvPr/>
        </p:nvSpPr>
        <p:spPr>
          <a:xfrm>
            <a:off x="6114288" y="4404519"/>
            <a:ext cx="384048" cy="310896"/>
          </a:xfrm>
          <a:prstGeom prst="roundRect">
            <a:avLst>
              <a:gd name="adj" fmla="val 14706"/>
            </a:avLst>
          </a:prstGeom>
          <a:solidFill>
            <a:srgbClr val="EEF3F8"/>
          </a:solidFill>
          <a:ln w="12700">
            <a:solidFill>
              <a:srgbClr val="EEF3F8"/>
            </a:solidFill>
            <a:prstDash val="solid"/>
          </a:ln>
        </p:spPr>
      </p:sp>
      <p:sp>
        <p:nvSpPr>
          <p:cNvPr id="103" name="Shape 58">
            <a:extLst>
              <a:ext uri="{FF2B5EF4-FFF2-40B4-BE49-F238E27FC236}">
                <a16:creationId xmlns:a16="http://schemas.microsoft.com/office/drawing/2014/main" id="{5D936677-97D0-4B7B-9590-EE6465E502C8}"/>
              </a:ext>
            </a:extLst>
          </p:cNvPr>
          <p:cNvSpPr/>
          <p:nvPr/>
        </p:nvSpPr>
        <p:spPr>
          <a:xfrm>
            <a:off x="6589776" y="4404519"/>
            <a:ext cx="384048" cy="310896"/>
          </a:xfrm>
          <a:prstGeom prst="roundRect">
            <a:avLst>
              <a:gd name="adj" fmla="val 14706"/>
            </a:avLst>
          </a:prstGeom>
          <a:solidFill>
            <a:srgbClr val="EEF3F8"/>
          </a:solidFill>
          <a:ln w="12700">
            <a:solidFill>
              <a:srgbClr val="EEF3F8"/>
            </a:solidFill>
            <a:prstDash val="solid"/>
          </a:ln>
        </p:spPr>
      </p:sp>
      <p:sp>
        <p:nvSpPr>
          <p:cNvPr id="104" name="Shape 59">
            <a:extLst>
              <a:ext uri="{FF2B5EF4-FFF2-40B4-BE49-F238E27FC236}">
                <a16:creationId xmlns:a16="http://schemas.microsoft.com/office/drawing/2014/main" id="{B49A06EF-1173-4AC1-AC66-28871A649EFB}"/>
              </a:ext>
            </a:extLst>
          </p:cNvPr>
          <p:cNvSpPr/>
          <p:nvPr/>
        </p:nvSpPr>
        <p:spPr>
          <a:xfrm>
            <a:off x="7065264" y="4404519"/>
            <a:ext cx="384048" cy="310896"/>
          </a:xfrm>
          <a:prstGeom prst="roundRect">
            <a:avLst>
              <a:gd name="adj" fmla="val 14706"/>
            </a:avLst>
          </a:prstGeom>
          <a:solidFill>
            <a:srgbClr val="D84C5A"/>
          </a:solidFill>
          <a:ln w="12700">
            <a:solidFill>
              <a:srgbClr val="D84C5A"/>
            </a:solidFill>
            <a:prstDash val="solid"/>
          </a:ln>
        </p:spPr>
      </p:sp>
      <p:sp>
        <p:nvSpPr>
          <p:cNvPr id="105" name="Shape 60">
            <a:extLst>
              <a:ext uri="{FF2B5EF4-FFF2-40B4-BE49-F238E27FC236}">
                <a16:creationId xmlns:a16="http://schemas.microsoft.com/office/drawing/2014/main" id="{904ADE5D-1A8D-4295-8E5A-3B0D7D2A39D4}"/>
              </a:ext>
            </a:extLst>
          </p:cNvPr>
          <p:cNvSpPr/>
          <p:nvPr/>
        </p:nvSpPr>
        <p:spPr>
          <a:xfrm>
            <a:off x="7540752" y="4404519"/>
            <a:ext cx="384048" cy="310896"/>
          </a:xfrm>
          <a:prstGeom prst="roundRect">
            <a:avLst>
              <a:gd name="adj" fmla="val 14706"/>
            </a:avLst>
          </a:prstGeom>
          <a:solidFill>
            <a:srgbClr val="EEF3F8"/>
          </a:solidFill>
          <a:ln w="12700">
            <a:solidFill>
              <a:srgbClr val="EEF3F8"/>
            </a:solidFill>
            <a:prstDash val="solid"/>
          </a:ln>
        </p:spPr>
      </p:sp>
      <p:sp>
        <p:nvSpPr>
          <p:cNvPr id="106" name="Text 61">
            <a:extLst>
              <a:ext uri="{FF2B5EF4-FFF2-40B4-BE49-F238E27FC236}">
                <a16:creationId xmlns:a16="http://schemas.microsoft.com/office/drawing/2014/main" id="{524DA8D3-D9CB-429B-BB54-EB803B7AD0D3}"/>
              </a:ext>
            </a:extLst>
          </p:cNvPr>
          <p:cNvSpPr/>
          <p:nvPr/>
        </p:nvSpPr>
        <p:spPr>
          <a:xfrm>
            <a:off x="8162544" y="4450239"/>
            <a:ext cx="731520" cy="146304"/>
          </a:xfrm>
          <a:prstGeom prst="rect">
            <a:avLst/>
          </a:prstGeom>
          <a:noFill/>
          <a:ln/>
        </p:spPr>
        <p:txBody>
          <a:bodyPr wrap="square" lIns="0" tIns="0" rIns="0" bIns="0" rtlCol="0" anchor="ctr"/>
          <a:lstStyle/>
          <a:p>
            <a:pPr marL="0" indent="0">
              <a:buNone/>
            </a:pPr>
            <a:r>
              <a:rPr lang="en-US" sz="1000" dirty="0">
                <a:solidFill>
                  <a:srgbClr val="5F6875"/>
                </a:solidFill>
              </a:rPr>
              <a:t>test subj 4</a:t>
            </a:r>
            <a:endParaRPr lang="en-US" sz="1000" dirty="0"/>
          </a:p>
        </p:txBody>
      </p:sp>
      <p:sp>
        <p:nvSpPr>
          <p:cNvPr id="107" name="Shape 62">
            <a:extLst>
              <a:ext uri="{FF2B5EF4-FFF2-40B4-BE49-F238E27FC236}">
                <a16:creationId xmlns:a16="http://schemas.microsoft.com/office/drawing/2014/main" id="{79E79F21-B304-4FEF-9CB5-A2D9284995D2}"/>
              </a:ext>
            </a:extLst>
          </p:cNvPr>
          <p:cNvSpPr/>
          <p:nvPr/>
        </p:nvSpPr>
        <p:spPr>
          <a:xfrm>
            <a:off x="5638800" y="4934871"/>
            <a:ext cx="384048" cy="310896"/>
          </a:xfrm>
          <a:prstGeom prst="roundRect">
            <a:avLst>
              <a:gd name="adj" fmla="val 14706"/>
            </a:avLst>
          </a:prstGeom>
          <a:solidFill>
            <a:srgbClr val="EEF3F8"/>
          </a:solidFill>
          <a:ln w="12700">
            <a:solidFill>
              <a:srgbClr val="EEF3F8"/>
            </a:solidFill>
            <a:prstDash val="solid"/>
          </a:ln>
        </p:spPr>
      </p:sp>
      <p:sp>
        <p:nvSpPr>
          <p:cNvPr id="108" name="Shape 63">
            <a:extLst>
              <a:ext uri="{FF2B5EF4-FFF2-40B4-BE49-F238E27FC236}">
                <a16:creationId xmlns:a16="http://schemas.microsoft.com/office/drawing/2014/main" id="{BF333EB3-76EA-429F-ABE8-7F426987D555}"/>
              </a:ext>
            </a:extLst>
          </p:cNvPr>
          <p:cNvSpPr/>
          <p:nvPr/>
        </p:nvSpPr>
        <p:spPr>
          <a:xfrm>
            <a:off x="6114288" y="4934871"/>
            <a:ext cx="384048" cy="310896"/>
          </a:xfrm>
          <a:prstGeom prst="roundRect">
            <a:avLst>
              <a:gd name="adj" fmla="val 14706"/>
            </a:avLst>
          </a:prstGeom>
          <a:solidFill>
            <a:srgbClr val="EEF3F8"/>
          </a:solidFill>
          <a:ln w="12700">
            <a:solidFill>
              <a:srgbClr val="EEF3F8"/>
            </a:solidFill>
            <a:prstDash val="solid"/>
          </a:ln>
        </p:spPr>
      </p:sp>
      <p:sp>
        <p:nvSpPr>
          <p:cNvPr id="109" name="Shape 64">
            <a:extLst>
              <a:ext uri="{FF2B5EF4-FFF2-40B4-BE49-F238E27FC236}">
                <a16:creationId xmlns:a16="http://schemas.microsoft.com/office/drawing/2014/main" id="{AA41A51A-4FE4-4AEB-97C0-F38A7B980B9F}"/>
              </a:ext>
            </a:extLst>
          </p:cNvPr>
          <p:cNvSpPr/>
          <p:nvPr/>
        </p:nvSpPr>
        <p:spPr>
          <a:xfrm>
            <a:off x="6589776" y="4934871"/>
            <a:ext cx="384048" cy="310896"/>
          </a:xfrm>
          <a:prstGeom prst="roundRect">
            <a:avLst>
              <a:gd name="adj" fmla="val 14706"/>
            </a:avLst>
          </a:prstGeom>
          <a:solidFill>
            <a:srgbClr val="EEF3F8"/>
          </a:solidFill>
          <a:ln w="12700">
            <a:solidFill>
              <a:srgbClr val="EEF3F8"/>
            </a:solidFill>
            <a:prstDash val="solid"/>
          </a:ln>
        </p:spPr>
      </p:sp>
      <p:sp>
        <p:nvSpPr>
          <p:cNvPr id="110" name="Shape 65">
            <a:extLst>
              <a:ext uri="{FF2B5EF4-FFF2-40B4-BE49-F238E27FC236}">
                <a16:creationId xmlns:a16="http://schemas.microsoft.com/office/drawing/2014/main" id="{0D156E84-FCAC-4248-B6FB-9594A02FB936}"/>
              </a:ext>
            </a:extLst>
          </p:cNvPr>
          <p:cNvSpPr/>
          <p:nvPr/>
        </p:nvSpPr>
        <p:spPr>
          <a:xfrm>
            <a:off x="7065264" y="4934871"/>
            <a:ext cx="384048" cy="310896"/>
          </a:xfrm>
          <a:prstGeom prst="roundRect">
            <a:avLst>
              <a:gd name="adj" fmla="val 14706"/>
            </a:avLst>
          </a:prstGeom>
          <a:solidFill>
            <a:srgbClr val="EEF3F8"/>
          </a:solidFill>
          <a:ln w="12700">
            <a:solidFill>
              <a:srgbClr val="EEF3F8"/>
            </a:solidFill>
            <a:prstDash val="solid"/>
          </a:ln>
        </p:spPr>
      </p:sp>
      <p:sp>
        <p:nvSpPr>
          <p:cNvPr id="111" name="Shape 66">
            <a:extLst>
              <a:ext uri="{FF2B5EF4-FFF2-40B4-BE49-F238E27FC236}">
                <a16:creationId xmlns:a16="http://schemas.microsoft.com/office/drawing/2014/main" id="{D73B2C63-745B-4478-B431-D86A38B2C488}"/>
              </a:ext>
            </a:extLst>
          </p:cNvPr>
          <p:cNvSpPr/>
          <p:nvPr/>
        </p:nvSpPr>
        <p:spPr>
          <a:xfrm>
            <a:off x="7540752" y="4934871"/>
            <a:ext cx="384048" cy="310896"/>
          </a:xfrm>
          <a:prstGeom prst="roundRect">
            <a:avLst>
              <a:gd name="adj" fmla="val 14706"/>
            </a:avLst>
          </a:prstGeom>
          <a:solidFill>
            <a:schemeClr val="accent4">
              <a:lumMod val="20000"/>
              <a:lumOff val="80000"/>
            </a:schemeClr>
          </a:solidFill>
          <a:ln w="12700">
            <a:solidFill>
              <a:srgbClr val="E4D9C1"/>
            </a:solidFill>
            <a:prstDash val="solid"/>
          </a:ln>
        </p:spPr>
      </p:sp>
      <p:sp>
        <p:nvSpPr>
          <p:cNvPr id="112" name="Text 67">
            <a:extLst>
              <a:ext uri="{FF2B5EF4-FFF2-40B4-BE49-F238E27FC236}">
                <a16:creationId xmlns:a16="http://schemas.microsoft.com/office/drawing/2014/main" id="{835320B1-6BC6-4EB5-AE78-2BCF12B30220}"/>
              </a:ext>
            </a:extLst>
          </p:cNvPr>
          <p:cNvSpPr/>
          <p:nvPr/>
        </p:nvSpPr>
        <p:spPr>
          <a:xfrm>
            <a:off x="8162544" y="4980591"/>
            <a:ext cx="731520" cy="146304"/>
          </a:xfrm>
          <a:prstGeom prst="rect">
            <a:avLst/>
          </a:prstGeom>
          <a:noFill/>
          <a:ln/>
        </p:spPr>
        <p:txBody>
          <a:bodyPr wrap="square" lIns="0" tIns="0" rIns="0" bIns="0" rtlCol="0" anchor="ctr"/>
          <a:lstStyle/>
          <a:p>
            <a:pPr marL="0" indent="0">
              <a:buNone/>
            </a:pPr>
            <a:r>
              <a:rPr lang="en-US" sz="1000" dirty="0">
                <a:solidFill>
                  <a:srgbClr val="5F6875"/>
                </a:solidFill>
              </a:rPr>
              <a:t>test subj 5</a:t>
            </a:r>
            <a:endParaRPr lang="en-US" sz="1000" dirty="0"/>
          </a:p>
        </p:txBody>
      </p:sp>
      <p:sp>
        <p:nvSpPr>
          <p:cNvPr id="113" name="Shape 68">
            <a:extLst>
              <a:ext uri="{FF2B5EF4-FFF2-40B4-BE49-F238E27FC236}">
                <a16:creationId xmlns:a16="http://schemas.microsoft.com/office/drawing/2014/main" id="{C28595F9-5D5F-4A08-A5DB-EC92A0AE6B79}"/>
              </a:ext>
            </a:extLst>
          </p:cNvPr>
          <p:cNvSpPr/>
          <p:nvPr/>
        </p:nvSpPr>
        <p:spPr>
          <a:xfrm>
            <a:off x="9200604" y="2886615"/>
            <a:ext cx="2011680" cy="1828800"/>
          </a:xfrm>
          <a:prstGeom prst="roundRect">
            <a:avLst>
              <a:gd name="adj" fmla="val 5000"/>
            </a:avLst>
          </a:prstGeom>
          <a:solidFill>
            <a:srgbClr val="F6F8FB"/>
          </a:solidFill>
          <a:ln w="12700">
            <a:solidFill>
              <a:srgbClr val="F6F8FB"/>
            </a:solidFill>
            <a:prstDash val="solid"/>
          </a:ln>
        </p:spPr>
      </p:sp>
      <p:sp>
        <p:nvSpPr>
          <p:cNvPr id="114" name="Text 69">
            <a:extLst>
              <a:ext uri="{FF2B5EF4-FFF2-40B4-BE49-F238E27FC236}">
                <a16:creationId xmlns:a16="http://schemas.microsoft.com/office/drawing/2014/main" id="{53E2155F-925F-4CC3-9D27-898A4CFE3351}"/>
              </a:ext>
            </a:extLst>
          </p:cNvPr>
          <p:cNvSpPr/>
          <p:nvPr/>
        </p:nvSpPr>
        <p:spPr>
          <a:xfrm>
            <a:off x="9296400" y="3133503"/>
            <a:ext cx="1828800" cy="1581912"/>
          </a:xfrm>
          <a:prstGeom prst="rect">
            <a:avLst/>
          </a:prstGeom>
          <a:noFill/>
          <a:ln/>
        </p:spPr>
        <p:txBody>
          <a:bodyPr wrap="square" lIns="0" tIns="0" rIns="0" bIns="0" rtlCol="0" anchor="t"/>
          <a:lstStyle/>
          <a:p>
            <a:pPr marL="0" indent="0">
              <a:buNone/>
            </a:pPr>
            <a:r>
              <a:rPr lang="en-US" sz="1350" b="1" dirty="0">
                <a:solidFill>
                  <a:srgbClr val="D84C5A"/>
                </a:solidFill>
              </a:rPr>
              <a:t>• </a:t>
            </a:r>
            <a:r>
              <a:rPr lang="en-US" sz="1350" dirty="0">
                <a:solidFill>
                  <a:srgbClr val="17212B"/>
                </a:solidFill>
              </a:rPr>
              <a:t>Use LOSO when the goal is a new patient</a:t>
            </a:r>
            <a:r>
              <a:rPr lang="en-US" sz="1350" dirty="0">
                <a:solidFill>
                  <a:srgbClr val="000000"/>
                </a:solidFill>
              </a:rPr>
              <a:t>
</a:t>
            </a:r>
            <a:r>
              <a:rPr lang="en-US" sz="1350" b="1" dirty="0">
                <a:solidFill>
                  <a:srgbClr val="D84C5A"/>
                </a:solidFill>
              </a:rPr>
              <a:t>• </a:t>
            </a:r>
            <a:r>
              <a:rPr lang="en-US" sz="1350" dirty="0">
                <a:solidFill>
                  <a:srgbClr val="17212B"/>
                </a:solidFill>
              </a:rPr>
              <a:t>Use GroupKFold when groups are subjects or sites</a:t>
            </a:r>
            <a:endParaRPr lang="en-US" sz="1350" dirty="0"/>
          </a:p>
        </p:txBody>
      </p:sp>
      <p:pic>
        <p:nvPicPr>
          <p:cNvPr id="73" name="Picture 2" descr="Hellenic Mediterranean University (HMU) | Digital Twin">
            <a:extLst>
              <a:ext uri="{FF2B5EF4-FFF2-40B4-BE49-F238E27FC236}">
                <a16:creationId xmlns:a16="http://schemas.microsoft.com/office/drawing/2014/main" id="{AA0FA69B-DEAA-4AE5-BF0C-24BC6E00B53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9602" t="5266" r="22698" b="8186"/>
          <a:stretch/>
        </p:blipFill>
        <p:spPr bwMode="auto">
          <a:xfrm>
            <a:off x="11438467" y="0"/>
            <a:ext cx="753533" cy="753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7826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2C346-E1CA-4C08-BB4C-AAF4804F0EA9}"/>
              </a:ext>
            </a:extLst>
          </p:cNvPr>
          <p:cNvSpPr>
            <a:spLocks noGrp="1"/>
          </p:cNvSpPr>
          <p:nvPr>
            <p:ph type="title"/>
          </p:nvPr>
        </p:nvSpPr>
        <p:spPr/>
        <p:txBody>
          <a:bodyPr/>
          <a:lstStyle/>
          <a:p>
            <a:pPr algn="ctr"/>
            <a:r>
              <a:rPr lang="en-US" dirty="0"/>
              <a:t>Data leakage</a:t>
            </a:r>
          </a:p>
        </p:txBody>
      </p:sp>
      <p:sp>
        <p:nvSpPr>
          <p:cNvPr id="4" name="Date Placeholder 3">
            <a:extLst>
              <a:ext uri="{FF2B5EF4-FFF2-40B4-BE49-F238E27FC236}">
                <a16:creationId xmlns:a16="http://schemas.microsoft.com/office/drawing/2014/main" id="{82EBEB8F-9BDE-4880-97EC-2B91D66D9037}"/>
              </a:ext>
            </a:extLst>
          </p:cNvPr>
          <p:cNvSpPr>
            <a:spLocks noGrp="1"/>
          </p:cNvSpPr>
          <p:nvPr>
            <p:ph type="dt" sz="half" idx="10"/>
          </p:nvPr>
        </p:nvSpPr>
        <p:spPr>
          <a:xfrm>
            <a:off x="0" y="6492875"/>
            <a:ext cx="863600" cy="365125"/>
          </a:xfrm>
        </p:spPr>
        <p:txBody>
          <a:bodyPr/>
          <a:lstStyle/>
          <a:p>
            <a:r>
              <a:rPr lang="en-US" dirty="0"/>
              <a:t>09-Mar-26</a:t>
            </a:r>
          </a:p>
        </p:txBody>
      </p:sp>
      <p:sp>
        <p:nvSpPr>
          <p:cNvPr id="5" name="Footer Placeholder 4">
            <a:extLst>
              <a:ext uri="{FF2B5EF4-FFF2-40B4-BE49-F238E27FC236}">
                <a16:creationId xmlns:a16="http://schemas.microsoft.com/office/drawing/2014/main" id="{D1FA146A-6EF5-49E6-BD5C-88857CFD3627}"/>
              </a:ext>
            </a:extLst>
          </p:cNvPr>
          <p:cNvSpPr>
            <a:spLocks noGrp="1"/>
          </p:cNvSpPr>
          <p:nvPr>
            <p:ph type="ftr" sz="quarter" idx="11"/>
          </p:nvPr>
        </p:nvSpPr>
        <p:spPr>
          <a:xfrm>
            <a:off x="0" y="0"/>
            <a:ext cx="3361267" cy="365125"/>
          </a:xfrm>
        </p:spPr>
        <p:txBody>
          <a:bodyPr/>
          <a:lstStyle/>
          <a:p>
            <a:r>
              <a:rPr lang="en-US" b="1" dirty="0">
                <a:latin typeface="Arial Rounded MT Bold" panose="020F0704030504030204" pitchFamily="34" charset="0"/>
              </a:rPr>
              <a:t>Advanced topics in Biomedical Informatics</a:t>
            </a:r>
          </a:p>
        </p:txBody>
      </p:sp>
      <p:sp>
        <p:nvSpPr>
          <p:cNvPr id="6" name="Slide Number Placeholder 5">
            <a:extLst>
              <a:ext uri="{FF2B5EF4-FFF2-40B4-BE49-F238E27FC236}">
                <a16:creationId xmlns:a16="http://schemas.microsoft.com/office/drawing/2014/main" id="{3748F524-43A9-4536-B252-CC7EAF90E1DE}"/>
              </a:ext>
            </a:extLst>
          </p:cNvPr>
          <p:cNvSpPr>
            <a:spLocks noGrp="1"/>
          </p:cNvSpPr>
          <p:nvPr>
            <p:ph type="sldNum" sz="quarter" idx="12"/>
          </p:nvPr>
        </p:nvSpPr>
        <p:spPr>
          <a:xfrm>
            <a:off x="9448800" y="6492874"/>
            <a:ext cx="2743200" cy="365125"/>
          </a:xfrm>
        </p:spPr>
        <p:txBody>
          <a:bodyPr/>
          <a:lstStyle/>
          <a:p>
            <a:fld id="{00D10385-91D0-40F3-81EA-50E9A0B25A7B}" type="slidenum">
              <a:rPr lang="en-US" smtClean="0"/>
              <a:t>9</a:t>
            </a:fld>
            <a:endParaRPr lang="en-US"/>
          </a:p>
        </p:txBody>
      </p:sp>
      <p:cxnSp>
        <p:nvCxnSpPr>
          <p:cNvPr id="33" name="Straight Connector 32">
            <a:extLst>
              <a:ext uri="{FF2B5EF4-FFF2-40B4-BE49-F238E27FC236}">
                <a16:creationId xmlns:a16="http://schemas.microsoft.com/office/drawing/2014/main" id="{7D256D18-389C-4545-A1BD-6F4D41F83668}"/>
              </a:ext>
            </a:extLst>
          </p:cNvPr>
          <p:cNvCxnSpPr/>
          <p:nvPr/>
        </p:nvCxnSpPr>
        <p:spPr>
          <a:xfrm>
            <a:off x="419463" y="1612231"/>
            <a:ext cx="11338560" cy="0"/>
          </a:xfrm>
          <a:prstGeom prst="line">
            <a:avLst/>
          </a:prstGeom>
          <a:ln w="38100">
            <a:solidFill>
              <a:srgbClr val="E4D9C1"/>
            </a:solidFill>
          </a:ln>
          <a:effectLst>
            <a:softEdge rad="12700"/>
          </a:effectLst>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63B53339-D079-452E-A16C-E0664CE0807B}"/>
              </a:ext>
            </a:extLst>
          </p:cNvPr>
          <p:cNvSpPr txBox="1"/>
          <p:nvPr/>
        </p:nvSpPr>
        <p:spPr>
          <a:xfrm>
            <a:off x="61686" y="1787603"/>
            <a:ext cx="6110514" cy="369332"/>
          </a:xfrm>
          <a:prstGeom prst="rect">
            <a:avLst/>
          </a:prstGeom>
          <a:noFill/>
        </p:spPr>
        <p:txBody>
          <a:bodyPr wrap="square">
            <a:spAutoFit/>
          </a:bodyPr>
          <a:lstStyle/>
          <a:p>
            <a:pPr marL="0" indent="0">
              <a:buNone/>
            </a:pPr>
            <a:r>
              <a:rPr lang="en-US" sz="1800" b="1" dirty="0">
                <a:solidFill>
                  <a:srgbClr val="173F6B"/>
                </a:solidFill>
                <a:latin typeface="+mj-lt"/>
                <a:ea typeface="Aptos Display" pitchFamily="34" charset="-122"/>
                <a:cs typeface="Aptos Display" pitchFamily="34" charset="-120"/>
              </a:rPr>
              <a:t>When train-test separation breaks down</a:t>
            </a:r>
          </a:p>
        </p:txBody>
      </p:sp>
      <p:sp>
        <p:nvSpPr>
          <p:cNvPr id="3" name="TextBox 2">
            <a:extLst>
              <a:ext uri="{FF2B5EF4-FFF2-40B4-BE49-F238E27FC236}">
                <a16:creationId xmlns:a16="http://schemas.microsoft.com/office/drawing/2014/main" id="{1722200A-634A-458E-9A99-ED10A9B4923F}"/>
              </a:ext>
            </a:extLst>
          </p:cNvPr>
          <p:cNvSpPr txBox="1"/>
          <p:nvPr/>
        </p:nvSpPr>
        <p:spPr>
          <a:xfrm>
            <a:off x="61686" y="2253850"/>
            <a:ext cx="11338560" cy="923330"/>
          </a:xfrm>
          <a:prstGeom prst="rect">
            <a:avLst/>
          </a:prstGeom>
          <a:noFill/>
        </p:spPr>
        <p:txBody>
          <a:bodyPr wrap="square" rtlCol="0">
            <a:spAutoFit/>
          </a:bodyPr>
          <a:lstStyle/>
          <a:p>
            <a:r>
              <a:rPr lang="en-US" b="1" dirty="0"/>
              <a:t>Definition: </a:t>
            </a:r>
            <a:r>
              <a:rPr lang="en-US" dirty="0"/>
              <a:t>Data leakage occurs when information from the test set, future data, labels, or correlated duplicates inadvertently influences training, feature construction, model selection, or preprocessing, leading to overly optimistic estimates of generalization.</a:t>
            </a:r>
          </a:p>
        </p:txBody>
      </p:sp>
      <p:sp>
        <p:nvSpPr>
          <p:cNvPr id="74" name="Shape 5">
            <a:extLst>
              <a:ext uri="{FF2B5EF4-FFF2-40B4-BE49-F238E27FC236}">
                <a16:creationId xmlns:a16="http://schemas.microsoft.com/office/drawing/2014/main" id="{D640DC7C-AB00-4217-82EF-6C7E1987ED51}"/>
              </a:ext>
            </a:extLst>
          </p:cNvPr>
          <p:cNvSpPr/>
          <p:nvPr/>
        </p:nvSpPr>
        <p:spPr>
          <a:xfrm>
            <a:off x="396603" y="3304652"/>
            <a:ext cx="4754880" cy="1941116"/>
          </a:xfrm>
          <a:prstGeom prst="roundRect">
            <a:avLst>
              <a:gd name="adj" fmla="val 2667"/>
            </a:avLst>
          </a:prstGeom>
          <a:solidFill>
            <a:srgbClr val="FCECEF"/>
          </a:solidFill>
          <a:ln w="12700">
            <a:solidFill>
              <a:srgbClr val="FCECEF"/>
            </a:solidFill>
            <a:prstDash val="solid"/>
          </a:ln>
          <a:effectLst>
            <a:outerShdw blurRad="19050" dist="6350" dir="2700000" algn="bl" rotWithShape="0">
              <a:srgbClr val="000000">
                <a:alpha val="18000"/>
              </a:srgbClr>
            </a:outerShdw>
          </a:effectLst>
        </p:spPr>
      </p:sp>
      <p:sp>
        <p:nvSpPr>
          <p:cNvPr id="77" name="Text 7">
            <a:extLst>
              <a:ext uri="{FF2B5EF4-FFF2-40B4-BE49-F238E27FC236}">
                <a16:creationId xmlns:a16="http://schemas.microsoft.com/office/drawing/2014/main" id="{293024D3-0CB6-4E03-81F1-5814444E80D8}"/>
              </a:ext>
            </a:extLst>
          </p:cNvPr>
          <p:cNvSpPr/>
          <p:nvPr/>
        </p:nvSpPr>
        <p:spPr>
          <a:xfrm>
            <a:off x="491913" y="3465967"/>
            <a:ext cx="2743200" cy="256032"/>
          </a:xfrm>
          <a:prstGeom prst="rect">
            <a:avLst/>
          </a:prstGeom>
          <a:noFill/>
          <a:ln/>
        </p:spPr>
        <p:txBody>
          <a:bodyPr wrap="square" lIns="0" tIns="0" rIns="0" bIns="0" rtlCol="0" anchor="ctr"/>
          <a:lstStyle/>
          <a:p>
            <a:pPr marL="0" indent="0">
              <a:buNone/>
            </a:pPr>
            <a:r>
              <a:rPr lang="en-US" sz="1800" b="1" dirty="0">
                <a:solidFill>
                  <a:srgbClr val="173F6B"/>
                </a:solidFill>
              </a:rPr>
              <a:t>Common leakage patterns</a:t>
            </a:r>
            <a:endParaRPr lang="en-US" sz="1800" dirty="0"/>
          </a:p>
        </p:txBody>
      </p:sp>
      <p:sp>
        <p:nvSpPr>
          <p:cNvPr id="78" name="Text 8">
            <a:extLst>
              <a:ext uri="{FF2B5EF4-FFF2-40B4-BE49-F238E27FC236}">
                <a16:creationId xmlns:a16="http://schemas.microsoft.com/office/drawing/2014/main" id="{AE6B5DAF-8FFD-4CD8-A254-8DBD36BD562F}"/>
              </a:ext>
            </a:extLst>
          </p:cNvPr>
          <p:cNvSpPr/>
          <p:nvPr/>
        </p:nvSpPr>
        <p:spPr>
          <a:xfrm>
            <a:off x="583836" y="3815600"/>
            <a:ext cx="3611880" cy="1178109"/>
          </a:xfrm>
          <a:prstGeom prst="rect">
            <a:avLst/>
          </a:prstGeom>
          <a:noFill/>
          <a:ln/>
        </p:spPr>
        <p:txBody>
          <a:bodyPr wrap="square" lIns="0" tIns="0" rIns="0" bIns="0" rtlCol="0" anchor="t"/>
          <a:lstStyle/>
          <a:p>
            <a:pPr marL="285750" indent="-285750">
              <a:buFont typeface="Arial" panose="020B0604020202020204" pitchFamily="34" charset="0"/>
              <a:buChar char="•"/>
            </a:pPr>
            <a:r>
              <a:rPr lang="en-US" sz="1800" dirty="0">
                <a:solidFill>
                  <a:srgbClr val="17212B"/>
                </a:solidFill>
              </a:rPr>
              <a:t>Normalize before splitting</a:t>
            </a:r>
            <a:r>
              <a:rPr lang="en-US" sz="1800" dirty="0">
                <a:solidFill>
                  <a:srgbClr val="000000"/>
                </a:solidFill>
              </a:rPr>
              <a:t>
</a:t>
            </a:r>
            <a:r>
              <a:rPr lang="en-US" sz="1800" dirty="0">
                <a:solidFill>
                  <a:srgbClr val="17212B"/>
                </a:solidFill>
              </a:rPr>
              <a:t>Randomly split windows from the same patient</a:t>
            </a:r>
            <a:r>
              <a:rPr lang="en-US" sz="1800" dirty="0">
                <a:solidFill>
                  <a:srgbClr val="000000"/>
                </a:solidFill>
              </a:rPr>
              <a:t>
</a:t>
            </a:r>
            <a:r>
              <a:rPr lang="en-US" sz="1800" dirty="0">
                <a:solidFill>
                  <a:srgbClr val="17212B"/>
                </a:solidFill>
              </a:rPr>
              <a:t>Tune on the test set “just once”</a:t>
            </a:r>
            <a:endParaRPr lang="en-US" sz="1800" dirty="0"/>
          </a:p>
        </p:txBody>
      </p:sp>
      <p:sp>
        <p:nvSpPr>
          <p:cNvPr id="79" name="Shape 9">
            <a:extLst>
              <a:ext uri="{FF2B5EF4-FFF2-40B4-BE49-F238E27FC236}">
                <a16:creationId xmlns:a16="http://schemas.microsoft.com/office/drawing/2014/main" id="{1FF722A6-62EE-47B4-A868-D25E1C474313}"/>
              </a:ext>
            </a:extLst>
          </p:cNvPr>
          <p:cNvSpPr/>
          <p:nvPr/>
        </p:nvSpPr>
        <p:spPr>
          <a:xfrm>
            <a:off x="5540103" y="3304651"/>
            <a:ext cx="4754880" cy="1941117"/>
          </a:xfrm>
          <a:prstGeom prst="roundRect">
            <a:avLst>
              <a:gd name="adj" fmla="val 2667"/>
            </a:avLst>
          </a:prstGeom>
          <a:solidFill>
            <a:srgbClr val="ECF8F4"/>
          </a:solidFill>
          <a:ln w="12700">
            <a:solidFill>
              <a:srgbClr val="ECF8F4"/>
            </a:solidFill>
            <a:prstDash val="solid"/>
          </a:ln>
          <a:effectLst>
            <a:outerShdw blurRad="19050" dist="6350" dir="2700000" algn="bl" rotWithShape="0">
              <a:srgbClr val="000000">
                <a:alpha val="18000"/>
              </a:srgbClr>
            </a:outerShdw>
          </a:effectLst>
        </p:spPr>
      </p:sp>
      <p:sp>
        <p:nvSpPr>
          <p:cNvPr id="80" name="Text 10">
            <a:extLst>
              <a:ext uri="{FF2B5EF4-FFF2-40B4-BE49-F238E27FC236}">
                <a16:creationId xmlns:a16="http://schemas.microsoft.com/office/drawing/2014/main" id="{576C81EA-5273-4A69-B052-125C179F8A9F}"/>
              </a:ext>
            </a:extLst>
          </p:cNvPr>
          <p:cNvSpPr/>
          <p:nvPr/>
        </p:nvSpPr>
        <p:spPr>
          <a:xfrm>
            <a:off x="5687424" y="3377233"/>
            <a:ext cx="2011680" cy="256032"/>
          </a:xfrm>
          <a:prstGeom prst="rect">
            <a:avLst/>
          </a:prstGeom>
          <a:noFill/>
          <a:ln/>
        </p:spPr>
        <p:txBody>
          <a:bodyPr wrap="square" lIns="0" tIns="0" rIns="0" bIns="0" rtlCol="0" anchor="ctr"/>
          <a:lstStyle/>
          <a:p>
            <a:pPr marL="0" indent="0">
              <a:buNone/>
            </a:pPr>
            <a:r>
              <a:rPr lang="en-US" sz="1800" b="1" dirty="0">
                <a:solidFill>
                  <a:srgbClr val="173F6B"/>
                </a:solidFill>
              </a:rPr>
              <a:t>Safer practice</a:t>
            </a:r>
            <a:endParaRPr lang="en-US" sz="1800" dirty="0"/>
          </a:p>
        </p:txBody>
      </p:sp>
      <p:sp>
        <p:nvSpPr>
          <p:cNvPr id="81" name="Text 11">
            <a:extLst>
              <a:ext uri="{FF2B5EF4-FFF2-40B4-BE49-F238E27FC236}">
                <a16:creationId xmlns:a16="http://schemas.microsoft.com/office/drawing/2014/main" id="{A64D2431-A31D-4457-8528-8877F327EA72}"/>
              </a:ext>
            </a:extLst>
          </p:cNvPr>
          <p:cNvSpPr/>
          <p:nvPr/>
        </p:nvSpPr>
        <p:spPr>
          <a:xfrm>
            <a:off x="5687424" y="3760737"/>
            <a:ext cx="4114800" cy="1287837"/>
          </a:xfrm>
          <a:prstGeom prst="rect">
            <a:avLst/>
          </a:prstGeom>
          <a:noFill/>
          <a:ln/>
        </p:spPr>
        <p:txBody>
          <a:bodyPr wrap="square" lIns="0" tIns="0" rIns="0" bIns="0" rtlCol="0" anchor="t"/>
          <a:lstStyle/>
          <a:p>
            <a:pPr marL="285750" indent="-285750">
              <a:buFont typeface="Arial" panose="020B0604020202020204" pitchFamily="34" charset="0"/>
              <a:buChar char="•"/>
            </a:pPr>
            <a:r>
              <a:rPr lang="en-US" sz="1800" dirty="0">
                <a:solidFill>
                  <a:srgbClr val="17212B"/>
                </a:solidFill>
              </a:rPr>
              <a:t>Split at the patient / site / session level</a:t>
            </a:r>
            <a:r>
              <a:rPr lang="en-US" sz="1800" dirty="0">
                <a:solidFill>
                  <a:srgbClr val="000000"/>
                </a:solidFill>
              </a:rPr>
              <a:t>
</a:t>
            </a:r>
            <a:r>
              <a:rPr lang="en-US" sz="1800" dirty="0">
                <a:solidFill>
                  <a:srgbClr val="17212B"/>
                </a:solidFill>
              </a:rPr>
              <a:t>Fit scalers and imputers only on train data</a:t>
            </a:r>
            <a:r>
              <a:rPr lang="en-US" sz="1800" dirty="0">
                <a:solidFill>
                  <a:srgbClr val="000000"/>
                </a:solidFill>
              </a:rPr>
              <a:t>
</a:t>
            </a:r>
            <a:r>
              <a:rPr lang="en-US" sz="1800" dirty="0">
                <a:solidFill>
                  <a:srgbClr val="17212B"/>
                </a:solidFill>
              </a:rPr>
              <a:t>Use validation for tuning and keep test untouched</a:t>
            </a:r>
            <a:endParaRPr lang="en-US" sz="1800" dirty="0"/>
          </a:p>
        </p:txBody>
      </p:sp>
      <p:sp>
        <p:nvSpPr>
          <p:cNvPr id="82" name="Text 12">
            <a:extLst>
              <a:ext uri="{FF2B5EF4-FFF2-40B4-BE49-F238E27FC236}">
                <a16:creationId xmlns:a16="http://schemas.microsoft.com/office/drawing/2014/main" id="{139C930F-FE6E-47C0-BEA0-97EC71295816}"/>
              </a:ext>
            </a:extLst>
          </p:cNvPr>
          <p:cNvSpPr/>
          <p:nvPr/>
        </p:nvSpPr>
        <p:spPr>
          <a:xfrm>
            <a:off x="1288143" y="5559522"/>
            <a:ext cx="8503920" cy="228600"/>
          </a:xfrm>
          <a:prstGeom prst="rect">
            <a:avLst/>
          </a:prstGeom>
          <a:noFill/>
          <a:ln/>
        </p:spPr>
        <p:txBody>
          <a:bodyPr wrap="square" lIns="0" tIns="0" rIns="0" bIns="0" rtlCol="0" anchor="ctr"/>
          <a:lstStyle/>
          <a:p>
            <a:pPr marL="0" indent="0" algn="ctr">
              <a:buNone/>
            </a:pPr>
            <a:r>
              <a:rPr lang="en-US" sz="1500" b="1" dirty="0">
                <a:solidFill>
                  <a:srgbClr val="173F6B"/>
                </a:solidFill>
              </a:rPr>
              <a:t>A suspicious sign: near-perfect performance on a tiny biomedical dataset.</a:t>
            </a:r>
            <a:endParaRPr lang="en-US" sz="1500" dirty="0"/>
          </a:p>
        </p:txBody>
      </p:sp>
      <p:pic>
        <p:nvPicPr>
          <p:cNvPr id="16" name="Picture 2" descr="Hellenic Mediterranean University (HMU) | Digital Twin">
            <a:extLst>
              <a:ext uri="{FF2B5EF4-FFF2-40B4-BE49-F238E27FC236}">
                <a16:creationId xmlns:a16="http://schemas.microsoft.com/office/drawing/2014/main" id="{D9730563-DB78-44E7-88B0-4A70B4E4CAF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9602" t="5266" r="22698" b="8186"/>
          <a:stretch/>
        </p:blipFill>
        <p:spPr bwMode="auto">
          <a:xfrm>
            <a:off x="11438467" y="0"/>
            <a:ext cx="753533" cy="753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71331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3465</TotalTime>
  <Words>3473</Words>
  <Application>Microsoft Office PowerPoint</Application>
  <PresentationFormat>Widescreen</PresentationFormat>
  <Paragraphs>623</Paragraphs>
  <Slides>37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Aptos Display</vt:lpstr>
      <vt:lpstr>Arial</vt:lpstr>
      <vt:lpstr>Arial Rounded MT Bold</vt:lpstr>
      <vt:lpstr>Calibri</vt:lpstr>
      <vt:lpstr>Calibri Light</vt:lpstr>
      <vt:lpstr>Office Theme</vt:lpstr>
      <vt:lpstr>Introduction to Advanced topics in Biomedical Informatics</vt:lpstr>
      <vt:lpstr>Agenda</vt:lpstr>
      <vt:lpstr>Biomedical ML: problems</vt:lpstr>
      <vt:lpstr>Biomedical ML: data types</vt:lpstr>
      <vt:lpstr>Pipelines</vt:lpstr>
      <vt:lpstr>Preprocessing and Feature Extraction</vt:lpstr>
      <vt:lpstr>Validation splits</vt:lpstr>
      <vt:lpstr>Validation examples</vt:lpstr>
      <vt:lpstr>Data leakage</vt:lpstr>
      <vt:lpstr>Model learning settings</vt:lpstr>
      <vt:lpstr>Classification metrics</vt:lpstr>
      <vt:lpstr>Regression Metrics</vt:lpstr>
      <vt:lpstr>Strong classic ML baselines: Linear Regression</vt:lpstr>
      <vt:lpstr>Strong classic ML baselines: Support Vector Machine</vt:lpstr>
      <vt:lpstr>Strong classic ML baselines: Random Forest</vt:lpstr>
      <vt:lpstr>Strong classic ML baselines: Gradient Boosting</vt:lpstr>
      <vt:lpstr>Biomedical ML: metrics for regression</vt:lpstr>
      <vt:lpstr>Strong DL baselines: Neural Networks</vt:lpstr>
      <vt:lpstr>Strong DL baselines: Neural Networks</vt:lpstr>
      <vt:lpstr>Strong DL baselines: Convolutional Neural Networks</vt:lpstr>
      <vt:lpstr>Strong DL baselines: Convolutional Neural Networks</vt:lpstr>
      <vt:lpstr>Strong DL baselines: Encoders</vt:lpstr>
      <vt:lpstr>Strong DL baselines: Encoders</vt:lpstr>
      <vt:lpstr>Strong DL baselines: Autoencoders</vt:lpstr>
      <vt:lpstr>Strong DL baselines: Autoencoders</vt:lpstr>
      <vt:lpstr>Strong DL baselines: Recurrent Neural Networks</vt:lpstr>
      <vt:lpstr>Strong DL baselines: Transformers</vt:lpstr>
      <vt:lpstr>Strong DL baselines: Transformers</vt:lpstr>
      <vt:lpstr>Medical imaging tasks and model choices</vt:lpstr>
      <vt:lpstr>Strong Medical Imaging baseline: U-Net</vt:lpstr>
      <vt:lpstr>Strong Medical Imaging baseline: U-Net</vt:lpstr>
      <vt:lpstr>Failures you must be aware</vt:lpstr>
      <vt:lpstr>Trustworthiness</vt:lpstr>
      <vt:lpstr>Vocabulary</vt:lpstr>
      <vt:lpstr>Vocabulary</vt:lpstr>
      <vt:lpstr>Useful Links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Advanced topics in Biomedical Informatics</dc:title>
  <dc:creator>Giannis Kyprakis</dc:creator>
  <cp:lastModifiedBy>Giannis Kyprakis</cp:lastModifiedBy>
  <cp:revision>70</cp:revision>
  <dcterms:created xsi:type="dcterms:W3CDTF">2026-03-06T10:36:11Z</dcterms:created>
  <dcterms:modified xsi:type="dcterms:W3CDTF">2026-03-09T10:12:43Z</dcterms:modified>
</cp:coreProperties>
</file>