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9" r:id="rId4"/>
    <p:sldId id="25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65" r:id="rId15"/>
    <p:sldId id="310" r:id="rId16"/>
    <p:sldId id="294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4" r:id="rId30"/>
    <p:sldId id="323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47" autoAdjust="0"/>
  </p:normalViewPr>
  <p:slideViewPr>
    <p:cSldViewPr snapToGrid="0">
      <p:cViewPr varScale="1">
        <p:scale>
          <a:sx n="60" d="100"/>
          <a:sy n="60" d="100"/>
        </p:scale>
        <p:origin x="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5E6DC0-3E00-409A-BA20-67C93FBA6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838B0-C6B5-44DD-8526-D98F3E424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338B2-6F2C-4EEE-B0C5-D43C82379DFD}" type="datetimeFigureOut">
              <a:rPr lang="en-US" smtClean="0"/>
              <a:t>20-Apr-26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149E4-5157-4DF3-8E8F-392021A4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7D0B7-3B4B-45AA-BFB4-16934D822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9A98E-B1FE-4E96-9BE1-69FCD356D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3ECC-742B-41CF-AC64-94B4429AD01C}" type="datetimeFigureOut">
              <a:rPr lang="en-US" smtClean="0"/>
              <a:t>19-Apr-26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EE96-86BF-4335-8DF9-065ECA8D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E9C1-F33C-482A-96A7-C733D3C91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B2843-C721-4D89-9092-6D2149764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4C27-00BA-4A0A-B041-A614C88C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2452-7472-4F0B-A43C-73E90CC7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3FA5-EFA6-49BC-85E3-20FCDF6A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EFD0-E1D7-49E7-87C3-58B5845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3395D-D0E2-4B11-A787-E6A25653D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FDF6-796E-4084-ACC8-72E89A49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5E0B-26BF-40ED-AF51-D20DD2A1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96CEB-E3EA-400A-8C7D-4879807E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CBB5E-1B9C-4559-A102-723AD18D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9857C-B052-4AC1-B8EF-163AA9B4E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2D05-7575-4135-95BE-DA1E652F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F7C2-05A4-4A6D-ABD0-6061DAC6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2B70-0D98-4B12-8F04-0D8972A2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2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0D00-9D31-4002-B4E9-3395C1A6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9E47-3CAB-4178-8044-51F239B4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35C68-3EB4-4F9D-BFBC-9E8C75AA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6DA07-A743-406C-94E1-5F51E9DC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4984-97C5-4E37-BB18-9EDC3BA7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1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A110-DE21-4DB9-BAB8-85B37234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C35B9-2A28-460B-9237-D728C62B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4A3A8-C15B-4619-A365-74AE903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15B7B-36CA-4809-8613-0F460DA1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93BA9-535A-4923-BFCB-EFFB32B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B00F-67AA-4ACF-8DA4-054AAA4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01F4-D0F5-471C-ACBF-469BDE261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9D143-BAC9-45C3-A158-F1E2FC9CA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8CCBE-E1C7-4ABC-8750-0E0044AA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B1CB9-A6D3-40FA-AA5E-67CAAF6F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8A44-66C8-4C35-9D81-B96DB278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5CD6-9B42-4C6E-9761-CEA4056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690C-6F19-408F-92B9-BD56FBC5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835C-1E60-473D-80B4-6EC9B56B1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E4BB5-FB9F-4FDC-B6AC-478F0770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B7037-5AD0-407A-837E-C64A2BD21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020D6-5661-445F-B0CB-FBA6F0F9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18034-BC31-446F-8442-FD7524AE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1276E-558B-4654-A89F-37B4C387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3A92-A074-4ADA-81EB-2387D636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11266-048D-4EC1-B173-09BBEE6F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FB285-CED4-4A0D-A03B-A35CE14D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E702F-E5E0-4A02-A499-5AFCE0C9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7E3AF-DCFB-4AC5-88BC-E61FB6D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1E8CF-AC16-42A3-A46B-DEB75BF3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D61B8-EED7-41FD-AE76-9B1FD90F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5781-B83D-45E0-B0C9-8F126586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7DF3-798D-4D30-9BE5-F3ABA450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959ED-BA1C-4273-986A-4178628BD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926A-3298-44C7-9C52-AD6BBD57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5B226-5A7D-4364-ACB3-3C1BB393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A8F5B-2AD4-4E5A-B38D-EFBE042F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8334-20DE-43A6-A348-5E2D22D5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D906F-57E3-4C1F-A770-91188DDAC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839C9-1483-4222-A892-177851AF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F7A3-FBE8-4004-8B3E-15E2916E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4DB0-BC6E-4C64-BDB1-16E8646F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FDE5F-6FB6-448D-8FFA-E3B40B18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341A2-B591-4507-B02A-A44E3CC3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860E-FB72-4560-923D-6D2140A5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08EEA-24A9-4FBA-9F5F-33AE09C7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15BC-33AB-44BD-83E1-9CB577559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E611-C8C7-4FD3-8E62-C902D2593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C05A-513B-454F-B23D-167761755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Physiological 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A9DF4-2F44-4874-AC2D-15AFE4267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PhD(c) Ioannis Kyprakis</a:t>
            </a:r>
          </a:p>
          <a:p>
            <a:r>
              <a:rPr lang="en-US" dirty="0"/>
              <a:t>ikyprakis@ics.forth.gr</a:t>
            </a:r>
          </a:p>
        </p:txBody>
      </p:sp>
    </p:spTree>
    <p:extLst>
      <p:ext uri="{BB962C8B-B14F-4D97-AF65-F5344CB8AC3E}">
        <p14:creationId xmlns:p14="http://schemas.microsoft.com/office/powerpoint/2010/main" val="113192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Electromyography (EMG)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07341"/>
            <a:ext cx="53949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Electrical activity produced by skeletal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Reflects motor unit action potentials (MUAPs)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Surface (</a:t>
            </a:r>
            <a:r>
              <a:rPr lang="en-US" sz="1800" dirty="0" err="1"/>
              <a:t>sEMG</a:t>
            </a:r>
            <a:r>
              <a:rPr lang="en-US" sz="1800" dirty="0"/>
              <a:t>) vs. intramuscular (</a:t>
            </a:r>
            <a:r>
              <a:rPr lang="en-US" sz="1800" dirty="0" err="1"/>
              <a:t>iEMG</a:t>
            </a:r>
            <a:r>
              <a:rPr lang="en-US" sz="1800" dirty="0"/>
              <a:t>/needle)</a:t>
            </a:r>
          </a:p>
          <a:p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Prosthetic limb control &amp;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Neuromuscular disorder diagnosis (ALS, myopathy)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Muscle fatigue assessment in sports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Gesture recognition for HCI and 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Gait analysis and biomechanics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564006" y="6642555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https://my.clevelandclinic.org/health/diagnostics/4825-emg-electromyography</a:t>
            </a:r>
          </a:p>
        </p:txBody>
      </p:sp>
      <p:pic>
        <p:nvPicPr>
          <p:cNvPr id="8194" name="Picture 2" descr="Illustration of arm with three electrodes attached to the skin and a needle in a muscle.">
            <a:extLst>
              <a:ext uri="{FF2B5EF4-FFF2-40B4-BE49-F238E27FC236}">
                <a16:creationId xmlns:a16="http://schemas.microsoft.com/office/drawing/2014/main" id="{F96A5320-BCDA-4615-9DCA-1CFE5D75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06" y="1700217"/>
            <a:ext cx="4256394" cy="49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6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Electrodermal Activity (EDA/GSR)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859338"/>
            <a:ext cx="44519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Skin conductance via eccrine sweat gland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Tonic (SCL: slow baseline) + phasic (SCR: fast response)</a:t>
            </a:r>
          </a:p>
          <a:p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 and distress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autonomic arousal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Sleep, vigilance, and arousal analysis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547964" y="5583005"/>
            <a:ext cx="4451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https://www.researchgate.net/figure/The-tonic-and-the-phasic-component-of-skin-conductance-Reprinted-from-An-investigation_fig3_352547906</a:t>
            </a:r>
          </a:p>
        </p:txBody>
      </p:sp>
      <p:pic>
        <p:nvPicPr>
          <p:cNvPr id="9218" name="Picture 2" descr="The tonic and the phasic component of skin conductance. Reprinted from... |  Download Scientific Diagram">
            <a:extLst>
              <a:ext uri="{FF2B5EF4-FFF2-40B4-BE49-F238E27FC236}">
                <a16:creationId xmlns:a16="http://schemas.microsoft.com/office/drawing/2014/main" id="{C5643CAD-D351-4F17-8EE8-6C3CFA0D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21" y="3392905"/>
            <a:ext cx="6998620" cy="2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Photoplethysmography (PPG)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45850"/>
            <a:ext cx="44519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Optical measurement of blood volume changes in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LED (IR/red) + photodetector at skin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Derives HR, </a:t>
            </a:r>
            <a:r>
              <a:rPr lang="en-US" sz="1800" dirty="0" err="1"/>
              <a:t>SpO</a:t>
            </a:r>
            <a:r>
              <a:rPr lang="en-US" sz="1800" dirty="0"/>
              <a:t>₂, HRV, respiratory rate, 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and atrial fibrillation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Cardiovascular monitoring and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 pressure and vascular health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 and respiratory disorder screening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547964" y="5583005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https://www.researchgate.net/figure/A-typical-PPG-signal-and-its-components_fig2_333348488</a:t>
            </a:r>
          </a:p>
        </p:txBody>
      </p:sp>
      <p:pic>
        <p:nvPicPr>
          <p:cNvPr id="10242" name="Picture 2" descr="A typical PPG signal and its components | Download Scientific Diagram">
            <a:extLst>
              <a:ext uri="{FF2B5EF4-FFF2-40B4-BE49-F238E27FC236}">
                <a16:creationId xmlns:a16="http://schemas.microsoft.com/office/drawing/2014/main" id="{5192744D-94CE-4A64-B2A9-8102B523A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0"/>
          <a:stretch/>
        </p:blipFill>
        <p:spPr bwMode="auto">
          <a:xfrm>
            <a:off x="4662738" y="1983844"/>
            <a:ext cx="741612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6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Functional Near-Infrared Spectroscopy (</a:t>
            </a:r>
            <a:r>
              <a:rPr lang="en-US" dirty="0" err="1"/>
              <a:t>fNIRS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45850"/>
            <a:ext cx="52245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Measures changes in cerebral oxygenation and </a:t>
            </a:r>
            <a:r>
              <a:rPr lang="en-US" sz="1800" dirty="0" err="1"/>
              <a:t>haemodynamics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Estimates variations in </a:t>
            </a:r>
            <a:r>
              <a:rPr lang="en-US" sz="1800" dirty="0" err="1"/>
              <a:t>oxyhaemoglobin</a:t>
            </a:r>
            <a:r>
              <a:rPr lang="en-US" sz="1800" dirty="0"/>
              <a:t> (</a:t>
            </a:r>
            <a:r>
              <a:rPr lang="en-US" sz="1800" dirty="0" err="1"/>
              <a:t>HbO</a:t>
            </a:r>
            <a:r>
              <a:rPr lang="en-US" sz="1800" dirty="0"/>
              <a:t>) and </a:t>
            </a:r>
            <a:r>
              <a:rPr lang="en-US" sz="1800" dirty="0" err="1"/>
              <a:t>deoxyhaemoglobin</a:t>
            </a:r>
            <a:r>
              <a:rPr lang="en-US" sz="1800" dirty="0"/>
              <a:t> (</a:t>
            </a:r>
            <a:r>
              <a:rPr lang="en-US" sz="1800" dirty="0" err="1"/>
              <a:t>HbR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Uses near-infrared light to probe cortical brain activity non-invasively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Reflects neurovascular coupling associated with neural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Primarily captures activity from superficial cortical regions</a:t>
            </a:r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neuroscience and task-evoked brain activity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of prefrontal activation during decision-making and workload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7042784" y="6257756"/>
            <a:ext cx="38690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https://www.sciencedirect.com/science/chapter/bookseries/pii/S0074774205660084</a:t>
            </a:r>
          </a:p>
        </p:txBody>
      </p:sp>
      <p:pic>
        <p:nvPicPr>
          <p:cNvPr id="11266" name="Picture 2" descr="Functional Near‐Infrared Spectroscopy: Potential and Limitations in  Neuroimaging Studies - ScienceDirect">
            <a:extLst>
              <a:ext uri="{FF2B5EF4-FFF2-40B4-BE49-F238E27FC236}">
                <a16:creationId xmlns:a16="http://schemas.microsoft.com/office/drawing/2014/main" id="{04B9B75E-34C8-4D2F-980D-2580B8A6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728703"/>
            <a:ext cx="36861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0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Pipeline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6" y="1787603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end-to-end pipeline</a:t>
            </a:r>
          </a:p>
        </p:txBody>
      </p:sp>
      <p:sp>
        <p:nvSpPr>
          <p:cNvPr id="34" name="Shape 5">
            <a:extLst>
              <a:ext uri="{FF2B5EF4-FFF2-40B4-BE49-F238E27FC236}">
                <a16:creationId xmlns:a16="http://schemas.microsoft.com/office/drawing/2014/main" id="{0B040AD4-E4F9-4AB4-AB20-F3E7817CE6DC}"/>
              </a:ext>
            </a:extLst>
          </p:cNvPr>
          <p:cNvSpPr/>
          <p:nvPr/>
        </p:nvSpPr>
        <p:spPr>
          <a:xfrm>
            <a:off x="759799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38" name="Text 7">
            <a:extLst>
              <a:ext uri="{FF2B5EF4-FFF2-40B4-BE49-F238E27FC236}">
                <a16:creationId xmlns:a16="http://schemas.microsoft.com/office/drawing/2014/main" id="{8FBE50BB-ABA9-494A-BAC1-0333A64DEEE3}"/>
              </a:ext>
            </a:extLst>
          </p:cNvPr>
          <p:cNvSpPr/>
          <p:nvPr/>
        </p:nvSpPr>
        <p:spPr>
          <a:xfrm>
            <a:off x="887815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Physiology</a:t>
            </a:r>
            <a:endParaRPr lang="en-US" sz="1500" dirty="0"/>
          </a:p>
        </p:txBody>
      </p:sp>
      <p:sp>
        <p:nvSpPr>
          <p:cNvPr id="39" name="Shape 8">
            <a:extLst>
              <a:ext uri="{FF2B5EF4-FFF2-40B4-BE49-F238E27FC236}">
                <a16:creationId xmlns:a16="http://schemas.microsoft.com/office/drawing/2014/main" id="{8EFE2575-DC5E-444D-9F7C-59A559893885}"/>
              </a:ext>
            </a:extLst>
          </p:cNvPr>
          <p:cNvSpPr/>
          <p:nvPr/>
        </p:nvSpPr>
        <p:spPr>
          <a:xfrm>
            <a:off x="2332567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40" name="Shape 9">
            <a:extLst>
              <a:ext uri="{FF2B5EF4-FFF2-40B4-BE49-F238E27FC236}">
                <a16:creationId xmlns:a16="http://schemas.microsoft.com/office/drawing/2014/main" id="{A40FBA26-C9A9-4441-B628-EDBECCFA5B97}"/>
              </a:ext>
            </a:extLst>
          </p:cNvPr>
          <p:cNvSpPr/>
          <p:nvPr/>
        </p:nvSpPr>
        <p:spPr>
          <a:xfrm>
            <a:off x="2616031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43" name="Text 11">
            <a:extLst>
              <a:ext uri="{FF2B5EF4-FFF2-40B4-BE49-F238E27FC236}">
                <a16:creationId xmlns:a16="http://schemas.microsoft.com/office/drawing/2014/main" id="{01E68FCF-70C5-46ED-BC33-09F76989C932}"/>
              </a:ext>
            </a:extLst>
          </p:cNvPr>
          <p:cNvSpPr/>
          <p:nvPr/>
        </p:nvSpPr>
        <p:spPr>
          <a:xfrm>
            <a:off x="2744047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ADC</a:t>
            </a:r>
            <a:endParaRPr lang="en-US" sz="1500" dirty="0"/>
          </a:p>
        </p:txBody>
      </p:sp>
      <p:sp>
        <p:nvSpPr>
          <p:cNvPr id="44" name="Shape 12">
            <a:extLst>
              <a:ext uri="{FF2B5EF4-FFF2-40B4-BE49-F238E27FC236}">
                <a16:creationId xmlns:a16="http://schemas.microsoft.com/office/drawing/2014/main" id="{4727EF33-F193-4CAE-BE85-6D1D8816A20D}"/>
              </a:ext>
            </a:extLst>
          </p:cNvPr>
          <p:cNvSpPr/>
          <p:nvPr/>
        </p:nvSpPr>
        <p:spPr>
          <a:xfrm>
            <a:off x="4188799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45" name="Shape 13">
            <a:extLst>
              <a:ext uri="{FF2B5EF4-FFF2-40B4-BE49-F238E27FC236}">
                <a16:creationId xmlns:a16="http://schemas.microsoft.com/office/drawing/2014/main" id="{ECA25391-F0A3-4B51-AF59-120817B4DA1B}"/>
              </a:ext>
            </a:extLst>
          </p:cNvPr>
          <p:cNvSpPr/>
          <p:nvPr/>
        </p:nvSpPr>
        <p:spPr>
          <a:xfrm>
            <a:off x="4472263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EAF8F8"/>
          </a:solidFill>
          <a:ln w="12700">
            <a:solidFill>
              <a:srgbClr val="EAF8F8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48" name="Text 15">
            <a:extLst>
              <a:ext uri="{FF2B5EF4-FFF2-40B4-BE49-F238E27FC236}">
                <a16:creationId xmlns:a16="http://schemas.microsoft.com/office/drawing/2014/main" id="{44BA8CF8-4E6F-46C0-9854-221C4A9D0628}"/>
              </a:ext>
            </a:extLst>
          </p:cNvPr>
          <p:cNvSpPr/>
          <p:nvPr/>
        </p:nvSpPr>
        <p:spPr>
          <a:xfrm>
            <a:off x="4600279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Preprocessing</a:t>
            </a:r>
            <a:endParaRPr lang="en-US" sz="1500" dirty="0"/>
          </a:p>
        </p:txBody>
      </p:sp>
      <p:sp>
        <p:nvSpPr>
          <p:cNvPr id="49" name="Shape 16">
            <a:extLst>
              <a:ext uri="{FF2B5EF4-FFF2-40B4-BE49-F238E27FC236}">
                <a16:creationId xmlns:a16="http://schemas.microsoft.com/office/drawing/2014/main" id="{6852D9E2-A5A8-4AA6-A787-9B99964E15E5}"/>
              </a:ext>
            </a:extLst>
          </p:cNvPr>
          <p:cNvSpPr/>
          <p:nvPr/>
        </p:nvSpPr>
        <p:spPr>
          <a:xfrm>
            <a:off x="6045031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50" name="Shape 17">
            <a:extLst>
              <a:ext uri="{FF2B5EF4-FFF2-40B4-BE49-F238E27FC236}">
                <a16:creationId xmlns:a16="http://schemas.microsoft.com/office/drawing/2014/main" id="{1BF0C746-FB39-4B4F-AD26-9CBA30EA331F}"/>
              </a:ext>
            </a:extLst>
          </p:cNvPr>
          <p:cNvSpPr/>
          <p:nvPr/>
        </p:nvSpPr>
        <p:spPr>
          <a:xfrm>
            <a:off x="6328495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F1EEFF"/>
          </a:solidFill>
          <a:ln w="12700">
            <a:solidFill>
              <a:srgbClr val="F1EEF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D1456EE6-6E08-43A8-86DE-74C218BC97BE}"/>
              </a:ext>
            </a:extLst>
          </p:cNvPr>
          <p:cNvSpPr/>
          <p:nvPr/>
        </p:nvSpPr>
        <p:spPr>
          <a:xfrm>
            <a:off x="6456511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Feature Extraction</a:t>
            </a:r>
            <a:endParaRPr lang="en-US" sz="1500" dirty="0"/>
          </a:p>
        </p:txBody>
      </p:sp>
      <p:sp>
        <p:nvSpPr>
          <p:cNvPr id="54" name="Shape 20">
            <a:extLst>
              <a:ext uri="{FF2B5EF4-FFF2-40B4-BE49-F238E27FC236}">
                <a16:creationId xmlns:a16="http://schemas.microsoft.com/office/drawing/2014/main" id="{311D57AF-3A07-4B4A-9B91-9EFE897B6438}"/>
              </a:ext>
            </a:extLst>
          </p:cNvPr>
          <p:cNvSpPr/>
          <p:nvPr/>
        </p:nvSpPr>
        <p:spPr>
          <a:xfrm>
            <a:off x="7901263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55" name="Shape 21">
            <a:extLst>
              <a:ext uri="{FF2B5EF4-FFF2-40B4-BE49-F238E27FC236}">
                <a16:creationId xmlns:a16="http://schemas.microsoft.com/office/drawing/2014/main" id="{B697C5BE-C38C-4821-8AB5-1EEB59277E58}"/>
              </a:ext>
            </a:extLst>
          </p:cNvPr>
          <p:cNvSpPr/>
          <p:nvPr/>
        </p:nvSpPr>
        <p:spPr>
          <a:xfrm>
            <a:off x="8184727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ECF8F4"/>
          </a:solidFill>
          <a:ln w="12700">
            <a:solidFill>
              <a:srgbClr val="ECF8F4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8" name="Text 23">
            <a:extLst>
              <a:ext uri="{FF2B5EF4-FFF2-40B4-BE49-F238E27FC236}">
                <a16:creationId xmlns:a16="http://schemas.microsoft.com/office/drawing/2014/main" id="{9E9994F5-7DB7-400C-93C3-BB0822389CD6}"/>
              </a:ext>
            </a:extLst>
          </p:cNvPr>
          <p:cNvSpPr/>
          <p:nvPr/>
        </p:nvSpPr>
        <p:spPr>
          <a:xfrm>
            <a:off x="8312743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ML-DL</a:t>
            </a:r>
            <a:endParaRPr lang="en-US" sz="1500" dirty="0"/>
          </a:p>
        </p:txBody>
      </p:sp>
      <p:sp>
        <p:nvSpPr>
          <p:cNvPr id="59" name="Shape 24">
            <a:extLst>
              <a:ext uri="{FF2B5EF4-FFF2-40B4-BE49-F238E27FC236}">
                <a16:creationId xmlns:a16="http://schemas.microsoft.com/office/drawing/2014/main" id="{DFF89F37-E571-4456-BAA5-79ED427A9914}"/>
              </a:ext>
            </a:extLst>
          </p:cNvPr>
          <p:cNvSpPr/>
          <p:nvPr/>
        </p:nvSpPr>
        <p:spPr>
          <a:xfrm>
            <a:off x="9757495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60" name="Shape 25">
            <a:extLst>
              <a:ext uri="{FF2B5EF4-FFF2-40B4-BE49-F238E27FC236}">
                <a16:creationId xmlns:a16="http://schemas.microsoft.com/office/drawing/2014/main" id="{4448FE1F-64DE-43AB-A6FE-D6D370E54991}"/>
              </a:ext>
            </a:extLst>
          </p:cNvPr>
          <p:cNvSpPr/>
          <p:nvPr/>
        </p:nvSpPr>
        <p:spPr>
          <a:xfrm>
            <a:off x="10040959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FCECEF"/>
          </a:solidFill>
          <a:ln w="12700">
            <a:solidFill>
              <a:srgbClr val="FCECE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63" name="Text 27">
            <a:extLst>
              <a:ext uri="{FF2B5EF4-FFF2-40B4-BE49-F238E27FC236}">
                <a16:creationId xmlns:a16="http://schemas.microsoft.com/office/drawing/2014/main" id="{172427F3-F3CB-4C90-92F4-1EF4B69D01BE}"/>
              </a:ext>
            </a:extLst>
          </p:cNvPr>
          <p:cNvSpPr/>
          <p:nvPr/>
        </p:nvSpPr>
        <p:spPr>
          <a:xfrm>
            <a:off x="10168975" y="402905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Real-World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Deployment</a:t>
            </a:r>
            <a:endParaRPr lang="en-US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8BCD0-F978-449F-9710-45ED396F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5" y="2978074"/>
            <a:ext cx="843449" cy="843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70CFD7-4C09-4790-B09B-097DDEA8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506" y="2954791"/>
            <a:ext cx="814663" cy="814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BAC5AD-A073-44DC-82FA-B3782D126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559" y="2934097"/>
            <a:ext cx="843449" cy="843449"/>
          </a:xfrm>
          <a:prstGeom prst="rect">
            <a:avLst/>
          </a:prstGeom>
        </p:spPr>
      </p:pic>
      <p:pic>
        <p:nvPicPr>
          <p:cNvPr id="12292" name="Picture 4" descr="Feature Extraction Icons - Free Download in SVG, PNG">
            <a:extLst>
              <a:ext uri="{FF2B5EF4-FFF2-40B4-BE49-F238E27FC236}">
                <a16:creationId xmlns:a16="http://schemas.microsoft.com/office/drawing/2014/main" id="{E9E4CA59-FBAF-4AE4-AA0E-4478A8A7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04" y="2797896"/>
            <a:ext cx="1128453" cy="1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14E08B-4378-49F3-AB1B-BEEEF82A2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3622" y="2864461"/>
            <a:ext cx="948097" cy="9480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B09B9A-B71C-4CA0-98B7-A8500B160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7339" y="2884620"/>
            <a:ext cx="866122" cy="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Noise &amp; Artifact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31800" y="2420798"/>
            <a:ext cx="44519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Power Line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50/60 Hz from electrical environment</a:t>
            </a:r>
          </a:p>
          <a:p>
            <a:r>
              <a:rPr lang="en-US" b="1" dirty="0"/>
              <a:t>Motion Artifacts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Electrode–skin impedance change during movement</a:t>
            </a:r>
          </a:p>
          <a:p>
            <a:r>
              <a:rPr lang="en-US" b="1" dirty="0"/>
              <a:t>Baseline Wander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Low-frequency drift from respiration</a:t>
            </a:r>
            <a:endParaRPr lang="en-US" dirty="0"/>
          </a:p>
          <a:p>
            <a:r>
              <a:rPr lang="en-US" b="1" dirty="0"/>
              <a:t>Ocular Artifacts (in EEG)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Eye blinks &amp; movements </a:t>
            </a:r>
          </a:p>
          <a:p>
            <a:r>
              <a:rPr lang="en-US" b="1" dirty="0"/>
              <a:t>EMG Crosstalk (in ECG)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Muscle activity near ECG electrodes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7222807" y="6282633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https://link.springer.com/article/10.1007/s11760-024-03453-1</a:t>
            </a:r>
          </a:p>
        </p:txBody>
      </p:sp>
      <p:pic>
        <p:nvPicPr>
          <p:cNvPr id="13318" name="Picture 6" descr="Signal denoising based on bias-variance of intersection of confidence  interval | Signal, Image and Video Processing | Springer Nature Link">
            <a:extLst>
              <a:ext uri="{FF2B5EF4-FFF2-40B4-BE49-F238E27FC236}">
                <a16:creationId xmlns:a16="http://schemas.microsoft.com/office/drawing/2014/main" id="{6BFEC4AE-BC7D-4F59-B97F-BDF16DF5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71" y="1857163"/>
            <a:ext cx="5539262" cy="43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4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F25379-AD0F-4A95-9E06-C38DEA432F20}"/>
              </a:ext>
            </a:extLst>
          </p:cNvPr>
          <p:cNvSpPr txBox="1"/>
          <p:nvPr/>
        </p:nvSpPr>
        <p:spPr>
          <a:xfrm>
            <a:off x="419462" y="2017514"/>
            <a:ext cx="11338559" cy="429768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800" b="1" dirty="0"/>
              <a:t>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High-Pass Filter (HPF). Removes DC offset and baseline wander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Low-Pass Filter (LPF). Suppresses high-frequency noise &amp; anti-alias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Band-Pass Filter (BPF). Retain signal band, reject out-of-band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Notch / Band-Stop Filter. Eliminate power-line interference selectively</a:t>
            </a:r>
            <a:endParaRPr lang="en-US" dirty="0"/>
          </a:p>
          <a:p>
            <a:r>
              <a:rPr lang="en-US" b="1" dirty="0"/>
              <a:t>Independent Component Analysis (ICA)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Blind source separation: finds statistically independent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Removes eye blinks, cardiac, and muscle artifacts from EEG</a:t>
            </a:r>
          </a:p>
          <a:p>
            <a:r>
              <a:rPr lang="en-US" b="1" dirty="0"/>
              <a:t>Segmentation &amp; </a:t>
            </a:r>
            <a:r>
              <a:rPr lang="en-US" b="1" dirty="0" err="1"/>
              <a:t>Epoching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 continuous data into fixed-length or event-locked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Windowing splits the signal into analysis frames, often overlapping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windows: rectangular, Hamming, Hann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for FFT/STFT</a:t>
            </a:r>
          </a:p>
          <a:p>
            <a:r>
              <a:rPr lang="en-US" b="1" dirty="0"/>
              <a:t>Resampling &amp; Decimation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Downsample</a:t>
            </a:r>
            <a:r>
              <a:rPr lang="en-US" dirty="0"/>
              <a:t> after low-pass filtering to reduce data volume.</a:t>
            </a:r>
          </a:p>
          <a:p>
            <a:r>
              <a:rPr lang="en-US" b="1" dirty="0"/>
              <a:t>Normalization &amp;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Z-score: subtract mean, divide by std (within- or across-trial)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Min-max scaling: map to [0,1] for neural network inputs</a:t>
            </a:r>
          </a:p>
          <a:p>
            <a:r>
              <a:rPr lang="en-US" b="1" dirty="0"/>
              <a:t>Baseline Correction / Detrending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Removes slow drift unrelated to the physiological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in EEG, EDA, PPG, and </a:t>
            </a:r>
            <a:r>
              <a:rPr lang="en-US" dirty="0" err="1"/>
              <a:t>fNIRS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3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Statistical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Basic numerical properties of the signal in the time domain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194560"/>
            <a:ext cx="4136495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Mean /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Variance / Standard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Root Mean Square (RMS)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Zero Crossing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Skewness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Kurtosis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Slope Sign Changes</a:t>
            </a:r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signal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 and variability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EMG activity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feature-based classification</a:t>
            </a:r>
          </a:p>
        </p:txBody>
      </p:sp>
      <p:pic>
        <p:nvPicPr>
          <p:cNvPr id="8" name="Picture 2" descr="Skewness Formula">
            <a:extLst>
              <a:ext uri="{FF2B5EF4-FFF2-40B4-BE49-F238E27FC236}">
                <a16:creationId xmlns:a16="http://schemas.microsoft.com/office/drawing/2014/main" id="{DE738CD7-A512-4929-8FB2-ACA54783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85" y="2195871"/>
            <a:ext cx="5715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culate Kurtosis in Python (with Examples) | Towards Data ...">
            <a:extLst>
              <a:ext uri="{FF2B5EF4-FFF2-40B4-BE49-F238E27FC236}">
                <a16:creationId xmlns:a16="http://schemas.microsoft.com/office/drawing/2014/main" id="{39D99899-2D46-4EF7-91DD-6815DA97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2" y="4446585"/>
            <a:ext cx="3952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9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ECG &amp; HRV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Beat-to-beat timing and cardiac rhythm variability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194560"/>
            <a:ext cx="4136495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R-R interval (IBI)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RMSSD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pNN50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QRS Delineation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Waveform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R-peak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 / QT interval estimation</a:t>
            </a:r>
            <a:endParaRPr lang="en-US" sz="1800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 rate variability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autonomic function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Cardiovascular monitoring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22A7E57-4E7E-41AD-8F7F-4788B533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50" y="2655452"/>
            <a:ext cx="6581273" cy="31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1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Frequency domain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How signal energy is distributed across frequencies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194560"/>
            <a:ext cx="4136495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Fourier Transform (FFT)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Spectral Density (PSD)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/ Median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Spectral entropy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ratios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Harmonic components</a:t>
            </a:r>
            <a:endParaRPr lang="en-US" sz="1800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EEG rhythm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EMG fatigue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HRV spectral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Oscillatory pattern detection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6F258-AED6-479A-87AD-71123B25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94" y="2126789"/>
            <a:ext cx="7534939" cy="43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E881C-3B7E-4BB4-9D01-91A2ADF4E798}"/>
              </a:ext>
            </a:extLst>
          </p:cNvPr>
          <p:cNvSpPr txBox="1"/>
          <p:nvPr/>
        </p:nvSpPr>
        <p:spPr>
          <a:xfrm>
            <a:off x="1117599" y="2023533"/>
            <a:ext cx="8170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Why physiological signals matter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Different types of physiological signals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Pipelines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Preprocessing, segmentation and feature extraction.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Imputation Techniques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Synthetic Data Generation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ML-DL pipelines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101464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Time-Frequency domain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How frequency content changes over time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Short-Time Fourier Transform (STFT)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Spectrogram-derived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Wavelet Transform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Wavelet coefficients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Sub-band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Scalogram 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Instantaneous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Time-localized transient descriptors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Non-stationary signal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Seizure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detection in wearable signals</a:t>
            </a:r>
          </a:p>
        </p:txBody>
      </p:sp>
      <p:pic>
        <p:nvPicPr>
          <p:cNvPr id="3074" name="Picture 2" descr="Feature Extraction Explained - MATLAB &amp; Simulink">
            <a:extLst>
              <a:ext uri="{FF2B5EF4-FFF2-40B4-BE49-F238E27FC236}">
                <a16:creationId xmlns:a16="http://schemas.microsoft.com/office/drawing/2014/main" id="{DA7E58C7-BAF8-4532-A4F2-78D6AF6B6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/>
          <a:stretch/>
        </p:blipFill>
        <p:spPr bwMode="auto">
          <a:xfrm>
            <a:off x="4138862" y="3117447"/>
            <a:ext cx="8053137" cy="27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8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Morphological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Shape-based properties of the waveform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amplitude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width / duration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Decay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under the curve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 width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Systolic / diastolic landmarks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Waveform shape descriptors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ECG waveform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PPG pulse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and peak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Vascular and </a:t>
            </a:r>
            <a:r>
              <a:rPr lang="en-US" dirty="0" err="1"/>
              <a:t>haemodynamic</a:t>
            </a:r>
            <a:r>
              <a:rPr lang="en-US" dirty="0"/>
              <a:t> assessment</a:t>
            </a:r>
          </a:p>
        </p:txBody>
      </p:sp>
      <p:pic>
        <p:nvPicPr>
          <p:cNvPr id="4098" name="Picture 2" descr="Feature extraction tool using temporal landmarks in arterial blood pressure  and photoplethysmography waveforms | npj Cardiovascular Health">
            <a:extLst>
              <a:ext uri="{FF2B5EF4-FFF2-40B4-BE49-F238E27FC236}">
                <a16:creationId xmlns:a16="http://schemas.microsoft.com/office/drawing/2014/main" id="{4C6FA57A-4A28-4B01-891E-B4FFDD74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5" y="1957300"/>
            <a:ext cx="5292976" cy="43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9D5419-92E0-49C3-9B94-89657AD235D4}"/>
              </a:ext>
            </a:extLst>
          </p:cNvPr>
          <p:cNvSpPr txBox="1"/>
          <p:nvPr/>
        </p:nvSpPr>
        <p:spPr>
          <a:xfrm>
            <a:off x="6087295" y="6292021"/>
            <a:ext cx="6120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https://www.nature.com/articles/s44325-025-00096-0</a:t>
            </a:r>
          </a:p>
        </p:txBody>
      </p:sp>
    </p:spTree>
    <p:extLst>
      <p:ext uri="{BB962C8B-B14F-4D97-AF65-F5344CB8AC3E}">
        <p14:creationId xmlns:p14="http://schemas.microsoft.com/office/powerpoint/2010/main" val="122355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Nonlinear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Complex and irregular dynamics not captured by simple linear statistics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entropy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 entropy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Fractal dimension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Hjorth parameters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Lyapunov exponent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Detrended fluctuation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Complexity indices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HRV complexity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Epileptic seizure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autonomic regulation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Nonlinear physiological dynamics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88647-731E-44A9-BB2C-FADB26541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3" y="2325199"/>
            <a:ext cx="7264919" cy="42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6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Learned / Representation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Data-driven feature embeddings learned automatically from raw or transformed signals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Autoencoder latent vectors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CNN-derived embeddings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Transformer-based representations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Contrastive learned embeddings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Multimodal fused representations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Pretrained feature backbones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End-to-end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Representation learning from raw biosignals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learning across datasets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31675B-A0EC-4377-ACBD-35BBFED7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20" y="2293857"/>
            <a:ext cx="6163535" cy="38105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566450-8BCB-4105-ACF4-A8B2BE1AF88D}"/>
              </a:ext>
            </a:extLst>
          </p:cNvPr>
          <p:cNvSpPr txBox="1"/>
          <p:nvPr/>
        </p:nvSpPr>
        <p:spPr>
          <a:xfrm>
            <a:off x="5851359" y="6104389"/>
            <a:ext cx="6120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https://www.geeksforgeeks.org/numpy/types-of-autoencoders/</a:t>
            </a:r>
          </a:p>
        </p:txBody>
      </p:sp>
    </p:spTree>
    <p:extLst>
      <p:ext uri="{BB962C8B-B14F-4D97-AF65-F5344CB8AC3E}">
        <p14:creationId xmlns:p14="http://schemas.microsoft.com/office/powerpoint/2010/main" val="376738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Visual Representations of Biomedical Signals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Transforming 1D signals into 2D images for pattern discovery and deep learning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604710"/>
            <a:ext cx="10515599" cy="356616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800" b="1" dirty="0"/>
              <a:t>Techniques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Recurrence Plots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Gramian Angular Fields (GAF)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Markov Transition Fields (MTF)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Poincaré Plots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and seizure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cognitive-state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Wearable signal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Vision-based biomedical AI</a:t>
            </a:r>
          </a:p>
          <a:p>
            <a:r>
              <a:rPr lang="en-US" b="1" dirty="0"/>
              <a:t>Strengths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patterns not easily described by handcrafted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Reveal time–frequency and nonlinear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signal structure more interpretable visually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the use of computer vision and deep learning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multimodal fusion across heterogeneous biosignals</a:t>
            </a:r>
          </a:p>
        </p:txBody>
      </p:sp>
    </p:spTree>
    <p:extLst>
      <p:ext uri="{BB962C8B-B14F-4D97-AF65-F5344CB8AC3E}">
        <p14:creationId xmlns:p14="http://schemas.microsoft.com/office/powerpoint/2010/main" val="93684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Spectrograms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spectrogram is a 2D time–frequency representation showing how the spectral energy of a signal evolves over time.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6029768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the signal into short overlapping windows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a window function such as Hamming or Hann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 FFT for each window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 the spectra over time and display magnitude or power as an image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Temporal evolution of frequency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Rhythmic activity and transient bursts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shifts, oscillatory patterns, and event-related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physiological signals are non-stationary, so their frequency content changes over time rather than remaining constant.</a:t>
            </a:r>
          </a:p>
        </p:txBody>
      </p:sp>
      <p:pic>
        <p:nvPicPr>
          <p:cNvPr id="7170" name="Picture 2" descr="Audio and spectrograms — opensoundscape 0.4.5 documentation">
            <a:extLst>
              <a:ext uri="{FF2B5EF4-FFF2-40B4-BE49-F238E27FC236}">
                <a16:creationId xmlns:a16="http://schemas.microsoft.com/office/drawing/2014/main" id="{2DBAD9A3-ACBA-4E3F-9088-A905CB9F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95" y="2470930"/>
            <a:ext cx="5548505" cy="36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Scalograms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scalogram is a wavelet-based time–frequency image showing the magnitude of wavelet coefficients across time and scale.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the Continuous Wavelet Transform (CWT)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selected mother wavelet such 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Morlet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Mexican hat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coefficient energy to a 2D image over time and scale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Transient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Localized signal irregularities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Multi-scale structure and short-duration oscillatory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Biomedical signals often contain both slow and fast components, so a multi-resolution analysis is often more appropriate than a fixed-window FFT.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6C4D-B082-4CEB-B6E7-359C69F26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72" y="2470930"/>
            <a:ext cx="5645628" cy="30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Recurrence Plot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recurrence plot is a 2D visualization showing when a dynamical system returns to similar states over time.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Reconstruct the signal in phase space using time-delay embedding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distances between all state pairs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recurrent states based on a threshold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Repeated patterns and periodicity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Irregularity and dynamical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Hidden nonlinear structure and complexity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Physiological systems are often nonlinear and adaptive, and recurrence plots can reveal patterns that may not be visible in standard time- or frequency-domain views.</a:t>
            </a:r>
          </a:p>
        </p:txBody>
      </p:sp>
      <p:pic>
        <p:nvPicPr>
          <p:cNvPr id="8196" name="Picture 4" descr="Recurrence Quantification Analysis (RQA), CRQA and physiological data |  nimRobotics">
            <a:extLst>
              <a:ext uri="{FF2B5EF4-FFF2-40B4-BE49-F238E27FC236}">
                <a16:creationId xmlns:a16="http://schemas.microsoft.com/office/drawing/2014/main" id="{842BE854-9CF5-4535-BB05-C8927E09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54" y="2226026"/>
            <a:ext cx="5462879" cy="39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0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Gramian Angular Fields (GAF)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GAF converts a normalized time series into an image by encoding pairwise angular relationships between time points.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 the signal to a bounded interval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values into polar coordinates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a Gramian matrix using trigonometric relationships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 the resulting matrix as an image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temporal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signal evolution across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Structured patterns suitable for image-based learning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useful in biomedicine because they transform complex physiological time-series into structured patterns that can reveal subtle signal dynamics, improve discrimination of normal versus abnormal states.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C1A3E-3B9C-4EC7-845B-B8FC6677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10" y="1785342"/>
            <a:ext cx="4803413" cy="48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Markov Transition Fields (MTF)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2" y="1636376"/>
            <a:ext cx="6954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MTF represents a time series as an image by encoding transition probabilities between discretized signal states over time.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Discretize the signal into quantized states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 transition probabilities between states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those probabilities back across temporal positions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State-to-state transition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Temporal evolution of signal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Probabilistic structure of signal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helpful when the signal is better understood as movement between states rather than only by amplitude or frequency content.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B21E298-F13C-4F88-854E-9CA5600B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52" y="2114497"/>
            <a:ext cx="4681537" cy="38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Physiological Signals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Why Physiological Signals matter?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E841843-837F-4FBD-B537-7772B684C840}"/>
              </a:ext>
            </a:extLst>
          </p:cNvPr>
          <p:cNvSpPr txBox="1"/>
          <p:nvPr/>
        </p:nvSpPr>
        <p:spPr>
          <a:xfrm>
            <a:off x="419463" y="2344393"/>
            <a:ext cx="6911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objective and time-resolved: we can observe what changes, when it changes, and how fast it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capture mechanisms that questionnaires or static clinical snapshots often miss, such as autonomic reactivity, recovery, coupling, and instability.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can be recorded continuously, repeatedly, and increasingly non-invasively with bedside monitors, wearables, and smartphones.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biomedical informatics, they support monitoring, early warning, phenotyping, digital biomarkers, and closed-loop decision support.</a:t>
            </a:r>
          </a:p>
        </p:txBody>
      </p:sp>
      <p:pic>
        <p:nvPicPr>
          <p:cNvPr id="3" name="Picture 2" descr="Common physiological and physical measures related to stress... | Download  Scientific Diagram">
            <a:extLst>
              <a:ext uri="{FF2B5EF4-FFF2-40B4-BE49-F238E27FC236}">
                <a16:creationId xmlns:a16="http://schemas.microsoft.com/office/drawing/2014/main" id="{3775D914-0F04-421B-A763-9F05183D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73" y="1735164"/>
            <a:ext cx="4437285" cy="49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Poincaré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2" y="1636376"/>
            <a:ext cx="6954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Poincaré plot is a scatter plot of each interval against the following interval.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89B354-4B9A-48C5-8D85-8338DB6C1C8F}"/>
                  </a:ext>
                </a:extLst>
              </p:cNvPr>
              <p:cNvSpPr txBox="1"/>
              <p:nvPr/>
            </p:nvSpPr>
            <p:spPr>
              <a:xfrm>
                <a:off x="419157" y="2293857"/>
                <a:ext cx="5997685" cy="3970318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r>
                  <a:rPr lang="en-US" sz="1800" b="1" dirty="0"/>
                  <a:t>How they are generated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Extract consecutive beat-to-beat intervals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​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​Quantify dispersion using descriptors such as SD1 and SD2</a:t>
                </a:r>
              </a:p>
              <a:p>
                <a:pPr lvl="0">
                  <a:defRPr/>
                </a:pPr>
                <a:r>
                  <a:rPr lang="en-US" b="1" dirty="0"/>
                  <a:t>What they capture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Beat-to-beat variability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Short-term versus long-term variability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Rhythm regularity, dispersion, and autonomic balance patterns</a:t>
                </a:r>
              </a:p>
              <a:p>
                <a:r>
                  <a:rPr lang="en-US" b="1" dirty="0"/>
                  <a:t>Why they are useful in biomedicine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Poincaré plots are useful in biomedicine because they provide a compact and interpretable </a:t>
                </a:r>
                <a:r>
                  <a:rPr lang="en-US" dirty="0" err="1"/>
                  <a:t>visualisation</a:t>
                </a:r>
                <a:r>
                  <a:rPr lang="en-US" dirty="0"/>
                  <a:t> of beat-to-beat variability, helping assess autonomic regulation and cardiac rhythm dynamics.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89B354-4B9A-48C5-8D85-8338DB6C1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57" y="2293857"/>
                <a:ext cx="5997685" cy="3970318"/>
              </a:xfrm>
              <a:prstGeom prst="rect">
                <a:avLst/>
              </a:prstGeom>
              <a:blipFill>
                <a:blip r:embed="rId4"/>
                <a:stretch>
                  <a:fillRect l="-915" t="-767" r="-1423" b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Examples of Poincaré plots of RR and QT intervals. A typical Poincaré... |  Download Scientific Diagram">
            <a:extLst>
              <a:ext uri="{FF2B5EF4-FFF2-40B4-BE49-F238E27FC236}">
                <a16:creationId xmlns:a16="http://schemas.microsoft.com/office/drawing/2014/main" id="{D230DF42-7A71-4090-AE37-C8C2244E5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6"/>
          <a:stretch/>
        </p:blipFill>
        <p:spPr bwMode="auto">
          <a:xfrm>
            <a:off x="6970652" y="2107113"/>
            <a:ext cx="4636169" cy="43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8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pic>
        <p:nvPicPr>
          <p:cNvPr id="15" name="Picture 2" descr="Hellenic Mediterranean University (HMU) | Digital Twin">
            <a:extLst>
              <a:ext uri="{FF2B5EF4-FFF2-40B4-BE49-F238E27FC236}">
                <a16:creationId xmlns:a16="http://schemas.microsoft.com/office/drawing/2014/main" id="{5F0F3180-A59B-4C51-A274-F4EE6F46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E61F9-D038-4412-B10B-95E7EEF8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5" b="8065"/>
          <a:stretch/>
        </p:blipFill>
        <p:spPr>
          <a:xfrm>
            <a:off x="278840" y="365125"/>
            <a:ext cx="11159627" cy="64928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FE15A-6E87-425E-B3D7-68AB49A4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864B9-2336-428D-A7A7-DA0FB2F8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Autonomic Regulation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">
            <a:extLst>
              <a:ext uri="{FF2B5EF4-FFF2-40B4-BE49-F238E27FC236}">
                <a16:creationId xmlns:a16="http://schemas.microsoft.com/office/drawing/2014/main" id="{14DE95CB-989D-4DC6-9A43-48B0D16594CB}"/>
              </a:ext>
            </a:extLst>
          </p:cNvPr>
          <p:cNvSpPr/>
          <p:nvPr/>
        </p:nvSpPr>
        <p:spPr>
          <a:xfrm>
            <a:off x="822960" y="2369033"/>
            <a:ext cx="2560320" cy="2873344"/>
          </a:xfrm>
          <a:prstGeom prst="roundRect">
            <a:avLst>
              <a:gd name="adj" fmla="val 4286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algn="ctr"/>
            <a:r>
              <a:rPr lang="en-US" sz="1600" dirty="0"/>
              <a:t>Sympathetic branch (SNS)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6C43C3E-6825-4F74-B063-1BFF53F83337}"/>
              </a:ext>
            </a:extLst>
          </p:cNvPr>
          <p:cNvSpPr/>
          <p:nvPr/>
        </p:nvSpPr>
        <p:spPr>
          <a:xfrm>
            <a:off x="1005840" y="2723270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700" dirty="0">
              <a:latin typeface="+mj-lt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B5CE3F55-D31B-4129-B76D-D7E787E1FF67}"/>
              </a:ext>
            </a:extLst>
          </p:cNvPr>
          <p:cNvSpPr/>
          <p:nvPr/>
        </p:nvSpPr>
        <p:spPr>
          <a:xfrm>
            <a:off x="982980" y="2952567"/>
            <a:ext cx="2240280" cy="2160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err="1">
                <a:solidFill>
                  <a:srgbClr val="5F6875"/>
                </a:solidFill>
                <a:latin typeface="+mj-lt"/>
              </a:rPr>
              <a:t>Mobilisation</a:t>
            </a:r>
            <a:r>
              <a:rPr lang="en-US" sz="1150" dirty="0">
                <a:solidFill>
                  <a:srgbClr val="5F6875"/>
                </a:solidFill>
                <a:latin typeface="+mj-lt"/>
              </a:rPr>
              <a:t>, vigilance, effort, and stress readiness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Typical effects: faster heart rate, higher contractility, vasoconstriction, sweating, pupil dilation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In signals, stronger sympathetic drive often appears as reduced HRV, increased EDA, and altered peripheral pulse patterns</a:t>
            </a: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1C61F31A-544A-4DC9-B218-93C5989FA569}"/>
              </a:ext>
            </a:extLst>
          </p:cNvPr>
          <p:cNvSpPr/>
          <p:nvPr/>
        </p:nvSpPr>
        <p:spPr>
          <a:xfrm>
            <a:off x="4724400" y="2369033"/>
            <a:ext cx="2560320" cy="2873344"/>
          </a:xfrm>
          <a:prstGeom prst="roundRect">
            <a:avLst>
              <a:gd name="adj" fmla="val 4286"/>
            </a:avLst>
          </a:prstGeom>
          <a:solidFill>
            <a:srgbClr val="EAF8F8"/>
          </a:solidFill>
          <a:ln w="12700">
            <a:solidFill>
              <a:srgbClr val="EAF8F8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algn="ctr"/>
            <a:r>
              <a:rPr lang="en-US" sz="1600" dirty="0"/>
              <a:t>Parasympathetic branch (PNS / vagal)</a:t>
            </a: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669934CE-11B5-4AA7-9ABE-7450AFFADAC9}"/>
              </a:ext>
            </a:extLst>
          </p:cNvPr>
          <p:cNvSpPr/>
          <p:nvPr/>
        </p:nvSpPr>
        <p:spPr>
          <a:xfrm>
            <a:off x="4884420" y="3082265"/>
            <a:ext cx="2240280" cy="2160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Recovery, energy conservation, digestion, and flexible regulation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Typical effects: slower heart rate, vagal braking, stronger respiratory coupling, greater beat-to-beat variability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In signals, stronger vagal influence is often reflected by higher RMSSD / HF-HRV and more adaptive recovery after challenge</a:t>
            </a: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13E87FB5-5D01-45E0-AD6A-8AA4EDFBFE01}"/>
              </a:ext>
            </a:extLst>
          </p:cNvPr>
          <p:cNvSpPr/>
          <p:nvPr/>
        </p:nvSpPr>
        <p:spPr>
          <a:xfrm>
            <a:off x="8625840" y="2369033"/>
            <a:ext cx="2560320" cy="2873344"/>
          </a:xfrm>
          <a:prstGeom prst="roundRect">
            <a:avLst>
              <a:gd name="adj" fmla="val 4286"/>
            </a:avLst>
          </a:prstGeom>
          <a:solidFill>
            <a:srgbClr val="FCECEF"/>
          </a:solidFill>
          <a:ln w="12700">
            <a:solidFill>
              <a:srgbClr val="FCECE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algn="ctr"/>
            <a:r>
              <a:rPr lang="en-US" sz="1600" dirty="0"/>
              <a:t>Importance</a:t>
            </a:r>
            <a:endParaRPr lang="en-US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AF3338D6-7EDB-4DDA-9AFC-3296737DA199}"/>
              </a:ext>
            </a:extLst>
          </p:cNvPr>
          <p:cNvSpPr/>
          <p:nvPr/>
        </p:nvSpPr>
        <p:spPr>
          <a:xfrm>
            <a:off x="8785860" y="2782267"/>
            <a:ext cx="2240280" cy="2471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Many “stress”, “fatigue”, or “engagement” models are really modelling patterns of autonomic regulation and dysregulation.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Interpretation should be physiological first, algorithmic second: the same model output means little if the signal-to-physiology link is unclear.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Strictly speaking, SNS and PNS are branches of the autonomic nervous system, not literal “parts of the brain”; brain networks regulate them.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6" y="1787603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first lens for reading biosignals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53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Autonomic Regulation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6" y="1787603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first lens for reading biosignals</a:t>
            </a:r>
            <a:endParaRPr lang="en-US" sz="1800" dirty="0">
              <a:latin typeface="+mj-lt"/>
            </a:endParaRPr>
          </a:p>
        </p:txBody>
      </p:sp>
      <p:pic>
        <p:nvPicPr>
          <p:cNvPr id="3074" name="Picture 2" descr="Sympathetic Parasympathetic Nervous System">
            <a:extLst>
              <a:ext uri="{FF2B5EF4-FFF2-40B4-BE49-F238E27FC236}">
                <a16:creationId xmlns:a16="http://schemas.microsoft.com/office/drawing/2014/main" id="{E73141D8-4CB5-4CB2-AE2A-7763665E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/>
        </p:blipFill>
        <p:spPr bwMode="auto">
          <a:xfrm>
            <a:off x="3040743" y="2156935"/>
            <a:ext cx="6096000" cy="44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BB0666-2502-4FBC-9DB6-611B6B1CDF44}"/>
              </a:ext>
            </a:extLst>
          </p:cNvPr>
          <p:cNvSpPr txBox="1"/>
          <p:nvPr/>
        </p:nvSpPr>
        <p:spPr>
          <a:xfrm>
            <a:off x="3745706" y="6567714"/>
            <a:ext cx="47005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https://www.simplypsychology.org/wp-content/uploads/Sympathetic-Parasympathetic-Nervous-System.jpg</a:t>
            </a:r>
          </a:p>
        </p:txBody>
      </p:sp>
    </p:spTree>
    <p:extLst>
      <p:ext uri="{BB962C8B-B14F-4D97-AF65-F5344CB8AC3E}">
        <p14:creationId xmlns:p14="http://schemas.microsoft.com/office/powerpoint/2010/main" val="63974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and weaknesses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5" y="5900461"/>
            <a:ext cx="11577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Physiological signals are powerful exactly because they are close to real physiology, but that is also why they are messy in real deployments.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F6033-8C17-421B-8277-C1484C7F8927}"/>
              </a:ext>
            </a:extLst>
          </p:cNvPr>
          <p:cNvSpPr txBox="1"/>
          <p:nvPr/>
        </p:nvSpPr>
        <p:spPr>
          <a:xfrm>
            <a:off x="705032" y="2110426"/>
            <a:ext cx="10934337" cy="329184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2800" b="1" dirty="0"/>
              <a:t>Strengths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 measurements rather than retrospective self-report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temporal resolution, especially for ECG, EEG, EMG, EDA, and PPG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multimodality: electrical, </a:t>
            </a:r>
            <a:r>
              <a:rPr lang="en-US" dirty="0" err="1"/>
              <a:t>haemodynamic</a:t>
            </a:r>
            <a:r>
              <a:rPr lang="en-US" dirty="0"/>
              <a:t>, mechanical, and neural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for remote monitoring and digital biomarker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detecting both reactivity and recovery</a:t>
            </a: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Weaknesses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Motion artefacts, electrode issues, baseline drift, and sensor dropout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inter-subject variability and context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are often weak, delayed, subjective, or sparsely sampled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data are not random: gaps often come from physiology, workflow, or device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Interpretation is easy to overclaim without physiological grounding</a:t>
            </a:r>
          </a:p>
        </p:txBody>
      </p:sp>
    </p:spTree>
    <p:extLst>
      <p:ext uri="{BB962C8B-B14F-4D97-AF65-F5344CB8AC3E}">
        <p14:creationId xmlns:p14="http://schemas.microsoft.com/office/powerpoint/2010/main" val="284967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Major signal families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33630"/>
            <a:ext cx="6096000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Electrical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ECG, EEG, EMG, EOG</a:t>
            </a:r>
            <a:endParaRPr lang="en-US" sz="1800" dirty="0"/>
          </a:p>
          <a:p>
            <a:endParaRPr lang="en-US" sz="1800" b="1" dirty="0">
              <a:solidFill>
                <a:srgbClr val="0F172A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r>
              <a:rPr lang="en-US" b="1" dirty="0"/>
              <a:t>Mechanical</a:t>
            </a:r>
            <a:r>
              <a:rPr lang="en-US" sz="18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/ respiratory</a:t>
            </a:r>
            <a:endParaRPr lang="en-US" sz="18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respiration, </a:t>
            </a:r>
            <a:r>
              <a:rPr lang="en-US" dirty="0" err="1"/>
              <a:t>seismocardiography</a:t>
            </a:r>
            <a:endParaRPr lang="en-US" dirty="0"/>
          </a:p>
          <a:p>
            <a:pPr>
              <a:buSzPct val="100000"/>
            </a:pP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Optical / vascular</a:t>
            </a:r>
            <a:endParaRPr lang="en-US" sz="18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PPG, NIRS</a:t>
            </a:r>
          </a:p>
          <a:p>
            <a:pPr marL="203200" indent="-203200">
              <a:buSzPct val="100000"/>
              <a:buChar char="•"/>
            </a:pPr>
            <a:endParaRPr lang="en-US" dirty="0"/>
          </a:p>
          <a:p>
            <a:pPr>
              <a:buSzPct val="100000"/>
            </a:pPr>
            <a:r>
              <a:rPr lang="en-US" b="1" dirty="0"/>
              <a:t>Electrodermal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EDA / GSR</a:t>
            </a:r>
          </a:p>
          <a:p>
            <a:pPr>
              <a:buSzPct val="100000"/>
            </a:pPr>
            <a:endParaRPr lang="en-US" sz="1550" dirty="0">
              <a:solidFill>
                <a:srgbClr val="0F172A"/>
              </a:solidFill>
              <a:latin typeface="Aptos" pitchFamily="34" charset="0"/>
              <a:ea typeface="Aptos" pitchFamily="34" charset="-122"/>
            </a:endParaRPr>
          </a:p>
          <a:p>
            <a:pPr>
              <a:buSzPct val="100000"/>
            </a:pPr>
            <a:r>
              <a:rPr lang="en-US" b="1" dirty="0"/>
              <a:t>Imaging</a:t>
            </a:r>
            <a:r>
              <a:rPr lang="en-US" sz="1550" dirty="0">
                <a:solidFill>
                  <a:srgbClr val="0F172A"/>
                </a:solidFill>
                <a:latin typeface="Aptos" pitchFamily="34" charset="0"/>
                <a:ea typeface="Aptos" pitchFamily="34" charset="-122"/>
              </a:rPr>
              <a:t>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fMRI, ultrasound, CT, MRI</a:t>
            </a:r>
          </a:p>
          <a:p>
            <a:pPr>
              <a:buSzPct val="100000"/>
            </a:pPr>
            <a:endParaRPr lang="en-US" dirty="0"/>
          </a:p>
          <a:p>
            <a:endParaRPr lang="en-US" dirty="0"/>
          </a:p>
          <a:p>
            <a:endParaRPr lang="en-US" sz="1800" b="1" dirty="0"/>
          </a:p>
        </p:txBody>
      </p:sp>
      <p:pic>
        <p:nvPicPr>
          <p:cNvPr id="4098" name="Picture 2" descr="Human Signal Sources | Encyclopedia MDPI">
            <a:extLst>
              <a:ext uri="{FF2B5EF4-FFF2-40B4-BE49-F238E27FC236}">
                <a16:creationId xmlns:a16="http://schemas.microsoft.com/office/drawing/2014/main" id="{9056E71F-1E29-4B9D-B29A-BAFC07BA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58" y="1690688"/>
            <a:ext cx="7128665" cy="48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7178040" y="6571327"/>
            <a:ext cx="23469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https://encyclopedia.pub/entry/40293</a:t>
            </a:r>
          </a:p>
        </p:txBody>
      </p:sp>
    </p:spTree>
    <p:extLst>
      <p:ext uri="{BB962C8B-B14F-4D97-AF65-F5344CB8AC3E}">
        <p14:creationId xmlns:p14="http://schemas.microsoft.com/office/powerpoint/2010/main" val="315699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Electrocardiogram (ECG)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33630"/>
            <a:ext cx="45444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Electrical activity of the heart (ion currents)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Depolarization &amp; repolarization of cardiac muscle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Standard clinical: 12-lead recording system</a:t>
            </a:r>
          </a:p>
          <a:p>
            <a:endParaRPr lang="en-US" sz="1800" b="1" dirty="0">
              <a:solidFill>
                <a:srgbClr val="0F172A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r>
              <a:rPr lang="en-US" b="1" dirty="0"/>
              <a:t>Waveform Components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 wave — Atrial depolarization (sinoatrial node)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QRS complex — Ventricular depolarization (1–2 mV peak)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 wave — Ventricular repolarization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 interval — AV node conduction delay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 segment — Ischemia and infarction indicator</a:t>
            </a:r>
          </a:p>
          <a:p>
            <a:pPr>
              <a:buSzPct val="100000"/>
            </a:pPr>
            <a:endParaRPr lang="en-US" dirty="0"/>
          </a:p>
          <a:p>
            <a:endParaRPr lang="en-US" dirty="0"/>
          </a:p>
          <a:p>
            <a:endParaRPr lang="en-US" sz="18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050643" y="6492874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https://ecgwaves.com/topic/ecg-normal-p-wave-qrs-complex-st-segment-t-wave-j-point/</a:t>
            </a:r>
          </a:p>
        </p:txBody>
      </p:sp>
      <p:pic>
        <p:nvPicPr>
          <p:cNvPr id="6148" name="Picture 4" descr="ECG interpretation: Characteristics of the normal ECG (P-wave, QRS complex,  ST segment, T-wave) – The Cardiovascular">
            <a:extLst>
              <a:ext uri="{FF2B5EF4-FFF2-40B4-BE49-F238E27FC236}">
                <a16:creationId xmlns:a16="http://schemas.microsoft.com/office/drawing/2014/main" id="{CBDDBAFF-1CB6-435B-9A85-4C3F941C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1" y="2199875"/>
            <a:ext cx="6587439" cy="42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Electroencephalogram (EEG)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5266" r="22698" b="8186"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347054" y="1872931"/>
            <a:ext cx="45444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Electrical activity of cortical neuron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10–20 international electrode placement system (32–256 </a:t>
            </a:r>
            <a:r>
              <a:rPr lang="en-US" sz="1800" dirty="0" err="1"/>
              <a:t>ch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Applications: epilepsy, sleep staging, BCI, anesthesia depth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368415" y="5972401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https://www.news-medical.net/health/Electroencephalogram-%28EEG%29-Systems-Explained.aspx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EDD0E1E-517C-4C1F-A540-5A7A9BF94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74943"/>
              </p:ext>
            </p:extLst>
          </p:nvPr>
        </p:nvGraphicFramePr>
        <p:xfrm>
          <a:off x="431800" y="3912269"/>
          <a:ext cx="4529538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368">
                  <a:extLst>
                    <a:ext uri="{9D8B030D-6E8A-4147-A177-3AD203B41FA5}">
                      <a16:colId xmlns:a16="http://schemas.microsoft.com/office/drawing/2014/main" val="760114053"/>
                    </a:ext>
                  </a:extLst>
                </a:gridCol>
                <a:gridCol w="874268">
                  <a:extLst>
                    <a:ext uri="{9D8B030D-6E8A-4147-A177-3AD203B41FA5}">
                      <a16:colId xmlns:a16="http://schemas.microsoft.com/office/drawing/2014/main" val="1686764717"/>
                    </a:ext>
                  </a:extLst>
                </a:gridCol>
                <a:gridCol w="2746902">
                  <a:extLst>
                    <a:ext uri="{9D8B030D-6E8A-4147-A177-3AD203B41FA5}">
                      <a16:colId xmlns:a16="http://schemas.microsoft.com/office/drawing/2014/main" val="217646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Freq (Hz)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State / Relevance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93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δ </a:t>
                      </a:r>
                      <a:r>
                        <a:rPr lang="en-US" sz="1400" dirty="0"/>
                        <a:t>Delta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0.5–4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Deep sleep, anesthesia, brain injury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03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θ </a:t>
                      </a:r>
                      <a:r>
                        <a:rPr lang="en-US" sz="1400" dirty="0"/>
                        <a:t>Theta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4–8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Drowsiness, meditation, memory encoding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75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α</a:t>
                      </a:r>
                      <a:r>
                        <a:rPr lang="en-US" sz="1400" dirty="0"/>
                        <a:t> Alpha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8–13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Relaxed wakefulness, eyes closed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92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 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13–30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Active cognition, alertness, focus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08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γ</a:t>
                      </a:r>
                      <a:r>
                        <a:rPr lang="en-US" sz="1400" dirty="0"/>
                        <a:t> Gamma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30–100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High-level processing, perception, binding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103070"/>
                  </a:ext>
                </a:extLst>
              </a:tr>
            </a:tbl>
          </a:graphicData>
        </a:graphic>
      </p:graphicFrame>
      <p:pic>
        <p:nvPicPr>
          <p:cNvPr id="7170" name="Picture 2" descr="Electroencephalogram (EEG) Systems Explained">
            <a:extLst>
              <a:ext uri="{FF2B5EF4-FFF2-40B4-BE49-F238E27FC236}">
                <a16:creationId xmlns:a16="http://schemas.microsoft.com/office/drawing/2014/main" id="{DBCB4D8A-B73D-4CB7-99B1-25C3EF65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1506"/>
          <a:stretch/>
        </p:blipFill>
        <p:spPr bwMode="auto">
          <a:xfrm>
            <a:off x="4891481" y="2123282"/>
            <a:ext cx="7049313" cy="37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4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2482</Words>
  <Application>Microsoft Office PowerPoint</Application>
  <PresentationFormat>Widescreen</PresentationFormat>
  <Paragraphs>498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Arial Rounded MT Bold</vt:lpstr>
      <vt:lpstr>Calibri</vt:lpstr>
      <vt:lpstr>Calibri Light</vt:lpstr>
      <vt:lpstr>Cambria Math</vt:lpstr>
      <vt:lpstr>Office Theme</vt:lpstr>
      <vt:lpstr>Introduction Physiological Signals</vt:lpstr>
      <vt:lpstr>Agenda</vt:lpstr>
      <vt:lpstr>Physiological Signals</vt:lpstr>
      <vt:lpstr>Autonomic Regulation</vt:lpstr>
      <vt:lpstr>Autonomic Regulation</vt:lpstr>
      <vt:lpstr>Strengths and weaknesses</vt:lpstr>
      <vt:lpstr>Major signal families</vt:lpstr>
      <vt:lpstr>Electrocardiogram (ECG)</vt:lpstr>
      <vt:lpstr>Electroencephalogram (EEG)</vt:lpstr>
      <vt:lpstr>Electromyography (EMG)</vt:lpstr>
      <vt:lpstr>Electrodermal Activity (EDA/GSR)</vt:lpstr>
      <vt:lpstr>Photoplethysmography (PPG)</vt:lpstr>
      <vt:lpstr>Functional Near-Infrared Spectroscopy (fNIRS)</vt:lpstr>
      <vt:lpstr>Pipeline</vt:lpstr>
      <vt:lpstr>Noise &amp; Artifact Sources</vt:lpstr>
      <vt:lpstr>Preprocessing</vt:lpstr>
      <vt:lpstr>Statistical Feature Extraction</vt:lpstr>
      <vt:lpstr>ECG &amp; HRV Feature Extraction</vt:lpstr>
      <vt:lpstr>Frequency domain Feature Extraction</vt:lpstr>
      <vt:lpstr>Time-Frequency domain Feature Extraction</vt:lpstr>
      <vt:lpstr>Morphological Feature Extraction</vt:lpstr>
      <vt:lpstr>Nonlinear Feature Extraction</vt:lpstr>
      <vt:lpstr>Learned / Representation Feature Extraction</vt:lpstr>
      <vt:lpstr>Visual Representations of Biomedical Signals</vt:lpstr>
      <vt:lpstr>Spectrograms</vt:lpstr>
      <vt:lpstr>Scalograms</vt:lpstr>
      <vt:lpstr>Recurrence Plot </vt:lpstr>
      <vt:lpstr>Gramian Angular Fields (GAF)</vt:lpstr>
      <vt:lpstr>Markov Transition Fields (MTF)</vt:lpstr>
      <vt:lpstr>Poincaré Plots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Advanced topics in Biomedical Informatics</dc:title>
  <dc:creator>Giannis Kyprakis</dc:creator>
  <cp:lastModifiedBy>Giannis Kyprakis</cp:lastModifiedBy>
  <cp:revision>124</cp:revision>
  <dcterms:created xsi:type="dcterms:W3CDTF">2026-03-06T10:36:11Z</dcterms:created>
  <dcterms:modified xsi:type="dcterms:W3CDTF">2026-04-20T07:48:39Z</dcterms:modified>
</cp:coreProperties>
</file>