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6" r:id="rId17"/>
    <p:sldId id="344" r:id="rId18"/>
    <p:sldId id="345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F7F"/>
    <a:srgbClr val="ED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E36F-4A48-4886-8CD3-CD2099BADDB3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4C0E-AA8E-46A4-866B-EF55C01C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2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BA0C-5449-4198-A975-0762CFA8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F010E-CD2B-4B01-BD1E-685C2E76C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8C0D3-874D-42CA-A1E6-ED2A415D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1C28-2E64-44F3-A96E-1647B29D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EA798-D29C-4C10-AE6F-FBCEC1E1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2A14-69ED-4284-B223-84072B44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38BA9-D18E-483A-B06F-480F4282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FD32-D2C8-401E-B624-D57CDCE3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94FD-38D0-4371-9FA0-1BB56C08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3B60-07A8-47EF-AA84-E9F102A1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B4118-7A5B-40D9-AE97-A18CF4CEE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54336-6250-4BC3-8231-67E2869B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BE83-D2B1-4FE7-839F-3888E862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1936-B78C-4410-908E-49F8FD08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5FC4-F73E-47B2-A974-495B20E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76A4-CB10-43AB-9F49-ABAA93A3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30E2-CE99-4781-91C2-A71FA97A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EC77-BBA0-48D1-9A22-A4AFE328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7218C-B646-4268-8784-0F2DF79E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44CF-D5B2-496A-8F18-89BF5EB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C6ED-8F54-4231-9F74-8A714166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4486-5995-4B6D-AA6D-070079B4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0864B-493F-4DF3-845C-6FFFEBCE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A1E2-AB04-4555-829D-24316861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6896-88F0-4C2D-A40A-A9BCFAC6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063-B131-4120-AD65-A46A62D7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F6C5-E4A6-41EF-8364-33601CAD1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B789D-7ACA-4766-88C6-77D1D26C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3166-AFF9-465D-8270-45FAA12A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C488A-68A7-44B4-8826-FBF4A67A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D41C5-666D-43C0-B4AE-D551ACBD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95E0-9326-4E16-8655-F64B4D9F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79F8B-0B2D-47A4-98F4-A43E47C0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CCBAD-5887-46E7-8F36-0A365766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E657-F21D-4339-81D6-296B4822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D632B-468C-4E17-B124-D8DF28C6B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D9960-1021-4492-B70A-F7EDDED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6C2FA-35F9-4A76-BC36-F6BD79C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C8EA6-B065-44E3-91C4-35A5F72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FF81-FE27-4696-B41D-FE9A2F01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4F9C7-2E78-443C-B1BA-D5F65223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7B10-BD6D-47FD-ACA6-C7111AB0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D5241-9B1F-48D3-A5DA-FA3EAAB1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3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B0E3E-39AB-48D4-B718-AED52C22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412B4-06A2-4CAB-AAB1-1DABB547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2DA1-AD5C-4134-94F1-8992E2A1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9997-D9DF-4D0D-AED1-15DF32C5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52AA-327A-48B6-A50F-7979204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8D81F-B0DB-492E-A0FA-0BCF6427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6E0C7-AAC5-4F0A-A947-9D0930B1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4932-DB4C-43FE-A01C-88910851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8ACF1-A859-409D-8BD9-EE18E89F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2A8F-8A70-44AE-A021-56DCA1E9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12CBA-726B-4AF6-B1F9-A8FF46CBB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E2C1D-8C38-4C8C-9184-BE70FF3B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175C-A52F-4544-8685-B271BD9F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9DF14-13E0-40C8-B3DA-CD76E7B1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F1890-70E3-476B-B1CA-C9E30920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FC56E-241E-4CE7-ACB0-AB835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798C-9592-467A-8B21-2B951173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4FB7-E6FC-4950-B7AB-BBD63CEC7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2A1B-752C-4C71-ADCB-8C8A79C15A5F}" type="datetimeFigureOut">
              <a:rPr lang="en-US" smtClean="0"/>
              <a:t>03-May-26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EE5A-0716-4C84-93EE-D9E4859E2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3732-20E2-4EFE-A2DF-5609B63FA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C05A-513B-454F-B23D-167761755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Wearables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A9DF4-2F44-4874-AC2D-15AFE4267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PhD(c) Ioannis Kyprakis</a:t>
            </a:r>
          </a:p>
          <a:p>
            <a:r>
              <a:rPr lang="en-US" dirty="0"/>
              <a:t>ddk366@edu.hmu.gr</a:t>
            </a:r>
          </a:p>
        </p:txBody>
      </p:sp>
    </p:spTree>
    <p:extLst>
      <p:ext uri="{BB962C8B-B14F-4D97-AF65-F5344CB8AC3E}">
        <p14:creationId xmlns:p14="http://schemas.microsoft.com/office/powerpoint/2010/main" val="113192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Missingness and adherence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In wearable studies, missing data may reflect device issues, patient </a:t>
            </a:r>
            <a:r>
              <a:rPr lang="en-US" sz="1800" b="1" dirty="0" err="1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behaviour</a:t>
            </a: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 or changes in health status.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0F97DA-2AB3-4E15-ADB1-25C8D0821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97674"/>
              </p:ext>
            </p:extLst>
          </p:nvPr>
        </p:nvGraphicFramePr>
        <p:xfrm>
          <a:off x="600941" y="2419620"/>
          <a:ext cx="10518816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1124">
                  <a:extLst>
                    <a:ext uri="{9D8B030D-6E8A-4147-A177-3AD203B41FA5}">
                      <a16:colId xmlns:a16="http://schemas.microsoft.com/office/drawing/2014/main" val="1007345461"/>
                    </a:ext>
                  </a:extLst>
                </a:gridCol>
                <a:gridCol w="3995306">
                  <a:extLst>
                    <a:ext uri="{9D8B030D-6E8A-4147-A177-3AD203B41FA5}">
                      <a16:colId xmlns:a16="http://schemas.microsoft.com/office/drawing/2014/main" val="131421141"/>
                    </a:ext>
                  </a:extLst>
                </a:gridCol>
                <a:gridCol w="4392386">
                  <a:extLst>
                    <a:ext uri="{9D8B030D-6E8A-4147-A177-3AD203B41FA5}">
                      <a16:colId xmlns:a16="http://schemas.microsoft.com/office/drawing/2014/main" val="3704959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/>
                        <a:t>Missingness pattern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Common technical explanation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Possible clinical or </a:t>
                      </a:r>
                      <a:r>
                        <a:rPr lang="en-US" sz="1800" b="1" dirty="0" err="1"/>
                        <a:t>behavioural</a:t>
                      </a:r>
                      <a:r>
                        <a:rPr lang="en-US" sz="1800" b="1" dirty="0"/>
                        <a:t> meaning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411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Short gaps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Charging, Bluetooth dropout, temporary sensor disconnection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Temporary illness, sleep disruption, hospital visit, symptom episode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04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Repeated gaps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removed during sleep, showering or work, poor battery routine, app synchronisation problems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Poor tolerance of the device, lifestyle routine affecting adherence, night-time discomfort, reduced motivation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93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Long gaps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lost, app uninstalled, device not returned, study dropout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Fatigue, treatment burden, disengagement, functional deterioration, </a:t>
                      </a:r>
                      <a:r>
                        <a:rPr lang="en-US" dirty="0" err="1"/>
                        <a:t>hospitalisation</a:t>
                      </a:r>
                      <a:r>
                        <a:rPr lang="en-US" dirty="0"/>
                        <a:t> or disease progression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0812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DA824FF-4EDA-46C7-AF2C-131F7369F3B8}"/>
              </a:ext>
            </a:extLst>
          </p:cNvPr>
          <p:cNvSpPr txBox="1"/>
          <p:nvPr/>
        </p:nvSpPr>
        <p:spPr>
          <a:xfrm>
            <a:off x="1079278" y="5550401"/>
            <a:ext cx="10359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Report wear-time and missingness patterns as study information. Do not automatically impute away </a:t>
            </a:r>
            <a:r>
              <a:rPr lang="en-US" dirty="0" err="1"/>
              <a:t>behaviour</a:t>
            </a:r>
            <a:r>
              <a:rPr lang="en-US" dirty="0"/>
              <a:t> that may be clinically meaningful.</a:t>
            </a:r>
          </a:p>
        </p:txBody>
      </p:sp>
    </p:spTree>
    <p:extLst>
      <p:ext uri="{BB962C8B-B14F-4D97-AF65-F5344CB8AC3E}">
        <p14:creationId xmlns:p14="http://schemas.microsoft.com/office/powerpoint/2010/main" val="178886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Feature extraction: from signals to digital biomarkers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Features should reflect physiology, </a:t>
            </a:r>
            <a:r>
              <a:rPr lang="en-US" sz="1800" b="1" dirty="0" err="1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behaviour</a:t>
            </a: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, recovery or change over time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6651114" cy="45243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Time domain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mean, median, variance, peaks, slopes, activity duration, sedentary time</a:t>
            </a:r>
          </a:p>
          <a:p>
            <a:pPr lvl="0">
              <a:defRPr/>
            </a:pPr>
            <a:r>
              <a:rPr lang="en-US" b="1" dirty="0"/>
              <a:t>Frequency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spectral power, dominant frequency, LF/HF components, rhythms</a:t>
            </a:r>
          </a:p>
          <a:p>
            <a:r>
              <a:rPr lang="en-US" b="1" dirty="0"/>
              <a:t>Non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entropy, complexity, </a:t>
            </a:r>
            <a:r>
              <a:rPr lang="en-US" dirty="0" err="1"/>
              <a:t>Poincaré</a:t>
            </a:r>
            <a:r>
              <a:rPr lang="en-US" dirty="0"/>
              <a:t> descriptors, fractal or variability markers</a:t>
            </a:r>
          </a:p>
          <a:p>
            <a:r>
              <a:rPr lang="en-US" b="1" dirty="0"/>
              <a:t>Longitudinal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from baseline, weekly instability, recovery delay, circadian regularity</a:t>
            </a:r>
          </a:p>
          <a:p>
            <a:endParaRPr lang="en-US" dirty="0"/>
          </a:p>
          <a:p>
            <a:r>
              <a:rPr lang="en-US" dirty="0"/>
              <a:t>Digital biomarkers are not just statistical summaries. They are candidate measurements that must be linked to a biological or clinical construct.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5BBEFB-22CF-46BA-9AEB-18A043F1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078" y="2176962"/>
            <a:ext cx="4911922" cy="41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45E307-9BB7-484A-8CE4-40C171AA4C15}"/>
              </a:ext>
            </a:extLst>
          </p:cNvPr>
          <p:cNvSpPr txBox="1"/>
          <p:nvPr/>
        </p:nvSpPr>
        <p:spPr>
          <a:xfrm>
            <a:off x="8721271" y="6321620"/>
            <a:ext cx="28346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https://www.nature.com/articles/s41746-024-01151-3</a:t>
            </a:r>
          </a:p>
        </p:txBody>
      </p:sp>
    </p:spTree>
    <p:extLst>
      <p:ext uri="{BB962C8B-B14F-4D97-AF65-F5344CB8AC3E}">
        <p14:creationId xmlns:p14="http://schemas.microsoft.com/office/powerpoint/2010/main" val="208294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Representing wearable data for 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representation should match the biological question, the model and the clinical endpoint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6651114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Raw time series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Sequence models: e.g., Temporal CNN, LSTM, Transformer</a:t>
            </a:r>
          </a:p>
          <a:p>
            <a:pPr lvl="0">
              <a:defRPr/>
            </a:pPr>
            <a:r>
              <a:rPr lang="en-US" b="1" dirty="0"/>
              <a:t>Feature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Classical ML: e.g., Random Forest, SVM, XGBoost</a:t>
            </a:r>
          </a:p>
          <a:p>
            <a:r>
              <a:rPr lang="en-US" b="1" dirty="0"/>
              <a:t>Image-like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CNNs / </a:t>
            </a:r>
            <a:r>
              <a:rPr lang="en-US" dirty="0" err="1"/>
              <a:t>ViTs</a:t>
            </a:r>
            <a:r>
              <a:rPr lang="en-US" dirty="0"/>
              <a:t>: e.g., Spectrograms, scalograms, recurrence plots</a:t>
            </a:r>
          </a:p>
          <a:p>
            <a:r>
              <a:rPr lang="en-US" b="1" dirty="0"/>
              <a:t>Longitudinal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 / attention: Patient-timepoint phenotyping</a:t>
            </a:r>
          </a:p>
          <a:p>
            <a:endParaRPr lang="en-US" dirty="0"/>
          </a:p>
          <a:p>
            <a:r>
              <a:rPr lang="en-US" dirty="0"/>
              <a:t>Changing the representation changes what the model can see: morphology, rhythm, trend, variability or patient-level trajectory.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0CFDF-E9EA-4A7A-A39C-BB6705826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344" y="1683385"/>
            <a:ext cx="2650567" cy="51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Patient-specific baselines and deviation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For continuous monitoring, “normal” is often personal rather than population-wide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3809943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Population threshold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cut-off applied to everyone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 for screening, but may miss within-person deterioration in patients with naturally high or low baselines.</a:t>
            </a:r>
          </a:p>
          <a:p>
            <a:pPr lvl="0">
              <a:defRPr/>
            </a:pPr>
            <a:r>
              <a:rPr lang="en-US" b="1" dirty="0"/>
              <a:t>Personal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patient compared against their own usual pattern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Useful for early warning, recovery monitoring and treatment-related deterioration.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4A8381-36DF-40ED-9C38-18B2F309B8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671" y="2470930"/>
            <a:ext cx="7473043" cy="35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Task formulations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Wearable signals can support several biomedical prediction tasks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6651114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Classification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Dyskinesia yes/no, arrhythmia detection, high vs low fatigue</a:t>
            </a:r>
          </a:p>
          <a:p>
            <a:pPr lvl="0">
              <a:defRPr/>
            </a:pPr>
            <a:r>
              <a:rPr lang="en-US" b="1" dirty="0"/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score, QoL score, functional capacity</a:t>
            </a:r>
          </a:p>
          <a:p>
            <a:r>
              <a:rPr lang="en-US" b="1" dirty="0"/>
              <a:t>Forecasting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of deterioration, next-week recovery, future symptom burden</a:t>
            </a:r>
          </a:p>
          <a:p>
            <a:r>
              <a:rPr lang="en-US" b="1" dirty="0"/>
              <a:t>Anomaly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deviation from personal baseline, rare events, unsafe physiological patterns</a:t>
            </a:r>
          </a:p>
          <a:p>
            <a:endParaRPr lang="en-US" dirty="0"/>
          </a:p>
          <a:p>
            <a:r>
              <a:rPr lang="en-US" dirty="0"/>
              <a:t>Choose the task according to </a:t>
            </a:r>
            <a:r>
              <a:rPr lang="en-US" b="1" dirty="0"/>
              <a:t>the clinical decision</a:t>
            </a:r>
            <a:r>
              <a:rPr lang="en-US" dirty="0"/>
              <a:t>: detect, estimate, forecast or flag unusual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9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Validation and Leakage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Wearables become stronger when combined with clinical context and patient-reported outcomes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8A4E97E7-4456-4960-BF10-D5028792F359}"/>
              </a:ext>
            </a:extLst>
          </p:cNvPr>
          <p:cNvSpPr/>
          <p:nvPr/>
        </p:nvSpPr>
        <p:spPr>
          <a:xfrm>
            <a:off x="919213" y="2517938"/>
            <a:ext cx="2926080" cy="1097280"/>
          </a:xfrm>
          <a:prstGeom prst="roundRect">
            <a:avLst/>
          </a:prstGeom>
          <a:solidFill>
            <a:srgbClr val="E8EEF7"/>
          </a:solidFill>
          <a:ln w="9525">
            <a:solidFill>
              <a:srgbClr val="CDD4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860BF6-20AF-44E9-8540-A7DBD00A23D4}"/>
              </a:ext>
            </a:extLst>
          </p:cNvPr>
          <p:cNvSpPr/>
          <p:nvPr/>
        </p:nvSpPr>
        <p:spPr>
          <a:xfrm>
            <a:off x="919213" y="2517938"/>
            <a:ext cx="2926080" cy="274320"/>
          </a:xfrm>
          <a:prstGeom prst="rect">
            <a:avLst/>
          </a:prstGeom>
          <a:solidFill>
            <a:srgbClr val="1246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A8267E4A-84FD-43F1-8694-A85CA6FD26CB}"/>
              </a:ext>
            </a:extLst>
          </p:cNvPr>
          <p:cNvSpPr txBox="1"/>
          <p:nvPr/>
        </p:nvSpPr>
        <p:spPr>
          <a:xfrm>
            <a:off x="1028941" y="2490006"/>
            <a:ext cx="2706624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dirty="0">
                <a:solidFill>
                  <a:srgbClr val="FFFFFF"/>
                </a:solidFill>
                <a:latin typeface="+mj-lt"/>
              </a:rPr>
              <a:t>Wearables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74293F67-10B1-418B-AD7D-9A758F23F547}"/>
              </a:ext>
            </a:extLst>
          </p:cNvPr>
          <p:cNvSpPr txBox="1"/>
          <p:nvPr/>
        </p:nvSpPr>
        <p:spPr>
          <a:xfrm>
            <a:off x="1065517" y="2901986"/>
            <a:ext cx="263347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>
                <a:solidFill>
                  <a:srgbClr val="000000"/>
                </a:solidFill>
                <a:latin typeface="+mj-lt"/>
              </a:rPr>
              <a:t>ECG, PPG, sleep, activity</a:t>
            </a:r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457E070C-B227-4AA3-9D73-5F0175A6BEB0}"/>
              </a:ext>
            </a:extLst>
          </p:cNvPr>
          <p:cNvSpPr/>
          <p:nvPr/>
        </p:nvSpPr>
        <p:spPr>
          <a:xfrm>
            <a:off x="8142972" y="2517938"/>
            <a:ext cx="2926080" cy="1097280"/>
          </a:xfrm>
          <a:prstGeom prst="roundRect">
            <a:avLst/>
          </a:prstGeom>
          <a:solidFill>
            <a:srgbClr val="E2F1EE"/>
          </a:solidFill>
          <a:ln w="9525">
            <a:solidFill>
              <a:srgbClr val="CDD4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BBE76F-770E-4916-89AA-EBD222647B01}"/>
              </a:ext>
            </a:extLst>
          </p:cNvPr>
          <p:cNvSpPr/>
          <p:nvPr/>
        </p:nvSpPr>
        <p:spPr>
          <a:xfrm>
            <a:off x="8142972" y="2517938"/>
            <a:ext cx="2926080" cy="274320"/>
          </a:xfrm>
          <a:prstGeom prst="rect">
            <a:avLst/>
          </a:prstGeom>
          <a:solidFill>
            <a:srgbClr val="1180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B5F311A2-0F14-4D5F-9867-83614E2DC162}"/>
              </a:ext>
            </a:extLst>
          </p:cNvPr>
          <p:cNvSpPr txBox="1"/>
          <p:nvPr/>
        </p:nvSpPr>
        <p:spPr>
          <a:xfrm>
            <a:off x="8252700" y="2497864"/>
            <a:ext cx="2706624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dirty="0">
                <a:solidFill>
                  <a:srgbClr val="FFFFFF"/>
                </a:solidFill>
                <a:latin typeface="+mj-lt"/>
              </a:rPr>
              <a:t>PROMs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11EB865D-DE6B-46BB-B2E9-887FDD20C123}"/>
              </a:ext>
            </a:extLst>
          </p:cNvPr>
          <p:cNvSpPr txBox="1"/>
          <p:nvPr/>
        </p:nvSpPr>
        <p:spPr>
          <a:xfrm>
            <a:off x="8289276" y="2901986"/>
            <a:ext cx="263347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>
                <a:solidFill>
                  <a:srgbClr val="000000"/>
                </a:solidFill>
                <a:latin typeface="+mj-lt"/>
              </a:rPr>
              <a:t>QoL, fatigue, stress</a:t>
            </a:r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34E9E4C4-0D9C-4464-BC97-DCFF6AEE9F46}"/>
              </a:ext>
            </a:extLst>
          </p:cNvPr>
          <p:cNvSpPr/>
          <p:nvPr/>
        </p:nvSpPr>
        <p:spPr>
          <a:xfrm>
            <a:off x="919213" y="4575338"/>
            <a:ext cx="2926080" cy="1097280"/>
          </a:xfrm>
          <a:prstGeom prst="roundRect">
            <a:avLst/>
          </a:prstGeom>
          <a:solidFill>
            <a:srgbClr val="EDB9B9"/>
          </a:solidFill>
          <a:ln w="9525">
            <a:solidFill>
              <a:srgbClr val="CDD4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D7CD8F-A075-448E-B4A1-813EAD7B346C}"/>
              </a:ext>
            </a:extLst>
          </p:cNvPr>
          <p:cNvSpPr/>
          <p:nvPr/>
        </p:nvSpPr>
        <p:spPr>
          <a:xfrm>
            <a:off x="919213" y="4575338"/>
            <a:ext cx="2926080" cy="274320"/>
          </a:xfrm>
          <a:prstGeom prst="rect">
            <a:avLst/>
          </a:prstGeom>
          <a:solidFill>
            <a:srgbClr val="F9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1A4A4ED6-8369-49D0-B9B2-5FDDF47CD264}"/>
              </a:ext>
            </a:extLst>
          </p:cNvPr>
          <p:cNvSpPr txBox="1"/>
          <p:nvPr/>
        </p:nvSpPr>
        <p:spPr>
          <a:xfrm>
            <a:off x="1028941" y="4527832"/>
            <a:ext cx="2706624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>
                <a:solidFill>
                  <a:srgbClr val="FFFFFF"/>
                </a:solidFill>
                <a:latin typeface="+mj-lt"/>
              </a:rPr>
              <a:t>Clinical data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1A979270-FB49-4DB2-8288-384DE8B8CA47}"/>
              </a:ext>
            </a:extLst>
          </p:cNvPr>
          <p:cNvSpPr txBox="1"/>
          <p:nvPr/>
        </p:nvSpPr>
        <p:spPr>
          <a:xfrm>
            <a:off x="1065517" y="4959386"/>
            <a:ext cx="263347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>
                <a:solidFill>
                  <a:srgbClr val="000000"/>
                </a:solidFill>
                <a:latin typeface="+mj-lt"/>
              </a:rPr>
              <a:t>diagnosis, treatment, labs</a:t>
            </a: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ADDD1187-763E-4240-8B17-99EEAD36FC25}"/>
              </a:ext>
            </a:extLst>
          </p:cNvPr>
          <p:cNvSpPr/>
          <p:nvPr/>
        </p:nvSpPr>
        <p:spPr>
          <a:xfrm>
            <a:off x="8142972" y="4575338"/>
            <a:ext cx="2926080" cy="1097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CDD4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A56D36-3789-4E15-9565-BA8F44B98904}"/>
              </a:ext>
            </a:extLst>
          </p:cNvPr>
          <p:cNvSpPr/>
          <p:nvPr/>
        </p:nvSpPr>
        <p:spPr>
          <a:xfrm>
            <a:off x="8142972" y="4575338"/>
            <a:ext cx="292608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2332D1D6-2F0E-47F9-962A-1FE9A7EFE19C}"/>
              </a:ext>
            </a:extLst>
          </p:cNvPr>
          <p:cNvSpPr txBox="1"/>
          <p:nvPr/>
        </p:nvSpPr>
        <p:spPr>
          <a:xfrm>
            <a:off x="8252700" y="4515901"/>
            <a:ext cx="2706624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1" dirty="0">
                <a:solidFill>
                  <a:srgbClr val="FFFFFF"/>
                </a:solidFill>
                <a:latin typeface="+mj-lt"/>
              </a:rPr>
              <a:t>Imaging / omics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2C9DC620-FC7B-4B88-A60A-D2F711A26413}"/>
              </a:ext>
            </a:extLst>
          </p:cNvPr>
          <p:cNvSpPr txBox="1"/>
          <p:nvPr/>
        </p:nvSpPr>
        <p:spPr>
          <a:xfrm>
            <a:off x="8289276" y="4959386"/>
            <a:ext cx="2633472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dirty="0">
                <a:solidFill>
                  <a:srgbClr val="000000"/>
                </a:solidFill>
                <a:latin typeface="+mj-lt"/>
              </a:rPr>
              <a:t>disease phenotype, biology</a:t>
            </a:r>
          </a:p>
        </p:txBody>
      </p:sp>
      <p:sp>
        <p:nvSpPr>
          <p:cNvPr id="52" name="Rounded Rectangle 25">
            <a:extLst>
              <a:ext uri="{FF2B5EF4-FFF2-40B4-BE49-F238E27FC236}">
                <a16:creationId xmlns:a16="http://schemas.microsoft.com/office/drawing/2014/main" id="{3DEAF99C-71BC-4F26-AF1A-8A016D785145}"/>
              </a:ext>
            </a:extLst>
          </p:cNvPr>
          <p:cNvSpPr/>
          <p:nvPr/>
        </p:nvSpPr>
        <p:spPr>
          <a:xfrm>
            <a:off x="4348213" y="3432338"/>
            <a:ext cx="3063240" cy="1188720"/>
          </a:xfrm>
          <a:prstGeom prst="roundRect">
            <a:avLst/>
          </a:prstGeom>
          <a:solidFill>
            <a:srgbClr val="F8EBE1"/>
          </a:solidFill>
          <a:ln>
            <a:solidFill>
              <a:srgbClr val="BE96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53" name="TextBox 26">
            <a:extLst>
              <a:ext uri="{FF2B5EF4-FFF2-40B4-BE49-F238E27FC236}">
                <a16:creationId xmlns:a16="http://schemas.microsoft.com/office/drawing/2014/main" id="{E862F747-F1E7-4ED8-879F-6F498664A51E}"/>
              </a:ext>
            </a:extLst>
          </p:cNvPr>
          <p:cNvSpPr txBox="1"/>
          <p:nvPr/>
        </p:nvSpPr>
        <p:spPr>
          <a:xfrm>
            <a:off x="4508233" y="3425662"/>
            <a:ext cx="27432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>
                <a:solidFill>
                  <a:srgbClr val="1E364E"/>
                </a:solidFill>
                <a:latin typeface="+mj-lt"/>
              </a:rPr>
              <a:t>Shared patient representation</a:t>
            </a:r>
          </a:p>
        </p:txBody>
      </p:sp>
      <p:sp>
        <p:nvSpPr>
          <p:cNvPr id="54" name="TextBox 27">
            <a:extLst>
              <a:ext uri="{FF2B5EF4-FFF2-40B4-BE49-F238E27FC236}">
                <a16:creationId xmlns:a16="http://schemas.microsoft.com/office/drawing/2014/main" id="{E4E9C7D7-0E36-482C-8147-0F85BCE463E4}"/>
              </a:ext>
            </a:extLst>
          </p:cNvPr>
          <p:cNvSpPr txBox="1"/>
          <p:nvPr/>
        </p:nvSpPr>
        <p:spPr>
          <a:xfrm>
            <a:off x="4622533" y="3962690"/>
            <a:ext cx="25146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0" dirty="0">
                <a:solidFill>
                  <a:srgbClr val="000000"/>
                </a:solidFill>
                <a:latin typeface="+mj-lt"/>
              </a:rPr>
              <a:t>fusion + attention + uncertainty</a:t>
            </a:r>
          </a:p>
        </p:txBody>
      </p:sp>
      <p:cxnSp>
        <p:nvCxnSpPr>
          <p:cNvPr id="55" name="Connector 28">
            <a:extLst>
              <a:ext uri="{FF2B5EF4-FFF2-40B4-BE49-F238E27FC236}">
                <a16:creationId xmlns:a16="http://schemas.microsoft.com/office/drawing/2014/main" id="{6E232062-E08F-46EE-9229-64EBB0C447DE}"/>
              </a:ext>
            </a:extLst>
          </p:cNvPr>
          <p:cNvCxnSpPr/>
          <p:nvPr/>
        </p:nvCxnSpPr>
        <p:spPr>
          <a:xfrm>
            <a:off x="3845293" y="3066578"/>
            <a:ext cx="502920" cy="960120"/>
          </a:xfrm>
          <a:prstGeom prst="line">
            <a:avLst/>
          </a:prstGeom>
          <a:ln w="19050">
            <a:solidFill>
              <a:srgbClr val="BE96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29">
            <a:extLst>
              <a:ext uri="{FF2B5EF4-FFF2-40B4-BE49-F238E27FC236}">
                <a16:creationId xmlns:a16="http://schemas.microsoft.com/office/drawing/2014/main" id="{2FFEACDA-5C66-497D-94B2-09679C7B02B0}"/>
              </a:ext>
            </a:extLst>
          </p:cNvPr>
          <p:cNvCxnSpPr/>
          <p:nvPr/>
        </p:nvCxnSpPr>
        <p:spPr>
          <a:xfrm flipH="1">
            <a:off x="7411453" y="3066578"/>
            <a:ext cx="731519" cy="960120"/>
          </a:xfrm>
          <a:prstGeom prst="line">
            <a:avLst/>
          </a:prstGeom>
          <a:ln w="19050">
            <a:solidFill>
              <a:srgbClr val="BE96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30">
            <a:extLst>
              <a:ext uri="{FF2B5EF4-FFF2-40B4-BE49-F238E27FC236}">
                <a16:creationId xmlns:a16="http://schemas.microsoft.com/office/drawing/2014/main" id="{52B1590E-7F16-4315-A928-8361263752B2}"/>
              </a:ext>
            </a:extLst>
          </p:cNvPr>
          <p:cNvCxnSpPr/>
          <p:nvPr/>
        </p:nvCxnSpPr>
        <p:spPr>
          <a:xfrm flipV="1">
            <a:off x="3845293" y="4026698"/>
            <a:ext cx="502920" cy="1097280"/>
          </a:xfrm>
          <a:prstGeom prst="line">
            <a:avLst/>
          </a:prstGeom>
          <a:ln w="19050">
            <a:solidFill>
              <a:srgbClr val="BE96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31">
            <a:extLst>
              <a:ext uri="{FF2B5EF4-FFF2-40B4-BE49-F238E27FC236}">
                <a16:creationId xmlns:a16="http://schemas.microsoft.com/office/drawing/2014/main" id="{485B792D-BDFC-40AD-AE41-C979EF1247F7}"/>
              </a:ext>
            </a:extLst>
          </p:cNvPr>
          <p:cNvCxnSpPr/>
          <p:nvPr/>
        </p:nvCxnSpPr>
        <p:spPr>
          <a:xfrm flipH="1" flipV="1">
            <a:off x="7411453" y="4026698"/>
            <a:ext cx="731519" cy="1097280"/>
          </a:xfrm>
          <a:prstGeom prst="line">
            <a:avLst/>
          </a:prstGeom>
          <a:ln w="19050">
            <a:solidFill>
              <a:srgbClr val="BE96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6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Clinical translation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wearable AI model needs evidence, workflow fit and governance, not only good performance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6651114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Evidence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validity, clinical validity, external validation</a:t>
            </a:r>
          </a:p>
          <a:p>
            <a:pPr lvl="0">
              <a:defRPr/>
            </a:pPr>
            <a:r>
              <a:rPr lang="en-US" b="1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estimates, alert fatigue control, escalation rules</a:t>
            </a:r>
          </a:p>
          <a:p>
            <a:r>
              <a:rPr lang="en-US" b="1" dirty="0"/>
              <a:t>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clinician dashboard, patient instructions, responsibility boundaries</a:t>
            </a:r>
          </a:p>
          <a:p>
            <a:r>
              <a:rPr lang="en-US" b="1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Privacy, security, model monitoring, regulatory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8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Mini case study: wearable monitoring for QoL in oncology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9E8851F-1E27-4CFA-A249-C8A854A6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4" y="2322285"/>
            <a:ext cx="4528457" cy="4202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0D3B-E6CE-48CE-9775-5A23FB205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85" y="2322285"/>
            <a:ext cx="638105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8" y="333677"/>
            <a:ext cx="1091982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Key Messages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strongest wearable studies combine signal knowledge, longitudinal thinking and clinical validation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575967" y="2517938"/>
            <a:ext cx="9933157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endParaRPr lang="en-US" sz="1800" b="1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Wearables enable continuous, real-world monitoring beyond the clinic.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most valuable signal is often longitudinal change from a personal baseline.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 streams require preprocessing, signal-quality control and transparent missingness reporting.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 extraction should be biologically and clinically motivated.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models require patient-level validation to avoid leakage.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translation requires validation, uncertainty, escalation rules and workflow integration.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4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pic>
        <p:nvPicPr>
          <p:cNvPr id="15" name="Picture 2" descr="Hellenic Mediterranean University (HMU) | Digital Twin">
            <a:extLst>
              <a:ext uri="{FF2B5EF4-FFF2-40B4-BE49-F238E27FC236}">
                <a16:creationId xmlns:a16="http://schemas.microsoft.com/office/drawing/2014/main" id="{5F0F3180-A59B-4C51-A274-F4EE6F4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E61F9-D038-4412-B10B-95E7EEF8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40" y="365125"/>
            <a:ext cx="11159627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E881C-3B7E-4BB4-9D01-91A2ADF4E798}"/>
              </a:ext>
            </a:extLst>
          </p:cNvPr>
          <p:cNvSpPr txBox="1"/>
          <p:nvPr/>
        </p:nvSpPr>
        <p:spPr>
          <a:xfrm>
            <a:off x="1117599" y="2023533"/>
            <a:ext cx="8170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Modalities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Signal Pathway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quality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Features &amp; AI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01464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Wearable data the new era of continuous phenotyping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Why wearables matter now: long-duration, real-world, multimodal data streams can move monitoring from occasional snapshots to longitudinal digital phenotypes.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309899"/>
            <a:ext cx="5997686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What wearable data usually include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rate and HRV from ECG/PPG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 timing, duration, fragmentation, and stages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activity, gait, posture, and energy proxies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Respiration surrogates, skin temperature, and EDA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Context-aware, dense, longitudinal home data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those probabilities back across temporal positions</a:t>
            </a:r>
          </a:p>
          <a:p>
            <a:pPr lvl="0">
              <a:defRPr/>
            </a:pPr>
            <a:r>
              <a:rPr lang="en-US" b="1" dirty="0"/>
              <a:t>Evidence for a new 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reviews describe state-of-the-art wearable sensing for cardiovascular health and consumer-grade monitoring.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FDA now maintains a category of </a:t>
            </a:r>
            <a:r>
              <a:rPr lang="en-US" dirty="0" err="1"/>
              <a:t>authorised</a:t>
            </a:r>
            <a:r>
              <a:rPr lang="en-US" dirty="0"/>
              <a:t> sensor-based digital health technologies, including wearable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health technologies are increasingly used to capture real-world data in drug development and trials.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E32B0-FEBD-40B2-B43C-192056BF419A}"/>
              </a:ext>
            </a:extLst>
          </p:cNvPr>
          <p:cNvSpPr txBox="1"/>
          <p:nvPr/>
        </p:nvSpPr>
        <p:spPr>
          <a:xfrm>
            <a:off x="920244" y="6494628"/>
            <a:ext cx="10755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5C6E82"/>
                </a:solidFill>
                <a:latin typeface="Aptos"/>
              </a:rPr>
              <a:t>Evidence examples: Nature Reviews Cardiology (2025) on consumer wearables; Nature Reviews Bioengineering (2025) on cardiovascular wearable sensors; FDA sensor-based digital health technology device list (updated 2026); FDA digital health technologies for drug development (2025).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DA061-73CC-4985-B311-130EA3AB5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77" y="2221675"/>
            <a:ext cx="4146765" cy="41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Wearable data the new era of continuous phenotyping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Key shift: wearable biosignals are no longer only wellness proxies; they increasingly support remote monitoring, early warning, endpoint capture, and AI-enabled clinical decision support.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6783748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Why this is a revolution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sparse clinic visits to continuous real-world 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single markers to multimodal digital phenotypes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retrospective review to prospective risk tracking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population averages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baselines and deviations</a:t>
            </a:r>
          </a:p>
          <a:p>
            <a:pPr lvl="0">
              <a:defRPr/>
            </a:pPr>
            <a:r>
              <a:rPr lang="en-US" b="1" dirty="0"/>
              <a:t>Cautions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 wearables are not equal to gold-standard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 quality, adherence, motion, skin tone, placement, and firmware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validation, uncertainty estimation, and clinical escalation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over-interpret blood pressure or diagnostic claims without verification.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E32B0-FEBD-40B2-B43C-192056BF419A}"/>
              </a:ext>
            </a:extLst>
          </p:cNvPr>
          <p:cNvSpPr txBox="1"/>
          <p:nvPr/>
        </p:nvSpPr>
        <p:spPr>
          <a:xfrm>
            <a:off x="920244" y="6494628"/>
            <a:ext cx="10755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5C6E82"/>
                </a:solidFill>
                <a:latin typeface="Aptos"/>
              </a:rPr>
              <a:t>Evidence examples: Nature Reviews Cardiology (2025) on consumer wearables; Nature Reviews Bioengineering (2025) on cardiovascular wearable sensors; FDA sensor-based digital health technology device list (updated 2026); FDA digital health technologies for drug development (2025).</a:t>
            </a:r>
          </a:p>
        </p:txBody>
      </p:sp>
    </p:spTree>
    <p:extLst>
      <p:ext uri="{BB962C8B-B14F-4D97-AF65-F5344CB8AC3E}">
        <p14:creationId xmlns:p14="http://schemas.microsoft.com/office/powerpoint/2010/main" val="397898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wearable revolution: evidence, investment and clinical translation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Modern biosignal science is now shaped by sensing hardware, AI interpretation, reimbursement/regulation, and very large real-world data ecosystems.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11019310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AEI framing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American Enterprise Institute article presents CES 2025 as an inflection point: AI is turning wearables from simple activity loggers into devices that can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contextualise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physiology and support more proactive care.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Moving from tracker to companion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b="1" dirty="0"/>
              <a:t>Market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View Research estimates the global wearable medical devices market at </a:t>
            </a:r>
            <a:r>
              <a:rPr lang="en-US" b="1" dirty="0"/>
              <a:t>USD 42.74B </a:t>
            </a:r>
            <a:r>
              <a:rPr lang="en-US" dirty="0"/>
              <a:t>in 2024, with projected growth to</a:t>
            </a:r>
            <a:r>
              <a:rPr lang="en-US" b="1" dirty="0"/>
              <a:t> USD 168.29B </a:t>
            </a:r>
            <a:r>
              <a:rPr lang="en-US" dirty="0"/>
              <a:t>by 2030. Even if estimates differ by source, the scale is now clearly massive.</a:t>
            </a:r>
          </a:p>
          <a:p>
            <a:r>
              <a:rPr lang="en-US" b="1" dirty="0"/>
              <a:t>Capital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ŌURA announced over </a:t>
            </a:r>
            <a:r>
              <a:rPr lang="en-US" b="1" dirty="0"/>
              <a:t>USD 900M </a:t>
            </a:r>
            <a:r>
              <a:rPr lang="en-US" dirty="0"/>
              <a:t>in funding in October 2025 at an approximately </a:t>
            </a:r>
            <a:r>
              <a:rPr lang="en-US" b="1" dirty="0"/>
              <a:t>USD 11B </a:t>
            </a:r>
            <a:r>
              <a:rPr lang="en-US" dirty="0"/>
              <a:t>valuation. That level of capital signals strong investor confidence in wearable-</a:t>
            </a:r>
            <a:r>
              <a:rPr lang="en-US" dirty="0" err="1"/>
              <a:t>centred</a:t>
            </a:r>
            <a:r>
              <a:rPr lang="en-US" dirty="0"/>
              <a:t> preventive health platforms.</a:t>
            </a:r>
          </a:p>
          <a:p>
            <a:r>
              <a:rPr lang="en-US" b="1" dirty="0"/>
              <a:t>Regulatory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FDA now maintains a dedicated list of sensor-based digital health devices, including watches, rings, patches and bands, and launched the TEMPO pilot in 2026 to advance access to selected digital health devices.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E32B0-FEBD-40B2-B43C-192056BF419A}"/>
              </a:ext>
            </a:extLst>
          </p:cNvPr>
          <p:cNvSpPr txBox="1"/>
          <p:nvPr/>
        </p:nvSpPr>
        <p:spPr>
          <a:xfrm>
            <a:off x="920244" y="6494628"/>
            <a:ext cx="107553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5C6E82"/>
                </a:solidFill>
                <a:latin typeface="Aptos"/>
              </a:rPr>
              <a:t>Sources: AEI article search result/snippet (Jan 2025); Grand View Research wearable medical devices market; Reuters and ŌURA funding announcement (Oct 2025); FDA </a:t>
            </a:r>
            <a:r>
              <a:rPr lang="en-US" sz="800" i="1" dirty="0" err="1">
                <a:solidFill>
                  <a:srgbClr val="5C6E82"/>
                </a:solidFill>
                <a:latin typeface="Aptos"/>
              </a:rPr>
              <a:t>sDHT</a:t>
            </a:r>
            <a:r>
              <a:rPr lang="en-US" sz="800" i="1" dirty="0">
                <a:solidFill>
                  <a:srgbClr val="5C6E82"/>
                </a:solidFill>
                <a:latin typeface="Aptos"/>
              </a:rPr>
              <a:t> device list and Digital Health Center of Excellence (2025–2026).</a:t>
            </a:r>
          </a:p>
        </p:txBody>
      </p:sp>
    </p:spTree>
    <p:extLst>
      <p:ext uri="{BB962C8B-B14F-4D97-AF65-F5344CB8AC3E}">
        <p14:creationId xmlns:p14="http://schemas.microsoft.com/office/powerpoint/2010/main" val="216501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Wearable data modalities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Common wearable data streams in biomedical research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0F97DA-2AB3-4E15-ADB1-25C8D082132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55374"/>
          <a:ext cx="10515600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0734546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14211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04959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Data 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What it reflects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Biomedical relevance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411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Heart rate / HRV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Autonomic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Stress, recovery, cardiovascular strain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04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Physical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Mobility and energy expenditure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Frailty, functional decline, rehabilitation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93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Recovery and circadian rhythm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Fatigue, mental health, QoL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08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ECG / PPG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Cardiac and vascular signals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Arrhythmia, pulse dynamics, cardiovascular monitoring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6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Temperature / EDA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Thermoregulation and arousal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Infection, stress, sympathetic activation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2523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DA824FF-4EDA-46C7-AF2C-131F7369F3B8}"/>
              </a:ext>
            </a:extLst>
          </p:cNvPr>
          <p:cNvSpPr txBox="1"/>
          <p:nvPr/>
        </p:nvSpPr>
        <p:spPr>
          <a:xfrm>
            <a:off x="838200" y="5673585"/>
            <a:ext cx="10359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Different wearable streams provide complementary information, which is why multimodal integration is usually more informative than </a:t>
            </a:r>
            <a:r>
              <a:rPr lang="en-US" dirty="0" err="1"/>
              <a:t>analysing</a:t>
            </a:r>
            <a:r>
              <a:rPr lang="en-US" dirty="0"/>
              <a:t> one signal alone.</a:t>
            </a:r>
          </a:p>
        </p:txBody>
      </p:sp>
    </p:spTree>
    <p:extLst>
      <p:ext uri="{BB962C8B-B14F-4D97-AF65-F5344CB8AC3E}">
        <p14:creationId xmlns:p14="http://schemas.microsoft.com/office/powerpoint/2010/main" val="198813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makes wearable signals different?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Wearable data are biomedical signals collected continuously, passively and in uncontrolled real-world contexts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EDFF56-83A1-4224-80E0-9D826AE987EC}"/>
              </a:ext>
            </a:extLst>
          </p:cNvPr>
          <p:cNvSpPr txBox="1"/>
          <p:nvPr/>
        </p:nvSpPr>
        <p:spPr>
          <a:xfrm>
            <a:off x="419157" y="2309899"/>
            <a:ext cx="11019310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Continuous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Minutes, hours and weeks instead of one clinic 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Capture dynamic fluctuations, daily rhythms and transient events that snapshots may miss</a:t>
            </a:r>
          </a:p>
          <a:p>
            <a:pPr lvl="0">
              <a:defRPr/>
            </a:pPr>
            <a:r>
              <a:rPr lang="en-US" b="1" dirty="0"/>
              <a:t>Contextual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Home, work, sleep and daily routines shape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same signal may have different meanings depending on activity, environment and time of day</a:t>
            </a:r>
          </a:p>
          <a:p>
            <a:r>
              <a:rPr lang="en-US" b="1" dirty="0"/>
              <a:t>Longitudinal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from baseline often matters more than one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Trends, deviations and recovery patterns can be more informative than absolute levels</a:t>
            </a:r>
          </a:p>
          <a:p>
            <a:r>
              <a:rPr lang="en-US" b="1" dirty="0"/>
              <a:t>Messy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Non-wear, artefacts and adherence are part of the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Missingness and noise are not only technical issues, they may also reflect </a:t>
            </a:r>
            <a:r>
              <a:rPr lang="en-US" dirty="0" err="1"/>
              <a:t>behaviour</a:t>
            </a:r>
            <a:r>
              <a:rPr lang="en-US" dirty="0"/>
              <a:t> or health status</a:t>
            </a:r>
          </a:p>
        </p:txBody>
      </p:sp>
    </p:spTree>
    <p:extLst>
      <p:ext uri="{BB962C8B-B14F-4D97-AF65-F5344CB8AC3E}">
        <p14:creationId xmlns:p14="http://schemas.microsoft.com/office/powerpoint/2010/main" val="254854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7" y="337969"/>
            <a:ext cx="11053011" cy="1325563"/>
          </a:xfrm>
        </p:spPr>
        <p:txBody>
          <a:bodyPr/>
          <a:lstStyle/>
          <a:p>
            <a:pPr algn="ctr"/>
            <a:r>
              <a:rPr lang="en-US" dirty="0"/>
              <a:t>From body-worn sensors to biomedical meaning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wearable measurement becomes clinically useful only after several interpretation layers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7CF98D5-F695-4E24-A148-115E01BCE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771" y="2155650"/>
            <a:ext cx="8338457" cy="2242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3AD51A-AA9B-4BD7-86DC-05E2258C4CFB}"/>
              </a:ext>
            </a:extLst>
          </p:cNvPr>
          <p:cNvSpPr txBox="1"/>
          <p:nvPr/>
        </p:nvSpPr>
        <p:spPr>
          <a:xfrm>
            <a:off x="562237" y="4550308"/>
            <a:ext cx="11019310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Key distinction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Wearables measure physical signals; “stress”, “frailty” or “QoL decline” are inferred constructs that require validation.</a:t>
            </a:r>
          </a:p>
          <a:p>
            <a:pPr lvl="0">
              <a:defRPr/>
            </a:pPr>
            <a:r>
              <a:rPr lang="en-US" b="1" dirty="0"/>
              <a:t>Practical implication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layer can introduce bias: sensor placement, filtering, proprietary algorithms, labels and clinical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200020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Preprocessing and signal-quality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110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Quality control determines whether the model learns physiology or artefact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EDFF56-83A1-4224-80E0-9D826AE987EC}"/>
              </a:ext>
            </a:extLst>
          </p:cNvPr>
          <p:cNvSpPr txBox="1"/>
          <p:nvPr/>
        </p:nvSpPr>
        <p:spPr>
          <a:xfrm>
            <a:off x="433655" y="2305915"/>
            <a:ext cx="11004812" cy="369730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Synchronise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timestamps, time zones, visits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b="1" dirty="0"/>
              <a:t>Clean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duplicates, impossible values, units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b="1" dirty="0"/>
              <a:t>Detect Quality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motion, contact, clipping, noise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b="1" dirty="0"/>
              <a:t>Segment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windows, days, weeks, clinical phases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b="1" dirty="0"/>
              <a:t>Aggregate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features by context and endpoint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b="1" dirty="0"/>
              <a:t>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wear-time, missingness, exclusions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Data quality evaluation in wearable monitoring | Scientific Reports">
            <a:extLst>
              <a:ext uri="{FF2B5EF4-FFF2-40B4-BE49-F238E27FC236}">
                <a16:creationId xmlns:a16="http://schemas.microsoft.com/office/drawing/2014/main" id="{6F5FA9E3-1AA1-44A8-8910-7805D21B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560" y="2937794"/>
            <a:ext cx="7315200" cy="25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9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1762</Words>
  <Application>Microsoft Office PowerPoint</Application>
  <PresentationFormat>Widescreen</PresentationFormat>
  <Paragraphs>269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Arial Rounded MT Bold</vt:lpstr>
      <vt:lpstr>Calibri</vt:lpstr>
      <vt:lpstr>Calibri Light</vt:lpstr>
      <vt:lpstr>Wingdings</vt:lpstr>
      <vt:lpstr>Office Theme</vt:lpstr>
      <vt:lpstr>Wearables</vt:lpstr>
      <vt:lpstr>Agenda</vt:lpstr>
      <vt:lpstr>Wearable data the new era of continuous phenotyping</vt:lpstr>
      <vt:lpstr>Wearable data the new era of continuous phenotyping</vt:lpstr>
      <vt:lpstr>The wearable revolution: evidence, investment and clinical translation</vt:lpstr>
      <vt:lpstr>Wearable data modalities</vt:lpstr>
      <vt:lpstr>What makes wearable signals different?</vt:lpstr>
      <vt:lpstr>From body-worn sensors to biomedical meaning</vt:lpstr>
      <vt:lpstr>Preprocessing and signal-quality control</vt:lpstr>
      <vt:lpstr>Missingness and adherence</vt:lpstr>
      <vt:lpstr>Feature extraction: from signals to digital biomarkers</vt:lpstr>
      <vt:lpstr>Representing wearable data for AI</vt:lpstr>
      <vt:lpstr>Patient-specific baselines and deviation modelling</vt:lpstr>
      <vt:lpstr>Task formulations</vt:lpstr>
      <vt:lpstr>Validation and Leakage</vt:lpstr>
      <vt:lpstr>Clinical translation</vt:lpstr>
      <vt:lpstr>Mini case study: wearable monitoring for QoL in oncology</vt:lpstr>
      <vt:lpstr>Key Messages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Giannis Kyprakis</dc:creator>
  <cp:lastModifiedBy>Giannis Kyprakis</cp:lastModifiedBy>
  <cp:revision>31</cp:revision>
  <dcterms:created xsi:type="dcterms:W3CDTF">2026-04-26T20:04:43Z</dcterms:created>
  <dcterms:modified xsi:type="dcterms:W3CDTF">2026-05-04T14:30:22Z</dcterms:modified>
</cp:coreProperties>
</file>