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6" r:id="rId17"/>
    <p:sldId id="344" r:id="rId18"/>
    <p:sldId id="345" r:id="rId19"/>
    <p:sldId id="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7F7F"/>
    <a:srgbClr val="ED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7" autoAdjust="0"/>
    <p:restoredTop sz="88138" autoAdjust="0"/>
  </p:normalViewPr>
  <p:slideViewPr>
    <p:cSldViewPr snapToGrid="0">
      <p:cViewPr varScale="1">
        <p:scale>
          <a:sx n="99" d="100"/>
          <a:sy n="99" d="100"/>
        </p:scale>
        <p:origin x="9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CE36F-4A48-4886-8CD3-CD2099BADDB3}" type="datetimeFigureOut">
              <a:rPr lang="en-US" smtClean="0"/>
              <a:t>25-May-26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14C0E-AA8E-46A4-866B-EF55C01C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5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95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32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90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31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0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11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58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9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4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54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28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75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45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95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2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6BA0C-5449-4198-A975-0762CFA83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F010E-CD2B-4B01-BD1E-685C2E76C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8C0D3-874D-42CA-A1E6-ED2A415D6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25-May-26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E1C28-2E64-44F3-A96E-1647B29D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EA798-D29C-4C10-AE6F-FBCEC1E1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33D0-755F-409E-8B2C-DB016222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5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2A14-69ED-4284-B223-84072B44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38BA9-D18E-483A-B06F-480F42823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4FD32-D2C8-401E-B624-D57CDCE3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25-May-26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794FD-38D0-4371-9FA0-1BB56C08F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F3B60-07A8-47EF-AA84-E9F102A1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33D0-755F-409E-8B2C-DB016222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3B4118-7A5B-40D9-AE97-A18CF4CEE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54336-6250-4BC3-8231-67E2869B6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DBE83-D2B1-4FE7-839F-3888E862E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25-May-26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71936-B78C-4410-908E-49F8FD083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45FC4-F73E-47B2-A974-495B20EF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33D0-755F-409E-8B2C-DB016222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7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76A4-CB10-43AB-9F49-ABAA93A3A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F30E2-CE99-4781-91C2-A71FA97AF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CEC77-BBA0-48D1-9A22-A4AFE3289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25-May-26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7218C-B646-4268-8784-0F2DF79EC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444CF-D5B2-496A-8F18-89BF5EB7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33D0-755F-409E-8B2C-DB016222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5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C6ED-8F54-4231-9F74-8A7141666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84486-5995-4B6D-AA6D-070079B4D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0864B-493F-4DF3-845C-6FFFEBCE7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25-May-26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CA1E2-AB04-4555-829D-24316861E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06896-88F0-4C2D-A40A-A9BCFAC6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33D0-755F-409E-8B2C-DB016222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3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4D063-B131-4120-AD65-A46A62D7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DF6C5-E4A6-41EF-8364-33601CAD1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B789D-7ACA-4766-88C6-77D1D26C3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F3166-AFF9-465D-8270-45FAA12A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25-May-26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C488A-68A7-44B4-8826-FBF4A67A2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D41C5-666D-43C0-B4AE-D551ACBD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33D0-755F-409E-8B2C-DB016222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6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95E0-9326-4E16-8655-F64B4D9F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79F8B-0B2D-47A4-98F4-A43E47C09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CCBAD-5887-46E7-8F36-0A3657666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9E657-F21D-4339-81D6-296B4822A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D632B-468C-4E17-B124-D8DF28C6B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9D9960-1021-4492-B70A-F7EDDED14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25-May-26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6C2FA-35F9-4A76-BC36-F6BD79C6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AC8EA6-B065-44E3-91C4-35A5F727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33D0-755F-409E-8B2C-DB016222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3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BFF81-FE27-4696-B41D-FE9A2F019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4F9C7-2E78-443C-B1BA-D5F65223E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25-May-26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E7B10-BD6D-47FD-ACA6-C7111AB0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D5241-9B1F-48D3-A5DA-FA3EAAB1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33D0-755F-409E-8B2C-DB016222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3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0B0E3E-39AB-48D4-B718-AED52C22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25-May-26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412B4-06A2-4CAB-AAB1-1DABB547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A2DA1-AD5C-4134-94F1-8992E2A1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33D0-755F-409E-8B2C-DB016222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0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9997-D9DF-4D0D-AED1-15DF32C5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952AA-327A-48B6-A50F-7979204FE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8D81F-B0DB-492E-A0FA-0BCF64273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6E0C7-AAC5-4F0A-A947-9D0930B1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25-May-26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B4932-DB4C-43FE-A01C-88910851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8ACF1-A859-409D-8BD9-EE18E89F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33D0-755F-409E-8B2C-DB016222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9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32A8F-8A70-44AE-A021-56DCA1E9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212CBA-726B-4AF6-B1F9-A8FF46CBB7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E2C1D-8C38-4C8C-9184-BE70FF3BE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A175C-A52F-4544-8685-B271BD9F0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25-May-26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9DF14-13E0-40C8-B3DA-CD76E7B12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F1890-70E3-476B-B1CA-C9E30920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33D0-755F-409E-8B2C-DB016222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FC56E-241E-4CE7-ACB0-AB835E1F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1798C-9592-467A-8B21-2B9511737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54FB7-E6FC-4950-B7AB-BBD63CEC7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25-May-26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6EE5A-0716-4C84-93EE-D9E4859E2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83732-20E2-4EFE-A2DF-5609B63FA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033D0-755F-409E-8B2C-DB016222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4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Fusion Techniques</a:t>
            </a:r>
          </a:p>
          <a:p>
            <a:r>
              <a:rPr lang="en-US" dirty="0"/>
              <a:t>in Biomedical AI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PhD(c) Ioannis Kyprakis</a:t>
            </a:r>
          </a:p>
          <a:p>
            <a:r>
              <a:rPr lang="en-US" dirty="0"/>
              <a:t>ddk366@edu.hmu.gr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Intermediate Fusion: Learned Representations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25-May-26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10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041" y="1636376"/>
            <a:ext cx="11053011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</a:rPr>
              <a:t>Each modality gets its own encoder; a fusion module combines the resulting latent embeddings.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9157" y="2200000"/>
            <a:ext cx="11000000" cy="4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Architecture overview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Each modality gets its own encoder: CNN for images, Transformer for sequences, MLP for tabular data.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Encoders output latent embeddings of compatible dimension.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A fusion module combines embeddings: concatenation, cross-attention, gating or pooling.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A shared prediction head maps fused representation to the clinical endpoint.</a:t>
            </a:r>
          </a:p>
          <a:p>
            <a:pPr marL="0" indent="0">
              <a:buNone/>
            </a:pPr>
            <a:r>
              <a:rPr lang="en-US" sz="1600" b="1" dirty="0"/>
              <a:t>Encoder choices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Images: CNN, Vision Transformer, pretrained foundation model.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Signals (ECG, EEG): 1-D CNN, LSTM, Temporal Transformer.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Tabular / EHR: MLP, TabNet, or attention over feature tokens.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Text / PROMs: BERT-type encoder or sentence embedder.</a:t>
            </a:r>
          </a:p>
          <a:p>
            <a:pPr marL="0" indent="0">
              <a:buNone/>
            </a:pPr>
            <a:r>
              <a:rPr lang="en-US" sz="1600" b="1" dirty="0"/>
              <a:t>Fusion module options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Concatenation: simple, always include as baseline.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Cross-modal attention: learns which tokens in one modality attend to another.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Gating: context-dependent weighting of each encoder output.</a:t>
            </a:r>
          </a:p>
          <a:p>
            <a:pPr marL="0" indent="0">
              <a:buNone/>
            </a:pPr>
            <a:r>
              <a:rPr lang="en-US" sz="1100" b="1" i="1" dirty="0">
                <a:solidFill>
                  <a:srgbClr val="173F6B"/>
                </a:solidFill>
              </a:rPr>
              <a:t>Powerful when raw modalities are very different but enough labelled data exist to train encoders.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Temporal Fusion: Combining Data Across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25-May-26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11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041" y="1636376"/>
            <a:ext cx="11053011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</a:rPr>
              <a:t>Many biomedical tasks are longitudinal — temporal structure must be modelled, not ignored.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9157" y="2200000"/>
            <a:ext cx="11000000" cy="4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Why temporal structure matters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Most biomedical tasks are longitudinal: change from baseline often outperforms a single snapshot.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Recovery, deterioration, treatment response are inherently temporal patterns.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Circadian rhythms and trends require multi-day windows, not single measurements.</a:t>
            </a:r>
          </a:p>
          <a:p>
            <a:pPr marL="0" indent="0">
              <a:buNone/>
            </a:pPr>
            <a:r>
              <a:rPr lang="en-US" sz="1600" b="1" dirty="0"/>
              <a:t>Handling asynchronous measurements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Labs, imaging, wearables and questionnaires occur on different schedules.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Define a prediction horizon first; use only information available before that cutoff.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Impute or mask missing timepoints explicitly — do not silently forward-fill.</a:t>
            </a:r>
          </a:p>
          <a:p>
            <a:pPr marL="0" indent="0">
              <a:buNone/>
            </a:pPr>
            <a:r>
              <a:rPr lang="en-US" sz="1600" b="1" dirty="0"/>
              <a:t>Temporal modelling approaches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Sliding windows: fixed-length summary features per period.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Sequence models: LSTM, GRU, Temporal CNN, Transformer over visit or day sequences.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State-space models: Kalman filter, structured SSM (e.g. S4, Mamba) for irregular series.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Survival models: Cox, DeepHit — when the outcome is time-to-event.</a:t>
            </a:r>
          </a:p>
          <a:p>
            <a:pPr marL="0" indent="0">
              <a:buNone/>
            </a:pPr>
            <a:r>
              <a:rPr lang="en-US" sz="1100" b="1" i="1" dirty="0">
                <a:solidFill>
                  <a:srgbClr val="173F6B"/>
                </a:solidFill>
              </a:rPr>
              <a:t>Good practice: document the prediction horizon explicitly before selecting features or models.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Attention, Gating and Mixture-of-Experts Fusion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25-May-26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12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041" y="1636376"/>
            <a:ext cx="11053011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</a:rPr>
              <a:t>Modern models can learn how much to trust each modality — contextually, per patient.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9157" y="2200000"/>
            <a:ext cx="11000000" cy="4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Attention-based fusion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Learns a weight distribution over modalities, time steps or feature tokens.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High-weighted modalities contribute more to the prediction for a given patient.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Attention weights provide post-hoc interpretability, but are not guaranteed causal explanations.</a:t>
            </a:r>
          </a:p>
          <a:p>
            <a:pPr marL="0" indent="0">
              <a:buNone/>
            </a:pPr>
            <a:r>
              <a:rPr lang="en-US" sz="1600" b="1" dirty="0"/>
              <a:t>Gating mechanisms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Learns a context-dependent binary or soft switch per modality.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For a given patient state, the gate decides: use imaging or suppress it.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Useful when the clinical relevance of a modality varies across disease stages.</a:t>
            </a:r>
          </a:p>
          <a:p>
            <a:pPr marL="0" indent="0">
              <a:buNone/>
            </a:pPr>
            <a:r>
              <a:rPr lang="en-US" sz="1600" b="1" dirty="0"/>
              <a:t>Mixture-of-Experts fusion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Multiple specialised sub-models (experts) each handle a modality or patient subgroup.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A router network selects which expert(s) to activate for each sample.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Scales capacity without proportional compute increase.</a:t>
            </a:r>
          </a:p>
          <a:p>
            <a:pPr marL="0" indent="0">
              <a:buNone/>
            </a:pPr>
            <a:r>
              <a:rPr lang="en-US" sz="1100" b="1" i="1" dirty="0">
                <a:solidFill>
                  <a:srgbClr val="173F6B"/>
                </a:solidFill>
              </a:rPr>
              <a:t>Use these methods when modality relevance varies across patients, time or disease stage.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Handling Missing Modalities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25-May-26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13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041" y="1636376"/>
            <a:ext cx="11053011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</a:rPr>
              <a:t>In biomedical datasets, missingness is expected — not exceptional.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20"/>
          <p:cNvGraphicFramePr>
            <a:graphicFrameLocks noGrp="1"/>
          </p:cNvGraphicFramePr>
          <p:nvPr/>
        </p:nvGraphicFramePr>
        <p:xfrm>
          <a:off x="419158" y="2300000"/>
          <a:ext cx="11300000" cy="3570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9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00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</a:rPr>
                        <a:t>Approach</a:t>
                      </a:r>
                    </a:p>
                  </a:txBody>
                  <a:tcPr>
                    <a:solidFill>
                      <a:srgbClr val="028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</a:rPr>
                        <a:t>Mechanism</a:t>
                      </a:r>
                    </a:p>
                  </a:txBody>
                  <a:tcPr>
                    <a:solidFill>
                      <a:srgbClr val="028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</a:rPr>
                        <a:t>Biomedical considerations</a:t>
                      </a:r>
                    </a:p>
                  </a:txBody>
                  <a:tcPr>
                    <a:solidFill>
                      <a:srgbClr val="028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00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1A1A1A"/>
                          </a:solidFill>
                          <a:latin typeface="Calibri"/>
                        </a:rPr>
                        <a:t>Complete-case analysis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1A1A1A"/>
                          </a:solidFill>
                          <a:latin typeface="Calibri"/>
                        </a:rPr>
                        <a:t>Remove patients with any missing modality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1A1A1A"/>
                          </a:solidFill>
                          <a:latin typeface="Calibri"/>
                        </a:rPr>
                        <a:t>Simple but biased; loses data from informative missers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00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1A1A1A"/>
                          </a:solidFill>
                          <a:latin typeface="Calibri"/>
                        </a:rPr>
                        <a:t>Mean / mode imputation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1A1A1A"/>
                          </a:solidFill>
                          <a:latin typeface="Calibri"/>
                        </a:rPr>
                        <a:t>Replace missing values with training-set statistics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1A1A1A"/>
                          </a:solidFill>
                          <a:latin typeface="Calibri"/>
                        </a:rPr>
                        <a:t>Fast baseline; invalid when missingness is informative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00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1A1A1A"/>
                          </a:solidFill>
                          <a:latin typeface="Calibri"/>
                        </a:rPr>
                        <a:t>Missingness indicators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1A1A1A"/>
                          </a:solidFill>
                          <a:latin typeface="Calibri"/>
                        </a:rPr>
                        <a:t>Add binary flag per missing feature or modality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1A1A1A"/>
                          </a:solidFill>
                          <a:latin typeface="Calibri"/>
                        </a:rPr>
                        <a:t>Preserves signal that absence may carry clinical meaning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00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1A1A1A"/>
                          </a:solidFill>
                          <a:latin typeface="Calibri"/>
                        </a:rPr>
                        <a:t>Modality dropout (training)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1A1A1A"/>
                          </a:solidFill>
                          <a:latin typeface="Calibri"/>
                        </a:rPr>
                        <a:t>Randomly drop modalities during training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1A1A1A"/>
                          </a:solidFill>
                          <a:latin typeface="Calibri"/>
                        </a:rPr>
                        <a:t>Improves robustness to missing modalities at deployment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00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1A1A1A"/>
                          </a:solidFill>
                          <a:latin typeface="Calibri"/>
                        </a:rPr>
                        <a:t>Autoencoder / generative imputation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1A1A1A"/>
                          </a:solidFill>
                          <a:latin typeface="Calibri"/>
                        </a:rPr>
                        <a:t>Learn a latent model to reconstruct missing inputs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1A1A1A"/>
                          </a:solidFill>
                          <a:latin typeface="Calibri"/>
                        </a:rPr>
                        <a:t>Better fidelity; computationally expensive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00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1A1A1A"/>
                          </a:solidFill>
                          <a:latin typeface="Calibri"/>
                        </a:rPr>
                        <a:t>Masked attention (Transformer)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1A1A1A"/>
                          </a:solidFill>
                          <a:latin typeface="Calibri"/>
                        </a:rPr>
                        <a:t>Mask out absent modality tokens in attention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1A1A1A"/>
                          </a:solidFill>
                          <a:latin typeface="Calibri"/>
                        </a:rPr>
                        <a:t>Principled; directly compatible with intermediate fusion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Uncertainty-Aware Fusion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25-May-26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14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041" y="1636376"/>
            <a:ext cx="11053011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</a:rPr>
              <a:t>Clinical deployment requires knowing when the model is uncertain — uncertainty is a first-class output.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9157" y="2200000"/>
            <a:ext cx="11000000" cy="4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Why uncertainty matters in fusion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A fused model that is confidently wrong is more dangerous than one that flags uncertainty.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Clinicians need to know: is this a reliable prediction or an extrapolation from sparse data?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Regulatory bodies increasingly require calibration evidence for clinical AI.</a:t>
            </a:r>
          </a:p>
          <a:p>
            <a:pPr marL="0" indent="0">
              <a:buNone/>
            </a:pPr>
            <a:r>
              <a:rPr lang="en-US" sz="1600" b="1" dirty="0"/>
              <a:t>Types of uncertainty in biomedical fusion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Aleatoric: inherent noise — measurement error, biological variability, label ambiguity.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Epistemic: model knowledge gap — unfamiliar patient, underrepresented subgroup, distribution shift.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Modality quality: signal artefacts, missing data, out-of-distribution acquisition.</a:t>
            </a:r>
          </a:p>
          <a:p>
            <a:pPr marL="0" indent="0">
              <a:buNone/>
            </a:pPr>
            <a:r>
              <a:rPr lang="en-US" sz="1600" b="1" dirty="0"/>
              <a:t>Methods and deployment practices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Calibration: Platt scaling, temperature scaling; evaluate with ECE/reliability diagrams.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Bayesian approaches: MC dropout, Bayesian neural networks.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Ensembles: disagreement across ensemble members estimates epistemic uncertainty.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Conformal prediction: distribution-free coverage guarantees on prediction sets.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Modality-quality weighting: down-weight low-confidence or artefact-flagged modalities.</a:t>
            </a:r>
          </a:p>
          <a:p>
            <a:pPr marL="0" indent="0">
              <a:buNone/>
            </a:pPr>
            <a:r>
              <a:rPr lang="en-US" sz="1100" b="1" i="1" dirty="0">
                <a:solidFill>
                  <a:srgbClr val="173F6B"/>
                </a:solidFill>
              </a:rPr>
              <a:t>Output: not just a risk score, but a confidence interval, a quality flag, and an escalation threshold.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Explainability in Fused Biomedical Models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25-May-26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15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041" y="1636376"/>
            <a:ext cx="11053011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</a:rPr>
              <a:t>The clinician needs to understand what drove the prediction — for each patient, each modality.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9157" y="2200000"/>
            <a:ext cx="11000000" cy="4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Why explainability is non-negotiable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Clinicians must understand why a patient was flagged — not just that they were.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Unexplained predictions impede clinical trust, regulatory approval and error detection.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Fusion explainability must answer: which modality, which feature, which time window?</a:t>
            </a:r>
          </a:p>
          <a:p>
            <a:pPr marL="0" indent="0">
              <a:buNone/>
            </a:pPr>
            <a:r>
              <a:rPr lang="en-US" sz="1600" b="1" dirty="0"/>
              <a:t>Levels of explanation needed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Global: which modalities and variables matter across the whole population?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Local: why was this specific patient classified as high risk?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Temporal: which time windows or changes contributed most?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Clinical plausibility: does the explanation make biomedical sense?</a:t>
            </a:r>
          </a:p>
          <a:p>
            <a:pPr marL="0" indent="0">
              <a:buNone/>
            </a:pPr>
            <a:r>
              <a:rPr lang="en-US" sz="1600" b="1" dirty="0"/>
              <a:t>Tools and methods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SHAP values: feature-level attributions per modality (tabular and early fusion).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Permutation importance: modality-level ablation — remove one modality and re-evaluate.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Attention inspection: visualise attention weights across modalities and time steps.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Saliency maps: gradient-based attribution for image and signal encoders.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Counterfactual explanations: “What minimal change would flip this prediction?”</a:t>
            </a:r>
          </a:p>
          <a:p>
            <a:pPr marL="0" indent="0">
              <a:buNone/>
            </a:pPr>
            <a:r>
              <a:rPr lang="en-US" sz="1100" b="1" i="1" dirty="0">
                <a:solidFill>
                  <a:srgbClr val="173F6B"/>
                </a:solidFill>
              </a:rPr>
              <a:t>SHAP and attention weights explain correlations — not causal mechanisms. Always validate against clinical knowledge.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Evaluation: How Do We Know Fusion Helps?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25-May-26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16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041" y="1636376"/>
            <a:ext cx="11053011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</a:rPr>
              <a:t>Fusion must outperform strong unimodal and simple multimodal baselines before adding complexity.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9157" y="2200000"/>
            <a:ext cx="6600000" cy="4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Required baselines before claiming fusion helps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Each modality alone (unimodal models).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Early concatenation baseline.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Simple clinical score or rule-based model.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Late averaging ensemble.</a:t>
            </a:r>
          </a:p>
          <a:p>
            <a:pPr marL="0" indent="0">
              <a:buNone/>
            </a:pPr>
            <a:r>
              <a:rPr lang="en-US" sz="1600" b="1" dirty="0"/>
              <a:t>Task-appropriate metrics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Classification: AUROC, AUPRC, sensitivity, specificity, F1, balanced accuracy.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Regression: MAE, RMSE, R², concordance index.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Calibration: Brier score, ECE, reliability diagrams.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Clinical utility: decision curve analysis, NRI, IDI.</a:t>
            </a:r>
          </a:p>
          <a:p>
            <a:pPr marL="0" indent="0">
              <a:buNone/>
            </a:pPr>
            <a:r>
              <a:rPr lang="en-US" sz="1600" b="1" dirty="0"/>
              <a:t>Validation protocol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Patient-level splits: never allow the same patient in train and test.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Temporal validation: train on earlier period, test on later.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Site-level holdout: test on unseen clinical site.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External validation: independent dataset, different population.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0000" y="2200000"/>
            <a:ext cx="4700000" cy="4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Ablation studies (mandatory)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Remove one modality at a time and re-evaluate.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Test missing-modality robustness at test time.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Assess subgroup fairness: age, sex, ethnicity, comorbidity load.</a:t>
            </a:r>
          </a:p>
          <a:p>
            <a:pPr marL="0" indent="0">
              <a:buNone/>
            </a:pPr>
            <a:r>
              <a:rPr lang="en-US" sz="1600" b="1" dirty="0"/>
              <a:t>Beyond statistics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Does added modality improve clinical utility or only AUC?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Is the improvement clinically meaningful vs statistically significant?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Is the required modality available in the intended care pathway?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Common Pitfalls in Biomedical Data Fusion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25-May-26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17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041" y="1636376"/>
            <a:ext cx="11053011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</a:rPr>
              <a:t>Most failures are caused by pipeline design, not model architecture.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hape 50"/>
          <p:cNvSpPr/>
          <p:nvPr/>
        </p:nvSpPr>
        <p:spPr>
          <a:xfrm>
            <a:off x="419158" y="2200000"/>
            <a:ext cx="3700000" cy="19000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wrap="square" lIns="91440" tIns="91440" rIns="91440" bIns="9144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alibri"/>
              </a:rPr>
              <a:t>Data Leakage</a:t>
            </a:r>
          </a:p>
          <a:p>
            <a:r>
              <a:rPr lang="en-US" sz="1200" b="0" dirty="0">
                <a:solidFill>
                  <a:srgbClr val="FFFFFF"/>
                </a:solidFill>
                <a:latin typeface="Calibri"/>
              </a:rPr>
              <a:t>Post-outcome variables or full-dataset preprocessing contaminate the training split.</a:t>
            </a:r>
          </a:p>
        </p:txBody>
      </p:sp>
      <p:sp>
        <p:nvSpPr>
          <p:cNvPr id="51" name="Shape 51"/>
          <p:cNvSpPr/>
          <p:nvPr/>
        </p:nvSpPr>
        <p:spPr>
          <a:xfrm>
            <a:off x="4239158" y="2200000"/>
            <a:ext cx="3700000" cy="1900000"/>
          </a:xfrm>
          <a:prstGeom prst="rect">
            <a:avLst/>
          </a:prstGeom>
          <a:solidFill>
            <a:srgbClr val="1C7293"/>
          </a:solidFill>
          <a:ln>
            <a:noFill/>
          </a:ln>
        </p:spPr>
        <p:txBody>
          <a:bodyPr wrap="square" lIns="91440" tIns="91440" rIns="91440" bIns="9144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alibri"/>
              </a:rPr>
              <a:t>Modality Dominance</a:t>
            </a:r>
          </a:p>
          <a:p>
            <a:r>
              <a:rPr lang="en-US" sz="1200" b="0" dirty="0">
                <a:solidFill>
                  <a:srgbClr val="FFFFFF"/>
                </a:solidFill>
                <a:latin typeface="Calibri"/>
              </a:rPr>
              <a:t>A high-dimensional source overwhelms clinically important but lower-dim modalities.</a:t>
            </a:r>
          </a:p>
        </p:txBody>
      </p:sp>
      <p:sp>
        <p:nvSpPr>
          <p:cNvPr id="52" name="Shape 52"/>
          <p:cNvSpPr/>
          <p:nvPr/>
        </p:nvSpPr>
        <p:spPr>
          <a:xfrm>
            <a:off x="8059158" y="2200000"/>
            <a:ext cx="3700000" cy="1900000"/>
          </a:xfrm>
          <a:prstGeom prst="rect">
            <a:avLst/>
          </a:prstGeom>
          <a:solidFill>
            <a:srgbClr val="065A82"/>
          </a:solidFill>
          <a:ln>
            <a:noFill/>
          </a:ln>
        </p:spPr>
        <p:txBody>
          <a:bodyPr wrap="square" lIns="91440" tIns="91440" rIns="91440" bIns="9144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alibri"/>
              </a:rPr>
              <a:t>Spurious Correlation</a:t>
            </a:r>
          </a:p>
          <a:p>
            <a:r>
              <a:rPr lang="en-US" sz="1200" b="0" dirty="0">
                <a:solidFill>
                  <a:srgbClr val="FFFFFF"/>
                </a:solidFill>
                <a:latin typeface="Calibri"/>
              </a:rPr>
              <a:t>Scanner, device, site or documentation artefacts become shortcut features.</a:t>
            </a:r>
          </a:p>
        </p:txBody>
      </p:sp>
      <p:sp>
        <p:nvSpPr>
          <p:cNvPr id="53" name="Shape 53"/>
          <p:cNvSpPr/>
          <p:nvPr/>
        </p:nvSpPr>
        <p:spPr>
          <a:xfrm>
            <a:off x="419158" y="4300000"/>
            <a:ext cx="3700000" cy="1900000"/>
          </a:xfrm>
          <a:prstGeom prst="rect">
            <a:avLst/>
          </a:prstGeom>
          <a:solidFill>
            <a:srgbClr val="173F6B"/>
          </a:solidFill>
          <a:ln>
            <a:noFill/>
          </a:ln>
        </p:spPr>
        <p:txBody>
          <a:bodyPr wrap="square" lIns="91440" tIns="91440" rIns="91440" bIns="9144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alibri"/>
              </a:rPr>
              <a:t>Over-complexity</a:t>
            </a:r>
          </a:p>
          <a:p>
            <a:r>
              <a:rPr lang="en-US" sz="1200" b="0" dirty="0">
                <a:solidFill>
                  <a:srgbClr val="FFFFFF"/>
                </a:solidFill>
                <a:latin typeface="Calibri"/>
              </a:rPr>
              <a:t>Deep fusion overfits when sample size is limited; complexity should earn its place.</a:t>
            </a:r>
          </a:p>
        </p:txBody>
      </p:sp>
      <p:sp>
        <p:nvSpPr>
          <p:cNvPr id="54" name="Shape 54"/>
          <p:cNvSpPr/>
          <p:nvPr/>
        </p:nvSpPr>
        <p:spPr>
          <a:xfrm>
            <a:off x="4239158" y="4300000"/>
            <a:ext cx="3700000" cy="1900000"/>
          </a:xfrm>
          <a:prstGeom prst="rect">
            <a:avLst/>
          </a:prstGeom>
          <a:solidFill>
            <a:srgbClr val="B85042"/>
          </a:solidFill>
          <a:ln>
            <a:noFill/>
          </a:ln>
        </p:spPr>
        <p:txBody>
          <a:bodyPr wrap="square" lIns="91440" tIns="91440" rIns="91440" bIns="9144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alibri"/>
              </a:rPr>
              <a:t>Poor Deployment Fit</a:t>
            </a:r>
          </a:p>
          <a:p>
            <a:r>
              <a:rPr lang="en-US" sz="1200" b="0" dirty="0">
                <a:solidFill>
                  <a:srgbClr val="FFFFFF"/>
                </a:solidFill>
                <a:latin typeface="Calibri"/>
              </a:rPr>
              <a:t>Required modalities at inference are unavailable in the intended clinical workflow.</a:t>
            </a:r>
          </a:p>
        </p:txBody>
      </p:sp>
      <p:sp>
        <p:nvSpPr>
          <p:cNvPr id="55" name="Shape 55"/>
          <p:cNvSpPr/>
          <p:nvPr/>
        </p:nvSpPr>
        <p:spPr>
          <a:xfrm>
            <a:off x="8059158" y="4300000"/>
            <a:ext cx="3700000" cy="1900000"/>
          </a:xfrm>
          <a:prstGeom prst="rect">
            <a:avLst/>
          </a:prstGeom>
          <a:solidFill>
            <a:srgbClr val="6D2E46"/>
          </a:solidFill>
          <a:ln>
            <a:noFill/>
          </a:ln>
        </p:spPr>
        <p:txBody>
          <a:bodyPr wrap="square" lIns="91440" tIns="91440" rIns="91440" bIns="9144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alibri"/>
              </a:rPr>
              <a:t>Unclear Endpoint</a:t>
            </a:r>
          </a:p>
          <a:p>
            <a:r>
              <a:rPr lang="en-US" sz="1200" b="0" dirty="0">
                <a:solidFill>
                  <a:srgbClr val="FFFFFF"/>
                </a:solidFill>
                <a:latin typeface="Calibri"/>
              </a:rPr>
              <a:t>Fusion is meaningless if the prediction target is not clinically precise and actionable.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Practical Workflow for a Fusion Project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25-May-26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18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041" y="1636376"/>
            <a:ext cx="11053011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</a:rPr>
              <a:t>A reproducible pipeline from clinical question to validated, interpretable fusion model.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hape 50"/>
          <p:cNvSpPr/>
          <p:nvPr/>
        </p:nvSpPr>
        <p:spPr>
          <a:xfrm>
            <a:off x="419158" y="2200000"/>
            <a:ext cx="2750000" cy="14800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wrap="square" lIns="91440" tIns="91440" rIns="91440" bIns="9144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alibri"/>
              </a:rPr>
              <a:t>1. Define Clinical Endpoint</a:t>
            </a:r>
          </a:p>
          <a:p>
            <a:r>
              <a:rPr lang="en-US" sz="1200" b="0" dirty="0">
                <a:solidFill>
                  <a:srgbClr val="FFFFFF"/>
                </a:solidFill>
                <a:latin typeface="Calibri"/>
              </a:rPr>
              <a:t>What decision must be made? For whom? At what time horizon?</a:t>
            </a:r>
          </a:p>
        </p:txBody>
      </p:sp>
      <p:sp>
        <p:nvSpPr>
          <p:cNvPr id="51" name="Shape 51"/>
          <p:cNvSpPr/>
          <p:nvPr/>
        </p:nvSpPr>
        <p:spPr>
          <a:xfrm>
            <a:off x="3279158" y="2200000"/>
            <a:ext cx="2750000" cy="1480000"/>
          </a:xfrm>
          <a:prstGeom prst="rect">
            <a:avLst/>
          </a:prstGeom>
          <a:solidFill>
            <a:srgbClr val="1C7293"/>
          </a:solidFill>
          <a:ln>
            <a:noFill/>
          </a:ln>
        </p:spPr>
        <p:txBody>
          <a:bodyPr wrap="square" lIns="91440" tIns="91440" rIns="91440" bIns="9144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alibri"/>
              </a:rPr>
              <a:t>2. Map Available Modalities</a:t>
            </a:r>
          </a:p>
          <a:p>
            <a:r>
              <a:rPr lang="en-US" sz="1200" b="0" dirty="0">
                <a:solidFill>
                  <a:srgbClr val="FFFFFF"/>
                </a:solidFill>
                <a:latin typeface="Calibri"/>
              </a:rPr>
              <a:t>What is collected, when, with what missingness and quality?</a:t>
            </a:r>
          </a:p>
        </p:txBody>
      </p:sp>
      <p:sp>
        <p:nvSpPr>
          <p:cNvPr id="52" name="Shape 52"/>
          <p:cNvSpPr/>
          <p:nvPr/>
        </p:nvSpPr>
        <p:spPr>
          <a:xfrm>
            <a:off x="6139158" y="2200000"/>
            <a:ext cx="2750000" cy="1480000"/>
          </a:xfrm>
          <a:prstGeom prst="rect">
            <a:avLst/>
          </a:prstGeom>
          <a:solidFill>
            <a:srgbClr val="065A82"/>
          </a:solidFill>
          <a:ln>
            <a:noFill/>
          </a:ln>
        </p:spPr>
        <p:txBody>
          <a:bodyPr wrap="square" lIns="91440" tIns="91440" rIns="91440" bIns="9144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alibri"/>
              </a:rPr>
              <a:t>3. Align Time Windows</a:t>
            </a:r>
          </a:p>
          <a:p>
            <a:r>
              <a:rPr lang="en-US" sz="1200" b="0" dirty="0">
                <a:solidFill>
                  <a:srgbClr val="FFFFFF"/>
                </a:solidFill>
                <a:latin typeface="Calibri"/>
              </a:rPr>
              <a:t>Define anchor point; extract features before outcome horizon only.</a:t>
            </a:r>
          </a:p>
        </p:txBody>
      </p:sp>
      <p:sp>
        <p:nvSpPr>
          <p:cNvPr id="53" name="Shape 53"/>
          <p:cNvSpPr/>
          <p:nvPr/>
        </p:nvSpPr>
        <p:spPr>
          <a:xfrm>
            <a:off x="8999158" y="2200000"/>
            <a:ext cx="2750000" cy="1480000"/>
          </a:xfrm>
          <a:prstGeom prst="rect">
            <a:avLst/>
          </a:prstGeom>
          <a:solidFill>
            <a:srgbClr val="173F6B"/>
          </a:solidFill>
          <a:ln>
            <a:noFill/>
          </a:ln>
        </p:spPr>
        <p:txBody>
          <a:bodyPr wrap="square" lIns="91440" tIns="91440" rIns="91440" bIns="9144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alibri"/>
              </a:rPr>
              <a:t>4. Build Unimodal Baselines</a:t>
            </a:r>
          </a:p>
          <a:p>
            <a:r>
              <a:rPr lang="en-US" sz="1200" b="0" dirty="0">
                <a:solidFill>
                  <a:srgbClr val="FFFFFF"/>
                </a:solidFill>
                <a:latin typeface="Calibri"/>
              </a:rPr>
              <a:t>Each modality alone; early concatenation; clinical score.</a:t>
            </a:r>
          </a:p>
        </p:txBody>
      </p:sp>
      <p:sp>
        <p:nvSpPr>
          <p:cNvPr id="54" name="Shape 54"/>
          <p:cNvSpPr/>
          <p:nvPr/>
        </p:nvSpPr>
        <p:spPr>
          <a:xfrm>
            <a:off x="419158" y="3800000"/>
            <a:ext cx="2750000" cy="14800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wrap="square" lIns="91440" tIns="91440" rIns="91440" bIns="9144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alibri"/>
              </a:rPr>
              <a:t>5. Select Fusion Level</a:t>
            </a:r>
          </a:p>
          <a:p>
            <a:r>
              <a:rPr lang="en-US" sz="1200" b="0" dirty="0">
                <a:solidFill>
                  <a:srgbClr val="FFFFFF"/>
                </a:solidFill>
                <a:latin typeface="Calibri"/>
              </a:rPr>
              <a:t>Choose based on data type, N, missingness and interpretability needs.</a:t>
            </a:r>
          </a:p>
        </p:txBody>
      </p:sp>
      <p:sp>
        <p:nvSpPr>
          <p:cNvPr id="55" name="Shape 55"/>
          <p:cNvSpPr/>
          <p:nvPr/>
        </p:nvSpPr>
        <p:spPr>
          <a:xfrm>
            <a:off x="3279158" y="3800000"/>
            <a:ext cx="2750000" cy="1480000"/>
          </a:xfrm>
          <a:prstGeom prst="rect">
            <a:avLst/>
          </a:prstGeom>
          <a:solidFill>
            <a:srgbClr val="1C7293"/>
          </a:solidFill>
          <a:ln>
            <a:noFill/>
          </a:ln>
        </p:spPr>
        <p:txBody>
          <a:bodyPr wrap="square" lIns="91440" tIns="91440" rIns="91440" bIns="9144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alibri"/>
              </a:rPr>
              <a:t>6. Validate Safely</a:t>
            </a:r>
          </a:p>
          <a:p>
            <a:r>
              <a:rPr lang="en-US" sz="1200" b="0" dirty="0">
                <a:solidFill>
                  <a:srgbClr val="FFFFFF"/>
                </a:solidFill>
                <a:latin typeface="Calibri"/>
              </a:rPr>
              <a:t>Patient-level splits; temporal and site-level holdouts.</a:t>
            </a:r>
          </a:p>
        </p:txBody>
      </p:sp>
      <p:sp>
        <p:nvSpPr>
          <p:cNvPr id="56" name="Shape 56"/>
          <p:cNvSpPr/>
          <p:nvPr/>
        </p:nvSpPr>
        <p:spPr>
          <a:xfrm>
            <a:off x="6139158" y="3800000"/>
            <a:ext cx="2750000" cy="1480000"/>
          </a:xfrm>
          <a:prstGeom prst="rect">
            <a:avLst/>
          </a:prstGeom>
          <a:solidFill>
            <a:srgbClr val="065A82"/>
          </a:solidFill>
          <a:ln>
            <a:noFill/>
          </a:ln>
        </p:spPr>
        <p:txBody>
          <a:bodyPr wrap="square" lIns="91440" tIns="91440" rIns="91440" bIns="9144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alibri"/>
              </a:rPr>
              <a:t>7. Interpret &amp; Stress-test</a:t>
            </a:r>
          </a:p>
          <a:p>
            <a:r>
              <a:rPr lang="en-US" sz="1200" b="0" dirty="0">
                <a:solidFill>
                  <a:srgbClr val="FFFFFF"/>
                </a:solidFill>
                <a:latin typeface="Calibri"/>
              </a:rPr>
              <a:t>Ablation; missing-modality robustness; subgroup fairness; explanations.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19157" y="5300000"/>
            <a:ext cx="11300000" cy="10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Reproducibility checklist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Document all preprocessing decisions, imputation choices and feature definitions.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Fix random seeds and record library versions for full reproducibility.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Pre-register the analysis plan before touching outcome data.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Report what fusion adds: performance, robustness, interpretability, or clinical utility?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pic>
        <p:nvPicPr>
          <p:cNvPr id="15" name="Picture 2" descr="Hellenic Mediterranean University (HMU) | Digital Twin">
            <a:extLst>
              <a:ext uri="{FF2B5EF4-FFF2-40B4-BE49-F238E27FC236}">
                <a16:creationId xmlns:a16="http://schemas.microsoft.com/office/drawing/2014/main" id="{5F0F3180-A59B-4C51-A274-F4EE6F46F6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DE61F9-D038-4412-B10B-95E7EEF8AF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40" y="365125"/>
            <a:ext cx="11159627" cy="649287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D1E573-8A43-4172-9795-E7A117BDF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25-May-26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682F23-88B4-4E83-9EDA-21ECA73D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33D0-755F-409E-8B2C-DB016222B1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4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25-May-26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2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</p:spPr>
      </p:pic>
      <p:pic>
        <p:nvPicPr>
          <p:cNvPr id="3" name="Picture 2" descr="HMU Log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7599" y="2023533"/>
            <a:ext cx="81703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Why Data Fusion?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Biomedical Data Sources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Fusion Taxonomy &amp; Strategies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Alignment, Missingness &amp; Uncertainty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Explainability &amp; Evaluation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Clinical Translation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Why Data Fusion?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25-May-26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3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041" y="1636376"/>
            <a:ext cx="11053011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</a:rPr>
              <a:t>Biomedical phenomena are multi-system, multi-scale and context-dependent.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9157" y="2200000"/>
            <a:ext cx="6600000" cy="4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Why single modalities fall short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ECG alone cannot distinguish arrhythmia from noise without clinical context.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HbA1c alone misses glycaemic variability captured only by CGM.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Brain imaging alone does not capture daily functional decline.</a:t>
            </a:r>
          </a:p>
          <a:p>
            <a:pPr marL="0" indent="0">
              <a:buNone/>
            </a:pPr>
            <a:r>
              <a:rPr lang="en-US" sz="1600" b="1" dirty="0"/>
              <a:t>What complementary fusion adds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Structure + function + behaviour + molecular background.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Longitudinal change on top of cross-sectional snapshot.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Robustness: when one source is missing, others maintain prediction quality.</a:t>
            </a:r>
          </a:p>
          <a:p>
            <a:pPr marL="0" indent="0">
              <a:buNone/>
            </a:pPr>
            <a:r>
              <a:rPr lang="en-US" sz="1100" b="1" i="1" dirty="0">
                <a:solidFill>
                  <a:srgbClr val="173F6B"/>
                </a:solidFill>
              </a:rPr>
              <a:t>Core idea: fusion converts fragmented biomedical observations into a more complete patient representation.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0000" y="2200000"/>
            <a:ext cx="4700000" cy="4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Clinical scope of fusion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Diagnosis: symptoms + labs + ECG + imaging.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Risk stratification: baseline + longitudinal change + treatment response.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Monitoring: wearables + PROMs + clinic visits.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Personalisation: patient-specific baselines across disease trajectories.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Common Biomedical Data 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25-May-26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4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041" y="1636376"/>
            <a:ext cx="11053011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</a:rPr>
              <a:t>Fusion starts by understanding what each modality contributes.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20"/>
          <p:cNvGraphicFramePr>
            <a:graphicFrameLocks noGrp="1"/>
          </p:cNvGraphicFramePr>
          <p:nvPr/>
        </p:nvGraphicFramePr>
        <p:xfrm>
          <a:off x="419158" y="2150000"/>
          <a:ext cx="11300000" cy="37338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/>
                        </a:rPr>
                        <a:t>Data Source</a:t>
                      </a:r>
                    </a:p>
                  </a:txBody>
                  <a:tcPr>
                    <a:solidFill>
                      <a:srgbClr val="028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/>
                        </a:rPr>
                        <a:t>What it captures</a:t>
                      </a:r>
                    </a:p>
                  </a:txBody>
                  <a:tcPr>
                    <a:solidFill>
                      <a:srgbClr val="028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/>
                        </a:rPr>
                        <a:t>Key characteristics</a:t>
                      </a:r>
                    </a:p>
                  </a:txBody>
                  <a:tcPr>
                    <a:solidFill>
                      <a:srgbClr val="028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1A1A1A"/>
                          </a:solidFill>
                          <a:latin typeface="Calibri"/>
                        </a:rPr>
                        <a:t>Clinical / EHR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1A1A1A"/>
                          </a:solidFill>
                          <a:latin typeface="Calibri"/>
                        </a:rPr>
                        <a:t>Demographics, vitals, labs, medications, diagnoses, ICD codes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1A1A1A"/>
                          </a:solidFill>
                          <a:latin typeface="Calibri"/>
                        </a:rPr>
                        <a:t>Structured, tabular, longitudinal, high missingness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1A1A1A"/>
                          </a:solidFill>
                          <a:latin typeface="Calibri"/>
                        </a:rPr>
                        <a:t>Medical Imaging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1A1A1A"/>
                          </a:solidFill>
                          <a:latin typeface="Calibri"/>
                        </a:rPr>
                        <a:t>MRI, CT, ultrasound, echocardiography, histopathology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1A1A1A"/>
                          </a:solidFill>
                          <a:latin typeface="Calibri"/>
                        </a:rPr>
                        <a:t>High-dimensional, spatially rich, acquisition-dependent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1A1A1A"/>
                          </a:solidFill>
                          <a:latin typeface="Calibri"/>
                        </a:rPr>
                        <a:t>Physiological signals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1A1A1A"/>
                          </a:solidFill>
                          <a:latin typeface="Calibri"/>
                        </a:rPr>
                        <a:t>ECG, EEG, PPG, EMG, respiration, blood pressure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1A1A1A"/>
                          </a:solidFill>
                          <a:latin typeface="Calibri"/>
                        </a:rPr>
                        <a:t>Temporal, high-frequency, artefact-prone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1A1A1A"/>
                          </a:solidFill>
                          <a:latin typeface="Calibri"/>
                        </a:rPr>
                        <a:t>Wearables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1A1A1A"/>
                          </a:solidFill>
                          <a:latin typeface="Calibri"/>
                        </a:rPr>
                        <a:t>Activity, sleep, HR, HRV, free-living continuous behaviour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1A1A1A"/>
                          </a:solidFill>
                          <a:latin typeface="Calibri"/>
                        </a:rPr>
                        <a:t>Continuous, noisy, contextual, adherence-dependent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1A1A1A"/>
                          </a:solidFill>
                          <a:latin typeface="Calibri"/>
                        </a:rPr>
                        <a:t>Omics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1A1A1A"/>
                          </a:solidFill>
                          <a:latin typeface="Calibri"/>
                        </a:rPr>
                        <a:t>Genomics, transcriptomics, proteomics, metabolomics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1A1A1A"/>
                          </a:solidFill>
                          <a:latin typeface="Calibri"/>
                        </a:rPr>
                        <a:t>Very high-dimensional, sparse, multi-omic integration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1A1A1A"/>
                          </a:solidFill>
                          <a:latin typeface="Calibri"/>
                        </a:rPr>
                        <a:t>PROMs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1A1A1A"/>
                          </a:solidFill>
                          <a:latin typeface="Calibri"/>
                        </a:rPr>
                        <a:t>Symptoms, QoL, fatigue, pain, stress, function scales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rgbClr val="1A1A1A"/>
                          </a:solidFill>
                          <a:latin typeface="Calibri"/>
                        </a:rPr>
                        <a:t>Subjective, sparse, patient-burden-limited</a:t>
                      </a:r>
                    </a:p>
                  </a:txBody>
                  <a:tcPr>
                    <a:solidFill>
                      <a:srgbClr val="F5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Fusion Is Not Just “More Data”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25-May-26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5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041" y="1636376"/>
            <a:ext cx="11053011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</a:rPr>
              <a:t>More modalities can help — but they can also hurt if alignment is wrong.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9157" y="2200000"/>
            <a:ext cx="6600000" cy="4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Requirements for useful fusion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Patient identity alignment: same individual across all sources.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Time-window compatibility: features from overlapping observation periods.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Label consistency: outcome defined before any modality is collected.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Clinically meaningful aggregation: features reflect the prediction horizon.</a:t>
            </a:r>
          </a:p>
          <a:p>
            <a:pPr marL="0" indent="0">
              <a:buNone/>
            </a:pPr>
            <a:r>
              <a:rPr lang="en-US" sz="1600" b="1" dirty="0"/>
              <a:t>What poor fusion introduces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Leakage: post-outcome variables used as predictors.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Redundancy: correlated modalities add noise but not information.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Modality dominance: one high-dimensional source overwhelms the rest.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Confounding: scanner, site or device artefacts become spurious signals.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0000" y="2200000"/>
            <a:ext cx="4700000" cy="4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Bad fusion example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Concatenating post-diagnosis imaging with pre-screening labs inflates performance via leakage.</a:t>
            </a:r>
          </a:p>
          <a:p>
            <a:pPr marL="0" indent="0">
              <a:buNone/>
            </a:pPr>
            <a:r>
              <a:rPr lang="en-US" sz="1600" b="1" dirty="0"/>
              <a:t>Good fusion example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Pre-assessment wearable features + baseline EHR data predicting future deterioration, with strict patient-level validation.</a:t>
            </a:r>
          </a:p>
          <a:p>
            <a:pPr marL="0" indent="0">
              <a:buNone/>
            </a:pPr>
            <a:r>
              <a:rPr lang="en-US" sz="1600" b="1" dirty="0"/>
              <a:t>Key principle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Choose the fusion strategy according to the clinical endpoint and data timeline, not model fashion.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Fusion Taxonomy: Where Do We Combine?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25-May-26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6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041" y="1636376"/>
            <a:ext cx="11053011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</a:rPr>
              <a:t>Most methods are organised by the level at which information is merged.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9157" y="2200000"/>
            <a:ext cx="6500000" cy="4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Four fusion levels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Early fusion: merge raw or engineered features before any model training.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Intermediate fusion: learn modality-specific embeddings, then combine.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Late fusion: train modality-specific models, then combine predictions.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Hybrid fusion: combine multiple levels — often with attention or gating.</a:t>
            </a:r>
          </a:p>
          <a:p>
            <a:pPr marL="0" indent="0">
              <a:buNone/>
            </a:pPr>
            <a:r>
              <a:rPr lang="en-US" sz="1600" b="1" dirty="0"/>
              <a:t>Choosing the right level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Early: aligned tabular features, moderate N, interpretability needed.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Intermediate: heterogeneous raw modalities, large N.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Late: modalities arrive at different times or clinical departments.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Hybrid: complex tasks where single-level fusion underperforms.</a:t>
            </a:r>
          </a:p>
        </p:txBody>
      </p:sp>
      <p:sp>
        <p:nvSpPr>
          <p:cNvPr id="50" name="Shape 50"/>
          <p:cNvSpPr/>
          <p:nvPr/>
        </p:nvSpPr>
        <p:spPr>
          <a:xfrm>
            <a:off x="7100000" y="2200000"/>
            <a:ext cx="4550000" cy="8500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wrap="square" lIns="91440" tIns="91440" rIns="91440" bIns="9144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alibri"/>
              </a:rPr>
              <a:t>Early Fusion</a:t>
            </a:r>
          </a:p>
          <a:p>
            <a:r>
              <a:rPr lang="en-US" sz="1200" b="0" dirty="0">
                <a:solidFill>
                  <a:srgbClr val="FFFFFF"/>
                </a:solidFill>
                <a:latin typeface="Calibri"/>
              </a:rPr>
              <a:t>Raw/engineered features concatenated before the model</a:t>
            </a:r>
          </a:p>
        </p:txBody>
      </p:sp>
      <p:sp>
        <p:nvSpPr>
          <p:cNvPr id="51" name="Shape 51"/>
          <p:cNvSpPr/>
          <p:nvPr/>
        </p:nvSpPr>
        <p:spPr>
          <a:xfrm>
            <a:off x="7100000" y="3200000"/>
            <a:ext cx="4550000" cy="850000"/>
          </a:xfrm>
          <a:prstGeom prst="rect">
            <a:avLst/>
          </a:prstGeom>
          <a:solidFill>
            <a:srgbClr val="1C7293"/>
          </a:solidFill>
          <a:ln>
            <a:noFill/>
          </a:ln>
        </p:spPr>
        <p:txBody>
          <a:bodyPr wrap="square" lIns="91440" tIns="91440" rIns="91440" bIns="9144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alibri"/>
              </a:rPr>
              <a:t>Intermediate Fusion</a:t>
            </a:r>
          </a:p>
          <a:p>
            <a:r>
              <a:rPr lang="en-US" sz="1200" b="0" dirty="0">
                <a:solidFill>
                  <a:srgbClr val="FFFFFF"/>
                </a:solidFill>
                <a:latin typeface="Calibri"/>
              </a:rPr>
              <a:t>Modality encoders + shared fusion module</a:t>
            </a:r>
          </a:p>
        </p:txBody>
      </p:sp>
      <p:sp>
        <p:nvSpPr>
          <p:cNvPr id="52" name="Shape 52"/>
          <p:cNvSpPr/>
          <p:nvPr/>
        </p:nvSpPr>
        <p:spPr>
          <a:xfrm>
            <a:off x="7100000" y="4200000"/>
            <a:ext cx="4550000" cy="850000"/>
          </a:xfrm>
          <a:prstGeom prst="rect">
            <a:avLst/>
          </a:prstGeom>
          <a:solidFill>
            <a:srgbClr val="065A82"/>
          </a:solidFill>
          <a:ln>
            <a:noFill/>
          </a:ln>
        </p:spPr>
        <p:txBody>
          <a:bodyPr wrap="square" lIns="91440" tIns="91440" rIns="91440" bIns="9144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alibri"/>
              </a:rPr>
              <a:t>Late Fusion</a:t>
            </a:r>
          </a:p>
          <a:p>
            <a:r>
              <a:rPr lang="en-US" sz="1200" b="0" dirty="0">
                <a:solidFill>
                  <a:srgbClr val="FFFFFF"/>
                </a:solidFill>
                <a:latin typeface="Calibri"/>
              </a:rPr>
              <a:t>Separate models, combine predictions</a:t>
            </a:r>
          </a:p>
        </p:txBody>
      </p:sp>
      <p:sp>
        <p:nvSpPr>
          <p:cNvPr id="53" name="Shape 53"/>
          <p:cNvSpPr/>
          <p:nvPr/>
        </p:nvSpPr>
        <p:spPr>
          <a:xfrm>
            <a:off x="7100000" y="5200000"/>
            <a:ext cx="4550000" cy="850000"/>
          </a:xfrm>
          <a:prstGeom prst="rect">
            <a:avLst/>
          </a:prstGeom>
          <a:solidFill>
            <a:srgbClr val="21295C"/>
          </a:solidFill>
          <a:ln>
            <a:noFill/>
          </a:ln>
        </p:spPr>
        <p:txBody>
          <a:bodyPr wrap="square" lIns="91440" tIns="91440" rIns="91440" bIns="9144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alibri"/>
              </a:rPr>
              <a:t>Hybrid Fusion</a:t>
            </a:r>
          </a:p>
          <a:p>
            <a:r>
              <a:rPr lang="en-US" sz="1200" b="0" dirty="0">
                <a:solidFill>
                  <a:srgbClr val="FFFFFF"/>
                </a:solidFill>
                <a:latin typeface="Calibri"/>
              </a:rPr>
              <a:t>Multi-level + attention/gating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Before Fusion: Alignment and Harmonisation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25-May-26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7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041" y="1636376"/>
            <a:ext cx="11053011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</a:rPr>
              <a:t>Alignment happens before the model — and its failures are invisible without careful audit.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9157" y="2200000"/>
            <a:ext cx="11000000" cy="4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Temporal alignment challenges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ECG: seconds — wearable: days — blood test: weeks — imaging: months.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Define anchor point (e.g. baseline visit) and extract features relative to it.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Never mix pre-outcome and post-outcome data in the same feature vector.</a:t>
            </a:r>
          </a:p>
          <a:p>
            <a:pPr marL="0" indent="0">
              <a:buNone/>
            </a:pPr>
            <a:r>
              <a:rPr lang="en-US" sz="1600" b="1" dirty="0"/>
              <a:t>Semantic harmonisation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Same clinical concept may use different ICD codes, units or site-specific labels.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Standardise units before feature extraction (e.g. mmol/L vs mg/dL for glucose).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Validate that mapped concepts are genuinely equivalent across sites.</a:t>
            </a:r>
          </a:p>
          <a:p>
            <a:pPr marL="0" indent="0">
              <a:buNone/>
            </a:pPr>
            <a:r>
              <a:rPr lang="en-US" sz="1600" b="1" dirty="0"/>
              <a:t>Validation alignment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Split by patient to prevent within-patient leakage.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For prospective prediction: split by time — train on earlier, test on later.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Multi-site: hold out one site for external validation.</a:t>
            </a:r>
          </a:p>
          <a:p>
            <a:pPr marL="0" indent="0">
              <a:buNone/>
            </a:pPr>
            <a:r>
              <a:rPr lang="en-US" sz="1100" b="1" i="1" dirty="0">
                <a:solidFill>
                  <a:srgbClr val="173F6B"/>
                </a:solidFill>
              </a:rPr>
              <a:t>A technically simple model can fail completely if the data pipeline is misaligned.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Early Fusion: Feature Concatenation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25-May-26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8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041" y="1636376"/>
            <a:ext cx="11053011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</a:rPr>
              <a:t>The most common starting point for tabular biomedical ML — always build this baseline first.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9157" y="2200000"/>
            <a:ext cx="6600000" cy="4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How it works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Extract hand-crafted features from each modality.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Concatenate into a single flat feature vector.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Train any tabular model: XGBoost, random forest, logistic regression, SVM.</a:t>
            </a:r>
          </a:p>
          <a:p>
            <a:pPr marL="0" indent="0">
              <a:buNone/>
            </a:pPr>
            <a:r>
              <a:rPr lang="en-US" sz="1600" b="1" dirty="0"/>
              <a:t>Strengths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Simple, fast, interpretable, strong baseline.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Works well with SHAP and permutation importance.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Compatible with most clinical ML toolkits.</a:t>
            </a:r>
          </a:p>
          <a:p>
            <a:pPr marL="0" indent="0">
              <a:buNone/>
            </a:pPr>
            <a:r>
              <a:rPr lang="en-US" sz="1600" b="1" dirty="0"/>
              <a:t>Risks and mitigations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High dimensionality: apply regularisation or feature selection.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Modality imbalance: one high-dim source dominates — normalise and weight.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Missingness: handle per-modality before concatenation; add indicators.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Temporal signal: use summary statistics or sliding-window features.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0000" y="2200000"/>
            <a:ext cx="4700000" cy="4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When to use early fusion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Moderate sample size (hundreds to low thousands).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Tabular or pre-engineered features from each modality.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Time windows are aligned and consistent.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Interpretability is a hard requirement.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Resources do not support deep encoder training.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Late Fusion: Decision-Level Combination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25-May-26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9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041" y="1636376"/>
            <a:ext cx="11053011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</a:rPr>
              <a:t>Train separate models, then combine predictions — ideal for modular clinical pipelines.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9157" y="2200000"/>
            <a:ext cx="6600000" cy="4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How it works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Train one model per modality independently.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Collect output probabilities or risk scores from each model.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Combine with: simple average, weighted average, or a stacking meta-learner.</a:t>
            </a:r>
          </a:p>
          <a:p>
            <a:pPr marL="0" indent="0">
              <a:buNone/>
            </a:pPr>
            <a:r>
              <a:rPr lang="en-US" sz="1600" b="1" dirty="0"/>
              <a:t>Strengths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Handles different data types and feature spaces naturally.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Each modality can be validated independently.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Robust to missing modalities: exclude absent model outputs.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Maps naturally to clinical pathways (tests done by different teams).</a:t>
            </a:r>
          </a:p>
          <a:p>
            <a:pPr marL="0" indent="0">
              <a:buNone/>
            </a:pPr>
            <a:r>
              <a:rPr lang="en-US" sz="1600" b="1" dirty="0"/>
              <a:t>Limitations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Misses low-level cross-modal interactions.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Requires calibration of all model outputs before combining.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Ensemble may not consistently outperform the best single model.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0000" y="2200000"/>
            <a:ext cx="4700000" cy="4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Biomedical deployment fit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Imaging model trained by radiology AI group.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ECG model trained by cardiology informatics team.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Clinical model trained from EHR pipeline.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Late fusion aggregates without retraining any component.</a:t>
            </a:r>
          </a:p>
          <a:p>
            <a:pPr marL="0" indent="0">
              <a:buNone/>
            </a:pPr>
            <a:r>
              <a:rPr lang="en-US" sz="1600" b="1" dirty="0"/>
              <a:t>Calibration note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prstClr val="black"/>
                </a:solidFill>
                <a:latin typeface="Calibri" panose="020F0502020204030204"/>
              </a:rPr>
              <a:t>Use Platt scaling or isotonic regression per model before combining probabilities.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2784</Words>
  <Application>Microsoft Office PowerPoint</Application>
  <PresentationFormat>Widescreen</PresentationFormat>
  <Paragraphs>382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Office Theme</vt:lpstr>
      <vt:lpstr>Data Fusion Techniques in Biomedical AI</vt:lpstr>
      <vt:lpstr>Agenda</vt:lpstr>
      <vt:lpstr>Why Data Fusion?</vt:lpstr>
      <vt:lpstr>Common Biomedical Data Sources</vt:lpstr>
      <vt:lpstr>Fusion Is Not Just “More Data”</vt:lpstr>
      <vt:lpstr>Fusion Taxonomy: Where Do We Combine?</vt:lpstr>
      <vt:lpstr>Before Fusion: Alignment and Harmonisation</vt:lpstr>
      <vt:lpstr>Early Fusion: Feature Concatenation</vt:lpstr>
      <vt:lpstr>Late Fusion: Decision-Level Combination</vt:lpstr>
      <vt:lpstr>Intermediate Fusion: Learned Representations</vt:lpstr>
      <vt:lpstr>Temporal Fusion: Combining Data Across Time</vt:lpstr>
      <vt:lpstr>Attention, Gating and Mixture-of-Experts Fusion</vt:lpstr>
      <vt:lpstr>Handling Missing Modalities</vt:lpstr>
      <vt:lpstr>Uncertainty-Aware Fusion</vt:lpstr>
      <vt:lpstr>Explainability in Fused Biomedical Models</vt:lpstr>
      <vt:lpstr>Evaluation: How Do We Know Fusion Helps?</vt:lpstr>
      <vt:lpstr>Common Pitfalls in Biomedical Data Fusion</vt:lpstr>
      <vt:lpstr>Practical Workflow for a Fusion Project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Giannis Kyprakis</dc:creator>
  <cp:lastModifiedBy>Giannis Kyprakis</cp:lastModifiedBy>
  <cp:revision>32</cp:revision>
  <dcterms:created xsi:type="dcterms:W3CDTF">2026-04-26T20:04:43Z</dcterms:created>
  <dcterms:modified xsi:type="dcterms:W3CDTF">2026-05-25T12:28:34Z</dcterms:modified>
</cp:coreProperties>
</file>