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handoutMasterIdLst>
    <p:handoutMasterId r:id="rId60"/>
  </p:handoutMasterIdLst>
  <p:sldIdLst>
    <p:sldId id="256" r:id="rId2"/>
    <p:sldId id="296" r:id="rId3"/>
    <p:sldId id="297" r:id="rId4"/>
    <p:sldId id="298" r:id="rId5"/>
    <p:sldId id="299" r:id="rId6"/>
    <p:sldId id="300" r:id="rId7"/>
    <p:sldId id="301" r:id="rId8"/>
    <p:sldId id="302" r:id="rId9"/>
    <p:sldId id="304" r:id="rId10"/>
    <p:sldId id="306" r:id="rId11"/>
    <p:sldId id="303"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5" r:id="rId29"/>
    <p:sldId id="326" r:id="rId30"/>
    <p:sldId id="327" r:id="rId31"/>
    <p:sldId id="328" r:id="rId32"/>
    <p:sldId id="329" r:id="rId33"/>
    <p:sldId id="330" r:id="rId34"/>
    <p:sldId id="331" r:id="rId35"/>
    <p:sldId id="257" r:id="rId36"/>
    <p:sldId id="258" r:id="rId37"/>
    <p:sldId id="259" r:id="rId38"/>
    <p:sldId id="260" r:id="rId39"/>
    <p:sldId id="324" r:id="rId40"/>
    <p:sldId id="261" r:id="rId41"/>
    <p:sldId id="262" r:id="rId42"/>
    <p:sldId id="263" r:id="rId43"/>
    <p:sldId id="264" r:id="rId44"/>
    <p:sldId id="265" r:id="rId45"/>
    <p:sldId id="266" r:id="rId46"/>
    <p:sldId id="267" r:id="rId47"/>
    <p:sldId id="268" r:id="rId48"/>
    <p:sldId id="269" r:id="rId49"/>
    <p:sldId id="270" r:id="rId50"/>
    <p:sldId id="271" r:id="rId51"/>
    <p:sldId id="272" r:id="rId52"/>
    <p:sldId id="273" r:id="rId53"/>
    <p:sldId id="332" r:id="rId54"/>
    <p:sldId id="333" r:id="rId55"/>
    <p:sldId id="334" r:id="rId56"/>
    <p:sldId id="335" r:id="rId57"/>
    <p:sldId id="29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9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5E6DC0-3E00-409A-BA20-67C93FBA61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A8838B0-C6B5-44DD-8526-D98F3E4241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4338B2-6F2C-4EEE-B0C5-D43C82379DFD}" type="datetimeFigureOut">
              <a:rPr lang="en-US" smtClean="0"/>
              <a:t>24-Mar-26</a:t>
            </a:fld>
            <a:endParaRPr lang="en-US"/>
          </a:p>
        </p:txBody>
      </p:sp>
      <p:sp>
        <p:nvSpPr>
          <p:cNvPr id="4" name="Footer Placeholder 3">
            <a:extLst>
              <a:ext uri="{FF2B5EF4-FFF2-40B4-BE49-F238E27FC236}">
                <a16:creationId xmlns:a16="http://schemas.microsoft.com/office/drawing/2014/main" id="{EFE149E4-5157-4DF3-8E8F-392021A4DB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C7D0B7-3B4B-45AA-BFB4-16934D822B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D9A98E-B1FE-4E96-9BE1-69FCD356DAEC}" type="slidenum">
              <a:rPr lang="en-US" smtClean="0"/>
              <a:t>‹#›</a:t>
            </a:fld>
            <a:endParaRPr lang="en-US"/>
          </a:p>
        </p:txBody>
      </p:sp>
    </p:spTree>
    <p:extLst>
      <p:ext uri="{BB962C8B-B14F-4D97-AF65-F5344CB8AC3E}">
        <p14:creationId xmlns:p14="http://schemas.microsoft.com/office/powerpoint/2010/main" val="2306029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13ECC-742B-41CF-AC64-94B4429AD01C}" type="datetimeFigureOut">
              <a:rPr lang="en-US" smtClean="0"/>
              <a:t>24-Mar-26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9EE96-86BF-4335-8DF9-065ECA8D96E5}" type="slidenum">
              <a:rPr lang="en-US" smtClean="0"/>
              <a:t>‹#›</a:t>
            </a:fld>
            <a:endParaRPr lang="en-US"/>
          </a:p>
        </p:txBody>
      </p:sp>
    </p:spTree>
    <p:extLst>
      <p:ext uri="{BB962C8B-B14F-4D97-AF65-F5344CB8AC3E}">
        <p14:creationId xmlns:p14="http://schemas.microsoft.com/office/powerpoint/2010/main" val="3778920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1e1421a4c1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1e1421a4c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e1421a4c1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1e1421a4c1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1e1421a4c1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1e1421a4c1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1e1421a4c1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1e1421a4c1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1e1421a4c1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1e1421a4c1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1e1421a4c1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1e1421a4c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1e1421a4c1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1e1421a4c1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1e1421a4c1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1e1421a4c1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20e2645f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220e2645f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e1421a4c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e1421a4c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e1421a4c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e1421a4c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e1421a4c1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e1421a4c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1e1421a4c1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1e1421a4c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1e1421a4c1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1e1421a4c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e1421a4c1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1e1421a4c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1e1421a4c1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1e1421a4c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1e1421a4c1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1e1421a4c1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4E9C1-F33C-482A-96A7-C733D3C91B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AB2843-C721-4D89-9092-6D2149764D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0B4C27-00BA-4A0A-B041-A614C88CEDAE}"/>
              </a:ext>
            </a:extLst>
          </p:cNvPr>
          <p:cNvSpPr>
            <a:spLocks noGrp="1"/>
          </p:cNvSpPr>
          <p:nvPr>
            <p:ph type="dt" sz="half" idx="10"/>
          </p:nvPr>
        </p:nvSpPr>
        <p:spPr/>
        <p:txBody>
          <a:bodyPr/>
          <a:lstStyle/>
          <a:p>
            <a:r>
              <a:rPr lang="en-US"/>
              <a:t>09-Mar-26</a:t>
            </a:r>
          </a:p>
        </p:txBody>
      </p:sp>
      <p:sp>
        <p:nvSpPr>
          <p:cNvPr id="5" name="Footer Placeholder 4">
            <a:extLst>
              <a:ext uri="{FF2B5EF4-FFF2-40B4-BE49-F238E27FC236}">
                <a16:creationId xmlns:a16="http://schemas.microsoft.com/office/drawing/2014/main" id="{A68B2452-7472-4F0B-A43C-73E90CC761F9}"/>
              </a:ext>
            </a:extLst>
          </p:cNvPr>
          <p:cNvSpPr>
            <a:spLocks noGrp="1"/>
          </p:cNvSpPr>
          <p:nvPr>
            <p:ph type="ftr" sz="quarter" idx="11"/>
          </p:nvPr>
        </p:nvSpPr>
        <p:spPr/>
        <p:txBody>
          <a:bodyPr/>
          <a:lstStyle/>
          <a:p>
            <a:r>
              <a:rPr lang="en-US"/>
              <a:t>Advanced topics in Biomedical Informatics</a:t>
            </a:r>
          </a:p>
        </p:txBody>
      </p:sp>
      <p:sp>
        <p:nvSpPr>
          <p:cNvPr id="6" name="Slide Number Placeholder 5">
            <a:extLst>
              <a:ext uri="{FF2B5EF4-FFF2-40B4-BE49-F238E27FC236}">
                <a16:creationId xmlns:a16="http://schemas.microsoft.com/office/drawing/2014/main" id="{69D23FA5-EFA6-49BC-85E3-20FCDF6A32F5}"/>
              </a:ext>
            </a:extLst>
          </p:cNvPr>
          <p:cNvSpPr>
            <a:spLocks noGrp="1"/>
          </p:cNvSpPr>
          <p:nvPr>
            <p:ph type="sldNum" sz="quarter" idx="12"/>
          </p:nvPr>
        </p:nvSpPr>
        <p:spPr/>
        <p:txBody>
          <a:bodyPr/>
          <a:lstStyle/>
          <a:p>
            <a:fld id="{00D10385-91D0-40F3-81EA-50E9A0B25A7B}" type="slidenum">
              <a:rPr lang="en-US" smtClean="0"/>
              <a:t>‹#›</a:t>
            </a:fld>
            <a:endParaRPr lang="en-US"/>
          </a:p>
        </p:txBody>
      </p:sp>
    </p:spTree>
    <p:extLst>
      <p:ext uri="{BB962C8B-B14F-4D97-AF65-F5344CB8AC3E}">
        <p14:creationId xmlns:p14="http://schemas.microsoft.com/office/powerpoint/2010/main" val="254220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3EFD0-E1D7-49E7-87C3-58B5845E33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83395D-D0E2-4B11-A787-E6A25653D6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68FDF6-796E-4084-ACC8-72E89A493FB1}"/>
              </a:ext>
            </a:extLst>
          </p:cNvPr>
          <p:cNvSpPr>
            <a:spLocks noGrp="1"/>
          </p:cNvSpPr>
          <p:nvPr>
            <p:ph type="dt" sz="half" idx="10"/>
          </p:nvPr>
        </p:nvSpPr>
        <p:spPr/>
        <p:txBody>
          <a:bodyPr/>
          <a:lstStyle/>
          <a:p>
            <a:r>
              <a:rPr lang="en-US"/>
              <a:t>09-Mar-26</a:t>
            </a:r>
          </a:p>
        </p:txBody>
      </p:sp>
      <p:sp>
        <p:nvSpPr>
          <p:cNvPr id="5" name="Footer Placeholder 4">
            <a:extLst>
              <a:ext uri="{FF2B5EF4-FFF2-40B4-BE49-F238E27FC236}">
                <a16:creationId xmlns:a16="http://schemas.microsoft.com/office/drawing/2014/main" id="{870F5E0B-26BF-40ED-AF51-D20DD2A138C0}"/>
              </a:ext>
            </a:extLst>
          </p:cNvPr>
          <p:cNvSpPr>
            <a:spLocks noGrp="1"/>
          </p:cNvSpPr>
          <p:nvPr>
            <p:ph type="ftr" sz="quarter" idx="11"/>
          </p:nvPr>
        </p:nvSpPr>
        <p:spPr/>
        <p:txBody>
          <a:bodyPr/>
          <a:lstStyle/>
          <a:p>
            <a:r>
              <a:rPr lang="en-US"/>
              <a:t>Advanced topics in Biomedical Informatics</a:t>
            </a:r>
          </a:p>
        </p:txBody>
      </p:sp>
      <p:sp>
        <p:nvSpPr>
          <p:cNvPr id="6" name="Slide Number Placeholder 5">
            <a:extLst>
              <a:ext uri="{FF2B5EF4-FFF2-40B4-BE49-F238E27FC236}">
                <a16:creationId xmlns:a16="http://schemas.microsoft.com/office/drawing/2014/main" id="{10296CEB-E3EA-400A-8C7D-4879807E5A96}"/>
              </a:ext>
            </a:extLst>
          </p:cNvPr>
          <p:cNvSpPr>
            <a:spLocks noGrp="1"/>
          </p:cNvSpPr>
          <p:nvPr>
            <p:ph type="sldNum" sz="quarter" idx="12"/>
          </p:nvPr>
        </p:nvSpPr>
        <p:spPr/>
        <p:txBody>
          <a:bodyPr/>
          <a:lstStyle/>
          <a:p>
            <a:fld id="{00D10385-91D0-40F3-81EA-50E9A0B25A7B}" type="slidenum">
              <a:rPr lang="en-US" smtClean="0"/>
              <a:t>‹#›</a:t>
            </a:fld>
            <a:endParaRPr lang="en-US"/>
          </a:p>
        </p:txBody>
      </p:sp>
    </p:spTree>
    <p:extLst>
      <p:ext uri="{BB962C8B-B14F-4D97-AF65-F5344CB8AC3E}">
        <p14:creationId xmlns:p14="http://schemas.microsoft.com/office/powerpoint/2010/main" val="2452236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CBB5E-1B9C-4559-A102-723AD18DB7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19857C-B052-4AC1-B8EF-163AA9B4E9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AF2D05-7575-4135-95BE-DA1E652F50A8}"/>
              </a:ext>
            </a:extLst>
          </p:cNvPr>
          <p:cNvSpPr>
            <a:spLocks noGrp="1"/>
          </p:cNvSpPr>
          <p:nvPr>
            <p:ph type="dt" sz="half" idx="10"/>
          </p:nvPr>
        </p:nvSpPr>
        <p:spPr/>
        <p:txBody>
          <a:bodyPr/>
          <a:lstStyle/>
          <a:p>
            <a:r>
              <a:rPr lang="en-US"/>
              <a:t>09-Mar-26</a:t>
            </a:r>
          </a:p>
        </p:txBody>
      </p:sp>
      <p:sp>
        <p:nvSpPr>
          <p:cNvPr id="5" name="Footer Placeholder 4">
            <a:extLst>
              <a:ext uri="{FF2B5EF4-FFF2-40B4-BE49-F238E27FC236}">
                <a16:creationId xmlns:a16="http://schemas.microsoft.com/office/drawing/2014/main" id="{8DA2F7C2-05A4-4A6D-ABD0-6061DAC6FE20}"/>
              </a:ext>
            </a:extLst>
          </p:cNvPr>
          <p:cNvSpPr>
            <a:spLocks noGrp="1"/>
          </p:cNvSpPr>
          <p:nvPr>
            <p:ph type="ftr" sz="quarter" idx="11"/>
          </p:nvPr>
        </p:nvSpPr>
        <p:spPr/>
        <p:txBody>
          <a:bodyPr/>
          <a:lstStyle/>
          <a:p>
            <a:r>
              <a:rPr lang="en-US"/>
              <a:t>Advanced topics in Biomedical Informatics</a:t>
            </a:r>
          </a:p>
        </p:txBody>
      </p:sp>
      <p:sp>
        <p:nvSpPr>
          <p:cNvPr id="6" name="Slide Number Placeholder 5">
            <a:extLst>
              <a:ext uri="{FF2B5EF4-FFF2-40B4-BE49-F238E27FC236}">
                <a16:creationId xmlns:a16="http://schemas.microsoft.com/office/drawing/2014/main" id="{07092B70-0D98-4B12-8F04-0D8972A2EDF0}"/>
              </a:ext>
            </a:extLst>
          </p:cNvPr>
          <p:cNvSpPr>
            <a:spLocks noGrp="1"/>
          </p:cNvSpPr>
          <p:nvPr>
            <p:ph type="sldNum" sz="quarter" idx="12"/>
          </p:nvPr>
        </p:nvSpPr>
        <p:spPr/>
        <p:txBody>
          <a:bodyPr/>
          <a:lstStyle/>
          <a:p>
            <a:fld id="{00D10385-91D0-40F3-81EA-50E9A0B25A7B}" type="slidenum">
              <a:rPr lang="en-US" smtClean="0"/>
              <a:t>‹#›</a:t>
            </a:fld>
            <a:endParaRPr lang="en-US"/>
          </a:p>
        </p:txBody>
      </p:sp>
    </p:spTree>
    <p:extLst>
      <p:ext uri="{BB962C8B-B14F-4D97-AF65-F5344CB8AC3E}">
        <p14:creationId xmlns:p14="http://schemas.microsoft.com/office/powerpoint/2010/main" val="3617923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l" smtClean="0"/>
              <a:pPr/>
              <a:t>‹#›</a:t>
            </a:fld>
            <a:endParaRPr lang="el"/>
          </a:p>
        </p:txBody>
      </p:sp>
    </p:spTree>
    <p:extLst>
      <p:ext uri="{BB962C8B-B14F-4D97-AF65-F5344CB8AC3E}">
        <p14:creationId xmlns:p14="http://schemas.microsoft.com/office/powerpoint/2010/main" val="1497047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16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16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1600"/>
              </a:spcBef>
              <a:spcAft>
                <a:spcPts val="160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53" name="Google Shape;53;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54" name="Google Shape;54;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l" smtClean="0"/>
              <a:pPr/>
              <a:t>‹#›</a:t>
            </a:fld>
            <a:endParaRPr lang="el"/>
          </a:p>
        </p:txBody>
      </p:sp>
      <p:pic>
        <p:nvPicPr>
          <p:cNvPr id="55" name="Google Shape;55;p13"/>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8757173" y="5914220"/>
            <a:ext cx="3203924" cy="795361"/>
          </a:xfrm>
          <a:prstGeom prst="rect">
            <a:avLst/>
          </a:prstGeom>
          <a:noFill/>
          <a:ln>
            <a:noFill/>
          </a:ln>
        </p:spPr>
      </p:pic>
    </p:spTree>
    <p:extLst>
      <p:ext uri="{BB962C8B-B14F-4D97-AF65-F5344CB8AC3E}">
        <p14:creationId xmlns:p14="http://schemas.microsoft.com/office/powerpoint/2010/main" val="1582876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F0D00-9D31-4002-B4E9-3395C1A6E6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069E47-3CAB-4178-8044-51F239B4E5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35C68-3EB4-4F9D-BFBC-9E8C75AA0AE0}"/>
              </a:ext>
            </a:extLst>
          </p:cNvPr>
          <p:cNvSpPr>
            <a:spLocks noGrp="1"/>
          </p:cNvSpPr>
          <p:nvPr>
            <p:ph type="dt" sz="half" idx="10"/>
          </p:nvPr>
        </p:nvSpPr>
        <p:spPr/>
        <p:txBody>
          <a:bodyPr/>
          <a:lstStyle/>
          <a:p>
            <a:r>
              <a:rPr lang="en-US"/>
              <a:t>09-Mar-26</a:t>
            </a:r>
          </a:p>
        </p:txBody>
      </p:sp>
      <p:sp>
        <p:nvSpPr>
          <p:cNvPr id="5" name="Footer Placeholder 4">
            <a:extLst>
              <a:ext uri="{FF2B5EF4-FFF2-40B4-BE49-F238E27FC236}">
                <a16:creationId xmlns:a16="http://schemas.microsoft.com/office/drawing/2014/main" id="{7F36DA07-A743-406C-94E1-5F51E9DC8E8D}"/>
              </a:ext>
            </a:extLst>
          </p:cNvPr>
          <p:cNvSpPr>
            <a:spLocks noGrp="1"/>
          </p:cNvSpPr>
          <p:nvPr>
            <p:ph type="ftr" sz="quarter" idx="11"/>
          </p:nvPr>
        </p:nvSpPr>
        <p:spPr/>
        <p:txBody>
          <a:bodyPr/>
          <a:lstStyle/>
          <a:p>
            <a:r>
              <a:rPr lang="en-US"/>
              <a:t>Advanced topics in Biomedical Informatics</a:t>
            </a:r>
          </a:p>
        </p:txBody>
      </p:sp>
      <p:sp>
        <p:nvSpPr>
          <p:cNvPr id="6" name="Slide Number Placeholder 5">
            <a:extLst>
              <a:ext uri="{FF2B5EF4-FFF2-40B4-BE49-F238E27FC236}">
                <a16:creationId xmlns:a16="http://schemas.microsoft.com/office/drawing/2014/main" id="{E5674984-97C5-4E37-BB18-9EDC3BA76DF2}"/>
              </a:ext>
            </a:extLst>
          </p:cNvPr>
          <p:cNvSpPr>
            <a:spLocks noGrp="1"/>
          </p:cNvSpPr>
          <p:nvPr>
            <p:ph type="sldNum" sz="quarter" idx="12"/>
          </p:nvPr>
        </p:nvSpPr>
        <p:spPr/>
        <p:txBody>
          <a:bodyPr/>
          <a:lstStyle/>
          <a:p>
            <a:fld id="{00D10385-91D0-40F3-81EA-50E9A0B25A7B}" type="slidenum">
              <a:rPr lang="en-US" smtClean="0"/>
              <a:t>‹#›</a:t>
            </a:fld>
            <a:endParaRPr lang="en-US"/>
          </a:p>
        </p:txBody>
      </p:sp>
    </p:spTree>
    <p:extLst>
      <p:ext uri="{BB962C8B-B14F-4D97-AF65-F5344CB8AC3E}">
        <p14:creationId xmlns:p14="http://schemas.microsoft.com/office/powerpoint/2010/main" val="2924617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BA110-DE21-4DB9-BAB8-85B37234ED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2C35B9-2A28-460B-9237-D728C62B0B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14A3A8-C15B-4619-A365-74AE9035F4CD}"/>
              </a:ext>
            </a:extLst>
          </p:cNvPr>
          <p:cNvSpPr>
            <a:spLocks noGrp="1"/>
          </p:cNvSpPr>
          <p:nvPr>
            <p:ph type="dt" sz="half" idx="10"/>
          </p:nvPr>
        </p:nvSpPr>
        <p:spPr/>
        <p:txBody>
          <a:bodyPr/>
          <a:lstStyle/>
          <a:p>
            <a:r>
              <a:rPr lang="en-US"/>
              <a:t>09-Mar-26</a:t>
            </a:r>
          </a:p>
        </p:txBody>
      </p:sp>
      <p:sp>
        <p:nvSpPr>
          <p:cNvPr id="5" name="Footer Placeholder 4">
            <a:extLst>
              <a:ext uri="{FF2B5EF4-FFF2-40B4-BE49-F238E27FC236}">
                <a16:creationId xmlns:a16="http://schemas.microsoft.com/office/drawing/2014/main" id="{93F15B7B-36CA-4809-8613-0F460DA17F0D}"/>
              </a:ext>
            </a:extLst>
          </p:cNvPr>
          <p:cNvSpPr>
            <a:spLocks noGrp="1"/>
          </p:cNvSpPr>
          <p:nvPr>
            <p:ph type="ftr" sz="quarter" idx="11"/>
          </p:nvPr>
        </p:nvSpPr>
        <p:spPr/>
        <p:txBody>
          <a:bodyPr/>
          <a:lstStyle/>
          <a:p>
            <a:r>
              <a:rPr lang="en-US"/>
              <a:t>Advanced topics in Biomedical Informatics</a:t>
            </a:r>
          </a:p>
        </p:txBody>
      </p:sp>
      <p:sp>
        <p:nvSpPr>
          <p:cNvPr id="6" name="Slide Number Placeholder 5">
            <a:extLst>
              <a:ext uri="{FF2B5EF4-FFF2-40B4-BE49-F238E27FC236}">
                <a16:creationId xmlns:a16="http://schemas.microsoft.com/office/drawing/2014/main" id="{A9F93BA9-535A-4923-BFCB-EFFB32B93C09}"/>
              </a:ext>
            </a:extLst>
          </p:cNvPr>
          <p:cNvSpPr>
            <a:spLocks noGrp="1"/>
          </p:cNvSpPr>
          <p:nvPr>
            <p:ph type="sldNum" sz="quarter" idx="12"/>
          </p:nvPr>
        </p:nvSpPr>
        <p:spPr/>
        <p:txBody>
          <a:bodyPr/>
          <a:lstStyle/>
          <a:p>
            <a:fld id="{00D10385-91D0-40F3-81EA-50E9A0B25A7B}" type="slidenum">
              <a:rPr lang="en-US" smtClean="0"/>
              <a:t>‹#›</a:t>
            </a:fld>
            <a:endParaRPr lang="en-US"/>
          </a:p>
        </p:txBody>
      </p:sp>
    </p:spTree>
    <p:extLst>
      <p:ext uri="{BB962C8B-B14F-4D97-AF65-F5344CB8AC3E}">
        <p14:creationId xmlns:p14="http://schemas.microsoft.com/office/powerpoint/2010/main" val="566140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6B00F-67AA-4ACF-8DA4-054AAA49D8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DD01F4-D0F5-471C-ACBF-469BDE2612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39D143-BAC9-45C3-A158-F1E2FC9CA9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58CCBE-E1C7-4ABC-8750-0E0044AA0AB2}"/>
              </a:ext>
            </a:extLst>
          </p:cNvPr>
          <p:cNvSpPr>
            <a:spLocks noGrp="1"/>
          </p:cNvSpPr>
          <p:nvPr>
            <p:ph type="dt" sz="half" idx="10"/>
          </p:nvPr>
        </p:nvSpPr>
        <p:spPr/>
        <p:txBody>
          <a:bodyPr/>
          <a:lstStyle/>
          <a:p>
            <a:r>
              <a:rPr lang="en-US"/>
              <a:t>09-Mar-26</a:t>
            </a:r>
          </a:p>
        </p:txBody>
      </p:sp>
      <p:sp>
        <p:nvSpPr>
          <p:cNvPr id="6" name="Footer Placeholder 5">
            <a:extLst>
              <a:ext uri="{FF2B5EF4-FFF2-40B4-BE49-F238E27FC236}">
                <a16:creationId xmlns:a16="http://schemas.microsoft.com/office/drawing/2014/main" id="{4C2B1CB9-A6D3-40FA-AA5E-67CAAF6FE996}"/>
              </a:ext>
            </a:extLst>
          </p:cNvPr>
          <p:cNvSpPr>
            <a:spLocks noGrp="1"/>
          </p:cNvSpPr>
          <p:nvPr>
            <p:ph type="ftr" sz="quarter" idx="11"/>
          </p:nvPr>
        </p:nvSpPr>
        <p:spPr/>
        <p:txBody>
          <a:bodyPr/>
          <a:lstStyle/>
          <a:p>
            <a:r>
              <a:rPr lang="en-US"/>
              <a:t>Advanced topics in Biomedical Informatics</a:t>
            </a:r>
          </a:p>
        </p:txBody>
      </p:sp>
      <p:sp>
        <p:nvSpPr>
          <p:cNvPr id="7" name="Slide Number Placeholder 6">
            <a:extLst>
              <a:ext uri="{FF2B5EF4-FFF2-40B4-BE49-F238E27FC236}">
                <a16:creationId xmlns:a16="http://schemas.microsoft.com/office/drawing/2014/main" id="{27CE8A44-66C8-4C35-9D81-B96DB2788FE8}"/>
              </a:ext>
            </a:extLst>
          </p:cNvPr>
          <p:cNvSpPr>
            <a:spLocks noGrp="1"/>
          </p:cNvSpPr>
          <p:nvPr>
            <p:ph type="sldNum" sz="quarter" idx="12"/>
          </p:nvPr>
        </p:nvSpPr>
        <p:spPr/>
        <p:txBody>
          <a:bodyPr/>
          <a:lstStyle/>
          <a:p>
            <a:fld id="{00D10385-91D0-40F3-81EA-50E9A0B25A7B}" type="slidenum">
              <a:rPr lang="en-US" smtClean="0"/>
              <a:t>‹#›</a:t>
            </a:fld>
            <a:endParaRPr lang="en-US"/>
          </a:p>
        </p:txBody>
      </p:sp>
    </p:spTree>
    <p:extLst>
      <p:ext uri="{BB962C8B-B14F-4D97-AF65-F5344CB8AC3E}">
        <p14:creationId xmlns:p14="http://schemas.microsoft.com/office/powerpoint/2010/main" val="36751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D5CD6-9B42-4C6E-9761-CEA4056245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F9690C-6F19-408F-92B9-BD56FBC5F4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16835C-1E60-473D-80B4-6EC9B56B19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EE4BB5-FB9F-4FDC-B6AC-478F077071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CB7037-5AD0-407A-837E-C64A2BD215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2020D6-5661-445F-B0CB-FBA6F0F9B177}"/>
              </a:ext>
            </a:extLst>
          </p:cNvPr>
          <p:cNvSpPr>
            <a:spLocks noGrp="1"/>
          </p:cNvSpPr>
          <p:nvPr>
            <p:ph type="dt" sz="half" idx="10"/>
          </p:nvPr>
        </p:nvSpPr>
        <p:spPr/>
        <p:txBody>
          <a:bodyPr/>
          <a:lstStyle/>
          <a:p>
            <a:r>
              <a:rPr lang="en-US"/>
              <a:t>09-Mar-26</a:t>
            </a:r>
          </a:p>
        </p:txBody>
      </p:sp>
      <p:sp>
        <p:nvSpPr>
          <p:cNvPr id="8" name="Footer Placeholder 7">
            <a:extLst>
              <a:ext uri="{FF2B5EF4-FFF2-40B4-BE49-F238E27FC236}">
                <a16:creationId xmlns:a16="http://schemas.microsoft.com/office/drawing/2014/main" id="{48218034-BC31-446F-8442-FD7524AE9301}"/>
              </a:ext>
            </a:extLst>
          </p:cNvPr>
          <p:cNvSpPr>
            <a:spLocks noGrp="1"/>
          </p:cNvSpPr>
          <p:nvPr>
            <p:ph type="ftr" sz="quarter" idx="11"/>
          </p:nvPr>
        </p:nvSpPr>
        <p:spPr/>
        <p:txBody>
          <a:bodyPr/>
          <a:lstStyle/>
          <a:p>
            <a:r>
              <a:rPr lang="en-US"/>
              <a:t>Advanced topics in Biomedical Informatics</a:t>
            </a:r>
          </a:p>
        </p:txBody>
      </p:sp>
      <p:sp>
        <p:nvSpPr>
          <p:cNvPr id="9" name="Slide Number Placeholder 8">
            <a:extLst>
              <a:ext uri="{FF2B5EF4-FFF2-40B4-BE49-F238E27FC236}">
                <a16:creationId xmlns:a16="http://schemas.microsoft.com/office/drawing/2014/main" id="{12B1276E-558B-4654-A89F-37B4C387AD4A}"/>
              </a:ext>
            </a:extLst>
          </p:cNvPr>
          <p:cNvSpPr>
            <a:spLocks noGrp="1"/>
          </p:cNvSpPr>
          <p:nvPr>
            <p:ph type="sldNum" sz="quarter" idx="12"/>
          </p:nvPr>
        </p:nvSpPr>
        <p:spPr/>
        <p:txBody>
          <a:bodyPr/>
          <a:lstStyle/>
          <a:p>
            <a:fld id="{00D10385-91D0-40F3-81EA-50E9A0B25A7B}" type="slidenum">
              <a:rPr lang="en-US" smtClean="0"/>
              <a:t>‹#›</a:t>
            </a:fld>
            <a:endParaRPr lang="en-US"/>
          </a:p>
        </p:txBody>
      </p:sp>
    </p:spTree>
    <p:extLst>
      <p:ext uri="{BB962C8B-B14F-4D97-AF65-F5344CB8AC3E}">
        <p14:creationId xmlns:p14="http://schemas.microsoft.com/office/powerpoint/2010/main" val="1898120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63A92-A074-4ADA-81EB-2387D636D8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611266-048D-4EC1-B173-09BBEE6F7855}"/>
              </a:ext>
            </a:extLst>
          </p:cNvPr>
          <p:cNvSpPr>
            <a:spLocks noGrp="1"/>
          </p:cNvSpPr>
          <p:nvPr>
            <p:ph type="dt" sz="half" idx="10"/>
          </p:nvPr>
        </p:nvSpPr>
        <p:spPr/>
        <p:txBody>
          <a:bodyPr/>
          <a:lstStyle/>
          <a:p>
            <a:r>
              <a:rPr lang="en-US"/>
              <a:t>09-Mar-26</a:t>
            </a:r>
          </a:p>
        </p:txBody>
      </p:sp>
      <p:sp>
        <p:nvSpPr>
          <p:cNvPr id="4" name="Footer Placeholder 3">
            <a:extLst>
              <a:ext uri="{FF2B5EF4-FFF2-40B4-BE49-F238E27FC236}">
                <a16:creationId xmlns:a16="http://schemas.microsoft.com/office/drawing/2014/main" id="{A96FB285-CED4-4A0D-A03B-A35CE14DB438}"/>
              </a:ext>
            </a:extLst>
          </p:cNvPr>
          <p:cNvSpPr>
            <a:spLocks noGrp="1"/>
          </p:cNvSpPr>
          <p:nvPr>
            <p:ph type="ftr" sz="quarter" idx="11"/>
          </p:nvPr>
        </p:nvSpPr>
        <p:spPr/>
        <p:txBody>
          <a:bodyPr/>
          <a:lstStyle/>
          <a:p>
            <a:r>
              <a:rPr lang="en-US"/>
              <a:t>Advanced topics in Biomedical Informatics</a:t>
            </a:r>
          </a:p>
        </p:txBody>
      </p:sp>
      <p:sp>
        <p:nvSpPr>
          <p:cNvPr id="5" name="Slide Number Placeholder 4">
            <a:extLst>
              <a:ext uri="{FF2B5EF4-FFF2-40B4-BE49-F238E27FC236}">
                <a16:creationId xmlns:a16="http://schemas.microsoft.com/office/drawing/2014/main" id="{A95E702F-E5E0-4A02-A499-5AFCE0C99E59}"/>
              </a:ext>
            </a:extLst>
          </p:cNvPr>
          <p:cNvSpPr>
            <a:spLocks noGrp="1"/>
          </p:cNvSpPr>
          <p:nvPr>
            <p:ph type="sldNum" sz="quarter" idx="12"/>
          </p:nvPr>
        </p:nvSpPr>
        <p:spPr/>
        <p:txBody>
          <a:bodyPr/>
          <a:lstStyle/>
          <a:p>
            <a:fld id="{00D10385-91D0-40F3-81EA-50E9A0B25A7B}" type="slidenum">
              <a:rPr lang="en-US" smtClean="0"/>
              <a:t>‹#›</a:t>
            </a:fld>
            <a:endParaRPr lang="en-US"/>
          </a:p>
        </p:txBody>
      </p:sp>
    </p:spTree>
    <p:extLst>
      <p:ext uri="{BB962C8B-B14F-4D97-AF65-F5344CB8AC3E}">
        <p14:creationId xmlns:p14="http://schemas.microsoft.com/office/powerpoint/2010/main" val="210319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87E3AF-DCFB-4AC5-88BC-E61FB6D19264}"/>
              </a:ext>
            </a:extLst>
          </p:cNvPr>
          <p:cNvSpPr>
            <a:spLocks noGrp="1"/>
          </p:cNvSpPr>
          <p:nvPr>
            <p:ph type="dt" sz="half" idx="10"/>
          </p:nvPr>
        </p:nvSpPr>
        <p:spPr/>
        <p:txBody>
          <a:bodyPr/>
          <a:lstStyle/>
          <a:p>
            <a:r>
              <a:rPr lang="en-US"/>
              <a:t>09-Mar-26</a:t>
            </a:r>
          </a:p>
        </p:txBody>
      </p:sp>
      <p:sp>
        <p:nvSpPr>
          <p:cNvPr id="3" name="Footer Placeholder 2">
            <a:extLst>
              <a:ext uri="{FF2B5EF4-FFF2-40B4-BE49-F238E27FC236}">
                <a16:creationId xmlns:a16="http://schemas.microsoft.com/office/drawing/2014/main" id="{5D31E8CF-AC16-42A3-A46B-DEB75BF308E2}"/>
              </a:ext>
            </a:extLst>
          </p:cNvPr>
          <p:cNvSpPr>
            <a:spLocks noGrp="1"/>
          </p:cNvSpPr>
          <p:nvPr>
            <p:ph type="ftr" sz="quarter" idx="11"/>
          </p:nvPr>
        </p:nvSpPr>
        <p:spPr/>
        <p:txBody>
          <a:bodyPr/>
          <a:lstStyle/>
          <a:p>
            <a:r>
              <a:rPr lang="en-US"/>
              <a:t>Advanced topics in Biomedical Informatics</a:t>
            </a:r>
          </a:p>
        </p:txBody>
      </p:sp>
      <p:sp>
        <p:nvSpPr>
          <p:cNvPr id="4" name="Slide Number Placeholder 3">
            <a:extLst>
              <a:ext uri="{FF2B5EF4-FFF2-40B4-BE49-F238E27FC236}">
                <a16:creationId xmlns:a16="http://schemas.microsoft.com/office/drawing/2014/main" id="{FB8D61B8-EED7-41FD-AE76-9B1FD90FDD5F}"/>
              </a:ext>
            </a:extLst>
          </p:cNvPr>
          <p:cNvSpPr>
            <a:spLocks noGrp="1"/>
          </p:cNvSpPr>
          <p:nvPr>
            <p:ph type="sldNum" sz="quarter" idx="12"/>
          </p:nvPr>
        </p:nvSpPr>
        <p:spPr/>
        <p:txBody>
          <a:bodyPr/>
          <a:lstStyle/>
          <a:p>
            <a:fld id="{00D10385-91D0-40F3-81EA-50E9A0B25A7B}" type="slidenum">
              <a:rPr lang="en-US" smtClean="0"/>
              <a:t>‹#›</a:t>
            </a:fld>
            <a:endParaRPr lang="en-US"/>
          </a:p>
        </p:txBody>
      </p:sp>
    </p:spTree>
    <p:extLst>
      <p:ext uri="{BB962C8B-B14F-4D97-AF65-F5344CB8AC3E}">
        <p14:creationId xmlns:p14="http://schemas.microsoft.com/office/powerpoint/2010/main" val="3392730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5781-B83D-45E0-B0C9-8F12658614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937DF3-798D-4D30-9BE5-F3ABA45042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B959ED-BA1C-4273-986A-4178628BD4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A9926A-3298-44C7-9C52-AD6BBD578700}"/>
              </a:ext>
            </a:extLst>
          </p:cNvPr>
          <p:cNvSpPr>
            <a:spLocks noGrp="1"/>
          </p:cNvSpPr>
          <p:nvPr>
            <p:ph type="dt" sz="half" idx="10"/>
          </p:nvPr>
        </p:nvSpPr>
        <p:spPr/>
        <p:txBody>
          <a:bodyPr/>
          <a:lstStyle/>
          <a:p>
            <a:r>
              <a:rPr lang="en-US"/>
              <a:t>09-Mar-26</a:t>
            </a:r>
          </a:p>
        </p:txBody>
      </p:sp>
      <p:sp>
        <p:nvSpPr>
          <p:cNvPr id="6" name="Footer Placeholder 5">
            <a:extLst>
              <a:ext uri="{FF2B5EF4-FFF2-40B4-BE49-F238E27FC236}">
                <a16:creationId xmlns:a16="http://schemas.microsoft.com/office/drawing/2014/main" id="{9495B226-5A7D-4364-ACB3-3C1BB39309D9}"/>
              </a:ext>
            </a:extLst>
          </p:cNvPr>
          <p:cNvSpPr>
            <a:spLocks noGrp="1"/>
          </p:cNvSpPr>
          <p:nvPr>
            <p:ph type="ftr" sz="quarter" idx="11"/>
          </p:nvPr>
        </p:nvSpPr>
        <p:spPr/>
        <p:txBody>
          <a:bodyPr/>
          <a:lstStyle/>
          <a:p>
            <a:r>
              <a:rPr lang="en-US"/>
              <a:t>Advanced topics in Biomedical Informatics</a:t>
            </a:r>
          </a:p>
        </p:txBody>
      </p:sp>
      <p:sp>
        <p:nvSpPr>
          <p:cNvPr id="7" name="Slide Number Placeholder 6">
            <a:extLst>
              <a:ext uri="{FF2B5EF4-FFF2-40B4-BE49-F238E27FC236}">
                <a16:creationId xmlns:a16="http://schemas.microsoft.com/office/drawing/2014/main" id="{536A8F5B-2AD4-4E5A-B38D-EFBE042F140D}"/>
              </a:ext>
            </a:extLst>
          </p:cNvPr>
          <p:cNvSpPr>
            <a:spLocks noGrp="1"/>
          </p:cNvSpPr>
          <p:nvPr>
            <p:ph type="sldNum" sz="quarter" idx="12"/>
          </p:nvPr>
        </p:nvSpPr>
        <p:spPr/>
        <p:txBody>
          <a:bodyPr/>
          <a:lstStyle/>
          <a:p>
            <a:fld id="{00D10385-91D0-40F3-81EA-50E9A0B25A7B}" type="slidenum">
              <a:rPr lang="en-US" smtClean="0"/>
              <a:t>‹#›</a:t>
            </a:fld>
            <a:endParaRPr lang="en-US"/>
          </a:p>
        </p:txBody>
      </p:sp>
    </p:spTree>
    <p:extLst>
      <p:ext uri="{BB962C8B-B14F-4D97-AF65-F5344CB8AC3E}">
        <p14:creationId xmlns:p14="http://schemas.microsoft.com/office/powerpoint/2010/main" val="3143872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78334-20DE-43A6-A348-5E2D22D5F0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3D906F-57E3-4C1F-A770-91188DDACA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B839C9-1483-4222-A892-177851AF18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8CF7A3-FBE8-4004-8B3E-15E2916EC86B}"/>
              </a:ext>
            </a:extLst>
          </p:cNvPr>
          <p:cNvSpPr>
            <a:spLocks noGrp="1"/>
          </p:cNvSpPr>
          <p:nvPr>
            <p:ph type="dt" sz="half" idx="10"/>
          </p:nvPr>
        </p:nvSpPr>
        <p:spPr/>
        <p:txBody>
          <a:bodyPr/>
          <a:lstStyle/>
          <a:p>
            <a:r>
              <a:rPr lang="en-US"/>
              <a:t>09-Mar-26</a:t>
            </a:r>
          </a:p>
        </p:txBody>
      </p:sp>
      <p:sp>
        <p:nvSpPr>
          <p:cNvPr id="6" name="Footer Placeholder 5">
            <a:extLst>
              <a:ext uri="{FF2B5EF4-FFF2-40B4-BE49-F238E27FC236}">
                <a16:creationId xmlns:a16="http://schemas.microsoft.com/office/drawing/2014/main" id="{75A04DB0-BC6E-4C64-BDB1-16E8646FFEC5}"/>
              </a:ext>
            </a:extLst>
          </p:cNvPr>
          <p:cNvSpPr>
            <a:spLocks noGrp="1"/>
          </p:cNvSpPr>
          <p:nvPr>
            <p:ph type="ftr" sz="quarter" idx="11"/>
          </p:nvPr>
        </p:nvSpPr>
        <p:spPr/>
        <p:txBody>
          <a:bodyPr/>
          <a:lstStyle/>
          <a:p>
            <a:r>
              <a:rPr lang="en-US"/>
              <a:t>Advanced topics in Biomedical Informatics</a:t>
            </a:r>
          </a:p>
        </p:txBody>
      </p:sp>
      <p:sp>
        <p:nvSpPr>
          <p:cNvPr id="7" name="Slide Number Placeholder 6">
            <a:extLst>
              <a:ext uri="{FF2B5EF4-FFF2-40B4-BE49-F238E27FC236}">
                <a16:creationId xmlns:a16="http://schemas.microsoft.com/office/drawing/2014/main" id="{6A2FDE5F-6FB6-448D-8FFA-E3B40B181223}"/>
              </a:ext>
            </a:extLst>
          </p:cNvPr>
          <p:cNvSpPr>
            <a:spLocks noGrp="1"/>
          </p:cNvSpPr>
          <p:nvPr>
            <p:ph type="sldNum" sz="quarter" idx="12"/>
          </p:nvPr>
        </p:nvSpPr>
        <p:spPr/>
        <p:txBody>
          <a:bodyPr/>
          <a:lstStyle/>
          <a:p>
            <a:fld id="{00D10385-91D0-40F3-81EA-50E9A0B25A7B}" type="slidenum">
              <a:rPr lang="en-US" smtClean="0"/>
              <a:t>‹#›</a:t>
            </a:fld>
            <a:endParaRPr lang="en-US"/>
          </a:p>
        </p:txBody>
      </p:sp>
    </p:spTree>
    <p:extLst>
      <p:ext uri="{BB962C8B-B14F-4D97-AF65-F5344CB8AC3E}">
        <p14:creationId xmlns:p14="http://schemas.microsoft.com/office/powerpoint/2010/main" val="241564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8341A2-B591-4507-B02A-A44E3CC375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5C860E-FB72-4560-923D-6D2140A5F4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08EEA-24A9-4FBA-9F5F-33AE09C72F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09-Mar-26</a:t>
            </a:r>
          </a:p>
        </p:txBody>
      </p:sp>
      <p:sp>
        <p:nvSpPr>
          <p:cNvPr id="5" name="Footer Placeholder 4">
            <a:extLst>
              <a:ext uri="{FF2B5EF4-FFF2-40B4-BE49-F238E27FC236}">
                <a16:creationId xmlns:a16="http://schemas.microsoft.com/office/drawing/2014/main" id="{13D515BC-33AB-44BD-83E1-9CB577559A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Advanced topics in Biomedical Informatics</a:t>
            </a:r>
          </a:p>
        </p:txBody>
      </p:sp>
      <p:sp>
        <p:nvSpPr>
          <p:cNvPr id="6" name="Slide Number Placeholder 5">
            <a:extLst>
              <a:ext uri="{FF2B5EF4-FFF2-40B4-BE49-F238E27FC236}">
                <a16:creationId xmlns:a16="http://schemas.microsoft.com/office/drawing/2014/main" id="{B045E611-C8C7-4FD3-8E62-C902D25935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D10385-91D0-40F3-81EA-50E9A0B25A7B}" type="slidenum">
              <a:rPr lang="en-US" smtClean="0"/>
              <a:t>‹#›</a:t>
            </a:fld>
            <a:endParaRPr lang="en-US"/>
          </a:p>
        </p:txBody>
      </p:sp>
    </p:spTree>
    <p:extLst>
      <p:ext uri="{BB962C8B-B14F-4D97-AF65-F5344CB8AC3E}">
        <p14:creationId xmlns:p14="http://schemas.microsoft.com/office/powerpoint/2010/main" val="1233590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medium.com/@evertongomede/speech-emotion-recognition-unveiling-the-emotional-spectrum-through-sound-2dde24273616"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C05A-513B-454F-B23D-1677617551F2}"/>
              </a:ext>
            </a:extLst>
          </p:cNvPr>
          <p:cNvSpPr>
            <a:spLocks noGrp="1"/>
          </p:cNvSpPr>
          <p:nvPr>
            <p:ph type="ctrTitle"/>
          </p:nvPr>
        </p:nvSpPr>
        <p:spPr>
          <a:xfrm>
            <a:off x="5398278" y="1122363"/>
            <a:ext cx="5269722" cy="2387600"/>
          </a:xfrm>
        </p:spPr>
        <p:txBody>
          <a:bodyPr>
            <a:normAutofit/>
          </a:bodyPr>
          <a:lstStyle/>
          <a:p>
            <a:r>
              <a:rPr lang="en-US" sz="4000" dirty="0"/>
              <a:t>Introduction to Advanced topics in Biomedical Informatics</a:t>
            </a:r>
            <a:br>
              <a:rPr lang="en-US" sz="4000" dirty="0"/>
            </a:br>
            <a:r>
              <a:rPr lang="en-US" sz="4000" b="1" dirty="0"/>
              <a:t>Speech Signal Processing</a:t>
            </a:r>
          </a:p>
        </p:txBody>
      </p:sp>
      <p:sp>
        <p:nvSpPr>
          <p:cNvPr id="3" name="Subtitle 2">
            <a:extLst>
              <a:ext uri="{FF2B5EF4-FFF2-40B4-BE49-F238E27FC236}">
                <a16:creationId xmlns:a16="http://schemas.microsoft.com/office/drawing/2014/main" id="{E70A9DF4-2F44-4874-AC2D-15AFE4267350}"/>
              </a:ext>
            </a:extLst>
          </p:cNvPr>
          <p:cNvSpPr>
            <a:spLocks noGrp="1"/>
          </p:cNvSpPr>
          <p:nvPr>
            <p:ph type="subTitle" idx="1"/>
          </p:nvPr>
        </p:nvSpPr>
        <p:spPr>
          <a:xfrm>
            <a:off x="6359265" y="4093965"/>
            <a:ext cx="3909642" cy="1464484"/>
          </a:xfrm>
        </p:spPr>
        <p:txBody>
          <a:bodyPr/>
          <a:lstStyle/>
          <a:p>
            <a:r>
              <a:rPr lang="en-US" dirty="0"/>
              <a:t>Dr. Anastasia Pentari</a:t>
            </a:r>
          </a:p>
          <a:p>
            <a:r>
              <a:rPr lang="en-US" dirty="0"/>
              <a:t>Email: anpentari@gmail.com</a:t>
            </a:r>
          </a:p>
        </p:txBody>
      </p:sp>
      <p:grpSp>
        <p:nvGrpSpPr>
          <p:cNvPr id="8" name="Ομάδα 7">
            <a:extLst>
              <a:ext uri="{FF2B5EF4-FFF2-40B4-BE49-F238E27FC236}">
                <a16:creationId xmlns:a16="http://schemas.microsoft.com/office/drawing/2014/main" id="{FD0B8519-5EE5-3821-A51A-EA5AF646B434}"/>
              </a:ext>
            </a:extLst>
          </p:cNvPr>
          <p:cNvGrpSpPr/>
          <p:nvPr/>
        </p:nvGrpSpPr>
        <p:grpSpPr>
          <a:xfrm>
            <a:off x="387126" y="2048707"/>
            <a:ext cx="4829791" cy="2760586"/>
            <a:chOff x="200786" y="0"/>
            <a:chExt cx="4829791" cy="2760586"/>
          </a:xfrm>
        </p:grpSpPr>
        <p:pic>
          <p:nvPicPr>
            <p:cNvPr id="5" name="Picture 2">
              <a:extLst>
                <a:ext uri="{FF2B5EF4-FFF2-40B4-BE49-F238E27FC236}">
                  <a16:creationId xmlns:a16="http://schemas.microsoft.com/office/drawing/2014/main" id="{F99E6223-3D23-59FC-2943-FE39BCD0E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86" y="0"/>
              <a:ext cx="4829791" cy="2760586"/>
            </a:xfrm>
            <a:prstGeom prst="rect">
              <a:avLst/>
            </a:prstGeom>
            <a:noFill/>
            <a:extLst>
              <a:ext uri="{909E8E84-426E-40DD-AFC4-6F175D3DCCD1}">
                <a14:hiddenFill xmlns:a14="http://schemas.microsoft.com/office/drawing/2010/main">
                  <a:solidFill>
                    <a:srgbClr val="FFFFFF"/>
                  </a:solidFill>
                </a14:hiddenFill>
              </a:ext>
            </a:extLst>
          </p:spPr>
        </p:pic>
        <p:pic>
          <p:nvPicPr>
            <p:cNvPr id="6" name="Εικόνα 5" descr="Εικόνα που περιέχει πολυχρωμία, γραφικά, Μπελ ηλεκτρίκ, δημιουργικότητα&#10;&#10;Το περιεχόμενο που δημιουργείται από AI ενδέχεται να είναι εσφαλμένο.">
              <a:extLst>
                <a:ext uri="{FF2B5EF4-FFF2-40B4-BE49-F238E27FC236}">
                  <a16:creationId xmlns:a16="http://schemas.microsoft.com/office/drawing/2014/main" id="{0BBDEEB1-D302-0C10-3849-E621ABA3C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843" y="673751"/>
              <a:ext cx="1541387" cy="396680"/>
            </a:xfrm>
            <a:prstGeom prst="rect">
              <a:avLst/>
            </a:prstGeom>
          </p:spPr>
        </p:pic>
        <p:pic>
          <p:nvPicPr>
            <p:cNvPr id="7" name="Εικόνα 6" descr="Εικόνα που περιέχει γραφικά, πολυχρωμία, γραφιστική, βιολέτα&#10;&#10;Το περιεχόμενο που δημιουργείται από AI ενδέχεται να είναι εσφαλμένο.">
              <a:extLst>
                <a:ext uri="{FF2B5EF4-FFF2-40B4-BE49-F238E27FC236}">
                  <a16:creationId xmlns:a16="http://schemas.microsoft.com/office/drawing/2014/main" id="{0545C54B-A00E-F0FE-DDFB-26BBE8C50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8136" y="522107"/>
              <a:ext cx="1537982" cy="548324"/>
            </a:xfrm>
            <a:prstGeom prst="rect">
              <a:avLst/>
            </a:prstGeom>
          </p:spPr>
        </p:pic>
      </p:grpSp>
    </p:spTree>
    <p:extLst>
      <p:ext uri="{BB962C8B-B14F-4D97-AF65-F5344CB8AC3E}">
        <p14:creationId xmlns:p14="http://schemas.microsoft.com/office/powerpoint/2010/main" val="1131929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89A170-502A-2D10-5273-0A0676BCBB7B}"/>
              </a:ext>
            </a:extLst>
          </p:cNvPr>
          <p:cNvSpPr>
            <a:spLocks noGrp="1"/>
          </p:cNvSpPr>
          <p:nvPr>
            <p:ph type="title"/>
          </p:nvPr>
        </p:nvSpPr>
        <p:spPr/>
        <p:txBody>
          <a:bodyPr/>
          <a:lstStyle/>
          <a:p>
            <a:r>
              <a:rPr lang="en-US" dirty="0"/>
              <a:t>Speech Signal Processing Procedure</a:t>
            </a:r>
            <a:endParaRPr lang="el-GR" dirty="0"/>
          </a:p>
        </p:txBody>
      </p:sp>
      <p:sp>
        <p:nvSpPr>
          <p:cNvPr id="3" name="Θέση ημερομηνίας 2">
            <a:extLst>
              <a:ext uri="{FF2B5EF4-FFF2-40B4-BE49-F238E27FC236}">
                <a16:creationId xmlns:a16="http://schemas.microsoft.com/office/drawing/2014/main" id="{7B373AEE-8D5D-1226-BE2F-8E021EE9828C}"/>
              </a:ext>
            </a:extLst>
          </p:cNvPr>
          <p:cNvSpPr>
            <a:spLocks noGrp="1"/>
          </p:cNvSpPr>
          <p:nvPr>
            <p:ph type="dt" sz="half" idx="10"/>
          </p:nvPr>
        </p:nvSpPr>
        <p:spPr/>
        <p:txBody>
          <a:bodyPr/>
          <a:lstStyle/>
          <a:p>
            <a:r>
              <a:rPr lang="en-US"/>
              <a:t>09-Mar-26</a:t>
            </a:r>
          </a:p>
        </p:txBody>
      </p:sp>
      <p:sp>
        <p:nvSpPr>
          <p:cNvPr id="4" name="Θέση υποσέλιδου 3">
            <a:extLst>
              <a:ext uri="{FF2B5EF4-FFF2-40B4-BE49-F238E27FC236}">
                <a16:creationId xmlns:a16="http://schemas.microsoft.com/office/drawing/2014/main" id="{58DEF7A5-8C12-92A6-7F38-93899755CE6E}"/>
              </a:ext>
            </a:extLst>
          </p:cNvPr>
          <p:cNvSpPr>
            <a:spLocks noGrp="1"/>
          </p:cNvSpPr>
          <p:nvPr>
            <p:ph type="ftr" sz="quarter" idx="11"/>
          </p:nvPr>
        </p:nvSpPr>
        <p:spPr/>
        <p:txBody>
          <a:bodyPr/>
          <a:lstStyle/>
          <a:p>
            <a:r>
              <a:rPr lang="en-US"/>
              <a:t>Advanced topics in Biomedical Informatics</a:t>
            </a:r>
          </a:p>
        </p:txBody>
      </p:sp>
      <p:sp>
        <p:nvSpPr>
          <p:cNvPr id="5" name="Θέση αριθμού διαφάνειας 4">
            <a:extLst>
              <a:ext uri="{FF2B5EF4-FFF2-40B4-BE49-F238E27FC236}">
                <a16:creationId xmlns:a16="http://schemas.microsoft.com/office/drawing/2014/main" id="{054AACAC-EDAD-82DA-1ADE-F265453EF68F}"/>
              </a:ext>
            </a:extLst>
          </p:cNvPr>
          <p:cNvSpPr>
            <a:spLocks noGrp="1"/>
          </p:cNvSpPr>
          <p:nvPr>
            <p:ph type="sldNum" sz="quarter" idx="12"/>
          </p:nvPr>
        </p:nvSpPr>
        <p:spPr/>
        <p:txBody>
          <a:bodyPr/>
          <a:lstStyle/>
          <a:p>
            <a:fld id="{00D10385-91D0-40F3-81EA-50E9A0B25A7B}" type="slidenum">
              <a:rPr lang="en-US" smtClean="0"/>
              <a:t>10</a:t>
            </a:fld>
            <a:endParaRPr lang="en-US"/>
          </a:p>
        </p:txBody>
      </p:sp>
      <p:pic>
        <p:nvPicPr>
          <p:cNvPr id="6" name="Εικόνα 5" descr="Εικόνα που περιέχει αυτόματο, καρτούν, παιχνίδι, ρομπότ&#10;&#10;Το περιεχόμενο που δημιουργείται από AI ενδέχεται να είναι εσφαλμένο.">
            <a:extLst>
              <a:ext uri="{FF2B5EF4-FFF2-40B4-BE49-F238E27FC236}">
                <a16:creationId xmlns:a16="http://schemas.microsoft.com/office/drawing/2014/main" id="{9776A519-4E0C-D052-F41B-C815B9B64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2530" y="2887824"/>
            <a:ext cx="1617734" cy="2132468"/>
          </a:xfrm>
          <a:prstGeom prst="rect">
            <a:avLst/>
          </a:prstGeom>
        </p:spPr>
      </p:pic>
      <p:sp>
        <p:nvSpPr>
          <p:cNvPr id="7" name="TextBox 6">
            <a:extLst>
              <a:ext uri="{FF2B5EF4-FFF2-40B4-BE49-F238E27FC236}">
                <a16:creationId xmlns:a16="http://schemas.microsoft.com/office/drawing/2014/main" id="{948B4F15-8774-D505-B812-D0E14EC56153}"/>
              </a:ext>
            </a:extLst>
          </p:cNvPr>
          <p:cNvSpPr txBox="1"/>
          <p:nvPr/>
        </p:nvSpPr>
        <p:spPr>
          <a:xfrm>
            <a:off x="358077" y="5889120"/>
            <a:ext cx="5556329" cy="261610"/>
          </a:xfrm>
          <a:prstGeom prst="rect">
            <a:avLst/>
          </a:prstGeom>
          <a:noFill/>
        </p:spPr>
        <p:txBody>
          <a:bodyPr wrap="none" rtlCol="0">
            <a:spAutoFit/>
          </a:bodyPr>
          <a:lstStyle/>
          <a:p>
            <a:r>
              <a:rPr lang="en-US" sz="1100" dirty="0"/>
              <a:t>https://stock.adobe.com/gr_en/search?k=robot+cartoon&amp;asset_id=559871209</a:t>
            </a:r>
            <a:endParaRPr lang="el-GR" sz="1100" dirty="0"/>
          </a:p>
        </p:txBody>
      </p:sp>
      <p:sp>
        <p:nvSpPr>
          <p:cNvPr id="8" name="Ορθογώνιο: Στρογγύλεμα γωνιών 7">
            <a:extLst>
              <a:ext uri="{FF2B5EF4-FFF2-40B4-BE49-F238E27FC236}">
                <a16:creationId xmlns:a16="http://schemas.microsoft.com/office/drawing/2014/main" id="{5F0E6E96-75B2-0A7F-268A-6B65BB883768}"/>
              </a:ext>
            </a:extLst>
          </p:cNvPr>
          <p:cNvSpPr/>
          <p:nvPr/>
        </p:nvSpPr>
        <p:spPr>
          <a:xfrm>
            <a:off x="1213482" y="2202024"/>
            <a:ext cx="2792362" cy="13863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Denoising/Filtering: Improve signal quality</a:t>
            </a:r>
            <a:endParaRPr lang="el-GR" dirty="0"/>
          </a:p>
        </p:txBody>
      </p:sp>
      <p:sp>
        <p:nvSpPr>
          <p:cNvPr id="9" name="Ορθογώνιο: Στρογγύλεμα γωνιών 8">
            <a:extLst>
              <a:ext uri="{FF2B5EF4-FFF2-40B4-BE49-F238E27FC236}">
                <a16:creationId xmlns:a16="http://schemas.microsoft.com/office/drawing/2014/main" id="{C5E240B1-B056-A110-8408-FD0224DA9926}"/>
              </a:ext>
            </a:extLst>
          </p:cNvPr>
          <p:cNvSpPr/>
          <p:nvPr/>
        </p:nvSpPr>
        <p:spPr>
          <a:xfrm>
            <a:off x="1213482" y="4099649"/>
            <a:ext cx="2792362" cy="13863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Speech Recognition:</a:t>
            </a:r>
          </a:p>
          <a:p>
            <a:pPr algn="ctr"/>
            <a:r>
              <a:rPr lang="en-US" b="1" dirty="0"/>
              <a:t>Extraction of speech-based features</a:t>
            </a:r>
            <a:endParaRPr lang="el-GR" dirty="0"/>
          </a:p>
        </p:txBody>
      </p:sp>
      <p:sp>
        <p:nvSpPr>
          <p:cNvPr id="10" name="Ορθογώνιο: Στρογγύλεμα γωνιών 9">
            <a:extLst>
              <a:ext uri="{FF2B5EF4-FFF2-40B4-BE49-F238E27FC236}">
                <a16:creationId xmlns:a16="http://schemas.microsoft.com/office/drawing/2014/main" id="{762C905C-ABD7-C04C-7808-30B2EB30824F}"/>
              </a:ext>
            </a:extLst>
          </p:cNvPr>
          <p:cNvSpPr/>
          <p:nvPr/>
        </p:nvSpPr>
        <p:spPr>
          <a:xfrm>
            <a:off x="8376950" y="2194650"/>
            <a:ext cx="2792362" cy="13863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Speaker Identification</a:t>
            </a:r>
            <a:endParaRPr lang="el-GR" dirty="0"/>
          </a:p>
        </p:txBody>
      </p:sp>
      <p:sp>
        <p:nvSpPr>
          <p:cNvPr id="11" name="Ορθογώνιο: Στρογγύλεμα γωνιών 10">
            <a:extLst>
              <a:ext uri="{FF2B5EF4-FFF2-40B4-BE49-F238E27FC236}">
                <a16:creationId xmlns:a16="http://schemas.microsoft.com/office/drawing/2014/main" id="{704C1887-122F-BEAD-C09B-6001B91C6105}"/>
              </a:ext>
            </a:extLst>
          </p:cNvPr>
          <p:cNvSpPr/>
          <p:nvPr/>
        </p:nvSpPr>
        <p:spPr>
          <a:xfrm>
            <a:off x="8376950" y="4099649"/>
            <a:ext cx="2792362" cy="13863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Speech Coding:</a:t>
            </a:r>
          </a:p>
          <a:p>
            <a:pPr algn="ctr"/>
            <a:r>
              <a:rPr lang="en-US" b="1" dirty="0"/>
              <a:t>Compression processes</a:t>
            </a:r>
            <a:endParaRPr lang="el-GR" dirty="0"/>
          </a:p>
        </p:txBody>
      </p:sp>
      <p:cxnSp>
        <p:nvCxnSpPr>
          <p:cNvPr id="12" name="Ευθύγραμμο βέλος σύνδεσης 11">
            <a:extLst>
              <a:ext uri="{FF2B5EF4-FFF2-40B4-BE49-F238E27FC236}">
                <a16:creationId xmlns:a16="http://schemas.microsoft.com/office/drawing/2014/main" id="{5DBCADDD-C82A-32A4-C913-8C9E533DA84E}"/>
              </a:ext>
            </a:extLst>
          </p:cNvPr>
          <p:cNvCxnSpPr>
            <a:cxnSpLocks/>
            <a:stCxn id="6" idx="1"/>
            <a:endCxn id="8" idx="3"/>
          </p:cNvCxnSpPr>
          <p:nvPr/>
        </p:nvCxnSpPr>
        <p:spPr>
          <a:xfrm flipH="1" flipV="1">
            <a:off x="4005844" y="2895198"/>
            <a:ext cx="1376686" cy="1058860"/>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a:extLst>
              <a:ext uri="{FF2B5EF4-FFF2-40B4-BE49-F238E27FC236}">
                <a16:creationId xmlns:a16="http://schemas.microsoft.com/office/drawing/2014/main" id="{831A7710-0665-8175-2A40-4EECFC79BB78}"/>
              </a:ext>
            </a:extLst>
          </p:cNvPr>
          <p:cNvCxnSpPr>
            <a:stCxn id="6" idx="1"/>
            <a:endCxn id="9" idx="3"/>
          </p:cNvCxnSpPr>
          <p:nvPr/>
        </p:nvCxnSpPr>
        <p:spPr>
          <a:xfrm flipH="1">
            <a:off x="4005844" y="3954058"/>
            <a:ext cx="1376686" cy="838765"/>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a:extLst>
              <a:ext uri="{FF2B5EF4-FFF2-40B4-BE49-F238E27FC236}">
                <a16:creationId xmlns:a16="http://schemas.microsoft.com/office/drawing/2014/main" id="{19B8E6A0-4C0E-F194-1A97-457EA42CD87E}"/>
              </a:ext>
            </a:extLst>
          </p:cNvPr>
          <p:cNvCxnSpPr>
            <a:stCxn id="6" idx="3"/>
            <a:endCxn id="10" idx="1"/>
          </p:cNvCxnSpPr>
          <p:nvPr/>
        </p:nvCxnSpPr>
        <p:spPr>
          <a:xfrm flipV="1">
            <a:off x="7000264" y="2887824"/>
            <a:ext cx="1376686" cy="1066234"/>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a:extLst>
              <a:ext uri="{FF2B5EF4-FFF2-40B4-BE49-F238E27FC236}">
                <a16:creationId xmlns:a16="http://schemas.microsoft.com/office/drawing/2014/main" id="{956F0A03-CBA6-8BD9-E0C5-B86332794CF0}"/>
              </a:ext>
            </a:extLst>
          </p:cNvPr>
          <p:cNvCxnSpPr>
            <a:stCxn id="6" idx="3"/>
            <a:endCxn id="11" idx="1"/>
          </p:cNvCxnSpPr>
          <p:nvPr/>
        </p:nvCxnSpPr>
        <p:spPr>
          <a:xfrm>
            <a:off x="7000264" y="3954058"/>
            <a:ext cx="1376686" cy="838765"/>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255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0E9F28-7351-F2B8-FF3D-663B0BBA53BD}"/>
              </a:ext>
            </a:extLst>
          </p:cNvPr>
          <p:cNvSpPr>
            <a:spLocks noGrp="1"/>
          </p:cNvSpPr>
          <p:nvPr>
            <p:ph type="title"/>
          </p:nvPr>
        </p:nvSpPr>
        <p:spPr/>
        <p:txBody>
          <a:bodyPr/>
          <a:lstStyle/>
          <a:p>
            <a:r>
              <a:rPr lang="en-US" dirty="0"/>
              <a:t>Speech Signal Processing Procedure</a:t>
            </a:r>
            <a:endParaRPr lang="el-GR" dirty="0"/>
          </a:p>
        </p:txBody>
      </p:sp>
      <p:sp>
        <p:nvSpPr>
          <p:cNvPr id="3" name="Θέση περιεχομένου 2">
            <a:extLst>
              <a:ext uri="{FF2B5EF4-FFF2-40B4-BE49-F238E27FC236}">
                <a16:creationId xmlns:a16="http://schemas.microsoft.com/office/drawing/2014/main" id="{79FBFC05-1612-C246-3CA4-3497DBB7F97D}"/>
              </a:ext>
            </a:extLst>
          </p:cNvPr>
          <p:cNvSpPr>
            <a:spLocks noGrp="1"/>
          </p:cNvSpPr>
          <p:nvPr>
            <p:ph idx="1"/>
          </p:nvPr>
        </p:nvSpPr>
        <p:spPr/>
        <p:txBody>
          <a:bodyPr>
            <a:normAutofit fontScale="92500" lnSpcReduction="10000"/>
          </a:bodyPr>
          <a:lstStyle/>
          <a:p>
            <a:pPr marL="514350" indent="-514350">
              <a:buFont typeface="+mj-lt"/>
              <a:buAutoNum type="alphaLcParenR"/>
            </a:pPr>
            <a:r>
              <a:rPr lang="en-US" dirty="0"/>
              <a:t>Recording speech.</a:t>
            </a:r>
          </a:p>
          <a:p>
            <a:pPr marL="514350" indent="-514350">
              <a:buFont typeface="+mj-lt"/>
              <a:buAutoNum type="alphaLcParenR"/>
            </a:pPr>
            <a:r>
              <a:rPr lang="en-US" dirty="0"/>
              <a:t>A common step is </a:t>
            </a:r>
            <a:r>
              <a:rPr lang="en-US" b="1" dirty="0"/>
              <a:t>denoising</a:t>
            </a:r>
            <a:r>
              <a:rPr lang="en-US" dirty="0"/>
              <a:t>:</a:t>
            </a:r>
          </a:p>
          <a:p>
            <a:pPr lvl="1"/>
            <a:r>
              <a:rPr lang="en-US" dirty="0"/>
              <a:t>separating the signal of the speaker of interest from other speakers</a:t>
            </a:r>
          </a:p>
          <a:p>
            <a:pPr lvl="1"/>
            <a:r>
              <a:rPr lang="en-US" dirty="0"/>
              <a:t>reducing environmental noise</a:t>
            </a:r>
          </a:p>
          <a:p>
            <a:pPr marL="514350" indent="-514350">
              <a:buFont typeface="+mj-lt"/>
              <a:buAutoNum type="alphaLcParenR"/>
            </a:pPr>
            <a:r>
              <a:rPr lang="en-US" dirty="0"/>
              <a:t>Extracting </a:t>
            </a:r>
            <a:r>
              <a:rPr lang="en-US" b="1" dirty="0"/>
              <a:t>optimal information</a:t>
            </a:r>
            <a:r>
              <a:rPr lang="en-US" dirty="0"/>
              <a:t> from the speech signal:</a:t>
            </a:r>
          </a:p>
          <a:p>
            <a:pPr lvl="1"/>
            <a:r>
              <a:rPr lang="en-US" dirty="0"/>
              <a:t>depends on the application</a:t>
            </a:r>
          </a:p>
          <a:p>
            <a:pPr marL="514350" indent="-514350">
              <a:buFont typeface="+mj-lt"/>
              <a:buAutoNum type="alphaLcParenR"/>
            </a:pPr>
            <a:r>
              <a:rPr lang="en-US" dirty="0"/>
              <a:t>Extracting appropriate </a:t>
            </a:r>
            <a:r>
              <a:rPr lang="en-US" b="1" dirty="0"/>
              <a:t>features</a:t>
            </a:r>
            <a:endParaRPr lang="en-US" dirty="0"/>
          </a:p>
          <a:p>
            <a:pPr marL="514350" indent="-514350">
              <a:buFont typeface="+mj-lt"/>
              <a:buAutoNum type="alphaLcParenR"/>
            </a:pPr>
            <a:r>
              <a:rPr lang="en-US" dirty="0"/>
              <a:t>Representation as:</a:t>
            </a:r>
          </a:p>
          <a:p>
            <a:pPr lvl="1"/>
            <a:r>
              <a:rPr lang="en-US" dirty="0"/>
              <a:t>graphs</a:t>
            </a:r>
          </a:p>
          <a:p>
            <a:pPr lvl="1"/>
            <a:r>
              <a:rPr lang="en-US" dirty="0"/>
              <a:t>spectrograms.</a:t>
            </a:r>
          </a:p>
          <a:p>
            <a:pPr marL="514350" indent="-514350">
              <a:buFont typeface="+mj-lt"/>
              <a:buAutoNum type="alphaLcParenR"/>
            </a:pPr>
            <a:r>
              <a:rPr lang="en-US" dirty="0"/>
              <a:t>Classification / recognition / speaker separation</a:t>
            </a:r>
          </a:p>
          <a:p>
            <a:endParaRPr lang="el-GR" dirty="0"/>
          </a:p>
        </p:txBody>
      </p:sp>
      <p:sp>
        <p:nvSpPr>
          <p:cNvPr id="4" name="Θέση ημερομηνίας 3">
            <a:extLst>
              <a:ext uri="{FF2B5EF4-FFF2-40B4-BE49-F238E27FC236}">
                <a16:creationId xmlns:a16="http://schemas.microsoft.com/office/drawing/2014/main" id="{5C5109C6-28EB-5EBB-91B5-C57B7CD9EC5C}"/>
              </a:ext>
            </a:extLst>
          </p:cNvPr>
          <p:cNvSpPr>
            <a:spLocks noGrp="1"/>
          </p:cNvSpPr>
          <p:nvPr>
            <p:ph type="dt" sz="half" idx="10"/>
          </p:nvPr>
        </p:nvSpPr>
        <p:spPr/>
        <p:txBody>
          <a:bodyPr/>
          <a:lstStyle/>
          <a:p>
            <a:r>
              <a:rPr lang="en-US" dirty="0"/>
              <a:t>09-Mar-26</a:t>
            </a:r>
          </a:p>
        </p:txBody>
      </p:sp>
      <p:sp>
        <p:nvSpPr>
          <p:cNvPr id="5" name="Θέση υποσέλιδου 4">
            <a:extLst>
              <a:ext uri="{FF2B5EF4-FFF2-40B4-BE49-F238E27FC236}">
                <a16:creationId xmlns:a16="http://schemas.microsoft.com/office/drawing/2014/main" id="{AF943F26-9F16-49F3-E349-7F9EECF110A7}"/>
              </a:ext>
            </a:extLst>
          </p:cNvPr>
          <p:cNvSpPr>
            <a:spLocks noGrp="1"/>
          </p:cNvSpPr>
          <p:nvPr>
            <p:ph type="ftr" sz="quarter" idx="11"/>
          </p:nvPr>
        </p:nvSpPr>
        <p:spPr/>
        <p:txBody>
          <a:bodyPr/>
          <a:lstStyle/>
          <a:p>
            <a:r>
              <a:rPr lang="en-US" dirty="0"/>
              <a:t>Advanced topics in Biomedical Informatics</a:t>
            </a:r>
          </a:p>
        </p:txBody>
      </p:sp>
      <p:sp>
        <p:nvSpPr>
          <p:cNvPr id="6" name="Θέση αριθμού διαφάνειας 5">
            <a:extLst>
              <a:ext uri="{FF2B5EF4-FFF2-40B4-BE49-F238E27FC236}">
                <a16:creationId xmlns:a16="http://schemas.microsoft.com/office/drawing/2014/main" id="{514F9783-7F66-2F0B-214D-3DC3180B197F}"/>
              </a:ext>
            </a:extLst>
          </p:cNvPr>
          <p:cNvSpPr>
            <a:spLocks noGrp="1"/>
          </p:cNvSpPr>
          <p:nvPr>
            <p:ph type="sldNum" sz="quarter" idx="12"/>
          </p:nvPr>
        </p:nvSpPr>
        <p:spPr/>
        <p:txBody>
          <a:bodyPr/>
          <a:lstStyle/>
          <a:p>
            <a:fld id="{00D10385-91D0-40F3-81EA-50E9A0B25A7B}" type="slidenum">
              <a:rPr lang="en-US" smtClean="0"/>
              <a:t>11</a:t>
            </a:fld>
            <a:endParaRPr lang="en-US"/>
          </a:p>
        </p:txBody>
      </p:sp>
    </p:spTree>
    <p:extLst>
      <p:ext uri="{BB962C8B-B14F-4D97-AF65-F5344CB8AC3E}">
        <p14:creationId xmlns:p14="http://schemas.microsoft.com/office/powerpoint/2010/main" val="735476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75B6A8-A480-40EE-69D3-4ED9A8C3072E}"/>
              </a:ext>
            </a:extLst>
          </p:cNvPr>
          <p:cNvSpPr>
            <a:spLocks noGrp="1"/>
          </p:cNvSpPr>
          <p:nvPr>
            <p:ph type="title"/>
          </p:nvPr>
        </p:nvSpPr>
        <p:spPr/>
        <p:txBody>
          <a:bodyPr/>
          <a:lstStyle/>
          <a:p>
            <a:r>
              <a:rPr lang="en-US" dirty="0"/>
              <a:t>What are the (speech) Features?</a:t>
            </a:r>
            <a:endParaRPr lang="el-GR" dirty="0"/>
          </a:p>
        </p:txBody>
      </p:sp>
      <p:sp>
        <p:nvSpPr>
          <p:cNvPr id="3" name="Θέση κειμένου 2">
            <a:extLst>
              <a:ext uri="{FF2B5EF4-FFF2-40B4-BE49-F238E27FC236}">
                <a16:creationId xmlns:a16="http://schemas.microsoft.com/office/drawing/2014/main" id="{E3AC16C3-235E-8FDC-F734-A018ED6DB99C}"/>
              </a:ext>
            </a:extLst>
          </p:cNvPr>
          <p:cNvSpPr>
            <a:spLocks noGrp="1"/>
          </p:cNvSpPr>
          <p:nvPr>
            <p:ph type="body" idx="1"/>
          </p:nvPr>
        </p:nvSpPr>
        <p:spPr/>
        <p:txBody>
          <a:bodyPr/>
          <a:lstStyle/>
          <a:p>
            <a:r>
              <a:rPr lang="en-US" dirty="0"/>
              <a:t>Healthy Subjects</a:t>
            </a:r>
            <a:endParaRPr lang="el-GR" dirty="0"/>
          </a:p>
        </p:txBody>
      </p:sp>
      <p:sp>
        <p:nvSpPr>
          <p:cNvPr id="4" name="Θέση περιεχομένου 3">
            <a:extLst>
              <a:ext uri="{FF2B5EF4-FFF2-40B4-BE49-F238E27FC236}">
                <a16:creationId xmlns:a16="http://schemas.microsoft.com/office/drawing/2014/main" id="{1667778F-2DA5-D461-D4AC-D72225E5D6C1}"/>
              </a:ext>
            </a:extLst>
          </p:cNvPr>
          <p:cNvSpPr>
            <a:spLocks noGrp="1"/>
          </p:cNvSpPr>
          <p:nvPr>
            <p:ph sz="half" idx="2"/>
          </p:nvPr>
        </p:nvSpPr>
        <p:spPr/>
        <p:txBody>
          <a:bodyPr/>
          <a:lstStyle/>
          <a:p>
            <a:pPr marL="0" lvl="0" indent="0" eaLnBrk="0" fontAlgn="base" hangingPunct="0">
              <a:lnSpc>
                <a:spcPct val="100000"/>
              </a:lnSpc>
              <a:spcBef>
                <a:spcPct val="0"/>
              </a:spcBef>
              <a:spcAft>
                <a:spcPct val="0"/>
              </a:spcAft>
              <a:buFontTx/>
              <a:buChar char="•"/>
            </a:pPr>
            <a:r>
              <a:rPr lang="en-US" altLang="el-GR" dirty="0">
                <a:latin typeface="Arial" panose="020B0604020202020204" pitchFamily="34" charset="0"/>
              </a:rPr>
              <a:t> N</a:t>
            </a:r>
            <a:r>
              <a:rPr lang="el-GR" altLang="el-GR" dirty="0" err="1">
                <a:latin typeface="Arial" panose="020B0604020202020204" pitchFamily="34" charset="0"/>
              </a:rPr>
              <a:t>ormal</a:t>
            </a:r>
            <a:endParaRPr lang="en-US" altLang="el-GR"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l-GR" dirty="0">
                <a:latin typeface="Arial" panose="020B0604020202020204" pitchFamily="34" charset="0"/>
              </a:rPr>
              <a:t> </a:t>
            </a:r>
            <a:r>
              <a:rPr lang="el-GR" altLang="el-GR" dirty="0" err="1">
                <a:latin typeface="Arial" panose="020B0604020202020204" pitchFamily="34" charset="0"/>
              </a:rPr>
              <a:t>structured</a:t>
            </a:r>
            <a:r>
              <a:rPr lang="el-GR" altLang="el-GR" dirty="0">
                <a:latin typeface="Arial" panose="020B0604020202020204" pitchFamily="34" charset="0"/>
              </a:rPr>
              <a:t> </a:t>
            </a:r>
            <a:r>
              <a:rPr lang="el-GR" altLang="el-GR" dirty="0" err="1">
                <a:latin typeface="Arial" panose="020B0604020202020204" pitchFamily="34" charset="0"/>
              </a:rPr>
              <a:t>speech</a:t>
            </a:r>
            <a:r>
              <a:rPr lang="el-GR" altLang="el-GR" dirty="0">
                <a:latin typeface="Arial" panose="020B0604020202020204" pitchFamily="34" charset="0"/>
              </a:rPr>
              <a:t> </a:t>
            </a:r>
            <a:r>
              <a:rPr lang="el-GR" altLang="el-GR" dirty="0" err="1">
                <a:latin typeface="Arial" panose="020B0604020202020204" pitchFamily="34" charset="0"/>
              </a:rPr>
              <a:t>flow</a:t>
            </a:r>
            <a:endParaRPr lang="el-GR" altLang="el-GR"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l-GR" dirty="0">
                <a:latin typeface="Arial" panose="020B0604020202020204" pitchFamily="34" charset="0"/>
              </a:rPr>
              <a:t> </a:t>
            </a:r>
            <a:r>
              <a:rPr lang="el-GR" altLang="el-GR" dirty="0" err="1">
                <a:latin typeface="Arial" panose="020B0604020202020204" pitchFamily="34" charset="0"/>
              </a:rPr>
              <a:t>wide</a:t>
            </a:r>
            <a:r>
              <a:rPr lang="el-GR" altLang="el-GR" dirty="0">
                <a:latin typeface="Arial" panose="020B0604020202020204" pitchFamily="34" charset="0"/>
              </a:rPr>
              <a:t> </a:t>
            </a:r>
            <a:r>
              <a:rPr lang="el-GR" altLang="el-GR" dirty="0" err="1">
                <a:latin typeface="Arial" panose="020B0604020202020204" pitchFamily="34" charset="0"/>
              </a:rPr>
              <a:t>vocal</a:t>
            </a:r>
            <a:r>
              <a:rPr lang="el-GR" altLang="el-GR" dirty="0">
                <a:latin typeface="Arial" panose="020B0604020202020204" pitchFamily="34" charset="0"/>
              </a:rPr>
              <a:t> </a:t>
            </a:r>
            <a:r>
              <a:rPr lang="el-GR" altLang="el-GR" dirty="0" err="1">
                <a:latin typeface="Arial" panose="020B0604020202020204" pitchFamily="34" charset="0"/>
              </a:rPr>
              <a:t>range</a:t>
            </a:r>
            <a:endParaRPr lang="el-GR" altLang="el-GR"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l-GR" dirty="0">
                <a:latin typeface="Arial" panose="020B0604020202020204" pitchFamily="34" charset="0"/>
              </a:rPr>
              <a:t> </a:t>
            </a:r>
            <a:r>
              <a:rPr lang="el-GR" altLang="el-GR" dirty="0" err="1">
                <a:latin typeface="Arial" panose="020B0604020202020204" pitchFamily="34" charset="0"/>
              </a:rPr>
              <a:t>high</a:t>
            </a:r>
            <a:r>
              <a:rPr lang="el-GR" altLang="el-GR" dirty="0">
                <a:latin typeface="Arial" panose="020B0604020202020204" pitchFamily="34" charset="0"/>
              </a:rPr>
              <a:t> </a:t>
            </a:r>
            <a:r>
              <a:rPr lang="el-GR" altLang="el-GR" dirty="0" err="1">
                <a:latin typeface="Arial" panose="020B0604020202020204" pitchFamily="34" charset="0"/>
              </a:rPr>
              <a:t>speaking</a:t>
            </a:r>
            <a:r>
              <a:rPr lang="el-GR" altLang="el-GR" dirty="0">
                <a:latin typeface="Arial" panose="020B0604020202020204" pitchFamily="34" charset="0"/>
              </a:rPr>
              <a:t> </a:t>
            </a:r>
            <a:r>
              <a:rPr lang="el-GR" altLang="el-GR" dirty="0" err="1">
                <a:latin typeface="Arial" panose="020B0604020202020204" pitchFamily="34" charset="0"/>
              </a:rPr>
              <a:t>rate</a:t>
            </a:r>
            <a:endParaRPr lang="el-GR" altLang="el-GR" dirty="0">
              <a:latin typeface="Arial" panose="020B0604020202020204" pitchFamily="34" charset="0"/>
            </a:endParaRPr>
          </a:p>
          <a:p>
            <a:endParaRPr lang="el-GR" dirty="0"/>
          </a:p>
        </p:txBody>
      </p:sp>
      <p:sp>
        <p:nvSpPr>
          <p:cNvPr id="5" name="Θέση κειμένου 4">
            <a:extLst>
              <a:ext uri="{FF2B5EF4-FFF2-40B4-BE49-F238E27FC236}">
                <a16:creationId xmlns:a16="http://schemas.microsoft.com/office/drawing/2014/main" id="{8CE1FB45-32F1-2668-D2ED-CB3DA092D334}"/>
              </a:ext>
            </a:extLst>
          </p:cNvPr>
          <p:cNvSpPr>
            <a:spLocks noGrp="1"/>
          </p:cNvSpPr>
          <p:nvPr>
            <p:ph type="body" sz="quarter" idx="3"/>
          </p:nvPr>
        </p:nvSpPr>
        <p:spPr/>
        <p:txBody>
          <a:bodyPr/>
          <a:lstStyle/>
          <a:p>
            <a:r>
              <a:rPr lang="en-US" dirty="0"/>
              <a:t>Patients with Parkinson’s Disease (PD)</a:t>
            </a:r>
            <a:endParaRPr lang="el-GR" dirty="0"/>
          </a:p>
        </p:txBody>
      </p:sp>
      <p:sp>
        <p:nvSpPr>
          <p:cNvPr id="6" name="Θέση περιεχομένου 5">
            <a:extLst>
              <a:ext uri="{FF2B5EF4-FFF2-40B4-BE49-F238E27FC236}">
                <a16:creationId xmlns:a16="http://schemas.microsoft.com/office/drawing/2014/main" id="{63241572-5170-DABC-98AE-099D35BF6C1B}"/>
              </a:ext>
            </a:extLst>
          </p:cNvPr>
          <p:cNvSpPr>
            <a:spLocks noGrp="1"/>
          </p:cNvSpPr>
          <p:nvPr>
            <p:ph sz="quarter" idx="4"/>
          </p:nvPr>
        </p:nvSpPr>
        <p:spPr/>
        <p:txBody>
          <a:bodyPr/>
          <a:lstStyle/>
          <a:p>
            <a:pPr marL="0" lvl="0" indent="0" eaLnBrk="0" fontAlgn="base" hangingPunct="0">
              <a:lnSpc>
                <a:spcPct val="100000"/>
              </a:lnSpc>
              <a:spcBef>
                <a:spcPct val="0"/>
              </a:spcBef>
              <a:spcAft>
                <a:spcPct val="0"/>
              </a:spcAft>
              <a:buFontTx/>
              <a:buChar char="•"/>
            </a:pPr>
            <a:r>
              <a:rPr lang="en-US" altLang="el-GR" dirty="0">
                <a:latin typeface="Arial" panose="020B0604020202020204" pitchFamily="34" charset="0"/>
              </a:rPr>
              <a:t> s</a:t>
            </a:r>
            <a:r>
              <a:rPr lang="el-GR" altLang="el-GR" dirty="0" err="1">
                <a:latin typeface="Arial" panose="020B0604020202020204" pitchFamily="34" charset="0"/>
              </a:rPr>
              <a:t>peech</a:t>
            </a:r>
            <a:r>
              <a:rPr lang="el-GR" altLang="el-GR" dirty="0">
                <a:latin typeface="Arial" panose="020B0604020202020204" pitchFamily="34" charset="0"/>
              </a:rPr>
              <a:t> </a:t>
            </a:r>
            <a:r>
              <a:rPr lang="el-GR" altLang="el-GR" dirty="0" err="1">
                <a:latin typeface="Arial" panose="020B0604020202020204" pitchFamily="34" charset="0"/>
              </a:rPr>
              <a:t>with</a:t>
            </a:r>
            <a:r>
              <a:rPr lang="el-GR" altLang="el-GR" dirty="0">
                <a:latin typeface="Arial" panose="020B0604020202020204" pitchFamily="34" charset="0"/>
              </a:rPr>
              <a:t> </a:t>
            </a:r>
            <a:r>
              <a:rPr lang="el-GR" altLang="el-GR" dirty="0" err="1">
                <a:latin typeface="Arial" panose="020B0604020202020204" pitchFamily="34" charset="0"/>
              </a:rPr>
              <a:t>frequent</a:t>
            </a:r>
            <a:r>
              <a:rPr lang="el-GR" altLang="el-GR" dirty="0">
                <a:latin typeface="Arial" panose="020B0604020202020204" pitchFamily="34" charset="0"/>
              </a:rPr>
              <a:t> </a:t>
            </a:r>
            <a:r>
              <a:rPr lang="el-GR" altLang="el-GR" dirty="0" err="1">
                <a:latin typeface="Arial" panose="020B0604020202020204" pitchFamily="34" charset="0"/>
              </a:rPr>
              <a:t>pauses</a:t>
            </a:r>
            <a:endParaRPr lang="el-GR" altLang="el-GR"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l-GR" dirty="0">
                <a:latin typeface="Arial" panose="020B0604020202020204" pitchFamily="34" charset="0"/>
              </a:rPr>
              <a:t> </a:t>
            </a:r>
            <a:r>
              <a:rPr lang="el-GR" altLang="el-GR" dirty="0" err="1">
                <a:latin typeface="Arial" panose="020B0604020202020204" pitchFamily="34" charset="0"/>
              </a:rPr>
              <a:t>limited</a:t>
            </a:r>
            <a:r>
              <a:rPr lang="el-GR" altLang="el-GR" dirty="0">
                <a:latin typeface="Arial" panose="020B0604020202020204" pitchFamily="34" charset="0"/>
              </a:rPr>
              <a:t> </a:t>
            </a:r>
            <a:r>
              <a:rPr lang="el-GR" altLang="el-GR" dirty="0" err="1">
                <a:latin typeface="Arial" panose="020B0604020202020204" pitchFamily="34" charset="0"/>
              </a:rPr>
              <a:t>vocal</a:t>
            </a:r>
            <a:r>
              <a:rPr lang="el-GR" altLang="el-GR" dirty="0">
                <a:latin typeface="Arial" panose="020B0604020202020204" pitchFamily="34" charset="0"/>
              </a:rPr>
              <a:t> </a:t>
            </a:r>
            <a:r>
              <a:rPr lang="el-GR" altLang="el-GR" dirty="0" err="1">
                <a:latin typeface="Arial" panose="020B0604020202020204" pitchFamily="34" charset="0"/>
              </a:rPr>
              <a:t>range</a:t>
            </a:r>
            <a:endParaRPr lang="el-GR" altLang="el-GR"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l-GR" dirty="0">
                <a:latin typeface="Arial" panose="020B0604020202020204" pitchFamily="34" charset="0"/>
              </a:rPr>
              <a:t> </a:t>
            </a:r>
            <a:r>
              <a:rPr lang="el-GR" altLang="el-GR" dirty="0" err="1">
                <a:latin typeface="Arial" panose="020B0604020202020204" pitchFamily="34" charset="0"/>
              </a:rPr>
              <a:t>low</a:t>
            </a:r>
            <a:r>
              <a:rPr lang="el-GR" altLang="el-GR" dirty="0">
                <a:latin typeface="Arial" panose="020B0604020202020204" pitchFamily="34" charset="0"/>
              </a:rPr>
              <a:t>/</a:t>
            </a:r>
            <a:r>
              <a:rPr lang="el-GR" altLang="el-GR" dirty="0" err="1">
                <a:latin typeface="Arial" panose="020B0604020202020204" pitchFamily="34" charset="0"/>
              </a:rPr>
              <a:t>slow</a:t>
            </a:r>
            <a:r>
              <a:rPr lang="el-GR" altLang="el-GR" dirty="0">
                <a:latin typeface="Arial" panose="020B0604020202020204" pitchFamily="34" charset="0"/>
              </a:rPr>
              <a:t> </a:t>
            </a:r>
            <a:r>
              <a:rPr lang="el-GR" altLang="el-GR" dirty="0" err="1">
                <a:latin typeface="Arial" panose="020B0604020202020204" pitchFamily="34" charset="0"/>
              </a:rPr>
              <a:t>speaking</a:t>
            </a:r>
            <a:r>
              <a:rPr lang="el-GR" altLang="el-GR" dirty="0">
                <a:latin typeface="Arial" panose="020B0604020202020204" pitchFamily="34" charset="0"/>
              </a:rPr>
              <a:t> </a:t>
            </a:r>
            <a:r>
              <a:rPr lang="el-GR" altLang="el-GR" dirty="0" err="1">
                <a:latin typeface="Arial" panose="020B0604020202020204" pitchFamily="34" charset="0"/>
              </a:rPr>
              <a:t>rate</a:t>
            </a:r>
            <a:endParaRPr lang="el-GR" dirty="0"/>
          </a:p>
        </p:txBody>
      </p:sp>
      <p:sp>
        <p:nvSpPr>
          <p:cNvPr id="7" name="Θέση ημερομηνίας 6">
            <a:extLst>
              <a:ext uri="{FF2B5EF4-FFF2-40B4-BE49-F238E27FC236}">
                <a16:creationId xmlns:a16="http://schemas.microsoft.com/office/drawing/2014/main" id="{3590C684-17AF-D0BD-A252-2741CDC9BF65}"/>
              </a:ext>
            </a:extLst>
          </p:cNvPr>
          <p:cNvSpPr>
            <a:spLocks noGrp="1"/>
          </p:cNvSpPr>
          <p:nvPr>
            <p:ph type="dt" sz="half" idx="10"/>
          </p:nvPr>
        </p:nvSpPr>
        <p:spPr/>
        <p:txBody>
          <a:bodyPr/>
          <a:lstStyle/>
          <a:p>
            <a:r>
              <a:rPr lang="en-US" dirty="0"/>
              <a:t>09-Mar-26</a:t>
            </a:r>
          </a:p>
        </p:txBody>
      </p:sp>
      <p:sp>
        <p:nvSpPr>
          <p:cNvPr id="8" name="Θέση υποσέλιδου 7">
            <a:extLst>
              <a:ext uri="{FF2B5EF4-FFF2-40B4-BE49-F238E27FC236}">
                <a16:creationId xmlns:a16="http://schemas.microsoft.com/office/drawing/2014/main" id="{81DA3443-9BFE-5BAA-C56D-EA50AB87A9F3}"/>
              </a:ext>
            </a:extLst>
          </p:cNvPr>
          <p:cNvSpPr>
            <a:spLocks noGrp="1"/>
          </p:cNvSpPr>
          <p:nvPr>
            <p:ph type="ftr" sz="quarter" idx="11"/>
          </p:nvPr>
        </p:nvSpPr>
        <p:spPr/>
        <p:txBody>
          <a:bodyPr/>
          <a:lstStyle/>
          <a:p>
            <a:r>
              <a:rPr lang="en-US"/>
              <a:t>Advanced topics in Biomedical Informatics</a:t>
            </a:r>
          </a:p>
        </p:txBody>
      </p:sp>
      <p:sp>
        <p:nvSpPr>
          <p:cNvPr id="9" name="Θέση αριθμού διαφάνειας 8">
            <a:extLst>
              <a:ext uri="{FF2B5EF4-FFF2-40B4-BE49-F238E27FC236}">
                <a16:creationId xmlns:a16="http://schemas.microsoft.com/office/drawing/2014/main" id="{302FA639-46D9-A2E4-4C85-88E2DAE2DA28}"/>
              </a:ext>
            </a:extLst>
          </p:cNvPr>
          <p:cNvSpPr>
            <a:spLocks noGrp="1"/>
          </p:cNvSpPr>
          <p:nvPr>
            <p:ph type="sldNum" sz="quarter" idx="12"/>
          </p:nvPr>
        </p:nvSpPr>
        <p:spPr/>
        <p:txBody>
          <a:bodyPr/>
          <a:lstStyle/>
          <a:p>
            <a:fld id="{00D10385-91D0-40F3-81EA-50E9A0B25A7B}" type="slidenum">
              <a:rPr lang="en-US" smtClean="0"/>
              <a:t>12</a:t>
            </a:fld>
            <a:endParaRPr lang="en-US"/>
          </a:p>
        </p:txBody>
      </p:sp>
      <p:sp>
        <p:nvSpPr>
          <p:cNvPr id="13" name="Ορθογώνιο: Στρογγύλεμα γωνιών 12">
            <a:extLst>
              <a:ext uri="{FF2B5EF4-FFF2-40B4-BE49-F238E27FC236}">
                <a16:creationId xmlns:a16="http://schemas.microsoft.com/office/drawing/2014/main" id="{AAEF1E11-2968-50F9-4FFC-BF3995B4298E}"/>
              </a:ext>
            </a:extLst>
          </p:cNvPr>
          <p:cNvSpPr/>
          <p:nvPr/>
        </p:nvSpPr>
        <p:spPr>
          <a:xfrm>
            <a:off x="1315566" y="4459339"/>
            <a:ext cx="9389807" cy="145517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Suppose that we want to differentiate healthy subjects from PD Patients, through their speech recordings: </a:t>
            </a:r>
          </a:p>
          <a:p>
            <a:pPr algn="ctr"/>
            <a:r>
              <a:rPr lang="en-US" dirty="0"/>
              <a:t>We will search for differences between the two groups </a:t>
            </a:r>
            <a:r>
              <a:rPr lang="en-US" dirty="0">
                <a:sym typeface="Wingdings" panose="05000000000000000000" pitchFamily="2" charset="2"/>
              </a:rPr>
              <a:t> The quantification of these speech-based differences are the so-called FEATURES</a:t>
            </a:r>
            <a:endParaRPr lang="el-GR" b="1" dirty="0"/>
          </a:p>
        </p:txBody>
      </p:sp>
    </p:spTree>
    <p:extLst>
      <p:ext uri="{BB962C8B-B14F-4D97-AF65-F5344CB8AC3E}">
        <p14:creationId xmlns:p14="http://schemas.microsoft.com/office/powerpoint/2010/main" val="830579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F0E470-CF00-BA7C-689D-FE3A2DA14F66}"/>
              </a:ext>
            </a:extLst>
          </p:cNvPr>
          <p:cNvSpPr>
            <a:spLocks noGrp="1"/>
          </p:cNvSpPr>
          <p:nvPr>
            <p:ph type="title"/>
          </p:nvPr>
        </p:nvSpPr>
        <p:spPr/>
        <p:txBody>
          <a:bodyPr/>
          <a:lstStyle/>
          <a:p>
            <a:r>
              <a:rPr lang="en-US" dirty="0"/>
              <a:t>Definition of Features</a:t>
            </a:r>
            <a:endParaRPr lang="el-GR" dirty="0"/>
          </a:p>
        </p:txBody>
      </p:sp>
      <p:sp>
        <p:nvSpPr>
          <p:cNvPr id="3" name="Θέση περιεχομένου 2">
            <a:extLst>
              <a:ext uri="{FF2B5EF4-FFF2-40B4-BE49-F238E27FC236}">
                <a16:creationId xmlns:a16="http://schemas.microsoft.com/office/drawing/2014/main" id="{66B8B0AB-FB26-2C29-BE76-325AF87022B0}"/>
              </a:ext>
            </a:extLst>
          </p:cNvPr>
          <p:cNvSpPr>
            <a:spLocks noGrp="1"/>
          </p:cNvSpPr>
          <p:nvPr>
            <p:ph idx="1"/>
          </p:nvPr>
        </p:nvSpPr>
        <p:spPr>
          <a:xfrm>
            <a:off x="838200" y="1825625"/>
            <a:ext cx="5749212" cy="4351338"/>
          </a:xfrm>
        </p:spPr>
        <p:txBody>
          <a:bodyPr/>
          <a:lstStyle/>
          <a:p>
            <a:r>
              <a:rPr lang="en-US" dirty="0"/>
              <a:t>Features are representative quantities of a general characteristic of a dataset</a:t>
            </a:r>
          </a:p>
          <a:p>
            <a:r>
              <a:rPr lang="en-US" dirty="0"/>
              <a:t>In other words, they are </a:t>
            </a:r>
            <a:r>
              <a:rPr lang="en-US" b="1" dirty="0"/>
              <a:t>representations of useful information from signals in different spaces or domains</a:t>
            </a:r>
            <a:r>
              <a:rPr lang="en-US" dirty="0"/>
              <a:t>, which help us </a:t>
            </a:r>
            <a:r>
              <a:rPr lang="en-US" b="1" dirty="0"/>
              <a:t>quantify speech signals</a:t>
            </a:r>
            <a:endParaRPr lang="en-US" dirty="0"/>
          </a:p>
        </p:txBody>
      </p:sp>
      <p:sp>
        <p:nvSpPr>
          <p:cNvPr id="4" name="Θέση ημερομηνίας 3">
            <a:extLst>
              <a:ext uri="{FF2B5EF4-FFF2-40B4-BE49-F238E27FC236}">
                <a16:creationId xmlns:a16="http://schemas.microsoft.com/office/drawing/2014/main" id="{57FE0A8A-07A8-2266-81D3-FAFDC64ED1DE}"/>
              </a:ext>
            </a:extLst>
          </p:cNvPr>
          <p:cNvSpPr>
            <a:spLocks noGrp="1"/>
          </p:cNvSpPr>
          <p:nvPr>
            <p:ph type="dt" sz="half" idx="10"/>
          </p:nvPr>
        </p:nvSpPr>
        <p:spPr/>
        <p:txBody>
          <a:bodyPr/>
          <a:lstStyle/>
          <a:p>
            <a:r>
              <a:rPr lang="en-US"/>
              <a:t>09-Mar-26</a:t>
            </a:r>
          </a:p>
        </p:txBody>
      </p:sp>
      <p:sp>
        <p:nvSpPr>
          <p:cNvPr id="5" name="Θέση υποσέλιδου 4">
            <a:extLst>
              <a:ext uri="{FF2B5EF4-FFF2-40B4-BE49-F238E27FC236}">
                <a16:creationId xmlns:a16="http://schemas.microsoft.com/office/drawing/2014/main" id="{9517B248-4476-975B-9E04-CE7809678CAB}"/>
              </a:ext>
            </a:extLst>
          </p:cNvPr>
          <p:cNvSpPr>
            <a:spLocks noGrp="1"/>
          </p:cNvSpPr>
          <p:nvPr>
            <p:ph type="ftr" sz="quarter" idx="11"/>
          </p:nvPr>
        </p:nvSpPr>
        <p:spPr/>
        <p:txBody>
          <a:bodyPr/>
          <a:lstStyle/>
          <a:p>
            <a:r>
              <a:rPr lang="en-US"/>
              <a:t>Advanced topics in Biomedical Informatics</a:t>
            </a:r>
          </a:p>
        </p:txBody>
      </p:sp>
      <p:sp>
        <p:nvSpPr>
          <p:cNvPr id="6" name="Θέση αριθμού διαφάνειας 5">
            <a:extLst>
              <a:ext uri="{FF2B5EF4-FFF2-40B4-BE49-F238E27FC236}">
                <a16:creationId xmlns:a16="http://schemas.microsoft.com/office/drawing/2014/main" id="{2A7E66AF-36A9-BE7C-7FD1-E0B959F23DEA}"/>
              </a:ext>
            </a:extLst>
          </p:cNvPr>
          <p:cNvSpPr>
            <a:spLocks noGrp="1"/>
          </p:cNvSpPr>
          <p:nvPr>
            <p:ph type="sldNum" sz="quarter" idx="12"/>
          </p:nvPr>
        </p:nvSpPr>
        <p:spPr/>
        <p:txBody>
          <a:bodyPr/>
          <a:lstStyle/>
          <a:p>
            <a:fld id="{00D10385-91D0-40F3-81EA-50E9A0B25A7B}" type="slidenum">
              <a:rPr lang="en-US" smtClean="0"/>
              <a:t>13</a:t>
            </a:fld>
            <a:endParaRPr lang="en-US"/>
          </a:p>
        </p:txBody>
      </p:sp>
      <p:pic>
        <p:nvPicPr>
          <p:cNvPr id="7" name="Picture 4">
            <a:extLst>
              <a:ext uri="{FF2B5EF4-FFF2-40B4-BE49-F238E27FC236}">
                <a16:creationId xmlns:a16="http://schemas.microsoft.com/office/drawing/2014/main" id="{FACCF64E-B77E-75D0-867C-1DC08B5C7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3511" y="1825625"/>
            <a:ext cx="3960008" cy="34163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AD1820C-EB04-494F-CED4-1B2064E6FF28}"/>
              </a:ext>
            </a:extLst>
          </p:cNvPr>
          <p:cNvSpPr txBox="1"/>
          <p:nvPr/>
        </p:nvSpPr>
        <p:spPr>
          <a:xfrm>
            <a:off x="7067057" y="5241925"/>
            <a:ext cx="3592915" cy="430887"/>
          </a:xfrm>
          <a:prstGeom prst="rect">
            <a:avLst/>
          </a:prstGeom>
          <a:noFill/>
        </p:spPr>
        <p:txBody>
          <a:bodyPr wrap="square">
            <a:spAutoFit/>
          </a:bodyPr>
          <a:lstStyle/>
          <a:p>
            <a:pPr rtl="0">
              <a:buNone/>
            </a:pPr>
            <a:r>
              <a:rPr lang="en-US" sz="1100" b="0" i="0" u="none" strike="noStrike" dirty="0">
                <a:solidFill>
                  <a:srgbClr val="000000"/>
                </a:solidFill>
                <a:effectLst/>
                <a:latin typeface="Arial" panose="020B0604020202020204" pitchFamily="34" charset="0"/>
              </a:rPr>
              <a:t>https://www.nature.com/articles/s41598-022-06673-y</a:t>
            </a:r>
            <a:br>
              <a:rPr lang="en-US" sz="1100" dirty="0"/>
            </a:br>
            <a:endParaRPr lang="el-GR" sz="1100" dirty="0"/>
          </a:p>
        </p:txBody>
      </p:sp>
    </p:spTree>
    <p:extLst>
      <p:ext uri="{BB962C8B-B14F-4D97-AF65-F5344CB8AC3E}">
        <p14:creationId xmlns:p14="http://schemas.microsoft.com/office/powerpoint/2010/main" val="3099399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EFAC8C-7D0B-BD5B-4945-349491A05C45}"/>
              </a:ext>
            </a:extLst>
          </p:cNvPr>
          <p:cNvSpPr>
            <a:spLocks noGrp="1"/>
          </p:cNvSpPr>
          <p:nvPr>
            <p:ph type="title"/>
          </p:nvPr>
        </p:nvSpPr>
        <p:spPr/>
        <p:txBody>
          <a:bodyPr/>
          <a:lstStyle/>
          <a:p>
            <a:r>
              <a:rPr lang="en-US" dirty="0"/>
              <a:t>Why do we extract Features?</a:t>
            </a:r>
            <a:endParaRPr lang="el-GR" dirty="0"/>
          </a:p>
        </p:txBody>
      </p:sp>
      <p:sp>
        <p:nvSpPr>
          <p:cNvPr id="3" name="Θέση περιεχομένου 2">
            <a:extLst>
              <a:ext uri="{FF2B5EF4-FFF2-40B4-BE49-F238E27FC236}">
                <a16:creationId xmlns:a16="http://schemas.microsoft.com/office/drawing/2014/main" id="{1C79A506-C02B-5BB8-F478-5481F99C6EA5}"/>
              </a:ext>
            </a:extLst>
          </p:cNvPr>
          <p:cNvSpPr>
            <a:spLocks noGrp="1"/>
          </p:cNvSpPr>
          <p:nvPr>
            <p:ph idx="1"/>
          </p:nvPr>
        </p:nvSpPr>
        <p:spPr/>
        <p:txBody>
          <a:bodyPr/>
          <a:lstStyle/>
          <a:p>
            <a:r>
              <a:rPr lang="en-US" dirty="0"/>
              <a:t>Speech signals usually have:</a:t>
            </a:r>
          </a:p>
          <a:p>
            <a:pPr lvl="1"/>
            <a:r>
              <a:rPr lang="en-US" dirty="0"/>
              <a:t>long duration</a:t>
            </a:r>
          </a:p>
          <a:p>
            <a:pPr lvl="1"/>
            <a:r>
              <a:rPr lang="en-US" dirty="0"/>
              <a:t>many samples</a:t>
            </a:r>
          </a:p>
          <a:p>
            <a:r>
              <a:rPr lang="en-US" dirty="0"/>
              <a:t>Although raw speech recordings contain important information (e.g., emotional state), </a:t>
            </a:r>
            <a:r>
              <a:rPr lang="en-US" b="1" dirty="0"/>
              <a:t>computers cannot interpret speech the way humans do</a:t>
            </a:r>
            <a:endParaRPr lang="en-US" dirty="0"/>
          </a:p>
          <a:p>
            <a:r>
              <a:rPr lang="en-US" dirty="0"/>
              <a:t>Therefore:</a:t>
            </a:r>
          </a:p>
          <a:p>
            <a:pPr lvl="1"/>
            <a:r>
              <a:rPr lang="en-US" dirty="0"/>
              <a:t>features are extracted or computed</a:t>
            </a:r>
          </a:p>
          <a:p>
            <a:pPr lvl="1"/>
            <a:r>
              <a:rPr lang="en-US" dirty="0"/>
              <a:t>to help computational methods understand what humans perceive</a:t>
            </a:r>
          </a:p>
          <a:p>
            <a:endParaRPr lang="el-GR" dirty="0"/>
          </a:p>
        </p:txBody>
      </p:sp>
      <p:sp>
        <p:nvSpPr>
          <p:cNvPr id="4" name="Θέση ημερομηνίας 3">
            <a:extLst>
              <a:ext uri="{FF2B5EF4-FFF2-40B4-BE49-F238E27FC236}">
                <a16:creationId xmlns:a16="http://schemas.microsoft.com/office/drawing/2014/main" id="{86D8CEA7-CF00-E405-2990-E86DDBBDE01D}"/>
              </a:ext>
            </a:extLst>
          </p:cNvPr>
          <p:cNvSpPr>
            <a:spLocks noGrp="1"/>
          </p:cNvSpPr>
          <p:nvPr>
            <p:ph type="dt" sz="half" idx="10"/>
          </p:nvPr>
        </p:nvSpPr>
        <p:spPr/>
        <p:txBody>
          <a:bodyPr/>
          <a:lstStyle/>
          <a:p>
            <a:r>
              <a:rPr lang="en-US"/>
              <a:t>09-Mar-26</a:t>
            </a:r>
          </a:p>
        </p:txBody>
      </p:sp>
      <p:sp>
        <p:nvSpPr>
          <p:cNvPr id="5" name="Θέση υποσέλιδου 4">
            <a:extLst>
              <a:ext uri="{FF2B5EF4-FFF2-40B4-BE49-F238E27FC236}">
                <a16:creationId xmlns:a16="http://schemas.microsoft.com/office/drawing/2014/main" id="{449D950F-AF60-1C47-545C-F77EBF3F2BEB}"/>
              </a:ext>
            </a:extLst>
          </p:cNvPr>
          <p:cNvSpPr>
            <a:spLocks noGrp="1"/>
          </p:cNvSpPr>
          <p:nvPr>
            <p:ph type="ftr" sz="quarter" idx="11"/>
          </p:nvPr>
        </p:nvSpPr>
        <p:spPr/>
        <p:txBody>
          <a:bodyPr/>
          <a:lstStyle/>
          <a:p>
            <a:r>
              <a:rPr lang="en-US"/>
              <a:t>Advanced topics in Biomedical Informatics</a:t>
            </a:r>
          </a:p>
        </p:txBody>
      </p:sp>
      <p:sp>
        <p:nvSpPr>
          <p:cNvPr id="6" name="Θέση αριθμού διαφάνειας 5">
            <a:extLst>
              <a:ext uri="{FF2B5EF4-FFF2-40B4-BE49-F238E27FC236}">
                <a16:creationId xmlns:a16="http://schemas.microsoft.com/office/drawing/2014/main" id="{41783C97-1E8E-B90B-47FA-912E8629703E}"/>
              </a:ext>
            </a:extLst>
          </p:cNvPr>
          <p:cNvSpPr>
            <a:spLocks noGrp="1"/>
          </p:cNvSpPr>
          <p:nvPr>
            <p:ph type="sldNum" sz="quarter" idx="12"/>
          </p:nvPr>
        </p:nvSpPr>
        <p:spPr/>
        <p:txBody>
          <a:bodyPr/>
          <a:lstStyle/>
          <a:p>
            <a:fld id="{00D10385-91D0-40F3-81EA-50E9A0B25A7B}" type="slidenum">
              <a:rPr lang="en-US" smtClean="0"/>
              <a:t>14</a:t>
            </a:fld>
            <a:endParaRPr lang="en-US"/>
          </a:p>
        </p:txBody>
      </p:sp>
    </p:spTree>
    <p:extLst>
      <p:ext uri="{BB962C8B-B14F-4D97-AF65-F5344CB8AC3E}">
        <p14:creationId xmlns:p14="http://schemas.microsoft.com/office/powerpoint/2010/main" val="3630800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465865-7D36-BF43-31A2-E3CC2853F4B4}"/>
              </a:ext>
            </a:extLst>
          </p:cNvPr>
          <p:cNvSpPr>
            <a:spLocks noGrp="1"/>
          </p:cNvSpPr>
          <p:nvPr>
            <p:ph type="title"/>
          </p:nvPr>
        </p:nvSpPr>
        <p:spPr/>
        <p:txBody>
          <a:bodyPr/>
          <a:lstStyle/>
          <a:p>
            <a:r>
              <a:rPr lang="en-US" dirty="0"/>
              <a:t>Examples of Speech Signals</a:t>
            </a:r>
            <a:endParaRPr lang="el-GR" dirty="0"/>
          </a:p>
        </p:txBody>
      </p:sp>
      <p:sp>
        <p:nvSpPr>
          <p:cNvPr id="3" name="Θέση ημερομηνίας 2">
            <a:extLst>
              <a:ext uri="{FF2B5EF4-FFF2-40B4-BE49-F238E27FC236}">
                <a16:creationId xmlns:a16="http://schemas.microsoft.com/office/drawing/2014/main" id="{37DA451A-D572-4F86-EC3F-BD209643AC24}"/>
              </a:ext>
            </a:extLst>
          </p:cNvPr>
          <p:cNvSpPr>
            <a:spLocks noGrp="1"/>
          </p:cNvSpPr>
          <p:nvPr>
            <p:ph type="dt" sz="half" idx="10"/>
          </p:nvPr>
        </p:nvSpPr>
        <p:spPr/>
        <p:txBody>
          <a:bodyPr/>
          <a:lstStyle/>
          <a:p>
            <a:r>
              <a:rPr lang="en-US"/>
              <a:t>09-Mar-26</a:t>
            </a:r>
          </a:p>
        </p:txBody>
      </p:sp>
      <p:sp>
        <p:nvSpPr>
          <p:cNvPr id="4" name="Θέση υποσέλιδου 3">
            <a:extLst>
              <a:ext uri="{FF2B5EF4-FFF2-40B4-BE49-F238E27FC236}">
                <a16:creationId xmlns:a16="http://schemas.microsoft.com/office/drawing/2014/main" id="{24605990-4C6E-A37C-78DE-1F6D91D7B2F9}"/>
              </a:ext>
            </a:extLst>
          </p:cNvPr>
          <p:cNvSpPr>
            <a:spLocks noGrp="1"/>
          </p:cNvSpPr>
          <p:nvPr>
            <p:ph type="ftr" sz="quarter" idx="11"/>
          </p:nvPr>
        </p:nvSpPr>
        <p:spPr/>
        <p:txBody>
          <a:bodyPr/>
          <a:lstStyle/>
          <a:p>
            <a:r>
              <a:rPr lang="en-US"/>
              <a:t>Advanced topics in Biomedical Informatics</a:t>
            </a:r>
          </a:p>
        </p:txBody>
      </p:sp>
      <p:sp>
        <p:nvSpPr>
          <p:cNvPr id="5" name="Θέση αριθμού διαφάνειας 4">
            <a:extLst>
              <a:ext uri="{FF2B5EF4-FFF2-40B4-BE49-F238E27FC236}">
                <a16:creationId xmlns:a16="http://schemas.microsoft.com/office/drawing/2014/main" id="{3CD33C72-14D2-8B2E-B694-406A70A51816}"/>
              </a:ext>
            </a:extLst>
          </p:cNvPr>
          <p:cNvSpPr>
            <a:spLocks noGrp="1"/>
          </p:cNvSpPr>
          <p:nvPr>
            <p:ph type="sldNum" sz="quarter" idx="12"/>
          </p:nvPr>
        </p:nvSpPr>
        <p:spPr/>
        <p:txBody>
          <a:bodyPr/>
          <a:lstStyle/>
          <a:p>
            <a:fld id="{00D10385-91D0-40F3-81EA-50E9A0B25A7B}" type="slidenum">
              <a:rPr lang="en-US" smtClean="0"/>
              <a:t>15</a:t>
            </a:fld>
            <a:endParaRPr lang="en-US"/>
          </a:p>
        </p:txBody>
      </p:sp>
      <p:pic>
        <p:nvPicPr>
          <p:cNvPr id="6" name="Picture 2">
            <a:extLst>
              <a:ext uri="{FF2B5EF4-FFF2-40B4-BE49-F238E27FC236}">
                <a16:creationId xmlns:a16="http://schemas.microsoft.com/office/drawing/2014/main" id="{E341B53C-3091-3A67-59B1-AA5FB77D5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685" y="1665859"/>
            <a:ext cx="5661537" cy="21026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B5D22DAB-C8F2-FD49-8E29-F5D3DAD4C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426" y="3530253"/>
            <a:ext cx="5514053" cy="25999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6124611E-EB97-B78A-7222-397A6A15FF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5968" y="1622578"/>
            <a:ext cx="2803587" cy="21026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4C5146D-5D4B-27FE-CB09-07BA818EB1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5968" y="3768549"/>
            <a:ext cx="2803587" cy="210269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F3C2A8F-A4B4-6B33-8B48-42DCA5DFBB12}"/>
              </a:ext>
            </a:extLst>
          </p:cNvPr>
          <p:cNvSpPr txBox="1"/>
          <p:nvPr/>
        </p:nvSpPr>
        <p:spPr>
          <a:xfrm>
            <a:off x="2871942" y="1321356"/>
            <a:ext cx="1418915" cy="369332"/>
          </a:xfrm>
          <a:prstGeom prst="rect">
            <a:avLst/>
          </a:prstGeom>
          <a:noFill/>
        </p:spPr>
        <p:txBody>
          <a:bodyPr wrap="none" rtlCol="0">
            <a:spAutoFit/>
          </a:bodyPr>
          <a:lstStyle/>
          <a:p>
            <a:r>
              <a:rPr lang="en-US" dirty="0"/>
              <a:t>Man-Woman</a:t>
            </a:r>
            <a:endParaRPr lang="el-GR" dirty="0"/>
          </a:p>
        </p:txBody>
      </p:sp>
      <p:sp>
        <p:nvSpPr>
          <p:cNvPr id="11" name="TextBox 10">
            <a:extLst>
              <a:ext uri="{FF2B5EF4-FFF2-40B4-BE49-F238E27FC236}">
                <a16:creationId xmlns:a16="http://schemas.microsoft.com/office/drawing/2014/main" id="{44CC9000-4B66-B45F-A497-AEF3D573D887}"/>
              </a:ext>
            </a:extLst>
          </p:cNvPr>
          <p:cNvSpPr txBox="1"/>
          <p:nvPr/>
        </p:nvSpPr>
        <p:spPr>
          <a:xfrm>
            <a:off x="8710088" y="1321356"/>
            <a:ext cx="1955343" cy="369332"/>
          </a:xfrm>
          <a:prstGeom prst="rect">
            <a:avLst/>
          </a:prstGeom>
          <a:noFill/>
        </p:spPr>
        <p:txBody>
          <a:bodyPr wrap="none" rtlCol="0">
            <a:spAutoFit/>
          </a:bodyPr>
          <a:lstStyle/>
          <a:p>
            <a:r>
              <a:rPr lang="en-US" dirty="0"/>
              <a:t>Healthy-PD Patient</a:t>
            </a:r>
            <a:endParaRPr lang="el-GR" dirty="0"/>
          </a:p>
        </p:txBody>
      </p:sp>
    </p:spTree>
    <p:extLst>
      <p:ext uri="{BB962C8B-B14F-4D97-AF65-F5344CB8AC3E}">
        <p14:creationId xmlns:p14="http://schemas.microsoft.com/office/powerpoint/2010/main" val="3990816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A9DCC5-C015-F778-00DB-A0B1D9F68299}"/>
              </a:ext>
            </a:extLst>
          </p:cNvPr>
          <p:cNvSpPr>
            <a:spLocks noGrp="1"/>
          </p:cNvSpPr>
          <p:nvPr>
            <p:ph type="title"/>
          </p:nvPr>
        </p:nvSpPr>
        <p:spPr/>
        <p:txBody>
          <a:bodyPr/>
          <a:lstStyle/>
          <a:p>
            <a:r>
              <a:rPr lang="en-US" dirty="0"/>
              <a:t>Speech-based Characteristics/Features</a:t>
            </a:r>
            <a:endParaRPr lang="el-GR" dirty="0"/>
          </a:p>
        </p:txBody>
      </p:sp>
      <p:sp>
        <p:nvSpPr>
          <p:cNvPr id="3" name="Θέση περιεχομένου 2">
            <a:extLst>
              <a:ext uri="{FF2B5EF4-FFF2-40B4-BE49-F238E27FC236}">
                <a16:creationId xmlns:a16="http://schemas.microsoft.com/office/drawing/2014/main" id="{3CF1FDA4-2152-D3C2-2874-45798F7B3B23}"/>
              </a:ext>
            </a:extLst>
          </p:cNvPr>
          <p:cNvSpPr>
            <a:spLocks noGrp="1"/>
          </p:cNvSpPr>
          <p:nvPr>
            <p:ph idx="1"/>
          </p:nvPr>
        </p:nvSpPr>
        <p:spPr/>
        <p:txBody>
          <a:bodyPr/>
          <a:lstStyle/>
          <a:p>
            <a:r>
              <a:rPr lang="en-US" dirty="0"/>
              <a:t>We can extract voice and speech characteristics by representing the signals in various domains or through various mathematical processes:</a:t>
            </a:r>
            <a:br>
              <a:rPr lang="en-US" dirty="0"/>
            </a:br>
            <a:endParaRPr lang="en-US" dirty="0"/>
          </a:p>
          <a:p>
            <a:r>
              <a:rPr lang="en-US" dirty="0"/>
              <a:t>Indicatively, their main processing is done </a:t>
            </a:r>
          </a:p>
          <a:p>
            <a:r>
              <a:rPr lang="en-US" dirty="0"/>
              <a:t>a) in the time domain, </a:t>
            </a:r>
          </a:p>
          <a:p>
            <a:r>
              <a:rPr lang="en-US" dirty="0"/>
              <a:t>b) in the frequency domain, including spectral representations</a:t>
            </a:r>
            <a:endParaRPr lang="el-GR" dirty="0"/>
          </a:p>
        </p:txBody>
      </p:sp>
      <p:sp>
        <p:nvSpPr>
          <p:cNvPr id="4" name="Θέση ημερομηνίας 3">
            <a:extLst>
              <a:ext uri="{FF2B5EF4-FFF2-40B4-BE49-F238E27FC236}">
                <a16:creationId xmlns:a16="http://schemas.microsoft.com/office/drawing/2014/main" id="{3548E418-3579-6552-DD3E-446E1DA15BD1}"/>
              </a:ext>
            </a:extLst>
          </p:cNvPr>
          <p:cNvSpPr>
            <a:spLocks noGrp="1"/>
          </p:cNvSpPr>
          <p:nvPr>
            <p:ph type="dt" sz="half" idx="10"/>
          </p:nvPr>
        </p:nvSpPr>
        <p:spPr/>
        <p:txBody>
          <a:bodyPr/>
          <a:lstStyle/>
          <a:p>
            <a:r>
              <a:rPr lang="en-US"/>
              <a:t>09-Mar-26</a:t>
            </a:r>
          </a:p>
        </p:txBody>
      </p:sp>
      <p:sp>
        <p:nvSpPr>
          <p:cNvPr id="5" name="Θέση υποσέλιδου 4">
            <a:extLst>
              <a:ext uri="{FF2B5EF4-FFF2-40B4-BE49-F238E27FC236}">
                <a16:creationId xmlns:a16="http://schemas.microsoft.com/office/drawing/2014/main" id="{D2F71EBF-3E0E-CBA4-B0C4-8A635FD54CF6}"/>
              </a:ext>
            </a:extLst>
          </p:cNvPr>
          <p:cNvSpPr>
            <a:spLocks noGrp="1"/>
          </p:cNvSpPr>
          <p:nvPr>
            <p:ph type="ftr" sz="quarter" idx="11"/>
          </p:nvPr>
        </p:nvSpPr>
        <p:spPr/>
        <p:txBody>
          <a:bodyPr/>
          <a:lstStyle/>
          <a:p>
            <a:r>
              <a:rPr lang="en-US"/>
              <a:t>Advanced topics in Biomedical Informatics</a:t>
            </a:r>
          </a:p>
        </p:txBody>
      </p:sp>
      <p:sp>
        <p:nvSpPr>
          <p:cNvPr id="6" name="Θέση αριθμού διαφάνειας 5">
            <a:extLst>
              <a:ext uri="{FF2B5EF4-FFF2-40B4-BE49-F238E27FC236}">
                <a16:creationId xmlns:a16="http://schemas.microsoft.com/office/drawing/2014/main" id="{A3FEBF3C-40E8-BD78-2AB1-14941037351D}"/>
              </a:ext>
            </a:extLst>
          </p:cNvPr>
          <p:cNvSpPr>
            <a:spLocks noGrp="1"/>
          </p:cNvSpPr>
          <p:nvPr>
            <p:ph type="sldNum" sz="quarter" idx="12"/>
          </p:nvPr>
        </p:nvSpPr>
        <p:spPr/>
        <p:txBody>
          <a:bodyPr/>
          <a:lstStyle/>
          <a:p>
            <a:fld id="{00D10385-91D0-40F3-81EA-50E9A0B25A7B}" type="slidenum">
              <a:rPr lang="en-US" smtClean="0"/>
              <a:t>16</a:t>
            </a:fld>
            <a:endParaRPr lang="en-US"/>
          </a:p>
        </p:txBody>
      </p:sp>
    </p:spTree>
    <p:extLst>
      <p:ext uri="{BB962C8B-B14F-4D97-AF65-F5344CB8AC3E}">
        <p14:creationId xmlns:p14="http://schemas.microsoft.com/office/powerpoint/2010/main" val="2154871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8B119D-A414-FC3C-517C-007DE99AB2A0}"/>
              </a:ext>
            </a:extLst>
          </p:cNvPr>
          <p:cNvSpPr>
            <a:spLocks noGrp="1"/>
          </p:cNvSpPr>
          <p:nvPr>
            <p:ph type="title"/>
          </p:nvPr>
        </p:nvSpPr>
        <p:spPr/>
        <p:txBody>
          <a:bodyPr/>
          <a:lstStyle/>
          <a:p>
            <a:r>
              <a:rPr lang="en-US" dirty="0"/>
              <a:t>Prosody in Linguistics</a:t>
            </a:r>
            <a:endParaRPr lang="el-GR" dirty="0"/>
          </a:p>
        </p:txBody>
      </p:sp>
      <p:sp>
        <p:nvSpPr>
          <p:cNvPr id="3" name="Θέση περιεχομένου 2">
            <a:extLst>
              <a:ext uri="{FF2B5EF4-FFF2-40B4-BE49-F238E27FC236}">
                <a16:creationId xmlns:a16="http://schemas.microsoft.com/office/drawing/2014/main" id="{0C133552-D044-5785-EC08-0777F266D4A0}"/>
              </a:ext>
            </a:extLst>
          </p:cNvPr>
          <p:cNvSpPr>
            <a:spLocks noGrp="1"/>
          </p:cNvSpPr>
          <p:nvPr>
            <p:ph idx="1"/>
          </p:nvPr>
        </p:nvSpPr>
        <p:spPr/>
        <p:txBody>
          <a:bodyPr>
            <a:normAutofit/>
          </a:bodyPr>
          <a:lstStyle/>
          <a:p>
            <a:r>
              <a:rPr lang="en-US" dirty="0"/>
              <a:t>Prosody refers to:</a:t>
            </a:r>
          </a:p>
          <a:p>
            <a:pPr lvl="1"/>
            <a:r>
              <a:rPr lang="en-US" dirty="0"/>
              <a:t>rhythm</a:t>
            </a:r>
          </a:p>
          <a:p>
            <a:pPr lvl="1"/>
            <a:r>
              <a:rPr lang="en-US" dirty="0"/>
              <a:t>tone</a:t>
            </a:r>
          </a:p>
          <a:p>
            <a:pPr lvl="1"/>
            <a:r>
              <a:rPr lang="en-US" dirty="0"/>
              <a:t>intonation of speech</a:t>
            </a:r>
          </a:p>
          <a:p>
            <a:r>
              <a:rPr lang="en-US" dirty="0"/>
              <a:t>Through prosody we can understand characteristics of the speaker such as:</a:t>
            </a:r>
          </a:p>
          <a:p>
            <a:pPr lvl="1"/>
            <a:r>
              <a:rPr lang="en-US" dirty="0"/>
              <a:t>emotional state</a:t>
            </a:r>
          </a:p>
          <a:p>
            <a:pPr lvl="1"/>
            <a:r>
              <a:rPr lang="en-US" dirty="0"/>
              <a:t>type of utterance (e.g., question)</a:t>
            </a:r>
          </a:p>
          <a:p>
            <a:pPr lvl="1"/>
            <a:r>
              <a:rPr lang="en-US" dirty="0"/>
              <a:t>presence of irony or sarcasm</a:t>
            </a:r>
          </a:p>
          <a:p>
            <a:endParaRPr lang="el-GR" dirty="0"/>
          </a:p>
        </p:txBody>
      </p:sp>
      <p:sp>
        <p:nvSpPr>
          <p:cNvPr id="4" name="Θέση ημερομηνίας 3">
            <a:extLst>
              <a:ext uri="{FF2B5EF4-FFF2-40B4-BE49-F238E27FC236}">
                <a16:creationId xmlns:a16="http://schemas.microsoft.com/office/drawing/2014/main" id="{9776E776-CD4C-760B-DD2F-6D6C36941C55}"/>
              </a:ext>
            </a:extLst>
          </p:cNvPr>
          <p:cNvSpPr>
            <a:spLocks noGrp="1"/>
          </p:cNvSpPr>
          <p:nvPr>
            <p:ph type="dt" sz="half" idx="10"/>
          </p:nvPr>
        </p:nvSpPr>
        <p:spPr/>
        <p:txBody>
          <a:bodyPr/>
          <a:lstStyle/>
          <a:p>
            <a:r>
              <a:rPr lang="en-US"/>
              <a:t>09-Mar-26</a:t>
            </a:r>
          </a:p>
        </p:txBody>
      </p:sp>
      <p:sp>
        <p:nvSpPr>
          <p:cNvPr id="5" name="Θέση υποσέλιδου 4">
            <a:extLst>
              <a:ext uri="{FF2B5EF4-FFF2-40B4-BE49-F238E27FC236}">
                <a16:creationId xmlns:a16="http://schemas.microsoft.com/office/drawing/2014/main" id="{93059EE4-4F44-1DE6-0855-9F9531F70082}"/>
              </a:ext>
            </a:extLst>
          </p:cNvPr>
          <p:cNvSpPr>
            <a:spLocks noGrp="1"/>
          </p:cNvSpPr>
          <p:nvPr>
            <p:ph type="ftr" sz="quarter" idx="11"/>
          </p:nvPr>
        </p:nvSpPr>
        <p:spPr/>
        <p:txBody>
          <a:bodyPr/>
          <a:lstStyle/>
          <a:p>
            <a:r>
              <a:rPr lang="en-US"/>
              <a:t>Advanced topics in Biomedical Informatics</a:t>
            </a:r>
          </a:p>
        </p:txBody>
      </p:sp>
      <p:sp>
        <p:nvSpPr>
          <p:cNvPr id="6" name="Θέση αριθμού διαφάνειας 5">
            <a:extLst>
              <a:ext uri="{FF2B5EF4-FFF2-40B4-BE49-F238E27FC236}">
                <a16:creationId xmlns:a16="http://schemas.microsoft.com/office/drawing/2014/main" id="{59337371-3D4F-741A-2F0A-D651B49FF0DA}"/>
              </a:ext>
            </a:extLst>
          </p:cNvPr>
          <p:cNvSpPr>
            <a:spLocks noGrp="1"/>
          </p:cNvSpPr>
          <p:nvPr>
            <p:ph type="sldNum" sz="quarter" idx="12"/>
          </p:nvPr>
        </p:nvSpPr>
        <p:spPr/>
        <p:txBody>
          <a:bodyPr/>
          <a:lstStyle/>
          <a:p>
            <a:fld id="{00D10385-91D0-40F3-81EA-50E9A0B25A7B}" type="slidenum">
              <a:rPr lang="en-US" smtClean="0"/>
              <a:t>17</a:t>
            </a:fld>
            <a:endParaRPr lang="en-US"/>
          </a:p>
        </p:txBody>
      </p:sp>
    </p:spTree>
    <p:extLst>
      <p:ext uri="{BB962C8B-B14F-4D97-AF65-F5344CB8AC3E}">
        <p14:creationId xmlns:p14="http://schemas.microsoft.com/office/powerpoint/2010/main" val="2963915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7CBB2F-B9EC-A46E-86EF-4A99132C4F37}"/>
              </a:ext>
            </a:extLst>
          </p:cNvPr>
          <p:cNvSpPr>
            <a:spLocks noGrp="1"/>
          </p:cNvSpPr>
          <p:nvPr>
            <p:ph type="title"/>
          </p:nvPr>
        </p:nvSpPr>
        <p:spPr/>
        <p:txBody>
          <a:bodyPr/>
          <a:lstStyle/>
          <a:p>
            <a:r>
              <a:rPr lang="en-US" dirty="0"/>
              <a:t>Prosodic Time Features</a:t>
            </a:r>
            <a:endParaRPr lang="el-GR" dirty="0"/>
          </a:p>
        </p:txBody>
      </p:sp>
      <p:sp>
        <p:nvSpPr>
          <p:cNvPr id="3" name="Θέση περιεχομένου 2">
            <a:extLst>
              <a:ext uri="{FF2B5EF4-FFF2-40B4-BE49-F238E27FC236}">
                <a16:creationId xmlns:a16="http://schemas.microsoft.com/office/drawing/2014/main" id="{31509CFE-3FE6-C148-1AFC-8AFAAEE524DC}"/>
              </a:ext>
            </a:extLst>
          </p:cNvPr>
          <p:cNvSpPr>
            <a:spLocks noGrp="1"/>
          </p:cNvSpPr>
          <p:nvPr>
            <p:ph idx="1"/>
          </p:nvPr>
        </p:nvSpPr>
        <p:spPr>
          <a:xfrm>
            <a:off x="838200" y="1825625"/>
            <a:ext cx="5547795" cy="4071322"/>
          </a:xfrm>
        </p:spPr>
        <p:txBody>
          <a:bodyPr/>
          <a:lstStyle/>
          <a:p>
            <a:pPr marL="0" lvl="0" indent="0" eaLnBrk="0" fontAlgn="base" hangingPunct="0">
              <a:lnSpc>
                <a:spcPct val="100000"/>
              </a:lnSpc>
              <a:spcBef>
                <a:spcPct val="0"/>
              </a:spcBef>
              <a:spcAft>
                <a:spcPct val="0"/>
              </a:spcAft>
              <a:buFontTx/>
              <a:buChar char="•"/>
            </a:pPr>
            <a:r>
              <a:rPr lang="en-US" altLang="el-GR" b="1" dirty="0">
                <a:latin typeface="Arial" panose="020B0604020202020204" pitchFamily="34" charset="0"/>
              </a:rPr>
              <a:t> </a:t>
            </a:r>
            <a:r>
              <a:rPr lang="el-GR" altLang="el-GR" b="1" dirty="0" err="1">
                <a:latin typeface="Arial" panose="020B0604020202020204" pitchFamily="34" charset="0"/>
              </a:rPr>
              <a:t>Pitch</a:t>
            </a:r>
            <a:r>
              <a:rPr lang="el-GR" altLang="el-GR" b="1" dirty="0">
                <a:latin typeface="Arial" panose="020B0604020202020204" pitchFamily="34" charset="0"/>
              </a:rPr>
              <a:t>:</a:t>
            </a:r>
            <a:r>
              <a:rPr lang="el-GR" altLang="el-GR" dirty="0">
                <a:latin typeface="Arial" panose="020B0604020202020204" pitchFamily="34" charset="0"/>
              </a:rPr>
              <a:t> </a:t>
            </a:r>
            <a:r>
              <a:rPr lang="el-GR" altLang="el-GR" dirty="0" err="1">
                <a:latin typeface="Arial" panose="020B0604020202020204" pitchFamily="34" charset="0"/>
              </a:rPr>
              <a:t>perceived</a:t>
            </a:r>
            <a:r>
              <a:rPr lang="el-GR" altLang="el-GR" dirty="0">
                <a:latin typeface="Arial" panose="020B0604020202020204" pitchFamily="34" charset="0"/>
              </a:rPr>
              <a:t> </a:t>
            </a:r>
            <a:r>
              <a:rPr lang="el-GR" altLang="el-GR" dirty="0" err="1">
                <a:latin typeface="Arial" panose="020B0604020202020204" pitchFamily="34" charset="0"/>
              </a:rPr>
              <a:t>frequency</a:t>
            </a:r>
            <a:r>
              <a:rPr lang="el-GR" altLang="el-GR" dirty="0">
                <a:latin typeface="Arial" panose="020B0604020202020204" pitchFamily="34" charset="0"/>
              </a:rPr>
              <a:t> of the </a:t>
            </a:r>
            <a:r>
              <a:rPr lang="el-GR" altLang="el-GR" dirty="0" err="1">
                <a:latin typeface="Arial" panose="020B0604020202020204" pitchFamily="34" charset="0"/>
              </a:rPr>
              <a:t>speaker’s</a:t>
            </a:r>
            <a:r>
              <a:rPr lang="el-GR" altLang="el-GR" dirty="0">
                <a:latin typeface="Arial" panose="020B0604020202020204" pitchFamily="34" charset="0"/>
              </a:rPr>
              <a:t> </a:t>
            </a:r>
            <a:r>
              <a:rPr lang="el-GR" altLang="el-GR" dirty="0" err="1">
                <a:latin typeface="Arial" panose="020B0604020202020204" pitchFamily="34" charset="0"/>
              </a:rPr>
              <a:t>voice</a:t>
            </a:r>
            <a:endParaRPr lang="el-GR" altLang="el-GR"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l-GR" b="1" dirty="0">
                <a:latin typeface="Arial" panose="020B0604020202020204" pitchFamily="34" charset="0"/>
              </a:rPr>
              <a:t> </a:t>
            </a:r>
            <a:r>
              <a:rPr lang="el-GR" altLang="el-GR" b="1" dirty="0" err="1">
                <a:latin typeface="Arial" panose="020B0604020202020204" pitchFamily="34" charset="0"/>
              </a:rPr>
              <a:t>Phoneme</a:t>
            </a:r>
            <a:r>
              <a:rPr lang="el-GR" altLang="el-GR" b="1" dirty="0">
                <a:latin typeface="Arial" panose="020B0604020202020204" pitchFamily="34" charset="0"/>
              </a:rPr>
              <a:t> </a:t>
            </a:r>
            <a:r>
              <a:rPr lang="el-GR" altLang="el-GR" b="1" dirty="0" err="1">
                <a:latin typeface="Arial" panose="020B0604020202020204" pitchFamily="34" charset="0"/>
              </a:rPr>
              <a:t>duration</a:t>
            </a:r>
            <a:r>
              <a:rPr lang="el-GR" altLang="el-GR" b="1" dirty="0">
                <a:latin typeface="Arial" panose="020B0604020202020204" pitchFamily="34" charset="0"/>
              </a:rPr>
              <a:t>:</a:t>
            </a:r>
            <a:r>
              <a:rPr lang="el-GR" altLang="el-GR" dirty="0">
                <a:latin typeface="Arial" panose="020B0604020202020204" pitchFamily="34" charset="0"/>
              </a:rPr>
              <a:t> </a:t>
            </a:r>
            <a:r>
              <a:rPr lang="el-GR" altLang="el-GR" dirty="0" err="1">
                <a:latin typeface="Arial" panose="020B0604020202020204" pitchFamily="34" charset="0"/>
              </a:rPr>
              <a:t>short</a:t>
            </a:r>
            <a:r>
              <a:rPr lang="el-GR" altLang="el-GR" dirty="0">
                <a:latin typeface="Arial" panose="020B0604020202020204" pitchFamily="34" charset="0"/>
              </a:rPr>
              <a:t> </a:t>
            </a:r>
            <a:r>
              <a:rPr lang="el-GR" altLang="el-GR" dirty="0" err="1">
                <a:latin typeface="Arial" panose="020B0604020202020204" pitchFamily="34" charset="0"/>
              </a:rPr>
              <a:t>or</a:t>
            </a:r>
            <a:r>
              <a:rPr lang="el-GR" altLang="el-GR" dirty="0">
                <a:latin typeface="Arial" panose="020B0604020202020204" pitchFamily="34" charset="0"/>
              </a:rPr>
              <a:t> </a:t>
            </a:r>
            <a:r>
              <a:rPr lang="el-GR" altLang="el-GR" dirty="0" err="1">
                <a:latin typeface="Arial" panose="020B0604020202020204" pitchFamily="34" charset="0"/>
              </a:rPr>
              <a:t>long</a:t>
            </a:r>
            <a:r>
              <a:rPr lang="el-GR" altLang="el-GR" dirty="0">
                <a:latin typeface="Arial" panose="020B0604020202020204" pitchFamily="34" charset="0"/>
              </a:rPr>
              <a:t> </a:t>
            </a:r>
            <a:r>
              <a:rPr lang="el-GR" altLang="el-GR" dirty="0" err="1">
                <a:latin typeface="Arial" panose="020B0604020202020204" pitchFamily="34" charset="0"/>
              </a:rPr>
              <a:t>sounds</a:t>
            </a:r>
            <a:endParaRPr lang="el-GR" altLang="el-GR"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l-GR" b="1" dirty="0">
                <a:latin typeface="Arial" panose="020B0604020202020204" pitchFamily="34" charset="0"/>
              </a:rPr>
              <a:t> </a:t>
            </a:r>
            <a:r>
              <a:rPr lang="el-GR" altLang="el-GR" b="1" dirty="0" err="1">
                <a:latin typeface="Arial" panose="020B0604020202020204" pitchFamily="34" charset="0"/>
              </a:rPr>
              <a:t>Voice</a:t>
            </a:r>
            <a:r>
              <a:rPr lang="el-GR" altLang="el-GR" b="1" dirty="0">
                <a:latin typeface="Arial" panose="020B0604020202020204" pitchFamily="34" charset="0"/>
              </a:rPr>
              <a:t> </a:t>
            </a:r>
            <a:r>
              <a:rPr lang="el-GR" altLang="el-GR" b="1" dirty="0" err="1">
                <a:latin typeface="Arial" panose="020B0604020202020204" pitchFamily="34" charset="0"/>
              </a:rPr>
              <a:t>intensity</a:t>
            </a:r>
            <a:r>
              <a:rPr lang="el-GR" altLang="el-GR" b="1" dirty="0">
                <a:latin typeface="Arial" panose="020B0604020202020204" pitchFamily="34" charset="0"/>
              </a:rPr>
              <a:t>:</a:t>
            </a:r>
            <a:r>
              <a:rPr lang="el-GR" altLang="el-GR" dirty="0">
                <a:latin typeface="Arial" panose="020B0604020202020204" pitchFamily="34" charset="0"/>
              </a:rPr>
              <a:t> </a:t>
            </a:r>
            <a:r>
              <a:rPr lang="el-GR" altLang="el-GR" dirty="0" err="1">
                <a:latin typeface="Arial" panose="020B0604020202020204" pitchFamily="34" charset="0"/>
              </a:rPr>
              <a:t>related</a:t>
            </a:r>
            <a:r>
              <a:rPr lang="el-GR" altLang="el-GR" dirty="0">
                <a:latin typeface="Arial" panose="020B0604020202020204" pitchFamily="34" charset="0"/>
              </a:rPr>
              <a:t> </a:t>
            </a:r>
            <a:r>
              <a:rPr lang="el-GR" altLang="el-GR" dirty="0" err="1">
                <a:latin typeface="Arial" panose="020B0604020202020204" pitchFamily="34" charset="0"/>
              </a:rPr>
              <a:t>to</a:t>
            </a:r>
            <a:r>
              <a:rPr lang="el-GR" altLang="el-GR" dirty="0">
                <a:latin typeface="Arial" panose="020B0604020202020204" pitchFamily="34" charset="0"/>
              </a:rPr>
              <a:t> </a:t>
            </a:r>
            <a:r>
              <a:rPr lang="el-GR" altLang="el-GR" dirty="0" err="1">
                <a:latin typeface="Arial" panose="020B0604020202020204" pitchFamily="34" charset="0"/>
              </a:rPr>
              <a:t>signal</a:t>
            </a:r>
            <a:r>
              <a:rPr lang="el-GR" altLang="el-GR" dirty="0">
                <a:latin typeface="Arial" panose="020B0604020202020204" pitchFamily="34" charset="0"/>
              </a:rPr>
              <a:t> </a:t>
            </a:r>
            <a:r>
              <a:rPr lang="el-GR" altLang="el-GR" dirty="0" err="1">
                <a:latin typeface="Arial" panose="020B0604020202020204" pitchFamily="34" charset="0"/>
              </a:rPr>
              <a:t>amplitude</a:t>
            </a:r>
            <a:endParaRPr lang="el-GR" altLang="el-GR"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l-GR" b="1" dirty="0">
                <a:latin typeface="Arial" panose="020B0604020202020204" pitchFamily="34" charset="0"/>
              </a:rPr>
              <a:t> </a:t>
            </a:r>
            <a:r>
              <a:rPr lang="el-GR" altLang="el-GR" b="1" dirty="0" err="1">
                <a:latin typeface="Arial" panose="020B0604020202020204" pitchFamily="34" charset="0"/>
              </a:rPr>
              <a:t>Voice</a:t>
            </a:r>
            <a:r>
              <a:rPr lang="el-GR" altLang="el-GR" b="1" dirty="0">
                <a:latin typeface="Arial" panose="020B0604020202020204" pitchFamily="34" charset="0"/>
              </a:rPr>
              <a:t> </a:t>
            </a:r>
            <a:r>
              <a:rPr lang="el-GR" altLang="el-GR" b="1" dirty="0" err="1">
                <a:latin typeface="Arial" panose="020B0604020202020204" pitchFamily="34" charset="0"/>
              </a:rPr>
              <a:t>quality</a:t>
            </a:r>
            <a:endParaRPr lang="el-GR" altLang="el-GR" dirty="0">
              <a:latin typeface="Arial" panose="020B0604020202020204" pitchFamily="34" charset="0"/>
            </a:endParaRPr>
          </a:p>
          <a:p>
            <a:endParaRPr lang="el-GR" dirty="0"/>
          </a:p>
        </p:txBody>
      </p:sp>
      <p:sp>
        <p:nvSpPr>
          <p:cNvPr id="4" name="Θέση ημερομηνίας 3">
            <a:extLst>
              <a:ext uri="{FF2B5EF4-FFF2-40B4-BE49-F238E27FC236}">
                <a16:creationId xmlns:a16="http://schemas.microsoft.com/office/drawing/2014/main" id="{9F96590E-4259-8390-4212-895370E5845B}"/>
              </a:ext>
            </a:extLst>
          </p:cNvPr>
          <p:cNvSpPr>
            <a:spLocks noGrp="1"/>
          </p:cNvSpPr>
          <p:nvPr>
            <p:ph type="dt" sz="half" idx="10"/>
          </p:nvPr>
        </p:nvSpPr>
        <p:spPr/>
        <p:txBody>
          <a:bodyPr/>
          <a:lstStyle/>
          <a:p>
            <a:r>
              <a:rPr lang="en-US"/>
              <a:t>09-Mar-26</a:t>
            </a:r>
          </a:p>
        </p:txBody>
      </p:sp>
      <p:sp>
        <p:nvSpPr>
          <p:cNvPr id="5" name="Θέση υποσέλιδου 4">
            <a:extLst>
              <a:ext uri="{FF2B5EF4-FFF2-40B4-BE49-F238E27FC236}">
                <a16:creationId xmlns:a16="http://schemas.microsoft.com/office/drawing/2014/main" id="{98E982B0-2C69-D425-F6BA-A5ED1423858F}"/>
              </a:ext>
            </a:extLst>
          </p:cNvPr>
          <p:cNvSpPr>
            <a:spLocks noGrp="1"/>
          </p:cNvSpPr>
          <p:nvPr>
            <p:ph type="ftr" sz="quarter" idx="11"/>
          </p:nvPr>
        </p:nvSpPr>
        <p:spPr/>
        <p:txBody>
          <a:bodyPr/>
          <a:lstStyle/>
          <a:p>
            <a:r>
              <a:rPr lang="en-US"/>
              <a:t>Advanced topics in Biomedical Informatics</a:t>
            </a:r>
          </a:p>
        </p:txBody>
      </p:sp>
      <p:sp>
        <p:nvSpPr>
          <p:cNvPr id="6" name="Θέση αριθμού διαφάνειας 5">
            <a:extLst>
              <a:ext uri="{FF2B5EF4-FFF2-40B4-BE49-F238E27FC236}">
                <a16:creationId xmlns:a16="http://schemas.microsoft.com/office/drawing/2014/main" id="{828B2BF6-84CD-1DC1-9133-C8D589F54979}"/>
              </a:ext>
            </a:extLst>
          </p:cNvPr>
          <p:cNvSpPr>
            <a:spLocks noGrp="1"/>
          </p:cNvSpPr>
          <p:nvPr>
            <p:ph type="sldNum" sz="quarter" idx="12"/>
          </p:nvPr>
        </p:nvSpPr>
        <p:spPr/>
        <p:txBody>
          <a:bodyPr/>
          <a:lstStyle/>
          <a:p>
            <a:fld id="{00D10385-91D0-40F3-81EA-50E9A0B25A7B}" type="slidenum">
              <a:rPr lang="en-US" smtClean="0"/>
              <a:t>18</a:t>
            </a:fld>
            <a:endParaRPr lang="en-US"/>
          </a:p>
        </p:txBody>
      </p:sp>
      <p:pic>
        <p:nvPicPr>
          <p:cNvPr id="7" name="Picture 2">
            <a:extLst>
              <a:ext uri="{FF2B5EF4-FFF2-40B4-BE49-F238E27FC236}">
                <a16:creationId xmlns:a16="http://schemas.microsoft.com/office/drawing/2014/main" id="{0D7AE5A3-2146-E978-037A-C91EC4A93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5995" y="2083045"/>
            <a:ext cx="4824412" cy="33748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989D999-D7DA-6C90-CCE3-E3FB6093B3BE}"/>
              </a:ext>
            </a:extLst>
          </p:cNvPr>
          <p:cNvSpPr txBox="1"/>
          <p:nvPr/>
        </p:nvSpPr>
        <p:spPr>
          <a:xfrm>
            <a:off x="7274201" y="5478625"/>
            <a:ext cx="3048000" cy="600164"/>
          </a:xfrm>
          <a:prstGeom prst="rect">
            <a:avLst/>
          </a:prstGeom>
          <a:noFill/>
        </p:spPr>
        <p:txBody>
          <a:bodyPr wrap="square">
            <a:spAutoFit/>
          </a:bodyPr>
          <a:lstStyle/>
          <a:p>
            <a:pPr rtl="0">
              <a:buNone/>
            </a:pPr>
            <a:r>
              <a:rPr lang="en-US" sz="1100" b="0" i="0" u="none" strike="noStrike" dirty="0">
                <a:solidFill>
                  <a:srgbClr val="595959"/>
                </a:solidFill>
                <a:effectLst/>
                <a:latin typeface="Arial" panose="020B0604020202020204" pitchFamily="34" charset="0"/>
              </a:rPr>
              <a:t>https://byjus.com/physics/loudness-of-sound/</a:t>
            </a:r>
            <a:endParaRPr lang="en-US" sz="1100" b="0" dirty="0">
              <a:effectLst/>
            </a:endParaRPr>
          </a:p>
          <a:p>
            <a:pPr>
              <a:buNone/>
            </a:pPr>
            <a:br>
              <a:rPr lang="en-US" sz="1100" dirty="0"/>
            </a:br>
            <a:endParaRPr lang="el-GR" sz="1100" dirty="0"/>
          </a:p>
        </p:txBody>
      </p:sp>
    </p:spTree>
    <p:extLst>
      <p:ext uri="{BB962C8B-B14F-4D97-AF65-F5344CB8AC3E}">
        <p14:creationId xmlns:p14="http://schemas.microsoft.com/office/powerpoint/2010/main" val="541873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6B7130-1A68-63CB-966B-BFF38E47491A}"/>
              </a:ext>
            </a:extLst>
          </p:cNvPr>
          <p:cNvSpPr>
            <a:spLocks noGrp="1"/>
          </p:cNvSpPr>
          <p:nvPr>
            <p:ph type="title"/>
          </p:nvPr>
        </p:nvSpPr>
        <p:spPr/>
        <p:txBody>
          <a:bodyPr>
            <a:normAutofit/>
          </a:bodyPr>
          <a:lstStyle/>
          <a:p>
            <a:r>
              <a:rPr lang="en-US" dirty="0"/>
              <a:t>Examples of Time Features</a:t>
            </a:r>
            <a:endParaRPr lang="el-GR" dirty="0"/>
          </a:p>
        </p:txBody>
      </p:sp>
      <p:sp>
        <p:nvSpPr>
          <p:cNvPr id="3" name="Θέση περιεχομένου 2">
            <a:extLst>
              <a:ext uri="{FF2B5EF4-FFF2-40B4-BE49-F238E27FC236}">
                <a16:creationId xmlns:a16="http://schemas.microsoft.com/office/drawing/2014/main" id="{C61659D8-4F41-0739-3E0F-2B315261F351}"/>
              </a:ext>
            </a:extLst>
          </p:cNvPr>
          <p:cNvSpPr>
            <a:spLocks noGrp="1"/>
          </p:cNvSpPr>
          <p:nvPr>
            <p:ph idx="1"/>
          </p:nvPr>
        </p:nvSpPr>
        <p:spPr/>
        <p:txBody>
          <a:bodyPr/>
          <a:lstStyle/>
          <a:p>
            <a:pPr marL="0" lvl="0" indent="0" eaLnBrk="0" fontAlgn="base" hangingPunct="0">
              <a:lnSpc>
                <a:spcPct val="100000"/>
              </a:lnSpc>
              <a:spcBef>
                <a:spcPct val="0"/>
              </a:spcBef>
              <a:spcAft>
                <a:spcPct val="0"/>
              </a:spcAft>
              <a:buFontTx/>
              <a:buChar char="•"/>
            </a:pPr>
            <a:r>
              <a:rPr lang="en-US" altLang="el-GR" dirty="0">
                <a:latin typeface="Arial" panose="020B0604020202020204" pitchFamily="34" charset="0"/>
              </a:rPr>
              <a:t> N</a:t>
            </a:r>
            <a:r>
              <a:rPr lang="el-GR" altLang="el-GR" dirty="0" err="1">
                <a:latin typeface="Arial" panose="020B0604020202020204" pitchFamily="34" charset="0"/>
              </a:rPr>
              <a:t>umber</a:t>
            </a:r>
            <a:r>
              <a:rPr lang="el-GR" altLang="el-GR" dirty="0">
                <a:latin typeface="Arial" panose="020B0604020202020204" pitchFamily="34" charset="0"/>
              </a:rPr>
              <a:t> of </a:t>
            </a:r>
            <a:r>
              <a:rPr lang="el-GR" altLang="el-GR" b="1" dirty="0" err="1">
                <a:latin typeface="Arial" panose="020B0604020202020204" pitchFamily="34" charset="0"/>
              </a:rPr>
              <a:t>strong</a:t>
            </a:r>
            <a:r>
              <a:rPr lang="el-GR" altLang="el-GR" b="1" dirty="0">
                <a:latin typeface="Arial" panose="020B0604020202020204" pitchFamily="34" charset="0"/>
              </a:rPr>
              <a:t> </a:t>
            </a:r>
            <a:r>
              <a:rPr lang="el-GR" altLang="el-GR" b="1" dirty="0" err="1">
                <a:latin typeface="Arial" panose="020B0604020202020204" pitchFamily="34" charset="0"/>
              </a:rPr>
              <a:t>peaks</a:t>
            </a:r>
            <a:r>
              <a:rPr lang="el-GR" altLang="el-GR" b="1" dirty="0">
                <a:latin typeface="Arial" panose="020B0604020202020204" pitchFamily="34" charset="0"/>
              </a:rPr>
              <a:t> per </a:t>
            </a:r>
            <a:r>
              <a:rPr lang="el-GR" altLang="el-GR" b="1" dirty="0" err="1">
                <a:latin typeface="Arial" panose="020B0604020202020204" pitchFamily="34" charset="0"/>
              </a:rPr>
              <a:t>second</a:t>
            </a:r>
            <a:endParaRPr lang="el-GR" altLang="el-GR"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l-GR" dirty="0">
                <a:latin typeface="Arial" panose="020B0604020202020204" pitchFamily="34" charset="0"/>
              </a:rPr>
              <a:t> M</a:t>
            </a:r>
            <a:r>
              <a:rPr lang="el-GR" altLang="el-GR" dirty="0" err="1">
                <a:latin typeface="Arial" panose="020B0604020202020204" pitchFamily="34" charset="0"/>
              </a:rPr>
              <a:t>ean</a:t>
            </a:r>
            <a:r>
              <a:rPr lang="el-GR" altLang="el-GR" dirty="0">
                <a:latin typeface="Arial" panose="020B0604020202020204" pitchFamily="34" charset="0"/>
              </a:rPr>
              <a:t> and </a:t>
            </a:r>
            <a:r>
              <a:rPr lang="el-GR" altLang="el-GR" dirty="0" err="1">
                <a:latin typeface="Arial" panose="020B0604020202020204" pitchFamily="34" charset="0"/>
              </a:rPr>
              <a:t>standard</a:t>
            </a:r>
            <a:r>
              <a:rPr lang="el-GR" altLang="el-GR" dirty="0">
                <a:latin typeface="Arial" panose="020B0604020202020204" pitchFamily="34" charset="0"/>
              </a:rPr>
              <a:t> </a:t>
            </a:r>
            <a:r>
              <a:rPr lang="el-GR" altLang="el-GR" dirty="0" err="1">
                <a:latin typeface="Arial" panose="020B0604020202020204" pitchFamily="34" charset="0"/>
              </a:rPr>
              <a:t>deviation</a:t>
            </a:r>
            <a:r>
              <a:rPr lang="el-GR" altLang="el-GR" dirty="0">
                <a:latin typeface="Arial" panose="020B0604020202020204" pitchFamily="34" charset="0"/>
              </a:rPr>
              <a:t> of </a:t>
            </a:r>
            <a:r>
              <a:rPr lang="el-GR" altLang="el-GR" b="1" dirty="0" err="1">
                <a:latin typeface="Arial" panose="020B0604020202020204" pitchFamily="34" charset="0"/>
              </a:rPr>
              <a:t>continuous</a:t>
            </a:r>
            <a:r>
              <a:rPr lang="el-GR" altLang="el-GR" b="1" dirty="0">
                <a:latin typeface="Arial" panose="020B0604020202020204" pitchFamily="34" charset="0"/>
              </a:rPr>
              <a:t> </a:t>
            </a:r>
            <a:r>
              <a:rPr lang="el-GR" altLang="el-GR" b="1" dirty="0" err="1">
                <a:latin typeface="Arial" panose="020B0604020202020204" pitchFamily="34" charset="0"/>
              </a:rPr>
              <a:t>speech</a:t>
            </a:r>
            <a:r>
              <a:rPr lang="el-GR" altLang="el-GR" b="1" dirty="0">
                <a:latin typeface="Arial" panose="020B0604020202020204" pitchFamily="34" charset="0"/>
              </a:rPr>
              <a:t> </a:t>
            </a:r>
            <a:r>
              <a:rPr lang="el-GR" altLang="el-GR" b="1" dirty="0" err="1">
                <a:latin typeface="Arial" panose="020B0604020202020204" pitchFamily="34" charset="0"/>
              </a:rPr>
              <a:t>segments</a:t>
            </a:r>
            <a:endParaRPr lang="el-GR" altLang="el-GR"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l-GR" dirty="0">
                <a:latin typeface="Arial" panose="020B0604020202020204" pitchFamily="34" charset="0"/>
              </a:rPr>
              <a:t> A</a:t>
            </a:r>
            <a:r>
              <a:rPr lang="el-GR" altLang="el-GR" dirty="0" err="1">
                <a:latin typeface="Arial" panose="020B0604020202020204" pitchFamily="34" charset="0"/>
              </a:rPr>
              <a:t>nalysis</a:t>
            </a:r>
            <a:r>
              <a:rPr lang="el-GR" altLang="el-GR" dirty="0">
                <a:latin typeface="Arial" panose="020B0604020202020204" pitchFamily="34" charset="0"/>
              </a:rPr>
              <a:t> of </a:t>
            </a:r>
            <a:r>
              <a:rPr lang="el-GR" altLang="el-GR" b="1" dirty="0" err="1">
                <a:latin typeface="Arial" panose="020B0604020202020204" pitchFamily="34" charset="0"/>
              </a:rPr>
              <a:t>speech</a:t>
            </a:r>
            <a:r>
              <a:rPr lang="el-GR" altLang="el-GR" b="1" dirty="0">
                <a:latin typeface="Arial" panose="020B0604020202020204" pitchFamily="34" charset="0"/>
              </a:rPr>
              <a:t> </a:t>
            </a:r>
            <a:r>
              <a:rPr lang="el-GR" altLang="el-GR" b="1" dirty="0" err="1">
                <a:latin typeface="Arial" panose="020B0604020202020204" pitchFamily="34" charset="0"/>
              </a:rPr>
              <a:t>pauses</a:t>
            </a:r>
            <a:endParaRPr lang="el-GR" altLang="el-GR" dirty="0">
              <a:latin typeface="Arial" panose="020B0604020202020204" pitchFamily="34" charset="0"/>
            </a:endParaRPr>
          </a:p>
          <a:p>
            <a:endParaRPr lang="el-GR" dirty="0"/>
          </a:p>
        </p:txBody>
      </p:sp>
      <p:sp>
        <p:nvSpPr>
          <p:cNvPr id="4" name="Θέση ημερομηνίας 3">
            <a:extLst>
              <a:ext uri="{FF2B5EF4-FFF2-40B4-BE49-F238E27FC236}">
                <a16:creationId xmlns:a16="http://schemas.microsoft.com/office/drawing/2014/main" id="{37F6B8EA-BFA9-5B0A-A45D-264EFAC9A36E}"/>
              </a:ext>
            </a:extLst>
          </p:cNvPr>
          <p:cNvSpPr>
            <a:spLocks noGrp="1"/>
          </p:cNvSpPr>
          <p:nvPr>
            <p:ph type="dt" sz="half" idx="10"/>
          </p:nvPr>
        </p:nvSpPr>
        <p:spPr/>
        <p:txBody>
          <a:bodyPr/>
          <a:lstStyle/>
          <a:p>
            <a:r>
              <a:rPr lang="en-US" dirty="0"/>
              <a:t>09-Mar-26</a:t>
            </a:r>
          </a:p>
        </p:txBody>
      </p:sp>
      <p:sp>
        <p:nvSpPr>
          <p:cNvPr id="5" name="Θέση υποσέλιδου 4">
            <a:extLst>
              <a:ext uri="{FF2B5EF4-FFF2-40B4-BE49-F238E27FC236}">
                <a16:creationId xmlns:a16="http://schemas.microsoft.com/office/drawing/2014/main" id="{38A14D04-C865-5747-33FA-3C2A4189E334}"/>
              </a:ext>
            </a:extLst>
          </p:cNvPr>
          <p:cNvSpPr>
            <a:spLocks noGrp="1"/>
          </p:cNvSpPr>
          <p:nvPr>
            <p:ph type="ftr" sz="quarter" idx="11"/>
          </p:nvPr>
        </p:nvSpPr>
        <p:spPr/>
        <p:txBody>
          <a:bodyPr/>
          <a:lstStyle/>
          <a:p>
            <a:r>
              <a:rPr lang="en-US"/>
              <a:t>Advanced topics in Biomedical Informatics</a:t>
            </a:r>
          </a:p>
        </p:txBody>
      </p:sp>
      <p:sp>
        <p:nvSpPr>
          <p:cNvPr id="6" name="Θέση αριθμού διαφάνειας 5">
            <a:extLst>
              <a:ext uri="{FF2B5EF4-FFF2-40B4-BE49-F238E27FC236}">
                <a16:creationId xmlns:a16="http://schemas.microsoft.com/office/drawing/2014/main" id="{FDF8A1E6-EE58-1C7A-EBFC-19CDFD4DB1A7}"/>
              </a:ext>
            </a:extLst>
          </p:cNvPr>
          <p:cNvSpPr>
            <a:spLocks noGrp="1"/>
          </p:cNvSpPr>
          <p:nvPr>
            <p:ph type="sldNum" sz="quarter" idx="12"/>
          </p:nvPr>
        </p:nvSpPr>
        <p:spPr/>
        <p:txBody>
          <a:bodyPr/>
          <a:lstStyle/>
          <a:p>
            <a:fld id="{00D10385-91D0-40F3-81EA-50E9A0B25A7B}" type="slidenum">
              <a:rPr lang="en-US" smtClean="0"/>
              <a:t>19</a:t>
            </a:fld>
            <a:endParaRPr lang="en-US"/>
          </a:p>
        </p:txBody>
      </p:sp>
      <p:pic>
        <p:nvPicPr>
          <p:cNvPr id="7" name="Picture 2">
            <a:extLst>
              <a:ext uri="{FF2B5EF4-FFF2-40B4-BE49-F238E27FC236}">
                <a16:creationId xmlns:a16="http://schemas.microsoft.com/office/drawing/2014/main" id="{314B84BD-000A-8EE3-792D-6B97AD55F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1432" y="3659240"/>
            <a:ext cx="5234413" cy="19760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722EAF-9A64-AA4D-E850-BE7B5AAC7543}"/>
              </a:ext>
            </a:extLst>
          </p:cNvPr>
          <p:cNvSpPr txBox="1"/>
          <p:nvPr/>
        </p:nvSpPr>
        <p:spPr>
          <a:xfrm>
            <a:off x="4130852" y="5711736"/>
            <a:ext cx="5161935" cy="600164"/>
          </a:xfrm>
          <a:prstGeom prst="rect">
            <a:avLst/>
          </a:prstGeom>
          <a:noFill/>
        </p:spPr>
        <p:txBody>
          <a:bodyPr wrap="square">
            <a:spAutoFit/>
          </a:bodyPr>
          <a:lstStyle/>
          <a:p>
            <a:pPr rtl="0">
              <a:buNone/>
            </a:pPr>
            <a:r>
              <a:rPr lang="en-US" sz="1100" b="0" i="0" u="none" strike="noStrike" dirty="0">
                <a:solidFill>
                  <a:srgbClr val="595959"/>
                </a:solidFill>
                <a:effectLst/>
                <a:latin typeface="Arial" panose="020B0604020202020204" pitchFamily="34" charset="0"/>
              </a:rPr>
              <a:t>https://ebrary.net/93224/language_literature/segmentation_speech_signal</a:t>
            </a:r>
            <a:endParaRPr lang="en-US" sz="1100" b="0" dirty="0">
              <a:effectLst/>
            </a:endParaRPr>
          </a:p>
          <a:p>
            <a:pPr>
              <a:buNone/>
            </a:pPr>
            <a:br>
              <a:rPr lang="en-US" sz="1100" dirty="0"/>
            </a:br>
            <a:endParaRPr lang="el-GR" sz="1100" dirty="0"/>
          </a:p>
        </p:txBody>
      </p:sp>
    </p:spTree>
    <p:extLst>
      <p:ext uri="{BB962C8B-B14F-4D97-AF65-F5344CB8AC3E}">
        <p14:creationId xmlns:p14="http://schemas.microsoft.com/office/powerpoint/2010/main" val="1947697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BFFE9-EC2F-FB0A-967C-CFFE25CA15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64DB11-7522-DD2D-A7C7-9ED222999489}"/>
              </a:ext>
            </a:extLst>
          </p:cNvPr>
          <p:cNvSpPr>
            <a:spLocks noGrp="1"/>
          </p:cNvSpPr>
          <p:nvPr>
            <p:ph type="title"/>
          </p:nvPr>
        </p:nvSpPr>
        <p:spPr/>
        <p:txBody>
          <a:bodyPr/>
          <a:lstStyle/>
          <a:p>
            <a:pPr algn="ctr"/>
            <a:r>
              <a:rPr lang="en-US" dirty="0"/>
              <a:t>Dr. Anastasia Pentari: Short Biography</a:t>
            </a:r>
          </a:p>
        </p:txBody>
      </p:sp>
      <p:sp>
        <p:nvSpPr>
          <p:cNvPr id="4" name="Date Placeholder 3">
            <a:extLst>
              <a:ext uri="{FF2B5EF4-FFF2-40B4-BE49-F238E27FC236}">
                <a16:creationId xmlns:a16="http://schemas.microsoft.com/office/drawing/2014/main" id="{313893D8-947C-BB22-D744-B299DEC6529C}"/>
              </a:ext>
            </a:extLst>
          </p:cNvPr>
          <p:cNvSpPr>
            <a:spLocks noGrp="1"/>
          </p:cNvSpPr>
          <p:nvPr>
            <p:ph type="dt" sz="half" idx="10"/>
          </p:nvPr>
        </p:nvSpPr>
        <p:spPr>
          <a:xfrm>
            <a:off x="0" y="6492875"/>
            <a:ext cx="863600" cy="365125"/>
          </a:xfrm>
        </p:spPr>
        <p:txBody>
          <a:bodyPr/>
          <a:lstStyle/>
          <a:p>
            <a:r>
              <a:rPr lang="en-US" dirty="0"/>
              <a:t>09-Mar-26</a:t>
            </a:r>
          </a:p>
        </p:txBody>
      </p:sp>
      <p:sp>
        <p:nvSpPr>
          <p:cNvPr id="5" name="Footer Placeholder 4">
            <a:extLst>
              <a:ext uri="{FF2B5EF4-FFF2-40B4-BE49-F238E27FC236}">
                <a16:creationId xmlns:a16="http://schemas.microsoft.com/office/drawing/2014/main" id="{EAE0ED28-C376-E93C-328B-E26CD0B991E6}"/>
              </a:ext>
            </a:extLst>
          </p:cNvPr>
          <p:cNvSpPr>
            <a:spLocks noGrp="1"/>
          </p:cNvSpPr>
          <p:nvPr>
            <p:ph type="ftr" sz="quarter" idx="11"/>
          </p:nvPr>
        </p:nvSpPr>
        <p:spPr>
          <a:xfrm>
            <a:off x="0" y="0"/>
            <a:ext cx="3361267" cy="365125"/>
          </a:xfrm>
        </p:spPr>
        <p:txBody>
          <a:bodyPr/>
          <a:lstStyle/>
          <a:p>
            <a:r>
              <a:rPr lang="en-US" b="1" dirty="0">
                <a:latin typeface="Arial Rounded MT Bold" panose="020F0704030504030204" pitchFamily="34" charset="0"/>
              </a:rPr>
              <a:t>Advanced topics in Biomedical Informatics</a:t>
            </a:r>
          </a:p>
        </p:txBody>
      </p:sp>
      <p:sp>
        <p:nvSpPr>
          <p:cNvPr id="6" name="Slide Number Placeholder 5">
            <a:extLst>
              <a:ext uri="{FF2B5EF4-FFF2-40B4-BE49-F238E27FC236}">
                <a16:creationId xmlns:a16="http://schemas.microsoft.com/office/drawing/2014/main" id="{8E2CB87F-9AD5-ACA2-13BB-FBF72778009C}"/>
              </a:ext>
            </a:extLst>
          </p:cNvPr>
          <p:cNvSpPr>
            <a:spLocks noGrp="1"/>
          </p:cNvSpPr>
          <p:nvPr>
            <p:ph type="sldNum" sz="quarter" idx="12"/>
          </p:nvPr>
        </p:nvSpPr>
        <p:spPr>
          <a:xfrm>
            <a:off x="9448800" y="6492874"/>
            <a:ext cx="2743200" cy="365125"/>
          </a:xfrm>
        </p:spPr>
        <p:txBody>
          <a:bodyPr/>
          <a:lstStyle/>
          <a:p>
            <a:fld id="{00D10385-91D0-40F3-81EA-50E9A0B25A7B}" type="slidenum">
              <a:rPr lang="en-US" smtClean="0"/>
              <a:t>2</a:t>
            </a:fld>
            <a:endParaRPr lang="en-US"/>
          </a:p>
        </p:txBody>
      </p:sp>
      <p:pic>
        <p:nvPicPr>
          <p:cNvPr id="1026" name="Picture 2" descr="Hellenic Mediterranean University (HMU) | Digital Twin">
            <a:extLst>
              <a:ext uri="{FF2B5EF4-FFF2-40B4-BE49-F238E27FC236}">
                <a16:creationId xmlns:a16="http://schemas.microsoft.com/office/drawing/2014/main" id="{14291A05-1CEB-AC85-5EFC-9308670EEEB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11438467" y="0"/>
            <a:ext cx="753533" cy="7535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DD19432-E673-6D27-C055-31088764F022}"/>
              </a:ext>
            </a:extLst>
          </p:cNvPr>
          <p:cNvSpPr txBox="1"/>
          <p:nvPr/>
        </p:nvSpPr>
        <p:spPr>
          <a:xfrm>
            <a:off x="1117599" y="2023533"/>
            <a:ext cx="8170333" cy="3139321"/>
          </a:xfrm>
          <a:prstGeom prst="rect">
            <a:avLst/>
          </a:prstGeom>
          <a:noFill/>
        </p:spPr>
        <p:txBody>
          <a:bodyPr wrap="square" rtlCol="0">
            <a:spAutoFit/>
          </a:bodyPr>
          <a:lstStyle/>
          <a:p>
            <a:r>
              <a:rPr lang="en-US" dirty="0"/>
              <a:t>Education:</a:t>
            </a:r>
          </a:p>
          <a:p>
            <a:r>
              <a:rPr lang="en-US" dirty="0"/>
              <a:t>- 2013: Diploma, Electrical &amp; Computer Engineering, Technical University of Crete</a:t>
            </a:r>
          </a:p>
          <a:p>
            <a:r>
              <a:rPr lang="en-US" dirty="0"/>
              <a:t>- 2015: MSc, Electrical &amp; Computer Engineering, Technical University of Crete</a:t>
            </a:r>
          </a:p>
          <a:p>
            <a:r>
              <a:rPr lang="en-US" dirty="0"/>
              <a:t>- 2022: PhD, Computer Science, University of Crete</a:t>
            </a:r>
          </a:p>
          <a:p>
            <a:r>
              <a:rPr lang="en-US" dirty="0"/>
              <a:t>- 2022-Current: Postdoctoral Researcher, CBML, FORTH</a:t>
            </a:r>
          </a:p>
          <a:p>
            <a:r>
              <a:rPr lang="en-US" dirty="0"/>
              <a:t>Main Research Interests:</a:t>
            </a:r>
          </a:p>
          <a:p>
            <a:r>
              <a:rPr lang="en-US" dirty="0"/>
              <a:t>- Speech and voice processing (medical data)</a:t>
            </a:r>
          </a:p>
          <a:p>
            <a:r>
              <a:rPr lang="en-US" dirty="0"/>
              <a:t>- Signal processing for emotional state recognition</a:t>
            </a:r>
          </a:p>
          <a:p>
            <a:r>
              <a:rPr lang="en-US" dirty="0"/>
              <a:t>- Development of algorithms based on machine learning and deep learning</a:t>
            </a:r>
          </a:p>
          <a:p>
            <a:r>
              <a:rPr lang="en-US" dirty="0"/>
              <a:t>- Graph theory applied to signals (such as speech, EEG)</a:t>
            </a:r>
          </a:p>
          <a:p>
            <a:endParaRPr lang="en-US" dirty="0"/>
          </a:p>
        </p:txBody>
      </p:sp>
    </p:spTree>
    <p:extLst>
      <p:ext uri="{BB962C8B-B14F-4D97-AF65-F5344CB8AC3E}">
        <p14:creationId xmlns:p14="http://schemas.microsoft.com/office/powerpoint/2010/main" val="1670156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9AAF5B-F59D-BB78-0D42-6E6673514198}"/>
              </a:ext>
            </a:extLst>
          </p:cNvPr>
          <p:cNvSpPr>
            <a:spLocks noGrp="1"/>
          </p:cNvSpPr>
          <p:nvPr>
            <p:ph type="title"/>
          </p:nvPr>
        </p:nvSpPr>
        <p:spPr/>
        <p:txBody>
          <a:bodyPr/>
          <a:lstStyle/>
          <a:p>
            <a:r>
              <a:rPr lang="en-US" dirty="0"/>
              <a:t>Important Speech-based Features (1)</a:t>
            </a:r>
            <a:endParaRPr lang="el-GR" dirty="0"/>
          </a:p>
        </p:txBody>
      </p:sp>
      <p:sp>
        <p:nvSpPr>
          <p:cNvPr id="3" name="Θέση περιεχομένου 2">
            <a:extLst>
              <a:ext uri="{FF2B5EF4-FFF2-40B4-BE49-F238E27FC236}">
                <a16:creationId xmlns:a16="http://schemas.microsoft.com/office/drawing/2014/main" id="{B456A5F4-9144-6B52-C2EB-E8DAAA77206E}"/>
              </a:ext>
            </a:extLst>
          </p:cNvPr>
          <p:cNvSpPr>
            <a:spLocks noGrp="1"/>
          </p:cNvSpPr>
          <p:nvPr>
            <p:ph sz="half" idx="1"/>
          </p:nvPr>
        </p:nvSpPr>
        <p:spPr>
          <a:xfrm>
            <a:off x="838199" y="1825625"/>
            <a:ext cx="6824773" cy="4351338"/>
          </a:xfrm>
        </p:spPr>
        <p:txBody>
          <a:bodyPr>
            <a:normAutofit fontScale="92500"/>
          </a:bodyPr>
          <a:lstStyle/>
          <a:p>
            <a:r>
              <a:rPr lang="en-US" b="1" dirty="0"/>
              <a:t>Shimmer: </a:t>
            </a:r>
            <a:r>
              <a:rPr lang="en-US" dirty="0"/>
              <a:t>Measures the </a:t>
            </a:r>
            <a:r>
              <a:rPr lang="en-US" b="1" dirty="0"/>
              <a:t>short-term variability in the peak-to-peak amplitude</a:t>
            </a:r>
            <a:r>
              <a:rPr lang="en-US" dirty="0"/>
              <a:t> of successive glottal cycles during sustained phonation.</a:t>
            </a:r>
          </a:p>
          <a:p>
            <a:r>
              <a:rPr lang="en-US" dirty="0"/>
              <a:t>Refers to the </a:t>
            </a:r>
            <a:r>
              <a:rPr lang="en-US" b="1" dirty="0"/>
              <a:t>involuntary change in peak amplitude</a:t>
            </a:r>
            <a:r>
              <a:rPr lang="en-US" dirty="0"/>
              <a:t> across adjacent phonatory cycles.</a:t>
            </a:r>
          </a:p>
          <a:p>
            <a:r>
              <a:rPr lang="en-US" b="1" dirty="0"/>
              <a:t>Clinical significance:</a:t>
            </a:r>
            <a:endParaRPr lang="en-US" dirty="0"/>
          </a:p>
          <a:p>
            <a:pPr lvl="1"/>
            <a:r>
              <a:rPr lang="en-US" dirty="0"/>
              <a:t>High shimmer levels may indicate </a:t>
            </a:r>
            <a:r>
              <a:rPr lang="en-US" b="1" dirty="0"/>
              <a:t>reduced glottic resistance</a:t>
            </a:r>
            <a:endParaRPr lang="en-US" dirty="0"/>
          </a:p>
          <a:p>
            <a:pPr lvl="1"/>
            <a:r>
              <a:rPr lang="en-US" dirty="0"/>
              <a:t>May suggest </a:t>
            </a:r>
            <a:r>
              <a:rPr lang="en-US" b="1" dirty="0"/>
              <a:t>mass lesions on the vocal</a:t>
            </a:r>
            <a:endParaRPr lang="en-US" dirty="0"/>
          </a:p>
          <a:p>
            <a:pPr lvl="1"/>
            <a:r>
              <a:rPr lang="en-US" dirty="0"/>
              <a:t>Perceptually associated with </a:t>
            </a:r>
            <a:r>
              <a:rPr lang="en-US" b="1" dirty="0"/>
              <a:t>breathiness</a:t>
            </a:r>
            <a:r>
              <a:rPr lang="en-US" dirty="0"/>
              <a:t> or </a:t>
            </a:r>
            <a:r>
              <a:rPr lang="en-US" b="1" dirty="0"/>
              <a:t>hoarseness</a:t>
            </a:r>
            <a:r>
              <a:rPr lang="en-US" dirty="0"/>
              <a:t> in the voice</a:t>
            </a:r>
          </a:p>
          <a:p>
            <a:pPr marL="0" lvl="0" indent="0" eaLnBrk="0" fontAlgn="base" hangingPunct="0">
              <a:lnSpc>
                <a:spcPct val="100000"/>
              </a:lnSpc>
              <a:spcBef>
                <a:spcPct val="0"/>
              </a:spcBef>
              <a:spcAft>
                <a:spcPct val="0"/>
              </a:spcAft>
              <a:buNone/>
            </a:pPr>
            <a:endParaRPr lang="el-GR" altLang="el-GR" sz="2400" dirty="0">
              <a:latin typeface="Arial" panose="020B0604020202020204" pitchFamily="34" charset="0"/>
            </a:endParaRPr>
          </a:p>
          <a:p>
            <a:endParaRPr lang="el-GR" sz="3600" dirty="0"/>
          </a:p>
        </p:txBody>
      </p:sp>
      <p:sp>
        <p:nvSpPr>
          <p:cNvPr id="5" name="Θέση ημερομηνίας 4">
            <a:extLst>
              <a:ext uri="{FF2B5EF4-FFF2-40B4-BE49-F238E27FC236}">
                <a16:creationId xmlns:a16="http://schemas.microsoft.com/office/drawing/2014/main" id="{D265EB46-9CC2-A2E7-B683-62B8DAE305F2}"/>
              </a:ext>
            </a:extLst>
          </p:cNvPr>
          <p:cNvSpPr>
            <a:spLocks noGrp="1"/>
          </p:cNvSpPr>
          <p:nvPr>
            <p:ph type="dt" sz="half" idx="10"/>
          </p:nvPr>
        </p:nvSpPr>
        <p:spPr/>
        <p:txBody>
          <a:bodyPr/>
          <a:lstStyle/>
          <a:p>
            <a:r>
              <a:rPr lang="en-US"/>
              <a:t>09-Mar-26</a:t>
            </a:r>
          </a:p>
        </p:txBody>
      </p:sp>
      <p:sp>
        <p:nvSpPr>
          <p:cNvPr id="6" name="Θέση υποσέλιδου 5">
            <a:extLst>
              <a:ext uri="{FF2B5EF4-FFF2-40B4-BE49-F238E27FC236}">
                <a16:creationId xmlns:a16="http://schemas.microsoft.com/office/drawing/2014/main" id="{012A50AA-79B5-AE2F-4EBC-FF3678F687F5}"/>
              </a:ext>
            </a:extLst>
          </p:cNvPr>
          <p:cNvSpPr>
            <a:spLocks noGrp="1"/>
          </p:cNvSpPr>
          <p:nvPr>
            <p:ph type="ftr" sz="quarter" idx="11"/>
          </p:nvPr>
        </p:nvSpPr>
        <p:spPr/>
        <p:txBody>
          <a:bodyPr/>
          <a:lstStyle/>
          <a:p>
            <a:r>
              <a:rPr lang="en-US"/>
              <a:t>Advanced topics in Biomedical Informatics</a:t>
            </a:r>
          </a:p>
        </p:txBody>
      </p:sp>
      <p:sp>
        <p:nvSpPr>
          <p:cNvPr id="7" name="Θέση αριθμού διαφάνειας 6">
            <a:extLst>
              <a:ext uri="{FF2B5EF4-FFF2-40B4-BE49-F238E27FC236}">
                <a16:creationId xmlns:a16="http://schemas.microsoft.com/office/drawing/2014/main" id="{EE10588B-128F-F8AB-B3CC-61B2D3B6D695}"/>
              </a:ext>
            </a:extLst>
          </p:cNvPr>
          <p:cNvSpPr>
            <a:spLocks noGrp="1"/>
          </p:cNvSpPr>
          <p:nvPr>
            <p:ph type="sldNum" sz="quarter" idx="12"/>
          </p:nvPr>
        </p:nvSpPr>
        <p:spPr/>
        <p:txBody>
          <a:bodyPr/>
          <a:lstStyle/>
          <a:p>
            <a:fld id="{00D10385-91D0-40F3-81EA-50E9A0B25A7B}" type="slidenum">
              <a:rPr lang="en-US" smtClean="0"/>
              <a:t>20</a:t>
            </a:fld>
            <a:endParaRPr lang="en-US"/>
          </a:p>
        </p:txBody>
      </p:sp>
      <p:pic>
        <p:nvPicPr>
          <p:cNvPr id="8" name="Picture 2">
            <a:extLst>
              <a:ext uri="{FF2B5EF4-FFF2-40B4-BE49-F238E27FC236}">
                <a16:creationId xmlns:a16="http://schemas.microsoft.com/office/drawing/2014/main" id="{C3ACFF57-6955-6731-0039-7896EE95E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2973" y="2023330"/>
            <a:ext cx="3799360" cy="250201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C969CF1-95DC-CA88-4A2A-BC5B1A272788}"/>
              </a:ext>
            </a:extLst>
          </p:cNvPr>
          <p:cNvSpPr txBox="1"/>
          <p:nvPr/>
        </p:nvSpPr>
        <p:spPr>
          <a:xfrm>
            <a:off x="7894083" y="4704734"/>
            <a:ext cx="3568250" cy="769441"/>
          </a:xfrm>
          <a:prstGeom prst="rect">
            <a:avLst/>
          </a:prstGeom>
          <a:noFill/>
        </p:spPr>
        <p:txBody>
          <a:bodyPr wrap="square">
            <a:spAutoFit/>
          </a:bodyPr>
          <a:lstStyle/>
          <a:p>
            <a:pPr rtl="0">
              <a:buNone/>
            </a:pPr>
            <a:r>
              <a:rPr lang="en-US" sz="1100" b="0" i="0" u="none" strike="noStrike" dirty="0">
                <a:solidFill>
                  <a:srgbClr val="595959"/>
                </a:solidFill>
                <a:effectLst/>
                <a:latin typeface="Arial" panose="020B0604020202020204" pitchFamily="34" charset="0"/>
              </a:rPr>
              <a:t>https://quizlet.com/790202689/ch67-speech-and-hearing-science-flash-cards/</a:t>
            </a:r>
            <a:endParaRPr lang="en-US" sz="1100" b="0" dirty="0">
              <a:effectLst/>
            </a:endParaRPr>
          </a:p>
          <a:p>
            <a:pPr>
              <a:buNone/>
            </a:pPr>
            <a:br>
              <a:rPr lang="en-US" sz="1100" dirty="0"/>
            </a:br>
            <a:endParaRPr lang="el-GR" sz="1100" dirty="0"/>
          </a:p>
        </p:txBody>
      </p:sp>
    </p:spTree>
    <p:extLst>
      <p:ext uri="{BB962C8B-B14F-4D97-AF65-F5344CB8AC3E}">
        <p14:creationId xmlns:p14="http://schemas.microsoft.com/office/powerpoint/2010/main" val="2388469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F321C6-9F7F-2B3E-7A4C-4265E9E62C57}"/>
              </a:ext>
            </a:extLst>
          </p:cNvPr>
          <p:cNvSpPr>
            <a:spLocks noGrp="1"/>
          </p:cNvSpPr>
          <p:nvPr>
            <p:ph type="title"/>
          </p:nvPr>
        </p:nvSpPr>
        <p:spPr/>
        <p:txBody>
          <a:bodyPr/>
          <a:lstStyle/>
          <a:p>
            <a:r>
              <a:rPr lang="en-US" dirty="0"/>
              <a:t>Important Speech-based Features (2)</a:t>
            </a:r>
            <a:endParaRPr lang="el-GR" dirty="0"/>
          </a:p>
        </p:txBody>
      </p:sp>
      <p:sp>
        <p:nvSpPr>
          <p:cNvPr id="3" name="Θέση περιεχομένου 2">
            <a:extLst>
              <a:ext uri="{FF2B5EF4-FFF2-40B4-BE49-F238E27FC236}">
                <a16:creationId xmlns:a16="http://schemas.microsoft.com/office/drawing/2014/main" id="{7567724D-C5BF-0ED1-1C83-156A33E0ABEF}"/>
              </a:ext>
            </a:extLst>
          </p:cNvPr>
          <p:cNvSpPr>
            <a:spLocks noGrp="1"/>
          </p:cNvSpPr>
          <p:nvPr>
            <p:ph idx="1"/>
          </p:nvPr>
        </p:nvSpPr>
        <p:spPr/>
        <p:txBody>
          <a:bodyPr/>
          <a:lstStyle/>
          <a:p>
            <a:r>
              <a:rPr lang="en-US" b="1" dirty="0"/>
              <a:t>Jitter: </a:t>
            </a:r>
            <a:r>
              <a:rPr lang="en-US" dirty="0"/>
              <a:t>Measures the </a:t>
            </a:r>
            <a:r>
              <a:rPr lang="en-US" b="1" dirty="0"/>
              <a:t>short-term variability in the fundamental frequency (F0)</a:t>
            </a:r>
            <a:r>
              <a:rPr lang="en-US" dirty="0"/>
              <a:t> or the </a:t>
            </a:r>
            <a:r>
              <a:rPr lang="en-US" b="1" dirty="0"/>
              <a:t>duration of the glottal period</a:t>
            </a:r>
            <a:r>
              <a:rPr lang="en-US" dirty="0"/>
              <a:t>.</a:t>
            </a:r>
          </a:p>
          <a:p>
            <a:r>
              <a:rPr lang="en-US" dirty="0"/>
              <a:t>Represents </a:t>
            </a:r>
            <a:r>
              <a:rPr lang="en-US" b="1" dirty="0"/>
              <a:t>cycle-to-cycle frequency variation</a:t>
            </a:r>
            <a:r>
              <a:rPr lang="en-US" dirty="0"/>
              <a:t> that cannot be explained by voluntary changes in fundamental frequency.</a:t>
            </a:r>
          </a:p>
          <a:p>
            <a:r>
              <a:rPr lang="en-US" b="1" dirty="0"/>
              <a:t>Clinical significance:</a:t>
            </a:r>
            <a:endParaRPr lang="en-US" dirty="0"/>
          </a:p>
          <a:p>
            <a:pPr lvl="1"/>
            <a:r>
              <a:rPr lang="en-US" dirty="0"/>
              <a:t>Elevated jitter often results from </a:t>
            </a:r>
            <a:r>
              <a:rPr lang="en-US" b="1" dirty="0"/>
              <a:t>poor control of vocal fold vibration</a:t>
            </a:r>
            <a:r>
              <a:rPr lang="en-US" dirty="0"/>
              <a:t>.</a:t>
            </a:r>
          </a:p>
          <a:p>
            <a:pPr lvl="1"/>
            <a:r>
              <a:rPr lang="en-US" dirty="0"/>
              <a:t>Can be caused by </a:t>
            </a:r>
            <a:r>
              <a:rPr lang="en-US" b="1" dirty="0"/>
              <a:t>neurological tremors</a:t>
            </a:r>
            <a:r>
              <a:rPr lang="en-US" dirty="0"/>
              <a:t> or </a:t>
            </a:r>
            <a:r>
              <a:rPr lang="en-US" b="1" dirty="0"/>
              <a:t>increased vocal fold tension</a:t>
            </a:r>
            <a:r>
              <a:rPr lang="en-US" dirty="0"/>
              <a:t>.</a:t>
            </a:r>
          </a:p>
          <a:p>
            <a:pPr lvl="1"/>
            <a:r>
              <a:rPr lang="en-US" dirty="0"/>
              <a:t>Perceptually associated with a </a:t>
            </a:r>
            <a:r>
              <a:rPr lang="en-US" b="1" dirty="0"/>
              <a:t>rough</a:t>
            </a:r>
            <a:r>
              <a:rPr lang="en-US" dirty="0"/>
              <a:t> or </a:t>
            </a:r>
            <a:r>
              <a:rPr lang="en-US" b="1" dirty="0"/>
              <a:t>cracked</a:t>
            </a:r>
            <a:r>
              <a:rPr lang="en-US" dirty="0"/>
              <a:t> voice quality.</a:t>
            </a:r>
          </a:p>
          <a:p>
            <a:pPr marL="0" indent="0">
              <a:buNone/>
            </a:pPr>
            <a:endParaRPr lang="el-GR" dirty="0"/>
          </a:p>
        </p:txBody>
      </p:sp>
      <p:sp>
        <p:nvSpPr>
          <p:cNvPr id="4" name="Θέση ημερομηνίας 3">
            <a:extLst>
              <a:ext uri="{FF2B5EF4-FFF2-40B4-BE49-F238E27FC236}">
                <a16:creationId xmlns:a16="http://schemas.microsoft.com/office/drawing/2014/main" id="{35DE69D9-7514-6080-7A8F-4EB143B5339B}"/>
              </a:ext>
            </a:extLst>
          </p:cNvPr>
          <p:cNvSpPr>
            <a:spLocks noGrp="1"/>
          </p:cNvSpPr>
          <p:nvPr>
            <p:ph type="dt" sz="half" idx="10"/>
          </p:nvPr>
        </p:nvSpPr>
        <p:spPr/>
        <p:txBody>
          <a:bodyPr/>
          <a:lstStyle/>
          <a:p>
            <a:r>
              <a:rPr lang="en-US"/>
              <a:t>09-Mar-26</a:t>
            </a:r>
          </a:p>
        </p:txBody>
      </p:sp>
      <p:sp>
        <p:nvSpPr>
          <p:cNvPr id="5" name="Θέση υποσέλιδου 4">
            <a:extLst>
              <a:ext uri="{FF2B5EF4-FFF2-40B4-BE49-F238E27FC236}">
                <a16:creationId xmlns:a16="http://schemas.microsoft.com/office/drawing/2014/main" id="{8A741EFC-6270-B1FD-929C-D8123C4FBF55}"/>
              </a:ext>
            </a:extLst>
          </p:cNvPr>
          <p:cNvSpPr>
            <a:spLocks noGrp="1"/>
          </p:cNvSpPr>
          <p:nvPr>
            <p:ph type="ftr" sz="quarter" idx="11"/>
          </p:nvPr>
        </p:nvSpPr>
        <p:spPr/>
        <p:txBody>
          <a:bodyPr/>
          <a:lstStyle/>
          <a:p>
            <a:r>
              <a:rPr lang="en-US"/>
              <a:t>Advanced topics in Biomedical Informatics</a:t>
            </a:r>
          </a:p>
        </p:txBody>
      </p:sp>
      <p:sp>
        <p:nvSpPr>
          <p:cNvPr id="6" name="Θέση αριθμού διαφάνειας 5">
            <a:extLst>
              <a:ext uri="{FF2B5EF4-FFF2-40B4-BE49-F238E27FC236}">
                <a16:creationId xmlns:a16="http://schemas.microsoft.com/office/drawing/2014/main" id="{47077D73-2F3E-BAE2-C348-94117376400E}"/>
              </a:ext>
            </a:extLst>
          </p:cNvPr>
          <p:cNvSpPr>
            <a:spLocks noGrp="1"/>
          </p:cNvSpPr>
          <p:nvPr>
            <p:ph type="sldNum" sz="quarter" idx="12"/>
          </p:nvPr>
        </p:nvSpPr>
        <p:spPr/>
        <p:txBody>
          <a:bodyPr/>
          <a:lstStyle/>
          <a:p>
            <a:fld id="{00D10385-91D0-40F3-81EA-50E9A0B25A7B}" type="slidenum">
              <a:rPr lang="en-US" smtClean="0"/>
              <a:t>21</a:t>
            </a:fld>
            <a:endParaRPr lang="en-US"/>
          </a:p>
        </p:txBody>
      </p:sp>
    </p:spTree>
    <p:extLst>
      <p:ext uri="{BB962C8B-B14F-4D97-AF65-F5344CB8AC3E}">
        <p14:creationId xmlns:p14="http://schemas.microsoft.com/office/powerpoint/2010/main" val="3159399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D483E7-220F-B963-24E3-7A19ED4EA334}"/>
              </a:ext>
            </a:extLst>
          </p:cNvPr>
          <p:cNvSpPr>
            <a:spLocks noGrp="1"/>
          </p:cNvSpPr>
          <p:nvPr>
            <p:ph type="title"/>
          </p:nvPr>
        </p:nvSpPr>
        <p:spPr/>
        <p:txBody>
          <a:bodyPr/>
          <a:lstStyle/>
          <a:p>
            <a:r>
              <a:rPr lang="en-US" dirty="0"/>
              <a:t>Features in Frequency Domain</a:t>
            </a:r>
            <a:endParaRPr lang="el-GR" dirty="0"/>
          </a:p>
        </p:txBody>
      </p:sp>
      <p:sp>
        <p:nvSpPr>
          <p:cNvPr id="3" name="Θέση περιεχομένου 2">
            <a:extLst>
              <a:ext uri="{FF2B5EF4-FFF2-40B4-BE49-F238E27FC236}">
                <a16:creationId xmlns:a16="http://schemas.microsoft.com/office/drawing/2014/main" id="{732818E2-B164-3400-E334-F740B3CE71E5}"/>
              </a:ext>
            </a:extLst>
          </p:cNvPr>
          <p:cNvSpPr>
            <a:spLocks noGrp="1"/>
          </p:cNvSpPr>
          <p:nvPr>
            <p:ph sz="half" idx="1"/>
          </p:nvPr>
        </p:nvSpPr>
        <p:spPr/>
        <p:txBody>
          <a:bodyPr>
            <a:normAutofit fontScale="92500"/>
          </a:bodyPr>
          <a:lstStyle/>
          <a:p>
            <a:pPr marL="0" lvl="0" indent="0" eaLnBrk="0" fontAlgn="base" hangingPunct="0">
              <a:lnSpc>
                <a:spcPct val="100000"/>
              </a:lnSpc>
              <a:spcBef>
                <a:spcPct val="0"/>
              </a:spcBef>
              <a:spcAft>
                <a:spcPct val="0"/>
              </a:spcAft>
              <a:buFontTx/>
              <a:buChar char="•"/>
            </a:pPr>
            <a:r>
              <a:rPr lang="en-US" altLang="el-GR" b="1" dirty="0">
                <a:latin typeface="Arial" panose="020B0604020202020204" pitchFamily="34" charset="0"/>
              </a:rPr>
              <a:t> </a:t>
            </a:r>
            <a:r>
              <a:rPr lang="el-GR" altLang="el-GR" b="1" dirty="0" err="1">
                <a:latin typeface="Arial" panose="020B0604020202020204" pitchFamily="34" charset="0"/>
              </a:rPr>
              <a:t>Spectrum</a:t>
            </a:r>
            <a:r>
              <a:rPr lang="el-GR" altLang="el-GR" b="1" dirty="0">
                <a:latin typeface="Arial" panose="020B0604020202020204" pitchFamily="34" charset="0"/>
              </a:rPr>
              <a:t>:</a:t>
            </a:r>
            <a:r>
              <a:rPr lang="el-GR" altLang="el-GR" dirty="0">
                <a:latin typeface="Arial" panose="020B0604020202020204" pitchFamily="34" charset="0"/>
              </a:rPr>
              <a:t> </a:t>
            </a:r>
            <a:r>
              <a:rPr lang="el-GR" altLang="el-GR" dirty="0" err="1">
                <a:latin typeface="Arial" panose="020B0604020202020204" pitchFamily="34" charset="0"/>
              </a:rPr>
              <a:t>Transformation</a:t>
            </a:r>
            <a:r>
              <a:rPr lang="el-GR" altLang="el-GR" dirty="0">
                <a:latin typeface="Arial" panose="020B0604020202020204" pitchFamily="34" charset="0"/>
              </a:rPr>
              <a:t> of a </a:t>
            </a:r>
            <a:r>
              <a:rPr lang="el-GR" altLang="el-GR" dirty="0" err="1">
                <a:latin typeface="Arial" panose="020B0604020202020204" pitchFamily="34" charset="0"/>
              </a:rPr>
              <a:t>signal</a:t>
            </a:r>
            <a:r>
              <a:rPr lang="el-GR" altLang="el-GR" dirty="0">
                <a:latin typeface="Arial" panose="020B0604020202020204" pitchFamily="34" charset="0"/>
              </a:rPr>
              <a:t> </a:t>
            </a:r>
            <a:r>
              <a:rPr lang="el-GR" altLang="el-GR" dirty="0" err="1">
                <a:latin typeface="Arial" panose="020B0604020202020204" pitchFamily="34" charset="0"/>
              </a:rPr>
              <a:t>into</a:t>
            </a:r>
            <a:r>
              <a:rPr lang="el-GR" altLang="el-GR" dirty="0">
                <a:latin typeface="Arial" panose="020B0604020202020204" pitchFamily="34" charset="0"/>
              </a:rPr>
              <a:t> the </a:t>
            </a:r>
            <a:r>
              <a:rPr lang="el-GR" altLang="el-GR" b="1" dirty="0" err="1">
                <a:latin typeface="Arial" panose="020B0604020202020204" pitchFamily="34" charset="0"/>
              </a:rPr>
              <a:t>frequency</a:t>
            </a:r>
            <a:r>
              <a:rPr lang="el-GR" altLang="el-GR" b="1" dirty="0">
                <a:latin typeface="Arial" panose="020B0604020202020204" pitchFamily="34" charset="0"/>
              </a:rPr>
              <a:t> </a:t>
            </a:r>
            <a:r>
              <a:rPr lang="el-GR" altLang="el-GR" b="1" dirty="0" err="1">
                <a:latin typeface="Arial" panose="020B0604020202020204" pitchFamily="34" charset="0"/>
              </a:rPr>
              <a:t>domain</a:t>
            </a:r>
            <a:endParaRPr lang="el-GR" altLang="el-GR"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l-GR" dirty="0">
                <a:latin typeface="Arial" panose="020B0604020202020204" pitchFamily="34" charset="0"/>
              </a:rPr>
              <a:t> </a:t>
            </a:r>
            <a:r>
              <a:rPr lang="el-GR" altLang="el-GR" dirty="0">
                <a:latin typeface="Arial" panose="020B0604020202020204" pitchFamily="34" charset="0"/>
              </a:rPr>
              <a:t>The </a:t>
            </a:r>
            <a:r>
              <a:rPr lang="el-GR" altLang="el-GR" b="1" dirty="0" err="1">
                <a:latin typeface="Arial" panose="020B0604020202020204" pitchFamily="34" charset="0"/>
              </a:rPr>
              <a:t>main</a:t>
            </a:r>
            <a:r>
              <a:rPr lang="el-GR" altLang="el-GR" b="1" dirty="0">
                <a:latin typeface="Arial" panose="020B0604020202020204" pitchFamily="34" charset="0"/>
              </a:rPr>
              <a:t> </a:t>
            </a:r>
            <a:r>
              <a:rPr lang="el-GR" altLang="el-GR" b="1" dirty="0" err="1">
                <a:latin typeface="Arial" panose="020B0604020202020204" pitchFamily="34" charset="0"/>
              </a:rPr>
              <a:t>frequency</a:t>
            </a:r>
            <a:r>
              <a:rPr lang="el-GR" altLang="el-GR" b="1" dirty="0">
                <a:latin typeface="Arial" panose="020B0604020202020204" pitchFamily="34" charset="0"/>
              </a:rPr>
              <a:t> of a </a:t>
            </a:r>
            <a:r>
              <a:rPr lang="el-GR" altLang="el-GR" b="1" dirty="0" err="1">
                <a:latin typeface="Arial" panose="020B0604020202020204" pitchFamily="34" charset="0"/>
              </a:rPr>
              <a:t>voice</a:t>
            </a:r>
            <a:r>
              <a:rPr lang="el-GR" altLang="el-GR" dirty="0">
                <a:latin typeface="Arial" panose="020B0604020202020204" pitchFamily="34" charset="0"/>
              </a:rPr>
              <a:t> </a:t>
            </a:r>
            <a:r>
              <a:rPr lang="el-GR" altLang="el-GR" dirty="0" err="1">
                <a:latin typeface="Arial" panose="020B0604020202020204" pitchFamily="34" charset="0"/>
              </a:rPr>
              <a:t>is</a:t>
            </a:r>
            <a:r>
              <a:rPr lang="el-GR" altLang="el-GR" dirty="0">
                <a:latin typeface="Arial" panose="020B0604020202020204" pitchFamily="34" charset="0"/>
              </a:rPr>
              <a:t> </a:t>
            </a:r>
            <a:r>
              <a:rPr lang="el-GR" altLang="el-GR" dirty="0" err="1">
                <a:latin typeface="Arial" panose="020B0604020202020204" pitchFamily="34" charset="0"/>
              </a:rPr>
              <a:t>denoted</a:t>
            </a:r>
            <a:r>
              <a:rPr lang="el-GR" altLang="el-GR" dirty="0">
                <a:latin typeface="Arial" panose="020B0604020202020204" pitchFamily="34" charset="0"/>
              </a:rPr>
              <a:t> </a:t>
            </a:r>
            <a:r>
              <a:rPr lang="el-GR" altLang="el-GR" dirty="0" err="1">
                <a:latin typeface="Arial" panose="020B0604020202020204" pitchFamily="34" charset="0"/>
              </a:rPr>
              <a:t>as</a:t>
            </a:r>
            <a:r>
              <a:rPr lang="el-GR" altLang="el-GR" dirty="0">
                <a:latin typeface="Arial" panose="020B0604020202020204" pitchFamily="34" charset="0"/>
              </a:rPr>
              <a:t> </a:t>
            </a:r>
            <a:r>
              <a:rPr lang="el-GR" altLang="el-GR" b="1" dirty="0">
                <a:latin typeface="Arial" panose="020B0604020202020204" pitchFamily="34" charset="0"/>
              </a:rPr>
              <a:t>F0 (</a:t>
            </a:r>
            <a:r>
              <a:rPr lang="el-GR" altLang="el-GR" b="1" dirty="0" err="1">
                <a:latin typeface="Arial" panose="020B0604020202020204" pitchFamily="34" charset="0"/>
              </a:rPr>
              <a:t>fundamental</a:t>
            </a:r>
            <a:r>
              <a:rPr lang="el-GR" altLang="el-GR" b="1" dirty="0">
                <a:latin typeface="Arial" panose="020B0604020202020204" pitchFamily="34" charset="0"/>
              </a:rPr>
              <a:t> </a:t>
            </a:r>
            <a:r>
              <a:rPr lang="el-GR" altLang="el-GR" b="1" dirty="0" err="1">
                <a:latin typeface="Arial" panose="020B0604020202020204" pitchFamily="34" charset="0"/>
              </a:rPr>
              <a:t>frequency</a:t>
            </a:r>
            <a:r>
              <a:rPr lang="el-GR" altLang="el-GR" b="1" dirty="0">
                <a:latin typeface="Arial" panose="020B0604020202020204" pitchFamily="34" charset="0"/>
              </a:rPr>
              <a:t>)</a:t>
            </a:r>
            <a:r>
              <a:rPr lang="el-GR" altLang="el-GR" dirty="0">
                <a:latin typeface="Arial" panose="020B0604020202020204" pitchFamily="34" charset="0"/>
              </a:rPr>
              <a:t> and </a:t>
            </a:r>
            <a:r>
              <a:rPr lang="el-GR" altLang="el-GR" b="1" dirty="0" err="1">
                <a:latin typeface="Arial" panose="020B0604020202020204" pitchFamily="34" charset="0"/>
              </a:rPr>
              <a:t>it</a:t>
            </a:r>
            <a:r>
              <a:rPr lang="el-GR" altLang="el-GR" b="1" dirty="0">
                <a:latin typeface="Arial" panose="020B0604020202020204" pitchFamily="34" charset="0"/>
              </a:rPr>
              <a:t> </a:t>
            </a:r>
            <a:r>
              <a:rPr lang="el-GR" altLang="el-GR" b="1" dirty="0" err="1">
                <a:latin typeface="Arial" panose="020B0604020202020204" pitchFamily="34" charset="0"/>
              </a:rPr>
              <a:t>is</a:t>
            </a:r>
            <a:r>
              <a:rPr lang="el-GR" altLang="el-GR" b="1" dirty="0">
                <a:latin typeface="Arial" panose="020B0604020202020204" pitchFamily="34" charset="0"/>
              </a:rPr>
              <a:t> </a:t>
            </a:r>
            <a:r>
              <a:rPr lang="el-GR" altLang="el-GR" b="1" dirty="0" err="1">
                <a:latin typeface="Arial" panose="020B0604020202020204" pitchFamily="34" charset="0"/>
              </a:rPr>
              <a:t>not</a:t>
            </a:r>
            <a:r>
              <a:rPr lang="el-GR" altLang="el-GR" b="1" dirty="0">
                <a:latin typeface="Arial" panose="020B0604020202020204" pitchFamily="34" charset="0"/>
              </a:rPr>
              <a:t> a </a:t>
            </a:r>
            <a:r>
              <a:rPr lang="el-GR" altLang="el-GR" b="1" dirty="0" err="1">
                <a:latin typeface="Arial" panose="020B0604020202020204" pitchFamily="34" charset="0"/>
              </a:rPr>
              <a:t>formant</a:t>
            </a:r>
            <a:endParaRPr lang="el-GR" altLang="el-GR"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l-GR" dirty="0">
                <a:latin typeface="Arial" panose="020B0604020202020204" pitchFamily="34" charset="0"/>
              </a:rPr>
              <a:t> </a:t>
            </a:r>
            <a:r>
              <a:rPr lang="el-GR" altLang="el-GR" dirty="0">
                <a:latin typeface="Arial" panose="020B0604020202020204" pitchFamily="34" charset="0"/>
              </a:rPr>
              <a:t>The </a:t>
            </a:r>
            <a:r>
              <a:rPr lang="el-GR" altLang="el-GR" b="1" dirty="0" err="1">
                <a:latin typeface="Arial" panose="020B0604020202020204" pitchFamily="34" charset="0"/>
              </a:rPr>
              <a:t>secondary</a:t>
            </a:r>
            <a:r>
              <a:rPr lang="el-GR" altLang="el-GR" b="1" dirty="0">
                <a:latin typeface="Arial" panose="020B0604020202020204" pitchFamily="34" charset="0"/>
              </a:rPr>
              <a:t> </a:t>
            </a:r>
            <a:r>
              <a:rPr lang="el-GR" altLang="el-GR" b="1" dirty="0" err="1">
                <a:latin typeface="Arial" panose="020B0604020202020204" pitchFamily="34" charset="0"/>
              </a:rPr>
              <a:t>frequencies</a:t>
            </a:r>
            <a:r>
              <a:rPr lang="el-GR" altLang="el-GR" dirty="0">
                <a:latin typeface="Arial" panose="020B0604020202020204" pitchFamily="34" charset="0"/>
              </a:rPr>
              <a:t> </a:t>
            </a:r>
            <a:r>
              <a:rPr lang="el-GR" altLang="el-GR" dirty="0" err="1">
                <a:latin typeface="Arial" panose="020B0604020202020204" pitchFamily="34" charset="0"/>
              </a:rPr>
              <a:t>are</a:t>
            </a:r>
            <a:r>
              <a:rPr lang="el-GR" altLang="el-GR" dirty="0">
                <a:latin typeface="Arial" panose="020B0604020202020204" pitchFamily="34" charset="0"/>
              </a:rPr>
              <a:t> </a:t>
            </a:r>
            <a:r>
              <a:rPr lang="el-GR" altLang="el-GR" dirty="0" err="1">
                <a:latin typeface="Arial" panose="020B0604020202020204" pitchFamily="34" charset="0"/>
              </a:rPr>
              <a:t>called</a:t>
            </a:r>
            <a:r>
              <a:rPr lang="el-GR" altLang="el-GR" dirty="0">
                <a:latin typeface="Arial" panose="020B0604020202020204" pitchFamily="34" charset="0"/>
              </a:rPr>
              <a:t> </a:t>
            </a:r>
            <a:r>
              <a:rPr lang="el-GR" altLang="el-GR" b="1" dirty="0" err="1">
                <a:latin typeface="Arial" panose="020B0604020202020204" pitchFamily="34" charset="0"/>
              </a:rPr>
              <a:t>formants</a:t>
            </a:r>
            <a:r>
              <a:rPr lang="el-GR" altLang="el-GR" dirty="0">
                <a:latin typeface="Arial" panose="020B0604020202020204" pitchFamily="34" charset="0"/>
              </a:rPr>
              <a:t>, </a:t>
            </a:r>
            <a:r>
              <a:rPr lang="el-GR" altLang="el-GR" dirty="0" err="1">
                <a:latin typeface="Arial" panose="020B0604020202020204" pitchFamily="34" charset="0"/>
              </a:rPr>
              <a:t>which</a:t>
            </a:r>
            <a:r>
              <a:rPr lang="el-GR" altLang="el-GR" dirty="0">
                <a:latin typeface="Arial" panose="020B0604020202020204" pitchFamily="34" charset="0"/>
              </a:rPr>
              <a:t> </a:t>
            </a:r>
            <a:r>
              <a:rPr lang="el-GR" altLang="el-GR" dirty="0" err="1">
                <a:latin typeface="Arial" panose="020B0604020202020204" pitchFamily="34" charset="0"/>
              </a:rPr>
              <a:t>essentially</a:t>
            </a:r>
            <a:r>
              <a:rPr lang="el-GR" altLang="el-GR" dirty="0">
                <a:latin typeface="Arial" panose="020B0604020202020204" pitchFamily="34" charset="0"/>
              </a:rPr>
              <a:t> </a:t>
            </a:r>
            <a:r>
              <a:rPr lang="el-GR" altLang="el-GR" b="1" dirty="0" err="1">
                <a:latin typeface="Arial" panose="020B0604020202020204" pitchFamily="34" charset="0"/>
              </a:rPr>
              <a:t>quantify</a:t>
            </a:r>
            <a:r>
              <a:rPr lang="el-GR" altLang="el-GR" b="1" dirty="0">
                <a:latin typeface="Arial" panose="020B0604020202020204" pitchFamily="34" charset="0"/>
              </a:rPr>
              <a:t> the </a:t>
            </a:r>
            <a:r>
              <a:rPr lang="el-GR" altLang="el-GR" b="1" dirty="0" err="1">
                <a:latin typeface="Arial" panose="020B0604020202020204" pitchFamily="34" charset="0"/>
              </a:rPr>
              <a:t>energy</a:t>
            </a:r>
            <a:r>
              <a:rPr lang="el-GR" altLang="el-GR" b="1" dirty="0">
                <a:latin typeface="Arial" panose="020B0604020202020204" pitchFamily="34" charset="0"/>
              </a:rPr>
              <a:t> </a:t>
            </a:r>
            <a:r>
              <a:rPr lang="el-GR" altLang="el-GR" b="1" dirty="0" err="1">
                <a:latin typeface="Arial" panose="020B0604020202020204" pitchFamily="34" charset="0"/>
              </a:rPr>
              <a:t>carried</a:t>
            </a:r>
            <a:r>
              <a:rPr lang="el-GR" altLang="el-GR" b="1" dirty="0">
                <a:latin typeface="Arial" panose="020B0604020202020204" pitchFamily="34" charset="0"/>
              </a:rPr>
              <a:t> </a:t>
            </a:r>
            <a:r>
              <a:rPr lang="el-GR" altLang="el-GR" b="1" dirty="0" err="1">
                <a:latin typeface="Arial" panose="020B0604020202020204" pitchFamily="34" charset="0"/>
              </a:rPr>
              <a:t>by</a:t>
            </a:r>
            <a:r>
              <a:rPr lang="el-GR" altLang="el-GR" b="1" dirty="0">
                <a:latin typeface="Arial" panose="020B0604020202020204" pitchFamily="34" charset="0"/>
              </a:rPr>
              <a:t> a </a:t>
            </a:r>
            <a:r>
              <a:rPr lang="el-GR" altLang="el-GR" b="1" dirty="0" err="1">
                <a:latin typeface="Arial" panose="020B0604020202020204" pitchFamily="34" charset="0"/>
              </a:rPr>
              <a:t>sound</a:t>
            </a:r>
            <a:r>
              <a:rPr lang="el-GR" altLang="el-GR" b="1" dirty="0">
                <a:latin typeface="Arial" panose="020B0604020202020204" pitchFamily="34" charset="0"/>
              </a:rPr>
              <a:t> </a:t>
            </a:r>
            <a:r>
              <a:rPr lang="el-GR" altLang="el-GR" b="1" dirty="0" err="1">
                <a:latin typeface="Arial" panose="020B0604020202020204" pitchFamily="34" charset="0"/>
              </a:rPr>
              <a:t>signal</a:t>
            </a:r>
            <a:endParaRPr lang="el-GR" altLang="el-GR" dirty="0">
              <a:latin typeface="Arial" panose="020B0604020202020204" pitchFamily="34" charset="0"/>
            </a:endParaRPr>
          </a:p>
          <a:p>
            <a:endParaRPr lang="el-GR" dirty="0"/>
          </a:p>
        </p:txBody>
      </p:sp>
      <p:sp>
        <p:nvSpPr>
          <p:cNvPr id="5" name="Θέση ημερομηνίας 4">
            <a:extLst>
              <a:ext uri="{FF2B5EF4-FFF2-40B4-BE49-F238E27FC236}">
                <a16:creationId xmlns:a16="http://schemas.microsoft.com/office/drawing/2014/main" id="{45A9E433-2117-9CC5-B68B-C8A0C236EC7B}"/>
              </a:ext>
            </a:extLst>
          </p:cNvPr>
          <p:cNvSpPr>
            <a:spLocks noGrp="1"/>
          </p:cNvSpPr>
          <p:nvPr>
            <p:ph type="dt" sz="half" idx="10"/>
          </p:nvPr>
        </p:nvSpPr>
        <p:spPr/>
        <p:txBody>
          <a:bodyPr/>
          <a:lstStyle/>
          <a:p>
            <a:r>
              <a:rPr lang="en-US"/>
              <a:t>09-Mar-26</a:t>
            </a:r>
          </a:p>
        </p:txBody>
      </p:sp>
      <p:sp>
        <p:nvSpPr>
          <p:cNvPr id="6" name="Θέση υποσέλιδου 5">
            <a:extLst>
              <a:ext uri="{FF2B5EF4-FFF2-40B4-BE49-F238E27FC236}">
                <a16:creationId xmlns:a16="http://schemas.microsoft.com/office/drawing/2014/main" id="{060C25D6-3420-7601-1D9B-D0F321C054BC}"/>
              </a:ext>
            </a:extLst>
          </p:cNvPr>
          <p:cNvSpPr>
            <a:spLocks noGrp="1"/>
          </p:cNvSpPr>
          <p:nvPr>
            <p:ph type="ftr" sz="quarter" idx="11"/>
          </p:nvPr>
        </p:nvSpPr>
        <p:spPr/>
        <p:txBody>
          <a:bodyPr/>
          <a:lstStyle/>
          <a:p>
            <a:r>
              <a:rPr lang="en-US"/>
              <a:t>Advanced topics in Biomedical Informatics</a:t>
            </a:r>
          </a:p>
        </p:txBody>
      </p:sp>
      <p:sp>
        <p:nvSpPr>
          <p:cNvPr id="7" name="Θέση αριθμού διαφάνειας 6">
            <a:extLst>
              <a:ext uri="{FF2B5EF4-FFF2-40B4-BE49-F238E27FC236}">
                <a16:creationId xmlns:a16="http://schemas.microsoft.com/office/drawing/2014/main" id="{40CE2ECC-4478-C0E5-1891-9732ED4333B4}"/>
              </a:ext>
            </a:extLst>
          </p:cNvPr>
          <p:cNvSpPr>
            <a:spLocks noGrp="1"/>
          </p:cNvSpPr>
          <p:nvPr>
            <p:ph type="sldNum" sz="quarter" idx="12"/>
          </p:nvPr>
        </p:nvSpPr>
        <p:spPr/>
        <p:txBody>
          <a:bodyPr/>
          <a:lstStyle/>
          <a:p>
            <a:fld id="{00D10385-91D0-40F3-81EA-50E9A0B25A7B}" type="slidenum">
              <a:rPr lang="en-US" smtClean="0"/>
              <a:t>22</a:t>
            </a:fld>
            <a:endParaRPr lang="en-US"/>
          </a:p>
        </p:txBody>
      </p:sp>
      <p:pic>
        <p:nvPicPr>
          <p:cNvPr id="8" name="Θέση περιεχομένου 8" descr="Εικόνα που περιέχει στιγμιότυπο οθόνης, γράφημα, γραμμή, διάγραμμα&#10;&#10;Το περιεχόμενο που δημιουργείται από AI ενδέχεται να είναι εσφαλμένο.">
            <a:extLst>
              <a:ext uri="{FF2B5EF4-FFF2-40B4-BE49-F238E27FC236}">
                <a16:creationId xmlns:a16="http://schemas.microsoft.com/office/drawing/2014/main" id="{A6E2EA9B-F102-D8D5-3256-B4FF617A0A7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260944"/>
            <a:ext cx="5181600" cy="2336111"/>
          </a:xfrm>
          <a:prstGeom prst="rect">
            <a:avLst/>
          </a:prstGeom>
        </p:spPr>
      </p:pic>
      <p:sp>
        <p:nvSpPr>
          <p:cNvPr id="9" name="TextBox 8">
            <a:extLst>
              <a:ext uri="{FF2B5EF4-FFF2-40B4-BE49-F238E27FC236}">
                <a16:creationId xmlns:a16="http://schemas.microsoft.com/office/drawing/2014/main" id="{74E58BD9-1CB3-E292-9CA7-99CD8C339F48}"/>
              </a:ext>
            </a:extLst>
          </p:cNvPr>
          <p:cNvSpPr txBox="1"/>
          <p:nvPr/>
        </p:nvSpPr>
        <p:spPr>
          <a:xfrm>
            <a:off x="6403258" y="4707261"/>
            <a:ext cx="4719484" cy="769441"/>
          </a:xfrm>
          <a:prstGeom prst="rect">
            <a:avLst/>
          </a:prstGeom>
          <a:noFill/>
        </p:spPr>
        <p:txBody>
          <a:bodyPr wrap="square">
            <a:spAutoFit/>
          </a:bodyPr>
          <a:lstStyle/>
          <a:p>
            <a:pPr rtl="0">
              <a:buNone/>
            </a:pPr>
            <a:r>
              <a:rPr lang="en-US" sz="1100" b="0" i="0" u="none" strike="noStrike" dirty="0">
                <a:solidFill>
                  <a:srgbClr val="595959"/>
                </a:solidFill>
                <a:effectLst/>
                <a:latin typeface="Arial" panose="020B0604020202020204" pitchFamily="34" charset="0"/>
              </a:rPr>
              <a:t>https://www.researchgate.net/publication/341084647_Deep_Learning_Based_Prediction_of_Hypernasality_for_Clinical_Applications/figures?lo=1</a:t>
            </a:r>
            <a:endParaRPr lang="en-US" sz="1100" b="0" dirty="0">
              <a:effectLst/>
            </a:endParaRPr>
          </a:p>
          <a:p>
            <a:pPr>
              <a:buNone/>
            </a:pPr>
            <a:br>
              <a:rPr lang="en-US" sz="1100" dirty="0"/>
            </a:br>
            <a:endParaRPr lang="el-GR" sz="1100" dirty="0"/>
          </a:p>
        </p:txBody>
      </p:sp>
    </p:spTree>
    <p:extLst>
      <p:ext uri="{BB962C8B-B14F-4D97-AF65-F5344CB8AC3E}">
        <p14:creationId xmlns:p14="http://schemas.microsoft.com/office/powerpoint/2010/main" val="1882415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CEE27F-8B2D-CDD0-BAA3-5C8A5D7F0495}"/>
              </a:ext>
            </a:extLst>
          </p:cNvPr>
          <p:cNvSpPr>
            <a:spLocks noGrp="1"/>
          </p:cNvSpPr>
          <p:nvPr>
            <p:ph type="title"/>
          </p:nvPr>
        </p:nvSpPr>
        <p:spPr/>
        <p:txBody>
          <a:bodyPr/>
          <a:lstStyle/>
          <a:p>
            <a:r>
              <a:rPr lang="en-US" dirty="0"/>
              <a:t>Examples of Spectrums</a:t>
            </a:r>
            <a:endParaRPr lang="el-GR" dirty="0"/>
          </a:p>
        </p:txBody>
      </p:sp>
      <p:sp>
        <p:nvSpPr>
          <p:cNvPr id="3" name="Θέση ημερομηνίας 2">
            <a:extLst>
              <a:ext uri="{FF2B5EF4-FFF2-40B4-BE49-F238E27FC236}">
                <a16:creationId xmlns:a16="http://schemas.microsoft.com/office/drawing/2014/main" id="{22B884AE-D9D0-4E78-F402-73DDB24BE3EE}"/>
              </a:ext>
            </a:extLst>
          </p:cNvPr>
          <p:cNvSpPr>
            <a:spLocks noGrp="1"/>
          </p:cNvSpPr>
          <p:nvPr>
            <p:ph type="dt" sz="half" idx="10"/>
          </p:nvPr>
        </p:nvSpPr>
        <p:spPr/>
        <p:txBody>
          <a:bodyPr/>
          <a:lstStyle/>
          <a:p>
            <a:r>
              <a:rPr lang="en-US"/>
              <a:t>09-Mar-26</a:t>
            </a:r>
          </a:p>
        </p:txBody>
      </p:sp>
      <p:sp>
        <p:nvSpPr>
          <p:cNvPr id="4" name="Θέση υποσέλιδου 3">
            <a:extLst>
              <a:ext uri="{FF2B5EF4-FFF2-40B4-BE49-F238E27FC236}">
                <a16:creationId xmlns:a16="http://schemas.microsoft.com/office/drawing/2014/main" id="{A08BC2CC-A9AB-7E41-9862-FB4FCE44921E}"/>
              </a:ext>
            </a:extLst>
          </p:cNvPr>
          <p:cNvSpPr>
            <a:spLocks noGrp="1"/>
          </p:cNvSpPr>
          <p:nvPr>
            <p:ph type="ftr" sz="quarter" idx="11"/>
          </p:nvPr>
        </p:nvSpPr>
        <p:spPr/>
        <p:txBody>
          <a:bodyPr/>
          <a:lstStyle/>
          <a:p>
            <a:r>
              <a:rPr lang="en-US"/>
              <a:t>Advanced topics in Biomedical Informatics</a:t>
            </a:r>
          </a:p>
        </p:txBody>
      </p:sp>
      <p:sp>
        <p:nvSpPr>
          <p:cNvPr id="5" name="Θέση αριθμού διαφάνειας 4">
            <a:extLst>
              <a:ext uri="{FF2B5EF4-FFF2-40B4-BE49-F238E27FC236}">
                <a16:creationId xmlns:a16="http://schemas.microsoft.com/office/drawing/2014/main" id="{8A3F994D-AF96-C192-B471-592676AC89D6}"/>
              </a:ext>
            </a:extLst>
          </p:cNvPr>
          <p:cNvSpPr>
            <a:spLocks noGrp="1"/>
          </p:cNvSpPr>
          <p:nvPr>
            <p:ph type="sldNum" sz="quarter" idx="12"/>
          </p:nvPr>
        </p:nvSpPr>
        <p:spPr/>
        <p:txBody>
          <a:bodyPr/>
          <a:lstStyle/>
          <a:p>
            <a:fld id="{00D10385-91D0-40F3-81EA-50E9A0B25A7B}" type="slidenum">
              <a:rPr lang="en-US" smtClean="0"/>
              <a:t>23</a:t>
            </a:fld>
            <a:endParaRPr lang="en-US"/>
          </a:p>
        </p:txBody>
      </p:sp>
      <p:pic>
        <p:nvPicPr>
          <p:cNvPr id="6" name="Picture 2">
            <a:extLst>
              <a:ext uri="{FF2B5EF4-FFF2-40B4-BE49-F238E27FC236}">
                <a16:creationId xmlns:a16="http://schemas.microsoft.com/office/drawing/2014/main" id="{7172C95D-B5FC-3A37-E960-5C0F05E4F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451" y="1885043"/>
            <a:ext cx="4356936" cy="3416300"/>
          </a:xfrm>
          <a:prstGeom prst="rect">
            <a:avLst/>
          </a:prstGeom>
          <a:noFill/>
          <a:extLst>
            <a:ext uri="{909E8E84-426E-40DD-AFC4-6F175D3DCCD1}">
              <a14:hiddenFill xmlns:a14="http://schemas.microsoft.com/office/drawing/2010/main">
                <a:solidFill>
                  <a:srgbClr val="FFFFFF"/>
                </a:solidFill>
              </a14:hiddenFill>
            </a:ext>
          </a:extLst>
        </p:spPr>
      </p:pic>
      <p:sp>
        <p:nvSpPr>
          <p:cNvPr id="7" name="Θέση περιεχομένου 2">
            <a:extLst>
              <a:ext uri="{FF2B5EF4-FFF2-40B4-BE49-F238E27FC236}">
                <a16:creationId xmlns:a16="http://schemas.microsoft.com/office/drawing/2014/main" id="{88B466E9-F1D9-1710-B466-9C5422684728}"/>
              </a:ext>
            </a:extLst>
          </p:cNvPr>
          <p:cNvSpPr txBox="1">
            <a:spLocks/>
          </p:cNvSpPr>
          <p:nvPr/>
        </p:nvSpPr>
        <p:spPr>
          <a:xfrm>
            <a:off x="1270842" y="3824273"/>
            <a:ext cx="4825158" cy="706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Low Pitch Voice</a:t>
            </a:r>
            <a:endParaRPr lang="el-GR" dirty="0"/>
          </a:p>
        </p:txBody>
      </p:sp>
      <p:sp>
        <p:nvSpPr>
          <p:cNvPr id="8" name="Θέση περιεχομένου 2">
            <a:extLst>
              <a:ext uri="{FF2B5EF4-FFF2-40B4-BE49-F238E27FC236}">
                <a16:creationId xmlns:a16="http://schemas.microsoft.com/office/drawing/2014/main" id="{B6E8CC5F-2716-8033-ACF0-30ED29EB1F2B}"/>
              </a:ext>
            </a:extLst>
          </p:cNvPr>
          <p:cNvSpPr txBox="1">
            <a:spLocks/>
          </p:cNvSpPr>
          <p:nvPr/>
        </p:nvSpPr>
        <p:spPr>
          <a:xfrm>
            <a:off x="1270842" y="2486608"/>
            <a:ext cx="4825158" cy="70696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Font typeface="Wingdings 3" charset="2"/>
              <a:buNone/>
            </a:pPr>
            <a:r>
              <a:rPr lang="en-US" sz="2800" dirty="0">
                <a:solidFill>
                  <a:schemeClr val="tx1"/>
                </a:solidFill>
              </a:rPr>
              <a:t>High Pitch Voice</a:t>
            </a:r>
            <a:endParaRPr lang="el-GR" sz="2800" dirty="0">
              <a:solidFill>
                <a:schemeClr val="tx1"/>
              </a:solidFill>
            </a:endParaRPr>
          </a:p>
        </p:txBody>
      </p:sp>
      <p:sp>
        <p:nvSpPr>
          <p:cNvPr id="9" name="TextBox 8">
            <a:extLst>
              <a:ext uri="{FF2B5EF4-FFF2-40B4-BE49-F238E27FC236}">
                <a16:creationId xmlns:a16="http://schemas.microsoft.com/office/drawing/2014/main" id="{C71D90AD-6924-7E46-B0DB-680D4E148D7C}"/>
              </a:ext>
            </a:extLst>
          </p:cNvPr>
          <p:cNvSpPr txBox="1"/>
          <p:nvPr/>
        </p:nvSpPr>
        <p:spPr>
          <a:xfrm>
            <a:off x="6211890" y="5243650"/>
            <a:ext cx="5012130" cy="600164"/>
          </a:xfrm>
          <a:prstGeom prst="rect">
            <a:avLst/>
          </a:prstGeom>
          <a:noFill/>
        </p:spPr>
        <p:txBody>
          <a:bodyPr wrap="square">
            <a:spAutoFit/>
          </a:bodyPr>
          <a:lstStyle/>
          <a:p>
            <a:pPr rtl="0">
              <a:buNone/>
            </a:pPr>
            <a:r>
              <a:rPr lang="en-US" sz="1100" b="0" i="0" u="none" strike="noStrike" dirty="0">
                <a:solidFill>
                  <a:srgbClr val="595959"/>
                </a:solidFill>
                <a:effectLst/>
                <a:latin typeface="Arial" panose="020B0604020202020204" pitchFamily="34" charset="0"/>
              </a:rPr>
              <a:t>https://auditoryneuroscience.com/vocalizations-speech/formants-harmonics</a:t>
            </a:r>
            <a:endParaRPr lang="en-US" sz="1100" b="0" dirty="0">
              <a:effectLst/>
            </a:endParaRPr>
          </a:p>
          <a:p>
            <a:pPr>
              <a:buNone/>
            </a:pPr>
            <a:br>
              <a:rPr lang="en-US" sz="1100" dirty="0"/>
            </a:br>
            <a:endParaRPr lang="el-GR" sz="1100" dirty="0"/>
          </a:p>
        </p:txBody>
      </p:sp>
    </p:spTree>
    <p:extLst>
      <p:ext uri="{BB962C8B-B14F-4D97-AF65-F5344CB8AC3E}">
        <p14:creationId xmlns:p14="http://schemas.microsoft.com/office/powerpoint/2010/main" val="751261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D07406-D861-C078-BE31-8AC0E649BB25}"/>
              </a:ext>
            </a:extLst>
          </p:cNvPr>
          <p:cNvSpPr>
            <a:spLocks noGrp="1"/>
          </p:cNvSpPr>
          <p:nvPr>
            <p:ph type="title"/>
          </p:nvPr>
        </p:nvSpPr>
        <p:spPr/>
        <p:txBody>
          <a:bodyPr/>
          <a:lstStyle/>
          <a:p>
            <a:r>
              <a:rPr lang="en-US" dirty="0"/>
              <a:t>Spectrum Vs. </a:t>
            </a:r>
            <a:r>
              <a:rPr lang="en-US" dirty="0" err="1"/>
              <a:t>Cepstrum</a:t>
            </a:r>
            <a:endParaRPr lang="el-GR" dirty="0"/>
          </a:p>
        </p:txBody>
      </p:sp>
      <p:sp>
        <p:nvSpPr>
          <p:cNvPr id="3" name="Θέση περιεχομένου 2">
            <a:extLst>
              <a:ext uri="{FF2B5EF4-FFF2-40B4-BE49-F238E27FC236}">
                <a16:creationId xmlns:a16="http://schemas.microsoft.com/office/drawing/2014/main" id="{CD2FF06F-B9C4-CF09-E7B1-922B288F2FE9}"/>
              </a:ext>
            </a:extLst>
          </p:cNvPr>
          <p:cNvSpPr>
            <a:spLocks noGrp="1"/>
          </p:cNvSpPr>
          <p:nvPr>
            <p:ph sz="half" idx="1"/>
          </p:nvPr>
        </p:nvSpPr>
        <p:spPr>
          <a:xfrm>
            <a:off x="838200" y="1825625"/>
            <a:ext cx="5963816" cy="4351338"/>
          </a:xfrm>
        </p:spPr>
        <p:txBody>
          <a:bodyPr>
            <a:normAutofit fontScale="92500" lnSpcReduction="20000"/>
          </a:bodyPr>
          <a:lstStyle/>
          <a:p>
            <a:pPr eaLnBrk="0" fontAlgn="base" hangingPunct="0">
              <a:lnSpc>
                <a:spcPct val="100000"/>
              </a:lnSpc>
              <a:spcBef>
                <a:spcPct val="0"/>
              </a:spcBef>
              <a:spcAft>
                <a:spcPct val="0"/>
              </a:spcAft>
            </a:pPr>
            <a:r>
              <a:rPr lang="el-GR" altLang="el-GR" b="1" dirty="0" err="1">
                <a:solidFill>
                  <a:srgbClr val="0A0A0A"/>
                </a:solidFill>
                <a:latin typeface="Google Sans"/>
              </a:rPr>
              <a:t>Cepstrum</a:t>
            </a:r>
            <a:r>
              <a:rPr lang="el-GR" altLang="el-GR" b="1" dirty="0">
                <a:solidFill>
                  <a:srgbClr val="0A0A0A"/>
                </a:solidFill>
                <a:latin typeface="Google Sans"/>
              </a:rPr>
              <a:t>:</a:t>
            </a:r>
            <a:r>
              <a:rPr lang="el-GR" altLang="el-GR" dirty="0">
                <a:solidFill>
                  <a:srgbClr val="0A0A0A"/>
                </a:solidFill>
                <a:latin typeface="Google Sans"/>
              </a:rPr>
              <a:t> </a:t>
            </a:r>
            <a:r>
              <a:rPr lang="el-GR" altLang="el-GR" dirty="0" err="1">
                <a:solidFill>
                  <a:srgbClr val="0A0A0A"/>
                </a:solidFill>
                <a:latin typeface="Google Sans"/>
              </a:rPr>
              <a:t>Anagram</a:t>
            </a:r>
            <a:r>
              <a:rPr lang="el-GR" altLang="el-GR" dirty="0">
                <a:solidFill>
                  <a:srgbClr val="0A0A0A"/>
                </a:solidFill>
                <a:latin typeface="Google Sans"/>
              </a:rPr>
              <a:t> of</a:t>
            </a:r>
            <a:r>
              <a:rPr lang="en-US" altLang="el-GR" dirty="0">
                <a:solidFill>
                  <a:srgbClr val="0A0A0A"/>
                </a:solidFill>
                <a:latin typeface="Google Sans"/>
              </a:rPr>
              <a:t> </a:t>
            </a:r>
            <a:r>
              <a:rPr lang="el-GR" altLang="el-GR" dirty="0" err="1">
                <a:solidFill>
                  <a:srgbClr val="0A0A0A"/>
                </a:solidFill>
                <a:latin typeface="Google Sans"/>
              </a:rPr>
              <a:t>spectrum</a:t>
            </a:r>
            <a:r>
              <a:rPr lang="en-US" altLang="el-GR" dirty="0">
                <a:solidFill>
                  <a:srgbClr val="0A0A0A"/>
                </a:solidFill>
                <a:latin typeface="Google Sans"/>
              </a:rPr>
              <a:t>: It is r</a:t>
            </a:r>
            <a:r>
              <a:rPr lang="el-GR" altLang="el-GR" dirty="0" err="1">
                <a:solidFill>
                  <a:srgbClr val="0A0A0A"/>
                </a:solidFill>
                <a:latin typeface="Google Sans"/>
              </a:rPr>
              <a:t>elated</a:t>
            </a:r>
            <a:r>
              <a:rPr lang="el-GR" altLang="el-GR" dirty="0">
                <a:solidFill>
                  <a:srgbClr val="0A0A0A"/>
                </a:solidFill>
                <a:latin typeface="Google Sans"/>
              </a:rPr>
              <a:t> </a:t>
            </a:r>
            <a:r>
              <a:rPr lang="el-GR" altLang="el-GR" dirty="0" err="1">
                <a:solidFill>
                  <a:srgbClr val="0A0A0A"/>
                </a:solidFill>
                <a:latin typeface="Google Sans"/>
              </a:rPr>
              <a:t>to</a:t>
            </a:r>
            <a:r>
              <a:rPr lang="el-GR" altLang="el-GR" dirty="0">
                <a:solidFill>
                  <a:srgbClr val="0A0A0A"/>
                </a:solidFill>
                <a:latin typeface="Google Sans"/>
              </a:rPr>
              <a:t> </a:t>
            </a:r>
            <a:r>
              <a:rPr lang="el-GR" altLang="el-GR" dirty="0" err="1">
                <a:solidFill>
                  <a:srgbClr val="0A0A0A"/>
                </a:solidFill>
                <a:latin typeface="Google Sans"/>
              </a:rPr>
              <a:t>it</a:t>
            </a:r>
            <a:endParaRPr lang="el-GR" altLang="el-GR" dirty="0">
              <a:solidFill>
                <a:srgbClr val="0A0A0A"/>
              </a:solidFill>
              <a:latin typeface="Google Sans"/>
            </a:endParaRPr>
          </a:p>
          <a:p>
            <a:pPr eaLnBrk="0" fontAlgn="base" hangingPunct="0">
              <a:lnSpc>
                <a:spcPct val="100000"/>
              </a:lnSpc>
              <a:spcBef>
                <a:spcPct val="0"/>
              </a:spcBef>
              <a:spcAft>
                <a:spcPct val="0"/>
              </a:spcAft>
            </a:pPr>
            <a:r>
              <a:rPr lang="el-GR" altLang="el-GR" dirty="0" err="1">
                <a:solidFill>
                  <a:srgbClr val="0A0A0A"/>
                </a:solidFill>
                <a:latin typeface="Google Sans"/>
              </a:rPr>
              <a:t>Cepstrum</a:t>
            </a:r>
            <a:r>
              <a:rPr lang="el-GR" altLang="el-GR" dirty="0">
                <a:solidFill>
                  <a:srgbClr val="0A0A0A"/>
                </a:solidFill>
                <a:latin typeface="Google Sans"/>
              </a:rPr>
              <a:t> </a:t>
            </a:r>
            <a:r>
              <a:rPr lang="el-GR" altLang="el-GR" dirty="0" err="1">
                <a:solidFill>
                  <a:srgbClr val="0A0A0A"/>
                </a:solidFill>
                <a:latin typeface="Google Sans"/>
              </a:rPr>
              <a:t>analysis</a:t>
            </a:r>
            <a:r>
              <a:rPr lang="el-GR" altLang="el-GR" dirty="0">
                <a:solidFill>
                  <a:srgbClr val="0A0A0A"/>
                </a:solidFill>
                <a:latin typeface="Google Sans"/>
              </a:rPr>
              <a:t> </a:t>
            </a:r>
            <a:r>
              <a:rPr lang="el-GR" altLang="el-GR" dirty="0" err="1">
                <a:solidFill>
                  <a:srgbClr val="0A0A0A"/>
                </a:solidFill>
                <a:latin typeface="Google Sans"/>
              </a:rPr>
              <a:t>is</a:t>
            </a:r>
            <a:r>
              <a:rPr lang="el-GR" altLang="el-GR" dirty="0">
                <a:solidFill>
                  <a:srgbClr val="0A0A0A"/>
                </a:solidFill>
                <a:latin typeface="Google Sans"/>
              </a:rPr>
              <a:t> </a:t>
            </a:r>
            <a:r>
              <a:rPr lang="el-GR" altLang="el-GR" dirty="0" err="1">
                <a:solidFill>
                  <a:srgbClr val="0A0A0A"/>
                </a:solidFill>
                <a:latin typeface="Google Sans"/>
              </a:rPr>
              <a:t>widely</a:t>
            </a:r>
            <a:r>
              <a:rPr lang="el-GR" altLang="el-GR" dirty="0">
                <a:solidFill>
                  <a:srgbClr val="0A0A0A"/>
                </a:solidFill>
                <a:latin typeface="Google Sans"/>
              </a:rPr>
              <a:t> </a:t>
            </a:r>
            <a:r>
              <a:rPr lang="el-GR" altLang="el-GR" dirty="0" err="1">
                <a:solidFill>
                  <a:srgbClr val="0A0A0A"/>
                </a:solidFill>
                <a:latin typeface="Google Sans"/>
              </a:rPr>
              <a:t>used</a:t>
            </a:r>
            <a:r>
              <a:rPr lang="el-GR" altLang="el-GR" dirty="0">
                <a:solidFill>
                  <a:srgbClr val="0A0A0A"/>
                </a:solidFill>
                <a:latin typeface="Google Sans"/>
              </a:rPr>
              <a:t> in </a:t>
            </a:r>
            <a:r>
              <a:rPr lang="el-GR" altLang="el-GR" b="1" dirty="0" err="1">
                <a:solidFill>
                  <a:srgbClr val="0A0A0A"/>
                </a:solidFill>
                <a:latin typeface="Google Sans"/>
              </a:rPr>
              <a:t>speech</a:t>
            </a:r>
            <a:r>
              <a:rPr lang="el-GR" altLang="el-GR" b="1" dirty="0">
                <a:solidFill>
                  <a:srgbClr val="0A0A0A"/>
                </a:solidFill>
                <a:latin typeface="Google Sans"/>
              </a:rPr>
              <a:t> </a:t>
            </a:r>
            <a:r>
              <a:rPr lang="el-GR" altLang="el-GR" b="1" dirty="0" err="1">
                <a:solidFill>
                  <a:srgbClr val="0A0A0A"/>
                </a:solidFill>
                <a:latin typeface="Google Sans"/>
              </a:rPr>
              <a:t>processing</a:t>
            </a:r>
            <a:endParaRPr lang="el-GR" altLang="el-GR" dirty="0">
              <a:solidFill>
                <a:srgbClr val="0A0A0A"/>
              </a:solidFill>
              <a:latin typeface="Google Sans"/>
            </a:endParaRPr>
          </a:p>
          <a:p>
            <a:pPr eaLnBrk="0" fontAlgn="base" hangingPunct="0">
              <a:lnSpc>
                <a:spcPct val="100000"/>
              </a:lnSpc>
              <a:spcBef>
                <a:spcPct val="0"/>
              </a:spcBef>
              <a:spcAft>
                <a:spcPct val="0"/>
              </a:spcAft>
            </a:pPr>
            <a:r>
              <a:rPr lang="el-GR" altLang="el-GR" dirty="0" err="1">
                <a:solidFill>
                  <a:srgbClr val="0A0A0A"/>
                </a:solidFill>
                <a:latin typeface="Google Sans"/>
              </a:rPr>
              <a:t>It</a:t>
            </a:r>
            <a:r>
              <a:rPr lang="el-GR" altLang="el-GR" dirty="0">
                <a:solidFill>
                  <a:srgbClr val="0A0A0A"/>
                </a:solidFill>
                <a:latin typeface="Google Sans"/>
              </a:rPr>
              <a:t> </a:t>
            </a:r>
            <a:r>
              <a:rPr lang="el-GR" altLang="el-GR" dirty="0" err="1">
                <a:solidFill>
                  <a:srgbClr val="0A0A0A"/>
                </a:solidFill>
                <a:latin typeface="Google Sans"/>
              </a:rPr>
              <a:t>is</a:t>
            </a:r>
            <a:r>
              <a:rPr lang="el-GR" altLang="el-GR" dirty="0">
                <a:solidFill>
                  <a:srgbClr val="0A0A0A"/>
                </a:solidFill>
                <a:latin typeface="Google Sans"/>
              </a:rPr>
              <a:t> a "</a:t>
            </a:r>
            <a:r>
              <a:rPr lang="el-GR" altLang="el-GR" dirty="0" err="1">
                <a:solidFill>
                  <a:srgbClr val="0A0A0A"/>
                </a:solidFill>
                <a:latin typeface="Google Sans"/>
              </a:rPr>
              <a:t>tool</a:t>
            </a:r>
            <a:r>
              <a:rPr lang="el-GR" altLang="el-GR" dirty="0">
                <a:solidFill>
                  <a:srgbClr val="0A0A0A"/>
                </a:solidFill>
                <a:latin typeface="Google Sans"/>
              </a:rPr>
              <a:t>" </a:t>
            </a:r>
            <a:r>
              <a:rPr lang="el-GR" altLang="el-GR" dirty="0" err="1">
                <a:solidFill>
                  <a:srgbClr val="0A0A0A"/>
                </a:solidFill>
                <a:latin typeface="Google Sans"/>
              </a:rPr>
              <a:t>through</a:t>
            </a:r>
            <a:r>
              <a:rPr lang="el-GR" altLang="el-GR" dirty="0">
                <a:solidFill>
                  <a:srgbClr val="0A0A0A"/>
                </a:solidFill>
                <a:latin typeface="Google Sans"/>
              </a:rPr>
              <a:t> </a:t>
            </a:r>
            <a:r>
              <a:rPr lang="el-GR" altLang="el-GR" dirty="0" err="1">
                <a:solidFill>
                  <a:srgbClr val="0A0A0A"/>
                </a:solidFill>
                <a:latin typeface="Google Sans"/>
              </a:rPr>
              <a:t>which</a:t>
            </a:r>
            <a:r>
              <a:rPr lang="el-GR" altLang="el-GR" dirty="0">
                <a:solidFill>
                  <a:srgbClr val="0A0A0A"/>
                </a:solidFill>
                <a:latin typeface="Google Sans"/>
              </a:rPr>
              <a:t> </a:t>
            </a:r>
            <a:r>
              <a:rPr lang="el-GR" altLang="el-GR" dirty="0" err="1">
                <a:solidFill>
                  <a:srgbClr val="0A0A0A"/>
                </a:solidFill>
                <a:latin typeface="Google Sans"/>
              </a:rPr>
              <a:t>we</a:t>
            </a:r>
            <a:r>
              <a:rPr lang="el-GR" altLang="el-GR" dirty="0">
                <a:solidFill>
                  <a:srgbClr val="0A0A0A"/>
                </a:solidFill>
                <a:latin typeface="Google Sans"/>
              </a:rPr>
              <a:t> </a:t>
            </a:r>
            <a:r>
              <a:rPr lang="el-GR" altLang="el-GR" dirty="0" err="1">
                <a:solidFill>
                  <a:srgbClr val="0A0A0A"/>
                </a:solidFill>
                <a:latin typeface="Google Sans"/>
              </a:rPr>
              <a:t>can</a:t>
            </a:r>
            <a:r>
              <a:rPr lang="el-GR" altLang="el-GR" dirty="0">
                <a:solidFill>
                  <a:srgbClr val="0A0A0A"/>
                </a:solidFill>
                <a:latin typeface="Google Sans"/>
              </a:rPr>
              <a:t> </a:t>
            </a:r>
            <a:r>
              <a:rPr lang="el-GR" altLang="el-GR" dirty="0" err="1">
                <a:solidFill>
                  <a:srgbClr val="0A0A0A"/>
                </a:solidFill>
                <a:latin typeface="Google Sans"/>
              </a:rPr>
              <a:t>detect</a:t>
            </a:r>
            <a:r>
              <a:rPr lang="el-GR" altLang="el-GR" dirty="0">
                <a:solidFill>
                  <a:srgbClr val="0A0A0A"/>
                </a:solidFill>
                <a:latin typeface="Google Sans"/>
              </a:rPr>
              <a:t> </a:t>
            </a:r>
            <a:r>
              <a:rPr lang="el-GR" altLang="el-GR" b="1" dirty="0" err="1">
                <a:solidFill>
                  <a:srgbClr val="0A0A0A"/>
                </a:solidFill>
                <a:latin typeface="Google Sans"/>
              </a:rPr>
              <a:t>periodic</a:t>
            </a:r>
            <a:r>
              <a:rPr lang="el-GR" altLang="el-GR" b="1" dirty="0">
                <a:solidFill>
                  <a:srgbClr val="0A0A0A"/>
                </a:solidFill>
                <a:latin typeface="Google Sans"/>
              </a:rPr>
              <a:t> </a:t>
            </a:r>
            <a:r>
              <a:rPr lang="el-GR" altLang="el-GR" b="1" dirty="0" err="1">
                <a:solidFill>
                  <a:srgbClr val="0A0A0A"/>
                </a:solidFill>
                <a:latin typeface="Google Sans"/>
              </a:rPr>
              <a:t>structures</a:t>
            </a:r>
            <a:r>
              <a:rPr lang="el-GR" altLang="el-GR" dirty="0">
                <a:solidFill>
                  <a:srgbClr val="0A0A0A"/>
                </a:solidFill>
                <a:latin typeface="Google Sans"/>
              </a:rPr>
              <a:t> in the </a:t>
            </a:r>
            <a:r>
              <a:rPr lang="el-GR" altLang="el-GR" dirty="0" err="1">
                <a:solidFill>
                  <a:srgbClr val="0A0A0A"/>
                </a:solidFill>
                <a:latin typeface="Google Sans"/>
              </a:rPr>
              <a:t>frequency</a:t>
            </a:r>
            <a:r>
              <a:rPr lang="el-GR" altLang="el-GR" dirty="0">
                <a:solidFill>
                  <a:srgbClr val="0A0A0A"/>
                </a:solidFill>
                <a:latin typeface="Google Sans"/>
              </a:rPr>
              <a:t> </a:t>
            </a:r>
            <a:r>
              <a:rPr lang="el-GR" altLang="el-GR" dirty="0" err="1">
                <a:solidFill>
                  <a:srgbClr val="0A0A0A"/>
                </a:solidFill>
                <a:latin typeface="Google Sans"/>
              </a:rPr>
              <a:t>spectrum</a:t>
            </a:r>
            <a:endParaRPr lang="en-US" altLang="el-GR" dirty="0">
              <a:solidFill>
                <a:srgbClr val="0A0A0A"/>
              </a:solidFill>
              <a:latin typeface="Google Sans"/>
            </a:endParaRPr>
          </a:p>
          <a:p>
            <a:pPr eaLnBrk="0" fontAlgn="base" hangingPunct="0">
              <a:lnSpc>
                <a:spcPct val="100000"/>
              </a:lnSpc>
              <a:spcBef>
                <a:spcPct val="0"/>
              </a:spcBef>
              <a:spcAft>
                <a:spcPct val="0"/>
              </a:spcAft>
            </a:pPr>
            <a:r>
              <a:rPr lang="el-GR" altLang="el-GR" b="1" dirty="0" err="1">
                <a:solidFill>
                  <a:srgbClr val="0A0A0A"/>
                </a:solidFill>
                <a:latin typeface="Google Sans"/>
              </a:rPr>
              <a:t>Key</a:t>
            </a:r>
            <a:r>
              <a:rPr lang="el-GR" altLang="el-GR" b="1" dirty="0">
                <a:solidFill>
                  <a:srgbClr val="0A0A0A"/>
                </a:solidFill>
                <a:latin typeface="Google Sans"/>
              </a:rPr>
              <a:t> </a:t>
            </a:r>
            <a:r>
              <a:rPr lang="el-GR" altLang="el-GR" b="1" dirty="0" err="1">
                <a:solidFill>
                  <a:srgbClr val="0A0A0A"/>
                </a:solidFill>
                <a:latin typeface="Google Sans"/>
              </a:rPr>
              <a:t>advantage</a:t>
            </a:r>
            <a:r>
              <a:rPr lang="el-GR" altLang="el-GR" b="1" dirty="0">
                <a:solidFill>
                  <a:srgbClr val="0A0A0A"/>
                </a:solidFill>
                <a:latin typeface="Google Sans"/>
              </a:rPr>
              <a:t>:</a:t>
            </a:r>
            <a:r>
              <a:rPr lang="el-GR" altLang="el-GR" dirty="0">
                <a:solidFill>
                  <a:srgbClr val="0A0A0A"/>
                </a:solidFill>
                <a:latin typeface="Google Sans"/>
              </a:rPr>
              <a:t> The </a:t>
            </a:r>
            <a:r>
              <a:rPr lang="el-GR" altLang="el-GR" dirty="0" err="1">
                <a:solidFill>
                  <a:srgbClr val="0A0A0A"/>
                </a:solidFill>
                <a:latin typeface="Google Sans"/>
              </a:rPr>
              <a:t>extraction</a:t>
            </a:r>
            <a:r>
              <a:rPr lang="el-GR" altLang="el-GR" dirty="0">
                <a:solidFill>
                  <a:srgbClr val="0A0A0A"/>
                </a:solidFill>
                <a:latin typeface="Google Sans"/>
              </a:rPr>
              <a:t> of </a:t>
            </a:r>
            <a:r>
              <a:rPr lang="el-GR" altLang="el-GR" dirty="0" err="1">
                <a:solidFill>
                  <a:srgbClr val="0A0A0A"/>
                </a:solidFill>
                <a:latin typeface="Google Sans"/>
              </a:rPr>
              <a:t>cepstrum-based</a:t>
            </a:r>
            <a:r>
              <a:rPr lang="el-GR" altLang="el-GR" dirty="0">
                <a:solidFill>
                  <a:srgbClr val="0A0A0A"/>
                </a:solidFill>
                <a:latin typeface="Google Sans"/>
              </a:rPr>
              <a:t> </a:t>
            </a:r>
            <a:r>
              <a:rPr lang="el-GR" altLang="el-GR" dirty="0" err="1">
                <a:solidFill>
                  <a:srgbClr val="0A0A0A"/>
                </a:solidFill>
                <a:latin typeface="Google Sans"/>
              </a:rPr>
              <a:t>parameters</a:t>
            </a:r>
            <a:r>
              <a:rPr lang="el-GR" altLang="el-GR" dirty="0">
                <a:solidFill>
                  <a:srgbClr val="0A0A0A"/>
                </a:solidFill>
                <a:latin typeface="Google Sans"/>
              </a:rPr>
              <a:t> </a:t>
            </a:r>
            <a:r>
              <a:rPr lang="el-GR" altLang="el-GR" dirty="0" err="1">
                <a:solidFill>
                  <a:srgbClr val="0A0A0A"/>
                </a:solidFill>
                <a:latin typeface="Google Sans"/>
              </a:rPr>
              <a:t>quantifies</a:t>
            </a:r>
            <a:r>
              <a:rPr lang="el-GR" altLang="el-GR" dirty="0">
                <a:solidFill>
                  <a:srgbClr val="0A0A0A"/>
                </a:solidFill>
                <a:latin typeface="Google Sans"/>
              </a:rPr>
              <a:t> the </a:t>
            </a:r>
            <a:r>
              <a:rPr lang="el-GR" altLang="el-GR" b="1" dirty="0" err="1">
                <a:solidFill>
                  <a:srgbClr val="0A0A0A"/>
                </a:solidFill>
                <a:latin typeface="Google Sans"/>
              </a:rPr>
              <a:t>periodicity</a:t>
            </a:r>
            <a:r>
              <a:rPr lang="el-GR" altLang="el-GR" dirty="0">
                <a:solidFill>
                  <a:srgbClr val="0A0A0A"/>
                </a:solidFill>
                <a:latin typeface="Google Sans"/>
              </a:rPr>
              <a:t> of </a:t>
            </a:r>
            <a:r>
              <a:rPr lang="el-GR" altLang="el-GR" dirty="0" err="1">
                <a:solidFill>
                  <a:srgbClr val="0A0A0A"/>
                </a:solidFill>
                <a:latin typeface="Google Sans"/>
              </a:rPr>
              <a:t>speech</a:t>
            </a:r>
            <a:r>
              <a:rPr lang="el-GR" altLang="el-GR" dirty="0">
                <a:solidFill>
                  <a:srgbClr val="0A0A0A"/>
                </a:solidFill>
                <a:latin typeface="Google Sans"/>
              </a:rPr>
              <a:t> </a:t>
            </a:r>
            <a:r>
              <a:rPr lang="el-GR" altLang="el-GR" dirty="0" err="1">
                <a:solidFill>
                  <a:srgbClr val="0A0A0A"/>
                </a:solidFill>
                <a:latin typeface="Google Sans"/>
              </a:rPr>
              <a:t>signals</a:t>
            </a:r>
            <a:r>
              <a:rPr lang="el-GR" altLang="el-GR" dirty="0">
                <a:solidFill>
                  <a:srgbClr val="0A0A0A"/>
                </a:solidFill>
                <a:latin typeface="Google Sans"/>
              </a:rPr>
              <a:t> and </a:t>
            </a:r>
            <a:r>
              <a:rPr lang="el-GR" altLang="el-GR" dirty="0" err="1">
                <a:solidFill>
                  <a:srgbClr val="0A0A0A"/>
                </a:solidFill>
                <a:latin typeface="Google Sans"/>
              </a:rPr>
              <a:t>they</a:t>
            </a:r>
            <a:r>
              <a:rPr lang="el-GR" altLang="el-GR" dirty="0">
                <a:solidFill>
                  <a:srgbClr val="0A0A0A"/>
                </a:solidFill>
                <a:latin typeface="Google Sans"/>
              </a:rPr>
              <a:t> </a:t>
            </a:r>
            <a:r>
              <a:rPr lang="el-GR" altLang="el-GR" dirty="0" err="1">
                <a:solidFill>
                  <a:srgbClr val="0A0A0A"/>
                </a:solidFill>
                <a:latin typeface="Google Sans"/>
              </a:rPr>
              <a:t>have</a:t>
            </a:r>
            <a:r>
              <a:rPr lang="el-GR" altLang="el-GR" dirty="0">
                <a:solidFill>
                  <a:srgbClr val="0A0A0A"/>
                </a:solidFill>
                <a:latin typeface="Google Sans"/>
              </a:rPr>
              <a:t> </a:t>
            </a:r>
            <a:r>
              <a:rPr lang="el-GR" altLang="el-GR" dirty="0" err="1">
                <a:solidFill>
                  <a:srgbClr val="0A0A0A"/>
                </a:solidFill>
                <a:latin typeface="Google Sans"/>
              </a:rPr>
              <a:t>proven</a:t>
            </a:r>
            <a:r>
              <a:rPr lang="el-GR" altLang="el-GR" dirty="0">
                <a:solidFill>
                  <a:srgbClr val="0A0A0A"/>
                </a:solidFill>
                <a:latin typeface="Google Sans"/>
              </a:rPr>
              <a:t> </a:t>
            </a:r>
            <a:r>
              <a:rPr lang="el-GR" altLang="el-GR" dirty="0" err="1">
                <a:solidFill>
                  <a:srgbClr val="0A0A0A"/>
                </a:solidFill>
                <a:latin typeface="Google Sans"/>
              </a:rPr>
              <a:t>to</a:t>
            </a:r>
            <a:r>
              <a:rPr lang="el-GR" altLang="el-GR" dirty="0">
                <a:solidFill>
                  <a:srgbClr val="0A0A0A"/>
                </a:solidFill>
                <a:latin typeface="Google Sans"/>
              </a:rPr>
              <a:t> </a:t>
            </a:r>
            <a:r>
              <a:rPr lang="el-GR" altLang="el-GR" dirty="0" err="1">
                <a:solidFill>
                  <a:srgbClr val="0A0A0A"/>
                </a:solidFill>
                <a:latin typeface="Google Sans"/>
              </a:rPr>
              <a:t>be</a:t>
            </a:r>
            <a:r>
              <a:rPr lang="el-GR" altLang="el-GR" dirty="0">
                <a:solidFill>
                  <a:srgbClr val="0A0A0A"/>
                </a:solidFill>
                <a:latin typeface="Google Sans"/>
              </a:rPr>
              <a:t> </a:t>
            </a:r>
            <a:r>
              <a:rPr lang="el-GR" altLang="el-GR" dirty="0" err="1">
                <a:solidFill>
                  <a:srgbClr val="0A0A0A"/>
                </a:solidFill>
                <a:latin typeface="Google Sans"/>
              </a:rPr>
              <a:t>more</a:t>
            </a:r>
            <a:r>
              <a:rPr lang="el-GR" altLang="el-GR" dirty="0">
                <a:solidFill>
                  <a:srgbClr val="0A0A0A"/>
                </a:solidFill>
                <a:latin typeface="Google Sans"/>
              </a:rPr>
              <a:t> </a:t>
            </a:r>
            <a:r>
              <a:rPr lang="el-GR" altLang="el-GR" dirty="0" err="1">
                <a:solidFill>
                  <a:srgbClr val="0A0A0A"/>
                </a:solidFill>
                <a:latin typeface="Google Sans"/>
              </a:rPr>
              <a:t>efficient</a:t>
            </a:r>
            <a:r>
              <a:rPr lang="el-GR" altLang="el-GR" dirty="0">
                <a:solidFill>
                  <a:srgbClr val="0A0A0A"/>
                </a:solidFill>
                <a:latin typeface="Google Sans"/>
              </a:rPr>
              <a:t> </a:t>
            </a:r>
            <a:r>
              <a:rPr lang="el-GR" altLang="el-GR" dirty="0" err="1">
                <a:solidFill>
                  <a:srgbClr val="0A0A0A"/>
                </a:solidFill>
                <a:latin typeface="Google Sans"/>
              </a:rPr>
              <a:t>quantities</a:t>
            </a:r>
            <a:r>
              <a:rPr lang="el-GR" altLang="el-GR" dirty="0">
                <a:solidFill>
                  <a:srgbClr val="0A0A0A"/>
                </a:solidFill>
                <a:latin typeface="Google Sans"/>
              </a:rPr>
              <a:t> </a:t>
            </a:r>
            <a:r>
              <a:rPr lang="el-GR" altLang="el-GR" dirty="0" err="1">
                <a:solidFill>
                  <a:srgbClr val="0A0A0A"/>
                </a:solidFill>
                <a:latin typeface="Google Sans"/>
              </a:rPr>
              <a:t>compared</a:t>
            </a:r>
            <a:r>
              <a:rPr lang="el-GR" altLang="el-GR" dirty="0">
                <a:solidFill>
                  <a:srgbClr val="0A0A0A"/>
                </a:solidFill>
                <a:latin typeface="Google Sans"/>
              </a:rPr>
              <a:t> </a:t>
            </a:r>
            <a:r>
              <a:rPr lang="el-GR" altLang="el-GR" dirty="0" err="1">
                <a:solidFill>
                  <a:srgbClr val="0A0A0A"/>
                </a:solidFill>
                <a:latin typeface="Google Sans"/>
              </a:rPr>
              <a:t>to</a:t>
            </a:r>
            <a:r>
              <a:rPr lang="el-GR" altLang="el-GR" dirty="0">
                <a:solidFill>
                  <a:srgbClr val="0A0A0A"/>
                </a:solidFill>
                <a:latin typeface="Google Sans"/>
              </a:rPr>
              <a:t> </a:t>
            </a:r>
            <a:r>
              <a:rPr lang="el-GR" altLang="el-GR" dirty="0" err="1">
                <a:solidFill>
                  <a:srgbClr val="0A0A0A"/>
                </a:solidFill>
                <a:latin typeface="Google Sans"/>
              </a:rPr>
              <a:t>spectrum-based</a:t>
            </a:r>
            <a:r>
              <a:rPr lang="el-GR" altLang="el-GR" dirty="0">
                <a:solidFill>
                  <a:srgbClr val="0A0A0A"/>
                </a:solidFill>
                <a:latin typeface="Google Sans"/>
              </a:rPr>
              <a:t> </a:t>
            </a:r>
            <a:r>
              <a:rPr lang="el-GR" altLang="el-GR" dirty="0" err="1">
                <a:solidFill>
                  <a:srgbClr val="0A0A0A"/>
                </a:solidFill>
                <a:latin typeface="Google Sans"/>
              </a:rPr>
              <a:t>ones</a:t>
            </a:r>
            <a:endParaRPr lang="el-GR" altLang="el-GR" dirty="0">
              <a:solidFill>
                <a:srgbClr val="0A0A0A"/>
              </a:solidFill>
              <a:latin typeface="Google Sans"/>
            </a:endParaRPr>
          </a:p>
          <a:p>
            <a:pPr marL="0" lvl="0" indent="0" eaLnBrk="0" fontAlgn="base" hangingPunct="0">
              <a:lnSpc>
                <a:spcPct val="100000"/>
              </a:lnSpc>
              <a:spcBef>
                <a:spcPct val="0"/>
              </a:spcBef>
              <a:spcAft>
                <a:spcPct val="0"/>
              </a:spcAft>
              <a:buNone/>
            </a:pPr>
            <a:endParaRPr lang="el-GR" altLang="el-GR" sz="4000" dirty="0">
              <a:latin typeface="Arial" panose="020B0604020202020204" pitchFamily="34" charset="0"/>
            </a:endParaRPr>
          </a:p>
          <a:p>
            <a:pPr marL="0" indent="0">
              <a:buNone/>
            </a:pPr>
            <a:endParaRPr lang="el-GR" dirty="0"/>
          </a:p>
        </p:txBody>
      </p:sp>
      <p:sp>
        <p:nvSpPr>
          <p:cNvPr id="5" name="Θέση ημερομηνίας 4">
            <a:extLst>
              <a:ext uri="{FF2B5EF4-FFF2-40B4-BE49-F238E27FC236}">
                <a16:creationId xmlns:a16="http://schemas.microsoft.com/office/drawing/2014/main" id="{21ECBE74-CE6E-821D-36DB-96FBB24C0885}"/>
              </a:ext>
            </a:extLst>
          </p:cNvPr>
          <p:cNvSpPr>
            <a:spLocks noGrp="1"/>
          </p:cNvSpPr>
          <p:nvPr>
            <p:ph type="dt" sz="half" idx="10"/>
          </p:nvPr>
        </p:nvSpPr>
        <p:spPr/>
        <p:txBody>
          <a:bodyPr/>
          <a:lstStyle/>
          <a:p>
            <a:r>
              <a:rPr lang="en-US" dirty="0"/>
              <a:t>09-Mar-26</a:t>
            </a:r>
          </a:p>
        </p:txBody>
      </p:sp>
      <p:sp>
        <p:nvSpPr>
          <p:cNvPr id="6" name="Θέση υποσέλιδου 5">
            <a:extLst>
              <a:ext uri="{FF2B5EF4-FFF2-40B4-BE49-F238E27FC236}">
                <a16:creationId xmlns:a16="http://schemas.microsoft.com/office/drawing/2014/main" id="{6D36FD59-BA5D-3382-1FCC-25410B39ABF0}"/>
              </a:ext>
            </a:extLst>
          </p:cNvPr>
          <p:cNvSpPr>
            <a:spLocks noGrp="1"/>
          </p:cNvSpPr>
          <p:nvPr>
            <p:ph type="ftr" sz="quarter" idx="11"/>
          </p:nvPr>
        </p:nvSpPr>
        <p:spPr/>
        <p:txBody>
          <a:bodyPr/>
          <a:lstStyle/>
          <a:p>
            <a:r>
              <a:rPr lang="en-US"/>
              <a:t>Advanced topics in Biomedical Informatics</a:t>
            </a:r>
          </a:p>
        </p:txBody>
      </p:sp>
      <p:sp>
        <p:nvSpPr>
          <p:cNvPr id="7" name="Θέση αριθμού διαφάνειας 6">
            <a:extLst>
              <a:ext uri="{FF2B5EF4-FFF2-40B4-BE49-F238E27FC236}">
                <a16:creationId xmlns:a16="http://schemas.microsoft.com/office/drawing/2014/main" id="{5E65B6C7-582A-A6AA-A5D8-C5A8B2C6B43F}"/>
              </a:ext>
            </a:extLst>
          </p:cNvPr>
          <p:cNvSpPr>
            <a:spLocks noGrp="1"/>
          </p:cNvSpPr>
          <p:nvPr>
            <p:ph type="sldNum" sz="quarter" idx="12"/>
          </p:nvPr>
        </p:nvSpPr>
        <p:spPr/>
        <p:txBody>
          <a:bodyPr/>
          <a:lstStyle/>
          <a:p>
            <a:fld id="{00D10385-91D0-40F3-81EA-50E9A0B25A7B}" type="slidenum">
              <a:rPr lang="en-US" smtClean="0"/>
              <a:t>24</a:t>
            </a:fld>
            <a:endParaRPr lang="en-US"/>
          </a:p>
        </p:txBody>
      </p:sp>
      <p:pic>
        <p:nvPicPr>
          <p:cNvPr id="8" name="Picture 2">
            <a:extLst>
              <a:ext uri="{FF2B5EF4-FFF2-40B4-BE49-F238E27FC236}">
                <a16:creationId xmlns:a16="http://schemas.microsoft.com/office/drawing/2014/main" id="{9377C221-AA33-E6E6-B937-D2BCFD44D43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35302" y="2029678"/>
            <a:ext cx="4533102" cy="34555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7B77303-6FE3-F828-8C87-84CFB6F217C4}"/>
              </a:ext>
            </a:extLst>
          </p:cNvPr>
          <p:cNvSpPr txBox="1"/>
          <p:nvPr/>
        </p:nvSpPr>
        <p:spPr>
          <a:xfrm>
            <a:off x="7352071" y="5571519"/>
            <a:ext cx="4001729" cy="769441"/>
          </a:xfrm>
          <a:prstGeom prst="rect">
            <a:avLst/>
          </a:prstGeom>
          <a:noFill/>
        </p:spPr>
        <p:txBody>
          <a:bodyPr wrap="square">
            <a:spAutoFit/>
          </a:bodyPr>
          <a:lstStyle/>
          <a:p>
            <a:pPr rtl="0">
              <a:buNone/>
            </a:pPr>
            <a:r>
              <a:rPr lang="en-US" sz="1100" b="0" i="0" u="none" strike="noStrike" dirty="0">
                <a:solidFill>
                  <a:srgbClr val="595959"/>
                </a:solidFill>
                <a:effectLst/>
                <a:latin typeface="Arial" panose="020B0604020202020204" pitchFamily="34" charset="0"/>
              </a:rPr>
              <a:t>https://www.researchgate.net/publication/330015428_Text_Dependent_Speaker_Recognition_Using_HTK/figures?lo=1</a:t>
            </a:r>
            <a:endParaRPr lang="en-US" sz="1100" b="0" dirty="0">
              <a:effectLst/>
            </a:endParaRPr>
          </a:p>
          <a:p>
            <a:pPr>
              <a:buNone/>
            </a:pPr>
            <a:br>
              <a:rPr lang="en-US" sz="1100" b="0" dirty="0">
                <a:effectLst/>
              </a:rPr>
            </a:br>
            <a:endParaRPr lang="el-GR" sz="1100" dirty="0"/>
          </a:p>
        </p:txBody>
      </p:sp>
    </p:spTree>
    <p:extLst>
      <p:ext uri="{BB962C8B-B14F-4D97-AF65-F5344CB8AC3E}">
        <p14:creationId xmlns:p14="http://schemas.microsoft.com/office/powerpoint/2010/main" val="995620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65C08F-0D15-C3D7-13AD-394C7DE8BB4F}"/>
              </a:ext>
            </a:extLst>
          </p:cNvPr>
          <p:cNvSpPr>
            <a:spLocks noGrp="1"/>
          </p:cNvSpPr>
          <p:nvPr>
            <p:ph type="title"/>
          </p:nvPr>
        </p:nvSpPr>
        <p:spPr/>
        <p:txBody>
          <a:bodyPr/>
          <a:lstStyle/>
          <a:p>
            <a:r>
              <a:rPr lang="en-US" dirty="0" err="1"/>
              <a:t>Cepstrum</a:t>
            </a:r>
            <a:r>
              <a:rPr lang="el-GR" dirty="0"/>
              <a:t> </a:t>
            </a:r>
            <a:r>
              <a:rPr lang="en-US" dirty="0"/>
              <a:t>and</a:t>
            </a:r>
            <a:r>
              <a:rPr lang="el-GR" dirty="0"/>
              <a:t> </a:t>
            </a:r>
            <a:r>
              <a:rPr lang="en-US" dirty="0"/>
              <a:t>MFCCs Computation</a:t>
            </a:r>
            <a:endParaRPr lang="el-GR" dirty="0"/>
          </a:p>
        </p:txBody>
      </p:sp>
      <p:sp>
        <p:nvSpPr>
          <p:cNvPr id="3" name="Θέση περιεχομένου 2">
            <a:extLst>
              <a:ext uri="{FF2B5EF4-FFF2-40B4-BE49-F238E27FC236}">
                <a16:creationId xmlns:a16="http://schemas.microsoft.com/office/drawing/2014/main" id="{329D9C4C-1F74-D73B-2E51-B6AF5AA7332D}"/>
              </a:ext>
            </a:extLst>
          </p:cNvPr>
          <p:cNvSpPr>
            <a:spLocks noGrp="1"/>
          </p:cNvSpPr>
          <p:nvPr>
            <p:ph sz="half" idx="1"/>
          </p:nvPr>
        </p:nvSpPr>
        <p:spPr/>
        <p:txBody>
          <a:bodyPr>
            <a:normAutofit/>
          </a:bodyPr>
          <a:lstStyle/>
          <a:p>
            <a:r>
              <a:rPr lang="en-US" sz="2000" b="1" dirty="0"/>
              <a:t>a) Conversion of a signal from the time domain to the frequency domain; b) Calculation of the logarithm of the spectrum amplitude; c) Application of Inverse Fourier Transform</a:t>
            </a:r>
          </a:p>
          <a:p>
            <a:pPr marL="0" indent="0">
              <a:buNone/>
            </a:pPr>
            <a:endParaRPr lang="en-US" sz="2000" dirty="0"/>
          </a:p>
        </p:txBody>
      </p:sp>
      <p:sp>
        <p:nvSpPr>
          <p:cNvPr id="5" name="Θέση ημερομηνίας 4">
            <a:extLst>
              <a:ext uri="{FF2B5EF4-FFF2-40B4-BE49-F238E27FC236}">
                <a16:creationId xmlns:a16="http://schemas.microsoft.com/office/drawing/2014/main" id="{8642021A-4ACB-EFC6-8B10-CBFEFBE3B429}"/>
              </a:ext>
            </a:extLst>
          </p:cNvPr>
          <p:cNvSpPr>
            <a:spLocks noGrp="1"/>
          </p:cNvSpPr>
          <p:nvPr>
            <p:ph type="dt" sz="half" idx="10"/>
          </p:nvPr>
        </p:nvSpPr>
        <p:spPr/>
        <p:txBody>
          <a:bodyPr/>
          <a:lstStyle/>
          <a:p>
            <a:r>
              <a:rPr lang="en-US"/>
              <a:t>09-Mar-26</a:t>
            </a:r>
          </a:p>
        </p:txBody>
      </p:sp>
      <p:sp>
        <p:nvSpPr>
          <p:cNvPr id="6" name="Θέση υποσέλιδου 5">
            <a:extLst>
              <a:ext uri="{FF2B5EF4-FFF2-40B4-BE49-F238E27FC236}">
                <a16:creationId xmlns:a16="http://schemas.microsoft.com/office/drawing/2014/main" id="{4330AADA-8A59-5C81-AF60-51C09D27485B}"/>
              </a:ext>
            </a:extLst>
          </p:cNvPr>
          <p:cNvSpPr>
            <a:spLocks noGrp="1"/>
          </p:cNvSpPr>
          <p:nvPr>
            <p:ph type="ftr" sz="quarter" idx="11"/>
          </p:nvPr>
        </p:nvSpPr>
        <p:spPr/>
        <p:txBody>
          <a:bodyPr/>
          <a:lstStyle/>
          <a:p>
            <a:r>
              <a:rPr lang="en-US"/>
              <a:t>Advanced topics in Biomedical Informatics</a:t>
            </a:r>
          </a:p>
        </p:txBody>
      </p:sp>
      <p:sp>
        <p:nvSpPr>
          <p:cNvPr id="7" name="Θέση αριθμού διαφάνειας 6">
            <a:extLst>
              <a:ext uri="{FF2B5EF4-FFF2-40B4-BE49-F238E27FC236}">
                <a16:creationId xmlns:a16="http://schemas.microsoft.com/office/drawing/2014/main" id="{C6C16509-8B7A-D033-1B62-65664FA28BD7}"/>
              </a:ext>
            </a:extLst>
          </p:cNvPr>
          <p:cNvSpPr>
            <a:spLocks noGrp="1"/>
          </p:cNvSpPr>
          <p:nvPr>
            <p:ph type="sldNum" sz="quarter" idx="12"/>
          </p:nvPr>
        </p:nvSpPr>
        <p:spPr/>
        <p:txBody>
          <a:bodyPr/>
          <a:lstStyle/>
          <a:p>
            <a:fld id="{00D10385-91D0-40F3-81EA-50E9A0B25A7B}" type="slidenum">
              <a:rPr lang="en-US" smtClean="0"/>
              <a:t>25</a:t>
            </a:fld>
            <a:endParaRPr lang="en-US" dirty="0"/>
          </a:p>
        </p:txBody>
      </p:sp>
      <p:pic>
        <p:nvPicPr>
          <p:cNvPr id="8" name="Picture 2">
            <a:extLst>
              <a:ext uri="{FF2B5EF4-FFF2-40B4-BE49-F238E27FC236}">
                <a16:creationId xmlns:a16="http://schemas.microsoft.com/office/drawing/2014/main" id="{8A70E7EC-62A3-68A0-E410-1468BAF62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597" y="3429000"/>
            <a:ext cx="3878248" cy="24849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1137491-1755-6990-7E3B-64652C4FC229}"/>
              </a:ext>
            </a:extLst>
          </p:cNvPr>
          <p:cNvSpPr txBox="1"/>
          <p:nvPr/>
        </p:nvSpPr>
        <p:spPr>
          <a:xfrm>
            <a:off x="2265114" y="5966575"/>
            <a:ext cx="1863213" cy="600164"/>
          </a:xfrm>
          <a:prstGeom prst="rect">
            <a:avLst/>
          </a:prstGeom>
          <a:noFill/>
        </p:spPr>
        <p:txBody>
          <a:bodyPr wrap="square">
            <a:spAutoFit/>
          </a:bodyPr>
          <a:lstStyle/>
          <a:p>
            <a:pPr rtl="0">
              <a:buNone/>
            </a:pPr>
            <a:r>
              <a:rPr lang="en-US" sz="1100" b="0" i="0" u="none" strike="noStrike" dirty="0">
                <a:solidFill>
                  <a:srgbClr val="000000"/>
                </a:solidFill>
                <a:effectLst/>
                <a:latin typeface="Calibri" panose="020F0502020204030204" pitchFamily="34" charset="0"/>
              </a:rPr>
              <a:t>Source:</a:t>
            </a:r>
            <a:r>
              <a:rPr lang="el-GR"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wikipedia</a:t>
            </a:r>
            <a:endParaRPr lang="en-US" sz="1100" b="0" dirty="0">
              <a:effectLst/>
            </a:endParaRPr>
          </a:p>
          <a:p>
            <a:pPr>
              <a:buNone/>
            </a:pPr>
            <a:br>
              <a:rPr lang="en-US" sz="1100" dirty="0"/>
            </a:br>
            <a:endParaRPr lang="el-GR" sz="1100" dirty="0"/>
          </a:p>
        </p:txBody>
      </p:sp>
      <p:sp>
        <p:nvSpPr>
          <p:cNvPr id="10" name="Θέση περιεχομένου 9">
            <a:extLst>
              <a:ext uri="{FF2B5EF4-FFF2-40B4-BE49-F238E27FC236}">
                <a16:creationId xmlns:a16="http://schemas.microsoft.com/office/drawing/2014/main" id="{FFA6C398-569C-F10F-8F4C-283833C2BE4F}"/>
              </a:ext>
            </a:extLst>
          </p:cNvPr>
          <p:cNvSpPr>
            <a:spLocks noGrp="1"/>
          </p:cNvSpPr>
          <p:nvPr>
            <p:ph sz="half" idx="2"/>
          </p:nvPr>
        </p:nvSpPr>
        <p:spPr>
          <a:xfrm>
            <a:off x="6439197" y="2111180"/>
            <a:ext cx="4551784" cy="25821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fontAlgn="base"/>
            <a:r>
              <a:rPr lang="el-GR" altLang="el-GR" sz="2000" b="1" dirty="0" err="1">
                <a:solidFill>
                  <a:srgbClr val="0A0A0A"/>
                </a:solidFill>
                <a:latin typeface="Google Sans"/>
              </a:rPr>
              <a:t>Mel-Frequency</a:t>
            </a:r>
            <a:r>
              <a:rPr lang="el-GR" altLang="el-GR" sz="2000" b="1" dirty="0">
                <a:solidFill>
                  <a:srgbClr val="0A0A0A"/>
                </a:solidFill>
                <a:latin typeface="Google Sans"/>
              </a:rPr>
              <a:t> </a:t>
            </a:r>
            <a:r>
              <a:rPr lang="el-GR" altLang="el-GR" sz="2000" b="1" dirty="0" err="1">
                <a:solidFill>
                  <a:srgbClr val="0A0A0A"/>
                </a:solidFill>
                <a:latin typeface="Google Sans"/>
              </a:rPr>
              <a:t>Cepstrum</a:t>
            </a:r>
            <a:r>
              <a:rPr lang="el-GR" altLang="el-GR" sz="2000" b="1" dirty="0">
                <a:solidFill>
                  <a:srgbClr val="0A0A0A"/>
                </a:solidFill>
                <a:latin typeface="Google Sans"/>
              </a:rPr>
              <a:t> </a:t>
            </a:r>
            <a:r>
              <a:rPr lang="el-GR" altLang="el-GR" sz="2000" b="1" dirty="0" err="1">
                <a:solidFill>
                  <a:srgbClr val="0A0A0A"/>
                </a:solidFill>
                <a:latin typeface="Google Sans"/>
              </a:rPr>
              <a:t>Coefficients</a:t>
            </a:r>
            <a:r>
              <a:rPr lang="el-GR" altLang="el-GR" sz="2000" b="1" dirty="0">
                <a:solidFill>
                  <a:srgbClr val="0A0A0A"/>
                </a:solidFill>
                <a:latin typeface="Google Sans"/>
              </a:rPr>
              <a:t> (</a:t>
            </a:r>
            <a:r>
              <a:rPr lang="el-GR" altLang="el-GR" sz="2000" b="1" dirty="0" err="1">
                <a:solidFill>
                  <a:srgbClr val="0A0A0A"/>
                </a:solidFill>
                <a:latin typeface="Google Sans"/>
              </a:rPr>
              <a:t>MFCCs</a:t>
            </a:r>
            <a:r>
              <a:rPr lang="el-GR" altLang="el-GR" sz="2000" b="1" dirty="0">
                <a:solidFill>
                  <a:srgbClr val="0A0A0A"/>
                </a:solidFill>
                <a:latin typeface="Google Sans"/>
              </a:rPr>
              <a:t>):</a:t>
            </a:r>
            <a:r>
              <a:rPr lang="el-GR" altLang="el-GR" sz="2000" dirty="0">
                <a:solidFill>
                  <a:srgbClr val="0A0A0A"/>
                </a:solidFill>
                <a:latin typeface="Google Sans"/>
              </a:rPr>
              <a:t> 14 </a:t>
            </a:r>
            <a:r>
              <a:rPr lang="el-GR" altLang="el-GR" sz="2000" dirty="0" err="1">
                <a:solidFill>
                  <a:srgbClr val="0A0A0A"/>
                </a:solidFill>
                <a:latin typeface="Google Sans"/>
              </a:rPr>
              <a:t>features</a:t>
            </a:r>
            <a:r>
              <a:rPr lang="el-GR" altLang="el-GR" sz="2000" dirty="0">
                <a:solidFill>
                  <a:srgbClr val="0A0A0A"/>
                </a:solidFill>
                <a:latin typeface="Google Sans"/>
              </a:rPr>
              <a:t> </a:t>
            </a:r>
            <a:r>
              <a:rPr lang="el-GR" altLang="el-GR" sz="2000" dirty="0" err="1">
                <a:solidFill>
                  <a:srgbClr val="0A0A0A"/>
                </a:solidFill>
                <a:latin typeface="Google Sans"/>
              </a:rPr>
              <a:t>can</a:t>
            </a:r>
            <a:r>
              <a:rPr lang="el-GR" altLang="el-GR" sz="2000" dirty="0">
                <a:solidFill>
                  <a:srgbClr val="0A0A0A"/>
                </a:solidFill>
                <a:latin typeface="Google Sans"/>
              </a:rPr>
              <a:t> </a:t>
            </a:r>
            <a:r>
              <a:rPr lang="el-GR" altLang="el-GR" sz="2000" dirty="0" err="1">
                <a:solidFill>
                  <a:srgbClr val="0A0A0A"/>
                </a:solidFill>
                <a:latin typeface="Google Sans"/>
              </a:rPr>
              <a:t>be</a:t>
            </a:r>
            <a:r>
              <a:rPr lang="el-GR" altLang="el-GR" sz="2000" dirty="0">
                <a:solidFill>
                  <a:srgbClr val="0A0A0A"/>
                </a:solidFill>
                <a:latin typeface="Google Sans"/>
              </a:rPr>
              <a:t> </a:t>
            </a:r>
            <a:r>
              <a:rPr lang="el-GR" altLang="el-GR" sz="2000" dirty="0" err="1">
                <a:solidFill>
                  <a:srgbClr val="0A0A0A"/>
                </a:solidFill>
                <a:latin typeface="Google Sans"/>
              </a:rPr>
              <a:t>extracted</a:t>
            </a:r>
            <a:r>
              <a:rPr lang="el-GR" altLang="el-GR" sz="2000" dirty="0">
                <a:solidFill>
                  <a:srgbClr val="0A0A0A"/>
                </a:solidFill>
                <a:latin typeface="Google Sans"/>
              </a:rPr>
              <a:t> </a:t>
            </a:r>
            <a:r>
              <a:rPr lang="el-GR" altLang="el-GR" sz="2000" dirty="0" err="1">
                <a:solidFill>
                  <a:srgbClr val="0A0A0A"/>
                </a:solidFill>
                <a:latin typeface="Google Sans"/>
              </a:rPr>
              <a:t>from</a:t>
            </a:r>
            <a:r>
              <a:rPr lang="el-GR" altLang="el-GR" sz="2000" dirty="0">
                <a:solidFill>
                  <a:srgbClr val="0A0A0A"/>
                </a:solidFill>
                <a:latin typeface="Google Sans"/>
              </a:rPr>
              <a:t> the </a:t>
            </a:r>
            <a:r>
              <a:rPr lang="el-GR" altLang="el-GR" sz="2000" dirty="0" err="1">
                <a:solidFill>
                  <a:srgbClr val="0A0A0A"/>
                </a:solidFill>
                <a:latin typeface="Google Sans"/>
              </a:rPr>
              <a:t>cepstrum</a:t>
            </a:r>
            <a:r>
              <a:rPr lang="el-GR" altLang="el-GR" sz="2000" dirty="0">
                <a:solidFill>
                  <a:srgbClr val="0A0A0A"/>
                </a:solidFill>
                <a:latin typeface="Google Sans"/>
              </a:rPr>
              <a:t>, </a:t>
            </a:r>
            <a:r>
              <a:rPr lang="el-GR" altLang="el-GR" sz="2000" dirty="0" err="1">
                <a:solidFill>
                  <a:srgbClr val="0A0A0A"/>
                </a:solidFill>
                <a:latin typeface="Google Sans"/>
              </a:rPr>
              <a:t>which</a:t>
            </a:r>
            <a:r>
              <a:rPr lang="el-GR" altLang="el-GR" sz="2000" dirty="0">
                <a:solidFill>
                  <a:srgbClr val="0A0A0A"/>
                </a:solidFill>
                <a:latin typeface="Google Sans"/>
              </a:rPr>
              <a:t> </a:t>
            </a:r>
            <a:r>
              <a:rPr lang="el-GR" altLang="el-GR" sz="2000" dirty="0" err="1">
                <a:solidFill>
                  <a:srgbClr val="0A0A0A"/>
                </a:solidFill>
                <a:latin typeface="Google Sans"/>
              </a:rPr>
              <a:t>focus</a:t>
            </a:r>
            <a:r>
              <a:rPr lang="el-GR" altLang="el-GR" sz="2000" dirty="0">
                <a:solidFill>
                  <a:srgbClr val="0A0A0A"/>
                </a:solidFill>
                <a:latin typeface="Google Sans"/>
              </a:rPr>
              <a:t> on the </a:t>
            </a:r>
            <a:r>
              <a:rPr lang="el-GR" altLang="el-GR" sz="2000" dirty="0" err="1">
                <a:solidFill>
                  <a:srgbClr val="0A0A0A"/>
                </a:solidFill>
                <a:latin typeface="Google Sans"/>
              </a:rPr>
              <a:t>way</a:t>
            </a:r>
            <a:r>
              <a:rPr lang="el-GR" altLang="el-GR" sz="2000" dirty="0">
                <a:solidFill>
                  <a:srgbClr val="0A0A0A"/>
                </a:solidFill>
                <a:latin typeface="Google Sans"/>
              </a:rPr>
              <a:t> </a:t>
            </a:r>
            <a:r>
              <a:rPr lang="el-GR" altLang="el-GR" sz="2000" dirty="0" err="1">
                <a:solidFill>
                  <a:srgbClr val="0A0A0A"/>
                </a:solidFill>
                <a:latin typeface="Google Sans"/>
              </a:rPr>
              <a:t>humans</a:t>
            </a:r>
            <a:r>
              <a:rPr lang="el-GR" altLang="el-GR" sz="2000" dirty="0">
                <a:solidFill>
                  <a:srgbClr val="0A0A0A"/>
                </a:solidFill>
                <a:latin typeface="Google Sans"/>
              </a:rPr>
              <a:t> </a:t>
            </a:r>
            <a:r>
              <a:rPr lang="el-GR" altLang="el-GR" sz="2000" dirty="0" err="1">
                <a:solidFill>
                  <a:srgbClr val="0A0A0A"/>
                </a:solidFill>
                <a:latin typeface="Google Sans"/>
              </a:rPr>
              <a:t>perceive</a:t>
            </a:r>
            <a:r>
              <a:rPr lang="el-GR" altLang="el-GR" sz="2000" dirty="0">
                <a:solidFill>
                  <a:srgbClr val="0A0A0A"/>
                </a:solidFill>
                <a:latin typeface="Google Sans"/>
              </a:rPr>
              <a:t> </a:t>
            </a:r>
            <a:r>
              <a:rPr lang="el-GR" altLang="el-GR" sz="2000" dirty="0" err="1">
                <a:solidFill>
                  <a:srgbClr val="0A0A0A"/>
                </a:solidFill>
                <a:latin typeface="Google Sans"/>
              </a:rPr>
              <a:t>sound</a:t>
            </a:r>
            <a:r>
              <a:rPr lang="el-GR" altLang="el-GR" sz="2000" dirty="0">
                <a:solidFill>
                  <a:srgbClr val="0A0A0A"/>
                </a:solidFill>
                <a:latin typeface="Google Sans"/>
              </a:rPr>
              <a:t>, </a:t>
            </a:r>
            <a:r>
              <a:rPr lang="el-GR" altLang="el-GR" sz="2000" dirty="0" err="1">
                <a:solidFill>
                  <a:srgbClr val="0A0A0A"/>
                </a:solidFill>
                <a:latin typeface="Google Sans"/>
              </a:rPr>
              <a:t>especially</a:t>
            </a:r>
            <a:r>
              <a:rPr lang="el-GR" altLang="el-GR" sz="2000" dirty="0">
                <a:solidFill>
                  <a:srgbClr val="0A0A0A"/>
                </a:solidFill>
                <a:latin typeface="Google Sans"/>
              </a:rPr>
              <a:t> </a:t>
            </a:r>
            <a:r>
              <a:rPr lang="el-GR" altLang="el-GR" sz="2000" dirty="0" err="1">
                <a:solidFill>
                  <a:srgbClr val="0A0A0A"/>
                </a:solidFill>
                <a:latin typeface="Google Sans"/>
              </a:rPr>
              <a:t>speech</a:t>
            </a:r>
            <a:r>
              <a:rPr lang="el-GR" altLang="el-GR" sz="2000" dirty="0">
                <a:solidFill>
                  <a:srgbClr val="0A0A0A"/>
                </a:solidFill>
                <a:latin typeface="Google Sans"/>
              </a:rPr>
              <a:t>. </a:t>
            </a:r>
            <a:endParaRPr lang="en-US" altLang="el-GR" sz="2000" dirty="0">
              <a:solidFill>
                <a:srgbClr val="0A0A0A"/>
              </a:solidFill>
              <a:latin typeface="Google Sans"/>
            </a:endParaRPr>
          </a:p>
          <a:p>
            <a:pPr fontAlgn="base"/>
            <a:r>
              <a:rPr lang="el-GR" altLang="el-GR" sz="2000" dirty="0" err="1">
                <a:solidFill>
                  <a:srgbClr val="0A0A0A"/>
                </a:solidFill>
                <a:latin typeface="Google Sans"/>
              </a:rPr>
              <a:t>They</a:t>
            </a:r>
            <a:r>
              <a:rPr lang="el-GR" altLang="el-GR" sz="2000" dirty="0">
                <a:solidFill>
                  <a:srgbClr val="0A0A0A"/>
                </a:solidFill>
                <a:latin typeface="Google Sans"/>
              </a:rPr>
              <a:t> </a:t>
            </a:r>
            <a:r>
              <a:rPr lang="el-GR" altLang="el-GR" sz="2000" dirty="0" err="1">
                <a:solidFill>
                  <a:srgbClr val="0A0A0A"/>
                </a:solidFill>
                <a:latin typeface="Google Sans"/>
              </a:rPr>
              <a:t>reduce</a:t>
            </a:r>
            <a:r>
              <a:rPr lang="el-GR" altLang="el-GR" sz="2000" dirty="0">
                <a:solidFill>
                  <a:srgbClr val="0A0A0A"/>
                </a:solidFill>
                <a:latin typeface="Google Sans"/>
              </a:rPr>
              <a:t> </a:t>
            </a:r>
            <a:r>
              <a:rPr lang="el-GR" altLang="el-GR" sz="2000" dirty="0" err="1">
                <a:solidFill>
                  <a:srgbClr val="0A0A0A"/>
                </a:solidFill>
                <a:latin typeface="Google Sans"/>
              </a:rPr>
              <a:t>noise</a:t>
            </a:r>
            <a:r>
              <a:rPr lang="el-GR" altLang="el-GR" sz="2000" dirty="0">
                <a:solidFill>
                  <a:srgbClr val="0A0A0A"/>
                </a:solidFill>
                <a:latin typeface="Google Sans"/>
              </a:rPr>
              <a:t> and </a:t>
            </a:r>
            <a:r>
              <a:rPr lang="el-GR" altLang="el-GR" sz="2000" dirty="0" err="1">
                <a:solidFill>
                  <a:srgbClr val="0A0A0A"/>
                </a:solidFill>
                <a:latin typeface="Google Sans"/>
              </a:rPr>
              <a:t>emphasize</a:t>
            </a:r>
            <a:r>
              <a:rPr lang="el-GR" altLang="el-GR" sz="2000" dirty="0">
                <a:solidFill>
                  <a:srgbClr val="0A0A0A"/>
                </a:solidFill>
                <a:latin typeface="Google Sans"/>
              </a:rPr>
              <a:t> </a:t>
            </a:r>
            <a:r>
              <a:rPr lang="el-GR" altLang="el-GR" sz="2000" dirty="0" err="1">
                <a:solidFill>
                  <a:srgbClr val="0A0A0A"/>
                </a:solidFill>
                <a:latin typeface="Google Sans"/>
              </a:rPr>
              <a:t>important</a:t>
            </a:r>
            <a:r>
              <a:rPr lang="el-GR" altLang="el-GR" sz="2000" dirty="0">
                <a:solidFill>
                  <a:srgbClr val="0A0A0A"/>
                </a:solidFill>
                <a:latin typeface="Google Sans"/>
              </a:rPr>
              <a:t> </a:t>
            </a:r>
            <a:r>
              <a:rPr lang="el-GR" altLang="el-GR" sz="2000" dirty="0" err="1">
                <a:solidFill>
                  <a:srgbClr val="0A0A0A"/>
                </a:solidFill>
                <a:latin typeface="Google Sans"/>
              </a:rPr>
              <a:t>sound</a:t>
            </a:r>
            <a:r>
              <a:rPr lang="el-GR" altLang="el-GR" sz="2000" dirty="0">
                <a:solidFill>
                  <a:srgbClr val="0A0A0A"/>
                </a:solidFill>
                <a:latin typeface="Google Sans"/>
              </a:rPr>
              <a:t> </a:t>
            </a:r>
            <a:r>
              <a:rPr lang="el-GR" altLang="el-GR" sz="2000" dirty="0" err="1">
                <a:solidFill>
                  <a:srgbClr val="0A0A0A"/>
                </a:solidFill>
                <a:latin typeface="Google Sans"/>
              </a:rPr>
              <a:t>characteristics</a:t>
            </a:r>
            <a:r>
              <a:rPr lang="el-GR" altLang="el-GR" sz="2000" dirty="0">
                <a:solidFill>
                  <a:srgbClr val="0A0A0A"/>
                </a:solidFill>
                <a:latin typeface="Google Sans"/>
              </a:rPr>
              <a:t>.</a:t>
            </a:r>
            <a:endParaRPr lang="el-GR" sz="2000" dirty="0"/>
          </a:p>
        </p:txBody>
      </p:sp>
    </p:spTree>
    <p:extLst>
      <p:ext uri="{BB962C8B-B14F-4D97-AF65-F5344CB8AC3E}">
        <p14:creationId xmlns:p14="http://schemas.microsoft.com/office/powerpoint/2010/main" val="3767548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02590A-82BC-9B95-9958-0CCCC2CEDB40}"/>
              </a:ext>
            </a:extLst>
          </p:cNvPr>
          <p:cNvSpPr>
            <a:spLocks noGrp="1"/>
          </p:cNvSpPr>
          <p:nvPr>
            <p:ph type="title"/>
          </p:nvPr>
        </p:nvSpPr>
        <p:spPr/>
        <p:txBody>
          <a:bodyPr/>
          <a:lstStyle/>
          <a:p>
            <a:r>
              <a:rPr lang="en-US" dirty="0" err="1"/>
              <a:t>eGeMAPS</a:t>
            </a:r>
            <a:endParaRPr lang="el-GR" dirty="0"/>
          </a:p>
        </p:txBody>
      </p:sp>
      <p:sp>
        <p:nvSpPr>
          <p:cNvPr id="3" name="Θέση περιεχομένου 2">
            <a:extLst>
              <a:ext uri="{FF2B5EF4-FFF2-40B4-BE49-F238E27FC236}">
                <a16:creationId xmlns:a16="http://schemas.microsoft.com/office/drawing/2014/main" id="{39AF51E0-D36B-98FB-8DBE-8A00D6260805}"/>
              </a:ext>
            </a:extLst>
          </p:cNvPr>
          <p:cNvSpPr>
            <a:spLocks noGrp="1"/>
          </p:cNvSpPr>
          <p:nvPr>
            <p:ph idx="1"/>
          </p:nvPr>
        </p:nvSpPr>
        <p:spPr/>
        <p:txBody>
          <a:bodyPr>
            <a:normAutofit lnSpcReduction="10000"/>
          </a:bodyPr>
          <a:lstStyle/>
          <a:p>
            <a:pPr fontAlgn="base"/>
            <a:r>
              <a:rPr lang="en-US" dirty="0"/>
              <a:t>Among the most well-known and well-established Speech-based Feature Sets: the </a:t>
            </a:r>
            <a:r>
              <a:rPr lang="el-GR" dirty="0" err="1"/>
              <a:t>Geneva</a:t>
            </a:r>
            <a:r>
              <a:rPr lang="el-GR" dirty="0"/>
              <a:t> </a:t>
            </a:r>
            <a:r>
              <a:rPr lang="el-GR" dirty="0" err="1"/>
              <a:t>Minimalistic</a:t>
            </a:r>
            <a:r>
              <a:rPr lang="el-GR" dirty="0"/>
              <a:t> </a:t>
            </a:r>
            <a:r>
              <a:rPr lang="el-GR" dirty="0" err="1"/>
              <a:t>Acoustic</a:t>
            </a:r>
            <a:r>
              <a:rPr lang="el-GR" dirty="0"/>
              <a:t> </a:t>
            </a:r>
            <a:r>
              <a:rPr lang="el-GR" dirty="0" err="1"/>
              <a:t>Parameter</a:t>
            </a:r>
            <a:r>
              <a:rPr lang="el-GR" dirty="0"/>
              <a:t> </a:t>
            </a:r>
            <a:r>
              <a:rPr lang="el-GR" dirty="0" err="1"/>
              <a:t>Set</a:t>
            </a:r>
            <a:r>
              <a:rPr lang="el-GR" dirty="0"/>
              <a:t> (</a:t>
            </a:r>
            <a:r>
              <a:rPr lang="el-GR" dirty="0" err="1"/>
              <a:t>GeMAPS</a:t>
            </a:r>
            <a:r>
              <a:rPr lang="el-GR" dirty="0"/>
              <a:t>) </a:t>
            </a:r>
            <a:endParaRPr lang="en-US" dirty="0"/>
          </a:p>
          <a:p>
            <a:pPr fontAlgn="base"/>
            <a:r>
              <a:rPr lang="en-US" dirty="0"/>
              <a:t>As well as its </a:t>
            </a:r>
            <a:r>
              <a:rPr lang="el-GR" dirty="0" err="1"/>
              <a:t>extended</a:t>
            </a:r>
            <a:r>
              <a:rPr lang="el-GR" dirty="0"/>
              <a:t> </a:t>
            </a:r>
            <a:r>
              <a:rPr lang="el-GR" dirty="0" err="1"/>
              <a:t>version</a:t>
            </a:r>
            <a:r>
              <a:rPr lang="en-US" dirty="0"/>
              <a:t>: The </a:t>
            </a:r>
            <a:r>
              <a:rPr lang="el-GR" dirty="0" err="1"/>
              <a:t>extended-GeMAPS</a:t>
            </a:r>
            <a:r>
              <a:rPr lang="el-GR" dirty="0"/>
              <a:t> (</a:t>
            </a:r>
            <a:r>
              <a:rPr lang="el-GR" dirty="0" err="1"/>
              <a:t>eGeMAPS</a:t>
            </a:r>
            <a:r>
              <a:rPr lang="el-GR" dirty="0"/>
              <a:t>)</a:t>
            </a:r>
          </a:p>
          <a:p>
            <a:pPr fontAlgn="base"/>
            <a:r>
              <a:rPr lang="en-US" dirty="0"/>
              <a:t>The set consists of 88 speech characteristics</a:t>
            </a:r>
            <a:endParaRPr lang="el-GR" dirty="0"/>
          </a:p>
          <a:p>
            <a:pPr fontAlgn="base"/>
            <a:r>
              <a:rPr lang="en-US" dirty="0" err="1"/>
              <a:t>eGeMAPS</a:t>
            </a:r>
            <a:r>
              <a:rPr lang="en-US" dirty="0"/>
              <a:t> are effective, especially in Speech Emotion Recognition</a:t>
            </a:r>
            <a:endParaRPr lang="el-GR" dirty="0"/>
          </a:p>
          <a:p>
            <a:pPr fontAlgn="base"/>
            <a:r>
              <a:rPr lang="en-US" dirty="0"/>
              <a:t>For further information</a:t>
            </a:r>
            <a:r>
              <a:rPr lang="el-GR" dirty="0"/>
              <a:t>: </a:t>
            </a:r>
            <a:r>
              <a:rPr lang="en-US" dirty="0"/>
              <a:t>F. Eyben et al., "The Geneva Minimalistic Acoustic Parameter Set (</a:t>
            </a:r>
            <a:r>
              <a:rPr lang="en-US" dirty="0" err="1"/>
              <a:t>GeMAPS</a:t>
            </a:r>
            <a:r>
              <a:rPr lang="en-US" dirty="0"/>
              <a:t>) for Voice Research and Affective Computing," in IEEE Transactions on Affective Computing, vol. 7, no. 2, pp. 190-202, 1 April-June 2016</a:t>
            </a:r>
            <a:endParaRPr lang="el-GR" dirty="0"/>
          </a:p>
        </p:txBody>
      </p:sp>
      <p:sp>
        <p:nvSpPr>
          <p:cNvPr id="4" name="Θέση ημερομηνίας 3">
            <a:extLst>
              <a:ext uri="{FF2B5EF4-FFF2-40B4-BE49-F238E27FC236}">
                <a16:creationId xmlns:a16="http://schemas.microsoft.com/office/drawing/2014/main" id="{F4FB9718-AB71-BF16-F473-A6CFCF4F3FDF}"/>
              </a:ext>
            </a:extLst>
          </p:cNvPr>
          <p:cNvSpPr>
            <a:spLocks noGrp="1"/>
          </p:cNvSpPr>
          <p:nvPr>
            <p:ph type="dt" sz="half" idx="10"/>
          </p:nvPr>
        </p:nvSpPr>
        <p:spPr/>
        <p:txBody>
          <a:bodyPr/>
          <a:lstStyle/>
          <a:p>
            <a:r>
              <a:rPr lang="en-US"/>
              <a:t>09-Mar-26</a:t>
            </a:r>
          </a:p>
        </p:txBody>
      </p:sp>
      <p:sp>
        <p:nvSpPr>
          <p:cNvPr id="5" name="Θέση υποσέλιδου 4">
            <a:extLst>
              <a:ext uri="{FF2B5EF4-FFF2-40B4-BE49-F238E27FC236}">
                <a16:creationId xmlns:a16="http://schemas.microsoft.com/office/drawing/2014/main" id="{22857335-2DBD-B441-A1D7-394E577FB0A7}"/>
              </a:ext>
            </a:extLst>
          </p:cNvPr>
          <p:cNvSpPr>
            <a:spLocks noGrp="1"/>
          </p:cNvSpPr>
          <p:nvPr>
            <p:ph type="ftr" sz="quarter" idx="11"/>
          </p:nvPr>
        </p:nvSpPr>
        <p:spPr/>
        <p:txBody>
          <a:bodyPr/>
          <a:lstStyle/>
          <a:p>
            <a:r>
              <a:rPr lang="en-US"/>
              <a:t>Advanced topics in Biomedical Informatics</a:t>
            </a:r>
          </a:p>
        </p:txBody>
      </p:sp>
      <p:sp>
        <p:nvSpPr>
          <p:cNvPr id="6" name="Θέση αριθμού διαφάνειας 5">
            <a:extLst>
              <a:ext uri="{FF2B5EF4-FFF2-40B4-BE49-F238E27FC236}">
                <a16:creationId xmlns:a16="http://schemas.microsoft.com/office/drawing/2014/main" id="{938999E5-B89E-987B-4A66-4A8D869496DE}"/>
              </a:ext>
            </a:extLst>
          </p:cNvPr>
          <p:cNvSpPr>
            <a:spLocks noGrp="1"/>
          </p:cNvSpPr>
          <p:nvPr>
            <p:ph type="sldNum" sz="quarter" idx="12"/>
          </p:nvPr>
        </p:nvSpPr>
        <p:spPr/>
        <p:txBody>
          <a:bodyPr/>
          <a:lstStyle/>
          <a:p>
            <a:fld id="{00D10385-91D0-40F3-81EA-50E9A0B25A7B}" type="slidenum">
              <a:rPr lang="en-US" smtClean="0"/>
              <a:t>26</a:t>
            </a:fld>
            <a:endParaRPr lang="en-US" dirty="0"/>
          </a:p>
        </p:txBody>
      </p:sp>
    </p:spTree>
    <p:extLst>
      <p:ext uri="{BB962C8B-B14F-4D97-AF65-F5344CB8AC3E}">
        <p14:creationId xmlns:p14="http://schemas.microsoft.com/office/powerpoint/2010/main" val="1692982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B1BCA4-825D-05E6-5465-AFE1523066B8}"/>
              </a:ext>
            </a:extLst>
          </p:cNvPr>
          <p:cNvSpPr>
            <a:spLocks noGrp="1"/>
          </p:cNvSpPr>
          <p:nvPr>
            <p:ph type="title"/>
          </p:nvPr>
        </p:nvSpPr>
        <p:spPr/>
        <p:txBody>
          <a:bodyPr/>
          <a:lstStyle/>
          <a:p>
            <a:r>
              <a:rPr lang="en-US" dirty="0"/>
              <a:t>Example of </a:t>
            </a:r>
            <a:r>
              <a:rPr lang="en-US" dirty="0" err="1"/>
              <a:t>eGeMAPS</a:t>
            </a:r>
            <a:r>
              <a:rPr lang="en-US" dirty="0"/>
              <a:t> Efficacy</a:t>
            </a:r>
            <a:endParaRPr lang="el-GR" dirty="0"/>
          </a:p>
        </p:txBody>
      </p:sp>
      <p:sp>
        <p:nvSpPr>
          <p:cNvPr id="5" name="Θέση ημερομηνίας 4">
            <a:extLst>
              <a:ext uri="{FF2B5EF4-FFF2-40B4-BE49-F238E27FC236}">
                <a16:creationId xmlns:a16="http://schemas.microsoft.com/office/drawing/2014/main" id="{BACE94E5-57D0-9910-1EA6-E307DA565E4E}"/>
              </a:ext>
            </a:extLst>
          </p:cNvPr>
          <p:cNvSpPr>
            <a:spLocks noGrp="1"/>
          </p:cNvSpPr>
          <p:nvPr>
            <p:ph type="dt" sz="half" idx="10"/>
          </p:nvPr>
        </p:nvSpPr>
        <p:spPr/>
        <p:txBody>
          <a:bodyPr/>
          <a:lstStyle/>
          <a:p>
            <a:r>
              <a:rPr lang="en-US"/>
              <a:t>09-Mar-26</a:t>
            </a:r>
          </a:p>
        </p:txBody>
      </p:sp>
      <p:sp>
        <p:nvSpPr>
          <p:cNvPr id="6" name="Θέση υποσέλιδου 5">
            <a:extLst>
              <a:ext uri="{FF2B5EF4-FFF2-40B4-BE49-F238E27FC236}">
                <a16:creationId xmlns:a16="http://schemas.microsoft.com/office/drawing/2014/main" id="{686D4D5D-A96C-B5F9-BE70-0577A057EB20}"/>
              </a:ext>
            </a:extLst>
          </p:cNvPr>
          <p:cNvSpPr>
            <a:spLocks noGrp="1"/>
          </p:cNvSpPr>
          <p:nvPr>
            <p:ph type="ftr" sz="quarter" idx="11"/>
          </p:nvPr>
        </p:nvSpPr>
        <p:spPr/>
        <p:txBody>
          <a:bodyPr/>
          <a:lstStyle/>
          <a:p>
            <a:r>
              <a:rPr lang="en-US"/>
              <a:t>Advanced topics in Biomedical Informatics</a:t>
            </a:r>
          </a:p>
        </p:txBody>
      </p:sp>
      <p:sp>
        <p:nvSpPr>
          <p:cNvPr id="7" name="Θέση αριθμού διαφάνειας 6">
            <a:extLst>
              <a:ext uri="{FF2B5EF4-FFF2-40B4-BE49-F238E27FC236}">
                <a16:creationId xmlns:a16="http://schemas.microsoft.com/office/drawing/2014/main" id="{30FB9AF4-04A1-8DEE-D546-0558E6BEA69B}"/>
              </a:ext>
            </a:extLst>
          </p:cNvPr>
          <p:cNvSpPr>
            <a:spLocks noGrp="1"/>
          </p:cNvSpPr>
          <p:nvPr>
            <p:ph type="sldNum" sz="quarter" idx="12"/>
          </p:nvPr>
        </p:nvSpPr>
        <p:spPr/>
        <p:txBody>
          <a:bodyPr/>
          <a:lstStyle/>
          <a:p>
            <a:fld id="{00D10385-91D0-40F3-81EA-50E9A0B25A7B}" type="slidenum">
              <a:rPr lang="en-US" smtClean="0"/>
              <a:t>27</a:t>
            </a:fld>
            <a:endParaRPr lang="en-US"/>
          </a:p>
        </p:txBody>
      </p:sp>
      <p:pic>
        <p:nvPicPr>
          <p:cNvPr id="8" name="Picture 2">
            <a:extLst>
              <a:ext uri="{FF2B5EF4-FFF2-40B4-BE49-F238E27FC236}">
                <a16:creationId xmlns:a16="http://schemas.microsoft.com/office/drawing/2014/main" id="{1E3E518B-0B99-86BD-5CBA-A24517E4340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993001"/>
            <a:ext cx="5181600" cy="4016586"/>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8">
            <a:extLst>
              <a:ext uri="{FF2B5EF4-FFF2-40B4-BE49-F238E27FC236}">
                <a16:creationId xmlns:a16="http://schemas.microsoft.com/office/drawing/2014/main" id="{9B62BE5D-7593-397B-8E2E-1D1EC7983952}"/>
              </a:ext>
            </a:extLst>
          </p:cNvPr>
          <p:cNvSpPr/>
          <p:nvPr/>
        </p:nvSpPr>
        <p:spPr>
          <a:xfrm>
            <a:off x="5043948" y="4986351"/>
            <a:ext cx="983226" cy="383458"/>
          </a:xfrm>
          <a:prstGeom prst="rect">
            <a:avLst/>
          </a:prstGeom>
          <a:noFill/>
          <a:ln w="28575">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DD60513D-159F-6B2A-3684-2CAA632B0184}"/>
              </a:ext>
            </a:extLst>
          </p:cNvPr>
          <p:cNvSpPr/>
          <p:nvPr/>
        </p:nvSpPr>
        <p:spPr>
          <a:xfrm>
            <a:off x="5043948" y="2486158"/>
            <a:ext cx="983226" cy="383458"/>
          </a:xfrm>
          <a:prstGeom prst="rect">
            <a:avLst/>
          </a:prstGeom>
          <a:noFill/>
          <a:ln w="28575">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Θέση περιεχομένου 10">
            <a:extLst>
              <a:ext uri="{FF2B5EF4-FFF2-40B4-BE49-F238E27FC236}">
                <a16:creationId xmlns:a16="http://schemas.microsoft.com/office/drawing/2014/main" id="{2BC74873-3EF5-E40A-87ED-B59C2D9BAD9D}"/>
              </a:ext>
            </a:extLst>
          </p:cNvPr>
          <p:cNvSpPr>
            <a:spLocks noGrp="1"/>
          </p:cNvSpPr>
          <p:nvPr>
            <p:ph sz="half" idx="2"/>
          </p:nvPr>
        </p:nvSpPr>
        <p:spPr>
          <a:xfrm>
            <a:off x="6888726" y="2272154"/>
            <a:ext cx="4053348" cy="35441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85000" lnSpcReduction="10000"/>
          </a:bodyPr>
          <a:lstStyle/>
          <a:p>
            <a:r>
              <a:rPr lang="en-US" dirty="0"/>
              <a:t>Generally, speech features can prove effective in one application but not the same in another</a:t>
            </a:r>
          </a:p>
          <a:p>
            <a:r>
              <a:rPr lang="en-US" b="1" dirty="0"/>
              <a:t>Main reasons:</a:t>
            </a:r>
            <a:endParaRPr lang="en-US" dirty="0"/>
          </a:p>
          <a:p>
            <a:pPr lvl="1"/>
            <a:r>
              <a:rPr lang="en-US" dirty="0"/>
              <a:t>Different languages</a:t>
            </a:r>
          </a:p>
          <a:p>
            <a:pPr lvl="1"/>
            <a:r>
              <a:rPr lang="en-US" dirty="0"/>
              <a:t>Different grammatical rules</a:t>
            </a:r>
          </a:p>
          <a:p>
            <a:pPr lvl="1"/>
            <a:r>
              <a:rPr lang="en-US" dirty="0"/>
              <a:t>Different cultures</a:t>
            </a:r>
          </a:p>
          <a:p>
            <a:pPr lvl="1"/>
            <a:r>
              <a:rPr lang="en-US" dirty="0"/>
              <a:t>Diversity among speakers</a:t>
            </a:r>
          </a:p>
          <a:p>
            <a:endParaRPr lang="el-GR" dirty="0"/>
          </a:p>
        </p:txBody>
      </p:sp>
    </p:spTree>
    <p:extLst>
      <p:ext uri="{BB962C8B-B14F-4D97-AF65-F5344CB8AC3E}">
        <p14:creationId xmlns:p14="http://schemas.microsoft.com/office/powerpoint/2010/main" val="4216800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654A3C-BCE9-44E8-DF7B-775482AE6BED}"/>
              </a:ext>
            </a:extLst>
          </p:cNvPr>
          <p:cNvSpPr>
            <a:spLocks noGrp="1"/>
          </p:cNvSpPr>
          <p:nvPr>
            <p:ph type="title"/>
          </p:nvPr>
        </p:nvSpPr>
        <p:spPr/>
        <p:txBody>
          <a:bodyPr/>
          <a:lstStyle/>
          <a:p>
            <a:r>
              <a:rPr lang="en-US" dirty="0"/>
              <a:t>Machine Learning</a:t>
            </a:r>
            <a:endParaRPr lang="el-GR" dirty="0"/>
          </a:p>
        </p:txBody>
      </p:sp>
      <p:sp>
        <p:nvSpPr>
          <p:cNvPr id="3" name="Θέση περιεχομένου 2">
            <a:extLst>
              <a:ext uri="{FF2B5EF4-FFF2-40B4-BE49-F238E27FC236}">
                <a16:creationId xmlns:a16="http://schemas.microsoft.com/office/drawing/2014/main" id="{72F8DAA9-B4CA-671C-B45B-80332CAC8F7F}"/>
              </a:ext>
            </a:extLst>
          </p:cNvPr>
          <p:cNvSpPr>
            <a:spLocks noGrp="1"/>
          </p:cNvSpPr>
          <p:nvPr>
            <p:ph idx="1"/>
          </p:nvPr>
        </p:nvSpPr>
        <p:spPr/>
        <p:txBody>
          <a:bodyPr/>
          <a:lstStyle/>
          <a:p>
            <a:r>
              <a:rPr lang="en-US" dirty="0"/>
              <a:t>Machine Learning is the field of computer science that studies the implementation of algorithms which </a:t>
            </a:r>
            <a:r>
              <a:rPr lang="en-US" b="1" dirty="0"/>
              <a:t>learn without being explicitly programmed with specific rules</a:t>
            </a:r>
            <a:r>
              <a:rPr lang="en-US" dirty="0"/>
              <a:t>.</a:t>
            </a:r>
          </a:p>
          <a:p>
            <a:r>
              <a:rPr lang="en-US" dirty="0"/>
              <a:t>Essentially, these algorithms use data in order to discover patterns and relationships between them, so they can make predictions or decisions.</a:t>
            </a:r>
            <a:endParaRPr lang="el-GR" dirty="0"/>
          </a:p>
        </p:txBody>
      </p:sp>
      <p:sp>
        <p:nvSpPr>
          <p:cNvPr id="4" name="Θέση ημερομηνίας 3">
            <a:extLst>
              <a:ext uri="{FF2B5EF4-FFF2-40B4-BE49-F238E27FC236}">
                <a16:creationId xmlns:a16="http://schemas.microsoft.com/office/drawing/2014/main" id="{73B7EBFD-4F3B-E88E-74BB-303EA3C67BB3}"/>
              </a:ext>
            </a:extLst>
          </p:cNvPr>
          <p:cNvSpPr>
            <a:spLocks noGrp="1"/>
          </p:cNvSpPr>
          <p:nvPr>
            <p:ph type="dt" sz="half" idx="10"/>
          </p:nvPr>
        </p:nvSpPr>
        <p:spPr/>
        <p:txBody>
          <a:bodyPr/>
          <a:lstStyle/>
          <a:p>
            <a:r>
              <a:rPr lang="en-US"/>
              <a:t>09-Mar-26</a:t>
            </a:r>
          </a:p>
        </p:txBody>
      </p:sp>
      <p:sp>
        <p:nvSpPr>
          <p:cNvPr id="5" name="Θέση υποσέλιδου 4">
            <a:extLst>
              <a:ext uri="{FF2B5EF4-FFF2-40B4-BE49-F238E27FC236}">
                <a16:creationId xmlns:a16="http://schemas.microsoft.com/office/drawing/2014/main" id="{AEA0C466-A210-917B-1AA6-3D70D7B06B54}"/>
              </a:ext>
            </a:extLst>
          </p:cNvPr>
          <p:cNvSpPr>
            <a:spLocks noGrp="1"/>
          </p:cNvSpPr>
          <p:nvPr>
            <p:ph type="ftr" sz="quarter" idx="11"/>
          </p:nvPr>
        </p:nvSpPr>
        <p:spPr/>
        <p:txBody>
          <a:bodyPr/>
          <a:lstStyle/>
          <a:p>
            <a:r>
              <a:rPr lang="en-US"/>
              <a:t>Advanced topics in Biomedical Informatics</a:t>
            </a:r>
          </a:p>
        </p:txBody>
      </p:sp>
      <p:sp>
        <p:nvSpPr>
          <p:cNvPr id="6" name="Θέση αριθμού διαφάνειας 5">
            <a:extLst>
              <a:ext uri="{FF2B5EF4-FFF2-40B4-BE49-F238E27FC236}">
                <a16:creationId xmlns:a16="http://schemas.microsoft.com/office/drawing/2014/main" id="{DFCE94D9-8B21-506B-E395-74F9A30711E1}"/>
              </a:ext>
            </a:extLst>
          </p:cNvPr>
          <p:cNvSpPr>
            <a:spLocks noGrp="1"/>
          </p:cNvSpPr>
          <p:nvPr>
            <p:ph type="sldNum" sz="quarter" idx="12"/>
          </p:nvPr>
        </p:nvSpPr>
        <p:spPr/>
        <p:txBody>
          <a:bodyPr/>
          <a:lstStyle/>
          <a:p>
            <a:fld id="{00D10385-91D0-40F3-81EA-50E9A0B25A7B}" type="slidenum">
              <a:rPr lang="en-US" smtClean="0"/>
              <a:t>28</a:t>
            </a:fld>
            <a:endParaRPr lang="en-US"/>
          </a:p>
        </p:txBody>
      </p:sp>
    </p:spTree>
    <p:extLst>
      <p:ext uri="{BB962C8B-B14F-4D97-AF65-F5344CB8AC3E}">
        <p14:creationId xmlns:p14="http://schemas.microsoft.com/office/powerpoint/2010/main" val="2788426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D48928-14AD-EC0D-9482-406353AD86F6}"/>
              </a:ext>
            </a:extLst>
          </p:cNvPr>
          <p:cNvSpPr>
            <a:spLocks noGrp="1"/>
          </p:cNvSpPr>
          <p:nvPr>
            <p:ph type="title"/>
          </p:nvPr>
        </p:nvSpPr>
        <p:spPr/>
        <p:txBody>
          <a:bodyPr/>
          <a:lstStyle/>
          <a:p>
            <a:r>
              <a:rPr lang="en-US" dirty="0"/>
              <a:t>Machine Learning Basic Techniques</a:t>
            </a:r>
            <a:endParaRPr lang="el-GR" dirty="0"/>
          </a:p>
        </p:txBody>
      </p:sp>
      <p:sp>
        <p:nvSpPr>
          <p:cNvPr id="3" name="Θέση περιεχομένου 2">
            <a:extLst>
              <a:ext uri="{FF2B5EF4-FFF2-40B4-BE49-F238E27FC236}">
                <a16:creationId xmlns:a16="http://schemas.microsoft.com/office/drawing/2014/main" id="{3277DECC-0773-0BB7-EE13-2FACD8318DC1}"/>
              </a:ext>
            </a:extLst>
          </p:cNvPr>
          <p:cNvSpPr>
            <a:spLocks noGrp="1"/>
          </p:cNvSpPr>
          <p:nvPr>
            <p:ph idx="1"/>
          </p:nvPr>
        </p:nvSpPr>
        <p:spPr/>
        <p:txBody>
          <a:bodyPr/>
          <a:lstStyle/>
          <a:p>
            <a:r>
              <a:rPr lang="en-US" b="1" dirty="0"/>
              <a:t>Supervised Learning: </a:t>
            </a:r>
            <a:r>
              <a:rPr lang="en-US" dirty="0"/>
              <a:t>In this technique, the program is trained to understand the relationship between the data it is given and a desired outcome. </a:t>
            </a:r>
            <a:r>
              <a:rPr lang="en-US" b="1" dirty="0"/>
              <a:t>The data labels are provided.</a:t>
            </a:r>
            <a:endParaRPr lang="en-US" dirty="0"/>
          </a:p>
          <a:p>
            <a:r>
              <a:rPr lang="en-US" b="1" dirty="0"/>
              <a:t>Unsupervised Learning: </a:t>
            </a:r>
            <a:r>
              <a:rPr lang="en-US" dirty="0"/>
              <a:t>In this technique, data is given to the algorithm, and it attempts to discover possible patterns among them, usually by creating groups (clusters). </a:t>
            </a:r>
            <a:r>
              <a:rPr lang="en-US" b="1" dirty="0"/>
              <a:t>The true labels of the data are not provided.</a:t>
            </a:r>
          </a:p>
          <a:p>
            <a:pPr marL="0" indent="0">
              <a:buNone/>
            </a:pPr>
            <a:endParaRPr lang="el-GR" dirty="0"/>
          </a:p>
        </p:txBody>
      </p:sp>
      <p:sp>
        <p:nvSpPr>
          <p:cNvPr id="4" name="Θέση ημερομηνίας 3">
            <a:extLst>
              <a:ext uri="{FF2B5EF4-FFF2-40B4-BE49-F238E27FC236}">
                <a16:creationId xmlns:a16="http://schemas.microsoft.com/office/drawing/2014/main" id="{79A76809-37F8-F23E-E1BB-C1EFBA26105B}"/>
              </a:ext>
            </a:extLst>
          </p:cNvPr>
          <p:cNvSpPr>
            <a:spLocks noGrp="1"/>
          </p:cNvSpPr>
          <p:nvPr>
            <p:ph type="dt" sz="half" idx="10"/>
          </p:nvPr>
        </p:nvSpPr>
        <p:spPr/>
        <p:txBody>
          <a:bodyPr/>
          <a:lstStyle/>
          <a:p>
            <a:r>
              <a:rPr lang="en-US" dirty="0"/>
              <a:t>09-Mar-26</a:t>
            </a:r>
          </a:p>
        </p:txBody>
      </p:sp>
      <p:sp>
        <p:nvSpPr>
          <p:cNvPr id="5" name="Θέση υποσέλιδου 4">
            <a:extLst>
              <a:ext uri="{FF2B5EF4-FFF2-40B4-BE49-F238E27FC236}">
                <a16:creationId xmlns:a16="http://schemas.microsoft.com/office/drawing/2014/main" id="{5146DC57-9BC3-8673-E6A2-1A255CFA6D13}"/>
              </a:ext>
            </a:extLst>
          </p:cNvPr>
          <p:cNvSpPr>
            <a:spLocks noGrp="1"/>
          </p:cNvSpPr>
          <p:nvPr>
            <p:ph type="ftr" sz="quarter" idx="11"/>
          </p:nvPr>
        </p:nvSpPr>
        <p:spPr/>
        <p:txBody>
          <a:bodyPr/>
          <a:lstStyle/>
          <a:p>
            <a:r>
              <a:rPr lang="en-US"/>
              <a:t>Advanced topics in Biomedical Informatics</a:t>
            </a:r>
          </a:p>
        </p:txBody>
      </p:sp>
      <p:sp>
        <p:nvSpPr>
          <p:cNvPr id="6" name="Θέση αριθμού διαφάνειας 5">
            <a:extLst>
              <a:ext uri="{FF2B5EF4-FFF2-40B4-BE49-F238E27FC236}">
                <a16:creationId xmlns:a16="http://schemas.microsoft.com/office/drawing/2014/main" id="{3216F00D-5008-4426-05B6-F59D070155B0}"/>
              </a:ext>
            </a:extLst>
          </p:cNvPr>
          <p:cNvSpPr>
            <a:spLocks noGrp="1"/>
          </p:cNvSpPr>
          <p:nvPr>
            <p:ph type="sldNum" sz="quarter" idx="12"/>
          </p:nvPr>
        </p:nvSpPr>
        <p:spPr/>
        <p:txBody>
          <a:bodyPr/>
          <a:lstStyle/>
          <a:p>
            <a:fld id="{00D10385-91D0-40F3-81EA-50E9A0B25A7B}" type="slidenum">
              <a:rPr lang="en-US" smtClean="0"/>
              <a:t>29</a:t>
            </a:fld>
            <a:endParaRPr lang="en-US"/>
          </a:p>
        </p:txBody>
      </p:sp>
    </p:spTree>
    <p:extLst>
      <p:ext uri="{BB962C8B-B14F-4D97-AF65-F5344CB8AC3E}">
        <p14:creationId xmlns:p14="http://schemas.microsoft.com/office/powerpoint/2010/main" val="359300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A47870-A991-6E71-BCD0-01C8789ABAEE}"/>
              </a:ext>
            </a:extLst>
          </p:cNvPr>
          <p:cNvSpPr>
            <a:spLocks noGrp="1"/>
          </p:cNvSpPr>
          <p:nvPr>
            <p:ph type="title"/>
          </p:nvPr>
        </p:nvSpPr>
        <p:spPr/>
        <p:txBody>
          <a:bodyPr/>
          <a:lstStyle/>
          <a:p>
            <a:r>
              <a:rPr lang="en-US" dirty="0"/>
              <a:t>What is Speech?</a:t>
            </a:r>
            <a:endParaRPr lang="el-GR" dirty="0"/>
          </a:p>
        </p:txBody>
      </p:sp>
      <p:sp>
        <p:nvSpPr>
          <p:cNvPr id="3" name="Θέση περιεχομένου 2">
            <a:extLst>
              <a:ext uri="{FF2B5EF4-FFF2-40B4-BE49-F238E27FC236}">
                <a16:creationId xmlns:a16="http://schemas.microsoft.com/office/drawing/2014/main" id="{8FFCF784-28B3-DA45-250E-3CDD8CBA059B}"/>
              </a:ext>
            </a:extLst>
          </p:cNvPr>
          <p:cNvSpPr>
            <a:spLocks noGrp="1"/>
          </p:cNvSpPr>
          <p:nvPr>
            <p:ph idx="1"/>
          </p:nvPr>
        </p:nvSpPr>
        <p:spPr/>
        <p:txBody>
          <a:bodyPr/>
          <a:lstStyle/>
          <a:p>
            <a:r>
              <a:rPr lang="en-US" dirty="0"/>
              <a:t>Speech is the main means of communication between humans.</a:t>
            </a:r>
          </a:p>
          <a:p>
            <a:r>
              <a:rPr lang="en-US" dirty="0"/>
              <a:t>It is characterized by variations in tone, style, articulation, and other elements.</a:t>
            </a:r>
            <a:endParaRPr lang="el-GR" dirty="0"/>
          </a:p>
        </p:txBody>
      </p:sp>
      <p:sp>
        <p:nvSpPr>
          <p:cNvPr id="4" name="Θέση ημερομηνίας 3">
            <a:extLst>
              <a:ext uri="{FF2B5EF4-FFF2-40B4-BE49-F238E27FC236}">
                <a16:creationId xmlns:a16="http://schemas.microsoft.com/office/drawing/2014/main" id="{1B4EB2F0-6C00-6A25-FDE0-6F371EDED367}"/>
              </a:ext>
            </a:extLst>
          </p:cNvPr>
          <p:cNvSpPr>
            <a:spLocks noGrp="1"/>
          </p:cNvSpPr>
          <p:nvPr>
            <p:ph type="dt" sz="half" idx="10"/>
          </p:nvPr>
        </p:nvSpPr>
        <p:spPr/>
        <p:txBody>
          <a:bodyPr/>
          <a:lstStyle/>
          <a:p>
            <a:r>
              <a:rPr lang="en-US"/>
              <a:t>09-Mar-26</a:t>
            </a:r>
          </a:p>
        </p:txBody>
      </p:sp>
      <p:sp>
        <p:nvSpPr>
          <p:cNvPr id="5" name="Θέση υποσέλιδου 4">
            <a:extLst>
              <a:ext uri="{FF2B5EF4-FFF2-40B4-BE49-F238E27FC236}">
                <a16:creationId xmlns:a16="http://schemas.microsoft.com/office/drawing/2014/main" id="{66515D47-1C87-1F41-0A11-B7E361859F39}"/>
              </a:ext>
            </a:extLst>
          </p:cNvPr>
          <p:cNvSpPr>
            <a:spLocks noGrp="1"/>
          </p:cNvSpPr>
          <p:nvPr>
            <p:ph type="ftr" sz="quarter" idx="11"/>
          </p:nvPr>
        </p:nvSpPr>
        <p:spPr/>
        <p:txBody>
          <a:bodyPr/>
          <a:lstStyle/>
          <a:p>
            <a:r>
              <a:rPr lang="en-US"/>
              <a:t>Advanced topics in Biomedical Informatics</a:t>
            </a:r>
          </a:p>
        </p:txBody>
      </p:sp>
      <p:sp>
        <p:nvSpPr>
          <p:cNvPr id="6" name="Θέση αριθμού διαφάνειας 5">
            <a:extLst>
              <a:ext uri="{FF2B5EF4-FFF2-40B4-BE49-F238E27FC236}">
                <a16:creationId xmlns:a16="http://schemas.microsoft.com/office/drawing/2014/main" id="{30D58EDD-898B-DD66-F2EA-BD54F706F8E1}"/>
              </a:ext>
            </a:extLst>
          </p:cNvPr>
          <p:cNvSpPr>
            <a:spLocks noGrp="1"/>
          </p:cNvSpPr>
          <p:nvPr>
            <p:ph type="sldNum" sz="quarter" idx="12"/>
          </p:nvPr>
        </p:nvSpPr>
        <p:spPr/>
        <p:txBody>
          <a:bodyPr/>
          <a:lstStyle/>
          <a:p>
            <a:fld id="{00D10385-91D0-40F3-81EA-50E9A0B25A7B}" type="slidenum">
              <a:rPr lang="en-US" smtClean="0"/>
              <a:t>3</a:t>
            </a:fld>
            <a:endParaRPr lang="en-US"/>
          </a:p>
        </p:txBody>
      </p:sp>
      <p:pic>
        <p:nvPicPr>
          <p:cNvPr id="7" name="Picture 2">
            <a:extLst>
              <a:ext uri="{FF2B5EF4-FFF2-40B4-BE49-F238E27FC236}">
                <a16:creationId xmlns:a16="http://schemas.microsoft.com/office/drawing/2014/main" id="{36B3ECDC-D937-4B93-AFD7-DB301D190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8429" y="2850849"/>
            <a:ext cx="5615141" cy="3154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741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3273E0-DF94-6A43-BEBD-1FCB55CD9731}"/>
              </a:ext>
            </a:extLst>
          </p:cNvPr>
          <p:cNvSpPr>
            <a:spLocks noGrp="1"/>
          </p:cNvSpPr>
          <p:nvPr>
            <p:ph type="title"/>
          </p:nvPr>
        </p:nvSpPr>
        <p:spPr/>
        <p:txBody>
          <a:bodyPr/>
          <a:lstStyle/>
          <a:p>
            <a:r>
              <a:rPr lang="en-US" dirty="0"/>
              <a:t>Supervised Learning</a:t>
            </a:r>
            <a:endParaRPr lang="el-GR" dirty="0"/>
          </a:p>
        </p:txBody>
      </p:sp>
      <p:sp>
        <p:nvSpPr>
          <p:cNvPr id="3" name="Θέση ημερομηνίας 2">
            <a:extLst>
              <a:ext uri="{FF2B5EF4-FFF2-40B4-BE49-F238E27FC236}">
                <a16:creationId xmlns:a16="http://schemas.microsoft.com/office/drawing/2014/main" id="{CB06091C-121B-F56A-2FE3-FC4F385FE7A8}"/>
              </a:ext>
            </a:extLst>
          </p:cNvPr>
          <p:cNvSpPr>
            <a:spLocks noGrp="1"/>
          </p:cNvSpPr>
          <p:nvPr>
            <p:ph type="dt" sz="half" idx="10"/>
          </p:nvPr>
        </p:nvSpPr>
        <p:spPr/>
        <p:txBody>
          <a:bodyPr/>
          <a:lstStyle/>
          <a:p>
            <a:r>
              <a:rPr lang="en-US"/>
              <a:t>09-Mar-26</a:t>
            </a:r>
          </a:p>
        </p:txBody>
      </p:sp>
      <p:sp>
        <p:nvSpPr>
          <p:cNvPr id="4" name="Θέση υποσέλιδου 3">
            <a:extLst>
              <a:ext uri="{FF2B5EF4-FFF2-40B4-BE49-F238E27FC236}">
                <a16:creationId xmlns:a16="http://schemas.microsoft.com/office/drawing/2014/main" id="{0F04D3CC-FE9C-F757-C3C7-8EC129E087C1}"/>
              </a:ext>
            </a:extLst>
          </p:cNvPr>
          <p:cNvSpPr>
            <a:spLocks noGrp="1"/>
          </p:cNvSpPr>
          <p:nvPr>
            <p:ph type="ftr" sz="quarter" idx="11"/>
          </p:nvPr>
        </p:nvSpPr>
        <p:spPr/>
        <p:txBody>
          <a:bodyPr/>
          <a:lstStyle/>
          <a:p>
            <a:r>
              <a:rPr lang="en-US"/>
              <a:t>Advanced topics in Biomedical Informatics</a:t>
            </a:r>
          </a:p>
        </p:txBody>
      </p:sp>
      <p:sp>
        <p:nvSpPr>
          <p:cNvPr id="5" name="Θέση αριθμού διαφάνειας 4">
            <a:extLst>
              <a:ext uri="{FF2B5EF4-FFF2-40B4-BE49-F238E27FC236}">
                <a16:creationId xmlns:a16="http://schemas.microsoft.com/office/drawing/2014/main" id="{9E6191F6-99BB-AD9D-349E-B0899A3EFE7D}"/>
              </a:ext>
            </a:extLst>
          </p:cNvPr>
          <p:cNvSpPr>
            <a:spLocks noGrp="1"/>
          </p:cNvSpPr>
          <p:nvPr>
            <p:ph type="sldNum" sz="quarter" idx="12"/>
          </p:nvPr>
        </p:nvSpPr>
        <p:spPr/>
        <p:txBody>
          <a:bodyPr/>
          <a:lstStyle/>
          <a:p>
            <a:fld id="{00D10385-91D0-40F3-81EA-50E9A0B25A7B}" type="slidenum">
              <a:rPr lang="en-US" smtClean="0"/>
              <a:t>30</a:t>
            </a:fld>
            <a:endParaRPr lang="en-US"/>
          </a:p>
        </p:txBody>
      </p:sp>
      <p:pic>
        <p:nvPicPr>
          <p:cNvPr id="6" name="Picture 2">
            <a:extLst>
              <a:ext uri="{FF2B5EF4-FFF2-40B4-BE49-F238E27FC236}">
                <a16:creationId xmlns:a16="http://schemas.microsoft.com/office/drawing/2014/main" id="{5F62DA8E-69D3-C072-3F3B-8FEE8C41A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2465" y="1947244"/>
            <a:ext cx="4979271" cy="34384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BEC833C-1EDF-2179-9485-6E51346790D3}"/>
              </a:ext>
            </a:extLst>
          </p:cNvPr>
          <p:cNvSpPr txBox="1"/>
          <p:nvPr/>
        </p:nvSpPr>
        <p:spPr>
          <a:xfrm>
            <a:off x="2651916" y="5385737"/>
            <a:ext cx="6420367" cy="600164"/>
          </a:xfrm>
          <a:prstGeom prst="rect">
            <a:avLst/>
          </a:prstGeom>
          <a:noFill/>
        </p:spPr>
        <p:txBody>
          <a:bodyPr wrap="square">
            <a:spAutoFit/>
          </a:bodyPr>
          <a:lstStyle/>
          <a:p>
            <a:pPr rtl="0">
              <a:buNone/>
            </a:pPr>
            <a:r>
              <a:rPr lang="en-US" sz="1100" b="0" i="0" u="none" strike="noStrike" dirty="0">
                <a:solidFill>
                  <a:srgbClr val="595959"/>
                </a:solidFill>
                <a:effectLst/>
                <a:latin typeface="Arial" panose="020B0604020202020204" pitchFamily="34" charset="0"/>
              </a:rPr>
              <a:t>https://medium.com/@gerzson.boros/a-simple-introduction-into-supervised-learning-dcce83ee3ada</a:t>
            </a:r>
            <a:endParaRPr lang="en-US" sz="1100" b="0" dirty="0">
              <a:effectLst/>
            </a:endParaRPr>
          </a:p>
          <a:p>
            <a:pPr>
              <a:buNone/>
            </a:pPr>
            <a:br>
              <a:rPr lang="en-US" sz="1100" dirty="0"/>
            </a:br>
            <a:endParaRPr lang="el-GR" sz="1100" dirty="0"/>
          </a:p>
        </p:txBody>
      </p:sp>
    </p:spTree>
    <p:extLst>
      <p:ext uri="{BB962C8B-B14F-4D97-AF65-F5344CB8AC3E}">
        <p14:creationId xmlns:p14="http://schemas.microsoft.com/office/powerpoint/2010/main" val="501845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060F00-BAE3-7DDA-F3F2-CA75A2429327}"/>
              </a:ext>
            </a:extLst>
          </p:cNvPr>
          <p:cNvSpPr>
            <a:spLocks noGrp="1"/>
          </p:cNvSpPr>
          <p:nvPr>
            <p:ph type="title"/>
          </p:nvPr>
        </p:nvSpPr>
        <p:spPr/>
        <p:txBody>
          <a:bodyPr/>
          <a:lstStyle/>
          <a:p>
            <a:r>
              <a:rPr lang="en-US" dirty="0"/>
              <a:t>Supervised Learning Procedure</a:t>
            </a:r>
            <a:endParaRPr lang="el-GR" dirty="0"/>
          </a:p>
        </p:txBody>
      </p:sp>
      <p:sp>
        <p:nvSpPr>
          <p:cNvPr id="3" name="Θέση περιεχομένου 2">
            <a:extLst>
              <a:ext uri="{FF2B5EF4-FFF2-40B4-BE49-F238E27FC236}">
                <a16:creationId xmlns:a16="http://schemas.microsoft.com/office/drawing/2014/main" id="{A516C02C-A149-F5EB-857C-2282B08438E0}"/>
              </a:ext>
            </a:extLst>
          </p:cNvPr>
          <p:cNvSpPr>
            <a:spLocks noGrp="1"/>
          </p:cNvSpPr>
          <p:nvPr>
            <p:ph idx="1"/>
          </p:nvPr>
        </p:nvSpPr>
        <p:spPr/>
        <p:txBody>
          <a:bodyPr/>
          <a:lstStyle/>
          <a:p>
            <a:r>
              <a:rPr lang="en-US" dirty="0"/>
              <a:t>The basic logic follows this process:</a:t>
            </a:r>
          </a:p>
          <a:p>
            <a:r>
              <a:rPr lang="en-US" dirty="0"/>
              <a:t>From the available data, we extract useful information, thus creating the feature set (features).</a:t>
            </a:r>
          </a:p>
          <a:p>
            <a:r>
              <a:rPr lang="en-US" dirty="0"/>
              <a:t>We split the processed data (i.e., the features) into a training set (80%) and a testing set (20%) → independent sets.</a:t>
            </a:r>
          </a:p>
          <a:p>
            <a:r>
              <a:rPr lang="en-US" b="1" dirty="0"/>
              <a:t>Training procedure: </a:t>
            </a:r>
            <a:r>
              <a:rPr lang="en-US" dirty="0"/>
              <a:t>We select the training algorithm and provide it with the training set as input along with the corresponding data labels.</a:t>
            </a:r>
          </a:p>
          <a:p>
            <a:pPr marL="0" indent="0">
              <a:buNone/>
            </a:pPr>
            <a:endParaRPr lang="el-GR" dirty="0"/>
          </a:p>
        </p:txBody>
      </p:sp>
      <p:sp>
        <p:nvSpPr>
          <p:cNvPr id="4" name="Θέση ημερομηνίας 3">
            <a:extLst>
              <a:ext uri="{FF2B5EF4-FFF2-40B4-BE49-F238E27FC236}">
                <a16:creationId xmlns:a16="http://schemas.microsoft.com/office/drawing/2014/main" id="{4919D6AA-7FBA-1782-F73C-F6FE78722AC0}"/>
              </a:ext>
            </a:extLst>
          </p:cNvPr>
          <p:cNvSpPr>
            <a:spLocks noGrp="1"/>
          </p:cNvSpPr>
          <p:nvPr>
            <p:ph type="dt" sz="half" idx="10"/>
          </p:nvPr>
        </p:nvSpPr>
        <p:spPr/>
        <p:txBody>
          <a:bodyPr/>
          <a:lstStyle/>
          <a:p>
            <a:r>
              <a:rPr lang="en-US"/>
              <a:t>09-Mar-26</a:t>
            </a:r>
          </a:p>
        </p:txBody>
      </p:sp>
      <p:sp>
        <p:nvSpPr>
          <p:cNvPr id="5" name="Θέση υποσέλιδου 4">
            <a:extLst>
              <a:ext uri="{FF2B5EF4-FFF2-40B4-BE49-F238E27FC236}">
                <a16:creationId xmlns:a16="http://schemas.microsoft.com/office/drawing/2014/main" id="{245F6EA0-736F-6AF1-638E-B8D8A1E0D0E4}"/>
              </a:ext>
            </a:extLst>
          </p:cNvPr>
          <p:cNvSpPr>
            <a:spLocks noGrp="1"/>
          </p:cNvSpPr>
          <p:nvPr>
            <p:ph type="ftr" sz="quarter" idx="11"/>
          </p:nvPr>
        </p:nvSpPr>
        <p:spPr/>
        <p:txBody>
          <a:bodyPr/>
          <a:lstStyle/>
          <a:p>
            <a:r>
              <a:rPr lang="en-US"/>
              <a:t>Advanced topics in Biomedical Informatics</a:t>
            </a:r>
          </a:p>
        </p:txBody>
      </p:sp>
      <p:sp>
        <p:nvSpPr>
          <p:cNvPr id="6" name="Θέση αριθμού διαφάνειας 5">
            <a:extLst>
              <a:ext uri="{FF2B5EF4-FFF2-40B4-BE49-F238E27FC236}">
                <a16:creationId xmlns:a16="http://schemas.microsoft.com/office/drawing/2014/main" id="{CBF51D93-2037-0960-FC1A-BEED8B4EE28A}"/>
              </a:ext>
            </a:extLst>
          </p:cNvPr>
          <p:cNvSpPr>
            <a:spLocks noGrp="1"/>
          </p:cNvSpPr>
          <p:nvPr>
            <p:ph type="sldNum" sz="quarter" idx="12"/>
          </p:nvPr>
        </p:nvSpPr>
        <p:spPr/>
        <p:txBody>
          <a:bodyPr/>
          <a:lstStyle/>
          <a:p>
            <a:fld id="{00D10385-91D0-40F3-81EA-50E9A0B25A7B}" type="slidenum">
              <a:rPr lang="en-US" smtClean="0"/>
              <a:t>31</a:t>
            </a:fld>
            <a:endParaRPr lang="en-US"/>
          </a:p>
        </p:txBody>
      </p:sp>
    </p:spTree>
    <p:extLst>
      <p:ext uri="{BB962C8B-B14F-4D97-AF65-F5344CB8AC3E}">
        <p14:creationId xmlns:p14="http://schemas.microsoft.com/office/powerpoint/2010/main" val="1731847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651076-86D9-0850-61A9-2C4854A6DFFB}"/>
              </a:ext>
            </a:extLst>
          </p:cNvPr>
          <p:cNvSpPr>
            <a:spLocks noGrp="1"/>
          </p:cNvSpPr>
          <p:nvPr>
            <p:ph type="title"/>
          </p:nvPr>
        </p:nvSpPr>
        <p:spPr/>
        <p:txBody>
          <a:bodyPr/>
          <a:lstStyle/>
          <a:p>
            <a:r>
              <a:rPr lang="en-US" dirty="0"/>
              <a:t>Supervised Learning Procedure</a:t>
            </a:r>
            <a:endParaRPr lang="el-GR" dirty="0"/>
          </a:p>
        </p:txBody>
      </p:sp>
      <p:sp>
        <p:nvSpPr>
          <p:cNvPr id="3" name="Θέση περιεχομένου 2">
            <a:extLst>
              <a:ext uri="{FF2B5EF4-FFF2-40B4-BE49-F238E27FC236}">
                <a16:creationId xmlns:a16="http://schemas.microsoft.com/office/drawing/2014/main" id="{0B48AB9F-F6D2-8E9A-233A-AFC2A81F7453}"/>
              </a:ext>
            </a:extLst>
          </p:cNvPr>
          <p:cNvSpPr>
            <a:spLocks noGrp="1"/>
          </p:cNvSpPr>
          <p:nvPr>
            <p:ph idx="1"/>
          </p:nvPr>
        </p:nvSpPr>
        <p:spPr/>
        <p:txBody>
          <a:bodyPr/>
          <a:lstStyle/>
          <a:p>
            <a:r>
              <a:rPr lang="en-US" b="1" dirty="0"/>
              <a:t>Testing procedure: </a:t>
            </a:r>
            <a:r>
              <a:rPr lang="en-US" dirty="0"/>
              <a:t>After the algorithm is trained, we move on to predicting the testing set, that is, we examine whether it can recognize the identities of the data (also in the form of features) that it </a:t>
            </a:r>
            <a:r>
              <a:rPr lang="en-US" b="1" dirty="0"/>
              <a:t>has not seen before</a:t>
            </a:r>
          </a:p>
          <a:p>
            <a:r>
              <a:rPr lang="en-US" dirty="0"/>
              <a:t>Sometimes we need to use e.g. 10% of the data for </a:t>
            </a:r>
            <a:r>
              <a:rPr lang="en-US" b="1" dirty="0"/>
              <a:t>cross-validation</a:t>
            </a:r>
            <a:r>
              <a:rPr lang="en-US" dirty="0"/>
              <a:t>, that is, to find which algorithm performs best on the data or their optimal parameter values</a:t>
            </a:r>
          </a:p>
          <a:p>
            <a:r>
              <a:rPr lang="en-US" dirty="0"/>
              <a:t>An equally important process is </a:t>
            </a:r>
            <a:r>
              <a:rPr lang="en-US" b="1" dirty="0"/>
              <a:t>hyperparameter tuning</a:t>
            </a:r>
            <a:r>
              <a:rPr lang="en-US" dirty="0"/>
              <a:t>: Using a subset of the data, we examine the values ​​of the hyper-parameters that give the best performance</a:t>
            </a:r>
            <a:endParaRPr lang="el-GR" dirty="0"/>
          </a:p>
        </p:txBody>
      </p:sp>
      <p:sp>
        <p:nvSpPr>
          <p:cNvPr id="4" name="Θέση ημερομηνίας 3">
            <a:extLst>
              <a:ext uri="{FF2B5EF4-FFF2-40B4-BE49-F238E27FC236}">
                <a16:creationId xmlns:a16="http://schemas.microsoft.com/office/drawing/2014/main" id="{5381D705-108D-B622-04E2-89E809C8F2FD}"/>
              </a:ext>
            </a:extLst>
          </p:cNvPr>
          <p:cNvSpPr>
            <a:spLocks noGrp="1"/>
          </p:cNvSpPr>
          <p:nvPr>
            <p:ph type="dt" sz="half" idx="10"/>
          </p:nvPr>
        </p:nvSpPr>
        <p:spPr/>
        <p:txBody>
          <a:bodyPr/>
          <a:lstStyle/>
          <a:p>
            <a:r>
              <a:rPr lang="en-US"/>
              <a:t>09-Mar-26</a:t>
            </a:r>
          </a:p>
        </p:txBody>
      </p:sp>
      <p:sp>
        <p:nvSpPr>
          <p:cNvPr id="5" name="Θέση υποσέλιδου 4">
            <a:extLst>
              <a:ext uri="{FF2B5EF4-FFF2-40B4-BE49-F238E27FC236}">
                <a16:creationId xmlns:a16="http://schemas.microsoft.com/office/drawing/2014/main" id="{95E70758-6A72-B56E-6578-21EDB31FFF91}"/>
              </a:ext>
            </a:extLst>
          </p:cNvPr>
          <p:cNvSpPr>
            <a:spLocks noGrp="1"/>
          </p:cNvSpPr>
          <p:nvPr>
            <p:ph type="ftr" sz="quarter" idx="11"/>
          </p:nvPr>
        </p:nvSpPr>
        <p:spPr/>
        <p:txBody>
          <a:bodyPr/>
          <a:lstStyle/>
          <a:p>
            <a:r>
              <a:rPr lang="en-US"/>
              <a:t>Advanced topics in Biomedical Informatics</a:t>
            </a:r>
          </a:p>
        </p:txBody>
      </p:sp>
      <p:sp>
        <p:nvSpPr>
          <p:cNvPr id="6" name="Θέση αριθμού διαφάνειας 5">
            <a:extLst>
              <a:ext uri="{FF2B5EF4-FFF2-40B4-BE49-F238E27FC236}">
                <a16:creationId xmlns:a16="http://schemas.microsoft.com/office/drawing/2014/main" id="{FCD76AD8-6DED-A959-C602-0D0865B427B7}"/>
              </a:ext>
            </a:extLst>
          </p:cNvPr>
          <p:cNvSpPr>
            <a:spLocks noGrp="1"/>
          </p:cNvSpPr>
          <p:nvPr>
            <p:ph type="sldNum" sz="quarter" idx="12"/>
          </p:nvPr>
        </p:nvSpPr>
        <p:spPr/>
        <p:txBody>
          <a:bodyPr/>
          <a:lstStyle/>
          <a:p>
            <a:fld id="{00D10385-91D0-40F3-81EA-50E9A0B25A7B}" type="slidenum">
              <a:rPr lang="en-US" smtClean="0"/>
              <a:t>32</a:t>
            </a:fld>
            <a:endParaRPr lang="en-US"/>
          </a:p>
        </p:txBody>
      </p:sp>
    </p:spTree>
    <p:extLst>
      <p:ext uri="{BB962C8B-B14F-4D97-AF65-F5344CB8AC3E}">
        <p14:creationId xmlns:p14="http://schemas.microsoft.com/office/powerpoint/2010/main" val="1969192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A51D33-BD27-F62E-EB9A-78CC2768D33C}"/>
              </a:ext>
            </a:extLst>
          </p:cNvPr>
          <p:cNvSpPr>
            <a:spLocks noGrp="1"/>
          </p:cNvSpPr>
          <p:nvPr>
            <p:ph type="title"/>
          </p:nvPr>
        </p:nvSpPr>
        <p:spPr/>
        <p:txBody>
          <a:bodyPr/>
          <a:lstStyle/>
          <a:p>
            <a:r>
              <a:rPr lang="en-US" dirty="0"/>
              <a:t>Advantages &amp; Disadvantages</a:t>
            </a:r>
            <a:endParaRPr lang="el-GR" dirty="0"/>
          </a:p>
        </p:txBody>
      </p:sp>
      <p:sp>
        <p:nvSpPr>
          <p:cNvPr id="3" name="Θέση κειμένου 2">
            <a:extLst>
              <a:ext uri="{FF2B5EF4-FFF2-40B4-BE49-F238E27FC236}">
                <a16:creationId xmlns:a16="http://schemas.microsoft.com/office/drawing/2014/main" id="{DD7E9BE1-CFEF-C458-052A-5AB96678C0F2}"/>
              </a:ext>
            </a:extLst>
          </p:cNvPr>
          <p:cNvSpPr>
            <a:spLocks noGrp="1"/>
          </p:cNvSpPr>
          <p:nvPr>
            <p:ph type="body" idx="1"/>
          </p:nvPr>
        </p:nvSpPr>
        <p:spPr/>
        <p:txBody>
          <a:bodyPr/>
          <a:lstStyle/>
          <a:p>
            <a:r>
              <a:rPr lang="en-US" dirty="0"/>
              <a:t>Pros</a:t>
            </a:r>
            <a:endParaRPr lang="el-GR" dirty="0"/>
          </a:p>
        </p:txBody>
      </p:sp>
      <p:sp>
        <p:nvSpPr>
          <p:cNvPr id="4" name="Θέση περιεχομένου 3">
            <a:extLst>
              <a:ext uri="{FF2B5EF4-FFF2-40B4-BE49-F238E27FC236}">
                <a16:creationId xmlns:a16="http://schemas.microsoft.com/office/drawing/2014/main" id="{B52C8353-F9B5-152D-6595-454D833AE8DA}"/>
              </a:ext>
            </a:extLst>
          </p:cNvPr>
          <p:cNvSpPr>
            <a:spLocks noGrp="1"/>
          </p:cNvSpPr>
          <p:nvPr>
            <p:ph sz="half" idx="2"/>
          </p:nvPr>
        </p:nvSpPr>
        <p:spPr/>
        <p:txBody>
          <a:bodyPr/>
          <a:lstStyle/>
          <a:p>
            <a:r>
              <a:rPr lang="en-US" dirty="0"/>
              <a:t>High Accuracy</a:t>
            </a:r>
          </a:p>
          <a:p>
            <a:r>
              <a:rPr lang="en-US" dirty="0"/>
              <a:t>Adaptability</a:t>
            </a:r>
          </a:p>
          <a:p>
            <a:r>
              <a:rPr lang="en-US" dirty="0"/>
              <a:t>Prune to noise</a:t>
            </a:r>
          </a:p>
          <a:p>
            <a:r>
              <a:rPr lang="en-US" dirty="0"/>
              <a:t>The algorithms can be effective to big/large sets of data</a:t>
            </a:r>
          </a:p>
          <a:p>
            <a:endParaRPr lang="el-GR" dirty="0"/>
          </a:p>
        </p:txBody>
      </p:sp>
      <p:sp>
        <p:nvSpPr>
          <p:cNvPr id="5" name="Θέση κειμένου 4">
            <a:extLst>
              <a:ext uri="{FF2B5EF4-FFF2-40B4-BE49-F238E27FC236}">
                <a16:creationId xmlns:a16="http://schemas.microsoft.com/office/drawing/2014/main" id="{C010BD87-EB72-F30D-FF61-8DF40AFE51B6}"/>
              </a:ext>
            </a:extLst>
          </p:cNvPr>
          <p:cNvSpPr>
            <a:spLocks noGrp="1"/>
          </p:cNvSpPr>
          <p:nvPr>
            <p:ph type="body" sz="quarter" idx="3"/>
          </p:nvPr>
        </p:nvSpPr>
        <p:spPr/>
        <p:txBody>
          <a:bodyPr/>
          <a:lstStyle/>
          <a:p>
            <a:r>
              <a:rPr lang="en-US" dirty="0"/>
              <a:t>Cons</a:t>
            </a:r>
            <a:endParaRPr lang="el-GR" dirty="0"/>
          </a:p>
        </p:txBody>
      </p:sp>
      <p:sp>
        <p:nvSpPr>
          <p:cNvPr id="6" name="Θέση περιεχομένου 5">
            <a:extLst>
              <a:ext uri="{FF2B5EF4-FFF2-40B4-BE49-F238E27FC236}">
                <a16:creationId xmlns:a16="http://schemas.microsoft.com/office/drawing/2014/main" id="{89924AA9-650C-57D9-7BBF-D757D90F8BA9}"/>
              </a:ext>
            </a:extLst>
          </p:cNvPr>
          <p:cNvSpPr>
            <a:spLocks noGrp="1"/>
          </p:cNvSpPr>
          <p:nvPr>
            <p:ph sz="quarter" idx="4"/>
          </p:nvPr>
        </p:nvSpPr>
        <p:spPr/>
        <p:txBody>
          <a:bodyPr/>
          <a:lstStyle/>
          <a:p>
            <a:r>
              <a:rPr lang="en-US" dirty="0"/>
              <a:t>Need large sets of data</a:t>
            </a:r>
          </a:p>
          <a:p>
            <a:r>
              <a:rPr lang="en-US" dirty="0"/>
              <a:t>Usually high complexity cost</a:t>
            </a:r>
          </a:p>
          <a:p>
            <a:r>
              <a:rPr lang="en-US" dirty="0"/>
              <a:t>Limited Generalizability</a:t>
            </a:r>
          </a:p>
          <a:p>
            <a:r>
              <a:rPr lang="en-US" dirty="0"/>
              <a:t>Difficult to interpret (i.e., the features)</a:t>
            </a:r>
            <a:endParaRPr lang="el-GR" dirty="0"/>
          </a:p>
        </p:txBody>
      </p:sp>
      <p:sp>
        <p:nvSpPr>
          <p:cNvPr id="7" name="Θέση ημερομηνίας 6">
            <a:extLst>
              <a:ext uri="{FF2B5EF4-FFF2-40B4-BE49-F238E27FC236}">
                <a16:creationId xmlns:a16="http://schemas.microsoft.com/office/drawing/2014/main" id="{09ADBDFE-75B5-403F-7899-07FE727E0875}"/>
              </a:ext>
            </a:extLst>
          </p:cNvPr>
          <p:cNvSpPr>
            <a:spLocks noGrp="1"/>
          </p:cNvSpPr>
          <p:nvPr>
            <p:ph type="dt" sz="half" idx="10"/>
          </p:nvPr>
        </p:nvSpPr>
        <p:spPr/>
        <p:txBody>
          <a:bodyPr/>
          <a:lstStyle/>
          <a:p>
            <a:r>
              <a:rPr lang="en-US"/>
              <a:t>09-Mar-26</a:t>
            </a:r>
          </a:p>
        </p:txBody>
      </p:sp>
      <p:sp>
        <p:nvSpPr>
          <p:cNvPr id="8" name="Θέση υποσέλιδου 7">
            <a:extLst>
              <a:ext uri="{FF2B5EF4-FFF2-40B4-BE49-F238E27FC236}">
                <a16:creationId xmlns:a16="http://schemas.microsoft.com/office/drawing/2014/main" id="{9ABA0865-B75F-6812-F53F-93B4EDA60B56}"/>
              </a:ext>
            </a:extLst>
          </p:cNvPr>
          <p:cNvSpPr>
            <a:spLocks noGrp="1"/>
          </p:cNvSpPr>
          <p:nvPr>
            <p:ph type="ftr" sz="quarter" idx="11"/>
          </p:nvPr>
        </p:nvSpPr>
        <p:spPr/>
        <p:txBody>
          <a:bodyPr/>
          <a:lstStyle/>
          <a:p>
            <a:r>
              <a:rPr lang="en-US"/>
              <a:t>Advanced topics in Biomedical Informatics</a:t>
            </a:r>
          </a:p>
        </p:txBody>
      </p:sp>
      <p:sp>
        <p:nvSpPr>
          <p:cNvPr id="9" name="Θέση αριθμού διαφάνειας 8">
            <a:extLst>
              <a:ext uri="{FF2B5EF4-FFF2-40B4-BE49-F238E27FC236}">
                <a16:creationId xmlns:a16="http://schemas.microsoft.com/office/drawing/2014/main" id="{F6D566DD-7404-5F61-351F-2723D2C553CC}"/>
              </a:ext>
            </a:extLst>
          </p:cNvPr>
          <p:cNvSpPr>
            <a:spLocks noGrp="1"/>
          </p:cNvSpPr>
          <p:nvPr>
            <p:ph type="sldNum" sz="quarter" idx="12"/>
          </p:nvPr>
        </p:nvSpPr>
        <p:spPr/>
        <p:txBody>
          <a:bodyPr/>
          <a:lstStyle/>
          <a:p>
            <a:fld id="{00D10385-91D0-40F3-81EA-50E9A0B25A7B}" type="slidenum">
              <a:rPr lang="en-US" smtClean="0"/>
              <a:t>33</a:t>
            </a:fld>
            <a:endParaRPr lang="en-US"/>
          </a:p>
        </p:txBody>
      </p:sp>
    </p:spTree>
    <p:extLst>
      <p:ext uri="{BB962C8B-B14F-4D97-AF65-F5344CB8AC3E}">
        <p14:creationId xmlns:p14="http://schemas.microsoft.com/office/powerpoint/2010/main" val="1699708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4EEFA7C7-F505-1ADC-86C8-1B4AD0073C82}"/>
              </a:ext>
            </a:extLst>
          </p:cNvPr>
          <p:cNvSpPr>
            <a:spLocks noGrp="1"/>
          </p:cNvSpPr>
          <p:nvPr>
            <p:ph type="dt" sz="half" idx="10"/>
          </p:nvPr>
        </p:nvSpPr>
        <p:spPr/>
        <p:txBody>
          <a:bodyPr/>
          <a:lstStyle/>
          <a:p>
            <a:r>
              <a:rPr lang="en-US"/>
              <a:t>09-Mar-26</a:t>
            </a:r>
          </a:p>
        </p:txBody>
      </p:sp>
      <p:sp>
        <p:nvSpPr>
          <p:cNvPr id="3" name="Θέση υποσέλιδου 2">
            <a:extLst>
              <a:ext uri="{FF2B5EF4-FFF2-40B4-BE49-F238E27FC236}">
                <a16:creationId xmlns:a16="http://schemas.microsoft.com/office/drawing/2014/main" id="{1915C606-A1A3-83FD-9C8A-BDA49C52E16E}"/>
              </a:ext>
            </a:extLst>
          </p:cNvPr>
          <p:cNvSpPr>
            <a:spLocks noGrp="1"/>
          </p:cNvSpPr>
          <p:nvPr>
            <p:ph type="ftr" sz="quarter" idx="11"/>
          </p:nvPr>
        </p:nvSpPr>
        <p:spPr/>
        <p:txBody>
          <a:bodyPr/>
          <a:lstStyle/>
          <a:p>
            <a:r>
              <a:rPr lang="en-US"/>
              <a:t>Advanced topics in Biomedical Informatics</a:t>
            </a:r>
          </a:p>
        </p:txBody>
      </p:sp>
      <p:sp>
        <p:nvSpPr>
          <p:cNvPr id="4" name="Θέση αριθμού διαφάνειας 3">
            <a:extLst>
              <a:ext uri="{FF2B5EF4-FFF2-40B4-BE49-F238E27FC236}">
                <a16:creationId xmlns:a16="http://schemas.microsoft.com/office/drawing/2014/main" id="{CD7A86FB-74EC-63B0-F1BA-D526235C298B}"/>
              </a:ext>
            </a:extLst>
          </p:cNvPr>
          <p:cNvSpPr>
            <a:spLocks noGrp="1"/>
          </p:cNvSpPr>
          <p:nvPr>
            <p:ph type="sldNum" sz="quarter" idx="12"/>
          </p:nvPr>
        </p:nvSpPr>
        <p:spPr/>
        <p:txBody>
          <a:bodyPr/>
          <a:lstStyle/>
          <a:p>
            <a:fld id="{00D10385-91D0-40F3-81EA-50E9A0B25A7B}" type="slidenum">
              <a:rPr lang="en-US" smtClean="0"/>
              <a:t>34</a:t>
            </a:fld>
            <a:endParaRPr lang="en-US"/>
          </a:p>
        </p:txBody>
      </p:sp>
      <p:pic>
        <p:nvPicPr>
          <p:cNvPr id="5" name="Google Shape;60;p14">
            <a:extLst>
              <a:ext uri="{FF2B5EF4-FFF2-40B4-BE49-F238E27FC236}">
                <a16:creationId xmlns:a16="http://schemas.microsoft.com/office/drawing/2014/main" id="{832C8CB5-C86C-64DC-747F-73110098CF4F}"/>
              </a:ext>
            </a:extLst>
          </p:cNvPr>
          <p:cNvPicPr preferRelativeResize="0"/>
          <p:nvPr/>
        </p:nvPicPr>
        <p:blipFill rotWithShape="1">
          <a:blip r:embed="rId2">
            <a:alphaModFix/>
            <a:extLst>
              <a:ext uri="{28A0092B-C50C-407E-A947-70E740481C1C}">
                <a14:useLocalDpi xmlns:a14="http://schemas.microsoft.com/office/drawing/2010/main" val="0"/>
              </a:ext>
            </a:extLst>
          </a:blip>
          <a:srcRect l="-7529" t="-8469" r="-8480" b="-7541"/>
          <a:stretch/>
        </p:blipFill>
        <p:spPr>
          <a:xfrm>
            <a:off x="1524000" y="1354882"/>
            <a:ext cx="9144000" cy="4838700"/>
          </a:xfrm>
          <a:prstGeom prst="rect">
            <a:avLst/>
          </a:prstGeom>
          <a:noFill/>
          <a:ln>
            <a:noFill/>
          </a:ln>
        </p:spPr>
      </p:pic>
      <p:sp>
        <p:nvSpPr>
          <p:cNvPr id="6" name="Τίτλος 1">
            <a:extLst>
              <a:ext uri="{FF2B5EF4-FFF2-40B4-BE49-F238E27FC236}">
                <a16:creationId xmlns:a16="http://schemas.microsoft.com/office/drawing/2014/main" id="{A29AAAA7-38EB-E568-018F-FB39F9C44AC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Graph Theory for Speech Signal Analysis</a:t>
            </a:r>
            <a:endParaRPr lang="el-GR" dirty="0"/>
          </a:p>
        </p:txBody>
      </p:sp>
    </p:spTree>
    <p:extLst>
      <p:ext uri="{BB962C8B-B14F-4D97-AF65-F5344CB8AC3E}">
        <p14:creationId xmlns:p14="http://schemas.microsoft.com/office/powerpoint/2010/main" val="1375024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l"/>
              <a:t>What is a graph?</a:t>
            </a:r>
            <a:endParaRPr/>
          </a:p>
        </p:txBody>
      </p:sp>
      <p:sp>
        <p:nvSpPr>
          <p:cNvPr id="69" name="Google Shape;69;p15"/>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a:buChar char="-"/>
            </a:pPr>
            <a:r>
              <a:rPr lang="el"/>
              <a:t>Representation of the interrelations among multiple objects </a:t>
            </a:r>
            <a:endParaRPr/>
          </a:p>
          <a:p>
            <a:pPr>
              <a:buChar char="-"/>
            </a:pPr>
            <a:r>
              <a:rPr lang="el"/>
              <a:t>Applications:</a:t>
            </a:r>
            <a:endParaRPr/>
          </a:p>
          <a:p>
            <a:pPr lvl="1">
              <a:buChar char="-"/>
            </a:pPr>
            <a:r>
              <a:rPr lang="el"/>
              <a:t>Economy</a:t>
            </a:r>
            <a:endParaRPr/>
          </a:p>
          <a:p>
            <a:pPr lvl="1">
              <a:buChar char="-"/>
            </a:pPr>
            <a:r>
              <a:rPr lang="el"/>
              <a:t>Telecommunications</a:t>
            </a:r>
            <a:endParaRPr/>
          </a:p>
          <a:p>
            <a:pPr lvl="1">
              <a:buChar char="-"/>
            </a:pPr>
            <a:r>
              <a:rPr lang="el"/>
              <a:t>Neuroscience</a:t>
            </a:r>
            <a:endParaRPr/>
          </a:p>
          <a:p>
            <a:pPr lvl="1">
              <a:buChar char="-"/>
            </a:pPr>
            <a:r>
              <a:rPr lang="el"/>
              <a:t>Recently, we applied graphs on speech signal analysis</a:t>
            </a:r>
            <a:endParaRPr/>
          </a:p>
          <a:p>
            <a:pPr>
              <a:buChar char="-"/>
            </a:pPr>
            <a:r>
              <a:rPr lang="el"/>
              <a:t>A graph </a:t>
            </a:r>
            <a:r>
              <a:rPr lang="el" i="1"/>
              <a:t>G = (V,E)</a:t>
            </a:r>
            <a:r>
              <a:rPr lang="el"/>
              <a:t> consists of:</a:t>
            </a:r>
            <a:endParaRPr/>
          </a:p>
          <a:p>
            <a:pPr lvl="1">
              <a:buChar char="-"/>
            </a:pPr>
            <a:r>
              <a:rPr lang="el"/>
              <a:t>V: number of nodes</a:t>
            </a:r>
            <a:endParaRPr/>
          </a:p>
          <a:p>
            <a:pPr lvl="1">
              <a:buChar char="-"/>
            </a:pPr>
            <a:r>
              <a:rPr lang="el"/>
              <a:t>E: number of edges</a:t>
            </a:r>
            <a:endParaRPr/>
          </a:p>
          <a:p>
            <a:pPr>
              <a:buChar char="-"/>
            </a:pPr>
            <a:r>
              <a:rPr lang="el"/>
              <a:t>Node: denotes the object</a:t>
            </a:r>
            <a:endParaRPr/>
          </a:p>
          <a:p>
            <a:pPr>
              <a:buChar char="-"/>
            </a:pPr>
            <a:r>
              <a:rPr lang="el"/>
              <a:t>Edge: the interrelation between two objects</a:t>
            </a:r>
            <a:endParaRPr/>
          </a:p>
        </p:txBody>
      </p:sp>
      <p:pic>
        <p:nvPicPr>
          <p:cNvPr id="70" name="Google Shape;70;p15"/>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8408033" y="2887251"/>
            <a:ext cx="2844800" cy="2857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l"/>
              <a:t>Types of graphs</a:t>
            </a:r>
            <a:endParaRPr/>
          </a:p>
        </p:txBody>
      </p:sp>
      <p:sp>
        <p:nvSpPr>
          <p:cNvPr id="76" name="Google Shape;76;p1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a:buChar char="-"/>
            </a:pPr>
            <a:r>
              <a:rPr lang="el"/>
              <a:t>Directed graphs (or digraph): is a representation in which the edges have direction</a:t>
            </a:r>
            <a:endParaRPr/>
          </a:p>
          <a:p>
            <a:pPr lvl="1">
              <a:buChar char="-"/>
            </a:pPr>
            <a:r>
              <a:rPr lang="el"/>
              <a:t>an edge (v,u) is different than the (u,v)</a:t>
            </a:r>
            <a:endParaRPr/>
          </a:p>
          <a:p>
            <a:pPr>
              <a:buChar char="-"/>
            </a:pPr>
            <a:r>
              <a:rPr lang="el"/>
              <a:t>Undirected graphs: no directions</a:t>
            </a:r>
            <a:endParaRPr/>
          </a:p>
          <a:p>
            <a:pPr lvl="1">
              <a:buChar char="-"/>
            </a:pPr>
            <a:r>
              <a:rPr lang="el"/>
              <a:t>(v,u) edge is equal to (u,v)</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l"/>
              <a:t>How can we represent-construct a graph?</a:t>
            </a:r>
            <a:endParaRPr/>
          </a:p>
        </p:txBody>
      </p:sp>
      <p:sp>
        <p:nvSpPr>
          <p:cNvPr id="82" name="Google Shape;82;p1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a:buChar char="-"/>
            </a:pPr>
            <a:r>
              <a:rPr lang="el"/>
              <a:t>The most important quantity of the graph theory is the </a:t>
            </a:r>
            <a:r>
              <a:rPr lang="el" i="1"/>
              <a:t>adjacency matrix </a:t>
            </a:r>
            <a:r>
              <a:rPr lang="el"/>
              <a:t>(A)</a:t>
            </a:r>
            <a:endParaRPr/>
          </a:p>
          <a:p>
            <a:pPr>
              <a:buChar char="-"/>
            </a:pPr>
            <a:r>
              <a:rPr lang="el"/>
              <a:t>The adjacency matrix shows the connections among the nodes</a:t>
            </a:r>
            <a:endParaRPr/>
          </a:p>
          <a:p>
            <a:pPr lvl="1">
              <a:buChar char="-"/>
            </a:pPr>
            <a:r>
              <a:rPr lang="el"/>
              <a:t>shows which nodes are neighboring</a:t>
            </a:r>
            <a:endParaRPr/>
          </a:p>
          <a:p>
            <a:pPr lvl="1">
              <a:buChar char="-"/>
            </a:pPr>
            <a:r>
              <a:rPr lang="el"/>
              <a:t>Square matrix</a:t>
            </a:r>
            <a:endParaRPr/>
          </a:p>
          <a:p>
            <a:pPr lvl="1">
              <a:buChar char="-"/>
            </a:pPr>
            <a:r>
              <a:rPr lang="el"/>
              <a:t>Its size is equal to NxN, where N is the number of available nodes</a:t>
            </a:r>
            <a:endParaRPr/>
          </a:p>
          <a:p>
            <a:pPr lvl="1">
              <a:buChar char="-"/>
            </a:pPr>
            <a:r>
              <a:rPr lang="el"/>
              <a:t>Binary: {0,1}</a:t>
            </a:r>
            <a:endParaRPr/>
          </a:p>
          <a:p>
            <a:pPr lvl="1">
              <a:buChar char="-"/>
            </a:pPr>
            <a:r>
              <a:rPr lang="el"/>
              <a:t>Weighted: [0,1]</a:t>
            </a:r>
            <a:endParaRPr/>
          </a:p>
          <a:p>
            <a:pPr>
              <a:buChar char="-"/>
            </a:pPr>
            <a:r>
              <a:rPr lang="el"/>
              <a:t>Subgraph: subset of nodes</a:t>
            </a:r>
            <a:endParaRPr/>
          </a:p>
        </p:txBody>
      </p:sp>
      <p:pic>
        <p:nvPicPr>
          <p:cNvPr id="83" name="Google Shape;83;p17"/>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4876299" y="3769700"/>
            <a:ext cx="2563933" cy="2804299"/>
          </a:xfrm>
          <a:prstGeom prst="rect">
            <a:avLst/>
          </a:prstGeom>
          <a:noFill/>
          <a:ln>
            <a:noFill/>
          </a:ln>
        </p:spPr>
      </p:pic>
      <p:graphicFrame>
        <p:nvGraphicFramePr>
          <p:cNvPr id="84" name="Google Shape;84;p17"/>
          <p:cNvGraphicFramePr/>
          <p:nvPr>
            <p:extLst>
              <p:ext uri="{D42A27DB-BD31-4B8C-83A1-F6EECF244321}">
                <p14:modId xmlns:p14="http://schemas.microsoft.com/office/powerpoint/2010/main" val="250111723"/>
              </p:ext>
            </p:extLst>
          </p:nvPr>
        </p:nvGraphicFramePr>
        <p:xfrm>
          <a:off x="10133045" y="2829455"/>
          <a:ext cx="1767888" cy="3673980"/>
        </p:xfrm>
        <a:graphic>
          <a:graphicData uri="http://schemas.openxmlformats.org/drawingml/2006/table">
            <a:tbl>
              <a:tblPr>
                <a:noFill/>
              </a:tblPr>
              <a:tblGrid>
                <a:gridCol w="294648">
                  <a:extLst>
                    <a:ext uri="{9D8B030D-6E8A-4147-A177-3AD203B41FA5}">
                      <a16:colId xmlns:a16="http://schemas.microsoft.com/office/drawing/2014/main" val="20000"/>
                    </a:ext>
                  </a:extLst>
                </a:gridCol>
                <a:gridCol w="294648">
                  <a:extLst>
                    <a:ext uri="{9D8B030D-6E8A-4147-A177-3AD203B41FA5}">
                      <a16:colId xmlns:a16="http://schemas.microsoft.com/office/drawing/2014/main" val="20001"/>
                    </a:ext>
                  </a:extLst>
                </a:gridCol>
                <a:gridCol w="294648">
                  <a:extLst>
                    <a:ext uri="{9D8B030D-6E8A-4147-A177-3AD203B41FA5}">
                      <a16:colId xmlns:a16="http://schemas.microsoft.com/office/drawing/2014/main" val="20002"/>
                    </a:ext>
                  </a:extLst>
                </a:gridCol>
                <a:gridCol w="294648">
                  <a:extLst>
                    <a:ext uri="{9D8B030D-6E8A-4147-A177-3AD203B41FA5}">
                      <a16:colId xmlns:a16="http://schemas.microsoft.com/office/drawing/2014/main" val="20003"/>
                    </a:ext>
                  </a:extLst>
                </a:gridCol>
                <a:gridCol w="294648">
                  <a:extLst>
                    <a:ext uri="{9D8B030D-6E8A-4147-A177-3AD203B41FA5}">
                      <a16:colId xmlns:a16="http://schemas.microsoft.com/office/drawing/2014/main" val="20004"/>
                    </a:ext>
                  </a:extLst>
                </a:gridCol>
                <a:gridCol w="294648">
                  <a:extLst>
                    <a:ext uri="{9D8B030D-6E8A-4147-A177-3AD203B41FA5}">
                      <a16:colId xmlns:a16="http://schemas.microsoft.com/office/drawing/2014/main" val="20005"/>
                    </a:ext>
                  </a:extLst>
                </a:gridCol>
              </a:tblGrid>
              <a:tr h="612330">
                <a:tc>
                  <a:txBody>
                    <a:bodyPr/>
                    <a:lstStyle/>
                    <a:p>
                      <a:pPr marL="0" lvl="0" indent="0" algn="l" rtl="0">
                        <a:spcBef>
                          <a:spcPts val="0"/>
                        </a:spcBef>
                        <a:spcAft>
                          <a:spcPts val="0"/>
                        </a:spcAft>
                        <a:buNone/>
                      </a:pPr>
                      <a:r>
                        <a:rPr lang="el" sz="2400"/>
                        <a:t>1</a:t>
                      </a:r>
                      <a:endParaRPr sz="2400"/>
                    </a:p>
                  </a:txBody>
                  <a:tcPr marL="121900" marR="121900" marT="121900" marB="121900"/>
                </a:tc>
                <a:tc>
                  <a:txBody>
                    <a:bodyPr/>
                    <a:lstStyle/>
                    <a:p>
                      <a:pPr marL="0" lvl="0" indent="0" algn="l" rtl="0">
                        <a:spcBef>
                          <a:spcPts val="0"/>
                        </a:spcBef>
                        <a:spcAft>
                          <a:spcPts val="0"/>
                        </a:spcAft>
                        <a:buNone/>
                      </a:pPr>
                      <a:r>
                        <a:rPr lang="el" sz="2400"/>
                        <a:t>1</a:t>
                      </a:r>
                      <a:endParaRPr sz="2400"/>
                    </a:p>
                  </a:txBody>
                  <a:tcPr marL="121900" marR="121900" marT="121900" marB="121900"/>
                </a:tc>
                <a:tc>
                  <a:txBody>
                    <a:bodyPr/>
                    <a:lstStyle/>
                    <a:p>
                      <a:pPr marL="0" lvl="0" indent="0" algn="l" rtl="0">
                        <a:spcBef>
                          <a:spcPts val="0"/>
                        </a:spcBef>
                        <a:spcAft>
                          <a:spcPts val="0"/>
                        </a:spcAft>
                        <a:buNone/>
                      </a:pPr>
                      <a:r>
                        <a:rPr lang="el" sz="2400"/>
                        <a:t>0</a:t>
                      </a:r>
                      <a:endParaRPr sz="2400"/>
                    </a:p>
                  </a:txBody>
                  <a:tcPr marL="121900" marR="121900" marT="121900" marB="121900"/>
                </a:tc>
                <a:tc>
                  <a:txBody>
                    <a:bodyPr/>
                    <a:lstStyle/>
                    <a:p>
                      <a:pPr marL="0" lvl="0" indent="0" algn="l" rtl="0">
                        <a:spcBef>
                          <a:spcPts val="0"/>
                        </a:spcBef>
                        <a:spcAft>
                          <a:spcPts val="0"/>
                        </a:spcAft>
                        <a:buNone/>
                      </a:pPr>
                      <a:r>
                        <a:rPr lang="el" sz="2400"/>
                        <a:t>0</a:t>
                      </a:r>
                      <a:endParaRPr sz="2400"/>
                    </a:p>
                  </a:txBody>
                  <a:tcPr marL="121900" marR="121900" marT="121900" marB="121900"/>
                </a:tc>
                <a:tc>
                  <a:txBody>
                    <a:bodyPr/>
                    <a:lstStyle/>
                    <a:p>
                      <a:pPr marL="0" lvl="0" indent="0" algn="l" rtl="0">
                        <a:spcBef>
                          <a:spcPts val="0"/>
                        </a:spcBef>
                        <a:spcAft>
                          <a:spcPts val="0"/>
                        </a:spcAft>
                        <a:buNone/>
                      </a:pPr>
                      <a:r>
                        <a:rPr lang="el" sz="2400"/>
                        <a:t>1</a:t>
                      </a:r>
                      <a:endParaRPr sz="2400"/>
                    </a:p>
                  </a:txBody>
                  <a:tcPr marL="121900" marR="121900" marT="121900" marB="121900"/>
                </a:tc>
                <a:tc>
                  <a:txBody>
                    <a:bodyPr/>
                    <a:lstStyle/>
                    <a:p>
                      <a:pPr marL="0" lvl="0" indent="0" algn="l" rtl="0">
                        <a:spcBef>
                          <a:spcPts val="0"/>
                        </a:spcBef>
                        <a:spcAft>
                          <a:spcPts val="0"/>
                        </a:spcAft>
                        <a:buNone/>
                      </a:pPr>
                      <a:r>
                        <a:rPr lang="el" sz="2400"/>
                        <a:t>0</a:t>
                      </a:r>
                      <a:endParaRPr sz="2400"/>
                    </a:p>
                  </a:txBody>
                  <a:tcPr marL="121900" marR="121900" marT="121900" marB="121900"/>
                </a:tc>
                <a:extLst>
                  <a:ext uri="{0D108BD9-81ED-4DB2-BD59-A6C34878D82A}">
                    <a16:rowId xmlns:a16="http://schemas.microsoft.com/office/drawing/2014/main" val="10000"/>
                  </a:ext>
                </a:extLst>
              </a:tr>
              <a:tr h="612330">
                <a:tc>
                  <a:txBody>
                    <a:bodyPr/>
                    <a:lstStyle/>
                    <a:p>
                      <a:pPr marL="0" lvl="0" indent="0" algn="l" rtl="0">
                        <a:spcBef>
                          <a:spcPts val="0"/>
                        </a:spcBef>
                        <a:spcAft>
                          <a:spcPts val="0"/>
                        </a:spcAft>
                        <a:buNone/>
                      </a:pPr>
                      <a:r>
                        <a:rPr lang="el" sz="2400"/>
                        <a:t>1</a:t>
                      </a:r>
                      <a:endParaRPr sz="2400"/>
                    </a:p>
                  </a:txBody>
                  <a:tcPr marL="121900" marR="121900" marT="121900" marB="121900"/>
                </a:tc>
                <a:tc>
                  <a:txBody>
                    <a:bodyPr/>
                    <a:lstStyle/>
                    <a:p>
                      <a:pPr marL="0" lvl="0" indent="0" algn="l" rtl="0">
                        <a:spcBef>
                          <a:spcPts val="0"/>
                        </a:spcBef>
                        <a:spcAft>
                          <a:spcPts val="0"/>
                        </a:spcAft>
                        <a:buNone/>
                      </a:pPr>
                      <a:r>
                        <a:rPr lang="el" sz="2400"/>
                        <a:t>0</a:t>
                      </a:r>
                      <a:endParaRPr sz="2400"/>
                    </a:p>
                  </a:txBody>
                  <a:tcPr marL="121900" marR="121900" marT="121900" marB="121900"/>
                </a:tc>
                <a:tc>
                  <a:txBody>
                    <a:bodyPr/>
                    <a:lstStyle/>
                    <a:p>
                      <a:pPr marL="0" lvl="0" indent="0" algn="l" rtl="0">
                        <a:spcBef>
                          <a:spcPts val="0"/>
                        </a:spcBef>
                        <a:spcAft>
                          <a:spcPts val="0"/>
                        </a:spcAft>
                        <a:buNone/>
                      </a:pPr>
                      <a:r>
                        <a:rPr lang="el" sz="2400"/>
                        <a:t>1</a:t>
                      </a:r>
                      <a:endParaRPr sz="2400"/>
                    </a:p>
                  </a:txBody>
                  <a:tcPr marL="121900" marR="121900" marT="121900" marB="121900"/>
                </a:tc>
                <a:tc>
                  <a:txBody>
                    <a:bodyPr/>
                    <a:lstStyle/>
                    <a:p>
                      <a:pPr marL="0" lvl="0" indent="0" algn="l" rtl="0">
                        <a:spcBef>
                          <a:spcPts val="0"/>
                        </a:spcBef>
                        <a:spcAft>
                          <a:spcPts val="0"/>
                        </a:spcAft>
                        <a:buNone/>
                      </a:pPr>
                      <a:r>
                        <a:rPr lang="el" sz="2400"/>
                        <a:t>0</a:t>
                      </a:r>
                      <a:endParaRPr sz="2400"/>
                    </a:p>
                  </a:txBody>
                  <a:tcPr marL="121900" marR="121900" marT="121900" marB="121900"/>
                </a:tc>
                <a:tc>
                  <a:txBody>
                    <a:bodyPr/>
                    <a:lstStyle/>
                    <a:p>
                      <a:pPr marL="0" lvl="0" indent="0" algn="l" rtl="0">
                        <a:spcBef>
                          <a:spcPts val="0"/>
                        </a:spcBef>
                        <a:spcAft>
                          <a:spcPts val="0"/>
                        </a:spcAft>
                        <a:buNone/>
                      </a:pPr>
                      <a:r>
                        <a:rPr lang="el" sz="2400"/>
                        <a:t>1</a:t>
                      </a:r>
                      <a:endParaRPr sz="2400"/>
                    </a:p>
                  </a:txBody>
                  <a:tcPr marL="121900" marR="121900" marT="121900" marB="121900"/>
                </a:tc>
                <a:tc>
                  <a:txBody>
                    <a:bodyPr/>
                    <a:lstStyle/>
                    <a:p>
                      <a:pPr marL="0" lvl="0" indent="0" algn="l" rtl="0">
                        <a:spcBef>
                          <a:spcPts val="0"/>
                        </a:spcBef>
                        <a:spcAft>
                          <a:spcPts val="0"/>
                        </a:spcAft>
                        <a:buNone/>
                      </a:pPr>
                      <a:r>
                        <a:rPr lang="el" sz="2400"/>
                        <a:t>0</a:t>
                      </a:r>
                      <a:endParaRPr sz="2400"/>
                    </a:p>
                  </a:txBody>
                  <a:tcPr marL="121900" marR="121900" marT="121900" marB="121900"/>
                </a:tc>
                <a:extLst>
                  <a:ext uri="{0D108BD9-81ED-4DB2-BD59-A6C34878D82A}">
                    <a16:rowId xmlns:a16="http://schemas.microsoft.com/office/drawing/2014/main" val="10001"/>
                  </a:ext>
                </a:extLst>
              </a:tr>
              <a:tr h="612330">
                <a:tc>
                  <a:txBody>
                    <a:bodyPr/>
                    <a:lstStyle/>
                    <a:p>
                      <a:pPr marL="0" lvl="0" indent="0" algn="l" rtl="0">
                        <a:spcBef>
                          <a:spcPts val="0"/>
                        </a:spcBef>
                        <a:spcAft>
                          <a:spcPts val="0"/>
                        </a:spcAft>
                        <a:buNone/>
                      </a:pPr>
                      <a:r>
                        <a:rPr lang="el" sz="2400"/>
                        <a:t>0</a:t>
                      </a:r>
                      <a:endParaRPr sz="2400"/>
                    </a:p>
                  </a:txBody>
                  <a:tcPr marL="121900" marR="121900" marT="121900" marB="121900"/>
                </a:tc>
                <a:tc>
                  <a:txBody>
                    <a:bodyPr/>
                    <a:lstStyle/>
                    <a:p>
                      <a:pPr marL="0" lvl="0" indent="0" algn="l" rtl="0">
                        <a:spcBef>
                          <a:spcPts val="0"/>
                        </a:spcBef>
                        <a:spcAft>
                          <a:spcPts val="0"/>
                        </a:spcAft>
                        <a:buNone/>
                      </a:pPr>
                      <a:r>
                        <a:rPr lang="el" sz="2400"/>
                        <a:t>1</a:t>
                      </a:r>
                      <a:endParaRPr sz="2400"/>
                    </a:p>
                  </a:txBody>
                  <a:tcPr marL="121900" marR="121900" marT="121900" marB="121900"/>
                </a:tc>
                <a:tc>
                  <a:txBody>
                    <a:bodyPr/>
                    <a:lstStyle/>
                    <a:p>
                      <a:pPr marL="0" lvl="0" indent="0" algn="l" rtl="0">
                        <a:spcBef>
                          <a:spcPts val="0"/>
                        </a:spcBef>
                        <a:spcAft>
                          <a:spcPts val="0"/>
                        </a:spcAft>
                        <a:buNone/>
                      </a:pPr>
                      <a:r>
                        <a:rPr lang="el" sz="2400"/>
                        <a:t>0</a:t>
                      </a:r>
                      <a:endParaRPr sz="2400"/>
                    </a:p>
                  </a:txBody>
                  <a:tcPr marL="121900" marR="121900" marT="121900" marB="121900"/>
                </a:tc>
                <a:tc>
                  <a:txBody>
                    <a:bodyPr/>
                    <a:lstStyle/>
                    <a:p>
                      <a:pPr marL="0" lvl="0" indent="0" algn="l" rtl="0">
                        <a:spcBef>
                          <a:spcPts val="0"/>
                        </a:spcBef>
                        <a:spcAft>
                          <a:spcPts val="0"/>
                        </a:spcAft>
                        <a:buNone/>
                      </a:pPr>
                      <a:r>
                        <a:rPr lang="el" sz="2400"/>
                        <a:t>1</a:t>
                      </a:r>
                      <a:endParaRPr sz="2400"/>
                    </a:p>
                  </a:txBody>
                  <a:tcPr marL="121900" marR="121900" marT="121900" marB="121900"/>
                </a:tc>
                <a:tc>
                  <a:txBody>
                    <a:bodyPr/>
                    <a:lstStyle/>
                    <a:p>
                      <a:pPr marL="0" lvl="0" indent="0" algn="l" rtl="0">
                        <a:spcBef>
                          <a:spcPts val="0"/>
                        </a:spcBef>
                        <a:spcAft>
                          <a:spcPts val="0"/>
                        </a:spcAft>
                        <a:buNone/>
                      </a:pPr>
                      <a:r>
                        <a:rPr lang="el" sz="2400"/>
                        <a:t>0</a:t>
                      </a:r>
                      <a:endParaRPr sz="2400"/>
                    </a:p>
                  </a:txBody>
                  <a:tcPr marL="121900" marR="121900" marT="121900" marB="121900"/>
                </a:tc>
                <a:tc>
                  <a:txBody>
                    <a:bodyPr/>
                    <a:lstStyle/>
                    <a:p>
                      <a:pPr marL="0" lvl="0" indent="0" algn="l" rtl="0">
                        <a:spcBef>
                          <a:spcPts val="0"/>
                        </a:spcBef>
                        <a:spcAft>
                          <a:spcPts val="0"/>
                        </a:spcAft>
                        <a:buNone/>
                      </a:pPr>
                      <a:r>
                        <a:rPr lang="el" sz="2400"/>
                        <a:t>0</a:t>
                      </a:r>
                      <a:endParaRPr sz="2400"/>
                    </a:p>
                  </a:txBody>
                  <a:tcPr marL="121900" marR="121900" marT="121900" marB="121900"/>
                </a:tc>
                <a:extLst>
                  <a:ext uri="{0D108BD9-81ED-4DB2-BD59-A6C34878D82A}">
                    <a16:rowId xmlns:a16="http://schemas.microsoft.com/office/drawing/2014/main" val="10002"/>
                  </a:ext>
                </a:extLst>
              </a:tr>
              <a:tr h="612330">
                <a:tc>
                  <a:txBody>
                    <a:bodyPr/>
                    <a:lstStyle/>
                    <a:p>
                      <a:pPr marL="0" lvl="0" indent="0" algn="l" rtl="0">
                        <a:spcBef>
                          <a:spcPts val="0"/>
                        </a:spcBef>
                        <a:spcAft>
                          <a:spcPts val="0"/>
                        </a:spcAft>
                        <a:buNone/>
                      </a:pPr>
                      <a:r>
                        <a:rPr lang="el" sz="2400"/>
                        <a:t>0</a:t>
                      </a:r>
                      <a:endParaRPr sz="2400"/>
                    </a:p>
                  </a:txBody>
                  <a:tcPr marL="121900" marR="121900" marT="121900" marB="121900"/>
                </a:tc>
                <a:tc>
                  <a:txBody>
                    <a:bodyPr/>
                    <a:lstStyle/>
                    <a:p>
                      <a:pPr marL="0" lvl="0" indent="0" algn="l" rtl="0">
                        <a:spcBef>
                          <a:spcPts val="0"/>
                        </a:spcBef>
                        <a:spcAft>
                          <a:spcPts val="0"/>
                        </a:spcAft>
                        <a:buNone/>
                      </a:pPr>
                      <a:r>
                        <a:rPr lang="el" sz="2400" dirty="0"/>
                        <a:t>0</a:t>
                      </a:r>
                      <a:endParaRPr sz="2400" dirty="0"/>
                    </a:p>
                  </a:txBody>
                  <a:tcPr marL="121900" marR="121900" marT="121900" marB="121900"/>
                </a:tc>
                <a:tc>
                  <a:txBody>
                    <a:bodyPr/>
                    <a:lstStyle/>
                    <a:p>
                      <a:pPr marL="0" lvl="0" indent="0" algn="l" rtl="0">
                        <a:spcBef>
                          <a:spcPts val="0"/>
                        </a:spcBef>
                        <a:spcAft>
                          <a:spcPts val="0"/>
                        </a:spcAft>
                        <a:buNone/>
                      </a:pPr>
                      <a:r>
                        <a:rPr lang="el" sz="2400"/>
                        <a:t>1</a:t>
                      </a:r>
                      <a:endParaRPr sz="2400"/>
                    </a:p>
                  </a:txBody>
                  <a:tcPr marL="121900" marR="121900" marT="121900" marB="121900"/>
                </a:tc>
                <a:tc>
                  <a:txBody>
                    <a:bodyPr/>
                    <a:lstStyle/>
                    <a:p>
                      <a:pPr marL="0" lvl="0" indent="0" algn="l" rtl="0">
                        <a:spcBef>
                          <a:spcPts val="0"/>
                        </a:spcBef>
                        <a:spcAft>
                          <a:spcPts val="0"/>
                        </a:spcAft>
                        <a:buNone/>
                      </a:pPr>
                      <a:r>
                        <a:rPr lang="el" sz="2400"/>
                        <a:t>0</a:t>
                      </a:r>
                      <a:endParaRPr sz="2400"/>
                    </a:p>
                  </a:txBody>
                  <a:tcPr marL="121900" marR="121900" marT="121900" marB="121900"/>
                </a:tc>
                <a:tc>
                  <a:txBody>
                    <a:bodyPr/>
                    <a:lstStyle/>
                    <a:p>
                      <a:pPr marL="0" lvl="0" indent="0" algn="l" rtl="0">
                        <a:spcBef>
                          <a:spcPts val="0"/>
                        </a:spcBef>
                        <a:spcAft>
                          <a:spcPts val="0"/>
                        </a:spcAft>
                        <a:buNone/>
                      </a:pPr>
                      <a:r>
                        <a:rPr lang="el" sz="2400"/>
                        <a:t>1</a:t>
                      </a:r>
                      <a:endParaRPr sz="2400"/>
                    </a:p>
                  </a:txBody>
                  <a:tcPr marL="121900" marR="121900" marT="121900" marB="121900"/>
                </a:tc>
                <a:tc>
                  <a:txBody>
                    <a:bodyPr/>
                    <a:lstStyle/>
                    <a:p>
                      <a:pPr marL="0" lvl="0" indent="0" algn="l" rtl="0">
                        <a:spcBef>
                          <a:spcPts val="0"/>
                        </a:spcBef>
                        <a:spcAft>
                          <a:spcPts val="0"/>
                        </a:spcAft>
                        <a:buNone/>
                      </a:pPr>
                      <a:r>
                        <a:rPr lang="el" sz="2400"/>
                        <a:t>1</a:t>
                      </a:r>
                      <a:endParaRPr sz="2400"/>
                    </a:p>
                  </a:txBody>
                  <a:tcPr marL="121900" marR="121900" marT="121900" marB="121900"/>
                </a:tc>
                <a:extLst>
                  <a:ext uri="{0D108BD9-81ED-4DB2-BD59-A6C34878D82A}">
                    <a16:rowId xmlns:a16="http://schemas.microsoft.com/office/drawing/2014/main" val="10003"/>
                  </a:ext>
                </a:extLst>
              </a:tr>
              <a:tr h="612330">
                <a:tc>
                  <a:txBody>
                    <a:bodyPr/>
                    <a:lstStyle/>
                    <a:p>
                      <a:pPr marL="0" lvl="0" indent="0" algn="l" rtl="0">
                        <a:spcBef>
                          <a:spcPts val="0"/>
                        </a:spcBef>
                        <a:spcAft>
                          <a:spcPts val="0"/>
                        </a:spcAft>
                        <a:buNone/>
                      </a:pPr>
                      <a:r>
                        <a:rPr lang="el" sz="2400"/>
                        <a:t>1</a:t>
                      </a:r>
                      <a:endParaRPr sz="2400"/>
                    </a:p>
                  </a:txBody>
                  <a:tcPr marL="121900" marR="121900" marT="121900" marB="121900"/>
                </a:tc>
                <a:tc>
                  <a:txBody>
                    <a:bodyPr/>
                    <a:lstStyle/>
                    <a:p>
                      <a:pPr marL="0" lvl="0" indent="0" algn="l" rtl="0">
                        <a:spcBef>
                          <a:spcPts val="0"/>
                        </a:spcBef>
                        <a:spcAft>
                          <a:spcPts val="0"/>
                        </a:spcAft>
                        <a:buNone/>
                      </a:pPr>
                      <a:r>
                        <a:rPr lang="el" sz="2400"/>
                        <a:t>1</a:t>
                      </a:r>
                      <a:endParaRPr sz="2400"/>
                    </a:p>
                  </a:txBody>
                  <a:tcPr marL="121900" marR="121900" marT="121900" marB="121900"/>
                </a:tc>
                <a:tc>
                  <a:txBody>
                    <a:bodyPr/>
                    <a:lstStyle/>
                    <a:p>
                      <a:pPr marL="0" lvl="0" indent="0" algn="l" rtl="0">
                        <a:spcBef>
                          <a:spcPts val="0"/>
                        </a:spcBef>
                        <a:spcAft>
                          <a:spcPts val="0"/>
                        </a:spcAft>
                        <a:buNone/>
                      </a:pPr>
                      <a:r>
                        <a:rPr lang="el" sz="2400"/>
                        <a:t>0</a:t>
                      </a:r>
                      <a:endParaRPr sz="2400"/>
                    </a:p>
                  </a:txBody>
                  <a:tcPr marL="121900" marR="121900" marT="121900" marB="121900"/>
                </a:tc>
                <a:tc>
                  <a:txBody>
                    <a:bodyPr/>
                    <a:lstStyle/>
                    <a:p>
                      <a:pPr marL="0" lvl="0" indent="0" algn="l" rtl="0">
                        <a:spcBef>
                          <a:spcPts val="0"/>
                        </a:spcBef>
                        <a:spcAft>
                          <a:spcPts val="0"/>
                        </a:spcAft>
                        <a:buNone/>
                      </a:pPr>
                      <a:r>
                        <a:rPr lang="el" sz="2400"/>
                        <a:t>1</a:t>
                      </a:r>
                      <a:endParaRPr sz="2400"/>
                    </a:p>
                  </a:txBody>
                  <a:tcPr marL="121900" marR="121900" marT="121900" marB="121900"/>
                </a:tc>
                <a:tc>
                  <a:txBody>
                    <a:bodyPr/>
                    <a:lstStyle/>
                    <a:p>
                      <a:pPr marL="0" lvl="0" indent="0" algn="l" rtl="0">
                        <a:spcBef>
                          <a:spcPts val="0"/>
                        </a:spcBef>
                        <a:spcAft>
                          <a:spcPts val="0"/>
                        </a:spcAft>
                        <a:buNone/>
                      </a:pPr>
                      <a:r>
                        <a:rPr lang="el" sz="2400"/>
                        <a:t>0</a:t>
                      </a:r>
                      <a:endParaRPr sz="2400"/>
                    </a:p>
                  </a:txBody>
                  <a:tcPr marL="121900" marR="121900" marT="121900" marB="121900"/>
                </a:tc>
                <a:tc>
                  <a:txBody>
                    <a:bodyPr/>
                    <a:lstStyle/>
                    <a:p>
                      <a:pPr marL="0" lvl="0" indent="0" algn="l" rtl="0">
                        <a:spcBef>
                          <a:spcPts val="0"/>
                        </a:spcBef>
                        <a:spcAft>
                          <a:spcPts val="0"/>
                        </a:spcAft>
                        <a:buNone/>
                      </a:pPr>
                      <a:r>
                        <a:rPr lang="el" sz="2400"/>
                        <a:t>0</a:t>
                      </a:r>
                      <a:endParaRPr sz="2400"/>
                    </a:p>
                  </a:txBody>
                  <a:tcPr marL="121900" marR="121900" marT="121900" marB="121900"/>
                </a:tc>
                <a:extLst>
                  <a:ext uri="{0D108BD9-81ED-4DB2-BD59-A6C34878D82A}">
                    <a16:rowId xmlns:a16="http://schemas.microsoft.com/office/drawing/2014/main" val="10004"/>
                  </a:ext>
                </a:extLst>
              </a:tr>
              <a:tr h="612330">
                <a:tc>
                  <a:txBody>
                    <a:bodyPr/>
                    <a:lstStyle/>
                    <a:p>
                      <a:pPr marL="0" lvl="0" indent="0" algn="l" rtl="0">
                        <a:spcBef>
                          <a:spcPts val="0"/>
                        </a:spcBef>
                        <a:spcAft>
                          <a:spcPts val="0"/>
                        </a:spcAft>
                        <a:buNone/>
                      </a:pPr>
                      <a:r>
                        <a:rPr lang="el" sz="2400"/>
                        <a:t>0</a:t>
                      </a:r>
                      <a:endParaRPr sz="2400"/>
                    </a:p>
                  </a:txBody>
                  <a:tcPr marL="121900" marR="121900" marT="121900" marB="121900"/>
                </a:tc>
                <a:tc>
                  <a:txBody>
                    <a:bodyPr/>
                    <a:lstStyle/>
                    <a:p>
                      <a:pPr marL="0" lvl="0" indent="0" algn="l" rtl="0">
                        <a:spcBef>
                          <a:spcPts val="0"/>
                        </a:spcBef>
                        <a:spcAft>
                          <a:spcPts val="0"/>
                        </a:spcAft>
                        <a:buNone/>
                      </a:pPr>
                      <a:r>
                        <a:rPr lang="el" sz="2400"/>
                        <a:t>0</a:t>
                      </a:r>
                      <a:endParaRPr sz="2400"/>
                    </a:p>
                  </a:txBody>
                  <a:tcPr marL="121900" marR="121900" marT="121900" marB="121900"/>
                </a:tc>
                <a:tc>
                  <a:txBody>
                    <a:bodyPr/>
                    <a:lstStyle/>
                    <a:p>
                      <a:pPr marL="0" lvl="0" indent="0" algn="l" rtl="0">
                        <a:spcBef>
                          <a:spcPts val="0"/>
                        </a:spcBef>
                        <a:spcAft>
                          <a:spcPts val="0"/>
                        </a:spcAft>
                        <a:buNone/>
                      </a:pPr>
                      <a:r>
                        <a:rPr lang="el" sz="2400"/>
                        <a:t>0</a:t>
                      </a:r>
                      <a:endParaRPr sz="2400"/>
                    </a:p>
                  </a:txBody>
                  <a:tcPr marL="121900" marR="121900" marT="121900" marB="121900"/>
                </a:tc>
                <a:tc>
                  <a:txBody>
                    <a:bodyPr/>
                    <a:lstStyle/>
                    <a:p>
                      <a:pPr marL="0" lvl="0" indent="0" algn="l" rtl="0">
                        <a:spcBef>
                          <a:spcPts val="0"/>
                        </a:spcBef>
                        <a:spcAft>
                          <a:spcPts val="0"/>
                        </a:spcAft>
                        <a:buNone/>
                      </a:pPr>
                      <a:r>
                        <a:rPr lang="el" sz="2400"/>
                        <a:t>1</a:t>
                      </a:r>
                      <a:endParaRPr sz="2400"/>
                    </a:p>
                  </a:txBody>
                  <a:tcPr marL="121900" marR="121900" marT="121900" marB="121900"/>
                </a:tc>
                <a:tc>
                  <a:txBody>
                    <a:bodyPr/>
                    <a:lstStyle/>
                    <a:p>
                      <a:pPr marL="0" lvl="0" indent="0" algn="l" rtl="0">
                        <a:spcBef>
                          <a:spcPts val="0"/>
                        </a:spcBef>
                        <a:spcAft>
                          <a:spcPts val="0"/>
                        </a:spcAft>
                        <a:buNone/>
                      </a:pPr>
                      <a:r>
                        <a:rPr lang="el" sz="2400"/>
                        <a:t>0</a:t>
                      </a:r>
                      <a:endParaRPr sz="2400"/>
                    </a:p>
                  </a:txBody>
                  <a:tcPr marL="121900" marR="121900" marT="121900" marB="121900"/>
                </a:tc>
                <a:tc>
                  <a:txBody>
                    <a:bodyPr/>
                    <a:lstStyle/>
                    <a:p>
                      <a:pPr marL="0" lvl="0" indent="0" algn="l" rtl="0">
                        <a:spcBef>
                          <a:spcPts val="0"/>
                        </a:spcBef>
                        <a:spcAft>
                          <a:spcPts val="0"/>
                        </a:spcAft>
                        <a:buNone/>
                      </a:pPr>
                      <a:r>
                        <a:rPr lang="el" sz="2400" dirty="0"/>
                        <a:t>0</a:t>
                      </a:r>
                      <a:endParaRPr sz="2400" dirty="0"/>
                    </a:p>
                  </a:txBody>
                  <a:tcPr marL="121900" marR="121900" marT="121900" marB="121900"/>
                </a:tc>
                <a:extLst>
                  <a:ext uri="{0D108BD9-81ED-4DB2-BD59-A6C34878D82A}">
                    <a16:rowId xmlns:a16="http://schemas.microsoft.com/office/drawing/2014/main" val="10005"/>
                  </a:ext>
                </a:extLst>
              </a:tr>
            </a:tbl>
          </a:graphicData>
        </a:graphic>
      </p:graphicFrame>
      <p:sp>
        <p:nvSpPr>
          <p:cNvPr id="85" name="Google Shape;85;p17"/>
          <p:cNvSpPr/>
          <p:nvPr/>
        </p:nvSpPr>
        <p:spPr>
          <a:xfrm>
            <a:off x="7149533" y="5150433"/>
            <a:ext cx="944000" cy="694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l"/>
              <a:t>Ways of constructing a graph</a:t>
            </a:r>
            <a:endParaRPr/>
          </a:p>
        </p:txBody>
      </p:sp>
      <p:sp>
        <p:nvSpPr>
          <p:cNvPr id="91" name="Google Shape;91;p1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a:buChar char="-"/>
            </a:pPr>
            <a:r>
              <a:rPr lang="el"/>
              <a:t>The most well-established method: Pearson’s correlation</a:t>
            </a:r>
            <a:endParaRPr/>
          </a:p>
          <a:p>
            <a:pPr lvl="1">
              <a:buChar char="-"/>
            </a:pPr>
            <a:r>
              <a:rPr lang="el"/>
              <a:t>where X, Y are two objects (e.g., time series)</a:t>
            </a:r>
            <a:endParaRPr/>
          </a:p>
          <a:p>
            <a:pPr lvl="1">
              <a:buChar char="-"/>
            </a:pPr>
            <a:r>
              <a:rPr lang="el"/>
              <a:t>statistical measure</a:t>
            </a:r>
            <a:endParaRPr/>
          </a:p>
          <a:p>
            <a:pPr>
              <a:buChar char="-"/>
            </a:pPr>
            <a:r>
              <a:rPr lang="el"/>
              <a:t>On the other hand, there exists the topological information, .e.g., geometric </a:t>
            </a:r>
            <a:endParaRPr/>
          </a:p>
          <a:p>
            <a:pPr>
              <a:buChar char="-"/>
            </a:pPr>
            <a:r>
              <a:rPr lang="el"/>
              <a:t>A well-known geometric method: Visibility graph theory</a:t>
            </a:r>
            <a:endParaRPr/>
          </a:p>
          <a:p>
            <a:pPr lvl="1">
              <a:buChar char="-"/>
            </a:pPr>
            <a:r>
              <a:rPr lang="el"/>
              <a:t>Exploits the visibility property</a:t>
            </a:r>
            <a:endParaRPr/>
          </a:p>
          <a:p>
            <a:pPr marL="0" indent="0">
              <a:spcBef>
                <a:spcPts val="1600"/>
              </a:spcBef>
              <a:spcAft>
                <a:spcPts val="1600"/>
              </a:spcAft>
              <a:buNone/>
            </a:pPr>
            <a:endParaRPr/>
          </a:p>
        </p:txBody>
      </p:sp>
      <p:pic>
        <p:nvPicPr>
          <p:cNvPr id="92" name="Google Shape;92;p18"/>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9130051" y="1278885"/>
            <a:ext cx="2400300" cy="10795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D8F8A9-E105-6EF3-850C-2B39A2AA162C}"/>
              </a:ext>
            </a:extLst>
          </p:cNvPr>
          <p:cNvSpPr>
            <a:spLocks noGrp="1"/>
          </p:cNvSpPr>
          <p:nvPr>
            <p:ph type="title"/>
          </p:nvPr>
        </p:nvSpPr>
        <p:spPr/>
        <p:txBody>
          <a:bodyPr/>
          <a:lstStyle/>
          <a:p>
            <a:r>
              <a:rPr lang="en-US" dirty="0"/>
              <a:t>How to treat Speech Signals</a:t>
            </a:r>
            <a:endParaRPr lang="el-GR" dirty="0"/>
          </a:p>
        </p:txBody>
      </p:sp>
      <p:sp>
        <p:nvSpPr>
          <p:cNvPr id="3" name="Θέση περιεχομένου 2">
            <a:extLst>
              <a:ext uri="{FF2B5EF4-FFF2-40B4-BE49-F238E27FC236}">
                <a16:creationId xmlns:a16="http://schemas.microsoft.com/office/drawing/2014/main" id="{EC9ECBBA-E134-3F28-11A5-74DC2B83E369}"/>
              </a:ext>
            </a:extLst>
          </p:cNvPr>
          <p:cNvSpPr>
            <a:spLocks noGrp="1"/>
          </p:cNvSpPr>
          <p:nvPr>
            <p:ph idx="1"/>
          </p:nvPr>
        </p:nvSpPr>
        <p:spPr/>
        <p:txBody>
          <a:bodyPr/>
          <a:lstStyle/>
          <a:p>
            <a:r>
              <a:rPr lang="en-US" dirty="0"/>
              <a:t>Usually, speech signals are of long duration</a:t>
            </a:r>
          </a:p>
          <a:p>
            <a:r>
              <a:rPr lang="en-US" dirty="0"/>
              <a:t>The most traditional approach is window-sliding</a:t>
            </a:r>
          </a:p>
          <a:p>
            <a:r>
              <a:rPr lang="en-US" dirty="0"/>
              <a:t>Simply, we split the speech signals into (non)-overlapping windows</a:t>
            </a:r>
            <a:endParaRPr lang="el-GR" dirty="0"/>
          </a:p>
        </p:txBody>
      </p:sp>
      <p:sp>
        <p:nvSpPr>
          <p:cNvPr id="4" name="Θέση ημερομηνίας 3">
            <a:extLst>
              <a:ext uri="{FF2B5EF4-FFF2-40B4-BE49-F238E27FC236}">
                <a16:creationId xmlns:a16="http://schemas.microsoft.com/office/drawing/2014/main" id="{4FC37AEF-F7C6-CB61-C20E-56B73AC8078D}"/>
              </a:ext>
            </a:extLst>
          </p:cNvPr>
          <p:cNvSpPr>
            <a:spLocks noGrp="1"/>
          </p:cNvSpPr>
          <p:nvPr>
            <p:ph type="dt" sz="half" idx="10"/>
          </p:nvPr>
        </p:nvSpPr>
        <p:spPr/>
        <p:txBody>
          <a:bodyPr/>
          <a:lstStyle/>
          <a:p>
            <a:r>
              <a:rPr lang="en-US"/>
              <a:t>09-Mar-26</a:t>
            </a:r>
          </a:p>
        </p:txBody>
      </p:sp>
      <p:sp>
        <p:nvSpPr>
          <p:cNvPr id="5" name="Θέση υποσέλιδου 4">
            <a:extLst>
              <a:ext uri="{FF2B5EF4-FFF2-40B4-BE49-F238E27FC236}">
                <a16:creationId xmlns:a16="http://schemas.microsoft.com/office/drawing/2014/main" id="{08661D15-8F8B-68B1-3166-415BD0060330}"/>
              </a:ext>
            </a:extLst>
          </p:cNvPr>
          <p:cNvSpPr>
            <a:spLocks noGrp="1"/>
          </p:cNvSpPr>
          <p:nvPr>
            <p:ph type="ftr" sz="quarter" idx="11"/>
          </p:nvPr>
        </p:nvSpPr>
        <p:spPr/>
        <p:txBody>
          <a:bodyPr/>
          <a:lstStyle/>
          <a:p>
            <a:r>
              <a:rPr lang="en-US"/>
              <a:t>Advanced topics in Biomedical Informatics</a:t>
            </a:r>
          </a:p>
        </p:txBody>
      </p:sp>
      <p:sp>
        <p:nvSpPr>
          <p:cNvPr id="6" name="Θέση αριθμού διαφάνειας 5">
            <a:extLst>
              <a:ext uri="{FF2B5EF4-FFF2-40B4-BE49-F238E27FC236}">
                <a16:creationId xmlns:a16="http://schemas.microsoft.com/office/drawing/2014/main" id="{9F502BE0-AFEE-D0CC-2821-933FF356DA7A}"/>
              </a:ext>
            </a:extLst>
          </p:cNvPr>
          <p:cNvSpPr>
            <a:spLocks noGrp="1"/>
          </p:cNvSpPr>
          <p:nvPr>
            <p:ph type="sldNum" sz="quarter" idx="12"/>
          </p:nvPr>
        </p:nvSpPr>
        <p:spPr/>
        <p:txBody>
          <a:bodyPr/>
          <a:lstStyle/>
          <a:p>
            <a:fld id="{00D10385-91D0-40F3-81EA-50E9A0B25A7B}" type="slidenum">
              <a:rPr lang="en-US" smtClean="0"/>
              <a:t>39</a:t>
            </a:fld>
            <a:endParaRPr lang="en-US"/>
          </a:p>
        </p:txBody>
      </p:sp>
      <p:pic>
        <p:nvPicPr>
          <p:cNvPr id="7" name="Picture 4">
            <a:extLst>
              <a:ext uri="{FF2B5EF4-FFF2-40B4-BE49-F238E27FC236}">
                <a16:creationId xmlns:a16="http://schemas.microsoft.com/office/drawing/2014/main" id="{F08C0C60-1AEC-099F-5EEB-4E4543FC3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983" y="3530253"/>
            <a:ext cx="4082460" cy="1924941"/>
          </a:xfrm>
          <a:prstGeom prst="rect">
            <a:avLst/>
          </a:prstGeom>
          <a:noFill/>
          <a:extLst>
            <a:ext uri="{909E8E84-426E-40DD-AFC4-6F175D3DCCD1}">
              <a14:hiddenFill xmlns:a14="http://schemas.microsoft.com/office/drawing/2010/main">
                <a:solidFill>
                  <a:srgbClr val="FFFFFF"/>
                </a:solidFill>
              </a14:hiddenFill>
            </a:ext>
          </a:extLst>
        </p:spPr>
      </p:pic>
      <p:sp>
        <p:nvSpPr>
          <p:cNvPr id="9" name="Αριστερό άγκιστρο 8">
            <a:extLst>
              <a:ext uri="{FF2B5EF4-FFF2-40B4-BE49-F238E27FC236}">
                <a16:creationId xmlns:a16="http://schemas.microsoft.com/office/drawing/2014/main" id="{A9769445-DC79-9A8B-7569-529999E7C6B5}"/>
              </a:ext>
            </a:extLst>
          </p:cNvPr>
          <p:cNvSpPr/>
          <p:nvPr/>
        </p:nvSpPr>
        <p:spPr>
          <a:xfrm rot="16200000">
            <a:off x="1823645" y="5289704"/>
            <a:ext cx="373224" cy="7042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1" name="Αριστερό άγκιστρο 10">
            <a:extLst>
              <a:ext uri="{FF2B5EF4-FFF2-40B4-BE49-F238E27FC236}">
                <a16:creationId xmlns:a16="http://schemas.microsoft.com/office/drawing/2014/main" id="{87F4A4B6-CC30-E6FE-6E39-1B9A9E9AE0BD}"/>
              </a:ext>
            </a:extLst>
          </p:cNvPr>
          <p:cNvSpPr/>
          <p:nvPr/>
        </p:nvSpPr>
        <p:spPr>
          <a:xfrm rot="16200000">
            <a:off x="2569919" y="5289704"/>
            <a:ext cx="373224" cy="7042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2" name="Αριστερό άγκιστρο 11">
            <a:extLst>
              <a:ext uri="{FF2B5EF4-FFF2-40B4-BE49-F238E27FC236}">
                <a16:creationId xmlns:a16="http://schemas.microsoft.com/office/drawing/2014/main" id="{CDA3A974-35A8-D173-04E9-37EF813C3E9C}"/>
              </a:ext>
            </a:extLst>
          </p:cNvPr>
          <p:cNvSpPr/>
          <p:nvPr/>
        </p:nvSpPr>
        <p:spPr>
          <a:xfrm rot="16200000">
            <a:off x="3316193" y="5289704"/>
            <a:ext cx="373224" cy="7042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3" name="TextBox 12">
            <a:extLst>
              <a:ext uri="{FF2B5EF4-FFF2-40B4-BE49-F238E27FC236}">
                <a16:creationId xmlns:a16="http://schemas.microsoft.com/office/drawing/2014/main" id="{679D63D2-4E67-E9B9-1473-803934BB05E8}"/>
              </a:ext>
            </a:extLst>
          </p:cNvPr>
          <p:cNvSpPr txBox="1"/>
          <p:nvPr/>
        </p:nvSpPr>
        <p:spPr>
          <a:xfrm>
            <a:off x="2180071" y="5897325"/>
            <a:ext cx="2645468" cy="369332"/>
          </a:xfrm>
          <a:prstGeom prst="rect">
            <a:avLst/>
          </a:prstGeom>
          <a:noFill/>
        </p:spPr>
        <p:txBody>
          <a:bodyPr wrap="none" rtlCol="0">
            <a:spAutoFit/>
          </a:bodyPr>
          <a:lstStyle/>
          <a:p>
            <a:r>
              <a:rPr lang="en-US" dirty="0"/>
              <a:t>Non-overlapping windows</a:t>
            </a:r>
            <a:endParaRPr lang="el-GR" dirty="0"/>
          </a:p>
        </p:txBody>
      </p:sp>
      <p:pic>
        <p:nvPicPr>
          <p:cNvPr id="14" name="Picture 4">
            <a:extLst>
              <a:ext uri="{FF2B5EF4-FFF2-40B4-BE49-F238E27FC236}">
                <a16:creationId xmlns:a16="http://schemas.microsoft.com/office/drawing/2014/main" id="{15E5712D-B2A5-6009-8BF4-A5A37A2CB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5866" y="3530251"/>
            <a:ext cx="4082460" cy="1924941"/>
          </a:xfrm>
          <a:prstGeom prst="rect">
            <a:avLst/>
          </a:prstGeom>
          <a:noFill/>
          <a:extLst>
            <a:ext uri="{909E8E84-426E-40DD-AFC4-6F175D3DCCD1}">
              <a14:hiddenFill xmlns:a14="http://schemas.microsoft.com/office/drawing/2010/main">
                <a:solidFill>
                  <a:srgbClr val="FFFFFF"/>
                </a:solidFill>
              </a14:hiddenFill>
            </a:ext>
          </a:extLst>
        </p:spPr>
      </p:pic>
      <p:sp>
        <p:nvSpPr>
          <p:cNvPr id="15" name="Αριστερό άγκιστρο 14">
            <a:extLst>
              <a:ext uri="{FF2B5EF4-FFF2-40B4-BE49-F238E27FC236}">
                <a16:creationId xmlns:a16="http://schemas.microsoft.com/office/drawing/2014/main" id="{F7BE08AC-5354-4725-D7BD-C1D7700959EA}"/>
              </a:ext>
            </a:extLst>
          </p:cNvPr>
          <p:cNvSpPr/>
          <p:nvPr/>
        </p:nvSpPr>
        <p:spPr>
          <a:xfrm rot="16200000">
            <a:off x="6855528" y="5289702"/>
            <a:ext cx="373224" cy="7042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6" name="Αριστερό άγκιστρο 15">
            <a:extLst>
              <a:ext uri="{FF2B5EF4-FFF2-40B4-BE49-F238E27FC236}">
                <a16:creationId xmlns:a16="http://schemas.microsoft.com/office/drawing/2014/main" id="{1C51EF4D-9C2E-9FDB-4691-E2F29A6D7DE6}"/>
              </a:ext>
            </a:extLst>
          </p:cNvPr>
          <p:cNvSpPr/>
          <p:nvPr/>
        </p:nvSpPr>
        <p:spPr>
          <a:xfrm rot="16200000">
            <a:off x="7417741" y="5313763"/>
            <a:ext cx="373224" cy="7042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 name="Αριστερό άγκιστρο 16">
            <a:extLst>
              <a:ext uri="{FF2B5EF4-FFF2-40B4-BE49-F238E27FC236}">
                <a16:creationId xmlns:a16="http://schemas.microsoft.com/office/drawing/2014/main" id="{294D043C-DC90-3C08-920C-DBFA29446664}"/>
              </a:ext>
            </a:extLst>
          </p:cNvPr>
          <p:cNvSpPr/>
          <p:nvPr/>
        </p:nvSpPr>
        <p:spPr>
          <a:xfrm rot="16200000">
            <a:off x="7953903" y="5268917"/>
            <a:ext cx="373224" cy="7042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8" name="TextBox 17">
            <a:extLst>
              <a:ext uri="{FF2B5EF4-FFF2-40B4-BE49-F238E27FC236}">
                <a16:creationId xmlns:a16="http://schemas.microsoft.com/office/drawing/2014/main" id="{BAF06C2A-3E69-8DAC-3A4F-778F7C6AC4A1}"/>
              </a:ext>
            </a:extLst>
          </p:cNvPr>
          <p:cNvSpPr txBox="1"/>
          <p:nvPr/>
        </p:nvSpPr>
        <p:spPr>
          <a:xfrm>
            <a:off x="7503758" y="5905343"/>
            <a:ext cx="2213683" cy="369332"/>
          </a:xfrm>
          <a:prstGeom prst="rect">
            <a:avLst/>
          </a:prstGeom>
          <a:noFill/>
        </p:spPr>
        <p:txBody>
          <a:bodyPr wrap="none" rtlCol="0">
            <a:spAutoFit/>
          </a:bodyPr>
          <a:lstStyle/>
          <a:p>
            <a:r>
              <a:rPr lang="en-US" dirty="0"/>
              <a:t>Overlapping windows</a:t>
            </a:r>
            <a:endParaRPr lang="el-GR" dirty="0"/>
          </a:p>
        </p:txBody>
      </p:sp>
    </p:spTree>
    <p:extLst>
      <p:ext uri="{BB962C8B-B14F-4D97-AF65-F5344CB8AC3E}">
        <p14:creationId xmlns:p14="http://schemas.microsoft.com/office/powerpoint/2010/main" val="3739471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1B85E7-812D-8F03-05EC-D5378E87E4BF}"/>
              </a:ext>
            </a:extLst>
          </p:cNvPr>
          <p:cNvSpPr>
            <a:spLocks noGrp="1"/>
          </p:cNvSpPr>
          <p:nvPr>
            <p:ph type="title"/>
          </p:nvPr>
        </p:nvSpPr>
        <p:spPr/>
        <p:txBody>
          <a:bodyPr/>
          <a:lstStyle/>
          <a:p>
            <a:r>
              <a:rPr lang="en-US" dirty="0"/>
              <a:t>Speech Transmission (Speaker → Listener)</a:t>
            </a:r>
            <a:endParaRPr lang="el-GR" dirty="0"/>
          </a:p>
        </p:txBody>
      </p:sp>
      <p:sp>
        <p:nvSpPr>
          <p:cNvPr id="3" name="Θέση περιεχομένου 2">
            <a:extLst>
              <a:ext uri="{FF2B5EF4-FFF2-40B4-BE49-F238E27FC236}">
                <a16:creationId xmlns:a16="http://schemas.microsoft.com/office/drawing/2014/main" id="{E30186CB-B65D-9989-D9D8-92A3614A9159}"/>
              </a:ext>
            </a:extLst>
          </p:cNvPr>
          <p:cNvSpPr>
            <a:spLocks noGrp="1"/>
          </p:cNvSpPr>
          <p:nvPr>
            <p:ph idx="1"/>
          </p:nvPr>
        </p:nvSpPr>
        <p:spPr/>
        <p:txBody>
          <a:bodyPr>
            <a:normAutofit/>
          </a:bodyPr>
          <a:lstStyle/>
          <a:p>
            <a:r>
              <a:rPr lang="en-US" dirty="0"/>
              <a:t>From a linguistic perspective, an idea is first formed in the speaker's mind</a:t>
            </a:r>
          </a:p>
          <a:p>
            <a:r>
              <a:rPr lang="en-US" dirty="0"/>
              <a:t>This idea is then converted into: a) words; b)phrases; c) sentences,</a:t>
            </a:r>
          </a:p>
          <a:p>
            <a:r>
              <a:rPr lang="en-US" dirty="0"/>
              <a:t>According to the grammatical rules of each language</a:t>
            </a:r>
          </a:p>
          <a:p>
            <a:r>
              <a:rPr lang="en-US" dirty="0"/>
              <a:t>During normal communication:</a:t>
            </a:r>
          </a:p>
          <a:p>
            <a:pPr lvl="1"/>
            <a:r>
              <a:rPr lang="en-US" dirty="0"/>
              <a:t>The brain generates electrical signals</a:t>
            </a:r>
          </a:p>
          <a:p>
            <a:pPr lvl="1"/>
            <a:r>
              <a:rPr lang="en-US" dirty="0"/>
              <a:t>These signals travel along motor nerves</a:t>
            </a:r>
          </a:p>
          <a:p>
            <a:pPr lvl="1"/>
            <a:r>
              <a:rPr lang="en-US" dirty="0"/>
              <a:t>They activate muscles in the vocal tract and the vocal cords</a:t>
            </a:r>
          </a:p>
          <a:p>
            <a:endParaRPr lang="el-GR" dirty="0"/>
          </a:p>
        </p:txBody>
      </p:sp>
      <p:sp>
        <p:nvSpPr>
          <p:cNvPr id="4" name="Θέση ημερομηνίας 3">
            <a:extLst>
              <a:ext uri="{FF2B5EF4-FFF2-40B4-BE49-F238E27FC236}">
                <a16:creationId xmlns:a16="http://schemas.microsoft.com/office/drawing/2014/main" id="{39733998-FD9A-3A2A-E3C8-AF1A0F9B8E32}"/>
              </a:ext>
            </a:extLst>
          </p:cNvPr>
          <p:cNvSpPr>
            <a:spLocks noGrp="1"/>
          </p:cNvSpPr>
          <p:nvPr>
            <p:ph type="dt" sz="half" idx="10"/>
          </p:nvPr>
        </p:nvSpPr>
        <p:spPr/>
        <p:txBody>
          <a:bodyPr/>
          <a:lstStyle/>
          <a:p>
            <a:r>
              <a:rPr lang="en-US"/>
              <a:t>09-Mar-26</a:t>
            </a:r>
          </a:p>
        </p:txBody>
      </p:sp>
      <p:sp>
        <p:nvSpPr>
          <p:cNvPr id="5" name="Θέση υποσέλιδου 4">
            <a:extLst>
              <a:ext uri="{FF2B5EF4-FFF2-40B4-BE49-F238E27FC236}">
                <a16:creationId xmlns:a16="http://schemas.microsoft.com/office/drawing/2014/main" id="{7390FA5A-AF08-5084-AC57-D71D26B53320}"/>
              </a:ext>
            </a:extLst>
          </p:cNvPr>
          <p:cNvSpPr>
            <a:spLocks noGrp="1"/>
          </p:cNvSpPr>
          <p:nvPr>
            <p:ph type="ftr" sz="quarter" idx="11"/>
          </p:nvPr>
        </p:nvSpPr>
        <p:spPr/>
        <p:txBody>
          <a:bodyPr/>
          <a:lstStyle/>
          <a:p>
            <a:r>
              <a:rPr lang="en-US"/>
              <a:t>Advanced topics in Biomedical Informatics</a:t>
            </a:r>
          </a:p>
        </p:txBody>
      </p:sp>
      <p:sp>
        <p:nvSpPr>
          <p:cNvPr id="6" name="Θέση αριθμού διαφάνειας 5">
            <a:extLst>
              <a:ext uri="{FF2B5EF4-FFF2-40B4-BE49-F238E27FC236}">
                <a16:creationId xmlns:a16="http://schemas.microsoft.com/office/drawing/2014/main" id="{9D57A625-513C-9198-24E7-15DAD61BD596}"/>
              </a:ext>
            </a:extLst>
          </p:cNvPr>
          <p:cNvSpPr>
            <a:spLocks noGrp="1"/>
          </p:cNvSpPr>
          <p:nvPr>
            <p:ph type="sldNum" sz="quarter" idx="12"/>
          </p:nvPr>
        </p:nvSpPr>
        <p:spPr/>
        <p:txBody>
          <a:bodyPr/>
          <a:lstStyle/>
          <a:p>
            <a:fld id="{00D10385-91D0-40F3-81EA-50E9A0B25A7B}" type="slidenum">
              <a:rPr lang="en-US" smtClean="0"/>
              <a:t>4</a:t>
            </a:fld>
            <a:endParaRPr lang="en-US"/>
          </a:p>
        </p:txBody>
      </p:sp>
    </p:spTree>
    <p:extLst>
      <p:ext uri="{BB962C8B-B14F-4D97-AF65-F5344CB8AC3E}">
        <p14:creationId xmlns:p14="http://schemas.microsoft.com/office/powerpoint/2010/main" val="957081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l"/>
              <a:t>Visibility graph theory</a:t>
            </a:r>
            <a:endParaRPr/>
          </a:p>
        </p:txBody>
      </p:sp>
      <p:sp>
        <p:nvSpPr>
          <p:cNvPr id="98" name="Google Shape;98;p19"/>
          <p:cNvSpPr txBox="1">
            <a:spLocks noGrp="1"/>
          </p:cNvSpPr>
          <p:nvPr>
            <p:ph type="body" idx="1"/>
          </p:nvPr>
        </p:nvSpPr>
        <p:spPr>
          <a:xfrm>
            <a:off x="415600" y="1536633"/>
            <a:ext cx="9538400" cy="4555200"/>
          </a:xfrm>
          <a:prstGeom prst="rect">
            <a:avLst/>
          </a:prstGeom>
        </p:spPr>
        <p:txBody>
          <a:bodyPr spcFirstLastPara="1" vert="horz" wrap="square" lIns="121900" tIns="121900" rIns="121900" bIns="121900" rtlCol="0" anchor="t" anchorCtr="0">
            <a:normAutofit/>
          </a:bodyPr>
          <a:lstStyle/>
          <a:p>
            <a:pPr>
              <a:buChar char="-"/>
            </a:pPr>
            <a:r>
              <a:rPr lang="el"/>
              <a:t>Appropriate requirement: Positive signal amplitudes/values</a:t>
            </a:r>
            <a:endParaRPr/>
          </a:p>
          <a:p>
            <a:pPr>
              <a:buChar char="-"/>
            </a:pPr>
            <a:r>
              <a:rPr lang="el"/>
              <a:t>Adjacency matrix:</a:t>
            </a:r>
            <a:endParaRPr/>
          </a:p>
          <a:p>
            <a:pPr lvl="1">
              <a:buChar char="-"/>
            </a:pPr>
            <a:r>
              <a:rPr lang="el"/>
              <a:t>Binary</a:t>
            </a:r>
            <a:endParaRPr/>
          </a:p>
          <a:p>
            <a:pPr lvl="1">
              <a:buChar char="-"/>
            </a:pPr>
            <a:r>
              <a:rPr lang="el"/>
              <a:t>Weighted: values analogous to their amplitudes</a:t>
            </a:r>
            <a:endParaRPr/>
          </a:p>
          <a:p>
            <a:pPr>
              <a:buChar char="-"/>
            </a:pPr>
            <a:r>
              <a:rPr lang="el"/>
              <a:t>Split signals into (overlapping windows)</a:t>
            </a:r>
            <a:endParaRPr/>
          </a:p>
          <a:p>
            <a:pPr>
              <a:buChar char="-"/>
            </a:pPr>
            <a:r>
              <a:rPr lang="el"/>
              <a:t>What kind of positive measures can we compute per segment?</a:t>
            </a:r>
            <a:endParaRPr/>
          </a:p>
          <a:p>
            <a:pPr lvl="1">
              <a:buChar char="-"/>
            </a:pPr>
            <a:r>
              <a:rPr lang="el"/>
              <a:t>Mean value?</a:t>
            </a:r>
            <a:endParaRPr/>
          </a:p>
          <a:p>
            <a:pPr lvl="1">
              <a:buChar char="-"/>
            </a:pPr>
            <a:r>
              <a:rPr lang="el"/>
              <a:t>Standard deviation?</a:t>
            </a:r>
            <a:endParaRPr/>
          </a:p>
          <a:p>
            <a:pPr lvl="1">
              <a:buChar char="-"/>
            </a:pPr>
            <a:r>
              <a:rPr lang="el"/>
              <a:t>Absolute distance?</a:t>
            </a:r>
            <a:endParaRPr/>
          </a:p>
          <a:p>
            <a:pPr lvl="1">
              <a:buChar char="-"/>
            </a:pPr>
            <a:r>
              <a:rPr lang="el"/>
              <a:t>Other ideas?</a:t>
            </a:r>
            <a:endParaRPr/>
          </a:p>
          <a:p>
            <a:pPr marL="0" indent="0">
              <a:spcBef>
                <a:spcPts val="1600"/>
              </a:spcBef>
              <a:spcAft>
                <a:spcPts val="1600"/>
              </a:spcAft>
              <a:buNone/>
            </a:pPr>
            <a:endParaRPr/>
          </a:p>
        </p:txBody>
      </p:sp>
      <p:pic>
        <p:nvPicPr>
          <p:cNvPr id="99" name="Google Shape;99;p19"/>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7295129" y="4065701"/>
            <a:ext cx="4263700" cy="261183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l"/>
              <a:t>From speech signal to visibility graph</a:t>
            </a:r>
            <a:endParaRPr/>
          </a:p>
        </p:txBody>
      </p:sp>
      <p:pic>
        <p:nvPicPr>
          <p:cNvPr id="105" name="Google Shape;105;p20"/>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80468" y="1536633"/>
            <a:ext cx="7281265" cy="3706267"/>
          </a:xfrm>
          <a:prstGeom prst="rect">
            <a:avLst/>
          </a:prstGeom>
          <a:noFill/>
          <a:ln>
            <a:noFill/>
          </a:ln>
        </p:spPr>
      </p:pic>
      <p:sp>
        <p:nvSpPr>
          <p:cNvPr id="106" name="Google Shape;106;p20"/>
          <p:cNvSpPr/>
          <p:nvPr/>
        </p:nvSpPr>
        <p:spPr>
          <a:xfrm rot="-5400000">
            <a:off x="3484533" y="5747400"/>
            <a:ext cx="277600" cy="14160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7" name="Google Shape;107;p20"/>
          <p:cNvSpPr/>
          <p:nvPr/>
        </p:nvSpPr>
        <p:spPr>
          <a:xfrm rot="-5400000">
            <a:off x="1952400" y="4784467"/>
            <a:ext cx="277600" cy="14160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8" name="Google Shape;108;p20"/>
          <p:cNvSpPr/>
          <p:nvPr/>
        </p:nvSpPr>
        <p:spPr>
          <a:xfrm rot="-5400000">
            <a:off x="2669233" y="5279200"/>
            <a:ext cx="277600" cy="14160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9" name="Google Shape;109;p20"/>
          <p:cNvSpPr/>
          <p:nvPr/>
        </p:nvSpPr>
        <p:spPr>
          <a:xfrm rot="-5400000">
            <a:off x="5857200" y="5001600"/>
            <a:ext cx="277600" cy="14160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110" name="Google Shape;110;p20"/>
          <p:cNvPicPr preferRelativeResize="0"/>
          <p:nvPr/>
        </p:nvPicPr>
        <p:blipFill>
          <a:blip r:embed="rId4">
            <a:alphaModFix/>
            <a:extLst>
              <a:ext uri="{28A0092B-C50C-407E-A947-70E740481C1C}">
                <a14:useLocalDpi xmlns:a14="http://schemas.microsoft.com/office/drawing/2010/main" val="0"/>
              </a:ext>
            </a:extLst>
          </a:blip>
          <a:stretch>
            <a:fillRect/>
          </a:stretch>
        </p:blipFill>
        <p:spPr>
          <a:xfrm>
            <a:off x="7240201" y="1828200"/>
            <a:ext cx="4536201" cy="4169101"/>
          </a:xfrm>
          <a:prstGeom prst="rect">
            <a:avLst/>
          </a:prstGeom>
          <a:noFill/>
          <a:ln>
            <a:noFill/>
          </a:ln>
        </p:spPr>
      </p:pic>
      <p:cxnSp>
        <p:nvCxnSpPr>
          <p:cNvPr id="111" name="Google Shape;111;p20"/>
          <p:cNvCxnSpPr>
            <a:stCxn id="107" idx="1"/>
          </p:cNvCxnSpPr>
          <p:nvPr/>
        </p:nvCxnSpPr>
        <p:spPr>
          <a:xfrm rot="10800000" flipH="1">
            <a:off x="2091200" y="2498867"/>
            <a:ext cx="6599200" cy="3132400"/>
          </a:xfrm>
          <a:prstGeom prst="straightConnector1">
            <a:avLst/>
          </a:prstGeom>
          <a:noFill/>
          <a:ln w="9525" cap="flat" cmpd="sng">
            <a:solidFill>
              <a:schemeClr val="dk2"/>
            </a:solidFill>
            <a:prstDash val="solid"/>
            <a:round/>
            <a:headEnd type="none" w="med" len="med"/>
            <a:tailEnd type="triangle" w="med" len="med"/>
          </a:ln>
        </p:spPr>
      </p:cxnSp>
      <p:cxnSp>
        <p:nvCxnSpPr>
          <p:cNvPr id="112" name="Google Shape;112;p20"/>
          <p:cNvCxnSpPr>
            <a:stCxn id="108" idx="1"/>
          </p:cNvCxnSpPr>
          <p:nvPr/>
        </p:nvCxnSpPr>
        <p:spPr>
          <a:xfrm rot="10800000" flipH="1">
            <a:off x="2808033" y="2804400"/>
            <a:ext cx="6160000" cy="3321600"/>
          </a:xfrm>
          <a:prstGeom prst="straightConnector1">
            <a:avLst/>
          </a:prstGeom>
          <a:noFill/>
          <a:ln w="9525" cap="flat" cmpd="sng">
            <a:solidFill>
              <a:schemeClr val="dk2"/>
            </a:solidFill>
            <a:prstDash val="solid"/>
            <a:round/>
            <a:headEnd type="none" w="med" len="med"/>
            <a:tailEnd type="triangle" w="med" len="med"/>
          </a:ln>
        </p:spPr>
      </p:cxnSp>
      <p:cxnSp>
        <p:nvCxnSpPr>
          <p:cNvPr id="113" name="Google Shape;113;p20"/>
          <p:cNvCxnSpPr>
            <a:stCxn id="106" idx="1"/>
          </p:cNvCxnSpPr>
          <p:nvPr/>
        </p:nvCxnSpPr>
        <p:spPr>
          <a:xfrm rot="10800000" flipH="1">
            <a:off x="3623333" y="2943000"/>
            <a:ext cx="5719600" cy="3651200"/>
          </a:xfrm>
          <a:prstGeom prst="straightConnector1">
            <a:avLst/>
          </a:prstGeom>
          <a:noFill/>
          <a:ln w="9525" cap="flat" cmpd="sng">
            <a:solidFill>
              <a:schemeClr val="dk2"/>
            </a:solidFill>
            <a:prstDash val="solid"/>
            <a:round/>
            <a:headEnd type="none" w="med" len="med"/>
            <a:tailEnd type="triangle" w="med" len="med"/>
          </a:ln>
        </p:spPr>
      </p:cxnSp>
      <p:cxnSp>
        <p:nvCxnSpPr>
          <p:cNvPr id="114" name="Google Shape;114;p20"/>
          <p:cNvCxnSpPr>
            <a:stCxn id="109" idx="1"/>
          </p:cNvCxnSpPr>
          <p:nvPr/>
        </p:nvCxnSpPr>
        <p:spPr>
          <a:xfrm rot="10800000" flipH="1">
            <a:off x="5996000" y="2887600"/>
            <a:ext cx="5248800" cy="2960800"/>
          </a:xfrm>
          <a:prstGeom prst="straightConnector1">
            <a:avLst/>
          </a:prstGeom>
          <a:noFill/>
          <a:ln w="9525" cap="flat" cmpd="sng">
            <a:solidFill>
              <a:schemeClr val="dk2"/>
            </a:solidFill>
            <a:prstDash val="dash"/>
            <a:round/>
            <a:headEnd type="none" w="med" len="med"/>
            <a:tailEnd type="triangle" w="med" len="med"/>
          </a:ln>
        </p:spPr>
      </p:cxnSp>
      <p:sp>
        <p:nvSpPr>
          <p:cNvPr id="115" name="Google Shape;115;p20"/>
          <p:cNvSpPr txBox="1"/>
          <p:nvPr/>
        </p:nvSpPr>
        <p:spPr>
          <a:xfrm>
            <a:off x="3762167" y="5097667"/>
            <a:ext cx="832800" cy="615513"/>
          </a:xfrm>
          <a:prstGeom prst="rect">
            <a:avLst/>
          </a:prstGeom>
          <a:noFill/>
          <a:ln>
            <a:noFill/>
          </a:ln>
        </p:spPr>
        <p:txBody>
          <a:bodyPr spcFirstLastPara="1" wrap="square" lIns="121900" tIns="121900" rIns="121900" bIns="121900" anchor="t" anchorCtr="0">
            <a:spAutoFit/>
          </a:bodyPr>
          <a:lstStyle/>
          <a:p>
            <a:r>
              <a:rPr lang="el" sz="2400"/>
              <a:t>…</a:t>
            </a:r>
            <a:endParaRPr sz="2400"/>
          </a:p>
        </p:txBody>
      </p:sp>
      <p:sp>
        <p:nvSpPr>
          <p:cNvPr id="116" name="Google Shape;116;p20"/>
          <p:cNvSpPr txBox="1"/>
          <p:nvPr/>
        </p:nvSpPr>
        <p:spPr>
          <a:xfrm rot="-2064900">
            <a:off x="5761051" y="3758984"/>
            <a:ext cx="833004" cy="615513"/>
          </a:xfrm>
          <a:prstGeom prst="rect">
            <a:avLst/>
          </a:prstGeom>
          <a:noFill/>
          <a:ln>
            <a:noFill/>
          </a:ln>
        </p:spPr>
        <p:txBody>
          <a:bodyPr spcFirstLastPara="1" wrap="square" lIns="121900" tIns="121900" rIns="121900" bIns="121900" anchor="t" anchorCtr="0">
            <a:spAutoFit/>
          </a:bodyPr>
          <a:lstStyle/>
          <a:p>
            <a:r>
              <a:rPr lang="el" sz="2400">
                <a:solidFill>
                  <a:srgbClr val="980000"/>
                </a:solidFill>
              </a:rPr>
              <a:t>std</a:t>
            </a:r>
            <a:endParaRPr sz="2400">
              <a:solidFill>
                <a:srgbClr val="98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l"/>
              <a:t>From graph to the graph-based characteristics</a:t>
            </a:r>
            <a:endParaRPr/>
          </a:p>
        </p:txBody>
      </p:sp>
      <p:sp>
        <p:nvSpPr>
          <p:cNvPr id="122" name="Google Shape;122;p21"/>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a:buChar char="-"/>
            </a:pPr>
            <a:r>
              <a:rPr lang="el"/>
              <a:t>Graphs can be characterized by a variety of graph-based features:</a:t>
            </a:r>
            <a:endParaRPr/>
          </a:p>
          <a:p>
            <a:pPr lvl="1">
              <a:buChar char="-"/>
            </a:pPr>
            <a:r>
              <a:rPr lang="el"/>
              <a:t>Degree of connectivity (DoC)</a:t>
            </a:r>
            <a:endParaRPr/>
          </a:p>
          <a:p>
            <a:pPr lvl="1">
              <a:buChar char="-"/>
            </a:pPr>
            <a:r>
              <a:rPr lang="el"/>
              <a:t>Density (D)</a:t>
            </a:r>
            <a:endParaRPr/>
          </a:p>
          <a:p>
            <a:pPr lvl="1">
              <a:buChar char="-"/>
            </a:pPr>
            <a:r>
              <a:rPr lang="el"/>
              <a:t>Modularity (Q)</a:t>
            </a:r>
            <a:endParaRPr/>
          </a:p>
          <a:p>
            <a:pPr lvl="1">
              <a:buChar char="-"/>
            </a:pPr>
            <a:r>
              <a:rPr lang="el"/>
              <a:t>Averaged value of weights (M): Mean value over all the elements of a weighted adjacency matrix</a:t>
            </a:r>
            <a:endParaRPr/>
          </a:p>
          <a:p>
            <a:pPr lvl="1">
              <a:buChar char="-"/>
            </a:pPr>
            <a:r>
              <a:rPr lang="el"/>
              <a:t>Clustering coefficient (CC)</a:t>
            </a:r>
            <a:endParaRPr/>
          </a:p>
          <a:p>
            <a:pPr lvl="1">
              <a:buChar char="-"/>
            </a:pPr>
            <a:r>
              <a:rPr lang="el"/>
              <a:t>Shortest path length (L)</a:t>
            </a:r>
            <a:endParaRPr/>
          </a:p>
          <a:p>
            <a:pPr lvl="1">
              <a:buChar char="-"/>
            </a:pPr>
            <a:r>
              <a:rPr lang="el"/>
              <a:t>Small-world coefficient (S)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l"/>
              <a:t>Degree of Connectivity (DoC)</a:t>
            </a:r>
            <a:endParaRPr/>
          </a:p>
        </p:txBody>
      </p:sp>
      <p:sp>
        <p:nvSpPr>
          <p:cNvPr id="128" name="Google Shape;128;p22"/>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a:buChar char="-"/>
            </a:pPr>
            <a:r>
              <a:rPr lang="el"/>
              <a:t>Given the adjacency matrix </a:t>
            </a:r>
            <a:r>
              <a:rPr lang="el" b="1"/>
              <a:t>A</a:t>
            </a:r>
            <a:r>
              <a:rPr lang="el"/>
              <a:t>:</a:t>
            </a:r>
            <a:endParaRPr/>
          </a:p>
          <a:p>
            <a:pPr marL="0" indent="0">
              <a:spcBef>
                <a:spcPts val="1600"/>
              </a:spcBef>
              <a:buNone/>
            </a:pPr>
            <a:endParaRPr/>
          </a:p>
          <a:p>
            <a:pPr marL="0" indent="0">
              <a:spcBef>
                <a:spcPts val="1600"/>
              </a:spcBef>
              <a:buNone/>
            </a:pPr>
            <a:endParaRPr/>
          </a:p>
          <a:p>
            <a:pPr marL="0" indent="0">
              <a:spcBef>
                <a:spcPts val="1600"/>
              </a:spcBef>
              <a:buNone/>
            </a:pPr>
            <a:endParaRPr/>
          </a:p>
          <a:p>
            <a:pPr>
              <a:spcBef>
                <a:spcPts val="1600"/>
              </a:spcBef>
              <a:buChar char="-"/>
            </a:pPr>
            <a:r>
              <a:rPr lang="el"/>
              <a:t>It shows how many connections (i,j)  start from a specific node i to a j</a:t>
            </a:r>
            <a:endParaRPr/>
          </a:p>
        </p:txBody>
      </p:sp>
      <p:pic>
        <p:nvPicPr>
          <p:cNvPr id="129" name="Google Shape;129;p22"/>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4124200" y="2448133"/>
            <a:ext cx="2971800" cy="12954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l"/>
              <a:t>Density (D)</a:t>
            </a:r>
            <a:endParaRPr/>
          </a:p>
        </p:txBody>
      </p:sp>
      <p:sp>
        <p:nvSpPr>
          <p:cNvPr id="135" name="Google Shape;135;p23"/>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indent="-434329">
              <a:buSzPct val="100000"/>
              <a:buChar char="-"/>
            </a:pPr>
            <a:r>
              <a:rPr lang="el"/>
              <a:t>It shows how sparse or dense is a graph</a:t>
            </a:r>
            <a:endParaRPr/>
          </a:p>
          <a:p>
            <a:pPr indent="-434329">
              <a:buSzPct val="100000"/>
              <a:buChar char="-"/>
            </a:pPr>
            <a:r>
              <a:rPr lang="el"/>
              <a:t>Based on the adjacency matrix:</a:t>
            </a:r>
            <a:endParaRPr/>
          </a:p>
          <a:p>
            <a:pPr marL="0" indent="0">
              <a:spcBef>
                <a:spcPts val="1600"/>
              </a:spcBef>
              <a:buNone/>
            </a:pPr>
            <a:endParaRPr/>
          </a:p>
          <a:p>
            <a:pPr marL="0" indent="0">
              <a:spcBef>
                <a:spcPts val="1600"/>
              </a:spcBef>
              <a:buNone/>
            </a:pPr>
            <a:endParaRPr/>
          </a:p>
          <a:p>
            <a:pPr marL="0" indent="0">
              <a:spcBef>
                <a:spcPts val="1600"/>
              </a:spcBef>
              <a:buNone/>
            </a:pPr>
            <a:endParaRPr/>
          </a:p>
          <a:p>
            <a:pPr marL="0" indent="0">
              <a:spcBef>
                <a:spcPts val="1600"/>
              </a:spcBef>
              <a:buNone/>
            </a:pPr>
            <a:endParaRPr/>
          </a:p>
          <a:p>
            <a:pPr indent="-434329">
              <a:spcBef>
                <a:spcPts val="1600"/>
              </a:spcBef>
              <a:buSzPct val="100000"/>
              <a:buChar char="-"/>
            </a:pPr>
            <a:r>
              <a:rPr lang="el"/>
              <a:t>with |E|: the number of edges, and N: number of nodes of the graph</a:t>
            </a:r>
            <a:endParaRPr/>
          </a:p>
          <a:p>
            <a:pPr marL="0" indent="0">
              <a:spcBef>
                <a:spcPts val="1600"/>
              </a:spcBef>
              <a:buNone/>
            </a:pPr>
            <a:endParaRPr/>
          </a:p>
          <a:p>
            <a:pPr marL="0" indent="0">
              <a:spcBef>
                <a:spcPts val="1600"/>
              </a:spcBef>
              <a:spcAft>
                <a:spcPts val="1600"/>
              </a:spcAft>
              <a:buNone/>
            </a:pPr>
            <a:endParaRPr/>
          </a:p>
        </p:txBody>
      </p:sp>
      <p:pic>
        <p:nvPicPr>
          <p:cNvPr id="136" name="Google Shape;136;p23"/>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4781551" y="2621051"/>
            <a:ext cx="2628900" cy="12827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l"/>
              <a:t>Modularity (Q) (1/2)</a:t>
            </a:r>
            <a:endParaRPr/>
          </a:p>
        </p:txBody>
      </p:sp>
      <p:sp>
        <p:nvSpPr>
          <p:cNvPr id="142" name="Google Shape;142;p2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a:buChar char="-"/>
            </a:pPr>
            <a:r>
              <a:rPr lang="el"/>
              <a:t>It describes the graph’s strength of division, i.e., its tendency to be split into cluster → the so-called </a:t>
            </a:r>
            <a:r>
              <a:rPr lang="el" i="1"/>
              <a:t>modules</a:t>
            </a:r>
            <a:r>
              <a:rPr lang="el"/>
              <a:t> </a:t>
            </a:r>
            <a:endParaRPr/>
          </a:p>
          <a:p>
            <a:pPr>
              <a:buChar char="-"/>
            </a:pPr>
            <a:r>
              <a:rPr lang="el"/>
              <a:t>In each module: the connectivity is high</a:t>
            </a:r>
            <a:endParaRPr/>
          </a:p>
          <a:p>
            <a:pPr>
              <a:buChar char="-"/>
            </a:pPr>
            <a:r>
              <a:rPr lang="el"/>
              <a:t>Between two modules: the connectivity is low</a:t>
            </a:r>
            <a:endParaRPr/>
          </a:p>
          <a:p>
            <a:pPr>
              <a:buChar char="-"/>
            </a:pPr>
            <a:r>
              <a:rPr lang="el"/>
              <a:t>A high modularity value → Implies a graph with a tied structure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l"/>
              <a:t>Modularity (Q) (2/2)</a:t>
            </a:r>
            <a:endParaRPr/>
          </a:p>
        </p:txBody>
      </p:sp>
      <p:pic>
        <p:nvPicPr>
          <p:cNvPr id="148" name="Google Shape;148;p25"/>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2374900" y="1504634"/>
            <a:ext cx="7442200" cy="4610100"/>
          </a:xfrm>
          <a:prstGeom prst="rect">
            <a:avLst/>
          </a:prstGeom>
          <a:noFill/>
          <a:ln>
            <a:noFill/>
          </a:ln>
        </p:spPr>
      </p:pic>
      <p:sp>
        <p:nvSpPr>
          <p:cNvPr id="149" name="Google Shape;149;p25"/>
          <p:cNvSpPr txBox="1"/>
          <p:nvPr/>
        </p:nvSpPr>
        <p:spPr>
          <a:xfrm>
            <a:off x="9592867" y="5678001"/>
            <a:ext cx="569200" cy="984845"/>
          </a:xfrm>
          <a:prstGeom prst="rect">
            <a:avLst/>
          </a:prstGeom>
          <a:noFill/>
          <a:ln>
            <a:noFill/>
          </a:ln>
        </p:spPr>
        <p:txBody>
          <a:bodyPr spcFirstLastPara="1" wrap="square" lIns="121900" tIns="121900" rIns="121900" bIns="121900" anchor="t" anchorCtr="0">
            <a:spAutoFit/>
          </a:bodyPr>
          <a:lstStyle/>
          <a:p>
            <a:r>
              <a:rPr lang="el" sz="2400"/>
              <a:t>[1]</a:t>
            </a:r>
            <a:endParaRPr sz="2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l"/>
              <a:t>Clustering Coefficient (CC)</a:t>
            </a:r>
            <a:endParaRPr/>
          </a:p>
        </p:txBody>
      </p:sp>
      <p:sp>
        <p:nvSpPr>
          <p:cNvPr id="155" name="Google Shape;155;p2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a:buChar char="-"/>
            </a:pPr>
            <a:r>
              <a:rPr lang="el"/>
              <a:t>The tendency of a node to create cliques/triangles</a:t>
            </a:r>
            <a:endParaRPr/>
          </a:p>
          <a:p>
            <a:pPr marL="0" indent="0">
              <a:spcBef>
                <a:spcPts val="1600"/>
              </a:spcBef>
              <a:buNone/>
            </a:pPr>
            <a:endParaRPr/>
          </a:p>
          <a:p>
            <a:pPr marL="0" indent="0">
              <a:spcBef>
                <a:spcPts val="1600"/>
              </a:spcBef>
              <a:buNone/>
            </a:pPr>
            <a:endParaRPr/>
          </a:p>
          <a:p>
            <a:pPr marL="0" indent="0">
              <a:spcBef>
                <a:spcPts val="1600"/>
              </a:spcBef>
              <a:buNone/>
            </a:pPr>
            <a:endParaRPr/>
          </a:p>
          <a:p>
            <a:pPr marL="0" indent="0">
              <a:spcBef>
                <a:spcPts val="1600"/>
              </a:spcBef>
              <a:buNone/>
            </a:pPr>
            <a:endParaRPr/>
          </a:p>
          <a:p>
            <a:pPr>
              <a:spcBef>
                <a:spcPts val="1600"/>
              </a:spcBef>
              <a:buChar char="-"/>
            </a:pPr>
            <a:r>
              <a:rPr lang="el"/>
              <a:t>with: </a:t>
            </a:r>
            <a:endParaRPr/>
          </a:p>
          <a:p>
            <a:pPr marL="0" indent="0">
              <a:spcBef>
                <a:spcPts val="1600"/>
              </a:spcBef>
              <a:spcAft>
                <a:spcPts val="1600"/>
              </a:spcAft>
              <a:buNone/>
            </a:pPr>
            <a:endParaRPr/>
          </a:p>
        </p:txBody>
      </p:sp>
      <p:pic>
        <p:nvPicPr>
          <p:cNvPr id="156" name="Google Shape;156;p26"/>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2978134" y="2552518"/>
            <a:ext cx="6235700" cy="1409700"/>
          </a:xfrm>
          <a:prstGeom prst="rect">
            <a:avLst/>
          </a:prstGeom>
          <a:noFill/>
          <a:ln>
            <a:noFill/>
          </a:ln>
        </p:spPr>
      </p:pic>
      <p:pic>
        <p:nvPicPr>
          <p:cNvPr id="157" name="Google Shape;157;p26"/>
          <p:cNvPicPr preferRelativeResize="0"/>
          <p:nvPr/>
        </p:nvPicPr>
        <p:blipFill>
          <a:blip r:embed="rId4">
            <a:alphaModFix/>
            <a:extLst>
              <a:ext uri="{28A0092B-C50C-407E-A947-70E740481C1C}">
                <a14:useLocalDpi xmlns:a14="http://schemas.microsoft.com/office/drawing/2010/main" val="0"/>
              </a:ext>
            </a:extLst>
          </a:blip>
          <a:stretch>
            <a:fillRect/>
          </a:stretch>
        </p:blipFill>
        <p:spPr>
          <a:xfrm>
            <a:off x="1924668" y="4712434"/>
            <a:ext cx="2050033" cy="50743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l"/>
              <a:t>Shortest path length (L)</a:t>
            </a:r>
            <a:endParaRPr/>
          </a:p>
        </p:txBody>
      </p:sp>
      <p:sp>
        <p:nvSpPr>
          <p:cNvPr id="163" name="Google Shape;163;p2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a:buChar char="-"/>
            </a:pPr>
            <a:r>
              <a:rPr lang="el"/>
              <a:t>Characterizes the minimum path we have to pass through in order to be transferred from node </a:t>
            </a:r>
            <a:r>
              <a:rPr lang="el" i="1"/>
              <a:t>i</a:t>
            </a:r>
            <a:r>
              <a:rPr lang="el"/>
              <a:t> to node </a:t>
            </a:r>
            <a:r>
              <a:rPr lang="el" i="1"/>
              <a:t>j</a:t>
            </a:r>
            <a:endParaRPr/>
          </a:p>
          <a:p>
            <a:pPr marL="0" indent="0">
              <a:spcBef>
                <a:spcPts val="1600"/>
              </a:spcBef>
              <a:buNone/>
            </a:pPr>
            <a:endParaRPr/>
          </a:p>
          <a:p>
            <a:pPr marL="0" indent="0">
              <a:spcBef>
                <a:spcPts val="1600"/>
              </a:spcBef>
              <a:spcAft>
                <a:spcPts val="1600"/>
              </a:spcAft>
              <a:buNone/>
            </a:pPr>
            <a:endParaRPr/>
          </a:p>
        </p:txBody>
      </p:sp>
      <p:pic>
        <p:nvPicPr>
          <p:cNvPr id="164" name="Google Shape;164;p27"/>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157734" y="2572033"/>
            <a:ext cx="4286401" cy="3328067"/>
          </a:xfrm>
          <a:prstGeom prst="rect">
            <a:avLst/>
          </a:prstGeom>
          <a:noFill/>
          <a:ln>
            <a:noFill/>
          </a:ln>
        </p:spPr>
      </p:pic>
      <p:sp>
        <p:nvSpPr>
          <p:cNvPr id="166" name="Google Shape;166;p27"/>
          <p:cNvSpPr txBox="1"/>
          <p:nvPr/>
        </p:nvSpPr>
        <p:spPr>
          <a:xfrm>
            <a:off x="5444133" y="4331401"/>
            <a:ext cx="5912000" cy="984845"/>
          </a:xfrm>
          <a:prstGeom prst="rect">
            <a:avLst/>
          </a:prstGeom>
          <a:noFill/>
          <a:ln>
            <a:noFill/>
          </a:ln>
        </p:spPr>
        <p:txBody>
          <a:bodyPr spcFirstLastPara="1" wrap="square" lIns="121900" tIns="121900" rIns="121900" bIns="121900" anchor="t" anchorCtr="0">
            <a:spAutoFit/>
          </a:bodyPr>
          <a:lstStyle/>
          <a:p>
            <a:r>
              <a:rPr lang="el" sz="2400"/>
              <a:t>Which is the minimum cost for travelling from a to e?</a:t>
            </a:r>
            <a:endParaRPr sz="2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l"/>
              <a:t>Small-world coefficient (S) (1/2)</a:t>
            </a:r>
            <a:endParaRPr/>
          </a:p>
        </p:txBody>
      </p:sp>
      <p:sp>
        <p:nvSpPr>
          <p:cNvPr id="172" name="Google Shape;172;p2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a:buChar char="-"/>
            </a:pPr>
            <a:r>
              <a:rPr lang="el"/>
              <a:t>Small-world phenomenon: the nodes tendency to create “hubs”</a:t>
            </a:r>
            <a:endParaRPr/>
          </a:p>
          <a:p>
            <a:pPr marL="0" indent="0">
              <a:spcBef>
                <a:spcPts val="1600"/>
              </a:spcBef>
              <a:buNone/>
            </a:pPr>
            <a:endParaRPr/>
          </a:p>
          <a:p>
            <a:pPr marL="0" indent="0">
              <a:spcBef>
                <a:spcPts val="1600"/>
              </a:spcBef>
              <a:spcAft>
                <a:spcPts val="1600"/>
              </a:spcAft>
              <a:buNone/>
            </a:pPr>
            <a:endParaRPr/>
          </a:p>
        </p:txBody>
      </p:sp>
      <p:pic>
        <p:nvPicPr>
          <p:cNvPr id="173" name="Google Shape;173;p28"/>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3165234" y="2148567"/>
            <a:ext cx="5192101" cy="41663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AF083D-766A-9982-DC48-904A025525BA}"/>
              </a:ext>
            </a:extLst>
          </p:cNvPr>
          <p:cNvSpPr>
            <a:spLocks noGrp="1"/>
          </p:cNvSpPr>
          <p:nvPr>
            <p:ph type="title"/>
          </p:nvPr>
        </p:nvSpPr>
        <p:spPr/>
        <p:txBody>
          <a:bodyPr/>
          <a:lstStyle/>
          <a:p>
            <a:r>
              <a:rPr lang="en-US" dirty="0"/>
              <a:t>Speech Transmission (continued)</a:t>
            </a:r>
            <a:endParaRPr lang="el-GR" dirty="0"/>
          </a:p>
        </p:txBody>
      </p:sp>
      <p:sp>
        <p:nvSpPr>
          <p:cNvPr id="3" name="Θέση περιεχομένου 2">
            <a:extLst>
              <a:ext uri="{FF2B5EF4-FFF2-40B4-BE49-F238E27FC236}">
                <a16:creationId xmlns:a16="http://schemas.microsoft.com/office/drawing/2014/main" id="{946CAF4E-FD35-6E6E-847B-FBDF37411391}"/>
              </a:ext>
            </a:extLst>
          </p:cNvPr>
          <p:cNvSpPr>
            <a:spLocks noGrp="1"/>
          </p:cNvSpPr>
          <p:nvPr>
            <p:ph idx="1"/>
          </p:nvPr>
        </p:nvSpPr>
        <p:spPr/>
        <p:txBody>
          <a:bodyPr>
            <a:normAutofit/>
          </a:bodyPr>
          <a:lstStyle/>
          <a:p>
            <a:r>
              <a:rPr lang="en-US" dirty="0"/>
              <a:t>Movement of the vocal tract and vocal cords produces a </a:t>
            </a:r>
            <a:r>
              <a:rPr lang="en-US" b="1" dirty="0"/>
              <a:t>sound wave</a:t>
            </a:r>
            <a:r>
              <a:rPr lang="en-US" dirty="0"/>
              <a:t> that exits through the lips</a:t>
            </a:r>
          </a:p>
          <a:p>
            <a:r>
              <a:rPr lang="en-US" dirty="0"/>
              <a:t>The sound wave propagates through space (through interactions between air particles) and vibrates the eardrum of the listener</a:t>
            </a:r>
          </a:p>
          <a:p>
            <a:r>
              <a:rPr lang="en-US" dirty="0"/>
              <a:t>This vibration creates electrical signals that travel through sensory nerves to the brain</a:t>
            </a:r>
          </a:p>
          <a:p>
            <a:r>
              <a:rPr lang="en-US" dirty="0"/>
              <a:t>Finally, the listener's brain performs:</a:t>
            </a:r>
          </a:p>
          <a:p>
            <a:pPr lvl="1"/>
            <a:r>
              <a:rPr lang="en-US" b="1" dirty="0"/>
              <a:t>speech recognition</a:t>
            </a:r>
            <a:endParaRPr lang="en-US" dirty="0"/>
          </a:p>
          <a:p>
            <a:pPr lvl="1"/>
            <a:r>
              <a:rPr lang="en-US" b="1" dirty="0"/>
              <a:t>speech understanding</a:t>
            </a:r>
            <a:r>
              <a:rPr lang="en-US" dirty="0"/>
              <a:t> at a linguistic level</a:t>
            </a:r>
          </a:p>
          <a:p>
            <a:endParaRPr lang="el-GR" dirty="0"/>
          </a:p>
        </p:txBody>
      </p:sp>
      <p:sp>
        <p:nvSpPr>
          <p:cNvPr id="4" name="Θέση ημερομηνίας 3">
            <a:extLst>
              <a:ext uri="{FF2B5EF4-FFF2-40B4-BE49-F238E27FC236}">
                <a16:creationId xmlns:a16="http://schemas.microsoft.com/office/drawing/2014/main" id="{DBCDB668-7FB0-705D-010B-AB52C3DBAD29}"/>
              </a:ext>
            </a:extLst>
          </p:cNvPr>
          <p:cNvSpPr>
            <a:spLocks noGrp="1"/>
          </p:cNvSpPr>
          <p:nvPr>
            <p:ph type="dt" sz="half" idx="10"/>
          </p:nvPr>
        </p:nvSpPr>
        <p:spPr/>
        <p:txBody>
          <a:bodyPr/>
          <a:lstStyle/>
          <a:p>
            <a:r>
              <a:rPr lang="en-US"/>
              <a:t>09-Mar-26</a:t>
            </a:r>
          </a:p>
        </p:txBody>
      </p:sp>
      <p:sp>
        <p:nvSpPr>
          <p:cNvPr id="5" name="Θέση υποσέλιδου 4">
            <a:extLst>
              <a:ext uri="{FF2B5EF4-FFF2-40B4-BE49-F238E27FC236}">
                <a16:creationId xmlns:a16="http://schemas.microsoft.com/office/drawing/2014/main" id="{49A968A5-C9AE-369B-A482-0A9D5D1B7911}"/>
              </a:ext>
            </a:extLst>
          </p:cNvPr>
          <p:cNvSpPr>
            <a:spLocks noGrp="1"/>
          </p:cNvSpPr>
          <p:nvPr>
            <p:ph type="ftr" sz="quarter" idx="11"/>
          </p:nvPr>
        </p:nvSpPr>
        <p:spPr/>
        <p:txBody>
          <a:bodyPr/>
          <a:lstStyle/>
          <a:p>
            <a:r>
              <a:rPr lang="en-US"/>
              <a:t>Advanced topics in Biomedical Informatics</a:t>
            </a:r>
          </a:p>
        </p:txBody>
      </p:sp>
      <p:sp>
        <p:nvSpPr>
          <p:cNvPr id="6" name="Θέση αριθμού διαφάνειας 5">
            <a:extLst>
              <a:ext uri="{FF2B5EF4-FFF2-40B4-BE49-F238E27FC236}">
                <a16:creationId xmlns:a16="http://schemas.microsoft.com/office/drawing/2014/main" id="{7A19A897-45B1-5D8F-FFB6-FA8C2A705C9C}"/>
              </a:ext>
            </a:extLst>
          </p:cNvPr>
          <p:cNvSpPr>
            <a:spLocks noGrp="1"/>
          </p:cNvSpPr>
          <p:nvPr>
            <p:ph type="sldNum" sz="quarter" idx="12"/>
          </p:nvPr>
        </p:nvSpPr>
        <p:spPr/>
        <p:txBody>
          <a:bodyPr/>
          <a:lstStyle/>
          <a:p>
            <a:fld id="{00D10385-91D0-40F3-81EA-50E9A0B25A7B}" type="slidenum">
              <a:rPr lang="en-US" smtClean="0"/>
              <a:t>5</a:t>
            </a:fld>
            <a:endParaRPr lang="en-US"/>
          </a:p>
        </p:txBody>
      </p:sp>
    </p:spTree>
    <p:extLst>
      <p:ext uri="{BB962C8B-B14F-4D97-AF65-F5344CB8AC3E}">
        <p14:creationId xmlns:p14="http://schemas.microsoft.com/office/powerpoint/2010/main" val="3367457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l"/>
              <a:t>Small-world phenomenon (2/2)</a:t>
            </a:r>
            <a:endParaRPr/>
          </a:p>
        </p:txBody>
      </p:sp>
      <p:sp>
        <p:nvSpPr>
          <p:cNvPr id="180" name="Google Shape;180;p2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a:buChar char="-"/>
            </a:pPr>
            <a:r>
              <a:rPr lang="el"/>
              <a:t>Needs to construct random graph based on our adjacency matrix</a:t>
            </a:r>
            <a:endParaRPr/>
          </a:p>
          <a:p>
            <a:pPr lvl="1">
              <a:buChar char="-"/>
            </a:pPr>
            <a:r>
              <a:rPr lang="el"/>
              <a:t>Erdos-Renyi algorithm</a:t>
            </a:r>
            <a:endParaRPr/>
          </a:p>
          <a:p>
            <a:pPr lvl="1">
              <a:buChar char="-"/>
            </a:pPr>
            <a:r>
              <a:rPr lang="el"/>
              <a:t>Watts-Strogatz</a:t>
            </a:r>
            <a:endParaRPr/>
          </a:p>
        </p:txBody>
      </p:sp>
      <p:pic>
        <p:nvPicPr>
          <p:cNvPr id="181" name="Google Shape;181;p29"/>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8109700" y="3242518"/>
            <a:ext cx="2997200" cy="1511300"/>
          </a:xfrm>
          <a:prstGeom prst="rect">
            <a:avLst/>
          </a:prstGeom>
          <a:noFill/>
          <a:ln>
            <a:noFill/>
          </a:ln>
        </p:spPr>
      </p:pic>
      <p:pic>
        <p:nvPicPr>
          <p:cNvPr id="182" name="Google Shape;182;p29"/>
          <p:cNvPicPr preferRelativeResize="0"/>
          <p:nvPr/>
        </p:nvPicPr>
        <p:blipFill>
          <a:blip r:embed="rId4">
            <a:alphaModFix/>
            <a:extLst>
              <a:ext uri="{28A0092B-C50C-407E-A947-70E740481C1C}">
                <a14:useLocalDpi xmlns:a14="http://schemas.microsoft.com/office/drawing/2010/main" val="0"/>
              </a:ext>
            </a:extLst>
          </a:blip>
          <a:stretch>
            <a:fillRect/>
          </a:stretch>
        </p:blipFill>
        <p:spPr>
          <a:xfrm>
            <a:off x="1123618" y="2993033"/>
            <a:ext cx="6921500" cy="3098800"/>
          </a:xfrm>
          <a:prstGeom prst="rect">
            <a:avLst/>
          </a:prstGeom>
          <a:noFill/>
          <a:ln>
            <a:noFill/>
          </a:ln>
        </p:spPr>
      </p:pic>
      <p:sp>
        <p:nvSpPr>
          <p:cNvPr id="183" name="Google Shape;183;p29"/>
          <p:cNvSpPr txBox="1"/>
          <p:nvPr/>
        </p:nvSpPr>
        <p:spPr>
          <a:xfrm>
            <a:off x="7083933" y="5326468"/>
            <a:ext cx="583200" cy="984845"/>
          </a:xfrm>
          <a:prstGeom prst="rect">
            <a:avLst/>
          </a:prstGeom>
          <a:noFill/>
          <a:ln>
            <a:noFill/>
          </a:ln>
        </p:spPr>
        <p:txBody>
          <a:bodyPr spcFirstLastPara="1" wrap="square" lIns="121900" tIns="121900" rIns="121900" bIns="121900" anchor="t" anchorCtr="0">
            <a:spAutoFit/>
          </a:bodyPr>
          <a:lstStyle/>
          <a:p>
            <a:r>
              <a:rPr lang="el" sz="2400"/>
              <a:t>[4]</a:t>
            </a:r>
            <a:endParaRPr sz="2400"/>
          </a:p>
        </p:txBody>
      </p:sp>
      <p:sp>
        <p:nvSpPr>
          <p:cNvPr id="184" name="Google Shape;184;p29"/>
          <p:cNvSpPr txBox="1"/>
          <p:nvPr/>
        </p:nvSpPr>
        <p:spPr>
          <a:xfrm>
            <a:off x="7802033" y="5428068"/>
            <a:ext cx="3974400" cy="984845"/>
          </a:xfrm>
          <a:prstGeom prst="rect">
            <a:avLst/>
          </a:prstGeom>
          <a:noFill/>
          <a:ln w="9525" cap="flat" cmpd="sng">
            <a:solidFill>
              <a:srgbClr val="980000"/>
            </a:solidFill>
            <a:prstDash val="solid"/>
            <a:round/>
            <a:headEnd type="none" w="sm" len="sm"/>
            <a:tailEnd type="none" w="sm" len="sm"/>
          </a:ln>
        </p:spPr>
        <p:txBody>
          <a:bodyPr spcFirstLastPara="1" wrap="square" lIns="121900" tIns="121900" rIns="121900" bIns="121900" anchor="t" anchorCtr="0">
            <a:spAutoFit/>
          </a:bodyPr>
          <a:lstStyle/>
          <a:p>
            <a:r>
              <a:rPr lang="el" sz="2400"/>
              <a:t>If S&gt;1 → There exists small-world</a:t>
            </a:r>
            <a:endParaRPr sz="2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l"/>
              <a:t>Graph-based features VS GeMAPS</a:t>
            </a:r>
            <a:endParaRPr/>
          </a:p>
        </p:txBody>
      </p:sp>
      <p:sp>
        <p:nvSpPr>
          <p:cNvPr id="190" name="Google Shape;190;p30"/>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a:buChar char="-"/>
            </a:pPr>
            <a:r>
              <a:rPr lang="el"/>
              <a:t>Less features than the GeMAPS</a:t>
            </a:r>
            <a:endParaRPr/>
          </a:p>
          <a:p>
            <a:pPr>
              <a:buChar char="-"/>
            </a:pPr>
            <a:r>
              <a:rPr lang="el"/>
              <a:t>Easier to be computed</a:t>
            </a:r>
            <a:endParaRPr/>
          </a:p>
          <a:p>
            <a:pPr>
              <a:buChar char="-"/>
            </a:pPr>
            <a:r>
              <a:rPr lang="el"/>
              <a:t>Language independent</a:t>
            </a:r>
            <a:endParaRPr/>
          </a:p>
          <a:p>
            <a:pPr>
              <a:buChar char="-"/>
            </a:pPr>
            <a:r>
              <a:rPr lang="el"/>
              <a:t>More efficient in cross-corpus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1"/>
          <p:cNvSpPr txBox="1">
            <a:spLocks noGrp="1"/>
          </p:cNvSpPr>
          <p:nvPr>
            <p:ph type="title" idx="4294967295"/>
          </p:nvPr>
        </p:nvSpPr>
        <p:spPr>
          <a:xfrm>
            <a:off x="425245" y="462413"/>
            <a:ext cx="10515600" cy="1325600"/>
          </a:xfrm>
          <a:prstGeom prst="rect">
            <a:avLst/>
          </a:prstGeom>
          <a:noFill/>
          <a:ln>
            <a:noFill/>
          </a:ln>
        </p:spPr>
        <p:txBody>
          <a:bodyPr spcFirstLastPara="1" vert="horz" wrap="square" lIns="91433" tIns="45700" rIns="91433" bIns="45700" rtlCol="0" anchor="t" anchorCtr="0">
            <a:normAutofit/>
          </a:bodyPr>
          <a:lstStyle/>
          <a:p>
            <a:pPr>
              <a:spcBef>
                <a:spcPts val="0"/>
              </a:spcBef>
              <a:buClr>
                <a:srgbClr val="172A53"/>
              </a:buClr>
              <a:buSzPts val="3300"/>
            </a:pPr>
            <a:r>
              <a:rPr lang="el">
                <a:solidFill>
                  <a:srgbClr val="172A53"/>
                </a:solidFill>
                <a:latin typeface="Times New Roman"/>
                <a:ea typeface="Times New Roman"/>
                <a:cs typeface="Times New Roman"/>
                <a:sym typeface="Times New Roman"/>
              </a:rPr>
              <a:t>RESULTS</a:t>
            </a:r>
            <a:endParaRPr>
              <a:latin typeface="Times New Roman"/>
              <a:ea typeface="Times New Roman"/>
              <a:cs typeface="Times New Roman"/>
              <a:sym typeface="Times New Roman"/>
            </a:endParaRPr>
          </a:p>
        </p:txBody>
      </p:sp>
      <p:pic>
        <p:nvPicPr>
          <p:cNvPr id="196" name="Google Shape;196;p31"/>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6858774" y="1163925"/>
            <a:ext cx="4893749" cy="4128651"/>
          </a:xfrm>
          <a:prstGeom prst="rect">
            <a:avLst/>
          </a:prstGeom>
          <a:noFill/>
          <a:ln>
            <a:noFill/>
          </a:ln>
        </p:spPr>
      </p:pic>
      <p:sp>
        <p:nvSpPr>
          <p:cNvPr id="197" name="Google Shape;197;p31"/>
          <p:cNvSpPr txBox="1"/>
          <p:nvPr/>
        </p:nvSpPr>
        <p:spPr>
          <a:xfrm>
            <a:off x="6597100" y="5292575"/>
            <a:ext cx="5417200" cy="759296"/>
          </a:xfrm>
          <a:prstGeom prst="rect">
            <a:avLst/>
          </a:prstGeom>
          <a:noFill/>
          <a:ln>
            <a:noFill/>
          </a:ln>
        </p:spPr>
        <p:txBody>
          <a:bodyPr spcFirstLastPara="1" wrap="square" lIns="91433" tIns="91433" rIns="91433" bIns="91433" anchor="t" anchorCtr="0">
            <a:spAutoFit/>
          </a:bodyPr>
          <a:lstStyle/>
          <a:p>
            <a:r>
              <a:rPr lang="el" sz="1867">
                <a:latin typeface="Times New Roman"/>
                <a:ea typeface="Times New Roman"/>
                <a:cs typeface="Times New Roman"/>
                <a:sym typeface="Times New Roman"/>
              </a:rPr>
              <a:t>t-SNE dimensionality reduction, from 6D to 2D feature space, EMOVO</a:t>
            </a:r>
            <a:endParaRPr sz="1867">
              <a:latin typeface="Times New Roman"/>
              <a:ea typeface="Times New Roman"/>
              <a:cs typeface="Times New Roman"/>
              <a:sym typeface="Times New Roman"/>
            </a:endParaRPr>
          </a:p>
        </p:txBody>
      </p:sp>
      <p:graphicFrame>
        <p:nvGraphicFramePr>
          <p:cNvPr id="198" name="Google Shape;198;p31"/>
          <p:cNvGraphicFramePr/>
          <p:nvPr/>
        </p:nvGraphicFramePr>
        <p:xfrm>
          <a:off x="425251" y="1602675"/>
          <a:ext cx="5250367" cy="1387000"/>
        </p:xfrm>
        <a:graphic>
          <a:graphicData uri="http://schemas.openxmlformats.org/drawingml/2006/table">
            <a:tbl>
              <a:tblPr>
                <a:noFill/>
              </a:tblPr>
              <a:tblGrid>
                <a:gridCol w="2085567">
                  <a:extLst>
                    <a:ext uri="{9D8B030D-6E8A-4147-A177-3AD203B41FA5}">
                      <a16:colId xmlns:a16="http://schemas.microsoft.com/office/drawing/2014/main" val="20000"/>
                    </a:ext>
                  </a:extLst>
                </a:gridCol>
                <a:gridCol w="1414667">
                  <a:extLst>
                    <a:ext uri="{9D8B030D-6E8A-4147-A177-3AD203B41FA5}">
                      <a16:colId xmlns:a16="http://schemas.microsoft.com/office/drawing/2014/main" val="20001"/>
                    </a:ext>
                  </a:extLst>
                </a:gridCol>
                <a:gridCol w="1750133">
                  <a:extLst>
                    <a:ext uri="{9D8B030D-6E8A-4147-A177-3AD203B41FA5}">
                      <a16:colId xmlns:a16="http://schemas.microsoft.com/office/drawing/2014/main" val="20002"/>
                    </a:ext>
                  </a:extLst>
                </a:gridCol>
              </a:tblGrid>
              <a:tr h="407867">
                <a:tc>
                  <a:txBody>
                    <a:bodyPr/>
                    <a:lstStyle/>
                    <a:p>
                      <a:pPr marL="0" lvl="0" indent="0" algn="ctr" rtl="0">
                        <a:spcBef>
                          <a:spcPts val="0"/>
                        </a:spcBef>
                        <a:spcAft>
                          <a:spcPts val="0"/>
                        </a:spcAft>
                        <a:buNone/>
                      </a:pPr>
                      <a:endParaRPr sz="1500"/>
                    </a:p>
                  </a:txBody>
                  <a:tcPr marL="91433" marR="91433" marT="91433" marB="91433"/>
                </a:tc>
                <a:tc>
                  <a:txBody>
                    <a:bodyPr/>
                    <a:lstStyle/>
                    <a:p>
                      <a:pPr marL="0" lvl="0" indent="0" algn="ctr" rtl="0">
                        <a:spcBef>
                          <a:spcPts val="0"/>
                        </a:spcBef>
                        <a:spcAft>
                          <a:spcPts val="0"/>
                        </a:spcAft>
                        <a:buNone/>
                      </a:pPr>
                      <a:r>
                        <a:rPr lang="el" sz="1500" b="1"/>
                        <a:t>SAVEE</a:t>
                      </a:r>
                      <a:endParaRPr sz="1500" b="1"/>
                    </a:p>
                  </a:txBody>
                  <a:tcPr marL="91433" marR="91433" marT="91433" marB="91433"/>
                </a:tc>
                <a:tc>
                  <a:txBody>
                    <a:bodyPr/>
                    <a:lstStyle/>
                    <a:p>
                      <a:pPr marL="0" lvl="0" indent="0" algn="ctr" rtl="0">
                        <a:spcBef>
                          <a:spcPts val="0"/>
                        </a:spcBef>
                        <a:spcAft>
                          <a:spcPts val="0"/>
                        </a:spcAft>
                        <a:buNone/>
                      </a:pPr>
                      <a:r>
                        <a:rPr lang="el" sz="1500" b="1"/>
                        <a:t>EMOVO</a:t>
                      </a:r>
                      <a:endParaRPr sz="1500" b="1"/>
                    </a:p>
                  </a:txBody>
                  <a:tcPr marL="91433" marR="91433" marT="91433" marB="91433"/>
                </a:tc>
                <a:extLst>
                  <a:ext uri="{0D108BD9-81ED-4DB2-BD59-A6C34878D82A}">
                    <a16:rowId xmlns:a16="http://schemas.microsoft.com/office/drawing/2014/main" val="10000"/>
                  </a:ext>
                </a:extLst>
              </a:tr>
              <a:tr h="534367">
                <a:tc>
                  <a:txBody>
                    <a:bodyPr/>
                    <a:lstStyle/>
                    <a:p>
                      <a:pPr marL="0" lvl="0" indent="0" algn="ctr" rtl="0">
                        <a:spcBef>
                          <a:spcPts val="0"/>
                        </a:spcBef>
                        <a:spcAft>
                          <a:spcPts val="0"/>
                        </a:spcAft>
                        <a:buNone/>
                      </a:pPr>
                      <a:r>
                        <a:rPr lang="el" sz="1500" b="1"/>
                        <a:t>eGeMAPS</a:t>
                      </a:r>
                      <a:endParaRPr sz="1500" b="1"/>
                    </a:p>
                  </a:txBody>
                  <a:tcPr marL="91433" marR="91433" marT="91433" marB="91433"/>
                </a:tc>
                <a:tc>
                  <a:txBody>
                    <a:bodyPr/>
                    <a:lstStyle/>
                    <a:p>
                      <a:pPr marL="0" lvl="0" indent="0" algn="ctr" rtl="0">
                        <a:spcBef>
                          <a:spcPts val="0"/>
                        </a:spcBef>
                        <a:spcAft>
                          <a:spcPts val="0"/>
                        </a:spcAft>
                        <a:buNone/>
                      </a:pPr>
                      <a:r>
                        <a:rPr lang="el" sz="1500"/>
                        <a:t>40.8</a:t>
                      </a:r>
                      <a:endParaRPr sz="1500"/>
                    </a:p>
                  </a:txBody>
                  <a:tcPr marL="91433" marR="91433" marT="91433" marB="91433"/>
                </a:tc>
                <a:tc>
                  <a:txBody>
                    <a:bodyPr/>
                    <a:lstStyle/>
                    <a:p>
                      <a:pPr marL="0" lvl="0" indent="0" algn="ctr" rtl="0">
                        <a:spcBef>
                          <a:spcPts val="0"/>
                        </a:spcBef>
                        <a:spcAft>
                          <a:spcPts val="0"/>
                        </a:spcAft>
                        <a:buNone/>
                      </a:pPr>
                      <a:r>
                        <a:rPr lang="el" sz="1500"/>
                        <a:t>37.4</a:t>
                      </a:r>
                      <a:endParaRPr sz="1500"/>
                    </a:p>
                  </a:txBody>
                  <a:tcPr marL="91433" marR="91433" marT="91433" marB="91433"/>
                </a:tc>
                <a:extLst>
                  <a:ext uri="{0D108BD9-81ED-4DB2-BD59-A6C34878D82A}">
                    <a16:rowId xmlns:a16="http://schemas.microsoft.com/office/drawing/2014/main" val="10001"/>
                  </a:ext>
                </a:extLst>
              </a:tr>
              <a:tr h="441167">
                <a:tc>
                  <a:txBody>
                    <a:bodyPr/>
                    <a:lstStyle/>
                    <a:p>
                      <a:pPr marL="0" lvl="0" indent="0" algn="ctr" rtl="0">
                        <a:spcBef>
                          <a:spcPts val="0"/>
                        </a:spcBef>
                        <a:spcAft>
                          <a:spcPts val="0"/>
                        </a:spcAft>
                        <a:buNone/>
                      </a:pPr>
                      <a:r>
                        <a:rPr lang="el" sz="1500" b="1"/>
                        <a:t>Graph-based Features</a:t>
                      </a:r>
                      <a:endParaRPr sz="1500" b="1"/>
                    </a:p>
                  </a:txBody>
                  <a:tcPr marL="91433" marR="91433" marT="91433" marB="91433"/>
                </a:tc>
                <a:tc>
                  <a:txBody>
                    <a:bodyPr/>
                    <a:lstStyle/>
                    <a:p>
                      <a:pPr marL="0" lvl="0" indent="0" algn="ctr" rtl="0">
                        <a:spcBef>
                          <a:spcPts val="0"/>
                        </a:spcBef>
                        <a:spcAft>
                          <a:spcPts val="0"/>
                        </a:spcAft>
                        <a:buNone/>
                      </a:pPr>
                      <a:r>
                        <a:rPr lang="el" sz="1500" b="1"/>
                        <a:t>70</a:t>
                      </a:r>
                      <a:endParaRPr sz="1500" b="1"/>
                    </a:p>
                  </a:txBody>
                  <a:tcPr marL="91433" marR="91433" marT="91433" marB="91433"/>
                </a:tc>
                <a:tc>
                  <a:txBody>
                    <a:bodyPr/>
                    <a:lstStyle/>
                    <a:p>
                      <a:pPr marL="0" lvl="0" indent="0" algn="ctr" rtl="0">
                        <a:spcBef>
                          <a:spcPts val="0"/>
                        </a:spcBef>
                        <a:spcAft>
                          <a:spcPts val="0"/>
                        </a:spcAft>
                        <a:buNone/>
                      </a:pPr>
                      <a:r>
                        <a:rPr lang="el" sz="1500" b="1"/>
                        <a:t>98</a:t>
                      </a:r>
                      <a:endParaRPr sz="1500" b="1"/>
                    </a:p>
                  </a:txBody>
                  <a:tcPr marL="91433" marR="91433" marT="91433" marB="91433"/>
                </a:tc>
                <a:extLst>
                  <a:ext uri="{0D108BD9-81ED-4DB2-BD59-A6C34878D82A}">
                    <a16:rowId xmlns:a16="http://schemas.microsoft.com/office/drawing/2014/main" val="10002"/>
                  </a:ext>
                </a:extLst>
              </a:tr>
            </a:tbl>
          </a:graphicData>
        </a:graphic>
      </p:graphicFrame>
      <p:sp>
        <p:nvSpPr>
          <p:cNvPr id="199" name="Google Shape;199;p31"/>
          <p:cNvSpPr txBox="1"/>
          <p:nvPr/>
        </p:nvSpPr>
        <p:spPr>
          <a:xfrm>
            <a:off x="509375" y="3354452"/>
            <a:ext cx="5166400" cy="3057874"/>
          </a:xfrm>
          <a:prstGeom prst="rect">
            <a:avLst/>
          </a:prstGeom>
          <a:noFill/>
          <a:ln>
            <a:noFill/>
          </a:ln>
        </p:spPr>
        <p:txBody>
          <a:bodyPr spcFirstLastPara="1" wrap="square" lIns="91433" tIns="91433" rIns="91433" bIns="91433" anchor="t" anchorCtr="0">
            <a:spAutoFit/>
          </a:bodyPr>
          <a:lstStyle/>
          <a:p>
            <a:pPr algn="just"/>
            <a:r>
              <a:rPr lang="el" sz="1867">
                <a:latin typeface="Times New Roman"/>
                <a:ea typeface="Times New Roman"/>
                <a:cs typeface="Times New Roman"/>
                <a:sym typeface="Times New Roman"/>
              </a:rPr>
              <a:t>Unweighted Average Recall-</a:t>
            </a:r>
            <a:r>
              <a:rPr lang="el" sz="1867" b="1">
                <a:latin typeface="Times New Roman"/>
                <a:ea typeface="Times New Roman"/>
                <a:cs typeface="Times New Roman"/>
                <a:sym typeface="Times New Roman"/>
              </a:rPr>
              <a:t>UAR</a:t>
            </a:r>
            <a:r>
              <a:rPr lang="el" sz="1867">
                <a:latin typeface="Times New Roman"/>
                <a:ea typeface="Times New Roman"/>
                <a:cs typeface="Times New Roman"/>
                <a:sym typeface="Times New Roman"/>
              </a:rPr>
              <a:t> (%) Classification Accuracy, multi-class SVM, Leave-One-Speaker-Out (LOSO) Method</a:t>
            </a:r>
            <a:endParaRPr sz="1867">
              <a:latin typeface="Times New Roman"/>
              <a:ea typeface="Times New Roman"/>
              <a:cs typeface="Times New Roman"/>
              <a:sym typeface="Times New Roman"/>
            </a:endParaRPr>
          </a:p>
          <a:p>
            <a:pPr marL="457189" indent="-338658" algn="just">
              <a:buSzPts val="1400"/>
              <a:buFont typeface="Times New Roman"/>
              <a:buChar char="-"/>
            </a:pPr>
            <a:r>
              <a:rPr lang="el" sz="1867" b="1">
                <a:latin typeface="Times New Roman"/>
                <a:ea typeface="Times New Roman"/>
                <a:cs typeface="Times New Roman"/>
                <a:sym typeface="Times New Roman"/>
              </a:rPr>
              <a:t>SAVEE</a:t>
            </a:r>
            <a:r>
              <a:rPr lang="el" sz="1867">
                <a:latin typeface="Times New Roman"/>
                <a:ea typeface="Times New Roman"/>
                <a:cs typeface="Times New Roman"/>
                <a:sym typeface="Times New Roman"/>
              </a:rPr>
              <a:t>: British Speech Database of 4 male actors and 480 utterance expressing 7 emotions, i.e., anger, disgust, fear, happiness, sadness, surprise and neutral.</a:t>
            </a:r>
            <a:endParaRPr sz="1867">
              <a:latin typeface="Times New Roman"/>
              <a:ea typeface="Times New Roman"/>
              <a:cs typeface="Times New Roman"/>
              <a:sym typeface="Times New Roman"/>
            </a:endParaRPr>
          </a:p>
          <a:p>
            <a:pPr marL="457189" indent="-338658" algn="just">
              <a:buSzPts val="1400"/>
              <a:buFont typeface="Times New Roman"/>
              <a:buChar char="-"/>
            </a:pPr>
            <a:r>
              <a:rPr lang="el" sz="1867" b="1">
                <a:latin typeface="Times New Roman"/>
                <a:ea typeface="Times New Roman"/>
                <a:cs typeface="Times New Roman"/>
                <a:sym typeface="Times New Roman"/>
              </a:rPr>
              <a:t>EMOVO</a:t>
            </a:r>
            <a:r>
              <a:rPr lang="el" sz="1867">
                <a:latin typeface="Times New Roman"/>
                <a:ea typeface="Times New Roman"/>
                <a:cs typeface="Times New Roman"/>
                <a:sym typeface="Times New Roman"/>
              </a:rPr>
              <a:t>: Italian Speech Database of 6 actors and 7 emotional states, consisting of 588 utterances</a:t>
            </a:r>
            <a:endParaRPr sz="1867">
              <a:latin typeface="Times New Roman"/>
              <a:ea typeface="Times New Roman"/>
              <a:cs typeface="Times New Roman"/>
              <a:sym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29B965-5559-EB7E-B4CB-8D980A69274A}"/>
              </a:ext>
            </a:extLst>
          </p:cNvPr>
          <p:cNvSpPr>
            <a:spLocks noGrp="1"/>
          </p:cNvSpPr>
          <p:nvPr>
            <p:ph type="title"/>
          </p:nvPr>
        </p:nvSpPr>
        <p:spPr/>
        <p:txBody>
          <a:bodyPr/>
          <a:lstStyle/>
          <a:p>
            <a:r>
              <a:rPr lang="en-US" dirty="0"/>
              <a:t>Examples of Graph-based Features</a:t>
            </a:r>
            <a:endParaRPr lang="el-GR" dirty="0"/>
          </a:p>
        </p:txBody>
      </p:sp>
      <p:sp>
        <p:nvSpPr>
          <p:cNvPr id="4" name="Θέση ημερομηνίας 3">
            <a:extLst>
              <a:ext uri="{FF2B5EF4-FFF2-40B4-BE49-F238E27FC236}">
                <a16:creationId xmlns:a16="http://schemas.microsoft.com/office/drawing/2014/main" id="{D56F14F0-7C7F-A9AE-3528-D1BBE5EEB35F}"/>
              </a:ext>
            </a:extLst>
          </p:cNvPr>
          <p:cNvSpPr>
            <a:spLocks noGrp="1"/>
          </p:cNvSpPr>
          <p:nvPr>
            <p:ph type="dt" sz="half" idx="10"/>
          </p:nvPr>
        </p:nvSpPr>
        <p:spPr/>
        <p:txBody>
          <a:bodyPr/>
          <a:lstStyle/>
          <a:p>
            <a:r>
              <a:rPr lang="en-US"/>
              <a:t>09-Mar-26</a:t>
            </a:r>
          </a:p>
        </p:txBody>
      </p:sp>
      <p:sp>
        <p:nvSpPr>
          <p:cNvPr id="5" name="Θέση υποσέλιδου 4">
            <a:extLst>
              <a:ext uri="{FF2B5EF4-FFF2-40B4-BE49-F238E27FC236}">
                <a16:creationId xmlns:a16="http://schemas.microsoft.com/office/drawing/2014/main" id="{73714D3A-37E3-07A6-C28A-A43FB74EEAD5}"/>
              </a:ext>
            </a:extLst>
          </p:cNvPr>
          <p:cNvSpPr>
            <a:spLocks noGrp="1"/>
          </p:cNvSpPr>
          <p:nvPr>
            <p:ph type="ftr" sz="quarter" idx="11"/>
          </p:nvPr>
        </p:nvSpPr>
        <p:spPr/>
        <p:txBody>
          <a:bodyPr/>
          <a:lstStyle/>
          <a:p>
            <a:r>
              <a:rPr lang="en-US"/>
              <a:t>Advanced topics in Biomedical Informatics</a:t>
            </a:r>
          </a:p>
        </p:txBody>
      </p:sp>
      <p:sp>
        <p:nvSpPr>
          <p:cNvPr id="6" name="Θέση αριθμού διαφάνειας 5">
            <a:extLst>
              <a:ext uri="{FF2B5EF4-FFF2-40B4-BE49-F238E27FC236}">
                <a16:creationId xmlns:a16="http://schemas.microsoft.com/office/drawing/2014/main" id="{F8AE6972-167F-0B19-0410-0EE7B6006DA6}"/>
              </a:ext>
            </a:extLst>
          </p:cNvPr>
          <p:cNvSpPr>
            <a:spLocks noGrp="1"/>
          </p:cNvSpPr>
          <p:nvPr>
            <p:ph type="sldNum" sz="quarter" idx="12"/>
          </p:nvPr>
        </p:nvSpPr>
        <p:spPr/>
        <p:txBody>
          <a:bodyPr/>
          <a:lstStyle/>
          <a:p>
            <a:fld id="{00D10385-91D0-40F3-81EA-50E9A0B25A7B}" type="slidenum">
              <a:rPr lang="en-US" smtClean="0"/>
              <a:t>53</a:t>
            </a:fld>
            <a:endParaRPr lang="en-US"/>
          </a:p>
        </p:txBody>
      </p:sp>
      <p:pic>
        <p:nvPicPr>
          <p:cNvPr id="7" name="Picture 2">
            <a:extLst>
              <a:ext uri="{FF2B5EF4-FFF2-40B4-BE49-F238E27FC236}">
                <a16:creationId xmlns:a16="http://schemas.microsoft.com/office/drawing/2014/main" id="{B1F3AD0D-A2C5-DE25-494D-8873F953D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775" y="1925443"/>
            <a:ext cx="8969221" cy="37546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A0DF9EC-532C-2EA3-F2C1-42D1FADFAB73}"/>
              </a:ext>
            </a:extLst>
          </p:cNvPr>
          <p:cNvSpPr txBox="1"/>
          <p:nvPr/>
        </p:nvSpPr>
        <p:spPr>
          <a:xfrm>
            <a:off x="4144494" y="5819307"/>
            <a:ext cx="3529781" cy="600164"/>
          </a:xfrm>
          <a:prstGeom prst="rect">
            <a:avLst/>
          </a:prstGeom>
          <a:noFill/>
        </p:spPr>
        <p:txBody>
          <a:bodyPr wrap="square">
            <a:spAutoFit/>
          </a:bodyPr>
          <a:lstStyle/>
          <a:p>
            <a:pPr rtl="0">
              <a:buNone/>
            </a:pPr>
            <a:r>
              <a:rPr lang="en-US" sz="1100" b="0" i="0" u="none" strike="noStrike" dirty="0">
                <a:solidFill>
                  <a:srgbClr val="595959"/>
                </a:solidFill>
                <a:effectLst/>
                <a:latin typeface="Arial" panose="020B0604020202020204" pitchFamily="34" charset="0"/>
              </a:rPr>
              <a:t>https://www.nature.com/articles/s41598-024-52989-2</a:t>
            </a:r>
            <a:endParaRPr lang="en-US" sz="1100" b="0" dirty="0">
              <a:effectLst/>
            </a:endParaRPr>
          </a:p>
          <a:p>
            <a:pPr>
              <a:buNone/>
            </a:pPr>
            <a:br>
              <a:rPr lang="en-US" sz="1100" dirty="0"/>
            </a:br>
            <a:endParaRPr lang="el-GR" sz="1100" dirty="0"/>
          </a:p>
        </p:txBody>
      </p:sp>
    </p:spTree>
    <p:extLst>
      <p:ext uri="{BB962C8B-B14F-4D97-AF65-F5344CB8AC3E}">
        <p14:creationId xmlns:p14="http://schemas.microsoft.com/office/powerpoint/2010/main" val="35028226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B78251-B519-9887-B1D5-D1A0C51D1C3A}"/>
              </a:ext>
            </a:extLst>
          </p:cNvPr>
          <p:cNvSpPr>
            <a:spLocks noGrp="1"/>
          </p:cNvSpPr>
          <p:nvPr>
            <p:ph type="title"/>
          </p:nvPr>
        </p:nvSpPr>
        <p:spPr/>
        <p:txBody>
          <a:bodyPr/>
          <a:lstStyle/>
          <a:p>
            <a:r>
              <a:rPr lang="en-US" dirty="0"/>
              <a:t>Alternative Graph-based Approach</a:t>
            </a:r>
            <a:endParaRPr lang="el-GR" dirty="0"/>
          </a:p>
        </p:txBody>
      </p:sp>
      <p:sp>
        <p:nvSpPr>
          <p:cNvPr id="3" name="Θέση περιεχομένου 2">
            <a:extLst>
              <a:ext uri="{FF2B5EF4-FFF2-40B4-BE49-F238E27FC236}">
                <a16:creationId xmlns:a16="http://schemas.microsoft.com/office/drawing/2014/main" id="{408E2F2C-71C3-13EE-DCB7-56AEC67F45D8}"/>
              </a:ext>
            </a:extLst>
          </p:cNvPr>
          <p:cNvSpPr>
            <a:spLocks noGrp="1"/>
          </p:cNvSpPr>
          <p:nvPr>
            <p:ph sz="half" idx="1"/>
          </p:nvPr>
        </p:nvSpPr>
        <p:spPr/>
        <p:txBody>
          <a:bodyPr/>
          <a:lstStyle/>
          <a:p>
            <a:r>
              <a:rPr lang="en-US" dirty="0"/>
              <a:t>Using Visibility Graph Theory to create an adjacency matrix of geometric information of speech signals</a:t>
            </a:r>
          </a:p>
          <a:p>
            <a:r>
              <a:rPr lang="en-US" dirty="0"/>
              <a:t>Using Pearson’s Correlation to create an adjacency matrix of statistical information of speech signals</a:t>
            </a:r>
          </a:p>
          <a:p>
            <a:r>
              <a:rPr lang="en-US" dirty="0"/>
              <a:t>Extracting graph features</a:t>
            </a:r>
          </a:p>
          <a:p>
            <a:r>
              <a:rPr lang="en-US" dirty="0"/>
              <a:t>Using statistical metrics</a:t>
            </a:r>
            <a:endParaRPr lang="el-GR" dirty="0"/>
          </a:p>
        </p:txBody>
      </p:sp>
      <p:sp>
        <p:nvSpPr>
          <p:cNvPr id="5" name="Θέση ημερομηνίας 4">
            <a:extLst>
              <a:ext uri="{FF2B5EF4-FFF2-40B4-BE49-F238E27FC236}">
                <a16:creationId xmlns:a16="http://schemas.microsoft.com/office/drawing/2014/main" id="{4A8AFBEB-BAA4-9021-BBFB-3909D70C795F}"/>
              </a:ext>
            </a:extLst>
          </p:cNvPr>
          <p:cNvSpPr>
            <a:spLocks noGrp="1"/>
          </p:cNvSpPr>
          <p:nvPr>
            <p:ph type="dt" sz="half" idx="10"/>
          </p:nvPr>
        </p:nvSpPr>
        <p:spPr/>
        <p:txBody>
          <a:bodyPr/>
          <a:lstStyle/>
          <a:p>
            <a:r>
              <a:rPr lang="en-US"/>
              <a:t>09-Mar-26</a:t>
            </a:r>
          </a:p>
        </p:txBody>
      </p:sp>
      <p:sp>
        <p:nvSpPr>
          <p:cNvPr id="6" name="Θέση υποσέλιδου 5">
            <a:extLst>
              <a:ext uri="{FF2B5EF4-FFF2-40B4-BE49-F238E27FC236}">
                <a16:creationId xmlns:a16="http://schemas.microsoft.com/office/drawing/2014/main" id="{F6028017-F0E1-6A51-AF37-46D9511AFAFB}"/>
              </a:ext>
            </a:extLst>
          </p:cNvPr>
          <p:cNvSpPr>
            <a:spLocks noGrp="1"/>
          </p:cNvSpPr>
          <p:nvPr>
            <p:ph type="ftr" sz="quarter" idx="11"/>
          </p:nvPr>
        </p:nvSpPr>
        <p:spPr/>
        <p:txBody>
          <a:bodyPr/>
          <a:lstStyle/>
          <a:p>
            <a:r>
              <a:rPr lang="en-US"/>
              <a:t>Advanced topics in Biomedical Informatics</a:t>
            </a:r>
          </a:p>
        </p:txBody>
      </p:sp>
      <p:sp>
        <p:nvSpPr>
          <p:cNvPr id="7" name="Θέση αριθμού διαφάνειας 6">
            <a:extLst>
              <a:ext uri="{FF2B5EF4-FFF2-40B4-BE49-F238E27FC236}">
                <a16:creationId xmlns:a16="http://schemas.microsoft.com/office/drawing/2014/main" id="{56267A3F-32F5-5C38-1B9B-CB9D0E204164}"/>
              </a:ext>
            </a:extLst>
          </p:cNvPr>
          <p:cNvSpPr>
            <a:spLocks noGrp="1"/>
          </p:cNvSpPr>
          <p:nvPr>
            <p:ph type="sldNum" sz="quarter" idx="12"/>
          </p:nvPr>
        </p:nvSpPr>
        <p:spPr/>
        <p:txBody>
          <a:bodyPr/>
          <a:lstStyle/>
          <a:p>
            <a:fld id="{00D10385-91D0-40F3-81EA-50E9A0B25A7B}" type="slidenum">
              <a:rPr lang="en-US" smtClean="0"/>
              <a:t>54</a:t>
            </a:fld>
            <a:endParaRPr lang="en-US"/>
          </a:p>
        </p:txBody>
      </p:sp>
      <p:pic>
        <p:nvPicPr>
          <p:cNvPr id="8" name="Θέση περιεχομένου 6" descr="Εικόνα που περιέχει κείμενο, γραμματοσειρά, στιγμιότυπο οθόνης, απόδειξη&#10;&#10;Το περιεχόμενο που δημιουργείται από AI ενδέχεται να είναι εσφαλμένο.">
            <a:extLst>
              <a:ext uri="{FF2B5EF4-FFF2-40B4-BE49-F238E27FC236}">
                <a16:creationId xmlns:a16="http://schemas.microsoft.com/office/drawing/2014/main" id="{2BDCEF71-0EF1-238D-9292-457547B8842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535182"/>
            <a:ext cx="5181600" cy="2932223"/>
          </a:xfrm>
          <a:prstGeom prst="rect">
            <a:avLst/>
          </a:prstGeom>
        </p:spPr>
      </p:pic>
    </p:spTree>
    <p:extLst>
      <p:ext uri="{BB962C8B-B14F-4D97-AF65-F5344CB8AC3E}">
        <p14:creationId xmlns:p14="http://schemas.microsoft.com/office/powerpoint/2010/main" val="21283184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03802C-1081-7DBB-A5D2-9DAC379DFBDB}"/>
              </a:ext>
            </a:extLst>
          </p:cNvPr>
          <p:cNvSpPr>
            <a:spLocks noGrp="1"/>
          </p:cNvSpPr>
          <p:nvPr>
            <p:ph type="title"/>
          </p:nvPr>
        </p:nvSpPr>
        <p:spPr/>
        <p:txBody>
          <a:bodyPr/>
          <a:lstStyle/>
          <a:p>
            <a:r>
              <a:rPr lang="en-US" dirty="0"/>
              <a:t>Graph-based Analysis of Speech Signals</a:t>
            </a:r>
            <a:endParaRPr lang="el-GR" dirty="0"/>
          </a:p>
        </p:txBody>
      </p:sp>
      <p:sp>
        <p:nvSpPr>
          <p:cNvPr id="4" name="Θέση ημερομηνίας 3">
            <a:extLst>
              <a:ext uri="{FF2B5EF4-FFF2-40B4-BE49-F238E27FC236}">
                <a16:creationId xmlns:a16="http://schemas.microsoft.com/office/drawing/2014/main" id="{72AE0E32-C397-4526-9C79-B4DB6D78F91B}"/>
              </a:ext>
            </a:extLst>
          </p:cNvPr>
          <p:cNvSpPr>
            <a:spLocks noGrp="1"/>
          </p:cNvSpPr>
          <p:nvPr>
            <p:ph type="dt" sz="half" idx="10"/>
          </p:nvPr>
        </p:nvSpPr>
        <p:spPr/>
        <p:txBody>
          <a:bodyPr/>
          <a:lstStyle/>
          <a:p>
            <a:r>
              <a:rPr lang="en-US"/>
              <a:t>09-Mar-26</a:t>
            </a:r>
          </a:p>
        </p:txBody>
      </p:sp>
      <p:sp>
        <p:nvSpPr>
          <p:cNvPr id="5" name="Θέση υποσέλιδου 4">
            <a:extLst>
              <a:ext uri="{FF2B5EF4-FFF2-40B4-BE49-F238E27FC236}">
                <a16:creationId xmlns:a16="http://schemas.microsoft.com/office/drawing/2014/main" id="{D553418B-FD55-5CD7-FC2F-A480286EF228}"/>
              </a:ext>
            </a:extLst>
          </p:cNvPr>
          <p:cNvSpPr>
            <a:spLocks noGrp="1"/>
          </p:cNvSpPr>
          <p:nvPr>
            <p:ph type="ftr" sz="quarter" idx="11"/>
          </p:nvPr>
        </p:nvSpPr>
        <p:spPr/>
        <p:txBody>
          <a:bodyPr/>
          <a:lstStyle/>
          <a:p>
            <a:r>
              <a:rPr lang="en-US"/>
              <a:t>Advanced topics in Biomedical Informatics</a:t>
            </a:r>
          </a:p>
        </p:txBody>
      </p:sp>
      <p:sp>
        <p:nvSpPr>
          <p:cNvPr id="6" name="Θέση αριθμού διαφάνειας 5">
            <a:extLst>
              <a:ext uri="{FF2B5EF4-FFF2-40B4-BE49-F238E27FC236}">
                <a16:creationId xmlns:a16="http://schemas.microsoft.com/office/drawing/2014/main" id="{B0ED7364-D244-C110-A644-CF071FABE350}"/>
              </a:ext>
            </a:extLst>
          </p:cNvPr>
          <p:cNvSpPr>
            <a:spLocks noGrp="1"/>
          </p:cNvSpPr>
          <p:nvPr>
            <p:ph type="sldNum" sz="quarter" idx="12"/>
          </p:nvPr>
        </p:nvSpPr>
        <p:spPr/>
        <p:txBody>
          <a:bodyPr/>
          <a:lstStyle/>
          <a:p>
            <a:fld id="{00D10385-91D0-40F3-81EA-50E9A0B25A7B}" type="slidenum">
              <a:rPr lang="en-US" smtClean="0"/>
              <a:t>55</a:t>
            </a:fld>
            <a:endParaRPr lang="en-US"/>
          </a:p>
        </p:txBody>
      </p:sp>
      <p:pic>
        <p:nvPicPr>
          <p:cNvPr id="7" name="Θέση περιεχομένου 5" descr="Εικόνα που περιέχει κείμενο, γραμμή, αριθμός, γραμματοσειρά&#10;&#10;Το περιεχόμενο που δημιουργείται από AI ενδέχεται να είναι εσφαλμένο.">
            <a:extLst>
              <a:ext uri="{FF2B5EF4-FFF2-40B4-BE49-F238E27FC236}">
                <a16:creationId xmlns:a16="http://schemas.microsoft.com/office/drawing/2014/main" id="{377E5EDE-3471-C202-473D-2F420C8C40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158826"/>
            <a:ext cx="10515600" cy="2229360"/>
          </a:xfrm>
          <a:prstGeom prst="rect">
            <a:avLst/>
          </a:prstGeom>
        </p:spPr>
      </p:pic>
    </p:spTree>
    <p:extLst>
      <p:ext uri="{BB962C8B-B14F-4D97-AF65-F5344CB8AC3E}">
        <p14:creationId xmlns:p14="http://schemas.microsoft.com/office/powerpoint/2010/main" val="41125353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433824-6F18-F469-447C-66D82A7CAA60}"/>
              </a:ext>
            </a:extLst>
          </p:cNvPr>
          <p:cNvSpPr>
            <a:spLocks noGrp="1"/>
          </p:cNvSpPr>
          <p:nvPr>
            <p:ph type="title"/>
          </p:nvPr>
        </p:nvSpPr>
        <p:spPr>
          <a:xfrm>
            <a:off x="457199" y="365125"/>
            <a:ext cx="11196735" cy="1325563"/>
          </a:xfrm>
        </p:spPr>
        <p:txBody>
          <a:bodyPr>
            <a:normAutofit/>
          </a:bodyPr>
          <a:lstStyle/>
          <a:p>
            <a:r>
              <a:rPr lang="en-US" sz="4000" dirty="0"/>
              <a:t>Multi-Representation Analysis of PD-Speech Signals</a:t>
            </a:r>
            <a:endParaRPr lang="el-GR" sz="4000" dirty="0"/>
          </a:p>
        </p:txBody>
      </p:sp>
      <p:sp>
        <p:nvSpPr>
          <p:cNvPr id="3" name="Θέση ημερομηνίας 2">
            <a:extLst>
              <a:ext uri="{FF2B5EF4-FFF2-40B4-BE49-F238E27FC236}">
                <a16:creationId xmlns:a16="http://schemas.microsoft.com/office/drawing/2014/main" id="{FCA7E577-07F6-4365-FAC4-8EE02B02EAC2}"/>
              </a:ext>
            </a:extLst>
          </p:cNvPr>
          <p:cNvSpPr>
            <a:spLocks noGrp="1"/>
          </p:cNvSpPr>
          <p:nvPr>
            <p:ph type="dt" sz="half" idx="10"/>
          </p:nvPr>
        </p:nvSpPr>
        <p:spPr/>
        <p:txBody>
          <a:bodyPr/>
          <a:lstStyle/>
          <a:p>
            <a:r>
              <a:rPr lang="en-US"/>
              <a:t>09-Mar-26</a:t>
            </a:r>
          </a:p>
        </p:txBody>
      </p:sp>
      <p:sp>
        <p:nvSpPr>
          <p:cNvPr id="4" name="Θέση υποσέλιδου 3">
            <a:extLst>
              <a:ext uri="{FF2B5EF4-FFF2-40B4-BE49-F238E27FC236}">
                <a16:creationId xmlns:a16="http://schemas.microsoft.com/office/drawing/2014/main" id="{663D371B-C1B2-A53B-608A-BC86102ADFA3}"/>
              </a:ext>
            </a:extLst>
          </p:cNvPr>
          <p:cNvSpPr>
            <a:spLocks noGrp="1"/>
          </p:cNvSpPr>
          <p:nvPr>
            <p:ph type="ftr" sz="quarter" idx="11"/>
          </p:nvPr>
        </p:nvSpPr>
        <p:spPr/>
        <p:txBody>
          <a:bodyPr/>
          <a:lstStyle/>
          <a:p>
            <a:r>
              <a:rPr lang="en-US"/>
              <a:t>Advanced topics in Biomedical Informatics</a:t>
            </a:r>
          </a:p>
        </p:txBody>
      </p:sp>
      <p:sp>
        <p:nvSpPr>
          <p:cNvPr id="5" name="Θέση αριθμού διαφάνειας 4">
            <a:extLst>
              <a:ext uri="{FF2B5EF4-FFF2-40B4-BE49-F238E27FC236}">
                <a16:creationId xmlns:a16="http://schemas.microsoft.com/office/drawing/2014/main" id="{AE2F36E7-7E65-5E04-07DC-47A4C6FFAFC8}"/>
              </a:ext>
            </a:extLst>
          </p:cNvPr>
          <p:cNvSpPr>
            <a:spLocks noGrp="1"/>
          </p:cNvSpPr>
          <p:nvPr>
            <p:ph type="sldNum" sz="quarter" idx="12"/>
          </p:nvPr>
        </p:nvSpPr>
        <p:spPr/>
        <p:txBody>
          <a:bodyPr/>
          <a:lstStyle/>
          <a:p>
            <a:fld id="{00D10385-91D0-40F3-81EA-50E9A0B25A7B}" type="slidenum">
              <a:rPr lang="en-US" smtClean="0"/>
              <a:t>56</a:t>
            </a:fld>
            <a:endParaRPr lang="en-US"/>
          </a:p>
        </p:txBody>
      </p:sp>
      <p:pic>
        <p:nvPicPr>
          <p:cNvPr id="6" name="Θέση περιεχομένου 5" descr="Εικόνα που περιέχει κείμενο, στιγμιότυπο οθόνης, διάγραμμα, Σχέδιο&#10;&#10;Το περιεχόμενο που δημιουργείται από AI ενδέχεται να είναι εσφαλμένο.">
            <a:extLst>
              <a:ext uri="{FF2B5EF4-FFF2-40B4-BE49-F238E27FC236}">
                <a16:creationId xmlns:a16="http://schemas.microsoft.com/office/drawing/2014/main" id="{A7EF990E-8F58-9CDC-3D9B-94A8ACB09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03" y="1839394"/>
            <a:ext cx="6403974" cy="3613416"/>
          </a:xfrm>
          <a:prstGeom prst="rect">
            <a:avLst/>
          </a:prstGeom>
          <a:ln>
            <a:solidFill>
              <a:schemeClr val="accent1"/>
            </a:solidFill>
          </a:ln>
        </p:spPr>
      </p:pic>
      <p:pic>
        <p:nvPicPr>
          <p:cNvPr id="7" name="Εικόνα 6" descr="Εικόνα που περιέχει κείμενο, στιγμιότυπο οθόνης, γραμματοσειρά, αριθμός&#10;&#10;Το περιεχόμενο που δημιουργείται από AI ενδέχεται να είναι εσφαλμένο.">
            <a:extLst>
              <a:ext uri="{FF2B5EF4-FFF2-40B4-BE49-F238E27FC236}">
                <a16:creationId xmlns:a16="http://schemas.microsoft.com/office/drawing/2014/main" id="{C66538ED-FC1A-AC52-EB8F-9DF4FE777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183" y="1839394"/>
            <a:ext cx="3667617" cy="3613416"/>
          </a:xfrm>
          <a:prstGeom prst="rect">
            <a:avLst/>
          </a:prstGeom>
          <a:ln>
            <a:solidFill>
              <a:schemeClr val="accent1"/>
            </a:solidFill>
          </a:ln>
        </p:spPr>
      </p:pic>
      <p:sp>
        <p:nvSpPr>
          <p:cNvPr id="8" name="TextBox 7">
            <a:extLst>
              <a:ext uri="{FF2B5EF4-FFF2-40B4-BE49-F238E27FC236}">
                <a16:creationId xmlns:a16="http://schemas.microsoft.com/office/drawing/2014/main" id="{77742A62-AFDC-FCD6-7752-17B8B39CFE54}"/>
              </a:ext>
            </a:extLst>
          </p:cNvPr>
          <p:cNvSpPr txBox="1"/>
          <p:nvPr/>
        </p:nvSpPr>
        <p:spPr>
          <a:xfrm>
            <a:off x="623103" y="5617029"/>
            <a:ext cx="4677884" cy="261610"/>
          </a:xfrm>
          <a:prstGeom prst="rect">
            <a:avLst/>
          </a:prstGeom>
          <a:noFill/>
        </p:spPr>
        <p:txBody>
          <a:bodyPr wrap="none" rtlCol="0">
            <a:spAutoFit/>
          </a:bodyPr>
          <a:lstStyle/>
          <a:p>
            <a:r>
              <a:rPr lang="en-US" sz="1100" dirty="0"/>
              <a:t>https://ieeexplore.ieee.org/stamp/stamp.jsp?tp=&amp;arnumber=11250588</a:t>
            </a:r>
            <a:endParaRPr lang="el-GR" sz="1100" dirty="0"/>
          </a:p>
        </p:txBody>
      </p:sp>
    </p:spTree>
    <p:extLst>
      <p:ext uri="{BB962C8B-B14F-4D97-AF65-F5344CB8AC3E}">
        <p14:creationId xmlns:p14="http://schemas.microsoft.com/office/powerpoint/2010/main" val="37272031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1FA146A-6EF5-49E6-BD5C-88857CFD3627}"/>
              </a:ext>
            </a:extLst>
          </p:cNvPr>
          <p:cNvSpPr>
            <a:spLocks noGrp="1"/>
          </p:cNvSpPr>
          <p:nvPr>
            <p:ph type="ftr" sz="quarter" idx="11"/>
          </p:nvPr>
        </p:nvSpPr>
        <p:spPr>
          <a:xfrm>
            <a:off x="0" y="0"/>
            <a:ext cx="3361267" cy="365125"/>
          </a:xfrm>
        </p:spPr>
        <p:txBody>
          <a:bodyPr/>
          <a:lstStyle/>
          <a:p>
            <a:r>
              <a:rPr lang="en-US" b="1" dirty="0">
                <a:latin typeface="Arial Rounded MT Bold" panose="020F0704030504030204" pitchFamily="34" charset="0"/>
              </a:rPr>
              <a:t>Advanced topics in Biomedical Informatics</a:t>
            </a:r>
          </a:p>
        </p:txBody>
      </p:sp>
      <p:pic>
        <p:nvPicPr>
          <p:cNvPr id="15" name="Picture 2" descr="Hellenic Mediterranean University (HMU) | Digital Twin">
            <a:extLst>
              <a:ext uri="{FF2B5EF4-FFF2-40B4-BE49-F238E27FC236}">
                <a16:creationId xmlns:a16="http://schemas.microsoft.com/office/drawing/2014/main" id="{5F0F3180-A59B-4C51-A274-F4EE6F46F69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11438467" y="0"/>
            <a:ext cx="753533" cy="7535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5DE61F9-D038-4412-B10B-95E7EEF8AF3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78840" y="365125"/>
            <a:ext cx="11159627" cy="6492876"/>
          </a:xfrm>
          <a:prstGeom prst="rect">
            <a:avLst/>
          </a:prstGeom>
        </p:spPr>
      </p:pic>
    </p:spTree>
    <p:extLst>
      <p:ext uri="{BB962C8B-B14F-4D97-AF65-F5344CB8AC3E}">
        <p14:creationId xmlns:p14="http://schemas.microsoft.com/office/powerpoint/2010/main" val="1080532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192F40-5E88-C08E-AE97-AE88AD02F748}"/>
              </a:ext>
            </a:extLst>
          </p:cNvPr>
          <p:cNvSpPr>
            <a:spLocks noGrp="1"/>
          </p:cNvSpPr>
          <p:nvPr>
            <p:ph type="title"/>
          </p:nvPr>
        </p:nvSpPr>
        <p:spPr/>
        <p:txBody>
          <a:bodyPr/>
          <a:lstStyle/>
          <a:p>
            <a:r>
              <a:rPr lang="en-US" dirty="0"/>
              <a:t>Digital Speech</a:t>
            </a:r>
            <a:endParaRPr lang="el-GR" dirty="0"/>
          </a:p>
        </p:txBody>
      </p:sp>
      <p:sp>
        <p:nvSpPr>
          <p:cNvPr id="3" name="Θέση περιεχομένου 2">
            <a:extLst>
              <a:ext uri="{FF2B5EF4-FFF2-40B4-BE49-F238E27FC236}">
                <a16:creationId xmlns:a16="http://schemas.microsoft.com/office/drawing/2014/main" id="{601CF1AC-BA3B-2A29-C09B-C22CAB01F047}"/>
              </a:ext>
            </a:extLst>
          </p:cNvPr>
          <p:cNvSpPr>
            <a:spLocks noGrp="1"/>
          </p:cNvSpPr>
          <p:nvPr>
            <p:ph sz="half" idx="1"/>
          </p:nvPr>
        </p:nvSpPr>
        <p:spPr>
          <a:xfrm>
            <a:off x="838200" y="1825625"/>
            <a:ext cx="4881465" cy="4351338"/>
          </a:xfrm>
        </p:spPr>
        <p:txBody>
          <a:bodyPr>
            <a:normAutofit/>
          </a:bodyPr>
          <a:lstStyle/>
          <a:p>
            <a:r>
              <a:rPr lang="en-US" dirty="0"/>
              <a:t>Through digital technology and the conversion of analog quantities into digital form, speech can be represented as a </a:t>
            </a:r>
            <a:r>
              <a:rPr lang="en-US" b="1" dirty="0"/>
              <a:t>signal</a:t>
            </a:r>
            <a:r>
              <a:rPr lang="en-US" dirty="0"/>
              <a:t>.</a:t>
            </a:r>
          </a:p>
          <a:p>
            <a:r>
              <a:rPr lang="en-US" dirty="0"/>
              <a:t>A speech signal can be represented as a </a:t>
            </a:r>
            <a:r>
              <a:rPr lang="en-US" b="1" dirty="0"/>
              <a:t>discrete-time signal</a:t>
            </a:r>
            <a:r>
              <a:rPr lang="en-US" dirty="0"/>
              <a:t>, i.e., a </a:t>
            </a:r>
            <a:r>
              <a:rPr lang="en-US" b="1" dirty="0"/>
              <a:t>set of samples</a:t>
            </a:r>
            <a:r>
              <a:rPr lang="en-US" dirty="0"/>
              <a:t>.</a:t>
            </a:r>
          </a:p>
          <a:p>
            <a:endParaRPr lang="el-GR" dirty="0"/>
          </a:p>
        </p:txBody>
      </p:sp>
      <p:sp>
        <p:nvSpPr>
          <p:cNvPr id="5" name="Θέση ημερομηνίας 4">
            <a:extLst>
              <a:ext uri="{FF2B5EF4-FFF2-40B4-BE49-F238E27FC236}">
                <a16:creationId xmlns:a16="http://schemas.microsoft.com/office/drawing/2014/main" id="{11996FF3-8ABD-86D2-F990-0DEF5B6C379F}"/>
              </a:ext>
            </a:extLst>
          </p:cNvPr>
          <p:cNvSpPr>
            <a:spLocks noGrp="1"/>
          </p:cNvSpPr>
          <p:nvPr>
            <p:ph type="dt" sz="half" idx="10"/>
          </p:nvPr>
        </p:nvSpPr>
        <p:spPr/>
        <p:txBody>
          <a:bodyPr/>
          <a:lstStyle/>
          <a:p>
            <a:r>
              <a:rPr lang="en-US"/>
              <a:t>09-Mar-26</a:t>
            </a:r>
          </a:p>
        </p:txBody>
      </p:sp>
      <p:sp>
        <p:nvSpPr>
          <p:cNvPr id="6" name="Θέση υποσέλιδου 5">
            <a:extLst>
              <a:ext uri="{FF2B5EF4-FFF2-40B4-BE49-F238E27FC236}">
                <a16:creationId xmlns:a16="http://schemas.microsoft.com/office/drawing/2014/main" id="{2D0BA93A-D2C7-8882-580D-D30125419C8D}"/>
              </a:ext>
            </a:extLst>
          </p:cNvPr>
          <p:cNvSpPr>
            <a:spLocks noGrp="1"/>
          </p:cNvSpPr>
          <p:nvPr>
            <p:ph type="ftr" sz="quarter" idx="11"/>
          </p:nvPr>
        </p:nvSpPr>
        <p:spPr/>
        <p:txBody>
          <a:bodyPr/>
          <a:lstStyle/>
          <a:p>
            <a:r>
              <a:rPr lang="en-US"/>
              <a:t>Advanced topics in Biomedical Informatics</a:t>
            </a:r>
          </a:p>
        </p:txBody>
      </p:sp>
      <p:sp>
        <p:nvSpPr>
          <p:cNvPr id="7" name="Θέση αριθμού διαφάνειας 6">
            <a:extLst>
              <a:ext uri="{FF2B5EF4-FFF2-40B4-BE49-F238E27FC236}">
                <a16:creationId xmlns:a16="http://schemas.microsoft.com/office/drawing/2014/main" id="{2A1E1F26-A8C0-3E48-9489-928CDAC96139}"/>
              </a:ext>
            </a:extLst>
          </p:cNvPr>
          <p:cNvSpPr>
            <a:spLocks noGrp="1"/>
          </p:cNvSpPr>
          <p:nvPr>
            <p:ph type="sldNum" sz="quarter" idx="12"/>
          </p:nvPr>
        </p:nvSpPr>
        <p:spPr/>
        <p:txBody>
          <a:bodyPr/>
          <a:lstStyle/>
          <a:p>
            <a:fld id="{00D10385-91D0-40F3-81EA-50E9A0B25A7B}" type="slidenum">
              <a:rPr lang="en-US" smtClean="0"/>
              <a:t>6</a:t>
            </a:fld>
            <a:endParaRPr lang="en-US"/>
          </a:p>
        </p:txBody>
      </p:sp>
      <p:pic>
        <p:nvPicPr>
          <p:cNvPr id="8" name="Picture 2">
            <a:extLst>
              <a:ext uri="{FF2B5EF4-FFF2-40B4-BE49-F238E27FC236}">
                <a16:creationId xmlns:a16="http://schemas.microsoft.com/office/drawing/2014/main" id="{4D151730-9F30-DAD6-CE89-BA478184FE6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199" y="1651016"/>
            <a:ext cx="5181600" cy="33256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EBD26E25-6430-6926-9FD3-C7BB1E28917F}"/>
              </a:ext>
            </a:extLst>
          </p:cNvPr>
          <p:cNvSpPr>
            <a:spLocks noChangeArrowheads="1"/>
          </p:cNvSpPr>
          <p:nvPr/>
        </p:nvSpPr>
        <p:spPr bwMode="auto">
          <a:xfrm>
            <a:off x="6939390" y="4976633"/>
            <a:ext cx="364721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l-GR" dirty="0">
                <a:latin typeface="Arial" panose="020B0604020202020204" pitchFamily="34" charset="0"/>
              </a:rPr>
              <a:t>(a) </a:t>
            </a:r>
            <a:r>
              <a:rPr lang="el-GR" altLang="el-GR" dirty="0" err="1">
                <a:latin typeface="Arial" panose="020B0604020202020204" pitchFamily="34" charset="0"/>
              </a:rPr>
              <a:t>Analog</a:t>
            </a:r>
            <a:r>
              <a:rPr lang="el-GR" altLang="el-GR" dirty="0">
                <a:latin typeface="Arial" panose="020B0604020202020204" pitchFamily="34" charset="0"/>
              </a:rPr>
              <a:t> </a:t>
            </a:r>
            <a:r>
              <a:rPr lang="el-GR" altLang="el-GR" dirty="0" err="1">
                <a:latin typeface="Arial" panose="020B0604020202020204" pitchFamily="34" charset="0"/>
              </a:rPr>
              <a:t>signal</a:t>
            </a:r>
            <a:r>
              <a:rPr lang="el-GR" altLang="el-GR" dirty="0">
                <a:latin typeface="Arial" panose="020B0604020202020204" pitchFamily="34" charset="0"/>
              </a:rPr>
              <a:t>, </a:t>
            </a:r>
            <a:r>
              <a:rPr lang="el-GR" altLang="el-GR" dirty="0" err="1">
                <a:latin typeface="Arial" panose="020B0604020202020204" pitchFamily="34" charset="0"/>
              </a:rPr>
              <a:t>continuous</a:t>
            </a:r>
            <a:r>
              <a:rPr lang="el-GR" altLang="el-GR" dirty="0">
                <a:latin typeface="Arial" panose="020B0604020202020204" pitchFamily="34" charset="0"/>
              </a:rPr>
              <a:t> </a:t>
            </a:r>
            <a:r>
              <a:rPr lang="el-GR" altLang="el-GR" dirty="0" err="1">
                <a:latin typeface="Arial" panose="020B0604020202020204" pitchFamily="34" charset="0"/>
              </a:rPr>
              <a:t>time</a:t>
            </a:r>
            <a:endParaRPr lang="el-GR" altLang="el-GR" dirty="0">
              <a:latin typeface="Arial" panose="020B0604020202020204" pitchFamily="34" charset="0"/>
            </a:endParaRPr>
          </a:p>
          <a:p>
            <a:pPr lvl="0" eaLnBrk="0" fontAlgn="base" hangingPunct="0">
              <a:spcBef>
                <a:spcPct val="0"/>
              </a:spcBef>
              <a:spcAft>
                <a:spcPct val="0"/>
              </a:spcAft>
            </a:pPr>
            <a:r>
              <a:rPr lang="en-US" altLang="el-GR" dirty="0">
                <a:latin typeface="Arial" panose="020B0604020202020204" pitchFamily="34" charset="0"/>
              </a:rPr>
              <a:t>(b) </a:t>
            </a:r>
            <a:r>
              <a:rPr lang="el-GR" altLang="el-GR" dirty="0" err="1">
                <a:latin typeface="Arial" panose="020B0604020202020204" pitchFamily="34" charset="0"/>
              </a:rPr>
              <a:t>Digital</a:t>
            </a:r>
            <a:r>
              <a:rPr lang="el-GR" altLang="el-GR" dirty="0">
                <a:latin typeface="Arial" panose="020B0604020202020204" pitchFamily="34" charset="0"/>
              </a:rPr>
              <a:t> </a:t>
            </a:r>
            <a:r>
              <a:rPr lang="el-GR" altLang="el-GR" dirty="0" err="1">
                <a:latin typeface="Arial" panose="020B0604020202020204" pitchFamily="34" charset="0"/>
              </a:rPr>
              <a:t>signal</a:t>
            </a:r>
            <a:r>
              <a:rPr lang="el-GR" altLang="el-GR" dirty="0">
                <a:latin typeface="Arial" panose="020B0604020202020204" pitchFamily="34" charset="0"/>
              </a:rPr>
              <a:t>, </a:t>
            </a:r>
            <a:r>
              <a:rPr lang="el-GR" altLang="el-GR" dirty="0" err="1">
                <a:latin typeface="Arial" panose="020B0604020202020204" pitchFamily="34" charset="0"/>
              </a:rPr>
              <a:t>continuous</a:t>
            </a:r>
            <a:r>
              <a:rPr lang="el-GR" altLang="el-GR" dirty="0">
                <a:latin typeface="Arial" panose="020B0604020202020204" pitchFamily="34" charset="0"/>
              </a:rPr>
              <a:t> </a:t>
            </a:r>
            <a:r>
              <a:rPr lang="el-GR" altLang="el-GR" dirty="0" err="1">
                <a:latin typeface="Arial" panose="020B0604020202020204" pitchFamily="34" charset="0"/>
              </a:rPr>
              <a:t>time</a:t>
            </a:r>
            <a:endParaRPr lang="el-GR" altLang="el-GR" dirty="0">
              <a:latin typeface="Arial" panose="020B0604020202020204" pitchFamily="34" charset="0"/>
            </a:endParaRPr>
          </a:p>
          <a:p>
            <a:pPr lvl="0" eaLnBrk="0" fontAlgn="base" hangingPunct="0">
              <a:spcBef>
                <a:spcPct val="0"/>
              </a:spcBef>
              <a:spcAft>
                <a:spcPct val="0"/>
              </a:spcAft>
            </a:pPr>
            <a:r>
              <a:rPr lang="en-US" altLang="el-GR" dirty="0">
                <a:latin typeface="Arial" panose="020B0604020202020204" pitchFamily="34" charset="0"/>
              </a:rPr>
              <a:t>(c) </a:t>
            </a:r>
            <a:r>
              <a:rPr lang="el-GR" altLang="el-GR" dirty="0" err="1">
                <a:latin typeface="Arial" panose="020B0604020202020204" pitchFamily="34" charset="0"/>
              </a:rPr>
              <a:t>Analog</a:t>
            </a:r>
            <a:r>
              <a:rPr lang="el-GR" altLang="el-GR" dirty="0">
                <a:latin typeface="Arial" panose="020B0604020202020204" pitchFamily="34" charset="0"/>
              </a:rPr>
              <a:t> </a:t>
            </a:r>
            <a:r>
              <a:rPr lang="el-GR" altLang="el-GR" dirty="0" err="1">
                <a:latin typeface="Arial" panose="020B0604020202020204" pitchFamily="34" charset="0"/>
              </a:rPr>
              <a:t>signal</a:t>
            </a:r>
            <a:r>
              <a:rPr lang="el-GR" altLang="el-GR" dirty="0">
                <a:latin typeface="Arial" panose="020B0604020202020204" pitchFamily="34" charset="0"/>
              </a:rPr>
              <a:t>, </a:t>
            </a:r>
            <a:r>
              <a:rPr lang="el-GR" altLang="el-GR" dirty="0" err="1">
                <a:latin typeface="Arial" panose="020B0604020202020204" pitchFamily="34" charset="0"/>
              </a:rPr>
              <a:t>discrete</a:t>
            </a:r>
            <a:r>
              <a:rPr lang="el-GR" altLang="el-GR" dirty="0">
                <a:latin typeface="Arial" panose="020B0604020202020204" pitchFamily="34" charset="0"/>
              </a:rPr>
              <a:t> </a:t>
            </a:r>
            <a:r>
              <a:rPr lang="el-GR" altLang="el-GR" dirty="0" err="1">
                <a:latin typeface="Arial" panose="020B0604020202020204" pitchFamily="34" charset="0"/>
              </a:rPr>
              <a:t>time</a:t>
            </a:r>
            <a:endParaRPr lang="el-GR" altLang="el-GR" dirty="0">
              <a:latin typeface="Arial" panose="020B0604020202020204" pitchFamily="34" charset="0"/>
            </a:endParaRPr>
          </a:p>
          <a:p>
            <a:pPr lvl="0" eaLnBrk="0" fontAlgn="base" hangingPunct="0">
              <a:spcBef>
                <a:spcPct val="0"/>
              </a:spcBef>
              <a:spcAft>
                <a:spcPct val="0"/>
              </a:spcAft>
            </a:pPr>
            <a:r>
              <a:rPr lang="en-US" altLang="el-GR" dirty="0">
                <a:latin typeface="Arial" panose="020B0604020202020204" pitchFamily="34" charset="0"/>
              </a:rPr>
              <a:t>(d) </a:t>
            </a:r>
            <a:r>
              <a:rPr lang="el-GR" altLang="el-GR" dirty="0" err="1">
                <a:latin typeface="Arial" panose="020B0604020202020204" pitchFamily="34" charset="0"/>
              </a:rPr>
              <a:t>Digital</a:t>
            </a:r>
            <a:r>
              <a:rPr lang="el-GR" altLang="el-GR" dirty="0">
                <a:latin typeface="Arial" panose="020B0604020202020204" pitchFamily="34" charset="0"/>
              </a:rPr>
              <a:t> </a:t>
            </a:r>
            <a:r>
              <a:rPr lang="el-GR" altLang="el-GR" dirty="0" err="1">
                <a:latin typeface="Arial" panose="020B0604020202020204" pitchFamily="34" charset="0"/>
              </a:rPr>
              <a:t>signal</a:t>
            </a:r>
            <a:r>
              <a:rPr lang="el-GR" altLang="el-GR" dirty="0">
                <a:latin typeface="Arial" panose="020B0604020202020204" pitchFamily="34" charset="0"/>
              </a:rPr>
              <a:t>, </a:t>
            </a:r>
            <a:r>
              <a:rPr lang="el-GR" altLang="el-GR" dirty="0" err="1">
                <a:latin typeface="Arial" panose="020B0604020202020204" pitchFamily="34" charset="0"/>
              </a:rPr>
              <a:t>discrete</a:t>
            </a:r>
            <a:r>
              <a:rPr lang="el-GR" altLang="el-GR" dirty="0">
                <a:latin typeface="Arial" panose="020B0604020202020204" pitchFamily="34" charset="0"/>
              </a:rPr>
              <a:t> </a:t>
            </a:r>
            <a:r>
              <a:rPr lang="el-GR" altLang="el-GR" dirty="0" err="1">
                <a:latin typeface="Arial" panose="020B0604020202020204" pitchFamily="34" charset="0"/>
              </a:rPr>
              <a:t>time</a:t>
            </a:r>
            <a:endParaRPr lang="el-GR" altLang="el-GR" dirty="0">
              <a:latin typeface="Arial" panose="020B0604020202020204" pitchFamily="34" charset="0"/>
            </a:endParaRPr>
          </a:p>
        </p:txBody>
      </p:sp>
    </p:spTree>
    <p:extLst>
      <p:ext uri="{BB962C8B-B14F-4D97-AF65-F5344CB8AC3E}">
        <p14:creationId xmlns:p14="http://schemas.microsoft.com/office/powerpoint/2010/main" val="802985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D5AC20-EB4C-754D-D2C6-7FCB187602C5}"/>
              </a:ext>
            </a:extLst>
          </p:cNvPr>
          <p:cNvSpPr>
            <a:spLocks noGrp="1"/>
          </p:cNvSpPr>
          <p:nvPr>
            <p:ph type="title"/>
          </p:nvPr>
        </p:nvSpPr>
        <p:spPr/>
        <p:txBody>
          <a:bodyPr/>
          <a:lstStyle/>
          <a:p>
            <a:r>
              <a:rPr lang="en-US" dirty="0"/>
              <a:t>Main Applications of Speech Processing</a:t>
            </a:r>
            <a:endParaRPr lang="el-GR" dirty="0"/>
          </a:p>
        </p:txBody>
      </p:sp>
      <p:sp>
        <p:nvSpPr>
          <p:cNvPr id="3" name="Θέση περιεχομένου 2">
            <a:extLst>
              <a:ext uri="{FF2B5EF4-FFF2-40B4-BE49-F238E27FC236}">
                <a16:creationId xmlns:a16="http://schemas.microsoft.com/office/drawing/2014/main" id="{3AEAE70B-D58E-647E-88F6-9FBAB99A159A}"/>
              </a:ext>
            </a:extLst>
          </p:cNvPr>
          <p:cNvSpPr>
            <a:spLocks noGrp="1"/>
          </p:cNvSpPr>
          <p:nvPr>
            <p:ph sz="half" idx="1"/>
          </p:nvPr>
        </p:nvSpPr>
        <p:spPr/>
        <p:txBody>
          <a:bodyPr>
            <a:normAutofit fontScale="92500"/>
          </a:bodyPr>
          <a:lstStyle/>
          <a:p>
            <a:r>
              <a:rPr lang="en-US" dirty="0"/>
              <a:t>Speech analysis can be used to </a:t>
            </a:r>
            <a:r>
              <a:rPr lang="en-US" b="1" dirty="0"/>
              <a:t>recognize emotions</a:t>
            </a:r>
            <a:r>
              <a:rPr lang="en-US" dirty="0"/>
              <a:t> from speech. </a:t>
            </a:r>
          </a:p>
          <a:p>
            <a:r>
              <a:rPr lang="en-US" dirty="0"/>
              <a:t>Speech analysis also helps in diagnosing and monitoring </a:t>
            </a:r>
            <a:r>
              <a:rPr lang="en-US" b="1" dirty="0"/>
              <a:t>mental health conditions</a:t>
            </a:r>
            <a:r>
              <a:rPr lang="en-US" dirty="0"/>
              <a:t> such as:</a:t>
            </a:r>
          </a:p>
          <a:p>
            <a:pPr lvl="1"/>
            <a:r>
              <a:rPr lang="en-US" dirty="0"/>
              <a:t>depression</a:t>
            </a:r>
          </a:p>
          <a:p>
            <a:pPr lvl="1"/>
            <a:r>
              <a:rPr lang="en-US" dirty="0"/>
              <a:t>anxiety</a:t>
            </a:r>
          </a:p>
          <a:p>
            <a:r>
              <a:rPr lang="en-US" dirty="0"/>
              <a:t>by analyzing:</a:t>
            </a:r>
          </a:p>
          <a:p>
            <a:pPr lvl="1"/>
            <a:r>
              <a:rPr lang="en-US" dirty="0"/>
              <a:t>voice tone</a:t>
            </a:r>
          </a:p>
          <a:p>
            <a:pPr lvl="1"/>
            <a:r>
              <a:rPr lang="en-US" dirty="0"/>
              <a:t>speech patterns</a:t>
            </a:r>
          </a:p>
          <a:p>
            <a:pPr lvl="1"/>
            <a:r>
              <a:rPr lang="en-US" dirty="0"/>
              <a:t>vocabulary</a:t>
            </a:r>
          </a:p>
          <a:p>
            <a:pPr marL="0" indent="0">
              <a:buNone/>
            </a:pPr>
            <a:endParaRPr lang="el-GR" dirty="0"/>
          </a:p>
        </p:txBody>
      </p:sp>
      <p:sp>
        <p:nvSpPr>
          <p:cNvPr id="5" name="Θέση ημερομηνίας 4">
            <a:extLst>
              <a:ext uri="{FF2B5EF4-FFF2-40B4-BE49-F238E27FC236}">
                <a16:creationId xmlns:a16="http://schemas.microsoft.com/office/drawing/2014/main" id="{BF316260-C449-834E-28BE-199AB255F292}"/>
              </a:ext>
            </a:extLst>
          </p:cNvPr>
          <p:cNvSpPr>
            <a:spLocks noGrp="1"/>
          </p:cNvSpPr>
          <p:nvPr>
            <p:ph type="dt" sz="half" idx="10"/>
          </p:nvPr>
        </p:nvSpPr>
        <p:spPr/>
        <p:txBody>
          <a:bodyPr/>
          <a:lstStyle/>
          <a:p>
            <a:r>
              <a:rPr lang="en-US"/>
              <a:t>09-Mar-26</a:t>
            </a:r>
          </a:p>
        </p:txBody>
      </p:sp>
      <p:sp>
        <p:nvSpPr>
          <p:cNvPr id="6" name="Θέση υποσέλιδου 5">
            <a:extLst>
              <a:ext uri="{FF2B5EF4-FFF2-40B4-BE49-F238E27FC236}">
                <a16:creationId xmlns:a16="http://schemas.microsoft.com/office/drawing/2014/main" id="{65DA542C-8F91-4217-FA5E-CA91E5066689}"/>
              </a:ext>
            </a:extLst>
          </p:cNvPr>
          <p:cNvSpPr>
            <a:spLocks noGrp="1"/>
          </p:cNvSpPr>
          <p:nvPr>
            <p:ph type="ftr" sz="quarter" idx="11"/>
          </p:nvPr>
        </p:nvSpPr>
        <p:spPr/>
        <p:txBody>
          <a:bodyPr/>
          <a:lstStyle/>
          <a:p>
            <a:r>
              <a:rPr lang="en-US"/>
              <a:t>Advanced topics in Biomedical Informatics</a:t>
            </a:r>
          </a:p>
        </p:txBody>
      </p:sp>
      <p:sp>
        <p:nvSpPr>
          <p:cNvPr id="7" name="Θέση αριθμού διαφάνειας 6">
            <a:extLst>
              <a:ext uri="{FF2B5EF4-FFF2-40B4-BE49-F238E27FC236}">
                <a16:creationId xmlns:a16="http://schemas.microsoft.com/office/drawing/2014/main" id="{4A5A950F-860B-467E-4F8E-BE0FD7B28198}"/>
              </a:ext>
            </a:extLst>
          </p:cNvPr>
          <p:cNvSpPr>
            <a:spLocks noGrp="1"/>
          </p:cNvSpPr>
          <p:nvPr>
            <p:ph type="sldNum" sz="quarter" idx="12"/>
          </p:nvPr>
        </p:nvSpPr>
        <p:spPr/>
        <p:txBody>
          <a:bodyPr/>
          <a:lstStyle/>
          <a:p>
            <a:fld id="{00D10385-91D0-40F3-81EA-50E9A0B25A7B}" type="slidenum">
              <a:rPr lang="en-US" smtClean="0"/>
              <a:t>7</a:t>
            </a:fld>
            <a:endParaRPr lang="en-US"/>
          </a:p>
        </p:txBody>
      </p:sp>
      <p:pic>
        <p:nvPicPr>
          <p:cNvPr id="8" name="Picture 2">
            <a:extLst>
              <a:ext uri="{FF2B5EF4-FFF2-40B4-BE49-F238E27FC236}">
                <a16:creationId xmlns:a16="http://schemas.microsoft.com/office/drawing/2014/main" id="{B6427905-BCF3-B096-72D2-666E3004896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9800" y="2332770"/>
            <a:ext cx="5181600" cy="21924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0957B78-88AF-348A-DA03-7B10C565FC07}"/>
              </a:ext>
            </a:extLst>
          </p:cNvPr>
          <p:cNvSpPr txBox="1"/>
          <p:nvPr/>
        </p:nvSpPr>
        <p:spPr>
          <a:xfrm>
            <a:off x="6485529" y="4843265"/>
            <a:ext cx="4715871" cy="1015663"/>
          </a:xfrm>
          <a:prstGeom prst="rect">
            <a:avLst/>
          </a:prstGeom>
          <a:noFill/>
        </p:spPr>
        <p:txBody>
          <a:bodyPr wrap="square">
            <a:spAutoFit/>
          </a:bodyPr>
          <a:lstStyle/>
          <a:p>
            <a:pPr rtl="0">
              <a:buNone/>
            </a:pPr>
            <a:r>
              <a:rPr lang="en-US" sz="1200" b="0" i="0" u="none" strike="noStrike" dirty="0">
                <a:solidFill>
                  <a:srgbClr val="595959"/>
                </a:solidFill>
                <a:effectLst/>
                <a:latin typeface="Arial" panose="020B0604020202020204" pitchFamily="34" charset="0"/>
                <a:hlinkClick r:id="rId3"/>
              </a:rPr>
              <a:t>https://medium.com/@evertongomede/speech-emotion-recognition-unveiling-the-emotional-spectrum-through-sound-2dde24273616</a:t>
            </a:r>
            <a:r>
              <a:rPr lang="en-US" sz="1200" b="0" i="0" u="none" strike="noStrike" dirty="0">
                <a:solidFill>
                  <a:srgbClr val="595959"/>
                </a:solidFill>
                <a:effectLst/>
                <a:latin typeface="Arial" panose="020B0604020202020204" pitchFamily="34" charset="0"/>
              </a:rPr>
              <a:t> </a:t>
            </a:r>
            <a:endParaRPr lang="en-US" sz="1200" b="0" dirty="0">
              <a:effectLst/>
            </a:endParaRPr>
          </a:p>
          <a:p>
            <a:pPr>
              <a:buNone/>
            </a:pPr>
            <a:br>
              <a:rPr lang="en-US" sz="1200" dirty="0"/>
            </a:br>
            <a:endParaRPr lang="el-GR" sz="1200" dirty="0"/>
          </a:p>
        </p:txBody>
      </p:sp>
    </p:spTree>
    <p:extLst>
      <p:ext uri="{BB962C8B-B14F-4D97-AF65-F5344CB8AC3E}">
        <p14:creationId xmlns:p14="http://schemas.microsoft.com/office/powerpoint/2010/main" val="92876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05D99-2641-B908-84C7-5B9E808F3EB5}"/>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F481D1C-9BE7-747B-6A7F-F6ADF41FB177}"/>
              </a:ext>
            </a:extLst>
          </p:cNvPr>
          <p:cNvSpPr>
            <a:spLocks noGrp="1"/>
          </p:cNvSpPr>
          <p:nvPr>
            <p:ph type="title"/>
          </p:nvPr>
        </p:nvSpPr>
        <p:spPr/>
        <p:txBody>
          <a:bodyPr/>
          <a:lstStyle/>
          <a:p>
            <a:r>
              <a:rPr lang="en-US" dirty="0"/>
              <a:t>Other Applications of Speech Processing</a:t>
            </a:r>
            <a:endParaRPr lang="el-GR" dirty="0"/>
          </a:p>
        </p:txBody>
      </p:sp>
      <p:sp>
        <p:nvSpPr>
          <p:cNvPr id="3" name="Θέση περιεχομένου 2">
            <a:extLst>
              <a:ext uri="{FF2B5EF4-FFF2-40B4-BE49-F238E27FC236}">
                <a16:creationId xmlns:a16="http://schemas.microsoft.com/office/drawing/2014/main" id="{8FB0C90F-1C86-CB59-BA48-172B56258974}"/>
              </a:ext>
            </a:extLst>
          </p:cNvPr>
          <p:cNvSpPr>
            <a:spLocks noGrp="1"/>
          </p:cNvSpPr>
          <p:nvPr>
            <p:ph sz="half" idx="1"/>
          </p:nvPr>
        </p:nvSpPr>
        <p:spPr/>
        <p:txBody>
          <a:bodyPr>
            <a:normAutofit fontScale="92500" lnSpcReduction="10000"/>
          </a:bodyPr>
          <a:lstStyle/>
          <a:p>
            <a:r>
              <a:rPr lang="en-US" b="1" dirty="0"/>
              <a:t>Voice Biometrics</a:t>
            </a:r>
            <a:endParaRPr lang="en-US" dirty="0"/>
          </a:p>
          <a:p>
            <a:pPr lvl="1"/>
            <a:r>
              <a:rPr lang="en-US" dirty="0"/>
              <a:t>Used for security and identity verification</a:t>
            </a:r>
          </a:p>
          <a:p>
            <a:pPr lvl="1"/>
            <a:r>
              <a:rPr lang="en-US" dirty="0"/>
              <a:t>Analyzes unique voice characteristics to confirm identity</a:t>
            </a:r>
          </a:p>
          <a:p>
            <a:pPr lvl="1"/>
            <a:r>
              <a:rPr lang="en-US" dirty="0"/>
              <a:t>Adds an extra layer of security for banking or sensitive operations</a:t>
            </a:r>
          </a:p>
          <a:p>
            <a:r>
              <a:rPr lang="en-US" b="1" dirty="0"/>
              <a:t>Smart Assistants</a:t>
            </a:r>
            <a:endParaRPr lang="en-US" dirty="0"/>
          </a:p>
          <a:p>
            <a:pPr lvl="1"/>
            <a:r>
              <a:rPr lang="en-US" dirty="0"/>
              <a:t>Virtual assistants (e.g., Alexa)</a:t>
            </a:r>
          </a:p>
          <a:p>
            <a:pPr lvl="1"/>
            <a:r>
              <a:rPr lang="en-US" dirty="0"/>
              <a:t>Understand user commands</a:t>
            </a:r>
          </a:p>
          <a:p>
            <a:pPr lvl="1"/>
            <a:r>
              <a:rPr lang="en-US" dirty="0"/>
              <a:t>Recognize specific voices</a:t>
            </a:r>
          </a:p>
          <a:p>
            <a:pPr lvl="1"/>
            <a:r>
              <a:rPr lang="en-US" dirty="0"/>
              <a:t>Provide personalized responses</a:t>
            </a:r>
          </a:p>
          <a:p>
            <a:pPr marL="0" indent="0">
              <a:buNone/>
            </a:pPr>
            <a:endParaRPr lang="el-GR" dirty="0"/>
          </a:p>
        </p:txBody>
      </p:sp>
      <p:sp>
        <p:nvSpPr>
          <p:cNvPr id="5" name="Θέση ημερομηνίας 4">
            <a:extLst>
              <a:ext uri="{FF2B5EF4-FFF2-40B4-BE49-F238E27FC236}">
                <a16:creationId xmlns:a16="http://schemas.microsoft.com/office/drawing/2014/main" id="{91437FCC-E197-E88B-9FEF-F23E99F43F68}"/>
              </a:ext>
            </a:extLst>
          </p:cNvPr>
          <p:cNvSpPr>
            <a:spLocks noGrp="1"/>
          </p:cNvSpPr>
          <p:nvPr>
            <p:ph type="dt" sz="half" idx="10"/>
          </p:nvPr>
        </p:nvSpPr>
        <p:spPr/>
        <p:txBody>
          <a:bodyPr/>
          <a:lstStyle/>
          <a:p>
            <a:r>
              <a:rPr lang="en-US"/>
              <a:t>09-Mar-26</a:t>
            </a:r>
          </a:p>
        </p:txBody>
      </p:sp>
      <p:sp>
        <p:nvSpPr>
          <p:cNvPr id="6" name="Θέση υποσέλιδου 5">
            <a:extLst>
              <a:ext uri="{FF2B5EF4-FFF2-40B4-BE49-F238E27FC236}">
                <a16:creationId xmlns:a16="http://schemas.microsoft.com/office/drawing/2014/main" id="{40A0FEE1-8F14-885F-5D06-E212AB7C2972}"/>
              </a:ext>
            </a:extLst>
          </p:cNvPr>
          <p:cNvSpPr>
            <a:spLocks noGrp="1"/>
          </p:cNvSpPr>
          <p:nvPr>
            <p:ph type="ftr" sz="quarter" idx="11"/>
          </p:nvPr>
        </p:nvSpPr>
        <p:spPr/>
        <p:txBody>
          <a:bodyPr/>
          <a:lstStyle/>
          <a:p>
            <a:r>
              <a:rPr lang="en-US"/>
              <a:t>Advanced topics in Biomedical Informatics</a:t>
            </a:r>
          </a:p>
        </p:txBody>
      </p:sp>
      <p:sp>
        <p:nvSpPr>
          <p:cNvPr id="7" name="Θέση αριθμού διαφάνειας 6">
            <a:extLst>
              <a:ext uri="{FF2B5EF4-FFF2-40B4-BE49-F238E27FC236}">
                <a16:creationId xmlns:a16="http://schemas.microsoft.com/office/drawing/2014/main" id="{80FD2157-863F-C784-4165-9FC09E35A5B8}"/>
              </a:ext>
            </a:extLst>
          </p:cNvPr>
          <p:cNvSpPr>
            <a:spLocks noGrp="1"/>
          </p:cNvSpPr>
          <p:nvPr>
            <p:ph type="sldNum" sz="quarter" idx="12"/>
          </p:nvPr>
        </p:nvSpPr>
        <p:spPr/>
        <p:txBody>
          <a:bodyPr/>
          <a:lstStyle/>
          <a:p>
            <a:fld id="{00D10385-91D0-40F3-81EA-50E9A0B25A7B}" type="slidenum">
              <a:rPr lang="en-US" smtClean="0"/>
              <a:t>8</a:t>
            </a:fld>
            <a:endParaRPr lang="en-US"/>
          </a:p>
        </p:txBody>
      </p:sp>
      <p:pic>
        <p:nvPicPr>
          <p:cNvPr id="11" name="Picture 2">
            <a:extLst>
              <a:ext uri="{FF2B5EF4-FFF2-40B4-BE49-F238E27FC236}">
                <a16:creationId xmlns:a16="http://schemas.microsoft.com/office/drawing/2014/main" id="{FA8C50E6-7FE2-9F2B-C976-2E8872A0105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2202" y="1886274"/>
            <a:ext cx="4501063" cy="34163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1514555-B111-B6B9-E511-C321ED9974E5}"/>
              </a:ext>
            </a:extLst>
          </p:cNvPr>
          <p:cNvSpPr txBox="1"/>
          <p:nvPr/>
        </p:nvSpPr>
        <p:spPr>
          <a:xfrm>
            <a:off x="6096000" y="5361992"/>
            <a:ext cx="5093110" cy="646331"/>
          </a:xfrm>
          <a:prstGeom prst="rect">
            <a:avLst/>
          </a:prstGeom>
          <a:noFill/>
        </p:spPr>
        <p:txBody>
          <a:bodyPr wrap="square">
            <a:spAutoFit/>
          </a:bodyPr>
          <a:lstStyle/>
          <a:p>
            <a:pPr rtl="0">
              <a:buNone/>
            </a:pPr>
            <a:r>
              <a:rPr lang="en-US" sz="1200" b="0" i="0" u="none" strike="noStrike" dirty="0">
                <a:solidFill>
                  <a:srgbClr val="595959"/>
                </a:solidFill>
                <a:effectLst/>
                <a:latin typeface="Arial" panose="020B0604020202020204" pitchFamily="34" charset="0"/>
              </a:rPr>
              <a:t>https://www.sciencedirect.com/topics/computer-science/speech-analysis</a:t>
            </a:r>
            <a:endParaRPr lang="en-US" sz="1200" b="0" dirty="0">
              <a:effectLst/>
            </a:endParaRPr>
          </a:p>
          <a:p>
            <a:pPr>
              <a:buNone/>
            </a:pPr>
            <a:br>
              <a:rPr lang="en-US" sz="1200" dirty="0"/>
            </a:br>
            <a:endParaRPr lang="el-GR" sz="1200" dirty="0"/>
          </a:p>
        </p:txBody>
      </p:sp>
    </p:spTree>
    <p:extLst>
      <p:ext uri="{BB962C8B-B14F-4D97-AF65-F5344CB8AC3E}">
        <p14:creationId xmlns:p14="http://schemas.microsoft.com/office/powerpoint/2010/main" val="1311986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6FB35F-F35C-B238-A5E7-B78A5FFFA478}"/>
              </a:ext>
            </a:extLst>
          </p:cNvPr>
          <p:cNvSpPr>
            <a:spLocks noGrp="1"/>
          </p:cNvSpPr>
          <p:nvPr>
            <p:ph type="title"/>
          </p:nvPr>
        </p:nvSpPr>
        <p:spPr/>
        <p:txBody>
          <a:bodyPr/>
          <a:lstStyle/>
          <a:p>
            <a:r>
              <a:rPr lang="en-US" dirty="0"/>
              <a:t>Important Applications of Speech Analysis</a:t>
            </a:r>
            <a:endParaRPr lang="el-GR" dirty="0"/>
          </a:p>
        </p:txBody>
      </p:sp>
      <p:sp>
        <p:nvSpPr>
          <p:cNvPr id="3" name="Θέση περιεχομένου 2">
            <a:extLst>
              <a:ext uri="{FF2B5EF4-FFF2-40B4-BE49-F238E27FC236}">
                <a16:creationId xmlns:a16="http://schemas.microsoft.com/office/drawing/2014/main" id="{0B6947B1-2E56-06F6-8C7B-249A5130B5C6}"/>
              </a:ext>
            </a:extLst>
          </p:cNvPr>
          <p:cNvSpPr>
            <a:spLocks noGrp="1"/>
          </p:cNvSpPr>
          <p:nvPr>
            <p:ph sz="half" idx="1"/>
          </p:nvPr>
        </p:nvSpPr>
        <p:spPr/>
        <p:txBody>
          <a:bodyPr/>
          <a:lstStyle/>
          <a:p>
            <a:r>
              <a:rPr lang="en-US" b="1" dirty="0"/>
              <a:t>Characteristics-Indices-Biomarkers:</a:t>
            </a:r>
            <a:r>
              <a:rPr lang="en-US" dirty="0"/>
              <a:t> quantification of speech characteristics with the aim of disease recognition/disease progression/determination of medication</a:t>
            </a:r>
            <a:endParaRPr lang="el-GR" dirty="0"/>
          </a:p>
        </p:txBody>
      </p:sp>
      <p:sp>
        <p:nvSpPr>
          <p:cNvPr id="4" name="Θέση περιεχομένου 3">
            <a:extLst>
              <a:ext uri="{FF2B5EF4-FFF2-40B4-BE49-F238E27FC236}">
                <a16:creationId xmlns:a16="http://schemas.microsoft.com/office/drawing/2014/main" id="{43F1EB17-F5FB-9EA7-C9FA-B4BA6C4210C5}"/>
              </a:ext>
            </a:extLst>
          </p:cNvPr>
          <p:cNvSpPr>
            <a:spLocks noGrp="1"/>
          </p:cNvSpPr>
          <p:nvPr>
            <p:ph sz="half" idx="2"/>
          </p:nvPr>
        </p:nvSpPr>
        <p:spPr/>
        <p:txBody>
          <a:bodyPr/>
          <a:lstStyle/>
          <a:p>
            <a:r>
              <a:rPr lang="en-US" b="1" dirty="0"/>
              <a:t>Telemedicine:</a:t>
            </a:r>
            <a:r>
              <a:rPr lang="en-US" dirty="0"/>
              <a:t> Very often the collection of speech data is done through an application → Processing → Clinical evaluation → Clinical response (as in remote areas)</a:t>
            </a:r>
            <a:endParaRPr lang="el-GR" dirty="0"/>
          </a:p>
        </p:txBody>
      </p:sp>
      <p:sp>
        <p:nvSpPr>
          <p:cNvPr id="5" name="Θέση ημερομηνίας 4">
            <a:extLst>
              <a:ext uri="{FF2B5EF4-FFF2-40B4-BE49-F238E27FC236}">
                <a16:creationId xmlns:a16="http://schemas.microsoft.com/office/drawing/2014/main" id="{1F93744A-6CC1-16B9-47B0-733AB5D91643}"/>
              </a:ext>
            </a:extLst>
          </p:cNvPr>
          <p:cNvSpPr>
            <a:spLocks noGrp="1"/>
          </p:cNvSpPr>
          <p:nvPr>
            <p:ph type="dt" sz="half" idx="10"/>
          </p:nvPr>
        </p:nvSpPr>
        <p:spPr/>
        <p:txBody>
          <a:bodyPr/>
          <a:lstStyle/>
          <a:p>
            <a:r>
              <a:rPr lang="en-US"/>
              <a:t>09-Mar-26</a:t>
            </a:r>
          </a:p>
        </p:txBody>
      </p:sp>
      <p:sp>
        <p:nvSpPr>
          <p:cNvPr id="6" name="Θέση υποσέλιδου 5">
            <a:extLst>
              <a:ext uri="{FF2B5EF4-FFF2-40B4-BE49-F238E27FC236}">
                <a16:creationId xmlns:a16="http://schemas.microsoft.com/office/drawing/2014/main" id="{1AC75156-DFFF-C073-DB02-E4910751C176}"/>
              </a:ext>
            </a:extLst>
          </p:cNvPr>
          <p:cNvSpPr>
            <a:spLocks noGrp="1"/>
          </p:cNvSpPr>
          <p:nvPr>
            <p:ph type="ftr" sz="quarter" idx="11"/>
          </p:nvPr>
        </p:nvSpPr>
        <p:spPr/>
        <p:txBody>
          <a:bodyPr/>
          <a:lstStyle/>
          <a:p>
            <a:r>
              <a:rPr lang="en-US"/>
              <a:t>Advanced topics in Biomedical Informatics</a:t>
            </a:r>
          </a:p>
        </p:txBody>
      </p:sp>
      <p:sp>
        <p:nvSpPr>
          <p:cNvPr id="7" name="Θέση αριθμού διαφάνειας 6">
            <a:extLst>
              <a:ext uri="{FF2B5EF4-FFF2-40B4-BE49-F238E27FC236}">
                <a16:creationId xmlns:a16="http://schemas.microsoft.com/office/drawing/2014/main" id="{D8FF3EC9-0456-6353-C2D9-EB0637CC8946}"/>
              </a:ext>
            </a:extLst>
          </p:cNvPr>
          <p:cNvSpPr>
            <a:spLocks noGrp="1"/>
          </p:cNvSpPr>
          <p:nvPr>
            <p:ph type="sldNum" sz="quarter" idx="12"/>
          </p:nvPr>
        </p:nvSpPr>
        <p:spPr/>
        <p:txBody>
          <a:bodyPr/>
          <a:lstStyle/>
          <a:p>
            <a:fld id="{00D10385-91D0-40F3-81EA-50E9A0B25A7B}" type="slidenum">
              <a:rPr lang="en-US" smtClean="0"/>
              <a:t>9</a:t>
            </a:fld>
            <a:endParaRPr lang="en-US"/>
          </a:p>
        </p:txBody>
      </p:sp>
    </p:spTree>
    <p:extLst>
      <p:ext uri="{BB962C8B-B14F-4D97-AF65-F5344CB8AC3E}">
        <p14:creationId xmlns:p14="http://schemas.microsoft.com/office/powerpoint/2010/main" val="3542481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3754</TotalTime>
  <Words>3106</Words>
  <Application>Microsoft Office PowerPoint</Application>
  <PresentationFormat>Widescreen</PresentationFormat>
  <Paragraphs>503</Paragraphs>
  <Slides>57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Arial Rounded MT Bold</vt:lpstr>
      <vt:lpstr>Calibri</vt:lpstr>
      <vt:lpstr>Calibri Light</vt:lpstr>
      <vt:lpstr>Google Sans</vt:lpstr>
      <vt:lpstr>Times New Roman</vt:lpstr>
      <vt:lpstr>Wingdings 3</vt:lpstr>
      <vt:lpstr>Office Theme</vt:lpstr>
      <vt:lpstr>Introduction to Advanced topics in Biomedical Informatics Speech Signal Processing</vt:lpstr>
      <vt:lpstr>Dr. Anastasia Pentari: Short Biography</vt:lpstr>
      <vt:lpstr>What is Speech?</vt:lpstr>
      <vt:lpstr>Speech Transmission (Speaker → Listener)</vt:lpstr>
      <vt:lpstr>Speech Transmission (continued)</vt:lpstr>
      <vt:lpstr>Digital Speech</vt:lpstr>
      <vt:lpstr>Main Applications of Speech Processing</vt:lpstr>
      <vt:lpstr>Other Applications of Speech Processing</vt:lpstr>
      <vt:lpstr>Important Applications of Speech Analysis</vt:lpstr>
      <vt:lpstr>Speech Signal Processing Procedure</vt:lpstr>
      <vt:lpstr>Speech Signal Processing Procedure</vt:lpstr>
      <vt:lpstr>What are the (speech) Features?</vt:lpstr>
      <vt:lpstr>Definition of Features</vt:lpstr>
      <vt:lpstr>Why do we extract Features?</vt:lpstr>
      <vt:lpstr>Examples of Speech Signals</vt:lpstr>
      <vt:lpstr>Speech-based Characteristics/Features</vt:lpstr>
      <vt:lpstr>Prosody in Linguistics</vt:lpstr>
      <vt:lpstr>Prosodic Time Features</vt:lpstr>
      <vt:lpstr>Examples of Time Features</vt:lpstr>
      <vt:lpstr>Important Speech-based Features (1)</vt:lpstr>
      <vt:lpstr>Important Speech-based Features (2)</vt:lpstr>
      <vt:lpstr>Features in Frequency Domain</vt:lpstr>
      <vt:lpstr>Examples of Spectrums</vt:lpstr>
      <vt:lpstr>Spectrum Vs. Cepstrum</vt:lpstr>
      <vt:lpstr>Cepstrum and MFCCs Computation</vt:lpstr>
      <vt:lpstr>eGeMAPS</vt:lpstr>
      <vt:lpstr>Example of eGeMAPS Efficacy</vt:lpstr>
      <vt:lpstr>Machine Learning</vt:lpstr>
      <vt:lpstr>Machine Learning Basic Techniques</vt:lpstr>
      <vt:lpstr>Supervised Learning</vt:lpstr>
      <vt:lpstr>Supervised Learning Procedure</vt:lpstr>
      <vt:lpstr>Supervised Learning Procedure</vt:lpstr>
      <vt:lpstr>Advantages &amp; Disadvantages</vt:lpstr>
      <vt:lpstr>PowerPoint Presentation</vt:lpstr>
      <vt:lpstr>What is a graph?</vt:lpstr>
      <vt:lpstr>Types of graphs</vt:lpstr>
      <vt:lpstr>How can we represent-construct a graph?</vt:lpstr>
      <vt:lpstr>Ways of constructing a graph</vt:lpstr>
      <vt:lpstr>How to treat Speech Signals</vt:lpstr>
      <vt:lpstr>Visibility graph theory</vt:lpstr>
      <vt:lpstr>From speech signal to visibility graph</vt:lpstr>
      <vt:lpstr>From graph to the graph-based characteristics</vt:lpstr>
      <vt:lpstr>Degree of Connectivity (DoC)</vt:lpstr>
      <vt:lpstr>Density (D)</vt:lpstr>
      <vt:lpstr>Modularity (Q) (1/2)</vt:lpstr>
      <vt:lpstr>Modularity (Q) (2/2)</vt:lpstr>
      <vt:lpstr>Clustering Coefficient (CC)</vt:lpstr>
      <vt:lpstr>Shortest path length (L)</vt:lpstr>
      <vt:lpstr>Small-world coefficient (S) (1/2)</vt:lpstr>
      <vt:lpstr>Small-world phenomenon (2/2)</vt:lpstr>
      <vt:lpstr>Graph-based features VS GeMAPS</vt:lpstr>
      <vt:lpstr>RESULTS</vt:lpstr>
      <vt:lpstr>Examples of Graph-based Features</vt:lpstr>
      <vt:lpstr>Alternative Graph-based Approach</vt:lpstr>
      <vt:lpstr>Graph-based Analysis of Speech Signals</vt:lpstr>
      <vt:lpstr>Multi-Representation Analysis of PD-Speech Signals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Advanced topics in Biomedical Informatics</dc:title>
  <dc:creator>Giannis Kyprakis</dc:creator>
  <cp:lastModifiedBy>Giannis Kyprakis</cp:lastModifiedBy>
  <cp:revision>197</cp:revision>
  <dcterms:created xsi:type="dcterms:W3CDTF">2026-03-06T10:36:11Z</dcterms:created>
  <dcterms:modified xsi:type="dcterms:W3CDTF">2026-03-24T10:22:00Z</dcterms:modified>
</cp:coreProperties>
</file>