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theme/theme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  <p:sldMasterId id="2147483687" r:id="rId40"/>
    <p:sldMasterId id="2147483688" r:id="rId41"/>
    <p:sldMasterId id="2147483689" r:id="rId42"/>
    <p:sldMasterId id="2147483690" r:id="rId43"/>
    <p:sldMasterId id="2147483691" r:id="rId44"/>
    <p:sldMasterId id="2147483692" r:id="rId45"/>
    <p:sldMasterId id="2147483693" r:id="rId46"/>
    <p:sldMasterId id="2147483694" r:id="rId47"/>
    <p:sldMasterId id="2147483695" r:id="rId48"/>
    <p:sldMasterId id="2147483696" r:id="rId49"/>
    <p:sldMasterId id="2147483697" r:id="rId50"/>
    <p:sldMasterId id="2147483698" r:id="rId51"/>
    <p:sldMasterId id="2147483699" r:id="rId52"/>
    <p:sldMasterId id="2147483700" r:id="rId53"/>
    <p:sldMasterId id="2147483701" r:id="rId54"/>
    <p:sldMasterId id="2147483702" r:id="rId55"/>
    <p:sldMasterId id="2147483703" r:id="rId56"/>
    <p:sldMasterId id="2147483704" r:id="rId57"/>
    <p:sldMasterId id="2147483705" r:id="rId58"/>
  </p:sldMasterIdLst>
  <p:notesMasterIdLst>
    <p:notesMasterId r:id="rId112"/>
  </p:notesMasterIdLst>
  <p:sldIdLst>
    <p:sldId id="256" r:id="rId59"/>
    <p:sldId id="300" r:id="rId60"/>
    <p:sldId id="301" r:id="rId61"/>
    <p:sldId id="258" r:id="rId62"/>
    <p:sldId id="302" r:id="rId63"/>
    <p:sldId id="303" r:id="rId64"/>
    <p:sldId id="308" r:id="rId65"/>
    <p:sldId id="304" r:id="rId66"/>
    <p:sldId id="305" r:id="rId67"/>
    <p:sldId id="306" r:id="rId68"/>
    <p:sldId id="307" r:id="rId69"/>
    <p:sldId id="309" r:id="rId70"/>
    <p:sldId id="310" r:id="rId71"/>
    <p:sldId id="311" r:id="rId72"/>
    <p:sldId id="312" r:id="rId73"/>
    <p:sldId id="268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49" r:id="rId88"/>
    <p:sldId id="345" r:id="rId89"/>
    <p:sldId id="343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  <p:sldId id="334" r:id="rId99"/>
    <p:sldId id="337" r:id="rId100"/>
    <p:sldId id="336" r:id="rId101"/>
    <p:sldId id="335" r:id="rId102"/>
    <p:sldId id="341" r:id="rId103"/>
    <p:sldId id="342" r:id="rId104"/>
    <p:sldId id="339" r:id="rId105"/>
    <p:sldId id="340" r:id="rId106"/>
    <p:sldId id="338" r:id="rId107"/>
    <p:sldId id="346" r:id="rId108"/>
    <p:sldId id="347" r:id="rId109"/>
    <p:sldId id="348" r:id="rId110"/>
    <p:sldId id="292" r:id="rId11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64" d="100"/>
          <a:sy n="64" d="100"/>
        </p:scale>
        <p:origin x="1332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84" Type="http://schemas.openxmlformats.org/officeDocument/2006/relationships/slide" Target="slides/slide26.xml"/><Relationship Id="rId89" Type="http://schemas.openxmlformats.org/officeDocument/2006/relationships/slide" Target="slides/slide31.xml"/><Relationship Id="rId112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4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102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2.xml"/><Relationship Id="rId95" Type="http://schemas.openxmlformats.org/officeDocument/2006/relationships/slide" Target="slides/slide3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113" Type="http://schemas.openxmlformats.org/officeDocument/2006/relationships/presProps" Target="presProps.xml"/><Relationship Id="rId80" Type="http://schemas.openxmlformats.org/officeDocument/2006/relationships/slide" Target="slides/slide22.xml"/><Relationship Id="rId85" Type="http://schemas.openxmlformats.org/officeDocument/2006/relationships/slide" Target="slides/slide2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.xml"/><Relationship Id="rId103" Type="http://schemas.openxmlformats.org/officeDocument/2006/relationships/slide" Target="slides/slide45.xml"/><Relationship Id="rId108" Type="http://schemas.openxmlformats.org/officeDocument/2006/relationships/slide" Target="slides/slide50.xml"/><Relationship Id="rId54" Type="http://schemas.openxmlformats.org/officeDocument/2006/relationships/slideMaster" Target="slideMasters/slideMaster5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91" Type="http://schemas.openxmlformats.org/officeDocument/2006/relationships/slide" Target="slides/slide33.xml"/><Relationship Id="rId96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8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81" Type="http://schemas.openxmlformats.org/officeDocument/2006/relationships/slide" Target="slides/slide23.xml"/><Relationship Id="rId86" Type="http://schemas.openxmlformats.org/officeDocument/2006/relationships/slide" Target="slides/slide28.xml"/><Relationship Id="rId94" Type="http://schemas.openxmlformats.org/officeDocument/2006/relationships/slide" Target="slides/slide36.xml"/><Relationship Id="rId99" Type="http://schemas.openxmlformats.org/officeDocument/2006/relationships/slide" Target="slides/slide41.xml"/><Relationship Id="rId101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8.xml"/><Relationship Id="rId97" Type="http://schemas.openxmlformats.org/officeDocument/2006/relationships/slide" Target="slides/slide39.xml"/><Relationship Id="rId104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3.xml"/><Relationship Id="rId92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8.xml"/><Relationship Id="rId87" Type="http://schemas.openxmlformats.org/officeDocument/2006/relationships/slide" Target="slides/slide29.xml"/><Relationship Id="rId110" Type="http://schemas.openxmlformats.org/officeDocument/2006/relationships/slide" Target="slides/slide52.xml"/><Relationship Id="rId115" Type="http://schemas.openxmlformats.org/officeDocument/2006/relationships/theme" Target="theme/theme1.xml"/><Relationship Id="rId61" Type="http://schemas.openxmlformats.org/officeDocument/2006/relationships/slide" Target="slides/slide3.xml"/><Relationship Id="rId82" Type="http://schemas.openxmlformats.org/officeDocument/2006/relationships/slide" Target="slides/slide2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9.xml"/><Relationship Id="rId100" Type="http://schemas.openxmlformats.org/officeDocument/2006/relationships/slide" Target="slides/slide42.xml"/><Relationship Id="rId105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4.xml"/><Relationship Id="rId93" Type="http://schemas.openxmlformats.org/officeDocument/2006/relationships/slide" Target="slides/slide35.xml"/><Relationship Id="rId98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9.xml"/><Relationship Id="rId11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4.xml"/><Relationship Id="rId83" Type="http://schemas.openxmlformats.org/officeDocument/2006/relationships/slide" Target="slides/slide25.xml"/><Relationship Id="rId88" Type="http://schemas.openxmlformats.org/officeDocument/2006/relationships/slide" Target="slides/slide30.xml"/><Relationship Id="rId111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1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60427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60429" name="Text Box 1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AFDEDA-4091-4028-AAB6-0F1E74CDDC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9A0B8C-A17D-4600-98B7-0C8661629BA4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0436BE-EEC3-417D-9644-18EEEE657A74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27F34E-ADAC-4473-97FB-14383D59BDAD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57712" cy="3417888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4751FB-E7A2-474B-9523-7302A1B5102D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l-GR" altLang="el-G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FB095-D7A2-4278-BF5F-28EEF3BEA6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59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18488" cy="451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E486A-D4F7-4D9F-82DB-3E1AA0C8CA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2414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0365-0436-4209-847E-6D275A3E0A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6907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1797-B077-4509-B7C9-AD3019B5DC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76592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934E-ECA3-4EFB-B365-459A4BC87B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7238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A97D-6F31-4CB7-B735-A3B9D322DC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9864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E6F0-0B50-47D5-8A0D-259D72B215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1131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57F4-4162-42E3-BC84-04CE6DC9BE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8070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A580-FE89-41DA-BFB6-E9949BD173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6130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AEE4-9766-4826-8484-7A6CFD0B5C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596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C86C-5D9A-48A3-98A2-C2BC4C14C0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9832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ED6C-61C9-41D2-A5C2-1B240519BB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62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758825"/>
            <a:ext cx="2054225" cy="6873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58825"/>
            <a:ext cx="6011863" cy="6873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E3AA6-6BEA-4A6E-A3E5-CF85805223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2724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F3C3-25C6-4D81-A3B6-BE7E55F144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6748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A05A-65B0-4FEE-9FFB-D02DDE67B2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031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CA25-C3D8-4B80-8162-A054D3E99F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4079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45C9-60BB-487C-8C9E-8057724220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5543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8B3DB-298B-49E7-819C-9125FF3A2F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7159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FF84C-8AA1-4FF3-9D2B-79BE55C106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8288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A139-E326-4101-9448-089544BEB4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5371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7198-3F13-4B8B-BF4A-1F2BD762B9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7618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465F9-D33D-44A3-BA4C-46D4580531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7833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ACBD7-6740-484B-9810-516FCEA1A8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05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ECEC8-262C-4A78-BA21-7149478328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1146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CF65-92D3-4EBD-8D7D-877D818BDA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7427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F052-363A-45AA-B5F5-9BC43173EC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97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CCF1-AB1D-494F-A191-178F1BEAA9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788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E9F7-D199-4AF5-A2F5-DBED758EF0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6031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3A0E5-A072-40C6-A319-2F7E9B6BD8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049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6CD0-71A0-477A-BAF9-501BC7FA1E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2988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026C7-A0CD-49D9-96D4-5523D40454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1134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893B-528D-4F76-B543-9BA9E47037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1053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7D1C5-EC5E-42C1-87B7-20E4156394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8873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BB39-38CA-4467-8F06-56C2178E79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27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D0BC-00F3-4319-93ED-83CAD61BC2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587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293E2-839E-4D2F-BA9F-63A1B1684F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0216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8388-EC61-4FA2-9BBD-51A7F8A877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6608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D6C1D-9EA5-4A72-B4C6-3FFAB7CB7D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7479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B1AE-B815-4848-BBB8-AFB344BCA0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9755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4C62-712E-4A70-B414-F49A6C246C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9598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9507-C3B3-4667-88C2-7F943E82D1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0044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39E5-079D-4979-9A32-E4C15CDA48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5777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11EC-551A-430F-8D7B-880568F379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70087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AF02-05C5-49CD-8796-0531289F3E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7580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75F0-D19D-45C8-8151-FDBB8B88B5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913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C54E-D295-478B-9ABB-5D47CC0287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0214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E2C2-08A0-46D1-BB54-FCE4B0C690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4466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1D17-964C-451F-9826-A927B8A417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7053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07E6-ED9F-4F86-A8B5-0C8AE049A2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6630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68F56-3EEC-444D-A12A-F2956821AE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8415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1262-DD65-432F-A890-292B8C6A2D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4333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CBF6-6276-49CE-8498-A2B09E12D0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76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3BE1-3475-4FEA-B620-FB60EA63D2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5088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509A-F025-4334-96BA-DF8878D0AB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6651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6607-29E0-4F34-9E69-CE9BAE50A9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1884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3CFC-A13F-4EB8-A0AC-8D2597C43D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45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C0AC-8517-43ED-88D4-D09201BE1A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790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E4DF-6386-408B-BB5B-965080CA59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2961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1182-3A96-4173-9118-19A51D3A77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1625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1C24-E321-463D-96B5-5DA2197C79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990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E432-11D6-4946-AB43-63622D3E01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6074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67E-AD28-453F-B6EE-4049AA9465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039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BFEF-2642-4E2C-9CF2-C06F2163D9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3356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04C3-8AFF-41AF-8E21-5C22D65E71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5741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10A8-6449-4DEC-AA2A-CF04F5671D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3028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5333-575F-4A9A-8400-0D9C6F8548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1159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515C-48B0-4A94-86D1-9388D297B0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77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9414-E34F-496D-9F30-E8E4CC74FA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1429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C8AF-2875-4C10-B769-F5DA6B7874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2231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9B6F-1A0F-4F20-B6B2-D9ABA93640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0127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3E39-4F17-4826-AA48-AD86248B5E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727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3E81B-9F59-4B47-85D3-050894163A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837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C268-3220-45E6-9A97-9692081527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3374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AE3C-196E-4144-8822-951608894C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0337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9F76-104F-4DD8-A1AE-3CA0797ABA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3042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7212-0C01-40C1-82C8-958ADB24FC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0797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3F27-E088-45CB-B03F-7948E27AEB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5231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081D-D468-41BF-BEA2-2DB02F1154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80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3611-84E4-4EA3-A4FB-FADB06BF7B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8043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C36C-89FF-4B72-92F0-D1D1A3DC96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17507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0FF1-FB69-4DA3-8358-C015B6DF52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691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3408-0817-47A7-8C7B-FE370C866D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7730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72E0-F60D-4FA6-A5E7-5E1AAEB579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1278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0869-49A6-41FC-9F59-39F98694E7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5290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BE2C-4377-47B2-A33C-93008079C4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8511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C6D6A-6BC8-40F4-8B2C-FA551092F2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235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43A7-EB2C-4671-8439-F6F660FD84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3885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B49B-346B-47CA-A7F5-0B42703FB2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0908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E267F-6F4F-4067-B55F-A25134E045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172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0EC4-9253-4D4E-9006-F05A30ED4A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7662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A4596-AB1C-459B-AC0B-055A5789AB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44919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6321-67CA-4EDC-BD61-2CD912B6F8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4092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D431-EC7B-49FF-A643-C39568F480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64625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6FD9-11BC-4A07-98FD-932A1F7281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6934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5DF74-3AD0-47C0-9F00-A12E370663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5027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3F95-5D03-46D5-B9BA-546046AF44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7467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5510-029F-40E7-83A1-BFAE8544D1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2280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61DA-CCDE-4DC1-91D7-9E6216408F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0017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86F2-A667-482B-ABC2-D083CA9281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657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F889-D4EB-4517-B8FF-A36C87992C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894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0BF9E-C21E-464D-88DB-3D61C8A410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3949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1B8F-CA9C-45B8-823B-E7B9EF4E08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85508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045B-BAFE-45C4-BDCE-F7B71352A8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9583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F956-1D5A-4562-95EC-154CCC83F1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39919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BD26-1523-4177-ADFD-C5103830D1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9355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D57A8-46EA-49F2-B15D-696A127A35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05115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3C0D-EBE9-436A-90E6-1F739DDA4B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14602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B44F-B6E8-42BD-B8D7-6F1C2CB2EB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8639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C245-0316-4309-8EFF-63F93DC7CF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8514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2C83-A06B-415C-9E80-F283EA0BE3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2017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84C6-0F15-484A-AD27-3458A95A4E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34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25B9-33AF-4161-9038-B0AB517DBD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79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533C-A39B-4F27-B6E7-A67E17A8F0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7851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4F86-9BF8-444D-9D47-03CED99F80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2222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6DE2-95C8-46CE-8FEB-9DAB1A7FEA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93170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A677B-107E-4FD3-A5F8-9C542B1BAD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6900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DC2BB-693B-4258-9748-D96981B7FC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84625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5BA9-2D8C-4F8C-B89B-7A7079AAF5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9740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4216-F6AE-4B16-A606-D1A98F5FC9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65315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5A5B-2008-4C85-8CC5-3326BB4D60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5714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65D35-255B-434F-82B4-A4D55CED2F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9009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5B53-7DCB-41A5-B7EC-E945D7519D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7971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5BEA6-4ADB-4A2A-B91B-5DA3F298CC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56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58A8-9872-46DA-83CC-67CC2D1169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8576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12204-7729-4627-B3D1-17F63F8DCF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43974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815B-D438-467D-AED9-69A03D463F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72576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372A3-5DD8-4E41-A2CE-E691C4E972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3038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5EC7-75B4-4161-B272-B2863702A8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8326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1846-1B3C-4372-A4F2-7B631E34A6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0762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6442E-EF04-4D7A-A649-CE52BBA700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69926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BD46-FCEC-4B16-9E49-E701E7DE96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9907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855-DC86-4273-9FB2-7EEAFF9746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842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02DE-6A59-4A35-BD1C-1A6769F109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54662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C03A-7925-416E-A5F5-5945EEEEB3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691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C9D92-A640-4030-AB6A-443BDC8149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09811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C355-EC7F-49B6-BA2D-63C6964B5E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8986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BDDE-3177-4127-AC4C-DA0AB246EA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1006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EBB2-CF6B-44C9-A5A2-E06CCD34C3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71714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B023-E2DA-4082-B455-F1865C375B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61882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6EEF-921B-44A1-9649-D1E53D6F7F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14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E333-25F4-4483-B78C-0E5468443D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09560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1567-44B8-47CB-B37F-A12EDA904B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11829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F923-750E-4B6D-A1B5-74F4730740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1712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E345-4A95-4512-A6F2-FE12FDABC5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6805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0628-022C-453F-A979-D4B0E472DB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710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D0B5-F8DD-4B4B-AC38-876A979FD5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02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7353-CC67-4E3D-80FC-5159AF65E5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9213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0989-74CF-408C-9AB4-4960507CB4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6385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AC1E-B485-46CE-A0CA-916752287A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94906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5536-2265-41EE-AB9E-B6686C9C2A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8441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2EFA9-91B0-484F-8F5B-B59D576220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7797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4C9F-1217-4316-AF8B-F5FC19FBFA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2576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28A4-1764-4B48-A49C-F8CC0BB59B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24941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05EF-D3D2-493D-8E2C-F38954576D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36003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3602-8C52-4DD7-A793-587FCCFD38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09565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DB1A4-A00A-4D36-B40A-D14C25E6B7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489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E38E-4929-484F-B5A7-943A76DCB8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073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75A5-7210-4A5A-BF49-E1734D07B7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335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9FE8-D23A-4E59-8647-7CE2579A0A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2397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2858C-36A1-4609-ABFB-B331CEA8D3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83325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CC157-FE03-450C-B0D7-E6B9EC5861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40128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5133-4822-4F1B-821B-AD5B3894D8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5277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471A-D93E-4CE4-9803-402BB234E9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39178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351E-2FCD-4F75-8C67-87A51852AE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89177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8EAF8-C4D0-4837-9DB9-B0CE760FB2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02597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BB16-DBEB-47A3-8E6D-AB1C8A935F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85656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77EFC-009D-445E-9724-3BA6FA3B3D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87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785C-BD3E-4432-B701-68E6B391AB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24152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D09C-46D3-46F7-9A69-CAEE1DD21A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6589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9D8F-45F8-470F-A3C4-DC76A193D9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947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A328-9950-45B4-87CE-E85D556C3F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77354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C6CF-1A04-4430-8FEE-02640258D8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44186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1156-D7D4-4E59-9E58-9D0AB6432A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6674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AD28-D0F4-4D80-9EB1-713E259D0F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0749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AA03-D30B-4FE2-ACD8-AE6A32D983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1163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8E60-D65D-470D-8175-E2A527BD02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33672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6183-58E4-4324-86F5-9553F557FF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5886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19FC-88D2-4868-A1DF-F305B74F51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228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801D-C8C1-47C0-B4A4-D0A0D73561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60446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67B2-806F-4670-806F-42495F75FC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0301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85FA-75E5-4AA9-9E7D-B14B66B2C4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72157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4968-E4C9-4A5C-84A1-74421BEA29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1926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F3BF-8DAF-40B0-A649-0339CC8E4C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1591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A04F-952E-406E-A4E2-F15355F022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145319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7E149-A816-4D93-B741-D129387B06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3493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9A29-3034-4A88-A6E4-6A2371282B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18265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B234-D15E-4195-96AD-405EEC2ACB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5689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6284-488B-4283-81A2-4A6935F1B6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77382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8667-2D46-4AEF-970F-A3B67C48C3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66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F432-B7F6-4D4E-A18E-687623A2F1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48368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054B-C240-4B2D-BBB6-659660E782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190430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177B-80DA-429D-AC22-B3A7D9B647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59614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4710-7C57-4976-97A3-17260CE5FB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56452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6A05-4E30-4389-8891-284A7915A7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35716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4D02-0B76-4DEF-9F77-DC39B09547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79583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083B-FDB8-4395-BBF9-3548DA31C8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24612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2ADE-A4D0-47B1-8B25-C97DFBD890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2664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52312-3155-4D70-B2D0-8933BC0E14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1912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35CC-1705-4A60-87F8-48E040CD25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27727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CB93-33D0-47E6-97E5-EA1279A91A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82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5A7D-1BAE-4E26-879B-F2682B1B59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5261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38FC-AF27-419B-93A2-68E4374467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1620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2E222-4004-4822-8CA3-C776C7524E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7209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C32F-2036-415F-BAE8-D33ABE6668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53705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80D9-00CB-4749-93D7-2869A1F6C3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51121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EBE2-55D6-4173-A20D-B7DDD87BEE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46515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956B-45F8-42FC-944C-BD836843FA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53532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A70F-4307-4844-B63F-FFB03A1AF6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50589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F29D-8CE5-453D-8344-7FA45F220F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104987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2828-7DC5-4B7B-B07D-228F54AD4C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18260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D702C-1255-4F7C-ABEB-B73919D650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5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00C0-56D4-4BDE-92DB-BEE5DF1603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36755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35FD4-80A4-493C-AE19-B97058D028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1846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5F9A-450E-47CA-B901-EDD94F56D8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45594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B8A9-9FBA-406C-8EA1-4223E220E9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51614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1AA0-2BBB-4F92-9CF8-324EEF0ADA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48652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04A0-1838-44B9-AE03-166B6AA526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6373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032CF-1B44-4663-9544-48FF28B252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90072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5B3B-080C-4D3F-8EEA-1D7F24568C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30609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4E75-927F-4B93-B836-5258CDCC04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8790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6E87F-1514-497E-AED3-518F091444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5393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74C71-6627-41DD-B506-CD7C2A0C96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37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8A90-B065-4C2E-A94F-A59C06CEE9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622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022E-2B80-4C5D-9F90-14E847814E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8548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95F46-F510-4A65-B3BF-2A191486FD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01525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F073-7242-4836-90EE-F3AE277E70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325641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1BFAF-AE86-46DA-984E-2264A4B04A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3470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294EA-89CB-448A-951E-36D7BF9CB6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70566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2E71-B2C0-4729-AD3A-ADE5EC71A7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03015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DADD-F59D-47B9-8C67-0D032E90EC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7910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B723-3E35-434E-9EDB-B6EFC3299D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94218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345B-1E6E-4C5D-822C-349FA95390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3200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F7388-F767-4805-8566-AC70721477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53141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D81C-6C37-4695-A024-CC2B3872DB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868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5EFF-D45C-43C7-87C8-1B638DAD85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8931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2B95-A305-4EF7-A7B6-1125786FA4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33103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9BB9-E851-4BC2-8E05-34CDE7BEDB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7594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B6CF-AE79-4B03-AE82-1944A246B0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92226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3E47-6D2B-4EF4-80F3-3277274CE6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0012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6AEE-FC15-477E-8100-6A6608CD6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11093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95FA-2D8F-4C77-A5E5-2EF4AECE67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47857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1947-C899-437A-86BA-0FC76646B8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1168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15E3-187E-4620-B3F0-D9EB38AB33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52917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E88C-16A6-4CDC-B471-AD835BC90B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0837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A8DD-67BA-4241-9480-ABA39EABA8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179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C100B-F282-4777-B4EA-7F674E8D62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35815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2BE9-7F1E-4772-B5DD-FEA4BCED78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88454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A993-CC49-4270-B9D9-C86EE9D74B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11491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A428-DA12-47F2-938C-71CE8799B8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89260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B83F-1268-4592-B4C5-73F4156578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93453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55A8-2675-4516-90A1-E640E9EEEB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29284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841F-3114-4CEF-8E5A-15B2307380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31888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1E61-EDA7-4A3D-8B20-AD6B89EFAC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37227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85EC-2258-4005-AEC6-93B38BE396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03252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BF60-C1D4-4184-9548-42BEDEE3AF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97323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9BAF-6322-4A27-A168-50CDC85934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610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206375"/>
            <a:ext cx="2054225" cy="632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1863" cy="632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0E655-07D5-47E5-8E28-F986CD859B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60463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9D7A-BCF4-4133-BEB8-F885706A01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94517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47D5-7DCF-47AF-B699-5E715C92DF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51882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324A-21A4-4EA2-8A60-A5BB82DE2C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93478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76ACA-DDCE-4923-9F70-762BDAB8BA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51524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F229B-6894-4132-8B7D-7BA5B9CE6D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8143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3F54-901E-48B8-BCBF-22CCE60F2F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44835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15D9-6443-442B-AFD8-E697CB6376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61012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E5FE-F74E-46F6-87E9-6FB9F17AFD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21269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5636-0F5E-4EF4-92D0-38359BF532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31478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402D-3096-4350-92A0-57CBF250A3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877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32E02-CA36-49AE-B149-3B041F61E0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85615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3F87-744F-444A-9EDF-866FF5083B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61730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6066C-F388-4674-9E11-82E9EE81D5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3117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4738-CF98-4863-A58B-1812C08F6A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67118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033F-ADFD-4A05-8698-09F429F55D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0194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4A5D-6499-4EA8-A6D9-CA92F87A27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15121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35E6-B5A9-4BA4-AB94-A98CBEE61E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95797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1791-497B-4201-8F93-63ADB3698A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0366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C19E3-6527-4EFE-9F8C-4452668908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90717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3024-A344-418E-B711-F895484F6F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7722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04F8-3D94-43DA-A342-AEDF44EEA7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009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9F90-4D4F-429D-A3BB-79214347F3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86845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24CD-227A-476C-9B6C-C19489EAA6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52850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DAF6F-4B0E-4541-BE65-9581B87177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41870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54D3-BCBA-43AF-BA2C-52A5D2FF6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58327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778E-6DD8-4D42-80AF-083C0BB536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65591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F7D8-D49D-42D6-9E49-7182F301F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23969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5C30-2656-487E-836C-8737D41F8B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46152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49229-EDC8-4957-8FFB-638187465E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1838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787A-6DC6-44F8-AB21-25DB01A8C7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5105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1586-DF1B-414D-9FD1-A4720A9B43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76738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9821-2A1F-484C-A956-95291F2305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42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2B6D-C8B0-40D1-843A-7E64361AD5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61173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3A8C-B3B4-4BAB-A505-BF7B0F4EDF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15315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59803-6562-4099-90F7-C50D3D08FF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26691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A1A3-0417-440D-A2A4-90B885D2F5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5788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25A5-8862-4B8C-B3F5-20FE13BAAC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83980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1B1C-A3E9-43C7-AB95-ED3BC903B3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2346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394E-C9D3-471E-86F2-ED05257B2F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18633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C9AB7-CA94-4751-9F8B-46CE006AA5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5691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5F652-E07B-4C08-A76D-1F6695CB97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11941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FAC9-960D-4947-936C-5A419C9CB4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85946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EB5F-584F-4D42-B522-67A77D7E3F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18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DC9F-1F8C-4B5E-861A-27F3E88234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31535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2A5A-A20E-4111-8097-7D0B1D88C7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44753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5AE9-7E94-49A9-BD96-ACA2AA3A65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38247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D9CE-EA24-462A-8DA8-8A0B2966C3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642283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9E1D-1055-4E0C-B40E-95F380795C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19007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583B-63D2-48C0-96D6-5A6481FBD4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70827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3A53-4F49-4611-AB81-D9E55E3439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67540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031C-1A1C-4D70-8DF3-2560AFAFED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47329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E875-70F4-4B3B-AB67-F292D44CBB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31998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8885-E373-4F50-A600-3B655C532F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0254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DC7A-6233-4FC8-AF2A-CCA6224053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486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6175C-ED20-4522-8519-A894100240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83102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89A82-DFBC-4A15-A0B6-A42976147D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8122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669D-CE8A-4E53-9179-39A74C1FD0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20603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45A3-B79B-4CCF-98AB-5B2061F3EC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21022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1C87-9378-4253-ACCB-CF2A2D2EB3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78751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0535-D0DF-42C7-9496-45B6C8131B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46319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2B21-7DB7-4361-BE49-0129117094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25480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7979-3C5C-4E3F-9588-6F576FCADD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409156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8D31B-605B-485B-9414-6B9775D520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30162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13E7C-F321-4B35-977D-270F7EE185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84951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542C-5B74-425B-9432-BEAD0D730B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170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F4D0-4B53-4AC3-80B0-3F2F687C40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06901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9B62-7B35-4E16-B166-248D214A91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93739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3129-AAE2-4AB2-BAF7-5E04FEE5BF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6685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736D-0474-40B7-91A9-6E4D87B797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50165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DA85-2F7D-4C3B-AAA6-4009741712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51078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C626-6D22-4F67-8452-87AEDDB579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10898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C529-1E2F-4750-B5E7-D9FB390636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75418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FADEE-36FD-4FCF-896C-CB2A585F80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8202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5051-E7D8-4E51-9AC8-62D9341CF4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81688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6FC8-5AD4-4EBB-A800-7FA471F07D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34106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FB89-5470-4CFB-AA4F-FDD26FE812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22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453F-C823-4AFC-818D-667C5BFEBE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5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BC64-4CD9-48FC-A42A-39F6F64FA0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4630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9FF5-3352-42C6-A2E2-22E6B681B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21058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CB470-65E3-4C76-A529-354D64FEF4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81432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12C8-9F41-4698-B2A0-6A0918AABA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3046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AA60-DF41-4C73-9C15-F7F7B91A03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3233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B528-9F0F-48E1-82F8-8768D09BE9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31182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C7E1-DE73-43B9-B08D-E846C66984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39109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6A7C-A313-4B5C-B46B-9B940312FC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96287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C21C-F227-4D28-8B62-AE0E6EF38D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99509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31531-27E0-46DE-B29F-8A545E0540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39262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D2DB-4DA7-4190-9D33-7B5AD3FB84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265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5D85-896A-4763-BE16-9E15D4451D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03167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BDA0-2DC7-462B-BB34-0E4129D179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43026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D0FB-7552-45E5-8FA8-7D0CF2B98B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19434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A78A-EE78-4CD3-92F0-0434FE0C6E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71851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A4D6-B3F8-4EA7-AEB4-0D04AB998F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87005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E96F-07B0-47E4-94AA-3BF756A8A0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0980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7736-DE8E-43D1-9212-C0FD1450F8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37417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81F6-9B93-43A0-B52E-A14E31B9E6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998892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6BF59-82F8-4D8E-A40C-CE3499CAEC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99549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B1F2-39F8-4E09-AE37-A7792B08A2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75676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2905-A505-455B-9897-26C714280D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551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CDDEA-12DE-4E98-838A-0799B78700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95222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1126-62AC-4009-9D8D-1832FE3551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744370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0357-0B4D-4335-BF51-FBD7A0A526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141463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6933-7980-4395-9009-C97C64AC77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729799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C2E7-9323-4415-BA57-C555898441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768228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1D37-B2BA-440A-8496-78E5AA74EB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57750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0627-CDF5-4984-847E-2419D65DC5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33660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DCCA-305E-47C0-8AEF-934D87DFE8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09741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ECF40-DD72-4231-B236-6CEA4E8AD6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20270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3E2E-662D-469C-B40E-3CDFABF87D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91035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23E7D-98D4-4FE6-A3D0-68C33E50DE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328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DF57-E1B9-4638-9074-6E2B44CDEC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3162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3B27-0DC0-482D-8ABE-4E4CFFE345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895968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8B71-7AF4-4483-9A29-97373A9CD4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09478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97063-13E4-4A25-95DD-CC8C3D856B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91118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5169-00B7-4F24-A11E-0E6AC897E5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6683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C218-349F-4479-ABE8-23912CEDF3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065075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298C-E737-4F0D-A499-24C5657080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34240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28C3-C628-4CD6-AC38-26C11746F0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05076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400B-1591-4FD6-B889-B89C50508D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16513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DB33-20DD-44BD-804A-82AF73A0BB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38146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F996-DC96-41E7-8A57-6C06DBB6B8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968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F39F-387B-4BB3-A709-0C48200145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1393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337B-E572-4967-8C00-FB05CE131D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79216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142EF-62FA-4076-9903-D29E4E9EB5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438184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73E3-4226-4BD5-A85C-D94683F97B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53503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B5C2-C386-4164-B5E6-09D95A4D1B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900924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6B96-4BA8-420D-82D9-ED782BC283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01032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F5F3-4A96-401F-A837-D593629486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19286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BFDE-BC5C-4E5B-ADC4-DD99FE4B65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34841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7056-163F-4F84-B487-DAC01D5917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55555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553D-3241-46CE-AB72-BB6265258B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60079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9679-F875-4347-8318-5F2414EC20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219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483A-2617-4162-A921-EFCFBE426C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67688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2CD07-6939-44A8-8B6C-7099A9170D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80176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B197-C59C-40A6-B722-BC6202407C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50281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7827-6AC5-4CFC-A386-8A1B6A182B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60379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986D-4AFD-4186-8DE6-92E9D3CF07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246672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FBEB-285D-4220-8717-2A6C972C1C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16568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4682-19E4-462F-BF28-6F88D82133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1152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D0E5-3F1D-4345-B69C-A112790F64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90593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CDE7-E3AA-4DE4-9716-17A5E66484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89211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CA6D-205C-4FCC-BE34-DA34387727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83180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AF45-560E-4EC1-8CEC-79AA5E7FCD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514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C301-DB7E-42BB-BAE2-0F59F55874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93639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AC4A-8BBA-46D2-840B-335A0E3154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84325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FD731-3AA2-459C-B14C-B402C7A9C4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69649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A28D9-5A02-44E4-AEB2-D54D8FC8A4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07118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EDC3-54B8-4016-A9D1-512F6D63AC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852049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B6AA-A586-4895-AD20-ACD41D964A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99441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9329-AF80-4AD0-8145-043EB5F28B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37083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171E7-1FA6-407A-8BD9-B0B4272570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79419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98B2-0678-4EF9-9516-E0DBF685DD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71696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CB12-97E1-420B-8C84-F18B902740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07545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5E98-A5A0-4B10-B749-604CF2EAC4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322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43DF-BD98-4DDE-BA1B-E144B09ED9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989993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EB0E-7B1C-4969-810E-AC5F88DDD8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8326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F21A-463B-4F06-9550-5FC0059540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51070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5A0D-4FF9-4E3A-9286-50D65C900B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53378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A2BF-22D4-441E-9248-4DA0FA09DE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39526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1A06-3467-404E-835A-20742F5D8E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702039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F092-22F2-468D-BCE7-2A8600A9FD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00484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6256-9502-47A1-BF5B-731B8FFC01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340750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0B0B-7858-461B-83F9-09E51F875E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492458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5888-C7C9-46F3-A352-BA7E39A457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18095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2AD3-04A3-4B4C-92E0-6F383A1EE3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681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10A5A-ED90-4E24-A150-56E3D64C91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879042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2ED49-09AC-4E29-AC06-A55EDFE039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64318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E9C4-D01F-4127-901D-3D7135809E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896553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32AA-99E9-4EF3-B187-6ADC20F307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77191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8C38F-DA9C-434B-8078-148FA8B180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34363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4490-2B5B-44DE-B284-11DF58F414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86478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54B24-6D36-48C9-AA42-35A7681779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827696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4D0F-02A1-45AB-B4FB-D5782F7366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395098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1D91A-A98E-4B72-B30D-35FD9ABA52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71934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0D1-68E3-4E2D-8D78-042521D001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139000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34C7-D4D8-4FF2-B6E7-293B646945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779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E833-2B83-43DA-ACB8-74B3ADF9A7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44212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E75D-B331-4F0D-862C-51DC2A9CA1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98377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4DBCA-C1D9-4D9A-A1A7-69BC4C2C32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37499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75E1-BE9E-4D20-93F4-BF03FA64BF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101400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AEF0-1FAF-458E-AE29-5949640449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25982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D24A-7880-4F00-9049-DF6BC81C37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75395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676E-2C97-4F1B-B83E-8262575CA3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607793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7192-61AF-4F9F-B125-FDB04DC6B6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02357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9C69-39EB-4EC5-84DB-728FB2EE5F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69224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6A08-6338-4E3B-AECB-AC6AE54F8B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66392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0D1E6-1378-4A4D-8CDD-FF16CED177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63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2F17-BE42-4089-A5BC-737A877F91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896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3076-31D8-473F-96A5-6DCB1A6167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80971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5703-0711-4B6C-8F2F-7279ABF174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64311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2DF3-7112-40F3-B0D2-7EB8960610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10535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8A2A-E63D-44C5-87BC-97EDA6F492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83837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AC34-DA51-4EB1-8FD0-EA0D3EEECB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42590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2220D-CC65-4934-9296-0161140A8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06129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6098-7424-4082-A120-4E09141F45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52553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F2BC-A0B6-4396-B292-FEE54F4302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357133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A84B-674D-462E-9DB6-5CE235B0E4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89597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2AAA9-CC32-41D6-BA96-B783C91225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05103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4758-9817-448D-836D-8C4A6F2584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060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C9F5-D316-4C3C-9BCA-5ACE981AB9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41529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EF68-DA55-4D9A-B82B-9A941159A0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90514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324E-D01F-479F-9F1E-EC0EFF38A6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66137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71E7-63EB-474A-8334-25C85AF3E9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02727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6C72-5B6E-4412-B373-29A05C896F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612997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39F4A-6047-4AEF-B89B-99CC0C9E52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335654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5993-FF27-4639-8E8E-47D27CBB45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01593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BA513-6F59-44FA-860A-58F5809852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78448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6E64-1E87-4EF9-B7F3-09600A9D27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43162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A306-557D-453C-A4CB-70BA0A982A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91401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BCE3-C303-49E5-9980-D783F178BF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463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D3068-40F5-4A31-838C-2691BCBD4C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39865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DA625-F124-47EA-8B56-E89038FDAC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7346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0300-F4E9-4303-BFAA-2B5F3D43A6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92718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48EC-0BF5-4F9C-B740-B6209D4922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77971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B439-5B3C-45CE-9D58-BBE6C637F9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98676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6395-A75D-4153-AD7E-23B56F2487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40335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FED09-9403-41BD-BFCA-A44C11ADFB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099310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9C55-9934-4A78-BABC-3194B07815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32263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96BF-8260-44D3-8C80-4A18092FB6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852480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1F33-A573-4BE1-B2D8-93BB7B753E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55284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61E-157A-4735-809B-284EDC5104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046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04D7-BDAA-4DEA-9FB8-5BE7EEABA4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09488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68FF9-066A-45DE-9529-81C802C368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03953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6990-8AD9-449C-8A74-F96EFB9F7C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86592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EF30-E147-480D-A278-333D09E0CF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06902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7030-828D-48A0-8617-823E3C56B7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16235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5B8D-BD60-4ECB-9DB1-48D99E9195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67819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105E-198E-4EE9-913E-5C23F912AF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0555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B3CD-77AC-4732-A8E5-66FA5C250D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440161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2A0D-5FB7-4279-A3B4-ACBBACA9DA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55509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0D40A-6542-4257-AE79-BFD7A71EBD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39218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99DA-8D19-43BE-8DD2-76FB01A19B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234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8F59-75F6-4581-B3D2-E00213F45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72496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8384-9BBA-4CFA-BDDC-B315C68218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35342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11D8-C2A8-47DB-BA42-4E39EB3815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48213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D0E9-3E7C-4D57-92A3-FD4CBD6248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182682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2608-9800-4454-8B83-2CD1670B64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16506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6912-544A-4765-A77F-79A16127D6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167221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539E5-8799-4FAB-BD8E-B4B56EF1AD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78459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8257-37A7-4FB6-AB38-C67A03C6E9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02849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D3E4-55A4-4A77-9201-36C9141BE0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005967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8C13-38DE-4A00-9995-8395461DF8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97637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B7D6-BA86-49ED-8607-CFE75B10D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523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DDB9-F5B0-4B6A-A920-FD71E4B1AE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12149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21A07-1E5E-41C2-BAAE-F2CE8A6FEB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02062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6FEA-194A-4EB0-8863-F662261A23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603773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2BB-8106-4D90-9F29-9CA7B3B062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108139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8EFBD-9657-4D4F-8301-7501D46B9E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58511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3D5F9-787C-49D7-B3D4-73BDB7DA42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93601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F882-323F-416F-9DA1-94C7227511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41203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D7E15-B98D-44E7-BB41-8E4E6DE556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849730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1647-91B0-4A15-858B-BE12B9325E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35966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8C49-8D26-4F7D-A2EB-EF398C5799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571048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0054-E6EF-44DB-83E7-0B5B3D74A8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905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9C4F-D2EE-45F8-B3AE-7068AD076D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1324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51EE-6E7E-45F1-8E44-E83B5817B7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5389864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65AF-BBDB-4FA3-A9CF-E66388514A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55374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E496-D3B7-495F-AD7C-9EEA870F47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6294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AB76-7822-4E26-B5E1-0BFD1B53CF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893803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E980-3D7E-4478-B0D7-59B6BF69F2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42216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953B-A1EC-4A27-B71C-5DAE453AA5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170864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C1DE-D304-4A46-9459-E0F7C70B5C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60678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2EF8-79C7-44DE-AF5A-F94DCC3DBA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79147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CF06-3F87-4F67-A112-98AA215675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767259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0E87-5EA4-4987-97A2-E12EB49298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620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40B8-3C9A-4EAF-BFE5-E9B3D44242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54608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A793-B949-4EA5-B8DE-8C883D8102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50180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875A-9EDC-4D16-BDD6-BF3B647363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91341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D64F-89B7-490B-BF9E-EF61360786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513166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0F93-E879-4EF5-BBD1-FB09ECFE78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814791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632B7-CF49-4AD4-87ED-B6E54C9A24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073363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AD15-6048-480A-97D8-FBC2DE53F8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0524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3E53-3B59-4387-91E2-30489FED61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20301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36AE8-CD4C-41FA-BA61-3AEA3A6FEC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53261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3F1E-EF3F-408C-933C-818017DF01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44037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E6A94-E5F5-40D5-AA60-73BD30947E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99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C512-CBFC-4200-9FAF-20DB5C7266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717291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4AB2-FB62-4B71-AD74-8EEC148503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14822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1054-847B-49CC-AE8C-53DDD36F87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62707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E0AF-2407-4F9C-859C-FD02DABEDD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95459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D36F-3E6C-49AD-8CE3-007FC6796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7041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A7948-111A-4166-8D87-89E1AA789E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21113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2DE1-B827-4FD4-AE86-EF05F883BA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5199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4FFB-0413-4E75-872C-1179B48B18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195491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FE5A-7601-4F69-9F16-47FE448024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514631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C2AB-4CB2-4CA1-ACFD-75E7937286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128926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9464-F7A1-4A0D-B337-AEC546A114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37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AD3-B31D-4A07-BA3A-DD17239295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674559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F205-9B2E-4085-B395-05120803B6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96739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D1F0A-A453-48C9-9095-6C7039E53F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45162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94A1-9277-4893-A964-300092BB04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8677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34F5-F1C9-4BA9-B924-EE331478FE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01520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E3A4-8742-4BAE-A98C-C3B362E6B9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82595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DF4D-259A-4BE4-BCE5-C239C47CDE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42408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121C-3926-4A96-A6AD-F051FC6ED1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8876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05C7-63FB-4DDE-BB0E-BDB49BF04E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878071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2C2B-B9B2-4399-96A4-C67EC8F728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045650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6C17-E845-4F27-AB61-FFF67AE93C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20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C591-7857-4DFF-899F-20933B7F8C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3873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66CD5-2874-47BD-8DEF-28975A2AE1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74949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5303-A769-48FB-879F-A4753A167C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01704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3717-6F28-4D02-AE8A-85F4FEDD20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65002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DEF9-4F0B-4050-BF00-26D957FD1A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043242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2B0B-FD17-4AF0-B351-146299A6FA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378363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701F-B941-4266-B933-8665E03414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75109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A35D-A67F-45D8-AF7D-8E23F0023D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29350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2B3D2-644B-4DE1-B4F8-2C27847101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648146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F0C3-8959-4927-8703-26327647D5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633588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3585-5090-4F71-83BE-9769522082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33370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36C1-C232-4533-AB99-7D36EA8323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4799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F9F9-1504-4F1E-963A-AA97EAFB8B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19944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9769-AA40-4D06-AB47-5BDF5AD287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67630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3DD0-40B2-4E29-AAE9-EC672C6ABF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53355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FE34-3D30-4063-9491-E22DFF238F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32516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205D-EAFD-4800-B2F8-0F8BD39B32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52074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5016-89CC-4667-A245-3210E9681E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50203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509A-EB12-48C0-BF80-6C5521B05E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17593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A7DB-9D63-487B-8858-DFEEDA60F3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986833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5D0C-9EBF-4A09-AF82-6DBE7468A2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23509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124C-ADCF-4709-AB65-8F14856C55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33951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435A-9B70-42D0-84EE-E88785AF70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730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F11DE-DA74-49BF-A362-6E728CCEF2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53888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8B84-91DF-4A4A-8AA8-FC7686C069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68144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FD07F-C835-43DA-B0DA-B04135342F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17262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4EFD-5F5D-4CB7-9335-060E4139E5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12681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0ECE-69F4-463C-B160-437474C87A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471365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85DCA-5EC5-4C5C-9380-36C78C1C64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290814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AFC0-9304-444A-8044-390AB4062E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36973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D3C0B-131C-4376-BD77-2FEA5734BB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094659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A0DC3-0B06-408D-8C14-ED7084E763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831277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C4E8-6132-4CA9-93DB-9EF376DE65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388374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65C5-511E-49EB-8C25-17131F4D80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391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99FA-545C-4DFF-8E52-129229FB93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698910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A010-8165-4598-A577-0089E4538F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785094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B82A-7806-4B67-A88F-CE6E4CC211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75469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4BBA-93D4-480B-AB6B-CA7CEE8BCB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06142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7D8C-2A41-41D1-AF3B-7F18D08B67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979066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0CDF-D107-4156-96C2-AF5E315E76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374350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D52B-8370-4A01-B191-9B857AEA28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892786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CB334-B4CB-4424-94D3-1C7C0788E0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771038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237E-8945-4A01-BBD3-2FC32ACC9A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487845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92175"/>
            <a:ext cx="2054225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92175"/>
            <a:ext cx="6011863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E30A-017E-4C4B-928C-B786F809B9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076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A5C4-741E-4A6E-A6A9-FBE3695F25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325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31E5-36C9-47D2-B2A0-E4F2F327A5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2833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ABCE-ACA4-417A-992F-C7D3166CCA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254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9C0A-D520-4517-8479-209D583CAF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493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0035-A2C9-457F-86FE-F70D14D785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242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5DAC-A6A8-4A74-AFF0-55D2AA3126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61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6FDD-53F4-400A-9F61-906C70F1E6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9595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404B-BAAD-4A67-B4DA-9CC5552538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91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165E-8FC9-45A9-BA3E-8619531100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220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73BE9-6B0B-4900-A52D-F0EAC2694A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5095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9AB9-A1A4-4438-B9DF-436D611EA3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928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D2DD-B583-4C19-8C9C-CF40F97F60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498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A23C-EF6B-450E-AD98-559A0932B4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545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71CD-C1BA-4BDB-BCE5-2ACA9CB0A7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175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1A1B-8FA8-4D41-B16C-77C089391D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729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2567-8825-4B8E-9213-D2277724C0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2634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7E996-E46C-4F85-827A-6F90787790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74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59B5-5AAB-4F4C-9069-17F01A3903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7227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E802-9A4E-4892-91A1-E54AFE1044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769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6C96C-4F38-4FAB-B73F-BE52DC3047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482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9501-3733-4D8D-9155-41050CBC5A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8378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B8D2-7B05-4506-80EF-B5B227BABB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8048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B75E5-169E-4093-91FC-51670772BF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7145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BFAE-FAB1-4859-A10F-C9AB6973E4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030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265C8-61BD-4851-BC9F-C40AD3A4C4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016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F590-E2DF-4E04-88BF-0C991017E2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8713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3387-4FBF-441B-81A0-7533AE9687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638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E28FC-7BCF-4428-8E20-0D0F4F04B5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76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3D3DC-FE67-4773-959A-02C171E324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84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5089-43A8-41E0-B5CD-7818197F41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3036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85693-8CE0-4AE0-A7FF-B9237759E8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439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8AEB-DC2C-4B5C-AABC-091BF1EAD8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3162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9CB3-FB22-4A09-B5C6-C61D0EEB46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1055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3A0-24B0-4FB4-B41B-F3ED8D8BEA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631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A087A-D328-4D85-BF03-16AF9050A6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4678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6C156-7FC3-4ECB-AB72-4D66DD5CF4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908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4EA4-F180-477C-9E38-3D167E1061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9592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00FB-1176-4C47-89E7-F0AE3B8DD5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7430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855663"/>
            <a:ext cx="2054225" cy="6970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855663"/>
            <a:ext cx="6011863" cy="6970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27AA-1D3B-4507-9327-2EE9854167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75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4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4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4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4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4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4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4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4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image" Target="../media/image4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4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4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4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image" Target="../media/image4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image" Target="../media/image4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image" Target="../media/image4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image" Target="../media/image4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image" Target="../media/image4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image" Target="../media/image4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Relationship Id="rId14" Type="http://schemas.openxmlformats.org/officeDocument/2006/relationships/image" Target="../media/image4.jpe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Relationship Id="rId14" Type="http://schemas.openxmlformats.org/officeDocument/2006/relationships/image" Target="../media/image4.jpe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image" Target="../media/image4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image" Target="../media/image4.jpe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image" Target="../media/image4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Relationship Id="rId14" Type="http://schemas.openxmlformats.org/officeDocument/2006/relationships/image" Target="../media/image4.jpe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Relationship Id="rId14" Type="http://schemas.openxmlformats.org/officeDocument/2006/relationships/image" Target="../media/image4.jpe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Relationship Id="rId14" Type="http://schemas.openxmlformats.org/officeDocument/2006/relationships/image" Target="../media/image4.jpe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Relationship Id="rId14" Type="http://schemas.openxmlformats.org/officeDocument/2006/relationships/image" Target="../media/image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image" Target="../media/image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Relationship Id="rId14" Type="http://schemas.openxmlformats.org/officeDocument/2006/relationships/image" Target="../media/image4.jpe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Relationship Id="rId14" Type="http://schemas.openxmlformats.org/officeDocument/2006/relationships/image" Target="../media/image4.jpe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Relationship Id="rId14" Type="http://schemas.openxmlformats.org/officeDocument/2006/relationships/image" Target="../media/image4.jpe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Relationship Id="rId14" Type="http://schemas.openxmlformats.org/officeDocument/2006/relationships/image" Target="../media/image4.jpe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Relationship Id="rId14" Type="http://schemas.openxmlformats.org/officeDocument/2006/relationships/image" Target="../media/image4.jpeg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Relationship Id="rId14" Type="http://schemas.openxmlformats.org/officeDocument/2006/relationships/image" Target="../media/image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-758825"/>
            <a:ext cx="59293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C912AB-507D-457B-BA45-88C1923B7B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795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5400"/>
            <a:ext cx="10779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D86013-0989-43EB-B271-358B69EA5C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5FD3EC-910D-471F-93EF-BF73063BEC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8E9735-F38F-4A2A-BB41-A7E7DB4C84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EC63FC-82B2-42C8-9921-35A7002EF5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D72C8C-4755-46CD-A0C3-614321C8FF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EBF8FD-22D9-4894-9C64-7A4F1108B7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2E3A7A-CD89-4954-B1B2-B5E8E98AD1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E788A2-8D5C-4DB9-8850-4A5014CBCD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1EBC71-734D-4BD1-9D6F-B26D88CADE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1CA8EE-953F-41CA-A751-08E17ED749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36ACFC-B609-4965-9AD7-1A045F09E2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D3DC62-3F6E-4870-94B1-3EBDD3950B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4A1698-40D9-4116-A6BC-4777242640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CB6F1-B75A-477B-9FAB-339CCB42FF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28460E-9B5E-409A-B595-9443640FF3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07D365-0032-4094-B0E2-26DDF65CFD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38F1E0-00E2-449C-A0D1-EE83F9F796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920C2-6DD7-41A0-9C56-172F3D1DC2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C818CF-F26F-4C4E-9E1A-3FE7AF13F3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86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DF2B86-11A1-448E-9005-67E90EAD2D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46B9E3-293B-44F7-ADEC-7A3480ED8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8488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24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10313"/>
            <a:ext cx="288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24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803EE-DE6B-4FE9-B4AA-4FAEF1A5ED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DE94FE-B2A4-4EAD-B83A-4AB2A095EE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7DE619-9E57-4AC3-A08D-27FC31BC74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5FDB1C-7FD4-4A78-BF10-F265F1E19B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7C6A43-EA00-48B5-8BD4-F90C909EC4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48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656D79-A00F-4CEF-B352-55C6EC7D38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0DD0D6-B9E4-4A31-B3BF-7AD8012F6D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687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A68BB1-0B06-47C5-A96F-82C590BE91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BB6C4F-9118-43E8-A6DE-E039909E1A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C01479-1949-4BCD-983F-24E9A80682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913B4F-43CD-4B65-A980-BB7025244E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</a:t>
            </a:r>
          </a:p>
          <a:p>
            <a:pPr>
              <a:defRPr/>
            </a:pPr>
            <a:r>
              <a:rPr lang="en-US"/>
              <a:t>Praha, Chech Republic</a:t>
            </a:r>
          </a:p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9CACA0-41BD-4508-9442-40D6D78D75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33B740-71F9-4713-97F8-2C56439EDE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1F3FF7-82D1-4CFF-8FAC-6A0D4513D6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D0F6BB-BAC2-4B9A-A213-79C806CBBA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8562F-A6FE-48C1-ABE7-C72C793887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506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2CE7DF-B03E-4F84-9C80-4BE6DA6D73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BBE046-FA38-4779-BCE9-7D528E82F0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711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EC25F0-E9AF-43D1-8DEE-5341D7C919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BA525-DA9E-4AC9-8D90-AB0465E0E8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4915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642468-1F2E-49A0-A03C-4FAA828D90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51FA9E-4AFA-48E8-9D9B-6E357565A4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FEB59D-46E6-4377-B648-D3A715715D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12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2DA622-CED9-4952-A5FD-A406052D64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22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3041F0-B738-43AC-A912-2A7396B93D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32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ABFB14-C68C-4C54-84CC-637D69533D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42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923E97-9D4E-4B11-B585-1374F882A6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53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DB1D1B-EB61-4E5A-96A0-FD3BF3C979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63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8E27A-D77C-46E0-A2E5-BAAA5FC05D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73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2E6C95-2FED-437C-BBB6-D9C8B1BB8A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83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86D7EA-C2F3-424F-9345-87A9F4FCFD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92175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593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DFDD1E-B3A0-4DDF-8CC0-758F76F1FE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911109-FEB9-44D5-AD1A-54B4B8ACAA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95032-7E4D-4029-ACFF-227D8CBF3F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102572-4DF7-43B5-8F28-0C6B1E8F83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00">
                <a:srgbClr val="00008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0"/>
            <a:ext cx="124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855663"/>
            <a:ext cx="63896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 smtClean="0"/>
              <a:t>Δεύτερο επίπεδο διάρθρωσης</a:t>
            </a:r>
          </a:p>
          <a:p>
            <a:pPr lvl="2"/>
            <a:r>
              <a:rPr lang="en-GB" altLang="el-GR" smtClean="0"/>
              <a:t>Τρίτο επίπεδο διάρθρωσης</a:t>
            </a:r>
          </a:p>
          <a:p>
            <a:pPr lvl="3"/>
            <a:r>
              <a:rPr lang="en-GB" altLang="el-GR" smtClean="0"/>
              <a:t>Τέταρτο επίπεδο διάρθρωσης</a:t>
            </a:r>
          </a:p>
          <a:p>
            <a:pPr lvl="4"/>
            <a:r>
              <a:rPr lang="en-GB" altLang="el-GR" smtClean="0"/>
              <a:t>Πέμπτο επίπεδο διάρθρωσης</a:t>
            </a:r>
          </a:p>
          <a:p>
            <a:pPr lvl="4"/>
            <a:r>
              <a:rPr lang="en-GB" altLang="el-GR" smtClean="0"/>
              <a:t>Έκτο επίπεδο διάρθρωσης</a:t>
            </a:r>
          </a:p>
          <a:p>
            <a:pPr lvl="4"/>
            <a:r>
              <a:rPr lang="en-GB" altLang="el-GR" smtClean="0"/>
              <a:t>Έβδομο επίπεδο διάρθρωσης</a:t>
            </a:r>
          </a:p>
          <a:p>
            <a:pPr lvl="4"/>
            <a:r>
              <a:rPr lang="en-GB" altLang="el-GR" smtClean="0"/>
              <a:t>Όγδοο επίπεδο διάρθρωσης</a:t>
            </a:r>
          </a:p>
          <a:p>
            <a:pPr lvl="4"/>
            <a:r>
              <a:rPr lang="en-GB" altLang="el-GR" smtClean="0"/>
              <a:t>Ένατο επίπεδο διάρθρωσης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/>
              <a:t>July 2-4, 2007 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18th EAEEIE Conference Praha, Chech Republic 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434FA7-8AC3-400B-AF7B-38589D869D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CC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5.wmf"/><Relationship Id="rId3" Type="http://schemas.openxmlformats.org/officeDocument/2006/relationships/image" Target="../media/image66.e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0" y="1439863"/>
            <a:ext cx="91440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l-GR" sz="3200" b="1">
                <a:solidFill>
                  <a:srgbClr val="003300"/>
                </a:solidFill>
                <a:latin typeface="Calibri" panose="020F0502020204030204" pitchFamily="34" charset="0"/>
              </a:rPr>
              <a:t>Digital Signal Processing</a:t>
            </a:r>
          </a:p>
          <a:p>
            <a:pPr algn="ctr" eaLnBrk="1" hangingPunct="1">
              <a:buSzPct val="100000"/>
            </a:pPr>
            <a:r>
              <a:rPr lang="en-US" altLang="el-GR" sz="2800" b="1">
                <a:solidFill>
                  <a:srgbClr val="003300"/>
                </a:solidFill>
                <a:latin typeface="Calibri" panose="020F0502020204030204" pitchFamily="34" charset="0"/>
              </a:rPr>
              <a:t>IIR Filters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2339975" y="0"/>
            <a:ext cx="51117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</a:pPr>
            <a:r>
              <a:rPr lang="en-US" altLang="el-GR" sz="1600" b="1">
                <a:solidFill>
                  <a:srgbClr val="C00000"/>
                </a:solidFill>
                <a:latin typeface="Calibri Light" panose="020F0302020204030204" pitchFamily="34" charset="0"/>
              </a:rPr>
              <a:t>Hellenic Mediterranean University</a:t>
            </a:r>
          </a:p>
          <a:p>
            <a:pPr algn="ctr" eaLnBrk="1" hangingPunct="1">
              <a:spcBef>
                <a:spcPts val="875"/>
              </a:spcBef>
            </a:pPr>
            <a:r>
              <a:rPr lang="en-US" altLang="el-GR" sz="1600" b="1">
                <a:solidFill>
                  <a:srgbClr val="C00000"/>
                </a:solidFill>
                <a:latin typeface="Calibri Light" panose="020F0302020204030204" pitchFamily="34" charset="0"/>
              </a:rPr>
              <a:t>Department of Electrical and Computer Engineering</a:t>
            </a:r>
          </a:p>
          <a:p>
            <a:pPr algn="ctr" eaLnBrk="1" hangingPunct="1">
              <a:spcBef>
                <a:spcPts val="875"/>
              </a:spcBef>
            </a:pPr>
            <a:r>
              <a:rPr lang="en-US" altLang="el-GR" sz="1600" b="1">
                <a:solidFill>
                  <a:srgbClr val="C00000"/>
                </a:solidFill>
                <a:latin typeface="Calibri Light" panose="020F0302020204030204" pitchFamily="34" charset="0"/>
              </a:rPr>
              <a:t>Intelligent Systems and Computer Architecture Laboratory</a:t>
            </a:r>
          </a:p>
          <a:p>
            <a:pPr algn="ctr" eaLnBrk="1" hangingPunct="1">
              <a:spcBef>
                <a:spcPts val="875"/>
              </a:spcBef>
              <a:buSzPct val="100000"/>
            </a:pPr>
            <a:endParaRPr lang="en-US" altLang="el-GR" sz="1600" b="1">
              <a:solidFill>
                <a:srgbClr val="314004"/>
              </a:solidFill>
              <a:latin typeface="Calibri Light" panose="020F0302020204030204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2997200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r>
              <a:rPr lang="en-US" altLang="el-GR" b="1" u="sng">
                <a:solidFill>
                  <a:srgbClr val="000000"/>
                </a:solidFill>
                <a:latin typeface="Calibri Light" panose="020F0302020204030204" pitchFamily="34" charset="0"/>
              </a:rPr>
              <a:t>     Prof. Giorgos Papadourakis, Ph.D.</a:t>
            </a:r>
          </a:p>
        </p:txBody>
      </p:sp>
      <p:pic>
        <p:nvPicPr>
          <p:cNvPr id="614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005263"/>
            <a:ext cx="300196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382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5175"/>
            <a:ext cx="4749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1403350" y="260350"/>
            <a:ext cx="61928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628775"/>
            <a:ext cx="87788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2339975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7920038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2555875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2339975" y="115888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96975"/>
            <a:ext cx="9080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051050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96975"/>
            <a:ext cx="90916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2555875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1196975"/>
            <a:ext cx="910748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el-GR" b="1" dirty="0">
                <a:solidFill>
                  <a:srgbClr val="003300"/>
                </a:solidFill>
              </a:rPr>
              <a:t>Example: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el-GR" b="1" dirty="0">
                <a:solidFill>
                  <a:srgbClr val="003300"/>
                </a:solidFill>
              </a:rPr>
              <a:t>		</a:t>
            </a:r>
            <a:r>
              <a:rPr lang="en-US" altLang="el-GR" dirty="0">
                <a:solidFill>
                  <a:srgbClr val="000000"/>
                </a:solidFill>
              </a:rPr>
              <a:t>Design a low-pass Butterworth filter with the following specifications: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l-GR" dirty="0">
                <a:solidFill>
                  <a:srgbClr val="000000"/>
                </a:solidFill>
              </a:rPr>
              <a:t>				 </a:t>
            </a:r>
            <a:r>
              <a:rPr lang="en-US" altLang="el-GR" b="1" dirty="0">
                <a:solidFill>
                  <a:srgbClr val="003300"/>
                </a:solidFill>
              </a:rPr>
              <a:t>f</a:t>
            </a:r>
            <a:r>
              <a:rPr lang="en-US" altLang="el-GR" b="1" baseline="-25000" dirty="0">
                <a:solidFill>
                  <a:srgbClr val="003300"/>
                </a:solidFill>
              </a:rPr>
              <a:t>s</a:t>
            </a:r>
            <a:r>
              <a:rPr lang="en-US" altLang="el-GR" b="1" dirty="0">
                <a:solidFill>
                  <a:srgbClr val="003300"/>
                </a:solidFill>
              </a:rPr>
              <a:t> = 6 KHz,     </a:t>
            </a:r>
            <a:r>
              <a:rPr lang="en-US" altLang="el-GR" b="1" dirty="0" err="1">
                <a:solidFill>
                  <a:srgbClr val="003300"/>
                </a:solidFill>
              </a:rPr>
              <a:t>f</a:t>
            </a:r>
            <a:r>
              <a:rPr lang="en-US" altLang="el-GR" b="1" baseline="-25000" dirty="0" err="1">
                <a:solidFill>
                  <a:srgbClr val="003300"/>
                </a:solidFill>
              </a:rPr>
              <a:t>p</a:t>
            </a:r>
            <a:r>
              <a:rPr lang="en-US" altLang="el-GR" b="1" dirty="0">
                <a:solidFill>
                  <a:srgbClr val="003300"/>
                </a:solidFill>
              </a:rPr>
              <a:t> = 10 KHz,    </a:t>
            </a:r>
            <a:r>
              <a:rPr lang="el-GR" altLang="el-GR" b="1" dirty="0">
                <a:solidFill>
                  <a:srgbClr val="003300"/>
                </a:solidFill>
              </a:rPr>
              <a:t>δ</a:t>
            </a:r>
            <a:r>
              <a:rPr lang="en-US" altLang="el-GR" b="1" baseline="-25000" dirty="0">
                <a:solidFill>
                  <a:srgbClr val="003300"/>
                </a:solidFill>
              </a:rPr>
              <a:t>s</a:t>
            </a:r>
            <a:r>
              <a:rPr lang="en-US" altLang="el-GR" b="1" dirty="0">
                <a:solidFill>
                  <a:srgbClr val="003300"/>
                </a:solidFill>
              </a:rPr>
              <a:t> = </a:t>
            </a:r>
            <a:r>
              <a:rPr lang="el-GR" altLang="el-GR" b="1" dirty="0">
                <a:solidFill>
                  <a:srgbClr val="003300"/>
                </a:solidFill>
              </a:rPr>
              <a:t>δ</a:t>
            </a:r>
            <a:r>
              <a:rPr lang="en-US" altLang="el-GR" b="1" baseline="-25000" dirty="0">
                <a:solidFill>
                  <a:srgbClr val="003300"/>
                </a:solidFill>
              </a:rPr>
              <a:t>p</a:t>
            </a:r>
            <a:r>
              <a:rPr lang="en-US" altLang="el-GR" b="1" dirty="0">
                <a:solidFill>
                  <a:srgbClr val="003300"/>
                </a:solidFill>
              </a:rPr>
              <a:t> = </a:t>
            </a:r>
            <a:r>
              <a:rPr lang="el-GR" altLang="el-GR" b="1" dirty="0">
                <a:solidFill>
                  <a:srgbClr val="003300"/>
                </a:solidFill>
              </a:rPr>
              <a:t>0.1</a:t>
            </a:r>
          </a:p>
        </p:txBody>
      </p:sp>
      <p:sp>
        <p:nvSpPr>
          <p:cNvPr id="78851" name="Rectangle 1"/>
          <p:cNvSpPr>
            <a:spLocks noChangeArrowheads="1"/>
          </p:cNvSpPr>
          <p:nvPr/>
        </p:nvSpPr>
        <p:spPr bwMode="auto">
          <a:xfrm>
            <a:off x="-182563" y="117475"/>
            <a:ext cx="914400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  <a:p>
            <a:pPr algn="ctr" eaLnBrk="1" hangingPunct="1">
              <a:buSzPct val="100000"/>
            </a:pPr>
            <a:endParaRPr lang="en-US" altLang="el-GR" sz="2000" b="1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88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0443"/>
            <a:ext cx="79883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8836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157788"/>
            <a:ext cx="9144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2289175" y="188913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Butterworth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624638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124075" y="115888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Chebyshev Filters</a:t>
            </a:r>
          </a:p>
        </p:txBody>
      </p:sp>
      <p:pic>
        <p:nvPicPr>
          <p:cNvPr id="819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29363"/>
            <a:ext cx="8826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70040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2051050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Chebyshev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513" y="1268413"/>
            <a:ext cx="9107487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ko-KR" sz="2400" b="1" dirty="0" smtClean="0">
                <a:solidFill>
                  <a:srgbClr val="0070C0"/>
                </a:solidFill>
              </a:rPr>
              <a:t>FIR vs. IIR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000" b="1" dirty="0" smtClean="0">
                <a:solidFill>
                  <a:srgbClr val="FF0000"/>
                </a:solidFill>
              </a:rPr>
              <a:t>FIR : Ideal response (linear phase), stable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en-US" altLang="ko-KR" sz="2000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000" b="1" dirty="0" smtClean="0">
                <a:solidFill>
                  <a:srgbClr val="FF0000"/>
                </a:solidFill>
              </a:rPr>
              <a:t>IIR : 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Better magnitude response (sharper transition and/or lower stopband attenuation than FIR with the same number of parameters: HW efficient)   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IIR filters are computationally more efficient than FIR filters as they require fewer coefficients due to the fact that they use feedback or poles.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dirty="0" smtClean="0">
                <a:solidFill>
                  <a:schemeClr val="tx1"/>
                </a:solidFill>
              </a:rPr>
              <a:t>Established filter types and design methods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altLang="ko-KR" sz="2000" dirty="0" smtClean="0">
              <a:solidFill>
                <a:srgbClr val="FF0000"/>
              </a:solidFill>
            </a:endParaRP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rgbClr val="C00000"/>
                </a:solidFill>
              </a:rPr>
              <a:t>However feedback can result in the filter becoming unstable if the coefficients deviate from their true values</a:t>
            </a:r>
            <a:r>
              <a:rPr lang="en-US" altLang="en-US" sz="2000" dirty="0" smtClean="0">
                <a:solidFill>
                  <a:schemeClr val="tx1"/>
                </a:solidFill>
              </a:rPr>
              <a:t>.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914400" lvl="2" indent="0" eaLnBrk="1" hangingPunct="1">
              <a:lnSpc>
                <a:spcPct val="90000"/>
              </a:lnSpc>
              <a:defRPr/>
            </a:pPr>
            <a:endParaRPr lang="en-US" altLang="ko-KR" sz="20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411413" y="115888"/>
            <a:ext cx="4572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FIR vs IIR</a:t>
            </a:r>
          </a:p>
          <a:p>
            <a:pPr algn="ctr" eaLnBrk="1" hangingPunct="1">
              <a:buSzPct val="100000"/>
            </a:pPr>
            <a:endParaRPr lang="en-US" altLang="el-GR" b="1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7704138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7704138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2124075" y="192088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Chebyshev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23813" y="1196975"/>
            <a:ext cx="91090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l-GR" sz="2000" b="1" dirty="0">
                <a:solidFill>
                  <a:srgbClr val="002060"/>
                </a:solidFill>
              </a:rPr>
              <a:t>Design of a Type I </a:t>
            </a:r>
            <a:r>
              <a:rPr lang="en-US" altLang="el-GR" sz="2000" b="1" dirty="0" err="1">
                <a:solidFill>
                  <a:srgbClr val="002060"/>
                </a:solidFill>
              </a:rPr>
              <a:t>Chebychev</a:t>
            </a:r>
            <a:r>
              <a:rPr lang="en-US" altLang="el-GR" sz="2000" b="1" dirty="0">
                <a:solidFill>
                  <a:srgbClr val="002060"/>
                </a:solidFill>
              </a:rPr>
              <a:t>  Filter</a:t>
            </a:r>
            <a:endParaRPr lang="en-GB" altLang="el-GR" sz="2000" b="1" dirty="0">
              <a:solidFill>
                <a:srgbClr val="002060"/>
              </a:solidFill>
            </a:endParaRPr>
          </a:p>
          <a:p>
            <a:pPr lvl="1"/>
            <a:endParaRPr lang="en-GB" altLang="el-GR" b="1" dirty="0">
              <a:solidFill>
                <a:srgbClr val="C00000"/>
              </a:solidFill>
            </a:endParaRPr>
          </a:p>
          <a:p>
            <a:pPr lvl="1"/>
            <a:r>
              <a:rPr lang="en-GB" altLang="el-GR" b="1" dirty="0">
                <a:solidFill>
                  <a:srgbClr val="C00000"/>
                </a:solidFill>
              </a:rPr>
              <a:t>Given: </a:t>
            </a:r>
            <a:r>
              <a:rPr lang="el-GR" altLang="el-GR" b="1" dirty="0">
                <a:solidFill>
                  <a:srgbClr val="003300"/>
                </a:solidFill>
              </a:rPr>
              <a:t>Ω</a:t>
            </a:r>
            <a:r>
              <a:rPr lang="en-US" altLang="el-GR" b="1" baseline="-25000" dirty="0">
                <a:solidFill>
                  <a:srgbClr val="003300"/>
                </a:solidFill>
              </a:rPr>
              <a:t>s</a:t>
            </a:r>
            <a:r>
              <a:rPr lang="el-GR" altLang="el-GR" b="1" dirty="0">
                <a:solidFill>
                  <a:srgbClr val="003300"/>
                </a:solidFill>
              </a:rPr>
              <a:t>, </a:t>
            </a:r>
            <a:r>
              <a:rPr lang="en-US" altLang="el-GR" b="1" dirty="0">
                <a:solidFill>
                  <a:srgbClr val="003300"/>
                </a:solidFill>
              </a:rPr>
              <a:t> </a:t>
            </a:r>
            <a:r>
              <a:rPr lang="el-GR" altLang="el-GR" b="1" dirty="0">
                <a:solidFill>
                  <a:srgbClr val="003300"/>
                </a:solidFill>
              </a:rPr>
              <a:t>Ω</a:t>
            </a:r>
            <a:r>
              <a:rPr lang="en-US" altLang="el-GR" b="1" baseline="-25000" dirty="0">
                <a:solidFill>
                  <a:srgbClr val="003300"/>
                </a:solidFill>
              </a:rPr>
              <a:t>p</a:t>
            </a:r>
            <a:r>
              <a:rPr lang="el-GR" altLang="el-GR" b="1" dirty="0">
                <a:solidFill>
                  <a:srgbClr val="003300"/>
                </a:solidFill>
              </a:rPr>
              <a:t>, </a:t>
            </a:r>
            <a:r>
              <a:rPr lang="en-US" altLang="el-GR" b="1" dirty="0">
                <a:solidFill>
                  <a:srgbClr val="003300"/>
                </a:solidFill>
              </a:rPr>
              <a:t>           </a:t>
            </a:r>
            <a:r>
              <a:rPr lang="el-GR" altLang="el-GR" b="1" dirty="0">
                <a:solidFill>
                  <a:srgbClr val="003300"/>
                </a:solidFill>
              </a:rPr>
              <a:t>δ</a:t>
            </a:r>
            <a:r>
              <a:rPr lang="en-US" altLang="el-GR" b="1" baseline="-25000" dirty="0">
                <a:solidFill>
                  <a:srgbClr val="003300"/>
                </a:solidFill>
              </a:rPr>
              <a:t>s</a:t>
            </a:r>
            <a:r>
              <a:rPr lang="en-US" altLang="el-GR" b="1" dirty="0">
                <a:solidFill>
                  <a:srgbClr val="003300"/>
                </a:solidFill>
              </a:rPr>
              <a:t>, </a:t>
            </a:r>
            <a:r>
              <a:rPr lang="el-GR" altLang="el-GR" b="1" dirty="0">
                <a:solidFill>
                  <a:srgbClr val="003300"/>
                </a:solidFill>
              </a:rPr>
              <a:t>δ</a:t>
            </a:r>
            <a:r>
              <a:rPr lang="en-US" altLang="el-GR" b="1" baseline="-25000" dirty="0">
                <a:solidFill>
                  <a:srgbClr val="003300"/>
                </a:solidFill>
              </a:rPr>
              <a:t>p</a:t>
            </a:r>
            <a:r>
              <a:rPr lang="en-US" altLang="el-GR" b="1" dirty="0">
                <a:solidFill>
                  <a:srgbClr val="003300"/>
                </a:solidFill>
              </a:rPr>
              <a:t>,   (</a:t>
            </a:r>
            <a:r>
              <a:rPr lang="en-US" altLang="el-GR" dirty="0">
                <a:solidFill>
                  <a:srgbClr val="003300"/>
                </a:solidFill>
              </a:rPr>
              <a:t>or</a:t>
            </a:r>
            <a:r>
              <a:rPr lang="en-US" altLang="el-GR" b="1" dirty="0">
                <a:solidFill>
                  <a:srgbClr val="003300"/>
                </a:solidFill>
              </a:rPr>
              <a:t> </a:t>
            </a:r>
            <a:r>
              <a:rPr lang="el-GR" altLang="el-GR" b="1" dirty="0">
                <a:solidFill>
                  <a:srgbClr val="003300"/>
                </a:solidFill>
              </a:rPr>
              <a:t>ε </a:t>
            </a:r>
            <a:r>
              <a:rPr lang="en-US" altLang="el-GR" dirty="0">
                <a:solidFill>
                  <a:srgbClr val="003300"/>
                </a:solidFill>
              </a:rPr>
              <a:t>and</a:t>
            </a:r>
            <a:r>
              <a:rPr lang="en-US" altLang="el-GR" b="1" dirty="0">
                <a:solidFill>
                  <a:srgbClr val="003300"/>
                </a:solidFill>
              </a:rPr>
              <a:t> A)</a:t>
            </a:r>
            <a:r>
              <a:rPr lang="en-GB" altLang="el-GR" b="1" dirty="0">
                <a:solidFill>
                  <a:srgbClr val="003300"/>
                </a:solidFill>
              </a:rPr>
              <a:t>	</a:t>
            </a:r>
            <a:r>
              <a:rPr lang="en-US" altLang="el-GR" dirty="0"/>
              <a:t>Design a low-pass Butterworth filter with the following specifications</a:t>
            </a:r>
          </a:p>
        </p:txBody>
      </p:sp>
      <p:pic>
        <p:nvPicPr>
          <p:cNvPr id="849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349500"/>
            <a:ext cx="9144001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6"/>
          <p:cNvSpPr>
            <a:spLocks noChangeArrowheads="1"/>
          </p:cNvSpPr>
          <p:nvPr/>
        </p:nvSpPr>
        <p:spPr bwMode="auto">
          <a:xfrm>
            <a:off x="2195513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Chebyshev Filters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5733256"/>
            <a:ext cx="39243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33256"/>
            <a:ext cx="2635250" cy="31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72372"/>
            <a:ext cx="3511550" cy="67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2195513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Chebyshev Filters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96975"/>
            <a:ext cx="9107488" cy="113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el-GR" b="1" dirty="0">
                <a:solidFill>
                  <a:srgbClr val="003300"/>
                </a:solidFill>
              </a:rPr>
              <a:t>Example: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GB" altLang="el-GR" b="1" dirty="0">
                <a:solidFill>
                  <a:srgbClr val="003300"/>
                </a:solidFill>
              </a:rPr>
              <a:t>		</a:t>
            </a:r>
            <a:r>
              <a:rPr lang="en-US" altLang="el-GR" dirty="0">
                <a:solidFill>
                  <a:srgbClr val="000000"/>
                </a:solidFill>
              </a:rPr>
              <a:t>Design a low-pass </a:t>
            </a:r>
            <a:r>
              <a:rPr lang="en-US" altLang="el-GR" dirty="0" smtClean="0">
                <a:solidFill>
                  <a:srgbClr val="000000"/>
                </a:solidFill>
              </a:rPr>
              <a:t>type I </a:t>
            </a:r>
            <a:r>
              <a:rPr lang="en-US" altLang="el-GR" dirty="0" err="1" smtClean="0">
                <a:solidFill>
                  <a:srgbClr val="000000"/>
                </a:solidFill>
              </a:rPr>
              <a:t>Chebyshev</a:t>
            </a:r>
            <a:r>
              <a:rPr lang="en-US" altLang="el-GR" dirty="0" smtClean="0">
                <a:solidFill>
                  <a:srgbClr val="000000"/>
                </a:solidFill>
              </a:rPr>
              <a:t> filter </a:t>
            </a:r>
            <a:r>
              <a:rPr lang="en-US" altLang="el-GR" dirty="0">
                <a:solidFill>
                  <a:srgbClr val="000000"/>
                </a:solidFill>
              </a:rPr>
              <a:t>with the following specifications: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el-GR" dirty="0">
                <a:solidFill>
                  <a:srgbClr val="000000"/>
                </a:solidFill>
              </a:rPr>
              <a:t>				 </a:t>
            </a:r>
            <a:r>
              <a:rPr lang="en-US" altLang="el-GR" b="1" dirty="0">
                <a:solidFill>
                  <a:srgbClr val="003300"/>
                </a:solidFill>
              </a:rPr>
              <a:t>f</a:t>
            </a:r>
            <a:r>
              <a:rPr lang="en-US" altLang="el-GR" b="1" baseline="-25000" dirty="0">
                <a:solidFill>
                  <a:srgbClr val="003300"/>
                </a:solidFill>
              </a:rPr>
              <a:t>s</a:t>
            </a:r>
            <a:r>
              <a:rPr lang="en-US" altLang="el-GR" b="1" dirty="0">
                <a:solidFill>
                  <a:srgbClr val="003300"/>
                </a:solidFill>
              </a:rPr>
              <a:t> = 6 KHz,     </a:t>
            </a:r>
            <a:r>
              <a:rPr lang="en-US" altLang="el-GR" b="1" dirty="0" err="1">
                <a:solidFill>
                  <a:srgbClr val="003300"/>
                </a:solidFill>
              </a:rPr>
              <a:t>f</a:t>
            </a:r>
            <a:r>
              <a:rPr lang="en-US" altLang="el-GR" b="1" baseline="-25000" dirty="0" err="1">
                <a:solidFill>
                  <a:srgbClr val="003300"/>
                </a:solidFill>
              </a:rPr>
              <a:t>p</a:t>
            </a:r>
            <a:r>
              <a:rPr lang="en-US" altLang="el-GR" b="1" dirty="0">
                <a:solidFill>
                  <a:srgbClr val="003300"/>
                </a:solidFill>
              </a:rPr>
              <a:t> = 10 KHz,    </a:t>
            </a:r>
            <a:r>
              <a:rPr lang="el-GR" altLang="el-GR" b="1" dirty="0">
                <a:solidFill>
                  <a:srgbClr val="003300"/>
                </a:solidFill>
              </a:rPr>
              <a:t>δ</a:t>
            </a:r>
            <a:r>
              <a:rPr lang="en-US" altLang="el-GR" b="1" baseline="-25000" dirty="0">
                <a:solidFill>
                  <a:srgbClr val="003300"/>
                </a:solidFill>
              </a:rPr>
              <a:t>s</a:t>
            </a:r>
            <a:r>
              <a:rPr lang="en-US" altLang="el-GR" b="1" dirty="0">
                <a:solidFill>
                  <a:srgbClr val="003300"/>
                </a:solidFill>
              </a:rPr>
              <a:t> = </a:t>
            </a:r>
            <a:r>
              <a:rPr lang="el-GR" altLang="el-GR" b="1" dirty="0">
                <a:solidFill>
                  <a:srgbClr val="003300"/>
                </a:solidFill>
              </a:rPr>
              <a:t>δ</a:t>
            </a:r>
            <a:r>
              <a:rPr lang="en-US" altLang="el-GR" b="1" baseline="-25000" dirty="0">
                <a:solidFill>
                  <a:srgbClr val="003300"/>
                </a:solidFill>
              </a:rPr>
              <a:t>p</a:t>
            </a:r>
            <a:r>
              <a:rPr lang="en-US" altLang="el-GR" b="1" dirty="0">
                <a:solidFill>
                  <a:srgbClr val="003300"/>
                </a:solidFill>
              </a:rPr>
              <a:t> = </a:t>
            </a:r>
            <a:r>
              <a:rPr lang="el-GR" altLang="el-GR" b="1" dirty="0">
                <a:solidFill>
                  <a:srgbClr val="003300"/>
                </a:solidFill>
              </a:rPr>
              <a:t>0.1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3366931"/>
            <a:ext cx="9144000" cy="3570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347750"/>
            <a:ext cx="6998899" cy="8652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81041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2124075" y="4445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Chebyshev Filters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5111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84575"/>
            <a:ext cx="494823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2195513" y="200025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Chebyshev Filters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79057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500438"/>
            <a:ext cx="87137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altLang="el-GR" b="1">
                <a:solidFill>
                  <a:srgbClr val="003300"/>
                </a:solidFill>
              </a:rPr>
              <a:t>Design of </a:t>
            </a:r>
            <a:r>
              <a:rPr lang="en-GB" altLang="el-GR" b="1">
                <a:solidFill>
                  <a:srgbClr val="C00000"/>
                </a:solidFill>
              </a:rPr>
              <a:t>Elliptic filters </a:t>
            </a:r>
            <a:r>
              <a:rPr lang="en-GB" altLang="el-GR" b="1">
                <a:solidFill>
                  <a:srgbClr val="003300"/>
                </a:solidFill>
              </a:rPr>
              <a:t>more difficult than of </a:t>
            </a:r>
            <a:r>
              <a:rPr lang="en-GB" altLang="el-GR" b="1">
                <a:solidFill>
                  <a:srgbClr val="FF0000"/>
                </a:solidFill>
              </a:rPr>
              <a:t>Butterworth, Chebyshev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altLang="el-GR" b="1">
                <a:solidFill>
                  <a:srgbClr val="003300"/>
                </a:solidFill>
              </a:rPr>
              <a:t>Design relies on </a:t>
            </a:r>
            <a:r>
              <a:rPr lang="en-GB" altLang="el-GR" b="1">
                <a:solidFill>
                  <a:srgbClr val="0070C0"/>
                </a:solidFill>
              </a:rPr>
              <a:t>Tables</a:t>
            </a:r>
            <a:r>
              <a:rPr lang="en-GB" altLang="el-GR" b="1">
                <a:solidFill>
                  <a:srgbClr val="003300"/>
                </a:solidFill>
              </a:rPr>
              <a:t> or </a:t>
            </a:r>
            <a:r>
              <a:rPr lang="en-GB" altLang="el-GR" b="1">
                <a:solidFill>
                  <a:schemeClr val="accent2"/>
                </a:solidFill>
              </a:rPr>
              <a:t>Series Expansions 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altLang="el-GR" b="1">
                <a:solidFill>
                  <a:srgbClr val="003300"/>
                </a:solidFill>
              </a:rPr>
              <a:t>Estimate order </a:t>
            </a:r>
            <a:r>
              <a:rPr lang="en-GB" altLang="el-GR" b="1">
                <a:solidFill>
                  <a:schemeClr val="accent2"/>
                </a:solidFill>
              </a:rPr>
              <a:t>N:</a:t>
            </a:r>
          </a:p>
        </p:txBody>
      </p:sp>
      <p:pic>
        <p:nvPicPr>
          <p:cNvPr id="890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56088"/>
            <a:ext cx="554513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6"/>
          <p:cNvSpPr>
            <a:spLocks noChangeArrowheads="1"/>
          </p:cNvSpPr>
          <p:nvPr/>
        </p:nvSpPr>
        <p:spPr bwMode="auto">
          <a:xfrm>
            <a:off x="1979613" y="14605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Elliptic Filters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196975"/>
            <a:ext cx="5926137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124075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Elliptic Filters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2263775" y="188913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Frequency Transformations</a:t>
            </a:r>
          </a:p>
          <a:p>
            <a:pPr algn="ctr" eaLnBrk="1" hangingPunct="1">
              <a:buSzPct val="100000"/>
            </a:pPr>
            <a:endParaRPr lang="en-US" altLang="el-GR" sz="2000" b="1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1139" name="Rectangle 5"/>
          <p:cNvSpPr>
            <a:spLocks noChangeArrowheads="1"/>
          </p:cNvSpPr>
          <p:nvPr/>
        </p:nvSpPr>
        <p:spPr bwMode="auto">
          <a:xfrm>
            <a:off x="179388" y="1290638"/>
            <a:ext cx="89646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560388" indent="-3810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ko-KR" sz="2400" b="1" dirty="0">
                <a:solidFill>
                  <a:schemeClr val="accent2"/>
                </a:solidFill>
              </a:rPr>
              <a:t>Analog filter design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FF0000"/>
                </a:solidFill>
              </a:rPr>
              <a:t>1. Design a LPF (Butterworth,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Cheby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shev</a:t>
            </a:r>
            <a:r>
              <a:rPr lang="en-US" altLang="ko-KR" sz="2000" dirty="0" smtClean="0">
                <a:solidFill>
                  <a:srgbClr val="FF0000"/>
                </a:solidFill>
              </a:rPr>
              <a:t>, elliptic)</a:t>
            </a:r>
          </a:p>
          <a:p>
            <a:pPr lvl="1" eaLnBrk="1" hangingPunct="1"/>
            <a:r>
              <a:rPr lang="en-US" altLang="ko-KR" sz="2000" dirty="0" smtClean="0">
                <a:solidFill>
                  <a:srgbClr val="C00000"/>
                </a:solidFill>
              </a:rPr>
              <a:t>2</a:t>
            </a:r>
            <a:r>
              <a:rPr lang="en-US" altLang="ko-KR" sz="2000" dirty="0">
                <a:solidFill>
                  <a:srgbClr val="C00000"/>
                </a:solidFill>
              </a:rPr>
              <a:t>. Analog filters Using </a:t>
            </a:r>
            <a:r>
              <a:rPr lang="en-US" altLang="ko-KR" sz="2000" b="1" dirty="0" err="1">
                <a:solidFill>
                  <a:srgbClr val="C00000"/>
                </a:solidFill>
              </a:rPr>
              <a:t>Lowpass</a:t>
            </a:r>
            <a:r>
              <a:rPr lang="en-US" altLang="ko-KR" sz="2000" b="1" dirty="0">
                <a:solidFill>
                  <a:srgbClr val="C00000"/>
                </a:solidFill>
              </a:rPr>
              <a:t> Prototype </a:t>
            </a:r>
            <a:r>
              <a:rPr lang="en-US" altLang="ko-KR" sz="2000" dirty="0">
                <a:solidFill>
                  <a:srgbClr val="C00000"/>
                </a:solidFill>
              </a:rPr>
              <a:t>Transformation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C00000"/>
                </a:solidFill>
              </a:rPr>
              <a:t>    to obtain LPF, HPF, BPF, BSF</a:t>
            </a:r>
            <a:endParaRPr lang="en-US" altLang="ko-KR" sz="2000" dirty="0">
              <a:solidFill>
                <a:srgbClr val="C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852936"/>
            <a:ext cx="91272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560388" indent="-3810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2000" b="1" dirty="0" err="1" smtClean="0">
                <a:solidFill>
                  <a:srgbClr val="C00000"/>
                </a:solidFill>
              </a:rPr>
              <a:t>Lowpass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prototype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analog </a:t>
            </a:r>
            <a:r>
              <a:rPr lang="en-US" sz="2000" dirty="0" err="1" smtClean="0">
                <a:solidFill>
                  <a:schemeClr val="tx1"/>
                </a:solidFill>
              </a:rPr>
              <a:t>lowpass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filter </a:t>
            </a:r>
            <a:r>
              <a:rPr lang="en-US" sz="2000" dirty="0">
                <a:solidFill>
                  <a:schemeClr val="tx1"/>
                </a:solidFill>
              </a:rPr>
              <a:t>with a cutoff </a:t>
            </a:r>
            <a:r>
              <a:rPr lang="en-US" sz="2000" dirty="0" smtClean="0">
                <a:solidFill>
                  <a:schemeClr val="tx1"/>
                </a:solidFill>
              </a:rPr>
              <a:t>frequency </a:t>
            </a:r>
            <a:r>
              <a:rPr lang="en-US" sz="2000" b="1" dirty="0">
                <a:solidFill>
                  <a:srgbClr val="0070C0"/>
                </a:solidFill>
              </a:rPr>
              <a:t>1 </a:t>
            </a:r>
            <a:r>
              <a:rPr lang="en-US" sz="2000" b="1" dirty="0" smtClean="0">
                <a:solidFill>
                  <a:srgbClr val="0070C0"/>
                </a:solidFill>
              </a:rPr>
              <a:t>rad/sec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>
                <a:solidFill>
                  <a:srgbClr val="C00000"/>
                </a:solidFill>
              </a:rPr>
              <a:t>Prototype </a:t>
            </a:r>
            <a:r>
              <a:rPr lang="en-US" altLang="ko-KR" sz="2000" dirty="0" smtClean="0">
                <a:solidFill>
                  <a:srgbClr val="C00000"/>
                </a:solidFill>
              </a:rPr>
              <a:t>Transformation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into practical </a:t>
            </a:r>
            <a:r>
              <a:rPr lang="en-US" sz="2000" dirty="0">
                <a:solidFill>
                  <a:schemeClr val="tx1"/>
                </a:solidFill>
              </a:rPr>
              <a:t>analog </a:t>
            </a:r>
            <a:r>
              <a:rPr lang="en-US" sz="2000" dirty="0" err="1">
                <a:solidFill>
                  <a:srgbClr val="C00000"/>
                </a:solidFill>
              </a:rPr>
              <a:t>lowpass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highpass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bandpass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bandstop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filters </a:t>
            </a:r>
            <a:r>
              <a:rPr lang="en-US" sz="2000" dirty="0">
                <a:solidFill>
                  <a:schemeClr val="tx1"/>
                </a:solidFill>
              </a:rPr>
              <a:t>with their frequency specifications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7825848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2124075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Frequency 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" y="1412775"/>
            <a:ext cx="8919955" cy="39752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2192338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Frequency 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036496" cy="4180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196975"/>
            <a:ext cx="8856662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ko-KR" sz="2400" b="1" dirty="0">
                <a:solidFill>
                  <a:srgbClr val="0070C0"/>
                </a:solidFill>
              </a:rPr>
              <a:t>IIR filter design procedure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n-US" altLang="ko-KR" sz="2000" b="1" dirty="0">
                <a:solidFill>
                  <a:srgbClr val="FF0000"/>
                </a:solidFill>
              </a:rPr>
              <a:t>Set up digital filter spec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2000" b="1" dirty="0">
                <a:solidFill>
                  <a:srgbClr val="FF0000"/>
                </a:solidFill>
              </a:rPr>
              <a:t>2) Determine the corresponding analog filter spec</a:t>
            </a:r>
          </a:p>
          <a:p>
            <a:pPr marL="12001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/>
                </a:solidFill>
              </a:rPr>
              <a:t>(frequency translation involved)</a:t>
            </a:r>
          </a:p>
          <a:p>
            <a:pPr marL="12001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ko-KR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2000" b="1" dirty="0">
                <a:solidFill>
                  <a:srgbClr val="FF0000"/>
                </a:solidFill>
              </a:rPr>
              <a:t>3) Design the analog filter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2000" b="1" dirty="0">
                <a:solidFill>
                  <a:srgbClr val="FF0000"/>
                </a:solidFill>
              </a:rPr>
              <a:t>4) Transform the analog filter to digital filter using various transformation methods</a:t>
            </a:r>
          </a:p>
          <a:p>
            <a:pPr marL="12001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/>
                </a:solidFill>
              </a:rPr>
              <a:t>Impulse invariant method</a:t>
            </a:r>
          </a:p>
          <a:p>
            <a:pPr marL="12001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tx1"/>
                </a:solidFill>
              </a:rPr>
              <a:t>Bilinear transformation</a:t>
            </a:r>
          </a:p>
          <a:p>
            <a:pPr marL="12001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200" b="1" dirty="0">
                <a:solidFill>
                  <a:srgbClr val="0070C0"/>
                </a:solidFill>
              </a:rPr>
              <a:t>This approach has been widely used for the following reasons: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(1)  Analogue approximation techniques are highly advanced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(2)  They usually yield closed-form solutions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	(3)  Extensive tables are available for analogue filter design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	(4)  Very often applications require digital simulation of analogue system</a:t>
            </a:r>
            <a:r>
              <a:rPr lang="en-US" altLang="en-US" sz="2000" dirty="0">
                <a:solidFill>
                  <a:srgbClr val="7030A0"/>
                </a:solidFill>
              </a:rPr>
              <a:t>s</a:t>
            </a:r>
          </a:p>
          <a:p>
            <a:pPr marL="1200150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2124075" y="26035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 design procedure</a:t>
            </a:r>
          </a:p>
          <a:p>
            <a:pPr algn="ctr" eaLnBrk="1" hangingPunct="1">
              <a:buSzPct val="100000"/>
            </a:pPr>
            <a:endParaRPr lang="en-US" altLang="el-GR" sz="1600" b="1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92338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Frequency Transformations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" y="1268759"/>
            <a:ext cx="9053792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35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2338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Frequency Transformations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" y="1628800"/>
            <a:ext cx="9105649" cy="309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3689"/>
            <a:ext cx="172085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4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2338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Frequency Transformations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Example: </a:t>
            </a:r>
            <a:r>
              <a:rPr lang="en-US" altLang="ko-KR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For the </a:t>
            </a:r>
            <a:r>
              <a:rPr lang="en-US" altLang="ko-KR" sz="24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lowpass</a:t>
            </a:r>
            <a:r>
              <a:rPr lang="en-US" altLang="ko-KR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filter</a:t>
            </a:r>
            <a:r>
              <a:rPr lang="en-US" altLang="ko-KR" sz="24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30425"/>
            <a:ext cx="5256584" cy="107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7801196" cy="11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03404"/>
            <a:ext cx="3904862" cy="1169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9" y="5466257"/>
            <a:ext cx="5140913" cy="11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96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61023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79740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2339975" y="27305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Digital IIR Filter Design</a:t>
            </a:r>
          </a:p>
          <a:p>
            <a:pPr algn="ctr" eaLnBrk="1" hangingPunct="1">
              <a:buSzPct val="100000"/>
            </a:pPr>
            <a:endParaRPr lang="en-US" altLang="el-G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1268413"/>
            <a:ext cx="8785225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>
                <a:solidFill>
                  <a:schemeClr val="accent2"/>
                </a:solidFill>
              </a:rPr>
              <a:t>Requirements for </a:t>
            </a:r>
            <a:r>
              <a:rPr lang="en-US" altLang="ko-KR" sz="2400" b="1" dirty="0">
                <a:solidFill>
                  <a:schemeClr val="tx1"/>
                </a:solidFill>
              </a:rPr>
              <a:t>H(z)</a:t>
            </a:r>
          </a:p>
          <a:p>
            <a:pPr marL="1006475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000" b="1" dirty="0">
                <a:solidFill>
                  <a:schemeClr val="tx1"/>
                </a:solidFill>
              </a:rPr>
              <a:t>Real, causal, </a:t>
            </a:r>
            <a:r>
              <a:rPr lang="en-US" altLang="ko-KR" sz="2000" b="1" dirty="0">
                <a:solidFill>
                  <a:srgbClr val="C00000"/>
                </a:solidFill>
              </a:rPr>
              <a:t>stable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en-US" altLang="ko-KR" sz="2000" b="1" dirty="0">
                <a:solidFill>
                  <a:srgbClr val="0070C0"/>
                </a:solidFill>
              </a:rPr>
              <a:t>rational</a:t>
            </a:r>
          </a:p>
          <a:p>
            <a:pPr marL="1006475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chemeClr val="tx1"/>
                </a:solidFill>
              </a:rPr>
              <a:t>The order of  </a:t>
            </a:r>
            <a:r>
              <a:rPr lang="en-US" altLang="ko-KR" sz="2000" b="1" dirty="0">
                <a:solidFill>
                  <a:schemeClr val="tx1"/>
                </a:solidFill>
              </a:rPr>
              <a:t>H(z) </a:t>
            </a:r>
            <a:r>
              <a:rPr lang="en-US" altLang="ko-KR" sz="2000" dirty="0">
                <a:solidFill>
                  <a:schemeClr val="tx1"/>
                </a:solidFill>
              </a:rPr>
              <a:t>should not be greater than that of  </a:t>
            </a:r>
            <a:r>
              <a:rPr lang="en-US" altLang="ko-KR" sz="2000" b="1" dirty="0">
                <a:solidFill>
                  <a:schemeClr val="tx1"/>
                </a:solidFill>
              </a:rPr>
              <a:t>H(s)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</a:p>
          <a:p>
            <a:pPr marL="1006475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chemeClr val="tx1"/>
                </a:solidFill>
              </a:rPr>
              <a:t>transform should be simple, convenient to implement and applicable to all analog filter types and classes</a:t>
            </a:r>
          </a:p>
          <a:p>
            <a:pPr marL="1006475" lvl="2" indent="-381000" eaLnBrk="1" hangingPunct="1">
              <a:buFont typeface="Wingdings" panose="05000000000000000000" pitchFamily="2" charset="2"/>
              <a:buChar char="Ø"/>
              <a:defRPr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606425" lvl="1" indent="-3810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>
                <a:solidFill>
                  <a:schemeClr val="accent2"/>
                </a:solidFill>
              </a:rPr>
              <a:t>Two approaches </a:t>
            </a:r>
            <a:r>
              <a:rPr lang="en-US" altLang="ko-KR" sz="2400" b="1" dirty="0">
                <a:solidFill>
                  <a:srgbClr val="C00000"/>
                </a:solidFill>
              </a:rPr>
              <a:t>Analog filters </a:t>
            </a:r>
            <a:r>
              <a:rPr lang="en-US" altLang="ko-KR" sz="2400" b="1" dirty="0">
                <a:solidFill>
                  <a:schemeClr val="accent2"/>
                </a:solidFill>
              </a:rPr>
              <a:t>to  </a:t>
            </a:r>
            <a:r>
              <a:rPr lang="en-US" altLang="ko-KR" sz="2400" b="1" dirty="0">
                <a:solidFill>
                  <a:srgbClr val="7030A0"/>
                </a:solidFill>
              </a:rPr>
              <a:t>Digital filters</a:t>
            </a:r>
          </a:p>
          <a:p>
            <a:pPr marL="1006475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000" b="1" dirty="0">
                <a:solidFill>
                  <a:srgbClr val="0070C0"/>
                </a:solidFill>
              </a:rPr>
              <a:t>Impulse Invariant Transformation</a:t>
            </a:r>
          </a:p>
          <a:p>
            <a:pPr marL="1006475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000" b="1" dirty="0">
                <a:solidFill>
                  <a:srgbClr val="C00000"/>
                </a:solidFill>
              </a:rPr>
              <a:t>Bilinear Transformation   </a:t>
            </a:r>
            <a:r>
              <a:rPr lang="en-US" altLang="ko-KR" sz="2000" b="1" dirty="0">
                <a:solidFill>
                  <a:schemeClr val="tx1"/>
                </a:solidFill>
              </a:rPr>
              <a:t>(best)</a:t>
            </a:r>
          </a:p>
          <a:p>
            <a:pPr marL="225425" lvl="1" indent="0" eaLnBrk="1" hangingPunct="1">
              <a:defRPr/>
            </a:pP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68538" y="26035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Digital IIR Filter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9675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>
                <a:solidFill>
                  <a:srgbClr val="0070C0"/>
                </a:solidFill>
              </a:rPr>
              <a:t>Impulse Invariant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Transformation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 marL="1006475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solidFill>
                  <a:schemeClr val="tx1"/>
                </a:solidFill>
              </a:rPr>
              <a:t>A </a:t>
            </a:r>
            <a:r>
              <a:rPr lang="en-US" altLang="ko-KR" sz="2000" dirty="0">
                <a:solidFill>
                  <a:srgbClr val="00B0F0"/>
                </a:solidFill>
              </a:rPr>
              <a:t>digital filter </a:t>
            </a:r>
            <a:r>
              <a:rPr lang="en-US" altLang="ko-KR" sz="2000" dirty="0">
                <a:solidFill>
                  <a:schemeClr val="tx1"/>
                </a:solidFill>
              </a:rPr>
              <a:t>is designed by sampling the impulse response of an </a:t>
            </a:r>
            <a:r>
              <a:rPr lang="en-US" altLang="ko-KR" sz="2000" dirty="0">
                <a:solidFill>
                  <a:srgbClr val="C00000"/>
                </a:solidFill>
              </a:rPr>
              <a:t>analog </a:t>
            </a:r>
            <a:r>
              <a:rPr lang="en-US" altLang="ko-KR" sz="2000" dirty="0" smtClean="0">
                <a:solidFill>
                  <a:srgbClr val="C00000"/>
                </a:solidFill>
              </a:rPr>
              <a:t>filter</a:t>
            </a:r>
            <a:endParaRPr lang="en-US" altLang="ko-KR" sz="20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2765060" cy="557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9" y="3068960"/>
            <a:ext cx="4666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tx1"/>
                </a:solidFill>
              </a:rPr>
              <a:t>Sampling theorem</a:t>
            </a:r>
            <a:r>
              <a:rPr lang="en-US" altLang="ko-KR" sz="1800" dirty="0" smtClean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501008"/>
            <a:ext cx="7581900" cy="2724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39752" y="9969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Impulse </a:t>
            </a:r>
            <a:r>
              <a:rPr lang="en-US" altLang="ko-K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Invariant </a:t>
            </a: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134076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400" dirty="0" smtClean="0">
                <a:solidFill>
                  <a:schemeClr val="tx1"/>
                </a:solidFill>
              </a:rPr>
              <a:t>Mapping </a:t>
            </a:r>
            <a:r>
              <a:rPr lang="en-US" altLang="ko-KR" sz="2400" dirty="0" smtClean="0">
                <a:solidFill>
                  <a:srgbClr val="C00000"/>
                </a:solidFill>
              </a:rPr>
              <a:t>s-plane</a:t>
            </a:r>
            <a:r>
              <a:rPr lang="en-US" altLang="ko-KR" sz="2400" dirty="0" smtClean="0">
                <a:solidFill>
                  <a:schemeClr val="tx1"/>
                </a:solidFill>
              </a:rPr>
              <a:t> to </a:t>
            </a:r>
            <a:r>
              <a:rPr lang="en-US" altLang="ko-KR" sz="2400" dirty="0" smtClean="0">
                <a:solidFill>
                  <a:srgbClr val="00B0F0"/>
                </a:solidFill>
              </a:rPr>
              <a:t>z-plane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rgbClr val="C00000"/>
                </a:solidFill>
              </a:rPr>
              <a:t>j</a:t>
            </a:r>
            <a:r>
              <a:rPr lang="el-CY" altLang="ko-KR" sz="2000" dirty="0" smtClean="0">
                <a:solidFill>
                  <a:srgbClr val="C00000"/>
                </a:solidFill>
              </a:rPr>
              <a:t>Ω</a:t>
            </a:r>
            <a:r>
              <a:rPr lang="en-US" altLang="ko-KR" sz="2000" dirty="0" smtClean="0">
                <a:solidFill>
                  <a:srgbClr val="C00000"/>
                </a:solidFill>
              </a:rPr>
              <a:t> axis </a:t>
            </a:r>
            <a:r>
              <a:rPr lang="en-US" altLang="ko-KR" sz="2000" dirty="0" smtClean="0">
                <a:solidFill>
                  <a:schemeClr val="tx1"/>
                </a:solidFill>
              </a:rPr>
              <a:t>maps into </a:t>
            </a:r>
            <a:r>
              <a:rPr lang="en-US" altLang="ko-KR" sz="2000" dirty="0" smtClean="0">
                <a:solidFill>
                  <a:srgbClr val="00B0F0"/>
                </a:solidFill>
              </a:rPr>
              <a:t>unit circle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rgbClr val="C00000"/>
                </a:solidFill>
              </a:rPr>
              <a:t>j</a:t>
            </a:r>
            <a:r>
              <a:rPr lang="el-CY" altLang="ko-KR" sz="2000" dirty="0" smtClean="0">
                <a:solidFill>
                  <a:srgbClr val="C00000"/>
                </a:solidFill>
              </a:rPr>
              <a:t>Ω</a:t>
            </a:r>
            <a:r>
              <a:rPr lang="en-US" altLang="ko-KR" sz="2000" dirty="0" smtClean="0">
                <a:solidFill>
                  <a:srgbClr val="C00000"/>
                </a:solidFill>
              </a:rPr>
              <a:t> axis</a:t>
            </a:r>
            <a:r>
              <a:rPr lang="el-GR" altLang="ko-KR" sz="2000" dirty="0" smtClean="0">
                <a:solidFill>
                  <a:srgbClr val="C00000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s</a:t>
            </a:r>
            <a:r>
              <a:rPr lang="en-GB" altLang="el-GR" sz="2000" dirty="0" smtClean="0">
                <a:solidFill>
                  <a:schemeClr val="tx1"/>
                </a:solidFill>
              </a:rPr>
              <a:t>trips of width  </a:t>
            </a:r>
            <a:r>
              <a:rPr lang="en-GB" altLang="el-GR" sz="2000" b="1" dirty="0" smtClean="0">
                <a:solidFill>
                  <a:schemeClr val="tx1"/>
                </a:solidFill>
              </a:rPr>
              <a:t>2</a:t>
            </a:r>
            <a:r>
              <a:rPr lang="el-GR" altLang="el-GR" sz="2000" b="1" dirty="0" smtClean="0">
                <a:solidFill>
                  <a:schemeClr val="tx1"/>
                </a:solidFill>
              </a:rPr>
              <a:t>π/</a:t>
            </a:r>
            <a:r>
              <a:rPr lang="en-US" altLang="el-GR" sz="2000" b="1" dirty="0" err="1" smtClean="0">
                <a:solidFill>
                  <a:srgbClr val="003300"/>
                </a:solidFill>
              </a:rPr>
              <a:t>T</a:t>
            </a:r>
            <a:r>
              <a:rPr lang="en-US" altLang="el-GR" sz="2000" b="1" baseline="-25000" dirty="0" err="1" smtClean="0">
                <a:solidFill>
                  <a:srgbClr val="003300"/>
                </a:solidFill>
              </a:rPr>
              <a:t>s</a:t>
            </a:r>
            <a:r>
              <a:rPr lang="el-GR" altLang="el-GR" sz="2000" b="1" dirty="0" smtClean="0">
                <a:solidFill>
                  <a:srgbClr val="003300"/>
                </a:solidFill>
              </a:rPr>
              <a:t> </a:t>
            </a:r>
            <a:r>
              <a:rPr lang="en-US" altLang="el-GR" sz="2000" b="1" dirty="0" smtClean="0">
                <a:solidFill>
                  <a:srgbClr val="003300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map into </a:t>
            </a:r>
            <a:r>
              <a:rPr lang="en-US" altLang="ko-KR" sz="2000" dirty="0" smtClean="0">
                <a:solidFill>
                  <a:srgbClr val="00B0F0"/>
                </a:solidFill>
              </a:rPr>
              <a:t>z-plane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7905750" cy="3797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7744" y="12851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Impulse Invariant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567690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3611731" cy="11351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3645024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388" lvl="1" indent="-381000" eaLnBrk="1" hangingPunct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FF0000"/>
                </a:solidFill>
              </a:rPr>
              <a:t>High-pass filter </a:t>
            </a:r>
            <a:r>
              <a:rPr lang="en-US" altLang="ko-KR" sz="2000" dirty="0" smtClean="0">
                <a:solidFill>
                  <a:schemeClr val="tx1"/>
                </a:solidFill>
              </a:rPr>
              <a:t>cannot be  transformed !!</a:t>
            </a:r>
          </a:p>
          <a:p>
            <a:pPr marL="179388" lvl="1" indent="0" eaLnBrk="1" hangingPunct="1"/>
            <a:endParaRPr lang="en-US" altLang="ko-KR" sz="2000" dirty="0" smtClean="0">
              <a:solidFill>
                <a:schemeClr val="tx1"/>
              </a:solidFill>
            </a:endParaRPr>
          </a:p>
          <a:p>
            <a:pPr marL="560388" lvl="1" indent="-381000" eaLnBrk="1" hangingPunct="1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0070C0"/>
                </a:solidFill>
              </a:rPr>
              <a:t>Filter orders </a:t>
            </a:r>
            <a:r>
              <a:rPr lang="en-US" altLang="ko-KR" sz="2000" dirty="0" smtClean="0">
                <a:solidFill>
                  <a:schemeClr val="tx1"/>
                </a:solidFill>
              </a:rPr>
              <a:t>are not changed after transformation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1482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Impulse Invariant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" y="1179975"/>
            <a:ext cx="8192200" cy="2329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7868"/>
            <a:ext cx="7776864" cy="3333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3728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Impulse Invariant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2606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496" y="1196752"/>
                <a:ext cx="5328592" cy="1611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-457200" eaLnBrk="1" hangingPunct="1"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400" b="1" dirty="0" smtClean="0">
                    <a:solidFill>
                      <a:srgbClr val="0070C0"/>
                    </a:solidFill>
                  </a:rPr>
                  <a:t>Bilinear </a:t>
                </a:r>
                <a:r>
                  <a:rPr lang="en-US" altLang="ko-KR" sz="2400" b="1" dirty="0">
                    <a:solidFill>
                      <a:srgbClr val="0070C0"/>
                    </a:solidFill>
                  </a:rPr>
                  <a:t>Transformation</a:t>
                </a:r>
                <a:endParaRPr lang="en-US" altLang="ko-KR" sz="2400" b="1" dirty="0">
                  <a:solidFill>
                    <a:schemeClr val="tx1"/>
                  </a:solidFill>
                </a:endParaRPr>
              </a:p>
              <a:p>
                <a:pPr marL="1006475" lvl="2" indent="-381000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 smtClean="0">
                    <a:solidFill>
                      <a:schemeClr val="tx1"/>
                    </a:solidFill>
                  </a:rPr>
                  <a:t>Rational function maps:</a:t>
                </a:r>
              </a:p>
              <a:p>
                <a:pPr marL="968375" lvl="2" indent="-34290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ko-KR" sz="2000" dirty="0" smtClean="0">
                    <a:solidFill>
                      <a:srgbClr val="C00000"/>
                    </a:solidFill>
                  </a:rPr>
                  <a:t>left-half  s-plane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inside </a:t>
                </a:r>
                <a:r>
                  <a:rPr lang="en-US" altLang="ko-KR" sz="2000" dirty="0">
                    <a:solidFill>
                      <a:srgbClr val="00B0F0"/>
                    </a:solidFill>
                  </a:rPr>
                  <a:t>unit circle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1006475" lvl="2" indent="-381000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 smtClean="0">
                    <a:solidFill>
                      <a:srgbClr val="C00000"/>
                    </a:solidFill>
                  </a:rPr>
                  <a:t>j</a:t>
                </a:r>
                <a:r>
                  <a:rPr lang="el-GR" altLang="ko-KR" sz="2000" dirty="0" smtClean="0">
                    <a:solidFill>
                      <a:srgbClr val="C00000"/>
                    </a:solidFill>
                  </a:rPr>
                  <a:t>Ω </a:t>
                </a:r>
                <a:r>
                  <a:rPr lang="en-US" altLang="ko-KR" sz="2000" dirty="0" smtClean="0">
                    <a:solidFill>
                      <a:srgbClr val="C00000"/>
                    </a:solidFill>
                  </a:rPr>
                  <a:t>axis			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onto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000" dirty="0">
                    <a:solidFill>
                      <a:srgbClr val="00B0F0"/>
                    </a:solidFill>
                  </a:rPr>
                  <a:t>unit circle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5328592" cy="1611339"/>
              </a:xfrm>
              <a:prstGeom prst="rect">
                <a:avLst/>
              </a:prstGeom>
              <a:blipFill>
                <a:blip r:embed="rId2"/>
                <a:stretch>
                  <a:fillRect l="-1602" t="-2642" r="-1716" b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59" y="1628800"/>
            <a:ext cx="3714750" cy="133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06802"/>
            <a:ext cx="8450179" cy="26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-252413" y="188913"/>
            <a:ext cx="91440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Filter Specifications</a:t>
            </a:r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68450"/>
            <a:ext cx="8253412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56833"/>
            <a:ext cx="6210901" cy="100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126876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 smtClean="0">
                <a:solidFill>
                  <a:srgbClr val="C00000"/>
                </a:solidFill>
              </a:rPr>
              <a:t>Transformation </a:t>
            </a:r>
            <a:r>
              <a:rPr lang="en-US" altLang="en-US" sz="2400" dirty="0">
                <a:solidFill>
                  <a:srgbClr val="C00000"/>
                </a:solidFill>
              </a:rPr>
              <a:t>is unaffected by </a:t>
            </a:r>
            <a:r>
              <a:rPr lang="en-US" altLang="en-US" sz="2400" dirty="0" smtClean="0">
                <a:solidFill>
                  <a:srgbClr val="C00000"/>
                </a:solidFill>
              </a:rPr>
              <a:t>scaling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</a:p>
          <a:p>
            <a:pPr marL="8572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Consider </a:t>
            </a:r>
            <a:r>
              <a:rPr lang="en-US" altLang="en-US" sz="2000" dirty="0">
                <a:solidFill>
                  <a:schemeClr val="tx1"/>
                </a:solidFill>
              </a:rPr>
              <a:t>inverse transformation with scale factor equal to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unity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56070"/>
              </p:ext>
            </p:extLst>
          </p:nvPr>
        </p:nvGraphicFramePr>
        <p:xfrm>
          <a:off x="395536" y="2038201"/>
          <a:ext cx="1320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13" name="Equation" r:id="rId4" imgW="1320480" imgH="939600" progId="Equation.3">
                  <p:embed/>
                </p:oleObj>
              </mc:Choice>
              <mc:Fallback>
                <p:oleObj name="Equation" r:id="rId4" imgW="1320480" imgH="939600" progId="Equation.3">
                  <p:embed/>
                  <p:pic>
                    <p:nvPicPr>
                      <p:cNvPr id="221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38201"/>
                        <a:ext cx="1320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630638"/>
              </p:ext>
            </p:extLst>
          </p:nvPr>
        </p:nvGraphicFramePr>
        <p:xfrm>
          <a:off x="3131840" y="2290470"/>
          <a:ext cx="2095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14" name="Equation" r:id="rId6" imgW="2095200" imgH="482400" progId="Equation.3">
                  <p:embed/>
                </p:oleObj>
              </mc:Choice>
              <mc:Fallback>
                <p:oleObj name="Equation" r:id="rId6" imgW="2095200" imgH="482400" progId="Equation.3">
                  <p:embed/>
                  <p:pic>
                    <p:nvPicPr>
                      <p:cNvPr id="221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290470"/>
                        <a:ext cx="2095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71971"/>
              </p:ext>
            </p:extLst>
          </p:nvPr>
        </p:nvGraphicFramePr>
        <p:xfrm>
          <a:off x="426166" y="4497383"/>
          <a:ext cx="2425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15" name="Equation" r:id="rId8" imgW="2425680" imgH="507960" progId="Equation.3">
                  <p:embed/>
                </p:oleObj>
              </mc:Choice>
              <mc:Fallback>
                <p:oleObj name="Equation" r:id="rId8" imgW="2425680" imgH="507960" progId="Equation.3">
                  <p:embed/>
                  <p:pic>
                    <p:nvPicPr>
                      <p:cNvPr id="221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66" y="4497383"/>
                        <a:ext cx="2425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23660"/>
              </p:ext>
            </p:extLst>
          </p:nvPr>
        </p:nvGraphicFramePr>
        <p:xfrm>
          <a:off x="394103" y="5085184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16" name="Equation" r:id="rId10" imgW="2412720" imgH="507960" progId="Equation.3">
                  <p:embed/>
                </p:oleObj>
              </mc:Choice>
              <mc:Fallback>
                <p:oleObj name="Equation" r:id="rId10" imgW="2412720" imgH="507960" progId="Equation.3">
                  <p:embed/>
                  <p:pic>
                    <p:nvPicPr>
                      <p:cNvPr id="2211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03" y="5085184"/>
                        <a:ext cx="241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263036"/>
              </p:ext>
            </p:extLst>
          </p:nvPr>
        </p:nvGraphicFramePr>
        <p:xfrm>
          <a:off x="426166" y="5770984"/>
          <a:ext cx="2425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17" name="Equation" r:id="rId12" imgW="2425680" imgH="507960" progId="Equation.3">
                  <p:embed/>
                </p:oleObj>
              </mc:Choice>
              <mc:Fallback>
                <p:oleObj name="Equation" r:id="rId12" imgW="2425680" imgH="507960" progId="Equation.3">
                  <p:embed/>
                  <p:pic>
                    <p:nvPicPr>
                      <p:cNvPr id="2211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66" y="5770984"/>
                        <a:ext cx="2425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3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11663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6330950" cy="442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622702"/>
            <a:ext cx="5657850" cy="121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3500" y="279272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defRPr/>
            </a:pPr>
            <a:r>
              <a:rPr lang="en-US" altLang="en-US" sz="2400" b="1" dirty="0" smtClean="0">
                <a:solidFill>
                  <a:srgbClr val="C00000"/>
                </a:solidFill>
              </a:rPr>
              <a:t>Frequency warping function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21" y="1196752"/>
            <a:ext cx="9219089" cy="5472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2474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F</a:t>
            </a:r>
            <a:r>
              <a:rPr lang="en-US" altLang="en-US" sz="2400" dirty="0" smtClean="0">
                <a:solidFill>
                  <a:srgbClr val="C00000"/>
                </a:solidFill>
              </a:rPr>
              <a:t>requency warping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8572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Nonlinear mapping introduces a distortion in the frequency </a:t>
            </a:r>
            <a:r>
              <a:rPr lang="en-US" altLang="en-US" sz="2000" dirty="0" smtClean="0">
                <a:solidFill>
                  <a:schemeClr val="tx1"/>
                </a:solidFill>
              </a:rPr>
              <a:t>axis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894185"/>
            <a:ext cx="5521965" cy="49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824536" cy="56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Example: </a:t>
            </a:r>
            <a:r>
              <a:rPr lang="en-US" altLang="ko-KR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Assume</a:t>
            </a:r>
            <a:r>
              <a:rPr lang="en-US" altLang="ko-KR" sz="2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T=2 s</a:t>
            </a:r>
            <a:r>
              <a:rPr lang="en-US" altLang="ko-KR" sz="24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</a:t>
            </a:r>
            <a:endParaRPr lang="en-US" altLang="ko-KR" sz="24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6542836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145415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12" y="4509120"/>
            <a:ext cx="1016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7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96752"/>
            <a:ext cx="7416825" cy="5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4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Example</a:t>
            </a:r>
            <a:endParaRPr lang="en-US" altLang="ko-KR" sz="24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714983"/>
            <a:ext cx="8286750" cy="37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2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40919"/>
            <a:ext cx="5372100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5" y="4725144"/>
            <a:ext cx="561975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1" y="1628800"/>
            <a:ext cx="744855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06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340768"/>
                <a:ext cx="9108504" cy="3098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1" indent="-457200" eaLnBrk="1" hangingPunct="1"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2400" dirty="0" smtClean="0">
                    <a:solidFill>
                      <a:schemeClr val="accent2"/>
                    </a:solidFill>
                  </a:rPr>
                  <a:t>IIR filter </a:t>
                </a:r>
                <a:r>
                  <a:rPr lang="en-US" altLang="ko-KR" sz="2400" dirty="0">
                    <a:solidFill>
                      <a:schemeClr val="accent2"/>
                    </a:solidFill>
                  </a:rPr>
                  <a:t>Design procedure using </a:t>
                </a:r>
                <a:r>
                  <a:rPr lang="en-US" altLang="ko-KR" sz="2400" b="1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Bilinear </a:t>
                </a:r>
                <a:r>
                  <a:rPr lang="en-US" altLang="ko-KR" sz="2400" b="1" dirty="0" smtClean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Transformation</a:t>
                </a:r>
              </a:p>
              <a:p>
                <a:pPr marL="0" lvl="1" indent="0" eaLnBrk="1" hangingPunct="1">
                  <a:defRPr/>
                </a:pPr>
                <a:endParaRPr lang="en-US" altLang="ko-KR" sz="2400" b="1" dirty="0">
                  <a:solidFill>
                    <a:schemeClr val="tx1"/>
                  </a:solidFill>
                </a:endParaRPr>
              </a:p>
              <a:p>
                <a:pPr marL="1082675" lvl="2" indent="-457200" eaLnBrk="1" hangingPunct="1">
                  <a:buFont typeface="+mj-lt"/>
                  <a:buAutoNum type="arabicPeriod"/>
                  <a:defRPr/>
                </a:pPr>
                <a:r>
                  <a:rPr lang="en-US" altLang="ko-KR" sz="2000" dirty="0" smtClean="0">
                    <a:solidFill>
                      <a:schemeClr val="tx1"/>
                    </a:solidFill>
                  </a:rPr>
                  <a:t>Convert </a:t>
                </a:r>
                <a:r>
                  <a:rPr lang="en-US" altLang="ko-KR" sz="2000" dirty="0">
                    <a:solidFill>
                      <a:schemeClr val="tx1"/>
                    </a:solidFill>
                  </a:rPr>
                  <a:t>each specified band-edge frequency of the </a:t>
                </a:r>
                <a:r>
                  <a:rPr lang="en-US" altLang="ko-KR" sz="2000" dirty="0">
                    <a:solidFill>
                      <a:srgbClr val="00B0F0"/>
                    </a:solidFill>
                  </a:rPr>
                  <a:t>digital filter </a:t>
                </a:r>
                <a:r>
                  <a:rPr lang="en-US" altLang="ko-KR" sz="2000" dirty="0">
                    <a:solidFill>
                      <a:schemeClr val="tx1"/>
                    </a:solidFill>
                  </a:rPr>
                  <a:t>to a corresponding band-edge 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frequency </a:t>
                </a:r>
                <a:r>
                  <a:rPr lang="en-US" altLang="ko-KR" sz="2000" dirty="0">
                    <a:solidFill>
                      <a:schemeClr val="tx1"/>
                    </a:solidFill>
                  </a:rPr>
                  <a:t>of an </a:t>
                </a:r>
                <a:r>
                  <a:rPr lang="en-US" altLang="ko-KR" sz="2000" dirty="0">
                    <a:solidFill>
                      <a:srgbClr val="C00000"/>
                    </a:solidFill>
                  </a:rPr>
                  <a:t>analog </a:t>
                </a:r>
                <a:r>
                  <a:rPr lang="en-US" altLang="ko-KR" sz="2000" dirty="0" smtClean="0">
                    <a:solidFill>
                      <a:srgbClr val="C00000"/>
                    </a:solidFill>
                  </a:rPr>
                  <a:t>filter</a:t>
                </a:r>
              </a:p>
              <a:p>
                <a:pPr marL="1539875" lvl="3" indent="-457200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ko-KR" sz="2000" dirty="0">
                    <a:solidFill>
                      <a:schemeClr val="tx1"/>
                    </a:solidFill>
                  </a:rPr>
                  <a:t>Leave the ripple values unchanged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1082675" lvl="3" indent="0" eaLnBrk="1" hangingPunct="1">
                  <a:defRPr/>
                </a:pPr>
                <a:endParaRPr lang="en-US" altLang="ko-KR" sz="2000" b="1" dirty="0">
                  <a:solidFill>
                    <a:srgbClr val="0070C0"/>
                  </a:solidFill>
                </a:endParaRPr>
              </a:p>
              <a:p>
                <a:pPr marL="1082675" lvl="2" indent="-457200" eaLnBrk="1" hangingPunct="1">
                  <a:buFont typeface="+mj-lt"/>
                  <a:buAutoNum type="arabicPeriod"/>
                  <a:defRPr/>
                </a:pPr>
                <a:r>
                  <a:rPr lang="en-US" altLang="ko-KR" sz="2000" dirty="0" smtClean="0">
                    <a:solidFill>
                      <a:srgbClr val="0070C0"/>
                    </a:solidFill>
                  </a:rPr>
                  <a:t>Design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ko-KR" sz="2000" b="1" dirty="0">
                    <a:solidFill>
                      <a:schemeClr val="tx1"/>
                    </a:solidFill>
                  </a:rPr>
                  <a:t>H(s)</a:t>
                </a:r>
                <a:r>
                  <a:rPr lang="en-US" altLang="ko-KR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1082675" lvl="2" indent="-457200" eaLnBrk="1" hangingPunct="1">
                  <a:buFont typeface="+mj-lt"/>
                  <a:buAutoNum type="arabicPeriod"/>
                  <a:defRPr/>
                </a:pPr>
                <a:endParaRPr lang="en-US" altLang="ko-KR" sz="2000" dirty="0" smtClean="0">
                  <a:solidFill>
                    <a:schemeClr val="tx1"/>
                  </a:solidFill>
                </a:endParaRPr>
              </a:p>
              <a:p>
                <a:pPr marL="1082675" lvl="2" indent="-457200" eaLnBrk="1" hangingPunct="1">
                  <a:buFont typeface="+mj-lt"/>
                  <a:buAutoNum type="arabicPeriod"/>
                  <a:defRPr/>
                </a:pPr>
                <a:r>
                  <a:rPr lang="en-US" altLang="ko-KR" sz="2000" b="1" dirty="0" smtClean="0">
                    <a:solidFill>
                      <a:schemeClr val="tx1"/>
                    </a:solidFill>
                  </a:rPr>
                  <a:t>H(s)</a:t>
                </a:r>
                <a:r>
                  <a:rPr lang="en-US" altLang="ko-KR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2000" b="1" dirty="0" smtClean="0">
                    <a:solidFill>
                      <a:schemeClr val="tx1"/>
                    </a:solidFill>
                  </a:rPr>
                  <a:t> H(z) </a:t>
                </a:r>
                <a:r>
                  <a:rPr lang="en-US" altLang="ko-KR" sz="2000" dirty="0">
                    <a:solidFill>
                      <a:schemeClr val="accent2"/>
                    </a:solidFill>
                  </a:rPr>
                  <a:t>using </a:t>
                </a:r>
                <a:r>
                  <a:rPr lang="en-US" altLang="ko-KR" sz="2000" b="1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Bilinear Transformation</a:t>
                </a:r>
                <a:endParaRPr lang="en-US" altLang="ko-K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9108504" cy="3098605"/>
              </a:xfrm>
              <a:prstGeom prst="rect">
                <a:avLst/>
              </a:prstGeom>
              <a:blipFill>
                <a:blip r:embed="rId2"/>
                <a:stretch>
                  <a:fillRect l="-870" t="-1378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Bilinear Transformation</a:t>
            </a:r>
            <a:endParaRPr lang="en-US" altLang="ko-KR" sz="2000" b="1" dirty="0">
              <a:solidFill>
                <a:srgbClr val="0033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473200"/>
            <a:ext cx="830103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339975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Filter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Filter design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ko-KR" sz="24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Example</a:t>
            </a:r>
            <a:endParaRPr lang="en-US" altLang="ko-KR" sz="24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255000" cy="210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6629400" cy="80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6" y="5157936"/>
            <a:ext cx="6997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17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Filter design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4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 dirty="0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marL="0" lvl="1" indent="0" algn="ctr" eaLnBrk="1" hangingPunct="1">
              <a:buSzPct val="100000"/>
            </a:pPr>
            <a:r>
              <a:rPr lang="en-US" altLang="ko-KR" sz="2000" b="1" dirty="0" smtClean="0">
                <a:solidFill>
                  <a:srgbClr val="003300"/>
                </a:solidFill>
                <a:latin typeface="Franklin Gothic Book" panose="020B0503020102020204" pitchFamily="34" charset="0"/>
              </a:rPr>
              <a:t>Filter design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" y="1268760"/>
            <a:ext cx="9132238" cy="46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89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339975" y="0"/>
            <a:ext cx="466566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</a:pPr>
            <a:r>
              <a:rPr lang="en-US" altLang="el-GR" sz="1600" b="1">
                <a:solidFill>
                  <a:srgbClr val="C00000"/>
                </a:solidFill>
                <a:latin typeface="Calibri Light" panose="020F0302020204030204" pitchFamily="34" charset="0"/>
              </a:rPr>
              <a:t>Hellenic Mediterranean University</a:t>
            </a:r>
          </a:p>
          <a:p>
            <a:pPr algn="ctr" eaLnBrk="1" hangingPunct="1">
              <a:spcBef>
                <a:spcPts val="875"/>
              </a:spcBef>
            </a:pPr>
            <a:r>
              <a:rPr lang="en-US" altLang="el-GR" sz="1600" b="1">
                <a:solidFill>
                  <a:srgbClr val="C00000"/>
                </a:solidFill>
                <a:latin typeface="Calibri Light" panose="020F0302020204030204" pitchFamily="34" charset="0"/>
              </a:rPr>
              <a:t>Department of Electrical and Computer Engineering</a:t>
            </a:r>
          </a:p>
          <a:p>
            <a:pPr algn="ctr" eaLnBrk="1" hangingPunct="1">
              <a:spcBef>
                <a:spcPts val="875"/>
              </a:spcBef>
            </a:pPr>
            <a:r>
              <a:rPr lang="en-US" altLang="el-GR" sz="1600" b="1">
                <a:solidFill>
                  <a:srgbClr val="C00000"/>
                </a:solidFill>
                <a:latin typeface="Calibri Light" panose="020F0302020204030204" pitchFamily="34" charset="0"/>
              </a:rPr>
              <a:t>Intelligent Systems and Computer Architecture Laboratory</a:t>
            </a:r>
          </a:p>
          <a:p>
            <a:pPr algn="ctr" eaLnBrk="1" hangingPunct="1">
              <a:spcBef>
                <a:spcPts val="875"/>
              </a:spcBef>
              <a:buSzPct val="100000"/>
            </a:pPr>
            <a:endParaRPr lang="en-US" altLang="el-GR" sz="1600" b="1">
              <a:solidFill>
                <a:srgbClr val="314004"/>
              </a:solidFill>
              <a:latin typeface="Calibri Light" panose="020F0302020204030204" pitchFamily="34" charset="0"/>
            </a:endParaRPr>
          </a:p>
        </p:txBody>
      </p:sp>
      <p:pic>
        <p:nvPicPr>
          <p:cNvPr id="962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571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88646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411413" y="26035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Filter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57788"/>
            <a:ext cx="5351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68413"/>
            <a:ext cx="89804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2195513" y="21590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Filter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7661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8825"/>
            <a:ext cx="64865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2268538" y="188913"/>
            <a:ext cx="457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Filter Specifications</a:t>
            </a:r>
          </a:p>
        </p:txBody>
      </p:sp>
      <p:pic>
        <p:nvPicPr>
          <p:cNvPr id="7066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35591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2286000" y="2828925"/>
            <a:ext cx="48783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001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ko-KR" sz="2400" b="1">
                <a:solidFill>
                  <a:srgbClr val="0070C0"/>
                </a:solidFill>
              </a:rPr>
              <a:t>Analog filter types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solidFill>
                  <a:srgbClr val="FF0000"/>
                </a:solidFill>
              </a:rPr>
              <a:t>Butterworth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solidFill>
                  <a:srgbClr val="FF0000"/>
                </a:solidFill>
              </a:rPr>
              <a:t>Chebyshev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solidFill>
                  <a:srgbClr val="FF0000"/>
                </a:solidFill>
              </a:rPr>
              <a:t>Elliptic 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908175" y="260350"/>
            <a:ext cx="457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n-US" altLang="el-GR" sz="2400" b="1">
                <a:solidFill>
                  <a:srgbClr val="003300"/>
                </a:solidFill>
                <a:latin typeface="Franklin Gothic Book" panose="020B0503020102020204" pitchFamily="34" charset="0"/>
              </a:rPr>
              <a:t>IIR Filters</a:t>
            </a:r>
          </a:p>
          <a:p>
            <a:pPr algn="ctr" eaLnBrk="1" hangingPunct="1">
              <a:buSzPct val="100000"/>
            </a:pPr>
            <a:r>
              <a:rPr lang="en-US" altLang="el-GR" sz="2000" b="1">
                <a:solidFill>
                  <a:srgbClr val="003300"/>
                </a:solidFill>
                <a:latin typeface="Franklin Gothic Book" panose="020B0503020102020204" pitchFamily="34" charset="0"/>
              </a:rPr>
              <a:t>Filter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22978</TotalTime>
  <Words>694</Words>
  <Application>Microsoft Office PowerPoint</Application>
  <PresentationFormat>On-screen Show (4:3)</PresentationFormat>
  <Paragraphs>202</Paragraphs>
  <Slides>53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120" baseType="lpstr">
      <vt:lpstr>Microsoft YaHei</vt:lpstr>
      <vt:lpstr>Arial</vt:lpstr>
      <vt:lpstr>Calibri</vt:lpstr>
      <vt:lpstr>Calibri Light</vt:lpstr>
      <vt:lpstr>Cambria Math</vt:lpstr>
      <vt:lpstr>Franklin Gothic Book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Papadourakis</cp:lastModifiedBy>
  <cp:revision>738</cp:revision>
  <cp:lastPrinted>1601-01-01T00:00:00Z</cp:lastPrinted>
  <dcterms:created xsi:type="dcterms:W3CDTF">2007-04-28T08:28:53Z</dcterms:created>
  <dcterms:modified xsi:type="dcterms:W3CDTF">2023-05-16T14:50:20Z</dcterms:modified>
</cp:coreProperties>
</file>