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75" r:id="rId9"/>
    <p:sldId id="264" r:id="rId10"/>
    <p:sldId id="270" r:id="rId11"/>
    <p:sldId id="271" r:id="rId12"/>
    <p:sldId id="272" r:id="rId13"/>
    <p:sldId id="273" r:id="rId14"/>
    <p:sldId id="299" r:id="rId15"/>
    <p:sldId id="300" r:id="rId16"/>
    <p:sldId id="301" r:id="rId17"/>
    <p:sldId id="302" r:id="rId18"/>
    <p:sldId id="292" r:id="rId19"/>
    <p:sldId id="293" r:id="rId20"/>
    <p:sldId id="294" r:id="rId21"/>
    <p:sldId id="295" r:id="rId22"/>
    <p:sldId id="296" r:id="rId23"/>
    <p:sldId id="297" r:id="rId24"/>
    <p:sldId id="298" r:id="rId25"/>
    <p:sldId id="303" r:id="rId26"/>
    <p:sldId id="304" r:id="rId27"/>
    <p:sldId id="305" r:id="rId28"/>
    <p:sldId id="306" r:id="rId29"/>
    <p:sldId id="307" r:id="rId30"/>
    <p:sldId id="308" r:id="rId31"/>
    <p:sldId id="309"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4660"/>
  </p:normalViewPr>
  <p:slideViewPr>
    <p:cSldViewPr snapToGrid="0">
      <p:cViewPr varScale="1">
        <p:scale>
          <a:sx n="120" d="100"/>
          <a:sy n="120" d="100"/>
        </p:scale>
        <p:origin x="3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4/2/23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4/2/23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4/2/23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4/2/23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4/2/23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4/2/23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4/2/23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4/2/23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4/2/23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4/2/23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Applications of NNs</a:t>
            </a:r>
            <a:endParaRPr lang="en-US" dirty="0"/>
          </a:p>
        </p:txBody>
      </p:sp>
      <p:sp>
        <p:nvSpPr>
          <p:cNvPr id="3" name="Subtitle 2"/>
          <p:cNvSpPr>
            <a:spLocks noGrp="1"/>
          </p:cNvSpPr>
          <p:nvPr>
            <p:ph type="subTitle" idx="1"/>
          </p:nvPr>
        </p:nvSpPr>
        <p:spPr/>
        <p:txBody>
          <a:bodyPr/>
          <a:lstStyle/>
          <a:p>
            <a:r>
              <a:rPr lang="en-US" dirty="0"/>
              <a:t>Artificial Neural networks</a:t>
            </a:r>
          </a:p>
        </p:txBody>
      </p:sp>
      <p:sp>
        <p:nvSpPr>
          <p:cNvPr id="4" name="Text Box 2">
            <a:extLst>
              <a:ext uri="{FF2B5EF4-FFF2-40B4-BE49-F238E27FC236}">
                <a16:creationId xmlns:a16="http://schemas.microsoft.com/office/drawing/2014/main" id="{3C4F4889-72CC-4920-BFC8-2296917547CB}"/>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2457784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TV Picture Quality Control</a:t>
            </a:r>
          </a:p>
        </p:txBody>
      </p:sp>
      <p:graphicFrame>
        <p:nvGraphicFramePr>
          <p:cNvPr id="6" name="Table 5"/>
          <p:cNvGraphicFramePr>
            <a:graphicFrameLocks noGrp="1"/>
          </p:cNvGraphicFramePr>
          <p:nvPr>
            <p:extLst>
              <p:ext uri="{D42A27DB-BD31-4B8C-83A1-F6EECF244321}">
                <p14:modId xmlns:p14="http://schemas.microsoft.com/office/powerpoint/2010/main" val="2835626841"/>
              </p:ext>
            </p:extLst>
          </p:nvPr>
        </p:nvGraphicFramePr>
        <p:xfrm>
          <a:off x="1149292" y="2030135"/>
          <a:ext cx="6921282" cy="4358640"/>
        </p:xfrm>
        <a:graphic>
          <a:graphicData uri="http://schemas.openxmlformats.org/drawingml/2006/table">
            <a:tbl>
              <a:tblPr bandRow="1">
                <a:tableStyleId>{2D5ABB26-0587-4C30-8999-92F81FD0307C}</a:tableStyleId>
              </a:tblPr>
              <a:tblGrid>
                <a:gridCol w="6921282">
                  <a:extLst>
                    <a:ext uri="{9D8B030D-6E8A-4147-A177-3AD203B41FA5}">
                      <a16:colId xmlns:a16="http://schemas.microsoft.com/office/drawing/2014/main" val="20000"/>
                    </a:ext>
                  </a:extLst>
                </a:gridCol>
              </a:tblGrid>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b="0" dirty="0">
                          <a:solidFill>
                            <a:srgbClr val="0070C0"/>
                          </a:solidFill>
                        </a:rPr>
                        <a:t>Assessing picture quality</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a:t>One of the main quality controls in television manufacture is, a test of picture quality when interference is present.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a:t>Manufacturers have tried to automate the tests, firstly by analyzing the pictures for the different factors that affect picture quality as seen by a customer, and then by combining the different factors measured into an overall quality assessment.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a:t>Although the various factors can be measured accurately, it has proved very difficult to combine them into a single measure of quality because they interact in very complex ways.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26427987"/>
              </p:ext>
            </p:extLst>
          </p:nvPr>
        </p:nvGraphicFramePr>
        <p:xfrm>
          <a:off x="8143400" y="3612917"/>
          <a:ext cx="3827939" cy="2529840"/>
        </p:xfrm>
        <a:graphic>
          <a:graphicData uri="http://schemas.openxmlformats.org/drawingml/2006/table">
            <a:tbl>
              <a:tblPr bandRow="1">
                <a:tableStyleId>{2D5ABB26-0587-4C30-8999-92F81FD0307C}</a:tableStyleId>
              </a:tblPr>
              <a:tblGrid>
                <a:gridCol w="3827939">
                  <a:extLst>
                    <a:ext uri="{9D8B030D-6E8A-4147-A177-3AD203B41FA5}">
                      <a16:colId xmlns:a16="http://schemas.microsoft.com/office/drawing/2014/main" val="20000"/>
                    </a:ext>
                  </a:extLst>
                </a:gridCol>
              </a:tblGrid>
              <a:tr h="2280409">
                <a:tc>
                  <a:txBody>
                    <a:bodyPr/>
                    <a:lstStyle/>
                    <a:p>
                      <a:pPr eaLnBrk="1" hangingPunct="1">
                        <a:spcBef>
                          <a:spcPct val="50000"/>
                        </a:spcBef>
                      </a:pPr>
                      <a:r>
                        <a:rPr lang="en-US" altLang="en-US" sz="2000" b="0" dirty="0">
                          <a:solidFill>
                            <a:srgbClr val="0070C0"/>
                          </a:solidFill>
                        </a:rPr>
                        <a:t>Related Applications : Signal Analysis</a:t>
                      </a:r>
                    </a:p>
                    <a:p>
                      <a:pPr lvl="1" eaLnBrk="1" hangingPunct="1">
                        <a:spcBef>
                          <a:spcPct val="50000"/>
                        </a:spcBef>
                        <a:buFontTx/>
                        <a:buChar char="•"/>
                      </a:pPr>
                      <a:r>
                        <a:rPr lang="en-GB" altLang="en-US" sz="2000" dirty="0"/>
                        <a:t> Speech recognition </a:t>
                      </a:r>
                    </a:p>
                    <a:p>
                      <a:pPr lvl="1" eaLnBrk="1" hangingPunct="1">
                        <a:spcBef>
                          <a:spcPct val="50000"/>
                        </a:spcBef>
                        <a:buFontTx/>
                        <a:buChar char="•"/>
                      </a:pPr>
                      <a:r>
                        <a:rPr lang="en-GB" altLang="en-US" sz="2000" dirty="0"/>
                        <a:t> Facial identification </a:t>
                      </a:r>
                    </a:p>
                    <a:p>
                      <a:pPr lvl="1" eaLnBrk="1" hangingPunct="1">
                        <a:spcBef>
                          <a:spcPct val="50000"/>
                        </a:spcBef>
                        <a:buFontTx/>
                        <a:buChar char="•"/>
                      </a:pPr>
                      <a:r>
                        <a:rPr lang="en-GB" altLang="en-US" sz="2000" dirty="0"/>
                        <a:t> Forensic data analysis </a:t>
                      </a:r>
                    </a:p>
                    <a:p>
                      <a:pPr lvl="1" eaLnBrk="1" hangingPunct="1">
                        <a:spcBef>
                          <a:spcPct val="50000"/>
                        </a:spcBef>
                        <a:buFontTx/>
                        <a:buChar char="•"/>
                      </a:pPr>
                      <a:r>
                        <a:rPr lang="en-GB" altLang="en-US" sz="2000" dirty="0"/>
                        <a:t> Battlefield scene analysis </a:t>
                      </a:r>
                    </a:p>
                  </a:txBody>
                  <a:tcPr/>
                </a:tc>
                <a:extLst>
                  <a:ext uri="{0D108BD9-81ED-4DB2-BD59-A6C34878D82A}">
                    <a16:rowId xmlns:a16="http://schemas.microsoft.com/office/drawing/2014/main" val="10000"/>
                  </a:ext>
                </a:extLst>
              </a:tr>
            </a:tbl>
          </a:graphicData>
        </a:graphic>
      </p:graphicFrame>
      <p:pic>
        <p:nvPicPr>
          <p:cNvPr id="8" name="Picture 5" descr="C:\WINDOWS\Desktop\IntroNeural\tvpq.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174" y="2008071"/>
            <a:ext cx="3324225"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79C6FA47-3093-6D3E-63ED-3EC11B75AFCA}"/>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2577029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Chemical Manufacture</a:t>
            </a:r>
          </a:p>
        </p:txBody>
      </p:sp>
      <p:graphicFrame>
        <p:nvGraphicFramePr>
          <p:cNvPr id="6" name="Table 5"/>
          <p:cNvGraphicFramePr>
            <a:graphicFrameLocks noGrp="1"/>
          </p:cNvGraphicFramePr>
          <p:nvPr>
            <p:extLst>
              <p:ext uri="{D42A27DB-BD31-4B8C-83A1-F6EECF244321}">
                <p14:modId xmlns:p14="http://schemas.microsoft.com/office/powerpoint/2010/main" val="490281413"/>
              </p:ext>
            </p:extLst>
          </p:nvPr>
        </p:nvGraphicFramePr>
        <p:xfrm>
          <a:off x="1149292" y="2030135"/>
          <a:ext cx="6751460" cy="4480560"/>
        </p:xfrm>
        <a:graphic>
          <a:graphicData uri="http://schemas.openxmlformats.org/drawingml/2006/table">
            <a:tbl>
              <a:tblPr bandRow="1">
                <a:tableStyleId>{2D5ABB26-0587-4C30-8999-92F81FD0307C}</a:tableStyleId>
              </a:tblPr>
              <a:tblGrid>
                <a:gridCol w="6751460">
                  <a:extLst>
                    <a:ext uri="{9D8B030D-6E8A-4147-A177-3AD203B41FA5}">
                      <a16:colId xmlns:a16="http://schemas.microsoft.com/office/drawing/2014/main" val="20000"/>
                    </a:ext>
                  </a:extLst>
                </a:gridCol>
              </a:tblGrid>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b="0" dirty="0">
                          <a:solidFill>
                            <a:srgbClr val="0070C0"/>
                          </a:solidFill>
                        </a:rPr>
                        <a:t>Getting the right mix</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000" dirty="0"/>
                    </a:p>
                    <a:p>
                      <a:pPr algn="just" eaLnBrk="1" hangingPunct="1">
                        <a:spcBef>
                          <a:spcPct val="50000"/>
                        </a:spcBef>
                      </a:pPr>
                      <a:r>
                        <a:rPr lang="en-GB" altLang="en-US" sz="2000" dirty="0"/>
                        <a:t>Various catalysts are added to the base ingredients at differing rates to speed up the chemical processes required. Viscosity has to be controlled very carefully, since inaccurate control leads to poor quality and hence costly wastage</a:t>
                      </a:r>
                      <a:endParaRPr lang="en-US" altLang="en-US" sz="2000" dirty="0"/>
                    </a:p>
                    <a:p>
                      <a:pPr algn="just" eaLnBrk="1" hangingPunct="1">
                        <a:spcBef>
                          <a:spcPct val="50000"/>
                        </a:spcBef>
                      </a:pPr>
                      <a:r>
                        <a:rPr lang="en-GB" altLang="en-US" sz="2000" dirty="0"/>
                        <a:t>The system was trained on data recorded from the production line. Once trained, the neural network was found to be able to predict accurately over the three-minute measurement delay of the viscometer, thereby providing an immediate reading of the viscosity in the reaction tank. This predicted viscosity will be used by a manufacturing process computer to control the polymerisation tank.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15158181"/>
              </p:ext>
            </p:extLst>
          </p:nvPr>
        </p:nvGraphicFramePr>
        <p:xfrm>
          <a:off x="8050635" y="4143003"/>
          <a:ext cx="3827939" cy="2280409"/>
        </p:xfrm>
        <a:graphic>
          <a:graphicData uri="http://schemas.openxmlformats.org/drawingml/2006/table">
            <a:tbl>
              <a:tblPr bandRow="1">
                <a:tableStyleId>{2D5ABB26-0587-4C30-8999-92F81FD0307C}</a:tableStyleId>
              </a:tblPr>
              <a:tblGrid>
                <a:gridCol w="3827939">
                  <a:extLst>
                    <a:ext uri="{9D8B030D-6E8A-4147-A177-3AD203B41FA5}">
                      <a16:colId xmlns:a16="http://schemas.microsoft.com/office/drawing/2014/main" val="20000"/>
                    </a:ext>
                  </a:extLst>
                </a:gridCol>
              </a:tblGrid>
              <a:tr h="2280409">
                <a:tc>
                  <a:txBody>
                    <a:bodyPr/>
                    <a:lstStyle/>
                    <a:p>
                      <a:pPr eaLnBrk="1" hangingPunct="1">
                        <a:spcBef>
                          <a:spcPct val="50000"/>
                        </a:spcBef>
                      </a:pPr>
                      <a:r>
                        <a:rPr lang="en-US" altLang="en-US" sz="2000" b="0" dirty="0">
                          <a:solidFill>
                            <a:srgbClr val="0070C0"/>
                          </a:solidFill>
                        </a:rPr>
                        <a:t>A more effective modelling tool</a:t>
                      </a:r>
                    </a:p>
                    <a:p>
                      <a:pPr lvl="1" eaLnBrk="1" hangingPunct="1">
                        <a:spcBef>
                          <a:spcPct val="50000"/>
                        </a:spcBef>
                        <a:buFontTx/>
                        <a:buChar char="•"/>
                      </a:pPr>
                      <a:r>
                        <a:rPr lang="en-GB" altLang="en-US" sz="2000" dirty="0"/>
                        <a:t> Speech recognition </a:t>
                      </a:r>
                    </a:p>
                    <a:p>
                      <a:pPr lvl="1" eaLnBrk="1" hangingPunct="1">
                        <a:spcBef>
                          <a:spcPct val="50000"/>
                        </a:spcBef>
                        <a:buFontTx/>
                        <a:buChar char="•"/>
                      </a:pPr>
                      <a:r>
                        <a:rPr lang="en-GB" altLang="en-US" sz="2000" dirty="0"/>
                        <a:t> Power demand analysis</a:t>
                      </a:r>
                    </a:p>
                    <a:p>
                      <a:pPr lvl="1" eaLnBrk="1" hangingPunct="1">
                        <a:spcBef>
                          <a:spcPct val="50000"/>
                        </a:spcBef>
                        <a:buFontTx/>
                        <a:buChar char="•"/>
                      </a:pPr>
                      <a:r>
                        <a:rPr lang="en-GB" altLang="en-US" sz="2000" dirty="0"/>
                        <a:t>Environmental Control </a:t>
                      </a:r>
                    </a:p>
                  </a:txBody>
                  <a:tcPr/>
                </a:tc>
                <a:extLst>
                  <a:ext uri="{0D108BD9-81ED-4DB2-BD59-A6C34878D82A}">
                    <a16:rowId xmlns:a16="http://schemas.microsoft.com/office/drawing/2014/main" val="10000"/>
                  </a:ext>
                </a:extLst>
              </a:tr>
            </a:tbl>
          </a:graphicData>
        </a:graphic>
      </p:graphicFrame>
      <p:pic>
        <p:nvPicPr>
          <p:cNvPr id="9" name="Picture 8" descr="C:\WINDOWS\Desktop\IntroNeural\c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911" y="1971082"/>
            <a:ext cx="3538538"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A1C7A35E-ACB8-AD9C-FEC7-4CB660EAD289}"/>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221828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Stock Market Prediction                      (1/2)</a:t>
            </a:r>
          </a:p>
        </p:txBody>
      </p:sp>
      <p:graphicFrame>
        <p:nvGraphicFramePr>
          <p:cNvPr id="6" name="Table 5"/>
          <p:cNvGraphicFramePr>
            <a:graphicFrameLocks noGrp="1"/>
          </p:cNvGraphicFramePr>
          <p:nvPr>
            <p:extLst>
              <p:ext uri="{D42A27DB-BD31-4B8C-83A1-F6EECF244321}">
                <p14:modId xmlns:p14="http://schemas.microsoft.com/office/powerpoint/2010/main" val="1562209769"/>
              </p:ext>
            </p:extLst>
          </p:nvPr>
        </p:nvGraphicFramePr>
        <p:xfrm>
          <a:off x="1149292" y="2030135"/>
          <a:ext cx="10006388" cy="2804160"/>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b="0" dirty="0">
                          <a:solidFill>
                            <a:srgbClr val="0070C0"/>
                          </a:solidFill>
                        </a:rPr>
                        <a:t>Improving portfolio returns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000" dirty="0"/>
                    </a:p>
                    <a:p>
                      <a:pPr algn="just" eaLnBrk="1" hangingPunct="1">
                        <a:spcBef>
                          <a:spcPct val="50000"/>
                        </a:spcBef>
                      </a:pPr>
                      <a:r>
                        <a:rPr lang="en-GB" altLang="en-US" sz="2000" dirty="0"/>
                        <a:t>A major Japanese securities company decided to user neural computing in order to develop better prediction models. A neural network was trained on 33 months' worth of historical data. This data contained a variety of economic indicators such as turnover, previous share values, interest rates and exchange rates. The network was able to learn the complex relations between the indicators and how they contribute to the overall prediction. Once trained it was then in a position to make predictions based on "live" economic indicators.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0"/>
                  </a:ext>
                </a:extLst>
              </a:tr>
            </a:tbl>
          </a:graphicData>
        </a:graphic>
      </p:graphicFrame>
      <p:pic>
        <p:nvPicPr>
          <p:cNvPr id="10" name="Picture 9" descr="C:\WINDOWS\Desktop\IntroNeural\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412" y="4744278"/>
            <a:ext cx="4780389" cy="139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C4F43C7E-AAF5-51EA-5CA8-CE93D90C8A33}"/>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143072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Stock Market Prediction                      (2/2)</a:t>
            </a:r>
          </a:p>
        </p:txBody>
      </p:sp>
      <p:graphicFrame>
        <p:nvGraphicFramePr>
          <p:cNvPr id="6" name="Table 5"/>
          <p:cNvGraphicFramePr>
            <a:graphicFrameLocks noGrp="1"/>
          </p:cNvGraphicFramePr>
          <p:nvPr>
            <p:extLst>
              <p:ext uri="{D42A27DB-BD31-4B8C-83A1-F6EECF244321}">
                <p14:modId xmlns:p14="http://schemas.microsoft.com/office/powerpoint/2010/main" val="2786715434"/>
              </p:ext>
            </p:extLst>
          </p:nvPr>
        </p:nvGraphicFramePr>
        <p:xfrm>
          <a:off x="1149292" y="2030135"/>
          <a:ext cx="10006388" cy="1889760"/>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285084">
                <a:tc>
                  <a:txBody>
                    <a:bodyPr/>
                    <a:lstStyle/>
                    <a:p>
                      <a:pPr algn="just" eaLnBrk="1" hangingPunct="1">
                        <a:spcBef>
                          <a:spcPct val="50000"/>
                        </a:spcBef>
                      </a:pPr>
                      <a:r>
                        <a:rPr lang="en-GB" altLang="en-US" sz="2000" dirty="0"/>
                        <a:t>The neural network-based system is able to make faster and more accurate predictions than before. It is also more flexible since it can be retrained at any time in order to accommodate changes in stock market trading conditions. Overall the system outperforms statistical methods by a factor of 19%, which in the case of a £1 million portfolio means a gain of £190,000. The system can therefore make a considerable difference on returns.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0"/>
                  </a:ext>
                </a:extLst>
              </a:tr>
            </a:tbl>
          </a:graphicData>
        </a:graphic>
      </p:graphicFrame>
      <p:sp>
        <p:nvSpPr>
          <p:cNvPr id="7" name="Text Box 9"/>
          <p:cNvSpPr txBox="1">
            <a:spLocks noChangeArrowheads="1"/>
          </p:cNvSpPr>
          <p:nvPr/>
        </p:nvSpPr>
        <p:spPr bwMode="auto">
          <a:xfrm>
            <a:off x="1097280" y="3847306"/>
            <a:ext cx="100584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spcBef>
                <a:spcPct val="50000"/>
              </a:spcBef>
            </a:pPr>
            <a:r>
              <a:rPr lang="en-GB" altLang="en-US" sz="2000" dirty="0">
                <a:solidFill>
                  <a:srgbClr val="0070C0"/>
                </a:solidFill>
                <a:latin typeface="+mn-lt"/>
              </a:rPr>
              <a:t>MAKING PREDICTIONS BASED ON KEY INDICATORS</a:t>
            </a:r>
          </a:p>
          <a:p>
            <a:pPr lvl="1" eaLnBrk="1" hangingPunct="1">
              <a:spcBef>
                <a:spcPct val="50000"/>
              </a:spcBef>
              <a:buFontTx/>
              <a:buChar char="•"/>
            </a:pPr>
            <a:r>
              <a:rPr lang="en-US" altLang="en-US" sz="2000" dirty="0">
                <a:latin typeface="+mn-lt"/>
              </a:rPr>
              <a:t>  </a:t>
            </a:r>
            <a:r>
              <a:rPr lang="en-GB" altLang="en-US" sz="2000" dirty="0">
                <a:latin typeface="+mn-lt"/>
              </a:rPr>
              <a:t>predicting gas and electricity supply and demand </a:t>
            </a:r>
          </a:p>
          <a:p>
            <a:pPr lvl="1" eaLnBrk="1" hangingPunct="1">
              <a:spcBef>
                <a:spcPct val="50000"/>
              </a:spcBef>
              <a:buFontTx/>
              <a:buChar char="•"/>
            </a:pPr>
            <a:r>
              <a:rPr lang="en-US" altLang="en-US" sz="2000" dirty="0">
                <a:latin typeface="+mn-lt"/>
              </a:rPr>
              <a:t>  </a:t>
            </a:r>
            <a:r>
              <a:rPr lang="en-GB" altLang="en-US" sz="2000" dirty="0">
                <a:latin typeface="+mn-lt"/>
              </a:rPr>
              <a:t>predicting sales and customer trends </a:t>
            </a:r>
          </a:p>
          <a:p>
            <a:pPr lvl="1" eaLnBrk="1" hangingPunct="1">
              <a:spcBef>
                <a:spcPct val="50000"/>
              </a:spcBef>
              <a:buFontTx/>
              <a:buChar char="•"/>
            </a:pPr>
            <a:r>
              <a:rPr lang="en-US" altLang="en-US" sz="2000" dirty="0">
                <a:latin typeface="+mn-lt"/>
              </a:rPr>
              <a:t>  </a:t>
            </a:r>
            <a:r>
              <a:rPr lang="en-GB" altLang="en-US" sz="2000" dirty="0">
                <a:latin typeface="+mn-lt"/>
              </a:rPr>
              <a:t>predicting the route of a projectile </a:t>
            </a:r>
          </a:p>
          <a:p>
            <a:pPr lvl="1" eaLnBrk="1" hangingPunct="1">
              <a:spcBef>
                <a:spcPct val="50000"/>
              </a:spcBef>
              <a:buFontTx/>
              <a:buChar char="•"/>
            </a:pPr>
            <a:r>
              <a:rPr lang="en-US" altLang="en-US" sz="2000" dirty="0">
                <a:latin typeface="+mn-lt"/>
              </a:rPr>
              <a:t>  </a:t>
            </a:r>
            <a:r>
              <a:rPr lang="en-GB" altLang="en-US" sz="2000" dirty="0">
                <a:latin typeface="+mn-lt"/>
              </a:rPr>
              <a:t>predicting crop yields </a:t>
            </a:r>
            <a:r>
              <a:rPr lang="en-GB" altLang="en-US" sz="2000" dirty="0"/>
              <a:t>. </a:t>
            </a:r>
          </a:p>
          <a:p>
            <a:pPr lvl="1" eaLnBrk="1" hangingPunct="1">
              <a:spcBef>
                <a:spcPct val="50000"/>
              </a:spcBef>
            </a:pPr>
            <a:endParaRPr lang="en-GB" altLang="en-US" sz="1200" dirty="0"/>
          </a:p>
        </p:txBody>
      </p:sp>
      <p:sp>
        <p:nvSpPr>
          <p:cNvPr id="3" name="Text Box 2">
            <a:extLst>
              <a:ext uri="{FF2B5EF4-FFF2-40B4-BE49-F238E27FC236}">
                <a16:creationId xmlns:a16="http://schemas.microsoft.com/office/drawing/2014/main" id="{356F9475-B652-06A9-DF29-00D9E109880E}"/>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693486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dirty="0"/>
              <a:t>Automated Industrial Inspection</a:t>
            </a:r>
          </a:p>
        </p:txBody>
      </p:sp>
      <p:graphicFrame>
        <p:nvGraphicFramePr>
          <p:cNvPr id="6" name="Table 5"/>
          <p:cNvGraphicFramePr>
            <a:graphicFrameLocks noGrp="1"/>
          </p:cNvGraphicFramePr>
          <p:nvPr>
            <p:extLst>
              <p:ext uri="{D42A27DB-BD31-4B8C-83A1-F6EECF244321}">
                <p14:modId xmlns:p14="http://schemas.microsoft.com/office/powerpoint/2010/main" val="3128951808"/>
              </p:ext>
            </p:extLst>
          </p:nvPr>
        </p:nvGraphicFramePr>
        <p:xfrm>
          <a:off x="1149292" y="2030135"/>
          <a:ext cx="10006388" cy="3825240"/>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285084">
                <a:tc>
                  <a:txBody>
                    <a:bodyPr/>
                    <a:lstStyle/>
                    <a:p>
                      <a:pPr eaLnBrk="1" hangingPunct="1">
                        <a:spcBef>
                          <a:spcPct val="50000"/>
                        </a:spcBef>
                      </a:pPr>
                      <a:r>
                        <a:rPr lang="en-GB" altLang="en-US" sz="2000" dirty="0">
                          <a:solidFill>
                            <a:srgbClr val="0070C0"/>
                          </a:solidFill>
                          <a:latin typeface="+mn-lt"/>
                        </a:rPr>
                        <a:t>MAKING BETTER PIZZA</a:t>
                      </a:r>
                    </a:p>
                    <a:p>
                      <a:pPr algn="just" eaLnBrk="1" hangingPunct="1">
                        <a:spcBef>
                          <a:spcPct val="50000"/>
                        </a:spcBef>
                      </a:pPr>
                      <a:r>
                        <a:rPr lang="en-GB" altLang="el-GR" sz="2000" dirty="0"/>
                        <a:t>The design of each system is specific to a particular task and product, such as examining a particular kind of pizza. If the system was required to examine a different kind of pizza then it would need to be completely re-engineered. These systems also require stable operating environments, with fixed lighting conditions and precise component alignment on the conveyer belt. </a:t>
                      </a:r>
                      <a:endParaRPr lang="en-US" altLang="el-GR" sz="2000" dirty="0"/>
                    </a:p>
                    <a:p>
                      <a:pPr algn="just" eaLnBrk="1" hangingPunct="1">
                        <a:spcBef>
                          <a:spcPct val="50000"/>
                        </a:spcBef>
                      </a:pPr>
                      <a:r>
                        <a:rPr lang="en-GB" altLang="el-GR" sz="2000" dirty="0"/>
                        <a:t>The neural network was trained by personnel in the Quality Assurance Department to recognise different variations of the item being inspected. Once trained, the network was then able to identify deviant or defective items. </a:t>
                      </a:r>
                    </a:p>
                    <a:p>
                      <a:pPr eaLnBrk="1" hangingPunct="1">
                        <a:spcBef>
                          <a:spcPct val="50000"/>
                        </a:spcBef>
                      </a:pPr>
                      <a:endParaRPr lang="en-US" dirty="0"/>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0"/>
                  </a:ext>
                </a:extLst>
              </a:tr>
            </a:tbl>
          </a:graphicData>
        </a:graphic>
      </p:graphicFrame>
      <p:pic>
        <p:nvPicPr>
          <p:cNvPr id="8" name="Picture 7" descr="C:\WINDOWS\Desktop\IntroNeural\auti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511" y="5263032"/>
            <a:ext cx="35639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4300CA3F-F85A-5D45-B2B4-2A5AD8B97EFC}"/>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550429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fontScale="90000"/>
          </a:bodyPr>
          <a:lstStyle/>
          <a:p>
            <a:r>
              <a:rPr lang="en-US" dirty="0"/>
              <a:t>Self Organizing Maps for Web search engines</a:t>
            </a:r>
          </a:p>
        </p:txBody>
      </p:sp>
      <p:graphicFrame>
        <p:nvGraphicFramePr>
          <p:cNvPr id="6" name="Table 5"/>
          <p:cNvGraphicFramePr>
            <a:graphicFrameLocks noGrp="1"/>
          </p:cNvGraphicFramePr>
          <p:nvPr>
            <p:extLst>
              <p:ext uri="{D42A27DB-BD31-4B8C-83A1-F6EECF244321}">
                <p14:modId xmlns:p14="http://schemas.microsoft.com/office/powerpoint/2010/main" val="1518797400"/>
              </p:ext>
            </p:extLst>
          </p:nvPr>
        </p:nvGraphicFramePr>
        <p:xfrm>
          <a:off x="1149292" y="2030135"/>
          <a:ext cx="10006388" cy="3825240"/>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285084">
                <a:tc>
                  <a:txBody>
                    <a:bodyPr/>
                    <a:lstStyle/>
                    <a:p>
                      <a:pPr marL="342900" indent="-342900" algn="just" eaLnBrk="1" hangingPunct="1">
                        <a:spcBef>
                          <a:spcPct val="50000"/>
                        </a:spcBef>
                        <a:buFont typeface="Arial" panose="020B0604020202020204" pitchFamily="34" charset="0"/>
                        <a:buChar char="•"/>
                      </a:pPr>
                      <a:r>
                        <a:rPr lang="en-US" altLang="el-GR" sz="2000" dirty="0"/>
                        <a:t>An new type of search engine.</a:t>
                      </a:r>
                    </a:p>
                    <a:p>
                      <a:pPr marL="342900" indent="-342900" algn="just" eaLnBrk="1" hangingPunct="1">
                        <a:spcBef>
                          <a:spcPct val="50000"/>
                        </a:spcBef>
                        <a:buFont typeface="Arial" panose="020B0604020202020204" pitchFamily="34" charset="0"/>
                        <a:buChar char="•"/>
                      </a:pPr>
                      <a:r>
                        <a:rPr lang="en-US" altLang="el-GR" sz="2000" dirty="0"/>
                        <a:t>Self organization of massive document collection.</a:t>
                      </a:r>
                    </a:p>
                    <a:p>
                      <a:pPr marL="342900" indent="-342900" algn="just" eaLnBrk="1" hangingPunct="1">
                        <a:spcBef>
                          <a:spcPct val="50000"/>
                        </a:spcBef>
                        <a:buFont typeface="Arial" panose="020B0604020202020204" pitchFamily="34" charset="0"/>
                        <a:buChar char="•"/>
                      </a:pPr>
                      <a:r>
                        <a:rPr lang="en-US" altLang="el-GR" sz="2000" dirty="0"/>
                        <a:t>Present results as a map.</a:t>
                      </a:r>
                    </a:p>
                    <a:p>
                      <a:pPr marL="342900" indent="-342900" algn="just" eaLnBrk="1" hangingPunct="1">
                        <a:spcBef>
                          <a:spcPct val="50000"/>
                        </a:spcBef>
                        <a:buFont typeface="Arial" panose="020B0604020202020204" pitchFamily="34" charset="0"/>
                        <a:buChar char="•"/>
                      </a:pPr>
                      <a:r>
                        <a:rPr lang="en-US" altLang="el-GR" sz="2000" dirty="0"/>
                        <a:t>Graphical show related pages</a:t>
                      </a:r>
                    </a:p>
                    <a:p>
                      <a:pPr marL="342900" indent="-342900" algn="just" eaLnBrk="1" hangingPunct="1">
                        <a:spcBef>
                          <a:spcPct val="50000"/>
                        </a:spcBef>
                        <a:buFont typeface="Arial" panose="020B0604020202020204" pitchFamily="34" charset="0"/>
                        <a:buChar char="•"/>
                      </a:pPr>
                      <a:r>
                        <a:rPr lang="en-US" altLang="el-GR" sz="2000" dirty="0"/>
                        <a:t>For Greek language.</a:t>
                      </a:r>
                    </a:p>
                    <a:p>
                      <a:pPr marL="342900" indent="-342900" algn="just" eaLnBrk="1" hangingPunct="1">
                        <a:spcBef>
                          <a:spcPct val="50000"/>
                        </a:spcBef>
                        <a:buFont typeface="Arial" panose="020B0604020202020204" pitchFamily="34" charset="0"/>
                        <a:buChar char="•"/>
                      </a:pPr>
                      <a:r>
                        <a:rPr lang="en-US" altLang="el-GR" sz="2000" dirty="0"/>
                        <a:t>Find related document even if it didn't contains the search terms.</a:t>
                      </a:r>
                    </a:p>
                    <a:p>
                      <a:pPr marL="342900" indent="-342900" algn="just" eaLnBrk="1" hangingPunct="1">
                        <a:spcBef>
                          <a:spcPct val="50000"/>
                        </a:spcBef>
                        <a:buFont typeface="Arial" panose="020B0604020202020204" pitchFamily="34" charset="0"/>
                        <a:buChar char="•"/>
                      </a:pPr>
                      <a:r>
                        <a:rPr lang="en-US" altLang="el-GR" sz="2000" dirty="0"/>
                        <a:t>Advanced web interface</a:t>
                      </a:r>
                    </a:p>
                    <a:p>
                      <a:pPr eaLnBrk="1" hangingPunct="1">
                        <a:spcBef>
                          <a:spcPct val="50000"/>
                        </a:spcBef>
                      </a:pPr>
                      <a:endParaRPr lang="en-US" dirty="0"/>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0"/>
                  </a:ext>
                </a:extLst>
              </a:tr>
            </a:tbl>
          </a:graphicData>
        </a:graphic>
      </p:graphicFrame>
      <p:pic>
        <p:nvPicPr>
          <p:cNvPr id="7" name="Picture 6" descr="C:\WINDOWS\Profiles\jtsagata\Desktop\level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408" y="1934649"/>
            <a:ext cx="1766272" cy="409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FCDE9C92-BA20-DED5-1A92-49A926CF95D6}"/>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666500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altLang="el-GR" dirty="0"/>
              <a:t>Analysis of epileptic SQUID MEG data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18797400"/>
              </p:ext>
            </p:extLst>
          </p:nvPr>
        </p:nvGraphicFramePr>
        <p:xfrm>
          <a:off x="1149292" y="2030135"/>
          <a:ext cx="10006388" cy="1386840"/>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285084">
                <a:tc>
                  <a:txBody>
                    <a:bodyPr/>
                    <a:lstStyle/>
                    <a:p>
                      <a:pPr eaLnBrk="1" hangingPunct="1"/>
                      <a:r>
                        <a:rPr lang="en-US" altLang="el-GR" sz="2000" dirty="0"/>
                        <a:t>MEG records the activity of brain surface</a:t>
                      </a:r>
                    </a:p>
                    <a:p>
                      <a:pPr eaLnBrk="1" hangingPunct="1"/>
                      <a:r>
                        <a:rPr lang="en-US" altLang="el-GR" sz="2000" dirty="0"/>
                        <a:t>Use neural network for the (prognosis/diagnosis/classification) of epileptic disease. </a:t>
                      </a:r>
                    </a:p>
                    <a:p>
                      <a:pPr eaLnBrk="1" hangingPunct="1">
                        <a:spcBef>
                          <a:spcPct val="50000"/>
                        </a:spcBef>
                      </a:pPr>
                      <a:endParaRPr lang="en-US" dirty="0"/>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0"/>
                  </a:ext>
                </a:extLst>
              </a:tr>
            </a:tbl>
          </a:graphicData>
        </a:graphic>
      </p:graphicFrame>
      <p:grpSp>
        <p:nvGrpSpPr>
          <p:cNvPr id="41" name="Group 40"/>
          <p:cNvGrpSpPr>
            <a:grpSpLocks/>
          </p:cNvGrpSpPr>
          <p:nvPr/>
        </p:nvGrpSpPr>
        <p:grpSpPr bwMode="auto">
          <a:xfrm>
            <a:off x="3712368" y="-3027417"/>
            <a:ext cx="4767263" cy="1272"/>
            <a:chOff x="432" y="3120"/>
            <a:chExt cx="3003" cy="1272"/>
          </a:xfrm>
        </p:grpSpPr>
        <p:sp>
          <p:nvSpPr>
            <p:cNvPr id="42" name="Line 6"/>
            <p:cNvSpPr>
              <a:spLocks noChangeShapeType="1"/>
            </p:cNvSpPr>
            <p:nvPr/>
          </p:nvSpPr>
          <p:spPr bwMode="auto">
            <a:xfrm flipH="1">
              <a:off x="2256" y="3696"/>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3" name="Line 7"/>
            <p:cNvSpPr>
              <a:spLocks noChangeShapeType="1"/>
            </p:cNvSpPr>
            <p:nvPr/>
          </p:nvSpPr>
          <p:spPr bwMode="auto">
            <a:xfrm>
              <a:off x="2256" y="3504"/>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4" name="Line 8"/>
            <p:cNvSpPr>
              <a:spLocks noChangeShapeType="1"/>
            </p:cNvSpPr>
            <p:nvPr/>
          </p:nvSpPr>
          <p:spPr bwMode="auto">
            <a:xfrm flipH="1">
              <a:off x="2256" y="3600"/>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pic>
          <p:nvPicPr>
            <p:cNvPr id="45" name="Picture 44" descr="C:\WINDOWS\Profiles\jtsagata\Desktop\NNapaps\meg.jpg"/>
            <p:cNvPicPr>
              <a:picLocks noChangeAspect="1" noChangeArrowheads="1"/>
            </p:cNvPicPr>
            <p:nvPr/>
          </p:nvPicPr>
          <p:blipFill>
            <a:blip r:embed="rId2">
              <a:clrChange>
                <a:clrFrom>
                  <a:srgbClr val="121615"/>
                </a:clrFrom>
                <a:clrTo>
                  <a:srgbClr val="121615">
                    <a:alpha val="0"/>
                  </a:srgbClr>
                </a:clrTo>
              </a:clrChange>
              <a:extLst>
                <a:ext uri="{28A0092B-C50C-407E-A947-70E740481C1C}">
                  <a14:useLocalDpi xmlns:a14="http://schemas.microsoft.com/office/drawing/2010/main" val="0"/>
                </a:ext>
              </a:extLst>
            </a:blip>
            <a:srcRect/>
            <a:stretch>
              <a:fillRect/>
            </a:stretch>
          </p:blipFill>
          <p:spPr bwMode="auto">
            <a:xfrm>
              <a:off x="432" y="3120"/>
              <a:ext cx="1184"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ine 10"/>
            <p:cNvSpPr>
              <a:spLocks noChangeShapeType="1"/>
            </p:cNvSpPr>
            <p:nvPr/>
          </p:nvSpPr>
          <p:spPr bwMode="auto">
            <a:xfrm>
              <a:off x="1200" y="3552"/>
              <a:ext cx="81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7" name="Line 11"/>
            <p:cNvSpPr>
              <a:spLocks noChangeShapeType="1"/>
            </p:cNvSpPr>
            <p:nvPr/>
          </p:nvSpPr>
          <p:spPr bwMode="auto">
            <a:xfrm>
              <a:off x="1152" y="3696"/>
              <a:ext cx="8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8" name="Line 12"/>
            <p:cNvSpPr>
              <a:spLocks noChangeShapeType="1"/>
            </p:cNvSpPr>
            <p:nvPr/>
          </p:nvSpPr>
          <p:spPr bwMode="auto">
            <a:xfrm>
              <a:off x="1152" y="3840"/>
              <a:ext cx="8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9" name="Line 13"/>
            <p:cNvSpPr>
              <a:spLocks noChangeShapeType="1"/>
            </p:cNvSpPr>
            <p:nvPr/>
          </p:nvSpPr>
          <p:spPr bwMode="auto">
            <a:xfrm>
              <a:off x="1104" y="3408"/>
              <a:ext cx="91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0" name="Rectangle 49"/>
            <p:cNvSpPr>
              <a:spLocks noChangeArrowheads="1"/>
            </p:cNvSpPr>
            <p:nvPr/>
          </p:nvSpPr>
          <p:spPr bwMode="auto">
            <a:xfrm>
              <a:off x="2016" y="3120"/>
              <a:ext cx="288" cy="960"/>
            </a:xfrm>
            <a:prstGeom prst="rect">
              <a:avLst/>
            </a:prstGeom>
            <a:solidFill>
              <a:schemeClr val="accent1"/>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51" name="Rectangle 50"/>
            <p:cNvSpPr>
              <a:spLocks noChangeArrowheads="1"/>
            </p:cNvSpPr>
            <p:nvPr/>
          </p:nvSpPr>
          <p:spPr bwMode="auto">
            <a:xfrm>
              <a:off x="2640" y="3216"/>
              <a:ext cx="672" cy="720"/>
            </a:xfrm>
            <a:prstGeom prst="rect">
              <a:avLst/>
            </a:prstGeom>
            <a:solidFill>
              <a:schemeClr val="accent1"/>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grpSp>
          <p:nvGrpSpPr>
            <p:cNvPr id="52" name="Group 51"/>
            <p:cNvGrpSpPr>
              <a:grpSpLocks/>
            </p:cNvGrpSpPr>
            <p:nvPr/>
          </p:nvGrpSpPr>
          <p:grpSpPr bwMode="auto">
            <a:xfrm>
              <a:off x="2640" y="3312"/>
              <a:ext cx="795" cy="528"/>
              <a:chOff x="1743" y="4896"/>
              <a:chExt cx="795" cy="528"/>
            </a:xfrm>
          </p:grpSpPr>
          <p:sp>
            <p:nvSpPr>
              <p:cNvPr id="56" name="Line 17"/>
              <p:cNvSpPr>
                <a:spLocks noChangeShapeType="1"/>
              </p:cNvSpPr>
              <p:nvPr/>
            </p:nvSpPr>
            <p:spPr bwMode="auto">
              <a:xfrm flipV="1">
                <a:off x="2298" y="5157"/>
                <a:ext cx="24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7" name="Line 18"/>
              <p:cNvSpPr>
                <a:spLocks noChangeShapeType="1"/>
              </p:cNvSpPr>
              <p:nvPr/>
            </p:nvSpPr>
            <p:spPr bwMode="auto">
              <a:xfrm>
                <a:off x="1902" y="4983"/>
                <a:ext cx="207" cy="8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8" name="Line 19"/>
              <p:cNvSpPr>
                <a:spLocks noChangeShapeType="1"/>
              </p:cNvSpPr>
              <p:nvPr/>
            </p:nvSpPr>
            <p:spPr bwMode="auto">
              <a:xfrm>
                <a:off x="1902" y="4992"/>
                <a:ext cx="240" cy="27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9" name="Line 20"/>
              <p:cNvSpPr>
                <a:spLocks noChangeShapeType="1"/>
              </p:cNvSpPr>
              <p:nvPr/>
            </p:nvSpPr>
            <p:spPr bwMode="auto">
              <a:xfrm flipV="1">
                <a:off x="1902" y="5085"/>
                <a:ext cx="219" cy="7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0" name="Line 21"/>
              <p:cNvSpPr>
                <a:spLocks noChangeShapeType="1"/>
              </p:cNvSpPr>
              <p:nvPr/>
            </p:nvSpPr>
            <p:spPr bwMode="auto">
              <a:xfrm>
                <a:off x="1905" y="5181"/>
                <a:ext cx="231" cy="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1" name="Line 22"/>
              <p:cNvSpPr>
                <a:spLocks noChangeShapeType="1"/>
              </p:cNvSpPr>
              <p:nvPr/>
            </p:nvSpPr>
            <p:spPr bwMode="auto">
              <a:xfrm flipV="1">
                <a:off x="1914" y="5082"/>
                <a:ext cx="204" cy="26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2" name="Line 23"/>
              <p:cNvSpPr>
                <a:spLocks noChangeShapeType="1"/>
              </p:cNvSpPr>
              <p:nvPr/>
            </p:nvSpPr>
            <p:spPr bwMode="auto">
              <a:xfrm flipV="1">
                <a:off x="1914" y="5268"/>
                <a:ext cx="228" cy="9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3" name="Line 24"/>
              <p:cNvSpPr>
                <a:spLocks noChangeShapeType="1"/>
              </p:cNvSpPr>
              <p:nvPr/>
            </p:nvSpPr>
            <p:spPr bwMode="auto">
              <a:xfrm>
                <a:off x="2130" y="5064"/>
                <a:ext cx="186" cy="8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4" name="Line 25"/>
              <p:cNvSpPr>
                <a:spLocks noChangeShapeType="1"/>
              </p:cNvSpPr>
              <p:nvPr/>
            </p:nvSpPr>
            <p:spPr bwMode="auto">
              <a:xfrm flipV="1">
                <a:off x="2172" y="5166"/>
                <a:ext cx="150" cy="9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5" name="Line 26"/>
              <p:cNvSpPr>
                <a:spLocks noChangeShapeType="1"/>
              </p:cNvSpPr>
              <p:nvPr/>
            </p:nvSpPr>
            <p:spPr bwMode="auto">
              <a:xfrm flipH="1" flipV="1">
                <a:off x="1746" y="4974"/>
                <a:ext cx="141" cy="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6" name="Line 27"/>
              <p:cNvSpPr>
                <a:spLocks noChangeShapeType="1"/>
              </p:cNvSpPr>
              <p:nvPr/>
            </p:nvSpPr>
            <p:spPr bwMode="auto">
              <a:xfrm flipH="1">
                <a:off x="1743" y="5169"/>
                <a:ext cx="15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7" name="Line 28"/>
              <p:cNvSpPr>
                <a:spLocks noChangeShapeType="1"/>
              </p:cNvSpPr>
              <p:nvPr/>
            </p:nvSpPr>
            <p:spPr bwMode="auto">
              <a:xfrm flipH="1">
                <a:off x="1758" y="5367"/>
                <a:ext cx="129"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8" name="Oval 67"/>
              <p:cNvSpPr>
                <a:spLocks noChangeArrowheads="1"/>
              </p:cNvSpPr>
              <p:nvPr/>
            </p:nvSpPr>
            <p:spPr bwMode="auto">
              <a:xfrm>
                <a:off x="1824" y="4896"/>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69" name="Oval 68"/>
              <p:cNvSpPr>
                <a:spLocks noChangeArrowheads="1"/>
              </p:cNvSpPr>
              <p:nvPr/>
            </p:nvSpPr>
            <p:spPr bwMode="auto">
              <a:xfrm>
                <a:off x="2064" y="4992"/>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0" name="Oval 69"/>
              <p:cNvSpPr>
                <a:spLocks noChangeArrowheads="1"/>
              </p:cNvSpPr>
              <p:nvPr/>
            </p:nvSpPr>
            <p:spPr bwMode="auto">
              <a:xfrm>
                <a:off x="2256" y="5088"/>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1" name="Oval 70"/>
              <p:cNvSpPr>
                <a:spLocks noChangeArrowheads="1"/>
              </p:cNvSpPr>
              <p:nvPr/>
            </p:nvSpPr>
            <p:spPr bwMode="auto">
              <a:xfrm>
                <a:off x="2067" y="5181"/>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2" name="Oval 71"/>
              <p:cNvSpPr>
                <a:spLocks noChangeArrowheads="1"/>
              </p:cNvSpPr>
              <p:nvPr/>
            </p:nvSpPr>
            <p:spPr bwMode="auto">
              <a:xfrm>
                <a:off x="1824" y="5280"/>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3" name="Oval 72"/>
              <p:cNvSpPr>
                <a:spLocks noChangeArrowheads="1"/>
              </p:cNvSpPr>
              <p:nvPr/>
            </p:nvSpPr>
            <p:spPr bwMode="auto">
              <a:xfrm>
                <a:off x="1824" y="5088"/>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grpSp>
        <p:sp>
          <p:nvSpPr>
            <p:cNvPr id="53" name="Line 35"/>
            <p:cNvSpPr>
              <a:spLocks noChangeShapeType="1"/>
            </p:cNvSpPr>
            <p:nvPr/>
          </p:nvSpPr>
          <p:spPr bwMode="auto">
            <a:xfrm flipV="1">
              <a:off x="1776" y="3888"/>
              <a:ext cx="0"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4" name="Text Box 36"/>
            <p:cNvSpPr txBox="1">
              <a:spLocks noChangeArrowheads="1"/>
            </p:cNvSpPr>
            <p:nvPr/>
          </p:nvSpPr>
          <p:spPr bwMode="auto">
            <a:xfrm>
              <a:off x="1536" y="4128"/>
              <a:ext cx="5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r>
                <a:rPr lang="en-US" altLang="el-GR" sz="900"/>
                <a:t>Brain signals</a:t>
              </a:r>
              <a:endParaRPr lang="en-GB" altLang="el-GR" sz="900"/>
            </a:p>
          </p:txBody>
        </p:sp>
        <p:sp>
          <p:nvSpPr>
            <p:cNvPr id="55" name="Text Box 37"/>
            <p:cNvSpPr txBox="1">
              <a:spLocks noChangeArrowheads="1"/>
            </p:cNvSpPr>
            <p:nvPr/>
          </p:nvSpPr>
          <p:spPr bwMode="auto">
            <a:xfrm rot="-5400000">
              <a:off x="1805" y="3475"/>
              <a:ext cx="7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r>
                <a:rPr lang="en-US" altLang="el-GR" sz="2400"/>
                <a:t>Fourier</a:t>
              </a:r>
              <a:endParaRPr lang="en-GB" altLang="el-GR" sz="2400"/>
            </a:p>
          </p:txBody>
        </p:sp>
      </p:grpSp>
      <p:pic>
        <p:nvPicPr>
          <p:cNvPr id="3" name="Picture 2"/>
          <p:cNvPicPr>
            <a:picLocks noChangeAspect="1"/>
          </p:cNvPicPr>
          <p:nvPr/>
        </p:nvPicPr>
        <p:blipFill>
          <a:blip r:embed="rId3"/>
          <a:stretch>
            <a:fillRect/>
          </a:stretch>
        </p:blipFill>
        <p:spPr>
          <a:xfrm>
            <a:off x="3535680" y="3181350"/>
            <a:ext cx="5181600" cy="2476500"/>
          </a:xfrm>
          <a:prstGeom prst="rect">
            <a:avLst/>
          </a:prstGeom>
        </p:spPr>
      </p:pic>
      <p:sp>
        <p:nvSpPr>
          <p:cNvPr id="5" name="Text Box 2">
            <a:extLst>
              <a:ext uri="{FF2B5EF4-FFF2-40B4-BE49-F238E27FC236}">
                <a16:creationId xmlns:a16="http://schemas.microsoft.com/office/drawing/2014/main" id="{A81379C1-EEB6-D605-8C28-3E9C885E3AD4}"/>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3168867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altLang="el-GR" dirty="0"/>
              <a:t>Seismic Prediction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89260308"/>
              </p:ext>
            </p:extLst>
          </p:nvPr>
        </p:nvGraphicFramePr>
        <p:xfrm>
          <a:off x="1149292" y="2030135"/>
          <a:ext cx="10006388" cy="1691640"/>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285084">
                <a:tc>
                  <a:txBody>
                    <a:bodyPr/>
                    <a:lstStyle/>
                    <a:p>
                      <a:pPr marL="342900" indent="-342900" eaLnBrk="1" hangingPunct="1">
                        <a:buFont typeface="Arial" panose="020B0604020202020204" pitchFamily="34" charset="0"/>
                        <a:buChar char="•"/>
                      </a:pPr>
                      <a:r>
                        <a:rPr lang="en-US" altLang="el-GR" sz="2000" dirty="0"/>
                        <a:t>Predict earthquakes</a:t>
                      </a:r>
                    </a:p>
                    <a:p>
                      <a:pPr marL="342900" indent="-342900" eaLnBrk="1" hangingPunct="1">
                        <a:buFont typeface="Arial" panose="020B0604020202020204" pitchFamily="34" charset="0"/>
                        <a:buChar char="•"/>
                      </a:pPr>
                      <a:r>
                        <a:rPr lang="en-GB" altLang="el-GR" sz="2000" dirty="0"/>
                        <a:t>As input we have the three components</a:t>
                      </a:r>
                      <a:r>
                        <a:rPr lang="en-US" altLang="el-GR" sz="2000" dirty="0"/>
                        <a:t> </a:t>
                      </a:r>
                      <a:r>
                        <a:rPr lang="en-GB" altLang="el-GR" sz="2000" dirty="0"/>
                        <a:t>of the magnetic field, as output we have normal or abnormal activity</a:t>
                      </a:r>
                    </a:p>
                    <a:p>
                      <a:pPr eaLnBrk="1" hangingPunct="1">
                        <a:spcBef>
                          <a:spcPct val="50000"/>
                        </a:spcBef>
                      </a:pPr>
                      <a:endParaRPr lang="en-US" dirty="0"/>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0"/>
                  </a:ext>
                </a:extLst>
              </a:tr>
            </a:tbl>
          </a:graphicData>
        </a:graphic>
      </p:graphicFrame>
      <p:grpSp>
        <p:nvGrpSpPr>
          <p:cNvPr id="41" name="Group 40"/>
          <p:cNvGrpSpPr>
            <a:grpSpLocks/>
          </p:cNvGrpSpPr>
          <p:nvPr/>
        </p:nvGrpSpPr>
        <p:grpSpPr bwMode="auto">
          <a:xfrm>
            <a:off x="3712368" y="-3027417"/>
            <a:ext cx="4767263" cy="1272"/>
            <a:chOff x="432" y="3120"/>
            <a:chExt cx="3003" cy="1272"/>
          </a:xfrm>
        </p:grpSpPr>
        <p:sp>
          <p:nvSpPr>
            <p:cNvPr id="42" name="Line 6"/>
            <p:cNvSpPr>
              <a:spLocks noChangeShapeType="1"/>
            </p:cNvSpPr>
            <p:nvPr/>
          </p:nvSpPr>
          <p:spPr bwMode="auto">
            <a:xfrm flipH="1">
              <a:off x="2256" y="3696"/>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3" name="Line 7"/>
            <p:cNvSpPr>
              <a:spLocks noChangeShapeType="1"/>
            </p:cNvSpPr>
            <p:nvPr/>
          </p:nvSpPr>
          <p:spPr bwMode="auto">
            <a:xfrm>
              <a:off x="2256" y="3504"/>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4" name="Line 8"/>
            <p:cNvSpPr>
              <a:spLocks noChangeShapeType="1"/>
            </p:cNvSpPr>
            <p:nvPr/>
          </p:nvSpPr>
          <p:spPr bwMode="auto">
            <a:xfrm flipH="1">
              <a:off x="2256" y="3600"/>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pic>
          <p:nvPicPr>
            <p:cNvPr id="45" name="Picture 44" descr="C:\WINDOWS\Profiles\jtsagata\Desktop\NNapaps\meg.jpg"/>
            <p:cNvPicPr>
              <a:picLocks noChangeAspect="1" noChangeArrowheads="1"/>
            </p:cNvPicPr>
            <p:nvPr/>
          </p:nvPicPr>
          <p:blipFill>
            <a:blip r:embed="rId2">
              <a:clrChange>
                <a:clrFrom>
                  <a:srgbClr val="121615"/>
                </a:clrFrom>
                <a:clrTo>
                  <a:srgbClr val="121615">
                    <a:alpha val="0"/>
                  </a:srgbClr>
                </a:clrTo>
              </a:clrChange>
              <a:extLst>
                <a:ext uri="{28A0092B-C50C-407E-A947-70E740481C1C}">
                  <a14:useLocalDpi xmlns:a14="http://schemas.microsoft.com/office/drawing/2010/main" val="0"/>
                </a:ext>
              </a:extLst>
            </a:blip>
            <a:srcRect/>
            <a:stretch>
              <a:fillRect/>
            </a:stretch>
          </p:blipFill>
          <p:spPr bwMode="auto">
            <a:xfrm>
              <a:off x="432" y="3120"/>
              <a:ext cx="1184"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ine 10"/>
            <p:cNvSpPr>
              <a:spLocks noChangeShapeType="1"/>
            </p:cNvSpPr>
            <p:nvPr/>
          </p:nvSpPr>
          <p:spPr bwMode="auto">
            <a:xfrm>
              <a:off x="1200" y="3552"/>
              <a:ext cx="81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7" name="Line 11"/>
            <p:cNvSpPr>
              <a:spLocks noChangeShapeType="1"/>
            </p:cNvSpPr>
            <p:nvPr/>
          </p:nvSpPr>
          <p:spPr bwMode="auto">
            <a:xfrm>
              <a:off x="1152" y="3696"/>
              <a:ext cx="8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8" name="Line 12"/>
            <p:cNvSpPr>
              <a:spLocks noChangeShapeType="1"/>
            </p:cNvSpPr>
            <p:nvPr/>
          </p:nvSpPr>
          <p:spPr bwMode="auto">
            <a:xfrm>
              <a:off x="1152" y="3840"/>
              <a:ext cx="8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49" name="Line 13"/>
            <p:cNvSpPr>
              <a:spLocks noChangeShapeType="1"/>
            </p:cNvSpPr>
            <p:nvPr/>
          </p:nvSpPr>
          <p:spPr bwMode="auto">
            <a:xfrm>
              <a:off x="1104" y="3408"/>
              <a:ext cx="91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0" name="Rectangle 49"/>
            <p:cNvSpPr>
              <a:spLocks noChangeArrowheads="1"/>
            </p:cNvSpPr>
            <p:nvPr/>
          </p:nvSpPr>
          <p:spPr bwMode="auto">
            <a:xfrm>
              <a:off x="2016" y="3120"/>
              <a:ext cx="288" cy="960"/>
            </a:xfrm>
            <a:prstGeom prst="rect">
              <a:avLst/>
            </a:prstGeom>
            <a:solidFill>
              <a:schemeClr val="accent1"/>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51" name="Rectangle 50"/>
            <p:cNvSpPr>
              <a:spLocks noChangeArrowheads="1"/>
            </p:cNvSpPr>
            <p:nvPr/>
          </p:nvSpPr>
          <p:spPr bwMode="auto">
            <a:xfrm>
              <a:off x="2640" y="3216"/>
              <a:ext cx="672" cy="720"/>
            </a:xfrm>
            <a:prstGeom prst="rect">
              <a:avLst/>
            </a:prstGeom>
            <a:solidFill>
              <a:schemeClr val="accent1"/>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grpSp>
          <p:nvGrpSpPr>
            <p:cNvPr id="52" name="Group 51"/>
            <p:cNvGrpSpPr>
              <a:grpSpLocks/>
            </p:cNvGrpSpPr>
            <p:nvPr/>
          </p:nvGrpSpPr>
          <p:grpSpPr bwMode="auto">
            <a:xfrm>
              <a:off x="2640" y="3312"/>
              <a:ext cx="795" cy="528"/>
              <a:chOff x="1743" y="4896"/>
              <a:chExt cx="795" cy="528"/>
            </a:xfrm>
          </p:grpSpPr>
          <p:sp>
            <p:nvSpPr>
              <p:cNvPr id="56" name="Line 17"/>
              <p:cNvSpPr>
                <a:spLocks noChangeShapeType="1"/>
              </p:cNvSpPr>
              <p:nvPr/>
            </p:nvSpPr>
            <p:spPr bwMode="auto">
              <a:xfrm flipV="1">
                <a:off x="2298" y="5157"/>
                <a:ext cx="24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7" name="Line 18"/>
              <p:cNvSpPr>
                <a:spLocks noChangeShapeType="1"/>
              </p:cNvSpPr>
              <p:nvPr/>
            </p:nvSpPr>
            <p:spPr bwMode="auto">
              <a:xfrm>
                <a:off x="1902" y="4983"/>
                <a:ext cx="207" cy="8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8" name="Line 19"/>
              <p:cNvSpPr>
                <a:spLocks noChangeShapeType="1"/>
              </p:cNvSpPr>
              <p:nvPr/>
            </p:nvSpPr>
            <p:spPr bwMode="auto">
              <a:xfrm>
                <a:off x="1902" y="4992"/>
                <a:ext cx="240" cy="27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9" name="Line 20"/>
              <p:cNvSpPr>
                <a:spLocks noChangeShapeType="1"/>
              </p:cNvSpPr>
              <p:nvPr/>
            </p:nvSpPr>
            <p:spPr bwMode="auto">
              <a:xfrm flipV="1">
                <a:off x="1902" y="5085"/>
                <a:ext cx="219" cy="7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0" name="Line 21"/>
              <p:cNvSpPr>
                <a:spLocks noChangeShapeType="1"/>
              </p:cNvSpPr>
              <p:nvPr/>
            </p:nvSpPr>
            <p:spPr bwMode="auto">
              <a:xfrm>
                <a:off x="1905" y="5181"/>
                <a:ext cx="231" cy="8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1" name="Line 22"/>
              <p:cNvSpPr>
                <a:spLocks noChangeShapeType="1"/>
              </p:cNvSpPr>
              <p:nvPr/>
            </p:nvSpPr>
            <p:spPr bwMode="auto">
              <a:xfrm flipV="1">
                <a:off x="1914" y="5082"/>
                <a:ext cx="204" cy="26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2" name="Line 23"/>
              <p:cNvSpPr>
                <a:spLocks noChangeShapeType="1"/>
              </p:cNvSpPr>
              <p:nvPr/>
            </p:nvSpPr>
            <p:spPr bwMode="auto">
              <a:xfrm flipV="1">
                <a:off x="1914" y="5268"/>
                <a:ext cx="228" cy="9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3" name="Line 24"/>
              <p:cNvSpPr>
                <a:spLocks noChangeShapeType="1"/>
              </p:cNvSpPr>
              <p:nvPr/>
            </p:nvSpPr>
            <p:spPr bwMode="auto">
              <a:xfrm>
                <a:off x="2130" y="5064"/>
                <a:ext cx="186" cy="8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4" name="Line 25"/>
              <p:cNvSpPr>
                <a:spLocks noChangeShapeType="1"/>
              </p:cNvSpPr>
              <p:nvPr/>
            </p:nvSpPr>
            <p:spPr bwMode="auto">
              <a:xfrm flipV="1">
                <a:off x="2172" y="5166"/>
                <a:ext cx="150" cy="9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5" name="Line 26"/>
              <p:cNvSpPr>
                <a:spLocks noChangeShapeType="1"/>
              </p:cNvSpPr>
              <p:nvPr/>
            </p:nvSpPr>
            <p:spPr bwMode="auto">
              <a:xfrm flipH="1" flipV="1">
                <a:off x="1746" y="4974"/>
                <a:ext cx="141" cy="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6" name="Line 27"/>
              <p:cNvSpPr>
                <a:spLocks noChangeShapeType="1"/>
              </p:cNvSpPr>
              <p:nvPr/>
            </p:nvSpPr>
            <p:spPr bwMode="auto">
              <a:xfrm flipH="1">
                <a:off x="1743" y="5169"/>
                <a:ext cx="15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7" name="Line 28"/>
              <p:cNvSpPr>
                <a:spLocks noChangeShapeType="1"/>
              </p:cNvSpPr>
              <p:nvPr/>
            </p:nvSpPr>
            <p:spPr bwMode="auto">
              <a:xfrm flipH="1">
                <a:off x="1758" y="5367"/>
                <a:ext cx="129"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68" name="Oval 67"/>
              <p:cNvSpPr>
                <a:spLocks noChangeArrowheads="1"/>
              </p:cNvSpPr>
              <p:nvPr/>
            </p:nvSpPr>
            <p:spPr bwMode="auto">
              <a:xfrm>
                <a:off x="1824" y="4896"/>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69" name="Oval 68"/>
              <p:cNvSpPr>
                <a:spLocks noChangeArrowheads="1"/>
              </p:cNvSpPr>
              <p:nvPr/>
            </p:nvSpPr>
            <p:spPr bwMode="auto">
              <a:xfrm>
                <a:off x="2064" y="4992"/>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0" name="Oval 69"/>
              <p:cNvSpPr>
                <a:spLocks noChangeArrowheads="1"/>
              </p:cNvSpPr>
              <p:nvPr/>
            </p:nvSpPr>
            <p:spPr bwMode="auto">
              <a:xfrm>
                <a:off x="2256" y="5088"/>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1" name="Oval 70"/>
              <p:cNvSpPr>
                <a:spLocks noChangeArrowheads="1"/>
              </p:cNvSpPr>
              <p:nvPr/>
            </p:nvSpPr>
            <p:spPr bwMode="auto">
              <a:xfrm>
                <a:off x="2067" y="5181"/>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2" name="Oval 71"/>
              <p:cNvSpPr>
                <a:spLocks noChangeArrowheads="1"/>
              </p:cNvSpPr>
              <p:nvPr/>
            </p:nvSpPr>
            <p:spPr bwMode="auto">
              <a:xfrm>
                <a:off x="1824" y="5280"/>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sp>
            <p:nvSpPr>
              <p:cNvPr id="73" name="Oval 72"/>
              <p:cNvSpPr>
                <a:spLocks noChangeArrowheads="1"/>
              </p:cNvSpPr>
              <p:nvPr/>
            </p:nvSpPr>
            <p:spPr bwMode="auto">
              <a:xfrm>
                <a:off x="1824" y="5088"/>
                <a:ext cx="144" cy="144"/>
              </a:xfrm>
              <a:prstGeom prst="ellipse">
                <a:avLst/>
              </a:prstGeom>
              <a:solidFill>
                <a:schemeClr val="hlink"/>
              </a:solidFill>
              <a:ln w="9525">
                <a:solidFill>
                  <a:schemeClr val="tx1"/>
                </a:solidFill>
                <a:miter lim="800000"/>
                <a:headEnd/>
                <a:tailEnd/>
              </a:ln>
            </p:spPr>
            <p:txBody>
              <a:bodyPr wrap="none" anchor="ct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endParaRPr lang="el-GR" altLang="el-GR"/>
              </a:p>
            </p:txBody>
          </p:sp>
        </p:grpSp>
        <p:sp>
          <p:nvSpPr>
            <p:cNvPr id="53" name="Line 35"/>
            <p:cNvSpPr>
              <a:spLocks noChangeShapeType="1"/>
            </p:cNvSpPr>
            <p:nvPr/>
          </p:nvSpPr>
          <p:spPr bwMode="auto">
            <a:xfrm flipV="1">
              <a:off x="1776" y="3888"/>
              <a:ext cx="0" cy="24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54" name="Text Box 36"/>
            <p:cNvSpPr txBox="1">
              <a:spLocks noChangeArrowheads="1"/>
            </p:cNvSpPr>
            <p:nvPr/>
          </p:nvSpPr>
          <p:spPr bwMode="auto">
            <a:xfrm>
              <a:off x="1536" y="4128"/>
              <a:ext cx="5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r>
                <a:rPr lang="en-US" altLang="el-GR" sz="900"/>
                <a:t>Brain signals</a:t>
              </a:r>
              <a:endParaRPr lang="en-GB" altLang="el-GR" sz="900"/>
            </a:p>
          </p:txBody>
        </p:sp>
        <p:sp>
          <p:nvSpPr>
            <p:cNvPr id="55" name="Text Box 37"/>
            <p:cNvSpPr txBox="1">
              <a:spLocks noChangeArrowheads="1"/>
            </p:cNvSpPr>
            <p:nvPr/>
          </p:nvSpPr>
          <p:spPr bwMode="auto">
            <a:xfrm rot="-5400000">
              <a:off x="1805" y="3475"/>
              <a:ext cx="71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eaLnBrk="1" hangingPunct="1"/>
              <a:r>
                <a:rPr lang="en-US" altLang="el-GR" sz="2400"/>
                <a:t>Fourier</a:t>
              </a:r>
              <a:endParaRPr lang="en-GB" altLang="el-GR" sz="2400"/>
            </a:p>
          </p:txBody>
        </p:sp>
      </p:grpSp>
      <p:grpSp>
        <p:nvGrpSpPr>
          <p:cNvPr id="39" name="Group 38"/>
          <p:cNvGrpSpPr>
            <a:grpSpLocks/>
          </p:cNvGrpSpPr>
          <p:nvPr/>
        </p:nvGrpSpPr>
        <p:grpSpPr bwMode="auto">
          <a:xfrm>
            <a:off x="3271362" y="3220237"/>
            <a:ext cx="5710236" cy="2814638"/>
            <a:chOff x="387" y="3264"/>
            <a:chExt cx="3597" cy="1637"/>
          </a:xfrm>
        </p:grpSpPr>
        <p:pic>
          <p:nvPicPr>
            <p:cNvPr id="40"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 y="3408"/>
              <a:ext cx="1773" cy="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3264"/>
              <a:ext cx="1680" cy="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Line 7"/>
            <p:cNvSpPr>
              <a:spLocks noChangeShapeType="1"/>
            </p:cNvSpPr>
            <p:nvPr/>
          </p:nvSpPr>
          <p:spPr bwMode="auto">
            <a:xfrm>
              <a:off x="2160" y="3696"/>
              <a:ext cx="432"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76" name="Line 8"/>
            <p:cNvSpPr>
              <a:spLocks noChangeShapeType="1"/>
            </p:cNvSpPr>
            <p:nvPr/>
          </p:nvSpPr>
          <p:spPr bwMode="auto">
            <a:xfrm flipV="1">
              <a:off x="2160" y="4224"/>
              <a:ext cx="480" cy="2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sp>
          <p:nvSpPr>
            <p:cNvPr id="77" name="Line 9"/>
            <p:cNvSpPr>
              <a:spLocks noChangeShapeType="1"/>
            </p:cNvSpPr>
            <p:nvPr/>
          </p:nvSpPr>
          <p:spPr bwMode="auto">
            <a:xfrm>
              <a:off x="2160" y="4080"/>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l-G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endParaRPr lang="el-GR"/>
            </a:p>
          </p:txBody>
        </p:sp>
      </p:grpSp>
      <p:sp>
        <p:nvSpPr>
          <p:cNvPr id="3" name="Text Box 2">
            <a:extLst>
              <a:ext uri="{FF2B5EF4-FFF2-40B4-BE49-F238E27FC236}">
                <a16:creationId xmlns:a16="http://schemas.microsoft.com/office/drawing/2014/main" id="{2FECAA14-1E3E-3267-4486-75C50EB2045F}"/>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1882542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err="1"/>
              <a:t>Robocup</a:t>
            </a:r>
            <a:r>
              <a:rPr lang="en-US" dirty="0"/>
              <a:t>: Robot World Cup</a:t>
            </a:r>
          </a:p>
        </p:txBody>
      </p:sp>
      <p:graphicFrame>
        <p:nvGraphicFramePr>
          <p:cNvPr id="6" name="Table 5"/>
          <p:cNvGraphicFramePr>
            <a:graphicFrameLocks noGrp="1"/>
          </p:cNvGraphicFramePr>
          <p:nvPr>
            <p:extLst>
              <p:ext uri="{D42A27DB-BD31-4B8C-83A1-F6EECF244321}">
                <p14:modId xmlns:p14="http://schemas.microsoft.com/office/powerpoint/2010/main" val="1361845170"/>
              </p:ext>
            </p:extLst>
          </p:nvPr>
        </p:nvGraphicFramePr>
        <p:xfrm>
          <a:off x="1149292" y="2030135"/>
          <a:ext cx="6644080" cy="4394044"/>
        </p:xfrm>
        <a:graphic>
          <a:graphicData uri="http://schemas.openxmlformats.org/drawingml/2006/table">
            <a:tbl>
              <a:tblPr bandRow="1">
                <a:tableStyleId>{2D5ABB26-0587-4C30-8999-92F81FD0307C}</a:tableStyleId>
              </a:tblPr>
              <a:tblGrid>
                <a:gridCol w="6644080">
                  <a:extLst>
                    <a:ext uri="{9D8B030D-6E8A-4147-A177-3AD203B41FA5}">
                      <a16:colId xmlns:a16="http://schemas.microsoft.com/office/drawing/2014/main" val="20000"/>
                    </a:ext>
                  </a:extLst>
                </a:gridCol>
              </a:tblGrid>
              <a:tr h="1285084">
                <a:tc>
                  <a:txBody>
                    <a:bodyPr/>
                    <a:lstStyle/>
                    <a:p>
                      <a:pPr algn="just" eaLnBrk="1" hangingPunct="1">
                        <a:spcBef>
                          <a:spcPct val="50000"/>
                        </a:spcBef>
                      </a:pPr>
                      <a:r>
                        <a:rPr lang="en-US" altLang="en-US" sz="2000" dirty="0"/>
                        <a:t>The </a:t>
                      </a:r>
                      <a:r>
                        <a:rPr lang="en-US" altLang="en-US" sz="2000" dirty="0" err="1"/>
                        <a:t>RoboCup</a:t>
                      </a:r>
                      <a:r>
                        <a:rPr lang="en-US" altLang="en-US" sz="2000" dirty="0"/>
                        <a:t> Competition pits robots (real and virtual) against each other in a simulated soccer tournament. </a:t>
                      </a:r>
                    </a:p>
                    <a:p>
                      <a:pPr algn="just" eaLnBrk="1" hangingPunct="1">
                        <a:spcBef>
                          <a:spcPct val="50000"/>
                        </a:spcBef>
                      </a:pPr>
                      <a:r>
                        <a:rPr lang="en-US" altLang="en-US" sz="2000" dirty="0"/>
                        <a:t>The aim of the </a:t>
                      </a:r>
                      <a:r>
                        <a:rPr lang="en-US" altLang="en-US" sz="2000" dirty="0" err="1"/>
                        <a:t>RoboCup</a:t>
                      </a:r>
                      <a:r>
                        <a:rPr lang="en-US" altLang="en-US" sz="2000" dirty="0"/>
                        <a:t> competition is to foster an interdisciplinary approach to robotics and agent-based AI by presenting a domain that requires large-scale </a:t>
                      </a:r>
                      <a:r>
                        <a:rPr lang="en-US" altLang="en-US" sz="2000" dirty="0" err="1"/>
                        <a:t>coorperation</a:t>
                      </a:r>
                      <a:r>
                        <a:rPr lang="en-US" altLang="en-US" sz="2000" dirty="0"/>
                        <a:t> and coordination in a dynamic, noisy, complex environment.</a:t>
                      </a:r>
                    </a:p>
                    <a:p>
                      <a:pPr algn="just" eaLnBrk="1" hangingPunct="1">
                        <a:spcBef>
                          <a:spcPct val="50000"/>
                        </a:spcBef>
                      </a:pPr>
                      <a:r>
                        <a:rPr lang="en-US" altLang="en-US" sz="2000" dirty="0"/>
                        <a:t>Common AI methods used are variants of Neural Networks and Genetic Algorithms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0"/>
                  </a:ext>
                </a:extLst>
              </a:tr>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1"/>
                  </a:ext>
                </a:extLst>
              </a:tr>
            </a:tbl>
          </a:graphicData>
        </a:graphic>
      </p:graphicFrame>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505" y="2604317"/>
            <a:ext cx="3051175" cy="23876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sp>
        <p:nvSpPr>
          <p:cNvPr id="3" name="Text Box 2">
            <a:extLst>
              <a:ext uri="{FF2B5EF4-FFF2-40B4-BE49-F238E27FC236}">
                <a16:creationId xmlns:a16="http://schemas.microsoft.com/office/drawing/2014/main" id="{2573BAB1-9200-BFB5-15F9-A5E0C7A449CC}"/>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1178996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fontScale="90000"/>
          </a:bodyPr>
          <a:lstStyle/>
          <a:p>
            <a:r>
              <a:rPr lang="en-US" dirty="0"/>
              <a:t>Using HMM's for Audio-to-Visual Conversion</a:t>
            </a:r>
          </a:p>
        </p:txBody>
      </p:sp>
      <p:graphicFrame>
        <p:nvGraphicFramePr>
          <p:cNvPr id="6" name="Table 5"/>
          <p:cNvGraphicFramePr>
            <a:graphicFrameLocks noGrp="1"/>
          </p:cNvGraphicFramePr>
          <p:nvPr>
            <p:extLst>
              <p:ext uri="{D42A27DB-BD31-4B8C-83A1-F6EECF244321}">
                <p14:modId xmlns:p14="http://schemas.microsoft.com/office/powerpoint/2010/main" val="1394504980"/>
              </p:ext>
            </p:extLst>
          </p:nvPr>
        </p:nvGraphicFramePr>
        <p:xfrm>
          <a:off x="1149292" y="2030135"/>
          <a:ext cx="10006388" cy="4089244"/>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285084">
                <a:tc>
                  <a:txBody>
                    <a:bodyPr/>
                    <a:lstStyle/>
                    <a:p>
                      <a:pPr algn="just" eaLnBrk="1" hangingPunct="1">
                        <a:spcBef>
                          <a:spcPct val="50000"/>
                        </a:spcBef>
                      </a:pPr>
                      <a:r>
                        <a:rPr lang="en-US" altLang="en-US" sz="2000" dirty="0"/>
                        <a:t>One emerging application which exploits the correlation between audio and video is speech-driven facial animation. The goal of speech-driven facial animation is to synthesize realistic video sequences from acoustic speech. </a:t>
                      </a:r>
                    </a:p>
                    <a:p>
                      <a:pPr algn="just" eaLnBrk="1" hangingPunct="1">
                        <a:spcBef>
                          <a:spcPct val="50000"/>
                        </a:spcBef>
                      </a:pPr>
                      <a:r>
                        <a:rPr lang="en-US" altLang="en-US" sz="2000" dirty="0"/>
                        <a:t>Much of the previous research has implemented this audio-to-visual conversion strategy with existing techniques such as vector quantization and neural networks. </a:t>
                      </a:r>
                    </a:p>
                    <a:p>
                      <a:pPr algn="just" eaLnBrk="1" hangingPunct="1">
                        <a:spcBef>
                          <a:spcPct val="50000"/>
                        </a:spcBef>
                      </a:pPr>
                      <a:r>
                        <a:rPr lang="en-US" altLang="en-US" sz="2000" dirty="0"/>
                        <a:t>Here, they examine how this conversion process can be accomplished with hidden Markov models (HMM).</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0"/>
                  </a:ext>
                </a:extLst>
              </a:tr>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1"/>
                  </a:ext>
                </a:extLst>
              </a:tr>
            </a:tbl>
          </a:graphicData>
        </a:graphic>
      </p:graphicFrame>
      <p:grpSp>
        <p:nvGrpSpPr>
          <p:cNvPr id="7" name="Group 6"/>
          <p:cNvGrpSpPr>
            <a:grpSpLocks/>
          </p:cNvGrpSpPr>
          <p:nvPr/>
        </p:nvGrpSpPr>
        <p:grpSpPr bwMode="auto">
          <a:xfrm>
            <a:off x="3693636" y="4594428"/>
            <a:ext cx="4865688" cy="1511300"/>
            <a:chOff x="1389" y="2980"/>
            <a:chExt cx="3065" cy="952"/>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 y="2980"/>
              <a:ext cx="1216" cy="912"/>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 y="2986"/>
              <a:ext cx="1262" cy="946"/>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grpSp>
      <p:sp>
        <p:nvSpPr>
          <p:cNvPr id="3" name="Text Box 2">
            <a:extLst>
              <a:ext uri="{FF2B5EF4-FFF2-40B4-BE49-F238E27FC236}">
                <a16:creationId xmlns:a16="http://schemas.microsoft.com/office/drawing/2014/main" id="{847CF8B2-BE7C-C4E5-DE51-73E240B2E1D6}"/>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215385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Applications of NNs</a:t>
            </a:r>
          </a:p>
        </p:txBody>
      </p:sp>
      <p:sp>
        <p:nvSpPr>
          <p:cNvPr id="4" name="Text Box 2"/>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graphicFrame>
        <p:nvGraphicFramePr>
          <p:cNvPr id="6" name="Table 5"/>
          <p:cNvGraphicFramePr>
            <a:graphicFrameLocks noGrp="1"/>
          </p:cNvGraphicFramePr>
          <p:nvPr>
            <p:extLst>
              <p:ext uri="{D42A27DB-BD31-4B8C-83A1-F6EECF244321}">
                <p14:modId xmlns:p14="http://schemas.microsoft.com/office/powerpoint/2010/main" val="1056547812"/>
              </p:ext>
            </p:extLst>
          </p:nvPr>
        </p:nvGraphicFramePr>
        <p:xfrm>
          <a:off x="1191236" y="2052840"/>
          <a:ext cx="9964444" cy="3917433"/>
        </p:xfrm>
        <a:graphic>
          <a:graphicData uri="http://schemas.openxmlformats.org/drawingml/2006/table">
            <a:tbl>
              <a:tblPr bandRow="1">
                <a:tableStyleId>{2D5ABB26-0587-4C30-8999-92F81FD0307C}</a:tableStyleId>
              </a:tblPr>
              <a:tblGrid>
                <a:gridCol w="2534944">
                  <a:extLst>
                    <a:ext uri="{9D8B030D-6E8A-4147-A177-3AD203B41FA5}">
                      <a16:colId xmlns:a16="http://schemas.microsoft.com/office/drawing/2014/main" val="20000"/>
                    </a:ext>
                  </a:extLst>
                </a:gridCol>
                <a:gridCol w="308925">
                  <a:extLst>
                    <a:ext uri="{9D8B030D-6E8A-4147-A177-3AD203B41FA5}">
                      <a16:colId xmlns:a16="http://schemas.microsoft.com/office/drawing/2014/main" val="20001"/>
                    </a:ext>
                  </a:extLst>
                </a:gridCol>
                <a:gridCol w="7120575">
                  <a:extLst>
                    <a:ext uri="{9D8B030D-6E8A-4147-A177-3AD203B41FA5}">
                      <a16:colId xmlns:a16="http://schemas.microsoft.com/office/drawing/2014/main" val="20002"/>
                    </a:ext>
                  </a:extLst>
                </a:gridCol>
              </a:tblGrid>
              <a:tr h="706371">
                <a:tc>
                  <a:txBody>
                    <a:bodyPr/>
                    <a:lstStyle/>
                    <a:p>
                      <a:pPr algn="l"/>
                      <a:r>
                        <a:rPr lang="en-US" altLang="en-US" sz="2000" dirty="0">
                          <a:solidFill>
                            <a:srgbClr val="0070C0"/>
                          </a:solidFill>
                        </a:rPr>
                        <a:t>LEARNING FROM EXPERIENCE </a:t>
                      </a:r>
                      <a:endParaRPr lang="en-US" sz="2000" dirty="0">
                        <a:solidFill>
                          <a:srgbClr val="0070C0"/>
                        </a:solidFill>
                      </a:endParaRPr>
                    </a:p>
                  </a:txBody>
                  <a:tcPr anchor="ctr"/>
                </a:tc>
                <a:tc>
                  <a:txBody>
                    <a:bodyPr/>
                    <a:lstStyle/>
                    <a:p>
                      <a:pPr algn="l"/>
                      <a:r>
                        <a:rPr lang="en-US" sz="2000" dirty="0"/>
                        <a:t>:</a:t>
                      </a:r>
                      <a:endParaRPr lang="en-US" sz="2000" dirty="0">
                        <a:solidFill>
                          <a:schemeClr val="tx1"/>
                        </a:solidFill>
                      </a:endParaRPr>
                    </a:p>
                  </a:txBody>
                  <a:tcPr anchor="ctr"/>
                </a:tc>
                <a:tc>
                  <a:txBody>
                    <a:bodyPr/>
                    <a:lstStyle/>
                    <a:p>
                      <a:pPr algn="just" eaLnBrk="1" hangingPunct="1"/>
                      <a:r>
                        <a:rPr lang="en-US" altLang="en-US" sz="2000" dirty="0"/>
                        <a:t>Complex difficult to solve problems, but with plenty of data that describe the problem</a:t>
                      </a:r>
                    </a:p>
                  </a:txBody>
                  <a:tcPr anchor="ctr"/>
                </a:tc>
                <a:extLst>
                  <a:ext uri="{0D108BD9-81ED-4DB2-BD59-A6C34878D82A}">
                    <a16:rowId xmlns:a16="http://schemas.microsoft.com/office/drawing/2014/main" val="10000"/>
                  </a:ext>
                </a:extLst>
              </a:tr>
              <a:tr h="706371">
                <a:tc>
                  <a:txBody>
                    <a:bodyPr/>
                    <a:lstStyle/>
                    <a:p>
                      <a:pPr algn="l"/>
                      <a:r>
                        <a:rPr lang="en-US" altLang="en-US" sz="2000" dirty="0">
                          <a:solidFill>
                            <a:srgbClr val="0070C0"/>
                          </a:solidFill>
                        </a:rPr>
                        <a:t>GENERALIZING FROM EXAMPLES </a:t>
                      </a:r>
                      <a:endParaRPr lang="en-US" sz="2000" dirty="0">
                        <a:solidFill>
                          <a:srgbClr val="0070C0"/>
                        </a:solidFill>
                      </a:endParaRPr>
                    </a:p>
                  </a:txBody>
                  <a:tcPr anchor="ctr"/>
                </a:tc>
                <a:tc>
                  <a:txBody>
                    <a:bodyPr/>
                    <a:lstStyle/>
                    <a:p>
                      <a:pPr algn="l"/>
                      <a:r>
                        <a:rPr lang="en-US" sz="2000" dirty="0"/>
                        <a:t>:</a:t>
                      </a:r>
                      <a:endParaRPr lang="en-US" sz="2000" dirty="0">
                        <a:solidFill>
                          <a:schemeClr val="tx1"/>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a:t>Can interpolate from previous learning and give the correct response to unseen data</a:t>
                      </a:r>
                      <a:endParaRPr lang="en-US" sz="2000" dirty="0"/>
                    </a:p>
                  </a:txBody>
                  <a:tcPr anchor="ctr"/>
                </a:tc>
                <a:extLst>
                  <a:ext uri="{0D108BD9-81ED-4DB2-BD59-A6C34878D82A}">
                    <a16:rowId xmlns:a16="http://schemas.microsoft.com/office/drawing/2014/main" val="10001"/>
                  </a:ext>
                </a:extLst>
              </a:tr>
              <a:tr h="706371">
                <a:tc>
                  <a:txBody>
                    <a:bodyPr/>
                    <a:lstStyle/>
                    <a:p>
                      <a:pPr algn="l"/>
                      <a:r>
                        <a:rPr lang="en-US" altLang="en-US" sz="2000" dirty="0">
                          <a:solidFill>
                            <a:srgbClr val="0070C0"/>
                          </a:solidFill>
                        </a:rPr>
                        <a:t>RAPID APPLICATIONS DEVELOPMENT </a:t>
                      </a:r>
                      <a:endParaRPr lang="en-US" sz="2000" dirty="0">
                        <a:solidFill>
                          <a:srgbClr val="0070C0"/>
                        </a:solidFill>
                      </a:endParaRPr>
                    </a:p>
                  </a:txBody>
                  <a:tcPr anchor="ctr"/>
                </a:tc>
                <a:tc>
                  <a:txBody>
                    <a:bodyPr/>
                    <a:lstStyle/>
                    <a:p>
                      <a:pPr algn="l"/>
                      <a:r>
                        <a:rPr lang="en-US" sz="2000" dirty="0"/>
                        <a:t>:</a:t>
                      </a:r>
                      <a:endParaRPr lang="en-US" sz="2000" dirty="0">
                        <a:solidFill>
                          <a:schemeClr val="tx1"/>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a:t>NNs are generic machines and quite independent from domain knowledge</a:t>
                      </a:r>
                      <a:endParaRPr lang="en-US" sz="2000" dirty="0"/>
                    </a:p>
                  </a:txBody>
                  <a:tcPr anchor="ctr"/>
                </a:tc>
                <a:extLst>
                  <a:ext uri="{0D108BD9-81ED-4DB2-BD59-A6C34878D82A}">
                    <a16:rowId xmlns:a16="http://schemas.microsoft.com/office/drawing/2014/main" val="10002"/>
                  </a:ext>
                </a:extLst>
              </a:tr>
              <a:tr h="234947">
                <a:tc>
                  <a:txBody>
                    <a:bodyPr/>
                    <a:lstStyle/>
                    <a:p>
                      <a:pPr algn="l"/>
                      <a:r>
                        <a:rPr lang="en-US" altLang="en-US" sz="2000" dirty="0">
                          <a:solidFill>
                            <a:srgbClr val="0070C0"/>
                          </a:solidFill>
                        </a:rPr>
                        <a:t>ADAPTABILITY </a:t>
                      </a:r>
                      <a:endParaRPr lang="en-US" sz="2000" dirty="0">
                        <a:solidFill>
                          <a:srgbClr val="0070C0"/>
                        </a:solidFill>
                      </a:endParaRPr>
                    </a:p>
                  </a:txBody>
                  <a:tcPr anchor="ctr"/>
                </a:tc>
                <a:tc>
                  <a:txBody>
                    <a:bodyPr/>
                    <a:lstStyle/>
                    <a:p>
                      <a:pPr algn="l"/>
                      <a:r>
                        <a:rPr lang="en-US" sz="2000" dirty="0"/>
                        <a:t>:</a:t>
                      </a:r>
                      <a:endParaRPr lang="en-US" sz="2000" dirty="0">
                        <a:solidFill>
                          <a:schemeClr val="tx1"/>
                        </a:solidFill>
                      </a:endParaRPr>
                    </a:p>
                  </a:txBody>
                  <a:tcPr anchor="ctr"/>
                </a:tc>
                <a:tc>
                  <a:txBody>
                    <a:bodyPr/>
                    <a:lstStyle/>
                    <a:p>
                      <a:pPr algn="just"/>
                      <a:r>
                        <a:rPr lang="en-US" altLang="en-US" sz="2000" dirty="0"/>
                        <a:t>Adapts to a changing environment, if is properly designed </a:t>
                      </a:r>
                      <a:endParaRPr lang="en-US" sz="2000" dirty="0"/>
                    </a:p>
                  </a:txBody>
                  <a:tcPr anchor="ctr"/>
                </a:tc>
                <a:extLst>
                  <a:ext uri="{0D108BD9-81ED-4DB2-BD59-A6C34878D82A}">
                    <a16:rowId xmlns:a16="http://schemas.microsoft.com/office/drawing/2014/main" val="10003"/>
                  </a:ext>
                </a:extLst>
              </a:tr>
              <a:tr h="0">
                <a:tc>
                  <a:txBody>
                    <a:bodyPr/>
                    <a:lstStyle/>
                    <a:p>
                      <a:pPr algn="l"/>
                      <a:r>
                        <a:rPr lang="en-US" altLang="en-US" sz="2000" dirty="0">
                          <a:solidFill>
                            <a:srgbClr val="0070C0"/>
                          </a:solidFill>
                        </a:rPr>
                        <a:t>COMPUTATIONAL EFFICIENCY </a:t>
                      </a:r>
                      <a:endParaRPr lang="en-US" sz="2000" dirty="0">
                        <a:solidFill>
                          <a:srgbClr val="0070C0"/>
                        </a:solidFill>
                      </a:endParaRPr>
                    </a:p>
                  </a:txBody>
                  <a:tcPr anchor="ctr"/>
                </a:tc>
                <a:tc>
                  <a:txBody>
                    <a:bodyPr/>
                    <a:lstStyle/>
                    <a:p>
                      <a:pPr algn="l"/>
                      <a:r>
                        <a:rPr lang="en-US" sz="2000" dirty="0"/>
                        <a:t>:</a:t>
                      </a:r>
                      <a:endParaRPr lang="en-US" sz="2000" dirty="0">
                        <a:solidFill>
                          <a:schemeClr val="tx1"/>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a:t>Although the training off a neural network demands a lot of computer power, a trained network demands almost nothing in recall mode</a:t>
                      </a:r>
                      <a:endParaRPr lang="en-US" sz="2000" dirty="0"/>
                    </a:p>
                  </a:txBody>
                  <a:tcPr anchor="ctr"/>
                </a:tc>
                <a:extLst>
                  <a:ext uri="{0D108BD9-81ED-4DB2-BD59-A6C34878D82A}">
                    <a16:rowId xmlns:a16="http://schemas.microsoft.com/office/drawing/2014/main" val="10004"/>
                  </a:ext>
                </a:extLst>
              </a:tr>
              <a:tr h="0">
                <a:tc>
                  <a:txBody>
                    <a:bodyPr/>
                    <a:lstStyle/>
                    <a:p>
                      <a:pPr algn="l"/>
                      <a:r>
                        <a:rPr lang="en-US" altLang="en-US" sz="2000" dirty="0">
                          <a:solidFill>
                            <a:srgbClr val="0070C0"/>
                          </a:solidFill>
                        </a:rPr>
                        <a:t>NON-LINEARITY</a:t>
                      </a:r>
                      <a:endParaRPr lang="en-US" sz="2000" dirty="0">
                        <a:solidFill>
                          <a:srgbClr val="0070C0"/>
                        </a:solidFill>
                      </a:endParaRPr>
                    </a:p>
                  </a:txBody>
                  <a:tcPr anchor="ctr"/>
                </a:tc>
                <a:tc>
                  <a:txBody>
                    <a:bodyPr/>
                    <a:lstStyle/>
                    <a:p>
                      <a:pPr algn="l"/>
                      <a:r>
                        <a:rPr lang="en-US" sz="2000" dirty="0"/>
                        <a:t>:</a:t>
                      </a:r>
                      <a:endParaRPr lang="en-US" sz="2000" dirty="0">
                        <a:solidFill>
                          <a:schemeClr val="tx1"/>
                        </a:solidFill>
                      </a:endParaRPr>
                    </a:p>
                  </a:txBody>
                  <a:tcPr anchor="ctr"/>
                </a:tc>
                <a:tc>
                  <a:txBody>
                    <a:bodyPr/>
                    <a:lstStyle/>
                    <a:p>
                      <a:pPr algn="just"/>
                      <a:r>
                        <a:rPr lang="en-US" altLang="en-US" sz="2000" dirty="0"/>
                        <a:t>Not based on linear assumptions about the real word</a:t>
                      </a:r>
                      <a:endParaRPr lang="en-US" sz="200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7658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dirty="0"/>
              <a:t>Speechreading (</a:t>
            </a:r>
            <a:r>
              <a:rPr lang="en-US" dirty="0" err="1"/>
              <a:t>Lipreading</a:t>
            </a:r>
            <a:r>
              <a:rPr lang="en-US" dirty="0"/>
              <a:t>)</a:t>
            </a:r>
          </a:p>
        </p:txBody>
      </p:sp>
      <p:graphicFrame>
        <p:nvGraphicFramePr>
          <p:cNvPr id="6" name="Table 5"/>
          <p:cNvGraphicFramePr>
            <a:graphicFrameLocks noGrp="1"/>
          </p:cNvGraphicFramePr>
          <p:nvPr>
            <p:extLst>
              <p:ext uri="{D42A27DB-BD31-4B8C-83A1-F6EECF244321}">
                <p14:modId xmlns:p14="http://schemas.microsoft.com/office/powerpoint/2010/main" val="3572505775"/>
              </p:ext>
            </p:extLst>
          </p:nvPr>
        </p:nvGraphicFramePr>
        <p:xfrm>
          <a:off x="1149292" y="2030135"/>
          <a:ext cx="10006388" cy="3327244"/>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285084">
                <a:tc>
                  <a:txBody>
                    <a:bodyPr/>
                    <a:lstStyle/>
                    <a:p>
                      <a:pPr algn="just" eaLnBrk="1" hangingPunct="1">
                        <a:spcBef>
                          <a:spcPct val="50000"/>
                        </a:spcBef>
                      </a:pPr>
                      <a:r>
                        <a:rPr lang="en-US" altLang="en-US" sz="2000" dirty="0"/>
                        <a:t>As part of the research program </a:t>
                      </a:r>
                      <a:r>
                        <a:rPr lang="en-US" altLang="en-US" sz="2000" dirty="0" err="1"/>
                        <a:t>Neuroinformatik</a:t>
                      </a:r>
                      <a:r>
                        <a:rPr lang="en-US" altLang="en-US" sz="2000" dirty="0"/>
                        <a:t> the IPVR develops a neural speechreading system as part of a user interface for a workstation. </a:t>
                      </a:r>
                    </a:p>
                    <a:p>
                      <a:pPr algn="just" eaLnBrk="1" hangingPunct="1">
                        <a:spcBef>
                          <a:spcPct val="50000"/>
                        </a:spcBef>
                      </a:pPr>
                      <a:r>
                        <a:rPr lang="en-US" altLang="en-US" sz="2000" dirty="0"/>
                        <a:t>A neural classifier detects visibility of teeth edges and other attributes. At this stage of the approach the edge between the closed lips is automatically modeled if applicable, based on a neural network's decision.</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0"/>
                  </a:ext>
                </a:extLst>
              </a:tr>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1"/>
                  </a:ext>
                </a:extLst>
              </a:tr>
            </a:tbl>
          </a:graphicData>
        </a:graphic>
      </p:graphicFrame>
      <p:grpSp>
        <p:nvGrpSpPr>
          <p:cNvPr id="7" name="Group 6"/>
          <p:cNvGrpSpPr>
            <a:grpSpLocks/>
          </p:cNvGrpSpPr>
          <p:nvPr/>
        </p:nvGrpSpPr>
        <p:grpSpPr bwMode="auto">
          <a:xfrm>
            <a:off x="3693636" y="4594428"/>
            <a:ext cx="4865688" cy="1511300"/>
            <a:chOff x="1389" y="2980"/>
            <a:chExt cx="3065" cy="952"/>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 y="2980"/>
              <a:ext cx="1216" cy="912"/>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 y="2986"/>
              <a:ext cx="1262" cy="946"/>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grpSp>
      <p:grpSp>
        <p:nvGrpSpPr>
          <p:cNvPr id="8" name="Group 7"/>
          <p:cNvGrpSpPr>
            <a:grpSpLocks/>
          </p:cNvGrpSpPr>
          <p:nvPr/>
        </p:nvGrpSpPr>
        <p:grpSpPr bwMode="auto">
          <a:xfrm>
            <a:off x="3611879" y="4492828"/>
            <a:ext cx="5029201" cy="1651000"/>
            <a:chOff x="1578" y="2863"/>
            <a:chExt cx="3168" cy="1040"/>
          </a:xfrm>
        </p:grpSpPr>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8" y="2871"/>
              <a:ext cx="1417" cy="1032"/>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 y="2863"/>
              <a:ext cx="1493" cy="103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grpSp>
      <p:sp>
        <p:nvSpPr>
          <p:cNvPr id="3" name="Text Box 2">
            <a:extLst>
              <a:ext uri="{FF2B5EF4-FFF2-40B4-BE49-F238E27FC236}">
                <a16:creationId xmlns:a16="http://schemas.microsoft.com/office/drawing/2014/main" id="{B8AFE63E-4547-8E19-0764-A54FAED5BC48}"/>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2272710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dirty="0"/>
              <a:t>Detection and Tracking of Moving Targets</a:t>
            </a:r>
          </a:p>
        </p:txBody>
      </p:sp>
      <p:graphicFrame>
        <p:nvGraphicFramePr>
          <p:cNvPr id="6" name="Table 5"/>
          <p:cNvGraphicFramePr>
            <a:graphicFrameLocks noGrp="1"/>
          </p:cNvGraphicFramePr>
          <p:nvPr>
            <p:extLst>
              <p:ext uri="{D42A27DB-BD31-4B8C-83A1-F6EECF244321}">
                <p14:modId xmlns:p14="http://schemas.microsoft.com/office/powerpoint/2010/main" val="3572505775"/>
              </p:ext>
            </p:extLst>
          </p:nvPr>
        </p:nvGraphicFramePr>
        <p:xfrm>
          <a:off x="1149292" y="2030135"/>
          <a:ext cx="10006388" cy="3187544"/>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285084">
                <a:tc>
                  <a:txBody>
                    <a:bodyPr/>
                    <a:lstStyle/>
                    <a:p>
                      <a:pPr algn="just">
                        <a:spcBef>
                          <a:spcPts val="500"/>
                        </a:spcBef>
                        <a:spcAft>
                          <a:spcPts val="500"/>
                        </a:spcAft>
                      </a:pPr>
                      <a:r>
                        <a:rPr lang="en-GB" altLang="el-GR" sz="2000" dirty="0">
                          <a:solidFill>
                            <a:schemeClr val="tx1"/>
                          </a:solidFill>
                        </a:rPr>
                        <a:t>The moving target detection and track methods here are "track before detect" methods. </a:t>
                      </a:r>
                    </a:p>
                    <a:p>
                      <a:pPr algn="just">
                        <a:spcBef>
                          <a:spcPts val="500"/>
                        </a:spcBef>
                        <a:spcAft>
                          <a:spcPts val="500"/>
                        </a:spcAft>
                      </a:pPr>
                      <a:r>
                        <a:rPr lang="en-GB" altLang="el-GR" sz="2000" dirty="0">
                          <a:solidFill>
                            <a:schemeClr val="tx1"/>
                          </a:solidFill>
                        </a:rPr>
                        <a:t>They correlate sensor data versus time and location, based on the nature of actual tracks. </a:t>
                      </a:r>
                    </a:p>
                    <a:p>
                      <a:pPr algn="just">
                        <a:spcBef>
                          <a:spcPts val="500"/>
                        </a:spcBef>
                        <a:spcAft>
                          <a:spcPts val="500"/>
                        </a:spcAft>
                      </a:pPr>
                      <a:r>
                        <a:rPr lang="en-GB" altLang="el-GR" sz="2000" dirty="0">
                          <a:solidFill>
                            <a:schemeClr val="tx1"/>
                          </a:solidFill>
                        </a:rPr>
                        <a:t>The </a:t>
                      </a:r>
                      <a:r>
                        <a:rPr lang="en-GB" altLang="el-GR" sz="2000" b="1" dirty="0">
                          <a:solidFill>
                            <a:schemeClr val="tx1"/>
                          </a:solidFill>
                        </a:rPr>
                        <a:t>track statistics are "learned" based on artificial neural network (ANN) training with prior real or simulated data</a:t>
                      </a:r>
                      <a:r>
                        <a:rPr lang="en-GB" altLang="el-GR" sz="2000" dirty="0">
                          <a:solidFill>
                            <a:schemeClr val="tx1"/>
                          </a:solidFill>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0"/>
                  </a:ext>
                </a:extLst>
              </a:tr>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1"/>
                  </a:ext>
                </a:extLst>
              </a:tr>
            </a:tbl>
          </a:graphicData>
        </a:graphic>
      </p:graphicFrame>
      <p:pic>
        <p:nvPicPr>
          <p:cNvPr id="13" name="Picture 12"/>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3745230" y="4137345"/>
            <a:ext cx="4762500" cy="14859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sp>
        <p:nvSpPr>
          <p:cNvPr id="3" name="Text Box 2">
            <a:extLst>
              <a:ext uri="{FF2B5EF4-FFF2-40B4-BE49-F238E27FC236}">
                <a16:creationId xmlns:a16="http://schemas.microsoft.com/office/drawing/2014/main" id="{BCC62312-4E71-1FF6-F6B0-74EFFBAB8CC6}"/>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3392116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sz="3600" dirty="0"/>
              <a:t>Real-time Target Identification for Security Applications</a:t>
            </a:r>
          </a:p>
        </p:txBody>
      </p:sp>
      <p:graphicFrame>
        <p:nvGraphicFramePr>
          <p:cNvPr id="6" name="Table 5"/>
          <p:cNvGraphicFramePr>
            <a:graphicFrameLocks noGrp="1"/>
          </p:cNvGraphicFramePr>
          <p:nvPr>
            <p:extLst>
              <p:ext uri="{D42A27DB-BD31-4B8C-83A1-F6EECF244321}">
                <p14:modId xmlns:p14="http://schemas.microsoft.com/office/powerpoint/2010/main" val="3572505775"/>
              </p:ext>
            </p:extLst>
          </p:nvPr>
        </p:nvGraphicFramePr>
        <p:xfrm>
          <a:off x="1149292" y="2030135"/>
          <a:ext cx="10006388" cy="3868264"/>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285084">
                <a:tc>
                  <a:txBody>
                    <a:bodyPr/>
                    <a:lstStyle/>
                    <a:p>
                      <a:pPr>
                        <a:spcBef>
                          <a:spcPts val="500"/>
                        </a:spcBef>
                        <a:spcAft>
                          <a:spcPts val="500"/>
                        </a:spcAft>
                      </a:pPr>
                      <a:r>
                        <a:rPr lang="en-GB" altLang="el-GR" sz="1800" dirty="0">
                          <a:solidFill>
                            <a:schemeClr val="tx1"/>
                          </a:solidFill>
                        </a:rPr>
                        <a:t>The system localises and tracks peoples' faces as they move through a scene. It integrates the following techniques: </a:t>
                      </a:r>
                    </a:p>
                    <a:p>
                      <a:pPr lvl="2">
                        <a:spcBef>
                          <a:spcPts val="500"/>
                        </a:spcBef>
                        <a:spcAft>
                          <a:spcPts val="500"/>
                        </a:spcAft>
                        <a:buFont typeface="Symbol" panose="05050102010706020507" pitchFamily="18" charset="2"/>
                        <a:buNone/>
                      </a:pPr>
                      <a:r>
                        <a:rPr lang="en-GB" altLang="el-GR" sz="1800" b="1" dirty="0">
                          <a:solidFill>
                            <a:schemeClr val="tx1"/>
                          </a:solidFill>
                        </a:rPr>
                        <a:t>1. Motion detection </a:t>
                      </a:r>
                      <a:endParaRPr lang="en-GB" altLang="el-GR" sz="1800" dirty="0">
                        <a:solidFill>
                          <a:schemeClr val="tx1"/>
                        </a:solidFill>
                      </a:endParaRPr>
                    </a:p>
                    <a:p>
                      <a:pPr lvl="2">
                        <a:spcBef>
                          <a:spcPts val="500"/>
                        </a:spcBef>
                        <a:spcAft>
                          <a:spcPts val="500"/>
                        </a:spcAft>
                        <a:buFont typeface="Symbol" panose="05050102010706020507" pitchFamily="18" charset="2"/>
                        <a:buNone/>
                      </a:pPr>
                      <a:r>
                        <a:rPr lang="en-GB" altLang="el-GR" sz="1800" b="1" dirty="0">
                          <a:solidFill>
                            <a:schemeClr val="tx1"/>
                          </a:solidFill>
                        </a:rPr>
                        <a:t>2. Tracking people based upon motion </a:t>
                      </a:r>
                      <a:endParaRPr lang="en-GB" altLang="el-GR" sz="1800" dirty="0">
                        <a:solidFill>
                          <a:schemeClr val="tx1"/>
                        </a:solidFill>
                      </a:endParaRPr>
                    </a:p>
                    <a:p>
                      <a:pPr lvl="2">
                        <a:spcBef>
                          <a:spcPts val="500"/>
                        </a:spcBef>
                        <a:spcAft>
                          <a:spcPts val="500"/>
                        </a:spcAft>
                        <a:buFont typeface="Symbol" panose="05050102010706020507" pitchFamily="18" charset="2"/>
                        <a:buNone/>
                      </a:pPr>
                      <a:r>
                        <a:rPr lang="en-GB" altLang="el-GR" sz="1800" b="1" dirty="0">
                          <a:solidFill>
                            <a:schemeClr val="tx1"/>
                          </a:solidFill>
                        </a:rPr>
                        <a:t>3. Tracking faces using an appearance model</a:t>
                      </a:r>
                      <a:r>
                        <a:rPr lang="en-GB" altLang="el-GR" sz="1800" dirty="0">
                          <a:solidFill>
                            <a:schemeClr val="tx1"/>
                          </a:solidFill>
                        </a:rPr>
                        <a:t> </a:t>
                      </a:r>
                    </a:p>
                    <a:p>
                      <a:pPr>
                        <a:spcBef>
                          <a:spcPts val="500"/>
                        </a:spcBef>
                        <a:spcAft>
                          <a:spcPts val="500"/>
                        </a:spcAft>
                      </a:pPr>
                      <a:r>
                        <a:rPr lang="en-GB" altLang="el-GR" sz="1800" dirty="0">
                          <a:solidFill>
                            <a:schemeClr val="tx1"/>
                          </a:solidFill>
                        </a:rPr>
                        <a:t>Faces are tracked robustly by integrating motion and model-based tracking.</a:t>
                      </a:r>
                      <a:endParaRPr lang="en-GB" altLang="el-GR" sz="2000"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0"/>
                  </a:ext>
                </a:extLst>
              </a:tr>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1"/>
                  </a:ext>
                </a:extLst>
              </a:tr>
            </a:tbl>
          </a:graphicData>
        </a:graphic>
      </p:graphicFrame>
      <p:grpSp>
        <p:nvGrpSpPr>
          <p:cNvPr id="7" name="Group 6"/>
          <p:cNvGrpSpPr>
            <a:grpSpLocks/>
          </p:cNvGrpSpPr>
          <p:nvPr/>
        </p:nvGrpSpPr>
        <p:grpSpPr bwMode="auto">
          <a:xfrm>
            <a:off x="3415823" y="4325486"/>
            <a:ext cx="5421314" cy="1847850"/>
            <a:chOff x="1375" y="2730"/>
            <a:chExt cx="3415" cy="1164"/>
          </a:xfrm>
        </p:grpSpPr>
        <p:pic>
          <p:nvPicPr>
            <p:cNvPr id="8" name="Picture 7"/>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1375" y="2738"/>
              <a:ext cx="1541" cy="1156"/>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9" name="Picture 8"/>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3247" y="2730"/>
              <a:ext cx="1543" cy="1157"/>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grpSp>
      <p:sp>
        <p:nvSpPr>
          <p:cNvPr id="3" name="Text Box 2">
            <a:extLst>
              <a:ext uri="{FF2B5EF4-FFF2-40B4-BE49-F238E27FC236}">
                <a16:creationId xmlns:a16="http://schemas.microsoft.com/office/drawing/2014/main" id="{8F2CCA87-9F87-01E9-6BA1-4036F5E79F5D}"/>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1794509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sz="3600" dirty="0"/>
              <a:t>Behavioral Animation and Evolution of Behavior </a:t>
            </a:r>
          </a:p>
        </p:txBody>
      </p:sp>
      <p:graphicFrame>
        <p:nvGraphicFramePr>
          <p:cNvPr id="6" name="Table 5"/>
          <p:cNvGraphicFramePr>
            <a:graphicFrameLocks noGrp="1"/>
          </p:cNvGraphicFramePr>
          <p:nvPr>
            <p:extLst>
              <p:ext uri="{D42A27DB-BD31-4B8C-83A1-F6EECF244321}">
                <p14:modId xmlns:p14="http://schemas.microsoft.com/office/powerpoint/2010/main" val="1269829515"/>
              </p:ext>
            </p:extLst>
          </p:nvPr>
        </p:nvGraphicFramePr>
        <p:xfrm>
          <a:off x="1149292" y="2030135"/>
          <a:ext cx="10006388" cy="3276444"/>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285084">
                <a:tc>
                  <a:txBody>
                    <a:bodyPr/>
                    <a:lstStyle/>
                    <a:p>
                      <a:pPr>
                        <a:spcBef>
                          <a:spcPts val="500"/>
                        </a:spcBef>
                        <a:spcAft>
                          <a:spcPts val="500"/>
                        </a:spcAft>
                      </a:pPr>
                      <a:r>
                        <a:rPr lang="en-US" altLang="el-GR" sz="1800" dirty="0">
                          <a:solidFill>
                            <a:schemeClr val="tx1"/>
                          </a:solidFill>
                        </a:rPr>
                        <a:t>This is a classic experiment (showcase at Siggraph-1995) and the flocking of ``</a:t>
                      </a:r>
                      <a:r>
                        <a:rPr lang="en-US" altLang="el-GR" sz="1800" dirty="0" err="1">
                          <a:solidFill>
                            <a:schemeClr val="tx1"/>
                          </a:solidFill>
                        </a:rPr>
                        <a:t>boids</a:t>
                      </a:r>
                      <a:r>
                        <a:rPr lang="en-US" altLang="el-GR" sz="1800" dirty="0">
                          <a:solidFill>
                            <a:schemeClr val="tx1"/>
                          </a:solidFill>
                        </a:rPr>
                        <a:t>,'' that convincingly bridged the gap between artificial life and computer animation.</a:t>
                      </a:r>
                    </a:p>
                    <a:p>
                      <a:pPr>
                        <a:spcBef>
                          <a:spcPts val="500"/>
                        </a:spcBef>
                        <a:spcAft>
                          <a:spcPts val="500"/>
                        </a:spcAft>
                      </a:pPr>
                      <a:r>
                        <a:rPr lang="en-US" altLang="el-GR" sz="1800" dirty="0">
                          <a:solidFill>
                            <a:schemeClr val="tx1"/>
                          </a:solidFill>
                        </a:rPr>
                        <a:t>The more elaborate behavioral model included predictive obstacle avoidance and goal seeking. Obstacle avoidance allowed the </a:t>
                      </a:r>
                      <a:r>
                        <a:rPr lang="en-US" altLang="el-GR" sz="1800" dirty="0" err="1">
                          <a:solidFill>
                            <a:schemeClr val="tx1"/>
                          </a:solidFill>
                        </a:rPr>
                        <a:t>boids</a:t>
                      </a:r>
                      <a:r>
                        <a:rPr lang="en-US" altLang="el-GR" sz="1800" dirty="0">
                          <a:solidFill>
                            <a:schemeClr val="tx1"/>
                          </a:solidFill>
                        </a:rPr>
                        <a:t> to fly through simulated environments while dodging static objects. </a:t>
                      </a:r>
                    </a:p>
                    <a:p>
                      <a:pPr>
                        <a:spcBef>
                          <a:spcPts val="500"/>
                        </a:spcBef>
                        <a:spcAft>
                          <a:spcPts val="500"/>
                        </a:spcAft>
                      </a:pPr>
                      <a:r>
                        <a:rPr lang="en-US" altLang="el-GR" sz="1800" dirty="0">
                          <a:solidFill>
                            <a:schemeClr val="tx1"/>
                          </a:solidFill>
                        </a:rPr>
                        <a:t>For applications in computer animation, a low priority goal seeking behavior caused the flock to follow a scripted path.</a:t>
                      </a:r>
                    </a:p>
                  </a:txBody>
                  <a:tcPr anchor="ctr"/>
                </a:tc>
                <a:extLst>
                  <a:ext uri="{0D108BD9-81ED-4DB2-BD59-A6C34878D82A}">
                    <a16:rowId xmlns:a16="http://schemas.microsoft.com/office/drawing/2014/main" val="10000"/>
                  </a:ext>
                </a:extLst>
              </a:tr>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1"/>
                  </a:ext>
                </a:extLst>
              </a:tr>
            </a:tbl>
          </a:graphicData>
        </a:graphic>
      </p:graphicFrame>
      <p:grpSp>
        <p:nvGrpSpPr>
          <p:cNvPr id="10" name="Group 9"/>
          <p:cNvGrpSpPr>
            <a:grpSpLocks/>
          </p:cNvGrpSpPr>
          <p:nvPr/>
        </p:nvGrpSpPr>
        <p:grpSpPr bwMode="auto">
          <a:xfrm>
            <a:off x="3799998" y="4314063"/>
            <a:ext cx="4652963" cy="1652588"/>
            <a:chOff x="1566" y="2827"/>
            <a:chExt cx="2931" cy="1041"/>
          </a:xfrm>
        </p:grpSpPr>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 y="2827"/>
              <a:ext cx="1392" cy="103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 y="2834"/>
              <a:ext cx="1303" cy="1034"/>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grpSp>
      <p:sp>
        <p:nvSpPr>
          <p:cNvPr id="3" name="Text Box 2">
            <a:extLst>
              <a:ext uri="{FF2B5EF4-FFF2-40B4-BE49-F238E27FC236}">
                <a16:creationId xmlns:a16="http://schemas.microsoft.com/office/drawing/2014/main" id="{046B4963-BEC4-B3D5-95F5-BFEFDCF04D40}"/>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33423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fontScale="90000"/>
          </a:bodyPr>
          <a:lstStyle/>
          <a:p>
            <a:r>
              <a:rPr lang="en-US" sz="3600" dirty="0"/>
              <a:t>Artificial Life for Graphics, Animation, Multimedia, and Virtual Reality: </a:t>
            </a:r>
            <a:r>
              <a:rPr lang="en-US" sz="3600" dirty="0" err="1"/>
              <a:t>Siggraph</a:t>
            </a:r>
            <a:r>
              <a:rPr lang="en-US" sz="3600" dirty="0"/>
              <a:t> '95 Showcase</a:t>
            </a:r>
          </a:p>
        </p:txBody>
      </p:sp>
      <p:graphicFrame>
        <p:nvGraphicFramePr>
          <p:cNvPr id="6" name="Table 5"/>
          <p:cNvGraphicFramePr>
            <a:graphicFrameLocks noGrp="1"/>
          </p:cNvGraphicFramePr>
          <p:nvPr>
            <p:extLst>
              <p:ext uri="{D42A27DB-BD31-4B8C-83A1-F6EECF244321}">
                <p14:modId xmlns:p14="http://schemas.microsoft.com/office/powerpoint/2010/main" val="31906827"/>
              </p:ext>
            </p:extLst>
          </p:nvPr>
        </p:nvGraphicFramePr>
        <p:xfrm>
          <a:off x="1149292" y="2030135"/>
          <a:ext cx="10006388" cy="3677764"/>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285084">
                <a:tc>
                  <a:txBody>
                    <a:bodyPr/>
                    <a:lstStyle/>
                    <a:p>
                      <a:pPr algn="just">
                        <a:spcBef>
                          <a:spcPts val="500"/>
                        </a:spcBef>
                        <a:spcAft>
                          <a:spcPts val="500"/>
                        </a:spcAft>
                      </a:pPr>
                      <a:r>
                        <a:rPr lang="en-GB" altLang="el-GR" sz="1800" dirty="0">
                          <a:solidFill>
                            <a:schemeClr val="tx1"/>
                          </a:solidFill>
                        </a:rPr>
                        <a:t>Some graphics researchers have begun to explore a new frontier--a world of objects of enormously greater complexity than is typically accessible through physical </a:t>
                      </a:r>
                      <a:r>
                        <a:rPr lang="en-GB" altLang="el-GR" sz="1800" dirty="0" err="1">
                          <a:solidFill>
                            <a:schemeClr val="tx1"/>
                          </a:solidFill>
                        </a:rPr>
                        <a:t>modeling</a:t>
                      </a:r>
                      <a:r>
                        <a:rPr lang="en-GB" altLang="el-GR" sz="1800" dirty="0">
                          <a:solidFill>
                            <a:schemeClr val="tx1"/>
                          </a:solidFill>
                        </a:rPr>
                        <a:t> alone--objects that are alive. </a:t>
                      </a:r>
                    </a:p>
                    <a:p>
                      <a:pPr algn="just">
                        <a:spcBef>
                          <a:spcPts val="500"/>
                        </a:spcBef>
                        <a:spcAft>
                          <a:spcPts val="500"/>
                        </a:spcAft>
                      </a:pPr>
                      <a:r>
                        <a:rPr lang="en-GB" altLang="el-GR" sz="1800" dirty="0">
                          <a:solidFill>
                            <a:schemeClr val="tx1"/>
                          </a:solidFill>
                        </a:rPr>
                        <a:t>The </a:t>
                      </a:r>
                      <a:r>
                        <a:rPr lang="en-GB" altLang="el-GR" sz="1800" dirty="0" err="1">
                          <a:solidFill>
                            <a:schemeClr val="tx1"/>
                          </a:solidFill>
                        </a:rPr>
                        <a:t>modeling</a:t>
                      </a:r>
                      <a:r>
                        <a:rPr lang="en-GB" altLang="el-GR" sz="1800" dirty="0">
                          <a:solidFill>
                            <a:schemeClr val="tx1"/>
                          </a:solidFill>
                        </a:rPr>
                        <a:t> and simulation of living systems for computer graphics resonates with the burgeoning field of scientific inquiry called Artificial Life. </a:t>
                      </a:r>
                    </a:p>
                    <a:p>
                      <a:pPr algn="just">
                        <a:spcBef>
                          <a:spcPts val="500"/>
                        </a:spcBef>
                        <a:spcAft>
                          <a:spcPts val="500"/>
                        </a:spcAft>
                      </a:pPr>
                      <a:r>
                        <a:rPr lang="en-GB" altLang="el-GR" sz="1800" dirty="0">
                          <a:solidFill>
                            <a:schemeClr val="tx1"/>
                          </a:solidFill>
                        </a:rPr>
                        <a:t>The natural synergy between </a:t>
                      </a:r>
                      <a:r>
                        <a:rPr lang="en-GB" altLang="el-GR" sz="1800" b="1" dirty="0">
                          <a:solidFill>
                            <a:schemeClr val="tx1"/>
                          </a:solidFill>
                        </a:rPr>
                        <a:t>computer graphics</a:t>
                      </a:r>
                      <a:r>
                        <a:rPr lang="en-GB" altLang="el-GR" sz="1800" dirty="0">
                          <a:solidFill>
                            <a:schemeClr val="tx1"/>
                          </a:solidFill>
                        </a:rPr>
                        <a:t> and </a:t>
                      </a:r>
                      <a:r>
                        <a:rPr lang="en-GB" altLang="el-GR" sz="1800" b="1" dirty="0">
                          <a:solidFill>
                            <a:schemeClr val="tx1"/>
                          </a:solidFill>
                        </a:rPr>
                        <a:t>artificial life</a:t>
                      </a:r>
                      <a:r>
                        <a:rPr lang="en-GB" altLang="el-GR" sz="1800" dirty="0">
                          <a:solidFill>
                            <a:schemeClr val="tx1"/>
                          </a:solidFill>
                        </a:rPr>
                        <a:t> can be potentially beneficial to both disciplines. </a:t>
                      </a:r>
                    </a:p>
                    <a:p>
                      <a:pPr>
                        <a:spcBef>
                          <a:spcPts val="500"/>
                        </a:spcBef>
                        <a:spcAft>
                          <a:spcPts val="500"/>
                        </a:spcAft>
                      </a:pPr>
                      <a:endParaRPr lang="en-US" altLang="el-GR" sz="1800" dirty="0">
                        <a:solidFill>
                          <a:schemeClr val="tx1"/>
                        </a:solidFill>
                      </a:endParaRPr>
                    </a:p>
                  </a:txBody>
                  <a:tcPr anchor="ctr"/>
                </a:tc>
                <a:extLst>
                  <a:ext uri="{0D108BD9-81ED-4DB2-BD59-A6C34878D82A}">
                    <a16:rowId xmlns:a16="http://schemas.microsoft.com/office/drawing/2014/main" val="10000"/>
                  </a:ext>
                </a:extLst>
              </a:tr>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1"/>
                  </a:ext>
                </a:extLst>
              </a:tr>
            </a:tbl>
          </a:graphicData>
        </a:graphic>
      </p:graphicFrame>
      <p:grpSp>
        <p:nvGrpSpPr>
          <p:cNvPr id="8" name="Group 7"/>
          <p:cNvGrpSpPr>
            <a:grpSpLocks/>
          </p:cNvGrpSpPr>
          <p:nvPr/>
        </p:nvGrpSpPr>
        <p:grpSpPr bwMode="auto">
          <a:xfrm>
            <a:off x="2811077" y="4285379"/>
            <a:ext cx="6938964" cy="1676401"/>
            <a:chOff x="947" y="2984"/>
            <a:chExt cx="4371" cy="1056"/>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 y="3047"/>
              <a:ext cx="1066" cy="797"/>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 y="3273"/>
              <a:ext cx="1096" cy="767"/>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 y="3206"/>
              <a:ext cx="1015" cy="763"/>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pic>
          <p:nvPicPr>
            <p:cNvPr id="1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7" y="2984"/>
              <a:ext cx="1121" cy="843"/>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Lst>
          </p:spPr>
        </p:pic>
      </p:grpSp>
      <p:sp>
        <p:nvSpPr>
          <p:cNvPr id="3" name="Text Box 2">
            <a:extLst>
              <a:ext uri="{FF2B5EF4-FFF2-40B4-BE49-F238E27FC236}">
                <a16:creationId xmlns:a16="http://schemas.microsoft.com/office/drawing/2014/main" id="{CE56D01D-7095-49DB-E739-939C302A4374}"/>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3181650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fontScale="90000"/>
          </a:bodyPr>
          <a:lstStyle/>
          <a:p>
            <a:r>
              <a:rPr lang="en-US" sz="3600" dirty="0"/>
              <a:t>Capturing brain signals and transforming them into movement </a:t>
            </a:r>
          </a:p>
        </p:txBody>
      </p:sp>
      <p:graphicFrame>
        <p:nvGraphicFramePr>
          <p:cNvPr id="6" name="Table 5"/>
          <p:cNvGraphicFramePr>
            <a:graphicFrameLocks noGrp="1"/>
          </p:cNvGraphicFramePr>
          <p:nvPr>
            <p:extLst>
              <p:ext uri="{D42A27DB-BD31-4B8C-83A1-F6EECF244321}">
                <p14:modId xmlns:p14="http://schemas.microsoft.com/office/powerpoint/2010/main" val="2736280238"/>
              </p:ext>
            </p:extLst>
          </p:nvPr>
        </p:nvGraphicFramePr>
        <p:xfrm>
          <a:off x="1149292" y="2030135"/>
          <a:ext cx="10006388" cy="3849670"/>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947508">
                <a:tc>
                  <a:txBody>
                    <a:bodyPr/>
                    <a:lstStyle/>
                    <a:p>
                      <a:pPr algn="just">
                        <a:spcBef>
                          <a:spcPts val="500"/>
                        </a:spcBef>
                        <a:spcAft>
                          <a:spcPts val="500"/>
                        </a:spcAft>
                      </a:pPr>
                      <a:r>
                        <a:rPr lang="en-GB" altLang="el-GR" sz="1800" dirty="0">
                          <a:solidFill>
                            <a:schemeClr val="tx1"/>
                          </a:solidFill>
                        </a:rPr>
                        <a:t>Through specialized equipment the brain signals are captured. Afterwards, through </a:t>
                      </a:r>
                      <a:r>
                        <a:rPr lang="en-GB" altLang="el-GR" sz="1800" dirty="0" err="1">
                          <a:solidFill>
                            <a:schemeClr val="tx1"/>
                          </a:solidFill>
                        </a:rPr>
                        <a:t>preprocessing</a:t>
                      </a:r>
                      <a:r>
                        <a:rPr lang="en-GB" altLang="el-GR" sz="1800" dirty="0">
                          <a:solidFill>
                            <a:schemeClr val="tx1"/>
                          </a:solidFill>
                        </a:rPr>
                        <a:t> them they are fed to a neural network which can classify the brain signal into movement (upper right, upper left , etc.) </a:t>
                      </a:r>
                    </a:p>
                    <a:p>
                      <a:pPr algn="just">
                        <a:spcBef>
                          <a:spcPts val="500"/>
                        </a:spcBef>
                        <a:spcAft>
                          <a:spcPts val="500"/>
                        </a:spcAft>
                      </a:pPr>
                      <a:endParaRPr lang="en-US" altLang="el-GR" sz="1800" dirty="0">
                        <a:solidFill>
                          <a:schemeClr val="tx1"/>
                        </a:solidFill>
                      </a:endParaRPr>
                    </a:p>
                    <a:p>
                      <a:pPr algn="just">
                        <a:spcBef>
                          <a:spcPts val="500"/>
                        </a:spcBef>
                        <a:spcAft>
                          <a:spcPts val="500"/>
                        </a:spcAft>
                      </a:pPr>
                      <a:endParaRPr lang="en-US" altLang="el-GR" sz="1800" dirty="0">
                        <a:solidFill>
                          <a:schemeClr val="tx1"/>
                        </a:solidFill>
                      </a:endParaRPr>
                    </a:p>
                  </a:txBody>
                  <a:tcPr anchor="ctr"/>
                </a:tc>
                <a:extLst>
                  <a:ext uri="{0D108BD9-81ED-4DB2-BD59-A6C34878D82A}">
                    <a16:rowId xmlns:a16="http://schemas.microsoft.com/office/drawing/2014/main" val="10000"/>
                  </a:ext>
                </a:extLst>
              </a:tr>
              <a:tr h="19021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1"/>
                  </a:ext>
                </a:extLst>
              </a:tr>
            </a:tbl>
          </a:graphicData>
        </a:graphic>
      </p:graphicFrame>
      <p:pic>
        <p:nvPicPr>
          <p:cNvPr id="1032" name="Picture 8" descr="User Manual">
            <a:extLst>
              <a:ext uri="{FF2B5EF4-FFF2-40B4-BE49-F238E27FC236}">
                <a16:creationId xmlns:a16="http://schemas.microsoft.com/office/drawing/2014/main" id="{12481B91-7893-C21E-A52B-867682171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982" y="3196080"/>
            <a:ext cx="1993014" cy="200191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a:extLst>
              <a:ext uri="{FF2B5EF4-FFF2-40B4-BE49-F238E27FC236}">
                <a16:creationId xmlns:a16="http://schemas.microsoft.com/office/drawing/2014/main" id="{C66D3E1D-70B9-1DA1-0BD8-0F276740B9D6}"/>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1970298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fontScale="90000"/>
          </a:bodyPr>
          <a:lstStyle/>
          <a:p>
            <a:r>
              <a:rPr lang="en-US" sz="3600" dirty="0"/>
              <a:t>Brain signals instead of passwords in security applications </a:t>
            </a:r>
          </a:p>
        </p:txBody>
      </p:sp>
      <p:graphicFrame>
        <p:nvGraphicFramePr>
          <p:cNvPr id="6" name="Table 5"/>
          <p:cNvGraphicFramePr>
            <a:graphicFrameLocks noGrp="1"/>
          </p:cNvGraphicFramePr>
          <p:nvPr>
            <p:extLst>
              <p:ext uri="{D42A27DB-BD31-4B8C-83A1-F6EECF244321}">
                <p14:modId xmlns:p14="http://schemas.microsoft.com/office/powerpoint/2010/main" val="2698879559"/>
              </p:ext>
            </p:extLst>
          </p:nvPr>
        </p:nvGraphicFramePr>
        <p:xfrm>
          <a:off x="1149292" y="2030135"/>
          <a:ext cx="10006388" cy="3849670"/>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947508">
                <a:tc>
                  <a:txBody>
                    <a:bodyPr/>
                    <a:lstStyle/>
                    <a:p>
                      <a:pPr algn="just">
                        <a:spcBef>
                          <a:spcPts val="500"/>
                        </a:spcBef>
                        <a:spcAft>
                          <a:spcPts val="500"/>
                        </a:spcAft>
                      </a:pPr>
                      <a:r>
                        <a:rPr lang="en-GB" altLang="el-GR" sz="1800" dirty="0">
                          <a:solidFill>
                            <a:schemeClr val="tx1"/>
                          </a:solidFill>
                        </a:rPr>
                        <a:t>Biometric access control. Typically, a brain stimuli is needed to capture the relevant brain signal . Then the captured signal is utilized as input to a pretrained neural network, to identify a legit/malicious user. </a:t>
                      </a:r>
                    </a:p>
                    <a:p>
                      <a:pPr algn="just">
                        <a:spcBef>
                          <a:spcPts val="500"/>
                        </a:spcBef>
                        <a:spcAft>
                          <a:spcPts val="500"/>
                        </a:spcAft>
                      </a:pPr>
                      <a:endParaRPr lang="en-US" altLang="el-GR" sz="1800" dirty="0">
                        <a:solidFill>
                          <a:schemeClr val="tx1"/>
                        </a:solidFill>
                      </a:endParaRPr>
                    </a:p>
                    <a:p>
                      <a:pPr algn="just">
                        <a:spcBef>
                          <a:spcPts val="500"/>
                        </a:spcBef>
                        <a:spcAft>
                          <a:spcPts val="500"/>
                        </a:spcAft>
                      </a:pPr>
                      <a:endParaRPr lang="en-US" altLang="el-GR" sz="1800" dirty="0">
                        <a:solidFill>
                          <a:schemeClr val="tx1"/>
                        </a:solidFill>
                      </a:endParaRPr>
                    </a:p>
                  </a:txBody>
                  <a:tcPr anchor="ctr"/>
                </a:tc>
                <a:extLst>
                  <a:ext uri="{0D108BD9-81ED-4DB2-BD59-A6C34878D82A}">
                    <a16:rowId xmlns:a16="http://schemas.microsoft.com/office/drawing/2014/main" val="10000"/>
                  </a:ext>
                </a:extLst>
              </a:tr>
              <a:tr h="19021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1"/>
                  </a:ext>
                </a:extLst>
              </a:tr>
            </a:tbl>
          </a:graphicData>
        </a:graphic>
      </p:graphicFrame>
      <p:pic>
        <p:nvPicPr>
          <p:cNvPr id="1032" name="Picture 8" descr="User Manual">
            <a:extLst>
              <a:ext uri="{FF2B5EF4-FFF2-40B4-BE49-F238E27FC236}">
                <a16:creationId xmlns:a16="http://schemas.microsoft.com/office/drawing/2014/main" id="{12481B91-7893-C21E-A52B-867682171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777" y="3167205"/>
            <a:ext cx="2311990" cy="20019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ccess Granted">
            <a:extLst>
              <a:ext uri="{FF2B5EF4-FFF2-40B4-BE49-F238E27FC236}">
                <a16:creationId xmlns:a16="http://schemas.microsoft.com/office/drawing/2014/main" id="{BCCAAC17-BD28-3CFA-524E-E61BB5F38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058" y="3167205"/>
            <a:ext cx="2001912" cy="2001912"/>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a:extLst>
              <a:ext uri="{FF2B5EF4-FFF2-40B4-BE49-F238E27FC236}">
                <a16:creationId xmlns:a16="http://schemas.microsoft.com/office/drawing/2014/main" id="{A02BC51E-9138-41AA-D101-285DAAD619E6}"/>
              </a:ext>
            </a:extLst>
          </p:cNvPr>
          <p:cNvSpPr/>
          <p:nvPr/>
        </p:nvSpPr>
        <p:spPr>
          <a:xfrm rot="10800000">
            <a:off x="5284381" y="3870251"/>
            <a:ext cx="2041452" cy="276447"/>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7" name="Text Box 2">
            <a:extLst>
              <a:ext uri="{FF2B5EF4-FFF2-40B4-BE49-F238E27FC236}">
                <a16:creationId xmlns:a16="http://schemas.microsoft.com/office/drawing/2014/main" id="{043269AB-543D-1CD9-B3A6-4A3E8A7698EF}"/>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599730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sz="3600" dirty="0"/>
              <a:t>Neural networks in security applications </a:t>
            </a:r>
          </a:p>
        </p:txBody>
      </p:sp>
      <p:graphicFrame>
        <p:nvGraphicFramePr>
          <p:cNvPr id="6" name="Table 5"/>
          <p:cNvGraphicFramePr>
            <a:graphicFrameLocks noGrp="1"/>
          </p:cNvGraphicFramePr>
          <p:nvPr>
            <p:extLst>
              <p:ext uri="{D42A27DB-BD31-4B8C-83A1-F6EECF244321}">
                <p14:modId xmlns:p14="http://schemas.microsoft.com/office/powerpoint/2010/main" val="420545660"/>
              </p:ext>
            </p:extLst>
          </p:nvPr>
        </p:nvGraphicFramePr>
        <p:xfrm>
          <a:off x="1092806" y="1697496"/>
          <a:ext cx="10006388" cy="4569263"/>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2005767">
                <a:tc>
                  <a:txBody>
                    <a:bodyPr/>
                    <a:lstStyle/>
                    <a:p>
                      <a:pPr algn="just">
                        <a:spcBef>
                          <a:spcPts val="500"/>
                        </a:spcBef>
                        <a:spcAft>
                          <a:spcPts val="500"/>
                        </a:spcAft>
                      </a:pPr>
                      <a:r>
                        <a:rPr lang="en-GB" altLang="el-GR" sz="1800" dirty="0">
                          <a:solidFill>
                            <a:schemeClr val="tx1"/>
                          </a:solidFill>
                        </a:rPr>
                        <a:t>A neural network to identify a forged file. Although this seems harmless, imagine a user who wants to hide critical evidence by changing a file’s signature i.e., an excel file (.xlsx) renamed as .pdf or an image (child pornography) presented as an innocent word document. </a:t>
                      </a:r>
                    </a:p>
                    <a:p>
                      <a:pPr algn="just">
                        <a:spcBef>
                          <a:spcPts val="500"/>
                        </a:spcBef>
                        <a:spcAft>
                          <a:spcPts val="500"/>
                        </a:spcAft>
                      </a:pPr>
                      <a:endParaRPr lang="en-GB" sz="1800" b="0" i="0" kern="1200" dirty="0">
                        <a:solidFill>
                          <a:schemeClr val="tx1"/>
                        </a:solidFill>
                        <a:effectLst/>
                        <a:latin typeface="+mn-lt"/>
                        <a:ea typeface="+mn-ea"/>
                        <a:cs typeface="+mn-cs"/>
                      </a:endParaRPr>
                    </a:p>
                    <a:p>
                      <a:pPr algn="just">
                        <a:spcBef>
                          <a:spcPts val="500"/>
                        </a:spcBef>
                        <a:spcAft>
                          <a:spcPts val="500"/>
                        </a:spcAft>
                      </a:pPr>
                      <a:r>
                        <a:rPr lang="en-GB" sz="1800" b="0" i="0" kern="1200" dirty="0" err="1">
                          <a:solidFill>
                            <a:schemeClr val="tx1"/>
                          </a:solidFill>
                          <a:effectLst/>
                          <a:latin typeface="+mn-lt"/>
                          <a:ea typeface="+mn-ea"/>
                          <a:cs typeface="+mn-cs"/>
                        </a:rPr>
                        <a:t>Karampidis</a:t>
                      </a:r>
                      <a:r>
                        <a:rPr lang="en-GB" sz="1800" b="0" i="0" kern="1200" dirty="0">
                          <a:solidFill>
                            <a:schemeClr val="tx1"/>
                          </a:solidFill>
                          <a:effectLst/>
                          <a:latin typeface="+mn-lt"/>
                          <a:ea typeface="+mn-ea"/>
                          <a:cs typeface="+mn-cs"/>
                        </a:rPr>
                        <a:t>, K., &amp; </a:t>
                      </a:r>
                      <a:r>
                        <a:rPr lang="en-GB" sz="1800" b="0" i="0" kern="1200" dirty="0" err="1">
                          <a:solidFill>
                            <a:schemeClr val="tx1"/>
                          </a:solidFill>
                          <a:effectLst/>
                          <a:latin typeface="+mn-lt"/>
                          <a:ea typeface="+mn-ea"/>
                          <a:cs typeface="+mn-cs"/>
                        </a:rPr>
                        <a:t>Papadourakis</a:t>
                      </a:r>
                      <a:r>
                        <a:rPr lang="en-GB" sz="1800" b="0" i="0" kern="1200" dirty="0">
                          <a:solidFill>
                            <a:schemeClr val="tx1"/>
                          </a:solidFill>
                          <a:effectLst/>
                          <a:latin typeface="+mn-lt"/>
                          <a:ea typeface="+mn-ea"/>
                          <a:cs typeface="+mn-cs"/>
                        </a:rPr>
                        <a:t>, G. (2017). File type identification-computational intelligence for digital forensics. </a:t>
                      </a:r>
                      <a:r>
                        <a:rPr lang="en-GB" sz="1800" b="0" i="1" kern="1200" dirty="0">
                          <a:solidFill>
                            <a:schemeClr val="tx1"/>
                          </a:solidFill>
                          <a:effectLst/>
                          <a:latin typeface="+mn-lt"/>
                          <a:ea typeface="+mn-ea"/>
                          <a:cs typeface="+mn-cs"/>
                        </a:rPr>
                        <a:t>Journal of Digital Forensics, Security and Law</a:t>
                      </a:r>
                      <a:r>
                        <a:rPr lang="en-GB" sz="1800" b="0" i="0" kern="1200" dirty="0">
                          <a:solidFill>
                            <a:schemeClr val="tx1"/>
                          </a:solidFill>
                          <a:effectLst/>
                          <a:latin typeface="+mn-lt"/>
                          <a:ea typeface="+mn-ea"/>
                          <a:cs typeface="+mn-cs"/>
                        </a:rPr>
                        <a:t>, </a:t>
                      </a:r>
                      <a:r>
                        <a:rPr lang="en-GB" sz="1800" b="0" i="1" kern="1200" dirty="0">
                          <a:solidFill>
                            <a:schemeClr val="tx1"/>
                          </a:solidFill>
                          <a:effectLst/>
                          <a:latin typeface="+mn-lt"/>
                          <a:ea typeface="+mn-ea"/>
                          <a:cs typeface="+mn-cs"/>
                        </a:rPr>
                        <a:t>12</a:t>
                      </a:r>
                      <a:r>
                        <a:rPr lang="en-GB" sz="1800" b="0" i="0" kern="1200" dirty="0">
                          <a:solidFill>
                            <a:schemeClr val="tx1"/>
                          </a:solidFill>
                          <a:effectLst/>
                          <a:latin typeface="+mn-lt"/>
                          <a:ea typeface="+mn-ea"/>
                          <a:cs typeface="+mn-cs"/>
                        </a:rPr>
                        <a:t>(2), 6.</a:t>
                      </a:r>
                    </a:p>
                    <a:p>
                      <a:pPr algn="just">
                        <a:spcBef>
                          <a:spcPts val="500"/>
                        </a:spcBef>
                        <a:spcAft>
                          <a:spcPts val="500"/>
                        </a:spcAft>
                      </a:pPr>
                      <a:r>
                        <a:rPr lang="en-GB" sz="1800" b="0" i="0" kern="1200" dirty="0" err="1">
                          <a:solidFill>
                            <a:schemeClr val="tx1"/>
                          </a:solidFill>
                          <a:effectLst/>
                          <a:latin typeface="+mn-lt"/>
                          <a:ea typeface="+mn-ea"/>
                          <a:cs typeface="+mn-cs"/>
                        </a:rPr>
                        <a:t>Karampidis</a:t>
                      </a:r>
                      <a:r>
                        <a:rPr lang="en-GB" sz="1800" b="0" i="0" kern="1200" dirty="0">
                          <a:solidFill>
                            <a:schemeClr val="tx1"/>
                          </a:solidFill>
                          <a:effectLst/>
                          <a:latin typeface="+mn-lt"/>
                          <a:ea typeface="+mn-ea"/>
                          <a:cs typeface="+mn-cs"/>
                        </a:rPr>
                        <a:t>, K., </a:t>
                      </a:r>
                      <a:r>
                        <a:rPr lang="en-GB" sz="1800" b="0" i="0" kern="1200" dirty="0" err="1">
                          <a:solidFill>
                            <a:schemeClr val="tx1"/>
                          </a:solidFill>
                          <a:effectLst/>
                          <a:latin typeface="+mn-lt"/>
                          <a:ea typeface="+mn-ea"/>
                          <a:cs typeface="+mn-cs"/>
                        </a:rPr>
                        <a:t>Kavallieratou</a:t>
                      </a:r>
                      <a:r>
                        <a:rPr lang="en-GB" sz="1800" b="0" i="0" kern="1200" dirty="0">
                          <a:solidFill>
                            <a:schemeClr val="tx1"/>
                          </a:solidFill>
                          <a:effectLst/>
                          <a:latin typeface="+mn-lt"/>
                          <a:ea typeface="+mn-ea"/>
                          <a:cs typeface="+mn-cs"/>
                        </a:rPr>
                        <a:t>, E., &amp; </a:t>
                      </a:r>
                      <a:r>
                        <a:rPr lang="en-GB" sz="1800" b="0" i="0" kern="1200" dirty="0" err="1">
                          <a:solidFill>
                            <a:schemeClr val="tx1"/>
                          </a:solidFill>
                          <a:effectLst/>
                          <a:latin typeface="+mn-lt"/>
                          <a:ea typeface="+mn-ea"/>
                          <a:cs typeface="+mn-cs"/>
                        </a:rPr>
                        <a:t>Papadourakis</a:t>
                      </a:r>
                      <a:r>
                        <a:rPr lang="en-GB" sz="1800" b="0" i="0" kern="1200" dirty="0">
                          <a:solidFill>
                            <a:schemeClr val="tx1"/>
                          </a:solidFill>
                          <a:effectLst/>
                          <a:latin typeface="+mn-lt"/>
                          <a:ea typeface="+mn-ea"/>
                          <a:cs typeface="+mn-cs"/>
                        </a:rPr>
                        <a:t>, G. (2017). Comparison of classification algorithms for file type detection a digital forensics perspective. </a:t>
                      </a:r>
                      <a:r>
                        <a:rPr lang="en-GB" sz="1800" b="0" i="1" kern="1200" dirty="0" err="1">
                          <a:solidFill>
                            <a:schemeClr val="tx1"/>
                          </a:solidFill>
                          <a:effectLst/>
                          <a:latin typeface="+mn-lt"/>
                          <a:ea typeface="+mn-ea"/>
                          <a:cs typeface="+mn-cs"/>
                        </a:rPr>
                        <a:t>Polibits</a:t>
                      </a:r>
                      <a:r>
                        <a:rPr lang="en-GB" sz="1800" b="0" i="0" kern="1200" dirty="0">
                          <a:solidFill>
                            <a:schemeClr val="tx1"/>
                          </a:solidFill>
                          <a:effectLst/>
                          <a:latin typeface="+mn-lt"/>
                          <a:ea typeface="+mn-ea"/>
                          <a:cs typeface="+mn-cs"/>
                        </a:rPr>
                        <a:t>, </a:t>
                      </a:r>
                      <a:r>
                        <a:rPr lang="en-GB" sz="1800" b="0" i="1" kern="1200" dirty="0">
                          <a:solidFill>
                            <a:schemeClr val="tx1"/>
                          </a:solidFill>
                          <a:effectLst/>
                          <a:latin typeface="+mn-lt"/>
                          <a:ea typeface="+mn-ea"/>
                          <a:cs typeface="+mn-cs"/>
                        </a:rPr>
                        <a:t>56</a:t>
                      </a:r>
                      <a:r>
                        <a:rPr lang="en-GB" sz="1800" b="0" i="0" kern="1200" dirty="0">
                          <a:solidFill>
                            <a:schemeClr val="tx1"/>
                          </a:solidFill>
                          <a:effectLst/>
                          <a:latin typeface="+mn-lt"/>
                          <a:ea typeface="+mn-ea"/>
                          <a:cs typeface="+mn-cs"/>
                        </a:rPr>
                        <a:t>, 15-20. </a:t>
                      </a:r>
                      <a:r>
                        <a:rPr lang="en-GB" altLang="el-GR" sz="1800" dirty="0">
                          <a:solidFill>
                            <a:schemeClr val="tx1"/>
                          </a:solidFill>
                        </a:rPr>
                        <a:t> </a:t>
                      </a:r>
                    </a:p>
                    <a:p>
                      <a:pPr algn="just">
                        <a:spcBef>
                          <a:spcPts val="500"/>
                        </a:spcBef>
                        <a:spcAft>
                          <a:spcPts val="500"/>
                        </a:spcAft>
                      </a:pPr>
                      <a:endParaRPr lang="en-US" altLang="el-GR" sz="1800" dirty="0">
                        <a:solidFill>
                          <a:schemeClr val="tx1"/>
                        </a:solidFill>
                      </a:endParaRPr>
                    </a:p>
                    <a:p>
                      <a:pPr algn="just">
                        <a:spcBef>
                          <a:spcPts val="500"/>
                        </a:spcBef>
                        <a:spcAft>
                          <a:spcPts val="500"/>
                        </a:spcAft>
                      </a:pPr>
                      <a:endParaRPr lang="en-US" altLang="el-GR" sz="1800" dirty="0">
                        <a:solidFill>
                          <a:schemeClr val="tx1"/>
                        </a:solidFill>
                      </a:endParaRPr>
                    </a:p>
                  </a:txBody>
                  <a:tcPr anchor="ctr"/>
                </a:tc>
                <a:extLst>
                  <a:ext uri="{0D108BD9-81ED-4DB2-BD59-A6C34878D82A}">
                    <a16:rowId xmlns:a16="http://schemas.microsoft.com/office/drawing/2014/main" val="10000"/>
                  </a:ext>
                </a:extLst>
              </a:tr>
              <a:tr h="109962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1"/>
                  </a:ext>
                </a:extLst>
              </a:tr>
            </a:tbl>
          </a:graphicData>
        </a:graphic>
      </p:graphicFrame>
      <p:sp>
        <p:nvSpPr>
          <p:cNvPr id="3" name="Text Box 2">
            <a:extLst>
              <a:ext uri="{FF2B5EF4-FFF2-40B4-BE49-F238E27FC236}">
                <a16:creationId xmlns:a16="http://schemas.microsoft.com/office/drawing/2014/main" id="{03F7DD9C-1295-9E38-190A-F0B493EA03B2}"/>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3068312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fontScale="90000"/>
          </a:bodyPr>
          <a:lstStyle/>
          <a:p>
            <a:r>
              <a:rPr lang="en-US" sz="3600" dirty="0"/>
              <a:t>A CNN to identify hidden content to images - Steganalysis</a:t>
            </a:r>
          </a:p>
        </p:txBody>
      </p:sp>
      <p:graphicFrame>
        <p:nvGraphicFramePr>
          <p:cNvPr id="6" name="Table 5"/>
          <p:cNvGraphicFramePr>
            <a:graphicFrameLocks noGrp="1"/>
          </p:cNvGraphicFramePr>
          <p:nvPr>
            <p:extLst>
              <p:ext uri="{D42A27DB-BD31-4B8C-83A1-F6EECF244321}">
                <p14:modId xmlns:p14="http://schemas.microsoft.com/office/powerpoint/2010/main" val="3941220935"/>
              </p:ext>
            </p:extLst>
          </p:nvPr>
        </p:nvGraphicFramePr>
        <p:xfrm>
          <a:off x="1092806" y="1786270"/>
          <a:ext cx="10006388" cy="6943445"/>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3557388">
                <a:tc>
                  <a:txBody>
                    <a:bodyPr/>
                    <a:lstStyle/>
                    <a:p>
                      <a:pPr algn="just">
                        <a:spcBef>
                          <a:spcPts val="500"/>
                        </a:spcBef>
                        <a:spcAft>
                          <a:spcPts val="500"/>
                        </a:spcAft>
                      </a:pPr>
                      <a:r>
                        <a:rPr lang="en-GB" altLang="el-GR" sz="1800" dirty="0">
                          <a:solidFill>
                            <a:schemeClr val="tx1"/>
                          </a:solidFill>
                        </a:rPr>
                        <a:t>A neural network to identify hidden content to a cover medium. The cover medium can be: </a:t>
                      </a:r>
                    </a:p>
                    <a:p>
                      <a:pPr marL="285750" indent="-285750" algn="just">
                        <a:spcBef>
                          <a:spcPts val="0"/>
                        </a:spcBef>
                        <a:spcAft>
                          <a:spcPts val="0"/>
                        </a:spcAft>
                        <a:buFont typeface="Arial" panose="020B0604020202020204" pitchFamily="34" charset="0"/>
                        <a:buChar char="•"/>
                      </a:pPr>
                      <a:r>
                        <a:rPr lang="en-GB" altLang="el-GR" sz="1800" dirty="0">
                          <a:solidFill>
                            <a:schemeClr val="tx1"/>
                          </a:solidFill>
                        </a:rPr>
                        <a:t>An image </a:t>
                      </a:r>
                    </a:p>
                    <a:p>
                      <a:pPr marL="285750" indent="-285750" algn="just">
                        <a:spcBef>
                          <a:spcPts val="0"/>
                        </a:spcBef>
                        <a:spcAft>
                          <a:spcPts val="0"/>
                        </a:spcAft>
                        <a:buFont typeface="Arial" panose="020B0604020202020204" pitchFamily="34" charset="0"/>
                        <a:buChar char="•"/>
                      </a:pPr>
                      <a:r>
                        <a:rPr lang="en-GB" altLang="el-GR" sz="1800" dirty="0">
                          <a:solidFill>
                            <a:schemeClr val="tx1"/>
                          </a:solidFill>
                        </a:rPr>
                        <a:t>A text file </a:t>
                      </a:r>
                    </a:p>
                    <a:p>
                      <a:pPr marL="285750" indent="-285750" algn="just">
                        <a:spcBef>
                          <a:spcPts val="0"/>
                        </a:spcBef>
                        <a:spcAft>
                          <a:spcPts val="0"/>
                        </a:spcAft>
                        <a:buFont typeface="Arial" panose="020B0604020202020204" pitchFamily="34" charset="0"/>
                        <a:buChar char="•"/>
                      </a:pPr>
                      <a:r>
                        <a:rPr lang="en-GB" altLang="el-GR" sz="1800" dirty="0">
                          <a:solidFill>
                            <a:schemeClr val="tx1"/>
                          </a:solidFill>
                        </a:rPr>
                        <a:t>A network packet </a:t>
                      </a:r>
                    </a:p>
                    <a:p>
                      <a:pPr marL="285750" indent="-285750" algn="just">
                        <a:spcBef>
                          <a:spcPts val="0"/>
                        </a:spcBef>
                        <a:spcAft>
                          <a:spcPts val="0"/>
                        </a:spcAft>
                        <a:buFont typeface="Arial" panose="020B0604020202020204" pitchFamily="34" charset="0"/>
                        <a:buChar char="•"/>
                      </a:pPr>
                      <a:r>
                        <a:rPr lang="en-GB" altLang="el-GR" sz="1800" dirty="0">
                          <a:solidFill>
                            <a:schemeClr val="tx1"/>
                          </a:solidFill>
                        </a:rPr>
                        <a:t>An audio file </a:t>
                      </a:r>
                    </a:p>
                    <a:p>
                      <a:pPr marL="285750" indent="-285750" algn="just">
                        <a:spcBef>
                          <a:spcPts val="0"/>
                        </a:spcBef>
                        <a:spcAft>
                          <a:spcPts val="0"/>
                        </a:spcAft>
                        <a:buFont typeface="Arial" panose="020B0604020202020204" pitchFamily="34" charset="0"/>
                        <a:buChar char="•"/>
                      </a:pPr>
                      <a:r>
                        <a:rPr lang="en-GB" altLang="el-GR" sz="1800" dirty="0">
                          <a:solidFill>
                            <a:schemeClr val="tx1"/>
                          </a:solidFill>
                        </a:rPr>
                        <a:t>A video file</a:t>
                      </a:r>
                    </a:p>
                    <a:p>
                      <a:pPr algn="just">
                        <a:spcBef>
                          <a:spcPts val="500"/>
                        </a:spcBef>
                        <a:spcAft>
                          <a:spcPts val="500"/>
                        </a:spcAft>
                      </a:pPr>
                      <a:endParaRPr lang="en-GB" sz="1800" b="0" i="0" kern="1200" dirty="0">
                        <a:solidFill>
                          <a:schemeClr val="tx1"/>
                        </a:solidFill>
                        <a:effectLst/>
                        <a:latin typeface="+mn-lt"/>
                        <a:ea typeface="+mn-ea"/>
                        <a:cs typeface="+mn-cs"/>
                      </a:endParaRPr>
                    </a:p>
                    <a:p>
                      <a:pPr algn="just">
                        <a:spcBef>
                          <a:spcPts val="500"/>
                        </a:spcBef>
                        <a:spcAft>
                          <a:spcPts val="500"/>
                        </a:spcAft>
                      </a:pPr>
                      <a:r>
                        <a:rPr lang="en-GB" sz="1800" b="0" i="0" kern="1200" dirty="0">
                          <a:solidFill>
                            <a:schemeClr val="tx1"/>
                          </a:solidFill>
                          <a:effectLst/>
                          <a:latin typeface="+mn-lt"/>
                          <a:ea typeface="+mn-ea"/>
                          <a:cs typeface="+mn-cs"/>
                        </a:rPr>
                        <a:t>This is the most used method for terrorists to exchange messages</a:t>
                      </a:r>
                    </a:p>
                    <a:p>
                      <a:pPr algn="just">
                        <a:spcBef>
                          <a:spcPts val="500"/>
                        </a:spcBef>
                        <a:spcAft>
                          <a:spcPts val="500"/>
                        </a:spcAft>
                      </a:pPr>
                      <a:r>
                        <a:rPr lang="en-GB" sz="1800" b="0" i="0" kern="1200" dirty="0" err="1">
                          <a:solidFill>
                            <a:schemeClr val="tx1"/>
                          </a:solidFill>
                          <a:effectLst/>
                          <a:latin typeface="+mn-lt"/>
                          <a:ea typeface="+mn-ea"/>
                          <a:cs typeface="+mn-cs"/>
                        </a:rPr>
                        <a:t>Karampidis</a:t>
                      </a:r>
                      <a:r>
                        <a:rPr lang="en-GB" sz="1800" b="0" i="0" kern="1200" dirty="0">
                          <a:solidFill>
                            <a:schemeClr val="tx1"/>
                          </a:solidFill>
                          <a:effectLst/>
                          <a:latin typeface="+mn-lt"/>
                          <a:ea typeface="+mn-ea"/>
                          <a:cs typeface="+mn-cs"/>
                        </a:rPr>
                        <a:t>, K., </a:t>
                      </a:r>
                      <a:r>
                        <a:rPr lang="en-GB" sz="1800" b="0" i="0" kern="1200" dirty="0" err="1">
                          <a:solidFill>
                            <a:schemeClr val="tx1"/>
                          </a:solidFill>
                          <a:effectLst/>
                          <a:latin typeface="+mn-lt"/>
                          <a:ea typeface="+mn-ea"/>
                          <a:cs typeface="+mn-cs"/>
                        </a:rPr>
                        <a:t>Kavallieratou</a:t>
                      </a:r>
                      <a:r>
                        <a:rPr lang="en-GB" sz="1800" b="0" i="0" kern="1200" dirty="0">
                          <a:solidFill>
                            <a:schemeClr val="tx1"/>
                          </a:solidFill>
                          <a:effectLst/>
                          <a:latin typeface="+mn-lt"/>
                          <a:ea typeface="+mn-ea"/>
                          <a:cs typeface="+mn-cs"/>
                        </a:rPr>
                        <a:t>, E., &amp; </a:t>
                      </a:r>
                      <a:r>
                        <a:rPr lang="en-GB" sz="1800" b="0" i="0" kern="1200" dirty="0" err="1">
                          <a:solidFill>
                            <a:schemeClr val="tx1"/>
                          </a:solidFill>
                          <a:effectLst/>
                          <a:latin typeface="+mn-lt"/>
                          <a:ea typeface="+mn-ea"/>
                          <a:cs typeface="+mn-cs"/>
                        </a:rPr>
                        <a:t>Papadourakis</a:t>
                      </a:r>
                      <a:r>
                        <a:rPr lang="en-GB" sz="1800" b="0" i="0" kern="1200" dirty="0">
                          <a:solidFill>
                            <a:schemeClr val="tx1"/>
                          </a:solidFill>
                          <a:effectLst/>
                          <a:latin typeface="+mn-lt"/>
                          <a:ea typeface="+mn-ea"/>
                          <a:cs typeface="+mn-cs"/>
                        </a:rPr>
                        <a:t>, G. (2018). A review of image steganalysis techniques for digital forensics. </a:t>
                      </a:r>
                      <a:r>
                        <a:rPr lang="en-GB" sz="1800" b="0" i="1" kern="1200" dirty="0">
                          <a:solidFill>
                            <a:schemeClr val="tx1"/>
                          </a:solidFill>
                          <a:effectLst/>
                          <a:latin typeface="+mn-lt"/>
                          <a:ea typeface="+mn-ea"/>
                          <a:cs typeface="+mn-cs"/>
                        </a:rPr>
                        <a:t>Journal of information security and applications</a:t>
                      </a:r>
                      <a:r>
                        <a:rPr lang="en-GB" sz="1800" b="0" i="0" kern="1200" dirty="0">
                          <a:solidFill>
                            <a:schemeClr val="tx1"/>
                          </a:solidFill>
                          <a:effectLst/>
                          <a:latin typeface="+mn-lt"/>
                          <a:ea typeface="+mn-ea"/>
                          <a:cs typeface="+mn-cs"/>
                        </a:rPr>
                        <a:t>, </a:t>
                      </a:r>
                      <a:r>
                        <a:rPr lang="en-GB" sz="1800" b="0" i="1" kern="1200" dirty="0">
                          <a:solidFill>
                            <a:schemeClr val="tx1"/>
                          </a:solidFill>
                          <a:effectLst/>
                          <a:latin typeface="+mn-lt"/>
                          <a:ea typeface="+mn-ea"/>
                          <a:cs typeface="+mn-cs"/>
                        </a:rPr>
                        <a:t>40</a:t>
                      </a:r>
                      <a:r>
                        <a:rPr lang="en-GB" sz="1800" b="0" i="0" kern="1200" dirty="0">
                          <a:solidFill>
                            <a:schemeClr val="tx1"/>
                          </a:solidFill>
                          <a:effectLst/>
                          <a:latin typeface="+mn-lt"/>
                          <a:ea typeface="+mn-ea"/>
                          <a:cs typeface="+mn-cs"/>
                        </a:rPr>
                        <a:t>, 217-235. </a:t>
                      </a:r>
                    </a:p>
                    <a:p>
                      <a:pPr algn="just">
                        <a:spcBef>
                          <a:spcPts val="500"/>
                        </a:spcBef>
                        <a:spcAft>
                          <a:spcPts val="500"/>
                        </a:spcAft>
                      </a:pPr>
                      <a:r>
                        <a:rPr lang="en-GB" sz="1800" b="0" i="0" kern="1200" dirty="0" err="1">
                          <a:solidFill>
                            <a:schemeClr val="tx1"/>
                          </a:solidFill>
                          <a:effectLst/>
                          <a:latin typeface="+mn-lt"/>
                          <a:ea typeface="+mn-ea"/>
                          <a:cs typeface="+mn-cs"/>
                        </a:rPr>
                        <a:t>Karampidis</a:t>
                      </a:r>
                      <a:r>
                        <a:rPr lang="en-GB" sz="1800" b="0" i="0" kern="1200" dirty="0">
                          <a:solidFill>
                            <a:schemeClr val="tx1"/>
                          </a:solidFill>
                          <a:effectLst/>
                          <a:latin typeface="+mn-lt"/>
                          <a:ea typeface="+mn-ea"/>
                          <a:cs typeface="+mn-cs"/>
                        </a:rPr>
                        <a:t>, K., </a:t>
                      </a:r>
                      <a:r>
                        <a:rPr lang="en-GB" sz="1800" b="0" i="0" kern="1200" dirty="0" err="1">
                          <a:solidFill>
                            <a:schemeClr val="tx1"/>
                          </a:solidFill>
                          <a:effectLst/>
                          <a:latin typeface="+mn-lt"/>
                          <a:ea typeface="+mn-ea"/>
                          <a:cs typeface="+mn-cs"/>
                        </a:rPr>
                        <a:t>Kavallieratou</a:t>
                      </a:r>
                      <a:r>
                        <a:rPr lang="en-GB" sz="1800" b="0" i="0" kern="1200" dirty="0">
                          <a:solidFill>
                            <a:schemeClr val="tx1"/>
                          </a:solidFill>
                          <a:effectLst/>
                          <a:latin typeface="+mn-lt"/>
                          <a:ea typeface="+mn-ea"/>
                          <a:cs typeface="+mn-cs"/>
                        </a:rPr>
                        <a:t>, E., &amp; </a:t>
                      </a:r>
                      <a:r>
                        <a:rPr lang="en-GB" sz="1800" b="0" i="0" kern="1200" dirty="0" err="1">
                          <a:solidFill>
                            <a:schemeClr val="tx1"/>
                          </a:solidFill>
                          <a:effectLst/>
                          <a:latin typeface="+mn-lt"/>
                          <a:ea typeface="+mn-ea"/>
                          <a:cs typeface="+mn-cs"/>
                        </a:rPr>
                        <a:t>Papadourakis</a:t>
                      </a:r>
                      <a:r>
                        <a:rPr lang="en-GB" sz="1800" b="0" i="0" kern="1200" dirty="0">
                          <a:solidFill>
                            <a:schemeClr val="tx1"/>
                          </a:solidFill>
                          <a:effectLst/>
                          <a:latin typeface="+mn-lt"/>
                          <a:ea typeface="+mn-ea"/>
                          <a:cs typeface="+mn-cs"/>
                        </a:rPr>
                        <a:t>, G. (2020). A dilated convolutional neural network as feature selector for spatial image steganalysis–A hybrid classification scheme. </a:t>
                      </a:r>
                      <a:r>
                        <a:rPr lang="en-GB" sz="1800" b="0" i="1" kern="1200" dirty="0">
                          <a:solidFill>
                            <a:schemeClr val="tx1"/>
                          </a:solidFill>
                          <a:effectLst/>
                          <a:latin typeface="+mn-lt"/>
                          <a:ea typeface="+mn-ea"/>
                          <a:cs typeface="+mn-cs"/>
                        </a:rPr>
                        <a:t>Pattern Recognition and Image Analysis</a:t>
                      </a:r>
                      <a:r>
                        <a:rPr lang="en-GB" sz="1800" b="0" i="0" kern="1200" dirty="0">
                          <a:solidFill>
                            <a:schemeClr val="tx1"/>
                          </a:solidFill>
                          <a:effectLst/>
                          <a:latin typeface="+mn-lt"/>
                          <a:ea typeface="+mn-ea"/>
                          <a:cs typeface="+mn-cs"/>
                        </a:rPr>
                        <a:t>, </a:t>
                      </a:r>
                      <a:r>
                        <a:rPr lang="en-GB" sz="1800" b="0" i="1" kern="1200" dirty="0">
                          <a:solidFill>
                            <a:schemeClr val="tx1"/>
                          </a:solidFill>
                          <a:effectLst/>
                          <a:latin typeface="+mn-lt"/>
                          <a:ea typeface="+mn-ea"/>
                          <a:cs typeface="+mn-cs"/>
                        </a:rPr>
                        <a:t>30</a:t>
                      </a:r>
                      <a:r>
                        <a:rPr lang="en-GB" sz="1800" b="0" i="0" kern="1200" dirty="0">
                          <a:solidFill>
                            <a:schemeClr val="tx1"/>
                          </a:solidFill>
                          <a:effectLst/>
                          <a:latin typeface="+mn-lt"/>
                          <a:ea typeface="+mn-ea"/>
                          <a:cs typeface="+mn-cs"/>
                        </a:rPr>
                        <a:t>, 342-358. </a:t>
                      </a:r>
                    </a:p>
                    <a:p>
                      <a:pPr algn="just">
                        <a:spcBef>
                          <a:spcPts val="500"/>
                        </a:spcBef>
                        <a:spcAft>
                          <a:spcPts val="500"/>
                        </a:spcAft>
                      </a:pPr>
                      <a:endParaRPr lang="en-GB" sz="1800" b="0" i="0" kern="1200" dirty="0">
                        <a:solidFill>
                          <a:schemeClr val="tx1"/>
                        </a:solidFill>
                        <a:effectLst/>
                        <a:latin typeface="+mn-lt"/>
                        <a:ea typeface="+mn-ea"/>
                        <a:cs typeface="+mn-cs"/>
                      </a:endParaRPr>
                    </a:p>
                    <a:p>
                      <a:pPr algn="just">
                        <a:spcBef>
                          <a:spcPts val="500"/>
                        </a:spcBef>
                        <a:spcAft>
                          <a:spcPts val="500"/>
                        </a:spcAft>
                      </a:pPr>
                      <a:r>
                        <a:rPr lang="en-GB" sz="1800" b="0" i="0" kern="1200" dirty="0">
                          <a:solidFill>
                            <a:schemeClr val="tx1"/>
                          </a:solidFill>
                          <a:effectLst/>
                          <a:latin typeface="+mn-lt"/>
                          <a:ea typeface="+mn-ea"/>
                          <a:cs typeface="+mn-cs"/>
                        </a:rPr>
                        <a:t> </a:t>
                      </a:r>
                      <a:endParaRPr lang="en-GB" altLang="el-GR" sz="1800" dirty="0">
                        <a:solidFill>
                          <a:schemeClr val="tx1"/>
                        </a:solidFill>
                      </a:endParaRPr>
                    </a:p>
                    <a:p>
                      <a:pPr algn="just">
                        <a:spcBef>
                          <a:spcPts val="500"/>
                        </a:spcBef>
                        <a:spcAft>
                          <a:spcPts val="500"/>
                        </a:spcAft>
                      </a:pPr>
                      <a:endParaRPr lang="en-US" altLang="el-GR" sz="1800" dirty="0">
                        <a:solidFill>
                          <a:schemeClr val="tx1"/>
                        </a:solidFill>
                      </a:endParaRPr>
                    </a:p>
                    <a:p>
                      <a:pPr algn="just">
                        <a:spcBef>
                          <a:spcPts val="500"/>
                        </a:spcBef>
                        <a:spcAft>
                          <a:spcPts val="500"/>
                        </a:spcAft>
                      </a:pPr>
                      <a:endParaRPr lang="en-US" altLang="el-GR" sz="1800" dirty="0">
                        <a:solidFill>
                          <a:schemeClr val="tx1"/>
                        </a:solidFill>
                      </a:endParaRPr>
                    </a:p>
                  </a:txBody>
                  <a:tcPr anchor="ctr"/>
                </a:tc>
                <a:extLst>
                  <a:ext uri="{0D108BD9-81ED-4DB2-BD59-A6C34878D82A}">
                    <a16:rowId xmlns:a16="http://schemas.microsoft.com/office/drawing/2014/main" val="10000"/>
                  </a:ext>
                </a:extLst>
              </a:tr>
              <a:tr h="117256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1"/>
                  </a:ext>
                </a:extLst>
              </a:tr>
            </a:tbl>
          </a:graphicData>
        </a:graphic>
      </p:graphicFrame>
      <p:sp>
        <p:nvSpPr>
          <p:cNvPr id="3" name="Text Box 2">
            <a:extLst>
              <a:ext uri="{FF2B5EF4-FFF2-40B4-BE49-F238E27FC236}">
                <a16:creationId xmlns:a16="http://schemas.microsoft.com/office/drawing/2014/main" id="{F5E296CE-FD87-661E-3239-432C86A06592}"/>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37614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sz="3600" dirty="0"/>
              <a:t>Deep learning to identify false fingerprints</a:t>
            </a:r>
          </a:p>
        </p:txBody>
      </p:sp>
      <p:graphicFrame>
        <p:nvGraphicFramePr>
          <p:cNvPr id="6" name="Table 5"/>
          <p:cNvGraphicFramePr>
            <a:graphicFrameLocks noGrp="1"/>
          </p:cNvGraphicFramePr>
          <p:nvPr>
            <p:extLst>
              <p:ext uri="{D42A27DB-BD31-4B8C-83A1-F6EECF244321}">
                <p14:modId xmlns:p14="http://schemas.microsoft.com/office/powerpoint/2010/main" val="2674251141"/>
              </p:ext>
            </p:extLst>
          </p:nvPr>
        </p:nvGraphicFramePr>
        <p:xfrm>
          <a:off x="1149292" y="2030135"/>
          <a:ext cx="10006388" cy="4274522"/>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1947508">
                <a:tc>
                  <a:txBody>
                    <a:bodyPr/>
                    <a:lstStyle/>
                    <a:p>
                      <a:pPr algn="just">
                        <a:spcBef>
                          <a:spcPts val="500"/>
                        </a:spcBef>
                        <a:spcAft>
                          <a:spcPts val="500"/>
                        </a:spcAft>
                      </a:pPr>
                      <a:endParaRPr lang="en-GB" sz="1800" b="0" i="0" kern="1200" dirty="0">
                        <a:solidFill>
                          <a:schemeClr val="tx1"/>
                        </a:solidFill>
                        <a:effectLst/>
                        <a:latin typeface="+mn-lt"/>
                        <a:ea typeface="+mn-ea"/>
                        <a:cs typeface="+mn-cs"/>
                      </a:endParaRPr>
                    </a:p>
                    <a:p>
                      <a:pPr algn="just">
                        <a:spcBef>
                          <a:spcPts val="500"/>
                        </a:spcBef>
                        <a:spcAft>
                          <a:spcPts val="500"/>
                        </a:spcAft>
                      </a:pPr>
                      <a:endParaRPr lang="en-GB" sz="1800" b="0" i="0" kern="1200" dirty="0">
                        <a:solidFill>
                          <a:schemeClr val="tx1"/>
                        </a:solidFill>
                        <a:effectLst/>
                        <a:latin typeface="+mn-lt"/>
                        <a:ea typeface="+mn-ea"/>
                        <a:cs typeface="+mn-cs"/>
                      </a:endParaRPr>
                    </a:p>
                    <a:p>
                      <a:pPr algn="just">
                        <a:spcBef>
                          <a:spcPts val="500"/>
                        </a:spcBef>
                        <a:spcAft>
                          <a:spcPts val="500"/>
                        </a:spcAft>
                      </a:pPr>
                      <a:endParaRPr lang="en-GB" sz="1800" b="0" i="0" kern="1200" dirty="0">
                        <a:solidFill>
                          <a:schemeClr val="tx1"/>
                        </a:solidFill>
                        <a:effectLst/>
                        <a:latin typeface="+mn-lt"/>
                        <a:ea typeface="+mn-ea"/>
                        <a:cs typeface="+mn-cs"/>
                      </a:endParaRPr>
                    </a:p>
                    <a:p>
                      <a:pPr algn="just">
                        <a:spcBef>
                          <a:spcPts val="500"/>
                        </a:spcBef>
                        <a:spcAft>
                          <a:spcPts val="500"/>
                        </a:spcAft>
                      </a:pPr>
                      <a:r>
                        <a:rPr lang="en-GB" sz="1800" b="0" i="0" kern="1200" dirty="0">
                          <a:solidFill>
                            <a:schemeClr val="tx1"/>
                          </a:solidFill>
                          <a:effectLst/>
                          <a:latin typeface="+mn-lt"/>
                          <a:ea typeface="+mn-ea"/>
                          <a:cs typeface="+mn-cs"/>
                        </a:rPr>
                        <a:t> </a:t>
                      </a:r>
                      <a:endParaRPr lang="en-GB" altLang="el-GR" sz="1800" dirty="0">
                        <a:solidFill>
                          <a:schemeClr val="tx1"/>
                        </a:solidFill>
                      </a:endParaRPr>
                    </a:p>
                    <a:p>
                      <a:pPr algn="just">
                        <a:spcBef>
                          <a:spcPts val="500"/>
                        </a:spcBef>
                        <a:spcAft>
                          <a:spcPts val="500"/>
                        </a:spcAft>
                      </a:pPr>
                      <a:endParaRPr lang="en-US" altLang="el-GR" sz="1800" dirty="0">
                        <a:solidFill>
                          <a:schemeClr val="tx1"/>
                        </a:solidFill>
                      </a:endParaRPr>
                    </a:p>
                    <a:p>
                      <a:pPr algn="just">
                        <a:spcBef>
                          <a:spcPts val="500"/>
                        </a:spcBef>
                        <a:spcAft>
                          <a:spcPts val="500"/>
                        </a:spcAft>
                      </a:pPr>
                      <a:endParaRPr lang="en-US" altLang="el-GR" sz="1800" dirty="0">
                        <a:solidFill>
                          <a:schemeClr val="tx1"/>
                        </a:solidFill>
                      </a:endParaRPr>
                    </a:p>
                  </a:txBody>
                  <a:tcPr anchor="ctr"/>
                </a:tc>
                <a:extLst>
                  <a:ext uri="{0D108BD9-81ED-4DB2-BD59-A6C34878D82A}">
                    <a16:rowId xmlns:a16="http://schemas.microsoft.com/office/drawing/2014/main" val="10000"/>
                  </a:ext>
                </a:extLst>
              </a:tr>
              <a:tr h="19021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b="0" i="0" kern="1200" dirty="0" err="1">
                          <a:solidFill>
                            <a:schemeClr val="tx1"/>
                          </a:solidFill>
                          <a:effectLst/>
                          <a:latin typeface="+mn-lt"/>
                          <a:ea typeface="+mn-ea"/>
                          <a:cs typeface="+mn-cs"/>
                        </a:rPr>
                        <a:t>Karampidis</a:t>
                      </a:r>
                      <a:r>
                        <a:rPr lang="en-GB" sz="1800" b="0" i="0" kern="1200" dirty="0">
                          <a:solidFill>
                            <a:schemeClr val="tx1"/>
                          </a:solidFill>
                          <a:effectLst/>
                          <a:latin typeface="+mn-lt"/>
                          <a:ea typeface="+mn-ea"/>
                          <a:cs typeface="+mn-cs"/>
                        </a:rPr>
                        <a:t>, K., </a:t>
                      </a:r>
                      <a:r>
                        <a:rPr lang="en-GB" sz="1800" b="0" i="0" kern="1200" dirty="0" err="1">
                          <a:solidFill>
                            <a:schemeClr val="tx1"/>
                          </a:solidFill>
                          <a:effectLst/>
                          <a:latin typeface="+mn-lt"/>
                          <a:ea typeface="+mn-ea"/>
                          <a:cs typeface="+mn-cs"/>
                        </a:rPr>
                        <a:t>Rousouliotis</a:t>
                      </a:r>
                      <a:r>
                        <a:rPr lang="en-GB" sz="1800" b="0" i="0" kern="1200" dirty="0">
                          <a:solidFill>
                            <a:schemeClr val="tx1"/>
                          </a:solidFill>
                          <a:effectLst/>
                          <a:latin typeface="+mn-lt"/>
                          <a:ea typeface="+mn-ea"/>
                          <a:cs typeface="+mn-cs"/>
                        </a:rPr>
                        <a:t>, M., Linardos, E., &amp; </a:t>
                      </a:r>
                      <a:r>
                        <a:rPr lang="en-GB" sz="1800" b="0" i="0" kern="1200" dirty="0" err="1">
                          <a:solidFill>
                            <a:schemeClr val="tx1"/>
                          </a:solidFill>
                          <a:effectLst/>
                          <a:latin typeface="+mn-lt"/>
                          <a:ea typeface="+mn-ea"/>
                          <a:cs typeface="+mn-cs"/>
                        </a:rPr>
                        <a:t>Kavallieratou</a:t>
                      </a:r>
                      <a:r>
                        <a:rPr lang="en-GB" sz="1800" b="0" i="0" kern="1200" dirty="0">
                          <a:solidFill>
                            <a:schemeClr val="tx1"/>
                          </a:solidFill>
                          <a:effectLst/>
                          <a:latin typeface="+mn-lt"/>
                          <a:ea typeface="+mn-ea"/>
                          <a:cs typeface="+mn-cs"/>
                        </a:rPr>
                        <a:t>, E. (2021). A comprehensive survey of fingerprint presentation attack detection. </a:t>
                      </a:r>
                      <a:r>
                        <a:rPr lang="en-GB" sz="1800" b="0" i="1" kern="1200" dirty="0">
                          <a:solidFill>
                            <a:schemeClr val="tx1"/>
                          </a:solidFill>
                          <a:effectLst/>
                          <a:latin typeface="+mn-lt"/>
                          <a:ea typeface="+mn-ea"/>
                          <a:cs typeface="+mn-cs"/>
                        </a:rPr>
                        <a:t>Journal of Surveillance, Security and Safety</a:t>
                      </a:r>
                      <a:r>
                        <a:rPr lang="en-GB" sz="1800" b="0" i="0" kern="1200" dirty="0">
                          <a:solidFill>
                            <a:schemeClr val="tx1"/>
                          </a:solidFill>
                          <a:effectLst/>
                          <a:latin typeface="+mn-lt"/>
                          <a:ea typeface="+mn-ea"/>
                          <a:cs typeface="+mn-cs"/>
                        </a:rPr>
                        <a:t>, </a:t>
                      </a:r>
                      <a:r>
                        <a:rPr lang="en-GB" sz="1800" b="0" i="1" kern="1200" dirty="0">
                          <a:solidFill>
                            <a:schemeClr val="tx1"/>
                          </a:solidFill>
                          <a:effectLst/>
                          <a:latin typeface="+mn-lt"/>
                          <a:ea typeface="+mn-ea"/>
                          <a:cs typeface="+mn-cs"/>
                        </a:rPr>
                        <a:t>2</a:t>
                      </a:r>
                      <a:r>
                        <a:rPr lang="en-GB" sz="1800" b="0" i="0" kern="1200" dirty="0">
                          <a:solidFill>
                            <a:schemeClr val="tx1"/>
                          </a:solidFill>
                          <a:effectLst/>
                          <a:latin typeface="+mn-lt"/>
                          <a:ea typeface="+mn-ea"/>
                          <a:cs typeface="+mn-cs"/>
                        </a:rPr>
                        <a:t>(4), 117-161. </a:t>
                      </a:r>
                      <a:endParaRPr lang="en-US" dirty="0"/>
                    </a:p>
                  </a:txBody>
                  <a:tcPr anchor="ctr"/>
                </a:tc>
                <a:extLst>
                  <a:ext uri="{0D108BD9-81ED-4DB2-BD59-A6C34878D82A}">
                    <a16:rowId xmlns:a16="http://schemas.microsoft.com/office/drawing/2014/main" val="10001"/>
                  </a:ext>
                </a:extLst>
              </a:tr>
            </a:tbl>
          </a:graphicData>
        </a:graphic>
      </p:graphicFrame>
      <p:pic>
        <p:nvPicPr>
          <p:cNvPr id="5126" name="Picture 6" descr="A comprehensive survey of fingerprint presentation attack detection">
            <a:extLst>
              <a:ext uri="{FF2B5EF4-FFF2-40B4-BE49-F238E27FC236}">
                <a16:creationId xmlns:a16="http://schemas.microsoft.com/office/drawing/2014/main" id="{836B26A1-08CE-7176-446A-F599AACDB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971" y="2030135"/>
            <a:ext cx="2085606" cy="250863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 comprehensive survey of fingerprint presentation attack detection">
            <a:extLst>
              <a:ext uri="{FF2B5EF4-FFF2-40B4-BE49-F238E27FC236}">
                <a16:creationId xmlns:a16="http://schemas.microsoft.com/office/drawing/2014/main" id="{38304B3F-F497-BCE0-5BA5-D8D29C61D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219" y="2030135"/>
            <a:ext cx="5021372" cy="261202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a:extLst>
              <a:ext uri="{FF2B5EF4-FFF2-40B4-BE49-F238E27FC236}">
                <a16:creationId xmlns:a16="http://schemas.microsoft.com/office/drawing/2014/main" id="{C9244B6E-AF39-F380-DE2F-AF3882C326CB}"/>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364255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Neural Networks Projects Are Different</a:t>
            </a:r>
          </a:p>
        </p:txBody>
      </p:sp>
      <p:graphicFrame>
        <p:nvGraphicFramePr>
          <p:cNvPr id="6" name="Table 5"/>
          <p:cNvGraphicFramePr>
            <a:graphicFrameLocks noGrp="1"/>
          </p:cNvGraphicFramePr>
          <p:nvPr>
            <p:extLst>
              <p:ext uri="{D42A27DB-BD31-4B8C-83A1-F6EECF244321}">
                <p14:modId xmlns:p14="http://schemas.microsoft.com/office/powerpoint/2010/main" val="1556140970"/>
              </p:ext>
            </p:extLst>
          </p:nvPr>
        </p:nvGraphicFramePr>
        <p:xfrm>
          <a:off x="1191236" y="1852180"/>
          <a:ext cx="9964444" cy="4358640"/>
        </p:xfrm>
        <a:graphic>
          <a:graphicData uri="http://schemas.openxmlformats.org/drawingml/2006/table">
            <a:tbl>
              <a:tblPr bandRow="1">
                <a:tableStyleId>{2D5ABB26-0587-4C30-8999-92F81FD0307C}</a:tableStyleId>
              </a:tblPr>
              <a:tblGrid>
                <a:gridCol w="9964444">
                  <a:extLst>
                    <a:ext uri="{9D8B030D-6E8A-4147-A177-3AD203B41FA5}">
                      <a16:colId xmlns:a16="http://schemas.microsoft.com/office/drawing/2014/main" val="20000"/>
                    </a:ext>
                  </a:extLst>
                </a:gridCol>
              </a:tblGrid>
              <a:tr h="5486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a:solidFill>
                            <a:schemeClr val="hlink"/>
                          </a:solidFill>
                        </a:rPr>
                        <a:t>P</a:t>
                      </a:r>
                      <a:r>
                        <a:rPr lang="en-GB" altLang="en-US" sz="2000" dirty="0">
                          <a:solidFill>
                            <a:schemeClr val="hlink"/>
                          </a:solidFill>
                        </a:rPr>
                        <a:t>ROJECTS ARE DATA DRIVEN</a:t>
                      </a:r>
                      <a:endParaRPr lang="en-US" sz="2000" dirty="0"/>
                    </a:p>
                  </a:txBody>
                  <a:tcPr anchor="ctr"/>
                </a:tc>
                <a:extLst>
                  <a:ext uri="{0D108BD9-81ED-4DB2-BD59-A6C34878D82A}">
                    <a16:rowId xmlns:a16="http://schemas.microsoft.com/office/drawing/2014/main" val="10000"/>
                  </a:ext>
                </a:extLst>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altLang="en-US" sz="2000" dirty="0"/>
                        <a:t>Therefore, there is a need to collect and analyse data as part of the design process and to train the neural network. This task is often time-consuming and the effort, resources and time required are frequently underestimated.</a:t>
                      </a:r>
                      <a:endParaRPr lang="en-US" sz="2000" dirty="0"/>
                    </a:p>
                  </a:txBody>
                  <a:tcPr/>
                </a:tc>
                <a:extLst>
                  <a:ext uri="{0D108BD9-81ED-4DB2-BD59-A6C34878D82A}">
                    <a16:rowId xmlns:a16="http://schemas.microsoft.com/office/drawing/2014/main" val="10001"/>
                  </a:ext>
                </a:extLst>
              </a:tr>
              <a:tr h="5486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a:solidFill>
                            <a:schemeClr val="hlink"/>
                          </a:solidFill>
                        </a:rPr>
                        <a:t>I</a:t>
                      </a:r>
                      <a:r>
                        <a:rPr lang="en-GB" altLang="en-US" sz="2000" dirty="0">
                          <a:solidFill>
                            <a:schemeClr val="hlink"/>
                          </a:solidFill>
                        </a:rPr>
                        <a:t>T IS NOT USUALLY POSSIBLE TO SPECIFY FULLY THE SOLUTION AT THE DESIGN STAGE</a:t>
                      </a:r>
                      <a:endParaRPr lang="en-US" sz="2000" dirty="0"/>
                    </a:p>
                  </a:txBody>
                  <a:tcPr anchor="ctr"/>
                </a:tc>
                <a:extLst>
                  <a:ext uri="{0D108BD9-81ED-4DB2-BD59-A6C34878D82A}">
                    <a16:rowId xmlns:a16="http://schemas.microsoft.com/office/drawing/2014/main" val="10002"/>
                  </a:ext>
                </a:extLst>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altLang="en-US" sz="2000" dirty="0"/>
                        <a:t>Therefore, it is necessary to build prototypes and experiment with them in order to resolve design issues. This iterative development process can be difficult to control.</a:t>
                      </a:r>
                      <a:endParaRPr lang="en-US" sz="2000" dirty="0"/>
                    </a:p>
                  </a:txBody>
                  <a:tcPr/>
                </a:tc>
                <a:extLst>
                  <a:ext uri="{0D108BD9-81ED-4DB2-BD59-A6C34878D82A}">
                    <a16:rowId xmlns:a16="http://schemas.microsoft.com/office/drawing/2014/main" val="10003"/>
                  </a:ext>
                </a:extLst>
              </a:tr>
              <a:tr h="5486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a:solidFill>
                            <a:schemeClr val="hlink"/>
                          </a:solidFill>
                        </a:rPr>
                        <a:t>P</a:t>
                      </a:r>
                      <a:r>
                        <a:rPr lang="en-GB" altLang="en-US" sz="2000" dirty="0">
                          <a:solidFill>
                            <a:schemeClr val="hlink"/>
                          </a:solidFill>
                        </a:rPr>
                        <a:t>ERFORMANCE, RATHER THAN SPEED OF PROCESSING, IS THE KEY ISSUE</a:t>
                      </a:r>
                      <a:endParaRPr lang="en-US" sz="2000" dirty="0"/>
                    </a:p>
                  </a:txBody>
                  <a:tcPr anchor="ctr"/>
                </a:tc>
                <a:extLst>
                  <a:ext uri="{0D108BD9-81ED-4DB2-BD59-A6C34878D82A}">
                    <a16:rowId xmlns:a16="http://schemas.microsoft.com/office/drawing/2014/main" val="10004"/>
                  </a:ext>
                </a:extLst>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altLang="en-US" sz="2000" dirty="0"/>
                        <a:t>More attention must be paid to performance issues during the requirements analysis, design and test phases. Furthermore, demonstrating that the performance meets the requirements can be particularly difficult.</a:t>
                      </a:r>
                      <a:endParaRPr lang="en-US" sz="2000" dirty="0"/>
                    </a:p>
                  </a:txBody>
                  <a:tcPr/>
                </a:tc>
                <a:extLst>
                  <a:ext uri="{0D108BD9-81ED-4DB2-BD59-A6C34878D82A}">
                    <a16:rowId xmlns:a16="http://schemas.microsoft.com/office/drawing/2014/main" val="10005"/>
                  </a:ext>
                </a:extLst>
              </a:tr>
            </a:tbl>
          </a:graphicData>
        </a:graphic>
      </p:graphicFrame>
      <p:sp>
        <p:nvSpPr>
          <p:cNvPr id="3" name="Text Box 2">
            <a:extLst>
              <a:ext uri="{FF2B5EF4-FFF2-40B4-BE49-F238E27FC236}">
                <a16:creationId xmlns:a16="http://schemas.microsoft.com/office/drawing/2014/main" id="{5CE95654-7FB3-5624-4196-5760C887E1BB}"/>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3402070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sz="3600" dirty="0"/>
              <a:t>Neural network to bioinformatics </a:t>
            </a:r>
          </a:p>
        </p:txBody>
      </p:sp>
      <p:graphicFrame>
        <p:nvGraphicFramePr>
          <p:cNvPr id="6" name="Table 5"/>
          <p:cNvGraphicFramePr>
            <a:graphicFrameLocks noGrp="1"/>
          </p:cNvGraphicFramePr>
          <p:nvPr>
            <p:extLst>
              <p:ext uri="{D42A27DB-BD31-4B8C-83A1-F6EECF244321}">
                <p14:modId xmlns:p14="http://schemas.microsoft.com/office/powerpoint/2010/main" val="3445978359"/>
              </p:ext>
            </p:extLst>
          </p:nvPr>
        </p:nvGraphicFramePr>
        <p:xfrm>
          <a:off x="1149292" y="2030135"/>
          <a:ext cx="10006388" cy="4308544"/>
        </p:xfrm>
        <a:graphic>
          <a:graphicData uri="http://schemas.openxmlformats.org/drawingml/2006/table">
            <a:tbl>
              <a:tblPr bandRow="1">
                <a:tableStyleId>{2D5ABB26-0587-4C30-8999-92F81FD0307C}</a:tableStyleId>
              </a:tblPr>
              <a:tblGrid>
                <a:gridCol w="10006388">
                  <a:extLst>
                    <a:ext uri="{9D8B030D-6E8A-4147-A177-3AD203B41FA5}">
                      <a16:colId xmlns:a16="http://schemas.microsoft.com/office/drawing/2014/main" val="20000"/>
                    </a:ext>
                  </a:extLst>
                </a:gridCol>
              </a:tblGrid>
              <a:tr h="2516824">
                <a:tc>
                  <a:txBody>
                    <a:bodyPr/>
                    <a:lstStyle/>
                    <a:p>
                      <a:pPr algn="just">
                        <a:spcBef>
                          <a:spcPts val="500"/>
                        </a:spcBef>
                        <a:spcAft>
                          <a:spcPts val="500"/>
                        </a:spcAft>
                      </a:pPr>
                      <a:r>
                        <a:rPr lang="en-GB" altLang="el-GR" sz="1800" dirty="0">
                          <a:solidFill>
                            <a:schemeClr val="tx1"/>
                          </a:solidFill>
                        </a:rPr>
                        <a:t>A neural network to identify </a:t>
                      </a:r>
                      <a:r>
                        <a:rPr lang="en-GB" altLang="el-GR" sz="1800" dirty="0" err="1">
                          <a:solidFill>
                            <a:schemeClr val="tx1"/>
                          </a:solidFill>
                        </a:rPr>
                        <a:t>parkinson's</a:t>
                      </a:r>
                      <a:r>
                        <a:rPr lang="en-GB" altLang="el-GR" sz="1800" dirty="0">
                          <a:solidFill>
                            <a:schemeClr val="tx1"/>
                          </a:solidFill>
                        </a:rPr>
                        <a:t> disease </a:t>
                      </a:r>
                      <a:r>
                        <a:rPr lang="en-GB" altLang="el-GR" sz="1800" dirty="0" err="1">
                          <a:solidFill>
                            <a:schemeClr val="tx1"/>
                          </a:solidFill>
                        </a:rPr>
                        <a:t>mri</a:t>
                      </a:r>
                      <a:r>
                        <a:rPr lang="en-GB" altLang="el-GR" sz="1800" dirty="0">
                          <a:solidFill>
                            <a:schemeClr val="tx1"/>
                          </a:solidFill>
                        </a:rPr>
                        <a:t> findings </a:t>
                      </a:r>
                    </a:p>
                    <a:p>
                      <a:pPr algn="just">
                        <a:spcBef>
                          <a:spcPts val="500"/>
                        </a:spcBef>
                        <a:spcAft>
                          <a:spcPts val="500"/>
                        </a:spcAft>
                      </a:pPr>
                      <a:endParaRPr lang="en-GB" sz="1800" b="0" i="0" kern="1200" dirty="0">
                        <a:solidFill>
                          <a:schemeClr val="tx1"/>
                        </a:solidFill>
                        <a:effectLst/>
                        <a:latin typeface="+mn-lt"/>
                        <a:ea typeface="+mn-ea"/>
                        <a:cs typeface="+mn-cs"/>
                      </a:endParaRPr>
                    </a:p>
                    <a:p>
                      <a:pPr algn="just">
                        <a:spcBef>
                          <a:spcPts val="500"/>
                        </a:spcBef>
                        <a:spcAft>
                          <a:spcPts val="500"/>
                        </a:spcAft>
                      </a:pPr>
                      <a:endParaRPr lang="en-GB" sz="1800" b="0" i="0" kern="1200" dirty="0">
                        <a:solidFill>
                          <a:schemeClr val="tx1"/>
                        </a:solidFill>
                        <a:effectLst/>
                        <a:latin typeface="+mn-lt"/>
                        <a:ea typeface="+mn-ea"/>
                        <a:cs typeface="+mn-cs"/>
                      </a:endParaRPr>
                    </a:p>
                    <a:p>
                      <a:pPr algn="just">
                        <a:spcBef>
                          <a:spcPts val="500"/>
                        </a:spcBef>
                        <a:spcAft>
                          <a:spcPts val="500"/>
                        </a:spcAft>
                      </a:pPr>
                      <a:endParaRPr lang="en-GB" sz="1800" b="0" i="0" kern="1200" dirty="0">
                        <a:solidFill>
                          <a:schemeClr val="tx1"/>
                        </a:solidFill>
                        <a:effectLst/>
                        <a:latin typeface="+mn-lt"/>
                        <a:ea typeface="+mn-ea"/>
                        <a:cs typeface="+mn-cs"/>
                      </a:endParaRPr>
                    </a:p>
                    <a:p>
                      <a:pPr algn="just">
                        <a:spcBef>
                          <a:spcPts val="500"/>
                        </a:spcBef>
                        <a:spcAft>
                          <a:spcPts val="500"/>
                        </a:spcAft>
                      </a:pPr>
                      <a:r>
                        <a:rPr lang="en-GB" sz="1800" b="0" i="0" kern="1200" dirty="0">
                          <a:solidFill>
                            <a:schemeClr val="tx1"/>
                          </a:solidFill>
                          <a:effectLst/>
                          <a:latin typeface="+mn-lt"/>
                          <a:ea typeface="+mn-ea"/>
                          <a:cs typeface="+mn-cs"/>
                        </a:rPr>
                        <a:t> </a:t>
                      </a:r>
                      <a:endParaRPr lang="en-GB" altLang="el-GR" sz="1800" dirty="0">
                        <a:solidFill>
                          <a:schemeClr val="tx1"/>
                        </a:solidFill>
                      </a:endParaRPr>
                    </a:p>
                    <a:p>
                      <a:pPr algn="just">
                        <a:spcBef>
                          <a:spcPts val="500"/>
                        </a:spcBef>
                        <a:spcAft>
                          <a:spcPts val="500"/>
                        </a:spcAft>
                      </a:pPr>
                      <a:endParaRPr lang="en-US" altLang="el-GR" sz="1800" dirty="0">
                        <a:solidFill>
                          <a:schemeClr val="tx1"/>
                        </a:solidFill>
                      </a:endParaRPr>
                    </a:p>
                    <a:p>
                      <a:pPr algn="just">
                        <a:spcBef>
                          <a:spcPts val="500"/>
                        </a:spcBef>
                        <a:spcAft>
                          <a:spcPts val="500"/>
                        </a:spcAft>
                      </a:pPr>
                      <a:endParaRPr lang="en-US" altLang="el-GR" sz="1800" dirty="0">
                        <a:solidFill>
                          <a:schemeClr val="tx1"/>
                        </a:solidFill>
                      </a:endParaRPr>
                    </a:p>
                  </a:txBody>
                  <a:tcPr anchor="ctr"/>
                </a:tc>
                <a:extLst>
                  <a:ext uri="{0D108BD9-81ED-4DB2-BD59-A6C34878D82A}">
                    <a16:rowId xmlns:a16="http://schemas.microsoft.com/office/drawing/2014/main" val="10000"/>
                  </a:ext>
                </a:extLst>
              </a:tr>
              <a:tr h="153486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1"/>
                  </a:ext>
                </a:extLst>
              </a:tr>
            </a:tbl>
          </a:graphicData>
        </a:graphic>
      </p:graphicFrame>
      <p:pic>
        <p:nvPicPr>
          <p:cNvPr id="5124" name="Picture 4" descr="Parkinson disease | Radiology Reference Article ...">
            <a:extLst>
              <a:ext uri="{FF2B5EF4-FFF2-40B4-BE49-F238E27FC236}">
                <a16:creationId xmlns:a16="http://schemas.microsoft.com/office/drawing/2014/main" id="{22E43050-F0A5-9BC9-10C0-8F042CB5C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638" y="2623956"/>
            <a:ext cx="2732568" cy="312091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a:extLst>
              <a:ext uri="{FF2B5EF4-FFF2-40B4-BE49-F238E27FC236}">
                <a16:creationId xmlns:a16="http://schemas.microsoft.com/office/drawing/2014/main" id="{2162E171-CC0C-F91B-BDB4-8123D4D914CF}"/>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207183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normAutofit/>
          </a:bodyPr>
          <a:lstStyle/>
          <a:p>
            <a:r>
              <a:rPr lang="en-US" sz="3600" dirty="0" err="1"/>
              <a:t>ChatGPT</a:t>
            </a:r>
            <a:r>
              <a:rPr lang="en-US" sz="3600" dirty="0"/>
              <a:t> - </a:t>
            </a:r>
            <a:r>
              <a:rPr lang="en-GB" sz="3600" dirty="0"/>
              <a:t>Bard AI - Bing AI – </a:t>
            </a:r>
            <a:r>
              <a:rPr lang="en-GB" sz="3600" dirty="0" err="1"/>
              <a:t>ChatSonic</a:t>
            </a:r>
            <a:r>
              <a:rPr lang="en-GB" sz="3600" dirty="0"/>
              <a:t> …..</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1511060464"/>
              </p:ext>
            </p:extLst>
          </p:nvPr>
        </p:nvGraphicFramePr>
        <p:xfrm>
          <a:off x="-5936942" y="-2350479"/>
          <a:ext cx="15763552" cy="7359402"/>
        </p:xfrm>
        <a:graphic>
          <a:graphicData uri="http://schemas.openxmlformats.org/drawingml/2006/table">
            <a:tbl>
              <a:tblPr bandRow="1">
                <a:tableStyleId>{2D5ABB26-0587-4C30-8999-92F81FD0307C}</a:tableStyleId>
              </a:tblPr>
              <a:tblGrid>
                <a:gridCol w="15763552">
                  <a:extLst>
                    <a:ext uri="{9D8B030D-6E8A-4147-A177-3AD203B41FA5}">
                      <a16:colId xmlns:a16="http://schemas.microsoft.com/office/drawing/2014/main" val="20000"/>
                    </a:ext>
                  </a:extLst>
                </a:gridCol>
              </a:tblGrid>
              <a:tr h="4365551">
                <a:tc>
                  <a:txBody>
                    <a:bodyPr/>
                    <a:lstStyle/>
                    <a:p>
                      <a:pPr algn="just">
                        <a:spcBef>
                          <a:spcPts val="500"/>
                        </a:spcBef>
                        <a:spcAft>
                          <a:spcPts val="500"/>
                        </a:spcAft>
                      </a:pPr>
                      <a:r>
                        <a:rPr lang="en-GB" altLang="el-GR" sz="1800" dirty="0">
                          <a:solidFill>
                            <a:schemeClr val="tx1"/>
                          </a:solidFill>
                        </a:rPr>
                        <a:t> </a:t>
                      </a:r>
                    </a:p>
                    <a:p>
                      <a:pPr algn="just">
                        <a:spcBef>
                          <a:spcPts val="500"/>
                        </a:spcBef>
                        <a:spcAft>
                          <a:spcPts val="500"/>
                        </a:spcAft>
                      </a:pPr>
                      <a:endParaRPr lang="en-GB" sz="1800" b="0" i="0" kern="1200" dirty="0">
                        <a:solidFill>
                          <a:schemeClr val="tx1"/>
                        </a:solidFill>
                        <a:effectLst/>
                        <a:latin typeface="+mn-lt"/>
                        <a:ea typeface="+mn-ea"/>
                        <a:cs typeface="+mn-cs"/>
                      </a:endParaRPr>
                    </a:p>
                    <a:p>
                      <a:pPr algn="just">
                        <a:spcBef>
                          <a:spcPts val="500"/>
                        </a:spcBef>
                        <a:spcAft>
                          <a:spcPts val="500"/>
                        </a:spcAft>
                      </a:pPr>
                      <a:endParaRPr lang="en-GB" sz="1800" b="0" i="0" kern="1200" dirty="0">
                        <a:solidFill>
                          <a:schemeClr val="tx1"/>
                        </a:solidFill>
                        <a:effectLst/>
                        <a:latin typeface="+mn-lt"/>
                        <a:ea typeface="+mn-ea"/>
                        <a:cs typeface="+mn-cs"/>
                      </a:endParaRPr>
                    </a:p>
                    <a:p>
                      <a:pPr algn="just">
                        <a:spcBef>
                          <a:spcPts val="500"/>
                        </a:spcBef>
                        <a:spcAft>
                          <a:spcPts val="500"/>
                        </a:spcAft>
                      </a:pPr>
                      <a:endParaRPr lang="en-GB" sz="1800" b="0" i="0" kern="1200" dirty="0">
                        <a:solidFill>
                          <a:schemeClr val="tx1"/>
                        </a:solidFill>
                        <a:effectLst/>
                        <a:latin typeface="+mn-lt"/>
                        <a:ea typeface="+mn-ea"/>
                        <a:cs typeface="+mn-cs"/>
                      </a:endParaRPr>
                    </a:p>
                    <a:p>
                      <a:pPr algn="just">
                        <a:spcBef>
                          <a:spcPts val="500"/>
                        </a:spcBef>
                        <a:spcAft>
                          <a:spcPts val="500"/>
                        </a:spcAft>
                      </a:pPr>
                      <a:r>
                        <a:rPr lang="en-GB" sz="1800" b="0" i="0" kern="1200" dirty="0">
                          <a:solidFill>
                            <a:schemeClr val="tx1"/>
                          </a:solidFill>
                          <a:effectLst/>
                          <a:latin typeface="+mn-lt"/>
                          <a:ea typeface="+mn-ea"/>
                          <a:cs typeface="+mn-cs"/>
                        </a:rPr>
                        <a:t> </a:t>
                      </a:r>
                      <a:endParaRPr lang="en-GB" altLang="el-GR" sz="1800" dirty="0">
                        <a:solidFill>
                          <a:schemeClr val="tx1"/>
                        </a:solidFill>
                      </a:endParaRPr>
                    </a:p>
                    <a:p>
                      <a:pPr algn="just">
                        <a:spcBef>
                          <a:spcPts val="500"/>
                        </a:spcBef>
                        <a:spcAft>
                          <a:spcPts val="500"/>
                        </a:spcAft>
                      </a:pPr>
                      <a:endParaRPr lang="en-US" altLang="el-GR" sz="1800" dirty="0">
                        <a:solidFill>
                          <a:schemeClr val="tx1"/>
                        </a:solidFill>
                      </a:endParaRPr>
                    </a:p>
                    <a:p>
                      <a:pPr algn="just">
                        <a:spcBef>
                          <a:spcPts val="500"/>
                        </a:spcBef>
                        <a:spcAft>
                          <a:spcPts val="500"/>
                        </a:spcAft>
                      </a:pPr>
                      <a:endParaRPr lang="en-US" altLang="el-GR" sz="1800" dirty="0">
                        <a:solidFill>
                          <a:schemeClr val="tx1"/>
                        </a:solidFill>
                      </a:endParaRPr>
                    </a:p>
                  </a:txBody>
                  <a:tcPr anchor="ctr"/>
                </a:tc>
                <a:extLst>
                  <a:ext uri="{0D108BD9-81ED-4DB2-BD59-A6C34878D82A}">
                    <a16:rowId xmlns:a16="http://schemas.microsoft.com/office/drawing/2014/main" val="10000"/>
                  </a:ext>
                </a:extLst>
              </a:tr>
              <a:tr h="299385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1"/>
                  </a:ext>
                </a:extLst>
              </a:tr>
            </a:tbl>
          </a:graphicData>
        </a:graphic>
      </p:graphicFrame>
      <p:pic>
        <p:nvPicPr>
          <p:cNvPr id="7170" name="Picture 2" descr="ChatGPT: New AI chatbot has everyone talking to it - BBC News">
            <a:extLst>
              <a:ext uri="{FF2B5EF4-FFF2-40B4-BE49-F238E27FC236}">
                <a16:creationId xmlns:a16="http://schemas.microsoft.com/office/drawing/2014/main" id="{8A7D2662-B296-D2BC-4FA9-EE7435916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734" y="2348672"/>
            <a:ext cx="6002079" cy="3361164"/>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a:extLst>
              <a:ext uri="{FF2B5EF4-FFF2-40B4-BE49-F238E27FC236}">
                <a16:creationId xmlns:a16="http://schemas.microsoft.com/office/drawing/2014/main" id="{54929751-44E3-4B75-FAF7-DBB3047B59E5}"/>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3468337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Theology of AI : Can you turn these off?</a:t>
            </a:r>
          </a:p>
        </p:txBody>
      </p:sp>
      <p:sp>
        <p:nvSpPr>
          <p:cNvPr id="3" name="Content Placeholder 2"/>
          <p:cNvSpPr>
            <a:spLocks noGrp="1"/>
          </p:cNvSpPr>
          <p:nvPr>
            <p:ph idx="1"/>
          </p:nvPr>
        </p:nvSpPr>
        <p:spPr>
          <a:xfrm>
            <a:off x="1097280" y="1845733"/>
            <a:ext cx="10058400" cy="4687589"/>
          </a:xfrm>
        </p:spPr>
        <p:txBody>
          <a:bodyPr>
            <a:normAutofit/>
          </a:bodyPr>
          <a:lstStyle/>
          <a:p>
            <a:pPr>
              <a:lnSpc>
                <a:spcPct val="170000"/>
              </a:lnSpc>
            </a:pPr>
            <a:r>
              <a:rPr lang="en-US" altLang="en-US" dirty="0">
                <a:solidFill>
                  <a:srgbClr val="0070C0"/>
                </a:solidFill>
              </a:rPr>
              <a:t>QUESTIONS TO BE ANSWERED</a:t>
            </a:r>
          </a:p>
          <a:p>
            <a:pPr lvl="1">
              <a:lnSpc>
                <a:spcPct val="170000"/>
              </a:lnSpc>
            </a:pPr>
            <a:r>
              <a:rPr lang="en-US" altLang="en-US" sz="2000" dirty="0"/>
              <a:t>What is “being”</a:t>
            </a:r>
          </a:p>
          <a:p>
            <a:pPr lvl="1">
              <a:lnSpc>
                <a:spcPct val="170000"/>
              </a:lnSpc>
            </a:pPr>
            <a:r>
              <a:rPr lang="en-US" altLang="en-US" sz="2000" dirty="0"/>
              <a:t>Generic properties of a “being” thing</a:t>
            </a:r>
          </a:p>
          <a:p>
            <a:pPr lvl="1">
              <a:lnSpc>
                <a:spcPct val="170000"/>
              </a:lnSpc>
            </a:pPr>
            <a:r>
              <a:rPr lang="en-US" altLang="en-US" sz="2000" dirty="0"/>
              <a:t>The relation and ethics and responsibility between the “creator” and the “creation”</a:t>
            </a:r>
          </a:p>
          <a:p>
            <a:pPr>
              <a:lnSpc>
                <a:spcPct val="170000"/>
              </a:lnSpc>
            </a:pPr>
            <a:r>
              <a:rPr lang="en-US" altLang="en-US" dirty="0">
                <a:solidFill>
                  <a:srgbClr val="0070C0"/>
                </a:solidFill>
              </a:rPr>
              <a:t>ANSWERS BY</a:t>
            </a:r>
          </a:p>
          <a:p>
            <a:pPr lvl="1">
              <a:lnSpc>
                <a:spcPct val="170000"/>
              </a:lnSpc>
            </a:pPr>
            <a:r>
              <a:rPr lang="en-US" altLang="en-US" sz="2000" dirty="0"/>
              <a:t>Ethics, philosophy, theology</a:t>
            </a:r>
          </a:p>
          <a:p>
            <a:pPr lvl="1">
              <a:lnSpc>
                <a:spcPct val="170000"/>
              </a:lnSpc>
            </a:pPr>
            <a:r>
              <a:rPr lang="en-US" altLang="en-US" sz="2000" dirty="0"/>
              <a:t>Biology, physics, chemistry</a:t>
            </a:r>
          </a:p>
        </p:txBody>
      </p:sp>
      <p:sp>
        <p:nvSpPr>
          <p:cNvPr id="5" name="Text Box 2">
            <a:extLst>
              <a:ext uri="{FF2B5EF4-FFF2-40B4-BE49-F238E27FC236}">
                <a16:creationId xmlns:a16="http://schemas.microsoft.com/office/drawing/2014/main" id="{ED4FA75C-8909-6177-AE90-96A12DC60FF6}"/>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384112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Neural Networks Projects Are Different</a:t>
            </a:r>
          </a:p>
        </p:txBody>
      </p:sp>
      <p:graphicFrame>
        <p:nvGraphicFramePr>
          <p:cNvPr id="6" name="Table 5"/>
          <p:cNvGraphicFramePr>
            <a:graphicFrameLocks noGrp="1"/>
          </p:cNvGraphicFramePr>
          <p:nvPr>
            <p:extLst>
              <p:ext uri="{D42A27DB-BD31-4B8C-83A1-F6EECF244321}">
                <p14:modId xmlns:p14="http://schemas.microsoft.com/office/powerpoint/2010/main" val="3296022824"/>
              </p:ext>
            </p:extLst>
          </p:nvPr>
        </p:nvGraphicFramePr>
        <p:xfrm>
          <a:off x="1191236" y="1852180"/>
          <a:ext cx="9964444" cy="3236211"/>
        </p:xfrm>
        <a:graphic>
          <a:graphicData uri="http://schemas.openxmlformats.org/drawingml/2006/table">
            <a:tbl>
              <a:tblPr bandRow="1">
                <a:tableStyleId>{2D5ABB26-0587-4C30-8999-92F81FD0307C}</a:tableStyleId>
              </a:tblPr>
              <a:tblGrid>
                <a:gridCol w="9964444">
                  <a:extLst>
                    <a:ext uri="{9D8B030D-6E8A-4147-A177-3AD203B41FA5}">
                      <a16:colId xmlns:a16="http://schemas.microsoft.com/office/drawing/2014/main" val="20000"/>
                    </a:ext>
                  </a:extLst>
                </a:gridCol>
              </a:tblGrid>
              <a:tr h="70637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a:solidFill>
                            <a:schemeClr val="hlink"/>
                          </a:solidFill>
                        </a:rPr>
                        <a:t>HOWEVER ALL THE PREVIOUS ISSUES AFFECT THE FOLLOWING AREAS</a:t>
                      </a:r>
                      <a:endParaRPr lang="en-US" sz="2000" dirty="0"/>
                    </a:p>
                  </a:txBody>
                  <a:tcPr anchor="ctr"/>
                </a:tc>
                <a:extLst>
                  <a:ext uri="{0D108BD9-81ED-4DB2-BD59-A6C34878D82A}">
                    <a16:rowId xmlns:a16="http://schemas.microsoft.com/office/drawing/2014/main" val="10000"/>
                  </a:ext>
                </a:extLst>
              </a:tr>
              <a:tr h="70637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p>
                    <a:p>
                      <a:pPr marL="742950" lvl="1" indent="-285750" eaLnBrk="1" hangingPunct="1">
                        <a:buFont typeface="Arial" panose="020B0604020202020204" pitchFamily="34" charset="0"/>
                        <a:buChar char="•"/>
                      </a:pPr>
                      <a:r>
                        <a:rPr lang="en-US" altLang="en-US" sz="2400" dirty="0"/>
                        <a:t>Project planning</a:t>
                      </a:r>
                    </a:p>
                    <a:p>
                      <a:pPr marL="457200" lvl="1" indent="0" eaLnBrk="1" hangingPunct="1">
                        <a:buFont typeface="Arial" panose="020B0604020202020204" pitchFamily="34" charset="0"/>
                        <a:buNone/>
                      </a:pPr>
                      <a:endParaRPr lang="en-US" altLang="en-US" sz="2400" dirty="0"/>
                    </a:p>
                    <a:p>
                      <a:pPr marL="742950" lvl="1" indent="-285750" eaLnBrk="1" hangingPunct="1">
                        <a:buFont typeface="Arial" panose="020B0604020202020204" pitchFamily="34" charset="0"/>
                        <a:buChar char="•"/>
                      </a:pPr>
                      <a:r>
                        <a:rPr lang="en-US" altLang="en-US" sz="2400" dirty="0"/>
                        <a:t>Project management</a:t>
                      </a:r>
                    </a:p>
                    <a:p>
                      <a:pPr marL="457200" lvl="1" indent="0" eaLnBrk="1" hangingPunct="1">
                        <a:buFont typeface="Arial" panose="020B0604020202020204" pitchFamily="34" charset="0"/>
                        <a:buNone/>
                      </a:pPr>
                      <a:endParaRPr lang="en-US" altLang="en-US" sz="2400" dirty="0"/>
                    </a:p>
                    <a:p>
                      <a:pPr marL="742950" lvl="1" indent="-285750" eaLnBrk="1" hangingPunct="1">
                        <a:buFont typeface="Arial" panose="020B0604020202020204" pitchFamily="34" charset="0"/>
                        <a:buChar char="•"/>
                      </a:pPr>
                      <a:r>
                        <a:rPr lang="en-US" altLang="en-US" sz="2400" dirty="0"/>
                        <a:t>Project documentation</a:t>
                      </a:r>
                      <a:endParaRPr lang="en-GB" altLang="en-US" sz="2400" dirty="0"/>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extLst>
                  <a:ext uri="{0D108BD9-81ED-4DB2-BD59-A6C34878D82A}">
                    <a16:rowId xmlns:a16="http://schemas.microsoft.com/office/drawing/2014/main" val="10001"/>
                  </a:ext>
                </a:extLst>
              </a:tr>
            </a:tbl>
          </a:graphicData>
        </a:graphic>
      </p:graphicFrame>
      <p:sp>
        <p:nvSpPr>
          <p:cNvPr id="3" name="Text Box 2">
            <a:extLst>
              <a:ext uri="{FF2B5EF4-FFF2-40B4-BE49-F238E27FC236}">
                <a16:creationId xmlns:a16="http://schemas.microsoft.com/office/drawing/2014/main" id="{8CB5CCF5-95BF-8969-20CD-24E4124AB688}"/>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244428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Project life cycle</a:t>
            </a:r>
          </a:p>
        </p:txBody>
      </p:sp>
      <p:sp>
        <p:nvSpPr>
          <p:cNvPr id="5" name="AutoShape 3"/>
          <p:cNvSpPr>
            <a:spLocks noChangeArrowheads="1"/>
          </p:cNvSpPr>
          <p:nvPr/>
        </p:nvSpPr>
        <p:spPr bwMode="auto">
          <a:xfrm>
            <a:off x="1191935" y="2035223"/>
            <a:ext cx="2743200" cy="533400"/>
          </a:xfrm>
          <a:prstGeom prst="flowChartProcess">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Application Identification</a:t>
            </a:r>
            <a:endParaRPr lang="en-GB" altLang="en-US" dirty="0"/>
          </a:p>
        </p:txBody>
      </p:sp>
      <p:sp>
        <p:nvSpPr>
          <p:cNvPr id="7" name="AutoShape 4"/>
          <p:cNvSpPr>
            <a:spLocks noChangeArrowheads="1"/>
          </p:cNvSpPr>
          <p:nvPr/>
        </p:nvSpPr>
        <p:spPr bwMode="auto">
          <a:xfrm>
            <a:off x="4754880" y="2034410"/>
            <a:ext cx="2743199" cy="533400"/>
          </a:xfrm>
          <a:prstGeom prst="flowChartProcess">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Feasibility Study</a:t>
            </a:r>
            <a:endParaRPr lang="en-GB" altLang="en-US" dirty="0"/>
          </a:p>
        </p:txBody>
      </p:sp>
      <p:sp>
        <p:nvSpPr>
          <p:cNvPr id="8" name="AutoShape 5"/>
          <p:cNvSpPr>
            <a:spLocks noChangeArrowheads="1"/>
          </p:cNvSpPr>
          <p:nvPr/>
        </p:nvSpPr>
        <p:spPr bwMode="auto">
          <a:xfrm>
            <a:off x="4754880" y="2823055"/>
            <a:ext cx="2743200" cy="533400"/>
          </a:xfrm>
          <a:prstGeom prst="flowChart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Design Prototype</a:t>
            </a:r>
            <a:endParaRPr lang="en-GB" altLang="en-US" dirty="0"/>
          </a:p>
        </p:txBody>
      </p:sp>
      <p:sp>
        <p:nvSpPr>
          <p:cNvPr id="9" name="AutoShape 6"/>
          <p:cNvSpPr>
            <a:spLocks noChangeArrowheads="1"/>
          </p:cNvSpPr>
          <p:nvPr/>
        </p:nvSpPr>
        <p:spPr bwMode="auto">
          <a:xfrm>
            <a:off x="4754880" y="3636594"/>
            <a:ext cx="2743200" cy="533400"/>
          </a:xfrm>
          <a:prstGeom prst="flowChart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Build Train and Test</a:t>
            </a:r>
            <a:endParaRPr lang="en-GB" altLang="en-US" dirty="0"/>
          </a:p>
        </p:txBody>
      </p:sp>
      <p:sp>
        <p:nvSpPr>
          <p:cNvPr id="10" name="AutoShape 7"/>
          <p:cNvSpPr>
            <a:spLocks noChangeArrowheads="1"/>
          </p:cNvSpPr>
          <p:nvPr/>
        </p:nvSpPr>
        <p:spPr bwMode="auto">
          <a:xfrm>
            <a:off x="4754880" y="4450133"/>
            <a:ext cx="2743200" cy="533400"/>
          </a:xfrm>
          <a:prstGeom prst="flowChart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Optimize prototype</a:t>
            </a:r>
            <a:endParaRPr lang="en-GB" altLang="en-US" dirty="0"/>
          </a:p>
        </p:txBody>
      </p:sp>
      <p:sp>
        <p:nvSpPr>
          <p:cNvPr id="11" name="AutoShape 8"/>
          <p:cNvSpPr>
            <a:spLocks noChangeArrowheads="1"/>
          </p:cNvSpPr>
          <p:nvPr/>
        </p:nvSpPr>
        <p:spPr bwMode="auto">
          <a:xfrm>
            <a:off x="4754880" y="5263672"/>
            <a:ext cx="2743200" cy="533400"/>
          </a:xfrm>
          <a:prstGeom prst="flowChartProcess">
            <a:avLst/>
          </a:prstGeom>
          <a:solidFill>
            <a:srgbClr val="FF99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Validate prototype</a:t>
            </a:r>
            <a:endParaRPr lang="en-GB" altLang="en-US" dirty="0"/>
          </a:p>
        </p:txBody>
      </p:sp>
      <p:sp>
        <p:nvSpPr>
          <p:cNvPr id="12" name="AutoShape 9"/>
          <p:cNvSpPr>
            <a:spLocks noChangeArrowheads="1"/>
          </p:cNvSpPr>
          <p:nvPr/>
        </p:nvSpPr>
        <p:spPr bwMode="auto">
          <a:xfrm>
            <a:off x="8412480" y="4456483"/>
            <a:ext cx="2743200" cy="533400"/>
          </a:xfrm>
          <a:prstGeom prst="flowChartProcess">
            <a:avLst/>
          </a:prstGeom>
          <a:solidFill>
            <a:srgbClr val="FF99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Implement System</a:t>
            </a:r>
            <a:endParaRPr lang="en-GB" altLang="en-US" dirty="0"/>
          </a:p>
        </p:txBody>
      </p:sp>
      <p:sp>
        <p:nvSpPr>
          <p:cNvPr id="13" name="AutoShape 10"/>
          <p:cNvSpPr>
            <a:spLocks noChangeArrowheads="1"/>
          </p:cNvSpPr>
          <p:nvPr/>
        </p:nvSpPr>
        <p:spPr bwMode="auto">
          <a:xfrm>
            <a:off x="8412479" y="5263672"/>
            <a:ext cx="2743200" cy="533400"/>
          </a:xfrm>
          <a:prstGeom prst="flowChartProcess">
            <a:avLst/>
          </a:prstGeom>
          <a:solidFill>
            <a:srgbClr val="FF99FF"/>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Validate System</a:t>
            </a:r>
            <a:endParaRPr lang="en-GB" altLang="en-US" dirty="0"/>
          </a:p>
        </p:txBody>
      </p:sp>
      <p:sp>
        <p:nvSpPr>
          <p:cNvPr id="14" name="Rectangle 11"/>
          <p:cNvSpPr>
            <a:spLocks noChangeArrowheads="1"/>
          </p:cNvSpPr>
          <p:nvPr/>
        </p:nvSpPr>
        <p:spPr bwMode="auto">
          <a:xfrm rot="5400000">
            <a:off x="5859427" y="3812794"/>
            <a:ext cx="3739399" cy="229158"/>
          </a:xfrm>
          <a:prstGeom prst="rect">
            <a:avLst/>
          </a:prstGeom>
          <a:solidFill>
            <a:srgbClr val="FFFF66"/>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dirty="0"/>
              <a:t>Data Collection</a:t>
            </a:r>
            <a:endParaRPr lang="en-GB" altLang="en-US" sz="1200" dirty="0"/>
          </a:p>
        </p:txBody>
      </p:sp>
      <p:cxnSp>
        <p:nvCxnSpPr>
          <p:cNvPr id="18" name="Elbow Connector 17"/>
          <p:cNvCxnSpPr>
            <a:stCxn id="7" idx="2"/>
            <a:endCxn id="8" idx="0"/>
          </p:cNvCxnSpPr>
          <p:nvPr/>
        </p:nvCxnSpPr>
        <p:spPr>
          <a:xfrm rot="5400000">
            <a:off x="5998858" y="2695432"/>
            <a:ext cx="255245" cy="127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0" name="Elbow Connector 19"/>
          <p:cNvCxnSpPr>
            <a:stCxn id="8" idx="2"/>
            <a:endCxn id="9" idx="0"/>
          </p:cNvCxnSpPr>
          <p:nvPr/>
        </p:nvCxnSpPr>
        <p:spPr>
          <a:xfrm rot="5400000">
            <a:off x="5986411" y="3496524"/>
            <a:ext cx="280139" cy="127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2" name="Elbow Connector 21"/>
          <p:cNvCxnSpPr>
            <a:stCxn id="9" idx="2"/>
            <a:endCxn id="10" idx="0"/>
          </p:cNvCxnSpPr>
          <p:nvPr/>
        </p:nvCxnSpPr>
        <p:spPr>
          <a:xfrm rot="5400000">
            <a:off x="5986411" y="4310063"/>
            <a:ext cx="280139" cy="127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4" name="Elbow Connector 23"/>
          <p:cNvCxnSpPr>
            <a:stCxn id="10" idx="2"/>
            <a:endCxn id="11" idx="0"/>
          </p:cNvCxnSpPr>
          <p:nvPr/>
        </p:nvCxnSpPr>
        <p:spPr>
          <a:xfrm rot="5400000">
            <a:off x="5986411" y="5123602"/>
            <a:ext cx="280139" cy="127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8" name="Elbow Connector 27"/>
          <p:cNvCxnSpPr>
            <a:stCxn id="5" idx="3"/>
            <a:endCxn id="7" idx="1"/>
          </p:cNvCxnSpPr>
          <p:nvPr/>
        </p:nvCxnSpPr>
        <p:spPr>
          <a:xfrm flipV="1">
            <a:off x="3935135" y="2301110"/>
            <a:ext cx="819745" cy="81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0" name="Elbow Connector 29"/>
          <p:cNvCxnSpPr>
            <a:stCxn id="11" idx="2"/>
            <a:endCxn id="12" idx="1"/>
          </p:cNvCxnSpPr>
          <p:nvPr/>
        </p:nvCxnSpPr>
        <p:spPr>
          <a:xfrm rot="5400000" flipH="1" flipV="1">
            <a:off x="6732535" y="4117128"/>
            <a:ext cx="1073889" cy="2286000"/>
          </a:xfrm>
          <a:prstGeom prst="bentConnector4">
            <a:avLst>
              <a:gd name="adj1" fmla="val -21287"/>
              <a:gd name="adj2" fmla="val 80000"/>
            </a:avLst>
          </a:prstGeom>
          <a:ln>
            <a:tailEnd type="triangle"/>
          </a:ln>
        </p:spPr>
        <p:style>
          <a:lnRef idx="1">
            <a:schemeClr val="dk1"/>
          </a:lnRef>
          <a:fillRef idx="0">
            <a:schemeClr val="dk1"/>
          </a:fillRef>
          <a:effectRef idx="0">
            <a:schemeClr val="dk1"/>
          </a:effectRef>
          <a:fontRef idx="minor">
            <a:schemeClr val="tx1"/>
          </a:fontRef>
        </p:style>
      </p:cxnSp>
      <p:sp>
        <p:nvSpPr>
          <p:cNvPr id="34" name="AutoShape 24"/>
          <p:cNvSpPr>
            <a:spLocks noChangeArrowheads="1"/>
          </p:cNvSpPr>
          <p:nvPr/>
        </p:nvSpPr>
        <p:spPr bwMode="auto">
          <a:xfrm flipV="1">
            <a:off x="3935135" y="2701782"/>
            <a:ext cx="762000" cy="2286000"/>
          </a:xfrm>
          <a:prstGeom prst="curvedRigh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dirty="0"/>
          </a:p>
        </p:txBody>
      </p:sp>
      <p:sp>
        <p:nvSpPr>
          <p:cNvPr id="35" name="Text Box 26"/>
          <p:cNvSpPr txBox="1">
            <a:spLocks noChangeArrowheads="1"/>
          </p:cNvSpPr>
          <p:nvPr/>
        </p:nvSpPr>
        <p:spPr bwMode="auto">
          <a:xfrm>
            <a:off x="2168100" y="3445300"/>
            <a:ext cx="170527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spcBef>
                <a:spcPct val="50000"/>
              </a:spcBef>
            </a:pPr>
            <a:r>
              <a:rPr lang="en-US" altLang="en-US" dirty="0"/>
              <a:t>Development and validation of prototype</a:t>
            </a:r>
            <a:endParaRPr lang="en-GB" altLang="en-US" dirty="0"/>
          </a:p>
        </p:txBody>
      </p:sp>
      <p:cxnSp>
        <p:nvCxnSpPr>
          <p:cNvPr id="15" name="Elbow Connector 14"/>
          <p:cNvCxnSpPr>
            <a:stCxn id="12" idx="2"/>
            <a:endCxn id="13" idx="0"/>
          </p:cNvCxnSpPr>
          <p:nvPr/>
        </p:nvCxnSpPr>
        <p:spPr>
          <a:xfrm rot="5400000">
            <a:off x="9647186" y="5126777"/>
            <a:ext cx="273789" cy="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3" name="Text Box 2">
            <a:extLst>
              <a:ext uri="{FF2B5EF4-FFF2-40B4-BE49-F238E27FC236}">
                <a16:creationId xmlns:a16="http://schemas.microsoft.com/office/drawing/2014/main" id="{2CB83C59-C7C7-E2AB-5008-A93B332EFC76}"/>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1562002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NNs In Real Problems</a:t>
            </a:r>
          </a:p>
        </p:txBody>
      </p:sp>
      <p:sp>
        <p:nvSpPr>
          <p:cNvPr id="13" name="AutoShape 5"/>
          <p:cNvSpPr>
            <a:spLocks noChangeArrowheads="1"/>
          </p:cNvSpPr>
          <p:nvPr/>
        </p:nvSpPr>
        <p:spPr bwMode="auto">
          <a:xfrm>
            <a:off x="4797910" y="2406877"/>
            <a:ext cx="2057400" cy="609600"/>
          </a:xfrm>
          <a:prstGeom prst="downArrowCallout">
            <a:avLst>
              <a:gd name="adj1" fmla="val 84375"/>
              <a:gd name="adj2" fmla="val 84375"/>
              <a:gd name="adj3" fmla="val 16667"/>
              <a:gd name="adj4" fmla="val 66667"/>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Pre-processing</a:t>
            </a:r>
            <a:endParaRPr lang="en-GB" altLang="en-US" dirty="0"/>
          </a:p>
        </p:txBody>
      </p:sp>
      <p:sp>
        <p:nvSpPr>
          <p:cNvPr id="14" name="AutoShape 3"/>
          <p:cNvSpPr>
            <a:spLocks noChangeArrowheads="1"/>
          </p:cNvSpPr>
          <p:nvPr/>
        </p:nvSpPr>
        <p:spPr bwMode="auto">
          <a:xfrm>
            <a:off x="1349071" y="3546155"/>
            <a:ext cx="2543175" cy="457200"/>
          </a:xfrm>
          <a:prstGeom prst="bracePair">
            <a:avLst>
              <a:gd name="adj" fmla="val 83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Rest of System</a:t>
            </a:r>
            <a:endParaRPr lang="en-GB" altLang="en-US" dirty="0"/>
          </a:p>
        </p:txBody>
      </p:sp>
      <p:sp>
        <p:nvSpPr>
          <p:cNvPr id="15" name="AutoShape 8"/>
          <p:cNvSpPr>
            <a:spLocks noChangeArrowheads="1"/>
          </p:cNvSpPr>
          <p:nvPr/>
        </p:nvSpPr>
        <p:spPr bwMode="auto">
          <a:xfrm>
            <a:off x="4797910" y="3016477"/>
            <a:ext cx="2057400" cy="609600"/>
          </a:xfrm>
          <a:prstGeom prst="downArrowCallout">
            <a:avLst>
              <a:gd name="adj1" fmla="val 84375"/>
              <a:gd name="adj2" fmla="val 84375"/>
              <a:gd name="adj3" fmla="val 16667"/>
              <a:gd name="adj4" fmla="val 66667"/>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Input encode</a:t>
            </a:r>
            <a:endParaRPr lang="en-GB" altLang="en-US" dirty="0"/>
          </a:p>
        </p:txBody>
      </p:sp>
      <p:sp>
        <p:nvSpPr>
          <p:cNvPr id="16" name="AutoShape 9"/>
          <p:cNvSpPr>
            <a:spLocks noChangeArrowheads="1"/>
          </p:cNvSpPr>
          <p:nvPr/>
        </p:nvSpPr>
        <p:spPr bwMode="auto">
          <a:xfrm>
            <a:off x="4797910" y="3626077"/>
            <a:ext cx="2057400" cy="609600"/>
          </a:xfrm>
          <a:prstGeom prst="downArrowCallout">
            <a:avLst>
              <a:gd name="adj1" fmla="val 84375"/>
              <a:gd name="adj2" fmla="val 84375"/>
              <a:gd name="adj3" fmla="val 16667"/>
              <a:gd name="adj4" fmla="val 66667"/>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solidFill>
                  <a:schemeClr val="hlink"/>
                </a:solidFill>
              </a:rPr>
              <a:t>Neural Network</a:t>
            </a:r>
            <a:endParaRPr lang="en-GB" altLang="en-US" dirty="0">
              <a:solidFill>
                <a:schemeClr val="hlink"/>
              </a:solidFill>
            </a:endParaRPr>
          </a:p>
        </p:txBody>
      </p:sp>
      <p:sp>
        <p:nvSpPr>
          <p:cNvPr id="17" name="AutoShape 10"/>
          <p:cNvSpPr>
            <a:spLocks noChangeArrowheads="1"/>
          </p:cNvSpPr>
          <p:nvPr/>
        </p:nvSpPr>
        <p:spPr bwMode="auto">
          <a:xfrm>
            <a:off x="4797910" y="4235677"/>
            <a:ext cx="2057400" cy="609600"/>
          </a:xfrm>
          <a:prstGeom prst="downArrowCallout">
            <a:avLst>
              <a:gd name="adj1" fmla="val 84375"/>
              <a:gd name="adj2" fmla="val 84375"/>
              <a:gd name="adj3" fmla="val 16667"/>
              <a:gd name="adj4" fmla="val 66667"/>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Output encode</a:t>
            </a:r>
            <a:endParaRPr lang="en-GB" altLang="en-US" dirty="0"/>
          </a:p>
        </p:txBody>
      </p:sp>
      <p:sp>
        <p:nvSpPr>
          <p:cNvPr id="18" name="AutoShape 11"/>
          <p:cNvSpPr>
            <a:spLocks noChangeArrowheads="1"/>
          </p:cNvSpPr>
          <p:nvPr/>
        </p:nvSpPr>
        <p:spPr bwMode="auto">
          <a:xfrm>
            <a:off x="4797910" y="4845277"/>
            <a:ext cx="2057400" cy="609600"/>
          </a:xfrm>
          <a:prstGeom prst="downArrowCallout">
            <a:avLst>
              <a:gd name="adj1" fmla="val 84375"/>
              <a:gd name="adj2" fmla="val 84375"/>
              <a:gd name="adj3" fmla="val 16667"/>
              <a:gd name="adj4" fmla="val 66667"/>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dirty="0"/>
              <a:t>Post-processing</a:t>
            </a:r>
            <a:endParaRPr lang="en-GB" altLang="en-US" dirty="0"/>
          </a:p>
        </p:txBody>
      </p:sp>
      <p:sp>
        <p:nvSpPr>
          <p:cNvPr id="19" name="Line 14"/>
          <p:cNvSpPr>
            <a:spLocks noChangeShapeType="1"/>
          </p:cNvSpPr>
          <p:nvPr/>
        </p:nvSpPr>
        <p:spPr bwMode="auto">
          <a:xfrm flipH="1">
            <a:off x="7038678" y="2841045"/>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0" name="Text Box 15"/>
          <p:cNvSpPr txBox="1">
            <a:spLocks noChangeArrowheads="1"/>
          </p:cNvSpPr>
          <p:nvPr/>
        </p:nvSpPr>
        <p:spPr bwMode="auto">
          <a:xfrm>
            <a:off x="7934028" y="2631495"/>
            <a:ext cx="11318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dirty="0"/>
              <a:t>Raw data</a:t>
            </a:r>
            <a:endParaRPr lang="en-GB" altLang="en-US" dirty="0"/>
          </a:p>
        </p:txBody>
      </p:sp>
      <p:sp>
        <p:nvSpPr>
          <p:cNvPr id="21" name="Line 16"/>
          <p:cNvSpPr>
            <a:spLocks noChangeShapeType="1"/>
          </p:cNvSpPr>
          <p:nvPr/>
        </p:nvSpPr>
        <p:spPr bwMode="auto">
          <a:xfrm flipH="1">
            <a:off x="7038678" y="3450645"/>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2" name="Text Box 17"/>
          <p:cNvSpPr txBox="1">
            <a:spLocks noChangeArrowheads="1"/>
          </p:cNvSpPr>
          <p:nvPr/>
        </p:nvSpPr>
        <p:spPr bwMode="auto">
          <a:xfrm>
            <a:off x="7934028" y="3241095"/>
            <a:ext cx="164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dirty="0"/>
              <a:t>Feature vector</a:t>
            </a:r>
            <a:endParaRPr lang="en-GB" altLang="en-US" dirty="0"/>
          </a:p>
        </p:txBody>
      </p:sp>
      <p:sp>
        <p:nvSpPr>
          <p:cNvPr id="23" name="Line 18"/>
          <p:cNvSpPr>
            <a:spLocks noChangeShapeType="1"/>
          </p:cNvSpPr>
          <p:nvPr/>
        </p:nvSpPr>
        <p:spPr bwMode="auto">
          <a:xfrm flipH="1">
            <a:off x="7038678" y="4060245"/>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4" name="Text Box 19"/>
          <p:cNvSpPr txBox="1">
            <a:spLocks noChangeArrowheads="1"/>
          </p:cNvSpPr>
          <p:nvPr/>
        </p:nvSpPr>
        <p:spPr bwMode="auto">
          <a:xfrm>
            <a:off x="7934028" y="3850695"/>
            <a:ext cx="1706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dirty="0"/>
              <a:t>Network inputs</a:t>
            </a:r>
            <a:endParaRPr lang="en-GB" altLang="en-US" dirty="0"/>
          </a:p>
        </p:txBody>
      </p:sp>
      <p:sp>
        <p:nvSpPr>
          <p:cNvPr id="25" name="Line 20"/>
          <p:cNvSpPr>
            <a:spLocks noChangeShapeType="1"/>
          </p:cNvSpPr>
          <p:nvPr/>
        </p:nvSpPr>
        <p:spPr bwMode="auto">
          <a:xfrm flipH="1">
            <a:off x="7038678" y="4669845"/>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6" name="Text Box 21"/>
          <p:cNvSpPr txBox="1">
            <a:spLocks noChangeArrowheads="1"/>
          </p:cNvSpPr>
          <p:nvPr/>
        </p:nvSpPr>
        <p:spPr bwMode="auto">
          <a:xfrm>
            <a:off x="7934028" y="4460295"/>
            <a:ext cx="185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dirty="0"/>
              <a:t>Network outputs</a:t>
            </a:r>
            <a:endParaRPr lang="en-GB" altLang="en-US" dirty="0"/>
          </a:p>
        </p:txBody>
      </p:sp>
      <p:sp>
        <p:nvSpPr>
          <p:cNvPr id="27" name="Line 22"/>
          <p:cNvSpPr>
            <a:spLocks noChangeShapeType="1"/>
          </p:cNvSpPr>
          <p:nvPr/>
        </p:nvSpPr>
        <p:spPr bwMode="auto">
          <a:xfrm flipH="1">
            <a:off x="7038678" y="5279445"/>
            <a:ext cx="838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28" name="Text Box 23"/>
          <p:cNvSpPr txBox="1">
            <a:spLocks noChangeArrowheads="1"/>
          </p:cNvSpPr>
          <p:nvPr/>
        </p:nvSpPr>
        <p:spPr bwMode="auto">
          <a:xfrm>
            <a:off x="7934028" y="5069895"/>
            <a:ext cx="18938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dirty="0"/>
              <a:t>Decoded outputs</a:t>
            </a:r>
            <a:endParaRPr lang="en-GB" altLang="en-US" dirty="0"/>
          </a:p>
        </p:txBody>
      </p:sp>
      <p:sp>
        <p:nvSpPr>
          <p:cNvPr id="3" name="Text Box 2">
            <a:extLst>
              <a:ext uri="{FF2B5EF4-FFF2-40B4-BE49-F238E27FC236}">
                <a16:creationId xmlns:a16="http://schemas.microsoft.com/office/drawing/2014/main" id="{3C56351B-2528-DB6C-5147-2546397DA0C6}"/>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403024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Pre-Processing</a:t>
            </a:r>
          </a:p>
        </p:txBody>
      </p:sp>
      <p:graphicFrame>
        <p:nvGraphicFramePr>
          <p:cNvPr id="5" name="Table 4"/>
          <p:cNvGraphicFramePr>
            <a:graphicFrameLocks noGrp="1"/>
          </p:cNvGraphicFramePr>
          <p:nvPr>
            <p:extLst>
              <p:ext uri="{D42A27DB-BD31-4B8C-83A1-F6EECF244321}">
                <p14:modId xmlns:p14="http://schemas.microsoft.com/office/powerpoint/2010/main" val="3918295678"/>
              </p:ext>
            </p:extLst>
          </p:nvPr>
        </p:nvGraphicFramePr>
        <p:xfrm>
          <a:off x="1191236" y="1852180"/>
          <a:ext cx="9964444" cy="4541994"/>
        </p:xfrm>
        <a:graphic>
          <a:graphicData uri="http://schemas.openxmlformats.org/drawingml/2006/table">
            <a:tbl>
              <a:tblPr bandRow="1">
                <a:tableStyleId>{2D5ABB26-0587-4C30-8999-92F81FD0307C}</a:tableStyleId>
              </a:tblPr>
              <a:tblGrid>
                <a:gridCol w="9964444">
                  <a:extLst>
                    <a:ext uri="{9D8B030D-6E8A-4147-A177-3AD203B41FA5}">
                      <a16:colId xmlns:a16="http://schemas.microsoft.com/office/drawing/2014/main" val="20000"/>
                    </a:ext>
                  </a:extLst>
                </a:gridCol>
              </a:tblGrid>
              <a:tr h="685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a:solidFill>
                            <a:schemeClr val="hlink"/>
                          </a:solidFill>
                        </a:rPr>
                        <a:t>Transform data to NN inputs</a:t>
                      </a:r>
                    </a:p>
                  </a:txBody>
                  <a:tcPr anchor="b"/>
                </a:tc>
                <a:extLst>
                  <a:ext uri="{0D108BD9-81ED-4DB2-BD59-A6C34878D82A}">
                    <a16:rowId xmlns:a16="http://schemas.microsoft.com/office/drawing/2014/main" val="10000"/>
                  </a:ext>
                </a:extLst>
              </a:tr>
              <a:tr h="69555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1800" i="1" dirty="0"/>
                        <a:t>Applying a mathematical or statistical function. Encoding textual data from a database.</a:t>
                      </a:r>
                    </a:p>
                  </a:txBody>
                  <a:tcPr/>
                </a:tc>
                <a:extLst>
                  <a:ext uri="{0D108BD9-81ED-4DB2-BD59-A6C34878D82A}">
                    <a16:rowId xmlns:a16="http://schemas.microsoft.com/office/drawing/2014/main" val="10001"/>
                  </a:ext>
                </a:extLst>
              </a:tr>
              <a:tr h="685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a:solidFill>
                            <a:schemeClr val="hlink"/>
                          </a:solidFill>
                        </a:rPr>
                        <a:t>Selection of the most relevant data and outlier removal</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1800" i="1" dirty="0">
                          <a:solidFill>
                            <a:schemeClr val="tx1"/>
                          </a:solidFill>
                        </a:rPr>
                        <a:t>Should</a:t>
                      </a:r>
                      <a:r>
                        <a:rPr lang="en-US" altLang="en-US" sz="1800" i="1" baseline="0" dirty="0">
                          <a:solidFill>
                            <a:schemeClr val="tx1"/>
                          </a:solidFill>
                        </a:rPr>
                        <a:t> be used carefully because it can lead to various problems such as </a:t>
                      </a:r>
                      <a:r>
                        <a:rPr lang="en-US" altLang="en-US" sz="1800" i="1" baseline="0" dirty="0" err="1">
                          <a:solidFill>
                            <a:schemeClr val="tx1"/>
                          </a:solidFill>
                        </a:rPr>
                        <a:t>overfitting</a:t>
                      </a:r>
                      <a:endParaRPr lang="en-US" altLang="en-US" sz="1800" i="1" dirty="0">
                        <a:solidFill>
                          <a:schemeClr val="tx1"/>
                        </a:solidFill>
                      </a:endParaRPr>
                    </a:p>
                  </a:txBody>
                  <a:tcPr anchor="b"/>
                </a:tc>
                <a:extLst>
                  <a:ext uri="{0D108BD9-81ED-4DB2-BD59-A6C34878D82A}">
                    <a16:rowId xmlns:a16="http://schemas.microsoft.com/office/drawing/2014/main" val="10002"/>
                  </a:ext>
                </a:extLst>
              </a:tr>
              <a:tr h="685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a:solidFill>
                            <a:schemeClr val="hlink"/>
                          </a:solidFill>
                        </a:rPr>
                        <a:t>Minimizing network inputs</a:t>
                      </a:r>
                    </a:p>
                  </a:txBody>
                  <a:tcPr anchor="b"/>
                </a:tc>
                <a:extLst>
                  <a:ext uri="{0D108BD9-81ED-4DB2-BD59-A6C34878D82A}">
                    <a16:rowId xmlns:a16="http://schemas.microsoft.com/office/drawing/2014/main" val="10003"/>
                  </a:ext>
                </a:extLst>
              </a:tr>
              <a:tr h="41744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altLang="en-US" sz="1800" i="1" dirty="0"/>
                        <a:t>Feature extraction. Principal components analysis. Waveform / Image analysis.</a:t>
                      </a:r>
                    </a:p>
                  </a:txBody>
                  <a:tcPr/>
                </a:tc>
                <a:extLst>
                  <a:ext uri="{0D108BD9-81ED-4DB2-BD59-A6C34878D82A}">
                    <a16:rowId xmlns:a16="http://schemas.microsoft.com/office/drawing/2014/main" val="10004"/>
                  </a:ext>
                </a:extLst>
              </a:tr>
              <a:tr h="685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dirty="0">
                          <a:solidFill>
                            <a:schemeClr val="hlink"/>
                          </a:solidFill>
                        </a:rPr>
                        <a:t>Coding pre-processing data to network inputs</a:t>
                      </a:r>
                    </a:p>
                  </a:txBody>
                  <a:tcPr anchor="b"/>
                </a:tc>
                <a:extLst>
                  <a:ext uri="{0D108BD9-81ED-4DB2-BD59-A6C34878D82A}">
                    <a16:rowId xmlns:a16="http://schemas.microsoft.com/office/drawing/2014/main" val="10005"/>
                  </a:ext>
                </a:extLst>
              </a:tr>
              <a:tr h="685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1800" i="1" dirty="0">
                          <a:solidFill>
                            <a:schemeClr val="tx1"/>
                          </a:solidFill>
                        </a:rPr>
                        <a:t>Do</a:t>
                      </a:r>
                      <a:r>
                        <a:rPr lang="en-US" altLang="en-US" sz="1800" i="1" baseline="0" dirty="0">
                          <a:solidFill>
                            <a:schemeClr val="tx1"/>
                          </a:solidFill>
                        </a:rPr>
                        <a:t> not confuse it with data transformation</a:t>
                      </a:r>
                      <a:endParaRPr lang="en-US" altLang="en-US" sz="1800" i="1" dirty="0">
                        <a:solidFill>
                          <a:schemeClr val="tx1"/>
                        </a:solidFill>
                      </a:endParaRPr>
                    </a:p>
                  </a:txBody>
                  <a:tcPr/>
                </a:tc>
                <a:extLst>
                  <a:ext uri="{0D108BD9-81ED-4DB2-BD59-A6C34878D82A}">
                    <a16:rowId xmlns:a16="http://schemas.microsoft.com/office/drawing/2014/main" val="10006"/>
                  </a:ext>
                </a:extLst>
              </a:tr>
            </a:tbl>
          </a:graphicData>
        </a:graphic>
      </p:graphicFrame>
      <p:sp>
        <p:nvSpPr>
          <p:cNvPr id="3" name="Text Box 2">
            <a:extLst>
              <a:ext uri="{FF2B5EF4-FFF2-40B4-BE49-F238E27FC236}">
                <a16:creationId xmlns:a16="http://schemas.microsoft.com/office/drawing/2014/main" id="{4BFB8477-9D72-11B0-644D-9294E16BE26C}"/>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189063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Real-World Applications</a:t>
            </a:r>
            <a:endParaRPr lang="en-US" dirty="0"/>
          </a:p>
        </p:txBody>
      </p:sp>
      <p:sp>
        <p:nvSpPr>
          <p:cNvPr id="3" name="Text Box 2">
            <a:extLst>
              <a:ext uri="{FF2B5EF4-FFF2-40B4-BE49-F238E27FC236}">
                <a16:creationId xmlns:a16="http://schemas.microsoft.com/office/drawing/2014/main" id="{A4DFECE3-C0D3-4E01-A85F-E91296FAB51C}"/>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391940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0451"/>
            <a:ext cx="10058400" cy="880306"/>
          </a:xfrm>
        </p:spPr>
        <p:txBody>
          <a:bodyPr/>
          <a:lstStyle/>
          <a:p>
            <a:r>
              <a:rPr lang="en-US" dirty="0"/>
              <a:t>Fiber Optic Image Transmission</a:t>
            </a:r>
          </a:p>
        </p:txBody>
      </p:sp>
      <p:graphicFrame>
        <p:nvGraphicFramePr>
          <p:cNvPr id="6" name="Table 5"/>
          <p:cNvGraphicFramePr>
            <a:graphicFrameLocks noGrp="1"/>
          </p:cNvGraphicFramePr>
          <p:nvPr>
            <p:extLst>
              <p:ext uri="{D42A27DB-BD31-4B8C-83A1-F6EECF244321}">
                <p14:modId xmlns:p14="http://schemas.microsoft.com/office/powerpoint/2010/main" val="106201433"/>
              </p:ext>
            </p:extLst>
          </p:nvPr>
        </p:nvGraphicFramePr>
        <p:xfrm>
          <a:off x="1149292" y="2030135"/>
          <a:ext cx="6751460" cy="2194560"/>
        </p:xfrm>
        <a:graphic>
          <a:graphicData uri="http://schemas.openxmlformats.org/drawingml/2006/table">
            <a:tbl>
              <a:tblPr bandRow="1">
                <a:tableStyleId>{2D5ABB26-0587-4C30-8999-92F81FD0307C}</a:tableStyleId>
              </a:tblPr>
              <a:tblGrid>
                <a:gridCol w="6751460">
                  <a:extLst>
                    <a:ext uri="{9D8B030D-6E8A-4147-A177-3AD203B41FA5}">
                      <a16:colId xmlns:a16="http://schemas.microsoft.com/office/drawing/2014/main" val="20000"/>
                    </a:ext>
                  </a:extLst>
                </a:gridCol>
              </a:tblGrid>
              <a:tr h="12850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2000" b="0" dirty="0">
                          <a:solidFill>
                            <a:srgbClr val="0070C0"/>
                          </a:solidFill>
                        </a:rPr>
                        <a:t>Transmitting image without the distortion</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a:t>In addition to transmitting data, they also offer a potential for transmitting images. Unfortunately images transmitted over long distance fiber optic cables are more susceptible to distortion due to noise.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0"/>
                  </a:ext>
                </a:extLst>
              </a:tr>
            </a:tbl>
          </a:graphicData>
        </a:graphic>
      </p:graphicFrame>
      <p:pic>
        <p:nvPicPr>
          <p:cNvPr id="5" name="Picture 4" descr="C:\WINDOWS\Desktop\IntroNeural\fo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295" y="1953935"/>
            <a:ext cx="3265488"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3060290235"/>
              </p:ext>
            </p:extLst>
          </p:nvPr>
        </p:nvGraphicFramePr>
        <p:xfrm>
          <a:off x="1172780" y="4063490"/>
          <a:ext cx="9305069" cy="2280409"/>
        </p:xfrm>
        <a:graphic>
          <a:graphicData uri="http://schemas.openxmlformats.org/drawingml/2006/table">
            <a:tbl>
              <a:tblPr bandRow="1">
                <a:tableStyleId>{2D5ABB26-0587-4C30-8999-92F81FD0307C}</a:tableStyleId>
              </a:tblPr>
              <a:tblGrid>
                <a:gridCol w="9305069">
                  <a:extLst>
                    <a:ext uri="{9D8B030D-6E8A-4147-A177-3AD203B41FA5}">
                      <a16:colId xmlns:a16="http://schemas.microsoft.com/office/drawing/2014/main" val="20000"/>
                    </a:ext>
                  </a:extLst>
                </a:gridCol>
              </a:tblGrid>
              <a:tr h="2280409">
                <a:tc>
                  <a:txBody>
                    <a:bodyPr/>
                    <a:lstStyle/>
                    <a:p>
                      <a:pPr eaLnBrk="1" hangingPunct="1">
                        <a:spcBef>
                          <a:spcPct val="50000"/>
                        </a:spcBef>
                      </a:pPr>
                      <a:r>
                        <a:rPr lang="en-US" altLang="en-US" sz="2000" b="0" dirty="0">
                          <a:solidFill>
                            <a:srgbClr val="0070C0"/>
                          </a:solidFill>
                        </a:rPr>
                        <a:t>Related Applications : Recognizing Images from Noisy data</a:t>
                      </a:r>
                    </a:p>
                    <a:p>
                      <a:pPr lvl="1" eaLnBrk="1" hangingPunct="1">
                        <a:spcBef>
                          <a:spcPct val="50000"/>
                        </a:spcBef>
                        <a:buFontTx/>
                        <a:buChar char="•"/>
                      </a:pPr>
                      <a:r>
                        <a:rPr lang="en-GB" altLang="en-US" sz="2000" dirty="0"/>
                        <a:t> Speech recognition </a:t>
                      </a:r>
                    </a:p>
                    <a:p>
                      <a:pPr lvl="1" eaLnBrk="1" hangingPunct="1">
                        <a:spcBef>
                          <a:spcPct val="50000"/>
                        </a:spcBef>
                        <a:buFontTx/>
                        <a:buChar char="•"/>
                      </a:pPr>
                      <a:r>
                        <a:rPr lang="en-GB" altLang="en-US" sz="2000" dirty="0"/>
                        <a:t> Facial identification </a:t>
                      </a:r>
                    </a:p>
                    <a:p>
                      <a:pPr lvl="1" eaLnBrk="1" hangingPunct="1">
                        <a:spcBef>
                          <a:spcPct val="50000"/>
                        </a:spcBef>
                        <a:buFontTx/>
                        <a:buChar char="•"/>
                      </a:pPr>
                      <a:r>
                        <a:rPr lang="en-GB" altLang="en-US" sz="2000" dirty="0"/>
                        <a:t> Forensic data analysis </a:t>
                      </a:r>
                    </a:p>
                    <a:p>
                      <a:pPr lvl="1" eaLnBrk="1" hangingPunct="1">
                        <a:spcBef>
                          <a:spcPct val="50000"/>
                        </a:spcBef>
                        <a:buFontTx/>
                        <a:buChar char="•"/>
                      </a:pPr>
                      <a:r>
                        <a:rPr lang="en-GB" altLang="en-US" sz="2000" dirty="0"/>
                        <a:t> Battlefield scene analysis </a:t>
                      </a:r>
                    </a:p>
                  </a:txBody>
                  <a:tcPr/>
                </a:tc>
                <a:extLst>
                  <a:ext uri="{0D108BD9-81ED-4DB2-BD59-A6C34878D82A}">
                    <a16:rowId xmlns:a16="http://schemas.microsoft.com/office/drawing/2014/main" val="10000"/>
                  </a:ext>
                </a:extLst>
              </a:tr>
            </a:tbl>
          </a:graphicData>
        </a:graphic>
      </p:graphicFrame>
      <p:sp>
        <p:nvSpPr>
          <p:cNvPr id="3" name="Text Box 2">
            <a:extLst>
              <a:ext uri="{FF2B5EF4-FFF2-40B4-BE49-F238E27FC236}">
                <a16:creationId xmlns:a16="http://schemas.microsoft.com/office/drawing/2014/main" id="{D94D13D8-CFBE-8D30-87C1-110AB6770480}"/>
              </a:ext>
            </a:extLst>
          </p:cNvPr>
          <p:cNvSpPr txBox="1">
            <a:spLocks noChangeArrowheads="1"/>
          </p:cNvSpPr>
          <p:nvPr/>
        </p:nvSpPr>
        <p:spPr bwMode="auto">
          <a:xfrm>
            <a:off x="140935" y="6513499"/>
            <a:ext cx="11971090" cy="344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eaLnBrk="1" hangingPunct="1">
              <a:spcBef>
                <a:spcPts val="875"/>
              </a:spcBef>
              <a:buClrTx/>
              <a:buFontTx/>
              <a:buNone/>
            </a:pPr>
            <a:r>
              <a:rPr lang="en-US" altLang="en-US" sz="1100" b="1" dirty="0">
                <a:latin typeface="+mn-lt"/>
                <a:cs typeface="Segoe UI" panose="020B0502040204020203" pitchFamily="34" charset="0"/>
              </a:rPr>
              <a:t>Hellenic Mediterranean University | Department Of Electrical &amp; Computer Engineering| Intelligent Systems &amp; Computer Architecture Laboratory</a:t>
            </a:r>
          </a:p>
        </p:txBody>
      </p:sp>
    </p:spTree>
    <p:extLst>
      <p:ext uri="{BB962C8B-B14F-4D97-AF65-F5344CB8AC3E}">
        <p14:creationId xmlns:p14="http://schemas.microsoft.com/office/powerpoint/2010/main" val="272963906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439</TotalTime>
  <Words>2674</Words>
  <Application>Microsoft Macintosh PowerPoint</Application>
  <PresentationFormat>Widescreen</PresentationFormat>
  <Paragraphs>242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Symbol</vt:lpstr>
      <vt:lpstr>Tahoma</vt:lpstr>
      <vt:lpstr>Retrospect</vt:lpstr>
      <vt:lpstr>Applications of NNs</vt:lpstr>
      <vt:lpstr>Applications of NNs</vt:lpstr>
      <vt:lpstr>Neural Networks Projects Are Different</vt:lpstr>
      <vt:lpstr>Neural Networks Projects Are Different</vt:lpstr>
      <vt:lpstr>Project life cycle</vt:lpstr>
      <vt:lpstr>NNs In Real Problems</vt:lpstr>
      <vt:lpstr>Pre-Processing</vt:lpstr>
      <vt:lpstr>Real-World Applications</vt:lpstr>
      <vt:lpstr>Fiber Optic Image Transmission</vt:lpstr>
      <vt:lpstr>TV Picture Quality Control</vt:lpstr>
      <vt:lpstr>Chemical Manufacture</vt:lpstr>
      <vt:lpstr>Stock Market Prediction                      (1/2)</vt:lpstr>
      <vt:lpstr>Stock Market Prediction                      (2/2)</vt:lpstr>
      <vt:lpstr>Automated Industrial Inspection</vt:lpstr>
      <vt:lpstr>Self Organizing Maps for Web search engines</vt:lpstr>
      <vt:lpstr>Analysis of epileptic SQUID MEG data</vt:lpstr>
      <vt:lpstr>Seismic Prediction</vt:lpstr>
      <vt:lpstr>Robocup: Robot World Cup</vt:lpstr>
      <vt:lpstr>Using HMM's for Audio-to-Visual Conversion</vt:lpstr>
      <vt:lpstr>Speechreading (Lipreading)</vt:lpstr>
      <vt:lpstr>Detection and Tracking of Moving Targets</vt:lpstr>
      <vt:lpstr>Real-time Target Identification for Security Applications</vt:lpstr>
      <vt:lpstr>Behavioral Animation and Evolution of Behavior </vt:lpstr>
      <vt:lpstr>Artificial Life for Graphics, Animation, Multimedia, and Virtual Reality: Siggraph '95 Showcase</vt:lpstr>
      <vt:lpstr>Capturing brain signals and transforming them into movement </vt:lpstr>
      <vt:lpstr>Brain signals instead of passwords in security applications </vt:lpstr>
      <vt:lpstr>Neural networks in security applications </vt:lpstr>
      <vt:lpstr>A CNN to identify hidden content to images - Steganalysis</vt:lpstr>
      <vt:lpstr>Deep learning to identify false fingerprints</vt:lpstr>
      <vt:lpstr>Neural network to bioinformatics </vt:lpstr>
      <vt:lpstr>ChatGPT - Bard AI - Bing AI – ChatSonic …..</vt:lpstr>
      <vt:lpstr>Theology of AI : Can you turn these off?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NNs</dc:title>
  <dc:creator>Ioannis Deligiannis</dc:creator>
  <cp:lastModifiedBy>Konstantinos Karampidis</cp:lastModifiedBy>
  <cp:revision>52</cp:revision>
  <dcterms:created xsi:type="dcterms:W3CDTF">2015-04-22T08:47:25Z</dcterms:created>
  <dcterms:modified xsi:type="dcterms:W3CDTF">2023-04-02T21:25:13Z</dcterms:modified>
</cp:coreProperties>
</file>