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1" r:id="rId5"/>
    <p:sldId id="263" r:id="rId6"/>
    <p:sldId id="262" r:id="rId7"/>
    <p:sldId id="259" r:id="rId8"/>
    <p:sldId id="260" r:id="rId9"/>
    <p:sldId id="276" r:id="rId10"/>
    <p:sldId id="270" r:id="rId11"/>
    <p:sldId id="269" r:id="rId12"/>
    <p:sldId id="280" r:id="rId13"/>
    <p:sldId id="279" r:id="rId14"/>
    <p:sldId id="266" r:id="rId15"/>
    <p:sldId id="271" r:id="rId16"/>
    <p:sldId id="277" r:id="rId17"/>
    <p:sldId id="272" r:id="rId18"/>
    <p:sldId id="273" r:id="rId19"/>
    <p:sldId id="267" r:id="rId20"/>
    <p:sldId id="274" r:id="rId21"/>
    <p:sldId id="275" r:id="rId22"/>
    <p:sldId id="268" r:id="rId23"/>
    <p:sldId id="284" r:id="rId24"/>
    <p:sldId id="281" r:id="rId25"/>
    <p:sldId id="282" r:id="rId26"/>
    <p:sldId id="283" r:id="rId27"/>
    <p:sldId id="285" r:id="rId28"/>
    <p:sldId id="286" r:id="rId29"/>
    <p:sldId id="287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552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301-8638-447D-BE90-172074EB6774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12FF0434-13C2-46B9-A842-C8CCEA585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10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301-8638-447D-BE90-172074EB6774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2FF0434-13C2-46B9-A842-C8CCEA585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722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301-8638-447D-BE90-172074EB6774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2FF0434-13C2-46B9-A842-C8CCEA5852C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6513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301-8638-447D-BE90-172074EB6774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2FF0434-13C2-46B9-A842-C8CCEA585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9725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301-8638-447D-BE90-172074EB6774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2FF0434-13C2-46B9-A842-C8CCEA5852C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31775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301-8638-447D-BE90-172074EB6774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2FF0434-13C2-46B9-A842-C8CCEA585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2290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301-8638-447D-BE90-172074EB6774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0434-13C2-46B9-A842-C8CCEA585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368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301-8638-447D-BE90-172074EB6774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0434-13C2-46B9-A842-C8CCEA585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816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301-8638-447D-BE90-172074EB6774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0434-13C2-46B9-A842-C8CCEA585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796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301-8638-447D-BE90-172074EB6774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2FF0434-13C2-46B9-A842-C8CCEA585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598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301-8638-447D-BE90-172074EB6774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12FF0434-13C2-46B9-A842-C8CCEA585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577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301-8638-447D-BE90-172074EB6774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12FF0434-13C2-46B9-A842-C8CCEA585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101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301-8638-447D-BE90-172074EB6774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0434-13C2-46B9-A842-C8CCEA585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382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301-8638-447D-BE90-172074EB6774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0434-13C2-46B9-A842-C8CCEA585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6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301-8638-447D-BE90-172074EB6774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0434-13C2-46B9-A842-C8CCEA585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7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301-8638-447D-BE90-172074EB6774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2FF0434-13C2-46B9-A842-C8CCEA585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425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8B301-8638-447D-BE90-172074EB6774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2FF0434-13C2-46B9-A842-C8CCEA585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894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Operating_System_Embedded" TargetMode="External"/><Relationship Id="rId7" Type="http://schemas.openxmlformats.org/officeDocument/2006/relationships/hyperlink" Target="http://en.wikipedia.org/wiki/Windows_CE" TargetMode="External"/><Relationship Id="rId2" Type="http://schemas.openxmlformats.org/officeDocument/2006/relationships/hyperlink" Target="http://en.wikipedia.org/wiki/LynxO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VxWorks" TargetMode="External"/><Relationship Id="rId5" Type="http://schemas.openxmlformats.org/officeDocument/2006/relationships/hyperlink" Target="http://en.wikipedia.org/wiki/RTLinux" TargetMode="External"/><Relationship Id="rId4" Type="http://schemas.openxmlformats.org/officeDocument/2006/relationships/hyperlink" Target="http://en.wikipedia.org/wiki/QNX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3558257"/>
          </a:xfrm>
        </p:spPr>
        <p:txBody>
          <a:bodyPr>
            <a:normAutofit/>
          </a:bodyPr>
          <a:lstStyle/>
          <a:p>
            <a:r>
              <a:rPr lang="en-US" dirty="0" smtClean="0"/>
              <a:t>Embedded Real time Operating</a:t>
            </a:r>
            <a:br>
              <a:rPr lang="en-US" dirty="0" smtClean="0"/>
            </a:br>
            <a:r>
              <a:rPr lang="en-US" dirty="0" smtClean="0"/>
              <a:t> Systems</a:t>
            </a:r>
            <a:endParaRPr lang="en-US" dirty="0"/>
          </a:p>
        </p:txBody>
      </p:sp>
      <p:pic>
        <p:nvPicPr>
          <p:cNvPr id="3074" name="Picture 2" descr="http://upload.wikimedia.org/wikipedia/en/thumb/a/af/Accupoll-embedded-computer.jpg/330px-Accupoll-embedded-computer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645024"/>
            <a:ext cx="3143250" cy="3124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upload.wikimedia.org/wikipedia/commons/thumb/9/95/Overo_with_coin.jpg/330px-Overo_with_coin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-243408"/>
            <a:ext cx="2611058" cy="2611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http://www.windriver.com/products/vxworks/images/cot1290x215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6384" y="5441317"/>
            <a:ext cx="1601911" cy="1187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 descr="http://san.capitalafrique.com/imatin.net/articles/images/missile-defens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-20096"/>
            <a:ext cx="2039346" cy="1528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7340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7451335" cy="1280890"/>
          </a:xfrm>
        </p:spPr>
        <p:txBody>
          <a:bodyPr>
            <a:normAutofit/>
          </a:bodyPr>
          <a:lstStyle/>
          <a:p>
            <a:r>
              <a:rPr lang="en-US" dirty="0" smtClean="0"/>
              <a:t>Systems’ Real time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/>
          </a:bodyPr>
          <a:lstStyle/>
          <a:p>
            <a:pPr lvl="2"/>
            <a:endParaRPr lang="en-US" dirty="0"/>
          </a:p>
          <a:p>
            <a:r>
              <a:rPr lang="en-US" dirty="0"/>
              <a:t>Soft Real Time systems</a:t>
            </a:r>
          </a:p>
          <a:p>
            <a:pPr lvl="1"/>
            <a:r>
              <a:rPr lang="en-US" dirty="0"/>
              <a:t>A Soft real time system is a system where not meeting a deadline can have undesirable but not catastrophic effects, a performance degradation for example. SRTs could be described as follow:</a:t>
            </a:r>
          </a:p>
          <a:p>
            <a:pPr lvl="2"/>
            <a:r>
              <a:rPr lang="en-US" dirty="0"/>
              <a:t>”</a:t>
            </a:r>
            <a:r>
              <a:rPr lang="en-US" i="1" dirty="0"/>
              <a:t>A soft real time system is a system where the programmed reaction to a stimulus is almost always completed within a known finite time</a:t>
            </a:r>
            <a:r>
              <a:rPr lang="en-US" dirty="0" smtClean="0"/>
              <a:t>”.</a:t>
            </a:r>
          </a:p>
          <a:p>
            <a:pPr lvl="2"/>
            <a:endParaRPr lang="en-US" dirty="0"/>
          </a:p>
          <a:p>
            <a:r>
              <a:rPr lang="en-US" dirty="0"/>
              <a:t>Hard Real Time systems</a:t>
            </a:r>
          </a:p>
          <a:p>
            <a:pPr lvl="1"/>
            <a:r>
              <a:rPr lang="en-US" dirty="0"/>
              <a:t>An Hard Real Time (HRT) system is a system where not meeting a deadline can have catastrophic effects. HRT systems require a much more strict definition and could be described as follow:</a:t>
            </a:r>
          </a:p>
          <a:p>
            <a:pPr lvl="2"/>
            <a:r>
              <a:rPr lang="en-US" dirty="0"/>
              <a:t>”</a:t>
            </a:r>
            <a:r>
              <a:rPr lang="en-US" i="1" dirty="0"/>
              <a:t>An hard real time system is a system where the programmed reaction to a stimulus is guaranteed to be completed within a known finite time</a:t>
            </a:r>
            <a:r>
              <a:rPr lang="en-US" dirty="0"/>
              <a:t>”.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33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 time operating system (RTOS)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RTOS is an operating system specialized for real time operations. In order to be classifiable as an RTOS an operating system must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/>
              <a:t>Have response time </a:t>
            </a:r>
            <a:r>
              <a:rPr lang="en-US" b="1" dirty="0"/>
              <a:t>predictability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Be </a:t>
            </a:r>
            <a:r>
              <a:rPr lang="en-US" b="1" dirty="0"/>
              <a:t>deterministic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 smtClean="0"/>
              <a:t>Speed </a:t>
            </a:r>
            <a:r>
              <a:rPr lang="en-US" b="1" dirty="0"/>
              <a:t>is not the main factor, predictability and determinism </a:t>
            </a:r>
            <a:r>
              <a:rPr lang="en-US" b="1" dirty="0" smtClean="0"/>
              <a:t>are!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68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RTOS architectures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Monolithic </a:t>
            </a:r>
            <a:r>
              <a:rPr lang="en-US" b="1" dirty="0" smtClean="0"/>
              <a:t>kernels</a:t>
            </a:r>
          </a:p>
          <a:p>
            <a:pPr lvl="1"/>
            <a:r>
              <a:rPr lang="en-US" dirty="0"/>
              <a:t>a relatively large kernel with sophisticated capabilities is adapted to suit an embedded </a:t>
            </a:r>
            <a:r>
              <a:rPr lang="en-US" dirty="0" smtClean="0"/>
              <a:t>environment</a:t>
            </a:r>
          </a:p>
          <a:p>
            <a:pPr lvl="1"/>
            <a:r>
              <a:rPr lang="en-US" dirty="0"/>
              <a:t>gives programmers an environment similar to a desktop operating system like Linux or Microsoft </a:t>
            </a:r>
            <a:r>
              <a:rPr lang="en-US" dirty="0" smtClean="0"/>
              <a:t>Windows</a:t>
            </a:r>
          </a:p>
          <a:p>
            <a:pPr lvl="1"/>
            <a:r>
              <a:rPr lang="en-US" dirty="0"/>
              <a:t>requires considerably more hardware resources, </a:t>
            </a:r>
            <a:r>
              <a:rPr lang="en-US" dirty="0" smtClean="0"/>
              <a:t>often </a:t>
            </a:r>
            <a:r>
              <a:rPr lang="en-US" dirty="0"/>
              <a:t>more expensive, and </a:t>
            </a:r>
            <a:r>
              <a:rPr lang="en-US" dirty="0" smtClean="0"/>
              <a:t>can </a:t>
            </a:r>
            <a:r>
              <a:rPr lang="en-US" dirty="0"/>
              <a:t>be less predictable and reliable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91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Microkernels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Operating </a:t>
            </a:r>
            <a:r>
              <a:rPr lang="en-US" dirty="0"/>
              <a:t>system kernel allocates memory and switches the CPU to different threads of execution.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User </a:t>
            </a:r>
            <a:r>
              <a:rPr lang="en-US" dirty="0"/>
              <a:t>mode processes implement major functions such as file systems, network interfaces, etc.</a:t>
            </a:r>
          </a:p>
          <a:p>
            <a:pPr lvl="1"/>
            <a:r>
              <a:rPr lang="en-US" dirty="0"/>
              <a:t>In general, microkernels succeed when the task switching and </a:t>
            </a:r>
            <a:r>
              <a:rPr lang="en-US" dirty="0" err="1"/>
              <a:t>intertask</a:t>
            </a:r>
            <a:r>
              <a:rPr lang="en-US" dirty="0"/>
              <a:t> communication is fast, and fail when they are slow.</a:t>
            </a:r>
          </a:p>
          <a:p>
            <a:endParaRPr lang="en-US" dirty="0" smtClean="0"/>
          </a:p>
          <a:p>
            <a:r>
              <a:rPr lang="en-US" b="1" dirty="0" err="1" smtClean="0"/>
              <a:t>Exokernels</a:t>
            </a:r>
            <a:endParaRPr lang="en-US" b="1" dirty="0"/>
          </a:p>
          <a:p>
            <a:pPr marL="0" indent="0">
              <a:buNone/>
            </a:pPr>
            <a:r>
              <a:rPr lang="en-US" dirty="0" smtClean="0"/>
              <a:t>Communicate </a:t>
            </a:r>
            <a:r>
              <a:rPr lang="en-US" dirty="0"/>
              <a:t>efficiently by normal subroutine calls.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hardware, and all the software in the system are available to, and extensible by application programmers.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34958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RTOS architectures (</a:t>
            </a:r>
            <a:r>
              <a:rPr lang="en-US" dirty="0" err="1" smtClean="0"/>
              <a:t>cont</a:t>
            </a:r>
            <a:r>
              <a:rPr lang="en-US" dirty="0" smtClean="0"/>
              <a:t>’)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00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commonly used RTOS scheduling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39949"/>
            <a:ext cx="8856984" cy="4569371"/>
          </a:xfrm>
        </p:spPr>
        <p:txBody>
          <a:bodyPr>
            <a:noAutofit/>
          </a:bodyPr>
          <a:lstStyle/>
          <a:p>
            <a:r>
              <a:rPr lang="en-US" sz="2000" dirty="0" smtClean="0"/>
              <a:t>Cooperative scheduling</a:t>
            </a:r>
          </a:p>
          <a:p>
            <a:pPr lvl="2"/>
            <a:r>
              <a:rPr lang="en-US" sz="1200" dirty="0"/>
              <a:t>voluntarily ceded time to one </a:t>
            </a:r>
            <a:r>
              <a:rPr lang="en-US" sz="1200" dirty="0" smtClean="0"/>
              <a:t>another</a:t>
            </a:r>
            <a:endParaRPr lang="en-US" sz="1600" dirty="0"/>
          </a:p>
          <a:p>
            <a:r>
              <a:rPr lang="en-US" sz="2000" dirty="0"/>
              <a:t>Preemptive scheduling</a:t>
            </a:r>
          </a:p>
          <a:p>
            <a:pPr lvl="1"/>
            <a:r>
              <a:rPr lang="en-US" sz="1800" dirty="0"/>
              <a:t>Rate-monotonic scheduling</a:t>
            </a:r>
          </a:p>
          <a:p>
            <a:pPr lvl="1"/>
            <a:r>
              <a:rPr lang="en-US" sz="1800" dirty="0"/>
              <a:t>Round-robin scheduling</a:t>
            </a:r>
          </a:p>
          <a:p>
            <a:pPr lvl="1"/>
            <a:r>
              <a:rPr lang="en-US" sz="1800" dirty="0"/>
              <a:t>Fixed priority pre-emptive scheduling, an implementation of preemptive time slicing</a:t>
            </a:r>
          </a:p>
          <a:p>
            <a:pPr lvl="1"/>
            <a:r>
              <a:rPr lang="en-US" sz="1800" dirty="0"/>
              <a:t>Fixed-Priority Scheduling with Deferred Preemption</a:t>
            </a:r>
          </a:p>
          <a:p>
            <a:pPr lvl="1"/>
            <a:r>
              <a:rPr lang="en-US" sz="1800" b="1" dirty="0"/>
              <a:t>Fixed-Priority Non-preemptive </a:t>
            </a:r>
            <a:r>
              <a:rPr lang="en-US" sz="1800" b="1" dirty="0" smtClean="0"/>
              <a:t>Scheduling </a:t>
            </a:r>
            <a:r>
              <a:rPr lang="en-US" sz="1400" dirty="0" smtClean="0"/>
              <a:t>(explained in next slides)</a:t>
            </a:r>
            <a:endParaRPr lang="en-US" sz="1400" dirty="0"/>
          </a:p>
          <a:p>
            <a:pPr lvl="1"/>
            <a:r>
              <a:rPr lang="en-US" sz="1800" dirty="0"/>
              <a:t>Critical section preemptive scheduling</a:t>
            </a:r>
          </a:p>
          <a:p>
            <a:pPr lvl="1"/>
            <a:r>
              <a:rPr lang="en-US" sz="1800" dirty="0"/>
              <a:t>Static time scheduling</a:t>
            </a:r>
          </a:p>
          <a:p>
            <a:r>
              <a:rPr lang="en-US" sz="2000" dirty="0" smtClean="0"/>
              <a:t>Earliest </a:t>
            </a:r>
            <a:r>
              <a:rPr lang="en-US" sz="2000" dirty="0"/>
              <a:t>Deadline First approach</a:t>
            </a:r>
          </a:p>
          <a:p>
            <a:r>
              <a:rPr lang="en-US" sz="2000" dirty="0" smtClean="0"/>
              <a:t>Stochastic</a:t>
            </a:r>
            <a:r>
              <a:rPr lang="en-US" sz="2000" dirty="0"/>
              <a:t> digraphs with multi-threaded graph traversal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9480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priority preemptive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Most </a:t>
            </a:r>
            <a:r>
              <a:rPr lang="en-US" dirty="0" smtClean="0"/>
              <a:t>RTOSs implement </a:t>
            </a:r>
            <a:r>
              <a:rPr lang="en-US" dirty="0"/>
              <a:t>“fixed priority preemptive” scheduling algorithm. </a:t>
            </a:r>
            <a:endParaRPr lang="en-US" dirty="0" smtClean="0"/>
          </a:p>
          <a:p>
            <a:r>
              <a:rPr lang="en-US" dirty="0" smtClean="0"/>
              <a:t>Each</a:t>
            </a:r>
            <a:r>
              <a:rPr lang="en-US" dirty="0"/>
              <a:t> </a:t>
            </a:r>
            <a:r>
              <a:rPr lang="en-US" i="1" dirty="0"/>
              <a:t>active</a:t>
            </a:r>
            <a:r>
              <a:rPr lang="en-US" dirty="0"/>
              <a:t> thread can be in one of the following states:</a:t>
            </a:r>
          </a:p>
          <a:p>
            <a:pPr lvl="1"/>
            <a:r>
              <a:rPr lang="en-US" b="1" dirty="0"/>
              <a:t>Running</a:t>
            </a:r>
            <a:r>
              <a:rPr lang="en-US" dirty="0"/>
              <a:t>, currently being executed by a physical core.</a:t>
            </a:r>
          </a:p>
          <a:p>
            <a:pPr lvl="1"/>
            <a:r>
              <a:rPr lang="en-US" b="1" dirty="0"/>
              <a:t>Ready</a:t>
            </a:r>
            <a:r>
              <a:rPr lang="en-US" dirty="0"/>
              <a:t>, ready to be executed when a physical core will become available.</a:t>
            </a:r>
          </a:p>
          <a:p>
            <a:pPr lvl="1"/>
            <a:r>
              <a:rPr lang="en-US" b="1" dirty="0"/>
              <a:t>Waiting</a:t>
            </a:r>
            <a:r>
              <a:rPr lang="en-US" dirty="0"/>
              <a:t>, not ready for execution because waiting for an external event. Most RTOSs split this state in several sub-states but those are still waiting states.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38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Fixed priority preemptive (</a:t>
            </a:r>
            <a:r>
              <a:rPr lang="en-US" dirty="0" err="1" smtClean="0"/>
              <a:t>cont</a:t>
            </a:r>
            <a:r>
              <a:rPr lang="en-US" dirty="0" smtClean="0"/>
              <a:t>’)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thread has its own priority level</a:t>
            </a:r>
          </a:p>
          <a:p>
            <a:r>
              <a:rPr lang="en-US" dirty="0" smtClean="0"/>
              <a:t> priorities are fixed and do not change unless the system is specifically designed to do so.</a:t>
            </a:r>
            <a:endParaRPr lang="en-US" dirty="0"/>
          </a:p>
          <a:p>
            <a:r>
              <a:rPr lang="en-US" dirty="0" smtClean="0"/>
              <a:t>Each physical core in the system always executes the highest priority thread that is ready for execution.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84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Fixed priority preemptive (</a:t>
            </a:r>
            <a:r>
              <a:rPr lang="en-US" dirty="0" err="1" smtClean="0"/>
              <a:t>cont</a:t>
            </a:r>
            <a:r>
              <a:rPr lang="en-US" dirty="0" smtClean="0"/>
              <a:t>’)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204864"/>
            <a:ext cx="8229600" cy="5112568"/>
          </a:xfrm>
        </p:spPr>
        <p:txBody>
          <a:bodyPr>
            <a:normAutofit/>
          </a:bodyPr>
          <a:lstStyle/>
          <a:p>
            <a:r>
              <a:rPr lang="en-US" dirty="0" smtClean="0"/>
              <a:t>When a thread becomes ready and there is a lower priority thread being executed then preemption occurs and the higher priority thread is executed, the lower priority thread goes in the ready state.</a:t>
            </a:r>
          </a:p>
          <a:p>
            <a:endParaRPr lang="en-US" dirty="0" smtClean="0"/>
          </a:p>
          <a:p>
            <a:r>
              <a:rPr lang="en-US" dirty="0" smtClean="0"/>
              <a:t>If the system has N cores the above strategy ensures that the N highest priority threads are being executed in any moment. Small embedded systems usually have a single core so there is only one running thread in any moment.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74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Interrupts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Interrupts </a:t>
            </a:r>
            <a:r>
              <a:rPr lang="en-US" dirty="0"/>
              <a:t>are an important events source to which a system designed around an RTOS is supposed to react.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Interrupt source classes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RTOS-related interrupt sources. </a:t>
            </a:r>
            <a:endParaRPr lang="en-US" dirty="0" smtClean="0"/>
          </a:p>
          <a:p>
            <a:pPr lvl="2"/>
            <a:r>
              <a:rPr lang="en-US" dirty="0" smtClean="0"/>
              <a:t>required </a:t>
            </a:r>
            <a:r>
              <a:rPr lang="en-US" dirty="0"/>
              <a:t>to interact with the RTOS in order to wakeup threads waiting for external events.</a:t>
            </a:r>
          </a:p>
          <a:p>
            <a:pPr lvl="1"/>
            <a:r>
              <a:rPr lang="en-US" dirty="0"/>
              <a:t>Non RTOS-related interrupt sources. </a:t>
            </a:r>
            <a:endParaRPr lang="en-US" dirty="0" smtClean="0"/>
          </a:p>
          <a:p>
            <a:pPr lvl="2"/>
            <a:r>
              <a:rPr lang="en-US" dirty="0" smtClean="0"/>
              <a:t>could </a:t>
            </a:r>
            <a:r>
              <a:rPr lang="en-US" dirty="0"/>
              <a:t>also be able to preempt the kernel in </a:t>
            </a:r>
            <a:r>
              <a:rPr lang="en-US" dirty="0" smtClean="0"/>
              <a:t>architectures which support </a:t>
            </a:r>
            <a:r>
              <a:rPr lang="en-US" dirty="0" err="1"/>
              <a:t>maskable</a:t>
            </a:r>
            <a:r>
              <a:rPr lang="en-US" dirty="0"/>
              <a:t> priority levels (ARM Cortex-M3) or separate interrupt lines (ARM7</a:t>
            </a:r>
            <a:r>
              <a:rPr lang="en-US" dirty="0" smtClean="0"/>
              <a:t>).</a:t>
            </a:r>
          </a:p>
          <a:p>
            <a:pPr lvl="2"/>
            <a:endParaRPr lang="en-US" dirty="0"/>
          </a:p>
          <a:p>
            <a:r>
              <a:rPr lang="en-US" dirty="0" smtClean="0"/>
              <a:t>Usually </a:t>
            </a:r>
            <a:r>
              <a:rPr lang="en-US" dirty="0"/>
              <a:t>interrupt events are abstracted in a RTOS using mechanism like semaphores, event flags, queues or </a:t>
            </a:r>
            <a:r>
              <a:rPr lang="en-US" dirty="0" smtClean="0"/>
              <a:t>others (implementation are vary in different RTOSs)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18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Memory allocation is more critical in an RTOS than in other operating systems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dynamic memory allocation is frowned upon. </a:t>
            </a:r>
          </a:p>
          <a:p>
            <a:pPr lvl="1"/>
            <a:r>
              <a:rPr lang="en-US" dirty="0" smtClean="0"/>
              <a:t>Whenever possible, all required memory is allocated at compile time</a:t>
            </a:r>
          </a:p>
          <a:p>
            <a:pPr lvl="1"/>
            <a:r>
              <a:rPr lang="en-US" dirty="0" smtClean="0"/>
              <a:t>for </a:t>
            </a:r>
            <a:r>
              <a:rPr lang="en-US" dirty="0"/>
              <a:t>stability there cannot be memory leaks (memory that is allocated, then unused but never freed). The device should work indefinitely, without ever a need for a reboot. For this reason, 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simple fixed-size-blocks algorithm </a:t>
            </a:r>
          </a:p>
          <a:p>
            <a:pPr lvl="1"/>
            <a:r>
              <a:rPr lang="en-US" dirty="0" smtClean="0"/>
              <a:t>speed </a:t>
            </a:r>
            <a:r>
              <a:rPr lang="en-US" dirty="0"/>
              <a:t>of allocation is important. A standard memory allocation scheme scans a linked list of indeterminate length to find a suitable free memory </a:t>
            </a:r>
            <a:r>
              <a:rPr lang="en-US" dirty="0" smtClean="0"/>
              <a:t>block.</a:t>
            </a:r>
            <a:r>
              <a:rPr lang="en-US" dirty="0"/>
              <a:t> This is unacceptable in an RTOS since memory allocation has to occur within a certain amount of time.</a:t>
            </a:r>
          </a:p>
          <a:p>
            <a:endParaRPr lang="en-US" dirty="0" smtClean="0"/>
          </a:p>
          <a:p>
            <a:r>
              <a:rPr lang="en-US" dirty="0" smtClean="0"/>
              <a:t>No virtual memory is used </a:t>
            </a:r>
          </a:p>
          <a:p>
            <a:pPr lvl="1"/>
            <a:r>
              <a:rPr lang="en-US" dirty="0" smtClean="0"/>
              <a:t>Mechanical </a:t>
            </a:r>
            <a:r>
              <a:rPr lang="en-US" dirty="0"/>
              <a:t>disks have much longer and unpredictable response </a:t>
            </a:r>
            <a:r>
              <a:rPr lang="en-US" dirty="0" smtClean="0"/>
              <a:t>times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swapping </a:t>
            </a:r>
            <a:r>
              <a:rPr lang="en-US" dirty="0"/>
              <a:t>to disk files is not </a:t>
            </a:r>
            <a:r>
              <a:rPr lang="en-US" dirty="0" smtClean="0"/>
              <a:t>used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81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7451335" cy="1280890"/>
          </a:xfrm>
        </p:spPr>
        <p:txBody>
          <a:bodyPr>
            <a:normAutofit/>
          </a:bodyPr>
          <a:lstStyle/>
          <a:p>
            <a:r>
              <a:rPr lang="en-US" dirty="0" smtClean="0"/>
              <a:t>What is an embedded system?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en-US" dirty="0" smtClean="0">
                <a:sym typeface="Wingdings" pitchFamily="2" charset="2"/>
              </a:rPr>
              <a:t>single purpose computer 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a combination of hardware and software </a:t>
            </a:r>
            <a:r>
              <a:rPr lang="en-US" dirty="0" smtClean="0"/>
              <a:t>for performing </a:t>
            </a:r>
            <a:r>
              <a:rPr lang="en-US" dirty="0"/>
              <a:t>a specific </a:t>
            </a:r>
            <a:r>
              <a:rPr lang="en-US" dirty="0" smtClean="0"/>
              <a:t>task.</a:t>
            </a:r>
          </a:p>
          <a:p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By contrast, a general-purpose </a:t>
            </a:r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computer (e.g. PC) is </a:t>
            </a:r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designed to be flexible and to meet a wide range of end-user needs.</a:t>
            </a:r>
            <a:endParaRPr lang="en-US" sz="28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Therefore, from cost and efficiency constrains it shall includes only the mandatory components for performing its specific task e</a:t>
            </a:r>
            <a:r>
              <a:rPr lang="en-US" sz="2800" dirty="0" smtClean="0"/>
              <a:t>.g. </a:t>
            </a:r>
          </a:p>
          <a:p>
            <a:pPr lvl="1"/>
            <a:r>
              <a:rPr lang="en-US" sz="2400" dirty="0" smtClean="0"/>
              <a:t>air condition temperature controller doesn’t include interfaces of disk or graphic controllers etc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30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good RTOS?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Response Time</a:t>
            </a:r>
          </a:p>
          <a:p>
            <a:pPr lvl="1"/>
            <a:r>
              <a:rPr lang="en-US" dirty="0" smtClean="0"/>
              <a:t>An </a:t>
            </a:r>
            <a:r>
              <a:rPr lang="en-US" dirty="0"/>
              <a:t>efficient RTOS only adds a small overhead to the system theoretical minimal response time. </a:t>
            </a:r>
            <a:endParaRPr lang="en-US" dirty="0" smtClean="0"/>
          </a:p>
          <a:p>
            <a:pPr lvl="1"/>
            <a:r>
              <a:rPr lang="en-US" b="1" dirty="0" smtClean="0"/>
              <a:t>Interrupt </a:t>
            </a:r>
            <a:r>
              <a:rPr lang="en-US" b="1" dirty="0"/>
              <a:t>latency</a:t>
            </a:r>
            <a:r>
              <a:rPr lang="en-US" dirty="0" smtClean="0"/>
              <a:t>,</a:t>
            </a:r>
          </a:p>
          <a:p>
            <a:pPr lvl="2"/>
            <a:r>
              <a:rPr lang="en-US" dirty="0" smtClean="0"/>
              <a:t> </a:t>
            </a:r>
            <a:r>
              <a:rPr lang="en-US" dirty="0"/>
              <a:t>the time from an interrupt request and the interrupt servicing. </a:t>
            </a:r>
            <a:endParaRPr lang="en-US" dirty="0" smtClean="0"/>
          </a:p>
          <a:p>
            <a:pPr lvl="3"/>
            <a:r>
              <a:rPr lang="en-US" dirty="0" smtClean="0"/>
              <a:t>An </a:t>
            </a:r>
            <a:r>
              <a:rPr lang="en-US" dirty="0"/>
              <a:t>RTOS can add some overhead in interrupt servicing. The overhead can be caused by extra code inserted by the RTOS into the interrupt handlers code paths or by RTOS-related critical zones.</a:t>
            </a:r>
          </a:p>
          <a:p>
            <a:pPr lvl="1"/>
            <a:r>
              <a:rPr lang="en-US" b="1" dirty="0"/>
              <a:t>Threads fly-back </a:t>
            </a:r>
            <a:r>
              <a:rPr lang="en-US" b="1" dirty="0" smtClean="0"/>
              <a:t>time</a:t>
            </a:r>
            <a:endParaRPr lang="en-US" dirty="0" smtClean="0"/>
          </a:p>
          <a:p>
            <a:pPr lvl="2"/>
            <a:r>
              <a:rPr lang="en-US" dirty="0" smtClean="0"/>
              <a:t> </a:t>
            </a:r>
            <a:r>
              <a:rPr lang="en-US" dirty="0"/>
              <a:t>the time from an hardware event, usually an interrupt, and the restart of the thread supposed to handle it.</a:t>
            </a:r>
          </a:p>
          <a:p>
            <a:pPr lvl="1"/>
            <a:r>
              <a:rPr lang="en-US" b="1" dirty="0"/>
              <a:t>Context switch </a:t>
            </a:r>
            <a:r>
              <a:rPr lang="en-US" b="1" dirty="0" smtClean="0"/>
              <a:t>time</a:t>
            </a:r>
            <a:endParaRPr lang="en-US" dirty="0" smtClean="0"/>
          </a:p>
          <a:p>
            <a:pPr lvl="2"/>
            <a:r>
              <a:rPr lang="en-US" dirty="0" smtClean="0"/>
              <a:t> </a:t>
            </a:r>
            <a:r>
              <a:rPr lang="en-US" dirty="0"/>
              <a:t>the time required to synchronously switch from the context of one thread to the context of another thread</a:t>
            </a:r>
            <a:r>
              <a:rPr lang="en-US" dirty="0" smtClean="0"/>
              <a:t>.</a:t>
            </a:r>
          </a:p>
          <a:p>
            <a:pPr lvl="2"/>
            <a:endParaRPr lang="en-US" dirty="0"/>
          </a:p>
          <a:p>
            <a:r>
              <a:rPr lang="en-US" dirty="0" smtClean="0"/>
              <a:t>what </a:t>
            </a:r>
            <a:r>
              <a:rPr lang="en-US" dirty="0"/>
              <a:t>is really meaningful is the </a:t>
            </a:r>
            <a:r>
              <a:rPr lang="en-US" b="1" u="sng" dirty="0"/>
              <a:t>worst case </a:t>
            </a:r>
            <a:r>
              <a:rPr lang="en-US" dirty="0" smtClean="0"/>
              <a:t>value!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86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good RTOS? (</a:t>
            </a:r>
            <a:r>
              <a:rPr lang="en-US" dirty="0" err="1" smtClean="0"/>
              <a:t>cont</a:t>
            </a:r>
            <a:r>
              <a:rPr lang="en-US" dirty="0" smtClean="0"/>
              <a:t>’)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Jitter</a:t>
            </a:r>
          </a:p>
          <a:p>
            <a:pPr lvl="1"/>
            <a:r>
              <a:rPr lang="en-US" dirty="0" smtClean="0"/>
              <a:t>low </a:t>
            </a:r>
            <a:r>
              <a:rPr lang="en-US" dirty="0"/>
              <a:t>intrinsic jitter in response time</a:t>
            </a:r>
            <a:r>
              <a:rPr lang="en-US" dirty="0" smtClean="0"/>
              <a:t>.</a:t>
            </a:r>
            <a:r>
              <a:rPr lang="en-US" dirty="0"/>
              <a:t> 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Size</a:t>
            </a:r>
            <a:endParaRPr lang="en-US" dirty="0"/>
          </a:p>
          <a:p>
            <a:pPr lvl="1"/>
            <a:r>
              <a:rPr lang="en-US" dirty="0" smtClean="0"/>
              <a:t>occupied memory by OS</a:t>
            </a:r>
          </a:p>
          <a:p>
            <a:endParaRPr lang="en-US" dirty="0" smtClean="0"/>
          </a:p>
          <a:p>
            <a:r>
              <a:rPr lang="en-US" dirty="0" smtClean="0"/>
              <a:t>Reliability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Synchronization Primitives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76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 of known RTOS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hlinkClick r:id="rId2" tooltip="LynxOS"/>
              </a:rPr>
              <a:t>LynxOS</a:t>
            </a:r>
            <a:endParaRPr lang="en-US" dirty="0"/>
          </a:p>
          <a:p>
            <a:r>
              <a:rPr lang="en-US" dirty="0">
                <a:hlinkClick r:id="rId3" tooltip="Operating System Embedded"/>
              </a:rPr>
              <a:t>OSE</a:t>
            </a:r>
            <a:endParaRPr lang="en-US" dirty="0"/>
          </a:p>
          <a:p>
            <a:r>
              <a:rPr lang="en-US" dirty="0">
                <a:hlinkClick r:id="rId4" tooltip="QNX"/>
              </a:rPr>
              <a:t>QNX</a:t>
            </a:r>
            <a:endParaRPr lang="en-US" dirty="0"/>
          </a:p>
          <a:p>
            <a:r>
              <a:rPr lang="en-US" dirty="0" err="1">
                <a:hlinkClick r:id="rId5" tooltip="RTLinux"/>
              </a:rPr>
              <a:t>RTLinux</a:t>
            </a:r>
            <a:endParaRPr lang="en-US" dirty="0"/>
          </a:p>
          <a:p>
            <a:r>
              <a:rPr lang="en-US" dirty="0" err="1">
                <a:hlinkClick r:id="rId6" tooltip="VxWorks"/>
              </a:rPr>
              <a:t>VxWorks</a:t>
            </a:r>
            <a:endParaRPr lang="en-US" dirty="0"/>
          </a:p>
          <a:p>
            <a:r>
              <a:rPr lang="en-US" dirty="0">
                <a:hlinkClick r:id="rId7" tooltip="Windows CE"/>
              </a:rPr>
              <a:t>Windows </a:t>
            </a:r>
            <a:r>
              <a:rPr lang="en-US" dirty="0" smtClean="0">
                <a:hlinkClick r:id="rId7" tooltip="Windows CE"/>
              </a:rPr>
              <a:t>CE</a:t>
            </a:r>
            <a:r>
              <a:rPr lang="en-US" dirty="0" smtClean="0"/>
              <a:t> (now Windows RT)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48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VxWorks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424936" cy="4713387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VxWorks</a:t>
            </a:r>
            <a:r>
              <a:rPr lang="en-US" sz="2600" dirty="0"/>
              <a:t> is a real-time operating system developed as proprietary software by Wind River </a:t>
            </a:r>
            <a:r>
              <a:rPr lang="en-US" sz="2600" dirty="0" smtClean="0"/>
              <a:t>Systems of Alameda</a:t>
            </a:r>
            <a:r>
              <a:rPr lang="en-US" sz="2600" dirty="0"/>
              <a:t>, California, USA. </a:t>
            </a:r>
            <a:r>
              <a:rPr lang="en-US" sz="2600" dirty="0" smtClean="0"/>
              <a:t>It </a:t>
            </a:r>
            <a:r>
              <a:rPr lang="en-US" sz="2600" dirty="0"/>
              <a:t>is designed for use in </a:t>
            </a:r>
            <a:r>
              <a:rPr lang="en-US" sz="2600" u="sng" dirty="0"/>
              <a:t>embedded systems</a:t>
            </a:r>
            <a:endParaRPr lang="en-US" sz="2600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Airbus A400M Airlifter</a:t>
            </a:r>
          </a:p>
          <a:p>
            <a:pPr lvl="1"/>
            <a:r>
              <a:rPr lang="en-US" dirty="0"/>
              <a:t>The BMW </a:t>
            </a:r>
            <a:r>
              <a:rPr lang="en-US" dirty="0" err="1"/>
              <a:t>iDrive</a:t>
            </a:r>
            <a:r>
              <a:rPr lang="en-US" dirty="0"/>
              <a:t> system</a:t>
            </a:r>
          </a:p>
          <a:p>
            <a:pPr lvl="1"/>
            <a:r>
              <a:rPr lang="en-US" dirty="0"/>
              <a:t>The Apache Longbow attack helicopter</a:t>
            </a:r>
            <a:endParaRPr lang="en-US" dirty="0" smtClean="0"/>
          </a:p>
          <a:p>
            <a:pPr lvl="1"/>
            <a:r>
              <a:rPr lang="en-US" dirty="0" smtClean="0"/>
              <a:t>First </a:t>
            </a:r>
            <a:r>
              <a:rPr lang="en-US" dirty="0"/>
              <a:t>released in </a:t>
            </a:r>
            <a:r>
              <a:rPr lang="en-US" dirty="0" smtClean="0"/>
              <a:t>1987</a:t>
            </a:r>
          </a:p>
          <a:p>
            <a:r>
              <a:rPr lang="en-US" u="sng" dirty="0" smtClean="0"/>
              <a:t>Intel</a:t>
            </a:r>
            <a:r>
              <a:rPr lang="en-US" dirty="0"/>
              <a:t> acquired Wind River Systems on July 17, 2009</a:t>
            </a:r>
          </a:p>
        </p:txBody>
      </p:sp>
    </p:spTree>
    <p:extLst>
      <p:ext uri="{BB962C8B-B14F-4D97-AF65-F5344CB8AC3E}">
        <p14:creationId xmlns:p14="http://schemas.microsoft.com/office/powerpoint/2010/main" val="417351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VxWorks</a:t>
            </a:r>
            <a:r>
              <a:rPr lang="en-US" dirty="0" smtClean="0"/>
              <a:t> characteristics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32859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dirty="0"/>
              <a:t>Multitasking kernel with preemptive and </a:t>
            </a:r>
            <a:r>
              <a:rPr lang="en-US" dirty="0" smtClean="0"/>
              <a:t>round-robin</a:t>
            </a:r>
            <a:r>
              <a:rPr lang="en-US" dirty="0"/>
              <a:t> scheduling and fast interrupt </a:t>
            </a:r>
            <a:r>
              <a:rPr lang="en-US" dirty="0" smtClean="0"/>
              <a:t>response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Native </a:t>
            </a:r>
            <a:r>
              <a:rPr lang="en-US" dirty="0"/>
              <a:t>64-bit operating </a:t>
            </a:r>
            <a:r>
              <a:rPr lang="en-US" dirty="0" smtClean="0"/>
              <a:t>system</a:t>
            </a:r>
            <a:r>
              <a:rPr lang="en-US" dirty="0"/>
              <a:t> (only one 64-bit architecture supported: x86-64). </a:t>
            </a:r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User-mode </a:t>
            </a:r>
            <a:r>
              <a:rPr lang="en-US" dirty="0"/>
              <a:t>applications ("Real-Time Processes", or RTP) isolated from other user-mode applications as well as the kernel via memory protection mechanisms.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99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VxWorks</a:t>
            </a:r>
            <a:r>
              <a:rPr lang="en-US" dirty="0" smtClean="0"/>
              <a:t> characteristics  (</a:t>
            </a:r>
            <a:r>
              <a:rPr lang="en-US" dirty="0" err="1" smtClean="0"/>
              <a:t>cont</a:t>
            </a:r>
            <a:r>
              <a:rPr lang="en-US" dirty="0" smtClean="0"/>
              <a:t>’)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36290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 smtClean="0"/>
              <a:t>SMP and AMP support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Error handling framework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Binary, counting, and mutual exclusion semaphores with priority inheritance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Local and distributed message queues</a:t>
            </a:r>
          </a:p>
        </p:txBody>
      </p:sp>
    </p:spTree>
    <p:extLst>
      <p:ext uri="{BB962C8B-B14F-4D97-AF65-F5344CB8AC3E}">
        <p14:creationId xmlns:p14="http://schemas.microsoft.com/office/powerpoint/2010/main" val="298241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VxWorks</a:t>
            </a:r>
            <a:r>
              <a:rPr lang="en-US" dirty="0" smtClean="0"/>
              <a:t> characteristics  (</a:t>
            </a:r>
            <a:r>
              <a:rPr lang="en-US" dirty="0" err="1" smtClean="0"/>
              <a:t>cont</a:t>
            </a:r>
            <a:r>
              <a:rPr lang="en-US" dirty="0" smtClean="0"/>
              <a:t>’)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POSIX PSE52 certified conformity in user-mode execution environment</a:t>
            </a:r>
          </a:p>
          <a:p>
            <a:endParaRPr lang="en-US" baseline="30000" dirty="0" smtClean="0"/>
          </a:p>
          <a:p>
            <a:r>
              <a:rPr lang="en-US" dirty="0" smtClean="0"/>
              <a:t>File systems: </a:t>
            </a:r>
          </a:p>
          <a:p>
            <a:pPr lvl="1"/>
            <a:r>
              <a:rPr lang="en-US" dirty="0" smtClean="0"/>
              <a:t>High Reliability File System (HRFS)</a:t>
            </a:r>
          </a:p>
          <a:p>
            <a:pPr lvl="1"/>
            <a:r>
              <a:rPr lang="en-US" dirty="0" smtClean="0"/>
              <a:t>FAT-based file system (DOSFS)</a:t>
            </a:r>
          </a:p>
          <a:p>
            <a:pPr lvl="1"/>
            <a:r>
              <a:rPr lang="en-US" dirty="0" smtClean="0"/>
              <a:t>Network File System (NFS)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IPv6 networking stack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21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eCos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811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eCos</a:t>
            </a:r>
            <a:r>
              <a:rPr lang="en-US" dirty="0"/>
              <a:t> (</a:t>
            </a:r>
            <a:r>
              <a:rPr lang="en-US" i="1" dirty="0"/>
              <a:t>embedded configurable operating system</a:t>
            </a:r>
            <a:r>
              <a:rPr lang="en-US" dirty="0"/>
              <a:t>) </a:t>
            </a:r>
            <a:endParaRPr lang="en-US" dirty="0" smtClean="0"/>
          </a:p>
          <a:p>
            <a:r>
              <a:rPr lang="en-US" dirty="0"/>
              <a:t>A free and open source real-time operating system </a:t>
            </a:r>
            <a:endParaRPr lang="en-US" dirty="0" smtClean="0"/>
          </a:p>
          <a:p>
            <a:r>
              <a:rPr lang="en-US" dirty="0" smtClean="0"/>
              <a:t>Intended </a:t>
            </a:r>
            <a:r>
              <a:rPr lang="en-US" dirty="0"/>
              <a:t>for embedded systems and applications which need only one process with multiple threads.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designed to be customizable to precise application requirements of run-time performance and hardware needs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It is implemented in </a:t>
            </a:r>
            <a:r>
              <a:rPr lang="en-US" dirty="0" smtClean="0"/>
              <a:t>C/C</a:t>
            </a:r>
            <a:r>
              <a:rPr lang="en-US" dirty="0"/>
              <a:t>++ </a:t>
            </a:r>
            <a:endParaRPr lang="en-US" dirty="0" smtClean="0"/>
          </a:p>
          <a:p>
            <a:r>
              <a:rPr lang="en-US" dirty="0" smtClean="0"/>
              <a:t>Has</a:t>
            </a:r>
            <a:r>
              <a:rPr lang="en-US" dirty="0"/>
              <a:t> compatibility layers and </a:t>
            </a:r>
            <a:r>
              <a:rPr lang="en-US" dirty="0" smtClean="0"/>
              <a:t> APIs for</a:t>
            </a:r>
            <a:r>
              <a:rPr lang="en-US" dirty="0"/>
              <a:t> POSIX and </a:t>
            </a:r>
            <a:r>
              <a:rPr lang="en-US" u="sng" dirty="0" smtClean="0"/>
              <a:t>µITRON</a:t>
            </a:r>
          </a:p>
          <a:p>
            <a:r>
              <a:rPr lang="en-US" dirty="0" smtClean="0"/>
              <a:t>Was </a:t>
            </a:r>
            <a:r>
              <a:rPr lang="en-US" dirty="0"/>
              <a:t>designed for devices with memory size in the tens to hundreds of kilobytes</a:t>
            </a:r>
          </a:p>
        </p:txBody>
      </p:sp>
    </p:spTree>
    <p:extLst>
      <p:ext uri="{BB962C8B-B14F-4D97-AF65-F5344CB8AC3E}">
        <p14:creationId xmlns:p14="http://schemas.microsoft.com/office/powerpoint/2010/main" val="376464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FreeRTOS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popular</a:t>
            </a:r>
            <a:r>
              <a:rPr lang="en-US" dirty="0"/>
              <a:t> real-time operating system for embedded devices, being ported to </a:t>
            </a:r>
            <a:r>
              <a:rPr lang="en-US" dirty="0" smtClean="0"/>
              <a:t>31 microcontrollers.</a:t>
            </a:r>
          </a:p>
          <a:p>
            <a:r>
              <a:rPr lang="en-US" dirty="0"/>
              <a:t>Very small memory footprint, low overhead, and very fast execution.</a:t>
            </a:r>
          </a:p>
          <a:p>
            <a:r>
              <a:rPr lang="en-US" dirty="0" smtClean="0"/>
              <a:t>Scheduler </a:t>
            </a:r>
            <a:r>
              <a:rPr lang="en-US" dirty="0"/>
              <a:t>can be configured for both preemptive or cooperative operation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Thread priorities are supported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8243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FreeRTOS</a:t>
            </a:r>
            <a:r>
              <a:rPr lang="en-US" b="1" dirty="0" smtClean="0"/>
              <a:t> (</a:t>
            </a:r>
            <a:r>
              <a:rPr lang="en-US" b="1" dirty="0" err="1" smtClean="0"/>
              <a:t>cont</a:t>
            </a:r>
            <a:r>
              <a:rPr lang="en-US" b="1" dirty="0" smtClean="0"/>
              <a:t>’)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Four </a:t>
            </a:r>
            <a:r>
              <a:rPr lang="en-US" dirty="0"/>
              <a:t>schemes of memory allocation provided: </a:t>
            </a:r>
            <a:endParaRPr lang="en-US" dirty="0" smtClean="0"/>
          </a:p>
          <a:p>
            <a:pPr lvl="1"/>
            <a:r>
              <a:rPr lang="en-US" dirty="0" smtClean="0"/>
              <a:t>allocate only</a:t>
            </a:r>
          </a:p>
          <a:p>
            <a:pPr lvl="1"/>
            <a:r>
              <a:rPr lang="en-US" dirty="0" smtClean="0"/>
              <a:t> allocate </a:t>
            </a:r>
            <a:r>
              <a:rPr lang="en-US" dirty="0"/>
              <a:t>and free with a very simple, fast, </a:t>
            </a:r>
            <a:r>
              <a:rPr lang="en-US" dirty="0" smtClean="0"/>
              <a:t>algorithm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more complex but fast allocate </a:t>
            </a:r>
            <a:endParaRPr lang="en-US" dirty="0" smtClean="0"/>
          </a:p>
          <a:p>
            <a:pPr lvl="1"/>
            <a:r>
              <a:rPr lang="en-US" dirty="0" smtClean="0"/>
              <a:t>free </a:t>
            </a:r>
            <a:r>
              <a:rPr lang="en-US" dirty="0"/>
              <a:t>algorithm with memory </a:t>
            </a:r>
            <a:r>
              <a:rPr lang="en-US" dirty="0" smtClean="0"/>
              <a:t>coalescence</a:t>
            </a:r>
          </a:p>
          <a:p>
            <a:endParaRPr lang="en-US" dirty="0"/>
          </a:p>
          <a:p>
            <a:r>
              <a:rPr lang="en-US" dirty="0" smtClean="0"/>
              <a:t>The thread tick method switches tasks depending on priority and a round-robin scheduling scheme via an interrupt from a hardware timer.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58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624110"/>
            <a:ext cx="7379327" cy="1280890"/>
          </a:xfrm>
        </p:spPr>
        <p:txBody>
          <a:bodyPr>
            <a:normAutofit/>
          </a:bodyPr>
          <a:lstStyle/>
          <a:p>
            <a:r>
              <a:rPr lang="en-US" dirty="0" smtClean="0"/>
              <a:t>Examples of embedded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/>
          </a:bodyPr>
          <a:lstStyle/>
          <a:p>
            <a:r>
              <a:rPr lang="en-US" dirty="0" smtClean="0"/>
              <a:t>Missiles navigation unit</a:t>
            </a:r>
          </a:p>
          <a:p>
            <a:r>
              <a:rPr lang="en-US" dirty="0" smtClean="0"/>
              <a:t>GPS device</a:t>
            </a:r>
          </a:p>
          <a:p>
            <a:r>
              <a:rPr lang="en-US" dirty="0" smtClean="0"/>
              <a:t>Mobile phones </a:t>
            </a:r>
          </a:p>
          <a:p>
            <a:r>
              <a:rPr lang="en-US" dirty="0" smtClean="0"/>
              <a:t>Car ABS</a:t>
            </a:r>
          </a:p>
          <a:p>
            <a:r>
              <a:rPr lang="en-US" dirty="0" smtClean="0"/>
              <a:t>Intruder </a:t>
            </a:r>
            <a:r>
              <a:rPr lang="en-US" dirty="0"/>
              <a:t>alarm </a:t>
            </a:r>
            <a:r>
              <a:rPr lang="en-US" dirty="0" smtClean="0"/>
              <a:t>systems</a:t>
            </a:r>
          </a:p>
          <a:p>
            <a:r>
              <a:rPr lang="en-US" dirty="0" smtClean="0"/>
              <a:t>Aircraft autopilot </a:t>
            </a:r>
          </a:p>
          <a:p>
            <a:r>
              <a:rPr lang="en-US" dirty="0" smtClean="0"/>
              <a:t>MP3 player</a:t>
            </a:r>
          </a:p>
          <a:p>
            <a:r>
              <a:rPr lang="en-US" dirty="0" smtClean="0"/>
              <a:t>EKG</a:t>
            </a:r>
          </a:p>
          <a:p>
            <a:r>
              <a:rPr lang="en-US" dirty="0" smtClean="0"/>
              <a:t>…</a:t>
            </a:r>
          </a:p>
          <a:p>
            <a:endParaRPr lang="en-US" dirty="0"/>
          </a:p>
        </p:txBody>
      </p:sp>
      <p:pic>
        <p:nvPicPr>
          <p:cNvPr id="2050" name="Picture 2" descr="File:ADSL modem router internals labele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3" y="3319264"/>
            <a:ext cx="4245529" cy="353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408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8856984" cy="1280890"/>
          </a:xfrm>
        </p:spPr>
        <p:txBody>
          <a:bodyPr>
            <a:normAutofit/>
          </a:bodyPr>
          <a:lstStyle/>
          <a:p>
            <a:r>
              <a:rPr lang="en-US" dirty="0" smtClean="0"/>
              <a:t>Characteristic of embedded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/>
          </a:bodyPr>
          <a:lstStyle/>
          <a:p>
            <a:r>
              <a:rPr lang="en-US" dirty="0" smtClean="0"/>
              <a:t>Rarely </a:t>
            </a:r>
            <a:r>
              <a:rPr lang="en-US" dirty="0"/>
              <a:t>have display capabilities, and if they do have displays, they are usually limited to small text-only LCD </a:t>
            </a:r>
            <a:r>
              <a:rPr lang="en-US" dirty="0" smtClean="0"/>
              <a:t>displays</a:t>
            </a:r>
          </a:p>
          <a:p>
            <a:endParaRPr lang="en-US" dirty="0" smtClean="0"/>
          </a:p>
          <a:p>
            <a:r>
              <a:rPr lang="en-US" dirty="0" smtClean="0"/>
              <a:t>Usually </a:t>
            </a:r>
            <a:r>
              <a:rPr lang="en-US" dirty="0"/>
              <a:t>have very strict memory limitations, processor limitations, and speed </a:t>
            </a:r>
            <a:r>
              <a:rPr lang="en-US" dirty="0" smtClean="0"/>
              <a:t>limitations</a:t>
            </a:r>
          </a:p>
          <a:p>
            <a:endParaRPr lang="en-US" dirty="0" smtClean="0"/>
          </a:p>
          <a:p>
            <a:r>
              <a:rPr lang="en-US" dirty="0" smtClean="0"/>
              <a:t>Other resources may not even exist </a:t>
            </a:r>
          </a:p>
          <a:p>
            <a:pPr lvl="1"/>
            <a:r>
              <a:rPr lang="en-US" dirty="0" smtClean="0"/>
              <a:t>e.g. most embedded processors do not have hardware FPUs (Floating-Point Processing Unit). </a:t>
            </a:r>
          </a:p>
        </p:txBody>
      </p:sp>
    </p:spTree>
    <p:extLst>
      <p:ext uri="{BB962C8B-B14F-4D97-AF65-F5344CB8AC3E}">
        <p14:creationId xmlns:p14="http://schemas.microsoft.com/office/powerpoint/2010/main" val="244360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Embedded Programming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Embedded </a:t>
            </a:r>
            <a:r>
              <a:rPr lang="en-US" dirty="0"/>
              <a:t>systems frequently have the cheapest processors that can do the job. </a:t>
            </a:r>
            <a:endParaRPr lang="en-US" dirty="0" smtClean="0"/>
          </a:p>
          <a:p>
            <a:pPr lvl="1"/>
            <a:r>
              <a:rPr lang="en-US" dirty="0" smtClean="0"/>
              <a:t>Programs </a:t>
            </a:r>
            <a:r>
              <a:rPr lang="en-US" dirty="0"/>
              <a:t>need to be written as efficiently as possible. </a:t>
            </a:r>
            <a:endParaRPr lang="en-US" dirty="0" smtClean="0"/>
          </a:p>
          <a:p>
            <a:pPr lvl="1"/>
            <a:r>
              <a:rPr lang="en-US" dirty="0" smtClean="0"/>
              <a:t>When </a:t>
            </a:r>
            <a:r>
              <a:rPr lang="en-US" dirty="0"/>
              <a:t>dealing with large data sets, issues like memory cache misses that never matter in PC programming can hurt you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r>
              <a:rPr lang="en-US" dirty="0" smtClean="0"/>
              <a:t>Embedded </a:t>
            </a:r>
            <a:r>
              <a:rPr lang="en-US" dirty="0"/>
              <a:t>systems usually have the least memory they can get away with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algorithms </a:t>
            </a:r>
            <a:r>
              <a:rPr lang="en-US" dirty="0"/>
              <a:t>must be memory efficient (unlike in PC programs, </a:t>
            </a:r>
            <a:r>
              <a:rPr lang="en-US" dirty="0" smtClean="0"/>
              <a:t>frequently </a:t>
            </a:r>
            <a:r>
              <a:rPr lang="en-US" dirty="0"/>
              <a:t>sacrifice processor time for memory, rather than the </a:t>
            </a:r>
            <a:r>
              <a:rPr lang="en-US" dirty="0" smtClean="0"/>
              <a:t>reverse</a:t>
            </a:r>
          </a:p>
          <a:p>
            <a:pPr lvl="1"/>
            <a:r>
              <a:rPr lang="en-US" dirty="0" smtClean="0"/>
              <a:t>can't </a:t>
            </a:r>
            <a:r>
              <a:rPr lang="en-US" dirty="0"/>
              <a:t>afford to leak memory. Embedded applications generally use deterministic memory techniques and avoid the default "</a:t>
            </a:r>
            <a:r>
              <a:rPr lang="en-US" i="1" dirty="0"/>
              <a:t>new</a:t>
            </a:r>
            <a:r>
              <a:rPr lang="en-US" dirty="0"/>
              <a:t>" and "</a:t>
            </a:r>
            <a:r>
              <a:rPr lang="en-US" i="1" dirty="0" err="1"/>
              <a:t>malloc</a:t>
            </a:r>
            <a:r>
              <a:rPr lang="en-US" dirty="0"/>
              <a:t>" functions, so that leaks can be found and eliminated more easily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r>
              <a:rPr lang="en-US" dirty="0"/>
              <a:t>Other resources </a:t>
            </a:r>
            <a:r>
              <a:rPr lang="en-US" dirty="0" smtClean="0"/>
              <a:t>may </a:t>
            </a:r>
            <a:r>
              <a:rPr lang="en-US" dirty="0"/>
              <a:t>not even </a:t>
            </a:r>
            <a:r>
              <a:rPr lang="en-US" dirty="0" smtClean="0"/>
              <a:t>exist</a:t>
            </a:r>
          </a:p>
          <a:p>
            <a:pPr lvl="1"/>
            <a:r>
              <a:rPr lang="en-US" dirty="0" smtClean="0"/>
              <a:t>Resources </a:t>
            </a:r>
            <a:r>
              <a:rPr lang="en-US" dirty="0"/>
              <a:t>either need to be emulated in software, or avoided altogether.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83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of embedded CPU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4925144"/>
          </a:xfrm>
        </p:spPr>
        <p:txBody>
          <a:bodyPr>
            <a:normAutofit/>
          </a:bodyPr>
          <a:lstStyle/>
          <a:p>
            <a:r>
              <a:rPr lang="en-US" dirty="0" smtClean="0"/>
              <a:t>Microprocessors</a:t>
            </a:r>
          </a:p>
          <a:p>
            <a:pPr lvl="1"/>
            <a:r>
              <a:rPr lang="en-US" dirty="0" smtClean="0"/>
              <a:t>Contain a processing core, and occasionally a few integrated peripherals.</a:t>
            </a:r>
          </a:p>
          <a:p>
            <a:r>
              <a:rPr lang="en-US" dirty="0" smtClean="0"/>
              <a:t>Microcontrollers</a:t>
            </a:r>
          </a:p>
          <a:p>
            <a:pPr lvl="1"/>
            <a:r>
              <a:rPr lang="en-US" dirty="0" smtClean="0"/>
              <a:t>all-in-one computer chips. </a:t>
            </a:r>
          </a:p>
          <a:p>
            <a:pPr lvl="1"/>
            <a:r>
              <a:rPr lang="en-US" dirty="0" smtClean="0"/>
              <a:t>Contain a processing core, memory, and integrated peripherals. </a:t>
            </a:r>
          </a:p>
          <a:p>
            <a:r>
              <a:rPr lang="en-US" dirty="0" smtClean="0"/>
              <a:t>Digital Signal Processor (DSP)</a:t>
            </a:r>
          </a:p>
          <a:p>
            <a:pPr lvl="1"/>
            <a:r>
              <a:rPr lang="en-US" dirty="0" smtClean="0"/>
              <a:t>Designate for processing signals. DSPs frequently run very quickly, and have immense processing power.</a:t>
            </a:r>
            <a:endParaRPr lang="en-US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C0E49"/>
              </a:clrFrom>
              <a:clrTo>
                <a:srgbClr val="0C0E4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4221" y="5849888"/>
            <a:ext cx="1359779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134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Example of programming PIC  simple I/O 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 smtClean="0"/>
              <a:t>#include &lt;p18f452.h&gt; 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// Configurations </a:t>
            </a:r>
          </a:p>
          <a:p>
            <a:pPr marL="0" indent="0">
              <a:buNone/>
            </a:pPr>
            <a:r>
              <a:rPr lang="en-US" sz="1200" dirty="0" smtClean="0"/>
              <a:t>#pragma </a:t>
            </a:r>
            <a:r>
              <a:rPr lang="en-US" sz="1200" dirty="0" err="1" smtClean="0"/>
              <a:t>config</a:t>
            </a:r>
            <a:r>
              <a:rPr lang="en-US" sz="1200" dirty="0" smtClean="0"/>
              <a:t> OSC = HSPLL, OSCS = ON, PWRT = ON, BOR = OFF, WDT = OFF, LVP = OFF 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// Main body </a:t>
            </a:r>
          </a:p>
          <a:p>
            <a:pPr marL="0" indent="0">
              <a:buNone/>
            </a:pPr>
            <a:r>
              <a:rPr lang="en-US" sz="1200" dirty="0" smtClean="0"/>
              <a:t>void main()</a:t>
            </a:r>
          </a:p>
          <a:p>
            <a:pPr marL="0" indent="0">
              <a:buNone/>
            </a:pPr>
            <a:r>
              <a:rPr lang="en-US" sz="1200" dirty="0" smtClean="0"/>
              <a:t>{ </a:t>
            </a:r>
          </a:p>
          <a:p>
            <a:pPr marL="0" indent="0">
              <a:buNone/>
            </a:pPr>
            <a:r>
              <a:rPr lang="en-US" sz="1200" dirty="0" smtClean="0"/>
              <a:t>    // Initializing ports </a:t>
            </a:r>
          </a:p>
          <a:p>
            <a:pPr marL="0" indent="0">
              <a:buNone/>
            </a:pPr>
            <a:r>
              <a:rPr lang="en-US" sz="1200" dirty="0" smtClean="0"/>
              <a:t>         PORTA = 0; PORTB = 0; </a:t>
            </a:r>
          </a:p>
          <a:p>
            <a:pPr marL="0" indent="0">
              <a:buNone/>
            </a:pPr>
            <a:r>
              <a:rPr lang="en-US" sz="1200" dirty="0" smtClean="0"/>
              <a:t>    // Set RA4 as input and RB3-RB0 as output</a:t>
            </a:r>
          </a:p>
          <a:p>
            <a:pPr marL="0" indent="0">
              <a:buNone/>
            </a:pPr>
            <a:r>
              <a:rPr lang="en-US" sz="1200" dirty="0" smtClean="0"/>
              <a:t>          TRISA |= 0x10; TRISB &amp;= 0xF0; </a:t>
            </a:r>
          </a:p>
          <a:p>
            <a:pPr marL="0" indent="0">
              <a:buNone/>
            </a:pPr>
            <a:r>
              <a:rPr lang="en-US" sz="1200" dirty="0" smtClean="0"/>
              <a:t>     // Set value 0x0A to PORTB</a:t>
            </a:r>
          </a:p>
          <a:p>
            <a:pPr marL="0" indent="0">
              <a:buNone/>
            </a:pPr>
            <a:r>
              <a:rPr lang="en-US" sz="1200" dirty="0"/>
              <a:t> </a:t>
            </a:r>
            <a:r>
              <a:rPr lang="en-US" sz="1200" dirty="0" smtClean="0"/>
              <a:t>          PORTB = 0x0A;</a:t>
            </a:r>
          </a:p>
          <a:p>
            <a:pPr marL="0" indent="0">
              <a:buNone/>
            </a:pPr>
            <a:r>
              <a:rPr lang="en-US" sz="1200" dirty="0" smtClean="0"/>
              <a:t>    // If button is pressed, toggle PORTB </a:t>
            </a:r>
          </a:p>
          <a:p>
            <a:pPr marL="0" indent="0">
              <a:buNone/>
            </a:pPr>
            <a:r>
              <a:rPr lang="en-US" sz="1200" dirty="0" smtClean="0"/>
              <a:t>           while(1) </a:t>
            </a:r>
          </a:p>
          <a:p>
            <a:pPr marL="0" indent="0">
              <a:buNone/>
            </a:pPr>
            <a:r>
              <a:rPr lang="en-US" sz="1200" dirty="0" smtClean="0"/>
              <a:t>           { </a:t>
            </a:r>
          </a:p>
          <a:p>
            <a:pPr marL="0" indent="0">
              <a:buNone/>
            </a:pPr>
            <a:r>
              <a:rPr lang="en-US" sz="1200" dirty="0" smtClean="0"/>
              <a:t>              if(PORTAbits.RA4 != 0) </a:t>
            </a:r>
          </a:p>
          <a:p>
            <a:pPr marL="0" indent="0">
              <a:buNone/>
            </a:pPr>
            <a:r>
              <a:rPr lang="en-US" sz="1200" dirty="0"/>
              <a:t> </a:t>
            </a:r>
            <a:r>
              <a:rPr lang="en-US" sz="1200" dirty="0" smtClean="0"/>
              <a:t>                   PORTB = ~PORTB;</a:t>
            </a:r>
          </a:p>
          <a:p>
            <a:pPr marL="0" indent="0">
              <a:buNone/>
            </a:pPr>
            <a:r>
              <a:rPr lang="en-US" sz="1200" dirty="0" smtClean="0"/>
              <a:t>            } </a:t>
            </a:r>
          </a:p>
          <a:p>
            <a:pPr marL="0" indent="0">
              <a:buNone/>
            </a:pPr>
            <a:r>
              <a:rPr lang="en-US" sz="1200" dirty="0" smtClean="0"/>
              <a:t>}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6363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does Real time (RT) system mean?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248472"/>
          </a:xfrm>
        </p:spPr>
        <p:txBody>
          <a:bodyPr>
            <a:normAutofit/>
          </a:bodyPr>
          <a:lstStyle/>
          <a:p>
            <a:r>
              <a:rPr lang="en-US" dirty="0" smtClean="0"/>
              <a:t>System which fulfilling its task required time limitations in serving processes / tasks – “deadlines”</a:t>
            </a:r>
          </a:p>
          <a:p>
            <a:endParaRPr lang="en-US" dirty="0" smtClean="0"/>
          </a:p>
          <a:p>
            <a:r>
              <a:rPr lang="en-US" dirty="0" smtClean="0"/>
              <a:t>Almost </a:t>
            </a:r>
            <a:r>
              <a:rPr lang="en-US" dirty="0"/>
              <a:t>all embedded systems need to be able to prioritize some tasks over others, and to be able to put off/skip low priority tasks such as UI in favor of high priority tasks like hardware control</a:t>
            </a:r>
          </a:p>
        </p:txBody>
      </p:sp>
    </p:spTree>
    <p:extLst>
      <p:ext uri="{BB962C8B-B14F-4D97-AF65-F5344CB8AC3E}">
        <p14:creationId xmlns:p14="http://schemas.microsoft.com/office/powerpoint/2010/main" val="217598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 Real Time systems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non real time system is a system where there are no deadlines involved. Non-RT systems could be described as follow:</a:t>
            </a:r>
          </a:p>
          <a:p>
            <a:pPr lvl="1"/>
            <a:r>
              <a:rPr lang="en-US" dirty="0" smtClean="0"/>
              <a:t>”</a:t>
            </a:r>
            <a:r>
              <a:rPr lang="en-US" i="1" dirty="0" smtClean="0"/>
              <a:t>A non real time system is a system where the programmed reaction to a stimulus will certainly happen sometime in the future</a:t>
            </a:r>
            <a:r>
              <a:rPr lang="en-US" dirty="0" smtClean="0"/>
              <a:t>”.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95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425</TotalTime>
  <Words>1336</Words>
  <Application>Microsoft Office PowerPoint</Application>
  <PresentationFormat>On-screen Show (4:3)</PresentationFormat>
  <Paragraphs>226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Century Gothic</vt:lpstr>
      <vt:lpstr>Wingdings</vt:lpstr>
      <vt:lpstr>Wingdings 3</vt:lpstr>
      <vt:lpstr>Wisp</vt:lpstr>
      <vt:lpstr>Embedded Real time Operating  Systems</vt:lpstr>
      <vt:lpstr>What is an embedded system?</vt:lpstr>
      <vt:lpstr>Examples of embedded systems</vt:lpstr>
      <vt:lpstr>Characteristic of embedded systems</vt:lpstr>
      <vt:lpstr>Embedded Programming challenges</vt:lpstr>
      <vt:lpstr>Type of embedded CPU</vt:lpstr>
      <vt:lpstr>Example of programming PIC  simple I/O  </vt:lpstr>
      <vt:lpstr>What does Real time (RT) system mean?</vt:lpstr>
      <vt:lpstr>Non Real Time systems </vt:lpstr>
      <vt:lpstr>Systems’ Real time classification</vt:lpstr>
      <vt:lpstr>Real time operating system (RTOS)</vt:lpstr>
      <vt:lpstr>RTOS architectures</vt:lpstr>
      <vt:lpstr>PowerPoint Presentation</vt:lpstr>
      <vt:lpstr>Some commonly used RTOS scheduling algorithms</vt:lpstr>
      <vt:lpstr>Fixed priority preemptive</vt:lpstr>
      <vt:lpstr>Fixed priority preemptive (cont’)</vt:lpstr>
      <vt:lpstr>Fixed priority preemptive (cont’)</vt:lpstr>
      <vt:lpstr>Interrupts handling</vt:lpstr>
      <vt:lpstr>Memory allocation</vt:lpstr>
      <vt:lpstr>What is a good RTOS?</vt:lpstr>
      <vt:lpstr>What is a good RTOS? (cont’)</vt:lpstr>
      <vt:lpstr>List of known RTOS</vt:lpstr>
      <vt:lpstr>VxWorks</vt:lpstr>
      <vt:lpstr>VxWorks characteristics </vt:lpstr>
      <vt:lpstr>VxWorks characteristics  (cont’)</vt:lpstr>
      <vt:lpstr>VxWorks characteristics  (cont’)</vt:lpstr>
      <vt:lpstr>eCos</vt:lpstr>
      <vt:lpstr>FreeRTOS</vt:lpstr>
      <vt:lpstr>FreeRTOS (cont’)</vt:lpstr>
    </vt:vector>
  </TitlesOfParts>
  <Company>NDS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Embedded Real time OS</dc:title>
  <dc:creator>Windows User</dc:creator>
  <cp:lastModifiedBy>kornaros</cp:lastModifiedBy>
  <cp:revision>27</cp:revision>
  <dcterms:created xsi:type="dcterms:W3CDTF">2013-12-28T12:50:11Z</dcterms:created>
  <dcterms:modified xsi:type="dcterms:W3CDTF">2017-12-15T07:10:56Z</dcterms:modified>
</cp:coreProperties>
</file>