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4"/>
  </p:notesMasterIdLst>
  <p:sldIdLst>
    <p:sldId id="285" r:id="rId2"/>
    <p:sldId id="286" r:id="rId3"/>
    <p:sldId id="287" r:id="rId4"/>
    <p:sldId id="288" r:id="rId5"/>
    <p:sldId id="289" r:id="rId6"/>
    <p:sldId id="308" r:id="rId7"/>
    <p:sldId id="290" r:id="rId8"/>
    <p:sldId id="291" r:id="rId9"/>
    <p:sldId id="292" r:id="rId10"/>
    <p:sldId id="293" r:id="rId11"/>
    <p:sldId id="294" r:id="rId12"/>
    <p:sldId id="295" r:id="rId13"/>
    <p:sldId id="296" r:id="rId14"/>
    <p:sldId id="297" r:id="rId15"/>
    <p:sldId id="298" r:id="rId16"/>
    <p:sldId id="299" r:id="rId17"/>
    <p:sldId id="300" r:id="rId18"/>
    <p:sldId id="301" r:id="rId19"/>
    <p:sldId id="302" r:id="rId20"/>
    <p:sldId id="303" r:id="rId21"/>
    <p:sldId id="304" r:id="rId22"/>
    <p:sldId id="305" r:id="rId23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552" y="3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F5D65BE0-491C-4C4F-A668-BF909C59F6A9}" type="datetimeFigureOut">
              <a:rPr lang="en-US" smtClean="0"/>
              <a:t>12/15/2017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43382F5B-6BF2-4299-972F-4E38EBA7E2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42982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51F64A-5ABC-4089-B4D8-D035D4D3A05D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981627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51F64A-5ABC-4089-B4D8-D035D4D3A05D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674909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51F64A-5ABC-4089-B4D8-D035D4D3A05D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632321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269095-5020-42B1-859B-18673954BC8F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161663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51F64A-5ABC-4089-B4D8-D035D4D3A05D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179108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269095-5020-42B1-859B-18673954BC8F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343381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51F64A-5ABC-4089-B4D8-D035D4D3A05D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616719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269095-5020-42B1-859B-18673954BC8F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765371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51F64A-5ABC-4089-B4D8-D035D4D3A05D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734060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51F64A-5ABC-4089-B4D8-D035D4D3A05D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314697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51F64A-5ABC-4089-B4D8-D035D4D3A05D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6901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C3C86E9E-3AA1-4A6A-951A-BB200625AB65}" type="datetime1">
              <a:rPr lang="en-US" smtClean="0"/>
              <a:pPr/>
              <a:t>12/15/2017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7372CEC-55CC-48F1-8EA9-CCE5955C4F3B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846766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51F64A-5ABC-4089-B4D8-D035D4D3A05D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639441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51F64A-5ABC-4089-B4D8-D035D4D3A05D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434319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C3C86E9E-3AA1-4A6A-951A-BB200625AB65}" type="datetime1">
              <a:rPr lang="en-US" smtClean="0"/>
              <a:pPr/>
              <a:t>12/15/2017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7372CEC-55CC-48F1-8EA9-CCE5955C4F3B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438574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C3C86E9E-3AA1-4A6A-951A-BB200625AB65}" type="datetime1">
              <a:rPr lang="en-US" smtClean="0"/>
              <a:pPr/>
              <a:t>12/15/2017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7372CEC-55CC-48F1-8EA9-CCE5955C4F3B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402317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C3C86E9E-3AA1-4A6A-951A-BB200625AB65}" type="datetime1">
              <a:rPr lang="en-US" smtClean="0"/>
              <a:pPr/>
              <a:t>12/15/2017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7372CEC-55CC-48F1-8EA9-CCE5955C4F3B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581746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51F64A-5ABC-4089-B4D8-D035D4D3A05D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679869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51F64A-5ABC-4089-B4D8-D035D4D3A05D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32871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269095-5020-42B1-859B-18673954BC8F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242089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269095-5020-42B1-859B-18673954BC8F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02836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accent3">
                    <a:lumMod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E0F4C-6271-4DAD-A0C4-F2D75D8F14A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12/15/2017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10BDD-7705-4297-B36F-950EADCDE3A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7" name="Picture 2" descr="http://www.eecs.umich.edu/hub/html/pics/bar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1156771"/>
          </a:xfrm>
          <a:prstGeom prst="rect">
            <a:avLst/>
          </a:prstGeom>
          <a:noFill/>
        </p:spPr>
      </p:pic>
      <p:pic>
        <p:nvPicPr>
          <p:cNvPr id="8" name="Picture 2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5995979"/>
            <a:ext cx="1371600" cy="8620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0326376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E0F4C-6271-4DAD-A0C4-F2D75D8F14A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12/15/2017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10BDD-7705-4297-B36F-950EADCDE3A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39419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E0F4C-6271-4DAD-A0C4-F2D75D8F14A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12/15/2017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10BDD-7705-4297-B36F-950EADCDE3A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83939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E0F4C-6271-4DAD-A0C4-F2D75D8F14A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12/15/2017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10BDD-7705-4297-B36F-950EADCDE3A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60630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E0F4C-6271-4DAD-A0C4-F2D75D8F14A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12/15/2017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10BDD-7705-4297-B36F-950EADCDE3A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4640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E0F4C-6271-4DAD-A0C4-F2D75D8F14A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12/15/2017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10BDD-7705-4297-B36F-950EADCDE3A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49650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E0F4C-6271-4DAD-A0C4-F2D75D8F14A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12/15/2017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10BDD-7705-4297-B36F-950EADCDE3A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3987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E0F4C-6271-4DAD-A0C4-F2D75D8F14A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12/15/2017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10BDD-7705-4297-B36F-950EADCDE3A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61824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E0F4C-6271-4DAD-A0C4-F2D75D8F14A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12/15/2017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10BDD-7705-4297-B36F-950EADCDE3A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83361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E0F4C-6271-4DAD-A0C4-F2D75D8F14A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12/15/2017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10BDD-7705-4297-B36F-950EADCDE3A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1481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E0F4C-6271-4DAD-A0C4-F2D75D8F14A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12/15/2017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10BDD-7705-4297-B36F-950EADCDE3A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9155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9E0F4C-6271-4DAD-A0C4-F2D75D8F14A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12/15/2017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410BDD-7705-4297-B36F-950EADCDE3A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3257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image" Target="file:///C:\Users\373a\Dropbox\452\Fall11\Image_1" TargetMode="External"/><Relationship Id="rId5" Type="http://schemas.openxmlformats.org/officeDocument/2006/relationships/image" Target="../media/image5.png"/><Relationship Id="rId4" Type="http://schemas.openxmlformats.org/officeDocument/2006/relationships/image" Target="file:///C:\Users\373a\Dropbox\452\Fall11\Image_0" TargetMode="Externa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cn.el.yuntech.edu.tw/course/95/real_time_os/present%20paper/Scheduling%20Algorithms%20for%20Multiprogramming%20in%20a%20Hard-.pdf" TargetMode="Externa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idsc.ethz.ch/Courses/embedded_control_systems/Exercises/SWArchitecture08.pdf" TargetMode="External"/><Relationship Id="rId4" Type="http://schemas.openxmlformats.org/officeDocument/2006/relationships/image" Target="file:///C:\Users\373a\Dropbox\452\Fall11\Image_10" TargetMode="Externa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EECS 473</a:t>
            </a:r>
            <a:br>
              <a:rPr lang="en-US" dirty="0" smtClean="0"/>
            </a:br>
            <a:r>
              <a:rPr lang="en-US" dirty="0" smtClean="0"/>
              <a:t>Advanced Embedded Systems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An introduction to real time systems and scheduling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438400" y="5934670"/>
            <a:ext cx="434339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Chunks adapted from work by</a:t>
            </a:r>
          </a:p>
          <a:p>
            <a:pPr algn="ctr"/>
            <a:r>
              <a:rPr lang="en-US" dirty="0" smtClean="0"/>
              <a:t>Dr. Fred </a:t>
            </a:r>
            <a:r>
              <a:rPr lang="en-US" dirty="0" err="1" smtClean="0"/>
              <a:t>Kuhns</a:t>
            </a:r>
            <a:r>
              <a:rPr lang="en-US" dirty="0" smtClean="0"/>
              <a:t> of Washington University</a:t>
            </a:r>
          </a:p>
          <a:p>
            <a:pPr algn="ctr"/>
            <a:r>
              <a:rPr lang="en-US" dirty="0" smtClean="0"/>
              <a:t>and </a:t>
            </a:r>
            <a:r>
              <a:rPr lang="en-US" dirty="0" err="1" smtClean="0"/>
              <a:t>Farhan</a:t>
            </a:r>
            <a:r>
              <a:rPr lang="en-US" dirty="0" smtClean="0"/>
              <a:t> </a:t>
            </a:r>
            <a:r>
              <a:rPr lang="en-US" dirty="0" err="1" smtClean="0"/>
              <a:t>Hormasji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239311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Preemption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What it is and how it helps</a:t>
            </a:r>
            <a:endParaRPr lang="en-US" dirty="0"/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800" y="1333500"/>
            <a:ext cx="6449656" cy="552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Footer Placeholder 4"/>
          <p:cNvSpPr txBox="1">
            <a:spLocks/>
          </p:cNvSpPr>
          <p:nvPr/>
        </p:nvSpPr>
        <p:spPr>
          <a:xfrm>
            <a:off x="4191000" y="6356350"/>
            <a:ext cx="4267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Mohammadi</a:t>
            </a: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en-US" sz="1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Arezou</a:t>
            </a: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and </a:t>
            </a:r>
            <a:r>
              <a:rPr kumimoji="0" lang="en-US" sz="1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Selim</a:t>
            </a: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G. </a:t>
            </a:r>
            <a:r>
              <a:rPr kumimoji="0" lang="en-US" sz="1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Akl</a:t>
            </a: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"Scheduling Algorithms for Real-Time Systems." (2005)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257800" y="4343400"/>
            <a:ext cx="3340530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For periodic tasks we generally 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assume the deadline is the same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as the period (you must finish the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the current one before the next 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one is released).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0" y="0"/>
            <a:ext cx="15561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What is a RTS?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8034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Scheduling algorithms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scheduling algorithm is a scheme that selects what job to run next.</a:t>
            </a:r>
          </a:p>
          <a:p>
            <a:pPr lvl="1"/>
            <a:r>
              <a:rPr lang="en-US" dirty="0" smtClean="0"/>
              <a:t>Can be preemptive or non-preemptive.</a:t>
            </a:r>
          </a:p>
          <a:p>
            <a:pPr lvl="1"/>
            <a:r>
              <a:rPr lang="en-US" dirty="0" smtClean="0"/>
              <a:t>Dynamic or static priorities</a:t>
            </a:r>
          </a:p>
          <a:p>
            <a:pPr lvl="1"/>
            <a:r>
              <a:rPr lang="en-US" dirty="0" smtClean="0"/>
              <a:t>Etc.</a:t>
            </a:r>
          </a:p>
        </p:txBody>
      </p:sp>
    </p:spTree>
    <p:extLst>
      <p:ext uri="{BB962C8B-B14F-4D97-AF65-F5344CB8AC3E}">
        <p14:creationId xmlns:p14="http://schemas.microsoft.com/office/powerpoint/2010/main" val="2926989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Two scheduling schemes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b="1" dirty="0" smtClean="0"/>
              <a:t>Rate monotonic </a:t>
            </a:r>
            <a:br>
              <a:rPr lang="en-US" b="1" dirty="0" smtClean="0"/>
            </a:br>
            <a:r>
              <a:rPr lang="en-US" b="1" dirty="0" smtClean="0"/>
              <a:t>(RM)</a:t>
            </a:r>
          </a:p>
          <a:p>
            <a:pPr lvl="1"/>
            <a:r>
              <a:rPr lang="en-US" dirty="0" smtClean="0"/>
              <a:t>Static priority scheme</a:t>
            </a:r>
          </a:p>
          <a:p>
            <a:pPr lvl="1"/>
            <a:r>
              <a:rPr lang="en-US" dirty="0" smtClean="0"/>
              <a:t>Simple to implement</a:t>
            </a:r>
          </a:p>
          <a:p>
            <a:pPr lvl="1"/>
            <a:r>
              <a:rPr lang="en-US" dirty="0" smtClean="0"/>
              <a:t>Nice properties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b="1" dirty="0" smtClean="0"/>
              <a:t>Earliest deadline first (EDF)</a:t>
            </a:r>
          </a:p>
          <a:p>
            <a:pPr lvl="1"/>
            <a:r>
              <a:rPr lang="en-US" dirty="0" smtClean="0"/>
              <a:t>Dynamic priority scheme</a:t>
            </a:r>
          </a:p>
          <a:p>
            <a:pPr lvl="1"/>
            <a:r>
              <a:rPr lang="en-US" dirty="0" smtClean="0"/>
              <a:t>Harder to implement</a:t>
            </a:r>
          </a:p>
          <a:p>
            <a:pPr lvl="1"/>
            <a:r>
              <a:rPr lang="en-US" dirty="0" smtClean="0"/>
              <a:t>Very nice properties</a:t>
            </a: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143000" y="5791200"/>
            <a:ext cx="276191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/>
              <a:t>Just doing RM today.</a:t>
            </a:r>
            <a:endParaRPr lang="en-US" sz="2400" i="1" dirty="0"/>
          </a:p>
        </p:txBody>
      </p:sp>
    </p:spTree>
    <p:extLst>
      <p:ext uri="{BB962C8B-B14F-4D97-AF65-F5344CB8AC3E}">
        <p14:creationId xmlns:p14="http://schemas.microsoft.com/office/powerpoint/2010/main" val="15291213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RM and EDF </a:t>
            </a:r>
            <a:r>
              <a:rPr lang="en-US" i="1" dirty="0" smtClean="0"/>
              <a:t>assumptions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 task has any non-</a:t>
            </a:r>
            <a:r>
              <a:rPr lang="en-US" dirty="0" err="1" smtClean="0"/>
              <a:t>preemptable</a:t>
            </a:r>
            <a:r>
              <a:rPr lang="en-US" dirty="0" smtClean="0"/>
              <a:t> section and the cost of preemption is negligible.</a:t>
            </a:r>
          </a:p>
          <a:p>
            <a:r>
              <a:rPr lang="en-US" dirty="0" smtClean="0"/>
              <a:t>Only processing requirements are significant; memory, I/O, and other resource requirements are negligible.</a:t>
            </a:r>
          </a:p>
          <a:p>
            <a:r>
              <a:rPr lang="en-US" dirty="0" smtClean="0"/>
              <a:t>All tasks are independent; there are no precedence constraints.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9712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Terms and definitions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lvl="0"/>
            <a:r>
              <a:rPr lang="en-US" b="1" dirty="0" smtClean="0"/>
              <a:t>Execution time of a task</a:t>
            </a:r>
            <a:r>
              <a:rPr lang="en-US" dirty="0" smtClean="0"/>
              <a:t> - time it takes for a task to run to completion </a:t>
            </a:r>
          </a:p>
          <a:p>
            <a:pPr lvl="0"/>
            <a:r>
              <a:rPr lang="en-US" b="1" dirty="0" smtClean="0"/>
              <a:t>Period of a task</a:t>
            </a:r>
            <a:r>
              <a:rPr lang="en-US" dirty="0" smtClean="0"/>
              <a:t> - how often a task is being called to execute; can generally assume tasks are periodic although this may not be the case in real-world systems</a:t>
            </a:r>
          </a:p>
          <a:p>
            <a:pPr lvl="0"/>
            <a:r>
              <a:rPr lang="en-US" b="1" dirty="0" smtClean="0"/>
              <a:t>CPU utilization</a:t>
            </a:r>
            <a:r>
              <a:rPr lang="en-US" dirty="0" smtClean="0"/>
              <a:t> - the percentage of time that the processor is being used to execute a specific scheduled task</a:t>
            </a:r>
          </a:p>
          <a:p>
            <a:pPr lvl="0"/>
            <a:endParaRPr lang="en-US" dirty="0" smtClean="0"/>
          </a:p>
          <a:p>
            <a:pPr lvl="0"/>
            <a:endParaRPr lang="en-US" dirty="0" smtClean="0"/>
          </a:p>
          <a:p>
            <a:pPr lvl="1"/>
            <a:r>
              <a:rPr lang="en-US" dirty="0" smtClean="0"/>
              <a:t>where </a:t>
            </a:r>
            <a:r>
              <a:rPr lang="en-US" dirty="0" err="1" smtClean="0"/>
              <a:t>e</a:t>
            </a:r>
            <a:r>
              <a:rPr lang="en-US" baseline="-25000" dirty="0" err="1" smtClean="0"/>
              <a:t>i</a:t>
            </a:r>
            <a:r>
              <a:rPr lang="en-US" dirty="0" smtClean="0"/>
              <a:t> is the execution time of task </a:t>
            </a:r>
            <a:r>
              <a:rPr lang="en-US" dirty="0" err="1" smtClean="0"/>
              <a:t>i</a:t>
            </a:r>
            <a:r>
              <a:rPr lang="en-US" dirty="0" smtClean="0"/>
              <a:t>, and P</a:t>
            </a:r>
            <a:r>
              <a:rPr lang="en-US" baseline="-25000" dirty="0" smtClean="0"/>
              <a:t>i</a:t>
            </a:r>
            <a:r>
              <a:rPr lang="en-US" dirty="0" smtClean="0"/>
              <a:t> is its period</a:t>
            </a:r>
          </a:p>
          <a:p>
            <a:pPr lvl="0"/>
            <a:r>
              <a:rPr lang="en-US" b="1" dirty="0" smtClean="0"/>
              <a:t>Total CPU utilization</a:t>
            </a:r>
            <a:r>
              <a:rPr lang="en-US" dirty="0" smtClean="0"/>
              <a:t> - the summation of the utilization of all tasks to be scheduled</a:t>
            </a:r>
          </a:p>
          <a:p>
            <a:endParaRPr lang="en-US" dirty="0"/>
          </a:p>
        </p:txBody>
      </p:sp>
      <p:pic>
        <p:nvPicPr>
          <p:cNvPr id="4" name="Picture 3" descr="Image_0"/>
          <p:cNvPicPr/>
          <p:nvPr/>
        </p:nvPicPr>
        <p:blipFill>
          <a:blip r:embed="rId3" r:link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5200" y="3962401"/>
            <a:ext cx="838200" cy="533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4" descr="Image_1"/>
          <p:cNvPicPr/>
          <p:nvPr/>
        </p:nvPicPr>
        <p:blipFill>
          <a:blip r:embed="rId5" r:link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3399" y="5638800"/>
            <a:ext cx="737683" cy="6096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60542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RM Scheduling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It is a </a:t>
            </a:r>
            <a:r>
              <a:rPr lang="en-US" b="1" dirty="0" smtClean="0"/>
              <a:t>static</a:t>
            </a:r>
            <a:r>
              <a:rPr lang="en-US" dirty="0" smtClean="0"/>
              <a:t>-priority preemptive scheme involving periodic tasks only.</a:t>
            </a:r>
          </a:p>
          <a:p>
            <a:pPr lvl="1"/>
            <a:r>
              <a:rPr lang="en-US" dirty="0" smtClean="0"/>
              <a:t>Well, it mumbles about non-periodic tasks, but…</a:t>
            </a:r>
          </a:p>
          <a:p>
            <a:r>
              <a:rPr lang="en-US" dirty="0" smtClean="0"/>
              <a:t>Basic idea:</a:t>
            </a:r>
          </a:p>
          <a:p>
            <a:pPr lvl="1"/>
            <a:r>
              <a:rPr lang="en-US" b="1" dirty="0" smtClean="0">
                <a:solidFill>
                  <a:srgbClr val="FF0000"/>
                </a:solidFill>
              </a:rPr>
              <a:t>Priority goes to the task with the lowest period.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4"/>
          <p:cNvSpPr txBox="1">
            <a:spLocks/>
          </p:cNvSpPr>
          <p:nvPr/>
        </p:nvSpPr>
        <p:spPr>
          <a:xfrm>
            <a:off x="990600" y="6356350"/>
            <a:ext cx="632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Mohammadi, Arezou, and Selim G. Akl. "Scheduling Algorithms for Real-Time Systems." (2005)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0" y="0"/>
            <a:ext cx="15648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RM scheduling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7609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well does RMS work?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Surprisingly well actually. </a:t>
            </a:r>
          </a:p>
          <a:p>
            <a:pPr lvl="1"/>
            <a:r>
              <a:rPr lang="en-US" dirty="0" smtClean="0"/>
              <a:t>Let </a:t>
            </a:r>
            <a:r>
              <a:rPr lang="en-US" i="1" dirty="0" smtClean="0"/>
              <a:t>n</a:t>
            </a:r>
            <a:r>
              <a:rPr lang="en-US" dirty="0" smtClean="0"/>
              <a:t> be the number of tasks.</a:t>
            </a:r>
          </a:p>
          <a:p>
            <a:pPr lvl="1"/>
            <a:r>
              <a:rPr lang="en-US" dirty="0" smtClean="0"/>
              <a:t>If the total utilization is less than n(2</a:t>
            </a:r>
            <a:r>
              <a:rPr lang="en-US" baseline="30000" dirty="0" smtClean="0"/>
              <a:t>1/n</a:t>
            </a:r>
            <a:r>
              <a:rPr lang="en-US" dirty="0" smtClean="0"/>
              <a:t>-1),  the tasks are schedulable.</a:t>
            </a:r>
          </a:p>
          <a:p>
            <a:pPr lvl="2"/>
            <a:r>
              <a:rPr lang="en-US" dirty="0" smtClean="0"/>
              <a:t>That’s pretty cool.  </a:t>
            </a:r>
          </a:p>
          <a:p>
            <a:pPr lvl="3"/>
            <a:r>
              <a:rPr lang="en-US" dirty="0" smtClean="0"/>
              <a:t>At n=2 that’s ~83.3%</a:t>
            </a:r>
          </a:p>
          <a:p>
            <a:pPr lvl="3"/>
            <a:r>
              <a:rPr lang="en-US" dirty="0" smtClean="0"/>
              <a:t>At n=∞ that’s about 69.3%</a:t>
            </a:r>
          </a:p>
          <a:p>
            <a:pPr lvl="1"/>
            <a:r>
              <a:rPr lang="en-US" dirty="0" smtClean="0"/>
              <a:t>This means that our (extremely) simple algorithm will work if the total CPU utilization is less than 2/3!</a:t>
            </a:r>
          </a:p>
          <a:p>
            <a:pPr lvl="2"/>
            <a:r>
              <a:rPr lang="en-US" dirty="0" smtClean="0"/>
              <a:t>Still, don’t forget our assumptions (periodic being the big one)</a:t>
            </a:r>
          </a:p>
          <a:p>
            <a:r>
              <a:rPr lang="en-US" dirty="0" smtClean="0"/>
              <a:t>Also note, this is a sufficient, but not necessary condition</a:t>
            </a:r>
          </a:p>
          <a:p>
            <a:pPr lvl="1"/>
            <a:r>
              <a:rPr lang="en-US" dirty="0" smtClean="0"/>
              <a:t>Tasks may still be schedulable even if this value is exceeded.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52400" y="6553200"/>
            <a:ext cx="902522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>
                <a:hlinkClick r:id="rId3"/>
              </a:rPr>
              <a:t>http://cn.el.yuntech.edu.tw/course/95/real_time_os/present%20paper/Scheduling%20Algorithms%20for%20Multiprogramming%20in%20a%20Hard-.pdf</a:t>
            </a:r>
            <a:endParaRPr lang="en-US" sz="1100" dirty="0"/>
          </a:p>
        </p:txBody>
      </p:sp>
      <p:sp>
        <p:nvSpPr>
          <p:cNvPr id="6" name="TextBox 5"/>
          <p:cNvSpPr txBox="1"/>
          <p:nvPr/>
        </p:nvSpPr>
        <p:spPr>
          <a:xfrm>
            <a:off x="0" y="0"/>
            <a:ext cx="15648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RM scheduling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7608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b="1" dirty="0" smtClean="0"/>
              <a:t>What if the sufficiency bound is not met?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Critical instant analysis</a:t>
            </a:r>
          </a:p>
          <a:p>
            <a:pPr lvl="1"/>
            <a:r>
              <a:rPr lang="en-US" dirty="0" smtClean="0"/>
              <a:t>The worst case for RMS is that all tasks happen to start at the exact same time.</a:t>
            </a:r>
          </a:p>
          <a:p>
            <a:pPr lvl="2"/>
            <a:r>
              <a:rPr lang="en-US" dirty="0" smtClean="0"/>
              <a:t>If RM can schedule that, the tasks are schedulable.</a:t>
            </a:r>
          </a:p>
          <a:p>
            <a:pPr lvl="2"/>
            <a:r>
              <a:rPr lang="en-US" dirty="0" smtClean="0"/>
              <a:t>Note that it might still be schedulable even if it’s not schedulable in the critical instant.</a:t>
            </a:r>
          </a:p>
          <a:p>
            <a:pPr lvl="3"/>
            <a:r>
              <a:rPr lang="en-US" dirty="0" smtClean="0"/>
              <a:t>Can you find an example?</a:t>
            </a:r>
          </a:p>
          <a:p>
            <a:r>
              <a:rPr lang="en-US" dirty="0" smtClean="0"/>
              <a:t>With RM scheduling we can always jump to doing the critical instant analysis</a:t>
            </a:r>
            <a:endParaRPr lang="en-US" dirty="0"/>
          </a:p>
        </p:txBody>
      </p:sp>
      <p:sp>
        <p:nvSpPr>
          <p:cNvPr id="6" name="Footer Placeholder 4"/>
          <p:cNvSpPr txBox="1">
            <a:spLocks/>
          </p:cNvSpPr>
          <p:nvPr/>
        </p:nvSpPr>
        <p:spPr>
          <a:xfrm>
            <a:off x="990600" y="6492875"/>
            <a:ext cx="632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Mohammadi</a:t>
            </a: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en-US" sz="1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Arezou</a:t>
            </a: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and </a:t>
            </a:r>
            <a:r>
              <a:rPr kumimoji="0" lang="en-US" sz="1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Selim</a:t>
            </a: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G. </a:t>
            </a:r>
            <a:r>
              <a:rPr kumimoji="0" lang="en-US" sz="1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Akl</a:t>
            </a: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"Scheduling Algorithms for Real-Time Systems." (2005)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0"/>
            <a:ext cx="15648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RM scheduling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0603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#1</a:t>
            </a:r>
            <a:endParaRPr lang="en-US" dirty="0"/>
          </a:p>
        </p:txBody>
      </p:sp>
      <p:pic>
        <p:nvPicPr>
          <p:cNvPr id="4" name="Content Placeholder 3" descr="Image_10"/>
          <p:cNvPicPr>
            <a:picLocks noGrp="1"/>
          </p:cNvPicPr>
          <p:nvPr>
            <p:ph idx="1"/>
          </p:nvPr>
        </p:nvPicPr>
        <p:blipFill>
          <a:blip r:embed="rId3" r:link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1447800"/>
            <a:ext cx="5527425" cy="4525442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Box 4"/>
          <p:cNvSpPr txBox="1"/>
          <p:nvPr/>
        </p:nvSpPr>
        <p:spPr>
          <a:xfrm>
            <a:off x="495750" y="6211669"/>
            <a:ext cx="8114850" cy="6155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en-US" sz="1600" dirty="0" smtClean="0">
                <a:hlinkClick r:id="rId5"/>
              </a:rPr>
              <a:t>http://www.idsc.ethz.ch/Courses/embedded_control_systems/Exercises/SWArchitecture08.pdf</a:t>
            </a:r>
            <a:endParaRPr lang="en-US" sz="1600" dirty="0" smtClean="0"/>
          </a:p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0" y="0"/>
            <a:ext cx="15648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RM scheduling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9192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#2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447800" y="1676400"/>
          <a:ext cx="6096000" cy="1356360"/>
        </p:xfrm>
        <a:graphic>
          <a:graphicData uri="http://schemas.openxmlformats.org/drawingml/2006/table">
            <a:tbl>
              <a:tblPr/>
              <a:tblGrid>
                <a:gridCol w="152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Times New Roman"/>
                        </a:rPr>
                        <a:t>Task</a:t>
                      </a:r>
                      <a:endParaRPr lang="en-US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500" marR="63500" marT="63500" marB="635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Times New Roman"/>
                        </a:rPr>
                        <a:t>Execution Time</a:t>
                      </a:r>
                      <a:endParaRPr lang="en-US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500" marR="63500" marT="63500" marB="635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Times New Roman"/>
                        </a:rPr>
                        <a:t>Period</a:t>
                      </a:r>
                      <a:endParaRPr lang="en-US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500" marR="63500" marT="63500" marB="635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Times New Roman"/>
                        </a:rPr>
                        <a:t>Priority</a:t>
                      </a:r>
                      <a:endParaRPr lang="en-US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500" marR="63500" marT="63500" marB="635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Times New Roman"/>
                        </a:rPr>
                        <a:t>T1</a:t>
                      </a:r>
                      <a:endParaRPr lang="en-US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500" marR="63500" marT="63500" marB="635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Times New Roman"/>
                        </a:rPr>
                        <a:t>1</a:t>
                      </a:r>
                      <a:endParaRPr lang="en-US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500" marR="63500" marT="63500" marB="635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Times New Roman"/>
                        </a:rPr>
                        <a:t>3</a:t>
                      </a:r>
                      <a:endParaRPr lang="en-US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500" marR="63500" marT="63500" marB="635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Times New Roman"/>
                        </a:rPr>
                        <a:t>High</a:t>
                      </a:r>
                      <a:endParaRPr lang="en-US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500" marR="63500" marT="63500" marB="635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Times New Roman"/>
                        </a:rPr>
                        <a:t>T2</a:t>
                      </a:r>
                      <a:endParaRPr lang="en-US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500" marR="63500" marT="63500" marB="635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</a:t>
                      </a:r>
                      <a:endParaRPr lang="en-US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500" marR="63500" marT="63500" marB="635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Times New Roman"/>
                        </a:rPr>
                        <a:t>4</a:t>
                      </a:r>
                      <a:endParaRPr lang="en-US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500" marR="63500" marT="63500" marB="635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Times New Roman"/>
                        </a:rPr>
                        <a:t>Low</a:t>
                      </a:r>
                      <a:endParaRPr lang="en-US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500" marR="63500" marT="63500" marB="635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0" y="0"/>
            <a:ext cx="15648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RM scheduling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9396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What is a Real-Time System?</a:t>
            </a:r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371600"/>
            <a:ext cx="7772400" cy="4724400"/>
          </a:xfrm>
        </p:spPr>
        <p:txBody>
          <a:bodyPr/>
          <a:lstStyle/>
          <a:p>
            <a:r>
              <a:rPr lang="en-US" dirty="0"/>
              <a:t>Real-time systems have been defined as: 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"those systems in which the correctness of the system depends not only on the logical result of the computation, but also on the time at which the results are produced";</a:t>
            </a:r>
          </a:p>
          <a:p>
            <a:pPr lvl="1"/>
            <a:r>
              <a:rPr lang="en-US" dirty="0"/>
              <a:t> J. </a:t>
            </a:r>
            <a:r>
              <a:rPr lang="en-US" dirty="0" err="1"/>
              <a:t>Stankovic</a:t>
            </a:r>
            <a:r>
              <a:rPr lang="en-US" dirty="0"/>
              <a:t>, "Misconceptions About Real-Time Computing," </a:t>
            </a:r>
            <a:r>
              <a:rPr lang="en-US" b="1" i="1" dirty="0"/>
              <a:t>IEEE Computer,</a:t>
            </a:r>
            <a:r>
              <a:rPr lang="en-US" dirty="0"/>
              <a:t> 21(10), October 1988.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0" y="0"/>
            <a:ext cx="15561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What is a RTS?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614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#3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447800" y="1676400"/>
          <a:ext cx="6096000" cy="1356360"/>
        </p:xfrm>
        <a:graphic>
          <a:graphicData uri="http://schemas.openxmlformats.org/drawingml/2006/table">
            <a:tbl>
              <a:tblPr/>
              <a:tblGrid>
                <a:gridCol w="152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Times New Roman"/>
                        </a:rPr>
                        <a:t>Task</a:t>
                      </a:r>
                      <a:endParaRPr lang="en-US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500" marR="63500" marT="63500" marB="635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Times New Roman"/>
                        </a:rPr>
                        <a:t>Execution Time</a:t>
                      </a:r>
                      <a:endParaRPr lang="en-US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500" marR="63500" marT="63500" marB="635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Times New Roman"/>
                        </a:rPr>
                        <a:t>Period</a:t>
                      </a:r>
                      <a:endParaRPr lang="en-US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500" marR="63500" marT="63500" marB="635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Times New Roman"/>
                        </a:rPr>
                        <a:t>Priority</a:t>
                      </a:r>
                      <a:endParaRPr lang="en-US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500" marR="63500" marT="63500" marB="635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Times New Roman"/>
                        </a:rPr>
                        <a:t>T1</a:t>
                      </a:r>
                      <a:endParaRPr lang="en-US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500" marR="63500" marT="63500" marB="635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Times New Roman"/>
                        </a:rPr>
                        <a:t>1</a:t>
                      </a:r>
                      <a:endParaRPr lang="en-US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500" marR="63500" marT="63500" marB="635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Times New Roman"/>
                        </a:rPr>
                        <a:t>3</a:t>
                      </a:r>
                      <a:endParaRPr lang="en-US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500" marR="63500" marT="63500" marB="635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Times New Roman"/>
                        </a:rPr>
                        <a:t>High</a:t>
                      </a:r>
                      <a:endParaRPr lang="en-US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500" marR="63500" marT="63500" marB="635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Times New Roman"/>
                        </a:rPr>
                        <a:t>T2</a:t>
                      </a:r>
                      <a:endParaRPr lang="en-US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500" marR="63500" marT="63500" marB="635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Times New Roman"/>
                        </a:rPr>
                        <a:t>2.1</a:t>
                      </a:r>
                      <a:endParaRPr lang="en-US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500" marR="63500" marT="63500" marB="635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Times New Roman"/>
                        </a:rPr>
                        <a:t>4</a:t>
                      </a:r>
                      <a:endParaRPr lang="en-US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500" marR="63500" marT="63500" marB="635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Times New Roman"/>
                        </a:rPr>
                        <a:t>Low</a:t>
                      </a:r>
                      <a:endParaRPr lang="en-US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500" marR="63500" marT="63500" marB="635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0" y="0"/>
            <a:ext cx="15648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RM scheduling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3891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#4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447800" y="1600200"/>
          <a:ext cx="6096000" cy="1478280"/>
        </p:xfrm>
        <a:graphic>
          <a:graphicData uri="http://schemas.openxmlformats.org/drawingml/2006/table">
            <a:tbl>
              <a:tblPr/>
              <a:tblGrid>
                <a:gridCol w="152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Times New Roman"/>
                        </a:rPr>
                        <a:t>Task</a:t>
                      </a:r>
                      <a:endParaRPr lang="en-US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500" marR="63500" marT="63500" marB="635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Times New Roman"/>
                        </a:rPr>
                        <a:t>Execution Time</a:t>
                      </a:r>
                      <a:endParaRPr lang="en-US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500" marR="63500" marT="63500" marB="635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Times New Roman"/>
                        </a:rPr>
                        <a:t>Period</a:t>
                      </a:r>
                      <a:endParaRPr lang="en-US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500" marR="63500" marT="63500" marB="635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Times New Roman"/>
                        </a:rPr>
                        <a:t>Priority</a:t>
                      </a:r>
                      <a:endParaRPr lang="en-US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500" marR="63500" marT="63500" marB="635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Times New Roman"/>
                        </a:rPr>
                        <a:t>T1</a:t>
                      </a:r>
                      <a:endParaRPr lang="en-US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500" marR="63500" marT="63500" marB="635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Times New Roman"/>
                        </a:rPr>
                        <a:t>1</a:t>
                      </a:r>
                      <a:endParaRPr lang="en-US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500" marR="63500" marT="63500" marB="635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Times New Roman"/>
                        </a:rPr>
                        <a:t>2</a:t>
                      </a:r>
                      <a:endParaRPr lang="en-US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500" marR="63500" marT="63500" marB="635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Times New Roman"/>
                        </a:rPr>
                        <a:t>High</a:t>
                      </a:r>
                      <a:endParaRPr lang="en-US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500" marR="63500" marT="63500" marB="635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Times New Roman"/>
                        </a:rPr>
                        <a:t>T2</a:t>
                      </a:r>
                      <a:endParaRPr lang="en-US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500" marR="63500" marT="63500" marB="635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Times New Roman"/>
                        </a:rPr>
                        <a:t>2</a:t>
                      </a:r>
                      <a:endParaRPr lang="en-US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500" marR="63500" marT="63500" marB="635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Times New Roman"/>
                        </a:rPr>
                        <a:t>5</a:t>
                      </a:r>
                      <a:endParaRPr lang="en-US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500" marR="63500" marT="63500" marB="635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Times New Roman"/>
                        </a:rPr>
                        <a:t>Low</a:t>
                      </a:r>
                      <a:endParaRPr lang="en-US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3500" marR="63500" marT="63500" marB="635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0" y="0"/>
            <a:ext cx="15648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RM scheduling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3137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Easy?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Consider interrupt priorities as a way to implement…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0" y="0"/>
            <a:ext cx="15648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RM scheduling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3387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Real-Time Characteristics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Pretty much your typical embedded system</a:t>
            </a:r>
          </a:p>
          <a:p>
            <a:pPr lvl="1"/>
            <a:r>
              <a:rPr lang="en-US" dirty="0" smtClean="0"/>
              <a:t>Sensors &amp; actuators all controlled by a processor.</a:t>
            </a:r>
          </a:p>
          <a:p>
            <a:pPr lvl="1"/>
            <a:r>
              <a:rPr lang="en-US" dirty="0" smtClean="0"/>
              <a:t>The big difference is </a:t>
            </a:r>
            <a:r>
              <a:rPr lang="en-US" b="1" dirty="0" smtClean="0"/>
              <a:t>timing constraints</a:t>
            </a:r>
            <a:r>
              <a:rPr lang="en-US" dirty="0" smtClean="0"/>
              <a:t> (deadlines).</a:t>
            </a:r>
          </a:p>
          <a:p>
            <a:pPr lvl="1">
              <a:buNone/>
            </a:pPr>
            <a:endParaRPr lang="en-US" dirty="0" smtClean="0"/>
          </a:p>
          <a:p>
            <a:r>
              <a:rPr lang="en-US" dirty="0" smtClean="0"/>
              <a:t>Those tasks can be broken into two categories</a:t>
            </a:r>
            <a:r>
              <a:rPr lang="en-US" baseline="30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1</a:t>
            </a:r>
          </a:p>
          <a:p>
            <a:pPr lvl="1"/>
            <a:r>
              <a:rPr lang="en-US" b="1" dirty="0" smtClean="0"/>
              <a:t>Periodic Tasks</a:t>
            </a:r>
            <a:r>
              <a:rPr lang="en-US" dirty="0" smtClean="0"/>
              <a:t>: Time-driven and recurring at regular intervals.</a:t>
            </a:r>
          </a:p>
          <a:p>
            <a:pPr lvl="2"/>
            <a:r>
              <a:rPr lang="en-US" dirty="0" smtClean="0"/>
              <a:t>A car checking for a wall every 0.1 seconds; </a:t>
            </a:r>
          </a:p>
          <a:p>
            <a:pPr lvl="2"/>
            <a:r>
              <a:rPr lang="en-US" dirty="0" smtClean="0"/>
              <a:t>An air monitoring system grabbing an air sample every 10 seconds. </a:t>
            </a:r>
          </a:p>
          <a:p>
            <a:pPr lvl="1"/>
            <a:r>
              <a:rPr lang="en-US" sz="2400" b="1" dirty="0" err="1" smtClean="0"/>
              <a:t>Aperiodic</a:t>
            </a:r>
            <a:r>
              <a:rPr lang="en-US" sz="2400" dirty="0" smtClean="0"/>
              <a:t>: event-driven</a:t>
            </a:r>
          </a:p>
          <a:p>
            <a:pPr lvl="2"/>
            <a:r>
              <a:rPr lang="en-US" sz="2000" dirty="0" smtClean="0"/>
              <a:t>That car having to react to a wall it found</a:t>
            </a:r>
          </a:p>
          <a:p>
            <a:pPr lvl="2"/>
            <a:r>
              <a:rPr lang="en-US" sz="2000" dirty="0" smtClean="0"/>
              <a:t>The loss of network connectivity. </a:t>
            </a:r>
          </a:p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304800" y="6396335"/>
            <a:ext cx="83797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lvl="1"/>
            <a:r>
              <a:rPr lang="en-US" sz="1200" baseline="30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1</a:t>
            </a:r>
            <a:r>
              <a:rPr lang="en-US" sz="12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Sporadic tasks are sometimes also discussed as a third category.  They are tasks similar to aperiodic tasks but activated with some </a:t>
            </a:r>
            <a:br>
              <a:rPr lang="en-US" sz="12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</a:br>
            <a:r>
              <a:rPr lang="en-US" sz="12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 known bounded rate.   The bounded rate is characterized by a minimum interval of time between two successive activations.</a:t>
            </a:r>
            <a:endParaRPr lang="en-US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0"/>
            <a:ext cx="15561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What is a RTS?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7047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Some Definitions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lnSpc>
                <a:spcPct val="90000"/>
              </a:lnSpc>
            </a:pPr>
            <a:r>
              <a:rPr lang="en-US" b="1" dirty="0" smtClean="0">
                <a:cs typeface="Times New Roman" pitchFamily="18" charset="0"/>
              </a:rPr>
              <a:t>Timing constraint: </a:t>
            </a:r>
            <a:r>
              <a:rPr lang="en-US" dirty="0" smtClean="0">
                <a:cs typeface="Times New Roman" pitchFamily="18" charset="0"/>
              </a:rPr>
              <a:t>constraint imposed on timing behavior of a job: hard, firm, or soft.</a:t>
            </a:r>
            <a:br>
              <a:rPr lang="en-US" dirty="0" smtClean="0">
                <a:cs typeface="Times New Roman" pitchFamily="18" charset="0"/>
              </a:rPr>
            </a:br>
            <a:endParaRPr lang="en-US" b="1" dirty="0" smtClean="0">
              <a:cs typeface="Times New Roman" pitchFamily="18" charset="0"/>
            </a:endParaRPr>
          </a:p>
          <a:p>
            <a:pPr>
              <a:lnSpc>
                <a:spcPct val="90000"/>
              </a:lnSpc>
            </a:pPr>
            <a:r>
              <a:rPr lang="en-US" b="1" dirty="0" smtClean="0">
                <a:cs typeface="Times New Roman" pitchFamily="18" charset="0"/>
              </a:rPr>
              <a:t>Release Time</a:t>
            </a:r>
            <a:r>
              <a:rPr lang="en-US" dirty="0" smtClean="0">
                <a:cs typeface="Times New Roman" pitchFamily="18" charset="0"/>
              </a:rPr>
              <a:t>: Instant of time job becomes available for execution.  </a:t>
            </a:r>
          </a:p>
          <a:p>
            <a:pPr>
              <a:lnSpc>
                <a:spcPct val="90000"/>
              </a:lnSpc>
            </a:pPr>
            <a:endParaRPr lang="en-US" dirty="0" smtClean="0"/>
          </a:p>
          <a:p>
            <a:pPr>
              <a:lnSpc>
                <a:spcPct val="90000"/>
              </a:lnSpc>
            </a:pPr>
            <a:r>
              <a:rPr lang="en-US" b="1" dirty="0" smtClean="0">
                <a:cs typeface="Times New Roman" pitchFamily="18" charset="0"/>
              </a:rPr>
              <a:t>Deadline</a:t>
            </a:r>
            <a:r>
              <a:rPr lang="en-US" dirty="0" smtClean="0">
                <a:cs typeface="Times New Roman" pitchFamily="18" charset="0"/>
              </a:rPr>
              <a:t>: Instant of time a job's execution is required to be completed.  If deadline is infinity, then job has no deadline. </a:t>
            </a:r>
          </a:p>
          <a:p>
            <a:pPr>
              <a:lnSpc>
                <a:spcPct val="90000"/>
              </a:lnSpc>
            </a:pPr>
            <a:endParaRPr lang="en-US" dirty="0" smtClean="0"/>
          </a:p>
          <a:p>
            <a:pPr>
              <a:lnSpc>
                <a:spcPct val="90000"/>
              </a:lnSpc>
            </a:pPr>
            <a:r>
              <a:rPr lang="en-US" b="1" dirty="0" smtClean="0">
                <a:cs typeface="Times New Roman" pitchFamily="18" charset="0"/>
              </a:rPr>
              <a:t>Response time</a:t>
            </a:r>
            <a:r>
              <a:rPr lang="en-US" dirty="0" smtClean="0">
                <a:cs typeface="Times New Roman" pitchFamily="18" charset="0"/>
              </a:rPr>
              <a:t>: Length of time from release time to the instant the job completes.</a:t>
            </a:r>
            <a:r>
              <a:rPr lang="en-US" dirty="0" smtClean="0"/>
              <a:t>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0" y="0"/>
            <a:ext cx="15561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What is a RTS?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3448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Soft, Firm and Hard deadlines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000" dirty="0" smtClean="0"/>
              <a:t>The instant at which a result is needed is called a deadline. </a:t>
            </a:r>
          </a:p>
          <a:p>
            <a:pPr lvl="1"/>
            <a:r>
              <a:rPr lang="en-US" sz="2600" dirty="0" smtClean="0"/>
              <a:t>If the result has utility even after the deadline has passed, the deadline is classified as </a:t>
            </a:r>
            <a:r>
              <a:rPr lang="en-US" sz="2600" b="1" dirty="0" smtClean="0"/>
              <a:t>soft</a:t>
            </a:r>
            <a:r>
              <a:rPr lang="en-US" sz="2600" dirty="0" smtClean="0"/>
              <a:t>, otherwise it is </a:t>
            </a:r>
            <a:r>
              <a:rPr lang="en-US" sz="2600" b="1" dirty="0" smtClean="0"/>
              <a:t>firm</a:t>
            </a:r>
            <a:r>
              <a:rPr lang="en-US" sz="2600" dirty="0" smtClean="0"/>
              <a:t>. </a:t>
            </a:r>
          </a:p>
          <a:p>
            <a:pPr lvl="1"/>
            <a:r>
              <a:rPr lang="en-US" sz="2600" dirty="0" smtClean="0"/>
              <a:t>If a catastrophe </a:t>
            </a:r>
            <a:r>
              <a:rPr lang="en-US" sz="2600" b="1" i="1" u="sng" dirty="0" smtClean="0"/>
              <a:t>could</a:t>
            </a:r>
            <a:r>
              <a:rPr lang="en-US" sz="2600" dirty="0" smtClean="0"/>
              <a:t> result if a firm deadline is missed, the deadline is </a:t>
            </a:r>
            <a:r>
              <a:rPr lang="en-US" sz="2600" b="1" dirty="0" smtClean="0"/>
              <a:t>hard</a:t>
            </a:r>
            <a:r>
              <a:rPr lang="en-US" sz="2600" dirty="0" smtClean="0"/>
              <a:t>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70996" y="6488668"/>
            <a:ext cx="75302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tabLst>
                <a:tab pos="3657600" algn="l"/>
              </a:tabLst>
            </a:pPr>
            <a:r>
              <a:rPr lang="en-US" dirty="0" smtClean="0"/>
              <a:t>Definitions taken from a paper by Kanaka </a:t>
            </a:r>
            <a:r>
              <a:rPr lang="en-US" dirty="0" err="1" smtClean="0"/>
              <a:t>Juvva</a:t>
            </a:r>
            <a:r>
              <a:rPr lang="en-US" dirty="0" smtClean="0"/>
              <a:t>, not sure who originated them.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0" y="0"/>
            <a:ext cx="15561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What is a RTS?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7748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Different take on soft, firm and hard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A</a:t>
            </a:r>
            <a:r>
              <a:rPr lang="en-US" dirty="0"/>
              <a:t> </a:t>
            </a:r>
            <a:r>
              <a:rPr lang="en-US" b="1" dirty="0"/>
              <a:t>hard </a:t>
            </a:r>
            <a:r>
              <a:rPr lang="en-US" b="1" dirty="0" smtClean="0"/>
              <a:t>deadline </a:t>
            </a:r>
            <a:r>
              <a:rPr lang="en-US" dirty="0" smtClean="0"/>
              <a:t> is one where if it is missed, it is considered to be to </a:t>
            </a:r>
            <a:r>
              <a:rPr lang="en-US" dirty="0"/>
              <a:t>be a system failure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dirty="0" smtClean="0"/>
              <a:t>A</a:t>
            </a:r>
            <a:r>
              <a:rPr lang="en-US" dirty="0"/>
              <a:t> </a:t>
            </a:r>
            <a:r>
              <a:rPr lang="en-US" b="1" dirty="0"/>
              <a:t>firm </a:t>
            </a:r>
            <a:r>
              <a:rPr lang="en-US" b="1" dirty="0" smtClean="0"/>
              <a:t>deadline</a:t>
            </a:r>
            <a:r>
              <a:rPr lang="en-US" dirty="0" smtClean="0"/>
              <a:t> can be infrequently missed. </a:t>
            </a:r>
            <a:r>
              <a:rPr lang="en-US" dirty="0"/>
              <a:t>In these applications the system can survive task failures so long as they are adequately spaced, however the value of the task's completion drops to zero or becomes </a:t>
            </a:r>
            <a:r>
              <a:rPr lang="en-US" dirty="0" smtClean="0"/>
              <a:t>impossible after the deadline.</a:t>
            </a:r>
          </a:p>
          <a:p>
            <a:endParaRPr lang="en-US" dirty="0"/>
          </a:p>
          <a:p>
            <a:r>
              <a:rPr lang="en-US" dirty="0" smtClean="0"/>
              <a:t>A </a:t>
            </a:r>
            <a:r>
              <a:rPr lang="en-US" b="1" dirty="0" smtClean="0"/>
              <a:t>soft deadline</a:t>
            </a:r>
            <a:r>
              <a:rPr lang="en-US" dirty="0" smtClean="0"/>
              <a:t> is similar to a firm deadline, but there is still value of completing the task after the deadline.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Examples?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776445" y="6488668"/>
            <a:ext cx="751930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tabLst>
                <a:tab pos="3657600" algn="l"/>
              </a:tabLst>
            </a:pPr>
            <a:r>
              <a:rPr lang="en-US" sz="1200" dirty="0"/>
              <a:t>http://stackoverflow.com/questions/17308956/differences-between-hard-real-time-soft-real-time-and-firm-real-time</a:t>
            </a:r>
          </a:p>
        </p:txBody>
      </p:sp>
    </p:spTree>
    <p:extLst>
      <p:ext uri="{BB962C8B-B14F-4D97-AF65-F5344CB8AC3E}">
        <p14:creationId xmlns:p14="http://schemas.microsoft.com/office/powerpoint/2010/main" val="21946476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Why is a RTS hard?</a:t>
            </a:r>
            <a:br>
              <a:rPr lang="en-US" b="1" dirty="0" smtClean="0"/>
            </a:br>
            <a:r>
              <a:rPr lang="en-US" dirty="0" smtClean="0"/>
              <a:t>Three major issues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We want to use as cheap ($$, power) a processor as possible.</a:t>
            </a:r>
          </a:p>
          <a:p>
            <a:pPr lvl="1"/>
            <a:r>
              <a:rPr lang="en-US" dirty="0" smtClean="0"/>
              <a:t>Don’t want to overpay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There are non-CPU resources to worry about.</a:t>
            </a:r>
          </a:p>
          <a:p>
            <a:pPr lvl="1"/>
            <a:r>
              <a:rPr lang="en-US" dirty="0" smtClean="0"/>
              <a:t>Say two devices both on an SPI bus.</a:t>
            </a:r>
          </a:p>
          <a:p>
            <a:pPr lvl="1"/>
            <a:r>
              <a:rPr lang="en-US" dirty="0" smtClean="0"/>
              <a:t>So often can’t treat tasks as independent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Validation is hard</a:t>
            </a:r>
          </a:p>
          <a:p>
            <a:pPr lvl="1"/>
            <a:r>
              <a:rPr lang="en-US" dirty="0" smtClean="0"/>
              <a:t>You’ve got deadlines you </a:t>
            </a:r>
            <a:r>
              <a:rPr lang="en-US" b="1" i="1" dirty="0" smtClean="0"/>
              <a:t>must</a:t>
            </a:r>
            <a:r>
              <a:rPr lang="en-US" dirty="0" smtClean="0"/>
              <a:t> meet (at least most of the time).</a:t>
            </a:r>
          </a:p>
          <a:p>
            <a:pPr lvl="2"/>
            <a:r>
              <a:rPr lang="en-US" dirty="0" smtClean="0"/>
              <a:t>How do you </a:t>
            </a:r>
            <a:r>
              <a:rPr lang="en-US" b="1" i="1" dirty="0" smtClean="0"/>
              <a:t>know</a:t>
            </a:r>
            <a:r>
              <a:rPr lang="en-US" dirty="0" smtClean="0"/>
              <a:t> you will?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748484" y="6324600"/>
            <a:ext cx="557524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tabLst>
                <a:tab pos="3657600" algn="l"/>
              </a:tabLst>
            </a:pPr>
            <a:r>
              <a:rPr lang="en-US" sz="28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Let’s discuss that last one a bit more</a:t>
            </a:r>
            <a:endParaRPr lang="en-US" sz="28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0" y="0"/>
            <a:ext cx="15561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What is a RTS?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03990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Validating a RTS is hard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9530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Validation is simply the ability to be able to prove that you will meet your constraints </a:t>
            </a:r>
          </a:p>
          <a:p>
            <a:endParaRPr lang="en-US" dirty="0" smtClean="0"/>
          </a:p>
          <a:p>
            <a:r>
              <a:rPr lang="en-US" dirty="0" smtClean="0"/>
              <a:t>This is a hard problem just with timing restrictions</a:t>
            </a:r>
          </a:p>
          <a:p>
            <a:pPr lvl="1"/>
            <a:r>
              <a:rPr lang="en-US" dirty="0" smtClean="0"/>
              <a:t>How do you </a:t>
            </a:r>
            <a:r>
              <a:rPr lang="en-US" b="1" i="1" dirty="0" smtClean="0"/>
              <a:t>know</a:t>
            </a:r>
            <a:r>
              <a:rPr lang="en-US" dirty="0" smtClean="0"/>
              <a:t> that you will meet all deadlines?</a:t>
            </a:r>
          </a:p>
          <a:p>
            <a:pPr lvl="2"/>
            <a:r>
              <a:rPr lang="en-US" dirty="0" smtClean="0"/>
              <a:t>A task that needs 0.05s of CPU time and has a deadline 0.1s after release is “easy”.</a:t>
            </a:r>
          </a:p>
          <a:p>
            <a:pPr lvl="2"/>
            <a:r>
              <a:rPr lang="en-US" dirty="0" smtClean="0"/>
              <a:t>But what if three such jobs show up at the same time?</a:t>
            </a:r>
          </a:p>
          <a:p>
            <a:pPr lvl="1"/>
            <a:r>
              <a:rPr lang="en-US" dirty="0" smtClean="0"/>
              <a:t>And how do you know the worst-case for all these applications?</a:t>
            </a:r>
          </a:p>
          <a:p>
            <a:pPr lvl="2"/>
            <a:r>
              <a:rPr lang="en-US" dirty="0" smtClean="0"/>
              <a:t>Sure you can measure a billion instances of the program running, but could something make it worse?</a:t>
            </a:r>
          </a:p>
          <a:p>
            <a:pPr lvl="3"/>
            <a:r>
              <a:rPr lang="en-US" dirty="0" smtClean="0"/>
              <a:t>Caches are a pain here.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And all that </a:t>
            </a:r>
            <a:r>
              <a:rPr lang="en-US" b="1" i="1" dirty="0" smtClean="0"/>
              <a:t>ignores</a:t>
            </a:r>
            <a:r>
              <a:rPr lang="en-US" dirty="0" smtClean="0"/>
              <a:t> non-CPU resource constraints!</a:t>
            </a:r>
          </a:p>
          <a:p>
            <a:endParaRPr lang="en-US" dirty="0" smtClean="0"/>
          </a:p>
        </p:txBody>
      </p:sp>
      <p:sp>
        <p:nvSpPr>
          <p:cNvPr id="5" name="TextBox 4"/>
          <p:cNvSpPr txBox="1"/>
          <p:nvPr/>
        </p:nvSpPr>
        <p:spPr>
          <a:xfrm>
            <a:off x="119782" y="6324600"/>
            <a:ext cx="883267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tabLst>
                <a:tab pos="3657600" algn="l"/>
              </a:tabLst>
            </a:pPr>
            <a:r>
              <a:rPr lang="en-US" sz="28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We need some formal definitions to make progress here…</a:t>
            </a:r>
            <a:endParaRPr lang="en-US" sz="28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0" y="0"/>
            <a:ext cx="15561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What is a RTS?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53358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Properties for Scheduling tasks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Priority</a:t>
            </a:r>
          </a:p>
          <a:p>
            <a:pPr lvl="1"/>
            <a:r>
              <a:rPr lang="en-US" dirty="0" smtClean="0"/>
              <a:t>If two tasks are both waiting to run at the same time, one will be selected.  That one is said to have the higher priority.</a:t>
            </a:r>
          </a:p>
          <a:p>
            <a:pPr lvl="1"/>
            <a:endParaRPr lang="en-US" dirty="0" smtClean="0"/>
          </a:p>
          <a:p>
            <a:r>
              <a:rPr lang="en-US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Fixed/Dynamic priority tasks</a:t>
            </a:r>
          </a:p>
          <a:p>
            <a:pPr lvl="1"/>
            <a:r>
              <a:rPr lang="en-US" dirty="0" smtClean="0"/>
              <a:t>In priority driven scheduling, assigning the priorities can be done statically or dynamically while the system is running</a:t>
            </a:r>
            <a:br>
              <a:rPr lang="en-US" dirty="0" smtClean="0"/>
            </a:br>
            <a:endParaRPr lang="en-US" dirty="0" smtClean="0"/>
          </a:p>
          <a:p>
            <a:r>
              <a:rPr lang="en-US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Preemptive/Non-preemptive tasks</a:t>
            </a:r>
          </a:p>
          <a:p>
            <a:pPr lvl="1"/>
            <a:r>
              <a:rPr lang="en-US" dirty="0" smtClean="0"/>
              <a:t>Execution of a non-preemptive task is to be completed without interruption once it is started</a:t>
            </a:r>
          </a:p>
          <a:p>
            <a:pPr lvl="1"/>
            <a:r>
              <a:rPr lang="en-US" dirty="0" smtClean="0"/>
              <a:t>Otherwise a task can be preempted if another task of higher priority becomes ready</a:t>
            </a:r>
            <a:br>
              <a:rPr lang="en-US" dirty="0" smtClean="0"/>
            </a:br>
            <a:endParaRPr lang="en-US" dirty="0" smtClean="0"/>
          </a:p>
          <a:p>
            <a:r>
              <a:rPr lang="en-US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Multiprocessor/Single processor systems</a:t>
            </a:r>
          </a:p>
          <a:p>
            <a:pPr lvl="1"/>
            <a:r>
              <a:rPr lang="en-US" dirty="0" smtClean="0"/>
              <a:t>In multiprocessor real-time systems, the scheduling algorithms should prevent simultaneous access to shared resources and devices.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0" y="0"/>
            <a:ext cx="15561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What is a RTS?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1636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43302</TotalTime>
  <Words>1220</Words>
  <Application>Microsoft Office PowerPoint</Application>
  <PresentationFormat>On-screen Show (4:3)</PresentationFormat>
  <Paragraphs>219</Paragraphs>
  <Slides>22</Slides>
  <Notes>21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6" baseType="lpstr">
      <vt:lpstr>Arial</vt:lpstr>
      <vt:lpstr>Calibri</vt:lpstr>
      <vt:lpstr>Times New Roman</vt:lpstr>
      <vt:lpstr>1_Office Theme</vt:lpstr>
      <vt:lpstr>EECS 473 Advanced Embedded Systems</vt:lpstr>
      <vt:lpstr>What is a Real-Time System?</vt:lpstr>
      <vt:lpstr>Real-Time Characteristics</vt:lpstr>
      <vt:lpstr>Some Definitions</vt:lpstr>
      <vt:lpstr>Soft, Firm and Hard deadlines</vt:lpstr>
      <vt:lpstr>Different take on soft, firm and hard</vt:lpstr>
      <vt:lpstr>Why is a RTS hard? Three major issues</vt:lpstr>
      <vt:lpstr>Validating a RTS is hard</vt:lpstr>
      <vt:lpstr>Properties for Scheduling tasks</vt:lpstr>
      <vt:lpstr>Preemption What it is and how it helps</vt:lpstr>
      <vt:lpstr>Scheduling algorithms</vt:lpstr>
      <vt:lpstr>Two scheduling schemes</vt:lpstr>
      <vt:lpstr>RM and EDF assumptions</vt:lpstr>
      <vt:lpstr>Terms and definitions</vt:lpstr>
      <vt:lpstr>RM Scheduling</vt:lpstr>
      <vt:lpstr>How well does RMS work?</vt:lpstr>
      <vt:lpstr>What if the sufficiency bound is not met?</vt:lpstr>
      <vt:lpstr>Example #1</vt:lpstr>
      <vt:lpstr>Example #2</vt:lpstr>
      <vt:lpstr>Example #3</vt:lpstr>
      <vt:lpstr>Example #4</vt:lpstr>
      <vt:lpstr>Easy?</vt:lpstr>
    </vt:vector>
  </TitlesOfParts>
  <Company>University of Michigan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brehob</dc:creator>
  <cp:lastModifiedBy>kornaros</cp:lastModifiedBy>
  <cp:revision>34</cp:revision>
  <cp:lastPrinted>2016-09-08T13:02:10Z</cp:lastPrinted>
  <dcterms:created xsi:type="dcterms:W3CDTF">2014-09-03T21:11:10Z</dcterms:created>
  <dcterms:modified xsi:type="dcterms:W3CDTF">2017-12-15T05:06:24Z</dcterms:modified>
</cp:coreProperties>
</file>