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1"/>
  </p:notesMasterIdLst>
  <p:sldIdLst>
    <p:sldId id="256" r:id="rId2"/>
    <p:sldId id="257" r:id="rId3"/>
    <p:sldId id="258" r:id="rId4"/>
    <p:sldId id="274" r:id="rId5"/>
    <p:sldId id="260" r:id="rId6"/>
    <p:sldId id="265" r:id="rId7"/>
    <p:sldId id="263" r:id="rId8"/>
    <p:sldId id="271" r:id="rId9"/>
    <p:sldId id="267" r:id="rId10"/>
    <p:sldId id="261" r:id="rId11"/>
    <p:sldId id="262" r:id="rId12"/>
    <p:sldId id="266" r:id="rId13"/>
    <p:sldId id="268" r:id="rId14"/>
    <p:sldId id="270" r:id="rId15"/>
    <p:sldId id="269" r:id="rId16"/>
    <p:sldId id="275" r:id="rId17"/>
    <p:sldId id="276" r:id="rId18"/>
    <p:sldId id="273"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09" autoAdjust="0"/>
    <p:restoredTop sz="94660"/>
  </p:normalViewPr>
  <p:slideViewPr>
    <p:cSldViewPr>
      <p:cViewPr varScale="1">
        <p:scale>
          <a:sx n="74" d="100"/>
          <a:sy n="74" d="100"/>
        </p:scale>
        <p:origin x="-124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8B3C53-4A16-41A3-B91A-B525E8BF5E9E}" type="datetimeFigureOut">
              <a:rPr lang="en-US" smtClean="0"/>
              <a:pPr/>
              <a:t>3/31/2011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D82BC2-BDE4-41B2-A9B0-3CD8EA2FF56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l.wikipedia.org/w/index.php?title=%CE%97%CE%BB%CE%B5%CE%BA%CF%84%CF%81%CE%BF%CE%BC%CE%B1%CE%B3%CE%BD%CE%B7%CF%84%CE%B9%CE%BA%CE%AD%CF%82&amp;action=edit&amp;redlink=1"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el.wikipedia.org/wiki/%CE%A0%CF%81%CF%89%CF%84%CF%8C%CE%BD%CE%B9%CE%BF" TargetMode="External"/><Relationship Id="rId5" Type="http://schemas.openxmlformats.org/officeDocument/2006/relationships/hyperlink" Target="http://el.wikipedia.org/wiki/%CE%97%CE%BB%CE%B5%CE%BA%CF%84%CF%81%CF%8C%CE%BD%CE%B9%CE%BF" TargetMode="External"/><Relationship Id="rId4" Type="http://schemas.openxmlformats.org/officeDocument/2006/relationships/hyperlink" Target="http://el.wikipedia.org/wiki/%CE%97%CE%BB%CE%B5%CE%BA%CF%84%CF%81%CE%BF%CE%BC%CE%B1%CE%B3%CE%BD%CE%B7%CF%84%CE%B9%CE%BA%CF%8C_%CF%80%CE%B5%CE%B4%CE%AF%CE%BF"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D82BC2-BDE4-41B2-A9B0-3CD8EA2FF56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Γεννήθηκε</a:t>
            </a:r>
            <a:r>
              <a:rPr lang="el-GR" baseline="0" dirty="0" smtClean="0"/>
              <a:t> στην Τασκαλούζα της Αλαμπάμα και απεβίωσε στην Βοστώνη. Ήταν</a:t>
            </a:r>
            <a:r>
              <a:rPr lang="el-GR" sz="1200" b="0" i="0" u="none" strike="noStrike" kern="1200" dirty="0" smtClean="0">
                <a:solidFill>
                  <a:schemeClr val="tx1"/>
                </a:solidFill>
                <a:latin typeface="+mn-lt"/>
                <a:ea typeface="+mn-ea"/>
                <a:cs typeface="+mn-cs"/>
              </a:rPr>
              <a:t> φυσικός</a:t>
            </a:r>
            <a:r>
              <a:rPr lang="el-GR" sz="1200" b="0" i="0" kern="1200" dirty="0" smtClean="0">
                <a:solidFill>
                  <a:schemeClr val="tx1"/>
                </a:solidFill>
                <a:latin typeface="+mn-lt"/>
                <a:ea typeface="+mn-ea"/>
                <a:cs typeface="+mn-cs"/>
              </a:rPr>
              <a:t> και επινοητής επιστημονικών οργάνων.</a:t>
            </a:r>
            <a:r>
              <a:rPr lang="el-GR" baseline="0" dirty="0" smtClean="0"/>
              <a:t>Οι σπουδές του ολοκληρώθηκαν με το διδακτορικό στην Φυσική στο πανεπιστήμιο της Οξφόρδης . Ήταν ερευνητής στο Ινστιτούτο Τεχνολογία της Μασαχουσέτης μεχρι το 1934, έπειτα έγινε επίκουρος καθηγητής εκέι. Η </a:t>
            </a:r>
            <a:r>
              <a:rPr lang="el-GR" sz="1200" b="0" i="0" kern="1200" dirty="0" smtClean="0">
                <a:solidFill>
                  <a:schemeClr val="tx1"/>
                </a:solidFill>
                <a:latin typeface="+mn-lt"/>
                <a:ea typeface="+mn-ea"/>
                <a:cs typeface="+mn-cs"/>
              </a:rPr>
              <a:t> </a:t>
            </a:r>
            <a:r>
              <a:rPr lang="el-GR" sz="1200" b="0" i="0" u="none" strike="noStrike" kern="1200" dirty="0" smtClean="0">
                <a:solidFill>
                  <a:schemeClr val="tx1"/>
                </a:solidFill>
                <a:latin typeface="+mn-lt"/>
                <a:ea typeface="+mn-ea"/>
                <a:cs typeface="+mn-cs"/>
              </a:rPr>
              <a:t>Αμερικανική</a:t>
            </a:r>
            <a:r>
              <a:rPr lang="el-GR" sz="1200" b="0" i="0" u="none" strike="noStrike" kern="1200" baseline="0" dirty="0" smtClean="0">
                <a:solidFill>
                  <a:schemeClr val="tx1"/>
                </a:solidFill>
                <a:latin typeface="+mn-lt"/>
                <a:ea typeface="+mn-ea"/>
                <a:cs typeface="+mn-cs"/>
              </a:rPr>
              <a:t> Φυσική</a:t>
            </a:r>
            <a:r>
              <a:rPr lang="el-GR" sz="1200" b="0" i="0" u="none" strike="noStrike" kern="1200" dirty="0" smtClean="0">
                <a:solidFill>
                  <a:schemeClr val="tx1"/>
                </a:solidFill>
                <a:latin typeface="+mn-lt"/>
                <a:ea typeface="+mn-ea"/>
                <a:cs typeface="+mn-cs"/>
              </a:rPr>
              <a:t> Εταιρεία</a:t>
            </a:r>
            <a:r>
              <a:rPr lang="el-GR" sz="1200" b="0" i="0" kern="1200" dirty="0" smtClean="0">
                <a:solidFill>
                  <a:schemeClr val="tx1"/>
                </a:solidFill>
                <a:latin typeface="+mn-lt"/>
                <a:ea typeface="+mn-ea"/>
                <a:cs typeface="+mn-cs"/>
              </a:rPr>
              <a:t> του απένειμε το Βραβείο T. Bonner το </a:t>
            </a:r>
            <a:r>
              <a:rPr lang="el-GR" sz="1200" b="0" i="0" u="none" strike="noStrike" kern="1200" dirty="0" smtClean="0">
                <a:solidFill>
                  <a:schemeClr val="tx1"/>
                </a:solidFill>
                <a:latin typeface="+mn-lt"/>
                <a:ea typeface="+mn-ea"/>
                <a:cs typeface="+mn-cs"/>
              </a:rPr>
              <a:t>1966</a:t>
            </a:r>
            <a:r>
              <a:rPr lang="el-GR" sz="1200" b="0" i="0" kern="1200" dirty="0" smtClean="0">
                <a:solidFill>
                  <a:schemeClr val="tx1"/>
                </a:solidFill>
                <a:latin typeface="+mn-lt"/>
                <a:ea typeface="+mn-ea"/>
                <a:cs typeface="+mn-cs"/>
              </a:rPr>
              <a:t> για τη συμβολή του στην ανάπτυξη των ηλεκτροστατικών επιταχυντών.</a:t>
            </a:r>
            <a:endParaRPr lang="en-US" dirty="0"/>
          </a:p>
        </p:txBody>
      </p:sp>
      <p:sp>
        <p:nvSpPr>
          <p:cNvPr id="4" name="Slide Number Placeholder 3"/>
          <p:cNvSpPr>
            <a:spLocks noGrp="1"/>
          </p:cNvSpPr>
          <p:nvPr>
            <p:ph type="sldNum" sz="quarter" idx="10"/>
          </p:nvPr>
        </p:nvSpPr>
        <p:spPr/>
        <p:txBody>
          <a:bodyPr/>
          <a:lstStyle/>
          <a:p>
            <a:fld id="{1AD82BC2-BDE4-41B2-A9B0-3CD8EA2FF56C}"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mn-lt"/>
                <a:ea typeface="+mn-ea"/>
                <a:cs typeface="+mn-cs"/>
              </a:rPr>
              <a:t>To </a:t>
            </a:r>
            <a:r>
              <a:rPr lang="el-GR" sz="1200" b="0" i="0" kern="1200" dirty="0" smtClean="0">
                <a:solidFill>
                  <a:schemeClr val="tx1"/>
                </a:solidFill>
                <a:latin typeface="+mn-lt"/>
                <a:ea typeface="+mn-ea"/>
                <a:cs typeface="+mn-cs"/>
              </a:rPr>
              <a:t>ηλεκτρικό</a:t>
            </a:r>
            <a:r>
              <a:rPr lang="el-GR" sz="1200" b="0" i="0" kern="1200" baseline="0" dirty="0" smtClean="0">
                <a:solidFill>
                  <a:schemeClr val="tx1"/>
                </a:solidFill>
                <a:latin typeface="+mn-lt"/>
                <a:ea typeface="+mn-ea"/>
                <a:cs typeface="+mn-cs"/>
              </a:rPr>
              <a:t> φορτίο είναι</a:t>
            </a:r>
            <a:r>
              <a:rPr lang="el-GR" sz="1200" b="0" i="0" kern="1200" dirty="0" smtClean="0">
                <a:solidFill>
                  <a:schemeClr val="tx1"/>
                </a:solidFill>
                <a:latin typeface="+mn-lt"/>
                <a:ea typeface="+mn-ea"/>
                <a:cs typeface="+mn-cs"/>
              </a:rPr>
              <a:t> μια ιδιότητα ορισμένων υποατομικών σωματιδίων, η οποία καθορίζει τις μεταξύ τους</a:t>
            </a:r>
            <a:r>
              <a:rPr lang="el-GR" sz="1200" b="0" i="0" u="none" strike="noStrike" kern="1200" dirty="0" smtClean="0">
                <a:solidFill>
                  <a:schemeClr val="tx1"/>
                </a:solidFill>
                <a:latin typeface="+mn-lt"/>
                <a:ea typeface="+mn-ea"/>
                <a:cs typeface="+mn-cs"/>
                <a:hlinkClick r:id="rId3" tooltip="Ηλεκτρομαγνητικές (δεν έχει γραφτεί ακόμα)"/>
              </a:rPr>
              <a:t>ηλεκτρομαγνητικές</a:t>
            </a:r>
            <a:r>
              <a:rPr lang="el-GR" sz="1200" b="0" i="0" kern="1200" dirty="0" smtClean="0">
                <a:solidFill>
                  <a:schemeClr val="tx1"/>
                </a:solidFill>
                <a:latin typeface="+mn-lt"/>
                <a:ea typeface="+mn-ea"/>
                <a:cs typeface="+mn-cs"/>
              </a:rPr>
              <a:t> αλληλεπιδράσεις. Ένα υλικό σώμα που έχει ηλεκτρικό φορτίο, επηρεάζεται και δημιουργεί </a:t>
            </a:r>
            <a:r>
              <a:rPr lang="el-GR" sz="1200" b="0" i="0" u="none" strike="noStrike" kern="1200" dirty="0" smtClean="0">
                <a:solidFill>
                  <a:schemeClr val="tx1"/>
                </a:solidFill>
                <a:latin typeface="+mn-lt"/>
                <a:ea typeface="+mn-ea"/>
                <a:cs typeface="+mn-cs"/>
                <a:hlinkClick r:id="rId4" tooltip="Ηλεκτρομαγνητικό πεδίο"/>
              </a:rPr>
              <a:t>ηλεκτρομαγνητικό πεδίο</a:t>
            </a:r>
            <a:r>
              <a:rPr lang="el-GR" sz="1200" b="0" i="0" kern="1200" dirty="0" smtClean="0">
                <a:solidFill>
                  <a:schemeClr val="tx1"/>
                </a:solidFill>
                <a:latin typeface="+mn-lt"/>
                <a:ea typeface="+mn-ea"/>
                <a:cs typeface="+mn-cs"/>
              </a:rPr>
              <a:t>.</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1.</a:t>
            </a:r>
            <a:r>
              <a:rPr lang="el-GR" sz="1200" kern="1200" dirty="0" smtClean="0">
                <a:solidFill>
                  <a:schemeClr val="tx1"/>
                </a:solidFill>
                <a:latin typeface="+mn-lt"/>
                <a:ea typeface="+mn-ea"/>
                <a:cs typeface="+mn-cs"/>
              </a:rPr>
              <a:t> δηλαδή σε οποιαδήποτε αλληλεπίδραση ο ολικός αριθμός των φορτίων πριν και μετά από αυτήν, διατηρείται σταθερός. 2. Δηλαδή υπάρχει μόνο σε διακριτές οντότητες, ακέραια πολλαπλάσια του θεμελιώδους φορτίου του</a:t>
            </a:r>
            <a:r>
              <a:rPr lang="en-US" sz="1200" kern="1200" dirty="0" smtClean="0">
                <a:solidFill>
                  <a:schemeClr val="tx1"/>
                </a:solidFill>
                <a:latin typeface="+mn-lt"/>
                <a:ea typeface="+mn-ea"/>
                <a:cs typeface="+mn-cs"/>
              </a:rPr>
              <a:t> </a:t>
            </a:r>
            <a:r>
              <a:rPr lang="el-GR" sz="1200" u="sng" kern="1200" dirty="0" smtClean="0">
                <a:solidFill>
                  <a:schemeClr val="tx1"/>
                </a:solidFill>
                <a:latin typeface="+mn-lt"/>
                <a:ea typeface="+mn-ea"/>
                <a:cs typeface="+mn-cs"/>
                <a:hlinkClick r:id="rId5" tooltip="Ηλεκτρόνιο"/>
              </a:rPr>
              <a:t>ηλεκτρονίου (</a:t>
            </a:r>
            <a:r>
              <a:rPr lang="en-US" sz="1200" u="sng" kern="1200" dirty="0" smtClean="0">
                <a:solidFill>
                  <a:schemeClr val="tx1"/>
                </a:solidFill>
                <a:latin typeface="+mn-lt"/>
                <a:ea typeface="+mn-ea"/>
                <a:cs typeface="+mn-cs"/>
                <a:hlinkClick r:id="rId5" tooltip="Ηλεκτρόνιο"/>
              </a:rPr>
              <a:t>e</a:t>
            </a:r>
            <a:r>
              <a:rPr lang="el-GR" sz="1200" u="sng" kern="1200" dirty="0" smtClean="0">
                <a:solidFill>
                  <a:schemeClr val="tx1"/>
                </a:solidFill>
                <a:latin typeface="+mn-lt"/>
                <a:ea typeface="+mn-ea"/>
                <a:cs typeface="+mn-cs"/>
                <a:hlinkClick r:id="rId5" tooltip="Ηλεκτρόνιο"/>
              </a:rPr>
              <a:t>-)</a:t>
            </a:r>
            <a:r>
              <a:rPr lang="en-US" sz="1200" kern="1200" dirty="0" smtClean="0">
                <a:solidFill>
                  <a:schemeClr val="tx1"/>
                </a:solidFill>
                <a:latin typeface="+mn-lt"/>
                <a:ea typeface="+mn-ea"/>
                <a:cs typeface="+mn-cs"/>
              </a:rPr>
              <a:t> </a:t>
            </a:r>
            <a:r>
              <a:rPr lang="el-GR" sz="1200" kern="1200" dirty="0" smtClean="0">
                <a:solidFill>
                  <a:schemeClr val="tx1"/>
                </a:solidFill>
                <a:latin typeface="+mn-lt"/>
                <a:ea typeface="+mn-ea"/>
                <a:cs typeface="+mn-cs"/>
              </a:rPr>
              <a:t>για το αρνητικό φορτίο και του</a:t>
            </a:r>
            <a:r>
              <a:rPr lang="en-US" sz="1200" kern="1200" dirty="0" smtClean="0">
                <a:solidFill>
                  <a:schemeClr val="tx1"/>
                </a:solidFill>
                <a:latin typeface="+mn-lt"/>
                <a:ea typeface="+mn-ea"/>
                <a:cs typeface="+mn-cs"/>
              </a:rPr>
              <a:t> </a:t>
            </a:r>
            <a:r>
              <a:rPr lang="el-GR" sz="1200" u="sng" kern="1200" dirty="0" smtClean="0">
                <a:solidFill>
                  <a:schemeClr val="tx1"/>
                </a:solidFill>
                <a:latin typeface="+mn-lt"/>
                <a:ea typeface="+mn-ea"/>
                <a:cs typeface="+mn-cs"/>
                <a:hlinkClick r:id="rId6" tooltip="Πρωτόνιο"/>
              </a:rPr>
              <a:t>πρωτονίου</a:t>
            </a:r>
            <a:r>
              <a:rPr lang="en-US" sz="1200" kern="1200" dirty="0" smtClean="0">
                <a:solidFill>
                  <a:schemeClr val="tx1"/>
                </a:solidFill>
                <a:latin typeface="+mn-lt"/>
                <a:ea typeface="+mn-ea"/>
                <a:cs typeface="+mn-cs"/>
              </a:rPr>
              <a:t> </a:t>
            </a:r>
            <a:r>
              <a:rPr lang="el-GR" sz="1200" kern="1200" dirty="0" smtClean="0">
                <a:solidFill>
                  <a:schemeClr val="tx1"/>
                </a:solidFill>
                <a:latin typeface="+mn-lt"/>
                <a:ea typeface="+mn-ea"/>
                <a:cs typeface="+mn-cs"/>
              </a:rPr>
              <a:t>για το θετικό. 3.</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AD82BC2-BDE4-41B2-A9B0-3CD8EA2FF56C}"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Σημειακά</a:t>
            </a:r>
            <a:r>
              <a:rPr lang="el-GR" baseline="0" dirty="0" smtClean="0"/>
              <a:t> φορτία</a:t>
            </a:r>
            <a:endParaRPr lang="en-US" dirty="0"/>
          </a:p>
        </p:txBody>
      </p:sp>
      <p:sp>
        <p:nvSpPr>
          <p:cNvPr id="4" name="Slide Number Placeholder 3"/>
          <p:cNvSpPr>
            <a:spLocks noGrp="1"/>
          </p:cNvSpPr>
          <p:nvPr>
            <p:ph type="sldNum" sz="quarter" idx="10"/>
          </p:nvPr>
        </p:nvSpPr>
        <p:spPr/>
        <p:txBody>
          <a:bodyPr/>
          <a:lstStyle/>
          <a:p>
            <a:fld id="{1AD82BC2-BDE4-41B2-A9B0-3CD8EA2FF56C}"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buNone/>
            </a:pPr>
            <a:r>
              <a:rPr lang="en-US" sz="1200" kern="1200" dirty="0" smtClean="0">
                <a:solidFill>
                  <a:schemeClr val="bg1">
                    <a:lumMod val="50000"/>
                  </a:schemeClr>
                </a:solidFill>
                <a:latin typeface="+mn-lt"/>
                <a:ea typeface="+mn-ea"/>
                <a:cs typeface="+mn-cs"/>
              </a:rPr>
              <a:t>q: </a:t>
            </a:r>
            <a:r>
              <a:rPr lang="el-GR" sz="1200" kern="1200" dirty="0" smtClean="0">
                <a:solidFill>
                  <a:schemeClr val="bg1">
                    <a:lumMod val="50000"/>
                  </a:schemeClr>
                </a:solidFill>
                <a:latin typeface="+mn-lt"/>
                <a:ea typeface="+mn-ea"/>
                <a:cs typeface="+mn-cs"/>
              </a:rPr>
              <a:t>το φορτίο της πηγής </a:t>
            </a:r>
          </a:p>
        </p:txBody>
      </p:sp>
      <p:sp>
        <p:nvSpPr>
          <p:cNvPr id="4" name="Slide Number Placeholder 3"/>
          <p:cNvSpPr>
            <a:spLocks noGrp="1"/>
          </p:cNvSpPr>
          <p:nvPr>
            <p:ph type="sldNum" sz="quarter" idx="10"/>
          </p:nvPr>
        </p:nvSpPr>
        <p:spPr/>
        <p:txBody>
          <a:bodyPr/>
          <a:lstStyle/>
          <a:p>
            <a:fld id="{1AD82BC2-BDE4-41B2-A9B0-3CD8EA2FF56C}"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b="0" i="0" kern="1200" dirty="0" smtClean="0">
                <a:solidFill>
                  <a:schemeClr val="tx1"/>
                </a:solidFill>
                <a:latin typeface="+mn-lt"/>
                <a:ea typeface="+mn-ea"/>
                <a:cs typeface="+mn-cs"/>
              </a:rPr>
              <a:t>Η Επαφή και Απομάκρυνση είναι πιθανότατα η ποιο σημαντική αιτία δημιουργίας Στατικού Ηλεκτρισμού στην βιομηχανία, π.χ.  ξετύλιγμα πλαστικού φιλμ από το ρολό του.</a:t>
            </a:r>
          </a:p>
          <a:p>
            <a:r>
              <a:rPr lang="el-GR" dirty="0" smtClean="0"/>
              <a:t/>
            </a:r>
            <a:br>
              <a:rPr lang="el-GR" dirty="0" smtClean="0"/>
            </a:br>
            <a:endParaRPr lang="en-US" dirty="0"/>
          </a:p>
        </p:txBody>
      </p:sp>
      <p:sp>
        <p:nvSpPr>
          <p:cNvPr id="4" name="Slide Number Placeholder 3"/>
          <p:cNvSpPr>
            <a:spLocks noGrp="1"/>
          </p:cNvSpPr>
          <p:nvPr>
            <p:ph type="sldNum" sz="quarter" idx="10"/>
          </p:nvPr>
        </p:nvSpPr>
        <p:spPr/>
        <p:txBody>
          <a:bodyPr/>
          <a:lstStyle/>
          <a:p>
            <a:fld id="{1AD82BC2-BDE4-41B2-A9B0-3CD8EA2FF56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9DAC35F-01C6-471C-95C6-D4E3C49ECFA5}" type="datetimeFigureOut">
              <a:rPr lang="en-US" smtClean="0"/>
              <a:pPr/>
              <a:t>3/31/2011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6EB36A4-61AD-4455-9511-3F815D86D66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DAC35F-01C6-471C-95C6-D4E3C49ECFA5}"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B36A4-61AD-4455-9511-3F815D86D6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DAC35F-01C6-471C-95C6-D4E3C49ECFA5}"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B36A4-61AD-4455-9511-3F815D86D6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DAC35F-01C6-471C-95C6-D4E3C49ECFA5}"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B36A4-61AD-4455-9511-3F815D86D6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9DAC35F-01C6-471C-95C6-D4E3C49ECFA5}"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B36A4-61AD-4455-9511-3F815D86D66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DAC35F-01C6-471C-95C6-D4E3C49ECFA5}" type="datetimeFigureOut">
              <a:rPr lang="en-US" smtClean="0"/>
              <a:pPr/>
              <a:t>3/31/2011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B36A4-61AD-4455-9511-3F815D86D6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9DAC35F-01C6-471C-95C6-D4E3C49ECFA5}" type="datetimeFigureOut">
              <a:rPr lang="en-US" smtClean="0"/>
              <a:pPr/>
              <a:t>3/31/2011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EB36A4-61AD-4455-9511-3F815D86D6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9DAC35F-01C6-471C-95C6-D4E3C49ECFA5}" type="datetimeFigureOut">
              <a:rPr lang="en-US" smtClean="0"/>
              <a:pPr/>
              <a:t>3/31/2011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EB36A4-61AD-4455-9511-3F815D86D6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DAC35F-01C6-471C-95C6-D4E3C49ECFA5}" type="datetimeFigureOut">
              <a:rPr lang="en-US" smtClean="0"/>
              <a:pPr/>
              <a:t>3/31/2011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EB36A4-61AD-4455-9511-3F815D86D6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DAC35F-01C6-471C-95C6-D4E3C49ECFA5}" type="datetimeFigureOut">
              <a:rPr lang="en-US" smtClean="0"/>
              <a:pPr/>
              <a:t>3/31/2011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B36A4-61AD-4455-9511-3F815D86D6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DAC35F-01C6-471C-95C6-D4E3C49ECFA5}" type="datetimeFigureOut">
              <a:rPr lang="en-US" smtClean="0"/>
              <a:pPr/>
              <a:t>3/31/2011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6EB36A4-61AD-4455-9511-3F815D86D66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9DAC35F-01C6-471C-95C6-D4E3C49ECFA5}" type="datetimeFigureOut">
              <a:rPr lang="en-US" smtClean="0"/>
              <a:pPr/>
              <a:t>3/31/2011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EB36A4-61AD-4455-9511-3F815D86D66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762000"/>
            <a:ext cx="7696200" cy="1981200"/>
          </a:xfrm>
        </p:spPr>
        <p:txBody>
          <a:bodyPr>
            <a:noAutofit/>
          </a:bodyPr>
          <a:lstStyle/>
          <a:p>
            <a:r>
              <a:rPr lang="el-GR" sz="5400" dirty="0" smtClean="0">
                <a:effectLst>
                  <a:outerShdw blurRad="38100" dist="38100" dir="2700000" algn="tl">
                    <a:srgbClr val="000000">
                      <a:alpha val="43137"/>
                    </a:srgbClr>
                  </a:outerShdw>
                </a:effectLst>
              </a:rPr>
              <a:t>ΕΦΑΡΜΟΣΜΕΝΟΣ</a:t>
            </a:r>
            <a:r>
              <a:rPr lang="el-GR" sz="4800" dirty="0" smtClean="0">
                <a:effectLst>
                  <a:outerShdw blurRad="38100" dist="38100" dir="2700000" algn="tl">
                    <a:srgbClr val="000000">
                      <a:alpha val="43137"/>
                    </a:srgbClr>
                  </a:outerShdw>
                </a:effectLst>
              </a:rPr>
              <a:t> </a:t>
            </a:r>
            <a:r>
              <a:rPr lang="el-GR" sz="5400" dirty="0" smtClean="0">
                <a:effectLst>
                  <a:outerShdw blurRad="38100" dist="38100" dir="2700000" algn="tl">
                    <a:srgbClr val="000000">
                      <a:alpha val="43137"/>
                    </a:srgbClr>
                  </a:outerShdw>
                </a:effectLst>
              </a:rPr>
              <a:t>ΗΛΕΚΤΡΟΜΑΓΝΗΤΙΣΜΟΣ</a:t>
            </a:r>
            <a:endParaRPr lang="en-US" sz="54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2971800"/>
            <a:ext cx="6324600" cy="3581400"/>
          </a:xfrm>
        </p:spPr>
        <p:txBody>
          <a:bodyPr>
            <a:normAutofit fontScale="62500" lnSpcReduction="20000"/>
          </a:bodyPr>
          <a:lstStyle/>
          <a:p>
            <a:endParaRPr lang="en-US" b="1" dirty="0" smtClean="0"/>
          </a:p>
          <a:p>
            <a:r>
              <a:rPr lang="el-GR" sz="6400" b="1" dirty="0" smtClean="0">
                <a:effectLst>
                  <a:outerShdw blurRad="38100" dist="38100" dir="2700000" algn="tl">
                    <a:srgbClr val="000000">
                      <a:alpha val="43137"/>
                    </a:srgbClr>
                  </a:outerShdw>
                </a:effectLst>
                <a:latin typeface="+mj-lt"/>
              </a:rPr>
              <a:t>ΗΛΕΚΤΡΟΣΤΑΤΙΚΗ</a:t>
            </a:r>
            <a:r>
              <a:rPr lang="el-GR" sz="5100" b="1" dirty="0" smtClean="0">
                <a:effectLst>
                  <a:outerShdw blurRad="38100" dist="38100" dir="2700000" algn="tl">
                    <a:srgbClr val="000000">
                      <a:alpha val="43137"/>
                    </a:srgbClr>
                  </a:outerShdw>
                </a:effectLst>
                <a:latin typeface="+mj-lt"/>
              </a:rPr>
              <a:t> </a:t>
            </a:r>
            <a:r>
              <a:rPr lang="el-GR" sz="6400" b="1" dirty="0" smtClean="0">
                <a:effectLst>
                  <a:outerShdw blurRad="38100" dist="38100" dir="2700000" algn="tl">
                    <a:srgbClr val="000000">
                      <a:alpha val="43137"/>
                    </a:srgbClr>
                  </a:outerShdw>
                </a:effectLst>
                <a:latin typeface="+mj-lt"/>
              </a:rPr>
              <a:t>ΓΕΝΝΗΤΡΙΑ</a:t>
            </a:r>
            <a:r>
              <a:rPr lang="el-GR" sz="5100" b="1" dirty="0" smtClean="0">
                <a:effectLst>
                  <a:outerShdw blurRad="38100" dist="38100" dir="2700000" algn="tl">
                    <a:srgbClr val="000000">
                      <a:alpha val="43137"/>
                    </a:srgbClr>
                  </a:outerShdw>
                </a:effectLst>
                <a:latin typeface="+mj-lt"/>
              </a:rPr>
              <a:t> </a:t>
            </a:r>
          </a:p>
          <a:p>
            <a:r>
              <a:rPr lang="en-US" sz="6400" b="1" dirty="0" smtClean="0">
                <a:effectLst>
                  <a:outerShdw blurRad="38100" dist="38100" dir="2700000" algn="tl">
                    <a:srgbClr val="000000">
                      <a:alpha val="43137"/>
                    </a:srgbClr>
                  </a:outerShdw>
                </a:effectLst>
                <a:latin typeface="+mj-lt"/>
              </a:rPr>
              <a:t>VAN</a:t>
            </a:r>
            <a:r>
              <a:rPr lang="en-US" sz="5100" b="1" dirty="0" smtClean="0">
                <a:effectLst>
                  <a:outerShdw blurRad="38100" dist="38100" dir="2700000" algn="tl">
                    <a:srgbClr val="000000">
                      <a:alpha val="43137"/>
                    </a:srgbClr>
                  </a:outerShdw>
                </a:effectLst>
                <a:latin typeface="+mj-lt"/>
              </a:rPr>
              <a:t> </a:t>
            </a:r>
            <a:r>
              <a:rPr lang="en-US" sz="6400" b="1" dirty="0" smtClean="0">
                <a:effectLst>
                  <a:outerShdw blurRad="38100" dist="38100" dir="2700000" algn="tl">
                    <a:srgbClr val="000000">
                      <a:alpha val="43137"/>
                    </a:srgbClr>
                  </a:outerShdw>
                </a:effectLst>
                <a:latin typeface="+mj-lt"/>
              </a:rPr>
              <a:t>DER</a:t>
            </a:r>
            <a:r>
              <a:rPr lang="en-US" sz="5100" b="1" dirty="0" smtClean="0">
                <a:effectLst>
                  <a:outerShdw blurRad="38100" dist="38100" dir="2700000" algn="tl">
                    <a:srgbClr val="000000">
                      <a:alpha val="43137"/>
                    </a:srgbClr>
                  </a:outerShdw>
                </a:effectLst>
                <a:latin typeface="+mj-lt"/>
              </a:rPr>
              <a:t> </a:t>
            </a:r>
            <a:r>
              <a:rPr lang="en-US" sz="6400" b="1" dirty="0" smtClean="0">
                <a:effectLst>
                  <a:outerShdw blurRad="38100" dist="38100" dir="2700000" algn="tl">
                    <a:srgbClr val="000000">
                      <a:alpha val="43137"/>
                    </a:srgbClr>
                  </a:outerShdw>
                </a:effectLst>
                <a:latin typeface="+mj-lt"/>
              </a:rPr>
              <a:t>GRAAF</a:t>
            </a:r>
            <a:endParaRPr lang="el-GR" sz="6400" b="1" dirty="0" smtClean="0">
              <a:effectLst>
                <a:outerShdw blurRad="38100" dist="38100" dir="2700000" algn="tl">
                  <a:srgbClr val="000000">
                    <a:alpha val="43137"/>
                  </a:srgbClr>
                </a:outerShdw>
              </a:effectLst>
              <a:latin typeface="+mj-lt"/>
            </a:endParaRPr>
          </a:p>
          <a:p>
            <a:endParaRPr lang="el-GR" sz="6400" b="1" dirty="0" smtClean="0">
              <a:effectLst>
                <a:outerShdw blurRad="38100" dist="38100" dir="2700000" algn="tl">
                  <a:srgbClr val="000000">
                    <a:alpha val="43137"/>
                  </a:srgbClr>
                </a:outerShdw>
              </a:effectLst>
              <a:latin typeface="+mj-lt"/>
            </a:endParaRPr>
          </a:p>
          <a:p>
            <a:endParaRPr lang="el-GR" sz="6400" b="1" dirty="0" smtClean="0">
              <a:effectLst>
                <a:outerShdw blurRad="38100" dist="38100" dir="2700000" algn="tl">
                  <a:srgbClr val="000000">
                    <a:alpha val="43137"/>
                  </a:srgbClr>
                </a:outerShdw>
              </a:effectLst>
              <a:latin typeface="+mj-lt"/>
            </a:endParaRPr>
          </a:p>
          <a:p>
            <a:r>
              <a:rPr lang="el-GR" sz="3200" b="1" dirty="0" smtClean="0">
                <a:effectLst>
                  <a:outerShdw blurRad="38100" dist="38100" dir="2700000" algn="tl">
                    <a:srgbClr val="000000">
                      <a:alpha val="43137"/>
                    </a:srgbClr>
                  </a:outerShdw>
                </a:effectLst>
                <a:latin typeface="+mj-lt"/>
              </a:rPr>
              <a:t>Ρήγα Ευαγγελία</a:t>
            </a:r>
          </a:p>
          <a:p>
            <a:r>
              <a:rPr lang="el-GR" sz="3200" b="1" dirty="0" smtClean="0">
                <a:effectLst>
                  <a:outerShdw blurRad="38100" dist="38100" dir="2700000" algn="tl">
                    <a:srgbClr val="000000">
                      <a:alpha val="43137"/>
                    </a:srgbClr>
                  </a:outerShdw>
                </a:effectLst>
                <a:latin typeface="+mj-lt"/>
              </a:rPr>
              <a:t>Τ.Ε.Ι Κρήτης, 2011</a:t>
            </a:r>
            <a:r>
              <a:rPr lang="en-US" sz="5100" dirty="0" smtClean="0">
                <a:effectLst>
                  <a:outerShdw blurRad="38100" dist="38100" dir="2700000" algn="tl">
                    <a:srgbClr val="000000">
                      <a:alpha val="43137"/>
                    </a:srgbClr>
                  </a:outerShdw>
                </a:effectLst>
                <a:latin typeface="+mj-lt"/>
              </a:rPr>
              <a:t>                         </a:t>
            </a:r>
            <a:r>
              <a:rPr lang="el-GR" sz="5100" dirty="0" smtClean="0">
                <a:effectLst>
                  <a:outerShdw blurRad="38100" dist="38100" dir="2700000" algn="tl">
                    <a:srgbClr val="000000">
                      <a:alpha val="43137"/>
                    </a:srgbClr>
                  </a:outerShdw>
                </a:effectLst>
                <a:latin typeface="+mj-lt"/>
              </a:rPr>
              <a:t> </a:t>
            </a:r>
            <a:endParaRPr lang="en-US" sz="5100" dirty="0" smtClean="0">
              <a:effectLst>
                <a:outerShdw blurRad="38100" dist="38100" dir="2700000" algn="tl">
                  <a:srgbClr val="000000">
                    <a:alpha val="43137"/>
                  </a:srgbClr>
                </a:outerShdw>
              </a:effectLst>
              <a:latin typeface="+mj-lt"/>
            </a:endParaRPr>
          </a:p>
          <a:p>
            <a:endParaRPr lang="el-GR"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r>
              <a:rPr lang="el-GR" sz="3600" dirty="0" smtClean="0">
                <a:solidFill>
                  <a:srgbClr val="002060"/>
                </a:solidFill>
              </a:rPr>
              <a:t>Στατικός</a:t>
            </a:r>
            <a:r>
              <a:rPr lang="el-GR" sz="4400" dirty="0" smtClean="0">
                <a:solidFill>
                  <a:srgbClr val="002060"/>
                </a:solidFill>
              </a:rPr>
              <a:t> </a:t>
            </a:r>
            <a:r>
              <a:rPr lang="el-GR" sz="3600" dirty="0" smtClean="0">
                <a:solidFill>
                  <a:srgbClr val="002060"/>
                </a:solidFill>
              </a:rPr>
              <a:t>Ηλεκτρισμός</a:t>
            </a:r>
            <a:endParaRPr lang="en-US" sz="3600" dirty="0">
              <a:solidFill>
                <a:srgbClr val="002060"/>
              </a:solidFill>
            </a:endParaRPr>
          </a:p>
        </p:txBody>
      </p:sp>
      <p:sp>
        <p:nvSpPr>
          <p:cNvPr id="3" name="Content Placeholder 2"/>
          <p:cNvSpPr>
            <a:spLocks noGrp="1"/>
          </p:cNvSpPr>
          <p:nvPr>
            <p:ph idx="1"/>
          </p:nvPr>
        </p:nvSpPr>
        <p:spPr>
          <a:xfrm>
            <a:off x="457200" y="1676400"/>
            <a:ext cx="8229600" cy="4648200"/>
          </a:xfrm>
        </p:spPr>
        <p:txBody>
          <a:bodyPr/>
          <a:lstStyle/>
          <a:p>
            <a:pPr algn="ctr">
              <a:buNone/>
            </a:pPr>
            <a:r>
              <a:rPr lang="el-GR" sz="2000" dirty="0" smtClean="0">
                <a:solidFill>
                  <a:schemeClr val="bg1">
                    <a:lumMod val="50000"/>
                  </a:schemeClr>
                </a:solidFill>
                <a:latin typeface="+mj-lt"/>
              </a:rPr>
              <a:t>Θεωρείται η άνιση κατανομή ηλεκτρικού φορτίου, η οποία συμβαίνει όταν</a:t>
            </a:r>
            <a:r>
              <a:rPr lang="en-GB" sz="2000" dirty="0" smtClean="0">
                <a:solidFill>
                  <a:schemeClr val="bg1">
                    <a:lumMod val="50000"/>
                  </a:schemeClr>
                </a:solidFill>
                <a:latin typeface="+mj-lt"/>
              </a:rPr>
              <a:t> </a:t>
            </a:r>
            <a:r>
              <a:rPr lang="el-GR" sz="2000" dirty="0" smtClean="0">
                <a:solidFill>
                  <a:schemeClr val="bg1">
                    <a:lumMod val="50000"/>
                  </a:schemeClr>
                </a:solidFill>
                <a:latin typeface="+mj-lt"/>
              </a:rPr>
              <a:t>σε ένα άτομο ή μόριο προστίθεται ή αφαιρείται ένα ηλεκτρόνιο.</a:t>
            </a:r>
          </a:p>
          <a:p>
            <a:pPr>
              <a:buNone/>
            </a:pPr>
            <a:r>
              <a:rPr lang="el-GR" dirty="0" smtClean="0">
                <a:latin typeface="+mj-lt"/>
              </a:rPr>
              <a:t>    </a:t>
            </a:r>
            <a:endParaRPr lang="en-US" dirty="0">
              <a:latin typeface="+mj-lt"/>
            </a:endParaRPr>
          </a:p>
        </p:txBody>
      </p:sp>
      <p:pic>
        <p:nvPicPr>
          <p:cNvPr id="4" name="Picture 3" descr="image001.gif"/>
          <p:cNvPicPr>
            <a:picLocks noChangeAspect="1"/>
          </p:cNvPicPr>
          <p:nvPr/>
        </p:nvPicPr>
        <p:blipFill>
          <a:blip r:embed="rId2" cstate="print"/>
          <a:stretch>
            <a:fillRect/>
          </a:stretch>
        </p:blipFill>
        <p:spPr>
          <a:xfrm>
            <a:off x="758757" y="2667000"/>
            <a:ext cx="7470843" cy="34290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rmAutofit/>
          </a:bodyPr>
          <a:lstStyle/>
          <a:p>
            <a:r>
              <a:rPr lang="el-GR" sz="3600" dirty="0" smtClean="0">
                <a:solidFill>
                  <a:srgbClr val="002060"/>
                </a:solidFill>
              </a:rPr>
              <a:t>Στατικός Ηλεκτρισμός</a:t>
            </a:r>
            <a:endParaRPr lang="en-US" sz="3600" dirty="0">
              <a:solidFill>
                <a:srgbClr val="002060"/>
              </a:solidFill>
            </a:endParaRPr>
          </a:p>
        </p:txBody>
      </p:sp>
      <p:sp>
        <p:nvSpPr>
          <p:cNvPr id="3" name="Content Placeholder 2"/>
          <p:cNvSpPr>
            <a:spLocks noGrp="1"/>
          </p:cNvSpPr>
          <p:nvPr>
            <p:ph idx="1"/>
          </p:nvPr>
        </p:nvSpPr>
        <p:spPr>
          <a:xfrm>
            <a:off x="457200" y="1676400"/>
            <a:ext cx="8229600" cy="4876800"/>
          </a:xfrm>
        </p:spPr>
        <p:txBody>
          <a:bodyPr>
            <a:normAutofit/>
          </a:bodyPr>
          <a:lstStyle/>
          <a:p>
            <a:pPr>
              <a:buNone/>
            </a:pPr>
            <a:r>
              <a:rPr lang="el-GR" sz="2800" dirty="0" smtClean="0">
                <a:solidFill>
                  <a:schemeClr val="bg1">
                    <a:lumMod val="50000"/>
                  </a:schemeClr>
                </a:solidFill>
                <a:latin typeface="+mj-lt"/>
              </a:rPr>
              <a:t>Οι βασικές αιτίες δημιουργίας:</a:t>
            </a:r>
          </a:p>
          <a:p>
            <a:pPr>
              <a:buNone/>
            </a:pPr>
            <a:endParaRPr lang="el-GR" sz="2800" dirty="0" smtClean="0">
              <a:solidFill>
                <a:schemeClr val="bg1">
                  <a:lumMod val="50000"/>
                </a:schemeClr>
              </a:solidFill>
              <a:latin typeface="+mj-lt"/>
            </a:endParaRPr>
          </a:p>
          <a:p>
            <a:r>
              <a:rPr lang="el-GR" sz="2000" dirty="0" smtClean="0">
                <a:solidFill>
                  <a:schemeClr val="bg1">
                    <a:lumMod val="50000"/>
                  </a:schemeClr>
                </a:solidFill>
                <a:latin typeface="+mj-lt"/>
              </a:rPr>
              <a:t>Επαφή και Απομάκρυνση δύο υλικών. (τριβή, περπάτημα, κλπ)</a:t>
            </a:r>
          </a:p>
          <a:p>
            <a:r>
              <a:rPr lang="el-GR" sz="2000" dirty="0" smtClean="0">
                <a:solidFill>
                  <a:schemeClr val="bg1">
                    <a:lumMod val="50000"/>
                  </a:schemeClr>
                </a:solidFill>
                <a:latin typeface="+mj-lt"/>
              </a:rPr>
              <a:t>Ταχεία μεταφορά θερμότητας. (πχ υλικό σε κλίβανο)</a:t>
            </a:r>
          </a:p>
          <a:p>
            <a:r>
              <a:rPr lang="el-GR" sz="2000" dirty="0" smtClean="0">
                <a:solidFill>
                  <a:schemeClr val="bg1">
                    <a:lumMod val="50000"/>
                  </a:schemeClr>
                </a:solidFill>
                <a:latin typeface="+mj-lt"/>
              </a:rPr>
              <a:t>Ακτινοβολία υψηλής ενέργειας. (UV, ακτίνες-Χ, έντονα μαγνητικά πεδία)</a:t>
            </a:r>
          </a:p>
          <a:p>
            <a:r>
              <a:rPr lang="el-GR" sz="2000" dirty="0" smtClean="0">
                <a:solidFill>
                  <a:schemeClr val="bg1">
                    <a:lumMod val="50000"/>
                  </a:schemeClr>
                </a:solidFill>
                <a:latin typeface="+mj-lt"/>
              </a:rPr>
              <a:t>Διαδικασίες κοπής. (πχ κοπή φύλλων)</a:t>
            </a:r>
          </a:p>
          <a:p>
            <a:r>
              <a:rPr lang="el-GR" sz="2000" dirty="0" smtClean="0">
                <a:solidFill>
                  <a:schemeClr val="bg1">
                    <a:lumMod val="50000"/>
                  </a:schemeClr>
                </a:solidFill>
                <a:latin typeface="+mj-lt"/>
              </a:rPr>
              <a:t>Επαγωγή. (παρουσία σε ηλεκτρικό πεδίο που έχει δημιουργηθεί από στατικό φορτίο)</a:t>
            </a:r>
          </a:p>
          <a:p>
            <a:pPr>
              <a:buNone/>
            </a:pPr>
            <a:r>
              <a:rPr lang="el-GR" sz="3200" dirty="0" smtClean="0">
                <a:latin typeface="+mj-lt"/>
              </a:rPr>
              <a:t>    </a:t>
            </a:r>
            <a:endParaRPr lang="en-US" sz="32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838200"/>
          </a:xfrm>
        </p:spPr>
        <p:txBody>
          <a:bodyPr>
            <a:normAutofit/>
          </a:bodyPr>
          <a:lstStyle/>
          <a:p>
            <a:r>
              <a:rPr lang="el-GR" sz="3600" dirty="0" smtClean="0">
                <a:solidFill>
                  <a:srgbClr val="002060"/>
                </a:solidFill>
              </a:rPr>
              <a:t>Ηλεκτροστατική</a:t>
            </a:r>
            <a:endParaRPr lang="en-US" sz="3600" dirty="0">
              <a:solidFill>
                <a:srgbClr val="002060"/>
              </a:solidFill>
            </a:endParaRPr>
          </a:p>
        </p:txBody>
      </p:sp>
      <p:sp>
        <p:nvSpPr>
          <p:cNvPr id="3" name="Content Placeholder 2"/>
          <p:cNvSpPr>
            <a:spLocks noGrp="1"/>
          </p:cNvSpPr>
          <p:nvPr>
            <p:ph idx="1"/>
          </p:nvPr>
        </p:nvSpPr>
        <p:spPr>
          <a:xfrm>
            <a:off x="457200" y="1676400"/>
            <a:ext cx="8229600" cy="4648200"/>
          </a:xfrm>
        </p:spPr>
        <p:txBody>
          <a:bodyPr/>
          <a:lstStyle/>
          <a:p>
            <a:r>
              <a:rPr lang="el-GR" sz="2400" dirty="0" smtClean="0">
                <a:solidFill>
                  <a:schemeClr val="bg1">
                    <a:lumMod val="50000"/>
                  </a:schemeClr>
                </a:solidFill>
                <a:latin typeface="+mj-lt"/>
              </a:rPr>
              <a:t>Τα ηλεκτρικά πεδία που παράγονται από φορτία που είναι ακίνητα σέ κάποιο σημείο αναφοράς. </a:t>
            </a:r>
          </a:p>
          <a:p>
            <a:pPr>
              <a:buNone/>
            </a:pPr>
            <a:endParaRPr lang="el-GR" sz="2400" dirty="0" smtClean="0">
              <a:solidFill>
                <a:schemeClr val="bg1">
                  <a:lumMod val="50000"/>
                </a:schemeClr>
              </a:solidFill>
              <a:latin typeface="+mj-lt"/>
            </a:endParaRPr>
          </a:p>
          <a:p>
            <a:pPr>
              <a:buNone/>
            </a:pPr>
            <a:r>
              <a:rPr lang="el-GR" sz="3200" dirty="0" smtClean="0">
                <a:solidFill>
                  <a:schemeClr val="bg1">
                    <a:lumMod val="50000"/>
                  </a:schemeClr>
                </a:solidFill>
                <a:latin typeface="+mj-lt"/>
              </a:rPr>
              <a:t>   Γεννήτριες:</a:t>
            </a:r>
          </a:p>
          <a:p>
            <a:pPr>
              <a:buNone/>
            </a:pPr>
            <a:r>
              <a:rPr lang="el-GR" sz="2400" dirty="0" smtClean="0">
                <a:solidFill>
                  <a:schemeClr val="bg1">
                    <a:lumMod val="50000"/>
                  </a:schemeClr>
                </a:solidFill>
                <a:latin typeface="+mj-lt"/>
              </a:rPr>
              <a:t>    Ηλεκτροστατικές ονομάζονται οι γεννήτριες που  παράγουν μόνο Στατικό Ηλεκτρισμό (δηλ.ηλεκτρικό φορτίο) κι όχι Ηλεκτρικό Ρεύμα.</a:t>
            </a:r>
          </a:p>
          <a:p>
            <a:endParaRPr lang="en-US"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r>
              <a:rPr lang="el-GR" sz="3600" dirty="0" smtClean="0">
                <a:solidFill>
                  <a:srgbClr val="002060"/>
                </a:solidFill>
              </a:rPr>
              <a:t>Γεννήτρια </a:t>
            </a:r>
            <a:r>
              <a:rPr lang="en-US" sz="3600" dirty="0" smtClean="0">
                <a:solidFill>
                  <a:srgbClr val="002060"/>
                </a:solidFill>
              </a:rPr>
              <a:t>Van </a:t>
            </a:r>
            <a:r>
              <a:rPr lang="en-US" sz="3600" dirty="0" err="1" smtClean="0">
                <a:solidFill>
                  <a:srgbClr val="002060"/>
                </a:solidFill>
              </a:rPr>
              <a:t>Der</a:t>
            </a:r>
            <a:r>
              <a:rPr lang="en-US" sz="3600" dirty="0" smtClean="0">
                <a:solidFill>
                  <a:srgbClr val="002060"/>
                </a:solidFill>
              </a:rPr>
              <a:t> </a:t>
            </a:r>
            <a:r>
              <a:rPr lang="en-US" sz="3600" dirty="0" err="1" smtClean="0">
                <a:solidFill>
                  <a:srgbClr val="002060"/>
                </a:solidFill>
              </a:rPr>
              <a:t>Graaf</a:t>
            </a:r>
            <a:endParaRPr lang="en-US" sz="3600" dirty="0">
              <a:solidFill>
                <a:srgbClr val="002060"/>
              </a:solidFill>
            </a:endParaRPr>
          </a:p>
        </p:txBody>
      </p:sp>
      <p:sp>
        <p:nvSpPr>
          <p:cNvPr id="3" name="Content Placeholder 2"/>
          <p:cNvSpPr>
            <a:spLocks noGrp="1"/>
          </p:cNvSpPr>
          <p:nvPr>
            <p:ph idx="1"/>
          </p:nvPr>
        </p:nvSpPr>
        <p:spPr>
          <a:xfrm>
            <a:off x="381000" y="1981200"/>
            <a:ext cx="4419600" cy="4389120"/>
          </a:xfrm>
        </p:spPr>
        <p:txBody>
          <a:bodyPr>
            <a:normAutofit/>
          </a:bodyPr>
          <a:lstStyle/>
          <a:p>
            <a:r>
              <a:rPr lang="en-US" sz="2000" dirty="0" smtClean="0">
                <a:solidFill>
                  <a:schemeClr val="bg1">
                    <a:lumMod val="50000"/>
                  </a:schemeClr>
                </a:solidFill>
                <a:latin typeface="+mj-lt"/>
              </a:rPr>
              <a:t>E</a:t>
            </a:r>
            <a:r>
              <a:rPr lang="el-GR" sz="2000" dirty="0" smtClean="0">
                <a:solidFill>
                  <a:schemeClr val="bg1">
                    <a:lumMod val="50000"/>
                  </a:schemeClr>
                </a:solidFill>
                <a:latin typeface="+mj-lt"/>
              </a:rPr>
              <a:t>ίναι ηλεκτρογεννήτρια στατικού ηλεκτρισμού</a:t>
            </a:r>
            <a:endParaRPr lang="en-US" sz="2000" dirty="0" smtClean="0">
              <a:solidFill>
                <a:schemeClr val="bg1">
                  <a:lumMod val="50000"/>
                </a:schemeClr>
              </a:solidFill>
              <a:latin typeface="+mj-lt"/>
            </a:endParaRPr>
          </a:p>
          <a:p>
            <a:r>
              <a:rPr lang="el-GR" sz="2000" dirty="0" smtClean="0">
                <a:solidFill>
                  <a:schemeClr val="bg1">
                    <a:lumMod val="50000"/>
                  </a:schemeClr>
                </a:solidFill>
                <a:latin typeface="+mj-lt"/>
              </a:rPr>
              <a:t>Παράγει ηλεκτρικό δυναμικό της τάξης αρκετών εκατομμυρίων </a:t>
            </a:r>
            <a:r>
              <a:rPr lang="en-US" sz="2000" dirty="0" smtClean="0">
                <a:solidFill>
                  <a:schemeClr val="bg1">
                    <a:lumMod val="50000"/>
                  </a:schemeClr>
                </a:solidFill>
                <a:latin typeface="+mj-lt"/>
              </a:rPr>
              <a:t>volts</a:t>
            </a:r>
          </a:p>
          <a:p>
            <a:r>
              <a:rPr lang="el-GR" sz="2000" dirty="0" smtClean="0">
                <a:solidFill>
                  <a:schemeClr val="bg1">
                    <a:lumMod val="50000"/>
                  </a:schemeClr>
                </a:solidFill>
                <a:latin typeface="+mj-lt"/>
              </a:rPr>
              <a:t>Οι </a:t>
            </a:r>
            <a:r>
              <a:rPr lang="en-US" sz="2000" dirty="0" smtClean="0">
                <a:solidFill>
                  <a:schemeClr val="bg1">
                    <a:lumMod val="50000"/>
                  </a:schemeClr>
                </a:solidFill>
                <a:latin typeface="+mj-lt"/>
              </a:rPr>
              <a:t>Van </a:t>
            </a:r>
            <a:r>
              <a:rPr lang="en-US" sz="2000" dirty="0" err="1" smtClean="0">
                <a:solidFill>
                  <a:schemeClr val="bg1">
                    <a:lumMod val="50000"/>
                  </a:schemeClr>
                </a:solidFill>
                <a:latin typeface="+mj-lt"/>
              </a:rPr>
              <a:t>Der</a:t>
            </a:r>
            <a:r>
              <a:rPr lang="en-US" sz="2000" dirty="0" smtClean="0">
                <a:solidFill>
                  <a:schemeClr val="bg1">
                    <a:lumMod val="50000"/>
                  </a:schemeClr>
                </a:solidFill>
                <a:latin typeface="+mj-lt"/>
              </a:rPr>
              <a:t> </a:t>
            </a:r>
            <a:r>
              <a:rPr lang="en-US" sz="2000" dirty="0" err="1" smtClean="0">
                <a:solidFill>
                  <a:schemeClr val="bg1">
                    <a:lumMod val="50000"/>
                  </a:schemeClr>
                </a:solidFill>
                <a:latin typeface="+mj-lt"/>
              </a:rPr>
              <a:t>Graaf</a:t>
            </a:r>
            <a:r>
              <a:rPr lang="en-US" sz="2000" dirty="0" smtClean="0">
                <a:solidFill>
                  <a:schemeClr val="bg1">
                    <a:lumMod val="50000"/>
                  </a:schemeClr>
                </a:solidFill>
                <a:latin typeface="+mj-lt"/>
              </a:rPr>
              <a:t> </a:t>
            </a:r>
            <a:r>
              <a:rPr lang="el-GR" sz="2000" dirty="0" smtClean="0">
                <a:solidFill>
                  <a:schemeClr val="bg1">
                    <a:lumMod val="50000"/>
                  </a:schemeClr>
                </a:solidFill>
                <a:latin typeface="+mj-lt"/>
              </a:rPr>
              <a:t>γεννήτριες περιγράφονται ως  ηλεκτροστατικές συσκευές </a:t>
            </a:r>
            <a:r>
              <a:rPr lang="el-GR" sz="2000" b="1" dirty="0" smtClean="0">
                <a:solidFill>
                  <a:schemeClr val="bg1">
                    <a:lumMod val="50000"/>
                  </a:schemeClr>
                </a:solidFill>
                <a:latin typeface="+mj-lt"/>
              </a:rPr>
              <a:t>σταθερού ρεύματος </a:t>
            </a:r>
            <a:endParaRPr lang="en-US" sz="2000" dirty="0" smtClean="0">
              <a:solidFill>
                <a:schemeClr val="bg1">
                  <a:lumMod val="50000"/>
                </a:schemeClr>
              </a:solidFill>
              <a:latin typeface="+mj-lt"/>
            </a:endParaRPr>
          </a:p>
          <a:p>
            <a:r>
              <a:rPr lang="el-GR" sz="2000" dirty="0" smtClean="0">
                <a:solidFill>
                  <a:schemeClr val="bg1">
                    <a:lumMod val="50000"/>
                  </a:schemeClr>
                </a:solidFill>
                <a:latin typeface="+mj-lt"/>
              </a:rPr>
              <a:t>... κάνει τα μαλλιά μας να ηλεκτρίζονται (να στέκονται όρθια)</a:t>
            </a:r>
            <a:endParaRPr lang="en-US" sz="2800" dirty="0">
              <a:latin typeface="+mj-lt"/>
            </a:endParaRPr>
          </a:p>
        </p:txBody>
      </p:sp>
      <p:pic>
        <p:nvPicPr>
          <p:cNvPr id="4" name="Content Placeholder 4" descr="200px-Van_de_graaff_generator_sm.jpg"/>
          <p:cNvPicPr>
            <a:picLocks noChangeAspect="1"/>
          </p:cNvPicPr>
          <p:nvPr/>
        </p:nvPicPr>
        <p:blipFill>
          <a:blip r:embed="rId2" cstate="print"/>
          <a:stretch>
            <a:fillRect/>
          </a:stretch>
        </p:blipFill>
        <p:spPr>
          <a:xfrm>
            <a:off x="5867400" y="990600"/>
            <a:ext cx="2983832" cy="5669280"/>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229600" cy="990600"/>
          </a:xfrm>
        </p:spPr>
        <p:txBody>
          <a:bodyPr>
            <a:normAutofit/>
          </a:bodyPr>
          <a:lstStyle/>
          <a:p>
            <a:r>
              <a:rPr lang="el-GR" sz="3600" dirty="0" smtClean="0">
                <a:solidFill>
                  <a:srgbClr val="002060"/>
                </a:solidFill>
              </a:rPr>
              <a:t>Δομικά</a:t>
            </a:r>
            <a:r>
              <a:rPr lang="el-GR" sz="4400" dirty="0" smtClean="0">
                <a:solidFill>
                  <a:srgbClr val="002060"/>
                </a:solidFill>
              </a:rPr>
              <a:t> </a:t>
            </a:r>
            <a:r>
              <a:rPr lang="el-GR" sz="3600" dirty="0" smtClean="0">
                <a:solidFill>
                  <a:srgbClr val="002060"/>
                </a:solidFill>
              </a:rPr>
              <a:t>Στοιχεία</a:t>
            </a:r>
            <a:endParaRPr lang="en-US" sz="3600" dirty="0">
              <a:solidFill>
                <a:srgbClr val="002060"/>
              </a:solidFill>
            </a:endParaRPr>
          </a:p>
        </p:txBody>
      </p:sp>
      <p:sp>
        <p:nvSpPr>
          <p:cNvPr id="3" name="Content Placeholder 2"/>
          <p:cNvSpPr>
            <a:spLocks noGrp="1"/>
          </p:cNvSpPr>
          <p:nvPr>
            <p:ph idx="1"/>
          </p:nvPr>
        </p:nvSpPr>
        <p:spPr>
          <a:xfrm>
            <a:off x="152400" y="1752600"/>
            <a:ext cx="4572000" cy="5410200"/>
          </a:xfrm>
        </p:spPr>
        <p:txBody>
          <a:bodyPr>
            <a:normAutofit/>
          </a:bodyPr>
          <a:lstStyle/>
          <a:p>
            <a:pPr marL="514350" indent="-514350">
              <a:buAutoNum type="arabicPeriod"/>
            </a:pPr>
            <a:r>
              <a:rPr lang="el-GR" sz="2000" dirty="0" smtClean="0">
                <a:solidFill>
                  <a:schemeClr val="bg1">
                    <a:lumMod val="50000"/>
                  </a:schemeClr>
                </a:solidFill>
                <a:latin typeface="+mj-lt"/>
              </a:rPr>
              <a:t>Κοίλη μεταλλική σφαίρα (θόλος)</a:t>
            </a:r>
          </a:p>
          <a:p>
            <a:pPr marL="514350" indent="-514350">
              <a:buAutoNum type="arabicPeriod"/>
            </a:pPr>
            <a:r>
              <a:rPr lang="el-GR" sz="2000" dirty="0" smtClean="0">
                <a:solidFill>
                  <a:schemeClr val="bg1">
                    <a:lumMod val="50000"/>
                  </a:schemeClr>
                </a:solidFill>
                <a:latin typeface="+mj-lt"/>
              </a:rPr>
              <a:t>Άνω </a:t>
            </a:r>
            <a:r>
              <a:rPr lang="el-GR" sz="2000" dirty="0" smtClean="0">
                <a:solidFill>
                  <a:schemeClr val="tx1">
                    <a:lumMod val="50000"/>
                    <a:lumOff val="50000"/>
                  </a:schemeClr>
                </a:solidFill>
                <a:latin typeface="+mj-lt"/>
              </a:rPr>
              <a:t>ηλεκτρόδιο</a:t>
            </a:r>
            <a:r>
              <a:rPr lang="el-GR" sz="2000" dirty="0" smtClean="0">
                <a:solidFill>
                  <a:schemeClr val="bg1">
                    <a:lumMod val="50000"/>
                  </a:schemeClr>
                </a:solidFill>
                <a:latin typeface="+mj-lt"/>
              </a:rPr>
              <a:t> (</a:t>
            </a:r>
            <a:r>
              <a:rPr lang="el-GR" sz="2000" dirty="0" smtClean="0">
                <a:solidFill>
                  <a:schemeClr val="tx1">
                    <a:lumMod val="50000"/>
                    <a:lumOff val="50000"/>
                  </a:schemeClr>
                </a:solidFill>
                <a:latin typeface="+mj-lt"/>
              </a:rPr>
              <a:t>χτένι)</a:t>
            </a:r>
          </a:p>
          <a:p>
            <a:pPr marL="514350" indent="-514350">
              <a:buAutoNum type="arabicPeriod"/>
            </a:pPr>
            <a:r>
              <a:rPr lang="el-GR" sz="2000" dirty="0" smtClean="0">
                <a:solidFill>
                  <a:schemeClr val="bg1">
                    <a:lumMod val="50000"/>
                  </a:schemeClr>
                </a:solidFill>
                <a:latin typeface="+mj-lt"/>
              </a:rPr>
              <a:t>Άνω μεταλλικός κύλινδρος</a:t>
            </a:r>
          </a:p>
          <a:p>
            <a:pPr marL="514350" indent="-514350">
              <a:buAutoNum type="arabicPeriod"/>
            </a:pPr>
            <a:r>
              <a:rPr lang="el-GR" sz="2000" dirty="0" smtClean="0">
                <a:solidFill>
                  <a:schemeClr val="bg1">
                    <a:lumMod val="50000"/>
                  </a:schemeClr>
                </a:solidFill>
                <a:latin typeface="+mj-lt"/>
              </a:rPr>
              <a:t>Πλευρά ιμάντα με θετικά φορτία</a:t>
            </a:r>
          </a:p>
          <a:p>
            <a:pPr marL="514350" indent="-514350">
              <a:buAutoNum type="arabicPeriod"/>
            </a:pPr>
            <a:r>
              <a:rPr lang="el-GR" sz="2000" dirty="0" smtClean="0">
                <a:solidFill>
                  <a:schemeClr val="bg1">
                    <a:lumMod val="50000"/>
                  </a:schemeClr>
                </a:solidFill>
                <a:latin typeface="+mj-lt"/>
              </a:rPr>
              <a:t>Πλευρά ιμάντα με αρνητικά φορτία</a:t>
            </a:r>
          </a:p>
          <a:p>
            <a:pPr marL="514350" indent="-514350">
              <a:buAutoNum type="arabicPeriod"/>
            </a:pPr>
            <a:r>
              <a:rPr lang="el-GR" sz="2000" dirty="0" smtClean="0">
                <a:solidFill>
                  <a:schemeClr val="bg1">
                    <a:lumMod val="50000"/>
                  </a:schemeClr>
                </a:solidFill>
                <a:latin typeface="+mj-lt"/>
              </a:rPr>
              <a:t>Κάτω κύλινδρος (ακρυλικό γυαλί)</a:t>
            </a:r>
          </a:p>
          <a:p>
            <a:pPr marL="514350" indent="-514350">
              <a:buAutoNum type="arabicPeriod"/>
            </a:pPr>
            <a:r>
              <a:rPr lang="el-GR" sz="2000" dirty="0" smtClean="0">
                <a:solidFill>
                  <a:schemeClr val="bg1">
                    <a:lumMod val="50000"/>
                  </a:schemeClr>
                </a:solidFill>
                <a:latin typeface="+mj-lt"/>
              </a:rPr>
              <a:t>Χαμηλότερο ηλεκτρόδιο (χτένι-γη)</a:t>
            </a:r>
          </a:p>
          <a:p>
            <a:pPr marL="514350" indent="-514350">
              <a:buAutoNum type="arabicPeriod"/>
            </a:pPr>
            <a:r>
              <a:rPr lang="el-GR" sz="2000" dirty="0" smtClean="0">
                <a:solidFill>
                  <a:schemeClr val="bg1">
                    <a:lumMod val="50000"/>
                  </a:schemeClr>
                </a:solidFill>
                <a:latin typeface="+mj-lt"/>
              </a:rPr>
              <a:t>Σφαίρα με αρνητικά φορτία για την </a:t>
            </a:r>
          </a:p>
          <a:p>
            <a:pPr marL="514350" indent="-514350">
              <a:buNone/>
            </a:pPr>
            <a:r>
              <a:rPr lang="el-GR" sz="2000" dirty="0" smtClean="0">
                <a:solidFill>
                  <a:schemeClr val="bg1">
                    <a:lumMod val="50000"/>
                  </a:schemeClr>
                </a:solidFill>
                <a:latin typeface="+mj-lt"/>
              </a:rPr>
              <a:t>         αποφόρτιση της κύριας σφαίρας</a:t>
            </a:r>
          </a:p>
          <a:p>
            <a:pPr marL="514350" indent="-514350">
              <a:buAutoNum type="arabicPeriod" startAt="9"/>
            </a:pPr>
            <a:r>
              <a:rPr lang="el-GR" sz="2000" dirty="0" smtClean="0">
                <a:solidFill>
                  <a:schemeClr val="bg1">
                    <a:lumMod val="50000"/>
                  </a:schemeClr>
                </a:solidFill>
                <a:latin typeface="+mj-lt"/>
              </a:rPr>
              <a:t>Σπινθήρας που δημιουργείται εξαιτίας της διαφοράς δυναμικού</a:t>
            </a:r>
          </a:p>
          <a:p>
            <a:pPr marL="514350" indent="-514350">
              <a:buNone/>
            </a:pPr>
            <a:r>
              <a:rPr lang="el-GR" dirty="0" smtClean="0">
                <a:latin typeface="+mj-lt"/>
              </a:rPr>
              <a:t>   </a:t>
            </a:r>
          </a:p>
          <a:p>
            <a:pPr marL="514350" indent="-514350">
              <a:buNone/>
            </a:pPr>
            <a:endParaRPr lang="el-GR" dirty="0" smtClean="0">
              <a:latin typeface="+mj-lt"/>
            </a:endParaRPr>
          </a:p>
          <a:p>
            <a:pPr marL="514350" indent="-514350">
              <a:buAutoNum type="arabicPeriod"/>
            </a:pPr>
            <a:endParaRPr lang="el-GR" dirty="0" smtClean="0">
              <a:latin typeface="+mj-lt"/>
            </a:endParaRPr>
          </a:p>
          <a:p>
            <a:pPr marL="514350" indent="-514350">
              <a:buAutoNum type="arabicPeriod"/>
            </a:pPr>
            <a:endParaRPr lang="el-GR" dirty="0" smtClean="0">
              <a:latin typeface="+mj-lt"/>
            </a:endParaRPr>
          </a:p>
        </p:txBody>
      </p:sp>
      <p:pic>
        <p:nvPicPr>
          <p:cNvPr id="5" name="Picture 4" descr="320px-Van_de_graaf_generator.svg.png"/>
          <p:cNvPicPr>
            <a:picLocks noChangeAspect="1"/>
          </p:cNvPicPr>
          <p:nvPr/>
        </p:nvPicPr>
        <p:blipFill>
          <a:blip r:embed="rId2" cstate="print"/>
          <a:stretch>
            <a:fillRect/>
          </a:stretch>
        </p:blipFill>
        <p:spPr>
          <a:xfrm>
            <a:off x="4800600" y="1752600"/>
            <a:ext cx="4193628" cy="4343400"/>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l-GR" sz="3600" dirty="0" smtClean="0">
                <a:solidFill>
                  <a:srgbClr val="002060"/>
                </a:solidFill>
              </a:rPr>
              <a:t>Λειτουργία</a:t>
            </a:r>
            <a:endParaRPr lang="en-US" sz="3600" dirty="0">
              <a:solidFill>
                <a:srgbClr val="002060"/>
              </a:solidFill>
            </a:endParaRPr>
          </a:p>
        </p:txBody>
      </p:sp>
      <p:sp>
        <p:nvSpPr>
          <p:cNvPr id="3" name="Content Placeholder 2"/>
          <p:cNvSpPr>
            <a:spLocks noGrp="1"/>
          </p:cNvSpPr>
          <p:nvPr>
            <p:ph idx="1"/>
          </p:nvPr>
        </p:nvSpPr>
        <p:spPr>
          <a:xfrm>
            <a:off x="457200" y="1600200"/>
            <a:ext cx="8229600" cy="4724400"/>
          </a:xfrm>
        </p:spPr>
        <p:txBody>
          <a:bodyPr>
            <a:normAutofit/>
          </a:bodyPr>
          <a:lstStyle/>
          <a:p>
            <a:endParaRPr lang="el-GR" sz="2000" dirty="0" smtClean="0">
              <a:latin typeface="+mj-lt"/>
            </a:endParaRPr>
          </a:p>
          <a:p>
            <a:pPr>
              <a:buNone/>
            </a:pPr>
            <a:r>
              <a:rPr lang="el-GR" sz="2000" dirty="0" smtClean="0">
                <a:latin typeface="+mj-lt"/>
              </a:rPr>
              <a:t>  </a:t>
            </a:r>
          </a:p>
          <a:p>
            <a:pPr>
              <a:buNone/>
            </a:pPr>
            <a:r>
              <a:rPr lang="el-GR" sz="2000" dirty="0" smtClean="0">
                <a:solidFill>
                  <a:schemeClr val="bg1">
                    <a:lumMod val="50000"/>
                  </a:schemeClr>
                </a:solidFill>
                <a:latin typeface="+mj-lt"/>
              </a:rPr>
              <a:t>     </a:t>
            </a:r>
            <a:r>
              <a:rPr lang="el-GR" sz="2000" dirty="0" smtClean="0">
                <a:solidFill>
                  <a:schemeClr val="tx1">
                    <a:lumMod val="50000"/>
                    <a:lumOff val="50000"/>
                  </a:schemeClr>
                </a:solidFill>
                <a:latin typeface="+mj-lt"/>
              </a:rPr>
              <a:t>Φορτίζοντας  ένα μονωτικό υλικό                                                                                                         </a:t>
            </a:r>
          </a:p>
          <a:p>
            <a:pPr>
              <a:buNone/>
            </a:pPr>
            <a:r>
              <a:rPr lang="el-GR" sz="2000" dirty="0" smtClean="0">
                <a:solidFill>
                  <a:schemeClr val="tx1">
                    <a:lumMod val="50000"/>
                    <a:lumOff val="50000"/>
                  </a:schemeClr>
                </a:solidFill>
                <a:latin typeface="+mj-lt"/>
              </a:rPr>
              <a:t>     με φορτία θετικά ή αρνητικά, και                       συνεχής αύξηση της τάσης</a:t>
            </a:r>
          </a:p>
          <a:p>
            <a:pPr>
              <a:buNone/>
            </a:pPr>
            <a:r>
              <a:rPr lang="el-GR" sz="2000" dirty="0" smtClean="0">
                <a:solidFill>
                  <a:schemeClr val="tx1">
                    <a:lumMod val="50000"/>
                    <a:lumOff val="50000"/>
                  </a:schemeClr>
                </a:solidFill>
                <a:latin typeface="+mj-lt"/>
              </a:rPr>
              <a:t>     αξιοποιώντας τις ιδιότητες των                           της τάξης των </a:t>
            </a:r>
            <a:r>
              <a:rPr lang="en-US" sz="2000" dirty="0" err="1" smtClean="0">
                <a:solidFill>
                  <a:schemeClr val="tx1">
                    <a:lumMod val="50000"/>
                    <a:lumOff val="50000"/>
                  </a:schemeClr>
                </a:solidFill>
                <a:latin typeface="+mj-lt"/>
              </a:rPr>
              <a:t>MVolts</a:t>
            </a:r>
            <a:r>
              <a:rPr lang="en-US" sz="2000" dirty="0" smtClean="0">
                <a:solidFill>
                  <a:schemeClr val="tx1">
                    <a:lumMod val="50000"/>
                    <a:lumOff val="50000"/>
                  </a:schemeClr>
                </a:solidFill>
                <a:latin typeface="+mj-lt"/>
              </a:rPr>
              <a:t>.</a:t>
            </a:r>
            <a:endParaRPr lang="el-GR" sz="2000" dirty="0" smtClean="0">
              <a:solidFill>
                <a:schemeClr val="tx1">
                  <a:lumMod val="50000"/>
                  <a:lumOff val="50000"/>
                </a:schemeClr>
              </a:solidFill>
              <a:latin typeface="+mj-lt"/>
            </a:endParaRPr>
          </a:p>
          <a:p>
            <a:pPr>
              <a:buNone/>
            </a:pPr>
            <a:r>
              <a:rPr lang="el-GR" sz="2000" dirty="0" smtClean="0">
                <a:solidFill>
                  <a:schemeClr val="tx1">
                    <a:lumMod val="50000"/>
                    <a:lumOff val="50000"/>
                  </a:schemeClr>
                </a:solidFill>
                <a:latin typeface="+mj-lt"/>
              </a:rPr>
              <a:t>     φορτίων επιτυγχάνουμε όσο το</a:t>
            </a:r>
          </a:p>
          <a:p>
            <a:pPr>
              <a:buNone/>
            </a:pPr>
            <a:r>
              <a:rPr lang="el-GR" sz="2000" dirty="0" smtClean="0">
                <a:solidFill>
                  <a:schemeClr val="tx1">
                    <a:lumMod val="50000"/>
                    <a:lumOff val="50000"/>
                  </a:schemeClr>
                </a:solidFill>
                <a:latin typeface="+mj-lt"/>
              </a:rPr>
              <a:t>     δυνατόν περισσότερη συσσώρευση</a:t>
            </a:r>
          </a:p>
          <a:p>
            <a:pPr>
              <a:buNone/>
            </a:pPr>
            <a:r>
              <a:rPr lang="el-GR" sz="2000" dirty="0" smtClean="0">
                <a:solidFill>
                  <a:schemeClr val="tx1">
                    <a:lumMod val="50000"/>
                    <a:lumOff val="50000"/>
                  </a:schemeClr>
                </a:solidFill>
                <a:latin typeface="+mj-lt"/>
              </a:rPr>
              <a:t>     φορτίων στον θόλο </a:t>
            </a:r>
            <a:endParaRPr lang="en-US" sz="2000" dirty="0">
              <a:solidFill>
                <a:schemeClr val="tx1">
                  <a:lumMod val="50000"/>
                  <a:lumOff val="50000"/>
                </a:schemeClr>
              </a:solidFill>
              <a:latin typeface="+mj-lt"/>
            </a:endParaRPr>
          </a:p>
        </p:txBody>
      </p:sp>
      <p:sp>
        <p:nvSpPr>
          <p:cNvPr id="4" name="Right Arrow 3"/>
          <p:cNvSpPr/>
          <p:nvPr/>
        </p:nvSpPr>
        <p:spPr>
          <a:xfrm>
            <a:off x="4648200" y="3200400"/>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l-GR" sz="3600" dirty="0" smtClean="0">
                <a:solidFill>
                  <a:srgbClr val="002060"/>
                </a:solidFill>
              </a:rPr>
              <a:t>Λειτουργία</a:t>
            </a:r>
            <a:endParaRPr lang="en-US" sz="3600" dirty="0">
              <a:solidFill>
                <a:srgbClr val="002060"/>
              </a:solidFill>
            </a:endParaRPr>
          </a:p>
        </p:txBody>
      </p:sp>
      <p:sp>
        <p:nvSpPr>
          <p:cNvPr id="3" name="Content Placeholder 2"/>
          <p:cNvSpPr>
            <a:spLocks noGrp="1"/>
          </p:cNvSpPr>
          <p:nvPr>
            <p:ph idx="1"/>
          </p:nvPr>
        </p:nvSpPr>
        <p:spPr>
          <a:xfrm>
            <a:off x="457200" y="1828800"/>
            <a:ext cx="8229600" cy="4495800"/>
          </a:xfrm>
        </p:spPr>
        <p:txBody>
          <a:bodyPr>
            <a:normAutofit/>
          </a:bodyPr>
          <a:lstStyle/>
          <a:p>
            <a:r>
              <a:rPr lang="el-GR" sz="2000" dirty="0" smtClean="0">
                <a:solidFill>
                  <a:schemeClr val="tx1">
                    <a:lumMod val="50000"/>
                    <a:lumOff val="50000"/>
                  </a:schemeClr>
                </a:solidFill>
                <a:latin typeface="+mj-lt"/>
              </a:rPr>
              <a:t>Κάτω μεταλλικό χτένι θετικά φορτισμένο</a:t>
            </a:r>
          </a:p>
          <a:p>
            <a:pPr>
              <a:buNone/>
            </a:pPr>
            <a:r>
              <a:rPr lang="el-GR" sz="2000" dirty="0" smtClean="0">
                <a:solidFill>
                  <a:schemeClr val="tx1">
                    <a:lumMod val="50000"/>
                    <a:lumOff val="50000"/>
                  </a:schemeClr>
                </a:solidFill>
                <a:latin typeface="+mj-lt"/>
              </a:rPr>
              <a:t>     από την τροφοδοσία </a:t>
            </a:r>
          </a:p>
          <a:p>
            <a:r>
              <a:rPr lang="el-GR" sz="2000" dirty="0" smtClean="0">
                <a:solidFill>
                  <a:schemeClr val="tx1">
                    <a:lumMod val="50000"/>
                    <a:lumOff val="50000"/>
                  </a:schemeClr>
                </a:solidFill>
                <a:latin typeface="+mj-lt"/>
              </a:rPr>
              <a:t>Ιμάντας θετικά φορτισμένος </a:t>
            </a:r>
          </a:p>
          <a:p>
            <a:r>
              <a:rPr lang="el-GR" sz="2000" dirty="0" smtClean="0">
                <a:solidFill>
                  <a:schemeClr val="tx1">
                    <a:lumMod val="50000"/>
                    <a:lumOff val="50000"/>
                  </a:schemeClr>
                </a:solidFill>
                <a:latin typeface="+mj-lt"/>
              </a:rPr>
              <a:t>Κάτω τροχαλία θετικά φορτισμένη</a:t>
            </a:r>
          </a:p>
          <a:p>
            <a:r>
              <a:rPr lang="el-GR" sz="2000" dirty="0" smtClean="0">
                <a:solidFill>
                  <a:schemeClr val="tx1">
                    <a:lumMod val="50000"/>
                    <a:lumOff val="50000"/>
                  </a:schemeClr>
                </a:solidFill>
                <a:latin typeface="+mj-lt"/>
              </a:rPr>
              <a:t>Άνω μεταλλικό χτένι θετικά φορτισμένο</a:t>
            </a:r>
          </a:p>
          <a:p>
            <a:r>
              <a:rPr lang="el-GR" sz="2000" dirty="0" smtClean="0">
                <a:solidFill>
                  <a:schemeClr val="tx1">
                    <a:lumMod val="50000"/>
                    <a:lumOff val="50000"/>
                  </a:schemeClr>
                </a:solidFill>
                <a:latin typeface="+mj-lt"/>
              </a:rPr>
              <a:t>Άνω τροχαλία θετικά φορτισμένη</a:t>
            </a:r>
          </a:p>
          <a:p>
            <a:r>
              <a:rPr lang="el-GR" sz="2000" dirty="0" smtClean="0">
                <a:solidFill>
                  <a:schemeClr val="tx1">
                    <a:lumMod val="50000"/>
                    <a:lumOff val="50000"/>
                  </a:schemeClr>
                </a:solidFill>
                <a:latin typeface="+mj-lt"/>
              </a:rPr>
              <a:t>Μεταλλική σφαίρα θετικά φορτισμένη</a:t>
            </a:r>
          </a:p>
          <a:p>
            <a:r>
              <a:rPr lang="el-GR" sz="2000" dirty="0" smtClean="0">
                <a:solidFill>
                  <a:schemeClr val="tx1">
                    <a:lumMod val="50000"/>
                    <a:lumOff val="50000"/>
                  </a:schemeClr>
                </a:solidFill>
                <a:latin typeface="+mj-lt"/>
              </a:rPr>
              <a:t>Ιμάντας αρνητικά φορτισμένος</a:t>
            </a:r>
          </a:p>
          <a:p>
            <a:r>
              <a:rPr lang="el-GR" sz="2000" dirty="0" smtClean="0">
                <a:solidFill>
                  <a:schemeClr val="tx1">
                    <a:lumMod val="50000"/>
                    <a:lumOff val="50000"/>
                  </a:schemeClr>
                </a:solidFill>
                <a:latin typeface="+mj-lt"/>
              </a:rPr>
              <a:t>Μεταλλική σφαίρα με αρνητικά φορτία</a:t>
            </a:r>
          </a:p>
          <a:p>
            <a:r>
              <a:rPr lang="el-GR" sz="2000" dirty="0" smtClean="0">
                <a:solidFill>
                  <a:schemeClr val="tx1">
                    <a:lumMod val="50000"/>
                    <a:lumOff val="50000"/>
                  </a:schemeClr>
                </a:solidFill>
                <a:latin typeface="+mj-lt"/>
              </a:rPr>
              <a:t>Σπινθήρας από δημιουργία στατικού ηλεκτρισμού</a:t>
            </a:r>
          </a:p>
        </p:txBody>
      </p:sp>
      <p:pic>
        <p:nvPicPr>
          <p:cNvPr id="4" name="Picture 3" descr="Van_der_Graaff_generator.jpg"/>
          <p:cNvPicPr>
            <a:picLocks noChangeAspect="1"/>
          </p:cNvPicPr>
          <p:nvPr/>
        </p:nvPicPr>
        <p:blipFill>
          <a:blip r:embed="rId2" cstate="print"/>
          <a:stretch>
            <a:fillRect/>
          </a:stretch>
        </p:blipFill>
        <p:spPr>
          <a:xfrm>
            <a:off x="6172200" y="914400"/>
            <a:ext cx="2319318" cy="572871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r>
              <a:rPr lang="el-GR" sz="3600" dirty="0" smtClean="0"/>
              <a:t>Υλικά</a:t>
            </a:r>
            <a:endParaRPr lang="en-US" sz="3600" dirty="0"/>
          </a:p>
        </p:txBody>
      </p:sp>
      <p:sp>
        <p:nvSpPr>
          <p:cNvPr id="3" name="Content Placeholder 2"/>
          <p:cNvSpPr>
            <a:spLocks noGrp="1"/>
          </p:cNvSpPr>
          <p:nvPr>
            <p:ph idx="1"/>
          </p:nvPr>
        </p:nvSpPr>
        <p:spPr/>
        <p:txBody>
          <a:bodyPr>
            <a:normAutofit/>
          </a:bodyPr>
          <a:lstStyle/>
          <a:p>
            <a:r>
              <a:rPr lang="el-GR" sz="2400" b="1" dirty="0" smtClean="0">
                <a:solidFill>
                  <a:schemeClr val="tx1">
                    <a:lumMod val="50000"/>
                    <a:lumOff val="50000"/>
                  </a:schemeClr>
                </a:solidFill>
                <a:latin typeface="+mj-lt"/>
              </a:rPr>
              <a:t>Ιμάντας: </a:t>
            </a:r>
            <a:r>
              <a:rPr lang="el-GR" sz="2000" dirty="0" smtClean="0">
                <a:solidFill>
                  <a:schemeClr val="tx1">
                    <a:lumMod val="50000"/>
                    <a:lumOff val="50000"/>
                  </a:schemeClr>
                </a:solidFill>
                <a:latin typeface="+mj-lt"/>
              </a:rPr>
              <a:t>Είναι κατασκευασμένος από μονωτικό υλικό </a:t>
            </a:r>
            <a:endParaRPr lang="el-GR" sz="2000" dirty="0" smtClean="0">
              <a:solidFill>
                <a:schemeClr val="tx1">
                  <a:lumMod val="50000"/>
                  <a:lumOff val="50000"/>
                </a:schemeClr>
              </a:solidFill>
              <a:latin typeface="+mj-lt"/>
            </a:endParaRPr>
          </a:p>
          <a:p>
            <a:pPr>
              <a:buNone/>
            </a:pP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λάστιχο,μετάξι,λινό),δηλαδή κατά την κίνησή του τα φορτία </a:t>
            </a:r>
            <a:endParaRPr lang="el-GR" sz="2000" dirty="0" smtClean="0">
              <a:solidFill>
                <a:schemeClr val="tx1">
                  <a:lumMod val="50000"/>
                  <a:lumOff val="50000"/>
                </a:schemeClr>
              </a:solidFill>
              <a:latin typeface="+mj-lt"/>
            </a:endParaRPr>
          </a:p>
          <a:p>
            <a:pPr>
              <a:buNone/>
            </a:pP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παραμένουν </a:t>
            </a:r>
            <a:r>
              <a:rPr lang="el-GR" sz="2000" dirty="0" smtClean="0">
                <a:solidFill>
                  <a:schemeClr val="tx1">
                    <a:lumMod val="50000"/>
                    <a:lumOff val="50000"/>
                  </a:schemeClr>
                </a:solidFill>
                <a:latin typeface="+mj-lt"/>
              </a:rPr>
              <a:t>ακίνητα. </a:t>
            </a:r>
            <a:r>
              <a:rPr lang="el-GR" sz="2000" dirty="0" smtClean="0">
                <a:solidFill>
                  <a:schemeClr val="tx1">
                    <a:lumMod val="50000"/>
                    <a:lumOff val="50000"/>
                  </a:schemeClr>
                </a:solidFill>
                <a:latin typeface="+mj-lt"/>
              </a:rPr>
              <a:t>(Καθώς ο ιμάντας κινείται</a:t>
            </a: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το ρεύμα </a:t>
            </a:r>
            <a:r>
              <a:rPr lang="el-GR" sz="2000" dirty="0" smtClean="0">
                <a:solidFill>
                  <a:schemeClr val="tx1">
                    <a:lumMod val="50000"/>
                    <a:lumOff val="50000"/>
                  </a:schemeClr>
                </a:solidFill>
                <a:latin typeface="+mj-lt"/>
              </a:rPr>
              <a:t> </a:t>
            </a:r>
          </a:p>
          <a:p>
            <a:pPr>
              <a:buNone/>
            </a:pP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παραμένει σταθερό).</a:t>
            </a:r>
            <a:endParaRPr lang="el-GR" sz="2000" dirty="0" smtClean="0">
              <a:solidFill>
                <a:schemeClr val="tx1">
                  <a:lumMod val="50000"/>
                  <a:lumOff val="50000"/>
                </a:schemeClr>
              </a:solidFill>
              <a:latin typeface="+mj-lt"/>
            </a:endParaRPr>
          </a:p>
          <a:p>
            <a:endParaRPr lang="el-GR" sz="2000" b="1" dirty="0" smtClean="0">
              <a:solidFill>
                <a:schemeClr val="tx1">
                  <a:lumMod val="50000"/>
                  <a:lumOff val="50000"/>
                </a:schemeClr>
              </a:solidFill>
              <a:latin typeface="+mj-lt"/>
            </a:endParaRPr>
          </a:p>
          <a:p>
            <a:r>
              <a:rPr lang="el-GR" sz="2000" b="1" dirty="0" smtClean="0">
                <a:solidFill>
                  <a:schemeClr val="tx1">
                    <a:lumMod val="50000"/>
                    <a:lumOff val="50000"/>
                  </a:schemeClr>
                </a:solidFill>
                <a:latin typeface="+mj-lt"/>
              </a:rPr>
              <a:t>Τροχαλία: </a:t>
            </a:r>
            <a:r>
              <a:rPr lang="el-GR" sz="2000" dirty="0" smtClean="0">
                <a:solidFill>
                  <a:schemeClr val="tx1">
                    <a:lumMod val="50000"/>
                    <a:lumOff val="50000"/>
                  </a:schemeClr>
                </a:solidFill>
                <a:latin typeface="+mj-lt"/>
              </a:rPr>
              <a:t>Η τροχαλία που είναι σε επαφή με τον ιμάντα που φορτίζουμε </a:t>
            </a:r>
          </a:p>
          <a:p>
            <a:pPr>
              <a:buNone/>
            </a:pP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                        αρχικά είναι από ακρυλικό γυαλί και η άλλη τροχαλία από   </a:t>
            </a:r>
          </a:p>
          <a:p>
            <a:pPr>
              <a:buNone/>
            </a:pPr>
            <a:r>
              <a:rPr lang="el-GR"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                        πλαστικό. </a:t>
            </a:r>
            <a:endParaRPr lang="en-US" sz="2400" b="1" dirty="0">
              <a:solidFill>
                <a:schemeClr val="tx1">
                  <a:lumMod val="50000"/>
                  <a:lumOff val="50000"/>
                </a:schemeClr>
              </a:solidFill>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9200"/>
          </a:xfrm>
        </p:spPr>
        <p:txBody>
          <a:bodyPr>
            <a:normAutofit/>
          </a:bodyPr>
          <a:lstStyle/>
          <a:p>
            <a:r>
              <a:rPr lang="el-GR" sz="3600" dirty="0" smtClean="0"/>
              <a:t>Εφαρμογές</a:t>
            </a:r>
            <a:endParaRPr lang="en-US" sz="3600" dirty="0"/>
          </a:p>
        </p:txBody>
      </p:sp>
      <p:sp>
        <p:nvSpPr>
          <p:cNvPr id="3" name="Content Placeholder 2"/>
          <p:cNvSpPr>
            <a:spLocks noGrp="1"/>
          </p:cNvSpPr>
          <p:nvPr>
            <p:ph idx="1"/>
          </p:nvPr>
        </p:nvSpPr>
        <p:spPr/>
        <p:txBody>
          <a:bodyPr/>
          <a:lstStyle/>
          <a:p>
            <a:endParaRPr lang="el-GR" sz="2000" dirty="0" smtClean="0">
              <a:solidFill>
                <a:schemeClr val="bg1">
                  <a:lumMod val="50000"/>
                </a:schemeClr>
              </a:solidFill>
            </a:endParaRPr>
          </a:p>
          <a:p>
            <a:r>
              <a:rPr lang="el-GR" sz="2000" dirty="0" smtClean="0">
                <a:solidFill>
                  <a:schemeClr val="bg1">
                    <a:lumMod val="50000"/>
                  </a:schemeClr>
                </a:solidFill>
                <a:latin typeface="+mj-lt"/>
              </a:rPr>
              <a:t>Η </a:t>
            </a:r>
            <a:r>
              <a:rPr lang="en-US" sz="2000" dirty="0" smtClean="0">
                <a:solidFill>
                  <a:schemeClr val="bg1">
                    <a:lumMod val="50000"/>
                  </a:schemeClr>
                </a:solidFill>
                <a:latin typeface="+mj-lt"/>
              </a:rPr>
              <a:t> </a:t>
            </a:r>
            <a:r>
              <a:rPr lang="el-GR" sz="2000" dirty="0" smtClean="0">
                <a:solidFill>
                  <a:schemeClr val="bg1">
                    <a:lumMod val="50000"/>
                  </a:schemeClr>
                </a:solidFill>
                <a:latin typeface="+mj-lt"/>
              </a:rPr>
              <a:t>γεννήτρια </a:t>
            </a:r>
            <a:r>
              <a:rPr lang="en-US" sz="2000" dirty="0" smtClean="0">
                <a:solidFill>
                  <a:schemeClr val="bg1">
                    <a:lumMod val="50000"/>
                  </a:schemeClr>
                </a:solidFill>
                <a:latin typeface="+mj-lt"/>
              </a:rPr>
              <a:t>Van </a:t>
            </a:r>
            <a:r>
              <a:rPr lang="en-US" sz="2000" dirty="0" err="1" smtClean="0">
                <a:solidFill>
                  <a:schemeClr val="bg1">
                    <a:lumMod val="50000"/>
                  </a:schemeClr>
                </a:solidFill>
                <a:latin typeface="+mj-lt"/>
              </a:rPr>
              <a:t>Der</a:t>
            </a:r>
            <a:r>
              <a:rPr lang="en-US" sz="2000" dirty="0" smtClean="0">
                <a:solidFill>
                  <a:schemeClr val="bg1">
                    <a:lumMod val="50000"/>
                  </a:schemeClr>
                </a:solidFill>
                <a:latin typeface="+mj-lt"/>
              </a:rPr>
              <a:t> </a:t>
            </a:r>
            <a:r>
              <a:rPr lang="en-US" sz="2000" dirty="0" err="1" smtClean="0">
                <a:solidFill>
                  <a:schemeClr val="bg1">
                    <a:lumMod val="50000"/>
                  </a:schemeClr>
                </a:solidFill>
                <a:latin typeface="+mj-lt"/>
              </a:rPr>
              <a:t>Graaf</a:t>
            </a:r>
            <a:r>
              <a:rPr lang="el-GR" sz="2000" dirty="0" smtClean="0">
                <a:solidFill>
                  <a:schemeClr val="bg1">
                    <a:lumMod val="50000"/>
                  </a:schemeClr>
                </a:solidFill>
                <a:latin typeface="+mj-lt"/>
              </a:rPr>
              <a:t> χρησιμοποείται όταν απαιτείται πολύ υψηλή τάση σε πολυ χαμηλό ρεύμα. (δηλαδή για να σχηματίσουν έναν επιταχυντή σωματιδίων) </a:t>
            </a:r>
            <a:r>
              <a:rPr lang="en-US" sz="2000" dirty="0" smtClean="0">
                <a:solidFill>
                  <a:schemeClr val="bg1">
                    <a:lumMod val="50000"/>
                  </a:schemeClr>
                </a:solidFill>
                <a:latin typeface="+mj-lt"/>
              </a:rPr>
              <a:t> </a:t>
            </a:r>
            <a:endParaRPr lang="el-GR" sz="2000" dirty="0" smtClean="0">
              <a:solidFill>
                <a:schemeClr val="bg1">
                  <a:lumMod val="50000"/>
                </a:schemeClr>
              </a:solidFill>
              <a:latin typeface="+mj-lt"/>
            </a:endParaRPr>
          </a:p>
          <a:p>
            <a:r>
              <a:rPr lang="el-GR" sz="2000" dirty="0" smtClean="0">
                <a:solidFill>
                  <a:schemeClr val="tx1">
                    <a:lumMod val="50000"/>
                    <a:lumOff val="50000"/>
                  </a:schemeClr>
                </a:solidFill>
                <a:latin typeface="+mj-lt"/>
              </a:rPr>
              <a:t>Ο </a:t>
            </a:r>
            <a:r>
              <a:rPr lang="en-US" sz="2000" dirty="0" smtClean="0">
                <a:solidFill>
                  <a:schemeClr val="tx1">
                    <a:lumMod val="50000"/>
                    <a:lumOff val="50000"/>
                  </a:schemeClr>
                </a:solidFill>
                <a:latin typeface="+mj-lt"/>
              </a:rPr>
              <a:t>Van </a:t>
            </a:r>
            <a:r>
              <a:rPr lang="en-US" sz="2000" dirty="0" err="1" smtClean="0">
                <a:solidFill>
                  <a:schemeClr val="tx1">
                    <a:lumMod val="50000"/>
                    <a:lumOff val="50000"/>
                  </a:schemeClr>
                </a:solidFill>
                <a:latin typeface="+mj-lt"/>
              </a:rPr>
              <a:t>Der</a:t>
            </a:r>
            <a:r>
              <a:rPr lang="en-US" sz="2000" dirty="0" smtClean="0">
                <a:solidFill>
                  <a:schemeClr val="tx1">
                    <a:lumMod val="50000"/>
                    <a:lumOff val="50000"/>
                  </a:schemeClr>
                </a:solidFill>
                <a:latin typeface="+mj-lt"/>
              </a:rPr>
              <a:t> </a:t>
            </a:r>
            <a:r>
              <a:rPr lang="en-US" sz="2000" dirty="0" err="1" smtClean="0">
                <a:solidFill>
                  <a:schemeClr val="tx1">
                    <a:lumMod val="50000"/>
                    <a:lumOff val="50000"/>
                  </a:schemeClr>
                </a:solidFill>
                <a:latin typeface="+mj-lt"/>
              </a:rPr>
              <a:t>Graaf</a:t>
            </a:r>
            <a:r>
              <a:rPr lang="en-US"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εφυήρε την γεννήτρια για την εξασφάλιση υψηλής ενέργειας που απαιτείται για την επιτάχυνση σωματιδίων</a:t>
            </a:r>
            <a:endParaRPr lang="en-GB" sz="2000" dirty="0" smtClean="0">
              <a:solidFill>
                <a:schemeClr val="tx1">
                  <a:lumMod val="50000"/>
                  <a:lumOff val="50000"/>
                </a:schemeClr>
              </a:solidFill>
              <a:latin typeface="+mj-lt"/>
            </a:endParaRPr>
          </a:p>
          <a:p>
            <a:endParaRPr lang="en-GB" b="1"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normAutofit/>
          </a:bodyPr>
          <a:lstStyle/>
          <a:p>
            <a:r>
              <a:rPr lang="el-GR" sz="3600" dirty="0" smtClean="0">
                <a:solidFill>
                  <a:srgbClr val="002060"/>
                </a:solidFill>
              </a:rPr>
              <a:t>Πηγές</a:t>
            </a:r>
            <a:endParaRPr lang="en-US" sz="3600" dirty="0">
              <a:solidFill>
                <a:srgbClr val="002060"/>
              </a:solidFill>
            </a:endParaRPr>
          </a:p>
        </p:txBody>
      </p:sp>
      <p:sp>
        <p:nvSpPr>
          <p:cNvPr id="3" name="Content Placeholder 2"/>
          <p:cNvSpPr>
            <a:spLocks noGrp="1"/>
          </p:cNvSpPr>
          <p:nvPr>
            <p:ph idx="1"/>
          </p:nvPr>
        </p:nvSpPr>
        <p:spPr>
          <a:xfrm>
            <a:off x="381000" y="1524000"/>
            <a:ext cx="8229600" cy="4389120"/>
          </a:xfrm>
        </p:spPr>
        <p:txBody>
          <a:bodyPr>
            <a:normAutofit/>
          </a:bodyPr>
          <a:lstStyle/>
          <a:p>
            <a:r>
              <a:rPr lang="el-GR" sz="2000" dirty="0" smtClean="0">
                <a:solidFill>
                  <a:schemeClr val="bg1">
                    <a:lumMod val="50000"/>
                  </a:schemeClr>
                </a:solidFill>
                <a:latin typeface="+mj-lt"/>
              </a:rPr>
              <a:t>Φυσική Τόμος ΙΙ, </a:t>
            </a:r>
            <a:r>
              <a:rPr lang="en-US" sz="2000" dirty="0" smtClean="0">
                <a:solidFill>
                  <a:schemeClr val="bg1">
                    <a:lumMod val="50000"/>
                  </a:schemeClr>
                </a:solidFill>
                <a:latin typeface="+mj-lt"/>
              </a:rPr>
              <a:t>Hugh D. Young</a:t>
            </a:r>
          </a:p>
          <a:p>
            <a:r>
              <a:rPr lang="el-GR" sz="2000" dirty="0" smtClean="0">
                <a:solidFill>
                  <a:schemeClr val="bg1">
                    <a:lumMod val="50000"/>
                  </a:schemeClr>
                </a:solidFill>
                <a:latin typeface="+mj-lt"/>
              </a:rPr>
              <a:t>Φυσική Μέρος ΙΙ, </a:t>
            </a:r>
            <a:r>
              <a:rPr lang="en-US" sz="2000" dirty="0" err="1" smtClean="0">
                <a:solidFill>
                  <a:schemeClr val="bg1">
                    <a:lumMod val="50000"/>
                  </a:schemeClr>
                </a:solidFill>
                <a:latin typeface="+mj-lt"/>
              </a:rPr>
              <a:t>Halliday</a:t>
            </a:r>
            <a:r>
              <a:rPr lang="en-US" sz="2000" dirty="0" smtClean="0">
                <a:solidFill>
                  <a:schemeClr val="bg1">
                    <a:lumMod val="50000"/>
                  </a:schemeClr>
                </a:solidFill>
                <a:latin typeface="+mj-lt"/>
              </a:rPr>
              <a:t> &amp; </a:t>
            </a:r>
            <a:r>
              <a:rPr lang="en-US" sz="2000" dirty="0" err="1" smtClean="0">
                <a:solidFill>
                  <a:schemeClr val="bg1">
                    <a:lumMod val="50000"/>
                  </a:schemeClr>
                </a:solidFill>
                <a:latin typeface="+mj-lt"/>
              </a:rPr>
              <a:t>Resnick</a:t>
            </a:r>
            <a:endParaRPr lang="en-US" sz="2000" dirty="0" smtClean="0">
              <a:solidFill>
                <a:schemeClr val="bg1">
                  <a:lumMod val="50000"/>
                </a:schemeClr>
              </a:solidFill>
              <a:latin typeface="+mj-lt"/>
            </a:endParaRPr>
          </a:p>
          <a:p>
            <a:r>
              <a:rPr lang="en-US" sz="2000" dirty="0" smtClean="0">
                <a:solidFill>
                  <a:schemeClr val="bg1">
                    <a:lumMod val="50000"/>
                  </a:schemeClr>
                </a:solidFill>
                <a:latin typeface="+mj-lt"/>
              </a:rPr>
              <a:t>wikipedia.com</a:t>
            </a:r>
          </a:p>
          <a:p>
            <a:r>
              <a:rPr lang="en-US" sz="2000" dirty="0" smtClean="0">
                <a:solidFill>
                  <a:schemeClr val="bg1">
                    <a:lumMod val="50000"/>
                  </a:schemeClr>
                </a:solidFill>
                <a:latin typeface="+mj-lt"/>
              </a:rPr>
              <a:t>daviddarling.info</a:t>
            </a:r>
          </a:p>
          <a:p>
            <a:r>
              <a:rPr lang="en-US" sz="2000" dirty="0" smtClean="0">
                <a:solidFill>
                  <a:schemeClr val="bg1">
                    <a:lumMod val="50000"/>
                  </a:schemeClr>
                </a:solidFill>
                <a:latin typeface="+mj-lt"/>
              </a:rPr>
              <a:t>yannis.web.cern.ch/</a:t>
            </a:r>
            <a:r>
              <a:rPr lang="en-US" sz="2000" dirty="0" err="1" smtClean="0">
                <a:solidFill>
                  <a:schemeClr val="bg1">
                    <a:lumMod val="50000"/>
                  </a:schemeClr>
                </a:solidFill>
                <a:latin typeface="+mj-lt"/>
              </a:rPr>
              <a:t>yannis</a:t>
            </a:r>
            <a:r>
              <a:rPr lang="en-US" sz="2000" dirty="0" smtClean="0">
                <a:solidFill>
                  <a:schemeClr val="bg1">
                    <a:lumMod val="50000"/>
                  </a:schemeClr>
                </a:solidFill>
                <a:latin typeface="+mj-lt"/>
              </a:rPr>
              <a:t>/ </a:t>
            </a:r>
          </a:p>
          <a:p>
            <a:r>
              <a:rPr lang="en-US" sz="2000" dirty="0" smtClean="0">
                <a:solidFill>
                  <a:schemeClr val="bg1">
                    <a:lumMod val="50000"/>
                  </a:schemeClr>
                </a:solidFill>
                <a:latin typeface="+mj-lt"/>
              </a:rPr>
              <a:t>ph102.edu.physics.uoc.gr/web3</a:t>
            </a:r>
          </a:p>
          <a:p>
            <a:r>
              <a:rPr lang="en-US" sz="2000" dirty="0" smtClean="0">
                <a:solidFill>
                  <a:schemeClr val="bg1">
                    <a:lumMod val="50000"/>
                  </a:schemeClr>
                </a:solidFill>
                <a:latin typeface="+mj-lt"/>
              </a:rPr>
              <a:t>Fidikiblikioy.blogspot.com/2009/09/312.html</a:t>
            </a:r>
          </a:p>
          <a:p>
            <a:r>
              <a:rPr lang="en-US" sz="2000" dirty="0" smtClean="0">
                <a:solidFill>
                  <a:schemeClr val="bg1">
                    <a:lumMod val="50000"/>
                  </a:schemeClr>
                </a:solidFill>
                <a:latin typeface="+mj-lt"/>
              </a:rPr>
              <a:t>omstat.gr</a:t>
            </a:r>
          </a:p>
          <a:p>
            <a:r>
              <a:rPr lang="en-US" sz="2000" dirty="0" smtClean="0">
                <a:solidFill>
                  <a:schemeClr val="bg1">
                    <a:lumMod val="50000"/>
                  </a:schemeClr>
                </a:solidFill>
                <a:latin typeface="+mj-lt"/>
              </a:rPr>
              <a:t>mos.org</a:t>
            </a:r>
          </a:p>
          <a:p>
            <a:pPr>
              <a:buNone/>
            </a:pPr>
            <a:endParaRPr lang="en-US" sz="2800" dirty="0" smtClean="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r>
              <a:rPr lang="el-GR" sz="3600" dirty="0" smtClean="0">
                <a:solidFill>
                  <a:srgbClr val="002060"/>
                </a:solidFill>
              </a:rPr>
              <a:t>ΕΝΟΤΗΤΕΣ</a:t>
            </a:r>
            <a:endParaRPr lang="en-US" sz="3600" dirty="0">
              <a:solidFill>
                <a:srgbClr val="002060"/>
              </a:solidFill>
            </a:endParaRPr>
          </a:p>
        </p:txBody>
      </p:sp>
      <p:sp>
        <p:nvSpPr>
          <p:cNvPr id="3" name="Content Placeholder 2"/>
          <p:cNvSpPr>
            <a:spLocks noGrp="1"/>
          </p:cNvSpPr>
          <p:nvPr>
            <p:ph idx="1"/>
          </p:nvPr>
        </p:nvSpPr>
        <p:spPr>
          <a:xfrm>
            <a:off x="457200" y="1600200"/>
            <a:ext cx="8229600" cy="4953000"/>
          </a:xfrm>
        </p:spPr>
        <p:txBody>
          <a:bodyPr>
            <a:normAutofit/>
          </a:bodyPr>
          <a:lstStyle/>
          <a:p>
            <a:r>
              <a:rPr lang="el-GR" sz="2000" dirty="0" smtClean="0">
                <a:solidFill>
                  <a:schemeClr val="bg1">
                    <a:lumMod val="50000"/>
                  </a:schemeClr>
                </a:solidFill>
                <a:latin typeface="+mj-lt"/>
              </a:rPr>
              <a:t>Ιστορική Αναδρομή</a:t>
            </a:r>
          </a:p>
          <a:p>
            <a:r>
              <a:rPr lang="el-GR" sz="2000" dirty="0" smtClean="0">
                <a:solidFill>
                  <a:schemeClr val="bg1">
                    <a:lumMod val="50000"/>
                  </a:schemeClr>
                </a:solidFill>
                <a:latin typeface="+mj-lt"/>
              </a:rPr>
              <a:t>Το Ηλεκτρικό Φορτίο</a:t>
            </a:r>
            <a:endParaRPr lang="en-US" sz="2000" dirty="0" smtClean="0">
              <a:solidFill>
                <a:schemeClr val="bg1">
                  <a:lumMod val="50000"/>
                </a:schemeClr>
              </a:solidFill>
              <a:latin typeface="+mj-lt"/>
            </a:endParaRPr>
          </a:p>
          <a:p>
            <a:r>
              <a:rPr lang="el-GR" sz="2000" dirty="0" smtClean="0">
                <a:solidFill>
                  <a:schemeClr val="bg1">
                    <a:lumMod val="50000"/>
                  </a:schemeClr>
                </a:solidFill>
                <a:latin typeface="+mj-lt"/>
              </a:rPr>
              <a:t>Το Ηλεκτρικό Πεδίο</a:t>
            </a:r>
            <a:endParaRPr lang="en-US" sz="2000" dirty="0" smtClean="0">
              <a:solidFill>
                <a:schemeClr val="bg1">
                  <a:lumMod val="50000"/>
                </a:schemeClr>
              </a:solidFill>
              <a:latin typeface="+mj-lt"/>
            </a:endParaRPr>
          </a:p>
          <a:p>
            <a:r>
              <a:rPr lang="el-GR" sz="2000" dirty="0" smtClean="0">
                <a:solidFill>
                  <a:schemeClr val="bg1">
                    <a:lumMod val="50000"/>
                  </a:schemeClr>
                </a:solidFill>
                <a:latin typeface="+mj-lt"/>
              </a:rPr>
              <a:t>Ηλεκρικές Δυναμικές Γραμμές</a:t>
            </a:r>
          </a:p>
          <a:p>
            <a:r>
              <a:rPr lang="el-GR" sz="2000" dirty="0" smtClean="0">
                <a:solidFill>
                  <a:schemeClr val="bg1">
                    <a:lumMod val="50000"/>
                  </a:schemeClr>
                </a:solidFill>
                <a:latin typeface="+mj-lt"/>
              </a:rPr>
              <a:t>Στατικός Ηλεκτρισμός</a:t>
            </a:r>
          </a:p>
          <a:p>
            <a:r>
              <a:rPr lang="el-GR" sz="2000" dirty="0" smtClean="0">
                <a:solidFill>
                  <a:schemeClr val="bg1">
                    <a:lumMod val="50000"/>
                  </a:schemeClr>
                </a:solidFill>
                <a:latin typeface="+mj-lt"/>
              </a:rPr>
              <a:t>Ηλεκτροστατική</a:t>
            </a:r>
          </a:p>
          <a:p>
            <a:r>
              <a:rPr lang="el-GR" sz="2000" dirty="0" smtClean="0">
                <a:solidFill>
                  <a:schemeClr val="bg1">
                    <a:lumMod val="50000"/>
                  </a:schemeClr>
                </a:solidFill>
                <a:latin typeface="+mj-lt"/>
              </a:rPr>
              <a:t>Δομικά Στοιχεία</a:t>
            </a:r>
          </a:p>
          <a:p>
            <a:r>
              <a:rPr lang="el-GR" sz="2000" dirty="0" smtClean="0">
                <a:solidFill>
                  <a:schemeClr val="bg1">
                    <a:lumMod val="50000"/>
                  </a:schemeClr>
                </a:solidFill>
                <a:latin typeface="+mj-lt"/>
              </a:rPr>
              <a:t>Λειτουργία</a:t>
            </a:r>
          </a:p>
          <a:p>
            <a:r>
              <a:rPr lang="el-GR" sz="2000" dirty="0" smtClean="0">
                <a:solidFill>
                  <a:schemeClr val="bg1">
                    <a:lumMod val="50000"/>
                  </a:schemeClr>
                </a:solidFill>
                <a:latin typeface="+mj-lt"/>
              </a:rPr>
              <a:t>Εφαρμογές</a:t>
            </a:r>
          </a:p>
          <a:p>
            <a:r>
              <a:rPr lang="el-GR" sz="2000" dirty="0" smtClean="0">
                <a:solidFill>
                  <a:schemeClr val="bg1">
                    <a:lumMod val="50000"/>
                  </a:schemeClr>
                </a:solidFill>
                <a:latin typeface="+mj-lt"/>
              </a:rPr>
              <a:t>Πηγές</a:t>
            </a:r>
          </a:p>
          <a:p>
            <a:endParaRPr lang="el-GR" sz="2800" dirty="0" smtClean="0">
              <a:latin typeface="+mj-lt"/>
            </a:endParaRPr>
          </a:p>
          <a:p>
            <a:endParaRPr lang="en-US"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5029200" cy="6553200"/>
          </a:xfrm>
        </p:spPr>
        <p:txBody>
          <a:bodyPr>
            <a:normAutofit fontScale="90000"/>
          </a:bodyPr>
          <a:lstStyle/>
          <a:p>
            <a:pPr algn="just"/>
            <a:r>
              <a:rPr lang="en-US" sz="2000" b="1" u="sng" dirty="0" smtClean="0">
                <a:solidFill>
                  <a:schemeClr val="bg1">
                    <a:lumMod val="50000"/>
                  </a:schemeClr>
                </a:solidFill>
              </a:rPr>
              <a:t>Robert Jemison Van de </a:t>
            </a:r>
            <a:r>
              <a:rPr lang="en-US" sz="2000" b="1" u="sng" dirty="0" err="1" smtClean="0">
                <a:solidFill>
                  <a:schemeClr val="bg1">
                    <a:lumMod val="50000"/>
                  </a:schemeClr>
                </a:solidFill>
              </a:rPr>
              <a:t>Graaff</a:t>
            </a:r>
            <a:r>
              <a:rPr lang="en-US" sz="2000" u="sng" dirty="0" smtClean="0">
                <a:solidFill>
                  <a:schemeClr val="bg1">
                    <a:lumMod val="50000"/>
                  </a:schemeClr>
                </a:solidFill>
              </a:rPr>
              <a:t>  - </a:t>
            </a:r>
            <a:r>
              <a:rPr lang="el-GR" sz="2000" u="sng" dirty="0" smtClean="0">
                <a:solidFill>
                  <a:schemeClr val="bg1">
                    <a:lumMod val="50000"/>
                  </a:schemeClr>
                </a:solidFill>
              </a:rPr>
              <a:t>(ΗΠΑ, 1901 – 1967)</a:t>
            </a:r>
            <a:br>
              <a:rPr lang="el-GR" sz="2000" u="sng" dirty="0" smtClean="0">
                <a:solidFill>
                  <a:schemeClr val="bg1">
                    <a:lumMod val="50000"/>
                  </a:schemeClr>
                </a:solidFill>
              </a:rPr>
            </a:br>
            <a:r>
              <a:rPr lang="el-GR" sz="2000" u="sng" dirty="0" smtClean="0">
                <a:solidFill>
                  <a:schemeClr val="bg1">
                    <a:lumMod val="50000"/>
                  </a:schemeClr>
                </a:solidFill>
              </a:rPr>
              <a:t>Φυσικός και Επινοητής Επιστημονικών Οργάνων</a:t>
            </a:r>
            <a:r>
              <a:rPr lang="en-GB" sz="2000" dirty="0" smtClean="0">
                <a:solidFill>
                  <a:schemeClr val="bg1">
                    <a:lumMod val="50000"/>
                  </a:schemeClr>
                </a:solidFill>
              </a:rPr>
              <a:t/>
            </a:r>
            <a:br>
              <a:rPr lang="en-GB" sz="2000" dirty="0" smtClean="0">
                <a:solidFill>
                  <a:schemeClr val="bg1">
                    <a:lumMod val="50000"/>
                  </a:schemeClr>
                </a:solidFill>
              </a:rPr>
            </a:br>
            <a:r>
              <a:rPr lang="en-GB" sz="2000" dirty="0" smtClean="0">
                <a:solidFill>
                  <a:schemeClr val="bg1">
                    <a:lumMod val="50000"/>
                  </a:schemeClr>
                </a:solidFill>
              </a:rPr>
              <a:t/>
            </a:r>
            <a:br>
              <a:rPr lang="en-GB" sz="2000" dirty="0" smtClean="0">
                <a:solidFill>
                  <a:schemeClr val="bg1">
                    <a:lumMod val="50000"/>
                  </a:schemeClr>
                </a:solidFill>
              </a:rPr>
            </a:br>
            <a:r>
              <a:rPr lang="en-GB" sz="2000" dirty="0" smtClean="0">
                <a:solidFill>
                  <a:schemeClr val="bg1">
                    <a:lumMod val="50000"/>
                  </a:schemeClr>
                </a:solidFill>
              </a:rPr>
              <a:t/>
            </a:r>
            <a:br>
              <a:rPr lang="en-GB" sz="2000" dirty="0" smtClean="0">
                <a:solidFill>
                  <a:schemeClr val="bg1">
                    <a:lumMod val="50000"/>
                  </a:schemeClr>
                </a:solidFill>
              </a:rPr>
            </a:br>
            <a:r>
              <a:rPr lang="en-GB" sz="2000" dirty="0" smtClean="0">
                <a:solidFill>
                  <a:schemeClr val="bg1">
                    <a:lumMod val="50000"/>
                  </a:schemeClr>
                </a:solidFill>
              </a:rPr>
              <a:t/>
            </a:r>
            <a:br>
              <a:rPr lang="en-GB" sz="2000" dirty="0" smtClean="0">
                <a:solidFill>
                  <a:schemeClr val="bg1">
                    <a:lumMod val="50000"/>
                  </a:schemeClr>
                </a:solidFill>
              </a:rPr>
            </a:br>
            <a:r>
              <a:rPr lang="el-GR" sz="2000" dirty="0" smtClean="0">
                <a:solidFill>
                  <a:schemeClr val="bg1">
                    <a:lumMod val="50000"/>
                  </a:schemeClr>
                </a:solidFill>
              </a:rPr>
              <a:t>Γεννήθηκε </a:t>
            </a:r>
            <a:r>
              <a:rPr lang="el-GR" sz="2000" dirty="0" smtClean="0">
                <a:solidFill>
                  <a:schemeClr val="tx1">
                    <a:lumMod val="50000"/>
                    <a:lumOff val="50000"/>
                  </a:schemeClr>
                </a:solidFill>
              </a:rPr>
              <a:t>στην</a:t>
            </a:r>
            <a:r>
              <a:rPr lang="el-GR" sz="2000" dirty="0" smtClean="0">
                <a:solidFill>
                  <a:schemeClr val="bg1">
                    <a:lumMod val="50000"/>
                  </a:schemeClr>
                </a:solidFill>
              </a:rPr>
              <a:t> Τασκαλούζα της Αλαμπάμα και απεβίωσε στην Βοστώνη. Ήταν φυσικός και επινοητής επιστημονικών οργάνων.</a:t>
            </a:r>
            <a:r>
              <a:rPr lang="en-GB" sz="2000" dirty="0" smtClean="0">
                <a:solidFill>
                  <a:schemeClr val="bg1">
                    <a:lumMod val="50000"/>
                  </a:schemeClr>
                </a:solidFill>
              </a:rPr>
              <a:t> </a:t>
            </a:r>
            <a:r>
              <a:rPr lang="el-GR" sz="2000" dirty="0" smtClean="0">
                <a:solidFill>
                  <a:schemeClr val="bg1">
                    <a:lumMod val="50000"/>
                  </a:schemeClr>
                </a:solidFill>
              </a:rPr>
              <a:t>Οι σπουδές του ολοκληρώθηκαν με το διδακτορικό στην Φυσική στο πανεπιστήμιο της Οξφόρδης. Ήταν ερευνητής στο Ινστιτούτο Τεχνολογίας της Μασαχουσέτης μεχρι το 1934, έπειτα έγινε επίκουρος καθηγητής εκεί. Η  Αμερικανική Φυσική Εταιρεία του απένειμε το Βραβείο T. Bonner το 1966 για τη συμβολή του στην ανάπτυξη των ηλεκτροστατικών επιταχυντών.</a:t>
            </a:r>
            <a:r>
              <a:rPr lang="en-GB" sz="2000" dirty="0" smtClean="0">
                <a:solidFill>
                  <a:schemeClr val="bg1">
                    <a:lumMod val="50000"/>
                  </a:schemeClr>
                </a:solidFill>
              </a:rPr>
              <a:t> </a:t>
            </a:r>
            <a:r>
              <a:rPr lang="el-GR" sz="2000" dirty="0" smtClean="0">
                <a:solidFill>
                  <a:schemeClr val="bg1">
                    <a:lumMod val="50000"/>
                  </a:schemeClr>
                </a:solidFill>
              </a:rPr>
              <a:t>Τον Οκτώβριο του 1929 </a:t>
            </a:r>
            <a:r>
              <a:rPr lang="el-GR" sz="2000" u="sng" dirty="0" smtClean="0">
                <a:solidFill>
                  <a:schemeClr val="bg1">
                    <a:lumMod val="50000"/>
                  </a:schemeClr>
                </a:solidFill>
              </a:rPr>
              <a:t>εφυήρε την ηλεκτρογεννήτρια Van der Graaf στο Πανεπιστήμιο του</a:t>
            </a:r>
            <a:r>
              <a:rPr lang="en-GB" sz="2000" u="sng" dirty="0" smtClean="0">
                <a:solidFill>
                  <a:schemeClr val="bg1">
                    <a:lumMod val="50000"/>
                  </a:schemeClr>
                </a:solidFill>
              </a:rPr>
              <a:t> </a:t>
            </a:r>
            <a:r>
              <a:rPr lang="el-GR" sz="2000" u="sng" dirty="0" smtClean="0">
                <a:solidFill>
                  <a:schemeClr val="bg1">
                    <a:lumMod val="50000"/>
                  </a:schemeClr>
                </a:solidFill>
              </a:rPr>
              <a:t>Princeton</a:t>
            </a:r>
            <a:r>
              <a:rPr lang="el-GR" sz="2000" dirty="0" smtClean="0">
                <a:solidFill>
                  <a:schemeClr val="bg1">
                    <a:lumMod val="50000"/>
                  </a:schemeClr>
                </a:solidFill>
              </a:rPr>
              <a:t>.</a:t>
            </a:r>
            <a:r>
              <a:rPr lang="el-GR" sz="3200" dirty="0" smtClean="0">
                <a:solidFill>
                  <a:schemeClr val="bg1">
                    <a:lumMod val="50000"/>
                  </a:schemeClr>
                </a:solidFill>
              </a:rPr>
              <a:t/>
            </a:r>
            <a:br>
              <a:rPr lang="el-GR" sz="3200" dirty="0" smtClean="0">
                <a:solidFill>
                  <a:schemeClr val="bg1">
                    <a:lumMod val="50000"/>
                  </a:schemeClr>
                </a:solidFill>
              </a:rPr>
            </a:br>
            <a:r>
              <a:rPr lang="el-GR" sz="4800" dirty="0" smtClean="0"/>
              <a:t/>
            </a:r>
            <a:br>
              <a:rPr lang="el-GR" sz="4800" dirty="0" smtClean="0"/>
            </a:br>
            <a:endParaRPr lang="en-US" sz="4800" dirty="0"/>
          </a:p>
        </p:txBody>
      </p:sp>
      <p:pic>
        <p:nvPicPr>
          <p:cNvPr id="4" name="Content Placeholder 3" descr="Robert_J._Van_de_Graaff.jpg"/>
          <p:cNvPicPr>
            <a:picLocks noGrp="1" noChangeAspect="1"/>
          </p:cNvPicPr>
          <p:nvPr>
            <p:ph idx="1"/>
          </p:nvPr>
        </p:nvPicPr>
        <p:blipFill>
          <a:blip r:embed="rId3" cstate="print"/>
          <a:stretch>
            <a:fillRect/>
          </a:stretch>
        </p:blipFill>
        <p:spPr>
          <a:xfrm>
            <a:off x="5715000" y="1371600"/>
            <a:ext cx="3124200" cy="4698225"/>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l-GR" sz="3600" dirty="0" smtClean="0">
                <a:solidFill>
                  <a:srgbClr val="002060"/>
                </a:solidFill>
              </a:rPr>
              <a:t>Γεννήτρια </a:t>
            </a:r>
            <a:r>
              <a:rPr lang="en-US" sz="3600" dirty="0" smtClean="0">
                <a:solidFill>
                  <a:srgbClr val="002060"/>
                </a:solidFill>
              </a:rPr>
              <a:t>Van </a:t>
            </a:r>
            <a:r>
              <a:rPr lang="en-US" sz="3600" dirty="0" err="1" smtClean="0">
                <a:solidFill>
                  <a:srgbClr val="002060"/>
                </a:solidFill>
              </a:rPr>
              <a:t>Der</a:t>
            </a:r>
            <a:r>
              <a:rPr lang="en-US" sz="3600" dirty="0" smtClean="0">
                <a:solidFill>
                  <a:srgbClr val="002060"/>
                </a:solidFill>
              </a:rPr>
              <a:t> </a:t>
            </a:r>
            <a:r>
              <a:rPr lang="en-US" sz="3600" dirty="0" err="1" smtClean="0">
                <a:solidFill>
                  <a:srgbClr val="002060"/>
                </a:solidFill>
              </a:rPr>
              <a:t>Graaf</a:t>
            </a:r>
            <a:r>
              <a:rPr lang="en-US" sz="3600" dirty="0" smtClean="0">
                <a:solidFill>
                  <a:srgbClr val="002060"/>
                </a:solidFill>
              </a:rPr>
              <a:t> </a:t>
            </a:r>
            <a:endParaRPr lang="en-US" sz="3600" dirty="0">
              <a:solidFill>
                <a:srgbClr val="002060"/>
              </a:solidFill>
            </a:endParaRPr>
          </a:p>
        </p:txBody>
      </p:sp>
      <p:sp>
        <p:nvSpPr>
          <p:cNvPr id="3" name="Content Placeholder 2"/>
          <p:cNvSpPr>
            <a:spLocks noGrp="1"/>
          </p:cNvSpPr>
          <p:nvPr>
            <p:ph idx="1"/>
          </p:nvPr>
        </p:nvSpPr>
        <p:spPr/>
        <p:txBody>
          <a:bodyPr>
            <a:normAutofit/>
          </a:bodyPr>
          <a:lstStyle/>
          <a:p>
            <a:pPr>
              <a:buNone/>
            </a:pPr>
            <a:endParaRPr lang="en-US" sz="2000" dirty="0" smtClean="0">
              <a:solidFill>
                <a:schemeClr val="tx1">
                  <a:lumMod val="50000"/>
                  <a:lumOff val="50000"/>
                </a:schemeClr>
              </a:solidFill>
              <a:latin typeface="+mj-lt"/>
            </a:endParaRPr>
          </a:p>
          <a:p>
            <a:pPr>
              <a:buNone/>
            </a:pPr>
            <a:endParaRPr lang="en-US" sz="2000" dirty="0" smtClean="0">
              <a:solidFill>
                <a:schemeClr val="tx1">
                  <a:lumMod val="50000"/>
                  <a:lumOff val="50000"/>
                </a:schemeClr>
              </a:solidFill>
              <a:latin typeface="+mj-lt"/>
            </a:endParaRPr>
          </a:p>
          <a:p>
            <a:pPr>
              <a:buNone/>
            </a:pPr>
            <a:r>
              <a:rPr lang="el-GR" sz="2000" dirty="0" smtClean="0">
                <a:solidFill>
                  <a:schemeClr val="tx1">
                    <a:lumMod val="50000"/>
                    <a:lumOff val="50000"/>
                  </a:schemeClr>
                </a:solidFill>
                <a:latin typeface="+mj-lt"/>
              </a:rPr>
              <a:t>Η μεγαλύτερη γεννήτρια </a:t>
            </a:r>
            <a:r>
              <a:rPr lang="en-US" sz="2000" dirty="0" smtClean="0">
                <a:solidFill>
                  <a:schemeClr val="tx1">
                    <a:lumMod val="50000"/>
                    <a:lumOff val="50000"/>
                  </a:schemeClr>
                </a:solidFill>
                <a:latin typeface="+mj-lt"/>
              </a:rPr>
              <a:t>Van </a:t>
            </a:r>
            <a:r>
              <a:rPr lang="en-US" sz="2000" dirty="0" err="1" smtClean="0">
                <a:solidFill>
                  <a:schemeClr val="tx1">
                    <a:lumMod val="50000"/>
                    <a:lumOff val="50000"/>
                  </a:schemeClr>
                </a:solidFill>
                <a:latin typeface="+mj-lt"/>
              </a:rPr>
              <a:t>Der</a:t>
            </a:r>
            <a:r>
              <a:rPr lang="en-US" sz="2000" dirty="0" smtClean="0">
                <a:solidFill>
                  <a:schemeClr val="tx1">
                    <a:lumMod val="50000"/>
                    <a:lumOff val="50000"/>
                  </a:schemeClr>
                </a:solidFill>
                <a:latin typeface="+mj-lt"/>
              </a:rPr>
              <a:t> </a:t>
            </a:r>
            <a:r>
              <a:rPr lang="en-US" sz="2000" dirty="0" err="1" smtClean="0">
                <a:solidFill>
                  <a:schemeClr val="tx1">
                    <a:lumMod val="50000"/>
                    <a:lumOff val="50000"/>
                  </a:schemeClr>
                </a:solidFill>
                <a:latin typeface="+mj-lt"/>
              </a:rPr>
              <a:t>Graaf</a:t>
            </a:r>
            <a:r>
              <a:rPr lang="en-US" sz="2000"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βρίσκεται </a:t>
            </a:r>
          </a:p>
          <a:p>
            <a:pPr>
              <a:buNone/>
            </a:pPr>
            <a:r>
              <a:rPr lang="el-GR" sz="2000" dirty="0" smtClean="0">
                <a:solidFill>
                  <a:schemeClr val="tx1">
                    <a:lumMod val="50000"/>
                    <a:lumOff val="50000"/>
                  </a:schemeClr>
                </a:solidFill>
                <a:latin typeface="+mj-lt"/>
              </a:rPr>
              <a:t>στο Μουσείο Επιστημών στην Βοστώνη με </a:t>
            </a:r>
            <a:r>
              <a:rPr lang="el-GR" sz="2000" b="1" dirty="0" smtClean="0">
                <a:solidFill>
                  <a:schemeClr val="tx1">
                    <a:lumMod val="50000"/>
                    <a:lumOff val="50000"/>
                  </a:schemeClr>
                </a:solidFill>
                <a:latin typeface="+mj-lt"/>
              </a:rPr>
              <a:t>ύψος</a:t>
            </a:r>
          </a:p>
          <a:p>
            <a:pPr>
              <a:buNone/>
            </a:pPr>
            <a:r>
              <a:rPr lang="el-GR" sz="2000" b="1" dirty="0" smtClean="0">
                <a:solidFill>
                  <a:schemeClr val="tx1">
                    <a:lumMod val="50000"/>
                    <a:lumOff val="50000"/>
                  </a:schemeClr>
                </a:solidFill>
                <a:latin typeface="+mj-lt"/>
              </a:rPr>
              <a:t>4.5</a:t>
            </a:r>
            <a:r>
              <a:rPr lang="en-US" sz="2000" b="1" dirty="0" smtClean="0">
                <a:solidFill>
                  <a:schemeClr val="tx1">
                    <a:lumMod val="50000"/>
                    <a:lumOff val="50000"/>
                  </a:schemeClr>
                </a:solidFill>
                <a:latin typeface="+mj-lt"/>
              </a:rPr>
              <a:t>m</a:t>
            </a:r>
            <a:r>
              <a:rPr lang="el-GR" sz="2000" b="1"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 </a:t>
            </a:r>
            <a:r>
              <a:rPr lang="el-GR" sz="2000" b="1" dirty="0" smtClean="0">
                <a:solidFill>
                  <a:schemeClr val="tx1">
                    <a:lumMod val="50000"/>
                    <a:lumOff val="50000"/>
                  </a:schemeClr>
                </a:solidFill>
                <a:latin typeface="+mj-lt"/>
              </a:rPr>
              <a:t>θόλο σφαίρας </a:t>
            </a:r>
            <a:r>
              <a:rPr lang="el-GR" sz="2000" dirty="0" smtClean="0">
                <a:solidFill>
                  <a:schemeClr val="tx1">
                    <a:lumMod val="50000"/>
                    <a:lumOff val="50000"/>
                  </a:schemeClr>
                </a:solidFill>
                <a:latin typeface="+mj-lt"/>
              </a:rPr>
              <a:t>περίπου </a:t>
            </a:r>
            <a:r>
              <a:rPr lang="el-GR" sz="2000" b="1" dirty="0" smtClean="0">
                <a:solidFill>
                  <a:schemeClr val="tx1">
                    <a:lumMod val="50000"/>
                    <a:lumOff val="50000"/>
                  </a:schemeClr>
                </a:solidFill>
                <a:latin typeface="+mj-lt"/>
              </a:rPr>
              <a:t>6.5</a:t>
            </a:r>
            <a:r>
              <a:rPr lang="en-US" sz="2000" b="1" dirty="0" smtClean="0">
                <a:solidFill>
                  <a:schemeClr val="tx1">
                    <a:lumMod val="50000"/>
                    <a:lumOff val="50000"/>
                  </a:schemeClr>
                </a:solidFill>
                <a:latin typeface="+mj-lt"/>
              </a:rPr>
              <a:t>m</a:t>
            </a:r>
            <a:r>
              <a:rPr lang="el-GR" sz="2000" b="1" dirty="0" smtClean="0">
                <a:solidFill>
                  <a:schemeClr val="tx1">
                    <a:lumMod val="50000"/>
                    <a:lumOff val="50000"/>
                  </a:schemeClr>
                </a:solidFill>
                <a:latin typeface="+mj-lt"/>
              </a:rPr>
              <a:t> </a:t>
            </a:r>
            <a:r>
              <a:rPr lang="el-GR" sz="2000" dirty="0" smtClean="0">
                <a:solidFill>
                  <a:schemeClr val="tx1">
                    <a:lumMod val="50000"/>
                    <a:lumOff val="50000"/>
                  </a:schemeClr>
                </a:solidFill>
                <a:latin typeface="+mj-lt"/>
              </a:rPr>
              <a:t>και </a:t>
            </a:r>
            <a:r>
              <a:rPr lang="el-GR" sz="2000" b="1" dirty="0" smtClean="0">
                <a:solidFill>
                  <a:schemeClr val="tx1">
                    <a:lumMod val="50000"/>
                    <a:lumOff val="50000"/>
                  </a:schemeClr>
                </a:solidFill>
                <a:latin typeface="+mj-lt"/>
              </a:rPr>
              <a:t>παράγει </a:t>
            </a:r>
          </a:p>
          <a:p>
            <a:pPr>
              <a:buNone/>
            </a:pPr>
            <a:r>
              <a:rPr lang="el-GR" sz="2000" b="1" dirty="0" smtClean="0">
                <a:solidFill>
                  <a:schemeClr val="tx1">
                    <a:lumMod val="50000"/>
                    <a:lumOff val="50000"/>
                  </a:schemeClr>
                </a:solidFill>
                <a:latin typeface="+mj-lt"/>
              </a:rPr>
              <a:t>μέχρι και</a:t>
            </a:r>
            <a:r>
              <a:rPr lang="el-GR" sz="2000" dirty="0" smtClean="0">
                <a:solidFill>
                  <a:schemeClr val="tx1">
                    <a:lumMod val="50000"/>
                    <a:lumOff val="50000"/>
                  </a:schemeClr>
                </a:solidFill>
                <a:latin typeface="+mj-lt"/>
              </a:rPr>
              <a:t> </a:t>
            </a:r>
            <a:r>
              <a:rPr lang="el-GR" sz="2000" b="1" dirty="0" smtClean="0">
                <a:solidFill>
                  <a:schemeClr val="tx1">
                    <a:lumMod val="50000"/>
                    <a:lumOff val="50000"/>
                  </a:schemeClr>
                </a:solidFill>
                <a:latin typeface="+mj-lt"/>
              </a:rPr>
              <a:t>2.5 εκατομμύρια </a:t>
            </a:r>
            <a:r>
              <a:rPr lang="en-US" sz="2000" b="1" dirty="0" smtClean="0">
                <a:solidFill>
                  <a:schemeClr val="tx1">
                    <a:lumMod val="50000"/>
                    <a:lumOff val="50000"/>
                  </a:schemeClr>
                </a:solidFill>
                <a:latin typeface="+mj-lt"/>
              </a:rPr>
              <a:t>Volts</a:t>
            </a:r>
            <a:r>
              <a:rPr lang="en-US" sz="2000" dirty="0" smtClean="0">
                <a:solidFill>
                  <a:schemeClr val="tx1">
                    <a:lumMod val="50000"/>
                    <a:lumOff val="50000"/>
                  </a:schemeClr>
                </a:solidFill>
                <a:latin typeface="+mj-lt"/>
              </a:rPr>
              <a:t>.</a:t>
            </a:r>
            <a:endParaRPr lang="en-US" sz="2000" dirty="0">
              <a:solidFill>
                <a:schemeClr val="tx1">
                  <a:lumMod val="50000"/>
                  <a:lumOff val="50000"/>
                </a:schemeClr>
              </a:solidFill>
              <a:latin typeface="+mj-lt"/>
            </a:endParaRPr>
          </a:p>
        </p:txBody>
      </p:sp>
      <p:pic>
        <p:nvPicPr>
          <p:cNvPr id="4" name="Picture 3" descr="finalstagesofconstr.gif"/>
          <p:cNvPicPr>
            <a:picLocks noChangeAspect="1"/>
          </p:cNvPicPr>
          <p:nvPr/>
        </p:nvPicPr>
        <p:blipFill>
          <a:blip r:embed="rId2" cstate="print"/>
          <a:stretch>
            <a:fillRect/>
          </a:stretch>
        </p:blipFill>
        <p:spPr>
          <a:xfrm>
            <a:off x="6096000" y="1524000"/>
            <a:ext cx="2684585" cy="5084708"/>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l-GR" sz="3600" dirty="0" smtClean="0">
                <a:solidFill>
                  <a:srgbClr val="002060"/>
                </a:solidFill>
              </a:rPr>
              <a:t>Το</a:t>
            </a:r>
            <a:r>
              <a:rPr lang="el-GR" sz="4400" dirty="0" smtClean="0">
                <a:solidFill>
                  <a:srgbClr val="002060"/>
                </a:solidFill>
              </a:rPr>
              <a:t> </a:t>
            </a:r>
            <a:r>
              <a:rPr lang="el-GR" sz="3600" dirty="0" smtClean="0">
                <a:solidFill>
                  <a:srgbClr val="002060"/>
                </a:solidFill>
              </a:rPr>
              <a:t>Ηλεκτρικό</a:t>
            </a:r>
            <a:r>
              <a:rPr lang="el-GR" sz="4400" dirty="0" smtClean="0">
                <a:solidFill>
                  <a:srgbClr val="002060"/>
                </a:solidFill>
              </a:rPr>
              <a:t> </a:t>
            </a:r>
            <a:r>
              <a:rPr lang="el-GR" sz="3600" dirty="0" smtClean="0">
                <a:solidFill>
                  <a:srgbClr val="002060"/>
                </a:solidFill>
              </a:rPr>
              <a:t>Φορτίο</a:t>
            </a:r>
            <a:endParaRPr lang="en-US" sz="3600" dirty="0">
              <a:solidFill>
                <a:srgbClr val="002060"/>
              </a:solidFill>
            </a:endParaRPr>
          </a:p>
        </p:txBody>
      </p:sp>
      <p:sp>
        <p:nvSpPr>
          <p:cNvPr id="3" name="Content Placeholder 2"/>
          <p:cNvSpPr>
            <a:spLocks noGrp="1"/>
          </p:cNvSpPr>
          <p:nvPr>
            <p:ph idx="1"/>
          </p:nvPr>
        </p:nvSpPr>
        <p:spPr>
          <a:xfrm>
            <a:off x="228600" y="1447800"/>
            <a:ext cx="8458200" cy="4876800"/>
          </a:xfrm>
        </p:spPr>
        <p:txBody>
          <a:bodyPr>
            <a:normAutofit/>
          </a:bodyPr>
          <a:lstStyle/>
          <a:p>
            <a:r>
              <a:rPr lang="el-GR" sz="2000" dirty="0" smtClean="0">
                <a:solidFill>
                  <a:schemeClr val="bg1">
                    <a:lumMod val="50000"/>
                  </a:schemeClr>
                </a:solidFill>
                <a:latin typeface="+mj-lt"/>
              </a:rPr>
              <a:t>Διατηρείται</a:t>
            </a:r>
          </a:p>
          <a:p>
            <a:r>
              <a:rPr lang="el-GR" sz="2000" dirty="0" smtClean="0">
                <a:solidFill>
                  <a:schemeClr val="bg1">
                    <a:lumMod val="50000"/>
                  </a:schemeClr>
                </a:solidFill>
                <a:latin typeface="+mj-lt"/>
              </a:rPr>
              <a:t>Είναι κβαντισμένο</a:t>
            </a:r>
          </a:p>
          <a:p>
            <a:r>
              <a:rPr lang="el-GR" sz="2000" dirty="0" smtClean="0">
                <a:solidFill>
                  <a:schemeClr val="bg1">
                    <a:lumMod val="50000"/>
                  </a:schemeClr>
                </a:solidFill>
                <a:latin typeface="+mj-lt"/>
              </a:rPr>
              <a:t>Μονάδα μέτρησης στο </a:t>
            </a:r>
            <a:r>
              <a:rPr lang="en-US" sz="2000" dirty="0" smtClean="0">
                <a:solidFill>
                  <a:schemeClr val="bg1">
                    <a:lumMod val="50000"/>
                  </a:schemeClr>
                </a:solidFill>
                <a:latin typeface="+mj-lt"/>
              </a:rPr>
              <a:t>S.I.</a:t>
            </a:r>
            <a:r>
              <a:rPr lang="el-GR" sz="2000" dirty="0" smtClean="0">
                <a:solidFill>
                  <a:schemeClr val="bg1">
                    <a:lumMod val="50000"/>
                  </a:schemeClr>
                </a:solidFill>
                <a:latin typeface="+mj-lt"/>
              </a:rPr>
              <a:t> είναι το </a:t>
            </a:r>
            <a:r>
              <a:rPr lang="en-US" sz="2000" dirty="0" smtClean="0">
                <a:solidFill>
                  <a:schemeClr val="bg1">
                    <a:lumMod val="50000"/>
                  </a:schemeClr>
                </a:solidFill>
                <a:latin typeface="+mj-lt"/>
              </a:rPr>
              <a:t>Coulomb</a:t>
            </a:r>
          </a:p>
          <a:p>
            <a:pPr>
              <a:buNone/>
            </a:pPr>
            <a:r>
              <a:rPr lang="en-US" sz="2000" dirty="0" smtClean="0">
                <a:solidFill>
                  <a:schemeClr val="bg1">
                    <a:lumMod val="50000"/>
                  </a:schemeClr>
                </a:solidFill>
                <a:latin typeface="+mj-lt"/>
              </a:rPr>
              <a:t>       |e|=1.6*10^-19 </a:t>
            </a:r>
            <a:r>
              <a:rPr lang="en-US" sz="2000" dirty="0" err="1" smtClean="0">
                <a:solidFill>
                  <a:schemeClr val="bg1">
                    <a:lumMod val="50000"/>
                  </a:schemeClr>
                </a:solidFill>
                <a:latin typeface="+mj-lt"/>
              </a:rPr>
              <a:t>Cb</a:t>
            </a:r>
            <a:endParaRPr lang="el-GR" sz="2000" dirty="0" smtClean="0">
              <a:solidFill>
                <a:schemeClr val="bg1">
                  <a:lumMod val="50000"/>
                </a:schemeClr>
              </a:solidFill>
              <a:latin typeface="+mj-lt"/>
            </a:endParaRPr>
          </a:p>
          <a:p>
            <a:r>
              <a:rPr lang="el-GR" sz="2000" dirty="0" smtClean="0">
                <a:solidFill>
                  <a:schemeClr val="bg1">
                    <a:lumMod val="50000"/>
                  </a:schemeClr>
                </a:solidFill>
                <a:latin typeface="+mj-lt"/>
              </a:rPr>
              <a:t>Διακρίνεται σε : αρνητικό[ηλεκτρόνια(-)] &amp;</a:t>
            </a:r>
            <a:r>
              <a:rPr lang="en-GB" sz="2000" dirty="0" smtClean="0">
                <a:solidFill>
                  <a:schemeClr val="bg1">
                    <a:lumMod val="50000"/>
                  </a:schemeClr>
                </a:solidFill>
                <a:latin typeface="+mj-lt"/>
              </a:rPr>
              <a:t> </a:t>
            </a:r>
            <a:r>
              <a:rPr lang="el-GR" sz="2000" dirty="0" smtClean="0">
                <a:solidFill>
                  <a:schemeClr val="bg1">
                    <a:lumMod val="50000"/>
                  </a:schemeClr>
                </a:solidFill>
                <a:latin typeface="+mj-lt"/>
              </a:rPr>
              <a:t>θετικό[πρωτόνια(+)]</a:t>
            </a:r>
          </a:p>
          <a:p>
            <a:r>
              <a:rPr lang="el-GR" sz="2000" dirty="0" smtClean="0">
                <a:solidFill>
                  <a:schemeClr val="bg1">
                    <a:lumMod val="50000"/>
                  </a:schemeClr>
                </a:solidFill>
                <a:latin typeface="+mj-lt"/>
              </a:rPr>
              <a:t>Τα ομώνυμα απωθούνται </a:t>
            </a:r>
          </a:p>
          <a:p>
            <a:r>
              <a:rPr lang="el-GR" sz="2000" dirty="0" smtClean="0">
                <a:solidFill>
                  <a:schemeClr val="bg1">
                    <a:lumMod val="50000"/>
                  </a:schemeClr>
                </a:solidFill>
                <a:latin typeface="+mj-lt"/>
              </a:rPr>
              <a:t>Τα ετερώνυμα έλκονται</a:t>
            </a:r>
            <a:endParaRPr lang="en-US" sz="2000" dirty="0" smtClean="0">
              <a:solidFill>
                <a:schemeClr val="bg1">
                  <a:lumMod val="50000"/>
                </a:schemeClr>
              </a:solidFill>
              <a:latin typeface="+mj-lt"/>
            </a:endParaRPr>
          </a:p>
          <a:p>
            <a:endParaRPr lang="en-US" sz="2400" dirty="0" smtClean="0">
              <a:latin typeface="+mj-lt"/>
            </a:endParaRPr>
          </a:p>
          <a:p>
            <a:endParaRPr lang="el-GR" sz="2400" dirty="0" smtClean="0">
              <a:latin typeface="+mj-lt"/>
            </a:endParaRPr>
          </a:p>
          <a:p>
            <a:pPr>
              <a:buNone/>
            </a:pPr>
            <a:r>
              <a:rPr lang="el-GR" sz="2400" dirty="0" smtClean="0">
                <a:latin typeface="+mj-lt"/>
              </a:rPr>
              <a:t>     </a:t>
            </a:r>
          </a:p>
          <a:p>
            <a:pPr>
              <a:buNone/>
            </a:pPr>
            <a:endParaRPr lang="el-GR" sz="2400" dirty="0" smtClean="0">
              <a:latin typeface="+mj-lt"/>
            </a:endParaRPr>
          </a:p>
          <a:p>
            <a:pPr>
              <a:buNone/>
            </a:pPr>
            <a:endParaRPr lang="el-GR" sz="2400" dirty="0" smtClean="0">
              <a:latin typeface="+mj-lt"/>
            </a:endParaRPr>
          </a:p>
          <a:p>
            <a:endParaRPr lang="en-US" sz="2400" dirty="0">
              <a:latin typeface="+mj-lt"/>
            </a:endParaRPr>
          </a:p>
        </p:txBody>
      </p:sp>
      <p:pic>
        <p:nvPicPr>
          <p:cNvPr id="4" name="Picture 3" descr="attractrepel2.gif"/>
          <p:cNvPicPr>
            <a:picLocks noChangeAspect="1"/>
          </p:cNvPicPr>
          <p:nvPr/>
        </p:nvPicPr>
        <p:blipFill>
          <a:blip r:embed="rId3" cstate="print"/>
          <a:stretch>
            <a:fillRect/>
          </a:stretch>
        </p:blipFill>
        <p:spPr>
          <a:xfrm>
            <a:off x="4572000" y="3810000"/>
            <a:ext cx="3505200" cy="254317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a:bodyPr>
          <a:lstStyle/>
          <a:p>
            <a:r>
              <a:rPr lang="el-GR" sz="3600" dirty="0" smtClean="0">
                <a:solidFill>
                  <a:srgbClr val="002060"/>
                </a:solidFill>
              </a:rPr>
              <a:t>Το</a:t>
            </a:r>
            <a:r>
              <a:rPr lang="el-GR" sz="4400" dirty="0" smtClean="0">
                <a:solidFill>
                  <a:srgbClr val="002060"/>
                </a:solidFill>
              </a:rPr>
              <a:t> </a:t>
            </a:r>
            <a:r>
              <a:rPr lang="el-GR" sz="3600" dirty="0" smtClean="0">
                <a:solidFill>
                  <a:srgbClr val="002060"/>
                </a:solidFill>
              </a:rPr>
              <a:t>Ηλεκτρικό</a:t>
            </a:r>
            <a:r>
              <a:rPr lang="el-GR" sz="4400" dirty="0" smtClean="0">
                <a:solidFill>
                  <a:srgbClr val="002060"/>
                </a:solidFill>
              </a:rPr>
              <a:t> </a:t>
            </a:r>
            <a:r>
              <a:rPr lang="el-GR" sz="3600" dirty="0" smtClean="0">
                <a:solidFill>
                  <a:srgbClr val="002060"/>
                </a:solidFill>
              </a:rPr>
              <a:t>Φορτίο</a:t>
            </a:r>
            <a:endParaRPr lang="en-US" sz="3600" dirty="0">
              <a:solidFill>
                <a:srgbClr val="002060"/>
              </a:solidFill>
            </a:endParaRPr>
          </a:p>
        </p:txBody>
      </p:sp>
      <p:sp>
        <p:nvSpPr>
          <p:cNvPr id="3" name="Content Placeholder 2"/>
          <p:cNvSpPr>
            <a:spLocks noGrp="1"/>
          </p:cNvSpPr>
          <p:nvPr>
            <p:ph idx="1"/>
          </p:nvPr>
        </p:nvSpPr>
        <p:spPr>
          <a:xfrm>
            <a:off x="457200" y="1828800"/>
            <a:ext cx="8229600" cy="4648200"/>
          </a:xfrm>
        </p:spPr>
        <p:txBody>
          <a:bodyPr>
            <a:normAutofit/>
          </a:bodyPr>
          <a:lstStyle/>
          <a:p>
            <a:pPr>
              <a:buNone/>
            </a:pPr>
            <a:r>
              <a:rPr lang="el-GR" sz="2000" dirty="0" smtClean="0">
                <a:solidFill>
                  <a:schemeClr val="bg1">
                    <a:lumMod val="50000"/>
                  </a:schemeClr>
                </a:solidFill>
                <a:latin typeface="+mj-lt"/>
              </a:rPr>
              <a:t>Η δύναμη μεταξύ των φορτίων δίνεται από την σχέση του νόμου </a:t>
            </a:r>
            <a:r>
              <a:rPr lang="en-US" sz="2000" dirty="0" smtClean="0">
                <a:solidFill>
                  <a:schemeClr val="bg1">
                    <a:lumMod val="50000"/>
                  </a:schemeClr>
                </a:solidFill>
                <a:latin typeface="+mj-lt"/>
              </a:rPr>
              <a:t>Coulomb:</a:t>
            </a:r>
          </a:p>
          <a:p>
            <a:endParaRPr lang="en-US" sz="2400" dirty="0" smtClean="0">
              <a:solidFill>
                <a:schemeClr val="bg1">
                  <a:lumMod val="50000"/>
                </a:schemeClr>
              </a:solidFill>
              <a:latin typeface="+mj-lt"/>
            </a:endParaRPr>
          </a:p>
          <a:p>
            <a:pPr>
              <a:buNone/>
            </a:pPr>
            <a:r>
              <a:rPr lang="en-US" sz="2800" b="1" dirty="0" smtClean="0">
                <a:solidFill>
                  <a:schemeClr val="bg1">
                    <a:lumMod val="50000"/>
                  </a:schemeClr>
                </a:solidFill>
                <a:latin typeface="+mj-lt"/>
              </a:rPr>
              <a:t>         </a:t>
            </a:r>
            <a:r>
              <a:rPr lang="en-US" sz="4400" b="1" dirty="0" err="1" smtClean="0">
                <a:solidFill>
                  <a:schemeClr val="bg1">
                    <a:lumMod val="50000"/>
                  </a:schemeClr>
                </a:solidFill>
                <a:latin typeface="+mj-lt"/>
              </a:rPr>
              <a:t>Fc</a:t>
            </a:r>
            <a:r>
              <a:rPr lang="en-US" sz="4400" b="1" dirty="0" smtClean="0">
                <a:solidFill>
                  <a:schemeClr val="bg1">
                    <a:lumMod val="50000"/>
                  </a:schemeClr>
                </a:solidFill>
                <a:latin typeface="+mj-lt"/>
              </a:rPr>
              <a:t> =k(|q1||q2|)/r^2</a:t>
            </a:r>
            <a:r>
              <a:rPr lang="el-GR" sz="4400" b="1" dirty="0" smtClean="0">
                <a:solidFill>
                  <a:schemeClr val="bg1">
                    <a:lumMod val="50000"/>
                  </a:schemeClr>
                </a:solidFill>
                <a:latin typeface="+mj-lt"/>
              </a:rPr>
              <a:t>  [</a:t>
            </a:r>
            <a:r>
              <a:rPr lang="en-US" sz="4400" b="1" dirty="0" err="1" smtClean="0">
                <a:solidFill>
                  <a:schemeClr val="bg1">
                    <a:lumMod val="50000"/>
                  </a:schemeClr>
                </a:solidFill>
                <a:latin typeface="+mj-lt"/>
              </a:rPr>
              <a:t>Nt</a:t>
            </a:r>
            <a:r>
              <a:rPr lang="el-GR" sz="4400" b="1" dirty="0" smtClean="0">
                <a:solidFill>
                  <a:schemeClr val="bg1">
                    <a:lumMod val="50000"/>
                  </a:schemeClr>
                </a:solidFill>
                <a:latin typeface="+mj-lt"/>
              </a:rPr>
              <a:t>]</a:t>
            </a:r>
            <a:endParaRPr lang="en-US" sz="4400" b="1" dirty="0" smtClean="0">
              <a:solidFill>
                <a:schemeClr val="bg1">
                  <a:lumMod val="50000"/>
                </a:schemeClr>
              </a:solidFill>
              <a:latin typeface="+mj-lt"/>
            </a:endParaRPr>
          </a:p>
          <a:p>
            <a:pPr>
              <a:buNone/>
            </a:pPr>
            <a:endParaRPr lang="en-US" sz="2400" dirty="0" smtClean="0">
              <a:solidFill>
                <a:schemeClr val="bg1">
                  <a:lumMod val="50000"/>
                </a:schemeClr>
              </a:solidFill>
              <a:latin typeface="+mj-lt"/>
            </a:endParaRPr>
          </a:p>
          <a:p>
            <a:pPr>
              <a:buNone/>
            </a:pPr>
            <a:r>
              <a:rPr lang="en-US" sz="2000" dirty="0" smtClean="0">
                <a:solidFill>
                  <a:schemeClr val="bg1">
                    <a:lumMod val="50000"/>
                  </a:schemeClr>
                </a:solidFill>
                <a:latin typeface="+mj-lt"/>
              </a:rPr>
              <a:t>q</a:t>
            </a:r>
            <a:r>
              <a:rPr lang="en-US" sz="1400" dirty="0" smtClean="0">
                <a:solidFill>
                  <a:schemeClr val="bg1">
                    <a:lumMod val="50000"/>
                  </a:schemeClr>
                </a:solidFill>
                <a:latin typeface="+mj-lt"/>
              </a:rPr>
              <a:t>1</a:t>
            </a:r>
            <a:r>
              <a:rPr lang="en-US" sz="2000" dirty="0" smtClean="0">
                <a:solidFill>
                  <a:schemeClr val="bg1">
                    <a:lumMod val="50000"/>
                  </a:schemeClr>
                </a:solidFill>
                <a:latin typeface="+mj-lt"/>
              </a:rPr>
              <a:t>,q</a:t>
            </a:r>
            <a:r>
              <a:rPr lang="en-US" sz="1400" dirty="0" smtClean="0">
                <a:solidFill>
                  <a:schemeClr val="bg1">
                    <a:lumMod val="50000"/>
                  </a:schemeClr>
                </a:solidFill>
                <a:latin typeface="+mj-lt"/>
              </a:rPr>
              <a:t>2</a:t>
            </a:r>
            <a:r>
              <a:rPr lang="en-US" sz="2000" dirty="0" smtClean="0">
                <a:solidFill>
                  <a:schemeClr val="bg1">
                    <a:lumMod val="50000"/>
                  </a:schemeClr>
                </a:solidFill>
                <a:latin typeface="+mj-lt"/>
              </a:rPr>
              <a:t>: </a:t>
            </a:r>
            <a:r>
              <a:rPr lang="el-GR" sz="2000" dirty="0" smtClean="0">
                <a:solidFill>
                  <a:schemeClr val="bg1">
                    <a:lumMod val="50000"/>
                  </a:schemeClr>
                </a:solidFill>
                <a:latin typeface="+mj-lt"/>
              </a:rPr>
              <a:t>τα φορτία</a:t>
            </a:r>
          </a:p>
          <a:p>
            <a:pPr>
              <a:buNone/>
            </a:pPr>
            <a:r>
              <a:rPr lang="en-US" sz="2000" dirty="0" smtClean="0">
                <a:solidFill>
                  <a:schemeClr val="bg1">
                    <a:lumMod val="50000"/>
                  </a:schemeClr>
                </a:solidFill>
                <a:latin typeface="+mj-lt"/>
              </a:rPr>
              <a:t>r</a:t>
            </a:r>
            <a:r>
              <a:rPr lang="el-GR" sz="2000" dirty="0" smtClean="0">
                <a:solidFill>
                  <a:schemeClr val="bg1">
                    <a:lumMod val="50000"/>
                  </a:schemeClr>
                </a:solidFill>
                <a:latin typeface="+mj-lt"/>
              </a:rPr>
              <a:t>: η απόσταση μεταξύ των φορτίων</a:t>
            </a:r>
          </a:p>
          <a:p>
            <a:pPr>
              <a:buNone/>
            </a:pPr>
            <a:r>
              <a:rPr lang="en-US" sz="2000" dirty="0" smtClean="0">
                <a:solidFill>
                  <a:schemeClr val="bg1">
                    <a:lumMod val="50000"/>
                  </a:schemeClr>
                </a:solidFill>
                <a:latin typeface="+mj-lt"/>
              </a:rPr>
              <a:t>k</a:t>
            </a:r>
            <a:r>
              <a:rPr lang="el-GR" sz="2000" dirty="0" smtClean="0">
                <a:solidFill>
                  <a:schemeClr val="bg1">
                    <a:lumMod val="50000"/>
                  </a:schemeClr>
                </a:solidFill>
                <a:latin typeface="+mj-lt"/>
              </a:rPr>
              <a:t>:</a:t>
            </a:r>
            <a:r>
              <a:rPr lang="en-US" sz="2000" dirty="0" smtClean="0">
                <a:solidFill>
                  <a:schemeClr val="bg1">
                    <a:lumMod val="50000"/>
                  </a:schemeClr>
                </a:solidFill>
                <a:latin typeface="+mj-lt"/>
              </a:rPr>
              <a:t> </a:t>
            </a:r>
            <a:r>
              <a:rPr lang="el-GR" sz="2000" dirty="0" smtClean="0">
                <a:solidFill>
                  <a:schemeClr val="bg1">
                    <a:lumMod val="50000"/>
                  </a:schemeClr>
                </a:solidFill>
                <a:latin typeface="+mj-lt"/>
              </a:rPr>
              <a:t>διηλεκτρική σταθερά = 1/4πε</a:t>
            </a:r>
            <a:r>
              <a:rPr lang="el-GR" sz="1100" dirty="0" smtClean="0">
                <a:solidFill>
                  <a:schemeClr val="bg1">
                    <a:lumMod val="50000"/>
                  </a:schemeClr>
                </a:solidFill>
                <a:latin typeface="+mj-lt"/>
              </a:rPr>
              <a:t>0</a:t>
            </a:r>
            <a:r>
              <a:rPr lang="el-GR" sz="2000" dirty="0" smtClean="0">
                <a:solidFill>
                  <a:schemeClr val="bg1">
                    <a:lumMod val="50000"/>
                  </a:schemeClr>
                </a:solidFill>
                <a:latin typeface="+mj-lt"/>
              </a:rPr>
              <a:t> </a:t>
            </a:r>
          </a:p>
          <a:p>
            <a:pPr>
              <a:buNone/>
            </a:pPr>
            <a:endParaRPr lang="en-US" sz="280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r>
              <a:rPr lang="el-GR" sz="3600" dirty="0" smtClean="0">
                <a:solidFill>
                  <a:srgbClr val="002060"/>
                </a:solidFill>
              </a:rPr>
              <a:t>Το</a:t>
            </a:r>
            <a:r>
              <a:rPr lang="el-GR" sz="4400" dirty="0" smtClean="0">
                <a:solidFill>
                  <a:srgbClr val="002060"/>
                </a:solidFill>
              </a:rPr>
              <a:t> </a:t>
            </a:r>
            <a:r>
              <a:rPr lang="el-GR" sz="3600" dirty="0" smtClean="0">
                <a:solidFill>
                  <a:srgbClr val="002060"/>
                </a:solidFill>
              </a:rPr>
              <a:t>Ηλεκτρικό</a:t>
            </a:r>
            <a:r>
              <a:rPr lang="el-GR" sz="4400" dirty="0" smtClean="0">
                <a:solidFill>
                  <a:srgbClr val="002060"/>
                </a:solidFill>
              </a:rPr>
              <a:t> </a:t>
            </a:r>
            <a:r>
              <a:rPr lang="el-GR" sz="3600" dirty="0" smtClean="0">
                <a:solidFill>
                  <a:srgbClr val="002060"/>
                </a:solidFill>
              </a:rPr>
              <a:t>Πεδίο</a:t>
            </a:r>
            <a:endParaRPr lang="en-US" sz="3600" dirty="0">
              <a:solidFill>
                <a:srgbClr val="002060"/>
              </a:solidFill>
            </a:endParaRPr>
          </a:p>
        </p:txBody>
      </p:sp>
      <p:sp>
        <p:nvSpPr>
          <p:cNvPr id="3" name="Content Placeholder 2"/>
          <p:cNvSpPr>
            <a:spLocks noGrp="1"/>
          </p:cNvSpPr>
          <p:nvPr>
            <p:ph idx="1"/>
          </p:nvPr>
        </p:nvSpPr>
        <p:spPr>
          <a:xfrm>
            <a:off x="457200" y="1676400"/>
            <a:ext cx="8229600" cy="5105400"/>
          </a:xfrm>
        </p:spPr>
        <p:txBody>
          <a:bodyPr/>
          <a:lstStyle/>
          <a:p>
            <a:pPr>
              <a:buNone/>
            </a:pPr>
            <a:r>
              <a:rPr lang="el-GR" sz="2000" dirty="0" smtClean="0">
                <a:solidFill>
                  <a:schemeClr val="bg1">
                    <a:lumMod val="50000"/>
                  </a:schemeClr>
                </a:solidFill>
                <a:latin typeface="+mj-lt"/>
              </a:rPr>
              <a:t>     Είναι ο χώρος γύρω από ένα φορτίο, ο οποίος αποκτά ηλεκτροστατικές ιδιότητες εξαιτίας του φορτίου πηγής.</a:t>
            </a:r>
          </a:p>
          <a:p>
            <a:pPr>
              <a:buNone/>
            </a:pPr>
            <a:endParaRPr lang="el-GR" dirty="0" smtClean="0">
              <a:latin typeface="+mj-lt"/>
            </a:endParaRPr>
          </a:p>
          <a:p>
            <a:pPr>
              <a:buNone/>
            </a:pPr>
            <a:r>
              <a:rPr lang="el-GR" sz="4400" dirty="0" smtClean="0">
                <a:solidFill>
                  <a:schemeClr val="tx2">
                    <a:lumMod val="50000"/>
                  </a:schemeClr>
                </a:solidFill>
                <a:latin typeface="+mj-lt"/>
              </a:rPr>
              <a:t>     </a:t>
            </a:r>
            <a:endParaRPr lang="en-US" sz="4400" dirty="0">
              <a:solidFill>
                <a:schemeClr val="tx2">
                  <a:lumMod val="50000"/>
                </a:schemeClr>
              </a:solidFill>
              <a:latin typeface="+mj-lt"/>
            </a:endParaRPr>
          </a:p>
        </p:txBody>
      </p:sp>
      <p:pic>
        <p:nvPicPr>
          <p:cNvPr id="4" name="Picture 3" descr="clip_image001[8].gif"/>
          <p:cNvPicPr>
            <a:picLocks noChangeAspect="1"/>
          </p:cNvPicPr>
          <p:nvPr/>
        </p:nvPicPr>
        <p:blipFill>
          <a:blip r:embed="rId2" cstate="print"/>
          <a:stretch>
            <a:fillRect/>
          </a:stretch>
        </p:blipFill>
        <p:spPr>
          <a:xfrm>
            <a:off x="1143000" y="3055507"/>
            <a:ext cx="6887651" cy="304049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r>
              <a:rPr lang="el-GR" sz="3600" dirty="0" smtClean="0">
                <a:solidFill>
                  <a:srgbClr val="002060"/>
                </a:solidFill>
              </a:rPr>
              <a:t>Το Ηλεκτρικό</a:t>
            </a:r>
            <a:r>
              <a:rPr lang="el-GR" sz="4400" dirty="0" smtClean="0">
                <a:solidFill>
                  <a:srgbClr val="002060"/>
                </a:solidFill>
              </a:rPr>
              <a:t> </a:t>
            </a:r>
            <a:r>
              <a:rPr lang="el-GR" sz="3600" dirty="0" smtClean="0">
                <a:solidFill>
                  <a:srgbClr val="002060"/>
                </a:solidFill>
              </a:rPr>
              <a:t>Πεδίο</a:t>
            </a:r>
            <a:endParaRPr lang="en-US" sz="3600" dirty="0">
              <a:solidFill>
                <a:srgbClr val="002060"/>
              </a:solidFill>
            </a:endParaRPr>
          </a:p>
        </p:txBody>
      </p:sp>
      <p:sp>
        <p:nvSpPr>
          <p:cNvPr id="3" name="Content Placeholder 2"/>
          <p:cNvSpPr>
            <a:spLocks noGrp="1"/>
          </p:cNvSpPr>
          <p:nvPr>
            <p:ph idx="1"/>
          </p:nvPr>
        </p:nvSpPr>
        <p:spPr>
          <a:xfrm>
            <a:off x="457200" y="1828800"/>
            <a:ext cx="8229600" cy="4800600"/>
          </a:xfrm>
        </p:spPr>
        <p:txBody>
          <a:bodyPr/>
          <a:lstStyle/>
          <a:p>
            <a:r>
              <a:rPr lang="el-GR" sz="2000" dirty="0" smtClean="0">
                <a:solidFill>
                  <a:schemeClr val="bg1">
                    <a:lumMod val="50000"/>
                  </a:schemeClr>
                </a:solidFill>
                <a:latin typeface="+mj-lt"/>
              </a:rPr>
              <a:t>Η ποιοτική περιγραφή του ηλεκτρικού πεδίου υπολογίζεται φέροντας σε αυτό ένα δοκιμαστικό φορτίο πάνω στο οποίο θα ασκηθεί η δύναμη </a:t>
            </a:r>
            <a:r>
              <a:rPr lang="en-US" sz="2000" dirty="0" smtClean="0">
                <a:solidFill>
                  <a:schemeClr val="bg1">
                    <a:lumMod val="50000"/>
                  </a:schemeClr>
                </a:solidFill>
                <a:latin typeface="+mj-lt"/>
              </a:rPr>
              <a:t>Coulomb.</a:t>
            </a:r>
            <a:endParaRPr lang="el-GR" sz="2000" dirty="0" smtClean="0">
              <a:solidFill>
                <a:schemeClr val="bg1">
                  <a:lumMod val="50000"/>
                </a:schemeClr>
              </a:solidFill>
              <a:latin typeface="+mj-lt"/>
            </a:endParaRPr>
          </a:p>
          <a:p>
            <a:r>
              <a:rPr lang="el-GR" sz="2000" dirty="0" smtClean="0">
                <a:solidFill>
                  <a:schemeClr val="bg1">
                    <a:lumMod val="50000"/>
                  </a:schemeClr>
                </a:solidFill>
                <a:latin typeface="+mj-lt"/>
              </a:rPr>
              <a:t>Η ποσοτική περιγραφή του ηλεκτρικού πεδίου ενός σημειακού φορτίου δίνεται από την ένταση Ε </a:t>
            </a:r>
            <a:r>
              <a:rPr lang="en-US" sz="2000" dirty="0" smtClean="0">
                <a:solidFill>
                  <a:schemeClr val="bg1">
                    <a:lumMod val="50000"/>
                  </a:schemeClr>
                </a:solidFill>
                <a:latin typeface="+mj-lt"/>
              </a:rPr>
              <a:t>(</a:t>
            </a:r>
            <a:r>
              <a:rPr lang="el-GR" sz="2000" dirty="0" smtClean="0">
                <a:solidFill>
                  <a:schemeClr val="bg1">
                    <a:lumMod val="50000"/>
                  </a:schemeClr>
                </a:solidFill>
                <a:latin typeface="+mj-lt"/>
              </a:rPr>
              <a:t>διανυσματικό μέγεθος</a:t>
            </a:r>
            <a:r>
              <a:rPr lang="en-US" sz="2000" dirty="0" smtClean="0">
                <a:solidFill>
                  <a:schemeClr val="bg1">
                    <a:lumMod val="50000"/>
                  </a:schemeClr>
                </a:solidFill>
                <a:latin typeface="+mj-lt"/>
              </a:rPr>
              <a:t>)</a:t>
            </a:r>
            <a:r>
              <a:rPr lang="el-GR" sz="2000" dirty="0" smtClean="0">
                <a:solidFill>
                  <a:schemeClr val="bg1">
                    <a:lumMod val="50000"/>
                  </a:schemeClr>
                </a:solidFill>
                <a:latin typeface="+mj-lt"/>
              </a:rPr>
              <a:t>.</a:t>
            </a:r>
          </a:p>
          <a:p>
            <a:pPr>
              <a:buNone/>
            </a:pPr>
            <a:r>
              <a:rPr lang="el-GR" sz="2800" dirty="0" smtClean="0">
                <a:solidFill>
                  <a:schemeClr val="tx2">
                    <a:lumMod val="50000"/>
                  </a:schemeClr>
                </a:solidFill>
              </a:rPr>
              <a:t>   </a:t>
            </a:r>
          </a:p>
          <a:p>
            <a:pPr algn="ctr">
              <a:buNone/>
            </a:pPr>
            <a:r>
              <a:rPr lang="el-GR" sz="4800" b="1" dirty="0" smtClean="0">
                <a:solidFill>
                  <a:schemeClr val="bg1">
                    <a:lumMod val="50000"/>
                  </a:schemeClr>
                </a:solidFill>
                <a:latin typeface="+mj-lt"/>
              </a:rPr>
              <a:t>   Ε = </a:t>
            </a:r>
            <a:r>
              <a:rPr lang="en-US" sz="4800" b="1" dirty="0" smtClean="0">
                <a:solidFill>
                  <a:schemeClr val="bg1">
                    <a:lumMod val="50000"/>
                  </a:schemeClr>
                </a:solidFill>
                <a:latin typeface="+mj-lt"/>
              </a:rPr>
              <a:t>[k(|q|)/r^2] * r     [</a:t>
            </a:r>
            <a:r>
              <a:rPr lang="en-US" sz="4800" b="1" dirty="0" err="1" smtClean="0">
                <a:solidFill>
                  <a:schemeClr val="bg1">
                    <a:lumMod val="50000"/>
                  </a:schemeClr>
                </a:solidFill>
                <a:latin typeface="+mj-lt"/>
              </a:rPr>
              <a:t>Nt</a:t>
            </a:r>
            <a:r>
              <a:rPr lang="en-US" sz="4800" b="1" dirty="0" smtClean="0">
                <a:solidFill>
                  <a:schemeClr val="bg1">
                    <a:lumMod val="50000"/>
                  </a:schemeClr>
                </a:solidFill>
                <a:latin typeface="+mj-lt"/>
              </a:rPr>
              <a:t>/</a:t>
            </a:r>
            <a:r>
              <a:rPr lang="en-US" sz="4800" b="1" dirty="0" err="1" smtClean="0">
                <a:solidFill>
                  <a:schemeClr val="bg1">
                    <a:lumMod val="50000"/>
                  </a:schemeClr>
                </a:solidFill>
                <a:latin typeface="+mj-lt"/>
              </a:rPr>
              <a:t>Cb</a:t>
            </a:r>
            <a:r>
              <a:rPr lang="en-US" sz="4800" b="1" dirty="0" smtClean="0">
                <a:solidFill>
                  <a:schemeClr val="bg1">
                    <a:lumMod val="50000"/>
                  </a:schemeClr>
                </a:solidFill>
                <a:latin typeface="+mj-lt"/>
              </a:rPr>
              <a:t>]</a:t>
            </a:r>
            <a:endParaRPr lang="el-GR" sz="4800" b="1" dirty="0" smtClean="0">
              <a:solidFill>
                <a:schemeClr val="bg1">
                  <a:lumMod val="50000"/>
                </a:schemeClr>
              </a:solidFill>
              <a:latin typeface="+mj-lt"/>
            </a:endParaRPr>
          </a:p>
          <a:p>
            <a:pPr algn="ctr">
              <a:buNone/>
            </a:pPr>
            <a:endParaRPr lang="el-GR" sz="4800" b="1" dirty="0" smtClean="0">
              <a:solidFill>
                <a:schemeClr val="bg1">
                  <a:lumMod val="50000"/>
                </a:schemeClr>
              </a:solidFill>
              <a:latin typeface="+mj-lt"/>
            </a:endParaRPr>
          </a:p>
          <a:p>
            <a:pPr algn="ctr">
              <a:buNone/>
            </a:pPr>
            <a:endParaRPr lang="el-GR" sz="2000" b="1" dirty="0" smtClean="0">
              <a:solidFill>
                <a:schemeClr val="bg1">
                  <a:lumMod val="50000"/>
                </a:schemeClr>
              </a:solidFill>
              <a:latin typeface="+mj-lt"/>
            </a:endParaRPr>
          </a:p>
          <a:p>
            <a:pPr algn="ctr">
              <a:buNone/>
            </a:pPr>
            <a:endParaRPr lang="el-GR" sz="2000" dirty="0" smtClean="0">
              <a:solidFill>
                <a:schemeClr val="bg1">
                  <a:lumMod val="50000"/>
                </a:schemeClr>
              </a:solidFill>
              <a:latin typeface="+mj-lt"/>
            </a:endParaRPr>
          </a:p>
          <a:p>
            <a:pPr algn="ctr">
              <a:buNone/>
            </a:pPr>
            <a:endParaRPr lang="el-GR" sz="2000" b="1" dirty="0" smtClean="0">
              <a:solidFill>
                <a:schemeClr val="bg1">
                  <a:lumMod val="50000"/>
                </a:schemeClr>
              </a:solidFill>
              <a:latin typeface="+mj-lt"/>
            </a:endParaRPr>
          </a:p>
          <a:p>
            <a:pPr algn="ctr">
              <a:buNone/>
            </a:pPr>
            <a:endParaRPr lang="el-GR" sz="4800" b="1" dirty="0" smtClean="0">
              <a:solidFill>
                <a:schemeClr val="bg1">
                  <a:lumMod val="50000"/>
                </a:schemeClr>
              </a:solidFill>
              <a:latin typeface="+mj-lt"/>
            </a:endParaRPr>
          </a:p>
          <a:p>
            <a:pPr algn="ctr">
              <a:buNone/>
            </a:pPr>
            <a:endParaRPr lang="en-US" sz="4800" b="1" dirty="0">
              <a:solidFill>
                <a:schemeClr val="bg1">
                  <a:lumMod val="50000"/>
                </a:schemeClr>
              </a:solidFill>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l-GR" sz="3600" dirty="0" smtClean="0">
                <a:solidFill>
                  <a:srgbClr val="002060"/>
                </a:solidFill>
              </a:rPr>
              <a:t>Ηλεκτρικές</a:t>
            </a:r>
            <a:r>
              <a:rPr lang="el-GR" sz="4400" dirty="0" smtClean="0">
                <a:solidFill>
                  <a:srgbClr val="002060"/>
                </a:solidFill>
              </a:rPr>
              <a:t> </a:t>
            </a:r>
            <a:r>
              <a:rPr lang="el-GR" sz="3600" dirty="0" smtClean="0">
                <a:solidFill>
                  <a:srgbClr val="002060"/>
                </a:solidFill>
              </a:rPr>
              <a:t>Δυναμικές Γραμμές</a:t>
            </a:r>
            <a:endParaRPr lang="en-US" sz="3600" dirty="0">
              <a:solidFill>
                <a:srgbClr val="002060"/>
              </a:solidFill>
            </a:endParaRPr>
          </a:p>
        </p:txBody>
      </p:sp>
      <p:sp>
        <p:nvSpPr>
          <p:cNvPr id="3" name="Content Placeholder 2"/>
          <p:cNvSpPr>
            <a:spLocks noGrp="1"/>
          </p:cNvSpPr>
          <p:nvPr>
            <p:ph idx="1"/>
          </p:nvPr>
        </p:nvSpPr>
        <p:spPr>
          <a:xfrm>
            <a:off x="304800" y="2392680"/>
            <a:ext cx="3886200" cy="4389120"/>
          </a:xfrm>
        </p:spPr>
        <p:txBody>
          <a:bodyPr>
            <a:normAutofit/>
          </a:bodyPr>
          <a:lstStyle/>
          <a:p>
            <a:pPr algn="just"/>
            <a:r>
              <a:rPr lang="el-GR" sz="2000" dirty="0" smtClean="0">
                <a:solidFill>
                  <a:schemeClr val="bg1">
                    <a:lumMod val="50000"/>
                  </a:schemeClr>
                </a:solidFill>
                <a:latin typeface="+mj-lt"/>
              </a:rPr>
              <a:t>Είναι φανταστικές κατασκευές οι οποίες απεικονίζουν το Η/Π στο επίπεδο.</a:t>
            </a:r>
          </a:p>
          <a:p>
            <a:pPr algn="just"/>
            <a:r>
              <a:rPr lang="el-GR" sz="2000" dirty="0" smtClean="0">
                <a:solidFill>
                  <a:schemeClr val="bg1">
                    <a:lumMod val="50000"/>
                  </a:schemeClr>
                </a:solidFill>
                <a:latin typeface="+mj-lt"/>
              </a:rPr>
              <a:t>Όσο πιο πυκνά σχεδιασμένες είναι, τόσο πιο ισχυρό είναι το ηλεκτρικό πεδίο.</a:t>
            </a:r>
          </a:p>
          <a:p>
            <a:pPr algn="just"/>
            <a:r>
              <a:rPr lang="el-GR" sz="2000" dirty="0" smtClean="0">
                <a:solidFill>
                  <a:schemeClr val="bg1">
                    <a:lumMod val="50000"/>
                  </a:schemeClr>
                </a:solidFill>
                <a:latin typeface="+mj-lt"/>
              </a:rPr>
              <a:t>Ξεκινούν από τα θετικά φορτία και καταλήγουν στα αρνητικά.</a:t>
            </a:r>
            <a:endParaRPr lang="en-US" sz="2000" dirty="0">
              <a:solidFill>
                <a:schemeClr val="bg1">
                  <a:lumMod val="50000"/>
                </a:schemeClr>
              </a:solidFill>
              <a:latin typeface="+mj-lt"/>
            </a:endParaRPr>
          </a:p>
        </p:txBody>
      </p:sp>
      <p:pic>
        <p:nvPicPr>
          <p:cNvPr id="6" name="Picture 5" descr="image001.png"/>
          <p:cNvPicPr>
            <a:picLocks noChangeAspect="1"/>
          </p:cNvPicPr>
          <p:nvPr/>
        </p:nvPicPr>
        <p:blipFill>
          <a:blip r:embed="rId2" cstate="print"/>
          <a:stretch>
            <a:fillRect/>
          </a:stretch>
        </p:blipFill>
        <p:spPr>
          <a:xfrm>
            <a:off x="4724400" y="2533848"/>
            <a:ext cx="3745315" cy="241915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778</TotalTime>
  <Words>758</Words>
  <Application>Microsoft Office PowerPoint</Application>
  <PresentationFormat>On-screen Show (4:3)</PresentationFormat>
  <Paragraphs>155</Paragraphs>
  <Slides>19</Slides>
  <Notes>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ΕΦΑΡΜΟΣΜΕΝΟΣ ΗΛΕΚΤΡΟΜΑΓΝΗΤΙΣΜΟΣ</vt:lpstr>
      <vt:lpstr>ΕΝΟΤΗΤΕΣ</vt:lpstr>
      <vt:lpstr>Robert Jemison Van de Graaff  - (ΗΠΑ, 1901 – 1967) Φυσικός και Επινοητής Επιστημονικών Οργάνων    Γεννήθηκε στην Τασκαλούζα της Αλαμπάμα και απεβίωσε στην Βοστώνη. Ήταν φυσικός και επινοητής επιστημονικών οργάνων. Οι σπουδές του ολοκληρώθηκαν με το διδακτορικό στην Φυσική στο πανεπιστήμιο της Οξφόρδης. Ήταν ερευνητής στο Ινστιτούτο Τεχνολογίας της Μασαχουσέτης μεχρι το 1934, έπειτα έγινε επίκουρος καθηγητής εκεί. Η  Αμερικανική Φυσική Εταιρεία του απένειμε το Βραβείο T. Bonner το 1966 για τη συμβολή του στην ανάπτυξη των ηλεκτροστατικών επιταχυντών. Τον Οκτώβριο του 1929 εφυήρε την ηλεκτρογεννήτρια Van der Graaf στο Πανεπιστήμιο του Princeton.  </vt:lpstr>
      <vt:lpstr>Γεννήτρια Van Der Graaf </vt:lpstr>
      <vt:lpstr>Το Ηλεκτρικό Φορτίο</vt:lpstr>
      <vt:lpstr>Το Ηλεκτρικό Φορτίο</vt:lpstr>
      <vt:lpstr>Το Ηλεκτρικό Πεδίο</vt:lpstr>
      <vt:lpstr>Το Ηλεκτρικό Πεδίο</vt:lpstr>
      <vt:lpstr>Ηλεκτρικές Δυναμικές Γραμμές</vt:lpstr>
      <vt:lpstr>Στατικός Ηλεκτρισμός</vt:lpstr>
      <vt:lpstr>Στατικός Ηλεκτρισμός</vt:lpstr>
      <vt:lpstr>Ηλεκτροστατική</vt:lpstr>
      <vt:lpstr>Γεννήτρια Van Der Graaf</vt:lpstr>
      <vt:lpstr>Δομικά Στοιχεία</vt:lpstr>
      <vt:lpstr>Λειτουργία</vt:lpstr>
      <vt:lpstr>Λειτουργία</vt:lpstr>
      <vt:lpstr>Υλικά</vt:lpstr>
      <vt:lpstr>Εφαρμογές</vt:lpstr>
      <vt:lpstr>Πηγές</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ΕΦΑΡΜΟΣΜΕΝΟΣ ΗΛΕΚΤΡΟΜΑΓΝΗΤΙΣΜΟΣ</dc:title>
  <dc:creator>User</dc:creator>
  <cp:lastModifiedBy>User</cp:lastModifiedBy>
  <cp:revision>119</cp:revision>
  <dcterms:created xsi:type="dcterms:W3CDTF">2011-03-20T06:02:26Z</dcterms:created>
  <dcterms:modified xsi:type="dcterms:W3CDTF">2011-04-01T06:22:46Z</dcterms:modified>
</cp:coreProperties>
</file>