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3" r:id="rId8"/>
    <p:sldId id="264" r:id="rId9"/>
    <p:sldId id="260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A38290-A3FA-4601-8ECB-768153BD0355}" type="datetimeFigureOut">
              <a:rPr lang="el-GR" smtClean="0"/>
              <a:pPr/>
              <a:t>2/2/14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895E8F-90F8-42E5-A207-CBB30DDC8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395" y="476672"/>
            <a:ext cx="8229600" cy="1656184"/>
          </a:xfrm>
        </p:spPr>
        <p:txBody>
          <a:bodyPr/>
          <a:lstStyle/>
          <a:p>
            <a:r>
              <a:rPr lang="en-US" dirty="0" smtClean="0"/>
              <a:t>James clerk maxwell</a:t>
            </a:r>
            <a:endParaRPr lang="el-GR" dirty="0"/>
          </a:p>
        </p:txBody>
      </p:sp>
      <p:pic>
        <p:nvPicPr>
          <p:cNvPr id="1026" name="Picture 2" descr="C:\Documents and Settings\pc\Επιφάνεια εργασίας\James_Clerk_Maxw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734" y="2564904"/>
            <a:ext cx="31527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Ηλεκτρομαγνητισμός 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1855 ασχολείται με την ηλεκτρική ενέργεια και τον μαγνητισμό</a:t>
            </a: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1862 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l-GR" b="1" dirty="0" smtClean="0">
                <a:solidFill>
                  <a:schemeClr val="bg1"/>
                </a:solidFill>
              </a:rPr>
              <a:t>η ταχύτητα της διάδοσης ενός ηλεκτρομαγνητικού πεδίου είναι περίπου εκείνη της ταχύτητας του φωτός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Απέδειξε την ποσοτική σύνδεση μεταξύ του φωτός και του ηλετρομαγνητισμού,από τα μεγαλύτερα επιτεύγματα του 19</a:t>
            </a:r>
            <a:r>
              <a:rPr lang="el-GR" b="1" baseline="30000" dirty="0" smtClean="0">
                <a:solidFill>
                  <a:schemeClr val="bg1"/>
                </a:solidFill>
              </a:rPr>
              <a:t>ου</a:t>
            </a:r>
            <a:r>
              <a:rPr lang="el-GR" b="1" dirty="0" smtClean="0">
                <a:solidFill>
                  <a:schemeClr val="bg1"/>
                </a:solidFill>
              </a:rPr>
              <a:t> αι  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53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pc\Επιφάνεια εργασίας\πςςςςςςςςςςςςς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490"/>
            <a:ext cx="475252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pc\Επιφάνεια εργασίας\κλλοο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3887462" cy="43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94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pc\Επιφάνεια εργασίας\κκκκλλο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0" y="2492896"/>
            <a:ext cx="32099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pc\Επιφάνεια εργασίας\img3_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8206"/>
            <a:ext cx="567182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12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u="sng" dirty="0" smtClean="0"/>
              <a:t>Χρωματική ανάλυση 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7906146" cy="47091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Συνέβαλε στο </a:t>
            </a:r>
            <a:r>
              <a:rPr lang="el-GR" b="1" dirty="0">
                <a:solidFill>
                  <a:schemeClr val="bg1"/>
                </a:solidFill>
              </a:rPr>
              <a:t>πεδίο της οπτικής και στη μελέτη της έγχρωμης όρασης, δημιουργώντας τα θεμέλια για έγχρωμες </a:t>
            </a:r>
            <a:r>
              <a:rPr lang="el-GR" b="1" dirty="0" smtClean="0">
                <a:solidFill>
                  <a:schemeClr val="bg1"/>
                </a:solidFill>
              </a:rPr>
              <a:t>φωτογραφίες.</a:t>
            </a: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πρώτη </a:t>
            </a:r>
            <a:r>
              <a:rPr lang="el-GR" b="1" dirty="0" smtClean="0">
                <a:solidFill>
                  <a:schemeClr val="bg1"/>
                </a:solidFill>
              </a:rPr>
              <a:t>μόνιμη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έγχρωμη </a:t>
            </a:r>
            <a:r>
              <a:rPr lang="el-GR" b="1" dirty="0">
                <a:solidFill>
                  <a:schemeClr val="bg1"/>
                </a:solidFill>
              </a:rPr>
              <a:t>φωτογραφία, </a:t>
            </a: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τραβηγμένη 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από </a:t>
            </a:r>
            <a:r>
              <a:rPr lang="el-GR" b="1" dirty="0">
                <a:solidFill>
                  <a:schemeClr val="bg1"/>
                </a:solidFill>
              </a:rPr>
              <a:t>τον </a:t>
            </a:r>
            <a:r>
              <a:rPr lang="el-GR" b="1" dirty="0" smtClean="0">
                <a:solidFill>
                  <a:schemeClr val="bg1"/>
                </a:solidFill>
              </a:rPr>
              <a:t>Μάξγουελ </a:t>
            </a:r>
            <a:r>
              <a:rPr lang="el-GR" b="1" dirty="0">
                <a:solidFill>
                  <a:schemeClr val="bg1"/>
                </a:solidFill>
              </a:rPr>
              <a:t>το 1861</a:t>
            </a:r>
          </a:p>
        </p:txBody>
      </p:sp>
      <p:pic>
        <p:nvPicPr>
          <p:cNvPr id="7170" name="Picture 2" descr="C:\Documents and Settings\pc\Επιφάνεια εργασίας\220px-Tartan_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007370" cy="31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35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u="sng" dirty="0"/>
              <a:t>Κινητική Θεωρεία και Θερμοδυναμική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Ερεύνησε επίσης </a:t>
            </a:r>
            <a:r>
              <a:rPr lang="el-GR" b="1" dirty="0">
                <a:solidFill>
                  <a:schemeClr val="bg1"/>
                </a:solidFill>
              </a:rPr>
              <a:t>την κινητική θεωρεία των αερίων.</a:t>
            </a: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chemeClr val="bg1"/>
                </a:solidFill>
              </a:rPr>
              <a:t>1866, διατύπωσε στατιστικά, ανεξάρτητα από τον Λούντβιχ Μπόλτζμαν, την κινητική θεωρεία των αερίων των Μάξγουελ-Μπόλτζμαν. Η δουλειά </a:t>
            </a:r>
            <a:r>
              <a:rPr lang="el-GR" b="1" dirty="0" smtClean="0">
                <a:solidFill>
                  <a:schemeClr val="bg1"/>
                </a:solidFill>
              </a:rPr>
              <a:t>του </a:t>
            </a:r>
            <a:r>
              <a:rPr lang="el-GR" b="1" dirty="0">
                <a:solidFill>
                  <a:schemeClr val="bg1"/>
                </a:solidFill>
              </a:rPr>
              <a:t>στην </a:t>
            </a:r>
            <a:r>
              <a:rPr lang="el-GR" b="1" dirty="0" smtClean="0">
                <a:solidFill>
                  <a:schemeClr val="bg1"/>
                </a:solidFill>
              </a:rPr>
              <a:t>Θερμοδυναμική τον </a:t>
            </a:r>
            <a:r>
              <a:rPr lang="el-GR" b="1" dirty="0">
                <a:solidFill>
                  <a:schemeClr val="bg1"/>
                </a:solidFill>
              </a:rPr>
              <a:t>οδήγησε να σχεδιάσει το πείραμα </a:t>
            </a:r>
            <a:r>
              <a:rPr lang="el-GR" b="1" dirty="0" smtClean="0">
                <a:solidFill>
                  <a:schemeClr val="bg1"/>
                </a:solidFill>
              </a:rPr>
              <a:t>σκέψης γνωστό </a:t>
            </a:r>
            <a:r>
              <a:rPr lang="el-GR" b="1" dirty="0">
                <a:solidFill>
                  <a:schemeClr val="bg1"/>
                </a:solidFill>
              </a:rPr>
              <a:t>ως ο Δέμονας του </a:t>
            </a:r>
            <a:r>
              <a:rPr lang="el-GR" b="1" dirty="0" smtClean="0">
                <a:solidFill>
                  <a:schemeClr val="bg1"/>
                </a:solidFill>
              </a:rPr>
              <a:t>Μάξγουελ .</a:t>
            </a:r>
          </a:p>
          <a:p>
            <a:endParaRPr lang="el-GR" dirty="0"/>
          </a:p>
          <a:p>
            <a:pPr marL="137160" indent="0">
              <a:buNone/>
            </a:pP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47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501317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el-GR" sz="2800" b="1" dirty="0"/>
              <a:t>Ο δέμονας του Μάξγουελ, ένα θεωρητικό πείραμα όπου η εντροπία μειώνεται.</a:t>
            </a:r>
          </a:p>
        </p:txBody>
      </p:sp>
      <p:pic>
        <p:nvPicPr>
          <p:cNvPr id="8194" name="Picture 2" descr="C:\Documents and Settings\pc\Επιφάνεια εργασίας\ολ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6775"/>
            <a:ext cx="7560840" cy="35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85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Θεωρεία Ελέγχου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l-GR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Δημοσίευσε </a:t>
            </a:r>
            <a:r>
              <a:rPr lang="el-GR" b="1" dirty="0">
                <a:solidFill>
                  <a:schemeClr val="bg1"/>
                </a:solidFill>
              </a:rPr>
              <a:t>μια εργασία "πάνω στους ρυθμιστές" στα πρακτικά της </a:t>
            </a:r>
            <a:r>
              <a:rPr lang="el-GR" b="1" dirty="0" smtClean="0">
                <a:solidFill>
                  <a:schemeClr val="bg1"/>
                </a:solidFill>
              </a:rPr>
              <a:t>Βασιλικής Εταιρείας (1867-1868). Θεωρείται κλασσική </a:t>
            </a:r>
            <a:r>
              <a:rPr lang="el-GR" b="1" dirty="0">
                <a:solidFill>
                  <a:schemeClr val="bg1"/>
                </a:solidFill>
              </a:rPr>
              <a:t>εργασία και 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οι ρυθμιστές αναφέρονται στον ρυθμιστή ή στον φυγόκεντρο κυβερνήτη που χρησίμευε στη ρύθμιση της </a:t>
            </a:r>
            <a:r>
              <a:rPr lang="el-GR" b="1" dirty="0" smtClean="0">
                <a:solidFill>
                  <a:schemeClr val="bg1"/>
                </a:solidFill>
              </a:rPr>
              <a:t>ατμομηχανής.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287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l-GR" sz="4000" b="1" dirty="0" smtClean="0">
                <a:solidFill>
                  <a:srgbClr val="FF0000"/>
                </a:solidFill>
              </a:rPr>
              <a:t>          Σας ευχαριστώ !!!!!!!</a:t>
            </a:r>
            <a:endParaRPr lang="el-GR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pc\Επιφάνεια εργασίας\Maxwell_Statue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87216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3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Περιεχόμενα 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b="1" dirty="0" smtClean="0">
                <a:solidFill>
                  <a:schemeClr val="bg1"/>
                </a:solidFill>
              </a:rPr>
              <a:t>Βραβεύσεις </a:t>
            </a:r>
          </a:p>
          <a:p>
            <a:pPr marL="13716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b="1" dirty="0">
                <a:solidFill>
                  <a:schemeClr val="bg1"/>
                </a:solidFill>
              </a:rPr>
              <a:t>Εκπαίδευση </a:t>
            </a:r>
            <a:endParaRPr lang="el-GR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l-GR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b="1" dirty="0" smtClean="0">
                <a:solidFill>
                  <a:schemeClr val="bg1"/>
                </a:solidFill>
              </a:rPr>
              <a:t>Επιστημονική μελέτη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bg1"/>
                </a:solidFill>
              </a:rPr>
              <a:t> Ηλεκτρομαγνητισμός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Χρωματική </a:t>
            </a:r>
            <a:r>
              <a:rPr lang="el-GR" b="1" dirty="0" smtClean="0">
                <a:solidFill>
                  <a:schemeClr val="bg1"/>
                </a:solidFill>
              </a:rPr>
              <a:t>ανάλυση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Κινητική Θεωρεία και </a:t>
            </a:r>
            <a:r>
              <a:rPr lang="el-GR" b="1" dirty="0" smtClean="0">
                <a:solidFill>
                  <a:schemeClr val="bg1"/>
                </a:solidFill>
              </a:rPr>
              <a:t>Θερμοδυναμική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b="1" dirty="0">
                <a:solidFill>
                  <a:schemeClr val="bg1"/>
                </a:solidFill>
              </a:rPr>
              <a:t>Θεωρεία Ελέγχου</a:t>
            </a:r>
          </a:p>
          <a:p>
            <a:pPr lvl="1">
              <a:buFont typeface="Wingdings" pitchFamily="2" charset="2"/>
              <a:buChar char="ü"/>
            </a:pPr>
            <a:endParaRPr lang="el-GR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l-GR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l-GR" sz="28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solidFill>
                  <a:schemeClr val="bg1"/>
                </a:solidFill>
              </a:rPr>
              <a:t>Ο </a:t>
            </a:r>
            <a:r>
              <a:rPr lang="en-US" b="1" dirty="0" smtClean="0">
                <a:solidFill>
                  <a:schemeClr val="bg1"/>
                </a:solidFill>
              </a:rPr>
              <a:t>James Clerk Maxwell </a:t>
            </a:r>
            <a:r>
              <a:rPr lang="el-GR" b="1" dirty="0" smtClean="0">
                <a:solidFill>
                  <a:schemeClr val="bg1"/>
                </a:solidFill>
              </a:rPr>
              <a:t>(13 </a:t>
            </a:r>
            <a:r>
              <a:rPr lang="el-GR" b="1" dirty="0">
                <a:solidFill>
                  <a:schemeClr val="bg1"/>
                </a:solidFill>
              </a:rPr>
              <a:t>Ιουνίου 1831 -</a:t>
            </a:r>
            <a:r>
              <a:rPr lang="el-GR" b="1" dirty="0" smtClean="0">
                <a:solidFill>
                  <a:schemeClr val="bg1"/>
                </a:solidFill>
              </a:rPr>
              <a:t>5 </a:t>
            </a:r>
            <a:r>
              <a:rPr lang="el-GR" b="1" dirty="0">
                <a:solidFill>
                  <a:schemeClr val="bg1"/>
                </a:solidFill>
              </a:rPr>
              <a:t>Νοεμβρίου 1879) ήταν </a:t>
            </a:r>
            <a:r>
              <a:rPr lang="el-GR" b="1" dirty="0" smtClean="0">
                <a:solidFill>
                  <a:schemeClr val="bg1"/>
                </a:solidFill>
              </a:rPr>
              <a:t>Σκωτσέζος θεωρητικός </a:t>
            </a:r>
            <a:r>
              <a:rPr lang="el-GR" b="1" dirty="0">
                <a:solidFill>
                  <a:schemeClr val="bg1"/>
                </a:solidFill>
              </a:rPr>
              <a:t>φυσικός και θεωρείται μαζί με </a:t>
            </a:r>
            <a:r>
              <a:rPr lang="el-GR" b="1" dirty="0" smtClean="0">
                <a:solidFill>
                  <a:schemeClr val="bg1"/>
                </a:solidFill>
              </a:rPr>
              <a:t>τον Ισαάκ Νεύτωνα και </a:t>
            </a:r>
            <a:r>
              <a:rPr lang="el-GR" b="1" dirty="0">
                <a:solidFill>
                  <a:schemeClr val="bg1"/>
                </a:solidFill>
              </a:rPr>
              <a:t>τον </a:t>
            </a:r>
            <a:r>
              <a:rPr lang="el-GR" b="1" dirty="0" smtClean="0">
                <a:solidFill>
                  <a:schemeClr val="bg1"/>
                </a:solidFill>
              </a:rPr>
              <a:t>Άλμπερτ Αϊνστάιν ένας </a:t>
            </a:r>
            <a:r>
              <a:rPr lang="el-GR" b="1" dirty="0">
                <a:solidFill>
                  <a:schemeClr val="bg1"/>
                </a:solidFill>
              </a:rPr>
              <a:t>απ' τους μεγαλύτερους φυσικούς που υπήρξαν. </a:t>
            </a:r>
            <a:endParaRPr lang="el-GR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pc\Επιφάνεια εργασίας\ΝΕ -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08" y="2924944"/>
            <a:ext cx="2417424" cy="31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pc\Επιφάνεια εργασίας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599750" cy="28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pc\Επιφάνεια εργασίας\4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62412"/>
            <a:ext cx="24117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3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Βραβεύσεις </a:t>
            </a:r>
            <a:endParaRPr lang="el-GR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520"/>
          </a:xfrm>
        </p:spPr>
        <p:txBody>
          <a:bodyPr/>
          <a:lstStyle/>
          <a:p>
            <a:pPr marL="137160" indent="0">
              <a:buNone/>
            </a:pPr>
            <a:endParaRPr lang="el-GR" dirty="0"/>
          </a:p>
          <a:p>
            <a:r>
              <a:rPr lang="el-GR" b="1" dirty="0" smtClean="0">
                <a:solidFill>
                  <a:schemeClr val="bg1"/>
                </a:solidFill>
              </a:rPr>
              <a:t>Βραβείο Σμιθ 1854</a:t>
            </a:r>
          </a:p>
          <a:p>
            <a:pPr lvl="2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    </a:t>
            </a:r>
            <a:r>
              <a:rPr lang="el-GR" sz="2600" b="1" dirty="0" smtClean="0">
                <a:solidFill>
                  <a:schemeClr val="bg1"/>
                </a:solidFill>
              </a:rPr>
              <a:t>Μαθηματικά </a:t>
            </a:r>
          </a:p>
          <a:p>
            <a:pPr marL="905256" lvl="2" indent="0">
              <a:buNone/>
            </a:pPr>
            <a:endParaRPr lang="el-GR" sz="2600" b="1" dirty="0" smtClean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Βραβείο Άνταμς 1857</a:t>
            </a:r>
          </a:p>
          <a:p>
            <a:pPr lvl="2">
              <a:buFont typeface="Wingdings" pitchFamily="2" charset="2"/>
              <a:buChar char="Ø"/>
            </a:pP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   </a:t>
            </a:r>
            <a:r>
              <a:rPr lang="el-GR" sz="2600" b="1" dirty="0" smtClean="0">
                <a:solidFill>
                  <a:schemeClr val="bg1"/>
                </a:solidFill>
              </a:rPr>
              <a:t>Την φύση των Δακτυλίων του Κρόνου</a:t>
            </a:r>
          </a:p>
          <a:p>
            <a:pPr marL="137160" indent="0">
              <a:buNone/>
            </a:pPr>
            <a:r>
              <a:rPr lang="el-GR" sz="2600" b="1" dirty="0">
                <a:solidFill>
                  <a:schemeClr val="bg1"/>
                </a:solidFill>
              </a:rPr>
              <a:t> </a:t>
            </a:r>
            <a:r>
              <a:rPr lang="el-GR" sz="2600" b="1" dirty="0" smtClean="0">
                <a:solidFill>
                  <a:schemeClr val="bg1"/>
                </a:solidFill>
              </a:rPr>
              <a:t>         </a:t>
            </a:r>
          </a:p>
          <a:p>
            <a:pPr marL="13716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9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1163"/>
            <a:ext cx="8229600" cy="5256624"/>
          </a:xfrm>
        </p:spPr>
        <p:txBody>
          <a:bodyPr/>
          <a:lstStyle/>
          <a:p>
            <a:pPr marL="137160" indent="0">
              <a:buNone/>
            </a:pPr>
            <a:endParaRPr lang="el-GR" dirty="0"/>
          </a:p>
          <a:p>
            <a:r>
              <a:rPr lang="el-GR" b="1" dirty="0">
                <a:solidFill>
                  <a:schemeClr val="bg1"/>
                </a:solidFill>
              </a:rPr>
              <a:t>Μετάλλιο Ράμφοντ  </a:t>
            </a:r>
            <a:r>
              <a:rPr lang="el-GR" b="1" dirty="0" smtClean="0">
                <a:solidFill>
                  <a:schemeClr val="bg1"/>
                </a:solidFill>
              </a:rPr>
              <a:t>1860</a:t>
            </a:r>
          </a:p>
          <a:p>
            <a:pPr lvl="2"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bg1"/>
                </a:solidFill>
              </a:rPr>
              <a:t> Για την δουλειά του πάνω στο χρώμα</a:t>
            </a:r>
          </a:p>
          <a:p>
            <a:pPr lvl="2">
              <a:buFont typeface="Wingdings" pitchFamily="2" charset="2"/>
              <a:buChar char="Ø"/>
            </a:pPr>
            <a:r>
              <a:rPr lang="el-GR" sz="2600" b="1" dirty="0">
                <a:solidFill>
                  <a:schemeClr val="bg1"/>
                </a:solidFill>
              </a:rPr>
              <a:t> </a:t>
            </a:r>
            <a:r>
              <a:rPr lang="el-GR" sz="2600" b="1" dirty="0" smtClean="0">
                <a:solidFill>
                  <a:schemeClr val="bg1"/>
                </a:solidFill>
              </a:rPr>
              <a:t>Εργασία </a:t>
            </a:r>
            <a:r>
              <a:rPr lang="en-US" sz="2600" b="1" dirty="0" smtClean="0">
                <a:solidFill>
                  <a:schemeClr val="bg1"/>
                </a:solidFill>
              </a:rPr>
              <a:t>:</a:t>
            </a:r>
            <a:r>
              <a:rPr lang="el-GR" sz="2600" b="1" dirty="0" smtClean="0">
                <a:solidFill>
                  <a:schemeClr val="bg1"/>
                </a:solidFill>
              </a:rPr>
              <a:t> Πειράματα στο χρώμα</a:t>
            </a:r>
            <a:endParaRPr lang="el-GR" sz="26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sz="26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Βραβείο Κιθ </a:t>
            </a:r>
            <a:r>
              <a:rPr lang="el-GR" b="1" dirty="0" smtClean="0">
                <a:solidFill>
                  <a:schemeClr val="bg1"/>
                </a:solidFill>
              </a:rPr>
              <a:t>1869-1871</a:t>
            </a:r>
          </a:p>
          <a:p>
            <a:pPr marL="137160" indent="0">
              <a:buNone/>
            </a:pPr>
            <a:r>
              <a:rPr lang="el-GR" dirty="0"/>
              <a:t> </a:t>
            </a:r>
            <a:r>
              <a:rPr lang="el-GR" dirty="0" smtClean="0"/>
              <a:t>       </a:t>
            </a:r>
            <a:endParaRPr lang="el-GR" dirty="0"/>
          </a:p>
          <a:p>
            <a:endParaRPr lang="el-GR" dirty="0"/>
          </a:p>
        </p:txBody>
      </p:sp>
      <p:pic>
        <p:nvPicPr>
          <p:cNvPr id="4098" name="Picture 2" descr="C:\Documents and Settings\pc\Επιφάνεια εργασίας\kko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952328" cy="36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2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68760"/>
          </a:xfrm>
        </p:spPr>
        <p:txBody>
          <a:bodyPr/>
          <a:lstStyle/>
          <a:p>
            <a:r>
              <a:rPr lang="el-GR" u="sng" dirty="0" smtClean="0"/>
              <a:t>Εκπαίδευση 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229200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dirty="0" smtClean="0">
                <a:solidFill>
                  <a:schemeClr val="bg1"/>
                </a:solidFill>
              </a:rPr>
              <a:t>1841</a:t>
            </a:r>
            <a:r>
              <a:rPr lang="en-US" sz="3000" b="1" dirty="0" smtClean="0">
                <a:solidFill>
                  <a:schemeClr val="bg1"/>
                </a:solidFill>
              </a:rPr>
              <a:t>-1847 </a:t>
            </a:r>
            <a:r>
              <a:rPr lang="el-GR" sz="3000" b="1" dirty="0" smtClean="0">
                <a:solidFill>
                  <a:schemeClr val="bg1"/>
                </a:solidFill>
              </a:rPr>
              <a:t> Ακαδημία Εδιμούργου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</a:rPr>
              <a:t>14 χρονών έγραψε την 1</a:t>
            </a:r>
            <a:r>
              <a:rPr lang="el-GR" sz="2800" b="1" baseline="30000" dirty="0" smtClean="0">
                <a:solidFill>
                  <a:schemeClr val="bg1"/>
                </a:solidFill>
              </a:rPr>
              <a:t>η</a:t>
            </a:r>
            <a:r>
              <a:rPr lang="el-GR" sz="2800" b="1" dirty="0" smtClean="0">
                <a:solidFill>
                  <a:schemeClr val="bg1"/>
                </a:solidFill>
              </a:rPr>
              <a:t> επιστημονική εργασία</a:t>
            </a:r>
          </a:p>
          <a:p>
            <a:pPr lvl="1">
              <a:buFont typeface="Arial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Έ</a:t>
            </a:r>
            <a:r>
              <a:rPr lang="el-GR" sz="2800" b="1" dirty="0" smtClean="0">
                <a:solidFill>
                  <a:schemeClr val="bg1"/>
                </a:solidFill>
              </a:rPr>
              <a:t>να </a:t>
            </a:r>
            <a:r>
              <a:rPr lang="el-GR" sz="2800" b="1" dirty="0">
                <a:solidFill>
                  <a:schemeClr val="bg1"/>
                </a:solidFill>
              </a:rPr>
              <a:t>μηχανικό μέσο για το σχηματισμό μαθηματικών </a:t>
            </a:r>
            <a:r>
              <a:rPr lang="el-GR" sz="2800" b="1" dirty="0" smtClean="0">
                <a:solidFill>
                  <a:schemeClr val="bg1"/>
                </a:solidFill>
              </a:rPr>
              <a:t>καμπυλών </a:t>
            </a:r>
            <a:r>
              <a:rPr lang="el-GR" sz="2800" b="1" dirty="0">
                <a:solidFill>
                  <a:schemeClr val="bg1"/>
                </a:solidFill>
              </a:rPr>
              <a:t>με ένα κομμάτι νήματος, και τις ιδιότητες των ελλείψεων,των καρτεσιανών οβάλ, και </a:t>
            </a:r>
            <a:r>
              <a:rPr lang="el-GR" sz="2800" b="1" dirty="0" smtClean="0">
                <a:solidFill>
                  <a:schemeClr val="bg1"/>
                </a:solidFill>
              </a:rPr>
              <a:t>σχετικών </a:t>
            </a:r>
            <a:r>
              <a:rPr lang="el-GR" sz="2800" b="1" dirty="0">
                <a:solidFill>
                  <a:schemeClr val="bg1"/>
                </a:solidFill>
              </a:rPr>
              <a:t>καμπυλών με πάνω από δύο εστίες</a:t>
            </a:r>
            <a:endParaRPr lang="el-GR" sz="2800" b="1" dirty="0" smtClean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sz="3000" b="1" dirty="0" smtClean="0">
                <a:solidFill>
                  <a:schemeClr val="bg1"/>
                </a:solidFill>
              </a:rPr>
              <a:t>1847</a:t>
            </a:r>
            <a:r>
              <a:rPr lang="en-US" sz="3000" b="1" dirty="0" smtClean="0">
                <a:solidFill>
                  <a:schemeClr val="bg1"/>
                </a:solidFill>
              </a:rPr>
              <a:t>-1850</a:t>
            </a:r>
            <a:r>
              <a:rPr lang="el-GR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l-GR" sz="3000" b="1" dirty="0" smtClean="0">
                <a:solidFill>
                  <a:schemeClr val="bg1"/>
                </a:solidFill>
              </a:rPr>
              <a:t>Πανεπιστήμιο Εδιμβούργο</a:t>
            </a:r>
            <a:r>
              <a:rPr lang="el-GR" sz="3000" b="1" dirty="0">
                <a:solidFill>
                  <a:schemeClr val="bg1"/>
                </a:solidFill>
              </a:rPr>
              <a:t>υ</a:t>
            </a:r>
            <a:endParaRPr lang="el-GR" sz="3000" b="1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</a:rPr>
              <a:t>18 χρονών </a:t>
            </a:r>
            <a:r>
              <a:rPr lang="en-US" sz="2800" b="1" dirty="0" smtClean="0">
                <a:solidFill>
                  <a:schemeClr val="bg1"/>
                </a:solidFill>
              </a:rPr>
              <a:t>2 </a:t>
            </a:r>
            <a:r>
              <a:rPr lang="el-GR" sz="2800" b="1" dirty="0" smtClean="0">
                <a:solidFill>
                  <a:schemeClr val="bg1"/>
                </a:solidFill>
              </a:rPr>
              <a:t>νέες επιστημονικές εργασίες </a:t>
            </a:r>
          </a:p>
          <a:p>
            <a:pPr lvl="2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</a:rPr>
              <a:t>Ισορροπία των στερεών ελαστικών</a:t>
            </a:r>
          </a:p>
          <a:p>
            <a:pPr lvl="2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bg1"/>
                </a:solidFill>
              </a:rPr>
              <a:t>Καμπύλες τροχιάς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904696"/>
          </a:xfrm>
        </p:spPr>
        <p:txBody>
          <a:bodyPr>
            <a:normAutofit/>
          </a:bodyPr>
          <a:lstStyle/>
          <a:p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1850-1856  Πανεπιστήμιο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ambridge </a:t>
            </a:r>
          </a:p>
          <a:p>
            <a:pPr lvl="3"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bg1"/>
                </a:solidFill>
              </a:rPr>
              <a:t>πτυχίο μαθηματικών στο Τρίνιτι</a:t>
            </a:r>
          </a:p>
          <a:p>
            <a:pPr lvl="3"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bg1"/>
                </a:solidFill>
              </a:rPr>
              <a:t>Βραβείο Σμιθ </a:t>
            </a:r>
          </a:p>
          <a:p>
            <a:pPr lvl="3"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bg1"/>
                </a:solidFill>
              </a:rPr>
              <a:t>Πείραμα στο χρώμα  </a:t>
            </a:r>
          </a:p>
          <a:p>
            <a:pPr marL="137160" indent="0">
              <a:buNone/>
            </a:pPr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1856-1860  </a:t>
            </a:r>
            <a:r>
              <a:rPr lang="el-GR" b="1" dirty="0">
                <a:solidFill>
                  <a:schemeClr val="bg1"/>
                </a:solidFill>
              </a:rPr>
              <a:t>Πανεπιστήμιο </a:t>
            </a:r>
            <a:r>
              <a:rPr lang="en-US" b="1" dirty="0" smtClean="0">
                <a:solidFill>
                  <a:schemeClr val="bg1"/>
                </a:solidFill>
              </a:rPr>
              <a:t>Aberdeen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endParaRPr lang="el-GR" b="1" dirty="0">
              <a:solidFill>
                <a:schemeClr val="bg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bg1"/>
                </a:solidFill>
              </a:rPr>
              <a:t>25 </a:t>
            </a:r>
            <a:r>
              <a:rPr lang="el-GR" sz="2600" b="1" dirty="0">
                <a:solidFill>
                  <a:schemeClr val="bg1"/>
                </a:solidFill>
              </a:rPr>
              <a:t>χρονών επικεφαλής καθηγητής  </a:t>
            </a:r>
          </a:p>
          <a:p>
            <a:pPr lvl="3">
              <a:buFont typeface="Arial" pitchFamily="34" charset="0"/>
              <a:buChar char="•"/>
            </a:pPr>
            <a:r>
              <a:rPr lang="el-GR" sz="2600" b="1" dirty="0">
                <a:solidFill>
                  <a:schemeClr val="bg1"/>
                </a:solidFill>
              </a:rPr>
              <a:t>Βραβείο Άνταμς </a:t>
            </a:r>
          </a:p>
          <a:p>
            <a:endParaRPr lang="el-GR" dirty="0"/>
          </a:p>
        </p:txBody>
      </p:sp>
      <p:pic>
        <p:nvPicPr>
          <p:cNvPr id="2050" name="Picture 2" descr="C:\Documents and Settings\pc\Επιφάνεια εργασίας\aaaaa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989" y="321297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5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1860-1865   King’s College London </a:t>
            </a:r>
            <a:endParaRPr lang="el-GR" b="1" dirty="0" smtClean="0">
              <a:solidFill>
                <a:schemeClr val="bg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l-GR" sz="2600" b="1" dirty="0" smtClean="0">
                <a:solidFill>
                  <a:schemeClr val="bg1"/>
                </a:solidFill>
              </a:rPr>
              <a:t>Μετάλλιο Ράμ</a:t>
            </a:r>
            <a:r>
              <a:rPr lang="el-GR" sz="2800" b="1" dirty="0" smtClean="0">
                <a:solidFill>
                  <a:schemeClr val="bg1"/>
                </a:solidFill>
              </a:rPr>
              <a:t>φορντ </a:t>
            </a:r>
            <a:r>
              <a:rPr lang="el-GR" sz="2800" b="1" dirty="0">
                <a:solidFill>
                  <a:schemeClr val="bg1"/>
                </a:solidFill>
              </a:rPr>
              <a:t>της βασιλικής εταιρείας (Royal Society) το </a:t>
            </a:r>
            <a:r>
              <a:rPr lang="el-GR" sz="2800" b="1" dirty="0" smtClean="0">
                <a:solidFill>
                  <a:schemeClr val="bg1"/>
                </a:solidFill>
              </a:rPr>
              <a:t>1860,για το χρώμα</a:t>
            </a:r>
          </a:p>
          <a:p>
            <a:pPr lvl="3">
              <a:buFont typeface="Arial" pitchFamily="34" charset="0"/>
              <a:buChar char="•"/>
            </a:pPr>
            <a:r>
              <a:rPr lang="el-GR" sz="2800" b="1" dirty="0">
                <a:solidFill>
                  <a:schemeClr val="bg1"/>
                </a:solidFill>
              </a:rPr>
              <a:t>πρόοδο </a:t>
            </a:r>
            <a:r>
              <a:rPr lang="el-GR" sz="2800" b="1" dirty="0" smtClean="0">
                <a:solidFill>
                  <a:schemeClr val="bg1"/>
                </a:solidFill>
              </a:rPr>
              <a:t>στους </a:t>
            </a:r>
            <a:r>
              <a:rPr lang="el-GR" sz="2800" b="1" dirty="0">
                <a:solidFill>
                  <a:schemeClr val="bg1"/>
                </a:solidFill>
              </a:rPr>
              <a:t>τομείς του ηλεκτρισμού και </a:t>
            </a:r>
            <a:r>
              <a:rPr lang="el-GR" sz="2800" b="1" dirty="0" smtClean="0">
                <a:solidFill>
                  <a:schemeClr val="bg1"/>
                </a:solidFill>
              </a:rPr>
              <a:t>μαγνητισμού</a:t>
            </a:r>
          </a:p>
          <a:p>
            <a:pPr marL="1170432" lvl="3" indent="0">
              <a:buNone/>
            </a:pPr>
            <a:endParaRPr lang="el-GR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pc\Επιφάνεια εργασίας\kkk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11339" cy="29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pc\Επιφάνεια εργασίας\iiiii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70952"/>
            <a:ext cx="2664296" cy="32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02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dirty="0" smtClean="0"/>
              <a:t>Επιστημονική μελέτη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Ηλεκτρομαγνητισμός 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Χρωματική ανάλυση</a:t>
            </a:r>
          </a:p>
          <a:p>
            <a:endParaRPr lang="el-GR" b="1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Κινητική Θεωρεία και Θερμοδυναμική</a:t>
            </a:r>
          </a:p>
          <a:p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Θεωρεία Ελέγχου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526</TotalTime>
  <Words>416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James clerk maxwell</vt:lpstr>
      <vt:lpstr>Περιεχόμενα </vt:lpstr>
      <vt:lpstr>Slide 3</vt:lpstr>
      <vt:lpstr>Βραβεύσεις </vt:lpstr>
      <vt:lpstr>Slide 5</vt:lpstr>
      <vt:lpstr>Εκπαίδευση </vt:lpstr>
      <vt:lpstr>Slide 7</vt:lpstr>
      <vt:lpstr>Slide 8</vt:lpstr>
      <vt:lpstr>Επιστημονική μελέτη</vt:lpstr>
      <vt:lpstr>Ηλεκτρομαγνητισμός </vt:lpstr>
      <vt:lpstr>Slide 11</vt:lpstr>
      <vt:lpstr>Slide 12</vt:lpstr>
      <vt:lpstr>Χρωματική ανάλυση </vt:lpstr>
      <vt:lpstr>Κινητική Θεωρεία και Θερμοδυναμική </vt:lpstr>
      <vt:lpstr>Slide 15</vt:lpstr>
      <vt:lpstr>Θεωρεία Ελέγχου 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clerk maxwell</dc:title>
  <dc:creator>pc</dc:creator>
  <cp:lastModifiedBy>Kwstas</cp:lastModifiedBy>
  <cp:revision>33</cp:revision>
  <dcterms:created xsi:type="dcterms:W3CDTF">2014-02-01T22:08:56Z</dcterms:created>
  <dcterms:modified xsi:type="dcterms:W3CDTF">2014-02-01T22:09:09Z</dcterms:modified>
</cp:coreProperties>
</file>