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Default Extension="gif" ContentType="image/gif"/>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r:id="rId1"/>
  </p:sldMasterIdLst>
  <p:sldIdLst>
    <p:sldId id="256" r:id="rId2"/>
    <p:sldId id="258" r:id="rId3"/>
    <p:sldId id="265" r:id="rId4"/>
    <p:sldId id="259" r:id="rId5"/>
    <p:sldId id="260" r:id="rId6"/>
    <p:sldId id="261" r:id="rId7"/>
    <p:sldId id="262" r:id="rId8"/>
    <p:sldId id="266" r:id="rId9"/>
    <p:sldId id="263" r:id="rId10"/>
    <p:sldId id="268"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221" autoAdjust="0"/>
    <p:restoredTop sz="94660"/>
  </p:normalViewPr>
  <p:slideViewPr>
    <p:cSldViewPr>
      <p:cViewPr varScale="1">
        <p:scale>
          <a:sx n="109" d="100"/>
          <a:sy n="109" d="100"/>
        </p:scale>
        <p:origin x="-888" y="-11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Διαφάνεια τίτλου">
    <p:spTree>
      <p:nvGrpSpPr>
        <p:cNvPr id="1" name=""/>
        <p:cNvGrpSpPr/>
        <p:nvPr/>
      </p:nvGrpSpPr>
      <p:grpSpPr>
        <a:xfrm>
          <a:off x="0" y="0"/>
          <a:ext cx="0" cy="0"/>
          <a:chOff x="0" y="0"/>
          <a:chExt cx="0" cy="0"/>
        </a:xfrm>
      </p:grpSpPr>
      <p:sp>
        <p:nvSpPr>
          <p:cNvPr id="15" name="Στρογγυλεμένο ορθογώνιο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Στρογγυλεμένο ορθογώνιο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Τίτλος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lstStyle>
          <a:p>
            <a:r>
              <a:rPr kumimoji="0" lang="el-GR" smtClean="0"/>
              <a:t>Στυλ κύριου τίτλου</a:t>
            </a:r>
            <a:endParaRPr kumimoji="0" lang="en-US"/>
          </a:p>
        </p:txBody>
      </p:sp>
      <p:sp>
        <p:nvSpPr>
          <p:cNvPr id="20" name="Υπότιτλος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19" name="Θέση ημερομηνίας 18"/>
          <p:cNvSpPr>
            <a:spLocks noGrp="1"/>
          </p:cNvSpPr>
          <p:nvPr>
            <p:ph type="dt" sz="half" idx="10"/>
          </p:nvPr>
        </p:nvSpPr>
        <p:spPr/>
        <p:txBody>
          <a:bodyPr/>
          <a:lstStyle/>
          <a:p>
            <a:fld id="{28A6BB0F-05DB-485C-BA47-4E8BD31DCBC6}" type="datetimeFigureOut">
              <a:rPr lang="el-GR" smtClean="0"/>
              <a:pPr/>
              <a:t>2/1/14</a:t>
            </a:fld>
            <a:endParaRPr lang="el-GR"/>
          </a:p>
        </p:txBody>
      </p:sp>
      <p:sp>
        <p:nvSpPr>
          <p:cNvPr id="8" name="Θέση υποσέλιδου 7"/>
          <p:cNvSpPr>
            <a:spLocks noGrp="1"/>
          </p:cNvSpPr>
          <p:nvPr>
            <p:ph type="ftr" sz="quarter" idx="11"/>
          </p:nvPr>
        </p:nvSpPr>
        <p:spPr/>
        <p:txBody>
          <a:bodyPr/>
          <a:lstStyle/>
          <a:p>
            <a:endParaRPr lang="el-GR"/>
          </a:p>
        </p:txBody>
      </p:sp>
      <p:sp>
        <p:nvSpPr>
          <p:cNvPr id="11" name="Θέση αριθμού διαφάνειας 10"/>
          <p:cNvSpPr>
            <a:spLocks noGrp="1"/>
          </p:cNvSpPr>
          <p:nvPr>
            <p:ph type="sldNum" sz="quarter" idx="12"/>
          </p:nvPr>
        </p:nvSpPr>
        <p:spPr/>
        <p:txBody>
          <a:bodyPr/>
          <a:lstStyle/>
          <a:p>
            <a:fld id="{EAED694E-2390-4322-AF55-4511DC66AED5}"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502920" y="530352"/>
            <a:ext cx="8183880" cy="4187952"/>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28A6BB0F-05DB-485C-BA47-4E8BD31DCBC6}" type="datetimeFigureOut">
              <a:rPr lang="el-GR" smtClean="0"/>
              <a:pPr/>
              <a:t>2/1/14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AED694E-2390-4322-AF55-4511DC66AED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533404"/>
            <a:ext cx="1981200" cy="5257799"/>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533400" y="533402"/>
            <a:ext cx="5943600" cy="5257801"/>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28A6BB0F-05DB-485C-BA47-4E8BD31DCBC6}" type="datetimeFigureOut">
              <a:rPr lang="el-GR" smtClean="0"/>
              <a:pPr/>
              <a:t>2/1/14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AED694E-2390-4322-AF55-4511DC66AED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a:xfrm>
            <a:off x="502920" y="530352"/>
            <a:ext cx="8183880" cy="418795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28A6BB0F-05DB-485C-BA47-4E8BD31DCBC6}" type="datetimeFigureOut">
              <a:rPr lang="el-GR" smtClean="0"/>
              <a:pPr/>
              <a:t>2/1/14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AED694E-2390-4322-AF55-4511DC66AED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Κεφαλίδα ενότητας">
    <p:spTree>
      <p:nvGrpSpPr>
        <p:cNvPr id="1" name=""/>
        <p:cNvGrpSpPr/>
        <p:nvPr/>
      </p:nvGrpSpPr>
      <p:grpSpPr>
        <a:xfrm>
          <a:off x="0" y="0"/>
          <a:ext cx="0" cy="0"/>
          <a:chOff x="0" y="0"/>
          <a:chExt cx="0" cy="0"/>
        </a:xfrm>
      </p:grpSpPr>
      <p:sp>
        <p:nvSpPr>
          <p:cNvPr id="14" name="Στρογγυλεμένο ορθογώνιο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Στρογγυλεμένο ορθογώνιο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28A6BB0F-05DB-485C-BA47-4E8BD31DCBC6}" type="datetimeFigureOut">
              <a:rPr lang="el-GR" smtClean="0"/>
              <a:pPr/>
              <a:t>2/1/14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AED694E-2390-4322-AF55-4511DC66AED5}"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28A6BB0F-05DB-485C-BA47-4E8BD31DCBC6}" type="datetimeFigureOut">
              <a:rPr lang="el-GR" smtClean="0"/>
              <a:pPr/>
              <a:t>2/1/14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AED694E-2390-4322-AF55-4511DC66AED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nchor="b"/>
          <a:lstStyle>
            <a:lvl1pPr>
              <a:defRPr b="1"/>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28A6BB0F-05DB-485C-BA47-4E8BD31DCBC6}" type="datetimeFigureOut">
              <a:rPr lang="el-GR" smtClean="0"/>
              <a:pPr/>
              <a:t>2/1/14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EAED694E-2390-4322-AF55-4511DC66AED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28A6BB0F-05DB-485C-BA47-4E8BD31DCBC6}" type="datetimeFigureOut">
              <a:rPr lang="el-GR" smtClean="0"/>
              <a:pPr/>
              <a:t>2/1/14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EAED694E-2390-4322-AF55-4511DC66AED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Κενή">
    <p:spTree>
      <p:nvGrpSpPr>
        <p:cNvPr id="1" name=""/>
        <p:cNvGrpSpPr/>
        <p:nvPr/>
      </p:nvGrpSpPr>
      <p:grpSpPr>
        <a:xfrm>
          <a:off x="0" y="0"/>
          <a:ext cx="0" cy="0"/>
          <a:chOff x="0" y="0"/>
          <a:chExt cx="0" cy="0"/>
        </a:xfrm>
      </p:grpSpPr>
      <p:sp>
        <p:nvSpPr>
          <p:cNvPr id="7" name="Στρογγυλεμένο ορθογώνιο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Θέση ημερομηνίας 1"/>
          <p:cNvSpPr>
            <a:spLocks noGrp="1"/>
          </p:cNvSpPr>
          <p:nvPr>
            <p:ph type="dt" sz="half" idx="10"/>
          </p:nvPr>
        </p:nvSpPr>
        <p:spPr/>
        <p:txBody>
          <a:bodyPr/>
          <a:lstStyle/>
          <a:p>
            <a:fld id="{28A6BB0F-05DB-485C-BA47-4E8BD31DCBC6}" type="datetimeFigureOut">
              <a:rPr lang="el-GR" smtClean="0"/>
              <a:pPr/>
              <a:t>2/1/14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EAED694E-2390-4322-AF55-4511DC66AED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538784" y="533400"/>
            <a:ext cx="2971800" cy="914400"/>
          </a:xfrm>
        </p:spPr>
        <p:txBody>
          <a:bodyPr anchor="b"/>
          <a:lstStyle>
            <a:lvl1pPr algn="l">
              <a:buNone/>
              <a:defRPr sz="2200" b="1">
                <a:solidFill>
                  <a:schemeClr val="accent1"/>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28A6BB0F-05DB-485C-BA47-4E8BD31DCBC6}" type="datetimeFigureOut">
              <a:rPr lang="el-GR" smtClean="0"/>
              <a:pPr/>
              <a:t>2/1/14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AED694E-2390-4322-AF55-4511DC66AED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Εικόνα με λεζάντα">
    <p:spTree>
      <p:nvGrpSpPr>
        <p:cNvPr id="1" name=""/>
        <p:cNvGrpSpPr/>
        <p:nvPr/>
      </p:nvGrpSpPr>
      <p:grpSpPr>
        <a:xfrm>
          <a:off x="0" y="0"/>
          <a:ext cx="0" cy="0"/>
          <a:chOff x="0" y="0"/>
          <a:chExt cx="0" cy="0"/>
        </a:xfrm>
      </p:grpSpPr>
      <p:sp>
        <p:nvSpPr>
          <p:cNvPr id="15" name="Στρογγυλεμένο ορθογώνιο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Στρογγύλεμα μίας γωνίας ορθογωνίου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lstStyle>
          <a:p>
            <a:r>
              <a:rPr kumimoji="0" lang="el-GR" smtClean="0"/>
              <a:t>Στυλ κύριου τίτλου</a:t>
            </a:r>
            <a:endParaRPr kumimoji="0" lang="en-US"/>
          </a:p>
        </p:txBody>
      </p:sp>
      <p:sp>
        <p:nvSpPr>
          <p:cNvPr id="4" name="Θέση κειμένου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28A6BB0F-05DB-485C-BA47-4E8BD31DCBC6}" type="datetimeFigureOut">
              <a:rPr lang="el-GR" smtClean="0"/>
              <a:pPr/>
              <a:t>2/1/14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AED694E-2390-4322-AF55-4511DC66AED5}" type="slidenum">
              <a:rPr lang="el-GR" smtClean="0"/>
              <a:pPr/>
              <a:t>‹#›</a:t>
            </a:fld>
            <a:endParaRPr lang="el-GR"/>
          </a:p>
        </p:txBody>
      </p:sp>
      <p:sp>
        <p:nvSpPr>
          <p:cNvPr id="3" name="Θέση εικόνας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2"/>
      </p:bgRef>
    </p:bg>
    <p:spTree>
      <p:nvGrpSpPr>
        <p:cNvPr id="1" name=""/>
        <p:cNvGrpSpPr/>
        <p:nvPr/>
      </p:nvGrpSpPr>
      <p:grpSpPr>
        <a:xfrm>
          <a:off x="0" y="0"/>
          <a:ext cx="0" cy="0"/>
          <a:chOff x="0" y="0"/>
          <a:chExt cx="0" cy="0"/>
        </a:xfrm>
      </p:grpSpPr>
      <p:sp>
        <p:nvSpPr>
          <p:cNvPr id="7" name="Στρογγυλεμένο ορθογώνιο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Στρογγυλεμένο ορθογώνιο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Θέση τίτλου 12"/>
          <p:cNvSpPr>
            <a:spLocks noGrp="1"/>
          </p:cNvSpPr>
          <p:nvPr>
            <p:ph type="title"/>
          </p:nvPr>
        </p:nvSpPr>
        <p:spPr>
          <a:xfrm>
            <a:off x="502920" y="4985590"/>
            <a:ext cx="8183880" cy="1051560"/>
          </a:xfrm>
          <a:prstGeom prst="rect">
            <a:avLst/>
          </a:prstGeom>
        </p:spPr>
        <p:txBody>
          <a:bodyPr vert="horz" anchor="b">
            <a:normAutofit/>
          </a:bodyPr>
          <a:lstStyle/>
          <a:p>
            <a:r>
              <a:rPr kumimoji="0" lang="el-GR" smtClean="0"/>
              <a:t>Στυλ κύριου τίτλου</a:t>
            </a:r>
            <a:endParaRPr kumimoji="0" lang="en-US"/>
          </a:p>
        </p:txBody>
      </p:sp>
      <p:sp>
        <p:nvSpPr>
          <p:cNvPr id="4" name="Θέση κειμένου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5" name="Θέση ημερομηνίας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lstStyle>
          <a:p>
            <a:fld id="{28A6BB0F-05DB-485C-BA47-4E8BD31DCBC6}" type="datetimeFigureOut">
              <a:rPr lang="el-GR" smtClean="0"/>
              <a:pPr/>
              <a:t>2/1/14</a:t>
            </a:fld>
            <a:endParaRPr lang="el-GR"/>
          </a:p>
        </p:txBody>
      </p:sp>
      <p:sp>
        <p:nvSpPr>
          <p:cNvPr id="18" name="Θέση υποσέλιδου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lstStyle>
          <a:p>
            <a:endParaRPr lang="el-GR"/>
          </a:p>
        </p:txBody>
      </p:sp>
      <p:sp>
        <p:nvSpPr>
          <p:cNvPr id="5" name="Θέση αριθμού διαφάνειας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lstStyle>
          <a:p>
            <a:fld id="{EAED694E-2390-4322-AF55-4511DC66AED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n-US" dirty="0"/>
              <a:t>Jean-Baptiste </a:t>
            </a:r>
            <a:r>
              <a:rPr lang="en-US" dirty="0" err="1" smtClean="0"/>
              <a:t>Biot</a:t>
            </a:r>
            <a:r>
              <a:rPr lang="en-US" dirty="0" smtClean="0"/>
              <a:t>-</a:t>
            </a:r>
            <a:r>
              <a:rPr lang="en-US" dirty="0"/>
              <a:t>Félix </a:t>
            </a:r>
            <a:r>
              <a:rPr lang="en-US" dirty="0" err="1"/>
              <a:t>Savart</a:t>
            </a:r>
            <a:r>
              <a:rPr lang="en-US" dirty="0"/>
              <a:t/>
            </a:r>
            <a:br>
              <a:rPr lang="en-US" dirty="0"/>
            </a:br>
            <a:r>
              <a:rPr lang="en-US" dirty="0"/>
              <a:t/>
            </a:r>
            <a:br>
              <a:rPr lang="en-US" dirty="0"/>
            </a:br>
            <a:endParaRPr lang="el-GR" dirty="0"/>
          </a:p>
        </p:txBody>
      </p:sp>
      <p:sp>
        <p:nvSpPr>
          <p:cNvPr id="3" name="Υπότιτλος 2"/>
          <p:cNvSpPr>
            <a:spLocks noGrp="1"/>
          </p:cNvSpPr>
          <p:nvPr>
            <p:ph type="subTitle" idx="1"/>
          </p:nvPr>
        </p:nvSpPr>
        <p:spPr/>
        <p:txBody>
          <a:bodyPr/>
          <a:lstStyle/>
          <a:p>
            <a:r>
              <a:rPr lang="el-GR" b="1" dirty="0" smtClean="0"/>
              <a:t>Παρουσίαση επιμέλεια </a:t>
            </a:r>
            <a:r>
              <a:rPr lang="en-US" dirty="0" smtClean="0"/>
              <a:t>: </a:t>
            </a:r>
            <a:r>
              <a:rPr lang="el-GR" dirty="0" err="1" smtClean="0"/>
              <a:t>Κουτσολέλος</a:t>
            </a:r>
            <a:r>
              <a:rPr lang="el-GR" dirty="0" smtClean="0"/>
              <a:t> Γεώργιος -Ορέστης</a:t>
            </a:r>
            <a:endParaRPr lang="el-GR" dirty="0"/>
          </a:p>
        </p:txBody>
      </p:sp>
      <p:pic>
        <p:nvPicPr>
          <p:cNvPr id="4" name="Εικόνα 3"/>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55576" y="1844824"/>
            <a:ext cx="2304256" cy="1567233"/>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830015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Τροχος</a:t>
            </a:r>
            <a:r>
              <a:rPr lang="el-GR" dirty="0"/>
              <a:t> </a:t>
            </a:r>
            <a:r>
              <a:rPr lang="en-US" dirty="0"/>
              <a:t>&lt;&lt;</a:t>
            </a:r>
            <a:r>
              <a:rPr lang="en-US" dirty="0" err="1"/>
              <a:t>Savart</a:t>
            </a:r>
            <a:r>
              <a:rPr lang="en-US" dirty="0" smtClean="0"/>
              <a:t>&gt;&gt; (2)</a:t>
            </a:r>
            <a:endParaRPr lang="el-GR" dirty="0"/>
          </a:p>
        </p:txBody>
      </p:sp>
      <p:sp>
        <p:nvSpPr>
          <p:cNvPr id="3" name="Θέση περιεχομένου 2"/>
          <p:cNvSpPr>
            <a:spLocks noGrp="1"/>
          </p:cNvSpPr>
          <p:nvPr>
            <p:ph idx="1"/>
          </p:nvPr>
        </p:nvSpPr>
        <p:spPr>
          <a:xfrm>
            <a:off x="502920" y="530352"/>
            <a:ext cx="5581248" cy="4194792"/>
          </a:xfrm>
        </p:spPr>
        <p:txBody>
          <a:bodyPr>
            <a:noAutofit/>
          </a:bodyPr>
          <a:lstStyle/>
          <a:p>
            <a:r>
              <a:rPr lang="el-GR" sz="1600" dirty="0"/>
              <a:t>Το όργανο αποτελείται από μια σειρά από δίσκους ογκομετρική μεγέθους τοποθετείται σε μία μηχανοκίνητη άτρακτο. Η εκτεθειμένη εξωτερική άκρη του κάθε δίσκου είναι </a:t>
            </a:r>
            <a:r>
              <a:rPr lang="el-GR" sz="1600" dirty="0" err="1"/>
              <a:t>επενδεδυμένη</a:t>
            </a:r>
            <a:r>
              <a:rPr lang="el-GR" sz="1600" dirty="0"/>
              <a:t>  με υλικό που φέρει ραβδώσεις ,και  με ραβδώσεις απόσταση περίπου 1/8 ίντσα χώρια.</a:t>
            </a:r>
          </a:p>
          <a:p>
            <a:r>
              <a:rPr lang="el-GR" sz="1600" dirty="0"/>
              <a:t>Με την περιστροφή του άξονα, ο παίκτης κρατά ένα είδος  πένας κόντρα στις κορυφογραμμές καθώς αυτές περιστρέφονται ,με αποτέλεσμα να δημιουργηθεί μια σειρά από χτυπήματα των κορυφογραμμών </a:t>
            </a:r>
            <a:r>
              <a:rPr lang="el-GR" sz="1600" dirty="0" err="1"/>
              <a:t>εναντί</a:t>
            </a:r>
            <a:r>
              <a:rPr lang="el-GR" sz="1600" dirty="0"/>
              <a:t> της  πένας το δευτερόλεπτο. Αυτή  η συχνότητα είναι η συχνότητα που ακούτε, είναι αυτό που παρέχει το όργανο. Για κάθε διαφορετικό μέγεθος δίσκου, οι κορυφογραμμές ταράζουν την πένα σε διαφορετική συχνότητα (όσο μεγαλύτερο είναι το δίσκο, τόσες  περισσότερα κορυφογραμμές περνούν ανά δευτερόλεπτο), και έτσι το όργανο είναι σε θέση να παίζει σαφείς μελωδίες.</a:t>
            </a:r>
          </a:p>
        </p:txBody>
      </p:sp>
      <p:pic>
        <p:nvPicPr>
          <p:cNvPr id="4" name="Εικόνα 3"/>
          <p:cNvPicPr>
            <a:picLocks noChangeAspect="1"/>
          </p:cNvPicPr>
          <p:nvPr/>
        </p:nvPicPr>
        <p:blipFill>
          <a:blip r:embed="rId2"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5868144" y="1196752"/>
            <a:ext cx="2694519" cy="2907754"/>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27059671"/>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Jean –Baptiste </a:t>
            </a:r>
            <a:r>
              <a:rPr lang="en-US" dirty="0" err="1"/>
              <a:t>Biot</a:t>
            </a:r>
            <a:r>
              <a:rPr lang="en-US" dirty="0"/>
              <a:t> </a:t>
            </a:r>
            <a:r>
              <a:rPr lang="en-US" dirty="0" smtClean="0"/>
              <a:t> </a:t>
            </a:r>
            <a:r>
              <a:rPr lang="el-GR" dirty="0" smtClean="0"/>
              <a:t>Σύντομο Βιογραφικό</a:t>
            </a:r>
            <a:endParaRPr lang="el-GR" dirty="0"/>
          </a:p>
        </p:txBody>
      </p:sp>
      <p:sp>
        <p:nvSpPr>
          <p:cNvPr id="3" name="Θέση περιεχομένου 2"/>
          <p:cNvSpPr>
            <a:spLocks noGrp="1"/>
          </p:cNvSpPr>
          <p:nvPr>
            <p:ph idx="1"/>
          </p:nvPr>
        </p:nvSpPr>
        <p:spPr/>
        <p:txBody>
          <a:bodyPr/>
          <a:lstStyle/>
          <a:p>
            <a:pPr marL="0" indent="0">
              <a:buNone/>
            </a:pPr>
            <a:r>
              <a:rPr lang="el-GR" dirty="0" smtClean="0">
                <a:latin typeface="Arial" pitchFamily="34" charset="0"/>
                <a:cs typeface="Arial" pitchFamily="34" charset="0"/>
              </a:rPr>
              <a:t>Σπουδές </a:t>
            </a:r>
          </a:p>
          <a:p>
            <a:pPr marL="0" indent="0">
              <a:buNone/>
            </a:pPr>
            <a:endParaRPr lang="el-GR" dirty="0">
              <a:latin typeface="Arial" pitchFamily="34" charset="0"/>
              <a:cs typeface="Arial" pitchFamily="34" charset="0"/>
            </a:endParaRPr>
          </a:p>
          <a:p>
            <a:pPr marL="0" indent="0">
              <a:buNone/>
            </a:pPr>
            <a:r>
              <a:rPr lang="el-GR" dirty="0" smtClean="0">
                <a:latin typeface="Arial" pitchFamily="34" charset="0"/>
                <a:cs typeface="Arial" pitchFamily="34" charset="0"/>
              </a:rPr>
              <a:t>Προσωπική ζωή</a:t>
            </a:r>
          </a:p>
          <a:p>
            <a:pPr marL="0" indent="0">
              <a:buNone/>
            </a:pPr>
            <a:endParaRPr lang="el-GR" dirty="0">
              <a:latin typeface="Arial" pitchFamily="34" charset="0"/>
              <a:cs typeface="Arial" pitchFamily="34" charset="0"/>
            </a:endParaRPr>
          </a:p>
          <a:p>
            <a:pPr marL="0" indent="0">
              <a:buNone/>
            </a:pPr>
            <a:r>
              <a:rPr lang="el-GR" dirty="0" smtClean="0">
                <a:latin typeface="Arial" pitchFamily="34" charset="0"/>
                <a:cs typeface="Arial" pitchFamily="34" charset="0"/>
              </a:rPr>
              <a:t>Το έργο του</a:t>
            </a:r>
          </a:p>
          <a:p>
            <a:pPr marL="0" indent="0">
              <a:buNone/>
            </a:pPr>
            <a:endParaRPr lang="el-GR" dirty="0"/>
          </a:p>
        </p:txBody>
      </p:sp>
      <p:pic>
        <p:nvPicPr>
          <p:cNvPr id="4" name="Εικόνα 3"/>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4499992" y="558133"/>
            <a:ext cx="3744416" cy="4402525"/>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36877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Διακρίσεις-Βραβεία</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pPr marL="0" indent="0">
              <a:buNone/>
            </a:pPr>
            <a:r>
              <a:rPr lang="el-GR" sz="2600" dirty="0" smtClean="0"/>
              <a:t>Έχει τιμηθεί </a:t>
            </a:r>
            <a:r>
              <a:rPr lang="en-US" sz="2600" dirty="0" smtClean="0"/>
              <a:t>:</a:t>
            </a:r>
          </a:p>
          <a:p>
            <a:pPr marL="0" indent="0">
              <a:buNone/>
            </a:pPr>
            <a:endParaRPr lang="en-US" sz="2400" dirty="0"/>
          </a:p>
          <a:p>
            <a:pPr marL="0" indent="0">
              <a:buNone/>
            </a:pPr>
            <a:endParaRPr lang="en-US" sz="2400" dirty="0"/>
          </a:p>
          <a:p>
            <a:pPr marL="0" indent="0">
              <a:buNone/>
            </a:pPr>
            <a:r>
              <a:rPr lang="en-US" sz="2400" dirty="0" smtClean="0"/>
              <a:t>• </a:t>
            </a:r>
            <a:r>
              <a:rPr lang="el-GR" sz="2600" dirty="0" err="1" smtClean="0"/>
              <a:t>Εξελέγει</a:t>
            </a:r>
            <a:r>
              <a:rPr lang="el-GR" sz="2600" dirty="0" smtClean="0"/>
              <a:t> μέλος της σουηδικής ακαδημίας επιστημών </a:t>
            </a:r>
            <a:r>
              <a:rPr lang="en-US" sz="2600" dirty="0" smtClean="0"/>
              <a:t>Royal</a:t>
            </a:r>
          </a:p>
          <a:p>
            <a:pPr marL="0" indent="0">
              <a:buNone/>
            </a:pPr>
            <a:r>
              <a:rPr lang="el-GR" sz="2600" dirty="0" smtClean="0"/>
              <a:t>•Έχει τιμηθεί  με το βραβείο</a:t>
            </a:r>
          </a:p>
          <a:p>
            <a:pPr marL="0" indent="0">
              <a:buNone/>
            </a:pPr>
            <a:r>
              <a:rPr lang="el-GR" sz="2600" dirty="0"/>
              <a:t> </a:t>
            </a:r>
            <a:r>
              <a:rPr lang="el-GR" sz="2600" dirty="0" smtClean="0"/>
              <a:t> </a:t>
            </a:r>
            <a:r>
              <a:rPr lang="en-US" sz="2600" dirty="0" err="1" smtClean="0"/>
              <a:t>Rumfold</a:t>
            </a:r>
            <a:r>
              <a:rPr lang="en-US" sz="2600" dirty="0" smtClean="0"/>
              <a:t> Medal</a:t>
            </a:r>
            <a:endParaRPr lang="en-US" sz="2600" dirty="0"/>
          </a:p>
          <a:p>
            <a:pPr marL="0" indent="0">
              <a:buNone/>
            </a:pPr>
            <a:r>
              <a:rPr lang="en-US" sz="2600" dirty="0" smtClean="0"/>
              <a:t>   </a:t>
            </a:r>
          </a:p>
          <a:p>
            <a:endParaRPr lang="en-US" dirty="0"/>
          </a:p>
          <a:p>
            <a:pPr marL="0" indent="0">
              <a:buNone/>
            </a:pPr>
            <a:r>
              <a:rPr lang="en-US" dirty="0" smtClean="0"/>
              <a:t>    </a:t>
            </a:r>
            <a:endParaRPr lang="el-GR"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7813219"/>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δική του θέση για τους μετεωρίτες</a:t>
            </a:r>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763688" y="1485410"/>
            <a:ext cx="5616624" cy="3516495"/>
          </a:xfrm>
        </p:spPr>
      </p:pic>
      <p:sp>
        <p:nvSpPr>
          <p:cNvPr id="5" name="TextBox 4"/>
          <p:cNvSpPr txBox="1"/>
          <p:nvPr/>
        </p:nvSpPr>
        <p:spPr>
          <a:xfrm>
            <a:off x="899592" y="836712"/>
            <a:ext cx="6624736" cy="646331"/>
          </a:xfrm>
          <a:prstGeom prst="rect">
            <a:avLst/>
          </a:prstGeom>
          <a:noFill/>
        </p:spPr>
        <p:txBody>
          <a:bodyPr wrap="square" rtlCol="0">
            <a:spAutoFit/>
          </a:bodyPr>
          <a:lstStyle/>
          <a:p>
            <a:r>
              <a:rPr lang="el-GR" dirty="0" smtClean="0"/>
              <a:t>Αφορμή μια πτώση μετεωρίτη στην περιοχή της Νορμανδίας!(1803)</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44158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Μελέτη για το πολωμένο φως</a:t>
            </a:r>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899592" y="692696"/>
            <a:ext cx="7425007" cy="4356004"/>
          </a:xfr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16554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smtClean="0"/>
              <a:t>Felix </a:t>
            </a:r>
            <a:r>
              <a:rPr lang="en-US" dirty="0" err="1" smtClean="0"/>
              <a:t>Savart</a:t>
            </a:r>
            <a:r>
              <a:rPr lang="en-US" dirty="0" smtClean="0"/>
              <a:t> </a:t>
            </a:r>
            <a:r>
              <a:rPr lang="el-GR" dirty="0" smtClean="0"/>
              <a:t>σύντομο βιογραφικό</a:t>
            </a:r>
            <a:r>
              <a:rPr lang="en-US" dirty="0" smtClean="0"/>
              <a:t> </a:t>
            </a:r>
            <a:endParaRPr lang="el-GR" dirty="0"/>
          </a:p>
        </p:txBody>
      </p:sp>
      <p:sp>
        <p:nvSpPr>
          <p:cNvPr id="3" name="Θέση περιεχομένου 2"/>
          <p:cNvSpPr>
            <a:spLocks noGrp="1"/>
          </p:cNvSpPr>
          <p:nvPr>
            <p:ph idx="1"/>
          </p:nvPr>
        </p:nvSpPr>
        <p:spPr/>
        <p:txBody>
          <a:bodyPr/>
          <a:lstStyle/>
          <a:p>
            <a:r>
              <a:rPr lang="el-GR" dirty="0" smtClean="0"/>
              <a:t>Σπουδές</a:t>
            </a:r>
          </a:p>
          <a:p>
            <a:pPr marL="0" indent="0">
              <a:buNone/>
            </a:pPr>
            <a:endParaRPr lang="el-GR" dirty="0"/>
          </a:p>
          <a:p>
            <a:endParaRPr lang="el-GR" dirty="0" smtClean="0"/>
          </a:p>
          <a:p>
            <a:r>
              <a:rPr lang="el-GR" dirty="0" smtClean="0"/>
              <a:t>Τα έργα του </a:t>
            </a:r>
          </a:p>
          <a:p>
            <a:endParaRPr lang="el-GR" dirty="0"/>
          </a:p>
          <a:p>
            <a:endParaRPr lang="el-GR" dirty="0"/>
          </a:p>
        </p:txBody>
      </p:sp>
      <p:pic>
        <p:nvPicPr>
          <p:cNvPr id="4" name="Εικόνα 3"/>
          <p:cNvPicPr>
            <a:picLocks noChangeAspect="1"/>
          </p:cNvPicPr>
          <p:nvPr/>
        </p:nvPicPr>
        <p:blipFill>
          <a:blip r:embed="rId2"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4499992" y="692696"/>
            <a:ext cx="2880320" cy="4337937"/>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88300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Νόμος </a:t>
            </a:r>
            <a:r>
              <a:rPr lang="en-US" dirty="0" err="1" smtClean="0"/>
              <a:t>Biot</a:t>
            </a:r>
            <a:r>
              <a:rPr lang="en-US" dirty="0" smtClean="0"/>
              <a:t> </a:t>
            </a:r>
            <a:r>
              <a:rPr lang="en-US" dirty="0" err="1" smtClean="0"/>
              <a:t>Savart</a:t>
            </a:r>
            <a:endParaRPr lang="el-GR" dirty="0"/>
          </a:p>
        </p:txBody>
      </p:sp>
      <p:pic>
        <p:nvPicPr>
          <p:cNvPr id="4" name="Θέση περιεχομένου 3"/>
          <p:cNvPicPr>
            <a:picLocks noGrp="1" noChangeAspect="1"/>
          </p:cNvPicPr>
          <p:nvPr>
            <p:ph idx="1"/>
          </p:nvPr>
        </p:nvPicPr>
        <p:blipFill>
          <a:blip r:embed="rId2"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539552" y="692696"/>
            <a:ext cx="3960440" cy="3960440"/>
          </a:xfrm>
        </p:spPr>
      </p:pic>
      <p:sp>
        <p:nvSpPr>
          <p:cNvPr id="3" name="Ορθογώνιο 2"/>
          <p:cNvSpPr/>
          <p:nvPr/>
        </p:nvSpPr>
        <p:spPr>
          <a:xfrm>
            <a:off x="4716016" y="836712"/>
            <a:ext cx="3798168" cy="3139321"/>
          </a:xfrm>
          <a:prstGeom prst="rect">
            <a:avLst/>
          </a:prstGeom>
        </p:spPr>
        <p:txBody>
          <a:bodyPr wrap="square">
            <a:spAutoFit/>
          </a:bodyPr>
          <a:lstStyle/>
          <a:p>
            <a:r>
              <a:rPr lang="el-GR" dirty="0"/>
              <a:t>Ο νόμος των </a:t>
            </a:r>
            <a:r>
              <a:rPr lang="el-GR" dirty="0" err="1" smtClean="0"/>
              <a:t>Μπιοτ</a:t>
            </a:r>
            <a:r>
              <a:rPr lang="el-GR" dirty="0" smtClean="0"/>
              <a:t>-</a:t>
            </a:r>
            <a:r>
              <a:rPr lang="el-GR" dirty="0" err="1" smtClean="0"/>
              <a:t>Σαβάρ</a:t>
            </a:r>
            <a:r>
              <a:rPr lang="el-GR" dirty="0"/>
              <a:t> είναι μια εξίσωση του ηλεκτρομαγνητισμού που περιγράφει το διάνυσμα της </a:t>
            </a:r>
            <a:r>
              <a:rPr lang="el-GR" dirty="0" smtClean="0"/>
              <a:t>μαγνητικής επαγωγής</a:t>
            </a:r>
            <a:r>
              <a:rPr lang="el-GR" dirty="0"/>
              <a:t> Β μέσω του μέτρου και της διεύθυνσης του ηλεκτρικού ρεύματος, της απόστασης από το ηλεκτρικό ρεύμα, και της μαγνητικής διαπερατότητας.</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283244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Νόμος </a:t>
            </a:r>
            <a:r>
              <a:rPr lang="en-US" dirty="0" err="1"/>
              <a:t>Biot</a:t>
            </a:r>
            <a:r>
              <a:rPr lang="en-US" dirty="0"/>
              <a:t> </a:t>
            </a:r>
            <a:r>
              <a:rPr lang="en-US" dirty="0" err="1"/>
              <a:t>Savart</a:t>
            </a:r>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467544" y="476672"/>
            <a:ext cx="3649588" cy="4464496"/>
          </a:xfrm>
        </p:spPr>
      </p:pic>
      <p:sp>
        <p:nvSpPr>
          <p:cNvPr id="5" name="Ορθογώνιο 4"/>
          <p:cNvSpPr/>
          <p:nvPr/>
        </p:nvSpPr>
        <p:spPr>
          <a:xfrm>
            <a:off x="4067944" y="476672"/>
            <a:ext cx="4572000" cy="2308324"/>
          </a:xfrm>
          <a:prstGeom prst="rect">
            <a:avLst/>
          </a:prstGeom>
        </p:spPr>
        <p:txBody>
          <a:bodyPr>
            <a:spAutoFit/>
          </a:bodyPr>
          <a:lstStyle/>
          <a:p>
            <a:r>
              <a:rPr lang="el-GR" dirty="0" smtClean="0"/>
              <a:t>I</a:t>
            </a:r>
            <a:r>
              <a:rPr lang="en-US" dirty="0" smtClean="0"/>
              <a:t> </a:t>
            </a:r>
            <a:r>
              <a:rPr lang="el-GR" dirty="0" smtClean="0"/>
              <a:t>είναι </a:t>
            </a:r>
            <a:r>
              <a:rPr lang="el-GR" dirty="0"/>
              <a:t>το ρεύμα, το οποίο μετριέται σε Αμπέρ</a:t>
            </a:r>
            <a:r>
              <a:rPr lang="el-GR" dirty="0" smtClean="0"/>
              <a:t>,</a:t>
            </a:r>
            <a:endParaRPr lang="en-US" dirty="0" smtClean="0"/>
          </a:p>
          <a:p>
            <a:endParaRPr lang="el-GR" dirty="0"/>
          </a:p>
          <a:p>
            <a:r>
              <a:rPr lang="el-GR" dirty="0" smtClean="0"/>
              <a:t>d</a:t>
            </a:r>
            <a:r>
              <a:rPr lang="en-US" dirty="0" smtClean="0"/>
              <a:t>I </a:t>
            </a:r>
            <a:r>
              <a:rPr lang="el-GR" dirty="0" smtClean="0"/>
              <a:t>είναι </a:t>
            </a:r>
            <a:r>
              <a:rPr lang="el-GR" dirty="0"/>
              <a:t>το διαφορικό διάνυσμα μήκους του στοιχείου ρεύματος,</a:t>
            </a:r>
          </a:p>
          <a:p>
            <a:endParaRPr lang="en-US" dirty="0" smtClean="0"/>
          </a:p>
          <a:p>
            <a:r>
              <a:rPr lang="en-US" dirty="0" smtClean="0"/>
              <a:t>r </a:t>
            </a:r>
            <a:r>
              <a:rPr lang="el-GR" dirty="0" smtClean="0"/>
              <a:t>είναι </a:t>
            </a:r>
            <a:r>
              <a:rPr lang="el-GR" dirty="0"/>
              <a:t>η απόσταση από το στοιχείο ρεύματος στο σημείο του πεδίου Β.</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0325004"/>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Τροχος</a:t>
            </a:r>
            <a:r>
              <a:rPr lang="el-GR" dirty="0" smtClean="0"/>
              <a:t> </a:t>
            </a:r>
            <a:r>
              <a:rPr lang="en-US" dirty="0" smtClean="0"/>
              <a:t>&lt;&lt;</a:t>
            </a:r>
            <a:r>
              <a:rPr lang="en-US" dirty="0" err="1" smtClean="0"/>
              <a:t>Savart</a:t>
            </a:r>
            <a:r>
              <a:rPr lang="en-US" dirty="0" smtClean="0"/>
              <a:t>&gt;&gt;</a:t>
            </a:r>
            <a:endParaRPr lang="el-GR" dirty="0"/>
          </a:p>
        </p:txBody>
      </p:sp>
      <p:sp>
        <p:nvSpPr>
          <p:cNvPr id="3" name="Θέση περιεχομένου 2"/>
          <p:cNvSpPr>
            <a:spLocks noGrp="1"/>
          </p:cNvSpPr>
          <p:nvPr>
            <p:ph idx="1"/>
          </p:nvPr>
        </p:nvSpPr>
        <p:spPr/>
        <p:txBody>
          <a:bodyPr/>
          <a:lstStyle/>
          <a:p>
            <a:r>
              <a:rPr lang="el-GR" sz="2000" dirty="0" smtClean="0"/>
              <a:t>Ο </a:t>
            </a:r>
            <a:r>
              <a:rPr lang="el-GR" sz="2000" dirty="0" err="1" smtClean="0"/>
              <a:t>Félix</a:t>
            </a:r>
            <a:r>
              <a:rPr lang="el-GR" sz="2000" dirty="0" smtClean="0"/>
              <a:t> </a:t>
            </a:r>
            <a:r>
              <a:rPr lang="el-GR" sz="2000" dirty="0" err="1"/>
              <a:t>Savart</a:t>
            </a:r>
            <a:r>
              <a:rPr lang="el-GR" sz="2000" dirty="0"/>
              <a:t> επίσης μελέτησε </a:t>
            </a:r>
            <a:r>
              <a:rPr lang="el-GR" sz="2000" dirty="0" smtClean="0"/>
              <a:t>την</a:t>
            </a:r>
            <a:r>
              <a:rPr lang="en-US" sz="2000" dirty="0" smtClean="0"/>
              <a:t> </a:t>
            </a:r>
            <a:r>
              <a:rPr lang="el-GR" sz="2000" dirty="0" smtClean="0"/>
              <a:t>επιστήμη της ακουστικής</a:t>
            </a:r>
            <a:r>
              <a:rPr lang="en-US" sz="2000" dirty="0" smtClean="0"/>
              <a:t>.</a:t>
            </a:r>
            <a:endParaRPr lang="el-GR" dirty="0"/>
          </a:p>
        </p:txBody>
      </p:sp>
      <p:pic>
        <p:nvPicPr>
          <p:cNvPr id="6" name="Εικόνα 5"/>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555692" y="1322461"/>
            <a:ext cx="4913999" cy="2658393"/>
          </a:xfrm>
          <a:prstGeom prst="rect">
            <a:avLst/>
          </a:prstGeom>
        </p:spPr>
      </p:pic>
      <p:sp>
        <p:nvSpPr>
          <p:cNvPr id="5" name="Ορθογώνιο 4"/>
          <p:cNvSpPr/>
          <p:nvPr/>
        </p:nvSpPr>
        <p:spPr>
          <a:xfrm>
            <a:off x="1043608" y="4077072"/>
            <a:ext cx="6318448" cy="1200329"/>
          </a:xfrm>
          <a:prstGeom prst="rect">
            <a:avLst/>
          </a:prstGeom>
        </p:spPr>
        <p:txBody>
          <a:bodyPr wrap="square">
            <a:spAutoFit/>
          </a:bodyPr>
          <a:lstStyle/>
          <a:p>
            <a:r>
              <a:rPr lang="el-GR" dirty="0"/>
              <a:t>O τροχός </a:t>
            </a:r>
            <a:r>
              <a:rPr lang="el-GR" dirty="0" err="1"/>
              <a:t>Savart</a:t>
            </a:r>
            <a:r>
              <a:rPr lang="el-GR" dirty="0"/>
              <a:t> όπως ονομάστηκε αφενός είναι ιδιαίτερα γνωστό για τον πιο ενοχλητικό  ήχο που έχει παραχθεί  </a:t>
            </a:r>
            <a:r>
              <a:rPr lang="el-GR" dirty="0" err="1"/>
              <a:t>ποτέ,αφετέρου</a:t>
            </a:r>
            <a:r>
              <a:rPr lang="el-GR" dirty="0"/>
              <a:t> είναι ενδιαφέρον ο τρόπος </a:t>
            </a:r>
            <a:r>
              <a:rPr lang="el-GR" dirty="0" err="1"/>
              <a:t>κατασκεύης</a:t>
            </a:r>
            <a:r>
              <a:rPr lang="el-GR" dirty="0"/>
              <a:t> του.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278104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4912</TotalTime>
  <Words>359</Words>
  <Application>Microsoft Office PowerPoint</Application>
  <PresentationFormat>On-screen Show (4:3)</PresentationFormat>
  <Paragraphs>40</Paragraphs>
  <Slides>10</Slides>
  <Notes>0</Notes>
  <HiddenSlides>0</HiddenSlides>
  <MMClips>0</MMClips>
  <ScaleCrop>false</ScaleCrop>
  <HeadingPairs>
    <vt:vector size="4" baseType="variant">
      <vt:variant>
        <vt:lpstr>Design Template</vt:lpstr>
      </vt:variant>
      <vt:variant>
        <vt:i4>1</vt:i4>
      </vt:variant>
      <vt:variant>
        <vt:lpstr>Slide Titles</vt:lpstr>
      </vt:variant>
      <vt:variant>
        <vt:i4>10</vt:i4>
      </vt:variant>
    </vt:vector>
  </HeadingPairs>
  <TitlesOfParts>
    <vt:vector size="11" baseType="lpstr">
      <vt:lpstr>Άποψη</vt:lpstr>
      <vt:lpstr>Jean-Baptiste Biot-Félix Savart  </vt:lpstr>
      <vt:lpstr>Jean –Baptiste Biot  Σύντομο Βιογραφικό</vt:lpstr>
      <vt:lpstr>Διακρίσεις-Βραβεία </vt:lpstr>
      <vt:lpstr>Η δική του θέση για τους μετεωρίτες</vt:lpstr>
      <vt:lpstr>Μελέτη για το πολωμένο φως</vt:lpstr>
      <vt:lpstr>Felix Savart σύντομο βιογραφικό </vt:lpstr>
      <vt:lpstr>Νόμος Biot Savart</vt:lpstr>
      <vt:lpstr>Νόμος Biot Savart</vt:lpstr>
      <vt:lpstr>Τροχος &lt;&lt;Savart&gt;&gt;</vt:lpstr>
      <vt:lpstr>Τροχος &lt;&lt;Savart&gt;&gt;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Windows7Pro</dc:creator>
  <cp:lastModifiedBy>Kwstas</cp:lastModifiedBy>
  <cp:revision>31</cp:revision>
  <dcterms:created xsi:type="dcterms:W3CDTF">2014-02-01T21:57:23Z</dcterms:created>
  <dcterms:modified xsi:type="dcterms:W3CDTF">2014-02-01T21:58:06Z</dcterms:modified>
</cp:coreProperties>
</file>