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6" r:id="rId31"/>
    <p:sldId id="284" r:id="rId32"/>
    <p:sldId id="285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1" autoAdjust="0"/>
    <p:restoredTop sz="94638" autoAdjust="0"/>
  </p:normalViewPr>
  <p:slideViewPr>
    <p:cSldViewPr>
      <p:cViewPr varScale="1">
        <p:scale>
          <a:sx n="114" d="100"/>
          <a:sy n="114" d="100"/>
        </p:scale>
        <p:origin x="-72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C622-D077-4907-A306-CE8AE8E8938B}" type="datetimeFigureOut">
              <a:rPr lang="en-US" smtClean="0"/>
              <a:pPr/>
              <a:t>2/2/14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3F61-EDB0-45E0-BE44-A36CF7856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3F61-EDB0-45E0-BE44-A36CF78568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3F61-EDB0-45E0-BE44-A36CF785684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5486384" cy="135729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Nikola Tesla</a:t>
            </a:r>
            <a:r>
              <a:rPr lang="el-GR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529250" y="6105532"/>
            <a:ext cx="3614750" cy="7524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Χονδράκης Εμμανουήλ 4602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Buz\Desktop\tesla\bda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500562" cy="564357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714976" y="42860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10/06/1856 - 08/01/1943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1899-1906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6357950" cy="578645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(1899) Πειράματα στο </a:t>
            </a:r>
            <a:r>
              <a:rPr lang="en-US" sz="2800" dirty="0" smtClean="0">
                <a:solidFill>
                  <a:srgbClr val="FFFF00"/>
                </a:solidFill>
              </a:rPr>
              <a:t>Colorado,</a:t>
            </a:r>
            <a:r>
              <a:rPr lang="el-GR" sz="2800" dirty="0" smtClean="0">
                <a:solidFill>
                  <a:srgbClr val="FFFF00"/>
                </a:solidFill>
              </a:rPr>
              <a:t> βάση θεωρίας για ασύρματη μετάδοση.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 Ο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ακούει εξωγήινους παλμούς.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συνεργάζεται με τον </a:t>
            </a:r>
            <a:r>
              <a:rPr lang="en-US" sz="2800" dirty="0" smtClean="0">
                <a:solidFill>
                  <a:srgbClr val="FFFF00"/>
                </a:solidFill>
              </a:rPr>
              <a:t>J.P.Morgan.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 </a:t>
            </a:r>
            <a:r>
              <a:rPr lang="el-GR" sz="2800" dirty="0" smtClean="0">
                <a:solidFill>
                  <a:srgbClr val="FFFF00"/>
                </a:solidFill>
              </a:rPr>
              <a:t>πύργος του</a:t>
            </a:r>
            <a:r>
              <a:rPr lang="en-US" sz="2800" dirty="0" smtClean="0">
                <a:solidFill>
                  <a:srgbClr val="FFFF00"/>
                </a:solidFill>
              </a:rPr>
              <a:t> Wardenclyffe.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(1906) </a:t>
            </a:r>
            <a:r>
              <a:rPr lang="el-GR" sz="2800" dirty="0" smtClean="0">
                <a:solidFill>
                  <a:srgbClr val="FFFF00"/>
                </a:solidFill>
              </a:rPr>
              <a:t>Πρώτη τουρμπίνα του </a:t>
            </a:r>
            <a:r>
              <a:rPr lang="en-US" sz="2800" dirty="0" smtClean="0">
                <a:solidFill>
                  <a:srgbClr val="FFFF00"/>
                </a:solidFill>
              </a:rPr>
              <a:t>Tesla.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Morgan </a:t>
            </a:r>
            <a:r>
              <a:rPr lang="el-GR" sz="2800" dirty="0" smtClean="0">
                <a:solidFill>
                  <a:srgbClr val="FFFF00"/>
                </a:solidFill>
              </a:rPr>
              <a:t>παρατάει το </a:t>
            </a:r>
            <a:r>
              <a:rPr lang="en-US" sz="2800" dirty="0" smtClean="0">
                <a:solidFill>
                  <a:srgbClr val="FFFF00"/>
                </a:solidFill>
              </a:rPr>
              <a:t>Wardenclyffe.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O Tesla </a:t>
            </a:r>
            <a:r>
              <a:rPr lang="el-GR" sz="2800" dirty="0" smtClean="0">
                <a:solidFill>
                  <a:srgbClr val="FFFF00"/>
                </a:solidFill>
              </a:rPr>
              <a:t>βελτιώνει το ταχύμετρο.(πρότυπο είδος)</a:t>
            </a:r>
          </a:p>
        </p:txBody>
      </p:sp>
      <p:pic>
        <p:nvPicPr>
          <p:cNvPr id="25606" name="Picture 6" descr="The Tesla World-Wide Wireless System known as Wardenclyffe Tow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85992"/>
            <a:ext cx="2714612" cy="2771784"/>
          </a:xfrm>
          <a:prstGeom prst="rect">
            <a:avLst/>
          </a:prstGeom>
          <a:noFill/>
        </p:spPr>
      </p:pic>
      <p:pic>
        <p:nvPicPr>
          <p:cNvPr id="25608" name="Picture 8" descr="Tesla's air-friction speedometer manufactured by the Waltham Compan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00636"/>
            <a:ext cx="2714612" cy="1857364"/>
          </a:xfrm>
          <a:prstGeom prst="rect">
            <a:avLst/>
          </a:prstGeom>
          <a:noFill/>
        </p:spPr>
      </p:pic>
      <p:pic>
        <p:nvPicPr>
          <p:cNvPr id="25610" name="Picture 10" descr="Tesla's Experimental Station in Colorado Springs, Colorado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1909-1915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6786578" cy="578645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(1909)  </a:t>
            </a:r>
            <a:r>
              <a:rPr lang="en-US" sz="2800" dirty="0" smtClean="0">
                <a:solidFill>
                  <a:srgbClr val="FFFF00"/>
                </a:solidFill>
              </a:rPr>
              <a:t>O G. Marconi </a:t>
            </a:r>
            <a:r>
              <a:rPr lang="el-GR" sz="2800" dirty="0" smtClean="0">
                <a:solidFill>
                  <a:srgbClr val="FFFF00"/>
                </a:solidFill>
              </a:rPr>
              <a:t>κερδίζει </a:t>
            </a:r>
            <a:r>
              <a:rPr lang="en-US" sz="2800" dirty="0" smtClean="0">
                <a:solidFill>
                  <a:srgbClr val="FFFF00"/>
                </a:solidFill>
              </a:rPr>
              <a:t>Nobel.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(1991) O Tesla </a:t>
            </a:r>
            <a:r>
              <a:rPr lang="el-GR" sz="2800" dirty="0" smtClean="0">
                <a:solidFill>
                  <a:srgbClr val="FFFF00"/>
                </a:solidFill>
              </a:rPr>
              <a:t>κάνει πειράματα σε τουρμπίνες ατμού.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(1910) </a:t>
            </a:r>
            <a:r>
              <a:rPr lang="el-GR" sz="2800" dirty="0" smtClean="0">
                <a:solidFill>
                  <a:srgbClr val="FFFF00"/>
                </a:solidFill>
              </a:rPr>
              <a:t>Θάνατος του</a:t>
            </a:r>
            <a:r>
              <a:rPr lang="en-US" sz="2800" dirty="0" smtClean="0">
                <a:solidFill>
                  <a:srgbClr val="FFFF00"/>
                </a:solidFill>
              </a:rPr>
              <a:t> Mark Twain.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(1912) </a:t>
            </a:r>
            <a:r>
              <a:rPr lang="el-GR" sz="2800" dirty="0" smtClean="0">
                <a:solidFill>
                  <a:srgbClr val="FFFF00"/>
                </a:solidFill>
              </a:rPr>
              <a:t>Θάνατος του </a:t>
            </a:r>
            <a:r>
              <a:rPr lang="en-US" sz="2800" dirty="0" smtClean="0">
                <a:solidFill>
                  <a:srgbClr val="FFFF00"/>
                </a:solidFill>
              </a:rPr>
              <a:t>John Jacob Astor.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(1914) </a:t>
            </a:r>
            <a:r>
              <a:rPr lang="el-GR" sz="2800" dirty="0" smtClean="0">
                <a:solidFill>
                  <a:srgbClr val="FFFF00"/>
                </a:solidFill>
              </a:rPr>
              <a:t>Θάνατος του</a:t>
            </a:r>
            <a:r>
              <a:rPr lang="en-US" sz="2800" dirty="0" smtClean="0">
                <a:solidFill>
                  <a:srgbClr val="FFFF00"/>
                </a:solidFill>
              </a:rPr>
              <a:t> George Westinghouse.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(1915) Y</a:t>
            </a:r>
            <a:r>
              <a:rPr lang="el-GR" sz="2800" dirty="0" smtClean="0">
                <a:solidFill>
                  <a:srgbClr val="FFFF00"/>
                </a:solidFill>
              </a:rPr>
              <a:t>ποψηφιότητα για </a:t>
            </a:r>
            <a:r>
              <a:rPr lang="en-US" sz="2800" dirty="0" smtClean="0">
                <a:solidFill>
                  <a:srgbClr val="FFFF00"/>
                </a:solidFill>
              </a:rPr>
              <a:t>Nobel </a:t>
            </a:r>
            <a:r>
              <a:rPr lang="el-GR" sz="2800" dirty="0" smtClean="0">
                <a:solidFill>
                  <a:srgbClr val="FFFF00"/>
                </a:solidFill>
              </a:rPr>
              <a:t>στους </a:t>
            </a:r>
            <a:r>
              <a:rPr lang="en-US" sz="2800" dirty="0" smtClean="0">
                <a:solidFill>
                  <a:srgbClr val="FFFF00"/>
                </a:solidFill>
              </a:rPr>
              <a:t>Tesla-Edison.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(1916) O Tesla</a:t>
            </a:r>
            <a:r>
              <a:rPr lang="el-GR" sz="2800" dirty="0" smtClean="0">
                <a:solidFill>
                  <a:srgbClr val="FFFF00"/>
                </a:solidFill>
              </a:rPr>
              <a:t> δηλώνει χρεωκοπία.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(1917)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κερδίζει το μετάλλιο </a:t>
            </a:r>
            <a:r>
              <a:rPr lang="en-US" sz="2800" dirty="0" smtClean="0">
                <a:solidFill>
                  <a:srgbClr val="FFFF00"/>
                </a:solidFill>
              </a:rPr>
              <a:t>Edison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Καταστροφή του </a:t>
            </a:r>
            <a:r>
              <a:rPr lang="en-US" sz="2800" dirty="0" smtClean="0">
                <a:solidFill>
                  <a:srgbClr val="FFFF00"/>
                </a:solidFill>
              </a:rPr>
              <a:t>Wardenclyffe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6628" name="Picture 4" descr="Guglielmo Marc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"/>
            <a:ext cx="3214678" cy="3143247"/>
          </a:xfrm>
          <a:prstGeom prst="rect">
            <a:avLst/>
          </a:prstGeom>
          <a:noFill/>
        </p:spPr>
      </p:pic>
      <p:pic>
        <p:nvPicPr>
          <p:cNvPr id="26632" name="Picture 8" descr="John Jacob Astor and his wife Madelein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071810"/>
            <a:ext cx="2428860" cy="2071678"/>
          </a:xfrm>
          <a:prstGeom prst="rect">
            <a:avLst/>
          </a:prstGeom>
          <a:noFill/>
        </p:spPr>
      </p:pic>
      <p:pic>
        <p:nvPicPr>
          <p:cNvPr id="26634" name="Picture 10" descr="A close-up of the Edison Medal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5" y="5143512"/>
            <a:ext cx="2571736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1917-1926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6072198" cy="58578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(1917) O Tesla </a:t>
            </a:r>
            <a:r>
              <a:rPr lang="el-GR" sz="2800" dirty="0" smtClean="0">
                <a:solidFill>
                  <a:srgbClr val="FFFF00"/>
                </a:solidFill>
              </a:rPr>
              <a:t>οραματίστηκε το ραντάρ.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(1919)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N. Tesla “My Inventions”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(1922) </a:t>
            </a:r>
            <a:r>
              <a:rPr lang="el-GR" sz="2800" dirty="0" smtClean="0">
                <a:solidFill>
                  <a:srgbClr val="FFFF00"/>
                </a:solidFill>
              </a:rPr>
              <a:t>Θάνατος του αγαπημένου περιστεριού του </a:t>
            </a:r>
            <a:r>
              <a:rPr lang="en-US" sz="2800" dirty="0" smtClean="0">
                <a:solidFill>
                  <a:srgbClr val="FFFF00"/>
                </a:solidFill>
              </a:rPr>
              <a:t>Tesla.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(1926) </a:t>
            </a:r>
            <a:r>
              <a:rPr lang="el-GR" sz="2800" dirty="0" smtClean="0">
                <a:solidFill>
                  <a:srgbClr val="FFFF00"/>
                </a:solidFill>
              </a:rPr>
              <a:t>Απονομή τιμητικού διδακτορικού από πανεπιστήμιο </a:t>
            </a:r>
            <a:r>
              <a:rPr lang="en-US" sz="2800" dirty="0" smtClean="0">
                <a:solidFill>
                  <a:srgbClr val="FFFF00"/>
                </a:solidFill>
              </a:rPr>
              <a:t>Belgrade</a:t>
            </a:r>
            <a:r>
              <a:rPr lang="el-GR" sz="2800" dirty="0" smtClean="0">
                <a:solidFill>
                  <a:srgbClr val="FFFF00"/>
                </a:solidFill>
              </a:rPr>
              <a:t>, και ένα μήνα αργότερα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</a:t>
            </a:r>
            <a:r>
              <a:rPr lang="el-GR" sz="2800" dirty="0" smtClean="0">
                <a:solidFill>
                  <a:srgbClr val="FFFF00"/>
                </a:solidFill>
              </a:rPr>
              <a:t>και από πανεπιστήμιο του </a:t>
            </a:r>
            <a:r>
              <a:rPr lang="en-US" sz="2800" dirty="0" smtClean="0">
                <a:solidFill>
                  <a:srgbClr val="FFFF00"/>
                </a:solidFill>
              </a:rPr>
              <a:t>Zagreb.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7652" name="Picture 4" descr="Tesla's favorite pige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0"/>
            <a:ext cx="3786182" cy="2357430"/>
          </a:xfrm>
          <a:prstGeom prst="rect">
            <a:avLst/>
          </a:prstGeom>
          <a:noFill/>
        </p:spPr>
      </p:pic>
      <p:pic>
        <p:nvPicPr>
          <p:cNvPr id="27654" name="Picture 6" descr="Certificate of honorary doctorate from the University of Belgrad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3786182" cy="2286016"/>
          </a:xfrm>
          <a:prstGeom prst="rect">
            <a:avLst/>
          </a:prstGeom>
          <a:noFill/>
        </p:spPr>
      </p:pic>
      <p:pic>
        <p:nvPicPr>
          <p:cNvPr id="27656" name="Picture 8" descr="Certificate of honorary doctorate from the University of Zagreb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643446"/>
            <a:ext cx="378618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00010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1926-1943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6072198" cy="58578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(1931) O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γίνεται 75, εξώφυλλο στο </a:t>
            </a:r>
            <a:r>
              <a:rPr lang="en-US" sz="2800" dirty="0" smtClean="0">
                <a:solidFill>
                  <a:srgbClr val="FFFF00"/>
                </a:solidFill>
              </a:rPr>
              <a:t>Time Magazine.</a:t>
            </a:r>
            <a:r>
              <a:rPr lang="el-GR" sz="2800" dirty="0" smtClean="0">
                <a:solidFill>
                  <a:srgbClr val="FFFF00"/>
                </a:solidFill>
              </a:rPr>
              <a:t> 3 μήνες μετά ο </a:t>
            </a:r>
            <a:r>
              <a:rPr lang="en-US" sz="2800" dirty="0" smtClean="0">
                <a:solidFill>
                  <a:srgbClr val="FFFF00"/>
                </a:solidFill>
              </a:rPr>
              <a:t>Edison </a:t>
            </a:r>
            <a:r>
              <a:rPr lang="el-GR" sz="2800" dirty="0" smtClean="0">
                <a:solidFill>
                  <a:srgbClr val="FFFF00"/>
                </a:solidFill>
              </a:rPr>
              <a:t>πεθαίνει σε ηλικία 84.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(1934) </a:t>
            </a:r>
            <a:r>
              <a:rPr lang="el-GR" sz="2800" dirty="0" smtClean="0">
                <a:solidFill>
                  <a:srgbClr val="FFFF00"/>
                </a:solidFill>
              </a:rPr>
              <a:t>Σχεδιασμός </a:t>
            </a:r>
            <a:r>
              <a:rPr lang="en-US" sz="2800" dirty="0" smtClean="0">
                <a:solidFill>
                  <a:srgbClr val="FFFF00"/>
                </a:solidFill>
              </a:rPr>
              <a:t>Death Ray.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(1937)Θάνατος του </a:t>
            </a:r>
            <a:r>
              <a:rPr lang="en-US" sz="2800" dirty="0" smtClean="0">
                <a:solidFill>
                  <a:srgbClr val="FFFF00"/>
                </a:solidFill>
              </a:rPr>
              <a:t>Marconi </a:t>
            </a:r>
            <a:r>
              <a:rPr lang="el-GR" sz="2800" dirty="0" smtClean="0">
                <a:solidFill>
                  <a:srgbClr val="FFFF00"/>
                </a:solidFill>
              </a:rPr>
              <a:t>στα 63. Ταξί χτύπησε τον </a:t>
            </a:r>
            <a:r>
              <a:rPr lang="en-US" sz="2800" dirty="0" smtClean="0">
                <a:solidFill>
                  <a:srgbClr val="FFFF00"/>
                </a:solidFill>
              </a:rPr>
              <a:t>Tesla.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(1943) </a:t>
            </a:r>
            <a:r>
              <a:rPr lang="el-GR" sz="2800" dirty="0" smtClean="0">
                <a:solidFill>
                  <a:srgbClr val="FFFF00"/>
                </a:solidFill>
              </a:rPr>
              <a:t>Θάνατος </a:t>
            </a:r>
            <a:r>
              <a:rPr lang="en-US" sz="2800" dirty="0" smtClean="0">
                <a:solidFill>
                  <a:srgbClr val="FFFF00"/>
                </a:solidFill>
              </a:rPr>
              <a:t>Nikola Tesla</a:t>
            </a:r>
            <a:r>
              <a:rPr lang="el-GR" sz="2800" dirty="0" smtClean="0">
                <a:solidFill>
                  <a:srgbClr val="FFFF00"/>
                </a:solidFill>
              </a:rPr>
              <a:t> στα 83.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 Το </a:t>
            </a:r>
            <a:r>
              <a:rPr lang="en-US" sz="2800" dirty="0" smtClean="0">
                <a:solidFill>
                  <a:srgbClr val="FFFF00"/>
                </a:solidFill>
              </a:rPr>
              <a:t>FBI </a:t>
            </a:r>
            <a:r>
              <a:rPr lang="el-GR" sz="2800" dirty="0" smtClean="0">
                <a:solidFill>
                  <a:srgbClr val="FFFF00"/>
                </a:solidFill>
              </a:rPr>
              <a:t>κατάσχει όλα τα πράγματα του </a:t>
            </a:r>
            <a:r>
              <a:rPr lang="en-US" sz="2800" dirty="0" smtClean="0">
                <a:solidFill>
                  <a:srgbClr val="FFFF00"/>
                </a:solidFill>
              </a:rPr>
              <a:t>Tesla.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Το ανώτατο δικαστήριο , ανακαλεί την απόφαση για τον </a:t>
            </a:r>
            <a:r>
              <a:rPr lang="en-US" sz="2800" dirty="0" smtClean="0">
                <a:solidFill>
                  <a:srgbClr val="FFFF00"/>
                </a:solidFill>
              </a:rPr>
              <a:t>Marconi. </a:t>
            </a:r>
            <a:r>
              <a:rPr lang="el-GR" sz="2800" dirty="0" smtClean="0">
                <a:solidFill>
                  <a:srgbClr val="FFFF00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γίνεται ο «πατέρας του ραδίου».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8676" name="Picture 4" descr="http://img.timeinc.net/time/magazine/archive/covers/1931/1101310720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3429000"/>
          </a:xfrm>
          <a:prstGeom prst="rect">
            <a:avLst/>
          </a:prstGeom>
          <a:noFill/>
        </p:spPr>
      </p:pic>
      <p:pic>
        <p:nvPicPr>
          <p:cNvPr id="28678" name="Picture 6" descr="Tesla's funeral service at the Cathedral of St. John the Divin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307180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Τίτλοι-Επιτεύγματα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700" name="Picture 4" descr="http://worldtruth.tv/wp-content/uploads/2013/01/%E2%80%9CIf-you-wish-to-understand-the-Universe-think-of-energy-frequency-and-vibration.%E2%80%9D-Nikola-Tes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72296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10/06/1883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Πρώτος </a:t>
            </a:r>
            <a:r>
              <a:rPr lang="en-US" dirty="0" smtClean="0">
                <a:solidFill>
                  <a:srgbClr val="FFFF00"/>
                </a:solidFill>
              </a:rPr>
              <a:t>AC </a:t>
            </a:r>
            <a:r>
              <a:rPr lang="el-GR" dirty="0" smtClean="0">
                <a:solidFill>
                  <a:srgbClr val="FFFF00"/>
                </a:solidFill>
              </a:rPr>
              <a:t>επαγωγικός κινητήρας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www.teslasociety.com/dc/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4294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04/1887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Tesla’s Egg of Columbus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6" name="Picture 2" descr="http://a4.ec-images.myspacecdn.com/images01/96/7ba2e718c154033b5fa02cea1052e374/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1517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11/1890 </a:t>
            </a:r>
            <a:r>
              <a:rPr lang="el-GR" dirty="0" smtClean="0">
                <a:solidFill>
                  <a:srgbClr val="FFFF00"/>
                </a:solidFill>
              </a:rPr>
              <a:t>Ανακάλυψη Ασύρματης μετάδοσης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teslasociety.com/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64373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ΧΡΗΣΗ ΛΑΜΠΤΗΡΩΝ ΦΩΣΦΟΡΙΣΜΟΥ (πρόγονος του φθορίζων) ΣΕ ΠΕΙΡΑΜΑΤΑ 40 ΧΡΟΝΙΑ ΠΡΙΝ ΤΗΝ 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l-GR" dirty="0" smtClean="0">
                <a:solidFill>
                  <a:srgbClr val="FFFF00"/>
                </a:solidFill>
              </a:rPr>
              <a:t>ΕΦΕΥΡΕΣΗ ΤΟΥΣ ΑΠΌ ΤΗΝ ΒΙΟΜΗΧΑΝΙΑ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ΣΧΕΔΙΑΣΗ ΤΩΝ ΠΡΩΤΩΝ ΕΠΙΓΡΑΦΩΝ </a:t>
            </a:r>
            <a:r>
              <a:rPr lang="en-US" dirty="0" smtClean="0">
                <a:solidFill>
                  <a:srgbClr val="FFFF00"/>
                </a:solidFill>
              </a:rPr>
              <a:t>NEON.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ΛΗΨΗ ΠΡΩΤΩΝ ΦΩΤΑΓΡΑΦΙΩΝ </a:t>
            </a:r>
            <a:r>
              <a:rPr lang="en-US" dirty="0" smtClean="0">
                <a:solidFill>
                  <a:srgbClr val="FFFF00"/>
                </a:solidFill>
              </a:rPr>
              <a:t>X-RAY.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26/08/1891 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Tesla Coil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3794" name="Picture 2" descr="http://hacknmod.com/video/wp-content/uploads/2009/11/6339338531902982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876800" cy="4143404"/>
          </a:xfrm>
          <a:prstGeom prst="rect">
            <a:avLst/>
          </a:prstGeom>
          <a:noFill/>
        </p:spPr>
      </p:pic>
      <p:pic>
        <p:nvPicPr>
          <p:cNvPr id="33796" name="Picture 4" descr="The earliest known photo of a Tesla coil in Tesla's 5th Ave. lab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35719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500066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1856-1861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6400800" cy="535782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C00"/>
                </a:solidFill>
              </a:rPr>
              <a:t>  </a:t>
            </a:r>
            <a:r>
              <a:rPr lang="el-GR" sz="2400" dirty="0" smtClean="0">
                <a:solidFill>
                  <a:srgbClr val="FFFF00"/>
                </a:solidFill>
              </a:rPr>
              <a:t>Γεννήθηκε ακριβώς μεσάνυχτα, κατά την διάρκεια μιας καλοκαιρινής καταιγίδας , ενώ έξω έπεφταν αστραπές.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</a:rPr>
              <a:t> Η οικογένεια του ήταν Σέρβικης καταγωγής και η πόλη γέννησης λεγόταν </a:t>
            </a:r>
            <a:r>
              <a:rPr lang="en-US" sz="2400" dirty="0" smtClean="0">
                <a:solidFill>
                  <a:srgbClr val="FFFF00"/>
                </a:solidFill>
              </a:rPr>
              <a:t>Smiljan </a:t>
            </a:r>
            <a:r>
              <a:rPr lang="el-GR" sz="2400" dirty="0" smtClean="0">
                <a:solidFill>
                  <a:srgbClr val="FFFF00"/>
                </a:solidFill>
              </a:rPr>
              <a:t>( τότε στην Αυστροουγγαρία, σήμερα στην Κροατία)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</a:rPr>
              <a:t> Βαφτίστηκε χριστιανός ορθόδοξος.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</a:rPr>
              <a:t> Το 1861 ο κατά 7 χρόνια μεγαλύτερος αδερφός του, </a:t>
            </a:r>
            <a:r>
              <a:rPr lang="en-US" sz="2400" dirty="0" smtClean="0">
                <a:solidFill>
                  <a:srgbClr val="FFFF00"/>
                </a:solidFill>
              </a:rPr>
              <a:t>Dane Tesla </a:t>
            </a:r>
            <a:r>
              <a:rPr lang="el-GR" sz="2400" dirty="0" smtClean="0">
                <a:solidFill>
                  <a:srgbClr val="FFFF00"/>
                </a:solidFill>
              </a:rPr>
              <a:t>, πέθανε σε ατύχημα πέφτοντας από το οικογενειακό άλογο.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</a:rPr>
              <a:t>Ξεκίνησε την εκπαίδευση του (την ίδια χρονιά) στο </a:t>
            </a:r>
            <a:r>
              <a:rPr lang="en-US" sz="2400" dirty="0" smtClean="0">
                <a:solidFill>
                  <a:srgbClr val="FFFF00"/>
                </a:solidFill>
              </a:rPr>
              <a:t>Krajna Primary School, Smiljan. ( </a:t>
            </a:r>
            <a:r>
              <a:rPr lang="el-GR" sz="2400" dirty="0" smtClean="0">
                <a:solidFill>
                  <a:srgbClr val="FFFF00"/>
                </a:solidFill>
              </a:rPr>
              <a:t>μαθαίνοντας γερμανικά ,αριθμητική και θρησκειολογία.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View of the Tesla birthplace including the barn with straw roofing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428868"/>
            <a:ext cx="2571736" cy="2286016"/>
          </a:xfrm>
          <a:prstGeom prst="rect">
            <a:avLst/>
          </a:prstGeom>
          <a:noFill/>
        </p:spPr>
      </p:pic>
      <p:pic>
        <p:nvPicPr>
          <p:cNvPr id="1028" name="Picture 4" descr="Interior view of Tesla's birthplac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5" y="4714884"/>
            <a:ext cx="2571736" cy="2143116"/>
          </a:xfrm>
          <a:prstGeom prst="rect">
            <a:avLst/>
          </a:prstGeom>
          <a:noFill/>
        </p:spPr>
      </p:pic>
      <p:pic>
        <p:nvPicPr>
          <p:cNvPr id="1030" name="Picture 6" descr="Oldest known photo (1933) of Tesla's birthplace in Smiljan, Croatia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2571736" cy="241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796908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1892-1896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85789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09/1892 </a:t>
            </a:r>
            <a:r>
              <a:rPr lang="en-US" dirty="0" smtClean="0">
                <a:solidFill>
                  <a:srgbClr val="FFFF00"/>
                </a:solidFill>
              </a:rPr>
              <a:t>Vice President of the AIEE </a:t>
            </a:r>
            <a:r>
              <a:rPr lang="el-GR" dirty="0" smtClean="0">
                <a:solidFill>
                  <a:srgbClr val="FFFF00"/>
                </a:solidFill>
              </a:rPr>
              <a:t>για 2 χρόνια συνεχόμενα.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 (1893)Εφεύρεση Ραδιοφώνου.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30/04/1894 αλληλογραφών μέλος της </a:t>
            </a:r>
            <a:r>
              <a:rPr lang="en-US" dirty="0" smtClean="0">
                <a:solidFill>
                  <a:srgbClr val="FFFF00"/>
                </a:solidFill>
              </a:rPr>
              <a:t>Serbian Royal Academy of Belgrade.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04/1895 Δημοσίευση άρθρου πάνω στους ταλαντωτές στο </a:t>
            </a:r>
            <a:r>
              <a:rPr lang="en-US" dirty="0" smtClean="0">
                <a:solidFill>
                  <a:srgbClr val="FFFF00"/>
                </a:solidFill>
              </a:rPr>
              <a:t>Century Magazine.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17/12/1896 </a:t>
            </a:r>
            <a:r>
              <a:rPr lang="el-GR" dirty="0" smtClean="0">
                <a:solidFill>
                  <a:srgbClr val="FFFF00"/>
                </a:solidFill>
              </a:rPr>
              <a:t>εκλέχθηκε τιμημένο μέλος της </a:t>
            </a:r>
            <a:r>
              <a:rPr lang="en-US" dirty="0" smtClean="0">
                <a:solidFill>
                  <a:srgbClr val="FFFF00"/>
                </a:solidFill>
              </a:rPr>
              <a:t>Yugoslav Academy of Sciences and Arts in Zagreb.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(1897) </a:t>
            </a:r>
            <a:r>
              <a:rPr lang="el-GR" dirty="0" smtClean="0">
                <a:solidFill>
                  <a:srgbClr val="FFFF00"/>
                </a:solidFill>
              </a:rPr>
              <a:t>Εκπομπή 40χμ μακριά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08/12/1898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 Πρώτη τηλεκατευθυνόμενη συσκευή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5842" name="Picture 2" descr="Tesla operating world's first remote-controlled vehic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07236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1906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Πρώτη Τουρμπίνα </a:t>
            </a:r>
            <a:r>
              <a:rPr lang="en-US" dirty="0" smtClean="0">
                <a:solidFill>
                  <a:srgbClr val="FFFF00"/>
                </a:solidFill>
              </a:rPr>
              <a:t>Tesla.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Air Friction Speedometer.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7894" name="Picture 6" descr="http://upload.wikimedia.org/wikipedia/commons/6/6b/Tesla%27s_Tur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4755243" cy="4286280"/>
          </a:xfrm>
          <a:prstGeom prst="rect">
            <a:avLst/>
          </a:prstGeom>
          <a:noFill/>
        </p:spPr>
      </p:pic>
      <p:pic>
        <p:nvPicPr>
          <p:cNvPr id="37896" name="Picture 8" descr="Tesla's air-friction speedometer manufactured by the Waltham Compan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143272" cy="2214578"/>
          </a:xfrm>
          <a:prstGeom prst="rect">
            <a:avLst/>
          </a:prstGeom>
          <a:noFill/>
        </p:spPr>
      </p:pic>
      <p:pic>
        <p:nvPicPr>
          <p:cNvPr id="37898" name="Picture 10" descr="A Waltham Company advertisement featuring the Tesla speedometer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429132"/>
            <a:ext cx="328614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143504" cy="107154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1907-1926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6072198" cy="57150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27/05/1907 </a:t>
            </a:r>
            <a:r>
              <a:rPr lang="el-GR" sz="2800" dirty="0" smtClean="0">
                <a:solidFill>
                  <a:srgbClr val="FFFF00"/>
                </a:solidFill>
              </a:rPr>
              <a:t>απονομή συνδρομής στο </a:t>
            </a:r>
            <a:r>
              <a:rPr lang="en-US" sz="2800" dirty="0" smtClean="0">
                <a:solidFill>
                  <a:srgbClr val="FFFF00"/>
                </a:solidFill>
              </a:rPr>
              <a:t> N.Y. Academy Of Sciences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 Φήμες για υποψηφιότητα για </a:t>
            </a:r>
            <a:r>
              <a:rPr lang="en-US" sz="2800" dirty="0" smtClean="0">
                <a:solidFill>
                  <a:srgbClr val="FFFF00"/>
                </a:solidFill>
              </a:rPr>
              <a:t>Nobel </a:t>
            </a:r>
            <a:r>
              <a:rPr lang="el-GR" sz="2800" dirty="0" smtClean="0">
                <a:solidFill>
                  <a:srgbClr val="FFFF00"/>
                </a:solidFill>
              </a:rPr>
              <a:t>στους </a:t>
            </a:r>
            <a:r>
              <a:rPr lang="en-US" sz="2800" dirty="0" smtClean="0">
                <a:solidFill>
                  <a:srgbClr val="FFFF00"/>
                </a:solidFill>
              </a:rPr>
              <a:t>Tesla-Edison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18/05/1917 </a:t>
            </a:r>
            <a:r>
              <a:rPr lang="el-GR" sz="2800" dirty="0" smtClean="0">
                <a:solidFill>
                  <a:srgbClr val="FFFF00"/>
                </a:solidFill>
              </a:rPr>
              <a:t>Απονομή μεταλλίου </a:t>
            </a:r>
            <a:r>
              <a:rPr lang="en-US" sz="2800" dirty="0" smtClean="0">
                <a:solidFill>
                  <a:srgbClr val="FFFF00"/>
                </a:solidFill>
              </a:rPr>
              <a:t>Edison </a:t>
            </a:r>
            <a:r>
              <a:rPr lang="el-GR" sz="2800" dirty="0" smtClean="0">
                <a:solidFill>
                  <a:srgbClr val="FFFF00"/>
                </a:solidFill>
              </a:rPr>
              <a:t>από την </a:t>
            </a:r>
            <a:r>
              <a:rPr lang="en-US" sz="2800" dirty="0" smtClean="0">
                <a:solidFill>
                  <a:srgbClr val="FFFF00"/>
                </a:solidFill>
              </a:rPr>
              <a:t>AIEE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02/1919 </a:t>
            </a:r>
            <a:r>
              <a:rPr lang="en-US" sz="2800" dirty="0" smtClean="0">
                <a:solidFill>
                  <a:srgbClr val="FFFF00"/>
                </a:solidFill>
              </a:rPr>
              <a:t>Tesla’s My Inventions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Τιμητικά διδακτορικά από </a:t>
            </a:r>
            <a:r>
              <a:rPr lang="en-US" sz="2800" dirty="0" smtClean="0">
                <a:solidFill>
                  <a:srgbClr val="FFFF00"/>
                </a:solidFill>
              </a:rPr>
              <a:t>Belgrade </a:t>
            </a:r>
            <a:r>
              <a:rPr lang="el-GR" sz="2800" dirty="0" smtClean="0">
                <a:solidFill>
                  <a:srgbClr val="FFFF00"/>
                </a:solidFill>
              </a:rPr>
              <a:t>και </a:t>
            </a:r>
            <a:r>
              <a:rPr lang="en-US" sz="2800" dirty="0" smtClean="0">
                <a:solidFill>
                  <a:srgbClr val="FFFF00"/>
                </a:solidFill>
              </a:rPr>
              <a:t>Zagreb.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20/07/1931 E</a:t>
            </a:r>
            <a:r>
              <a:rPr lang="el-GR" sz="2800" dirty="0" smtClean="0">
                <a:solidFill>
                  <a:srgbClr val="FFFF00"/>
                </a:solidFill>
              </a:rPr>
              <a:t>ξώφυλλο στο περιοδικό </a:t>
            </a:r>
            <a:r>
              <a:rPr lang="en-US" sz="2800" dirty="0" smtClean="0">
                <a:solidFill>
                  <a:srgbClr val="FFFF00"/>
                </a:solidFill>
              </a:rPr>
              <a:t>time.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29/06/1943 Απονομή μεταλλίου </a:t>
            </a:r>
            <a:r>
              <a:rPr lang="en-US" sz="2800" dirty="0" smtClean="0">
                <a:solidFill>
                  <a:srgbClr val="FFFF00"/>
                </a:solidFill>
              </a:rPr>
              <a:t>John Scott.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ertificate of membership for the New York Academy of Scienc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714612" cy="2143140"/>
          </a:xfrm>
          <a:prstGeom prst="rect">
            <a:avLst/>
          </a:prstGeom>
          <a:noFill/>
        </p:spPr>
      </p:pic>
      <p:pic>
        <p:nvPicPr>
          <p:cNvPr id="38916" name="Picture 4" descr="A close-up of the Edison Medal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3116"/>
            <a:ext cx="2714612" cy="2057404"/>
          </a:xfrm>
          <a:prstGeom prst="rect">
            <a:avLst/>
          </a:prstGeom>
          <a:noFill/>
        </p:spPr>
      </p:pic>
      <p:pic>
        <p:nvPicPr>
          <p:cNvPr id="38920" name="Picture 8" descr="http://www.teslauniverse.com/img/wp/19190200-02-01-434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14818"/>
            <a:ext cx="321467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6429388" cy="68580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07/03/1937 Πρώτος επιστήμονας με μόνιμη συνδρομή στο </a:t>
            </a:r>
            <a:r>
              <a:rPr lang="en-US" sz="2800" dirty="0" smtClean="0">
                <a:solidFill>
                  <a:srgbClr val="FFFF00"/>
                </a:solidFill>
              </a:rPr>
              <a:t>Serbian Royal Academy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11/07/1937 </a:t>
            </a:r>
            <a:r>
              <a:rPr lang="el-GR" sz="2800" dirty="0" smtClean="0">
                <a:solidFill>
                  <a:srgbClr val="FFFF00"/>
                </a:solidFill>
              </a:rPr>
              <a:t>Μέλος της </a:t>
            </a:r>
            <a:r>
              <a:rPr lang="en-US" sz="2800" dirty="0" smtClean="0">
                <a:solidFill>
                  <a:srgbClr val="FFFF00"/>
                </a:solidFill>
              </a:rPr>
              <a:t>Order Of The White Lion</a:t>
            </a:r>
            <a:r>
              <a:rPr lang="el-GR" sz="2800" dirty="0" smtClean="0">
                <a:solidFill>
                  <a:srgbClr val="FFFF00"/>
                </a:solidFill>
              </a:rPr>
              <a:t> και τιμητικό διδακτορικό στο </a:t>
            </a:r>
            <a:r>
              <a:rPr lang="en-US" sz="2800" dirty="0" smtClean="0">
                <a:solidFill>
                  <a:srgbClr val="FFFF00"/>
                </a:solidFill>
              </a:rPr>
              <a:t>University of Prague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06/11/1937 Τιμητικό διδακτορικό από </a:t>
            </a:r>
            <a:r>
              <a:rPr lang="en-US" sz="2800" dirty="0" smtClean="0"/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University of Paris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Επίσκεψη από </a:t>
            </a:r>
            <a:r>
              <a:rPr lang="en-US" sz="2800" dirty="0" smtClean="0">
                <a:solidFill>
                  <a:srgbClr val="FFFF00"/>
                </a:solidFill>
              </a:rPr>
              <a:t>King Peter II.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21/06/1943 ανάκληση απόφασης και δικαίωση του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πάνω στο ράδιο από ανώτατο δικαστήριο.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25/09/1943 Ένα πλοίο και μια Κροατική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στρατιωτική μεραρχία πήραν το όνομα του.</a:t>
            </a:r>
          </a:p>
        </p:txBody>
      </p:sp>
      <p:pic>
        <p:nvPicPr>
          <p:cNvPr id="40962" name="Picture 2" descr="Certificate of Dr. Honoris Causa from the University of Pari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4631483"/>
            <a:ext cx="2643174" cy="2226517"/>
          </a:xfrm>
          <a:prstGeom prst="rect">
            <a:avLst/>
          </a:prstGeom>
          <a:noFill/>
        </p:spPr>
      </p:pic>
      <p:pic>
        <p:nvPicPr>
          <p:cNvPr id="40964" name="Picture 4" descr="Certificate of honorary doctorate from the University of Poitie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2357430"/>
            <a:ext cx="2643174" cy="2357454"/>
          </a:xfrm>
          <a:prstGeom prst="rect">
            <a:avLst/>
          </a:prstGeom>
          <a:noFill/>
        </p:spPr>
      </p:pic>
      <p:pic>
        <p:nvPicPr>
          <p:cNvPr id="40966" name="Picture 6" descr="Certificate of permanent membership of the Serbian Royal Academ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64317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1944 Πρώτη Βιογραφία του </a:t>
            </a:r>
            <a:r>
              <a:rPr lang="en-US" dirty="0" smtClean="0">
                <a:solidFill>
                  <a:srgbClr val="FFFF00"/>
                </a:solidFill>
              </a:rPr>
              <a:t>Tesla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986" name="Picture 2" descr="http://img703.imageshack.us/img703/781/2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50072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57166"/>
            <a:ext cx="6215074" cy="55721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29/06/1952 </a:t>
            </a:r>
            <a:r>
              <a:rPr lang="el-GR" dirty="0" smtClean="0">
                <a:solidFill>
                  <a:srgbClr val="FFFF00"/>
                </a:solidFill>
              </a:rPr>
              <a:t>Προτομή στην Βιέννη.</a:t>
            </a:r>
          </a:p>
          <a:p>
            <a:pPr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22/10/1952 Πλανήτης πήρε το όνομα του. (</a:t>
            </a:r>
            <a:r>
              <a:rPr lang="en-US" dirty="0" smtClean="0">
                <a:solidFill>
                  <a:srgbClr val="FFFF00"/>
                </a:solidFill>
              </a:rPr>
              <a:t>Minor planet #2244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20/10/1955 Μουσείο άνοιξε στο Βελιγράδι προς τιμήν του.</a:t>
            </a: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14/11/1956 Άγαλμα στο </a:t>
            </a:r>
            <a:r>
              <a:rPr lang="en-US" dirty="0" smtClean="0">
                <a:solidFill>
                  <a:srgbClr val="FFFF00"/>
                </a:solidFill>
              </a:rPr>
              <a:t>Zagreb </a:t>
            </a:r>
            <a:r>
              <a:rPr lang="el-GR" dirty="0" smtClean="0">
                <a:solidFill>
                  <a:srgbClr val="FFFF00"/>
                </a:solidFill>
              </a:rPr>
              <a:t>προς τιμήν του.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3010" name="Picture 2" descr="Tesla bust created by Ivan Meštrovi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1928802"/>
          </a:xfrm>
          <a:prstGeom prst="rect">
            <a:avLst/>
          </a:prstGeom>
          <a:noFill/>
        </p:spPr>
      </p:pic>
      <p:pic>
        <p:nvPicPr>
          <p:cNvPr id="43012" name="Picture 4" descr="The Nikola Tesla Museum, Belgrade, Yugoslavia (now Serbia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928802"/>
            <a:ext cx="3071802" cy="2557470"/>
          </a:xfrm>
          <a:prstGeom prst="rect">
            <a:avLst/>
          </a:prstGeom>
          <a:noFill/>
        </p:spPr>
      </p:pic>
      <p:pic>
        <p:nvPicPr>
          <p:cNvPr id="43014" name="Picture 6" descr="The full size version of the Tesla sculpture by Ivan Meštrović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307180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18/10/1960 Μονάδα μέτρησης στο </a:t>
            </a:r>
            <a:r>
              <a:rPr lang="en-US" dirty="0" smtClean="0">
                <a:solidFill>
                  <a:srgbClr val="FFFF00"/>
                </a:solidFill>
              </a:rPr>
              <a:t>SI </a:t>
            </a:r>
            <a:r>
              <a:rPr lang="el-GR" dirty="0" smtClean="0">
                <a:solidFill>
                  <a:srgbClr val="FFFF00"/>
                </a:solidFill>
              </a:rPr>
              <a:t>με το όνομα του. (</a:t>
            </a:r>
            <a:r>
              <a:rPr lang="en-US" dirty="0" smtClean="0">
                <a:solidFill>
                  <a:srgbClr val="FFFF00"/>
                </a:solidFill>
              </a:rPr>
              <a:t>Magnetic Field Strength)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4034" name="Picture 2" descr="File:100RSD 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92948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4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1963 </a:t>
            </a:r>
            <a:r>
              <a:rPr lang="el-GR" dirty="0" smtClean="0">
                <a:solidFill>
                  <a:srgbClr val="FFFF00"/>
                </a:solidFill>
              </a:rPr>
              <a:t>Άγαλμα προς τιμήν του στο Βελιγράδι.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1964 Δεύτερη βιογραφία του με τίτλο </a:t>
            </a:r>
            <a:r>
              <a:rPr lang="en-US" dirty="0" smtClean="0">
                <a:solidFill>
                  <a:srgbClr val="FFFF00"/>
                </a:solidFill>
              </a:rPr>
              <a:t>“Lightning in his hand”.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1975 O Tesla </a:t>
            </a:r>
            <a:r>
              <a:rPr lang="el-GR" dirty="0" smtClean="0">
                <a:solidFill>
                  <a:srgbClr val="FFFF00"/>
                </a:solidFill>
              </a:rPr>
              <a:t>στο </a:t>
            </a:r>
            <a:r>
              <a:rPr lang="en-US" dirty="0" smtClean="0">
                <a:solidFill>
                  <a:srgbClr val="FFFF00"/>
                </a:solidFill>
              </a:rPr>
              <a:t>Hall of fame </a:t>
            </a:r>
            <a:r>
              <a:rPr lang="el-GR" dirty="0" smtClean="0">
                <a:solidFill>
                  <a:srgbClr val="FFFF00"/>
                </a:solidFill>
              </a:rPr>
              <a:t>λόγω του </a:t>
            </a:r>
            <a:r>
              <a:rPr lang="en-US" dirty="0" smtClean="0">
                <a:solidFill>
                  <a:srgbClr val="FFFF00"/>
                </a:solidFill>
              </a:rPr>
              <a:t>Electro-magnetic Motor / Alternating Current.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Βραβείο </a:t>
            </a:r>
            <a:r>
              <a:rPr lang="en-US" dirty="0" smtClean="0">
                <a:solidFill>
                  <a:srgbClr val="FFFF00"/>
                </a:solidFill>
              </a:rPr>
              <a:t>Nikola Tesla </a:t>
            </a:r>
            <a:r>
              <a:rPr lang="el-GR" dirty="0" smtClean="0">
                <a:solidFill>
                  <a:srgbClr val="FFFF00"/>
                </a:solidFill>
              </a:rPr>
              <a:t>εδραιώθηκε από το </a:t>
            </a:r>
            <a:r>
              <a:rPr lang="en-US" dirty="0" smtClean="0">
                <a:solidFill>
                  <a:srgbClr val="FFFF00"/>
                </a:solidFill>
              </a:rPr>
              <a:t>Institute of Electrical and Electronics Engineers (IEEE)</a:t>
            </a:r>
            <a:r>
              <a:rPr lang="el-GR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07/06/1976 Τιμητική πλάκα στο </a:t>
            </a:r>
            <a:r>
              <a:rPr lang="en-US" dirty="0" smtClean="0">
                <a:solidFill>
                  <a:srgbClr val="FFFF00"/>
                </a:solidFill>
              </a:rPr>
              <a:t>Wardeclyffe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10/06/1976 </a:t>
            </a:r>
            <a:r>
              <a:rPr lang="el-GR" dirty="0" smtClean="0">
                <a:solidFill>
                  <a:srgbClr val="FFFF00"/>
                </a:solidFill>
              </a:rPr>
              <a:t>Ο </a:t>
            </a:r>
            <a:r>
              <a:rPr lang="en-US" dirty="0" smtClean="0">
                <a:solidFill>
                  <a:srgbClr val="FFFF00"/>
                </a:solidFill>
              </a:rPr>
              <a:t>Tesla </a:t>
            </a:r>
            <a:r>
              <a:rPr lang="el-GR" dirty="0" smtClean="0">
                <a:solidFill>
                  <a:srgbClr val="FFFF00"/>
                </a:solidFill>
              </a:rPr>
              <a:t>σε χαρτονόμισμα 5 </a:t>
            </a:r>
            <a:r>
              <a:rPr lang="en-US" dirty="0" smtClean="0">
                <a:solidFill>
                  <a:srgbClr val="FFFF00"/>
                </a:solidFill>
              </a:rPr>
              <a:t>dinar</a:t>
            </a:r>
            <a:r>
              <a:rPr lang="el-GR" dirty="0" smtClean="0">
                <a:solidFill>
                  <a:srgbClr val="FFFF00"/>
                </a:solidFill>
              </a:rPr>
              <a:t>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26/12/1994 Οδός </a:t>
            </a:r>
            <a:r>
              <a:rPr lang="en-US" dirty="0" smtClean="0">
                <a:solidFill>
                  <a:srgbClr val="FFFF00"/>
                </a:solidFill>
              </a:rPr>
              <a:t>Nikola Tesla </a:t>
            </a:r>
            <a:r>
              <a:rPr lang="el-GR" dirty="0" smtClean="0">
                <a:solidFill>
                  <a:srgbClr val="FFFF00"/>
                </a:solidFill>
              </a:rPr>
              <a:t>στην </a:t>
            </a:r>
            <a:r>
              <a:rPr lang="en-US" dirty="0" smtClean="0">
                <a:solidFill>
                  <a:srgbClr val="FFFF00"/>
                </a:solidFill>
              </a:rPr>
              <a:t>New York.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24/06/2013 Δεύτερο άγαλμα προς τιμήν του στο </a:t>
            </a:r>
            <a:r>
              <a:rPr lang="en-US" dirty="0" smtClean="0">
                <a:solidFill>
                  <a:srgbClr val="FFFF00"/>
                </a:solidFill>
              </a:rPr>
              <a:t>Goat Island, New York.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Tesla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, a 26 kilometer-wide crater on the far side of the moon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TPP Nikola Tesla , the largest power plant in Serbia.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Tesla(company, electro technical conglomerate in the former Czechoslovakia.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Tesla Motors, an electric car company.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 Belgrade Nikola Tesla Airport.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Σύνολο πατεντών &gt; 250 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6572296" cy="1000132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1862-1875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5929354" cy="542928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rgbClr val="FFFF00"/>
                </a:solidFill>
              </a:rPr>
              <a:t>  </a:t>
            </a:r>
            <a:r>
              <a:rPr lang="el-GR" sz="2000" dirty="0" smtClean="0">
                <a:solidFill>
                  <a:srgbClr val="FFFF00"/>
                </a:solidFill>
              </a:rPr>
              <a:t>1862 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  <a:r>
              <a:rPr lang="el-GR" sz="2000" dirty="0" smtClean="0">
                <a:solidFill>
                  <a:srgbClr val="FFFF00"/>
                </a:solidFill>
              </a:rPr>
              <a:t> ο πατέρας του </a:t>
            </a:r>
            <a:r>
              <a:rPr lang="en-US" sz="2000" dirty="0" smtClean="0">
                <a:solidFill>
                  <a:srgbClr val="FFFF00"/>
                </a:solidFill>
              </a:rPr>
              <a:t>Tesla </a:t>
            </a:r>
            <a:r>
              <a:rPr lang="el-GR" sz="2000" dirty="0" smtClean="0">
                <a:solidFill>
                  <a:srgbClr val="FFFF00"/>
                </a:solidFill>
              </a:rPr>
              <a:t>δέχεται πρόταση για δουλειά ως ιερέας σε μιας εκκλησιά στο </a:t>
            </a:r>
            <a:r>
              <a:rPr lang="en-US" sz="2000" dirty="0" smtClean="0">
                <a:solidFill>
                  <a:srgbClr val="FFFF00"/>
                </a:solidFill>
              </a:rPr>
              <a:t>Gospić. </a:t>
            </a:r>
            <a:r>
              <a:rPr lang="el-GR" sz="2000" dirty="0" smtClean="0">
                <a:solidFill>
                  <a:srgbClr val="FFFF00"/>
                </a:solidFill>
              </a:rPr>
              <a:t>Εκεί ο </a:t>
            </a:r>
            <a:r>
              <a:rPr lang="en-US" sz="2000" dirty="0" smtClean="0">
                <a:solidFill>
                  <a:srgbClr val="FFFF00"/>
                </a:solidFill>
              </a:rPr>
              <a:t>Tesla </a:t>
            </a:r>
            <a:r>
              <a:rPr lang="el-GR" sz="2000" dirty="0" smtClean="0">
                <a:solidFill>
                  <a:srgbClr val="FFFF00"/>
                </a:solidFill>
              </a:rPr>
              <a:t>τελειώνει το </a:t>
            </a:r>
            <a:r>
              <a:rPr lang="en-US" sz="2000" dirty="0" smtClean="0">
                <a:solidFill>
                  <a:srgbClr val="FFFF00"/>
                </a:solidFill>
              </a:rPr>
              <a:t>Lower-Primary School </a:t>
            </a:r>
            <a:r>
              <a:rPr lang="el-GR" sz="2000" dirty="0" smtClean="0">
                <a:solidFill>
                  <a:srgbClr val="FFFF00"/>
                </a:solidFill>
              </a:rPr>
              <a:t>και εντάσσεται στο </a:t>
            </a:r>
            <a:r>
              <a:rPr lang="en-US" sz="2000" dirty="0" smtClean="0">
                <a:solidFill>
                  <a:srgbClr val="FFFF00"/>
                </a:solidFill>
              </a:rPr>
              <a:t>Lower Real Gymnasium </a:t>
            </a:r>
            <a:r>
              <a:rPr lang="el-GR" sz="2000" dirty="0" smtClean="0">
                <a:solidFill>
                  <a:srgbClr val="FFFF00"/>
                </a:solidFill>
              </a:rPr>
              <a:t>και στην συνέχεια στο </a:t>
            </a:r>
            <a:r>
              <a:rPr lang="en-US" sz="2000" dirty="0" smtClean="0">
                <a:solidFill>
                  <a:srgbClr val="FFFF00"/>
                </a:solidFill>
              </a:rPr>
              <a:t>Real Gymnasium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To 1870 o Tesla </a:t>
            </a:r>
            <a:r>
              <a:rPr lang="el-GR" sz="2000" dirty="0" smtClean="0">
                <a:solidFill>
                  <a:srgbClr val="FFFF00"/>
                </a:solidFill>
              </a:rPr>
              <a:t>μετακόμισε στο </a:t>
            </a:r>
            <a:r>
              <a:rPr lang="en-US" sz="2000" dirty="0" smtClean="0">
                <a:solidFill>
                  <a:srgbClr val="FFFF00"/>
                </a:solidFill>
              </a:rPr>
              <a:t>Karlovac (Carlstadt), Croatia</a:t>
            </a:r>
            <a:r>
              <a:rPr lang="el-GR" sz="2000" dirty="0" smtClean="0">
                <a:solidFill>
                  <a:srgbClr val="FFFF00"/>
                </a:solidFill>
              </a:rPr>
              <a:t>, όπου έμενε στο θείο και στην θεία του και παρακολουθούσε το </a:t>
            </a:r>
            <a:r>
              <a:rPr lang="en-US" sz="2000" dirty="0" smtClean="0">
                <a:solidFill>
                  <a:srgbClr val="FFFF00"/>
                </a:solidFill>
              </a:rPr>
              <a:t>Higher Real Gymnasium </a:t>
            </a:r>
            <a:r>
              <a:rPr lang="el-GR" sz="2000" dirty="0" smtClean="0">
                <a:solidFill>
                  <a:srgbClr val="FFFF00"/>
                </a:solidFill>
              </a:rPr>
              <a:t>, όπου αποφοίτησε και 1 έτος νωρίτερα.</a:t>
            </a:r>
          </a:p>
          <a:p>
            <a:pPr algn="l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 Ο </a:t>
            </a:r>
            <a:r>
              <a:rPr lang="en-US" sz="2000" dirty="0" smtClean="0">
                <a:solidFill>
                  <a:srgbClr val="FFFF00"/>
                </a:solidFill>
              </a:rPr>
              <a:t>Tesla </a:t>
            </a:r>
            <a:r>
              <a:rPr lang="el-GR" sz="2000" dirty="0" smtClean="0">
                <a:solidFill>
                  <a:srgbClr val="FFFF00"/>
                </a:solidFill>
              </a:rPr>
              <a:t>γύρισε πίσω στο </a:t>
            </a:r>
            <a:r>
              <a:rPr lang="en-US" sz="2000" dirty="0" smtClean="0">
                <a:solidFill>
                  <a:srgbClr val="FFFF00"/>
                </a:solidFill>
              </a:rPr>
              <a:t>Gospić</a:t>
            </a:r>
            <a:r>
              <a:rPr lang="el-GR" sz="2000" dirty="0" smtClean="0">
                <a:solidFill>
                  <a:srgbClr val="FFFF00"/>
                </a:solidFill>
              </a:rPr>
              <a:t>, όπου κόλλησε  χολέρα και έμεινε 9 μήνες στο κρεβάτι παλεύοντας για την ζωή του. </a:t>
            </a:r>
          </a:p>
          <a:p>
            <a:pPr algn="l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 Ο </a:t>
            </a:r>
            <a:r>
              <a:rPr lang="en-US" sz="2000" dirty="0" smtClean="0">
                <a:solidFill>
                  <a:srgbClr val="FFFF00"/>
                </a:solidFill>
              </a:rPr>
              <a:t>Tesla </a:t>
            </a:r>
            <a:r>
              <a:rPr lang="el-GR" sz="2000" dirty="0" smtClean="0">
                <a:solidFill>
                  <a:srgbClr val="FFFF00"/>
                </a:solidFill>
              </a:rPr>
              <a:t>πήγε στο </a:t>
            </a:r>
            <a:r>
              <a:rPr lang="en-US" sz="2000" dirty="0" smtClean="0"/>
              <a:t> </a:t>
            </a:r>
            <a:r>
              <a:rPr lang="en-US" sz="2000" dirty="0" smtClean="0">
                <a:solidFill>
                  <a:srgbClr val="FFFF00"/>
                </a:solidFill>
              </a:rPr>
              <a:t>Tomingaj</a:t>
            </a:r>
            <a:r>
              <a:rPr lang="el-GR" sz="2000" dirty="0" smtClean="0">
                <a:solidFill>
                  <a:srgbClr val="FFFF00"/>
                </a:solidFill>
              </a:rPr>
              <a:t> για να αναρρώσει πλήρως από την χολέρα και για να αποφύγει την στρατιωτική θητεία.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Buz\Desktop\tesla\gospi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3703" y="0"/>
            <a:ext cx="2500298" cy="2285992"/>
          </a:xfrm>
          <a:prstGeom prst="rect">
            <a:avLst/>
          </a:prstGeom>
          <a:noFill/>
        </p:spPr>
      </p:pic>
      <p:pic>
        <p:nvPicPr>
          <p:cNvPr id="1027" name="Picture 3" descr="C:\Users\Buz\Desktop\tesla\karlov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3" y="2285992"/>
            <a:ext cx="2500298" cy="2357454"/>
          </a:xfrm>
          <a:prstGeom prst="rect">
            <a:avLst/>
          </a:prstGeom>
          <a:noFill/>
        </p:spPr>
      </p:pic>
      <p:pic>
        <p:nvPicPr>
          <p:cNvPr id="1028" name="Picture 4" descr="C:\Users\Buz\Desktop\tesla\karlova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643446"/>
            <a:ext cx="2500299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Διάφορα για τον </a:t>
            </a:r>
            <a:r>
              <a:rPr lang="en-US" dirty="0" smtClean="0">
                <a:solidFill>
                  <a:srgbClr val="FFFF00"/>
                </a:solidFill>
              </a:rPr>
              <a:t>N. Tesla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	Γενικά για αυτόν.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 </a:t>
            </a:r>
            <a:r>
              <a:rPr lang="el-GR" dirty="0" smtClean="0">
                <a:solidFill>
                  <a:srgbClr val="FFFF00"/>
                </a:solidFill>
              </a:rPr>
              <a:t>Φήμες.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l-GR" dirty="0" smtClean="0">
                <a:solidFill>
                  <a:srgbClr val="FFFF00"/>
                </a:solidFill>
              </a:rPr>
              <a:t>Περιστέρια.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ΕΥΧΑΡΙΣΤΩ ΠΟΛΥ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142976" y="4786322"/>
            <a:ext cx="6400800" cy="1752600"/>
          </a:xfrm>
        </p:spPr>
        <p:txBody>
          <a:bodyPr>
            <a:normAutofit/>
          </a:bodyPr>
          <a:lstStyle/>
          <a:p>
            <a:r>
              <a:rPr lang="el-GR" sz="9600" dirty="0" smtClean="0">
                <a:solidFill>
                  <a:srgbClr val="FFFF00"/>
                </a:solidFill>
              </a:rPr>
              <a:t>Απορίες?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Βιβλιογραφία- Σύνδεσμοι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http://en.wikipedia.org/wiki/Nikola_Tesla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http://theoatmeal.com/comics/tesla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http://www.e-telescope.gr/science-technology-gr/science-other-gr/nikola-tesla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http://www.lifo.gr/team/sansimera/35128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http://osarena.net/opinions/i-10-efevresis-tou-nikola-tesla-pou-allaxan-ton-kosmo.html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http://www.teslauniverse.com/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http://www.youtube.com/watch?v=Dpn33EunGSM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http://www.youtube.com/watch?v=oEAtfxkClrM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pdf</a:t>
            </a:r>
            <a:r>
              <a:rPr lang="en-US" dirty="0" smtClean="0">
                <a:solidFill>
                  <a:srgbClr val="FFFF00"/>
                </a:solidFill>
              </a:rPr>
              <a:t> --&gt; </a:t>
            </a:r>
            <a:r>
              <a:rPr lang="en-US" dirty="0" err="1" smtClean="0">
                <a:solidFill>
                  <a:srgbClr val="FFFF00"/>
                </a:solidFill>
              </a:rPr>
              <a:t>nikoLa_tesla</a:t>
            </a:r>
            <a:r>
              <a:rPr lang="en-US" dirty="0" smtClean="0">
                <a:solidFill>
                  <a:srgbClr val="FFFF00"/>
                </a:solidFill>
              </a:rPr>
              <a:t> : my inventions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4400552" cy="1011222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1875-1881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6429388" cy="5500726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 το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1875 </a:t>
            </a:r>
            <a:r>
              <a:rPr lang="en-US" sz="2400" dirty="0" smtClean="0">
                <a:solidFill>
                  <a:srgbClr val="FFFF00"/>
                </a:solidFill>
              </a:rPr>
              <a:t>Tesla </a:t>
            </a:r>
            <a:r>
              <a:rPr lang="el-GR" sz="2400" dirty="0" smtClean="0">
                <a:solidFill>
                  <a:srgbClr val="FFFF00"/>
                </a:solidFill>
              </a:rPr>
              <a:t>γράφτηκε στο </a:t>
            </a:r>
            <a:r>
              <a:rPr lang="en-US" sz="2400" dirty="0" smtClean="0">
                <a:solidFill>
                  <a:srgbClr val="FFFF00"/>
                </a:solidFill>
              </a:rPr>
              <a:t> Austrian Polytechnic School</a:t>
            </a:r>
            <a:r>
              <a:rPr lang="el-GR" sz="2400" dirty="0" smtClean="0">
                <a:solidFill>
                  <a:srgbClr val="FFFF00"/>
                </a:solidFill>
              </a:rPr>
              <a:t> στην πόλη </a:t>
            </a:r>
            <a:r>
              <a:rPr lang="en-US" sz="2400" dirty="0" smtClean="0">
                <a:solidFill>
                  <a:srgbClr val="FFFF00"/>
                </a:solidFill>
              </a:rPr>
              <a:t>Graz.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(1878)</a:t>
            </a:r>
            <a:r>
              <a:rPr lang="en-US" sz="2400" dirty="0" smtClean="0">
                <a:solidFill>
                  <a:srgbClr val="FFFF00"/>
                </a:solidFill>
              </a:rPr>
              <a:t> H</a:t>
            </a:r>
            <a:r>
              <a:rPr lang="el-GR" sz="2400" dirty="0" smtClean="0">
                <a:solidFill>
                  <a:srgbClr val="FFFF00"/>
                </a:solidFill>
              </a:rPr>
              <a:t> επόμενη στάση του ήταν στο </a:t>
            </a:r>
            <a:r>
              <a:rPr lang="en-US" sz="2400" dirty="0" smtClean="0">
                <a:solidFill>
                  <a:srgbClr val="FFFF00"/>
                </a:solidFill>
              </a:rPr>
              <a:t>Maribor, Slovenia</a:t>
            </a:r>
            <a:r>
              <a:rPr lang="el-GR" sz="2400" dirty="0" smtClean="0">
                <a:solidFill>
                  <a:srgbClr val="FFFF00"/>
                </a:solidFill>
              </a:rPr>
              <a:t>. Εκεί δούλεψε σε ένα τοπικό μηχανουργείο.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(1879) Ο </a:t>
            </a:r>
            <a:r>
              <a:rPr lang="en-US" sz="2400" dirty="0" smtClean="0">
                <a:solidFill>
                  <a:srgbClr val="FFFF00"/>
                </a:solidFill>
              </a:rPr>
              <a:t>Tesla </a:t>
            </a:r>
            <a:r>
              <a:rPr lang="el-GR" sz="2400" dirty="0" err="1" smtClean="0">
                <a:solidFill>
                  <a:srgbClr val="FFFF00"/>
                </a:solidFill>
              </a:rPr>
              <a:t>απελάστηκε</a:t>
            </a:r>
            <a:r>
              <a:rPr lang="el-GR" sz="2400" dirty="0" smtClean="0">
                <a:solidFill>
                  <a:srgbClr val="FFFF00"/>
                </a:solidFill>
              </a:rPr>
              <a:t> από το </a:t>
            </a:r>
            <a:r>
              <a:rPr lang="en-US" sz="2400" dirty="0" smtClean="0">
                <a:solidFill>
                  <a:srgbClr val="FFFF00"/>
                </a:solidFill>
              </a:rPr>
              <a:t>Maribor</a:t>
            </a:r>
            <a:r>
              <a:rPr lang="el-GR" sz="2400" dirty="0" smtClean="0">
                <a:solidFill>
                  <a:srgbClr val="FFFF00"/>
                </a:solidFill>
              </a:rPr>
              <a:t> και γύρισε πίσω στο </a:t>
            </a:r>
            <a:r>
              <a:rPr lang="en-US" sz="2400" dirty="0" smtClean="0">
                <a:solidFill>
                  <a:srgbClr val="FFFF00"/>
                </a:solidFill>
              </a:rPr>
              <a:t>Gospić. </a:t>
            </a:r>
            <a:r>
              <a:rPr lang="el-GR" sz="2400" dirty="0" smtClean="0">
                <a:solidFill>
                  <a:srgbClr val="FFFF00"/>
                </a:solidFill>
              </a:rPr>
              <a:t> Την ίδια χρονιά πέθανε ο πατέρας του.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 (1880) 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πήγε στην Πράγα όπου δεν έγινε αποδεκτός στο </a:t>
            </a:r>
            <a:r>
              <a:rPr lang="en-US" sz="2400" dirty="0" smtClean="0"/>
              <a:t> </a:t>
            </a:r>
            <a:r>
              <a:rPr lang="en-US" sz="2400" dirty="0" smtClean="0">
                <a:solidFill>
                  <a:srgbClr val="FFFF00"/>
                </a:solidFill>
              </a:rPr>
              <a:t>Karl-Ferdinand University</a:t>
            </a:r>
            <a:r>
              <a:rPr lang="el-GR" sz="2400" dirty="0" smtClean="0">
                <a:solidFill>
                  <a:srgbClr val="FFFF00"/>
                </a:solidFill>
              </a:rPr>
              <a:t>. Παρακολουθούσε κανονικά διαλέξεις και σύχναζε σε μια τοπική βιβλιοθήκη.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(1881) 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πήγε στην Βουδαπέστη, με κανονισμένη δουλειά, σε ένα υπό </a:t>
            </a:r>
            <a:r>
              <a:rPr lang="el-GR" sz="2400" dirty="0" err="1" smtClean="0">
                <a:solidFill>
                  <a:srgbClr val="FFFF00"/>
                </a:solidFill>
              </a:rPr>
              <a:t>κατασκεύη</a:t>
            </a:r>
            <a:r>
              <a:rPr lang="el-GR" sz="2400" dirty="0" smtClean="0">
                <a:solidFill>
                  <a:srgbClr val="FFFF00"/>
                </a:solidFill>
              </a:rPr>
              <a:t> τηλεφωνικό κέντρο.</a:t>
            </a:r>
          </a:p>
          <a:p>
            <a:pPr>
              <a:buNone/>
            </a:pPr>
            <a:r>
              <a:rPr lang="el-GR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Buz\Desktop\tesla\gra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5" y="0"/>
            <a:ext cx="2285985" cy="1628775"/>
          </a:xfrm>
          <a:prstGeom prst="rect">
            <a:avLst/>
          </a:prstGeom>
          <a:noFill/>
        </p:spPr>
      </p:pic>
      <p:pic>
        <p:nvPicPr>
          <p:cNvPr id="2051" name="Picture 3" descr="C:\Users\Buz\Desktop\tesla\marib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71612"/>
            <a:ext cx="2214546" cy="1928826"/>
          </a:xfrm>
          <a:prstGeom prst="rect">
            <a:avLst/>
          </a:prstGeom>
          <a:noFill/>
        </p:spPr>
      </p:pic>
      <p:pic>
        <p:nvPicPr>
          <p:cNvPr id="2052" name="Picture 4" descr="C:\Users\Buz\Desktop\tesla\prag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73" y="3500438"/>
            <a:ext cx="2219327" cy="1771651"/>
          </a:xfrm>
          <a:prstGeom prst="rect">
            <a:avLst/>
          </a:prstGeom>
          <a:noFill/>
        </p:spPr>
      </p:pic>
      <p:pic>
        <p:nvPicPr>
          <p:cNvPr id="2053" name="Picture 5" descr="C:\Users\Buz\Desktop\tesla\budape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0425" y="5229225"/>
            <a:ext cx="1933575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071546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1881-1884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6357950" cy="585789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(1882)Ο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βρίσκει την απάντηση στον </a:t>
            </a:r>
            <a:r>
              <a:rPr lang="en-US" sz="2400" dirty="0" smtClean="0">
                <a:solidFill>
                  <a:srgbClr val="FFFF00"/>
                </a:solidFill>
              </a:rPr>
              <a:t>AC </a:t>
            </a:r>
            <a:r>
              <a:rPr lang="el-GR" sz="2400" dirty="0" smtClean="0">
                <a:solidFill>
                  <a:srgbClr val="FFFF00"/>
                </a:solidFill>
              </a:rPr>
              <a:t>γρίφο και σχεδιάζει τον πρώτο κινητήρα.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 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πιάνει δουλειά στο Παρίσι στην </a:t>
            </a:r>
            <a:r>
              <a:rPr lang="en-US" sz="2400" dirty="0" smtClean="0">
                <a:solidFill>
                  <a:srgbClr val="FFFF00"/>
                </a:solidFill>
              </a:rPr>
              <a:t>Continental Edison Company</a:t>
            </a:r>
            <a:r>
              <a:rPr lang="el-GR" sz="2400" dirty="0" smtClean="0">
                <a:solidFill>
                  <a:srgbClr val="FFFF00"/>
                </a:solidFill>
              </a:rPr>
              <a:t>, που μόλις άνοιξε.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(1883) 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πάει στο </a:t>
            </a:r>
            <a:r>
              <a:rPr lang="en-US" sz="2400" dirty="0" err="1" smtClean="0">
                <a:solidFill>
                  <a:srgbClr val="FFFF00"/>
                </a:solidFill>
              </a:rPr>
              <a:t>Strassbourg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να επισκευάσει ένα νέο </a:t>
            </a:r>
            <a:r>
              <a:rPr lang="en-US" sz="2400" dirty="0" smtClean="0">
                <a:solidFill>
                  <a:srgbClr val="FFFF00"/>
                </a:solidFill>
              </a:rPr>
              <a:t>DC </a:t>
            </a:r>
            <a:r>
              <a:rPr lang="el-GR" sz="2400" dirty="0" smtClean="0">
                <a:solidFill>
                  <a:srgbClr val="FFFF00"/>
                </a:solidFill>
              </a:rPr>
              <a:t>σύστημα φωτισμού.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 Ο </a:t>
            </a:r>
            <a:r>
              <a:rPr lang="el-GR" sz="2400" dirty="0" err="1" smtClean="0">
                <a:solidFill>
                  <a:srgbClr val="FFFF00"/>
                </a:solidFill>
              </a:rPr>
              <a:t>Τέσλα</a:t>
            </a:r>
            <a:r>
              <a:rPr lang="el-GR" sz="2400" dirty="0" smtClean="0">
                <a:solidFill>
                  <a:srgbClr val="FFFF00"/>
                </a:solidFill>
              </a:rPr>
              <a:t> κάνει την πρώτη επίδειξη του </a:t>
            </a:r>
            <a:r>
              <a:rPr lang="en-US" sz="2400" dirty="0" smtClean="0">
                <a:solidFill>
                  <a:srgbClr val="FFFF00"/>
                </a:solidFill>
              </a:rPr>
              <a:t>AC </a:t>
            </a:r>
            <a:r>
              <a:rPr lang="el-GR" sz="2400" dirty="0" smtClean="0">
                <a:solidFill>
                  <a:srgbClr val="FFFF00"/>
                </a:solidFill>
              </a:rPr>
              <a:t>κινητήρα.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(1884) Ο </a:t>
            </a:r>
            <a:r>
              <a:rPr lang="en-US" sz="2400" dirty="0" smtClean="0">
                <a:solidFill>
                  <a:srgbClr val="FFFF00"/>
                </a:solidFill>
              </a:rPr>
              <a:t>Tesla</a:t>
            </a:r>
            <a:r>
              <a:rPr lang="el-GR" sz="2400" dirty="0" smtClean="0">
                <a:solidFill>
                  <a:srgbClr val="FFFF00"/>
                </a:solidFill>
              </a:rPr>
              <a:t> ταξιδεύει και φτάνει στην Νέα Υόρκη.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Έχοντας χάσει όλα του τα υπάρχοντα, έφτασε με 4</a:t>
            </a:r>
            <a:r>
              <a:rPr lang="en-US" sz="2400" dirty="0" smtClean="0">
                <a:solidFill>
                  <a:srgbClr val="FFFF00"/>
                </a:solidFill>
              </a:rPr>
              <a:t>cents </a:t>
            </a:r>
            <a:r>
              <a:rPr lang="el-GR" sz="2400" dirty="0" smtClean="0">
                <a:solidFill>
                  <a:srgbClr val="FFFF00"/>
                </a:solidFill>
              </a:rPr>
              <a:t>στην τσέπη του, κάτι δικά του ποιήματα, και μια συστατική επιστολή για τον </a:t>
            </a:r>
            <a:r>
              <a:rPr lang="en-US" sz="2400" dirty="0" smtClean="0">
                <a:solidFill>
                  <a:srgbClr val="FFFF00"/>
                </a:solidFill>
              </a:rPr>
              <a:t>Edison.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Buz\Desktop\tesla\varosli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3" y="0"/>
            <a:ext cx="2857488" cy="1785926"/>
          </a:xfrm>
          <a:prstGeom prst="rect">
            <a:avLst/>
          </a:prstGeom>
          <a:noFill/>
        </p:spPr>
      </p:pic>
      <p:pic>
        <p:nvPicPr>
          <p:cNvPr id="3075" name="Picture 3" descr="C:\Users\Buz\Desktop\tesla\stras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2857488" cy="1628775"/>
          </a:xfrm>
          <a:prstGeom prst="rect">
            <a:avLst/>
          </a:prstGeom>
          <a:noFill/>
        </p:spPr>
      </p:pic>
      <p:pic>
        <p:nvPicPr>
          <p:cNvPr id="3076" name="Picture 4" descr="C:\Users\Buz\Desktop\tesla\mo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3" y="1785926"/>
            <a:ext cx="2857488" cy="2000264"/>
          </a:xfrm>
          <a:prstGeom prst="rect">
            <a:avLst/>
          </a:prstGeom>
          <a:noFill/>
        </p:spPr>
      </p:pic>
      <p:pic>
        <p:nvPicPr>
          <p:cNvPr id="3077" name="Picture 5" descr="C:\Users\Buz\Desktop\tesla\arrives_ny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286388"/>
            <a:ext cx="2857488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43470" cy="92869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188</a:t>
            </a:r>
            <a:r>
              <a:rPr lang="el-GR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-1887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4929190" cy="5715016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(1884)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συναντάει τον </a:t>
            </a:r>
            <a:r>
              <a:rPr lang="en-US" sz="2800" dirty="0" smtClean="0">
                <a:solidFill>
                  <a:srgbClr val="FFFF00"/>
                </a:solidFill>
              </a:rPr>
              <a:t>Thomas Edison</a:t>
            </a:r>
            <a:r>
              <a:rPr lang="el-GR" sz="2800" dirty="0" smtClean="0">
                <a:solidFill>
                  <a:srgbClr val="FFFF00"/>
                </a:solidFill>
              </a:rPr>
              <a:t> για πρώτη φορά.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παρουσιάζει το σύστημα του Α</a:t>
            </a:r>
            <a:r>
              <a:rPr lang="en-US" sz="2800" dirty="0" smtClean="0">
                <a:solidFill>
                  <a:srgbClr val="FFFF00"/>
                </a:solidFill>
              </a:rPr>
              <a:t>C </a:t>
            </a:r>
            <a:r>
              <a:rPr lang="el-GR" sz="2800" dirty="0" smtClean="0">
                <a:solidFill>
                  <a:srgbClr val="FFFF00"/>
                </a:solidFill>
              </a:rPr>
              <a:t>στον </a:t>
            </a:r>
            <a:r>
              <a:rPr lang="en-US" sz="2800" dirty="0" smtClean="0">
                <a:solidFill>
                  <a:srgbClr val="FFFF00"/>
                </a:solidFill>
              </a:rPr>
              <a:t>Edison.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O </a:t>
            </a:r>
            <a:r>
              <a:rPr lang="el-GR" sz="2800" dirty="0" smtClean="0">
                <a:solidFill>
                  <a:srgbClr val="FFFF00"/>
                </a:solidFill>
              </a:rPr>
              <a:t>Ε</a:t>
            </a:r>
            <a:r>
              <a:rPr lang="en-US" sz="2800" dirty="0" err="1" smtClean="0">
                <a:solidFill>
                  <a:srgbClr val="FFFF00"/>
                </a:solidFill>
              </a:rPr>
              <a:t>dison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προσλαμβάνει τον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και σύντομα τον στέλνει στο πλοίο </a:t>
            </a:r>
            <a:r>
              <a:rPr lang="en-US" sz="2800" dirty="0" smtClean="0">
                <a:solidFill>
                  <a:srgbClr val="FFFF00"/>
                </a:solidFill>
              </a:rPr>
              <a:t>Oregon</a:t>
            </a:r>
            <a:r>
              <a:rPr lang="el-GR" sz="2800" dirty="0" smtClean="0">
                <a:solidFill>
                  <a:srgbClr val="FFFF00"/>
                </a:solidFill>
              </a:rPr>
              <a:t>, το πρώτο πλοίο που είχε ηλεκτρικό φωτισμό.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(1885) </a:t>
            </a:r>
            <a:r>
              <a:rPr lang="en-US" sz="2800" dirty="0" smtClean="0">
                <a:solidFill>
                  <a:srgbClr val="FFFF00"/>
                </a:solidFill>
              </a:rPr>
              <a:t>Tesla Electric Light Company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παρατάει τον </a:t>
            </a:r>
            <a:r>
              <a:rPr lang="en-US" sz="2800" dirty="0" smtClean="0">
                <a:solidFill>
                  <a:srgbClr val="FFFF00"/>
                </a:solidFill>
              </a:rPr>
              <a:t>Edison.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(1886)  Σκάβοντας χαντάκια.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(1887)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συναντάει τον </a:t>
            </a:r>
            <a:r>
              <a:rPr lang="en-US" sz="2800" dirty="0" smtClean="0">
                <a:solidFill>
                  <a:srgbClr val="FFFF00"/>
                </a:solidFill>
              </a:rPr>
              <a:t>Alfred S. Brown.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Thomas Edis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14298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1887-1890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4929190" cy="60007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 Tesla </a:t>
            </a:r>
            <a:r>
              <a:rPr lang="el-GR" sz="2800" dirty="0" smtClean="0">
                <a:solidFill>
                  <a:srgbClr val="FFFF00"/>
                </a:solidFill>
              </a:rPr>
              <a:t>πουλάει τις πατέντες του </a:t>
            </a:r>
            <a:r>
              <a:rPr lang="en-US" sz="2800" dirty="0" smtClean="0">
                <a:solidFill>
                  <a:srgbClr val="FFFF00"/>
                </a:solidFill>
              </a:rPr>
              <a:t>AC </a:t>
            </a:r>
            <a:r>
              <a:rPr lang="en-US" sz="2800" dirty="0" err="1" smtClean="0">
                <a:solidFill>
                  <a:srgbClr val="FFFF00"/>
                </a:solidFill>
              </a:rPr>
              <a:t>Polyphase</a:t>
            </a:r>
            <a:r>
              <a:rPr lang="en-US" sz="2800" dirty="0" smtClean="0">
                <a:solidFill>
                  <a:srgbClr val="FFFF00"/>
                </a:solidFill>
              </a:rPr>
              <a:t> System </a:t>
            </a:r>
            <a:r>
              <a:rPr lang="el-GR" sz="2800" dirty="0" smtClean="0">
                <a:solidFill>
                  <a:srgbClr val="FFFF00"/>
                </a:solidFill>
              </a:rPr>
              <a:t>στον </a:t>
            </a:r>
            <a:r>
              <a:rPr lang="en-US" sz="2800" dirty="0" smtClean="0">
                <a:solidFill>
                  <a:srgbClr val="FFFF00"/>
                </a:solidFill>
              </a:rPr>
              <a:t>George Westinghouse </a:t>
            </a:r>
            <a:r>
              <a:rPr lang="el-GR" sz="2800" dirty="0" smtClean="0">
                <a:solidFill>
                  <a:srgbClr val="FFFF00"/>
                </a:solidFill>
              </a:rPr>
              <a:t>για 25000$ μετρητά, 50000$ σε γραμμάτια και 2,50$ για κάθε ίππο σε κάθε κινητήρα.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(1888) Ο πόλεμος των ρευμάτων αρχίζει.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(1890)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ανοίγει νέο εργαστήριο στην </a:t>
            </a:r>
            <a:r>
              <a:rPr lang="en-US" sz="2800" dirty="0" smtClean="0">
                <a:solidFill>
                  <a:srgbClr val="FFFF00"/>
                </a:solidFill>
              </a:rPr>
              <a:t>New York</a:t>
            </a:r>
            <a:r>
              <a:rPr lang="el-GR" sz="2800" dirty="0" smtClean="0">
                <a:solidFill>
                  <a:srgbClr val="FFFF00"/>
                </a:solidFill>
              </a:rPr>
              <a:t>, και μετακομίζει σε νέο ξενοδοχείο.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γυρίζει στην Ευρώπη στην Ευρώπη, στην Σουηδία.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George Westing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85776"/>
            <a:ext cx="3786182" cy="1214446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1890-1893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6572264" cy="607220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(1890) Murderer “Westinghoused”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 Ο </a:t>
            </a:r>
            <a:r>
              <a:rPr lang="en-US" sz="2800" dirty="0" smtClean="0">
                <a:solidFill>
                  <a:srgbClr val="FFFF00"/>
                </a:solidFill>
              </a:rPr>
              <a:t>Tesla </a:t>
            </a:r>
            <a:r>
              <a:rPr lang="el-GR" sz="2800" dirty="0" smtClean="0">
                <a:solidFill>
                  <a:srgbClr val="FFFF00"/>
                </a:solidFill>
              </a:rPr>
              <a:t>ανακαλύπτει ασύρματη μετάδοση.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 Tesla </a:t>
            </a:r>
            <a:r>
              <a:rPr lang="el-GR" sz="2800" dirty="0" smtClean="0">
                <a:solidFill>
                  <a:srgbClr val="FFFF00"/>
                </a:solidFill>
              </a:rPr>
              <a:t>ανοίγει νέο εργαστήριο. Δημιουργία του </a:t>
            </a:r>
            <a:r>
              <a:rPr lang="en-US" sz="2800" dirty="0" smtClean="0">
                <a:solidFill>
                  <a:srgbClr val="FFFF00"/>
                </a:solidFill>
              </a:rPr>
              <a:t>Tesla Coil.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Telluride Power Station Online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O Tesla </a:t>
            </a:r>
            <a:r>
              <a:rPr lang="el-GR" sz="2800" dirty="0" smtClean="0">
                <a:solidFill>
                  <a:srgbClr val="FFFF00"/>
                </a:solidFill>
              </a:rPr>
              <a:t>παίρνει την αμερικάνικη υπηκοότητα.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(1892)Ο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γυρνάει στην Ευρώπη και δίνει διαλέξεις.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(1893)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δίνει διαλέξεις στην Αμερική.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The earliest known photo of a Tesla coil in Tesla's 5th Ave. lab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786050" cy="2200280"/>
          </a:xfrm>
          <a:prstGeom prst="rect">
            <a:avLst/>
          </a:prstGeom>
          <a:noFill/>
        </p:spPr>
      </p:pic>
      <p:pic>
        <p:nvPicPr>
          <p:cNvPr id="1030" name="Picture 6" descr="The Telluride, Colorado A.C. power statio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2786050" cy="2143140"/>
          </a:xfrm>
          <a:prstGeom prst="rect">
            <a:avLst/>
          </a:prstGeom>
          <a:noFill/>
        </p:spPr>
      </p:pic>
      <p:pic>
        <p:nvPicPr>
          <p:cNvPr id="1032" name="Picture 8" descr="Tesla's naturalization record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78605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1893-189</a:t>
            </a:r>
            <a:r>
              <a:rPr lang="el-GR" dirty="0" smtClean="0">
                <a:solidFill>
                  <a:srgbClr val="FFFF00"/>
                </a:solidFill>
              </a:rPr>
              <a:t>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6357950" cy="59293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(1893) The Columbian Exposition.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Niagara Contract Awarded.</a:t>
            </a:r>
            <a:r>
              <a:rPr lang="el-GR" sz="2800" dirty="0" smtClean="0">
                <a:solidFill>
                  <a:srgbClr val="FFFF00"/>
                </a:solidFill>
              </a:rPr>
              <a:t>Το όνειρο γίνεται πραγματικότητα. Λήξη </a:t>
            </a:r>
            <a:r>
              <a:rPr lang="en-US" sz="2800" dirty="0" smtClean="0">
                <a:solidFill>
                  <a:srgbClr val="FFFF00"/>
                </a:solidFill>
              </a:rPr>
              <a:t>WotC.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(1894) </a:t>
            </a:r>
            <a:r>
              <a:rPr lang="el-GR" sz="2800" dirty="0" smtClean="0">
                <a:solidFill>
                  <a:srgbClr val="FFFF00"/>
                </a:solidFill>
              </a:rPr>
              <a:t>Πρώτο βιβλίο για τον </a:t>
            </a:r>
            <a:r>
              <a:rPr lang="en-US" sz="2800" dirty="0" smtClean="0">
                <a:solidFill>
                  <a:srgbClr val="FFFF00"/>
                </a:solidFill>
              </a:rPr>
              <a:t>Tesla.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(1895) </a:t>
            </a:r>
            <a:r>
              <a:rPr lang="el-GR" sz="2800" dirty="0" smtClean="0">
                <a:solidFill>
                  <a:srgbClr val="FFFF00"/>
                </a:solidFill>
              </a:rPr>
              <a:t>Φωτιά στο εργαστήριο του.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 (1895) Πρώτη ακτινογραφία </a:t>
            </a: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(1898) O Tesla </a:t>
            </a:r>
            <a:r>
              <a:rPr lang="el-GR" sz="2800" dirty="0" smtClean="0">
                <a:solidFill>
                  <a:srgbClr val="FFFF00"/>
                </a:solidFill>
              </a:rPr>
              <a:t>παρουσιάζει την πρώτη τηλεκατευθυνόμενη βάρκα.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(1899) Ο </a:t>
            </a:r>
            <a:r>
              <a:rPr lang="en-US" sz="2800" dirty="0" smtClean="0">
                <a:solidFill>
                  <a:srgbClr val="FFFF00"/>
                </a:solidFill>
              </a:rPr>
              <a:t>Tesla</a:t>
            </a:r>
            <a:r>
              <a:rPr lang="el-GR" sz="2800" dirty="0" smtClean="0">
                <a:solidFill>
                  <a:srgbClr val="FFFF00"/>
                </a:solidFill>
              </a:rPr>
              <a:t> φτάνει στο </a:t>
            </a:r>
            <a:r>
              <a:rPr lang="en-US" sz="2800" dirty="0" smtClean="0">
                <a:solidFill>
                  <a:srgbClr val="FFFF00"/>
                </a:solidFill>
              </a:rPr>
              <a:t>Colorado</a:t>
            </a:r>
            <a:r>
              <a:rPr lang="el-GR" sz="2800" dirty="0" smtClean="0">
                <a:solidFill>
                  <a:srgbClr val="FFFF00"/>
                </a:solidFill>
              </a:rPr>
              <a:t> για να κάνει πειράματα σε υψηλή τάση/συχνότητα.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4578" name="Picture 2" descr="The spectacular &quot;City of Light&quot; at the Columbian Expositi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714612" cy="2057380"/>
          </a:xfrm>
          <a:prstGeom prst="rect">
            <a:avLst/>
          </a:prstGeom>
          <a:noFill/>
        </p:spPr>
      </p:pic>
      <p:pic>
        <p:nvPicPr>
          <p:cNvPr id="24580" name="Picture 4" descr="One of the earliest x-ray photographs, this one of Tesla's han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2786050" cy="2571768"/>
          </a:xfrm>
          <a:prstGeom prst="rect">
            <a:avLst/>
          </a:prstGeom>
          <a:noFill/>
        </p:spPr>
      </p:pic>
      <p:pic>
        <p:nvPicPr>
          <p:cNvPr id="24582" name="Picture 6" descr="Tesla operating world's first remote-controlled vehicl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643446"/>
            <a:ext cx="278605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1732</Words>
  <PresentationFormat>On-screen Show (4:3)</PresentationFormat>
  <Paragraphs>164</Paragraphs>
  <Slides>32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Θέμα του Office</vt:lpstr>
      <vt:lpstr>Nikola Tesla </vt:lpstr>
      <vt:lpstr>1856-1861</vt:lpstr>
      <vt:lpstr>1862-1875</vt:lpstr>
      <vt:lpstr>1875-1881</vt:lpstr>
      <vt:lpstr>1881-1884</vt:lpstr>
      <vt:lpstr>1884-1887</vt:lpstr>
      <vt:lpstr>1887-1890</vt:lpstr>
      <vt:lpstr>1890-1893</vt:lpstr>
      <vt:lpstr>1893-1899</vt:lpstr>
      <vt:lpstr>1899-1906</vt:lpstr>
      <vt:lpstr>1909-1915</vt:lpstr>
      <vt:lpstr>1917-1926</vt:lpstr>
      <vt:lpstr>1926-1943</vt:lpstr>
      <vt:lpstr>Τίτλοι-Επιτεύγματα</vt:lpstr>
      <vt:lpstr>10/06/1883 Πρώτος AC επαγωγικός κινητήρας</vt:lpstr>
      <vt:lpstr> 04/1887  Tesla’s Egg of Columbus </vt:lpstr>
      <vt:lpstr>11/1890 Ανακάλυψη Ασύρματης μετάδοσης </vt:lpstr>
      <vt:lpstr>Slide 18</vt:lpstr>
      <vt:lpstr>26/08/1891  Tesla Coil</vt:lpstr>
      <vt:lpstr>1892-1896</vt:lpstr>
      <vt:lpstr>08/12/1898  Πρώτη τηλεκατευθυνόμενη συσκευή</vt:lpstr>
      <vt:lpstr>1906  Πρώτη Τουρμπίνα Tesla.  Air Friction Speedometer.</vt:lpstr>
      <vt:lpstr>1907-1926</vt:lpstr>
      <vt:lpstr>Slide 24</vt:lpstr>
      <vt:lpstr>1944 Πρώτη Βιογραφία του Tesla</vt:lpstr>
      <vt:lpstr>Slide 26</vt:lpstr>
      <vt:lpstr>18/10/1960 Μονάδα μέτρησης στο SI με το όνομα του. (Magnetic Field Strength)</vt:lpstr>
      <vt:lpstr>Slide 28</vt:lpstr>
      <vt:lpstr>Slide 29</vt:lpstr>
      <vt:lpstr>Διάφορα για τον N. Tesla</vt:lpstr>
      <vt:lpstr>ΕΥΧΑΡΙΣΤΩ ΠΟΛΥ</vt:lpstr>
      <vt:lpstr>Βιβλιογραφία- Σύνδεσμοι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 </dc:title>
  <dc:creator>Buz</dc:creator>
  <cp:lastModifiedBy>Kwstas</cp:lastModifiedBy>
  <cp:revision>103</cp:revision>
  <dcterms:created xsi:type="dcterms:W3CDTF">2014-02-01T22:18:03Z</dcterms:created>
  <dcterms:modified xsi:type="dcterms:W3CDTF">2014-02-01T22:18:27Z</dcterms:modified>
</cp:coreProperties>
</file>