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5" r:id="rId2"/>
    <p:sldId id="256" r:id="rId3"/>
    <p:sldId id="269" r:id="rId4"/>
    <p:sldId id="268" r:id="rId5"/>
    <p:sldId id="261" r:id="rId6"/>
    <p:sldId id="257" r:id="rId7"/>
    <p:sldId id="260" r:id="rId8"/>
    <p:sldId id="266" r:id="rId9"/>
    <p:sldId id="263" r:id="rId10"/>
    <p:sldId id="259" r:id="rId11"/>
    <p:sldId id="262" r:id="rId12"/>
    <p:sldId id="267" r:id="rId13"/>
    <p:sldId id="264" r:id="rId14"/>
    <p:sldId id="271" r:id="rId15"/>
    <p:sldId id="272" r:id="rId16"/>
    <p:sldId id="274" r:id="rId17"/>
    <p:sldId id="273" r:id="rId18"/>
    <p:sldId id="258"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0" autoAdjust="0"/>
    <p:restoredTop sz="94586" autoAdjust="0"/>
  </p:normalViewPr>
  <p:slideViewPr>
    <p:cSldViewPr>
      <p:cViewPr>
        <p:scale>
          <a:sx n="75" d="100"/>
          <a:sy n="75" d="100"/>
        </p:scale>
        <p:origin x="-408" y="-48"/>
      </p:cViewPr>
      <p:guideLst>
        <p:guide orient="horz" pos="2160"/>
        <p:guide pos="2880"/>
      </p:guideLst>
    </p:cSldViewPr>
  </p:slideViewPr>
  <p:outlineViewPr>
    <p:cViewPr>
      <p:scale>
        <a:sx n="33" d="100"/>
        <a:sy n="33" d="100"/>
      </p:scale>
      <p:origin x="0" y="1088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FE081-76C1-4EDB-858D-62C7A2F8FE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58748DE-5842-495D-97A1-0B928A440646}">
      <dgm:prSet/>
      <dgm:spPr/>
      <dgm:t>
        <a:bodyPr/>
        <a:lstStyle/>
        <a:p>
          <a:pPr rtl="0"/>
          <a:r>
            <a:rPr lang="el-GR" dirty="0" smtClean="0">
              <a:effectLst>
                <a:outerShdw blurRad="38100" dist="38100" dir="2700000" algn="tl">
                  <a:srgbClr val="000000">
                    <a:alpha val="43137"/>
                  </a:srgbClr>
                </a:outerShdw>
              </a:effectLst>
            </a:rPr>
            <a:t>Βασικές αρχές</a:t>
          </a:r>
          <a:endParaRPr lang="en-US" dirty="0">
            <a:effectLst>
              <a:outerShdw blurRad="38100" dist="38100" dir="2700000" algn="tl">
                <a:srgbClr val="000000">
                  <a:alpha val="43137"/>
                </a:srgbClr>
              </a:outerShdw>
            </a:effectLst>
          </a:endParaRPr>
        </a:p>
      </dgm:t>
    </dgm:pt>
    <dgm:pt modelId="{C7D0AF31-4627-41CD-89D7-24F37292FADB}" type="parTrans" cxnId="{B7C4BCA5-A97D-430C-A908-8E48BBD2FFDF}">
      <dgm:prSet/>
      <dgm:spPr/>
      <dgm:t>
        <a:bodyPr/>
        <a:lstStyle/>
        <a:p>
          <a:endParaRPr lang="el-GR"/>
        </a:p>
      </dgm:t>
    </dgm:pt>
    <dgm:pt modelId="{0B986343-57D1-46E9-86F1-08E060B7CE18}" type="sibTrans" cxnId="{B7C4BCA5-A97D-430C-A908-8E48BBD2FFDF}">
      <dgm:prSet/>
      <dgm:spPr/>
      <dgm:t>
        <a:bodyPr/>
        <a:lstStyle/>
        <a:p>
          <a:endParaRPr lang="el-GR"/>
        </a:p>
      </dgm:t>
    </dgm:pt>
    <dgm:pt modelId="{17692F8A-7D4D-429E-9540-2A995C6466BA}">
      <dgm:prSet/>
      <dgm:spPr/>
      <dgm:t>
        <a:bodyPr/>
        <a:lstStyle/>
        <a:p>
          <a:pPr rtl="0"/>
          <a:r>
            <a:rPr lang="el-GR" strike="noStrike" dirty="0" smtClean="0">
              <a:effectLst>
                <a:outerShdw blurRad="38100" dist="38100" dir="2700000" algn="tl">
                  <a:srgbClr val="000000">
                    <a:alpha val="43137"/>
                  </a:srgbClr>
                </a:outerShdw>
              </a:effectLst>
            </a:rPr>
            <a:t>Ιονισμός</a:t>
          </a:r>
          <a:endParaRPr lang="el-GR" strike="noStrike" dirty="0">
            <a:effectLst>
              <a:outerShdw blurRad="38100" dist="38100" dir="2700000" algn="tl">
                <a:srgbClr val="000000">
                  <a:alpha val="43137"/>
                </a:srgbClr>
              </a:outerShdw>
            </a:effectLst>
          </a:endParaRPr>
        </a:p>
      </dgm:t>
    </dgm:pt>
    <dgm:pt modelId="{9D1829E4-9863-456A-AA62-782D88DCF646}" type="parTrans" cxnId="{087F55EE-B48B-426A-8EB1-3FFC2BC542F1}">
      <dgm:prSet/>
      <dgm:spPr/>
      <dgm:t>
        <a:bodyPr/>
        <a:lstStyle/>
        <a:p>
          <a:endParaRPr lang="el-GR"/>
        </a:p>
      </dgm:t>
    </dgm:pt>
    <dgm:pt modelId="{520CE3E5-EC9D-4311-8675-2962C728A52A}" type="sibTrans" cxnId="{087F55EE-B48B-426A-8EB1-3FFC2BC542F1}">
      <dgm:prSet/>
      <dgm:spPr/>
      <dgm:t>
        <a:bodyPr/>
        <a:lstStyle/>
        <a:p>
          <a:endParaRPr lang="el-GR"/>
        </a:p>
      </dgm:t>
    </dgm:pt>
    <dgm:pt modelId="{29772B00-89FF-403E-AA1A-A2F5C2A2CD66}">
      <dgm:prSet/>
      <dgm:spPr/>
      <dgm:t>
        <a:bodyPr/>
        <a:lstStyle/>
        <a:p>
          <a:pPr rtl="0"/>
          <a:r>
            <a:rPr lang="el-GR" strike="noStrike" dirty="0" smtClean="0">
              <a:effectLst>
                <a:outerShdw blurRad="38100" dist="38100" dir="2700000" algn="tl">
                  <a:srgbClr val="000000">
                    <a:alpha val="43137"/>
                  </a:srgbClr>
                </a:outerShdw>
              </a:effectLst>
            </a:rPr>
            <a:t>Επιτάχυνση</a:t>
          </a:r>
          <a:endParaRPr lang="el-GR" dirty="0">
            <a:effectLst>
              <a:outerShdw blurRad="38100" dist="38100" dir="2700000" algn="tl">
                <a:srgbClr val="000000">
                  <a:alpha val="43137"/>
                </a:srgbClr>
              </a:outerShdw>
            </a:effectLst>
          </a:endParaRPr>
        </a:p>
      </dgm:t>
    </dgm:pt>
    <dgm:pt modelId="{5E50047E-CEA9-47A9-9972-2DA659580FAE}" type="parTrans" cxnId="{6BD6FF9B-59F7-4496-8AE6-FAD2C6FC5E23}">
      <dgm:prSet/>
      <dgm:spPr/>
      <dgm:t>
        <a:bodyPr/>
        <a:lstStyle/>
        <a:p>
          <a:endParaRPr lang="el-GR"/>
        </a:p>
      </dgm:t>
    </dgm:pt>
    <dgm:pt modelId="{B30B1D87-70C3-4E63-A2CC-A1C33E9951A4}" type="sibTrans" cxnId="{6BD6FF9B-59F7-4496-8AE6-FAD2C6FC5E23}">
      <dgm:prSet/>
      <dgm:spPr/>
      <dgm:t>
        <a:bodyPr/>
        <a:lstStyle/>
        <a:p>
          <a:endParaRPr lang="el-GR"/>
        </a:p>
      </dgm:t>
    </dgm:pt>
    <dgm:pt modelId="{8C33BE38-4455-46FB-A413-273AD7C0BAA1}">
      <dgm:prSet/>
      <dgm:spPr/>
      <dgm:t>
        <a:bodyPr/>
        <a:lstStyle/>
        <a:p>
          <a:pPr rtl="0"/>
          <a:r>
            <a:rPr lang="el-GR" dirty="0" smtClean="0">
              <a:effectLst>
                <a:outerShdw blurRad="38100" dist="38100" dir="2700000" algn="tl">
                  <a:srgbClr val="000000">
                    <a:alpha val="43137"/>
                  </a:srgbClr>
                </a:outerShdw>
              </a:effectLst>
            </a:rPr>
            <a:t>Εκτροπή</a:t>
          </a:r>
          <a:endParaRPr lang="el-GR" dirty="0">
            <a:effectLst>
              <a:outerShdw blurRad="38100" dist="38100" dir="2700000" algn="tl">
                <a:srgbClr val="000000">
                  <a:alpha val="43137"/>
                </a:srgbClr>
              </a:outerShdw>
            </a:effectLst>
          </a:endParaRPr>
        </a:p>
      </dgm:t>
    </dgm:pt>
    <dgm:pt modelId="{0887899A-0C1B-4861-B92B-6284D66E1A4C}" type="parTrans" cxnId="{62903A43-6799-4F36-BE94-9296B661F2C3}">
      <dgm:prSet/>
      <dgm:spPr/>
      <dgm:t>
        <a:bodyPr/>
        <a:lstStyle/>
        <a:p>
          <a:endParaRPr lang="el-GR"/>
        </a:p>
      </dgm:t>
    </dgm:pt>
    <dgm:pt modelId="{535DC0B4-F1B5-4FE0-9D73-4F9D1A159D07}" type="sibTrans" cxnId="{62903A43-6799-4F36-BE94-9296B661F2C3}">
      <dgm:prSet/>
      <dgm:spPr/>
      <dgm:t>
        <a:bodyPr/>
        <a:lstStyle/>
        <a:p>
          <a:endParaRPr lang="el-GR"/>
        </a:p>
      </dgm:t>
    </dgm:pt>
    <dgm:pt modelId="{AD00D14E-F77D-4D58-BA95-D4102FE98510}">
      <dgm:prSet/>
      <dgm:spPr/>
      <dgm:t>
        <a:bodyPr/>
        <a:lstStyle/>
        <a:p>
          <a:pPr rtl="0"/>
          <a:r>
            <a:rPr lang="el-GR" dirty="0" smtClean="0">
              <a:effectLst>
                <a:outerShdw blurRad="38100" dist="38100" dir="2700000" algn="tl">
                  <a:srgbClr val="000000">
                    <a:alpha val="43137"/>
                  </a:srgbClr>
                </a:outerShdw>
              </a:effectLst>
            </a:rPr>
            <a:t>Φάσμα μάζας</a:t>
          </a:r>
          <a:endParaRPr lang="el-GR" dirty="0">
            <a:effectLst>
              <a:outerShdw blurRad="38100" dist="38100" dir="2700000" algn="tl">
                <a:srgbClr val="000000">
                  <a:alpha val="43137"/>
                </a:srgbClr>
              </a:outerShdw>
            </a:effectLst>
          </a:endParaRPr>
        </a:p>
      </dgm:t>
    </dgm:pt>
    <dgm:pt modelId="{CD0D5196-09D0-47A4-8BEF-4A2DBAD3E903}" type="parTrans" cxnId="{C2A19AD4-19FD-4383-9BF2-4EC57D4BB86C}">
      <dgm:prSet/>
      <dgm:spPr/>
      <dgm:t>
        <a:bodyPr/>
        <a:lstStyle/>
        <a:p>
          <a:endParaRPr lang="el-GR"/>
        </a:p>
      </dgm:t>
    </dgm:pt>
    <dgm:pt modelId="{D241C7A7-F981-4A74-B776-AA16A0D9E4D0}" type="sibTrans" cxnId="{C2A19AD4-19FD-4383-9BF2-4EC57D4BB86C}">
      <dgm:prSet/>
      <dgm:spPr/>
      <dgm:t>
        <a:bodyPr/>
        <a:lstStyle/>
        <a:p>
          <a:endParaRPr lang="el-GR"/>
        </a:p>
      </dgm:t>
    </dgm:pt>
    <dgm:pt modelId="{D624B0F5-6196-4075-B57A-A76B308F92F2}">
      <dgm:prSet/>
      <dgm:spPr/>
      <dgm:t>
        <a:bodyPr/>
        <a:lstStyle/>
        <a:p>
          <a:pPr rtl="0"/>
          <a:r>
            <a:rPr lang="el-GR" smtClean="0">
              <a:effectLst>
                <a:outerShdw blurRad="38100" dist="38100" dir="2700000" algn="tl">
                  <a:srgbClr val="000000">
                    <a:alpha val="43137"/>
                  </a:srgbClr>
                </a:outerShdw>
              </a:effectLst>
            </a:rPr>
            <a:t>Χρησιμότητα </a:t>
          </a:r>
          <a:endParaRPr lang="el-GR" dirty="0">
            <a:effectLst>
              <a:outerShdw blurRad="38100" dist="38100" dir="2700000" algn="tl">
                <a:srgbClr val="000000">
                  <a:alpha val="43137"/>
                </a:srgbClr>
              </a:outerShdw>
            </a:effectLst>
          </a:endParaRPr>
        </a:p>
      </dgm:t>
    </dgm:pt>
    <dgm:pt modelId="{80DA08F5-8C91-4E3C-981F-20B31C3FC1ED}" type="parTrans" cxnId="{713CCEBA-5A90-44A0-A4B1-048B3A1E6431}">
      <dgm:prSet/>
      <dgm:spPr/>
    </dgm:pt>
    <dgm:pt modelId="{C69D12ED-7072-4933-BEC1-E8A965163843}" type="sibTrans" cxnId="{713CCEBA-5A90-44A0-A4B1-048B3A1E6431}">
      <dgm:prSet/>
      <dgm:spPr/>
    </dgm:pt>
    <dgm:pt modelId="{72BBD9BB-8825-48F5-AD1A-6982951A92D7}">
      <dgm:prSet/>
      <dgm:spPr/>
      <dgm:t>
        <a:bodyPr/>
        <a:lstStyle/>
        <a:p>
          <a:pPr rtl="0"/>
          <a:r>
            <a:rPr lang="el-GR" smtClean="0">
              <a:effectLst>
                <a:outerShdw blurRad="38100" dist="38100" dir="2700000" algn="tl">
                  <a:srgbClr val="000000">
                    <a:alpha val="43137"/>
                  </a:srgbClr>
                </a:outerShdw>
              </a:effectLst>
            </a:rPr>
            <a:t>Ανίχνευση</a:t>
          </a:r>
          <a:endParaRPr lang="el-GR" dirty="0">
            <a:effectLst>
              <a:outerShdw blurRad="38100" dist="38100" dir="2700000" algn="tl">
                <a:srgbClr val="000000">
                  <a:alpha val="43137"/>
                </a:srgbClr>
              </a:outerShdw>
            </a:effectLst>
          </a:endParaRPr>
        </a:p>
      </dgm:t>
    </dgm:pt>
    <dgm:pt modelId="{CA89EB5C-415F-40D3-9135-184FB161542E}" type="parTrans" cxnId="{4F825BA5-EF55-4BB8-A902-938254C978F1}">
      <dgm:prSet/>
      <dgm:spPr/>
    </dgm:pt>
    <dgm:pt modelId="{C1671F1C-A801-4B49-AD73-8C6089149C17}" type="sibTrans" cxnId="{4F825BA5-EF55-4BB8-A902-938254C978F1}">
      <dgm:prSet/>
      <dgm:spPr/>
    </dgm:pt>
    <dgm:pt modelId="{21DE2890-9404-4A70-B3FC-44771FC5D5B4}">
      <dgm:prSet/>
      <dgm:spPr/>
      <dgm:t>
        <a:bodyPr/>
        <a:lstStyle/>
        <a:p>
          <a:pPr rtl="0"/>
          <a:r>
            <a:rPr lang="el-GR" dirty="0" smtClean="0">
              <a:effectLst>
                <a:outerShdw blurRad="38100" dist="38100" dir="2700000" algn="tl">
                  <a:srgbClr val="000000">
                    <a:alpha val="43137"/>
                  </a:srgbClr>
                </a:outerShdw>
              </a:effectLst>
            </a:rPr>
            <a:t>Στάδια λειτουργίας</a:t>
          </a:r>
          <a:endParaRPr lang="en-US" dirty="0">
            <a:effectLst>
              <a:outerShdw blurRad="38100" dist="38100" dir="2700000" algn="tl">
                <a:srgbClr val="000000">
                  <a:alpha val="43137"/>
                </a:srgbClr>
              </a:outerShdw>
            </a:effectLst>
          </a:endParaRPr>
        </a:p>
      </dgm:t>
    </dgm:pt>
    <dgm:pt modelId="{62C2160A-18B6-4BB0-9593-30B16FCF3D12}" type="parTrans" cxnId="{6FF327F2-F7D2-4EDD-B4D5-D3BDC7401CCE}">
      <dgm:prSet/>
      <dgm:spPr/>
    </dgm:pt>
    <dgm:pt modelId="{B5911001-6052-4CB7-89E7-E2A0AAA1D202}" type="sibTrans" cxnId="{6FF327F2-F7D2-4EDD-B4D5-D3BDC7401CCE}">
      <dgm:prSet/>
      <dgm:spPr/>
    </dgm:pt>
    <dgm:pt modelId="{8F9FAF94-40E7-4915-8B59-31B9FCA572D6}" type="pres">
      <dgm:prSet presAssocID="{62EFE081-76C1-4EDB-858D-62C7A2F8FE59}" presName="linear" presStyleCnt="0">
        <dgm:presLayoutVars>
          <dgm:animLvl val="lvl"/>
          <dgm:resizeHandles val="exact"/>
        </dgm:presLayoutVars>
      </dgm:prSet>
      <dgm:spPr/>
      <dgm:t>
        <a:bodyPr/>
        <a:lstStyle/>
        <a:p>
          <a:endParaRPr lang="el-GR"/>
        </a:p>
      </dgm:t>
    </dgm:pt>
    <dgm:pt modelId="{4321BFF8-CDBB-46D1-B8BC-BF8C704DE6E9}" type="pres">
      <dgm:prSet presAssocID="{21DE2890-9404-4A70-B3FC-44771FC5D5B4}" presName="parentText" presStyleLbl="node1" presStyleIdx="0" presStyleCnt="8">
        <dgm:presLayoutVars>
          <dgm:chMax val="0"/>
          <dgm:bulletEnabled val="1"/>
        </dgm:presLayoutVars>
      </dgm:prSet>
      <dgm:spPr/>
      <dgm:t>
        <a:bodyPr/>
        <a:lstStyle/>
        <a:p>
          <a:endParaRPr lang="el-GR"/>
        </a:p>
      </dgm:t>
    </dgm:pt>
    <dgm:pt modelId="{B460309D-2BA8-4AC7-ACD3-DB7D39C116E0}" type="pres">
      <dgm:prSet presAssocID="{B5911001-6052-4CB7-89E7-E2A0AAA1D202}" presName="spacer" presStyleCnt="0"/>
      <dgm:spPr/>
    </dgm:pt>
    <dgm:pt modelId="{85E3BE07-D8BE-45E5-94D5-0FFCCDF1C242}" type="pres">
      <dgm:prSet presAssocID="{158748DE-5842-495D-97A1-0B928A440646}" presName="parentText" presStyleLbl="node1" presStyleIdx="1" presStyleCnt="8">
        <dgm:presLayoutVars>
          <dgm:chMax val="0"/>
          <dgm:bulletEnabled val="1"/>
        </dgm:presLayoutVars>
      </dgm:prSet>
      <dgm:spPr/>
      <dgm:t>
        <a:bodyPr/>
        <a:lstStyle/>
        <a:p>
          <a:endParaRPr lang="el-GR"/>
        </a:p>
      </dgm:t>
    </dgm:pt>
    <dgm:pt modelId="{17D62AED-EAA3-4BA1-BFA0-F170FD575DD8}" type="pres">
      <dgm:prSet presAssocID="{0B986343-57D1-46E9-86F1-08E060B7CE18}" presName="spacer" presStyleCnt="0"/>
      <dgm:spPr/>
    </dgm:pt>
    <dgm:pt modelId="{FEE3224D-611C-4705-8407-2059452A4215}" type="pres">
      <dgm:prSet presAssocID="{17692F8A-7D4D-429E-9540-2A995C6466BA}" presName="parentText" presStyleLbl="node1" presStyleIdx="2" presStyleCnt="8">
        <dgm:presLayoutVars>
          <dgm:chMax val="0"/>
          <dgm:bulletEnabled val="1"/>
        </dgm:presLayoutVars>
      </dgm:prSet>
      <dgm:spPr/>
      <dgm:t>
        <a:bodyPr/>
        <a:lstStyle/>
        <a:p>
          <a:endParaRPr lang="el-GR"/>
        </a:p>
      </dgm:t>
    </dgm:pt>
    <dgm:pt modelId="{7315FD42-1394-4805-B8FC-A4F5FE097B49}" type="pres">
      <dgm:prSet presAssocID="{520CE3E5-EC9D-4311-8675-2962C728A52A}" presName="spacer" presStyleCnt="0"/>
      <dgm:spPr/>
    </dgm:pt>
    <dgm:pt modelId="{3C42942E-9C7C-44E6-BC1D-330B1B39031C}" type="pres">
      <dgm:prSet presAssocID="{29772B00-89FF-403E-AA1A-A2F5C2A2CD66}" presName="parentText" presStyleLbl="node1" presStyleIdx="3" presStyleCnt="8">
        <dgm:presLayoutVars>
          <dgm:chMax val="0"/>
          <dgm:bulletEnabled val="1"/>
        </dgm:presLayoutVars>
      </dgm:prSet>
      <dgm:spPr/>
      <dgm:t>
        <a:bodyPr/>
        <a:lstStyle/>
        <a:p>
          <a:endParaRPr lang="el-GR"/>
        </a:p>
      </dgm:t>
    </dgm:pt>
    <dgm:pt modelId="{B7F55957-9F5D-4D22-8275-2F02F0CE7D12}" type="pres">
      <dgm:prSet presAssocID="{B30B1D87-70C3-4E63-A2CC-A1C33E9951A4}" presName="spacer" presStyleCnt="0"/>
      <dgm:spPr/>
    </dgm:pt>
    <dgm:pt modelId="{2700AE9B-5A86-497B-8F02-49AD08710B32}" type="pres">
      <dgm:prSet presAssocID="{8C33BE38-4455-46FB-A413-273AD7C0BAA1}" presName="parentText" presStyleLbl="node1" presStyleIdx="4" presStyleCnt="8">
        <dgm:presLayoutVars>
          <dgm:chMax val="0"/>
          <dgm:bulletEnabled val="1"/>
        </dgm:presLayoutVars>
      </dgm:prSet>
      <dgm:spPr/>
      <dgm:t>
        <a:bodyPr/>
        <a:lstStyle/>
        <a:p>
          <a:endParaRPr lang="el-GR"/>
        </a:p>
      </dgm:t>
    </dgm:pt>
    <dgm:pt modelId="{F27FFF1E-A5CE-450D-B124-92666F4CEF3E}" type="pres">
      <dgm:prSet presAssocID="{535DC0B4-F1B5-4FE0-9D73-4F9D1A159D07}" presName="spacer" presStyleCnt="0"/>
      <dgm:spPr/>
    </dgm:pt>
    <dgm:pt modelId="{6913349E-6024-45AD-8110-05120A6C415F}" type="pres">
      <dgm:prSet presAssocID="{72BBD9BB-8825-48F5-AD1A-6982951A92D7}" presName="parentText" presStyleLbl="node1" presStyleIdx="5" presStyleCnt="8">
        <dgm:presLayoutVars>
          <dgm:chMax val="0"/>
          <dgm:bulletEnabled val="1"/>
        </dgm:presLayoutVars>
      </dgm:prSet>
      <dgm:spPr/>
      <dgm:t>
        <a:bodyPr/>
        <a:lstStyle/>
        <a:p>
          <a:endParaRPr lang="el-GR"/>
        </a:p>
      </dgm:t>
    </dgm:pt>
    <dgm:pt modelId="{041A466A-B3DC-4D85-A722-0E033F520624}" type="pres">
      <dgm:prSet presAssocID="{C1671F1C-A801-4B49-AD73-8C6089149C17}" presName="spacer" presStyleCnt="0"/>
      <dgm:spPr/>
    </dgm:pt>
    <dgm:pt modelId="{C6FC940A-0906-455B-9521-A8685B5E529B}" type="pres">
      <dgm:prSet presAssocID="{AD00D14E-F77D-4D58-BA95-D4102FE98510}" presName="parentText" presStyleLbl="node1" presStyleIdx="6" presStyleCnt="8">
        <dgm:presLayoutVars>
          <dgm:chMax val="0"/>
          <dgm:bulletEnabled val="1"/>
        </dgm:presLayoutVars>
      </dgm:prSet>
      <dgm:spPr/>
      <dgm:t>
        <a:bodyPr/>
        <a:lstStyle/>
        <a:p>
          <a:endParaRPr lang="el-GR"/>
        </a:p>
      </dgm:t>
    </dgm:pt>
    <dgm:pt modelId="{04C61DD2-DE7E-4B10-A5F2-D0E65E411324}" type="pres">
      <dgm:prSet presAssocID="{D241C7A7-F981-4A74-B776-AA16A0D9E4D0}" presName="spacer" presStyleCnt="0"/>
      <dgm:spPr/>
    </dgm:pt>
    <dgm:pt modelId="{EBDCE3D8-4ECC-470C-B776-2A3E3618C5FC}" type="pres">
      <dgm:prSet presAssocID="{D624B0F5-6196-4075-B57A-A76B308F92F2}" presName="parentText" presStyleLbl="node1" presStyleIdx="7" presStyleCnt="8" custLinFactNeighborX="799">
        <dgm:presLayoutVars>
          <dgm:chMax val="0"/>
          <dgm:bulletEnabled val="1"/>
        </dgm:presLayoutVars>
      </dgm:prSet>
      <dgm:spPr/>
      <dgm:t>
        <a:bodyPr/>
        <a:lstStyle/>
        <a:p>
          <a:endParaRPr lang="el-GR"/>
        </a:p>
      </dgm:t>
    </dgm:pt>
  </dgm:ptLst>
  <dgm:cxnLst>
    <dgm:cxn modelId="{4071F663-6A6B-43EF-B721-1C9BBA009D3D}" type="presOf" srcId="{17692F8A-7D4D-429E-9540-2A995C6466BA}" destId="{FEE3224D-611C-4705-8407-2059452A4215}" srcOrd="0" destOrd="0" presId="urn:microsoft.com/office/officeart/2005/8/layout/vList2"/>
    <dgm:cxn modelId="{283ADE22-9B25-483B-92D9-BB18C409C9BC}" type="presOf" srcId="{D624B0F5-6196-4075-B57A-A76B308F92F2}" destId="{EBDCE3D8-4ECC-470C-B776-2A3E3618C5FC}" srcOrd="0" destOrd="0" presId="urn:microsoft.com/office/officeart/2005/8/layout/vList2"/>
    <dgm:cxn modelId="{C2A19AD4-19FD-4383-9BF2-4EC57D4BB86C}" srcId="{62EFE081-76C1-4EDB-858D-62C7A2F8FE59}" destId="{AD00D14E-F77D-4D58-BA95-D4102FE98510}" srcOrd="6" destOrd="0" parTransId="{CD0D5196-09D0-47A4-8BEF-4A2DBAD3E903}" sibTransId="{D241C7A7-F981-4A74-B776-AA16A0D9E4D0}"/>
    <dgm:cxn modelId="{4F825BA5-EF55-4BB8-A902-938254C978F1}" srcId="{62EFE081-76C1-4EDB-858D-62C7A2F8FE59}" destId="{72BBD9BB-8825-48F5-AD1A-6982951A92D7}" srcOrd="5" destOrd="0" parTransId="{CA89EB5C-415F-40D3-9135-184FB161542E}" sibTransId="{C1671F1C-A801-4B49-AD73-8C6089149C17}"/>
    <dgm:cxn modelId="{713CCEBA-5A90-44A0-A4B1-048B3A1E6431}" srcId="{62EFE081-76C1-4EDB-858D-62C7A2F8FE59}" destId="{D624B0F5-6196-4075-B57A-A76B308F92F2}" srcOrd="7" destOrd="0" parTransId="{80DA08F5-8C91-4E3C-981F-20B31C3FC1ED}" sibTransId="{C69D12ED-7072-4933-BEC1-E8A965163843}"/>
    <dgm:cxn modelId="{62903A43-6799-4F36-BE94-9296B661F2C3}" srcId="{62EFE081-76C1-4EDB-858D-62C7A2F8FE59}" destId="{8C33BE38-4455-46FB-A413-273AD7C0BAA1}" srcOrd="4" destOrd="0" parTransId="{0887899A-0C1B-4861-B92B-6284D66E1A4C}" sibTransId="{535DC0B4-F1B5-4FE0-9D73-4F9D1A159D07}"/>
    <dgm:cxn modelId="{136515DE-240A-4423-9DD7-A278B86711D4}" type="presOf" srcId="{72BBD9BB-8825-48F5-AD1A-6982951A92D7}" destId="{6913349E-6024-45AD-8110-05120A6C415F}" srcOrd="0" destOrd="0" presId="urn:microsoft.com/office/officeart/2005/8/layout/vList2"/>
    <dgm:cxn modelId="{B7C4BCA5-A97D-430C-A908-8E48BBD2FFDF}" srcId="{62EFE081-76C1-4EDB-858D-62C7A2F8FE59}" destId="{158748DE-5842-495D-97A1-0B928A440646}" srcOrd="1" destOrd="0" parTransId="{C7D0AF31-4627-41CD-89D7-24F37292FADB}" sibTransId="{0B986343-57D1-46E9-86F1-08E060B7CE18}"/>
    <dgm:cxn modelId="{6FF327F2-F7D2-4EDD-B4D5-D3BDC7401CCE}" srcId="{62EFE081-76C1-4EDB-858D-62C7A2F8FE59}" destId="{21DE2890-9404-4A70-B3FC-44771FC5D5B4}" srcOrd="0" destOrd="0" parTransId="{62C2160A-18B6-4BB0-9593-30B16FCF3D12}" sibTransId="{B5911001-6052-4CB7-89E7-E2A0AAA1D202}"/>
    <dgm:cxn modelId="{087F55EE-B48B-426A-8EB1-3FFC2BC542F1}" srcId="{62EFE081-76C1-4EDB-858D-62C7A2F8FE59}" destId="{17692F8A-7D4D-429E-9540-2A995C6466BA}" srcOrd="2" destOrd="0" parTransId="{9D1829E4-9863-456A-AA62-782D88DCF646}" sibTransId="{520CE3E5-EC9D-4311-8675-2962C728A52A}"/>
    <dgm:cxn modelId="{5C2DEE6F-18A4-4A60-9940-ED996E271813}" type="presOf" srcId="{62EFE081-76C1-4EDB-858D-62C7A2F8FE59}" destId="{8F9FAF94-40E7-4915-8B59-31B9FCA572D6}" srcOrd="0" destOrd="0" presId="urn:microsoft.com/office/officeart/2005/8/layout/vList2"/>
    <dgm:cxn modelId="{166C113F-798C-4529-A686-4E4F8A1BB31C}" type="presOf" srcId="{29772B00-89FF-403E-AA1A-A2F5C2A2CD66}" destId="{3C42942E-9C7C-44E6-BC1D-330B1B39031C}" srcOrd="0" destOrd="0" presId="urn:microsoft.com/office/officeart/2005/8/layout/vList2"/>
    <dgm:cxn modelId="{6BD6FF9B-59F7-4496-8AE6-FAD2C6FC5E23}" srcId="{62EFE081-76C1-4EDB-858D-62C7A2F8FE59}" destId="{29772B00-89FF-403E-AA1A-A2F5C2A2CD66}" srcOrd="3" destOrd="0" parTransId="{5E50047E-CEA9-47A9-9972-2DA659580FAE}" sibTransId="{B30B1D87-70C3-4E63-A2CC-A1C33E9951A4}"/>
    <dgm:cxn modelId="{B40E8DD1-F564-4A20-AFC3-D9385738A432}" type="presOf" srcId="{AD00D14E-F77D-4D58-BA95-D4102FE98510}" destId="{C6FC940A-0906-455B-9521-A8685B5E529B}" srcOrd="0" destOrd="0" presId="urn:microsoft.com/office/officeart/2005/8/layout/vList2"/>
    <dgm:cxn modelId="{A41A2498-1CE3-4941-890A-66C442FFFA27}" type="presOf" srcId="{158748DE-5842-495D-97A1-0B928A440646}" destId="{85E3BE07-D8BE-45E5-94D5-0FFCCDF1C242}" srcOrd="0" destOrd="0" presId="urn:microsoft.com/office/officeart/2005/8/layout/vList2"/>
    <dgm:cxn modelId="{33B15B2E-9D2F-4EEF-9E8B-4454BE2A0929}" type="presOf" srcId="{21DE2890-9404-4A70-B3FC-44771FC5D5B4}" destId="{4321BFF8-CDBB-46D1-B8BC-BF8C704DE6E9}" srcOrd="0" destOrd="0" presId="urn:microsoft.com/office/officeart/2005/8/layout/vList2"/>
    <dgm:cxn modelId="{0B02F00A-6688-4A04-8DF5-7126F33B2611}" type="presOf" srcId="{8C33BE38-4455-46FB-A413-273AD7C0BAA1}" destId="{2700AE9B-5A86-497B-8F02-49AD08710B32}" srcOrd="0" destOrd="0" presId="urn:microsoft.com/office/officeart/2005/8/layout/vList2"/>
    <dgm:cxn modelId="{89B84DF1-69B8-4957-91CF-31D367387133}" type="presParOf" srcId="{8F9FAF94-40E7-4915-8B59-31B9FCA572D6}" destId="{4321BFF8-CDBB-46D1-B8BC-BF8C704DE6E9}" srcOrd="0" destOrd="0" presId="urn:microsoft.com/office/officeart/2005/8/layout/vList2"/>
    <dgm:cxn modelId="{6CC10970-76B2-4179-BF50-2A4291B68064}" type="presParOf" srcId="{8F9FAF94-40E7-4915-8B59-31B9FCA572D6}" destId="{B460309D-2BA8-4AC7-ACD3-DB7D39C116E0}" srcOrd="1" destOrd="0" presId="urn:microsoft.com/office/officeart/2005/8/layout/vList2"/>
    <dgm:cxn modelId="{028FA2C3-2525-4788-85A6-384ECC79E451}" type="presParOf" srcId="{8F9FAF94-40E7-4915-8B59-31B9FCA572D6}" destId="{85E3BE07-D8BE-45E5-94D5-0FFCCDF1C242}" srcOrd="2" destOrd="0" presId="urn:microsoft.com/office/officeart/2005/8/layout/vList2"/>
    <dgm:cxn modelId="{E6927F58-C1E6-4928-AF62-E106080B635C}" type="presParOf" srcId="{8F9FAF94-40E7-4915-8B59-31B9FCA572D6}" destId="{17D62AED-EAA3-4BA1-BFA0-F170FD575DD8}" srcOrd="3" destOrd="0" presId="urn:microsoft.com/office/officeart/2005/8/layout/vList2"/>
    <dgm:cxn modelId="{A4172DB5-36F2-4D9E-8EFD-FFACE5E37209}" type="presParOf" srcId="{8F9FAF94-40E7-4915-8B59-31B9FCA572D6}" destId="{FEE3224D-611C-4705-8407-2059452A4215}" srcOrd="4" destOrd="0" presId="urn:microsoft.com/office/officeart/2005/8/layout/vList2"/>
    <dgm:cxn modelId="{4242D9D5-ED90-4864-A6B9-D5435307A19B}" type="presParOf" srcId="{8F9FAF94-40E7-4915-8B59-31B9FCA572D6}" destId="{7315FD42-1394-4805-B8FC-A4F5FE097B49}" srcOrd="5" destOrd="0" presId="urn:microsoft.com/office/officeart/2005/8/layout/vList2"/>
    <dgm:cxn modelId="{E5D0D723-F5B1-49A1-A54A-39AF41FF34E9}" type="presParOf" srcId="{8F9FAF94-40E7-4915-8B59-31B9FCA572D6}" destId="{3C42942E-9C7C-44E6-BC1D-330B1B39031C}" srcOrd="6" destOrd="0" presId="urn:microsoft.com/office/officeart/2005/8/layout/vList2"/>
    <dgm:cxn modelId="{46C1B6A7-594C-44ED-A711-035BF5149934}" type="presParOf" srcId="{8F9FAF94-40E7-4915-8B59-31B9FCA572D6}" destId="{B7F55957-9F5D-4D22-8275-2F02F0CE7D12}" srcOrd="7" destOrd="0" presId="urn:microsoft.com/office/officeart/2005/8/layout/vList2"/>
    <dgm:cxn modelId="{357C52D5-E2D5-4CD9-BDAD-9BEC146A10E5}" type="presParOf" srcId="{8F9FAF94-40E7-4915-8B59-31B9FCA572D6}" destId="{2700AE9B-5A86-497B-8F02-49AD08710B32}" srcOrd="8" destOrd="0" presId="urn:microsoft.com/office/officeart/2005/8/layout/vList2"/>
    <dgm:cxn modelId="{337E654A-9B2A-4696-BCB0-8E75E3064096}" type="presParOf" srcId="{8F9FAF94-40E7-4915-8B59-31B9FCA572D6}" destId="{F27FFF1E-A5CE-450D-B124-92666F4CEF3E}" srcOrd="9" destOrd="0" presId="urn:microsoft.com/office/officeart/2005/8/layout/vList2"/>
    <dgm:cxn modelId="{3F41CB29-0285-4361-B610-88B05661739E}" type="presParOf" srcId="{8F9FAF94-40E7-4915-8B59-31B9FCA572D6}" destId="{6913349E-6024-45AD-8110-05120A6C415F}" srcOrd="10" destOrd="0" presId="urn:microsoft.com/office/officeart/2005/8/layout/vList2"/>
    <dgm:cxn modelId="{07B8DB0B-D0A5-4597-87F3-606B9683386C}" type="presParOf" srcId="{8F9FAF94-40E7-4915-8B59-31B9FCA572D6}" destId="{041A466A-B3DC-4D85-A722-0E033F520624}" srcOrd="11" destOrd="0" presId="urn:microsoft.com/office/officeart/2005/8/layout/vList2"/>
    <dgm:cxn modelId="{80D90FD5-33EF-4D43-A341-2DA7F3604A0D}" type="presParOf" srcId="{8F9FAF94-40E7-4915-8B59-31B9FCA572D6}" destId="{C6FC940A-0906-455B-9521-A8685B5E529B}" srcOrd="12" destOrd="0" presId="urn:microsoft.com/office/officeart/2005/8/layout/vList2"/>
    <dgm:cxn modelId="{D3D56EE7-48B8-45E9-949A-081AB92933AA}" type="presParOf" srcId="{8F9FAF94-40E7-4915-8B59-31B9FCA572D6}" destId="{04C61DD2-DE7E-4B10-A5F2-D0E65E411324}" srcOrd="13" destOrd="0" presId="urn:microsoft.com/office/officeart/2005/8/layout/vList2"/>
    <dgm:cxn modelId="{5296BA01-83A8-437A-A056-EBEA430F0C3D}" type="presParOf" srcId="{8F9FAF94-40E7-4915-8B59-31B9FCA572D6}" destId="{EBDCE3D8-4ECC-470C-B776-2A3E3618C5FC}"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21BFF8-CDBB-46D1-B8BC-BF8C704DE6E9}">
      <dsp:nvSpPr>
        <dsp:cNvPr id="0" name=""/>
        <dsp:cNvSpPr/>
      </dsp:nvSpPr>
      <dsp:spPr>
        <a:xfrm>
          <a:off x="0" y="77975"/>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dirty="0" smtClean="0">
              <a:effectLst>
                <a:outerShdw blurRad="38100" dist="38100" dir="2700000" algn="tl">
                  <a:srgbClr val="000000">
                    <a:alpha val="43137"/>
                  </a:srgbClr>
                </a:outerShdw>
              </a:effectLst>
            </a:rPr>
            <a:t>Στάδια λειτουργίας</a:t>
          </a:r>
          <a:endParaRPr lang="en-US" sz="1800" kern="1200" dirty="0">
            <a:effectLst>
              <a:outerShdw blurRad="38100" dist="38100" dir="2700000" algn="tl">
                <a:srgbClr val="000000">
                  <a:alpha val="43137"/>
                </a:srgbClr>
              </a:outerShdw>
            </a:effectLst>
          </a:endParaRPr>
        </a:p>
      </dsp:txBody>
      <dsp:txXfrm>
        <a:off x="0" y="77975"/>
        <a:ext cx="5328591" cy="421200"/>
      </dsp:txXfrm>
    </dsp:sp>
    <dsp:sp modelId="{85E3BE07-D8BE-45E5-94D5-0FFCCDF1C242}">
      <dsp:nvSpPr>
        <dsp:cNvPr id="0" name=""/>
        <dsp:cNvSpPr/>
      </dsp:nvSpPr>
      <dsp:spPr>
        <a:xfrm>
          <a:off x="0" y="551015"/>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dirty="0" smtClean="0">
              <a:effectLst>
                <a:outerShdw blurRad="38100" dist="38100" dir="2700000" algn="tl">
                  <a:srgbClr val="000000">
                    <a:alpha val="43137"/>
                  </a:srgbClr>
                </a:outerShdw>
              </a:effectLst>
            </a:rPr>
            <a:t>Βασικές αρχές</a:t>
          </a:r>
          <a:endParaRPr lang="en-US" sz="1800" kern="1200" dirty="0">
            <a:effectLst>
              <a:outerShdw blurRad="38100" dist="38100" dir="2700000" algn="tl">
                <a:srgbClr val="000000">
                  <a:alpha val="43137"/>
                </a:srgbClr>
              </a:outerShdw>
            </a:effectLst>
          </a:endParaRPr>
        </a:p>
      </dsp:txBody>
      <dsp:txXfrm>
        <a:off x="0" y="551015"/>
        <a:ext cx="5328591" cy="421200"/>
      </dsp:txXfrm>
    </dsp:sp>
    <dsp:sp modelId="{FEE3224D-611C-4705-8407-2059452A4215}">
      <dsp:nvSpPr>
        <dsp:cNvPr id="0" name=""/>
        <dsp:cNvSpPr/>
      </dsp:nvSpPr>
      <dsp:spPr>
        <a:xfrm>
          <a:off x="0" y="102405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strike="noStrike" kern="1200" dirty="0" smtClean="0">
              <a:effectLst>
                <a:outerShdw blurRad="38100" dist="38100" dir="2700000" algn="tl">
                  <a:srgbClr val="000000">
                    <a:alpha val="43137"/>
                  </a:srgbClr>
                </a:outerShdw>
              </a:effectLst>
            </a:rPr>
            <a:t>Ιονισμός</a:t>
          </a:r>
          <a:endParaRPr lang="el-GR" sz="1800" strike="noStrike" kern="1200" dirty="0">
            <a:effectLst>
              <a:outerShdw blurRad="38100" dist="38100" dir="2700000" algn="tl">
                <a:srgbClr val="000000">
                  <a:alpha val="43137"/>
                </a:srgbClr>
              </a:outerShdw>
            </a:effectLst>
          </a:endParaRPr>
        </a:p>
      </dsp:txBody>
      <dsp:txXfrm>
        <a:off x="0" y="1024056"/>
        <a:ext cx="5328591" cy="421200"/>
      </dsp:txXfrm>
    </dsp:sp>
    <dsp:sp modelId="{3C42942E-9C7C-44E6-BC1D-330B1B39031C}">
      <dsp:nvSpPr>
        <dsp:cNvPr id="0" name=""/>
        <dsp:cNvSpPr/>
      </dsp:nvSpPr>
      <dsp:spPr>
        <a:xfrm>
          <a:off x="0" y="149709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strike="noStrike" kern="1200" dirty="0" smtClean="0">
              <a:effectLst>
                <a:outerShdw blurRad="38100" dist="38100" dir="2700000" algn="tl">
                  <a:srgbClr val="000000">
                    <a:alpha val="43137"/>
                  </a:srgbClr>
                </a:outerShdw>
              </a:effectLst>
            </a:rPr>
            <a:t>Επιτάχυνση</a:t>
          </a:r>
          <a:endParaRPr lang="el-GR" sz="1800" kern="1200" dirty="0">
            <a:effectLst>
              <a:outerShdw blurRad="38100" dist="38100" dir="2700000" algn="tl">
                <a:srgbClr val="000000">
                  <a:alpha val="43137"/>
                </a:srgbClr>
              </a:outerShdw>
            </a:effectLst>
          </a:endParaRPr>
        </a:p>
      </dsp:txBody>
      <dsp:txXfrm>
        <a:off x="0" y="1497096"/>
        <a:ext cx="5328591" cy="421200"/>
      </dsp:txXfrm>
    </dsp:sp>
    <dsp:sp modelId="{2700AE9B-5A86-497B-8F02-49AD08710B32}">
      <dsp:nvSpPr>
        <dsp:cNvPr id="0" name=""/>
        <dsp:cNvSpPr/>
      </dsp:nvSpPr>
      <dsp:spPr>
        <a:xfrm>
          <a:off x="0" y="197013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dirty="0" smtClean="0">
              <a:effectLst>
                <a:outerShdw blurRad="38100" dist="38100" dir="2700000" algn="tl">
                  <a:srgbClr val="000000">
                    <a:alpha val="43137"/>
                  </a:srgbClr>
                </a:outerShdw>
              </a:effectLst>
            </a:rPr>
            <a:t>Εκτροπή</a:t>
          </a:r>
          <a:endParaRPr lang="el-GR" sz="1800" kern="1200" dirty="0">
            <a:effectLst>
              <a:outerShdw blurRad="38100" dist="38100" dir="2700000" algn="tl">
                <a:srgbClr val="000000">
                  <a:alpha val="43137"/>
                </a:srgbClr>
              </a:outerShdw>
            </a:effectLst>
          </a:endParaRPr>
        </a:p>
      </dsp:txBody>
      <dsp:txXfrm>
        <a:off x="0" y="1970136"/>
        <a:ext cx="5328591" cy="421200"/>
      </dsp:txXfrm>
    </dsp:sp>
    <dsp:sp modelId="{6913349E-6024-45AD-8110-05120A6C415F}">
      <dsp:nvSpPr>
        <dsp:cNvPr id="0" name=""/>
        <dsp:cNvSpPr/>
      </dsp:nvSpPr>
      <dsp:spPr>
        <a:xfrm>
          <a:off x="0" y="244317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smtClean="0">
              <a:effectLst>
                <a:outerShdw blurRad="38100" dist="38100" dir="2700000" algn="tl">
                  <a:srgbClr val="000000">
                    <a:alpha val="43137"/>
                  </a:srgbClr>
                </a:outerShdw>
              </a:effectLst>
            </a:rPr>
            <a:t>Ανίχνευση</a:t>
          </a:r>
          <a:endParaRPr lang="el-GR" sz="1800" kern="1200" dirty="0">
            <a:effectLst>
              <a:outerShdw blurRad="38100" dist="38100" dir="2700000" algn="tl">
                <a:srgbClr val="000000">
                  <a:alpha val="43137"/>
                </a:srgbClr>
              </a:outerShdw>
            </a:effectLst>
          </a:endParaRPr>
        </a:p>
      </dsp:txBody>
      <dsp:txXfrm>
        <a:off x="0" y="2443176"/>
        <a:ext cx="5328591" cy="421200"/>
      </dsp:txXfrm>
    </dsp:sp>
    <dsp:sp modelId="{C6FC940A-0906-455B-9521-A8685B5E529B}">
      <dsp:nvSpPr>
        <dsp:cNvPr id="0" name=""/>
        <dsp:cNvSpPr/>
      </dsp:nvSpPr>
      <dsp:spPr>
        <a:xfrm>
          <a:off x="0" y="291621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dirty="0" smtClean="0">
              <a:effectLst>
                <a:outerShdw blurRad="38100" dist="38100" dir="2700000" algn="tl">
                  <a:srgbClr val="000000">
                    <a:alpha val="43137"/>
                  </a:srgbClr>
                </a:outerShdw>
              </a:effectLst>
            </a:rPr>
            <a:t>Φάσμα μάζας</a:t>
          </a:r>
          <a:endParaRPr lang="el-GR" sz="1800" kern="1200" dirty="0">
            <a:effectLst>
              <a:outerShdw blurRad="38100" dist="38100" dir="2700000" algn="tl">
                <a:srgbClr val="000000">
                  <a:alpha val="43137"/>
                </a:srgbClr>
              </a:outerShdw>
            </a:effectLst>
          </a:endParaRPr>
        </a:p>
      </dsp:txBody>
      <dsp:txXfrm>
        <a:off x="0" y="2916216"/>
        <a:ext cx="5328591" cy="421200"/>
      </dsp:txXfrm>
    </dsp:sp>
    <dsp:sp modelId="{EBDCE3D8-4ECC-470C-B776-2A3E3618C5FC}">
      <dsp:nvSpPr>
        <dsp:cNvPr id="0" name=""/>
        <dsp:cNvSpPr/>
      </dsp:nvSpPr>
      <dsp:spPr>
        <a:xfrm>
          <a:off x="0" y="3389256"/>
          <a:ext cx="532859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smtClean="0">
              <a:effectLst>
                <a:outerShdw blurRad="38100" dist="38100" dir="2700000" algn="tl">
                  <a:srgbClr val="000000">
                    <a:alpha val="43137"/>
                  </a:srgbClr>
                </a:outerShdw>
              </a:effectLst>
            </a:rPr>
            <a:t>Χρησιμότητα </a:t>
          </a:r>
          <a:endParaRPr lang="el-GR" sz="1800" kern="1200" dirty="0">
            <a:effectLst>
              <a:outerShdw blurRad="38100" dist="38100" dir="2700000" algn="tl">
                <a:srgbClr val="000000">
                  <a:alpha val="43137"/>
                </a:srgbClr>
              </a:outerShdw>
            </a:effectLst>
          </a:endParaRPr>
        </a:p>
      </dsp:txBody>
      <dsp:txXfrm>
        <a:off x="0" y="3389256"/>
        <a:ext cx="5328591" cy="421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CC019-86AE-407A-9536-15209983F29E}" type="datetimeFigureOut">
              <a:rPr lang="el-GR" smtClean="0"/>
              <a:pPr/>
              <a:t>17/1/2011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35804-5714-4A86-83FF-A5E7516F262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A535804-5714-4A86-83FF-A5E7516F2629}" type="slidenum">
              <a:rPr lang="el-GR" smtClean="0"/>
              <a:pPr/>
              <a:t>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A535804-5714-4A86-83FF-A5E7516F2629}"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19" name="18 - Θέση υποσέλιδου"/>
          <p:cNvSpPr>
            <a:spLocks noGrp="1"/>
          </p:cNvSpPr>
          <p:nvPr>
            <p:ph type="ftr" sz="quarter" idx="11"/>
          </p:nvPr>
        </p:nvSpPr>
        <p:spPr/>
        <p:txBody>
          <a:bodyPr/>
          <a:lstStyle/>
          <a:p>
            <a:endParaRPr kumimoji="0" lang="en-US"/>
          </a:p>
        </p:txBody>
      </p:sp>
      <p:sp>
        <p:nvSpPr>
          <p:cNvPr id="27" name="26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37BB6B-EE1B-48FB-8575-0D55C373DE88}" type="datetimeFigureOut">
              <a:rPr lang="en-US" smtClean="0"/>
              <a:pPr/>
              <a:t>1/17/2011</a:t>
            </a:fld>
            <a:endParaRPr lang="en-US" dirty="0"/>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8" name="7 - Θέση αριθμού διαφάνειας"/>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8 - Θέση υποσέλιδου"/>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637BB6B-EE1B-48FB-8575-0D55C373DE88}" type="datetimeFigureOut">
              <a:rPr lang="en-US" smtClean="0"/>
              <a:pPr/>
              <a:t>1/17/2011</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E637BB6B-EE1B-48FB-8575-0D55C373DE88}" type="datetimeFigureOut">
              <a:rPr lang="en-US" smtClean="0"/>
              <a:pPr/>
              <a:t>1/17/2011</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1/17/2011</a:t>
            </a:fld>
            <a:endParaRPr lang="en-US" sz="1000">
              <a:solidFill>
                <a:schemeClr val="tx2">
                  <a:shade val="50000"/>
                </a:schemeClr>
              </a:solidFill>
            </a:endParaRP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mhhe.com/physsci/chemistry/carey/student/olc/graphics/carey04oc/ref/ch13ms.html" TargetMode="External"/><Relationship Id="rId3" Type="http://schemas.openxmlformats.org/officeDocument/2006/relationships/hyperlink" Target="http://tccc.iesl.forth.gr/AMS_EPEAEK/courses/LazPap/MSLab_AMS.htm%20_02_Mass_Spectrometry_pt1.pdf" TargetMode="External"/><Relationship Id="rId7" Type="http://schemas.openxmlformats.org/officeDocument/2006/relationships/hyperlink" Target="http://www.hopkinsmedicine.org/mams/MAMS/middleframe_files/teaching_files/ME330.884/2007/MS2007%20Lecture%201%20-%20Introduction.pdf" TargetMode="External"/><Relationship Id="rId2" Type="http://schemas.openxmlformats.org/officeDocument/2006/relationships/hyperlink" Target="http://www.chem.uoa.gr/courses/analtechn/SAT" TargetMode="External"/><Relationship Id="rId1" Type="http://schemas.openxmlformats.org/officeDocument/2006/relationships/slideLayout" Target="../slideLayouts/slideLayout2.xml"/><Relationship Id="rId6" Type="http://schemas.openxmlformats.org/officeDocument/2006/relationships/hyperlink" Target="http://www.hopkinsmedicine.org/mams/MAMS/middleframe_files/msbiomed.htm" TargetMode="External"/><Relationship Id="rId11" Type="http://schemas.openxmlformats.org/officeDocument/2006/relationships/hyperlink" Target="http://en.wikipedia.org/wiki/Mass_spectrometry" TargetMode="External"/><Relationship Id="rId5" Type="http://schemas.openxmlformats.org/officeDocument/2006/relationships/hyperlink" Target="http://www.physics.upatras.gr/UploadedFiles/course_228_2476.pdf" TargetMode="External"/><Relationship Id="rId10" Type="http://schemas.openxmlformats.org/officeDocument/2006/relationships/hyperlink" Target="http://science.jrank.org/pages/4167/Mass-Spectrometry.html" TargetMode="External"/><Relationship Id="rId4" Type="http://schemas.openxmlformats.org/officeDocument/2006/relationships/hyperlink" Target="http://www.chemguide.co.uk/analysis/masspec/howitworks.html" TargetMode="External"/><Relationship Id="rId9" Type="http://schemas.openxmlformats.org/officeDocument/2006/relationships/hyperlink" Target="http://www.chemguide.co.uk/analysis/masspec/fragment.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rancalanci1"/>
          <p:cNvPicPr>
            <a:picLocks noChangeAspect="1" noChangeArrowheads="1"/>
          </p:cNvPicPr>
          <p:nvPr/>
        </p:nvPicPr>
        <p:blipFill>
          <a:blip r:embed="rId2" cstate="print"/>
          <a:srcRect t="26898"/>
          <a:stretch>
            <a:fillRect/>
          </a:stretch>
        </p:blipFill>
        <p:spPr bwMode="auto">
          <a:xfrm>
            <a:off x="395536" y="332656"/>
            <a:ext cx="6048672" cy="3316268"/>
          </a:xfrm>
          <a:prstGeom prst="rect">
            <a:avLst/>
          </a:prstGeom>
          <a:noFill/>
          <a:ln w="9525">
            <a:solidFill>
              <a:schemeClr val="tx1"/>
            </a:solidFill>
            <a:miter lim="800000"/>
            <a:headEnd/>
            <a:tailEnd/>
          </a:ln>
        </p:spPr>
      </p:pic>
      <p:sp>
        <p:nvSpPr>
          <p:cNvPr id="6" name="Rectangle 2"/>
          <p:cNvSpPr txBox="1">
            <a:spLocks noChangeArrowheads="1"/>
          </p:cNvSpPr>
          <p:nvPr/>
        </p:nvSpPr>
        <p:spPr>
          <a:xfrm>
            <a:off x="395536" y="3789040"/>
            <a:ext cx="6120680" cy="1080120"/>
          </a:xfrm>
          <a:prstGeom prst="rect">
            <a:avLst/>
          </a:prstGeom>
        </p:spPr>
        <p:txBody>
          <a:bodyPr vert="horz" lIns="45720" rIns="45720" anchor="ctr">
            <a:normAutofit fontScale="97500"/>
          </a:bodyPr>
          <a:lstStyle/>
          <a:p>
            <a:pPr lvl="0">
              <a:spcBef>
                <a:spcPct val="0"/>
              </a:spcBef>
            </a:pPr>
            <a:r>
              <a:rPr kumimoji="0" lang="el-GR" sz="3000" b="0" i="0" u="none" strike="noStrike" kern="1200" cap="none" spc="0" normalizeH="0" baseline="0" noProof="0" dirty="0" smtClean="0">
                <a:ln>
                  <a:noFill/>
                </a:ln>
                <a:solidFill>
                  <a:schemeClr val="tx1"/>
                </a:solidFill>
                <a:effectLst/>
                <a:uLnTx/>
                <a:uFillTx/>
                <a:latin typeface="+mj-lt"/>
                <a:ea typeface="+mj-ea"/>
                <a:cs typeface="+mj-cs"/>
              </a:rPr>
              <a:t>Εφαρμοσμένος Ηλεκτρομαγνητισμός</a:t>
            </a:r>
            <a:br>
              <a:rPr kumimoji="0" lang="el-GR" sz="3000" b="0" i="0" u="none" strike="noStrike" kern="1200" cap="none" spc="0" normalizeH="0" baseline="0" noProof="0" dirty="0" smtClean="0">
                <a:ln>
                  <a:noFill/>
                </a:ln>
                <a:solidFill>
                  <a:schemeClr val="tx1"/>
                </a:solidFill>
                <a:effectLst/>
                <a:uLnTx/>
                <a:uFillTx/>
                <a:latin typeface="+mj-lt"/>
                <a:ea typeface="+mj-ea"/>
                <a:cs typeface="+mj-cs"/>
              </a:rPr>
            </a:br>
            <a:r>
              <a:rPr kumimoji="0" lang="el-GR" sz="3000" b="0" i="0" u="none" strike="noStrike" kern="1200" cap="none" spc="0" normalizeH="0" baseline="0" noProof="0" dirty="0" smtClean="0">
                <a:ln>
                  <a:noFill/>
                </a:ln>
                <a:solidFill>
                  <a:schemeClr val="tx1"/>
                </a:solidFill>
                <a:effectLst/>
                <a:uLnTx/>
                <a:uFillTx/>
                <a:latin typeface="+mj-lt"/>
                <a:ea typeface="+mj-ea"/>
                <a:cs typeface="+mj-cs"/>
              </a:rPr>
              <a:t>Εργασία </a:t>
            </a:r>
            <a:r>
              <a:rPr lang="en-US" sz="3000" dirty="0" smtClean="0">
                <a:latin typeface="+mj-lt"/>
                <a:ea typeface="+mj-ea"/>
                <a:cs typeface="+mj-cs"/>
              </a:rPr>
              <a:t>: </a:t>
            </a:r>
            <a:r>
              <a:rPr lang="el-GR" sz="3200" dirty="0" smtClean="0"/>
              <a:t>Φασματογράφος Μάζας</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3"/>
          <p:cNvSpPr txBox="1">
            <a:spLocks noChangeArrowheads="1"/>
          </p:cNvSpPr>
          <p:nvPr/>
        </p:nvSpPr>
        <p:spPr>
          <a:xfrm>
            <a:off x="323528" y="4869160"/>
            <a:ext cx="6912768" cy="864096"/>
          </a:xfrm>
          <a:prstGeom prst="rect">
            <a:avLst/>
          </a:prstGeom>
        </p:spPr>
        <p:txBody>
          <a:bodyPr vert="horz">
            <a:normAutofit/>
          </a:bodyPr>
          <a:lstStyle/>
          <a:p>
            <a:pPr marL="420624" lvl="0" indent="-384048">
              <a:lnSpc>
                <a:spcPct val="90000"/>
              </a:lnSpc>
              <a:spcBef>
                <a:spcPct val="20000"/>
              </a:spcBef>
              <a:buClr>
                <a:schemeClr val="accent1"/>
              </a:buClr>
              <a:buSzPct val="80000"/>
            </a:pPr>
            <a:r>
              <a:rPr lang="el-GR" sz="2800" i="1" dirty="0" smtClean="0"/>
              <a:t>Φοιτητής : </a:t>
            </a:r>
            <a:r>
              <a:rPr lang="el-GR" sz="2800" i="1" dirty="0" err="1" smtClean="0"/>
              <a:t>Δαμουράς</a:t>
            </a:r>
            <a:r>
              <a:rPr kumimoji="0" lang="el-GR" sz="3000" b="0" i="0" u="none" strike="noStrike" kern="1200" cap="none" spc="0" normalizeH="0" noProof="0" dirty="0" smtClean="0">
                <a:ln>
                  <a:noFill/>
                </a:ln>
                <a:solidFill>
                  <a:schemeClr val="tx1"/>
                </a:solidFill>
                <a:effectLst/>
                <a:uLnTx/>
                <a:uFillTx/>
                <a:latin typeface="+mn-lt"/>
                <a:ea typeface="+mn-ea"/>
                <a:cs typeface="+mn-cs"/>
              </a:rPr>
              <a:t> </a:t>
            </a:r>
            <a:r>
              <a:rPr lang="el-GR" sz="2800" i="1" dirty="0" smtClean="0"/>
              <a:t>Νικόλαος</a:t>
            </a:r>
          </a:p>
          <a:p>
            <a:pPr marL="420624" indent="-384048">
              <a:lnSpc>
                <a:spcPct val="90000"/>
              </a:lnSpc>
              <a:spcBef>
                <a:spcPct val="20000"/>
              </a:spcBef>
              <a:buClr>
                <a:schemeClr val="accent1"/>
              </a:buClr>
              <a:buSzPct val="80000"/>
            </a:pPr>
            <a:r>
              <a:rPr lang="el-GR" i="1" dirty="0" smtClean="0"/>
              <a:t>ΕΠΙΒΛΕΠΩΝ ΚΑΘΗΓΗΤΗΣ</a:t>
            </a:r>
            <a:r>
              <a:rPr lang="el-GR" dirty="0" smtClean="0"/>
              <a:t>: </a:t>
            </a:r>
            <a:r>
              <a:rPr lang="el-GR" b="1" dirty="0" smtClean="0"/>
              <a:t>Δρ (</a:t>
            </a:r>
            <a:r>
              <a:rPr lang="en-US" b="1" dirty="0" smtClean="0"/>
              <a:t>Ph.D.) </a:t>
            </a:r>
            <a:r>
              <a:rPr lang="el-GR" b="1" dirty="0" smtClean="0"/>
              <a:t>Πετρίδης Κωνσταντίνος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69" name="Picture 1"/>
          <p:cNvPicPr>
            <a:picLocks noChangeAspect="1" noChangeArrowheads="1"/>
          </p:cNvPicPr>
          <p:nvPr/>
        </p:nvPicPr>
        <p:blipFill>
          <a:blip r:embed="rId3" cstate="print"/>
          <a:srcRect/>
          <a:stretch>
            <a:fillRect/>
          </a:stretch>
        </p:blipFill>
        <p:spPr bwMode="auto">
          <a:xfrm>
            <a:off x="467544" y="5661248"/>
            <a:ext cx="2819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16632"/>
            <a:ext cx="7467600" cy="346050"/>
          </a:xfrm>
        </p:spPr>
        <p:txBody>
          <a:bodyPr>
            <a:noAutofit/>
          </a:bodyPr>
          <a:lstStyle/>
          <a:p>
            <a:r>
              <a:rPr lang="el-GR" sz="1800" b="1" dirty="0" smtClean="0"/>
              <a:t>Σχηματικό</a:t>
            </a:r>
            <a:r>
              <a:rPr lang="el-GR" sz="1600" b="1" dirty="0" smtClean="0"/>
              <a:t> λειτουργιάς Φασματογράφου.</a:t>
            </a:r>
            <a:endParaRPr lang="el-GR" sz="1600" b="1" dirty="0"/>
          </a:p>
        </p:txBody>
      </p:sp>
      <p:pic>
        <p:nvPicPr>
          <p:cNvPr id="3078" name="Picture 6"/>
          <p:cNvPicPr>
            <a:picLocks noChangeAspect="1" noChangeArrowheads="1"/>
          </p:cNvPicPr>
          <p:nvPr/>
        </p:nvPicPr>
        <p:blipFill>
          <a:blip r:embed="rId3" cstate="print"/>
          <a:srcRect/>
          <a:stretch>
            <a:fillRect/>
          </a:stretch>
        </p:blipFill>
        <p:spPr bwMode="auto">
          <a:xfrm>
            <a:off x="323528" y="548680"/>
            <a:ext cx="7920880" cy="5940660"/>
          </a:xfrm>
          <a:prstGeom prst="rect">
            <a:avLst/>
          </a:prstGeom>
          <a:noFill/>
          <a:ln w="9525">
            <a:noFill/>
            <a:miter lim="800000"/>
            <a:headEnd/>
            <a:tailEnd/>
          </a:ln>
        </p:spPr>
      </p:pic>
      <p:sp>
        <p:nvSpPr>
          <p:cNvPr id="5" name="4 - TextBox"/>
          <p:cNvSpPr txBox="1"/>
          <p:nvPr/>
        </p:nvSpPr>
        <p:spPr>
          <a:xfrm>
            <a:off x="4139952" y="4077072"/>
            <a:ext cx="3960440" cy="1754326"/>
          </a:xfrm>
          <a:prstGeom prst="rect">
            <a:avLst/>
          </a:prstGeom>
          <a:noFill/>
        </p:spPr>
        <p:txBody>
          <a:bodyPr wrap="square" rtlCol="0">
            <a:spAutoFit/>
          </a:bodyPr>
          <a:lstStyle/>
          <a:p>
            <a:r>
              <a:rPr lang="el-GR" sz="1200" dirty="0" smtClean="0">
                <a:solidFill>
                  <a:schemeClr val="bg1"/>
                </a:solidFill>
              </a:rPr>
              <a:t>Λόγο του ότι τα ιονισμένα μόρια είναι συνήθως φορτισμένα όλα κατά +1</a:t>
            </a:r>
            <a:r>
              <a:rPr lang="en-US" sz="1200" baseline="30000" dirty="0" smtClean="0">
                <a:solidFill>
                  <a:schemeClr val="bg1"/>
                </a:solidFill>
              </a:rPr>
              <a:t>e</a:t>
            </a:r>
            <a:r>
              <a:rPr lang="el-GR" sz="1200" dirty="0" smtClean="0">
                <a:solidFill>
                  <a:schemeClr val="bg1"/>
                </a:solidFill>
              </a:rPr>
              <a:t> αποκτούν όλα την ιδία κινητική ενεργεία. Το μόνο που έχουν διαφορετικό κατά την διέλευση τους από το μαγνητικό πεδίο είναι η μάζα τους και η ταχύτητα τους.</a:t>
            </a:r>
          </a:p>
          <a:p>
            <a:r>
              <a:rPr lang="el-GR" sz="1200" dirty="0" smtClean="0">
                <a:solidFill>
                  <a:schemeClr val="bg1"/>
                </a:solidFill>
              </a:rPr>
              <a:t>Με βάση αυτή την αρχή, μπορούμε να επιλέξουμε τα μόρια που θα περάσουν στο τελικό στάδιο, αλλάζοντας κατάλληλα την ένταση του μαγνητικού πεδίου ή του ηλεκτρικού.</a:t>
            </a:r>
            <a:endParaRPr lang="el-GR" sz="1200" dirty="0">
              <a:solidFill>
                <a:schemeClr val="bg1"/>
              </a:solidFill>
            </a:endParaRPr>
          </a:p>
        </p:txBody>
      </p:sp>
      <p:pic>
        <p:nvPicPr>
          <p:cNvPr id="21507" name="Picture 3"/>
          <p:cNvPicPr>
            <a:picLocks noChangeAspect="1" noChangeArrowheads="1"/>
          </p:cNvPicPr>
          <p:nvPr/>
        </p:nvPicPr>
        <p:blipFill>
          <a:blip r:embed="rId4" cstate="print"/>
          <a:srcRect/>
          <a:stretch>
            <a:fillRect/>
          </a:stretch>
        </p:blipFill>
        <p:spPr bwMode="auto">
          <a:xfrm>
            <a:off x="3419872" y="4149080"/>
            <a:ext cx="69532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560840" cy="792088"/>
          </a:xfrm>
        </p:spPr>
        <p:txBody>
          <a:bodyPr>
            <a:noAutofit/>
          </a:bodyPr>
          <a:lstStyle/>
          <a:p>
            <a:r>
              <a:rPr lang="el-GR" sz="1800" dirty="0" smtClean="0"/>
              <a:t>Για να ανιχνεύσουμε τα υπόλοιπα ιόντα</a:t>
            </a:r>
            <a:r>
              <a:rPr lang="en-US" sz="1800" dirty="0" smtClean="0"/>
              <a:t> </a:t>
            </a:r>
            <a:r>
              <a:rPr lang="el-GR" sz="1800" dirty="0" smtClean="0"/>
              <a:t>που χάθηκαν στην διαδρομή προς τον ανιχνευτή ρυθμίζουμε ανάλογα</a:t>
            </a:r>
            <a:r>
              <a:rPr lang="en-US" sz="1800" dirty="0" smtClean="0"/>
              <a:t> </a:t>
            </a:r>
            <a:r>
              <a:rPr lang="el-GR" sz="1800" dirty="0" smtClean="0"/>
              <a:t>την ένταση του μαγνητικού πεδίου.</a:t>
            </a:r>
            <a:br>
              <a:rPr lang="el-GR" sz="1800" dirty="0" smtClean="0"/>
            </a:br>
            <a:endParaRPr lang="el-GR" sz="1800" dirty="0"/>
          </a:p>
        </p:txBody>
      </p:sp>
      <p:sp>
        <p:nvSpPr>
          <p:cNvPr id="5" name="Text Box 6"/>
          <p:cNvSpPr txBox="1">
            <a:spLocks noChangeArrowheads="1"/>
          </p:cNvSpPr>
          <p:nvPr/>
        </p:nvSpPr>
        <p:spPr bwMode="auto">
          <a:xfrm>
            <a:off x="5135328" y="4797152"/>
            <a:ext cx="1596912" cy="276999"/>
          </a:xfrm>
          <a:prstGeom prst="rect">
            <a:avLst/>
          </a:prstGeom>
          <a:noFill/>
          <a:ln w="9525">
            <a:noFill/>
            <a:miter lim="800000"/>
            <a:headEnd/>
            <a:tailEnd/>
          </a:ln>
          <a:effectLst/>
        </p:spPr>
        <p:txBody>
          <a:bodyPr wrap="none">
            <a:spAutoFit/>
          </a:bodyPr>
          <a:lstStyle/>
          <a:p>
            <a:pPr algn="ctr">
              <a:lnSpc>
                <a:spcPct val="100000"/>
              </a:lnSpc>
              <a:spcBef>
                <a:spcPct val="0"/>
              </a:spcBef>
              <a:buClrTx/>
              <a:buSzTx/>
              <a:buFontTx/>
              <a:buNone/>
            </a:pPr>
            <a:r>
              <a:rPr lang="el-GR" sz="1200" dirty="0" smtClean="0">
                <a:latin typeface="Arial" charset="0"/>
              </a:rPr>
              <a:t>Βαρύτερα σωματίδια</a:t>
            </a:r>
            <a:endParaRPr lang="el-GR" sz="1200" dirty="0">
              <a:latin typeface="Arial" charset="0"/>
            </a:endParaRPr>
          </a:p>
        </p:txBody>
      </p:sp>
      <p:sp>
        <p:nvSpPr>
          <p:cNvPr id="6" name="Text Box 7"/>
          <p:cNvSpPr txBox="1">
            <a:spLocks noChangeArrowheads="1"/>
          </p:cNvSpPr>
          <p:nvPr/>
        </p:nvSpPr>
        <p:spPr bwMode="auto">
          <a:xfrm>
            <a:off x="5076056" y="5013176"/>
            <a:ext cx="2160240" cy="288031"/>
          </a:xfrm>
          <a:prstGeom prst="rect">
            <a:avLst/>
          </a:prstGeom>
          <a:noFill/>
          <a:ln w="9525">
            <a:noFill/>
            <a:miter lim="800000"/>
            <a:headEnd/>
            <a:tailEnd/>
          </a:ln>
          <a:effectLst/>
        </p:spPr>
        <p:txBody>
          <a:bodyPr wrap="square">
            <a:spAutoFit/>
          </a:bodyPr>
          <a:lstStyle/>
          <a:p>
            <a:pPr algn="ctr">
              <a:lnSpc>
                <a:spcPct val="100000"/>
              </a:lnSpc>
              <a:spcBef>
                <a:spcPct val="0"/>
              </a:spcBef>
              <a:buClrTx/>
              <a:buSzTx/>
              <a:buFontTx/>
              <a:buNone/>
            </a:pPr>
            <a:r>
              <a:rPr lang="el-GR" sz="1200" dirty="0" smtClean="0">
                <a:latin typeface="Arial" charset="0"/>
              </a:rPr>
              <a:t>Μεσαίου βάρους σωματίδια</a:t>
            </a:r>
            <a:endParaRPr lang="el-GR" sz="1200" dirty="0">
              <a:latin typeface="Arial" charset="0"/>
            </a:endParaRPr>
          </a:p>
        </p:txBody>
      </p:sp>
      <p:pic>
        <p:nvPicPr>
          <p:cNvPr id="22535" name="Picture 7"/>
          <p:cNvPicPr>
            <a:picLocks noChangeAspect="1" noChangeArrowheads="1"/>
          </p:cNvPicPr>
          <p:nvPr/>
        </p:nvPicPr>
        <p:blipFill>
          <a:blip r:embed="rId2" cstate="print"/>
          <a:srcRect/>
          <a:stretch>
            <a:fillRect/>
          </a:stretch>
        </p:blipFill>
        <p:spPr bwMode="auto">
          <a:xfrm>
            <a:off x="5004047" y="4869159"/>
            <a:ext cx="144016" cy="144016"/>
          </a:xfrm>
          <a:prstGeom prst="rect">
            <a:avLst/>
          </a:prstGeom>
          <a:noFill/>
          <a:ln w="9525">
            <a:noFill/>
            <a:miter lim="800000"/>
            <a:headEnd/>
            <a:tailEnd/>
          </a:ln>
        </p:spPr>
      </p:pic>
      <p:pic>
        <p:nvPicPr>
          <p:cNvPr id="22536" name="Picture 8"/>
          <p:cNvPicPr>
            <a:picLocks noChangeAspect="1" noChangeArrowheads="1"/>
          </p:cNvPicPr>
          <p:nvPr/>
        </p:nvPicPr>
        <p:blipFill>
          <a:blip r:embed="rId3" cstate="print"/>
          <a:srcRect/>
          <a:stretch>
            <a:fillRect/>
          </a:stretch>
        </p:blipFill>
        <p:spPr bwMode="auto">
          <a:xfrm>
            <a:off x="5004047" y="5085183"/>
            <a:ext cx="144016" cy="144016"/>
          </a:xfrm>
          <a:prstGeom prst="rect">
            <a:avLst/>
          </a:prstGeom>
          <a:noFill/>
          <a:ln w="9525">
            <a:noFill/>
            <a:miter lim="800000"/>
            <a:headEnd/>
            <a:tailEnd/>
          </a:ln>
        </p:spPr>
      </p:pic>
      <p:pic>
        <p:nvPicPr>
          <p:cNvPr id="22538" name="Picture 10"/>
          <p:cNvPicPr>
            <a:picLocks noChangeAspect="1" noChangeArrowheads="1"/>
          </p:cNvPicPr>
          <p:nvPr/>
        </p:nvPicPr>
        <p:blipFill>
          <a:blip r:embed="rId4" cstate="print"/>
          <a:srcRect/>
          <a:stretch>
            <a:fillRect/>
          </a:stretch>
        </p:blipFill>
        <p:spPr bwMode="auto">
          <a:xfrm>
            <a:off x="4572000" y="908720"/>
            <a:ext cx="4135074" cy="2808312"/>
          </a:xfrm>
          <a:prstGeom prst="rect">
            <a:avLst/>
          </a:prstGeom>
          <a:noFill/>
          <a:ln w="9525">
            <a:noFill/>
            <a:miter lim="800000"/>
            <a:headEnd/>
            <a:tailEnd/>
          </a:ln>
        </p:spPr>
      </p:pic>
      <p:pic>
        <p:nvPicPr>
          <p:cNvPr id="22539" name="Picture 11"/>
          <p:cNvPicPr>
            <a:picLocks noChangeAspect="1" noChangeArrowheads="1"/>
          </p:cNvPicPr>
          <p:nvPr/>
        </p:nvPicPr>
        <p:blipFill>
          <a:blip r:embed="rId5" cstate="print"/>
          <a:srcRect/>
          <a:stretch>
            <a:fillRect/>
          </a:stretch>
        </p:blipFill>
        <p:spPr bwMode="auto">
          <a:xfrm>
            <a:off x="251520" y="3789040"/>
            <a:ext cx="4176464" cy="2836422"/>
          </a:xfrm>
          <a:prstGeom prst="rect">
            <a:avLst/>
          </a:prstGeom>
          <a:noFill/>
          <a:ln w="9525">
            <a:noFill/>
            <a:miter lim="800000"/>
            <a:headEnd/>
            <a:tailEnd/>
          </a:ln>
        </p:spPr>
      </p:pic>
      <p:pic>
        <p:nvPicPr>
          <p:cNvPr id="22540" name="Picture 12"/>
          <p:cNvPicPr>
            <a:picLocks noChangeAspect="1" noChangeArrowheads="1"/>
          </p:cNvPicPr>
          <p:nvPr/>
        </p:nvPicPr>
        <p:blipFill>
          <a:blip r:embed="rId6" cstate="print"/>
          <a:srcRect/>
          <a:stretch>
            <a:fillRect/>
          </a:stretch>
        </p:blipFill>
        <p:spPr bwMode="auto">
          <a:xfrm>
            <a:off x="251520" y="908720"/>
            <a:ext cx="4176464" cy="2836422"/>
          </a:xfrm>
          <a:prstGeom prst="rect">
            <a:avLst/>
          </a:prstGeom>
          <a:noFill/>
          <a:ln w="9525">
            <a:noFill/>
            <a:miter lim="800000"/>
            <a:headEnd/>
            <a:tailEnd/>
          </a:ln>
        </p:spPr>
      </p:pic>
      <p:pic>
        <p:nvPicPr>
          <p:cNvPr id="22541" name="Picture 13"/>
          <p:cNvPicPr>
            <a:picLocks noChangeAspect="1" noChangeArrowheads="1"/>
          </p:cNvPicPr>
          <p:nvPr/>
        </p:nvPicPr>
        <p:blipFill>
          <a:blip r:embed="rId7" cstate="print"/>
          <a:srcRect/>
          <a:stretch>
            <a:fillRect/>
          </a:stretch>
        </p:blipFill>
        <p:spPr bwMode="auto">
          <a:xfrm>
            <a:off x="5004048" y="5301208"/>
            <a:ext cx="144016" cy="144016"/>
          </a:xfrm>
          <a:prstGeom prst="rect">
            <a:avLst/>
          </a:prstGeom>
          <a:noFill/>
          <a:ln w="9525">
            <a:noFill/>
            <a:miter lim="800000"/>
            <a:headEnd/>
            <a:tailEnd/>
          </a:ln>
        </p:spPr>
      </p:pic>
      <p:sp>
        <p:nvSpPr>
          <p:cNvPr id="21" name="20 - Ορθογώνιο"/>
          <p:cNvSpPr/>
          <p:nvPr/>
        </p:nvSpPr>
        <p:spPr>
          <a:xfrm>
            <a:off x="5076056" y="5229200"/>
            <a:ext cx="1470451" cy="261610"/>
          </a:xfrm>
          <a:prstGeom prst="rect">
            <a:avLst/>
          </a:prstGeom>
        </p:spPr>
        <p:txBody>
          <a:bodyPr wrap="square">
            <a:spAutoFit/>
          </a:bodyPr>
          <a:lstStyle/>
          <a:p>
            <a:pPr algn="ctr">
              <a:lnSpc>
                <a:spcPct val="100000"/>
              </a:lnSpc>
              <a:spcBef>
                <a:spcPct val="0"/>
              </a:spcBef>
              <a:buClrTx/>
              <a:buSzTx/>
              <a:buFontTx/>
              <a:buNone/>
            </a:pPr>
            <a:r>
              <a:rPr lang="el-GR" sz="1100" dirty="0" smtClean="0">
                <a:latin typeface="Arial" charset="0"/>
              </a:rPr>
              <a:t>Ελαφρά σωματίδια</a:t>
            </a:r>
            <a:endParaRPr lang="el-GR" sz="11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3250704" cy="562074"/>
          </a:xfrm>
        </p:spPr>
        <p:txBody>
          <a:bodyPr>
            <a:normAutofit fontScale="90000"/>
          </a:bodyPr>
          <a:lstStyle/>
          <a:p>
            <a:r>
              <a:rPr lang="el-GR" dirty="0" smtClean="0"/>
              <a:t>Ανίχνευση</a:t>
            </a:r>
            <a:endParaRPr lang="el-GR" dirty="0"/>
          </a:p>
        </p:txBody>
      </p:sp>
      <p:sp>
        <p:nvSpPr>
          <p:cNvPr id="3" name="2 - Θέση περιεχομένου"/>
          <p:cNvSpPr>
            <a:spLocks noGrp="1"/>
          </p:cNvSpPr>
          <p:nvPr>
            <p:ph idx="1"/>
          </p:nvPr>
        </p:nvSpPr>
        <p:spPr>
          <a:xfrm>
            <a:off x="179512" y="548680"/>
            <a:ext cx="6048672" cy="5832648"/>
          </a:xfrm>
        </p:spPr>
        <p:txBody>
          <a:bodyPr>
            <a:noAutofit/>
          </a:bodyPr>
          <a:lstStyle/>
          <a:p>
            <a:r>
              <a:rPr lang="el-GR" sz="1000" dirty="0" smtClean="0"/>
              <a:t>Οι μέθοδοι ανίχνευσης ιόντων στηρίζονται στο γεγονός της δευτερογενούς εκπομπής ηλεκτρονίων κατά την πρόσπτωση ηλεκτρονίων ή ιόντων σε επιφάνεια, κατάλληλα επιστρωμένη με ειδικά υλικά ή πολωμένη σε πολύ υψηλό δυναμικό (</a:t>
            </a:r>
            <a:r>
              <a:rPr lang="el-GR" sz="1000" dirty="0" err="1" smtClean="0"/>
              <a:t>kV</a:t>
            </a:r>
            <a:r>
              <a:rPr lang="el-GR" sz="1000" dirty="0" smtClean="0"/>
              <a:t>). Συνήθως χρησιμοποιείται το "φαινόμενο χιονοστιβάδας" (</a:t>
            </a:r>
            <a:r>
              <a:rPr lang="el-GR" sz="1000" dirty="0" err="1" smtClean="0"/>
              <a:t>avalanche</a:t>
            </a:r>
            <a:r>
              <a:rPr lang="el-GR" sz="1000" dirty="0" smtClean="0"/>
              <a:t> </a:t>
            </a:r>
            <a:r>
              <a:rPr lang="el-GR" sz="1000" dirty="0" err="1" smtClean="0"/>
              <a:t>effect</a:t>
            </a:r>
            <a:r>
              <a:rPr lang="el-GR" sz="1000" dirty="0" smtClean="0"/>
              <a:t>), κατά το οποίο η αρχική εκπομπή ηλεκτρονίων δίνει αφορμή σε επιπλέον εκπομπή από πολλαπλές προσπτώσεις των δευτερογενώς παραγομένων ηλεκτρονίων και την τελική ενίσχυση του ασθενέστατου ρεύματος των αρχικών ιόντων σε μετρήσιμο ρεύμα ηλεκτρονίων. Οι συνηθέστερες τεχνικές ανίχνευσης ιόντων είναι:</a:t>
            </a:r>
          </a:p>
          <a:p>
            <a:endParaRPr lang="el-GR" sz="1000" dirty="0" smtClean="0"/>
          </a:p>
          <a:p>
            <a:r>
              <a:rPr lang="el-GR" sz="1000" dirty="0" smtClean="0"/>
              <a:t>1 . </a:t>
            </a:r>
            <a:r>
              <a:rPr lang="el-GR" sz="1000" dirty="0" err="1" smtClean="0"/>
              <a:t>Faraday</a:t>
            </a:r>
            <a:r>
              <a:rPr lang="el-GR" sz="1000" dirty="0" smtClean="0"/>
              <a:t> </a:t>
            </a:r>
            <a:r>
              <a:rPr lang="en-US" sz="1000" dirty="0" smtClean="0"/>
              <a:t>Cup : </a:t>
            </a:r>
            <a:r>
              <a:rPr lang="el-GR" sz="1000" dirty="0" smtClean="0"/>
              <a:t>Αποτελείται από μία κοίλη επιφάνεια η όποια είναι συνδεμένη με ένα ηλεκτρόμετρο και μετρά το ρεύμα που δημιουργείται από τα ηλεκτρόνια που προσπίπτουν στην επιφάνεια του.</a:t>
            </a:r>
          </a:p>
          <a:p>
            <a:endParaRPr lang="el-GR" sz="1000" dirty="0" smtClean="0"/>
          </a:p>
          <a:p>
            <a:r>
              <a:rPr lang="el-GR" sz="1000" dirty="0" smtClean="0"/>
              <a:t>2. </a:t>
            </a:r>
            <a:r>
              <a:rPr lang="el-GR" sz="1000" dirty="0" err="1" smtClean="0"/>
              <a:t>Secondary</a:t>
            </a:r>
            <a:r>
              <a:rPr lang="el-GR" sz="1000" dirty="0" smtClean="0"/>
              <a:t> </a:t>
            </a:r>
            <a:r>
              <a:rPr lang="el-GR" sz="1000" dirty="0" err="1" smtClean="0"/>
              <a:t>Electron</a:t>
            </a:r>
            <a:r>
              <a:rPr lang="el-GR" sz="1000" dirty="0" smtClean="0"/>
              <a:t> </a:t>
            </a:r>
            <a:r>
              <a:rPr lang="el-GR" sz="1000" dirty="0" err="1" smtClean="0"/>
              <a:t>Multiplier</a:t>
            </a:r>
            <a:r>
              <a:rPr lang="el-GR" sz="1000" dirty="0" smtClean="0"/>
              <a:t> . Ο πολλαπλασιαστής ηλεκτρόνιων αποτελείται από μία διαδοχική σειρά μεταλλικών επιφανειών –συνήθως κράμα </a:t>
            </a:r>
            <a:r>
              <a:rPr lang="el-GR" sz="1000" dirty="0" err="1" smtClean="0"/>
              <a:t>Cu</a:t>
            </a:r>
            <a:r>
              <a:rPr lang="el-GR" sz="1000" dirty="0" smtClean="0"/>
              <a:t>-</a:t>
            </a:r>
            <a:r>
              <a:rPr lang="en-US" sz="1000" dirty="0" smtClean="0"/>
              <a:t>Be</a:t>
            </a:r>
            <a:r>
              <a:rPr lang="el-GR" sz="1000" dirty="0" smtClean="0"/>
              <a:t>– οι οποίες εκπέμπουν δευτερογενή ηλεκτρόνια , πολωμένων σε υψηλό δυναμικό. Παρόμοιο με  το </a:t>
            </a:r>
            <a:r>
              <a:rPr lang="el-GR" sz="1000" dirty="0" err="1" smtClean="0"/>
              <a:t>Channeltron</a:t>
            </a:r>
            <a:r>
              <a:rPr lang="el-GR" sz="1000" dirty="0" smtClean="0"/>
              <a:t>.</a:t>
            </a:r>
          </a:p>
          <a:p>
            <a:pPr>
              <a:buNone/>
            </a:pPr>
            <a:endParaRPr lang="el-GR" sz="1000" dirty="0" smtClean="0"/>
          </a:p>
          <a:p>
            <a:r>
              <a:rPr lang="el-GR" sz="1000" dirty="0" smtClean="0"/>
              <a:t>3. Ανιχνευτής </a:t>
            </a:r>
            <a:r>
              <a:rPr lang="el-GR" sz="1000" dirty="0" err="1" smtClean="0"/>
              <a:t>Daly</a:t>
            </a:r>
            <a:r>
              <a:rPr lang="el-GR" sz="1000" dirty="0" smtClean="0"/>
              <a:t>. Αποτελείται από μία μεταλλική επιφάνεια με δυνατότητα εκπομπής δευτερογενών ηλεκτρονίων τα οποία επιταχύνονται προς ένα σπινθηριστή (</a:t>
            </a:r>
            <a:r>
              <a:rPr lang="el-GR" sz="1000" dirty="0" err="1" smtClean="0"/>
              <a:t>scintillator</a:t>
            </a:r>
            <a:r>
              <a:rPr lang="el-GR" sz="1000" dirty="0" smtClean="0"/>
              <a:t>) και το εκπεμπόμενο φώς ανιχνεύεται από </a:t>
            </a:r>
            <a:r>
              <a:rPr lang="el-GR" sz="1000" dirty="0" err="1" smtClean="0"/>
              <a:t>φωτοπολλαπλασιαστή</a:t>
            </a:r>
            <a:r>
              <a:rPr lang="el-GR" sz="1000" dirty="0" smtClean="0"/>
              <a:t>. </a:t>
            </a:r>
          </a:p>
          <a:p>
            <a:endParaRPr lang="el-GR" sz="1000" dirty="0" smtClean="0"/>
          </a:p>
          <a:p>
            <a:r>
              <a:rPr lang="el-GR" sz="1000" dirty="0" smtClean="0"/>
              <a:t>4. </a:t>
            </a:r>
            <a:r>
              <a:rPr lang="el-GR" sz="1000" dirty="0" err="1" smtClean="0"/>
              <a:t>Channeltron</a:t>
            </a:r>
            <a:r>
              <a:rPr lang="el-GR" sz="1000" dirty="0" smtClean="0"/>
              <a:t>. Αποτελείται από μία </a:t>
            </a:r>
            <a:r>
              <a:rPr lang="el-GR" sz="1000" dirty="0" err="1" smtClean="0"/>
              <a:t>δύνοδο</a:t>
            </a:r>
            <a:r>
              <a:rPr lang="el-GR" sz="1000" dirty="0" smtClean="0"/>
              <a:t> σε σχήμα χωνιού έχοντας ειδική επίστρωση υλικού με δυνατότητα εκπομπής δευτερογενών ηλεκτρονίων των οποίων ο αριθμός αυξάνεται σημαντικά με το "φαινόμενο </a:t>
            </a:r>
            <a:r>
              <a:rPr lang="el-GR" sz="1000" dirty="0" err="1" smtClean="0"/>
              <a:t>χιονοστοιβάδας</a:t>
            </a:r>
            <a:r>
              <a:rPr lang="el-GR" sz="1000" dirty="0" smtClean="0"/>
              <a:t>", δίνοντας τελικά μία ένα ρεύμα εύκολα μετρήσιμο με ένα ηλεκτρόμετρο.</a:t>
            </a:r>
          </a:p>
          <a:p>
            <a:endParaRPr lang="el-GR" sz="1000" dirty="0" smtClean="0"/>
          </a:p>
          <a:p>
            <a:endParaRPr lang="el-GR" sz="1000" dirty="0" smtClean="0"/>
          </a:p>
          <a:p>
            <a:r>
              <a:rPr lang="el-GR" sz="1000" dirty="0" smtClean="0"/>
              <a:t>5. Πλάκα </a:t>
            </a:r>
            <a:r>
              <a:rPr lang="el-GR" sz="1000" dirty="0" err="1" smtClean="0"/>
              <a:t>μικροδιόδων</a:t>
            </a:r>
            <a:r>
              <a:rPr lang="el-GR" sz="1000" dirty="0" smtClean="0"/>
              <a:t> (</a:t>
            </a:r>
            <a:r>
              <a:rPr lang="el-GR" sz="1000" dirty="0" err="1" smtClean="0"/>
              <a:t>Microchannel</a:t>
            </a:r>
            <a:r>
              <a:rPr lang="el-GR" sz="1000" dirty="0" smtClean="0"/>
              <a:t> </a:t>
            </a:r>
            <a:r>
              <a:rPr lang="el-GR" sz="1000" dirty="0" err="1" smtClean="0"/>
              <a:t>plate</a:t>
            </a:r>
            <a:r>
              <a:rPr lang="el-GR" sz="1000" dirty="0" smtClean="0"/>
              <a:t>). Αποτελείται από μία συστοιχία γυάλινων τριχοειδών σωλήνων με εσωτερική διάμετρο 10-25 </a:t>
            </a:r>
            <a:r>
              <a:rPr lang="el-GR" sz="1000" dirty="0" err="1" smtClean="0"/>
              <a:t>μm</a:t>
            </a:r>
            <a:r>
              <a:rPr lang="el-GR" sz="1000" dirty="0" smtClean="0"/>
              <a:t>, τα οποία είναι επιστρωμένα με κατάλληλο υλικό</a:t>
            </a:r>
            <a:r>
              <a:rPr lang="en-US" sz="1000" dirty="0" smtClean="0"/>
              <a:t>(</a:t>
            </a:r>
            <a:r>
              <a:rPr lang="en-US" sz="1000" dirty="0" err="1" smtClean="0"/>
              <a:t>BeO</a:t>
            </a:r>
            <a:r>
              <a:rPr lang="en-US" sz="1000" dirty="0" smtClean="0"/>
              <a:t>)</a:t>
            </a:r>
            <a:r>
              <a:rPr lang="el-GR" sz="1000" dirty="0" smtClean="0"/>
              <a:t> το οποίο έχει δυνατότητα εκπομπής δευτερογενών ηλεκτρονίων. Ταυτόχρονα τα τριχοειδή βρίσκονται πολωμένα σε υψηλή τάση και με την βοήθεια του "φαινομένου χιονοστιβάδας" παράγεται ρεύμα ενισχυμένο κατά 10</a:t>
            </a:r>
            <a:r>
              <a:rPr lang="el-GR" sz="1000" baseline="30000" dirty="0" smtClean="0"/>
              <a:t>3</a:t>
            </a:r>
            <a:r>
              <a:rPr lang="el-GR" sz="1000" dirty="0" smtClean="0"/>
              <a:t> ως 10</a:t>
            </a:r>
            <a:r>
              <a:rPr lang="el-GR" sz="1000" baseline="30000" dirty="0" smtClean="0"/>
              <a:t>4</a:t>
            </a:r>
            <a:r>
              <a:rPr lang="el-GR" sz="1000" dirty="0" smtClean="0"/>
              <a:t> σε σχέση με το αρχικό ρεύμα ιόντων.</a:t>
            </a:r>
          </a:p>
          <a:p>
            <a:endParaRPr lang="el-GR" sz="1000" dirty="0"/>
          </a:p>
        </p:txBody>
      </p:sp>
      <p:pic>
        <p:nvPicPr>
          <p:cNvPr id="21509" name="Picture 5"/>
          <p:cNvPicPr>
            <a:picLocks noChangeAspect="1" noChangeArrowheads="1"/>
          </p:cNvPicPr>
          <p:nvPr/>
        </p:nvPicPr>
        <p:blipFill>
          <a:blip r:embed="rId2" cstate="print"/>
          <a:srcRect/>
          <a:stretch>
            <a:fillRect/>
          </a:stretch>
        </p:blipFill>
        <p:spPr bwMode="auto">
          <a:xfrm>
            <a:off x="6516216" y="332656"/>
            <a:ext cx="1600600" cy="829401"/>
          </a:xfrm>
          <a:prstGeom prst="rect">
            <a:avLst/>
          </a:prstGeom>
          <a:noFill/>
          <a:ln w="9525">
            <a:noFill/>
            <a:miter lim="800000"/>
            <a:headEnd/>
            <a:tailEnd/>
          </a:ln>
        </p:spPr>
      </p:pic>
      <p:pic>
        <p:nvPicPr>
          <p:cNvPr id="21514" name="Picture 10"/>
          <p:cNvPicPr>
            <a:picLocks noChangeAspect="1" noChangeArrowheads="1"/>
          </p:cNvPicPr>
          <p:nvPr/>
        </p:nvPicPr>
        <p:blipFill>
          <a:blip r:embed="rId3" cstate="print"/>
          <a:srcRect/>
          <a:stretch>
            <a:fillRect/>
          </a:stretch>
        </p:blipFill>
        <p:spPr bwMode="auto">
          <a:xfrm>
            <a:off x="6516216" y="2348880"/>
            <a:ext cx="1872208" cy="1353104"/>
          </a:xfrm>
          <a:prstGeom prst="rect">
            <a:avLst/>
          </a:prstGeom>
          <a:noFill/>
          <a:ln w="9525">
            <a:noFill/>
            <a:miter lim="800000"/>
            <a:headEnd/>
            <a:tailEnd/>
          </a:ln>
        </p:spPr>
      </p:pic>
      <p:sp>
        <p:nvSpPr>
          <p:cNvPr id="14" name="13 - TextBox"/>
          <p:cNvSpPr txBox="1"/>
          <p:nvPr/>
        </p:nvSpPr>
        <p:spPr>
          <a:xfrm>
            <a:off x="6948264" y="1124744"/>
            <a:ext cx="1080120" cy="216024"/>
          </a:xfrm>
          <a:prstGeom prst="rect">
            <a:avLst/>
          </a:prstGeom>
          <a:noFill/>
          <a:ln>
            <a:solidFill>
              <a:schemeClr val="accent1">
                <a:lumMod val="60000"/>
                <a:lumOff val="40000"/>
              </a:schemeClr>
            </a:solidFill>
          </a:ln>
        </p:spPr>
        <p:txBody>
          <a:bodyPr wrap="square" rtlCol="0">
            <a:spAutoFit/>
          </a:bodyPr>
          <a:lstStyle/>
          <a:p>
            <a:r>
              <a:rPr lang="en-US" sz="800" b="1" dirty="0" smtClean="0">
                <a:solidFill>
                  <a:schemeClr val="bg1">
                    <a:lumMod val="95000"/>
                    <a:lumOff val="5000"/>
                  </a:schemeClr>
                </a:solidFill>
              </a:rPr>
              <a:t>Faraday Cup</a:t>
            </a:r>
            <a:endParaRPr lang="el-GR" sz="800" b="1" dirty="0">
              <a:solidFill>
                <a:schemeClr val="bg1">
                  <a:lumMod val="95000"/>
                  <a:lumOff val="5000"/>
                </a:schemeClr>
              </a:solidFill>
            </a:endParaRPr>
          </a:p>
        </p:txBody>
      </p:sp>
      <p:sp>
        <p:nvSpPr>
          <p:cNvPr id="16" name="15 - TextBox"/>
          <p:cNvSpPr txBox="1"/>
          <p:nvPr/>
        </p:nvSpPr>
        <p:spPr>
          <a:xfrm>
            <a:off x="6948264" y="4653136"/>
            <a:ext cx="1080120" cy="216024"/>
          </a:xfrm>
          <a:prstGeom prst="rect">
            <a:avLst/>
          </a:prstGeom>
          <a:noFill/>
          <a:ln>
            <a:solidFill>
              <a:schemeClr val="accent1">
                <a:lumMod val="60000"/>
                <a:lumOff val="40000"/>
              </a:schemeClr>
            </a:solidFill>
          </a:ln>
        </p:spPr>
        <p:txBody>
          <a:bodyPr wrap="square" rtlCol="0">
            <a:spAutoFit/>
          </a:bodyPr>
          <a:lstStyle/>
          <a:p>
            <a:r>
              <a:rPr lang="el-GR" sz="800" b="1" dirty="0" err="1" smtClean="0">
                <a:solidFill>
                  <a:schemeClr val="bg1">
                    <a:lumMod val="95000"/>
                    <a:lumOff val="5000"/>
                  </a:schemeClr>
                </a:solidFill>
              </a:rPr>
              <a:t>Channeltron</a:t>
            </a:r>
            <a:endParaRPr lang="el-GR" sz="800" b="1" dirty="0">
              <a:solidFill>
                <a:schemeClr val="bg1">
                  <a:lumMod val="95000"/>
                  <a:lumOff val="5000"/>
                </a:schemeClr>
              </a:solidFill>
            </a:endParaRPr>
          </a:p>
        </p:txBody>
      </p:sp>
      <p:sp>
        <p:nvSpPr>
          <p:cNvPr id="17" name="16 - TextBox"/>
          <p:cNvSpPr txBox="1"/>
          <p:nvPr/>
        </p:nvSpPr>
        <p:spPr>
          <a:xfrm>
            <a:off x="6948264" y="3717612"/>
            <a:ext cx="1080120" cy="215444"/>
          </a:xfrm>
          <a:prstGeom prst="rect">
            <a:avLst/>
          </a:prstGeom>
          <a:noFill/>
          <a:ln>
            <a:solidFill>
              <a:schemeClr val="accent1">
                <a:lumMod val="60000"/>
                <a:lumOff val="40000"/>
              </a:schemeClr>
            </a:solidFill>
          </a:ln>
        </p:spPr>
        <p:txBody>
          <a:bodyPr wrap="square" rtlCol="0">
            <a:spAutoFit/>
          </a:bodyPr>
          <a:lstStyle/>
          <a:p>
            <a:r>
              <a:rPr lang="en-US" sz="800" b="1" dirty="0" smtClean="0">
                <a:solidFill>
                  <a:schemeClr val="bg1">
                    <a:lumMod val="95000"/>
                    <a:lumOff val="5000"/>
                  </a:schemeClr>
                </a:solidFill>
              </a:rPr>
              <a:t>Daly</a:t>
            </a:r>
            <a:endParaRPr lang="el-GR" sz="800" b="1" dirty="0">
              <a:solidFill>
                <a:schemeClr val="bg1">
                  <a:lumMod val="95000"/>
                  <a:lumOff val="5000"/>
                </a:schemeClr>
              </a:solidFill>
            </a:endParaRPr>
          </a:p>
        </p:txBody>
      </p:sp>
      <p:pic>
        <p:nvPicPr>
          <p:cNvPr id="21516" name="Picture 12"/>
          <p:cNvPicPr>
            <a:picLocks noChangeAspect="1" noChangeArrowheads="1"/>
          </p:cNvPicPr>
          <p:nvPr/>
        </p:nvPicPr>
        <p:blipFill>
          <a:blip r:embed="rId4" cstate="print"/>
          <a:srcRect/>
          <a:stretch>
            <a:fillRect/>
          </a:stretch>
        </p:blipFill>
        <p:spPr bwMode="auto">
          <a:xfrm>
            <a:off x="6516216" y="1340768"/>
            <a:ext cx="1512168" cy="800004"/>
          </a:xfrm>
          <a:prstGeom prst="rect">
            <a:avLst/>
          </a:prstGeom>
          <a:noFill/>
          <a:ln w="9525">
            <a:noFill/>
            <a:miter lim="800000"/>
            <a:headEnd/>
            <a:tailEnd/>
          </a:ln>
        </p:spPr>
      </p:pic>
      <p:sp>
        <p:nvSpPr>
          <p:cNvPr id="19" name="18 - TextBox"/>
          <p:cNvSpPr txBox="1"/>
          <p:nvPr/>
        </p:nvSpPr>
        <p:spPr>
          <a:xfrm>
            <a:off x="6948264" y="2133436"/>
            <a:ext cx="936104" cy="215444"/>
          </a:xfrm>
          <a:prstGeom prst="rect">
            <a:avLst/>
          </a:prstGeom>
          <a:noFill/>
          <a:ln>
            <a:solidFill>
              <a:schemeClr val="accent1">
                <a:lumMod val="60000"/>
                <a:lumOff val="40000"/>
              </a:schemeClr>
            </a:solidFill>
          </a:ln>
        </p:spPr>
        <p:txBody>
          <a:bodyPr wrap="square" rtlCol="0">
            <a:spAutoFit/>
          </a:bodyPr>
          <a:lstStyle/>
          <a:p>
            <a:r>
              <a:rPr lang="en-US" sz="800" b="1" dirty="0" smtClean="0">
                <a:solidFill>
                  <a:schemeClr val="bg1">
                    <a:lumMod val="95000"/>
                    <a:lumOff val="5000"/>
                  </a:schemeClr>
                </a:solidFill>
              </a:rPr>
              <a:t>SEM</a:t>
            </a:r>
            <a:endParaRPr lang="el-GR" sz="800" b="1" dirty="0">
              <a:solidFill>
                <a:schemeClr val="bg1">
                  <a:lumMod val="95000"/>
                  <a:lumOff val="5000"/>
                </a:schemeClr>
              </a:solidFill>
            </a:endParaRPr>
          </a:p>
        </p:txBody>
      </p:sp>
      <p:pic>
        <p:nvPicPr>
          <p:cNvPr id="21517" name="Picture 13"/>
          <p:cNvPicPr>
            <a:picLocks noChangeAspect="1" noChangeArrowheads="1"/>
          </p:cNvPicPr>
          <p:nvPr/>
        </p:nvPicPr>
        <p:blipFill>
          <a:blip r:embed="rId5" cstate="print"/>
          <a:srcRect/>
          <a:stretch>
            <a:fillRect/>
          </a:stretch>
        </p:blipFill>
        <p:spPr bwMode="auto">
          <a:xfrm>
            <a:off x="6444208" y="4869160"/>
            <a:ext cx="2038301" cy="1521718"/>
          </a:xfrm>
          <a:prstGeom prst="rect">
            <a:avLst/>
          </a:prstGeom>
          <a:noFill/>
          <a:ln w="9525">
            <a:noFill/>
            <a:miter lim="800000"/>
            <a:headEnd/>
            <a:tailEnd/>
          </a:ln>
        </p:spPr>
      </p:pic>
      <p:sp>
        <p:nvSpPr>
          <p:cNvPr id="21" name="20 - TextBox"/>
          <p:cNvSpPr txBox="1"/>
          <p:nvPr/>
        </p:nvSpPr>
        <p:spPr>
          <a:xfrm>
            <a:off x="6948264" y="6381908"/>
            <a:ext cx="1224136" cy="215444"/>
          </a:xfrm>
          <a:prstGeom prst="rect">
            <a:avLst/>
          </a:prstGeom>
          <a:noFill/>
          <a:ln>
            <a:solidFill>
              <a:schemeClr val="accent1"/>
            </a:solidFill>
          </a:ln>
        </p:spPr>
        <p:txBody>
          <a:bodyPr wrap="square" rtlCol="0">
            <a:spAutoFit/>
          </a:bodyPr>
          <a:lstStyle/>
          <a:p>
            <a:r>
              <a:rPr lang="el-GR" sz="800" b="1" dirty="0" err="1" smtClean="0">
                <a:solidFill>
                  <a:schemeClr val="bg1">
                    <a:lumMod val="95000"/>
                    <a:lumOff val="5000"/>
                  </a:schemeClr>
                </a:solidFill>
              </a:rPr>
              <a:t>Microchannel</a:t>
            </a:r>
            <a:r>
              <a:rPr lang="el-GR" sz="800" b="1" dirty="0" smtClean="0">
                <a:solidFill>
                  <a:schemeClr val="bg1">
                    <a:lumMod val="95000"/>
                    <a:lumOff val="5000"/>
                  </a:schemeClr>
                </a:solidFill>
              </a:rPr>
              <a:t> </a:t>
            </a:r>
            <a:r>
              <a:rPr lang="el-GR" sz="800" b="1" dirty="0" err="1" smtClean="0">
                <a:solidFill>
                  <a:schemeClr val="bg1">
                    <a:lumMod val="95000"/>
                    <a:lumOff val="5000"/>
                  </a:schemeClr>
                </a:solidFill>
              </a:rPr>
              <a:t>plate</a:t>
            </a:r>
            <a:endParaRPr lang="el-GR" sz="800" b="1" dirty="0">
              <a:solidFill>
                <a:schemeClr val="bg1">
                  <a:lumMod val="95000"/>
                  <a:lumOff val="5000"/>
                </a:schemeClr>
              </a:solidFill>
            </a:endParaRPr>
          </a:p>
        </p:txBody>
      </p:sp>
      <p:pic>
        <p:nvPicPr>
          <p:cNvPr id="21512" name="Picture 8"/>
          <p:cNvPicPr>
            <a:picLocks noChangeAspect="1" noChangeArrowheads="1"/>
          </p:cNvPicPr>
          <p:nvPr/>
        </p:nvPicPr>
        <p:blipFill>
          <a:blip r:embed="rId6" cstate="print"/>
          <a:srcRect/>
          <a:stretch>
            <a:fillRect/>
          </a:stretch>
        </p:blipFill>
        <p:spPr bwMode="auto">
          <a:xfrm>
            <a:off x="6516216" y="3951454"/>
            <a:ext cx="1591444" cy="701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179512" y="692697"/>
            <a:ext cx="7467600" cy="720080"/>
          </a:xfrm>
        </p:spPr>
        <p:txBody>
          <a:bodyPr>
            <a:normAutofit/>
          </a:bodyPr>
          <a:lstStyle/>
          <a:p>
            <a:r>
              <a:rPr lang="el-GR" sz="1200" dirty="0" smtClean="0"/>
              <a:t>Φάσμα μάζας είναι το διάγραμμα που παίρνουμε από την ανάλυση με τον Η/Υ.</a:t>
            </a:r>
          </a:p>
          <a:p>
            <a:r>
              <a:rPr lang="el-GR" sz="1200" dirty="0" smtClean="0"/>
              <a:t>Δείχνει τις σχετικές αναλογίες των ιόντων και την αφθονία τους στο δείγμα .</a:t>
            </a:r>
          </a:p>
        </p:txBody>
      </p:sp>
      <p:sp>
        <p:nvSpPr>
          <p:cNvPr id="3" name="2 - Ορθογώνιο"/>
          <p:cNvSpPr/>
          <p:nvPr/>
        </p:nvSpPr>
        <p:spPr>
          <a:xfrm>
            <a:off x="683568" y="260648"/>
            <a:ext cx="2088232" cy="400110"/>
          </a:xfrm>
          <a:prstGeom prst="rect">
            <a:avLst/>
          </a:prstGeom>
        </p:spPr>
        <p:txBody>
          <a:bodyPr wrap="square">
            <a:spAutoFit/>
          </a:bodyPr>
          <a:lstStyle/>
          <a:p>
            <a:r>
              <a:rPr lang="el-GR" sz="2000" b="1" dirty="0" smtClean="0"/>
              <a:t>Φάσμα μάζας</a:t>
            </a:r>
            <a:endParaRPr lang="en-US" sz="2000" b="1" dirty="0" smtClean="0"/>
          </a:p>
        </p:txBody>
      </p:sp>
      <p:pic>
        <p:nvPicPr>
          <p:cNvPr id="16" name="Picture 2"/>
          <p:cNvPicPr>
            <a:picLocks noChangeAspect="1" noChangeArrowheads="1"/>
          </p:cNvPicPr>
          <p:nvPr/>
        </p:nvPicPr>
        <p:blipFill>
          <a:blip r:embed="rId2" cstate="print"/>
          <a:srcRect/>
          <a:stretch>
            <a:fillRect/>
          </a:stretch>
        </p:blipFill>
        <p:spPr bwMode="auto">
          <a:xfrm>
            <a:off x="467544" y="4077071"/>
            <a:ext cx="5256584" cy="2628293"/>
          </a:xfrm>
          <a:prstGeom prst="rect">
            <a:avLst/>
          </a:prstGeom>
          <a:noFill/>
          <a:ln w="9525">
            <a:noFill/>
            <a:miter lim="800000"/>
            <a:headEnd/>
            <a:tailEnd/>
          </a:ln>
        </p:spPr>
      </p:pic>
      <p:sp>
        <p:nvSpPr>
          <p:cNvPr id="17" name="16 - Ορθογώνιο"/>
          <p:cNvSpPr/>
          <p:nvPr/>
        </p:nvSpPr>
        <p:spPr>
          <a:xfrm>
            <a:off x="899592" y="3789040"/>
            <a:ext cx="3888432" cy="276999"/>
          </a:xfrm>
          <a:prstGeom prst="rect">
            <a:avLst/>
          </a:prstGeom>
        </p:spPr>
        <p:txBody>
          <a:bodyPr wrap="square">
            <a:spAutoFit/>
          </a:bodyPr>
          <a:lstStyle/>
          <a:p>
            <a:pPr algn="ctr">
              <a:defRPr sz="2160" b="1" i="0" u="none" strike="noStrike" kern="1200" baseline="0">
                <a:solidFill>
                  <a:prstClr val="white"/>
                </a:solidFill>
                <a:latin typeface="+mn-lt"/>
                <a:ea typeface="+mn-ea"/>
                <a:cs typeface="+mn-cs"/>
              </a:defRPr>
            </a:pPr>
            <a:r>
              <a:rPr lang="el-GR" sz="1200" b="1" dirty="0" smtClean="0"/>
              <a:t>Αφθονία</a:t>
            </a:r>
            <a:r>
              <a:rPr lang="el-GR" sz="1200" dirty="0" smtClean="0"/>
              <a:t> / Μάζα </a:t>
            </a:r>
            <a:r>
              <a:rPr lang="en-US" sz="1200" b="1" dirty="0" smtClean="0"/>
              <a:t>CH</a:t>
            </a:r>
            <a:r>
              <a:rPr lang="en-US" sz="1200" b="1" baseline="-25000" dirty="0" smtClean="0"/>
              <a:t>2</a:t>
            </a:r>
            <a:r>
              <a:rPr lang="en-US" sz="1200" b="1" dirty="0" smtClean="0"/>
              <a:t>Cl</a:t>
            </a:r>
            <a:r>
              <a:rPr lang="en-US" sz="1200" b="1" baseline="-25000" dirty="0" smtClean="0"/>
              <a:t>2</a:t>
            </a:r>
            <a:endParaRPr lang="el-GR" sz="1200" dirty="0"/>
          </a:p>
        </p:txBody>
      </p:sp>
      <p:pic>
        <p:nvPicPr>
          <p:cNvPr id="25602" name="Picture 2"/>
          <p:cNvPicPr>
            <a:picLocks noChangeAspect="1" noChangeArrowheads="1"/>
          </p:cNvPicPr>
          <p:nvPr/>
        </p:nvPicPr>
        <p:blipFill>
          <a:blip r:embed="rId3" cstate="print"/>
          <a:srcRect/>
          <a:stretch>
            <a:fillRect/>
          </a:stretch>
        </p:blipFill>
        <p:spPr bwMode="auto">
          <a:xfrm>
            <a:off x="467544" y="1196753"/>
            <a:ext cx="5256583" cy="2593038"/>
          </a:xfrm>
          <a:prstGeom prst="rect">
            <a:avLst/>
          </a:prstGeom>
          <a:noFill/>
          <a:ln w="9525">
            <a:noFill/>
            <a:miter lim="800000"/>
            <a:headEnd/>
            <a:tailEnd/>
          </a:ln>
        </p:spPr>
      </p:pic>
      <p:sp>
        <p:nvSpPr>
          <p:cNvPr id="8" name="7 - TextBox"/>
          <p:cNvSpPr txBox="1"/>
          <p:nvPr/>
        </p:nvSpPr>
        <p:spPr>
          <a:xfrm>
            <a:off x="5796136" y="1196753"/>
            <a:ext cx="2880320" cy="954107"/>
          </a:xfrm>
          <a:prstGeom prst="rect">
            <a:avLst/>
          </a:prstGeom>
          <a:noFill/>
        </p:spPr>
        <p:txBody>
          <a:bodyPr wrap="square" rtlCol="0">
            <a:spAutoFit/>
          </a:bodyPr>
          <a:lstStyle/>
          <a:p>
            <a:r>
              <a:rPr lang="en-US" dirty="0" smtClean="0"/>
              <a:t>Propane</a:t>
            </a:r>
            <a:r>
              <a:rPr lang="el-GR" dirty="0" smtClean="0"/>
              <a:t> : </a:t>
            </a:r>
            <a:r>
              <a:rPr lang="en-US" dirty="0" smtClean="0"/>
              <a:t>CH</a:t>
            </a:r>
            <a:r>
              <a:rPr lang="en-US" sz="1100" dirty="0" smtClean="0"/>
              <a:t>2</a:t>
            </a:r>
            <a:r>
              <a:rPr lang="en-US" dirty="0" smtClean="0"/>
              <a:t>CH</a:t>
            </a:r>
            <a:r>
              <a:rPr lang="en-US" sz="1050" dirty="0" smtClean="0"/>
              <a:t>3</a:t>
            </a:r>
            <a:endParaRPr lang="en-US" dirty="0" smtClean="0"/>
          </a:p>
          <a:p>
            <a:r>
              <a:rPr lang="en-US" b="1" dirty="0" err="1" smtClean="0"/>
              <a:t>Methylene</a:t>
            </a:r>
            <a:r>
              <a:rPr lang="en-US" b="1" dirty="0" smtClean="0"/>
              <a:t> </a:t>
            </a:r>
            <a:r>
              <a:rPr lang="en-US" dirty="0" smtClean="0"/>
              <a:t>+ </a:t>
            </a:r>
            <a:r>
              <a:rPr lang="en-US" b="1" dirty="0" err="1" smtClean="0"/>
              <a:t>methilum</a:t>
            </a:r>
            <a:r>
              <a:rPr lang="en-US" b="1" dirty="0" smtClean="0"/>
              <a:t> </a:t>
            </a:r>
            <a:r>
              <a:rPr lang="en-US" b="1" dirty="0" err="1" smtClean="0"/>
              <a:t>cation</a:t>
            </a:r>
            <a:endParaRPr lang="el-GR"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931224" cy="706090"/>
          </a:xfrm>
        </p:spPr>
        <p:txBody>
          <a:bodyPr>
            <a:noAutofit/>
          </a:bodyPr>
          <a:lstStyle/>
          <a:p>
            <a:r>
              <a:rPr lang="el-GR" sz="3200" dirty="0" smtClean="0"/>
              <a:t>Βασικοί τύποι φασματογράφων μάζας</a:t>
            </a:r>
            <a:endParaRPr lang="el-GR" sz="3200" dirty="0"/>
          </a:p>
        </p:txBody>
      </p:sp>
      <p:sp>
        <p:nvSpPr>
          <p:cNvPr id="5" name="4 - Ορθογώνιο"/>
          <p:cNvSpPr/>
          <p:nvPr/>
        </p:nvSpPr>
        <p:spPr>
          <a:xfrm>
            <a:off x="323528" y="980728"/>
            <a:ext cx="4458785" cy="646331"/>
          </a:xfrm>
          <a:prstGeom prst="rect">
            <a:avLst/>
          </a:prstGeom>
        </p:spPr>
        <p:txBody>
          <a:bodyPr wrap="none">
            <a:spAutoFit/>
          </a:bodyPr>
          <a:lstStyle/>
          <a:p>
            <a:pPr marL="342900" indent="-342900">
              <a:buFont typeface="+mj-lt"/>
              <a:buAutoNum type="arabicPeriod"/>
            </a:pPr>
            <a:r>
              <a:rPr lang="el-GR" b="1" dirty="0" err="1" smtClean="0"/>
              <a:t>Time</a:t>
            </a:r>
            <a:r>
              <a:rPr lang="el-GR" b="1" dirty="0" smtClean="0"/>
              <a:t>-</a:t>
            </a:r>
            <a:r>
              <a:rPr lang="el-GR" b="1" dirty="0" err="1" smtClean="0"/>
              <a:t>of</a:t>
            </a:r>
            <a:r>
              <a:rPr lang="el-GR" b="1" dirty="0" smtClean="0"/>
              <a:t>-</a:t>
            </a:r>
            <a:r>
              <a:rPr lang="el-GR" b="1" dirty="0" err="1" smtClean="0"/>
              <a:t>flight</a:t>
            </a:r>
            <a:r>
              <a:rPr lang="el-GR" b="1" dirty="0" smtClean="0"/>
              <a:t> φασματομετρία μάζας</a:t>
            </a:r>
          </a:p>
          <a:p>
            <a:pPr marL="342900" indent="-342900">
              <a:buFont typeface="+mj-lt"/>
              <a:buAutoNum type="arabicPeriod"/>
            </a:pPr>
            <a:r>
              <a:rPr lang="el-GR" b="1" dirty="0" smtClean="0"/>
              <a:t>Τετραπολικό φίλτρο μαζών</a:t>
            </a:r>
          </a:p>
        </p:txBody>
      </p:sp>
      <p:pic>
        <p:nvPicPr>
          <p:cNvPr id="26628" name="Picture 4"/>
          <p:cNvPicPr>
            <a:picLocks noChangeAspect="1" noChangeArrowheads="1"/>
          </p:cNvPicPr>
          <p:nvPr/>
        </p:nvPicPr>
        <p:blipFill>
          <a:blip r:embed="rId2" cstate="print"/>
          <a:srcRect/>
          <a:stretch>
            <a:fillRect/>
          </a:stretch>
        </p:blipFill>
        <p:spPr bwMode="auto">
          <a:xfrm>
            <a:off x="0" y="3212976"/>
            <a:ext cx="4751719" cy="3024336"/>
          </a:xfrm>
          <a:prstGeom prst="rect">
            <a:avLst/>
          </a:prstGeom>
          <a:noFill/>
          <a:ln w="9525">
            <a:noFill/>
            <a:miter lim="800000"/>
            <a:headEnd/>
            <a:tailEnd/>
          </a:ln>
        </p:spPr>
      </p:pic>
      <p:pic>
        <p:nvPicPr>
          <p:cNvPr id="26630" name="Picture 6"/>
          <p:cNvPicPr>
            <a:picLocks noChangeAspect="1" noChangeArrowheads="1"/>
          </p:cNvPicPr>
          <p:nvPr/>
        </p:nvPicPr>
        <p:blipFill>
          <a:blip r:embed="rId3" cstate="print"/>
          <a:srcRect/>
          <a:stretch>
            <a:fillRect/>
          </a:stretch>
        </p:blipFill>
        <p:spPr bwMode="auto">
          <a:xfrm>
            <a:off x="4860032" y="3212976"/>
            <a:ext cx="403244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7467600" cy="332656"/>
          </a:xfrm>
        </p:spPr>
        <p:txBody>
          <a:bodyPr>
            <a:normAutofit fontScale="90000"/>
          </a:bodyPr>
          <a:lstStyle/>
          <a:p>
            <a:r>
              <a:rPr lang="el-GR" sz="1600" b="1" dirty="0" smtClean="0"/>
              <a:t>Τετραπολικό φίλτρο μαζών</a:t>
            </a:r>
            <a:endParaRPr lang="el-GR" sz="1600" dirty="0"/>
          </a:p>
        </p:txBody>
      </p:sp>
      <p:graphicFrame>
        <p:nvGraphicFramePr>
          <p:cNvPr id="5" name="4 - Αντικείμενο"/>
          <p:cNvGraphicFramePr>
            <a:graphicFrameLocks noChangeAspect="1"/>
          </p:cNvGraphicFramePr>
          <p:nvPr/>
        </p:nvGraphicFramePr>
        <p:xfrm>
          <a:off x="4114800" y="3321050"/>
          <a:ext cx="914400" cy="215900"/>
        </p:xfrm>
        <a:graphic>
          <a:graphicData uri="http://schemas.openxmlformats.org/presentationml/2006/ole">
            <p:oleObj spid="_x0000_s27651" name="Equation" r:id="rId3" imgW="914400" imgH="215640" progId="Equation.3">
              <p:embed/>
            </p:oleObj>
          </a:graphicData>
        </a:graphic>
      </p:graphicFrame>
      <p:sp>
        <p:nvSpPr>
          <p:cNvPr id="7" name="6 - Ορθογώνιο"/>
          <p:cNvSpPr/>
          <p:nvPr/>
        </p:nvSpPr>
        <p:spPr>
          <a:xfrm>
            <a:off x="251520" y="332657"/>
            <a:ext cx="6048672" cy="1615827"/>
          </a:xfrm>
          <a:prstGeom prst="rect">
            <a:avLst/>
          </a:prstGeom>
        </p:spPr>
        <p:txBody>
          <a:bodyPr wrap="square">
            <a:spAutoFit/>
          </a:bodyPr>
          <a:lstStyle/>
          <a:p>
            <a:pPr marL="342900" indent="-342900">
              <a:buFont typeface="+mj-lt"/>
              <a:buAutoNum type="arabicPeriod"/>
            </a:pPr>
            <a:r>
              <a:rPr lang="el-GR" sz="1100" dirty="0" smtClean="0"/>
              <a:t>Σε κάθε ζεύγος αντιθέτως ευρισκομένων ράβδων (πόλοι) το ηλεκτρικό πεδίο περιγράφεται με την σχέση: </a:t>
            </a:r>
          </a:p>
          <a:p>
            <a:pPr marL="342900" indent="-342900"/>
            <a:r>
              <a:rPr lang="el-GR" sz="1100" dirty="0" smtClean="0"/>
              <a:t>	όπου U το δυναμικό του συνεχούς πεδίου, V το μέγιστο του δυναμικού του εναλλασσομένου </a:t>
            </a:r>
            <a:r>
              <a:rPr lang="en-US" sz="1100" dirty="0" smtClean="0"/>
              <a:t> </a:t>
            </a:r>
            <a:r>
              <a:rPr lang="el-GR" sz="1100" dirty="0" smtClean="0"/>
              <a:t>πεδίου</a:t>
            </a:r>
            <a:r>
              <a:rPr lang="el-GR" sz="1100" dirty="0" smtClean="0"/>
              <a:t>, ω η κυκλική συχνότητα του πεδίου RF και t ο χρόνος.</a:t>
            </a:r>
          </a:p>
          <a:p>
            <a:pPr marL="342900" indent="-342900"/>
            <a:endParaRPr lang="el-GR" sz="1100" dirty="0" smtClean="0"/>
          </a:p>
          <a:p>
            <a:pPr marL="342900" indent="-342900">
              <a:buAutoNum type="arabicPeriod" startAt="2"/>
            </a:pPr>
            <a:r>
              <a:rPr lang="el-GR" sz="1100" dirty="0" smtClean="0"/>
              <a:t>Στα ιόντα που πέρανε ανάμεσα από τους μεταλλικούς πόλους ασκούνται ελκτικές ή απωθητικές δυνάμεις ανάλογα με την πολικότητα των πόλων.</a:t>
            </a:r>
          </a:p>
          <a:p>
            <a:pPr marL="342900" indent="-342900">
              <a:buAutoNum type="arabicPeriod" startAt="2"/>
            </a:pPr>
            <a:endParaRPr lang="el-GR" sz="1100" dirty="0" smtClean="0"/>
          </a:p>
          <a:p>
            <a:pPr marL="342900" indent="-342900">
              <a:buAutoNum type="arabicPeriod" startAt="2"/>
            </a:pPr>
            <a:r>
              <a:rPr lang="el-GR" sz="1100" dirty="0" smtClean="0"/>
              <a:t>Η κίνηση γίνεται σε Χ,Υ,Ζ άξονες.</a:t>
            </a:r>
          </a:p>
        </p:txBody>
      </p:sp>
      <p:graphicFrame>
        <p:nvGraphicFramePr>
          <p:cNvPr id="27653" name="Object 5"/>
          <p:cNvGraphicFramePr>
            <a:graphicFrameLocks noChangeAspect="1"/>
          </p:cNvGraphicFramePr>
          <p:nvPr/>
        </p:nvGraphicFramePr>
        <p:xfrm>
          <a:off x="5724128" y="332656"/>
          <a:ext cx="1800225" cy="446088"/>
        </p:xfrm>
        <a:graphic>
          <a:graphicData uri="http://schemas.openxmlformats.org/presentationml/2006/ole">
            <p:oleObj spid="_x0000_s27653" name="Equation" r:id="rId4" imgW="939600" imgH="203040" progId="Equation.3">
              <p:embed/>
            </p:oleObj>
          </a:graphicData>
        </a:graphic>
      </p:graphicFrame>
      <p:pic>
        <p:nvPicPr>
          <p:cNvPr id="14" name="Picture 2"/>
          <p:cNvPicPr>
            <a:picLocks noChangeAspect="1" noChangeArrowheads="1"/>
          </p:cNvPicPr>
          <p:nvPr/>
        </p:nvPicPr>
        <p:blipFill>
          <a:blip r:embed="rId5" cstate="print"/>
          <a:srcRect/>
          <a:stretch>
            <a:fillRect/>
          </a:stretch>
        </p:blipFill>
        <p:spPr bwMode="auto">
          <a:xfrm>
            <a:off x="179512" y="2348880"/>
            <a:ext cx="4464496" cy="3312368"/>
          </a:xfrm>
          <a:prstGeom prst="rect">
            <a:avLst/>
          </a:prstGeom>
          <a:noFill/>
          <a:ln w="9525">
            <a:noFill/>
            <a:miter lim="800000"/>
            <a:headEnd/>
            <a:tailEnd/>
          </a:ln>
        </p:spPr>
      </p:pic>
      <p:pic>
        <p:nvPicPr>
          <p:cNvPr id="15" name="Picture 5" descr="C:\quadpole-o.gif"/>
          <p:cNvPicPr>
            <a:picLocks noChangeAspect="1" noChangeArrowheads="1" noCrop="1"/>
          </p:cNvPicPr>
          <p:nvPr/>
        </p:nvPicPr>
        <p:blipFill>
          <a:blip r:embed="rId6" cstate="print"/>
          <a:srcRect/>
          <a:stretch>
            <a:fillRect/>
          </a:stretch>
        </p:blipFill>
        <p:spPr bwMode="auto">
          <a:xfrm>
            <a:off x="4716016" y="2348880"/>
            <a:ext cx="3048000" cy="228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7467600" cy="404664"/>
          </a:xfrm>
        </p:spPr>
        <p:txBody>
          <a:bodyPr>
            <a:normAutofit/>
          </a:bodyPr>
          <a:lstStyle/>
          <a:p>
            <a:r>
              <a:rPr lang="el-GR" sz="1600" b="1" dirty="0" smtClean="0"/>
              <a:t>Τετραπολικό φίλτρο μαζών</a:t>
            </a:r>
            <a:endParaRPr lang="el-GR" sz="1600" dirty="0"/>
          </a:p>
        </p:txBody>
      </p:sp>
      <p:pic>
        <p:nvPicPr>
          <p:cNvPr id="12" name="Picture 7"/>
          <p:cNvPicPr>
            <a:picLocks noChangeAspect="1" noChangeArrowheads="1"/>
          </p:cNvPicPr>
          <p:nvPr/>
        </p:nvPicPr>
        <p:blipFill>
          <a:blip r:embed="rId2" cstate="print"/>
          <a:srcRect/>
          <a:stretch>
            <a:fillRect/>
          </a:stretch>
        </p:blipFill>
        <p:spPr bwMode="auto">
          <a:xfrm>
            <a:off x="3491880" y="2924944"/>
            <a:ext cx="3456384" cy="3501008"/>
          </a:xfrm>
          <a:prstGeom prst="rect">
            <a:avLst/>
          </a:prstGeom>
          <a:noFill/>
          <a:ln w="9525">
            <a:noFill/>
            <a:miter lim="800000"/>
            <a:headEnd/>
            <a:tailEnd/>
          </a:ln>
        </p:spPr>
      </p:pic>
      <p:pic>
        <p:nvPicPr>
          <p:cNvPr id="13" name="Picture 9"/>
          <p:cNvPicPr>
            <a:picLocks noChangeAspect="1" noChangeArrowheads="1"/>
          </p:cNvPicPr>
          <p:nvPr/>
        </p:nvPicPr>
        <p:blipFill>
          <a:blip r:embed="rId3" cstate="print"/>
          <a:srcRect/>
          <a:stretch>
            <a:fillRect/>
          </a:stretch>
        </p:blipFill>
        <p:spPr bwMode="auto">
          <a:xfrm>
            <a:off x="179512" y="2924944"/>
            <a:ext cx="3240360" cy="3480721"/>
          </a:xfrm>
          <a:prstGeom prst="rect">
            <a:avLst/>
          </a:prstGeom>
          <a:noFill/>
          <a:ln w="9525">
            <a:noFill/>
            <a:miter lim="800000"/>
            <a:headEnd/>
            <a:tailEnd/>
          </a:ln>
        </p:spPr>
      </p:pic>
      <p:sp>
        <p:nvSpPr>
          <p:cNvPr id="5" name="4 - TextBox"/>
          <p:cNvSpPr txBox="1"/>
          <p:nvPr/>
        </p:nvSpPr>
        <p:spPr>
          <a:xfrm>
            <a:off x="251520" y="404664"/>
            <a:ext cx="6624736" cy="2585323"/>
          </a:xfrm>
          <a:prstGeom prst="rect">
            <a:avLst/>
          </a:prstGeom>
          <a:noFill/>
        </p:spPr>
        <p:txBody>
          <a:bodyPr wrap="square" rtlCol="0">
            <a:spAutoFit/>
          </a:bodyPr>
          <a:lstStyle/>
          <a:p>
            <a:pPr marL="342900" indent="-342900">
              <a:buFont typeface="+mj-lt"/>
              <a:buAutoNum type="arabicPeriod"/>
            </a:pPr>
            <a:r>
              <a:rPr lang="el-GR" dirty="0" smtClean="0"/>
              <a:t>Ηλεκτρικά φορτισμένα σωματίδια έλκονται ή απωθούνται από</a:t>
            </a:r>
            <a:r>
              <a:rPr lang="en-US" dirty="0" smtClean="0"/>
              <a:t> </a:t>
            </a:r>
            <a:r>
              <a:rPr lang="el-GR" dirty="0" smtClean="0"/>
              <a:t>το</a:t>
            </a:r>
            <a:r>
              <a:rPr lang="en-US" dirty="0" smtClean="0"/>
              <a:t> </a:t>
            </a:r>
            <a:r>
              <a:rPr lang="el-GR" dirty="0" smtClean="0"/>
              <a:t>ρεύμα </a:t>
            </a:r>
            <a:r>
              <a:rPr lang="en-US" dirty="0" smtClean="0"/>
              <a:t>DC </a:t>
            </a:r>
            <a:r>
              <a:rPr lang="el-GR" dirty="0" smtClean="0"/>
              <a:t>μόνιμα</a:t>
            </a:r>
            <a:r>
              <a:rPr lang="el-GR" dirty="0" smtClean="0"/>
              <a:t>.</a:t>
            </a:r>
            <a:endParaRPr lang="el-GR" dirty="0" smtClean="0"/>
          </a:p>
          <a:p>
            <a:pPr marL="342900" indent="-342900">
              <a:buFont typeface="+mj-lt"/>
              <a:buAutoNum type="arabicPeriod"/>
            </a:pPr>
            <a:r>
              <a:rPr lang="el-GR" dirty="0" smtClean="0"/>
              <a:t>Το </a:t>
            </a:r>
            <a:r>
              <a:rPr lang="en-US" dirty="0" smtClean="0"/>
              <a:t>AC</a:t>
            </a:r>
            <a:r>
              <a:rPr lang="el-GR" dirty="0" smtClean="0"/>
              <a:t> σήμα μας είναι αυτό που μας δίνει την δυνατότητα να φιλτράρουμε τις μάζες των ιόντων.</a:t>
            </a:r>
          </a:p>
          <a:p>
            <a:pPr marL="342900" indent="-342900">
              <a:buFont typeface="+mj-lt"/>
              <a:buAutoNum type="arabicPeriod"/>
            </a:pPr>
            <a:r>
              <a:rPr lang="el-GR" dirty="0" smtClean="0"/>
              <a:t>Με την αλλαγή της πολικότητα στις ράβδους απωθούμε ή έλκουμε τα βαρύτερα ή ελαφρύτερα σωματίδια.</a:t>
            </a:r>
          </a:p>
          <a:p>
            <a:pPr marL="342900" indent="-342900">
              <a:buFont typeface="+mj-lt"/>
              <a:buAutoNum type="arabicPeriod"/>
            </a:pPr>
            <a:r>
              <a:rPr lang="el-GR" dirty="0" smtClean="0"/>
              <a:t>Οι ράβδοι λειτουργούν σαν ζεύγος και όλα μαζί παρεκτρέπουν τα σωματίδια στους άξονες </a:t>
            </a:r>
            <a:r>
              <a:rPr lang="en-US" dirty="0" smtClean="0"/>
              <a:t>X,Y,Z</a:t>
            </a:r>
            <a:r>
              <a:rPr lang="en-US" dirty="0" smtClean="0"/>
              <a:t>.</a:t>
            </a:r>
            <a:endParaRPr lang="en-US" dirty="0" smtClean="0"/>
          </a:p>
          <a:p>
            <a:pPr marL="342900" indent="-342900"/>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7467600" cy="274042"/>
          </a:xfrm>
        </p:spPr>
        <p:txBody>
          <a:bodyPr>
            <a:noAutofit/>
          </a:bodyPr>
          <a:lstStyle/>
          <a:p>
            <a:r>
              <a:rPr lang="el-GR" sz="1600" b="1" dirty="0" err="1" smtClean="0"/>
              <a:t>Time</a:t>
            </a:r>
            <a:r>
              <a:rPr lang="el-GR" sz="1600" b="1" dirty="0" smtClean="0"/>
              <a:t>-</a:t>
            </a:r>
            <a:r>
              <a:rPr lang="el-GR" sz="1600" b="1" dirty="0" err="1" smtClean="0"/>
              <a:t>of</a:t>
            </a:r>
            <a:r>
              <a:rPr lang="el-GR" sz="1600" b="1" dirty="0" smtClean="0"/>
              <a:t>-</a:t>
            </a:r>
            <a:r>
              <a:rPr lang="el-GR" sz="1600" b="1" dirty="0" err="1" smtClean="0"/>
              <a:t>flight</a:t>
            </a:r>
            <a:r>
              <a:rPr lang="el-GR" sz="1600" b="1" dirty="0" smtClean="0"/>
              <a:t> φασματομετρία μάζας</a:t>
            </a:r>
            <a:endParaRPr lang="el-GR" sz="1600" dirty="0"/>
          </a:p>
        </p:txBody>
      </p:sp>
      <p:sp>
        <p:nvSpPr>
          <p:cNvPr id="3" name="2 - Θέση περιεχομένου"/>
          <p:cNvSpPr>
            <a:spLocks noGrp="1"/>
          </p:cNvSpPr>
          <p:nvPr>
            <p:ph idx="1"/>
          </p:nvPr>
        </p:nvSpPr>
        <p:spPr>
          <a:xfrm>
            <a:off x="251520" y="548680"/>
            <a:ext cx="7467600" cy="1944215"/>
          </a:xfrm>
        </p:spPr>
        <p:txBody>
          <a:bodyPr>
            <a:normAutofit fontScale="70000" lnSpcReduction="20000"/>
          </a:bodyPr>
          <a:lstStyle/>
          <a:p>
            <a:r>
              <a:rPr lang="el-GR" dirty="0" smtClean="0"/>
              <a:t>Εφόσον όλα τα σωματίδια επιταχύνονται ώστε η κινητική τους ενεργεία να είναι ιδία σε όλα , τα βαρύτερα σωματίδια θα έχουν μικρότερη ταχύτητα και τα ελαφρύτερα σωματίδια μεγαλύτερη ταχύτητα.</a:t>
            </a:r>
          </a:p>
          <a:p>
            <a:r>
              <a:rPr lang="el-GR" dirty="0" smtClean="0"/>
              <a:t>Από την ταχύτητα τους εξαρτάτε ο χρόνος που θα χρειαστεί το κάθε σωματίδιο για να φτάσει στον ανιχνευτή.</a:t>
            </a:r>
            <a:endParaRPr lang="el-GR" dirty="0"/>
          </a:p>
        </p:txBody>
      </p:sp>
      <p:pic>
        <p:nvPicPr>
          <p:cNvPr id="4" name="Picture 2"/>
          <p:cNvPicPr>
            <a:picLocks noChangeAspect="1" noChangeArrowheads="1"/>
          </p:cNvPicPr>
          <p:nvPr/>
        </p:nvPicPr>
        <p:blipFill>
          <a:blip r:embed="rId3" cstate="print"/>
          <a:srcRect/>
          <a:stretch>
            <a:fillRect/>
          </a:stretch>
        </p:blipFill>
        <p:spPr bwMode="auto">
          <a:xfrm>
            <a:off x="2627784" y="2492896"/>
            <a:ext cx="5996395" cy="3744416"/>
          </a:xfrm>
          <a:prstGeom prst="rect">
            <a:avLst/>
          </a:prstGeom>
          <a:noFill/>
          <a:ln w="9525">
            <a:noFill/>
            <a:miter lim="800000"/>
            <a:headEnd/>
            <a:tailEnd/>
          </a:ln>
        </p:spPr>
      </p:pic>
      <p:graphicFrame>
        <p:nvGraphicFramePr>
          <p:cNvPr id="28675" name="Object 3"/>
          <p:cNvGraphicFramePr>
            <a:graphicFrameLocks noChangeAspect="1"/>
          </p:cNvGraphicFramePr>
          <p:nvPr/>
        </p:nvGraphicFramePr>
        <p:xfrm>
          <a:off x="179512" y="2492896"/>
          <a:ext cx="2311770" cy="3744416"/>
        </p:xfrm>
        <a:graphic>
          <a:graphicData uri="http://schemas.openxmlformats.org/presentationml/2006/ole">
            <p:oleObj spid="_x0000_s28675" name="Equation" r:id="rId4" imgW="1803240" imgH="29206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4104456" cy="432048"/>
          </a:xfrm>
        </p:spPr>
        <p:txBody>
          <a:bodyPr>
            <a:normAutofit/>
          </a:bodyPr>
          <a:lstStyle/>
          <a:p>
            <a:r>
              <a:rPr lang="el-GR" sz="2000" dirty="0" smtClean="0"/>
              <a:t>Χρήση φασματογραφίας</a:t>
            </a:r>
            <a:endParaRPr lang="el-GR" sz="2000" dirty="0"/>
          </a:p>
        </p:txBody>
      </p:sp>
      <p:sp>
        <p:nvSpPr>
          <p:cNvPr id="3" name="2 - Θέση περιεχομένου"/>
          <p:cNvSpPr>
            <a:spLocks noGrp="1"/>
          </p:cNvSpPr>
          <p:nvPr>
            <p:ph idx="1"/>
          </p:nvPr>
        </p:nvSpPr>
        <p:spPr>
          <a:xfrm>
            <a:off x="0" y="404664"/>
            <a:ext cx="7236296" cy="5184576"/>
          </a:xfrm>
        </p:spPr>
        <p:txBody>
          <a:bodyPr>
            <a:noAutofit/>
          </a:bodyPr>
          <a:lstStyle/>
          <a:p>
            <a:r>
              <a:rPr lang="el-GR" sz="1200" dirty="0" smtClean="0"/>
              <a:t>Μέτρηση βάρους ισότοπου. </a:t>
            </a:r>
            <a:r>
              <a:rPr lang="el-GR" sz="1200" b="1" dirty="0" smtClean="0"/>
              <a:t>Ισότοπο </a:t>
            </a:r>
            <a:r>
              <a:rPr lang="el-GR" sz="1200" dirty="0" smtClean="0"/>
              <a:t>είναι το χημικό στοιχείο που έχει διαφορετικό μαζικό αριθμό (βάρος), αλλά τον ίδιο αριθμό πρωτονίων και ηλεκτρόνιων σε σχέση με το κύριο χημικό στοιχείο.</a:t>
            </a:r>
          </a:p>
          <a:p>
            <a:endParaRPr lang="en-US" sz="1200" dirty="0" smtClean="0"/>
          </a:p>
          <a:p>
            <a:endParaRPr lang="en-US" sz="1200" dirty="0" smtClean="0"/>
          </a:p>
          <a:p>
            <a:endParaRPr lang="en-US" sz="1200" dirty="0" smtClean="0"/>
          </a:p>
          <a:p>
            <a:pPr>
              <a:buNone/>
            </a:pPr>
            <a:endParaRPr lang="el-GR" sz="1200" dirty="0" smtClean="0"/>
          </a:p>
          <a:p>
            <a:pPr>
              <a:buNone/>
            </a:pPr>
            <a:endParaRPr lang="el-GR" sz="1200" dirty="0" smtClean="0"/>
          </a:p>
          <a:p>
            <a:pPr>
              <a:buNone/>
            </a:pPr>
            <a:endParaRPr lang="en-US" sz="1200" dirty="0" smtClean="0"/>
          </a:p>
          <a:p>
            <a:r>
              <a:rPr lang="el-GR" sz="1200" dirty="0" smtClean="0"/>
              <a:t>Ακριβής μοριακές μετρήσεις βάρους</a:t>
            </a:r>
            <a:r>
              <a:rPr lang="en-US" sz="1200" dirty="0" smtClean="0"/>
              <a:t>.</a:t>
            </a:r>
            <a:endParaRPr lang="el-GR" sz="1200" dirty="0" smtClean="0"/>
          </a:p>
          <a:p>
            <a:r>
              <a:rPr lang="el-GR" sz="1200" dirty="0" smtClean="0"/>
              <a:t>Αναγνώριση χημικής σύστασης ενός άγνωστου κράματος / υλικού (βιομηχανία, κλπ).</a:t>
            </a:r>
          </a:p>
          <a:p>
            <a:r>
              <a:rPr lang="el-GR" sz="1200" dirty="0" smtClean="0"/>
              <a:t>Παρακολούθηση αντιδράσεων ένζυμων, χημικών τροποποιήσεων, πέψη πρωτεϊνών.</a:t>
            </a:r>
          </a:p>
          <a:p>
            <a:r>
              <a:rPr lang="el-GR" sz="1200" dirty="0" smtClean="0"/>
              <a:t>Βιοτεχνολογία: Ανάλυση πρωτεϊνών, πεπτιδίων, νουκλεοτιδίων .</a:t>
            </a:r>
          </a:p>
          <a:p>
            <a:r>
              <a:rPr lang="el-GR" sz="1200" dirty="0" smtClean="0"/>
              <a:t>Δομή πρωτεϊνών , προφίλ αμινοξέων. </a:t>
            </a:r>
          </a:p>
          <a:p>
            <a:r>
              <a:rPr lang="el-GR" sz="1200" dirty="0" err="1" smtClean="0"/>
              <a:t>Στεροειδείς</a:t>
            </a:r>
            <a:r>
              <a:rPr lang="el-GR" sz="1200" dirty="0" smtClean="0"/>
              <a:t> ορμόνες : 17ΟΗ-προγεστερόνη, </a:t>
            </a:r>
            <a:r>
              <a:rPr lang="el-GR" sz="1200" dirty="0" err="1" smtClean="0"/>
              <a:t>Δευδροεπιανδροστερόνη</a:t>
            </a:r>
            <a:r>
              <a:rPr lang="el-GR" sz="1200" dirty="0" smtClean="0"/>
              <a:t>, Δ4- </a:t>
            </a:r>
            <a:r>
              <a:rPr lang="el-GR" sz="1200" dirty="0" err="1" smtClean="0"/>
              <a:t>Ανδροστενεδιόνη</a:t>
            </a:r>
            <a:r>
              <a:rPr lang="el-GR" sz="1200" dirty="0" smtClean="0"/>
              <a:t>, Τεστοστερόνη, </a:t>
            </a:r>
            <a:r>
              <a:rPr lang="el-GR" sz="1200" dirty="0" err="1" smtClean="0"/>
              <a:t>Πρεγνενολόνη</a:t>
            </a:r>
            <a:r>
              <a:rPr lang="el-GR" sz="1200" dirty="0" smtClean="0"/>
              <a:t> , </a:t>
            </a:r>
            <a:r>
              <a:rPr lang="el-GR" sz="1200" dirty="0" err="1" smtClean="0"/>
              <a:t>Κορτιζόλη</a:t>
            </a:r>
            <a:r>
              <a:rPr lang="el-GR" sz="1200" dirty="0" smtClean="0"/>
              <a:t> .</a:t>
            </a:r>
          </a:p>
          <a:p>
            <a:r>
              <a:rPr lang="el-GR" sz="1200" dirty="0" err="1" smtClean="0"/>
              <a:t>Ελεγχος</a:t>
            </a:r>
            <a:r>
              <a:rPr lang="el-GR" sz="1200" dirty="0" smtClean="0"/>
              <a:t> </a:t>
            </a:r>
            <a:r>
              <a:rPr lang="en-US" sz="1200" dirty="0" smtClean="0"/>
              <a:t>Doping.</a:t>
            </a:r>
            <a:endParaRPr lang="el-GR" sz="1200" dirty="0" smtClean="0"/>
          </a:p>
          <a:p>
            <a:r>
              <a:rPr lang="el-GR" sz="1200" dirty="0" smtClean="0"/>
              <a:t>Φαρμακευτική: ανακάλυψης φαρμάκων, η συνδυαστική χημεία, φαρμακοκινητική, μεταβολισμό των φαρμάκων .</a:t>
            </a:r>
          </a:p>
          <a:p>
            <a:r>
              <a:rPr lang="el-GR" sz="1200" dirty="0" smtClean="0"/>
              <a:t>Η φαρμακοκινητική μελετάται συχνά με φασματομετρία μάζας, λόγω της πολύπλοκης φύσης του δείγματος.</a:t>
            </a:r>
          </a:p>
          <a:p>
            <a:r>
              <a:rPr lang="el-GR" sz="1200" dirty="0" smtClean="0"/>
              <a:t>Κλινική: νεογνικό έλεγχο, την ανάλυση της αιμοσφαιρίνης, τον έλεγχο των ναρκωτικών αναισθησιών.</a:t>
            </a:r>
          </a:p>
          <a:p>
            <a:r>
              <a:rPr lang="el-GR" sz="1200" dirty="0" smtClean="0"/>
              <a:t>Περιβάλλον: PAH, PCB, την ποιότητα των υδάτων, την μόλυνση των τροφίμων</a:t>
            </a:r>
          </a:p>
          <a:p>
            <a:r>
              <a:rPr lang="el-GR" sz="1200" dirty="0" smtClean="0"/>
              <a:t>Γεωλογική: σύνθεση του πετρελαίου</a:t>
            </a:r>
          </a:p>
          <a:p>
            <a:endParaRPr lang="el-GR" sz="1200" dirty="0"/>
          </a:p>
        </p:txBody>
      </p:sp>
      <p:pic>
        <p:nvPicPr>
          <p:cNvPr id="2052" name="Picture 4"/>
          <p:cNvPicPr>
            <a:picLocks noChangeAspect="1" noChangeArrowheads="1"/>
          </p:cNvPicPr>
          <p:nvPr/>
        </p:nvPicPr>
        <p:blipFill>
          <a:blip r:embed="rId2" cstate="print"/>
          <a:srcRect/>
          <a:stretch>
            <a:fillRect/>
          </a:stretch>
        </p:blipFill>
        <p:spPr bwMode="auto">
          <a:xfrm>
            <a:off x="4067944" y="836712"/>
            <a:ext cx="3009116"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References</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hlinkClick r:id="rId2"/>
              </a:rPr>
              <a:t>http://www.chem.uoa.gr/courses/analtechn/SAT</a:t>
            </a:r>
            <a:endParaRPr lang="en-US" dirty="0" smtClean="0"/>
          </a:p>
          <a:p>
            <a:r>
              <a:rPr lang="en-US" dirty="0" smtClean="0">
                <a:hlinkClick r:id="rId3"/>
              </a:rPr>
              <a:t>http://tccc.iesl.forth.gr/AMS_EPEAEK/courses/LazPap/MSLab_AMS.htm _02_Mass_Spectrometry_pt1.pdf</a:t>
            </a:r>
            <a:endParaRPr lang="en-US" dirty="0" smtClean="0"/>
          </a:p>
          <a:p>
            <a:r>
              <a:rPr lang="en-US" dirty="0" smtClean="0">
                <a:hlinkClick r:id="rId4"/>
              </a:rPr>
              <a:t>http://www.chemguide.co.uk/analysis/masspec/howitworks.html</a:t>
            </a:r>
            <a:endParaRPr lang="en-US" dirty="0" smtClean="0"/>
          </a:p>
          <a:p>
            <a:r>
              <a:rPr lang="en-US" dirty="0" smtClean="0">
                <a:hlinkClick r:id="rId5"/>
              </a:rPr>
              <a:t>http://www.physics.upatras.gr/UploadedFiles/course_228_2476.pdf</a:t>
            </a:r>
            <a:endParaRPr lang="en-US" dirty="0" smtClean="0"/>
          </a:p>
          <a:p>
            <a:r>
              <a:rPr lang="en-US" dirty="0" smtClean="0">
                <a:hlinkClick r:id="rId6"/>
              </a:rPr>
              <a:t>http://www.hopkinsmedicine.org/mams/MAMS/middleframe_files/msbiomed.htm</a:t>
            </a:r>
            <a:endParaRPr lang="en-US" dirty="0" smtClean="0"/>
          </a:p>
          <a:p>
            <a:r>
              <a:rPr lang="en-US" dirty="0" smtClean="0">
                <a:hlinkClick r:id="rId7"/>
              </a:rPr>
              <a:t>http://www.hopkinsmedicine.org/mams/MAMS/middleframe_files/teaching_files/ME330.884/2007/MS2007%20Lecture%201%20-%20Introduction.pdf</a:t>
            </a:r>
            <a:endParaRPr lang="en-US" dirty="0" smtClean="0"/>
          </a:p>
          <a:p>
            <a:r>
              <a:rPr lang="en-US" dirty="0" smtClean="0">
                <a:hlinkClick r:id="rId8"/>
              </a:rPr>
              <a:t>http://www.mhhe.com/physsci/chemistry/carey/student/olc/graphics/carey04oc/ref/ch13ms.html</a:t>
            </a:r>
            <a:endParaRPr lang="en-US" dirty="0" smtClean="0"/>
          </a:p>
          <a:p>
            <a:r>
              <a:rPr lang="en-US" dirty="0" smtClean="0">
                <a:hlinkClick r:id="rId9"/>
              </a:rPr>
              <a:t>http://www.chemguide.co.uk/analysis/masspec/fragment.html</a:t>
            </a:r>
            <a:endParaRPr lang="en-US" dirty="0" smtClean="0"/>
          </a:p>
          <a:p>
            <a:r>
              <a:rPr lang="en-US" dirty="0" smtClean="0">
                <a:hlinkClick r:id="rId10"/>
              </a:rPr>
              <a:t>http://science.jrank.org/pages/4167/Mass-Spectrometry.html</a:t>
            </a:r>
            <a:endParaRPr lang="en-US" dirty="0" smtClean="0"/>
          </a:p>
          <a:p>
            <a:r>
              <a:rPr lang="en-US" dirty="0" smtClean="0">
                <a:hlinkClick r:id="rId11"/>
              </a:rPr>
              <a:t>http://en.wikipedia.org/wiki/Mass_spectrometry</a:t>
            </a:r>
            <a:endParaRPr lang="en-US"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476672"/>
            <a:ext cx="5400600" cy="432048"/>
          </a:xfrm>
        </p:spPr>
        <p:style>
          <a:lnRef idx="0">
            <a:schemeClr val="accent1"/>
          </a:lnRef>
          <a:fillRef idx="3">
            <a:schemeClr val="accent1"/>
          </a:fillRef>
          <a:effectRef idx="3">
            <a:schemeClr val="accent1"/>
          </a:effectRef>
          <a:fontRef idx="minor">
            <a:schemeClr val="lt1"/>
          </a:fontRef>
        </p:style>
        <p:txBody>
          <a:bodyPr>
            <a:normAutofit fontScale="47500" lnSpcReduction="20000"/>
          </a:bodyPr>
          <a:lstStyle/>
          <a:p>
            <a:pPr marL="457200" indent="-457200" algn="ctr"/>
            <a:endParaRPr lang="en-US" dirty="0" smtClean="0">
              <a:effectLst>
                <a:outerShdw blurRad="38100" dist="38100" dir="2700000" algn="tl">
                  <a:srgbClr val="000000">
                    <a:alpha val="43137"/>
                  </a:srgbClr>
                </a:outerShdw>
              </a:effectLst>
            </a:endParaRPr>
          </a:p>
          <a:p>
            <a:pPr marL="457200" indent="-457200" algn="ctr"/>
            <a:endParaRPr lang="en-US" dirty="0" smtClean="0">
              <a:effectLst>
                <a:outerShdw blurRad="38100" dist="38100" dir="2700000" algn="tl">
                  <a:srgbClr val="000000">
                    <a:alpha val="43137"/>
                  </a:srgbClr>
                </a:outerShdw>
              </a:effectLst>
            </a:endParaRPr>
          </a:p>
          <a:p>
            <a:pPr marL="457200" indent="-457200" algn="ctr"/>
            <a:r>
              <a:rPr lang="el-GR" dirty="0" smtClean="0">
                <a:effectLst>
                  <a:outerShdw blurRad="38100" dist="38100" dir="2700000" algn="tl">
                    <a:srgbClr val="000000">
                      <a:alpha val="43137"/>
                    </a:srgbClr>
                  </a:outerShdw>
                </a:effectLst>
              </a:rPr>
              <a:t>ΦΑΣΜΑΤΟΓΡΑΦΟΣ </a:t>
            </a:r>
            <a:r>
              <a:rPr lang="en-US" dirty="0" smtClean="0">
                <a:effectLst>
                  <a:outerShdw blurRad="38100" dist="38100" dir="2700000" algn="tl">
                    <a:srgbClr val="000000">
                      <a:alpha val="43137"/>
                    </a:srgbClr>
                  </a:outerShdw>
                </a:effectLst>
              </a:rPr>
              <a:t> </a:t>
            </a:r>
            <a:r>
              <a:rPr lang="el-GR" dirty="0" smtClean="0">
                <a:effectLst>
                  <a:outerShdw blurRad="38100" dist="38100" dir="2700000" algn="tl">
                    <a:srgbClr val="000000">
                      <a:alpha val="43137"/>
                    </a:srgbClr>
                  </a:outerShdw>
                </a:effectLst>
              </a:rPr>
              <a:t>ΜΑΖΑΣ</a:t>
            </a:r>
            <a:endParaRPr lang="en-US" dirty="0" smtClean="0">
              <a:effectLst>
                <a:outerShdw blurRad="38100" dist="38100" dir="2700000" algn="tl">
                  <a:srgbClr val="000000">
                    <a:alpha val="43137"/>
                  </a:srgbClr>
                </a:outerShdw>
              </a:effectLst>
            </a:endParaRPr>
          </a:p>
          <a:p>
            <a:pPr marL="457200" indent="-457200" algn="ctr"/>
            <a:endParaRPr lang="el-GR" dirty="0">
              <a:effectLst>
                <a:outerShdw blurRad="38100" dist="38100" dir="2700000" algn="tl">
                  <a:srgbClr val="000000">
                    <a:alpha val="43137"/>
                  </a:srgbClr>
                </a:outerShdw>
              </a:effectLst>
            </a:endParaRPr>
          </a:p>
        </p:txBody>
      </p:sp>
      <p:graphicFrame>
        <p:nvGraphicFramePr>
          <p:cNvPr id="6" name="5 - Διάγραμμα"/>
          <p:cNvGraphicFramePr/>
          <p:nvPr/>
        </p:nvGraphicFramePr>
        <p:xfrm>
          <a:off x="251520" y="908720"/>
          <a:ext cx="532859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7529264" cy="1084982"/>
          </a:xfrm>
        </p:spPr>
        <p:txBody>
          <a:bodyPr/>
          <a:lstStyle/>
          <a:p>
            <a:r>
              <a:rPr lang="el-GR" dirty="0" smtClean="0"/>
              <a:t>Φασματομετρία μάζας</a:t>
            </a:r>
            <a:endParaRPr lang="el-GR"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323528" y="2852936"/>
            <a:ext cx="6480720" cy="3423950"/>
          </a:xfrm>
          <a:prstGeom prst="rect">
            <a:avLst/>
          </a:prstGeom>
          <a:noFill/>
          <a:ln w="9525">
            <a:noFill/>
            <a:miter lim="800000"/>
            <a:headEnd/>
            <a:tailEnd/>
          </a:ln>
        </p:spPr>
      </p:pic>
      <p:sp>
        <p:nvSpPr>
          <p:cNvPr id="8" name="7 - TextBox"/>
          <p:cNvSpPr txBox="1"/>
          <p:nvPr/>
        </p:nvSpPr>
        <p:spPr>
          <a:xfrm>
            <a:off x="323528" y="1124745"/>
            <a:ext cx="6336704" cy="1754326"/>
          </a:xfrm>
          <a:prstGeom prst="rect">
            <a:avLst/>
          </a:prstGeom>
          <a:noFill/>
        </p:spPr>
        <p:txBody>
          <a:bodyPr wrap="square" rtlCol="0">
            <a:spAutoFit/>
          </a:bodyPr>
          <a:lstStyle/>
          <a:p>
            <a:pPr marL="342900" indent="-342900">
              <a:buFont typeface="+mj-lt"/>
              <a:buAutoNum type="arabicPeriod"/>
            </a:pPr>
            <a:r>
              <a:rPr lang="el-GR" sz="1200" dirty="0" smtClean="0"/>
              <a:t>Είναι οι τεχνικές προσδιορισμού δομής και ποσοτικού </a:t>
            </a:r>
            <a:r>
              <a:rPr lang="en-US" sz="1200" dirty="0" smtClean="0"/>
              <a:t> </a:t>
            </a:r>
            <a:r>
              <a:rPr lang="el-GR" sz="1200" dirty="0" smtClean="0"/>
              <a:t>προσδιορισμού ενώσεων και στοιχείων,  οι οποίες βασίζονται στον ιοντισμό ατόμων ή μορίων ή την παραγωγή ιοντικών θραυσμάτων μορίων και την καταγραφή της σχετικής έντασης του ιοντικού ρεύματος που αντιστοιχεί σε κάθε λόγο μάζας προς φορτίο (</a:t>
            </a:r>
            <a:r>
              <a:rPr lang="en-US" sz="1200" dirty="0" smtClean="0"/>
              <a:t>m/z , z =Q/e) .</a:t>
            </a:r>
          </a:p>
          <a:p>
            <a:pPr marL="342900" indent="-342900">
              <a:buFont typeface="+mj-lt"/>
              <a:buAutoNum type="arabicPeriod"/>
            </a:pPr>
            <a:r>
              <a:rPr lang="el-GR" sz="1200" dirty="0" smtClean="0"/>
              <a:t>Μια χημική ένωση είναι πιθανόν να αποτελείται από πολλαπλά διαφορετικά χημικά στοιχειά</a:t>
            </a:r>
            <a:r>
              <a:rPr lang="en-US" sz="1200" dirty="0" smtClean="0"/>
              <a:t> </a:t>
            </a:r>
            <a:r>
              <a:rPr lang="el-GR" sz="1200" dirty="0" smtClean="0"/>
              <a:t>. Με τα φασματόμετρα, μπορούμε να διαχωρίσουμε την ένωση μας στα μικρότερα αυτά ιόντα (θραύσματα) από τα όποια αποτελείται και να εξετάσουμε το ποσοστό της ποσότητα τους (αφθονία) στο δείγμα μας. </a:t>
            </a:r>
            <a:endParaRPr lang="en-US" sz="1200" dirty="0" smtClean="0"/>
          </a:p>
          <a:p>
            <a:endParaRPr lang="el-GR"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7467600" cy="634082"/>
          </a:xfrm>
        </p:spPr>
        <p:txBody>
          <a:bodyPr>
            <a:noAutofit/>
          </a:bodyPr>
          <a:lstStyle/>
          <a:p>
            <a:r>
              <a:rPr lang="el-GR" sz="1600" dirty="0" smtClean="0"/>
              <a:t>Απλή διάταξη φασματογράφου μάζας.</a:t>
            </a:r>
            <a:endParaRPr lang="el-GR" sz="1600"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323528" y="764704"/>
            <a:ext cx="7810537"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418058"/>
          </a:xfrm>
        </p:spPr>
        <p:txBody>
          <a:bodyPr>
            <a:normAutofit/>
          </a:bodyPr>
          <a:lstStyle/>
          <a:p>
            <a:r>
              <a:rPr lang="el-GR" sz="1800" dirty="0" smtClean="0"/>
              <a:t>Σταδία λειτουργιάς φασματογράφου</a:t>
            </a:r>
            <a:endParaRPr lang="el-GR" sz="1800" dirty="0"/>
          </a:p>
        </p:txBody>
      </p:sp>
      <p:sp>
        <p:nvSpPr>
          <p:cNvPr id="3" name="2 - Θέση περιεχομένου"/>
          <p:cNvSpPr>
            <a:spLocks noGrp="1"/>
          </p:cNvSpPr>
          <p:nvPr>
            <p:ph idx="1"/>
          </p:nvPr>
        </p:nvSpPr>
        <p:spPr>
          <a:xfrm>
            <a:off x="323528" y="692696"/>
            <a:ext cx="7467600" cy="2592288"/>
          </a:xfrm>
        </p:spPr>
        <p:txBody>
          <a:bodyPr>
            <a:normAutofit fontScale="92500"/>
          </a:bodyPr>
          <a:lstStyle/>
          <a:p>
            <a:pPr marL="550926" indent="-514350">
              <a:buFont typeface="+mj-lt"/>
              <a:buAutoNum type="arabicPeriod"/>
            </a:pPr>
            <a:r>
              <a:rPr lang="el-GR" sz="1400" b="1" dirty="0" smtClean="0"/>
              <a:t>Ιονισμού:</a:t>
            </a:r>
            <a:r>
              <a:rPr lang="el-GR" sz="1400" dirty="0" smtClean="0"/>
              <a:t> Το άτομο ιονίζεται με το να αφαιρέσουμε ένα ή περισσότερα ηλεκτρόνια από την εξωτερική του στοιβάδα  ώστε να δώσει ένα θετικό ιόν. Οι φασματογράφοι μάζας πάντα λειτουργούν με θετικά ιόντα</a:t>
            </a:r>
            <a:r>
              <a:rPr lang="el-GR" sz="1400" b="1" dirty="0" smtClean="0"/>
              <a:t> και </a:t>
            </a:r>
            <a:r>
              <a:rPr lang="el-GR" sz="1400" dirty="0" smtClean="0"/>
              <a:t>πάντα σε υψηλό κενό</a:t>
            </a:r>
            <a:r>
              <a:rPr lang="el-GR" sz="1400" b="1" dirty="0" smtClean="0"/>
              <a:t>.</a:t>
            </a:r>
            <a:endParaRPr lang="el-GR" sz="1400" dirty="0" smtClean="0"/>
          </a:p>
          <a:p>
            <a:pPr marL="550926" indent="-514350">
              <a:buFont typeface="+mj-lt"/>
              <a:buAutoNum type="arabicPeriod"/>
            </a:pPr>
            <a:r>
              <a:rPr lang="el-GR" sz="1400" b="1" dirty="0" smtClean="0"/>
              <a:t>Επιτάχυνση:</a:t>
            </a:r>
            <a:r>
              <a:rPr lang="el-GR" sz="1400" dirty="0" smtClean="0"/>
              <a:t> Τα ιόντα επιταχύνονται ώστε να αποκτήσουν μια κινητική ενεργεία ιδία σε όλα τα σωματίδια έτσι ώστε η μονή διάφορα τους να είναι η μάζα τους και τη ταχύτητα τους. </a:t>
            </a:r>
          </a:p>
          <a:p>
            <a:pPr marL="550926" indent="-514350">
              <a:buFont typeface="+mj-lt"/>
              <a:buAutoNum type="arabicPeriod"/>
            </a:pPr>
            <a:r>
              <a:rPr lang="el-GR" sz="1400" b="1" dirty="0" smtClean="0"/>
              <a:t>Έκτροπη:</a:t>
            </a:r>
            <a:r>
              <a:rPr lang="el-GR" sz="1400" dirty="0" smtClean="0"/>
              <a:t> Τα ιόντα στη συνέχεια εκτρέπονται από μαγνητικό πεδίο, σύμφωνα με τις μάζες τους και την ταχύτητα τους. Όσο ελαφρύτερα είναι τόσο περισσότερο εκτρέπονται. Η έκτροπη εξαρτάτε επίσης από το θετικό φορτίο (ποσά ηλεκτρόνια έχασε στο πρώτο στάδιο ιονισμού) και την ταχύτητα εισόδου του στο Μ/Π. Όσο πιο φορτισμένο είναι το ίον τόσο περισσότερο εκτρέπεται.</a:t>
            </a:r>
          </a:p>
          <a:p>
            <a:pPr marL="550926" indent="-514350">
              <a:buFont typeface="+mj-lt"/>
              <a:buAutoNum type="arabicPeriod"/>
            </a:pPr>
            <a:r>
              <a:rPr lang="el-GR" sz="1400" b="1" dirty="0" smtClean="0"/>
              <a:t>Ανίχνευση:</a:t>
            </a:r>
            <a:r>
              <a:rPr lang="el-GR" sz="1400" dirty="0" smtClean="0"/>
              <a:t> </a:t>
            </a:r>
            <a:r>
              <a:rPr lang="en-US" sz="1400" dirty="0" smtClean="0"/>
              <a:t>H </a:t>
            </a:r>
            <a:r>
              <a:rPr lang="el-GR" sz="1400" dirty="0" smtClean="0"/>
              <a:t>αφθονία των ιόντων ανιχνεύεται ηλεκτρικά, συνήθως με κάποιο τύπο συλλέκτη ηλεκτρόνιων.</a:t>
            </a:r>
            <a:endParaRPr lang="el-GR" sz="1400" dirty="0"/>
          </a:p>
        </p:txBody>
      </p:sp>
      <p:pic>
        <p:nvPicPr>
          <p:cNvPr id="2050" name="Picture 2"/>
          <p:cNvPicPr>
            <a:picLocks noChangeAspect="1" noChangeArrowheads="1"/>
          </p:cNvPicPr>
          <p:nvPr/>
        </p:nvPicPr>
        <p:blipFill>
          <a:blip r:embed="rId2" cstate="print"/>
          <a:srcRect/>
          <a:stretch>
            <a:fillRect/>
          </a:stretch>
        </p:blipFill>
        <p:spPr bwMode="auto">
          <a:xfrm>
            <a:off x="2987824" y="4509120"/>
            <a:ext cx="2016224" cy="174750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11560" y="3356992"/>
            <a:ext cx="4392488" cy="1126539"/>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11560" y="4509120"/>
            <a:ext cx="2147147"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7457256" cy="634082"/>
          </a:xfrm>
        </p:spPr>
        <p:txBody>
          <a:bodyPr>
            <a:normAutofit fontScale="90000"/>
          </a:bodyPr>
          <a:lstStyle/>
          <a:p>
            <a:pPr lvl="0"/>
            <a:r>
              <a:rPr lang="en-US" dirty="0" smtClean="0"/>
              <a:t/>
            </a:r>
            <a:br>
              <a:rPr lang="en-US" dirty="0" smtClean="0"/>
            </a:br>
            <a:r>
              <a:rPr lang="el-GR" dirty="0" smtClean="0"/>
              <a:t>Βασική αρχή λειτουργιάς</a:t>
            </a:r>
            <a:r>
              <a:rPr lang="en-US" dirty="0" smtClean="0"/>
              <a:t/>
            </a:r>
            <a:br>
              <a:rPr lang="en-US" dirty="0" smtClean="0"/>
            </a:br>
            <a:endParaRPr lang="el-GR" dirty="0"/>
          </a:p>
        </p:txBody>
      </p:sp>
      <p:sp>
        <p:nvSpPr>
          <p:cNvPr id="3" name="2 - Θέση περιεχομένου"/>
          <p:cNvSpPr>
            <a:spLocks noGrp="1"/>
          </p:cNvSpPr>
          <p:nvPr>
            <p:ph idx="1"/>
          </p:nvPr>
        </p:nvSpPr>
        <p:spPr>
          <a:xfrm>
            <a:off x="467544" y="908720"/>
            <a:ext cx="6192688" cy="5472608"/>
          </a:xfrm>
        </p:spPr>
        <p:txBody>
          <a:bodyPr>
            <a:noAutofit/>
          </a:bodyPr>
          <a:lstStyle/>
          <a:p>
            <a:pPr>
              <a:spcBef>
                <a:spcPct val="50000"/>
              </a:spcBef>
            </a:pPr>
            <a:r>
              <a:rPr lang="el-GR" sz="1200" dirty="0" smtClean="0"/>
              <a:t>Εάν ένα σώμα κινείται ευθύγραμμα και ασκήσουμε πάνω του δύναμη κάθετη στην πορεία του, τότε αυτό θα εκτραπεί και θα διαγράψει καμπύλη τροχιά</a:t>
            </a:r>
            <a:r>
              <a:rPr lang="en-US" sz="1200" dirty="0" smtClean="0"/>
              <a:t>.</a:t>
            </a:r>
            <a:endParaRPr lang="el-GR" sz="1200" dirty="0" smtClean="0"/>
          </a:p>
          <a:p>
            <a:pPr>
              <a:spcBef>
                <a:spcPct val="50000"/>
              </a:spcBef>
            </a:pPr>
            <a:r>
              <a:rPr lang="el-GR" sz="1200" dirty="0" smtClean="0"/>
              <a:t>Όταν φορτισμένα σωματίδια κινούνται σε μαγνητικό ασκείται επάνω τους μια δύναμη κάθετη ως προς την διεύθυνση της ταχύτητας , από το μαγνητικό πεδίο.</a:t>
            </a:r>
          </a:p>
          <a:p>
            <a:pPr>
              <a:spcBef>
                <a:spcPct val="50000"/>
              </a:spcBef>
            </a:pPr>
            <a:r>
              <a:rPr lang="el-GR" sz="1200" dirty="0" smtClean="0"/>
              <a:t>Στο ηλεκτρικό πεδίο η δύναμη αυτή θα είναι :</a:t>
            </a:r>
          </a:p>
          <a:p>
            <a:pPr>
              <a:spcBef>
                <a:spcPct val="50000"/>
              </a:spcBef>
            </a:pPr>
            <a:endParaRPr lang="el-GR" sz="1200" dirty="0" smtClean="0"/>
          </a:p>
          <a:p>
            <a:pPr>
              <a:spcBef>
                <a:spcPct val="50000"/>
              </a:spcBef>
            </a:pPr>
            <a:r>
              <a:rPr lang="el-GR" sz="1200" dirty="0" smtClean="0"/>
              <a:t>Ο συνδυασμός τους μας δίνει την δύναμη </a:t>
            </a:r>
            <a:r>
              <a:rPr lang="en-US" sz="1200" dirty="0" smtClean="0"/>
              <a:t>Lorentz </a:t>
            </a:r>
            <a:r>
              <a:rPr lang="el-GR" sz="1200" dirty="0" smtClean="0"/>
              <a:t>:</a:t>
            </a:r>
          </a:p>
          <a:p>
            <a:pPr>
              <a:spcBef>
                <a:spcPct val="50000"/>
              </a:spcBef>
            </a:pPr>
            <a:endParaRPr lang="el-GR" sz="1200" dirty="0" smtClean="0"/>
          </a:p>
          <a:p>
            <a:pPr>
              <a:spcBef>
                <a:spcPct val="50000"/>
              </a:spcBef>
            </a:pPr>
            <a:r>
              <a:rPr lang="el-GR" sz="1200" dirty="0" smtClean="0"/>
              <a:t>Το σωματίδιο θα διαγράψει κυκλική τροχιά με ακτίνα</a:t>
            </a:r>
            <a:r>
              <a:rPr lang="en-US" sz="1200" dirty="0" smtClean="0"/>
              <a:t> r</a:t>
            </a:r>
            <a:r>
              <a:rPr lang="el-GR" sz="1200" dirty="0" smtClean="0"/>
              <a:t> </a:t>
            </a:r>
            <a:r>
              <a:rPr lang="en-US" sz="1200" dirty="0" smtClean="0"/>
              <a:t> (</a:t>
            </a:r>
            <a:r>
              <a:rPr lang="el-GR" sz="1200" dirty="0" smtClean="0"/>
              <a:t>σχέση 1</a:t>
            </a:r>
            <a:r>
              <a:rPr lang="en-US" sz="1200" dirty="0" smtClean="0"/>
              <a:t>)</a:t>
            </a:r>
            <a:r>
              <a:rPr lang="el-GR" sz="1200" dirty="0" smtClean="0"/>
              <a:t> :</a:t>
            </a:r>
          </a:p>
          <a:p>
            <a:pPr>
              <a:spcBef>
                <a:spcPct val="50000"/>
              </a:spcBef>
            </a:pPr>
            <a:r>
              <a:rPr lang="el-GR" sz="1200" dirty="0" smtClean="0"/>
              <a:t>Ο βαθμός εκτροπής εξαρτάται από τη μάζα του σώματος, το φορτίο του, την ένταση του μαγνητικού πεδίου και την ταχύτητα του σωματιδίου.</a:t>
            </a:r>
          </a:p>
          <a:p>
            <a:pPr>
              <a:spcBef>
                <a:spcPct val="50000"/>
              </a:spcBef>
            </a:pPr>
            <a:r>
              <a:rPr lang="el-GR" sz="1200" dirty="0" smtClean="0"/>
              <a:t>Αν φέρουμε όλα τα σωματίδια, με κάποιο τρόπο να έχουν το ίδιο φορτίο και κινητική ενεργεία τότε μπορούμε με την χρήση κατάλληλης έντασης μαγνητικού πεδίου ή ηλεκτρικού πεδίου να τα κατατάξουμε ανάλογα την μάζα τους, χρησιμοποιώντας  την ακτίνα </a:t>
            </a:r>
            <a:r>
              <a:rPr lang="en-US" sz="1200" dirty="0" smtClean="0"/>
              <a:t>r </a:t>
            </a:r>
            <a:r>
              <a:rPr lang="el-GR" sz="1200" dirty="0" smtClean="0"/>
              <a:t>που διαγράφουν, ένα φίλτρο σωματιδίων.</a:t>
            </a:r>
          </a:p>
          <a:p>
            <a:pPr>
              <a:spcBef>
                <a:spcPct val="50000"/>
              </a:spcBef>
            </a:pPr>
            <a:r>
              <a:rPr lang="el-GR" sz="1200" dirty="0" smtClean="0"/>
              <a:t>Όλα τα σωματίδια επιταχύνονται από ηλεκτρικό πεδίο και ιονίζονται ώστε να έχουν φορτίο θετικό</a:t>
            </a:r>
            <a:r>
              <a:rPr lang="en-US" sz="1200" dirty="0" smtClean="0"/>
              <a:t> </a:t>
            </a:r>
            <a:r>
              <a:rPr lang="el-GR" sz="1200" dirty="0" smtClean="0"/>
              <a:t> +</a:t>
            </a:r>
            <a:r>
              <a:rPr lang="en-US" sz="1200" dirty="0" smtClean="0"/>
              <a:t>1e</a:t>
            </a:r>
            <a:r>
              <a:rPr lang="el-GR" sz="1200" dirty="0" smtClean="0"/>
              <a:t>.</a:t>
            </a:r>
          </a:p>
          <a:p>
            <a:pPr>
              <a:spcBef>
                <a:spcPct val="50000"/>
              </a:spcBef>
            </a:pPr>
            <a:r>
              <a:rPr lang="el-GR" sz="1200" dirty="0" smtClean="0"/>
              <a:t>Η ταχύτητα </a:t>
            </a:r>
            <a:r>
              <a:rPr lang="en-US" sz="1200" dirty="0" smtClean="0"/>
              <a:t> </a:t>
            </a:r>
            <a:r>
              <a:rPr lang="el-GR" sz="1200" dirty="0" smtClean="0"/>
              <a:t>των ιονισμένων σωματιδίων δίνεται από την  (σχέση</a:t>
            </a:r>
            <a:r>
              <a:rPr lang="en-US" sz="1200" dirty="0" smtClean="0"/>
              <a:t> </a:t>
            </a:r>
            <a:r>
              <a:rPr lang="el-GR" sz="1200" dirty="0" smtClean="0"/>
              <a:t>2). </a:t>
            </a:r>
          </a:p>
          <a:p>
            <a:pPr>
              <a:spcBef>
                <a:spcPct val="50000"/>
              </a:spcBef>
            </a:pPr>
            <a:r>
              <a:rPr lang="el-GR" sz="1200" dirty="0" smtClean="0"/>
              <a:t>Αντικαθιστώντας  την (1) στην (2) έχουμε ότι η  ακτίνα εκτροχιασμού είναι  : </a:t>
            </a:r>
          </a:p>
          <a:p>
            <a:pPr>
              <a:spcBef>
                <a:spcPct val="50000"/>
              </a:spcBef>
            </a:pPr>
            <a:r>
              <a:rPr lang="el-GR" sz="1200" dirty="0" smtClean="0"/>
              <a:t>Έκτροπη ιόντων με την χρήση ηλεκτρικού ή και μαγνητικού πεδίου.</a:t>
            </a:r>
          </a:p>
          <a:p>
            <a:r>
              <a:rPr lang="el-GR" sz="1200" dirty="0" smtClean="0"/>
              <a:t>Όταν το ίον μπαίνει στο μαγνητικό πεδίο δέχεται την επίδραση μιας κεντρομόλου δύναμης</a:t>
            </a:r>
            <a:r>
              <a:rPr lang="en-US" sz="1200" dirty="0" smtClean="0"/>
              <a:t> </a:t>
            </a:r>
            <a:r>
              <a:rPr lang="el-GR" sz="1200" dirty="0" smtClean="0"/>
              <a:t>(</a:t>
            </a:r>
            <a:r>
              <a:rPr lang="en-US" sz="1200" b="1" dirty="0" smtClean="0"/>
              <a:t>Lorentz force</a:t>
            </a:r>
            <a:r>
              <a:rPr lang="en-US" sz="1200" dirty="0" smtClean="0"/>
              <a:t>) </a:t>
            </a:r>
            <a:r>
              <a:rPr lang="el-GR" sz="1200" dirty="0" smtClean="0"/>
              <a:t>που εξισορροπείται από μια φυγόκεντρο δύναμη</a:t>
            </a:r>
            <a:r>
              <a:rPr lang="en-US" sz="1200" dirty="0" smtClean="0"/>
              <a:t>.</a:t>
            </a:r>
            <a:endParaRPr lang="el-GR" sz="1200" dirty="0" smtClean="0"/>
          </a:p>
          <a:p>
            <a:r>
              <a:rPr lang="el-GR" sz="1200" dirty="0" smtClean="0"/>
              <a:t>Με βάση την έκτροπη του κάθε ατόμου μπορούμε να μετρήσουμε την μάζα  του.</a:t>
            </a:r>
          </a:p>
        </p:txBody>
      </p:sp>
      <p:sp>
        <p:nvSpPr>
          <p:cNvPr id="17" name="16 - Ορθογώνιο"/>
          <p:cNvSpPr/>
          <p:nvPr/>
        </p:nvSpPr>
        <p:spPr>
          <a:xfrm>
            <a:off x="6660232" y="908720"/>
            <a:ext cx="1872208"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19" name="Object 6"/>
          <p:cNvGraphicFramePr>
            <a:graphicFrameLocks noChangeAspect="1"/>
          </p:cNvGraphicFramePr>
          <p:nvPr/>
        </p:nvGraphicFramePr>
        <p:xfrm>
          <a:off x="6732240" y="2708920"/>
          <a:ext cx="1111250" cy="533400"/>
        </p:xfrm>
        <a:graphic>
          <a:graphicData uri="http://schemas.openxmlformats.org/presentationml/2006/ole">
            <p:oleObj spid="_x0000_s5132" name="Εξίσωση" r:id="rId3" imgW="927000" imgH="444240" progId="Equation.3">
              <p:embed/>
            </p:oleObj>
          </a:graphicData>
        </a:graphic>
      </p:graphicFrame>
      <p:graphicFrame>
        <p:nvGraphicFramePr>
          <p:cNvPr id="20" name="Object 8"/>
          <p:cNvGraphicFramePr>
            <a:graphicFrameLocks noChangeAspect="1"/>
          </p:cNvGraphicFramePr>
          <p:nvPr/>
        </p:nvGraphicFramePr>
        <p:xfrm>
          <a:off x="6732240" y="3861048"/>
          <a:ext cx="1625600" cy="444500"/>
        </p:xfrm>
        <a:graphic>
          <a:graphicData uri="http://schemas.openxmlformats.org/presentationml/2006/ole">
            <p:oleObj spid="_x0000_s5133" name="Equation" r:id="rId4" imgW="1625400" imgH="444240" progId="Equation.3">
              <p:embed/>
            </p:oleObj>
          </a:graphicData>
        </a:graphic>
      </p:graphicFrame>
      <p:graphicFrame>
        <p:nvGraphicFramePr>
          <p:cNvPr id="21" name="Object 10"/>
          <p:cNvGraphicFramePr>
            <a:graphicFrameLocks noChangeAspect="1"/>
          </p:cNvGraphicFramePr>
          <p:nvPr/>
        </p:nvGraphicFramePr>
        <p:xfrm>
          <a:off x="6732240" y="4869160"/>
          <a:ext cx="1224136" cy="666074"/>
        </p:xfrm>
        <a:graphic>
          <a:graphicData uri="http://schemas.openxmlformats.org/presentationml/2006/ole">
            <p:oleObj spid="_x0000_s5134" name="Εξίσωση" r:id="rId5" imgW="863280" imgH="469800" progId="Equation.3">
              <p:embed/>
            </p:oleObj>
          </a:graphicData>
        </a:graphic>
      </p:graphicFrame>
      <p:graphicFrame>
        <p:nvGraphicFramePr>
          <p:cNvPr id="5136" name="Object 16"/>
          <p:cNvGraphicFramePr>
            <a:graphicFrameLocks noChangeAspect="1"/>
          </p:cNvGraphicFramePr>
          <p:nvPr/>
        </p:nvGraphicFramePr>
        <p:xfrm>
          <a:off x="6732240" y="5661248"/>
          <a:ext cx="1562100" cy="444500"/>
        </p:xfrm>
        <a:graphic>
          <a:graphicData uri="http://schemas.openxmlformats.org/presentationml/2006/ole">
            <p:oleObj spid="_x0000_s5136" name="Equation" r:id="rId6" imgW="1562040" imgH="444240" progId="Equation.3">
              <p:embed/>
            </p:oleObj>
          </a:graphicData>
        </a:graphic>
      </p:graphicFrame>
      <p:graphicFrame>
        <p:nvGraphicFramePr>
          <p:cNvPr id="5138" name="Object 18"/>
          <p:cNvGraphicFramePr>
            <a:graphicFrameLocks noChangeAspect="1"/>
          </p:cNvGraphicFramePr>
          <p:nvPr/>
        </p:nvGraphicFramePr>
        <p:xfrm>
          <a:off x="6732240" y="1844824"/>
          <a:ext cx="739029" cy="360040"/>
        </p:xfrm>
        <a:graphic>
          <a:graphicData uri="http://schemas.openxmlformats.org/presentationml/2006/ole">
            <p:oleObj spid="_x0000_s5138" name="Equation" r:id="rId7" imgW="495000" imgH="241200" progId="Equation.3">
              <p:embed/>
            </p:oleObj>
          </a:graphicData>
        </a:graphic>
      </p:graphicFrame>
      <p:graphicFrame>
        <p:nvGraphicFramePr>
          <p:cNvPr id="5139" name="Object 19"/>
          <p:cNvGraphicFramePr>
            <a:graphicFrameLocks noChangeAspect="1"/>
          </p:cNvGraphicFramePr>
          <p:nvPr/>
        </p:nvGraphicFramePr>
        <p:xfrm>
          <a:off x="6732240" y="1412776"/>
          <a:ext cx="1008112" cy="307109"/>
        </p:xfrm>
        <a:graphic>
          <a:graphicData uri="http://schemas.openxmlformats.org/presentationml/2006/ole">
            <p:oleObj spid="_x0000_s5139" name="Equation" r:id="rId8" imgW="571320" imgH="241200" progId="Equation.3">
              <p:embed/>
            </p:oleObj>
          </a:graphicData>
        </a:graphic>
      </p:graphicFrame>
      <p:graphicFrame>
        <p:nvGraphicFramePr>
          <p:cNvPr id="13" name="12 - Αντικείμενο"/>
          <p:cNvGraphicFramePr>
            <a:graphicFrameLocks noChangeAspect="1"/>
          </p:cNvGraphicFramePr>
          <p:nvPr/>
        </p:nvGraphicFramePr>
        <p:xfrm>
          <a:off x="6732240" y="2276872"/>
          <a:ext cx="1368152" cy="324936"/>
        </p:xfrm>
        <a:graphic>
          <a:graphicData uri="http://schemas.openxmlformats.org/presentationml/2006/ole">
            <p:oleObj spid="_x0000_s5140" name="Equation" r:id="rId9" imgW="1015920" imgH="2412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7467600" cy="490066"/>
          </a:xfrm>
        </p:spPr>
        <p:txBody>
          <a:bodyPr>
            <a:normAutofit/>
          </a:bodyPr>
          <a:lstStyle/>
          <a:p>
            <a:r>
              <a:rPr lang="el-GR" sz="2000" dirty="0" smtClean="0"/>
              <a:t>Ενεργεία ιονισμού</a:t>
            </a:r>
            <a:endParaRPr lang="el-GR" sz="2000" dirty="0"/>
          </a:p>
        </p:txBody>
      </p:sp>
      <p:sp>
        <p:nvSpPr>
          <p:cNvPr id="3" name="2 - Θέση περιεχομένου"/>
          <p:cNvSpPr>
            <a:spLocks noGrp="1"/>
          </p:cNvSpPr>
          <p:nvPr>
            <p:ph idx="1"/>
          </p:nvPr>
        </p:nvSpPr>
        <p:spPr>
          <a:xfrm>
            <a:off x="251520" y="764704"/>
            <a:ext cx="6840760" cy="2952328"/>
          </a:xfrm>
        </p:spPr>
        <p:txBody>
          <a:bodyPr>
            <a:noAutofit/>
          </a:bodyPr>
          <a:lstStyle/>
          <a:p>
            <a:r>
              <a:rPr lang="el-GR" sz="1100" b="1" dirty="0" smtClean="0">
                <a:cs typeface="Courier New" pitchFamily="49" charset="0"/>
              </a:rPr>
              <a:t>Ιονισμός</a:t>
            </a:r>
            <a:r>
              <a:rPr lang="el-GR" sz="1100" dirty="0" smtClean="0">
                <a:cs typeface="Courier New" pitchFamily="49" charset="0"/>
              </a:rPr>
              <a:t> είναι το φαινόμενο της πρόσληψης ή απώλειας ηλεκτρονίων σε ένα ηλεκτρικά ουδέτερο άτομο. Η ενέργεια που απαιτείται, για να αποδεσμευτεί ένα ηλεκτρόνιο από το άτομο, λέγεται </a:t>
            </a:r>
            <a:r>
              <a:rPr lang="el-GR" sz="1100" b="1" dirty="0" smtClean="0">
                <a:cs typeface="Courier New" pitchFamily="49" charset="0"/>
              </a:rPr>
              <a:t>Ενέργεια ιονισμού</a:t>
            </a:r>
            <a:r>
              <a:rPr lang="el-GR" sz="1100" dirty="0" smtClean="0">
                <a:cs typeface="Courier New" pitchFamily="49" charset="0"/>
              </a:rPr>
              <a:t>.</a:t>
            </a:r>
          </a:p>
          <a:p>
            <a:r>
              <a:rPr lang="el-GR" sz="1100" dirty="0" smtClean="0">
                <a:cs typeface="Courier New" pitchFamily="49" charset="0"/>
              </a:rPr>
              <a:t>Η </a:t>
            </a:r>
            <a:r>
              <a:rPr lang="el-GR" sz="1100" b="1" dirty="0" smtClean="0">
                <a:cs typeface="Courier New" pitchFamily="49" charset="0"/>
              </a:rPr>
              <a:t>Ενέργεια ιονισμού </a:t>
            </a:r>
            <a:r>
              <a:rPr lang="el-GR" sz="1100" dirty="0" smtClean="0">
                <a:cs typeface="Courier New" pitchFamily="49" charset="0"/>
              </a:rPr>
              <a:t>είναι το ελάχιστο ποσό ενέργειας που χρειάζεται, για να αποσπαστεί ένα ηλεκτρόνιο από ένα άτομο ενός συγκεκριμένου στοιχείου. Η ενέργεια ιονισμού ουσιαστικά είναι το έργο που χρειάζεται να προσφερθεί για να εξουδετερωθεί η ενέργεια του ηλεκτροστατικού πεδίου που δημιουργεί ο πυρήνας και στο οποίο βρίσκεται το ηλεκτρόνιο.</a:t>
            </a:r>
          </a:p>
          <a:p>
            <a:r>
              <a:rPr lang="el-GR" sz="1100" dirty="0" smtClean="0">
                <a:cs typeface="Courier New" pitchFamily="49" charset="0"/>
              </a:rPr>
              <a:t>Ένα </a:t>
            </a:r>
            <a:r>
              <a:rPr lang="el-GR" sz="1100" b="1" dirty="0" smtClean="0">
                <a:cs typeface="Courier New" pitchFamily="49" charset="0"/>
              </a:rPr>
              <a:t>ιόν</a:t>
            </a:r>
            <a:r>
              <a:rPr lang="el-GR" sz="1100" dirty="0" smtClean="0">
                <a:cs typeface="Courier New" pitchFamily="49" charset="0"/>
              </a:rPr>
              <a:t> είναι ένα άτομο ή μόριο του οποί</a:t>
            </a:r>
            <a:r>
              <a:rPr lang="en-US" sz="1100" dirty="0" smtClean="0">
                <a:cs typeface="Courier New" pitchFamily="49" charset="0"/>
              </a:rPr>
              <a:t>o</a:t>
            </a:r>
            <a:r>
              <a:rPr lang="el-GR" sz="1100" dirty="0" smtClean="0">
                <a:cs typeface="Courier New" pitchFamily="49" charset="0"/>
              </a:rPr>
              <a:t>υ ο συνολικός αριθμός ηλεκτρονίων  του δεν είναι ίσος με το συνολικό αριθμό των πρωτονίων, δίνοντας του ένα καθαρό θετικό ή αρνητικό φορτίο.</a:t>
            </a:r>
            <a:endParaRPr lang="el-GR" sz="1100" b="1" dirty="0" smtClean="0">
              <a:cs typeface="Courier New" pitchFamily="49" charset="0"/>
            </a:endParaRPr>
          </a:p>
          <a:p>
            <a:r>
              <a:rPr lang="el-GR" sz="1100" dirty="0" smtClean="0">
                <a:cs typeface="Courier New" pitchFamily="49" charset="0"/>
              </a:rPr>
              <a:t>Η ενέργεια που χρειάζεται για τον ιονισμό μπορεί να προσφερθεί από φωτόνια (</a:t>
            </a:r>
            <a:r>
              <a:rPr lang="en-US" sz="1100" dirty="0" smtClean="0">
                <a:cs typeface="Courier New" pitchFamily="49" charset="0"/>
              </a:rPr>
              <a:t>laser)</a:t>
            </a:r>
            <a:r>
              <a:rPr lang="el-GR" sz="1100" dirty="0" smtClean="0">
                <a:cs typeface="Courier New" pitchFamily="49" charset="0"/>
              </a:rPr>
              <a:t> ή ηλεκτρόνια ή άλλα σωματίδια (χημικά) που έχουν αρκετή ενεργεία ή ταχύτητα ώστε το ηλεκτρόνιο ή να μεταπηδήσει σε μία εξωτερικότερη τροχιά μεγαλύτερης ενέργειας ή να φύγει εντελώς από το άτομο.</a:t>
            </a:r>
          </a:p>
          <a:p>
            <a:pPr>
              <a:buNone/>
            </a:pPr>
            <a:endParaRPr lang="el-GR" sz="1100" dirty="0" smtClean="0">
              <a:cs typeface="Courier New" pitchFamily="49" charset="0"/>
            </a:endParaRPr>
          </a:p>
        </p:txBody>
      </p:sp>
      <p:pic>
        <p:nvPicPr>
          <p:cNvPr id="21506" name="Picture 2"/>
          <p:cNvPicPr>
            <a:picLocks noChangeAspect="1" noChangeArrowheads="1"/>
          </p:cNvPicPr>
          <p:nvPr/>
        </p:nvPicPr>
        <p:blipFill>
          <a:blip r:embed="rId3" cstate="print"/>
          <a:srcRect/>
          <a:stretch>
            <a:fillRect/>
          </a:stretch>
        </p:blipFill>
        <p:spPr bwMode="auto">
          <a:xfrm>
            <a:off x="755576" y="3140968"/>
            <a:ext cx="5472608"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7457256" cy="346050"/>
          </a:xfrm>
        </p:spPr>
        <p:txBody>
          <a:bodyPr>
            <a:normAutofit fontScale="90000"/>
          </a:bodyPr>
          <a:lstStyle/>
          <a:p>
            <a:r>
              <a:rPr lang="el-GR" sz="2000" dirty="0" smtClean="0"/>
              <a:t>Ευθυγράμμιση &amp; Επιτάχυνση σωματιδίων</a:t>
            </a:r>
            <a:endParaRPr lang="el-GR" sz="2000" dirty="0"/>
          </a:p>
        </p:txBody>
      </p:sp>
      <p:sp>
        <p:nvSpPr>
          <p:cNvPr id="9" name="8 - Θέση περιεχομένου"/>
          <p:cNvSpPr>
            <a:spLocks noGrp="1"/>
          </p:cNvSpPr>
          <p:nvPr>
            <p:ph idx="1"/>
          </p:nvPr>
        </p:nvSpPr>
        <p:spPr>
          <a:xfrm>
            <a:off x="323528" y="620688"/>
            <a:ext cx="7601272" cy="5505475"/>
          </a:xfrm>
        </p:spPr>
        <p:txBody>
          <a:bodyPr>
            <a:normAutofit/>
          </a:bodyPr>
          <a:lstStyle/>
          <a:p>
            <a:r>
              <a:rPr lang="el-GR" sz="1400" dirty="0" smtClean="0"/>
              <a:t>Τα ιόντα μετά την δημιουργία τους εστιάζονται κατάλληλα με "φακούς ιόντων" (ανομοιογενή ηλεκτρικά πεδία που συγκλίνουν τις τροχιές των ιόντων) με σκοπό την αύξηση της ευαισθησίας της μεθόδου και οδηγούνται σε ένα χώρο όπου μαγνητικό πεδίο έντασης Β εφαρμόζεται κάθετα στην κατεύθυνση κίνησης των ιόντων. </a:t>
            </a:r>
          </a:p>
          <a:p>
            <a:r>
              <a:rPr lang="el-GR" sz="1400" dirty="0" smtClean="0"/>
              <a:t>Τα ιόντα εισέρχονται στο μαγνητικό πεδίο έχοντας ευθύγραμμη ομαλή πορεία με ταχύτητα </a:t>
            </a:r>
            <a:r>
              <a:rPr lang="en-US" sz="1400" dirty="0" smtClean="0"/>
              <a:t>u</a:t>
            </a:r>
            <a:r>
              <a:rPr lang="el-GR" sz="1400" dirty="0" smtClean="0"/>
              <a:t>, και αναγκάζονται να ακολουθήσουν κυκλική τροχιά, της οποίας η ακτίνα εξαρτάται από τον λόγο μάζας προς φορτίο (</a:t>
            </a:r>
            <a:r>
              <a:rPr lang="en-US" sz="1400" dirty="0" smtClean="0"/>
              <a:t>mass/charge ratio)</a:t>
            </a:r>
            <a:r>
              <a:rPr lang="el-GR" sz="1400" dirty="0" smtClean="0"/>
              <a:t>.</a:t>
            </a:r>
          </a:p>
          <a:p>
            <a:r>
              <a:rPr lang="el-GR" sz="1400" dirty="0" smtClean="0">
                <a:cs typeface="Courier New" pitchFamily="49" charset="0"/>
              </a:rPr>
              <a:t>Τα σωματίδια φορτίζονται από τον </a:t>
            </a:r>
            <a:r>
              <a:rPr lang="el-GR" sz="1400" dirty="0" err="1" smtClean="0">
                <a:cs typeface="Courier New" pitchFamily="49" charset="0"/>
              </a:rPr>
              <a:t>απωθητήρα</a:t>
            </a:r>
            <a:r>
              <a:rPr lang="el-GR" sz="1400" dirty="0" smtClean="0">
                <a:cs typeface="Courier New" pitchFamily="49" charset="0"/>
              </a:rPr>
              <a:t> ιόντων και λόγο ότι όλα έχουν φορτιστεί με την ιδία πολικότητα φορτίου, αναπτύσσονται μεταξύ τους απωθητικές δυνάμεις (</a:t>
            </a:r>
            <a:r>
              <a:rPr lang="en-US" sz="1400" dirty="0" smtClean="0">
                <a:cs typeface="Courier New" pitchFamily="49" charset="0"/>
              </a:rPr>
              <a:t>Coulomb force)</a:t>
            </a:r>
            <a:r>
              <a:rPr lang="el-GR" sz="1400" dirty="0" smtClean="0">
                <a:cs typeface="Courier New" pitchFamily="49" charset="0"/>
              </a:rPr>
              <a:t> που τα χωρίζει σε ιδία σωματίδια έως ότου χωριστούν σε μοναδιαία σωματίδια (</a:t>
            </a:r>
            <a:r>
              <a:rPr lang="en-US" sz="1400" dirty="0" smtClean="0">
                <a:cs typeface="Courier New" pitchFamily="49" charset="0"/>
              </a:rPr>
              <a:t>single charged molecule).</a:t>
            </a:r>
            <a:endParaRPr lang="el-GR" sz="1400" dirty="0" smtClean="0">
              <a:cs typeface="Courier New" pitchFamily="49" charset="0"/>
            </a:endParaRPr>
          </a:p>
          <a:p>
            <a:endParaRPr lang="el-GR" sz="1400" dirty="0" smtClean="0"/>
          </a:p>
        </p:txBody>
      </p:sp>
      <p:pic>
        <p:nvPicPr>
          <p:cNvPr id="12" name="Picture 1"/>
          <p:cNvPicPr>
            <a:picLocks noChangeAspect="1" noChangeArrowheads="1"/>
          </p:cNvPicPr>
          <p:nvPr/>
        </p:nvPicPr>
        <p:blipFill>
          <a:blip r:embed="rId3" cstate="print"/>
          <a:srcRect/>
          <a:stretch>
            <a:fillRect/>
          </a:stretch>
        </p:blipFill>
        <p:spPr bwMode="auto">
          <a:xfrm>
            <a:off x="323527" y="3933056"/>
            <a:ext cx="3668773" cy="2376264"/>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4030929" y="3933056"/>
            <a:ext cx="3637415" cy="2402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7467600" cy="490066"/>
          </a:xfrm>
        </p:spPr>
        <p:txBody>
          <a:bodyPr>
            <a:normAutofit/>
          </a:bodyPr>
          <a:lstStyle/>
          <a:p>
            <a:r>
              <a:rPr lang="el-GR" sz="2000" dirty="0" smtClean="0"/>
              <a:t>Έκτροπη : Άτομα και ηλεκτρόνια </a:t>
            </a:r>
            <a:endParaRPr lang="el-GR" sz="2000" dirty="0"/>
          </a:p>
        </p:txBody>
      </p:sp>
      <p:sp>
        <p:nvSpPr>
          <p:cNvPr id="3" name="2 - Θέση περιεχομένου"/>
          <p:cNvSpPr>
            <a:spLocks noGrp="1"/>
          </p:cNvSpPr>
          <p:nvPr>
            <p:ph idx="1"/>
          </p:nvPr>
        </p:nvSpPr>
        <p:spPr>
          <a:xfrm>
            <a:off x="467544" y="836712"/>
            <a:ext cx="7467600" cy="3960440"/>
          </a:xfrm>
        </p:spPr>
        <p:txBody>
          <a:bodyPr>
            <a:noAutofit/>
          </a:bodyPr>
          <a:lstStyle/>
          <a:p>
            <a:r>
              <a:rPr lang="de-DE" sz="1200" dirty="0" smtClean="0"/>
              <a:t>e-</a:t>
            </a:r>
            <a:r>
              <a:rPr lang="el-GR" sz="1200" dirty="0" smtClean="0"/>
              <a:t> </a:t>
            </a:r>
            <a:r>
              <a:rPr lang="de-DE" sz="1200" dirty="0" smtClean="0"/>
              <a:t>+ </a:t>
            </a:r>
            <a:r>
              <a:rPr lang="en-US" sz="1200" dirty="0" smtClean="0"/>
              <a:t>Molecule</a:t>
            </a:r>
            <a:r>
              <a:rPr lang="de-DE" sz="1200" dirty="0" smtClean="0"/>
              <a:t> → [</a:t>
            </a:r>
            <a:r>
              <a:rPr lang="en-US" sz="1200" dirty="0" smtClean="0"/>
              <a:t>Molecule</a:t>
            </a:r>
            <a:r>
              <a:rPr lang="de-DE" sz="1200" dirty="0" smtClean="0"/>
              <a:t>+ •]</a:t>
            </a:r>
            <a:r>
              <a:rPr lang="el-GR" sz="1200" dirty="0" smtClean="0"/>
              <a:t> </a:t>
            </a:r>
            <a:r>
              <a:rPr lang="de-DE" sz="1200" dirty="0" smtClean="0"/>
              <a:t>+ 2e- </a:t>
            </a:r>
            <a:endParaRPr lang="el-GR" sz="1200" dirty="0" smtClean="0"/>
          </a:p>
          <a:p>
            <a:r>
              <a:rPr lang="de-DE" sz="1200" dirty="0" smtClean="0"/>
              <a:t> 1</a:t>
            </a:r>
            <a:r>
              <a:rPr lang="el-GR" sz="1200" dirty="0" smtClean="0"/>
              <a:t> ηλεκτρόνιο + 1 Μόριο = 1 Θετικά </a:t>
            </a:r>
            <a:r>
              <a:rPr lang="el-GR" sz="1200" dirty="0" err="1" smtClean="0"/>
              <a:t>Ιον</a:t>
            </a:r>
            <a:r>
              <a:rPr lang="el-GR" sz="1200" dirty="0" smtClean="0"/>
              <a:t>. Μόριο + 2 ηλεκτρόνια.</a:t>
            </a:r>
          </a:p>
          <a:p>
            <a:r>
              <a:rPr lang="el-GR" sz="1200" dirty="0" smtClean="0"/>
              <a:t> </a:t>
            </a:r>
            <a:r>
              <a:rPr lang="en-US" sz="1200" dirty="0" smtClean="0"/>
              <a:t>m/z =mass / charge ratio </a:t>
            </a:r>
            <a:r>
              <a:rPr lang="el-GR" sz="1200" dirty="0" smtClean="0"/>
              <a:t>(</a:t>
            </a:r>
            <a:r>
              <a:rPr lang="en-US" sz="1200" dirty="0" smtClean="0"/>
              <a:t>+ </a:t>
            </a:r>
            <a:r>
              <a:rPr lang="el-GR" sz="1200" dirty="0" smtClean="0"/>
              <a:t>1</a:t>
            </a:r>
            <a:r>
              <a:rPr lang="en-US" sz="1200" dirty="0" smtClean="0"/>
              <a:t>e) </a:t>
            </a:r>
            <a:r>
              <a:rPr lang="el-GR" sz="1200" dirty="0" smtClean="0"/>
              <a:t> </a:t>
            </a:r>
            <a:r>
              <a:rPr lang="en-US" sz="1200" dirty="0" smtClean="0"/>
              <a:t>z = Q/e</a:t>
            </a:r>
          </a:p>
          <a:p>
            <a:r>
              <a:rPr lang="el-GR" sz="1200" dirty="0" smtClean="0"/>
              <a:t>Συνήθως είναι </a:t>
            </a:r>
            <a:r>
              <a:rPr lang="en-US" sz="1200" dirty="0" smtClean="0"/>
              <a:t>+1e </a:t>
            </a:r>
            <a:r>
              <a:rPr lang="el-GR" sz="1200" dirty="0" smtClean="0"/>
              <a:t>το φορτίο των σωματιδίων. Είναι πολύ δύσκολο να αφαιρεθεί δεύτερο ηλεκτρόνιο από το ήδη θετικά φορτισμένο σωματίδιο (συνήθως έχει απορροφηθεί από το ηλεκτρικό πεδίο</a:t>
            </a:r>
            <a:r>
              <a:rPr lang="en-US" sz="1200" dirty="0" smtClean="0"/>
              <a:t> </a:t>
            </a:r>
            <a:r>
              <a:rPr lang="el-GR" sz="1200" dirty="0" smtClean="0"/>
              <a:t>άμεσα).</a:t>
            </a:r>
          </a:p>
          <a:p>
            <a:r>
              <a:rPr lang="el-GR" sz="1200" dirty="0" smtClean="0"/>
              <a:t>Άρα όταν είναι </a:t>
            </a:r>
            <a:r>
              <a:rPr lang="en-US" sz="1200" dirty="0" smtClean="0"/>
              <a:t>m/z</a:t>
            </a:r>
            <a:r>
              <a:rPr lang="el-GR" sz="1200" dirty="0" smtClean="0"/>
              <a:t> </a:t>
            </a:r>
            <a:r>
              <a:rPr lang="en-US" sz="1200" dirty="0" smtClean="0"/>
              <a:t>=&gt; m/ +</a:t>
            </a:r>
            <a:r>
              <a:rPr lang="el-GR" sz="1200" dirty="0" smtClean="0"/>
              <a:t>1</a:t>
            </a:r>
            <a:r>
              <a:rPr lang="en-US" sz="1200" dirty="0" smtClean="0"/>
              <a:t>e </a:t>
            </a:r>
            <a:r>
              <a:rPr lang="el-GR" sz="1200" dirty="0" smtClean="0"/>
              <a:t>γίνεται</a:t>
            </a:r>
            <a:r>
              <a:rPr lang="en-US" sz="1200" dirty="0" smtClean="0"/>
              <a:t> m</a:t>
            </a:r>
            <a:r>
              <a:rPr lang="el-GR" sz="1200" dirty="0" smtClean="0"/>
              <a:t>, το φορτίο δεν παίζει ρολό πια στην ακτίνα που θα διαγράψει το σωματίδιο. Εξετάζουμε μόνο την μάζα. Όλα τα μόρια έχουν το ίδιο φορτίο 1</a:t>
            </a:r>
            <a:r>
              <a:rPr lang="en-US" sz="1200" dirty="0" smtClean="0"/>
              <a:t>e+</a:t>
            </a:r>
            <a:r>
              <a:rPr lang="el-GR" sz="1200" dirty="0" smtClean="0"/>
              <a:t>.</a:t>
            </a:r>
          </a:p>
          <a:p>
            <a:r>
              <a:rPr lang="en-US" sz="1200" dirty="0" smtClean="0"/>
              <a:t>O</a:t>
            </a:r>
            <a:r>
              <a:rPr lang="el-GR" sz="1200" dirty="0" smtClean="0"/>
              <a:t>λες οι μετρήσεις που περνούμε είναι τελικά εξαρτώμενες από την μάζα του μορίου την ταχύτητα που δίνουμε από το ηλεκτρικό πεδίο και την μαγνητική δύναμη.</a:t>
            </a:r>
          </a:p>
          <a:p>
            <a:r>
              <a:rPr lang="el-GR" sz="1200" dirty="0" smtClean="0"/>
              <a:t>Η σάρωση λοιπόν γίνεται ως προς τον λόγο m/</a:t>
            </a:r>
            <a:r>
              <a:rPr lang="en-US" sz="1200" dirty="0" smtClean="0"/>
              <a:t>z </a:t>
            </a:r>
            <a:r>
              <a:rPr lang="el-GR" sz="1200" dirty="0" smtClean="0"/>
              <a:t>είτε μεταβάλλοντας την ένταση του μαγνητικού πεδίου Β ή μεταβάλλοντας το αρχικό δυναμικό </a:t>
            </a:r>
            <a:r>
              <a:rPr lang="el-GR" sz="1200" dirty="0" err="1" smtClean="0"/>
              <a:t>V</a:t>
            </a:r>
            <a:r>
              <a:rPr lang="el-GR" sz="1200" baseline="-25000" dirty="0" err="1" smtClean="0"/>
              <a:t>a</a:t>
            </a:r>
            <a:r>
              <a:rPr lang="el-GR" sz="1200" dirty="0" smtClean="0"/>
              <a:t> επιτάχυνσης των ιόντων. </a:t>
            </a:r>
          </a:p>
          <a:p>
            <a:r>
              <a:rPr lang="el-GR" sz="1200" dirty="0" smtClean="0"/>
              <a:t>Ο δεύτερος τρόπος έχει το πλεονέκτημα της έλλειψης υστέρησης της μεταβολής του μαγνητικού πεδίου, όμως η ευαισθησία είναι σχετικά ανάλογη του λόγου </a:t>
            </a:r>
            <a:r>
              <a:rPr lang="el-GR" sz="1200" dirty="0" smtClean="0"/>
              <a:t>m/</a:t>
            </a:r>
            <a:r>
              <a:rPr lang="en-US" sz="1200" dirty="0" smtClean="0"/>
              <a:t>z</a:t>
            </a:r>
            <a:r>
              <a:rPr lang="el-GR" sz="1200" dirty="0" smtClean="0"/>
              <a:t>. </a:t>
            </a:r>
            <a:endParaRPr lang="en-US" sz="1200" dirty="0" smtClean="0"/>
          </a:p>
          <a:p>
            <a:r>
              <a:rPr lang="el-GR" sz="1200" dirty="0" smtClean="0"/>
              <a:t>Η αναπόφευκτη θερμική κίνηση των ιόντων προκαλεί μία μείωση της θεωρητικά άπειρης διακριτικής ικανότητας, η οποία μπορεί να βελτιωθεί σημαντικά με την χρήση σχισμών (</a:t>
            </a:r>
            <a:r>
              <a:rPr lang="el-GR" sz="1200" dirty="0" err="1" smtClean="0"/>
              <a:t>slits</a:t>
            </a:r>
            <a:r>
              <a:rPr lang="el-GR" sz="1200" dirty="0" smtClean="0"/>
              <a:t>) οι οποίες τοποθετούνται πριν την είσοδο στο μαγνητικό πεδίο και περιορίζουν την είσοδο σε ιόντα που κινούνται σε συγκεκριμένη κατεύθυνση.</a:t>
            </a:r>
            <a:endParaRPr lang="el-GR" sz="1200" dirty="0"/>
          </a:p>
        </p:txBody>
      </p:sp>
      <p:pic>
        <p:nvPicPr>
          <p:cNvPr id="35842" name="Picture 2"/>
          <p:cNvPicPr>
            <a:picLocks noChangeAspect="1" noChangeArrowheads="1"/>
          </p:cNvPicPr>
          <p:nvPr/>
        </p:nvPicPr>
        <p:blipFill>
          <a:blip r:embed="rId2" cstate="print"/>
          <a:srcRect/>
          <a:stretch>
            <a:fillRect/>
          </a:stretch>
        </p:blipFill>
        <p:spPr bwMode="auto">
          <a:xfrm>
            <a:off x="4139952" y="4581128"/>
            <a:ext cx="399859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7411</TotalTime>
  <Words>1893</Words>
  <Application>Microsoft Office PowerPoint</Application>
  <PresentationFormat>Προβολή στην οθόνη (4:3)</PresentationFormat>
  <Paragraphs>140</Paragraphs>
  <Slides>19</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19</vt:i4>
      </vt:variant>
    </vt:vector>
  </HeadingPairs>
  <TitlesOfParts>
    <vt:vector size="22" baseType="lpstr">
      <vt:lpstr>Technic</vt:lpstr>
      <vt:lpstr>Εξίσωση</vt:lpstr>
      <vt:lpstr>Equation</vt:lpstr>
      <vt:lpstr>Διαφάνεια 1</vt:lpstr>
      <vt:lpstr>Διαφάνεια 2</vt:lpstr>
      <vt:lpstr>Φασματομετρία μάζας</vt:lpstr>
      <vt:lpstr>Απλή διάταξη φασματογράφου μάζας.</vt:lpstr>
      <vt:lpstr>Σταδία λειτουργιάς φασματογράφου</vt:lpstr>
      <vt:lpstr> Βασική αρχή λειτουργιάς </vt:lpstr>
      <vt:lpstr>Ενεργεία ιονισμού</vt:lpstr>
      <vt:lpstr>Ευθυγράμμιση &amp; Επιτάχυνση σωματιδίων</vt:lpstr>
      <vt:lpstr>Έκτροπη : Άτομα και ηλεκτρόνια </vt:lpstr>
      <vt:lpstr>Σχηματικό λειτουργιάς Φασματογράφου.</vt:lpstr>
      <vt:lpstr>Για να ανιχνεύσουμε τα υπόλοιπα ιόντα που χάθηκαν στην διαδρομή προς τον ανιχνευτή ρυθμίζουμε ανάλογα την ένταση του μαγνητικού πεδίου. </vt:lpstr>
      <vt:lpstr>Ανίχνευση</vt:lpstr>
      <vt:lpstr>Διαφάνεια 13</vt:lpstr>
      <vt:lpstr>Βασικοί τύποι φασματογράφων μάζας</vt:lpstr>
      <vt:lpstr>Τετραπολικό φίλτρο μαζών</vt:lpstr>
      <vt:lpstr>Τετραπολικό φίλτρο μαζών</vt:lpstr>
      <vt:lpstr>Time-of-flight φασματομετρία μάζας</vt:lpstr>
      <vt:lpstr>Χρήση φασματογραφίας</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Decad</dc:creator>
  <cp:lastModifiedBy>Decad</cp:lastModifiedBy>
  <cp:revision>450</cp:revision>
  <dcterms:created xsi:type="dcterms:W3CDTF">2011-01-03T14:42:37Z</dcterms:created>
  <dcterms:modified xsi:type="dcterms:W3CDTF">2011-01-17T00:43:45Z</dcterms:modified>
</cp:coreProperties>
</file>