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8/1/2012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8/1/2012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www.gnu.org/" TargetMode="External"/><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hyperlink" Target="http://www.um.es/fem/EjsWiki/Main/Download" TargetMode="External"/><Relationship Id="rId4" Type="http://schemas.openxmlformats.org/officeDocument/2006/relationships/hyperlink" Target="http://www.opensourcephysics.org/"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java.com/en/download/index.jsp" TargetMode="External"/><Relationship Id="rId2" Type="http://schemas.openxmlformats.org/officeDocument/2006/relationships/image" Target="../media/image4.jpeg"/><Relationship Id="rId1" Type="http://schemas.openxmlformats.org/officeDocument/2006/relationships/slideLayout" Target="../slideLayouts/slideLayout6.xml"/><Relationship Id="rId4" Type="http://schemas.openxmlformats.org/officeDocument/2006/relationships/hyperlink" Target="http://www.oracle.com/technetwork/java/javase/tech/index-jsp-138252.htm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file:///F:\OSP\ejs_ehu_waves_emwave.jar" TargetMode="External"/><Relationship Id="rId13" Type="http://schemas.openxmlformats.org/officeDocument/2006/relationships/hyperlink" Target="file:///F:\OSP\faradayloop.docx" TargetMode="External"/><Relationship Id="rId18" Type="http://schemas.openxmlformats.org/officeDocument/2006/relationships/hyperlink" Target="http://www.opensourcephysics.org/items/detail.cfm?ID=9683" TargetMode="External"/><Relationship Id="rId26" Type="http://schemas.openxmlformats.org/officeDocument/2006/relationships/slide" Target="slide10.xml"/><Relationship Id="rId3" Type="http://schemas.openxmlformats.org/officeDocument/2006/relationships/hyperlink" Target="file:///F:\OSP\ejs_bu_capacitor.jar" TargetMode="External"/><Relationship Id="rId21" Type="http://schemas.openxmlformats.org/officeDocument/2006/relationships/slide" Target="slide5.xml"/><Relationship Id="rId7" Type="http://schemas.openxmlformats.org/officeDocument/2006/relationships/hyperlink" Target="file:///F:\OSP\ejs_em_FaradayLoopChangingField.jar" TargetMode="External"/><Relationship Id="rId12" Type="http://schemas.openxmlformats.org/officeDocument/2006/relationships/hyperlink" Target="file:///F:\OSP\electric%20sampler.docx" TargetMode="External"/><Relationship Id="rId17" Type="http://schemas.openxmlformats.org/officeDocument/2006/relationships/hyperlink" Target="http://www.opensourcephysics.org/items/detail.cfm?ID=9430" TargetMode="External"/><Relationship Id="rId25" Type="http://schemas.openxmlformats.org/officeDocument/2006/relationships/slide" Target="slide11.xml"/><Relationship Id="rId2" Type="http://schemas.openxmlformats.org/officeDocument/2006/relationships/image" Target="../media/image5.jpeg"/><Relationship Id="rId16" Type="http://schemas.openxmlformats.org/officeDocument/2006/relationships/hyperlink" Target="http://www.opensourcephysics.org/items/detail.cfm?ID=9997" TargetMode="External"/><Relationship Id="rId20" Type="http://schemas.openxmlformats.org/officeDocument/2006/relationships/hyperlink" Target="http://www.opensourcephysics.org/items/detail.cfm?ID=7903" TargetMode="External"/><Relationship Id="rId1" Type="http://schemas.openxmlformats.org/officeDocument/2006/relationships/slideLayout" Target="../slideLayouts/slideLayout6.xml"/><Relationship Id="rId6" Type="http://schemas.openxmlformats.org/officeDocument/2006/relationships/hyperlink" Target="file:///F:\OSP\ejs_electric_sampler.jar" TargetMode="External"/><Relationship Id="rId11" Type="http://schemas.openxmlformats.org/officeDocument/2006/relationships/hyperlink" Target="file:///F:\OSP\Three%20wires.docx" TargetMode="External"/><Relationship Id="rId24" Type="http://schemas.openxmlformats.org/officeDocument/2006/relationships/slide" Target="slide7.xml"/><Relationship Id="rId5" Type="http://schemas.openxmlformats.org/officeDocument/2006/relationships/hyperlink" Target="file:///F:\OSP\ejs_bu_three_wires.jar" TargetMode="External"/><Relationship Id="rId15" Type="http://schemas.openxmlformats.org/officeDocument/2006/relationships/hyperlink" Target="http://www.opensourcephysics.org/items/detail.cfm?ID=9981" TargetMode="External"/><Relationship Id="rId23" Type="http://schemas.openxmlformats.org/officeDocument/2006/relationships/slide" Target="slide12.xml"/><Relationship Id="rId10" Type="http://schemas.openxmlformats.org/officeDocument/2006/relationships/hyperlink" Target="file:///F:\OSP\charge%20trajectories.docx" TargetMode="External"/><Relationship Id="rId19" Type="http://schemas.openxmlformats.org/officeDocument/2006/relationships/hyperlink" Target="http://www.opensourcephysics.org/items/detail.cfm?ID=11560" TargetMode="External"/><Relationship Id="rId4" Type="http://schemas.openxmlformats.org/officeDocument/2006/relationships/hyperlink" Target="file:///F:\OSP\ejs_bu_duffy_Charge_Trajectories_in_3D_Electrostatic_Fields.jar" TargetMode="External"/><Relationship Id="rId9" Type="http://schemas.openxmlformats.org/officeDocument/2006/relationships/hyperlink" Target="file:///F:\OSP\capacitor.docx" TargetMode="External"/><Relationship Id="rId14" Type="http://schemas.openxmlformats.org/officeDocument/2006/relationships/hyperlink" Target="file:///F:\OSP\em-waves.docx" TargetMode="External"/><Relationship Id="rId22" Type="http://schemas.openxmlformats.org/officeDocument/2006/relationships/slide" Target="slide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ΦΡΑΝΤΖΕΣΚΑΚΗΣ ΘΕΟΦΑΝΗΣ</a:t>
            </a:r>
            <a:endParaRPr lang="el-GR" dirty="0"/>
          </a:p>
        </p:txBody>
      </p:sp>
      <p:sp>
        <p:nvSpPr>
          <p:cNvPr id="6" name="5 - Θέση κειμένου"/>
          <p:cNvSpPr>
            <a:spLocks noGrp="1"/>
          </p:cNvSpPr>
          <p:nvPr>
            <p:ph type="body" sz="half" idx="2"/>
          </p:nvPr>
        </p:nvSpPr>
        <p:spPr/>
        <p:txBody>
          <a:bodyPr/>
          <a:lstStyle/>
          <a:p>
            <a:endParaRPr lang="el-GR" dirty="0"/>
          </a:p>
        </p:txBody>
      </p:sp>
      <p:pic>
        <p:nvPicPr>
          <p:cNvPr id="11" name="10 - Θέση εικόνας" descr="emanim.gif"/>
          <p:cNvPicPr>
            <a:picLocks noGrp="1" noChangeAspect="1"/>
          </p:cNvPicPr>
          <p:nvPr>
            <p:ph type="pic" idx="1"/>
          </p:nvPr>
        </p:nvPicPr>
        <p:blipFill>
          <a:blip r:embed="rId3" cstate="print"/>
          <a:srcRect l="8199" r="8199"/>
          <a:stretch>
            <a:fillRect/>
          </a:stretch>
        </p:blipFill>
        <p:spPr>
          <a:prstGeom prst="rect">
            <a:avLst/>
          </a:prstGeom>
          <a:effectLst>
            <a:softEdge rad="6350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188640"/>
            <a:ext cx="9144000" cy="5047536"/>
          </a:xfrm>
          <a:prstGeom prst="rect">
            <a:avLst/>
          </a:prstGeom>
          <a:noFill/>
        </p:spPr>
        <p:txBody>
          <a:bodyPr wrap="square" rtlCol="0">
            <a:spAutoFit/>
          </a:bodyPr>
          <a:lstStyle/>
          <a:p>
            <a:r>
              <a:rPr lang="el-GR" sz="1400" dirty="0" smtClean="0">
                <a:solidFill>
                  <a:srgbClr val="FF0000"/>
                </a:solidFill>
              </a:rPr>
              <a:t> </a:t>
            </a:r>
            <a:r>
              <a:rPr lang="el-GR" sz="1400" b="1" dirty="0" smtClean="0">
                <a:solidFill>
                  <a:srgbClr val="FF0000"/>
                </a:solidFill>
              </a:rPr>
              <a:t>Ηλεκτρομαγνητικό κύμα και πόλωση</a:t>
            </a:r>
            <a:r>
              <a:rPr lang="el-GR" sz="1400" dirty="0" smtClean="0"/>
              <a:t/>
            </a:r>
            <a:br>
              <a:rPr lang="el-GR" sz="1400" dirty="0" smtClean="0"/>
            </a:br>
            <a:r>
              <a:rPr lang="el-GR" sz="1400" dirty="0" smtClean="0"/>
              <a:t> </a:t>
            </a:r>
            <a:br>
              <a:rPr lang="el-GR" sz="1400" dirty="0" smtClean="0"/>
            </a:br>
            <a:r>
              <a:rPr lang="el-GR" sz="1400" dirty="0" smtClean="0"/>
              <a:t>Τα πεδία σε ένα ηλεκτρομαγνητικό κύμα που κινούνται κατά μήκος του άξονα Χ είναι</a:t>
            </a:r>
            <a:br>
              <a:rPr lang="el-GR" sz="1400" dirty="0" smtClean="0"/>
            </a:br>
            <a:r>
              <a:rPr lang="el-GR" sz="1400" dirty="0" smtClean="0"/>
              <a:t> Ε = Εycos(kx-ωt)j + Ezcos(kx-ωt + δ) k</a:t>
            </a:r>
            <a:br>
              <a:rPr lang="el-GR" sz="1400" dirty="0" smtClean="0"/>
            </a:br>
            <a:r>
              <a:rPr lang="el-GR" sz="1400" dirty="0" smtClean="0"/>
              <a:t> B = Bzcos(kx-ωt)k-</a:t>
            </a:r>
            <a:r>
              <a:rPr lang="el-GR" sz="1400" dirty="0" err="1" smtClean="0"/>
              <a:t>Bycos</a:t>
            </a:r>
            <a:r>
              <a:rPr lang="el-GR" sz="1400" dirty="0" smtClean="0"/>
              <a:t>(kx-ωt + δ)j=(</a:t>
            </a:r>
            <a:r>
              <a:rPr lang="el-GR" sz="1400" dirty="0" err="1" smtClean="0"/>
              <a:t>CxE</a:t>
            </a:r>
            <a:r>
              <a:rPr lang="el-GR" sz="1400" dirty="0" smtClean="0"/>
              <a:t>)/C2,όπουc=ci,Bz=Εy/c και </a:t>
            </a:r>
            <a:br>
              <a:rPr lang="el-GR" sz="1400" dirty="0" smtClean="0"/>
            </a:br>
            <a:r>
              <a:rPr lang="el-GR" sz="1400" dirty="0" err="1" smtClean="0"/>
              <a:t>By=Ez</a:t>
            </a:r>
            <a:r>
              <a:rPr lang="el-GR" sz="1400" dirty="0" smtClean="0"/>
              <a:t>/c. Οι μονάδες επιλέγονται έτσι ώστε c=1. Παρακάτω μπορείτε να επιλέξετε τα πλάτη </a:t>
            </a:r>
            <a:r>
              <a:rPr lang="el-GR" sz="1400" dirty="0" err="1" smtClean="0"/>
              <a:t>Εy</a:t>
            </a:r>
            <a:r>
              <a:rPr lang="el-GR" sz="1400" dirty="0" smtClean="0"/>
              <a:t> και </a:t>
            </a:r>
            <a:r>
              <a:rPr lang="el-GR" sz="1400" dirty="0" err="1" smtClean="0"/>
              <a:t>Ez</a:t>
            </a:r>
            <a:r>
              <a:rPr lang="el-GR" sz="1400" dirty="0" smtClean="0"/>
              <a:t>, καθώς και το μήκος κύματος λ=2π/Κ και τη σχετική φάση δ.</a:t>
            </a:r>
            <a:br>
              <a:rPr lang="el-GR" sz="1400" dirty="0" smtClean="0"/>
            </a:br>
            <a:r>
              <a:rPr lang="el-GR" sz="1400" dirty="0" smtClean="0"/>
              <a:t>Η άποψη της τρισδιάστατης προβολής μπορεί να αλλάξει με τους δείκτες ή το ποντίκι.</a:t>
            </a:r>
            <a:br>
              <a:rPr lang="el-GR" sz="1400" dirty="0" smtClean="0"/>
            </a:br>
            <a:r>
              <a:rPr lang="el-GR" sz="1400" dirty="0" smtClean="0"/>
              <a:t>Η όλη εικόνα μπορεί να μετακινείται με το ποντίκι ,πατώντας το πλήκτρο </a:t>
            </a:r>
            <a:r>
              <a:rPr lang="el-GR" sz="1400" dirty="0" err="1" smtClean="0"/>
              <a:t>ctrl</a:t>
            </a:r>
            <a:r>
              <a:rPr lang="el-GR" sz="1400" dirty="0" smtClean="0"/>
              <a:t>.</a:t>
            </a:r>
            <a:br>
              <a:rPr lang="el-GR" sz="1400" dirty="0" smtClean="0"/>
            </a:br>
            <a:r>
              <a:rPr lang="el-GR" sz="1400" dirty="0" smtClean="0"/>
              <a:t>Για να αλλάξετε το ζουμ στην προβολή, πατήστε το πλήκτρο </a:t>
            </a:r>
            <a:r>
              <a:rPr lang="el-GR" sz="1400" dirty="0" err="1" smtClean="0"/>
              <a:t>Shift</a:t>
            </a:r>
            <a:r>
              <a:rPr lang="el-GR" sz="1400" dirty="0" smtClean="0"/>
              <a:t> ενώ μετακινείτε το ποντίκι προς τα πάνω η κάτω.</a:t>
            </a:r>
            <a:br>
              <a:rPr lang="el-GR" sz="1400" dirty="0" smtClean="0"/>
            </a:br>
            <a:r>
              <a:rPr lang="el-GR" sz="1400" dirty="0" smtClean="0"/>
              <a:t>Βάλτε το δείκτη του ποντικιού πάνω σε οποιοδήποτε στοιχείο για να λάβετε πληροφορίες σχετικά με αυτό.</a:t>
            </a:r>
            <a:br>
              <a:rPr lang="el-GR" sz="1400" dirty="0" smtClean="0"/>
            </a:br>
            <a:r>
              <a:rPr lang="el-GR" sz="1400" dirty="0" smtClean="0"/>
              <a:t> </a:t>
            </a:r>
            <a:br>
              <a:rPr lang="el-GR" sz="1400" dirty="0" smtClean="0"/>
            </a:br>
            <a:r>
              <a:rPr lang="el-GR" sz="1400" b="1" dirty="0" smtClean="0"/>
              <a:t>                Δραστηριότητες</a:t>
            </a:r>
            <a:r>
              <a:rPr lang="el-GR" sz="1400" dirty="0" smtClean="0"/>
              <a:t/>
            </a:r>
            <a:br>
              <a:rPr lang="el-GR" sz="1400" dirty="0" smtClean="0"/>
            </a:br>
            <a:r>
              <a:rPr lang="el-GR" sz="1400" dirty="0" smtClean="0"/>
              <a:t>Εξοικειωθείτε με τα στοιχεία της προσομοίωσης: μπορείτε να εμφανίσετε στα ίδια ή διαφορετικά χρονικά διαστήματα τα ολικά ή μερικά </a:t>
            </a:r>
            <a:r>
              <a:rPr lang="el-GR" sz="1400" dirty="0" err="1" smtClean="0"/>
              <a:t>απο</a:t>
            </a:r>
            <a:r>
              <a:rPr lang="el-GR" sz="1400" dirty="0" smtClean="0"/>
              <a:t> τα ηλεκτρικά και μαγνητικά πεδία. Είναι επίσης δυνατό να εμφανιστεί η πρόοδος (και, προαιρετικά, η τροχιά) του ηλεκτρικού πεδίου σε ένα σημείο που μπορείτε να το επιλέξετε με το ποντίκι ή με την είσοδο x συντεταγμένης του.</a:t>
            </a:r>
            <a:br>
              <a:rPr lang="el-GR" sz="1400" dirty="0" smtClean="0"/>
            </a:br>
            <a:r>
              <a:rPr lang="el-GR" sz="1400" dirty="0" smtClean="0"/>
              <a:t>Αναφέρετε σε ποιες περιπτώσεις το συνολικό κύμα θα είναι γραμμικά πολωμένο. Χρησιμοποιήστε την προσομοίωση για να το αποδείξετε.</a:t>
            </a:r>
            <a:br>
              <a:rPr lang="el-GR" sz="1400" dirty="0" smtClean="0"/>
            </a:br>
            <a:r>
              <a:rPr lang="el-GR" sz="1400" dirty="0" smtClean="0"/>
              <a:t>Είναι σε θέση να πάρει:</a:t>
            </a:r>
            <a:br>
              <a:rPr lang="el-GR" sz="1400" dirty="0" smtClean="0"/>
            </a:br>
            <a:r>
              <a:rPr lang="el-GR" sz="1400" dirty="0" smtClean="0"/>
              <a:t> </a:t>
            </a:r>
            <a:br>
              <a:rPr lang="el-GR" sz="1400" dirty="0" smtClean="0"/>
            </a:br>
            <a:r>
              <a:rPr lang="el-GR" sz="1400" dirty="0" smtClean="0"/>
              <a:t>Κυκλική πόλωση; </a:t>
            </a:r>
            <a:br>
              <a:rPr lang="el-GR" sz="1400" dirty="0" smtClean="0"/>
            </a:br>
            <a:r>
              <a:rPr lang="el-GR" sz="1400" dirty="0" smtClean="0"/>
              <a:t>Ελλειπτική πόλωση;</a:t>
            </a:r>
            <a:endParaRPr lang="el-GR" sz="1400" dirty="0"/>
          </a:p>
        </p:txBody>
      </p:sp>
      <p:sp>
        <p:nvSpPr>
          <p:cNvPr id="4" name="3 - Αριστερό βέλος">
            <a:hlinkClick r:id="rId3" action="ppaction://hlinksldjump"/>
          </p:cNvPr>
          <p:cNvSpPr/>
          <p:nvPr/>
        </p:nvSpPr>
        <p:spPr>
          <a:xfrm>
            <a:off x="8165592" y="637336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196752"/>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Ασκήσεις</a:t>
            </a:r>
            <a:endParaRPr kumimoji="0" lang="el-GR"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Για να απαντήσετε, μπορεί να χρειαστεί να ρυθμίσετε την κλίμακα του άξονα y (αυτό είναι σαν να αλλάζει V/ div στον παλμογράφο σας στο εργαστήριο).</a:t>
            </a:r>
            <a:endParaRPr kumimoji="0" lang="el-G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1)Εκτελέστε την προσομοίωση. Επιλέξτε τριγωνική κυματομορφή για το εξωτερικό πεδίο (αυτό σημαίνει ότι το μαγνητικό πεδίο αυξάνεται γραμμικά με το χρόνο και στη συνέχεια μειώνεται γραμμικά). Περιγράψτε  την έξοδο. Εξηγήστε την επαγόμενο ηλεκτρομαγνητικό πεδίου ως συνάρτηση του χρόνου (Συμβουλή: Το emf εκφράζεται σε dB/</a:t>
            </a:r>
            <a:r>
              <a:rPr kumimoji="0" lang="el-GR"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dt)</a:t>
            </a:r>
            <a:endParaRPr kumimoji="0" lang="el-G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α)Εάν διπλασιάσετε το πλάτος του εξωτερικού πεδίου, τι συμβαίνει σε αυτό; Τι συμβαίνει με το παραγόμενο Ηλεκτρομαγνητικό πεδίο; Εάν διπλασιασθεί η συχνότητα Τι συμβαίνει με το παραγόμενο Ηλεκτρομαγνητικό πεδίο; Εάν διπλασιάσουμε την ακτίνα του βρόχου, τι συμβαίνει στο ηλεκτρομαγνητικό πεδίο; Τι συμβαίνει με τα ηλεκτρομαγνητικά πεδία καθώς αλλάζουμε τη γωνία; Γιατί;</a:t>
            </a:r>
            <a:endParaRPr kumimoji="0" lang="el-G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β)Ποια είναι η κλίση του εξωτερικού πεδίου ως συνάρτηση του χρόνου; Πώς συγκρίνεται με το προκαλούμενο Η/Μ πεδίο; Πώς θα πρέπει να συσχετίζονται;</a:t>
            </a:r>
            <a:endParaRPr kumimoji="0" lang="el-G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5 - TextBox"/>
          <p:cNvSpPr txBox="1"/>
          <p:nvPr/>
        </p:nvSpPr>
        <p:spPr>
          <a:xfrm>
            <a:off x="0" y="4005064"/>
            <a:ext cx="9144000" cy="1384995"/>
          </a:xfrm>
          <a:prstGeom prst="rect">
            <a:avLst/>
          </a:prstGeom>
          <a:noFill/>
        </p:spPr>
        <p:txBody>
          <a:bodyPr wrap="square" rtlCol="0">
            <a:spAutoFit/>
          </a:bodyPr>
          <a:lstStyle/>
          <a:p>
            <a:r>
              <a:rPr lang="el-GR" sz="1400" dirty="0" smtClean="0"/>
              <a:t>2)Περιγράψτε την κυματομορφή Η/Μ πεδίου για ένα τετραγωνικής μορφής κύμα εξωτερικού μαγνητικού πεδίου. Επαναλάβετε για το ημιτονοειδές κύμα. Εξηγήστε το σχήμα της γραφικής παράστασης που βλέπετε για το προκαλούμενο Η/Μ πεδίο.</a:t>
            </a:r>
          </a:p>
          <a:p>
            <a:r>
              <a:rPr lang="el-GR" sz="1400" dirty="0" smtClean="0"/>
              <a:t>3)Για την ημιτονοειδή συνάρτηση, τι πλάτος προσδοκούμε  για το προκαλούμενο Η/Μ πεδίο και γιατί; (Συμβουλή:. Αυτό απαιτεί να πάρουμε μια παράγωγο.)</a:t>
            </a:r>
          </a:p>
          <a:p>
            <a:endParaRPr lang="el-GR" sz="1400" dirty="0"/>
          </a:p>
        </p:txBody>
      </p:sp>
      <p:sp>
        <p:nvSpPr>
          <p:cNvPr id="7" name="6 - TextBox"/>
          <p:cNvSpPr txBox="1"/>
          <p:nvPr/>
        </p:nvSpPr>
        <p:spPr>
          <a:xfrm>
            <a:off x="0" y="5257562"/>
            <a:ext cx="9144000" cy="1600438"/>
          </a:xfrm>
          <a:prstGeom prst="rect">
            <a:avLst/>
          </a:prstGeom>
          <a:noFill/>
        </p:spPr>
        <p:txBody>
          <a:bodyPr wrap="square" rtlCol="0">
            <a:spAutoFit/>
          </a:bodyPr>
          <a:lstStyle/>
          <a:p>
            <a:r>
              <a:rPr lang="el-GR" sz="1400" dirty="0" smtClean="0"/>
              <a:t>4)Ας υποθέσουμε ότι το εξωτερικό πεδίο δημιουργείται με ρεύμα μέσα από ένα μεγάλο βρόχο και ο μικρός βρόχος που βλέπετε στην οθόνη είναι στη μέση αυτού του πολύ μεγαλύτερου βρόχου. Το μαγνητικό πεδίο στο κέντρο ενός τέτοιου βρόχου δίνεται από τον τύπο Β = μ0I/2R. Επιπλέον ,υποθέστε ότι προσαρμόσατε το φορτίο σε αυτό το βρόχο για να δημιουργήσετε το μεταβαλλόμενο εξωτερικό πεδίο για το μικρό βρόχο που βλέπετε στο μοντέλο. Μετρώντας το εναλλασσόμενο εξωτερικό πεδίο (ή το φορτίο στο μεγάλο βρόχο) και το προκαλούμενο Η/Μ πεδίο, πώς θα μπορούσατε να καθορίσετε την τιμή του μ0,της διηλεκτρικής σταθεράς ελεύθερου χώρου;</a:t>
            </a:r>
          </a:p>
          <a:p>
            <a:endParaRPr lang="el-GR" sz="1400" dirty="0"/>
          </a:p>
        </p:txBody>
      </p:sp>
      <p:sp>
        <p:nvSpPr>
          <p:cNvPr id="8" name="7 - TextBox"/>
          <p:cNvSpPr txBox="1"/>
          <p:nvPr/>
        </p:nvSpPr>
        <p:spPr>
          <a:xfrm>
            <a:off x="0" y="0"/>
            <a:ext cx="9144000" cy="1384995"/>
          </a:xfrm>
          <a:prstGeom prst="rect">
            <a:avLst/>
          </a:prstGeom>
          <a:noFill/>
        </p:spPr>
        <p:txBody>
          <a:bodyPr wrap="square" rtlCol="0">
            <a:spAutoFit/>
          </a:bodyPr>
          <a:lstStyle/>
          <a:p>
            <a:r>
              <a:rPr lang="en-US" sz="1400" b="1" dirty="0" smtClean="0">
                <a:solidFill>
                  <a:srgbClr val="FF0000"/>
                </a:solidFill>
              </a:rPr>
              <a:t>                                          </a:t>
            </a:r>
            <a:r>
              <a:rPr lang="el-GR" sz="1400" b="1" dirty="0" smtClean="0">
                <a:solidFill>
                  <a:srgbClr val="FF0000"/>
                </a:solidFill>
              </a:rPr>
              <a:t>Βρόγχος Faraday  Αλλαγής Μοντέλου Πεδίου</a:t>
            </a:r>
            <a:r>
              <a:rPr lang="el-GR" sz="1400" dirty="0" smtClean="0"/>
              <a:t/>
            </a:r>
            <a:br>
              <a:rPr lang="el-GR" sz="1400" dirty="0" smtClean="0"/>
            </a:br>
            <a:r>
              <a:rPr lang="el-GR" sz="1400" dirty="0" smtClean="0"/>
              <a:t>Τα </a:t>
            </a:r>
            <a:r>
              <a:rPr lang="el-GR" sz="1400" dirty="0" err="1" smtClean="0"/>
              <a:t>ejs</a:t>
            </a:r>
            <a:r>
              <a:rPr lang="el-GR" sz="1400" dirty="0" smtClean="0"/>
              <a:t> μοντέλα αλλαγής πεδίου του Faraday  δείχνουν το επαγόμενο ηλεκτρομαγνητικό πεδίο από έναν αγώγιμο βρόχο σε ένα μεταβαλλόμενο εξωτερικό μαγνητικό πεδίο. Μπορείτε να ελέγξετε τη συχνότητα, το μέγεθος και το είδος της μεταβολής του εξωτερικού πεδίου, όπως θα κάνατε σε ένα εργαστήριο όταν χρησιμοποιείτε μια γεννήτρια συναρτήσεων για να παράγει ρεύμα σε ένα μεγάλο πηνίο σύρματος. </a:t>
            </a:r>
            <a:br>
              <a:rPr lang="el-GR" sz="1400" dirty="0" smtClean="0"/>
            </a:br>
            <a:endParaRPr lang="el-GR" sz="1400" dirty="0"/>
          </a:p>
        </p:txBody>
      </p:sp>
      <p:sp>
        <p:nvSpPr>
          <p:cNvPr id="9" name="8 - Αριστερό βέλος">
            <a:hlinkClick r:id="rId3" action="ppaction://hlinksldjump"/>
          </p:cNvPr>
          <p:cNvSpPr/>
          <p:nvPr/>
        </p:nvSpPr>
        <p:spPr>
          <a:xfrm>
            <a:off x="7956376" y="637336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0"/>
            <a:ext cx="9144000" cy="5909310"/>
          </a:xfrm>
          <a:prstGeom prst="rect">
            <a:avLst/>
          </a:prstGeom>
          <a:noFill/>
        </p:spPr>
        <p:txBody>
          <a:bodyPr wrap="square" rtlCol="0">
            <a:spAutoFit/>
          </a:bodyPr>
          <a:lstStyle/>
          <a:p>
            <a:r>
              <a:rPr lang="el-GR" sz="1400" b="1" dirty="0" smtClean="0"/>
              <a:t/>
            </a:r>
            <a:br>
              <a:rPr lang="el-GR" sz="1400" b="1" dirty="0" smtClean="0"/>
            </a:br>
            <a:r>
              <a:rPr lang="el-GR" sz="1400" b="1" dirty="0" err="1" smtClean="0">
                <a:solidFill>
                  <a:srgbClr val="FF0000"/>
                </a:solidFill>
              </a:rPr>
              <a:t>Καλόδια</a:t>
            </a:r>
            <a:r>
              <a:rPr lang="el-GR" sz="1400" dirty="0" smtClean="0"/>
              <a:t/>
            </a:r>
            <a:br>
              <a:rPr lang="el-GR" sz="1400" dirty="0" smtClean="0"/>
            </a:br>
            <a:r>
              <a:rPr lang="el-GR" sz="1400" dirty="0" smtClean="0"/>
              <a:t>Σε αυτή την προσομοίωση, μπορείτε να ερευνήσετε την  δύναμη φορτίου  που μεταφέρουν </a:t>
            </a:r>
            <a:r>
              <a:rPr lang="el-GR" sz="1400" dirty="0" err="1" smtClean="0"/>
              <a:t>κάπια</a:t>
            </a:r>
            <a:r>
              <a:rPr lang="el-GR" sz="1400" dirty="0" smtClean="0"/>
              <a:t> καλώδια. Αρχικά, η προσομοίωση συγκροτείται από τρία μεγάλου μήκους παράλληλη καλώδια, το ένα να διέρχεται από κάθε γωνία ενός ισοσκελούς τριγώνου. Τα καλώδια μεταφέρουν φορτία που έχουν διαφορετικά μεγέθη, και κατευθύνονται είτε προς τα μέσα ή προς τα έξω  από τη σελίδα - η δουλειά μας είναι να κατατάξουμε τα καλώδια με βάση την τιμή των ρευμάτων τους, από το μεγαλύτερο προς το μικρότερο.</a:t>
            </a:r>
            <a:br>
              <a:rPr lang="el-GR" sz="1400" dirty="0" smtClean="0"/>
            </a:br>
            <a:r>
              <a:rPr lang="el-GR" sz="1400" dirty="0" smtClean="0"/>
              <a:t> </a:t>
            </a:r>
            <a:br>
              <a:rPr lang="el-GR" sz="1400" dirty="0" smtClean="0"/>
            </a:br>
            <a:r>
              <a:rPr lang="el-GR" sz="1400" dirty="0" smtClean="0"/>
              <a:t>Πρώτα, ας δούμε αν μπορούμε να βρούμε μια μέθοδο για τον προσδιορισμό της κατάταξης των παρόντων μεγεθών όταν είμαστε σε θέση να αλλάξουμε τις θέσεις των καλωδίων. Αφού έχουμε κάνει όλα αυτά και μπορούμε να κατατάξουμε σωστά τα παρόντα μεγέθη , αποεπιλέξτε το "</a:t>
            </a:r>
            <a:r>
              <a:rPr lang="el-GR" sz="1400" dirty="0" err="1" smtClean="0"/>
              <a:t>Wires</a:t>
            </a:r>
            <a:r>
              <a:rPr lang="el-GR" sz="1400" dirty="0" smtClean="0"/>
              <a:t> </a:t>
            </a:r>
            <a:r>
              <a:rPr lang="el-GR" sz="1400" dirty="0" err="1" smtClean="0"/>
              <a:t>are</a:t>
            </a:r>
            <a:r>
              <a:rPr lang="el-GR" sz="1400" dirty="0" smtClean="0"/>
              <a:t> </a:t>
            </a:r>
            <a:r>
              <a:rPr lang="el-GR" sz="1400" dirty="0" err="1" smtClean="0"/>
              <a:t>draggable</a:t>
            </a:r>
            <a:r>
              <a:rPr lang="el-GR" sz="1400" dirty="0" smtClean="0"/>
              <a:t>" . Τώρα, ας ψάξουμε να δούμε αν μπορούμε να καταλήξουμε σε μια νέα μέθοδο προσδιορισμού της κατάταξης χωρίς να μετακινούμε τα καλώδια. </a:t>
            </a:r>
            <a:br>
              <a:rPr lang="el-GR" sz="1400" dirty="0" smtClean="0"/>
            </a:br>
            <a:r>
              <a:rPr lang="el-GR" sz="1400" dirty="0" smtClean="0"/>
              <a:t> </a:t>
            </a:r>
            <a:r>
              <a:rPr lang="el-GR" sz="1400" b="1" dirty="0" smtClean="0"/>
              <a:t>Δραστηριότητες</a:t>
            </a:r>
            <a:r>
              <a:rPr lang="el-GR" sz="1400" dirty="0" smtClean="0"/>
              <a:t>  </a:t>
            </a:r>
            <a:br>
              <a:rPr lang="el-GR" sz="1400" dirty="0" smtClean="0"/>
            </a:br>
            <a:r>
              <a:rPr lang="el-GR" sz="1400" dirty="0" smtClean="0"/>
              <a:t>Η δουλειά  μας είναι να ταξινομηθούν τα τρία καλώδια με βάση το μέγεθος των ρευμάτων τους, από το μεγαλύτερο προς το μικρότερο. Θα πρέπει να μπορείτε να το κάνετε αυτό χωρίς κανένα υπολογισμό. Πρώτα, σύρετε τα καλώδια σε όποια τυχαία θέση θέλετε, για τον προσδιορισμό της κατάταξης. Επιλέξτε τη σωστή ταξινόμηση από τη λίστα των έξι επιλογών στο κάτω μέρος της οθόνης, και πατήστε το κουμπί "</a:t>
            </a:r>
            <a:r>
              <a:rPr lang="el-GR" sz="1400" dirty="0" err="1" smtClean="0"/>
              <a:t>Check</a:t>
            </a:r>
            <a:r>
              <a:rPr lang="el-GR" sz="1400" dirty="0" smtClean="0"/>
              <a:t> </a:t>
            </a:r>
            <a:r>
              <a:rPr lang="el-GR" sz="1400" dirty="0" err="1" smtClean="0"/>
              <a:t>answer</a:t>
            </a:r>
            <a:r>
              <a:rPr lang="el-GR" sz="1400" dirty="0" smtClean="0"/>
              <a:t>" για έλεγχο.</a:t>
            </a:r>
            <a:br>
              <a:rPr lang="el-GR" sz="1400" dirty="0" smtClean="0"/>
            </a:br>
            <a:r>
              <a:rPr lang="el-GR" sz="1400" dirty="0" smtClean="0"/>
              <a:t>συνεχίστε να προσπαθείτε να βρείτε ένα σύστημα για τον προσδιορισμό της κατάταξης που λειτουργεί για σας κάθε φορά (σημειώστε ότι το πάτημα του "</a:t>
            </a:r>
            <a:r>
              <a:rPr lang="el-GR" sz="1400" dirty="0" err="1" smtClean="0"/>
              <a:t>Get</a:t>
            </a:r>
            <a:r>
              <a:rPr lang="el-GR" sz="1400" dirty="0" smtClean="0"/>
              <a:t> </a:t>
            </a:r>
            <a:r>
              <a:rPr lang="el-GR" sz="1400" dirty="0" err="1" smtClean="0"/>
              <a:t>new</a:t>
            </a:r>
            <a:r>
              <a:rPr lang="el-GR" sz="1400" dirty="0" smtClean="0"/>
              <a:t> </a:t>
            </a:r>
            <a:r>
              <a:rPr lang="el-GR" sz="1400" dirty="0" err="1" smtClean="0"/>
              <a:t>currents</a:t>
            </a:r>
            <a:r>
              <a:rPr lang="el-GR" sz="1400" dirty="0" smtClean="0"/>
              <a:t>" κουμπί σας δίνει ένα διαφορετικό σύνολο των ρευμάτων με, πιθανότατα, μια διαφορετική κατάταξη). Γράψτε μια σύντομη περιγραφή για το πώς λειτουργεί το σύστημά σας.</a:t>
            </a:r>
            <a:br>
              <a:rPr lang="el-GR" sz="1400" dirty="0" smtClean="0"/>
            </a:br>
            <a:r>
              <a:rPr lang="el-GR" sz="1400" dirty="0" smtClean="0"/>
              <a:t>Τώρα, αποεπιλέξτε το "</a:t>
            </a:r>
            <a:r>
              <a:rPr lang="el-GR" sz="1400" dirty="0" err="1" smtClean="0"/>
              <a:t>wires</a:t>
            </a:r>
            <a:r>
              <a:rPr lang="el-GR" sz="1400" dirty="0" smtClean="0"/>
              <a:t> </a:t>
            </a:r>
            <a:r>
              <a:rPr lang="el-GR" sz="1400" dirty="0" err="1" smtClean="0"/>
              <a:t>are</a:t>
            </a:r>
            <a:r>
              <a:rPr lang="el-GR" sz="1400" dirty="0" smtClean="0"/>
              <a:t> </a:t>
            </a:r>
            <a:r>
              <a:rPr lang="el-GR" sz="1400" dirty="0" err="1" smtClean="0"/>
              <a:t>draggable</a:t>
            </a:r>
            <a:r>
              <a:rPr lang="el-GR" sz="1400" dirty="0" smtClean="0"/>
              <a:t>" πάνω δεξιά, έτσι ώστε τα καλώδια να στερεώνονται στη θέση τους στις γωνίες του ισοσκελούς τριγώνου. Ελέγξτε το "</a:t>
            </a:r>
            <a:r>
              <a:rPr lang="el-GR" sz="1400" dirty="0" err="1" smtClean="0"/>
              <a:t>show</a:t>
            </a:r>
            <a:r>
              <a:rPr lang="el-GR" sz="1400" dirty="0" smtClean="0"/>
              <a:t> </a:t>
            </a:r>
            <a:r>
              <a:rPr lang="el-GR" sz="1400" dirty="0" err="1" smtClean="0"/>
              <a:t>helpful</a:t>
            </a:r>
            <a:r>
              <a:rPr lang="el-GR" sz="1400" dirty="0" smtClean="0"/>
              <a:t> </a:t>
            </a:r>
            <a:r>
              <a:rPr lang="el-GR" sz="1400" dirty="0" err="1" smtClean="0"/>
              <a:t>lines</a:t>
            </a:r>
            <a:r>
              <a:rPr lang="el-GR" sz="1400" dirty="0" smtClean="0"/>
              <a:t>" για να δείτε τις γραμμές που συνδέουν τις γωνίες του τριγώνου, καθώς και τις γραμμές που εκτελούνται από το κέντρο του τριγώνου σε κάθε γωνία. Ο στόχος μας τώρα είναι να καθορίσουμε ένα νέο σύστημα κατάταξης των ρευμάτων χωρίς να τα μετακινούμε γύρω από την οθόνη.</a:t>
            </a:r>
            <a:br>
              <a:rPr lang="el-GR" sz="1400" dirty="0" smtClean="0"/>
            </a:br>
            <a:r>
              <a:rPr lang="el-GR" sz="1400" dirty="0" smtClean="0"/>
              <a:t>Δείτε αν μπορείτε να καταλήξει σε ένα σύστημα για την κατάταξη των καλωδίων με βάση το μέγεθος των ρευμάτων τους, χωρίς να μετακινήσετε τα καλώδια. Περιγράψτε σύντομα το σύστημα που θα καταλήξετε, όταν τα καλώδια είναι σταθερά στις γωνίες του ισοσκελούς τριγώνου.</a:t>
            </a:r>
            <a:endParaRPr lang="el-GR" sz="1400" dirty="0"/>
          </a:p>
        </p:txBody>
      </p:sp>
      <p:sp>
        <p:nvSpPr>
          <p:cNvPr id="4" name="3 - Αριστερό βέλος">
            <a:hlinkClick r:id="rId3" action="ppaction://hlinksldjump"/>
          </p:cNvPr>
          <p:cNvSpPr/>
          <p:nvPr/>
        </p:nvSpPr>
        <p:spPr>
          <a:xfrm>
            <a:off x="7740352" y="602128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5000" b="-5000"/>
          </a:stretch>
        </a:blipFill>
        <a:effectLst/>
      </p:bgPr>
    </p:bg>
    <p:spTree>
      <p:nvGrpSpPr>
        <p:cNvPr id="1" name=""/>
        <p:cNvGrpSpPr/>
        <p:nvPr/>
      </p:nvGrpSpPr>
      <p:grpSpPr>
        <a:xfrm>
          <a:off x="0" y="0"/>
          <a:ext cx="0" cy="0"/>
          <a:chOff x="0" y="0"/>
          <a:chExt cx="0" cy="0"/>
        </a:xfrm>
      </p:grpSpPr>
      <p:sp>
        <p:nvSpPr>
          <p:cNvPr id="3" name="2 - TextBox"/>
          <p:cNvSpPr txBox="1"/>
          <p:nvPr/>
        </p:nvSpPr>
        <p:spPr>
          <a:xfrm>
            <a:off x="0" y="476672"/>
            <a:ext cx="9144000" cy="116955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l-GR" sz="1400" dirty="0" smtClean="0">
                <a:solidFill>
                  <a:schemeClr val="tx1"/>
                </a:solidFill>
              </a:rPr>
              <a:t>        Εδώ, τελειώνει η παρουσίαση οπότε λίγα γενικά.</a:t>
            </a:r>
          </a:p>
          <a:p>
            <a:r>
              <a:rPr lang="el-GR" sz="1400" dirty="0" smtClean="0">
                <a:solidFill>
                  <a:schemeClr val="tx1"/>
                </a:solidFill>
              </a:rPr>
              <a:t>Ο κόσμος του ανοικτού- κώδικα λογισμικού ,μπορεί επάξια να ανταγωνιστεί αυτόν του επί χρεώσει. Υπάρχουν χιλιάδες δωρεάν προγράμματα και λειτουργικά, φτιαγμένα από χρήστες που προορίζονται για επαγγελματίες και μη, με κυριότερο σκοπό την εκπαίδευση. </a:t>
            </a:r>
            <a:endParaRPr lang="en-US" sz="1400" dirty="0" smtClean="0">
              <a:solidFill>
                <a:schemeClr val="tx1"/>
              </a:solidFill>
            </a:endParaRPr>
          </a:p>
          <a:p>
            <a:endParaRPr lang="el-GR" sz="1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403648" y="404664"/>
            <a:ext cx="5544616" cy="648073"/>
          </a:xfrm>
        </p:spPr>
        <p:txBody>
          <a:bodyPr>
            <a:normAutofit fontScale="90000"/>
          </a:bodyPr>
          <a:lstStyle/>
          <a:p>
            <a:r>
              <a:rPr lang="en-US" dirty="0" smtClean="0">
                <a:solidFill>
                  <a:srgbClr val="00B050"/>
                </a:solidFill>
              </a:rPr>
              <a:t>Open Source Physics</a:t>
            </a:r>
            <a:endParaRPr lang="el-GR" dirty="0">
              <a:solidFill>
                <a:srgbClr val="00B050"/>
              </a:solidFill>
            </a:endParaRPr>
          </a:p>
        </p:txBody>
      </p:sp>
      <p:sp>
        <p:nvSpPr>
          <p:cNvPr id="3" name="2 - Υπότιτλος"/>
          <p:cNvSpPr>
            <a:spLocks noGrp="1"/>
          </p:cNvSpPr>
          <p:nvPr>
            <p:ph type="subTitle" idx="1"/>
          </p:nvPr>
        </p:nvSpPr>
        <p:spPr>
          <a:xfrm>
            <a:off x="1403648" y="1412776"/>
            <a:ext cx="6400800" cy="5256584"/>
          </a:xfrm>
        </p:spPr>
        <p:txBody>
          <a:bodyPr>
            <a:normAutofit lnSpcReduction="10000"/>
          </a:bodyPr>
          <a:lstStyle/>
          <a:p>
            <a:r>
              <a:rPr lang="el-GR" sz="1600" dirty="0" smtClean="0">
                <a:solidFill>
                  <a:schemeClr val="accent6">
                    <a:lumMod val="60000"/>
                    <a:lumOff val="40000"/>
                  </a:schemeClr>
                </a:solidFill>
              </a:rPr>
              <a:t>Όπως λέει και ο τίτλος ,θα ασχοληθούμε με διάφορα αρχεία που παρουσιάζουν εξομοιωμένα μοντέλα φυσικής.</a:t>
            </a:r>
          </a:p>
          <a:p>
            <a:r>
              <a:rPr lang="el-GR" sz="1600" dirty="0" smtClean="0">
                <a:solidFill>
                  <a:schemeClr val="accent6">
                    <a:lumMod val="60000"/>
                    <a:lumOff val="40000"/>
                  </a:schemeClr>
                </a:solidFill>
              </a:rPr>
              <a:t>Όλα τα μοντέλα δημιουργήθηκαν με το </a:t>
            </a:r>
            <a:r>
              <a:rPr lang="en-US" sz="1600" dirty="0" smtClean="0">
                <a:solidFill>
                  <a:schemeClr val="accent6">
                    <a:lumMod val="60000"/>
                    <a:lumOff val="40000"/>
                  </a:schemeClr>
                </a:solidFill>
              </a:rPr>
              <a:t>Easy Java Simulation,</a:t>
            </a:r>
            <a:r>
              <a:rPr lang="el-GR" sz="1600" dirty="0" smtClean="0">
                <a:solidFill>
                  <a:schemeClr val="accent6">
                    <a:lumMod val="60000"/>
                    <a:lumOff val="40000"/>
                  </a:schemeClr>
                </a:solidFill>
              </a:rPr>
              <a:t> ένα πρόγραμμα </a:t>
            </a:r>
            <a:r>
              <a:rPr lang="el-GR" sz="1600" dirty="0" smtClean="0">
                <a:solidFill>
                  <a:schemeClr val="bg1"/>
                </a:solidFill>
              </a:rPr>
              <a:t>δημιουργημένο με σκοπό την έκφραση </a:t>
            </a:r>
            <a:r>
              <a:rPr lang="el-GR" sz="1600" dirty="0" smtClean="0">
                <a:solidFill>
                  <a:schemeClr val="accent6">
                    <a:lumMod val="60000"/>
                    <a:lumOff val="40000"/>
                  </a:schemeClr>
                </a:solidFill>
              </a:rPr>
              <a:t>διαφόρων φυσικών η και μαθηματικών </a:t>
            </a:r>
            <a:r>
              <a:rPr lang="el-GR" sz="1600" dirty="0" smtClean="0">
                <a:solidFill>
                  <a:schemeClr val="bg1"/>
                </a:solidFill>
              </a:rPr>
              <a:t>φαινομένων</a:t>
            </a:r>
            <a:r>
              <a:rPr lang="el-GR" sz="1600" dirty="0" smtClean="0">
                <a:solidFill>
                  <a:schemeClr val="accent6">
                    <a:lumMod val="60000"/>
                    <a:lumOff val="40000"/>
                  </a:schemeClr>
                </a:solidFill>
              </a:rPr>
              <a:t> </a:t>
            </a:r>
            <a:r>
              <a:rPr lang="el-GR" sz="1600" dirty="0" smtClean="0">
                <a:solidFill>
                  <a:schemeClr val="bg1"/>
                </a:solidFill>
              </a:rPr>
              <a:t>από τον χρήστη </a:t>
            </a:r>
            <a:r>
              <a:rPr lang="el-GR" sz="1600" dirty="0" smtClean="0">
                <a:solidFill>
                  <a:schemeClr val="accent6">
                    <a:lumMod val="60000"/>
                    <a:lumOff val="40000"/>
                  </a:schemeClr>
                </a:solidFill>
              </a:rPr>
              <a:t>, καθότι του δίνεται η δυνατότητα </a:t>
            </a:r>
            <a:r>
              <a:rPr lang="el-GR" sz="1600" dirty="0" smtClean="0">
                <a:solidFill>
                  <a:schemeClr val="bg1"/>
                </a:solidFill>
              </a:rPr>
              <a:t>να δημιουργήσει τα δικά του μοντέλα </a:t>
            </a:r>
            <a:r>
              <a:rPr lang="el-GR" sz="1600" dirty="0" smtClean="0">
                <a:solidFill>
                  <a:schemeClr val="accent6">
                    <a:lumMod val="60000"/>
                    <a:lumOff val="40000"/>
                  </a:schemeClr>
                </a:solidFill>
              </a:rPr>
              <a:t>με τις δικές του </a:t>
            </a:r>
            <a:r>
              <a:rPr lang="el-GR" sz="1600" dirty="0" smtClean="0">
                <a:solidFill>
                  <a:schemeClr val="bg1"/>
                </a:solidFill>
              </a:rPr>
              <a:t>συνθήκες</a:t>
            </a:r>
            <a:r>
              <a:rPr lang="el-GR" sz="1600" dirty="0" smtClean="0">
                <a:solidFill>
                  <a:schemeClr val="accent6">
                    <a:lumMod val="60000"/>
                    <a:lumOff val="40000"/>
                  </a:schemeClr>
                </a:solidFill>
              </a:rPr>
              <a:t>.  </a:t>
            </a:r>
          </a:p>
          <a:p>
            <a:r>
              <a:rPr lang="el-GR" sz="1600" dirty="0" smtClean="0">
                <a:solidFill>
                  <a:schemeClr val="accent6">
                    <a:lumMod val="60000"/>
                    <a:lumOff val="40000"/>
                  </a:schemeClr>
                </a:solidFill>
              </a:rPr>
              <a:t>Πιο </a:t>
            </a:r>
            <a:r>
              <a:rPr lang="el-GR" sz="1600" dirty="0" smtClean="0">
                <a:solidFill>
                  <a:schemeClr val="bg1"/>
                </a:solidFill>
              </a:rPr>
              <a:t>συγκεκριμένα</a:t>
            </a:r>
            <a:r>
              <a:rPr lang="el-GR" sz="1600" dirty="0" smtClean="0">
                <a:solidFill>
                  <a:schemeClr val="accent6">
                    <a:lumMod val="60000"/>
                    <a:lumOff val="40000"/>
                  </a:schemeClr>
                </a:solidFill>
              </a:rPr>
              <a:t> , </a:t>
            </a:r>
            <a:r>
              <a:rPr lang="el-GR" sz="1600" dirty="0" smtClean="0">
                <a:solidFill>
                  <a:schemeClr val="bg1"/>
                </a:solidFill>
              </a:rPr>
              <a:t>μια</a:t>
            </a:r>
            <a:r>
              <a:rPr lang="el-GR" sz="1600" dirty="0" smtClean="0">
                <a:solidFill>
                  <a:schemeClr val="accent6">
                    <a:lumMod val="60000"/>
                    <a:lumOff val="40000"/>
                  </a:schemeClr>
                </a:solidFill>
              </a:rPr>
              <a:t> </a:t>
            </a:r>
            <a:r>
              <a:rPr lang="el-GR" sz="1600" dirty="0" smtClean="0">
                <a:solidFill>
                  <a:schemeClr val="bg1"/>
                </a:solidFill>
              </a:rPr>
              <a:t>κοινότητα χρηστών, δημιούργησε </a:t>
            </a:r>
            <a:r>
              <a:rPr lang="el-GR" sz="1600" dirty="0" smtClean="0">
                <a:solidFill>
                  <a:schemeClr val="accent6">
                    <a:lumMod val="60000"/>
                    <a:lumOff val="40000"/>
                  </a:schemeClr>
                </a:solidFill>
              </a:rPr>
              <a:t>ένα διαδικτυακό τόπο όπου </a:t>
            </a:r>
            <a:r>
              <a:rPr lang="el-GR" sz="1600" dirty="0" smtClean="0">
                <a:solidFill>
                  <a:schemeClr val="bg1"/>
                </a:solidFill>
              </a:rPr>
              <a:t>μπορούν οι χρήστες</a:t>
            </a:r>
            <a:r>
              <a:rPr lang="en-US" sz="1600" dirty="0" smtClean="0">
                <a:solidFill>
                  <a:schemeClr val="bg1"/>
                </a:solidFill>
              </a:rPr>
              <a:t> </a:t>
            </a:r>
            <a:r>
              <a:rPr lang="el-GR" sz="1600" dirty="0" smtClean="0">
                <a:solidFill>
                  <a:schemeClr val="bg1"/>
                </a:solidFill>
              </a:rPr>
              <a:t>,</a:t>
            </a:r>
            <a:r>
              <a:rPr lang="en-US" sz="1600" dirty="0" smtClean="0">
                <a:solidFill>
                  <a:schemeClr val="bg1"/>
                </a:solidFill>
              </a:rPr>
              <a:t> </a:t>
            </a:r>
            <a:r>
              <a:rPr lang="el-GR" sz="1600" dirty="0" smtClean="0">
                <a:solidFill>
                  <a:schemeClr val="bg1"/>
                </a:solidFill>
              </a:rPr>
              <a:t>κυρίως του </a:t>
            </a:r>
            <a:r>
              <a:rPr lang="en-US" sz="1600" dirty="0" smtClean="0">
                <a:solidFill>
                  <a:schemeClr val="bg1"/>
                </a:solidFill>
              </a:rPr>
              <a:t>EJS,</a:t>
            </a:r>
            <a:r>
              <a:rPr lang="el-GR" sz="1600" dirty="0" smtClean="0">
                <a:solidFill>
                  <a:schemeClr val="bg1"/>
                </a:solidFill>
              </a:rPr>
              <a:t>να ανεβάσουν </a:t>
            </a:r>
            <a:r>
              <a:rPr lang="el-GR" sz="1600" dirty="0" smtClean="0">
                <a:solidFill>
                  <a:schemeClr val="accent6">
                    <a:lumMod val="60000"/>
                    <a:lumOff val="40000"/>
                  </a:schemeClr>
                </a:solidFill>
              </a:rPr>
              <a:t>, να κατεβάσουν </a:t>
            </a:r>
            <a:r>
              <a:rPr lang="el-GR" sz="1600" dirty="0" smtClean="0">
                <a:solidFill>
                  <a:schemeClr val="bg1"/>
                </a:solidFill>
              </a:rPr>
              <a:t>,ακόμα και να επεξεργασθούν εξομοιώσεις </a:t>
            </a:r>
            <a:r>
              <a:rPr lang="el-GR" sz="1600" dirty="0" smtClean="0">
                <a:solidFill>
                  <a:schemeClr val="accent6">
                    <a:lumMod val="60000"/>
                    <a:lumOff val="40000"/>
                  </a:schemeClr>
                </a:solidFill>
              </a:rPr>
              <a:t>άλλων χρηστών και χωρίς </a:t>
            </a:r>
            <a:r>
              <a:rPr lang="el-GR" sz="1600" b="1" u="sng" dirty="0" smtClean="0">
                <a:solidFill>
                  <a:schemeClr val="bg1"/>
                </a:solidFill>
              </a:rPr>
              <a:t>περιορισμούς πνευματικής ιδιοκτησίας </a:t>
            </a:r>
            <a:r>
              <a:rPr lang="el-GR" sz="1600" dirty="0" smtClean="0">
                <a:solidFill>
                  <a:schemeClr val="accent6">
                    <a:lumMod val="60000"/>
                    <a:lumOff val="40000"/>
                  </a:schemeClr>
                </a:solidFill>
              </a:rPr>
              <a:t>καθότι παρέχονται δωρεάν και </a:t>
            </a:r>
            <a:r>
              <a:rPr lang="el-GR" sz="1600" dirty="0" smtClean="0">
                <a:solidFill>
                  <a:schemeClr val="bg1"/>
                </a:solidFill>
              </a:rPr>
              <a:t>εφόσον είναι ανοικτού πυγαίου κώδικα ,μπορούμε </a:t>
            </a:r>
            <a:r>
              <a:rPr lang="el-GR" sz="1600" dirty="0" smtClean="0">
                <a:solidFill>
                  <a:schemeClr val="accent6">
                    <a:lumMod val="60000"/>
                    <a:lumOff val="40000"/>
                  </a:schemeClr>
                </a:solidFill>
              </a:rPr>
              <a:t>,εάν δούμε κάπιο </a:t>
            </a:r>
            <a:r>
              <a:rPr lang="el-GR" sz="1600" dirty="0" smtClean="0">
                <a:solidFill>
                  <a:schemeClr val="bg1"/>
                </a:solidFill>
              </a:rPr>
              <a:t>λάθος να το αναφέρουμε η ακόμα και να το </a:t>
            </a:r>
            <a:r>
              <a:rPr lang="el-GR" sz="1600" dirty="0" smtClean="0">
                <a:solidFill>
                  <a:schemeClr val="accent6">
                    <a:lumMod val="60000"/>
                    <a:lumOff val="40000"/>
                  </a:schemeClr>
                </a:solidFill>
              </a:rPr>
              <a:t>διορθώσουμε.</a:t>
            </a:r>
          </a:p>
          <a:p>
            <a:r>
              <a:rPr lang="el-GR" sz="1600" dirty="0" smtClean="0">
                <a:solidFill>
                  <a:schemeClr val="accent6">
                    <a:lumMod val="60000"/>
                    <a:lumOff val="40000"/>
                  </a:schemeClr>
                </a:solidFill>
              </a:rPr>
              <a:t>Με τον ίδιο </a:t>
            </a:r>
            <a:r>
              <a:rPr lang="el-GR" sz="1600" dirty="0" smtClean="0">
                <a:solidFill>
                  <a:schemeClr val="bg1"/>
                </a:solidFill>
              </a:rPr>
              <a:t>τρόπο</a:t>
            </a:r>
            <a:r>
              <a:rPr lang="el-GR" sz="1600" dirty="0" smtClean="0">
                <a:solidFill>
                  <a:schemeClr val="accent6">
                    <a:lumMod val="60000"/>
                    <a:lumOff val="40000"/>
                  </a:schemeClr>
                </a:solidFill>
              </a:rPr>
              <a:t> </a:t>
            </a:r>
            <a:r>
              <a:rPr lang="el-GR" sz="1600" dirty="0" smtClean="0">
                <a:solidFill>
                  <a:schemeClr val="bg1"/>
                </a:solidFill>
              </a:rPr>
              <a:t>έχει δημιουργηθεί ο </a:t>
            </a:r>
            <a:r>
              <a:rPr lang="en-US" sz="1600" dirty="0" smtClean="0">
                <a:solidFill>
                  <a:schemeClr val="bg1"/>
                </a:solidFill>
              </a:rPr>
              <a:t>Firefox </a:t>
            </a:r>
            <a:r>
              <a:rPr lang="el-GR" sz="1600" dirty="0" smtClean="0">
                <a:solidFill>
                  <a:schemeClr val="bg1"/>
                </a:solidFill>
              </a:rPr>
              <a:t>και το </a:t>
            </a:r>
            <a:r>
              <a:rPr lang="el-GR" sz="1600" dirty="0" smtClean="0">
                <a:solidFill>
                  <a:schemeClr val="accent6">
                    <a:lumMod val="60000"/>
                    <a:lumOff val="40000"/>
                  </a:schemeClr>
                </a:solidFill>
              </a:rPr>
              <a:t>Ο</a:t>
            </a:r>
            <a:r>
              <a:rPr lang="en-US" sz="1600" dirty="0" smtClean="0">
                <a:solidFill>
                  <a:schemeClr val="accent6">
                    <a:lumMod val="60000"/>
                    <a:lumOff val="40000"/>
                  </a:schemeClr>
                </a:solidFill>
              </a:rPr>
              <a:t>octave</a:t>
            </a:r>
            <a:r>
              <a:rPr lang="el-GR" sz="1600" dirty="0" smtClean="0">
                <a:solidFill>
                  <a:schemeClr val="accent6">
                    <a:lumMod val="60000"/>
                    <a:lumOff val="40000"/>
                  </a:schemeClr>
                </a:solidFill>
              </a:rPr>
              <a:t>  ,όλα χωρίς κόστος καθώς και </a:t>
            </a:r>
            <a:r>
              <a:rPr lang="el-GR" sz="1600" dirty="0" smtClean="0">
                <a:solidFill>
                  <a:schemeClr val="bg1"/>
                </a:solidFill>
              </a:rPr>
              <a:t>η κοινότητα </a:t>
            </a:r>
            <a:r>
              <a:rPr lang="en-US" sz="1600" dirty="0" smtClean="0">
                <a:solidFill>
                  <a:schemeClr val="bg1"/>
                </a:solidFill>
              </a:rPr>
              <a:t>GNU </a:t>
            </a:r>
            <a:r>
              <a:rPr lang="el-GR" sz="1600" dirty="0" smtClean="0">
                <a:solidFill>
                  <a:schemeClr val="bg1"/>
                </a:solidFill>
              </a:rPr>
              <a:t>που διαμοιράζει </a:t>
            </a:r>
            <a:r>
              <a:rPr lang="el-GR" sz="1600" dirty="0" smtClean="0">
                <a:solidFill>
                  <a:schemeClr val="accent6">
                    <a:lumMod val="60000"/>
                    <a:lumOff val="40000"/>
                  </a:schemeClr>
                </a:solidFill>
              </a:rPr>
              <a:t>δωρεάν λογισμικό </a:t>
            </a:r>
            <a:r>
              <a:rPr lang="el-GR" sz="1600" dirty="0" smtClean="0">
                <a:solidFill>
                  <a:schemeClr val="bg1"/>
                </a:solidFill>
              </a:rPr>
              <a:t>στην ιστοσελίδα της</a:t>
            </a:r>
            <a:r>
              <a:rPr lang="el-GR" sz="1600" dirty="0" smtClean="0">
                <a:solidFill>
                  <a:schemeClr val="accent6">
                    <a:lumMod val="60000"/>
                    <a:lumOff val="40000"/>
                  </a:schemeClr>
                </a:solidFill>
              </a:rPr>
              <a:t>.</a:t>
            </a:r>
          </a:p>
          <a:p>
            <a:r>
              <a:rPr lang="el-GR" sz="1600" dirty="0" smtClean="0">
                <a:solidFill>
                  <a:schemeClr val="accent6">
                    <a:lumMod val="60000"/>
                    <a:lumOff val="40000"/>
                  </a:schemeClr>
                </a:solidFill>
              </a:rPr>
              <a:t>Σας παραθέτω κάποιους συνδέσμους των στοιχείων που προανέφερα.</a:t>
            </a:r>
          </a:p>
          <a:p>
            <a:r>
              <a:rPr lang="en-US" sz="1600" dirty="0" smtClean="0">
                <a:solidFill>
                  <a:schemeClr val="accent6">
                    <a:lumMod val="60000"/>
                    <a:lumOff val="40000"/>
                  </a:schemeClr>
                </a:solidFill>
                <a:hlinkClick r:id="rId3"/>
              </a:rPr>
              <a:t>http://www.gnu.org/</a:t>
            </a:r>
            <a:endParaRPr lang="el-GR" sz="1600" dirty="0" smtClean="0">
              <a:solidFill>
                <a:schemeClr val="accent6">
                  <a:lumMod val="60000"/>
                  <a:lumOff val="40000"/>
                </a:schemeClr>
              </a:solidFill>
            </a:endParaRPr>
          </a:p>
          <a:p>
            <a:r>
              <a:rPr lang="en-US" sz="1600" dirty="0" smtClean="0">
                <a:solidFill>
                  <a:schemeClr val="accent6">
                    <a:lumMod val="60000"/>
                    <a:lumOff val="40000"/>
                  </a:schemeClr>
                </a:solidFill>
                <a:hlinkClick r:id="rId4"/>
              </a:rPr>
              <a:t>http://www.opensourcephysics.org/</a:t>
            </a:r>
            <a:endParaRPr lang="el-GR" sz="1600" dirty="0" smtClean="0">
              <a:solidFill>
                <a:schemeClr val="accent6">
                  <a:lumMod val="60000"/>
                  <a:lumOff val="40000"/>
                </a:schemeClr>
              </a:solidFill>
            </a:endParaRPr>
          </a:p>
          <a:p>
            <a:r>
              <a:rPr lang="en-US" sz="1600" dirty="0" smtClean="0">
                <a:solidFill>
                  <a:schemeClr val="accent6">
                    <a:lumMod val="60000"/>
                    <a:lumOff val="40000"/>
                  </a:schemeClr>
                </a:solidFill>
                <a:hlinkClick r:id="rId5"/>
              </a:rPr>
              <a:t>http://www.um.es/fem/EjsWiki/Main/Download</a:t>
            </a:r>
            <a:endParaRPr lang="el-GR" sz="1600" dirty="0" smtClean="0">
              <a:solidFill>
                <a:schemeClr val="accent6">
                  <a:lumMod val="60000"/>
                  <a:lumOff val="40000"/>
                </a:schemeClr>
              </a:solidFill>
            </a:endParaRPr>
          </a:p>
          <a:p>
            <a:endParaRPr lang="el-GR" sz="1600" dirty="0" smtClean="0">
              <a:solidFill>
                <a:schemeClr val="accent6">
                  <a:lumMod val="60000"/>
                  <a:lumOff val="40000"/>
                </a:schemeClr>
              </a:solidFill>
            </a:endParaRPr>
          </a:p>
          <a:p>
            <a:endParaRPr lang="el-GR" sz="1600" dirty="0">
              <a:solidFill>
                <a:schemeClr val="accent6">
                  <a:lumMod val="60000"/>
                  <a:lumOff val="4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2000" r="-12000"/>
          </a:stretch>
        </a:blipFill>
        <a:effectLst/>
      </p:bgPr>
    </p:bg>
    <p:spTree>
      <p:nvGrpSpPr>
        <p:cNvPr id="1" name=""/>
        <p:cNvGrpSpPr/>
        <p:nvPr/>
      </p:nvGrpSpPr>
      <p:grpSpPr>
        <a:xfrm>
          <a:off x="0" y="0"/>
          <a:ext cx="0" cy="0"/>
          <a:chOff x="0" y="0"/>
          <a:chExt cx="0" cy="0"/>
        </a:xfrm>
      </p:grpSpPr>
      <p:sp>
        <p:nvSpPr>
          <p:cNvPr id="4" name="3 - Τίτλος"/>
          <p:cNvSpPr>
            <a:spLocks noGrp="1"/>
          </p:cNvSpPr>
          <p:nvPr>
            <p:ph type="title"/>
          </p:nvPr>
        </p:nvSpPr>
        <p:spPr>
          <a:xfrm>
            <a:off x="914400" y="737320"/>
            <a:ext cx="8229600" cy="6120680"/>
          </a:xfrm>
        </p:spPr>
        <p:txBody>
          <a:bodyPr>
            <a:normAutofit/>
          </a:bodyPr>
          <a:lstStyle/>
          <a:p>
            <a:r>
              <a:rPr lang="el-GR" sz="1800" dirty="0" smtClean="0">
                <a:solidFill>
                  <a:schemeClr val="bg1"/>
                </a:solidFill>
              </a:rPr>
              <a:t>Οι εξομοιώσεις αυτές για να τρέξουν στον </a:t>
            </a:r>
            <a:r>
              <a:rPr lang="el-GR" sz="1800" dirty="0" smtClean="0"/>
              <a:t>υπολογιστή μας , χρειαζόμαστε το </a:t>
            </a:r>
            <a:r>
              <a:rPr lang="el-GR" sz="1800" dirty="0" smtClean="0">
                <a:solidFill>
                  <a:schemeClr val="bg1"/>
                </a:solidFill>
              </a:rPr>
              <a:t>λογισμικό</a:t>
            </a:r>
            <a:r>
              <a:rPr lang="el-GR" sz="1800" dirty="0" smtClean="0"/>
              <a:t> </a:t>
            </a:r>
            <a:r>
              <a:rPr lang="el-GR" sz="1800" dirty="0" smtClean="0">
                <a:solidFill>
                  <a:schemeClr val="bg1"/>
                </a:solidFill>
              </a:rPr>
              <a:t>της </a:t>
            </a:r>
            <a:r>
              <a:rPr lang="en-US" sz="1800" dirty="0" smtClean="0">
                <a:solidFill>
                  <a:schemeClr val="bg1"/>
                </a:solidFill>
              </a:rPr>
              <a:t>Java </a:t>
            </a:r>
            <a:r>
              <a:rPr lang="el-GR" sz="1800" dirty="0" smtClean="0">
                <a:solidFill>
                  <a:schemeClr val="bg1"/>
                </a:solidFill>
              </a:rPr>
              <a:t>το οποίο συνήθως </a:t>
            </a:r>
            <a:r>
              <a:rPr lang="el-GR" sz="1800" dirty="0" smtClean="0"/>
              <a:t>είναι </a:t>
            </a:r>
            <a:r>
              <a:rPr lang="el-GR" sz="1800" dirty="0" err="1" smtClean="0"/>
              <a:t>προεγκατεστιμένο</a:t>
            </a:r>
            <a:r>
              <a:rPr lang="en-US" sz="1800" dirty="0" smtClean="0"/>
              <a:t> </a:t>
            </a:r>
            <a:r>
              <a:rPr lang="el-GR" sz="1800" dirty="0" smtClean="0"/>
              <a:t>  , αλλά αν δεν είναι </a:t>
            </a:r>
            <a:r>
              <a:rPr lang="el-GR" sz="1800" dirty="0" smtClean="0">
                <a:solidFill>
                  <a:schemeClr val="bg1"/>
                </a:solidFill>
              </a:rPr>
              <a:t>πάμε στο </a:t>
            </a:r>
            <a:r>
              <a:rPr lang="en-US" sz="1800" dirty="0" smtClean="0">
                <a:solidFill>
                  <a:schemeClr val="bg1"/>
                </a:solidFill>
              </a:rPr>
              <a:t>Link</a:t>
            </a:r>
            <a:r>
              <a:rPr lang="en-US" sz="1800" dirty="0" smtClean="0"/>
              <a:t>:</a:t>
            </a:r>
            <a:r>
              <a:rPr lang="el-GR" sz="1800" dirty="0" smtClean="0"/>
              <a:t> </a:t>
            </a:r>
            <a:r>
              <a:rPr lang="en-US" sz="1800" dirty="0" smtClean="0"/>
              <a:t> </a:t>
            </a:r>
            <a:r>
              <a:rPr lang="en-US" sz="1800" dirty="0" smtClean="0">
                <a:hlinkClick r:id="rId3"/>
              </a:rPr>
              <a:t>http://www.java.com/en/download/index.jsp</a:t>
            </a:r>
            <a:r>
              <a:rPr lang="el-GR" sz="1800" dirty="0" smtClean="0"/>
              <a:t> ,το βρίσκουμε και το εγκαθιστάμε.</a:t>
            </a:r>
            <a:br>
              <a:rPr lang="el-GR" sz="1800" dirty="0" smtClean="0"/>
            </a:br>
            <a:r>
              <a:rPr lang="el-GR" sz="1800" dirty="0" smtClean="0">
                <a:solidFill>
                  <a:schemeClr val="bg1"/>
                </a:solidFill>
              </a:rPr>
              <a:t>Σε μερικά προγράμματα εξομοίωσης  </a:t>
            </a:r>
            <a:r>
              <a:rPr lang="el-GR" sz="1800" dirty="0" smtClean="0"/>
              <a:t>ίσως χρειαστούμε και το </a:t>
            </a:r>
            <a:r>
              <a:rPr lang="en-US" sz="1800" dirty="0" smtClean="0"/>
              <a:t>Java 3D </a:t>
            </a:r>
            <a:r>
              <a:rPr lang="el-GR" sz="1800" dirty="0" smtClean="0"/>
              <a:t>για την </a:t>
            </a:r>
            <a:r>
              <a:rPr lang="el-GR" sz="1800" dirty="0" smtClean="0">
                <a:solidFill>
                  <a:schemeClr val="bg1"/>
                </a:solidFill>
              </a:rPr>
              <a:t>καλύτερη</a:t>
            </a:r>
            <a:r>
              <a:rPr lang="el-GR" sz="1800" dirty="0" smtClean="0"/>
              <a:t> </a:t>
            </a:r>
            <a:r>
              <a:rPr lang="el-GR" sz="1800" dirty="0" smtClean="0">
                <a:solidFill>
                  <a:schemeClr val="bg1"/>
                </a:solidFill>
              </a:rPr>
              <a:t>απεικόνιση</a:t>
            </a:r>
            <a:r>
              <a:rPr lang="el-GR" sz="1800" dirty="0" smtClean="0"/>
              <a:t> του μοντέλου. Το </a:t>
            </a:r>
            <a:r>
              <a:rPr lang="en-US" sz="1800" dirty="0" smtClean="0"/>
              <a:t>Java 3D </a:t>
            </a:r>
            <a:r>
              <a:rPr lang="el-GR" sz="1800" dirty="0" smtClean="0"/>
              <a:t>βρίσκεται στο </a:t>
            </a:r>
            <a:r>
              <a:rPr lang="en-US" sz="1800" dirty="0" smtClean="0"/>
              <a:t>Link : </a:t>
            </a:r>
            <a:r>
              <a:rPr lang="en-US" sz="1800" dirty="0" smtClean="0">
                <a:hlinkClick r:id="rId4"/>
              </a:rPr>
              <a:t>http://www.oracle.com/technetwork/java/javase/tech/index-jsp-138252.html</a:t>
            </a:r>
            <a:r>
              <a:rPr lang="el-GR" sz="1800" dirty="0" smtClean="0"/>
              <a:t/>
            </a:r>
            <a:br>
              <a:rPr lang="el-GR" sz="1800" dirty="0" smtClean="0"/>
            </a:br>
            <a:r>
              <a:rPr lang="el-GR" sz="1800" dirty="0" smtClean="0"/>
              <a:t/>
            </a:r>
            <a:br>
              <a:rPr lang="el-GR" sz="1800" dirty="0" smtClean="0"/>
            </a:br>
            <a:r>
              <a:rPr lang="el-GR" sz="1800" dirty="0" smtClean="0"/>
              <a:t/>
            </a:r>
            <a:br>
              <a:rPr lang="el-GR" sz="1800" dirty="0" smtClean="0"/>
            </a:br>
            <a:r>
              <a:rPr lang="el-GR" sz="1800" dirty="0" smtClean="0">
                <a:solidFill>
                  <a:schemeClr val="bg1"/>
                </a:solidFill>
              </a:rPr>
              <a:t>Παρακάτω παραθέτω </a:t>
            </a:r>
            <a:r>
              <a:rPr lang="el-GR" sz="1800" dirty="0" smtClean="0"/>
              <a:t>ένα μικρό ποσοστό πειραμάτων που κατέβασα και μετέφρασα</a:t>
            </a:r>
            <a:br>
              <a:rPr lang="el-GR" sz="1800" dirty="0" smtClean="0"/>
            </a:br>
            <a:endParaRPr lang="el-GR"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4 - TextBox"/>
          <p:cNvSpPr txBox="1"/>
          <p:nvPr/>
        </p:nvSpPr>
        <p:spPr>
          <a:xfrm>
            <a:off x="0" y="332656"/>
            <a:ext cx="8892480" cy="646331"/>
          </a:xfrm>
          <a:prstGeom prst="rect">
            <a:avLst/>
          </a:prstGeom>
          <a:noFill/>
        </p:spPr>
        <p:txBody>
          <a:bodyPr wrap="square" rtlCol="0">
            <a:spAutoFit/>
          </a:bodyPr>
          <a:lstStyle/>
          <a:p>
            <a:r>
              <a:rPr lang="el-GR" dirty="0" smtClean="0"/>
              <a:t>Ο παρακάτω πίνακας δημιουργήθηκε για λόγους ευκολίας παρουσίασης της εργασίας στην </a:t>
            </a:r>
            <a:r>
              <a:rPr lang="el-GR" dirty="0" smtClean="0"/>
              <a:t>αίθουσα</a:t>
            </a:r>
            <a:r>
              <a:rPr lang="en-US" dirty="0" smtClean="0"/>
              <a:t>,</a:t>
            </a:r>
            <a:r>
              <a:rPr lang="el-GR" dirty="0" smtClean="0"/>
              <a:t>και πιθανότατα να υπολειτουργήσει.</a:t>
            </a:r>
            <a:endParaRPr lang="en-US" dirty="0" smtClean="0"/>
          </a:p>
        </p:txBody>
      </p:sp>
      <p:graphicFrame>
        <p:nvGraphicFramePr>
          <p:cNvPr id="6" name="5 - Πίνακας"/>
          <p:cNvGraphicFramePr>
            <a:graphicFrameLocks noGrp="1"/>
          </p:cNvGraphicFramePr>
          <p:nvPr/>
        </p:nvGraphicFramePr>
        <p:xfrm>
          <a:off x="0" y="1412776"/>
          <a:ext cx="9036494" cy="1010920"/>
        </p:xfrm>
        <a:graphic>
          <a:graphicData uri="http://schemas.openxmlformats.org/drawingml/2006/table">
            <a:tbl>
              <a:tblPr firstRow="1" bandRow="1">
                <a:effectLst>
                  <a:reflection blurRad="6350" stA="50000" endA="300" endPos="55500" dist="50800" dir="5400000" sy="-100000" algn="bl" rotWithShape="0"/>
                </a:effectLst>
                <a:tableStyleId>{F5AB1C69-6EDB-4FF4-983F-18BD219EF322}</a:tableStyleId>
              </a:tblPr>
              <a:tblGrid>
                <a:gridCol w="1584599"/>
                <a:gridCol w="1187199"/>
                <a:gridCol w="1147059"/>
                <a:gridCol w="1306285"/>
                <a:gridCol w="1147058"/>
                <a:gridCol w="1465512"/>
                <a:gridCol w="1198782"/>
              </a:tblGrid>
              <a:tr h="370840">
                <a:tc>
                  <a:txBody>
                    <a:bodyPr/>
                    <a:lstStyle/>
                    <a:p>
                      <a:r>
                        <a:rPr lang="el-GR" dirty="0" smtClean="0"/>
                        <a:t>Όνομα</a:t>
                      </a:r>
                      <a:endParaRPr lang="el-GR" dirty="0"/>
                    </a:p>
                  </a:txBody>
                  <a:tcPr/>
                </a:tc>
                <a:tc>
                  <a:txBody>
                    <a:bodyPr/>
                    <a:lstStyle/>
                    <a:p>
                      <a:r>
                        <a:rPr lang="el-GR" dirty="0" smtClean="0">
                          <a:hlinkClick r:id="rId3" action="ppaction://hlinkfile"/>
                        </a:rPr>
                        <a:t>Πυκνωτής</a:t>
                      </a:r>
                      <a:endParaRPr lang="el-GR" dirty="0"/>
                    </a:p>
                  </a:txBody>
                  <a:tcPr/>
                </a:tc>
                <a:tc>
                  <a:txBody>
                    <a:bodyPr/>
                    <a:lstStyle/>
                    <a:p>
                      <a:r>
                        <a:rPr lang="el-GR" dirty="0" smtClean="0">
                          <a:hlinkClick r:id="rId4" action="ppaction://hlinkfile"/>
                        </a:rPr>
                        <a:t>Τροχιές</a:t>
                      </a:r>
                      <a:endParaRPr lang="el-GR" dirty="0"/>
                    </a:p>
                  </a:txBody>
                  <a:tcPr/>
                </a:tc>
                <a:tc>
                  <a:txBody>
                    <a:bodyPr/>
                    <a:lstStyle/>
                    <a:p>
                      <a:r>
                        <a:rPr lang="el-GR" dirty="0" smtClean="0">
                          <a:hlinkClick r:id="rId5" action="ppaction://hlinkfile"/>
                        </a:rPr>
                        <a:t>Καλώδια</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6" action="ppaction://hlinkfile"/>
                        </a:rPr>
                        <a:t>coulomb</a:t>
                      </a:r>
                      <a:endParaRPr lang="el-GR" dirty="0" smtClean="0"/>
                    </a:p>
                  </a:txBody>
                  <a:tcPr/>
                </a:tc>
                <a:tc>
                  <a:txBody>
                    <a:bodyPr/>
                    <a:lstStyle/>
                    <a:p>
                      <a:r>
                        <a:rPr lang="en-US" dirty="0" smtClean="0">
                          <a:hlinkClick r:id="rId7" action="ppaction://hlinkfile"/>
                        </a:rPr>
                        <a:t>Faraday</a:t>
                      </a:r>
                      <a:endParaRPr lang="el-GR" dirty="0"/>
                    </a:p>
                  </a:txBody>
                  <a:tcPr/>
                </a:tc>
                <a:tc>
                  <a:txBody>
                    <a:bodyPr/>
                    <a:lstStyle/>
                    <a:p>
                      <a:r>
                        <a:rPr lang="en-US" dirty="0" smtClean="0">
                          <a:hlinkClick r:id="rId8" action="ppaction://hlinkfile"/>
                        </a:rPr>
                        <a:t>EM</a:t>
                      </a:r>
                      <a:r>
                        <a:rPr lang="en-US" baseline="0" dirty="0" smtClean="0">
                          <a:hlinkClick r:id="rId8" action="ppaction://hlinkfile"/>
                        </a:rPr>
                        <a:t> waves</a:t>
                      </a:r>
                      <a:endParaRPr lang="el-GR" dirty="0"/>
                    </a:p>
                  </a:txBody>
                  <a:tcPr/>
                </a:tc>
              </a:tr>
              <a:tr h="370840">
                <a:tc>
                  <a:txBody>
                    <a:bodyPr/>
                    <a:lstStyle/>
                    <a:p>
                      <a:r>
                        <a:rPr lang="el-GR" dirty="0" smtClean="0"/>
                        <a:t>Μετάφραση</a:t>
                      </a:r>
                      <a:endParaRPr lang="el-GR" dirty="0"/>
                    </a:p>
                  </a:txBody>
                  <a:tcPr/>
                </a:tc>
                <a:tc>
                  <a:txBody>
                    <a:bodyPr/>
                    <a:lstStyle/>
                    <a:p>
                      <a:r>
                        <a:rPr lang="el-GR" dirty="0" smtClean="0">
                          <a:hlinkClick r:id="rId9" action="ppaction://hlinkfile"/>
                        </a:rPr>
                        <a:t>-------------</a:t>
                      </a:r>
                      <a:endParaRPr lang="el-GR" dirty="0"/>
                    </a:p>
                  </a:txBody>
                  <a:tcPr/>
                </a:tc>
                <a:tc>
                  <a:txBody>
                    <a:bodyPr/>
                    <a:lstStyle/>
                    <a:p>
                      <a:r>
                        <a:rPr lang="el-GR" dirty="0" smtClean="0">
                          <a:hlinkClick r:id="rId10" action="ppaction://hlinkfile"/>
                        </a:rPr>
                        <a:t>------------</a:t>
                      </a:r>
                      <a:endParaRPr lang="el-GR" dirty="0"/>
                    </a:p>
                  </a:txBody>
                  <a:tcPr/>
                </a:tc>
                <a:tc>
                  <a:txBody>
                    <a:bodyPr/>
                    <a:lstStyle/>
                    <a:p>
                      <a:r>
                        <a:rPr lang="el-GR" dirty="0" smtClean="0">
                          <a:hlinkClick r:id="rId11" action="ppaction://hlinkfile"/>
                        </a:rPr>
                        <a:t>--------------</a:t>
                      </a:r>
                      <a:endParaRPr lang="el-GR" dirty="0"/>
                    </a:p>
                  </a:txBody>
                  <a:tcPr/>
                </a:tc>
                <a:tc>
                  <a:txBody>
                    <a:bodyPr/>
                    <a:lstStyle/>
                    <a:p>
                      <a:r>
                        <a:rPr lang="el-GR" dirty="0" smtClean="0">
                          <a:hlinkClick r:id="rId12" action="ppaction://hlinkfile"/>
                        </a:rPr>
                        <a:t>----------------------</a:t>
                      </a:r>
                      <a:endParaRPr lang="el-GR" dirty="0"/>
                    </a:p>
                  </a:txBody>
                  <a:tcPr/>
                </a:tc>
                <a:tc>
                  <a:txBody>
                    <a:bodyPr/>
                    <a:lstStyle/>
                    <a:p>
                      <a:r>
                        <a:rPr lang="en-US" dirty="0" smtClean="0">
                          <a:hlinkClick r:id="rId13" action="ppaction://hlinkfile"/>
                        </a:rPr>
                        <a:t>-------</a:t>
                      </a:r>
                      <a:endParaRPr lang="el-GR" dirty="0"/>
                    </a:p>
                  </a:txBody>
                  <a:tcPr/>
                </a:tc>
                <a:tc>
                  <a:txBody>
                    <a:bodyPr/>
                    <a:lstStyle/>
                    <a:p>
                      <a:r>
                        <a:rPr lang="en-US" dirty="0" smtClean="0">
                          <a:hlinkClick r:id="rId14" action="ppaction://hlinkfile"/>
                        </a:rPr>
                        <a:t>--------------</a:t>
                      </a:r>
                      <a:endParaRPr lang="el-GR" dirty="0"/>
                    </a:p>
                  </a:txBody>
                  <a:tcPr/>
                </a:tc>
              </a:tr>
            </a:tbl>
          </a:graphicData>
        </a:graphic>
      </p:graphicFrame>
      <p:sp>
        <p:nvSpPr>
          <p:cNvPr id="7" name="6 - TextBox"/>
          <p:cNvSpPr txBox="1"/>
          <p:nvPr/>
        </p:nvSpPr>
        <p:spPr>
          <a:xfrm>
            <a:off x="0" y="3068960"/>
            <a:ext cx="9144000" cy="1754326"/>
          </a:xfrm>
          <a:prstGeom prst="rect">
            <a:avLst/>
          </a:prstGeom>
          <a:noFill/>
        </p:spPr>
        <p:txBody>
          <a:bodyPr wrap="square" rtlCol="0">
            <a:spAutoFit/>
          </a:bodyPr>
          <a:lstStyle/>
          <a:p>
            <a:r>
              <a:rPr lang="el-GR" dirty="0" smtClean="0"/>
              <a:t>Παρακάτω ,είναι ένας πίνακας με τις τοποθεσίες στο διαδίκτυο καθενός από τα παραπάνω πειράματα, καθώς και αναφορά στη σελίδα της παρουσίασης όπου βρίσκεται η μετάφραση του. Σαν χρήστης, πρέπει πρώτα να κατεβάσουμε το αρχείο μορφής </a:t>
            </a:r>
            <a:r>
              <a:rPr lang="en-US" dirty="0" smtClean="0"/>
              <a:t>java</a:t>
            </a:r>
            <a:r>
              <a:rPr lang="el-GR" dirty="0" smtClean="0"/>
              <a:t> για να το έχουμε διαθέσιμο για εκτέλεση </a:t>
            </a:r>
            <a:r>
              <a:rPr lang="en-US" dirty="0" smtClean="0"/>
              <a:t> </a:t>
            </a:r>
            <a:r>
              <a:rPr lang="el-GR" dirty="0" smtClean="0"/>
              <a:t>και έπειτα να ανοίξουμε την μετάφραση και ,εν τέλει ,να δούμε το πείραμα .Εναλλακτικά, μετά τον πινάκα είναι διαμοιρασμένες όλες οι μεταφράσεις στις καρτέλες που ακολουθούν.</a:t>
            </a:r>
            <a:endParaRPr lang="el-GR" dirty="0"/>
          </a:p>
        </p:txBody>
      </p:sp>
      <p:graphicFrame>
        <p:nvGraphicFramePr>
          <p:cNvPr id="8" name="7 - Πίνακας"/>
          <p:cNvGraphicFramePr>
            <a:graphicFrameLocks noGrp="1"/>
          </p:cNvGraphicFramePr>
          <p:nvPr/>
        </p:nvGraphicFramePr>
        <p:xfrm>
          <a:off x="1" y="4869160"/>
          <a:ext cx="9144002" cy="741680"/>
        </p:xfrm>
        <a:graphic>
          <a:graphicData uri="http://schemas.openxmlformats.org/drawingml/2006/table">
            <a:tbl>
              <a:tblPr firstRow="1" bandRow="1">
                <a:tableStyleId>{00A15C55-8517-42AA-B614-E9B94910E393}</a:tableStyleId>
              </a:tblPr>
              <a:tblGrid>
                <a:gridCol w="1306286"/>
                <a:gridCol w="1306286"/>
                <a:gridCol w="1306286"/>
                <a:gridCol w="1306286"/>
                <a:gridCol w="1291071"/>
                <a:gridCol w="1321501"/>
                <a:gridCol w="1306286"/>
              </a:tblGrid>
              <a:tr h="370840">
                <a:tc>
                  <a:txBody>
                    <a:bodyPr/>
                    <a:lstStyle/>
                    <a:p>
                      <a:r>
                        <a:rPr lang="el-GR" dirty="0" smtClean="0"/>
                        <a:t>Όνομα</a:t>
                      </a:r>
                      <a:endParaRPr lang="el-GR" dirty="0"/>
                    </a:p>
                  </a:txBody>
                  <a:tcPr/>
                </a:tc>
                <a:tc>
                  <a:txBody>
                    <a:bodyPr/>
                    <a:lstStyle/>
                    <a:p>
                      <a:r>
                        <a:rPr lang="el-GR" dirty="0" smtClean="0">
                          <a:hlinkClick r:id="rId15"/>
                        </a:rPr>
                        <a:t>Πυκνωτής</a:t>
                      </a:r>
                      <a:endParaRPr lang="el-GR" dirty="0"/>
                    </a:p>
                  </a:txBody>
                  <a:tcPr/>
                </a:tc>
                <a:tc>
                  <a:txBody>
                    <a:bodyPr/>
                    <a:lstStyle/>
                    <a:p>
                      <a:r>
                        <a:rPr lang="el-GR" dirty="0" smtClean="0">
                          <a:hlinkClick r:id="rId16"/>
                        </a:rPr>
                        <a:t>Τροχιές</a:t>
                      </a:r>
                      <a:endParaRPr lang="el-GR" dirty="0"/>
                    </a:p>
                  </a:txBody>
                  <a:tcPr/>
                </a:tc>
                <a:tc>
                  <a:txBody>
                    <a:bodyPr/>
                    <a:lstStyle/>
                    <a:p>
                      <a:r>
                        <a:rPr lang="el-GR" dirty="0" smtClean="0">
                          <a:hlinkClick r:id="rId17"/>
                        </a:rPr>
                        <a:t>Καλώδια</a:t>
                      </a:r>
                      <a:endParaRPr lang="el-GR" dirty="0"/>
                    </a:p>
                  </a:txBody>
                  <a:tcPr/>
                </a:tc>
                <a:tc>
                  <a:txBody>
                    <a:bodyPr/>
                    <a:lstStyle/>
                    <a:p>
                      <a:r>
                        <a:rPr lang="en-US" dirty="0" smtClean="0">
                          <a:hlinkClick r:id="rId18"/>
                        </a:rPr>
                        <a:t>coulomb</a:t>
                      </a:r>
                      <a:endParaRPr lang="el-GR" dirty="0"/>
                    </a:p>
                  </a:txBody>
                  <a:tcPr/>
                </a:tc>
                <a:tc>
                  <a:txBody>
                    <a:bodyPr/>
                    <a:lstStyle/>
                    <a:p>
                      <a:r>
                        <a:rPr lang="en-US" dirty="0" smtClean="0">
                          <a:hlinkClick r:id="rId19"/>
                        </a:rPr>
                        <a:t>Faraday</a:t>
                      </a:r>
                      <a:endParaRPr lang="el-GR" dirty="0"/>
                    </a:p>
                  </a:txBody>
                  <a:tcPr/>
                </a:tc>
                <a:tc>
                  <a:txBody>
                    <a:bodyPr/>
                    <a:lstStyle/>
                    <a:p>
                      <a:r>
                        <a:rPr lang="en-US" dirty="0" smtClean="0">
                          <a:hlinkClick r:id="rId20"/>
                        </a:rPr>
                        <a:t>EM waves</a:t>
                      </a:r>
                      <a:endParaRPr lang="el-GR" dirty="0"/>
                    </a:p>
                  </a:txBody>
                  <a:tcPr/>
                </a:tc>
              </a:tr>
              <a:tr h="370840">
                <a:tc>
                  <a:txBody>
                    <a:bodyPr/>
                    <a:lstStyle/>
                    <a:p>
                      <a:r>
                        <a:rPr lang="el-GR" dirty="0" smtClean="0"/>
                        <a:t>Θέση</a:t>
                      </a:r>
                      <a:endParaRPr lang="el-GR" dirty="0"/>
                    </a:p>
                  </a:txBody>
                  <a:tcPr/>
                </a:tc>
                <a:tc>
                  <a:txBody>
                    <a:bodyPr/>
                    <a:lstStyle/>
                    <a:p>
                      <a:r>
                        <a:rPr lang="el-GR" dirty="0" smtClean="0">
                          <a:hlinkClick r:id="rId21" action="ppaction://hlinksldjump"/>
                        </a:rPr>
                        <a:t>--------------</a:t>
                      </a:r>
                      <a:endParaRPr lang="el-GR" dirty="0"/>
                    </a:p>
                  </a:txBody>
                  <a:tcPr/>
                </a:tc>
                <a:tc>
                  <a:txBody>
                    <a:bodyPr/>
                    <a:lstStyle/>
                    <a:p>
                      <a:r>
                        <a:rPr lang="el-GR" dirty="0" smtClean="0">
                          <a:hlinkClick r:id="rId22" action="ppaction://hlinksldjump"/>
                        </a:rPr>
                        <a:t>--------------</a:t>
                      </a:r>
                      <a:endParaRPr lang="el-GR" dirty="0"/>
                    </a:p>
                  </a:txBody>
                  <a:tcPr/>
                </a:tc>
                <a:tc>
                  <a:txBody>
                    <a:bodyPr/>
                    <a:lstStyle/>
                    <a:p>
                      <a:r>
                        <a:rPr lang="el-GR" dirty="0" smtClean="0">
                          <a:hlinkClick r:id="rId23" action="ppaction://hlinksldjump"/>
                        </a:rPr>
                        <a:t>---------------</a:t>
                      </a:r>
                      <a:endParaRPr lang="el-GR" dirty="0"/>
                    </a:p>
                  </a:txBody>
                  <a:tcPr/>
                </a:tc>
                <a:tc>
                  <a:txBody>
                    <a:bodyPr/>
                    <a:lstStyle/>
                    <a:p>
                      <a:r>
                        <a:rPr lang="en-US" dirty="0" smtClean="0">
                          <a:hlinkClick r:id="rId24" action="ppaction://hlinksldjump"/>
                        </a:rPr>
                        <a:t>-----------</a:t>
                      </a:r>
                      <a:endParaRPr lang="el-GR" dirty="0"/>
                    </a:p>
                  </a:txBody>
                  <a:tcPr/>
                </a:tc>
                <a:tc>
                  <a:txBody>
                    <a:bodyPr/>
                    <a:lstStyle/>
                    <a:p>
                      <a:r>
                        <a:rPr lang="en-US" dirty="0" smtClean="0">
                          <a:hlinkClick r:id="rId25" action="ppaction://hlinksldjump"/>
                        </a:rPr>
                        <a:t>------------</a:t>
                      </a:r>
                      <a:endParaRPr lang="el-GR" dirty="0"/>
                    </a:p>
                  </a:txBody>
                  <a:tcPr/>
                </a:tc>
                <a:tc>
                  <a:txBody>
                    <a:bodyPr/>
                    <a:lstStyle/>
                    <a:p>
                      <a:r>
                        <a:rPr lang="en-US" dirty="0" smtClean="0">
                          <a:hlinkClick r:id="rId26" action="ppaction://hlinksldjump"/>
                        </a:rPr>
                        <a:t>--------------</a:t>
                      </a:r>
                      <a:endParaRPr lang="el-GR" dirty="0"/>
                    </a:p>
                  </a:txBody>
                  <a:tcPr/>
                </a:tc>
              </a:tr>
            </a:tbl>
          </a:graphicData>
        </a:graphic>
      </p:graphicFrame>
      <p:sp>
        <p:nvSpPr>
          <p:cNvPr id="9" name="8 - TextBox"/>
          <p:cNvSpPr txBox="1"/>
          <p:nvPr/>
        </p:nvSpPr>
        <p:spPr>
          <a:xfrm>
            <a:off x="395536" y="5805264"/>
            <a:ext cx="7776864" cy="646331"/>
          </a:xfrm>
          <a:prstGeom prst="rect">
            <a:avLst/>
          </a:prstGeom>
          <a:noFill/>
        </p:spPr>
        <p:txBody>
          <a:bodyPr wrap="square" rtlCol="0">
            <a:spAutoFit/>
          </a:bodyPr>
          <a:lstStyle/>
          <a:p>
            <a:r>
              <a:rPr lang="el-GR" dirty="0" smtClean="0"/>
              <a:t>Τα μπλε βελάκια στη σελίδα αρχής κάθε μετάφρασης ,σας ανακατευθύνουν εδώ.</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323528" y="0"/>
            <a:ext cx="8820472" cy="4832092"/>
          </a:xfrm>
          <a:prstGeom prst="rect">
            <a:avLst/>
          </a:prstGeom>
          <a:noFill/>
        </p:spPr>
        <p:txBody>
          <a:bodyPr wrap="square" rtlCol="0">
            <a:spAutoFit/>
          </a:bodyPr>
          <a:lstStyle/>
          <a:p>
            <a:r>
              <a:rPr lang="el-GR" sz="1400" b="1" dirty="0" smtClean="0">
                <a:solidFill>
                  <a:srgbClr val="FF0000"/>
                </a:solidFill>
              </a:rPr>
              <a:t>                                           Πυκνωτής παράλληλης πλάκας</a:t>
            </a:r>
          </a:p>
          <a:p>
            <a:r>
              <a:rPr lang="el-GR" sz="1400" dirty="0" smtClean="0"/>
              <a:t>Ένας πυκνωτής είναι μια συσκευή για την αποθήκευση φορτίου. Σε αυτή την προσομοίωση, μπορούμε να ερευνήσουμε ένα σχετικά απλό πυκνωτή, που είναι γνωστός ως Πυκνωτής παράλληλης πλάκας. Αποτελείται από δύο πανομοιότυπες μεταλλικές πλάκες, τοποθετημένες παράλληλα η μια με την άλλη. Ο πυκνωτής φορτίζεται με τη σύνδεση μιας πλάκας πάνω στο θετικό πόλο της μπαταρίας και την άλλη πλάκα στον αρνητικό πόλο. Σε αυτήν την περίπτωση, η μπαταρία λειτουργεί ως αντλία, αντλώντας ηλεκτρόνια από τη μία πλάκα στην άλλη μέχρι η διαφορά δυναμικού στον πυκνωτή να ταιριάζει με την τάση της μπαταρίας.</a:t>
            </a:r>
          </a:p>
          <a:p>
            <a:r>
              <a:rPr lang="el-GR" sz="1400" dirty="0" smtClean="0"/>
              <a:t> </a:t>
            </a:r>
          </a:p>
          <a:p>
            <a:r>
              <a:rPr lang="el-GR" sz="1400" b="1" dirty="0" smtClean="0"/>
              <a:t>           Δραστηριότητες</a:t>
            </a:r>
            <a:r>
              <a:rPr lang="el-GR" sz="1400" dirty="0" smtClean="0"/>
              <a:t>:</a:t>
            </a:r>
          </a:p>
          <a:p>
            <a:r>
              <a:rPr lang="el-GR" sz="1400" dirty="0" smtClean="0"/>
              <a:t>Με τα κουμπιά που έχετε στην διάθεσή σας στην προσομοίωση, καθορίστε τη μέγιστη χωρητικότητα μπορείτε να επιτύχετε σε αυτήν την προσομοίωση. Η χωρητικότητα ορίζεται ως </a:t>
            </a:r>
            <a:r>
              <a:rPr lang="en-US" sz="1400" dirty="0" smtClean="0"/>
              <a:t>C</a:t>
            </a:r>
            <a:r>
              <a:rPr lang="el-GR" sz="1400" dirty="0" smtClean="0"/>
              <a:t>, όταν οι πλάκες είναι 30 </a:t>
            </a:r>
            <a:r>
              <a:rPr lang="en-US" sz="1400" dirty="0" smtClean="0"/>
              <a:t>cm</a:t>
            </a:r>
            <a:r>
              <a:rPr lang="el-GR" sz="1400" dirty="0" smtClean="0"/>
              <a:t> μεταξύ τους και η διηλεκτρική σταθερά είναι 1.</a:t>
            </a:r>
          </a:p>
          <a:p>
            <a:r>
              <a:rPr lang="el-GR" sz="1400" dirty="0" smtClean="0"/>
              <a:t>Με τον ίδιο τρόπο,  καθορίστε την μέγιστη διαφορά δυναμικού μεταξύ των οπλισμών που μπορείτε να επιτύχετε σε αυτήν την προσομοίωση. Η τάση της μπαταρίας είναι </a:t>
            </a:r>
            <a:r>
              <a:rPr lang="en-US" sz="1400" dirty="0" smtClean="0"/>
              <a:t>V</a:t>
            </a:r>
            <a:r>
              <a:rPr lang="el-GR" sz="1400" dirty="0" smtClean="0"/>
              <a:t>.</a:t>
            </a:r>
          </a:p>
          <a:p>
            <a:r>
              <a:rPr lang="el-GR" sz="1400" dirty="0" smtClean="0"/>
              <a:t>Με τα ίδια πλήκτρα, να καθορισθεί το ανώτατο όρο φόρτισης που μπορεί να αποθηκευτεί στον πυκνωτή της προσομοίωσης μας. Το φορτίο που είναι αποθηκευμένο στον πυκνωτή είναι </a:t>
            </a:r>
            <a:r>
              <a:rPr lang="en-US" sz="1400" dirty="0" smtClean="0"/>
              <a:t>Q</a:t>
            </a:r>
            <a:r>
              <a:rPr lang="el-GR" sz="1400" dirty="0" smtClean="0"/>
              <a:t> ,ενώ η χωρητικότητα είναι </a:t>
            </a:r>
            <a:r>
              <a:rPr lang="en-US" sz="1400" dirty="0" smtClean="0"/>
              <a:t>C</a:t>
            </a:r>
            <a:r>
              <a:rPr lang="el-GR" sz="1400" dirty="0" smtClean="0"/>
              <a:t> και η διαφορά δυναμικού είναι </a:t>
            </a:r>
            <a:r>
              <a:rPr lang="en-US" sz="1400" dirty="0" smtClean="0"/>
              <a:t>V</a:t>
            </a:r>
            <a:r>
              <a:rPr lang="el-GR" sz="1400" dirty="0" smtClean="0"/>
              <a:t>.</a:t>
            </a:r>
          </a:p>
          <a:p>
            <a:r>
              <a:rPr lang="el-GR" sz="1400" dirty="0" smtClean="0"/>
              <a:t>Ομοίως, καθορίστε το μέγιστο ηλεκτρικό πεδίο μεταξύ των πλακών που μπορείτε να επιτύχετε στην προσομοίωση. Το ηλεκτρικό πεδίο είναι Ε, όταν η τάση πυκνωτή είναι </a:t>
            </a:r>
            <a:r>
              <a:rPr lang="en-US" sz="1400" dirty="0" smtClean="0"/>
              <a:t>V</a:t>
            </a:r>
            <a:r>
              <a:rPr lang="el-GR" sz="1400" dirty="0" smtClean="0"/>
              <a:t> και οι πλάκες απέχουν 30 </a:t>
            </a:r>
            <a:r>
              <a:rPr lang="en-US" sz="1400" dirty="0" smtClean="0"/>
              <a:t>cm</a:t>
            </a:r>
            <a:r>
              <a:rPr lang="el-GR" sz="1400" dirty="0" smtClean="0"/>
              <a:t> μεταξύ τους.</a:t>
            </a:r>
          </a:p>
          <a:p>
            <a:r>
              <a:rPr lang="el-GR" sz="1400" dirty="0" smtClean="0"/>
              <a:t>Τέλος, να καθορίσει η μέγιστη ηλεκτρική ενέργεια που μπορεί να αποθηκεύσει ο πυκνωτής της  προσομοίωσης. Η ενέργεια είναι </a:t>
            </a:r>
            <a:r>
              <a:rPr lang="en-US" sz="1400" dirty="0" smtClean="0"/>
              <a:t>U</a:t>
            </a:r>
            <a:r>
              <a:rPr lang="el-GR" sz="1400" dirty="0" smtClean="0"/>
              <a:t>, ενώ το αποθηκευμένο φορτίο είναι </a:t>
            </a:r>
            <a:r>
              <a:rPr lang="en-US" sz="1400" dirty="0" smtClean="0"/>
              <a:t>Q</a:t>
            </a:r>
            <a:r>
              <a:rPr lang="el-GR" sz="1400" dirty="0" smtClean="0"/>
              <a:t> και η τάση πυκνωτή είναι </a:t>
            </a:r>
            <a:r>
              <a:rPr lang="en-US" sz="1400" dirty="0" smtClean="0"/>
              <a:t>V</a:t>
            </a:r>
            <a:r>
              <a:rPr lang="el-GR" sz="1400" dirty="0" smtClean="0"/>
              <a:t>.</a:t>
            </a:r>
          </a:p>
          <a:p>
            <a:endParaRPr lang="el-GR" sz="1400" dirty="0"/>
          </a:p>
        </p:txBody>
      </p:sp>
      <p:sp>
        <p:nvSpPr>
          <p:cNvPr id="4" name="3 - Αριστερό βέλος">
            <a:hlinkClick r:id="rId3" action="ppaction://hlinksldjump"/>
          </p:cNvPr>
          <p:cNvSpPr/>
          <p:nvPr/>
        </p:nvSpPr>
        <p:spPr>
          <a:xfrm>
            <a:off x="8165592" y="637336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1124744"/>
            <a:ext cx="9144000" cy="5047536"/>
          </a:xfrm>
          <a:prstGeom prst="rect">
            <a:avLst/>
          </a:prstGeom>
          <a:noFill/>
        </p:spPr>
        <p:txBody>
          <a:bodyPr wrap="square" rtlCol="0">
            <a:spAutoFit/>
          </a:bodyPr>
          <a:lstStyle/>
          <a:p>
            <a:r>
              <a:rPr lang="en-US" sz="1400" dirty="0" smtClean="0"/>
              <a:t> </a:t>
            </a:r>
            <a:r>
              <a:rPr lang="el-GR" sz="1400" b="1" dirty="0" smtClean="0">
                <a:solidFill>
                  <a:srgbClr val="FF0000"/>
                </a:solidFill>
              </a:rPr>
              <a:t>Τροχιές Φορτίου</a:t>
            </a:r>
            <a:r>
              <a:rPr lang="el-GR" sz="1400" dirty="0" smtClean="0"/>
              <a:t/>
            </a:r>
            <a:br>
              <a:rPr lang="el-GR" sz="1400" dirty="0" smtClean="0"/>
            </a:br>
            <a:r>
              <a:rPr lang="el-GR" sz="1400" dirty="0" smtClean="0"/>
              <a:t>Σε αυτή την προσομοίωση, μπορείτε να ερευνήσετε ένα φορτισμένο σωματίδιο, και τις δυνάμεις που ασκούνται σε αυτό το φορτισμένο σωματίδιο με ηλεκτρικά ή / και μαγνητικά πεδία. Πρώτον, να δούμε πώς συμπεριφέρεται το φορτίο όταν λειτούργει μόνο το ηλεκτρικό πεδίο. Στη συνέχεια, ας δούμε πώς το φορτίο συμπεριφέρεται όταν επιδρά μόνο το μαγνητικό πεδίο. Τέλος, εφαρμοστέ και  τα δύο πεδία και να δούμε τι θα συμβεί.</a:t>
            </a:r>
            <a:br>
              <a:rPr lang="el-GR" sz="1400" dirty="0" smtClean="0"/>
            </a:br>
            <a:r>
              <a:rPr lang="el-GR" sz="1400" dirty="0" smtClean="0"/>
              <a:t> </a:t>
            </a:r>
            <a:br>
              <a:rPr lang="el-GR" sz="1400" dirty="0" smtClean="0"/>
            </a:br>
            <a:r>
              <a:rPr lang="el-GR" sz="1400" dirty="0" smtClean="0"/>
              <a:t> </a:t>
            </a:r>
            <a:br>
              <a:rPr lang="el-GR" sz="1400" dirty="0" smtClean="0"/>
            </a:br>
            <a:r>
              <a:rPr lang="el-GR" sz="1400" dirty="0" smtClean="0"/>
              <a:t>         </a:t>
            </a:r>
            <a:r>
              <a:rPr lang="el-GR" sz="1400" b="1" dirty="0" smtClean="0"/>
              <a:t>Δραστηριότητες</a:t>
            </a:r>
            <a:r>
              <a:rPr lang="el-GR" sz="1400" dirty="0" smtClean="0"/>
              <a:t/>
            </a:r>
            <a:br>
              <a:rPr lang="el-GR" sz="1400" dirty="0" smtClean="0"/>
            </a:br>
            <a:r>
              <a:rPr lang="el-GR" sz="1400" dirty="0" smtClean="0"/>
              <a:t> </a:t>
            </a:r>
            <a:br>
              <a:rPr lang="el-GR" sz="1400" dirty="0" smtClean="0"/>
            </a:br>
            <a:r>
              <a:rPr lang="el-GR" sz="1400" dirty="0" smtClean="0"/>
              <a:t> </a:t>
            </a:r>
            <a:br>
              <a:rPr lang="el-GR" sz="1400" dirty="0" smtClean="0"/>
            </a:br>
            <a:r>
              <a:rPr lang="el-GR" sz="1400" dirty="0" smtClean="0"/>
              <a:t>Ξεκινήστε χωρίς αρχική ταχύτητα, και με μόνο το ηλεκτρικό πεδίο σε λειτουργία. Τι κάνει το φορτισμένο σωματίδιο; Αν αντιστραφεί η ένδειξη στο φορτισμένο σωματίδιο, τι συμβαίνει;</a:t>
            </a:r>
            <a:br>
              <a:rPr lang="el-GR" sz="1400" dirty="0" smtClean="0"/>
            </a:br>
            <a:r>
              <a:rPr lang="el-GR" sz="1400" dirty="0" smtClean="0"/>
              <a:t>Τώρα, δώστε στο φορτισμένο σωματίδιο μια αρχική ταχύτητα στην x-κατεύθυνση. Δοκιμάστε να ασκήσετε ηλεκτρικό πεδίο μόνο στην x-κατεύθυνση, και στη συνέχεια μόνο στην y-κατεύθυνση. Τι παρατηρείτε σχετικά με την κίνηση των φορτισμένων σωματιδίων σε αυτές τις περιπτώσεις; γράψτε την έκφραση για τη δύναμη του ηλεκτρικού πεδίου που ασκείται στο φορτισμένο σωματίδιο. Οι παρατηρήσεις σας συμφωνούν με αυτή την έκφραση;</a:t>
            </a:r>
            <a:br>
              <a:rPr lang="el-GR" sz="1400" dirty="0" smtClean="0"/>
            </a:br>
            <a:r>
              <a:rPr lang="el-GR" sz="1400" dirty="0" smtClean="0"/>
              <a:t>Για άλλη μια φορά, ξεκινήστε χωρίς αρχική ταχύτητα, και με μόνο το μαγνητικό πεδίο σε λειτουργία. Τι κάνει το φορτισμένο σωματίδιο ; Αν αντιστραφεί  η ένδειξη στο φορτισμένο σωματίδιο, τι συμβαίνει;</a:t>
            </a:r>
            <a:br>
              <a:rPr lang="el-GR" sz="1400" dirty="0" smtClean="0"/>
            </a:br>
            <a:r>
              <a:rPr lang="el-GR" sz="1400" dirty="0" smtClean="0"/>
              <a:t>Τώρα, δώστε στο φορτισμένο σωματίδιο μια αρχική ταχύτητα στην x-κατεύθυνση. Προσπαθήστε να ανοίξετε το μαγνητικό πεδίο μόνο στην x-κατεύθυνση, και στη συνέχεια μόνο στην z-κατεύθυνση. Τι παρατηρείτε σχετικά με την κίνηση του φορτισμένου σωματιδίου σε αυτές τις περιπτώσεις; Καταγράψτε την έκφραση για την ισχύ του μαγνητικού πεδίου που ασκείται στο φορτισμένο σωματίδιο. Οι παρατηρήσεις σας συμφωνούν με αυτή την έκφραση;</a:t>
            </a:r>
            <a:br>
              <a:rPr lang="el-GR" sz="1400" dirty="0" smtClean="0"/>
            </a:br>
            <a:r>
              <a:rPr lang="el-GR" sz="1400" dirty="0" smtClean="0"/>
              <a:t>Τέλος, ενεργοποιήστε τα δύο ηλεκτρικά και μαγνητικά πεδία, και να δούμε τι είδους κινήσεις μπορούμε να πάρουμε.</a:t>
            </a:r>
            <a:endParaRPr lang="el-GR" sz="1400" dirty="0"/>
          </a:p>
        </p:txBody>
      </p:sp>
      <p:sp>
        <p:nvSpPr>
          <p:cNvPr id="4" name="3 - Αριστερό βέλος">
            <a:hlinkClick r:id="rId3" action="ppaction://hlinksldjump"/>
          </p:cNvPr>
          <p:cNvSpPr/>
          <p:nvPr/>
        </p:nvSpPr>
        <p:spPr>
          <a:xfrm>
            <a:off x="8165592" y="637336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0"/>
            <a:ext cx="9144000" cy="6771084"/>
          </a:xfrm>
          <a:prstGeom prst="rect">
            <a:avLst/>
          </a:prstGeom>
          <a:noFill/>
        </p:spPr>
        <p:txBody>
          <a:bodyPr wrap="square" rtlCol="0">
            <a:spAutoFit/>
          </a:bodyPr>
          <a:lstStyle/>
          <a:p>
            <a:r>
              <a:rPr lang="en-US" sz="1400" b="1" dirty="0" smtClean="0">
                <a:solidFill>
                  <a:srgbClr val="FF0000"/>
                </a:solidFill>
              </a:rPr>
              <a:t>                                         </a:t>
            </a:r>
            <a:r>
              <a:rPr lang="el-GR" sz="1400" b="1" dirty="0" smtClean="0">
                <a:solidFill>
                  <a:srgbClr val="FF0000"/>
                </a:solidFill>
              </a:rPr>
              <a:t>Δύναμη    </a:t>
            </a:r>
            <a:r>
              <a:rPr lang="el-GR" sz="1400" b="1" dirty="0" err="1" smtClean="0">
                <a:solidFill>
                  <a:srgbClr val="FF0000"/>
                </a:solidFill>
              </a:rPr>
              <a:t>Couloumb</a:t>
            </a:r>
            <a:r>
              <a:rPr lang="el-GR" sz="1400" b="1" dirty="0" smtClean="0">
                <a:solidFill>
                  <a:srgbClr val="FF0000"/>
                </a:solidFill>
              </a:rPr>
              <a:t> </a:t>
            </a:r>
            <a:r>
              <a:rPr lang="el-GR" sz="1400" dirty="0" smtClean="0"/>
              <a:t/>
            </a:r>
            <a:br>
              <a:rPr lang="el-GR" sz="1400" dirty="0" smtClean="0"/>
            </a:br>
            <a:r>
              <a:rPr lang="el-GR" sz="1400" dirty="0" smtClean="0"/>
              <a:t>Το EJS μοντέλο Δύναμης </a:t>
            </a:r>
            <a:r>
              <a:rPr lang="el-GR" sz="1400" dirty="0" err="1" smtClean="0"/>
              <a:t>Coulomb</a:t>
            </a:r>
            <a:r>
              <a:rPr lang="el-GR" sz="1400" dirty="0" smtClean="0"/>
              <a:t> δείχνει τα διανύσματα δυνάμεων σε φορτία. Οι χρήστες μπορούν να αλλάξουν το φορτίο καθενός φορτίου ξεχωριστά και να προσθέσουν περισσότερα. (μέγιστο: 6). </a:t>
            </a:r>
            <a:br>
              <a:rPr lang="el-GR" sz="1400" dirty="0" smtClean="0"/>
            </a:br>
            <a:r>
              <a:rPr lang="el-GR" sz="1400" b="1" dirty="0" smtClean="0"/>
              <a:t>                    Ασκήσεις</a:t>
            </a:r>
            <a:r>
              <a:rPr lang="el-GR" sz="1400" dirty="0" smtClean="0"/>
              <a:t/>
            </a:r>
            <a:br>
              <a:rPr lang="el-GR" sz="1400" dirty="0" smtClean="0"/>
            </a:br>
            <a:r>
              <a:rPr lang="el-GR" sz="1400" dirty="0" smtClean="0"/>
              <a:t>Εκτελέστε την προσομοίωση. Μετακινήστε τα φορτία τριγύρω και παρατηρήστε τα διανύσματα των δυνάμεων. (καθώς και το μέγεθος της δύναμης τους). Όταν τα φορτία  έχουν το ίδιο μέγεθος, είναι οι δυνάμεις τους ίσες και αντίθετες; Τι γίνεται όταν τα φορτία έχουν διαφορετικές τιμές (το φυσικό μέγεθος ενός φορτίου στην εξομοίωση, αλλάζει μαζί με την τιμή του φορτίου σαν οπτική ένδειξη). Το μενού από κάτω, σας επιτρέπει να επιλέξετε το φορτίο (με χρώμα) που θέλετε να αλλάξετε.</a:t>
            </a:r>
            <a:br>
              <a:rPr lang="el-GR" sz="1400" dirty="0" smtClean="0"/>
            </a:br>
            <a:r>
              <a:rPr lang="el-GR" sz="1400" dirty="0" smtClean="0"/>
              <a:t>Προσθέστε ένα τρίτο φορτίο χρησιμοποιώντας το κουμπί </a:t>
            </a:r>
            <a:r>
              <a:rPr lang="el-GR" sz="1400" dirty="0" err="1" smtClean="0"/>
              <a:t>Add</a:t>
            </a:r>
            <a:r>
              <a:rPr lang="el-GR" sz="1400" dirty="0" smtClean="0"/>
              <a:t> </a:t>
            </a:r>
            <a:r>
              <a:rPr lang="el-GR" sz="1400" dirty="0" err="1" smtClean="0"/>
              <a:t>Charge</a:t>
            </a:r>
            <a:r>
              <a:rPr lang="el-GR" sz="1400" dirty="0" smtClean="0"/>
              <a:t>. Με τρία φορτία, πώς μπορείτε να κανονίσετε τις τιμές έτσι ώστε η </a:t>
            </a:r>
            <a:r>
              <a:rPr lang="el-GR" sz="1400" dirty="0" err="1" smtClean="0"/>
              <a:t>Σf</a:t>
            </a:r>
            <a:r>
              <a:rPr lang="el-GR" sz="1400" dirty="0" smtClean="0"/>
              <a:t> στο κόκκινο φορτίο να είναι μηδέν; Σημειώστε αυτήν τη διάταξη. Εάν αλλάξετε το φορτίο του κόκκινου, θα παραμείνει το σύνολο των δυνάμεων σε αυτό μηδέν; Εξηγήστε.</a:t>
            </a:r>
            <a:br>
              <a:rPr lang="el-GR" sz="1400" dirty="0" smtClean="0"/>
            </a:br>
            <a:r>
              <a:rPr lang="el-GR" sz="1400" dirty="0" smtClean="0"/>
              <a:t>Βρείτε το λάθος σε αυτό που είπε ένας μαθητής. «Όταν υπάρχουν τρία φορτία (q = 1 για όλα), η δύναμη και των τριών φορτίων θα πρέπει να είναι μεγαλύτερη από όταν υπήρχαν μόνο δύο φορτία (q = 1 για κάθε ένα), επειδή τώρα υπάρχει ένα μεγαλύτερο συνολικό φορτίο και η δύναμη </a:t>
            </a:r>
            <a:r>
              <a:rPr lang="el-GR" sz="1400" dirty="0" err="1" smtClean="0"/>
              <a:t>Coulomb</a:t>
            </a:r>
            <a:r>
              <a:rPr lang="el-GR" sz="1400" dirty="0" smtClean="0"/>
              <a:t> είναι ανάλογη του φορτίου. "</a:t>
            </a:r>
            <a:br>
              <a:rPr lang="el-GR" sz="1400" dirty="0" smtClean="0"/>
            </a:br>
            <a:r>
              <a:rPr lang="el-GR" sz="1400" dirty="0" smtClean="0"/>
              <a:t>Προσθέστε κάμποσα φορτία. Μπορείτε να τα διευθετήσετε έτσι ώστε η συνολική δύναμη στο κόκκινο φορτίο να  είναι μηδέν; Εξηγήστε.</a:t>
            </a:r>
            <a:br>
              <a:rPr lang="el-GR" sz="1400" dirty="0" smtClean="0"/>
            </a:br>
            <a:r>
              <a:rPr lang="el-GR" sz="1400" dirty="0" smtClean="0"/>
              <a:t>              </a:t>
            </a:r>
            <a:br>
              <a:rPr lang="el-GR" sz="1400" dirty="0" smtClean="0"/>
            </a:br>
            <a:r>
              <a:rPr lang="el-GR" sz="1400" dirty="0" smtClean="0"/>
              <a:t> </a:t>
            </a:r>
            <a:br>
              <a:rPr lang="el-GR" sz="1400" dirty="0" smtClean="0"/>
            </a:br>
            <a:r>
              <a:rPr lang="el-GR" sz="1400" dirty="0" smtClean="0"/>
              <a:t> </a:t>
            </a:r>
            <a:br>
              <a:rPr lang="el-GR" sz="1400" dirty="0" smtClean="0"/>
            </a:br>
            <a:r>
              <a:rPr lang="el-GR" sz="1400" b="1" dirty="0" smtClean="0"/>
              <a:t>             Μοντέλο Εκκρεμές </a:t>
            </a:r>
            <a:r>
              <a:rPr lang="el-GR" sz="1400" b="1" dirty="0" err="1" smtClean="0"/>
              <a:t>Couloumb</a:t>
            </a:r>
            <a:r>
              <a:rPr lang="el-GR" sz="1400" dirty="0" smtClean="0"/>
              <a:t/>
            </a:r>
            <a:br>
              <a:rPr lang="el-GR" sz="1400" dirty="0" smtClean="0"/>
            </a:br>
            <a:r>
              <a:rPr lang="el-GR" sz="1400" dirty="0" smtClean="0"/>
              <a:t>Δύο φορτία που κρέμονται από  καλώδια, απωθούνται. Η προσομοίωση δείχνει την κίνηση και τις γωνίες αναφοράς (από την κατακόρυφο) για κάθε φορτίο. Μπορείτε να αλλάξετε το φορτίο (σε </a:t>
            </a:r>
            <a:r>
              <a:rPr lang="el-GR" sz="1400" dirty="0" err="1" smtClean="0"/>
              <a:t>μC</a:t>
            </a:r>
            <a:r>
              <a:rPr lang="el-GR" sz="1400" dirty="0" smtClean="0"/>
              <a:t>), την αρχική τους θέση, ακόμα και να τα επιβραδύνετε (μηδενίζοντας την ταχύτητα) τα φορτία. </a:t>
            </a:r>
            <a:br>
              <a:rPr lang="el-GR" sz="1400" dirty="0" smtClean="0"/>
            </a:br>
            <a:r>
              <a:rPr lang="el-GR" sz="1400" dirty="0" smtClean="0"/>
              <a:t> </a:t>
            </a:r>
            <a:br>
              <a:rPr lang="el-GR" sz="1400" dirty="0" smtClean="0"/>
            </a:br>
            <a:r>
              <a:rPr lang="el-GR" sz="1400" b="1" dirty="0" smtClean="0"/>
              <a:t>               Ασκήσεις</a:t>
            </a:r>
            <a:r>
              <a:rPr lang="el-GR" sz="1400" dirty="0" smtClean="0"/>
              <a:t/>
            </a:r>
            <a:br>
              <a:rPr lang="el-GR" sz="1400" dirty="0" smtClean="0"/>
            </a:br>
            <a:r>
              <a:rPr lang="el-GR" sz="1400" dirty="0" smtClean="0"/>
              <a:t>Για την ίδια αρχική τιμή φορτίου, μηδενίστε την ταχύτητα(πατώντας το V=0)μέχρι να ισορροπήσουν τα δύο εκκρεμεί .Πόση είναι η γωνία του καθενός με την κατακόρυφο? Εάν αυξηθεί η τιμή του ενός τί περιμένουμε να δούμε στις γωνίες ισορροπίας; Εξηγήστε και εξομοιώστε.</a:t>
            </a:r>
            <a:br>
              <a:rPr lang="el-GR" sz="1400" dirty="0" smtClean="0"/>
            </a:br>
            <a:r>
              <a:rPr lang="el-GR" sz="1400" dirty="0" smtClean="0"/>
              <a:t>Το φορτίο δίνεται σε </a:t>
            </a:r>
            <a:r>
              <a:rPr lang="el-GR" sz="1400" dirty="0" err="1" smtClean="0"/>
              <a:t>μC</a:t>
            </a:r>
            <a:r>
              <a:rPr lang="el-GR" sz="1400" dirty="0" smtClean="0"/>
              <a:t> και το νήμα στήριξης είναι 1cm. Βρείτε τη μάζα του καθενός.(Έχουν την ίδια μάζα.)</a:t>
            </a:r>
            <a:br>
              <a:rPr lang="el-GR" sz="1400" dirty="0" smtClean="0"/>
            </a:br>
            <a:endParaRPr lang="el-GR" sz="1400" dirty="0"/>
          </a:p>
        </p:txBody>
      </p:sp>
      <p:sp>
        <p:nvSpPr>
          <p:cNvPr id="4" name="3 - Αριστερό βέλος">
            <a:hlinkClick r:id="rId3" action="ppaction://hlinksldjump"/>
          </p:cNvPr>
          <p:cNvSpPr/>
          <p:nvPr/>
        </p:nvSpPr>
        <p:spPr>
          <a:xfrm>
            <a:off x="8165592" y="637336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260648"/>
            <a:ext cx="9144000" cy="6340197"/>
          </a:xfrm>
          <a:prstGeom prst="rect">
            <a:avLst/>
          </a:prstGeom>
          <a:noFill/>
        </p:spPr>
        <p:txBody>
          <a:bodyPr wrap="square" rtlCol="0">
            <a:spAutoFit/>
          </a:bodyPr>
          <a:lstStyle/>
          <a:p>
            <a:r>
              <a:rPr lang="el-GR" sz="1400" b="1" dirty="0" smtClean="0"/>
              <a:t> Μοντέλο Σημειακού φορτίου</a:t>
            </a:r>
            <a:r>
              <a:rPr lang="el-GR" sz="1400" dirty="0" smtClean="0"/>
              <a:t/>
            </a:r>
            <a:br>
              <a:rPr lang="el-GR" sz="1400" dirty="0" smtClean="0"/>
            </a:br>
            <a:r>
              <a:rPr lang="el-GR" sz="1400" dirty="0" smtClean="0"/>
              <a:t>Το </a:t>
            </a:r>
            <a:r>
              <a:rPr lang="el-GR" sz="1400" dirty="0" err="1" smtClean="0"/>
              <a:t>Easy</a:t>
            </a:r>
            <a:r>
              <a:rPr lang="el-GR" sz="1400" dirty="0" smtClean="0"/>
              <a:t> </a:t>
            </a:r>
            <a:r>
              <a:rPr lang="el-GR" sz="1400" dirty="0" err="1" smtClean="0"/>
              <a:t>java</a:t>
            </a:r>
            <a:r>
              <a:rPr lang="el-GR" sz="1400" dirty="0" smtClean="0"/>
              <a:t> </a:t>
            </a:r>
            <a:r>
              <a:rPr lang="el-GR" sz="1400" dirty="0" err="1" smtClean="0"/>
              <a:t>simulation</a:t>
            </a:r>
            <a:r>
              <a:rPr lang="el-GR" sz="1400" dirty="0" smtClean="0"/>
              <a:t> σημειακού φορτίου μας δείχνει το ηλεκτρικό πεδίο σε ένα σημείο τοποθετημένο κοντά στην πηγή. Ένας μετακινήσιμος ανιχνευτής ηλεκτρικού πεδίου, μας πληροφορεί ως προς την κατεύθυνση του ηλεκτρικού πεδίου καθώς και την δύναμή του. Έπειτα, οι τιμές του ανιχνευτή μπορούν να καταγραφούν σε πίνακα δεδομένων και να αναλυθούν  χρησιμοποιώντας ένα ενσωματωμένο εργαλείο ανάλυσης δεδομένων.</a:t>
            </a:r>
            <a:br>
              <a:rPr lang="el-GR" sz="1400" dirty="0" smtClean="0"/>
            </a:br>
            <a:r>
              <a:rPr lang="el-GR" sz="1400" dirty="0" smtClean="0"/>
              <a:t> </a:t>
            </a:r>
            <a:br>
              <a:rPr lang="el-GR" sz="1400" dirty="0" smtClean="0"/>
            </a:br>
            <a:r>
              <a:rPr lang="el-GR" sz="1400" dirty="0" smtClean="0"/>
              <a:t> </a:t>
            </a:r>
            <a:br>
              <a:rPr lang="el-GR" sz="1400" dirty="0" smtClean="0"/>
            </a:br>
            <a:r>
              <a:rPr lang="el-GR" sz="1400" dirty="0" smtClean="0"/>
              <a:t> </a:t>
            </a:r>
            <a:br>
              <a:rPr lang="el-GR" sz="1400" dirty="0" smtClean="0"/>
            </a:br>
            <a:r>
              <a:rPr lang="el-GR" sz="1400" dirty="0" smtClean="0"/>
              <a:t>           	  </a:t>
            </a:r>
            <a:r>
              <a:rPr lang="el-GR" sz="1400" b="1" dirty="0" smtClean="0"/>
              <a:t>Ηλεκτρικό </a:t>
            </a:r>
            <a:r>
              <a:rPr lang="el-GR" sz="1400" b="1" dirty="0" err="1" smtClean="0"/>
              <a:t>αμφυπολικό</a:t>
            </a:r>
            <a:r>
              <a:rPr lang="el-GR" sz="1400" b="1" dirty="0" smtClean="0"/>
              <a:t> μοντέλο</a:t>
            </a:r>
            <a:r>
              <a:rPr lang="el-GR" sz="1400" dirty="0" smtClean="0"/>
              <a:t/>
            </a:r>
            <a:br>
              <a:rPr lang="el-GR" sz="1400" dirty="0" smtClean="0"/>
            </a:br>
            <a:r>
              <a:rPr lang="el-GR" sz="1400" dirty="0" smtClean="0"/>
              <a:t>Το παρόν είναι ένα </a:t>
            </a:r>
            <a:r>
              <a:rPr lang="el-GR" sz="1400" dirty="0" err="1" smtClean="0"/>
              <a:t>easy</a:t>
            </a:r>
            <a:r>
              <a:rPr lang="el-GR" sz="1400" dirty="0" smtClean="0"/>
              <a:t> </a:t>
            </a:r>
            <a:r>
              <a:rPr lang="el-GR" sz="1400" dirty="0" err="1" smtClean="0"/>
              <a:t>java</a:t>
            </a:r>
            <a:r>
              <a:rPr lang="el-GR" sz="1400" dirty="0" smtClean="0"/>
              <a:t> </a:t>
            </a:r>
            <a:r>
              <a:rPr lang="el-GR" sz="1400" dirty="0" err="1" smtClean="0"/>
              <a:t>simulation</a:t>
            </a:r>
            <a:r>
              <a:rPr lang="el-GR" sz="1400" dirty="0" smtClean="0"/>
              <a:t> μοντέλο ενός  μονοπολικού σημειακού φορτίου ,ενός δίπολου ή ακόμα και </a:t>
            </a:r>
            <a:r>
              <a:rPr lang="el-GR" sz="1400" dirty="0" err="1" smtClean="0"/>
              <a:t>τετράπολου</a:t>
            </a:r>
            <a:r>
              <a:rPr lang="el-GR" sz="1400" dirty="0" smtClean="0"/>
              <a:t> που δημιουργούν ηλεκτρικό πεδίο .Μια μπάρα στο κάτω μέρος της εξομοίωσης μας, ελέγχει το φορτίο μας και ένας μετακινήσιμος ανιχνευτής μας δείχνει την διεύθυνση του ηλεκτρικού πεδίου καθώς και το μέγεθός του στο σημείο που μετράει. Έπειτα, οι τιμές του ανιχνευτή μπορούν να καταγραφούν σε πίνακα δεδομένων και να αναλυθούν  χρησιμοποιώντας ένα ενσωματωμένο εργαλείο ανάλυσης δεδομένων.</a:t>
            </a:r>
            <a:br>
              <a:rPr lang="el-GR" sz="1400" dirty="0" smtClean="0"/>
            </a:br>
            <a:r>
              <a:rPr lang="el-GR" sz="1400" dirty="0" smtClean="0"/>
              <a:t> </a:t>
            </a:r>
            <a:br>
              <a:rPr lang="el-GR" sz="1400" dirty="0" smtClean="0"/>
            </a:br>
            <a:r>
              <a:rPr lang="el-GR" sz="1400" b="1" dirty="0" smtClean="0"/>
              <a:t>Δίπολο Μοντέλο τροχιάς</a:t>
            </a:r>
            <a:r>
              <a:rPr lang="el-GR" sz="1400" dirty="0" smtClean="0"/>
              <a:t/>
            </a:r>
            <a:br>
              <a:rPr lang="el-GR" sz="1400" dirty="0" smtClean="0"/>
            </a:br>
            <a:r>
              <a:rPr lang="el-GR" sz="1400" dirty="0" smtClean="0"/>
              <a:t>Το EJS Δίπολο μοντέλο τροχιάς δείχνει το ηλεκτρικό πεδίο που παράγεται από ένα δίπολο. Μια μπάρα μπορεί να αλλάξει το διάστημα μεταξύ των φορτίων. Ένα δοκιμαστικό φορτίο, όπου έχουμε έλεγχο της αρχικής του θέσης, απελευθερώνεται από τα υπόλοιπα και καταλήγει μέσα στο ηλεκτρικό μας πεδίο.</a:t>
            </a:r>
            <a:br>
              <a:rPr lang="el-GR" sz="1400" dirty="0" smtClean="0"/>
            </a:br>
            <a:r>
              <a:rPr lang="el-GR" sz="1400" dirty="0" smtClean="0"/>
              <a:t> </a:t>
            </a:r>
            <a:br>
              <a:rPr lang="el-GR" sz="1400" dirty="0" smtClean="0"/>
            </a:br>
            <a:r>
              <a:rPr lang="el-GR" sz="1400" dirty="0" smtClean="0"/>
              <a:t>           </a:t>
            </a:r>
            <a:r>
              <a:rPr lang="el-GR" sz="1400" b="1" dirty="0" smtClean="0"/>
              <a:t>Ασκήσεις</a:t>
            </a:r>
            <a:r>
              <a:rPr lang="el-GR" sz="1400" dirty="0" smtClean="0"/>
              <a:t/>
            </a:r>
            <a:br>
              <a:rPr lang="el-GR" sz="1400" dirty="0" smtClean="0"/>
            </a:br>
            <a:r>
              <a:rPr lang="el-GR" sz="1400" dirty="0" smtClean="0"/>
              <a:t> </a:t>
            </a:r>
            <a:br>
              <a:rPr lang="el-GR" sz="1400" dirty="0" smtClean="0"/>
            </a:br>
            <a:r>
              <a:rPr lang="el-GR" sz="1400" dirty="0" smtClean="0"/>
              <a:t>Τρέξτε την προσομοίωση και παρατηρήστε το δίπολο πεδίο, λόγω των σταθερών φορτίων (κόκκινο και μπλε). Επίσης, σημειώστε την τροχιά του δοκιμαστικού φορτίου . Μπορείτε να μετακινήσετε το δοκιμαστικό φορτίο οπουδήποτε στην οθόνη (εκτός πάνω στα σταθερά φορτία). Μπορείτε επίσης να αλλάξετε την απόσταση μεταξύ των δύο σταθερών φορτίων.</a:t>
            </a:r>
            <a:br>
              <a:rPr lang="el-GR" sz="1400" dirty="0" smtClean="0"/>
            </a:br>
            <a:r>
              <a:rPr lang="el-GR" sz="1400" dirty="0" smtClean="0"/>
              <a:t>Πολλοί μαθητές έκπληκτοι διαπιστώνουν ότι το δοκιμαστικό φορτίο δεν ακολουθεί το πεδίο ή την κατεύθυνση των βελών. Εξηγήστε την κίνηση του δοκιμαστικού φορτίου (ειδικά το λόγο που δεν ακολουθεί τα βέλη του  πεδίου); Πού μπορείτε να τοποθετήσετε το φορτίο αρχικά, έτσι ώστε να ακολουθεί τα βέλη του πεδίου; Εξηγήστε.</a:t>
            </a:r>
            <a:br>
              <a:rPr lang="el-GR" sz="1400" dirty="0" smtClean="0"/>
            </a:br>
            <a:r>
              <a:rPr lang="el-GR" sz="1400" dirty="0" smtClean="0"/>
              <a:t> </a:t>
            </a:r>
            <a:endParaRPr lang="el-GR"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0" y="0"/>
            <a:ext cx="9144000" cy="5909310"/>
          </a:xfrm>
          <a:prstGeom prst="rect">
            <a:avLst/>
          </a:prstGeom>
          <a:noFill/>
        </p:spPr>
        <p:txBody>
          <a:bodyPr wrap="square" rtlCol="0">
            <a:spAutoFit/>
          </a:bodyPr>
          <a:lstStyle/>
          <a:p>
            <a:r>
              <a:rPr lang="el-GR" sz="1400" b="1" dirty="0" smtClean="0"/>
              <a:t> Μοντέλο τροχιάς φορτίων τύπου δακτυλίου</a:t>
            </a:r>
            <a:r>
              <a:rPr lang="el-GR" sz="1400" dirty="0" smtClean="0"/>
              <a:t/>
            </a:r>
            <a:br>
              <a:rPr lang="el-GR" sz="1400" dirty="0" smtClean="0"/>
            </a:br>
            <a:r>
              <a:rPr lang="el-GR" sz="1400" dirty="0" smtClean="0"/>
              <a:t> </a:t>
            </a:r>
            <a:br>
              <a:rPr lang="el-GR" sz="1400" dirty="0" smtClean="0"/>
            </a:br>
            <a:r>
              <a:rPr lang="el-GR" sz="1400" dirty="0" smtClean="0"/>
              <a:t>Το EJS μοντέλο τροχιάς φορτίων τύπου δακτυλίου δείχνει την τροχιά ενός δοκιμαστικού φορτίου μέσω ενός δακτυλίου αποτελούμενος από φορτία. Το μέγεθος του δακτυλίου και τις αρχικές συνθήκες του δοκιμαστικού φορτίου μπορούμε τις αλλάξουμε.</a:t>
            </a:r>
            <a:br>
              <a:rPr lang="el-GR" sz="1400" dirty="0" smtClean="0"/>
            </a:br>
            <a:r>
              <a:rPr lang="el-GR" sz="1400" dirty="0" smtClean="0"/>
              <a:t> </a:t>
            </a:r>
            <a:br>
              <a:rPr lang="el-GR" sz="1400" dirty="0" smtClean="0"/>
            </a:br>
            <a:r>
              <a:rPr lang="el-GR" sz="1400" dirty="0" smtClean="0"/>
              <a:t>          </a:t>
            </a:r>
            <a:r>
              <a:rPr lang="el-GR" sz="1400" b="1" dirty="0" smtClean="0"/>
              <a:t>Ασκήσεις</a:t>
            </a:r>
            <a:r>
              <a:rPr lang="el-GR" sz="1400" dirty="0" smtClean="0"/>
              <a:t/>
            </a:r>
            <a:br>
              <a:rPr lang="el-GR" sz="1400" dirty="0" smtClean="0"/>
            </a:br>
            <a:r>
              <a:rPr lang="el-GR" sz="1400" dirty="0" smtClean="0"/>
              <a:t>Εκτελέστε την προσομοίωση. Μπορείτε να κάνετε κλικ και να σύρετε το δείκτη στο παράθυρο για να περιστρέψετε την προβολή και </a:t>
            </a:r>
            <a:r>
              <a:rPr lang="el-GR" sz="1400" dirty="0" err="1" smtClean="0"/>
              <a:t>Shift</a:t>
            </a:r>
            <a:r>
              <a:rPr lang="el-GR" sz="1400" dirty="0" smtClean="0"/>
              <a:t>-κλικ για μεγέθυνση η σμίκρυνση. Η καμπύλη δείχνει τη x-συνιστώσα της θέσης (μπλε) και ταχύτητας (κόκκινο) του κίτρινου δοκιμαστικού φορτίου ως συνάρτηση του χρόνου. Ως δεδομένο λαμβάνουμε ότι ένα δοκιμαστικό φορτίο είναι θετικό, αλλά είναι αρκετά μικρού μεγέθους, έτσι ώστε το ηλεκτρικό πεδίο του να μπορεί να αγνοηθεί. Ως εκ τούτου, η προσομοίωση δείχνει μόνο το ηλεκτρικό πεδίο που οφείλεται στα πράσινα φορτία. Είναι τα πράσινα φορτία θετικά ή αρνητικά; Αιτιολογήστε.</a:t>
            </a:r>
            <a:br>
              <a:rPr lang="el-GR" sz="1400" dirty="0" smtClean="0"/>
            </a:br>
            <a:r>
              <a:rPr lang="el-GR" sz="1400" dirty="0" smtClean="0"/>
              <a:t>Αλλάξτε την ακτίνα του δακτυλίου των πράσινων φορτίων και παρατηρήστε την κίνηση. Γιατί το δοκιμαστικό φορτίο παραμένει στο x-άξονα;</a:t>
            </a:r>
            <a:br>
              <a:rPr lang="el-GR" sz="1400" dirty="0" smtClean="0"/>
            </a:br>
            <a:r>
              <a:rPr lang="el-GR" sz="1400" dirty="0" smtClean="0"/>
              <a:t> </a:t>
            </a:r>
            <a:br>
              <a:rPr lang="el-GR" sz="1400" dirty="0" smtClean="0"/>
            </a:br>
            <a:r>
              <a:rPr lang="el-GR" sz="1400" dirty="0" smtClean="0"/>
              <a:t>Αν διακόψετε την προσομοίωση και μετακινήστε το φορτίο ελαφρώς εκτός άξονα, τι συμβαίνει; Γιατί;</a:t>
            </a:r>
            <a:br>
              <a:rPr lang="el-GR" sz="1400" dirty="0" smtClean="0"/>
            </a:br>
            <a:r>
              <a:rPr lang="el-GR" sz="1400" dirty="0" smtClean="0"/>
              <a:t>Κάντε </a:t>
            </a:r>
            <a:r>
              <a:rPr lang="el-GR" sz="1400" dirty="0" err="1" smtClean="0"/>
              <a:t>reset</a:t>
            </a:r>
            <a:r>
              <a:rPr lang="el-GR" sz="1400" dirty="0" smtClean="0"/>
              <a:t> της προσομοίωσης και εκτελέσετε το με τις αρχικές παραμέτρους (το δοκιμαστικό φορτίο στον x-άξονα και η ακτίνα δακτυλίου στα 8 εκ.). Κοιτάξτε τη γραφική των δεδομένων. Ποια είναι η περίοδος της ταλάντωσης;</a:t>
            </a:r>
            <a:br>
              <a:rPr lang="el-GR" sz="1400" dirty="0" smtClean="0"/>
            </a:br>
            <a:r>
              <a:rPr lang="el-GR" sz="1400" dirty="0" smtClean="0"/>
              <a:t> </a:t>
            </a:r>
            <a:br>
              <a:rPr lang="el-GR" sz="1400" dirty="0" smtClean="0"/>
            </a:br>
            <a:r>
              <a:rPr lang="el-GR" sz="1400" dirty="0" smtClean="0"/>
              <a:t>Εξηγήστε γιατί, για μεγαλύτερες τιμές της ακτίνας δακτυλίου και της κίνησης κοντά στο δακτύλιο, η κίνηση είναι ημιτονοειδής (μοιάζει με απλή αρμονική ταλάντωση). Συμβουλή: Ξεκινήστε με την εξίσωση του ηλεκτρικού πεδίου γύρω από τον άξονά ενός φορτισμένου δακτυλίου, και συγκρίνετέ την με τη δύναμη του για  απλή αρμονική ταλάντωση. Δείξτε ότι η συχνότητα ταλάντωσης (αυτού του απλού αρμονικού ταλαντωτή) είναι ίση με ω = (qQ/4πε0mR3) 1 / 2, όπου q είναι το φορτίο του δοκιμαστικού φορτίου, Q, το μέγεθος του συνολικού φορτίου για το δαχτυλίδι και R, η ακτίνα του δακτυλίου. Ως εκ τούτου, αν το συνολικό φορτίο για το δαχτυλίδι είναι ένα εκατομμύριο φορές η τιμή του δοκιμαστικού φορτίου και το δοκιμαστικό φορτίο έχει μάζα 1 </a:t>
            </a:r>
            <a:r>
              <a:rPr lang="el-GR" sz="1400" dirty="0" err="1" smtClean="0"/>
              <a:t>μg</a:t>
            </a:r>
            <a:r>
              <a:rPr lang="el-GR" sz="1400" dirty="0" smtClean="0"/>
              <a:t> (= 10 </a:t>
            </a:r>
            <a:r>
              <a:rPr lang="el-GR" sz="1400" baseline="30000" dirty="0" smtClean="0"/>
              <a:t>- 9</a:t>
            </a:r>
            <a:r>
              <a:rPr lang="el-GR" sz="1400" dirty="0" smtClean="0"/>
              <a:t> </a:t>
            </a:r>
            <a:r>
              <a:rPr lang="el-GR" sz="1400" dirty="0" err="1" smtClean="0"/>
              <a:t>kg</a:t>
            </a:r>
            <a:r>
              <a:rPr lang="el-GR" sz="1400" dirty="0" smtClean="0"/>
              <a:t>), ποιό είναι το μέγεθος του πράσινου και κίτρινου φορτίου;</a:t>
            </a:r>
            <a:endParaRPr lang="el-GR"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871</Words>
  <Application>Microsoft Office PowerPoint</Application>
  <PresentationFormat>Προβολή στην οθόνη (4:3)</PresentationFormat>
  <Paragraphs>68</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Θέμα του Office</vt:lpstr>
      <vt:lpstr>ΦΡΑΝΤΖΕΣΚΑΚΗΣ ΘΕΟΦΑΝΗΣ</vt:lpstr>
      <vt:lpstr>Open Source Physics</vt:lpstr>
      <vt:lpstr>Οι εξομοιώσεις αυτές για να τρέξουν στον υπολογιστή μας , χρειαζόμαστε το λογισμικό της Java το οποίο συνήθως είναι προεγκατεστιμένο   , αλλά αν δεν είναι πάμε στο Link:  http://www.java.com/en/download/index.jsp ,το βρίσκουμε και το εγκαθιστάμε. Σε μερικά προγράμματα εξομοίωσης  ίσως χρειαστούμε και το Java 3D για την καλύτερη απεικόνιση του μοντέλου. Το Java 3D βρίσκεται στο Link : http://www.oracle.com/technetwork/java/javase/tech/index-jsp-138252.html   Παρακάτω παραθέτω ένα μικρό ποσοστό πειραμάτων που κατέβασα και μετέφρασα </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FANIS</dc:creator>
  <cp:lastModifiedBy>FANIS</cp:lastModifiedBy>
  <cp:revision>37</cp:revision>
  <dcterms:created xsi:type="dcterms:W3CDTF">2012-01-08T13:16:27Z</dcterms:created>
  <dcterms:modified xsi:type="dcterms:W3CDTF">2012-01-08T18:58:42Z</dcterms:modified>
</cp:coreProperties>
</file>