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5D38261A-65F7-4E66-8C9E-F32664B8AF35}" type="datetimeFigureOut">
              <a:rPr lang="en-US" smtClean="0"/>
              <a:t>10/12/2014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173588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5D38261A-65F7-4E66-8C9E-F32664B8AF35}" type="datetimeFigureOut">
              <a:rPr lang="en-US" smtClean="0"/>
              <a:t>10/12/2014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132753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5D38261A-65F7-4E66-8C9E-F32664B8AF35}" type="datetimeFigureOut">
              <a:rPr lang="en-US" smtClean="0"/>
              <a:t>10/12/2014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390055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5D38261A-65F7-4E66-8C9E-F32664B8AF35}" type="datetimeFigureOut">
              <a:rPr lang="en-US" smtClean="0"/>
              <a:t>10/12/2014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163484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D38261A-65F7-4E66-8C9E-F32664B8AF35}" type="datetimeFigureOut">
              <a:rPr lang="en-US" smtClean="0"/>
              <a:t>10/12/2014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361213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5D38261A-65F7-4E66-8C9E-F32664B8AF35}" type="datetimeFigureOut">
              <a:rPr lang="en-US" smtClean="0"/>
              <a:t>10/12/2014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21101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5D38261A-65F7-4E66-8C9E-F32664B8AF35}" type="datetimeFigureOut">
              <a:rPr lang="en-US" smtClean="0"/>
              <a:t>10/12/2014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163714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5D38261A-65F7-4E66-8C9E-F32664B8AF35}" type="datetimeFigureOut">
              <a:rPr lang="en-US" smtClean="0"/>
              <a:t>10/12/2014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146286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D38261A-65F7-4E66-8C9E-F32664B8AF35}" type="datetimeFigureOut">
              <a:rPr lang="en-US" smtClean="0"/>
              <a:t>10/12/2014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129769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D38261A-65F7-4E66-8C9E-F32664B8AF35}" type="datetimeFigureOut">
              <a:rPr lang="en-US" smtClean="0"/>
              <a:t>10/12/2014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27121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D38261A-65F7-4E66-8C9E-F32664B8AF35}" type="datetimeFigureOut">
              <a:rPr lang="en-US" smtClean="0"/>
              <a:t>10/12/2014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8201EB4D-09AA-4087-8752-57CA02F7AF53}" type="slidenum">
              <a:rPr lang="en-US" smtClean="0"/>
              <a:t>‹#›</a:t>
            </a:fld>
            <a:endParaRPr lang="en-US"/>
          </a:p>
        </p:txBody>
      </p:sp>
    </p:spTree>
    <p:extLst>
      <p:ext uri="{BB962C8B-B14F-4D97-AF65-F5344CB8AC3E}">
        <p14:creationId xmlns:p14="http://schemas.microsoft.com/office/powerpoint/2010/main" val="74599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8261A-65F7-4E66-8C9E-F32664B8AF35}" type="datetimeFigureOut">
              <a:rPr lang="en-US" smtClean="0"/>
              <a:t>10/12/2014</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1EB4D-09AA-4087-8752-57CA02F7AF53}" type="slidenum">
              <a:rPr lang="en-US" smtClean="0"/>
              <a:t>‹#›</a:t>
            </a:fld>
            <a:endParaRPr lang="en-US"/>
          </a:p>
        </p:txBody>
      </p:sp>
    </p:spTree>
    <p:extLst>
      <p:ext uri="{BB962C8B-B14F-4D97-AF65-F5344CB8AC3E}">
        <p14:creationId xmlns:p14="http://schemas.microsoft.com/office/powerpoint/2010/main" val="298447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1403648" y="764704"/>
            <a:ext cx="6480720" cy="954107"/>
          </a:xfrm>
          <a:prstGeom prst="rect">
            <a:avLst/>
          </a:prstGeom>
        </p:spPr>
        <p:txBody>
          <a:bodyPr wrap="square">
            <a:spAutoFit/>
          </a:bodyPr>
          <a:lstStyle/>
          <a:p>
            <a:r>
              <a:rPr lang="en-US" sz="2800" b="1" dirty="0"/>
              <a:t>If I can't picture it, I can't understand it."</a:t>
            </a:r>
            <a:r>
              <a:rPr lang="en-US" sz="2800" dirty="0"/>
              <a:t> </a:t>
            </a:r>
          </a:p>
          <a:p>
            <a:r>
              <a:rPr lang="en-US" sz="2800" dirty="0"/>
              <a:t>-- Albert Einstein</a:t>
            </a:r>
          </a:p>
        </p:txBody>
      </p:sp>
      <p:sp>
        <p:nvSpPr>
          <p:cNvPr id="11" name="Ορθογώνιο 10"/>
          <p:cNvSpPr/>
          <p:nvPr/>
        </p:nvSpPr>
        <p:spPr>
          <a:xfrm>
            <a:off x="3419872" y="1988840"/>
            <a:ext cx="1897850" cy="707886"/>
          </a:xfrm>
          <a:prstGeom prst="rect">
            <a:avLst/>
          </a:prstGeom>
        </p:spPr>
        <p:txBody>
          <a:bodyPr wrap="square">
            <a:spAutoFit/>
          </a:bodyPr>
          <a:lstStyle/>
          <a:p>
            <a:pPr algn="ctr"/>
            <a:r>
              <a:rPr lang="en-GB" sz="4000" b="1" dirty="0"/>
              <a:t>Vision</a:t>
            </a:r>
            <a:endParaRPr lang="en-US" sz="4000" dirty="0"/>
          </a:p>
        </p:txBody>
      </p:sp>
      <p:sp>
        <p:nvSpPr>
          <p:cNvPr id="12" name="Ορθογώνιο 11"/>
          <p:cNvSpPr/>
          <p:nvPr/>
        </p:nvSpPr>
        <p:spPr>
          <a:xfrm>
            <a:off x="683568" y="2996952"/>
            <a:ext cx="7848872" cy="1938992"/>
          </a:xfrm>
          <a:prstGeom prst="rect">
            <a:avLst/>
          </a:prstGeom>
        </p:spPr>
        <p:txBody>
          <a:bodyPr wrap="square">
            <a:spAutoFit/>
          </a:bodyPr>
          <a:lstStyle/>
          <a:p>
            <a:pPr algn="just"/>
            <a:r>
              <a:rPr lang="en-US" sz="2400" dirty="0"/>
              <a:t>The eye receives an image, and hundreds of thousands of </a:t>
            </a:r>
            <a:r>
              <a:rPr lang="en-US" sz="2400" dirty="0" err="1"/>
              <a:t>fibres</a:t>
            </a:r>
            <a:r>
              <a:rPr lang="en-US" sz="2400" dirty="0"/>
              <a:t> in the optic nerve </a:t>
            </a:r>
            <a:r>
              <a:rPr lang="en-US" sz="2400" b="1" dirty="0"/>
              <a:t>simultaneously </a:t>
            </a:r>
            <a:r>
              <a:rPr lang="en-US" sz="2400" dirty="0"/>
              <a:t>send to the brain signals that, taken together, represent the whole scene</a:t>
            </a:r>
            <a:r>
              <a:rPr lang="en-US" sz="2400" dirty="0" smtClean="0"/>
              <a:t>.</a:t>
            </a:r>
            <a:endParaRPr lang="el-GR" sz="2400" dirty="0" smtClean="0"/>
          </a:p>
          <a:p>
            <a:pPr algn="just"/>
            <a:endParaRPr lang="el-GR" sz="2400" dirty="0"/>
          </a:p>
          <a:p>
            <a:pPr algn="just"/>
            <a:r>
              <a:rPr lang="en-US" sz="2400" b="1" dirty="0" smtClean="0"/>
              <a:t>Human </a:t>
            </a:r>
            <a:r>
              <a:rPr lang="en-US" sz="2400" b="1" dirty="0"/>
              <a:t>vision uses an abundance of "channels," all at once.</a:t>
            </a:r>
            <a:endParaRPr lang="en-US" sz="2400" dirty="0"/>
          </a:p>
        </p:txBody>
      </p:sp>
    </p:spTree>
    <p:extLst>
      <p:ext uri="{BB962C8B-B14F-4D97-AF65-F5344CB8AC3E}">
        <p14:creationId xmlns:p14="http://schemas.microsoft.com/office/powerpoint/2010/main" val="309877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danalee.ca/ttt/images/6/analog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737" y="1960265"/>
            <a:ext cx="2619375"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pic>
        <p:nvPicPr>
          <p:cNvPr id="6148" name="Picture 4" descr="http://www.danalee.ca/ttt/images/6/analog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988840"/>
            <a:ext cx="2619375" cy="19526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763688" y="1268760"/>
            <a:ext cx="1872208" cy="523220"/>
          </a:xfrm>
          <a:prstGeom prst="rect">
            <a:avLst/>
          </a:prstGeom>
        </p:spPr>
        <p:txBody>
          <a:bodyPr wrap="square">
            <a:spAutoFit/>
          </a:bodyPr>
          <a:lstStyle/>
          <a:p>
            <a:r>
              <a:rPr lang="en-GB" sz="2800" b="1" dirty="0"/>
              <a:t>Interlace</a:t>
            </a:r>
            <a:endParaRPr lang="en-US" sz="2800" dirty="0"/>
          </a:p>
        </p:txBody>
      </p:sp>
      <p:pic>
        <p:nvPicPr>
          <p:cNvPr id="3074" name="Picture 2" descr="http://www.danalee.ca/ttt/images/6/interlace_animation.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296" y="4653136"/>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9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down)">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1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sp>
        <p:nvSpPr>
          <p:cNvPr id="5" name="Ορθογώνιο 4"/>
          <p:cNvSpPr/>
          <p:nvPr/>
        </p:nvSpPr>
        <p:spPr>
          <a:xfrm>
            <a:off x="461910" y="1112550"/>
            <a:ext cx="8280920" cy="5262979"/>
          </a:xfrm>
          <a:prstGeom prst="rect">
            <a:avLst/>
          </a:prstGeom>
        </p:spPr>
        <p:txBody>
          <a:bodyPr wrap="square">
            <a:spAutoFit/>
          </a:bodyPr>
          <a:lstStyle/>
          <a:p>
            <a:r>
              <a:rPr lang="en-US" sz="2400" dirty="0"/>
              <a:t>Because the phosphor coating on the picture tube can only keep the picture information for a certain amount of time, flicker results if scanning from top to bottom only occurs at 30 frames per second. To avoid flicker,</a:t>
            </a:r>
            <a:r>
              <a:rPr lang="en-US" sz="2400" b="1" dirty="0"/>
              <a:t> each still picture is presented twice by a process known as interlaced scanning</a:t>
            </a:r>
            <a:r>
              <a:rPr lang="en-US" sz="2400" dirty="0"/>
              <a:t>. After the topmost line is scanned, space for another line is left immediately below it, and the next scanned line appears just below the empty space. As the scanning proceeds, alternate lines are scanned, with empty spaces between them. This represents the first showing of the still picture. The next image also consists of spaced lines, and its lines fall precisely in the empty spaces of the preceding image, so the whole screen is filled by the two sets of interlaced scanning lines. These two sets of scanning lines are called </a:t>
            </a:r>
            <a:r>
              <a:rPr lang="en-US" sz="2400" b="1" dirty="0"/>
              <a:t>fields</a:t>
            </a:r>
            <a:r>
              <a:rPr lang="en-US" sz="2400" dirty="0"/>
              <a:t>. </a:t>
            </a:r>
            <a:r>
              <a:rPr lang="en-US" sz="2400" b="1" dirty="0"/>
              <a:t>There are two fields to each frame of television scanning.</a:t>
            </a:r>
            <a:endParaRPr lang="en-US" sz="2400" dirty="0"/>
          </a:p>
        </p:txBody>
      </p:sp>
    </p:spTree>
    <p:extLst>
      <p:ext uri="{BB962C8B-B14F-4D97-AF65-F5344CB8AC3E}">
        <p14:creationId xmlns:p14="http://schemas.microsoft.com/office/powerpoint/2010/main" val="165693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pic>
        <p:nvPicPr>
          <p:cNvPr id="1026" name="Picture 2" descr="http://upload.wikimedia.org/wikipedia/commons/5/56/Deinterlaced_vs_interlaced_imag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8675" y="2060848"/>
            <a:ext cx="4546543" cy="263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3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17442"/>
            <a:ext cx="5862310" cy="707886"/>
          </a:xfrm>
          <a:prstGeom prst="rect">
            <a:avLst/>
          </a:prstGeom>
        </p:spPr>
        <p:txBody>
          <a:bodyPr wrap="none">
            <a:spAutoFit/>
          </a:bodyPr>
          <a:lstStyle/>
          <a:p>
            <a:r>
              <a:rPr lang="en-GB" sz="4000" b="1" dirty="0"/>
              <a:t>Black and White Television</a:t>
            </a:r>
            <a:endParaRPr lang="en-US" sz="4000" dirty="0"/>
          </a:p>
        </p:txBody>
      </p:sp>
      <p:sp>
        <p:nvSpPr>
          <p:cNvPr id="2" name="Ορθογώνιο 1"/>
          <p:cNvSpPr/>
          <p:nvPr/>
        </p:nvSpPr>
        <p:spPr>
          <a:xfrm>
            <a:off x="518379" y="1268760"/>
            <a:ext cx="8064896" cy="3416320"/>
          </a:xfrm>
          <a:prstGeom prst="rect">
            <a:avLst/>
          </a:prstGeom>
        </p:spPr>
        <p:txBody>
          <a:bodyPr wrap="square">
            <a:spAutoFit/>
          </a:bodyPr>
          <a:lstStyle/>
          <a:p>
            <a:r>
              <a:rPr lang="en-US" sz="2400" b="1" dirty="0"/>
              <a:t>The </a:t>
            </a:r>
            <a:r>
              <a:rPr lang="en-US" sz="2400" b="1" dirty="0" err="1"/>
              <a:t>Sawtooth</a:t>
            </a:r>
            <a:r>
              <a:rPr lang="en-US" sz="2400" b="1" dirty="0"/>
              <a:t> Wave</a:t>
            </a:r>
          </a:p>
          <a:p>
            <a:r>
              <a:rPr lang="en-US" sz="2400" dirty="0"/>
              <a:t>Consider for a moment the actual trace of the electron beam in either a camera or a picture tube. </a:t>
            </a:r>
            <a:endParaRPr lang="en-US" sz="2400" dirty="0" smtClean="0"/>
          </a:p>
          <a:p>
            <a:r>
              <a:rPr lang="en-US" sz="2400" dirty="0" smtClean="0"/>
              <a:t>It </a:t>
            </a:r>
            <a:r>
              <a:rPr lang="en-US" sz="2400" dirty="0"/>
              <a:t>goes evenly from left to right, then snaps back quickly to the left. </a:t>
            </a:r>
            <a:endParaRPr lang="en-US" sz="2400" dirty="0" smtClean="0"/>
          </a:p>
          <a:p>
            <a:r>
              <a:rPr lang="en-US" sz="2400" dirty="0" smtClean="0"/>
              <a:t>The </a:t>
            </a:r>
            <a:r>
              <a:rPr lang="en-US" sz="2400" dirty="0"/>
              <a:t>process repeats itself over and over. </a:t>
            </a:r>
            <a:endParaRPr lang="en-US" sz="2400" dirty="0" smtClean="0"/>
          </a:p>
          <a:p>
            <a:r>
              <a:rPr lang="en-US" sz="2400" dirty="0" smtClean="0"/>
              <a:t>To </a:t>
            </a:r>
            <a:r>
              <a:rPr lang="en-US" sz="2400" dirty="0"/>
              <a:t>make the beam do this, we apply a scanning voltage to coils of wire around the neck of the tube that act as electromagnets moving the beam around. </a:t>
            </a:r>
            <a:endParaRPr lang="en-US" sz="2400" dirty="0"/>
          </a:p>
        </p:txBody>
      </p:sp>
      <p:pic>
        <p:nvPicPr>
          <p:cNvPr id="2050" name="Picture 2" descr="http://www.danalee.ca/ttt/images/6/analog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102" y="5085183"/>
            <a:ext cx="1825962" cy="104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13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17442"/>
            <a:ext cx="5862310" cy="707886"/>
          </a:xfrm>
          <a:prstGeom prst="rect">
            <a:avLst/>
          </a:prstGeom>
        </p:spPr>
        <p:txBody>
          <a:bodyPr wrap="none">
            <a:spAutoFit/>
          </a:bodyPr>
          <a:lstStyle/>
          <a:p>
            <a:r>
              <a:rPr lang="en-GB" sz="4000" b="1" dirty="0"/>
              <a:t>Black and White Television</a:t>
            </a:r>
            <a:endParaRPr lang="en-US" sz="4000" dirty="0"/>
          </a:p>
        </p:txBody>
      </p:sp>
      <p:sp>
        <p:nvSpPr>
          <p:cNvPr id="2" name="Ορθογώνιο 1"/>
          <p:cNvSpPr/>
          <p:nvPr/>
        </p:nvSpPr>
        <p:spPr>
          <a:xfrm>
            <a:off x="518379" y="1268760"/>
            <a:ext cx="8064896" cy="2031325"/>
          </a:xfrm>
          <a:prstGeom prst="rect">
            <a:avLst/>
          </a:prstGeom>
        </p:spPr>
        <p:txBody>
          <a:bodyPr wrap="square">
            <a:spAutoFit/>
          </a:bodyPr>
          <a:lstStyle/>
          <a:p>
            <a:r>
              <a:rPr lang="en-US" b="1" dirty="0"/>
              <a:t>The scanning voltage is called a </a:t>
            </a:r>
            <a:r>
              <a:rPr lang="en-US" b="1" dirty="0" err="1"/>
              <a:t>sawtooth</a:t>
            </a:r>
            <a:r>
              <a:rPr lang="en-US" b="1" dirty="0"/>
              <a:t> </a:t>
            </a:r>
            <a:r>
              <a:rPr lang="en-US" dirty="0"/>
              <a:t>and looks like, well, the teeth of a saw - a smooth gradual ramp in voltage, followed by a sudden return to the start of the ramp again. The electron beam moves from left to right across the screen, and then rapidly back, following the wave shape of the scanning voltage.</a:t>
            </a:r>
          </a:p>
          <a:p>
            <a:r>
              <a:rPr lang="en-US" dirty="0"/>
              <a:t>The vertical scanning in the television system is done similarly, as the beam moves 60 times a second from the top of the screen to the bottom. We have to control these </a:t>
            </a:r>
            <a:r>
              <a:rPr lang="en-US" dirty="0" err="1"/>
              <a:t>sawtooth</a:t>
            </a:r>
            <a:r>
              <a:rPr lang="en-US" dirty="0"/>
              <a:t> waveforms in some way</a:t>
            </a:r>
            <a:endParaRPr lang="en-US" dirty="0"/>
          </a:p>
        </p:txBody>
      </p:sp>
    </p:spTree>
    <p:extLst>
      <p:ext uri="{BB962C8B-B14F-4D97-AF65-F5344CB8AC3E}">
        <p14:creationId xmlns:p14="http://schemas.microsoft.com/office/powerpoint/2010/main" val="2278573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17442"/>
            <a:ext cx="5862310" cy="707886"/>
          </a:xfrm>
          <a:prstGeom prst="rect">
            <a:avLst/>
          </a:prstGeom>
        </p:spPr>
        <p:txBody>
          <a:bodyPr wrap="none">
            <a:spAutoFit/>
          </a:bodyPr>
          <a:lstStyle/>
          <a:p>
            <a:r>
              <a:rPr lang="en-GB" sz="4000" b="1" dirty="0"/>
              <a:t>Black and White Television</a:t>
            </a:r>
            <a:endParaRPr lang="en-US" sz="4000" dirty="0"/>
          </a:p>
        </p:txBody>
      </p:sp>
      <p:pic>
        <p:nvPicPr>
          <p:cNvPr id="1026" name="Picture 2" descr="http://www.danalee.ca/ttt/images/6/scanning_process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5328"/>
            <a:ext cx="7620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72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3419872" y="404664"/>
            <a:ext cx="1897850" cy="707886"/>
          </a:xfrm>
          <a:prstGeom prst="rect">
            <a:avLst/>
          </a:prstGeom>
        </p:spPr>
        <p:txBody>
          <a:bodyPr wrap="square">
            <a:spAutoFit/>
          </a:bodyPr>
          <a:lstStyle/>
          <a:p>
            <a:pPr algn="ctr"/>
            <a:r>
              <a:rPr lang="en-GB" sz="4000" b="1" dirty="0"/>
              <a:t>Vision</a:t>
            </a:r>
            <a:endParaRPr lang="en-US" sz="4000" dirty="0"/>
          </a:p>
        </p:txBody>
      </p:sp>
      <p:sp>
        <p:nvSpPr>
          <p:cNvPr id="2" name="Ορθογώνιο 1"/>
          <p:cNvSpPr/>
          <p:nvPr/>
        </p:nvSpPr>
        <p:spPr>
          <a:xfrm>
            <a:off x="481921" y="1412776"/>
            <a:ext cx="8208912" cy="4154984"/>
          </a:xfrm>
          <a:prstGeom prst="rect">
            <a:avLst/>
          </a:prstGeom>
        </p:spPr>
        <p:txBody>
          <a:bodyPr wrap="square">
            <a:spAutoFit/>
          </a:bodyPr>
          <a:lstStyle/>
          <a:p>
            <a:r>
              <a:rPr lang="en-US" sz="2400" b="1" dirty="0"/>
              <a:t>In television </a:t>
            </a:r>
            <a:r>
              <a:rPr lang="en-US" sz="2400" b="1" dirty="0" smtClean="0"/>
              <a:t>the </a:t>
            </a:r>
            <a:r>
              <a:rPr lang="en-US" sz="2400" b="1" dirty="0"/>
              <a:t>entire scene must be sent through a single channel</a:t>
            </a:r>
            <a:r>
              <a:rPr lang="en-US" sz="2400" dirty="0"/>
              <a:t>. </a:t>
            </a:r>
            <a:endParaRPr lang="el-GR" sz="2400" dirty="0" smtClean="0"/>
          </a:p>
          <a:p>
            <a:endParaRPr lang="el-GR" sz="2400" dirty="0"/>
          </a:p>
          <a:p>
            <a:r>
              <a:rPr lang="en-US" sz="2400" dirty="0" smtClean="0"/>
              <a:t>Think </a:t>
            </a:r>
            <a:r>
              <a:rPr lang="en-US" sz="2400" dirty="0"/>
              <a:t>of it as a serial process, sent down a series circuit. </a:t>
            </a:r>
            <a:endParaRPr lang="el-GR" sz="2400" dirty="0" smtClean="0"/>
          </a:p>
          <a:p>
            <a:endParaRPr lang="el-GR" sz="2400" dirty="0"/>
          </a:p>
          <a:p>
            <a:r>
              <a:rPr lang="en-US" sz="2400" dirty="0" smtClean="0"/>
              <a:t>Within </a:t>
            </a:r>
            <a:r>
              <a:rPr lang="en-US" sz="2400" dirty="0"/>
              <a:t>the camera an electrical signal is formed to represent the changing brightness and </a:t>
            </a:r>
            <a:r>
              <a:rPr lang="en-US" sz="2400" dirty="0" err="1"/>
              <a:t>colour</a:t>
            </a:r>
            <a:r>
              <a:rPr lang="en-US" sz="2400" dirty="0"/>
              <a:t> of each part. </a:t>
            </a:r>
            <a:endParaRPr lang="el-GR" sz="2400" dirty="0" smtClean="0"/>
          </a:p>
          <a:p>
            <a:endParaRPr lang="el-GR" sz="2400" dirty="0"/>
          </a:p>
          <a:p>
            <a:r>
              <a:rPr lang="en-US" sz="2400" dirty="0" smtClean="0"/>
              <a:t>This </a:t>
            </a:r>
            <a:r>
              <a:rPr lang="en-US" sz="2400" dirty="0"/>
              <a:t>signal is sent to the monitor. At the monitor the signal is transformed back into light, and the image is assembled on the viewing screen in its proper relative position.</a:t>
            </a:r>
          </a:p>
        </p:txBody>
      </p:sp>
    </p:spTree>
    <p:extLst>
      <p:ext uri="{BB962C8B-B14F-4D97-AF65-F5344CB8AC3E}">
        <p14:creationId xmlns:p14="http://schemas.microsoft.com/office/powerpoint/2010/main" val="142743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3419872" y="404664"/>
            <a:ext cx="1897850" cy="707886"/>
          </a:xfrm>
          <a:prstGeom prst="rect">
            <a:avLst/>
          </a:prstGeom>
        </p:spPr>
        <p:txBody>
          <a:bodyPr wrap="square">
            <a:spAutoFit/>
          </a:bodyPr>
          <a:lstStyle/>
          <a:p>
            <a:pPr algn="ctr"/>
            <a:r>
              <a:rPr lang="en-GB" sz="4000" b="1" dirty="0"/>
              <a:t>Vision</a:t>
            </a:r>
            <a:endParaRPr lang="en-US" sz="4000" dirty="0"/>
          </a:p>
        </p:txBody>
      </p:sp>
      <p:sp>
        <p:nvSpPr>
          <p:cNvPr id="2" name="Ορθογώνιο 1"/>
          <p:cNvSpPr/>
          <p:nvPr/>
        </p:nvSpPr>
        <p:spPr>
          <a:xfrm>
            <a:off x="481921" y="1412776"/>
            <a:ext cx="8208912" cy="4524315"/>
          </a:xfrm>
          <a:prstGeom prst="rect">
            <a:avLst/>
          </a:prstGeom>
        </p:spPr>
        <p:txBody>
          <a:bodyPr wrap="square">
            <a:spAutoFit/>
          </a:bodyPr>
          <a:lstStyle/>
          <a:p>
            <a:r>
              <a:rPr lang="en-US" sz="2400" b="1" dirty="0"/>
              <a:t>In the television system, the picture we want to see is "scanned" sequentially, top to bottom, left to right</a:t>
            </a:r>
            <a:r>
              <a:rPr lang="en-US" sz="2400" b="1" dirty="0" smtClean="0"/>
              <a:t>.</a:t>
            </a:r>
            <a:endParaRPr lang="el-GR" sz="2400" b="1" dirty="0" smtClean="0"/>
          </a:p>
          <a:p>
            <a:endParaRPr lang="el-GR" sz="2400" dirty="0"/>
          </a:p>
          <a:p>
            <a:r>
              <a:rPr lang="en-US" sz="2400" dirty="0"/>
              <a:t>This repetition occurs at a rate of approximately 30 times every second, so we say that television runs at a rate of 30 frames per second</a:t>
            </a:r>
            <a:r>
              <a:rPr lang="en-US" sz="2400" dirty="0" smtClean="0"/>
              <a:t>.</a:t>
            </a:r>
          </a:p>
          <a:p>
            <a:endParaRPr lang="en-US" sz="2400" dirty="0"/>
          </a:p>
          <a:p>
            <a:r>
              <a:rPr lang="en-US" sz="2400" dirty="0"/>
              <a:t>Even though the picture elements are laid down on the screen one after the other, they all must be perceived at once. </a:t>
            </a:r>
            <a:endParaRPr lang="en-US" sz="2400" dirty="0" smtClean="0"/>
          </a:p>
          <a:p>
            <a:endParaRPr lang="en-US" sz="2400" dirty="0"/>
          </a:p>
          <a:p>
            <a:r>
              <a:rPr lang="en-US" sz="2400" b="1" dirty="0" smtClean="0"/>
              <a:t>This </a:t>
            </a:r>
            <a:r>
              <a:rPr lang="en-US" sz="2400" b="1" dirty="0"/>
              <a:t>requirement is met by persistence of vision - a property of the eye.</a:t>
            </a:r>
          </a:p>
        </p:txBody>
      </p:sp>
    </p:spTree>
    <p:extLst>
      <p:ext uri="{BB962C8B-B14F-4D97-AF65-F5344CB8AC3E}">
        <p14:creationId xmlns:p14="http://schemas.microsoft.com/office/powerpoint/2010/main" val="357371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3419872" y="404664"/>
            <a:ext cx="1897850" cy="707886"/>
          </a:xfrm>
          <a:prstGeom prst="rect">
            <a:avLst/>
          </a:prstGeom>
        </p:spPr>
        <p:txBody>
          <a:bodyPr wrap="square">
            <a:spAutoFit/>
          </a:bodyPr>
          <a:lstStyle/>
          <a:p>
            <a:pPr algn="ctr"/>
            <a:r>
              <a:rPr lang="en-GB" sz="4000" b="1" dirty="0"/>
              <a:t>Vision</a:t>
            </a:r>
            <a:endParaRPr lang="en-US" sz="4000" dirty="0"/>
          </a:p>
        </p:txBody>
      </p:sp>
      <p:sp>
        <p:nvSpPr>
          <p:cNvPr id="2" name="Ορθογώνιο 1"/>
          <p:cNvSpPr/>
          <p:nvPr/>
        </p:nvSpPr>
        <p:spPr>
          <a:xfrm>
            <a:off x="481921" y="1412776"/>
            <a:ext cx="8208912" cy="4154984"/>
          </a:xfrm>
          <a:prstGeom prst="rect">
            <a:avLst/>
          </a:prstGeom>
        </p:spPr>
        <p:txBody>
          <a:bodyPr wrap="square">
            <a:spAutoFit/>
          </a:bodyPr>
          <a:lstStyle/>
          <a:p>
            <a:r>
              <a:rPr lang="en-US" sz="2400" b="1" dirty="0"/>
              <a:t>When light entering the eye is shut off, the impression of light persists for about a tenth of a second</a:t>
            </a:r>
            <a:r>
              <a:rPr lang="en-US" sz="2400" dirty="0"/>
              <a:t>. </a:t>
            </a:r>
            <a:endParaRPr lang="en-US" sz="2400" dirty="0" smtClean="0"/>
          </a:p>
          <a:p>
            <a:endParaRPr lang="en-US" sz="2400" dirty="0" smtClean="0"/>
          </a:p>
          <a:p>
            <a:r>
              <a:rPr lang="en-US" sz="2400" dirty="0" smtClean="0"/>
              <a:t>If </a:t>
            </a:r>
            <a:r>
              <a:rPr lang="en-US" sz="2400" dirty="0"/>
              <a:t>all the picture elements in the image are presented successively to the eye in a tenth of a second or less, the whole area of the screen appears illuminated, although in fact only one spot of light is present at any instant. </a:t>
            </a:r>
            <a:endParaRPr lang="en-US" sz="2400" dirty="0" smtClean="0"/>
          </a:p>
          <a:p>
            <a:endParaRPr lang="en-US" sz="2400" dirty="0" smtClean="0"/>
          </a:p>
          <a:p>
            <a:r>
              <a:rPr lang="en-US" sz="2400" dirty="0" smtClean="0"/>
              <a:t>Activity </a:t>
            </a:r>
            <a:r>
              <a:rPr lang="en-US" sz="2400" dirty="0"/>
              <a:t>in the scene is represented, as in motion pictures, by a series of still pictures, each differing slightly from those preceding and following it.</a:t>
            </a:r>
            <a:endParaRPr lang="en-US" sz="2400" b="1" dirty="0"/>
          </a:p>
        </p:txBody>
      </p:sp>
    </p:spTree>
    <p:extLst>
      <p:ext uri="{BB962C8B-B14F-4D97-AF65-F5344CB8AC3E}">
        <p14:creationId xmlns:p14="http://schemas.microsoft.com/office/powerpoint/2010/main" val="4497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sp>
        <p:nvSpPr>
          <p:cNvPr id="5" name="Ορθογώνιο 4"/>
          <p:cNvSpPr/>
          <p:nvPr/>
        </p:nvSpPr>
        <p:spPr>
          <a:xfrm>
            <a:off x="411606" y="1484784"/>
            <a:ext cx="8352928" cy="1938992"/>
          </a:xfrm>
          <a:prstGeom prst="rect">
            <a:avLst/>
          </a:prstGeom>
        </p:spPr>
        <p:txBody>
          <a:bodyPr wrap="square">
            <a:spAutoFit/>
          </a:bodyPr>
          <a:lstStyle/>
          <a:p>
            <a:r>
              <a:rPr lang="en-US" sz="2400" b="1" dirty="0"/>
              <a:t>Scanning</a:t>
            </a:r>
          </a:p>
          <a:p>
            <a:r>
              <a:rPr lang="en-US" sz="2400" dirty="0"/>
              <a:t>The process of breaking down the scene into picture elements and reassembling them on the screen is known as scanning. </a:t>
            </a:r>
            <a:endParaRPr lang="en-US" sz="2400" dirty="0" smtClean="0"/>
          </a:p>
          <a:p>
            <a:r>
              <a:rPr lang="en-US" sz="2400" dirty="0" smtClean="0"/>
              <a:t>It's </a:t>
            </a:r>
            <a:r>
              <a:rPr lang="en-US" sz="2400" dirty="0"/>
              <a:t>like your eye's motion when you read this page. </a:t>
            </a:r>
            <a:endParaRPr lang="en-US" sz="2400" dirty="0" smtClean="0"/>
          </a:p>
          <a:p>
            <a:r>
              <a:rPr lang="en-US" sz="2400" b="1" dirty="0" smtClean="0"/>
              <a:t>In </a:t>
            </a:r>
            <a:r>
              <a:rPr lang="en-US" sz="2400" b="1" dirty="0"/>
              <a:t>scanning, the scene is broken into a series of horizontal lines.</a:t>
            </a:r>
            <a:endParaRPr lang="en-US" sz="2400" dirty="0"/>
          </a:p>
        </p:txBody>
      </p:sp>
    </p:spTree>
    <p:extLst>
      <p:ext uri="{BB962C8B-B14F-4D97-AF65-F5344CB8AC3E}">
        <p14:creationId xmlns:p14="http://schemas.microsoft.com/office/powerpoint/2010/main" val="121407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sp>
        <p:nvSpPr>
          <p:cNvPr id="5" name="Ορθογώνιο 4"/>
          <p:cNvSpPr/>
          <p:nvPr/>
        </p:nvSpPr>
        <p:spPr>
          <a:xfrm>
            <a:off x="411741" y="1147032"/>
            <a:ext cx="8352928" cy="4893647"/>
          </a:xfrm>
          <a:prstGeom prst="rect">
            <a:avLst/>
          </a:prstGeom>
        </p:spPr>
        <p:txBody>
          <a:bodyPr wrap="square">
            <a:spAutoFit/>
          </a:bodyPr>
          <a:lstStyle/>
          <a:p>
            <a:r>
              <a:rPr lang="en-US" sz="2400" b="1" dirty="0"/>
              <a:t>At The Camera</a:t>
            </a:r>
          </a:p>
          <a:p>
            <a:r>
              <a:rPr lang="en-US" sz="2400" dirty="0"/>
              <a:t>The camera "reads" the topmost line from left to right, producing a series of electrical signals that corresponds to the lights and shadows along that line. </a:t>
            </a:r>
            <a:endParaRPr lang="en-US" sz="2400" dirty="0" smtClean="0"/>
          </a:p>
          <a:p>
            <a:r>
              <a:rPr lang="en-US" sz="2400" dirty="0" smtClean="0"/>
              <a:t>It </a:t>
            </a:r>
            <a:r>
              <a:rPr lang="en-US" sz="2400" dirty="0"/>
              <a:t>then passes back to the left end of the next line below and follows it in the same way. In this fashion the camera reads the whole area of the scene, line by line, until the bottom of the picture is reached. </a:t>
            </a:r>
            <a:endParaRPr lang="en-US" sz="2400" dirty="0" smtClean="0"/>
          </a:p>
          <a:p>
            <a:r>
              <a:rPr lang="en-US" sz="2400" dirty="0" smtClean="0"/>
              <a:t>Then </a:t>
            </a:r>
            <a:r>
              <a:rPr lang="en-US" sz="2400" dirty="0"/>
              <a:t>the camera scans the next image, repeating the process continuously. </a:t>
            </a:r>
            <a:endParaRPr lang="en-US" sz="2400" dirty="0" smtClean="0"/>
          </a:p>
          <a:p>
            <a:r>
              <a:rPr lang="en-US" sz="2400" dirty="0" smtClean="0"/>
              <a:t>The </a:t>
            </a:r>
            <a:r>
              <a:rPr lang="en-US" sz="2400" dirty="0"/>
              <a:t>television camera has now produced a rapid sequence of electrical impulses; they correspond to the order of picture elements scanned in every line of every image.</a:t>
            </a:r>
          </a:p>
        </p:txBody>
      </p:sp>
    </p:spTree>
    <p:extLst>
      <p:ext uri="{BB962C8B-B14F-4D97-AF65-F5344CB8AC3E}">
        <p14:creationId xmlns:p14="http://schemas.microsoft.com/office/powerpoint/2010/main" val="618600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pic>
        <p:nvPicPr>
          <p:cNvPr id="2050" name="Picture 2" descr="http://www.danalee.ca/ttt/images/6/analo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628800"/>
            <a:ext cx="2534434" cy="191375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707904" y="1844824"/>
            <a:ext cx="4572000" cy="1015663"/>
          </a:xfrm>
          <a:prstGeom prst="rect">
            <a:avLst/>
          </a:prstGeom>
        </p:spPr>
        <p:txBody>
          <a:bodyPr>
            <a:spAutoFit/>
          </a:bodyPr>
          <a:lstStyle/>
          <a:p>
            <a:r>
              <a:rPr lang="en-US" sz="2000" dirty="0"/>
              <a:t>The principle of scanning (note how each line breaks down the scene into discrete elements of picture intensity)</a:t>
            </a:r>
          </a:p>
        </p:txBody>
      </p:sp>
      <p:pic>
        <p:nvPicPr>
          <p:cNvPr id="2052" name="Picture 4" descr="http://www.danalee.ca/ttt/images/6/analo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54" y="3998680"/>
            <a:ext cx="2815426" cy="247757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851920" y="4914301"/>
            <a:ext cx="4572000" cy="707886"/>
          </a:xfrm>
          <a:prstGeom prst="rect">
            <a:avLst/>
          </a:prstGeom>
        </p:spPr>
        <p:txBody>
          <a:bodyPr>
            <a:spAutoFit/>
          </a:bodyPr>
          <a:lstStyle/>
          <a:p>
            <a:r>
              <a:rPr lang="en-US" sz="2000" dirty="0"/>
              <a:t>A voltage created as the camera scans across one line of the Parthenon shot</a:t>
            </a:r>
          </a:p>
        </p:txBody>
      </p:sp>
    </p:spTree>
    <p:extLst>
      <p:ext uri="{BB962C8B-B14F-4D97-AF65-F5344CB8AC3E}">
        <p14:creationId xmlns:p14="http://schemas.microsoft.com/office/powerpoint/2010/main" val="214009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sp>
        <p:nvSpPr>
          <p:cNvPr id="5" name="Ορθογώνιο 4"/>
          <p:cNvSpPr/>
          <p:nvPr/>
        </p:nvSpPr>
        <p:spPr>
          <a:xfrm>
            <a:off x="411606" y="1268760"/>
            <a:ext cx="8352928" cy="4893647"/>
          </a:xfrm>
          <a:prstGeom prst="rect">
            <a:avLst/>
          </a:prstGeom>
        </p:spPr>
        <p:txBody>
          <a:bodyPr wrap="square">
            <a:spAutoFit/>
          </a:bodyPr>
          <a:lstStyle/>
          <a:p>
            <a:r>
              <a:rPr lang="en-US" sz="2400" b="1" dirty="0"/>
              <a:t>At The Monitor</a:t>
            </a:r>
          </a:p>
          <a:p>
            <a:r>
              <a:rPr lang="en-US" sz="2400" dirty="0"/>
              <a:t>At the television monitor this signal is recovered and controls the picture tube. </a:t>
            </a:r>
            <a:endParaRPr lang="en-US" sz="2400" dirty="0" smtClean="0"/>
          </a:p>
          <a:p>
            <a:r>
              <a:rPr lang="en-US" sz="2400" dirty="0" smtClean="0"/>
              <a:t>The </a:t>
            </a:r>
            <a:r>
              <a:rPr lang="en-US" sz="2400" dirty="0"/>
              <a:t>picture tube creates an image that is composed of horizontal lines just like those produced in the camera. </a:t>
            </a:r>
            <a:endParaRPr lang="en-US" sz="2400" dirty="0" smtClean="0"/>
          </a:p>
          <a:p>
            <a:r>
              <a:rPr lang="en-US" sz="2400" dirty="0" smtClean="0"/>
              <a:t>As </a:t>
            </a:r>
            <a:r>
              <a:rPr lang="en-US" sz="2400" dirty="0"/>
              <a:t>the camera examines the topmost line, a spot of light produced by the picture tube moves across the screen and produces the topmost line of light on the screen. </a:t>
            </a:r>
            <a:endParaRPr lang="en-US" sz="2400" dirty="0" smtClean="0"/>
          </a:p>
          <a:p>
            <a:r>
              <a:rPr lang="en-US" sz="2400" dirty="0" smtClean="0"/>
              <a:t>The </a:t>
            </a:r>
            <a:r>
              <a:rPr lang="en-US" sz="2400" dirty="0"/>
              <a:t>video signal causes the spot of light to become brighter or darker as it moves, and so the picture elements scanned by the camera are reproduced line by line at the monitor, until the whole area of the screen is covered, completing the image. Then the process is repeated.</a:t>
            </a:r>
          </a:p>
        </p:txBody>
      </p:sp>
    </p:spTree>
    <p:extLst>
      <p:ext uri="{BB962C8B-B14F-4D97-AF65-F5344CB8AC3E}">
        <p14:creationId xmlns:p14="http://schemas.microsoft.com/office/powerpoint/2010/main" val="138822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19672" y="404664"/>
            <a:ext cx="5862310" cy="707886"/>
          </a:xfrm>
          <a:prstGeom prst="rect">
            <a:avLst/>
          </a:prstGeom>
        </p:spPr>
        <p:txBody>
          <a:bodyPr wrap="none">
            <a:spAutoFit/>
          </a:bodyPr>
          <a:lstStyle/>
          <a:p>
            <a:r>
              <a:rPr lang="en-GB" sz="4000" b="1" dirty="0"/>
              <a:t>Black and White Television</a:t>
            </a:r>
            <a:endParaRPr lang="en-US" sz="4000" dirty="0"/>
          </a:p>
        </p:txBody>
      </p:sp>
      <p:sp>
        <p:nvSpPr>
          <p:cNvPr id="5" name="Ορθογώνιο 4"/>
          <p:cNvSpPr/>
          <p:nvPr/>
        </p:nvSpPr>
        <p:spPr>
          <a:xfrm>
            <a:off x="411606" y="1268760"/>
            <a:ext cx="8352928" cy="4893647"/>
          </a:xfrm>
          <a:prstGeom prst="rect">
            <a:avLst/>
          </a:prstGeom>
        </p:spPr>
        <p:txBody>
          <a:bodyPr wrap="square">
            <a:spAutoFit/>
          </a:bodyPr>
          <a:lstStyle/>
          <a:p>
            <a:r>
              <a:rPr lang="en-US" sz="2400" b="1" dirty="0"/>
              <a:t>At The Monitor</a:t>
            </a:r>
          </a:p>
          <a:p>
            <a:r>
              <a:rPr lang="en-US" sz="2400" dirty="0"/>
              <a:t>At the television monitor this signal is recovered and controls the picture tube. </a:t>
            </a:r>
            <a:endParaRPr lang="en-US" sz="2400" dirty="0" smtClean="0"/>
          </a:p>
          <a:p>
            <a:r>
              <a:rPr lang="en-US" sz="2400" dirty="0" smtClean="0"/>
              <a:t>The </a:t>
            </a:r>
            <a:r>
              <a:rPr lang="en-US" sz="2400" dirty="0"/>
              <a:t>picture tube creates an image that is composed of horizontal lines just like those produced in the camera. </a:t>
            </a:r>
            <a:endParaRPr lang="en-US" sz="2400" dirty="0" smtClean="0"/>
          </a:p>
          <a:p>
            <a:r>
              <a:rPr lang="en-US" sz="2400" dirty="0" smtClean="0"/>
              <a:t>As </a:t>
            </a:r>
            <a:r>
              <a:rPr lang="en-US" sz="2400" dirty="0"/>
              <a:t>the camera examines the topmost line, a spot of light produced by the picture tube moves across the screen and produces the topmost line of light on the screen. </a:t>
            </a:r>
            <a:endParaRPr lang="en-US" sz="2400" dirty="0" smtClean="0"/>
          </a:p>
          <a:p>
            <a:r>
              <a:rPr lang="en-US" sz="2400" dirty="0" smtClean="0"/>
              <a:t>The </a:t>
            </a:r>
            <a:r>
              <a:rPr lang="en-US" sz="2400" dirty="0"/>
              <a:t>video signal causes the spot of light to become brighter or darker as it moves, and so the picture elements scanned by the camera are reproduced line by line at the monitor, until the whole area of the screen is covered, completing the image. Then the process is repeated.</a:t>
            </a:r>
          </a:p>
        </p:txBody>
      </p:sp>
    </p:spTree>
    <p:extLst>
      <p:ext uri="{BB962C8B-B14F-4D97-AF65-F5344CB8AC3E}">
        <p14:creationId xmlns:p14="http://schemas.microsoft.com/office/powerpoint/2010/main" val="494620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TotalTime>
  <Words>1179</Words>
  <Application>Microsoft Office PowerPoint</Application>
  <PresentationFormat>Προβολή στην οθόνη (4:3)</PresentationFormat>
  <Paragraphs>69</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IOANNIS</dc:creator>
  <cp:lastModifiedBy>IOANNIS</cp:lastModifiedBy>
  <cp:revision>11</cp:revision>
  <dcterms:created xsi:type="dcterms:W3CDTF">2014-10-11T17:33:45Z</dcterms:created>
  <dcterms:modified xsi:type="dcterms:W3CDTF">2014-10-12T18:51:55Z</dcterms:modified>
</cp:coreProperties>
</file>