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9" r:id="rId5"/>
    <p:sldId id="320" r:id="rId6"/>
    <p:sldId id="321" r:id="rId7"/>
    <p:sldId id="322" r:id="rId8"/>
    <p:sldId id="288" r:id="rId9"/>
    <p:sldId id="289" r:id="rId10"/>
    <p:sldId id="291" r:id="rId11"/>
    <p:sldId id="290" r:id="rId12"/>
    <p:sldId id="323" r:id="rId13"/>
    <p:sldId id="292" r:id="rId14"/>
    <p:sldId id="294" r:id="rId15"/>
    <p:sldId id="296" r:id="rId16"/>
    <p:sldId id="304" r:id="rId17"/>
    <p:sldId id="297" r:id="rId18"/>
    <p:sldId id="298" r:id="rId19"/>
    <p:sldId id="314" r:id="rId20"/>
    <p:sldId id="299" r:id="rId21"/>
    <p:sldId id="302" r:id="rId22"/>
    <p:sldId id="318" r:id="rId23"/>
    <p:sldId id="303" r:id="rId24"/>
    <p:sldId id="315" r:id="rId25"/>
    <p:sldId id="316" r:id="rId26"/>
    <p:sldId id="317" r:id="rId27"/>
    <p:sldId id="306" r:id="rId28"/>
    <p:sldId id="259" r:id="rId29"/>
    <p:sldId id="309" r:id="rId30"/>
    <p:sldId id="310" r:id="rId31"/>
    <p:sldId id="311" r:id="rId32"/>
    <p:sldId id="312" r:id="rId33"/>
    <p:sldId id="307"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42" autoAdjust="0"/>
  </p:normalViewPr>
  <p:slideViewPr>
    <p:cSldViewPr>
      <p:cViewPr varScale="1">
        <p:scale>
          <a:sx n="63" d="100"/>
          <a:sy n="63" d="100"/>
        </p:scale>
        <p:origin x="133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D2D4A-3B99-4116-B54C-FAB4B9552B52}" type="datetimeFigureOut">
              <a:rPr lang="en-US" smtClean="0"/>
              <a:t>09-Oct-20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36359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D2D4A-3B99-4116-B54C-FAB4B9552B52}" type="datetimeFigureOut">
              <a:rPr lang="en-US" smtClean="0"/>
              <a:t>09-Oct-20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364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D2D4A-3B99-4116-B54C-FAB4B9552B52}" type="datetimeFigureOut">
              <a:rPr lang="en-US" smtClean="0"/>
              <a:t>09-Oct-20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26731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D2D4A-3B99-4116-B54C-FAB4B9552B52}" type="datetimeFigureOut">
              <a:rPr lang="en-US" smtClean="0"/>
              <a:t>09-Oct-20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407024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D2D4A-3B99-4116-B54C-FAB4B9552B52}" type="datetimeFigureOut">
              <a:rPr lang="en-US" smtClean="0"/>
              <a:t>09-Oct-20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360070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D2D4A-3B99-4116-B54C-FAB4B9552B52}" type="datetimeFigureOut">
              <a:rPr lang="en-US" smtClean="0"/>
              <a:t>09-Oct-20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33976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D2D4A-3B99-4116-B54C-FAB4B9552B52}" type="datetimeFigureOut">
              <a:rPr lang="en-US" smtClean="0"/>
              <a:t>09-Oct-20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261059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D2D4A-3B99-4116-B54C-FAB4B9552B52}" type="datetimeFigureOut">
              <a:rPr lang="en-US" smtClean="0"/>
              <a:t>09-Oct-20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103112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D2D4A-3B99-4116-B54C-FAB4B9552B52}" type="datetimeFigureOut">
              <a:rPr lang="en-US" smtClean="0"/>
              <a:t>09-Oct-20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113230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D2D4A-3B99-4116-B54C-FAB4B9552B52}" type="datetimeFigureOut">
              <a:rPr lang="en-US" smtClean="0"/>
              <a:t>09-Oct-20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410761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D2D4A-3B99-4116-B54C-FAB4B9552B52}" type="datetimeFigureOut">
              <a:rPr lang="en-US" smtClean="0"/>
              <a:t>09-Oct-20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03C8E-25BC-490F-97CF-8CC4C3BB830C}" type="slidenum">
              <a:rPr lang="en-US" smtClean="0"/>
              <a:t>‹#›</a:t>
            </a:fld>
            <a:endParaRPr lang="en-US"/>
          </a:p>
        </p:txBody>
      </p:sp>
    </p:spTree>
    <p:extLst>
      <p:ext uri="{BB962C8B-B14F-4D97-AF65-F5344CB8AC3E}">
        <p14:creationId xmlns:p14="http://schemas.microsoft.com/office/powerpoint/2010/main" val="15088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D2D4A-3B99-4116-B54C-FAB4B9552B52}" type="datetimeFigureOut">
              <a:rPr lang="en-US" smtClean="0"/>
              <a:t>09-Oct-20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03C8E-25BC-490F-97CF-8CC4C3BB830C}" type="slidenum">
              <a:rPr lang="en-US" smtClean="0"/>
              <a:t>‹#›</a:t>
            </a:fld>
            <a:endParaRPr lang="en-US"/>
          </a:p>
        </p:txBody>
      </p:sp>
    </p:spTree>
    <p:extLst>
      <p:ext uri="{BB962C8B-B14F-4D97-AF65-F5344CB8AC3E}">
        <p14:creationId xmlns:p14="http://schemas.microsoft.com/office/powerpoint/2010/main" val="277305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cN8NnGGPh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n.wikipedia.org/wiki/Phosphoresc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ilhard_Wiedemann"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n.wikipedia.org/wiki/Luminesc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scienceclarified.com/Io-Ma/Luminescence.html#ixzz5h8e1cYE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xplainthatstuff.com/detergents.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Radioluminescence" TargetMode="External"/><Relationship Id="rId3" Type="http://schemas.openxmlformats.org/officeDocument/2006/relationships/hyperlink" Target="https://en.wikipedia.org/wiki/Electroluminescence" TargetMode="External"/><Relationship Id="rId7" Type="http://schemas.openxmlformats.org/officeDocument/2006/relationships/hyperlink" Target="https://en.wikipedia.org/wiki/Phosphorescenc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n.wikipedia.org/wiki/Fluorescence" TargetMode="External"/><Relationship Id="rId5" Type="http://schemas.openxmlformats.org/officeDocument/2006/relationships/hyperlink" Target="https://en.wikipedia.org/wiki/Photoluminescence" TargetMode="External"/><Relationship Id="rId4" Type="http://schemas.openxmlformats.org/officeDocument/2006/relationships/hyperlink" Target="https://en.wikipedia.org/wiki/Cathodoluminescen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rystalloluminescence" TargetMode="External"/><Relationship Id="rId13" Type="http://schemas.openxmlformats.org/officeDocument/2006/relationships/hyperlink" Target="https://en.wikipedia.org/wiki/Wulfenite" TargetMode="External"/><Relationship Id="rId18" Type="http://schemas.openxmlformats.org/officeDocument/2006/relationships/hyperlink" Target="https://en.wikipedia.org/wiki/Piezoluminescence" TargetMode="External"/><Relationship Id="rId3" Type="http://schemas.openxmlformats.org/officeDocument/2006/relationships/hyperlink" Target="https://en.wikipedia.org/wiki/Chemiluminescence" TargetMode="External"/><Relationship Id="rId7" Type="http://schemas.openxmlformats.org/officeDocument/2006/relationships/hyperlink" Target="https://en.wikipedia.org/wiki/Electrochemistry" TargetMode="External"/><Relationship Id="rId12" Type="http://schemas.openxmlformats.org/officeDocument/2006/relationships/hyperlink" Target="https://en.wikipedia.org/wiki/Luminescence#cite_note-4" TargetMode="External"/><Relationship Id="rId17" Type="http://schemas.openxmlformats.org/officeDocument/2006/relationships/hyperlink" Target="https://en.wikipedia.org/wiki/Triboluminescence#Fractoluminescence" TargetMode="External"/><Relationship Id="rId2" Type="http://schemas.openxmlformats.org/officeDocument/2006/relationships/image" Target="../media/image3.png"/><Relationship Id="rId16" Type="http://schemas.openxmlformats.org/officeDocument/2006/relationships/hyperlink" Target="https://en.wikipedia.org/wiki/Triboluminescence" TargetMode="External"/><Relationship Id="rId20" Type="http://schemas.openxmlformats.org/officeDocument/2006/relationships/hyperlink" Target="https://en.wikipedia.org/wiki/Sonoluminescence" TargetMode="External"/><Relationship Id="rId1" Type="http://schemas.openxmlformats.org/officeDocument/2006/relationships/slideLayout" Target="../slideLayouts/slideLayout1.xml"/><Relationship Id="rId6" Type="http://schemas.openxmlformats.org/officeDocument/2006/relationships/hyperlink" Target="https://en.wikipedia.org/wiki/Electrochemiluminescence" TargetMode="External"/><Relationship Id="rId11" Type="http://schemas.openxmlformats.org/officeDocument/2006/relationships/hyperlink" Target="https://en.wikipedia.org/wiki/Thermoluminescence" TargetMode="External"/><Relationship Id="rId5" Type="http://schemas.openxmlformats.org/officeDocument/2006/relationships/hyperlink" Target="https://en.wikipedia.org/wiki/Bioluminescence" TargetMode="External"/><Relationship Id="rId15" Type="http://schemas.openxmlformats.org/officeDocument/2006/relationships/hyperlink" Target="https://en.wikipedia.org/wiki/Mechanoluminescence" TargetMode="External"/><Relationship Id="rId10" Type="http://schemas.openxmlformats.org/officeDocument/2006/relationships/hyperlink" Target="https://en.wikipedia.org/wiki/Photoluminescence" TargetMode="External"/><Relationship Id="rId19" Type="http://schemas.openxmlformats.org/officeDocument/2006/relationships/hyperlink" Target="https://en.wikipedia.org/wiki/Luminescence#cite_note-3" TargetMode="External"/><Relationship Id="rId4" Type="http://schemas.openxmlformats.org/officeDocument/2006/relationships/hyperlink" Target="https://en.wikipedia.org/wiki/Chemical_reaction" TargetMode="External"/><Relationship Id="rId9" Type="http://schemas.openxmlformats.org/officeDocument/2006/relationships/hyperlink" Target="https://en.wikipedia.org/wiki/Crystallization" TargetMode="External"/><Relationship Id="rId14" Type="http://schemas.openxmlformats.org/officeDocument/2006/relationships/hyperlink" Target="https://en.wikipedia.org/wiki/Wikipedia:Citation_need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836712"/>
            <a:ext cx="8280920" cy="92333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Display  Technologies</a:t>
            </a:r>
          </a:p>
        </p:txBody>
      </p:sp>
      <p:sp>
        <p:nvSpPr>
          <p:cNvPr id="5" name="TextBox 4"/>
          <p:cNvSpPr txBox="1"/>
          <p:nvPr/>
        </p:nvSpPr>
        <p:spPr>
          <a:xfrm>
            <a:off x="467544" y="2132856"/>
            <a:ext cx="8280920" cy="830997"/>
          </a:xfrm>
          <a:prstGeom prst="rect">
            <a:avLst/>
          </a:prstGeom>
          <a:noFill/>
        </p:spPr>
        <p:txBody>
          <a:bodyPr wrap="square" rtlCol="0">
            <a:spAutoFit/>
          </a:bodyPr>
          <a:lstStyle/>
          <a:p>
            <a:pPr algn="ctr"/>
            <a:r>
              <a:rPr lang="en-US" sz="2400" dirty="0"/>
              <a:t>A course for Erasmus Students and not only in Dept. of Electronics Engineering, TEI of Crete</a:t>
            </a:r>
          </a:p>
        </p:txBody>
      </p:sp>
      <p:sp>
        <p:nvSpPr>
          <p:cNvPr id="6" name="TextBox 5"/>
          <p:cNvSpPr txBox="1"/>
          <p:nvPr/>
        </p:nvSpPr>
        <p:spPr>
          <a:xfrm>
            <a:off x="467544" y="3645024"/>
            <a:ext cx="8280920" cy="1200329"/>
          </a:xfrm>
          <a:prstGeom prst="rect">
            <a:avLst/>
          </a:prstGeom>
          <a:noFill/>
        </p:spPr>
        <p:txBody>
          <a:bodyPr wrap="square" rtlCol="0">
            <a:spAutoFit/>
          </a:bodyPr>
          <a:lstStyle/>
          <a:p>
            <a:pPr algn="ctr"/>
            <a:r>
              <a:rPr lang="en-US" sz="2400" dirty="0"/>
              <a:t>A series of transparencies for the lectures given by</a:t>
            </a:r>
          </a:p>
          <a:p>
            <a:pPr algn="ctr"/>
            <a:endParaRPr lang="en-US" sz="2400" dirty="0"/>
          </a:p>
          <a:p>
            <a:pPr algn="ctr"/>
            <a:r>
              <a:rPr lang="en-US" sz="2400" dirty="0"/>
              <a:t>Prof. Yiannis Kaliakatsos</a:t>
            </a:r>
          </a:p>
        </p:txBody>
      </p:sp>
      <p:pic>
        <p:nvPicPr>
          <p:cNvPr id="1026" name="Picture 2" descr="http://geckoprogrammes.co.uk/wp-content/uploads/2015/03/erasmus-logo-high-reso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095" y="6225492"/>
            <a:ext cx="2214905" cy="632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i cre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9164"/>
            <a:ext cx="689434" cy="6325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7019" y="6357080"/>
            <a:ext cx="1855238" cy="369332"/>
          </a:xfrm>
          <a:prstGeom prst="rect">
            <a:avLst/>
          </a:prstGeom>
          <a:noFill/>
        </p:spPr>
        <p:txBody>
          <a:bodyPr wrap="square" rtlCol="0">
            <a:spAutoFit/>
          </a:bodyPr>
          <a:lstStyle/>
          <a:p>
            <a:r>
              <a:rPr lang="en-GB" dirty="0"/>
              <a:t>TEI </a:t>
            </a:r>
            <a:r>
              <a:rPr lang="en-GB" i="1" dirty="0"/>
              <a:t>of </a:t>
            </a:r>
            <a:r>
              <a:rPr lang="en-GB" dirty="0"/>
              <a:t>Crete</a:t>
            </a:r>
            <a:endParaRPr lang="en-US" dirty="0"/>
          </a:p>
        </p:txBody>
      </p:sp>
    </p:spTree>
    <p:extLst>
      <p:ext uri="{BB962C8B-B14F-4D97-AF65-F5344CB8AC3E}">
        <p14:creationId xmlns:p14="http://schemas.microsoft.com/office/powerpoint/2010/main" val="28375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2"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0987" y="620688"/>
            <a:ext cx="8280920" cy="5755422"/>
          </a:xfrm>
          <a:prstGeom prst="rect">
            <a:avLst/>
          </a:prstGeom>
        </p:spPr>
        <p:txBody>
          <a:bodyPr wrap="square">
            <a:spAutoFit/>
          </a:bodyPr>
          <a:lstStyle/>
          <a:p>
            <a:r>
              <a:rPr lang="en-US" sz="3200" dirty="0"/>
              <a:t>Luminescence principle </a:t>
            </a:r>
          </a:p>
          <a:p>
            <a:endParaRPr lang="en-US" dirty="0"/>
          </a:p>
          <a:p>
            <a:r>
              <a:rPr lang="en-US" sz="2400" i="1" dirty="0">
                <a:solidFill>
                  <a:srgbClr val="002060"/>
                </a:solidFill>
              </a:rPr>
              <a:t>Luminescence is a process where a substance emits light as an effect of the absorption of energy in various forms. </a:t>
            </a:r>
          </a:p>
          <a:p>
            <a:endParaRPr lang="en-US" sz="2400" dirty="0"/>
          </a:p>
          <a:p>
            <a:r>
              <a:rPr lang="en-US" sz="2400" dirty="0"/>
              <a:t>This leads to a shift of electrons to a higher energy level. But this high energy situation is very unstable, which is why electrons tend to return to their ground state. </a:t>
            </a:r>
          </a:p>
          <a:p>
            <a:endParaRPr lang="en-US" sz="2400" dirty="0"/>
          </a:p>
          <a:p>
            <a:r>
              <a:rPr lang="en-US" sz="2400" dirty="0"/>
              <a:t>During this procedure energy is released again in the form of photons that can be seen as a glow.</a:t>
            </a:r>
            <a:r>
              <a:rPr lang="en-US" dirty="0"/>
              <a:t> </a:t>
            </a:r>
          </a:p>
          <a:p>
            <a:endParaRPr lang="en-GB" dirty="0"/>
          </a:p>
          <a:p>
            <a:r>
              <a:rPr lang="en-GB" sz="2400" dirty="0"/>
              <a:t>We have two types of luminescence according to the relaxation time before light emission</a:t>
            </a:r>
            <a:endParaRPr lang="en-US" sz="2400" dirty="0"/>
          </a:p>
          <a:p>
            <a:endParaRPr lang="en-US" dirty="0"/>
          </a:p>
          <a:p>
            <a:endParaRPr lang="en-US" dirty="0"/>
          </a:p>
        </p:txBody>
      </p:sp>
    </p:spTree>
    <p:extLst>
      <p:ext uri="{BB962C8B-B14F-4D97-AF65-F5344CB8AC3E}">
        <p14:creationId xmlns:p14="http://schemas.microsoft.com/office/powerpoint/2010/main" val="129641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764704"/>
            <a:ext cx="8280920" cy="1938992"/>
          </a:xfrm>
          <a:prstGeom prst="rect">
            <a:avLst/>
          </a:prstGeom>
        </p:spPr>
        <p:txBody>
          <a:bodyPr wrap="square">
            <a:spAutoFit/>
          </a:bodyPr>
          <a:lstStyle/>
          <a:p>
            <a:pPr marL="342900" indent="-342900">
              <a:buFont typeface="Arial" panose="020B0604020202020204" pitchFamily="34" charset="0"/>
              <a:buChar char="•"/>
            </a:pPr>
            <a:r>
              <a:rPr lang="en-US" sz="2400" dirty="0"/>
              <a:t>In fluorescence, electron energy </a:t>
            </a:r>
            <a:r>
              <a:rPr lang="en-GB" sz="2400" dirty="0"/>
              <a:t>conversion</a:t>
            </a:r>
            <a:r>
              <a:rPr lang="en-US" sz="2400" dirty="0"/>
              <a:t> is very fast, in fact in the range of nanoseconds.</a:t>
            </a:r>
          </a:p>
          <a:p>
            <a:endParaRPr lang="en-US" sz="2400" dirty="0"/>
          </a:p>
          <a:p>
            <a:pPr marL="363538">
              <a:tabLst>
                <a:tab pos="363538" algn="l"/>
              </a:tabLst>
            </a:pPr>
            <a:r>
              <a:rPr lang="en-US" sz="2400" i="1" dirty="0"/>
              <a:t>Any substance which can emit light of a distinct wavelength after excitation is called a phosphor. </a:t>
            </a:r>
          </a:p>
        </p:txBody>
      </p:sp>
      <p:sp>
        <p:nvSpPr>
          <p:cNvPr id="4" name="Rectangle 3"/>
          <p:cNvSpPr/>
          <p:nvPr/>
        </p:nvSpPr>
        <p:spPr>
          <a:xfrm>
            <a:off x="437096" y="2996952"/>
            <a:ext cx="8280920" cy="2677656"/>
          </a:xfrm>
          <a:prstGeom prst="rect">
            <a:avLst/>
          </a:prstGeom>
        </p:spPr>
        <p:txBody>
          <a:bodyPr wrap="square">
            <a:spAutoFit/>
          </a:bodyPr>
          <a:lstStyle/>
          <a:p>
            <a:pPr marL="342900" indent="-342900">
              <a:buFont typeface="Arial" panose="020B0604020202020204" pitchFamily="34" charset="0"/>
              <a:buChar char="•"/>
            </a:pPr>
            <a:r>
              <a:rPr lang="en-US" sz="2400" dirty="0"/>
              <a:t>phosphorescence is a light-emitting phenomenon where the phosphorescent material is excited by a type of energy. Even though it is closely related to fluorescence, it is much slower. </a:t>
            </a:r>
          </a:p>
          <a:p>
            <a:endParaRPr lang="en-US" sz="2400" dirty="0"/>
          </a:p>
          <a:p>
            <a:r>
              <a:rPr lang="en-US" sz="2400" dirty="0"/>
              <a:t>In contrast to fluorescence the re-emission of photons is decelerated by the association of excited electrons energy with a "forbidden" state. </a:t>
            </a:r>
          </a:p>
        </p:txBody>
      </p:sp>
    </p:spTree>
    <p:extLst>
      <p:ext uri="{BB962C8B-B14F-4D97-AF65-F5344CB8AC3E}">
        <p14:creationId xmlns:p14="http://schemas.microsoft.com/office/powerpoint/2010/main" val="261208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23796"/>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D3DBFD8-54D2-46CE-8FE6-8201E38C1F1E}"/>
              </a:ext>
            </a:extLst>
          </p:cNvPr>
          <p:cNvSpPr/>
          <p:nvPr/>
        </p:nvSpPr>
        <p:spPr>
          <a:xfrm>
            <a:off x="1907704" y="2132856"/>
            <a:ext cx="5670376" cy="369332"/>
          </a:xfrm>
          <a:prstGeom prst="rect">
            <a:avLst/>
          </a:prstGeom>
        </p:spPr>
        <p:txBody>
          <a:bodyPr wrap="square">
            <a:spAutoFit/>
          </a:bodyPr>
          <a:lstStyle/>
          <a:p>
            <a:r>
              <a:rPr lang="en-US" dirty="0">
                <a:hlinkClick r:id="rId3"/>
              </a:rPr>
              <a:t>https://www.youtube.com/watch?v=CcN8NnGGPhs</a:t>
            </a:r>
            <a:endParaRPr lang="en-US" dirty="0"/>
          </a:p>
        </p:txBody>
      </p:sp>
    </p:spTree>
    <p:extLst>
      <p:ext uri="{BB962C8B-B14F-4D97-AF65-F5344CB8AC3E}">
        <p14:creationId xmlns:p14="http://schemas.microsoft.com/office/powerpoint/2010/main" val="238789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23796"/>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2388" y="4077072"/>
            <a:ext cx="8208912" cy="1938992"/>
          </a:xfrm>
          <a:prstGeom prst="rect">
            <a:avLst/>
          </a:prstGeom>
        </p:spPr>
        <p:txBody>
          <a:bodyPr wrap="square">
            <a:spAutoFit/>
          </a:bodyPr>
          <a:lstStyle/>
          <a:p>
            <a:r>
              <a:rPr lang="en-US" sz="2400" dirty="0"/>
              <a:t>Their return to the ground state does not occur as fast as in the case of fluorescence because energy is "trapped". </a:t>
            </a:r>
          </a:p>
          <a:p>
            <a:r>
              <a:rPr lang="en-US" sz="2400" dirty="0"/>
              <a:t>Typical examples of phosphorescent materials are "glow-in-the-dark" toys which can be “charged” with an ordinary light bulb or daylight and then emit light for several minutes or even hours.</a:t>
            </a:r>
          </a:p>
        </p:txBody>
      </p:sp>
      <p:pic>
        <p:nvPicPr>
          <p:cNvPr id="1026" name="Picture 2" descr="File:JablonskiSi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88" y="548680"/>
            <a:ext cx="4184948" cy="3252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8473" y="1340768"/>
            <a:ext cx="3672408" cy="1446550"/>
          </a:xfrm>
          <a:prstGeom prst="rect">
            <a:avLst/>
          </a:prstGeom>
          <a:noFill/>
        </p:spPr>
        <p:txBody>
          <a:bodyPr wrap="square" rtlCol="0">
            <a:spAutoFit/>
          </a:bodyPr>
          <a:lstStyle/>
          <a:p>
            <a:r>
              <a:rPr lang="en-GB" sz="2000" dirty="0"/>
              <a:t>Simplified Jablonski Diagram of Luminescence phenomenon</a:t>
            </a:r>
          </a:p>
          <a:p>
            <a:endParaRPr lang="en-GB" sz="2000" dirty="0"/>
          </a:p>
          <a:p>
            <a:r>
              <a:rPr lang="en-GB" sz="1400" dirty="0"/>
              <a:t>From: </a:t>
            </a:r>
            <a:r>
              <a:rPr lang="en-GB" sz="1400" dirty="0">
                <a:hlinkClick r:id="rId4"/>
              </a:rPr>
              <a:t>https://en.wikipedia.org/wiki/Phosphorescence</a:t>
            </a:r>
            <a:r>
              <a:rPr lang="en-GB" sz="1400" dirty="0"/>
              <a:t> </a:t>
            </a:r>
            <a:endParaRPr lang="en-US" sz="1400" dirty="0"/>
          </a:p>
        </p:txBody>
      </p:sp>
    </p:spTree>
    <p:extLst>
      <p:ext uri="{BB962C8B-B14F-4D97-AF65-F5344CB8AC3E}">
        <p14:creationId xmlns:p14="http://schemas.microsoft.com/office/powerpoint/2010/main" val="195379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332656"/>
            <a:ext cx="8424936" cy="2385268"/>
          </a:xfrm>
          <a:prstGeom prst="rect">
            <a:avLst/>
          </a:prstGeom>
        </p:spPr>
        <p:txBody>
          <a:bodyPr wrap="square">
            <a:spAutoFit/>
          </a:bodyPr>
          <a:lstStyle/>
          <a:p>
            <a:r>
              <a:rPr lang="en-US" sz="3200" b="1" dirty="0">
                <a:effectLst>
                  <a:outerShdw blurRad="38100" dist="38100" dir="2700000" algn="tl">
                    <a:srgbClr val="000000">
                      <a:alpha val="43137"/>
                    </a:srgbClr>
                  </a:outerShdw>
                </a:effectLst>
              </a:rPr>
              <a:t>Theory of Luminescence</a:t>
            </a:r>
            <a:endParaRPr lang="en-US" sz="2400" b="1" dirty="0">
              <a:effectLst>
                <a:outerShdw blurRad="38100" dist="38100" dir="2700000" algn="tl">
                  <a:srgbClr val="000000">
                    <a:alpha val="43137"/>
                  </a:srgbClr>
                </a:outerShdw>
              </a:effectLst>
            </a:endParaRPr>
          </a:p>
          <a:p>
            <a:endParaRPr lang="en-US" sz="1600" b="1" dirty="0">
              <a:effectLst>
                <a:outerShdw blurRad="38100" dist="38100" dir="2700000" algn="tl">
                  <a:srgbClr val="000000">
                    <a:alpha val="43137"/>
                  </a:srgbClr>
                </a:outerShdw>
              </a:effectLst>
            </a:endParaRPr>
          </a:p>
          <a:p>
            <a:pPr>
              <a:spcAft>
                <a:spcPts val="600"/>
              </a:spcAft>
            </a:pPr>
            <a:r>
              <a:rPr lang="en-US" sz="2400" dirty="0"/>
              <a:t>The luminescence phenomenon is explained  by solid-state band theory. </a:t>
            </a:r>
          </a:p>
          <a:p>
            <a:pPr>
              <a:spcAft>
                <a:spcPts val="600"/>
              </a:spcAft>
            </a:pPr>
            <a:r>
              <a:rPr lang="en-US" sz="2400" dirty="0"/>
              <a:t>A solid material can be visualized as having a valence band and a conduction band with an intervening band gap (forbidden gap).</a:t>
            </a:r>
          </a:p>
        </p:txBody>
      </p:sp>
      <p:pic>
        <p:nvPicPr>
          <p:cNvPr id="12290" name="Picture 2" descr="http://hyperphysics.phy-astr.gsu.edu/hbase/solids/imgsol/ban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68960"/>
            <a:ext cx="44386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5" y="836712"/>
            <a:ext cx="8288538" cy="4524315"/>
          </a:xfrm>
          <a:prstGeom prst="rect">
            <a:avLst/>
          </a:prstGeom>
        </p:spPr>
        <p:txBody>
          <a:bodyPr wrap="square">
            <a:spAutoFit/>
          </a:bodyPr>
          <a:lstStyle/>
          <a:p>
            <a:r>
              <a:rPr lang="en-US" sz="2400" dirty="0"/>
              <a:t>If a crystal is exciting by sufficient energy, electrons from the lower-energy valence band are promoted to the higher-energy conduction band. </a:t>
            </a:r>
          </a:p>
          <a:p>
            <a:endParaRPr lang="en-US" sz="2400" dirty="0"/>
          </a:p>
          <a:p>
            <a:r>
              <a:rPr lang="en-US" sz="2400" dirty="0"/>
              <a:t>When the energetic electrons attempt to return to the ground state valence band, they may be temporarily trapped (on the scale of microseconds) by intrinsic (structural defects) and/or extrinsic (impurities) traps. </a:t>
            </a:r>
          </a:p>
          <a:p>
            <a:endParaRPr lang="en-US" sz="2400" dirty="0"/>
          </a:p>
          <a:p>
            <a:r>
              <a:rPr lang="en-US" sz="2400" dirty="0"/>
              <a:t>If the energy lost when the electrons vacate the traps is emitted is in the appropriate energy/wavelength range, luminescence will result.</a:t>
            </a:r>
            <a:endParaRPr lang="en-US" dirty="0"/>
          </a:p>
        </p:txBody>
      </p:sp>
    </p:spTree>
    <p:extLst>
      <p:ext uri="{BB962C8B-B14F-4D97-AF65-F5344CB8AC3E}">
        <p14:creationId xmlns:p14="http://schemas.microsoft.com/office/powerpoint/2010/main" val="341663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3409" y="466795"/>
            <a:ext cx="4207319" cy="4154984"/>
          </a:xfrm>
          <a:prstGeom prst="rect">
            <a:avLst/>
          </a:prstGeom>
        </p:spPr>
        <p:txBody>
          <a:bodyPr wrap="square">
            <a:spAutoFit/>
          </a:bodyPr>
          <a:lstStyle/>
          <a:p>
            <a:r>
              <a:rPr lang="en-US" sz="2400" dirty="0"/>
              <a:t>There are several possible ways in which the traps can interact to produce luminescence (Fig.). </a:t>
            </a:r>
          </a:p>
          <a:p>
            <a:endParaRPr lang="en-US" sz="2400" dirty="0"/>
          </a:p>
          <a:p>
            <a:r>
              <a:rPr lang="en-US" sz="2400" dirty="0"/>
              <a:t>Once the electrons are excited to the conduction band, they may not encounter a trap and fall to the valence band or they move randomly through the crystal structure until a trap is encountered.</a:t>
            </a:r>
          </a:p>
        </p:txBody>
      </p:sp>
      <p:pic>
        <p:nvPicPr>
          <p:cNvPr id="19458" name="Picture 2" descr="http://cdn.iopscience.com/images/0268-1242/21/6/001/Full/sst213923fig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42" y="602419"/>
            <a:ext cx="4032448" cy="37487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383" y="4623852"/>
            <a:ext cx="8446346" cy="1569660"/>
          </a:xfrm>
          <a:prstGeom prst="rect">
            <a:avLst/>
          </a:prstGeom>
          <a:noFill/>
        </p:spPr>
        <p:txBody>
          <a:bodyPr wrap="square" rtlCol="0">
            <a:spAutoFit/>
          </a:bodyPr>
          <a:lstStyle/>
          <a:p>
            <a:r>
              <a:rPr lang="en-US" sz="2400" dirty="0"/>
              <a:t>From that trap, the electron might return to the ground state or it may encounter multiple traps emitting photons with wavelengths dependent on the energy differences. The intensity of the CL is generally a function of the density of the traps.</a:t>
            </a:r>
          </a:p>
        </p:txBody>
      </p:sp>
    </p:spTree>
    <p:extLst>
      <p:ext uri="{BB962C8B-B14F-4D97-AF65-F5344CB8AC3E}">
        <p14:creationId xmlns:p14="http://schemas.microsoft.com/office/powerpoint/2010/main" val="410953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8292" y="616752"/>
            <a:ext cx="8208912" cy="5632311"/>
          </a:xfrm>
          <a:prstGeom prst="rect">
            <a:avLst/>
          </a:prstGeom>
        </p:spPr>
        <p:txBody>
          <a:bodyPr wrap="square">
            <a:spAutoFit/>
          </a:bodyPr>
          <a:lstStyle/>
          <a:p>
            <a:r>
              <a:rPr lang="en-US" sz="2400" b="1" dirty="0"/>
              <a:t>Intrinsic luminescence</a:t>
            </a:r>
            <a:r>
              <a:rPr lang="en-US" sz="2400" dirty="0"/>
              <a:t> is characteristic of the host lattice. It can be due to non-stoichiometry (vacancies), structural imperfections (poor ordering in the crystal, radiation damage, shock damage, etc.) and impurities (non-activators that distort the lattice).</a:t>
            </a:r>
          </a:p>
          <a:p>
            <a:endParaRPr lang="en-US" sz="2400" b="1" dirty="0"/>
          </a:p>
          <a:p>
            <a:r>
              <a:rPr lang="en-US" sz="2400" b="1" dirty="0"/>
              <a:t>Extrinsic luminescence</a:t>
            </a:r>
            <a:r>
              <a:rPr lang="en-US" sz="2400" dirty="0"/>
              <a:t> results from impurities in the structure. The impurities generate luminescent centers and are most commonly transition elements, rare earth elements and actinide elements (due to the occurrence of valence electrons in either "d" or "f" orbitals, see below). </a:t>
            </a:r>
          </a:p>
          <a:p>
            <a:endParaRPr lang="en-US" sz="2400" dirty="0"/>
          </a:p>
          <a:p>
            <a:r>
              <a:rPr lang="en-US" sz="2400" dirty="0"/>
              <a:t>These impurities are generally the most common source of luminescence in minerals. There are several categories of interactions that influence the character of the luminescence.</a:t>
            </a:r>
          </a:p>
        </p:txBody>
      </p:sp>
    </p:spTree>
    <p:extLst>
      <p:ext uri="{BB962C8B-B14F-4D97-AF65-F5344CB8AC3E}">
        <p14:creationId xmlns:p14="http://schemas.microsoft.com/office/powerpoint/2010/main" val="387545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332656"/>
            <a:ext cx="8208912" cy="5262979"/>
          </a:xfrm>
          <a:prstGeom prst="rect">
            <a:avLst/>
          </a:prstGeom>
        </p:spPr>
        <p:txBody>
          <a:bodyPr wrap="square">
            <a:spAutoFit/>
          </a:bodyPr>
          <a:lstStyle/>
          <a:p>
            <a:r>
              <a:rPr lang="en-US" sz="2400" b="1" dirty="0"/>
              <a:t>Activators</a:t>
            </a:r>
            <a:endParaRPr lang="en-US" sz="2400" dirty="0"/>
          </a:p>
          <a:p>
            <a:r>
              <a:rPr lang="en-US" sz="2400" dirty="0"/>
              <a:t>these are trace elements (substitutional) that promote luminescence  in a material. </a:t>
            </a:r>
          </a:p>
          <a:p>
            <a:r>
              <a:rPr lang="en-US" sz="2400" dirty="0"/>
              <a:t>In general, luminescence intensity will increase with concentration to a point. </a:t>
            </a:r>
          </a:p>
          <a:p>
            <a:r>
              <a:rPr lang="en-US" sz="2400" dirty="0"/>
              <a:t>With further increase in concentration, it will decrease (i.e. self-quench) dependent on the structure of the lattice. </a:t>
            </a:r>
          </a:p>
          <a:p>
            <a:endParaRPr lang="en-US" sz="2400" dirty="0"/>
          </a:p>
          <a:p>
            <a:r>
              <a:rPr lang="en-US" sz="2400" dirty="0"/>
              <a:t>Examples of important activators in phosphors include Mn</a:t>
            </a:r>
            <a:r>
              <a:rPr lang="en-US" sz="2400" baseline="30000" dirty="0"/>
              <a:t>2+</a:t>
            </a:r>
            <a:r>
              <a:rPr lang="en-US" sz="2400" dirty="0"/>
              <a:t>, Cr</a:t>
            </a:r>
            <a:r>
              <a:rPr lang="en-US" sz="2400" baseline="30000" dirty="0"/>
              <a:t>3+</a:t>
            </a:r>
            <a:r>
              <a:rPr lang="en-US" sz="2400" dirty="0"/>
              <a:t>, Fe</a:t>
            </a:r>
            <a:r>
              <a:rPr lang="en-US" sz="2400" baseline="30000" dirty="0"/>
              <a:t>3+</a:t>
            </a:r>
            <a:r>
              <a:rPr lang="en-US" sz="2400" dirty="0"/>
              <a:t>, Ti</a:t>
            </a:r>
            <a:r>
              <a:rPr lang="en-US" sz="2400" baseline="30000" dirty="0"/>
              <a:t>4+</a:t>
            </a:r>
            <a:r>
              <a:rPr lang="en-US" sz="2400" dirty="0"/>
              <a:t> and rare earth elements (REEs). </a:t>
            </a:r>
          </a:p>
          <a:p>
            <a:endParaRPr lang="en-US" sz="2400" dirty="0"/>
          </a:p>
          <a:p>
            <a:r>
              <a:rPr lang="en-US" sz="2400" dirty="0"/>
              <a:t>A further consideration is that the </a:t>
            </a:r>
            <a:r>
              <a:rPr lang="en-US" sz="2400" i="1" dirty="0">
                <a:solidFill>
                  <a:srgbClr val="002060"/>
                </a:solidFill>
              </a:rPr>
              <a:t>intensity and wavelength of the luminescence is dependent on the electron configuration of the activator ion and the nature of the lattice that holds the ion</a:t>
            </a:r>
            <a:r>
              <a:rPr lang="en-US" sz="2400" dirty="0"/>
              <a:t>. </a:t>
            </a:r>
          </a:p>
        </p:txBody>
      </p:sp>
    </p:spTree>
    <p:extLst>
      <p:ext uri="{BB962C8B-B14F-4D97-AF65-F5344CB8AC3E}">
        <p14:creationId xmlns:p14="http://schemas.microsoft.com/office/powerpoint/2010/main" val="135313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3100" y="836712"/>
            <a:ext cx="8208912" cy="4154984"/>
          </a:xfrm>
          <a:prstGeom prst="rect">
            <a:avLst/>
          </a:prstGeom>
        </p:spPr>
        <p:txBody>
          <a:bodyPr wrap="square">
            <a:spAutoFit/>
          </a:bodyPr>
          <a:lstStyle/>
          <a:p>
            <a:r>
              <a:rPr lang="en-US" sz="2400" dirty="0"/>
              <a:t>In some materials the luminescence is dependent primarily on the type of REE because the CL commonly involves shielded 4f and 5f orbitals and does not have much influence from bonds with nearby atoms. </a:t>
            </a:r>
          </a:p>
          <a:p>
            <a:endParaRPr lang="en-US" sz="2400" dirty="0"/>
          </a:p>
          <a:p>
            <a:r>
              <a:rPr lang="en-US" sz="2400" dirty="0"/>
              <a:t>For activators such as the first-row transition elements the 3d electronic levels are sensitive to the site geometry.</a:t>
            </a:r>
          </a:p>
          <a:p>
            <a:endParaRPr lang="en-US" sz="2400" dirty="0"/>
          </a:p>
          <a:p>
            <a:r>
              <a:rPr lang="en-US" sz="2400" dirty="0"/>
              <a:t>For the example of Mn</a:t>
            </a:r>
            <a:r>
              <a:rPr lang="en-US" sz="2400" baseline="30000" dirty="0"/>
              <a:t>2+</a:t>
            </a:r>
            <a:r>
              <a:rPr lang="en-US" sz="2400" dirty="0"/>
              <a:t> in various carbonate materials, the influence of the local bonding environment and site geometry has a significant effect on the luminescence response (Fig. 2).</a:t>
            </a:r>
          </a:p>
        </p:txBody>
      </p:sp>
    </p:spTree>
    <p:extLst>
      <p:ext uri="{BB962C8B-B14F-4D97-AF65-F5344CB8AC3E}">
        <p14:creationId xmlns:p14="http://schemas.microsoft.com/office/powerpoint/2010/main" val="263262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7096" y="373306"/>
            <a:ext cx="8280920" cy="584775"/>
          </a:xfrm>
          <a:prstGeom prst="rect">
            <a:avLst/>
          </a:prstGeom>
          <a:noFill/>
        </p:spPr>
        <p:txBody>
          <a:bodyPr wrap="square" rtlCol="0">
            <a:spAutoFit/>
          </a:bodyPr>
          <a:lstStyle/>
          <a:p>
            <a:r>
              <a:rPr lang="en-GB" sz="3200" dirty="0"/>
              <a:t>Table of Contents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4076310819"/>
              </p:ext>
            </p:extLst>
          </p:nvPr>
        </p:nvGraphicFramePr>
        <p:xfrm>
          <a:off x="755576" y="1196752"/>
          <a:ext cx="6840760" cy="4680528"/>
        </p:xfrm>
        <a:graphic>
          <a:graphicData uri="http://schemas.openxmlformats.org/drawingml/2006/table">
            <a:tbl>
              <a:tblPr firstRow="1" firstCol="1" bandRow="1">
                <a:tableStyleId>{5C22544A-7EE6-4342-B048-85BDC9FD1C3A}</a:tableStyleId>
              </a:tblPr>
              <a:tblGrid>
                <a:gridCol w="6840760">
                  <a:extLst>
                    <a:ext uri="{9D8B030D-6E8A-4147-A177-3AD203B41FA5}">
                      <a16:colId xmlns:a16="http://schemas.microsoft.com/office/drawing/2014/main" val="20000"/>
                    </a:ext>
                  </a:extLst>
                </a:gridCol>
              </a:tblGrid>
              <a:tr h="292533">
                <a:tc>
                  <a:txBody>
                    <a:bodyPr/>
                    <a:lstStyle/>
                    <a:p>
                      <a:pPr>
                        <a:spcAft>
                          <a:spcPts val="0"/>
                        </a:spcAft>
                      </a:pPr>
                      <a:r>
                        <a:rPr lang="el-GR" sz="1600" dirty="0" err="1">
                          <a:effectLst/>
                        </a:rPr>
                        <a:t>Luminescence</a:t>
                      </a:r>
                      <a:r>
                        <a:rPr lang="en-US" sz="1600" dirty="0">
                          <a:effectLst/>
                        </a:rPr>
                        <a:t> phenomena</a:t>
                      </a:r>
                      <a:endParaRPr lang="el-GR" sz="16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92533">
                <a:tc>
                  <a:txBody>
                    <a:bodyPr/>
                    <a:lstStyle/>
                    <a:p>
                      <a:pPr>
                        <a:spcAft>
                          <a:spcPts val="0"/>
                        </a:spcAft>
                      </a:pPr>
                      <a:r>
                        <a:rPr lang="el-GR" sz="1600">
                          <a:effectLst/>
                        </a:rPr>
                        <a:t> </a:t>
                      </a:r>
                      <a:r>
                        <a:rPr lang="en-US" sz="1600">
                          <a:effectLst/>
                        </a:rPr>
                        <a:t>Cathode ray tubes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92533">
                <a:tc>
                  <a:txBody>
                    <a:bodyPr/>
                    <a:lstStyle/>
                    <a:p>
                      <a:pPr>
                        <a:spcAft>
                          <a:spcPts val="0"/>
                        </a:spcAft>
                      </a:pPr>
                      <a:r>
                        <a:rPr lang="en-US" sz="1600">
                          <a:effectLst/>
                        </a:rPr>
                        <a:t>TV Operation</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92533">
                <a:tc>
                  <a:txBody>
                    <a:bodyPr/>
                    <a:lstStyle/>
                    <a:p>
                      <a:pPr>
                        <a:spcAft>
                          <a:spcPts val="0"/>
                        </a:spcAft>
                      </a:pPr>
                      <a:r>
                        <a:rPr lang="en-US" sz="1600">
                          <a:effectLst/>
                        </a:rPr>
                        <a:t> Electroluminescence</a:t>
                      </a:r>
                      <a:r>
                        <a:rPr lang="el-GR" sz="1600">
                          <a:effectLst/>
                        </a:rPr>
                        <a:t> </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92533">
                <a:tc>
                  <a:txBody>
                    <a:bodyPr/>
                    <a:lstStyle/>
                    <a:p>
                      <a:pPr>
                        <a:spcAft>
                          <a:spcPts val="0"/>
                        </a:spcAft>
                      </a:pPr>
                      <a:r>
                        <a:rPr lang="el-GR" sz="1600">
                          <a:effectLst/>
                        </a:rPr>
                        <a:t> </a:t>
                      </a:r>
                      <a:r>
                        <a:rPr lang="en-US" sz="1600">
                          <a:effectLst/>
                        </a:rPr>
                        <a:t>Light Emitting Diodes (LEDs)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92533">
                <a:tc>
                  <a:txBody>
                    <a:bodyPr/>
                    <a:lstStyle/>
                    <a:p>
                      <a:pPr>
                        <a:spcAft>
                          <a:spcPts val="0"/>
                        </a:spcAft>
                      </a:pPr>
                      <a:r>
                        <a:rPr lang="el-GR" sz="1600">
                          <a:effectLst/>
                        </a:rPr>
                        <a:t> </a:t>
                      </a:r>
                      <a:r>
                        <a:rPr lang="en-US" sz="1600">
                          <a:effectLst/>
                        </a:rPr>
                        <a:t>LED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92533">
                <a:tc>
                  <a:txBody>
                    <a:bodyPr/>
                    <a:lstStyle/>
                    <a:p>
                      <a:pPr>
                        <a:spcAft>
                          <a:spcPts val="0"/>
                        </a:spcAft>
                      </a:pPr>
                      <a:r>
                        <a:rPr lang="el-GR" sz="1600">
                          <a:effectLst/>
                        </a:rPr>
                        <a:t> </a:t>
                      </a:r>
                      <a:r>
                        <a:rPr lang="en-US" sz="1600">
                          <a:effectLst/>
                        </a:rPr>
                        <a:t>Electroluminescent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92533">
                <a:tc>
                  <a:txBody>
                    <a:bodyPr/>
                    <a:lstStyle/>
                    <a:p>
                      <a:pPr>
                        <a:spcAft>
                          <a:spcPts val="0"/>
                        </a:spcAft>
                      </a:pPr>
                      <a:r>
                        <a:rPr lang="el-GR" sz="1600">
                          <a:effectLst/>
                        </a:rPr>
                        <a:t> </a:t>
                      </a:r>
                      <a:r>
                        <a:rPr lang="en-US" sz="1600">
                          <a:effectLst/>
                        </a:rPr>
                        <a:t>Electronic paper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292533">
                <a:tc>
                  <a:txBody>
                    <a:bodyPr/>
                    <a:lstStyle/>
                    <a:p>
                      <a:pPr>
                        <a:spcAft>
                          <a:spcPts val="0"/>
                        </a:spcAft>
                      </a:pPr>
                      <a:r>
                        <a:rPr lang="el-GR" sz="1600">
                          <a:effectLst/>
                        </a:rPr>
                        <a:t> </a:t>
                      </a:r>
                      <a:r>
                        <a:rPr lang="en-US" sz="1600">
                          <a:effectLst/>
                        </a:rPr>
                        <a:t>Plasma Physics Basic</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292533">
                <a:tc>
                  <a:txBody>
                    <a:bodyPr/>
                    <a:lstStyle/>
                    <a:p>
                      <a:pPr>
                        <a:spcAft>
                          <a:spcPts val="0"/>
                        </a:spcAft>
                      </a:pPr>
                      <a:r>
                        <a:rPr lang="el-GR" sz="1600">
                          <a:effectLst/>
                        </a:rPr>
                        <a:t> Plasma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292533">
                <a:tc>
                  <a:txBody>
                    <a:bodyPr/>
                    <a:lstStyle/>
                    <a:p>
                      <a:pPr>
                        <a:spcAft>
                          <a:spcPts val="0"/>
                        </a:spcAft>
                      </a:pPr>
                      <a:r>
                        <a:rPr lang="el-GR" sz="1600">
                          <a:effectLst/>
                        </a:rPr>
                        <a:t> </a:t>
                      </a:r>
                      <a:r>
                        <a:rPr lang="en-US" sz="1600">
                          <a:effectLst/>
                        </a:rPr>
                        <a:t>Liquid Crystals Basic</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r h="292533">
                <a:tc>
                  <a:txBody>
                    <a:bodyPr/>
                    <a:lstStyle/>
                    <a:p>
                      <a:pPr>
                        <a:spcAft>
                          <a:spcPts val="0"/>
                        </a:spcAft>
                      </a:pPr>
                      <a:r>
                        <a:rPr lang="el-GR" sz="1600">
                          <a:effectLst/>
                        </a:rPr>
                        <a:t> </a:t>
                      </a:r>
                      <a:r>
                        <a:rPr lang="en-US" sz="1600">
                          <a:effectLst/>
                        </a:rPr>
                        <a:t>Liquid Crystal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11"/>
                  </a:ext>
                </a:extLst>
              </a:tr>
              <a:tr h="292533">
                <a:tc>
                  <a:txBody>
                    <a:bodyPr/>
                    <a:lstStyle/>
                    <a:p>
                      <a:pPr>
                        <a:spcAft>
                          <a:spcPts val="0"/>
                        </a:spcAft>
                      </a:pPr>
                      <a:r>
                        <a:rPr lang="el-GR" sz="1600">
                          <a:effectLst/>
                        </a:rPr>
                        <a:t> </a:t>
                      </a:r>
                      <a:r>
                        <a:rPr lang="en-US" sz="1600">
                          <a:effectLst/>
                        </a:rPr>
                        <a:t>TFT Dispays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12"/>
                  </a:ext>
                </a:extLst>
              </a:tr>
              <a:tr h="292533">
                <a:tc>
                  <a:txBody>
                    <a:bodyPr/>
                    <a:lstStyle/>
                    <a:p>
                      <a:pPr>
                        <a:spcAft>
                          <a:spcPts val="0"/>
                        </a:spcAft>
                      </a:pPr>
                      <a:r>
                        <a:rPr lang="el-GR" sz="1600">
                          <a:effectLst/>
                        </a:rPr>
                        <a:t> </a:t>
                      </a:r>
                      <a:r>
                        <a:rPr lang="en-US" sz="1600">
                          <a:effectLst/>
                        </a:rPr>
                        <a:t>OLED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13"/>
                  </a:ext>
                </a:extLst>
              </a:tr>
              <a:tr h="292533">
                <a:tc>
                  <a:txBody>
                    <a:bodyPr/>
                    <a:lstStyle/>
                    <a:p>
                      <a:pPr>
                        <a:spcAft>
                          <a:spcPts val="0"/>
                        </a:spcAft>
                      </a:pPr>
                      <a:r>
                        <a:rPr lang="en-US" sz="1600">
                          <a:effectLst/>
                        </a:rPr>
                        <a:t> OLED Displays</a:t>
                      </a:r>
                      <a:endParaRPr lang="el-GR" sz="1600">
                        <a:effectLst/>
                        <a:latin typeface="Times New Roman"/>
                        <a:ea typeface="Times New Roman"/>
                      </a:endParaRPr>
                    </a:p>
                  </a:txBody>
                  <a:tcPr marL="68580" marR="68580" marT="0" marB="0" anchor="ctr"/>
                </a:tc>
                <a:extLst>
                  <a:ext uri="{0D108BD9-81ED-4DB2-BD59-A6C34878D82A}">
                    <a16:rowId xmlns:a16="http://schemas.microsoft.com/office/drawing/2014/main" val="10014"/>
                  </a:ext>
                </a:extLst>
              </a:tr>
              <a:tr h="292533">
                <a:tc>
                  <a:txBody>
                    <a:bodyPr/>
                    <a:lstStyle/>
                    <a:p>
                      <a:pPr>
                        <a:spcAft>
                          <a:spcPts val="0"/>
                        </a:spcAft>
                      </a:pPr>
                      <a:r>
                        <a:rPr lang="en-US" sz="1600" dirty="0">
                          <a:effectLst/>
                        </a:rPr>
                        <a:t>Complimentary Lecture</a:t>
                      </a:r>
                      <a:endParaRPr lang="el-GR" sz="1600" dirty="0">
                        <a:effectLst/>
                        <a:latin typeface="Times New Roman"/>
                        <a:ea typeface="Times New Roman"/>
                      </a:endParaRPr>
                    </a:p>
                  </a:txBody>
                  <a:tcPr marL="68580" marR="6858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9152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7096" y="764704"/>
            <a:ext cx="8280920" cy="3785652"/>
          </a:xfrm>
          <a:prstGeom prst="rect">
            <a:avLst/>
          </a:prstGeom>
        </p:spPr>
        <p:txBody>
          <a:bodyPr wrap="square">
            <a:spAutoFit/>
          </a:bodyPr>
          <a:lstStyle/>
          <a:p>
            <a:r>
              <a:rPr lang="en-US" sz="2400" b="1" dirty="0"/>
              <a:t>Sensitizers</a:t>
            </a:r>
            <a:r>
              <a:rPr lang="en-US" sz="2400" dirty="0"/>
              <a:t> (co-activators)—these are ions that must coexist with another activator, absorb energy, re-emit it to an activator and enhance the luminescence response of the activator. </a:t>
            </a:r>
          </a:p>
          <a:p>
            <a:r>
              <a:rPr lang="en-US" sz="2400" dirty="0"/>
              <a:t>For example, Pb</a:t>
            </a:r>
            <a:r>
              <a:rPr lang="en-US" sz="2400" baseline="30000" dirty="0"/>
              <a:t>2+</a:t>
            </a:r>
            <a:r>
              <a:rPr lang="en-US" sz="2400" dirty="0"/>
              <a:t> can serve as a sensitizer for Mn</a:t>
            </a:r>
            <a:r>
              <a:rPr lang="en-US" sz="2400" baseline="30000" dirty="0"/>
              <a:t>2+</a:t>
            </a:r>
            <a:r>
              <a:rPr lang="en-US" sz="2400" dirty="0"/>
              <a:t> located in calcite.</a:t>
            </a:r>
          </a:p>
          <a:p>
            <a:endParaRPr lang="en-US" sz="2400" b="1" dirty="0"/>
          </a:p>
          <a:p>
            <a:r>
              <a:rPr lang="en-US" sz="2400" b="1" dirty="0"/>
              <a:t>Quenchers</a:t>
            </a:r>
            <a:r>
              <a:rPr lang="en-US" sz="2400" dirty="0"/>
              <a:t>—there are ions that inhibit or eliminate luminescence in a material. The most important quencher in minerals is typically Fe</a:t>
            </a:r>
            <a:r>
              <a:rPr lang="en-US" sz="2400" baseline="30000" dirty="0"/>
              <a:t>2+</a:t>
            </a:r>
            <a:r>
              <a:rPr lang="en-US" sz="2400" dirty="0"/>
              <a:t>, but Co</a:t>
            </a:r>
            <a:r>
              <a:rPr lang="en-US" sz="2400" baseline="30000" dirty="0"/>
              <a:t>2+</a:t>
            </a:r>
            <a:r>
              <a:rPr lang="en-US" sz="2400" dirty="0"/>
              <a:t>, Ni</a:t>
            </a:r>
            <a:r>
              <a:rPr lang="en-US" sz="2400" baseline="30000" dirty="0"/>
              <a:t>2+</a:t>
            </a:r>
            <a:r>
              <a:rPr lang="en-US" sz="2400" dirty="0"/>
              <a:t> and Fe</a:t>
            </a:r>
            <a:r>
              <a:rPr lang="en-US" sz="2400" baseline="30000" dirty="0"/>
              <a:t>3+</a:t>
            </a:r>
            <a:r>
              <a:rPr lang="en-US" sz="2400" dirty="0"/>
              <a:t> are also known to act as quenchers.</a:t>
            </a:r>
          </a:p>
        </p:txBody>
      </p:sp>
    </p:spTree>
    <p:extLst>
      <p:ext uri="{BB962C8B-B14F-4D97-AF65-F5344CB8AC3E}">
        <p14:creationId xmlns:p14="http://schemas.microsoft.com/office/powerpoint/2010/main" val="427549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6" y="6209391"/>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9469" y="535433"/>
            <a:ext cx="8280920" cy="4893647"/>
          </a:xfrm>
          <a:prstGeom prst="rect">
            <a:avLst/>
          </a:prstGeom>
        </p:spPr>
        <p:txBody>
          <a:bodyPr wrap="square">
            <a:spAutoFit/>
          </a:bodyPr>
          <a:lstStyle/>
          <a:p>
            <a:r>
              <a:rPr lang="en-US" sz="2800" b="1" dirty="0"/>
              <a:t>Luminescence Spectra</a:t>
            </a:r>
            <a:r>
              <a:rPr lang="en-US" sz="2800" dirty="0"/>
              <a:t> - </a:t>
            </a:r>
          </a:p>
          <a:p>
            <a:endParaRPr lang="en-US" sz="2000" dirty="0"/>
          </a:p>
          <a:p>
            <a:r>
              <a:rPr lang="en-US" sz="2400" dirty="0"/>
              <a:t>Numerous activators may be present in a material and can generate a complex spectrum in the visible light region. </a:t>
            </a:r>
          </a:p>
          <a:p>
            <a:r>
              <a:rPr lang="en-US" sz="2400" dirty="0"/>
              <a:t>Luminescence instruments equipped with a </a:t>
            </a:r>
            <a:r>
              <a:rPr lang="en-US" sz="2400" i="1" dirty="0" err="1"/>
              <a:t>monochrometer</a:t>
            </a:r>
            <a:r>
              <a:rPr lang="en-US" sz="2400" dirty="0"/>
              <a:t> (or spectrophotometer) can resolve the luminescence  signal for multiple peaks. </a:t>
            </a:r>
          </a:p>
          <a:p>
            <a:endParaRPr lang="en-US" sz="2400" dirty="0"/>
          </a:p>
          <a:p>
            <a:r>
              <a:rPr lang="en-US" sz="2400" dirty="0"/>
              <a:t>By placing a focused electron beam on an area of interest such as a highly luminescent zone in a mineral, it is possible to determine the wavelength(s) that contribute to areas of anomalous luminescence; these wavelengths are commonly interpreted as being derived from a specific element in a given valence state</a:t>
            </a:r>
            <a:r>
              <a:rPr lang="en-US" sz="2000" dirty="0"/>
              <a:t>. </a:t>
            </a:r>
          </a:p>
        </p:txBody>
      </p:sp>
    </p:spTree>
    <p:extLst>
      <p:ext uri="{BB962C8B-B14F-4D97-AF65-F5344CB8AC3E}">
        <p14:creationId xmlns:p14="http://schemas.microsoft.com/office/powerpoint/2010/main" val="222430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C6C021-2D68-46F6-9E4B-DE9C11304B1F}"/>
              </a:ext>
            </a:extLst>
          </p:cNvPr>
          <p:cNvSpPr/>
          <p:nvPr/>
        </p:nvSpPr>
        <p:spPr>
          <a:xfrm>
            <a:off x="539552" y="908720"/>
            <a:ext cx="8280920" cy="4524315"/>
          </a:xfrm>
          <a:prstGeom prst="rect">
            <a:avLst/>
          </a:prstGeom>
        </p:spPr>
        <p:txBody>
          <a:bodyPr wrap="square">
            <a:spAutoFit/>
          </a:bodyPr>
          <a:lstStyle/>
          <a:p>
            <a:r>
              <a:rPr lang="en-US" sz="2400" dirty="0"/>
              <a:t>Conversely, the </a:t>
            </a:r>
            <a:r>
              <a:rPr lang="en-US" sz="2400" dirty="0" err="1"/>
              <a:t>monochrometer</a:t>
            </a:r>
            <a:r>
              <a:rPr lang="en-US" sz="2400" dirty="0"/>
              <a:t> can be tuned to a single or limited range of wavelengths, and you can then obtain a map of all areas that have the same luminescence; </a:t>
            </a:r>
          </a:p>
          <a:p>
            <a:endParaRPr lang="en-US" sz="2400" dirty="0"/>
          </a:p>
          <a:p>
            <a:r>
              <a:rPr lang="en-US" sz="2400" dirty="0"/>
              <a:t>this can then be interpreted as a map of the distribution of a given activator element. </a:t>
            </a:r>
          </a:p>
          <a:p>
            <a:endParaRPr lang="en-US" sz="2400" dirty="0"/>
          </a:p>
          <a:p>
            <a:r>
              <a:rPr lang="en-US" sz="2400" dirty="0"/>
              <a:t>Because the luminescence signal is sensitive to the </a:t>
            </a:r>
            <a:r>
              <a:rPr lang="en-US" sz="2400" i="1" dirty="0"/>
              <a:t>chemical state </a:t>
            </a:r>
            <a:r>
              <a:rPr lang="en-US" sz="2400" dirty="0"/>
              <a:t>of polyvalent elements (e.g. Mn</a:t>
            </a:r>
            <a:r>
              <a:rPr lang="en-US" sz="2400" baseline="30000" dirty="0"/>
              <a:t>+2</a:t>
            </a:r>
            <a:r>
              <a:rPr lang="en-US" sz="2400" dirty="0"/>
              <a:t> v. Mn</a:t>
            </a:r>
            <a:r>
              <a:rPr lang="en-US" sz="2400" baseline="30000" dirty="0"/>
              <a:t>+3</a:t>
            </a:r>
            <a:r>
              <a:rPr lang="en-US" sz="2400" dirty="0"/>
              <a:t>), it is possible to do chemical mapping (in addition to compositional mapping) of redox reactions by showing the distribution of relatively oxidized or reduced domains in a sample.</a:t>
            </a:r>
          </a:p>
        </p:txBody>
      </p:sp>
      <p:pic>
        <p:nvPicPr>
          <p:cNvPr id="5" name="Picture 2">
            <a:extLst>
              <a:ext uri="{FF2B5EF4-FFF2-40B4-BE49-F238E27FC236}">
                <a16:creationId xmlns:a16="http://schemas.microsoft.com/office/drawing/2014/main" id="{C29AEBB7-4B67-41FC-AC34-B700B515B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6" y="6209391"/>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05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inspirehep.net/record/1376191/files/Fig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260" y="764704"/>
            <a:ext cx="5328592" cy="3814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3260" y="5157192"/>
            <a:ext cx="6336704" cy="369332"/>
          </a:xfrm>
          <a:prstGeom prst="rect">
            <a:avLst/>
          </a:prstGeom>
          <a:noFill/>
        </p:spPr>
        <p:txBody>
          <a:bodyPr wrap="square" rtlCol="0">
            <a:spAutoFit/>
          </a:bodyPr>
          <a:lstStyle/>
          <a:p>
            <a:r>
              <a:rPr lang="en-US" dirty="0"/>
              <a:t>Temperature dependence of photoluminescence spectrum  </a:t>
            </a:r>
          </a:p>
        </p:txBody>
      </p:sp>
    </p:spTree>
    <p:extLst>
      <p:ext uri="{BB962C8B-B14F-4D97-AF65-F5344CB8AC3E}">
        <p14:creationId xmlns:p14="http://schemas.microsoft.com/office/powerpoint/2010/main" val="234207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7664" y="5176327"/>
            <a:ext cx="6336704" cy="369332"/>
          </a:xfrm>
          <a:prstGeom prst="rect">
            <a:avLst/>
          </a:prstGeom>
          <a:noFill/>
        </p:spPr>
        <p:txBody>
          <a:bodyPr wrap="square" rtlCol="0">
            <a:spAutoFit/>
          </a:bodyPr>
          <a:lstStyle/>
          <a:p>
            <a:r>
              <a:rPr lang="en-US" dirty="0"/>
              <a:t>Dependence of photoluminescence spectrum from the activators </a:t>
            </a:r>
          </a:p>
        </p:txBody>
      </p:sp>
      <p:pic>
        <p:nvPicPr>
          <p:cNvPr id="3" name="Picture 2" descr="http://phys.scichina.com:8083/sciGe/fileup/FIGURE/201301071722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30699"/>
            <a:ext cx="4104456" cy="323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6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5108" y="5546861"/>
            <a:ext cx="8064896" cy="369332"/>
          </a:xfrm>
          <a:prstGeom prst="rect">
            <a:avLst/>
          </a:prstGeom>
          <a:noFill/>
        </p:spPr>
        <p:txBody>
          <a:bodyPr wrap="square" rtlCol="0">
            <a:spAutoFit/>
          </a:bodyPr>
          <a:lstStyle/>
          <a:p>
            <a:pPr algn="ctr"/>
            <a:r>
              <a:rPr lang="en-US" dirty="0"/>
              <a:t>Dependence of photoluminescence spectrum from dopant concentration </a:t>
            </a:r>
          </a:p>
        </p:txBody>
      </p:sp>
      <p:pic>
        <p:nvPicPr>
          <p:cNvPr id="4098" name="Picture 2" descr="http://www.hindawi.com/journals/jnm/2012/317857.fi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92696"/>
            <a:ext cx="5095304" cy="453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9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5108" y="5546861"/>
            <a:ext cx="8064896" cy="369332"/>
          </a:xfrm>
          <a:prstGeom prst="rect">
            <a:avLst/>
          </a:prstGeom>
          <a:noFill/>
        </p:spPr>
        <p:txBody>
          <a:bodyPr wrap="square" rtlCol="0">
            <a:spAutoFit/>
          </a:bodyPr>
          <a:lstStyle/>
          <a:p>
            <a:pPr algn="ctr"/>
            <a:r>
              <a:rPr lang="en-US" dirty="0"/>
              <a:t>Dependence of photoluminescence spectrum from activator concentration </a:t>
            </a:r>
          </a:p>
        </p:txBody>
      </p:sp>
      <p:pic>
        <p:nvPicPr>
          <p:cNvPr id="5" name="Picture 4" descr="Figure 6"/>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4608512" cy="3888432"/>
          </a:xfrm>
          <a:prstGeom prst="rect">
            <a:avLst/>
          </a:prstGeom>
          <a:noFill/>
          <a:ln>
            <a:noFill/>
          </a:ln>
        </p:spPr>
      </p:pic>
    </p:spTree>
    <p:extLst>
      <p:ext uri="{BB962C8B-B14F-4D97-AF65-F5344CB8AC3E}">
        <p14:creationId xmlns:p14="http://schemas.microsoft.com/office/powerpoint/2010/main" val="3533308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85925"/>
            <a:ext cx="6953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826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552575"/>
            <a:ext cx="69913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7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23938"/>
            <a:ext cx="7239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88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304126"/>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821" y="260648"/>
            <a:ext cx="5809604" cy="707886"/>
          </a:xfrm>
          <a:prstGeom prst="rect">
            <a:avLst/>
          </a:prstGeom>
        </p:spPr>
        <p:txBody>
          <a:bodyPr wrap="none">
            <a:spAutoFit/>
          </a:bodyPr>
          <a:lstStyle/>
          <a:p>
            <a:pPr>
              <a:spcAft>
                <a:spcPts val="0"/>
              </a:spcAft>
            </a:pPr>
            <a:r>
              <a:rPr lang="en-US" sz="4000" b="1" dirty="0">
                <a:effectLst>
                  <a:outerShdw blurRad="38100" dist="38100" dir="2700000" algn="tl">
                    <a:srgbClr val="000000">
                      <a:alpha val="43137"/>
                    </a:srgbClr>
                  </a:outerShdw>
                </a:effectLst>
              </a:rPr>
              <a:t>Luminescence</a:t>
            </a:r>
            <a:r>
              <a:rPr lang="en-US" sz="4000"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phenomena</a:t>
            </a:r>
            <a:endParaRPr lang="el-GR" sz="4000" b="1" dirty="0">
              <a:effectLst>
                <a:outerShdw blurRad="38100" dist="38100" dir="2700000" algn="tl">
                  <a:srgbClr val="000000">
                    <a:alpha val="43137"/>
                  </a:srgbClr>
                </a:outerShdw>
              </a:effectLst>
              <a:latin typeface="Times New Roman"/>
              <a:ea typeface="Times New Roman"/>
            </a:endParaRPr>
          </a:p>
        </p:txBody>
      </p:sp>
      <p:sp>
        <p:nvSpPr>
          <p:cNvPr id="3" name="Rectangle 2"/>
          <p:cNvSpPr/>
          <p:nvPr/>
        </p:nvSpPr>
        <p:spPr>
          <a:xfrm>
            <a:off x="555519" y="1196752"/>
            <a:ext cx="8064896" cy="4493538"/>
          </a:xfrm>
          <a:prstGeom prst="rect">
            <a:avLst/>
          </a:prstGeom>
        </p:spPr>
        <p:txBody>
          <a:bodyPr wrap="square">
            <a:spAutoFit/>
          </a:bodyPr>
          <a:lstStyle/>
          <a:p>
            <a:r>
              <a:rPr lang="en-GB" sz="2800" b="1" dirty="0"/>
              <a:t>Definition</a:t>
            </a:r>
            <a:r>
              <a:rPr lang="en-GB" sz="2800" b="1" baseline="30000" dirty="0"/>
              <a:t>1</a:t>
            </a:r>
            <a:endParaRPr lang="en-GB" sz="2800" b="1" dirty="0"/>
          </a:p>
          <a:p>
            <a:endParaRPr lang="en-US" b="1" dirty="0"/>
          </a:p>
          <a:p>
            <a:r>
              <a:rPr lang="en-US" sz="2400" b="1" dirty="0"/>
              <a:t>Luminescence</a:t>
            </a:r>
            <a:r>
              <a:rPr lang="en-US" sz="2400" dirty="0"/>
              <a:t> is emission of light by a substance not resulting from heat; it is thus a form of cold body radiation. </a:t>
            </a:r>
          </a:p>
          <a:p>
            <a:endParaRPr lang="en-US" sz="2400" dirty="0"/>
          </a:p>
          <a:p>
            <a:r>
              <a:rPr lang="en-US" sz="2400" dirty="0"/>
              <a:t>It can be caused by chemical reactions, electrical energy, subatomic motions, or stress on a crystal. This distinguishes luminescence from incandescence, which is light emitted by a substance as a result of heating.</a:t>
            </a:r>
          </a:p>
          <a:p>
            <a:endParaRPr lang="en-US" sz="2400" dirty="0"/>
          </a:p>
          <a:p>
            <a:r>
              <a:rPr lang="en-US" sz="2400" dirty="0"/>
              <a:t>The term 'luminescence' was introduced in 1888 by </a:t>
            </a:r>
            <a:r>
              <a:rPr lang="en-US" sz="2400" dirty="0" err="1">
                <a:hlinkClick r:id="rId3" tooltip="Eilhard Wiedemann"/>
              </a:rPr>
              <a:t>Eilhard</a:t>
            </a:r>
            <a:r>
              <a:rPr lang="en-US" sz="2400" dirty="0">
                <a:hlinkClick r:id="rId3" tooltip="Eilhard Wiedemann"/>
              </a:rPr>
              <a:t> </a:t>
            </a:r>
            <a:r>
              <a:rPr lang="en-US" sz="2400" dirty="0" err="1">
                <a:hlinkClick r:id="rId3" tooltip="Eilhard Wiedemann"/>
              </a:rPr>
              <a:t>Wiedemann</a:t>
            </a:r>
            <a:endParaRPr lang="en-US" sz="2400" dirty="0"/>
          </a:p>
        </p:txBody>
      </p:sp>
      <p:sp>
        <p:nvSpPr>
          <p:cNvPr id="4" name="TextBox 3"/>
          <p:cNvSpPr txBox="1"/>
          <p:nvPr/>
        </p:nvSpPr>
        <p:spPr>
          <a:xfrm>
            <a:off x="683568" y="5805264"/>
            <a:ext cx="7272808" cy="369332"/>
          </a:xfrm>
          <a:prstGeom prst="rect">
            <a:avLst/>
          </a:prstGeom>
          <a:noFill/>
        </p:spPr>
        <p:txBody>
          <a:bodyPr wrap="square" rtlCol="0">
            <a:spAutoFit/>
          </a:bodyPr>
          <a:lstStyle/>
          <a:p>
            <a:r>
              <a:rPr lang="en-GB" dirty="0"/>
              <a:t>1. </a:t>
            </a:r>
            <a:r>
              <a:rPr lang="en-GB" dirty="0">
                <a:hlinkClick r:id="rId4"/>
              </a:rPr>
              <a:t>https://en.wikipedia.org/wiki/Luminescence</a:t>
            </a:r>
            <a:r>
              <a:rPr lang="en-GB" dirty="0"/>
              <a:t> </a:t>
            </a:r>
            <a:endParaRPr lang="en-US" dirty="0"/>
          </a:p>
        </p:txBody>
      </p:sp>
    </p:spTree>
    <p:extLst>
      <p:ext uri="{BB962C8B-B14F-4D97-AF65-F5344CB8AC3E}">
        <p14:creationId xmlns:p14="http://schemas.microsoft.com/office/powerpoint/2010/main" val="146457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009650"/>
            <a:ext cx="726757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72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038225"/>
            <a:ext cx="72771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63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28700"/>
            <a:ext cx="7315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0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981075"/>
            <a:ext cx="74390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76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821" y="260648"/>
            <a:ext cx="5809604" cy="707886"/>
          </a:xfrm>
          <a:prstGeom prst="rect">
            <a:avLst/>
          </a:prstGeom>
        </p:spPr>
        <p:txBody>
          <a:bodyPr wrap="none">
            <a:spAutoFit/>
          </a:bodyPr>
          <a:lstStyle/>
          <a:p>
            <a:pPr>
              <a:spcAft>
                <a:spcPts val="0"/>
              </a:spcAft>
            </a:pPr>
            <a:r>
              <a:rPr lang="en-US" sz="4000" b="1" dirty="0">
                <a:effectLst>
                  <a:outerShdw blurRad="38100" dist="38100" dir="2700000" algn="tl">
                    <a:srgbClr val="000000">
                      <a:alpha val="43137"/>
                    </a:srgbClr>
                  </a:outerShdw>
                </a:effectLst>
              </a:rPr>
              <a:t>Luminescence</a:t>
            </a:r>
            <a:r>
              <a:rPr lang="en-US" sz="4000"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phenomena</a:t>
            </a:r>
            <a:endParaRPr lang="el-GR" sz="4000" b="1" dirty="0">
              <a:effectLst>
                <a:outerShdw blurRad="38100" dist="38100" dir="2700000" algn="tl">
                  <a:srgbClr val="000000">
                    <a:alpha val="43137"/>
                  </a:srgbClr>
                </a:outerShdw>
              </a:effectLst>
              <a:latin typeface="Times New Roman"/>
              <a:ea typeface="Times New Roman"/>
            </a:endParaRPr>
          </a:p>
        </p:txBody>
      </p:sp>
      <p:pic>
        <p:nvPicPr>
          <p:cNvPr id="1026" name="Picture 2" descr="Fireflies have a bioluminescent organ in their abdomen that they use to attract mates. Chemicals within the organ react with oxygen to produce light. The insect controls the flashes by regulating the flow of oxygen. (Reproduced by permission of The Stock Market.)">
            <a:extLst>
              <a:ext uri="{FF2B5EF4-FFF2-40B4-BE49-F238E27FC236}">
                <a16:creationId xmlns:a16="http://schemas.microsoft.com/office/drawing/2014/main" id="{9E39B893-B0A7-48EA-A12C-61A343A46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90059"/>
            <a:ext cx="2736304" cy="2072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DD48DA-FFCD-4EA6-902B-B6321ABBF357}"/>
              </a:ext>
            </a:extLst>
          </p:cNvPr>
          <p:cNvSpPr txBox="1"/>
          <p:nvPr/>
        </p:nvSpPr>
        <p:spPr>
          <a:xfrm>
            <a:off x="3779912" y="1354765"/>
            <a:ext cx="4824536" cy="2462213"/>
          </a:xfrm>
          <a:prstGeom prst="rect">
            <a:avLst/>
          </a:prstGeom>
          <a:noFill/>
        </p:spPr>
        <p:txBody>
          <a:bodyPr wrap="square" rtlCol="0">
            <a:spAutoFit/>
          </a:bodyPr>
          <a:lstStyle/>
          <a:p>
            <a:r>
              <a:rPr lang="en-US" dirty="0"/>
              <a:t>Fireflies have a bioluminescent organ in their abdomen that they use to attract mates. Chemicals within the organ react with oxygen to produce light. </a:t>
            </a:r>
          </a:p>
          <a:p>
            <a:r>
              <a:rPr lang="en-US" dirty="0"/>
              <a:t>The insect controls the flashes by regulating the flow of oxygen. (Reproduced by permission of The Stock Market</a:t>
            </a:r>
          </a:p>
          <a:p>
            <a:r>
              <a:rPr lang="en-US" sz="1400" dirty="0"/>
              <a:t>Read more: </a:t>
            </a:r>
            <a:r>
              <a:rPr lang="en-US" sz="1400" dirty="0">
                <a:hlinkClick r:id="rId4"/>
              </a:rPr>
              <a:t>http://www.scienceclarified.com/Io-Ma/Luminescence.html#ixzz5h8e1cYEB</a:t>
            </a:r>
            <a:r>
              <a:rPr lang="en-US" sz="1400" dirty="0"/>
              <a:t> </a:t>
            </a:r>
            <a:endParaRPr lang="el-GR" sz="1400" dirty="0"/>
          </a:p>
        </p:txBody>
      </p:sp>
      <p:pic>
        <p:nvPicPr>
          <p:cNvPr id="6" name="Picture 5">
            <a:extLst>
              <a:ext uri="{FF2B5EF4-FFF2-40B4-BE49-F238E27FC236}">
                <a16:creationId xmlns:a16="http://schemas.microsoft.com/office/drawing/2014/main" id="{6EEBCAE1-3AA5-4212-9789-DAB8F9296322}"/>
              </a:ext>
            </a:extLst>
          </p:cNvPr>
          <p:cNvPicPr>
            <a:picLocks noChangeAspect="1"/>
          </p:cNvPicPr>
          <p:nvPr/>
        </p:nvPicPr>
        <p:blipFill>
          <a:blip r:embed="rId5"/>
          <a:stretch>
            <a:fillRect/>
          </a:stretch>
        </p:blipFill>
        <p:spPr>
          <a:xfrm>
            <a:off x="1259632" y="4142422"/>
            <a:ext cx="2857500" cy="1905000"/>
          </a:xfrm>
          <a:prstGeom prst="rect">
            <a:avLst/>
          </a:prstGeom>
        </p:spPr>
      </p:pic>
      <p:sp>
        <p:nvSpPr>
          <p:cNvPr id="7" name="TextBox 6">
            <a:extLst>
              <a:ext uri="{FF2B5EF4-FFF2-40B4-BE49-F238E27FC236}">
                <a16:creationId xmlns:a16="http://schemas.microsoft.com/office/drawing/2014/main" id="{C0766FF2-DAC0-4008-A984-AF7462D16604}"/>
              </a:ext>
            </a:extLst>
          </p:cNvPr>
          <p:cNvSpPr txBox="1"/>
          <p:nvPr/>
        </p:nvSpPr>
        <p:spPr>
          <a:xfrm>
            <a:off x="4312197" y="4222885"/>
            <a:ext cx="4104456" cy="1754326"/>
          </a:xfrm>
          <a:prstGeom prst="rect">
            <a:avLst/>
          </a:prstGeom>
          <a:noFill/>
        </p:spPr>
        <p:txBody>
          <a:bodyPr wrap="square" rtlCol="0">
            <a:spAutoFit/>
          </a:bodyPr>
          <a:lstStyle/>
          <a:p>
            <a:r>
              <a:rPr lang="en-US" dirty="0"/>
              <a:t>Squid, shrimp, sardines, plankton, starfish, and all kinds of other marine creatures use bioluminescence for communication, camouflage, or defense—flashing to attract mates or warn off predators.</a:t>
            </a:r>
            <a:endParaRPr lang="el-GR" dirty="0"/>
          </a:p>
        </p:txBody>
      </p:sp>
    </p:spTree>
    <p:extLst>
      <p:ext uri="{BB962C8B-B14F-4D97-AF65-F5344CB8AC3E}">
        <p14:creationId xmlns:p14="http://schemas.microsoft.com/office/powerpoint/2010/main" val="262226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821" y="260648"/>
            <a:ext cx="5809604" cy="707886"/>
          </a:xfrm>
          <a:prstGeom prst="rect">
            <a:avLst/>
          </a:prstGeom>
        </p:spPr>
        <p:txBody>
          <a:bodyPr wrap="none">
            <a:spAutoFit/>
          </a:bodyPr>
          <a:lstStyle/>
          <a:p>
            <a:pPr>
              <a:spcAft>
                <a:spcPts val="0"/>
              </a:spcAft>
            </a:pPr>
            <a:r>
              <a:rPr lang="en-US" sz="4000" b="1" dirty="0">
                <a:effectLst>
                  <a:outerShdw blurRad="38100" dist="38100" dir="2700000" algn="tl">
                    <a:srgbClr val="000000">
                      <a:alpha val="43137"/>
                    </a:srgbClr>
                  </a:outerShdw>
                </a:effectLst>
              </a:rPr>
              <a:t>Luminescence</a:t>
            </a:r>
            <a:r>
              <a:rPr lang="en-US" sz="4000"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phenomena</a:t>
            </a:r>
            <a:endParaRPr lang="el-GR" sz="4000" b="1" dirty="0">
              <a:effectLst>
                <a:outerShdw blurRad="38100" dist="38100" dir="2700000" algn="tl">
                  <a:srgbClr val="000000">
                    <a:alpha val="43137"/>
                  </a:srgbClr>
                </a:outerShdw>
              </a:effectLst>
              <a:latin typeface="Times New Roman"/>
              <a:ea typeface="Times New Roman"/>
            </a:endParaRPr>
          </a:p>
        </p:txBody>
      </p:sp>
      <p:sp>
        <p:nvSpPr>
          <p:cNvPr id="3" name="TextBox 2">
            <a:extLst>
              <a:ext uri="{FF2B5EF4-FFF2-40B4-BE49-F238E27FC236}">
                <a16:creationId xmlns:a16="http://schemas.microsoft.com/office/drawing/2014/main" id="{5C0ED2EA-5AAC-43FE-ADED-6A816E42ED39}"/>
              </a:ext>
            </a:extLst>
          </p:cNvPr>
          <p:cNvSpPr txBox="1"/>
          <p:nvPr/>
        </p:nvSpPr>
        <p:spPr>
          <a:xfrm>
            <a:off x="554821" y="3212591"/>
            <a:ext cx="7871738" cy="646331"/>
          </a:xfrm>
          <a:prstGeom prst="rect">
            <a:avLst/>
          </a:prstGeom>
          <a:noFill/>
        </p:spPr>
        <p:txBody>
          <a:bodyPr wrap="square" rtlCol="0">
            <a:spAutoFit/>
          </a:bodyPr>
          <a:lstStyle/>
          <a:p>
            <a:r>
              <a:rPr lang="en-US" dirty="0"/>
              <a:t>"Luminous" (phosphorescent) paints, energy-saving fluorescent lamps, and fluorescent (high-visibility) jackets are obvious examples. </a:t>
            </a:r>
          </a:p>
        </p:txBody>
      </p:sp>
      <p:pic>
        <p:nvPicPr>
          <p:cNvPr id="2050" name="Picture 2" descr="Fluorescent white stripe on a waterproof jacket">
            <a:extLst>
              <a:ext uri="{FF2B5EF4-FFF2-40B4-BE49-F238E27FC236}">
                <a16:creationId xmlns:a16="http://schemas.microsoft.com/office/drawing/2014/main" id="{1F72A30C-0923-4701-8EF6-FCB33F8E3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675" y="404440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ergy-saving fluorescent CFL lamp">
            <a:extLst>
              <a:ext uri="{FF2B5EF4-FFF2-40B4-BE49-F238E27FC236}">
                <a16:creationId xmlns:a16="http://schemas.microsoft.com/office/drawing/2014/main" id="{E92D412F-DFDC-43A6-BC61-9680CC245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010" y="397446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DEBB05-9B2D-4A4D-93A4-CF72D28FE892}"/>
              </a:ext>
            </a:extLst>
          </p:cNvPr>
          <p:cNvPicPr>
            <a:picLocks noChangeAspect="1"/>
          </p:cNvPicPr>
          <p:nvPr/>
        </p:nvPicPr>
        <p:blipFill>
          <a:blip r:embed="rId5"/>
          <a:stretch>
            <a:fillRect/>
          </a:stretch>
        </p:blipFill>
        <p:spPr>
          <a:xfrm>
            <a:off x="5580112" y="1145184"/>
            <a:ext cx="2497461" cy="1839040"/>
          </a:xfrm>
          <a:prstGeom prst="rect">
            <a:avLst/>
          </a:prstGeom>
        </p:spPr>
      </p:pic>
      <p:pic>
        <p:nvPicPr>
          <p:cNvPr id="8" name="Picture 7">
            <a:extLst>
              <a:ext uri="{FF2B5EF4-FFF2-40B4-BE49-F238E27FC236}">
                <a16:creationId xmlns:a16="http://schemas.microsoft.com/office/drawing/2014/main" id="{5E58A96D-6C99-47E4-8DC4-DD71FFB1BF9A}"/>
              </a:ext>
            </a:extLst>
          </p:cNvPr>
          <p:cNvPicPr>
            <a:picLocks noChangeAspect="1"/>
          </p:cNvPicPr>
          <p:nvPr/>
        </p:nvPicPr>
        <p:blipFill>
          <a:blip r:embed="rId6"/>
          <a:stretch>
            <a:fillRect/>
          </a:stretch>
        </p:blipFill>
        <p:spPr>
          <a:xfrm>
            <a:off x="1115616" y="1145184"/>
            <a:ext cx="2592288" cy="1948144"/>
          </a:xfrm>
          <a:prstGeom prst="rect">
            <a:avLst/>
          </a:prstGeom>
        </p:spPr>
      </p:pic>
    </p:spTree>
    <p:extLst>
      <p:ext uri="{BB962C8B-B14F-4D97-AF65-F5344CB8AC3E}">
        <p14:creationId xmlns:p14="http://schemas.microsoft.com/office/powerpoint/2010/main" val="267131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821" y="260648"/>
            <a:ext cx="5809604" cy="707886"/>
          </a:xfrm>
          <a:prstGeom prst="rect">
            <a:avLst/>
          </a:prstGeom>
        </p:spPr>
        <p:txBody>
          <a:bodyPr wrap="none">
            <a:spAutoFit/>
          </a:bodyPr>
          <a:lstStyle/>
          <a:p>
            <a:pPr>
              <a:spcAft>
                <a:spcPts val="0"/>
              </a:spcAft>
            </a:pPr>
            <a:r>
              <a:rPr lang="en-US" sz="4000" b="1" dirty="0">
                <a:effectLst>
                  <a:outerShdw blurRad="38100" dist="38100" dir="2700000" algn="tl">
                    <a:srgbClr val="000000">
                      <a:alpha val="43137"/>
                    </a:srgbClr>
                  </a:outerShdw>
                </a:effectLst>
              </a:rPr>
              <a:t>Luminescence</a:t>
            </a:r>
            <a:r>
              <a:rPr lang="en-US" sz="4000"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phenomena</a:t>
            </a:r>
            <a:endParaRPr lang="el-GR" sz="4000" b="1" dirty="0">
              <a:effectLst>
                <a:outerShdw blurRad="38100" dist="38100" dir="2700000" algn="tl">
                  <a:srgbClr val="000000">
                    <a:alpha val="43137"/>
                  </a:srgbClr>
                </a:outerShdw>
              </a:effectLst>
              <a:latin typeface="Times New Roman"/>
              <a:ea typeface="Times New Roman"/>
            </a:endParaRPr>
          </a:p>
        </p:txBody>
      </p:sp>
      <p:sp>
        <p:nvSpPr>
          <p:cNvPr id="3" name="TextBox 2">
            <a:extLst>
              <a:ext uri="{FF2B5EF4-FFF2-40B4-BE49-F238E27FC236}">
                <a16:creationId xmlns:a16="http://schemas.microsoft.com/office/drawing/2014/main" id="{5C0ED2EA-5AAC-43FE-ADED-6A816E42ED39}"/>
              </a:ext>
            </a:extLst>
          </p:cNvPr>
          <p:cNvSpPr txBox="1"/>
          <p:nvPr/>
        </p:nvSpPr>
        <p:spPr>
          <a:xfrm>
            <a:off x="611560" y="1196752"/>
            <a:ext cx="7689587" cy="2862322"/>
          </a:xfrm>
          <a:prstGeom prst="rect">
            <a:avLst/>
          </a:prstGeom>
          <a:noFill/>
        </p:spPr>
        <p:txBody>
          <a:bodyPr wrap="square" rtlCol="0">
            <a:spAutoFit/>
          </a:bodyPr>
          <a:lstStyle/>
          <a:p>
            <a:r>
              <a:rPr lang="en-US" dirty="0"/>
              <a:t>There are many other applications of luminescence.</a:t>
            </a:r>
          </a:p>
          <a:p>
            <a:endParaRPr lang="en-US" dirty="0"/>
          </a:p>
          <a:p>
            <a:r>
              <a:rPr lang="en-US" dirty="0"/>
              <a:t>Old-style, cathode-ray television sets (and oscilloscopes) make pictures by firing electron guns at a screen coated with phosphors (phosphorescent chemicals). </a:t>
            </a:r>
          </a:p>
          <a:p>
            <a:endParaRPr lang="en-US" dirty="0"/>
          </a:p>
          <a:p>
            <a:r>
              <a:rPr lang="en-US" dirty="0"/>
              <a:t>Lasers make their powerful beams by a process called stimulated emission, which happens when atoms are forced to give off photons over and over again. </a:t>
            </a:r>
          </a:p>
          <a:p>
            <a:endParaRPr lang="en-US" dirty="0"/>
          </a:p>
          <a:p>
            <a:r>
              <a:rPr lang="en-US" dirty="0"/>
              <a:t>UV lights are used to produce phosphorescence in a variety of medical tests, in archaeological research, and in forensic science to aid the detection of crime.</a:t>
            </a:r>
            <a:endParaRPr lang="el-GR" dirty="0"/>
          </a:p>
        </p:txBody>
      </p:sp>
    </p:spTree>
    <p:extLst>
      <p:ext uri="{BB962C8B-B14F-4D97-AF65-F5344CB8AC3E}">
        <p14:creationId xmlns:p14="http://schemas.microsoft.com/office/powerpoint/2010/main" val="4869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821" y="260648"/>
            <a:ext cx="5809604" cy="707886"/>
          </a:xfrm>
          <a:prstGeom prst="rect">
            <a:avLst/>
          </a:prstGeom>
        </p:spPr>
        <p:txBody>
          <a:bodyPr wrap="none">
            <a:spAutoFit/>
          </a:bodyPr>
          <a:lstStyle/>
          <a:p>
            <a:pPr>
              <a:spcAft>
                <a:spcPts val="0"/>
              </a:spcAft>
            </a:pPr>
            <a:r>
              <a:rPr lang="en-US" sz="4000" b="1" dirty="0">
                <a:effectLst>
                  <a:outerShdw blurRad="38100" dist="38100" dir="2700000" algn="tl">
                    <a:srgbClr val="000000">
                      <a:alpha val="43137"/>
                    </a:srgbClr>
                  </a:outerShdw>
                </a:effectLst>
              </a:rPr>
              <a:t>Luminescence</a:t>
            </a:r>
            <a:r>
              <a:rPr lang="en-US" sz="4000"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phenomena</a:t>
            </a:r>
            <a:endParaRPr lang="el-GR" sz="4000" b="1" dirty="0">
              <a:effectLst>
                <a:outerShdw blurRad="38100" dist="38100" dir="2700000" algn="tl">
                  <a:srgbClr val="000000">
                    <a:alpha val="43137"/>
                  </a:srgbClr>
                </a:outerShdw>
              </a:effectLst>
              <a:latin typeface="Times New Roman"/>
              <a:ea typeface="Times New Roman"/>
            </a:endParaRPr>
          </a:p>
        </p:txBody>
      </p:sp>
      <p:sp>
        <p:nvSpPr>
          <p:cNvPr id="4" name="Rectangle 3">
            <a:extLst>
              <a:ext uri="{FF2B5EF4-FFF2-40B4-BE49-F238E27FC236}">
                <a16:creationId xmlns:a16="http://schemas.microsoft.com/office/drawing/2014/main" id="{82D8F92A-9D84-433D-835C-96383E73668A}"/>
              </a:ext>
            </a:extLst>
          </p:cNvPr>
          <p:cNvSpPr/>
          <p:nvPr/>
        </p:nvSpPr>
        <p:spPr>
          <a:xfrm>
            <a:off x="621004" y="932938"/>
            <a:ext cx="7924069" cy="5324535"/>
          </a:xfrm>
          <a:prstGeom prst="rect">
            <a:avLst/>
          </a:prstGeom>
        </p:spPr>
        <p:txBody>
          <a:bodyPr wrap="square">
            <a:spAutoFit/>
          </a:bodyPr>
          <a:lstStyle/>
          <a:p>
            <a:r>
              <a:rPr lang="en-US" sz="2000" dirty="0">
                <a:solidFill>
                  <a:srgbClr val="222222"/>
                </a:solidFill>
              </a:rPr>
              <a:t>Some uses of luminescence are even more surprising. </a:t>
            </a:r>
          </a:p>
          <a:p>
            <a:endParaRPr lang="en-US" sz="2000" dirty="0">
              <a:solidFill>
                <a:srgbClr val="222222"/>
              </a:solidFill>
            </a:endParaRPr>
          </a:p>
          <a:p>
            <a:r>
              <a:rPr lang="en-US" sz="2000" dirty="0">
                <a:solidFill>
                  <a:srgbClr val="222222"/>
                </a:solidFill>
              </a:rPr>
              <a:t>Many washing </a:t>
            </a:r>
            <a:r>
              <a:rPr lang="en-US" sz="2000" dirty="0">
                <a:solidFill>
                  <a:srgbClr val="2222FF"/>
                </a:solidFill>
                <a:hlinkClick r:id="rId3"/>
              </a:rPr>
              <a:t>detergents</a:t>
            </a:r>
            <a:r>
              <a:rPr lang="en-US" sz="2000" dirty="0">
                <a:solidFill>
                  <a:srgbClr val="222222"/>
                </a:solidFill>
              </a:rPr>
              <a:t> contain ingredients known as </a:t>
            </a:r>
            <a:r>
              <a:rPr lang="en-US" sz="2000" b="1" dirty="0">
                <a:solidFill>
                  <a:srgbClr val="222222"/>
                </a:solidFill>
              </a:rPr>
              <a:t>optical brighteners</a:t>
            </a:r>
            <a:r>
              <a:rPr lang="en-US" sz="2000" dirty="0">
                <a:solidFill>
                  <a:srgbClr val="222222"/>
                </a:solidFill>
              </a:rPr>
              <a:t>, which are actually phosphorescent chemicals. </a:t>
            </a:r>
          </a:p>
          <a:p>
            <a:endParaRPr lang="en-US" sz="2000" dirty="0">
              <a:solidFill>
                <a:srgbClr val="222222"/>
              </a:solidFill>
            </a:endParaRPr>
          </a:p>
          <a:p>
            <a:r>
              <a:rPr lang="en-US" sz="2000" dirty="0">
                <a:solidFill>
                  <a:srgbClr val="222222"/>
                </a:solidFill>
              </a:rPr>
              <a:t>When sunlight falls on recently washed clothes, atoms of the optical-brightener chemicals, left behind by the detergents, become excited and convert the sun's ultraviolet light into ordinary light. </a:t>
            </a:r>
          </a:p>
          <a:p>
            <a:endParaRPr lang="en-US" sz="2000" dirty="0">
              <a:solidFill>
                <a:srgbClr val="222222"/>
              </a:solidFill>
            </a:endParaRPr>
          </a:p>
          <a:p>
            <a:r>
              <a:rPr lang="en-US" sz="2000" dirty="0">
                <a:solidFill>
                  <a:srgbClr val="222222"/>
                </a:solidFill>
              </a:rPr>
              <a:t>As a result, when you look at freshly washed white clothes, you're supposed to see brighter, slightly bluer reflected light produced by the optical brighteners. </a:t>
            </a:r>
          </a:p>
          <a:p>
            <a:r>
              <a:rPr lang="en-US" sz="2000" dirty="0">
                <a:solidFill>
                  <a:srgbClr val="222222"/>
                </a:solidFill>
              </a:rPr>
              <a:t>The idea is that your clothes look cleaner and brighter, which is why TV commercials used to talk about "bluey whiteness" and featured smiling people holding their clothes up to a window (where there's more UV-rich sunlight) to see it. It's amazing some of the places where you find science—even lurking in your laundry!</a:t>
            </a:r>
            <a:endParaRPr lang="el-GR" sz="2000" dirty="0"/>
          </a:p>
        </p:txBody>
      </p:sp>
    </p:spTree>
    <p:extLst>
      <p:ext uri="{BB962C8B-B14F-4D97-AF65-F5344CB8AC3E}">
        <p14:creationId xmlns:p14="http://schemas.microsoft.com/office/powerpoint/2010/main" val="29498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4012" y="260648"/>
            <a:ext cx="8280920" cy="6063198"/>
          </a:xfrm>
          <a:prstGeom prst="rect">
            <a:avLst/>
          </a:prstGeom>
        </p:spPr>
        <p:txBody>
          <a:bodyPr wrap="square">
            <a:spAutoFit/>
          </a:bodyPr>
          <a:lstStyle/>
          <a:p>
            <a:r>
              <a:rPr lang="en-US" sz="2800" dirty="0"/>
              <a:t>The following are types of luminescence:</a:t>
            </a:r>
          </a:p>
          <a:p>
            <a:endParaRPr lang="en-US" sz="2400" dirty="0">
              <a:hlinkClick r:id="rId3" tooltip="Electroluminescence"/>
            </a:endParaRPr>
          </a:p>
          <a:p>
            <a:r>
              <a:rPr lang="en-US" sz="2400" dirty="0">
                <a:hlinkClick r:id="rId3" tooltip="Electroluminescence"/>
              </a:rPr>
              <a:t>Electroluminescence</a:t>
            </a:r>
            <a:r>
              <a:rPr lang="en-US" sz="2400" dirty="0"/>
              <a:t>, a result of an electric current passed through a substance</a:t>
            </a:r>
          </a:p>
          <a:p>
            <a:pPr lvl="1"/>
            <a:r>
              <a:rPr lang="en-US" sz="2400" dirty="0" err="1">
                <a:hlinkClick r:id="rId4" tooltip="Cathodoluminescence"/>
              </a:rPr>
              <a:t>Cathodoluminescence</a:t>
            </a:r>
            <a:r>
              <a:rPr lang="en-US" sz="2400" dirty="0"/>
              <a:t>, a result of a luminescent material being struck by the electrons</a:t>
            </a:r>
          </a:p>
          <a:p>
            <a:endParaRPr lang="en-US" sz="2400" dirty="0">
              <a:hlinkClick r:id="rId5" tooltip="Photoluminescence"/>
            </a:endParaRPr>
          </a:p>
          <a:p>
            <a:r>
              <a:rPr lang="en-US" sz="2400" dirty="0">
                <a:hlinkClick r:id="rId5" tooltip="Photoluminescence"/>
              </a:rPr>
              <a:t>Photoluminescence</a:t>
            </a:r>
            <a:r>
              <a:rPr lang="en-US" sz="2400" dirty="0"/>
              <a:t>, a result of absorption of photons</a:t>
            </a:r>
          </a:p>
          <a:p>
            <a:pPr lvl="1"/>
            <a:r>
              <a:rPr lang="en-US" sz="2400" dirty="0">
                <a:hlinkClick r:id="rId6" tooltip="Fluorescence"/>
              </a:rPr>
              <a:t>Fluorescence</a:t>
            </a:r>
            <a:r>
              <a:rPr lang="en-US" sz="2400" dirty="0"/>
              <a:t>, photoluminescence as a result of singlet–singlet electronic relaxation (typical lifetime: nanoseconds)</a:t>
            </a:r>
          </a:p>
          <a:p>
            <a:pPr lvl="1"/>
            <a:r>
              <a:rPr lang="en-US" sz="2400" dirty="0">
                <a:hlinkClick r:id="rId7" tooltip="Phosphorescence"/>
              </a:rPr>
              <a:t>Phosphorescence</a:t>
            </a:r>
            <a:r>
              <a:rPr lang="en-US" sz="2400" dirty="0"/>
              <a:t>, photoluminescence as a result of triplet–singlet electronic relaxation (typical lifetime: milliseconds to hours)</a:t>
            </a:r>
          </a:p>
          <a:p>
            <a:endParaRPr lang="en-US" sz="2400" dirty="0">
              <a:hlinkClick r:id="rId8" tooltip="Radioluminescence"/>
            </a:endParaRPr>
          </a:p>
          <a:p>
            <a:r>
              <a:rPr lang="en-US" sz="2400" dirty="0" err="1">
                <a:hlinkClick r:id="rId8" tooltip="Radioluminescence"/>
              </a:rPr>
              <a:t>Radioluminescence</a:t>
            </a:r>
            <a:r>
              <a:rPr lang="en-US" sz="2400" dirty="0"/>
              <a:t>, a result of bombardment by ionizing radiation</a:t>
            </a:r>
          </a:p>
        </p:txBody>
      </p:sp>
    </p:spTree>
    <p:extLst>
      <p:ext uri="{BB962C8B-B14F-4D97-AF65-F5344CB8AC3E}">
        <p14:creationId xmlns:p14="http://schemas.microsoft.com/office/powerpoint/2010/main" val="39147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57473"/>
            <a:ext cx="913288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7096" y="1124744"/>
            <a:ext cx="8280920" cy="4985980"/>
          </a:xfrm>
          <a:prstGeom prst="rect">
            <a:avLst/>
          </a:prstGeom>
        </p:spPr>
        <p:txBody>
          <a:bodyPr wrap="square">
            <a:spAutoFit/>
          </a:bodyPr>
          <a:lstStyle/>
          <a:p>
            <a:r>
              <a:rPr lang="en-US" dirty="0" err="1">
                <a:hlinkClick r:id="rId3" tooltip="Chemiluminescence"/>
              </a:rPr>
              <a:t>Chemiluminescence</a:t>
            </a:r>
            <a:r>
              <a:rPr lang="en-US" dirty="0"/>
              <a:t>, a result of a </a:t>
            </a:r>
            <a:r>
              <a:rPr lang="en-US" dirty="0">
                <a:hlinkClick r:id="rId4" tooltip="Chemical reaction"/>
              </a:rPr>
              <a:t>chemical reaction</a:t>
            </a:r>
            <a:endParaRPr lang="en-US" dirty="0"/>
          </a:p>
          <a:p>
            <a:pPr lvl="1"/>
            <a:r>
              <a:rPr lang="en-US" dirty="0">
                <a:hlinkClick r:id="rId5" tooltip="Bioluminescence"/>
              </a:rPr>
              <a:t>Bioluminescence</a:t>
            </a:r>
            <a:r>
              <a:rPr lang="en-US" dirty="0"/>
              <a:t>, emission as a result of biochemical reaction by a living organism</a:t>
            </a:r>
          </a:p>
          <a:p>
            <a:pPr lvl="1"/>
            <a:r>
              <a:rPr lang="en-US" dirty="0" err="1">
                <a:hlinkClick r:id="rId6" tooltip="Electrochemiluminescence"/>
              </a:rPr>
              <a:t>Electrochemiluminescence</a:t>
            </a:r>
            <a:r>
              <a:rPr lang="en-US" dirty="0"/>
              <a:t>, a result of an </a:t>
            </a:r>
            <a:r>
              <a:rPr lang="en-US" dirty="0">
                <a:hlinkClick r:id="rId7" tooltip="Electrochemistry"/>
              </a:rPr>
              <a:t>electrochemical reaction</a:t>
            </a:r>
            <a:endParaRPr lang="en-US" dirty="0"/>
          </a:p>
          <a:p>
            <a:r>
              <a:rPr lang="en-US" dirty="0" err="1">
                <a:hlinkClick r:id="rId8" tooltip="Crystalloluminescence"/>
              </a:rPr>
              <a:t>Crystalloluminescence</a:t>
            </a:r>
            <a:r>
              <a:rPr lang="en-US" dirty="0"/>
              <a:t>, produced during </a:t>
            </a:r>
            <a:r>
              <a:rPr lang="en-US" dirty="0">
                <a:hlinkClick r:id="rId9" tooltip="Crystallization"/>
              </a:rPr>
              <a:t>crystallization</a:t>
            </a:r>
            <a:endParaRPr lang="en-US" dirty="0"/>
          </a:p>
          <a:p>
            <a:endParaRPr lang="en-US" dirty="0">
              <a:hlinkClick r:id="rId10" tooltip="Photoluminescence"/>
            </a:endParaRPr>
          </a:p>
          <a:p>
            <a:r>
              <a:rPr lang="en-US" dirty="0" err="1">
                <a:hlinkClick r:id="rId11" tooltip="Thermoluminescence"/>
              </a:rPr>
              <a:t>Thermoluminescence</a:t>
            </a:r>
            <a:r>
              <a:rPr lang="en-US" dirty="0"/>
              <a:t>, the re-emission of absorbed energy when a substance is heated</a:t>
            </a:r>
            <a:r>
              <a:rPr lang="en-US" baseline="30000" dirty="0">
                <a:hlinkClick r:id="rId12"/>
              </a:rPr>
              <a:t>[4]</a:t>
            </a:r>
            <a:endParaRPr lang="en-US" dirty="0"/>
          </a:p>
          <a:p>
            <a:pPr lvl="1"/>
            <a:r>
              <a:rPr lang="en-US" dirty="0" err="1"/>
              <a:t>Cryoluminescence</a:t>
            </a:r>
            <a:r>
              <a:rPr lang="en-US" dirty="0"/>
              <a:t>, the emission of light when an object is cooled (an example of this is </a:t>
            </a:r>
            <a:r>
              <a:rPr lang="en-US" dirty="0">
                <a:hlinkClick r:id="rId13" tooltip="Wulfenite"/>
              </a:rPr>
              <a:t>wulfenite</a:t>
            </a:r>
            <a:r>
              <a:rPr lang="en-US" dirty="0"/>
              <a:t>)</a:t>
            </a:r>
            <a:r>
              <a:rPr lang="en-US" baseline="30000" dirty="0"/>
              <a:t>[</a:t>
            </a:r>
            <a:r>
              <a:rPr lang="en-US" i="1" baseline="30000" dirty="0">
                <a:hlinkClick r:id="rId14" tooltip="Wikipedia:Citation needed"/>
              </a:rPr>
              <a:t>citation needed</a:t>
            </a:r>
            <a:r>
              <a:rPr lang="en-US" baseline="30000" dirty="0"/>
              <a:t>]</a:t>
            </a:r>
          </a:p>
          <a:p>
            <a:pPr lvl="1"/>
            <a:endParaRPr lang="en-GB" baseline="30000" dirty="0"/>
          </a:p>
          <a:p>
            <a:r>
              <a:rPr lang="en-US" dirty="0" err="1">
                <a:hlinkClick r:id="rId15" tooltip="Mechanoluminescence"/>
              </a:rPr>
              <a:t>Mechanoluminescence</a:t>
            </a:r>
            <a:r>
              <a:rPr lang="en-US" dirty="0"/>
              <a:t>, a result of a mechanical action on a solid</a:t>
            </a:r>
          </a:p>
          <a:p>
            <a:pPr lvl="1"/>
            <a:r>
              <a:rPr lang="en-US" dirty="0">
                <a:hlinkClick r:id="rId16" tooltip="Triboluminescence"/>
              </a:rPr>
              <a:t>Triboluminescence</a:t>
            </a:r>
            <a:r>
              <a:rPr lang="en-US" dirty="0"/>
              <a:t>, generated when bonds in a material are broken when that material is scratched, crushed, or rubbed</a:t>
            </a:r>
          </a:p>
          <a:p>
            <a:pPr lvl="1"/>
            <a:r>
              <a:rPr lang="en-US" dirty="0">
                <a:hlinkClick r:id="rId17" tooltip="Triboluminescence"/>
              </a:rPr>
              <a:t>Fractoluminescence</a:t>
            </a:r>
            <a:r>
              <a:rPr lang="en-US" dirty="0"/>
              <a:t>, generated when bonds in certain crystals are broken by fractures</a:t>
            </a:r>
          </a:p>
          <a:p>
            <a:pPr lvl="1"/>
            <a:r>
              <a:rPr lang="en-US" dirty="0" err="1">
                <a:hlinkClick r:id="rId18" tooltip="Piezoluminescence"/>
              </a:rPr>
              <a:t>Piezoluminescence</a:t>
            </a:r>
            <a:r>
              <a:rPr lang="en-US" dirty="0"/>
              <a:t>, produced by the action of pressure on certain solids</a:t>
            </a:r>
            <a:r>
              <a:rPr lang="en-US" baseline="30000" dirty="0">
                <a:hlinkClick r:id="rId19"/>
              </a:rPr>
              <a:t>[3]</a:t>
            </a:r>
            <a:endParaRPr lang="en-US" dirty="0"/>
          </a:p>
          <a:p>
            <a:pPr lvl="1"/>
            <a:r>
              <a:rPr lang="en-US" dirty="0" err="1">
                <a:hlinkClick r:id="rId20" tooltip="Sonoluminescence"/>
              </a:rPr>
              <a:t>Sonoluminescence</a:t>
            </a:r>
            <a:r>
              <a:rPr lang="en-US" dirty="0"/>
              <a:t>, a result of imploding bubbles in a liquid when excited by sound</a:t>
            </a:r>
          </a:p>
        </p:txBody>
      </p:sp>
      <p:sp>
        <p:nvSpPr>
          <p:cNvPr id="3" name="TextBox 2"/>
          <p:cNvSpPr txBox="1"/>
          <p:nvPr/>
        </p:nvSpPr>
        <p:spPr>
          <a:xfrm>
            <a:off x="467544" y="476672"/>
            <a:ext cx="8280920" cy="523220"/>
          </a:xfrm>
          <a:prstGeom prst="rect">
            <a:avLst/>
          </a:prstGeom>
          <a:noFill/>
        </p:spPr>
        <p:txBody>
          <a:bodyPr wrap="square" rtlCol="0">
            <a:spAutoFit/>
          </a:bodyPr>
          <a:lstStyle/>
          <a:p>
            <a:r>
              <a:rPr lang="en-GB" sz="2800" dirty="0"/>
              <a:t>Other types of luminescence </a:t>
            </a:r>
            <a:endParaRPr lang="en-US" sz="2800" dirty="0"/>
          </a:p>
        </p:txBody>
      </p:sp>
    </p:spTree>
    <p:extLst>
      <p:ext uri="{BB962C8B-B14F-4D97-AF65-F5344CB8AC3E}">
        <p14:creationId xmlns:p14="http://schemas.microsoft.com/office/powerpoint/2010/main" val="397009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1910</Words>
  <Application>Microsoft Office PowerPoint</Application>
  <PresentationFormat>Προβολή στην οθόνη (4:3)</PresentationFormat>
  <Paragraphs>151</Paragraphs>
  <Slides>33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Arial</vt:lpstr>
      <vt:lpstr>Calibri</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dc:creator>
  <cp:lastModifiedBy>Yiannis Kaliakatsos</cp:lastModifiedBy>
  <cp:revision>48</cp:revision>
  <dcterms:created xsi:type="dcterms:W3CDTF">2015-10-29T18:44:24Z</dcterms:created>
  <dcterms:modified xsi:type="dcterms:W3CDTF">2020-10-09T07:41:06Z</dcterms:modified>
</cp:coreProperties>
</file>