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9" r:id="rId4"/>
    <p:sldId id="290" r:id="rId5"/>
    <p:sldId id="273" r:id="rId6"/>
    <p:sldId id="287" r:id="rId7"/>
    <p:sldId id="292" r:id="rId8"/>
    <p:sldId id="258" r:id="rId9"/>
    <p:sldId id="28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3" r:id="rId20"/>
    <p:sldId id="260" r:id="rId21"/>
    <p:sldId id="262" r:id="rId22"/>
    <p:sldId id="264" r:id="rId23"/>
    <p:sldId id="259" r:id="rId24"/>
    <p:sldId id="263" r:id="rId25"/>
    <p:sldId id="265" r:id="rId26"/>
    <p:sldId id="266" r:id="rId27"/>
    <p:sldId id="267" r:id="rId28"/>
    <p:sldId id="268" r:id="rId29"/>
    <p:sldId id="269" r:id="rId30"/>
    <p:sldId id="270" r:id="rId31"/>
    <p:sldId id="271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5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027E-7B50-4719-A3C8-A2FEC2DCD18E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2F2B-AE50-4C44-8C77-5B9A7C8A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8/E-ink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8/E-ink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8/E-ink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fujitsu.com/global/news/pr/archives/month/2005/20050713-01.html" TargetMode="External"/><Relationship Id="rId4" Type="http://schemas.openxmlformats.org/officeDocument/2006/relationships/hyperlink" Target="http://www.eink.com/press/releases/pr89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philip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8IFu6-lC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6sfvTMAtdI" TargetMode="External"/><Relationship Id="rId4" Type="http://schemas.openxmlformats.org/officeDocument/2006/relationships/hyperlink" Target="https://www.youtube.com/watch?v=81iiGWdsJg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design.com/displays/designing-low-power-displays-battery-powered-io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lectronicdesign.com/embedded-revolution/11-myths-about-e-paper-displays" TargetMode="External"/><Relationship Id="rId4" Type="http://schemas.openxmlformats.org/officeDocument/2006/relationships/hyperlink" Target="https://www.smartcity-displays.com/how-does-e-paper-wor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2nN_wJpno2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HjwL6cAq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obileread.com/wiki/E_Ink_Pear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mobileread.com/wiki/E_Ink_Car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NRT8E5-reM&amp;t=7s&amp;ab_channel=Pocketno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8xvxJO3xr_s&amp;feature=emb_rel_pause&amp;ab_channel=Techquickie" TargetMode="External"/><Relationship Id="rId4" Type="http://schemas.openxmlformats.org/officeDocument/2006/relationships/hyperlink" Target="https://www.youtube.com/watch?v=h11TXa5a_PQ&amp;ab_channel=Gizmod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8/E-ink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52329" y="274030"/>
            <a:ext cx="827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e-paper and electronic ink displays 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75" y="1052736"/>
            <a:ext cx="838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are display technologies which are designed to mimic the appearance of ordinary ink on paper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2341" y="21328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Unlike conventional backlit flat panel displays which emit light, electronic paper displays reflect light like ordinary paper, theoretically making it more comfortable to read, and giving the surface a wider viewing angle compared to conventional displays.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4"/>
          <p:cNvSpPr/>
          <p:nvPr/>
        </p:nvSpPr>
        <p:spPr>
          <a:xfrm>
            <a:off x="582341" y="3933056"/>
            <a:ext cx="830402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contrast ratio in available displays today is reaching this of a real newspaper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An ideal e-paper display can be read in direct sunlight without the image appearing to fade.</a:t>
            </a:r>
          </a:p>
        </p:txBody>
      </p:sp>
    </p:spTree>
    <p:extLst>
      <p:ext uri="{BB962C8B-B14F-4D97-AF65-F5344CB8AC3E}">
        <p14:creationId xmlns:p14="http://schemas.microsoft.com/office/powerpoint/2010/main" val="41897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E-ink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194376" cy="251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Ορθογώνιο 1"/>
          <p:cNvSpPr/>
          <p:nvPr/>
        </p:nvSpPr>
        <p:spPr>
          <a:xfrm>
            <a:off x="812439" y="548680"/>
            <a:ext cx="7482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a voltage is applied across the two plates, the particles will migrate electrophoretically to the plate bearing the opposite charge from that on the particles.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15923" y="479715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Using active matrix driving, a single pixel can be addressed, meaning that the bottom electrode can be made either positive or negative compared to the top-electrode.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3429000"/>
            <a:ext cx="80648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rial Narrow" pitchFamily="34" charset="0"/>
              </a:rPr>
              <a:t>When the particles are located at the front (viewing) side of the display, it appears white, because light is scattered back to the viewer by the high-index titania particles. </a:t>
            </a:r>
          </a:p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rial Narrow" pitchFamily="34" charset="0"/>
              </a:rPr>
              <a:t>When the particles are located at the rear side of the display, it appears dark, because the incident light is absorbed by the colored dye.</a:t>
            </a:r>
          </a:p>
        </p:txBody>
      </p:sp>
      <p:pic>
        <p:nvPicPr>
          <p:cNvPr id="5" name="Picture 2" descr="File:E-ink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4" y="692696"/>
            <a:ext cx="7194376" cy="251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9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3140968"/>
            <a:ext cx="80648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rial Narrow" pitchFamily="34" charset="0"/>
              </a:rPr>
              <a:t>If the rear electrode is divided into a number of small picture elements (pixels), then an image can be formed by applying the appropriate voltage to each region of the display to create a pattern of reflecting and absorbing regions.</a:t>
            </a:r>
          </a:p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rial Narrow" pitchFamily="34" charset="0"/>
              </a:rPr>
              <a:t>Electrophoretic displays are considered prime examples of the electronic paper category, because of their paper-like appearance and low power consumption.</a:t>
            </a:r>
          </a:p>
        </p:txBody>
      </p:sp>
      <p:pic>
        <p:nvPicPr>
          <p:cNvPr id="5" name="Picture 2" descr="File:E-ink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194376" cy="251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31541" y="666189"/>
            <a:ext cx="8280920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>
                <a:latin typeface="Arial Narrow" pitchFamily="34" charset="0"/>
              </a:rPr>
              <a:t>Electrophoretic displays are considered prime examples of the electronic paper category, because of their paper-like appearance and low power consumption.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53808" y="4725144"/>
            <a:ext cx="8172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itchFamily="34" charset="0"/>
              </a:rPr>
              <a:t>Electrophoretic displays can be manufactured using the Electronics on Plastic by Laser Release (EPLaR) process developed by Philips Research to enable existing AM-LCD manufacturing plants to create flexible plastic displays.</a:t>
            </a:r>
            <a:endParaRPr lang="el-GR" sz="2000" dirty="0">
              <a:latin typeface="Arial Narrow" pitchFamily="34" charset="0"/>
            </a:endParaRPr>
          </a:p>
        </p:txBody>
      </p:sp>
      <p:pic>
        <p:nvPicPr>
          <p:cNvPr id="6" name="Εικόνα 5" descr="Example of an electrophoretic displ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3006"/>
            <a:ext cx="3249439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3995936" y="3098480"/>
            <a:ext cx="4261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Arial Narrow" panose="020B0606020202030204" pitchFamily="34" charset="0"/>
              </a:rPr>
              <a:t>Zoomed image of an electrophoretic display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4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5903" y="39253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>
                <a:latin typeface="Arial Narrow" pitchFamily="34" charset="0"/>
              </a:rPr>
              <a:t>Examples of commercial electrophoretic displays include the high-resolution active matrix displays used in the Amazon Kindle, Barnes &amp; Noble Nook, Sony Librie, Sony Reader, Kobo e-Reader and iRex iLiad e-readers. 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2400" dirty="0">
              <a:latin typeface="Arial Narrow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2400" dirty="0">
              <a:latin typeface="Arial Narrow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2400" dirty="0">
              <a:latin typeface="Arial Narrow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2400" dirty="0">
              <a:latin typeface="Arial Narrow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>
                <a:latin typeface="Arial Narrow" pitchFamily="34" charset="0"/>
              </a:rPr>
              <a:t>These displays are constructed from an electrophoretic imaging film manufactured by E Ink Corporation.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48" y="1916832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67656"/>
            <a:ext cx="1493143" cy="214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Example of an electrophoretic displ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96" y="2132856"/>
            <a:ext cx="41186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Ορθογώνιο 3"/>
          <p:cNvSpPr/>
          <p:nvPr/>
        </p:nvSpPr>
        <p:spPr>
          <a:xfrm>
            <a:off x="46754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Another alternative principle for electronic ink is based on spherical ink particles with opposite charges and colors at both sides. </a:t>
            </a:r>
            <a:endParaRPr lang="el-GR" sz="2400" dirty="0">
              <a:latin typeface="Arial Narrow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63126" y="4221088"/>
            <a:ext cx="838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By applying an electric field, the particles rotate and hence change color</a:t>
            </a:r>
            <a:endParaRPr lang="el-GR" sz="2400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47034" y="261021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 Narrow" pitchFamily="34" charset="0"/>
              </a:rPr>
              <a:t>What are the advantages of Electrophoretic Displays ?</a:t>
            </a:r>
          </a:p>
          <a:p>
            <a:endParaRPr lang="en-US" sz="2000" dirty="0"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High reflectivity of the white state and high contrast:</a:t>
            </a:r>
          </a:p>
          <a:p>
            <a:pPr marL="363538"/>
            <a:r>
              <a:rPr lang="en-US" sz="2400" dirty="0"/>
              <a:t>Electrophoretic ink uses basically the same pigments as in regular ink for books, newspapers, etc. Therefore ED's have the same agreeable readability as printed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High resolution:</a:t>
            </a:r>
          </a:p>
          <a:p>
            <a:pPr marL="363538"/>
            <a:r>
              <a:rPr lang="en-US" sz="2400" dirty="0"/>
              <a:t>The current resolution is about 170 pixels per inch, which is similar to the current LCD monitors for instance.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Excellent readability in direct sunlight and in dimmed light under all 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Very low energy consumption:</a:t>
            </a:r>
          </a:p>
          <a:p>
            <a:pPr marL="363538"/>
            <a:r>
              <a:rPr lang="en-US" sz="2400" dirty="0"/>
              <a:t>There is no need of a backlight that is the main energy consumer in most displays. Energy consumption is 1/10 to 1/100 of a regular LCD display.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Possibility of thin, mobile and flexible displays</a:t>
            </a:r>
            <a:r>
              <a:rPr lang="en-US" sz="2400" dirty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5" y="76470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Some recent new applications using the principle of electrophoretic ink.</a:t>
            </a:r>
            <a:endParaRPr lang="el-GR" sz="2400" dirty="0">
              <a:latin typeface="Arial Narrow" pitchFamily="34" charset="0"/>
            </a:endParaRPr>
          </a:p>
        </p:txBody>
      </p:sp>
      <p:pic>
        <p:nvPicPr>
          <p:cNvPr id="4" name="Εικόνα 3" descr="Bendable cl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0" y="1484784"/>
            <a:ext cx="3117215" cy="220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Prototypes of flexible displays by Fujits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799"/>
            <a:ext cx="2520279" cy="1874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902456" y="3872265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Bendable clock (</a:t>
            </a:r>
            <a:r>
              <a:rPr lang="el-GR" b="1" dirty="0">
                <a:hlinkClick r:id="rId4"/>
              </a:rPr>
              <a:t>E ink</a:t>
            </a:r>
            <a:r>
              <a:rPr lang="el-GR" b="1" dirty="0"/>
              <a:t>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572001" y="3502933"/>
            <a:ext cx="388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Prototypes of flexible displays (</a:t>
            </a:r>
            <a:r>
              <a:rPr lang="el-GR" b="1" dirty="0">
                <a:hlinkClick r:id="rId5"/>
              </a:rPr>
              <a:t>Fujitsu</a:t>
            </a:r>
            <a:r>
              <a:rPr lang="el-GR" b="1" dirty="0"/>
              <a:t>)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Rollable display (the 'Readius'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" y="692696"/>
            <a:ext cx="3808730" cy="20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/>
          <p:cNvSpPr/>
          <p:nvPr/>
        </p:nvSpPr>
        <p:spPr>
          <a:xfrm>
            <a:off x="763270" y="2875002"/>
            <a:ext cx="390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Rollable display, the "Readius" </a:t>
            </a:r>
            <a:r>
              <a:rPr lang="en-US" dirty="0"/>
              <a:t>(Philips)</a:t>
            </a:r>
            <a:endParaRPr lang="el-GR" dirty="0"/>
          </a:p>
        </p:txBody>
      </p:sp>
      <p:pic>
        <p:nvPicPr>
          <p:cNvPr id="5" name="Εικόνα 4" descr="Flexible news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0100"/>
            <a:ext cx="2854325" cy="3458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Ορθογώνιο 3"/>
          <p:cNvSpPr/>
          <p:nvPr/>
        </p:nvSpPr>
        <p:spPr>
          <a:xfrm>
            <a:off x="5272130" y="4365104"/>
            <a:ext cx="285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Flexible newspaper (</a:t>
            </a:r>
            <a:r>
              <a:rPr lang="el-GR" b="1" dirty="0">
                <a:hlinkClick r:id="rId4"/>
              </a:rPr>
              <a:t>Philips</a:t>
            </a:r>
            <a:r>
              <a:rPr lang="el-GR" b="1" dirty="0"/>
              <a:t>)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9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4616756-5DC3-43EA-9EBB-B983EF5C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2670"/>
            <a:ext cx="2448272" cy="32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FF1CF-462B-4048-9CE5-E14557FBB804}"/>
              </a:ext>
            </a:extLst>
          </p:cNvPr>
          <p:cNvSpPr txBox="1"/>
          <p:nvPr/>
        </p:nvSpPr>
        <p:spPr>
          <a:xfrm>
            <a:off x="611560" y="39639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Tram timetables on e-paper. Prague, prototype from May 2019.</a:t>
            </a:r>
            <a:endParaRPr lang="el-GR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9CC5991-A62B-4B2F-8226-9FA3CCA6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095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366BC-B54D-4AB8-A8B4-1AEFEA608A98}"/>
              </a:ext>
            </a:extLst>
          </p:cNvPr>
          <p:cNvSpPr txBox="1"/>
          <p:nvPr/>
        </p:nvSpPr>
        <p:spPr>
          <a:xfrm>
            <a:off x="5183560" y="3317619"/>
            <a:ext cx="3730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USB flash drive with E Ink-implemented capacity meter of available flash memory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330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329" y="109711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contrast ratio</a:t>
            </a:r>
            <a:r>
              <a:rPr lang="en-US" sz="2400" dirty="0"/>
              <a:t> is a property of a display system, defined as the ratio of the luminance of the brightest color (white) to that of the darkest color (black) that the system is capable of producing. </a:t>
            </a:r>
          </a:p>
        </p:txBody>
      </p:sp>
      <p:sp>
        <p:nvSpPr>
          <p:cNvPr id="6" name="Ορθογώνιο 1"/>
          <p:cNvSpPr/>
          <p:nvPr/>
        </p:nvSpPr>
        <p:spPr>
          <a:xfrm>
            <a:off x="452329" y="274030"/>
            <a:ext cx="827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e-paper and electronic ink displays 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AB775-CE35-493E-B298-AFE10422F4A4}"/>
              </a:ext>
            </a:extLst>
          </p:cNvPr>
          <p:cNvSpPr txBox="1"/>
          <p:nvPr/>
        </p:nvSpPr>
        <p:spPr>
          <a:xfrm>
            <a:off x="502712" y="2843535"/>
            <a:ext cx="79097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For example, a contrast ratio of 1000:1 means that the brightness of a completely white image is 1000 times greater than the brightness of a completely black image. </a:t>
            </a:r>
          </a:p>
          <a:p>
            <a:r>
              <a:rPr lang="en-US" sz="2000" dirty="0">
                <a:solidFill>
                  <a:srgbClr val="000000"/>
                </a:solidFill>
                <a:latin typeface="AtlasGrotesk-Light"/>
              </a:rPr>
              <a:t>Screens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tlasGrotesk-Light"/>
              </a:rPr>
              <a:t> with a high contrast ratio, such as 100,000:1, have darker black levels than screens with lower contrast ratios, such as 1000:1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tlasGrotesk-Light"/>
              </a:rPr>
              <a:t>A higher contrast ratio also produces images with more saturated colors since the difference between black and white is greater.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E2115-53FF-4125-853C-64F6C68DB058}"/>
              </a:ext>
            </a:extLst>
          </p:cNvPr>
          <p:cNvSpPr txBox="1"/>
          <p:nvPr/>
        </p:nvSpPr>
        <p:spPr>
          <a:xfrm>
            <a:off x="528406" y="5517232"/>
            <a:ext cx="7909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high contrast ratio is a desired aspect of any display.</a:t>
            </a:r>
          </a:p>
        </p:txBody>
      </p:sp>
    </p:spTree>
    <p:extLst>
      <p:ext uri="{BB962C8B-B14F-4D97-AF65-F5344CB8AC3E}">
        <p14:creationId xmlns:p14="http://schemas.microsoft.com/office/powerpoint/2010/main" val="25876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wired.com/images_blogs/gadgetlab/2010/11/E-Ink-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86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e-reader display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38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upload.wikimedia.org/wikipedia/commons/thumb/4/42/Optical_flat_interference.svg/800px-Optical_flat_interfere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19" y="1268760"/>
            <a:ext cx="3980950" cy="33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e-reader display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491957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Principle of operation of </a:t>
            </a:r>
            <a:r>
              <a:rPr lang="en-US" dirty="0" err="1"/>
              <a:t>Mirasol</a:t>
            </a:r>
            <a:r>
              <a:rPr lang="en-US" dirty="0"/>
              <a:t> color e-display</a:t>
            </a:r>
          </a:p>
        </p:txBody>
      </p:sp>
    </p:spTree>
    <p:extLst>
      <p:ext uri="{BB962C8B-B14F-4D97-AF65-F5344CB8AC3E}">
        <p14:creationId xmlns:p14="http://schemas.microsoft.com/office/powerpoint/2010/main" val="43997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62CE6-DF7D-40E9-A78E-699CC39A497D}"/>
              </a:ext>
            </a:extLst>
          </p:cNvPr>
          <p:cNvSpPr txBox="1"/>
          <p:nvPr/>
        </p:nvSpPr>
        <p:spPr>
          <a:xfrm>
            <a:off x="888641" y="69269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The magic behind the full-color electronic paper display runs close to the technology of the tri-color screen. </a:t>
            </a:r>
          </a:p>
          <a:p>
            <a:r>
              <a:rPr lang="en-US" sz="2400" b="0" i="0" dirty="0">
                <a:effectLst/>
              </a:rPr>
              <a:t>The only difference is that the micro cup now contains </a:t>
            </a:r>
            <a:r>
              <a:rPr lang="en-US" sz="2400" b="1" i="0" dirty="0">
                <a:effectLst/>
              </a:rPr>
              <a:t>four different pigments</a:t>
            </a:r>
            <a:r>
              <a:rPr lang="en-US" sz="2400" b="0" i="0" dirty="0">
                <a:effectLst/>
              </a:rPr>
              <a:t> instead of three: yellow, cyan, magenta and white.</a:t>
            </a:r>
            <a:endParaRPr lang="el-GR" sz="24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EA2B17A-16F5-45F1-BB93-48380F47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80670"/>
            <a:ext cx="7211751" cy="30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1016" y="35010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https://www.youtube.com/watch?v=ZY8IFu6-lCc</a:t>
            </a:r>
            <a:r>
              <a:rPr lang="en-US" dirty="0"/>
              <a:t>  (textbooks)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63691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https://www.youtube.com/watch?v=81iiGWdsJgg</a:t>
            </a:r>
            <a:r>
              <a:rPr lang="en-US" dirty="0"/>
              <a:t> (plastic display)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7798" y="42930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https://www.youtube.com/watch?v=P6sfvTMAtdI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73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91E021-580C-46F3-AACD-045570B7BD58}"/>
              </a:ext>
            </a:extLst>
          </p:cNvPr>
          <p:cNvSpPr/>
          <p:nvPr/>
        </p:nvSpPr>
        <p:spPr>
          <a:xfrm>
            <a:off x="899592" y="2060848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https://www.electronicdesign.com/displays/designing-low-power-displays-battery-powered-iot</a:t>
            </a:r>
            <a:r>
              <a:rPr lang="en-US" sz="1400" dirty="0"/>
              <a:t> </a:t>
            </a:r>
            <a:endParaRPr lang="el-G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516B5-EA67-4C1C-9317-0C60F1E8452C}"/>
              </a:ext>
            </a:extLst>
          </p:cNvPr>
          <p:cNvSpPr/>
          <p:nvPr/>
        </p:nvSpPr>
        <p:spPr>
          <a:xfrm>
            <a:off x="971600" y="310583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https://www.smartcity-displays.com/how-does-e-paper-work/</a:t>
            </a:r>
            <a:endParaRPr lang="el-GR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F8017-C0B0-477A-AF46-3879A512E4B8}"/>
              </a:ext>
            </a:extLst>
          </p:cNvPr>
          <p:cNvSpPr/>
          <p:nvPr/>
        </p:nvSpPr>
        <p:spPr>
          <a:xfrm>
            <a:off x="1043608" y="4150822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https://www.electronicdesign.com/embedded-revolution</a:t>
            </a:r>
            <a:r>
              <a:rPr lang="en-US" sz="1400">
                <a:hlinkClick r:id="rId5"/>
              </a:rPr>
              <a:t>/11-myths-about-e-paper-displays</a:t>
            </a:r>
            <a:r>
              <a:rPr lang="en-US" sz="140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6809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7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3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0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4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9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1"/>
          <p:cNvSpPr/>
          <p:nvPr/>
        </p:nvSpPr>
        <p:spPr>
          <a:xfrm>
            <a:off x="452329" y="274030"/>
            <a:ext cx="827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e-paper and electronic ink displays 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A3327-A63E-475E-BA13-B3298E93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60935" cy="45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4D2F3-EC0A-4D70-BE09-96F9578E9106}"/>
              </a:ext>
            </a:extLst>
          </p:cNvPr>
          <p:cNvSpPr txBox="1"/>
          <p:nvPr/>
        </p:nvSpPr>
        <p:spPr>
          <a:xfrm>
            <a:off x="1978035" y="9564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222222"/>
                </a:solidFill>
                <a:effectLst/>
                <a:latin typeface="AtlasGrotesk-Medium"/>
                <a:hlinkClick r:id="rId4"/>
              </a:rPr>
              <a:t>Contrast Ratio Comparison in the Dark</a:t>
            </a:r>
            <a:endParaRPr lang="en-US" b="1" i="0" dirty="0">
              <a:solidFill>
                <a:srgbClr val="000000"/>
              </a:solidFill>
              <a:effectLst/>
              <a:latin typeface="AtlasGrotesk-Medium"/>
            </a:endParaRPr>
          </a:p>
        </p:txBody>
      </p:sp>
    </p:spTree>
    <p:extLst>
      <p:ext uri="{BB962C8B-B14F-4D97-AF65-F5344CB8AC3E}">
        <p14:creationId xmlns:p14="http://schemas.microsoft.com/office/powerpoint/2010/main" val="620423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68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1"/>
          <p:cNvSpPr/>
          <p:nvPr/>
        </p:nvSpPr>
        <p:spPr>
          <a:xfrm>
            <a:off x="452329" y="274030"/>
            <a:ext cx="827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e-paper and electronic ink displays 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4D2F3-EC0A-4D70-BE09-96F9578E9106}"/>
              </a:ext>
            </a:extLst>
          </p:cNvPr>
          <p:cNvSpPr txBox="1"/>
          <p:nvPr/>
        </p:nvSpPr>
        <p:spPr>
          <a:xfrm>
            <a:off x="1969424" y="10534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222222"/>
                </a:solidFill>
                <a:effectLst/>
                <a:latin typeface="AtlasGrotesk-Medium"/>
                <a:hlinkClick r:id="rId3"/>
              </a:rPr>
              <a:t>Contrast Ratio Comparison in Daylight</a:t>
            </a:r>
            <a:endParaRPr lang="en-US" b="1" i="0" dirty="0">
              <a:solidFill>
                <a:srgbClr val="000000"/>
              </a:solidFill>
              <a:effectLst/>
              <a:latin typeface="AtlasGrotesk-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2FE40F-3D2D-428B-99A3-0AE11DD3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3279"/>
            <a:ext cx="6423633" cy="37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0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il2web.com/blog/wp-content/uploads/2009/11/amazon_kindle_2_official_photo_1-48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50547"/>
            <a:ext cx="4139952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044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well known “Kindle” from Amazon introduced in 2007 is an example of e-paper</a:t>
            </a:r>
            <a:endParaRPr lang="el-G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70863"/>
              </p:ext>
            </p:extLst>
          </p:nvPr>
        </p:nvGraphicFramePr>
        <p:xfrm>
          <a:off x="755576" y="1412781"/>
          <a:ext cx="7704856" cy="432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62">
                <a:tc>
                  <a:txBody>
                    <a:bodyPr/>
                    <a:lstStyle/>
                    <a:p>
                      <a:endParaRPr lang="el-GR" sz="1400" dirty="0">
                        <a:effectLst/>
                        <a:latin typeface="+mn-lt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Vizplex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 u="none" strike="noStrike">
                          <a:effectLst/>
                          <a:latin typeface="+mn-lt"/>
                          <a:hlinkClick r:id="rId3" tooltip="E Ink Pearl"/>
                        </a:rPr>
                        <a:t>Pearl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 u="none" strike="noStrike">
                          <a:effectLst/>
                          <a:latin typeface="+mn-lt"/>
                          <a:hlinkClick r:id="rId4" tooltip="E Ink Carta"/>
                        </a:rPr>
                        <a:t>Carta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White State Reflectivity: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40% (typical)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70% (minimum)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74%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Dark State Reflectivity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endParaRPr lang="el-GR" sz="1400">
                        <a:effectLst/>
                        <a:latin typeface="+mn-lt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24% (maximum)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19%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Contrast Ratio: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7:1 (typical)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10:1 (minimum)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15:1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Viewing Angle: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180°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near 180°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near 180°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Reflective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endParaRPr lang="el-GR" sz="1400">
                        <a:effectLst/>
                        <a:latin typeface="+mn-lt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40.7% (minimum)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44%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 u="none" strike="noStrike" dirty="0" err="1">
                          <a:effectLst/>
                          <a:latin typeface="+mn-lt"/>
                        </a:rPr>
                        <a:t>Grayscale</a:t>
                      </a:r>
                      <a:r>
                        <a:rPr lang="el-G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l-GR" sz="1400" dirty="0" err="1">
                          <a:effectLst/>
                          <a:latin typeface="+mn-lt"/>
                        </a:rPr>
                        <a:t>Capability</a:t>
                      </a:r>
                      <a:r>
                        <a:rPr lang="el-GR" sz="1400" dirty="0">
                          <a:effectLst/>
                          <a:latin typeface="+mn-lt"/>
                        </a:rPr>
                        <a:t>:</a:t>
                      </a:r>
                      <a:endParaRPr lang="el-G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4-bit (16 gray levels)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4-bit, 16 gray levels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4-bit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578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Image Update Time: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740 ms (grayscale mode)</a:t>
                      </a:r>
                      <a:br>
                        <a:rPr lang="en-US" sz="1400">
                          <a:effectLst/>
                          <a:latin typeface="+mn-lt"/>
                        </a:rPr>
                      </a:br>
                      <a:r>
                        <a:rPr lang="en-US" sz="1400">
                          <a:effectLst/>
                          <a:latin typeface="+mn-lt"/>
                        </a:rPr>
                        <a:t>260 ms (1-bit mode)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600 ms (grayscale)</a:t>
                      </a:r>
                      <a:br>
                        <a:rPr lang="el-GR" sz="1400">
                          <a:effectLst/>
                          <a:latin typeface="+mn-lt"/>
                        </a:rPr>
                      </a:br>
                      <a:r>
                        <a:rPr lang="el-GR" sz="1400">
                          <a:effectLst/>
                          <a:latin typeface="+mn-lt"/>
                        </a:rPr>
                        <a:t>120 ms (1 bit)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450 ms (grayscale)</a:t>
                      </a:r>
                      <a:br>
                        <a:rPr lang="el-GR" sz="1400">
                          <a:effectLst/>
                          <a:latin typeface="+mn-lt"/>
                        </a:rPr>
                      </a:br>
                      <a:r>
                        <a:rPr lang="el-GR" sz="1400">
                          <a:effectLst/>
                          <a:latin typeface="+mn-lt"/>
                        </a:rPr>
                        <a:t>120 ms (1 bit)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6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Resolution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200 ppi max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>
                          <a:effectLst/>
                          <a:latin typeface="+mn-lt"/>
                        </a:rPr>
                        <a:t>200 ppi plus</a:t>
                      </a:r>
                      <a:endParaRPr lang="el-G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300 </a:t>
                      </a:r>
                      <a:r>
                        <a:rPr lang="el-GR" sz="1400" dirty="0" err="1">
                          <a:effectLst/>
                          <a:latin typeface="+mn-lt"/>
                        </a:rPr>
                        <a:t>ppi</a:t>
                      </a:r>
                      <a:r>
                        <a:rPr lang="el-GR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+mn-lt"/>
                        </a:rPr>
                        <a:t>plus</a:t>
                      </a:r>
                      <a:endParaRPr lang="el-G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206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characteristics of e-displays</a:t>
            </a:r>
          </a:p>
        </p:txBody>
      </p:sp>
    </p:spTree>
    <p:extLst>
      <p:ext uri="{BB962C8B-B14F-4D97-AF65-F5344CB8AC3E}">
        <p14:creationId xmlns:p14="http://schemas.microsoft.com/office/powerpoint/2010/main" val="37277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952" y="83416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e-paper screens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3B676-4BC8-4E3F-AA4C-1156B5F29598}"/>
              </a:ext>
            </a:extLst>
          </p:cNvPr>
          <p:cNvSpPr txBox="1"/>
          <p:nvPr/>
        </p:nvSpPr>
        <p:spPr>
          <a:xfrm>
            <a:off x="606252" y="1628800"/>
            <a:ext cx="7931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https://www.youtube.com/watch?v=6NRT8E5-reM&amp;t=7s&amp;ab_channel=Pocketnow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https://www.youtube.com/watch?v=h11TXa5a_PQ&amp;ab_channel=Gizmodo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E6845-8833-4547-AE1F-0D15DC58C5FE}"/>
              </a:ext>
            </a:extLst>
          </p:cNvPr>
          <p:cNvSpPr txBox="1"/>
          <p:nvPr/>
        </p:nvSpPr>
        <p:spPr>
          <a:xfrm>
            <a:off x="672952" y="2967335"/>
            <a:ext cx="7139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https://www.youtube.com/watch?v=8xvxJO3xr_s&amp;feature=emb_rel_pause&amp;ab_channel=Techquickie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0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927" y="11967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Electrophoresis is the migration of charged colloidal particles or molecules through a stationary medium under the influence of an applied electric field usually provided by immersed electrodes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927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Electrophoresis – Electrophoretic display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27" y="332656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the simplest implementation of an electrophoretic display, titanium dioxide (</a:t>
            </a:r>
            <a:r>
              <a:rPr lang="en-US" sz="2400" dirty="0" err="1"/>
              <a:t>titania</a:t>
            </a:r>
            <a:r>
              <a:rPr lang="en-US" sz="2400" dirty="0"/>
              <a:t>) particles approximately one micrometer in diameter are dispersed in a hydrocarbon oil.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r>
              <a:rPr lang="en-US" sz="2400" dirty="0"/>
              <a:t>A dark-colored dye is also added to the oil, along  with surfactants  and charging agents that cause the particles to take on an electric charge. 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This mixture is placed between two parallel, conductive plates separated by a gap of 10 to 100 micrometers.</a:t>
            </a:r>
          </a:p>
        </p:txBody>
      </p:sp>
      <p:pic>
        <p:nvPicPr>
          <p:cNvPr id="3" name="Picture 2" descr="File:E-ink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47" y="1700808"/>
            <a:ext cx="6258272" cy="2190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6222547"/>
            <a:ext cx="904679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1229</Words>
  <Application>Microsoft Office PowerPoint</Application>
  <PresentationFormat>Προβολή στην οθόνη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AtlasGrotesk-Light</vt:lpstr>
      <vt:lpstr>AtlasGrotesk-Medium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</dc:creator>
  <cp:lastModifiedBy>Yiannis Kaliakatsos</cp:lastModifiedBy>
  <cp:revision>27</cp:revision>
  <dcterms:created xsi:type="dcterms:W3CDTF">2015-11-22T19:04:56Z</dcterms:created>
  <dcterms:modified xsi:type="dcterms:W3CDTF">2020-11-04T16:44:00Z</dcterms:modified>
</cp:coreProperties>
</file>