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3" r:id="rId3"/>
    <p:sldId id="309" r:id="rId4"/>
    <p:sldId id="314" r:id="rId5"/>
    <p:sldId id="315" r:id="rId6"/>
    <p:sldId id="316" r:id="rId7"/>
    <p:sldId id="317" r:id="rId8"/>
    <p:sldId id="303" r:id="rId9"/>
    <p:sldId id="304" r:id="rId10"/>
    <p:sldId id="297" r:id="rId11"/>
    <p:sldId id="298" r:id="rId12"/>
    <p:sldId id="299" r:id="rId13"/>
    <p:sldId id="300" r:id="rId14"/>
    <p:sldId id="301" r:id="rId15"/>
    <p:sldId id="302" r:id="rId16"/>
    <p:sldId id="295" r:id="rId17"/>
    <p:sldId id="265" r:id="rId18"/>
    <p:sldId id="266" r:id="rId19"/>
    <p:sldId id="296" r:id="rId20"/>
    <p:sldId id="267" r:id="rId21"/>
    <p:sldId id="269" r:id="rId22"/>
    <p:sldId id="270" r:id="rId23"/>
    <p:sldId id="272" r:id="rId24"/>
    <p:sldId id="273" r:id="rId25"/>
    <p:sldId id="271" r:id="rId26"/>
    <p:sldId id="306" r:id="rId27"/>
    <p:sldId id="305" r:id="rId28"/>
    <p:sldId id="274" r:id="rId29"/>
    <p:sldId id="275" r:id="rId30"/>
    <p:sldId id="276" r:id="rId31"/>
    <p:sldId id="277" r:id="rId32"/>
    <p:sldId id="278" r:id="rId33"/>
    <p:sldId id="279" r:id="rId34"/>
    <p:sldId id="280" r:id="rId35"/>
    <p:sldId id="308" r:id="rId36"/>
    <p:sldId id="268" r:id="rId37"/>
    <p:sldId id="281"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84E20-CB02-4543-901D-B193C63715F4}" v="2" dt="2020-04-07T17:20:09.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78" d="100"/>
          <a:sy n="78" d="100"/>
        </p:scale>
        <p:origin x="81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6B30B1-F141-4816-96AA-815C6E6584FC}"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2713713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B30B1-F141-4816-96AA-815C6E6584FC}"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386976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B30B1-F141-4816-96AA-815C6E6584FC}"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132499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B30B1-F141-4816-96AA-815C6E6584FC}"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423374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B30B1-F141-4816-96AA-815C6E6584FC}" type="datetimeFigureOut">
              <a:rPr lang="en-US" smtClean="0"/>
              <a:t>07-Apr-20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307757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6B30B1-F141-4816-96AA-815C6E6584FC}" type="datetimeFigureOut">
              <a:rPr lang="en-US" smtClean="0"/>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375128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6B30B1-F141-4816-96AA-815C6E6584FC}" type="datetimeFigureOut">
              <a:rPr lang="en-US" smtClean="0"/>
              <a:t>07-Apr-20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186049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6B30B1-F141-4816-96AA-815C6E6584FC}" type="datetimeFigureOut">
              <a:rPr lang="en-US" smtClean="0"/>
              <a:t>07-Apr-20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349825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B30B1-F141-4816-96AA-815C6E6584FC}" type="datetimeFigureOut">
              <a:rPr lang="en-US" smtClean="0"/>
              <a:t>07-Apr-20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243100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B30B1-F141-4816-96AA-815C6E6584FC}" type="datetimeFigureOut">
              <a:rPr lang="en-US" smtClean="0"/>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209847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6B30B1-F141-4816-96AA-815C6E6584FC}" type="datetimeFigureOut">
              <a:rPr lang="en-US" smtClean="0"/>
              <a:t>07-Apr-20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FAE40-6177-45D5-AC73-584655BAA522}" type="slidenum">
              <a:rPr lang="en-US" smtClean="0"/>
              <a:t>‹#›</a:t>
            </a:fld>
            <a:endParaRPr lang="en-US"/>
          </a:p>
        </p:txBody>
      </p:sp>
    </p:spTree>
    <p:extLst>
      <p:ext uri="{BB962C8B-B14F-4D97-AF65-F5344CB8AC3E}">
        <p14:creationId xmlns:p14="http://schemas.microsoft.com/office/powerpoint/2010/main" val="212667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B30B1-F141-4816-96AA-815C6E6584FC}" type="datetimeFigureOut">
              <a:rPr lang="en-US" smtClean="0"/>
              <a:t>07-Apr-20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FAE40-6177-45D5-AC73-584655BAA522}" type="slidenum">
              <a:rPr lang="en-US" smtClean="0"/>
              <a:t>‹#›</a:t>
            </a:fld>
            <a:endParaRPr lang="en-US"/>
          </a:p>
        </p:txBody>
      </p:sp>
    </p:spTree>
    <p:extLst>
      <p:ext uri="{BB962C8B-B14F-4D97-AF65-F5344CB8AC3E}">
        <p14:creationId xmlns:p14="http://schemas.microsoft.com/office/powerpoint/2010/main" val="291107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94tReSbyPYc?feature=oembed"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3-Zd1UCSMaQ?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2-kKb03cJKA?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Jfpe9txZ4ec?start=48&amp;feature=oembed"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nNxg90S8Vo8?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389" y="1268760"/>
            <a:ext cx="8280920" cy="446276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t>Plasma is a form of matter in which many of the electrons wander around freely among the nuclei of the atoms. </a:t>
            </a:r>
          </a:p>
          <a:p>
            <a:pPr marL="342900" indent="-342900">
              <a:spcAft>
                <a:spcPts val="600"/>
              </a:spcAft>
              <a:buFont typeface="Arial" panose="020B0604020202020204" pitchFamily="34" charset="0"/>
              <a:buChar char="•"/>
            </a:pPr>
            <a:r>
              <a:rPr lang="en-US" sz="2400" dirty="0"/>
              <a:t>Plasma has been called the fourth state of matter, the other three being solid , liquid , and gas .</a:t>
            </a:r>
            <a:endParaRPr lang="el-GR" sz="2400" dirty="0"/>
          </a:p>
          <a:p>
            <a:pPr marL="342900" indent="-342900">
              <a:spcAft>
                <a:spcPts val="600"/>
              </a:spcAft>
              <a:buFont typeface="Arial" panose="020B0604020202020204" pitchFamily="34" charset="0"/>
              <a:buChar char="•"/>
            </a:pPr>
            <a:r>
              <a:rPr lang="en-US" sz="2400" dirty="0"/>
              <a:t>Normally, the electrons in a solid, liquid, or gaseous sample of matter stay with the same atomic nucleus. </a:t>
            </a:r>
          </a:p>
          <a:p>
            <a:pPr marL="342900" indent="-342900">
              <a:spcAft>
                <a:spcPts val="600"/>
              </a:spcAft>
              <a:buFont typeface="Arial" panose="020B0604020202020204" pitchFamily="34" charset="0"/>
              <a:buChar char="•"/>
            </a:pPr>
            <a:r>
              <a:rPr lang="en-US" sz="2400" dirty="0"/>
              <a:t>Some electrons can move from atom to atom if  an electrical current flows in a solid or liquid, but the motion occurs as short jumps by individual electrons between adjacent nuclei. </a:t>
            </a:r>
          </a:p>
          <a:p>
            <a:pPr marL="342900" indent="-342900">
              <a:spcAft>
                <a:spcPts val="600"/>
              </a:spcAft>
              <a:buFont typeface="Arial" panose="020B0604020202020204" pitchFamily="34" charset="0"/>
              <a:buChar char="•"/>
            </a:pPr>
            <a:r>
              <a:rPr lang="en-US" sz="2400" dirty="0"/>
              <a:t>In a plasma, a significant number of electrons have such high energy levels that no nucleus can hold them.</a:t>
            </a:r>
            <a:endParaRPr lang="el-GR" sz="2400" dirty="0"/>
          </a:p>
        </p:txBody>
      </p:sp>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 Definition</a:t>
            </a:r>
          </a:p>
        </p:txBody>
      </p:sp>
    </p:spTree>
    <p:extLst>
      <p:ext uri="{BB962C8B-B14F-4D97-AF65-F5344CB8AC3E}">
        <p14:creationId xmlns:p14="http://schemas.microsoft.com/office/powerpoint/2010/main" val="8108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fujitsu-general.com/global/products/pdp/technology/images/pdp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421" y="3723805"/>
            <a:ext cx="2685570" cy="13307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5608" y="3789040"/>
            <a:ext cx="5184576" cy="1200329"/>
          </a:xfrm>
          <a:prstGeom prst="rect">
            <a:avLst/>
          </a:prstGeom>
        </p:spPr>
        <p:txBody>
          <a:bodyPr wrap="square">
            <a:spAutoFit/>
          </a:bodyPr>
          <a:lstStyle/>
          <a:p>
            <a:pPr marL="342900" indent="-342900">
              <a:buFont typeface="Arial" panose="020B0604020202020204" pitchFamily="34" charset="0"/>
              <a:buChar char="•"/>
            </a:pPr>
            <a:r>
              <a:rPr lang="en-US" sz="2400" dirty="0"/>
              <a:t>A plasma panel is two sheets of 1/16 inch glass</a:t>
            </a:r>
          </a:p>
          <a:p>
            <a:pPr marL="342900" indent="-342900">
              <a:buFont typeface="Arial" panose="020B0604020202020204" pitchFamily="34" charset="0"/>
              <a:buChar char="•"/>
            </a:pPr>
            <a:r>
              <a:rPr lang="en-US" sz="2400" dirty="0"/>
              <a:t>The glass is shown here in edge view</a:t>
            </a:r>
          </a:p>
        </p:txBody>
      </p:sp>
      <p:sp>
        <p:nvSpPr>
          <p:cNvPr id="6" name="Rectangle 5"/>
          <p:cNvSpPr/>
          <p:nvPr/>
        </p:nvSpPr>
        <p:spPr>
          <a:xfrm>
            <a:off x="660309" y="409083"/>
            <a:ext cx="5743239" cy="646331"/>
          </a:xfrm>
          <a:prstGeom prst="rect">
            <a:avLst/>
          </a:prstGeom>
        </p:spPr>
        <p:txBody>
          <a:bodyPr wrap="none">
            <a:spAutoFit/>
          </a:bodyPr>
          <a:lstStyle/>
          <a:p>
            <a:r>
              <a:rPr lang="en-US" sz="3600" b="1" dirty="0">
                <a:solidFill>
                  <a:srgbClr val="002060"/>
                </a:solidFill>
                <a:effectLst>
                  <a:outerShdw blurRad="38100" dist="38100" dir="2700000" algn="tl">
                    <a:srgbClr val="000000">
                      <a:alpha val="43137"/>
                    </a:srgbClr>
                  </a:outerShdw>
                </a:effectLst>
              </a:rPr>
              <a:t>How A Plasma Display Works</a:t>
            </a:r>
          </a:p>
        </p:txBody>
      </p:sp>
      <p:sp>
        <p:nvSpPr>
          <p:cNvPr id="2" name="Rectangle 1"/>
          <p:cNvSpPr/>
          <p:nvPr/>
        </p:nvSpPr>
        <p:spPr>
          <a:xfrm>
            <a:off x="784524" y="1916832"/>
            <a:ext cx="5052089" cy="523220"/>
          </a:xfrm>
          <a:prstGeom prst="rect">
            <a:avLst/>
          </a:prstGeom>
        </p:spPr>
        <p:txBody>
          <a:bodyPr wrap="none">
            <a:spAutoFit/>
          </a:bodyPr>
          <a:lstStyle/>
          <a:p>
            <a:r>
              <a:rPr lang="en-GB" sz="2800" b="1" dirty="0">
                <a:solidFill>
                  <a:srgbClr val="002060"/>
                </a:solidFill>
              </a:rPr>
              <a:t>Construction of a Plasma Display</a:t>
            </a:r>
          </a:p>
        </p:txBody>
      </p:sp>
    </p:spTree>
    <p:extLst>
      <p:ext uri="{BB962C8B-B14F-4D97-AF65-F5344CB8AC3E}">
        <p14:creationId xmlns:p14="http://schemas.microsoft.com/office/powerpoint/2010/main" val="11813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fujitsu-general.com/global/products/pdp/technology/images/pdp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309" y="3743491"/>
            <a:ext cx="2736304" cy="13681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3717032"/>
            <a:ext cx="5112568" cy="1569660"/>
          </a:xfrm>
          <a:prstGeom prst="rect">
            <a:avLst/>
          </a:prstGeom>
        </p:spPr>
        <p:txBody>
          <a:bodyPr wrap="square">
            <a:spAutoFit/>
          </a:bodyPr>
          <a:lstStyle/>
          <a:p>
            <a:pPr marL="342900" indent="-342900">
              <a:buFont typeface="Arial" panose="020B0604020202020204" pitchFamily="34" charset="0"/>
              <a:buChar char="•"/>
            </a:pPr>
            <a:r>
              <a:rPr lang="en-US" sz="2400" dirty="0"/>
              <a:t>Transparent electrodes are coated inside the glass</a:t>
            </a:r>
          </a:p>
          <a:p>
            <a:pPr marL="342900" indent="-342900">
              <a:buFont typeface="Arial" panose="020B0604020202020204" pitchFamily="34" charset="0"/>
              <a:buChar char="•"/>
            </a:pPr>
            <a:r>
              <a:rPr lang="en-US" sz="2400" dirty="0"/>
              <a:t>Two on the front and one on the rear glass</a:t>
            </a:r>
          </a:p>
        </p:txBody>
      </p:sp>
      <p:pic>
        <p:nvPicPr>
          <p:cNvPr id="9" name="Picture 4" descr="http://www.fujitsu-general.com/global/products/pdp/technology/images/pdp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647" y="1367037"/>
            <a:ext cx="2680364" cy="16153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31055" y="1412776"/>
            <a:ext cx="5184576" cy="1569660"/>
          </a:xfrm>
          <a:prstGeom prst="rect">
            <a:avLst/>
          </a:prstGeom>
        </p:spPr>
        <p:txBody>
          <a:bodyPr wrap="square">
            <a:spAutoFit/>
          </a:bodyPr>
          <a:lstStyle/>
          <a:p>
            <a:pPr marL="285750" indent="-285750">
              <a:buFont typeface="Arial" panose="020B0604020202020204" pitchFamily="34" charset="0"/>
              <a:buChar char="•"/>
            </a:pPr>
            <a:r>
              <a:rPr lang="en-US" sz="2400" dirty="0"/>
              <a:t>Uniform spacers separate the sheets of glass</a:t>
            </a:r>
          </a:p>
          <a:p>
            <a:pPr marL="285750" indent="-285750">
              <a:buFont typeface="Arial" panose="020B0604020202020204" pitchFamily="34" charset="0"/>
              <a:buChar char="•"/>
            </a:pPr>
            <a:r>
              <a:rPr lang="en-US" sz="2400" dirty="0"/>
              <a:t>The spacers also create R-G-B sub-pixels</a:t>
            </a:r>
          </a:p>
        </p:txBody>
      </p:sp>
      <p:sp>
        <p:nvSpPr>
          <p:cNvPr id="7" name="Rectangle 6"/>
          <p:cNvSpPr/>
          <p:nvPr/>
        </p:nvSpPr>
        <p:spPr>
          <a:xfrm>
            <a:off x="863542" y="404664"/>
            <a:ext cx="5052089" cy="523220"/>
          </a:xfrm>
          <a:prstGeom prst="rect">
            <a:avLst/>
          </a:prstGeom>
        </p:spPr>
        <p:txBody>
          <a:bodyPr wrap="none">
            <a:spAutoFit/>
          </a:bodyPr>
          <a:lstStyle/>
          <a:p>
            <a:r>
              <a:rPr lang="en-GB" sz="2800" b="1" dirty="0">
                <a:solidFill>
                  <a:srgbClr val="002060"/>
                </a:solidFill>
              </a:rPr>
              <a:t>Construction of a Plasma Display</a:t>
            </a:r>
          </a:p>
        </p:txBody>
      </p:sp>
    </p:spTree>
    <p:extLst>
      <p:ext uri="{BB962C8B-B14F-4D97-AF65-F5344CB8AC3E}">
        <p14:creationId xmlns:p14="http://schemas.microsoft.com/office/powerpoint/2010/main" val="23079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fujitsu-general.com/global/products/pdp/technology/images/pdp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493" y="4132531"/>
            <a:ext cx="3072342"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2504" y="4293096"/>
            <a:ext cx="5076056" cy="830997"/>
          </a:xfrm>
          <a:prstGeom prst="rect">
            <a:avLst/>
          </a:prstGeom>
        </p:spPr>
        <p:txBody>
          <a:bodyPr wrap="square">
            <a:spAutoFit/>
          </a:bodyPr>
          <a:lstStyle/>
          <a:p>
            <a:pPr marL="285750" indent="-285750">
              <a:buFont typeface="Arial" panose="020B0604020202020204" pitchFamily="34" charset="0"/>
              <a:buChar char="•"/>
            </a:pPr>
            <a:r>
              <a:rPr lang="en-US" sz="2400" dirty="0"/>
              <a:t>The sub-pixel is filled with a mixture of neon &amp; xenon</a:t>
            </a:r>
          </a:p>
        </p:txBody>
      </p:sp>
      <p:pic>
        <p:nvPicPr>
          <p:cNvPr id="5" name="Picture 4" descr="http://www.fujitsu-general.com/global/products/pdp/technology/images/pdp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480" y="1772816"/>
            <a:ext cx="2815970" cy="15965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0008" y="1772816"/>
            <a:ext cx="4968552" cy="1569660"/>
          </a:xfrm>
          <a:prstGeom prst="rect">
            <a:avLst/>
          </a:prstGeom>
        </p:spPr>
        <p:txBody>
          <a:bodyPr wrap="square">
            <a:spAutoFit/>
          </a:bodyPr>
          <a:lstStyle/>
          <a:p>
            <a:pPr marL="342900" indent="-342900">
              <a:buFont typeface="Arial" panose="020B0604020202020204" pitchFamily="34" charset="0"/>
              <a:buChar char="•"/>
            </a:pPr>
            <a:r>
              <a:rPr lang="en-US" sz="2400" dirty="0"/>
              <a:t>Phosphor is coated into the inside of the rear glass</a:t>
            </a:r>
          </a:p>
          <a:p>
            <a:pPr marL="342900" indent="-342900">
              <a:buFont typeface="Arial" panose="020B0604020202020204" pitchFamily="34" charset="0"/>
              <a:buChar char="•"/>
            </a:pPr>
            <a:r>
              <a:rPr lang="en-US" sz="2400" dirty="0"/>
              <a:t>This phosphor resembles CRT phosphor</a:t>
            </a:r>
          </a:p>
        </p:txBody>
      </p:sp>
      <p:sp>
        <p:nvSpPr>
          <p:cNvPr id="7" name="Rectangle 6"/>
          <p:cNvSpPr/>
          <p:nvPr/>
        </p:nvSpPr>
        <p:spPr>
          <a:xfrm>
            <a:off x="784523" y="692696"/>
            <a:ext cx="5052089" cy="523220"/>
          </a:xfrm>
          <a:prstGeom prst="rect">
            <a:avLst/>
          </a:prstGeom>
        </p:spPr>
        <p:txBody>
          <a:bodyPr wrap="none">
            <a:spAutoFit/>
          </a:bodyPr>
          <a:lstStyle/>
          <a:p>
            <a:r>
              <a:rPr lang="en-GB" sz="2800" b="1" dirty="0">
                <a:solidFill>
                  <a:srgbClr val="002060"/>
                </a:solidFill>
              </a:rPr>
              <a:t>Construction of a Plasma Display</a:t>
            </a:r>
          </a:p>
        </p:txBody>
      </p:sp>
    </p:spTree>
    <p:extLst>
      <p:ext uri="{BB962C8B-B14F-4D97-AF65-F5344CB8AC3E}">
        <p14:creationId xmlns:p14="http://schemas.microsoft.com/office/powerpoint/2010/main" val="9755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additive="base">
                                        <p:cTn id="31" dur="500" fill="hold"/>
                                        <p:tgtEl>
                                          <p:spTgt spid="3074"/>
                                        </p:tgtEl>
                                        <p:attrNameLst>
                                          <p:attrName>ppt_x</p:attrName>
                                        </p:attrNameLst>
                                      </p:cBhvr>
                                      <p:tavLst>
                                        <p:tav tm="0">
                                          <p:val>
                                            <p:strVal val="#ppt_x"/>
                                          </p:val>
                                        </p:tav>
                                        <p:tav tm="100000">
                                          <p:val>
                                            <p:strVal val="#ppt_x"/>
                                          </p:val>
                                        </p:tav>
                                      </p:tavLst>
                                    </p:anim>
                                    <p:anim calcmode="lin" valueType="num">
                                      <p:cBhvr additive="base">
                                        <p:cTn id="3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fujitsu-general.com/global/products/pdp/technology/images/pdp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5" y="1412776"/>
            <a:ext cx="3093707" cy="11601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7802" y="1577347"/>
            <a:ext cx="4716016" cy="830997"/>
          </a:xfrm>
          <a:prstGeom prst="rect">
            <a:avLst/>
          </a:prstGeom>
        </p:spPr>
        <p:txBody>
          <a:bodyPr wrap="square">
            <a:spAutoFit/>
          </a:bodyPr>
          <a:lstStyle/>
          <a:p>
            <a:pPr marL="285750" indent="-285750">
              <a:buFont typeface="Arial" panose="020B0604020202020204" pitchFamily="34" charset="0"/>
              <a:buChar char="•"/>
            </a:pPr>
            <a:r>
              <a:rPr lang="en-US" sz="2400" dirty="0"/>
              <a:t>A voltage differential is created between the front electrodes</a:t>
            </a:r>
          </a:p>
        </p:txBody>
      </p:sp>
      <p:pic>
        <p:nvPicPr>
          <p:cNvPr id="4100" name="Picture 4" descr="http://www.fujitsu-general.com/global/products/pdp/technology/images/pdp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760" y="2894510"/>
            <a:ext cx="2864456" cy="14705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8329" y="2996952"/>
            <a:ext cx="4897806" cy="1569660"/>
          </a:xfrm>
          <a:prstGeom prst="rect">
            <a:avLst/>
          </a:prstGeom>
        </p:spPr>
        <p:txBody>
          <a:bodyPr wrap="square">
            <a:spAutoFit/>
          </a:bodyPr>
          <a:lstStyle/>
          <a:p>
            <a:pPr marL="285750" indent="-285750">
              <a:buFont typeface="Arial" panose="020B0604020202020204" pitchFamily="34" charset="0"/>
              <a:buChar char="•"/>
            </a:pPr>
            <a:r>
              <a:rPr lang="en-US" sz="2400" dirty="0"/>
              <a:t>A voltage differential is created between the front electrodes</a:t>
            </a:r>
          </a:p>
          <a:p>
            <a:pPr marL="285750" indent="-285750">
              <a:buFont typeface="Arial" panose="020B0604020202020204" pitchFamily="34" charset="0"/>
              <a:buChar char="•"/>
            </a:pPr>
            <a:r>
              <a:rPr lang="en-US" sz="2400" dirty="0"/>
              <a:t>The resulting electric field adds energy to the gas mixture</a:t>
            </a:r>
          </a:p>
        </p:txBody>
      </p:sp>
      <p:sp>
        <p:nvSpPr>
          <p:cNvPr id="5" name="TextBox 4"/>
          <p:cNvSpPr txBox="1"/>
          <p:nvPr/>
        </p:nvSpPr>
        <p:spPr>
          <a:xfrm>
            <a:off x="611560" y="484867"/>
            <a:ext cx="7992887" cy="584775"/>
          </a:xfrm>
          <a:prstGeom prst="rect">
            <a:avLst/>
          </a:prstGeom>
          <a:noFill/>
        </p:spPr>
        <p:txBody>
          <a:bodyPr wrap="square" rtlCol="0">
            <a:spAutoFit/>
          </a:bodyPr>
          <a:lstStyle/>
          <a:p>
            <a:r>
              <a:rPr lang="en-GB" sz="3200" b="1" dirty="0">
                <a:solidFill>
                  <a:srgbClr val="002060"/>
                </a:solidFill>
              </a:rPr>
              <a:t>Creation and Activation of Plasma</a:t>
            </a:r>
            <a:endParaRPr lang="en-US" sz="3200" b="1" dirty="0">
              <a:solidFill>
                <a:srgbClr val="002060"/>
              </a:solidFill>
            </a:endParaRPr>
          </a:p>
        </p:txBody>
      </p:sp>
    </p:spTree>
    <p:extLst>
      <p:ext uri="{BB962C8B-B14F-4D97-AF65-F5344CB8AC3E}">
        <p14:creationId xmlns:p14="http://schemas.microsoft.com/office/powerpoint/2010/main" val="41612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additive="base">
                                        <p:cTn id="32" dur="500" fill="hold"/>
                                        <p:tgtEl>
                                          <p:spTgt spid="4100"/>
                                        </p:tgtEl>
                                        <p:attrNameLst>
                                          <p:attrName>ppt_x</p:attrName>
                                        </p:attrNameLst>
                                      </p:cBhvr>
                                      <p:tavLst>
                                        <p:tav tm="0">
                                          <p:val>
                                            <p:strVal val="#ppt_x"/>
                                          </p:val>
                                        </p:tav>
                                        <p:tav tm="100000">
                                          <p:val>
                                            <p:strVal val="#ppt_x"/>
                                          </p:val>
                                        </p:tav>
                                      </p:tavLst>
                                    </p:anim>
                                    <p:anim calcmode="lin" valueType="num">
                                      <p:cBhvr additive="base">
                                        <p:cTn id="3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www.fujitsu-general.com/global/products/pdp/technology/images/pdp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460" y="1532508"/>
            <a:ext cx="2985211" cy="11194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3832" y="1459368"/>
            <a:ext cx="4860032" cy="1569660"/>
          </a:xfrm>
          <a:prstGeom prst="rect">
            <a:avLst/>
          </a:prstGeom>
        </p:spPr>
        <p:txBody>
          <a:bodyPr wrap="square">
            <a:spAutoFit/>
          </a:bodyPr>
          <a:lstStyle/>
          <a:p>
            <a:pPr marL="285750" indent="-285750">
              <a:buFont typeface="Arial" panose="020B0604020202020204" pitchFamily="34" charset="0"/>
              <a:buChar char="•"/>
            </a:pPr>
            <a:r>
              <a:rPr lang="en-US" sz="2400" dirty="0"/>
              <a:t>A second voltage is applied to the rear glass electrode</a:t>
            </a:r>
          </a:p>
          <a:p>
            <a:pPr marL="285750" indent="-285750">
              <a:buFont typeface="Arial" panose="020B0604020202020204" pitchFamily="34" charset="0"/>
              <a:buChar char="•"/>
            </a:pPr>
            <a:r>
              <a:rPr lang="en-US" sz="2400" dirty="0"/>
              <a:t>A voltage differential is created on the ADRESS electrodes</a:t>
            </a:r>
          </a:p>
        </p:txBody>
      </p:sp>
      <p:pic>
        <p:nvPicPr>
          <p:cNvPr id="5124" name="Picture 4" descr="http://www.fujitsu-general.com/global/products/pdp/technology/images/pdp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606" y="3645024"/>
            <a:ext cx="3072342" cy="11521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7584" y="3429000"/>
            <a:ext cx="4752528" cy="1569660"/>
          </a:xfrm>
          <a:prstGeom prst="rect">
            <a:avLst/>
          </a:prstGeom>
        </p:spPr>
        <p:txBody>
          <a:bodyPr wrap="square">
            <a:spAutoFit/>
          </a:bodyPr>
          <a:lstStyle/>
          <a:p>
            <a:pPr marL="285750" indent="-285750">
              <a:buFont typeface="Arial" panose="020B0604020202020204" pitchFamily="34" charset="0"/>
              <a:buChar char="•"/>
            </a:pPr>
            <a:r>
              <a:rPr lang="en-US" sz="2400" dirty="0"/>
              <a:t>A second voltage is applied to the rear glass electrode</a:t>
            </a:r>
          </a:p>
          <a:p>
            <a:pPr marL="285750" indent="-285750">
              <a:buFont typeface="Arial" panose="020B0604020202020204" pitchFamily="34" charset="0"/>
              <a:buChar char="•"/>
            </a:pPr>
            <a:r>
              <a:rPr lang="en-US" sz="2400" dirty="0"/>
              <a:t>This electric field changes the gas to a plasma state</a:t>
            </a:r>
          </a:p>
        </p:txBody>
      </p:sp>
      <p:sp>
        <p:nvSpPr>
          <p:cNvPr id="7" name="TextBox 6"/>
          <p:cNvSpPr txBox="1"/>
          <p:nvPr/>
        </p:nvSpPr>
        <p:spPr>
          <a:xfrm>
            <a:off x="611560" y="484867"/>
            <a:ext cx="7992887" cy="584775"/>
          </a:xfrm>
          <a:prstGeom prst="rect">
            <a:avLst/>
          </a:prstGeom>
          <a:noFill/>
        </p:spPr>
        <p:txBody>
          <a:bodyPr wrap="square" rtlCol="0">
            <a:spAutoFit/>
          </a:bodyPr>
          <a:lstStyle/>
          <a:p>
            <a:r>
              <a:rPr lang="en-GB" sz="3200" b="1" dirty="0">
                <a:solidFill>
                  <a:srgbClr val="002060"/>
                </a:solidFill>
              </a:rPr>
              <a:t>Creation and Activation of Plasma</a:t>
            </a:r>
            <a:endParaRPr lang="en-US" sz="3200" b="1" dirty="0">
              <a:solidFill>
                <a:srgbClr val="002060"/>
              </a:solidFill>
            </a:endParaRPr>
          </a:p>
        </p:txBody>
      </p:sp>
    </p:spTree>
    <p:extLst>
      <p:ext uri="{BB962C8B-B14F-4D97-AF65-F5344CB8AC3E}">
        <p14:creationId xmlns:p14="http://schemas.microsoft.com/office/powerpoint/2010/main" val="23573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 calcmode="lin" valueType="num">
                                      <p:cBhvr additive="base">
                                        <p:cTn id="37" dur="500" fill="hold"/>
                                        <p:tgtEl>
                                          <p:spTgt spid="5124"/>
                                        </p:tgtEl>
                                        <p:attrNameLst>
                                          <p:attrName>ppt_x</p:attrName>
                                        </p:attrNameLst>
                                      </p:cBhvr>
                                      <p:tavLst>
                                        <p:tav tm="0">
                                          <p:val>
                                            <p:strVal val="#ppt_x"/>
                                          </p:val>
                                        </p:tav>
                                        <p:tav tm="100000">
                                          <p:val>
                                            <p:strVal val="#ppt_x"/>
                                          </p:val>
                                        </p:tav>
                                      </p:tavLst>
                                    </p:anim>
                                    <p:anim calcmode="lin" valueType="num">
                                      <p:cBhvr additive="base">
                                        <p:cTn id="3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www.fujitsu-general.com/global/products/pdp/technology/images/pd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452" y="1796073"/>
            <a:ext cx="3132203" cy="1174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fujitsu-general.com/global/products/pdp/technology/images/pdp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9676" y="3724533"/>
            <a:ext cx="3032075" cy="16378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1967863"/>
            <a:ext cx="4572000" cy="830997"/>
          </a:xfrm>
          <a:prstGeom prst="rect">
            <a:avLst/>
          </a:prstGeom>
        </p:spPr>
        <p:txBody>
          <a:bodyPr>
            <a:spAutoFit/>
          </a:bodyPr>
          <a:lstStyle/>
          <a:p>
            <a:pPr marL="285750" indent="-285750">
              <a:buFont typeface="Arial" panose="020B0604020202020204" pitchFamily="34" charset="0"/>
              <a:buChar char="•"/>
            </a:pPr>
            <a:r>
              <a:rPr lang="en-US" sz="2400" dirty="0"/>
              <a:t>The change of state to plasma releases ultraviolet energy</a:t>
            </a:r>
          </a:p>
        </p:txBody>
      </p:sp>
      <p:sp>
        <p:nvSpPr>
          <p:cNvPr id="3" name="Rectangle 2"/>
          <p:cNvSpPr/>
          <p:nvPr/>
        </p:nvSpPr>
        <p:spPr>
          <a:xfrm>
            <a:off x="776288" y="3792736"/>
            <a:ext cx="4572000" cy="1569660"/>
          </a:xfrm>
          <a:prstGeom prst="rect">
            <a:avLst/>
          </a:prstGeom>
        </p:spPr>
        <p:txBody>
          <a:bodyPr>
            <a:spAutoFit/>
          </a:bodyPr>
          <a:lstStyle/>
          <a:p>
            <a:pPr marL="342900" indent="-342900">
              <a:buFont typeface="Arial" panose="020B0604020202020204" pitchFamily="34" charset="0"/>
              <a:buChar char="•"/>
            </a:pPr>
            <a:r>
              <a:rPr lang="en-US" sz="2400" dirty="0"/>
              <a:t>The change of state to plasma releases ultraviolet energy</a:t>
            </a:r>
          </a:p>
          <a:p>
            <a:pPr marL="342900" indent="-342900">
              <a:buFont typeface="Arial" panose="020B0604020202020204" pitchFamily="34" charset="0"/>
              <a:buChar char="•"/>
            </a:pPr>
            <a:r>
              <a:rPr lang="en-US" sz="2400" dirty="0"/>
              <a:t>The UV excites the phosphor and it emits visible light</a:t>
            </a:r>
          </a:p>
        </p:txBody>
      </p:sp>
      <p:sp>
        <p:nvSpPr>
          <p:cNvPr id="7" name="TextBox 6"/>
          <p:cNvSpPr txBox="1"/>
          <p:nvPr/>
        </p:nvSpPr>
        <p:spPr>
          <a:xfrm>
            <a:off x="611560" y="484867"/>
            <a:ext cx="7992887" cy="584775"/>
          </a:xfrm>
          <a:prstGeom prst="rect">
            <a:avLst/>
          </a:prstGeom>
          <a:noFill/>
        </p:spPr>
        <p:txBody>
          <a:bodyPr wrap="square" rtlCol="0">
            <a:spAutoFit/>
          </a:bodyPr>
          <a:lstStyle/>
          <a:p>
            <a:r>
              <a:rPr lang="en-GB" sz="3200" b="1" dirty="0">
                <a:solidFill>
                  <a:srgbClr val="002060"/>
                </a:solidFill>
              </a:rPr>
              <a:t>Creation and Activation of Plasma</a:t>
            </a:r>
            <a:endParaRPr lang="en-US" sz="3200" b="1" dirty="0">
              <a:solidFill>
                <a:srgbClr val="002060"/>
              </a:solidFill>
            </a:endParaRPr>
          </a:p>
        </p:txBody>
      </p:sp>
    </p:spTree>
    <p:extLst>
      <p:ext uri="{BB962C8B-B14F-4D97-AF65-F5344CB8AC3E}">
        <p14:creationId xmlns:p14="http://schemas.microsoft.com/office/powerpoint/2010/main" val="26867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3350" y="1253971"/>
            <a:ext cx="4248472" cy="2939266"/>
          </a:xfrm>
          <a:prstGeom prst="rect">
            <a:avLst/>
          </a:prstGeom>
          <a:noFill/>
        </p:spPr>
        <p:txBody>
          <a:bodyPr wrap="square" rtlCol="0">
            <a:spAutoFit/>
          </a:bodyPr>
          <a:lstStyle/>
          <a:p>
            <a:pPr>
              <a:lnSpc>
                <a:spcPts val="3000"/>
              </a:lnSpc>
              <a:spcAft>
                <a:spcPts val="1200"/>
              </a:spcAft>
            </a:pPr>
            <a:r>
              <a:rPr lang="en-US" sz="2400" dirty="0">
                <a:latin typeface="Arial Narrow" pitchFamily="34" charset="0"/>
              </a:rPr>
              <a:t>­The  noble gas in a plasma display is contained in hundreds of thousands of tiny cells positioned between two plates of glass. </a:t>
            </a:r>
          </a:p>
          <a:p>
            <a:pPr>
              <a:lnSpc>
                <a:spcPts val="3000"/>
              </a:lnSpc>
              <a:spcAft>
                <a:spcPts val="1200"/>
              </a:spcAft>
            </a:pPr>
            <a:r>
              <a:rPr lang="en-US" sz="2400" dirty="0">
                <a:latin typeface="Arial Narrow" pitchFamily="34" charset="0"/>
              </a:rPr>
              <a:t>Long electrodes are also sandwiched between the glass plates, on both sides of the cells. </a:t>
            </a:r>
          </a:p>
        </p:txBody>
      </p:sp>
      <p:sp>
        <p:nvSpPr>
          <p:cNvPr id="4" name="TextBox 3"/>
          <p:cNvSpPr txBox="1"/>
          <p:nvPr/>
        </p:nvSpPr>
        <p:spPr>
          <a:xfrm>
            <a:off x="473968" y="4221088"/>
            <a:ext cx="8068915" cy="2065309"/>
          </a:xfrm>
          <a:prstGeom prst="rect">
            <a:avLst/>
          </a:prstGeom>
          <a:noFill/>
        </p:spPr>
        <p:txBody>
          <a:bodyPr wrap="square" rtlCol="0">
            <a:spAutoFit/>
          </a:bodyPr>
          <a:lstStyle/>
          <a:p>
            <a:pPr algn="just">
              <a:lnSpc>
                <a:spcPts val="3000"/>
              </a:lnSpc>
              <a:spcAft>
                <a:spcPts val="600"/>
              </a:spcAft>
            </a:pPr>
            <a:r>
              <a:rPr lang="en-US" sz="2400" dirty="0">
                <a:solidFill>
                  <a:prstClr val="black"/>
                </a:solidFill>
                <a:latin typeface="Arial Narrow" pitchFamily="34" charset="0"/>
              </a:rPr>
              <a:t>The address electrodes sit behind the cells, along the rear glass plate.</a:t>
            </a:r>
          </a:p>
          <a:p>
            <a:pPr algn="just">
              <a:lnSpc>
                <a:spcPts val="3000"/>
              </a:lnSpc>
              <a:spcAft>
                <a:spcPts val="600"/>
              </a:spcAft>
            </a:pPr>
            <a:r>
              <a:rPr lang="en-US" sz="2400" dirty="0">
                <a:latin typeface="Arial Narrow" pitchFamily="34" charset="0"/>
              </a:rPr>
              <a:t>The transparent display electrodes, which are surrounded by an insulating dielectric material and covered by a magnesium oxide protective layer, are mounted above the cell, along the front glass plate.</a:t>
            </a:r>
            <a:r>
              <a:rPr lang="en-US" sz="2400" dirty="0">
                <a:solidFill>
                  <a:prstClr val="black"/>
                </a:solidFill>
                <a:latin typeface="Arial Narrow" pitchFamily="34" charset="0"/>
              </a:rPr>
              <a:t> </a:t>
            </a:r>
            <a:endParaRPr lang="el-GR" sz="2400" dirty="0">
              <a:solidFill>
                <a:prstClr val="black"/>
              </a:solidFill>
              <a:latin typeface="Arial Narrow" pitchFamily="34" charset="0"/>
            </a:endParaRPr>
          </a:p>
        </p:txBody>
      </p:sp>
      <p:pic>
        <p:nvPicPr>
          <p:cNvPr id="3074" name="Picture 2" descr="http://www.warrantyweek.com/library/ww20030505/fujitsu-pd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68" y="1556792"/>
            <a:ext cx="3810000" cy="233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3748" y="551667"/>
            <a:ext cx="8099205" cy="584775"/>
          </a:xfrm>
          <a:prstGeom prst="rect">
            <a:avLst/>
          </a:prstGeom>
          <a:noFill/>
        </p:spPr>
        <p:txBody>
          <a:bodyPr wrap="square" rtlCol="0">
            <a:spAutoFit/>
          </a:bodyPr>
          <a:lstStyle/>
          <a:p>
            <a:r>
              <a:rPr lang="en-US" sz="3200" b="1" dirty="0">
                <a:solidFill>
                  <a:srgbClr val="002060"/>
                </a:solidFill>
                <a:latin typeface="Arial Narrow" pitchFamily="34" charset="0"/>
              </a:rPr>
              <a:t>How a plasma display works (cont)</a:t>
            </a:r>
            <a:endParaRPr lang="el-GR" sz="3200" b="1" dirty="0">
              <a:solidFill>
                <a:srgbClr val="002060"/>
              </a:solidFill>
              <a:latin typeface="Arial Narrow"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3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static.ddmcdn.com/gif/plasma-display-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849" y="98072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4" y="933630"/>
            <a:ext cx="3811273" cy="4154984"/>
          </a:xfrm>
          <a:prstGeom prst="rect">
            <a:avLst/>
          </a:prstGeom>
          <a:noFill/>
        </p:spPr>
        <p:txBody>
          <a:bodyPr wrap="square" rtlCol="0">
            <a:spAutoFit/>
          </a:bodyPr>
          <a:lstStyle/>
          <a:p>
            <a:r>
              <a:rPr lang="en-US" sz="2400" dirty="0"/>
              <a:t>Plasma screens are composed of millions of cells sandwiched between two panels of glass. </a:t>
            </a:r>
          </a:p>
          <a:p>
            <a:endParaRPr lang="en-US" sz="2400" dirty="0"/>
          </a:p>
          <a:p>
            <a:r>
              <a:rPr lang="en-US" sz="2400" dirty="0"/>
              <a:t>Placed between the glass plates extending across the entire screen, are long electrodes known as address electrodes and display electrodes which form a grid. </a:t>
            </a:r>
          </a:p>
        </p:txBody>
      </p:sp>
      <p:sp>
        <p:nvSpPr>
          <p:cNvPr id="5" name="TextBox 4"/>
          <p:cNvSpPr txBox="1"/>
          <p:nvPr/>
        </p:nvSpPr>
        <p:spPr>
          <a:xfrm>
            <a:off x="755573" y="5186809"/>
            <a:ext cx="7621275" cy="461665"/>
          </a:xfrm>
          <a:prstGeom prst="rect">
            <a:avLst/>
          </a:prstGeom>
          <a:noFill/>
        </p:spPr>
        <p:txBody>
          <a:bodyPr wrap="square" rtlCol="0">
            <a:spAutoFit/>
          </a:bodyPr>
          <a:lstStyle/>
          <a:p>
            <a:r>
              <a:rPr lang="en-US" sz="2400" dirty="0"/>
              <a:t>The address electrodes are printed onto the rear glass plate.</a:t>
            </a:r>
          </a:p>
        </p:txBody>
      </p:sp>
    </p:spTree>
    <p:extLst>
      <p:ext uri="{BB962C8B-B14F-4D97-AF65-F5344CB8AC3E}">
        <p14:creationId xmlns:p14="http://schemas.microsoft.com/office/powerpoint/2010/main" val="6493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3568" y="836712"/>
            <a:ext cx="8208912" cy="2308324"/>
          </a:xfrm>
          <a:prstGeom prst="rect">
            <a:avLst/>
          </a:prstGeom>
        </p:spPr>
        <p:txBody>
          <a:bodyPr wrap="square">
            <a:spAutoFit/>
          </a:bodyPr>
          <a:lstStyle/>
          <a:p>
            <a:r>
              <a:rPr lang="en-US" sz="2400" dirty="0"/>
              <a:t>The transparent display electrodes, insulated by a dielectric material and covered by a protective magnesium oxide layer, are located above the cells along the front glass plate. </a:t>
            </a:r>
          </a:p>
          <a:p>
            <a:endParaRPr lang="en-US" sz="2400" dirty="0"/>
          </a:p>
          <a:p>
            <a:r>
              <a:rPr lang="en-US" sz="2400" dirty="0"/>
              <a:t>The electrodes intersecting a specific cell are charged in order to excite a xenon and neon gas mixture contained within each cell. </a:t>
            </a:r>
          </a:p>
        </p:txBody>
      </p:sp>
      <p:pic>
        <p:nvPicPr>
          <p:cNvPr id="5" name="Picture 4" descr="http://static.ddmcdn.com/gif/plasma-display-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09" y="320675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8024" y="3206752"/>
            <a:ext cx="3960440" cy="2308324"/>
          </a:xfrm>
          <a:prstGeom prst="rect">
            <a:avLst/>
          </a:prstGeom>
          <a:noFill/>
        </p:spPr>
        <p:txBody>
          <a:bodyPr wrap="square" rtlCol="0">
            <a:spAutoFit/>
          </a:bodyPr>
          <a:lstStyle/>
          <a:p>
            <a:r>
              <a:rPr lang="en-US" sz="2400" dirty="0"/>
              <a:t>When the gas mixture is excited creating a plasma, it releases ultraviolet light which then excites the phosphor electrons located on the sides of the cells. </a:t>
            </a:r>
          </a:p>
        </p:txBody>
      </p:sp>
    </p:spTree>
    <p:extLst>
      <p:ext uri="{BB962C8B-B14F-4D97-AF65-F5344CB8AC3E}">
        <p14:creationId xmlns:p14="http://schemas.microsoft.com/office/powerpoint/2010/main" val="22729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31363" y="692696"/>
            <a:ext cx="8208912" cy="2323713"/>
          </a:xfrm>
          <a:prstGeom prst="rect">
            <a:avLst/>
          </a:prstGeom>
        </p:spPr>
        <p:txBody>
          <a:bodyPr wrap="square">
            <a:spAutoFit/>
          </a:bodyPr>
          <a:lstStyle/>
          <a:p>
            <a:pPr>
              <a:lnSpc>
                <a:spcPts val="3000"/>
              </a:lnSpc>
              <a:spcAft>
                <a:spcPts val="1200"/>
              </a:spcAft>
            </a:pPr>
            <a:r>
              <a:rPr lang="en-US" sz="2400" dirty="0">
                <a:latin typeface="Arial Narrow" pitchFamily="34" charset="0"/>
              </a:rPr>
              <a:t>Both sets of electrodes extend across the entire screen. </a:t>
            </a:r>
          </a:p>
          <a:p>
            <a:pPr>
              <a:lnSpc>
                <a:spcPts val="3000"/>
              </a:lnSpc>
              <a:spcAft>
                <a:spcPts val="1200"/>
              </a:spcAft>
            </a:pPr>
            <a:r>
              <a:rPr lang="en-US" sz="2400" dirty="0">
                <a:latin typeface="Arial Narrow" pitchFamily="34" charset="0"/>
              </a:rPr>
              <a:t>The display electrodes are arranged in horizontal rows along the screen and the address electrodes are arranged in vertical columns. </a:t>
            </a:r>
          </a:p>
          <a:p>
            <a:pPr>
              <a:lnSpc>
                <a:spcPts val="3000"/>
              </a:lnSpc>
              <a:spcAft>
                <a:spcPts val="1200"/>
              </a:spcAft>
            </a:pPr>
            <a:r>
              <a:rPr lang="en-US" sz="2400" dirty="0">
                <a:latin typeface="Arial Narrow" pitchFamily="34" charset="0"/>
              </a:rPr>
              <a:t>As you can see in the diagram the vertical and horizontal electrodes form a basic grid.</a:t>
            </a:r>
            <a:endParaRPr lang="el-GR" sz="2400" dirty="0">
              <a:latin typeface="Arial Narrow" pitchFamily="34" charset="0"/>
            </a:endParaRPr>
          </a:p>
        </p:txBody>
      </p:sp>
      <p:pic>
        <p:nvPicPr>
          <p:cNvPr id="3" name="Picture 2" descr="http://static.ddmcdn.com/gif/plasma-display-w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96" y="314096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976" y="3151634"/>
            <a:ext cx="4104456" cy="2911695"/>
          </a:xfrm>
          <a:prstGeom prst="rect">
            <a:avLst/>
          </a:prstGeom>
          <a:noFill/>
        </p:spPr>
        <p:txBody>
          <a:bodyPr wrap="square" rtlCol="0">
            <a:spAutoFit/>
          </a:bodyPr>
          <a:lstStyle/>
          <a:p>
            <a:pPr>
              <a:lnSpc>
                <a:spcPts val="3000"/>
              </a:lnSpc>
              <a:spcAft>
                <a:spcPts val="1200"/>
              </a:spcAft>
            </a:pPr>
            <a:r>
              <a:rPr lang="en-US" sz="2400" dirty="0">
                <a:latin typeface="Arial Narrow" pitchFamily="34" charset="0"/>
              </a:rPr>
              <a:t>To ionize the gas in a particular cell, the plasma display's computer charges the electrodes that intersect at that cell. </a:t>
            </a:r>
          </a:p>
          <a:p>
            <a:pPr>
              <a:lnSpc>
                <a:spcPts val="3000"/>
              </a:lnSpc>
              <a:spcAft>
                <a:spcPts val="1200"/>
              </a:spcAft>
            </a:pPr>
            <a:r>
              <a:rPr lang="en-US" sz="2400" dirty="0">
                <a:latin typeface="Arial Narrow" pitchFamily="34" charset="0"/>
              </a:rPr>
              <a:t>It does this thousands of times in a small fraction of a second, charging each cell in turn.</a:t>
            </a:r>
            <a:endParaRPr lang="el-GR" sz="2400" dirty="0">
              <a:latin typeface="Arial Narrow" pitchFamily="34" charset="0"/>
            </a:endParaRPr>
          </a:p>
        </p:txBody>
      </p:sp>
      <p:sp>
        <p:nvSpPr>
          <p:cNvPr id="7" name="TextBox 6"/>
          <p:cNvSpPr txBox="1"/>
          <p:nvPr/>
        </p:nvSpPr>
        <p:spPr>
          <a:xfrm>
            <a:off x="431363" y="107921"/>
            <a:ext cx="8099205" cy="584775"/>
          </a:xfrm>
          <a:prstGeom prst="rect">
            <a:avLst/>
          </a:prstGeom>
          <a:noFill/>
        </p:spPr>
        <p:txBody>
          <a:bodyPr wrap="square" rtlCol="0">
            <a:spAutoFit/>
          </a:bodyPr>
          <a:lstStyle/>
          <a:p>
            <a:r>
              <a:rPr lang="en-US" sz="3200" b="1" dirty="0">
                <a:solidFill>
                  <a:srgbClr val="002060"/>
                </a:solidFill>
                <a:latin typeface="Arial Narrow" pitchFamily="34" charset="0"/>
              </a:rPr>
              <a:t>How a plasma display works (cont)</a:t>
            </a:r>
            <a:endParaRPr lang="el-GR" sz="3200" b="1" dirty="0">
              <a:solidFill>
                <a:srgbClr val="002060"/>
              </a:solidFill>
              <a:latin typeface="Arial Narrow"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9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 Definition</a:t>
            </a:r>
          </a:p>
        </p:txBody>
      </p:sp>
      <p:pic>
        <p:nvPicPr>
          <p:cNvPr id="5" name="Ηλεκτρονικά πολυμέσα 4" title="What Is Plasma | Properties of Matter | Chemistry | FuseSchool">
            <a:hlinkClick r:id="" action="ppaction://media"/>
            <a:extLst>
              <a:ext uri="{FF2B5EF4-FFF2-40B4-BE49-F238E27FC236}">
                <a16:creationId xmlns:a16="http://schemas.microsoft.com/office/drawing/2014/main" id="{2AED910A-2077-423B-A4DA-4B085F71946A}"/>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96002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620688"/>
            <a:ext cx="8280920" cy="1938992"/>
          </a:xfrm>
          <a:prstGeom prst="rect">
            <a:avLst/>
          </a:prstGeom>
        </p:spPr>
        <p:txBody>
          <a:bodyPr wrap="square">
            <a:spAutoFit/>
          </a:bodyPr>
          <a:lstStyle/>
          <a:p>
            <a:r>
              <a:rPr lang="en-US" sz="2400" dirty="0"/>
              <a:t>When those electrons revert back to their original lower energy state, visible light is emitted. Each PDP pixel is composed of three cells containing red, green, and blue phosphors respectively. The phosphors are separated by ribs which prevent the phosphors from chemically contaminating each other (crosstalk). </a:t>
            </a:r>
          </a:p>
        </p:txBody>
      </p:sp>
      <p:pic>
        <p:nvPicPr>
          <p:cNvPr id="5" name="Picture 2" descr="http://i236.photobucket.com/albums/ff105/sanjaykram/PDP_Large/PDPCell2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828836"/>
            <a:ext cx="2796419" cy="2771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51920" y="3429926"/>
            <a:ext cx="5040560" cy="1569660"/>
          </a:xfrm>
          <a:prstGeom prst="rect">
            <a:avLst/>
          </a:prstGeom>
        </p:spPr>
        <p:txBody>
          <a:bodyPr wrap="square">
            <a:spAutoFit/>
          </a:bodyPr>
          <a:lstStyle/>
          <a:p>
            <a:r>
              <a:rPr lang="en-US" sz="2400" dirty="0"/>
              <a:t>Activating these </a:t>
            </a:r>
            <a:r>
              <a:rPr lang="en-US" sz="2400" dirty="0" err="1"/>
              <a:t>colour</a:t>
            </a:r>
            <a:r>
              <a:rPr lang="en-US" sz="2400" dirty="0"/>
              <a:t> combinations at varying intensities, by the amount of current generated, results in the </a:t>
            </a:r>
            <a:r>
              <a:rPr lang="en-US" sz="2400" dirty="0" err="1"/>
              <a:t>colour</a:t>
            </a:r>
            <a:r>
              <a:rPr lang="en-US" sz="2400" dirty="0"/>
              <a:t> generation as seen on the display</a:t>
            </a:r>
          </a:p>
        </p:txBody>
      </p:sp>
    </p:spTree>
    <p:extLst>
      <p:ext uri="{BB962C8B-B14F-4D97-AF65-F5344CB8AC3E}">
        <p14:creationId xmlns:p14="http://schemas.microsoft.com/office/powerpoint/2010/main" val="337566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2342" y="548680"/>
            <a:ext cx="8208912" cy="1200329"/>
          </a:xfrm>
          <a:prstGeom prst="rect">
            <a:avLst/>
          </a:prstGeom>
        </p:spPr>
        <p:txBody>
          <a:bodyPr wrap="square">
            <a:spAutoFit/>
          </a:bodyPr>
          <a:lstStyle/>
          <a:p>
            <a:r>
              <a:rPr lang="en-US" sz="3600" b="1" dirty="0">
                <a:solidFill>
                  <a:srgbClr val="002060"/>
                </a:solidFill>
                <a:effectLst>
                  <a:outerShdw blurRad="38100" dist="38100" dir="2700000" algn="tl">
                    <a:srgbClr val="000000">
                      <a:alpha val="43137"/>
                    </a:srgbClr>
                  </a:outerShdw>
                </a:effectLst>
              </a:rPr>
              <a:t>Some of the advantages of plasma technology include:</a:t>
            </a:r>
          </a:p>
        </p:txBody>
      </p:sp>
    </p:spTree>
    <p:extLst>
      <p:ext uri="{BB962C8B-B14F-4D97-AF65-F5344CB8AC3E}">
        <p14:creationId xmlns:p14="http://schemas.microsoft.com/office/powerpoint/2010/main" val="2114088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8397" y="548680"/>
            <a:ext cx="8136904" cy="4278094"/>
          </a:xfrm>
          <a:prstGeom prst="rect">
            <a:avLst/>
          </a:prstGeom>
        </p:spPr>
        <p:txBody>
          <a:bodyPr wrap="square">
            <a:spAutoFit/>
          </a:bodyPr>
          <a:lstStyle/>
          <a:p>
            <a:r>
              <a:rPr lang="en-US" sz="3200" b="1" dirty="0">
                <a:solidFill>
                  <a:srgbClr val="002060"/>
                </a:solidFill>
              </a:rPr>
              <a:t>Higher Resolution</a:t>
            </a:r>
            <a:br>
              <a:rPr lang="en-US" sz="2400" dirty="0"/>
            </a:br>
            <a:endParaRPr lang="en-US" sz="2400" dirty="0"/>
          </a:p>
          <a:p>
            <a:r>
              <a:rPr lang="en-US" sz="2400" dirty="0"/>
              <a:t>Plasma Televisions have higher resolution than most conventional TV sets, and are capable of displaying full HDTV and DTV signals as well as XGA, SVGA, all the way up to UWXGA (1920 X 1080) signals from a computer. </a:t>
            </a:r>
          </a:p>
          <a:p>
            <a:endParaRPr lang="en-US" sz="2400" dirty="0"/>
          </a:p>
          <a:p>
            <a:r>
              <a:rPr lang="en-US" sz="2400" dirty="0"/>
              <a:t>For example, a plasma display with a 1366 x 768 native resolution can display images from 1080i and 720p HDTV resolution, as well as 480i, 480p, 1080i and 720p DVD video signals.</a:t>
            </a:r>
          </a:p>
        </p:txBody>
      </p:sp>
    </p:spTree>
    <p:extLst>
      <p:ext uri="{BB962C8B-B14F-4D97-AF65-F5344CB8AC3E}">
        <p14:creationId xmlns:p14="http://schemas.microsoft.com/office/powerpoint/2010/main" val="22428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2393" y="692696"/>
            <a:ext cx="8208912" cy="5016758"/>
          </a:xfrm>
          <a:prstGeom prst="rect">
            <a:avLst/>
          </a:prstGeom>
        </p:spPr>
        <p:txBody>
          <a:bodyPr wrap="square">
            <a:spAutoFit/>
          </a:bodyPr>
          <a:lstStyle/>
          <a:p>
            <a:r>
              <a:rPr lang="en-US" sz="3200" b="1" dirty="0">
                <a:solidFill>
                  <a:srgbClr val="002060"/>
                </a:solidFill>
              </a:rPr>
              <a:t>No Scan Lines</a:t>
            </a:r>
            <a:br>
              <a:rPr lang="en-US" sz="2400" dirty="0"/>
            </a:br>
            <a:endParaRPr lang="en-US" sz="2400" dirty="0"/>
          </a:p>
          <a:p>
            <a:r>
              <a:rPr lang="en-US" sz="2400" dirty="0"/>
              <a:t>Conventional CRTs use an electron beam to scan the picture tube from top to bottom at regular intervals, lighting the phosphors to create the image. With standard (NTSC) TV, visible scan lines can be seen. </a:t>
            </a:r>
          </a:p>
          <a:p>
            <a:endParaRPr lang="en-US" sz="2400" dirty="0"/>
          </a:p>
          <a:p>
            <a:r>
              <a:rPr lang="en-US" sz="2400" dirty="0"/>
              <a:t>Plasma screens have no scan lines due to the fact that each and every pixel cell has its own transistor electrode. This creates a smooth, evenly lit image across the entire surface of the display. Most current plasma displays also include built-in line doubling to improve image quality from low resolution analog video signals.</a:t>
            </a:r>
          </a:p>
        </p:txBody>
      </p:sp>
    </p:spTree>
    <p:extLst>
      <p:ext uri="{BB962C8B-B14F-4D97-AF65-F5344CB8AC3E}">
        <p14:creationId xmlns:p14="http://schemas.microsoft.com/office/powerpoint/2010/main" val="28477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1971" y="548680"/>
            <a:ext cx="8208912" cy="5386090"/>
          </a:xfrm>
          <a:prstGeom prst="rect">
            <a:avLst/>
          </a:prstGeom>
        </p:spPr>
        <p:txBody>
          <a:bodyPr wrap="square">
            <a:spAutoFit/>
          </a:bodyPr>
          <a:lstStyle/>
          <a:p>
            <a:r>
              <a:rPr lang="en-US" sz="3200" b="1" dirty="0">
                <a:solidFill>
                  <a:srgbClr val="002060"/>
                </a:solidFill>
              </a:rPr>
              <a:t>Exceptional Color Accuracy</a:t>
            </a:r>
            <a:br>
              <a:rPr lang="en-US" sz="2400" dirty="0"/>
            </a:br>
            <a:endParaRPr lang="en-US" sz="2400" dirty="0"/>
          </a:p>
          <a:p>
            <a:r>
              <a:rPr lang="en-US" sz="2400" dirty="0"/>
              <a:t>Due to advances in both plasma panel technology and digital video processing, today's top-of-the-line plasma televisions can display billions of colors, resulting in smooth gradations between even very subtle shades, and an overall picture quality that is extremely lifelike and realistic. </a:t>
            </a:r>
          </a:p>
          <a:p>
            <a:endParaRPr lang="en-US" sz="2400" dirty="0"/>
          </a:p>
          <a:p>
            <a:r>
              <a:rPr lang="en-US" sz="2400" dirty="0"/>
              <a:t>Plasma TVs in general boast the best color reproduction of any flat panel TV technology, and advances are made with each new model year in plasma production. </a:t>
            </a:r>
          </a:p>
          <a:p>
            <a:endParaRPr lang="en-US" sz="2400" dirty="0"/>
          </a:p>
          <a:p>
            <a:r>
              <a:rPr lang="en-US" sz="2400" dirty="0"/>
              <a:t>For color accuracy, Plasma televisions are simply without compare (with the exception of the new OLED TV technology).</a:t>
            </a:r>
          </a:p>
        </p:txBody>
      </p:sp>
    </p:spTree>
    <p:extLst>
      <p:ext uri="{BB962C8B-B14F-4D97-AF65-F5344CB8AC3E}">
        <p14:creationId xmlns:p14="http://schemas.microsoft.com/office/powerpoint/2010/main" val="228736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8678" y="764704"/>
            <a:ext cx="8208912" cy="5016758"/>
          </a:xfrm>
          <a:prstGeom prst="rect">
            <a:avLst/>
          </a:prstGeom>
        </p:spPr>
        <p:txBody>
          <a:bodyPr wrap="square">
            <a:spAutoFit/>
          </a:bodyPr>
          <a:lstStyle/>
          <a:p>
            <a:r>
              <a:rPr lang="en-US" sz="3200" b="1" dirty="0">
                <a:solidFill>
                  <a:srgbClr val="002060"/>
                </a:solidFill>
              </a:rPr>
              <a:t>Wide Screen Aspect Ratio</a:t>
            </a:r>
            <a:br>
              <a:rPr lang="en-US" sz="2400" dirty="0"/>
            </a:br>
            <a:endParaRPr lang="en-US" sz="2400" dirty="0"/>
          </a:p>
          <a:p>
            <a:r>
              <a:rPr lang="en-US" sz="2400" dirty="0"/>
              <a:t>Plasma televisions have a widescreen 16:9 aspect ratio, which was originally designed to match the natural field of view of the human eye. </a:t>
            </a:r>
          </a:p>
          <a:p>
            <a:endParaRPr lang="en-US" sz="2400" dirty="0"/>
          </a:p>
          <a:p>
            <a:r>
              <a:rPr lang="en-US" sz="2400" dirty="0"/>
              <a:t>Of course you're familiar with the wide screen aspect from watching movies in the theater—and a widescreen plasma TV allows you to watch movies in the format the director intended. </a:t>
            </a:r>
          </a:p>
          <a:p>
            <a:endParaRPr lang="en-US" sz="2400" dirty="0"/>
          </a:p>
          <a:p>
            <a:r>
              <a:rPr lang="en-US" sz="2400" dirty="0"/>
              <a:t>The 16:9 aspect ratio is also the chosen format for HDTV content, whether it's broadcast over the air or through digital cable or satellite TV.</a:t>
            </a:r>
          </a:p>
        </p:txBody>
      </p:sp>
    </p:spTree>
    <p:extLst>
      <p:ext uri="{BB962C8B-B14F-4D97-AF65-F5344CB8AC3E}">
        <p14:creationId xmlns:p14="http://schemas.microsoft.com/office/powerpoint/2010/main" val="121393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4433" y="1268760"/>
            <a:ext cx="8280920" cy="4154984"/>
          </a:xfrm>
          <a:prstGeom prst="rect">
            <a:avLst/>
          </a:prstGeom>
        </p:spPr>
        <p:txBody>
          <a:bodyPr wrap="square">
            <a:spAutoFit/>
          </a:bodyPr>
          <a:lstStyle/>
          <a:p>
            <a:r>
              <a:rPr lang="en-US" sz="2400" dirty="0"/>
              <a:t>But what happens when you watch a standard (4:3) TV program or a computer image? </a:t>
            </a:r>
          </a:p>
          <a:p>
            <a:r>
              <a:rPr lang="en-US" sz="2400" dirty="0"/>
              <a:t>Choosing a plasma TV that scales images appropriately will give you the most enjoyment from your plasma, as well as extending its life. </a:t>
            </a:r>
          </a:p>
          <a:p>
            <a:r>
              <a:rPr lang="en-US" sz="2400" dirty="0"/>
              <a:t>There are several algorithms used to scale incoming video signals to match the plasma's native 16:9 aspect ratio. </a:t>
            </a:r>
          </a:p>
          <a:p>
            <a:r>
              <a:rPr lang="en-US" sz="2400" dirty="0"/>
              <a:t>All plasma screens can show the image in its original 4:3 format with bars (either black or gray) on the sides of the image, but there can be some variation among plasma screens in how well they convert a 4:3 image to the widescreen monitor. </a:t>
            </a:r>
          </a:p>
        </p:txBody>
      </p:sp>
      <p:sp>
        <p:nvSpPr>
          <p:cNvPr id="3" name="Rectangle 2"/>
          <p:cNvSpPr/>
          <p:nvPr/>
        </p:nvSpPr>
        <p:spPr>
          <a:xfrm>
            <a:off x="464434" y="548680"/>
            <a:ext cx="4827646" cy="584775"/>
          </a:xfrm>
          <a:prstGeom prst="rect">
            <a:avLst/>
          </a:prstGeom>
        </p:spPr>
        <p:txBody>
          <a:bodyPr wrap="square">
            <a:spAutoFit/>
          </a:bodyPr>
          <a:lstStyle/>
          <a:p>
            <a:r>
              <a:rPr lang="en-US" sz="3200" b="1" dirty="0">
                <a:solidFill>
                  <a:srgbClr val="002060"/>
                </a:solidFill>
              </a:rPr>
              <a:t>Wide Screen Aspect Ratio</a:t>
            </a:r>
            <a:endParaRPr lang="en-US" sz="3200" dirty="0"/>
          </a:p>
        </p:txBody>
      </p:sp>
    </p:spTree>
    <p:extLst>
      <p:ext uri="{BB962C8B-B14F-4D97-AF65-F5344CB8AC3E}">
        <p14:creationId xmlns:p14="http://schemas.microsoft.com/office/powerpoint/2010/main" val="345738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389" y="703221"/>
            <a:ext cx="8280920" cy="2308324"/>
          </a:xfrm>
          <a:prstGeom prst="rect">
            <a:avLst/>
          </a:prstGeom>
        </p:spPr>
        <p:txBody>
          <a:bodyPr wrap="square">
            <a:spAutoFit/>
          </a:bodyPr>
          <a:lstStyle/>
          <a:p>
            <a:r>
              <a:rPr lang="en-US" sz="2400" dirty="0"/>
              <a:t>Manufacturing engineers accomplish a "best of both worlds" approach by limiting the stretching in the center of the screen, or by enlarging the entire image to larger than the screen size, and "cropping" the edges. </a:t>
            </a:r>
          </a:p>
          <a:p>
            <a:r>
              <a:rPr lang="en-US" sz="2400" dirty="0"/>
              <a:t>This scaling technique allows the most stretching to be located on the edges of the image, thus reducing visible distortion.</a:t>
            </a:r>
          </a:p>
        </p:txBody>
      </p:sp>
    </p:spTree>
    <p:extLst>
      <p:ext uri="{BB962C8B-B14F-4D97-AF65-F5344CB8AC3E}">
        <p14:creationId xmlns:p14="http://schemas.microsoft.com/office/powerpoint/2010/main" val="278022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2393" y="1052736"/>
            <a:ext cx="8208912" cy="3416320"/>
          </a:xfrm>
          <a:prstGeom prst="rect">
            <a:avLst/>
          </a:prstGeom>
        </p:spPr>
        <p:txBody>
          <a:bodyPr wrap="square">
            <a:spAutoFit/>
          </a:bodyPr>
          <a:lstStyle/>
          <a:p>
            <a:r>
              <a:rPr lang="en-US" sz="2400" dirty="0"/>
              <a:t>So basically there are a number of ways to display an incoming "standard" 4:3 picture from satellite, VCR, or cable TV, and some plasma televisions do it better than others. </a:t>
            </a:r>
          </a:p>
          <a:p>
            <a:r>
              <a:rPr lang="en-US" sz="2400" dirty="0"/>
              <a:t>It can be displayed as is, with the bars on the sides. </a:t>
            </a:r>
          </a:p>
          <a:p>
            <a:r>
              <a:rPr lang="en-US" sz="2400" dirty="0"/>
              <a:t>In "Zoom" mode, the image will have very little distortion or stretching and will fill the entire screen area. </a:t>
            </a:r>
          </a:p>
          <a:p>
            <a:r>
              <a:rPr lang="en-US" sz="2400" dirty="0"/>
              <a:t>However, this mode often cuts off too much of the picture around the edges, and can cause motion artifacts and </a:t>
            </a:r>
            <a:r>
              <a:rPr lang="en-US" sz="2400" dirty="0" err="1"/>
              <a:t>pixelation</a:t>
            </a:r>
            <a:r>
              <a:rPr lang="en-US" sz="2400" dirty="0"/>
              <a:t>—resulting in a "grainy" or jagged appearance.</a:t>
            </a:r>
          </a:p>
        </p:txBody>
      </p:sp>
    </p:spTree>
    <p:extLst>
      <p:ext uri="{BB962C8B-B14F-4D97-AF65-F5344CB8AC3E}">
        <p14:creationId xmlns:p14="http://schemas.microsoft.com/office/powerpoint/2010/main" val="291058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196752"/>
            <a:ext cx="8280920" cy="3416320"/>
          </a:xfrm>
          <a:prstGeom prst="rect">
            <a:avLst/>
          </a:prstGeom>
        </p:spPr>
        <p:txBody>
          <a:bodyPr wrap="square">
            <a:spAutoFit/>
          </a:bodyPr>
          <a:lstStyle/>
          <a:p>
            <a:r>
              <a:rPr lang="en-US" sz="2400" dirty="0"/>
              <a:t>Typically the best option for converting a 4:3 NTSC TV signal is the "Just" or "Full" mode—you'll see the same idea called different names by different plasma manufacturers. </a:t>
            </a:r>
          </a:p>
          <a:p>
            <a:r>
              <a:rPr lang="en-US" sz="2400" dirty="0"/>
              <a:t>This aspect ratio option converts the 4:3 image with specially designed algorithms, which reduce the visible "stretching" as much as possible by using a combination of techniques, cropping very little of the image and situating any stretching or distortion to the outer edges where it will be less </a:t>
            </a:r>
            <a:r>
              <a:rPr lang="en-US" sz="2400" dirty="0" err="1"/>
              <a:t>noticiable</a:t>
            </a:r>
            <a:r>
              <a:rPr lang="en-US" sz="2400" dirty="0"/>
              <a:t>. </a:t>
            </a:r>
          </a:p>
          <a:p>
            <a:r>
              <a:rPr lang="en-US" sz="2400" dirty="0"/>
              <a:t>If it's done well, you'll hardly notice any difference at all.</a:t>
            </a:r>
          </a:p>
        </p:txBody>
      </p:sp>
    </p:spTree>
    <p:extLst>
      <p:ext uri="{BB962C8B-B14F-4D97-AF65-F5344CB8AC3E}">
        <p14:creationId xmlns:p14="http://schemas.microsoft.com/office/powerpoint/2010/main" val="289581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 How plasma is produced</a:t>
            </a:r>
          </a:p>
        </p:txBody>
      </p:sp>
      <p:sp>
        <p:nvSpPr>
          <p:cNvPr id="5" name="Rectangle 4"/>
          <p:cNvSpPr/>
          <p:nvPr/>
        </p:nvSpPr>
        <p:spPr>
          <a:xfrm>
            <a:off x="373807" y="1628800"/>
            <a:ext cx="8280920" cy="393954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t>An atom that has lost some of its electrons, thereby attaining an electric charge, is an ion . When a gas is subjected to heat or an electric field , some of its atoms become ions, and the gas is said to be ionized. </a:t>
            </a:r>
          </a:p>
          <a:p>
            <a:pPr marL="342900" indent="-342900">
              <a:spcAft>
                <a:spcPts val="600"/>
              </a:spcAft>
              <a:buFont typeface="Arial" panose="020B0604020202020204" pitchFamily="34" charset="0"/>
              <a:buChar char="•"/>
            </a:pPr>
            <a:r>
              <a:rPr lang="en-US" sz="2400" dirty="0"/>
              <a:t>An ionized gas, unlike a gas in its normal condition, can conduct electrical current to a limited extent. </a:t>
            </a:r>
          </a:p>
          <a:p>
            <a:pPr marL="342900" indent="-342900">
              <a:spcAft>
                <a:spcPts val="600"/>
              </a:spcAft>
              <a:buFont typeface="Arial" panose="020B0604020202020204" pitchFamily="34" charset="0"/>
              <a:buChar char="•"/>
            </a:pPr>
            <a:r>
              <a:rPr lang="en-US" sz="2400" dirty="0"/>
              <a:t>If the heat or electric field becomes extreme, many of the atoms become ions. The resulting super-ionized gas is a plasma, which can conduct a large and sustained electric current.</a:t>
            </a:r>
            <a:endParaRPr lang="el-GR" sz="2400" dirty="0"/>
          </a:p>
        </p:txBody>
      </p:sp>
    </p:spTree>
    <p:extLst>
      <p:ext uri="{BB962C8B-B14F-4D97-AF65-F5344CB8AC3E}">
        <p14:creationId xmlns:p14="http://schemas.microsoft.com/office/powerpoint/2010/main" val="21189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836712"/>
            <a:ext cx="8280920" cy="4555093"/>
          </a:xfrm>
          <a:prstGeom prst="rect">
            <a:avLst/>
          </a:prstGeom>
        </p:spPr>
        <p:txBody>
          <a:bodyPr wrap="square">
            <a:spAutoFit/>
          </a:bodyPr>
          <a:lstStyle/>
          <a:p>
            <a:r>
              <a:rPr lang="en-US" sz="3200" b="1" dirty="0">
                <a:solidFill>
                  <a:srgbClr val="002060"/>
                </a:solidFill>
              </a:rPr>
              <a:t>Perfectly Flat Screen</a:t>
            </a:r>
            <a:br>
              <a:rPr lang="en-US" dirty="0"/>
            </a:br>
            <a:endParaRPr lang="en-US" dirty="0"/>
          </a:p>
          <a:p>
            <a:r>
              <a:rPr lang="en-US" sz="2400" dirty="0"/>
              <a:t>Plasma HDTVs have screens that are perfectly flat, with no curvature whatsoever. </a:t>
            </a:r>
          </a:p>
          <a:p>
            <a:endParaRPr lang="en-US" sz="2400" dirty="0"/>
          </a:p>
          <a:p>
            <a:r>
              <a:rPr lang="en-US" sz="2400" dirty="0"/>
              <a:t>This eliminates the edge distortion that can occur in CRT displays and also assists in allowing the wide viewing angles that are a trademark of plasma displays. </a:t>
            </a:r>
          </a:p>
          <a:p>
            <a:r>
              <a:rPr lang="en-US" sz="2400" dirty="0"/>
              <a:t>The glass-encased plasma display element is most often protected by a Plexiglas layer; some of the better plasma TVs incorporate anti-glare coatings and special color filters to further enhance the picture quality and </a:t>
            </a:r>
            <a:r>
              <a:rPr lang="en-US" sz="2400" dirty="0" err="1"/>
              <a:t>viewability</a:t>
            </a:r>
            <a:r>
              <a:rPr lang="en-US" sz="2400" dirty="0"/>
              <a:t> of the flat screen.</a:t>
            </a:r>
          </a:p>
        </p:txBody>
      </p:sp>
    </p:spTree>
    <p:extLst>
      <p:ext uri="{BB962C8B-B14F-4D97-AF65-F5344CB8AC3E}">
        <p14:creationId xmlns:p14="http://schemas.microsoft.com/office/powerpoint/2010/main" val="12155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836712"/>
            <a:ext cx="8064896" cy="3539430"/>
          </a:xfrm>
          <a:prstGeom prst="rect">
            <a:avLst/>
          </a:prstGeom>
        </p:spPr>
        <p:txBody>
          <a:bodyPr wrap="square">
            <a:spAutoFit/>
          </a:bodyPr>
          <a:lstStyle/>
          <a:p>
            <a:r>
              <a:rPr lang="en-US" sz="3200" b="1" dirty="0">
                <a:solidFill>
                  <a:srgbClr val="002060"/>
                </a:solidFill>
              </a:rPr>
              <a:t>Uniform Screen Brightness</a:t>
            </a:r>
            <a:br>
              <a:rPr lang="en-US" sz="2400" dirty="0"/>
            </a:br>
            <a:endParaRPr lang="en-US" sz="2400" dirty="0"/>
          </a:p>
          <a:p>
            <a:r>
              <a:rPr lang="en-US" sz="2400" dirty="0"/>
              <a:t>Unlike some rear and front projection televisions that suffer from uneven screen brightness—seen as "hot spots" in the middle of the screen or a darkening near the corners of the image—plasma displays illuminate all pixels evenly across the screen. </a:t>
            </a:r>
          </a:p>
          <a:p>
            <a:r>
              <a:rPr lang="en-US" sz="2400" dirty="0"/>
              <a:t>This gives plasma displays their "smooth" appearance, and ultimately a more accurate picture.</a:t>
            </a:r>
          </a:p>
        </p:txBody>
      </p:sp>
    </p:spTree>
    <p:extLst>
      <p:ext uri="{BB962C8B-B14F-4D97-AF65-F5344CB8AC3E}">
        <p14:creationId xmlns:p14="http://schemas.microsoft.com/office/powerpoint/2010/main" val="292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3773" y="332656"/>
            <a:ext cx="8208912" cy="4154984"/>
          </a:xfrm>
          <a:prstGeom prst="rect">
            <a:avLst/>
          </a:prstGeom>
        </p:spPr>
        <p:txBody>
          <a:bodyPr wrap="square">
            <a:spAutoFit/>
          </a:bodyPr>
          <a:lstStyle/>
          <a:p>
            <a:r>
              <a:rPr lang="en-US" sz="2400" b="1" dirty="0"/>
              <a:t>Slim, Space-saving Design</a:t>
            </a:r>
            <a:br>
              <a:rPr lang="en-US" sz="2400" dirty="0"/>
            </a:br>
            <a:r>
              <a:rPr lang="en-US" sz="2400" dirty="0"/>
              <a:t>Plasma display monitors are only a few inches in depth, providing installation options never before possible. </a:t>
            </a:r>
          </a:p>
          <a:p>
            <a:endParaRPr lang="en-US" sz="2400" dirty="0"/>
          </a:p>
          <a:p>
            <a:r>
              <a:rPr lang="en-US" sz="2400" dirty="0"/>
              <a:t>Depth is usually measured at around 3.5 inches on 42" displays and 4" for 50" screens. In addition to table stand mounting, they can be hung on a wall or from a ceiling, allowing you to enjoy big-screen impact from a component that doesn't dominate floor space. Conventional CRT's, DLP TVs, and rear projection TVs take up far more space and are much more limited in placement flexibility.</a:t>
            </a:r>
          </a:p>
        </p:txBody>
      </p:sp>
    </p:spTree>
    <p:extLst>
      <p:ext uri="{BB962C8B-B14F-4D97-AF65-F5344CB8AC3E}">
        <p14:creationId xmlns:p14="http://schemas.microsoft.com/office/powerpoint/2010/main" val="2920699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5982" y="1052736"/>
            <a:ext cx="8088155" cy="3785652"/>
          </a:xfrm>
          <a:prstGeom prst="rect">
            <a:avLst/>
          </a:prstGeom>
        </p:spPr>
        <p:txBody>
          <a:bodyPr wrap="square">
            <a:spAutoFit/>
          </a:bodyPr>
          <a:lstStyle/>
          <a:p>
            <a:r>
              <a:rPr lang="en-US" sz="2400" dirty="0"/>
              <a:t>Plasma TVs are constructed with a bezel that's not much wider than the actual display screen, giving the monitors an elegant, understated "picture frame" appearance that blends inconspicuously with any décor.</a:t>
            </a:r>
          </a:p>
          <a:p>
            <a:endParaRPr lang="en-US" sz="2400" dirty="0"/>
          </a:p>
          <a:p>
            <a:r>
              <a:rPr lang="en-US" sz="2400" dirty="0"/>
              <a:t>Because they eliminate the need for a front projection unit and a projection screen, commercial style plasma displays are also ideal for use in a wide variety of business and commercial applications where the use of a front projector would not be feasible.</a:t>
            </a:r>
          </a:p>
        </p:txBody>
      </p:sp>
    </p:spTree>
    <p:extLst>
      <p:ext uri="{BB962C8B-B14F-4D97-AF65-F5344CB8AC3E}">
        <p14:creationId xmlns:p14="http://schemas.microsoft.com/office/powerpoint/2010/main" val="8712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797511"/>
            <a:ext cx="7992888" cy="3539430"/>
          </a:xfrm>
          <a:prstGeom prst="rect">
            <a:avLst/>
          </a:prstGeom>
        </p:spPr>
        <p:txBody>
          <a:bodyPr wrap="square">
            <a:spAutoFit/>
          </a:bodyPr>
          <a:lstStyle/>
          <a:p>
            <a:r>
              <a:rPr lang="en-US" sz="3200" b="1" dirty="0">
                <a:solidFill>
                  <a:srgbClr val="002060"/>
                </a:solidFill>
              </a:rPr>
              <a:t>Wide Viewing Angle</a:t>
            </a:r>
            <a:br>
              <a:rPr lang="en-US" sz="2400" dirty="0"/>
            </a:br>
            <a:endParaRPr lang="en-US" sz="2400" dirty="0"/>
          </a:p>
          <a:p>
            <a:r>
              <a:rPr lang="en-US" sz="2400" dirty="0"/>
              <a:t>Today's plasma screen TVs offer viewing angles approaching—sometimes even exceeding—170°, much better than rear-projection TVs and LCD displays. </a:t>
            </a:r>
          </a:p>
          <a:p>
            <a:r>
              <a:rPr lang="en-US" sz="2400" dirty="0"/>
              <a:t>Coupled with the perfectly flat plasma screen, a good plasma TV even rivals a CRT TV in viewing angles. </a:t>
            </a:r>
          </a:p>
          <a:p>
            <a:r>
              <a:rPr lang="en-US" sz="2400" dirty="0"/>
              <a:t>This allows a bright, clear picture for anyone in the room—no matter where they're sitting.</a:t>
            </a:r>
          </a:p>
        </p:txBody>
      </p:sp>
    </p:spTree>
    <p:extLst>
      <p:ext uri="{BB962C8B-B14F-4D97-AF65-F5344CB8AC3E}">
        <p14:creationId xmlns:p14="http://schemas.microsoft.com/office/powerpoint/2010/main" val="168288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6389" y="692696"/>
            <a:ext cx="8280920" cy="5016758"/>
          </a:xfrm>
          <a:prstGeom prst="rect">
            <a:avLst/>
          </a:prstGeom>
        </p:spPr>
        <p:txBody>
          <a:bodyPr wrap="square">
            <a:spAutoFit/>
          </a:bodyPr>
          <a:lstStyle/>
          <a:p>
            <a:r>
              <a:rPr lang="en-US" sz="3200" b="1" dirty="0">
                <a:solidFill>
                  <a:srgbClr val="002060"/>
                </a:solidFill>
              </a:rPr>
              <a:t>Universal Input Capability</a:t>
            </a:r>
            <a:br>
              <a:rPr lang="en-US" sz="2400" dirty="0"/>
            </a:br>
            <a:endParaRPr lang="en-US" sz="2400" dirty="0"/>
          </a:p>
          <a:p>
            <a:r>
              <a:rPr lang="en-US" sz="2400" dirty="0"/>
              <a:t>Nearly all plasma monitors will accept standard video signals via composite video and s-video inputs, as well as higher-quality component video terminals. </a:t>
            </a:r>
          </a:p>
          <a:p>
            <a:r>
              <a:rPr lang="en-US" sz="2400" dirty="0"/>
              <a:t>An important consideration in choosing the right screen for you, however, lies in what other inputs you may need. </a:t>
            </a:r>
          </a:p>
          <a:p>
            <a:r>
              <a:rPr lang="en-US" sz="2400" dirty="0"/>
              <a:t>Many of the newer plasma TVs on the market include digital inputs such as HDMI or DVI, which can accept HDTV signals from your cable box or satellite—even some DVD players—in an all-digital format. </a:t>
            </a:r>
          </a:p>
          <a:p>
            <a:r>
              <a:rPr lang="en-US" sz="2400" dirty="0"/>
              <a:t>Some plasma TVs also include a VGA or DVI PC input, allowing your plasma television to pull double-duty as a PC monitor.</a:t>
            </a:r>
          </a:p>
        </p:txBody>
      </p:sp>
    </p:spTree>
    <p:extLst>
      <p:ext uri="{BB962C8B-B14F-4D97-AF65-F5344CB8AC3E}">
        <p14:creationId xmlns:p14="http://schemas.microsoft.com/office/powerpoint/2010/main" val="1993862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074" y="692696"/>
            <a:ext cx="8136904" cy="4647426"/>
          </a:xfrm>
          <a:prstGeom prst="rect">
            <a:avLst/>
          </a:prstGeom>
        </p:spPr>
        <p:txBody>
          <a:bodyPr wrap="square">
            <a:spAutoFit/>
          </a:bodyPr>
          <a:lstStyle/>
          <a:p>
            <a:r>
              <a:rPr lang="en-US" sz="3200" b="1" dirty="0">
                <a:solidFill>
                  <a:srgbClr val="002060"/>
                </a:solidFill>
              </a:rPr>
              <a:t>Immunity From Magnetic Fields</a:t>
            </a:r>
            <a:br>
              <a:rPr lang="en-US" sz="2400" dirty="0"/>
            </a:br>
            <a:endParaRPr lang="en-US" sz="2400" dirty="0"/>
          </a:p>
          <a:p>
            <a:r>
              <a:rPr lang="en-US" sz="2400" dirty="0"/>
              <a:t>Components such as loudspeakers that contain strong magnets can distort the picture if placed too close a standard TV. </a:t>
            </a:r>
          </a:p>
          <a:p>
            <a:r>
              <a:rPr lang="en-US" sz="2400" dirty="0"/>
              <a:t>However, because plasma displays do not use electron beams, as conventional CRT displays do, they are immune to the effects of magnetic fields. </a:t>
            </a:r>
          </a:p>
          <a:p>
            <a:r>
              <a:rPr lang="en-US" sz="2400" dirty="0"/>
              <a:t>Plasma TVs can be placed in close proximity to any type of loudspeaker and not experience image distortion. </a:t>
            </a:r>
          </a:p>
          <a:p>
            <a:r>
              <a:rPr lang="en-US" sz="2400" dirty="0"/>
              <a:t>This is also the case when crossing into the Southern Hemisphere. Boats may use plasma displays as they are not sensitive to the earth's magnetic fields.</a:t>
            </a:r>
          </a:p>
        </p:txBody>
      </p:sp>
    </p:spTree>
    <p:extLst>
      <p:ext uri="{BB962C8B-B14F-4D97-AF65-F5344CB8AC3E}">
        <p14:creationId xmlns:p14="http://schemas.microsoft.com/office/powerpoint/2010/main" val="399186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404664"/>
            <a:ext cx="8280920" cy="5632311"/>
          </a:xfrm>
          <a:prstGeom prst="rect">
            <a:avLst/>
          </a:prstGeom>
        </p:spPr>
        <p:txBody>
          <a:bodyPr wrap="square">
            <a:spAutoFit/>
          </a:bodyPr>
          <a:lstStyle/>
          <a:p>
            <a:pPr marL="342900" indent="-342900">
              <a:buFont typeface="Arial" panose="020B0604020202020204" pitchFamily="34" charset="0"/>
              <a:buChar char="•"/>
            </a:pPr>
            <a:r>
              <a:rPr lang="en-US" sz="2400" dirty="0"/>
              <a:t>Due to the fragile nature of plasma screens (it utilizes glass panels as a substrate), professional installation is required. Another disadvantage is that PDPs are susceptible to burn-in from static images and as a result they are not suitable for billboard-type displays, or channels that broadcast the same image constantly, i.e. news station logos. </a:t>
            </a:r>
          </a:p>
          <a:p>
            <a:pPr marL="342900" indent="-342900">
              <a:buFont typeface="Arial" panose="020B0604020202020204" pitchFamily="34" charset="0"/>
              <a:buChar char="•"/>
            </a:pPr>
            <a:r>
              <a:rPr lang="en-US" sz="2400" dirty="0"/>
              <a:t>Increased power consumption is also a problem because ionizing the plasma requires a substantial amount of power; consequently, a 38-inch </a:t>
            </a:r>
            <a:r>
              <a:rPr lang="en-US" sz="2400" dirty="0" err="1"/>
              <a:t>colour</a:t>
            </a:r>
            <a:r>
              <a:rPr lang="en-US" sz="2400" dirty="0"/>
              <a:t> plasma display can consume up to 700 W (power levels generally used by appliances such as vacuum cleaners) where the same sized CRT would only require 70 W. </a:t>
            </a:r>
          </a:p>
          <a:p>
            <a:pPr marL="342900" indent="-342900">
              <a:buFont typeface="Arial" panose="020B0604020202020204" pitchFamily="34" charset="0"/>
              <a:buChar char="•"/>
            </a:pPr>
            <a:r>
              <a:rPr lang="en-US" sz="2400" dirty="0"/>
              <a:t>Lastly, unless the prices of these displays are reduced, many other high quality display technologies can replace plasma displays and hence render it useless in the future.</a:t>
            </a:r>
          </a:p>
        </p:txBody>
      </p:sp>
    </p:spTree>
    <p:extLst>
      <p:ext uri="{BB962C8B-B14F-4D97-AF65-F5344CB8AC3E}">
        <p14:creationId xmlns:p14="http://schemas.microsoft.com/office/powerpoint/2010/main" val="33204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and Applications</a:t>
            </a:r>
          </a:p>
        </p:txBody>
      </p:sp>
      <p:pic>
        <p:nvPicPr>
          <p:cNvPr id="2" name="Ηλεκτρονικά πολυμέσα 1" title="Plasma and its Applications Explained | States of Matter">
            <a:hlinkClick r:id="" action="ppaction://media"/>
            <a:extLst>
              <a:ext uri="{FF2B5EF4-FFF2-40B4-BE49-F238E27FC236}">
                <a16:creationId xmlns:a16="http://schemas.microsoft.com/office/drawing/2014/main" id="{8EB0A802-8087-4E94-811A-1818CBF8D26E}"/>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37739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Display Panels</a:t>
            </a:r>
          </a:p>
        </p:txBody>
      </p:sp>
      <p:pic>
        <p:nvPicPr>
          <p:cNvPr id="5" name="Ηλεκτρονικά πολυμέσα 4" title="Plasma TV">
            <a:hlinkClick r:id="" action="ppaction://media"/>
            <a:extLst>
              <a:ext uri="{FF2B5EF4-FFF2-40B4-BE49-F238E27FC236}">
                <a16:creationId xmlns:a16="http://schemas.microsoft.com/office/drawing/2014/main" id="{EBEF14E1-3C09-45B2-A4B9-24F0A843CE1F}"/>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162268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Display Panels</a:t>
            </a:r>
          </a:p>
        </p:txBody>
      </p:sp>
      <p:pic>
        <p:nvPicPr>
          <p:cNvPr id="2" name="Ηλεκτρονικά πολυμέσα 1" title="Plasma Displays | Working and Utility">
            <a:hlinkClick r:id="" action="ppaction://media"/>
            <a:extLst>
              <a:ext uri="{FF2B5EF4-FFF2-40B4-BE49-F238E27FC236}">
                <a16:creationId xmlns:a16="http://schemas.microsoft.com/office/drawing/2014/main" id="{DF538F4B-0571-4A9C-A222-F6DE5390AD11}"/>
              </a:ext>
            </a:extLst>
          </p:cNvPr>
          <p:cNvPicPr>
            <a:picLocks noRot="1" noChangeAspect="1"/>
          </p:cNvPicPr>
          <p:nvPr>
            <a:videoFile r:link="rId1"/>
          </p:nvPr>
        </p:nvPicPr>
        <p:blipFill>
          <a:blip r:embed="rId4"/>
          <a:stretch>
            <a:fillRect/>
          </a:stretch>
        </p:blipFill>
        <p:spPr>
          <a:xfrm>
            <a:off x="1657350" y="1244600"/>
            <a:ext cx="5829300" cy="4368800"/>
          </a:xfrm>
          <a:prstGeom prst="rect">
            <a:avLst/>
          </a:prstGeom>
        </p:spPr>
      </p:pic>
    </p:spTree>
    <p:extLst>
      <p:ext uri="{BB962C8B-B14F-4D97-AF65-F5344CB8AC3E}">
        <p14:creationId xmlns:p14="http://schemas.microsoft.com/office/powerpoint/2010/main" val="3102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389" y="476672"/>
            <a:ext cx="8280920" cy="646331"/>
          </a:xfrm>
          <a:prstGeom prst="rect">
            <a:avLst/>
          </a:prstGeom>
          <a:noFill/>
        </p:spPr>
        <p:txBody>
          <a:bodyPr wrap="square" rtlCol="0">
            <a:spAutoFit/>
          </a:bodyPr>
          <a:lstStyle/>
          <a:p>
            <a:r>
              <a:rPr lang="en-US" sz="3600" b="1" dirty="0">
                <a:solidFill>
                  <a:srgbClr val="002060"/>
                </a:solidFill>
                <a:effectLst>
                  <a:outerShdw blurRad="38100" dist="38100" dir="2700000" algn="tl">
                    <a:srgbClr val="000000">
                      <a:alpha val="43137"/>
                    </a:srgbClr>
                  </a:outerShdw>
                </a:effectLst>
              </a:rPr>
              <a:t>Plasma Display Panels</a:t>
            </a:r>
          </a:p>
        </p:txBody>
      </p:sp>
      <p:pic>
        <p:nvPicPr>
          <p:cNvPr id="5" name="Ηλεκτρονικά πολυμέσα 4" title="How Plasma TV works??">
            <a:hlinkClick r:id="" action="ppaction://media"/>
            <a:extLst>
              <a:ext uri="{FF2B5EF4-FFF2-40B4-BE49-F238E27FC236}">
                <a16:creationId xmlns:a16="http://schemas.microsoft.com/office/drawing/2014/main" id="{411068AC-3E55-41AA-8D6B-AAD51D0BCCCA}"/>
              </a:ext>
            </a:extLst>
          </p:cNvPr>
          <p:cNvPicPr>
            <a:picLocks noRot="1" noChangeAspect="1"/>
          </p:cNvPicPr>
          <p:nvPr>
            <a:videoFile r:link="rId1"/>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29864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34931" y="476671"/>
            <a:ext cx="4597734" cy="413831"/>
          </a:xfrm>
          <a:prstGeom prst="rect">
            <a:avLst/>
          </a:prstGeom>
        </p:spPr>
        <p:txBody>
          <a:bodyPr wrap="none">
            <a:spAutoFit/>
          </a:bodyPr>
          <a:lstStyle/>
          <a:p>
            <a:pPr>
              <a:lnSpc>
                <a:spcPts val="2400"/>
              </a:lnSpc>
            </a:pPr>
            <a:r>
              <a:rPr lang="en-US" sz="3200" b="1" dirty="0">
                <a:solidFill>
                  <a:srgbClr val="002060"/>
                </a:solidFill>
                <a:latin typeface="Arial Narrow" pitchFamily="34" charset="0"/>
              </a:rPr>
              <a:t>Plasma display panel (PDP)</a:t>
            </a:r>
          </a:p>
        </p:txBody>
      </p:sp>
      <p:sp>
        <p:nvSpPr>
          <p:cNvPr id="2" name="Ορθογώνιο 1"/>
          <p:cNvSpPr/>
          <p:nvPr/>
        </p:nvSpPr>
        <p:spPr>
          <a:xfrm>
            <a:off x="207148" y="1052736"/>
            <a:ext cx="8480011" cy="830997"/>
          </a:xfrm>
          <a:prstGeom prst="rect">
            <a:avLst/>
          </a:prstGeom>
        </p:spPr>
        <p:txBody>
          <a:bodyPr wrap="square">
            <a:spAutoFit/>
          </a:bodyPr>
          <a:lstStyle/>
          <a:p>
            <a:r>
              <a:rPr lang="en-US" sz="2400" dirty="0">
                <a:latin typeface="Arial Narrow" panose="020B0606020202030204" pitchFamily="34" charset="0"/>
              </a:rPr>
              <a:t>The basic idea of a plasma display is to illuminate tiny, colored fluorescent lights to form an image. </a:t>
            </a:r>
          </a:p>
        </p:txBody>
      </p:sp>
      <p:pic>
        <p:nvPicPr>
          <p:cNvPr id="13314" name="Picture 2" descr="http://img.tomshardware.com/us/2005/03/09/lcd_or_plasma_/plasma_pix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160825"/>
            <a:ext cx="4048125" cy="234315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39551" y="4633774"/>
            <a:ext cx="8147609" cy="1631216"/>
          </a:xfrm>
          <a:prstGeom prst="rect">
            <a:avLst/>
          </a:prstGeom>
        </p:spPr>
        <p:txBody>
          <a:bodyPr wrap="square">
            <a:spAutoFit/>
          </a:bodyPr>
          <a:lstStyle/>
          <a:p>
            <a:r>
              <a:rPr lang="en-US" sz="2000" dirty="0">
                <a:latin typeface="Arial Narrow" panose="020B0606020202030204" pitchFamily="34" charset="0"/>
              </a:rPr>
              <a:t>Each pixel is made up of three fluorescent lights -- a red light, a green light and a blue light. </a:t>
            </a:r>
          </a:p>
          <a:p>
            <a:endParaRPr lang="en-US" sz="2000" dirty="0">
              <a:latin typeface="Arial Narrow" panose="020B0606020202030204" pitchFamily="34" charset="0"/>
            </a:endParaRPr>
          </a:p>
          <a:p>
            <a:r>
              <a:rPr lang="en-US" sz="2000" dirty="0">
                <a:latin typeface="Arial Narrow" panose="020B0606020202030204" pitchFamily="34" charset="0"/>
              </a:rPr>
              <a:t>Just like a CRT television, the plasma display varies the intensities of the different lights to produce a full range of colors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9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0-#ppt_w/2"/>
                                          </p:val>
                                        </p:tav>
                                        <p:tav tm="100000">
                                          <p:val>
                                            <p:strVal val="#ppt_x"/>
                                          </p:val>
                                        </p:tav>
                                      </p:tavLst>
                                    </p:anim>
                                    <p:anim calcmode="lin" valueType="num">
                                      <p:cBhvr additive="base">
                                        <p:cTn id="14"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54" y="1263807"/>
            <a:ext cx="738187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08954" y="5476582"/>
            <a:ext cx="7422386" cy="400110"/>
          </a:xfrm>
          <a:prstGeom prst="rect">
            <a:avLst/>
          </a:prstGeom>
          <a:noFill/>
        </p:spPr>
        <p:txBody>
          <a:bodyPr wrap="square" rtlCol="0">
            <a:spAutoFit/>
          </a:bodyPr>
          <a:lstStyle/>
          <a:p>
            <a:pPr algn="ctr"/>
            <a:r>
              <a:rPr lang="en-US" sz="2000" dirty="0">
                <a:latin typeface="Arial Narrow" panose="020B0606020202030204" pitchFamily="34" charset="0"/>
              </a:rPr>
              <a:t>The 152 inch plasma TV from Panasonic. The biggest till now</a:t>
            </a:r>
          </a:p>
        </p:txBody>
      </p:sp>
      <p:sp>
        <p:nvSpPr>
          <p:cNvPr id="4" name="TextBox 3"/>
          <p:cNvSpPr txBox="1"/>
          <p:nvPr/>
        </p:nvSpPr>
        <p:spPr>
          <a:xfrm>
            <a:off x="467544" y="404664"/>
            <a:ext cx="8222737" cy="584775"/>
          </a:xfrm>
          <a:prstGeom prst="rect">
            <a:avLst/>
          </a:prstGeom>
          <a:noFill/>
        </p:spPr>
        <p:txBody>
          <a:bodyPr wrap="square" rtlCol="0">
            <a:spAutoFit/>
          </a:bodyPr>
          <a:lstStyle/>
          <a:p>
            <a:r>
              <a:rPr lang="en-US" sz="3200" b="1" dirty="0">
                <a:solidFill>
                  <a:srgbClr val="002060"/>
                </a:solidFill>
                <a:latin typeface="Arial Narrow" panose="020B0606020202030204" pitchFamily="34" charset="0"/>
              </a:rPr>
              <a:t>How big a plasma TV screen may be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6224588"/>
            <a:ext cx="9154301"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91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2484</Words>
  <Application>Microsoft Office PowerPoint</Application>
  <PresentationFormat>Προβολή στην οθόνη (4:3)</PresentationFormat>
  <Paragraphs>135</Paragraphs>
  <Slides>37</Slides>
  <Notes>0</Notes>
  <HiddenSlides>0</HiddenSlides>
  <MMClips>5</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Arial</vt:lpstr>
      <vt:lpstr>Arial Narrow</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dc:creator>
  <cp:lastModifiedBy>Yiannis Kaliakatsos</cp:lastModifiedBy>
  <cp:revision>24</cp:revision>
  <dcterms:created xsi:type="dcterms:W3CDTF">2015-11-25T08:21:24Z</dcterms:created>
  <dcterms:modified xsi:type="dcterms:W3CDTF">2020-04-07T17:22:10Z</dcterms:modified>
</cp:coreProperties>
</file>