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303" r:id="rId3"/>
    <p:sldId id="258" r:id="rId4"/>
    <p:sldId id="300" r:id="rId5"/>
    <p:sldId id="292" r:id="rId6"/>
    <p:sldId id="293" r:id="rId7"/>
    <p:sldId id="296" r:id="rId8"/>
    <p:sldId id="297" r:id="rId9"/>
    <p:sldId id="294" r:id="rId10"/>
    <p:sldId id="259" r:id="rId11"/>
    <p:sldId id="301" r:id="rId12"/>
    <p:sldId id="298" r:id="rId13"/>
    <p:sldId id="260" r:id="rId14"/>
    <p:sldId id="261" r:id="rId15"/>
    <p:sldId id="262" r:id="rId16"/>
    <p:sldId id="263" r:id="rId17"/>
    <p:sldId id="264" r:id="rId18"/>
    <p:sldId id="265" r:id="rId19"/>
    <p:sldId id="266" r:id="rId20"/>
    <p:sldId id="267" r:id="rId21"/>
    <p:sldId id="299" r:id="rId22"/>
    <p:sldId id="302" r:id="rId23"/>
    <p:sldId id="268" r:id="rId24"/>
    <p:sldId id="269" r:id="rId25"/>
    <p:sldId id="270" r:id="rId26"/>
    <p:sldId id="271" r:id="rId27"/>
    <p:sldId id="272" r:id="rId28"/>
    <p:sldId id="273" r:id="rId29"/>
    <p:sldId id="274" r:id="rId30"/>
    <p:sldId id="286" r:id="rId31"/>
    <p:sldId id="287" r:id="rId32"/>
    <p:sldId id="275" r:id="rId33"/>
    <p:sldId id="276" r:id="rId34"/>
    <p:sldId id="277" r:id="rId35"/>
    <p:sldId id="278" r:id="rId36"/>
    <p:sldId id="279" r:id="rId37"/>
    <p:sldId id="280" r:id="rId38"/>
    <p:sldId id="281" r:id="rId39"/>
    <p:sldId id="291" r:id="rId40"/>
    <p:sldId id="289" r:id="rId41"/>
    <p:sldId id="290" r:id="rId42"/>
    <p:sldId id="285" r:id="rId43"/>
    <p:sldId id="288" r:id="rId44"/>
    <p:sldId id="282" r:id="rId4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67B9BC-9130-41C2-AF1F-3E02109C6C4B}" type="datetimeFigureOut">
              <a:rPr lang="en-US" smtClean="0"/>
              <a:t>15-Apr-20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07853-C47F-4E9E-80C7-D3840BD625CB}" type="slidenum">
              <a:rPr lang="en-US" smtClean="0"/>
              <a:t>‹#›</a:t>
            </a:fld>
            <a:endParaRPr lang="en-US"/>
          </a:p>
        </p:txBody>
      </p:sp>
    </p:spTree>
    <p:extLst>
      <p:ext uri="{BB962C8B-B14F-4D97-AF65-F5344CB8AC3E}">
        <p14:creationId xmlns:p14="http://schemas.microsoft.com/office/powerpoint/2010/main" val="1411381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67B9BC-9130-41C2-AF1F-3E02109C6C4B}" type="datetimeFigureOut">
              <a:rPr lang="en-US" smtClean="0"/>
              <a:t>15-Apr-20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07853-C47F-4E9E-80C7-D3840BD625CB}" type="slidenum">
              <a:rPr lang="en-US" smtClean="0"/>
              <a:t>‹#›</a:t>
            </a:fld>
            <a:endParaRPr lang="en-US"/>
          </a:p>
        </p:txBody>
      </p:sp>
    </p:spTree>
    <p:extLst>
      <p:ext uri="{BB962C8B-B14F-4D97-AF65-F5344CB8AC3E}">
        <p14:creationId xmlns:p14="http://schemas.microsoft.com/office/powerpoint/2010/main" val="354496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67B9BC-9130-41C2-AF1F-3E02109C6C4B}" type="datetimeFigureOut">
              <a:rPr lang="en-US" smtClean="0"/>
              <a:t>15-Apr-20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07853-C47F-4E9E-80C7-D3840BD625CB}" type="slidenum">
              <a:rPr lang="en-US" smtClean="0"/>
              <a:t>‹#›</a:t>
            </a:fld>
            <a:endParaRPr lang="en-US"/>
          </a:p>
        </p:txBody>
      </p:sp>
    </p:spTree>
    <p:extLst>
      <p:ext uri="{BB962C8B-B14F-4D97-AF65-F5344CB8AC3E}">
        <p14:creationId xmlns:p14="http://schemas.microsoft.com/office/powerpoint/2010/main" val="278685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67B9BC-9130-41C2-AF1F-3E02109C6C4B}" type="datetimeFigureOut">
              <a:rPr lang="en-US" smtClean="0"/>
              <a:t>15-Apr-20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07853-C47F-4E9E-80C7-D3840BD625CB}" type="slidenum">
              <a:rPr lang="en-US" smtClean="0"/>
              <a:t>‹#›</a:t>
            </a:fld>
            <a:endParaRPr lang="en-US"/>
          </a:p>
        </p:txBody>
      </p:sp>
    </p:spTree>
    <p:extLst>
      <p:ext uri="{BB962C8B-B14F-4D97-AF65-F5344CB8AC3E}">
        <p14:creationId xmlns:p14="http://schemas.microsoft.com/office/powerpoint/2010/main" val="7447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67B9BC-9130-41C2-AF1F-3E02109C6C4B}" type="datetimeFigureOut">
              <a:rPr lang="en-US" smtClean="0"/>
              <a:t>15-Apr-20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07853-C47F-4E9E-80C7-D3840BD625CB}" type="slidenum">
              <a:rPr lang="en-US" smtClean="0"/>
              <a:t>‹#›</a:t>
            </a:fld>
            <a:endParaRPr lang="en-US"/>
          </a:p>
        </p:txBody>
      </p:sp>
    </p:spTree>
    <p:extLst>
      <p:ext uri="{BB962C8B-B14F-4D97-AF65-F5344CB8AC3E}">
        <p14:creationId xmlns:p14="http://schemas.microsoft.com/office/powerpoint/2010/main" val="2083510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67B9BC-9130-41C2-AF1F-3E02109C6C4B}" type="datetimeFigureOut">
              <a:rPr lang="en-US" smtClean="0"/>
              <a:t>15-Apr-20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07853-C47F-4E9E-80C7-D3840BD625CB}" type="slidenum">
              <a:rPr lang="en-US" smtClean="0"/>
              <a:t>‹#›</a:t>
            </a:fld>
            <a:endParaRPr lang="en-US"/>
          </a:p>
        </p:txBody>
      </p:sp>
    </p:spTree>
    <p:extLst>
      <p:ext uri="{BB962C8B-B14F-4D97-AF65-F5344CB8AC3E}">
        <p14:creationId xmlns:p14="http://schemas.microsoft.com/office/powerpoint/2010/main" val="3579736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67B9BC-9130-41C2-AF1F-3E02109C6C4B}" type="datetimeFigureOut">
              <a:rPr lang="en-US" smtClean="0"/>
              <a:t>15-Apr-20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707853-C47F-4E9E-80C7-D3840BD625CB}" type="slidenum">
              <a:rPr lang="en-US" smtClean="0"/>
              <a:t>‹#›</a:t>
            </a:fld>
            <a:endParaRPr lang="en-US"/>
          </a:p>
        </p:txBody>
      </p:sp>
    </p:spTree>
    <p:extLst>
      <p:ext uri="{BB962C8B-B14F-4D97-AF65-F5344CB8AC3E}">
        <p14:creationId xmlns:p14="http://schemas.microsoft.com/office/powerpoint/2010/main" val="133485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67B9BC-9130-41C2-AF1F-3E02109C6C4B}" type="datetimeFigureOut">
              <a:rPr lang="en-US" smtClean="0"/>
              <a:t>15-Apr-20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707853-C47F-4E9E-80C7-D3840BD625CB}" type="slidenum">
              <a:rPr lang="en-US" smtClean="0"/>
              <a:t>‹#›</a:t>
            </a:fld>
            <a:endParaRPr lang="en-US"/>
          </a:p>
        </p:txBody>
      </p:sp>
    </p:spTree>
    <p:extLst>
      <p:ext uri="{BB962C8B-B14F-4D97-AF65-F5344CB8AC3E}">
        <p14:creationId xmlns:p14="http://schemas.microsoft.com/office/powerpoint/2010/main" val="3539003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7B9BC-9130-41C2-AF1F-3E02109C6C4B}" type="datetimeFigureOut">
              <a:rPr lang="en-US" smtClean="0"/>
              <a:t>15-Apr-20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707853-C47F-4E9E-80C7-D3840BD625CB}" type="slidenum">
              <a:rPr lang="en-US" smtClean="0"/>
              <a:t>‹#›</a:t>
            </a:fld>
            <a:endParaRPr lang="en-US"/>
          </a:p>
        </p:txBody>
      </p:sp>
    </p:spTree>
    <p:extLst>
      <p:ext uri="{BB962C8B-B14F-4D97-AF65-F5344CB8AC3E}">
        <p14:creationId xmlns:p14="http://schemas.microsoft.com/office/powerpoint/2010/main" val="3836291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67B9BC-9130-41C2-AF1F-3E02109C6C4B}" type="datetimeFigureOut">
              <a:rPr lang="en-US" smtClean="0"/>
              <a:t>15-Apr-20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07853-C47F-4E9E-80C7-D3840BD625CB}" type="slidenum">
              <a:rPr lang="en-US" smtClean="0"/>
              <a:t>‹#›</a:t>
            </a:fld>
            <a:endParaRPr lang="en-US"/>
          </a:p>
        </p:txBody>
      </p:sp>
    </p:spTree>
    <p:extLst>
      <p:ext uri="{BB962C8B-B14F-4D97-AF65-F5344CB8AC3E}">
        <p14:creationId xmlns:p14="http://schemas.microsoft.com/office/powerpoint/2010/main" val="345970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67B9BC-9130-41C2-AF1F-3E02109C6C4B}" type="datetimeFigureOut">
              <a:rPr lang="en-US" smtClean="0"/>
              <a:t>15-Apr-20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07853-C47F-4E9E-80C7-D3840BD625CB}" type="slidenum">
              <a:rPr lang="en-US" smtClean="0"/>
              <a:t>‹#›</a:t>
            </a:fld>
            <a:endParaRPr lang="en-US"/>
          </a:p>
        </p:txBody>
      </p:sp>
    </p:spTree>
    <p:extLst>
      <p:ext uri="{BB962C8B-B14F-4D97-AF65-F5344CB8AC3E}">
        <p14:creationId xmlns:p14="http://schemas.microsoft.com/office/powerpoint/2010/main" val="117285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7B9BC-9130-41C2-AF1F-3E02109C6C4B}" type="datetimeFigureOut">
              <a:rPr lang="en-US" smtClean="0"/>
              <a:t>15-Apr-20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07853-C47F-4E9E-80C7-D3840BD625CB}" type="slidenum">
              <a:rPr lang="en-US" smtClean="0"/>
              <a:t>‹#›</a:t>
            </a:fld>
            <a:endParaRPr lang="en-US"/>
          </a:p>
        </p:txBody>
      </p:sp>
    </p:spTree>
    <p:extLst>
      <p:ext uri="{BB962C8B-B14F-4D97-AF65-F5344CB8AC3E}">
        <p14:creationId xmlns:p14="http://schemas.microsoft.com/office/powerpoint/2010/main" val="123282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iJks-gapzkk?feature=oembed" TargetMode="Externa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hZRL8luuPb8?feature=oembed"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PkNONzsGgl4?feature=oembed" TargetMode="Externa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0B79dGR19Tg?feature=oembed" TargetMode="Externa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MuWDwVHVLio?feature=oembed" TargetMode="Externa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5.gif"/></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3BJU2drrtCM?feature=oembed" TargetMode="External"/><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d4QFNWBSZY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youtube.com/watch?v=SNMI2skCOpQ" TargetMode="External"/><Relationship Id="rId4" Type="http://schemas.openxmlformats.org/officeDocument/2006/relationships/hyperlink" Target="https://www.youtube.com/watch?v=_zoeeR3geT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n.m.wikipedia.org/wiki/Liquid-crystal_display"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a:extLst>
              <a:ext uri="{FF2B5EF4-FFF2-40B4-BE49-F238E27FC236}">
                <a16:creationId xmlns:a16="http://schemas.microsoft.com/office/drawing/2014/main" id="{F4A13CC0-BF2D-4E5F-8060-3DAE15899D8A}"/>
              </a:ext>
            </a:extLst>
          </p:cNvPr>
          <p:cNvSpPr/>
          <p:nvPr/>
        </p:nvSpPr>
        <p:spPr>
          <a:xfrm>
            <a:off x="539552" y="1052736"/>
            <a:ext cx="8352928" cy="646331"/>
          </a:xfrm>
          <a:prstGeom prst="rect">
            <a:avLst/>
          </a:prstGeom>
        </p:spPr>
        <p:txBody>
          <a:bodyPr wrap="square">
            <a:spAutoFit/>
          </a:bodyPr>
          <a:lstStyle/>
          <a:p>
            <a:r>
              <a:rPr lang="en-US" dirty="0">
                <a:solidFill>
                  <a:srgbClr val="000000"/>
                </a:solidFill>
                <a:latin typeface="Helvetica" panose="020B0604020202020204" pitchFamily="34" charset="0"/>
              </a:rPr>
              <a:t>A liquid-crystal display is a type of electrically generated image shown on a thin, flat panel. </a:t>
            </a:r>
          </a:p>
        </p:txBody>
      </p:sp>
      <p:sp>
        <p:nvSpPr>
          <p:cNvPr id="5" name="Ορθογώνιο 4">
            <a:extLst>
              <a:ext uri="{FF2B5EF4-FFF2-40B4-BE49-F238E27FC236}">
                <a16:creationId xmlns:a16="http://schemas.microsoft.com/office/drawing/2014/main" id="{1915360E-5E7A-4E7C-BAA2-6F66CED62CAE}"/>
              </a:ext>
            </a:extLst>
          </p:cNvPr>
          <p:cNvSpPr/>
          <p:nvPr/>
        </p:nvSpPr>
        <p:spPr>
          <a:xfrm>
            <a:off x="467544" y="332656"/>
            <a:ext cx="4870244" cy="413831"/>
          </a:xfrm>
          <a:prstGeom prst="rect">
            <a:avLst/>
          </a:prstGeom>
        </p:spPr>
        <p:txBody>
          <a:bodyPr wrap="none">
            <a:spAutoFit/>
          </a:bodyPr>
          <a:lstStyle/>
          <a:p>
            <a:pPr>
              <a:lnSpc>
                <a:spcPts val="2400"/>
              </a:lnSpc>
            </a:pPr>
            <a:r>
              <a:rPr lang="en-US" sz="3200" b="1" dirty="0">
                <a:solidFill>
                  <a:srgbClr val="002060"/>
                </a:solidFill>
                <a:latin typeface="Arial Narrow" pitchFamily="34" charset="0"/>
              </a:rPr>
              <a:t>Liquid crystal display (LCD) </a:t>
            </a:r>
          </a:p>
        </p:txBody>
      </p:sp>
      <p:pic>
        <p:nvPicPr>
          <p:cNvPr id="6" name="Picture 6" descr="https://encrypted-tbn3.gstatic.com/images?q=tbn:ANd9GcTT-YJGD6yuIhsDQKnHiSXy_VJckk0FV9IGcTMkFLzA9x_j3OZ8">
            <a:extLst>
              <a:ext uri="{FF2B5EF4-FFF2-40B4-BE49-F238E27FC236}">
                <a16:creationId xmlns:a16="http://schemas.microsoft.com/office/drawing/2014/main" id="{8A5D49CA-4FA0-40C4-912D-91BBA1AA8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798" y="2329432"/>
            <a:ext cx="2149736" cy="8574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https://encrypted-tbn2.gstatic.com/images?q=tbn:ANd9GcQE7mmuk46qHyEDZ2p_YU5p5eIOsXIlR4htZRQkl2OlKU5dIuJdCA">
            <a:extLst>
              <a:ext uri="{FF2B5EF4-FFF2-40B4-BE49-F238E27FC236}">
                <a16:creationId xmlns:a16="http://schemas.microsoft.com/office/drawing/2014/main" id="{0E798E20-F3C1-44E0-9DE7-63A106F904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765" y="3932128"/>
            <a:ext cx="2018821" cy="1512168"/>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2AFE87CB-8812-4CA7-A69E-9BB014FF9C4D}"/>
              </a:ext>
            </a:extLst>
          </p:cNvPr>
          <p:cNvSpPr/>
          <p:nvPr/>
        </p:nvSpPr>
        <p:spPr>
          <a:xfrm>
            <a:off x="4002420" y="3422825"/>
            <a:ext cx="4625989" cy="1200329"/>
          </a:xfrm>
          <a:prstGeom prst="rect">
            <a:avLst/>
          </a:prstGeom>
        </p:spPr>
        <p:txBody>
          <a:bodyPr wrap="square">
            <a:spAutoFit/>
          </a:bodyPr>
          <a:lstStyle/>
          <a:p>
            <a:r>
              <a:rPr lang="en-US" dirty="0">
                <a:solidFill>
                  <a:srgbClr val="000000"/>
                </a:solidFill>
                <a:latin typeface="Helvetica" panose="020B0604020202020204" pitchFamily="34" charset="0"/>
              </a:rPr>
              <a:t>The first LCDs, seen in the 1970s, were tiny screens used mostly in calculators and digital watches displaying black numbers on a white background.</a:t>
            </a:r>
          </a:p>
        </p:txBody>
      </p:sp>
    </p:spTree>
    <p:extLst>
      <p:ext uri="{BB962C8B-B14F-4D97-AF65-F5344CB8AC3E}">
        <p14:creationId xmlns:p14="http://schemas.microsoft.com/office/powerpoint/2010/main" val="185267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67544" y="332656"/>
            <a:ext cx="2558714" cy="413831"/>
          </a:xfrm>
          <a:prstGeom prst="rect">
            <a:avLst/>
          </a:prstGeom>
        </p:spPr>
        <p:txBody>
          <a:bodyPr wrap="none">
            <a:spAutoFit/>
          </a:bodyPr>
          <a:lstStyle/>
          <a:p>
            <a:pPr>
              <a:lnSpc>
                <a:spcPts val="2400"/>
              </a:lnSpc>
            </a:pPr>
            <a:r>
              <a:rPr lang="en-US" sz="3200" b="1" dirty="0">
                <a:solidFill>
                  <a:srgbClr val="002060"/>
                </a:solidFill>
                <a:latin typeface="Arial Narrow" pitchFamily="34" charset="0"/>
              </a:rPr>
              <a:t>Liquid crystals</a:t>
            </a:r>
          </a:p>
        </p:txBody>
      </p:sp>
      <p:sp>
        <p:nvSpPr>
          <p:cNvPr id="5" name="TextBox 4"/>
          <p:cNvSpPr txBox="1"/>
          <p:nvPr/>
        </p:nvSpPr>
        <p:spPr>
          <a:xfrm>
            <a:off x="467544" y="1029161"/>
            <a:ext cx="8280920" cy="830997"/>
          </a:xfrm>
          <a:prstGeom prst="rect">
            <a:avLst/>
          </a:prstGeom>
          <a:noFill/>
        </p:spPr>
        <p:txBody>
          <a:bodyPr wrap="square" rtlCol="0">
            <a:spAutoFit/>
          </a:bodyPr>
          <a:lstStyle/>
          <a:p>
            <a:r>
              <a:rPr lang="en-US" sz="2400" dirty="0">
                <a:latin typeface="Arial Narrow" panose="020B0606020202030204" pitchFamily="34" charset="0"/>
              </a:rPr>
              <a:t>The liquid crystals that make LCDs possible are  liquid crystals in the </a:t>
            </a:r>
            <a:r>
              <a:rPr lang="en-US" sz="2400" b="1" dirty="0" err="1">
                <a:latin typeface="Arial Narrow" panose="020B0606020202030204" pitchFamily="34" charset="0"/>
              </a:rPr>
              <a:t>nematic</a:t>
            </a:r>
            <a:r>
              <a:rPr lang="en-US" sz="2400" b="1" dirty="0">
                <a:latin typeface="Arial Narrow" panose="020B0606020202030204" pitchFamily="34" charset="0"/>
              </a:rPr>
              <a:t> phase</a:t>
            </a:r>
            <a:r>
              <a:rPr lang="en-US" sz="2400" dirty="0">
                <a:latin typeface="Arial Narrow" panose="020B0606020202030204" pitchFamily="34" charset="0"/>
              </a:rPr>
              <a:t>, </a:t>
            </a:r>
          </a:p>
        </p:txBody>
      </p:sp>
      <p:pic>
        <p:nvPicPr>
          <p:cNvPr id="1026" name="Picture 2" descr="http://s.hswstatic.com/gif/lcd-typ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2348880"/>
            <a:ext cx="2797433" cy="24482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79912" y="1700808"/>
            <a:ext cx="4968552" cy="3416320"/>
          </a:xfrm>
          <a:prstGeom prst="rect">
            <a:avLst/>
          </a:prstGeom>
          <a:noFill/>
        </p:spPr>
        <p:txBody>
          <a:bodyPr wrap="square" rtlCol="0">
            <a:spAutoFit/>
          </a:bodyPr>
          <a:lstStyle/>
          <a:p>
            <a:r>
              <a:rPr lang="en-US" sz="2400" dirty="0">
                <a:latin typeface="Arial Narrow" panose="020B0606020202030204" pitchFamily="34" charset="0"/>
              </a:rPr>
              <a:t>One feature of liquid crystals is that they're affected by </a:t>
            </a:r>
            <a:r>
              <a:rPr lang="en-US" sz="2400" b="1" dirty="0">
                <a:latin typeface="Arial Narrow" panose="020B0606020202030204" pitchFamily="34" charset="0"/>
              </a:rPr>
              <a:t>electric current</a:t>
            </a:r>
            <a:r>
              <a:rPr lang="en-US" sz="2400" dirty="0">
                <a:latin typeface="Arial Narrow" panose="020B0606020202030204" pitchFamily="34" charset="0"/>
              </a:rPr>
              <a:t>. </a:t>
            </a:r>
          </a:p>
          <a:p>
            <a:r>
              <a:rPr lang="en-US" sz="2400" dirty="0">
                <a:latin typeface="Arial Narrow" panose="020B0606020202030204" pitchFamily="34" charset="0"/>
              </a:rPr>
              <a:t>A particular sort of </a:t>
            </a:r>
            <a:r>
              <a:rPr lang="en-US" sz="2400" dirty="0" err="1">
                <a:latin typeface="Arial Narrow" panose="020B0606020202030204" pitchFamily="34" charset="0"/>
              </a:rPr>
              <a:t>nematic</a:t>
            </a:r>
            <a:r>
              <a:rPr lang="en-US" sz="2400" dirty="0">
                <a:latin typeface="Arial Narrow" panose="020B0606020202030204" pitchFamily="34" charset="0"/>
              </a:rPr>
              <a:t> liquid crystal, called </a:t>
            </a:r>
            <a:r>
              <a:rPr lang="en-US" sz="2400" b="1" dirty="0">
                <a:latin typeface="Arial Narrow" panose="020B0606020202030204" pitchFamily="34" charset="0"/>
              </a:rPr>
              <a:t>twisted </a:t>
            </a:r>
            <a:r>
              <a:rPr lang="en-US" sz="2400" b="1" dirty="0" err="1">
                <a:latin typeface="Arial Narrow" panose="020B0606020202030204" pitchFamily="34" charset="0"/>
              </a:rPr>
              <a:t>nematics</a:t>
            </a:r>
            <a:r>
              <a:rPr lang="en-US" sz="2400" dirty="0">
                <a:latin typeface="Arial Narrow" panose="020B0606020202030204" pitchFamily="34" charset="0"/>
              </a:rPr>
              <a:t> (TN), is naturally twisted. </a:t>
            </a:r>
          </a:p>
          <a:p>
            <a:r>
              <a:rPr lang="en-US" sz="2400" dirty="0">
                <a:latin typeface="Arial Narrow" panose="020B0606020202030204" pitchFamily="34" charset="0"/>
              </a:rPr>
              <a:t>Applying an electric current to these liquid crystals will untwist them to varying degrees, depending on the current's voltage. </a:t>
            </a:r>
          </a:p>
        </p:txBody>
      </p:sp>
      <p:sp>
        <p:nvSpPr>
          <p:cNvPr id="7" name="TextBox 6"/>
          <p:cNvSpPr txBox="1"/>
          <p:nvPr/>
        </p:nvSpPr>
        <p:spPr>
          <a:xfrm>
            <a:off x="535903" y="5117128"/>
            <a:ext cx="8280920" cy="830997"/>
          </a:xfrm>
          <a:prstGeom prst="rect">
            <a:avLst/>
          </a:prstGeom>
          <a:noFill/>
        </p:spPr>
        <p:txBody>
          <a:bodyPr wrap="square" rtlCol="0">
            <a:spAutoFit/>
          </a:bodyPr>
          <a:lstStyle/>
          <a:p>
            <a:pPr lvl="0"/>
            <a:r>
              <a:rPr lang="en-US" sz="2400" dirty="0">
                <a:solidFill>
                  <a:prstClr val="black"/>
                </a:solidFill>
                <a:latin typeface="Arial Narrow" panose="020B0606020202030204" pitchFamily="34" charset="0"/>
              </a:rPr>
              <a:t>LCDs use these liquid crystals because they react predictably to electric current in such a way as to control light passage.</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7"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53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67544" y="332656"/>
            <a:ext cx="2558714" cy="413831"/>
          </a:xfrm>
          <a:prstGeom prst="rect">
            <a:avLst/>
          </a:prstGeom>
        </p:spPr>
        <p:txBody>
          <a:bodyPr wrap="none">
            <a:spAutoFit/>
          </a:bodyPr>
          <a:lstStyle/>
          <a:p>
            <a:pPr>
              <a:lnSpc>
                <a:spcPts val="2400"/>
              </a:lnSpc>
            </a:pPr>
            <a:r>
              <a:rPr lang="en-US" sz="3200" b="1" dirty="0">
                <a:solidFill>
                  <a:srgbClr val="002060"/>
                </a:solidFill>
                <a:latin typeface="Arial Narrow" pitchFamily="34" charset="0"/>
              </a:rPr>
              <a:t>Liquid crystals</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7"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nline Media 5" title="Liquid crystal displays">
            <a:hlinkClick r:id="" action="ppaction://media"/>
            <a:extLst>
              <a:ext uri="{FF2B5EF4-FFF2-40B4-BE49-F238E27FC236}">
                <a16:creationId xmlns:a16="http://schemas.microsoft.com/office/drawing/2014/main" id="{306E53AE-CAB9-4F15-B01E-093979727FD0}"/>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130133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67544" y="332656"/>
            <a:ext cx="2558714" cy="413831"/>
          </a:xfrm>
          <a:prstGeom prst="rect">
            <a:avLst/>
          </a:prstGeom>
        </p:spPr>
        <p:txBody>
          <a:bodyPr wrap="none">
            <a:spAutoFit/>
          </a:bodyPr>
          <a:lstStyle/>
          <a:p>
            <a:pPr>
              <a:lnSpc>
                <a:spcPts val="2400"/>
              </a:lnSpc>
            </a:pPr>
            <a:r>
              <a:rPr lang="en-US" sz="3200" b="1" dirty="0">
                <a:solidFill>
                  <a:srgbClr val="002060"/>
                </a:solidFill>
                <a:latin typeface="Arial Narrow" pitchFamily="34" charset="0"/>
              </a:rPr>
              <a:t>Liquid crystals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47"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AE183597-5570-4857-951C-39F7B4C24301}"/>
              </a:ext>
            </a:extLst>
          </p:cNvPr>
          <p:cNvPicPr>
            <a:picLocks noChangeAspect="1"/>
          </p:cNvPicPr>
          <p:nvPr/>
        </p:nvPicPr>
        <p:blipFill>
          <a:blip r:embed="rId3"/>
          <a:stretch>
            <a:fillRect/>
          </a:stretch>
        </p:blipFill>
        <p:spPr>
          <a:xfrm>
            <a:off x="3275856" y="539571"/>
            <a:ext cx="3077735" cy="5589240"/>
          </a:xfrm>
          <a:prstGeom prst="rect">
            <a:avLst/>
          </a:prstGeom>
        </p:spPr>
      </p:pic>
    </p:spTree>
    <p:extLst>
      <p:ext uri="{BB962C8B-B14F-4D97-AF65-F5344CB8AC3E}">
        <p14:creationId xmlns:p14="http://schemas.microsoft.com/office/powerpoint/2010/main" val="3058237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63126" y="980728"/>
            <a:ext cx="8352928" cy="2708434"/>
          </a:xfrm>
          <a:prstGeom prst="rect">
            <a:avLst/>
          </a:prstGeom>
        </p:spPr>
        <p:txBody>
          <a:bodyPr wrap="square">
            <a:spAutoFit/>
          </a:bodyPr>
          <a:lstStyle/>
          <a:p>
            <a:pPr>
              <a:lnSpc>
                <a:spcPts val="3000"/>
              </a:lnSpc>
              <a:spcAft>
                <a:spcPts val="1200"/>
              </a:spcAft>
            </a:pPr>
            <a:r>
              <a:rPr lang="en-US" sz="2400" dirty="0">
                <a:latin typeface="Arial Narrow" panose="020B0606020202030204" pitchFamily="34" charset="0"/>
              </a:rPr>
              <a:t>The orientation of the molecules in the </a:t>
            </a:r>
            <a:r>
              <a:rPr lang="en-US" sz="2400" dirty="0" err="1">
                <a:latin typeface="Arial Narrow" panose="020B0606020202030204" pitchFamily="34" charset="0"/>
              </a:rPr>
              <a:t>nematic</a:t>
            </a:r>
            <a:r>
              <a:rPr lang="en-US" sz="2400" dirty="0">
                <a:latin typeface="Arial Narrow" panose="020B0606020202030204" pitchFamily="34" charset="0"/>
              </a:rPr>
              <a:t> phase is based on the </a:t>
            </a:r>
            <a:r>
              <a:rPr lang="en-US" sz="2400" b="1" dirty="0">
                <a:latin typeface="Arial Narrow" panose="020B0606020202030204" pitchFamily="34" charset="0"/>
              </a:rPr>
              <a:t>director</a:t>
            </a:r>
            <a:r>
              <a:rPr lang="en-US" sz="2400" dirty="0">
                <a:latin typeface="Arial Narrow" panose="020B0606020202030204" pitchFamily="34" charset="0"/>
              </a:rPr>
              <a:t>. </a:t>
            </a:r>
          </a:p>
          <a:p>
            <a:pPr>
              <a:lnSpc>
                <a:spcPts val="3000"/>
              </a:lnSpc>
              <a:spcAft>
                <a:spcPts val="1200"/>
              </a:spcAft>
            </a:pPr>
            <a:r>
              <a:rPr lang="en-US" sz="2400" dirty="0">
                <a:latin typeface="Arial Narrow" panose="020B0606020202030204" pitchFamily="34" charset="0"/>
              </a:rPr>
              <a:t>The director can be anything from a magnetic field to a surface that has microscopic grooves in it. </a:t>
            </a:r>
          </a:p>
          <a:p>
            <a:pPr>
              <a:lnSpc>
                <a:spcPts val="3000"/>
              </a:lnSpc>
              <a:spcAft>
                <a:spcPts val="1200"/>
              </a:spcAft>
            </a:pPr>
            <a:r>
              <a:rPr lang="en-US" sz="2400" dirty="0">
                <a:latin typeface="Arial Narrow" panose="020B0606020202030204" pitchFamily="34" charset="0"/>
              </a:rPr>
              <a:t>In the </a:t>
            </a:r>
            <a:r>
              <a:rPr lang="en-US" sz="2400" dirty="0" err="1">
                <a:latin typeface="Arial Narrow" panose="020B0606020202030204" pitchFamily="34" charset="0"/>
              </a:rPr>
              <a:t>nematic</a:t>
            </a:r>
            <a:r>
              <a:rPr lang="en-US" sz="2400" dirty="0">
                <a:latin typeface="Arial Narrow" panose="020B0606020202030204" pitchFamily="34" charset="0"/>
              </a:rPr>
              <a:t> phase, liquid crystals can be further classified by the way molecules orient themselves in respect to one another. </a:t>
            </a:r>
          </a:p>
        </p:txBody>
      </p:sp>
      <p:pic>
        <p:nvPicPr>
          <p:cNvPr id="19458" name="Picture 2" descr="http://escience.anu.edu.au/lecture/cg/Display/Image/LCD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9590" y="3882409"/>
            <a:ext cx="3995936" cy="1927118"/>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escience.anu.edu.au/lecture/cg/Display/Image/LCDof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49" y="4013854"/>
            <a:ext cx="3960441" cy="1664228"/>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467544" y="332656"/>
            <a:ext cx="2558714" cy="413831"/>
          </a:xfrm>
          <a:prstGeom prst="rect">
            <a:avLst/>
          </a:prstGeom>
        </p:spPr>
        <p:txBody>
          <a:bodyPr wrap="none">
            <a:spAutoFit/>
          </a:bodyPr>
          <a:lstStyle/>
          <a:p>
            <a:pPr>
              <a:lnSpc>
                <a:spcPts val="2400"/>
              </a:lnSpc>
            </a:pPr>
            <a:r>
              <a:rPr lang="en-US" sz="3200" b="1" dirty="0">
                <a:solidFill>
                  <a:srgbClr val="002060"/>
                </a:solidFill>
                <a:latin typeface="Arial Narrow" pitchFamily="34" charset="0"/>
              </a:rPr>
              <a:t>Liquid crystals</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5" y="6195788"/>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28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9460"/>
                                        </p:tgtEl>
                                        <p:attrNameLst>
                                          <p:attrName>style.visibility</p:attrName>
                                        </p:attrNameLst>
                                      </p:cBhvr>
                                      <p:to>
                                        <p:strVal val="visible"/>
                                      </p:to>
                                    </p:set>
                                    <p:anim calcmode="lin" valueType="num">
                                      <p:cBhvr additive="base">
                                        <p:cTn id="25" dur="500" fill="hold"/>
                                        <p:tgtEl>
                                          <p:spTgt spid="19460"/>
                                        </p:tgtEl>
                                        <p:attrNameLst>
                                          <p:attrName>ppt_x</p:attrName>
                                        </p:attrNameLst>
                                      </p:cBhvr>
                                      <p:tavLst>
                                        <p:tav tm="0">
                                          <p:val>
                                            <p:strVal val="0-#ppt_w/2"/>
                                          </p:val>
                                        </p:tav>
                                        <p:tav tm="100000">
                                          <p:val>
                                            <p:strVal val="#ppt_x"/>
                                          </p:val>
                                        </p:tav>
                                      </p:tavLst>
                                    </p:anim>
                                    <p:anim calcmode="lin" valueType="num">
                                      <p:cBhvr additive="base">
                                        <p:cTn id="26" dur="500" fill="hold"/>
                                        <p:tgtEl>
                                          <p:spTgt spid="1946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9458"/>
                                        </p:tgtEl>
                                        <p:attrNameLst>
                                          <p:attrName>style.visibility</p:attrName>
                                        </p:attrNameLst>
                                      </p:cBhvr>
                                      <p:to>
                                        <p:strVal val="visible"/>
                                      </p:to>
                                    </p:set>
                                    <p:anim calcmode="lin" valueType="num">
                                      <p:cBhvr additive="base">
                                        <p:cTn id="31" dur="500" fill="hold"/>
                                        <p:tgtEl>
                                          <p:spTgt spid="19458"/>
                                        </p:tgtEl>
                                        <p:attrNameLst>
                                          <p:attrName>ppt_x</p:attrName>
                                        </p:attrNameLst>
                                      </p:cBhvr>
                                      <p:tavLst>
                                        <p:tav tm="0">
                                          <p:val>
                                            <p:strVal val="1+#ppt_w/2"/>
                                          </p:val>
                                        </p:tav>
                                        <p:tav tm="100000">
                                          <p:val>
                                            <p:strVal val="#ppt_x"/>
                                          </p:val>
                                        </p:tav>
                                      </p:tavLst>
                                    </p:anim>
                                    <p:anim calcmode="lin" valueType="num">
                                      <p:cBhvr additive="base">
                                        <p:cTn id="32"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2743" y="1196752"/>
            <a:ext cx="8267961" cy="4154984"/>
          </a:xfrm>
          <a:prstGeom prst="rect">
            <a:avLst/>
          </a:prstGeom>
          <a:noFill/>
        </p:spPr>
        <p:txBody>
          <a:bodyPr wrap="square" rtlCol="0">
            <a:spAutoFit/>
          </a:bodyPr>
          <a:lstStyle/>
          <a:p>
            <a:r>
              <a:rPr lang="en-US" sz="2400" dirty="0">
                <a:latin typeface="Arial Narrow" panose="020B0606020202030204" pitchFamily="34" charset="0"/>
              </a:rPr>
              <a:t>The combination of four facts makes LCDs possible:</a:t>
            </a:r>
          </a:p>
          <a:p>
            <a:endParaRPr lang="en-US" sz="2400" dirty="0">
              <a:latin typeface="Arial Narrow" panose="020B0606020202030204" pitchFamily="34" charset="0"/>
            </a:endParaRPr>
          </a:p>
          <a:p>
            <a:pPr marL="536575" indent="-536575">
              <a:buFont typeface="Wingdings" panose="05000000000000000000" pitchFamily="2" charset="2"/>
              <a:buChar char="Ø"/>
            </a:pPr>
            <a:r>
              <a:rPr lang="en-US" sz="2400" i="1" dirty="0">
                <a:latin typeface="Arial Narrow" panose="020B0606020202030204" pitchFamily="34" charset="0"/>
              </a:rPr>
              <a:t>Light can be polarized. </a:t>
            </a:r>
          </a:p>
          <a:p>
            <a:pPr marL="536575" indent="-536575">
              <a:buFont typeface="Wingdings" panose="05000000000000000000" pitchFamily="2" charset="2"/>
              <a:buChar char="Ø"/>
            </a:pPr>
            <a:endParaRPr lang="en-US" sz="2400" dirty="0">
              <a:latin typeface="Arial Narrow" panose="020B0606020202030204" pitchFamily="34" charset="0"/>
            </a:endParaRPr>
          </a:p>
          <a:p>
            <a:pPr marL="536575" indent="-536575">
              <a:buFont typeface="Wingdings" panose="05000000000000000000" pitchFamily="2" charset="2"/>
              <a:buChar char="Ø"/>
            </a:pPr>
            <a:r>
              <a:rPr lang="en-US" sz="2400" i="1" dirty="0">
                <a:latin typeface="Arial Narrow" panose="020B0606020202030204" pitchFamily="34" charset="0"/>
              </a:rPr>
              <a:t>Liquid crystals can transmit and change polarized light.</a:t>
            </a:r>
          </a:p>
          <a:p>
            <a:pPr marL="536575" indent="-536575">
              <a:buFont typeface="Wingdings" panose="05000000000000000000" pitchFamily="2" charset="2"/>
              <a:buChar char="Ø"/>
            </a:pPr>
            <a:endParaRPr lang="en-US" sz="2400" dirty="0">
              <a:latin typeface="Arial Narrow" panose="020B0606020202030204" pitchFamily="34" charset="0"/>
            </a:endParaRPr>
          </a:p>
          <a:p>
            <a:pPr marL="536575" indent="-536575">
              <a:buFont typeface="Wingdings" panose="05000000000000000000" pitchFamily="2" charset="2"/>
              <a:buChar char="Ø"/>
            </a:pPr>
            <a:r>
              <a:rPr lang="en-US" sz="2400" i="1" dirty="0">
                <a:latin typeface="Arial Narrow" panose="020B0606020202030204" pitchFamily="34" charset="0"/>
              </a:rPr>
              <a:t>The structure of liquid crystals can be changed by electric current.</a:t>
            </a:r>
          </a:p>
          <a:p>
            <a:pPr marL="536575" indent="-536575">
              <a:buFont typeface="Wingdings" panose="05000000000000000000" pitchFamily="2" charset="2"/>
              <a:buChar char="Ø"/>
            </a:pPr>
            <a:endParaRPr lang="en-US" sz="2400" dirty="0">
              <a:latin typeface="Arial Narrow" panose="020B0606020202030204" pitchFamily="34" charset="0"/>
            </a:endParaRPr>
          </a:p>
          <a:p>
            <a:pPr marL="536575" indent="-536575">
              <a:buFont typeface="Wingdings" panose="05000000000000000000" pitchFamily="2" charset="2"/>
              <a:buChar char="Ø"/>
            </a:pPr>
            <a:r>
              <a:rPr lang="en-US" sz="2400" i="1" dirty="0">
                <a:latin typeface="Arial Narrow" panose="020B0606020202030204" pitchFamily="34" charset="0"/>
              </a:rPr>
              <a:t>There are transparent substances that can conduct electricity.</a:t>
            </a:r>
          </a:p>
          <a:p>
            <a:pPr>
              <a:buFont typeface="Arial"/>
              <a:buChar char="•"/>
            </a:pPr>
            <a:endParaRPr lang="en-US" sz="2400" dirty="0">
              <a:latin typeface="Arial Narrow" panose="020B0606020202030204" pitchFamily="34" charset="0"/>
            </a:endParaRPr>
          </a:p>
          <a:p>
            <a:r>
              <a:rPr lang="en-US" sz="2400" dirty="0">
                <a:latin typeface="Arial Narrow" panose="020B0606020202030204" pitchFamily="34" charset="0"/>
              </a:rPr>
              <a:t>An LCD is a device that uses these four facts in a surprising way.</a:t>
            </a:r>
          </a:p>
        </p:txBody>
      </p:sp>
      <p:sp>
        <p:nvSpPr>
          <p:cNvPr id="5" name="Ορθογώνιο 4"/>
          <p:cNvSpPr/>
          <p:nvPr/>
        </p:nvSpPr>
        <p:spPr>
          <a:xfrm>
            <a:off x="467544" y="332656"/>
            <a:ext cx="4870244" cy="413831"/>
          </a:xfrm>
          <a:prstGeom prst="rect">
            <a:avLst/>
          </a:prstGeom>
        </p:spPr>
        <p:txBody>
          <a:bodyPr wrap="none">
            <a:spAutoFit/>
          </a:bodyPr>
          <a:lstStyle/>
          <a:p>
            <a:pPr>
              <a:lnSpc>
                <a:spcPts val="2400"/>
              </a:lnSpc>
            </a:pPr>
            <a:r>
              <a:rPr lang="en-US" sz="3200" b="1" dirty="0">
                <a:solidFill>
                  <a:srgbClr val="002060"/>
                </a:solidFill>
                <a:latin typeface="Arial Narrow" pitchFamily="34" charset="0"/>
              </a:rPr>
              <a:t>Liquid crystal display (LCD)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24"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17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58" y="836712"/>
            <a:ext cx="7992889" cy="2308324"/>
          </a:xfrm>
          <a:prstGeom prst="rect">
            <a:avLst/>
          </a:prstGeom>
          <a:noFill/>
        </p:spPr>
        <p:txBody>
          <a:bodyPr wrap="square" rtlCol="0">
            <a:spAutoFit/>
          </a:bodyPr>
          <a:lstStyle/>
          <a:p>
            <a:r>
              <a:rPr lang="en-US" sz="2400" dirty="0">
                <a:latin typeface="Arial Narrow" panose="020B0606020202030204" pitchFamily="34" charset="0"/>
              </a:rPr>
              <a:t>To create an LCD, you take two pieces of polarized glass. </a:t>
            </a:r>
          </a:p>
          <a:p>
            <a:r>
              <a:rPr lang="en-US" sz="2400" dirty="0">
                <a:latin typeface="Arial Narrow" panose="020B0606020202030204" pitchFamily="34" charset="0"/>
              </a:rPr>
              <a:t>A special polymer that creates microscopic grooves in the surface is rubbed on the side of the glass that does not have the polarizing film on it. </a:t>
            </a:r>
          </a:p>
          <a:p>
            <a:r>
              <a:rPr lang="en-US" sz="2400" dirty="0">
                <a:latin typeface="Arial Narrow" panose="020B0606020202030204" pitchFamily="34" charset="0"/>
              </a:rPr>
              <a:t>The grooves must be in the same direction as the polarizing film. </a:t>
            </a:r>
          </a:p>
          <a:p>
            <a:r>
              <a:rPr lang="en-US" sz="2400" dirty="0">
                <a:latin typeface="Arial Narrow" panose="020B0606020202030204" pitchFamily="34" charset="0"/>
              </a:rPr>
              <a:t>You then add a coating of </a:t>
            </a:r>
            <a:r>
              <a:rPr lang="en-US" sz="2400" dirty="0" err="1">
                <a:latin typeface="Arial Narrow" panose="020B0606020202030204" pitchFamily="34" charset="0"/>
              </a:rPr>
              <a:t>nematic</a:t>
            </a:r>
            <a:r>
              <a:rPr lang="en-US" sz="2400" dirty="0">
                <a:latin typeface="Arial Narrow" panose="020B0606020202030204" pitchFamily="34" charset="0"/>
              </a:rPr>
              <a:t> liquid crystals to one of the filters. </a:t>
            </a:r>
          </a:p>
        </p:txBody>
      </p:sp>
      <p:pic>
        <p:nvPicPr>
          <p:cNvPr id="11266" name="Picture 2" descr="Liquid crystal display - LCD pictures of liqu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648" y="3356992"/>
            <a:ext cx="4850904" cy="2845865"/>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467544" y="332656"/>
            <a:ext cx="4870244" cy="413831"/>
          </a:xfrm>
          <a:prstGeom prst="rect">
            <a:avLst/>
          </a:prstGeom>
        </p:spPr>
        <p:txBody>
          <a:bodyPr wrap="none">
            <a:spAutoFit/>
          </a:bodyPr>
          <a:lstStyle/>
          <a:p>
            <a:pPr>
              <a:lnSpc>
                <a:spcPts val="2400"/>
              </a:lnSpc>
            </a:pPr>
            <a:r>
              <a:rPr lang="en-US" sz="3200" b="1" dirty="0">
                <a:solidFill>
                  <a:srgbClr val="002060"/>
                </a:solidFill>
                <a:latin typeface="Arial Narrow" pitchFamily="34" charset="0"/>
              </a:rPr>
              <a:t>Liquid crystal display (LCD)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3" y="620285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00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66"/>
                                        </p:tgtEl>
                                        <p:attrNameLst>
                                          <p:attrName>style.visibility</p:attrName>
                                        </p:attrNameLst>
                                      </p:cBhvr>
                                      <p:to>
                                        <p:strVal val="visible"/>
                                      </p:to>
                                    </p:set>
                                    <p:anim calcmode="lin" valueType="num">
                                      <p:cBhvr additive="base">
                                        <p:cTn id="31" dur="500" fill="hold"/>
                                        <p:tgtEl>
                                          <p:spTgt spid="11266"/>
                                        </p:tgtEl>
                                        <p:attrNameLst>
                                          <p:attrName>ppt_x</p:attrName>
                                        </p:attrNameLst>
                                      </p:cBhvr>
                                      <p:tavLst>
                                        <p:tav tm="0">
                                          <p:val>
                                            <p:strVal val="#ppt_x"/>
                                          </p:val>
                                        </p:tav>
                                        <p:tav tm="100000">
                                          <p:val>
                                            <p:strVal val="#ppt_x"/>
                                          </p:val>
                                        </p:tav>
                                      </p:tavLst>
                                    </p:anim>
                                    <p:anim calcmode="lin" valueType="num">
                                      <p:cBhvr additive="base">
                                        <p:cTn id="32"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57" y="3356992"/>
            <a:ext cx="7992889" cy="2677656"/>
          </a:xfrm>
          <a:prstGeom prst="rect">
            <a:avLst/>
          </a:prstGeom>
          <a:noFill/>
        </p:spPr>
        <p:txBody>
          <a:bodyPr wrap="square" rtlCol="0">
            <a:spAutoFit/>
          </a:bodyPr>
          <a:lstStyle/>
          <a:p>
            <a:r>
              <a:rPr lang="en-US" sz="2400" dirty="0">
                <a:latin typeface="Arial Narrow" panose="020B0606020202030204" pitchFamily="34" charset="0"/>
              </a:rPr>
              <a:t>The grooves will cause the first layer of molecules to align with the filter's orientation. </a:t>
            </a:r>
          </a:p>
          <a:p>
            <a:r>
              <a:rPr lang="en-US" sz="2400" dirty="0">
                <a:latin typeface="Arial Narrow" panose="020B0606020202030204" pitchFamily="34" charset="0"/>
              </a:rPr>
              <a:t>Then add the second piece of glass with the polarizing film at a right angle to the first piece. </a:t>
            </a:r>
          </a:p>
          <a:p>
            <a:r>
              <a:rPr lang="en-US" sz="2400" dirty="0">
                <a:latin typeface="Arial Narrow" panose="020B0606020202030204" pitchFamily="34" charset="0"/>
              </a:rPr>
              <a:t>Each successive layer of TN molecules will gradually twist until the uppermost layer is at a 90-degree angle to the bottom, matching the polarized glass filters.</a:t>
            </a:r>
          </a:p>
        </p:txBody>
      </p:sp>
      <p:pic>
        <p:nvPicPr>
          <p:cNvPr id="5122" name="Picture 2" descr="Liquid crystal display - LCD pictures of liqu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883807"/>
            <a:ext cx="4215655" cy="2473185"/>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467544" y="332656"/>
            <a:ext cx="4870244" cy="413831"/>
          </a:xfrm>
          <a:prstGeom prst="rect">
            <a:avLst/>
          </a:prstGeom>
        </p:spPr>
        <p:txBody>
          <a:bodyPr wrap="none">
            <a:spAutoFit/>
          </a:bodyPr>
          <a:lstStyle/>
          <a:p>
            <a:pPr>
              <a:lnSpc>
                <a:spcPts val="2400"/>
              </a:lnSpc>
            </a:pPr>
            <a:r>
              <a:rPr lang="en-US" sz="3200" b="1" dirty="0">
                <a:solidFill>
                  <a:srgbClr val="002060"/>
                </a:solidFill>
                <a:latin typeface="Arial Narrow" pitchFamily="34" charset="0"/>
              </a:rPr>
              <a:t>Liquid crystal display (LCD)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01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64291" y="1052736"/>
            <a:ext cx="4063784" cy="3416320"/>
          </a:xfrm>
          <a:prstGeom prst="rect">
            <a:avLst/>
          </a:prstGeom>
          <a:noFill/>
        </p:spPr>
        <p:txBody>
          <a:bodyPr wrap="square" rtlCol="0">
            <a:spAutoFit/>
          </a:bodyPr>
          <a:lstStyle/>
          <a:p>
            <a:r>
              <a:rPr lang="en-US" sz="2400" dirty="0">
                <a:latin typeface="Arial Narrow" panose="020B0606020202030204" pitchFamily="34" charset="0"/>
              </a:rPr>
              <a:t>As light strikes the first filter, it is polarized. </a:t>
            </a:r>
          </a:p>
          <a:p>
            <a:r>
              <a:rPr lang="en-US" sz="2400" dirty="0">
                <a:latin typeface="Arial Narrow" panose="020B0606020202030204" pitchFamily="34" charset="0"/>
              </a:rPr>
              <a:t>The molecules in each layer then guide the light they receive to the next layer. </a:t>
            </a:r>
          </a:p>
          <a:p>
            <a:r>
              <a:rPr lang="en-US" sz="2400" dirty="0">
                <a:latin typeface="Arial Narrow" panose="020B0606020202030204" pitchFamily="34" charset="0"/>
              </a:rPr>
              <a:t>As the light passes through the liquid crystal layers, the molecules also change the light's plane of vibration to match their own angle.</a:t>
            </a:r>
          </a:p>
        </p:txBody>
      </p:sp>
      <p:pic>
        <p:nvPicPr>
          <p:cNvPr id="5" name="Picture 2" descr="Liquid crystal display - LCD pictures of liqu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4295930" cy="252028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467544" y="332656"/>
            <a:ext cx="4870244" cy="413831"/>
          </a:xfrm>
          <a:prstGeom prst="rect">
            <a:avLst/>
          </a:prstGeom>
        </p:spPr>
        <p:txBody>
          <a:bodyPr wrap="none">
            <a:spAutoFit/>
          </a:bodyPr>
          <a:lstStyle/>
          <a:p>
            <a:pPr>
              <a:lnSpc>
                <a:spcPts val="2400"/>
              </a:lnSpc>
            </a:pPr>
            <a:r>
              <a:rPr lang="en-US" sz="3200" b="1" dirty="0">
                <a:solidFill>
                  <a:srgbClr val="002060"/>
                </a:solidFill>
                <a:latin typeface="Arial Narrow" pitchFamily="34" charset="0"/>
              </a:rPr>
              <a:t>Liquid crystal display (LCD) </a:t>
            </a:r>
          </a:p>
        </p:txBody>
      </p:sp>
      <p:sp>
        <p:nvSpPr>
          <p:cNvPr id="2" name="Ορθογώνιο 1"/>
          <p:cNvSpPr/>
          <p:nvPr/>
        </p:nvSpPr>
        <p:spPr>
          <a:xfrm>
            <a:off x="363126" y="4469171"/>
            <a:ext cx="8385338" cy="1569660"/>
          </a:xfrm>
          <a:prstGeom prst="rect">
            <a:avLst/>
          </a:prstGeom>
        </p:spPr>
        <p:txBody>
          <a:bodyPr wrap="square">
            <a:spAutoFit/>
          </a:bodyPr>
          <a:lstStyle/>
          <a:p>
            <a:pPr lvl="0"/>
            <a:r>
              <a:rPr lang="en-US" sz="2400" dirty="0">
                <a:solidFill>
                  <a:prstClr val="black"/>
                </a:solidFill>
                <a:latin typeface="Arial Narrow" panose="020B0606020202030204" pitchFamily="34" charset="0"/>
              </a:rPr>
              <a:t>When the light reaches the far side of the liquid crystal substance, it vibrates at the same angle as the final layer of molecules. </a:t>
            </a:r>
          </a:p>
          <a:p>
            <a:pPr lvl="0"/>
            <a:r>
              <a:rPr lang="en-US" sz="2400" dirty="0">
                <a:solidFill>
                  <a:prstClr val="black"/>
                </a:solidFill>
                <a:latin typeface="Arial Narrow" panose="020B0606020202030204" pitchFamily="34" charset="0"/>
              </a:rPr>
              <a:t>If the final layer is matched up with the second polarized glass filter, then the light will pass through.</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6"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76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 calcmode="lin" valueType="num">
                                      <p:cBhvr additive="base">
                                        <p:cTn id="3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67544" y="3789040"/>
            <a:ext cx="8267960" cy="2308324"/>
          </a:xfrm>
          <a:prstGeom prst="rect">
            <a:avLst/>
          </a:prstGeom>
        </p:spPr>
        <p:txBody>
          <a:bodyPr wrap="square">
            <a:spAutoFit/>
          </a:bodyPr>
          <a:lstStyle/>
          <a:p>
            <a:r>
              <a:rPr lang="en-US" sz="2400" dirty="0">
                <a:latin typeface="Arial Narrow" panose="020B0606020202030204" pitchFamily="34" charset="0"/>
              </a:rPr>
              <a:t>If we apply an electric charge to liquid crystal molecules, they untwist. </a:t>
            </a:r>
          </a:p>
          <a:p>
            <a:r>
              <a:rPr lang="en-US" sz="2400" dirty="0">
                <a:latin typeface="Arial Narrow" panose="020B0606020202030204" pitchFamily="34" charset="0"/>
              </a:rPr>
              <a:t>When they straighten out, they change the angle of the light passing through them so that it no longer matches the angle of the top polarizing filter.</a:t>
            </a:r>
          </a:p>
          <a:p>
            <a:r>
              <a:rPr lang="en-US" sz="2400" dirty="0">
                <a:latin typeface="Arial Narrow" panose="020B0606020202030204" pitchFamily="34" charset="0"/>
              </a:rPr>
              <a:t>Consequently, no light can pass through that area of the LCD, which makes that area darker than the surrounding areas.</a:t>
            </a:r>
          </a:p>
        </p:txBody>
      </p:sp>
      <p:pic>
        <p:nvPicPr>
          <p:cNvPr id="5" name="Picture 2" descr="Liquid crystal display - LCD pictures of liqu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005" y="980728"/>
            <a:ext cx="4215655" cy="2473185"/>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467544" y="332656"/>
            <a:ext cx="4870244" cy="413831"/>
          </a:xfrm>
          <a:prstGeom prst="rect">
            <a:avLst/>
          </a:prstGeom>
        </p:spPr>
        <p:txBody>
          <a:bodyPr wrap="none">
            <a:spAutoFit/>
          </a:bodyPr>
          <a:lstStyle/>
          <a:p>
            <a:pPr>
              <a:lnSpc>
                <a:spcPts val="2400"/>
              </a:lnSpc>
            </a:pPr>
            <a:r>
              <a:rPr lang="en-US" sz="3200" b="1" dirty="0">
                <a:solidFill>
                  <a:srgbClr val="002060"/>
                </a:solidFill>
                <a:latin typeface="Arial Narrow" pitchFamily="34" charset="0"/>
              </a:rPr>
              <a:t>Liquid crystal display (LCD)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3" y="6217789"/>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10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0225" y="332656"/>
            <a:ext cx="4645280" cy="3416320"/>
          </a:xfrm>
          <a:prstGeom prst="rect">
            <a:avLst/>
          </a:prstGeom>
          <a:noFill/>
        </p:spPr>
        <p:txBody>
          <a:bodyPr wrap="square" rtlCol="0">
            <a:spAutoFit/>
          </a:bodyPr>
          <a:lstStyle/>
          <a:p>
            <a:r>
              <a:rPr lang="en-US" sz="2400" b="1" dirty="0">
                <a:latin typeface="Arial Narrow" panose="020B0606020202030204" pitchFamily="34" charset="0"/>
              </a:rPr>
              <a:t>Simple Liquid Crystal Displays</a:t>
            </a:r>
          </a:p>
          <a:p>
            <a:r>
              <a:rPr lang="en-US" sz="2400" dirty="0">
                <a:latin typeface="Arial Narrow" panose="020B0606020202030204" pitchFamily="34" charset="0"/>
              </a:rPr>
              <a:t>There is a mirror (A) in back, which makes it reflective. </a:t>
            </a:r>
          </a:p>
          <a:p>
            <a:r>
              <a:rPr lang="en-US" sz="2400" dirty="0">
                <a:latin typeface="Arial Narrow" panose="020B0606020202030204" pitchFamily="34" charset="0"/>
              </a:rPr>
              <a:t>Then, we add a piece of glass (B) with a polarizing film on the bottom side, and a common electrode plane (C) made of indium-tin oxide on top. A common electrode plane covers the entire area of the LCD. </a:t>
            </a:r>
          </a:p>
        </p:txBody>
      </p:sp>
      <p:pic>
        <p:nvPicPr>
          <p:cNvPr id="5" name="Picture 2" descr="http://static.ddmcdn.com/gif/lcd-scre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69547"/>
            <a:ext cx="3297170" cy="28850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7544" y="4027118"/>
            <a:ext cx="8483985" cy="1569660"/>
          </a:xfrm>
          <a:prstGeom prst="rect">
            <a:avLst/>
          </a:prstGeom>
          <a:noFill/>
        </p:spPr>
        <p:txBody>
          <a:bodyPr wrap="square" rtlCol="0">
            <a:spAutoFit/>
          </a:bodyPr>
          <a:lstStyle/>
          <a:p>
            <a:r>
              <a:rPr lang="en-US" sz="2400" dirty="0">
                <a:latin typeface="Arial Narrow" panose="020B0606020202030204" pitchFamily="34" charset="0"/>
              </a:rPr>
              <a:t>Above that is the layer of liquid crystal substance (D). </a:t>
            </a:r>
          </a:p>
          <a:p>
            <a:r>
              <a:rPr lang="en-US" sz="2400" dirty="0">
                <a:latin typeface="Arial Narrow" panose="020B0606020202030204" pitchFamily="34" charset="0"/>
              </a:rPr>
              <a:t>Next comes another piece of glass (E) with an electrode in the shape of the rectangle on the bottom and,  on top, another polarizing film (F), at a right angle to the first one.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314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a:extLst>
              <a:ext uri="{FF2B5EF4-FFF2-40B4-BE49-F238E27FC236}">
                <a16:creationId xmlns:a16="http://schemas.microsoft.com/office/drawing/2014/main" id="{1915360E-5E7A-4E7C-BAA2-6F66CED62CAE}"/>
              </a:ext>
            </a:extLst>
          </p:cNvPr>
          <p:cNvSpPr/>
          <p:nvPr/>
        </p:nvSpPr>
        <p:spPr>
          <a:xfrm>
            <a:off x="467544" y="332656"/>
            <a:ext cx="4870244" cy="413831"/>
          </a:xfrm>
          <a:prstGeom prst="rect">
            <a:avLst/>
          </a:prstGeom>
        </p:spPr>
        <p:txBody>
          <a:bodyPr wrap="none">
            <a:spAutoFit/>
          </a:bodyPr>
          <a:lstStyle/>
          <a:p>
            <a:pPr>
              <a:lnSpc>
                <a:spcPts val="2400"/>
              </a:lnSpc>
            </a:pPr>
            <a:r>
              <a:rPr lang="en-US" sz="3200" b="1" dirty="0">
                <a:solidFill>
                  <a:srgbClr val="002060"/>
                </a:solidFill>
                <a:latin typeface="Arial Narrow" pitchFamily="34" charset="0"/>
              </a:rPr>
              <a:t>Liquid crystal display (LCD) </a:t>
            </a:r>
          </a:p>
        </p:txBody>
      </p:sp>
      <p:pic>
        <p:nvPicPr>
          <p:cNvPr id="3" name="Online Media 2" title="How a Character LCD works Part 1">
            <a:hlinkClick r:id="" action="ppaction://media"/>
            <a:extLst>
              <a:ext uri="{FF2B5EF4-FFF2-40B4-BE49-F238E27FC236}">
                <a16:creationId xmlns:a16="http://schemas.microsoft.com/office/drawing/2014/main" id="{E0BDE395-2A00-4388-989E-B4594EB36A13}"/>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30947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07980" y="1241956"/>
            <a:ext cx="4645280" cy="3785652"/>
          </a:xfrm>
          <a:prstGeom prst="rect">
            <a:avLst/>
          </a:prstGeom>
          <a:noFill/>
        </p:spPr>
        <p:txBody>
          <a:bodyPr wrap="square" rtlCol="0">
            <a:spAutoFit/>
          </a:bodyPr>
          <a:lstStyle/>
          <a:p>
            <a:r>
              <a:rPr lang="en-US" sz="2000" dirty="0">
                <a:latin typeface="Arial Narrow" panose="020B0606020202030204" pitchFamily="34" charset="0"/>
              </a:rPr>
              <a:t>The electrode is hooked up to a power source like a battery. </a:t>
            </a:r>
          </a:p>
          <a:p>
            <a:endParaRPr lang="en-US" sz="2000" dirty="0">
              <a:latin typeface="Arial Narrow" panose="020B0606020202030204" pitchFamily="34" charset="0"/>
            </a:endParaRPr>
          </a:p>
          <a:p>
            <a:r>
              <a:rPr lang="en-US" sz="2000" dirty="0">
                <a:latin typeface="Arial Narrow" panose="020B0606020202030204" pitchFamily="34" charset="0"/>
              </a:rPr>
              <a:t>When there is no current, light entering through the front of the LCD will simply hit the mirror and bounce right back out.</a:t>
            </a:r>
          </a:p>
          <a:p>
            <a:endParaRPr lang="en-US" sz="2000" dirty="0">
              <a:latin typeface="Arial Narrow" panose="020B0606020202030204" pitchFamily="34" charset="0"/>
            </a:endParaRPr>
          </a:p>
          <a:p>
            <a:r>
              <a:rPr lang="en-US" sz="2000" dirty="0">
                <a:latin typeface="Arial Narrow" panose="020B0606020202030204" pitchFamily="34" charset="0"/>
              </a:rPr>
              <a:t>But when the battery supplies current to the electrodes, the liquid crystals between the common-plane electrode and the electrode shaped like a rectangle untwist and block the light in that region from passing through. </a:t>
            </a:r>
          </a:p>
        </p:txBody>
      </p:sp>
      <p:pic>
        <p:nvPicPr>
          <p:cNvPr id="5" name="Picture 2" descr="http://static.ddmcdn.com/gif/lcd-scre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40" y="1268760"/>
            <a:ext cx="3568428" cy="3122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65" y="6224588"/>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3D2594F9-5C0B-4A7A-A853-38699CBDCCBF}"/>
              </a:ext>
            </a:extLst>
          </p:cNvPr>
          <p:cNvSpPr txBox="1"/>
          <p:nvPr/>
        </p:nvSpPr>
        <p:spPr>
          <a:xfrm>
            <a:off x="805439" y="5272154"/>
            <a:ext cx="7632848" cy="400110"/>
          </a:xfrm>
          <a:prstGeom prst="rect">
            <a:avLst/>
          </a:prstGeom>
          <a:noFill/>
        </p:spPr>
        <p:txBody>
          <a:bodyPr wrap="square" rtlCol="0">
            <a:spAutoFit/>
          </a:bodyPr>
          <a:lstStyle/>
          <a:p>
            <a:r>
              <a:rPr lang="en-US" sz="2000" dirty="0"/>
              <a:t>That makes the LCD show the rectangle as a black area.</a:t>
            </a:r>
          </a:p>
        </p:txBody>
      </p:sp>
    </p:spTree>
    <p:extLst>
      <p:ext uri="{BB962C8B-B14F-4D97-AF65-F5344CB8AC3E}">
        <p14:creationId xmlns:p14="http://schemas.microsoft.com/office/powerpoint/2010/main" val="375936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65" y="6224588"/>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nline Media 3" title="LCD TV, Liquid Crystal Display Television">
            <a:hlinkClick r:id="" action="ppaction://media"/>
            <a:extLst>
              <a:ext uri="{FF2B5EF4-FFF2-40B4-BE49-F238E27FC236}">
                <a16:creationId xmlns:a16="http://schemas.microsoft.com/office/drawing/2014/main" id="{071770A0-FBD4-41F8-99B0-35DEC4BE1720}"/>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287175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65" y="6224588"/>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Online Media 1" title="￰ﾟﾒﾻ - See How ￰ﾟﾅﾻ￰ﾟﾅﾲ￰ﾟﾅﾳ Pixels Work">
            <a:hlinkClick r:id="" action="ppaction://media"/>
            <a:extLst>
              <a:ext uri="{FF2B5EF4-FFF2-40B4-BE49-F238E27FC236}">
                <a16:creationId xmlns:a16="http://schemas.microsoft.com/office/drawing/2014/main" id="{EDA6BD20-5880-4475-B4A8-3CD6B05E2B89}"/>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397216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952" y="476672"/>
            <a:ext cx="8382000" cy="3416320"/>
          </a:xfrm>
          <a:prstGeom prst="rect">
            <a:avLst/>
          </a:prstGeom>
          <a:noFill/>
        </p:spPr>
        <p:txBody>
          <a:bodyPr wrap="square" rtlCol="0">
            <a:spAutoFit/>
          </a:bodyPr>
          <a:lstStyle/>
          <a:p>
            <a:r>
              <a:rPr lang="en-US" sz="2400" dirty="0">
                <a:solidFill>
                  <a:prstClr val="black"/>
                </a:solidFill>
                <a:latin typeface="Arial Narrow" pitchFamily="34" charset="0"/>
              </a:rPr>
              <a:t>Note that in this simple LCD required an external light source. </a:t>
            </a:r>
          </a:p>
          <a:p>
            <a:r>
              <a:rPr lang="en-US" sz="2400" dirty="0">
                <a:solidFill>
                  <a:prstClr val="black"/>
                </a:solidFill>
                <a:latin typeface="Arial Narrow" pitchFamily="34" charset="0"/>
              </a:rPr>
              <a:t>Liquid crystal materials emit no light of their own. </a:t>
            </a:r>
          </a:p>
          <a:p>
            <a:endParaRPr lang="en-US" sz="2400" dirty="0">
              <a:solidFill>
                <a:prstClr val="black"/>
              </a:solidFill>
              <a:latin typeface="Arial Narrow" pitchFamily="34" charset="0"/>
            </a:endParaRPr>
          </a:p>
          <a:p>
            <a:r>
              <a:rPr lang="en-US" sz="2400" dirty="0">
                <a:solidFill>
                  <a:prstClr val="black"/>
                </a:solidFill>
                <a:latin typeface="Arial Narrow" pitchFamily="34" charset="0"/>
              </a:rPr>
              <a:t>Small and inexpensive LCDs are often reflective, which means to display anything they must reflect light from external light sources. </a:t>
            </a:r>
          </a:p>
          <a:p>
            <a:endParaRPr lang="en-US" sz="2400" dirty="0">
              <a:solidFill>
                <a:prstClr val="black"/>
              </a:solidFill>
              <a:latin typeface="Arial Narrow" pitchFamily="34" charset="0"/>
            </a:endParaRPr>
          </a:p>
          <a:p>
            <a:r>
              <a:rPr lang="en-US" sz="2400" dirty="0">
                <a:solidFill>
                  <a:prstClr val="black"/>
                </a:solidFill>
                <a:latin typeface="Arial Narrow" pitchFamily="34" charset="0"/>
              </a:rPr>
              <a:t>Look at an LCD watch: The numbers appear where small electrodes charge the liquid crystals and make the layers untwist so that light is not transmitting through the polarized film.</a:t>
            </a:r>
            <a:endParaRPr lang="el-G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574528"/>
            <a:ext cx="3657600"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72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CD panel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262356"/>
            <a:ext cx="4089034" cy="2768617"/>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524684" y="692696"/>
            <a:ext cx="8280920" cy="1569660"/>
          </a:xfrm>
          <a:prstGeom prst="rect">
            <a:avLst/>
          </a:prstGeom>
        </p:spPr>
        <p:txBody>
          <a:bodyPr wrap="square">
            <a:spAutoFit/>
          </a:bodyPr>
          <a:lstStyle/>
          <a:p>
            <a:r>
              <a:rPr lang="en-US" sz="2400" dirty="0">
                <a:latin typeface="Arial Narrow" pitchFamily="34" charset="0"/>
              </a:rPr>
              <a:t>Electrodes are made of the transparent conductor Indium Tin Oxide (ITO). The liquid-crystal display is intrinsically a “passive” device, it is a simple light valve. The managing and control of the data to be displayed is performed by one or more circuits commonly denoted as </a:t>
            </a:r>
            <a:r>
              <a:rPr lang="en-US" sz="2400" b="1" dirty="0">
                <a:latin typeface="Arial Narrow" pitchFamily="34" charset="0"/>
              </a:rPr>
              <a:t>LCD drivers</a:t>
            </a:r>
            <a:endParaRPr lang="en-US" sz="2400" dirty="0">
              <a:latin typeface="Arial Narrow" pitchFamily="34" charset="0"/>
            </a:endParaRPr>
          </a:p>
        </p:txBody>
      </p:sp>
      <p:sp>
        <p:nvSpPr>
          <p:cNvPr id="2" name="Ορθογώνιο 1"/>
          <p:cNvSpPr/>
          <p:nvPr/>
        </p:nvSpPr>
        <p:spPr>
          <a:xfrm>
            <a:off x="524684" y="5229200"/>
            <a:ext cx="8280919" cy="830997"/>
          </a:xfrm>
          <a:prstGeom prst="rect">
            <a:avLst/>
          </a:prstGeom>
        </p:spPr>
        <p:txBody>
          <a:bodyPr wrap="square">
            <a:spAutoFit/>
          </a:bodyPr>
          <a:lstStyle/>
          <a:p>
            <a:pPr lvl="0"/>
            <a:r>
              <a:rPr lang="en-US" sz="2400" dirty="0">
                <a:solidFill>
                  <a:prstClr val="black"/>
                </a:solidFill>
                <a:latin typeface="Arial Narrow" pitchFamily="34" charset="0"/>
              </a:rPr>
              <a:t>Before an electric field is applied, the orientation of the liquid-crystal molecules is determined by the alignment at the surfaces of electrodes.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03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4684" y="4077072"/>
            <a:ext cx="8151772" cy="1938992"/>
          </a:xfrm>
          <a:prstGeom prst="rect">
            <a:avLst/>
          </a:prstGeom>
          <a:noFill/>
        </p:spPr>
        <p:txBody>
          <a:bodyPr wrap="square" rtlCol="0">
            <a:spAutoFit/>
          </a:bodyPr>
          <a:lstStyle/>
          <a:p>
            <a:pPr lvl="0"/>
            <a:r>
              <a:rPr lang="en-US" sz="2400" dirty="0">
                <a:solidFill>
                  <a:prstClr val="black"/>
                </a:solidFill>
                <a:latin typeface="Arial Narrow" pitchFamily="34" charset="0"/>
              </a:rPr>
              <a:t>In a twisted nematic device (still the most common liquid-crystal device), the surface alignment directions at the two electrodes are perpendicular to each other, and so the molecules arrange themselves in a helical structure, or twist. This induces the rotation of the polarization of the incident light, and the device appears gray. </a:t>
            </a:r>
          </a:p>
        </p:txBody>
      </p:sp>
      <p:pic>
        <p:nvPicPr>
          <p:cNvPr id="1026" name="Picture 2" descr="http://education.mrsec.wisc.edu/background/LC/images/LCfig1b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052736"/>
            <a:ext cx="3064287" cy="26422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ducation.mrsec.wisc.edu/background/LC/images/LCfig1b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023121"/>
            <a:ext cx="3047090" cy="26718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56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1+#ppt_w/2"/>
                                          </p:val>
                                        </p:tav>
                                        <p:tav tm="100000">
                                          <p:val>
                                            <p:strVal val="#ppt_x"/>
                                          </p:val>
                                        </p:tav>
                                      </p:tavLst>
                                    </p:anim>
                                    <p:anim calcmode="lin" valueType="num">
                                      <p:cBhvr additive="base">
                                        <p:cTn id="14"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535903" y="2852936"/>
            <a:ext cx="8280920" cy="3416320"/>
          </a:xfrm>
          <a:prstGeom prst="rect">
            <a:avLst/>
          </a:prstGeom>
        </p:spPr>
        <p:txBody>
          <a:bodyPr wrap="square">
            <a:spAutoFit/>
          </a:bodyPr>
          <a:lstStyle/>
          <a:p>
            <a:r>
              <a:rPr lang="en-US" sz="2400" dirty="0">
                <a:latin typeface="Arial Narrow" pitchFamily="34" charset="0"/>
              </a:rPr>
              <a:t>If the applied voltage is large enough, the liquid crystal molecules in the center of the layer are almost completely untwisted and the polarization of the incident light is not rotated as it passes through the liquid crystal layer. This light will then be mainly polarized perpendicular to the second filter, and thus be blocked and the pixel will appear black.</a:t>
            </a:r>
          </a:p>
          <a:p>
            <a:endParaRPr lang="en-US" sz="2400" dirty="0">
              <a:latin typeface="Arial Narrow" pitchFamily="34" charset="0"/>
            </a:endParaRPr>
          </a:p>
          <a:p>
            <a:r>
              <a:rPr lang="en-US" sz="2400" dirty="0">
                <a:latin typeface="Arial Narrow" pitchFamily="34" charset="0"/>
              </a:rPr>
              <a:t>By controlling the voltage applied across the liquid crystal layer in each pixel, light can be allowed to pass through in varying amounts thus constituting different levels of gray.</a:t>
            </a:r>
            <a:endParaRPr lang="el-GR" sz="2400" dirty="0">
              <a:latin typeface="Arial Narrow" pitchFamily="34" charset="0"/>
            </a:endParaRPr>
          </a:p>
        </p:txBody>
      </p:sp>
      <p:pic>
        <p:nvPicPr>
          <p:cNvPr id="6" name="Picture 2" descr="http://escience.anu.edu.au/lecture/cg/Display/Image/LCD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940" y="896149"/>
            <a:ext cx="3995936" cy="19271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escience.anu.edu.au/lecture/cg/Display/Image/LCDof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659" y="896149"/>
            <a:ext cx="3960441" cy="16642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77" y="6218465"/>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22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4437112"/>
            <a:ext cx="8603508" cy="1323439"/>
          </a:xfrm>
          <a:prstGeom prst="rect">
            <a:avLst/>
          </a:prstGeom>
          <a:noFill/>
        </p:spPr>
        <p:txBody>
          <a:bodyPr wrap="square" rtlCol="0">
            <a:spAutoFit/>
          </a:bodyPr>
          <a:lstStyle/>
          <a:p>
            <a:r>
              <a:rPr lang="en-US" sz="2000" dirty="0">
                <a:latin typeface="Arial Narrow" panose="020B0606020202030204" pitchFamily="34" charset="0"/>
              </a:rPr>
              <a:t>In our example, we had a common electrode plane and a single electrode bar that controlled which liquid crystals responded to an electric charge. If you take the layer that contains the single electrode and add a few more, you can begin to build more sophisticated displays.</a:t>
            </a:r>
          </a:p>
        </p:txBody>
      </p:sp>
      <p:pic>
        <p:nvPicPr>
          <p:cNvPr id="2050" name="Picture 2" descr="http://image.ec21.com/co/h/hicel/upimg/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70" y="1256785"/>
            <a:ext cx="4497638" cy="30665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76056" y="1358909"/>
            <a:ext cx="3490940" cy="2862322"/>
          </a:xfrm>
          <a:prstGeom prst="rect">
            <a:avLst/>
          </a:prstGeom>
          <a:noFill/>
        </p:spPr>
        <p:txBody>
          <a:bodyPr wrap="square" rtlCol="0">
            <a:spAutoFit/>
          </a:bodyPr>
          <a:lstStyle/>
          <a:p>
            <a:r>
              <a:rPr lang="en-US" dirty="0">
                <a:latin typeface="Arial Narrow" panose="020B0606020202030204" pitchFamily="34" charset="0"/>
              </a:rPr>
              <a:t>Most computer displays are lit with built-in </a:t>
            </a:r>
            <a:r>
              <a:rPr lang="en-US" b="1" dirty="0">
                <a:latin typeface="Arial Narrow" panose="020B0606020202030204" pitchFamily="34" charset="0"/>
              </a:rPr>
              <a:t>fluorescent tubes</a:t>
            </a:r>
            <a:r>
              <a:rPr lang="en-US" dirty="0">
                <a:latin typeface="Arial Narrow" panose="020B0606020202030204" pitchFamily="34" charset="0"/>
              </a:rPr>
              <a:t> above, beside and sometimes behind the LCD. </a:t>
            </a:r>
          </a:p>
          <a:p>
            <a:endParaRPr lang="en-US" dirty="0">
              <a:latin typeface="Arial Narrow" panose="020B0606020202030204" pitchFamily="34" charset="0"/>
            </a:endParaRPr>
          </a:p>
          <a:p>
            <a:r>
              <a:rPr lang="en-US" dirty="0">
                <a:latin typeface="Arial Narrow" panose="020B0606020202030204" pitchFamily="34" charset="0"/>
              </a:rPr>
              <a:t>A white diffusion panel behind the LCD redirects and scatters the light evenly to ensure a uniform display. On its way through filters, liquid crystal layers and electrode layers, a lot of this light is lost -- often more than half!</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2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363126" y="3356992"/>
            <a:ext cx="8385338" cy="2677656"/>
          </a:xfrm>
          <a:prstGeom prst="rect">
            <a:avLst/>
          </a:prstGeom>
        </p:spPr>
        <p:txBody>
          <a:bodyPr wrap="square">
            <a:spAutoFit/>
          </a:bodyPr>
          <a:lstStyle/>
          <a:p>
            <a:r>
              <a:rPr lang="en-US" sz="2400" b="1" dirty="0">
                <a:latin typeface="Arial Narrow" panose="020B0606020202030204" pitchFamily="34" charset="0"/>
              </a:rPr>
              <a:t>Passive-matrix</a:t>
            </a:r>
            <a:r>
              <a:rPr lang="en-US" sz="2400" dirty="0">
                <a:latin typeface="Arial Narrow" panose="020B0606020202030204" pitchFamily="34" charset="0"/>
              </a:rPr>
              <a:t> LCDs use a simple grid to supply the charge to a particular pixel on the display.</a:t>
            </a:r>
          </a:p>
          <a:p>
            <a:r>
              <a:rPr lang="en-US" sz="2400" dirty="0">
                <a:latin typeface="Arial Narrow" panose="020B0606020202030204" pitchFamily="34" charset="0"/>
              </a:rPr>
              <a:t>The matrix is consisting  of two glass layers called </a:t>
            </a:r>
            <a:r>
              <a:rPr lang="en-US" sz="2400" b="1" dirty="0">
                <a:latin typeface="Arial Narrow" panose="020B0606020202030204" pitchFamily="34" charset="0"/>
              </a:rPr>
              <a:t>substrates</a:t>
            </a:r>
            <a:r>
              <a:rPr lang="en-US" sz="2400" dirty="0">
                <a:latin typeface="Arial Narrow" panose="020B0606020202030204" pitchFamily="34" charset="0"/>
              </a:rPr>
              <a:t>. One substrate is given columns and the other is given rows made from a transparent conductive material. This is usually </a:t>
            </a:r>
            <a:r>
              <a:rPr lang="en-US" sz="2400" b="1" dirty="0">
                <a:latin typeface="Arial Narrow" panose="020B0606020202030204" pitchFamily="34" charset="0"/>
              </a:rPr>
              <a:t>indium-tin oxide</a:t>
            </a:r>
            <a:r>
              <a:rPr lang="en-US" sz="2400" dirty="0">
                <a:latin typeface="Arial Narrow" panose="020B0606020202030204" pitchFamily="34" charset="0"/>
              </a:rPr>
              <a:t>. </a:t>
            </a:r>
          </a:p>
          <a:p>
            <a:r>
              <a:rPr lang="en-US" sz="2400" dirty="0">
                <a:latin typeface="Arial Narrow" panose="020B0606020202030204" pitchFamily="34" charset="0"/>
              </a:rPr>
              <a:t>The rows or columns are connected to </a:t>
            </a:r>
            <a:r>
              <a:rPr lang="en-US" sz="2400" b="1" dirty="0">
                <a:latin typeface="Arial Narrow" panose="020B0606020202030204" pitchFamily="34" charset="0"/>
              </a:rPr>
              <a:t>integrated circuits</a:t>
            </a:r>
            <a:r>
              <a:rPr lang="en-US" sz="2400" dirty="0">
                <a:latin typeface="Arial Narrow" panose="020B0606020202030204" pitchFamily="34" charset="0"/>
              </a:rPr>
              <a:t> that control when a charge is sent down a particular column or row. </a:t>
            </a:r>
          </a:p>
        </p:txBody>
      </p:sp>
      <p:pic>
        <p:nvPicPr>
          <p:cNvPr id="3074" name="Picture 2" descr="http://www.battlesnake.co.uk/_uni/lcd_files/image01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052736"/>
            <a:ext cx="4169606" cy="2304256"/>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539552" y="332656"/>
            <a:ext cx="3592650" cy="584775"/>
          </a:xfrm>
          <a:prstGeom prst="rect">
            <a:avLst/>
          </a:prstGeom>
        </p:spPr>
        <p:txBody>
          <a:bodyPr wrap="none">
            <a:spAutoFit/>
          </a:bodyPr>
          <a:lstStyle/>
          <a:p>
            <a:r>
              <a:rPr lang="en-US" sz="3200" b="1" dirty="0">
                <a:solidFill>
                  <a:srgbClr val="002060"/>
                </a:solidFill>
                <a:latin typeface="Arial Narrow" panose="020B0606020202030204" pitchFamily="34" charset="0"/>
              </a:rPr>
              <a:t>Passive-matrix</a:t>
            </a:r>
            <a:r>
              <a:rPr lang="en-US" sz="3200" dirty="0">
                <a:solidFill>
                  <a:srgbClr val="002060"/>
                </a:solidFill>
                <a:latin typeface="Arial Narrow" panose="020B0606020202030204" pitchFamily="34" charset="0"/>
              </a:rPr>
              <a:t> LCDs </a:t>
            </a:r>
            <a:endParaRPr lang="en-US" sz="3200" dirty="0">
              <a:solidFill>
                <a:srgbClr val="00206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6"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91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827584" y="468803"/>
            <a:ext cx="8025298" cy="1938992"/>
          </a:xfrm>
          <a:prstGeom prst="rect">
            <a:avLst/>
          </a:prstGeom>
        </p:spPr>
        <p:txBody>
          <a:bodyPr wrap="square">
            <a:spAutoFit/>
          </a:bodyPr>
          <a:lstStyle/>
          <a:p>
            <a:r>
              <a:rPr lang="en-US" sz="2000" dirty="0">
                <a:latin typeface="Arial Narrow" panose="020B0606020202030204" pitchFamily="34" charset="0"/>
              </a:rPr>
              <a:t>The liquid crystal material is sandwiched between the two glass substrates, and a polarizing film is added to the outer side of each substrate. </a:t>
            </a:r>
          </a:p>
          <a:p>
            <a:r>
              <a:rPr lang="en-US" sz="2000" dirty="0">
                <a:latin typeface="Arial Narrow" panose="020B0606020202030204" pitchFamily="34" charset="0"/>
              </a:rPr>
              <a:t>To turn on a pixel, the integrated circuit sends a charge down the correct column of one substrate and a ground activated on the correct row of the other. </a:t>
            </a:r>
          </a:p>
          <a:p>
            <a:r>
              <a:rPr lang="en-US" sz="2000" dirty="0">
                <a:latin typeface="Arial Narrow" panose="020B0606020202030204" pitchFamily="34" charset="0"/>
              </a:rPr>
              <a:t>The row and column </a:t>
            </a:r>
            <a:r>
              <a:rPr lang="en-US" sz="2000" b="1" dirty="0">
                <a:latin typeface="Arial Narrow" panose="020B0606020202030204" pitchFamily="34" charset="0"/>
              </a:rPr>
              <a:t>intersect</a:t>
            </a:r>
            <a:r>
              <a:rPr lang="en-US" sz="2000" dirty="0">
                <a:latin typeface="Arial Narrow" panose="020B0606020202030204" pitchFamily="34" charset="0"/>
              </a:rPr>
              <a:t> at the designated pixel, and that delivers the voltage to untwist the liquid crystals at that pixel.</a:t>
            </a:r>
          </a:p>
        </p:txBody>
      </p:sp>
      <p:pic>
        <p:nvPicPr>
          <p:cNvPr id="4" name="Picture 4" descr="components_of_an_led_backlit_lcd_disp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636912"/>
            <a:ext cx="3576724" cy="29264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97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67544" y="332656"/>
            <a:ext cx="4870244" cy="413831"/>
          </a:xfrm>
          <a:prstGeom prst="rect">
            <a:avLst/>
          </a:prstGeom>
        </p:spPr>
        <p:txBody>
          <a:bodyPr wrap="none">
            <a:spAutoFit/>
          </a:bodyPr>
          <a:lstStyle/>
          <a:p>
            <a:pPr>
              <a:lnSpc>
                <a:spcPts val="2400"/>
              </a:lnSpc>
            </a:pPr>
            <a:r>
              <a:rPr lang="en-US" sz="3200" b="1" dirty="0">
                <a:solidFill>
                  <a:srgbClr val="002060"/>
                </a:solidFill>
                <a:latin typeface="Arial Narrow" pitchFamily="34" charset="0"/>
              </a:rPr>
              <a:t>Liquid crystal display (LCD) </a:t>
            </a:r>
          </a:p>
        </p:txBody>
      </p:sp>
      <p:sp>
        <p:nvSpPr>
          <p:cNvPr id="3" name="AutoShape 8" descr="data:image/jpeg;base64,/9j/4AAQSkZJRgABAQAAAQABAAD/2wCEAAkGBxQSEhUUEhQVFhQXFxcWFxcYGBocFBQXFBgXFxgXFxcYHSggGBolHBcXITEhJSkrLi4uFx8zODMsNygtLiwBCgoKDg0OGhAQGywkHCQsLCwsLCwsLSwsLCwsLCwsLCwsLCwsLCwsLCwsLCwsLCwsLCwsLCwsLCwsLCwsLCwsLP/AABEIANsA5gMBIgACEQEDEQH/xAAcAAABBAMBAAAAAAAAAAAAAAAAAQIDBwQGCAX/xABOEAABAwEEBAUQBwUHBQEAAAABAAIRAwQSITEFIkFREzJhcZEGBxQVM1JTVHKBkqGxwdHSFiNCgpOy8CR0osLiNENis9Ph8WNzg8PjRP/EABkBAQEBAQEBAAAAAAAAAAAAAAABAwIEBf/EADARAAIBAgMFBgYDAQAAAAAAAAABAhESAzFRBBMUMmEhM0FxgcEiQlKh4fAFFWJT/9oADAMBAAIRAxEAPwC8UIQgBCEIAQhCAEIQgBCEIAQhCAEIQgBCEIAQhCAEIQgBCEIAQhCAEIQgBCEIAQhCAF4nVXULaTSDGuB/C5e2tf6tHgUWkmBwg/K9SWRni8jNZp2t76kFzoa2+Q3AuJwa3CMMz5gvZ0vo+qKbSSGO2Fjjg7MA5XgtXbabrw9hEgQ5pN2RM4E7QfavQ0l1SPqsDGtu7C4vZqjaRLzJjYvO0+phgyju3dmR0tJ1HtDrxEielSttNS+5hqFpa0OJ42L8GiAct5Xk07ZTaA0TAAA1Xc25TUNIRUFVlQNdAaZAxaMhBjEe9ddp5YN1V1T0aFas6+DUuua64BDi1xABJJHFEEb1E62VeB4XhDIaXlmtxROT8r2GULDs1rLC+7XgPm/i28XHMhxynkEKHsj6o0RXAonYCL4E8WTiR61zSRpWNPmPVtFWs27FUm85rTi8XXO5Z1wORBrVQ9reGfdc1zg/XBAZEi5Mk4jbvXm2u2X202utBimQWwW5jInDFNtOkyajaprguYIaBdiDmI/WSUkHKHXwPVpV65c9pruF0NIM1DevzGrMtyM+ZNp167mk8M4PDnNu3nkOu5m8Dq+cLyKOmnNquq8NrvAmQ2MMo3QorPpk02va2vxy68TdJl3GgpSRLoaS8T16lsrcEKoqvMtDiy88EA/45gnLCFLWrV2OaOGLg5wZN54ukydp1hgcoXhPt54DgOyGcHhtbeIGQncn2rSbnimDaKcUzebBbi7KTvwSkiXwp83h+T2eHrXwzhnQWucHy/JpAIuTM4jbvSU6toJeOFcLl3G88h18EiBMtwBmV5NXS7jVbVNop3mtLQJbdunMQihpp7aj3i00y55BMkRIEAgTsU+It+HX5sz06VpruaSKrgQ5zbpe8zcwJvAwBOXuSOt1cU21OEcQQHXb77wDstaYJxxGzlXjUtKmmx7RaGEPLpOBcL2LojJMdpUmiKPDi4I2a0NxAnclJEvhT5svue9WtVdrgOFcQ510EPeA0wTjOJEA4hDbbaL13hncUuDr74gECLucyQvFtGmHVDTBrtFwy3CAXZSTzJtq028Vm1OEYXXS1oEcHG4wZE78k+IPEw6/Me4zSFpJcOFcC2Ptuh14SIjLDOfWkZpK0lpcKrsC4XTUdeJYYMHIYgxv5F5lDSrg91RtZoqPi+HxAcB9kA4Ac58yZTt5ptcxtUGm8uvOwL2k4ug5CebCcU+It+HrLx/B7lG3Wl4Dm1XkOF4a+zV5c9ZuGeKh7cV/DVPSKxaWk2sAaw0wGtujHlBB43GEDHplYprsGb2xzhdNnneJLwbPWp6Wruc1vDVBeOd7IAEkwduEc5C2Dg65p3r9Vrdjr0u3AkbvN5lo/ZbWlr2uaS0yBPGEQR0e5bTT6t6VwAXnOMANukGTsk6o55Uqz2bNNWu99vUwTpm0NJa6q+WktOUEjbltBB86sCyPJYwnMtaT5wFVbqkuJJF5zi50ZSdg5AAB5laVg7lT8hvsC0w2XZJtyl29hkIQhantBaX113EWNhBIPZFCCMwQ6cFui0nrtf2Nn7xR9rkJLIrqvbaxm7VfO+874plOwW0iTaavptGGz+8UZcmuqLWhhUyjo22+M1fxG/Omdr7b4xV/Eb86xb6S8pQVMrtfbfGKvpt+dBsFt8Yq+mPnWJeQXJRCplGw23xip6X9aYbFbPGKnT/Usa8kvIKmSbFbfD1On+pNNjtvh6nT/UscuTZShak5sts8O/1/FIbNbfDP6D8VASmlyEJjZ7Z4V/Q5NNC2eEd6LlCXJC9CkjqFs8I70XJpo2vvz6DvgmXyml53oKjzStffH0HfBNNO1d9/AflTS870l87ygqOLbVv/AID8qbdtW8egflScId5Rwh3npQVD9p5PQ/pQeyP8Pof0o4R289KOFO89KEGzaNzPR/pWTRZXul7msujN10ROwYjM44bgVCKrt56Ur6hOZKAzdDWo8LsGG4DaJj9bV0Jo/uVPyG+wLnLRp1z5J9y6M0d3Kn5DPyhcPMuGvjfkZKEIUNwWj9dw/slL95pex5W8LReu9/ZKP71T/JVQjyKzcVBaBqnZgpHFRVjgtHkec9XR/UdTdTa5z3yQDnvWR9CqXfvWwaP7kzyW+xTr5O8nqea+Wpq56iqXfv6UfQqn371tCFN5PUXS1NX+hVPwj0n0Kp+EetqQm9nqLpamq/Qqn4R6T6FM8I9bWhTez1LdLU1M9RLPCPSfQpvhHfrzrbUim+xNRfLU1L6FN8K79edJ9CR4V3r+K25Cb6eovlqaeeokeFd6/ik+hP8A1Xev4rcESrvp6i+Wpp30K/6p9fxSHqLPhT6/itxlEpv56i+Wppp6iz4U+v4pPoW7wp9fxW5IlcvHxNRfLU0x/Ua/wpUbuo6p4VbskKnE4upd5LUr22aHfQEudeBw5ZWG4raOq06rfKK1YhfT2abnh1ZrBtqrMjR/GPkn3Lo3RvcqfkM/KFzjo/jnyT7l0do7uVPyGflC1eZrh8z8jJQhChsC0Trv/wBkofvTP8uqt7Wh9eA/stD96Z/lVkWZJZFXkqOqcCnEpjnQD5/XgtJZM87LAsXc2eSPYp1BY+I3yR7FKviVPILKJSICjYHIlNlLKlSiolIiVAKkQgoAlCRIVALKSU2UkqVIOlJeTZSJUD5ReUZReUqCSU0pgckLkBr3VdxWeUfctXlbH1WO1Wc59y1klfX2PukejC5TJ0fx/un3LpDR3cqfkN/KFzdo06/3TzbF0jYO5U/Ib7Atnma4fM/IyEIQhuC0LrxH9lofvTf8mut9Whdd+72PQDpkV7w5xSqDH0lVmcyyKrJTH5JSUxxXUuVmDyLEs3EbzD2KSVFZ+I3mHsUi+HU8gqJWKLSS46uoCQXXtYEZ6sZcszyJadtY4Eh0gQcATIO0CNYc0o0y0ZlShYrrcwRiccRquOWBmBq+eEUra1zi2cQ4jeDgCMYgTOSlGKMy0SsXs1sOJOAddwDi6QAeLE7dkiMZ3SmoInGInIzHNnPIjqKDyUl5Ytltgeym7LhAIGOd0uIy3A47YQ63MmJ3/ZcQIcWySBDRLTidy5oxRmVeQCsZlraTdEzJHFdEtmdaI2Hanipr3Y+yHTzkiI8yUYJCklYlW2uDXvuSxoqY3tYmnemWxAEtIkEnEYZxLQrEuc17Q1zQ04OvCHXgMS0Yy04Ru81teYoyWUkpgtLC4tnWmIxziYnJNba2GccuQ47NWRrbMpzG8KWsUZKSkKhs9ra8uA2Ogf4oYxxkRqkX4g44IdaRLIALHAm9JkQJyjEQDtS1ijJSU0lNoWlr+LOU4tcB5rwEqUhRqhzQ1XqqODOc+5a2Stl6rsmc7vctZX19j7pep6cLlMrRnHPkn3LpLR3cqfkN/KFzZo1wv87SBz4H3LpPR3cqfkN/KFs8zXD535L3MhCEIbgq868bvqbONvCOPQw/EKw1WfXmd/ZRy1T6mIjmeRWpKQn9dKbKBmF1PlZg8ixaB1RzD2J5Kjo8UcwTpXwjxmHVsF5169GJMRjJEHGcuRSvswLAyYgATG7eN3Ip0frnVuZ1czCoaMaIva0XtkDWde3+ZZAsw3/bv+eMlD2S402vAAlocQeWNURtM58iTss8JdgRlGN7EXr05RsjPBVuTOu0cbKZc6/iX3xq8XVuRE46sBZNPAQTPLvUTrQAYxmQI3ztHJgegplttQYBiAXGATkDE4xzLntZz2sZ2DqXA7AXQJbIDWiAInPl2wloaNY0gxMAATkDec8kc5dlyBNq2yC0CCSWyZwAcYkevoWVVrBokyZwAGJJzgDmB6FayLVkNnsNx5cHDEuJF3HXJdF6d/sUlag4uvNddMXTqzkSd/KoaWkAWzBOL+KJhrXFt47hgpKVpl7mwYa1pBjA3p2+b2qu4OoypYyWvbfIY4PwjI1JkztEuJjmU1CiQS5zrziAJiBDbxAjnc5JQtIfMThvGfNyKM29geWSZBA5JIac/vsHO8KNyyHbkONjEztvh080YeoKJuj8AC7igNZhxQ1zXNnHWxYzoO9OqW4C8IMtBIEca7nG/Z0oFuAawkGXjAAYzExCtZD4hjLERJv6xcXEgAYFrWkRzMGKOwsGAOwYCMsXSLvxUptQkATi1zhhnEYDlxy5U+nWDssQIx2Y4xzx7QjchVkFisnBiLwIw+zGW3PFZBKUpriuG65nDdWat1XHBnO73LWpWw9Vh7nzu9y1xfX2TukenC5TKsHHHn9hXS2j+5U/Ib+ULmewH6wef2LpiwdzZ5DfYFq8zXD535L3MhCEIbgqw69H/wCX/wAv/rVnqq+vU/XsjeSqei4hzPIriUNOI500paZxHOup8rMHkWNTyHME6VHTOA5k5fCPGKlP65E2USoDGNi1WND3i5kZbJ2CdWDGz4qQWYXr0nOY2Xoi9zwIUhcklLmW5jX0ATel04QZyA2AbjjPPyCErUr0YlpGILYkYRhIIynZtUkpsqVYqQmxMIALQYIIJAnA3sSRkTnzrIrUrwGJBBkERIOIkSCMicxtSSntVqxVmP2AIi+/7UmWy4OcXEHViJJyATnWcXgQSMAIBwN3izhOEnbtxlTEqMlVyYuZDZrMGSQSScyQ0eprQCedI6ytJJOZe184YFlyAOT6tsqWUFc3OpKsxadha15dJMgiMIh0TiBeOWZJUlOzhpGLjExJ2HCIA2Af8qVJKXMXMZUo3nB15wIDhhEa2ZxBxwHQpKNMNmJjDCZAO/HGTt5t5MpKQFLmSpNKa5NvJCVRU1Xqt/u/vfyrXVsHVce5/e/lWvBfX2XukevB5EZOjuOPP7F0zYO5s8hvsC5l0eDwgjYDP6866bsPc2eQ32BavM0w+8fkvcnQhCG4KpevYfrrJ5Fb2sVtKpOvY6K9k8it7WKrM5lkV1KdS4w5wmF+KdZzrN5wk+VmDyLGp5eZOUbDgOZKXL4R4x5SJkpJXNSEmCSUyUSgHSklNlEoBwUgKhlOBQCuKYhxTUA6UkpsolQg4lJKSUhKAWUSmkpJVIOlEphKSVQax1WOxp/e9y1+V7nVU7Gn973LwWr7Gzd2j24PIjO0XxneT7wumbEPq2eS32BczaLOs7yfeF09TEAcwWrzNMPnfkvcchCENwVPde182mzN3Uqh9JwH8quFU516z+12f/su/OVVmcyyK9UlnOu3nHtChKks/Gbzj2hMTlZi8iw2vwS3lEw4JZXwDwEhciVHKWUA+USmXkEqAdeQCmEolUD0+cFBKkBQASmyiU2VAOSEpCUiEHSkJTCUpKAWUiSUhKoHSkSSklWhKmq9VWbPve5eEF7fVS7WZzO9y8KV9jZ+7R78HkR6GiRrO8n+YLqFmQXL2hzrO5v5guoWZBavM7w+d+S9xUIQhuCpfr1u/baI2Czz01H/AACuhUr16j+3Uf3cf5j1UcyyNBJUln4w2Yj1EKFzkgqBVqqozKhvVG30z9tuG9wHtKmFrZ37PTb8VoF8JRUC8fAw1ZjuEb+20t75npN+KUWlvfN9IfFV/fCC4KcDDVk3C1LB7Ib3zfSCU2gbx0hV4XBJeCcDDVjh1qWFwo3jpRwo3hV5eHIi8E4GOpOHWpYfChOFUKubyL/KpwMdRw/Usc1Am8KFXN5JeU4CP1F4fqWNwiOFCrq/yo4Q7z0pwC+r7Dh+pYnCDeg1FXRqHeelHCneekqcAvq+xOH6licIEhqKvOGPfHpKaax749JTgf8AX2HD9SxeECHPCroV3d8eko4d3fO6Sqti6k4Xqez1UHWYeQ+0Lw5SvqE5knnMpoXshCyKiemEbY0PT0JxzzD8wXULcly7oQ655h+YLqJuSeJYc78l7ioQhU2BUj17ARbqboMdjsE8pqVT7iruVYdcrG1hsf3DPXUq/BRunaYbRibuFxUdJ7CfrAS3aB/yvQb2DGVb0B/qJ9m0G6tVusDiS661reM53JuA9xRpvqarWUlrg5sEEtcRk4gBwIwInBRYqZYu6F/gNiw99VH/AIx/qJDTsXf1Pwv/AKLzzYX7kw2B25W9Ge+hqenwNi8K/wDDPzo7Gsfhn+gfivOstOrTN9gGN5oJa1wkZ4OBGw9CBo8uk3jJEtkcd86zeT7RnkVvR3dHU9DsWx+Gd6LknYdj8O7od8qwjod5u3JcHYMwi+8AX2gE/ZJzUNKzOEEDZtAOYjI86XoOaWbPSNjsvjB6H/ImmwWbxj1P+RR2as9jQ0UqJja6kxzvOSJKLTWe9pbwVFsxiyk1rsNzhkpejnex1HGwWbZaB0VPkSdr7P4w3+P5FiUtGOc2YdeONNoYTwjRN9wOwNwSdrXHIPN4FzNQ6zBN5w5BCt6O7lqZXa+j4w3+P5E3tfR8Yb/H8ih7Vkg3SSTiwXHa9PWvVJ2NEBB0STeuuDodhAdrMEk1RhgwYdKXoXLUl7XUvGGdL/lR2vpeHZ0u+VRUrPwbzqMqgSBea644bHASDllzrJNoHitD0X/6iXom8jqRdrqfh2dLvlSdr6fhmdJ+CxzR1YuCb169jeAiLoxi7tynlSUtHkxMtycZadWmYmoY+ylyKpJ+JOdHM8MzpPwTe1zfDM6f9kjdEnAlwDb0EkOltPD64tiRTxzSN0WDEvaJdBkOAYzCKjsMGmTy4Jci1Wo7tc3wzfS/2TTo9vhW+l/soHWIgkEH1iQciJ2FPs1ANcC6nfHekuAPnaQUuRL1qSdrx4UekE+02djGtioHuOYE6vOTgTnl/wATfVHAWRsnL62t04vUvaM8G0cCbxPdZqC8DODQTc3DzKPESzOl2qqGaCOueYe0LqRuS5m0bYGscC0YmMcffkumW5KJ1Zhs+NHFnJx6e4qEIXR6wVZdcSqxts13AfUUs/8AuVlZqY6mDmAfMo1VGWNhLFjayi9C6WZQr32vEg3muzGtxhB5yPvJ/VXptlrrhxeIhrS4wAGtN6AATGJ3njZ5AXhwLe9HQEcC3vR0Bc2HKwmsOypQZNI/bakcyn3wV+8C3vR0BLwTdw6FLDx/1q+ooBtOnkCySfPJww6AnCzs2EYGeY7xuyHQr94FvejoCXgxuCWBfx3+3++pQPAMEQWiDIggQcMoyyyCb2OzYWAc4hdAXBuCLg3BN31D/jq5zf76nP3AM75npD4pDQZ3zPSHxXQVwbgjgxuCbvqc/wBZ/r7fk5+ZQYIh7dWY18g6ZAxwB3DNLTosEQ9uqCBr5NdMtEOwadwgK/8AgxuHQjghuHQlj1OuAn9b/fUoBlFgu67dUFo1/sHNmfFxOGWKRllYAIcMARx/suzbgeLyZLoDghuHQjgW7h0Ju+peAn/0f76nPpsbe+b0hJ2G3e3pC6D4FvejoCTgW96OgKbvqZ/1j+v7fk5+NgbvHSEvYmHGJ1bhlxxZsYccWjcugm0wMgAluq7vqdL+Pkspv99TnzsQ7XEy3gzLjrM2NOPFG7/dNOj53mRdOJxG445Y/rFdC3VgnQtnOdno/hs+CWPUvA4n/R/vqUVVsBdxpJgCSZMNwA5gEztbyK9zoSzeL0Pw2fBHaKy+LUPwmfBTds4f8dN9rmUMbJcexzhqzBG/EEjzgFWB1ZdU9nr2Pg6YN4uZALSLsbR7POt47RWbxeh+Ez4JToOzeL0fw2fBLGe/Z8OWFh21rQpWyWIhoJGOJ9Ikx61fLVgs0LZxiKFEHkps+Cz11GNDjZtneFdV1qCEIXZ6gQhCAEIQgBCEIAQhCAEIQgBCEIAQhCAEIQgBCEIAQhCAEIQgBCEIAQhCAEIQgBCEID//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45" name="Picture 13" descr="https://encrypted-tbn2.gstatic.com/images?q=tbn:ANd9GcRCZFyPXr3-MTlLosaS_Fefg-yMDKtzsV7pqtUIETuM4ExbuQ4R_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7788" y="832015"/>
            <a:ext cx="3168659" cy="2373437"/>
          </a:xfrm>
          <a:prstGeom prst="rect">
            <a:avLst/>
          </a:prstGeom>
          <a:noFill/>
          <a:extLst>
            <a:ext uri="{909E8E84-426E-40DD-AFC4-6F175D3DCCD1}">
              <a14:hiddenFill xmlns:a14="http://schemas.microsoft.com/office/drawing/2010/main">
                <a:solidFill>
                  <a:srgbClr val="FFFFFF"/>
                </a:solidFill>
              </a14:hiddenFill>
            </a:ext>
          </a:extLst>
        </p:spPr>
      </p:pic>
      <p:pic>
        <p:nvPicPr>
          <p:cNvPr id="18449" name="Picture 17" descr="NEC-V421-Full-HD-Professional-LCD-Display-gi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122" y="3391382"/>
            <a:ext cx="46863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15"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Ορθογώνιο 10">
            <a:extLst>
              <a:ext uri="{FF2B5EF4-FFF2-40B4-BE49-F238E27FC236}">
                <a16:creationId xmlns:a16="http://schemas.microsoft.com/office/drawing/2014/main" id="{C929E8F9-F3DF-44CA-B180-1544D654FFBC}"/>
              </a:ext>
            </a:extLst>
          </p:cNvPr>
          <p:cNvSpPr/>
          <p:nvPr/>
        </p:nvSpPr>
        <p:spPr>
          <a:xfrm>
            <a:off x="387639" y="1194541"/>
            <a:ext cx="4616409" cy="1477328"/>
          </a:xfrm>
          <a:prstGeom prst="rect">
            <a:avLst/>
          </a:prstGeom>
        </p:spPr>
        <p:txBody>
          <a:bodyPr wrap="square">
            <a:spAutoFit/>
          </a:bodyPr>
          <a:lstStyle/>
          <a:p>
            <a:r>
              <a:rPr lang="en-US" dirty="0">
                <a:solidFill>
                  <a:srgbClr val="000000"/>
                </a:solidFill>
                <a:latin typeface="Helvetica" panose="020B0604020202020204" pitchFamily="34" charset="0"/>
              </a:rPr>
              <a:t>Today, the latest LCD flat-panel TVs, which have largely replaced the traditional, bulky cathode-ray-tube kind, can produce high-definition </a:t>
            </a:r>
            <a:r>
              <a:rPr lang="en-US" dirty="0" err="1">
                <a:solidFill>
                  <a:srgbClr val="000000"/>
                </a:solidFill>
                <a:latin typeface="Helvetica" panose="020B0604020202020204" pitchFamily="34" charset="0"/>
              </a:rPr>
              <a:t>colour</a:t>
            </a:r>
            <a:r>
              <a:rPr lang="en-US" dirty="0">
                <a:solidFill>
                  <a:srgbClr val="000000"/>
                </a:solidFill>
                <a:latin typeface="Helvetica" panose="020B0604020202020204" pitchFamily="34" charset="0"/>
              </a:rPr>
              <a:t> images up to 108 inches on the diagonal.</a:t>
            </a:r>
          </a:p>
        </p:txBody>
      </p:sp>
      <p:sp>
        <p:nvSpPr>
          <p:cNvPr id="5" name="Ορθογώνιο 4">
            <a:extLst>
              <a:ext uri="{FF2B5EF4-FFF2-40B4-BE49-F238E27FC236}">
                <a16:creationId xmlns:a16="http://schemas.microsoft.com/office/drawing/2014/main" id="{A50D7B61-76B5-48D2-BB79-7FF625D92EB6}"/>
              </a:ext>
            </a:extLst>
          </p:cNvPr>
          <p:cNvSpPr/>
          <p:nvPr/>
        </p:nvSpPr>
        <p:spPr>
          <a:xfrm>
            <a:off x="5337788" y="3794072"/>
            <a:ext cx="3404090" cy="1754326"/>
          </a:xfrm>
          <a:prstGeom prst="rect">
            <a:avLst/>
          </a:prstGeom>
        </p:spPr>
        <p:txBody>
          <a:bodyPr wrap="square">
            <a:spAutoFit/>
          </a:bodyPr>
          <a:lstStyle/>
          <a:p>
            <a:r>
              <a:rPr lang="en-US" dirty="0">
                <a:solidFill>
                  <a:srgbClr val="000000"/>
                </a:solidFill>
                <a:latin typeface="Helvetica" panose="020B0604020202020204" pitchFamily="34" charset="0"/>
              </a:rPr>
              <a:t> LCDs are now found everywhere – in home-electronics systems, mobile phones, cameras and computer monitors, as well as watches and TVs.</a:t>
            </a:r>
            <a:endParaRPr lang="el-GR" dirty="0"/>
          </a:p>
        </p:txBody>
      </p:sp>
    </p:spTree>
    <p:extLst>
      <p:ext uri="{BB962C8B-B14F-4D97-AF65-F5344CB8AC3E}">
        <p14:creationId xmlns:p14="http://schemas.microsoft.com/office/powerpoint/2010/main" val="392093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445"/>
                                        </p:tgtEl>
                                        <p:attrNameLst>
                                          <p:attrName>style.visibility</p:attrName>
                                        </p:attrNameLst>
                                      </p:cBhvr>
                                      <p:to>
                                        <p:strVal val="visible"/>
                                      </p:to>
                                    </p:set>
                                    <p:anim calcmode="lin" valueType="num">
                                      <p:cBhvr additive="base">
                                        <p:cTn id="7" dur="500" fill="hold"/>
                                        <p:tgtEl>
                                          <p:spTgt spid="18445"/>
                                        </p:tgtEl>
                                        <p:attrNameLst>
                                          <p:attrName>ppt_x</p:attrName>
                                        </p:attrNameLst>
                                      </p:cBhvr>
                                      <p:tavLst>
                                        <p:tav tm="0">
                                          <p:val>
                                            <p:strVal val="1+#ppt_w/2"/>
                                          </p:val>
                                        </p:tav>
                                        <p:tav tm="100000">
                                          <p:val>
                                            <p:strVal val="#ppt_x"/>
                                          </p:val>
                                        </p:tav>
                                      </p:tavLst>
                                    </p:anim>
                                    <p:anim calcmode="lin" valueType="num">
                                      <p:cBhvr additive="base">
                                        <p:cTn id="8" dur="500" fill="hold"/>
                                        <p:tgtEl>
                                          <p:spTgt spid="184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449"/>
                                        </p:tgtEl>
                                        <p:attrNameLst>
                                          <p:attrName>style.visibility</p:attrName>
                                        </p:attrNameLst>
                                      </p:cBhvr>
                                      <p:to>
                                        <p:strVal val="visible"/>
                                      </p:to>
                                    </p:set>
                                    <p:anim calcmode="lin" valueType="num">
                                      <p:cBhvr additive="base">
                                        <p:cTn id="13" dur="500" fill="hold"/>
                                        <p:tgtEl>
                                          <p:spTgt spid="18449"/>
                                        </p:tgtEl>
                                        <p:attrNameLst>
                                          <p:attrName>ppt_x</p:attrName>
                                        </p:attrNameLst>
                                      </p:cBhvr>
                                      <p:tavLst>
                                        <p:tav tm="0">
                                          <p:val>
                                            <p:strVal val="0-#ppt_w/2"/>
                                          </p:val>
                                        </p:tav>
                                        <p:tav tm="100000">
                                          <p:val>
                                            <p:strVal val="#ppt_x"/>
                                          </p:val>
                                        </p:tav>
                                      </p:tavLst>
                                    </p:anim>
                                    <p:anim calcmode="lin" valueType="num">
                                      <p:cBhvr additive="base">
                                        <p:cTn id="14" dur="500" fill="hold"/>
                                        <p:tgtEl>
                                          <p:spTgt spid="184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4" y="1052736"/>
            <a:ext cx="8280920" cy="4154984"/>
          </a:xfrm>
          <a:prstGeom prst="rect">
            <a:avLst/>
          </a:prstGeom>
        </p:spPr>
        <p:txBody>
          <a:bodyPr wrap="square">
            <a:spAutoFit/>
          </a:bodyPr>
          <a:lstStyle/>
          <a:p>
            <a:pPr lvl="0" algn="just" eaLnBrk="0" fontAlgn="base" hangingPunct="0">
              <a:spcBef>
                <a:spcPct val="0"/>
              </a:spcBef>
              <a:spcAft>
                <a:spcPct val="0"/>
              </a:spcAft>
            </a:pPr>
            <a:r>
              <a:rPr lang="en-US" altLang="el-GR" sz="2400" dirty="0">
                <a:cs typeface="Arial" charset="0"/>
              </a:rPr>
              <a:t>A passive pixel is addressed when there is a sufficient voltage across it to cause the liquid crystal molecules to align parallel to the electric field. </a:t>
            </a:r>
          </a:p>
          <a:p>
            <a:pPr lvl="0" algn="just" eaLnBrk="0" fontAlgn="base" hangingPunct="0">
              <a:spcBef>
                <a:spcPct val="0"/>
              </a:spcBef>
              <a:spcAft>
                <a:spcPct val="0"/>
              </a:spcAft>
            </a:pPr>
            <a:r>
              <a:rPr lang="en-US" altLang="el-GR" sz="2400" dirty="0">
                <a:cs typeface="Arial" charset="0"/>
              </a:rPr>
              <a:t>A display can have more than one pixel on at any one time because of the response time of the liquid crystal material.</a:t>
            </a:r>
          </a:p>
          <a:p>
            <a:pPr lvl="0" algn="just" eaLnBrk="0" fontAlgn="base" hangingPunct="0">
              <a:spcBef>
                <a:spcPct val="0"/>
              </a:spcBef>
              <a:spcAft>
                <a:spcPct val="0"/>
              </a:spcAft>
            </a:pPr>
            <a:r>
              <a:rPr lang="en-US" altLang="el-GR" sz="2400" dirty="0">
                <a:cs typeface="Arial" charset="0"/>
              </a:rPr>
              <a:t>When addressed, a pixel has a short turn-on time during which the liquid crystal molecules align in such a way as to make the pixel opaque. </a:t>
            </a:r>
          </a:p>
          <a:p>
            <a:pPr lvl="0" algn="just" eaLnBrk="0" fontAlgn="base" hangingPunct="0">
              <a:spcBef>
                <a:spcPct val="0"/>
              </a:spcBef>
              <a:spcAft>
                <a:spcPct val="0"/>
              </a:spcAft>
            </a:pPr>
            <a:r>
              <a:rPr lang="en-US" altLang="el-GR" sz="2400" dirty="0">
                <a:cs typeface="Arial" charset="0"/>
              </a:rPr>
              <a:t>When the voltage is removed the pixel behaves similar to a discharging capacitor, slowly turning off as charge dissipates and the molecules return to their </a:t>
            </a:r>
            <a:r>
              <a:rPr lang="en-US" altLang="el-GR" sz="2400" dirty="0" err="1">
                <a:cs typeface="Arial" charset="0"/>
              </a:rPr>
              <a:t>undeformed</a:t>
            </a:r>
            <a:r>
              <a:rPr lang="en-US" altLang="el-GR" sz="2400" dirty="0">
                <a:cs typeface="Arial" charset="0"/>
              </a:rPr>
              <a:t> orientation.</a:t>
            </a:r>
          </a:p>
        </p:txBody>
      </p:sp>
    </p:spTree>
    <p:extLst>
      <p:ext uri="{BB962C8B-B14F-4D97-AF65-F5344CB8AC3E}">
        <p14:creationId xmlns:p14="http://schemas.microsoft.com/office/powerpoint/2010/main" val="3914254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4" y="764704"/>
            <a:ext cx="8280920" cy="4893647"/>
          </a:xfrm>
          <a:prstGeom prst="rect">
            <a:avLst/>
          </a:prstGeom>
        </p:spPr>
        <p:txBody>
          <a:bodyPr wrap="square">
            <a:spAutoFit/>
          </a:bodyPr>
          <a:lstStyle/>
          <a:p>
            <a:r>
              <a:rPr lang="en-US" altLang="el-GR" sz="2400" dirty="0">
                <a:cs typeface="Arial" charset="0"/>
              </a:rPr>
              <a:t>Because of this response time, a display can scan across the matrix of pixels, turning on the appropriate ones to form an image. </a:t>
            </a:r>
          </a:p>
          <a:p>
            <a:r>
              <a:rPr lang="en-US" altLang="el-GR" sz="2400" dirty="0">
                <a:cs typeface="Arial" charset="0"/>
              </a:rPr>
              <a:t>As long as the time to scan the entire matrix is shorter than the turn-off time, a multiple pixel image (like the animation below) can be displayed. </a:t>
            </a:r>
          </a:p>
          <a:p>
            <a:r>
              <a:rPr lang="en-US" altLang="el-GR" sz="2400" dirty="0">
                <a:cs typeface="Arial" charset="0"/>
              </a:rPr>
              <a:t>The time scale of the animation has been stretched so as to see what is normally imperceptible to the human eye. </a:t>
            </a:r>
          </a:p>
          <a:p>
            <a:r>
              <a:rPr lang="en-US" altLang="el-GR" sz="2400" dirty="0">
                <a:cs typeface="Arial" charset="0"/>
              </a:rPr>
              <a:t>The transparent electrodes momentarily revert to blue and red to signify voltage being applied. </a:t>
            </a:r>
          </a:p>
          <a:p>
            <a:r>
              <a:rPr lang="en-US" altLang="el-GR" sz="2400" dirty="0">
                <a:cs typeface="Arial" charset="0"/>
              </a:rPr>
              <a:t>The pixel gradually becomes opaque. As the voltage is removed (as shown by the electrodes becoming colorless again) the cell remains opaque briefly before it becomes clear again.</a:t>
            </a:r>
            <a:endParaRPr lang="en-US" sz="2400" dirty="0"/>
          </a:p>
        </p:txBody>
      </p:sp>
    </p:spTree>
    <p:extLst>
      <p:ext uri="{BB962C8B-B14F-4D97-AF65-F5344CB8AC3E}">
        <p14:creationId xmlns:p14="http://schemas.microsoft.com/office/powerpoint/2010/main" val="1978604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363126" y="917431"/>
            <a:ext cx="8280920" cy="2677656"/>
          </a:xfrm>
          <a:prstGeom prst="rect">
            <a:avLst/>
          </a:prstGeom>
        </p:spPr>
        <p:txBody>
          <a:bodyPr wrap="square">
            <a:spAutoFit/>
          </a:bodyPr>
          <a:lstStyle/>
          <a:p>
            <a:r>
              <a:rPr lang="en-US" sz="2400" b="1" dirty="0">
                <a:latin typeface="Arial Narrow" panose="020B0606020202030204" pitchFamily="34" charset="0"/>
              </a:rPr>
              <a:t>Active-matrix</a:t>
            </a:r>
            <a:r>
              <a:rPr lang="en-US" sz="2400" dirty="0">
                <a:latin typeface="Arial Narrow" panose="020B0606020202030204" pitchFamily="34" charset="0"/>
              </a:rPr>
              <a:t> LCDs depend on </a:t>
            </a:r>
            <a:r>
              <a:rPr lang="en-US" sz="2400" b="1" dirty="0">
                <a:latin typeface="Arial Narrow" panose="020B0606020202030204" pitchFamily="34" charset="0"/>
              </a:rPr>
              <a:t>thin film transistors</a:t>
            </a:r>
            <a:r>
              <a:rPr lang="en-US" sz="2400" dirty="0">
                <a:latin typeface="Arial Narrow" panose="020B0606020202030204" pitchFamily="34" charset="0"/>
              </a:rPr>
              <a:t> (TFT). </a:t>
            </a:r>
          </a:p>
          <a:p>
            <a:r>
              <a:rPr lang="en-US" sz="2400" dirty="0">
                <a:latin typeface="Arial Narrow" panose="020B0606020202030204" pitchFamily="34" charset="0"/>
              </a:rPr>
              <a:t>Basically, TFTs are tiny switching transistors and capacitors. They are arranged in a matrix on a glass substrate. </a:t>
            </a:r>
          </a:p>
          <a:p>
            <a:r>
              <a:rPr lang="en-US" sz="2400" dirty="0">
                <a:latin typeface="Arial Narrow" panose="020B0606020202030204" pitchFamily="34" charset="0"/>
              </a:rPr>
              <a:t>To address a particular pixel, the proper row is switched on, and then a charge is sent down the correct column. Since all of the other rows that the column intersects are turned off, only the capacitor at the designated pixel receives a charge. </a:t>
            </a:r>
          </a:p>
        </p:txBody>
      </p:sp>
      <p:pic>
        <p:nvPicPr>
          <p:cNvPr id="2050" name="Picture 2" descr="http://www.fun-tek.com/ruixineditor/UploadFile/20122220797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5" y="3593701"/>
            <a:ext cx="4583091" cy="2509592"/>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397924" y="332610"/>
            <a:ext cx="3348994" cy="584775"/>
          </a:xfrm>
          <a:prstGeom prst="rect">
            <a:avLst/>
          </a:prstGeom>
        </p:spPr>
        <p:txBody>
          <a:bodyPr wrap="none">
            <a:spAutoFit/>
          </a:bodyPr>
          <a:lstStyle/>
          <a:p>
            <a:r>
              <a:rPr lang="en-US" sz="3200" b="1" dirty="0">
                <a:solidFill>
                  <a:srgbClr val="002060"/>
                </a:solidFill>
                <a:latin typeface="Arial Narrow" panose="020B0606020202030204" pitchFamily="34" charset="0"/>
              </a:rPr>
              <a:t>Active-matrix</a:t>
            </a:r>
            <a:r>
              <a:rPr lang="en-US" sz="3200" dirty="0">
                <a:solidFill>
                  <a:srgbClr val="002060"/>
                </a:solidFill>
                <a:latin typeface="Arial Narrow" panose="020B0606020202030204" pitchFamily="34" charset="0"/>
              </a:rPr>
              <a:t> LCDs </a:t>
            </a:r>
            <a:endParaRPr lang="en-US" sz="3200" dirty="0">
              <a:solidFill>
                <a:srgbClr val="00206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7"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125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additive="base">
                                        <p:cTn id="25" dur="500" fill="hold"/>
                                        <p:tgtEl>
                                          <p:spTgt spid="2050"/>
                                        </p:tgtEl>
                                        <p:attrNameLst>
                                          <p:attrName>ppt_x</p:attrName>
                                        </p:attrNameLst>
                                      </p:cBhvr>
                                      <p:tavLst>
                                        <p:tav tm="0">
                                          <p:val>
                                            <p:strVal val="0-#ppt_w/2"/>
                                          </p:val>
                                        </p:tav>
                                        <p:tav tm="100000">
                                          <p:val>
                                            <p:strVal val="#ppt_x"/>
                                          </p:val>
                                        </p:tav>
                                      </p:tavLst>
                                    </p:anim>
                                    <p:anim calcmode="lin" valueType="num">
                                      <p:cBhvr additive="base">
                                        <p:cTn id="26"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535903" y="4195048"/>
            <a:ext cx="8280920" cy="1938992"/>
          </a:xfrm>
          <a:prstGeom prst="rect">
            <a:avLst/>
          </a:prstGeom>
        </p:spPr>
        <p:txBody>
          <a:bodyPr wrap="square">
            <a:spAutoFit/>
          </a:bodyPr>
          <a:lstStyle/>
          <a:p>
            <a:r>
              <a:rPr lang="en-US" sz="2000" dirty="0">
                <a:latin typeface="Arial Narrow" panose="020B0606020202030204" pitchFamily="34" charset="0"/>
              </a:rPr>
              <a:t>The capacitor is able to hold the charge until the next refresh cycle. And if we carefully control the amount of voltage supplied to a crystal, we can make it untwist only enough to allow some light through.</a:t>
            </a:r>
          </a:p>
          <a:p>
            <a:endParaRPr lang="en-US" sz="2000" dirty="0">
              <a:latin typeface="Arial Narrow" panose="020B0606020202030204" pitchFamily="34" charset="0"/>
            </a:endParaRPr>
          </a:p>
          <a:p>
            <a:r>
              <a:rPr lang="en-US" sz="2000" dirty="0">
                <a:latin typeface="Arial Narrow" panose="020B0606020202030204" pitchFamily="34" charset="0"/>
              </a:rPr>
              <a:t>By doing this in very exact, very small increments, LCDs can create a </a:t>
            </a:r>
            <a:r>
              <a:rPr lang="en-US" sz="2000" b="1" dirty="0">
                <a:latin typeface="Arial Narrow" panose="020B0606020202030204" pitchFamily="34" charset="0"/>
              </a:rPr>
              <a:t>gray scale</a:t>
            </a:r>
            <a:r>
              <a:rPr lang="en-US" sz="2000" dirty="0">
                <a:latin typeface="Arial Narrow" panose="020B0606020202030204" pitchFamily="34" charset="0"/>
              </a:rPr>
              <a:t>. Most displays today offer 256 levels of brightness per pixel.</a:t>
            </a:r>
          </a:p>
        </p:txBody>
      </p:sp>
      <p:sp>
        <p:nvSpPr>
          <p:cNvPr id="4" name="Rectangle 1"/>
          <p:cNvSpPr>
            <a:spLocks noChangeArrowheads="1"/>
          </p:cNvSpPr>
          <p:nvPr/>
        </p:nvSpPr>
        <p:spPr bwMode="auto">
          <a:xfrm>
            <a:off x="4932040" y="764704"/>
            <a:ext cx="3744416"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l-GR" sz="2000" b="0" i="0" u="none" strike="noStrike" cap="none" normalizeH="0" baseline="0" dirty="0">
                <a:ln>
                  <a:noFill/>
                </a:ln>
                <a:solidFill>
                  <a:srgbClr val="000000"/>
                </a:solidFill>
                <a:effectLst/>
                <a:latin typeface="Arial Narrow" panose="020B0606020202030204" pitchFamily="34" charset="0"/>
                <a:cs typeface="Arial" pitchFamily="34" charset="0"/>
              </a:rPr>
              <a:t>A storage capacitor (Cs) and liquid-crystal capacitor (CLC) are connected as a load on the TFT. </a:t>
            </a:r>
            <a:br>
              <a:rPr kumimoji="0" lang="en-US" altLang="el-GR" sz="2000" b="0" i="0" u="none" strike="noStrike" cap="none" normalizeH="0" baseline="0" dirty="0">
                <a:ln>
                  <a:noFill/>
                </a:ln>
                <a:solidFill>
                  <a:srgbClr val="000000"/>
                </a:solidFill>
                <a:effectLst/>
                <a:latin typeface="Arial Narrow" panose="020B0606020202030204" pitchFamily="34" charset="0"/>
                <a:cs typeface="Arial" pitchFamily="34" charset="0"/>
              </a:rPr>
            </a:br>
            <a:r>
              <a:rPr kumimoji="0" lang="en-US" altLang="el-GR" sz="2000" b="0" i="0" u="none" strike="noStrike" cap="none" normalizeH="0" baseline="0" dirty="0">
                <a:ln>
                  <a:noFill/>
                </a:ln>
                <a:solidFill>
                  <a:srgbClr val="000000"/>
                </a:solidFill>
                <a:effectLst/>
                <a:latin typeface="Arial Narrow" panose="020B0606020202030204" pitchFamily="34" charset="0"/>
                <a:cs typeface="Arial" pitchFamily="34" charset="0"/>
              </a:rPr>
              <a:t>Applying a positive pulse of about 20V peak-to-peak to a gate electrode through a gate bus-line turns the TFT on. </a:t>
            </a:r>
            <a:r>
              <a:rPr kumimoji="0" lang="en-US" altLang="el-GR" sz="2000" b="0" i="0" u="none" strike="noStrike" cap="none" normalizeH="0" baseline="0" dirty="0" err="1">
                <a:ln>
                  <a:noFill/>
                </a:ln>
                <a:solidFill>
                  <a:srgbClr val="000000"/>
                </a:solidFill>
                <a:effectLst/>
                <a:latin typeface="Arial Narrow" panose="020B0606020202030204" pitchFamily="34" charset="0"/>
                <a:cs typeface="Arial" pitchFamily="34" charset="0"/>
              </a:rPr>
              <a:t>Clc</a:t>
            </a:r>
            <a:r>
              <a:rPr kumimoji="0" lang="en-US" altLang="el-GR" sz="2000" b="0" i="0" u="none" strike="noStrike" cap="none" normalizeH="0" baseline="0" dirty="0">
                <a:ln>
                  <a:noFill/>
                </a:ln>
                <a:solidFill>
                  <a:srgbClr val="000000"/>
                </a:solidFill>
                <a:effectLst/>
                <a:latin typeface="Arial Narrow" panose="020B0606020202030204" pitchFamily="34" charset="0"/>
                <a:cs typeface="Arial" pitchFamily="34" charset="0"/>
              </a:rPr>
              <a:t> and Cs are charged and the voltage level on the pixel electrode rises to the signal voltage level (+8 V) applied to the data bus-line. </a:t>
            </a:r>
          </a:p>
        </p:txBody>
      </p:sp>
      <p:pic>
        <p:nvPicPr>
          <p:cNvPr id="1026" name="Picture 2" descr="Vertical structure of a unit pixel and its equivalent circui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902" y="1124744"/>
            <a:ext cx="4079189" cy="21823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09"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0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126" y="6388100"/>
            <a:ext cx="8626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363126" y="213889"/>
            <a:ext cx="5883342" cy="523220"/>
          </a:xfrm>
          <a:prstGeom prst="rect">
            <a:avLst/>
          </a:prstGeom>
        </p:spPr>
        <p:txBody>
          <a:bodyPr wrap="none">
            <a:spAutoFit/>
          </a:bodyPr>
          <a:lstStyle/>
          <a:p>
            <a:r>
              <a:rPr lang="en-US" sz="2800" b="1" dirty="0">
                <a:solidFill>
                  <a:srgbClr val="002060"/>
                </a:solidFill>
                <a:latin typeface="Arial Narrow" panose="020B0606020202030204" pitchFamily="34" charset="0"/>
              </a:rPr>
              <a:t>Thin-film-transistor liquid-crystal display</a:t>
            </a:r>
            <a:endParaRPr lang="en-US" sz="2800" dirty="0">
              <a:solidFill>
                <a:srgbClr val="002060"/>
              </a:solidFill>
              <a:latin typeface="Arial Narrow" panose="020B0606020202030204" pitchFamily="34" charset="0"/>
            </a:endParaRPr>
          </a:p>
        </p:txBody>
      </p:sp>
      <p:sp>
        <p:nvSpPr>
          <p:cNvPr id="4" name="TextBox 3"/>
          <p:cNvSpPr txBox="1"/>
          <p:nvPr/>
        </p:nvSpPr>
        <p:spPr>
          <a:xfrm>
            <a:off x="507976" y="908720"/>
            <a:ext cx="8064896" cy="2554545"/>
          </a:xfrm>
          <a:prstGeom prst="rect">
            <a:avLst/>
          </a:prstGeom>
          <a:noFill/>
        </p:spPr>
        <p:txBody>
          <a:bodyPr wrap="square" rtlCol="0">
            <a:spAutoFit/>
          </a:bodyPr>
          <a:lstStyle/>
          <a:p>
            <a:r>
              <a:rPr lang="en-US" sz="2400" dirty="0">
                <a:latin typeface="Arial Narrow" panose="020B0606020202030204" pitchFamily="34" charset="0"/>
              </a:rPr>
              <a:t>TFT LCDs are used in appliances including television sets, computer monitors, mobile phones, handheld video game systems, personal digital assistants, navigation systems and projectors.</a:t>
            </a:r>
            <a:endParaRPr lang="el-GR" sz="2400" baseline="30000" dirty="0">
              <a:latin typeface="Arial Narrow" panose="020B0606020202030204" pitchFamily="34" charset="0"/>
            </a:endParaRPr>
          </a:p>
          <a:p>
            <a:endParaRPr lang="el-GR" sz="2400" baseline="30000" dirty="0">
              <a:latin typeface="Arial Narrow" panose="020B0606020202030204" pitchFamily="34" charset="0"/>
            </a:endParaRPr>
          </a:p>
          <a:p>
            <a:r>
              <a:rPr lang="en-US" sz="2400" dirty="0">
                <a:latin typeface="Arial Narrow" panose="020B0606020202030204" pitchFamily="34" charset="0"/>
              </a:rPr>
              <a:t>TFT LCDs are also used in car instrument clusters because they allow the driver to customize the cluster, as well as being able to provide an analogue-like display with digital elements.</a:t>
            </a:r>
          </a:p>
        </p:txBody>
      </p:sp>
      <p:sp>
        <p:nvSpPr>
          <p:cNvPr id="5" name="Ορθογώνιο 4"/>
          <p:cNvSpPr/>
          <p:nvPr/>
        </p:nvSpPr>
        <p:spPr>
          <a:xfrm>
            <a:off x="507976" y="3717032"/>
            <a:ext cx="8064896" cy="1569660"/>
          </a:xfrm>
          <a:prstGeom prst="rect">
            <a:avLst/>
          </a:prstGeom>
        </p:spPr>
        <p:txBody>
          <a:bodyPr wrap="square">
            <a:spAutoFit/>
          </a:bodyPr>
          <a:lstStyle/>
          <a:p>
            <a:r>
              <a:rPr lang="en-US" sz="2400" dirty="0">
                <a:latin typeface="Arial Narrow" panose="020B0606020202030204" pitchFamily="34" charset="0"/>
              </a:rPr>
              <a:t>LCD technology is constantly evolving. LCDs today employ several variations of liquid crystal technology, including super twisted </a:t>
            </a:r>
            <a:r>
              <a:rPr lang="en-US" sz="2400" dirty="0" err="1">
                <a:latin typeface="Arial Narrow" panose="020B0606020202030204" pitchFamily="34" charset="0"/>
              </a:rPr>
              <a:t>nematics</a:t>
            </a:r>
            <a:r>
              <a:rPr lang="en-US" sz="2400" dirty="0">
                <a:latin typeface="Arial Narrow" panose="020B0606020202030204" pitchFamily="34" charset="0"/>
              </a:rPr>
              <a:t> (STN), dual scan twisted </a:t>
            </a:r>
            <a:r>
              <a:rPr lang="en-US" sz="2400" dirty="0" err="1">
                <a:latin typeface="Arial Narrow" panose="020B0606020202030204" pitchFamily="34" charset="0"/>
              </a:rPr>
              <a:t>nematics</a:t>
            </a:r>
            <a:r>
              <a:rPr lang="en-US" sz="2400" dirty="0">
                <a:latin typeface="Arial Narrow" panose="020B0606020202030204" pitchFamily="34" charset="0"/>
              </a:rPr>
              <a:t> (DSTN), ferroelectric liquid crystal (FLC) and surface stabilized ferroelectric liquid crystal (SSFLC).</a:t>
            </a:r>
          </a:p>
        </p:txBody>
      </p:sp>
    </p:spTree>
    <p:extLst>
      <p:ext uri="{BB962C8B-B14F-4D97-AF65-F5344CB8AC3E}">
        <p14:creationId xmlns:p14="http://schemas.microsoft.com/office/powerpoint/2010/main" val="280873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126" y="6388100"/>
            <a:ext cx="8626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363126" y="1052736"/>
            <a:ext cx="8313330" cy="4616648"/>
          </a:xfrm>
          <a:prstGeom prst="rect">
            <a:avLst/>
          </a:prstGeom>
        </p:spPr>
        <p:txBody>
          <a:bodyPr wrap="square">
            <a:spAutoFit/>
          </a:bodyPr>
          <a:lstStyle/>
          <a:p>
            <a:r>
              <a:rPr lang="en-US" sz="2400" b="1" dirty="0">
                <a:latin typeface="Arial Narrow" panose="020B0606020202030204" pitchFamily="34" charset="0"/>
              </a:rPr>
              <a:t>Display size</a:t>
            </a:r>
            <a:r>
              <a:rPr lang="en-US" sz="2400" dirty="0">
                <a:latin typeface="Arial Narrow" panose="020B0606020202030204" pitchFamily="34" charset="0"/>
              </a:rPr>
              <a:t> is limited by the quality-control problems faced by manufacturers. </a:t>
            </a:r>
          </a:p>
          <a:p>
            <a:endParaRPr lang="en-US" sz="1000" dirty="0">
              <a:latin typeface="Arial Narrow" panose="020B0606020202030204" pitchFamily="34" charset="0"/>
            </a:endParaRPr>
          </a:p>
          <a:p>
            <a:r>
              <a:rPr lang="en-US" sz="2400" dirty="0">
                <a:latin typeface="Arial Narrow" panose="020B0606020202030204" pitchFamily="34" charset="0"/>
              </a:rPr>
              <a:t>Simply put, to increase display size, manufacturers must add more pixels and transistors. As they increase the number of pixels and transistors, they also increase the chance of including a bad transistor in a display. </a:t>
            </a:r>
          </a:p>
          <a:p>
            <a:endParaRPr lang="en-US" sz="1000" dirty="0">
              <a:latin typeface="Arial Narrow" panose="020B0606020202030204" pitchFamily="34" charset="0"/>
            </a:endParaRPr>
          </a:p>
          <a:p>
            <a:r>
              <a:rPr lang="en-US" sz="2400" dirty="0">
                <a:latin typeface="Arial Narrow" panose="020B0606020202030204" pitchFamily="34" charset="0"/>
              </a:rPr>
              <a:t>Manufacturers of existing large LCDs often reject about 40 percent of the panels that come off the assembly line. </a:t>
            </a:r>
          </a:p>
          <a:p>
            <a:endParaRPr lang="en-US" sz="1000" dirty="0">
              <a:latin typeface="Arial Narrow" panose="020B0606020202030204" pitchFamily="34" charset="0"/>
            </a:endParaRPr>
          </a:p>
          <a:p>
            <a:r>
              <a:rPr lang="en-US" sz="2400" dirty="0">
                <a:latin typeface="Arial Narrow" panose="020B0606020202030204" pitchFamily="34" charset="0"/>
              </a:rPr>
              <a:t>The level of rejection directly affects LCD price since the sales of the good LCDs must cover the cost of manufacturing both the good and bad ones. Only advances in manufacturing can lead to affordable displays in bigger sizes.</a:t>
            </a:r>
          </a:p>
        </p:txBody>
      </p:sp>
      <p:sp>
        <p:nvSpPr>
          <p:cNvPr id="4" name="Ορθογώνιο 3"/>
          <p:cNvSpPr/>
          <p:nvPr/>
        </p:nvSpPr>
        <p:spPr>
          <a:xfrm>
            <a:off x="363126" y="213889"/>
            <a:ext cx="5883342" cy="523220"/>
          </a:xfrm>
          <a:prstGeom prst="rect">
            <a:avLst/>
          </a:prstGeom>
        </p:spPr>
        <p:txBody>
          <a:bodyPr wrap="none">
            <a:spAutoFit/>
          </a:bodyPr>
          <a:lstStyle/>
          <a:p>
            <a:r>
              <a:rPr lang="en-US" sz="2800" b="1" dirty="0">
                <a:solidFill>
                  <a:srgbClr val="002060"/>
                </a:solidFill>
                <a:latin typeface="Arial Narrow" panose="020B0606020202030204" pitchFamily="34" charset="0"/>
              </a:rPr>
              <a:t>Thin-film-transistor liquid-crystal display</a:t>
            </a:r>
            <a:endParaRPr lang="en-US" sz="28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265358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63126" y="386457"/>
            <a:ext cx="8385338" cy="2677656"/>
          </a:xfrm>
          <a:prstGeom prst="rect">
            <a:avLst/>
          </a:prstGeom>
        </p:spPr>
        <p:txBody>
          <a:bodyPr wrap="square">
            <a:spAutoFit/>
          </a:bodyPr>
          <a:lstStyle/>
          <a:p>
            <a:pPr algn="just"/>
            <a:r>
              <a:rPr lang="en-US" sz="2400" dirty="0">
                <a:latin typeface="Arial Narrow" panose="020B0606020202030204" pitchFamily="34" charset="0"/>
              </a:rPr>
              <a:t>LED-backlit LCDs are not self-illuminating (unlike pure-LED systems).</a:t>
            </a:r>
            <a:endParaRPr lang="el-GR" sz="2400" dirty="0">
              <a:latin typeface="Arial Narrow" panose="020B0606020202030204" pitchFamily="34" charset="0"/>
            </a:endParaRPr>
          </a:p>
          <a:p>
            <a:pPr algn="just"/>
            <a:r>
              <a:rPr lang="en-US" sz="2400" dirty="0">
                <a:latin typeface="Arial Narrow" panose="020B0606020202030204" pitchFamily="34" charset="0"/>
              </a:rPr>
              <a:t>There are several methods of backlighting an LCD panel using LEDs, including the use of either white or RGB (Red, Green, and Blue) LED arrays behind the panel and edge-LED lighting (which uses white LEDs around the inside frame of the TV and a light-diffusion panel to spread the light evenly behind the LCD panel). </a:t>
            </a:r>
            <a:endParaRPr lang="el-GR" sz="2400" dirty="0">
              <a:latin typeface="Arial Narrow" panose="020B0606020202030204" pitchFamily="34" charset="0"/>
            </a:endParaRPr>
          </a:p>
          <a:p>
            <a:pPr algn="just"/>
            <a:r>
              <a:rPr lang="en-US" sz="2400" dirty="0">
                <a:latin typeface="Arial Narrow" panose="020B0606020202030204" pitchFamily="34" charset="0"/>
              </a:rPr>
              <a:t>Variations in LED backlighting offer different benefits. </a:t>
            </a:r>
          </a:p>
        </p:txBody>
      </p:sp>
      <p:pic>
        <p:nvPicPr>
          <p:cNvPr id="3076" name="Picture 4" descr="http://www.digital-hall.ru/news/LED_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212976"/>
            <a:ext cx="333375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754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anim calcmode="lin" valueType="num">
                                      <p:cBhvr additive="base">
                                        <p:cTn id="25" dur="500" fill="hold"/>
                                        <p:tgtEl>
                                          <p:spTgt spid="3076"/>
                                        </p:tgtEl>
                                        <p:attrNameLst>
                                          <p:attrName>ppt_x</p:attrName>
                                        </p:attrNameLst>
                                      </p:cBhvr>
                                      <p:tavLst>
                                        <p:tav tm="0">
                                          <p:val>
                                            <p:strVal val="0-#ppt_w/2"/>
                                          </p:val>
                                        </p:tav>
                                        <p:tav tm="100000">
                                          <p:val>
                                            <p:strVal val="#ppt_x"/>
                                          </p:val>
                                        </p:tav>
                                      </p:tavLst>
                                    </p:anim>
                                    <p:anim calcmode="lin" valueType="num">
                                      <p:cBhvr additive="base">
                                        <p:cTn id="26"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4878355" y="859171"/>
            <a:ext cx="3888431" cy="4401205"/>
          </a:xfrm>
          <a:prstGeom prst="rect">
            <a:avLst/>
          </a:prstGeom>
        </p:spPr>
        <p:txBody>
          <a:bodyPr wrap="square">
            <a:spAutoFit/>
          </a:bodyPr>
          <a:lstStyle/>
          <a:p>
            <a:pPr algn="just"/>
            <a:r>
              <a:rPr lang="en-US" sz="2000" dirty="0">
                <a:latin typeface="Arial Narrow" panose="020B0606020202030204" pitchFamily="34" charset="0"/>
              </a:rPr>
              <a:t>The first commercial full-array LED-backlit LCD TV was introduced by Sony in 2004, which used RGB LED arrays to produce a color gamut about twice that of a conventional CCFL LCD television.</a:t>
            </a:r>
            <a:endParaRPr lang="el-GR" sz="2000" dirty="0">
              <a:latin typeface="Arial Narrow" panose="020B0606020202030204" pitchFamily="34" charset="0"/>
            </a:endParaRPr>
          </a:p>
          <a:p>
            <a:pPr algn="just"/>
            <a:r>
              <a:rPr lang="en-US" sz="2000" dirty="0">
                <a:latin typeface="Arial Narrow" panose="020B0606020202030204" pitchFamily="34" charset="0"/>
              </a:rPr>
              <a:t>This was possible because red, green and blue LEDs have sharp spectral peaks which (combined with the LCD panel filters) result in significantly less bleed-through to adjacent color channels</a:t>
            </a:r>
            <a:r>
              <a:rPr lang="el-GR" sz="2000" dirty="0">
                <a:latin typeface="Arial Narrow" panose="020B0606020202030204" pitchFamily="34" charset="0"/>
              </a:rPr>
              <a:t>.</a:t>
            </a:r>
          </a:p>
          <a:p>
            <a:pPr algn="just"/>
            <a:r>
              <a:rPr lang="en-US" sz="2000" dirty="0">
                <a:latin typeface="Arial Narrow" panose="020B0606020202030204" pitchFamily="34" charset="0"/>
              </a:rPr>
              <a:t>Unwanted bleed-through channels do not "whiten" the desired color as much, resulting in a larger gamut. </a:t>
            </a:r>
          </a:p>
        </p:txBody>
      </p:sp>
      <p:pic>
        <p:nvPicPr>
          <p:cNvPr id="5" name="Picture 2" descr="http://www.digital-hall.ru/news/sharp_graphic_led_backl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12" y="1268760"/>
            <a:ext cx="4241877" cy="3582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58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3"/>
          <p:cNvSpPr>
            <a:spLocks noChangeArrowheads="1"/>
          </p:cNvSpPr>
          <p:nvPr/>
        </p:nvSpPr>
        <p:spPr bwMode="auto">
          <a:xfrm>
            <a:off x="467544" y="556518"/>
            <a:ext cx="828092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l-GR" sz="3600" b="1" i="0" u="none" strike="noStrike" cap="none" normalizeH="0" baseline="0" dirty="0">
                <a:ln>
                  <a:noFill/>
                </a:ln>
                <a:solidFill>
                  <a:schemeClr val="tx1"/>
                </a:solidFill>
                <a:effectLst/>
                <a:cs typeface="Arial" charset="0"/>
              </a:rPr>
              <a:t>Passive vs. Active Matrix Displays </a:t>
            </a:r>
            <a:endParaRPr kumimoji="0" lang="en-US" altLang="el-GR" sz="3600" b="0" i="0" u="none" strike="noStrike" cap="none" normalizeH="0" baseline="0" dirty="0">
              <a:ln>
                <a:noFill/>
              </a:ln>
              <a:solidFill>
                <a:schemeClr val="tx1"/>
              </a:solidFill>
              <a:effectLst/>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2400" b="0" i="0" u="none" strike="noStrike" cap="none" normalizeH="0" baseline="0" dirty="0">
                <a:ln>
                  <a:noFill/>
                </a:ln>
                <a:solidFill>
                  <a:schemeClr val="tx1"/>
                </a:solidFill>
                <a:effectLst/>
                <a:cs typeface="Arial" charset="0"/>
              </a:rPr>
              <a:t>The passive matrix display is addressed by a set of multiplexed transparent electrodes, perpendicular to one another, above and below the liquid crystal layer in a row and column formation as seen below.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2400" b="0" i="0" u="none" strike="noStrike" cap="none" normalizeH="0" baseline="0" dirty="0">
                <a:ln>
                  <a:noFill/>
                </a:ln>
                <a:solidFill>
                  <a:schemeClr val="tx1"/>
                </a:solidFill>
                <a:effectLst/>
                <a:cs typeface="Arial" charset="0"/>
              </a:rPr>
              <a:t>The electrodes in diagram are colored red and blue so that the structure is apparent. The electrodes are typically constructed of indium tin oxide (ITO) which is a semi-transparent conducting material. The liquid crystal material is colored green in the diagram strictly for structural clarity.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l-GR" sz="1800" b="0" i="0" u="none" strike="noStrike" cap="none" normalizeH="0" baseline="0" dirty="0">
              <a:ln>
                <a:noFill/>
              </a:ln>
              <a:solidFill>
                <a:schemeClr val="tx1"/>
              </a:solidFill>
              <a:effectLst/>
              <a:latin typeface="Arial"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1000" b="0" i="0" u="none" strike="noStrike" cap="none" normalizeH="0" baseline="0" dirty="0">
                <a:ln>
                  <a:noFill/>
                </a:ln>
                <a:solidFill>
                  <a:schemeClr val="tx1"/>
                </a:solidFill>
                <a:effectLst/>
                <a:latin typeface="Arial" charset="0"/>
                <a:cs typeface="Arial" charset="0"/>
              </a:rPr>
              <a:t>  </a:t>
            </a:r>
            <a:endParaRPr kumimoji="0" lang="en-US" altLang="el-GR" sz="8600" b="0" i="0" u="none" strike="noStrike" cap="none" normalizeH="0" baseline="0" dirty="0">
              <a:ln>
                <a:noFill/>
              </a:ln>
              <a:solidFill>
                <a:schemeClr val="tx1"/>
              </a:solidFill>
              <a:effectLst/>
              <a:latin typeface="Arial" charset="0"/>
              <a:cs typeface="Arial" charset="0"/>
            </a:endParaRPr>
          </a:p>
        </p:txBody>
      </p:sp>
      <p:pic>
        <p:nvPicPr>
          <p:cNvPr id="1028" name="Picture 4" descr="http://plc.cwru.edu/tutorial/enhanced/files/lcd/address/graphics/Passiv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624" y="4850947"/>
            <a:ext cx="19240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545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635236" y="447055"/>
            <a:ext cx="7776864"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l-GR" sz="3600" b="1" i="0" u="none" strike="noStrike" cap="none" normalizeH="0" baseline="0" dirty="0">
                <a:ln>
                  <a:noFill/>
                </a:ln>
                <a:solidFill>
                  <a:srgbClr val="002060"/>
                </a:solidFill>
                <a:effectLst>
                  <a:outerShdw blurRad="38100" dist="38100" dir="2700000" algn="tl">
                    <a:srgbClr val="000000">
                      <a:alpha val="43137"/>
                    </a:srgbClr>
                  </a:outerShdw>
                </a:effectLst>
                <a:cs typeface="Arial" charset="0"/>
              </a:rPr>
              <a:t>Active Matrix Displays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l-GR" sz="2400" b="0" i="0" u="none" strike="noStrike" cap="none" normalizeH="0" baseline="0" dirty="0">
              <a:ln>
                <a:noFill/>
              </a:ln>
              <a:solidFill>
                <a:schemeClr val="tx1"/>
              </a:solidFill>
              <a:effectLst/>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2400" b="0" i="0" u="none" strike="noStrike" cap="none" normalizeH="0" baseline="0" dirty="0">
                <a:ln>
                  <a:noFill/>
                </a:ln>
                <a:solidFill>
                  <a:schemeClr val="tx1"/>
                </a:solidFill>
                <a:effectLst/>
                <a:cs typeface="Arial" charset="0"/>
              </a:rPr>
              <a:t>Active matrix displays are currently available in high end laptop computers. In this type of display, the addressing takes place completely behind the liquid crystal film. </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l-GR" sz="2400" dirty="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l-GR" sz="2400" b="0" i="0" u="none" strike="noStrike" cap="none" normalizeH="0" baseline="0" dirty="0">
                <a:ln>
                  <a:noFill/>
                </a:ln>
                <a:solidFill>
                  <a:schemeClr val="tx1"/>
                </a:solidFill>
                <a:effectLst/>
                <a:cs typeface="Arial" charset="0"/>
              </a:rPr>
              <a:t>The front surface of the display is coated with a continuous electrode while the rear surface electrode is patterned into individual pixels</a:t>
            </a:r>
          </a:p>
        </p:txBody>
      </p:sp>
    </p:spTree>
    <p:extLst>
      <p:ext uri="{BB962C8B-B14F-4D97-AF65-F5344CB8AC3E}">
        <p14:creationId xmlns:p14="http://schemas.microsoft.com/office/powerpoint/2010/main" val="3412092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15"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nline Media 3" title="What are Liquid Crystals?">
            <a:hlinkClick r:id="" action="ppaction://media"/>
            <a:extLst>
              <a:ext uri="{FF2B5EF4-FFF2-40B4-BE49-F238E27FC236}">
                <a16:creationId xmlns:a16="http://schemas.microsoft.com/office/drawing/2014/main" id="{961EFEDB-F17A-4E51-9A1C-89D3F6B0B4ED}"/>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6843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635896" y="231447"/>
            <a:ext cx="4956224" cy="6001643"/>
          </a:xfrm>
          <a:prstGeom prst="rect">
            <a:avLst/>
          </a:prstGeom>
        </p:spPr>
        <p:txBody>
          <a:bodyPr wrap="square">
            <a:spAutoFit/>
          </a:bodyPr>
          <a:lstStyle/>
          <a:p>
            <a:r>
              <a:rPr lang="en-US" sz="2400" dirty="0"/>
              <a:t>A thin film transistor (TFT) acts as a switch for each pixel. </a:t>
            </a:r>
          </a:p>
          <a:p>
            <a:r>
              <a:rPr lang="en-US" sz="2400" dirty="0"/>
              <a:t>The TFT is shown as the purple square at the corner of the blue electrode in the single pixel animation (below, right.) </a:t>
            </a:r>
          </a:p>
          <a:p>
            <a:r>
              <a:rPr lang="en-US" sz="2400" dirty="0"/>
              <a:t>The TFT is addressed by a set of narrow multiplexed electrodes (gate lines and source lines) running along the gaps between pixels. </a:t>
            </a:r>
          </a:p>
          <a:p>
            <a:r>
              <a:rPr lang="en-US" sz="2400" dirty="0"/>
              <a:t>A pixel is addressed by applying current to a gate line which switches the TFT on and allows charge from the source line to flow on to the rear electrode (shown as the starburst effect in the pixel animation below).  </a:t>
            </a:r>
          </a:p>
        </p:txBody>
      </p:sp>
      <p:pic>
        <p:nvPicPr>
          <p:cNvPr id="4" name="Picture 2" descr="http://plc.cwru.edu/tutorial/enhanced/files/lcd/address/graphics/Activ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608" y="692696"/>
            <a:ext cx="1933576" cy="1447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http://plc.cwru.edu/tutorial/enhanced/files/lcd/address/graphics/a_pixe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608" y="3232268"/>
            <a:ext cx="190500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015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4" y="1305342"/>
            <a:ext cx="8232588" cy="4154984"/>
          </a:xfrm>
          <a:prstGeom prst="rect">
            <a:avLst/>
          </a:prstGeom>
        </p:spPr>
        <p:txBody>
          <a:bodyPr wrap="square">
            <a:spAutoFit/>
          </a:bodyPr>
          <a:lstStyle/>
          <a:p>
            <a:pPr lvl="0" algn="just" eaLnBrk="0" fontAlgn="base" hangingPunct="0">
              <a:spcBef>
                <a:spcPct val="0"/>
              </a:spcBef>
              <a:spcAft>
                <a:spcPct val="0"/>
              </a:spcAft>
            </a:pPr>
            <a:r>
              <a:rPr lang="en-US" altLang="el-GR" sz="2400" dirty="0">
                <a:cs typeface="Arial" charset="0"/>
              </a:rPr>
              <a:t>This sets up a voltage across the pixel and turns it on. </a:t>
            </a:r>
          </a:p>
          <a:p>
            <a:pPr lvl="0" algn="just" eaLnBrk="0" fontAlgn="base" hangingPunct="0">
              <a:spcBef>
                <a:spcPct val="0"/>
              </a:spcBef>
              <a:spcAft>
                <a:spcPct val="0"/>
              </a:spcAft>
            </a:pPr>
            <a:r>
              <a:rPr lang="en-US" altLang="el-GR" sz="2400" dirty="0">
                <a:cs typeface="Arial" charset="0"/>
              </a:rPr>
              <a:t>An image is created similar to the passive display as the addressing circuitry scans across the matrix. </a:t>
            </a:r>
          </a:p>
          <a:p>
            <a:pPr lvl="0" algn="just" eaLnBrk="0" fontAlgn="base" hangingPunct="0">
              <a:spcBef>
                <a:spcPct val="0"/>
              </a:spcBef>
              <a:spcAft>
                <a:spcPct val="0"/>
              </a:spcAft>
            </a:pPr>
            <a:r>
              <a:rPr lang="en-US" altLang="el-GR" sz="2400" dirty="0">
                <a:cs typeface="Arial" charset="0"/>
              </a:rPr>
              <a:t>An active matrix display does not suffer from many of the limitations of the passive display. </a:t>
            </a:r>
          </a:p>
          <a:p>
            <a:pPr lvl="0" algn="just" eaLnBrk="0" fontAlgn="base" hangingPunct="0">
              <a:spcBef>
                <a:spcPct val="0"/>
              </a:spcBef>
              <a:spcAft>
                <a:spcPct val="0"/>
              </a:spcAft>
            </a:pPr>
            <a:r>
              <a:rPr lang="en-US" altLang="el-GR" sz="2400" dirty="0">
                <a:cs typeface="Arial" charset="0"/>
              </a:rPr>
              <a:t>It can be viewed at an angle of up to 45 degrees and has a contrast of 40:1, meaning that the brightness of an "on" pixel is 40 times greater than an "off" pixel. </a:t>
            </a:r>
          </a:p>
          <a:p>
            <a:pPr lvl="0" algn="just" eaLnBrk="0" fontAlgn="base" hangingPunct="0">
              <a:spcBef>
                <a:spcPct val="0"/>
              </a:spcBef>
              <a:spcAft>
                <a:spcPct val="0"/>
              </a:spcAft>
            </a:pPr>
            <a:r>
              <a:rPr lang="en-US" altLang="el-GR" sz="2400" dirty="0">
                <a:cs typeface="Arial" charset="0"/>
              </a:rPr>
              <a:t>It does, however, require a more intense back lighting system because the TFT's and the gate and source lines are not very transparent and therefore block a fraction of the light. </a:t>
            </a:r>
          </a:p>
        </p:txBody>
      </p:sp>
    </p:spTree>
    <p:extLst>
      <p:ext uri="{BB962C8B-B14F-4D97-AF65-F5344CB8AC3E}">
        <p14:creationId xmlns:p14="http://schemas.microsoft.com/office/powerpoint/2010/main" val="3770989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Online Media 1" title="How a TV Works in Slow Motion - The Slow Mo Guys">
            <a:hlinkClick r:id="" action="ppaction://media"/>
            <a:extLst>
              <a:ext uri="{FF2B5EF4-FFF2-40B4-BE49-F238E27FC236}">
                <a16:creationId xmlns:a16="http://schemas.microsoft.com/office/drawing/2014/main" id="{289041A6-08E9-4F49-A51E-7D344D64EC8C}"/>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347050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0603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87140" y="3789040"/>
            <a:ext cx="7488832" cy="369332"/>
          </a:xfrm>
          <a:prstGeom prst="rect">
            <a:avLst/>
          </a:prstGeom>
        </p:spPr>
        <p:txBody>
          <a:bodyPr wrap="square">
            <a:spAutoFit/>
          </a:bodyPr>
          <a:lstStyle/>
          <a:p>
            <a:r>
              <a:rPr lang="en-US" dirty="0">
                <a:hlinkClick r:id="rId3"/>
              </a:rPr>
              <a:t>https://www.youtube.com/watch?v=d4QFNWBSZYg</a:t>
            </a:r>
            <a:r>
              <a:rPr lang="en-US" dirty="0"/>
              <a:t> (hand-made LCD) </a:t>
            </a:r>
          </a:p>
        </p:txBody>
      </p:sp>
      <p:sp>
        <p:nvSpPr>
          <p:cNvPr id="3" name="Rectangle 2"/>
          <p:cNvSpPr/>
          <p:nvPr/>
        </p:nvSpPr>
        <p:spPr>
          <a:xfrm>
            <a:off x="809542" y="3068960"/>
            <a:ext cx="7488832" cy="369332"/>
          </a:xfrm>
          <a:prstGeom prst="rect">
            <a:avLst/>
          </a:prstGeom>
        </p:spPr>
        <p:txBody>
          <a:bodyPr wrap="square">
            <a:spAutoFit/>
          </a:bodyPr>
          <a:lstStyle/>
          <a:p>
            <a:r>
              <a:rPr lang="en-US" dirty="0">
                <a:hlinkClick r:id="rId4"/>
              </a:rPr>
              <a:t>https://www.youtube.com/watch?v=_zoeeR3geTA</a:t>
            </a:r>
            <a:r>
              <a:rPr lang="en-US" dirty="0"/>
              <a:t> (hand-made LCD)   </a:t>
            </a:r>
          </a:p>
        </p:txBody>
      </p:sp>
      <p:sp>
        <p:nvSpPr>
          <p:cNvPr id="9" name="Rectangle 8"/>
          <p:cNvSpPr/>
          <p:nvPr/>
        </p:nvSpPr>
        <p:spPr>
          <a:xfrm>
            <a:off x="765999" y="1052736"/>
            <a:ext cx="7488832" cy="369332"/>
          </a:xfrm>
          <a:prstGeom prst="rect">
            <a:avLst/>
          </a:prstGeom>
        </p:spPr>
        <p:txBody>
          <a:bodyPr wrap="square">
            <a:spAutoFit/>
          </a:bodyPr>
          <a:lstStyle/>
          <a:p>
            <a:r>
              <a:rPr lang="en-US" dirty="0">
                <a:hlinkClick r:id="rId5"/>
              </a:rPr>
              <a:t>https://www.youtube.com/watch?v=SNMI2skCOpQ</a:t>
            </a:r>
            <a:r>
              <a:rPr lang="en-US" dirty="0"/>
              <a:t> </a:t>
            </a:r>
          </a:p>
        </p:txBody>
      </p:sp>
    </p:spTree>
    <p:extLst>
      <p:ext uri="{BB962C8B-B14F-4D97-AF65-F5344CB8AC3E}">
        <p14:creationId xmlns:p14="http://schemas.microsoft.com/office/powerpoint/2010/main" val="2268573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67544" y="332656"/>
            <a:ext cx="4870244" cy="413831"/>
          </a:xfrm>
          <a:prstGeom prst="rect">
            <a:avLst/>
          </a:prstGeom>
        </p:spPr>
        <p:txBody>
          <a:bodyPr wrap="none">
            <a:spAutoFit/>
          </a:bodyPr>
          <a:lstStyle/>
          <a:p>
            <a:pPr>
              <a:lnSpc>
                <a:spcPts val="2400"/>
              </a:lnSpc>
            </a:pPr>
            <a:r>
              <a:rPr lang="en-US" sz="3200" b="1" dirty="0">
                <a:solidFill>
                  <a:srgbClr val="002060"/>
                </a:solidFill>
                <a:latin typeface="Arial Narrow" pitchFamily="34" charset="0"/>
              </a:rPr>
              <a:t>Liquid crystal display (LCD) </a:t>
            </a:r>
          </a:p>
        </p:txBody>
      </p:sp>
      <p:sp>
        <p:nvSpPr>
          <p:cNvPr id="3" name="AutoShape 8" descr="data:image/jpeg;base64,/9j/4AAQSkZJRgABAQAAAQABAAD/2wCEAAkGBxQSEhUUEhQVFhQXFxcWFxcYGBocFBQXFBgXFxgXFxcYHSggGBolHBcXITEhJSkrLi4uFx8zODMsNygtLiwBCgoKDg0OGhAQGywkHCQsLCwsLCwsLSwsLCwsLCwsLCwsLCwsLCwsLCwsLCwsLCwsLCwsLCwsLCwsLCwsLCwsLP/AABEIANsA5gMBIgACEQEDEQH/xAAcAAABBAMBAAAAAAAAAAAAAAAAAQIDBwQGCAX/xABOEAABAwEEBAUQBwUHBQEAAAABAAIRAwQSITEFIkFREzJhcZEGBxQVM1JTVHKBkqGxwdHSFiNCgpOy8CR0osLiNENis9Ph8WNzg8PjRP/EABkBAQEBAQEBAAAAAAAAAAAAAAABAwIEBf/EADARAAIBAgMFBgYDAQAAAAAAAAABAhESAzFRBBMUMmEhM0FxgcEiQlKh4fAFFWJT/9oADAMBAAIRAxEAPwC8UIQgBCEIAQhCAEIQgBCEIAQhCAEIQgBCEIAQhCAEIQgBCEIAQhCAEIQgBCEIAQhCAF4nVXULaTSDGuB/C5e2tf6tHgUWkmBwg/K9SWRni8jNZp2t76kFzoa2+Q3AuJwa3CMMz5gvZ0vo+qKbSSGO2Fjjg7MA5XgtXbabrw9hEgQ5pN2RM4E7QfavQ0l1SPqsDGtu7C4vZqjaRLzJjYvO0+phgyju3dmR0tJ1HtDrxEielSttNS+5hqFpa0OJ42L8GiAct5Xk07ZTaA0TAAA1Xc25TUNIRUFVlQNdAaZAxaMhBjEe9ddp5YN1V1T0aFas6+DUuua64BDi1xABJJHFEEb1E62VeB4XhDIaXlmtxROT8r2GULDs1rLC+7XgPm/i28XHMhxynkEKHsj6o0RXAonYCL4E8WTiR61zSRpWNPmPVtFWs27FUm85rTi8XXO5Z1wORBrVQ9reGfdc1zg/XBAZEi5Mk4jbvXm2u2X202utBimQWwW5jInDFNtOkyajaprguYIaBdiDmI/WSUkHKHXwPVpV65c9pruF0NIM1DevzGrMtyM+ZNp167mk8M4PDnNu3nkOu5m8Dq+cLyKOmnNquq8NrvAmQ2MMo3QorPpk02va2vxy68TdJl3GgpSRLoaS8T16lsrcEKoqvMtDiy88EA/45gnLCFLWrV2OaOGLg5wZN54ukydp1hgcoXhPt54DgOyGcHhtbeIGQncn2rSbnimDaKcUzebBbi7KTvwSkiXwp83h+T2eHrXwzhnQWucHy/JpAIuTM4jbvSU6toJeOFcLl3G88h18EiBMtwBmV5NXS7jVbVNop3mtLQJbdunMQihpp7aj3i00y55BMkRIEAgTsU+It+HX5sz06VpruaSKrgQ5zbpe8zcwJvAwBOXuSOt1cU21OEcQQHXb77wDstaYJxxGzlXjUtKmmx7RaGEPLpOBcL2LojJMdpUmiKPDi4I2a0NxAnclJEvhT5svue9WtVdrgOFcQ510EPeA0wTjOJEA4hDbbaL13hncUuDr74gECLucyQvFtGmHVDTBrtFwy3CAXZSTzJtq028Vm1OEYXXS1oEcHG4wZE78k+IPEw6/Me4zSFpJcOFcC2Ptuh14SIjLDOfWkZpK0lpcKrsC4XTUdeJYYMHIYgxv5F5lDSrg91RtZoqPi+HxAcB9kA4Ac58yZTt5ptcxtUGm8uvOwL2k4ug5CebCcU+It+HrLx/B7lG3Wl4Dm1XkOF4a+zV5c9ZuGeKh7cV/DVPSKxaWk2sAaw0wGtujHlBB43GEDHplYprsGb2xzhdNnneJLwbPWp6Wruc1vDVBeOd7IAEkwduEc5C2Dg65p3r9Vrdjr0u3AkbvN5lo/ZbWlr2uaS0yBPGEQR0e5bTT6t6VwAXnOMANukGTsk6o55Uqz2bNNWu99vUwTpm0NJa6q+WktOUEjbltBB86sCyPJYwnMtaT5wFVbqkuJJF5zi50ZSdg5AAB5laVg7lT8hvsC0w2XZJtyl29hkIQhantBaX113EWNhBIPZFCCMwQ6cFui0nrtf2Nn7xR9rkJLIrqvbaxm7VfO+874plOwW0iTaavptGGz+8UZcmuqLWhhUyjo22+M1fxG/Omdr7b4xV/Eb86xb6S8pQVMrtfbfGKvpt+dBsFt8Yq+mPnWJeQXJRCplGw23xip6X9aYbFbPGKnT/Usa8kvIKmSbFbfD1On+pNNjtvh6nT/UscuTZShak5sts8O/1/FIbNbfDP6D8VASmlyEJjZ7Z4V/Q5NNC2eEd6LlCXJC9CkjqFs8I70XJpo2vvz6DvgmXyml53oKjzStffH0HfBNNO1d9/AflTS870l87ygqOLbVv/AID8qbdtW8egflScId5Rwh3npQVD9p5PQ/pQeyP8Pof0o4R289KOFO89KEGzaNzPR/pWTRZXul7msujN10ROwYjM44bgVCKrt56Ur6hOZKAzdDWo8LsGG4DaJj9bV0Jo/uVPyG+wLnLRp1z5J9y6M0d3Kn5DPyhcPMuGvjfkZKEIUNwWj9dw/slL95pex5W8LReu9/ZKP71T/JVQjyKzcVBaBqnZgpHFRVjgtHkec9XR/UdTdTa5z3yQDnvWR9CqXfvWwaP7kzyW+xTr5O8nqea+Wpq56iqXfv6UfQqn371tCFN5PUXS1NX+hVPwj0n0Kp+EetqQm9nqLpamq/Qqn4R6T6FM8I9bWhTez1LdLU1M9RLPCPSfQpvhHfrzrbUim+xNRfLU1L6FN8K79edJ9CR4V3r+K25Cb6eovlqaeeokeFd6/ik+hP8A1Xev4rcESrvp6i+Wpp30K/6p9fxSHqLPhT6/itxlEpv56i+Wppp6iz4U+v4pPoW7wp9fxW5IlcvHxNRfLU0x/Ua/wpUbuo6p4VbskKnE4upd5LUr22aHfQEudeBw5ZWG4raOq06rfKK1YhfT2abnh1ZrBtqrMjR/GPkn3Lo3RvcqfkM/KFzjo/jnyT7l0do7uVPyGflC1eZrh8z8jJQhChsC0Trv/wBkofvTP8uqt7Wh9eA/stD96Z/lVkWZJZFXkqOqcCnEpjnQD5/XgtJZM87LAsXc2eSPYp1BY+I3yR7FKviVPILKJSICjYHIlNlLKlSiolIiVAKkQgoAlCRIVALKSU2UkqVIOlJeTZSJUD5ReUZReUqCSU0pgckLkBr3VdxWeUfctXlbH1WO1Wc59y1klfX2PukejC5TJ0fx/un3LpDR3cqfkN/KFzdo06/3TzbF0jYO5U/Ib7Atnma4fM/IyEIQhuC0LrxH9lofvTf8mut9Whdd+72PQDpkV7w5xSqDH0lVmcyyKrJTH5JSUxxXUuVmDyLEs3EbzD2KSVFZ+I3mHsUi+HU8gqJWKLSS46uoCQXXtYEZ6sZcszyJadtY4Eh0gQcATIO0CNYc0o0y0ZlShYrrcwRiccRquOWBmBq+eEUra1zi2cQ4jeDgCMYgTOSlGKMy0SsXs1sOJOAddwDi6QAeLE7dkiMZ3SmoInGInIzHNnPIjqKDyUl5Ytltgeym7LhAIGOd0uIy3A47YQ63MmJ3/ZcQIcWySBDRLTidy5oxRmVeQCsZlraTdEzJHFdEtmdaI2Hanipr3Y+yHTzkiI8yUYJCklYlW2uDXvuSxoqY3tYmnemWxAEtIkEnEYZxLQrEuc17Q1zQ04OvCHXgMS0Yy04Ru81teYoyWUkpgtLC4tnWmIxziYnJNba2GccuQ47NWRrbMpzG8KWsUZKSkKhs9ra8uA2Ogf4oYxxkRqkX4g44IdaRLIALHAm9JkQJyjEQDtS1ijJSU0lNoWlr+LOU4tcB5rwEqUhRqhzQ1XqqODOc+5a2Stl6rsmc7vctZX19j7pep6cLlMrRnHPkn3LpLR3cqfkN/KFzZo1wv87SBz4H3LpPR3cqfkN/KFs8zXD535L3MhCEIbgq868bvqbONvCOPQw/EKw1WfXmd/ZRy1T6mIjmeRWpKQn9dKbKBmF1PlZg8ixaB1RzD2J5Kjo8UcwTpXwjxmHVsF5169GJMRjJEHGcuRSvswLAyYgATG7eN3Ip0frnVuZ1czCoaMaIva0XtkDWde3+ZZAsw3/bv+eMlD2S402vAAlocQeWNURtM58iTss8JdgRlGN7EXr05RsjPBVuTOu0cbKZc6/iX3xq8XVuRE46sBZNPAQTPLvUTrQAYxmQI3ztHJgegplttQYBiAXGATkDE4xzLntZz2sZ2DqXA7AXQJbIDWiAInPl2wloaNY0gxMAATkDec8kc5dlyBNq2yC0CCSWyZwAcYkevoWVVrBokyZwAGJJzgDmB6FayLVkNnsNx5cHDEuJF3HXJdF6d/sUlag4uvNddMXTqzkSd/KoaWkAWzBOL+KJhrXFt47hgpKVpl7mwYa1pBjA3p2+b2qu4OoypYyWvbfIY4PwjI1JkztEuJjmU1CiQS5zrziAJiBDbxAjnc5JQtIfMThvGfNyKM29geWSZBA5JIac/vsHO8KNyyHbkONjEztvh080YeoKJuj8AC7igNZhxQ1zXNnHWxYzoO9OqW4C8IMtBIEca7nG/Z0oFuAawkGXjAAYzExCtZD4hjLERJv6xcXEgAYFrWkRzMGKOwsGAOwYCMsXSLvxUptQkATi1zhhnEYDlxy5U+nWDssQIx2Y4xzx7QjchVkFisnBiLwIw+zGW3PFZBKUpriuG65nDdWat1XHBnO73LWpWw9Vh7nzu9y1xfX2TukenC5TKsHHHn9hXS2j+5U/Ib+ULmewH6wef2LpiwdzZ5DfYFq8zXD535L3MhCEIbgqw69H/wCX/wAv/rVnqq+vU/XsjeSqei4hzPIriUNOI500paZxHOup8rMHkWNTyHME6VHTOA5k5fCPGKlP65E2USoDGNi1WND3i5kZbJ2CdWDGz4qQWYXr0nOY2Xoi9zwIUhcklLmW5jX0ATel04QZyA2AbjjPPyCErUr0YlpGILYkYRhIIynZtUkpsqVYqQmxMIALQYIIJAnA3sSRkTnzrIrUrwGJBBkERIOIkSCMicxtSSntVqxVmP2AIi+/7UmWy4OcXEHViJJyATnWcXgQSMAIBwN3izhOEnbtxlTEqMlVyYuZDZrMGSQSScyQ0eprQCedI6ytJJOZe184YFlyAOT6tsqWUFc3OpKsxadha15dJMgiMIh0TiBeOWZJUlOzhpGLjExJ2HCIA2Af8qVJKXMXMZUo3nB15wIDhhEa2ZxBxwHQpKNMNmJjDCZAO/HGTt5t5MpKQFLmSpNKa5NvJCVRU1Xqt/u/vfyrXVsHVce5/e/lWvBfX2XukevB5EZOjuOPP7F0zYO5s8hvsC5l0eDwgjYDP6866bsPc2eQ32BavM0w+8fkvcnQhCG4KpevYfrrJ5Fb2sVtKpOvY6K9k8it7WKrM5lkV1KdS4w5wmF+KdZzrN5wk+VmDyLGp5eZOUbDgOZKXL4R4x5SJkpJXNSEmCSUyUSgHSklNlEoBwUgKhlOBQCuKYhxTUA6UkpsolQg4lJKSUhKAWUSmkpJVIOlEphKSVQax1WOxp/e9y1+V7nVU7Gn973LwWr7Gzd2j24PIjO0XxneT7wumbEPq2eS32BczaLOs7yfeF09TEAcwWrzNMPnfkvcchCENwVPde182mzN3Uqh9JwH8quFU516z+12f/su/OVVmcyyK9UlnOu3nHtChKks/Gbzj2hMTlZi8iw2vwS3lEw4JZXwDwEhciVHKWUA+USmXkEqAdeQCmEolUD0+cFBKkBQASmyiU2VAOSEpCUiEHSkJTCUpKAWUiSUhKoHSkSSklWhKmq9VWbPve5eEF7fVS7WZzO9y8KV9jZ+7R78HkR6GiRrO8n+YLqFmQXL2hzrO5v5guoWZBavM7w+d+S9xUIQhuCpfr1u/baI2Czz01H/AACuhUr16j+3Uf3cf5j1UcyyNBJUln4w2Yj1EKFzkgqBVqqozKhvVG30z9tuG9wHtKmFrZ37PTb8VoF8JRUC8fAw1ZjuEb+20t75npN+KUWlvfN9IfFV/fCC4KcDDVk3C1LB7Ib3zfSCU2gbx0hV4XBJeCcDDVjh1qWFwo3jpRwo3hV5eHIi8E4GOpOHWpYfChOFUKubyL/KpwMdRw/Usc1Am8KFXN5JeU4CP1F4fqWNwiOFCrq/yo4Q7z0pwC+r7Dh+pYnCDeg1FXRqHeelHCneekqcAvq+xOH6licIEhqKvOGPfHpKaax749JTgf8AX2HD9SxeECHPCroV3d8eko4d3fO6Sqti6k4Xqez1UHWYeQ+0Lw5SvqE5knnMpoXshCyKiemEbY0PT0JxzzD8wXULcly7oQ655h+YLqJuSeJYc78l7ioQhU2BUj17ARbqboMdjsE8pqVT7iruVYdcrG1hsf3DPXUq/BRunaYbRibuFxUdJ7CfrAS3aB/yvQb2DGVb0B/qJ9m0G6tVusDiS661reM53JuA9xRpvqarWUlrg5sEEtcRk4gBwIwInBRYqZYu6F/gNiw99VH/AIx/qJDTsXf1Pwv/AKLzzYX7kw2B25W9Ge+hqenwNi8K/wDDPzo7Gsfhn+gfivOstOrTN9gGN5oJa1wkZ4OBGw9CBo8uk3jJEtkcd86zeT7RnkVvR3dHU9DsWx+Gd6LknYdj8O7od8qwjod5u3JcHYMwi+8AX2gE/ZJzUNKzOEEDZtAOYjI86XoOaWbPSNjsvjB6H/ImmwWbxj1P+RR2as9jQ0UqJja6kxzvOSJKLTWe9pbwVFsxiyk1rsNzhkpejnex1HGwWbZaB0VPkSdr7P4w3+P5FiUtGOc2YdeONNoYTwjRN9wOwNwSdrXHIPN4FzNQ6zBN5w5BCt6O7lqZXa+j4w3+P5E3tfR8Yb/H8ih7Vkg3SSTiwXHa9PWvVJ2NEBB0STeuuDodhAdrMEk1RhgwYdKXoXLUl7XUvGGdL/lR2vpeHZ0u+VRUrPwbzqMqgSBea644bHASDllzrJNoHitD0X/6iXom8jqRdrqfh2dLvlSdr6fhmdJ+CxzR1YuCb169jeAiLoxi7tynlSUtHkxMtycZadWmYmoY+ylyKpJ+JOdHM8MzpPwTe1zfDM6f9kjdEnAlwDb0EkOltPD64tiRTxzSN0WDEvaJdBkOAYzCKjsMGmTy4Jci1Wo7tc3wzfS/2TTo9vhW+l/soHWIgkEH1iQciJ2FPs1ANcC6nfHekuAPnaQUuRL1qSdrx4UekE+02djGtioHuOYE6vOTgTnl/wATfVHAWRsnL62t04vUvaM8G0cCbxPdZqC8DODQTc3DzKPESzOl2qqGaCOueYe0LqRuS5m0bYGscC0YmMcffkumW5KJ1Zhs+NHFnJx6e4qEIXR6wVZdcSqxts13AfUUs/8AuVlZqY6mDmAfMo1VGWNhLFjayi9C6WZQr32vEg3muzGtxhB5yPvJ/VXptlrrhxeIhrS4wAGtN6AATGJ3njZ5AXhwLe9HQEcC3vR0Bc2HKwmsOypQZNI/bakcyn3wV+8C3vR0BLwTdw6FLDx/1q+ooBtOnkCySfPJww6AnCzs2EYGeY7xuyHQr94FvejoCXgxuCWBfx3+3++pQPAMEQWiDIggQcMoyyyCb2OzYWAc4hdAXBuCLg3BN31D/jq5zf76nP3AM75npD4pDQZ3zPSHxXQVwbgjgxuCbvqc/wBZ/r7fk5+ZQYIh7dWY18g6ZAxwB3DNLTosEQ9uqCBr5NdMtEOwadwgK/8AgxuHQjghuHQlj1OuAn9b/fUoBlFgu67dUFo1/sHNmfFxOGWKRllYAIcMARx/suzbgeLyZLoDghuHQjgW7h0Ju+peAn/0f76nPpsbe+b0hJ2G3e3pC6D4FvejoCTgW96OgKbvqZ/1j+v7fk5+NgbvHSEvYmHGJ1bhlxxZsYccWjcugm0wMgAluq7vqdL+Pkspv99TnzsQ7XEy3gzLjrM2NOPFG7/dNOj53mRdOJxG445Y/rFdC3VgnQtnOdno/hs+CWPUvA4n/R/vqUVVsBdxpJgCSZMNwA5gEztbyK9zoSzeL0Pw2fBHaKy+LUPwmfBTds4f8dN9rmUMbJcexzhqzBG/EEjzgFWB1ZdU9nr2Pg6YN4uZALSLsbR7POt47RWbxeh+Ez4JToOzeL0fw2fBLGe/Z8OWFh21rQpWyWIhoJGOJ9Ikx61fLVgs0LZxiKFEHkps+Cz11GNDjZtneFdV1qCEIXZ6gQhCAEIQgBCEIAQhCAEIQgBCEIAQhCAEIQgBCEIAQhCAEIQgBCEIAQhCAEIQgBCEID//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15"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a:extLst>
              <a:ext uri="{FF2B5EF4-FFF2-40B4-BE49-F238E27FC236}">
                <a16:creationId xmlns:a16="http://schemas.microsoft.com/office/drawing/2014/main" id="{BC279CC7-417C-4717-A3DC-E58A9264F393}"/>
              </a:ext>
            </a:extLst>
          </p:cNvPr>
          <p:cNvSpPr/>
          <p:nvPr/>
        </p:nvSpPr>
        <p:spPr>
          <a:xfrm>
            <a:off x="611560" y="1268760"/>
            <a:ext cx="8208912" cy="2862322"/>
          </a:xfrm>
          <a:prstGeom prst="rect">
            <a:avLst/>
          </a:prstGeom>
        </p:spPr>
        <p:txBody>
          <a:bodyPr wrap="square">
            <a:spAutoFit/>
          </a:bodyPr>
          <a:lstStyle/>
          <a:p>
            <a:r>
              <a:rPr lang="en-US" dirty="0">
                <a:solidFill>
                  <a:srgbClr val="000000"/>
                </a:solidFill>
                <a:latin typeface="Helvetica" panose="020B0604020202020204" pitchFamily="34" charset="0"/>
              </a:rPr>
              <a:t>Liquid crystals were discovered by accident in 1888 by Austrian botanist Friedrich </a:t>
            </a:r>
            <a:r>
              <a:rPr lang="en-US" dirty="0" err="1">
                <a:solidFill>
                  <a:srgbClr val="000000"/>
                </a:solidFill>
                <a:latin typeface="Helvetica" panose="020B0604020202020204" pitchFamily="34" charset="0"/>
              </a:rPr>
              <a:t>Reinitzer</a:t>
            </a:r>
            <a:r>
              <a:rPr lang="en-US" dirty="0">
                <a:solidFill>
                  <a:srgbClr val="000000"/>
                </a:solidFill>
                <a:latin typeface="Helvetica" panose="020B0604020202020204" pitchFamily="34" charset="0"/>
              </a:rPr>
              <a:t>. </a:t>
            </a:r>
          </a:p>
          <a:p>
            <a:endParaRPr lang="en-US" dirty="0">
              <a:solidFill>
                <a:srgbClr val="000000"/>
              </a:solidFill>
              <a:latin typeface="Helvetica" panose="020B0604020202020204" pitchFamily="34" charset="0"/>
            </a:endParaRPr>
          </a:p>
          <a:p>
            <a:r>
              <a:rPr lang="en-US" dirty="0">
                <a:solidFill>
                  <a:srgbClr val="000000"/>
                </a:solidFill>
                <a:latin typeface="Helvetica" panose="020B0604020202020204" pitchFamily="34" charset="0"/>
              </a:rPr>
              <a:t>He showed that a plant derivative, cholesteryl benzoate, had two melting points, becoming a cloudy liquid at 145 °C and turning clear at 179 °C. </a:t>
            </a:r>
          </a:p>
          <a:p>
            <a:endParaRPr lang="en-US" dirty="0">
              <a:solidFill>
                <a:srgbClr val="000000"/>
              </a:solidFill>
              <a:latin typeface="Helvetica" panose="020B0604020202020204" pitchFamily="34" charset="0"/>
            </a:endParaRPr>
          </a:p>
          <a:p>
            <a:r>
              <a:rPr lang="en-US" dirty="0">
                <a:solidFill>
                  <a:srgbClr val="000000"/>
                </a:solidFill>
                <a:latin typeface="Helvetica" panose="020B0604020202020204" pitchFamily="34" charset="0"/>
              </a:rPr>
              <a:t>To seek an explanation, he passed his samples to physicist Otto Lehmann. </a:t>
            </a:r>
          </a:p>
          <a:p>
            <a:r>
              <a:rPr lang="en-US" dirty="0">
                <a:solidFill>
                  <a:srgbClr val="000000"/>
                </a:solidFill>
                <a:latin typeface="Helvetica" panose="020B0604020202020204" pitchFamily="34" charset="0"/>
              </a:rPr>
              <a:t>Using a microscope fitted with a heating stage, Lehmann showed that the in-between cloudy state had optical properties typical of some crystals,  et was a liquid – and so the term “liquid crystal” was born.</a:t>
            </a:r>
            <a:endParaRPr lang="el-GR" dirty="0"/>
          </a:p>
        </p:txBody>
      </p:sp>
    </p:spTree>
    <p:extLst>
      <p:ext uri="{BB962C8B-B14F-4D97-AF65-F5344CB8AC3E}">
        <p14:creationId xmlns:p14="http://schemas.microsoft.com/office/powerpoint/2010/main" val="2684478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Alignment in a nematic phase.">
            <a:extLst>
              <a:ext uri="{FF2B5EF4-FFF2-40B4-BE49-F238E27FC236}">
                <a16:creationId xmlns:a16="http://schemas.microsoft.com/office/drawing/2014/main" id="{B0CE243A-6561-4873-A9BF-F9A7650506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99592" y="1196752"/>
            <a:ext cx="966845"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ase transition between a nematic (left) and smectic A (right) phases observed between crossed polarizers. The black color corresponds to isotropic medium.">
            <a:extLst>
              <a:ext uri="{FF2B5EF4-FFF2-40B4-BE49-F238E27FC236}">
                <a16:creationId xmlns:a16="http://schemas.microsoft.com/office/drawing/2014/main" id="{6878ADBA-D854-4A8B-94CF-0233A4B3B9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3598" y="4581128"/>
            <a:ext cx="2280690" cy="14672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DABEC715-AB90-4D98-81FC-9586B32427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15"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a:extLst>
              <a:ext uri="{FF2B5EF4-FFF2-40B4-BE49-F238E27FC236}">
                <a16:creationId xmlns:a16="http://schemas.microsoft.com/office/drawing/2014/main" id="{3BC3257E-DFF7-4B90-8450-6117BC31A473}"/>
              </a:ext>
            </a:extLst>
          </p:cNvPr>
          <p:cNvSpPr/>
          <p:nvPr/>
        </p:nvSpPr>
        <p:spPr>
          <a:xfrm>
            <a:off x="1979712" y="230738"/>
            <a:ext cx="5976664" cy="4524315"/>
          </a:xfrm>
          <a:prstGeom prst="rect">
            <a:avLst/>
          </a:prstGeom>
        </p:spPr>
        <p:txBody>
          <a:bodyPr wrap="square">
            <a:spAutoFit/>
          </a:bodyPr>
          <a:lstStyle/>
          <a:p>
            <a:pPr fontAlgn="base"/>
            <a:r>
              <a:rPr lang="en-US" sz="2400" dirty="0">
                <a:solidFill>
                  <a:srgbClr val="222222"/>
                </a:solidFill>
              </a:rPr>
              <a:t>One of the most common LC phases is the </a:t>
            </a:r>
            <a:r>
              <a:rPr lang="en-US" sz="2400" dirty="0" err="1">
                <a:solidFill>
                  <a:srgbClr val="222222"/>
                </a:solidFill>
              </a:rPr>
              <a:t>nematic</a:t>
            </a:r>
            <a:r>
              <a:rPr lang="en-US" sz="2400" dirty="0">
                <a:solidFill>
                  <a:srgbClr val="222222"/>
                </a:solidFill>
              </a:rPr>
              <a:t>. </a:t>
            </a:r>
          </a:p>
          <a:p>
            <a:pPr fontAlgn="base"/>
            <a:endParaRPr lang="en-US" sz="2400" dirty="0">
              <a:solidFill>
                <a:srgbClr val="222222"/>
              </a:solidFill>
            </a:endParaRPr>
          </a:p>
          <a:p>
            <a:pPr fontAlgn="base"/>
            <a:r>
              <a:rPr lang="en-US" sz="2400" dirty="0">
                <a:solidFill>
                  <a:srgbClr val="222222"/>
                </a:solidFill>
              </a:rPr>
              <a:t>The word </a:t>
            </a:r>
            <a:r>
              <a:rPr lang="en-US" sz="2400" i="1" dirty="0" err="1">
                <a:solidFill>
                  <a:srgbClr val="222222"/>
                </a:solidFill>
              </a:rPr>
              <a:t>nematic</a:t>
            </a:r>
            <a:r>
              <a:rPr lang="en-US" sz="2400" dirty="0">
                <a:solidFill>
                  <a:srgbClr val="222222"/>
                </a:solidFill>
              </a:rPr>
              <a:t> comes from the </a:t>
            </a:r>
            <a:r>
              <a:rPr lang="en-US" sz="2400" dirty="0">
                <a:solidFill>
                  <a:srgbClr val="6B4BA1"/>
                </a:solidFill>
              </a:rPr>
              <a:t>Greek</a:t>
            </a:r>
            <a:r>
              <a:rPr lang="en-US" sz="2400" dirty="0">
                <a:solidFill>
                  <a:srgbClr val="222222"/>
                </a:solidFill>
              </a:rPr>
              <a:t> </a:t>
            </a:r>
            <a:r>
              <a:rPr lang="en-US" sz="2400" dirty="0" err="1">
                <a:solidFill>
                  <a:srgbClr val="222222"/>
                </a:solidFill>
              </a:rPr>
              <a:t>νήμ</a:t>
            </a:r>
            <a:r>
              <a:rPr lang="en-US" sz="2400" dirty="0">
                <a:solidFill>
                  <a:srgbClr val="222222"/>
                </a:solidFill>
              </a:rPr>
              <a:t>α (</a:t>
            </a:r>
            <a:r>
              <a:rPr lang="en-US" sz="2400" i="1" dirty="0">
                <a:solidFill>
                  <a:srgbClr val="6B4BA1"/>
                </a:solidFill>
              </a:rPr>
              <a:t>Greek</a:t>
            </a:r>
            <a:r>
              <a:rPr lang="en-US" sz="2400" i="1" dirty="0">
                <a:solidFill>
                  <a:srgbClr val="222222"/>
                </a:solidFill>
              </a:rPr>
              <a:t>: nema</a:t>
            </a:r>
            <a:r>
              <a:rPr lang="en-US" sz="2400" dirty="0">
                <a:solidFill>
                  <a:srgbClr val="222222"/>
                </a:solidFill>
              </a:rPr>
              <a:t>), which means "thread". This term originates from the thread-like </a:t>
            </a:r>
            <a:r>
              <a:rPr lang="en-US" sz="2400" dirty="0">
                <a:solidFill>
                  <a:srgbClr val="6B4BA1"/>
                </a:solidFill>
              </a:rPr>
              <a:t>topological defects</a:t>
            </a:r>
            <a:r>
              <a:rPr lang="en-US" sz="2400" dirty="0">
                <a:solidFill>
                  <a:srgbClr val="222222"/>
                </a:solidFill>
              </a:rPr>
              <a:t> observed in </a:t>
            </a:r>
            <a:r>
              <a:rPr lang="en-US" sz="2400" dirty="0" err="1">
                <a:solidFill>
                  <a:srgbClr val="222222"/>
                </a:solidFill>
              </a:rPr>
              <a:t>nematics</a:t>
            </a:r>
            <a:r>
              <a:rPr lang="en-US" sz="2400" dirty="0">
                <a:solidFill>
                  <a:srgbClr val="222222"/>
                </a:solidFill>
              </a:rPr>
              <a:t>, which are formally called '</a:t>
            </a:r>
            <a:r>
              <a:rPr lang="en-US" sz="2400" dirty="0">
                <a:solidFill>
                  <a:srgbClr val="6B4BA1"/>
                </a:solidFill>
              </a:rPr>
              <a:t>disclinations</a:t>
            </a:r>
            <a:r>
              <a:rPr lang="en-US" sz="2400" dirty="0">
                <a:solidFill>
                  <a:srgbClr val="222222"/>
                </a:solidFill>
              </a:rPr>
              <a:t>’. </a:t>
            </a:r>
          </a:p>
          <a:p>
            <a:pPr fontAlgn="base"/>
            <a:endParaRPr lang="en-US" sz="2400" dirty="0">
              <a:solidFill>
                <a:srgbClr val="222222"/>
              </a:solidFill>
            </a:endParaRPr>
          </a:p>
          <a:p>
            <a:pPr fontAlgn="base"/>
            <a:r>
              <a:rPr lang="en-US" sz="2400" dirty="0" err="1">
                <a:solidFill>
                  <a:srgbClr val="222222"/>
                </a:solidFill>
              </a:rPr>
              <a:t>Nematics</a:t>
            </a:r>
            <a:r>
              <a:rPr lang="en-US" sz="2400" dirty="0">
                <a:solidFill>
                  <a:srgbClr val="222222"/>
                </a:solidFill>
              </a:rPr>
              <a:t> also exhibit so-called "hedgehog" topological defects. </a:t>
            </a:r>
            <a:endParaRPr lang="en-US" sz="2400" b="0" i="0" dirty="0">
              <a:solidFill>
                <a:srgbClr val="222222"/>
              </a:solidFill>
              <a:effectLst/>
            </a:endParaRPr>
          </a:p>
        </p:txBody>
      </p:sp>
    </p:spTree>
    <p:extLst>
      <p:ext uri="{BB962C8B-B14F-4D97-AF65-F5344CB8AC3E}">
        <p14:creationId xmlns:p14="http://schemas.microsoft.com/office/powerpoint/2010/main" val="3285513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DABEC715-AB90-4D98-81FC-9586B3242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15"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8A0BF13C-948A-4AAE-8525-054C50ACE2E1}"/>
              </a:ext>
            </a:extLst>
          </p:cNvPr>
          <p:cNvPicPr>
            <a:picLocks noChangeAspect="1"/>
          </p:cNvPicPr>
          <p:nvPr/>
        </p:nvPicPr>
        <p:blipFill>
          <a:blip r:embed="rId3"/>
          <a:stretch>
            <a:fillRect/>
          </a:stretch>
        </p:blipFill>
        <p:spPr>
          <a:xfrm>
            <a:off x="1763688" y="692696"/>
            <a:ext cx="5802460" cy="4716760"/>
          </a:xfrm>
          <a:prstGeom prst="rect">
            <a:avLst/>
          </a:prstGeom>
        </p:spPr>
      </p:pic>
    </p:spTree>
    <p:extLst>
      <p:ext uri="{BB962C8B-B14F-4D97-AF65-F5344CB8AC3E}">
        <p14:creationId xmlns:p14="http://schemas.microsoft.com/office/powerpoint/2010/main" val="1353301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DABEC715-AB90-4D98-81FC-9586B3242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15"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0141CB7F-F2C9-47E1-8ADB-15811F27E532}"/>
              </a:ext>
            </a:extLst>
          </p:cNvPr>
          <p:cNvSpPr/>
          <p:nvPr/>
        </p:nvSpPr>
        <p:spPr>
          <a:xfrm>
            <a:off x="539552" y="314876"/>
            <a:ext cx="7920880" cy="707886"/>
          </a:xfrm>
          <a:prstGeom prst="rect">
            <a:avLst/>
          </a:prstGeom>
        </p:spPr>
        <p:txBody>
          <a:bodyPr wrap="square">
            <a:spAutoFit/>
          </a:bodyPr>
          <a:lstStyle/>
          <a:p>
            <a:r>
              <a:rPr lang="en-US" sz="2000" dirty="0">
                <a:solidFill>
                  <a:srgbClr val="000000"/>
                </a:solidFill>
              </a:rPr>
              <a:t>Some examples of substances that form liquid crystals are listed in the figure below</a:t>
            </a:r>
            <a:endParaRPr lang="en-US" sz="2000" dirty="0"/>
          </a:p>
        </p:txBody>
      </p:sp>
      <p:pic>
        <p:nvPicPr>
          <p:cNvPr id="4" name="Picture 3">
            <a:extLst>
              <a:ext uri="{FF2B5EF4-FFF2-40B4-BE49-F238E27FC236}">
                <a16:creationId xmlns:a16="http://schemas.microsoft.com/office/drawing/2014/main" id="{41C8B9C8-C239-4723-BF29-2B0AC95FC15B}"/>
              </a:ext>
            </a:extLst>
          </p:cNvPr>
          <p:cNvPicPr>
            <a:picLocks noChangeAspect="1"/>
          </p:cNvPicPr>
          <p:nvPr/>
        </p:nvPicPr>
        <p:blipFill>
          <a:blip r:embed="rId3"/>
          <a:stretch>
            <a:fillRect/>
          </a:stretch>
        </p:blipFill>
        <p:spPr>
          <a:xfrm>
            <a:off x="1187624" y="1105844"/>
            <a:ext cx="6084168" cy="4209571"/>
          </a:xfrm>
          <a:prstGeom prst="rect">
            <a:avLst/>
          </a:prstGeom>
        </p:spPr>
      </p:pic>
      <p:sp>
        <p:nvSpPr>
          <p:cNvPr id="5" name="Rectangle 4">
            <a:extLst>
              <a:ext uri="{FF2B5EF4-FFF2-40B4-BE49-F238E27FC236}">
                <a16:creationId xmlns:a16="http://schemas.microsoft.com/office/drawing/2014/main" id="{94399D9B-2615-4489-ABFC-4884F6F2F27B}"/>
              </a:ext>
            </a:extLst>
          </p:cNvPr>
          <p:cNvSpPr/>
          <p:nvPr/>
        </p:nvSpPr>
        <p:spPr>
          <a:xfrm>
            <a:off x="395536" y="5485429"/>
            <a:ext cx="7776864" cy="707886"/>
          </a:xfrm>
          <a:prstGeom prst="rect">
            <a:avLst/>
          </a:prstGeom>
        </p:spPr>
        <p:txBody>
          <a:bodyPr wrap="square">
            <a:spAutoFit/>
          </a:bodyPr>
          <a:lstStyle/>
          <a:p>
            <a:r>
              <a:rPr lang="en-US" sz="2000" dirty="0">
                <a:solidFill>
                  <a:srgbClr val="000000"/>
                </a:solidFill>
              </a:rPr>
              <a:t>Aromatic rings and multiple bonds between carbon and nitrogen or oxygen are especially common.</a:t>
            </a:r>
            <a:endParaRPr lang="en-US" sz="2000" dirty="0"/>
          </a:p>
        </p:txBody>
      </p:sp>
    </p:spTree>
    <p:extLst>
      <p:ext uri="{BB962C8B-B14F-4D97-AF65-F5344CB8AC3E}">
        <p14:creationId xmlns:p14="http://schemas.microsoft.com/office/powerpoint/2010/main" val="2984990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DABEC715-AB90-4D98-81FC-9586B3242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15" y="6222547"/>
            <a:ext cx="904679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a:extLst>
              <a:ext uri="{FF2B5EF4-FFF2-40B4-BE49-F238E27FC236}">
                <a16:creationId xmlns:a16="http://schemas.microsoft.com/office/drawing/2014/main" id="{8BC026F6-AB83-4EAE-B443-1F5BCABC34F6}"/>
              </a:ext>
            </a:extLst>
          </p:cNvPr>
          <p:cNvSpPr/>
          <p:nvPr/>
        </p:nvSpPr>
        <p:spPr>
          <a:xfrm>
            <a:off x="611560" y="620688"/>
            <a:ext cx="8208912" cy="4801314"/>
          </a:xfrm>
          <a:prstGeom prst="rect">
            <a:avLst/>
          </a:prstGeom>
        </p:spPr>
        <p:txBody>
          <a:bodyPr wrap="square">
            <a:spAutoFit/>
          </a:bodyPr>
          <a:lstStyle/>
          <a:p>
            <a:pPr fontAlgn="base"/>
            <a:r>
              <a:rPr lang="en-US" dirty="0">
                <a:solidFill>
                  <a:srgbClr val="222222"/>
                </a:solidFill>
                <a:latin typeface="Helvetica Neue"/>
              </a:rPr>
              <a:t>In a </a:t>
            </a:r>
            <a:r>
              <a:rPr lang="en-US" dirty="0" err="1">
                <a:solidFill>
                  <a:srgbClr val="222222"/>
                </a:solidFill>
                <a:latin typeface="Helvetica Neue"/>
              </a:rPr>
              <a:t>nematic</a:t>
            </a:r>
            <a:r>
              <a:rPr lang="en-US" dirty="0">
                <a:solidFill>
                  <a:srgbClr val="222222"/>
                </a:solidFill>
                <a:latin typeface="Helvetica Neue"/>
              </a:rPr>
              <a:t> phase, the </a:t>
            </a:r>
            <a:r>
              <a:rPr lang="en-US" i="1" dirty="0">
                <a:solidFill>
                  <a:srgbClr val="222222"/>
                </a:solidFill>
                <a:latin typeface="inherit"/>
              </a:rPr>
              <a:t>calamitic</a:t>
            </a:r>
            <a:r>
              <a:rPr lang="en-US" dirty="0">
                <a:solidFill>
                  <a:srgbClr val="222222"/>
                </a:solidFill>
                <a:latin typeface="Helvetica Neue"/>
              </a:rPr>
              <a:t> or rod-shaped organic molecules have no positional order, but they self-align to have long-range directional order with their long axes roughly parallel.</a:t>
            </a:r>
            <a:endParaRPr lang="en-US" baseline="30000" dirty="0">
              <a:solidFill>
                <a:srgbClr val="6B4BA1"/>
              </a:solidFill>
              <a:latin typeface="inherit"/>
            </a:endParaRPr>
          </a:p>
          <a:p>
            <a:pPr fontAlgn="base"/>
            <a:r>
              <a:rPr lang="en-US" dirty="0">
                <a:solidFill>
                  <a:srgbClr val="222222"/>
                </a:solidFill>
                <a:latin typeface="Helvetica Neue"/>
              </a:rPr>
              <a:t>Thus, the molecules are free to flow and their center of mass positions are randomly distributed as in a liquid, but still maintain their long-range directional order. </a:t>
            </a:r>
          </a:p>
          <a:p>
            <a:pPr fontAlgn="base"/>
            <a:r>
              <a:rPr lang="en-US" dirty="0">
                <a:solidFill>
                  <a:srgbClr val="222222"/>
                </a:solidFill>
                <a:latin typeface="Helvetica Neue"/>
              </a:rPr>
              <a:t>Most </a:t>
            </a:r>
            <a:r>
              <a:rPr lang="en-US" dirty="0" err="1">
                <a:solidFill>
                  <a:srgbClr val="222222"/>
                </a:solidFill>
                <a:latin typeface="Helvetica Neue"/>
              </a:rPr>
              <a:t>nematics</a:t>
            </a:r>
            <a:r>
              <a:rPr lang="en-US" dirty="0">
                <a:solidFill>
                  <a:srgbClr val="222222"/>
                </a:solidFill>
                <a:latin typeface="Helvetica Neue"/>
              </a:rPr>
              <a:t> are uniaxial: they have one axis that is longer and preferred, with the other two being equivalent (can be approximated as cylinders or rods). </a:t>
            </a:r>
          </a:p>
          <a:p>
            <a:pPr fontAlgn="base"/>
            <a:endParaRPr lang="en-US" dirty="0">
              <a:solidFill>
                <a:srgbClr val="222222"/>
              </a:solidFill>
              <a:latin typeface="Helvetica Neue"/>
            </a:endParaRPr>
          </a:p>
          <a:p>
            <a:pPr fontAlgn="base"/>
            <a:r>
              <a:rPr lang="en-US" dirty="0" err="1">
                <a:solidFill>
                  <a:srgbClr val="222222"/>
                </a:solidFill>
                <a:latin typeface="Helvetica Neue"/>
              </a:rPr>
              <a:t>Nematics</a:t>
            </a:r>
            <a:r>
              <a:rPr lang="en-US" dirty="0">
                <a:solidFill>
                  <a:srgbClr val="222222"/>
                </a:solidFill>
                <a:latin typeface="Helvetica Neue"/>
              </a:rPr>
              <a:t> have fluidity similar to that of ordinary (isotropic) liquids but they can be easily aligned by an external magnetic or electric field. </a:t>
            </a:r>
          </a:p>
          <a:p>
            <a:pPr fontAlgn="base"/>
            <a:endParaRPr lang="en-US" dirty="0">
              <a:solidFill>
                <a:srgbClr val="222222"/>
              </a:solidFill>
              <a:latin typeface="Helvetica Neue"/>
            </a:endParaRPr>
          </a:p>
          <a:p>
            <a:pPr fontAlgn="base"/>
            <a:r>
              <a:rPr lang="en-US" dirty="0">
                <a:solidFill>
                  <a:srgbClr val="222222"/>
                </a:solidFill>
                <a:latin typeface="Helvetica Neue"/>
              </a:rPr>
              <a:t>Aligned </a:t>
            </a:r>
            <a:r>
              <a:rPr lang="en-US" dirty="0" err="1">
                <a:solidFill>
                  <a:srgbClr val="222222"/>
                </a:solidFill>
                <a:latin typeface="Helvetica Neue"/>
              </a:rPr>
              <a:t>nematics</a:t>
            </a:r>
            <a:r>
              <a:rPr lang="en-US" dirty="0">
                <a:solidFill>
                  <a:srgbClr val="222222"/>
                </a:solidFill>
                <a:latin typeface="Helvetica Neue"/>
              </a:rPr>
              <a:t> have the optical properties of uniaxial crystals and this makes them extremely useful in </a:t>
            </a:r>
            <a:r>
              <a:rPr lang="en-US" dirty="0">
                <a:solidFill>
                  <a:srgbClr val="6B4BA1"/>
                </a:solidFill>
                <a:latin typeface="inherit"/>
                <a:hlinkClick r:id="rId3" tooltip="Liquid-crystal display"/>
              </a:rPr>
              <a:t>liquid-crystal displays</a:t>
            </a:r>
            <a:r>
              <a:rPr lang="en-US" dirty="0">
                <a:solidFill>
                  <a:srgbClr val="222222"/>
                </a:solidFill>
                <a:latin typeface="Helvetica Neue"/>
              </a:rPr>
              <a:t> (LCD).</a:t>
            </a:r>
          </a:p>
          <a:p>
            <a:pPr fontAlgn="base"/>
            <a:endParaRPr lang="en-US" dirty="0">
              <a:solidFill>
                <a:srgbClr val="222222"/>
              </a:solidFill>
              <a:latin typeface="Helvetica Neue"/>
            </a:endParaRPr>
          </a:p>
          <a:p>
            <a:pPr fontAlgn="base"/>
            <a:r>
              <a:rPr lang="en-US" dirty="0">
                <a:solidFill>
                  <a:srgbClr val="222222"/>
                </a:solidFill>
                <a:latin typeface="Helvetica Neue"/>
              </a:rPr>
              <a:t>Scientists have discovered that electrons can unite to flow together in high magnetic fields, to create an "electronic </a:t>
            </a:r>
            <a:r>
              <a:rPr lang="en-US" dirty="0" err="1">
                <a:solidFill>
                  <a:srgbClr val="222222"/>
                </a:solidFill>
                <a:latin typeface="Helvetica Neue"/>
              </a:rPr>
              <a:t>nematic</a:t>
            </a:r>
            <a:r>
              <a:rPr lang="en-US" dirty="0">
                <a:solidFill>
                  <a:srgbClr val="222222"/>
                </a:solidFill>
                <a:latin typeface="Helvetica Neue"/>
              </a:rPr>
              <a:t>" form of matter.</a:t>
            </a:r>
          </a:p>
        </p:txBody>
      </p:sp>
    </p:spTree>
    <p:extLst>
      <p:ext uri="{BB962C8B-B14F-4D97-AF65-F5344CB8AC3E}">
        <p14:creationId xmlns:p14="http://schemas.microsoft.com/office/powerpoint/2010/main" val="1190766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1665</TotalTime>
  <Words>3078</Words>
  <Application>Microsoft Office PowerPoint</Application>
  <PresentationFormat>On-screen Show (4:3)</PresentationFormat>
  <Paragraphs>165</Paragraphs>
  <Slides>44</Slides>
  <Notes>0</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Arial Narrow</vt:lpstr>
      <vt:lpstr>Calibri</vt:lpstr>
      <vt:lpstr>Helvetica</vt:lpstr>
      <vt:lpstr>Helvetica Neue</vt:lpstr>
      <vt:lpstr>inherit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IOANNIS</dc:creator>
  <cp:lastModifiedBy>Yiannis Kaliakatsos</cp:lastModifiedBy>
  <cp:revision>27</cp:revision>
  <dcterms:created xsi:type="dcterms:W3CDTF">2015-12-01T17:26:41Z</dcterms:created>
  <dcterms:modified xsi:type="dcterms:W3CDTF">2020-04-15T08:55:16Z</dcterms:modified>
</cp:coreProperties>
</file>