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7" r:id="rId2"/>
    <p:sldId id="352" r:id="rId3"/>
    <p:sldId id="256" r:id="rId4"/>
    <p:sldId id="300" r:id="rId5"/>
    <p:sldId id="301" r:id="rId6"/>
    <p:sldId id="302" r:id="rId7"/>
    <p:sldId id="292" r:id="rId8"/>
    <p:sldId id="295" r:id="rId9"/>
    <p:sldId id="304" r:id="rId10"/>
    <p:sldId id="306" r:id="rId11"/>
    <p:sldId id="296" r:id="rId12"/>
    <p:sldId id="303" r:id="rId13"/>
    <p:sldId id="307" r:id="rId14"/>
    <p:sldId id="310" r:id="rId15"/>
    <p:sldId id="312" r:id="rId16"/>
    <p:sldId id="354" r:id="rId17"/>
    <p:sldId id="355" r:id="rId18"/>
    <p:sldId id="325" r:id="rId19"/>
    <p:sldId id="259" r:id="rId20"/>
    <p:sldId id="308" r:id="rId21"/>
    <p:sldId id="309" r:id="rId22"/>
    <p:sldId id="315" r:id="rId23"/>
    <p:sldId id="319" r:id="rId24"/>
    <p:sldId id="318" r:id="rId25"/>
    <p:sldId id="320" r:id="rId26"/>
    <p:sldId id="322" r:id="rId27"/>
    <p:sldId id="311" r:id="rId28"/>
    <p:sldId id="297" r:id="rId29"/>
    <p:sldId id="326" r:id="rId30"/>
    <p:sldId id="327" r:id="rId31"/>
    <p:sldId id="328" r:id="rId32"/>
    <p:sldId id="329" r:id="rId33"/>
    <p:sldId id="330" r:id="rId34"/>
    <p:sldId id="331" r:id="rId35"/>
    <p:sldId id="332" r:id="rId36"/>
    <p:sldId id="336" r:id="rId37"/>
    <p:sldId id="263" r:id="rId38"/>
    <p:sldId id="353" r:id="rId39"/>
    <p:sldId id="337" r:id="rId40"/>
    <p:sldId id="356" r:id="rId41"/>
    <p:sldId id="338" r:id="rId42"/>
    <p:sldId id="350" r:id="rId43"/>
    <p:sldId id="357" r:id="rId44"/>
    <p:sldId id="358" r:id="rId45"/>
    <p:sldId id="359" r:id="rId46"/>
    <p:sldId id="340" r:id="rId47"/>
    <p:sldId id="341" r:id="rId48"/>
    <p:sldId id="342" r:id="rId49"/>
    <p:sldId id="339" r:id="rId50"/>
    <p:sldId id="343" r:id="rId51"/>
    <p:sldId id="360" r:id="rId52"/>
    <p:sldId id="344" r:id="rId53"/>
    <p:sldId id="345" r:id="rId54"/>
    <p:sldId id="346" r:id="rId55"/>
    <p:sldId id="347" r:id="rId56"/>
    <p:sldId id="348" r:id="rId57"/>
    <p:sldId id="349" r:id="rId58"/>
    <p:sldId id="351" r:id="rId5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660"/>
  </p:normalViewPr>
  <p:slideViewPr>
    <p:cSldViewPr>
      <p:cViewPr varScale="1">
        <p:scale>
          <a:sx n="78" d="100"/>
          <a:sy n="78" d="100"/>
        </p:scale>
        <p:origin x="1531"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6778D7-D47F-4AEF-875F-F50CB3E4783B}" type="datetimeFigureOut">
              <a:rPr lang="en-US" smtClean="0"/>
              <a:t>08-Apr-20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6E20CB-40E1-4A40-9CDD-02AC609B2E16}" type="slidenum">
              <a:rPr lang="en-US" smtClean="0"/>
              <a:t>‹#›</a:t>
            </a:fld>
            <a:endParaRPr lang="en-US"/>
          </a:p>
        </p:txBody>
      </p:sp>
    </p:spTree>
    <p:extLst>
      <p:ext uri="{BB962C8B-B14F-4D97-AF65-F5344CB8AC3E}">
        <p14:creationId xmlns:p14="http://schemas.microsoft.com/office/powerpoint/2010/main" val="1864229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510DA5F-29FC-4D13-84A2-DE793F61AA24}" type="slidenum">
              <a:rPr lang="el-GR" smtClean="0"/>
              <a:t>20</a:t>
            </a:fld>
            <a:endParaRPr lang="el-GR"/>
          </a:p>
        </p:txBody>
      </p:sp>
    </p:spTree>
    <p:extLst>
      <p:ext uri="{BB962C8B-B14F-4D97-AF65-F5344CB8AC3E}">
        <p14:creationId xmlns:p14="http://schemas.microsoft.com/office/powerpoint/2010/main" val="3444795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510DA5F-29FC-4D13-84A2-DE793F61AA24}" type="slidenum">
              <a:rPr lang="el-GR" smtClean="0"/>
              <a:t>35</a:t>
            </a:fld>
            <a:endParaRPr lang="el-GR"/>
          </a:p>
        </p:txBody>
      </p:sp>
    </p:spTree>
    <p:extLst>
      <p:ext uri="{BB962C8B-B14F-4D97-AF65-F5344CB8AC3E}">
        <p14:creationId xmlns:p14="http://schemas.microsoft.com/office/powerpoint/2010/main" val="344479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510DA5F-29FC-4D13-84A2-DE793F61AA24}" type="slidenum">
              <a:rPr lang="el-GR" smtClean="0"/>
              <a:t>21</a:t>
            </a:fld>
            <a:endParaRPr lang="el-GR"/>
          </a:p>
        </p:txBody>
      </p:sp>
    </p:spTree>
    <p:extLst>
      <p:ext uri="{BB962C8B-B14F-4D97-AF65-F5344CB8AC3E}">
        <p14:creationId xmlns:p14="http://schemas.microsoft.com/office/powerpoint/2010/main" val="3444795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510DA5F-29FC-4D13-84A2-DE793F61AA24}" type="slidenum">
              <a:rPr lang="el-GR" smtClean="0"/>
              <a:t>24</a:t>
            </a:fld>
            <a:endParaRPr lang="el-GR"/>
          </a:p>
        </p:txBody>
      </p:sp>
    </p:spTree>
    <p:extLst>
      <p:ext uri="{BB962C8B-B14F-4D97-AF65-F5344CB8AC3E}">
        <p14:creationId xmlns:p14="http://schemas.microsoft.com/office/powerpoint/2010/main" val="3444795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510DA5F-29FC-4D13-84A2-DE793F61AA24}" type="slidenum">
              <a:rPr lang="el-GR" smtClean="0"/>
              <a:t>29</a:t>
            </a:fld>
            <a:endParaRPr lang="el-GR"/>
          </a:p>
        </p:txBody>
      </p:sp>
    </p:spTree>
    <p:extLst>
      <p:ext uri="{BB962C8B-B14F-4D97-AF65-F5344CB8AC3E}">
        <p14:creationId xmlns:p14="http://schemas.microsoft.com/office/powerpoint/2010/main" val="3444795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510DA5F-29FC-4D13-84A2-DE793F61AA24}" type="slidenum">
              <a:rPr lang="el-GR" smtClean="0"/>
              <a:t>30</a:t>
            </a:fld>
            <a:endParaRPr lang="el-GR"/>
          </a:p>
        </p:txBody>
      </p:sp>
    </p:spTree>
    <p:extLst>
      <p:ext uri="{BB962C8B-B14F-4D97-AF65-F5344CB8AC3E}">
        <p14:creationId xmlns:p14="http://schemas.microsoft.com/office/powerpoint/2010/main" val="3444795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510DA5F-29FC-4D13-84A2-DE793F61AA24}" type="slidenum">
              <a:rPr lang="el-GR" smtClean="0"/>
              <a:t>31</a:t>
            </a:fld>
            <a:endParaRPr lang="el-GR"/>
          </a:p>
        </p:txBody>
      </p:sp>
    </p:spTree>
    <p:extLst>
      <p:ext uri="{BB962C8B-B14F-4D97-AF65-F5344CB8AC3E}">
        <p14:creationId xmlns:p14="http://schemas.microsoft.com/office/powerpoint/2010/main" val="3444795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510DA5F-29FC-4D13-84A2-DE793F61AA24}" type="slidenum">
              <a:rPr lang="el-GR" smtClean="0"/>
              <a:t>32</a:t>
            </a:fld>
            <a:endParaRPr lang="el-GR"/>
          </a:p>
        </p:txBody>
      </p:sp>
    </p:spTree>
    <p:extLst>
      <p:ext uri="{BB962C8B-B14F-4D97-AF65-F5344CB8AC3E}">
        <p14:creationId xmlns:p14="http://schemas.microsoft.com/office/powerpoint/2010/main" val="3444795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510DA5F-29FC-4D13-84A2-DE793F61AA24}" type="slidenum">
              <a:rPr lang="el-GR" smtClean="0"/>
              <a:t>33</a:t>
            </a:fld>
            <a:endParaRPr lang="el-GR"/>
          </a:p>
        </p:txBody>
      </p:sp>
    </p:spTree>
    <p:extLst>
      <p:ext uri="{BB962C8B-B14F-4D97-AF65-F5344CB8AC3E}">
        <p14:creationId xmlns:p14="http://schemas.microsoft.com/office/powerpoint/2010/main" val="3444795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510DA5F-29FC-4D13-84A2-DE793F61AA24}" type="slidenum">
              <a:rPr lang="el-GR" smtClean="0"/>
              <a:t>34</a:t>
            </a:fld>
            <a:endParaRPr lang="el-GR"/>
          </a:p>
        </p:txBody>
      </p:sp>
    </p:spTree>
    <p:extLst>
      <p:ext uri="{BB962C8B-B14F-4D97-AF65-F5344CB8AC3E}">
        <p14:creationId xmlns:p14="http://schemas.microsoft.com/office/powerpoint/2010/main" val="3444795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D8466A-6A2F-465F-9C33-7369AD8CB8B3}" type="datetimeFigureOut">
              <a:rPr lang="en-US" smtClean="0"/>
              <a:t>08-Apr-20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CA2B3-0A7F-4E9A-B180-D5307A1C380A}" type="slidenum">
              <a:rPr lang="en-US" smtClean="0"/>
              <a:t>‹#›</a:t>
            </a:fld>
            <a:endParaRPr lang="en-US"/>
          </a:p>
        </p:txBody>
      </p:sp>
    </p:spTree>
    <p:extLst>
      <p:ext uri="{BB962C8B-B14F-4D97-AF65-F5344CB8AC3E}">
        <p14:creationId xmlns:p14="http://schemas.microsoft.com/office/powerpoint/2010/main" val="609603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D8466A-6A2F-465F-9C33-7369AD8CB8B3}" type="datetimeFigureOut">
              <a:rPr lang="en-US" smtClean="0"/>
              <a:t>08-Apr-20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CA2B3-0A7F-4E9A-B180-D5307A1C380A}" type="slidenum">
              <a:rPr lang="en-US" smtClean="0"/>
              <a:t>‹#›</a:t>
            </a:fld>
            <a:endParaRPr lang="en-US"/>
          </a:p>
        </p:txBody>
      </p:sp>
    </p:spTree>
    <p:extLst>
      <p:ext uri="{BB962C8B-B14F-4D97-AF65-F5344CB8AC3E}">
        <p14:creationId xmlns:p14="http://schemas.microsoft.com/office/powerpoint/2010/main" val="164630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D8466A-6A2F-465F-9C33-7369AD8CB8B3}" type="datetimeFigureOut">
              <a:rPr lang="en-US" smtClean="0"/>
              <a:t>08-Apr-20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CA2B3-0A7F-4E9A-B180-D5307A1C380A}" type="slidenum">
              <a:rPr lang="en-US" smtClean="0"/>
              <a:t>‹#›</a:t>
            </a:fld>
            <a:endParaRPr lang="en-US"/>
          </a:p>
        </p:txBody>
      </p:sp>
    </p:spTree>
    <p:extLst>
      <p:ext uri="{BB962C8B-B14F-4D97-AF65-F5344CB8AC3E}">
        <p14:creationId xmlns:p14="http://schemas.microsoft.com/office/powerpoint/2010/main" val="3135486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a:t>Asıl başlık stili için tıklatın</a:t>
            </a:r>
          </a:p>
        </p:txBody>
      </p:sp>
      <p:sp>
        <p:nvSpPr>
          <p:cNvPr id="3" name="2 Metin Yer Tutucusu"/>
          <p:cNvSpPr>
            <a:spLocks noGrp="1"/>
          </p:cNvSpPr>
          <p:nvPr>
            <p:ph type="body" sz="half" idx="1"/>
          </p:nvPr>
        </p:nvSpPr>
        <p:spPr>
          <a:xfrm>
            <a:off x="457200" y="1600200"/>
            <a:ext cx="4038600" cy="45307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4648200" y="1600200"/>
            <a:ext cx="4038600" cy="21891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4648200" y="3941763"/>
            <a:ext cx="4038600" cy="218916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Rectangle 12"/>
          <p:cNvSpPr>
            <a:spLocks noGrp="1" noChangeArrowheads="1"/>
          </p:cNvSpPr>
          <p:nvPr>
            <p:ph type="dt" sz="half" idx="10"/>
          </p:nvPr>
        </p:nvSpPr>
        <p:spPr>
          <a:ln/>
        </p:spPr>
        <p:txBody>
          <a:bodyPr/>
          <a:lstStyle>
            <a:lvl1pPr>
              <a:defRPr/>
            </a:lvl1pPr>
          </a:lstStyle>
          <a:p>
            <a:pPr>
              <a:defRPr/>
            </a:pPr>
            <a:endParaRPr lang="tr-TR"/>
          </a:p>
        </p:txBody>
      </p:sp>
      <p:sp>
        <p:nvSpPr>
          <p:cNvPr id="7" name="Rectangle 13"/>
          <p:cNvSpPr>
            <a:spLocks noGrp="1" noChangeArrowheads="1"/>
          </p:cNvSpPr>
          <p:nvPr>
            <p:ph type="ftr" sz="quarter" idx="11"/>
          </p:nvPr>
        </p:nvSpPr>
        <p:spPr>
          <a:ln/>
        </p:spPr>
        <p:txBody>
          <a:bodyPr/>
          <a:lstStyle>
            <a:lvl1pPr>
              <a:defRPr/>
            </a:lvl1pPr>
          </a:lstStyle>
          <a:p>
            <a:pPr>
              <a:defRPr/>
            </a:pPr>
            <a:endParaRPr lang="tr-TR"/>
          </a:p>
        </p:txBody>
      </p:sp>
      <p:sp>
        <p:nvSpPr>
          <p:cNvPr id="8" name="Rectangle 14"/>
          <p:cNvSpPr>
            <a:spLocks noGrp="1" noChangeArrowheads="1"/>
          </p:cNvSpPr>
          <p:nvPr>
            <p:ph type="sldNum" sz="quarter" idx="12"/>
          </p:nvPr>
        </p:nvSpPr>
        <p:spPr>
          <a:ln/>
        </p:spPr>
        <p:txBody>
          <a:bodyPr/>
          <a:lstStyle>
            <a:lvl1pPr>
              <a:defRPr/>
            </a:lvl1pPr>
          </a:lstStyle>
          <a:p>
            <a:pPr>
              <a:defRPr/>
            </a:pPr>
            <a:fld id="{5E89F66E-FE2C-4B42-9E8A-34E03E88CB2E}" type="slidenum">
              <a:rPr lang="tr-TR"/>
              <a:pPr>
                <a:defRPr/>
              </a:pPr>
              <a:t>‹#›</a:t>
            </a:fld>
            <a:endParaRPr lang="tr-TR"/>
          </a:p>
        </p:txBody>
      </p:sp>
    </p:spTree>
    <p:extLst>
      <p:ext uri="{BB962C8B-B14F-4D97-AF65-F5344CB8AC3E}">
        <p14:creationId xmlns:p14="http://schemas.microsoft.com/office/powerpoint/2010/main" val="50382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D8466A-6A2F-465F-9C33-7369AD8CB8B3}" type="datetimeFigureOut">
              <a:rPr lang="en-US" smtClean="0"/>
              <a:t>08-Apr-20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CA2B3-0A7F-4E9A-B180-D5307A1C380A}" type="slidenum">
              <a:rPr lang="en-US" smtClean="0"/>
              <a:t>‹#›</a:t>
            </a:fld>
            <a:endParaRPr lang="en-US"/>
          </a:p>
        </p:txBody>
      </p:sp>
    </p:spTree>
    <p:extLst>
      <p:ext uri="{BB962C8B-B14F-4D97-AF65-F5344CB8AC3E}">
        <p14:creationId xmlns:p14="http://schemas.microsoft.com/office/powerpoint/2010/main" val="89147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D8466A-6A2F-465F-9C33-7369AD8CB8B3}" type="datetimeFigureOut">
              <a:rPr lang="en-US" smtClean="0"/>
              <a:t>08-Apr-20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CA2B3-0A7F-4E9A-B180-D5307A1C380A}" type="slidenum">
              <a:rPr lang="en-US" smtClean="0"/>
              <a:t>‹#›</a:t>
            </a:fld>
            <a:endParaRPr lang="en-US"/>
          </a:p>
        </p:txBody>
      </p:sp>
    </p:spTree>
    <p:extLst>
      <p:ext uri="{BB962C8B-B14F-4D97-AF65-F5344CB8AC3E}">
        <p14:creationId xmlns:p14="http://schemas.microsoft.com/office/powerpoint/2010/main" val="105973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D8466A-6A2F-465F-9C33-7369AD8CB8B3}" type="datetimeFigureOut">
              <a:rPr lang="en-US" smtClean="0"/>
              <a:t>08-Apr-20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CA2B3-0A7F-4E9A-B180-D5307A1C380A}" type="slidenum">
              <a:rPr lang="en-US" smtClean="0"/>
              <a:t>‹#›</a:t>
            </a:fld>
            <a:endParaRPr lang="en-US"/>
          </a:p>
        </p:txBody>
      </p:sp>
    </p:spTree>
    <p:extLst>
      <p:ext uri="{BB962C8B-B14F-4D97-AF65-F5344CB8AC3E}">
        <p14:creationId xmlns:p14="http://schemas.microsoft.com/office/powerpoint/2010/main" val="124512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D8466A-6A2F-465F-9C33-7369AD8CB8B3}" type="datetimeFigureOut">
              <a:rPr lang="en-US" smtClean="0"/>
              <a:t>08-Apr-20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7CA2B3-0A7F-4E9A-B180-D5307A1C380A}" type="slidenum">
              <a:rPr lang="en-US" smtClean="0"/>
              <a:t>‹#›</a:t>
            </a:fld>
            <a:endParaRPr lang="en-US"/>
          </a:p>
        </p:txBody>
      </p:sp>
    </p:spTree>
    <p:extLst>
      <p:ext uri="{BB962C8B-B14F-4D97-AF65-F5344CB8AC3E}">
        <p14:creationId xmlns:p14="http://schemas.microsoft.com/office/powerpoint/2010/main" val="2556665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D8466A-6A2F-465F-9C33-7369AD8CB8B3}" type="datetimeFigureOut">
              <a:rPr lang="en-US" smtClean="0"/>
              <a:t>08-Apr-20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7CA2B3-0A7F-4E9A-B180-D5307A1C380A}" type="slidenum">
              <a:rPr lang="en-US" smtClean="0"/>
              <a:t>‹#›</a:t>
            </a:fld>
            <a:endParaRPr lang="en-US"/>
          </a:p>
        </p:txBody>
      </p:sp>
    </p:spTree>
    <p:extLst>
      <p:ext uri="{BB962C8B-B14F-4D97-AF65-F5344CB8AC3E}">
        <p14:creationId xmlns:p14="http://schemas.microsoft.com/office/powerpoint/2010/main" val="3204002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D8466A-6A2F-465F-9C33-7369AD8CB8B3}" type="datetimeFigureOut">
              <a:rPr lang="en-US" smtClean="0"/>
              <a:t>08-Apr-20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7CA2B3-0A7F-4E9A-B180-D5307A1C380A}" type="slidenum">
              <a:rPr lang="en-US" smtClean="0"/>
              <a:t>‹#›</a:t>
            </a:fld>
            <a:endParaRPr lang="en-US"/>
          </a:p>
        </p:txBody>
      </p:sp>
    </p:spTree>
    <p:extLst>
      <p:ext uri="{BB962C8B-B14F-4D97-AF65-F5344CB8AC3E}">
        <p14:creationId xmlns:p14="http://schemas.microsoft.com/office/powerpoint/2010/main" val="1664396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D8466A-6A2F-465F-9C33-7369AD8CB8B3}" type="datetimeFigureOut">
              <a:rPr lang="en-US" smtClean="0"/>
              <a:t>08-Apr-20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CA2B3-0A7F-4E9A-B180-D5307A1C380A}" type="slidenum">
              <a:rPr lang="en-US" smtClean="0"/>
              <a:t>‹#›</a:t>
            </a:fld>
            <a:endParaRPr lang="en-US"/>
          </a:p>
        </p:txBody>
      </p:sp>
    </p:spTree>
    <p:extLst>
      <p:ext uri="{BB962C8B-B14F-4D97-AF65-F5344CB8AC3E}">
        <p14:creationId xmlns:p14="http://schemas.microsoft.com/office/powerpoint/2010/main" val="92247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D8466A-6A2F-465F-9C33-7369AD8CB8B3}" type="datetimeFigureOut">
              <a:rPr lang="en-US" smtClean="0"/>
              <a:t>08-Apr-20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CA2B3-0A7F-4E9A-B180-D5307A1C380A}" type="slidenum">
              <a:rPr lang="en-US" smtClean="0"/>
              <a:t>‹#›</a:t>
            </a:fld>
            <a:endParaRPr lang="en-US"/>
          </a:p>
        </p:txBody>
      </p:sp>
    </p:spTree>
    <p:extLst>
      <p:ext uri="{BB962C8B-B14F-4D97-AF65-F5344CB8AC3E}">
        <p14:creationId xmlns:p14="http://schemas.microsoft.com/office/powerpoint/2010/main" val="3236470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8466A-6A2F-465F-9C33-7369AD8CB8B3}" type="datetimeFigureOut">
              <a:rPr lang="en-US" smtClean="0"/>
              <a:t>08-Apr-20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7CA2B3-0A7F-4E9A-B180-D5307A1C380A}" type="slidenum">
              <a:rPr lang="en-US" smtClean="0"/>
              <a:t>‹#›</a:t>
            </a:fld>
            <a:endParaRPr lang="en-US"/>
          </a:p>
        </p:txBody>
      </p:sp>
    </p:spTree>
    <p:extLst>
      <p:ext uri="{BB962C8B-B14F-4D97-AF65-F5344CB8AC3E}">
        <p14:creationId xmlns:p14="http://schemas.microsoft.com/office/powerpoint/2010/main" val="146573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Yo6JI_bzUzo?feature=oembed"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wl45Rrt4j2U?feature=oembed" TargetMode="Externa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uyse_I-zo4Q?feature=oembed" TargetMode="Externa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gr/url?sa=i&amp;rct=j&amp;q=&amp;esrc=s&amp;frm=1&amp;source=images&amp;cd=&amp;cad=rja&amp;docid=xnQZsuS2_C7GXM&amp;tbnid=yx5IfFEko_dwsM:&amp;ved=0CAUQjRw&amp;url=http://commons.wikimedia.org/wiki/File:LED_Device.jpg&amp;ei=_CLYUbf4E4TDO4K_gPgL&amp;bvm=bv.48705608,d.ZWU&amp;psig=AFQjCNFAqnHmW0EKYcPRDTzDMnIbHbjSfg&amp;ust=1373205556324877"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GodkGafZsh4?feature=oembed" TargetMode="External"/><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kaKLmKhUrf4?feature=oembed" TargetMode="External"/><Relationship Id="rId4" Type="http://schemas.openxmlformats.org/officeDocument/2006/relationships/image" Target="../media/image22.jpeg"/></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8quZrUcRFlw?feature=oembed" TargetMode="External"/><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teEPEBQZSVU?feature=oembed" TargetMode="External"/><Relationship Id="rId4" Type="http://schemas.openxmlformats.org/officeDocument/2006/relationships/image" Target="../media/image29.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9iUfCHzDUzY?feature=oembed" TargetMode="External"/><Relationship Id="rId4" Type="http://schemas.openxmlformats.org/officeDocument/2006/relationships/image" Target="../media/image30.jpeg"/></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upload.wikimedia.org/wikipedia/commons/e/ea/Taipei_Mini-Big_Egg_02.jpg" TargetMode="Externa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6.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upzJ1nsmOaI?feature=oembed" TargetMode="External"/><Relationship Id="rId4" Type="http://schemas.openxmlformats.org/officeDocument/2006/relationships/image" Target="../media/image37.jpeg"/></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hyperlink" Target="https://ww/"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youtube.com/watch?v=6e8hBJ5-fdc" TargetMode="External"/><Relationship Id="rId5" Type="http://schemas.openxmlformats.org/officeDocument/2006/relationships/hyperlink" Target="https://www.youtube.com/watch?v=5GQq8W5xu3c" TargetMode="External"/><Relationship Id="rId4" Type="http://schemas.openxmlformats.org/officeDocument/2006/relationships/hyperlink" Target="https://www.youtube.com/watch?v=GodkGafZsh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544" y="476672"/>
            <a:ext cx="8280920" cy="646331"/>
          </a:xfrm>
          <a:prstGeom prst="rect">
            <a:avLst/>
          </a:prstGeom>
          <a:noFill/>
        </p:spPr>
        <p:txBody>
          <a:bodyPr wrap="square" rtlCol="0">
            <a:spAutoFit/>
          </a:bodyPr>
          <a:lstStyle/>
          <a:p>
            <a:r>
              <a:rPr lang="en-GB" sz="3600" b="1" dirty="0">
                <a:solidFill>
                  <a:srgbClr val="002060"/>
                </a:solidFill>
                <a:effectLst>
                  <a:outerShdw blurRad="38100" dist="38100" dir="2700000" algn="tl">
                    <a:srgbClr val="000000">
                      <a:alpha val="43137"/>
                    </a:srgbClr>
                  </a:outerShdw>
                </a:effectLst>
              </a:rPr>
              <a:t>Light-emitting diodes (LEDs)</a:t>
            </a:r>
            <a:endParaRPr lang="en-US" sz="3600" b="1" dirty="0">
              <a:solidFill>
                <a:srgbClr val="002060"/>
              </a:solidFill>
              <a:effectLst>
                <a:outerShdw blurRad="38100" dist="38100" dir="2700000" algn="tl">
                  <a:srgbClr val="000000">
                    <a:alpha val="43137"/>
                  </a:srgbClr>
                </a:outerShdw>
              </a:effectLst>
            </a:endParaRPr>
          </a:p>
        </p:txBody>
      </p:sp>
      <p:pic>
        <p:nvPicPr>
          <p:cNvPr id="2" name="Ηλεκτρονικά πολυμέσα 1" title="LED Basics">
            <a:hlinkClick r:id="" action="ppaction://media"/>
            <a:extLst>
              <a:ext uri="{FF2B5EF4-FFF2-40B4-BE49-F238E27FC236}">
                <a16:creationId xmlns:a16="http://schemas.microsoft.com/office/drawing/2014/main" id="{30AA9AF2-56C4-4177-B5BA-C7B7F5B2CCA9}"/>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281676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a:xfrm>
            <a:off x="322327" y="1025806"/>
            <a:ext cx="5618162" cy="3860800"/>
          </a:xfrm>
        </p:spPr>
        <p:txBody>
          <a:bodyPr>
            <a:normAutofit/>
          </a:bodyPr>
          <a:lstStyle/>
          <a:p>
            <a:pPr algn="just" eaLnBrk="1" hangingPunct="1">
              <a:defRPr/>
            </a:pPr>
            <a:r>
              <a:rPr lang="tr-TR" sz="2400" dirty="0"/>
              <a:t>Thus, for a direct band gap material, the excess energy of the electron-hole recombination can either be taken away as heat, or more likely, as a photon of light.</a:t>
            </a:r>
          </a:p>
          <a:p>
            <a:pPr algn="just" eaLnBrk="1" hangingPunct="1">
              <a:defRPr/>
            </a:pPr>
            <a:r>
              <a:rPr lang="tr-TR" sz="2400" dirty="0"/>
              <a:t>This radiative transition then </a:t>
            </a:r>
          </a:p>
          <a:p>
            <a:pPr algn="just" eaLnBrk="1" hangingPunct="1">
              <a:buFont typeface="Wingdings" pitchFamily="2" charset="2"/>
              <a:buNone/>
              <a:defRPr/>
            </a:pPr>
            <a:r>
              <a:rPr lang="tr-TR" sz="2400" dirty="0"/>
              <a:t>	conserves energy and momentum </a:t>
            </a:r>
          </a:p>
          <a:p>
            <a:pPr algn="just" eaLnBrk="1" hangingPunct="1">
              <a:buFont typeface="Wingdings" pitchFamily="2" charset="2"/>
              <a:buNone/>
              <a:defRPr/>
            </a:pPr>
            <a:r>
              <a:rPr lang="tr-TR" sz="2400" dirty="0"/>
              <a:t>	by giving off light whenever an </a:t>
            </a:r>
          </a:p>
          <a:p>
            <a:pPr algn="just" eaLnBrk="1" hangingPunct="1">
              <a:buFont typeface="Wingdings" pitchFamily="2" charset="2"/>
              <a:buNone/>
              <a:defRPr/>
            </a:pPr>
            <a:r>
              <a:rPr lang="tr-TR" sz="2400" dirty="0"/>
              <a:t>	electron and hole recombine.</a:t>
            </a:r>
          </a:p>
        </p:txBody>
      </p:sp>
      <p:sp>
        <p:nvSpPr>
          <p:cNvPr id="12291" name="Text Box 3"/>
          <p:cNvSpPr txBox="1">
            <a:spLocks noChangeArrowheads="1"/>
          </p:cNvSpPr>
          <p:nvPr/>
        </p:nvSpPr>
        <p:spPr bwMode="auto">
          <a:xfrm>
            <a:off x="8172450" y="2530756"/>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tr-TR" altLang="el-GR" b="0"/>
              <a:t>CB</a:t>
            </a:r>
          </a:p>
        </p:txBody>
      </p:sp>
      <p:sp>
        <p:nvSpPr>
          <p:cNvPr id="12292" name="Text Box 4"/>
          <p:cNvSpPr txBox="1">
            <a:spLocks noChangeArrowheads="1"/>
          </p:cNvSpPr>
          <p:nvPr/>
        </p:nvSpPr>
        <p:spPr bwMode="auto">
          <a:xfrm>
            <a:off x="8388350" y="4108731"/>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tr-TR" altLang="el-GR" b="0"/>
              <a:t>VB</a:t>
            </a:r>
          </a:p>
        </p:txBody>
      </p:sp>
      <p:sp>
        <p:nvSpPr>
          <p:cNvPr id="102405" name="Freeform 5"/>
          <p:cNvSpPr>
            <a:spLocks/>
          </p:cNvSpPr>
          <p:nvPr/>
        </p:nvSpPr>
        <p:spPr bwMode="auto">
          <a:xfrm>
            <a:off x="6226175" y="657506"/>
            <a:ext cx="2809875" cy="2298700"/>
          </a:xfrm>
          <a:custGeom>
            <a:avLst/>
            <a:gdLst/>
            <a:ahLst/>
            <a:cxnLst>
              <a:cxn ang="0">
                <a:pos x="0" y="0"/>
              </a:cxn>
              <a:cxn ang="0">
                <a:pos x="642" y="924"/>
              </a:cxn>
              <a:cxn ang="0">
                <a:pos x="1326" y="12"/>
              </a:cxn>
            </a:cxnLst>
            <a:rect l="0" t="0" r="r" b="b"/>
            <a:pathLst>
              <a:path w="1326" h="926">
                <a:moveTo>
                  <a:pt x="0" y="0"/>
                </a:moveTo>
                <a:cubicBezTo>
                  <a:pt x="107" y="153"/>
                  <a:pt x="421" y="922"/>
                  <a:pt x="642" y="924"/>
                </a:cubicBezTo>
                <a:cubicBezTo>
                  <a:pt x="863" y="926"/>
                  <a:pt x="1184" y="202"/>
                  <a:pt x="1326" y="12"/>
                </a:cubicBezTo>
              </a:path>
            </a:pathLst>
          </a:custGeom>
          <a:gradFill rotWithShape="1">
            <a:gsLst>
              <a:gs pos="0">
                <a:srgbClr val="00B050"/>
              </a:gs>
              <a:gs pos="100000">
                <a:schemeClr val="folHlink"/>
              </a:gs>
            </a:gsLst>
            <a:lin ang="5400000" scaled="1"/>
          </a:gradFill>
          <a:ln w="9525">
            <a:solidFill>
              <a:schemeClr val="tx1"/>
            </a:solidFill>
            <a:round/>
            <a:headEnd type="none" w="med" len="med"/>
            <a:tailEnd type="none" w="med" len="med"/>
          </a:ln>
          <a:effectLst/>
        </p:spPr>
        <p:txBody>
          <a:bodyPr/>
          <a:lstStyle/>
          <a:p>
            <a:pPr>
              <a:defRPr/>
            </a:pPr>
            <a:endParaRPr lang="tr-TR"/>
          </a:p>
        </p:txBody>
      </p:sp>
      <p:sp>
        <p:nvSpPr>
          <p:cNvPr id="102406" name="Freeform 6"/>
          <p:cNvSpPr>
            <a:spLocks/>
          </p:cNvSpPr>
          <p:nvPr/>
        </p:nvSpPr>
        <p:spPr bwMode="auto">
          <a:xfrm rot="10800000">
            <a:off x="6154738" y="3670581"/>
            <a:ext cx="2809875" cy="2298700"/>
          </a:xfrm>
          <a:custGeom>
            <a:avLst/>
            <a:gdLst/>
            <a:ahLst/>
            <a:cxnLst>
              <a:cxn ang="0">
                <a:pos x="0" y="0"/>
              </a:cxn>
              <a:cxn ang="0">
                <a:pos x="642" y="924"/>
              </a:cxn>
              <a:cxn ang="0">
                <a:pos x="1326" y="12"/>
              </a:cxn>
            </a:cxnLst>
            <a:rect l="0" t="0" r="r" b="b"/>
            <a:pathLst>
              <a:path w="1326" h="926">
                <a:moveTo>
                  <a:pt x="0" y="0"/>
                </a:moveTo>
                <a:cubicBezTo>
                  <a:pt x="107" y="153"/>
                  <a:pt x="421" y="922"/>
                  <a:pt x="642" y="924"/>
                </a:cubicBezTo>
                <a:cubicBezTo>
                  <a:pt x="863" y="926"/>
                  <a:pt x="1184" y="202"/>
                  <a:pt x="1326" y="12"/>
                </a:cubicBezTo>
              </a:path>
            </a:pathLst>
          </a:custGeom>
          <a:gradFill flip="none" rotWithShape="1">
            <a:gsLst>
              <a:gs pos="0">
                <a:srgbClr val="00B050"/>
              </a:gs>
              <a:gs pos="100000">
                <a:schemeClr val="folHlink"/>
              </a:gs>
            </a:gsLst>
            <a:lin ang="16200000" scaled="1"/>
            <a:tileRect/>
          </a:gradFill>
          <a:ln w="9525">
            <a:solidFill>
              <a:schemeClr val="tx1"/>
            </a:solidFill>
            <a:round/>
            <a:headEnd type="none" w="med" len="med"/>
            <a:tailEnd type="none" w="med" len="med"/>
          </a:ln>
          <a:effectLst/>
        </p:spPr>
        <p:txBody>
          <a:bodyPr/>
          <a:lstStyle/>
          <a:p>
            <a:pPr>
              <a:defRPr/>
            </a:pPr>
            <a:endParaRPr lang="tr-TR"/>
          </a:p>
        </p:txBody>
      </p:sp>
      <p:sp>
        <p:nvSpPr>
          <p:cNvPr id="102407" name="Oval 7"/>
          <p:cNvSpPr>
            <a:spLocks noChangeArrowheads="1"/>
          </p:cNvSpPr>
          <p:nvPr/>
        </p:nvSpPr>
        <p:spPr bwMode="auto">
          <a:xfrm>
            <a:off x="7499350" y="2318031"/>
            <a:ext cx="193675" cy="225425"/>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pPr>
              <a:defRPr/>
            </a:pPr>
            <a:endParaRPr lang="tr-TR"/>
          </a:p>
        </p:txBody>
      </p:sp>
      <p:sp>
        <p:nvSpPr>
          <p:cNvPr id="12296" name="Line 8"/>
          <p:cNvSpPr>
            <a:spLocks noChangeShapeType="1"/>
          </p:cNvSpPr>
          <p:nvPr/>
        </p:nvSpPr>
        <p:spPr bwMode="auto">
          <a:xfrm>
            <a:off x="7116763" y="2432331"/>
            <a:ext cx="958850" cy="3175"/>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09" name="Oval 9"/>
          <p:cNvSpPr>
            <a:spLocks noChangeArrowheads="1"/>
          </p:cNvSpPr>
          <p:nvPr/>
        </p:nvSpPr>
        <p:spPr bwMode="auto">
          <a:xfrm>
            <a:off x="7788275" y="2318031"/>
            <a:ext cx="192088" cy="225425"/>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pPr>
              <a:defRPr/>
            </a:pPr>
            <a:endParaRPr lang="tr-TR"/>
          </a:p>
        </p:txBody>
      </p:sp>
      <p:sp>
        <p:nvSpPr>
          <p:cNvPr id="102410" name="Oval 10"/>
          <p:cNvSpPr>
            <a:spLocks noChangeArrowheads="1"/>
          </p:cNvSpPr>
          <p:nvPr/>
        </p:nvSpPr>
        <p:spPr bwMode="auto">
          <a:xfrm>
            <a:off x="7212013" y="2318031"/>
            <a:ext cx="192087" cy="225425"/>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pPr>
              <a:defRPr/>
            </a:pPr>
            <a:endParaRPr lang="tr-TR"/>
          </a:p>
        </p:txBody>
      </p:sp>
      <p:sp>
        <p:nvSpPr>
          <p:cNvPr id="12299" name="Line 11"/>
          <p:cNvSpPr>
            <a:spLocks noChangeShapeType="1"/>
          </p:cNvSpPr>
          <p:nvPr/>
        </p:nvSpPr>
        <p:spPr bwMode="auto">
          <a:xfrm>
            <a:off x="7116763" y="4119843"/>
            <a:ext cx="958850" cy="3175"/>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0" name="Oval 12"/>
          <p:cNvSpPr>
            <a:spLocks noChangeArrowheads="1"/>
          </p:cNvSpPr>
          <p:nvPr/>
        </p:nvSpPr>
        <p:spPr bwMode="auto">
          <a:xfrm>
            <a:off x="7499350" y="2314856"/>
            <a:ext cx="193675" cy="225425"/>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l-GR" altLang="el-GR"/>
          </a:p>
        </p:txBody>
      </p:sp>
      <p:sp>
        <p:nvSpPr>
          <p:cNvPr id="12301" name="Line 13"/>
          <p:cNvSpPr>
            <a:spLocks noChangeShapeType="1"/>
          </p:cNvSpPr>
          <p:nvPr/>
        </p:nvSpPr>
        <p:spPr bwMode="auto">
          <a:xfrm>
            <a:off x="7116763" y="4119843"/>
            <a:ext cx="958850" cy="31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2" name="Line 14"/>
          <p:cNvSpPr>
            <a:spLocks noChangeShapeType="1"/>
          </p:cNvSpPr>
          <p:nvPr/>
        </p:nvSpPr>
        <p:spPr bwMode="auto">
          <a:xfrm>
            <a:off x="7116763" y="2432331"/>
            <a:ext cx="958850" cy="31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15" name="Freeform 15"/>
          <p:cNvSpPr>
            <a:spLocks/>
          </p:cNvSpPr>
          <p:nvPr/>
        </p:nvSpPr>
        <p:spPr bwMode="auto">
          <a:xfrm>
            <a:off x="5943600" y="2868893"/>
            <a:ext cx="1582738" cy="1085850"/>
          </a:xfrm>
          <a:custGeom>
            <a:avLst/>
            <a:gdLst>
              <a:gd name="T0" fmla="*/ 997 w 997"/>
              <a:gd name="T1" fmla="*/ 285 h 684"/>
              <a:gd name="T2" fmla="*/ 847 w 997"/>
              <a:gd name="T3" fmla="*/ 296 h 684"/>
              <a:gd name="T4" fmla="*/ 737 w 997"/>
              <a:gd name="T5" fmla="*/ 58 h 684"/>
              <a:gd name="T6" fmla="*/ 564 w 997"/>
              <a:gd name="T7" fmla="*/ 643 h 684"/>
              <a:gd name="T8" fmla="*/ 417 w 997"/>
              <a:gd name="T9" fmla="*/ 305 h 684"/>
              <a:gd name="T10" fmla="*/ 0 w 997"/>
              <a:gd name="T11" fmla="*/ 285 h 684"/>
              <a:gd name="T12" fmla="*/ 0 60000 65536"/>
              <a:gd name="T13" fmla="*/ 0 60000 65536"/>
              <a:gd name="T14" fmla="*/ 0 60000 65536"/>
              <a:gd name="T15" fmla="*/ 0 60000 65536"/>
              <a:gd name="T16" fmla="*/ 0 60000 65536"/>
              <a:gd name="T17" fmla="*/ 0 60000 65536"/>
              <a:gd name="T18" fmla="*/ 0 w 997"/>
              <a:gd name="T19" fmla="*/ 0 h 684"/>
              <a:gd name="T20" fmla="*/ 997 w 997"/>
              <a:gd name="T21" fmla="*/ 684 h 684"/>
            </a:gdLst>
            <a:ahLst/>
            <a:cxnLst>
              <a:cxn ang="T12">
                <a:pos x="T0" y="T1"/>
              </a:cxn>
              <a:cxn ang="T13">
                <a:pos x="T2" y="T3"/>
              </a:cxn>
              <a:cxn ang="T14">
                <a:pos x="T4" y="T5"/>
              </a:cxn>
              <a:cxn ang="T15">
                <a:pos x="T6" y="T7"/>
              </a:cxn>
              <a:cxn ang="T16">
                <a:pos x="T8" y="T9"/>
              </a:cxn>
              <a:cxn ang="T17">
                <a:pos x="T10" y="T11"/>
              </a:cxn>
            </a:cxnLst>
            <a:rect l="T18" t="T19" r="T20" b="T21"/>
            <a:pathLst>
              <a:path w="997" h="684">
                <a:moveTo>
                  <a:pt x="997" y="285"/>
                </a:moveTo>
                <a:cubicBezTo>
                  <a:pt x="972" y="287"/>
                  <a:pt x="890" y="334"/>
                  <a:pt x="847" y="296"/>
                </a:cubicBezTo>
                <a:cubicBezTo>
                  <a:pt x="804" y="258"/>
                  <a:pt x="784" y="0"/>
                  <a:pt x="737" y="58"/>
                </a:cubicBezTo>
                <a:cubicBezTo>
                  <a:pt x="690" y="116"/>
                  <a:pt x="617" y="602"/>
                  <a:pt x="564" y="643"/>
                </a:cubicBezTo>
                <a:cubicBezTo>
                  <a:pt x="511" y="684"/>
                  <a:pt x="511" y="365"/>
                  <a:pt x="417" y="305"/>
                </a:cubicBezTo>
                <a:cubicBezTo>
                  <a:pt x="323" y="245"/>
                  <a:pt x="87" y="289"/>
                  <a:pt x="0" y="285"/>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l-GR" altLang="el-GR"/>
          </a:p>
        </p:txBody>
      </p:sp>
      <p:sp>
        <p:nvSpPr>
          <p:cNvPr id="102416" name="Rectangle 16"/>
          <p:cNvSpPr>
            <a:spLocks noChangeArrowheads="1"/>
          </p:cNvSpPr>
          <p:nvPr/>
        </p:nvSpPr>
        <p:spPr bwMode="auto">
          <a:xfrm>
            <a:off x="351356" y="5058682"/>
            <a:ext cx="5761037" cy="830997"/>
          </a:xfrm>
          <a:prstGeom prst="rect">
            <a:avLst/>
          </a:prstGeom>
          <a:noFill/>
          <a:ln w="9525">
            <a:noFill/>
            <a:miter lim="800000"/>
            <a:headEnd/>
            <a:tailEnd/>
          </a:ln>
          <a:effectLst/>
        </p:spPr>
        <p:txBody>
          <a:bodyPr>
            <a:spAutoFit/>
          </a:bodyPr>
          <a:lstStyle/>
          <a:p>
            <a:pPr>
              <a:defRPr/>
            </a:pPr>
            <a:r>
              <a:rPr lang="tr-TR" sz="2400" b="0" dirty="0"/>
              <a:t>This gives rise to a new type of device;</a:t>
            </a:r>
          </a:p>
          <a:p>
            <a:pPr>
              <a:defRPr/>
            </a:pPr>
            <a:r>
              <a:rPr lang="tr-TR" sz="2400" b="0" dirty="0"/>
              <a:t> </a:t>
            </a:r>
            <a:r>
              <a:rPr lang="tr-TR" sz="2400" b="0" dirty="0">
                <a:solidFill>
                  <a:srgbClr val="FF0000"/>
                </a:solidFill>
              </a:rPr>
              <a:t>the light emitting diode (LED).</a:t>
            </a:r>
          </a:p>
        </p:txBody>
      </p:sp>
      <p:sp>
        <p:nvSpPr>
          <p:cNvPr id="17" name="TextBox 16"/>
          <p:cNvSpPr txBox="1"/>
          <p:nvPr/>
        </p:nvSpPr>
        <p:spPr>
          <a:xfrm>
            <a:off x="402003" y="334340"/>
            <a:ext cx="8280920" cy="646331"/>
          </a:xfrm>
          <a:prstGeom prst="rect">
            <a:avLst/>
          </a:prstGeom>
          <a:noFill/>
        </p:spPr>
        <p:txBody>
          <a:bodyPr wrap="square" rtlCol="0">
            <a:spAutoFit/>
          </a:bodyPr>
          <a:lstStyle/>
          <a:p>
            <a:r>
              <a:rPr lang="en-GB" sz="3600" b="1" dirty="0">
                <a:solidFill>
                  <a:srgbClr val="002060"/>
                </a:solidFill>
                <a:effectLst>
                  <a:outerShdw blurRad="38100" dist="38100" dir="2700000" algn="tl">
                    <a:srgbClr val="000000">
                      <a:alpha val="43137"/>
                    </a:srgbClr>
                  </a:outerShdw>
                </a:effectLst>
              </a:rPr>
              <a:t>LED,  Principle of Operation</a:t>
            </a:r>
            <a:endParaRPr lang="en-US" sz="3600" b="1" dirty="0">
              <a:solidFill>
                <a:srgbClr val="002060"/>
              </a:solidFill>
              <a:effectLst>
                <a:outerShdw blurRad="38100" dist="38100" dir="2700000" algn="tl">
                  <a:srgbClr val="000000">
                    <a:alpha val="43137"/>
                  </a:srgbClr>
                </a:outerShdw>
              </a:effectLst>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547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8.33333E-7 -4.50867E-6 L 8.33333E-7 0.25573 " pathEditMode="relative" rAng="0" ptsTypes="AA">
                                      <p:cBhvr>
                                        <p:cTn id="6" dur="2000" fill="hold"/>
                                        <p:tgtEl>
                                          <p:spTgt spid="102407"/>
                                        </p:tgtEl>
                                        <p:attrNameLst>
                                          <p:attrName>ppt_x</p:attrName>
                                          <p:attrName>ppt_y</p:attrName>
                                        </p:attrNameLst>
                                      </p:cBhvr>
                                      <p:rCtr x="0" y="12786"/>
                                    </p:animMotion>
                                  </p:childTnLst>
                                </p:cTn>
                              </p:par>
                              <p:par>
                                <p:cTn id="7" presetID="3" presetClass="entr" presetSubtype="10" fill="hold" grpId="0" nodeType="withEffect">
                                  <p:stCondLst>
                                    <p:cond delay="0"/>
                                  </p:stCondLst>
                                  <p:childTnLst>
                                    <p:set>
                                      <p:cBhvr>
                                        <p:cTn id="8" dur="1" fill="hold">
                                          <p:stCondLst>
                                            <p:cond delay="0"/>
                                          </p:stCondLst>
                                        </p:cTn>
                                        <p:tgtEl>
                                          <p:spTgt spid="102415"/>
                                        </p:tgtEl>
                                        <p:attrNameLst>
                                          <p:attrName>style.visibility</p:attrName>
                                        </p:attrNameLst>
                                      </p:cBhvr>
                                      <p:to>
                                        <p:strVal val="visible"/>
                                      </p:to>
                                    </p:set>
                                    <p:animEffect transition="in" filter="blinds(horizontal)">
                                      <p:cBhvr>
                                        <p:cTn id="9" dur="500"/>
                                        <p:tgtEl>
                                          <p:spTgt spid="1024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02416"/>
                                        </p:tgtEl>
                                        <p:attrNameLst>
                                          <p:attrName>style.visibility</p:attrName>
                                        </p:attrNameLst>
                                      </p:cBhvr>
                                      <p:to>
                                        <p:strVal val="visible"/>
                                      </p:to>
                                    </p:set>
                                    <p:animEffect transition="in" filter="box(in)">
                                      <p:cBhvr>
                                        <p:cTn id="14" dur="1000"/>
                                        <p:tgtEl>
                                          <p:spTgt spid="102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7" grpId="0" animBg="1"/>
      <p:bldP spid="102415" grpId="0" animBg="1"/>
      <p:bldP spid="1024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37229" y="1340768"/>
            <a:ext cx="8280920" cy="4308872"/>
          </a:xfrm>
          <a:prstGeom prst="rect">
            <a:avLst/>
          </a:prstGeom>
        </p:spPr>
        <p:txBody>
          <a:bodyPr wrap="square">
            <a:spAutoFit/>
          </a:bodyPr>
          <a:lstStyle/>
          <a:p>
            <a:pPr marL="342900" indent="-342900">
              <a:spcAft>
                <a:spcPts val="600"/>
              </a:spcAft>
              <a:buFont typeface="Wingdings" panose="05000000000000000000" pitchFamily="2" charset="2"/>
              <a:buChar char="Ø"/>
            </a:pPr>
            <a:r>
              <a:rPr lang="en-US" sz="2400" dirty="0"/>
              <a:t>In direct band gap semiconductors   most of the electrons are in the trough of the conduction band and may move to the valence band without any change in momentum from a phonon. </a:t>
            </a:r>
          </a:p>
          <a:p>
            <a:pPr marL="342900" indent="-342900">
              <a:spcAft>
                <a:spcPts val="600"/>
              </a:spcAft>
              <a:buFont typeface="Wingdings" panose="05000000000000000000" pitchFamily="2" charset="2"/>
              <a:buChar char="Ø"/>
            </a:pPr>
            <a:r>
              <a:rPr lang="en-US" sz="2400" dirty="0"/>
              <a:t>In indirect band gap semiconductors   the electrons in the trough of the conduction band to recombine with a hole in the valence band   require additional momentum in the form of a phonon.</a:t>
            </a:r>
          </a:p>
          <a:p>
            <a:pPr marL="342900" indent="-342900">
              <a:spcAft>
                <a:spcPts val="600"/>
              </a:spcAft>
              <a:buFont typeface="Wingdings" panose="05000000000000000000" pitchFamily="2" charset="2"/>
              <a:buChar char="Ø"/>
            </a:pPr>
            <a:r>
              <a:rPr lang="en-US" sz="2400" dirty="0"/>
              <a:t>The involvement of a phonon is not likely to occur. It is more efficient that LEDs are made from direct semiconductors so that nothing else (phonons) is required. </a:t>
            </a:r>
          </a:p>
        </p:txBody>
      </p:sp>
      <p:sp>
        <p:nvSpPr>
          <p:cNvPr id="5" name="TextBox 4"/>
          <p:cNvSpPr txBox="1"/>
          <p:nvPr/>
        </p:nvSpPr>
        <p:spPr>
          <a:xfrm>
            <a:off x="402003" y="476672"/>
            <a:ext cx="8280920" cy="646331"/>
          </a:xfrm>
          <a:prstGeom prst="rect">
            <a:avLst/>
          </a:prstGeom>
          <a:noFill/>
        </p:spPr>
        <p:txBody>
          <a:bodyPr wrap="square" rtlCol="0">
            <a:spAutoFit/>
          </a:bodyPr>
          <a:lstStyle/>
          <a:p>
            <a:r>
              <a:rPr lang="en-GB" sz="3600" b="1" dirty="0">
                <a:solidFill>
                  <a:srgbClr val="002060"/>
                </a:solidFill>
                <a:effectLst>
                  <a:outerShdw blurRad="38100" dist="38100" dir="2700000" algn="tl">
                    <a:srgbClr val="000000">
                      <a:alpha val="43137"/>
                    </a:srgbClr>
                  </a:outerShdw>
                </a:effectLst>
              </a:rPr>
              <a:t>LED,  Principle of Operation</a:t>
            </a:r>
            <a:endParaRPr lang="en-US" sz="36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075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7544" y="1412776"/>
            <a:ext cx="8208912" cy="3200876"/>
          </a:xfrm>
          <a:prstGeom prst="rect">
            <a:avLst/>
          </a:prstGeom>
        </p:spPr>
        <p:txBody>
          <a:bodyPr wrap="square">
            <a:spAutoFit/>
          </a:bodyPr>
          <a:lstStyle/>
          <a:p>
            <a:pPr marL="623888" indent="-623888">
              <a:spcAft>
                <a:spcPts val="600"/>
              </a:spcAft>
              <a:buFont typeface="Wingdings" panose="05000000000000000000" pitchFamily="2" charset="2"/>
              <a:buChar char="Ø"/>
            </a:pPr>
            <a:r>
              <a:rPr lang="en-US" sz="2400" dirty="0"/>
              <a:t>The point of the device is to create photons from an electron-hole pair and it would be highly inefficient to introduce extra energy for the electron and hole to recombine. </a:t>
            </a:r>
          </a:p>
          <a:p>
            <a:pPr marL="623888" indent="-623888">
              <a:spcAft>
                <a:spcPts val="600"/>
              </a:spcAft>
              <a:buFont typeface="Wingdings" panose="05000000000000000000" pitchFamily="2" charset="2"/>
              <a:buChar char="Ø"/>
            </a:pPr>
            <a:r>
              <a:rPr lang="en-US" sz="2400" dirty="0"/>
              <a:t>For these reasons indirect semiconductors are not likely to be used for LEDs.</a:t>
            </a:r>
          </a:p>
          <a:p>
            <a:pPr marL="623888" indent="-623888">
              <a:spcAft>
                <a:spcPts val="600"/>
              </a:spcAft>
              <a:buFont typeface="Wingdings" panose="05000000000000000000" pitchFamily="2" charset="2"/>
              <a:buChar char="Ø"/>
            </a:pPr>
            <a:r>
              <a:rPr lang="en-US" sz="2400" dirty="0"/>
              <a:t>Materials and color emission when they are used for LEDs are shown in a next table</a:t>
            </a:r>
          </a:p>
        </p:txBody>
      </p:sp>
      <p:sp>
        <p:nvSpPr>
          <p:cNvPr id="5" name="TextBox 4"/>
          <p:cNvSpPr txBox="1"/>
          <p:nvPr/>
        </p:nvSpPr>
        <p:spPr>
          <a:xfrm>
            <a:off x="402003" y="476672"/>
            <a:ext cx="8280920" cy="646331"/>
          </a:xfrm>
          <a:prstGeom prst="rect">
            <a:avLst/>
          </a:prstGeom>
          <a:noFill/>
        </p:spPr>
        <p:txBody>
          <a:bodyPr wrap="square" rtlCol="0">
            <a:spAutoFit/>
          </a:bodyPr>
          <a:lstStyle/>
          <a:p>
            <a:r>
              <a:rPr lang="en-GB" sz="3600" b="1" dirty="0">
                <a:solidFill>
                  <a:srgbClr val="002060"/>
                </a:solidFill>
                <a:effectLst>
                  <a:outerShdw blurRad="38100" dist="38100" dir="2700000" algn="tl">
                    <a:srgbClr val="000000">
                      <a:alpha val="43137"/>
                    </a:srgbClr>
                  </a:outerShdw>
                </a:effectLst>
              </a:rPr>
              <a:t>LED,  Principle of Operation</a:t>
            </a:r>
            <a:endParaRPr lang="en-US" sz="36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5101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8" name="Group 2"/>
          <p:cNvGraphicFramePr>
            <a:graphicFrameLocks noGrp="1"/>
          </p:cNvGraphicFramePr>
          <p:nvPr>
            <p:extLst>
              <p:ext uri="{D42A27DB-BD31-4B8C-83A1-F6EECF244321}">
                <p14:modId xmlns:p14="http://schemas.microsoft.com/office/powerpoint/2010/main" val="2596760227"/>
              </p:ext>
            </p:extLst>
          </p:nvPr>
        </p:nvGraphicFramePr>
        <p:xfrm>
          <a:off x="1331640" y="1340768"/>
          <a:ext cx="6336705" cy="4127977"/>
        </p:xfrm>
        <a:graphic>
          <a:graphicData uri="http://schemas.openxmlformats.org/drawingml/2006/table">
            <a:tbl>
              <a:tblPr/>
              <a:tblGrid>
                <a:gridCol w="1585398">
                  <a:extLst>
                    <a:ext uri="{9D8B030D-6E8A-4147-A177-3AD203B41FA5}">
                      <a16:colId xmlns:a16="http://schemas.microsoft.com/office/drawing/2014/main" val="20000"/>
                    </a:ext>
                  </a:extLst>
                </a:gridCol>
                <a:gridCol w="1582954">
                  <a:extLst>
                    <a:ext uri="{9D8B030D-6E8A-4147-A177-3AD203B41FA5}">
                      <a16:colId xmlns:a16="http://schemas.microsoft.com/office/drawing/2014/main" val="20001"/>
                    </a:ext>
                  </a:extLst>
                </a:gridCol>
                <a:gridCol w="1582954">
                  <a:extLst>
                    <a:ext uri="{9D8B030D-6E8A-4147-A177-3AD203B41FA5}">
                      <a16:colId xmlns:a16="http://schemas.microsoft.com/office/drawing/2014/main" val="20002"/>
                    </a:ext>
                  </a:extLst>
                </a:gridCol>
                <a:gridCol w="1585399">
                  <a:extLst>
                    <a:ext uri="{9D8B030D-6E8A-4147-A177-3AD203B41FA5}">
                      <a16:colId xmlns:a16="http://schemas.microsoft.com/office/drawing/2014/main" val="20003"/>
                    </a:ext>
                  </a:extLst>
                </a:gridCol>
              </a:tblGrid>
              <a:tr h="744697">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0" lang="en-US" sz="2400" b="0" i="0" u="none" strike="noStrike" cap="none" normalizeH="0" baseline="0" dirty="0">
                          <a:ln>
                            <a:noFill/>
                          </a:ln>
                          <a:solidFill>
                            <a:schemeClr val="tx1"/>
                          </a:solidFill>
                          <a:effectLst/>
                          <a:latin typeface="Arial" charset="0"/>
                          <a:cs typeface="Arial" charset="0"/>
                        </a:rPr>
                        <a:t>Material</a:t>
                      </a:r>
                      <a:endParaRPr kumimoji="0" lang="en-US" sz="2400" b="0" i="0" u="none" strike="noStrike" cap="none" normalizeH="0" baseline="0" dirty="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0" lang="en-US" sz="1600" b="0" i="0" u="none" strike="noStrike" cap="none" normalizeH="0" baseline="0" dirty="0">
                          <a:ln>
                            <a:noFill/>
                          </a:ln>
                          <a:solidFill>
                            <a:schemeClr val="tx1"/>
                          </a:solidFill>
                          <a:effectLst/>
                          <a:latin typeface="Arial" charset="0"/>
                          <a:cs typeface="Arial" charset="0"/>
                        </a:rPr>
                        <a:t>Wavelength (µm)</a:t>
                      </a:r>
                      <a:endParaRPr kumimoji="0" lang="en-US" sz="1600" b="0" i="0" u="none" strike="noStrike" cap="none" normalizeH="0" baseline="0" dirty="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0" lang="en-US" sz="2400" b="0" i="0" u="none" strike="noStrike" cap="none" normalizeH="0" baseline="0" dirty="0">
                          <a:ln>
                            <a:noFill/>
                          </a:ln>
                          <a:solidFill>
                            <a:schemeClr val="tx1"/>
                          </a:solidFill>
                          <a:effectLst/>
                          <a:latin typeface="Arial" charset="0"/>
                        </a:rPr>
                        <a:t>Material</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0" lang="en-US" sz="1600" b="0" i="0" u="none" strike="noStrike" cap="none" normalizeH="0" baseline="0" dirty="0">
                          <a:ln>
                            <a:noFill/>
                          </a:ln>
                          <a:solidFill>
                            <a:schemeClr val="tx1"/>
                          </a:solidFill>
                          <a:effectLst/>
                          <a:latin typeface="Arial" charset="0"/>
                        </a:rPr>
                        <a:t>Wavelength (µm)</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0"/>
                  </a:ext>
                </a:extLst>
              </a:tr>
              <a:tr h="3061533">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0" lang="en-US" sz="2400" b="0" i="0" u="none" strike="noStrike" cap="none" normalizeH="0" baseline="0">
                          <a:ln>
                            <a:noFill/>
                          </a:ln>
                          <a:solidFill>
                            <a:schemeClr val="tx1"/>
                          </a:solidFill>
                          <a:effectLst/>
                          <a:latin typeface="Arial" charset="0"/>
                        </a:rPr>
                        <a:t>ZnS </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ZnO</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Gan</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ZnSe</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CdS</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ZnTe</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GaSe</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CdSe</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CdTe</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0" lang="en-US" sz="2400" b="0" i="0" u="none" strike="noStrike" cap="none" normalizeH="0" baseline="0">
                          <a:ln>
                            <a:noFill/>
                          </a:ln>
                          <a:solidFill>
                            <a:schemeClr val="tx1"/>
                          </a:solidFill>
                          <a:effectLst/>
                          <a:latin typeface="Arial" charset="0"/>
                        </a:rPr>
                        <a:t>0.33 </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0.37</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0.40</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0.46</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0.49</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0.53</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0.59</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0.675</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0.785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0" lang="en-US" sz="2400" b="0" i="0" u="none" strike="noStrike" cap="none" normalizeH="0" baseline="0">
                          <a:ln>
                            <a:noFill/>
                          </a:ln>
                          <a:solidFill>
                            <a:schemeClr val="tx1"/>
                          </a:solidFill>
                          <a:effectLst/>
                          <a:latin typeface="Arial" charset="0"/>
                        </a:rPr>
                        <a:t>GaAs</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InP</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GaSb</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InAs</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Te</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PbS</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InSb</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PbTe</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PbSe</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0" lang="en-US" sz="2400" b="0" i="0" u="none" strike="noStrike" cap="none" normalizeH="0" baseline="0" dirty="0">
                          <a:ln>
                            <a:noFill/>
                          </a:ln>
                          <a:solidFill>
                            <a:schemeClr val="tx1"/>
                          </a:solidFill>
                          <a:effectLst/>
                          <a:latin typeface="Arial" charset="0"/>
                        </a:rPr>
                        <a:t>0.84-0.95</a:t>
                      </a:r>
                      <a:br>
                        <a:rPr kumimoji="0" lang="en-US" sz="2400" b="0" i="0" u="none" strike="noStrike" cap="none" normalizeH="0" baseline="0" dirty="0">
                          <a:ln>
                            <a:noFill/>
                          </a:ln>
                          <a:solidFill>
                            <a:schemeClr val="tx1"/>
                          </a:solidFill>
                          <a:effectLst/>
                          <a:latin typeface="Arial" charset="0"/>
                        </a:rPr>
                      </a:br>
                      <a:r>
                        <a:rPr kumimoji="0" lang="en-US" sz="2400" b="0" i="0" u="none" strike="noStrike" cap="none" normalizeH="0" baseline="0" dirty="0">
                          <a:ln>
                            <a:noFill/>
                          </a:ln>
                          <a:solidFill>
                            <a:schemeClr val="tx1"/>
                          </a:solidFill>
                          <a:effectLst/>
                          <a:latin typeface="Arial" charset="0"/>
                        </a:rPr>
                        <a:t>0.91</a:t>
                      </a:r>
                      <a:br>
                        <a:rPr kumimoji="0" lang="en-US" sz="2400" b="0" i="0" u="none" strike="noStrike" cap="none" normalizeH="0" baseline="0" dirty="0">
                          <a:ln>
                            <a:noFill/>
                          </a:ln>
                          <a:solidFill>
                            <a:schemeClr val="tx1"/>
                          </a:solidFill>
                          <a:effectLst/>
                          <a:latin typeface="Arial" charset="0"/>
                        </a:rPr>
                      </a:br>
                      <a:r>
                        <a:rPr kumimoji="0" lang="en-US" sz="2400" b="0" i="0" u="none" strike="noStrike" cap="none" normalizeH="0" baseline="0" dirty="0">
                          <a:ln>
                            <a:noFill/>
                          </a:ln>
                          <a:solidFill>
                            <a:schemeClr val="tx1"/>
                          </a:solidFill>
                          <a:effectLst/>
                          <a:latin typeface="Arial" charset="0"/>
                        </a:rPr>
                        <a:t>1.55</a:t>
                      </a:r>
                      <a:br>
                        <a:rPr kumimoji="0" lang="en-US" sz="2400" b="0" i="0" u="none" strike="noStrike" cap="none" normalizeH="0" baseline="0" dirty="0">
                          <a:ln>
                            <a:noFill/>
                          </a:ln>
                          <a:solidFill>
                            <a:schemeClr val="tx1"/>
                          </a:solidFill>
                          <a:effectLst/>
                          <a:latin typeface="Arial" charset="0"/>
                        </a:rPr>
                      </a:br>
                      <a:r>
                        <a:rPr kumimoji="0" lang="en-US" sz="2400" b="0" i="0" u="none" strike="noStrike" cap="none" normalizeH="0" baseline="0" dirty="0">
                          <a:ln>
                            <a:noFill/>
                          </a:ln>
                          <a:solidFill>
                            <a:schemeClr val="tx1"/>
                          </a:solidFill>
                          <a:effectLst/>
                          <a:latin typeface="Arial" charset="0"/>
                        </a:rPr>
                        <a:t>3.1</a:t>
                      </a:r>
                      <a:br>
                        <a:rPr kumimoji="0" lang="en-US" sz="2400" b="0" i="0" u="none" strike="noStrike" cap="none" normalizeH="0" baseline="0" dirty="0">
                          <a:ln>
                            <a:noFill/>
                          </a:ln>
                          <a:solidFill>
                            <a:schemeClr val="tx1"/>
                          </a:solidFill>
                          <a:effectLst/>
                          <a:latin typeface="Arial" charset="0"/>
                        </a:rPr>
                      </a:br>
                      <a:r>
                        <a:rPr kumimoji="0" lang="en-US" sz="2400" b="0" i="0" u="none" strike="noStrike" cap="none" normalizeH="0" baseline="0" dirty="0">
                          <a:ln>
                            <a:noFill/>
                          </a:ln>
                          <a:solidFill>
                            <a:schemeClr val="tx1"/>
                          </a:solidFill>
                          <a:effectLst/>
                          <a:latin typeface="Arial" charset="0"/>
                        </a:rPr>
                        <a:t>3.72</a:t>
                      </a:r>
                      <a:br>
                        <a:rPr kumimoji="0" lang="en-US" sz="2400" b="0" i="0" u="none" strike="noStrike" cap="none" normalizeH="0" baseline="0" dirty="0">
                          <a:ln>
                            <a:noFill/>
                          </a:ln>
                          <a:solidFill>
                            <a:schemeClr val="tx1"/>
                          </a:solidFill>
                          <a:effectLst/>
                          <a:latin typeface="Arial" charset="0"/>
                        </a:rPr>
                      </a:br>
                      <a:r>
                        <a:rPr kumimoji="0" lang="en-US" sz="2400" b="0" i="0" u="none" strike="noStrike" cap="none" normalizeH="0" baseline="0" dirty="0">
                          <a:ln>
                            <a:noFill/>
                          </a:ln>
                          <a:solidFill>
                            <a:schemeClr val="tx1"/>
                          </a:solidFill>
                          <a:effectLst/>
                          <a:latin typeface="Arial" charset="0"/>
                        </a:rPr>
                        <a:t>4.3</a:t>
                      </a:r>
                      <a:br>
                        <a:rPr kumimoji="0" lang="en-US" sz="2400" b="0" i="0" u="none" strike="noStrike" cap="none" normalizeH="0" baseline="0" dirty="0">
                          <a:ln>
                            <a:noFill/>
                          </a:ln>
                          <a:solidFill>
                            <a:schemeClr val="tx1"/>
                          </a:solidFill>
                          <a:effectLst/>
                          <a:latin typeface="Arial" charset="0"/>
                        </a:rPr>
                      </a:br>
                      <a:r>
                        <a:rPr kumimoji="0" lang="en-US" sz="2400" b="0" i="0" u="none" strike="noStrike" cap="none" normalizeH="0" baseline="0" dirty="0">
                          <a:ln>
                            <a:noFill/>
                          </a:ln>
                          <a:solidFill>
                            <a:schemeClr val="tx1"/>
                          </a:solidFill>
                          <a:effectLst/>
                          <a:latin typeface="Arial" charset="0"/>
                        </a:rPr>
                        <a:t>5.2</a:t>
                      </a:r>
                      <a:br>
                        <a:rPr kumimoji="0" lang="en-US" sz="2400" b="0" i="0" u="none" strike="noStrike" cap="none" normalizeH="0" baseline="0" dirty="0">
                          <a:ln>
                            <a:noFill/>
                          </a:ln>
                          <a:solidFill>
                            <a:schemeClr val="tx1"/>
                          </a:solidFill>
                          <a:effectLst/>
                          <a:latin typeface="Arial" charset="0"/>
                        </a:rPr>
                      </a:br>
                      <a:r>
                        <a:rPr kumimoji="0" lang="en-US" sz="2400" b="0" i="0" u="none" strike="noStrike" cap="none" normalizeH="0" baseline="0" dirty="0">
                          <a:ln>
                            <a:noFill/>
                          </a:ln>
                          <a:solidFill>
                            <a:schemeClr val="tx1"/>
                          </a:solidFill>
                          <a:effectLst/>
                          <a:latin typeface="Arial" charset="0"/>
                        </a:rPr>
                        <a:t>6.5</a:t>
                      </a:r>
                      <a:br>
                        <a:rPr kumimoji="0" lang="en-US" sz="2400" b="0" i="0" u="none" strike="noStrike" cap="none" normalizeH="0" baseline="0" dirty="0">
                          <a:ln>
                            <a:noFill/>
                          </a:ln>
                          <a:solidFill>
                            <a:schemeClr val="tx1"/>
                          </a:solidFill>
                          <a:effectLst/>
                          <a:latin typeface="Arial" charset="0"/>
                        </a:rPr>
                      </a:br>
                      <a:r>
                        <a:rPr kumimoji="0" lang="en-US" sz="2400" b="0" i="0" u="none" strike="noStrike" cap="none" normalizeH="0" baseline="0" dirty="0">
                          <a:ln>
                            <a:noFill/>
                          </a:ln>
                          <a:solidFill>
                            <a:schemeClr val="tx1"/>
                          </a:solidFill>
                          <a:effectLst/>
                          <a:latin typeface="Arial" charset="0"/>
                        </a:rPr>
                        <a:t>8.5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701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44450"/>
            <a:ext cx="8229600" cy="1139825"/>
          </a:xfrm>
        </p:spPr>
        <p:txBody>
          <a:bodyPr>
            <a:normAutofit/>
          </a:bodyPr>
          <a:lstStyle/>
          <a:p>
            <a:pPr algn="l" eaLnBrk="1" hangingPunct="1">
              <a:defRPr/>
            </a:pPr>
            <a:r>
              <a:rPr lang="en-GB" sz="3600" b="1" dirty="0">
                <a:solidFill>
                  <a:srgbClr val="002060"/>
                </a:solidFill>
                <a:effectLst>
                  <a:outerShdw blurRad="38100" dist="38100" dir="2700000" algn="tl">
                    <a:srgbClr val="000000">
                      <a:alpha val="43137"/>
                    </a:srgbClr>
                  </a:outerShdw>
                </a:effectLst>
              </a:rPr>
              <a:t>Materials for LED</a:t>
            </a:r>
            <a:endParaRPr lang="tr-TR" sz="3600" b="1" dirty="0">
              <a:solidFill>
                <a:srgbClr val="002060"/>
              </a:solidFill>
              <a:effectLst>
                <a:outerShdw blurRad="38100" dist="38100" dir="2700000" algn="tl">
                  <a:srgbClr val="000000">
                    <a:alpha val="43137"/>
                  </a:srgbClr>
                </a:outerShdw>
              </a:effectLst>
            </a:endParaRPr>
          </a:p>
        </p:txBody>
      </p:sp>
      <p:sp>
        <p:nvSpPr>
          <p:cNvPr id="78851" name="Rectangle 3"/>
          <p:cNvSpPr>
            <a:spLocks noGrp="1" noChangeArrowheads="1"/>
          </p:cNvSpPr>
          <p:nvPr>
            <p:ph type="body" idx="1"/>
          </p:nvPr>
        </p:nvSpPr>
        <p:spPr>
          <a:xfrm>
            <a:off x="323528" y="1412776"/>
            <a:ext cx="5328419" cy="4536281"/>
          </a:xfrm>
        </p:spPr>
        <p:txBody>
          <a:bodyPr>
            <a:normAutofit/>
          </a:bodyPr>
          <a:lstStyle/>
          <a:p>
            <a:pPr algn="just" eaLnBrk="1" hangingPunct="1">
              <a:defRPr/>
            </a:pPr>
            <a:r>
              <a:rPr lang="tr-TR" sz="2400" dirty="0"/>
              <a:t>The semiconductor bandgap energy defines the energy of the emitted photons in a LED.</a:t>
            </a:r>
          </a:p>
          <a:p>
            <a:pPr algn="just" eaLnBrk="1" hangingPunct="1">
              <a:defRPr/>
            </a:pPr>
            <a:r>
              <a:rPr lang="tr-TR" sz="2400" dirty="0"/>
              <a:t>To fabricate LEDs that can emit photons from the infrared to the ultraviolet parts of the e.m. spectrum, then we must consider several different material systems.</a:t>
            </a:r>
          </a:p>
          <a:p>
            <a:pPr algn="just" eaLnBrk="1" hangingPunct="1">
              <a:defRPr/>
            </a:pPr>
            <a:r>
              <a:rPr lang="tr-TR" sz="2400" dirty="0"/>
              <a:t>No single system can span this energy band at present, although the 3-5 nitrides come close.</a:t>
            </a:r>
          </a:p>
        </p:txBody>
      </p:sp>
      <p:sp>
        <p:nvSpPr>
          <p:cNvPr id="17412" name="Text Box 4"/>
          <p:cNvSpPr txBox="1">
            <a:spLocks noChangeArrowheads="1"/>
          </p:cNvSpPr>
          <p:nvPr/>
        </p:nvSpPr>
        <p:spPr bwMode="auto">
          <a:xfrm>
            <a:off x="8024813" y="3070225"/>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tr-TR" altLang="el-GR" b="0"/>
              <a:t>CB</a:t>
            </a:r>
          </a:p>
        </p:txBody>
      </p:sp>
      <p:sp>
        <p:nvSpPr>
          <p:cNvPr id="17413" name="Text Box 5"/>
          <p:cNvSpPr txBox="1">
            <a:spLocks noChangeArrowheads="1"/>
          </p:cNvSpPr>
          <p:nvPr/>
        </p:nvSpPr>
        <p:spPr bwMode="auto">
          <a:xfrm>
            <a:off x="8240713" y="4648200"/>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tr-TR" altLang="el-GR" b="0"/>
              <a:t>VB</a:t>
            </a:r>
          </a:p>
        </p:txBody>
      </p:sp>
      <p:sp>
        <p:nvSpPr>
          <p:cNvPr id="78854" name="Freeform 6"/>
          <p:cNvSpPr>
            <a:spLocks/>
          </p:cNvSpPr>
          <p:nvPr/>
        </p:nvSpPr>
        <p:spPr bwMode="auto">
          <a:xfrm>
            <a:off x="6078538" y="1196975"/>
            <a:ext cx="2809875" cy="2298700"/>
          </a:xfrm>
          <a:custGeom>
            <a:avLst/>
            <a:gdLst/>
            <a:ahLst/>
            <a:cxnLst>
              <a:cxn ang="0">
                <a:pos x="0" y="0"/>
              </a:cxn>
              <a:cxn ang="0">
                <a:pos x="642" y="924"/>
              </a:cxn>
              <a:cxn ang="0">
                <a:pos x="1326" y="12"/>
              </a:cxn>
            </a:cxnLst>
            <a:rect l="0" t="0" r="r" b="b"/>
            <a:pathLst>
              <a:path w="1326" h="926">
                <a:moveTo>
                  <a:pt x="0" y="0"/>
                </a:moveTo>
                <a:cubicBezTo>
                  <a:pt x="107" y="153"/>
                  <a:pt x="421" y="922"/>
                  <a:pt x="642" y="924"/>
                </a:cubicBezTo>
                <a:cubicBezTo>
                  <a:pt x="863" y="926"/>
                  <a:pt x="1184" y="202"/>
                  <a:pt x="1326" y="12"/>
                </a:cubicBezTo>
              </a:path>
            </a:pathLst>
          </a:custGeom>
          <a:gradFill rotWithShape="1">
            <a:gsLst>
              <a:gs pos="0">
                <a:schemeClr val="folHlink">
                  <a:gamma/>
                  <a:shade val="46275"/>
                  <a:invGamma/>
                </a:schemeClr>
              </a:gs>
              <a:gs pos="100000">
                <a:schemeClr val="folHlink"/>
              </a:gs>
            </a:gsLst>
            <a:lin ang="5400000" scaled="1"/>
          </a:gradFill>
          <a:ln w="9525">
            <a:solidFill>
              <a:schemeClr val="tx1"/>
            </a:solidFill>
            <a:round/>
            <a:headEnd type="none" w="med" len="med"/>
            <a:tailEnd type="none" w="med" len="med"/>
          </a:ln>
          <a:effectLst/>
        </p:spPr>
        <p:txBody>
          <a:bodyPr/>
          <a:lstStyle/>
          <a:p>
            <a:pPr>
              <a:defRPr/>
            </a:pPr>
            <a:endParaRPr lang="tr-TR"/>
          </a:p>
        </p:txBody>
      </p:sp>
      <p:sp>
        <p:nvSpPr>
          <p:cNvPr id="78855" name="Freeform 7"/>
          <p:cNvSpPr>
            <a:spLocks/>
          </p:cNvSpPr>
          <p:nvPr/>
        </p:nvSpPr>
        <p:spPr bwMode="auto">
          <a:xfrm rot="10800000">
            <a:off x="6007100" y="4210050"/>
            <a:ext cx="2809875" cy="2298700"/>
          </a:xfrm>
          <a:custGeom>
            <a:avLst/>
            <a:gdLst/>
            <a:ahLst/>
            <a:cxnLst>
              <a:cxn ang="0">
                <a:pos x="0" y="0"/>
              </a:cxn>
              <a:cxn ang="0">
                <a:pos x="642" y="924"/>
              </a:cxn>
              <a:cxn ang="0">
                <a:pos x="1326" y="12"/>
              </a:cxn>
            </a:cxnLst>
            <a:rect l="0" t="0" r="r" b="b"/>
            <a:pathLst>
              <a:path w="1326" h="926">
                <a:moveTo>
                  <a:pt x="0" y="0"/>
                </a:moveTo>
                <a:cubicBezTo>
                  <a:pt x="107" y="153"/>
                  <a:pt x="421" y="922"/>
                  <a:pt x="642" y="924"/>
                </a:cubicBezTo>
                <a:cubicBezTo>
                  <a:pt x="863" y="926"/>
                  <a:pt x="1184" y="202"/>
                  <a:pt x="1326" y="12"/>
                </a:cubicBezTo>
              </a:path>
            </a:pathLst>
          </a:custGeom>
          <a:gradFill rotWithShape="1">
            <a:gsLst>
              <a:gs pos="0">
                <a:schemeClr val="folHlink">
                  <a:gamma/>
                  <a:shade val="46275"/>
                  <a:invGamma/>
                </a:schemeClr>
              </a:gs>
              <a:gs pos="100000">
                <a:schemeClr val="folHlink"/>
              </a:gs>
            </a:gsLst>
            <a:lin ang="5400000" scaled="1"/>
          </a:gradFill>
          <a:ln w="9525">
            <a:solidFill>
              <a:schemeClr val="tx1"/>
            </a:solidFill>
            <a:round/>
            <a:headEnd type="none" w="med" len="med"/>
            <a:tailEnd type="none" w="med" len="med"/>
          </a:ln>
          <a:effectLst/>
        </p:spPr>
        <p:txBody>
          <a:bodyPr/>
          <a:lstStyle/>
          <a:p>
            <a:pPr>
              <a:defRPr/>
            </a:pPr>
            <a:endParaRPr lang="tr-TR"/>
          </a:p>
        </p:txBody>
      </p:sp>
      <p:sp>
        <p:nvSpPr>
          <p:cNvPr id="78856" name="Oval 8"/>
          <p:cNvSpPr>
            <a:spLocks noChangeArrowheads="1"/>
          </p:cNvSpPr>
          <p:nvPr/>
        </p:nvSpPr>
        <p:spPr bwMode="auto">
          <a:xfrm>
            <a:off x="7351713" y="2857500"/>
            <a:ext cx="193675" cy="225425"/>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pPr>
              <a:defRPr/>
            </a:pPr>
            <a:endParaRPr lang="tr-TR"/>
          </a:p>
        </p:txBody>
      </p:sp>
      <p:sp>
        <p:nvSpPr>
          <p:cNvPr id="17417" name="Line 9"/>
          <p:cNvSpPr>
            <a:spLocks noChangeShapeType="1"/>
          </p:cNvSpPr>
          <p:nvPr/>
        </p:nvSpPr>
        <p:spPr bwMode="auto">
          <a:xfrm>
            <a:off x="6969125" y="2971800"/>
            <a:ext cx="958850" cy="3175"/>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8" name="Oval 10"/>
          <p:cNvSpPr>
            <a:spLocks noChangeArrowheads="1"/>
          </p:cNvSpPr>
          <p:nvPr/>
        </p:nvSpPr>
        <p:spPr bwMode="auto">
          <a:xfrm>
            <a:off x="7640638" y="2857500"/>
            <a:ext cx="192087" cy="225425"/>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pPr>
              <a:defRPr/>
            </a:pPr>
            <a:endParaRPr lang="tr-TR"/>
          </a:p>
        </p:txBody>
      </p:sp>
      <p:sp>
        <p:nvSpPr>
          <p:cNvPr id="78859" name="Oval 11"/>
          <p:cNvSpPr>
            <a:spLocks noChangeArrowheads="1"/>
          </p:cNvSpPr>
          <p:nvPr/>
        </p:nvSpPr>
        <p:spPr bwMode="auto">
          <a:xfrm>
            <a:off x="7064375" y="2857500"/>
            <a:ext cx="192088" cy="225425"/>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pPr>
              <a:defRPr/>
            </a:pPr>
            <a:endParaRPr lang="tr-TR"/>
          </a:p>
        </p:txBody>
      </p:sp>
      <p:sp>
        <p:nvSpPr>
          <p:cNvPr id="17420" name="Line 12"/>
          <p:cNvSpPr>
            <a:spLocks noChangeShapeType="1"/>
          </p:cNvSpPr>
          <p:nvPr/>
        </p:nvSpPr>
        <p:spPr bwMode="auto">
          <a:xfrm>
            <a:off x="6969125" y="4659313"/>
            <a:ext cx="958850" cy="3175"/>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1" name="Oval 13"/>
          <p:cNvSpPr>
            <a:spLocks noChangeArrowheads="1"/>
          </p:cNvSpPr>
          <p:nvPr/>
        </p:nvSpPr>
        <p:spPr bwMode="auto">
          <a:xfrm>
            <a:off x="7351713" y="2854325"/>
            <a:ext cx="193675" cy="225425"/>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l-GR" altLang="el-GR"/>
          </a:p>
        </p:txBody>
      </p:sp>
      <p:sp>
        <p:nvSpPr>
          <p:cNvPr id="17422" name="Line 14"/>
          <p:cNvSpPr>
            <a:spLocks noChangeShapeType="1"/>
          </p:cNvSpPr>
          <p:nvPr/>
        </p:nvSpPr>
        <p:spPr bwMode="auto">
          <a:xfrm>
            <a:off x="6969125" y="4659313"/>
            <a:ext cx="958850" cy="31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3" name="Line 15"/>
          <p:cNvSpPr>
            <a:spLocks noChangeShapeType="1"/>
          </p:cNvSpPr>
          <p:nvPr/>
        </p:nvSpPr>
        <p:spPr bwMode="auto">
          <a:xfrm>
            <a:off x="6969125" y="2971800"/>
            <a:ext cx="958850" cy="31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4" name="Freeform 16"/>
          <p:cNvSpPr>
            <a:spLocks/>
          </p:cNvSpPr>
          <p:nvPr/>
        </p:nvSpPr>
        <p:spPr bwMode="auto">
          <a:xfrm>
            <a:off x="6084888" y="3408363"/>
            <a:ext cx="1582737" cy="1085850"/>
          </a:xfrm>
          <a:custGeom>
            <a:avLst/>
            <a:gdLst>
              <a:gd name="T0" fmla="*/ 997 w 997"/>
              <a:gd name="T1" fmla="*/ 285 h 684"/>
              <a:gd name="T2" fmla="*/ 847 w 997"/>
              <a:gd name="T3" fmla="*/ 296 h 684"/>
              <a:gd name="T4" fmla="*/ 737 w 997"/>
              <a:gd name="T5" fmla="*/ 58 h 684"/>
              <a:gd name="T6" fmla="*/ 564 w 997"/>
              <a:gd name="T7" fmla="*/ 643 h 684"/>
              <a:gd name="T8" fmla="*/ 417 w 997"/>
              <a:gd name="T9" fmla="*/ 305 h 684"/>
              <a:gd name="T10" fmla="*/ 0 w 997"/>
              <a:gd name="T11" fmla="*/ 285 h 684"/>
              <a:gd name="T12" fmla="*/ 0 60000 65536"/>
              <a:gd name="T13" fmla="*/ 0 60000 65536"/>
              <a:gd name="T14" fmla="*/ 0 60000 65536"/>
              <a:gd name="T15" fmla="*/ 0 60000 65536"/>
              <a:gd name="T16" fmla="*/ 0 60000 65536"/>
              <a:gd name="T17" fmla="*/ 0 60000 65536"/>
              <a:gd name="T18" fmla="*/ 0 w 997"/>
              <a:gd name="T19" fmla="*/ 0 h 684"/>
              <a:gd name="T20" fmla="*/ 997 w 997"/>
              <a:gd name="T21" fmla="*/ 684 h 684"/>
            </a:gdLst>
            <a:ahLst/>
            <a:cxnLst>
              <a:cxn ang="T12">
                <a:pos x="T0" y="T1"/>
              </a:cxn>
              <a:cxn ang="T13">
                <a:pos x="T2" y="T3"/>
              </a:cxn>
              <a:cxn ang="T14">
                <a:pos x="T4" y="T5"/>
              </a:cxn>
              <a:cxn ang="T15">
                <a:pos x="T6" y="T7"/>
              </a:cxn>
              <a:cxn ang="T16">
                <a:pos x="T8" y="T9"/>
              </a:cxn>
              <a:cxn ang="T17">
                <a:pos x="T10" y="T11"/>
              </a:cxn>
            </a:cxnLst>
            <a:rect l="T18" t="T19" r="T20" b="T21"/>
            <a:pathLst>
              <a:path w="997" h="684">
                <a:moveTo>
                  <a:pt x="997" y="285"/>
                </a:moveTo>
                <a:cubicBezTo>
                  <a:pt x="972" y="287"/>
                  <a:pt x="890" y="334"/>
                  <a:pt x="847" y="296"/>
                </a:cubicBezTo>
                <a:cubicBezTo>
                  <a:pt x="804" y="258"/>
                  <a:pt x="784" y="0"/>
                  <a:pt x="737" y="58"/>
                </a:cubicBezTo>
                <a:cubicBezTo>
                  <a:pt x="690" y="116"/>
                  <a:pt x="617" y="602"/>
                  <a:pt x="564" y="643"/>
                </a:cubicBezTo>
                <a:cubicBezTo>
                  <a:pt x="511" y="684"/>
                  <a:pt x="511" y="365"/>
                  <a:pt x="417" y="305"/>
                </a:cubicBezTo>
                <a:cubicBezTo>
                  <a:pt x="323" y="245"/>
                  <a:pt x="87" y="289"/>
                  <a:pt x="0" y="285"/>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l-GR" altLang="el-GR"/>
          </a:p>
        </p:txBody>
      </p:sp>
    </p:spTree>
    <p:extLst>
      <p:ext uri="{BB962C8B-B14F-4D97-AF65-F5344CB8AC3E}">
        <p14:creationId xmlns:p14="http://schemas.microsoft.com/office/powerpoint/2010/main" val="3126463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fade">
                                      <p:cBhvr>
                                        <p:cTn id="7" dur="2000"/>
                                        <p:tgtEl>
                                          <p:spTgt spid="78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8851">
                                            <p:txEl>
                                              <p:pRg st="0" end="0"/>
                                            </p:txEl>
                                          </p:spTgt>
                                        </p:tgtEl>
                                        <p:attrNameLst>
                                          <p:attrName>style.visibility</p:attrName>
                                        </p:attrNameLst>
                                      </p:cBhvr>
                                      <p:to>
                                        <p:strVal val="visible"/>
                                      </p:to>
                                    </p:set>
                                    <p:animEffect transition="in" filter="fade">
                                      <p:cBhvr>
                                        <p:cTn id="12" dur="2000"/>
                                        <p:tgtEl>
                                          <p:spTgt spid="788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8851">
                                            <p:txEl>
                                              <p:pRg st="1" end="1"/>
                                            </p:txEl>
                                          </p:spTgt>
                                        </p:tgtEl>
                                        <p:attrNameLst>
                                          <p:attrName>style.visibility</p:attrName>
                                        </p:attrNameLst>
                                      </p:cBhvr>
                                      <p:to>
                                        <p:strVal val="visible"/>
                                      </p:to>
                                    </p:set>
                                    <p:animEffect transition="in" filter="fade">
                                      <p:cBhvr>
                                        <p:cTn id="17" dur="2000"/>
                                        <p:tgtEl>
                                          <p:spTgt spid="788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8851">
                                            <p:txEl>
                                              <p:pRg st="2" end="2"/>
                                            </p:txEl>
                                          </p:spTgt>
                                        </p:tgtEl>
                                        <p:attrNameLst>
                                          <p:attrName>style.visibility</p:attrName>
                                        </p:attrNameLst>
                                      </p:cBhvr>
                                      <p:to>
                                        <p:strVal val="visible"/>
                                      </p:to>
                                    </p:set>
                                    <p:animEffect transition="in" filter="fade">
                                      <p:cBhvr>
                                        <p:cTn id="22" dur="2000"/>
                                        <p:tgtEl>
                                          <p:spTgt spid="7885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path" presetSubtype="0" accel="50000" decel="50000" fill="hold" grpId="0" nodeType="clickEffect">
                                  <p:stCondLst>
                                    <p:cond delay="0"/>
                                  </p:stCondLst>
                                  <p:childTnLst>
                                    <p:animMotion origin="layout" path="M 8.33333E-7 -4.50867E-6 L 8.33333E-7 0.25573 " pathEditMode="relative" rAng="0" ptsTypes="AA">
                                      <p:cBhvr>
                                        <p:cTn id="26" dur="2000" fill="hold"/>
                                        <p:tgtEl>
                                          <p:spTgt spid="78856"/>
                                        </p:tgtEl>
                                        <p:attrNameLst>
                                          <p:attrName>ppt_x</p:attrName>
                                          <p:attrName>ppt_y</p:attrName>
                                        </p:attrNameLst>
                                      </p:cBhvr>
                                      <p:rCtr x="0" y="12786"/>
                                    </p:animMotion>
                                  </p:childTnLst>
                                </p:cTn>
                              </p:par>
                              <p:par>
                                <p:cTn id="27" presetID="3" presetClass="entr" presetSubtype="10" fill="hold" grpId="0" nodeType="withEffect">
                                  <p:stCondLst>
                                    <p:cond delay="0"/>
                                  </p:stCondLst>
                                  <p:childTnLst>
                                    <p:set>
                                      <p:cBhvr>
                                        <p:cTn id="28" dur="1" fill="hold">
                                          <p:stCondLst>
                                            <p:cond delay="0"/>
                                          </p:stCondLst>
                                        </p:cTn>
                                        <p:tgtEl>
                                          <p:spTgt spid="78864"/>
                                        </p:tgtEl>
                                        <p:attrNameLst>
                                          <p:attrName>style.visibility</p:attrName>
                                        </p:attrNameLst>
                                      </p:cBhvr>
                                      <p:to>
                                        <p:strVal val="visible"/>
                                      </p:to>
                                    </p:set>
                                    <p:animEffect transition="in" filter="blinds(horizontal)">
                                      <p:cBhvr>
                                        <p:cTn id="29" dur="500"/>
                                        <p:tgtEl>
                                          <p:spTgt spid="78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P spid="78856" grpId="0" animBg="1"/>
      <p:bldP spid="788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462350" y="1412776"/>
            <a:ext cx="8229600" cy="4104183"/>
          </a:xfrm>
        </p:spPr>
        <p:txBody>
          <a:bodyPr>
            <a:normAutofit/>
          </a:bodyPr>
          <a:lstStyle/>
          <a:p>
            <a:pPr algn="just" eaLnBrk="1" hangingPunct="1">
              <a:buFont typeface="Wingdings" panose="05000000000000000000" pitchFamily="2" charset="2"/>
              <a:buChar char="Ø"/>
              <a:defRPr/>
            </a:pPr>
            <a:r>
              <a:rPr lang="en-GB" sz="2400" dirty="0"/>
              <a:t>Unfortunately, many of </a:t>
            </a:r>
            <a:r>
              <a:rPr lang="en-GB" sz="2400" dirty="0" err="1"/>
              <a:t>potentiallly</a:t>
            </a:r>
            <a:r>
              <a:rPr lang="en-GB" sz="2400" dirty="0"/>
              <a:t> useful II-VI group of direct band-gap semiconductors (</a:t>
            </a:r>
            <a:r>
              <a:rPr lang="en-GB" sz="2400" dirty="0" err="1"/>
              <a:t>ZnSe,ZnTe,etc</a:t>
            </a:r>
            <a:r>
              <a:rPr lang="en-GB" sz="2400" dirty="0"/>
              <a:t>.) </a:t>
            </a:r>
            <a:r>
              <a:rPr lang="en-GB" sz="2400" dirty="0">
                <a:solidFill>
                  <a:srgbClr val="CC00FF"/>
                </a:solidFill>
              </a:rPr>
              <a:t>come naturally doped </a:t>
            </a:r>
            <a:r>
              <a:rPr lang="en-GB" sz="2400" dirty="0"/>
              <a:t>either p-type, or n-type, but they don’t like to be type-converted by </a:t>
            </a:r>
            <a:r>
              <a:rPr lang="en-GB" sz="2400" dirty="0" err="1"/>
              <a:t>overdoping</a:t>
            </a:r>
            <a:r>
              <a:rPr lang="en-GB" sz="2400" dirty="0"/>
              <a:t>.</a:t>
            </a:r>
          </a:p>
          <a:p>
            <a:pPr algn="just" eaLnBrk="1" hangingPunct="1">
              <a:buFont typeface="Wingdings" panose="05000000000000000000" pitchFamily="2" charset="2"/>
              <a:buChar char="Ø"/>
              <a:defRPr/>
            </a:pPr>
            <a:r>
              <a:rPr lang="en-GB" sz="2400" dirty="0"/>
              <a:t>The material reasons behind this are complicated and not entirely well-known.</a:t>
            </a:r>
          </a:p>
          <a:p>
            <a:pPr algn="just" eaLnBrk="1" hangingPunct="1">
              <a:buFont typeface="Wingdings" panose="05000000000000000000" pitchFamily="2" charset="2"/>
              <a:buChar char="Ø"/>
              <a:defRPr/>
            </a:pPr>
            <a:r>
              <a:rPr lang="en-GB" sz="2400" dirty="0"/>
              <a:t>The same problem is encountered in the 3-5 nitrides and their alloys </a:t>
            </a:r>
            <a:r>
              <a:rPr lang="en-GB" sz="2400" dirty="0" err="1"/>
              <a:t>InN</a:t>
            </a:r>
            <a:r>
              <a:rPr lang="en-GB" sz="2400" dirty="0"/>
              <a:t>, </a:t>
            </a:r>
            <a:r>
              <a:rPr lang="en-GB" sz="2400" dirty="0" err="1"/>
              <a:t>GaN</a:t>
            </a:r>
            <a:r>
              <a:rPr lang="en-GB" sz="2400" dirty="0"/>
              <a:t>, </a:t>
            </a:r>
            <a:r>
              <a:rPr lang="en-GB" sz="2400" dirty="0" err="1"/>
              <a:t>AlN</a:t>
            </a:r>
            <a:r>
              <a:rPr lang="en-GB" sz="2400" dirty="0"/>
              <a:t>, </a:t>
            </a:r>
            <a:r>
              <a:rPr lang="en-GB" sz="2400" dirty="0" err="1"/>
              <a:t>InGaN</a:t>
            </a:r>
            <a:r>
              <a:rPr lang="en-GB" sz="2400" dirty="0"/>
              <a:t>, </a:t>
            </a:r>
            <a:r>
              <a:rPr lang="en-GB" sz="2400" dirty="0" err="1"/>
              <a:t>AlGaN</a:t>
            </a:r>
            <a:r>
              <a:rPr lang="en-GB" sz="2400" dirty="0"/>
              <a:t>, and </a:t>
            </a:r>
            <a:r>
              <a:rPr lang="en-GB" sz="2400" dirty="0" err="1"/>
              <a:t>InAlGaN</a:t>
            </a:r>
            <a:r>
              <a:rPr lang="en-GB" sz="2400" dirty="0"/>
              <a:t>. The amazing thing about </a:t>
            </a:r>
            <a:r>
              <a:rPr lang="en-GB" sz="2400" dirty="0">
                <a:solidFill>
                  <a:srgbClr val="FF0000"/>
                </a:solidFill>
              </a:rPr>
              <a:t>III-V nitride alloy </a:t>
            </a:r>
            <a:r>
              <a:rPr lang="en-GB" sz="2400" dirty="0"/>
              <a:t>systems is that appear to be </a:t>
            </a:r>
            <a:r>
              <a:rPr lang="en-GB" sz="2400" dirty="0">
                <a:solidFill>
                  <a:srgbClr val="CC00FF"/>
                </a:solidFill>
              </a:rPr>
              <a:t>direct gap </a:t>
            </a:r>
            <a:r>
              <a:rPr lang="en-GB" sz="2400" dirty="0"/>
              <a:t>throughout.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Grp="1" noChangeArrowheads="1"/>
          </p:cNvSpPr>
          <p:nvPr>
            <p:ph type="title"/>
          </p:nvPr>
        </p:nvSpPr>
        <p:spPr>
          <a:xfrm>
            <a:off x="457200" y="44450"/>
            <a:ext cx="8229600" cy="1139825"/>
          </a:xfrm>
        </p:spPr>
        <p:txBody>
          <a:bodyPr>
            <a:normAutofit/>
          </a:bodyPr>
          <a:lstStyle/>
          <a:p>
            <a:pPr algn="l" eaLnBrk="1" hangingPunct="1">
              <a:defRPr/>
            </a:pPr>
            <a:r>
              <a:rPr lang="en-GB" sz="3600" b="1" dirty="0">
                <a:solidFill>
                  <a:srgbClr val="002060"/>
                </a:solidFill>
                <a:effectLst>
                  <a:outerShdw blurRad="38100" dist="38100" dir="2700000" algn="tl">
                    <a:srgbClr val="000000">
                      <a:alpha val="43137"/>
                    </a:srgbClr>
                  </a:outerShdw>
                </a:effectLst>
              </a:rPr>
              <a:t>Materials for LED</a:t>
            </a:r>
            <a:endParaRPr lang="tr-TR" sz="36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408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Ηλεκτρονικά πολυμέσα 7" title="Light Emitting Diode (LED) Working Principle">
            <a:hlinkClick r:id="" action="ppaction://media"/>
            <a:extLst>
              <a:ext uri="{FF2B5EF4-FFF2-40B4-BE49-F238E27FC236}">
                <a16:creationId xmlns:a16="http://schemas.microsoft.com/office/drawing/2014/main" id="{AA64F795-AF91-44AB-BF05-6755534A4D71}"/>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55042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Ηλεκτρονικά πολυμέσα 1" title="How Does an LED Work?">
            <a:hlinkClick r:id="" action="ppaction://media"/>
            <a:extLst>
              <a:ext uri="{FF2B5EF4-FFF2-40B4-BE49-F238E27FC236}">
                <a16:creationId xmlns:a16="http://schemas.microsoft.com/office/drawing/2014/main" id="{69F7D927-90C0-4633-8095-6580A9CB8350}"/>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143057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617185" y="1268760"/>
            <a:ext cx="7920880" cy="46085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31813" indent="-531813" algn="just">
              <a:spcBef>
                <a:spcPts val="0"/>
              </a:spcBef>
              <a:spcAft>
                <a:spcPts val="600"/>
              </a:spcAft>
              <a:buFont typeface="Wingdings" pitchFamily="2" charset="2"/>
              <a:buChar char="Ø"/>
            </a:pPr>
            <a:r>
              <a:rPr lang="en-US" sz="2400" dirty="0">
                <a:solidFill>
                  <a:schemeClr val="tx1"/>
                </a:solidFill>
                <a:cs typeface="Arial" pitchFamily="34" charset="0"/>
              </a:rPr>
              <a:t>Need a </a:t>
            </a:r>
            <a:r>
              <a:rPr lang="en-US" sz="2400" b="1" i="1" dirty="0">
                <a:solidFill>
                  <a:schemeClr val="tx1"/>
                </a:solidFill>
                <a:cs typeface="Arial" pitchFamily="34" charset="0"/>
              </a:rPr>
              <a:t>p-n junction </a:t>
            </a:r>
            <a:r>
              <a:rPr lang="en-US" sz="2400" dirty="0">
                <a:solidFill>
                  <a:schemeClr val="tx1"/>
                </a:solidFill>
                <a:cs typeface="Arial" pitchFamily="34" charset="0"/>
              </a:rPr>
              <a:t>(preferably the same semiconductor material only different dopants)</a:t>
            </a:r>
          </a:p>
          <a:p>
            <a:pPr marL="531813" indent="-531813" algn="just">
              <a:spcBef>
                <a:spcPts val="0"/>
              </a:spcBef>
              <a:spcAft>
                <a:spcPts val="600"/>
              </a:spcAft>
              <a:buFont typeface="Wingdings" pitchFamily="2" charset="2"/>
              <a:buChar char="Ø"/>
            </a:pPr>
            <a:r>
              <a:rPr lang="en-US" sz="2400" b="1" dirty="0">
                <a:solidFill>
                  <a:schemeClr val="tx1"/>
                </a:solidFill>
                <a:cs typeface="Arial" pitchFamily="34" charset="0"/>
              </a:rPr>
              <a:t>Recombination must occur</a:t>
            </a:r>
            <a:r>
              <a:rPr lang="en-US" sz="2400" dirty="0">
                <a:solidFill>
                  <a:schemeClr val="tx1"/>
                </a:solidFill>
                <a:cs typeface="Arial" pitchFamily="34" charset="0"/>
              </a:rPr>
              <a:t> </a:t>
            </a:r>
            <a:r>
              <a:rPr lang="en-US" sz="2400" dirty="0">
                <a:solidFill>
                  <a:schemeClr val="tx1"/>
                </a:solidFill>
                <a:cs typeface="Arial" pitchFamily="34" charset="0"/>
                <a:sym typeface="Wingdings" pitchFamily="2" charset="2"/>
              </a:rPr>
              <a:t> </a:t>
            </a:r>
            <a:r>
              <a:rPr lang="en-US" sz="2400" dirty="0">
                <a:solidFill>
                  <a:schemeClr val="tx1"/>
                </a:solidFill>
                <a:cs typeface="Arial" pitchFamily="34" charset="0"/>
              </a:rPr>
              <a:t>Radiative transmission to give out the ‘right </a:t>
            </a:r>
            <a:r>
              <a:rPr lang="en-US" sz="2400" dirty="0" err="1">
                <a:solidFill>
                  <a:schemeClr val="tx1"/>
                </a:solidFill>
                <a:cs typeface="Arial" pitchFamily="34" charset="0"/>
              </a:rPr>
              <a:t>coloured</a:t>
            </a:r>
            <a:r>
              <a:rPr lang="en-US" sz="2400" dirty="0">
                <a:solidFill>
                  <a:schemeClr val="tx1"/>
                </a:solidFill>
                <a:cs typeface="Arial" pitchFamily="34" charset="0"/>
              </a:rPr>
              <a:t> LED’</a:t>
            </a:r>
          </a:p>
          <a:p>
            <a:pPr marL="531813" indent="-531813" algn="just">
              <a:spcBef>
                <a:spcPts val="0"/>
              </a:spcBef>
              <a:spcAft>
                <a:spcPts val="600"/>
              </a:spcAft>
              <a:buFont typeface="Wingdings" pitchFamily="2" charset="2"/>
              <a:buChar char="Ø"/>
            </a:pPr>
            <a:r>
              <a:rPr lang="en-US" sz="2400" dirty="0">
                <a:solidFill>
                  <a:schemeClr val="tx1"/>
                </a:solidFill>
                <a:cs typeface="Arial" pitchFamily="34" charset="0"/>
              </a:rPr>
              <a:t>“Right </a:t>
            </a:r>
            <a:r>
              <a:rPr lang="en-US" sz="2400" dirty="0" err="1">
                <a:solidFill>
                  <a:schemeClr val="tx1"/>
                </a:solidFill>
                <a:cs typeface="Arial" pitchFamily="34" charset="0"/>
              </a:rPr>
              <a:t>coloured</a:t>
            </a:r>
            <a:r>
              <a:rPr lang="en-US" sz="2400" dirty="0">
                <a:solidFill>
                  <a:schemeClr val="tx1"/>
                </a:solidFill>
                <a:cs typeface="Arial" pitchFamily="34" charset="0"/>
              </a:rPr>
              <a:t> LED” </a:t>
            </a:r>
            <a:r>
              <a:rPr lang="en-US" sz="2400" dirty="0">
                <a:solidFill>
                  <a:schemeClr val="tx1"/>
                </a:solidFill>
                <a:cs typeface="Arial" pitchFamily="34" charset="0"/>
                <a:sym typeface="Wingdings"/>
              </a:rPr>
              <a:t></a:t>
            </a:r>
            <a:r>
              <a:rPr lang="en-US" sz="2400" dirty="0">
                <a:solidFill>
                  <a:schemeClr val="tx1"/>
                </a:solidFill>
                <a:cs typeface="Arial" pitchFamily="34" charset="0"/>
                <a:sym typeface="Wingdings" pitchFamily="2" charset="2"/>
              </a:rPr>
              <a:t>  </a:t>
            </a:r>
            <a:r>
              <a:rPr lang="en-GB" sz="2400" i="1" dirty="0" err="1">
                <a:solidFill>
                  <a:schemeClr val="tx1"/>
                </a:solidFill>
                <a:cs typeface="Arial" pitchFamily="34" charset="0"/>
                <a:sym typeface="Symbol" pitchFamily="18" charset="2"/>
              </a:rPr>
              <a:t>hc</a:t>
            </a:r>
            <a:r>
              <a:rPr lang="en-GB" sz="2400" i="1" dirty="0">
                <a:solidFill>
                  <a:schemeClr val="tx1"/>
                </a:solidFill>
                <a:cs typeface="Arial" pitchFamily="34" charset="0"/>
                <a:sym typeface="Symbol" pitchFamily="18" charset="2"/>
              </a:rPr>
              <a:t>/ = </a:t>
            </a:r>
            <a:r>
              <a:rPr lang="en-GB" sz="2400" i="1" dirty="0" err="1">
                <a:solidFill>
                  <a:schemeClr val="tx1"/>
                </a:solidFill>
                <a:cs typeface="Arial" pitchFamily="34" charset="0"/>
                <a:sym typeface="Symbol" pitchFamily="18" charset="2"/>
              </a:rPr>
              <a:t>E</a:t>
            </a:r>
            <a:r>
              <a:rPr lang="en-GB" sz="2400" i="1" baseline="-25000" dirty="0" err="1">
                <a:solidFill>
                  <a:schemeClr val="tx1"/>
                </a:solidFill>
                <a:cs typeface="Arial" pitchFamily="34" charset="0"/>
                <a:sym typeface="Symbol" pitchFamily="18" charset="2"/>
              </a:rPr>
              <a:t>c</a:t>
            </a:r>
            <a:r>
              <a:rPr lang="en-GB" sz="2400" i="1" baseline="-25000" dirty="0">
                <a:solidFill>
                  <a:schemeClr val="tx1"/>
                </a:solidFill>
                <a:cs typeface="Arial" pitchFamily="34" charset="0"/>
                <a:sym typeface="Symbol" pitchFamily="18" charset="2"/>
              </a:rPr>
              <a:t> </a:t>
            </a:r>
            <a:r>
              <a:rPr lang="en-GB" sz="2400" i="1" dirty="0">
                <a:solidFill>
                  <a:schemeClr val="tx1"/>
                </a:solidFill>
                <a:cs typeface="Arial" pitchFamily="34" charset="0"/>
                <a:sym typeface="Symbol" pitchFamily="18" charset="2"/>
              </a:rPr>
              <a:t>- </a:t>
            </a:r>
            <a:r>
              <a:rPr lang="en-GB" sz="2400" i="1" dirty="0" err="1">
                <a:solidFill>
                  <a:schemeClr val="tx1"/>
                </a:solidFill>
                <a:cs typeface="Arial" pitchFamily="34" charset="0"/>
                <a:sym typeface="Symbol" pitchFamily="18" charset="2"/>
              </a:rPr>
              <a:t>E</a:t>
            </a:r>
            <a:r>
              <a:rPr lang="en-GB" sz="2400" i="1" baseline="-25000" dirty="0" err="1">
                <a:solidFill>
                  <a:schemeClr val="tx1"/>
                </a:solidFill>
                <a:cs typeface="Arial" pitchFamily="34" charset="0"/>
                <a:sym typeface="Symbol" pitchFamily="18" charset="2"/>
              </a:rPr>
              <a:t>v</a:t>
            </a:r>
            <a:r>
              <a:rPr lang="en-GB" sz="2400" i="1" dirty="0">
                <a:solidFill>
                  <a:schemeClr val="tx1"/>
                </a:solidFill>
                <a:cs typeface="Arial" pitchFamily="34" charset="0"/>
                <a:sym typeface="Symbol" pitchFamily="18" charset="2"/>
              </a:rPr>
              <a:t> = </a:t>
            </a:r>
            <a:r>
              <a:rPr lang="en-GB" sz="2400" i="1" dirty="0" err="1">
                <a:solidFill>
                  <a:schemeClr val="tx1"/>
                </a:solidFill>
                <a:cs typeface="Arial" pitchFamily="34" charset="0"/>
                <a:sym typeface="Symbol" pitchFamily="18" charset="2"/>
              </a:rPr>
              <a:t>E</a:t>
            </a:r>
            <a:r>
              <a:rPr lang="en-GB" sz="2400" i="1" baseline="-25000" dirty="0" err="1">
                <a:solidFill>
                  <a:schemeClr val="tx1"/>
                </a:solidFill>
                <a:cs typeface="Arial" pitchFamily="34" charset="0"/>
                <a:sym typeface="Symbol" pitchFamily="18" charset="2"/>
              </a:rPr>
              <a:t>g</a:t>
            </a:r>
            <a:endParaRPr lang="en-GB" sz="2400" i="1" baseline="-25000" dirty="0">
              <a:solidFill>
                <a:schemeClr val="tx1"/>
              </a:solidFill>
              <a:cs typeface="Arial" pitchFamily="34" charset="0"/>
              <a:sym typeface="Symbol" pitchFamily="18" charset="2"/>
            </a:endParaRPr>
          </a:p>
          <a:p>
            <a:pPr marL="531813" indent="4763" algn="just">
              <a:spcBef>
                <a:spcPts val="0"/>
              </a:spcBef>
              <a:spcAft>
                <a:spcPts val="600"/>
              </a:spcAft>
            </a:pPr>
            <a:r>
              <a:rPr lang="en-US" sz="2400" b="1" dirty="0">
                <a:solidFill>
                  <a:schemeClr val="tx1"/>
                </a:solidFill>
                <a:cs typeface="Arial" pitchFamily="34" charset="0"/>
                <a:sym typeface="Wingdings"/>
              </a:rPr>
              <a:t></a:t>
            </a:r>
            <a:r>
              <a:rPr lang="en-US" sz="2400" b="1" dirty="0">
                <a:solidFill>
                  <a:schemeClr val="tx1"/>
                </a:solidFill>
                <a:cs typeface="Arial" pitchFamily="34" charset="0"/>
                <a:sym typeface="Wingdings" pitchFamily="2" charset="2"/>
              </a:rPr>
              <a:t> so choose material with the right  </a:t>
            </a:r>
            <a:r>
              <a:rPr lang="en-US" sz="2400" i="1" dirty="0" err="1">
                <a:solidFill>
                  <a:schemeClr val="tx1"/>
                </a:solidFill>
                <a:cs typeface="Arial" pitchFamily="34" charset="0"/>
                <a:sym typeface="Wingdings" pitchFamily="2" charset="2"/>
              </a:rPr>
              <a:t>E</a:t>
            </a:r>
            <a:r>
              <a:rPr lang="en-US" sz="2400" i="1" baseline="-25000" dirty="0" err="1">
                <a:solidFill>
                  <a:schemeClr val="tx1"/>
                </a:solidFill>
                <a:cs typeface="Arial" pitchFamily="34" charset="0"/>
                <a:sym typeface="Wingdings" pitchFamily="2" charset="2"/>
              </a:rPr>
              <a:t>g</a:t>
            </a:r>
            <a:endParaRPr lang="en-US" sz="2400" i="1" baseline="-25000" dirty="0">
              <a:solidFill>
                <a:schemeClr val="tx1"/>
              </a:solidFill>
              <a:cs typeface="Arial" pitchFamily="34" charset="0"/>
              <a:sym typeface="Wingdings" pitchFamily="2" charset="2"/>
            </a:endParaRPr>
          </a:p>
          <a:p>
            <a:pPr marL="531813" indent="-531813" algn="l">
              <a:spcBef>
                <a:spcPts val="0"/>
              </a:spcBef>
              <a:spcAft>
                <a:spcPts val="600"/>
              </a:spcAft>
              <a:buFont typeface="Wingdings" pitchFamily="2" charset="2"/>
              <a:buChar char="Ø"/>
            </a:pPr>
            <a:r>
              <a:rPr lang="en-US" sz="2400" b="1" dirty="0">
                <a:solidFill>
                  <a:schemeClr val="tx1"/>
                </a:solidFill>
                <a:cs typeface="Arial" pitchFamily="34" charset="0"/>
              </a:rPr>
              <a:t>Direct band gap</a:t>
            </a:r>
            <a:r>
              <a:rPr lang="en-US" sz="2400" dirty="0">
                <a:solidFill>
                  <a:schemeClr val="tx1"/>
                </a:solidFill>
                <a:cs typeface="Arial" pitchFamily="34" charset="0"/>
              </a:rPr>
              <a:t> semiconductors to allow efficient recombination</a:t>
            </a:r>
          </a:p>
          <a:p>
            <a:pPr marL="531813" indent="-531813" algn="just">
              <a:spcBef>
                <a:spcPts val="0"/>
              </a:spcBef>
              <a:spcAft>
                <a:spcPts val="600"/>
              </a:spcAft>
              <a:buFont typeface="Wingdings" pitchFamily="2" charset="2"/>
              <a:buChar char="Ø"/>
            </a:pPr>
            <a:r>
              <a:rPr lang="en-US" sz="2400" dirty="0">
                <a:solidFill>
                  <a:schemeClr val="tx1"/>
                </a:solidFill>
                <a:cs typeface="Arial" pitchFamily="34" charset="0"/>
              </a:rPr>
              <a:t>All photons created must be able to leave the semiconductor</a:t>
            </a:r>
          </a:p>
          <a:p>
            <a:pPr marL="531813" indent="-531813" algn="just">
              <a:spcBef>
                <a:spcPts val="0"/>
              </a:spcBef>
              <a:spcAft>
                <a:spcPts val="600"/>
              </a:spcAft>
              <a:buFont typeface="Wingdings" pitchFamily="2" charset="2"/>
              <a:buChar char="Ø"/>
            </a:pPr>
            <a:r>
              <a:rPr lang="en-US" sz="2400" dirty="0">
                <a:solidFill>
                  <a:schemeClr val="tx1"/>
                </a:solidFill>
                <a:cs typeface="Arial" pitchFamily="34" charset="0"/>
              </a:rPr>
              <a:t>Little or </a:t>
            </a:r>
            <a:r>
              <a:rPr lang="en-US" sz="2400" b="1" dirty="0">
                <a:solidFill>
                  <a:schemeClr val="tx1"/>
                </a:solidFill>
                <a:cs typeface="Arial" pitchFamily="34" charset="0"/>
              </a:rPr>
              <a:t>no reabsorption</a:t>
            </a:r>
            <a:r>
              <a:rPr lang="en-US" sz="2400" dirty="0">
                <a:solidFill>
                  <a:schemeClr val="tx1"/>
                </a:solidFill>
                <a:cs typeface="Arial" pitchFamily="34" charset="0"/>
              </a:rPr>
              <a:t> of photons</a:t>
            </a:r>
          </a:p>
          <a:p>
            <a:pPr algn="just">
              <a:spcBef>
                <a:spcPts val="0"/>
              </a:spcBef>
              <a:spcAft>
                <a:spcPts val="600"/>
              </a:spcAft>
            </a:pPr>
            <a:endParaRPr lang="en-US" sz="2400" dirty="0">
              <a:solidFill>
                <a:srgbClr val="002060"/>
              </a:solidFill>
              <a:cs typeface="Arial" pitchFamily="34" charset="0"/>
            </a:endParaRPr>
          </a:p>
        </p:txBody>
      </p:sp>
      <p:sp>
        <p:nvSpPr>
          <p:cNvPr id="11" name="Rectangle 2"/>
          <p:cNvSpPr txBox="1">
            <a:spLocks noChangeArrowheads="1"/>
          </p:cNvSpPr>
          <p:nvPr/>
        </p:nvSpPr>
        <p:spPr>
          <a:xfrm>
            <a:off x="492754" y="332656"/>
            <a:ext cx="8064896" cy="72008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n-US" sz="3600" b="1" dirty="0">
                <a:solidFill>
                  <a:srgbClr val="002060"/>
                </a:solidFill>
                <a:effectLst>
                  <a:outerShdw blurRad="38100" dist="38100" dir="2700000" algn="tl">
                    <a:srgbClr val="000000">
                      <a:alpha val="43137"/>
                    </a:srgbClr>
                  </a:outerShdw>
                </a:effectLst>
                <a:latin typeface="+mn-lt"/>
                <a:cs typeface="Arial" pitchFamily="34" charset="0"/>
              </a:rPr>
              <a:t>For an efficient LED</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05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 calcmode="lin" valueType="num">
                                      <p:cBhvr additive="base">
                                        <p:cTn id="23"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 calcmode="lin" valueType="num">
                                      <p:cBhvr additive="base">
                                        <p:cTn id="29"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anim calcmode="lin" valueType="num">
                                      <p:cBhvr additive="base">
                                        <p:cTn id="35"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0">
                                            <p:txEl>
                                              <p:pRg st="6" end="6"/>
                                            </p:txEl>
                                          </p:spTgt>
                                        </p:tgtEl>
                                        <p:attrNameLst>
                                          <p:attrName>style.visibility</p:attrName>
                                        </p:attrNameLst>
                                      </p:cBhvr>
                                      <p:to>
                                        <p:strVal val="visible"/>
                                      </p:to>
                                    </p:set>
                                    <p:anim calcmode="lin" valueType="num">
                                      <p:cBhvr additive="base">
                                        <p:cTn id="41"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26389" y="462263"/>
            <a:ext cx="8280920" cy="646331"/>
          </a:xfrm>
          <a:prstGeom prst="rect">
            <a:avLst/>
          </a:prstGeom>
          <a:noFill/>
        </p:spPr>
        <p:txBody>
          <a:bodyPr wrap="square" rtlCol="0">
            <a:spAutoFit/>
          </a:bodyPr>
          <a:lstStyle/>
          <a:p>
            <a:r>
              <a:rPr lang="en-GB" sz="3600" b="1" dirty="0">
                <a:solidFill>
                  <a:srgbClr val="002060"/>
                </a:solidFill>
                <a:effectLst>
                  <a:outerShdw blurRad="38100" dist="38100" dir="2700000" algn="tl">
                    <a:srgbClr val="000000">
                      <a:alpha val="43137"/>
                    </a:srgbClr>
                  </a:outerShdw>
                </a:effectLst>
              </a:rPr>
              <a:t>LED,  Principle of Operation</a:t>
            </a:r>
            <a:endParaRPr lang="en-US" sz="3600" b="1" dirty="0">
              <a:solidFill>
                <a:srgbClr val="002060"/>
              </a:solidFill>
              <a:effectLst>
                <a:outerShdw blurRad="38100" dist="38100" dir="2700000" algn="tl">
                  <a:srgbClr val="000000">
                    <a:alpha val="43137"/>
                  </a:srgbClr>
                </a:outerShdw>
              </a:effectLst>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556792"/>
            <a:ext cx="558165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26389" y="4077072"/>
            <a:ext cx="8023741" cy="1938992"/>
          </a:xfrm>
          <a:prstGeom prst="rect">
            <a:avLst/>
          </a:prstGeom>
        </p:spPr>
        <p:txBody>
          <a:bodyPr wrap="square">
            <a:spAutoFit/>
          </a:bodyPr>
          <a:lstStyle/>
          <a:p>
            <a:r>
              <a:rPr lang="en-US" sz="2000" dirty="0"/>
              <a:t>(a) The energy band diagram of a </a:t>
            </a:r>
            <a:r>
              <a:rPr lang="en-US" sz="2000" dirty="0" err="1"/>
              <a:t>pn</a:t>
            </a:r>
            <a:r>
              <a:rPr lang="en-US" sz="2000" baseline="30000" dirty="0"/>
              <a:t>+</a:t>
            </a:r>
            <a:r>
              <a:rPr lang="en-US" sz="2000" dirty="0"/>
              <a:t> (heavily n-type doped) junction without any bias. Built-in potential V</a:t>
            </a:r>
            <a:r>
              <a:rPr lang="en-US" sz="2000" baseline="-25000" dirty="0"/>
              <a:t>0</a:t>
            </a:r>
            <a:r>
              <a:rPr lang="en-US" sz="2000" dirty="0"/>
              <a:t> prevents electrons from diffusing from n</a:t>
            </a:r>
            <a:r>
              <a:rPr lang="en-US" sz="2000" baseline="30000" dirty="0"/>
              <a:t>+</a:t>
            </a:r>
            <a:r>
              <a:rPr lang="en-US" sz="2000" dirty="0"/>
              <a:t> to p side. </a:t>
            </a:r>
            <a:endParaRPr lang="el-GR" sz="2000" dirty="0"/>
          </a:p>
          <a:p>
            <a:r>
              <a:rPr lang="en-US" sz="2000" dirty="0"/>
              <a:t>(b) The applied bias reduces Vo and thereby allows electrons to diffuse, be injected, into the p-side. Recombination around the junction and within the diffusion length of the electrons in the p-side leads to photon emission.</a:t>
            </a:r>
            <a:endParaRPr lang="el-GR" sz="2000" dirty="0"/>
          </a:p>
        </p:txBody>
      </p:sp>
    </p:spTree>
    <p:extLst>
      <p:ext uri="{BB962C8B-B14F-4D97-AF65-F5344CB8AC3E}">
        <p14:creationId xmlns:p14="http://schemas.microsoft.com/office/powerpoint/2010/main" val="2742908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544" y="476672"/>
            <a:ext cx="8280920" cy="646331"/>
          </a:xfrm>
          <a:prstGeom prst="rect">
            <a:avLst/>
          </a:prstGeom>
          <a:noFill/>
        </p:spPr>
        <p:txBody>
          <a:bodyPr wrap="square" rtlCol="0">
            <a:spAutoFit/>
          </a:bodyPr>
          <a:lstStyle/>
          <a:p>
            <a:r>
              <a:rPr lang="en-GB" sz="3600" b="1" dirty="0">
                <a:solidFill>
                  <a:srgbClr val="002060"/>
                </a:solidFill>
                <a:effectLst>
                  <a:outerShdw blurRad="38100" dist="38100" dir="2700000" algn="tl">
                    <a:srgbClr val="000000">
                      <a:alpha val="43137"/>
                    </a:srgbClr>
                  </a:outerShdw>
                </a:effectLst>
              </a:rPr>
              <a:t>Light-emitting diodes (LEDs)</a:t>
            </a:r>
            <a:endParaRPr lang="en-US" sz="3600" b="1" dirty="0">
              <a:solidFill>
                <a:srgbClr val="002060"/>
              </a:solidFill>
              <a:effectLst>
                <a:outerShdw blurRad="38100" dist="38100" dir="2700000" algn="tl">
                  <a:srgbClr val="000000">
                    <a:alpha val="43137"/>
                  </a:srgbClr>
                </a:outerShdw>
              </a:effectLst>
            </a:endParaRPr>
          </a:p>
        </p:txBody>
      </p:sp>
      <p:sp>
        <p:nvSpPr>
          <p:cNvPr id="6" name="Ορθογώνιο 4"/>
          <p:cNvSpPr/>
          <p:nvPr/>
        </p:nvSpPr>
        <p:spPr>
          <a:xfrm>
            <a:off x="491073" y="1340768"/>
            <a:ext cx="8028893" cy="3939540"/>
          </a:xfrm>
          <a:prstGeom prst="rect">
            <a:avLst/>
          </a:prstGeom>
        </p:spPr>
        <p:txBody>
          <a:bodyPr wrap="square">
            <a:spAutoFit/>
          </a:bodyPr>
          <a:lstStyle/>
          <a:p>
            <a:pPr algn="just">
              <a:spcAft>
                <a:spcPts val="600"/>
              </a:spcAft>
            </a:pPr>
            <a:r>
              <a:rPr lang="en-US" sz="2400" dirty="0"/>
              <a:t>A </a:t>
            </a:r>
            <a:r>
              <a:rPr lang="en-US" sz="2400" b="1" dirty="0"/>
              <a:t>light-emitting diode</a:t>
            </a:r>
            <a:r>
              <a:rPr lang="en-US" sz="2400" dirty="0"/>
              <a:t> (</a:t>
            </a:r>
            <a:r>
              <a:rPr lang="en-US" sz="2400" b="1" dirty="0"/>
              <a:t>LED</a:t>
            </a:r>
            <a:r>
              <a:rPr lang="en-US" sz="2400" dirty="0"/>
              <a:t>) is a two-lead semiconductor light source. </a:t>
            </a:r>
          </a:p>
          <a:p>
            <a:pPr algn="just">
              <a:spcAft>
                <a:spcPts val="600"/>
              </a:spcAft>
            </a:pPr>
            <a:r>
              <a:rPr lang="en-US" sz="2400" dirty="0"/>
              <a:t>It is a p–n junction diode, which emits light when activated.</a:t>
            </a:r>
            <a:r>
              <a:rPr lang="en-US" sz="2400" baseline="30000" dirty="0"/>
              <a:t> </a:t>
            </a:r>
            <a:r>
              <a:rPr lang="en-US" sz="2400" dirty="0"/>
              <a:t>When a suitable voltage is applied to the leads, electrons can recombine with holes within the device, releasing energy in the form of photons. </a:t>
            </a:r>
          </a:p>
          <a:p>
            <a:pPr algn="just">
              <a:spcAft>
                <a:spcPts val="600"/>
              </a:spcAft>
            </a:pPr>
            <a:r>
              <a:rPr lang="en-US" sz="2400" dirty="0"/>
              <a:t>This is based on the phenomenon of electroluminescence, and the color of the light (corresponding to the energy of the photon) is determined by the energy band gap of the semiconductor.</a:t>
            </a:r>
            <a:endParaRPr lang="el-GR" sz="2400" dirty="0">
              <a:latin typeface="Arial Narrow" pitchFamily="34" charset="0"/>
            </a:endParaRPr>
          </a:p>
        </p:txBody>
      </p:sp>
    </p:spTree>
    <p:extLst>
      <p:ext uri="{BB962C8B-B14F-4D97-AF65-F5344CB8AC3E}">
        <p14:creationId xmlns:p14="http://schemas.microsoft.com/office/powerpoint/2010/main" val="1414444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11560" y="692696"/>
            <a:ext cx="7992888" cy="1323439"/>
          </a:xfrm>
          <a:prstGeom prst="rect">
            <a:avLst/>
          </a:prstGeom>
          <a:noFill/>
        </p:spPr>
        <p:txBody>
          <a:bodyPr wrap="square" rtlCol="0">
            <a:spAutoFit/>
          </a:bodyPr>
          <a:lstStyle/>
          <a:p>
            <a:r>
              <a:rPr lang="en-US" sz="2000" dirty="0">
                <a:latin typeface="Arial" pitchFamily="34" charset="0"/>
                <a:cs typeface="Arial" pitchFamily="34" charset="0"/>
              </a:rPr>
              <a:t>In equilibrium the minority carriers in </a:t>
            </a:r>
            <a:r>
              <a:rPr lang="en-US" sz="2000" i="1" dirty="0">
                <a:latin typeface="Arial" pitchFamily="34" charset="0"/>
                <a:cs typeface="Arial" pitchFamily="34" charset="0"/>
              </a:rPr>
              <a:t>p</a:t>
            </a:r>
            <a:r>
              <a:rPr lang="en-US" sz="2000" dirty="0">
                <a:latin typeface="Arial" pitchFamily="34" charset="0"/>
                <a:cs typeface="Arial" pitchFamily="34" charset="0"/>
              </a:rPr>
              <a:t> and </a:t>
            </a:r>
            <a:r>
              <a:rPr lang="en-US" sz="2000" i="1" dirty="0">
                <a:latin typeface="Arial" pitchFamily="34" charset="0"/>
                <a:cs typeface="Arial" pitchFamily="34" charset="0"/>
              </a:rPr>
              <a:t>n</a:t>
            </a:r>
            <a:r>
              <a:rPr lang="en-US" sz="2000" dirty="0">
                <a:latin typeface="Arial" pitchFamily="34" charset="0"/>
                <a:cs typeface="Arial" pitchFamily="34" charset="0"/>
              </a:rPr>
              <a:t> regions are given by  </a:t>
            </a:r>
            <a:r>
              <a:rPr lang="en-US" sz="2000" i="1" dirty="0" err="1">
                <a:latin typeface="Arial" pitchFamily="34" charset="0"/>
                <a:cs typeface="Arial" pitchFamily="34" charset="0"/>
              </a:rPr>
              <a:t>n</a:t>
            </a:r>
            <a:r>
              <a:rPr lang="en-US" sz="2000" i="1" baseline="-25000" dirty="0" err="1">
                <a:latin typeface="Arial" pitchFamily="34" charset="0"/>
                <a:cs typeface="Arial" pitchFamily="34" charset="0"/>
              </a:rPr>
              <a:t>p0</a:t>
            </a:r>
            <a:r>
              <a:rPr lang="en-US" sz="2000" baseline="-25000" dirty="0">
                <a:latin typeface="Arial" pitchFamily="34" charset="0"/>
                <a:cs typeface="Arial" pitchFamily="34" charset="0"/>
              </a:rPr>
              <a:t>  </a:t>
            </a:r>
            <a:r>
              <a:rPr lang="en-US" sz="2000" dirty="0">
                <a:latin typeface="Arial" pitchFamily="34" charset="0"/>
                <a:cs typeface="Arial" pitchFamily="34" charset="0"/>
              </a:rPr>
              <a:t>and </a:t>
            </a:r>
            <a:r>
              <a:rPr lang="en-US" sz="2000" i="1" dirty="0" err="1">
                <a:latin typeface="Arial" pitchFamily="34" charset="0"/>
                <a:cs typeface="Arial" pitchFamily="34" charset="0"/>
              </a:rPr>
              <a:t>p</a:t>
            </a:r>
            <a:r>
              <a:rPr lang="en-US" sz="2000" i="1" baseline="-25000" dirty="0" err="1">
                <a:latin typeface="Arial" pitchFamily="34" charset="0"/>
                <a:cs typeface="Arial" pitchFamily="34" charset="0"/>
              </a:rPr>
              <a:t>n0</a:t>
            </a:r>
            <a:r>
              <a:rPr lang="en-US" sz="2000" dirty="0">
                <a:latin typeface="Arial" pitchFamily="34" charset="0"/>
                <a:cs typeface="Arial" pitchFamily="34" charset="0"/>
              </a:rPr>
              <a:t> respectively (in our case with </a:t>
            </a:r>
            <a:r>
              <a:rPr lang="en-US" sz="2000" i="1" dirty="0">
                <a:latin typeface="Arial" pitchFamily="34" charset="0"/>
                <a:cs typeface="Arial" pitchFamily="34" charset="0"/>
              </a:rPr>
              <a:t>p-n</a:t>
            </a:r>
            <a:r>
              <a:rPr lang="en-US" sz="2000" i="1" baseline="30000" dirty="0">
                <a:latin typeface="Arial" pitchFamily="34" charset="0"/>
                <a:cs typeface="Arial" pitchFamily="34" charset="0"/>
              </a:rPr>
              <a:t>+</a:t>
            </a:r>
            <a:r>
              <a:rPr lang="en-US" sz="2000" dirty="0">
                <a:latin typeface="Arial" pitchFamily="34" charset="0"/>
                <a:cs typeface="Arial" pitchFamily="34" charset="0"/>
              </a:rPr>
              <a:t> semiconductor </a:t>
            </a:r>
            <a:r>
              <a:rPr lang="en-US" sz="2000" i="1" dirty="0" err="1">
                <a:latin typeface="Arial" pitchFamily="34" charset="0"/>
                <a:cs typeface="Arial" pitchFamily="34" charset="0"/>
              </a:rPr>
              <a:t>p</a:t>
            </a:r>
            <a:r>
              <a:rPr lang="en-US" sz="2000" i="1" baseline="-25000" dirty="0" err="1">
                <a:latin typeface="Arial" pitchFamily="34" charset="0"/>
                <a:cs typeface="Arial" pitchFamily="34" charset="0"/>
              </a:rPr>
              <a:t>n0</a:t>
            </a:r>
            <a:r>
              <a:rPr lang="en-US" sz="2000" i="1" baseline="-25000" dirty="0">
                <a:latin typeface="Arial" pitchFamily="34" charset="0"/>
                <a:cs typeface="Arial" pitchFamily="34" charset="0"/>
              </a:rPr>
              <a:t> </a:t>
            </a:r>
            <a:r>
              <a:rPr lang="en-US" sz="2000" i="1" dirty="0">
                <a:latin typeface="Arial" pitchFamily="34" charset="0"/>
                <a:cs typeface="Arial" pitchFamily="34" charset="0"/>
              </a:rPr>
              <a:t> ≈ 0) </a:t>
            </a:r>
            <a:r>
              <a:rPr lang="en-US" sz="2000" dirty="0">
                <a:latin typeface="Arial" pitchFamily="34" charset="0"/>
                <a:cs typeface="Arial" pitchFamily="34" charset="0"/>
              </a:rPr>
              <a:t>and with a forward bias we have an excess of minority carriers in the </a:t>
            </a:r>
            <a:r>
              <a:rPr lang="en-US" sz="2000" i="1" dirty="0">
                <a:latin typeface="Arial" pitchFamily="34" charset="0"/>
                <a:cs typeface="Arial" pitchFamily="34" charset="0"/>
              </a:rPr>
              <a:t>p</a:t>
            </a:r>
            <a:r>
              <a:rPr lang="en-US" sz="2000" dirty="0">
                <a:latin typeface="Arial" pitchFamily="34" charset="0"/>
                <a:cs typeface="Arial" pitchFamily="34" charset="0"/>
              </a:rPr>
              <a:t> region given by:</a:t>
            </a:r>
          </a:p>
        </p:txBody>
      </p:sp>
      <mc:AlternateContent xmlns:mc="http://schemas.openxmlformats.org/markup-compatibility/2006" xmlns:a14="http://schemas.microsoft.com/office/drawing/2010/main">
        <mc:Choice Requires="a14">
          <p:sp>
            <p:nvSpPr>
              <p:cNvPr id="11" name="Ορθογώνιο 15"/>
              <p:cNvSpPr/>
              <p:nvPr/>
            </p:nvSpPr>
            <p:spPr>
              <a:xfrm>
                <a:off x="2400542" y="2281003"/>
                <a:ext cx="4860241" cy="5843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𝑛</m:t>
                          </m:r>
                        </m:e>
                        <m:sub>
                          <m:r>
                            <a:rPr lang="en-US" sz="2000" i="1">
                              <a:latin typeface="Cambria Math"/>
                            </a:rPr>
                            <m:t>𝑝</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𝑛</m:t>
                          </m:r>
                        </m:e>
                        <m:sub>
                          <m:r>
                            <a:rPr lang="en-US" sz="2000" i="1">
                              <a:latin typeface="Cambria Math"/>
                            </a:rPr>
                            <m:t>𝑝</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𝑛</m:t>
                          </m:r>
                        </m:e>
                        <m:sub>
                          <m:r>
                            <a:rPr lang="en-US" sz="2000" i="1">
                              <a:latin typeface="Cambria Math"/>
                            </a:rPr>
                            <m:t>𝑝</m:t>
                          </m:r>
                          <m:r>
                            <a:rPr lang="en-US" sz="2000" i="1">
                              <a:latin typeface="Cambria Math"/>
                            </a:rPr>
                            <m:t>0</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𝑛</m:t>
                          </m:r>
                        </m:e>
                        <m:sub>
                          <m:r>
                            <a:rPr lang="en-US" sz="2000" i="1">
                              <a:latin typeface="Cambria Math"/>
                            </a:rPr>
                            <m:t>𝑝</m:t>
                          </m:r>
                          <m:r>
                            <a:rPr lang="en-US" sz="2000" i="1">
                              <a:latin typeface="Cambria Math"/>
                            </a:rPr>
                            <m:t>0</m:t>
                          </m:r>
                        </m:sub>
                      </m:sSub>
                      <m:r>
                        <a:rPr lang="en-US" sz="2000" i="1">
                          <a:latin typeface="Cambria Math"/>
                        </a:rPr>
                        <m:t>(</m:t>
                      </m:r>
                      <m:sSup>
                        <m:sSupPr>
                          <m:ctrlPr>
                            <a:rPr lang="en-US" sz="2000" i="1">
                              <a:latin typeface="Cambria Math" panose="02040503050406030204" pitchFamily="18" charset="0"/>
                            </a:rPr>
                          </m:ctrlPr>
                        </m:sSupPr>
                        <m:e>
                          <m:r>
                            <a:rPr lang="en-US" sz="2000" i="1">
                              <a:latin typeface="Cambria Math"/>
                            </a:rPr>
                            <m:t>𝑒</m:t>
                          </m:r>
                        </m:e>
                        <m:sup>
                          <m:f>
                            <m:fPr>
                              <m:ctrlPr>
                                <a:rPr lang="en-US" sz="2000" i="1">
                                  <a:latin typeface="Cambria Math" panose="02040503050406030204" pitchFamily="18" charset="0"/>
                                </a:rPr>
                              </m:ctrlPr>
                            </m:fPr>
                            <m:num>
                              <m:r>
                                <a:rPr lang="en-US" sz="2000" i="1">
                                  <a:latin typeface="Cambria Math"/>
                                </a:rPr>
                                <m:t>𝑞𝑉</m:t>
                              </m:r>
                            </m:num>
                            <m:den>
                              <m:r>
                                <a:rPr lang="en-US" sz="2000" i="1">
                                  <a:latin typeface="Cambria Math"/>
                                </a:rPr>
                                <m:t>𝑘𝑇</m:t>
                              </m:r>
                            </m:den>
                          </m:f>
                        </m:sup>
                      </m:sSup>
                      <m:r>
                        <a:rPr lang="en-US" sz="2000" i="1">
                          <a:latin typeface="Cambria Math"/>
                        </a:rPr>
                        <m:t>−1);     ∆</m:t>
                      </m:r>
                      <m:r>
                        <a:rPr lang="en-US" sz="2000" i="1">
                          <a:latin typeface="Cambria Math"/>
                        </a:rPr>
                        <m:t>𝑝</m:t>
                      </m:r>
                      <m:r>
                        <a:rPr lang="en-US" sz="2000" i="1">
                          <a:latin typeface="Cambria Math"/>
                        </a:rPr>
                        <m:t> ≈0</m:t>
                      </m:r>
                    </m:oMath>
                  </m:oMathPara>
                </a14:m>
                <a:endParaRPr lang="en-US" sz="2000" dirty="0"/>
              </a:p>
            </p:txBody>
          </p:sp>
        </mc:Choice>
        <mc:Fallback xmlns="">
          <p:sp>
            <p:nvSpPr>
              <p:cNvPr id="11" name="Ορθογώνιο 15"/>
              <p:cNvSpPr>
                <a:spLocks noRot="1" noChangeAspect="1" noMove="1" noResize="1" noEditPoints="1" noAdjustHandles="1" noChangeArrowheads="1" noChangeShapeType="1" noTextEdit="1"/>
              </p:cNvSpPr>
              <p:nvPr/>
            </p:nvSpPr>
            <p:spPr>
              <a:xfrm>
                <a:off x="2400542" y="2281003"/>
                <a:ext cx="4860241" cy="584327"/>
              </a:xfrm>
              <a:prstGeom prst="rect">
                <a:avLst/>
              </a:prstGeom>
              <a:blipFill rotWithShape="1">
                <a:blip r:embed="rId4"/>
                <a:stretch>
                  <a:fillRect/>
                </a:stretch>
              </a:blipFill>
            </p:spPr>
            <p:txBody>
              <a:bodyPr/>
              <a:lstStyle/>
              <a:p>
                <a:r>
                  <a:rPr lang="en-US">
                    <a:noFill/>
                  </a:rPr>
                  <a:t> </a:t>
                </a:r>
              </a:p>
            </p:txBody>
          </p:sp>
        </mc:Fallback>
      </mc:AlternateContent>
      <p:sp>
        <p:nvSpPr>
          <p:cNvPr id="12" name="TextBox 11"/>
          <p:cNvSpPr txBox="1"/>
          <p:nvPr/>
        </p:nvSpPr>
        <p:spPr>
          <a:xfrm>
            <a:off x="611560" y="3132572"/>
            <a:ext cx="7992888" cy="400110"/>
          </a:xfrm>
          <a:prstGeom prst="rect">
            <a:avLst/>
          </a:prstGeom>
          <a:noFill/>
        </p:spPr>
        <p:txBody>
          <a:bodyPr wrap="square" rtlCol="0">
            <a:spAutoFit/>
          </a:bodyPr>
          <a:lstStyle/>
          <a:p>
            <a:r>
              <a:rPr lang="en-US" sz="2000" dirty="0">
                <a:latin typeface="Arial" pitchFamily="34" charset="0"/>
                <a:cs typeface="Arial" pitchFamily="34" charset="0"/>
              </a:rPr>
              <a:t>and thus:</a:t>
            </a:r>
          </a:p>
        </p:txBody>
      </p:sp>
      <mc:AlternateContent xmlns:mc="http://schemas.openxmlformats.org/markup-compatibility/2006" xmlns:a14="http://schemas.microsoft.com/office/drawing/2010/main">
        <mc:Choice Requires="a14">
          <p:sp>
            <p:nvSpPr>
              <p:cNvPr id="13" name="Ορθογώνιο 17"/>
              <p:cNvSpPr/>
              <p:nvPr/>
            </p:nvSpPr>
            <p:spPr>
              <a:xfrm>
                <a:off x="611560" y="3861048"/>
                <a:ext cx="7992888" cy="105118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Cambria Math" pitchFamily="18" charset="0"/>
                            </a:rPr>
                          </m:ctrlPr>
                        </m:sSubPr>
                        <m:e>
                          <m:sSub>
                            <m:sSubPr>
                              <m:ctrlPr>
                                <a:rPr lang="en-US" sz="2000" i="1">
                                  <a:latin typeface="Cambria Math" panose="02040503050406030204" pitchFamily="18" charset="0"/>
                                  <a:ea typeface="Cambria Math" pitchFamily="18" charset="0"/>
                                </a:rPr>
                              </m:ctrlPr>
                            </m:sSubPr>
                            <m:e>
                              <m:r>
                                <a:rPr lang="en-US" sz="2000" i="1">
                                  <a:latin typeface="Cambria Math" panose="02040503050406030204" pitchFamily="18" charset="0"/>
                                  <a:ea typeface="Cambria Math" pitchFamily="18" charset="0"/>
                                </a:rPr>
                                <m:t>𝑅</m:t>
                              </m:r>
                            </m:e>
                            <m:sub>
                              <m:r>
                                <a:rPr lang="en-US" sz="2000" i="1">
                                  <a:latin typeface="Cambria Math" panose="02040503050406030204" pitchFamily="18" charset="0"/>
                                  <a:ea typeface="Cambria Math" pitchFamily="18" charset="0"/>
                                </a:rPr>
                                <m:t>𝑠𝑝𝑒𝑥</m:t>
                              </m:r>
                            </m:sub>
                          </m:sSub>
                          <m:r>
                            <a:rPr lang="en-US" sz="2000" i="1">
                              <a:latin typeface="Cambria Math" panose="02040503050406030204" pitchFamily="18" charset="0"/>
                              <a:ea typeface="Cambria Math" pitchFamily="18" charset="0"/>
                            </a:rPr>
                            <m:t>=</m:t>
                          </m:r>
                          <m:r>
                            <a:rPr lang="en-US" sz="2000" i="1">
                              <a:latin typeface="Cambria Math" panose="02040503050406030204" pitchFamily="18" charset="0"/>
                              <a:ea typeface="Cambria Math" pitchFamily="18" charset="0"/>
                            </a:rPr>
                            <m:t>𝐵</m:t>
                          </m:r>
                        </m:e>
                        <m:sub>
                          <m:r>
                            <a:rPr lang="en-US" sz="2000" i="1">
                              <a:latin typeface="Cambria Math" panose="02040503050406030204" pitchFamily="18" charset="0"/>
                              <a:ea typeface="Cambria Math" pitchFamily="18" charset="0"/>
                            </a:rPr>
                            <m:t>𝑟</m:t>
                          </m:r>
                        </m:sub>
                      </m:sSub>
                      <m:d>
                        <m:dPr>
                          <m:ctrlPr>
                            <a:rPr lang="en-US" sz="2000" i="1">
                              <a:latin typeface="Cambria Math" panose="02040503050406030204" pitchFamily="18" charset="0"/>
                              <a:ea typeface="Cambria Math" pitchFamily="18" charset="0"/>
                            </a:rPr>
                          </m:ctrlPr>
                        </m:dPr>
                        <m:e>
                          <m:sSub>
                            <m:sSubPr>
                              <m:ctrlPr>
                                <a:rPr lang="en-US" sz="2000" i="1">
                                  <a:latin typeface="Cambria Math" panose="02040503050406030204" pitchFamily="18" charset="0"/>
                                  <a:ea typeface="Cambria Math" pitchFamily="18" charset="0"/>
                                </a:rPr>
                              </m:ctrlPr>
                            </m:sSubPr>
                            <m:e>
                              <m:r>
                                <a:rPr lang="en-US" sz="2000" i="1">
                                  <a:latin typeface="Cambria Math" panose="02040503050406030204" pitchFamily="18" charset="0"/>
                                  <a:ea typeface="Cambria Math" pitchFamily="18" charset="0"/>
                                </a:rPr>
                                <m:t>𝑛</m:t>
                              </m:r>
                            </m:e>
                            <m:sub>
                              <m:r>
                                <a:rPr lang="en-US" sz="2000" i="1">
                                  <a:latin typeface="Cambria Math" panose="02040503050406030204" pitchFamily="18" charset="0"/>
                                  <a:ea typeface="Cambria Math" pitchFamily="18" charset="0"/>
                                </a:rPr>
                                <m:t>0</m:t>
                              </m:r>
                            </m:sub>
                          </m:sSub>
                          <m:r>
                            <a:rPr lang="en-US" sz="2000" i="1">
                              <a:latin typeface="Cambria Math" pitchFamily="18" charset="0"/>
                              <a:ea typeface="Cambria Math" pitchFamily="18" charset="0"/>
                            </a:rPr>
                            <m:t>△</m:t>
                          </m:r>
                          <m:r>
                            <a:rPr lang="en-US" sz="2000" i="1">
                              <a:latin typeface="Cambria Math" pitchFamily="18" charset="0"/>
                              <a:ea typeface="Cambria Math" pitchFamily="18" charset="0"/>
                            </a:rPr>
                            <m:t>𝑝</m:t>
                          </m:r>
                          <m:r>
                            <a:rPr lang="en-US" sz="2000" i="1">
                              <a:latin typeface="Cambria Math" pitchFamily="18" charset="0"/>
                              <a:ea typeface="Cambria Math" pitchFamily="18" charset="0"/>
                            </a:rPr>
                            <m:t>+</m:t>
                          </m:r>
                          <m:sSub>
                            <m:sSubPr>
                              <m:ctrlPr>
                                <a:rPr lang="en-US" sz="2000" i="1">
                                  <a:latin typeface="Cambria Math" panose="02040503050406030204" pitchFamily="18" charset="0"/>
                                  <a:ea typeface="Cambria Math" pitchFamily="18" charset="0"/>
                                </a:rPr>
                              </m:ctrlPr>
                            </m:sSubPr>
                            <m:e>
                              <m:r>
                                <a:rPr lang="en-US" sz="2000" i="1">
                                  <a:latin typeface="Cambria Math" panose="02040503050406030204" pitchFamily="18" charset="0"/>
                                  <a:ea typeface="Cambria Math" pitchFamily="18" charset="0"/>
                                </a:rPr>
                                <m:t>𝑝</m:t>
                              </m:r>
                            </m:e>
                            <m:sub>
                              <m:r>
                                <a:rPr lang="en-US" sz="2000" i="1">
                                  <a:latin typeface="Cambria Math" panose="02040503050406030204" pitchFamily="18" charset="0"/>
                                  <a:ea typeface="Cambria Math" pitchFamily="18" charset="0"/>
                                </a:rPr>
                                <m:t>0</m:t>
                              </m:r>
                            </m:sub>
                          </m:sSub>
                          <m:r>
                            <a:rPr lang="en-US" sz="2000" i="1">
                              <a:latin typeface="Cambria Math" panose="02040503050406030204" pitchFamily="18" charset="0"/>
                              <a:ea typeface="Cambria Math" pitchFamily="18" charset="0"/>
                            </a:rPr>
                            <m:t>△</m:t>
                          </m:r>
                          <m:r>
                            <a:rPr lang="en-US" sz="2000" i="1">
                              <a:latin typeface="Cambria Math" panose="02040503050406030204" pitchFamily="18" charset="0"/>
                              <a:ea typeface="Cambria Math" pitchFamily="18" charset="0"/>
                            </a:rPr>
                            <m:t>𝑛</m:t>
                          </m:r>
                          <m:r>
                            <a:rPr lang="en-US" sz="2000" i="1">
                              <a:latin typeface="Cambria Math" panose="02040503050406030204" pitchFamily="18" charset="0"/>
                              <a:ea typeface="Cambria Math" pitchFamily="18" charset="0"/>
                            </a:rPr>
                            <m:t>+△</m:t>
                          </m:r>
                          <m:r>
                            <a:rPr lang="en-US" sz="2000" i="1">
                              <a:latin typeface="Cambria Math" panose="02040503050406030204" pitchFamily="18" charset="0"/>
                              <a:ea typeface="Cambria Math" pitchFamily="18" charset="0"/>
                            </a:rPr>
                            <m:t>𝑛</m:t>
                          </m:r>
                          <m:r>
                            <a:rPr lang="en-US" sz="2000" i="1">
                              <a:latin typeface="Cambria Math" panose="02040503050406030204" pitchFamily="18" charset="0"/>
                              <a:ea typeface="Cambria Math" pitchFamily="18" charset="0"/>
                            </a:rPr>
                            <m:t>△</m:t>
                          </m:r>
                          <m:r>
                            <a:rPr lang="en-US" sz="2000" i="1">
                              <a:latin typeface="Cambria Math" panose="02040503050406030204" pitchFamily="18" charset="0"/>
                              <a:ea typeface="Cambria Math" pitchFamily="18" charset="0"/>
                            </a:rPr>
                            <m:t>𝑝</m:t>
                          </m:r>
                        </m:e>
                      </m:d>
                      <m:r>
                        <a:rPr lang="en-US" sz="2000" i="1">
                          <a:latin typeface="Cambria Math" pitchFamily="18" charset="0"/>
                          <a:ea typeface="Cambria Math" pitchFamily="18" charset="0"/>
                        </a:rPr>
                        <m:t>≈</m:t>
                      </m:r>
                      <m:sSub>
                        <m:sSubPr>
                          <m:ctrlPr>
                            <a:rPr lang="en-US" sz="2000" i="1">
                              <a:latin typeface="Cambria Math" panose="02040503050406030204" pitchFamily="18" charset="0"/>
                              <a:ea typeface="Cambria Math" pitchFamily="18" charset="0"/>
                            </a:rPr>
                          </m:ctrlPr>
                        </m:sSubPr>
                        <m:e>
                          <m:r>
                            <a:rPr lang="en-US" sz="2000" i="1">
                              <a:latin typeface="Cambria Math" panose="02040503050406030204" pitchFamily="18" charset="0"/>
                              <a:ea typeface="Cambria Math" pitchFamily="18" charset="0"/>
                            </a:rPr>
                            <m:t>𝐵</m:t>
                          </m:r>
                        </m:e>
                        <m:sub>
                          <m:r>
                            <a:rPr lang="en-US" sz="2000" i="1">
                              <a:latin typeface="Cambria Math" panose="02040503050406030204" pitchFamily="18" charset="0"/>
                              <a:ea typeface="Cambria Math" pitchFamily="18" charset="0"/>
                            </a:rPr>
                            <m:t>𝑟</m:t>
                          </m:r>
                        </m:sub>
                      </m:sSub>
                      <m:sSub>
                        <m:sSubPr>
                          <m:ctrlPr>
                            <a:rPr lang="en-US" sz="2000" i="1">
                              <a:latin typeface="Cambria Math" panose="02040503050406030204" pitchFamily="18" charset="0"/>
                              <a:ea typeface="Cambria Math" pitchFamily="18" charset="0"/>
                            </a:rPr>
                          </m:ctrlPr>
                        </m:sSubPr>
                        <m:e>
                          <m:r>
                            <a:rPr lang="en-US" sz="2000" i="1">
                              <a:latin typeface="Cambria Math" panose="02040503050406030204" pitchFamily="18" charset="0"/>
                              <a:ea typeface="Cambria Math" pitchFamily="18" charset="0"/>
                            </a:rPr>
                            <m:t>𝑝</m:t>
                          </m:r>
                        </m:e>
                        <m:sub>
                          <m:r>
                            <a:rPr lang="en-US" sz="2000" i="1">
                              <a:latin typeface="Cambria Math" panose="02040503050406030204" pitchFamily="18" charset="0"/>
                              <a:ea typeface="Cambria Math" pitchFamily="18" charset="0"/>
                            </a:rPr>
                            <m:t>0</m:t>
                          </m:r>
                        </m:sub>
                      </m:sSub>
                      <m:r>
                        <a:rPr lang="en-US" sz="2000" i="1">
                          <a:latin typeface="Cambria Math" pitchFamily="18" charset="0"/>
                          <a:ea typeface="Cambria Math" pitchFamily="18" charset="0"/>
                        </a:rPr>
                        <m:t>△</m:t>
                      </m:r>
                      <m:r>
                        <a:rPr lang="en-US" sz="2000" i="1">
                          <a:latin typeface="Cambria Math" pitchFamily="18" charset="0"/>
                          <a:ea typeface="Cambria Math" pitchFamily="18" charset="0"/>
                        </a:rPr>
                        <m:t>𝑛</m:t>
                      </m:r>
                      <m:r>
                        <a:rPr lang="en-US" sz="2000" i="1">
                          <a:latin typeface="Cambria Math" pitchFamily="18" charset="0"/>
                          <a:ea typeface="Cambria Math" pitchFamily="18" charset="0"/>
                        </a:rPr>
                        <m:t>= </m:t>
                      </m:r>
                      <m:sSub>
                        <m:sSubPr>
                          <m:ctrlPr>
                            <a:rPr lang="en-US" sz="2000" i="1">
                              <a:latin typeface="Cambria Math" panose="02040503050406030204" pitchFamily="18" charset="0"/>
                              <a:ea typeface="Cambria Math" pitchFamily="18" charset="0"/>
                            </a:rPr>
                          </m:ctrlPr>
                        </m:sSubPr>
                        <m:e>
                          <m:r>
                            <a:rPr lang="en-US" sz="2000" i="1">
                              <a:latin typeface="Cambria Math" panose="02040503050406030204" pitchFamily="18" charset="0"/>
                              <a:ea typeface="Cambria Math" pitchFamily="18" charset="0"/>
                            </a:rPr>
                            <m:t>𝐵</m:t>
                          </m:r>
                        </m:e>
                        <m:sub>
                          <m:r>
                            <a:rPr lang="en-US" sz="2000" i="1">
                              <a:latin typeface="Cambria Math" panose="02040503050406030204" pitchFamily="18" charset="0"/>
                              <a:ea typeface="Cambria Math" pitchFamily="18" charset="0"/>
                            </a:rPr>
                            <m:t>𝑟</m:t>
                          </m:r>
                        </m:sub>
                      </m:sSub>
                      <m:sSub>
                        <m:sSubPr>
                          <m:ctrlPr>
                            <a:rPr lang="en-US" sz="2000" i="1">
                              <a:latin typeface="Cambria Math" panose="02040503050406030204" pitchFamily="18" charset="0"/>
                              <a:ea typeface="Cambria Math" pitchFamily="18" charset="0"/>
                            </a:rPr>
                          </m:ctrlPr>
                        </m:sSubPr>
                        <m:e>
                          <m:r>
                            <a:rPr lang="en-US" sz="2000" i="1">
                              <a:latin typeface="Cambria Math" panose="02040503050406030204" pitchFamily="18" charset="0"/>
                              <a:ea typeface="Cambria Math" pitchFamily="18" charset="0"/>
                            </a:rPr>
                            <m:t>𝑝</m:t>
                          </m:r>
                        </m:e>
                        <m:sub>
                          <m:r>
                            <a:rPr lang="en-US" sz="2000" i="1">
                              <a:latin typeface="Cambria Math" panose="02040503050406030204" pitchFamily="18" charset="0"/>
                              <a:ea typeface="Cambria Math" pitchFamily="18" charset="0"/>
                            </a:rPr>
                            <m:t>0</m:t>
                          </m:r>
                        </m:sub>
                      </m:sSub>
                      <m:sSub>
                        <m:sSubPr>
                          <m:ctrlPr>
                            <a:rPr lang="en-US" sz="2000" i="1">
                              <a:latin typeface="Cambria Math" panose="02040503050406030204" pitchFamily="18" charset="0"/>
                              <a:ea typeface="Cambria Math" pitchFamily="18" charset="0"/>
                            </a:rPr>
                          </m:ctrlPr>
                        </m:sSubPr>
                        <m:e>
                          <m:r>
                            <a:rPr lang="en-US" sz="2000" i="1">
                              <a:latin typeface="Cambria Math" panose="02040503050406030204" pitchFamily="18" charset="0"/>
                              <a:ea typeface="Cambria Math" pitchFamily="18" charset="0"/>
                            </a:rPr>
                            <m:t>𝑛</m:t>
                          </m:r>
                        </m:e>
                        <m:sub>
                          <m:r>
                            <a:rPr lang="en-US" sz="2000" i="1">
                              <a:latin typeface="Cambria Math" panose="02040503050406030204" pitchFamily="18" charset="0"/>
                              <a:ea typeface="Cambria Math" pitchFamily="18" charset="0"/>
                            </a:rPr>
                            <m:t>𝑝</m:t>
                          </m:r>
                          <m:r>
                            <a:rPr lang="en-US" sz="2000" i="1">
                              <a:latin typeface="Cambria Math" panose="02040503050406030204" pitchFamily="18" charset="0"/>
                              <a:ea typeface="Cambria Math" pitchFamily="18" charset="0"/>
                            </a:rPr>
                            <m:t>0</m:t>
                          </m:r>
                        </m:sub>
                      </m:sSub>
                      <m:d>
                        <m:dPr>
                          <m:ctrlPr>
                            <a:rPr lang="en-US" sz="2000" i="1">
                              <a:latin typeface="Cambria Math" panose="02040503050406030204" pitchFamily="18" charset="0"/>
                              <a:ea typeface="Cambria Math" pitchFamily="18" charset="0"/>
                            </a:rPr>
                          </m:ctrlPr>
                        </m:dPr>
                        <m:e>
                          <m:sSup>
                            <m:sSupPr>
                              <m:ctrlPr>
                                <a:rPr lang="en-US" sz="2000" i="1">
                                  <a:latin typeface="Cambria Math" panose="02040503050406030204" pitchFamily="18" charset="0"/>
                                  <a:ea typeface="Cambria Math" pitchFamily="18" charset="0"/>
                                </a:rPr>
                              </m:ctrlPr>
                            </m:sSupPr>
                            <m:e>
                              <m:r>
                                <a:rPr lang="en-US" sz="2000" i="1">
                                  <a:latin typeface="Cambria Math" panose="02040503050406030204" pitchFamily="18" charset="0"/>
                                  <a:ea typeface="Cambria Math" pitchFamily="18" charset="0"/>
                                </a:rPr>
                                <m:t>𝑒</m:t>
                              </m:r>
                            </m:e>
                            <m:sup>
                              <m:f>
                                <m:fPr>
                                  <m:ctrlPr>
                                    <a:rPr lang="en-US" sz="2000" i="1">
                                      <a:latin typeface="Cambria Math" panose="02040503050406030204" pitchFamily="18" charset="0"/>
                                      <a:ea typeface="Cambria Math" pitchFamily="18" charset="0"/>
                                    </a:rPr>
                                  </m:ctrlPr>
                                </m:fPr>
                                <m:num>
                                  <m:r>
                                    <a:rPr lang="en-US" sz="2000" i="1">
                                      <a:latin typeface="Cambria Math" panose="02040503050406030204" pitchFamily="18" charset="0"/>
                                      <a:ea typeface="Cambria Math" pitchFamily="18" charset="0"/>
                                    </a:rPr>
                                    <m:t>𝑞𝑉</m:t>
                                  </m:r>
                                </m:num>
                                <m:den>
                                  <m:r>
                                    <a:rPr lang="en-US" sz="2000" i="1">
                                      <a:latin typeface="Cambria Math" panose="02040503050406030204" pitchFamily="18" charset="0"/>
                                      <a:ea typeface="Cambria Math" pitchFamily="18" charset="0"/>
                                    </a:rPr>
                                    <m:t>𝑘𝑇</m:t>
                                  </m:r>
                                </m:den>
                              </m:f>
                            </m:sup>
                          </m:sSup>
                          <m:r>
                            <a:rPr lang="en-US" sz="2000" i="1">
                              <a:latin typeface="Cambria Math" panose="02040503050406030204" pitchFamily="18" charset="0"/>
                              <a:ea typeface="Cambria Math" pitchFamily="18" charset="0"/>
                            </a:rPr>
                            <m:t>−1</m:t>
                          </m:r>
                        </m:e>
                      </m:d>
                      <m:r>
                        <a:rPr lang="en-US" sz="2000" i="1">
                          <a:latin typeface="Cambria Math" pitchFamily="18" charset="0"/>
                          <a:ea typeface="Cambria Math" pitchFamily="18" charset="0"/>
                        </a:rPr>
                        <m:t>=</m:t>
                      </m:r>
                      <m:sSub>
                        <m:sSubPr>
                          <m:ctrlPr>
                            <a:rPr lang="en-US" sz="2000" i="1">
                              <a:latin typeface="Cambria Math" panose="02040503050406030204" pitchFamily="18" charset="0"/>
                              <a:ea typeface="Cambria Math" pitchFamily="18" charset="0"/>
                            </a:rPr>
                          </m:ctrlPr>
                        </m:sSubPr>
                        <m:e>
                          <m:r>
                            <a:rPr lang="en-US" sz="2000" i="1">
                              <a:latin typeface="Cambria Math" panose="02040503050406030204" pitchFamily="18" charset="0"/>
                              <a:ea typeface="Cambria Math" pitchFamily="18" charset="0"/>
                            </a:rPr>
                            <m:t>𝑅</m:t>
                          </m:r>
                        </m:e>
                        <m:sub>
                          <m:r>
                            <a:rPr lang="en-US" sz="2000" i="1">
                              <a:latin typeface="Cambria Math" panose="02040503050406030204" pitchFamily="18" charset="0"/>
                              <a:ea typeface="Cambria Math" pitchFamily="18" charset="0"/>
                            </a:rPr>
                            <m:t>𝑠𝑝</m:t>
                          </m:r>
                        </m:sub>
                      </m:sSub>
                      <m:d>
                        <m:dPr>
                          <m:ctrlPr>
                            <a:rPr lang="en-US" sz="2000" i="1">
                              <a:latin typeface="Cambria Math" panose="02040503050406030204" pitchFamily="18" charset="0"/>
                              <a:ea typeface="Cambria Math" pitchFamily="18" charset="0"/>
                            </a:rPr>
                          </m:ctrlPr>
                        </m:dPr>
                        <m:e>
                          <m:sSup>
                            <m:sSupPr>
                              <m:ctrlPr>
                                <a:rPr lang="en-US" sz="2000" i="1">
                                  <a:latin typeface="Cambria Math" panose="02040503050406030204" pitchFamily="18" charset="0"/>
                                  <a:ea typeface="Cambria Math" pitchFamily="18" charset="0"/>
                                </a:rPr>
                              </m:ctrlPr>
                            </m:sSupPr>
                            <m:e>
                              <m:r>
                                <a:rPr lang="en-US" sz="2000" i="1">
                                  <a:latin typeface="Cambria Math" panose="02040503050406030204" pitchFamily="18" charset="0"/>
                                  <a:ea typeface="Cambria Math" pitchFamily="18" charset="0"/>
                                </a:rPr>
                                <m:t>𝑒</m:t>
                              </m:r>
                            </m:e>
                            <m:sup>
                              <m:f>
                                <m:fPr>
                                  <m:ctrlPr>
                                    <a:rPr lang="en-US" sz="2000" i="1">
                                      <a:latin typeface="Cambria Math" panose="02040503050406030204" pitchFamily="18" charset="0"/>
                                      <a:ea typeface="Cambria Math" pitchFamily="18" charset="0"/>
                                    </a:rPr>
                                  </m:ctrlPr>
                                </m:fPr>
                                <m:num>
                                  <m:r>
                                    <a:rPr lang="en-US" sz="2000" i="1">
                                      <a:latin typeface="Cambria Math" panose="02040503050406030204" pitchFamily="18" charset="0"/>
                                      <a:ea typeface="Cambria Math" pitchFamily="18" charset="0"/>
                                    </a:rPr>
                                    <m:t>𝑞𝑉</m:t>
                                  </m:r>
                                </m:num>
                                <m:den>
                                  <m:r>
                                    <a:rPr lang="en-US" sz="2000" i="1">
                                      <a:latin typeface="Cambria Math" panose="02040503050406030204" pitchFamily="18" charset="0"/>
                                      <a:ea typeface="Cambria Math" pitchFamily="18" charset="0"/>
                                    </a:rPr>
                                    <m:t>𝑘𝑇</m:t>
                                  </m:r>
                                </m:den>
                              </m:f>
                            </m:sup>
                          </m:sSup>
                          <m:r>
                            <a:rPr lang="en-US" sz="2000" i="1">
                              <a:latin typeface="Cambria Math" panose="02040503050406030204" pitchFamily="18" charset="0"/>
                              <a:ea typeface="Cambria Math" pitchFamily="18" charset="0"/>
                            </a:rPr>
                            <m:t>−1</m:t>
                          </m:r>
                        </m:e>
                      </m:d>
                    </m:oMath>
                  </m:oMathPara>
                </a14:m>
                <a:endParaRPr lang="en-US" sz="2000" dirty="0">
                  <a:latin typeface="Cambria Math" pitchFamily="18" charset="0"/>
                  <a:ea typeface="Cambria Math" pitchFamily="18" charset="0"/>
                </a:endParaRPr>
              </a:p>
            </p:txBody>
          </p:sp>
        </mc:Choice>
        <mc:Fallback xmlns="">
          <p:sp>
            <p:nvSpPr>
              <p:cNvPr id="13" name="Ορθογώνιο 17"/>
              <p:cNvSpPr>
                <a:spLocks noRot="1" noChangeAspect="1" noMove="1" noResize="1" noEditPoints="1" noAdjustHandles="1" noChangeArrowheads="1" noChangeShapeType="1" noTextEdit="1"/>
              </p:cNvSpPr>
              <p:nvPr/>
            </p:nvSpPr>
            <p:spPr>
              <a:xfrm>
                <a:off x="611560" y="3861048"/>
                <a:ext cx="7992888" cy="1051185"/>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8290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183" y="476672"/>
            <a:ext cx="8167265" cy="400110"/>
          </a:xfrm>
          <a:prstGeom prst="rect">
            <a:avLst/>
          </a:prstGeom>
          <a:noFill/>
        </p:spPr>
        <p:txBody>
          <a:bodyPr wrap="square" rtlCol="0">
            <a:spAutoFit/>
          </a:bodyPr>
          <a:lstStyle/>
          <a:p>
            <a:r>
              <a:rPr lang="en-US" sz="2000" dirty="0">
                <a:latin typeface="Arial" pitchFamily="34" charset="0"/>
                <a:cs typeface="Arial" pitchFamily="34" charset="0"/>
              </a:rPr>
              <a:t>As the forward current through the p-n junction is:</a:t>
            </a:r>
          </a:p>
        </p:txBody>
      </p:sp>
      <mc:AlternateContent xmlns:mc="http://schemas.openxmlformats.org/markup-compatibility/2006" xmlns:a14="http://schemas.microsoft.com/office/drawing/2010/main">
        <mc:Choice Requires="a14">
          <p:sp>
            <p:nvSpPr>
              <p:cNvPr id="3" name="Ορθογώνιο 2"/>
              <p:cNvSpPr/>
              <p:nvPr/>
            </p:nvSpPr>
            <p:spPr>
              <a:xfrm>
                <a:off x="3419872" y="1052736"/>
                <a:ext cx="1940403" cy="5409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itchFamily="18" charset="0"/>
                          <a:ea typeface="Cambria Math" pitchFamily="18" charset="0"/>
                        </a:rPr>
                        <m:t>𝐼</m:t>
                      </m:r>
                      <m:r>
                        <a:rPr lang="en-US" sz="2000" i="1">
                          <a:latin typeface="Cambria Math" pitchFamily="18" charset="0"/>
                          <a:ea typeface="Cambria Math" pitchFamily="18" charset="0"/>
                        </a:rPr>
                        <m:t>=</m:t>
                      </m:r>
                      <m:sSub>
                        <m:sSubPr>
                          <m:ctrlPr>
                            <a:rPr lang="en-US" sz="2000" i="1">
                              <a:latin typeface="Cambria Math" panose="02040503050406030204" pitchFamily="18" charset="0"/>
                              <a:ea typeface="Cambria Math" pitchFamily="18" charset="0"/>
                            </a:rPr>
                          </m:ctrlPr>
                        </m:sSubPr>
                        <m:e>
                          <m:r>
                            <a:rPr lang="en-US" sz="2000" i="1">
                              <a:latin typeface="Cambria Math" panose="02040503050406030204" pitchFamily="18" charset="0"/>
                              <a:ea typeface="Cambria Math" pitchFamily="18" charset="0"/>
                            </a:rPr>
                            <m:t>𝐼</m:t>
                          </m:r>
                        </m:e>
                        <m:sub>
                          <m:r>
                            <a:rPr lang="en-US" sz="2000" i="1">
                              <a:latin typeface="Cambria Math" panose="02040503050406030204" pitchFamily="18" charset="0"/>
                              <a:ea typeface="Cambria Math" pitchFamily="18" charset="0"/>
                            </a:rPr>
                            <m:t>𝑠</m:t>
                          </m:r>
                        </m:sub>
                      </m:sSub>
                      <m:d>
                        <m:dPr>
                          <m:ctrlPr>
                            <a:rPr lang="en-US" sz="2000" i="1">
                              <a:latin typeface="Cambria Math" panose="02040503050406030204" pitchFamily="18" charset="0"/>
                              <a:ea typeface="Cambria Math" pitchFamily="18" charset="0"/>
                            </a:rPr>
                          </m:ctrlPr>
                        </m:dPr>
                        <m:e>
                          <m:sSup>
                            <m:sSupPr>
                              <m:ctrlPr>
                                <a:rPr lang="en-US" sz="2000" i="1">
                                  <a:latin typeface="Cambria Math" panose="02040503050406030204" pitchFamily="18" charset="0"/>
                                  <a:ea typeface="Cambria Math" pitchFamily="18" charset="0"/>
                                </a:rPr>
                              </m:ctrlPr>
                            </m:sSupPr>
                            <m:e>
                              <m:r>
                                <a:rPr lang="en-US" sz="2000" i="1">
                                  <a:latin typeface="Cambria Math" panose="02040503050406030204" pitchFamily="18" charset="0"/>
                                  <a:ea typeface="Cambria Math" pitchFamily="18" charset="0"/>
                                </a:rPr>
                                <m:t>𝑒</m:t>
                              </m:r>
                            </m:e>
                            <m:sup>
                              <m:f>
                                <m:fPr>
                                  <m:ctrlPr>
                                    <a:rPr lang="en-US" sz="2000" i="1">
                                      <a:latin typeface="Cambria Math" panose="02040503050406030204" pitchFamily="18" charset="0"/>
                                      <a:ea typeface="Cambria Math" pitchFamily="18" charset="0"/>
                                    </a:rPr>
                                  </m:ctrlPr>
                                </m:fPr>
                                <m:num>
                                  <m:r>
                                    <a:rPr lang="en-US" sz="2000" i="1">
                                      <a:latin typeface="Cambria Math" panose="02040503050406030204" pitchFamily="18" charset="0"/>
                                      <a:ea typeface="Cambria Math" pitchFamily="18" charset="0"/>
                                    </a:rPr>
                                    <m:t>𝑞𝑉</m:t>
                                  </m:r>
                                </m:num>
                                <m:den>
                                  <m:r>
                                    <a:rPr lang="en-US" sz="2000" i="1">
                                      <a:latin typeface="Cambria Math" panose="02040503050406030204" pitchFamily="18" charset="0"/>
                                      <a:ea typeface="Cambria Math" pitchFamily="18" charset="0"/>
                                    </a:rPr>
                                    <m:t>𝑘𝑇</m:t>
                                  </m:r>
                                </m:den>
                              </m:f>
                            </m:sup>
                          </m:sSup>
                          <m:r>
                            <a:rPr lang="en-US" sz="2000" i="1">
                              <a:latin typeface="Cambria Math" panose="02040503050406030204" pitchFamily="18" charset="0"/>
                              <a:ea typeface="Cambria Math" pitchFamily="18" charset="0"/>
                            </a:rPr>
                            <m:t>−1</m:t>
                          </m:r>
                        </m:e>
                      </m:d>
                    </m:oMath>
                  </m:oMathPara>
                </a14:m>
                <a:endParaRPr lang="en-US" sz="2000" dirty="0">
                  <a:latin typeface="Cambria Math" pitchFamily="18" charset="0"/>
                  <a:ea typeface="Cambria Math" pitchFamily="18" charset="0"/>
                </a:endParaRPr>
              </a:p>
            </p:txBody>
          </p:sp>
        </mc:Choice>
        <mc:Fallback xmlns="">
          <p:sp>
            <p:nvSpPr>
              <p:cNvPr id="3" name="Ορθογώνιο 2"/>
              <p:cNvSpPr>
                <a:spLocks noRot="1" noChangeAspect="1" noMove="1" noResize="1" noEditPoints="1" noAdjustHandles="1" noChangeArrowheads="1" noChangeShapeType="1" noTextEdit="1"/>
              </p:cNvSpPr>
              <p:nvPr/>
            </p:nvSpPr>
            <p:spPr>
              <a:xfrm>
                <a:off x="3419872" y="1052736"/>
                <a:ext cx="1940403" cy="540982"/>
              </a:xfrm>
              <a:prstGeom prst="rect">
                <a:avLst/>
              </a:prstGeom>
              <a:blipFill rotWithShape="1">
                <a:blip r:embed="rId5"/>
                <a:stretch>
                  <a:fillRect/>
                </a:stretch>
              </a:blipFill>
            </p:spPr>
            <p:txBody>
              <a:bodyPr/>
              <a:lstStyle/>
              <a:p>
                <a:r>
                  <a:rPr lang="en-US">
                    <a:noFill/>
                  </a:rPr>
                  <a:t> </a:t>
                </a:r>
              </a:p>
            </p:txBody>
          </p:sp>
        </mc:Fallback>
      </mc:AlternateContent>
      <p:sp>
        <p:nvSpPr>
          <p:cNvPr id="7" name="TextBox 6"/>
          <p:cNvSpPr txBox="1"/>
          <p:nvPr/>
        </p:nvSpPr>
        <p:spPr>
          <a:xfrm>
            <a:off x="437612" y="1916831"/>
            <a:ext cx="3243340" cy="1015663"/>
          </a:xfrm>
          <a:prstGeom prst="rect">
            <a:avLst/>
          </a:prstGeom>
          <a:noFill/>
        </p:spPr>
        <p:txBody>
          <a:bodyPr wrap="square" rtlCol="0">
            <a:spAutoFit/>
          </a:bodyPr>
          <a:lstStyle/>
          <a:p>
            <a:pPr algn="just"/>
            <a:r>
              <a:rPr lang="en-US" sz="2000" dirty="0">
                <a:latin typeface="Arial" pitchFamily="34" charset="0"/>
                <a:cs typeface="Arial" pitchFamily="34" charset="0"/>
              </a:rPr>
              <a:t>Hence the recombination rate increases linearly with the forward current:</a:t>
            </a:r>
          </a:p>
        </p:txBody>
      </p:sp>
      <mc:AlternateContent xmlns:mc="http://schemas.openxmlformats.org/markup-compatibility/2006" xmlns:a14="http://schemas.microsoft.com/office/drawing/2010/main">
        <mc:Choice Requires="a14">
          <p:sp>
            <p:nvSpPr>
              <p:cNvPr id="9" name="Ορθογώνιο 8"/>
              <p:cNvSpPr/>
              <p:nvPr/>
            </p:nvSpPr>
            <p:spPr>
              <a:xfrm>
                <a:off x="1619672" y="3175879"/>
                <a:ext cx="1125821" cy="423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Cambria Math" pitchFamily="18" charset="0"/>
                            </a:rPr>
                          </m:ctrlPr>
                        </m:sSubPr>
                        <m:e>
                          <m:r>
                            <a:rPr lang="en-US" sz="2000" i="1">
                              <a:latin typeface="Cambria Math" panose="02040503050406030204" pitchFamily="18" charset="0"/>
                              <a:ea typeface="Cambria Math" pitchFamily="18" charset="0"/>
                            </a:rPr>
                            <m:t>𝑅</m:t>
                          </m:r>
                        </m:e>
                        <m:sub>
                          <m:r>
                            <a:rPr lang="en-US" sz="2000" i="1">
                              <a:latin typeface="Cambria Math" panose="02040503050406030204" pitchFamily="18" charset="0"/>
                              <a:ea typeface="Cambria Math" pitchFamily="18" charset="0"/>
                            </a:rPr>
                            <m:t>𝑠𝑝𝑒𝑥</m:t>
                          </m:r>
                        </m:sub>
                      </m:sSub>
                      <m:r>
                        <a:rPr lang="en-US" sz="2000" i="1">
                          <a:latin typeface="Cambria Math" pitchFamily="18" charset="0"/>
                          <a:ea typeface="Cambria Math" pitchFamily="18" charset="0"/>
                        </a:rPr>
                        <m:t>~</m:t>
                      </m:r>
                      <m:r>
                        <a:rPr lang="en-US" sz="2000" i="1">
                          <a:latin typeface="Cambria Math" pitchFamily="18" charset="0"/>
                          <a:ea typeface="Cambria Math" pitchFamily="18" charset="0"/>
                        </a:rPr>
                        <m:t>𝐼</m:t>
                      </m:r>
                    </m:oMath>
                  </m:oMathPara>
                </a14:m>
                <a:endParaRPr lang="en-US" sz="2000" dirty="0">
                  <a:latin typeface="Cambria Math" pitchFamily="18" charset="0"/>
                  <a:ea typeface="Cambria Math" pitchFamily="18" charset="0"/>
                </a:endParaRPr>
              </a:p>
            </p:txBody>
          </p:sp>
        </mc:Choice>
        <mc:Fallback xmlns="">
          <p:sp>
            <p:nvSpPr>
              <p:cNvPr id="9" name="Ορθογώνιο 8"/>
              <p:cNvSpPr>
                <a:spLocks noRot="1" noChangeAspect="1" noMove="1" noResize="1" noEditPoints="1" noAdjustHandles="1" noChangeArrowheads="1" noChangeShapeType="1" noTextEdit="1"/>
              </p:cNvSpPr>
              <p:nvPr/>
            </p:nvSpPr>
            <p:spPr>
              <a:xfrm>
                <a:off x="1619672" y="3175879"/>
                <a:ext cx="1125821" cy="423770"/>
              </a:xfrm>
              <a:prstGeom prst="rect">
                <a:avLst/>
              </a:prstGeom>
              <a:blipFill rotWithShape="1">
                <a:blip r:embed="rId6"/>
                <a:stretch>
                  <a:fillRect b="-5797"/>
                </a:stretch>
              </a:blipFill>
            </p:spPr>
            <p:txBody>
              <a:bodyPr/>
              <a:lstStyle/>
              <a:p>
                <a:r>
                  <a:rPr lang="en-US">
                    <a:noFill/>
                  </a:rPr>
                  <a:t> </a:t>
                </a:r>
              </a:p>
            </p:txBody>
          </p:sp>
        </mc:Fallback>
      </mc:AlternateContent>
      <p:sp>
        <p:nvSpPr>
          <p:cNvPr id="10" name="TextBox 9"/>
          <p:cNvSpPr txBox="1"/>
          <p:nvPr/>
        </p:nvSpPr>
        <p:spPr>
          <a:xfrm>
            <a:off x="599257" y="4180296"/>
            <a:ext cx="3095511" cy="400110"/>
          </a:xfrm>
          <a:prstGeom prst="rect">
            <a:avLst/>
          </a:prstGeom>
          <a:noFill/>
        </p:spPr>
        <p:txBody>
          <a:bodyPr wrap="square" rtlCol="0">
            <a:spAutoFit/>
          </a:bodyPr>
          <a:lstStyle/>
          <a:p>
            <a:r>
              <a:rPr lang="en-US" sz="2000" dirty="0">
                <a:latin typeface="Arial" pitchFamily="34" charset="0"/>
                <a:cs typeface="Arial" pitchFamily="34" charset="0"/>
              </a:rPr>
              <a:t>As shown in the figure</a:t>
            </a:r>
          </a:p>
        </p:txBody>
      </p:sp>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9024" y="1879534"/>
            <a:ext cx="4085424" cy="3491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80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sz="half" idx="1"/>
          </p:nvPr>
        </p:nvSpPr>
        <p:spPr>
          <a:xfrm>
            <a:off x="436950" y="1310103"/>
            <a:ext cx="8280400" cy="4896544"/>
          </a:xfrm>
        </p:spPr>
        <p:txBody>
          <a:bodyPr/>
          <a:lstStyle/>
          <a:p>
            <a:pPr algn="just" eaLnBrk="1" hangingPunct="1">
              <a:defRPr/>
            </a:pPr>
            <a:r>
              <a:rPr lang="en-GB" sz="2400" dirty="0"/>
              <a:t>When we talk about light ,it is conventional to specify its wavelength, </a:t>
            </a:r>
            <a:r>
              <a:rPr lang="en-GB" sz="2400" dirty="0">
                <a:cs typeface="Arial" charset="0"/>
              </a:rPr>
              <a:t>λ, instead of its frequency. </a:t>
            </a:r>
          </a:p>
          <a:p>
            <a:pPr eaLnBrk="1" hangingPunct="1">
              <a:defRPr/>
            </a:pPr>
            <a:r>
              <a:rPr lang="en-GB" sz="2400" dirty="0">
                <a:cs typeface="Arial" charset="0"/>
              </a:rPr>
              <a:t>Visible light has a wavelength on the order of </a:t>
            </a:r>
            <a:r>
              <a:rPr lang="en-GB" sz="2400" dirty="0" err="1">
                <a:cs typeface="Arial" charset="0"/>
              </a:rPr>
              <a:t>nanometers</a:t>
            </a:r>
            <a:r>
              <a:rPr lang="en-GB" sz="2400" dirty="0">
                <a:cs typeface="Arial" charset="0"/>
              </a:rPr>
              <a:t>. </a:t>
            </a:r>
          </a:p>
          <a:p>
            <a:pPr eaLnBrk="1" hangingPunct="1">
              <a:defRPr/>
            </a:pPr>
            <a:endParaRPr lang="en-GB" sz="2800" dirty="0">
              <a:cs typeface="Arial" charset="0"/>
            </a:endParaRPr>
          </a:p>
          <a:p>
            <a:pPr eaLnBrk="1" hangingPunct="1">
              <a:defRPr/>
            </a:pPr>
            <a:endParaRPr lang="en-GB" sz="2800" dirty="0">
              <a:cs typeface="Arial" charset="0"/>
            </a:endParaRPr>
          </a:p>
          <a:p>
            <a:pPr eaLnBrk="1" hangingPunct="1">
              <a:defRPr/>
            </a:pPr>
            <a:endParaRPr lang="en-GB" sz="2800" dirty="0">
              <a:cs typeface="Arial" charset="0"/>
            </a:endParaRPr>
          </a:p>
          <a:p>
            <a:pPr algn="just" eaLnBrk="1" hangingPunct="1">
              <a:defRPr/>
            </a:pPr>
            <a:r>
              <a:rPr lang="en-GB" sz="2400" dirty="0">
                <a:effectLst/>
              </a:rPr>
              <a:t>Thus, </a:t>
            </a:r>
            <a:r>
              <a:rPr lang="en-GB" sz="2400" dirty="0">
                <a:solidFill>
                  <a:srgbClr val="CC00FF"/>
                </a:solidFill>
                <a:effectLst/>
              </a:rPr>
              <a:t>a semiconductor with a 2 eV band-gap</a:t>
            </a:r>
            <a:r>
              <a:rPr lang="en-GB" sz="2400" dirty="0">
                <a:effectLst/>
              </a:rPr>
              <a:t> should give a </a:t>
            </a:r>
            <a:r>
              <a:rPr lang="en-GB" sz="2400" dirty="0">
                <a:solidFill>
                  <a:srgbClr val="CC00FF"/>
                </a:solidFill>
                <a:effectLst/>
              </a:rPr>
              <a:t>light at about 620 nm </a:t>
            </a:r>
            <a:r>
              <a:rPr lang="en-GB" sz="2400" dirty="0">
                <a:effectLst/>
              </a:rPr>
              <a:t>(in the red). A </a:t>
            </a:r>
            <a:r>
              <a:rPr lang="en-GB" sz="2400" dirty="0">
                <a:solidFill>
                  <a:srgbClr val="FFFF00"/>
                </a:solidFill>
                <a:effectLst/>
              </a:rPr>
              <a:t>3 eV band-gap material </a:t>
            </a:r>
            <a:r>
              <a:rPr lang="en-GB" sz="2400" dirty="0">
                <a:effectLst/>
              </a:rPr>
              <a:t>would emit at </a:t>
            </a:r>
            <a:r>
              <a:rPr lang="en-GB" sz="2400" dirty="0">
                <a:solidFill>
                  <a:srgbClr val="FFFF66"/>
                </a:solidFill>
                <a:effectLst/>
              </a:rPr>
              <a:t>414 nm</a:t>
            </a:r>
            <a:r>
              <a:rPr lang="en-GB" sz="2400" dirty="0">
                <a:effectLst/>
              </a:rPr>
              <a:t>, in the violet. </a:t>
            </a:r>
          </a:p>
          <a:p>
            <a:pPr algn="just" eaLnBrk="1" hangingPunct="1">
              <a:defRPr/>
            </a:pPr>
            <a:r>
              <a:rPr lang="en-GB" sz="2400" dirty="0">
                <a:effectLst/>
              </a:rPr>
              <a:t>The human eye, of  course, is not equally responsive to all </a:t>
            </a:r>
            <a:r>
              <a:rPr lang="en-GB" sz="2400" dirty="0" err="1">
                <a:effectLst/>
              </a:rPr>
              <a:t>colors</a:t>
            </a:r>
            <a:r>
              <a:rPr lang="en-GB" sz="2400" dirty="0">
                <a:effectLst/>
              </a:rPr>
              <a:t>.</a:t>
            </a:r>
            <a:endParaRPr lang="en-GB" sz="2400" dirty="0">
              <a:cs typeface="Arial" charset="0"/>
            </a:endParaRPr>
          </a:p>
        </p:txBody>
      </p:sp>
      <p:graphicFrame>
        <p:nvGraphicFramePr>
          <p:cNvPr id="1027" name="Object 11"/>
          <p:cNvGraphicFramePr>
            <a:graphicFrameLocks noGrp="1" noChangeAspect="1"/>
          </p:cNvGraphicFramePr>
          <p:nvPr>
            <p:ph sz="quarter" idx="3"/>
            <p:extLst>
              <p:ext uri="{D42A27DB-BD31-4B8C-83A1-F6EECF244321}">
                <p14:modId xmlns:p14="http://schemas.microsoft.com/office/powerpoint/2010/main" val="1325184031"/>
              </p:ext>
            </p:extLst>
          </p:nvPr>
        </p:nvGraphicFramePr>
        <p:xfrm>
          <a:off x="1043608" y="2780928"/>
          <a:ext cx="2295525" cy="911225"/>
        </p:xfrm>
        <a:graphic>
          <a:graphicData uri="http://schemas.openxmlformats.org/presentationml/2006/ole">
            <mc:AlternateContent xmlns:mc="http://schemas.openxmlformats.org/markup-compatibility/2006">
              <mc:Choice xmlns:v="urn:schemas-microsoft-com:vml" Requires="v">
                <p:oleObj spid="_x0000_s2070" name="Equation" r:id="rId3" imgW="2273040" imgH="901440" progId="Equation.DSMT4">
                  <p:embed/>
                </p:oleObj>
              </mc:Choice>
              <mc:Fallback>
                <p:oleObj name="Equation" r:id="rId3" imgW="2273040" imgH="9014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780928"/>
                        <a:ext cx="2295525" cy="911225"/>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13"/>
          <p:cNvGraphicFramePr>
            <a:graphicFrameLocks noChangeAspect="1"/>
          </p:cNvGraphicFramePr>
          <p:nvPr>
            <p:extLst>
              <p:ext uri="{D42A27DB-BD31-4B8C-83A1-F6EECF244321}">
                <p14:modId xmlns:p14="http://schemas.microsoft.com/office/powerpoint/2010/main" val="1071407547"/>
              </p:ext>
            </p:extLst>
          </p:nvPr>
        </p:nvGraphicFramePr>
        <p:xfrm>
          <a:off x="5148064" y="2708920"/>
          <a:ext cx="2295525" cy="911225"/>
        </p:xfrm>
        <a:graphic>
          <a:graphicData uri="http://schemas.openxmlformats.org/presentationml/2006/ole">
            <mc:AlternateContent xmlns:mc="http://schemas.openxmlformats.org/markup-compatibility/2006">
              <mc:Choice xmlns:v="urn:schemas-microsoft-com:vml" Requires="v">
                <p:oleObj spid="_x0000_s2071" name="Equation" r:id="rId5" imgW="2273040" imgH="901440" progId="Equation.DSMT4">
                  <p:embed/>
                </p:oleObj>
              </mc:Choice>
              <mc:Fallback>
                <p:oleObj name="Equation" r:id="rId5" imgW="2273040" imgH="9014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2708920"/>
                        <a:ext cx="2295525" cy="911225"/>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3528" y="260648"/>
            <a:ext cx="8424936" cy="646331"/>
          </a:xfrm>
          <a:prstGeom prst="rect">
            <a:avLst/>
          </a:prstGeom>
          <a:noFill/>
        </p:spPr>
        <p:txBody>
          <a:bodyPr wrap="square" rtlCol="0">
            <a:spAutoFit/>
          </a:bodyPr>
          <a:lstStyle/>
          <a:p>
            <a:r>
              <a:rPr lang="en-US" sz="3600" b="1" dirty="0">
                <a:solidFill>
                  <a:srgbClr val="002060"/>
                </a:solidFill>
                <a:effectLst>
                  <a:outerShdw blurRad="38100" dist="38100" dir="2700000" algn="tl">
                    <a:srgbClr val="000000">
                      <a:alpha val="43137"/>
                    </a:srgbClr>
                  </a:outerShdw>
                </a:effectLst>
              </a:rPr>
              <a:t>Light and Color Emission from a LED</a:t>
            </a:r>
          </a:p>
        </p:txBody>
      </p:sp>
    </p:spTree>
    <p:extLst>
      <p:ext uri="{BB962C8B-B14F-4D97-AF65-F5344CB8AC3E}">
        <p14:creationId xmlns:p14="http://schemas.microsoft.com/office/powerpoint/2010/main" val="1015666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6"/>
          <p:cNvSpPr>
            <a:spLocks noChangeArrowheads="1"/>
          </p:cNvSpPr>
          <p:nvPr/>
        </p:nvSpPr>
        <p:spPr bwMode="auto">
          <a:xfrm>
            <a:off x="1763713" y="1773238"/>
            <a:ext cx="720725" cy="2879725"/>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l-GR" altLang="el-GR"/>
          </a:p>
        </p:txBody>
      </p:sp>
      <p:sp>
        <p:nvSpPr>
          <p:cNvPr id="19459" name="Rectangle 2"/>
          <p:cNvSpPr>
            <a:spLocks noGrp="1" noChangeArrowheads="1"/>
          </p:cNvSpPr>
          <p:nvPr>
            <p:ph type="title"/>
          </p:nvPr>
        </p:nvSpPr>
        <p:spPr/>
        <p:txBody>
          <a:bodyPr/>
          <a:lstStyle/>
          <a:p>
            <a:pPr eaLnBrk="1" hangingPunct="1"/>
            <a:r>
              <a:rPr lang="tr-TR" altLang="el-GR" sz="2800">
                <a:solidFill>
                  <a:schemeClr val="tx1"/>
                </a:solidFill>
                <a:effectLst/>
              </a:rPr>
              <a:t>Relative response of the human eye to various colors</a:t>
            </a:r>
            <a:br>
              <a:rPr lang="tr-TR" altLang="el-GR" sz="2800">
                <a:solidFill>
                  <a:schemeClr val="tx1"/>
                </a:solidFill>
                <a:effectLst/>
              </a:rPr>
            </a:br>
            <a:endParaRPr lang="tr-TR" altLang="el-GR" sz="2800">
              <a:solidFill>
                <a:schemeClr val="tx1"/>
              </a:solidFill>
              <a:effectLst/>
            </a:endParaRPr>
          </a:p>
        </p:txBody>
      </p:sp>
      <p:sp>
        <p:nvSpPr>
          <p:cNvPr id="19460" name="Line 9"/>
          <p:cNvSpPr>
            <a:spLocks noChangeShapeType="1"/>
          </p:cNvSpPr>
          <p:nvPr/>
        </p:nvSpPr>
        <p:spPr bwMode="auto">
          <a:xfrm>
            <a:off x="2519363" y="1765300"/>
            <a:ext cx="0" cy="288131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1" name="Line 10"/>
          <p:cNvSpPr>
            <a:spLocks noChangeShapeType="1"/>
          </p:cNvSpPr>
          <p:nvPr/>
        </p:nvSpPr>
        <p:spPr bwMode="auto">
          <a:xfrm>
            <a:off x="3240088" y="1765300"/>
            <a:ext cx="0" cy="288131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2" name="Line 11"/>
          <p:cNvSpPr>
            <a:spLocks noChangeShapeType="1"/>
          </p:cNvSpPr>
          <p:nvPr/>
        </p:nvSpPr>
        <p:spPr bwMode="auto">
          <a:xfrm>
            <a:off x="3959225" y="1765300"/>
            <a:ext cx="0" cy="288131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3" name="Line 12"/>
          <p:cNvSpPr>
            <a:spLocks noChangeShapeType="1"/>
          </p:cNvSpPr>
          <p:nvPr/>
        </p:nvSpPr>
        <p:spPr bwMode="auto">
          <a:xfrm>
            <a:off x="4679950" y="1765300"/>
            <a:ext cx="0" cy="288131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4" name="Line 13"/>
          <p:cNvSpPr>
            <a:spLocks noChangeShapeType="1"/>
          </p:cNvSpPr>
          <p:nvPr/>
        </p:nvSpPr>
        <p:spPr bwMode="auto">
          <a:xfrm>
            <a:off x="5400675" y="1765300"/>
            <a:ext cx="0" cy="288131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5" name="Line 14"/>
          <p:cNvSpPr>
            <a:spLocks noChangeShapeType="1"/>
          </p:cNvSpPr>
          <p:nvPr/>
        </p:nvSpPr>
        <p:spPr bwMode="auto">
          <a:xfrm>
            <a:off x="6119813" y="1765300"/>
            <a:ext cx="0" cy="288131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6" name="Line 15"/>
          <p:cNvSpPr>
            <a:spLocks noChangeShapeType="1"/>
          </p:cNvSpPr>
          <p:nvPr/>
        </p:nvSpPr>
        <p:spPr bwMode="auto">
          <a:xfrm>
            <a:off x="6840538" y="1765300"/>
            <a:ext cx="0" cy="288131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 name="Text Box 19"/>
          <p:cNvSpPr txBox="1">
            <a:spLocks noChangeArrowheads="1"/>
          </p:cNvSpPr>
          <p:nvPr/>
        </p:nvSpPr>
        <p:spPr bwMode="auto">
          <a:xfrm>
            <a:off x="1584325" y="4718050"/>
            <a:ext cx="63357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tr-TR" altLang="el-GR">
                <a:solidFill>
                  <a:srgbClr val="CC3300"/>
                </a:solidFill>
              </a:rPr>
              <a:t>350    400      450     500      550     600     650     700      750</a:t>
            </a:r>
            <a:r>
              <a:rPr lang="tr-TR" altLang="el-GR"/>
              <a:t>    	</a:t>
            </a:r>
          </a:p>
        </p:txBody>
      </p:sp>
      <p:sp>
        <p:nvSpPr>
          <p:cNvPr id="19468" name="Text Box 20"/>
          <p:cNvSpPr txBox="1">
            <a:spLocks noChangeArrowheads="1"/>
          </p:cNvSpPr>
          <p:nvPr/>
        </p:nvSpPr>
        <p:spPr bwMode="auto">
          <a:xfrm>
            <a:off x="1008063" y="1406525"/>
            <a:ext cx="719137"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tr-TR" altLang="el-GR">
                <a:solidFill>
                  <a:srgbClr val="66FF33"/>
                </a:solidFill>
              </a:rPr>
              <a:t>10</a:t>
            </a:r>
            <a:r>
              <a:rPr lang="tr-TR" altLang="el-GR" baseline="30000">
                <a:solidFill>
                  <a:srgbClr val="66FF33"/>
                </a:solidFill>
              </a:rPr>
              <a:t>0</a:t>
            </a:r>
          </a:p>
          <a:p>
            <a:pPr eaLnBrk="1" hangingPunct="1">
              <a:spcBef>
                <a:spcPct val="50000"/>
              </a:spcBef>
            </a:pPr>
            <a:endParaRPr lang="tr-TR" altLang="el-GR">
              <a:solidFill>
                <a:srgbClr val="66FF33"/>
              </a:solidFill>
            </a:endParaRPr>
          </a:p>
          <a:p>
            <a:pPr eaLnBrk="1" hangingPunct="1">
              <a:spcBef>
                <a:spcPct val="50000"/>
              </a:spcBef>
            </a:pPr>
            <a:r>
              <a:rPr lang="tr-TR" altLang="el-GR">
                <a:solidFill>
                  <a:srgbClr val="66FF33"/>
                </a:solidFill>
              </a:rPr>
              <a:t>10</a:t>
            </a:r>
            <a:r>
              <a:rPr lang="tr-TR" altLang="el-GR" baseline="30000">
                <a:solidFill>
                  <a:srgbClr val="66FF33"/>
                </a:solidFill>
              </a:rPr>
              <a:t>-1</a:t>
            </a:r>
          </a:p>
          <a:p>
            <a:pPr eaLnBrk="1" hangingPunct="1">
              <a:spcBef>
                <a:spcPct val="50000"/>
              </a:spcBef>
            </a:pPr>
            <a:endParaRPr lang="tr-TR" altLang="el-GR">
              <a:solidFill>
                <a:srgbClr val="66FF33"/>
              </a:solidFill>
            </a:endParaRPr>
          </a:p>
          <a:p>
            <a:pPr eaLnBrk="1" hangingPunct="1">
              <a:spcBef>
                <a:spcPct val="50000"/>
              </a:spcBef>
            </a:pPr>
            <a:r>
              <a:rPr lang="tr-TR" altLang="el-GR">
                <a:solidFill>
                  <a:srgbClr val="66FF33"/>
                </a:solidFill>
              </a:rPr>
              <a:t>10</a:t>
            </a:r>
            <a:r>
              <a:rPr lang="tr-TR" altLang="el-GR" baseline="30000">
                <a:solidFill>
                  <a:srgbClr val="66FF33"/>
                </a:solidFill>
              </a:rPr>
              <a:t>-2</a:t>
            </a:r>
            <a:endParaRPr lang="tr-TR" altLang="el-GR">
              <a:solidFill>
                <a:srgbClr val="66FF33"/>
              </a:solidFill>
            </a:endParaRPr>
          </a:p>
          <a:p>
            <a:pPr eaLnBrk="1" hangingPunct="1">
              <a:spcBef>
                <a:spcPct val="50000"/>
              </a:spcBef>
            </a:pPr>
            <a:endParaRPr lang="tr-TR" altLang="el-GR">
              <a:solidFill>
                <a:srgbClr val="66FF33"/>
              </a:solidFill>
            </a:endParaRPr>
          </a:p>
          <a:p>
            <a:pPr eaLnBrk="1" hangingPunct="1">
              <a:spcBef>
                <a:spcPct val="50000"/>
              </a:spcBef>
            </a:pPr>
            <a:r>
              <a:rPr lang="tr-TR" altLang="el-GR">
                <a:solidFill>
                  <a:srgbClr val="66FF33"/>
                </a:solidFill>
              </a:rPr>
              <a:t>10</a:t>
            </a:r>
            <a:r>
              <a:rPr lang="tr-TR" altLang="el-GR" baseline="30000">
                <a:solidFill>
                  <a:srgbClr val="66FF33"/>
                </a:solidFill>
              </a:rPr>
              <a:t>-3</a:t>
            </a:r>
          </a:p>
          <a:p>
            <a:pPr eaLnBrk="1" hangingPunct="1">
              <a:spcBef>
                <a:spcPct val="50000"/>
              </a:spcBef>
            </a:pPr>
            <a:endParaRPr lang="tr-TR" altLang="el-GR">
              <a:solidFill>
                <a:srgbClr val="66FF33"/>
              </a:solidFill>
            </a:endParaRPr>
          </a:p>
          <a:p>
            <a:pPr eaLnBrk="1" hangingPunct="1">
              <a:spcBef>
                <a:spcPct val="50000"/>
              </a:spcBef>
            </a:pPr>
            <a:r>
              <a:rPr lang="tr-TR" altLang="el-GR">
                <a:solidFill>
                  <a:srgbClr val="66FF33"/>
                </a:solidFill>
              </a:rPr>
              <a:t>10</a:t>
            </a:r>
            <a:r>
              <a:rPr lang="tr-TR" altLang="el-GR" baseline="30000">
                <a:solidFill>
                  <a:srgbClr val="66FF33"/>
                </a:solidFill>
              </a:rPr>
              <a:t>-4</a:t>
            </a:r>
            <a:endParaRPr lang="tr-TR" altLang="el-GR">
              <a:solidFill>
                <a:srgbClr val="66FF33"/>
              </a:solidFill>
            </a:endParaRPr>
          </a:p>
        </p:txBody>
      </p:sp>
      <p:sp>
        <p:nvSpPr>
          <p:cNvPr id="19469" name="Freeform 28"/>
          <p:cNvSpPr>
            <a:spLocks/>
          </p:cNvSpPr>
          <p:nvPr/>
        </p:nvSpPr>
        <p:spPr bwMode="auto">
          <a:xfrm>
            <a:off x="5040313" y="901700"/>
            <a:ext cx="1239837" cy="992188"/>
          </a:xfrm>
          <a:custGeom>
            <a:avLst/>
            <a:gdLst>
              <a:gd name="T0" fmla="*/ 781 w 781"/>
              <a:gd name="T1" fmla="*/ 0 h 625"/>
              <a:gd name="T2" fmla="*/ 159 w 781"/>
              <a:gd name="T3" fmla="*/ 64 h 625"/>
              <a:gd name="T4" fmla="*/ 0 w 781"/>
              <a:gd name="T5" fmla="*/ 625 h 625"/>
              <a:gd name="T6" fmla="*/ 0 60000 65536"/>
              <a:gd name="T7" fmla="*/ 0 60000 65536"/>
              <a:gd name="T8" fmla="*/ 0 60000 65536"/>
              <a:gd name="T9" fmla="*/ 0 w 781"/>
              <a:gd name="T10" fmla="*/ 0 h 625"/>
              <a:gd name="T11" fmla="*/ 781 w 781"/>
              <a:gd name="T12" fmla="*/ 625 h 625"/>
            </a:gdLst>
            <a:ahLst/>
            <a:cxnLst>
              <a:cxn ang="T6">
                <a:pos x="T0" y="T1"/>
              </a:cxn>
              <a:cxn ang="T7">
                <a:pos x="T2" y="T3"/>
              </a:cxn>
              <a:cxn ang="T8">
                <a:pos x="T4" y="T5"/>
              </a:cxn>
            </a:cxnLst>
            <a:rect l="T9" t="T10" r="T11" b="T12"/>
            <a:pathLst>
              <a:path w="781" h="625">
                <a:moveTo>
                  <a:pt x="781" y="0"/>
                </a:moveTo>
                <a:lnTo>
                  <a:pt x="159" y="64"/>
                </a:lnTo>
                <a:lnTo>
                  <a:pt x="0" y="625"/>
                </a:ln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l-GR" altLang="el-GR"/>
          </a:p>
        </p:txBody>
      </p:sp>
      <p:sp>
        <p:nvSpPr>
          <p:cNvPr id="46109" name="Text Box 29"/>
          <p:cNvSpPr txBox="1">
            <a:spLocks noChangeArrowheads="1"/>
          </p:cNvSpPr>
          <p:nvPr/>
        </p:nvSpPr>
        <p:spPr bwMode="auto">
          <a:xfrm>
            <a:off x="6192838" y="685800"/>
            <a:ext cx="2843212" cy="366713"/>
          </a:xfrm>
          <a:prstGeom prst="rect">
            <a:avLst/>
          </a:prstGeom>
          <a:noFill/>
          <a:ln w="9525">
            <a:noFill/>
            <a:miter lim="800000"/>
            <a:headEnd/>
            <a:tailEnd/>
          </a:ln>
          <a:effectLst/>
        </p:spPr>
        <p:txBody>
          <a:bodyPr>
            <a:spAutoFit/>
          </a:bodyPr>
          <a:lstStyle/>
          <a:p>
            <a:pPr>
              <a:spcBef>
                <a:spcPct val="50000"/>
              </a:spcBef>
              <a:defRPr/>
            </a:pPr>
            <a:r>
              <a:rPr lang="tr-TR" i="1" u="sng">
                <a:solidFill>
                  <a:srgbClr val="FF0000"/>
                </a:solidFill>
                <a:effectLst>
                  <a:outerShdw blurRad="38100" dist="38100" dir="2700000" algn="tl">
                    <a:srgbClr val="000000"/>
                  </a:outerShdw>
                </a:effectLst>
              </a:rPr>
              <a:t>Relative eye response</a:t>
            </a:r>
          </a:p>
        </p:txBody>
      </p:sp>
      <p:sp>
        <p:nvSpPr>
          <p:cNvPr id="19471" name="Text Box 36"/>
          <p:cNvSpPr txBox="1">
            <a:spLocks noChangeArrowheads="1"/>
          </p:cNvSpPr>
          <p:nvPr/>
        </p:nvSpPr>
        <p:spPr bwMode="auto">
          <a:xfrm>
            <a:off x="2951163" y="5078413"/>
            <a:ext cx="316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tr-TR" altLang="el-GR">
                <a:solidFill>
                  <a:srgbClr val="FFFF00"/>
                </a:solidFill>
              </a:rPr>
              <a:t>Wavelength in nanometers</a:t>
            </a:r>
          </a:p>
        </p:txBody>
      </p:sp>
      <p:sp>
        <p:nvSpPr>
          <p:cNvPr id="19472" name="Rectangle 39"/>
          <p:cNvSpPr>
            <a:spLocks noChangeArrowheads="1"/>
          </p:cNvSpPr>
          <p:nvPr/>
        </p:nvSpPr>
        <p:spPr bwMode="auto">
          <a:xfrm>
            <a:off x="2484438" y="1773238"/>
            <a:ext cx="647700" cy="2879725"/>
          </a:xfrm>
          <a:prstGeom prst="rect">
            <a:avLst/>
          </a:prstGeom>
          <a:solidFill>
            <a:srgbClr val="CC00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00FF"/>
            </a:extrusionClr>
          </a:sp3d>
        </p:spPr>
        <p:txBody>
          <a:bodyPr wrap="none" anchor="ctr">
            <a:flatTx/>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l-GR" altLang="el-GR"/>
          </a:p>
        </p:txBody>
      </p:sp>
      <p:sp>
        <p:nvSpPr>
          <p:cNvPr id="19473" name="Line 37"/>
          <p:cNvSpPr>
            <a:spLocks noChangeShapeType="1"/>
          </p:cNvSpPr>
          <p:nvPr/>
        </p:nvSpPr>
        <p:spPr bwMode="auto">
          <a:xfrm flipV="1">
            <a:off x="1943100" y="1765300"/>
            <a:ext cx="0" cy="28813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4" name="Rectangle 38"/>
          <p:cNvSpPr>
            <a:spLocks noChangeArrowheads="1"/>
          </p:cNvSpPr>
          <p:nvPr/>
        </p:nvSpPr>
        <p:spPr bwMode="auto">
          <a:xfrm>
            <a:off x="431800" y="5455104"/>
            <a:ext cx="8604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tr-TR" altLang="el-GR" sz="2400" b="0" dirty="0">
                <a:latin typeface="+mn-lt"/>
              </a:rPr>
              <a:t>The materials which are used for important light emitting diodes (LEDs) for each of the different spectral regions.</a:t>
            </a:r>
          </a:p>
        </p:txBody>
      </p:sp>
      <p:sp>
        <p:nvSpPr>
          <p:cNvPr id="46110" name="Text Box 30"/>
          <p:cNvSpPr txBox="1">
            <a:spLocks noChangeArrowheads="1"/>
          </p:cNvSpPr>
          <p:nvPr/>
        </p:nvSpPr>
        <p:spPr bwMode="auto">
          <a:xfrm rot="16200000">
            <a:off x="2043907" y="2874169"/>
            <a:ext cx="863600" cy="376237"/>
          </a:xfrm>
          <a:prstGeom prst="rect">
            <a:avLst/>
          </a:prstGeom>
          <a:noFill/>
          <a:ln w="9525">
            <a:solidFill>
              <a:srgbClr val="FF99FF"/>
            </a:solidFill>
            <a:miter lim="800000"/>
            <a:headEnd/>
            <a:tailEnd/>
          </a:ln>
          <a:effectLst/>
        </p:spPr>
        <p:txBody>
          <a:bodyPr>
            <a:spAutoFit/>
          </a:bodyPr>
          <a:lstStyle/>
          <a:p>
            <a:pPr>
              <a:spcBef>
                <a:spcPct val="50000"/>
              </a:spcBef>
              <a:defRPr/>
            </a:pPr>
            <a:r>
              <a:rPr lang="tr-TR">
                <a:effectLst>
                  <a:outerShdw blurRad="38100" dist="38100" dir="2700000" algn="tl">
                    <a:srgbClr val="000000"/>
                  </a:outerShdw>
                </a:effectLst>
              </a:rPr>
              <a:t>GaN</a:t>
            </a:r>
          </a:p>
        </p:txBody>
      </p:sp>
      <p:sp>
        <p:nvSpPr>
          <p:cNvPr id="19476" name="Rectangle 40"/>
          <p:cNvSpPr>
            <a:spLocks noChangeArrowheads="1"/>
          </p:cNvSpPr>
          <p:nvPr/>
        </p:nvSpPr>
        <p:spPr bwMode="auto">
          <a:xfrm>
            <a:off x="3132138" y="1773238"/>
            <a:ext cx="719137" cy="2879725"/>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l-GR" altLang="el-GR"/>
          </a:p>
        </p:txBody>
      </p:sp>
      <p:sp>
        <p:nvSpPr>
          <p:cNvPr id="46111" name="Text Box 31"/>
          <p:cNvSpPr txBox="1">
            <a:spLocks noChangeArrowheads="1"/>
          </p:cNvSpPr>
          <p:nvPr/>
        </p:nvSpPr>
        <p:spPr bwMode="auto">
          <a:xfrm rot="16200000">
            <a:off x="2851944" y="2874169"/>
            <a:ext cx="863600" cy="376238"/>
          </a:xfrm>
          <a:prstGeom prst="rect">
            <a:avLst/>
          </a:prstGeom>
          <a:noFill/>
          <a:ln w="9525">
            <a:solidFill>
              <a:srgbClr val="FF99FF"/>
            </a:solidFill>
            <a:miter lim="800000"/>
            <a:headEnd/>
            <a:tailEnd/>
          </a:ln>
          <a:effectLst/>
        </p:spPr>
        <p:txBody>
          <a:bodyPr>
            <a:spAutoFit/>
          </a:bodyPr>
          <a:lstStyle/>
          <a:p>
            <a:pPr>
              <a:spcBef>
                <a:spcPct val="50000"/>
              </a:spcBef>
              <a:defRPr/>
            </a:pPr>
            <a:r>
              <a:rPr lang="tr-TR">
                <a:effectLst>
                  <a:outerShdw blurRad="38100" dist="38100" dir="2700000" algn="tl">
                    <a:srgbClr val="000000"/>
                  </a:outerShdw>
                </a:effectLst>
              </a:rPr>
              <a:t>ZnSe</a:t>
            </a:r>
          </a:p>
        </p:txBody>
      </p:sp>
      <p:sp>
        <p:nvSpPr>
          <p:cNvPr id="19478" name="Text Box 22"/>
          <p:cNvSpPr txBox="1">
            <a:spLocks noChangeArrowheads="1"/>
          </p:cNvSpPr>
          <p:nvPr/>
        </p:nvSpPr>
        <p:spPr bwMode="auto">
          <a:xfrm>
            <a:off x="2484438" y="4141788"/>
            <a:ext cx="647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tr-TR" altLang="el-GR" sz="1400"/>
              <a:t>violet</a:t>
            </a:r>
          </a:p>
        </p:txBody>
      </p:sp>
      <p:sp>
        <p:nvSpPr>
          <p:cNvPr id="19479" name="Text Box 23"/>
          <p:cNvSpPr txBox="1">
            <a:spLocks noChangeArrowheads="1"/>
          </p:cNvSpPr>
          <p:nvPr/>
        </p:nvSpPr>
        <p:spPr bwMode="auto">
          <a:xfrm>
            <a:off x="3203575" y="4141788"/>
            <a:ext cx="647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tr-TR" altLang="el-GR" sz="1400"/>
              <a:t>blue</a:t>
            </a:r>
          </a:p>
        </p:txBody>
      </p:sp>
      <p:sp>
        <p:nvSpPr>
          <p:cNvPr id="19480" name="Rectangle 41"/>
          <p:cNvSpPr>
            <a:spLocks noChangeArrowheads="1"/>
          </p:cNvSpPr>
          <p:nvPr/>
        </p:nvSpPr>
        <p:spPr bwMode="auto">
          <a:xfrm>
            <a:off x="3852863" y="1773238"/>
            <a:ext cx="719137" cy="2879725"/>
          </a:xfrm>
          <a:prstGeom prst="rect">
            <a:avLst/>
          </a:prstGeom>
          <a:solidFill>
            <a:srgbClr val="66FF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FF33"/>
            </a:extrusionClr>
          </a:sp3d>
        </p:spPr>
        <p:txBody>
          <a:bodyPr wrap="none" anchor="ctr">
            <a:flatTx/>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l-GR" altLang="el-GR"/>
          </a:p>
        </p:txBody>
      </p:sp>
      <p:sp>
        <p:nvSpPr>
          <p:cNvPr id="46112" name="Text Box 32"/>
          <p:cNvSpPr txBox="1">
            <a:spLocks noChangeArrowheads="1"/>
          </p:cNvSpPr>
          <p:nvPr/>
        </p:nvSpPr>
        <p:spPr bwMode="auto">
          <a:xfrm rot="16200000">
            <a:off x="3485356" y="2799557"/>
            <a:ext cx="1006475" cy="376238"/>
          </a:xfrm>
          <a:prstGeom prst="rect">
            <a:avLst/>
          </a:prstGeom>
          <a:noFill/>
          <a:ln w="9525">
            <a:solidFill>
              <a:srgbClr val="FF99FF"/>
            </a:solidFill>
            <a:miter lim="800000"/>
            <a:headEnd/>
            <a:tailEnd/>
          </a:ln>
          <a:effectLst/>
        </p:spPr>
        <p:txBody>
          <a:bodyPr>
            <a:spAutoFit/>
          </a:bodyPr>
          <a:lstStyle/>
          <a:p>
            <a:pPr>
              <a:spcBef>
                <a:spcPct val="50000"/>
              </a:spcBef>
              <a:defRPr/>
            </a:pPr>
            <a:r>
              <a:rPr lang="tr-TR">
                <a:effectLst>
                  <a:outerShdw blurRad="38100" dist="38100" dir="2700000" algn="tl">
                    <a:srgbClr val="000000"/>
                  </a:outerShdw>
                </a:effectLst>
              </a:rPr>
              <a:t>GaP:N</a:t>
            </a:r>
          </a:p>
        </p:txBody>
      </p:sp>
      <p:sp>
        <p:nvSpPr>
          <p:cNvPr id="19482" name="Text Box 24"/>
          <p:cNvSpPr txBox="1">
            <a:spLocks noChangeArrowheads="1"/>
          </p:cNvSpPr>
          <p:nvPr/>
        </p:nvSpPr>
        <p:spPr bwMode="auto">
          <a:xfrm>
            <a:off x="3851275" y="4141788"/>
            <a:ext cx="719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tr-TR" altLang="el-GR" sz="1400"/>
              <a:t>green</a:t>
            </a:r>
          </a:p>
        </p:txBody>
      </p:sp>
      <p:sp>
        <p:nvSpPr>
          <p:cNvPr id="19483" name="Rectangle 42"/>
          <p:cNvSpPr>
            <a:spLocks noChangeArrowheads="1"/>
          </p:cNvSpPr>
          <p:nvPr/>
        </p:nvSpPr>
        <p:spPr bwMode="auto">
          <a:xfrm>
            <a:off x="4572000" y="1773238"/>
            <a:ext cx="720725" cy="287972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l-GR" altLang="el-GR"/>
          </a:p>
        </p:txBody>
      </p:sp>
      <p:sp>
        <p:nvSpPr>
          <p:cNvPr id="19484" name="Text Box 25"/>
          <p:cNvSpPr txBox="1">
            <a:spLocks noChangeArrowheads="1"/>
          </p:cNvSpPr>
          <p:nvPr/>
        </p:nvSpPr>
        <p:spPr bwMode="auto">
          <a:xfrm>
            <a:off x="4643438" y="4141788"/>
            <a:ext cx="792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tr-TR" altLang="el-GR" sz="1400"/>
              <a:t>yellow</a:t>
            </a:r>
          </a:p>
        </p:txBody>
      </p:sp>
      <p:sp>
        <p:nvSpPr>
          <p:cNvPr id="19485" name="Rectangle 43"/>
          <p:cNvSpPr>
            <a:spLocks noChangeArrowheads="1"/>
          </p:cNvSpPr>
          <p:nvPr/>
        </p:nvSpPr>
        <p:spPr bwMode="auto">
          <a:xfrm>
            <a:off x="5292725" y="1773238"/>
            <a:ext cx="719138" cy="2879725"/>
          </a:xfrm>
          <a:prstGeom prst="rect">
            <a:avLst/>
          </a:prstGeom>
          <a:solidFill>
            <a:srgbClr val="FF66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6600"/>
            </a:extrusionClr>
          </a:sp3d>
        </p:spPr>
        <p:txBody>
          <a:bodyPr wrap="none" anchor="ctr">
            <a:flatTx/>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l-GR" altLang="el-GR"/>
          </a:p>
        </p:txBody>
      </p:sp>
      <p:sp>
        <p:nvSpPr>
          <p:cNvPr id="19486" name="Rectangle 44"/>
          <p:cNvSpPr>
            <a:spLocks noChangeArrowheads="1"/>
          </p:cNvSpPr>
          <p:nvPr/>
        </p:nvSpPr>
        <p:spPr bwMode="auto">
          <a:xfrm>
            <a:off x="6011863" y="1773238"/>
            <a:ext cx="792162" cy="2879725"/>
          </a:xfrm>
          <a:prstGeom prst="rect">
            <a:avLst/>
          </a:prstGeom>
          <a:solidFill>
            <a:srgbClr val="FF00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flatTx/>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l-GR" altLang="el-GR"/>
          </a:p>
        </p:txBody>
      </p:sp>
      <p:sp>
        <p:nvSpPr>
          <p:cNvPr id="46113" name="Text Box 33"/>
          <p:cNvSpPr txBox="1">
            <a:spLocks noChangeArrowheads="1"/>
          </p:cNvSpPr>
          <p:nvPr/>
        </p:nvSpPr>
        <p:spPr bwMode="auto">
          <a:xfrm rot="16200000">
            <a:off x="4114007" y="2618581"/>
            <a:ext cx="1365250" cy="376237"/>
          </a:xfrm>
          <a:prstGeom prst="rect">
            <a:avLst/>
          </a:prstGeom>
          <a:noFill/>
          <a:ln w="9525">
            <a:solidFill>
              <a:srgbClr val="FF99FF"/>
            </a:solidFill>
            <a:miter lim="800000"/>
            <a:headEnd/>
            <a:tailEnd/>
          </a:ln>
          <a:effectLst/>
        </p:spPr>
        <p:txBody>
          <a:bodyPr>
            <a:spAutoFit/>
          </a:bodyPr>
          <a:lstStyle/>
          <a:p>
            <a:pPr>
              <a:spcBef>
                <a:spcPct val="50000"/>
              </a:spcBef>
              <a:defRPr/>
            </a:pPr>
            <a:r>
              <a:rPr lang="tr-TR">
                <a:effectLst>
                  <a:outerShdw blurRad="38100" dist="38100" dir="2700000" algn="tl">
                    <a:srgbClr val="000000"/>
                  </a:outerShdw>
                </a:effectLst>
              </a:rPr>
              <a:t>GaAs</a:t>
            </a:r>
            <a:r>
              <a:rPr lang="tr-TR" baseline="-25000">
                <a:effectLst>
                  <a:outerShdw blurRad="38100" dist="38100" dir="2700000" algn="tl">
                    <a:srgbClr val="000000"/>
                  </a:outerShdw>
                </a:effectLst>
              </a:rPr>
              <a:t>.14</a:t>
            </a:r>
            <a:r>
              <a:rPr lang="tr-TR" baseline="30000">
                <a:effectLst>
                  <a:outerShdw blurRad="38100" dist="38100" dir="2700000" algn="tl">
                    <a:srgbClr val="000000"/>
                  </a:outerShdw>
                </a:effectLst>
              </a:rPr>
              <a:t>p</a:t>
            </a:r>
            <a:r>
              <a:rPr lang="tr-TR" baseline="-25000">
                <a:effectLst>
                  <a:outerShdw blurRad="38100" dist="38100" dir="2700000" algn="tl">
                    <a:srgbClr val="000000"/>
                  </a:outerShdw>
                </a:effectLst>
              </a:rPr>
              <a:t>86</a:t>
            </a:r>
            <a:endParaRPr lang="tr-TR">
              <a:effectLst>
                <a:outerShdw blurRad="38100" dist="38100" dir="2700000" algn="tl">
                  <a:srgbClr val="000000"/>
                </a:outerShdw>
              </a:effectLst>
            </a:endParaRPr>
          </a:p>
        </p:txBody>
      </p:sp>
      <p:sp>
        <p:nvSpPr>
          <p:cNvPr id="46114" name="Text Box 34"/>
          <p:cNvSpPr txBox="1">
            <a:spLocks noChangeArrowheads="1"/>
          </p:cNvSpPr>
          <p:nvPr/>
        </p:nvSpPr>
        <p:spPr bwMode="auto">
          <a:xfrm rot="16200000">
            <a:off x="4672807" y="2620169"/>
            <a:ext cx="1365250" cy="376237"/>
          </a:xfrm>
          <a:prstGeom prst="rect">
            <a:avLst/>
          </a:prstGeom>
          <a:noFill/>
          <a:ln w="9525">
            <a:solidFill>
              <a:srgbClr val="FF99FF"/>
            </a:solidFill>
            <a:miter lim="800000"/>
            <a:headEnd/>
            <a:tailEnd/>
          </a:ln>
          <a:effectLst/>
        </p:spPr>
        <p:txBody>
          <a:bodyPr>
            <a:spAutoFit/>
          </a:bodyPr>
          <a:lstStyle/>
          <a:p>
            <a:pPr>
              <a:spcBef>
                <a:spcPct val="50000"/>
              </a:spcBef>
              <a:defRPr/>
            </a:pPr>
            <a:r>
              <a:rPr lang="tr-TR">
                <a:effectLst>
                  <a:outerShdw blurRad="38100" dist="38100" dir="2700000" algn="tl">
                    <a:srgbClr val="000000"/>
                  </a:outerShdw>
                </a:effectLst>
              </a:rPr>
              <a:t>GaAs</a:t>
            </a:r>
            <a:r>
              <a:rPr lang="tr-TR" baseline="-25000">
                <a:effectLst>
                  <a:outerShdw blurRad="38100" dist="38100" dir="2700000" algn="tl">
                    <a:srgbClr val="000000"/>
                  </a:outerShdw>
                </a:effectLst>
              </a:rPr>
              <a:t>.35</a:t>
            </a:r>
            <a:r>
              <a:rPr lang="tr-TR" baseline="30000">
                <a:effectLst>
                  <a:outerShdw blurRad="38100" dist="38100" dir="2700000" algn="tl">
                    <a:srgbClr val="000000"/>
                  </a:outerShdw>
                </a:effectLst>
              </a:rPr>
              <a:t>p</a:t>
            </a:r>
            <a:r>
              <a:rPr lang="tr-TR" baseline="-25000">
                <a:effectLst>
                  <a:outerShdw blurRad="38100" dist="38100" dir="2700000" algn="tl">
                    <a:srgbClr val="000000"/>
                  </a:outerShdw>
                </a:effectLst>
              </a:rPr>
              <a:t>65</a:t>
            </a:r>
            <a:endParaRPr lang="tr-TR">
              <a:effectLst>
                <a:outerShdw blurRad="38100" dist="38100" dir="2700000" algn="tl">
                  <a:srgbClr val="000000"/>
                </a:outerShdw>
              </a:effectLst>
            </a:endParaRPr>
          </a:p>
        </p:txBody>
      </p:sp>
      <p:sp>
        <p:nvSpPr>
          <p:cNvPr id="19489" name="Text Box 27"/>
          <p:cNvSpPr txBox="1">
            <a:spLocks noChangeArrowheads="1"/>
          </p:cNvSpPr>
          <p:nvPr/>
        </p:nvSpPr>
        <p:spPr bwMode="auto">
          <a:xfrm>
            <a:off x="6156325" y="4141788"/>
            <a:ext cx="647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tr-TR" altLang="el-GR" sz="1400"/>
              <a:t>red</a:t>
            </a:r>
          </a:p>
        </p:txBody>
      </p:sp>
      <p:sp>
        <p:nvSpPr>
          <p:cNvPr id="19490" name="Text Box 26"/>
          <p:cNvSpPr txBox="1">
            <a:spLocks noChangeArrowheads="1"/>
          </p:cNvSpPr>
          <p:nvPr/>
        </p:nvSpPr>
        <p:spPr bwMode="auto">
          <a:xfrm>
            <a:off x="5292725" y="4141788"/>
            <a:ext cx="792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tr-TR" altLang="el-GR" sz="1400"/>
              <a:t>orange</a:t>
            </a:r>
          </a:p>
        </p:txBody>
      </p:sp>
      <p:sp>
        <p:nvSpPr>
          <p:cNvPr id="19491" name="Rectangle 45"/>
          <p:cNvSpPr>
            <a:spLocks noChangeArrowheads="1"/>
          </p:cNvSpPr>
          <p:nvPr/>
        </p:nvSpPr>
        <p:spPr bwMode="auto">
          <a:xfrm>
            <a:off x="6804025" y="1773238"/>
            <a:ext cx="720725" cy="2879725"/>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l-GR" altLang="el-GR"/>
          </a:p>
        </p:txBody>
      </p:sp>
      <p:sp>
        <p:nvSpPr>
          <p:cNvPr id="19492" name="Freeform 7"/>
          <p:cNvSpPr>
            <a:spLocks/>
          </p:cNvSpPr>
          <p:nvPr/>
        </p:nvSpPr>
        <p:spPr bwMode="auto">
          <a:xfrm>
            <a:off x="2263775" y="1609725"/>
            <a:ext cx="5043488" cy="3036888"/>
          </a:xfrm>
          <a:custGeom>
            <a:avLst/>
            <a:gdLst>
              <a:gd name="T0" fmla="*/ 25 w 3177"/>
              <a:gd name="T1" fmla="*/ 1913 h 1913"/>
              <a:gd name="T2" fmla="*/ 251 w 3177"/>
              <a:gd name="T3" fmla="*/ 1345 h 1913"/>
              <a:gd name="T4" fmla="*/ 1531 w 3177"/>
              <a:gd name="T5" fmla="*/ 93 h 1913"/>
              <a:gd name="T6" fmla="*/ 3177 w 3177"/>
              <a:gd name="T7" fmla="*/ 1903 h 1913"/>
              <a:gd name="T8" fmla="*/ 0 60000 65536"/>
              <a:gd name="T9" fmla="*/ 0 60000 65536"/>
              <a:gd name="T10" fmla="*/ 0 60000 65536"/>
              <a:gd name="T11" fmla="*/ 0 60000 65536"/>
              <a:gd name="T12" fmla="*/ 0 w 3177"/>
              <a:gd name="T13" fmla="*/ 0 h 1913"/>
              <a:gd name="T14" fmla="*/ 3177 w 3177"/>
              <a:gd name="T15" fmla="*/ 1913 h 1913"/>
            </a:gdLst>
            <a:ahLst/>
            <a:cxnLst>
              <a:cxn ang="T8">
                <a:pos x="T0" y="T1"/>
              </a:cxn>
              <a:cxn ang="T9">
                <a:pos x="T2" y="T3"/>
              </a:cxn>
              <a:cxn ang="T10">
                <a:pos x="T4" y="T5"/>
              </a:cxn>
              <a:cxn ang="T11">
                <a:pos x="T6" y="T7"/>
              </a:cxn>
            </a:cxnLst>
            <a:rect l="T12" t="T13" r="T14" b="T15"/>
            <a:pathLst>
              <a:path w="3177" h="1913">
                <a:moveTo>
                  <a:pt x="25" y="1913"/>
                </a:moveTo>
                <a:cubicBezTo>
                  <a:pt x="63" y="1818"/>
                  <a:pt x="0" y="1648"/>
                  <a:pt x="251" y="1345"/>
                </a:cubicBezTo>
                <a:cubicBezTo>
                  <a:pt x="502" y="1042"/>
                  <a:pt x="1043" y="0"/>
                  <a:pt x="1531" y="93"/>
                </a:cubicBezTo>
                <a:cubicBezTo>
                  <a:pt x="2019" y="186"/>
                  <a:pt x="2834" y="1526"/>
                  <a:pt x="3177" y="1903"/>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l-GR" altLang="el-GR"/>
          </a:p>
        </p:txBody>
      </p:sp>
      <p:sp>
        <p:nvSpPr>
          <p:cNvPr id="19493" name="Line 18"/>
          <p:cNvSpPr>
            <a:spLocks noChangeShapeType="1"/>
          </p:cNvSpPr>
          <p:nvPr/>
        </p:nvSpPr>
        <p:spPr bwMode="auto">
          <a:xfrm flipV="1">
            <a:off x="1763713" y="3933825"/>
            <a:ext cx="5761037"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4" name="Line 17"/>
          <p:cNvSpPr>
            <a:spLocks noChangeShapeType="1"/>
          </p:cNvSpPr>
          <p:nvPr/>
        </p:nvSpPr>
        <p:spPr bwMode="auto">
          <a:xfrm flipV="1">
            <a:off x="1763713" y="3213100"/>
            <a:ext cx="5761037"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5" name="Line 16"/>
          <p:cNvSpPr>
            <a:spLocks noChangeShapeType="1"/>
          </p:cNvSpPr>
          <p:nvPr/>
        </p:nvSpPr>
        <p:spPr bwMode="auto">
          <a:xfrm flipV="1">
            <a:off x="1763713" y="2492375"/>
            <a:ext cx="5761037"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5" name="Text Box 35"/>
          <p:cNvSpPr txBox="1">
            <a:spLocks noChangeArrowheads="1"/>
          </p:cNvSpPr>
          <p:nvPr/>
        </p:nvSpPr>
        <p:spPr bwMode="auto">
          <a:xfrm rot="16200000">
            <a:off x="5609432" y="2620169"/>
            <a:ext cx="1365250" cy="376237"/>
          </a:xfrm>
          <a:prstGeom prst="rect">
            <a:avLst/>
          </a:prstGeom>
          <a:noFill/>
          <a:ln w="9525">
            <a:solidFill>
              <a:srgbClr val="FF99FF"/>
            </a:solidFill>
            <a:miter lim="800000"/>
            <a:headEnd/>
            <a:tailEnd/>
          </a:ln>
          <a:effectLst/>
        </p:spPr>
        <p:txBody>
          <a:bodyPr>
            <a:spAutoFit/>
          </a:bodyPr>
          <a:lstStyle/>
          <a:p>
            <a:pPr>
              <a:spcBef>
                <a:spcPct val="50000"/>
              </a:spcBef>
              <a:defRPr/>
            </a:pPr>
            <a:r>
              <a:rPr lang="tr-TR">
                <a:effectLst>
                  <a:outerShdw blurRad="38100" dist="38100" dir="2700000" algn="tl">
                    <a:srgbClr val="000000"/>
                  </a:outerShdw>
                </a:effectLst>
              </a:rPr>
              <a:t>GaAs</a:t>
            </a:r>
            <a:r>
              <a:rPr lang="tr-TR" baseline="-25000">
                <a:effectLst>
                  <a:outerShdw blurRad="38100" dist="38100" dir="2700000" algn="tl">
                    <a:srgbClr val="000000"/>
                  </a:outerShdw>
                </a:effectLst>
              </a:rPr>
              <a:t>.6</a:t>
            </a:r>
            <a:r>
              <a:rPr lang="tr-TR" baseline="30000">
                <a:effectLst>
                  <a:outerShdw blurRad="38100" dist="38100" dir="2700000" algn="tl">
                    <a:srgbClr val="000000"/>
                  </a:outerShdw>
                </a:effectLst>
              </a:rPr>
              <a:t>p</a:t>
            </a:r>
            <a:r>
              <a:rPr lang="tr-TR" baseline="-25000">
                <a:effectLst>
                  <a:outerShdw blurRad="38100" dist="38100" dir="2700000" algn="tl">
                    <a:srgbClr val="000000"/>
                  </a:outerShdw>
                </a:effectLst>
              </a:rPr>
              <a:t>4</a:t>
            </a:r>
            <a:endParaRPr lang="tr-TR">
              <a:effectLst>
                <a:outerShdw blurRad="38100" dist="38100" dir="2700000" algn="tl">
                  <a:srgbClr val="000000"/>
                </a:outerShdw>
              </a:effectLst>
            </a:endParaRPr>
          </a:p>
        </p:txBody>
      </p:sp>
      <p:pic>
        <p:nvPicPr>
          <p:cNvPr id="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382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183" y="476672"/>
            <a:ext cx="8167265" cy="400110"/>
          </a:xfrm>
          <a:prstGeom prst="rect">
            <a:avLst/>
          </a:prstGeom>
          <a:noFill/>
        </p:spPr>
        <p:txBody>
          <a:bodyPr wrap="square" rtlCol="0">
            <a:spAutoFit/>
          </a:bodyPr>
          <a:lstStyle/>
          <a:p>
            <a:r>
              <a:rPr lang="en-US" sz="2000" dirty="0">
                <a:latin typeface="Arial" pitchFamily="34" charset="0"/>
                <a:cs typeface="Arial" pitchFamily="34" charset="0"/>
              </a:rPr>
              <a:t>As the forward current through the p-n junction is:</a:t>
            </a:r>
          </a:p>
        </p:txBody>
      </p:sp>
      <mc:AlternateContent xmlns:mc="http://schemas.openxmlformats.org/markup-compatibility/2006" xmlns:a14="http://schemas.microsoft.com/office/drawing/2010/main">
        <mc:Choice Requires="a14">
          <p:sp>
            <p:nvSpPr>
              <p:cNvPr id="3" name="Ορθογώνιο 2"/>
              <p:cNvSpPr/>
              <p:nvPr/>
            </p:nvSpPr>
            <p:spPr>
              <a:xfrm>
                <a:off x="3419872" y="1052736"/>
                <a:ext cx="1940403" cy="5409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itchFamily="18" charset="0"/>
                          <a:ea typeface="Cambria Math" pitchFamily="18" charset="0"/>
                        </a:rPr>
                        <m:t>𝐼</m:t>
                      </m:r>
                      <m:r>
                        <a:rPr lang="en-US" sz="2000" i="1">
                          <a:latin typeface="Cambria Math" pitchFamily="18" charset="0"/>
                          <a:ea typeface="Cambria Math" pitchFamily="18" charset="0"/>
                        </a:rPr>
                        <m:t>=</m:t>
                      </m:r>
                      <m:sSub>
                        <m:sSubPr>
                          <m:ctrlPr>
                            <a:rPr lang="en-US" sz="2000" i="1">
                              <a:latin typeface="Cambria Math" panose="02040503050406030204" pitchFamily="18" charset="0"/>
                              <a:ea typeface="Cambria Math" pitchFamily="18" charset="0"/>
                            </a:rPr>
                          </m:ctrlPr>
                        </m:sSubPr>
                        <m:e>
                          <m:r>
                            <a:rPr lang="en-US" sz="2000" i="1">
                              <a:latin typeface="Cambria Math" panose="02040503050406030204" pitchFamily="18" charset="0"/>
                              <a:ea typeface="Cambria Math" pitchFamily="18" charset="0"/>
                            </a:rPr>
                            <m:t>𝐼</m:t>
                          </m:r>
                        </m:e>
                        <m:sub>
                          <m:r>
                            <a:rPr lang="en-US" sz="2000" i="1">
                              <a:latin typeface="Cambria Math" panose="02040503050406030204" pitchFamily="18" charset="0"/>
                              <a:ea typeface="Cambria Math" pitchFamily="18" charset="0"/>
                            </a:rPr>
                            <m:t>𝑠</m:t>
                          </m:r>
                        </m:sub>
                      </m:sSub>
                      <m:d>
                        <m:dPr>
                          <m:ctrlPr>
                            <a:rPr lang="en-US" sz="2000" i="1">
                              <a:latin typeface="Cambria Math" panose="02040503050406030204" pitchFamily="18" charset="0"/>
                              <a:ea typeface="Cambria Math" pitchFamily="18" charset="0"/>
                            </a:rPr>
                          </m:ctrlPr>
                        </m:dPr>
                        <m:e>
                          <m:sSup>
                            <m:sSupPr>
                              <m:ctrlPr>
                                <a:rPr lang="en-US" sz="2000" i="1">
                                  <a:latin typeface="Cambria Math" panose="02040503050406030204" pitchFamily="18" charset="0"/>
                                  <a:ea typeface="Cambria Math" pitchFamily="18" charset="0"/>
                                </a:rPr>
                              </m:ctrlPr>
                            </m:sSupPr>
                            <m:e>
                              <m:r>
                                <a:rPr lang="en-US" sz="2000" i="1">
                                  <a:latin typeface="Cambria Math" panose="02040503050406030204" pitchFamily="18" charset="0"/>
                                  <a:ea typeface="Cambria Math" pitchFamily="18" charset="0"/>
                                </a:rPr>
                                <m:t>𝑒</m:t>
                              </m:r>
                            </m:e>
                            <m:sup>
                              <m:f>
                                <m:fPr>
                                  <m:ctrlPr>
                                    <a:rPr lang="en-US" sz="2000" i="1">
                                      <a:latin typeface="Cambria Math" panose="02040503050406030204" pitchFamily="18" charset="0"/>
                                      <a:ea typeface="Cambria Math" pitchFamily="18" charset="0"/>
                                    </a:rPr>
                                  </m:ctrlPr>
                                </m:fPr>
                                <m:num>
                                  <m:r>
                                    <a:rPr lang="en-US" sz="2000" i="1">
                                      <a:latin typeface="Cambria Math" panose="02040503050406030204" pitchFamily="18" charset="0"/>
                                      <a:ea typeface="Cambria Math" pitchFamily="18" charset="0"/>
                                    </a:rPr>
                                    <m:t>𝑞𝑉</m:t>
                                  </m:r>
                                </m:num>
                                <m:den>
                                  <m:r>
                                    <a:rPr lang="en-US" sz="2000" i="1">
                                      <a:latin typeface="Cambria Math" panose="02040503050406030204" pitchFamily="18" charset="0"/>
                                      <a:ea typeface="Cambria Math" pitchFamily="18" charset="0"/>
                                    </a:rPr>
                                    <m:t>𝑘𝑇</m:t>
                                  </m:r>
                                </m:den>
                              </m:f>
                            </m:sup>
                          </m:sSup>
                          <m:r>
                            <a:rPr lang="en-US" sz="2000" i="1">
                              <a:latin typeface="Cambria Math" panose="02040503050406030204" pitchFamily="18" charset="0"/>
                              <a:ea typeface="Cambria Math" pitchFamily="18" charset="0"/>
                            </a:rPr>
                            <m:t>−1</m:t>
                          </m:r>
                        </m:e>
                      </m:d>
                    </m:oMath>
                  </m:oMathPara>
                </a14:m>
                <a:endParaRPr lang="en-US" sz="2000" dirty="0">
                  <a:latin typeface="Cambria Math" pitchFamily="18" charset="0"/>
                  <a:ea typeface="Cambria Math" pitchFamily="18" charset="0"/>
                </a:endParaRPr>
              </a:p>
            </p:txBody>
          </p:sp>
        </mc:Choice>
        <mc:Fallback xmlns="">
          <p:sp>
            <p:nvSpPr>
              <p:cNvPr id="3" name="Ορθογώνιο 2"/>
              <p:cNvSpPr>
                <a:spLocks noRot="1" noChangeAspect="1" noMove="1" noResize="1" noEditPoints="1" noAdjustHandles="1" noChangeArrowheads="1" noChangeShapeType="1" noTextEdit="1"/>
              </p:cNvSpPr>
              <p:nvPr/>
            </p:nvSpPr>
            <p:spPr>
              <a:xfrm>
                <a:off x="3419872" y="1052736"/>
                <a:ext cx="1940403" cy="540982"/>
              </a:xfrm>
              <a:prstGeom prst="rect">
                <a:avLst/>
              </a:prstGeom>
              <a:blipFill rotWithShape="1">
                <a:blip r:embed="rId5"/>
                <a:stretch>
                  <a:fillRect/>
                </a:stretch>
              </a:blipFill>
            </p:spPr>
            <p:txBody>
              <a:bodyPr/>
              <a:lstStyle/>
              <a:p>
                <a:r>
                  <a:rPr lang="en-US">
                    <a:noFill/>
                  </a:rPr>
                  <a:t> </a:t>
                </a:r>
              </a:p>
            </p:txBody>
          </p:sp>
        </mc:Fallback>
      </mc:AlternateContent>
      <p:sp>
        <p:nvSpPr>
          <p:cNvPr id="7" name="TextBox 6"/>
          <p:cNvSpPr txBox="1"/>
          <p:nvPr/>
        </p:nvSpPr>
        <p:spPr>
          <a:xfrm>
            <a:off x="437612" y="1916831"/>
            <a:ext cx="3243340" cy="1015663"/>
          </a:xfrm>
          <a:prstGeom prst="rect">
            <a:avLst/>
          </a:prstGeom>
          <a:noFill/>
        </p:spPr>
        <p:txBody>
          <a:bodyPr wrap="square" rtlCol="0">
            <a:spAutoFit/>
          </a:bodyPr>
          <a:lstStyle/>
          <a:p>
            <a:pPr algn="just"/>
            <a:r>
              <a:rPr lang="en-US" sz="2000" dirty="0">
                <a:latin typeface="Arial" pitchFamily="34" charset="0"/>
                <a:cs typeface="Arial" pitchFamily="34" charset="0"/>
              </a:rPr>
              <a:t>Hence the recombination rate increases linearly with the forward current:</a:t>
            </a:r>
          </a:p>
        </p:txBody>
      </p:sp>
      <mc:AlternateContent xmlns:mc="http://schemas.openxmlformats.org/markup-compatibility/2006" xmlns:a14="http://schemas.microsoft.com/office/drawing/2010/main">
        <mc:Choice Requires="a14">
          <p:sp>
            <p:nvSpPr>
              <p:cNvPr id="9" name="Ορθογώνιο 8"/>
              <p:cNvSpPr/>
              <p:nvPr/>
            </p:nvSpPr>
            <p:spPr>
              <a:xfrm>
                <a:off x="1619672" y="3175879"/>
                <a:ext cx="1125821" cy="423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Cambria Math" pitchFamily="18" charset="0"/>
                            </a:rPr>
                          </m:ctrlPr>
                        </m:sSubPr>
                        <m:e>
                          <m:r>
                            <a:rPr lang="en-US" sz="2000" i="1">
                              <a:latin typeface="Cambria Math" panose="02040503050406030204" pitchFamily="18" charset="0"/>
                              <a:ea typeface="Cambria Math" pitchFamily="18" charset="0"/>
                            </a:rPr>
                            <m:t>𝑅</m:t>
                          </m:r>
                        </m:e>
                        <m:sub>
                          <m:r>
                            <a:rPr lang="en-US" sz="2000" i="1">
                              <a:latin typeface="Cambria Math" panose="02040503050406030204" pitchFamily="18" charset="0"/>
                              <a:ea typeface="Cambria Math" pitchFamily="18" charset="0"/>
                            </a:rPr>
                            <m:t>𝑠𝑝𝑒𝑥</m:t>
                          </m:r>
                        </m:sub>
                      </m:sSub>
                      <m:r>
                        <a:rPr lang="en-US" sz="2000" i="1">
                          <a:latin typeface="Cambria Math" pitchFamily="18" charset="0"/>
                          <a:ea typeface="Cambria Math" pitchFamily="18" charset="0"/>
                        </a:rPr>
                        <m:t>~</m:t>
                      </m:r>
                      <m:r>
                        <a:rPr lang="en-US" sz="2000" i="1">
                          <a:latin typeface="Cambria Math" pitchFamily="18" charset="0"/>
                          <a:ea typeface="Cambria Math" pitchFamily="18" charset="0"/>
                        </a:rPr>
                        <m:t>𝐼</m:t>
                      </m:r>
                    </m:oMath>
                  </m:oMathPara>
                </a14:m>
                <a:endParaRPr lang="en-US" sz="2000" dirty="0">
                  <a:latin typeface="Cambria Math" pitchFamily="18" charset="0"/>
                  <a:ea typeface="Cambria Math" pitchFamily="18" charset="0"/>
                </a:endParaRPr>
              </a:p>
            </p:txBody>
          </p:sp>
        </mc:Choice>
        <mc:Fallback xmlns="">
          <p:sp>
            <p:nvSpPr>
              <p:cNvPr id="9" name="Ορθογώνιο 8"/>
              <p:cNvSpPr>
                <a:spLocks noRot="1" noChangeAspect="1" noMove="1" noResize="1" noEditPoints="1" noAdjustHandles="1" noChangeArrowheads="1" noChangeShapeType="1" noTextEdit="1"/>
              </p:cNvSpPr>
              <p:nvPr/>
            </p:nvSpPr>
            <p:spPr>
              <a:xfrm>
                <a:off x="1619672" y="3175879"/>
                <a:ext cx="1125821" cy="423770"/>
              </a:xfrm>
              <a:prstGeom prst="rect">
                <a:avLst/>
              </a:prstGeom>
              <a:blipFill rotWithShape="1">
                <a:blip r:embed="rId6"/>
                <a:stretch>
                  <a:fillRect b="-5797"/>
                </a:stretch>
              </a:blipFill>
            </p:spPr>
            <p:txBody>
              <a:bodyPr/>
              <a:lstStyle/>
              <a:p>
                <a:r>
                  <a:rPr lang="en-US">
                    <a:noFill/>
                  </a:rPr>
                  <a:t> </a:t>
                </a:r>
              </a:p>
            </p:txBody>
          </p:sp>
        </mc:Fallback>
      </mc:AlternateContent>
      <p:sp>
        <p:nvSpPr>
          <p:cNvPr id="10" name="TextBox 9"/>
          <p:cNvSpPr txBox="1"/>
          <p:nvPr/>
        </p:nvSpPr>
        <p:spPr>
          <a:xfrm>
            <a:off x="599257" y="4180296"/>
            <a:ext cx="3095511" cy="400110"/>
          </a:xfrm>
          <a:prstGeom prst="rect">
            <a:avLst/>
          </a:prstGeom>
          <a:noFill/>
        </p:spPr>
        <p:txBody>
          <a:bodyPr wrap="square" rtlCol="0">
            <a:spAutoFit/>
          </a:bodyPr>
          <a:lstStyle/>
          <a:p>
            <a:r>
              <a:rPr lang="en-US" sz="2000" dirty="0">
                <a:latin typeface="Arial" pitchFamily="34" charset="0"/>
                <a:cs typeface="Arial" pitchFamily="34" charset="0"/>
              </a:rPr>
              <a:t>As shown in the figure</a:t>
            </a:r>
          </a:p>
        </p:txBody>
      </p:sp>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9024" y="1879534"/>
            <a:ext cx="4085424" cy="3491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878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369332"/>
          </a:xfrm>
          <a:prstGeom prst="rect">
            <a:avLst/>
          </a:prstGeom>
          <a:noFill/>
        </p:spPr>
        <p:txBody>
          <a:bodyPr wrap="square" rtlCol="0">
            <a:spAutoFit/>
          </a:bodyPr>
          <a:lstStyle/>
          <a:p>
            <a:endParaRPr lang="en-US" dirty="0"/>
          </a:p>
        </p:txBody>
      </p:sp>
      <p:pic>
        <p:nvPicPr>
          <p:cNvPr id="1026" name="Picture 2" descr="http://www.maxim-ic.com/images/appnotes/3668/3668Fig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450" y="1412776"/>
            <a:ext cx="4991100" cy="32766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563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369332"/>
          </a:xfrm>
          <a:prstGeom prst="rect">
            <a:avLst/>
          </a:prstGeom>
          <a:noFill/>
        </p:spPr>
        <p:txBody>
          <a:bodyPr wrap="square" rtlCol="0">
            <a:spAutoFit/>
          </a:bodyPr>
          <a:lstStyle/>
          <a:p>
            <a:endParaRPr lang="en-US" dirty="0"/>
          </a:p>
        </p:txBody>
      </p:sp>
      <p:sp>
        <p:nvSpPr>
          <p:cNvPr id="7" name="Rectangle 2"/>
          <p:cNvSpPr txBox="1">
            <a:spLocks noChangeArrowheads="1"/>
          </p:cNvSpPr>
          <p:nvPr/>
        </p:nvSpPr>
        <p:spPr>
          <a:xfrm>
            <a:off x="2286000" y="2362716"/>
            <a:ext cx="4343400" cy="1703388"/>
          </a:xfrm>
          <a:prstGeom prst="rect">
            <a:avLst/>
          </a:prstGeom>
          <a:solidFill>
            <a:srgbClr val="FFFF00"/>
          </a:solidFill>
          <a:ln w="38100">
            <a:solidFill>
              <a:srgbClr val="FF0000"/>
            </a:solidFill>
            <a:miter lim="800000"/>
            <a:headEnd/>
            <a:tailEnd/>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a:solidFill>
                  <a:srgbClr val="002060"/>
                </a:solidFill>
                <a:effectLst>
                  <a:outerShdw blurRad="38100" dist="38100" dir="2700000" algn="tl">
                    <a:srgbClr val="000000">
                      <a:alpha val="43137"/>
                    </a:srgbClr>
                  </a:outerShdw>
                </a:effectLst>
                <a:latin typeface="Arial" pitchFamily="34" charset="0"/>
                <a:cs typeface="Arial" pitchFamily="34" charset="0"/>
              </a:rPr>
              <a:t>Material Requirements</a:t>
            </a:r>
            <a:endParaRPr lang="en-US" sz="28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 Box 6"/>
          <p:cNvSpPr txBox="1">
            <a:spLocks noChangeArrowheads="1"/>
          </p:cNvSpPr>
          <p:nvPr/>
        </p:nvSpPr>
        <p:spPr bwMode="auto">
          <a:xfrm>
            <a:off x="5181600" y="1408657"/>
            <a:ext cx="373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dirty="0">
                <a:solidFill>
                  <a:srgbClr val="002060"/>
                </a:solidFill>
                <a:latin typeface="Arial" pitchFamily="34" charset="0"/>
                <a:cs typeface="Arial" pitchFamily="34" charset="0"/>
              </a:rPr>
              <a:t>Direct band gap</a:t>
            </a:r>
          </a:p>
        </p:txBody>
      </p:sp>
      <p:sp>
        <p:nvSpPr>
          <p:cNvPr id="10" name="Text Box 7"/>
          <p:cNvSpPr txBox="1">
            <a:spLocks noChangeArrowheads="1"/>
          </p:cNvSpPr>
          <p:nvPr/>
        </p:nvSpPr>
        <p:spPr bwMode="auto">
          <a:xfrm>
            <a:off x="4724400" y="4624010"/>
            <a:ext cx="4191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dirty="0">
                <a:solidFill>
                  <a:srgbClr val="002060"/>
                </a:solidFill>
                <a:latin typeface="Arial" pitchFamily="34" charset="0"/>
                <a:cs typeface="Arial" pitchFamily="34" charset="0"/>
              </a:rPr>
              <a:t>Material can be made </a:t>
            </a:r>
          </a:p>
          <a:p>
            <a:pPr algn="ctr"/>
            <a:r>
              <a:rPr lang="en-US" sz="2800" b="1" dirty="0">
                <a:solidFill>
                  <a:srgbClr val="002060"/>
                </a:solidFill>
                <a:latin typeface="Arial" pitchFamily="34" charset="0"/>
                <a:cs typeface="Arial" pitchFamily="34" charset="0"/>
              </a:rPr>
              <a:t>p and n-type</a:t>
            </a:r>
          </a:p>
        </p:txBody>
      </p:sp>
      <p:sp>
        <p:nvSpPr>
          <p:cNvPr id="11" name="Text Box 8"/>
          <p:cNvSpPr txBox="1">
            <a:spLocks noChangeArrowheads="1"/>
          </p:cNvSpPr>
          <p:nvPr/>
        </p:nvSpPr>
        <p:spPr bwMode="auto">
          <a:xfrm>
            <a:off x="223850" y="4496316"/>
            <a:ext cx="419574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b="1" dirty="0">
                <a:solidFill>
                  <a:srgbClr val="002060"/>
                </a:solidFill>
                <a:latin typeface="Arial" pitchFamily="34" charset="0"/>
                <a:cs typeface="Arial" pitchFamily="34" charset="0"/>
              </a:rPr>
              <a:t>Efficient radiative pathways must exist</a:t>
            </a:r>
          </a:p>
        </p:txBody>
      </p:sp>
      <p:sp>
        <p:nvSpPr>
          <p:cNvPr id="12" name="AutoShape 10"/>
          <p:cNvSpPr>
            <a:spLocks noChangeArrowheads="1"/>
          </p:cNvSpPr>
          <p:nvPr/>
        </p:nvSpPr>
        <p:spPr bwMode="auto">
          <a:xfrm rot="8100000">
            <a:off x="6295820" y="2018227"/>
            <a:ext cx="747712" cy="688975"/>
          </a:xfrm>
          <a:prstGeom prst="leftArrow">
            <a:avLst>
              <a:gd name="adj1" fmla="val 50000"/>
              <a:gd name="adj2" fmla="val 27131"/>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11"/>
          <p:cNvSpPr>
            <a:spLocks noChangeArrowheads="1"/>
          </p:cNvSpPr>
          <p:nvPr/>
        </p:nvSpPr>
        <p:spPr bwMode="auto">
          <a:xfrm rot="13500000">
            <a:off x="6252369" y="3744635"/>
            <a:ext cx="823913" cy="688975"/>
          </a:xfrm>
          <a:prstGeom prst="leftArrow">
            <a:avLst>
              <a:gd name="adj1" fmla="val 50000"/>
              <a:gd name="adj2" fmla="val 29896"/>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12"/>
          <p:cNvSpPr>
            <a:spLocks noChangeArrowheads="1"/>
          </p:cNvSpPr>
          <p:nvPr/>
        </p:nvSpPr>
        <p:spPr bwMode="auto">
          <a:xfrm rot="18900000">
            <a:off x="1796726" y="3781097"/>
            <a:ext cx="823913" cy="688975"/>
          </a:xfrm>
          <a:prstGeom prst="leftArrow">
            <a:avLst>
              <a:gd name="adj1" fmla="val 50000"/>
              <a:gd name="adj2" fmla="val 29896"/>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5"/>
          <p:cNvSpPr txBox="1">
            <a:spLocks noChangeArrowheads="1"/>
          </p:cNvSpPr>
          <p:nvPr/>
        </p:nvSpPr>
        <p:spPr bwMode="auto">
          <a:xfrm>
            <a:off x="223851" y="1139790"/>
            <a:ext cx="419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dirty="0">
                <a:solidFill>
                  <a:srgbClr val="002060"/>
                </a:solidFill>
                <a:latin typeface="Arial" pitchFamily="34" charset="0"/>
                <a:cs typeface="Arial" pitchFamily="34" charset="0"/>
              </a:rPr>
              <a:t>Correct band gap</a:t>
            </a:r>
          </a:p>
        </p:txBody>
      </p:sp>
      <p:sp>
        <p:nvSpPr>
          <p:cNvPr id="16" name="AutoShape 9"/>
          <p:cNvSpPr>
            <a:spLocks noChangeArrowheads="1"/>
          </p:cNvSpPr>
          <p:nvPr/>
        </p:nvSpPr>
        <p:spPr bwMode="auto">
          <a:xfrm rot="2700000">
            <a:off x="1805794" y="1875226"/>
            <a:ext cx="762000" cy="688975"/>
          </a:xfrm>
          <a:prstGeom prst="leftArrow">
            <a:avLst>
              <a:gd name="adj1" fmla="val 50000"/>
              <a:gd name="adj2" fmla="val 2765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827584" y="476672"/>
            <a:ext cx="7885802" cy="461665"/>
          </a:xfrm>
          <a:prstGeom prst="rect">
            <a:avLst/>
          </a:prstGeom>
          <a:noFill/>
        </p:spPr>
        <p:txBody>
          <a:bodyPr wrap="square" rtlCol="0">
            <a:spAutoFit/>
          </a:bodyPr>
          <a:lstStyle/>
          <a:p>
            <a:r>
              <a:rPr lang="en-US" sz="2400" dirty="0">
                <a:solidFill>
                  <a:srgbClr val="0070C0"/>
                </a:solidFill>
              </a:rPr>
              <a:t>For an effecting LED we need a material</a:t>
            </a: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411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d/d0/LED_Device.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598359"/>
            <a:ext cx="4012705" cy="31035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6859" y="4009713"/>
            <a:ext cx="8105566" cy="2092881"/>
          </a:xfrm>
          <a:prstGeom prst="rect">
            <a:avLst/>
          </a:prstGeom>
          <a:noFill/>
        </p:spPr>
        <p:txBody>
          <a:bodyPr wrap="square" rtlCol="0">
            <a:spAutoFit/>
          </a:bodyPr>
          <a:lstStyle/>
          <a:p>
            <a:pPr algn="just">
              <a:spcAft>
                <a:spcPts val="600"/>
              </a:spcAft>
            </a:pPr>
            <a:r>
              <a:rPr lang="en-US" sz="2400" dirty="0">
                <a:latin typeface="Arial Narrow" pitchFamily="34" charset="0"/>
              </a:rPr>
              <a:t>LEDs are usually built on an n-type substrate, with an electrode attached to the p-type layer deposited on its surface. </a:t>
            </a:r>
          </a:p>
          <a:p>
            <a:pPr algn="just">
              <a:spcAft>
                <a:spcPts val="600"/>
              </a:spcAft>
            </a:pPr>
            <a:r>
              <a:rPr lang="en-US" sz="2400" dirty="0">
                <a:latin typeface="Arial Narrow" pitchFamily="34" charset="0"/>
              </a:rPr>
              <a:t>p-type substrates, while less common, occur as well. </a:t>
            </a:r>
          </a:p>
          <a:p>
            <a:pPr algn="just">
              <a:spcAft>
                <a:spcPts val="600"/>
              </a:spcAft>
            </a:pPr>
            <a:r>
              <a:rPr lang="en-US" sz="2400" dirty="0">
                <a:latin typeface="Arial Narrow" pitchFamily="34" charset="0"/>
              </a:rPr>
              <a:t>Many commercial LEDs, especially GaN/InGaN, also use sapphire substrate.</a:t>
            </a:r>
          </a:p>
        </p:txBody>
      </p:sp>
      <p:sp>
        <p:nvSpPr>
          <p:cNvPr id="7" name="TextBox 6"/>
          <p:cNvSpPr txBox="1"/>
          <p:nvPr/>
        </p:nvSpPr>
        <p:spPr>
          <a:xfrm>
            <a:off x="341557" y="224949"/>
            <a:ext cx="7416824" cy="477054"/>
          </a:xfrm>
          <a:prstGeom prst="rect">
            <a:avLst/>
          </a:prstGeom>
          <a:noFill/>
        </p:spPr>
        <p:txBody>
          <a:bodyPr wrap="square" rtlCol="0">
            <a:spAutoFit/>
          </a:bodyPr>
          <a:lstStyle/>
          <a:p>
            <a:pPr>
              <a:lnSpc>
                <a:spcPts val="3000"/>
              </a:lnSpc>
            </a:pPr>
            <a:r>
              <a:rPr lang="en-US" sz="3200" b="1" dirty="0">
                <a:solidFill>
                  <a:srgbClr val="002060"/>
                </a:solidFill>
                <a:latin typeface="Arial Narrow" pitchFamily="34" charset="0"/>
              </a:rPr>
              <a:t>Light-emitting diode Structure</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31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41557" y="5229200"/>
            <a:ext cx="8208912" cy="830997"/>
          </a:xfrm>
          <a:prstGeom prst="rect">
            <a:avLst/>
          </a:prstGeom>
          <a:noFill/>
        </p:spPr>
        <p:txBody>
          <a:bodyPr wrap="square" rtlCol="0">
            <a:spAutoFit/>
          </a:bodyPr>
          <a:lstStyle/>
          <a:p>
            <a:pPr algn="just">
              <a:spcAft>
                <a:spcPts val="600"/>
              </a:spcAft>
            </a:pPr>
            <a:r>
              <a:rPr lang="en-US" sz="2400" dirty="0"/>
              <a:t>Thus, light extraction in LEDs is an important aspect of LED production, subject to much research and development.</a:t>
            </a:r>
          </a:p>
        </p:txBody>
      </p:sp>
      <p:pic>
        <p:nvPicPr>
          <p:cNvPr id="3074" name="Picture 2" descr="http://pubs.rsc.org/services/images/RSCpubs.ePlatform.Service.FreeContent.ImageService.svc/ImageService/Articleimage/2014/TC/c4tc00350k/c4tc00350k-f6_hi-re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9250" y="1196752"/>
            <a:ext cx="4680520" cy="37893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1557" y="224949"/>
            <a:ext cx="7416824" cy="477054"/>
          </a:xfrm>
          <a:prstGeom prst="rect">
            <a:avLst/>
          </a:prstGeom>
          <a:noFill/>
        </p:spPr>
        <p:txBody>
          <a:bodyPr wrap="square" rtlCol="0">
            <a:spAutoFit/>
          </a:bodyPr>
          <a:lstStyle/>
          <a:p>
            <a:pPr>
              <a:lnSpc>
                <a:spcPts val="3000"/>
              </a:lnSpc>
            </a:pPr>
            <a:r>
              <a:rPr lang="en-US" sz="3200" b="1" dirty="0">
                <a:solidFill>
                  <a:srgbClr val="002060"/>
                </a:solidFill>
                <a:latin typeface="Arial Narrow" pitchFamily="34" charset="0"/>
              </a:rPr>
              <a:t>Light-emitting diode Structure</a:t>
            </a:r>
          </a:p>
        </p:txBody>
      </p:sp>
      <p:sp>
        <p:nvSpPr>
          <p:cNvPr id="2" name="TextBox 1"/>
          <p:cNvSpPr txBox="1"/>
          <p:nvPr/>
        </p:nvSpPr>
        <p:spPr>
          <a:xfrm>
            <a:off x="364658" y="1567911"/>
            <a:ext cx="3438355" cy="3046988"/>
          </a:xfrm>
          <a:prstGeom prst="rect">
            <a:avLst/>
          </a:prstGeom>
          <a:noFill/>
        </p:spPr>
        <p:txBody>
          <a:bodyPr wrap="square" rtlCol="0">
            <a:spAutoFit/>
          </a:bodyPr>
          <a:lstStyle/>
          <a:p>
            <a:r>
              <a:rPr lang="en-US" sz="2400" dirty="0"/>
              <a:t>Most materials used for LED production have very high refractive indices. This means that much light will be reflected back into the material at the material/air surface interface</a:t>
            </a:r>
          </a:p>
        </p:txBody>
      </p:sp>
    </p:spTree>
    <p:extLst>
      <p:ext uri="{BB962C8B-B14F-4D97-AF65-F5344CB8AC3E}">
        <p14:creationId xmlns:p14="http://schemas.microsoft.com/office/powerpoint/2010/main" val="417572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TextBox"/>
          <p:cNvSpPr txBox="1"/>
          <p:nvPr/>
        </p:nvSpPr>
        <p:spPr>
          <a:xfrm>
            <a:off x="1691680" y="548680"/>
            <a:ext cx="6336704" cy="461665"/>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latin typeface="Arial" pitchFamily="34" charset="0"/>
                <a:cs typeface="Arial" pitchFamily="34" charset="0"/>
              </a:rPr>
              <a:t>LED  STRUCTURE</a:t>
            </a:r>
          </a:p>
        </p:txBody>
      </p:sp>
      <p:sp>
        <p:nvSpPr>
          <p:cNvPr id="8" name="9 - TextBox"/>
          <p:cNvSpPr txBox="1"/>
          <p:nvPr/>
        </p:nvSpPr>
        <p:spPr>
          <a:xfrm>
            <a:off x="437183" y="1340768"/>
            <a:ext cx="8239273" cy="3785652"/>
          </a:xfrm>
          <a:prstGeom prst="rect">
            <a:avLst/>
          </a:prstGeom>
          <a:noFill/>
        </p:spPr>
        <p:txBody>
          <a:bodyPr wrap="square" rtlCol="0">
            <a:spAutoFit/>
          </a:bodyPr>
          <a:lstStyle/>
          <a:p>
            <a:pPr algn="just"/>
            <a:r>
              <a:rPr lang="en-US" sz="2000" dirty="0">
                <a:latin typeface="Arial" pitchFamily="34" charset="0"/>
                <a:cs typeface="Arial" pitchFamily="34" charset="0"/>
              </a:rPr>
              <a:t>There are various types of LED structure. </a:t>
            </a:r>
          </a:p>
          <a:p>
            <a:pPr algn="just"/>
            <a:endParaRPr lang="en-US" sz="2000" dirty="0">
              <a:latin typeface="Arial" pitchFamily="34" charset="0"/>
              <a:cs typeface="Arial" pitchFamily="34" charset="0"/>
            </a:endParaRPr>
          </a:p>
          <a:p>
            <a:pPr algn="just"/>
            <a:r>
              <a:rPr lang="en-US" sz="2000" dirty="0">
                <a:latin typeface="Arial" pitchFamily="34" charset="0"/>
                <a:cs typeface="Arial" pitchFamily="34" charset="0"/>
              </a:rPr>
              <a:t>It depends on the application what is the favor structure.</a:t>
            </a:r>
          </a:p>
          <a:p>
            <a:pPr algn="just"/>
            <a:endParaRPr lang="en-US" sz="2000" dirty="0">
              <a:latin typeface="Arial" pitchFamily="34" charset="0"/>
              <a:cs typeface="Arial" pitchFamily="34" charset="0"/>
            </a:endParaRPr>
          </a:p>
          <a:p>
            <a:pPr algn="just"/>
            <a:r>
              <a:rPr lang="en-US" sz="2000" dirty="0">
                <a:latin typeface="Arial" pitchFamily="34" charset="0"/>
                <a:cs typeface="Arial" pitchFamily="34" charset="0"/>
              </a:rPr>
              <a:t>In any case we attempt to have the </a:t>
            </a:r>
            <a:r>
              <a:rPr lang="en-US" sz="2000" b="1" dirty="0">
                <a:latin typeface="Arial" pitchFamily="34" charset="0"/>
                <a:cs typeface="Arial" pitchFamily="34" charset="0"/>
              </a:rPr>
              <a:t>highest luminous efficiency. </a:t>
            </a:r>
          </a:p>
          <a:p>
            <a:pPr algn="just"/>
            <a:endParaRPr lang="en-US" sz="2000" dirty="0">
              <a:latin typeface="Arial" pitchFamily="34" charset="0"/>
              <a:cs typeface="Arial" pitchFamily="34" charset="0"/>
            </a:endParaRPr>
          </a:p>
          <a:p>
            <a:pPr algn="just"/>
            <a:r>
              <a:rPr lang="en-US" sz="2000" dirty="0">
                <a:latin typeface="Arial" pitchFamily="34" charset="0"/>
                <a:cs typeface="Arial" pitchFamily="34" charset="0"/>
              </a:rPr>
              <a:t>We prefer the most of radiative recombination to take place from the side of the junction nearest the surface, since then the chances of re-absorption are lessened.</a:t>
            </a:r>
          </a:p>
          <a:p>
            <a:pPr algn="just"/>
            <a:r>
              <a:rPr lang="en-US" sz="2000" dirty="0">
                <a:latin typeface="Arial" pitchFamily="34" charset="0"/>
                <a:cs typeface="Arial" pitchFamily="34" charset="0"/>
              </a:rPr>
              <a:t> </a:t>
            </a:r>
            <a:endParaRPr lang="el-GR" sz="2000" dirty="0">
              <a:latin typeface="Arial" pitchFamily="34" charset="0"/>
              <a:cs typeface="Arial" pitchFamily="34" charset="0"/>
            </a:endParaRPr>
          </a:p>
          <a:p>
            <a:pPr algn="just"/>
            <a:r>
              <a:rPr lang="en-US" sz="2000" dirty="0">
                <a:latin typeface="Arial" pitchFamily="34" charset="0"/>
                <a:cs typeface="Arial" pitchFamily="34" charset="0"/>
              </a:rPr>
              <a:t>Such a structure is shown in the next figure and it is known as </a:t>
            </a:r>
            <a:r>
              <a:rPr lang="en-US" sz="2000" b="1" dirty="0">
                <a:latin typeface="Arial" pitchFamily="34" charset="0"/>
                <a:cs typeface="Arial" pitchFamily="34" charset="0"/>
              </a:rPr>
              <a:t>planar LED</a:t>
            </a:r>
            <a:endParaRPr lang="en-US" sz="2000" dirty="0">
              <a:latin typeface="Arial" pitchFamily="34" charset="0"/>
              <a:cs typeface="Arial"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49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1296277478"/>
              </p:ext>
            </p:extLst>
          </p:nvPr>
        </p:nvGraphicFramePr>
        <p:xfrm>
          <a:off x="467544" y="1397000"/>
          <a:ext cx="8208912" cy="3670176"/>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6984776">
                  <a:extLst>
                    <a:ext uri="{9D8B030D-6E8A-4147-A177-3AD203B41FA5}">
                      <a16:colId xmlns:a16="http://schemas.microsoft.com/office/drawing/2014/main" val="20001"/>
                    </a:ext>
                  </a:extLst>
                </a:gridCol>
              </a:tblGrid>
              <a:tr h="370840">
                <a:tc>
                  <a:txBody>
                    <a:bodyPr/>
                    <a:lstStyle/>
                    <a:p>
                      <a:pPr algn="ctr"/>
                      <a:r>
                        <a:rPr lang="en-GB" dirty="0"/>
                        <a:t>1907</a:t>
                      </a:r>
                      <a:r>
                        <a:rPr lang="en-GB" baseline="0" dirty="0"/>
                        <a:t> </a:t>
                      </a:r>
                      <a:endParaRPr lang="en-US" dirty="0"/>
                    </a:p>
                  </a:txBody>
                  <a:tcPr/>
                </a:tc>
                <a:tc>
                  <a:txBody>
                    <a:bodyPr/>
                    <a:lstStyle/>
                    <a:p>
                      <a:r>
                        <a:rPr lang="en-GB" dirty="0"/>
                        <a:t>Discovery of </a:t>
                      </a:r>
                      <a:r>
                        <a:rPr lang="en-GB" u="none" dirty="0"/>
                        <a:t>Electroluminescence  (</a:t>
                      </a:r>
                      <a:r>
                        <a:rPr lang="en-GB" sz="1800" b="0" i="0" u="none" kern="1200" dirty="0">
                          <a:solidFill>
                            <a:schemeClr val="lt1"/>
                          </a:solidFill>
                          <a:effectLst/>
                          <a:latin typeface="+mn-lt"/>
                          <a:ea typeface="+mn-ea"/>
                          <a:cs typeface="+mn-cs"/>
                        </a:rPr>
                        <a:t>H. J. Round)</a:t>
                      </a:r>
                      <a:endParaRPr lang="en-US" u="none" dirty="0"/>
                    </a:p>
                  </a:txBody>
                  <a:tcPr/>
                </a:tc>
                <a:extLst>
                  <a:ext uri="{0D108BD9-81ED-4DB2-BD59-A6C34878D82A}">
                    <a16:rowId xmlns:a16="http://schemas.microsoft.com/office/drawing/2014/main" val="10000"/>
                  </a:ext>
                </a:extLst>
              </a:tr>
              <a:tr h="370840">
                <a:tc>
                  <a:txBody>
                    <a:bodyPr/>
                    <a:lstStyle/>
                    <a:p>
                      <a:pPr algn="ctr"/>
                      <a:r>
                        <a:rPr lang="en-GB" b="1" dirty="0">
                          <a:solidFill>
                            <a:srgbClr val="0070C0"/>
                          </a:solidFill>
                        </a:rPr>
                        <a:t>1927</a:t>
                      </a:r>
                      <a:endParaRPr lang="en-US" b="1" dirty="0">
                        <a:solidFill>
                          <a:srgbClr val="0070C0"/>
                        </a:solidFill>
                      </a:endParaRPr>
                    </a:p>
                  </a:txBody>
                  <a:tcPr/>
                </a:tc>
                <a:tc>
                  <a:txBody>
                    <a:bodyPr/>
                    <a:lstStyle/>
                    <a:p>
                      <a:r>
                        <a:rPr lang="en-GB" b="1" dirty="0"/>
                        <a:t>First report for LED </a:t>
                      </a:r>
                      <a:r>
                        <a:rPr lang="en-GB" dirty="0"/>
                        <a:t>(</a:t>
                      </a:r>
                      <a:r>
                        <a:rPr lang="en-GB" sz="1800" b="0" i="0" u="none" kern="1200" dirty="0">
                          <a:solidFill>
                            <a:schemeClr val="dk1"/>
                          </a:solidFill>
                          <a:effectLst/>
                          <a:latin typeface="+mn-lt"/>
                          <a:ea typeface="+mn-ea"/>
                          <a:cs typeface="+mn-cs"/>
                        </a:rPr>
                        <a:t>Oleg </a:t>
                      </a:r>
                      <a:r>
                        <a:rPr lang="en-GB" sz="1800" b="0" i="0" u="none" kern="1200" dirty="0" err="1">
                          <a:solidFill>
                            <a:schemeClr val="dk1"/>
                          </a:solidFill>
                          <a:effectLst/>
                          <a:latin typeface="+mn-lt"/>
                          <a:ea typeface="+mn-ea"/>
                          <a:cs typeface="+mn-cs"/>
                        </a:rPr>
                        <a:t>Losev</a:t>
                      </a:r>
                      <a:r>
                        <a:rPr lang="en-GB" sz="1800" b="0" i="0" u="sng" kern="1200" dirty="0">
                          <a:solidFill>
                            <a:schemeClr val="dk1"/>
                          </a:solidFill>
                          <a:effectLst/>
                          <a:latin typeface="+mn-lt"/>
                          <a:ea typeface="+mn-ea"/>
                          <a:cs typeface="+mn-cs"/>
                        </a:rPr>
                        <a:t>)</a:t>
                      </a:r>
                      <a:endParaRPr lang="en-US" dirty="0"/>
                    </a:p>
                  </a:txBody>
                  <a:tcPr/>
                </a:tc>
                <a:extLst>
                  <a:ext uri="{0D108BD9-81ED-4DB2-BD59-A6C34878D82A}">
                    <a16:rowId xmlns:a16="http://schemas.microsoft.com/office/drawing/2014/main" val="10001"/>
                  </a:ext>
                </a:extLst>
              </a:tr>
              <a:tr h="370840">
                <a:tc>
                  <a:txBody>
                    <a:bodyPr/>
                    <a:lstStyle/>
                    <a:p>
                      <a:pPr algn="ctr"/>
                      <a:r>
                        <a:rPr lang="en-GB" b="1" dirty="0">
                          <a:solidFill>
                            <a:srgbClr val="002060"/>
                          </a:solidFill>
                        </a:rPr>
                        <a:t>1951</a:t>
                      </a:r>
                      <a:endParaRPr lang="en-US" b="1" dirty="0">
                        <a:solidFill>
                          <a:srgbClr val="002060"/>
                        </a:solidFill>
                      </a:endParaRPr>
                    </a:p>
                  </a:txBody>
                  <a:tcPr anchor="ctr"/>
                </a:tc>
                <a:tc>
                  <a:txBody>
                    <a:bodyPr/>
                    <a:lstStyle/>
                    <a:p>
                      <a:r>
                        <a:rPr lang="en-US" sz="1800" b="1" i="0" kern="1200" dirty="0">
                          <a:solidFill>
                            <a:schemeClr val="dk1"/>
                          </a:solidFill>
                          <a:effectLst/>
                          <a:latin typeface="+mn-lt"/>
                          <a:ea typeface="+mn-ea"/>
                          <a:cs typeface="+mn-cs"/>
                        </a:rPr>
                        <a:t>Explanation of light-emitting diodes </a:t>
                      </a:r>
                      <a:r>
                        <a:rPr lang="en-GB" dirty="0"/>
                        <a:t>(</a:t>
                      </a:r>
                      <a:r>
                        <a:rPr lang="en-GB" sz="1800" b="0" i="0" u="none" strike="noStrike" kern="1200" dirty="0">
                          <a:solidFill>
                            <a:schemeClr val="dk1"/>
                          </a:solidFill>
                          <a:effectLst/>
                          <a:latin typeface="+mn-lt"/>
                          <a:ea typeface="+mn-ea"/>
                          <a:cs typeface="+mn-cs"/>
                        </a:rPr>
                        <a:t>Kurt </a:t>
                      </a:r>
                      <a:r>
                        <a:rPr lang="en-GB" sz="1800" b="0" i="0" u="none" strike="noStrike" kern="1200" dirty="0" err="1">
                          <a:solidFill>
                            <a:schemeClr val="dk1"/>
                          </a:solidFill>
                          <a:effectLst/>
                          <a:latin typeface="+mn-lt"/>
                          <a:ea typeface="+mn-ea"/>
                          <a:cs typeface="+mn-cs"/>
                        </a:rPr>
                        <a:t>Lehovec</a:t>
                      </a:r>
                      <a:r>
                        <a:rPr lang="en-GB" sz="1800" b="0" i="0" kern="1200" dirty="0">
                          <a:solidFill>
                            <a:schemeClr val="dk1"/>
                          </a:solidFill>
                          <a:effectLst/>
                          <a:latin typeface="+mn-lt"/>
                          <a:ea typeface="+mn-ea"/>
                          <a:cs typeface="+mn-cs"/>
                        </a:rPr>
                        <a:t>, </a:t>
                      </a:r>
                      <a:r>
                        <a:rPr lang="en-GB" sz="1800" b="0" i="0" u="none" strike="noStrike" kern="1200" dirty="0">
                          <a:solidFill>
                            <a:schemeClr val="dk1"/>
                          </a:solidFill>
                          <a:effectLst/>
                          <a:latin typeface="+mn-lt"/>
                          <a:ea typeface="+mn-ea"/>
                          <a:cs typeface="+mn-cs"/>
                        </a:rPr>
                        <a:t>Carl </a:t>
                      </a:r>
                      <a:r>
                        <a:rPr lang="en-GB" sz="1800" b="0" i="0" u="none" strike="noStrike" kern="1200" dirty="0" err="1">
                          <a:solidFill>
                            <a:schemeClr val="dk1"/>
                          </a:solidFill>
                          <a:effectLst/>
                          <a:latin typeface="+mn-lt"/>
                          <a:ea typeface="+mn-ea"/>
                          <a:cs typeface="+mn-cs"/>
                        </a:rPr>
                        <a:t>Accardo</a:t>
                      </a:r>
                      <a:r>
                        <a:rPr lang="en-GB" sz="1800" b="0" i="0" kern="1200" dirty="0">
                          <a:solidFill>
                            <a:schemeClr val="dk1"/>
                          </a:solidFill>
                          <a:effectLst/>
                          <a:latin typeface="+mn-lt"/>
                          <a:ea typeface="+mn-ea"/>
                          <a:cs typeface="+mn-cs"/>
                        </a:rPr>
                        <a:t> and </a:t>
                      </a:r>
                      <a:r>
                        <a:rPr lang="en-GB" sz="1800" b="0" i="0" u="none" strike="noStrike" kern="1200" dirty="0">
                          <a:solidFill>
                            <a:schemeClr val="dk1"/>
                          </a:solidFill>
                          <a:effectLst/>
                          <a:latin typeface="+mn-lt"/>
                          <a:ea typeface="+mn-ea"/>
                          <a:cs typeface="+mn-cs"/>
                        </a:rPr>
                        <a:t>Edward </a:t>
                      </a:r>
                      <a:r>
                        <a:rPr lang="en-GB" sz="1800" b="0" i="0" u="none" strike="noStrike" kern="1200" dirty="0" err="1">
                          <a:solidFill>
                            <a:schemeClr val="dk1"/>
                          </a:solidFill>
                          <a:effectLst/>
                          <a:latin typeface="+mn-lt"/>
                          <a:ea typeface="+mn-ea"/>
                          <a:cs typeface="+mn-cs"/>
                        </a:rPr>
                        <a:t>Jamgochian</a:t>
                      </a:r>
                      <a:r>
                        <a:rPr lang="en-GB" sz="1800" b="0" i="0" u="none" strike="noStrike" kern="1200" dirty="0">
                          <a:solidFill>
                            <a:schemeClr val="dk1"/>
                          </a:solidFill>
                          <a:effectLst/>
                          <a:latin typeface="+mn-lt"/>
                          <a:ea typeface="+mn-ea"/>
                          <a:cs typeface="+mn-cs"/>
                        </a:rPr>
                        <a:t>)</a:t>
                      </a:r>
                      <a:endParaRPr lang="en-US" dirty="0"/>
                    </a:p>
                  </a:txBody>
                  <a:tcPr/>
                </a:tc>
                <a:extLst>
                  <a:ext uri="{0D108BD9-81ED-4DB2-BD59-A6C34878D82A}">
                    <a16:rowId xmlns:a16="http://schemas.microsoft.com/office/drawing/2014/main" val="10002"/>
                  </a:ext>
                </a:extLst>
              </a:tr>
              <a:tr h="434216">
                <a:tc>
                  <a:txBody>
                    <a:bodyPr/>
                    <a:lstStyle/>
                    <a:p>
                      <a:pPr algn="ctr"/>
                      <a:r>
                        <a:rPr lang="en-GB" b="1" dirty="0">
                          <a:solidFill>
                            <a:srgbClr val="002060"/>
                          </a:solidFill>
                        </a:rPr>
                        <a:t>1955</a:t>
                      </a:r>
                      <a:endParaRPr lang="en-US" b="1" dirty="0">
                        <a:solidFill>
                          <a:srgbClr val="002060"/>
                        </a:solidFill>
                      </a:endParaRPr>
                    </a:p>
                  </a:txBody>
                  <a:tcPr/>
                </a:tc>
                <a:tc>
                  <a:txBody>
                    <a:bodyPr/>
                    <a:lstStyle/>
                    <a:p>
                      <a:r>
                        <a:rPr lang="en-US" sz="1800" b="1" i="0" u="none" kern="1200" dirty="0">
                          <a:solidFill>
                            <a:schemeClr val="dk1"/>
                          </a:solidFill>
                          <a:effectLst/>
                          <a:latin typeface="+mn-lt"/>
                          <a:ea typeface="+mn-ea"/>
                          <a:cs typeface="+mn-cs"/>
                        </a:rPr>
                        <a:t>Infrared emission from gallium arsenide</a:t>
                      </a:r>
                      <a:r>
                        <a:rPr lang="en-US" sz="1800" b="1" i="0" u="none" kern="1200">
                          <a:solidFill>
                            <a:schemeClr val="dk1"/>
                          </a:solidFill>
                          <a:effectLst/>
                          <a:latin typeface="+mn-lt"/>
                          <a:ea typeface="+mn-ea"/>
                          <a:cs typeface="+mn-cs"/>
                        </a:rPr>
                        <a:t> </a:t>
                      </a:r>
                      <a:r>
                        <a:rPr lang="en-US" sz="1800" b="0" i="0" u="none" kern="1200">
                          <a:solidFill>
                            <a:schemeClr val="dk1"/>
                          </a:solidFill>
                          <a:effectLst/>
                          <a:latin typeface="+mn-lt"/>
                          <a:ea typeface="+mn-ea"/>
                          <a:cs typeface="+mn-cs"/>
                        </a:rPr>
                        <a:t> (</a:t>
                      </a:r>
                      <a:r>
                        <a:rPr lang="en-GB" sz="1800" b="0" i="0" kern="1200">
                          <a:solidFill>
                            <a:schemeClr val="dk1"/>
                          </a:solidFill>
                          <a:effectLst/>
                          <a:latin typeface="+mn-lt"/>
                          <a:ea typeface="+mn-ea"/>
                          <a:cs typeface="+mn-cs"/>
                        </a:rPr>
                        <a:t>Rubin Braunstein)</a:t>
                      </a:r>
                      <a:endParaRPr lang="en-US" b="1" u="none" dirty="0"/>
                    </a:p>
                  </a:txBody>
                  <a:tcPr/>
                </a:tc>
                <a:extLst>
                  <a:ext uri="{0D108BD9-81ED-4DB2-BD59-A6C34878D82A}">
                    <a16:rowId xmlns:a16="http://schemas.microsoft.com/office/drawing/2014/main" val="10003"/>
                  </a:ext>
                </a:extLst>
              </a:tr>
              <a:tr h="370840">
                <a:tc>
                  <a:txBody>
                    <a:bodyPr/>
                    <a:lstStyle/>
                    <a:p>
                      <a:pPr algn="ctr"/>
                      <a:r>
                        <a:rPr lang="en-GB" b="1" dirty="0"/>
                        <a:t>1962</a:t>
                      </a:r>
                      <a:endParaRPr lang="en-US" b="1" dirty="0"/>
                    </a:p>
                  </a:txBody>
                  <a:tcPr/>
                </a:tc>
                <a:tc>
                  <a:txBody>
                    <a:bodyPr/>
                    <a:lstStyle/>
                    <a:p>
                      <a:r>
                        <a:rPr lang="en-US" sz="1800" b="1" i="0" kern="1200" dirty="0">
                          <a:solidFill>
                            <a:schemeClr val="dk1"/>
                          </a:solidFill>
                          <a:effectLst/>
                          <a:latin typeface="+mn-lt"/>
                          <a:ea typeface="+mn-ea"/>
                          <a:cs typeface="+mn-cs"/>
                        </a:rPr>
                        <a:t>The first LED commercial product </a:t>
                      </a:r>
                      <a:r>
                        <a:rPr lang="en-US" sz="1800" b="0" i="0" kern="1200" dirty="0">
                          <a:solidFill>
                            <a:schemeClr val="dk1"/>
                          </a:solidFill>
                          <a:effectLst/>
                          <a:latin typeface="+mn-lt"/>
                          <a:ea typeface="+mn-ea"/>
                          <a:cs typeface="+mn-cs"/>
                        </a:rPr>
                        <a:t> (IR GaAs)</a:t>
                      </a:r>
                      <a:endParaRPr lang="en-US" b="1" dirty="0"/>
                    </a:p>
                  </a:txBody>
                  <a:tcPr/>
                </a:tc>
                <a:extLst>
                  <a:ext uri="{0D108BD9-81ED-4DB2-BD59-A6C34878D82A}">
                    <a16:rowId xmlns:a16="http://schemas.microsoft.com/office/drawing/2014/main" val="10004"/>
                  </a:ext>
                </a:extLst>
              </a:tr>
              <a:tr h="370840">
                <a:tc>
                  <a:txBody>
                    <a:bodyPr/>
                    <a:lstStyle/>
                    <a:p>
                      <a:pPr algn="ctr"/>
                      <a:r>
                        <a:rPr lang="en-GB" b="1" dirty="0">
                          <a:solidFill>
                            <a:srgbClr val="002060"/>
                          </a:solidFill>
                        </a:rPr>
                        <a:t>1962</a:t>
                      </a:r>
                      <a:endParaRPr lang="en-US" b="1" dirty="0">
                        <a:solidFill>
                          <a:srgbClr val="002060"/>
                        </a:solidFill>
                      </a:endParaRPr>
                    </a:p>
                  </a:txBody>
                  <a:tcPr/>
                </a:tc>
                <a:tc>
                  <a:txBody>
                    <a:bodyPr/>
                    <a:lstStyle/>
                    <a:p>
                      <a:r>
                        <a:rPr lang="en-US" sz="1800" b="1" i="0" kern="1200" dirty="0">
                          <a:solidFill>
                            <a:schemeClr val="dk1"/>
                          </a:solidFill>
                          <a:effectLst/>
                          <a:latin typeface="+mn-lt"/>
                          <a:ea typeface="+mn-ea"/>
                          <a:cs typeface="+mn-cs"/>
                        </a:rPr>
                        <a:t>The first visible-spectrum (red) LED was developed </a:t>
                      </a:r>
                      <a:r>
                        <a:rPr lang="en-US" sz="1800" b="0" i="0" u="none" kern="1200" baseline="0" dirty="0">
                          <a:solidFill>
                            <a:schemeClr val="dk1"/>
                          </a:solidFill>
                          <a:effectLst/>
                          <a:latin typeface="+mn-lt"/>
                          <a:ea typeface="+mn-ea"/>
                          <a:cs typeface="+mn-cs"/>
                        </a:rPr>
                        <a:t>(</a:t>
                      </a:r>
                      <a:r>
                        <a:rPr lang="en-GB" sz="1800" b="0" i="0" u="none" kern="1200" dirty="0">
                          <a:solidFill>
                            <a:schemeClr val="dk1"/>
                          </a:solidFill>
                          <a:effectLst/>
                          <a:latin typeface="+mn-lt"/>
                          <a:ea typeface="+mn-ea"/>
                          <a:cs typeface="+mn-cs"/>
                        </a:rPr>
                        <a:t>Nick </a:t>
                      </a:r>
                      <a:r>
                        <a:rPr lang="en-GB" sz="1800" b="0" i="0" u="none" kern="1200" dirty="0" err="1">
                          <a:solidFill>
                            <a:schemeClr val="dk1"/>
                          </a:solidFill>
                          <a:effectLst/>
                          <a:latin typeface="+mn-lt"/>
                          <a:ea typeface="+mn-ea"/>
                          <a:cs typeface="+mn-cs"/>
                        </a:rPr>
                        <a:t>Holonyak</a:t>
                      </a:r>
                      <a:r>
                        <a:rPr lang="en-GB" sz="1800" b="0" i="0" u="none" kern="1200" dirty="0">
                          <a:solidFill>
                            <a:schemeClr val="dk1"/>
                          </a:solidFill>
                          <a:effectLst/>
                          <a:latin typeface="+mn-lt"/>
                          <a:ea typeface="+mn-ea"/>
                          <a:cs typeface="+mn-cs"/>
                        </a:rPr>
                        <a:t>, Jr.)</a:t>
                      </a:r>
                      <a:endParaRPr lang="en-US" b="1" u="none" dirty="0"/>
                    </a:p>
                  </a:txBody>
                  <a:tcPr/>
                </a:tc>
                <a:extLst>
                  <a:ext uri="{0D108BD9-81ED-4DB2-BD59-A6C34878D82A}">
                    <a16:rowId xmlns:a16="http://schemas.microsoft.com/office/drawing/2014/main" val="10005"/>
                  </a:ext>
                </a:extLst>
              </a:tr>
              <a:tr h="370840">
                <a:tc>
                  <a:txBody>
                    <a:bodyPr/>
                    <a:lstStyle/>
                    <a:p>
                      <a:pPr algn="ctr"/>
                      <a:r>
                        <a:rPr lang="en-GB" b="1" dirty="0">
                          <a:solidFill>
                            <a:srgbClr val="002060"/>
                          </a:solidFill>
                        </a:rPr>
                        <a:t>1972</a:t>
                      </a:r>
                      <a:endParaRPr lang="en-US" b="1" dirty="0">
                        <a:solidFill>
                          <a:srgbClr val="002060"/>
                        </a:solidFill>
                      </a:endParaRPr>
                    </a:p>
                  </a:txBody>
                  <a:tcPr/>
                </a:tc>
                <a:tc>
                  <a:txBody>
                    <a:bodyPr/>
                    <a:lstStyle/>
                    <a:p>
                      <a:r>
                        <a:rPr lang="en-GB" sz="1800" b="1" i="0" kern="1200" dirty="0">
                          <a:solidFill>
                            <a:schemeClr val="dk1"/>
                          </a:solidFill>
                          <a:effectLst/>
                          <a:latin typeface="+mn-lt"/>
                          <a:ea typeface="+mn-ea"/>
                          <a:cs typeface="+mn-cs"/>
                        </a:rPr>
                        <a:t>The first yellow LED</a:t>
                      </a:r>
                      <a:r>
                        <a:rPr lang="en-GB" sz="1800" b="1" i="0" u="none" kern="1200" dirty="0">
                          <a:solidFill>
                            <a:schemeClr val="dk1"/>
                          </a:solidFill>
                          <a:effectLst/>
                          <a:latin typeface="+mn-lt"/>
                          <a:ea typeface="+mn-ea"/>
                          <a:cs typeface="+mn-cs"/>
                        </a:rPr>
                        <a:t> </a:t>
                      </a:r>
                      <a:r>
                        <a:rPr lang="en-GB" sz="1800" b="0" i="0" u="none" kern="1200" dirty="0">
                          <a:solidFill>
                            <a:schemeClr val="dk1"/>
                          </a:solidFill>
                          <a:effectLst/>
                          <a:latin typeface="+mn-lt"/>
                          <a:ea typeface="+mn-ea"/>
                          <a:cs typeface="+mn-cs"/>
                        </a:rPr>
                        <a:t>(</a:t>
                      </a:r>
                      <a:r>
                        <a:rPr lang="en-US" sz="1800" b="0" i="0" u="none" kern="1200" dirty="0">
                          <a:solidFill>
                            <a:schemeClr val="dk1"/>
                          </a:solidFill>
                          <a:effectLst/>
                          <a:latin typeface="+mn-lt"/>
                          <a:ea typeface="+mn-ea"/>
                          <a:cs typeface="+mn-cs"/>
                        </a:rPr>
                        <a:t>M. George </a:t>
                      </a:r>
                      <a:r>
                        <a:rPr lang="en-US" sz="1800" b="0" i="0" u="none" kern="1200" dirty="0" err="1">
                          <a:solidFill>
                            <a:schemeClr val="dk1"/>
                          </a:solidFill>
                          <a:effectLst/>
                          <a:latin typeface="+mn-lt"/>
                          <a:ea typeface="+mn-ea"/>
                          <a:cs typeface="+mn-cs"/>
                        </a:rPr>
                        <a:t>Craford</a:t>
                      </a:r>
                      <a:r>
                        <a:rPr lang="en-US" sz="1800" b="0" i="0" u="none" kern="1200" dirty="0">
                          <a:solidFill>
                            <a:schemeClr val="dk1"/>
                          </a:solidFill>
                          <a:effectLst/>
                          <a:latin typeface="+mn-lt"/>
                          <a:ea typeface="+mn-ea"/>
                          <a:cs typeface="+mn-cs"/>
                        </a:rPr>
                        <a:t>)</a:t>
                      </a:r>
                      <a:endParaRPr lang="en-US" b="1" u="none" dirty="0"/>
                    </a:p>
                  </a:txBody>
                  <a:tcPr/>
                </a:tc>
                <a:extLst>
                  <a:ext uri="{0D108BD9-81ED-4DB2-BD59-A6C34878D82A}">
                    <a16:rowId xmlns:a16="http://schemas.microsoft.com/office/drawing/2014/main" val="10006"/>
                  </a:ext>
                </a:extLst>
              </a:tr>
              <a:tr h="370840">
                <a:tc>
                  <a:txBody>
                    <a:bodyPr/>
                    <a:lstStyle/>
                    <a:p>
                      <a:pPr algn="ctr"/>
                      <a:r>
                        <a:rPr lang="en-GB" b="1" dirty="0">
                          <a:solidFill>
                            <a:srgbClr val="002060"/>
                          </a:solidFill>
                        </a:rPr>
                        <a:t>1994</a:t>
                      </a:r>
                      <a:endParaRPr lang="en-US" b="1" dirty="0">
                        <a:solidFill>
                          <a:srgbClr val="002060"/>
                        </a:solidFill>
                      </a:endParaRPr>
                    </a:p>
                  </a:txBody>
                  <a:tcPr/>
                </a:tc>
                <a:tc>
                  <a:txBody>
                    <a:bodyPr/>
                    <a:lstStyle/>
                    <a:p>
                      <a:r>
                        <a:rPr lang="en-US" sz="1800" b="1" i="0" kern="1200" dirty="0">
                          <a:solidFill>
                            <a:schemeClr val="tx1"/>
                          </a:solidFill>
                          <a:effectLst/>
                          <a:latin typeface="+mn-lt"/>
                          <a:ea typeface="+mn-ea"/>
                          <a:cs typeface="+mn-cs"/>
                        </a:rPr>
                        <a:t>The first high-brightness blue LED </a:t>
                      </a:r>
                      <a:r>
                        <a:rPr lang="en-US" sz="1800" b="0" i="0" u="none" kern="1200" dirty="0">
                          <a:solidFill>
                            <a:schemeClr val="tx1"/>
                          </a:solidFill>
                          <a:effectLst/>
                          <a:latin typeface="+mn-lt"/>
                          <a:ea typeface="+mn-ea"/>
                          <a:cs typeface="+mn-cs"/>
                        </a:rPr>
                        <a:t>(</a:t>
                      </a:r>
                      <a:r>
                        <a:rPr lang="en-GB" sz="1800" b="0" i="0" u="none" kern="1200" dirty="0">
                          <a:solidFill>
                            <a:schemeClr val="dk1"/>
                          </a:solidFill>
                          <a:effectLst/>
                          <a:latin typeface="+mn-lt"/>
                          <a:ea typeface="+mn-ea"/>
                          <a:cs typeface="+mn-cs"/>
                        </a:rPr>
                        <a:t>Shuji Nakamura)</a:t>
                      </a:r>
                      <a:endParaRPr lang="en-US" b="1" u="none" dirty="0">
                        <a:solidFill>
                          <a:srgbClr val="002060"/>
                        </a:solidFill>
                      </a:endParaRPr>
                    </a:p>
                  </a:txBody>
                  <a:tcPr/>
                </a:tc>
                <a:extLst>
                  <a:ext uri="{0D108BD9-81ED-4DB2-BD59-A6C34878D82A}">
                    <a16:rowId xmlns:a16="http://schemas.microsoft.com/office/drawing/2014/main" val="10007"/>
                  </a:ext>
                </a:extLst>
              </a:tr>
              <a:tr h="370840">
                <a:tc>
                  <a:txBody>
                    <a:bodyPr/>
                    <a:lstStyle/>
                    <a:p>
                      <a:pPr algn="ctr"/>
                      <a:r>
                        <a:rPr lang="en-GB" b="1" dirty="0">
                          <a:solidFill>
                            <a:srgbClr val="002060"/>
                          </a:solidFill>
                        </a:rPr>
                        <a:t>2009</a:t>
                      </a:r>
                      <a:endParaRPr lang="en-US" b="1" dirty="0">
                        <a:solidFill>
                          <a:srgbClr val="002060"/>
                        </a:solidFill>
                      </a:endParaRPr>
                    </a:p>
                  </a:txBody>
                  <a:tcPr/>
                </a:tc>
                <a:tc>
                  <a:txBody>
                    <a:bodyPr/>
                    <a:lstStyle/>
                    <a:p>
                      <a:r>
                        <a:rPr lang="en-GB" b="1" u="none" dirty="0">
                          <a:solidFill>
                            <a:schemeClr val="tx1"/>
                          </a:solidFill>
                        </a:rPr>
                        <a:t>First commercial LED lamp for lighting from Philips</a:t>
                      </a:r>
                      <a:endParaRPr lang="en-US" b="1" u="none" dirty="0">
                        <a:solidFill>
                          <a:schemeClr val="tx1"/>
                        </a:solidFill>
                      </a:endParaRPr>
                    </a:p>
                  </a:txBody>
                  <a:tcPr/>
                </a:tc>
                <a:extLst>
                  <a:ext uri="{0D108BD9-81ED-4DB2-BD59-A6C34878D82A}">
                    <a16:rowId xmlns:a16="http://schemas.microsoft.com/office/drawing/2014/main" val="10008"/>
                  </a:ext>
                </a:extLst>
              </a:tr>
            </a:tbl>
          </a:graphicData>
        </a:graphic>
      </p:graphicFrame>
      <p:sp>
        <p:nvSpPr>
          <p:cNvPr id="6" name="TextBox 5"/>
          <p:cNvSpPr txBox="1"/>
          <p:nvPr/>
        </p:nvSpPr>
        <p:spPr>
          <a:xfrm>
            <a:off x="611560" y="332656"/>
            <a:ext cx="8064896" cy="646331"/>
          </a:xfrm>
          <a:prstGeom prst="rect">
            <a:avLst/>
          </a:prstGeom>
          <a:noFill/>
        </p:spPr>
        <p:txBody>
          <a:bodyPr wrap="square" rtlCol="0">
            <a:spAutoFit/>
          </a:bodyPr>
          <a:lstStyle/>
          <a:p>
            <a:r>
              <a:rPr lang="en-GB" sz="3600" b="1" dirty="0">
                <a:solidFill>
                  <a:srgbClr val="002060"/>
                </a:solidFill>
                <a:effectLst>
                  <a:outerShdw blurRad="38100" dist="38100" dir="2700000" algn="tl">
                    <a:srgbClr val="000000">
                      <a:alpha val="43137"/>
                    </a:srgbClr>
                  </a:outerShdw>
                </a:effectLst>
              </a:rPr>
              <a:t>History of LED</a:t>
            </a:r>
            <a:endParaRPr lang="en-US" sz="36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3689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183" y="404664"/>
            <a:ext cx="8023249" cy="1015663"/>
          </a:xfrm>
          <a:prstGeom prst="rect">
            <a:avLst/>
          </a:prstGeom>
          <a:noFill/>
        </p:spPr>
        <p:txBody>
          <a:bodyPr wrap="square" rtlCol="0">
            <a:spAutoFit/>
          </a:bodyPr>
          <a:lstStyle/>
          <a:p>
            <a:pPr algn="just"/>
            <a:r>
              <a:rPr lang="en-US" sz="2000" dirty="0">
                <a:latin typeface="Arial" pitchFamily="34" charset="0"/>
                <a:cs typeface="Arial" pitchFamily="34" charset="0"/>
              </a:rPr>
              <a:t>This is the simplest LED structure. It is fabricated by </a:t>
            </a:r>
            <a:r>
              <a:rPr lang="en-US" sz="2000" dirty="0" err="1">
                <a:latin typeface="Arial" pitchFamily="34" charset="0"/>
                <a:cs typeface="Arial" pitchFamily="34" charset="0"/>
              </a:rPr>
              <a:t>epitaxially</a:t>
            </a:r>
            <a:r>
              <a:rPr lang="en-US" sz="2000" dirty="0">
                <a:latin typeface="Arial" pitchFamily="34" charset="0"/>
                <a:cs typeface="Arial" pitchFamily="34" charset="0"/>
              </a:rPr>
              <a:t> growing doped semiconductor layers on a suitable substrate (e.g. </a:t>
            </a:r>
            <a:r>
              <a:rPr lang="en-US" sz="2000" i="1" dirty="0" err="1">
                <a:latin typeface="Arial" pitchFamily="34" charset="0"/>
                <a:cs typeface="Arial" pitchFamily="34" charset="0"/>
              </a:rPr>
              <a:t>GaAs</a:t>
            </a:r>
            <a:r>
              <a:rPr lang="en-US" sz="2000" dirty="0">
                <a:latin typeface="Arial" pitchFamily="34" charset="0"/>
                <a:cs typeface="Arial" pitchFamily="34" charset="0"/>
              </a:rPr>
              <a:t> or </a:t>
            </a:r>
            <a:r>
              <a:rPr lang="en-US" sz="2000" i="1" dirty="0" err="1">
                <a:latin typeface="Arial" pitchFamily="34" charset="0"/>
                <a:cs typeface="Arial" pitchFamily="34" charset="0"/>
              </a:rPr>
              <a:t>GaP</a:t>
            </a:r>
            <a:r>
              <a:rPr lang="en-US" sz="2000" dirty="0">
                <a:latin typeface="Arial" pitchFamily="34" charset="0"/>
                <a:cs typeface="Arial" pitchFamily="34" charset="0"/>
              </a:rPr>
              <a:t>) as depicted in the following figure. </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136" y="1772816"/>
            <a:ext cx="3659339" cy="25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8680" y="1772816"/>
            <a:ext cx="3528392" cy="25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787949" y="3879388"/>
            <a:ext cx="724323" cy="461665"/>
          </a:xfrm>
          <a:prstGeom prst="rect">
            <a:avLst/>
          </a:prstGeom>
          <a:noFill/>
        </p:spPr>
        <p:txBody>
          <a:bodyPr wrap="square" rtlCol="0">
            <a:spAutoFit/>
          </a:bodyPr>
          <a:lstStyle/>
          <a:p>
            <a:pPr algn="ctr"/>
            <a:r>
              <a:rPr lang="en-US" sz="2400" dirty="0">
                <a:latin typeface="Arial" pitchFamily="34" charset="0"/>
                <a:cs typeface="Arial" pitchFamily="34" charset="0"/>
              </a:rPr>
              <a:t>a</a:t>
            </a:r>
          </a:p>
        </p:txBody>
      </p:sp>
      <p:sp>
        <p:nvSpPr>
          <p:cNvPr id="7" name="TextBox 6"/>
          <p:cNvSpPr txBox="1"/>
          <p:nvPr/>
        </p:nvSpPr>
        <p:spPr>
          <a:xfrm>
            <a:off x="7884368" y="3875647"/>
            <a:ext cx="576064" cy="461665"/>
          </a:xfrm>
          <a:prstGeom prst="rect">
            <a:avLst/>
          </a:prstGeom>
          <a:noFill/>
        </p:spPr>
        <p:txBody>
          <a:bodyPr wrap="square" rtlCol="0">
            <a:spAutoFit/>
          </a:bodyPr>
          <a:lstStyle/>
          <a:p>
            <a:pPr algn="ctr"/>
            <a:r>
              <a:rPr lang="en-US" sz="2400" dirty="0">
                <a:latin typeface="Arial" pitchFamily="34" charset="0"/>
                <a:cs typeface="Arial" pitchFamily="34" charset="0"/>
              </a:rPr>
              <a:t>b</a:t>
            </a:r>
          </a:p>
        </p:txBody>
      </p:sp>
      <p:sp>
        <p:nvSpPr>
          <p:cNvPr id="8" name="Ορθογώνιο 7"/>
          <p:cNvSpPr/>
          <p:nvPr/>
        </p:nvSpPr>
        <p:spPr>
          <a:xfrm>
            <a:off x="539552" y="5072770"/>
            <a:ext cx="8064896" cy="707886"/>
          </a:xfrm>
          <a:prstGeom prst="rect">
            <a:avLst/>
          </a:prstGeom>
        </p:spPr>
        <p:txBody>
          <a:bodyPr wrap="square">
            <a:spAutoFit/>
          </a:bodyPr>
          <a:lstStyle/>
          <a:p>
            <a:pPr algn="just"/>
            <a:r>
              <a:rPr lang="en-US" sz="2000" dirty="0">
                <a:latin typeface="Arial" pitchFamily="34" charset="0"/>
                <a:cs typeface="Arial" pitchFamily="34" charset="0"/>
              </a:rPr>
              <a:t>The substrate is an essential mechanical support and can be of different material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58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184" y="764704"/>
            <a:ext cx="8167264" cy="4401205"/>
          </a:xfrm>
          <a:prstGeom prst="rect">
            <a:avLst/>
          </a:prstGeom>
          <a:noFill/>
        </p:spPr>
        <p:txBody>
          <a:bodyPr wrap="square" rtlCol="0">
            <a:spAutoFit/>
          </a:bodyPr>
          <a:lstStyle/>
          <a:p>
            <a:pPr algn="just"/>
            <a:r>
              <a:rPr lang="en-US" sz="2000" dirty="0">
                <a:latin typeface="Arial" pitchFamily="34" charset="0"/>
                <a:cs typeface="Arial" pitchFamily="34" charset="0"/>
              </a:rPr>
              <a:t>The </a:t>
            </a:r>
            <a:r>
              <a:rPr lang="en-US" sz="2000" i="1" dirty="0">
                <a:latin typeface="Arial" pitchFamily="34" charset="0"/>
                <a:cs typeface="Arial" pitchFamily="34" charset="0"/>
              </a:rPr>
              <a:t>p</a:t>
            </a:r>
            <a:r>
              <a:rPr lang="en-US" sz="2000" dirty="0">
                <a:latin typeface="Arial" pitchFamily="34" charset="0"/>
                <a:cs typeface="Arial" pitchFamily="34" charset="0"/>
              </a:rPr>
              <a:t>-side is on the surface from which the light is emitted and is therefore made narrow (a few microns) to allow the photons to escape without being reabsorbed. </a:t>
            </a:r>
          </a:p>
          <a:p>
            <a:pPr algn="just"/>
            <a:endParaRPr lang="en-US" sz="2000" dirty="0">
              <a:latin typeface="Arial" pitchFamily="34" charset="0"/>
              <a:cs typeface="Arial" pitchFamily="34" charset="0"/>
            </a:endParaRPr>
          </a:p>
          <a:p>
            <a:pPr algn="just"/>
            <a:r>
              <a:rPr lang="en-US" sz="2000" dirty="0">
                <a:latin typeface="Arial" pitchFamily="34" charset="0"/>
                <a:cs typeface="Arial" pitchFamily="34" charset="0"/>
              </a:rPr>
              <a:t>The photons that are emitted towards the </a:t>
            </a:r>
            <a:r>
              <a:rPr lang="en-US" sz="2000" i="1" dirty="0">
                <a:latin typeface="Arial" pitchFamily="34" charset="0"/>
                <a:cs typeface="Arial" pitchFamily="34" charset="0"/>
              </a:rPr>
              <a:t>n</a:t>
            </a:r>
            <a:r>
              <a:rPr lang="en-US" sz="2000" dirty="0">
                <a:latin typeface="Arial" pitchFamily="34" charset="0"/>
                <a:cs typeface="Arial" pitchFamily="34" charset="0"/>
              </a:rPr>
              <a:t>-side become either absorbed or reflected back at the substrate interface depending on the substrate thickness and the exact structure of the LED.</a:t>
            </a:r>
          </a:p>
          <a:p>
            <a:pPr algn="just"/>
            <a:endParaRPr lang="en-US" sz="2000" dirty="0">
              <a:latin typeface="Arial" pitchFamily="34" charset="0"/>
              <a:cs typeface="Arial" pitchFamily="34" charset="0"/>
            </a:endParaRPr>
          </a:p>
          <a:p>
            <a:pPr algn="just"/>
            <a:r>
              <a:rPr lang="en-US" sz="2000" dirty="0">
                <a:latin typeface="Arial" pitchFamily="34" charset="0"/>
                <a:cs typeface="Arial" pitchFamily="34" charset="0"/>
              </a:rPr>
              <a:t>The use of a segment electrode will encourage reflections from the semiconductor-air interface. (fig a)</a:t>
            </a:r>
          </a:p>
          <a:p>
            <a:pPr algn="just"/>
            <a:endParaRPr lang="en-US" sz="2000" dirty="0">
              <a:latin typeface="Arial" pitchFamily="34" charset="0"/>
              <a:cs typeface="Arial" pitchFamily="34" charset="0"/>
            </a:endParaRPr>
          </a:p>
          <a:p>
            <a:pPr algn="just"/>
            <a:r>
              <a:rPr lang="en-US" sz="2000" dirty="0">
                <a:latin typeface="Arial" pitchFamily="34" charset="0"/>
                <a:cs typeface="Arial" pitchFamily="34" charset="0"/>
              </a:rPr>
              <a:t>It is also possible  to form the </a:t>
            </a:r>
            <a:r>
              <a:rPr lang="en-US" sz="2000" i="1" dirty="0">
                <a:latin typeface="Arial" pitchFamily="34" charset="0"/>
                <a:cs typeface="Arial" pitchFamily="34" charset="0"/>
              </a:rPr>
              <a:t>p</a:t>
            </a:r>
            <a:r>
              <a:rPr lang="en-US" sz="2000" dirty="0">
                <a:latin typeface="Arial" pitchFamily="34" charset="0"/>
                <a:cs typeface="Arial" pitchFamily="34" charset="0"/>
              </a:rPr>
              <a:t>-side by diffusing dopants into the epitaxial </a:t>
            </a:r>
            <a:r>
              <a:rPr lang="en-US" sz="2000" i="1" dirty="0">
                <a:latin typeface="Arial" pitchFamily="34" charset="0"/>
                <a:cs typeface="Arial" pitchFamily="34" charset="0"/>
              </a:rPr>
              <a:t>n</a:t>
            </a:r>
            <a:r>
              <a:rPr lang="en-US" sz="2000" i="1" baseline="30000" dirty="0">
                <a:latin typeface="Arial" pitchFamily="34" charset="0"/>
                <a:cs typeface="Arial" pitchFamily="34" charset="0"/>
              </a:rPr>
              <a:t>+</a:t>
            </a:r>
            <a:r>
              <a:rPr lang="en-US" sz="2000" baseline="30000" dirty="0">
                <a:latin typeface="Arial" pitchFamily="34" charset="0"/>
                <a:cs typeface="Arial" pitchFamily="34" charset="0"/>
              </a:rPr>
              <a:t> </a:t>
            </a:r>
            <a:r>
              <a:rPr lang="en-US" sz="2000" dirty="0">
                <a:latin typeface="Arial" pitchFamily="34" charset="0"/>
                <a:cs typeface="Arial" pitchFamily="34" charset="0"/>
              </a:rPr>
              <a:t> - layer which is a diffuse junction planar LED as illustrated in figure (b).</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73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8457" y="719249"/>
            <a:ext cx="5041900"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74367" y="620688"/>
            <a:ext cx="7730081" cy="369332"/>
          </a:xfrm>
          <a:prstGeom prst="rect">
            <a:avLst/>
          </a:prstGeom>
          <a:noFill/>
        </p:spPr>
        <p:txBody>
          <a:bodyPr wrap="square" rtlCol="0">
            <a:spAutoFit/>
          </a:bodyPr>
          <a:lstStyle/>
          <a:p>
            <a:endParaRPr lang="en-US" dirty="0"/>
          </a:p>
        </p:txBody>
      </p:sp>
      <p:sp>
        <p:nvSpPr>
          <p:cNvPr id="3" name="TextBox 2"/>
          <p:cNvSpPr txBox="1"/>
          <p:nvPr/>
        </p:nvSpPr>
        <p:spPr>
          <a:xfrm>
            <a:off x="460765" y="3933056"/>
            <a:ext cx="8143683" cy="1631216"/>
          </a:xfrm>
          <a:prstGeom prst="rect">
            <a:avLst/>
          </a:prstGeom>
          <a:noFill/>
        </p:spPr>
        <p:txBody>
          <a:bodyPr wrap="square" rtlCol="0">
            <a:spAutoFit/>
          </a:bodyPr>
          <a:lstStyle/>
          <a:p>
            <a:pPr algn="just"/>
            <a:r>
              <a:rPr lang="en-US" sz="2000" dirty="0">
                <a:latin typeface="Arial" pitchFamily="34" charset="0"/>
                <a:cs typeface="Arial" pitchFamily="34" charset="0"/>
              </a:rPr>
              <a:t>Not all light rays reaching the semiconductor – air interface can escape due to the </a:t>
            </a:r>
            <a:r>
              <a:rPr lang="en-US" sz="2000" b="1" i="1" dirty="0">
                <a:effectLst>
                  <a:outerShdw blurRad="38100" dist="38100" dir="2700000" algn="tl">
                    <a:srgbClr val="000000">
                      <a:alpha val="43137"/>
                    </a:srgbClr>
                  </a:outerShdw>
                </a:effectLst>
                <a:latin typeface="Arial" pitchFamily="34" charset="0"/>
                <a:cs typeface="Arial" pitchFamily="34" charset="0"/>
              </a:rPr>
              <a:t>total internal reflection</a:t>
            </a:r>
            <a:r>
              <a:rPr lang="en-US" sz="2000" dirty="0">
                <a:latin typeface="Arial" pitchFamily="34" charset="0"/>
                <a:cs typeface="Arial" pitchFamily="34" charset="0"/>
              </a:rPr>
              <a:t>. </a:t>
            </a:r>
          </a:p>
          <a:p>
            <a:pPr algn="just"/>
            <a:endParaRPr lang="en-US" sz="2000" dirty="0">
              <a:latin typeface="Arial" pitchFamily="34" charset="0"/>
              <a:cs typeface="Arial" pitchFamily="34" charset="0"/>
            </a:endParaRPr>
          </a:p>
          <a:p>
            <a:pPr algn="just"/>
            <a:r>
              <a:rPr lang="en-US" sz="2000" dirty="0">
                <a:latin typeface="Arial" pitchFamily="34" charset="0"/>
                <a:cs typeface="Arial" pitchFamily="34" charset="0"/>
              </a:rPr>
              <a:t>Those rays with angles of incidence grater than the critical value </a:t>
            </a:r>
            <a:r>
              <a:rPr lang="el-GR" sz="2000" i="1" dirty="0">
                <a:latin typeface="Arial" pitchFamily="34" charset="0"/>
                <a:cs typeface="Arial" pitchFamily="34" charset="0"/>
              </a:rPr>
              <a:t>θ</a:t>
            </a:r>
            <a:r>
              <a:rPr lang="en-US" sz="2000" i="1" baseline="-25000" dirty="0">
                <a:latin typeface="Arial" pitchFamily="34" charset="0"/>
                <a:cs typeface="Arial" pitchFamily="34" charset="0"/>
              </a:rPr>
              <a:t>C</a:t>
            </a:r>
            <a:r>
              <a:rPr lang="en-US" sz="2000" baseline="-25000" dirty="0">
                <a:latin typeface="Arial" pitchFamily="34" charset="0"/>
                <a:cs typeface="Arial" pitchFamily="34" charset="0"/>
              </a:rPr>
              <a:t> </a:t>
            </a:r>
            <a:r>
              <a:rPr lang="en-US" sz="2000" dirty="0">
                <a:latin typeface="Arial" pitchFamily="34" charset="0"/>
                <a:cs typeface="Arial" pitchFamily="34" charset="0"/>
              </a:rPr>
              <a:t> become reflected as shown in the  next figure</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2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476672"/>
            <a:ext cx="322847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74367" y="3501008"/>
            <a:ext cx="7802089" cy="2246769"/>
          </a:xfrm>
          <a:prstGeom prst="rect">
            <a:avLst/>
          </a:prstGeom>
          <a:noFill/>
        </p:spPr>
        <p:txBody>
          <a:bodyPr wrap="square" rtlCol="0">
            <a:spAutoFit/>
          </a:bodyPr>
          <a:lstStyle/>
          <a:p>
            <a:pPr algn="just"/>
            <a:r>
              <a:rPr lang="en-US" sz="2000" dirty="0">
                <a:latin typeface="Arial" pitchFamily="34" charset="0"/>
                <a:cs typeface="Arial" pitchFamily="34" charset="0"/>
              </a:rPr>
              <a:t>To reduce the internal total reflection we construct LED with a special structure with the same of a </a:t>
            </a:r>
            <a:r>
              <a:rPr lang="en-US" sz="2000" dirty="0" err="1">
                <a:latin typeface="Arial" pitchFamily="34" charset="0"/>
                <a:cs typeface="Arial" pitchFamily="34" charset="0"/>
              </a:rPr>
              <a:t>dom</a:t>
            </a:r>
            <a:r>
              <a:rPr lang="en-US" sz="2000" dirty="0">
                <a:latin typeface="Arial" pitchFamily="34" charset="0"/>
                <a:cs typeface="Arial" pitchFamily="34" charset="0"/>
              </a:rPr>
              <a:t> for the </a:t>
            </a:r>
            <a:r>
              <a:rPr lang="en-US" sz="2000" i="1" dirty="0">
                <a:latin typeface="Arial" pitchFamily="34" charset="0"/>
                <a:cs typeface="Arial" pitchFamily="34" charset="0"/>
              </a:rPr>
              <a:t>p</a:t>
            </a:r>
            <a:r>
              <a:rPr lang="en-US" sz="2000" dirty="0">
                <a:latin typeface="Arial" pitchFamily="34" charset="0"/>
                <a:cs typeface="Arial" pitchFamily="34" charset="0"/>
              </a:rPr>
              <a:t>-side like in the next figure (a).</a:t>
            </a:r>
          </a:p>
          <a:p>
            <a:pPr algn="just"/>
            <a:endParaRPr lang="en-US" sz="2000" dirty="0">
              <a:latin typeface="Arial" pitchFamily="34" charset="0"/>
              <a:cs typeface="Arial" pitchFamily="34" charset="0"/>
            </a:endParaRPr>
          </a:p>
          <a:p>
            <a:pPr algn="just"/>
            <a:r>
              <a:rPr lang="en-US" sz="2000" dirty="0">
                <a:latin typeface="Arial" pitchFamily="34" charset="0"/>
                <a:cs typeface="Arial" pitchFamily="34" charset="0"/>
              </a:rPr>
              <a:t>As this type of construction is rather expensive and the </a:t>
            </a:r>
            <a:r>
              <a:rPr lang="en-US" sz="2000" i="1" dirty="0">
                <a:latin typeface="Arial" pitchFamily="34" charset="0"/>
                <a:cs typeface="Arial" pitchFamily="34" charset="0"/>
              </a:rPr>
              <a:t>p</a:t>
            </a:r>
            <a:r>
              <a:rPr lang="en-US" sz="2000" dirty="0">
                <a:latin typeface="Arial" pitchFamily="34" charset="0"/>
                <a:cs typeface="Arial" pitchFamily="34" charset="0"/>
              </a:rPr>
              <a:t>-side is extended to the air we prefer to encapsulate the </a:t>
            </a:r>
            <a:r>
              <a:rPr lang="en-US" sz="2000" i="1" dirty="0">
                <a:latin typeface="Arial" pitchFamily="34" charset="0"/>
                <a:cs typeface="Arial" pitchFamily="34" charset="0"/>
              </a:rPr>
              <a:t>p</a:t>
            </a:r>
            <a:r>
              <a:rPr lang="en-US" sz="2000" dirty="0">
                <a:latin typeface="Arial" pitchFamily="34" charset="0"/>
                <a:cs typeface="Arial" pitchFamily="34" charset="0"/>
              </a:rPr>
              <a:t>-side with a plastic transparent  material like in figure b</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09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p:cNvPicPr/>
          <p:nvPr/>
        </p:nvPicPr>
        <p:blipFill>
          <a:blip r:embed="rId3" cstate="print"/>
          <a:srcRect/>
          <a:stretch>
            <a:fillRect/>
          </a:stretch>
        </p:blipFill>
        <p:spPr bwMode="auto">
          <a:xfrm>
            <a:off x="1547664" y="1844824"/>
            <a:ext cx="1800200" cy="2232248"/>
          </a:xfrm>
          <a:prstGeom prst="rect">
            <a:avLst/>
          </a:prstGeom>
          <a:noFill/>
        </p:spPr>
      </p:pic>
      <p:pic>
        <p:nvPicPr>
          <p:cNvPr id="8" name="7 - Εικόνα"/>
          <p:cNvPicPr/>
          <p:nvPr/>
        </p:nvPicPr>
        <p:blipFill>
          <a:blip r:embed="rId4" cstate="print"/>
          <a:srcRect/>
          <a:stretch>
            <a:fillRect/>
          </a:stretch>
        </p:blipFill>
        <p:spPr bwMode="auto">
          <a:xfrm>
            <a:off x="5436096" y="1844824"/>
            <a:ext cx="2396877" cy="2016224"/>
          </a:xfrm>
          <a:prstGeom prst="rect">
            <a:avLst/>
          </a:prstGeom>
          <a:noFill/>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22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6 - TextBox"/>
          <p:cNvSpPr txBox="1"/>
          <p:nvPr/>
        </p:nvSpPr>
        <p:spPr>
          <a:xfrm>
            <a:off x="1403648" y="548680"/>
            <a:ext cx="6480720" cy="461665"/>
          </a:xfrm>
          <a:prstGeom prst="rect">
            <a:avLst/>
          </a:prstGeom>
          <a:noFill/>
        </p:spPr>
        <p:txBody>
          <a:bodyPr wrap="square" rtlCol="0">
            <a:spAutoFit/>
          </a:bodyPr>
          <a:lstStyle/>
          <a:p>
            <a:pPr algn="ctr"/>
            <a:r>
              <a:rPr lang="en-US" sz="2400" b="1" dirty="0" err="1">
                <a:effectLst>
                  <a:outerShdw blurRad="38100" dist="38100" dir="2700000" algn="tl">
                    <a:srgbClr val="000000">
                      <a:alpha val="43137"/>
                    </a:srgbClr>
                  </a:outerShdw>
                </a:effectLst>
                <a:latin typeface="Arial" pitchFamily="34" charset="0"/>
                <a:cs typeface="Arial" pitchFamily="34" charset="0"/>
              </a:rPr>
              <a:t>Burrus</a:t>
            </a:r>
            <a:r>
              <a:rPr lang="en-US" sz="2400" b="1" dirty="0">
                <a:effectLst>
                  <a:outerShdw blurRad="38100" dist="38100" dir="2700000" algn="tl">
                    <a:srgbClr val="000000">
                      <a:alpha val="43137"/>
                    </a:srgbClr>
                  </a:outerShdw>
                </a:effectLst>
                <a:latin typeface="Arial" pitchFamily="34" charset="0"/>
                <a:cs typeface="Arial" pitchFamily="34" charset="0"/>
              </a:rPr>
              <a:t> LEDs or Surface Emitter LEDs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556792"/>
            <a:ext cx="3956050"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8 - TextBox"/>
          <p:cNvSpPr txBox="1"/>
          <p:nvPr/>
        </p:nvSpPr>
        <p:spPr>
          <a:xfrm>
            <a:off x="755576" y="4941168"/>
            <a:ext cx="7704856" cy="400110"/>
          </a:xfrm>
          <a:prstGeom prst="rect">
            <a:avLst/>
          </a:prstGeom>
          <a:noFill/>
        </p:spPr>
        <p:txBody>
          <a:bodyPr wrap="square" rtlCol="0">
            <a:spAutoFit/>
          </a:bodyPr>
          <a:lstStyle/>
          <a:p>
            <a:pPr algn="ctr"/>
            <a:r>
              <a:rPr lang="en-US" sz="2000" dirty="0">
                <a:latin typeface="Arial" pitchFamily="34" charset="0"/>
                <a:cs typeface="Arial" pitchFamily="34" charset="0"/>
              </a:rPr>
              <a:t>It was design to be suitable to fiber optics communication</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32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7544" y="243513"/>
            <a:ext cx="8280920" cy="6217087"/>
          </a:xfrm>
          <a:prstGeom prst="rect">
            <a:avLst/>
          </a:prstGeom>
        </p:spPr>
        <p:txBody>
          <a:bodyPr wrap="square">
            <a:spAutoFit/>
          </a:bodyPr>
          <a:lstStyle/>
          <a:p>
            <a:pPr lvl="0" fontAlgn="base">
              <a:spcBef>
                <a:spcPct val="0"/>
              </a:spcBef>
              <a:spcAft>
                <a:spcPts val="600"/>
              </a:spcAft>
            </a:pPr>
            <a:r>
              <a:rPr lang="en-GB" altLang="el-GR" sz="2800" b="1" dirty="0">
                <a:solidFill>
                  <a:srgbClr val="0070C0"/>
                </a:solidFill>
                <a:effectLst>
                  <a:outerShdw blurRad="38100" dist="38100" dir="2700000" algn="tl">
                    <a:srgbClr val="000000">
                      <a:alpha val="43137"/>
                    </a:srgbClr>
                  </a:outerShdw>
                </a:effectLst>
              </a:rPr>
              <a:t>T</a:t>
            </a:r>
            <a:r>
              <a:rPr lang="en-GB" altLang="el-GR" sz="2800" b="1" dirty="0">
                <a:solidFill>
                  <a:srgbClr val="0070C0"/>
                </a:solidFill>
                <a:effectLst>
                  <a:outerShdw blurRad="38100" dist="38100" dir="2700000" algn="tl">
                    <a:srgbClr val="000000">
                      <a:alpha val="43137"/>
                    </a:srgbClr>
                  </a:outerShdw>
                </a:effectLst>
                <a:cs typeface="Arial" pitchFamily="34" charset="0"/>
              </a:rPr>
              <a:t>emperature Dependence</a:t>
            </a:r>
            <a:endParaRPr lang="en-GB" altLang="el-GR" sz="800" b="1" dirty="0">
              <a:solidFill>
                <a:srgbClr val="0070C0"/>
              </a:solidFill>
              <a:effectLst>
                <a:outerShdw blurRad="38100" dist="38100" dir="2700000" algn="tl">
                  <a:srgbClr val="000000">
                    <a:alpha val="43137"/>
                  </a:srgbClr>
                </a:outerShdw>
              </a:effectLst>
              <a:cs typeface="Arial" pitchFamily="34" charset="0"/>
            </a:endParaRPr>
          </a:p>
          <a:p>
            <a:pPr lvl="0" fontAlgn="base">
              <a:spcBef>
                <a:spcPct val="0"/>
              </a:spcBef>
              <a:spcAft>
                <a:spcPts val="600"/>
              </a:spcAft>
            </a:pPr>
            <a:endParaRPr lang="en-GB" altLang="el-GR" sz="2800" b="1" dirty="0">
              <a:solidFill>
                <a:srgbClr val="0070C0"/>
              </a:solidFill>
              <a:effectLst>
                <a:outerShdw blurRad="38100" dist="38100" dir="2700000" algn="tl">
                  <a:srgbClr val="000000">
                    <a:alpha val="43137"/>
                  </a:srgbClr>
                </a:outerShdw>
              </a:effectLst>
              <a:cs typeface="Arial" pitchFamily="34" charset="0"/>
            </a:endParaRPr>
          </a:p>
          <a:p>
            <a:pPr lvl="0" eaLnBrk="0" fontAlgn="base" hangingPunct="0">
              <a:spcBef>
                <a:spcPct val="0"/>
              </a:spcBef>
              <a:spcAft>
                <a:spcPts val="600"/>
              </a:spcAft>
            </a:pPr>
            <a:r>
              <a:rPr lang="en-GB" altLang="el-GR" sz="2400" dirty="0">
                <a:solidFill>
                  <a:srgbClr val="333333"/>
                </a:solidFill>
                <a:cs typeface="Arial" pitchFamily="34" charset="0"/>
              </a:rPr>
              <a:t>In LEDs, the band gaps of the semiconductors increase as temperature decreases. Lower temperatures cause band gaps to increase because the semiconductor's lattice parameter becomes smaller, meaning atoms get closer together. </a:t>
            </a:r>
          </a:p>
          <a:p>
            <a:pPr lvl="0" eaLnBrk="0" fontAlgn="base" hangingPunct="0">
              <a:spcBef>
                <a:spcPct val="0"/>
              </a:spcBef>
              <a:spcAft>
                <a:spcPts val="600"/>
              </a:spcAft>
            </a:pPr>
            <a:r>
              <a:rPr lang="en-GB" altLang="el-GR" sz="2400" dirty="0">
                <a:solidFill>
                  <a:srgbClr val="333333"/>
                </a:solidFill>
                <a:cs typeface="Arial" pitchFamily="34" charset="0"/>
              </a:rPr>
              <a:t>This results in valence electrons getting closer to other valence electrons, increasing electrostatic potential energy</a:t>
            </a:r>
            <a:endParaRPr lang="en-GB" altLang="el-GR" sz="2400" dirty="0">
              <a:cs typeface="Arial" pitchFamily="34" charset="0"/>
            </a:endParaRPr>
          </a:p>
          <a:p>
            <a:pPr lvl="0" algn="ctr" eaLnBrk="0" fontAlgn="base" hangingPunct="0">
              <a:spcBef>
                <a:spcPct val="0"/>
              </a:spcBef>
              <a:spcAft>
                <a:spcPts val="600"/>
              </a:spcAft>
            </a:pPr>
            <a:r>
              <a:rPr lang="en-GB" altLang="el-GR" sz="2400" b="1" dirty="0">
                <a:cs typeface="Arial" pitchFamily="34" charset="0"/>
              </a:rPr>
              <a:t>U=qQ4πϵ</a:t>
            </a:r>
            <a:r>
              <a:rPr lang="en-GB" altLang="el-GR" sz="2400" b="1" baseline="-25000" dirty="0">
                <a:cs typeface="Arial" pitchFamily="34" charset="0"/>
              </a:rPr>
              <a:t>0</a:t>
            </a:r>
            <a:r>
              <a:rPr lang="en-GB" altLang="el-GR" sz="2400" b="1" dirty="0">
                <a:cs typeface="Arial" pitchFamily="34" charset="0"/>
              </a:rPr>
              <a:t>r</a:t>
            </a:r>
          </a:p>
          <a:p>
            <a:pPr lvl="0" eaLnBrk="0" hangingPunct="0">
              <a:spcAft>
                <a:spcPts val="600"/>
              </a:spcAft>
            </a:pPr>
            <a:r>
              <a:rPr lang="en-GB" altLang="el-GR" sz="2400" dirty="0">
                <a:cs typeface="Arial" pitchFamily="34" charset="0"/>
              </a:rPr>
              <a:t> where r is the distance between a free electron and a valence electron, ϵ</a:t>
            </a:r>
            <a:r>
              <a:rPr lang="en-GB" altLang="el-GR" sz="2400" baseline="-25000" dirty="0">
                <a:cs typeface="Arial" pitchFamily="34" charset="0"/>
              </a:rPr>
              <a:t>0</a:t>
            </a:r>
            <a:r>
              <a:rPr lang="en-GB" altLang="el-GR" sz="2400" dirty="0">
                <a:cs typeface="Arial" pitchFamily="34" charset="0"/>
              </a:rPr>
              <a:t> is the </a:t>
            </a:r>
            <a:r>
              <a:rPr lang="en-GB" altLang="el-GR" sz="2400" dirty="0" err="1">
                <a:cs typeface="Arial" pitchFamily="34" charset="0"/>
              </a:rPr>
              <a:t>permitivity</a:t>
            </a:r>
            <a:r>
              <a:rPr lang="en-GB" altLang="el-GR" sz="2400" dirty="0">
                <a:cs typeface="Arial" pitchFamily="34" charset="0"/>
              </a:rPr>
              <a:t> of free space, and q and Q represent individual charges. r decreases, which increases U. </a:t>
            </a:r>
          </a:p>
          <a:p>
            <a:pPr lvl="0" eaLnBrk="0" hangingPunct="0">
              <a:spcAft>
                <a:spcPts val="600"/>
              </a:spcAft>
            </a:pPr>
            <a:r>
              <a:rPr lang="en-GB" altLang="el-GR" sz="2400" dirty="0"/>
              <a:t>The higher electrostatic potential energy of the electrons creates a higher band gap, as the interactions would make it more difficult for electrons to move to the conduction band. </a:t>
            </a:r>
          </a:p>
        </p:txBody>
      </p:sp>
    </p:spTree>
    <p:extLst>
      <p:ext uri="{BB962C8B-B14F-4D97-AF65-F5344CB8AC3E}">
        <p14:creationId xmlns:p14="http://schemas.microsoft.com/office/powerpoint/2010/main" val="1925980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26389" y="1412776"/>
            <a:ext cx="8280920" cy="4308872"/>
          </a:xfrm>
          <a:prstGeom prst="rect">
            <a:avLst/>
          </a:prstGeom>
        </p:spPr>
        <p:txBody>
          <a:bodyPr wrap="square">
            <a:spAutoFit/>
          </a:bodyPr>
          <a:lstStyle/>
          <a:p>
            <a:pPr lvl="0" eaLnBrk="0" fontAlgn="base" hangingPunct="0">
              <a:spcBef>
                <a:spcPct val="0"/>
              </a:spcBef>
              <a:spcAft>
                <a:spcPts val="600"/>
              </a:spcAft>
            </a:pPr>
            <a:r>
              <a:rPr lang="en-GB" altLang="el-GR" sz="2400" dirty="0">
                <a:cs typeface="Arial" pitchFamily="34" charset="0"/>
              </a:rPr>
              <a:t>Compare two temperature situations for an LED: at room temperature and after it is dipped in liquid nitrogen. The increase in band gap due to lower temperature would require a higher supply voltage to turn on the LED. </a:t>
            </a:r>
          </a:p>
          <a:p>
            <a:pPr lvl="0" eaLnBrk="0" fontAlgn="base" hangingPunct="0">
              <a:spcBef>
                <a:spcPct val="0"/>
              </a:spcBef>
              <a:spcAft>
                <a:spcPts val="600"/>
              </a:spcAft>
            </a:pPr>
            <a:r>
              <a:rPr lang="en-GB" altLang="el-GR" sz="2400" dirty="0">
                <a:cs typeface="Arial" pitchFamily="34" charset="0"/>
              </a:rPr>
              <a:t>This increased band gap energy would be used when an electron recombines with a hole, resulting in a shorter wavelength of light. </a:t>
            </a:r>
          </a:p>
          <a:p>
            <a:pPr lvl="0" eaLnBrk="0" fontAlgn="base" hangingPunct="0">
              <a:spcBef>
                <a:spcPct val="0"/>
              </a:spcBef>
              <a:spcAft>
                <a:spcPts val="600"/>
              </a:spcAft>
            </a:pPr>
            <a:r>
              <a:rPr lang="en-GB" altLang="el-GR" sz="2400" dirty="0">
                <a:cs typeface="Arial" pitchFamily="34" charset="0"/>
              </a:rPr>
              <a:t>Conversely if the temperature is increased past room temperature the band gap would become smaller, meaning the semiconductor is becoming more conductive and less voltage would be required to power the LED. </a:t>
            </a:r>
          </a:p>
        </p:txBody>
      </p:sp>
      <p:sp>
        <p:nvSpPr>
          <p:cNvPr id="3" name="Rectangle 2"/>
          <p:cNvSpPr/>
          <p:nvPr/>
        </p:nvSpPr>
        <p:spPr>
          <a:xfrm>
            <a:off x="426389" y="476672"/>
            <a:ext cx="8280919" cy="1200329"/>
          </a:xfrm>
          <a:prstGeom prst="rect">
            <a:avLst/>
          </a:prstGeom>
        </p:spPr>
        <p:txBody>
          <a:bodyPr wrap="square">
            <a:spAutoFit/>
          </a:bodyPr>
          <a:lstStyle/>
          <a:p>
            <a:pPr lvl="0"/>
            <a:r>
              <a:rPr lang="en-GB" altLang="el-GR" sz="3600" b="1" dirty="0">
                <a:solidFill>
                  <a:srgbClr val="0070C0"/>
                </a:solidFill>
                <a:effectLst>
                  <a:outerShdw blurRad="38100" dist="38100" dir="2700000" algn="tl">
                    <a:srgbClr val="000000">
                      <a:alpha val="43137"/>
                    </a:srgbClr>
                  </a:outerShdw>
                </a:effectLst>
              </a:rPr>
              <a:t>T</a:t>
            </a:r>
            <a:r>
              <a:rPr lang="en-GB" altLang="el-GR" sz="3600" b="1" dirty="0">
                <a:solidFill>
                  <a:srgbClr val="0070C0"/>
                </a:solidFill>
                <a:effectLst>
                  <a:outerShdw blurRad="38100" dist="38100" dir="2700000" algn="tl">
                    <a:srgbClr val="000000">
                      <a:alpha val="43137"/>
                    </a:srgbClr>
                  </a:outerShdw>
                </a:effectLst>
                <a:cs typeface="Arial" pitchFamily="34" charset="0"/>
              </a:rPr>
              <a:t>emperature   Dependence</a:t>
            </a:r>
          </a:p>
          <a:p>
            <a:endParaRPr lang="en-US" sz="3600" dirty="0"/>
          </a:p>
        </p:txBody>
      </p:sp>
    </p:spTree>
    <p:extLst>
      <p:ext uri="{BB962C8B-B14F-4D97-AF65-F5344CB8AC3E}">
        <p14:creationId xmlns:p14="http://schemas.microsoft.com/office/powerpoint/2010/main" val="1814683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Ηλεκτρονικά πολυμέσα 4" title="Light Emitting Diode (LED)">
            <a:hlinkClick r:id="" action="ppaction://media"/>
            <a:extLst>
              <a:ext uri="{FF2B5EF4-FFF2-40B4-BE49-F238E27FC236}">
                <a16:creationId xmlns:a16="http://schemas.microsoft.com/office/drawing/2014/main" id="{A43CE76E-C2DD-43BB-AB7A-9728576EC3EA}"/>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234474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74529" y="908720"/>
            <a:ext cx="8385338" cy="4893647"/>
          </a:xfrm>
          <a:prstGeom prst="rect">
            <a:avLst/>
          </a:prstGeom>
        </p:spPr>
        <p:txBody>
          <a:bodyPr wrap="square">
            <a:spAutoFit/>
          </a:bodyPr>
          <a:lstStyle/>
          <a:p>
            <a:r>
              <a:rPr lang="en-US" sz="2400" dirty="0">
                <a:latin typeface="Arial Narrow" panose="020B0606020202030204" pitchFamily="34" charset="0"/>
              </a:rPr>
              <a:t>Until our days, LEDs were too expensive to use for most lighting applications because they're built around advanced semiconductor material. </a:t>
            </a:r>
          </a:p>
          <a:p>
            <a:r>
              <a:rPr lang="en-US" sz="2400" dirty="0">
                <a:latin typeface="Arial Narrow" panose="020B0606020202030204" pitchFamily="34" charset="0"/>
              </a:rPr>
              <a:t>The price of semiconductor devices has plummeted since the year 2000, however, making LEDs a more cost-effective lighting option for a wide range of situations. </a:t>
            </a:r>
          </a:p>
          <a:p>
            <a:endParaRPr lang="en-US" sz="2400" dirty="0">
              <a:latin typeface="Arial Narrow" panose="020B0606020202030204" pitchFamily="34" charset="0"/>
            </a:endParaRPr>
          </a:p>
          <a:p>
            <a:r>
              <a:rPr lang="en-US" sz="2400" dirty="0">
                <a:latin typeface="Arial Narrow" panose="020B0606020202030204" pitchFamily="34" charset="0"/>
              </a:rPr>
              <a:t>While they may be more expensive than incandescent lights up front, their lower cost in the long run can make them a better buy. </a:t>
            </a:r>
          </a:p>
          <a:p>
            <a:endParaRPr lang="en-US" sz="2400" dirty="0">
              <a:latin typeface="Arial Narrow" panose="020B0606020202030204" pitchFamily="34" charset="0"/>
            </a:endParaRPr>
          </a:p>
          <a:p>
            <a:r>
              <a:rPr lang="en-US" sz="2400" dirty="0">
                <a:latin typeface="Arial Narrow" panose="020B0606020202030204" pitchFamily="34" charset="0"/>
              </a:rPr>
              <a:t>Several companies have begun selling LED light bulbs designed to compete with incandescent and compact fluorescents that promise to deliver long lives of bright light and amazing energy efficiency.</a:t>
            </a:r>
          </a:p>
        </p:txBody>
      </p:sp>
      <p:sp>
        <p:nvSpPr>
          <p:cNvPr id="4" name="TextBox 3"/>
          <p:cNvSpPr txBox="1"/>
          <p:nvPr/>
        </p:nvSpPr>
        <p:spPr>
          <a:xfrm>
            <a:off x="374529" y="260648"/>
            <a:ext cx="8385338" cy="584775"/>
          </a:xfrm>
          <a:prstGeom prst="rect">
            <a:avLst/>
          </a:prstGeom>
          <a:noFill/>
        </p:spPr>
        <p:txBody>
          <a:bodyPr wrap="square" rtlCol="0">
            <a:spAutoFit/>
          </a:bodyPr>
          <a:lstStyle/>
          <a:p>
            <a:r>
              <a:rPr lang="en-US" sz="3200" b="1" dirty="0">
                <a:solidFill>
                  <a:srgbClr val="002060"/>
                </a:solidFill>
                <a:latin typeface="Arial Narrow" panose="020B0606020202030204" pitchFamily="34" charset="0"/>
              </a:rPr>
              <a:t>LED for lighting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19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
          <p:cNvSpPr txBox="1">
            <a:spLocks noChangeArrowheads="1"/>
          </p:cNvSpPr>
          <p:nvPr/>
        </p:nvSpPr>
        <p:spPr bwMode="auto">
          <a:xfrm>
            <a:off x="8172450" y="1989138"/>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tr-TR" altLang="el-GR" b="0"/>
              <a:t>CB</a:t>
            </a:r>
          </a:p>
        </p:txBody>
      </p:sp>
      <p:sp>
        <p:nvSpPr>
          <p:cNvPr id="6147" name="Text Box 11"/>
          <p:cNvSpPr txBox="1">
            <a:spLocks noChangeArrowheads="1"/>
          </p:cNvSpPr>
          <p:nvPr/>
        </p:nvSpPr>
        <p:spPr bwMode="auto">
          <a:xfrm>
            <a:off x="8388350" y="3567113"/>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tr-TR" altLang="el-GR" b="0"/>
              <a:t>VB</a:t>
            </a:r>
          </a:p>
        </p:txBody>
      </p:sp>
      <p:sp>
        <p:nvSpPr>
          <p:cNvPr id="47108" name="Freeform 4"/>
          <p:cNvSpPr>
            <a:spLocks/>
          </p:cNvSpPr>
          <p:nvPr/>
        </p:nvSpPr>
        <p:spPr bwMode="auto">
          <a:xfrm>
            <a:off x="6226175" y="115888"/>
            <a:ext cx="2809875" cy="2298700"/>
          </a:xfrm>
          <a:custGeom>
            <a:avLst/>
            <a:gdLst/>
            <a:ahLst/>
            <a:cxnLst>
              <a:cxn ang="0">
                <a:pos x="0" y="0"/>
              </a:cxn>
              <a:cxn ang="0">
                <a:pos x="642" y="924"/>
              </a:cxn>
              <a:cxn ang="0">
                <a:pos x="1326" y="12"/>
              </a:cxn>
            </a:cxnLst>
            <a:rect l="0" t="0" r="r" b="b"/>
            <a:pathLst>
              <a:path w="1326" h="926">
                <a:moveTo>
                  <a:pt x="0" y="0"/>
                </a:moveTo>
                <a:cubicBezTo>
                  <a:pt x="107" y="153"/>
                  <a:pt x="421" y="922"/>
                  <a:pt x="642" y="924"/>
                </a:cubicBezTo>
                <a:cubicBezTo>
                  <a:pt x="863" y="926"/>
                  <a:pt x="1184" y="202"/>
                  <a:pt x="1326" y="12"/>
                </a:cubicBezTo>
              </a:path>
            </a:pathLst>
          </a:custGeom>
          <a:gradFill rotWithShape="1">
            <a:gsLst>
              <a:gs pos="0">
                <a:srgbClr val="00B050"/>
              </a:gs>
              <a:gs pos="100000">
                <a:schemeClr val="folHlink"/>
              </a:gs>
            </a:gsLst>
            <a:lin ang="5400000" scaled="1"/>
          </a:gradFill>
          <a:ln w="9525">
            <a:solidFill>
              <a:schemeClr val="tx1"/>
            </a:solidFill>
            <a:round/>
            <a:headEnd type="none" w="med" len="med"/>
            <a:tailEnd type="none" w="med" len="med"/>
          </a:ln>
          <a:effectLst/>
        </p:spPr>
        <p:txBody>
          <a:bodyPr/>
          <a:lstStyle/>
          <a:p>
            <a:pPr>
              <a:defRPr/>
            </a:pPr>
            <a:endParaRPr lang="tr-TR">
              <a:latin typeface="Arial" charset="0"/>
            </a:endParaRPr>
          </a:p>
        </p:txBody>
      </p:sp>
      <p:sp>
        <p:nvSpPr>
          <p:cNvPr id="47109" name="Freeform 5"/>
          <p:cNvSpPr>
            <a:spLocks/>
          </p:cNvSpPr>
          <p:nvPr/>
        </p:nvSpPr>
        <p:spPr bwMode="auto">
          <a:xfrm rot="10800000">
            <a:off x="6154738" y="3128963"/>
            <a:ext cx="2809875" cy="2298700"/>
          </a:xfrm>
          <a:custGeom>
            <a:avLst/>
            <a:gdLst/>
            <a:ahLst/>
            <a:cxnLst>
              <a:cxn ang="0">
                <a:pos x="0" y="0"/>
              </a:cxn>
              <a:cxn ang="0">
                <a:pos x="642" y="924"/>
              </a:cxn>
              <a:cxn ang="0">
                <a:pos x="1326" y="12"/>
              </a:cxn>
            </a:cxnLst>
            <a:rect l="0" t="0" r="r" b="b"/>
            <a:pathLst>
              <a:path w="1326" h="926">
                <a:moveTo>
                  <a:pt x="0" y="0"/>
                </a:moveTo>
                <a:cubicBezTo>
                  <a:pt x="107" y="153"/>
                  <a:pt x="421" y="922"/>
                  <a:pt x="642" y="924"/>
                </a:cubicBezTo>
                <a:cubicBezTo>
                  <a:pt x="863" y="926"/>
                  <a:pt x="1184" y="202"/>
                  <a:pt x="1326" y="12"/>
                </a:cubicBezTo>
              </a:path>
            </a:pathLst>
          </a:custGeom>
          <a:gradFill flip="none" rotWithShape="1">
            <a:gsLst>
              <a:gs pos="0">
                <a:srgbClr val="00B050"/>
              </a:gs>
              <a:gs pos="100000">
                <a:schemeClr val="folHlink"/>
              </a:gs>
            </a:gsLst>
            <a:lin ang="16200000" scaled="1"/>
            <a:tileRect/>
          </a:gradFill>
          <a:ln w="9525">
            <a:solidFill>
              <a:schemeClr val="tx1"/>
            </a:solidFill>
            <a:round/>
            <a:headEnd type="none" w="med" len="med"/>
            <a:tailEnd type="none" w="med" len="med"/>
          </a:ln>
          <a:effectLst/>
        </p:spPr>
        <p:txBody>
          <a:bodyPr/>
          <a:lstStyle/>
          <a:p>
            <a:pPr>
              <a:defRPr/>
            </a:pPr>
            <a:endParaRPr lang="tr-TR">
              <a:latin typeface="Arial" charset="0"/>
            </a:endParaRPr>
          </a:p>
        </p:txBody>
      </p:sp>
      <p:sp>
        <p:nvSpPr>
          <p:cNvPr id="47110" name="Oval 6"/>
          <p:cNvSpPr>
            <a:spLocks noChangeArrowheads="1"/>
          </p:cNvSpPr>
          <p:nvPr/>
        </p:nvSpPr>
        <p:spPr bwMode="auto">
          <a:xfrm>
            <a:off x="7499350" y="1776413"/>
            <a:ext cx="193675" cy="225425"/>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pPr>
              <a:defRPr/>
            </a:pPr>
            <a:endParaRPr lang="tr-TR">
              <a:latin typeface="Arial" charset="0"/>
            </a:endParaRPr>
          </a:p>
        </p:txBody>
      </p:sp>
      <p:sp>
        <p:nvSpPr>
          <p:cNvPr id="6151" name="Line 7"/>
          <p:cNvSpPr>
            <a:spLocks noChangeShapeType="1"/>
          </p:cNvSpPr>
          <p:nvPr/>
        </p:nvSpPr>
        <p:spPr bwMode="auto">
          <a:xfrm>
            <a:off x="7116763" y="1890713"/>
            <a:ext cx="958850" cy="3175"/>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2" name="Oval 8"/>
          <p:cNvSpPr>
            <a:spLocks noChangeArrowheads="1"/>
          </p:cNvSpPr>
          <p:nvPr/>
        </p:nvSpPr>
        <p:spPr bwMode="auto">
          <a:xfrm>
            <a:off x="7788275" y="1776413"/>
            <a:ext cx="192088" cy="225425"/>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pPr>
              <a:defRPr/>
            </a:pPr>
            <a:endParaRPr lang="tr-TR">
              <a:latin typeface="Arial" charset="0"/>
            </a:endParaRPr>
          </a:p>
        </p:txBody>
      </p:sp>
      <p:sp>
        <p:nvSpPr>
          <p:cNvPr id="47113" name="Oval 9"/>
          <p:cNvSpPr>
            <a:spLocks noChangeArrowheads="1"/>
          </p:cNvSpPr>
          <p:nvPr/>
        </p:nvSpPr>
        <p:spPr bwMode="auto">
          <a:xfrm>
            <a:off x="7212013" y="1776413"/>
            <a:ext cx="192087" cy="225425"/>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pPr>
              <a:defRPr/>
            </a:pPr>
            <a:endParaRPr lang="tr-TR">
              <a:latin typeface="Arial" charset="0"/>
            </a:endParaRPr>
          </a:p>
        </p:txBody>
      </p:sp>
      <p:sp>
        <p:nvSpPr>
          <p:cNvPr id="6154" name="Line 12"/>
          <p:cNvSpPr>
            <a:spLocks noChangeShapeType="1"/>
          </p:cNvSpPr>
          <p:nvPr/>
        </p:nvSpPr>
        <p:spPr bwMode="auto">
          <a:xfrm>
            <a:off x="7116763" y="3578225"/>
            <a:ext cx="958850" cy="3175"/>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5" name="Oval 13"/>
          <p:cNvSpPr>
            <a:spLocks noChangeArrowheads="1"/>
          </p:cNvSpPr>
          <p:nvPr/>
        </p:nvSpPr>
        <p:spPr bwMode="auto">
          <a:xfrm>
            <a:off x="7499350" y="1773238"/>
            <a:ext cx="193675" cy="225425"/>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el-GR" altLang="el-GR"/>
          </a:p>
        </p:txBody>
      </p:sp>
      <p:sp>
        <p:nvSpPr>
          <p:cNvPr id="6156" name="Line 14"/>
          <p:cNvSpPr>
            <a:spLocks noChangeShapeType="1"/>
          </p:cNvSpPr>
          <p:nvPr/>
        </p:nvSpPr>
        <p:spPr bwMode="auto">
          <a:xfrm>
            <a:off x="7116763" y="3578225"/>
            <a:ext cx="958850" cy="31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7" name="Line 15"/>
          <p:cNvSpPr>
            <a:spLocks noChangeShapeType="1"/>
          </p:cNvSpPr>
          <p:nvPr/>
        </p:nvSpPr>
        <p:spPr bwMode="auto">
          <a:xfrm>
            <a:off x="7116763" y="1890713"/>
            <a:ext cx="958850" cy="31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0" name="Rectangle 16"/>
          <p:cNvSpPr>
            <a:spLocks noChangeArrowheads="1"/>
          </p:cNvSpPr>
          <p:nvPr/>
        </p:nvSpPr>
        <p:spPr bwMode="auto">
          <a:xfrm>
            <a:off x="684213" y="1167835"/>
            <a:ext cx="4178300" cy="1274195"/>
          </a:xfrm>
          <a:prstGeom prst="rect">
            <a:avLst/>
          </a:prstGeom>
          <a:noFill/>
          <a:ln w="9525">
            <a:noFill/>
            <a:miter lim="800000"/>
            <a:headEnd/>
            <a:tailEnd/>
          </a:ln>
          <a:effectLst/>
        </p:spPr>
        <p:txBody>
          <a:bodyPr>
            <a:spAutoFit/>
          </a:bodyPr>
          <a:lstStyle/>
          <a:p>
            <a:pPr algn="just">
              <a:lnSpc>
                <a:spcPct val="80000"/>
              </a:lnSpc>
              <a:spcBef>
                <a:spcPct val="20000"/>
              </a:spcBef>
              <a:buClr>
                <a:schemeClr val="hlink"/>
              </a:buClr>
              <a:buSzPct val="75000"/>
              <a:buFont typeface="Wingdings" pitchFamily="2" charset="2"/>
              <a:buNone/>
              <a:defRPr/>
            </a:pPr>
            <a:r>
              <a:rPr lang="tr-TR" sz="2400" b="0" i="1" dirty="0">
                <a:solidFill>
                  <a:srgbClr val="002060"/>
                </a:solidFill>
                <a:effectLst>
                  <a:outerShdw blurRad="38100" dist="38100" dir="2700000" algn="tl">
                    <a:srgbClr val="FFFFFF"/>
                  </a:outerShdw>
                </a:effectLst>
              </a:rPr>
              <a:t>When the electron falls down from  conduction band and fills in a hole in  valence band, there is an obvious loss of energy.</a:t>
            </a:r>
          </a:p>
        </p:txBody>
      </p:sp>
      <p:sp>
        <p:nvSpPr>
          <p:cNvPr id="47121" name="Rectangle 17"/>
          <p:cNvSpPr>
            <a:spLocks noChangeArrowheads="1"/>
          </p:cNvSpPr>
          <p:nvPr/>
        </p:nvSpPr>
        <p:spPr bwMode="auto">
          <a:xfrm>
            <a:off x="539750" y="4427538"/>
            <a:ext cx="5827713" cy="946150"/>
          </a:xfrm>
          <a:prstGeom prst="rect">
            <a:avLst/>
          </a:prstGeom>
          <a:noFill/>
          <a:ln w="9525">
            <a:noFill/>
            <a:miter lim="800000"/>
            <a:headEnd/>
            <a:tailEnd/>
          </a:ln>
          <a:effectLst/>
        </p:spPr>
        <p:txBody>
          <a:bodyPr wrap="none">
            <a:spAutoFit/>
          </a:bodyPr>
          <a:lstStyle/>
          <a:p>
            <a:pPr>
              <a:defRPr/>
            </a:pPr>
            <a:r>
              <a:rPr lang="tr-TR" sz="2800" i="1" dirty="0">
                <a:solidFill>
                  <a:srgbClr val="FF0000"/>
                </a:solidFill>
                <a:effectLst>
                  <a:outerShdw blurRad="38100" dist="38100" dir="2700000" algn="tl">
                    <a:srgbClr val="000000"/>
                  </a:outerShdw>
                </a:effectLst>
                <a:latin typeface="Arial" charset="0"/>
              </a:rPr>
              <a:t>The question is; </a:t>
            </a:r>
          </a:p>
          <a:p>
            <a:pPr>
              <a:defRPr/>
            </a:pPr>
            <a:r>
              <a:rPr lang="tr-TR" sz="2800" i="1" dirty="0">
                <a:solidFill>
                  <a:srgbClr val="FF0000"/>
                </a:solidFill>
                <a:effectLst>
                  <a:outerShdw blurRad="38100" dist="38100" dir="2700000" algn="tl">
                    <a:srgbClr val="000000"/>
                  </a:outerShdw>
                </a:effectLst>
                <a:latin typeface="Arial" charset="0"/>
              </a:rPr>
              <a:t>	where does that energy go?</a:t>
            </a: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0" y="6224588"/>
            <a:ext cx="9119376"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475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8.33333E-7 -4.50867E-6 L 8.33333E-7 0.25573 " pathEditMode="relative" rAng="0" ptsTypes="AA">
                                      <p:cBhvr>
                                        <p:cTn id="6" dur="2000" fill="hold"/>
                                        <p:tgtEl>
                                          <p:spTgt spid="47110"/>
                                        </p:tgtEl>
                                        <p:attrNameLst>
                                          <p:attrName>ppt_x</p:attrName>
                                          <p:attrName>ppt_y</p:attrName>
                                        </p:attrNameLst>
                                      </p:cBhvr>
                                      <p:rCtr x="0" y="12786"/>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47121"/>
                                        </p:tgtEl>
                                        <p:attrNameLst>
                                          <p:attrName>style.visibility</p:attrName>
                                        </p:attrNameLst>
                                      </p:cBhvr>
                                      <p:to>
                                        <p:strVal val="visible"/>
                                      </p:to>
                                    </p:set>
                                    <p:animEffect transition="in" filter="dissolve">
                                      <p:cBhvr>
                                        <p:cTn id="11" dur="500"/>
                                        <p:tgtEl>
                                          <p:spTgt spid="47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animBg="1"/>
      <p:bldP spid="471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Ηλεκτρονικά πολυμέσα 2" title="Light Emitting Diode (LED) Explained (Working, Advantages and Types of LED Explained)">
            <a:hlinkClick r:id="" action="ppaction://media"/>
            <a:extLst>
              <a:ext uri="{FF2B5EF4-FFF2-40B4-BE49-F238E27FC236}">
                <a16:creationId xmlns:a16="http://schemas.microsoft.com/office/drawing/2014/main" id="{91842562-B2F4-46D5-AD49-15D56AF62DC3}"/>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286133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5537" y="1052736"/>
            <a:ext cx="8352928" cy="1569660"/>
          </a:xfrm>
          <a:prstGeom prst="rect">
            <a:avLst/>
          </a:prstGeom>
        </p:spPr>
        <p:txBody>
          <a:bodyPr wrap="square">
            <a:spAutoFit/>
          </a:bodyPr>
          <a:lstStyle/>
          <a:p>
            <a:pPr marL="342900" indent="-342900">
              <a:buFont typeface="Wingdings" panose="05000000000000000000" pitchFamily="2" charset="2"/>
              <a:buChar char="Ø"/>
            </a:pPr>
            <a:r>
              <a:rPr lang="en-US" sz="2400" dirty="0"/>
              <a:t>Light-emitting diodes are used in applications as diverse as aviation lighting, digital microscopes, automotive lighting, advertising, general lighting, and traffic signals. </a:t>
            </a:r>
          </a:p>
          <a:p>
            <a:endParaRPr lang="en-US" sz="2400" dirty="0"/>
          </a:p>
        </p:txBody>
      </p:sp>
      <p:sp>
        <p:nvSpPr>
          <p:cNvPr id="3" name="TextBox 2"/>
          <p:cNvSpPr txBox="1"/>
          <p:nvPr/>
        </p:nvSpPr>
        <p:spPr>
          <a:xfrm>
            <a:off x="395537" y="188640"/>
            <a:ext cx="8352928" cy="646331"/>
          </a:xfrm>
          <a:prstGeom prst="rect">
            <a:avLst/>
          </a:prstGeom>
          <a:noFill/>
        </p:spPr>
        <p:txBody>
          <a:bodyPr wrap="square" rtlCol="0">
            <a:spAutoFit/>
          </a:bodyPr>
          <a:lstStyle/>
          <a:p>
            <a:r>
              <a:rPr lang="en-US" sz="3600" b="1" dirty="0">
                <a:solidFill>
                  <a:srgbClr val="002060"/>
                </a:solidFill>
                <a:effectLst>
                  <a:outerShdw blurRad="38100" dist="38100" dir="2700000" algn="tl">
                    <a:srgbClr val="000000">
                      <a:alpha val="43137"/>
                    </a:srgbClr>
                  </a:outerShdw>
                </a:effectLst>
              </a:rPr>
              <a:t>LED’s</a:t>
            </a:r>
            <a:r>
              <a:rPr lang="en-US" sz="3200" b="1" dirty="0">
                <a:solidFill>
                  <a:srgbClr val="002060"/>
                </a:solidFill>
                <a:effectLst>
                  <a:outerShdw blurRad="38100" dist="38100" dir="2700000" algn="tl">
                    <a:srgbClr val="000000">
                      <a:alpha val="43137"/>
                    </a:srgbClr>
                  </a:outerShdw>
                </a:effectLst>
                <a:latin typeface="Arial Narrow" panose="020B0606020202030204" pitchFamily="34" charset="0"/>
              </a:rPr>
              <a:t> Applications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http://airportfocusinternational.com/wp-content/uploads/2013/08/LED-ligh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21" y="2601503"/>
            <a:ext cx="3810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upload.wikimedia.org/wikipedia/commons/thumb/0/0d/330ci_LED_tail.jpg/800px-330ci_LED_ta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321" y="2601503"/>
            <a:ext cx="3810000" cy="251271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62e528761d0685343e1c-f3d1b99a743ffa4142d9d7f1978d9686.ssl.cf2.rackcdn.com/files/49209/width668/pxhhsysp-140072599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69" y="2591710"/>
            <a:ext cx="3888680" cy="253229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cdn-cms.pgimgs.com/news/2015/05/LED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321" y="2627184"/>
            <a:ext cx="3888680" cy="251749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liquidleds.com.au/wp/wp-content/uploads/2013/02/LED-Traffic-Ligh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69" y="2601503"/>
            <a:ext cx="4181863" cy="252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79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additive="base">
                                        <p:cTn id="14" dur="500" fill="hold"/>
                                        <p:tgtEl>
                                          <p:spTgt spid="4098"/>
                                        </p:tgtEl>
                                        <p:attrNameLst>
                                          <p:attrName>ppt_x</p:attrName>
                                        </p:attrNameLst>
                                      </p:cBhvr>
                                      <p:tavLst>
                                        <p:tav tm="0">
                                          <p:val>
                                            <p:strVal val="0-#ppt_w/2"/>
                                          </p:val>
                                        </p:tav>
                                        <p:tav tm="100000">
                                          <p:val>
                                            <p:strVal val="#ppt_x"/>
                                          </p:val>
                                        </p:tav>
                                      </p:tavLst>
                                    </p:anim>
                                    <p:anim calcmode="lin" valueType="num">
                                      <p:cBhvr additive="base">
                                        <p:cTn id="15"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4100"/>
                                        </p:tgtEl>
                                        <p:attrNameLst>
                                          <p:attrName>style.visibility</p:attrName>
                                        </p:attrNameLst>
                                      </p:cBhvr>
                                      <p:to>
                                        <p:strVal val="visible"/>
                                      </p:to>
                                    </p:set>
                                    <p:anim calcmode="lin" valueType="num">
                                      <p:cBhvr additive="base">
                                        <p:cTn id="20" dur="500" fill="hold"/>
                                        <p:tgtEl>
                                          <p:spTgt spid="4100"/>
                                        </p:tgtEl>
                                        <p:attrNameLst>
                                          <p:attrName>ppt_x</p:attrName>
                                        </p:attrNameLst>
                                      </p:cBhvr>
                                      <p:tavLst>
                                        <p:tav tm="0">
                                          <p:val>
                                            <p:strVal val="0-#ppt_w/2"/>
                                          </p:val>
                                        </p:tav>
                                        <p:tav tm="100000">
                                          <p:val>
                                            <p:strVal val="#ppt_x"/>
                                          </p:val>
                                        </p:tav>
                                      </p:tavLst>
                                    </p:anim>
                                    <p:anim calcmode="lin" valueType="num">
                                      <p:cBhvr additive="base">
                                        <p:cTn id="21"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4102"/>
                                        </p:tgtEl>
                                        <p:attrNameLst>
                                          <p:attrName>style.visibility</p:attrName>
                                        </p:attrNameLst>
                                      </p:cBhvr>
                                      <p:to>
                                        <p:strVal val="visible"/>
                                      </p:to>
                                    </p:set>
                                    <p:anim calcmode="lin" valueType="num">
                                      <p:cBhvr additive="base">
                                        <p:cTn id="26" dur="500" fill="hold"/>
                                        <p:tgtEl>
                                          <p:spTgt spid="4102"/>
                                        </p:tgtEl>
                                        <p:attrNameLst>
                                          <p:attrName>ppt_x</p:attrName>
                                        </p:attrNameLst>
                                      </p:cBhvr>
                                      <p:tavLst>
                                        <p:tav tm="0">
                                          <p:val>
                                            <p:strVal val="0-#ppt_w/2"/>
                                          </p:val>
                                        </p:tav>
                                        <p:tav tm="100000">
                                          <p:val>
                                            <p:strVal val="#ppt_x"/>
                                          </p:val>
                                        </p:tav>
                                      </p:tavLst>
                                    </p:anim>
                                    <p:anim calcmode="lin" valueType="num">
                                      <p:cBhvr additive="base">
                                        <p:cTn id="27" dur="500" fill="hold"/>
                                        <p:tgtEl>
                                          <p:spTgt spid="410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4104"/>
                                        </p:tgtEl>
                                        <p:attrNameLst>
                                          <p:attrName>style.visibility</p:attrName>
                                        </p:attrNameLst>
                                      </p:cBhvr>
                                      <p:to>
                                        <p:strVal val="visible"/>
                                      </p:to>
                                    </p:set>
                                    <p:anim calcmode="lin" valueType="num">
                                      <p:cBhvr additive="base">
                                        <p:cTn id="32" dur="500" fill="hold"/>
                                        <p:tgtEl>
                                          <p:spTgt spid="4104"/>
                                        </p:tgtEl>
                                        <p:attrNameLst>
                                          <p:attrName>ppt_x</p:attrName>
                                        </p:attrNameLst>
                                      </p:cBhvr>
                                      <p:tavLst>
                                        <p:tav tm="0">
                                          <p:val>
                                            <p:strVal val="0-#ppt_w/2"/>
                                          </p:val>
                                        </p:tav>
                                        <p:tav tm="100000">
                                          <p:val>
                                            <p:strVal val="#ppt_x"/>
                                          </p:val>
                                        </p:tav>
                                      </p:tavLst>
                                    </p:anim>
                                    <p:anim calcmode="lin" valueType="num">
                                      <p:cBhvr additive="base">
                                        <p:cTn id="33" dur="500" fill="hold"/>
                                        <p:tgtEl>
                                          <p:spTgt spid="410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4106"/>
                                        </p:tgtEl>
                                        <p:attrNameLst>
                                          <p:attrName>style.visibility</p:attrName>
                                        </p:attrNameLst>
                                      </p:cBhvr>
                                      <p:to>
                                        <p:strVal val="visible"/>
                                      </p:to>
                                    </p:set>
                                    <p:anim calcmode="lin" valueType="num">
                                      <p:cBhvr additive="base">
                                        <p:cTn id="38" dur="500" fill="hold"/>
                                        <p:tgtEl>
                                          <p:spTgt spid="4106"/>
                                        </p:tgtEl>
                                        <p:attrNameLst>
                                          <p:attrName>ppt_x</p:attrName>
                                        </p:attrNameLst>
                                      </p:cBhvr>
                                      <p:tavLst>
                                        <p:tav tm="0">
                                          <p:val>
                                            <p:strVal val="0-#ppt_w/2"/>
                                          </p:val>
                                        </p:tav>
                                        <p:tav tm="100000">
                                          <p:val>
                                            <p:strVal val="#ppt_x"/>
                                          </p:val>
                                        </p:tav>
                                      </p:tavLst>
                                    </p:anim>
                                    <p:anim calcmode="lin" valueType="num">
                                      <p:cBhvr additive="base">
                                        <p:cTn id="39" dur="500" fill="hold"/>
                                        <p:tgtEl>
                                          <p:spTgt spid="4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4433" y="1340768"/>
            <a:ext cx="8280920" cy="3416320"/>
          </a:xfrm>
          <a:prstGeom prst="rect">
            <a:avLst/>
          </a:prstGeom>
        </p:spPr>
        <p:txBody>
          <a:bodyPr wrap="square">
            <a:spAutoFit/>
          </a:bodyPr>
          <a:lstStyle/>
          <a:p>
            <a:pPr marL="342900" indent="-342900">
              <a:buFont typeface="Wingdings" panose="05000000000000000000" pitchFamily="2" charset="2"/>
              <a:buChar char="Ø"/>
            </a:pPr>
            <a:r>
              <a:rPr lang="en-US" sz="2400" dirty="0"/>
              <a:t>LEDs have allowed new text, video displays, and sensors to be developed, while their high switching rates are also useful in advanced communications technology. </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Infrared LEDs are also used in the remote control units of many commercial products including televisions, DVD players and other domestic appliances. </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LEDs are also used in seven-segment display.</a:t>
            </a:r>
          </a:p>
        </p:txBody>
      </p:sp>
      <p:sp>
        <p:nvSpPr>
          <p:cNvPr id="5" name="TextBox 4"/>
          <p:cNvSpPr txBox="1"/>
          <p:nvPr/>
        </p:nvSpPr>
        <p:spPr>
          <a:xfrm>
            <a:off x="395537" y="188640"/>
            <a:ext cx="8352928" cy="646331"/>
          </a:xfrm>
          <a:prstGeom prst="rect">
            <a:avLst/>
          </a:prstGeom>
          <a:noFill/>
        </p:spPr>
        <p:txBody>
          <a:bodyPr wrap="square" rtlCol="0">
            <a:spAutoFit/>
          </a:bodyPr>
          <a:lstStyle/>
          <a:p>
            <a:r>
              <a:rPr lang="en-US" sz="3600" b="1" dirty="0">
                <a:solidFill>
                  <a:srgbClr val="002060"/>
                </a:solidFill>
                <a:effectLst>
                  <a:outerShdw blurRad="38100" dist="38100" dir="2700000" algn="tl">
                    <a:srgbClr val="000000">
                      <a:alpha val="43137"/>
                    </a:srgbClr>
                  </a:outerShdw>
                </a:effectLst>
              </a:rPr>
              <a:t>LED’s</a:t>
            </a:r>
            <a:r>
              <a:rPr lang="en-US" sz="3200" b="1" dirty="0">
                <a:solidFill>
                  <a:srgbClr val="002060"/>
                </a:solidFill>
                <a:effectLst>
                  <a:outerShdw blurRad="38100" dist="38100" dir="2700000" algn="tl">
                    <a:srgbClr val="000000">
                      <a:alpha val="43137"/>
                    </a:srgbClr>
                  </a:outerShdw>
                </a:effectLst>
                <a:latin typeface="Arial Narrow" panose="020B0606020202030204" pitchFamily="34" charset="0"/>
              </a:rPr>
              <a:t> Applications</a:t>
            </a:r>
          </a:p>
        </p:txBody>
      </p:sp>
    </p:spTree>
    <p:extLst>
      <p:ext uri="{BB962C8B-B14F-4D97-AF65-F5344CB8AC3E}">
        <p14:creationId xmlns:p14="http://schemas.microsoft.com/office/powerpoint/2010/main" val="390973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5537" y="188640"/>
            <a:ext cx="8352928" cy="646331"/>
          </a:xfrm>
          <a:prstGeom prst="rect">
            <a:avLst/>
          </a:prstGeom>
          <a:noFill/>
        </p:spPr>
        <p:txBody>
          <a:bodyPr wrap="square" rtlCol="0">
            <a:spAutoFit/>
          </a:bodyPr>
          <a:lstStyle/>
          <a:p>
            <a:r>
              <a:rPr lang="en-US" sz="3600" b="1" dirty="0">
                <a:solidFill>
                  <a:srgbClr val="002060"/>
                </a:solidFill>
                <a:effectLst>
                  <a:outerShdw blurRad="38100" dist="38100" dir="2700000" algn="tl">
                    <a:srgbClr val="000000">
                      <a:alpha val="43137"/>
                    </a:srgbClr>
                  </a:outerShdw>
                </a:effectLst>
              </a:rPr>
              <a:t>LED’s</a:t>
            </a:r>
            <a:r>
              <a:rPr lang="en-US" sz="3200" b="1" dirty="0">
                <a:solidFill>
                  <a:srgbClr val="002060"/>
                </a:solidFill>
                <a:effectLst>
                  <a:outerShdw blurRad="38100" dist="38100" dir="2700000" algn="tl">
                    <a:srgbClr val="000000">
                      <a:alpha val="43137"/>
                    </a:srgbClr>
                  </a:outerShdw>
                </a:effectLst>
                <a:latin typeface="Arial Narrow" panose="020B0606020202030204" pitchFamily="34" charset="0"/>
              </a:rPr>
              <a:t> Applications</a:t>
            </a:r>
          </a:p>
        </p:txBody>
      </p:sp>
      <p:pic>
        <p:nvPicPr>
          <p:cNvPr id="3" name="Ηλεκτρονικά πολυμέσα 2" title="LEDs and OLEDs - How it Works, Inventors">
            <a:hlinkClick r:id="" action="ppaction://media"/>
            <a:extLst>
              <a:ext uri="{FF2B5EF4-FFF2-40B4-BE49-F238E27FC236}">
                <a16:creationId xmlns:a16="http://schemas.microsoft.com/office/drawing/2014/main" id="{BF7CAE30-CEB0-427A-9D56-2310EF435738}"/>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419371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5537" y="188640"/>
            <a:ext cx="8352928" cy="646331"/>
          </a:xfrm>
          <a:prstGeom prst="rect">
            <a:avLst/>
          </a:prstGeom>
          <a:noFill/>
        </p:spPr>
        <p:txBody>
          <a:bodyPr wrap="square" rtlCol="0">
            <a:spAutoFit/>
          </a:bodyPr>
          <a:lstStyle/>
          <a:p>
            <a:r>
              <a:rPr lang="en-US" sz="3600" b="1" dirty="0">
                <a:solidFill>
                  <a:srgbClr val="002060"/>
                </a:solidFill>
                <a:effectLst>
                  <a:outerShdw blurRad="38100" dist="38100" dir="2700000" algn="tl">
                    <a:srgbClr val="000000">
                      <a:alpha val="43137"/>
                    </a:srgbClr>
                  </a:outerShdw>
                </a:effectLst>
              </a:rPr>
              <a:t>LED’s</a:t>
            </a:r>
            <a:r>
              <a:rPr lang="en-US" sz="3200" b="1" dirty="0">
                <a:solidFill>
                  <a:srgbClr val="002060"/>
                </a:solidFill>
                <a:effectLst>
                  <a:outerShdw blurRad="38100" dist="38100" dir="2700000" algn="tl">
                    <a:srgbClr val="000000">
                      <a:alpha val="43137"/>
                    </a:srgbClr>
                  </a:outerShdw>
                </a:effectLst>
                <a:latin typeface="Arial Narrow" panose="020B0606020202030204" pitchFamily="34" charset="0"/>
              </a:rPr>
              <a:t> Applications</a:t>
            </a:r>
          </a:p>
        </p:txBody>
      </p:sp>
      <p:pic>
        <p:nvPicPr>
          <p:cNvPr id="2" name="Ηλεκτρονικά πολυμέσα 1" title="Benefits of LED Lighting">
            <a:hlinkClick r:id="" action="ppaction://media"/>
            <a:extLst>
              <a:ext uri="{FF2B5EF4-FFF2-40B4-BE49-F238E27FC236}">
                <a16:creationId xmlns:a16="http://schemas.microsoft.com/office/drawing/2014/main" id="{B9F9F77B-9693-47F2-821F-5CC33F59F544}"/>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103145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5537" y="188640"/>
            <a:ext cx="8352928" cy="646331"/>
          </a:xfrm>
          <a:prstGeom prst="rect">
            <a:avLst/>
          </a:prstGeom>
          <a:noFill/>
        </p:spPr>
        <p:txBody>
          <a:bodyPr wrap="square" rtlCol="0">
            <a:spAutoFit/>
          </a:bodyPr>
          <a:lstStyle/>
          <a:p>
            <a:r>
              <a:rPr lang="en-US" sz="3600" b="1" dirty="0">
                <a:solidFill>
                  <a:srgbClr val="002060"/>
                </a:solidFill>
                <a:effectLst>
                  <a:outerShdw blurRad="38100" dist="38100" dir="2700000" algn="tl">
                    <a:srgbClr val="000000">
                      <a:alpha val="43137"/>
                    </a:srgbClr>
                  </a:outerShdw>
                </a:effectLst>
              </a:rPr>
              <a:t>LED’s</a:t>
            </a:r>
            <a:r>
              <a:rPr lang="en-US" sz="3200" b="1" dirty="0">
                <a:solidFill>
                  <a:srgbClr val="002060"/>
                </a:solidFill>
                <a:effectLst>
                  <a:outerShdw blurRad="38100" dist="38100" dir="2700000" algn="tl">
                    <a:srgbClr val="000000">
                      <a:alpha val="43137"/>
                    </a:srgbClr>
                  </a:outerShdw>
                </a:effectLst>
                <a:latin typeface="Arial Narrow" panose="020B0606020202030204" pitchFamily="34" charset="0"/>
              </a:rPr>
              <a:t> Applications</a:t>
            </a:r>
          </a:p>
        </p:txBody>
      </p:sp>
      <p:pic>
        <p:nvPicPr>
          <p:cNvPr id="3" name="Ηλεκτρονικά πολυμέσα 2" title="Benefits of LED Lighting // Bulbs.com">
            <a:hlinkClick r:id="" action="ppaction://media"/>
            <a:extLst>
              <a:ext uri="{FF2B5EF4-FFF2-40B4-BE49-F238E27FC236}">
                <a16:creationId xmlns:a16="http://schemas.microsoft.com/office/drawing/2014/main" id="{81B7ECED-0914-41D7-AA74-3F0C010F73F2}"/>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124867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11560" y="474345"/>
            <a:ext cx="7992888" cy="1938992"/>
          </a:xfrm>
          <a:prstGeom prst="rect">
            <a:avLst/>
          </a:prstGeom>
        </p:spPr>
        <p:txBody>
          <a:bodyPr wrap="square">
            <a:spAutoFit/>
          </a:bodyPr>
          <a:lstStyle/>
          <a:p>
            <a:r>
              <a:rPr lang="en-US" sz="2400" dirty="0">
                <a:latin typeface="Arial Narrow" pitchFamily="34" charset="0"/>
              </a:rPr>
              <a:t>A </a:t>
            </a:r>
            <a:r>
              <a:rPr lang="en-US" sz="2400" b="1" dirty="0">
                <a:latin typeface="Arial Narrow" pitchFamily="34" charset="0"/>
              </a:rPr>
              <a:t>LED panel</a:t>
            </a:r>
            <a:r>
              <a:rPr lang="en-US" sz="2400" dirty="0">
                <a:latin typeface="Arial Narrow" pitchFamily="34" charset="0"/>
              </a:rPr>
              <a:t> is a small display, or a component of a larger display. </a:t>
            </a:r>
          </a:p>
          <a:p>
            <a:endParaRPr lang="en-US" sz="2400" dirty="0">
              <a:latin typeface="Arial Narrow" pitchFamily="34" charset="0"/>
            </a:endParaRPr>
          </a:p>
          <a:p>
            <a:r>
              <a:rPr lang="en-US" sz="2400" dirty="0">
                <a:latin typeface="Arial Narrow" pitchFamily="34" charset="0"/>
              </a:rPr>
              <a:t>They are typically used outdoors in store signs and billboards, and in recent years have also become commonly used in destination signs on public transport vehicles or even as part of transparent glass area.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567" y="2780928"/>
            <a:ext cx="200025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11560" y="5229200"/>
            <a:ext cx="2376264" cy="369332"/>
          </a:xfrm>
          <a:prstGeom prst="rect">
            <a:avLst/>
          </a:prstGeom>
          <a:noFill/>
        </p:spPr>
        <p:txBody>
          <a:bodyPr wrap="square" rtlCol="0">
            <a:spAutoFit/>
          </a:bodyPr>
          <a:lstStyle/>
          <a:p>
            <a:r>
              <a:rPr lang="en-US" dirty="0"/>
              <a:t>Dot Matrix LED Display</a:t>
            </a:r>
            <a:endParaRPr lang="el-GR" dirty="0"/>
          </a:p>
        </p:txBody>
      </p:sp>
      <p:pic>
        <p:nvPicPr>
          <p:cNvPr id="5124" name="Picture 4" descr="http://www.avrbox.com/wp-content/uploads/2008/02/onedmd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492896"/>
            <a:ext cx="4649961" cy="32488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09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additive="base">
                                        <p:cTn id="19" dur="500" fill="hold"/>
                                        <p:tgtEl>
                                          <p:spTgt spid="5122"/>
                                        </p:tgtEl>
                                        <p:attrNameLst>
                                          <p:attrName>ppt_x</p:attrName>
                                        </p:attrNameLst>
                                      </p:cBhvr>
                                      <p:tavLst>
                                        <p:tav tm="0">
                                          <p:val>
                                            <p:strVal val="0-#ppt_w/2"/>
                                          </p:val>
                                        </p:tav>
                                        <p:tav tm="100000">
                                          <p:val>
                                            <p:strVal val="#ppt_x"/>
                                          </p:val>
                                        </p:tav>
                                      </p:tavLst>
                                    </p:anim>
                                    <p:anim calcmode="lin" valueType="num">
                                      <p:cBhvr additive="base">
                                        <p:cTn id="20" dur="500" fill="hold"/>
                                        <p:tgtEl>
                                          <p:spTgt spid="512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5124"/>
                                        </p:tgtEl>
                                        <p:attrNameLst>
                                          <p:attrName>style.visibility</p:attrName>
                                        </p:attrNameLst>
                                      </p:cBhvr>
                                      <p:to>
                                        <p:strVal val="visible"/>
                                      </p:to>
                                    </p:set>
                                    <p:anim calcmode="lin" valueType="num">
                                      <p:cBhvr additive="base">
                                        <p:cTn id="29" dur="500" fill="hold"/>
                                        <p:tgtEl>
                                          <p:spTgt spid="5124"/>
                                        </p:tgtEl>
                                        <p:attrNameLst>
                                          <p:attrName>ppt_x</p:attrName>
                                        </p:attrNameLst>
                                      </p:cBhvr>
                                      <p:tavLst>
                                        <p:tav tm="0">
                                          <p:val>
                                            <p:strVal val="0-#ppt_w/2"/>
                                          </p:val>
                                        </p:tav>
                                        <p:tav tm="100000">
                                          <p:val>
                                            <p:strVal val="#ppt_x"/>
                                          </p:val>
                                        </p:tav>
                                      </p:tavLst>
                                    </p:anim>
                                    <p:anim calcmode="lin" valueType="num">
                                      <p:cBhvr additive="base">
                                        <p:cTn id="30" dur="500" fill="hold"/>
                                        <p:tgtEl>
                                          <p:spTgt spid="5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hQSERUUExQWFRQWGCEaFxUYGBwYGhgcGBkgFxgaGBcaHSYeGRojGRwXHy8gJCcpLCwsHCAxNTAqNSYrLCkBCQoKDgwOGg8PGi8kHyQwLSwsLDItLCosKSosLCwvLCwsLCw0LCwsLCwsLC8sLCwsLCkpLCwsLCwsLCwsLCwsLP/AABEIAOkA0gMBIgACEQEDEQH/xAAcAAABBQEBAQAAAAAAAAAAAAAFAAIDBAYBCAf/xAA4EAABAgUBBQUHBAMBAQEBAAABAgMABBEhMRIFEyJBUQYyYYHwIyRxkaHB4RQzQtFDUrHxNBUW/8QAGAEBAQEBAQAAAAAAAAAAAAAAAwIBBAD/xAAwEQACAgAEBAQGAgMBAQAAAAABAgARAxIhMUFhcfAiUYHBE5GhsdHhMvEEM1JCFP/aAAwDAQACEQMRAD8A+JJZrS8G5PsnvAwd+ynfarFXc0/79Kw/safeW7s8/wB7uDhyfXKBswviykcR7uM5Hh4RzszM2VTXZgsxJyjSTTuwN2025vW1a1KGlJqoaTSpHQwMLfjGh7IK95buz/L97uDh9fKA853j3e8bJxnl4RqOcxQ97zVY3lMsSWw94065vW07vTwqVRStRpwjwi7Ndj9G994YO6CTZfe18k9ac4l2UfdJq8vhHf8A3O9/j8esB3Dm4x6EGGdmNGqPl0kZmJOsk2xsb9O6W94hygB1INUmormKO6FaVjR7MPus3djuo7/7mf8AH49fKAJPELj40x/5C4bk2Dw+uktGJ0PCWNj7G/UOpb3iG614lmiRQVzBCW7Ia917wwN6VC6+7o5q6VpaJ9pK9ylry+V9z9wXyvwgClzFxnpjxx9IMM+JqDXD7yQWbUGox2V0kjUDQkVFxbmDzENbZBNK0+MEpra+thprQ2ndk8YTxGvU8/xFKXN/4554hgxrWICa1heZ7IaN97wwd0Emy+/r5J605xyc7I7sPH9QwrdBJoFd7XyT1IiXtev3ld2O6n9nud0WHjAdC75Tyzj4GOfDOIyhs306QVLkA3K6mac4ubH2P+odS3vEN6q8SzQCgrBLtgfeV3Y7qf2e4eEWHj/ULscfeW7sjP73d7vP1mLbFJws43q5Zc/DzCcl+x+rde8MDelQuvu6P9vjS0cluyGvde8MDelQuvu6K3V4GlooTB48p7x7uPinwiuFYuMny8fx4R4DEP8A6+nXv0mDOeMjelwkkVBoaVFwfEHpF6S2FvGnHN62nd6eFSqKVqNOEeEUa2yI0OyT7nNXl8I7/wC5n/HFYrMqiuX3lYjEDSQzPY/RvveGDugk2X3tfJPWkcnOyO7Dx/UMq3QSaBd1a+SepEDHD3rjA/8APXSI3FZvyH/kSFxP+vp079ZIz+ci3QrmLuyNj791Le8Q3qrxLNEigrmKwPELj4wf2ir3OVvL95fc/dF8r8OkXiORQHH6aSnYigOMhl+yGvde8MDelQuvu6K97pWloCOS9DSoNCRUYtzHWJA5i4z0+sXJra2thprQ2ndlR1hPEamtzz/EYM4Opv23nhmB11gzRChxhQ8WHexx95buxz/eHB3ecTt9nQ4WTv5ZO9K7aqBGmp4uleXlEHY52ky3xMpz+8OAcOSfWIGTD3FlOT3RbOR4RxMrHFOU1oPecpBLmu95pez+yt24w5vZRWsrGlw1SNIIqoePLyjLzh4j3e8e7jPLwgv2RfpMt8TI737w4Bw+vlAibVxG6e8e6LZ5eEVhgjENm9B9zNQEOb73hvZCqSs0fd8Isse073+P7wpztNr33sJcbwJFkU06P9b2rzjmx3PdJoapcVCBRwcfe/x/DnCnOzyU773qXVuwmlFd/VyT1pzgvBnObz58pHhzHN3tOTw/Vh+YqwzoCfZJGnVy4U9esAq8QxByef8A0oflwph4OJT7RI1aaXolXXrAPXxA1Hxpjy8IfB25cOlRcPblwh/af/xS15fK+4PaZ/n4dIz45Yg9IzP6pLMsSwyEajvVDTWt7q+kclezqVbn3mXTvCqtVdzTgq6A0tEI4wwQ3P3kqwTQwCBj15+ukPlzf+OeeIIT+1NTTbGlqjSle0Sm6qnNeYgfLq4sjPPEOCSuoi2SIa7X/wD0ruxhP7I4O6MePWA7Wf48s/eNP2gkQ66+5v5QaEo4WzQLqAOAcyOcU5nYCW98RMy6t0EkAKrr1fxT1I5xzYWKoQKd/wCvzBRwFAjO1595Xdjup/ZHB3Rjx6xzsefeW7sc/wB4VR3TmKe2drfqHVOaUIqANKE0FhSLfY92ky3xMpzd4cHd5xTKRgUd69ppBGFXKWEdo92WhuZZW6K76Khequb3A5fAQOndr7xptvdtJ0KUdaU0UdRrQnmBy+EEW9gpWWj+plk7xS6jVQI01z0BpaIpXs6lW596YTvFKrVXc081dAaWiVOEuv55/uSpQa/mAI0Wx1UlJk+74RZY9pY4b+8AHk0JFQaHIwfGvSDuynfc5oamMIsse0N8N/CFx9VHUfeJi6qPSdnO02ovewlxvAkWR3dH+t7EwN21tPfuFehtuoA0oTQWFMdYpuLubiGFXjFJhKuoEpcMDURyTcYg/tM+5S15fK+4Pa5/yeHSM+FXF/X4g9IzH6pLEsSwyEFR3qhpJrfiV9IzG0IbgN/kZmJuD5ShsfZ2/eS3vG2614lmibAnMSTuyN2y25vWlayoaEmqk6TSpHTmIuy3Z5JLPvUuneFVaq7mitCrpWlopT21tTLbGlobpSvaJTxKqeZ5iIzlnGU6cfrIDEt4YLMKEYUdc6Jb2RsRyZcS22U6lVyaCwreKrkqUmhIBrQ+Vq25Qc7HSuuZbG6Q7ngUrSDw9aQMmWaKppAubVqBfFeYgBiH4hXkPeGH8RE7sjYjky4ltsp1Krk0pQVuYqvSxSSCbg0+X2g92QlNcy2ncod73ApWkHh60wIDzqKKI0hNzYGvPr0jwcnEK8h7zwe2IkCGCTQEQbmexMw3vdWj2QSVUWP54p1gKPgPX3jRbMl9UpNK3KF0CPaFdCi/JPOvlGYzstEHu+omYjMNoI2vsNyWcLbhTqABsai4rnrFHd+I9dYmeNSagRHzGPXX7wq3Wu8RbrWNDfj6/qOparzHr7R1PLHr7fmHNi4sM+vKKubctzOwHG2W3ladDpITepGnNRyikhgk0BvGi2nKUkpZW5QmpX7QLqpVDzTyA8/KATCaqwDfmaQOHiFlJPmYaOSLk+1thuSzhbcKdQANjUXFRQ9YqJlycEf+8vjB/tZI6ZpaQyhqyeBK9QFUj+Xj5RyclRKB5h5hCnVJSUOau5ztTJI+GIlMa1XiT0kriWo8zBe1tiOSzhbcKdQANjUXFc9YWyNiOTLqW2ynUqtKmgsK3MV1qqTWkGex8trmWxukO1rwKVpB4Tk0inZkwySda77uUzFUvjAjssUkgkVBofLn8IYG/H11+EWZpFFEaQmhNq1pfFeY/MQDy9fb8woNiWDcbo8YvymwHHGXXklOhoAqqaHixQc4ojHr1SNJseVrKTKtwhekI4yuhRfknmTB4zlFscvvIxGyjSZwy5Fbi3r5xdlez7jjTrqdOhoAqqaHixQczBWbkf1BemGWG22mgnU3r8jSt6kj/wBi6vdvMTbjUo0hISi+8NW+RIFLk+XnBNjmhXK9tNtN+cg4p4TH7m9KiL0zsBxtlp5RTodJCb34bGo5CKxTxYHwjVN7AW/LyiW2G0qWXKOby69N6KScUp4+UXi4uSiTp+jKd8tTIBnx9f1F6Z2C4hlt5WnQ6SE3qeGxqOQiFbBSrSQKg0N64+0GtpylJKWVuUJqV+0C6qXQ/wAk8gPVI18QgrXE+01noipnCjxhQ5WYUNEh/sZL65lsbttzPCtWn+Oa0x88GJ29qMILIVKtktleviPHWoFbGw88RW7HS+uZbTum3c8C1aQeHNaY+cCpkUURpSKE2BqBfr0jjZA+KQfIcevOcxUM5vvears8+084w2iVaKklZOpZGoEEgE05eeIys8ihNkpubA1pfr0gr2PY1zLad0273uBatIPD1p/cCJxNFEUSKE2BrS+KxWGoXFIHkPuecpBTkd8ZEB8PX3jRbJlayc0rdNq0hHGV6Sm/JPMxnm0VNLX8aRrv/wCeWyzNIW0ytSUo494Ko1f6ilyfLzj3+QwAAviPuOk9isBQmScTnHryhoFxj11i/tvZC5Z1Ta9OoAHhIIuK8ucUBkY9dfvHQrBhYiqbFiEJnYbjbLTytOhwnTcEjTnUOn5ii2m4xn15fmDsiyJtLMu0y2h1OoqcKqaxm9R/cKV7HvL3NN37UqCarH8M18LQAxgthzR9tfxCGIB/Ix+1JWklLK3TaalfGF1Ub/yTyHzgFLp4sA3wcG8X9oTaN020GUJcbUoLcCqld/lT5wOYF8A35mgjcIEKb8z9+s1AQs1vaFTbbsw0qVaStaUBBS4SGzTINMnyxzgBtzZTjDqkOaSoAGoOoUItfrFztfL6Jlad021ZPAhWoDhHOmTFSUnUBp1CmULW5pCHCaFFDelv6gsEFUDDXsc5GGCFBEGkZx68swd7Gy2uZbG7Q5WvCtWkd05MUNs7JXLOqbXp1AA8JBFxW3jF7sdL65ltO6bdzwLVpB4Tzp/cLisGwiR5S8QgoSIKm26KIolNzYGoF+vMRXCcYz68vzGkR2QdcLRSGgHSvSNYtorUH5eMRS3Y55e5pu/alQTVYyita+Fo8MfDA1bvsTwxVreABjl6+0aLZMrWTmlbptWkI4yuik1PJPM+rwAeaKSUmlQaG9cePSDuyZXVJzSt02rSEcZVRSL8k0ufl5x7HPhHUff0nsXYekDKNKi1+XX8wc2VLVk5pW6bVpCOMropNTyTz9ZjPrybCDuyZXVJzSty2rSEcZXRSL/xTS5+XnGY2ijqPuJmJt8oEKePl9oP7QY0ycqsNNpJK/aBdVKof5J5D5xnj3sD7Qd2nLUkpZW5bTqK/aBdVLof5JpYDz8o3F3Xr7HvjNfdZ2Sl0zQYl2mm0Ogq1OFVNdtV6+ApziTa8lok5c7ptJ1LG8C9SlUNLp5AecZ9tVCLD19oObTlgJKWVuW06iv2gXVS6HCk0tTz8oNlysuul/nnIIph35zPKF4UJUKOydM4lB5HwzBKX7LTKw2UtKIdru8cWnOTbziz2TkUuzCEraU6k14EqAJ4edSKD5c4rLnXEKSEqWkIJ0ArPBU0IsRQeNucAzktlXf+4Rc3SyGY2I+0hLi0KSlZISo9U2IzUecUtBjRdmkF95tpxDjyBqo2F0papN1UH055gLNt0UQEkCpFCakXx68Y1HOYq281XN0Y+W2K84hbiEFSG6a1CltRoPjFt/stNo3mppY0AFdxYK7tb3i9shn3SaO7cVQI4krolPFlSa8X1p4QMe2i6ddVqOoDVxk6qYrxXI6XiM7sxArT9c5OZiTVSDaWyXmFlDySlYAJB8cRV3ZjRyrG+l5p1xtx1aUoo7rqEXpxVNTb4+UASniFvr/01+8Jhvdg7iWjXoeEl2bsp19YQykqWa0AzYVOcRcZ7Lzat3paV7QkIuBUp71L25xfmZbcy0u622424oqq7rACuVLGoHy5wKa2i6NFFqGknTxkadWacVq9bQed31Wu7kZmbValJyXUk0NiDQg8iM/CGoZJNBcxoNp7PSmUYcDLiVLKtTilCi79K1H05wFl01Vgm+AaHPKFTEzLYlq9i5ef7KzSd5qaV7IJK8cOru8718I5MdlZpAcKmlANAFeOEK7pzfygn2sWpuYdSEuthSUakLc1E0AIJIUa/C9L4gUZ9xZUFKWrXTUNZ4gMA3v8IFHxGUNp3XPrDVnIB0g5SDzhIQbUP1g52qkEtTC0oaW0AlJ0LUCRVOagmv15w3spIpdmEJU0p1JrwJUEk8NeZFPpCfFHw/icKuX8QZM0gluzM0sNlDSiHK7u4vpzS9vOIZjYz7aEOLQpKFkhKjgkWIzaJlzriFAJUtAQpWhJWaorYixt9Ik2XPI1tiZC3GUlXAF0oSPE2vztzic2INdK+vH9SczbwPoMXJXYzzja3EIKkIprUMDVivWIH6VOkUTWwJqQOQMSNTKkpUlJISoDUAqgVS4JFbnwhmJrSISa0lt7snNJ3mplQ3YBXjhCu7zv5QpjstNNhwqaUA2AXMWCu7W94LbPUpyWm1qS84rSjjDnCKG2oFXF8L0vjkEmNouK11Wo6wNVVk6qYrxXp05Rzo+IxI00/XOErOTWko7o1pFp/ZDyWkOKSQ24SEKODTPwiBI4hb6/esaDajFJKWO7cFSviUuqDfCU14fp5wruVKjzPtEZqIEzgaMWn9kvIaQ6pJDayQhRwaZ+EQpTcW59fziD+1GKSUsd26KlfEpdUG/8U14fp5x53ylR5n2mM1ETNFJjsOVChosO9jmtUy2N245nhbXoV3euoUHy5wKmk0UeEi5sTfOCaxc7OzrbTyFupUUio4F6VXFMgigvm3PysN9mn3S0pDStLxVu6qFwm5rxClutI5SwTEJbQUPec5OVyTO9kGtUygbtxzvcLa9Cu711Cg+XOBM4miiNJHEbE1OcGDmypJUqpp+YaXulFQBSvSqoFCDRVQK/DnAGYUCagUBNgTU55xqHNiEjavzNXViRDmyZYqlJohp1VkcSV0Sni/mmvFXzp4RDNdlphO81MqG7CSq4tqwe9/cT7JZrKTSt04qgRxpcolPFlSa8XwvTwgU/tFw66rUdQGqqydVMV4r06Xg1zl2ykb+w5yBmzGoTea/SomGH2nEuqSnRRdAL1qtINFVHK9L4gF/IW+v3r94dMzClqKlnUTS5NT8yYYMjHzt5mtvn8o6EUga7mKq0NZodpsUk5Y7p1N18al1Qq/8AFOrh+Q84GObJcQ226pshDhOhRNjTIzb6QTYQJpphhhtZeTqKqucNM2BIAt8POLWw9hulcuHmHHGVFYQgOAXAOrKrXvy55jlGJ8NTZ4k1xrXnBzZRrzlXabFJKWO6dTdfGpdUKv8AxTq4fkPOAMuniwTfAPjGk27K6ZRj2LiOJYClOVT3qU01t05VvmM2wKqpSt8Vpz5eMJgm0J5n79ZeGbU+s0vaTYbq3nlIl3UpbCNQWvWpOoUFTqNa+flFB7szMN7wrZUA0EldxYKwe9/cWe1q1NzDqAhxoKSjUhbmomgBBJCjX4Xp4QK/XuKKgVKVrpqGs8VMVvf4RGF8QoCCK/rn1kJmyiS7fnG3XlLaStKaCzi9arChuSa35XijKTCkKSpJIUDkKIPwqCKfSCvauSS1MLSllTI0pOhSwoiqc1BNfrzipsN5pLqS+grbvVIVpOLc7Cvw5wyEfCBAsVFUjJYhCSnJOjG8ZdUoat6Q5TXUcNL2v8POGtyiJhLLUsw5v6q1ErBChkClRSg+HnHGezL7hbU20rS6VbqqhhNyDcUt8Il2VJqlVMvzDS90pSgClek1FQRUKqBXnbnAkqLKtr5Xx14X3UIkDY69YAeaKbEUINDXNekMHw+sSTKgSSBQE2qakCvOIx6v+c+Edg2nSNpodks1lJo7p1VEp4krolN8rTq4vr5QAX8Pr+Y0GyGKyk2d0tVEo4kuUSm+VJrxfC9L45Z9fq/5z+YDC/k3X2EJNzEnIt9fzB/abFJKWO6cTUr41LqhV8JTq4fp5xn05H9/9NY0DDYmmpeXYbWXklZVVzhIzYE0Fvh5xuNoVPAb/IzcTcGAUi4t9fzB3abFJKWO6dTUr41LqhV8JTXh+nnETHZSZUWqNE7wqCLi+iuoHisLHpDNoTbZl2WghYdbUrWVLqm5wE1oPp5xDMHZcpvX8yScxFQOoXhQiYUdUePlpJxxQS2lSlHASCSaXNKeEPTMPJ0gKWNJISASNJOadDBbscqkyg1eTm7I1K7uAKH75gVNXUe8bm5yb8/GCzW5UjvWHmtqIiZaed0tp1rzpSKnxNBFdTahkUvTzg92QVSZQavJzdoalnhwBQ/fMCZs8RPEbm6s55+MeD+MrXes8G8VTrMu8W3CkL3YoXCK6bnh1cs9YrFtX3jQbKVSUmhWYFkWQPZ5/wAhpYdMecA1i+D654jyNZYd7TytZM63IOKSpYQopRQrUASE1xU8oi3aq05nHnGh2UqkpNCswOFFkCref8hpYdMQCUOIWPw5n6c41HJJB4TVayZKmWfbCHQFoCqhCxUV5HSYaibeGmi1ihOmhNic06EwbecD8vLstGYdcBVqbpVI58IArjOYDyskpawhKFqUT3QCSaZFKZiVYEEsP6khgf5CJ9h/doUsL3ZJ0E10k89PKsVQlUHtpTqDKsNhb5Wgq1oVTQm+E2rX5wGY738s8siNRiVJI85qmxtHT7LwWQ8FhdATrrqpyrW9KUiANq8ev9Qe7XrrMrOp9Vk3eTpX3eYoLdMQHZF/5eWfiI9htaA1PK1rc7PMvBZDoWFgAnXXVTlWt6UpDJaTccUEtpUpRwEgkmlzQCDXa9dZlZ1Pq4U3eGlfd5igt/cDNm7QWytK21KSoc0mnKlMG/8AceRi2GCBrU8rEpYkrEpN+z0JevUN0CuXe0/WtIaNnzKwhOh1QUSGxRRBI72kdetItsdpZgbujrnATpvjVmlv7gjsbarqVMF9yYQwCvQtI5kGumqaE1N855QLNiKLod3384ZZhrQmVU2oZFL08+kINK6ePzxE82sFRIKjU95WSK8/GLciljculanEvAJLQSBpJrcqNLfTzjoLULqMWoXIjs6ZQHE6HUgAFwUUBQ93UOmKVitMyLjailxCkqAqQoEGhwaHlBR7tLMK3lXXDvAAq+dOK2x8s84sqUJlqYefU+t1CUaCE1QOXGaWHTGecEHddWA9PSHmYbiZ3QfXjEjC1pIKCQcAgkHxoRHFi+DCQMWPryjoMYy0f1CUoXVxKSTu1cQFcK0nr1pFPSr6/WNFtRysnLDU+br4VJo2L/4zS/18oz1PA+vvBYTZhdef3hobG0Yax2OmOw0WHuxp95bNXk5u0Kq7uKUP3zAqaFV/zNSe9k35+MLZ0+tlaVtqUlQtqSacqUxm/wBYvqlW3UNBoPOTCireJpUHmNNBU/WOYjLiZjsf3AIytcm7HkiZQavDvCrQqru4pQ/fMCJzvHvHiN1Zzz8YKImm2ENLYW8mZBUHMAAYATatb+OYDOLJuakk3J5x5Bbl/T5XPKLYtD+yh7pNXfFkWQPZni/yWsOkCk7PcUla0oWUopqUAaJrippBXZBH6WZr+opRH7f7fe/yWsOkRbQnkIWtuWW+GFhOpKiATS5qBalawakh2AHH2EgE5iB3tJtlj3SbvMDhRZA4Dxf5Og6QAWniFj8Otf7jVL3IZm/05m93pRSw01rfe0GOkZVQ4sH15ReCbLHvYSsI3Zl7YheDqTL7zeXporXFxYdP+wSlKjcmWL5nCVbwAf8AKCtaQwgS7LDzP6hDqioKWRRChiiD/wB+MC5PaC23A4hSwuveBvfy8frEkHEsj+99+UwjPZEgdCq8WrVU1rknmD41/wCwxCiCc26cvGDG0ZNAl2XAl/eLKtaljgVf+J5n+4CdYdGDCKpzCHVTaH0POTC3VTFE7u1QeXEaWtSGpkW2kPB/fNvpCS2nTQX5moqBSnzgUx3v5csZ+Igx2wVWYVd88Kf3hRfd+At0gStMEGx16VWnSFVNlEG7Rn3HlqW6pS1UFVK6Cw5dIqoTixv9fpmOUzYwU7OSLbr6EuJdKTWoaGpR4a2FDDEjDW+AimlWO2Vs5AU2qZDqWF1otKe8QLAVFDf4xBNbRWpCGtS1NIJ3aTyqelM/3F19iYcS22EvqaqrdJKTcDNBTPXMUm9jOq0UacOskJ4TxacgWuRBKQTmY96/WGCCbJlA4+8KngfXP4R1aKZBB5/1DafH1zjpjS3LSSlBSwhZQimtQFdIPMmloI7TnktFxuVcd3DgTqCrajnFMV/7FWTdfDLob3m6IG80105tqtjPzgerzgcuZteH635w6s6xKzzjqBjPrljMMIjqR8YWJNFtVRMnKjU+br4VJogX/gaX+vlGepjP9/mCE06+WWg5vNyCrd1rp8dNusDvnBYK5R6n7w8MUJwx2OGOw8aNoYtSE080tK2itK76VJBr0NOsWtgSSHXkIccLaTXiCSrArYDnj6RdY7UPtblKHLMlW74B/KxyLn4wDvfhAvr6wWbgBM+taiampJOep+5ht4NT8o3uGnQ6VOOKUVp0EAXyDip/qBBxz9feLRgw0lqwIkzO0HUIWhK1BDlNaQbKpcVEV6qhx8/X2hHzx68ooACVQkzW0XUIWhK1BDlNaQaBVLioiveOk/H19o7zGfXT7R4ADaeAEme2i6ttLalqKEV0pJsK5pFe8OScZz/WPH8QQmZRpLLS0OlTiidbekgoobX6xNqtCt5NgaSq9tF1TaW1LUUIrpSTYVzSK14eDjPr7/iJJdVFZI8aVpfMVQUaCboBpGBtaamihS5sRTpXpEs9tB15et1SlqoLnoLCNltfa6VCc99160tgeyA3tOWOGkY5LRNTxUFKmmK9fCAwsTP4mFdjzAhI+bUiVqGJ5HaDrKwtpRQoYI8bRb2zKtNuqSy6XUADj0lNai4oeVYHpOM59U8fxDAh120MUEMIQa7RzSdFHljRXRfGrvU+NTCb7QTSQijrgCCSi5oCrvU61qfnHdhSSHXkIccLaDXiCSrArYDxjs7tZam22CurbSlaKJANzmua/HwgSqZsoUc9OsOlugIMccUokm5JuTzhtDDzj16rDkLpeptT18PxHRFkzU882hbYUpKV01pxUC4qIqEGNHMP/q0vvvvEOpSnSAiyuVCUigtABXxPr7fiCw2BvTXj3xkIQeEjoekdAMPTkZjRSGx5cplyuYKN4V6/Zng04oedbRuJiBN55nC7wI/PPKbQhSlltNdCTWgrmkVKGNnqZdalWXJw7tJcqN1+3ki4FTX7wDnpNlLLam3itxSlakaCNIBsa9SIPDxRtVeh58uUhMQbVBF4UPMKOmPL2yNrLl3EuNqIUK8gRQimDz/EE5aUlnNypyaUlSyovezPBzTSmanpGeScZz/WPH8R1K8Z9feBfDs2DRhMl6iEp3bK1toZKypttStHCBWpz1r+IGE25wgcZ9dPH8RzlFqoUUJSgDaI+fr7Qj5+vtC+fr7RIllRCiASABUgYr18I25sjPn6+0dORn10+0I88+vtC5jPrp9o2bEk4z66eP4hA4z6+8JPLPqn1/EEJmVaSy0tDpU6onW3pppobUPMxJNESSag4HGfXTx/EdBzmEOWfX3/ABDmxe5IHO1aRs2StorU8VBSpoTT4wXn9oCXDrEs8XGXEp1EooSc0uKgVrHJ6fEvvmJZ4rZcCdR0UrS/MVAr0iGQkWnGXlrcUlaAnSkIKgam9TgRzMQfE23l8txXnAJvU7QUo3OfXXwhqTjPrp4/iCe3pJtp5SWlqWkAXKCg3FcHlAxJxn108fxHQjBlBEZTYsQ52QmdEyhW9LWeMI1/xP8AGBUwuqidRPEb0pW+QORgp2SnA3MoUXiyBXj06qVSRSnXl8oGzKTXVxEKUaKpTVfI8YEf7T0Hv3vDH8z35yryjoPx9fb8QuXr1WOjz9faOiLNBsmb0yk0nfKRqSng3erXfBVThEAFnxPr7Qf2fM7uWmm1vKaUpKfZFuuu9ckcI+WYALPxjnwv5MefsO+MLD3MSTcZ+/l9o1bMwy6zKtOzaglJXqSGv2+YoQKqqYyYyM+un2jQbPkJVQYK5lSSoq3g3ZOindoedbRn+QBQJv0F8DyM9igaR0ts+UJZ1TShqK957M8NK6SOtbfOKU/JMpZaWh1SlqUoKToKQADYhWCSIIy+y5b2BVMLSFles7o0Gmumlrk2iLa06kyku2mYU5pUv2e7ppBNjqpeuYJWOYUTv5deXekJScwonu+UzhjsJWYUd064yphAmJmuV+f9XF/VIPSBEqJeYQ604tWqrRFdHKpBOafDlBu+XrIZ6mbvCqY08t2uWgM8DJ3alkezF9eTn42tgRn33tRJtUmtAKC/SPIzE6ip5WJ3EgqYuyu2nm2nGkKohymsUzTF+UVq+PrpmCMps5K2XnC8lKkBOlByupuBflGuVrxTWK1rBWowtRiVZzf10ziOari55X6U6X5RcqR6jC1GJEnF+fyxcX9UhJOLnPy8c5/qPT0jqYWow8HF/wAeOc/1CBzePT0brMXpPbrzTa20KIQ5TUKZ0mooeUVinN+Q9Zjqk5vyH/mcRLBW0IknKd5NtTbLsw4XHValEAE0pgUFhFIExKrnc49DOPGDnY17TMtneNIzd1NUjh+I+0SxGGlgbTCQi2Jnwo+MXZjbTy2W2VKJbbJKBTFc3yYNt9rFtloBLJ3Sl0O7FFa63z/UWez23yt2XQTLthtSyFrbFOIE3v8ALHKAfEasxTbn15d3CLmrKzG6jDkOkGoixOq4lXSeI90UTnIiNFzTVTAv65faOq7Ee9JNtPa7sw4XHVFSiACaUsLDEU9RjZGWQwzONpmZdwaUUOmql8yEGuR58scsktXjyp+M4gsF1YUooD8SMNgdhItRhwWrxhwNxfz9GD8h2sW2GAENHclVKtgk6+ZNb/SLxGIHhFzXJGwguY228tptpSiUN10CmK3N8mKJWY0sr2uWks8DPsioj2YvrrWt+VfCO7XmdUnL+0ZPEs6EJotNTWqjX5Y5ZgVcqQMtWfzDDUQKmY1eEdhyswo6p0QjsLaamHUuI0EitlJ1C4oTSo9CND/+yppmUcSuXWpJcIbDfEnVnXe/hjlmM7sPa6pdxLidJIrZSQoUIpXOflgRov8A94tsyjiXGFqSVndhsak6v9riubY5Zjgx1JYafvQ6TkxR4tu9YDnttLcZbbIbCUKUoFKADxGpvX6WwIEk2zBid20t1ptpWgBClKBSgA8RrmvxtbAgQo2z5R04QobVGwxQhGQ2elxp1ankIKNNEKrVdTQ6fh5xoDLJZZm20zMutJS3fSSVVOEGvLnnyjHhzN/XTOI0OypykpNDetCoTwrTVar4Sa8vPygMdW3viNPUcoWKp84zaGwm0b+k2yrdhJTSvtNWQm5x58oAFVxeHuO5v6+f9wzVcXPx5j4X5R0IpA1NxkBA1MPSGwW1hgmbaRvNVQa+z04rfnTwh0rsBtW5rNsp1lVc8GnBN+dLY5ZgAl3Fzn0c5/qOpdxc5+XiL5gzhv8A9fQc+/SQUbzhGf2YhtptaX21lSlAoTWqaGgV50ry5QNbVQ1qPOEHMXP9fC/qghNuUNftWvgR0hVBAom5YBA1mgmu1Lq9/VDI3oQFUbFtGNN7fWOznal1Yeqhkb0ICqNi2jFL2+vlDZntg4vfVS0N6EA0bFtGKXt8b+UKb7YOL31Ute1CQaNi2jpf+/KOMYZ/4Hz6d+k58h/5g/bW1FPuqcWEJJAFEJCRYUxX1aLnY57TMtneNIpXicTqSOE5FR9opbZ2wqYdU4rSCQBRKQkWFOv9xe7HPhMy2d423SvE4nUkcPxH25QrisEiq02iMKw/SCppfEeJJubpFBnIHKCvZB/TMtneNIpq4nE6kjhPKo+0DJi6zxA1UbpFBnKRW30gr2Qe0zLZLjbd1cTidSRwm+c/LlG4v+o9J5/4GBp1VVG4PEe6KDJuByiEK8fXSJp5dVK4geI4FBnIHKIQrx9dM4/qHXaKNpodlPn9JNjeMiqUcK01WqisINbH5+UZ9xXjGg2TM0lJob1pNUp4VJqpV8INbU8+WOWfWrx9dM4gcL+TdfYQ03M4k3F4PyGwW1pYJmmkbwqqDX2enFb8/LzgChVxfz9GNFtCYrJyqd60aKXwJTRab5Uqt/p5x7GLaBTV/gz2IToBOSuwWyWfe2U6yuta8GmtCb2rS2OWYW13/c5dIdZVpUvhQmjgvlRrg8scswESccXM/wDucxHXFzz9C8Z8MkgltunOYENgkyNWYUIwo6Z0RodPy/71/wCRd2Ttpcu6lxASVJrQKGoXFDaJNizyWnUrW226BXgWKi4pU2uPniCUrt5pO5rKsHQVFVQTr1Y1WNQOWcQOITtlsQnPCrkMt20fRuqJa9kVFNWxcrzX7UpAR2YKiSeZrYUF/CNf2fm0OuMNiWlqpKySuwVUEgKJBqByzjlGXnE0UbJHEbJuM8j0iMIqGIC0f2ZKEWRVSrrMOLx9dI0GymKyk0dDCqBHEo0Wni/ximeuPOAix8PXlnxhlcMSPKWGBJkJcMLeH19I0WymKyk0dDCqJRxLNFp4v8YpnrjzgH/IY+VvO148rhiR5TVYG5AFmOhZjZNupZYlXFS8qsVXzqpXKrgpy5Z8ooSu3mk7msqwdClE1BOvVjVY1A5ZxyghjE7L9RzhjEJ2EzYWYWuC8/tNC2m0JZabUlSiVpBqamoBtcDHPEUGBf8AjnnjP0hgxIsiogbSyJBvDCLhjYdoJlDLsw2ZaVqtKKFBqEUAJ0GgoTzx586U3t5pW+pKsJ1hIFAeDTnTaxPPHnArjFgCF+ohjEJ1Amc3hi7sfbS5ZxLiAklNaBQqLimIl2zPpedUtDTbQIA0IFrClrWJzHNizyWnUrW226BXgWKg1FKmxqB54hG8Saj0lnVdR6S4x21fRuqIa9kVFNWxfXmvztClu2jyN1RLXsiopq2Llda1+cTSvaBpO5rKsHQVE1B49WNVrgcs45Rd7PzaHnJdsS0tVKlkldguoJAWaGoHLOOUcrBQCTh/bn36wDlAsrMk9MlRJPM1sKC/Qcoj1mLU4milWSOI2TcC/I9IN7HYrKTKi2wrSEcSzRab/wABTnzx5x1M4RQekdnCi4KlNuuNtOtJCSl0AKJTUgJNRpPKKBcMaWa262ovUlWE6wkCgPBppXTaxPPFfHncW+l9ibcTLyyAEo50UjlVsUyeePOB+Jl1K1fMcu/SHnrXLMcHTWvrwg3J9sXmgyEpbIZ1aaoBJ151HnAoji5fb/kapp1LLEo6qXlliq+dVL5e0FMDlnHKKxitAEX/AEZWIRpYuDGO2jyN1RLXsiopq2L661r1zFKd2+46020oICWyogpSAqqjU1MFZbbzaSzWVYOgrrUHj1VpqtcDlnHKFtdn3OXUG2E6lL4kGrhvhYpgcs45QYyqw8FfLn36yBlBHhqZrXChyheFHZOiX9i7LMw6ltKkJJqarNAKCuaXx6rBKW7JrVuaOMjelVKrHDo/2tzp4wBa5Yz0/Fx4fGJEV4cfL8X+sA4cnQ16dYTBr0M1PZ7YJQ4wtX6ZwLKxoWsUGkEVNsdM/WMvOjiNkjiNk4zyPTzgx2Rb1TLY0sK73C7ZHd5ml/rAadFzZIue7jPI9IPDsYhs3oPuZCXnN97w3sdkKlJrgYNAjiWaLTxfwFLnrjzhTnZJaN97Rg7oJJoscWv/AFty8oz+vOPl+M+MOLmcfL8Zi/huGJB35dJuRgbBmrXsYsMziFCWcKUo49dVCp/x2ueuPOMorvDHysPpenw+cHtmIrKzZ0MGiUXXZaeL/GKZ6484AKPEMfK3ypeMwbBaz3QnsK9bmtb2QX5eUQkSzZUV8evitfjt8sxQleya17n2jI3pUBVY4dH+1sGnjARsm2Mnl+MfOHN14cZ6fi4+cSMN1um+nXnMyMNjLs9sNTTTbhW2QsqFEqCiNJpU2uPnA+XF/wCOeeD/AF9IPbUapJSx0S4qV8STVw3/AJimPn5QBYF/4554/EXhsWU35n7ykJK6zVdodhlbswtP6ZsNpRVCFih1ADhtnrjzilN9k1oD1XGTuggmixxa+lsjyjna5vTMuDQwmybM3RgYNM9cQJTWuE8sj/toHCD5AQ306c4SBso1k22dkmXdU2pSFEAXQdQuK0rTPy+sDk8sfL8Yg/2wb0zKxpYRwpszdHdGLZgAnlj19o6cJiyAmPhm1BMcgYx68oPbPY/ShiZWll1CyobsmpFLVUKY584i7INappsaWVZs9ZHdObf3AyYPEe6OI4uM8rYiG8bZPn63JbxHLI3l1NQEiprpGB4fCD+x2KykzwMGyOJZotNT/AU+ePOM58o0WyWqyc0dEuaBHEs0cTf+Apnrjzj2Poo6j7z2L/Eek7N9k1oL3tGDugkmixxa8abZHl51vdXsYsMTaFCWcKUoOvXVQrfgtc9cecZhdaqsnly/EGtmtVlJo6GDQI4l2cTf/GKZ6484HEDgC24jhzHOEwahZ8vaAFDi5fb/AJGrb2QX5eUQkSyCor9pqoo0vxinyz5RlF97l9v+Q5sm2Mnl+LiHxELVRqvxGdSaqHZXsmtRZ9owN6V0qscOivetg08Y7teX0ycvwsA6lgrQqqzQ/wAhTHTPlANsnhxz5fiDW02qSUsdEuKlfEk1cN/5imByz5QTBgy5jx/MIghhZ71mdVmFCVmFHZOqXNjbUDDoWWkOgV4V3BqKQRl+1KE7n3Vg7oqJt39WNXw+0eooUG2CjmyO+zIOGrameXpXtWhG691YO7Kibd7XgHwHLOIBvP6iTQCprQYEevYUamEqGxNVFXUTx9q9Wha/h9I9gwoSXPJ0ptYIZdbLTai4AAsjiRpNeH4xQLnO30j2BCiQoFkcZIUCeW5LtQhsMgyrKt1qqSO/q6/Dzh0t2pQjde6sHdlRNR39WAfh9o9RQoI/4+GeH1PP8yPhLPKU/txLjSGwy0goKjrSLnUa0+Axzga27Q1oD4GPX8KEVAooSwoAoTy7M9qUL33urCd6EgUHc0f6/GFM9qkL3tJVhO8CQKDuaeY+MeooUH/8+H5fU98JHwUnk3bG1g+6VpaQ0CANCBYUFIoBXq0ewYUKqhRQiBQBQnkzY+1Aw6lZbQ4BXgVQg1FIqOPVJNAL1oKUHh8I9fQo9kF3Myi7nj7V6tBKR2yG2nGyy2srpRahxJ0mtvjHq+FHmQMKM8VB3nl2Z7VIXvfdWE7wJAoO5pyU/GOTnalCw8BKsp3oSAQLo080+Jj1HCgh/j4Y4fU8vxI+Ck8fly9aD6Qcku06GwyDLMq3WqpIuvV/t8I9SQot8NXFNKZA288uy/apCd17qwd2VE1Hf11pX4V+kU57bSXGm2wy2goKiVpHErUa0PgI9XQokYKA2B32ZgwlBuePiqOx7AhQ0Sf/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4" name="Ορθογώνιο 3"/>
          <p:cNvSpPr/>
          <p:nvPr/>
        </p:nvSpPr>
        <p:spPr>
          <a:xfrm>
            <a:off x="357468" y="1196752"/>
            <a:ext cx="8280920" cy="3939540"/>
          </a:xfrm>
          <a:prstGeom prst="rect">
            <a:avLst/>
          </a:prstGeom>
        </p:spPr>
        <p:txBody>
          <a:bodyPr wrap="square">
            <a:spAutoFit/>
          </a:bodyPr>
          <a:lstStyle/>
          <a:p>
            <a:pPr>
              <a:lnSpc>
                <a:spcPts val="3000"/>
              </a:lnSpc>
              <a:spcAft>
                <a:spcPts val="600"/>
              </a:spcAft>
            </a:pPr>
            <a:r>
              <a:rPr lang="en-US" sz="2400" dirty="0">
                <a:latin typeface="Arial Narrow" pitchFamily="34" charset="0"/>
              </a:rPr>
              <a:t>There are two types of LED panels: </a:t>
            </a:r>
          </a:p>
          <a:p>
            <a:pPr marL="342900" indent="-342900">
              <a:lnSpc>
                <a:spcPts val="3000"/>
              </a:lnSpc>
              <a:spcAft>
                <a:spcPts val="600"/>
              </a:spcAft>
              <a:buFont typeface="Arial" pitchFamily="34" charset="0"/>
              <a:buChar char="•"/>
            </a:pPr>
            <a:r>
              <a:rPr lang="en-US" sz="2400" dirty="0">
                <a:latin typeface="Arial Narrow" pitchFamily="34" charset="0"/>
              </a:rPr>
              <a:t>conventional (using discrete LEDs) and </a:t>
            </a:r>
          </a:p>
          <a:p>
            <a:pPr marL="342900" indent="-342900">
              <a:lnSpc>
                <a:spcPts val="3000"/>
              </a:lnSpc>
              <a:spcAft>
                <a:spcPts val="600"/>
              </a:spcAft>
              <a:buFont typeface="Arial" pitchFamily="34" charset="0"/>
              <a:buChar char="•"/>
            </a:pPr>
            <a:r>
              <a:rPr lang="en-US" sz="2400" dirty="0">
                <a:latin typeface="Arial Narrow" pitchFamily="34" charset="0"/>
              </a:rPr>
              <a:t>surface-mounted device (SMD) panels.</a:t>
            </a:r>
            <a:endParaRPr lang="en-US" sz="2400" baseline="30000" dirty="0">
              <a:latin typeface="Arial Narrow" pitchFamily="34" charset="0"/>
            </a:endParaRPr>
          </a:p>
          <a:p>
            <a:pPr>
              <a:lnSpc>
                <a:spcPts val="3000"/>
              </a:lnSpc>
              <a:spcAft>
                <a:spcPts val="600"/>
              </a:spcAft>
            </a:pPr>
            <a:r>
              <a:rPr lang="en-US" sz="2400" dirty="0">
                <a:latin typeface="Arial Narrow" pitchFamily="34" charset="0"/>
              </a:rPr>
              <a:t>Most outdoor screens and some indoor screens are built around discrete LEDs, also known as individually mounted LEDs. </a:t>
            </a:r>
          </a:p>
          <a:p>
            <a:pPr>
              <a:lnSpc>
                <a:spcPts val="3000"/>
              </a:lnSpc>
              <a:spcAft>
                <a:spcPts val="600"/>
              </a:spcAft>
            </a:pPr>
            <a:r>
              <a:rPr lang="en-US" sz="2400" dirty="0">
                <a:latin typeface="Arial Narrow" pitchFamily="34" charset="0"/>
              </a:rPr>
              <a:t>A cluster of red, green, and blue diodes is driven together to form a full-color pixel, usually square in shape. </a:t>
            </a:r>
          </a:p>
          <a:p>
            <a:pPr>
              <a:lnSpc>
                <a:spcPts val="3000"/>
              </a:lnSpc>
              <a:spcAft>
                <a:spcPts val="600"/>
              </a:spcAft>
            </a:pPr>
            <a:r>
              <a:rPr lang="en-US" sz="2400" dirty="0">
                <a:latin typeface="Arial Narrow" pitchFamily="34" charset="0"/>
              </a:rPr>
              <a:t>These pixels are spaced evenly apart and are measured from center to center for absolute pixel resolution. </a:t>
            </a:r>
            <a:endParaRPr lang="el-GR" sz="2400" dirty="0">
              <a:latin typeface="Arial Narrow" pitchFamily="34" charset="0"/>
            </a:endParaRPr>
          </a:p>
        </p:txBody>
      </p:sp>
      <p:sp>
        <p:nvSpPr>
          <p:cNvPr id="2" name="TextBox 1"/>
          <p:cNvSpPr txBox="1"/>
          <p:nvPr/>
        </p:nvSpPr>
        <p:spPr>
          <a:xfrm>
            <a:off x="357468" y="452725"/>
            <a:ext cx="8280920" cy="584775"/>
          </a:xfrm>
          <a:prstGeom prst="rect">
            <a:avLst/>
          </a:prstGeom>
          <a:noFill/>
        </p:spPr>
        <p:txBody>
          <a:bodyPr wrap="square" rtlCol="0">
            <a:spAutoFit/>
          </a:bodyPr>
          <a:lstStyle/>
          <a:p>
            <a:r>
              <a:rPr lang="en-US" sz="3200" b="1" dirty="0">
                <a:solidFill>
                  <a:srgbClr val="002060"/>
                </a:solidFill>
                <a:latin typeface="Arial Narrow" panose="020B0606020202030204" pitchFamily="34" charset="0"/>
              </a:rPr>
              <a:t>LED Panels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20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descr="data:image/jpeg;base64,/9j/4AAQSkZJRgABAQAAAQABAAD/2wCEAAkGBhQSERUUExQWFRQWGCEaFxUYGBwYGhgcGBkgFxgaGBcaHSYeGRojGRwXHy8gJCcpLCwsHCAxNTAqNSYrLCkBCQoKDgwOGg8PGi8kHyQwLSwsLDItLCosKSosLCwvLCwsLCw0LCwsLCwsLC8sLCwsLCkpLCwsLCwsLCwsLCwsLP/AABEIAOkA0gMBIgACEQEDEQH/xAAcAAABBQEBAQAAAAAAAAAAAAAFAAIDBAYBCAf/xAA4EAABAgUBBQUHBAMBAQEBAAABAgMABBEhMRIFEyJBUQYyYYHwIyRxkaHB4RQzQtFDUrHxNBUW/8QAGAEBAQEBAQAAAAAAAAAAAAAAAwIBBAD/xAAwEQACAgAEBAQGAgMBAQAAAAABAgARAxIhMUFhcfAiUYHBE5GhsdHhMvEEM1JCFP/aAAwDAQACEQMRAD8A+JJZrS8G5PsnvAwd+ynfarFXc0/79Kw/safeW7s8/wB7uDhyfXKBswviykcR7uM5Hh4RzszM2VTXZgsxJyjSTTuwN2025vW1a1KGlJqoaTSpHQwMLfjGh7IK95buz/L97uDh9fKA853j3e8bJxnl4RqOcxQ97zVY3lMsSWw94065vW07vTwqVRStRpwjwi7Ndj9G994YO6CTZfe18k9ac4l2UfdJq8vhHf8A3O9/j8esB3Dm4x6EGGdmNGqPl0kZmJOsk2xsb9O6W94hygB1INUmormKO6FaVjR7MPus3djuo7/7mf8AH49fKAJPELj40x/5C4bk2Dw+uktGJ0PCWNj7G/UOpb3iG614lmiRQVzBCW7Ia917wwN6VC6+7o5q6VpaJ9pK9ylry+V9z9wXyvwgClzFxnpjxx9IMM+JqDXD7yQWbUGox2V0kjUDQkVFxbmDzENbZBNK0+MEpra+thprQ2ndk8YTxGvU8/xFKXN/4554hgxrWICa1heZ7IaN97wwd0Emy+/r5J605xyc7I7sPH9QwrdBJoFd7XyT1IiXtev3ld2O6n9nud0WHjAdC75Tyzj4GOfDOIyhs306QVLkA3K6mac4ubH2P+odS3vEN6q8SzQCgrBLtgfeV3Y7qf2e4eEWHj/ULscfeW7sjP73d7vP1mLbFJws43q5Zc/DzCcl+x+rde8MDelQuvu6P9vjS0cluyGvde8MDelQuvu6K3V4GlooTB48p7x7uPinwiuFYuMny8fx4R4DEP8A6+nXv0mDOeMjelwkkVBoaVFwfEHpF6S2FvGnHN62nd6eFSqKVqNOEeEUa2yI0OyT7nNXl8I7/wC5n/HFYrMqiuX3lYjEDSQzPY/RvveGDugk2X3tfJPWkcnOyO7Dx/UMq3QSaBd1a+SepEDHD3rjA/8APXSI3FZvyH/kSFxP+vp079ZIz+ci3QrmLuyNj791Le8Q3qrxLNEigrmKwPELj4wf2ir3OVvL95fc/dF8r8OkXiORQHH6aSnYigOMhl+yGvde8MDelQuvu6K97pWloCOS9DSoNCRUYtzHWJA5i4z0+sXJra2thprQ2ndlR1hPEamtzz/EYM4Opv23nhmB11gzRChxhQ8WHexx95buxz/eHB3ecTt9nQ4WTv5ZO9K7aqBGmp4uleXlEHY52ky3xMpz+8OAcOSfWIGTD3FlOT3RbOR4RxMrHFOU1oPecpBLmu95pez+yt24w5vZRWsrGlw1SNIIqoePLyjLzh4j3e8e7jPLwgv2RfpMt8TI737w4Bw+vlAibVxG6e8e6LZ5eEVhgjENm9B9zNQEOb73hvZCqSs0fd8Isse073+P7wpztNr33sJcbwJFkU06P9b2rzjmx3PdJoapcVCBRwcfe/x/DnCnOzyU773qXVuwmlFd/VyT1pzgvBnObz58pHhzHN3tOTw/Vh+YqwzoCfZJGnVy4U9esAq8QxByef8A0oflwph4OJT7RI1aaXolXXrAPXxA1Hxpjy8IfB25cOlRcPblwh/af/xS15fK+4PaZ/n4dIz45Yg9IzP6pLMsSwyEajvVDTWt7q+kclezqVbn3mXTvCqtVdzTgq6A0tEI4wwQ3P3kqwTQwCBj15+ukPlzf+OeeIIT+1NTTbGlqjSle0Sm6qnNeYgfLq4sjPPEOCSuoi2SIa7X/wD0ruxhP7I4O6MePWA7Wf48s/eNP2gkQ66+5v5QaEo4WzQLqAOAcyOcU5nYCW98RMy6t0EkAKrr1fxT1I5xzYWKoQKd/wCvzBRwFAjO1595Xdjup/ZHB3Rjx6xzsefeW7sc/wB4VR3TmKe2drfqHVOaUIqANKE0FhSLfY92ky3xMpzd4cHd5xTKRgUd69ppBGFXKWEdo92WhuZZW6K76Khequb3A5fAQOndr7xptvdtJ0KUdaU0UdRrQnmBy+EEW9gpWWj+plk7xS6jVQI01z0BpaIpXs6lW596YTvFKrVXc081dAaWiVOEuv55/uSpQa/mAI0Wx1UlJk+74RZY9pY4b+8AHk0JFQaHIwfGvSDuynfc5oamMIsse0N8N/CFx9VHUfeJi6qPSdnO02ovewlxvAkWR3dH+t7EwN21tPfuFehtuoA0oTQWFMdYpuLubiGFXjFJhKuoEpcMDURyTcYg/tM+5S15fK+4Pa5/yeHSM+FXF/X4g9IzH6pLEsSwyEFR3qhpJrfiV9IzG0IbgN/kZmJuD5ShsfZ2/eS3vG2614lmibAnMSTuyN2y25vWlayoaEmqk6TSpHTmIuy3Z5JLPvUuneFVaq7mitCrpWlopT21tTLbGlobpSvaJTxKqeZ5iIzlnGU6cfrIDEt4YLMKEYUdc6Jb2RsRyZcS22U6lVyaCwreKrkqUmhIBrQ+Vq25Qc7HSuuZbG6Q7ngUrSDw9aQMmWaKppAubVqBfFeYgBiH4hXkPeGH8RE7sjYjky4ltsp1Krk0pQVuYqvSxSSCbg0+X2g92QlNcy2ncod73ApWkHh60wIDzqKKI0hNzYGvPr0jwcnEK8h7zwe2IkCGCTQEQbmexMw3vdWj2QSVUWP54p1gKPgPX3jRbMl9UpNK3KF0CPaFdCi/JPOvlGYzstEHu+omYjMNoI2vsNyWcLbhTqABsai4rnrFHd+I9dYmeNSagRHzGPXX7wq3Wu8RbrWNDfj6/qOparzHr7R1PLHr7fmHNi4sM+vKKubctzOwHG2W3ladDpITepGnNRyikhgk0BvGi2nKUkpZW5QmpX7QLqpVDzTyA8/KATCaqwDfmaQOHiFlJPmYaOSLk+1thuSzhbcKdQANjUXFRQ9YqJlycEf+8vjB/tZI6ZpaQyhqyeBK9QFUj+Xj5RyclRKB5h5hCnVJSUOau5ztTJI+GIlMa1XiT0kriWo8zBe1tiOSzhbcKdQANjUXFc9YWyNiOTLqW2ynUqtKmgsK3MV1qqTWkGex8trmWxukO1rwKVpB4Tk0inZkwySda77uUzFUvjAjssUkgkVBofLn8IYG/H11+EWZpFFEaQmhNq1pfFeY/MQDy9fb8woNiWDcbo8YvymwHHGXXklOhoAqqaHixQc4ojHr1SNJseVrKTKtwhekI4yuhRfknmTB4zlFscvvIxGyjSZwy5Fbi3r5xdlez7jjTrqdOhoAqqaHixQczBWbkf1BemGWG22mgnU3r8jSt6kj/wBi6vdvMTbjUo0hISi+8NW+RIFLk+XnBNjmhXK9tNtN+cg4p4TH7m9KiL0zsBxtlp5RTodJCb34bGo5CKxTxYHwjVN7AW/LyiW2G0qWXKOby69N6KScUp4+UXi4uSiTp+jKd8tTIBnx9f1F6Z2C4hlt5WnQ6SE3qeGxqOQiFbBSrSQKg0N64+0GtpylJKWVuUJqV+0C6qXQ/wAk8gPVI18QgrXE+01noipnCjxhQ5WYUNEh/sZL65lsbttzPCtWn+Oa0x88GJ29qMILIVKtktleviPHWoFbGw88RW7HS+uZbTum3c8C1aQeHNaY+cCpkUURpSKE2BqBfr0jjZA+KQfIcevOcxUM5vvears8+084w2iVaKklZOpZGoEEgE05eeIys8ihNkpubA1pfr0gr2PY1zLad0273uBatIPD1p/cCJxNFEUSKE2BrS+KxWGoXFIHkPuecpBTkd8ZEB8PX3jRbJlayc0rdNq0hHGV6Sm/JPMxnm0VNLX8aRrv/wCeWyzNIW0ytSUo494Ko1f6ilyfLzj3+QwAAviPuOk9isBQmScTnHryhoFxj11i/tvZC5Z1Ta9OoAHhIIuK8ucUBkY9dfvHQrBhYiqbFiEJnYbjbLTytOhwnTcEjTnUOn5ii2m4xn15fmDsiyJtLMu0y2h1OoqcKqaxm9R/cKV7HvL3NN37UqCarH8M18LQAxgthzR9tfxCGIB/Ix+1JWklLK3TaalfGF1Ub/yTyHzgFLp4sA3wcG8X9oTaN020GUJcbUoLcCqld/lT5wOYF8A35mgjcIEKb8z9+s1AQs1vaFTbbsw0qVaStaUBBS4SGzTINMnyxzgBtzZTjDqkOaSoAGoOoUItfrFztfL6Jlad021ZPAhWoDhHOmTFSUnUBp1CmULW5pCHCaFFDelv6gsEFUDDXsc5GGCFBEGkZx68swd7Gy2uZbG7Q5WvCtWkd05MUNs7JXLOqbXp1AA8JBFxW3jF7sdL65ltO6bdzwLVpB4Tzp/cLisGwiR5S8QgoSIKm26KIolNzYGoF+vMRXCcYz68vzGkR2QdcLRSGgHSvSNYtorUH5eMRS3Y55e5pu/alQTVYyita+Fo8MfDA1bvsTwxVreABjl6+0aLZMrWTmlbptWkI4yuik1PJPM+rwAeaKSUmlQaG9cePSDuyZXVJzSt02rSEcZVRSL8k0ufl5x7HPhHUff0nsXYekDKNKi1+XX8wc2VLVk5pW6bVpCOMropNTyTz9ZjPrybCDuyZXVJzSty2rSEcZXRSL/xTS5+XnGY2ijqPuJmJt8oEKePl9oP7QY0ycqsNNpJK/aBdVKof5J5D5xnj3sD7Qd2nLUkpZW5bTqK/aBdVLof5JpYDz8o3F3Xr7HvjNfdZ2Sl0zQYl2mm0Ogq1OFVNdtV6+ApziTa8lok5c7ptJ1LG8C9SlUNLp5AecZ9tVCLD19oObTlgJKWVuW06iv2gXVS6HCk0tTz8oNlysuul/nnIIph35zPKF4UJUKOydM4lB5HwzBKX7LTKw2UtKIdru8cWnOTbziz2TkUuzCEraU6k14EqAJ4edSKD5c4rLnXEKSEqWkIJ0ArPBU0IsRQeNucAzktlXf+4Rc3SyGY2I+0hLi0KSlZISo9U2IzUecUtBjRdmkF95tpxDjyBqo2F0papN1UH055gLNt0UQEkCpFCakXx68Y1HOYq281XN0Y+W2K84hbiEFSG6a1CltRoPjFt/stNo3mppY0AFdxYK7tb3i9shn3SaO7cVQI4krolPFlSa8X1p4QMe2i6ddVqOoDVxk6qYrxXI6XiM7sxArT9c5OZiTVSDaWyXmFlDySlYAJB8cRV3ZjRyrG+l5p1xtx1aUoo7rqEXpxVNTb4+UASniFvr/01+8Jhvdg7iWjXoeEl2bsp19YQykqWa0AzYVOcRcZ7Lzat3paV7QkIuBUp71L25xfmZbcy0u622424oqq7rACuVLGoHy5wKa2i6NFFqGknTxkadWacVq9bQed31Wu7kZmbValJyXUk0NiDQg8iM/CGoZJNBcxoNp7PSmUYcDLiVLKtTilCi79K1H05wFl01Vgm+AaHPKFTEzLYlq9i5ef7KzSd5qaV7IJK8cOru8718I5MdlZpAcKmlANAFeOEK7pzfygn2sWpuYdSEuthSUakLc1E0AIJIUa/C9L4gUZ9xZUFKWrXTUNZ4gMA3v8IFHxGUNp3XPrDVnIB0g5SDzhIQbUP1g52qkEtTC0oaW0AlJ0LUCRVOagmv15w3spIpdmEJU0p1JrwJUEk8NeZFPpCfFHw/icKuX8QZM0gluzM0sNlDSiHK7u4vpzS9vOIZjYz7aEOLQpKFkhKjgkWIzaJlzriFAJUtAQpWhJWaorYixt9Ik2XPI1tiZC3GUlXAF0oSPE2vztzic2INdK+vH9SczbwPoMXJXYzzja3EIKkIprUMDVivWIH6VOkUTWwJqQOQMSNTKkpUlJISoDUAqgVS4JFbnwhmJrSISa0lt7snNJ3mplQ3YBXjhCu7zv5QpjstNNhwqaUA2AXMWCu7W94LbPUpyWm1qS84rSjjDnCKG2oFXF8L0vjkEmNouK11Wo6wNVVk6qYrxXp05Rzo+IxI00/XOErOTWko7o1pFp/ZDyWkOKSQ24SEKODTPwiBI4hb6/esaDajFJKWO7cFSviUuqDfCU14fp5wruVKjzPtEZqIEzgaMWn9kvIaQ6pJDayQhRwaZ+EQpTcW59fziD+1GKSUsd26KlfEpdUG/8U14fp5x53ylR5n2mM1ETNFJjsOVChosO9jmtUy2N245nhbXoV3euoUHy5wKmk0UeEi5sTfOCaxc7OzrbTyFupUUio4F6VXFMgigvm3PysN9mn3S0pDStLxVu6qFwm5rxClutI5SwTEJbQUPec5OVyTO9kGtUygbtxzvcLa9Cu711Cg+XOBM4miiNJHEbE1OcGDmypJUqpp+YaXulFQBSvSqoFCDRVQK/DnAGYUCagUBNgTU55xqHNiEjavzNXViRDmyZYqlJohp1VkcSV0Sni/mmvFXzp4RDNdlphO81MqG7CSq4tqwe9/cT7JZrKTSt04qgRxpcolPFlSa8XwvTwgU/tFw66rUdQGqqydVMV4r06Xg1zl2ykb+w5yBmzGoTea/SomGH2nEuqSnRRdAL1qtINFVHK9L4gF/IW+v3r94dMzClqKlnUTS5NT8yYYMjHzt5mtvn8o6EUga7mKq0NZodpsUk5Y7p1N18al1Qq/8AFOrh+Q84GObJcQ226pshDhOhRNjTIzb6QTYQJpphhhtZeTqKqucNM2BIAt8POLWw9hulcuHmHHGVFYQgOAXAOrKrXvy55jlGJ8NTZ4k1xrXnBzZRrzlXabFJKWO6dTdfGpdUKv8AxTq4fkPOAMuniwTfAPjGk27K6ZRj2LiOJYClOVT3qU01t05VvmM2wKqpSt8Vpz5eMJgm0J5n79ZeGbU+s0vaTYbq3nlIl3UpbCNQWvWpOoUFTqNa+flFB7szMN7wrZUA0EldxYKwe9/cWe1q1NzDqAhxoKSjUhbmomgBBJCjX4Xp4QK/XuKKgVKVrpqGs8VMVvf4RGF8QoCCK/rn1kJmyiS7fnG3XlLaStKaCzi9arChuSa35XijKTCkKSpJIUDkKIPwqCKfSCvauSS1MLSllTI0pOhSwoiqc1BNfrzipsN5pLqS+grbvVIVpOLc7Cvw5wyEfCBAsVFUjJYhCSnJOjG8ZdUoat6Q5TXUcNL2v8POGtyiJhLLUsw5v6q1ErBChkClRSg+HnHGezL7hbU20rS6VbqqhhNyDcUt8Il2VJqlVMvzDS90pSgClek1FQRUKqBXnbnAkqLKtr5Xx14X3UIkDY69YAeaKbEUINDXNekMHw+sSTKgSSBQE2qakCvOIx6v+c+Edg2nSNpodks1lJo7p1VEp4krolN8rTq4vr5QAX8Pr+Y0GyGKyk2d0tVEo4kuUSm+VJrxfC9L45Z9fq/5z+YDC/k3X2EJNzEnIt9fzB/abFJKWO6cTUr41LqhV8JTq4fp5xn05H9/9NY0DDYmmpeXYbWXklZVVzhIzYE0Fvh5xuNoVPAb/IzcTcGAUi4t9fzB3abFJKWO6dTUr41LqhV8JTXh+nnETHZSZUWqNE7wqCLi+iuoHisLHpDNoTbZl2WghYdbUrWVLqm5wE1oPp5xDMHZcpvX8yScxFQOoXhQiYUdUePlpJxxQS2lSlHASCSaXNKeEPTMPJ0gKWNJISASNJOadDBbscqkyg1eTm7I1K7uAKH75gVNXUe8bm5yb8/GCzW5UjvWHmtqIiZaed0tp1rzpSKnxNBFdTahkUvTzg92QVSZQavJzdoalnhwBQ/fMCZs8RPEbm6s55+MeD+MrXes8G8VTrMu8W3CkL3YoXCK6bnh1cs9YrFtX3jQbKVSUmhWYFkWQPZ5/wAhpYdMecA1i+D654jyNZYd7TytZM63IOKSpYQopRQrUASE1xU8oi3aq05nHnGh2UqkpNCswOFFkCref8hpYdMQCUOIWPw5n6c41HJJB4TVayZKmWfbCHQFoCqhCxUV5HSYaibeGmi1ihOmhNic06EwbecD8vLstGYdcBVqbpVI58IArjOYDyskpawhKFqUT3QCSaZFKZiVYEEsP6khgf5CJ9h/doUsL3ZJ0E10k89PKsVQlUHtpTqDKsNhb5Wgq1oVTQm+E2rX5wGY738s8siNRiVJI85qmxtHT7LwWQ8FhdATrrqpyrW9KUiANq8ev9Qe7XrrMrOp9Vk3eTpX3eYoLdMQHZF/5eWfiI9htaA1PK1rc7PMvBZDoWFgAnXXVTlWt6UpDJaTccUEtpUpRwEgkmlzQCDXa9dZlZ1Pq4U3eGlfd5igt/cDNm7QWytK21KSoc0mnKlMG/8AceRi2GCBrU8rEpYkrEpN+z0JevUN0CuXe0/WtIaNnzKwhOh1QUSGxRRBI72kdetItsdpZgbujrnATpvjVmlv7gjsbarqVMF9yYQwCvQtI5kGumqaE1N855QLNiKLod3384ZZhrQmVU2oZFL08+kINK6ePzxE82sFRIKjU95WSK8/GLciljculanEvAJLQSBpJrcqNLfTzjoLULqMWoXIjs6ZQHE6HUgAFwUUBQ93UOmKVitMyLjailxCkqAqQoEGhwaHlBR7tLMK3lXXDvAAq+dOK2x8s84sqUJlqYefU+t1CUaCE1QOXGaWHTGecEHddWA9PSHmYbiZ3QfXjEjC1pIKCQcAgkHxoRHFi+DCQMWPryjoMYy0f1CUoXVxKSTu1cQFcK0nr1pFPSr6/WNFtRysnLDU+br4VJo2L/4zS/18oz1PA+vvBYTZhdef3hobG0Yax2OmOw0WHuxp95bNXk5u0Kq7uKUP3zAqaFV/zNSe9k35+MLZ0+tlaVtqUlQtqSacqUxm/wBYvqlW3UNBoPOTCireJpUHmNNBU/WOYjLiZjsf3AIytcm7HkiZQavDvCrQqru4pQ/fMCJzvHvHiN1Zzz8YKImm2ENLYW8mZBUHMAAYATatb+OYDOLJuakk3J5x5Bbl/T5XPKLYtD+yh7pNXfFkWQPZni/yWsOkCk7PcUla0oWUopqUAaJrippBXZBH6WZr+opRH7f7fe/yWsOkRbQnkIWtuWW+GFhOpKiATS5qBalawakh2AHH2EgE5iB3tJtlj3SbvMDhRZA4Dxf5Og6QAWniFj8Otf7jVL3IZm/05m93pRSw01rfe0GOkZVQ4sH15ReCbLHvYSsI3Zl7YheDqTL7zeXporXFxYdP+wSlKjcmWL5nCVbwAf8AKCtaQwgS7LDzP6hDqioKWRRChiiD/wB+MC5PaC23A4hSwuveBvfy8frEkHEsj+99+UwjPZEgdCq8WrVU1rknmD41/wCwxCiCc26cvGDG0ZNAl2XAl/eLKtaljgVf+J5n+4CdYdGDCKpzCHVTaH0POTC3VTFE7u1QeXEaWtSGpkW2kPB/fNvpCS2nTQX5moqBSnzgUx3v5csZ+Igx2wVWYVd88Kf3hRfd+At0gStMEGx16VWnSFVNlEG7Rn3HlqW6pS1UFVK6Cw5dIqoTixv9fpmOUzYwU7OSLbr6EuJdKTWoaGpR4a2FDDEjDW+AimlWO2Vs5AU2qZDqWF1otKe8QLAVFDf4xBNbRWpCGtS1NIJ3aTyqelM/3F19iYcS22EvqaqrdJKTcDNBTPXMUm9jOq0UacOskJ4TxacgWuRBKQTmY96/WGCCbJlA4+8KngfXP4R1aKZBB5/1DafH1zjpjS3LSSlBSwhZQimtQFdIPMmloI7TnktFxuVcd3DgTqCrajnFMV/7FWTdfDLob3m6IG80105tqtjPzgerzgcuZteH635w6s6xKzzjqBjPrljMMIjqR8YWJNFtVRMnKjU+br4VJogX/gaX+vlGepjP9/mCE06+WWg5vNyCrd1rp8dNusDvnBYK5R6n7w8MUJwx2OGOw8aNoYtSE080tK2itK76VJBr0NOsWtgSSHXkIccLaTXiCSrArYDnj6RdY7UPtblKHLMlW74B/KxyLn4wDvfhAvr6wWbgBM+taiampJOep+5ht4NT8o3uGnQ6VOOKUVp0EAXyDip/qBBxz9feLRgw0lqwIkzO0HUIWhK1BDlNaQbKpcVEV6qhx8/X2hHzx68ooACVQkzW0XUIWhK1BDlNaQaBVLioiveOk/H19o7zGfXT7R4ADaeAEme2i6ttLalqKEV0pJsK5pFe8OScZz/WPH8QQmZRpLLS0OlTiidbekgoobX6xNqtCt5NgaSq9tF1TaW1LUUIrpSTYVzSK14eDjPr7/iJJdVFZI8aVpfMVQUaCboBpGBtaamihS5sRTpXpEs9tB15et1SlqoLnoLCNltfa6VCc99160tgeyA3tOWOGkY5LRNTxUFKmmK9fCAwsTP4mFdjzAhI+bUiVqGJ5HaDrKwtpRQoYI8bRb2zKtNuqSy6XUADj0lNai4oeVYHpOM59U8fxDAh120MUEMIQa7RzSdFHljRXRfGrvU+NTCb7QTSQijrgCCSi5oCrvU61qfnHdhSSHXkIccLaDXiCSrArYDxjs7tZam22CurbSlaKJANzmua/HwgSqZsoUc9OsOlugIMccUokm5JuTzhtDDzj16rDkLpeptT18PxHRFkzU882hbYUpKV01pxUC4qIqEGNHMP/q0vvvvEOpSnSAiyuVCUigtABXxPr7fiCw2BvTXj3xkIQeEjoekdAMPTkZjRSGx5cplyuYKN4V6/Zng04oedbRuJiBN55nC7wI/PPKbQhSlltNdCTWgrmkVKGNnqZdalWXJw7tJcqN1+3ki4FTX7wDnpNlLLam3itxSlakaCNIBsa9SIPDxRtVeh58uUhMQbVBF4UPMKOmPL2yNrLl3EuNqIUK8gRQimDz/EE5aUlnNypyaUlSyovezPBzTSmanpGeScZz/WPH8R1K8Z9feBfDs2DRhMl6iEp3bK1toZKypttStHCBWpz1r+IGE25wgcZ9dPH8RzlFqoUUJSgDaI+fr7Qj5+vtC+fr7RIllRCiASABUgYr18I25sjPn6+0dORn10+0I88+vtC5jPrp9o2bEk4z66eP4hA4z6+8JPLPqn1/EEJmVaSy0tDpU6onW3pppobUPMxJNESSag4HGfXTx/EdBzmEOWfX3/ABDmxe5IHO1aRs2StorU8VBSpoTT4wXn9oCXDrEs8XGXEp1EooSc0uKgVrHJ6fEvvmJZ4rZcCdR0UrS/MVAr0iGQkWnGXlrcUlaAnSkIKgam9TgRzMQfE23l8txXnAJvU7QUo3OfXXwhqTjPrp4/iCe3pJtp5SWlqWkAXKCg3FcHlAxJxn108fxHQjBlBEZTYsQ52QmdEyhW9LWeMI1/xP8AGBUwuqidRPEb0pW+QORgp2SnA3MoUXiyBXj06qVSRSnXl8oGzKTXVxEKUaKpTVfI8YEf7T0Hv3vDH8z35yryjoPx9fb8QuXr1WOjz9faOiLNBsmb0yk0nfKRqSng3erXfBVThEAFnxPr7Qf2fM7uWmm1vKaUpKfZFuuu9ckcI+WYALPxjnwv5MefsO+MLD3MSTcZ+/l9o1bMwy6zKtOzaglJXqSGv2+YoQKqqYyYyM+un2jQbPkJVQYK5lSSoq3g3ZOindoedbRn+QBQJv0F8DyM9igaR0ts+UJZ1TShqK957M8NK6SOtbfOKU/JMpZaWh1SlqUoKToKQADYhWCSIIy+y5b2BVMLSFles7o0Gmumlrk2iLa06kyku2mYU5pUv2e7ppBNjqpeuYJWOYUTv5deXekJScwonu+UzhjsJWYUd064yphAmJmuV+f9XF/VIPSBEqJeYQ604tWqrRFdHKpBOafDlBu+XrIZ6mbvCqY08t2uWgM8DJ3alkezF9eTn42tgRn33tRJtUmtAKC/SPIzE6ip5WJ3EgqYuyu2nm2nGkKohymsUzTF+UVq+PrpmCMps5K2XnC8lKkBOlByupuBflGuVrxTWK1rBWowtRiVZzf10ziOari55X6U6X5RcqR6jC1GJEnF+fyxcX9UhJOLnPy8c5/qPT0jqYWow8HF/wAeOc/1CBzePT0brMXpPbrzTa20KIQ5TUKZ0mooeUVinN+Q9Zjqk5vyH/mcRLBW0IknKd5NtTbLsw4XHValEAE0pgUFhFIExKrnc49DOPGDnY17TMtneNIzd1NUjh+I+0SxGGlgbTCQi2Jnwo+MXZjbTy2W2VKJbbJKBTFc3yYNt9rFtloBLJ3Sl0O7FFa63z/UWez23yt2XQTLthtSyFrbFOIE3v8ALHKAfEasxTbn15d3CLmrKzG6jDkOkGoixOq4lXSeI90UTnIiNFzTVTAv65faOq7Ee9JNtPa7sw4XHVFSiACaUsLDEU9RjZGWQwzONpmZdwaUUOmql8yEGuR58scsktXjyp+M4gsF1YUooD8SMNgdhItRhwWrxhwNxfz9GD8h2sW2GAENHclVKtgk6+ZNb/SLxGIHhFzXJGwguY228tptpSiUN10CmK3N8mKJWY0sr2uWks8DPsioj2YvrrWt+VfCO7XmdUnL+0ZPEs6EJotNTWqjX5Y5ZgVcqQMtWfzDDUQKmY1eEdhyswo6p0QjsLaamHUuI0EitlJ1C4oTSo9CND/+yppmUcSuXWpJcIbDfEnVnXe/hjlmM7sPa6pdxLidJIrZSQoUIpXOflgRov8A94tsyjiXGFqSVndhsak6v9riubY5Zjgx1JYafvQ6TkxR4tu9YDnttLcZbbIbCUKUoFKADxGpvX6WwIEk2zBid20t1ptpWgBClKBSgA8RrmvxtbAgQo2z5R04QobVGwxQhGQ2elxp1ankIKNNEKrVdTQ6fh5xoDLJZZm20zMutJS3fSSVVOEGvLnnyjHhzN/XTOI0OypykpNDetCoTwrTVar4Sa8vPygMdW3viNPUcoWKp84zaGwm0b+k2yrdhJTSvtNWQm5x58oAFVxeHuO5v6+f9wzVcXPx5j4X5R0IpA1NxkBA1MPSGwW1hgmbaRvNVQa+z04rfnTwh0rsBtW5rNsp1lVc8GnBN+dLY5ZgAl3Fzn0c5/qOpdxc5+XiL5gzhv8A9fQc+/SQUbzhGf2YhtptaX21lSlAoTWqaGgV50ry5QNbVQ1qPOEHMXP9fC/qghNuUNftWvgR0hVBAom5YBA1mgmu1Lq9/VDI3oQFUbFtGNN7fWOznal1Yeqhkb0ICqNi2jFL2+vlDZntg4vfVS0N6EA0bFtGKXt8b+UKb7YOL31Ute1CQaNi2jpf+/KOMYZ/4Hz6d+k58h/5g/bW1FPuqcWEJJAFEJCRYUxX1aLnY57TMtneNIpXicTqSOE5FR9opbZ2wqYdU4rSCQBRKQkWFOv9xe7HPhMy2d423SvE4nUkcPxH25QrisEiq02iMKw/SCppfEeJJubpFBnIHKCvZB/TMtneNIpq4nE6kjhPKo+0DJi6zxA1UbpFBnKRW30gr2Qe0zLZLjbd1cTidSRwm+c/LlG4v+o9J5/4GBp1VVG4PEe6KDJuByiEK8fXSJp5dVK4geI4FBnIHKIQrx9dM4/qHXaKNpodlPn9JNjeMiqUcK01WqisINbH5+UZ9xXjGg2TM0lJob1pNUp4VJqpV8INbU8+WOWfWrx9dM4gcL+TdfYQ03M4k3F4PyGwW1pYJmmkbwqqDX2enFb8/LzgChVxfz9GNFtCYrJyqd60aKXwJTRab5Uqt/p5x7GLaBTV/gz2IToBOSuwWyWfe2U6yuta8GmtCb2rS2OWYW13/c5dIdZVpUvhQmjgvlRrg8scswESccXM/wDucxHXFzz9C8Z8MkgltunOYENgkyNWYUIwo6Z0RodPy/71/wCRd2Ttpcu6lxASVJrQKGoXFDaJNizyWnUrW226BXgWKi4pU2uPniCUrt5pO5rKsHQVFVQTr1Y1WNQOWcQOITtlsQnPCrkMt20fRuqJa9kVFNWxcrzX7UpAR2YKiSeZrYUF/CNf2fm0OuMNiWlqpKySuwVUEgKJBqByzjlGXnE0UbJHEbJuM8j0iMIqGIC0f2ZKEWRVSrrMOLx9dI0GymKyk0dDCqBHEo0Wni/ximeuPOAix8PXlnxhlcMSPKWGBJkJcMLeH19I0WymKyk0dDCqJRxLNFp4v8YpnrjzgH/IY+VvO148rhiR5TVYG5AFmOhZjZNupZYlXFS8qsVXzqpXKrgpy5Z8ooSu3mk7msqwdClE1BOvVjVY1A5ZxyghjE7L9RzhjEJ2EzYWYWuC8/tNC2m0JZabUlSiVpBqamoBtcDHPEUGBf8AjnnjP0hgxIsiogbSyJBvDCLhjYdoJlDLsw2ZaVqtKKFBqEUAJ0GgoTzx586U3t5pW+pKsJ1hIFAeDTnTaxPPHnArjFgCF+ohjEJ1Amc3hi7sfbS5ZxLiAklNaBQqLimIl2zPpedUtDTbQIA0IFrClrWJzHNizyWnUrW226BXgWKg1FKmxqB54hG8Saj0lnVdR6S4x21fRuqIa9kVFNWxfXmvztClu2jyN1RLXsiopq2Llda1+cTSvaBpO5rKsHQVE1B49WNVrgcs45Rd7PzaHnJdsS0tVKlkldguoJAWaGoHLOOUcrBQCTh/bn36wDlAsrMk9MlRJPM1sKC/Qcoj1mLU4milWSOI2TcC/I9IN7HYrKTKi2wrSEcSzRab/wABTnzx5x1M4RQekdnCi4KlNuuNtOtJCSl0AKJTUgJNRpPKKBcMaWa262ovUlWE6wkCgPBppXTaxPPFfHncW+l9ibcTLyyAEo50UjlVsUyeePOB+Jl1K1fMcu/SHnrXLMcHTWvrwg3J9sXmgyEpbIZ1aaoBJ151HnAoji5fb/kapp1LLEo6qXlliq+dVL5e0FMDlnHKKxitAEX/AEZWIRpYuDGO2jyN1RLXsiopq2L661r1zFKd2+46020oICWyogpSAqqjU1MFZbbzaSzWVYOgrrUHj1VpqtcDlnHKFtdn3OXUG2E6lL4kGrhvhYpgcs45QYyqw8FfLn36yBlBHhqZrXChyheFHZOiX9i7LMw6ltKkJJqarNAKCuaXx6rBKW7JrVuaOMjelVKrHDo/2tzp4wBa5Yz0/Fx4fGJEV4cfL8X+sA4cnQ16dYTBr0M1PZ7YJQ4wtX6ZwLKxoWsUGkEVNsdM/WMvOjiNkjiNk4zyPTzgx2Rb1TLY0sK73C7ZHd5ml/rAadFzZIue7jPI9IPDsYhs3oPuZCXnN97w3sdkKlJrgYNAjiWaLTxfwFLnrjzhTnZJaN97Rg7oJJoscWv/AFty8oz+vOPl+M+MOLmcfL8Zi/huGJB35dJuRgbBmrXsYsMziFCWcKUo49dVCp/x2ueuPOMorvDHysPpenw+cHtmIrKzZ0MGiUXXZaeL/GKZ6484AKPEMfK3ypeMwbBaz3QnsK9bmtb2QX5eUQkSzZUV8evitfjt8sxQleya17n2jI3pUBVY4dH+1sGnjARsm2Mnl+MfOHN14cZ6fi4+cSMN1um+nXnMyMNjLs9sNTTTbhW2QsqFEqCiNJpU2uPnA+XF/wCOeeD/AF9IPbUapJSx0S4qV8STVw3/AJimPn5QBYF/4554/EXhsWU35n7ykJK6zVdodhlbswtP6ZsNpRVCFih1ADhtnrjzilN9k1oD1XGTuggmixxa+lsjyjna5vTMuDQwmybM3RgYNM9cQJTWuE8sj/toHCD5AQ306c4SBso1k22dkmXdU2pSFEAXQdQuK0rTPy+sDk8sfL8Yg/2wb0zKxpYRwpszdHdGLZgAnlj19o6cJiyAmPhm1BMcgYx68oPbPY/ShiZWll1CyobsmpFLVUKY584i7INappsaWVZs9ZHdObf3AyYPEe6OI4uM8rYiG8bZPn63JbxHLI3l1NQEiprpGB4fCD+x2KykzwMGyOJZotNT/AU+ePOM58o0WyWqyc0dEuaBHEs0cTf+Apnrjzj2Poo6j7z2L/Eek7N9k1oL3tGDugkmixxa8abZHl51vdXsYsMTaFCWcKUoOvXVQrfgtc9cecZhdaqsnly/EGtmtVlJo6GDQI4l2cTf/GKZ6484HEDgC24jhzHOEwahZ8vaAFDi5fb/AJGrb2QX5eUQkSyCor9pqoo0vxinyz5RlF97l9v+Q5sm2Mnl+LiHxELVRqvxGdSaqHZXsmtRZ9owN6V0qscOivetg08Y7teX0ycvwsA6lgrQqqzQ/wAhTHTPlANsnhxz5fiDW02qSUsdEuKlfEk1cN/5imByz5QTBgy5jx/MIghhZ71mdVmFCVmFHZOqXNjbUDDoWWkOgV4V3BqKQRl+1KE7n3Vg7oqJt39WNXw+0eooUG2CjmyO+zIOGrameXpXtWhG691YO7Kibd7XgHwHLOIBvP6iTQCprQYEevYUamEqGxNVFXUTx9q9Wha/h9I9gwoSXPJ0ptYIZdbLTai4AAsjiRpNeH4xQLnO30j2BCiQoFkcZIUCeW5LtQhsMgyrKt1qqSO/q6/Dzh0t2pQjde6sHdlRNR39WAfh9o9RQoI/4+GeH1PP8yPhLPKU/txLjSGwy0goKjrSLnUa0+Axzga27Q1oD4GPX8KEVAooSwoAoTy7M9qUL33urCd6EgUHc0f6/GFM9qkL3tJVhO8CQKDuaeY+MeooUH/8+H5fU98JHwUnk3bG1g+6VpaQ0CANCBYUFIoBXq0ewYUKqhRQiBQBQnkzY+1Aw6lZbQ4BXgVQg1FIqOPVJNAL1oKUHh8I9fQo9kF3Myi7nj7V6tBKR2yG2nGyy2srpRahxJ0mtvjHq+FHmQMKM8VB3nl2Z7VIXvfdWE7wJAoO5pyU/GOTnalCw8BKsp3oSAQLo080+Jj1HCgh/j4Y4fU8vxI+Ck8fly9aD6Qcku06GwyDLMq3WqpIuvV/t8I9SQot8NXFNKZA288uy/apCd17qwd2VE1Hf11pX4V+kU57bSXGm2wy2goKiVpHErUa0PgI9XQokYKA2B32ZgwlBuePiqOx7AhQ0Sf/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11300" y="980728"/>
            <a:ext cx="6781800" cy="3536950"/>
          </a:xfrm>
          <a:prstGeom prst="rect">
            <a:avLst/>
          </a:prstGeom>
          <a:noFill/>
        </p:spPr>
      </p:pic>
      <p:sp>
        <p:nvSpPr>
          <p:cNvPr id="8" name="Rectangle 2"/>
          <p:cNvSpPr txBox="1">
            <a:spLocks noChangeArrowheads="1"/>
          </p:cNvSpPr>
          <p:nvPr/>
        </p:nvSpPr>
        <p:spPr>
          <a:xfrm>
            <a:off x="1763688" y="5052532"/>
            <a:ext cx="6529412"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latin typeface="Arial Narrow" pitchFamily="34" charset="0"/>
              </a:rPr>
              <a:t>Components of an LED Discrete Panel</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6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323528" y="548680"/>
            <a:ext cx="8280920" cy="1200329"/>
          </a:xfrm>
          <a:prstGeom prst="rect">
            <a:avLst/>
          </a:prstGeom>
        </p:spPr>
        <p:txBody>
          <a:bodyPr wrap="square">
            <a:spAutoFit/>
          </a:bodyPr>
          <a:lstStyle/>
          <a:p>
            <a:r>
              <a:rPr lang="en-US" sz="2400" dirty="0">
                <a:latin typeface="Arial Narrow" pitchFamily="34" charset="0"/>
              </a:rPr>
              <a:t>An </a:t>
            </a:r>
            <a:r>
              <a:rPr lang="en-US" sz="2400" b="1" dirty="0">
                <a:latin typeface="Arial Narrow" pitchFamily="34" charset="0"/>
              </a:rPr>
              <a:t>LED display</a:t>
            </a:r>
            <a:r>
              <a:rPr lang="en-US" sz="2400" dirty="0">
                <a:latin typeface="Arial Narrow" pitchFamily="34" charset="0"/>
              </a:rPr>
              <a:t> is a flat panel display, which uses light-emitting diodes as a video display. </a:t>
            </a:r>
          </a:p>
          <a:p>
            <a:endParaRPr lang="el-GR" sz="2400" dirty="0">
              <a:latin typeface="Arial Narrow"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www.safestchina.com/products_image/outdoor-smd-led-display-7307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8480" y="1749009"/>
            <a:ext cx="5576737" cy="4181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62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467544" y="900113"/>
            <a:ext cx="4475163" cy="3378200"/>
          </a:xfrm>
        </p:spPr>
        <p:txBody>
          <a:bodyPr/>
          <a:lstStyle/>
          <a:p>
            <a:pPr marL="0" indent="0" eaLnBrk="1" hangingPunct="1">
              <a:buFont typeface="Wingdings" pitchFamily="2" charset="2"/>
              <a:buNone/>
              <a:defRPr/>
            </a:pPr>
            <a:r>
              <a:rPr lang="tr-TR" sz="2400" i="1" dirty="0">
                <a:solidFill>
                  <a:srgbClr val="002060"/>
                </a:solidFill>
                <a:effectLst>
                  <a:outerShdw blurRad="38100" dist="38100" dir="2700000" algn="tl">
                    <a:srgbClr val="FFFFFF"/>
                  </a:outerShdw>
                </a:effectLst>
              </a:rPr>
              <a:t>In order to achieve a reasonable efficiency for photon emission, the semiconductor must have a direct band gap.</a:t>
            </a:r>
          </a:p>
        </p:txBody>
      </p:sp>
      <p:sp>
        <p:nvSpPr>
          <p:cNvPr id="7171" name="Text Box 4"/>
          <p:cNvSpPr txBox="1">
            <a:spLocks noChangeArrowheads="1"/>
          </p:cNvSpPr>
          <p:nvPr/>
        </p:nvSpPr>
        <p:spPr bwMode="auto">
          <a:xfrm>
            <a:off x="8172450" y="1989138"/>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tr-TR" altLang="el-GR" b="0"/>
              <a:t>CB</a:t>
            </a:r>
          </a:p>
        </p:txBody>
      </p:sp>
      <p:sp>
        <p:nvSpPr>
          <p:cNvPr id="7172" name="Text Box 5"/>
          <p:cNvSpPr txBox="1">
            <a:spLocks noChangeArrowheads="1"/>
          </p:cNvSpPr>
          <p:nvPr/>
        </p:nvSpPr>
        <p:spPr bwMode="auto">
          <a:xfrm>
            <a:off x="8388350" y="3567113"/>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tr-TR" altLang="el-GR" b="0"/>
              <a:t>VB</a:t>
            </a:r>
          </a:p>
        </p:txBody>
      </p:sp>
      <p:sp>
        <p:nvSpPr>
          <p:cNvPr id="71686" name="Freeform 6"/>
          <p:cNvSpPr>
            <a:spLocks/>
          </p:cNvSpPr>
          <p:nvPr/>
        </p:nvSpPr>
        <p:spPr bwMode="auto">
          <a:xfrm>
            <a:off x="6226175" y="115888"/>
            <a:ext cx="2809875" cy="2298700"/>
          </a:xfrm>
          <a:custGeom>
            <a:avLst/>
            <a:gdLst/>
            <a:ahLst/>
            <a:cxnLst>
              <a:cxn ang="0">
                <a:pos x="0" y="0"/>
              </a:cxn>
              <a:cxn ang="0">
                <a:pos x="642" y="924"/>
              </a:cxn>
              <a:cxn ang="0">
                <a:pos x="1326" y="12"/>
              </a:cxn>
            </a:cxnLst>
            <a:rect l="0" t="0" r="r" b="b"/>
            <a:pathLst>
              <a:path w="1326" h="926">
                <a:moveTo>
                  <a:pt x="0" y="0"/>
                </a:moveTo>
                <a:cubicBezTo>
                  <a:pt x="107" y="153"/>
                  <a:pt x="421" y="922"/>
                  <a:pt x="642" y="924"/>
                </a:cubicBezTo>
                <a:cubicBezTo>
                  <a:pt x="863" y="926"/>
                  <a:pt x="1184" y="202"/>
                  <a:pt x="1326" y="12"/>
                </a:cubicBezTo>
              </a:path>
            </a:pathLst>
          </a:custGeom>
          <a:gradFill rotWithShape="1">
            <a:gsLst>
              <a:gs pos="0">
                <a:srgbClr val="00B050"/>
              </a:gs>
              <a:gs pos="100000">
                <a:schemeClr val="folHlink"/>
              </a:gs>
            </a:gsLst>
            <a:lin ang="5400000" scaled="1"/>
          </a:gradFill>
          <a:ln w="9525">
            <a:solidFill>
              <a:schemeClr val="tx1"/>
            </a:solidFill>
            <a:round/>
            <a:headEnd type="none" w="med" len="med"/>
            <a:tailEnd type="none" w="med" len="med"/>
          </a:ln>
          <a:effectLst/>
        </p:spPr>
        <p:txBody>
          <a:bodyPr/>
          <a:lstStyle/>
          <a:p>
            <a:pPr>
              <a:defRPr/>
            </a:pPr>
            <a:endParaRPr lang="tr-TR">
              <a:latin typeface="Arial" charset="0"/>
            </a:endParaRPr>
          </a:p>
        </p:txBody>
      </p:sp>
      <p:sp>
        <p:nvSpPr>
          <p:cNvPr id="71687" name="Freeform 7"/>
          <p:cNvSpPr>
            <a:spLocks/>
          </p:cNvSpPr>
          <p:nvPr/>
        </p:nvSpPr>
        <p:spPr bwMode="auto">
          <a:xfrm rot="10800000">
            <a:off x="6154738" y="3128963"/>
            <a:ext cx="2809875" cy="2298700"/>
          </a:xfrm>
          <a:custGeom>
            <a:avLst/>
            <a:gdLst/>
            <a:ahLst/>
            <a:cxnLst>
              <a:cxn ang="0">
                <a:pos x="0" y="0"/>
              </a:cxn>
              <a:cxn ang="0">
                <a:pos x="642" y="924"/>
              </a:cxn>
              <a:cxn ang="0">
                <a:pos x="1326" y="12"/>
              </a:cxn>
            </a:cxnLst>
            <a:rect l="0" t="0" r="r" b="b"/>
            <a:pathLst>
              <a:path w="1326" h="926">
                <a:moveTo>
                  <a:pt x="0" y="0"/>
                </a:moveTo>
                <a:cubicBezTo>
                  <a:pt x="107" y="153"/>
                  <a:pt x="421" y="922"/>
                  <a:pt x="642" y="924"/>
                </a:cubicBezTo>
                <a:cubicBezTo>
                  <a:pt x="863" y="926"/>
                  <a:pt x="1184" y="202"/>
                  <a:pt x="1326" y="12"/>
                </a:cubicBezTo>
              </a:path>
            </a:pathLst>
          </a:custGeom>
          <a:gradFill flip="none" rotWithShape="1">
            <a:gsLst>
              <a:gs pos="0">
                <a:srgbClr val="00B050"/>
              </a:gs>
              <a:gs pos="100000">
                <a:schemeClr val="folHlink"/>
              </a:gs>
            </a:gsLst>
            <a:lin ang="16200000" scaled="1"/>
            <a:tileRect/>
          </a:gradFill>
          <a:ln w="9525">
            <a:solidFill>
              <a:schemeClr val="tx1"/>
            </a:solidFill>
            <a:round/>
            <a:headEnd type="none" w="med" len="med"/>
            <a:tailEnd type="none" w="med" len="med"/>
          </a:ln>
          <a:effectLst/>
        </p:spPr>
        <p:txBody>
          <a:bodyPr/>
          <a:lstStyle/>
          <a:p>
            <a:pPr>
              <a:defRPr/>
            </a:pPr>
            <a:endParaRPr lang="tr-TR">
              <a:latin typeface="Arial" charset="0"/>
            </a:endParaRPr>
          </a:p>
        </p:txBody>
      </p:sp>
      <p:sp>
        <p:nvSpPr>
          <p:cNvPr id="71688" name="Oval 8"/>
          <p:cNvSpPr>
            <a:spLocks noChangeArrowheads="1"/>
          </p:cNvSpPr>
          <p:nvPr/>
        </p:nvSpPr>
        <p:spPr bwMode="auto">
          <a:xfrm>
            <a:off x="7499350" y="1776413"/>
            <a:ext cx="193675" cy="225425"/>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pPr>
              <a:defRPr/>
            </a:pPr>
            <a:endParaRPr lang="tr-TR">
              <a:latin typeface="Arial" charset="0"/>
            </a:endParaRPr>
          </a:p>
        </p:txBody>
      </p:sp>
      <p:sp>
        <p:nvSpPr>
          <p:cNvPr id="7176" name="Line 9"/>
          <p:cNvSpPr>
            <a:spLocks noChangeShapeType="1"/>
          </p:cNvSpPr>
          <p:nvPr/>
        </p:nvSpPr>
        <p:spPr bwMode="auto">
          <a:xfrm>
            <a:off x="7116763" y="1890713"/>
            <a:ext cx="958850" cy="3175"/>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0" name="Oval 10"/>
          <p:cNvSpPr>
            <a:spLocks noChangeArrowheads="1"/>
          </p:cNvSpPr>
          <p:nvPr/>
        </p:nvSpPr>
        <p:spPr bwMode="auto">
          <a:xfrm>
            <a:off x="7788275" y="1776413"/>
            <a:ext cx="192088" cy="225425"/>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pPr>
              <a:defRPr/>
            </a:pPr>
            <a:endParaRPr lang="tr-TR">
              <a:latin typeface="Arial" charset="0"/>
            </a:endParaRPr>
          </a:p>
        </p:txBody>
      </p:sp>
      <p:sp>
        <p:nvSpPr>
          <p:cNvPr id="71691" name="Oval 11"/>
          <p:cNvSpPr>
            <a:spLocks noChangeArrowheads="1"/>
          </p:cNvSpPr>
          <p:nvPr/>
        </p:nvSpPr>
        <p:spPr bwMode="auto">
          <a:xfrm>
            <a:off x="7212013" y="1776413"/>
            <a:ext cx="192087" cy="225425"/>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pPr>
              <a:defRPr/>
            </a:pPr>
            <a:endParaRPr lang="tr-TR">
              <a:latin typeface="Arial" charset="0"/>
            </a:endParaRPr>
          </a:p>
        </p:txBody>
      </p:sp>
      <p:sp>
        <p:nvSpPr>
          <p:cNvPr id="7179" name="Line 12"/>
          <p:cNvSpPr>
            <a:spLocks noChangeShapeType="1"/>
          </p:cNvSpPr>
          <p:nvPr/>
        </p:nvSpPr>
        <p:spPr bwMode="auto">
          <a:xfrm>
            <a:off x="7116763" y="3578225"/>
            <a:ext cx="958850" cy="3175"/>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0" name="Oval 13"/>
          <p:cNvSpPr>
            <a:spLocks noChangeArrowheads="1"/>
          </p:cNvSpPr>
          <p:nvPr/>
        </p:nvSpPr>
        <p:spPr bwMode="auto">
          <a:xfrm>
            <a:off x="7499350" y="1773238"/>
            <a:ext cx="193675" cy="225425"/>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el-GR" altLang="el-GR"/>
          </a:p>
        </p:txBody>
      </p:sp>
      <p:sp>
        <p:nvSpPr>
          <p:cNvPr id="7181" name="Line 14"/>
          <p:cNvSpPr>
            <a:spLocks noChangeShapeType="1"/>
          </p:cNvSpPr>
          <p:nvPr/>
        </p:nvSpPr>
        <p:spPr bwMode="auto">
          <a:xfrm>
            <a:off x="7116763" y="3578225"/>
            <a:ext cx="958850" cy="31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 name="Line 15"/>
          <p:cNvSpPr>
            <a:spLocks noChangeShapeType="1"/>
          </p:cNvSpPr>
          <p:nvPr/>
        </p:nvSpPr>
        <p:spPr bwMode="auto">
          <a:xfrm>
            <a:off x="7116763" y="1890713"/>
            <a:ext cx="958850" cy="31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6" name="Rectangle 16"/>
          <p:cNvSpPr>
            <a:spLocks noChangeArrowheads="1"/>
          </p:cNvSpPr>
          <p:nvPr/>
        </p:nvSpPr>
        <p:spPr bwMode="auto">
          <a:xfrm>
            <a:off x="470265" y="3597729"/>
            <a:ext cx="5755910" cy="1384995"/>
          </a:xfrm>
          <a:prstGeom prst="rect">
            <a:avLst/>
          </a:prstGeom>
          <a:noFill/>
          <a:ln w="9525">
            <a:noFill/>
            <a:miter lim="800000"/>
            <a:headEnd/>
            <a:tailEnd/>
          </a:ln>
          <a:effectLst/>
        </p:spPr>
        <p:txBody>
          <a:bodyPr wrap="square">
            <a:spAutoFit/>
          </a:bodyPr>
          <a:lstStyle/>
          <a:p>
            <a:pPr>
              <a:defRPr/>
            </a:pPr>
            <a:r>
              <a:rPr lang="tr-TR" sz="2800" i="1" dirty="0">
                <a:solidFill>
                  <a:srgbClr val="FF0000"/>
                </a:solidFill>
                <a:effectLst>
                  <a:outerShdw blurRad="38100" dist="38100" dir="2700000" algn="tl">
                    <a:srgbClr val="000000"/>
                  </a:outerShdw>
                </a:effectLst>
                <a:latin typeface="Arial" charset="0"/>
              </a:rPr>
              <a:t>The question is; </a:t>
            </a:r>
          </a:p>
          <a:p>
            <a:pPr>
              <a:defRPr/>
            </a:pPr>
            <a:r>
              <a:rPr lang="tr-TR" sz="2800" i="1" dirty="0">
                <a:solidFill>
                  <a:srgbClr val="FF0000"/>
                </a:solidFill>
                <a:effectLst>
                  <a:outerShdw blurRad="38100" dist="38100" dir="2700000" algn="tl">
                    <a:srgbClr val="000000"/>
                  </a:outerShdw>
                </a:effectLst>
                <a:latin typeface="Arial" charset="0"/>
              </a:rPr>
              <a:t>what is the mechanism </a:t>
            </a:r>
          </a:p>
          <a:p>
            <a:pPr>
              <a:defRPr/>
            </a:pPr>
            <a:r>
              <a:rPr lang="tr-TR" sz="2800" i="1" dirty="0">
                <a:solidFill>
                  <a:srgbClr val="FF0000"/>
                </a:solidFill>
                <a:effectLst>
                  <a:outerShdw blurRad="38100" dist="38100" dir="2700000" algn="tl">
                    <a:srgbClr val="000000"/>
                  </a:outerShdw>
                </a:effectLst>
                <a:latin typeface="Arial" charset="0"/>
              </a:rPr>
              <a:t>behind photon emission in LEDs?</a:t>
            </a: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0" y="6224588"/>
            <a:ext cx="9119376"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8615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8.33333E-7 -4.50867E-6 L 8.33333E-7 0.25573 " pathEditMode="relative" rAng="0" ptsTypes="AA">
                                      <p:cBhvr>
                                        <p:cTn id="6" dur="2000" fill="hold"/>
                                        <p:tgtEl>
                                          <p:spTgt spid="71688"/>
                                        </p:tgtEl>
                                        <p:attrNameLst>
                                          <p:attrName>ppt_x</p:attrName>
                                          <p:attrName>ppt_y</p:attrName>
                                        </p:attrNameLst>
                                      </p:cBhvr>
                                      <p:rCtr x="0" y="12786"/>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71696"/>
                                        </p:tgtEl>
                                        <p:attrNameLst>
                                          <p:attrName>style.visibility</p:attrName>
                                        </p:attrNameLst>
                                      </p:cBhvr>
                                      <p:to>
                                        <p:strVal val="visible"/>
                                      </p:to>
                                    </p:set>
                                    <p:animEffect transition="in" filter="dissolve">
                                      <p:cBhvr>
                                        <p:cTn id="11" dur="500"/>
                                        <p:tgtEl>
                                          <p:spTgt spid="71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8" grpId="0" animBg="1"/>
      <p:bldP spid="7169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Taipei Mini-Big Egg 0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436893"/>
            <a:ext cx="4595664" cy="3061862"/>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4688937" y="3645024"/>
            <a:ext cx="3209661" cy="369332"/>
          </a:xfrm>
          <a:prstGeom prst="rect">
            <a:avLst/>
          </a:prstGeom>
        </p:spPr>
        <p:txBody>
          <a:bodyPr wrap="none">
            <a:spAutoFit/>
          </a:bodyPr>
          <a:lstStyle/>
          <a:p>
            <a:r>
              <a:rPr lang="en-US" dirty="0"/>
              <a:t>Taipei Mini-Big Egg/Taipei Arena</a:t>
            </a:r>
            <a:endParaRPr lang="el-GR" dirty="0"/>
          </a:p>
        </p:txBody>
      </p:sp>
      <p:sp>
        <p:nvSpPr>
          <p:cNvPr id="3" name="TextBox 2"/>
          <p:cNvSpPr txBox="1"/>
          <p:nvPr/>
        </p:nvSpPr>
        <p:spPr>
          <a:xfrm>
            <a:off x="437551" y="404664"/>
            <a:ext cx="3168352" cy="830997"/>
          </a:xfrm>
          <a:prstGeom prst="rect">
            <a:avLst/>
          </a:prstGeom>
          <a:noFill/>
        </p:spPr>
        <p:txBody>
          <a:bodyPr wrap="square" rtlCol="0">
            <a:spAutoFit/>
          </a:bodyPr>
          <a:lstStyle/>
          <a:p>
            <a:r>
              <a:rPr lang="en-US" sz="2400" dirty="0">
                <a:latin typeface="Arial Narrow" pitchFamily="34" charset="0"/>
              </a:rPr>
              <a:t>Outdoor LED Display using discrete LEDs </a:t>
            </a:r>
            <a:endParaRPr lang="el-GR" sz="2400" dirty="0">
              <a:latin typeface="Arial Narrow" pitchFamily="34" charset="0"/>
            </a:endParaRPr>
          </a:p>
        </p:txBody>
      </p:sp>
      <p:pic>
        <p:nvPicPr>
          <p:cNvPr id="10242" name="Picture 2" descr="http://identigraphsigns.com/wp-content/uploads/2013/11/led-displa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1065" y="3356992"/>
            <a:ext cx="2748910" cy="27489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35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0-#ppt_w/2"/>
                                          </p:val>
                                        </p:tav>
                                        <p:tav tm="100000">
                                          <p:val>
                                            <p:strVal val="#ppt_x"/>
                                          </p:val>
                                        </p:tav>
                                      </p:tavLst>
                                    </p:anim>
                                    <p:anim calcmode="lin" valueType="num">
                                      <p:cBhvr additive="base">
                                        <p:cTn id="14" dur="500" fill="hold"/>
                                        <p:tgtEl>
                                          <p:spTgt spid="307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0242"/>
                                        </p:tgtEl>
                                        <p:attrNameLst>
                                          <p:attrName>style.visibility</p:attrName>
                                        </p:attrNameLst>
                                      </p:cBhvr>
                                      <p:to>
                                        <p:strVal val="visible"/>
                                      </p:to>
                                    </p:set>
                                    <p:anim calcmode="lin" valueType="num">
                                      <p:cBhvr additive="base">
                                        <p:cTn id="23" dur="500" fill="hold"/>
                                        <p:tgtEl>
                                          <p:spTgt spid="10242"/>
                                        </p:tgtEl>
                                        <p:attrNameLst>
                                          <p:attrName>ppt_x</p:attrName>
                                        </p:attrNameLst>
                                      </p:cBhvr>
                                      <p:tavLst>
                                        <p:tav tm="0">
                                          <p:val>
                                            <p:strVal val="0-#ppt_w/2"/>
                                          </p:val>
                                        </p:tav>
                                        <p:tav tm="100000">
                                          <p:val>
                                            <p:strVal val="#ppt_x"/>
                                          </p:val>
                                        </p:tav>
                                      </p:tavLst>
                                    </p:anim>
                                    <p:anim calcmode="lin" valueType="num">
                                      <p:cBhvr additive="base">
                                        <p:cTn id="24"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7551" y="404664"/>
            <a:ext cx="3168352" cy="830997"/>
          </a:xfrm>
          <a:prstGeom prst="rect">
            <a:avLst/>
          </a:prstGeom>
          <a:noFill/>
        </p:spPr>
        <p:txBody>
          <a:bodyPr wrap="square" rtlCol="0">
            <a:spAutoFit/>
          </a:bodyPr>
          <a:lstStyle/>
          <a:p>
            <a:r>
              <a:rPr lang="en-US" sz="2400" dirty="0">
                <a:latin typeface="Arial Narrow" pitchFamily="34" charset="0"/>
              </a:rPr>
              <a:t>Outdoor LED Display using discrete LEDs </a:t>
            </a:r>
            <a:endParaRPr lang="el-GR" sz="2400" dirty="0">
              <a:latin typeface="Arial Narrow"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Ηλεκτρονικά πολυμέσα 3" title="Drive By &amp; Drive Thru Advertising Displays - Busy Road Advertising Billboards">
            <a:hlinkClick r:id="" action="ppaction://media"/>
            <a:extLst>
              <a:ext uri="{FF2B5EF4-FFF2-40B4-BE49-F238E27FC236}">
                <a16:creationId xmlns:a16="http://schemas.microsoft.com/office/drawing/2014/main" id="{483E0CED-2050-40F2-8D1A-50E08544A777}"/>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418535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4"/>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499175" y="980728"/>
            <a:ext cx="8136904" cy="4893647"/>
          </a:xfrm>
          <a:prstGeom prst="rect">
            <a:avLst/>
          </a:prstGeom>
        </p:spPr>
        <p:txBody>
          <a:bodyPr wrap="square">
            <a:spAutoFit/>
          </a:bodyPr>
          <a:lstStyle/>
          <a:p>
            <a:r>
              <a:rPr lang="en-US" sz="2400" dirty="0">
                <a:latin typeface="Arial Narrow" pitchFamily="34" charset="0"/>
              </a:rPr>
              <a:t>Most indoor screens on the market are built using SMD technology — a trend that is now extending to the outdoor market. </a:t>
            </a:r>
          </a:p>
          <a:p>
            <a:endParaRPr lang="en-US" sz="2400" dirty="0">
              <a:latin typeface="Arial Narrow" pitchFamily="34" charset="0"/>
            </a:endParaRPr>
          </a:p>
          <a:p>
            <a:endParaRPr lang="en-US" sz="2400" dirty="0">
              <a:latin typeface="Arial Narrow" pitchFamily="34" charset="0"/>
            </a:endParaRPr>
          </a:p>
          <a:p>
            <a:endParaRPr lang="en-US" sz="2400" dirty="0">
              <a:latin typeface="Arial Narrow" pitchFamily="34" charset="0"/>
            </a:endParaRPr>
          </a:p>
          <a:p>
            <a:endParaRPr lang="en-US" sz="2400" dirty="0">
              <a:latin typeface="Arial Narrow" pitchFamily="34" charset="0"/>
            </a:endParaRPr>
          </a:p>
          <a:p>
            <a:endParaRPr lang="en-US" sz="2400" dirty="0">
              <a:latin typeface="Arial Narrow" pitchFamily="34" charset="0"/>
            </a:endParaRPr>
          </a:p>
          <a:p>
            <a:endParaRPr lang="en-US" sz="2400" dirty="0">
              <a:latin typeface="Arial Narrow" pitchFamily="34" charset="0"/>
            </a:endParaRPr>
          </a:p>
          <a:p>
            <a:r>
              <a:rPr lang="en-US" sz="2400" dirty="0">
                <a:latin typeface="Arial Narrow" pitchFamily="34" charset="0"/>
              </a:rPr>
              <a:t>An SMD pixel consists of red, green, and blue diodes mounted in a single package, which is then mounted on the driver PC board. </a:t>
            </a:r>
          </a:p>
          <a:p>
            <a:endParaRPr lang="en-US" sz="2400" dirty="0">
              <a:latin typeface="Arial Narrow" pitchFamily="34" charset="0"/>
            </a:endParaRPr>
          </a:p>
          <a:p>
            <a:r>
              <a:rPr lang="en-US" sz="2400" dirty="0">
                <a:latin typeface="Arial Narrow" pitchFamily="34" charset="0"/>
              </a:rPr>
              <a:t>The individual diodes are smaller than a pinhead and are set very close together. </a:t>
            </a:r>
            <a:endParaRPr lang="el-GR" sz="2400" dirty="0">
              <a:latin typeface="Arial Narrow"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3431" y="2204864"/>
            <a:ext cx="1756471" cy="1502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1" y="2204864"/>
            <a:ext cx="1536654" cy="1536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76783" y="260648"/>
            <a:ext cx="8381689" cy="461665"/>
          </a:xfrm>
          <a:prstGeom prst="rect">
            <a:avLst/>
          </a:prstGeom>
          <a:noFill/>
        </p:spPr>
        <p:txBody>
          <a:bodyPr wrap="square" rtlCol="0">
            <a:spAutoFit/>
          </a:bodyPr>
          <a:lstStyle/>
          <a:p>
            <a:r>
              <a:rPr lang="en-US" sz="2400" dirty="0">
                <a:latin typeface="Arial Narrow" panose="020B0606020202030204" pitchFamily="34" charset="0"/>
              </a:rPr>
              <a:t>Indoor LED displays using SMDs</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701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0-#ppt_w/2"/>
                                          </p:val>
                                        </p:tav>
                                        <p:tav tm="100000">
                                          <p:val>
                                            <p:strVal val="#ppt_x"/>
                                          </p:val>
                                        </p:tav>
                                      </p:tavLst>
                                    </p:anim>
                                    <p:anim calcmode="lin" valueType="num">
                                      <p:cBhvr additive="base">
                                        <p:cTn id="20"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 calcmode="lin" valueType="num">
                                      <p:cBhvr additive="base">
                                        <p:cTn id="25" dur="500" fill="hold"/>
                                        <p:tgtEl>
                                          <p:spTgt spid="1027"/>
                                        </p:tgtEl>
                                        <p:attrNameLst>
                                          <p:attrName>ppt_x</p:attrName>
                                        </p:attrNameLst>
                                      </p:cBhvr>
                                      <p:tavLst>
                                        <p:tav tm="0">
                                          <p:val>
                                            <p:strVal val="0-#ppt_w/2"/>
                                          </p:val>
                                        </p:tav>
                                        <p:tav tm="100000">
                                          <p:val>
                                            <p:strVal val="#ppt_x"/>
                                          </p:val>
                                        </p:tav>
                                      </p:tavLst>
                                    </p:anim>
                                    <p:anim calcmode="lin" valueType="num">
                                      <p:cBhvr additive="base">
                                        <p:cTn id="26"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additive="base">
                                        <p:cTn id="37"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63126" y="845423"/>
            <a:ext cx="8136904" cy="984885"/>
          </a:xfrm>
          <a:prstGeom prst="rect">
            <a:avLst/>
          </a:prstGeom>
        </p:spPr>
        <p:txBody>
          <a:bodyPr wrap="square">
            <a:spAutoFit/>
          </a:bodyPr>
          <a:lstStyle/>
          <a:p>
            <a:r>
              <a:rPr lang="en-US" sz="2400" dirty="0">
                <a:latin typeface="Arial Narrow" pitchFamily="34" charset="0"/>
              </a:rPr>
              <a:t>A true LED TV is one of those giant screens you usually see at outdoor stadiums, at grand prix events and rock venues. </a:t>
            </a:r>
          </a:p>
          <a:p>
            <a:endParaRPr lang="en-US" sz="1000" dirty="0">
              <a:latin typeface="Arial Narrow" pitchFamily="34" charset="0"/>
            </a:endParaRPr>
          </a:p>
        </p:txBody>
      </p:sp>
      <p:sp>
        <p:nvSpPr>
          <p:cNvPr id="3" name="Ορθογώνιο 2"/>
          <p:cNvSpPr/>
          <p:nvPr/>
        </p:nvSpPr>
        <p:spPr>
          <a:xfrm>
            <a:off x="437552" y="5229200"/>
            <a:ext cx="8136904" cy="830997"/>
          </a:xfrm>
          <a:prstGeom prst="rect">
            <a:avLst/>
          </a:prstGeom>
        </p:spPr>
        <p:txBody>
          <a:bodyPr wrap="square">
            <a:spAutoFit/>
          </a:bodyPr>
          <a:lstStyle/>
          <a:p>
            <a:r>
              <a:rPr lang="en-US" sz="2400" dirty="0">
                <a:latin typeface="Arial Narrow" pitchFamily="34" charset="0"/>
              </a:rPr>
              <a:t>Today’s LED TVs are another form of LCD TV that uses LEDs to provide its light source.</a:t>
            </a:r>
            <a:endParaRPr lang="el-GR" sz="2400" dirty="0">
              <a:latin typeface="Arial Narrow" pitchFamily="34" charset="0"/>
            </a:endParaRPr>
          </a:p>
        </p:txBody>
      </p:sp>
      <p:sp>
        <p:nvSpPr>
          <p:cNvPr id="4" name="Ορθογώνιο 3"/>
          <p:cNvSpPr/>
          <p:nvPr/>
        </p:nvSpPr>
        <p:spPr>
          <a:xfrm>
            <a:off x="363126" y="260648"/>
            <a:ext cx="1473480" cy="584775"/>
          </a:xfrm>
          <a:prstGeom prst="rect">
            <a:avLst/>
          </a:prstGeom>
        </p:spPr>
        <p:txBody>
          <a:bodyPr wrap="none">
            <a:spAutoFit/>
          </a:bodyPr>
          <a:lstStyle/>
          <a:p>
            <a:r>
              <a:rPr lang="en-US" sz="3200" b="1" dirty="0">
                <a:solidFill>
                  <a:srgbClr val="002060"/>
                </a:solidFill>
                <a:latin typeface="Arial Narrow" pitchFamily="34" charset="0"/>
              </a:rPr>
              <a:t>LED TV </a:t>
            </a:r>
            <a:endParaRPr lang="en-US" sz="3200" b="1" dirty="0">
              <a:solidFill>
                <a:srgbClr val="00206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32856"/>
            <a:ext cx="3672487" cy="2750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Ορθογώνιο 5"/>
          <p:cNvSpPr/>
          <p:nvPr/>
        </p:nvSpPr>
        <p:spPr>
          <a:xfrm>
            <a:off x="4506004" y="1984772"/>
            <a:ext cx="4068452" cy="3046988"/>
          </a:xfrm>
          <a:prstGeom prst="rect">
            <a:avLst/>
          </a:prstGeom>
        </p:spPr>
        <p:txBody>
          <a:bodyPr wrap="square">
            <a:spAutoFit/>
          </a:bodyPr>
          <a:lstStyle/>
          <a:p>
            <a:r>
              <a:rPr lang="en-US" sz="2400" dirty="0">
                <a:latin typeface="Arial Narrow" pitchFamily="34" charset="0"/>
              </a:rPr>
              <a:t>There are two big differences between a jumbo TV screen that you see at a stadium and the TV in your home:</a:t>
            </a:r>
          </a:p>
          <a:p>
            <a:pPr marL="342900" lvl="0" indent="-342900">
              <a:buFont typeface="Arial" panose="020B0604020202020204" pitchFamily="34" charset="0"/>
              <a:buChar char="•"/>
            </a:pPr>
            <a:r>
              <a:rPr lang="en-US" sz="2400" dirty="0">
                <a:latin typeface="Arial Narrow" pitchFamily="34" charset="0"/>
              </a:rPr>
              <a:t>it is gigantic compared to your TV. </a:t>
            </a:r>
          </a:p>
          <a:p>
            <a:pPr marL="342900" lvl="0" indent="-342900">
              <a:buFont typeface="Arial" panose="020B0604020202020204" pitchFamily="34" charset="0"/>
              <a:buChar char="•"/>
            </a:pPr>
            <a:r>
              <a:rPr lang="en-US" sz="2400" dirty="0">
                <a:latin typeface="Arial Narrow" pitchFamily="34" charset="0"/>
              </a:rPr>
              <a:t>It is incredibly bright so that people can see it in sunlight.</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28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266"/>
                                        </p:tgtEl>
                                        <p:attrNameLst>
                                          <p:attrName>style.visibility</p:attrName>
                                        </p:attrNameLst>
                                      </p:cBhvr>
                                      <p:to>
                                        <p:strVal val="visible"/>
                                      </p:to>
                                    </p:set>
                                    <p:anim calcmode="lin" valueType="num">
                                      <p:cBhvr additive="base">
                                        <p:cTn id="19" dur="500" fill="hold"/>
                                        <p:tgtEl>
                                          <p:spTgt spid="11266"/>
                                        </p:tgtEl>
                                        <p:attrNameLst>
                                          <p:attrName>ppt_x</p:attrName>
                                        </p:attrNameLst>
                                      </p:cBhvr>
                                      <p:tavLst>
                                        <p:tav tm="0">
                                          <p:val>
                                            <p:strVal val="0-#ppt_w/2"/>
                                          </p:val>
                                        </p:tav>
                                        <p:tav tm="100000">
                                          <p:val>
                                            <p:strVal val="#ppt_x"/>
                                          </p:val>
                                        </p:tav>
                                      </p:tavLst>
                                    </p:anim>
                                    <p:anim calcmode="lin" valueType="num">
                                      <p:cBhvr additive="base">
                                        <p:cTn id="20"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126" y="6388100"/>
            <a:ext cx="8626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546258" y="620688"/>
            <a:ext cx="8273732" cy="5262979"/>
          </a:xfrm>
          <a:prstGeom prst="rect">
            <a:avLst/>
          </a:prstGeom>
        </p:spPr>
        <p:txBody>
          <a:bodyPr wrap="square">
            <a:spAutoFit/>
          </a:bodyPr>
          <a:lstStyle/>
          <a:p>
            <a:r>
              <a:rPr lang="en-US" sz="2400" dirty="0">
                <a:latin typeface="Arial Narrow" panose="020B0606020202030204" pitchFamily="34" charset="0"/>
              </a:rPr>
              <a:t>To accomplish these feats, almost all large-screen outdoor displays use </a:t>
            </a:r>
            <a:r>
              <a:rPr lang="en-US" sz="2400" b="1" dirty="0">
                <a:latin typeface="Arial Narrow" panose="020B0606020202030204" pitchFamily="34" charset="0"/>
              </a:rPr>
              <a:t>light emitting diodes</a:t>
            </a:r>
            <a:r>
              <a:rPr lang="en-US" sz="2400" dirty="0">
                <a:latin typeface="Arial Narrow" panose="020B0606020202030204" pitchFamily="34" charset="0"/>
              </a:rPr>
              <a:t> (LEDs) to create the image.</a:t>
            </a:r>
          </a:p>
          <a:p>
            <a:endParaRPr lang="en-US" sz="2400" dirty="0">
              <a:latin typeface="Arial Narrow" panose="020B0606020202030204" pitchFamily="34" charset="0"/>
            </a:endParaRPr>
          </a:p>
          <a:p>
            <a:r>
              <a:rPr lang="en-US" sz="2400" dirty="0">
                <a:latin typeface="Arial Narrow" panose="020B0606020202030204" pitchFamily="34" charset="0"/>
              </a:rPr>
              <a:t>The LEDs are small, extremely bright and use relatively little power for the light that they produce. </a:t>
            </a:r>
          </a:p>
          <a:p>
            <a:endParaRPr lang="en-US" sz="2400" dirty="0">
              <a:latin typeface="Arial Narrow" panose="020B0606020202030204" pitchFamily="34" charset="0"/>
            </a:endParaRPr>
          </a:p>
          <a:p>
            <a:r>
              <a:rPr lang="en-US" sz="2400" dirty="0">
                <a:latin typeface="Arial Narrow" panose="020B0606020202030204" pitchFamily="34" charset="0"/>
              </a:rPr>
              <a:t>Red, green and blue LEDs are used instead of phosphor. </a:t>
            </a:r>
          </a:p>
          <a:p>
            <a:endParaRPr lang="en-US" sz="2400" dirty="0">
              <a:latin typeface="Arial Narrow" panose="020B0606020202030204" pitchFamily="34" charset="0"/>
            </a:endParaRPr>
          </a:p>
          <a:p>
            <a:r>
              <a:rPr lang="en-US" sz="2400" dirty="0">
                <a:latin typeface="Arial Narrow" panose="020B0606020202030204" pitchFamily="34" charset="0"/>
              </a:rPr>
              <a:t>A "pixel" on this display is a small module that can have as few as three or four LEDs in it (one red, one green and one blue). In the biggest jumbo TVs, each </a:t>
            </a:r>
            <a:r>
              <a:rPr lang="en-US" sz="2400" b="1" dirty="0">
                <a:latin typeface="Arial Narrow" panose="020B0606020202030204" pitchFamily="34" charset="0"/>
              </a:rPr>
              <a:t>pixel module</a:t>
            </a:r>
            <a:r>
              <a:rPr lang="en-US" sz="2400" dirty="0">
                <a:latin typeface="Arial Narrow" panose="020B0606020202030204" pitchFamily="34" charset="0"/>
              </a:rPr>
              <a:t> could have dozens of LEDs. </a:t>
            </a:r>
          </a:p>
          <a:p>
            <a:endParaRPr lang="en-US" sz="2400" dirty="0">
              <a:latin typeface="Arial Narrow" panose="020B0606020202030204" pitchFamily="34" charset="0"/>
            </a:endParaRPr>
          </a:p>
          <a:p>
            <a:r>
              <a:rPr lang="en-US" sz="2400" dirty="0">
                <a:latin typeface="Arial Narrow" panose="020B0606020202030204" pitchFamily="34" charset="0"/>
              </a:rPr>
              <a:t>Pixel modules typically range from 4 mm to 4 cm (about 0.2 to 1.5 inches) in size.</a:t>
            </a:r>
          </a:p>
        </p:txBody>
      </p:sp>
    </p:spTree>
    <p:extLst>
      <p:ext uri="{BB962C8B-B14F-4D97-AF65-F5344CB8AC3E}">
        <p14:creationId xmlns:p14="http://schemas.microsoft.com/office/powerpoint/2010/main" val="163755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126" y="6388100"/>
            <a:ext cx="8626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Εικόνα 5" descr="http://s.hswstatic.com/gif/jumbo-tv-pixel.gif"/>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28800"/>
            <a:ext cx="3177927" cy="3092202"/>
          </a:xfrm>
          <a:prstGeom prst="rect">
            <a:avLst/>
          </a:prstGeom>
          <a:noFill/>
          <a:ln>
            <a:noFill/>
          </a:ln>
        </p:spPr>
      </p:pic>
      <p:sp>
        <p:nvSpPr>
          <p:cNvPr id="2" name="Ορθογώνιο 1"/>
          <p:cNvSpPr/>
          <p:nvPr/>
        </p:nvSpPr>
        <p:spPr>
          <a:xfrm>
            <a:off x="4139951" y="1196752"/>
            <a:ext cx="4608511" cy="4154984"/>
          </a:xfrm>
          <a:prstGeom prst="rect">
            <a:avLst/>
          </a:prstGeom>
        </p:spPr>
        <p:txBody>
          <a:bodyPr wrap="square">
            <a:spAutoFit/>
          </a:bodyPr>
          <a:lstStyle/>
          <a:p>
            <a:r>
              <a:rPr lang="en-US" sz="2400" dirty="0">
                <a:latin typeface="Arial Narrow" panose="020B0606020202030204" pitchFamily="34" charset="0"/>
              </a:rPr>
              <a:t>To build a jumbo TV, you take thousands of these LED modules and arrange them in a rectangular grid. </a:t>
            </a:r>
          </a:p>
          <a:p>
            <a:endParaRPr lang="en-US" sz="2400" dirty="0">
              <a:latin typeface="Arial Narrow" panose="020B0606020202030204" pitchFamily="34" charset="0"/>
            </a:endParaRPr>
          </a:p>
          <a:p>
            <a:r>
              <a:rPr lang="en-US" sz="2400" dirty="0">
                <a:latin typeface="Arial Narrow" panose="020B0606020202030204" pitchFamily="34" charset="0"/>
              </a:rPr>
              <a:t>For example, the grid might contain 640 by 480 LED modules, or 307,200 modules. </a:t>
            </a:r>
          </a:p>
          <a:p>
            <a:endParaRPr lang="en-US" sz="2400" dirty="0">
              <a:latin typeface="Arial Narrow" panose="020B0606020202030204" pitchFamily="34" charset="0"/>
            </a:endParaRPr>
          </a:p>
          <a:p>
            <a:r>
              <a:rPr lang="en-US" sz="2400" dirty="0">
                <a:latin typeface="Arial Narrow" panose="020B0606020202030204" pitchFamily="34" charset="0"/>
              </a:rPr>
              <a:t>The size of the ultimate screen depends on the size of the LED modules:</a:t>
            </a:r>
          </a:p>
        </p:txBody>
      </p:sp>
    </p:spTree>
    <p:extLst>
      <p:ext uri="{BB962C8B-B14F-4D97-AF65-F5344CB8AC3E}">
        <p14:creationId xmlns:p14="http://schemas.microsoft.com/office/powerpoint/2010/main" val="397129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363126" y="232031"/>
            <a:ext cx="8385338" cy="6001643"/>
          </a:xfrm>
          <a:prstGeom prst="rect">
            <a:avLst/>
          </a:prstGeom>
        </p:spPr>
        <p:txBody>
          <a:bodyPr wrap="square">
            <a:spAutoFit/>
          </a:bodyPr>
          <a:lstStyle/>
          <a:p>
            <a:r>
              <a:rPr lang="en-US" sz="2400" dirty="0">
                <a:latin typeface="Arial Narrow" panose="020B0606020202030204" pitchFamily="34" charset="0"/>
              </a:rPr>
              <a:t>To control a huge LED screen like this, you use a computer system, a power control system and a lot of wiring.</a:t>
            </a:r>
          </a:p>
          <a:p>
            <a:endParaRPr lang="en-US" sz="2400" dirty="0">
              <a:latin typeface="Arial Narrow" panose="020B0606020202030204" pitchFamily="34" charset="0"/>
            </a:endParaRPr>
          </a:p>
          <a:p>
            <a:pPr marL="342900" lvl="0" indent="-342900">
              <a:buFont typeface="Arial" panose="020B0604020202020204" pitchFamily="34" charset="0"/>
              <a:buChar char="•"/>
            </a:pPr>
            <a:r>
              <a:rPr lang="en-US" sz="2400" dirty="0">
                <a:latin typeface="Arial Narrow" panose="020B0606020202030204" pitchFamily="34" charset="0"/>
              </a:rPr>
              <a:t>The </a:t>
            </a:r>
            <a:r>
              <a:rPr lang="en-US" sz="2400" b="1" dirty="0">
                <a:latin typeface="Arial Narrow" panose="020B0606020202030204" pitchFamily="34" charset="0"/>
              </a:rPr>
              <a:t>computer system</a:t>
            </a:r>
            <a:r>
              <a:rPr lang="en-US" sz="2400" dirty="0">
                <a:latin typeface="Arial Narrow" panose="020B0606020202030204" pitchFamily="34" charset="0"/>
              </a:rPr>
              <a:t> looks at the incoming TV signal and decides which LEDs it will turn on and how brightly. The computer samples the intensity and color signals and translates them into intensity information for the three different LED colors at each pixel module.</a:t>
            </a:r>
          </a:p>
          <a:p>
            <a:pPr marL="342900" lvl="0" indent="-342900">
              <a:buFont typeface="Arial" panose="020B0604020202020204" pitchFamily="34" charset="0"/>
              <a:buChar char="•"/>
            </a:pPr>
            <a:endParaRPr lang="en-US" sz="2400" dirty="0">
              <a:latin typeface="Arial Narrow" panose="020B0606020202030204" pitchFamily="34" charset="0"/>
            </a:endParaRPr>
          </a:p>
          <a:p>
            <a:pPr marL="342900" lvl="0" indent="-342900">
              <a:buFont typeface="Arial" panose="020B0604020202020204" pitchFamily="34" charset="0"/>
              <a:buChar char="•"/>
            </a:pPr>
            <a:r>
              <a:rPr lang="en-US" sz="2400" dirty="0">
                <a:latin typeface="Arial Narrow" panose="020B0606020202030204" pitchFamily="34" charset="0"/>
              </a:rPr>
              <a:t>The </a:t>
            </a:r>
            <a:r>
              <a:rPr lang="en-US" sz="2400" b="1" dirty="0">
                <a:latin typeface="Arial Narrow" panose="020B0606020202030204" pitchFamily="34" charset="0"/>
              </a:rPr>
              <a:t>power system</a:t>
            </a:r>
            <a:r>
              <a:rPr lang="en-US" sz="2400" dirty="0">
                <a:latin typeface="Arial Narrow" panose="020B0606020202030204" pitchFamily="34" charset="0"/>
              </a:rPr>
              <a:t> provides power to all of the LED modules, and modulates the power so that every LED has the right brightness. Turning on all of those LEDs can use a lot of power. A typical 20-meter jumbo TV can consume up to 1.2 watts per pixel, or approximately 300,000 watts for the full display.</a:t>
            </a:r>
          </a:p>
          <a:p>
            <a:pPr marL="342900" lvl="0" indent="-342900">
              <a:buFont typeface="Arial" panose="020B0604020202020204" pitchFamily="34" charset="0"/>
              <a:buChar char="•"/>
            </a:pPr>
            <a:endParaRPr lang="en-US" sz="2400" dirty="0">
              <a:latin typeface="Arial Narrow" panose="020B0606020202030204" pitchFamily="34" charset="0"/>
            </a:endParaRPr>
          </a:p>
          <a:p>
            <a:pPr marL="342900" indent="-342900">
              <a:buFont typeface="Arial" panose="020B0604020202020204" pitchFamily="34" charset="0"/>
              <a:buChar char="•"/>
            </a:pPr>
            <a:r>
              <a:rPr lang="en-US" sz="2400" dirty="0">
                <a:latin typeface="Arial Narrow" panose="020B0606020202030204" pitchFamily="34" charset="0"/>
              </a:rPr>
              <a:t>Several </a:t>
            </a:r>
            <a:r>
              <a:rPr lang="en-US" sz="2400" b="1" dirty="0">
                <a:latin typeface="Arial Narrow" panose="020B0606020202030204" pitchFamily="34" charset="0"/>
              </a:rPr>
              <a:t>wires</a:t>
            </a:r>
            <a:r>
              <a:rPr lang="en-US" sz="2400" dirty="0">
                <a:latin typeface="Arial Narrow" panose="020B0606020202030204" pitchFamily="34" charset="0"/>
              </a:rPr>
              <a:t> run to each LED module, so there are a lot of wires running behind the screen.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17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363126" y="386457"/>
            <a:ext cx="8385338" cy="2092881"/>
          </a:xfrm>
          <a:prstGeom prst="rect">
            <a:avLst/>
          </a:prstGeom>
        </p:spPr>
        <p:txBody>
          <a:bodyPr wrap="square">
            <a:spAutoFit/>
          </a:bodyPr>
          <a:lstStyle/>
          <a:p>
            <a:r>
              <a:rPr lang="en-US" sz="2400" dirty="0">
                <a:latin typeface="Arial Narrow" panose="020B0606020202030204" pitchFamily="34" charset="0"/>
              </a:rPr>
              <a:t>As LED prices have dropped, jumbo TV screens have started to pop up in all sorts of places, and in all sorts of sizes. </a:t>
            </a:r>
          </a:p>
          <a:p>
            <a:endParaRPr lang="en-US" sz="1000" dirty="0">
              <a:latin typeface="Arial Narrow" panose="020B0606020202030204" pitchFamily="34" charset="0"/>
            </a:endParaRPr>
          </a:p>
          <a:p>
            <a:r>
              <a:rPr lang="en-US" sz="2400" dirty="0">
                <a:latin typeface="Arial Narrow" panose="020B0606020202030204" pitchFamily="34" charset="0"/>
              </a:rPr>
              <a:t>You now find LED TVs indoors (in places like shopping malls and office buildings) and in all sorts of outdoor environments -- especially areas that attract lots of tourists.</a:t>
            </a:r>
          </a:p>
        </p:txBody>
      </p:sp>
      <p:sp>
        <p:nvSpPr>
          <p:cNvPr id="2" name="AutoShape 2" descr="data:image/jpeg;base64,/9j/4AAQSkZJRgABAQAAAQABAAD/2wCEAAkGBxQTEhQUExQWFRUXGB0bGBgYGSEeHhseHh0fHxwcHiIhHCgjHB4lHxwcITEiJSkrLi4uIB8zODMsNygtLisBCgoKDg0OGxAQGy8kICQsNC8yLCwsNC8sNCwyLCwvLCwsMCw0LCwsLywsLCw0LywsLCwsLCwsLDQsLCwsLCwsLP/AABEIALEBHAMBEQACEQEDEQH/xAAcAAACAwEBAQEAAAAAAAAAAAAFBgMEBwIBAAj/xABKEAACAgAEAwUFBAYIAwYHAAABAgMRAAQSIQUxQQYTIlFhBzJxgZFCobHBFCNScuHwFTNigpKiwtFDsvEWJFNjc+IINDWDk5TS/8QAGwEAAgMBAQEAAAAAAAAAAAAAAwQBAgUABgf/xAA9EQABBAAEAgkDBAEDAwQDAQABAAIDEQQSITFBUQUTImFxgZHB8KGx0RQy4fEjFTNCBlJyJGKisjSCkhb/2gAMAwEAAhEDEQA/ABOa4uYIo5MuuuIkA0dUYCqnunmjM2saTQFe7vjzb4IMQ4hwyv5bH+fEeq2YIxJxUva/iEU3DJJUpgaFGrViQKPkRf54T6PgkixzWO09wh4lpYwgoPwDhurhojzAqCW2WYCzA9nSWHVD59LINA2HcVPWNL4v3t0Lf+4ca7+7zURQh8AbxVzs5wbNLxKBs0e9WOFlhmXdXUAhdxzIDnnv8eeA43E4d2CeINC5wzN4g8dPLhohRseJRn4BD/bNJ+ugTyjJ/wAR/wDbhn/pplxSO5kBVxx1ASFk8yY2DUGAIJU8j6emN6aEkUdO9LRSmN1j0RGXiIlnkmIVNR91RQFjkAPhirIsmHLBrsPrfsiGUOmDvH8K4/EVMbpqolSAPO8JDDua8EhMmVrgWgqXh/EEhh0lhuDqUiwwIBoiq6jDWLikMjS0bNH2v3QIJIwwg8z969kBfTpkKe6XUD4eI/lhyG+pN72Pf8JKSutFba+35R3JQ3ChPli7RotWMdgLieIAEfLF2jVQ/Rq9hhJrzGGKS7VJwsaZJWrqAf8AD/HAC28ytHoSUrrhVu6XB0V7h6+Fv3kH34h26JHsfEIjMtDfG10QP8bvH2S2P0c0dyoOMaJCVaoyMUIV7X1YhcvccoXhGIpTa804ml1r3TiKXWvqxNLl5i1Ll5KNsAxguEq0f7lCHJ5kmhQs3QHQYyIWiyOYRHL11pR8fTqB8/rgdtBICsmzsR2ZTMnvJSe7UhQo2snc2fIX9/TGqxjWsDqs1/f1WJ0l0g6B7Yo93ceQulufD+ymTiChMtCCPtd2C3zJFn64y34iR124+C2GQjIMxsjihWb7TRRFlhRZBG2l5GcRwq3PTqol3H7KAnCkuIa3TcpjC9HyPonTys+nLvJCATe05lYq0ETry1Ruwv1GpL+oGANxYvULZf0I8x2H13EfglMHA+MQ5pQ8BNrs6Nsy3ysdQehG3PyOH2yB7bC83NhZMNIGvFH7pV9vuWuDKSfsvIh/vBSP+Q4o13ZcEyRpaxbFFVXuH8QkhJMZ2NalYAq1GwGU7N8+WAywslFOHnxHgeCMxz4zmYUd432sSfK9yuXjhkLKXMYAVgt/Mbnkb+OEMN0c+GfrC8uFGr3Fos2KMrMrt1qnZFB+hQKKIEYB8jtvjynSBP6l570+xtMHgr/DuDxwuWitAw3QHwXYNgdCNxtXM4BNinytDX61x4+CuXl2hWWe0+NpuIskY1MkaLQ58tVf5set6DIhwAe7QFx/CzsQ0yS5RwCUeKZKWIqs0ZRioYWKtTyPrjaE4lbYNpV0TozRC5yiDwllJXWNQU0So50SGo786PwPLDDInvhOTe/sP5QS4B+qlDL3jEHaqH3en5D4DAZGue2xvxHFHgIa7VXuJ5dQqnbZW2+B0j/lwXFEB+UcNPTT2VIBceY8dfXVVdNQbDm259Qu3wvUfpiYTURJ4k/QfyukH+QVwb9yfwifDAqx2SOe1+VD+OCkBaEH7FYTMBpFF9fyOJj1eFaQ9lWZMvRPQD7sMkJcKlEaTMnyZx9FGFuD/nBc3ZxSwFwowJcjRE+FC1I/tr92Kybo8I7Pmr2eHIY3Oh/9l3/l7BK9I/7jfD3VBxjRckgoyMUpXXmIpSvhiFy9JxyheY5SvDjguXOLgKV0FxNKLXko2OA4ltwu8FaM9oKLKSUwoeLff5cqx56MW+kZzsotdTliDtyI6ed9enLl8fLFyztaKA60+ezXMsUljvZaYCupJBPmeS/TGzGQ6Jp8fuvLdPxhrmSDfb3HutO7YcaeLhUs0bEOwVLHMa2CsfQ1dHoaOMKdhjc4cl6bouUYhsbjx3Wc8Qz8cM2Zy75cSpGjQQAsVEWk13gAHiZj4zyJJ54xyvY4aF72Ncx1E6nv7vJQcVyEXeRF5FgR8rC+yE22gK1BRzLKxN1uTjiFeKeQNcKzU4jfv70W7B5cR53KtDI8kc5njcNHo2jjV9Q8bWNRUWa3BGGcMSCR3LI6Uk6wAOFEFMftsymvhhb/AMOZG+oZP9Qw2Cso7L8+4hVRCTVGvdPFpYMGtgQ9Ffd3+ydm5fjgQp3aB/CaALdCqTbk1grRol3au0R/g3aSfIuBDIJI6UlCDpsgFgAaIIJIscyOowhisBDi29sUeY3R2yPhNNNhax2S7cZbN0pPdTfsOeZ/snk34+mPIY/omfDW4dpvMe44J+KdknceSzHtbni3E8wyMFPfAB+Wkp4LvmBtvX5Y9bgYQzo+JrhfZJrx1SZcevdXNe8Tzcc88n6WwtQwEsFsrFQdPPemI5+t7YtDF1UYEQ8irvdmJ6xDeF5ckeBWYEmtrO+1bddsegweKihDWSmide7evZZUsD5LMYsD1QuVbkI82r78Bmp89DifdWHZZrwCcuO5OFsoHgl0siK0kElavFXjjbmykm9Nmr6csY5xEn6pzJRoScrhtVkgO5Hv/tPNYBFbeAFg+yX8xKO4ChjbFmK3sQKVTXUgq/1xptjLY2g9/wBaHsgOe1z3EcgPufdfQ3p9BeCndORXktTcJBMwvyOCQAl6pK7TVMEZpiDy6Hy+OGyFRpQzRWXn25vJ+NYSOjHHvK4fsKXG5Dbp+dYVYgl2iI8IXw+vef6eWKybpiAdnz9le4iu4+GN7ogf+nP/AJH7BI9In/KPD3KoMuNEhJAqMjFaV7XlYoVK9QYra7dSd36YrmVqUDDFlAX2nFgF1r0JggCi17iVy4lbY4HMLjcO4q7BTgooFC6WNGyRQO4qtyKqjZA36Hy38u11PR5BbSERly690z6o76eLxDa6rmCfI4IZu1oChsjIGqYvZUpbNNGPtRN9QVP++N55ayFh5CvMbrF6agdNG0N3zexWvSdnhmMpNlZCQJF2P7LA2p9aYA115YyMTIHOtE6Iikw7KPj5rKuL8MaNgvEGky86gKs5UvBOFFKSyjUGoDcBiQBag3eRJhiLy6hexwXSGWjenK6++n2Xz5hJFjhkzkc4UAJHlsuXmYAkhAzRIQN25sa56TgYiedKR5MdEwl7Bqd7OnjVlaJ2B7OyRn9KzCCI933WXy4N9zHepix+1I7bk/HlelWmxhgrisd8xlOZEPaPlO94XnF8o9f+Bg/4LiyqvzHjlVE5YJCbYljXvE3sBQ5+QFYXEjKoJuncVQj6n+d8Ngdgnw+fRKg9oIn3hCsYAzjuR3xMY8FkBhe9C9ID7Gz06qAa9vnomi6wco4aqHO8PoI0Z7xWHMCjqAUupWyRRarOzVYwaEPkJAadOWqFO1jADe/kpsnBK8bARqwLAl2A1AgHaybo6rI6mvLD8fRc84BYDQFchzSpxscXZcd/VTCBzC8aRKxDaiwH6zcAafPT15eeFv8ATsTnvKdOCO/GwBlFw1RPshxqXJkmN1U1Tq315c1YXsRvthLpGDO5rC020e5PujYSUNYTehP8LrivDUkOSlj1Fs1K+5/suFPS23J325HE4GTJMRwZRrlx+yjEhr26bu4/RMHtC7ANlIO/acy+6gBi09KAB1mhQOMvBdJCaTJlrjv/AAjvY3LYKz+RaSKwN1/1t+VY9g2SEYcRuZ29818CdjzWWy8xN6X7BEIN026+oHX1wutVppgXvCIGeYIoJZgaHwFk/QYJA/I+ylsQ0vbTU28O7NZolVlURhiNyysa86U7/XDrnNJ7KpGyQNtyEcQyfcLmcuS76K8Spz16WNDV0Djre+M+bsNcz5qpzDKQmPP9lcqeEx5mESPMDTkLW+/PyPTzs+dYyRiDmA24FIdY4P1PHySLwqKtIoWZCPQUhvfz2rDD1qwHsjx9lbz8qiem3Xu1Ow62eeNHo7GthBbIdPDigY3DulfbdwFZEAI2Ao8iMb2cEWFmCPWiqk+QvAzIEQRFUpMrpxTPasWUuNYHTFDaiwF5NmNvL8/T+fLFHODKviaVsxdsoNGDhDte6cXC619pwQKLXhGOUqN8UcbBCsFXZyK6gG6rr/IGPMObWqaO6v8AB80AQhW7YGq8iCbN8iARWDYCDrsXG3vv019kOdxETq5Ju9lYKcVy/wCy5lS/PwE/jp+uN3HgdU4Dh+UnIMzAe8L9CuoA9Rjze5TF01CeE52R3aNwugOyVpJ5LqFkmjt6dcTLQdQ5KcOD1YLlT45mmWdctl1WIsFtwAoJdiApIGw2skC9xXrTWkfK06nghfZbi80k+lnV4WBAIfVuBqUgEa0sc1Y7eXXF3tDbHHwXA7UEy8Vyfe5eeL/xIpE/xIR+eBDdWX5KSSugPxGOVUZzHFISjAI1lSN25EjY/wAMJNw8gdd6XyTZlaWqjkZNFMrMrhrjZSBTKVokkigATy61h94/xUeJ9v5SrDT7XcgsxhVYO1iRi+pZCWscht0sWd98BYwuNendwR7AI+t7FOXafiCxk0oFjwoLofUk0Prj2mLxzcDhwzdx0H5K8t0bg3Ytzn7C7P3oKLg8wjy0WsFgW1lSdvESA23mFF36Y8zhumZosYYNMh7N1qNBevcbK9T/AKdE6Fs1doa1ehrgR3jkiGhXfxKFO5tTRHwI5cvn1x6vFN/TwNF2b0Xkcbi3TSulaKzcOGyVsnxCIqUmQkWalX3he+/nz/hjN/8ATyjq5xr/ANw3+fRaT4pmOzwu/wD1O3l88028K4cWzPBlidZIY6s7bF5ZHaxflX+2MHFdGOw0c84cHNNj/wCNC/VPxYtsj2RuFOq/RN3tvzDHLwxg0Glsj4Ix+HUY8j0XHllcTwH4WrQDFifEGooPJY/+RT+Jx7gmmgnkFktFE1zP3UKZ6v4YCJgE11hR3svx9MvMJ3Utp1UABe4I6keeLCUbq7XminbsZ2kOclYEEFXZgTXJjIyih5KAP5ss4Z+a+5cHksKMz9kWzXD882kd4cyXjO9ERxRrXPzDj4/DGT0hiCyZxA04+gQxHZV32PTJNkpsuU3G41LsbH7x3Hx8sZmIkdmcwbkWPEfkcUPqBuVn3GWjizHdSgx6JCeZIHhKitqQb7DcbbkYcgeJY8wTbCGEAoHxt1GaG2sFE5HYjeyD/PywdgsKZpC2TRXuDZ6IQr3jBN2VT56dJPTn4xt8ca+GxWVvVv0obpV7Wk5gd1J/SMDtpRwx+BH3kYYGIje7K0qqH53e8FAQ36oaIyWAAsk0AOpPLFiUvWqao/ZnnpEjdYuZvTYBHxs7Y89j+mcM1wjBtwPBNx4ZwFnkoe0PYfM5OMSSqoUmveBI5eR9Rhzo/pnDY15bEdQkzHKwW9tDxSwVxtt1UWvgMFCm1y2IJUhdZLKmWVYxzY86uut4VxMwhjLzwRomZ3BqeMp7LpJFJEiXzKqCzLuaoA+XTc7Hl08f/qTXuLQCnhCCTqhM/Y4wua73VGNZuKhpHMk6vD1257ehw/0VjwzGRXWpy78wR7oOJgPVu8LVns1me54lwwWDcqlvQyP3VfDSqn4k43sc6iWcwftf3ScbbiFeP1X6Uky/PGBaPkS7neG5lZZWy6RnWyuGaXRR7tY2Fd2/RPLqcSSHVZ2FbXxJ5hXAoUFQn7N5iUiaSSOPMK1UC0iNGKKgnRGVYNqIIG1nntXWKy7j0/Ku0gA6KbI9m3jm7951oC2UJQFA2dZa6qgb6Dpji5tbfX+FWisw9pPtULlstw9ise4knGxfzEf7K/2uZ6UOdFNrI8coVr9F8GqyOVXyPmLxAIJpELKba4zC0EB8ifqT/sMFeey0fN0OtVY4DHqzES9C4v4A2fwwbBR58Qwd/wBtUvi5MkDz3FMXaqrJADEjYm9lOwIo/taufpgvTIe7HNaT2SBXqbVuiHBuDI2Nmx6V9KUOTLkLGQOSsf7IqwD03PTny9aB0bgBjcdnbdA2eW/vt/SexeOMGHDeNUPRFP0ghHbkdJN/LHtcfA429x0A0HkvH9WC8DvCWIsue5Zh1v6XWPNiF74i9u5v7rZdIOtDT3J47NcKLcYy0eTIgaOCJizLYMiwK7llP7ROk8up54zoy4QO6/8AbdeeavDn4p2S83Yq99fBH/arI0ojizkf6NKgdhInihl25r1TrseVjc3jsN0Jhznmifvy4dxHDyNIUuPmYGtyXrqL+oPH7+Cy3jIVn0+FdJK6t/s0N+n2dqHIjBcRbWO8kWFrXEAmr4qo2ThA3n38ghP4Gtt+v8c3O/8A7fqnTDAB/ufRDgcHFpS08eySMnOX5K5/yEf6sO4Mb+SuP2lbR2R4ioyMzyXpXNzA7WdmN9a6Ef74wulXhsl1fb5a7eIHBMwxueaHI/dI/Z/j/C+HNmpYZJDKsxEcZXSHQ76fkSRZ32GEpmTySNLReunKtd9b8guaWtBB8/4WbdruO/pc8kqqEDNZC36+tH4408ND1TA1AlfmOi+7P8MZ4pMwHA7mSJKP2hLrG2/Sr+ZwxnpwbzUNYSLVrtBlmAy6yXZY3Z392IHr5g40Moc42hOsIPnIlQLpFMNJv6+vpgZYB+3QrkRSYugY7E88a8JMkYcUu80aUOVYiVCOYYV13vEubuqDUhfqfsm9ZaMud6Nnlvqa9uQx4BuSLHSl40Na+vr88tSUHZKntbIbLmt/DJ7pP7INmum177YN0S4Mx8khFAkHj3c6XGEyRUPm6/P/AF536497E4OAcOKynsymiviMHpUUb4oVcIv2V4d3jPN3qxmBWkpgdwoHXkN2Axi9LT5GdXlvNotDCM1znYLWeF9tIIkUKfG0Os6vtbb7aRZBsedVjyzcD1Umf5qiPeTYBSl2n7WxzH9U7/reVAhNIXxAAtsvM7i/lg0MTmSiQgdkg+hVHSOIonSqVD2U8FOd4tGzEtHlh3rHfcqbXf1kOquovHrekpWmZzhsBQ8T/F/RKMHZAX6YZcYaOo2jxylQyQ1z2xy5Y3/8QPGZETL5eKUCKQOZVRhbFStBq+zvdcifOhVwBlsrgLWHhMDtWDbXOJVVv/bnsbkYsg8jsVZE8FkEsx5CtupvbGZFGGEPa8kncae3LzRnYhpAYQO5ZJkey82ZiDQhSVJWiaLUqmlvYm2Yc+mHpZ2Ruyu7kF5ptqDhWUbLZj9epQrqFHo2nkTy5G8a3RToxMJCdKP48kjjbkhIZzH3VrjnEUljVUja1+01bW3Tnd+hrGhjMSyYBjI9joTw14b3fil8NDIyUvkd+78ceSuwsVOhV0otAGjRPI79a/2xp4LENjxD8PGwBrTWm91dlLytc5rZHkknny7lNxYaYWP9mvrQ/PD+OkAwzyfnBBw/amA71R7P5qPuwk+nQaAJAsH6bj1548rhMc1rQxwtP4rCvL+sYaKL5VMzFKZYZHEihzaj9YIkCgFg1XY8IN8gfLEytiljyZQRm24c9VZj5Gut29a/b+Va7R5ieWNZJpGkYilJN1ewHpjedFBDA4Qty0OHOlmxTmaYBxv+0r5nhjTS92rorSNcYckFrJobAgaj7tkXt5jHmcbjWyxaMAymiRx0O/fprS9DDAbaL3HHyXX/AGSC5QZiWYxMyM6IYXKnSxUKZB4VkYqaX4WReMy9aRiyhZSyMGbohrQvY6P18reUTn70H54dwgtpPf7Io/2/Nah2YSMcOjdvt52Qn1vMOPnQBOEMRF1mY1sb9CtDCOc0kcMh91nnbXhkWWlo5QTxyB5V7ssjKrSfaYq4bmBa15bbYUgfmFckjJoUlzwZeZiYpzETQCZhSBQFBRIpa6oC3VBXXbDGWkLdMGX4I2Xy2YtjXeZYit0bUkh1BqGoAhgCLHPc1eLRNzDMdDy4rQjhHUE+foR+VU7SlS2XKFSupiNPu80G1eoP340owQTazpEF4iDoW6+z9kXdHrzr0xRw1tVU+SH6lfn+JxrYNv8AgHn90hO7/JS5yw/WD4jFnDVOYNofIAea2nhuQ4e0SDOOqsY1dQ8zWxJYMSoawLA3oXZxgHo04n/K1jnakGhoKOi9Nj+kZcNO6JpYGjaw33S/22y2SOXkOUMTCMx7o7swJD6r1GgCVWtsRLgBhAwlha5xO+1cPNXwmOlxYlEhBaGWKrcEcu5Zdl2vy29cavRr8zS3kvKYr91hWWXbGoQkwdVWcYEUYFMvYGESNmIQLZ4JNjyNgV188YHTQIa1/IrTwbgWlqjkgcQROiRqRFq1BVJtVsgEnrW4o3ZwhnaBrz0R2YaSRr3tA7Is/wAJT/STpAscztXmANvTnsMWA1SdrYPY/WTIeU6Q0UmZc2K7pQVBbeyBzArm+NAi43MOpsep/gJTEwv66GRh7PavyseB4JU7R+1ziOZdtEpy8Z91ItiB0t61E11sDyAwuS1ujW33n8bJlK8/abOv7+bzDfvTOfxbFC9/KvJdQQ6WR3NsWZvMmzif8q7RW8vkH0ksrKDVEqdz6eeBSEgan6piFh10VYpfws/9fhgdqtWFxLFXLHAqHso6IzneOZmWIpLMXVtKhW3I03XwNGvUYL+jYwZgKPJItjb1gIGycey3aiPL5OOkbVHmJNgt95d2NumkotH+OEMVhnOnLjx+yejFj584pqzv6PLCFjKF5oo0aR6BSR9XjKGjfeGyRuBd3qwbo0/5yA6iAa9Pwk8XFI1tujNZhuCNPHksy4n2amSaNZU7ppplRAgsEE0WWiSRdV5408LC4M7WlOA312NnlporT4hrjmZqMpO3zvTjxfsFn8oRJ3ceZjWge6Y6hXMsjc2PMkeeNDAYqOJ7w0l2fWyadfcdj6hI4q3RDP2a001H029EvceziSoIhcbuyrpdSpHi5+RA9DjSxWIZLF1V0XEDUfL8is/BxPif1h7QaCbBvh83QnifY7NQjYCReY0H8jR+l4w5OjJm6s18P5T8HTGGl0Jy+P5RDsxxp4BM2YDkBGAVrBXUQTXLcgGtxy6YTeJIW7EHNx02H8rSiMbjYoivH5siPF+JLO8DxyyMzvErIa0gawRy2vejsD573hnDY0FpjbYJrjYqxe6FPhhnD9OPCjsu+2XFky2afucxL/VIAsLAANvqRmu1AJugCd6teeM2BodhWmt3E/PVaMzy2U0eHBCMj2sghyzpFHmFkkgaF4zNeXtl0tNoIJLn3tPIE/LFwwkoOcAUEnHF3aIa0P2Rp4swfKJvvaP/AGxoYPSPz9kZuw8VovZTL68jw3qFn7xh6GV9/wDPhU4hrYpG8SK+trShaCxzj/26eKrcW7SwJPltTju1yDupLhbdhoVUt6LXG491gCRQ3xkwxnJ5rNc7tJE9qPZ+KIjMw6NLS6ZAFZG1vGsg8LWKrUbUACwtWpOGmOOxVCpYMnF/R5SOSSRe+QXyAYpMS6qOhA5c+XlhwPLWUeY+1p98bG4ZjwdTf00r7H0QvtpFplhqq0XshUbt5HcdP+mDsdoSs+SqCWJyCF+C/gcUBtUKJcPX9Uvz/HG7gv8AYHn91mYg/wCU/OC+hTxj44l+6ewLqeCtZ4bAzRZaX9GXML3IA1TQpvqboyl9tI9CDy2N5HRmMYMLlfNkNknQ8+4gcfFbHTeGkkxrnNZmGn2CC9psoIsnmbywy5cqS36SJjI2/TSNNWx2H2jyAGKdKY1kwja2YSZToAKoUfHuV+ioHxdaXNLbYVmsaKJmVTai6JFEjzPXfnR5csH6L/cb3pY+N025q6ybY2iswOVWRcBcjtKZvZbRzpHnG4+PhIr61jD6Z/8AxytbAf8ALw9wuspkjHDLqZZBFSqdQ0lpG5WwAJHj2b+GMbrC8xit7Pfpp5LSa/qoi1ul768NPC1aX+j8qETMIGmZFdgqjYOLAtAosCvr1wO55XHqjoDSqHQxUHjU934CpZXPZSRgUhklpStab2skC2fYUaoY0IcPjZhTCkpsXg4tXqTOMEDP/RpCCqJjXb488Xd0diwNXknuP8oY6RwhPZb9ELHamEE1ltq2XUALqiTQ5n0rywsMM87uR/1TBs1TRduFUELlI9+dt+WkD7sScJm3cV362v8AiucvxuTNs0ZVVAUvtuSQfh5E7csUdhhHqpbiTIcqDOCNShbIkIPXT1HIedj5YqRqq3QrvVHPOdQB5geL42SR8rrF2AUhSONqdEpkBN73y6Df8saT9MoKSjIcbCYuzEwBykdFizsb8hqSq2r/AIQxmY7PlPcAPv8AlbHRUbTM3xJ9Bfsmjtbxowk0N3cLoVtNafETddGC74r0CxrcX1rm3lB9Tp9rTn/UAP6BsYP7juddPlJXftXNNmctNRZoHDJ3ja9RBLCzQJ907kk/THopHtmf1cTQ278NRy8l5FkLooyXuvbh/a0/h/tnjL6czA0YIWyh1qOeonwhiNl20nr6YyJ8DjItRTvD+UwyVr26/Pnig/bHimV4hxLh0MJSZGZWm079QNFdDpB2ry9cXw2MmbA4Sjbaxx24+KB+mZnc5lixV/j08Ee437MlOj9EzUkG9ohLMvOgCLBUdNj8sFh6ZGUB51PLxrb+ghvwXaJDQ6xxGvrX1olZ/wD0VLLPOuagbM9zSM8Klu73dhsPEB02B2G+NL9RHLM0SVThY+cEvHGW4cuw1tIOx25G+B23VXMcJy+XRp4ZdWoMvdmvCwUyA9Ctd2BRF7/Xp8LFCS9opdhMdPPL1UjK0u+fDw48Ck7i87O1uSWGxv0VR8+XPrz64xS1rYWBvM+y3HEl5JUXDcuskgV5BEpu2Iuv5+WAPe5jbaLRYI2yPDXOyjmUW/ofKhVZs8oBA2ERYixdUG/nbFgSRqocxo2OiafZQdMeaa68C7n94/7Y08KajHmrtGgT72ShYcIgfcaFVxvptVCuVJPNSR8rB6HGI+PW089wEbAD/wAR7+yTMpmjHFGZolTSjKplLRMoaUzqAXiKsVNgECt/Tc8cTi0uGw8OXK7SRjYTWcXyNj61SSe0Gbido0iabQmoaHcMib791WwViCeXlzxbXcoRb2qWldgpY1pnC92M1EwAG39VKCAK6Fiv1xTGyF0YDeCcfHlhF8z9govbdl0XOoFAtkB2Pmx+Q/6YJgnnKQdkhINAsuzEYoV5D88NgDgqo5wpf+7r8W/E42cEf8QWfiR2lNlYwXFjBX7o2DOqbuynEsykEeXhWM+HvAzRuR4m6sJAFAI325AczQPzvHRQslJd80XrGQiYZnk8vRUe23E8xnMsWd4XjQh2MScmsIFJ1no5NV0HmMFwDYzNlAINceI5qMRh+qj7BsHT3WfxOEaxv4b9fL4fycenw0ohcXHXReexTM+gVsThxam8a7J2Si2G1ndWWntKGUHEOKI2lons1ypWCKUaRrzJUkL4iQpGljyIp7HLewemPK9LTZcQYObM245/xx8tLWvgninD5wKi4lAkcWWisjvp2ZqJDaVbu62BJ3LnnvX0iAA55P8AtYAPEjMUbEzEOjjb8+Wl32iw3mRMNxmIllH9lSKUf4QD8xicC09XlO4+6ri67L+dj0TN2f4eywZUQzSwHRI7d2rsHowrbhASdPeX06774dx56mRgAsZRpw4rCw1Yhkgdf7iLHgKT/kJHfvIsxmpBlyCrGSB1F62jrW4AFsooV9oDmN0utdma5raIN6d2qI3CZCbeS08Pp3pezvYTgIDs2ba6JsTJsd9wAvPblgj5ppX5gDZ5DRMNLGNq7r1SJB7PQ3dgTy6nF1+iuNgVDkEuAwUsNxzseeBnEOCNlRrg3YuLLu0i5h3dA6lHSNOcYIUjv9dgMrWqnmBtvQzM52hCvGAHBKfG+Hnv7BZPDubr5GuWxxUuACacy3XshsmWj20+IDawOZv44gOdxVS1vBVo11SOxO2lt/Q+H/VjRPak1WewZWacAnPsLkh30TV9uTc7EKoWvUeIthbHu3b4LZ6Fb2XPO+U+w9yq/bvMgzQADcoz0PN2+/lieiRlzHn7f2r/APUR7TIzsB/HshOSl2JSMMbUBdgfCrXXzkH340esIeXt4D2P2tYDWARZXcXfhW2ySFSWkUMPsjVqO/SxR51scOwT5mW+0Cag7/EPXRQpl370EBiQVAo+KzrIog3fhFVvy88Dmyddkk2rj5qrGOdAXt4H2CbMv2r4jFHpaR6XfTOAWFEGwSQ5uuZLdSBhOborDTDsWPDUbqjMW5ho0f5Rb2Xds4st+kyZkMWnk1tKgsABm5i9fU1QOF5MJK5gMQsAVvXE+yOyWOD/ABu0/pW/atm8hmcvFNlmjeQs+opWvS0bDxDmPEy88XwEsxlEcuYCtj4jbw1UmONpLo613WPHLoZFsgINNgn0s40ekoWMkyNHL6i0xhQXau5q1wvIRBlMhQrvYtj9k1yXzrGc2LMcoCebE1urkSy/BFUtI8JC0aGiSh4aHvRgHffDAwT9y37IYkhN0RaYuysixx5xoyAvdx0Cvo9mh5kE+eCNjytpG20paPwjLBuD5YAEkZReRqmMJrfmOd/wvHmsU95Z2OaKw5TlOxA+lfhYhwLO5pYZJVzEqIBID+uYblGrbUNy1V61j0TYIv0Wehdn2WI6f/OI+a1T2hcJySxxSGKM3/WHT4q2GosKfYtZ8XK8eGwHSGIkLgDmoaA/wt+HCMe49ZoBxCTeJZBMtBpifWGlMgBNgAQTXvWy+IbG6vmbxu4LFNxPCiCL812Pwz8PE1juZIPly8kA7QZ5p54GYKS6jZWFbTSrQY7AUOdVjQLMhocllF1gIdnoJFRNSLRNigmo878S+Ij0sj6YsHC71+qGb2U2U40iRKpQkgnk4HM3y7onr54MMVMwUwgDw/lVMTHande5fjGuQAKqBmXe7oXuNl68uW2KjFzZhmd9AmIIW3oFtPsfijkgZH0nwVo2tgHbxHqaOw8t/PGRLh2PxDnP1024LVxUj442lnAnXyGnd7pU9qGQEOYzDCRblSmjU8yJEOsryBoBdvIYmGSsQbbsN+7kigNdE14JHAjhsdfss5zXAM1Gru+VzCRqhBdoXCjfayVoCzW+HxKNfCljSAF2igyOXZF8QI1AEX63y+VYd6OkFOA7knO3ZdSNh8uQAFonYzjDDJwpdRxy2y3saku9+XU7UOfmb83imZsQ8k/KXoMGGmDQaoBxPjsvf5bVp0NWk1uRqO93QJPi/vV0xWJ4ERY3nZ+eCpiWFswcRvsi/b7gbovD5CAUfKgLRsjSqc69GH34d6NYXF1+KHj52OjY1u4Jvzr8FWeyeaaXLJpDl44542CJKx8Soy7REHcxgeLw3V71gnS1ExuJ4V6LIwEXVulbwLgfUFGOPZWdgYUykssTmQSyGGRKXWJA4MjkGiSSAq9eeEMPK2CVshN1w1/oeXmm5AXsLW6ckC7Y8f7iWXJztLKFNNQQKaNj15gfQeQxvCSGEtkZELIv9x4rLayeYEGTQGv28j4pPbtlMDJojy6q+zKYUfUA7OA2pSGNubNWaHljFMI4rVzKzwrtpmjPErGII0gDAQRA072wDaNSjxHkRWKOiaNVZrtVe4tGGLBt75/L/rhPNqtNwQ5cog+yMdmKplCBROB3jeWkD5HV/oxq2A8nks1othTXwfizZaBJlaNnVKIY7ku7nwgEWQDv8sJzf5DrxWphZ24eKqsGuOu9riHRmpGlmI8CBVAZFAFknVb78+Q/iCYfNGaak+kMUcW7ORXD56qbs/mYYe+alKm9IosKYqPs9PAd7wx1bphY0Gt1840s6Q5WMa467oxxLPosFokZhYCgCFA0lbNGGMHc373S9zvjsKOrdmFka3fie88PnBWNv7JPzzof2l4ZkBQ4ZlJkbx7qdlWqI8CjxGt/vxLsTI92be9PL7p4YaFsQZVfOe35Txw7NyzRBjpeMjUC6a1oA7B7NEEEm9zvvheF8YxDWtJ3rejrqdNvqlJ4MkTiKJq+e22uh+ig7K8NimlKtltKd0lFWBDKQlgKSCt0Ry9bGHRK4MAa7jevn6p0wsc8l7NcoBrbhw4b/dDeMdn41zTrAysjJfcSHSb1oCBfnuPjWCfq3Ne0SNNb9yDJgGujcYngOrwI/hBuE9mGbMSmRWSJAxNeLTRoXuSFrfUduWGsVhcRI3PGR2jpZ+343SseJGHAbLeYDXT8aImeAlWjmjDGNHVy5pVK6gb1FqO387YjC4PERygSFt8gde/SlM3Scb43No6ituKHZXsewmEiZ7Ly6WtgsjK562AwGoXz35A4E52J6/tZg0u7639FDZY8t1as5gyxLndahCy2KIbYKauiQCdyfU4exQNOeduHh5gJjBvDoyBwW02V4egiAZo8silf/tqK9DR2+OPEvcJDlZprWvK6v8FPNIDiXd9eOqwXs/l3Xh8ruivA9oPCCwkLUjgkeFL2sHmBtj0T3/8Ao67ifqVlRNacSDxBC27tQoliaRhpEFh9QHiRqBI60NjdUQGAvHhuj4S1zjdr0mHcIHizYd9D38PHlxShNwoTRZGOCkMmXzVtVk2ppm/a8SqN/LHoDKyJpaBV1t3V/KxcXMX4iMPcSbdVm+CyLOpLl59MtF49LAdN1Dqf8wOH4nBzbCo9paaXmc4n3oUFQpVrsbHmT0G3PywXSkPiq6R2pNgctup33I86A3Px8sCLq0Vg1ap/8PKKZc7ag1ElEi63blhLFSNYwvcaAG6KBsApPZ72raGEN3EshbUNUULGizsxGoAA8xtZ+VYahlwjG5ZX04fZHlmbIS3rGgb677KPtx2jjfLSFMtNEZNLGSRGGsh1INtekELQ8W/ywXEYmCWMxscCTyFfi/RGY6BjCBKXO5cO/crUvaYA3DM8v/lXz8qO2MvrWmV7RuK+fVKMGoX5dy7gyKRSjQAQPMLV0BVnTfzvGnhXEPQXgFTylegONLMULKFqfA+HQQ8FklR9bTNoTatbu+jTRGy+EnzIFmvdx5jEFz5XvJqtK+d3zgtXDnq3MPLVBPaJlmVEcAEpO3Ic9RJP+ZK+OBYR3a8QtfpQZ8O144V9vfQp47WQ68lw2hqoGMfClG+/knMXjVwWLETiZDVj8Lzc0ReSG8/yhGf4FJweJ5Vzaw9+V8egPQANrpKm7sGwOa4h0pxBAeL4gIUsYGrPql7inbyRlUDi8/Ih6y6nVZPLZK2oVeOcw8R9VzC6td+5IXHuKNmczLKRZd2IHOhew9aGGpZ81XwAHoFSOIMFN04+qjyfCMxIG0QuQotjVADzJPTbCxlCLltEYey2bA75o9Koy7lh1JrrsLWr8yPMYE+TgrsbWqucV4kOetk5eHw/OxRN9PLCrGHkm3ycbQk8XXqGPzA/I4N1RQuuViTs7mlBHcM1/skHoR0N9TgoxURJ1TT+iMVG2st+BCj4vE2paRtMaBQwBq12O4HpiQb2QpsPIDQadO5Vsi8axOH1a2NUK5bc7+eG4XNa0gndIyMNd6J9m80sbxltBARrDglCDqNNW9bjli8QuMtB15hDnbq0kbK5PnEKKsa5b3qPcg3pNk6i4GwNUB/vfYZrmS3djakvKzsG1X4VlIwgEjaCGdhUuggUAaOght1A5jfzwCS43gAaa8L4Ck2HExgtOp/KK5dGCERSktopiU1k8gRrhkLEDUour5+WFxKaJIqh799UrOcbF66+yYux/GBE7M5KgR1d6vd08gwLcwOvX44ckDWsj80aKRzpZL20UK8SjlkAZkLXXjDLuXboQ63Uex1fTA2te59sOvMfAjzyxiM5xY5FVY81HeiBCsYHV1c3Y1UUNAEk7c6x7LBF8mGbJIe14EbWBv3Ddea6Rw4bIXjY/j580Rd+NE5aPLIh8JkYvq6kN4eR01vZo7/eh0lCYopsSDrl07tteHiuwkbXSxRvGl2fwq3GIFldWCmJKWkrUrUKJDaiQbHM1vfXfHlOjMfjX42PKSA7hmJFDckHRegnwmHiwzzerb4DfgNPL+kN7QZiage7MveKyN4t1UADetyKY42umcW2E9U2gHDfvJN93JB6Igd1GcC7J9vNahw3tNlc3AGRmyzAeNWHiJjUEKN/EK/IfDxsnZII0033BPrpa0OrcCb1+nylk0Xa0xcPi4WIbBmVhNr94d9rFLp67D3vPG65zf0pffaoivW1mNiyzWNrB+gC1LtBn0bh2eVldNKeIOK2ZlG2wvlufMk3vjzGCDi45dDofut+aJjJmGQgtPL33rfTkK2UHYZa4dDOhXUsSourkAzHUp8gdhfQm9+WHJD/AJM5/wCN/VZzY2ueRW/Hise9pWV0cRf9lli0k+QiReYPMFSD02xpYOUOj0OoP8+6DiI3MdqN/wCkRl7Cw01ZyN3EcjrHAhctoQvudZC2BXPy2NHBxKeIS1i6SynCp2ZozE3eRrRStxRPMc7s38x0OByzsZq41aYigfJ+0Wn/ANhOZEUuc7w6QViUmupk0i/IWRv0wpj2iSAg2R3b1YK5gIfR3Rr2c5WduFrH+jsV8TRSKDbMHPVeY98b4SxeHe+Rzmsu69dB9r81g4uOXrXhseYHyNihvpwv8r3td2fQcEnnImSRO7DRvICocMkbVS2a3FGt8NQYSONweB2vzv8AymsLg44nZ2ij46a7+ade2SseGZ0lif1EpA6VVivPb8MAiw0gxjpS7smxXp+PstcvFChy+y/MPDh4rsUOe/xHLr8sbsJ7YSp2ROCmlRQhktgNCmi2/IGjV+dbYde/KCSaVNTstc4BlwvBmBicCF5HVS4bQyOzUWAAYiiKG/PyxgSNz5u/3CeZYyqDtxlRmcmkkZA7tdfKyaZw1/XrhOB+TJfKvqtox54XNPcR/wDyNE0dls9IcjlHEiwi3Qs6BufeGqLLXuje+tV5GDqlJO23qL9PcrGy8B4oSvAYs0iztxNhrsaFEQ07kHT3jFgCfywVj2taNACue1xJC4/7HZQkg8TzexulzEK3VAHw+e9X+z0xYyjuQ+qdyKpcR4Pw+JdRzmfnKitC5sM+5qgFX053VDfkccJL1XFmtflUsp2Wmf8AWLBI0Mt92J8wyvYshSSTqbY7BVBoEE1ixk4V+EF0jWlUuy3s6kz5kkYjKRjYqQXdrG/PTpUiv+lYux+ZvZA8SuzB2rVL2v8AZHlspD3y5tquqddifIFd+hPI8sQ+RzKJIRI4nvNNaSVnn9CA8mUj4nE9YVBaAaIW4jM8NZHYpNEUGob7nY8qLDmPvHS6Wb+ncOS9HIelonakO+3tSDdlIof0GEtMVmYliK8IDEt5DzBuz15YpIIyTrqi4d2JFdm2V5k/O5E34NDIoOvLyeesL9epH8cQMwHZf9UUzakPYfv90Oz3YTLWLhjJJ/4ZYeflXlggdK0b2ggYeQG2V5V9lFP7K0fkJ1rl4wwHTa8HbiMQOG3eknw4B24HlfvaGD2dSRsO5zaht0AdOdkkjmbPM8jyxZuNN6/PsqSdHQPGmYADuOn0S/BwmbO9+sawtJGQHYIEbY7b2oN6cEM4Ybrccz47G/ulP9MzEtz1lNbfhMWRykkYcT5eXT3ZUBE1DUdV2UJO+o9Mc7FMkq+CZfgHtaclG+9LfGKjbUgekQECSwbDs3VR+1yrF4cR1ZsJGbAyPYQ8EBDeDSmM69Q8aggAfOuXnj2fQ7utw7i7hXlusfGx5gxoC0f/ALDZoAnvV394NZrVfMFth8MZWMxkeKiyNGW+IJ1HEbcUOJ00LryXX/jY5K7P2GzQRnLxqFUsas7BSepNbcsZnR8UGCm61up28im58XPiGdXIyhvulKSWFxEWIutSlga57EEBiD8Fw103G98oDDoB9090XkZAC4akk+hr2RJzqh0rTjXqsEMSaqwL18tqrHm3QFhotrw+ELWzgtJ3+qpZPh8aGJJARUqMiuNJB1odlK6uQPPzN4BLK4A+HsVMcEJabG23j3J67ZcKVss0UlqWV60tRA2NcyCNlscthzq8LYVwbIXDu91IjZig7XQce/6fOWyi7AZLLnIwgzTUI1EiKw06qDc9NBRdje+flj0f+ngsuv3arAmxn6V+U6n5vwpLM/YhuITyyTyiAbPl1rX3iuqE2bGwtQRV8x0whM39JIYxuOJ46/zvqtGMfqIw94JHdw07xxru+qocT4pPwzN9wIMgHiIYOkbjoDz1+Rr5nF2SF95twgvwjG05p0Ou1Hkg2W7dZiDPT5kLG0s5pwB4QdhS2Tt8/ngc0HW0Qaq/qrxyNiBa4WDX0Rzsjn9HEmgyqAyygjMGYalZg2pSgWtNXRu+WFp48mHLX6t0AHyuXP8ACmR7ZZMzQb1J+nj7Jo9nnaFIcp3Mxe4TN4VfTZEjGhVG/S/PEdfllIcNAL37hw8V5qbGGPEyMLdALu/bxXvaziMc3Ac7okXvGdZHQeEjVMrcr3taN/Xe8MYedjhq7Unj818kxgcSyQUTqSdNj/PkhuYh4zLBomzOWGXkXu5CiKWCv4SaKg9dzYw1L0dHA52IyjNVk67eivg+lMPi5BEwneuH2zX9PZZE0Sq4BldgpKg6QRQPTx8vFfzwSJ9EGk9IwNNWr7QgG1kKkbgmMj6FS331h1zrFEIYb3rYuwE0DcKggnlYI/e2QD4gZH1V4LAN72PxvGRnAkcDz9kfK7LYUaAMvdNdmJgw7txpsDdrWgN23O214z8jrdY4lbPR846vI465tO8WdO/SlW4jnpIuE5WVFSVVZU8TAUXDEj47rQG/LngsTCXF3D3Scj2xuIAs+10lfKdpswYm7oQ7FXKkGgJXJ0ghtwGHzFb9MNOjbuULrncF3J2peKhmYkYsuxWwCPCCCS2x25+ZxWPDdddOA8UKTFSM4IbJ24k1BlgVlDFgrsHQnqSOu1Lv0FYKOjX/APdf2Sr8UXjX7arTcxxJpcjkpJZXIzDwLojAVUBeNSFKgFbWRlsHkRyrFH5m6b/x+Um4OaKv+KV7hJjyj52AM65UZVMwF1FzEC0qy6CxYgVGDp33uueOHbj14p7DOOZpG64zXHMhLwvvWE02WjcJXKQkHSL8S/teYxYsjEYadgno3z/qCWkBxHl78ll5zeVZnaIFIyx0K27BegJ1H8TgLrvRKThwkObdWct2ZZuFz5pppQyuyoLsMvhUA2b94tuOmKusYkRtbp8KfdjJsnaeT5oxmuyUuXyMUq5mUvpjtDpIUlbIHM0OWEZMUesNs0urTEWLmaA1p4JcbiWbiV2LBgi6iGQefoBgzHRvIFbpn/UJWDtK3w7tZKHZJBEpFUdapdgEe9ID16A4vKwNox3XmfsK9UtiP+oIoLbLG5x/9oJ9dD90wxdrcypCmKRtQJHdyhgQK1fa6WOeKGQsbmc6vG1GC6UwOPcWxsII1NtH8ItBKzqjyQSRKLZXLjYg6Psknm1bjz8sWyUaJWg/FRR32xrpqBzHM86+iVvZ9mYcskxkkYySv4hpJAotW/M38Mb+N6MxTu01ugG9hY0HSmEPZz6lxOoPHbhX14rUOHdoMoiabcE7nUl7/TGYxzWiqKmYOe+y9vrS9zmfy8oCiWFVIN3HpN9N9Ww53t5Yh2Vw0+yLD1jDmALvB4I9P5WOtlR38rq4Yh2LICuyq3UcwN66c8eyibHh8B+2rYNSTq7Lw2C81jcTJPj8jmdlr6Bo/wDdv9OK0HNdqIZQ3dshkdkZu9ZVC6QdgATzurx5VuUiySPz37fdbTbBAoOAv55I1xbiuX/Rc26SoZf0Z1A7wGz3ZFAA7WQBy3oYahoyMaNnOH3r5wSj4pHB1N1HL8LHu0wXLTwwqdQ0NTEg8pH9KxoY2brJi8iia0HgFTBh3URXpof/ALFSZzNquVhDuImkkdfdq6ZefktVudhz64yJHETBwFgBa7ZmxxFhOpIpVuzmekzANMQkckV7kjxSqtmgFU2diee+AY5zOrca3afsVbDSNfmBq/54fwtP7e5RlKHX3ihHJD73akeEgjSflvjF6OA7Wd3Kjp8KtC+2aADVU+xPAkOWSTuzUkcbtCuxJbZWs8xdGrBAN30Pt2zZY2hprv4d/Or+DlhYrDtM3a1FCgR8uv7S/wBqTmonAnhQ0VCge8BqJfQeQOxAN1zGM3pGMyhz77F0PQ7hb2Da58bW4YW6rdXldX4pU7XcCnWdpVEssbDwSEPICBsNTbmwANiMZ8UrMgzEA8eGqDKyXOQ4HRKUp0yEuCdyaBo3+I+mGhskpd9Vovs+/wDrc0oj1MqysFLVuoF9L8xywGUEtbXA39Crh2R7gDV6fUfhOcHZnhPczPLNcrNIzr3xFMxLadIalF0N/LnhXEPEbCSe3Vgc9NPlq0UDZXBzYwRdF1cjR17tUL7adnuEx5bVlZv1rOi1+kMxKk0QVL7jFjIx2Tq9deW2h910WEDSTIwChoa42EyZXtBl8yrQxq5m7lnfZQA0YUFW8XMMo3GxAr4OOmbODA+6pJPwv6UieJgzg6edWf710X594y1EChsXFUB+zV7bn1O+K4f9to8+6vCzEgFklQAPM1VY0AeygWtA7PyBeE5WZIppJYZTYjUuxTUrn4C9I8qB88YwBMrh3+yeb/tmtvdOOb7dJxCOfLpkc0rrGxBmRVCEo2k0WJJ32ABJ+G+CYmdkbKdxQI7a+tigHZDhb5ng7pmHdXGcBewLtVSibqiKrn9cQ4gMJZz+fdMQMzy5X8vnNKHHOGRJmQ0MypGulAA2rWwbxLQrVRO/MDbfY4th5Bkc17bvj5DuRMdG0FrozWm3mfn4TZxDsI3EY8q8EscfdK/e6ieR00NvgcAw0rmOeBusyQuLqIWf8c7F5vL5kwyiMGgQw3VhsPCaB68tsOfqw4kHe+SrQaLTpxThGWjymSXMTz94lLUUbOmqkqrdVVqVBqBINV0OAMZJLoDoSa04HxrvRXQh0fWHYIvw7jEKo0QyuakPdsjPIYkLISWMfvtY3JrfmcS2BzG0CrRRNBoOQgSxLlpUjyJaLQZWQZpNwDRZtMQA2UkEWfDtyvHBruJTLoXF9NNn0SQ/ajJk3/Rx/wD2pPyAwXqe9KZ7VxeMqEfLnTpUElhfMtYB29fuxLYf85k+bLXkxbf0ghGvP1tTt2ykEZZFUEeRavlyHz3+GERhO1RT0nTMWjW1mIuv5IpfF5cxCsjuS0oCnfoTQHw9MEiiHXVySM8gkZnqr81aPFjeaCzzKI5KNjUB4itIO801YJ3XGxhsHFNI228edbCzwK8/jMHh5C6RzRfOteW41RzsY8nfMXAlJQCwiRmmo76efIbEmvnWMXHRRPyiP68Tz7ls9F4JuHa8t08yfuT9KQvj3GGhmkptgWoLLKGoFgxrV3YNqw2Xy88aI6Ojxbi0O7QBOrdNBsDd6+SwcfgRI4y5tzWrWu300sAjyciuSybnLiZ7LFkYaiGJDkadwqjkbqvnhNsk2Gn/AEuew29gQNjdXqPmi0uj8AyDC6AWeQIvlYJd9/BBDxZsxmEUSyry2UHfp1kIO98h0x36PEwRgyg0RY1B08gPqs+LD4hhIe66NakH7NaiHa/OSRMmWLBjK4Qhl30sqht7I5OfrgmHBLWp+SJzYHEHtcBx2KAZTgDT5vOPFmxlj30gO7jwF2NkqPd8I9OXLBn0GWa80RsEskha1pP9q3nOx+ZzAYjPnNNFsgJlNk81UuKUWBvsK3PLAYnBwJYBV61/SbmwE8BHWNykgnUjYfNt0Q7KZbOZeSUSxDLDu1YvLLpU6WqtQVuesn4KcXleHnJeo4FWgxXVgkx5gUu9ruHOM5Ge8hnaaSQgRSh9yRsx2A58zz38sE69rG5nbN3QJHumlblabOw+wV/tBwDNvlYlaIPJray0pZ1HNaJfTuA9jyIre8DhkbNJlj47ClOMjdHDnfQA3JPz5SO+y/hxiynEMtmImV501KQVoiNWarDWCDy264JicLM0WWkXQ271mQYyBxGV4JFnfgq36G7R5VjHMJpJBGxWR9K63ersldA8APkALxmHCyiR0bW1WurfBazp4eobK11kng4fn2T28udyWViRcvWiGMSP3iEHuEs6NxpBVWOrc8hWNSDF4ZkgjlsuOgrbb5pp48EpO50lFlUL4a6/N/oq3aTOxt3veJuZNKy6gpDb6bB2AIrp0byGJ6Ua6o2MO+tcPntsmuhZ5oWl9+Ire61+cUAzPG9WXVMrnAgCF2kaNlYAMVN1YBO1Wa5G96xi1TqcCfD4Vp9b1lyGrJ46j61XzxQmHsxlJVPecQbxbnSqD19Ti4xrm6GM+hQZcJ1v/K/AhNXZzhmRybZhxO0jzig7AeCzZAreje97GhiTig7YH0QJMJI3tADezZV3s5lsiY80ubnafvnt9TnToUDQtK1iq+4DkKwcYuNwbHIdtvv90u/DyCzGEpdruzvCu+gfh7+LUA0Q1kbMKILe6diCCfWvNyOSOzyr68EvJh58oOWtfpxUHZHMy5PKd7A6yfqpGcNEGA0qXYd4wtRsooCidua7rGYAltVel+OnwcVZ8DgA4Uarj5/RBe1HZhXUzLmcuXUkSKtjckkknqQTo2H2Ri0HWNpmQ0jzYfPbgdV7w/snOiK0ojBX7Gu3Gk7tpW7X13GC/rYiMoOu2yB+il3IWndn3fKQnKDVFpRR3pC3uFK1zXkQpNVYOMx80jZMzfsnYMKHtHGuC5hiaUt/3lhLLHHqmUIWsGT003pKg7dBy2wN82dwzC1b9JoXEVXzilOCeX9JzmTDSyBWV2YsoDMVTmFUaQQAPCrXZ88EljJY110OWv51Q4sOXzEDhxtdPwRDoOmIHVIzlxqQNUfhshbYmzy6nFHYh0bSdSNNAmJMLpl0+H3CIHhqlkjy65WQijI0kQFagBS6QTWpT/i+tHT522SR+fn9JNsTzYoafNFc4n2LeTLh0bL96bOhVrar2o2T6Ac/pisDXmqN2ds2v4V3ANsEbca0SdI0sUBgzJj71dBy4DMqKQdNyWVBpQaJBrY8rGNR0r4pA0Xp3g/awlmtdI3JQp3MEffXcKvm/wBIVdYly66RpKnMM+q6IoFz/Z8Q08j8TeB4mdlv1NBMS4eSFuehpyF/PNQDLCQZkTOjGPU4KSMb3ARQ+9gamqzvXO7xEjCBbSNvFXDRZEh11qtPoqM2R2SkjI0n/hp+039nf5+nkMLjEEXap+nbWioZTJymKeTuntmA907bE+XqMabXAklAbh5Gx/tNk8uQ/lV4srm2TuhDJorkEPQ3ua88DGUmwgjBSF4cWFMVZ2CKMGBgiaSBvZ0kHy88SyANcX2E6/PkDcuyExiVe915eZu9ZXYaWo1qPlY977sEEhZsUu2HTVhrwTJwHieYy8TsImBCIqhgASdAXa+dUScKOjzPC0InhrCMp4faku8dTNTHW0TitiaAu2Ynl+8cNxlzJC4WL00vuSUsD3Cgw78U1QcenfKLGmWc0EC8hsi0Dz/aAws+K8S6Y8b+qY7fVhuUpf4Xlc3FmRP+jatxSllA5jbn6YZkkkfHke4mhQvgEsGuEhcWblOmU7L5jiGfYZoLDcXeDR41saVZDtseV8x8cLMaerAbw5q0meJxcO7j/So8M7MZMRSz5mNn/wC8TRwKreJ9F0K93npBOw8XShbgw2KDqDdAAduB/KXmnioOfue8njturuT4bNlZ5Y4FkMG1FSL23pW1ggUxG4OKjDPFltgnfSvsU2zHMcxscrhlbdXwvyNjutXsw7q/eSR5jTpNxa9KgsQSwZWJPWgSa6YmPo98pGYEkbGr9whvxeHaL6wV5+wQTs1k8pNK6/odlWEmpZZCoAOykHwkksNvIHasJ9J4XEYWg7T0vj3n1TOFOHn1Y77+/wBk2zMWAUAAjxCz9objGXFKY3BzdxqtGaNksbmP1DhR8ChObzUltRUqV1Ly/eojr4b5Y9kel4yBlC+f/wD+WYyy510gv9LORRY7E1QHp8+mBO6VN7IQ6GjAAvZXIe7MkPe99KTY0WWDWpQqF/dYUBhJ+M6wEBrR3huvPdbuDw7WNF2a5nT0TmsOUnAVxNAV/wCGE0quwA8HIEADevPCrw0gmSvGtfytH/OT2PupeFcE4fDO0glLM2kFSg07ALRAG90NuV8sBDoNAOCuYMWWmxv3/P6VPi3Zrgw1a7U2QRbKVOw2uwKAqqw0HMO+iRMMxOb8Uhcfs74dM0fcHMhTXjBtSLv3tIq+Qr9rAXSR7WrmOVg1HoUwt7MOH0byzWb3Dybj/wDJZPLngT3Zdz9FVr3H+0mcV4QcvMxy57pV2RJYZHbz8BMhBJN7NQ+OKsc0gl1+lLWLJXMb2htzv1108lHkO0odVyTpOskoI/WRAI4Abc3ITQGpeZX0xzmaF16b6fPdAbIL6st8z5ctK05Kvn+FTwQz5hY0kYb33UZ948yRGD6gC6ocrxA6RMxDCDWnOvPWtUd0DIgXtILt++/voo/Z/wAVfNpnIcz3ZZU73U5CnwnoOW1DcDYfKw4qBrHiRnz+Ty9FSDEySdmTnw773rgP7UGf9pDxF0EMbMdmGo0PDTAGh1A6dB5YMzDB4PAFUnxPVuA3I+brvI+0y5IneIOACoijsEClABNU3usbonxeQ3s/Dlxs6lCjxAqga7t0A4/n48xmzm20RrIFbuyGN6UQEcgDuvKq367Ym3AZWt2RA1gIe93DbVM3Cu0kLgSsI3/Xguh2ABgYAnah/VAjnWwNdKlpzBrhoNRy31+6I6WJ5HV6cDoPEfah3Ll+PRfpZdAe6YJQNMpoWQw6i/ywKVoymh9KVixpf3dyqZ/PZV3t55krSK0mrI8ZBBWtyaBO1DCzInjVrBqpe4bF2yhz2W4aVMhzUjSHZSYzekVQA1UNiMEDsQ05Wt0QMkR7TjqhHHM93cw7qZ2IVQBQ2I86VRyAI5nzvB4WF7O00BUlIa/R1q3kuNh+870GzC6sdgDYXeuteI4Yw8WTMOFIcz7ymuKoRceQAAqNvMA4WOGeTujiVoXcXE2TKt+qSma7KRrsdP2e7I6dbONRpGUgJMue1tltDwoLvJcadCGGWjP70SV8qgFYhs0bdyEyyPFn9rD6EIxme0EcpCyZJar3oaVh8mFH/L8cWL2HY35FG6jpDkfp7o4XgWORF1T6lHdsvgaM1uDZ/wBxtyxW2u7vIqC3FsPav1aqOU4mlqJFnAXm4bX8yugGvgb+ODNwjdz9iEN+Kl2H3b7KrxjNM6sQkkkW9sjFlF8tS7FfgwGHohhGaEGz84pCU4xxtp9Sa9Ah0JYqAnfqP7LAD8Kw7HF0dVu+qVkk6TBrTyv8q8Mg2hXabMAElTqlJHu+QHrg3U4GXss18EuZ+kmHM+gOev5RzsXxJclM83fnMFk06JZm8wdQ/Vtfu4riOjGFtMYW9+lfUhcMVO8094cOQDj57FCv0LOiKeDLgypmDbMA5KePX4P1Y02efPbEmESEGSbLXN4v6flQ8OYf2lw/8He/4UWT7N8QMjWZIy12qrQB8qaRNI6YJLFTAY8QAB/7b89Lsqgka91OiLvFEIvZtM7B5ptLD9qeMAH08TnGTiJ4xeackd1gehoJqKPEX/jhry/Ca+DcEGRZJJSJUXoH7wtYAvYeLezZHlyrHm8ZJBYcHAjvI1+ea38NC4xlmzjxoiken4rlTE0iZWJQps61RfTkAW+7GbLJFK2o2tGu9/CrjDTseA+Q68r99FX4TxyCQqqZZLNC1gcqvxbu6AHnhjDxZ+yDfh/aHPC9oLrPmVLxbiJgA7s5R3uiiAChvuSW+XLrh9nQkjtTfoPelmOxkbTTjXr7ILne20vfJC/cIlfrGDBmUbWQqg8hfUHCkuG6p2V1X85LTwcQkBe2yPT78FU4twzLk/qwGB+1bKD6kNKu/wBcGc6Y6V51+URmHaNXt8r/AAER4D2EizFSyjMAbAHUovTtz7xiQKr5Y6Jsjj27+iDPKyLRgH1Pz1S5214pluGZuT9BCLIUqQtEJhZo7NfhP7Wok2eWCZyXEM+4+m6q2uqHWcddAfrsk3h3bB1R5DNomaVV7tIioKNZaS0dbo7afMjz2o/BtcePjf02Uf6g8CqFDgQfcrRuAZ45lUmGe74K9d0InB8i36yaQgDnenGdKwslyUSRzNjy218k1h5pJG9loA4kCvI/2imb7KTuWnOaMdHVG8knu1ZGmlWjZuySPQ4b6khuYurzV/1EQOQNsncZb9/ZI3DOMzQZjXmo/HRUTq4KtzJ1ajV0TbDTtXpiv++A2Fwvv+uvFGMXV/7jdOY27tOFJyHF8tNwybXmgQbqMELYHxGqid75csAyGNhYXWcwoAaIUoHXB7G9mtXfNFiPAGVJzfiRgUO+9Nte3P1xqzAlneNUhhcvW9x0XHajIiKdkC6K+zvY+Ibld8rOLQOJbZQcawMloIRC7LuCVIOxBog+lYMlASNQj2fJzzvLqCsqCwW8hsBtf+2BPkyEabp2Z/6l2YaUELyWX1RSefhI3/e/2xdx1CBG0FpteHh7BEfUBr1UvXw/71tiMwJqlLYnBoIKn/oXMtF3um089Qvp0uzz8sU62MOyqSyUi0fyfCp4ssswRlu7JPvHcjT8NPLnZwHrGueWpuFrg26VDLS5iQv+rBJbpHZBG5UULuhy9MWcWCtVIEhskBDM7FLEzF0IBBUEqQCCOny3weJzSNElMHtOqGgYIl1sKcNCx6Jp8qlijbIf+aS/uwnmct/9Ve1nyK+y/C8kg3zkJ9EUH8EYYoXuG5CIyaYimMNeispksiDfeyE+axOR90KjHdc7mij9Y7/ifM/2uo8tk1YspzBJ/ZRV/wCdlxUuc7j89Vb9Niju0ev8K3FJw9fEUe+oaQC/8OoYgZu/56qf0+JHED55KpHxfLLKHhicOt0UZifgd/EPQ/TDDIpHLnQOIp0jT5/x7qWPjxjYy/0ero5NCRiF1dSFJYA7eV4dZg5n/wDIJB7WjRz/AE3+wRc9s3VLOUy6eloR5cqw1Hg5LrrPRJSsw3Ek+Kp5P2iy95RSIRg0RCtsxPJQBW5+Z9MExUMMURc92v8A7j/fzihNijcabdIxmM/LmpCE/SEI2MeugpIsCRrJ5EGox19488ePn/6jkZoxrMnhbnDbStvUFWb0dEDmcTfiaHlt62hXabJjK5ZwBqdgdTWy6b62ZLJ6AAHfC8PSGJxLgHtoHnZJHnw8fVMMpp7J28K+gWd8IyeazRk7mSRAgss58I9ORJPXGm6BrACWA+Ct+ql4OIUeS4hnUkAXOhSDzIG1H4ah9B8sQcPhhrk9CfZR+sxRGUvsd4HuuZvaVxCijSq+/Or++8EPR0T20brxQm498ZsBt+H4RbJ57OSlu+myiRIAWdpDW4DaQFLEtTXVVsRd4TfhoWABgeSeA/lNt6Un3cG/ZUZu0eSVqJmlAPvRqEHxGslvqBi7cDNVih4/woPSjTu33/Cbo+IZfLxkLl119wZx3kzgtR9z9WgtjRO+22HocDULJXPsuPDYDx38UpNipeve1orLpflem/5UXYMcPzwkmmjmWXvDcMLFY1seEijr333J5g4efiW4UNYBd8e9K5ZJgXF23z5smnuWjIjWeZMszUisZJG2sNEADRBO4bYgjmdrVn6TgIyvYNtTw7vPzpdh4JWusO9d0D4jweJWBV5Te4MrsTXKljQqAQRzdm3HLGHL0g26jZ7BbsUEjx23nwSwOyGYzD/qzQXbZSSd+bf2jfwwVuPFVlLj3Ihw+XVz6Hen/inaObJZNUiRYGUBTpiNE8rLHa+ZO1k4tFiZHU1oyjia+aqkmGhJMjjm5a+w4JD4n2tzIiMzt3o16NRu9VXXkNt6wwyAvdrfiodimws0A8AKQ3h/bwsFXNI8kYXRSkWd7F6gQwF1vgsuEJ2OqDD0gAP26E+KDdq4FWnjjMYYm+gIpdIAFAe7fIbn4UTDZqp5ukPpKNjAHxirP4rTyQZF8Ba6qqFcya/L8sNLOaSBmC84hmnkfU5LNQBJN388QxoaNFSWRz3W5V9WLUhohwXLPLJ3UY3cUdt6G5+GKubdaWiRAk5RxT5N2TSNSukEaR1Brn578ycHLU6I20lTinDHUhVFadwQCB+OBluqo+HTQqPK8Kl0k3sb2u9q9cR1YOqGIyN1LxDMSR5ZUMjc6AvagOm/ywERtz3SI7NGzQoDlsyym9RHwOCPYHDZAjmc07qbOku2otqsdbxzGhooKZQXG7VTlzGLoG26d5pIl2cwxlT7pG/wICficJCMlehOPY3gp4OKH/hvI1/sRmvvIxPUt4rv9TdwU0kkp5mRR1LPGK/u2TfzxH+EKh6QmPFV4pYrppVY9PE8h/woQDg7HtGzUu/FTO/5H1Xc2ZVfNfUQV/zUR9ThpkrjoAEu+V9don1X2Wz0SD+tkP8AZMiqB8gL+V4YawO/c+vK/cIT89W0X4mvYq1kuM5fUxEUTmrZpJXOw/e5/D445/UtH73HyAVW9cdXADz/AKXMPazWbhysHOl0wgux8lLWeo3IHzO2F5MRFGDpfidPNXa0u1J9E1JwTOF1lkeMOVIPiAMC/wDlBQV1VYJIBJ21Vz8hieloZyRRrhpofHbTlv36pxsZB0/pEZ0iykLJJmHV2BK7uzIvmRrILeuwvpthKLETzSB0QoDeqFnxoad31XOY3/kskzfH5S7ETyEX4RId9PSyOvwx62nPAzeoSYOXQKaDiUch8Sudvsgk/wAcAdhJ67IV+tYN0O4hxaFtki/vOfvoDBIcPINXO9EKSVp0AUMPC1FHMO0I1aSyoHANXvUgPIg7eYw25xBoDXv09kADSyrjZLLRjbMFl2N92D8iFl2J8ib+mJa53EKSwA3aqcQnjeHwRaSHPiqgVN6bF1fri5AB0KYlka6MU2kd9okpGYjTWVAy6g1e/ify58zhbo+cuwkY8f8A7FE6QZWKf30f/iB7IX2PSR5mhjLBZl0MwBoE7qT5eIAX6nFcZQZmPA3+UPCup9cCFp3ZjgxjhuF01sLeaXVqF9AtWd+o2P3DGluc9ttAd6bjztPZCtdm+DGWUIdc0RcuZGPdqXqmQaSW8VKaH7J5Xh1mHBADmgAbeChz5WWSaKe5OzZo/rFRRWyjSFH4n5k3iH4EG6NBEj6QArslx79fnolXtF2HzLCR42Lqu66+ews6Re1m/XCv6eWPtAW0cePeaTP62GRtHRx9O7VYDmWcuwckmzfxxuNLcoIWM7MXkOUGsjYdeeL1ardbI3xztIcxBHEctlYtBB7yKPS7UK8R1UfPlzxVrADoryyvcyna+f2VXJQCQLHr0agTupNVZ287xZ2gtWjjElMBq0PzKaWI9TyxzTYSz25XEKI4sqIj2ezohnSQkgKd651+eJaaIJV43U60+DtIkp8Eo+lHBi8J9rmu2Kr5nME6jV7dNuh8v9sVzBdRQ7MHwuNVVX4Y61UhKeckJCgmwOXzwMpWUnQKriEFWI6IHLbzxFJgUQEQihQj3B9cWpEyjkiMOcloiKF6O5KRBfvprwHIOKHm7lLGM5IQq5ec/vd7/p0jFT1bd6Vmhx4IjluymekO8cMZ/thCR9zv9cDM8Y2RxE5GU7FSAXmM9oXqFuvh43Sh/dwI4pvBGEDqUD8I4LDvNmWmb0ckfRFFf4sd10x/a355qDCwauP1/CjPa3hUH/y+QVyORdVr42+s4nq8Q7c0qdZAzb6IT2p7VzZ2IRnLCKJGDgKDsQCAb2AFE9MXihyOzZrQ5Zc4rJX3XvZszZICY5UNI63C7FbUHbUEvWbuuY2JO+FMUI8VcefQHUD7XsujDma5deCNwcRiiiLzzyqfeMIy+ku45W0ivW+9k9NuWEHwSSPDYmDlmzXQ8GlvpSM00Lcfp+bSXxTiD5hmeSSSSzzayB6DoMbuEw8ENNIyjuGqWeS7c2h2tQRtdedfycbjMVgYaLInOI4udX0A90B0bncdPBFYRm80CkUcsqrzEaEgfEKMJYvpF057VN7h81VocCyPtNbrzP8AKZ+zHslz+bQuyrl1PLvrDHnyUCwPU1hPO8imbeg+eSKcjf3H01+eqoZ3sDJl8yMrmKDtRUx22sG6CDTd7Hc8q+eFpsS6O9NUwyCJ7Qb0TNxLszLDCsAyt6atnKGr2FgA77jyPL4kUcj8xc4Jgvh6sMYR5/0gz9j5pSpzEvdrd04IPi6BSAa5CzQqq2wbE9JxtYGtbqhQ9GOebLrCv9vuH5d5gVdmcx6TVALXiu78jdcue+AYO44mD/jRrxtMzsEhcXaFIcOUCMNMhUkjTupGoEaSdL2N/Q+e+NFvb7LuKzTB1eo9vytp4VwiZjIJFI1kkCQlEpiW35M25PhWvj0wJmDEEedzx87t/Wk07HNe4tjafED32+6Ptxf9FiWHLiOV6ov7iD90C9vQbfhgUmNiY7TtH6KI+jpZdX9kctz5oeO0M6RN3pj56tKEhtt+t7E/hhKXGF3d3BaEfRzAbHLjt8CXM37UOIougjLksDTaWsffWCMxDntIzH0FoEnRzGuBA+uizjN8FlYiUmMF99hteLx4qNo6ujoqv6Okcc9jVD85wx730X6DDMeIadrS0mBkbuQoJY3RdiQCOhO9YK1wcVR8b2MUUPFZl2Eslcq1GvpeDHUUk455GG7K8ljkfcq59aOKtFK8gc42QVCcs/7LfQ/7Ysg9W7kvUjcbhWB8wDjlwY7kV4oKmzYI335/HHLqLSj8fE7UEyUa5YlPtlaRajfOA7F7GJC4vahOb0nlXyxUpeXKQqmOSq7jOOV2HVWdeJtM2tag7QZZFtYnb106R9Wpf82M0MldujlzAoH7byttCkQHoGlI/wAAZR82GLjDHiVU4hnAWhmc7ZTURJmK9Ayp/lQyn6qMFGHaEJ2JPDRCouISZgt3MZf9pkiUD+9K+wHqUGL9hncoa2WY9kEqaDs1Co7yeRK5mmZyT+/SoTf7KvgD8UNmCytGPoogZp3Bo+qjzHGctFa5eFP3yNz/AId/oV+GKZZZP3eiOJMJB/tts8yr3Cez2bdROFeAdJHbu9vOybrBWwuadTSzZ8fC/TQ3y1/KsZLjAhbvZ85JPIuoKsYVwARROuQEA/BT9+KyNa621YKqyMmsra9b+n5XOekefxnKyFADUk2qVhtdgsAoHXZR8cAGHMX7SG91gfbVNtjDj2zaGx8LjeixLH4kV99YDJO9mjSmWYaPiF9N2fhPIkeuoH8sUbjZR/SIcJGVsXsz4pksrw9Y+9jiZCxk1kKSbPiPntWHsLiY6JeacT/VLNxuEmLwGC21p7/VHou3OTdykcpkIXUSqnSB03I3+WLS9IQxizfogN6OnI2HqlnjucePMyZxwhnKCOBLsRx8yzE14mJJoeQ3rGTPjM7gSPL8+3mn4MB1gyg9gbnme5IUnFc5GzNH3kjsdRZpAwvzomh8FA9DiWytce2+vL59U+7DtaOxGChMMWczGbjkzQeg4Y3soK7jYbdALwWaaBsLhGdSPPkqwwSukbnGg9OaM8K7Ez5/NzKGKRWWMjCxRP2BYs9LHlvh7CRF0Lb2A+qUxswheSRqStY7I+z3JZAh407yb/xZN2H7o5J8QL9cPtGXZYsspefZde0WeNYULk6tVKoNE+fyxn9IZMovdaXRGfrHVtX9LO87xtF1P3WsL5ueXpjOaWOcAQt15LGE2g0/aNJe9Pc0RQrWdywJ+4D8MWfC3MCBuoixIII5IYc7HIQDFuOXj/8Abi4HV6q4lY46t+qKNJDoAaKiu9az/wDzgWcXoEU1STuJwguxWZqJsA2K9KC1jRidp+0LHmhtxOcqlxHPKY1QLVdSbJ267eeGo0ripWtjACCrzwYrIbumXhmZYLX8/jjgFrMcaU8mcb+R/HE0pzlU5cwf5H8cchucqMWYYS2ESQkUA62PO+fSufxxxSM2rlfzM8sSKHhgCnYGlYk1fRjvRU/4T1361QKvP3ssRYQoFTxFkUA0bAve9PkOW3ocQpuk58F4pkAn6yPKm1Ipo0sHTzFjz/HGsf05ZuF5Qx45k1gvIvmSN/nos5OUfwGvf93fnvpv4WCL9D5YyV6jKV9msm8ZAdSpIuj5fyDjlVcq2ORQ7RGnM12ViiPRpCGb/OWb6AYjRV1VscEeRdeYzJVOhfVR/dDEEj1CkYG6Vo0COzDPcLOg715EmUioxxmZj9uYkRgjnpUAFvnY9MAdI893hum4oYW0avvO38ovl583P+rXSqj3dQVVHoicvnv8sDZHE7V7vLf59ExNjHRCmDz/AI/Nqjl+HRGR/wBNmlLpQ0oNZa+ga9Iw3HNCxoAjs9509Bqs6YYmY5mu9f5/CMNw93ULk8okKg33knikPkSSNvktYYfi42xm3eTR8+pS7MKc9vJPjsiKdkZJiGzmZeT0LE16Dfl8CMJP6VjLcrWeZTTYgz9uiauD8CymWUMsagj7Tc/qd/vxnPxBOrir246BScd7SRrEdDAnyWh/mJAHxGAh4c7QX9kxFE7dyyfM8QDSGqVegDBvqRscN9Ua13TPW2Vdy83kL9ScLOYmGvU5zQrz3HwPpigj1Vy61e4b2qkgDLEqAM2s6lvfaqN3W2OOHDt0Nwad1FPxGXNOzvbMx2A2A8gB8MVc1rCjxgloaNgjHC+yebcXQUdNRr/p88VBEhpoQ34hkX7j6I5JwWfLRqdCu7mgxOy7WSF8vU/TGiDFhG2xuZ54nYeA38zXpolI5X4yTtOysbrlG55WfYethD07TTZKbWCZH2Vw1hKH2QNqq+Y+nXAWYqbNZdf2TWIw0MjcpHmN/VS9pvbDJ3QXLxrG5952N6Ry8PrZGHGzySiqrw+aLMdg4YTmJzeOg/lIGT45NmJtUsjSG+bHlsdhhfExBrb4pzDTF5029AjedlUxFX2B6dTjOjDs9tTzy0toqLgfB++nlMYNEjUSwAH1wy8vLGtQ2CNji48V1nuB9w5BNgiwVII+uKOldVFGaxp1CFzORY1E/E4I0XwXE0hGd/WSBRVgEn4YfgYQ21m4iS3UEFzbarPQcsNs00WTP2xm5KvFzGLnZLR/uCK5dueJatAL1m/msWXKvI/81jkNxUUOZKMWAB2rcbcwfP0/HEFKv1crk/HpXTQwQ8/Fp8Xi3bf+0dz+Q2xVVpe5ftBIgAVI9I5AgkdN923I0qATuAo9blRS7HaSQ/8ADh5EbR1z5kb+e+OXNBJUo4lJKyF40YJVKBXI9d9zW297AWDjgmGxOpRZ/i0ukoVRdQosB4iDV2bN2RZPMm75nHFDkiLTqgpXHIZai3Zf+u+X+oYHL+1Ew/7wiHbn/wCY+WAwbFOYv9y5zfvr/wCmv4YA39p8SmZf3N/8QrTf1kv7p/HAx+0Kj91f7Fe8/wC6Pzx2I/arcVo0f9Snywk/ZC/5KMe8fhgS4oB2l91ccz9yJEkjtNzT93GrhtkR+xQnK88MP2Q40xDkPhjO4p5uy9XkMRxRRsqw+1gvJBKfexP9ZH8PyxlzfvTz/wDYWo5P88aGE4eK81iN/JV+L81+OCT/ALgmMDsVjvaf3h/e/E4Vi281szbpE439n4H8RjVw3FYuO4fOIV3gf2PicBxXFNYT9jUS4x7y/L8cLYfYpmXcI52f9yT/ANYfhgOI/aEeD9xRHjnup8H/ABwu3gmeaTc9zONCJLOQnK/1sv8A6bfljSZ+0LGk/wB53ghfQ4vxSn/AqKH3h8cXOyWj/cFfXHN2TxUh5Yup4KpJiEF68k93+9+WLf8AFLO/eoDgalfHEqCvk54gqW7otw3EtWjGouLcx8MS5CxHBUGxCVK//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QTEhQUExQWFRUXGB0bGBgYGSEeHhseHh0fHxwcHiIhHCgjHB4lHxwcITEiJSkrLi4uIB8zODMsNygtLisBCgoKDg0OGxAQGy8kICQsNC8yLCwsNC8sNCwyLCwvLCwsMCw0LCwsLywsLCw0LywsLCwsLCwsLDQsLCwsLCwsLP/AABEIALEBHAMBEQACEQEDEQH/xAAcAAACAwEBAQEAAAAAAAAAAAAFBgMEBwIBAAj/xABKEAACAgAEAwUFBAYIAwYHAAABAgMRAAQSIQUxQQYTIlFhBzJxgZFCobHBFCNScuHwFTNigpKiwtFDsvEWJFNjc+IINDWDk5TS/8QAGwEAAgMBAQEAAAAAAAAAAAAAAwQBAgUABgf/xAA9EQABBAAEAgkDBAEDAwQDAQABAAIDEQQSITFBUQUTImFxgZHB8KGx0RQy4fEjFTNCBlJyJGKisjSCkhb/2gAMAwEAAhEDEQA/ABOa4uYIo5MuuuIkA0dUYCqnunmjM2saTQFe7vjzb4IMQ4hwyv5bH+fEeq2YIxJxUva/iEU3DJJUpgaFGrViQKPkRf54T6PgkixzWO09wh4lpYwgoPwDhurhojzAqCW2WYCzA9nSWHVD59LINA2HcVPWNL4v3t0Lf+4ca7+7zURQh8AbxVzs5wbNLxKBs0e9WOFlhmXdXUAhdxzIDnnv8eeA43E4d2CeINC5wzN4g8dPLhohRseJRn4BD/bNJ+ugTyjJ/wAR/wDbhn/pplxSO5kBVxx1ASFk8yY2DUGAIJU8j6emN6aEkUdO9LRSmN1j0RGXiIlnkmIVNR91RQFjkAPhirIsmHLBrsPrfsiGUOmDvH8K4/EVMbpqolSAPO8JDDua8EhMmVrgWgqXh/EEhh0lhuDqUiwwIBoiq6jDWLikMjS0bNH2v3QIJIwwg8z969kBfTpkKe6XUD4eI/lhyG+pN72Pf8JKSutFba+35R3JQ3ChPli7RotWMdgLieIAEfLF2jVQ/Rq9hhJrzGGKS7VJwsaZJWrqAf8AD/HAC28ytHoSUrrhVu6XB0V7h6+Fv3kH34h26JHsfEIjMtDfG10QP8bvH2S2P0c0dyoOMaJCVaoyMUIV7X1YhcvccoXhGIpTa804ml1r3TiKXWvqxNLl5i1Ll5KNsAxguEq0f7lCHJ5kmhQs3QHQYyIWiyOYRHL11pR8fTqB8/rgdtBICsmzsR2ZTMnvJSe7UhQo2snc2fIX9/TGqxjWsDqs1/f1WJ0l0g6B7Yo93ceQulufD+ymTiChMtCCPtd2C3zJFn64y34iR124+C2GQjIMxsjihWb7TRRFlhRZBG2l5GcRwq3PTqol3H7KAnCkuIa3TcpjC9HyPonTys+nLvJCATe05lYq0ETry1Ruwv1GpL+oGANxYvULZf0I8x2H13EfglMHA+MQ5pQ8BNrs6Nsy3ysdQehG3PyOH2yB7bC83NhZMNIGvFH7pV9vuWuDKSfsvIh/vBSP+Q4o13ZcEyRpaxbFFVXuH8QkhJMZ2NalYAq1GwGU7N8+WAywslFOHnxHgeCMxz4zmYUd432sSfK9yuXjhkLKXMYAVgt/Mbnkb+OEMN0c+GfrC8uFGr3Fos2KMrMrt1qnZFB+hQKKIEYB8jtvjynSBP6l570+xtMHgr/DuDxwuWitAw3QHwXYNgdCNxtXM4BNinytDX61x4+CuXl2hWWe0+NpuIskY1MkaLQ58tVf5set6DIhwAe7QFx/CzsQ0yS5RwCUeKZKWIqs0ZRioYWKtTyPrjaE4lbYNpV0TozRC5yiDwllJXWNQU0So50SGo786PwPLDDInvhOTe/sP5QS4B+qlDL3jEHaqH3en5D4DAZGue2xvxHFHgIa7VXuJ5dQqnbZW2+B0j/lwXFEB+UcNPTT2VIBceY8dfXVVdNQbDm259Qu3wvUfpiYTURJ4k/QfyukH+QVwb9yfwifDAqx2SOe1+VD+OCkBaEH7FYTMBpFF9fyOJj1eFaQ9lWZMvRPQD7sMkJcKlEaTMnyZx9FGFuD/nBc3ZxSwFwowJcjRE+FC1I/tr92Kybo8I7Pmr2eHIY3Oh/9l3/l7BK9I/7jfD3VBxjRckgoyMUpXXmIpSvhiFy9JxyheY5SvDjguXOLgKV0FxNKLXko2OA4ltwu8FaM9oKLKSUwoeLff5cqx56MW+kZzsotdTliDtyI6ed9enLl8fLFyztaKA60+ezXMsUljvZaYCupJBPmeS/TGzGQ6Jp8fuvLdPxhrmSDfb3HutO7YcaeLhUs0bEOwVLHMa2CsfQ1dHoaOMKdhjc4cl6bouUYhsbjx3Wc8Qz8cM2Zy75cSpGjQQAsVEWk13gAHiZj4zyJJ54xyvY4aF72Ncx1E6nv7vJQcVyEXeRF5FgR8rC+yE22gK1BRzLKxN1uTjiFeKeQNcKzU4jfv70W7B5cR53KtDI8kc5njcNHo2jjV9Q8bWNRUWa3BGGcMSCR3LI6Uk6wAOFEFMftsymvhhb/AMOZG+oZP9Qw2Cso7L8+4hVRCTVGvdPFpYMGtgQ9Ffd3+ydm5fjgQp3aB/CaALdCqTbk1grRol3au0R/g3aSfIuBDIJI6UlCDpsgFgAaIIJIscyOowhisBDi29sUeY3R2yPhNNNhax2S7cZbN0pPdTfsOeZ/snk34+mPIY/omfDW4dpvMe44J+KdknceSzHtbni3E8wyMFPfAB+Wkp4LvmBtvX5Y9bgYQzo+JrhfZJrx1SZcevdXNe8Tzcc88n6WwtQwEsFsrFQdPPemI5+t7YtDF1UYEQ8irvdmJ6xDeF5ckeBWYEmtrO+1bddsegweKihDWSmide7evZZUsD5LMYsD1QuVbkI82r78Bmp89DifdWHZZrwCcuO5OFsoHgl0siK0kElavFXjjbmykm9Nmr6csY5xEn6pzJRoScrhtVkgO5Hv/tPNYBFbeAFg+yX8xKO4ChjbFmK3sQKVTXUgq/1xptjLY2g9/wBaHsgOe1z3EcgPufdfQ3p9BeCndORXktTcJBMwvyOCQAl6pK7TVMEZpiDy6Hy+OGyFRpQzRWXn25vJ+NYSOjHHvK4fsKXG5Dbp+dYVYgl2iI8IXw+vef6eWKybpiAdnz9le4iu4+GN7ogf+nP/AJH7BI9In/KPD3KoMuNEhJAqMjFaV7XlYoVK9QYra7dSd36YrmVqUDDFlAX2nFgF1r0JggCi17iVy4lbY4HMLjcO4q7BTgooFC6WNGyRQO4qtyKqjZA36Hy38u11PR5BbSERly690z6o76eLxDa6rmCfI4IZu1oChsjIGqYvZUpbNNGPtRN9QVP++N55ayFh5CvMbrF6agdNG0N3zexWvSdnhmMpNlZCQJF2P7LA2p9aYA115YyMTIHOtE6Iikw7KPj5rKuL8MaNgvEGky86gKs5UvBOFFKSyjUGoDcBiQBag3eRJhiLy6hexwXSGWjenK6++n2Xz5hJFjhkzkc4UAJHlsuXmYAkhAzRIQN25sa56TgYiedKR5MdEwl7Bqd7OnjVlaJ2B7OyRn9KzCCI933WXy4N9zHepix+1I7bk/HlelWmxhgrisd8xlOZEPaPlO94XnF8o9f+Bg/4LiyqvzHjlVE5YJCbYljXvE3sBQ5+QFYXEjKoJuncVQj6n+d8Ngdgnw+fRKg9oIn3hCsYAzjuR3xMY8FkBhe9C9ID7Gz06qAa9vnomi6wco4aqHO8PoI0Z7xWHMCjqAUupWyRRarOzVYwaEPkJAadOWqFO1jADe/kpsnBK8bARqwLAl2A1AgHaybo6rI6mvLD8fRc84BYDQFchzSpxscXZcd/VTCBzC8aRKxDaiwH6zcAafPT15eeFv8ATsTnvKdOCO/GwBlFw1RPshxqXJkmN1U1Tq315c1YXsRvthLpGDO5rC020e5PujYSUNYTehP8LrivDUkOSlj1Fs1K+5/suFPS23J325HE4GTJMRwZRrlx+yjEhr26bu4/RMHtC7ANlIO/acy+6gBi09KAB1mhQOMvBdJCaTJlrjv/AAjvY3LYKz+RaSKwN1/1t+VY9g2SEYcRuZ29818CdjzWWy8xN6X7BEIN026+oHX1wutVppgXvCIGeYIoJZgaHwFk/QYJA/I+ylsQ0vbTU28O7NZolVlURhiNyysa86U7/XDrnNJ7KpGyQNtyEcQyfcLmcuS76K8Spz16WNDV0Djre+M+bsNcz5qpzDKQmPP9lcqeEx5mESPMDTkLW+/PyPTzs+dYyRiDmA24FIdY4P1PHySLwqKtIoWZCPQUhvfz2rDD1qwHsjx9lbz8qiem3Xu1Ow62eeNHo7GthBbIdPDigY3DulfbdwFZEAI2Ao8iMb2cEWFmCPWiqk+QvAzIEQRFUpMrpxTPasWUuNYHTFDaiwF5NmNvL8/T+fLFHODKviaVsxdsoNGDhDte6cXC619pwQKLXhGOUqN8UcbBCsFXZyK6gG6rr/IGPMObWqaO6v8AB80AQhW7YGq8iCbN8iARWDYCDrsXG3vv019kOdxETq5Ju9lYKcVy/wCy5lS/PwE/jp+uN3HgdU4Dh+UnIMzAe8L9CuoA9Rjze5TF01CeE52R3aNwugOyVpJ5LqFkmjt6dcTLQdQ5KcOD1YLlT45mmWdctl1WIsFtwAoJdiApIGw2skC9xXrTWkfK06nghfZbi80k+lnV4WBAIfVuBqUgEa0sc1Y7eXXF3tDbHHwXA7UEy8Vyfe5eeL/xIpE/xIR+eBDdWX5KSSugPxGOVUZzHFISjAI1lSN25EjY/wAMJNw8gdd6XyTZlaWqjkZNFMrMrhrjZSBTKVokkigATy61h94/xUeJ9v5SrDT7XcgsxhVYO1iRi+pZCWscht0sWd98BYwuNendwR7AI+t7FOXafiCxk0oFjwoLofUk0Prj2mLxzcDhwzdx0H5K8t0bg3Ytzn7C7P3oKLg8wjy0WsFgW1lSdvESA23mFF36Y8zhumZosYYNMh7N1qNBevcbK9T/AKdE6Fs1doa1ehrgR3jkiGhXfxKFO5tTRHwI5cvn1x6vFN/TwNF2b0Xkcbi3TSulaKzcOGyVsnxCIqUmQkWalX3he+/nz/hjN/8ATyjq5xr/ANw3+fRaT4pmOzwu/wD1O3l88028K4cWzPBlidZIY6s7bF5ZHaxflX+2MHFdGOw0c84cHNNj/wCNC/VPxYtsj2RuFOq/RN3tvzDHLwxg0Glsj4Ix+HUY8j0XHllcTwH4WrQDFifEGooPJY/+RT+Jx7gmmgnkFktFE1zP3UKZ6v4YCJgE11hR3svx9MvMJ3Utp1UABe4I6keeLCUbq7XminbsZ2kOclYEEFXZgTXJjIyih5KAP5ss4Z+a+5cHksKMz9kWzXD882kd4cyXjO9ERxRrXPzDj4/DGT0hiCyZxA04+gQxHZV32PTJNkpsuU3G41LsbH7x3Hx8sZmIkdmcwbkWPEfkcUPqBuVn3GWjizHdSgx6JCeZIHhKitqQb7DcbbkYcgeJY8wTbCGEAoHxt1GaG2sFE5HYjeyD/PywdgsKZpC2TRXuDZ6IQr3jBN2VT56dJPTn4xt8ca+GxWVvVv0obpV7Wk5gd1J/SMDtpRwx+BH3kYYGIje7K0qqH53e8FAQ36oaIyWAAsk0AOpPLFiUvWqao/ZnnpEjdYuZvTYBHxs7Y89j+mcM1wjBtwPBNx4ZwFnkoe0PYfM5OMSSqoUmveBI5eR9Rhzo/pnDY15bEdQkzHKwW9tDxSwVxtt1UWvgMFCm1y2IJUhdZLKmWVYxzY86uut4VxMwhjLzwRomZ3BqeMp7LpJFJEiXzKqCzLuaoA+XTc7Hl08f/qTXuLQCnhCCTqhM/Y4wua73VGNZuKhpHMk6vD1257ehw/0VjwzGRXWpy78wR7oOJgPVu8LVns1me54lwwWDcqlvQyP3VfDSqn4k43sc6iWcwftf3ScbbiFeP1X6Uky/PGBaPkS7neG5lZZWy6RnWyuGaXRR7tY2Fd2/RPLqcSSHVZ2FbXxJ5hXAoUFQn7N5iUiaSSOPMK1UC0iNGKKgnRGVYNqIIG1nntXWKy7j0/Ku0gA6KbI9m3jm7951oC2UJQFA2dZa6qgb6Dpji5tbfX+FWisw9pPtULlstw9ise4knGxfzEf7K/2uZ6UOdFNrI8coVr9F8GqyOVXyPmLxAIJpELKba4zC0EB8ifqT/sMFeey0fN0OtVY4DHqzES9C4v4A2fwwbBR58Qwd/wBtUvi5MkDz3FMXaqrJADEjYm9lOwIo/taufpgvTIe7HNaT2SBXqbVuiHBuDI2Nmx6V9KUOTLkLGQOSsf7IqwD03PTny9aB0bgBjcdnbdA2eW/vt/SexeOMGHDeNUPRFP0ghHbkdJN/LHtcfA429x0A0HkvH9WC8DvCWIsue5Zh1v6XWPNiF74i9u5v7rZdIOtDT3J47NcKLcYy0eTIgaOCJizLYMiwK7llP7ROk8up54zoy4QO6/8AbdeeavDn4p2S83Yq99fBH/arI0ojizkf6NKgdhInihl25r1TrseVjc3jsN0Jhznmifvy4dxHDyNIUuPmYGtyXrqL+oPH7+Cy3jIVn0+FdJK6t/s0N+n2dqHIjBcRbWO8kWFrXEAmr4qo2ThA3n38ghP4Gtt+v8c3O/8A7fqnTDAB/ufRDgcHFpS08eySMnOX5K5/yEf6sO4Mb+SuP2lbR2R4ioyMzyXpXNzA7WdmN9a6Ef74wulXhsl1fb5a7eIHBMwxueaHI/dI/Z/j/C+HNmpYZJDKsxEcZXSHQ76fkSRZ32GEpmTySNLReunKtd9b8guaWtBB8/4WbdruO/pc8kqqEDNZC36+tH4408ND1TA1AlfmOi+7P8MZ4pMwHA7mSJKP2hLrG2/Sr+ZwxnpwbzUNYSLVrtBlmAy6yXZY3Z392IHr5g40Moc42hOsIPnIlQLpFMNJv6+vpgZYB+3QrkRSYugY7E88a8JMkYcUu80aUOVYiVCOYYV13vEubuqDUhfqfsm9ZaMud6Nnlvqa9uQx4BuSLHSl40Na+vr88tSUHZKntbIbLmt/DJ7pP7INmum177YN0S4Mx8khFAkHj3c6XGEyRUPm6/P/AF536497E4OAcOKynsymiviMHpUUb4oVcIv2V4d3jPN3qxmBWkpgdwoHXkN2Axi9LT5GdXlvNotDCM1znYLWeF9tIIkUKfG0Os6vtbb7aRZBsedVjyzcD1Umf5qiPeTYBSl2n7WxzH9U7/reVAhNIXxAAtsvM7i/lg0MTmSiQgdkg+hVHSOIonSqVD2U8FOd4tGzEtHlh3rHfcqbXf1kOquovHrekpWmZzhsBQ8T/F/RKMHZAX6YZcYaOo2jxylQyQ1z2xy5Y3/8QPGZETL5eKUCKQOZVRhbFStBq+zvdcifOhVwBlsrgLWHhMDtWDbXOJVVv/bnsbkYsg8jsVZE8FkEsx5CtupvbGZFGGEPa8kncae3LzRnYhpAYQO5ZJkey82ZiDQhSVJWiaLUqmlvYm2Yc+mHpZ2Ruyu7kF5ptqDhWUbLZj9epQrqFHo2nkTy5G8a3RToxMJCdKP48kjjbkhIZzH3VrjnEUljVUja1+01bW3Tnd+hrGhjMSyYBjI9joTw14b3fil8NDIyUvkd+78ceSuwsVOhV0otAGjRPI79a/2xp4LENjxD8PGwBrTWm91dlLytc5rZHkknny7lNxYaYWP9mvrQ/PD+OkAwzyfnBBw/amA71R7P5qPuwk+nQaAJAsH6bj1548rhMc1rQxwtP4rCvL+sYaKL5VMzFKZYZHEihzaj9YIkCgFg1XY8IN8gfLEytiljyZQRm24c9VZj5Gut29a/b+Va7R5ieWNZJpGkYilJN1ewHpjedFBDA4Qty0OHOlmxTmaYBxv+0r5nhjTS92rorSNcYckFrJobAgaj7tkXt5jHmcbjWyxaMAymiRx0O/fprS9DDAbaL3HHyXX/AGSC5QZiWYxMyM6IYXKnSxUKZB4VkYqaX4WReMy9aRiyhZSyMGbohrQvY6P18reUTn70H54dwgtpPf7Io/2/Nah2YSMcOjdvt52Qn1vMOPnQBOEMRF1mY1sb9CtDCOc0kcMh91nnbXhkWWlo5QTxyB5V7ssjKrSfaYq4bmBa15bbYUgfmFckjJoUlzwZeZiYpzETQCZhSBQFBRIpa6oC3VBXXbDGWkLdMGX4I2Xy2YtjXeZYit0bUkh1BqGoAhgCLHPc1eLRNzDMdDy4rQjhHUE+foR+VU7SlS2XKFSupiNPu80G1eoP340owQTazpEF4iDoW6+z9kXdHrzr0xRw1tVU+SH6lfn+JxrYNv8AgHn90hO7/JS5yw/WD4jFnDVOYNofIAea2nhuQ4e0SDOOqsY1dQ8zWxJYMSoawLA3oXZxgHo04n/K1jnakGhoKOi9Nj+kZcNO6JpYGjaw33S/22y2SOXkOUMTCMx7o7swJD6r1GgCVWtsRLgBhAwlha5xO+1cPNXwmOlxYlEhBaGWKrcEcu5Zdl2vy29cavRr8zS3kvKYr91hWWXbGoQkwdVWcYEUYFMvYGESNmIQLZ4JNjyNgV188YHTQIa1/IrTwbgWlqjkgcQROiRqRFq1BVJtVsgEnrW4o3ZwhnaBrz0R2YaSRr3tA7Is/wAJT/STpAscztXmANvTnsMWA1SdrYPY/WTIeU6Q0UmZc2K7pQVBbeyBzArm+NAi43MOpsep/gJTEwv66GRh7PavyseB4JU7R+1ziOZdtEpy8Z91ItiB0t61E11sDyAwuS1ujW33n8bJlK8/abOv7+bzDfvTOfxbFC9/KvJdQQ6WR3NsWZvMmzif8q7RW8vkH0ksrKDVEqdz6eeBSEgan6piFh10VYpfws/9fhgdqtWFxLFXLHAqHso6IzneOZmWIpLMXVtKhW3I03XwNGvUYL+jYwZgKPJItjb1gIGycey3aiPL5OOkbVHmJNgt95d2NumkotH+OEMVhnOnLjx+yejFj584pqzv6PLCFjKF5oo0aR6BSR9XjKGjfeGyRuBd3qwbo0/5yA6iAa9Pwk8XFI1tujNZhuCNPHksy4n2amSaNZU7ppplRAgsEE0WWiSRdV5408LC4M7WlOA312NnlporT4hrjmZqMpO3zvTjxfsFn8oRJ3ceZjWge6Y6hXMsjc2PMkeeNDAYqOJ7w0l2fWyadfcdj6hI4q3RDP2a001H029EvceziSoIhcbuyrpdSpHi5+RA9DjSxWIZLF1V0XEDUfL8is/BxPif1h7QaCbBvh83QnifY7NQjYCReY0H8jR+l4w5OjJm6s18P5T8HTGGl0Jy+P5RDsxxp4BM2YDkBGAVrBXUQTXLcgGtxy6YTeJIW7EHNx02H8rSiMbjYoivH5siPF+JLO8DxyyMzvErIa0gawRy2vejsD573hnDY0FpjbYJrjYqxe6FPhhnD9OPCjsu+2XFky2afucxL/VIAsLAANvqRmu1AJugCd6teeM2BodhWmt3E/PVaMzy2U0eHBCMj2sghyzpFHmFkkgaF4zNeXtl0tNoIJLn3tPIE/LFwwkoOcAUEnHF3aIa0P2Rp4swfKJvvaP/AGxoYPSPz9kZuw8VovZTL68jw3qFn7xh6GV9/wDPhU4hrYpG8SK+trShaCxzj/26eKrcW7SwJPltTju1yDupLhbdhoVUt6LXG491gCRQ3xkwxnJ5rNc7tJE9qPZ+KIjMw6NLS6ZAFZG1vGsg8LWKrUbUACwtWpOGmOOxVCpYMnF/R5SOSSRe+QXyAYpMS6qOhA5c+XlhwPLWUeY+1p98bG4ZjwdTf00r7H0QvtpFplhqq0XshUbt5HcdP+mDsdoSs+SqCWJyCF+C/gcUBtUKJcPX9Uvz/HG7gv8AYHn91mYg/wCU/OC+hTxj44l+6ewLqeCtZ4bAzRZaX9GXML3IA1TQpvqboyl9tI9CDy2N5HRmMYMLlfNkNknQ8+4gcfFbHTeGkkxrnNZmGn2CC9psoIsnmbywy5cqS36SJjI2/TSNNWx2H2jyAGKdKY1kwja2YSZToAKoUfHuV+ioHxdaXNLbYVmsaKJmVTai6JFEjzPXfnR5csH6L/cb3pY+N025q6ybY2iswOVWRcBcjtKZvZbRzpHnG4+PhIr61jD6Z/8AxytbAf8ALw9wuspkjHDLqZZBFSqdQ0lpG5WwAJHj2b+GMbrC8xit7Pfpp5LSa/qoi1ul768NPC1aX+j8qETMIGmZFdgqjYOLAtAosCvr1wO55XHqjoDSqHQxUHjU934CpZXPZSRgUhklpStab2skC2fYUaoY0IcPjZhTCkpsXg4tXqTOMEDP/RpCCqJjXb488Xd0diwNXknuP8oY6RwhPZb9ELHamEE1ltq2XUALqiTQ5n0rywsMM87uR/1TBs1TRduFUELlI9+dt+WkD7sScJm3cV362v8AiucvxuTNs0ZVVAUvtuSQfh5E7csUdhhHqpbiTIcqDOCNShbIkIPXT1HIedj5YqRqq3QrvVHPOdQB5geL42SR8rrF2AUhSONqdEpkBN73y6Df8saT9MoKSjIcbCYuzEwBykdFizsb8hqSq2r/AIQxmY7PlPcAPv8AlbHRUbTM3xJ9Bfsmjtbxowk0N3cLoVtNafETddGC74r0CxrcX1rm3lB9Tp9rTn/UAP6BsYP7juddPlJXftXNNmctNRZoHDJ3ja9RBLCzQJ907kk/THopHtmf1cTQ278NRy8l5FkLooyXuvbh/a0/h/tnjL6czA0YIWyh1qOeonwhiNl20nr6YyJ8DjItRTvD+UwyVr26/Pnig/bHimV4hxLh0MJSZGZWm079QNFdDpB2ry9cXw2MmbA4Sjbaxx24+KB+mZnc5lixV/j08Ee437MlOj9EzUkG9ohLMvOgCLBUdNj8sFh6ZGUB51PLxrb+ghvwXaJDQ6xxGvrX1olZ/wD0VLLPOuagbM9zSM8Klu73dhsPEB02B2G+NL9RHLM0SVThY+cEvHGW4cuw1tIOx25G+B23VXMcJy+XRp4ZdWoMvdmvCwUyA9Ctd2BRF7/Xp8LFCS9opdhMdPPL1UjK0u+fDw48Ck7i87O1uSWGxv0VR8+XPrz64xS1rYWBvM+y3HEl5JUXDcuskgV5BEpu2Iuv5+WAPe5jbaLRYI2yPDXOyjmUW/ofKhVZs8oBA2ERYixdUG/nbFgSRqocxo2OiafZQdMeaa68C7n94/7Y08KajHmrtGgT72ShYcIgfcaFVxvptVCuVJPNSR8rB6HGI+PW089wEbAD/wAR7+yTMpmjHFGZolTSjKplLRMoaUzqAXiKsVNgECt/Tc8cTi0uGw8OXK7SRjYTWcXyNj61SSe0Gbido0iabQmoaHcMib791WwViCeXlzxbXcoRb2qWldgpY1pnC92M1EwAG39VKCAK6Fiv1xTGyF0YDeCcfHlhF8z9govbdl0XOoFAtkB2Pmx+Q/6YJgnnKQdkhINAsuzEYoV5D88NgDgqo5wpf+7r8W/E42cEf8QWfiR2lNlYwXFjBX7o2DOqbuynEsykEeXhWM+HvAzRuR4m6sJAFAI325AczQPzvHRQslJd80XrGQiYZnk8vRUe23E8xnMsWd4XjQh2MScmsIFJ1no5NV0HmMFwDYzNlAINceI5qMRh+qj7BsHT3WfxOEaxv4b9fL4fycenw0ohcXHXReexTM+gVsThxam8a7J2Si2G1ndWWntKGUHEOKI2lons1ypWCKUaRrzJUkL4iQpGljyIp7HLewemPK9LTZcQYObM245/xx8tLWvgninD5wKi4lAkcWWisjvp2ZqJDaVbu62BJ3LnnvX0iAA55P8AtYAPEjMUbEzEOjjb8+Wl32iw3mRMNxmIllH9lSKUf4QD8xicC09XlO4+6ri67L+dj0TN2f4eywZUQzSwHRI7d2rsHowrbhASdPeX06774dx56mRgAsZRpw4rCw1Yhkgdf7iLHgKT/kJHfvIsxmpBlyCrGSB1F62jrW4AFsooV9oDmN0utdma5raIN6d2qI3CZCbeS08Pp3pezvYTgIDs2ba6JsTJsd9wAvPblgj5ppX5gDZ5DRMNLGNq7r1SJB7PQ3dgTy6nF1+iuNgVDkEuAwUsNxzseeBnEOCNlRrg3YuLLu0i5h3dA6lHSNOcYIUjv9dgMrWqnmBtvQzM52hCvGAHBKfG+Hnv7BZPDubr5GuWxxUuACacy3XshsmWj20+IDawOZv44gOdxVS1vBVo11SOxO2lt/Q+H/VjRPak1WewZWacAnPsLkh30TV9uTc7EKoWvUeIthbHu3b4LZ6Fb2XPO+U+w9yq/bvMgzQADcoz0PN2+/lieiRlzHn7f2r/APUR7TIzsB/HshOSl2JSMMbUBdgfCrXXzkH340esIeXt4D2P2tYDWARZXcXfhW2ySFSWkUMPsjVqO/SxR51scOwT5mW+0Cag7/EPXRQpl370EBiQVAo+KzrIog3fhFVvy88Dmyddkk2rj5qrGOdAXt4H2CbMv2r4jFHpaR6XfTOAWFEGwSQ5uuZLdSBhOborDTDsWPDUbqjMW5ho0f5Rb2Xds4st+kyZkMWnk1tKgsABm5i9fU1QOF5MJK5gMQsAVvXE+yOyWOD/ABu0/pW/atm8hmcvFNlmjeQs+opWvS0bDxDmPEy88XwEsxlEcuYCtj4jbw1UmONpLo613WPHLoZFsgINNgn0s40ekoWMkyNHL6i0xhQXau5q1wvIRBlMhQrvYtj9k1yXzrGc2LMcoCebE1urkSy/BFUtI8JC0aGiSh4aHvRgHffDAwT9y37IYkhN0RaYuysixx5xoyAvdx0Cvo9mh5kE+eCNjytpG20paPwjLBuD5YAEkZReRqmMJrfmOd/wvHmsU95Z2OaKw5TlOxA+lfhYhwLO5pYZJVzEqIBID+uYblGrbUNy1V61j0TYIv0Wehdn2WI6f/OI+a1T2hcJySxxSGKM3/WHT4q2GosKfYtZ8XK8eGwHSGIkLgDmoaA/wt+HCMe49ZoBxCTeJZBMtBpifWGlMgBNgAQTXvWy+IbG6vmbxu4LFNxPCiCL812Pwz8PE1juZIPly8kA7QZ5p54GYKS6jZWFbTSrQY7AUOdVjQLMhocllF1gIdnoJFRNSLRNigmo878S+Ij0sj6YsHC71+qGb2U2U40iRKpQkgnk4HM3y7onr54MMVMwUwgDw/lVMTHande5fjGuQAKqBmXe7oXuNl68uW2KjFzZhmd9AmIIW3oFtPsfijkgZH0nwVo2tgHbxHqaOw8t/PGRLh2PxDnP1024LVxUj442lnAnXyGnd7pU9qGQEOYzDCRblSmjU8yJEOsryBoBdvIYmGSsQbbsN+7kigNdE14JHAjhsdfss5zXAM1Gru+VzCRqhBdoXCjfayVoCzW+HxKNfCljSAF2igyOXZF8QI1AEX63y+VYd6OkFOA7knO3ZdSNh8uQAFonYzjDDJwpdRxy2y3saku9+XU7UOfmb83imZsQ8k/KXoMGGmDQaoBxPjsvf5bVp0NWk1uRqO93QJPi/vV0xWJ4ERY3nZ+eCpiWFswcRvsi/b7gbovD5CAUfKgLRsjSqc69GH34d6NYXF1+KHj52OjY1u4Jvzr8FWeyeaaXLJpDl44542CJKx8Soy7REHcxgeLw3V71gnS1ExuJ4V6LIwEXVulbwLgfUFGOPZWdgYUykssTmQSyGGRKXWJA4MjkGiSSAq9eeEMPK2CVshN1w1/oeXmm5AXsLW6ckC7Y8f7iWXJztLKFNNQQKaNj15gfQeQxvCSGEtkZELIv9x4rLayeYEGTQGv28j4pPbtlMDJojy6q+zKYUfUA7OA2pSGNubNWaHljFMI4rVzKzwrtpmjPErGII0gDAQRA072wDaNSjxHkRWKOiaNVZrtVe4tGGLBt75/L/rhPNqtNwQ5cog+yMdmKplCBROB3jeWkD5HV/oxq2A8nks1othTXwfizZaBJlaNnVKIY7ku7nwgEWQDv8sJzf5DrxWphZ24eKqsGuOu9riHRmpGlmI8CBVAZFAFknVb78+Q/iCYfNGaak+kMUcW7ORXD56qbs/mYYe+alKm9IosKYqPs9PAd7wx1bphY0Gt1840s6Q5WMa467oxxLPosFokZhYCgCFA0lbNGGMHc373S9zvjsKOrdmFka3fie88PnBWNv7JPzzof2l4ZkBQ4ZlJkbx7qdlWqI8CjxGt/vxLsTI92be9PL7p4YaFsQZVfOe35Txw7NyzRBjpeMjUC6a1oA7B7NEEEm9zvvheF8YxDWtJ3rejrqdNvqlJ4MkTiKJq+e22uh+ig7K8NimlKtltKd0lFWBDKQlgKSCt0Ry9bGHRK4MAa7jevn6p0wsc8l7NcoBrbhw4b/dDeMdn41zTrAysjJfcSHSb1oCBfnuPjWCfq3Ne0SNNb9yDJgGujcYngOrwI/hBuE9mGbMSmRWSJAxNeLTRoXuSFrfUduWGsVhcRI3PGR2jpZ+343SseJGHAbLeYDXT8aImeAlWjmjDGNHVy5pVK6gb1FqO387YjC4PERygSFt8gde/SlM3Scb43No6ituKHZXsewmEiZ7Ly6WtgsjK562AwGoXz35A4E52J6/tZg0u7639FDZY8t1as5gyxLndahCy2KIbYKauiQCdyfU4exQNOeduHh5gJjBvDoyBwW02V4egiAZo8silf/tqK9DR2+OPEvcJDlZprWvK6v8FPNIDiXd9eOqwXs/l3Xh8ruivA9oPCCwkLUjgkeFL2sHmBtj0T3/8Ao67ifqVlRNacSDxBC27tQoliaRhpEFh9QHiRqBI60NjdUQGAvHhuj4S1zjdr0mHcIHizYd9D38PHlxShNwoTRZGOCkMmXzVtVk2ppm/a8SqN/LHoDKyJpaBV1t3V/KxcXMX4iMPcSbdVm+CyLOpLl59MtF49LAdN1Dqf8wOH4nBzbCo9paaXmc4n3oUFQpVrsbHmT0G3PywXSkPiq6R2pNgctup33I86A3Px8sCLq0Vg1ap/8PKKZc7ag1ElEi63blhLFSNYwvcaAG6KBsApPZ72raGEN3EshbUNUULGizsxGoAA8xtZ+VYahlwjG5ZX04fZHlmbIS3rGgb677KPtx2jjfLSFMtNEZNLGSRGGsh1INtekELQ8W/ywXEYmCWMxscCTyFfi/RGY6BjCBKXO5cO/crUvaYA3DM8v/lXz8qO2MvrWmV7RuK+fVKMGoX5dy7gyKRSjQAQPMLV0BVnTfzvGnhXEPQXgFTylegONLMULKFqfA+HQQ8FklR9bTNoTatbu+jTRGy+EnzIFmvdx5jEFz5XvJqtK+d3zgtXDnq3MPLVBPaJlmVEcAEpO3Ic9RJP+ZK+OBYR3a8QtfpQZ8O144V9vfQp47WQ68lw2hqoGMfClG+/knMXjVwWLETiZDVj8Lzc0ReSG8/yhGf4FJweJ5Vzaw9+V8egPQANrpKm7sGwOa4h0pxBAeL4gIUsYGrPql7inbyRlUDi8/Ih6y6nVZPLZK2oVeOcw8R9VzC6td+5IXHuKNmczLKRZd2IHOhew9aGGpZ81XwAHoFSOIMFN04+qjyfCMxIG0QuQotjVADzJPTbCxlCLltEYey2bA75o9Koy7lh1JrrsLWr8yPMYE+TgrsbWqucV4kOetk5eHw/OxRN9PLCrGHkm3ycbQk8XXqGPzA/I4N1RQuuViTs7mlBHcM1/skHoR0N9TgoxURJ1TT+iMVG2st+BCj4vE2paRtMaBQwBq12O4HpiQb2QpsPIDQadO5Vsi8axOH1a2NUK5bc7+eG4XNa0gndIyMNd6J9m80sbxltBARrDglCDqNNW9bjli8QuMtB15hDnbq0kbK5PnEKKsa5b3qPcg3pNk6i4GwNUB/vfYZrmS3djakvKzsG1X4VlIwgEjaCGdhUuggUAaOght1A5jfzwCS43gAaa8L4Ck2HExgtOp/KK5dGCERSktopiU1k8gRrhkLEDUour5+WFxKaJIqh799UrOcbF66+yYux/GBE7M5KgR1d6vd08gwLcwOvX44ckDWsj80aKRzpZL20UK8SjlkAZkLXXjDLuXboQ63Uex1fTA2te59sOvMfAjzyxiM5xY5FVY81HeiBCsYHV1c3Y1UUNAEk7c6x7LBF8mGbJIe14EbWBv3Ddea6Rw4bIXjY/j580Rd+NE5aPLIh8JkYvq6kN4eR01vZo7/eh0lCYopsSDrl07tteHiuwkbXSxRvGl2fwq3GIFldWCmJKWkrUrUKJDaiQbHM1vfXfHlOjMfjX42PKSA7hmJFDckHRegnwmHiwzzerb4DfgNPL+kN7QZiage7MveKyN4t1UADetyKY42umcW2E9U2gHDfvJN93JB6Igd1GcC7J9vNahw3tNlc3AGRmyzAeNWHiJjUEKN/EK/IfDxsnZII0033BPrpa0OrcCb1+nylk0Xa0xcPi4WIbBmVhNr94d9rFLp67D3vPG65zf0pffaoivW1mNiyzWNrB+gC1LtBn0bh2eVldNKeIOK2ZlG2wvlufMk3vjzGCDi45dDofut+aJjJmGQgtPL33rfTkK2UHYZa4dDOhXUsSourkAzHUp8gdhfQm9+WHJD/AJM5/wCN/VZzY2ueRW/Hise9pWV0cRf9lli0k+QiReYPMFSD02xpYOUOj0OoP8+6DiI3MdqN/wCkRl7Cw01ZyN3EcjrHAhctoQvudZC2BXPy2NHBxKeIS1i6SynCp2ZozE3eRrRStxRPMc7s38x0OByzsZq41aYigfJ+0Wn/ANhOZEUuc7w6QViUmupk0i/IWRv0wpj2iSAg2R3b1YK5gIfR3Rr2c5WduFrH+jsV8TRSKDbMHPVeY98b4SxeHe+Rzmsu69dB9r81g4uOXrXhseYHyNihvpwv8r3td2fQcEnnImSRO7DRvICocMkbVS2a3FGt8NQYSONweB2vzv8AymsLg44nZ2ij46a7+ade2SseGZ0lif1EpA6VVivPb8MAiw0gxjpS7smxXp+PstcvFChy+y/MPDh4rsUOe/xHLr8sbsJ7YSp2ROCmlRQhktgNCmi2/IGjV+dbYde/KCSaVNTstc4BlwvBmBicCF5HVS4bQyOzUWAAYiiKG/PyxgSNz5u/3CeZYyqDtxlRmcmkkZA7tdfKyaZw1/XrhOB+TJfKvqtox54XNPcR/wDyNE0dls9IcjlHEiwi3Qs6BufeGqLLXuje+tV5GDqlJO23qL9PcrGy8B4oSvAYs0iztxNhrsaFEQ07kHT3jFgCfywVj2taNACue1xJC4/7HZQkg8TzexulzEK3VAHw+e9X+z0xYyjuQ+qdyKpcR4Pw+JdRzmfnKitC5sM+5qgFX053VDfkccJL1XFmtflUsp2Wmf8AWLBI0Mt92J8wyvYshSSTqbY7BVBoEE1ixk4V+EF0jWlUuy3s6kz5kkYjKRjYqQXdrG/PTpUiv+lYux+ZvZA8SuzB2rVL2v8AZHlspD3y5tquqddifIFd+hPI8sQ+RzKJIRI4nvNNaSVnn9CA8mUj4nE9YVBaAaIW4jM8NZHYpNEUGob7nY8qLDmPvHS6Wb+ncOS9HIelonakO+3tSDdlIof0GEtMVmYliK8IDEt5DzBuz15YpIIyTrqi4d2JFdm2V5k/O5E34NDIoOvLyeesL9epH8cQMwHZf9UUzakPYfv90Oz3YTLWLhjJJ/4ZYeflXlggdK0b2ggYeQG2V5V9lFP7K0fkJ1rl4wwHTa8HbiMQOG3eknw4B24HlfvaGD2dSRsO5zaht0AdOdkkjmbPM8jyxZuNN6/PsqSdHQPGmYADuOn0S/BwmbO9+sawtJGQHYIEbY7b2oN6cEM4Ybrccz47G/ulP9MzEtz1lNbfhMWRykkYcT5eXT3ZUBE1DUdV2UJO+o9Mc7FMkq+CZfgHtaclG+9LfGKjbUgekQECSwbDs3VR+1yrF4cR1ZsJGbAyPYQ8EBDeDSmM69Q8aggAfOuXnj2fQ7utw7i7hXlusfGx5gxoC0f/ALDZoAnvV394NZrVfMFth8MZWMxkeKiyNGW+IJ1HEbcUOJ00LryXX/jY5K7P2GzQRnLxqFUsas7BSepNbcsZnR8UGCm61up28im58XPiGdXIyhvulKSWFxEWIutSlga57EEBiD8Fw103G98oDDoB9090XkZAC4akk+hr2RJzqh0rTjXqsEMSaqwL18tqrHm3QFhotrw+ELWzgtJ3+qpZPh8aGJJARUqMiuNJB1odlK6uQPPzN4BLK4A+HsVMcEJabG23j3J67ZcKVss0UlqWV60tRA2NcyCNlscthzq8LYVwbIXDu91IjZig7XQce/6fOWyi7AZLLnIwgzTUI1EiKw06qDc9NBRdje+flj0f+ngsuv3arAmxn6V+U6n5vwpLM/YhuITyyTyiAbPl1rX3iuqE2bGwtQRV8x0whM39JIYxuOJ46/zvqtGMfqIw94JHdw07xxru+qocT4pPwzN9wIMgHiIYOkbjoDz1+Rr5nF2SF95twgvwjG05p0Ou1Hkg2W7dZiDPT5kLG0s5pwB4QdhS2Tt8/ngc0HW0Qaq/qrxyNiBa4WDX0Rzsjn9HEmgyqAyygjMGYalZg2pSgWtNXRu+WFp48mHLX6t0AHyuXP8ACmR7ZZMzQb1J+nj7Jo9nnaFIcp3Mxe4TN4VfTZEjGhVG/S/PEdfllIcNAL37hw8V5qbGGPEyMLdALu/bxXvaziMc3Ac7okXvGdZHQeEjVMrcr3taN/Xe8MYedjhq7Unj818kxgcSyQUTqSdNj/PkhuYh4zLBomzOWGXkXu5CiKWCv4SaKg9dzYw1L0dHA52IyjNVk67eivg+lMPi5BEwneuH2zX9PZZE0Sq4BldgpKg6QRQPTx8vFfzwSJ9EGk9IwNNWr7QgG1kKkbgmMj6FS331h1zrFEIYb3rYuwE0DcKggnlYI/e2QD4gZH1V4LAN72PxvGRnAkcDz9kfK7LYUaAMvdNdmJgw7txpsDdrWgN23O214z8jrdY4lbPR846vI465tO8WdO/SlW4jnpIuE5WVFSVVZU8TAUXDEj47rQG/LngsTCXF3D3Scj2xuIAs+10lfKdpswYm7oQ7FXKkGgJXJ0ghtwGHzFb9MNOjbuULrncF3J2peKhmYkYsuxWwCPCCCS2x25+ZxWPDdddOA8UKTFSM4IbJ24k1BlgVlDFgrsHQnqSOu1Lv0FYKOjX/APdf2Sr8UXjX7arTcxxJpcjkpJZXIzDwLojAVUBeNSFKgFbWRlsHkRyrFH5m6b/x+Um4OaKv+KV7hJjyj52AM65UZVMwF1FzEC0qy6CxYgVGDp33uueOHbj14p7DOOZpG64zXHMhLwvvWE02WjcJXKQkHSL8S/teYxYsjEYadgno3z/qCWkBxHl78ll5zeVZnaIFIyx0K27BegJ1H8TgLrvRKThwkObdWct2ZZuFz5pppQyuyoLsMvhUA2b94tuOmKusYkRtbp8KfdjJsnaeT5oxmuyUuXyMUq5mUvpjtDpIUlbIHM0OWEZMUesNs0urTEWLmaA1p4JcbiWbiV2LBgi6iGQefoBgzHRvIFbpn/UJWDtK3w7tZKHZJBEpFUdapdgEe9ID16A4vKwNox3XmfsK9UtiP+oIoLbLG5x/9oJ9dD90wxdrcypCmKRtQJHdyhgQK1fa6WOeKGQsbmc6vG1GC6UwOPcWxsII1NtH8ItBKzqjyQSRKLZXLjYg6Psknm1bjz8sWyUaJWg/FRR32xrpqBzHM86+iVvZ9mYcskxkkYySv4hpJAotW/M38Mb+N6MxTu01ugG9hY0HSmEPZz6lxOoPHbhX14rUOHdoMoiabcE7nUl7/TGYxzWiqKmYOe+y9vrS9zmfy8oCiWFVIN3HpN9N9Ww53t5Yh2Vw0+yLD1jDmALvB4I9P5WOtlR38rq4Yh2LICuyq3UcwN66c8eyibHh8B+2rYNSTq7Lw2C81jcTJPj8jmdlr6Bo/wDdv9OK0HNdqIZQ3dshkdkZu9ZVC6QdgATzurx5VuUiySPz37fdbTbBAoOAv55I1xbiuX/Rc26SoZf0Z1A7wGz3ZFAA7WQBy3oYahoyMaNnOH3r5wSj4pHB1N1HL8LHu0wXLTwwqdQ0NTEg8pH9KxoY2brJi8iia0HgFTBh3URXpof/ALFSZzNquVhDuImkkdfdq6ZefktVudhz64yJHETBwFgBa7ZmxxFhOpIpVuzmekzANMQkckV7kjxSqtmgFU2diee+AY5zOrca3afsVbDSNfmBq/54fwtP7e5RlKHX3ihHJD73akeEgjSflvjF6OA7Wd3Kjp8KtC+2aADVU+xPAkOWSTuzUkcbtCuxJbZWs8xdGrBAN30Pt2zZY2hprv4d/Or+DlhYrDtM3a1FCgR8uv7S/wBqTmonAnhQ0VCge8BqJfQeQOxAN1zGM3pGMyhz77F0PQ7hb2Da58bW4YW6rdXldX4pU7XcCnWdpVEssbDwSEPICBsNTbmwANiMZ8UrMgzEA8eGqDKyXOQ4HRKUp0yEuCdyaBo3+I+mGhskpd9Vovs+/wDrc0oj1MqysFLVuoF9L8xywGUEtbXA39Crh2R7gDV6fUfhOcHZnhPczPLNcrNIzr3xFMxLadIalF0N/LnhXEPEbCSe3Vgc9NPlq0UDZXBzYwRdF1cjR17tUL7adnuEx5bVlZv1rOi1+kMxKk0QVL7jFjIx2Tq9deW2h910WEDSTIwChoa42EyZXtBl8yrQxq5m7lnfZQA0YUFW8XMMo3GxAr4OOmbODA+6pJPwv6UieJgzg6edWf710X594y1EChsXFUB+zV7bn1O+K4f9to8+6vCzEgFklQAPM1VY0AeygWtA7PyBeE5WZIppJYZTYjUuxTUrn4C9I8qB88YwBMrh3+yeb/tmtvdOOb7dJxCOfLpkc0rrGxBmRVCEo2k0WJJ32ABJ+G+CYmdkbKdxQI7a+tigHZDhb5ng7pmHdXGcBewLtVSibqiKrn9cQ4gMJZz+fdMQMzy5X8vnNKHHOGRJmQ0MypGulAA2rWwbxLQrVRO/MDbfY4th5Bkc17bvj5DuRMdG0FrozWm3mfn4TZxDsI3EY8q8EscfdK/e6ieR00NvgcAw0rmOeBusyQuLqIWf8c7F5vL5kwyiMGgQw3VhsPCaB68tsOfqw4kHe+SrQaLTpxThGWjymSXMTz94lLUUbOmqkqrdVVqVBqBINV0OAMZJLoDoSa04HxrvRXQh0fWHYIvw7jEKo0QyuakPdsjPIYkLISWMfvtY3JrfmcS2BzG0CrRRNBoOQgSxLlpUjyJaLQZWQZpNwDRZtMQA2UkEWfDtyvHBruJTLoXF9NNn0SQ/ajJk3/Rx/wD2pPyAwXqe9KZ7VxeMqEfLnTpUElhfMtYB29fuxLYf85k+bLXkxbf0ghGvP1tTt2ykEZZFUEeRavlyHz3+GERhO1RT0nTMWjW1mIuv5IpfF5cxCsjuS0oCnfoTQHw9MEiiHXVySM8gkZnqr81aPFjeaCzzKI5KNjUB4itIO801YJ3XGxhsHFNI228edbCzwK8/jMHh5C6RzRfOteW41RzsY8nfMXAlJQCwiRmmo76efIbEmvnWMXHRRPyiP68Tz7ls9F4JuHa8t08yfuT9KQvj3GGhmkptgWoLLKGoFgxrV3YNqw2Xy88aI6Ojxbi0O7QBOrdNBsDd6+SwcfgRI4y5tzWrWu300sAjyciuSybnLiZ7LFkYaiGJDkadwqjkbqvnhNsk2Gn/AEuew29gQNjdXqPmi0uj8AyDC6AWeQIvlYJd9/BBDxZsxmEUSyry2UHfp1kIO98h0x36PEwRgyg0RY1B08gPqs+LD4hhIe66NakH7NaiHa/OSRMmWLBjK4Qhl30sqht7I5OfrgmHBLWp+SJzYHEHtcBx2KAZTgDT5vOPFmxlj30gO7jwF2NkqPd8I9OXLBn0GWa80RsEskha1pP9q3nOx+ZzAYjPnNNFsgJlNk81UuKUWBvsK3PLAYnBwJYBV61/SbmwE8BHWNykgnUjYfNt0Q7KZbOZeSUSxDLDu1YvLLpU6WqtQVuesn4KcXleHnJeo4FWgxXVgkx5gUu9ruHOM5Ge8hnaaSQgRSh9yRsx2A58zz38sE69rG5nbN3QJHumlblabOw+wV/tBwDNvlYlaIPJray0pZ1HNaJfTuA9jyIre8DhkbNJlj47ClOMjdHDnfQA3JPz5SO+y/hxiynEMtmImV501KQVoiNWarDWCDy264JicLM0WWkXQ271mQYyBxGV4JFnfgq36G7R5VjHMJpJBGxWR9K63ersldA8APkALxmHCyiR0bW1WurfBazp4eobK11kng4fn2T28udyWViRcvWiGMSP3iEHuEs6NxpBVWOrc8hWNSDF4ZkgjlsuOgrbb5pp48EpO50lFlUL4a6/N/oq3aTOxt3veJuZNKy6gpDb6bB2AIrp0byGJ6Ua6o2MO+tcPntsmuhZ5oWl9+Ire61+cUAzPG9WXVMrnAgCF2kaNlYAMVN1YBO1Wa5G96xi1TqcCfD4Vp9b1lyGrJ46j61XzxQmHsxlJVPecQbxbnSqD19Ti4xrm6GM+hQZcJ1v/K/AhNXZzhmRybZhxO0jzig7AeCzZAreje97GhiTig7YH0QJMJI3tADezZV3s5lsiY80ubnafvnt9TnToUDQtK1iq+4DkKwcYuNwbHIdtvv90u/DyCzGEpdruzvCu+gfh7+LUA0Q1kbMKILe6diCCfWvNyOSOzyr68EvJh58oOWtfpxUHZHMy5PKd7A6yfqpGcNEGA0qXYd4wtRsooCidua7rGYAltVel+OnwcVZ8DgA4Uarj5/RBe1HZhXUzLmcuXUkSKtjckkknqQTo2H2Ri0HWNpmQ0jzYfPbgdV7w/snOiK0ojBX7Gu3Gk7tpW7X13GC/rYiMoOu2yB+il3IWndn3fKQnKDVFpRR3pC3uFK1zXkQpNVYOMx80jZMzfsnYMKHtHGuC5hiaUt/3lhLLHHqmUIWsGT003pKg7dBy2wN82dwzC1b9JoXEVXzilOCeX9JzmTDSyBWV2YsoDMVTmFUaQQAPCrXZ88EljJY110OWv51Q4sOXzEDhxtdPwRDoOmIHVIzlxqQNUfhshbYmzy6nFHYh0bSdSNNAmJMLpl0+H3CIHhqlkjy65WQijI0kQFagBS6QTWpT/i+tHT522SR+fn9JNsTzYoafNFc4n2LeTLh0bL96bOhVrar2o2T6Ac/pisDXmqN2ds2v4V3ANsEbca0SdI0sUBgzJj71dBy4DMqKQdNyWVBpQaJBrY8rGNR0r4pA0Xp3g/awlmtdI3JQp3MEffXcKvm/wBIVdYly66RpKnMM+q6IoFz/Z8Q08j8TeB4mdlv1NBMS4eSFuehpyF/PNQDLCQZkTOjGPU4KSMb3ARQ+9gamqzvXO7xEjCBbSNvFXDRZEh11qtPoqM2R2SkjI0n/hp+039nf5+nkMLjEEXap+nbWioZTJymKeTuntmA907bE+XqMabXAklAbh5Gx/tNk8uQ/lV4srm2TuhDJorkEPQ3ua88DGUmwgjBSF4cWFMVZ2CKMGBgiaSBvZ0kHy88SyANcX2E6/PkDcuyExiVe915eZu9ZXYaWo1qPlY977sEEhZsUu2HTVhrwTJwHieYy8TsImBCIqhgASdAXa+dUScKOjzPC0InhrCMp4faku8dTNTHW0TitiaAu2Ynl+8cNxlzJC4WL00vuSUsD3Cgw78U1QcenfKLGmWc0EC8hsi0Dz/aAws+K8S6Y8b+qY7fVhuUpf4Xlc3FmRP+jatxSllA5jbn6YZkkkfHke4mhQvgEsGuEhcWblOmU7L5jiGfYZoLDcXeDR41saVZDtseV8x8cLMaerAbw5q0meJxcO7j/So8M7MZMRSz5mNn/wC8TRwKreJ9F0K93npBOw8XShbgw2KDqDdAAduB/KXmnioOfue8njturuT4bNlZ5Y4FkMG1FSL23pW1ggUxG4OKjDPFltgnfSvsU2zHMcxscrhlbdXwvyNjutXsw7q/eSR5jTpNxa9KgsQSwZWJPWgSa6YmPo98pGYEkbGr9whvxeHaL6wV5+wQTs1k8pNK6/odlWEmpZZCoAOykHwkksNvIHasJ9J4XEYWg7T0vj3n1TOFOHn1Y77+/wBk2zMWAUAAjxCz9objGXFKY3BzdxqtGaNksbmP1DhR8ChObzUltRUqV1Ly/eojr4b5Y9kel4yBlC+f/wD+WYyy510gv9LORRY7E1QHp8+mBO6VN7IQ6GjAAvZXIe7MkPe99KTY0WWDWpQqF/dYUBhJ+M6wEBrR3huvPdbuDw7WNF2a5nT0TmsOUnAVxNAV/wCGE0quwA8HIEADevPCrw0gmSvGtfytH/OT2PupeFcE4fDO0glLM2kFSg07ALRAG90NuV8sBDoNAOCuYMWWmxv3/P6VPi3Zrgw1a7U2QRbKVOw2uwKAqqw0HMO+iRMMxOb8Uhcfs74dM0fcHMhTXjBtSLv3tIq+Qr9rAXSR7WrmOVg1HoUwt7MOH0byzWb3Dybj/wDJZPLngT3Zdz9FVr3H+0mcV4QcvMxy57pV2RJYZHbz8BMhBJN7NQ+OKsc0gl1+lLWLJXMb2htzv1108lHkO0odVyTpOskoI/WRAI4Abc3ITQGpeZX0xzmaF16b6fPdAbIL6st8z5ctK05Kvn+FTwQz5hY0kYb33UZ948yRGD6gC6ocrxA6RMxDCDWnOvPWtUd0DIgXtILt++/voo/Z/wAVfNpnIcz3ZZU73U5CnwnoOW1DcDYfKw4qBrHiRnz+Ty9FSDEySdmTnw773rgP7UGf9pDxF0EMbMdmGo0PDTAGh1A6dB5YMzDB4PAFUnxPVuA3I+brvI+0y5IneIOACoijsEClABNU3usbonxeQ3s/Dlxs6lCjxAqga7t0A4/n48xmzm20RrIFbuyGN6UQEcgDuvKq367Ym3AZWt2RA1gIe93DbVM3Cu0kLgSsI3/Xguh2ABgYAnah/VAjnWwNdKlpzBrhoNRy31+6I6WJ5HV6cDoPEfah3Ll+PRfpZdAe6YJQNMpoWQw6i/ywKVoymh9KVixpf3dyqZ/PZV3t55krSK0mrI8ZBBWtyaBO1DCzInjVrBqpe4bF2yhz2W4aVMhzUjSHZSYzekVQA1UNiMEDsQ05Wt0QMkR7TjqhHHM93cw7qZ2IVQBQ2I86VRyAI5nzvB4WF7O00BUlIa/R1q3kuNh+870GzC6sdgDYXeuteI4Yw8WTMOFIcz7ymuKoRceQAAqNvMA4WOGeTujiVoXcXE2TKt+qSma7KRrsdP2e7I6dbONRpGUgJMue1tltDwoLvJcadCGGWjP70SV8qgFYhs0bdyEyyPFn9rD6EIxme0EcpCyZJar3oaVh8mFH/L8cWL2HY35FG6jpDkfp7o4XgWORF1T6lHdsvgaM1uDZ/wBxtyxW2u7vIqC3FsPav1aqOU4mlqJFnAXm4bX8yugGvgb+ODNwjdz9iEN+Kl2H3b7KrxjNM6sQkkkW9sjFlF8tS7FfgwGHohhGaEGz84pCU4xxtp9Sa9Ah0JYqAnfqP7LAD8Kw7HF0dVu+qVkk6TBrTyv8q8Mg2hXabMAElTqlJHu+QHrg3U4GXss18EuZ+kmHM+gOev5RzsXxJclM83fnMFk06JZm8wdQ/Vtfu4riOjGFtMYW9+lfUhcMVO8094cOQDj57FCv0LOiKeDLgypmDbMA5KePX4P1Y02efPbEmESEGSbLXN4v6flQ8OYf2lw/8He/4UWT7N8QMjWZIy12qrQB8qaRNI6YJLFTAY8QAB/7b89Lsqgka91OiLvFEIvZtM7B5ptLD9qeMAH08TnGTiJ4xeackd1gehoJqKPEX/jhry/Ca+DcEGRZJJSJUXoH7wtYAvYeLezZHlyrHm8ZJBYcHAjvI1+ea38NC4xlmzjxoiken4rlTE0iZWJQps61RfTkAW+7GbLJFK2o2tGu9/CrjDTseA+Q68r99FX4TxyCQqqZZLNC1gcqvxbu6AHnhjDxZ+yDfh/aHPC9oLrPmVLxbiJgA7s5R3uiiAChvuSW+XLrh9nQkjtTfoPelmOxkbTTjXr7ILne20vfJC/cIlfrGDBmUbWQqg8hfUHCkuG6p2V1X85LTwcQkBe2yPT78FU4twzLk/qwGB+1bKD6kNKu/wBcGc6Y6V51+URmHaNXt8r/AAER4D2EizFSyjMAbAHUovTtz7xiQKr5Y6Jsjj27+iDPKyLRgH1Pz1S5214pluGZuT9BCLIUqQtEJhZo7NfhP7Wok2eWCZyXEM+4+m6q2uqHWcddAfrsk3h3bB1R5DNomaVV7tIioKNZaS0dbo7afMjz2o/BtcePjf02Uf6g8CqFDgQfcrRuAZ45lUmGe74K9d0InB8i36yaQgDnenGdKwslyUSRzNjy218k1h5pJG9loA4kCvI/2imb7KTuWnOaMdHVG8knu1ZGmlWjZuySPQ4b6khuYurzV/1EQOQNsncZb9/ZI3DOMzQZjXmo/HRUTq4KtzJ1ajV0TbDTtXpiv++A2Fwvv+uvFGMXV/7jdOY27tOFJyHF8tNwybXmgQbqMELYHxGqid75csAyGNhYXWcwoAaIUoHXB7G9mtXfNFiPAGVJzfiRgUO+9Nte3P1xqzAlneNUhhcvW9x0XHajIiKdkC6K+zvY+Ibld8rOLQOJbZQcawMloIRC7LuCVIOxBog+lYMlASNQj2fJzzvLqCsqCwW8hsBtf+2BPkyEabp2Z/6l2YaUELyWX1RSefhI3/e/2xdx1CBG0FpteHh7BEfUBr1UvXw/71tiMwJqlLYnBoIKn/oXMtF3um089Qvp0uzz8sU62MOyqSyUi0fyfCp4ssswRlu7JPvHcjT8NPLnZwHrGueWpuFrg26VDLS5iQv+rBJbpHZBG5UULuhy9MWcWCtVIEhskBDM7FLEzF0IBBUEqQCCOny3weJzSNElMHtOqGgYIl1sKcNCx6Jp8qlijbIf+aS/uwnmct/9Ve1nyK+y/C8kg3zkJ9EUH8EYYoXuG5CIyaYimMNeispksiDfeyE+axOR90KjHdc7mij9Y7/ifM/2uo8tk1YspzBJ/ZRV/wCdlxUuc7j89Vb9Niju0ev8K3FJw9fEUe+oaQC/8OoYgZu/56qf0+JHED55KpHxfLLKHhicOt0UZifgd/EPQ/TDDIpHLnQOIp0jT5/x7qWPjxjYy/0ero5NCRiF1dSFJYA7eV4dZg5n/wDIJB7WjRz/AE3+wRc9s3VLOUy6eloR5cqw1Hg5LrrPRJSsw3Ek+Kp5P2iy95RSIRg0RCtsxPJQBW5+Z9MExUMMURc92v8A7j/fzihNijcabdIxmM/LmpCE/SEI2MeugpIsCRrJ5EGox19488ePn/6jkZoxrMnhbnDbStvUFWb0dEDmcTfiaHlt62hXabJjK5ZwBqdgdTWy6b62ZLJ6AAHfC8PSGJxLgHtoHnZJHnw8fVMMpp7J28K+gWd8IyeazRk7mSRAgss58I9ORJPXGm6BrACWA+Ct+ql4OIUeS4hnUkAXOhSDzIG1H4ah9B8sQcPhhrk9CfZR+sxRGUvsd4HuuZvaVxCijSq+/Or++8EPR0T20brxQm498ZsBt+H4RbJ57OSlu+myiRIAWdpDW4DaQFLEtTXVVsRd4TfhoWABgeSeA/lNt6Un3cG/ZUZu0eSVqJmlAPvRqEHxGslvqBi7cDNVih4/woPSjTu33/Cbo+IZfLxkLl119wZx3kzgtR9z9WgtjRO+22HocDULJXPsuPDYDx38UpNipeve1orLpflem/5UXYMcPzwkmmjmWXvDcMLFY1seEijr333J5g4efiW4UNYBd8e9K5ZJgXF23z5smnuWjIjWeZMszUisZJG2sNEADRBO4bYgjmdrVn6TgIyvYNtTw7vPzpdh4JWusO9d0D4jweJWBV5Te4MrsTXKljQqAQRzdm3HLGHL0g26jZ7BbsUEjx23nwSwOyGYzD/qzQXbZSSd+bf2jfwwVuPFVlLj3Ihw+XVz6Hen/inaObJZNUiRYGUBTpiNE8rLHa+ZO1k4tFiZHU1oyjia+aqkmGhJMjjm5a+w4JD4n2tzIiMzt3o16NRu9VXXkNt6wwyAvdrfiodimws0A8AKQ3h/bwsFXNI8kYXRSkWd7F6gQwF1vgsuEJ2OqDD0gAP26E+KDdq4FWnjjMYYm+gIpdIAFAe7fIbn4UTDZqp5ukPpKNjAHxirP4rTyQZF8Ba6qqFcya/L8sNLOaSBmC84hmnkfU5LNQBJN388QxoaNFSWRz3W5V9WLUhohwXLPLJ3UY3cUdt6G5+GKubdaWiRAk5RxT5N2TSNSukEaR1Brn578ycHLU6I20lTinDHUhVFadwQCB+OBluqo+HTQqPK8Kl0k3sb2u9q9cR1YOqGIyN1LxDMSR5ZUMjc6AvagOm/ywERtz3SI7NGzQoDlsyym9RHwOCPYHDZAjmc07qbOku2otqsdbxzGhooKZQXG7VTlzGLoG26d5pIl2cwxlT7pG/wICficJCMlehOPY3gp4OKH/hvI1/sRmvvIxPUt4rv9TdwU0kkp5mRR1LPGK/u2TfzxH+EKh6QmPFV4pYrppVY9PE8h/woQDg7HtGzUu/FTO/5H1Xc2ZVfNfUQV/zUR9ThpkrjoAEu+V9don1X2Wz0SD+tkP8AZMiqB8gL+V4YawO/c+vK/cIT89W0X4mvYq1kuM5fUxEUTmrZpJXOw/e5/D445/UtH73HyAVW9cdXADz/AKXMPazWbhysHOl0wgux8lLWeo3IHzO2F5MRFGDpfidPNXa0u1J9E1JwTOF1lkeMOVIPiAMC/wDlBQV1VYJIBJ21Vz8hieloZyRRrhpofHbTlv36pxsZB0/pEZ0iykLJJmHV2BK7uzIvmRrILeuwvpthKLETzSB0QoDeqFnxoad31XOY3/kskzfH5S7ETyEX4RId9PSyOvwx62nPAzeoSYOXQKaDiUch8Sudvsgk/wAcAdhJ67IV+tYN0O4hxaFtki/vOfvoDBIcPINXO9EKSVp0AUMPC1FHMO0I1aSyoHANXvUgPIg7eYw25xBoDXv09kADSyrjZLLRjbMFl2N92D8iFl2J8ib+mJa53EKSwA3aqcQnjeHwRaSHPiqgVN6bF1fri5AB0KYlka6MU2kd9okpGYjTWVAy6g1e/ify58zhbo+cuwkY8f8A7FE6QZWKf30f/iB7IX2PSR5mhjLBZl0MwBoE7qT5eIAX6nFcZQZmPA3+UPCup9cCFp3ZjgxjhuF01sLeaXVqF9AtWd+o2P3DGluc9ttAd6bjztPZCtdm+DGWUIdc0RcuZGPdqXqmQaSW8VKaH7J5Xh1mHBADmgAbeChz5WWSaKe5OzZo/rFRRWyjSFH4n5k3iH4EG6NBEj6QArslx79fnolXtF2HzLCR42Lqu66+ews6Re1m/XCv6eWPtAW0cePeaTP62GRtHRx9O7VYDmWcuwckmzfxxuNLcoIWM7MXkOUGsjYdeeL1ardbI3xztIcxBHEctlYtBB7yKPS7UK8R1UfPlzxVrADoryyvcyna+f2VXJQCQLHr0agTupNVZ287xZ2gtWjjElMBq0PzKaWI9TyxzTYSz25XEKI4sqIj2ezohnSQkgKd651+eJaaIJV43U60+DtIkp8Eo+lHBi8J9rmu2Kr5nME6jV7dNuh8v9sVzBdRQ7MHwuNVVX4Y61UhKeckJCgmwOXzwMpWUnQKriEFWI6IHLbzxFJgUQEQihQj3B9cWpEyjkiMOcloiKF6O5KRBfvprwHIOKHm7lLGM5IQq5ec/vd7/p0jFT1bd6Vmhx4IjluymekO8cMZ/thCR9zv9cDM8Y2RxE5GU7FSAXmM9oXqFuvh43Sh/dwI4pvBGEDqUD8I4LDvNmWmb0ckfRFFf4sd10x/a355qDCwauP1/CjPa3hUH/y+QVyORdVr42+s4nq8Q7c0qdZAzb6IT2p7VzZ2IRnLCKJGDgKDsQCAb2AFE9MXihyOzZrQ5Zc4rJX3XvZszZICY5UNI63C7FbUHbUEvWbuuY2JO+FMUI8VcefQHUD7XsujDma5deCNwcRiiiLzzyqfeMIy+ku45W0ivW+9k9NuWEHwSSPDYmDlmzXQ8GlvpSM00Lcfp+bSXxTiD5hmeSSSSzzayB6DoMbuEw8ENNIyjuGqWeS7c2h2tQRtdedfycbjMVgYaLInOI4udX0A90B0bncdPBFYRm80CkUcsqrzEaEgfEKMJYvpF057VN7h81VocCyPtNbrzP8AKZ+zHslz+bQuyrl1PLvrDHnyUCwPU1hPO8imbeg+eSKcjf3H01+eqoZ3sDJl8yMrmKDtRUx22sG6CDTd7Hc8q+eFpsS6O9NUwyCJ7Qb0TNxLszLDCsAyt6atnKGr2FgA77jyPL4kUcj8xc4Jgvh6sMYR5/0gz9j5pSpzEvdrd04IPi6BSAa5CzQqq2wbE9JxtYGtbqhQ9GOebLrCv9vuH5d5gVdmcx6TVALXiu78jdcue+AYO44mD/jRrxtMzsEhcXaFIcOUCMNMhUkjTupGoEaSdL2N/Q+e+NFvb7LuKzTB1eo9vytp4VwiZjIJFI1kkCQlEpiW35M25PhWvj0wJmDEEedzx87t/Wk07HNe4tjafED32+6Ptxf9FiWHLiOV6ov7iD90C9vQbfhgUmNiY7TtH6KI+jpZdX9kctz5oeO0M6RN3pj56tKEhtt+t7E/hhKXGF3d3BaEfRzAbHLjt8CXM37UOIougjLksDTaWsffWCMxDntIzH0FoEnRzGuBA+uizjN8FlYiUmMF99hteLx4qNo6ujoqv6Okcc9jVD85wx730X6DDMeIadrS0mBkbuQoJY3RdiQCOhO9YK1wcVR8b2MUUPFZl2Eslcq1GvpeDHUUk455GG7K8ljkfcq59aOKtFK8gc42QVCcs/7LfQ/7Ysg9W7kvUjcbhWB8wDjlwY7kV4oKmzYI335/HHLqLSj8fE7UEyUa5YlPtlaRajfOA7F7GJC4vahOb0nlXyxUpeXKQqmOSq7jOOV2HVWdeJtM2tag7QZZFtYnb106R9Wpf82M0MldujlzAoH7byttCkQHoGlI/wAAZR82GLjDHiVU4hnAWhmc7ZTURJmK9Ayp/lQyn6qMFGHaEJ2JPDRCouISZgt3MZf9pkiUD+9K+wHqUGL9hncoa2WY9kEqaDs1Co7yeRK5mmZyT+/SoTf7KvgD8UNmCytGPoogZp3Bo+qjzHGctFa5eFP3yNz/AId/oV+GKZZZP3eiOJMJB/tts8yr3Cez2bdROFeAdJHbu9vOybrBWwuadTSzZ8fC/TQ3y1/KsZLjAhbvZ85JPIuoKsYVwARROuQEA/BT9+KyNa621YKqyMmsra9b+n5XOekefxnKyFADUk2qVhtdgsAoHXZR8cAGHMX7SG91gfbVNtjDj2zaGx8LjeixLH4kV99YDJO9mjSmWYaPiF9N2fhPIkeuoH8sUbjZR/SIcJGVsXsz4pksrw9Y+9jiZCxk1kKSbPiPntWHsLiY6JeacT/VLNxuEmLwGC21p7/VHou3OTdykcpkIXUSqnSB03I3+WLS9IQxizfogN6OnI2HqlnjucePMyZxwhnKCOBLsRx8yzE14mJJoeQ3rGTPjM7gSPL8+3mn4MB1gyg9gbnme5IUnFc5GzNH3kjsdRZpAwvzomh8FA9DiWytce2+vL59U+7DtaOxGChMMWczGbjkzQeg4Y3soK7jYbdALwWaaBsLhGdSPPkqwwSukbnGg9OaM8K7Ez5/NzKGKRWWMjCxRP2BYs9LHlvh7CRF0Lb2A+qUxswheSRqStY7I+z3JZAh407yb/xZN2H7o5J8QL9cPtGXZYsspefZde0WeNYULk6tVKoNE+fyxn9IZMovdaXRGfrHVtX9LO87xtF1P3WsL5ueXpjOaWOcAQt15LGE2g0/aNJe9Pc0RQrWdywJ+4D8MWfC3MCBuoixIII5IYc7HIQDFuOXj/8Abi4HV6q4lY46t+qKNJDoAaKiu9az/wDzgWcXoEU1STuJwguxWZqJsA2K9KC1jRidp+0LHmhtxOcqlxHPKY1QLVdSbJ267eeGo0ripWtjACCrzwYrIbumXhmZYLX8/jjgFrMcaU8mcb+R/HE0pzlU5cwf5H8cchucqMWYYS2ESQkUA62PO+fSufxxxSM2rlfzM8sSKHhgCnYGlYk1fRjvRU/4T1361QKvP3ssRYQoFTxFkUA0bAve9PkOW3ocQpuk58F4pkAn6yPKm1Ipo0sHTzFjz/HGsf05ZuF5Qx45k1gvIvmSN/nos5OUfwGvf93fnvpv4WCL9D5YyV6jKV9msm8ZAdSpIuj5fyDjlVcq2ORQ7RGnM12ViiPRpCGb/OWb6AYjRV1VscEeRdeYzJVOhfVR/dDEEj1CkYG6Vo0COzDPcLOg715EmUioxxmZj9uYkRgjnpUAFvnY9MAdI893hum4oYW0avvO38ovl583P+rXSqj3dQVVHoicvnv8sDZHE7V7vLf59ExNjHRCmDz/AI/Nqjl+HRGR/wBNmlLpQ0oNZa+ga9Iw3HNCxoAjs9509Bqs6YYmY5mu9f5/CMNw93ULk8okKg33knikPkSSNvktYYfi42xm3eTR8+pS7MKc9vJPjsiKdkZJiGzmZeT0LE16Dfl8CMJP6VjLcrWeZTTYgz9uiauD8CymWUMsagj7Tc/qd/vxnPxBOrir246BScd7SRrEdDAnyWh/mJAHxGAh4c7QX9kxFE7dyyfM8QDSGqVegDBvqRscN9Ua13TPW2Vdy83kL9ScLOYmGvU5zQrz3HwPpigj1Vy61e4b2qkgDLEqAM2s6lvfaqN3W2OOHDt0Nwad1FPxGXNOzvbMx2A2A8gB8MVc1rCjxgloaNgjHC+yebcXQUdNRr/p88VBEhpoQ34hkX7j6I5JwWfLRqdCu7mgxOy7WSF8vU/TGiDFhG2xuZ54nYeA38zXpolI5X4yTtOysbrlG55WfYethD07TTZKbWCZH2Vw1hKH2QNqq+Y+nXAWYqbNZdf2TWIw0MjcpHmN/VS9pvbDJ3QXLxrG5952N6Ry8PrZGHGzySiqrw+aLMdg4YTmJzeOg/lIGT45NmJtUsjSG+bHlsdhhfExBrb4pzDTF5029AjedlUxFX2B6dTjOjDs9tTzy0toqLgfB++nlMYNEjUSwAH1wy8vLGtQ2CNji48V1nuB9w5BNgiwVII+uKOldVFGaxp1CFzORY1E/E4I0XwXE0hGd/WSBRVgEn4YfgYQ21m4iS3UEFzbarPQcsNs00WTP2xm5KvFzGLnZLR/uCK5dueJatAL1m/msWXKvI/81jkNxUUOZKMWAB2rcbcwfP0/HEFKv1crk/HpXTQwQ8/Fp8Xi3bf+0dz+Q2xVVpe5ftBIgAVI9I5AgkdN923I0qATuAo9blRS7HaSQ/8ADh5EbR1z5kb+e+OXNBJUo4lJKyF40YJVKBXI9d9zW297AWDjgmGxOpRZ/i0ukoVRdQosB4iDV2bN2RZPMm75nHFDkiLTqgpXHIZai3Zf+u+X+oYHL+1Ew/7wiHbn/wCY+WAwbFOYv9y5zfvr/wCmv4YA39p8SmZf3N/8QrTf1kv7p/HAx+0Kj91f7Fe8/wC6Pzx2I/arcVo0f9Snywk/ZC/5KMe8fhgS4oB2l91ccz9yJEkjtNzT93GrhtkR+xQnK88MP2Q40xDkPhjO4p5uy9XkMRxRRsqw+1gvJBKfexP9ZH8PyxlzfvTz/wDYWo5P88aGE4eK81iN/JV+L81+OCT/ALgmMDsVjvaf3h/e/E4Vi281szbpE439n4H8RjVw3FYuO4fOIV3gf2PicBxXFNYT9jUS4x7y/L8cLYfYpmXcI52f9yT/ANYfhgOI/aEeD9xRHjnup8H/ABwu3gmeaTc9zONCJLOQnK/1sv8A6bfljSZ+0LGk/wB53ghfQ4vxSn/AqKH3h8cXOyWj/cFfXHN2TxUh5Yup4KpJiEF68k93+9+WLf8AFLO/eoDgalfHEqCvk54gqW7otw3EtWjGouLcx8MS5CxHBUGxCVK//9k="/>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0" name="Picture 2" descr="http://www.supplierlist.com/prod_img/waterled/187192_Indoor_LED_display_scre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068960"/>
            <a:ext cx="3386472" cy="251522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Sensory Overload in Times Square - The Neon Heart of Manhattan, New Yo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062" y="3068960"/>
            <a:ext cx="4045267" cy="25282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121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2"/>
                                        </p:tgtEl>
                                        <p:attrNameLst>
                                          <p:attrName>style.visibility</p:attrName>
                                        </p:attrNameLst>
                                      </p:cBhvr>
                                      <p:to>
                                        <p:strVal val="visible"/>
                                      </p:to>
                                    </p:set>
                                    <p:anim calcmode="lin" valueType="num">
                                      <p:cBhvr additive="base">
                                        <p:cTn id="19" dur="500" fill="hold"/>
                                        <p:tgtEl>
                                          <p:spTgt spid="12292"/>
                                        </p:tgtEl>
                                        <p:attrNameLst>
                                          <p:attrName>ppt_x</p:attrName>
                                        </p:attrNameLst>
                                      </p:cBhvr>
                                      <p:tavLst>
                                        <p:tav tm="0">
                                          <p:val>
                                            <p:strVal val="#ppt_x"/>
                                          </p:val>
                                        </p:tav>
                                        <p:tav tm="100000">
                                          <p:val>
                                            <p:strVal val="#ppt_x"/>
                                          </p:val>
                                        </p:tav>
                                      </p:tavLst>
                                    </p:anim>
                                    <p:anim calcmode="lin" valueType="num">
                                      <p:cBhvr additive="base">
                                        <p:cTn id="20"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290"/>
                                        </p:tgtEl>
                                        <p:attrNameLst>
                                          <p:attrName>style.visibility</p:attrName>
                                        </p:attrNameLst>
                                      </p:cBhvr>
                                      <p:to>
                                        <p:strVal val="visible"/>
                                      </p:to>
                                    </p:set>
                                    <p:anim calcmode="lin" valueType="num">
                                      <p:cBhvr additive="base">
                                        <p:cTn id="25" dur="500" fill="hold"/>
                                        <p:tgtEl>
                                          <p:spTgt spid="12290"/>
                                        </p:tgtEl>
                                        <p:attrNameLst>
                                          <p:attrName>ppt_x</p:attrName>
                                        </p:attrNameLst>
                                      </p:cBhvr>
                                      <p:tavLst>
                                        <p:tav tm="0">
                                          <p:val>
                                            <p:strVal val="0-#ppt_w/2"/>
                                          </p:val>
                                        </p:tav>
                                        <p:tav tm="100000">
                                          <p:val>
                                            <p:strVal val="#ppt_x"/>
                                          </p:val>
                                        </p:tav>
                                      </p:tavLst>
                                    </p:anim>
                                    <p:anim calcmode="lin" valueType="num">
                                      <p:cBhvr additive="base">
                                        <p:cTn id="26"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3607" y="548680"/>
            <a:ext cx="7920880" cy="369332"/>
          </a:xfrm>
          <a:prstGeom prst="rect">
            <a:avLst/>
          </a:prstGeom>
        </p:spPr>
        <p:txBody>
          <a:bodyPr wrap="square">
            <a:spAutoFit/>
          </a:bodyPr>
          <a:lstStyle/>
          <a:p>
            <a:r>
              <a:rPr lang="en-US" dirty="0">
                <a:hlinkClick r:id="rId3"/>
              </a:rPr>
              <a:t>https://ww</a:t>
            </a:r>
            <a:r>
              <a:rPr lang="en-US" dirty="0">
                <a:hlinkClick r:id="rId4"/>
              </a:rPr>
              <a:t>httpsw.youtube.com/watch?v=GodkGafZsh4</a:t>
            </a:r>
            <a:r>
              <a:rPr lang="en-US" dirty="0"/>
              <a:t> (How LED works)</a:t>
            </a:r>
          </a:p>
        </p:txBody>
      </p:sp>
      <p:sp>
        <p:nvSpPr>
          <p:cNvPr id="3" name="Rectangle 2"/>
          <p:cNvSpPr/>
          <p:nvPr/>
        </p:nvSpPr>
        <p:spPr>
          <a:xfrm>
            <a:off x="473607" y="1268760"/>
            <a:ext cx="7920879" cy="369332"/>
          </a:xfrm>
          <a:prstGeom prst="rect">
            <a:avLst/>
          </a:prstGeom>
        </p:spPr>
        <p:txBody>
          <a:bodyPr wrap="square">
            <a:spAutoFit/>
          </a:bodyPr>
          <a:lstStyle/>
          <a:p>
            <a:r>
              <a:rPr lang="en-US" dirty="0">
                <a:hlinkClick r:id="rId5"/>
              </a:rPr>
              <a:t>https://www.youtube.com/watch?v=5GQq8W5xu3c</a:t>
            </a:r>
            <a:r>
              <a:rPr lang="en-US" dirty="0"/>
              <a:t> (How a LED is produced) </a:t>
            </a:r>
          </a:p>
        </p:txBody>
      </p:sp>
      <p:sp>
        <p:nvSpPr>
          <p:cNvPr id="5" name="Rectangle 4"/>
          <p:cNvSpPr/>
          <p:nvPr/>
        </p:nvSpPr>
        <p:spPr>
          <a:xfrm>
            <a:off x="473607" y="1988840"/>
            <a:ext cx="8274857" cy="369332"/>
          </a:xfrm>
          <a:prstGeom prst="rect">
            <a:avLst/>
          </a:prstGeom>
        </p:spPr>
        <p:txBody>
          <a:bodyPr wrap="square">
            <a:spAutoFit/>
          </a:bodyPr>
          <a:lstStyle/>
          <a:p>
            <a:r>
              <a:rPr lang="en-US" dirty="0">
                <a:hlinkClick r:id="rId6"/>
              </a:rPr>
              <a:t>https://www.youtube.com/watch?v=6e8hBJ5-fdc</a:t>
            </a:r>
            <a:r>
              <a:rPr lang="en-US" dirty="0"/>
              <a:t> (Light from Crystals)</a:t>
            </a:r>
          </a:p>
        </p:txBody>
      </p:sp>
    </p:spTree>
    <p:extLst>
      <p:ext uri="{BB962C8B-B14F-4D97-AF65-F5344CB8AC3E}">
        <p14:creationId xmlns:p14="http://schemas.microsoft.com/office/powerpoint/2010/main" val="308797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528404" y="621841"/>
            <a:ext cx="6264275" cy="1378567"/>
          </a:xfrm>
        </p:spPr>
        <p:txBody>
          <a:bodyPr>
            <a:noAutofit/>
          </a:bodyPr>
          <a:lstStyle/>
          <a:p>
            <a:pPr algn="just" eaLnBrk="1" hangingPunct="1">
              <a:lnSpc>
                <a:spcPct val="90000"/>
              </a:lnSpc>
              <a:buFont typeface="Wingdings" pitchFamily="2" charset="2"/>
              <a:buNone/>
              <a:defRPr/>
            </a:pPr>
            <a:r>
              <a:rPr lang="tr-TR" sz="2400" dirty="0"/>
              <a:t>For example;</a:t>
            </a:r>
          </a:p>
          <a:p>
            <a:pPr marL="0" indent="0" algn="just" eaLnBrk="1" hangingPunct="1">
              <a:lnSpc>
                <a:spcPct val="90000"/>
              </a:lnSpc>
              <a:buFont typeface="Wingdings" pitchFamily="2" charset="2"/>
              <a:buNone/>
              <a:defRPr/>
            </a:pPr>
            <a:r>
              <a:rPr lang="tr-TR" sz="2400" b="1" i="1" dirty="0">
                <a:solidFill>
                  <a:srgbClr val="FF0000"/>
                </a:solidFill>
              </a:rPr>
              <a:t>Silicon</a:t>
            </a:r>
            <a:r>
              <a:rPr lang="tr-TR" sz="2400" dirty="0"/>
              <a:t> is known as an </a:t>
            </a:r>
            <a:r>
              <a:rPr lang="tr-TR" sz="2400" b="1" i="1" dirty="0">
                <a:solidFill>
                  <a:srgbClr val="FF0000"/>
                </a:solidFill>
              </a:rPr>
              <a:t>indirect band-gap</a:t>
            </a:r>
            <a:r>
              <a:rPr lang="en-GB" sz="2400" b="1" i="1" dirty="0">
                <a:solidFill>
                  <a:srgbClr val="FF0000"/>
                </a:solidFill>
              </a:rPr>
              <a:t> </a:t>
            </a:r>
            <a:r>
              <a:rPr lang="tr-TR" sz="2400" b="1" i="1" dirty="0">
                <a:solidFill>
                  <a:srgbClr val="FF0000"/>
                </a:solidFill>
              </a:rPr>
              <a:t>material.</a:t>
            </a:r>
          </a:p>
        </p:txBody>
      </p:sp>
      <p:sp>
        <p:nvSpPr>
          <p:cNvPr id="98307" name="Rectangle 3"/>
          <p:cNvSpPr>
            <a:spLocks noChangeArrowheads="1"/>
          </p:cNvSpPr>
          <p:nvPr/>
        </p:nvSpPr>
        <p:spPr bwMode="auto">
          <a:xfrm>
            <a:off x="468313" y="2392272"/>
            <a:ext cx="6624637" cy="1200329"/>
          </a:xfrm>
          <a:prstGeom prst="rect">
            <a:avLst/>
          </a:prstGeom>
          <a:noFill/>
          <a:ln w="9525">
            <a:noFill/>
            <a:miter lim="800000"/>
            <a:headEnd/>
            <a:tailEnd/>
          </a:ln>
          <a:effectLst/>
        </p:spPr>
        <p:txBody>
          <a:bodyPr>
            <a:spAutoFit/>
          </a:bodyPr>
          <a:lstStyle/>
          <a:p>
            <a:pPr>
              <a:defRPr/>
            </a:pPr>
            <a:r>
              <a:rPr lang="tr-TR" sz="2400" dirty="0"/>
              <a:t>What this means is that</a:t>
            </a:r>
          </a:p>
          <a:p>
            <a:pPr>
              <a:defRPr/>
            </a:pPr>
            <a:r>
              <a:rPr lang="tr-TR" sz="2400" b="0" dirty="0"/>
              <a:t>as an electron goes from the bottom of the conduction band to the top of the valence band;</a:t>
            </a:r>
          </a:p>
        </p:txBody>
      </p:sp>
      <p:sp>
        <p:nvSpPr>
          <p:cNvPr id="8196" name="Text Box 4"/>
          <p:cNvSpPr txBox="1">
            <a:spLocks noChangeArrowheads="1"/>
          </p:cNvSpPr>
          <p:nvPr/>
        </p:nvSpPr>
        <p:spPr bwMode="auto">
          <a:xfrm>
            <a:off x="8442325" y="3284538"/>
            <a:ext cx="701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tr-TR" altLang="el-GR" b="0"/>
              <a:t>CB</a:t>
            </a:r>
          </a:p>
        </p:txBody>
      </p:sp>
      <p:sp>
        <p:nvSpPr>
          <p:cNvPr id="8197" name="Text Box 5"/>
          <p:cNvSpPr txBox="1">
            <a:spLocks noChangeArrowheads="1"/>
          </p:cNvSpPr>
          <p:nvPr/>
        </p:nvSpPr>
        <p:spPr bwMode="auto">
          <a:xfrm>
            <a:off x="8039100" y="4713288"/>
            <a:ext cx="56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tr-TR" altLang="el-GR" b="0"/>
              <a:t>VB</a:t>
            </a:r>
          </a:p>
        </p:txBody>
      </p:sp>
      <p:sp>
        <p:nvSpPr>
          <p:cNvPr id="98310" name="Freeform 6"/>
          <p:cNvSpPr>
            <a:spLocks/>
          </p:cNvSpPr>
          <p:nvPr/>
        </p:nvSpPr>
        <p:spPr bwMode="auto">
          <a:xfrm>
            <a:off x="7210425" y="2133600"/>
            <a:ext cx="1779588" cy="1717675"/>
          </a:xfrm>
          <a:custGeom>
            <a:avLst/>
            <a:gdLst/>
            <a:ahLst/>
            <a:cxnLst>
              <a:cxn ang="0">
                <a:pos x="0" y="0"/>
              </a:cxn>
              <a:cxn ang="0">
                <a:pos x="642" y="924"/>
              </a:cxn>
              <a:cxn ang="0">
                <a:pos x="1326" y="12"/>
              </a:cxn>
            </a:cxnLst>
            <a:rect l="0" t="0" r="r" b="b"/>
            <a:pathLst>
              <a:path w="1326" h="926">
                <a:moveTo>
                  <a:pt x="0" y="0"/>
                </a:moveTo>
                <a:cubicBezTo>
                  <a:pt x="107" y="153"/>
                  <a:pt x="421" y="922"/>
                  <a:pt x="642" y="924"/>
                </a:cubicBezTo>
                <a:cubicBezTo>
                  <a:pt x="863" y="926"/>
                  <a:pt x="1184" y="202"/>
                  <a:pt x="1326" y="12"/>
                </a:cubicBezTo>
              </a:path>
            </a:pathLst>
          </a:custGeom>
          <a:gradFill rotWithShape="1">
            <a:gsLst>
              <a:gs pos="0">
                <a:srgbClr val="00B050"/>
              </a:gs>
              <a:gs pos="100000">
                <a:schemeClr val="folHlink"/>
              </a:gs>
            </a:gsLst>
            <a:lin ang="5400000" scaled="1"/>
          </a:gradFill>
          <a:ln w="9525">
            <a:solidFill>
              <a:schemeClr val="tx1"/>
            </a:solidFill>
            <a:round/>
            <a:headEnd type="none" w="med" len="med"/>
            <a:tailEnd type="none" w="med" len="med"/>
          </a:ln>
          <a:effectLst/>
        </p:spPr>
        <p:txBody>
          <a:bodyPr/>
          <a:lstStyle/>
          <a:p>
            <a:pPr>
              <a:defRPr/>
            </a:pPr>
            <a:endParaRPr lang="tr-TR">
              <a:latin typeface="Arial" charset="0"/>
            </a:endParaRPr>
          </a:p>
        </p:txBody>
      </p:sp>
      <p:sp>
        <p:nvSpPr>
          <p:cNvPr id="98311" name="Freeform 7"/>
          <p:cNvSpPr>
            <a:spLocks/>
          </p:cNvSpPr>
          <p:nvPr/>
        </p:nvSpPr>
        <p:spPr bwMode="auto">
          <a:xfrm rot="10800000">
            <a:off x="6659563" y="4386263"/>
            <a:ext cx="1779587" cy="1717675"/>
          </a:xfrm>
          <a:custGeom>
            <a:avLst/>
            <a:gdLst/>
            <a:ahLst/>
            <a:cxnLst>
              <a:cxn ang="0">
                <a:pos x="0" y="0"/>
              </a:cxn>
              <a:cxn ang="0">
                <a:pos x="642" y="924"/>
              </a:cxn>
              <a:cxn ang="0">
                <a:pos x="1326" y="12"/>
              </a:cxn>
            </a:cxnLst>
            <a:rect l="0" t="0" r="r" b="b"/>
            <a:pathLst>
              <a:path w="1326" h="926">
                <a:moveTo>
                  <a:pt x="0" y="0"/>
                </a:moveTo>
                <a:cubicBezTo>
                  <a:pt x="107" y="153"/>
                  <a:pt x="421" y="922"/>
                  <a:pt x="642" y="924"/>
                </a:cubicBezTo>
                <a:cubicBezTo>
                  <a:pt x="863" y="926"/>
                  <a:pt x="1184" y="202"/>
                  <a:pt x="1326" y="12"/>
                </a:cubicBezTo>
              </a:path>
            </a:pathLst>
          </a:custGeom>
          <a:gradFill flip="none" rotWithShape="1">
            <a:gsLst>
              <a:gs pos="0">
                <a:srgbClr val="00B050"/>
              </a:gs>
              <a:gs pos="100000">
                <a:schemeClr val="folHlink"/>
              </a:gs>
            </a:gsLst>
            <a:lin ang="16200000" scaled="1"/>
            <a:tileRect/>
          </a:gradFill>
          <a:ln w="9525">
            <a:solidFill>
              <a:schemeClr val="tx1"/>
            </a:solidFill>
            <a:round/>
            <a:headEnd type="none" w="med" len="med"/>
            <a:tailEnd type="none" w="med" len="med"/>
          </a:ln>
          <a:effectLst/>
        </p:spPr>
        <p:txBody>
          <a:bodyPr/>
          <a:lstStyle/>
          <a:p>
            <a:pPr>
              <a:defRPr/>
            </a:pPr>
            <a:endParaRPr lang="tr-TR">
              <a:latin typeface="Arial" charset="0"/>
            </a:endParaRPr>
          </a:p>
        </p:txBody>
      </p:sp>
      <p:sp>
        <p:nvSpPr>
          <p:cNvPr id="98312" name="Oval 8"/>
          <p:cNvSpPr>
            <a:spLocks noChangeArrowheads="1"/>
          </p:cNvSpPr>
          <p:nvPr/>
        </p:nvSpPr>
        <p:spPr bwMode="auto">
          <a:xfrm>
            <a:off x="8016875" y="3375025"/>
            <a:ext cx="122238" cy="168275"/>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pPr>
              <a:defRPr/>
            </a:pPr>
            <a:endParaRPr lang="tr-TR">
              <a:latin typeface="Arial" charset="0"/>
            </a:endParaRPr>
          </a:p>
        </p:txBody>
      </p:sp>
      <p:sp>
        <p:nvSpPr>
          <p:cNvPr id="8201" name="Line 9"/>
          <p:cNvSpPr>
            <a:spLocks noChangeShapeType="1"/>
          </p:cNvSpPr>
          <p:nvPr/>
        </p:nvSpPr>
        <p:spPr bwMode="auto">
          <a:xfrm>
            <a:off x="7773988" y="3460750"/>
            <a:ext cx="608012" cy="158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314" name="Oval 10"/>
          <p:cNvSpPr>
            <a:spLocks noChangeArrowheads="1"/>
          </p:cNvSpPr>
          <p:nvPr/>
        </p:nvSpPr>
        <p:spPr bwMode="auto">
          <a:xfrm>
            <a:off x="8199438" y="3375025"/>
            <a:ext cx="122237" cy="168275"/>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pPr>
              <a:defRPr/>
            </a:pPr>
            <a:endParaRPr lang="tr-TR">
              <a:latin typeface="Arial" charset="0"/>
            </a:endParaRPr>
          </a:p>
        </p:txBody>
      </p:sp>
      <p:sp>
        <p:nvSpPr>
          <p:cNvPr id="98315" name="Oval 11"/>
          <p:cNvSpPr>
            <a:spLocks noChangeArrowheads="1"/>
          </p:cNvSpPr>
          <p:nvPr/>
        </p:nvSpPr>
        <p:spPr bwMode="auto">
          <a:xfrm>
            <a:off x="7834313" y="3375025"/>
            <a:ext cx="122237" cy="168275"/>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pPr>
              <a:defRPr/>
            </a:pPr>
            <a:endParaRPr lang="tr-TR">
              <a:latin typeface="Arial" charset="0"/>
            </a:endParaRPr>
          </a:p>
        </p:txBody>
      </p:sp>
      <p:sp>
        <p:nvSpPr>
          <p:cNvPr id="8204" name="Line 12"/>
          <p:cNvSpPr>
            <a:spLocks noChangeShapeType="1"/>
          </p:cNvSpPr>
          <p:nvPr/>
        </p:nvSpPr>
        <p:spPr bwMode="auto">
          <a:xfrm>
            <a:off x="7235825" y="4721225"/>
            <a:ext cx="608013" cy="31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5" name="Line 13"/>
          <p:cNvSpPr>
            <a:spLocks noChangeShapeType="1"/>
          </p:cNvSpPr>
          <p:nvPr/>
        </p:nvSpPr>
        <p:spPr bwMode="auto">
          <a:xfrm>
            <a:off x="7773988" y="3460750"/>
            <a:ext cx="608012" cy="15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7" name="Oval 15"/>
          <p:cNvSpPr>
            <a:spLocks noChangeArrowheads="1"/>
          </p:cNvSpPr>
          <p:nvPr/>
        </p:nvSpPr>
        <p:spPr bwMode="auto">
          <a:xfrm>
            <a:off x="8027988" y="3357563"/>
            <a:ext cx="122237" cy="168275"/>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el-GR" altLang="el-GR"/>
          </a:p>
        </p:txBody>
      </p:sp>
      <p:sp>
        <p:nvSpPr>
          <p:cNvPr id="8208" name="Line 16"/>
          <p:cNvSpPr>
            <a:spLocks noChangeShapeType="1"/>
          </p:cNvSpPr>
          <p:nvPr/>
        </p:nvSpPr>
        <p:spPr bwMode="auto">
          <a:xfrm>
            <a:off x="7129463" y="4365625"/>
            <a:ext cx="183515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9" name="Line 17"/>
          <p:cNvSpPr>
            <a:spLocks noChangeShapeType="1"/>
          </p:cNvSpPr>
          <p:nvPr/>
        </p:nvSpPr>
        <p:spPr bwMode="auto">
          <a:xfrm flipV="1">
            <a:off x="7524750" y="1125538"/>
            <a:ext cx="0" cy="51117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0" name="Text Box 18"/>
          <p:cNvSpPr txBox="1">
            <a:spLocks noChangeArrowheads="1"/>
          </p:cNvSpPr>
          <p:nvPr/>
        </p:nvSpPr>
        <p:spPr bwMode="auto">
          <a:xfrm>
            <a:off x="8027988" y="758825"/>
            <a:ext cx="360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tr-TR" altLang="el-GR"/>
              <a:t>E</a:t>
            </a:r>
          </a:p>
        </p:txBody>
      </p:sp>
      <p:sp>
        <p:nvSpPr>
          <p:cNvPr id="8211" name="Text Box 19"/>
          <p:cNvSpPr txBox="1">
            <a:spLocks noChangeArrowheads="1"/>
          </p:cNvSpPr>
          <p:nvPr/>
        </p:nvSpPr>
        <p:spPr bwMode="auto">
          <a:xfrm>
            <a:off x="8820150" y="393382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tr-TR" altLang="el-GR"/>
              <a:t>k</a:t>
            </a:r>
          </a:p>
        </p:txBody>
      </p:sp>
      <p:sp>
        <p:nvSpPr>
          <p:cNvPr id="2" name="TextBox 1"/>
          <p:cNvSpPr txBox="1"/>
          <p:nvPr/>
        </p:nvSpPr>
        <p:spPr>
          <a:xfrm>
            <a:off x="560678" y="3882291"/>
            <a:ext cx="5811522" cy="830997"/>
          </a:xfrm>
          <a:prstGeom prst="rect">
            <a:avLst/>
          </a:prstGeom>
          <a:noFill/>
        </p:spPr>
        <p:txBody>
          <a:bodyPr wrap="square" rtlCol="0">
            <a:spAutoFit/>
          </a:bodyPr>
          <a:lstStyle/>
          <a:p>
            <a:pPr>
              <a:defRPr/>
            </a:pPr>
            <a:r>
              <a:rPr lang="tr-TR" sz="2400" dirty="0">
                <a:solidFill>
                  <a:srgbClr val="002060"/>
                </a:solidFill>
                <a:effectLst>
                  <a:outerShdw blurRad="38100" dist="38100" dir="2700000" algn="tl">
                    <a:srgbClr val="000000"/>
                  </a:outerShdw>
                </a:effectLst>
              </a:rPr>
              <a:t>it must also undergo a significant change in</a:t>
            </a:r>
            <a:r>
              <a:rPr lang="en-GB" sz="2400" dirty="0">
                <a:solidFill>
                  <a:srgbClr val="002060"/>
                </a:solidFill>
                <a:effectLst>
                  <a:outerShdw blurRad="38100" dist="38100" dir="2700000" algn="tl">
                    <a:srgbClr val="000000"/>
                  </a:outerShdw>
                </a:effectLst>
              </a:rPr>
              <a:t> </a:t>
            </a:r>
            <a:r>
              <a:rPr lang="tr-TR" sz="2400" dirty="0">
                <a:solidFill>
                  <a:srgbClr val="002060"/>
                </a:solidFill>
                <a:effectLst>
                  <a:outerShdw blurRad="38100" dist="38100" dir="2700000" algn="tl">
                    <a:srgbClr val="000000"/>
                  </a:outerShdw>
                </a:effectLst>
              </a:rPr>
              <a:t>momentum.</a:t>
            </a:r>
            <a:r>
              <a:rPr lang="tr-TR" sz="2400" dirty="0">
                <a:solidFill>
                  <a:srgbClr val="002060"/>
                </a:solidFill>
              </a:rPr>
              <a:t> </a:t>
            </a:r>
          </a:p>
        </p:txBody>
      </p:sp>
    </p:spTree>
    <p:extLst>
      <p:ext uri="{BB962C8B-B14F-4D97-AF65-F5344CB8AC3E}">
        <p14:creationId xmlns:p14="http://schemas.microsoft.com/office/powerpoint/2010/main" val="3376675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Effect transition="in" filter="blinds(horizontal)">
                                      <p:cBhvr>
                                        <p:cTn id="7" dur="1000"/>
                                        <p:tgtEl>
                                          <p:spTgt spid="98306">
                                            <p:txEl>
                                              <p:pRg st="0" end="0"/>
                                            </p:txEl>
                                          </p:spTgt>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98306">
                                            <p:txEl>
                                              <p:pRg st="1" end="1"/>
                                            </p:txEl>
                                          </p:spTgt>
                                        </p:tgtEl>
                                        <p:attrNameLst>
                                          <p:attrName>style.visibility</p:attrName>
                                        </p:attrNameLst>
                                      </p:cBhvr>
                                      <p:to>
                                        <p:strVal val="visible"/>
                                      </p:to>
                                    </p:set>
                                    <p:animEffect transition="in" filter="blinds(horizontal)">
                                      <p:cBhvr>
                                        <p:cTn id="11" dur="1000"/>
                                        <p:tgtEl>
                                          <p:spTgt spid="98306">
                                            <p:txEl>
                                              <p:pRg st="1" end="1"/>
                                            </p:txEl>
                                          </p:spTgt>
                                        </p:tgtEl>
                                      </p:cBhvr>
                                    </p:animEffect>
                                  </p:childTnLst>
                                </p:cTn>
                              </p:par>
                              <p:par>
                                <p:cTn id="12" presetID="42" presetClass="path" presetSubtype="0" accel="50000" decel="50000" fill="hold" grpId="0" nodeType="withEffect">
                                  <p:stCondLst>
                                    <p:cond delay="0"/>
                                  </p:stCondLst>
                                  <p:childTnLst>
                                    <p:animMotion origin="layout" path="M -3.33333E-6 4.9711E-6 L -0.06041 0.18427 " pathEditMode="relative" rAng="0" ptsTypes="AA">
                                      <p:cBhvr>
                                        <p:cTn id="13" dur="5000" fill="hold"/>
                                        <p:tgtEl>
                                          <p:spTgt spid="98312"/>
                                        </p:tgtEl>
                                        <p:attrNameLst>
                                          <p:attrName>ppt_x</p:attrName>
                                          <p:attrName>ppt_y</p:attrName>
                                        </p:attrNameLst>
                                      </p:cBhvr>
                                      <p:rCtr x="-3021" y="9202"/>
                                    </p:animMotion>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8307"/>
                                        </p:tgtEl>
                                        <p:attrNameLst>
                                          <p:attrName>style.visibility</p:attrName>
                                        </p:attrNameLst>
                                      </p:cBhvr>
                                      <p:to>
                                        <p:strVal val="visible"/>
                                      </p:to>
                                    </p:set>
                                    <p:anim calcmode="lin" valueType="num">
                                      <p:cBhvr additive="base">
                                        <p:cTn id="18" dur="500" fill="hold"/>
                                        <p:tgtEl>
                                          <p:spTgt spid="98307"/>
                                        </p:tgtEl>
                                        <p:attrNameLst>
                                          <p:attrName>ppt_x</p:attrName>
                                        </p:attrNameLst>
                                      </p:cBhvr>
                                      <p:tavLst>
                                        <p:tav tm="0">
                                          <p:val>
                                            <p:strVal val="0-#ppt_w/2"/>
                                          </p:val>
                                        </p:tav>
                                        <p:tav tm="100000">
                                          <p:val>
                                            <p:strVal val="#ppt_x"/>
                                          </p:val>
                                        </p:tav>
                                      </p:tavLst>
                                    </p:anim>
                                    <p:anim calcmode="lin" valueType="num">
                                      <p:cBhvr additive="base">
                                        <p:cTn id="19" dur="500" fill="hold"/>
                                        <p:tgtEl>
                                          <p:spTgt spid="9830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P spid="98307" grpId="0"/>
      <p:bldP spid="98312"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6389" y="462263"/>
            <a:ext cx="8280920" cy="646331"/>
          </a:xfrm>
          <a:prstGeom prst="rect">
            <a:avLst/>
          </a:prstGeom>
          <a:noFill/>
        </p:spPr>
        <p:txBody>
          <a:bodyPr wrap="square" rtlCol="0">
            <a:spAutoFit/>
          </a:bodyPr>
          <a:lstStyle/>
          <a:p>
            <a:r>
              <a:rPr lang="en-GB" sz="3600" b="1" dirty="0">
                <a:solidFill>
                  <a:srgbClr val="002060"/>
                </a:solidFill>
                <a:effectLst>
                  <a:outerShdw blurRad="38100" dist="38100" dir="2700000" algn="tl">
                    <a:srgbClr val="000000">
                      <a:alpha val="43137"/>
                    </a:srgbClr>
                  </a:outerShdw>
                </a:effectLst>
              </a:rPr>
              <a:t>LED,  Principle of Operation</a:t>
            </a:r>
            <a:endParaRPr lang="en-US" sz="3600" b="1" dirty="0">
              <a:solidFill>
                <a:srgbClr val="002060"/>
              </a:solidFill>
              <a:effectLst>
                <a:outerShdw blurRad="38100" dist="38100" dir="2700000" algn="tl">
                  <a:srgbClr val="000000">
                    <a:alpha val="43137"/>
                  </a:srgbClr>
                </a:outerShdw>
              </a:effectLst>
            </a:endParaRPr>
          </a:p>
        </p:txBody>
      </p:sp>
      <p:sp>
        <p:nvSpPr>
          <p:cNvPr id="5" name="Rectangle 2"/>
          <p:cNvSpPr txBox="1">
            <a:spLocks noChangeArrowheads="1"/>
          </p:cNvSpPr>
          <p:nvPr/>
        </p:nvSpPr>
        <p:spPr>
          <a:xfrm>
            <a:off x="611560" y="1489110"/>
            <a:ext cx="8095749" cy="244394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defRPr/>
            </a:pPr>
            <a:r>
              <a:rPr lang="tr-TR" sz="2400" dirty="0"/>
              <a:t>As we all know, whenever something changes</a:t>
            </a:r>
            <a:r>
              <a:rPr lang="en-GB" sz="2400" dirty="0"/>
              <a:t> </a:t>
            </a:r>
            <a:r>
              <a:rPr lang="tr-TR" sz="2400" dirty="0"/>
              <a:t>state, one must conserve not only energy, but also momentum.</a:t>
            </a:r>
          </a:p>
          <a:p>
            <a:pPr algn="just">
              <a:defRPr/>
            </a:pPr>
            <a:r>
              <a:rPr lang="tr-TR" sz="2400" dirty="0"/>
              <a:t>In the case of an electron going from  conduction band to the valence band in silicon, both of these things can only be conserved:</a:t>
            </a:r>
          </a:p>
          <a:p>
            <a:pPr algn="just">
              <a:buFont typeface="Wingdings" pitchFamily="2" charset="2"/>
              <a:buNone/>
              <a:defRPr/>
            </a:pPr>
            <a:r>
              <a:rPr lang="tr-TR" sz="2400" dirty="0"/>
              <a:t>				</a:t>
            </a:r>
          </a:p>
        </p:txBody>
      </p:sp>
      <p:sp>
        <p:nvSpPr>
          <p:cNvPr id="6" name="Rectangle 3"/>
          <p:cNvSpPr>
            <a:spLocks noChangeArrowheads="1"/>
          </p:cNvSpPr>
          <p:nvPr/>
        </p:nvSpPr>
        <p:spPr bwMode="auto">
          <a:xfrm>
            <a:off x="1979711" y="4365104"/>
            <a:ext cx="555024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spcBef>
                <a:spcPct val="20000"/>
              </a:spcBef>
              <a:buClr>
                <a:schemeClr val="hlink"/>
              </a:buClr>
              <a:buSzPct val="75000"/>
              <a:buFont typeface="Wingdings" pitchFamily="2" charset="2"/>
              <a:buNone/>
            </a:pPr>
            <a:r>
              <a:rPr lang="tr-TR" altLang="el-GR" sz="2400" b="0" dirty="0">
                <a:solidFill>
                  <a:srgbClr val="FF0000"/>
                </a:solidFill>
                <a:latin typeface="+mn-lt"/>
              </a:rPr>
              <a:t>The transition also creates a quantized set of lattice vibrations</a:t>
            </a:r>
            <a:r>
              <a:rPr lang="tr-TR" altLang="el-GR" sz="2400" b="0" dirty="0">
                <a:latin typeface="+mn-lt"/>
              </a:rPr>
              <a:t>, </a:t>
            </a:r>
            <a:r>
              <a:rPr lang="tr-TR" altLang="el-GR" sz="2400" b="0" dirty="0">
                <a:solidFill>
                  <a:srgbClr val="FF0000"/>
                </a:solidFill>
                <a:latin typeface="+mn-lt"/>
              </a:rPr>
              <a:t>called phonons</a:t>
            </a:r>
            <a:r>
              <a:rPr lang="tr-TR" altLang="el-GR" sz="2400" b="0" dirty="0">
                <a:latin typeface="+mn-lt"/>
              </a:rPr>
              <a:t>, or </a:t>
            </a:r>
            <a:r>
              <a:rPr lang="tr-TR" altLang="el-GR" sz="2400" b="0" dirty="0">
                <a:solidFill>
                  <a:srgbClr val="FF0000"/>
                </a:solidFill>
                <a:latin typeface="+mn-lt"/>
              </a:rPr>
              <a:t>"heat“ </a:t>
            </a:r>
            <a:r>
              <a:rPr lang="tr-TR" altLang="el-GR" sz="2400" b="0" dirty="0">
                <a:latin typeface="+mn-lt"/>
              </a:rPr>
              <a:t>.</a:t>
            </a:r>
          </a:p>
        </p:txBody>
      </p:sp>
    </p:spTree>
    <p:extLst>
      <p:ext uri="{BB962C8B-B14F-4D97-AF65-F5344CB8AC3E}">
        <p14:creationId xmlns:p14="http://schemas.microsoft.com/office/powerpoint/2010/main" val="292109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1" nodeType="clickEffect">
                                  <p:stCondLst>
                                    <p:cond delay="0"/>
                                  </p:stCondLst>
                                  <p:childTnLst>
                                    <p:animScale>
                                      <p:cBhvr>
                                        <p:cTn id="18"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a:xfrm>
            <a:off x="354833" y="1844824"/>
            <a:ext cx="8249616" cy="318343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711200" indent="-711200" algn="just">
              <a:spcBef>
                <a:spcPts val="0"/>
              </a:spcBef>
              <a:spcAft>
                <a:spcPts val="600"/>
              </a:spcAft>
              <a:buFont typeface="Wingdings" panose="05000000000000000000" pitchFamily="2" charset="2"/>
              <a:buChar char="Ø"/>
              <a:defRPr/>
            </a:pPr>
            <a:r>
              <a:rPr lang="tr-TR" sz="2400" dirty="0">
                <a:solidFill>
                  <a:srgbClr val="002060"/>
                </a:solidFill>
              </a:rPr>
              <a:t>Phonons possess both energy and momentum.</a:t>
            </a:r>
            <a:r>
              <a:rPr lang="en-GB" sz="2400" dirty="0">
                <a:solidFill>
                  <a:srgbClr val="002060"/>
                </a:solidFill>
              </a:rPr>
              <a:t> </a:t>
            </a:r>
          </a:p>
          <a:p>
            <a:pPr marL="711200" indent="-711200" algn="just">
              <a:spcBef>
                <a:spcPts val="0"/>
              </a:spcBef>
              <a:spcAft>
                <a:spcPts val="600"/>
              </a:spcAft>
              <a:buFont typeface="Wingdings" panose="05000000000000000000" pitchFamily="2" charset="2"/>
              <a:buChar char="Ø"/>
              <a:defRPr/>
            </a:pPr>
            <a:r>
              <a:rPr lang="tr-TR" sz="2400" dirty="0">
                <a:solidFill>
                  <a:srgbClr val="002060"/>
                </a:solidFill>
              </a:rPr>
              <a:t>Their creation upon the recombination of an electron and hole allows for complete conservation of both energy and momentum. </a:t>
            </a:r>
          </a:p>
          <a:p>
            <a:pPr marL="711200" indent="-711200" algn="just">
              <a:spcBef>
                <a:spcPts val="0"/>
              </a:spcBef>
              <a:spcAft>
                <a:spcPts val="600"/>
              </a:spcAft>
              <a:buFont typeface="Wingdings" panose="05000000000000000000" pitchFamily="2" charset="2"/>
              <a:buChar char="Ø"/>
              <a:defRPr/>
            </a:pPr>
            <a:r>
              <a:rPr lang="tr-TR" sz="2400" dirty="0">
                <a:solidFill>
                  <a:srgbClr val="002060"/>
                </a:solidFill>
              </a:rPr>
              <a:t>All of the energy which the electron gives up in going from the conduction band to the valence band (1.1 eV) ends up in phonons, which is another way of saying that the electron heats up the crystal.</a:t>
            </a:r>
          </a:p>
          <a:p>
            <a:pPr marL="342900" indent="-342900">
              <a:spcBef>
                <a:spcPts val="0"/>
              </a:spcBef>
              <a:spcAft>
                <a:spcPts val="600"/>
              </a:spcAft>
              <a:buFont typeface="Wingdings" panose="05000000000000000000" pitchFamily="2" charset="2"/>
              <a:buChar char="Ø"/>
              <a:defRPr/>
            </a:pPr>
            <a:endParaRPr lang="tr-TR" sz="2400" dirty="0">
              <a:solidFill>
                <a:srgbClr val="002060"/>
              </a:solidFill>
            </a:endParaRPr>
          </a:p>
        </p:txBody>
      </p:sp>
      <p:sp>
        <p:nvSpPr>
          <p:cNvPr id="5" name="TextBox 4"/>
          <p:cNvSpPr txBox="1"/>
          <p:nvPr/>
        </p:nvSpPr>
        <p:spPr>
          <a:xfrm>
            <a:off x="426389" y="462263"/>
            <a:ext cx="8280920" cy="646331"/>
          </a:xfrm>
          <a:prstGeom prst="rect">
            <a:avLst/>
          </a:prstGeom>
          <a:noFill/>
        </p:spPr>
        <p:txBody>
          <a:bodyPr wrap="square" rtlCol="0">
            <a:spAutoFit/>
          </a:bodyPr>
          <a:lstStyle/>
          <a:p>
            <a:r>
              <a:rPr lang="en-GB" sz="3600" b="1" dirty="0">
                <a:solidFill>
                  <a:srgbClr val="002060"/>
                </a:solidFill>
                <a:effectLst>
                  <a:outerShdw blurRad="38100" dist="38100" dir="2700000" algn="tl">
                    <a:srgbClr val="000000">
                      <a:alpha val="43137"/>
                    </a:srgbClr>
                  </a:outerShdw>
                </a:effectLst>
              </a:rPr>
              <a:t>LED,  Principle of Operation</a:t>
            </a:r>
            <a:endParaRPr lang="en-US" sz="36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956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a:xfrm>
            <a:off x="405248" y="1638894"/>
            <a:ext cx="5729787" cy="4176464"/>
          </a:xfrm>
        </p:spPr>
        <p:txBody>
          <a:bodyPr>
            <a:noAutofit/>
          </a:bodyPr>
          <a:lstStyle/>
          <a:p>
            <a:pPr marL="0" indent="0" eaLnBrk="1" hangingPunct="1">
              <a:buFont typeface="Wingdings" pitchFamily="2" charset="2"/>
              <a:buNone/>
              <a:defRPr/>
            </a:pPr>
            <a:r>
              <a:rPr lang="tr-TR" sz="2400" dirty="0"/>
              <a:t>In a class of materials called </a:t>
            </a:r>
            <a:r>
              <a:rPr lang="tr-TR" sz="2400" b="1" i="1" dirty="0">
                <a:solidFill>
                  <a:srgbClr val="FF0000"/>
                </a:solidFill>
              </a:rPr>
              <a:t>direct band-gap semiconductors</a:t>
            </a:r>
            <a:r>
              <a:rPr lang="tr-TR" sz="2400" dirty="0"/>
              <a:t>; </a:t>
            </a:r>
          </a:p>
          <a:p>
            <a:pPr marL="900113" lvl="4" indent="-536575" algn="just" eaLnBrk="1" hangingPunct="1">
              <a:buFont typeface="Wingdings" panose="05000000000000000000" pitchFamily="2" charset="2"/>
              <a:buChar char="Ø"/>
              <a:defRPr/>
            </a:pPr>
            <a:r>
              <a:rPr lang="tr-TR" sz="2400" dirty="0"/>
              <a:t>the transition from conduction band to valence band involves essentially </a:t>
            </a:r>
            <a:r>
              <a:rPr lang="tr-TR" sz="2400" dirty="0">
                <a:solidFill>
                  <a:srgbClr val="FF0000"/>
                </a:solidFill>
              </a:rPr>
              <a:t>no change in momentum</a:t>
            </a:r>
            <a:r>
              <a:rPr lang="tr-TR" sz="2400" dirty="0"/>
              <a:t>.</a:t>
            </a:r>
          </a:p>
          <a:p>
            <a:pPr marL="900113" lvl="4" indent="-536575" algn="just" eaLnBrk="1" hangingPunct="1">
              <a:buFont typeface="Wingdings" panose="05000000000000000000" pitchFamily="2" charset="2"/>
              <a:buChar char="Ø"/>
              <a:defRPr/>
            </a:pPr>
            <a:r>
              <a:rPr lang="tr-TR" sz="2400" dirty="0"/>
              <a:t>Photons, it turns out, possess a fair amount of energy (several eV/photon in some cases) but they have very little momentum associated with them.</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1891"/>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6389" y="462263"/>
            <a:ext cx="8280920" cy="646331"/>
          </a:xfrm>
          <a:prstGeom prst="rect">
            <a:avLst/>
          </a:prstGeom>
          <a:noFill/>
        </p:spPr>
        <p:txBody>
          <a:bodyPr wrap="square" rtlCol="0">
            <a:spAutoFit/>
          </a:bodyPr>
          <a:lstStyle/>
          <a:p>
            <a:r>
              <a:rPr lang="en-GB" sz="3600" b="1" dirty="0">
                <a:solidFill>
                  <a:srgbClr val="002060"/>
                </a:solidFill>
                <a:effectLst>
                  <a:outerShdw blurRad="38100" dist="38100" dir="2700000" algn="tl">
                    <a:srgbClr val="000000">
                      <a:alpha val="43137"/>
                    </a:srgbClr>
                  </a:outerShdw>
                </a:effectLst>
              </a:rPr>
              <a:t>LED,  Principle of Operation</a:t>
            </a:r>
            <a:endParaRPr lang="en-US" sz="3600" b="1" dirty="0">
              <a:solidFill>
                <a:srgbClr val="002060"/>
              </a:solidFill>
              <a:effectLst>
                <a:outerShdw blurRad="38100" dist="38100" dir="2700000" algn="tl">
                  <a:srgbClr val="000000">
                    <a:alpha val="43137"/>
                  </a:srgbClr>
                </a:outerShdw>
              </a:effectLst>
            </a:endParaRPr>
          </a:p>
        </p:txBody>
      </p:sp>
      <p:sp>
        <p:nvSpPr>
          <p:cNvPr id="5" name="Freeform 5"/>
          <p:cNvSpPr>
            <a:spLocks/>
          </p:cNvSpPr>
          <p:nvPr/>
        </p:nvSpPr>
        <p:spPr bwMode="auto">
          <a:xfrm>
            <a:off x="6615927" y="1940046"/>
            <a:ext cx="2091382" cy="1579166"/>
          </a:xfrm>
          <a:custGeom>
            <a:avLst/>
            <a:gdLst/>
            <a:ahLst/>
            <a:cxnLst>
              <a:cxn ang="0">
                <a:pos x="0" y="0"/>
              </a:cxn>
              <a:cxn ang="0">
                <a:pos x="642" y="924"/>
              </a:cxn>
              <a:cxn ang="0">
                <a:pos x="1326" y="12"/>
              </a:cxn>
            </a:cxnLst>
            <a:rect l="0" t="0" r="r" b="b"/>
            <a:pathLst>
              <a:path w="1326" h="926">
                <a:moveTo>
                  <a:pt x="0" y="0"/>
                </a:moveTo>
                <a:cubicBezTo>
                  <a:pt x="107" y="153"/>
                  <a:pt x="421" y="922"/>
                  <a:pt x="642" y="924"/>
                </a:cubicBezTo>
                <a:cubicBezTo>
                  <a:pt x="863" y="926"/>
                  <a:pt x="1184" y="202"/>
                  <a:pt x="1326" y="12"/>
                </a:cubicBezTo>
              </a:path>
            </a:pathLst>
          </a:custGeom>
          <a:gradFill rotWithShape="1">
            <a:gsLst>
              <a:gs pos="0">
                <a:srgbClr val="00B050"/>
              </a:gs>
              <a:gs pos="100000">
                <a:schemeClr val="folHlink"/>
              </a:gs>
            </a:gsLst>
            <a:lin ang="5400000" scaled="1"/>
          </a:gradFill>
          <a:ln w="9525">
            <a:solidFill>
              <a:schemeClr val="tx1"/>
            </a:solidFill>
            <a:round/>
            <a:headEnd type="none" w="med" len="med"/>
            <a:tailEnd type="none" w="med" len="med"/>
          </a:ln>
          <a:effectLst/>
        </p:spPr>
        <p:txBody>
          <a:bodyPr/>
          <a:lstStyle/>
          <a:p>
            <a:pPr>
              <a:defRPr/>
            </a:pPr>
            <a:endParaRPr lang="tr-TR">
              <a:latin typeface="Arial" charset="0"/>
            </a:endParaRPr>
          </a:p>
        </p:txBody>
      </p:sp>
      <p:sp>
        <p:nvSpPr>
          <p:cNvPr id="6" name="Freeform 6"/>
          <p:cNvSpPr>
            <a:spLocks/>
          </p:cNvSpPr>
          <p:nvPr/>
        </p:nvSpPr>
        <p:spPr bwMode="auto">
          <a:xfrm rot="10800000">
            <a:off x="6492781" y="4205050"/>
            <a:ext cx="2291472" cy="1656184"/>
          </a:xfrm>
          <a:custGeom>
            <a:avLst/>
            <a:gdLst/>
            <a:ahLst/>
            <a:cxnLst>
              <a:cxn ang="0">
                <a:pos x="0" y="0"/>
              </a:cxn>
              <a:cxn ang="0">
                <a:pos x="642" y="924"/>
              </a:cxn>
              <a:cxn ang="0">
                <a:pos x="1326" y="12"/>
              </a:cxn>
            </a:cxnLst>
            <a:rect l="0" t="0" r="r" b="b"/>
            <a:pathLst>
              <a:path w="1326" h="926">
                <a:moveTo>
                  <a:pt x="0" y="0"/>
                </a:moveTo>
                <a:cubicBezTo>
                  <a:pt x="107" y="153"/>
                  <a:pt x="421" y="922"/>
                  <a:pt x="642" y="924"/>
                </a:cubicBezTo>
                <a:cubicBezTo>
                  <a:pt x="863" y="926"/>
                  <a:pt x="1184" y="202"/>
                  <a:pt x="1326" y="12"/>
                </a:cubicBezTo>
              </a:path>
            </a:pathLst>
          </a:custGeom>
          <a:gradFill flip="none" rotWithShape="1">
            <a:gsLst>
              <a:gs pos="0">
                <a:srgbClr val="00B050"/>
              </a:gs>
              <a:gs pos="100000">
                <a:schemeClr val="folHlink"/>
              </a:gs>
            </a:gsLst>
            <a:lin ang="16200000" scaled="1"/>
            <a:tileRect/>
          </a:gradFill>
          <a:ln w="9525">
            <a:solidFill>
              <a:schemeClr val="tx1"/>
            </a:solidFill>
            <a:round/>
            <a:headEnd type="none" w="med" len="med"/>
            <a:tailEnd type="none" w="med" len="med"/>
          </a:ln>
          <a:effectLst/>
        </p:spPr>
        <p:txBody>
          <a:bodyPr/>
          <a:lstStyle/>
          <a:p>
            <a:pPr>
              <a:defRPr/>
            </a:pPr>
            <a:endParaRPr lang="tr-TR">
              <a:latin typeface="Arial" charset="0"/>
            </a:endParaRPr>
          </a:p>
        </p:txBody>
      </p:sp>
      <p:sp>
        <p:nvSpPr>
          <p:cNvPr id="2" name="TextBox 1"/>
          <p:cNvSpPr txBox="1"/>
          <p:nvPr/>
        </p:nvSpPr>
        <p:spPr>
          <a:xfrm>
            <a:off x="6615927" y="3727126"/>
            <a:ext cx="2091382" cy="307777"/>
          </a:xfrm>
          <a:prstGeom prst="rect">
            <a:avLst/>
          </a:prstGeom>
          <a:noFill/>
        </p:spPr>
        <p:txBody>
          <a:bodyPr wrap="square" rtlCol="0">
            <a:spAutoFit/>
          </a:bodyPr>
          <a:lstStyle/>
          <a:p>
            <a:r>
              <a:rPr lang="en-GB" sz="1400" dirty="0"/>
              <a:t>Direct Gap Semiconductor</a:t>
            </a:r>
            <a:endParaRPr lang="en-US" sz="1400" dirty="0"/>
          </a:p>
        </p:txBody>
      </p:sp>
      <p:cxnSp>
        <p:nvCxnSpPr>
          <p:cNvPr id="8" name="Straight Connector 7"/>
          <p:cNvCxnSpPr/>
          <p:nvPr/>
        </p:nvCxnSpPr>
        <p:spPr>
          <a:xfrm>
            <a:off x="7661618" y="1900793"/>
            <a:ext cx="0" cy="39604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98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1378">
                                            <p:txEl>
                                              <p:pRg st="0" end="0"/>
                                            </p:txEl>
                                          </p:spTgt>
                                        </p:tgtEl>
                                        <p:attrNameLst>
                                          <p:attrName>style.visibility</p:attrName>
                                        </p:attrNameLst>
                                      </p:cBhvr>
                                      <p:to>
                                        <p:strVal val="visible"/>
                                      </p:to>
                                    </p:set>
                                    <p:anim calcmode="lin" valueType="num">
                                      <p:cBhvr additive="base">
                                        <p:cTn id="17" dur="500" fill="hold"/>
                                        <p:tgtEl>
                                          <p:spTgt spid="101378">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137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01378">
                                            <p:txEl>
                                              <p:pRg st="1" end="1"/>
                                            </p:txEl>
                                          </p:spTgt>
                                        </p:tgtEl>
                                        <p:attrNameLst>
                                          <p:attrName>style.visibility</p:attrName>
                                        </p:attrNameLst>
                                      </p:cBhvr>
                                      <p:to>
                                        <p:strVal val="visible"/>
                                      </p:to>
                                    </p:set>
                                    <p:anim calcmode="lin" valueType="num">
                                      <p:cBhvr additive="base">
                                        <p:cTn id="23" dur="500" fill="hold"/>
                                        <p:tgtEl>
                                          <p:spTgt spid="101378">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137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01378">
                                            <p:txEl>
                                              <p:pRg st="2" end="2"/>
                                            </p:txEl>
                                          </p:spTgt>
                                        </p:tgtEl>
                                        <p:attrNameLst>
                                          <p:attrName>style.visibility</p:attrName>
                                        </p:attrNameLst>
                                      </p:cBhvr>
                                      <p:to>
                                        <p:strVal val="visible"/>
                                      </p:to>
                                    </p:set>
                                    <p:anim calcmode="lin" valueType="num">
                                      <p:cBhvr additive="base">
                                        <p:cTn id="29" dur="500" fill="hold"/>
                                        <p:tgtEl>
                                          <p:spTgt spid="101378">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0137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2488</TotalTime>
  <Words>3228</Words>
  <Application>Microsoft Office PowerPoint</Application>
  <PresentationFormat>Προβολή στην οθόνη (4:3)</PresentationFormat>
  <Paragraphs>295</Paragraphs>
  <Slides>58</Slides>
  <Notes>10</Notes>
  <HiddenSlides>0</HiddenSlides>
  <MMClips>9</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58</vt:i4>
      </vt:variant>
    </vt:vector>
  </HeadingPairs>
  <TitlesOfParts>
    <vt:vector size="65" baseType="lpstr">
      <vt:lpstr>Arial</vt:lpstr>
      <vt:lpstr>Arial Narrow</vt:lpstr>
      <vt:lpstr>Calibri</vt:lpstr>
      <vt:lpstr>Cambria Math</vt:lpstr>
      <vt:lpstr>Wingdings</vt:lpstr>
      <vt:lpstr>Office Theme</vt:lpstr>
      <vt:lpstr>Equation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Materials for LED</vt:lpstr>
      <vt:lpstr>Materials for LED</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Relative response of the human eye to various colors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IOANNIS</dc:creator>
  <cp:lastModifiedBy>Yiannis Kaliakatsos</cp:lastModifiedBy>
  <cp:revision>53</cp:revision>
  <dcterms:created xsi:type="dcterms:W3CDTF">2015-11-14T15:54:20Z</dcterms:created>
  <dcterms:modified xsi:type="dcterms:W3CDTF">2020-04-08T12:10:43Z</dcterms:modified>
</cp:coreProperties>
</file>