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14"/>
  </p:notesMasterIdLst>
  <p:handoutMasterIdLst>
    <p:handoutMasterId r:id="rId115"/>
  </p:handoutMasterIdLst>
  <p:sldIdLst>
    <p:sldId id="384" r:id="rId2"/>
    <p:sldId id="257" r:id="rId3"/>
    <p:sldId id="385" r:id="rId4"/>
    <p:sldId id="413" r:id="rId5"/>
    <p:sldId id="415" r:id="rId6"/>
    <p:sldId id="414" r:id="rId7"/>
    <p:sldId id="404" r:id="rId8"/>
    <p:sldId id="407" r:id="rId9"/>
    <p:sldId id="405" r:id="rId10"/>
    <p:sldId id="406" r:id="rId11"/>
    <p:sldId id="408" r:id="rId12"/>
    <p:sldId id="409" r:id="rId13"/>
    <p:sldId id="410" r:id="rId14"/>
    <p:sldId id="411" r:id="rId15"/>
    <p:sldId id="412" r:id="rId16"/>
    <p:sldId id="258" r:id="rId17"/>
    <p:sldId id="393" r:id="rId18"/>
    <p:sldId id="398" r:id="rId19"/>
    <p:sldId id="399" r:id="rId20"/>
    <p:sldId id="397" r:id="rId21"/>
    <p:sldId id="394" r:id="rId22"/>
    <p:sldId id="395" r:id="rId23"/>
    <p:sldId id="396" r:id="rId24"/>
    <p:sldId id="339" r:id="rId25"/>
    <p:sldId id="371" r:id="rId26"/>
    <p:sldId id="340" r:id="rId27"/>
    <p:sldId id="400" r:id="rId28"/>
    <p:sldId id="262" r:id="rId29"/>
    <p:sldId id="265" r:id="rId30"/>
    <p:sldId id="266" r:id="rId31"/>
    <p:sldId id="372" r:id="rId32"/>
    <p:sldId id="263" r:id="rId33"/>
    <p:sldId id="269" r:id="rId34"/>
    <p:sldId id="271" r:id="rId35"/>
    <p:sldId id="285" r:id="rId36"/>
    <p:sldId id="341" r:id="rId37"/>
    <p:sldId id="288" r:id="rId38"/>
    <p:sldId id="270" r:id="rId39"/>
    <p:sldId id="287" r:id="rId40"/>
    <p:sldId id="342" r:id="rId41"/>
    <p:sldId id="289" r:id="rId42"/>
    <p:sldId id="272" r:id="rId43"/>
    <p:sldId id="286" r:id="rId44"/>
    <p:sldId id="293" r:id="rId45"/>
    <p:sldId id="291" r:id="rId46"/>
    <p:sldId id="369" r:id="rId47"/>
    <p:sldId id="343" r:id="rId48"/>
    <p:sldId id="292" r:id="rId49"/>
    <p:sldId id="290" r:id="rId50"/>
    <p:sldId id="295" r:id="rId51"/>
    <p:sldId id="296" r:id="rId52"/>
    <p:sldId id="297" r:id="rId53"/>
    <p:sldId id="305" r:id="rId54"/>
    <p:sldId id="298" r:id="rId55"/>
    <p:sldId id="306" r:id="rId56"/>
    <p:sldId id="345" r:id="rId57"/>
    <p:sldId id="301" r:id="rId58"/>
    <p:sldId id="303" r:id="rId59"/>
    <p:sldId id="302" r:id="rId60"/>
    <p:sldId id="323" r:id="rId61"/>
    <p:sldId id="322" r:id="rId62"/>
    <p:sldId id="324" r:id="rId63"/>
    <p:sldId id="320" r:id="rId64"/>
    <p:sldId id="337" r:id="rId65"/>
    <p:sldId id="386" r:id="rId66"/>
    <p:sldId id="338" r:id="rId67"/>
    <p:sldId id="326" r:id="rId68"/>
    <p:sldId id="349" r:id="rId69"/>
    <p:sldId id="347" r:id="rId70"/>
    <p:sldId id="348" r:id="rId71"/>
    <p:sldId id="350" r:id="rId72"/>
    <p:sldId id="327" r:id="rId73"/>
    <p:sldId id="351" r:id="rId74"/>
    <p:sldId id="357" r:id="rId75"/>
    <p:sldId id="352" r:id="rId76"/>
    <p:sldId id="328" r:id="rId77"/>
    <p:sldId id="353" r:id="rId78"/>
    <p:sldId id="330" r:id="rId79"/>
    <p:sldId id="354" r:id="rId80"/>
    <p:sldId id="309" r:id="rId81"/>
    <p:sldId id="310" r:id="rId82"/>
    <p:sldId id="316" r:id="rId83"/>
    <p:sldId id="313" r:id="rId84"/>
    <p:sldId id="402" r:id="rId85"/>
    <p:sldId id="311" r:id="rId86"/>
    <p:sldId id="307" r:id="rId87"/>
    <p:sldId id="315" r:id="rId88"/>
    <p:sldId id="314" r:id="rId89"/>
    <p:sldId id="317" r:id="rId90"/>
    <p:sldId id="373" r:id="rId91"/>
    <p:sldId id="381" r:id="rId92"/>
    <p:sldId id="374" r:id="rId93"/>
    <p:sldId id="379" r:id="rId94"/>
    <p:sldId id="380" r:id="rId95"/>
    <p:sldId id="375" r:id="rId96"/>
    <p:sldId id="376" r:id="rId97"/>
    <p:sldId id="377" r:id="rId98"/>
    <p:sldId id="279" r:id="rId99"/>
    <p:sldId id="378" r:id="rId100"/>
    <p:sldId id="280" r:id="rId101"/>
    <p:sldId id="356" r:id="rId102"/>
    <p:sldId id="391" r:id="rId103"/>
    <p:sldId id="355" r:id="rId104"/>
    <p:sldId id="387" r:id="rId105"/>
    <p:sldId id="388" r:id="rId106"/>
    <p:sldId id="382" r:id="rId107"/>
    <p:sldId id="389" r:id="rId108"/>
    <p:sldId id="390" r:id="rId109"/>
    <p:sldId id="392" r:id="rId110"/>
    <p:sldId id="281" r:id="rId111"/>
    <p:sldId id="416" r:id="rId112"/>
    <p:sldId id="383" r:id="rId113"/>
  </p:sldIdLst>
  <p:sldSz cx="9144000" cy="6858000" type="screen4x3"/>
  <p:notesSz cx="9144000" cy="6858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AF5D"/>
    <a:srgbClr val="9E7800"/>
    <a:srgbClr val="FF9900"/>
    <a:srgbClr val="DCF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60"/>
  </p:normalViewPr>
  <p:slideViewPr>
    <p:cSldViewPr>
      <p:cViewPr varScale="1">
        <p:scale>
          <a:sx n="59" d="100"/>
          <a:sy n="59" d="100"/>
        </p:scale>
        <p:origin x="144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4A947B4-B7B3-465E-ADEF-F044960924C2}" type="datetimeFigureOut">
              <a:rPr lang="en-US" smtClean="0"/>
              <a:t>01-Dec-20</a:t>
            </a:fld>
            <a:endParaRPr lang="en-US"/>
          </a:p>
        </p:txBody>
      </p:sp>
      <p:sp>
        <p:nvSpPr>
          <p:cNvPr id="4" name="Θέση υποσέλιδου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Θέση αριθμού διαφάνειας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E2945F0-C216-4C03-93A6-9C4009AA5689}" type="slidenum">
              <a:rPr lang="en-US" smtClean="0"/>
              <a:t>‹#›</a:t>
            </a:fld>
            <a:endParaRPr lang="en-US"/>
          </a:p>
        </p:txBody>
      </p:sp>
    </p:spTree>
    <p:extLst>
      <p:ext uri="{BB962C8B-B14F-4D97-AF65-F5344CB8AC3E}">
        <p14:creationId xmlns:p14="http://schemas.microsoft.com/office/powerpoint/2010/main" val="114076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4D99F1B3-8E2F-4C99-8249-247616DEDCEE}" type="datetimeFigureOut">
              <a:rPr lang="en-US" smtClean="0"/>
              <a:t>01-Dec-20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27DF57C8-430C-4187-AB31-6F48D4216415}" type="slidenum">
              <a:rPr lang="en-US" smtClean="0"/>
              <a:t>‹#›</a:t>
            </a:fld>
            <a:endParaRPr lang="en-US"/>
          </a:p>
        </p:txBody>
      </p:sp>
    </p:spTree>
    <p:extLst>
      <p:ext uri="{BB962C8B-B14F-4D97-AF65-F5344CB8AC3E}">
        <p14:creationId xmlns:p14="http://schemas.microsoft.com/office/powerpoint/2010/main" val="263234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F57C8-430C-4187-AB31-6F48D4216415}" type="slidenum">
              <a:rPr lang="en-US" smtClean="0"/>
              <a:t>2</a:t>
            </a:fld>
            <a:endParaRPr lang="en-US"/>
          </a:p>
        </p:txBody>
      </p:sp>
    </p:spTree>
    <p:extLst>
      <p:ext uri="{BB962C8B-B14F-4D97-AF65-F5344CB8AC3E}">
        <p14:creationId xmlns:p14="http://schemas.microsoft.com/office/powerpoint/2010/main" val="2951750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27DF57C8-430C-4187-AB31-6F48D4216415}" type="slidenum">
              <a:rPr lang="en-US" smtClean="0"/>
              <a:t>41</a:t>
            </a:fld>
            <a:endParaRPr lang="en-US"/>
          </a:p>
        </p:txBody>
      </p:sp>
    </p:spTree>
    <p:extLst>
      <p:ext uri="{BB962C8B-B14F-4D97-AF65-F5344CB8AC3E}">
        <p14:creationId xmlns:p14="http://schemas.microsoft.com/office/powerpoint/2010/main" val="162580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endParaRPr lang="en-US"/>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a:p>
        </p:txBody>
      </p:sp>
      <p:sp>
        <p:nvSpPr>
          <p:cNvPr id="4" name="Θέση ημερομηνίας 3"/>
          <p:cNvSpPr>
            <a:spLocks noGrp="1"/>
          </p:cNvSpPr>
          <p:nvPr>
            <p:ph type="dt" sz="half" idx="10"/>
          </p:nvPr>
        </p:nvSpPr>
        <p:spPr/>
        <p:txBody>
          <a:bodyPr/>
          <a:lstStyle/>
          <a:p>
            <a:fld id="{13B73BD4-94B8-4447-B875-953674856262}" type="datetimeFigureOut">
              <a:rPr lang="en-US" smtClean="0"/>
              <a:t>01-Dec-20</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72337C91-682D-4298-8AC1-D25336150490}" type="slidenum">
              <a:rPr lang="en-US" smtClean="0"/>
              <a:t>‹#›</a:t>
            </a:fld>
            <a:endParaRPr lang="en-US"/>
          </a:p>
        </p:txBody>
      </p:sp>
    </p:spTree>
    <p:extLst>
      <p:ext uri="{BB962C8B-B14F-4D97-AF65-F5344CB8AC3E}">
        <p14:creationId xmlns:p14="http://schemas.microsoft.com/office/powerpoint/2010/main" val="725405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p>
            <a:fld id="{13B73BD4-94B8-4447-B875-953674856262}" type="datetimeFigureOut">
              <a:rPr lang="en-US" smtClean="0"/>
              <a:t>01-Dec-20</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72337C91-682D-4298-8AC1-D25336150490}" type="slidenum">
              <a:rPr lang="en-US" smtClean="0"/>
              <a:t>‹#›</a:t>
            </a:fld>
            <a:endParaRPr lang="en-US"/>
          </a:p>
        </p:txBody>
      </p:sp>
    </p:spTree>
    <p:extLst>
      <p:ext uri="{BB962C8B-B14F-4D97-AF65-F5344CB8AC3E}">
        <p14:creationId xmlns:p14="http://schemas.microsoft.com/office/powerpoint/2010/main" val="427318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endParaRPr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p>
            <a:fld id="{13B73BD4-94B8-4447-B875-953674856262}" type="datetimeFigureOut">
              <a:rPr lang="en-US" smtClean="0"/>
              <a:t>01-Dec-20</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72337C91-682D-4298-8AC1-D25336150490}" type="slidenum">
              <a:rPr lang="en-US" smtClean="0"/>
              <a:t>‹#›</a:t>
            </a:fld>
            <a:endParaRPr lang="en-US"/>
          </a:p>
        </p:txBody>
      </p:sp>
    </p:spTree>
    <p:extLst>
      <p:ext uri="{BB962C8B-B14F-4D97-AF65-F5344CB8AC3E}">
        <p14:creationId xmlns:p14="http://schemas.microsoft.com/office/powerpoint/2010/main" val="173559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10"/>
          </p:nvPr>
        </p:nvSpPr>
        <p:spPr/>
        <p:txBody>
          <a:bodyPr/>
          <a:lstStyle/>
          <a:p>
            <a:fld id="{13B73BD4-94B8-4447-B875-953674856262}" type="datetimeFigureOut">
              <a:rPr lang="en-US" smtClean="0"/>
              <a:t>01-Dec-20</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72337C91-682D-4298-8AC1-D25336150490}" type="slidenum">
              <a:rPr lang="en-US" smtClean="0"/>
              <a:t>‹#›</a:t>
            </a:fld>
            <a:endParaRPr lang="en-US"/>
          </a:p>
        </p:txBody>
      </p:sp>
    </p:spTree>
    <p:extLst>
      <p:ext uri="{BB962C8B-B14F-4D97-AF65-F5344CB8AC3E}">
        <p14:creationId xmlns:p14="http://schemas.microsoft.com/office/powerpoint/2010/main" val="329715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endParaRPr lang="en-US"/>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13B73BD4-94B8-4447-B875-953674856262}" type="datetimeFigureOut">
              <a:rPr lang="en-US" smtClean="0"/>
              <a:t>01-Dec-20</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72337C91-682D-4298-8AC1-D25336150490}" type="slidenum">
              <a:rPr lang="en-US" smtClean="0"/>
              <a:t>‹#›</a:t>
            </a:fld>
            <a:endParaRPr lang="en-US"/>
          </a:p>
        </p:txBody>
      </p:sp>
    </p:spTree>
    <p:extLst>
      <p:ext uri="{BB962C8B-B14F-4D97-AF65-F5344CB8AC3E}">
        <p14:creationId xmlns:p14="http://schemas.microsoft.com/office/powerpoint/2010/main" val="441139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ημερομηνίας 4"/>
          <p:cNvSpPr>
            <a:spLocks noGrp="1"/>
          </p:cNvSpPr>
          <p:nvPr>
            <p:ph type="dt" sz="half" idx="10"/>
          </p:nvPr>
        </p:nvSpPr>
        <p:spPr/>
        <p:txBody>
          <a:bodyPr/>
          <a:lstStyle/>
          <a:p>
            <a:fld id="{13B73BD4-94B8-4447-B875-953674856262}" type="datetimeFigureOut">
              <a:rPr lang="en-US" smtClean="0"/>
              <a:t>01-Dec-20</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72337C91-682D-4298-8AC1-D25336150490}" type="slidenum">
              <a:rPr lang="en-US" smtClean="0"/>
              <a:t>‹#›</a:t>
            </a:fld>
            <a:endParaRPr lang="en-US"/>
          </a:p>
        </p:txBody>
      </p:sp>
    </p:spTree>
    <p:extLst>
      <p:ext uri="{BB962C8B-B14F-4D97-AF65-F5344CB8AC3E}">
        <p14:creationId xmlns:p14="http://schemas.microsoft.com/office/powerpoint/2010/main" val="258558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endParaRPr lang="en-US"/>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Θέση ημερομηνίας 6"/>
          <p:cNvSpPr>
            <a:spLocks noGrp="1"/>
          </p:cNvSpPr>
          <p:nvPr>
            <p:ph type="dt" sz="half" idx="10"/>
          </p:nvPr>
        </p:nvSpPr>
        <p:spPr/>
        <p:txBody>
          <a:bodyPr/>
          <a:lstStyle/>
          <a:p>
            <a:fld id="{13B73BD4-94B8-4447-B875-953674856262}" type="datetimeFigureOut">
              <a:rPr lang="en-US" smtClean="0"/>
              <a:t>01-Dec-20</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72337C91-682D-4298-8AC1-D25336150490}" type="slidenum">
              <a:rPr lang="en-US" smtClean="0"/>
              <a:t>‹#›</a:t>
            </a:fld>
            <a:endParaRPr lang="en-US"/>
          </a:p>
        </p:txBody>
      </p:sp>
    </p:spTree>
    <p:extLst>
      <p:ext uri="{BB962C8B-B14F-4D97-AF65-F5344CB8AC3E}">
        <p14:creationId xmlns:p14="http://schemas.microsoft.com/office/powerpoint/2010/main" val="380050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endParaRPr lang="en-US"/>
          </a:p>
        </p:txBody>
      </p:sp>
      <p:sp>
        <p:nvSpPr>
          <p:cNvPr id="3" name="Θέση ημερομηνίας 2"/>
          <p:cNvSpPr>
            <a:spLocks noGrp="1"/>
          </p:cNvSpPr>
          <p:nvPr>
            <p:ph type="dt" sz="half" idx="10"/>
          </p:nvPr>
        </p:nvSpPr>
        <p:spPr/>
        <p:txBody>
          <a:bodyPr/>
          <a:lstStyle/>
          <a:p>
            <a:fld id="{13B73BD4-94B8-4447-B875-953674856262}" type="datetimeFigureOut">
              <a:rPr lang="en-US" smtClean="0"/>
              <a:t>01-Dec-20</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72337C91-682D-4298-8AC1-D25336150490}" type="slidenum">
              <a:rPr lang="en-US" smtClean="0"/>
              <a:t>‹#›</a:t>
            </a:fld>
            <a:endParaRPr lang="en-US"/>
          </a:p>
        </p:txBody>
      </p:sp>
    </p:spTree>
    <p:extLst>
      <p:ext uri="{BB962C8B-B14F-4D97-AF65-F5344CB8AC3E}">
        <p14:creationId xmlns:p14="http://schemas.microsoft.com/office/powerpoint/2010/main" val="836978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3B73BD4-94B8-4447-B875-953674856262}" type="datetimeFigureOut">
              <a:rPr lang="en-US" smtClean="0"/>
              <a:t>01-Dec-20</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72337C91-682D-4298-8AC1-D25336150490}" type="slidenum">
              <a:rPr lang="en-US" smtClean="0"/>
              <a:t>‹#›</a:t>
            </a:fld>
            <a:endParaRPr lang="en-US"/>
          </a:p>
        </p:txBody>
      </p:sp>
    </p:spTree>
    <p:extLst>
      <p:ext uri="{BB962C8B-B14F-4D97-AF65-F5344CB8AC3E}">
        <p14:creationId xmlns:p14="http://schemas.microsoft.com/office/powerpoint/2010/main" val="3800985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endParaRPr lang="en-US"/>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13B73BD4-94B8-4447-B875-953674856262}" type="datetimeFigureOut">
              <a:rPr lang="en-US" smtClean="0"/>
              <a:t>01-Dec-20</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72337C91-682D-4298-8AC1-D25336150490}" type="slidenum">
              <a:rPr lang="en-US" smtClean="0"/>
              <a:t>‹#›</a:t>
            </a:fld>
            <a:endParaRPr lang="en-US"/>
          </a:p>
        </p:txBody>
      </p:sp>
    </p:spTree>
    <p:extLst>
      <p:ext uri="{BB962C8B-B14F-4D97-AF65-F5344CB8AC3E}">
        <p14:creationId xmlns:p14="http://schemas.microsoft.com/office/powerpoint/2010/main" val="1724716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endParaRPr lang="en-US"/>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13B73BD4-94B8-4447-B875-953674856262}" type="datetimeFigureOut">
              <a:rPr lang="en-US" smtClean="0"/>
              <a:t>01-Dec-20</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72337C91-682D-4298-8AC1-D25336150490}" type="slidenum">
              <a:rPr lang="en-US" smtClean="0"/>
              <a:t>‹#›</a:t>
            </a:fld>
            <a:endParaRPr lang="en-US"/>
          </a:p>
        </p:txBody>
      </p:sp>
    </p:spTree>
    <p:extLst>
      <p:ext uri="{BB962C8B-B14F-4D97-AF65-F5344CB8AC3E}">
        <p14:creationId xmlns:p14="http://schemas.microsoft.com/office/powerpoint/2010/main" val="98315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endParaRPr lang="en-US"/>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B73BD4-94B8-4447-B875-953674856262}" type="datetimeFigureOut">
              <a:rPr lang="en-US" smtClean="0"/>
              <a:t>01-Dec-20</a:t>
            </a:fld>
            <a:endParaRPr lang="en-US"/>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337C91-682D-4298-8AC1-D25336150490}" type="slidenum">
              <a:rPr lang="en-US" smtClean="0"/>
              <a:t>‹#›</a:t>
            </a:fld>
            <a:endParaRPr lang="en-US"/>
          </a:p>
        </p:txBody>
      </p:sp>
    </p:spTree>
    <p:extLst>
      <p:ext uri="{BB962C8B-B14F-4D97-AF65-F5344CB8AC3E}">
        <p14:creationId xmlns:p14="http://schemas.microsoft.com/office/powerpoint/2010/main" val="441547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asia.nikkei.com/Business/Japan-enters-display-fray-with-world-s-first-printed-OLED-panel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hyperlink" Target="https://www.flatpanelshd.com/news.php?subaction=showfull&amp;id=1446462482" TargetMode="External"/><Relationship Id="rId2" Type="http://schemas.openxmlformats.org/officeDocument/2006/relationships/image" Target="../media/image98.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www.theverge.com/2015/6/10/8756355/samsung-transparent-mirror-oled-displays"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hyperlink" Target="https://www.printedelectronicsworld.com/articles/13474/oled-threads-for-weaving-wearable-displays" TargetMode="External"/><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iovs.arvojournals.org/article.aspx?articleid=2333003" TargetMode="External"/><Relationship Id="rId2" Type="http://schemas.openxmlformats.org/officeDocument/2006/relationships/image" Target="../media/image103.gi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youtube.com/watch?v=tst7V_Ffn7Q"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oled-info.com/" TargetMode="Externa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youtube.com/watch?v=wPw_LCmyjnI&amp;ab_channel=SponholtzProductions" TargetMode="External"/><Relationship Id="rId7" Type="http://schemas.openxmlformats.org/officeDocument/2006/relationships/hyperlink" Target="https://www.youtube.com/watch?v=_cKXqnb0Hl0&amp;ab_channel=YedaCenter" TargetMode="External"/><Relationship Id="rId2" Type="http://schemas.openxmlformats.org/officeDocument/2006/relationships/hyperlink" Target="https://www.youtube.com/watch?v=Ewf7RlVNBSA&amp;ab_channel=CrashChemistryAcademy" TargetMode="External"/><Relationship Id="rId1" Type="http://schemas.openxmlformats.org/officeDocument/2006/relationships/slideLayout" Target="../slideLayouts/slideLayout1.xml"/><Relationship Id="rId6" Type="http://schemas.openxmlformats.org/officeDocument/2006/relationships/hyperlink" Target="https://www.youtube.com/watch?v=pa_VInL5W1o&amp;ab_channel=YedaCenter" TargetMode="External"/><Relationship Id="rId5" Type="http://schemas.openxmlformats.org/officeDocument/2006/relationships/hyperlink" Target="https://www.youtube.com/watch?v=8quZrUcRFlw&amp;t=5s&amp;ab_channel=EdisonTechCenter" TargetMode="External"/><Relationship Id="rId4" Type="http://schemas.openxmlformats.org/officeDocument/2006/relationships/hyperlink" Target="https://www.youtube.com/watch?v=jrThPKDMBW4&amp;ab_channel=OLEDWork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fastcompany.com/1280145/oleds-best-use-yet-skin-cancer-killing-bandai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chemed.chem.purdue.edu/genchem/topicreview/bp/ch8/mo.html"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brednest.blogspot.be/2013/05/what-is-atomic-and-molecular-orbitals.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brednest.blogspot.be/2013/05/what-is-atomic-and-molecular-orbitals.html" TargetMode="External"/><Relationship Id="rId2" Type="http://schemas.openxmlformats.org/officeDocument/2006/relationships/hyperlink" Target="http://chemed.chem.purdue.edu/genchem/topicreview/bp/ch8/mo.html"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gif"/></Relationships>
</file>

<file path=ppt/slides/_rels/slide19.xml.rels><?xml version="1.0" encoding="UTF-8" standalone="yes"?>
<Relationships xmlns="http://schemas.openxmlformats.org/package/2006/relationships"><Relationship Id="rId3" Type="http://schemas.openxmlformats.org/officeDocument/2006/relationships/hyperlink" Target="http://brednest.blogspot.be/2013/05/what-is-atomic-and-molecular-orbitals.html" TargetMode="External"/><Relationship Id="rId2" Type="http://schemas.openxmlformats.org/officeDocument/2006/relationships/hyperlink" Target="http://chemed.chem.purdue.edu/genchem/topicreview/bp/ch8/mo.html"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mailto:giankal@chania.teicrete.gr"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www.leb.eei.uni-erlangen.de/winterakademie/2010/" TargetMode="External"/><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chemed.chem.purdue.edu/genchem/topicreview/bp/ch8/mo.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chemed.chem.purdue.edu/genchem/topicreview/bp/ch8/mo.html" TargetMode="External"/><Relationship Id="rId2" Type="http://schemas.openxmlformats.org/officeDocument/2006/relationships/hyperlink" Target="http://www.leb.eei.uni-erlangen.de/winterakademie/2010/"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www.hi-led.eu/lighting-technology/" TargetMode="External"/><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hyperlink" Target="http://electronics.howstuffworks.com/oled2.htm" TargetMode="External"/><Relationship Id="rId2" Type="http://schemas.openxmlformats.org/officeDocument/2006/relationships/image" Target="../media/image36.gi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patentimages.storage.googleapis.com/US6773832B2/US06773832-20040810-C00013.png" TargetMode="External"/><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www.sigmaaldrich.com/catalog" TargetMode="Externa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www.sigmaaldrich.com/catalog" TargetMode="Externa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CIE_1931_color_space" TargetMode="External"/><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60.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gr/url?sa=i&amp;rct=j&amp;q=&amp;esrc=s&amp;frm=1&amp;source=images&amp;cd=&amp;cad=rja&amp;uact=8&amp;ved=0CAYQjB0&amp;url=http://sanjaykram.blogspot.com/2007/10/organic-semiconductors-small-molecules.html&amp;ei=xNHuVJnRJ4fbPO_fgIAG&amp;bvm=bv.86956481,d.bGQ&amp;psig=AFQjCNFYjSGtz13yKVpmSpLwYXZPnKu8Hg&amp;ust=1425023462585442" TargetMode="External"/><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image" Target="../media/image55.wmf"/></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g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www.sneresearch.com/eng/info/show.php?c_id=4970&amp;pg=5&amp;s_sort=&amp;sub_cat=&amp;s_type=&amp;s_word" TargetMode="External"/><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www.sigmaaldrich.com/materials-science/organic-electronics/dntt-based-organic-semiconductors.html" TargetMode="External"/><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dx.doi.org/10.5772/52446" TargetMode="External"/><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dx.doi.org/10.5772/52446"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electronics.howstuffworks.com/jumbo-tv2.htm" TargetMode="External"/><Relationship Id="rId2" Type="http://schemas.openxmlformats.org/officeDocument/2006/relationships/image" Target="../media/image65.gi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hyperlink" Target="https://en.wikipedia.org/wiki/RGB_color_model" TargetMode="External"/><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www.cdtltd.co.uk/pdf/direct-photolithography.pdf" TargetMode="External"/><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oled-info.com/osram-supplies-oleds-bmws-m4-gts"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g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gi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youtube.com/watch?v=aRf13KiRUVM"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hyperlink" Target="https://meee-services.com/what-is-oled-and-what-are-the-applications/"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www.flexd.com/feature_E.html" TargetMode="External"/><Relationship Id="rId4" Type="http://schemas.openxmlformats.org/officeDocument/2006/relationships/image" Target="../media/image88.jpeg"/></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1.jpe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DEAE96-2B0A-48A5-8B92-BB58D87CAC68}"/>
              </a:ext>
            </a:extLst>
          </p:cNvPr>
          <p:cNvPicPr>
            <a:picLocks noChangeAspect="1"/>
          </p:cNvPicPr>
          <p:nvPr/>
        </p:nvPicPr>
        <p:blipFill>
          <a:blip r:embed="rId2"/>
          <a:stretch>
            <a:fillRect/>
          </a:stretch>
        </p:blipFill>
        <p:spPr>
          <a:xfrm>
            <a:off x="100196" y="6186999"/>
            <a:ext cx="8943607" cy="670618"/>
          </a:xfrm>
          <a:prstGeom prst="rect">
            <a:avLst/>
          </a:prstGeom>
        </p:spPr>
      </p:pic>
      <p:pic>
        <p:nvPicPr>
          <p:cNvPr id="4" name="Picture 3" descr="A castle with water in the background&#10;&#10;Description automatically generated">
            <a:extLst>
              <a:ext uri="{FF2B5EF4-FFF2-40B4-BE49-F238E27FC236}">
                <a16:creationId xmlns:a16="http://schemas.microsoft.com/office/drawing/2014/main" id="{44EB52F9-82CE-4747-88C2-22DBF2F38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7518"/>
          </a:xfrm>
          <a:prstGeom prst="rect">
            <a:avLst/>
          </a:prstGeom>
        </p:spPr>
      </p:pic>
    </p:spTree>
    <p:extLst>
      <p:ext uri="{BB962C8B-B14F-4D97-AF65-F5344CB8AC3E}">
        <p14:creationId xmlns:p14="http://schemas.microsoft.com/office/powerpoint/2010/main" val="22948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2"/>
          <a:stretch>
            <a:fillRect/>
          </a:stretch>
        </p:blipFill>
        <p:spPr>
          <a:xfrm>
            <a:off x="100196" y="6093296"/>
            <a:ext cx="8943607" cy="670618"/>
          </a:xfrm>
          <a:prstGeom prst="rect">
            <a:avLst/>
          </a:prstGeom>
        </p:spPr>
      </p:pic>
      <p:pic>
        <p:nvPicPr>
          <p:cNvPr id="6146" name="Picture 2" descr="https://www.ft.com/__origami/service/image/v2/images/raw/https%3A%2F%2Fs3-ap-northeast-1.amazonaws.com%2Fpsh-ex-ftnikkei-3937bb4%2Fimages%2F5%2F1%2F2%2F1%2F11051215-1-eng-GB%2F20171206_JOLED-panels.jpg?source=nar-cms">
            <a:extLst>
              <a:ext uri="{FF2B5EF4-FFF2-40B4-BE49-F238E27FC236}">
                <a16:creationId xmlns:a16="http://schemas.microsoft.com/office/drawing/2014/main" id="{1DEB7446-DD29-4954-8B44-EA055784C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980728"/>
            <a:ext cx="4283968" cy="31237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55C6558-529F-414F-BE62-91ED7DEA91A9}"/>
              </a:ext>
            </a:extLst>
          </p:cNvPr>
          <p:cNvSpPr/>
          <p:nvPr/>
        </p:nvSpPr>
        <p:spPr>
          <a:xfrm>
            <a:off x="213698" y="4452544"/>
            <a:ext cx="8864292" cy="523220"/>
          </a:xfrm>
          <a:prstGeom prst="rect">
            <a:avLst/>
          </a:prstGeom>
        </p:spPr>
        <p:txBody>
          <a:bodyPr wrap="square">
            <a:spAutoFit/>
          </a:bodyPr>
          <a:lstStyle/>
          <a:p>
            <a:r>
              <a:rPr lang="en-US" sz="1400" dirty="0">
                <a:solidFill>
                  <a:srgbClr val="333333"/>
                </a:solidFill>
                <a:latin typeface="Arial" panose="020B0604020202020204" pitchFamily="34" charset="0"/>
              </a:rPr>
              <a:t>JOLED's panels are relatively lightweight and exhibit excellent color reproduction, making them suited for rail cars and aircraft among other uses.</a:t>
            </a:r>
            <a:endParaRPr lang="el-GR" sz="1400" dirty="0"/>
          </a:p>
        </p:txBody>
      </p:sp>
      <p:sp>
        <p:nvSpPr>
          <p:cNvPr id="3" name="Rectangle 2">
            <a:extLst>
              <a:ext uri="{FF2B5EF4-FFF2-40B4-BE49-F238E27FC236}">
                <a16:creationId xmlns:a16="http://schemas.microsoft.com/office/drawing/2014/main" id="{5608E741-4422-4301-B314-00DE628904E2}"/>
              </a:ext>
            </a:extLst>
          </p:cNvPr>
          <p:cNvSpPr/>
          <p:nvPr/>
        </p:nvSpPr>
        <p:spPr>
          <a:xfrm>
            <a:off x="213698" y="5135400"/>
            <a:ext cx="8606774" cy="276999"/>
          </a:xfrm>
          <a:prstGeom prst="rect">
            <a:avLst/>
          </a:prstGeom>
        </p:spPr>
        <p:txBody>
          <a:bodyPr wrap="square">
            <a:spAutoFit/>
          </a:bodyPr>
          <a:lstStyle/>
          <a:p>
            <a:r>
              <a:rPr lang="en-US" sz="1200" dirty="0">
                <a:hlinkClick r:id="rId4"/>
              </a:rPr>
              <a:t>https://asia.nikkei.com/Business/Japan-enters-display-fray-with-world-s-first-printed-OLED-panels</a:t>
            </a:r>
            <a:r>
              <a:rPr lang="en-US" sz="1200" dirty="0"/>
              <a:t> </a:t>
            </a:r>
            <a:endParaRPr lang="el-GR" sz="1200" dirty="0"/>
          </a:p>
        </p:txBody>
      </p:sp>
    </p:spTree>
    <p:extLst>
      <p:ext uri="{BB962C8B-B14F-4D97-AF65-F5344CB8AC3E}">
        <p14:creationId xmlns:p14="http://schemas.microsoft.com/office/powerpoint/2010/main" val="22092539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690018" y="404664"/>
            <a:ext cx="7776864" cy="1569660"/>
          </a:xfrm>
          <a:prstGeom prst="rect">
            <a:avLst/>
          </a:prstGeom>
        </p:spPr>
        <p:txBody>
          <a:bodyPr wrap="square">
            <a:spAutoFit/>
          </a:bodyPr>
          <a:lstStyle/>
          <a:p>
            <a:r>
              <a:rPr lang="en-US" sz="2400" b="1" dirty="0"/>
              <a:t>Flexible OLED lighting</a:t>
            </a:r>
            <a:endParaRPr lang="el-GR" sz="2400" dirty="0"/>
          </a:p>
          <a:p>
            <a:r>
              <a:rPr lang="en-US" dirty="0"/>
              <a:t>OLEDs can also be used to make white lighting panels. OLED is a diffuse area lighting source with unique characteristics. While OLED lighting is still in its infancy, many believe that flexible OLED lighting panels may provide designers with a new lighting source that will create stunning designs.</a:t>
            </a:r>
            <a:endParaRPr lang="el-GR" dirty="0"/>
          </a:p>
        </p:txBody>
      </p:sp>
      <p:pic>
        <p:nvPicPr>
          <p:cNvPr id="8" name="Εικόνα 7" descr="LG Chem plastic-based flexible OLED prototype photo"/>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166937"/>
            <a:ext cx="3810000" cy="2524125"/>
          </a:xfrm>
          <a:prstGeom prst="rect">
            <a:avLst/>
          </a:prstGeom>
          <a:noFill/>
          <a:ln>
            <a:noFill/>
          </a:ln>
        </p:spPr>
      </p:pic>
      <p:sp>
        <p:nvSpPr>
          <p:cNvPr id="6" name="Ορθογώνιο 5"/>
          <p:cNvSpPr/>
          <p:nvPr/>
        </p:nvSpPr>
        <p:spPr>
          <a:xfrm>
            <a:off x="456095" y="4890549"/>
            <a:ext cx="7927330" cy="923330"/>
          </a:xfrm>
          <a:prstGeom prst="rect">
            <a:avLst/>
          </a:prstGeom>
        </p:spPr>
        <p:txBody>
          <a:bodyPr wrap="square">
            <a:spAutoFit/>
          </a:bodyPr>
          <a:lstStyle/>
          <a:p>
            <a:r>
              <a:rPr lang="en-US" dirty="0"/>
              <a:t>LG </a:t>
            </a:r>
            <a:r>
              <a:rPr lang="en-US" dirty="0" err="1"/>
              <a:t>Chem's</a:t>
            </a:r>
            <a:r>
              <a:rPr lang="en-US" dirty="0"/>
              <a:t> first batch of flexible panels (seen in the photo above) will be 210x50 mm in size and will feature a 4,000K color temperature, 73 lumens flux, 55 lm/w and a high CRI (90).</a:t>
            </a:r>
            <a:endParaRPr lang="el-GR"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12" y="6165304"/>
            <a:ext cx="86868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01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Neoview Kolon transparent OLED prototype"/>
          <p:cNvPicPr/>
          <p:nvPr/>
        </p:nvPicPr>
        <p:blipFill>
          <a:blip r:embed="rId2">
            <a:extLst>
              <a:ext uri="{28A0092B-C50C-407E-A947-70E740481C1C}">
                <a14:useLocalDpi xmlns:a14="http://schemas.microsoft.com/office/drawing/2010/main" val="0"/>
              </a:ext>
            </a:extLst>
          </a:blip>
          <a:srcRect/>
          <a:stretch>
            <a:fillRect/>
          </a:stretch>
        </p:blipFill>
        <p:spPr bwMode="auto">
          <a:xfrm>
            <a:off x="3040948" y="2648711"/>
            <a:ext cx="3134111" cy="2042716"/>
          </a:xfrm>
          <a:prstGeom prst="rect">
            <a:avLst/>
          </a:prstGeom>
          <a:noFill/>
          <a:ln>
            <a:noFill/>
          </a:ln>
        </p:spPr>
      </p:pic>
      <p:sp>
        <p:nvSpPr>
          <p:cNvPr id="4" name="Ορθογώνιο 3"/>
          <p:cNvSpPr/>
          <p:nvPr/>
        </p:nvSpPr>
        <p:spPr>
          <a:xfrm>
            <a:off x="321328" y="819360"/>
            <a:ext cx="8280920" cy="1477328"/>
          </a:xfrm>
          <a:prstGeom prst="rect">
            <a:avLst/>
          </a:prstGeom>
        </p:spPr>
        <p:txBody>
          <a:bodyPr wrap="square">
            <a:spAutoFit/>
          </a:bodyPr>
          <a:lstStyle/>
          <a:p>
            <a:r>
              <a:rPr lang="en-US" dirty="0"/>
              <a:t>The actual OLED materials are transparent, and indeed it's possible to fabricate transparent OLEDs (TOLEDs). There are actually some products on the market that already use such displays, although currently the largest available transparent OLED display is only 2.4" in size. OLEDs can also be used to create lighting panels, and transparent </a:t>
            </a:r>
            <a:r>
              <a:rPr lang="en-US" u="sng" dirty="0"/>
              <a:t>OLED lighting</a:t>
            </a:r>
            <a:r>
              <a:rPr lang="en-US" dirty="0"/>
              <a:t> panels are possible and already shipping in small quantities.</a:t>
            </a:r>
          </a:p>
        </p:txBody>
      </p:sp>
      <p:sp>
        <p:nvSpPr>
          <p:cNvPr id="6" name="Ορθογώνιο 5"/>
          <p:cNvSpPr/>
          <p:nvPr/>
        </p:nvSpPr>
        <p:spPr>
          <a:xfrm>
            <a:off x="251520" y="4725144"/>
            <a:ext cx="8280920" cy="1200329"/>
          </a:xfrm>
          <a:prstGeom prst="rect">
            <a:avLst/>
          </a:prstGeom>
        </p:spPr>
        <p:txBody>
          <a:bodyPr wrap="square">
            <a:spAutoFit/>
          </a:bodyPr>
          <a:lstStyle/>
          <a:p>
            <a:r>
              <a:rPr lang="en-US" dirty="0"/>
              <a:t>Transparent displays can have interesting applications - displays embedded windows (for example in car windshields), OLED TVs that will be invisible when not used or wearable displays. The usability of transparent displays is limited, and we're still waiting for companies to find some real applications for those displays.</a:t>
            </a:r>
            <a:endParaRPr lang="el-GR" dirty="0"/>
          </a:p>
        </p:txBody>
      </p:sp>
      <p:sp>
        <p:nvSpPr>
          <p:cNvPr id="8" name="TextBox 7"/>
          <p:cNvSpPr txBox="1"/>
          <p:nvPr/>
        </p:nvSpPr>
        <p:spPr>
          <a:xfrm>
            <a:off x="467544" y="332656"/>
            <a:ext cx="8280920" cy="461665"/>
          </a:xfrm>
          <a:prstGeom prst="rect">
            <a:avLst/>
          </a:prstGeom>
          <a:noFill/>
        </p:spPr>
        <p:txBody>
          <a:bodyPr wrap="square" rtlCol="0">
            <a:spAutoFit/>
          </a:bodyPr>
          <a:lstStyle/>
          <a:p>
            <a:r>
              <a:rPr lang="en-US" sz="2400" b="1" dirty="0"/>
              <a:t>Transparent OLED Displays</a:t>
            </a:r>
          </a:p>
        </p:txBody>
      </p:sp>
      <p:pic>
        <p:nvPicPr>
          <p:cNvPr id="9" name="Picture 8">
            <a:extLst>
              <a:ext uri="{FF2B5EF4-FFF2-40B4-BE49-F238E27FC236}">
                <a16:creationId xmlns:a16="http://schemas.microsoft.com/office/drawing/2014/main" id="{018CD757-2BDB-4B36-836B-814A9DC0FEDE}"/>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9269175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7544" y="332656"/>
            <a:ext cx="8280920" cy="461665"/>
          </a:xfrm>
          <a:prstGeom prst="rect">
            <a:avLst/>
          </a:prstGeom>
          <a:noFill/>
        </p:spPr>
        <p:txBody>
          <a:bodyPr wrap="square" rtlCol="0">
            <a:spAutoFit/>
          </a:bodyPr>
          <a:lstStyle/>
          <a:p>
            <a:r>
              <a:rPr lang="en-US" sz="2400" b="1" dirty="0"/>
              <a:t>Transparent OLED Displays</a:t>
            </a:r>
          </a:p>
        </p:txBody>
      </p:sp>
      <p:sp>
        <p:nvSpPr>
          <p:cNvPr id="2" name="Rectangle 1"/>
          <p:cNvSpPr/>
          <p:nvPr/>
        </p:nvSpPr>
        <p:spPr>
          <a:xfrm>
            <a:off x="472080" y="813148"/>
            <a:ext cx="8280920" cy="1477328"/>
          </a:xfrm>
          <a:prstGeom prst="rect">
            <a:avLst/>
          </a:prstGeom>
        </p:spPr>
        <p:txBody>
          <a:bodyPr wrap="square">
            <a:spAutoFit/>
          </a:bodyPr>
          <a:lstStyle/>
          <a:p>
            <a:r>
              <a:rPr lang="en-US" dirty="0"/>
              <a:t>Homes with OLED films applied to windows are also on the horizon. One of the most practical demonstrations of OLED’s potential outside the display market is in display films used for virtual curtains, which could be activated by the touch of a button to block sunlight. The screen could also be used to show the temperature, humidity level, and extended forecast. </a:t>
            </a:r>
          </a:p>
        </p:txBody>
      </p:sp>
      <p:pic>
        <p:nvPicPr>
          <p:cNvPr id="3" name="Picture 2" descr="https://cdn.vox-cdn.com/thumbor/6dhCW7GUNT13SS7BGuAVcqFDoCM=/0x7:4000x2674/1200x800/filters:focal(0x7:4000x2674)/cdn.vox-cdn.com/uploads/chorus_image/image/46508284/Samsung-Display_-55-inch-Transparent-OLED_1_1.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636912"/>
            <a:ext cx="4644516" cy="30963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9552" y="2254209"/>
            <a:ext cx="8208912" cy="307777"/>
          </a:xfrm>
          <a:prstGeom prst="rect">
            <a:avLst/>
          </a:prstGeom>
        </p:spPr>
        <p:txBody>
          <a:bodyPr wrap="square">
            <a:spAutoFit/>
          </a:bodyPr>
          <a:lstStyle/>
          <a:p>
            <a:r>
              <a:rPr lang="en-US" sz="1400" dirty="0">
                <a:hlinkClick r:id="rId3"/>
              </a:rPr>
              <a:t>https://www.flatpanelshd.com/news.php?subaction=showfull&amp;id=1446462482</a:t>
            </a:r>
            <a:r>
              <a:rPr lang="en-US" sz="1400" dirty="0"/>
              <a:t> </a:t>
            </a:r>
          </a:p>
        </p:txBody>
      </p:sp>
      <p:sp>
        <p:nvSpPr>
          <p:cNvPr id="9" name="Rectangle 8"/>
          <p:cNvSpPr/>
          <p:nvPr/>
        </p:nvSpPr>
        <p:spPr>
          <a:xfrm>
            <a:off x="457402" y="5769612"/>
            <a:ext cx="8208912" cy="307777"/>
          </a:xfrm>
          <a:prstGeom prst="rect">
            <a:avLst/>
          </a:prstGeom>
        </p:spPr>
        <p:txBody>
          <a:bodyPr wrap="square">
            <a:spAutoFit/>
          </a:bodyPr>
          <a:lstStyle/>
          <a:p>
            <a:r>
              <a:rPr lang="en-US" sz="1400" dirty="0">
                <a:hlinkClick r:id="rId4"/>
              </a:rPr>
              <a:t>https://www.theverge.com/2015/6/10/8756355/samsung-transparent-mirror-oled-displays</a:t>
            </a:r>
            <a:r>
              <a:rPr lang="en-US" sz="1400" dirty="0"/>
              <a:t> </a:t>
            </a:r>
          </a:p>
        </p:txBody>
      </p:sp>
      <p:pic>
        <p:nvPicPr>
          <p:cNvPr id="10" name="Picture 9">
            <a:extLst>
              <a:ext uri="{FF2B5EF4-FFF2-40B4-BE49-F238E27FC236}">
                <a16:creationId xmlns:a16="http://schemas.microsoft.com/office/drawing/2014/main" id="{04AAA866-E027-4F63-ACA0-B2B5DFF31770}"/>
              </a:ext>
            </a:extLst>
          </p:cNvPr>
          <p:cNvPicPr>
            <a:picLocks noChangeAspect="1"/>
          </p:cNvPicPr>
          <p:nvPr/>
        </p:nvPicPr>
        <p:blipFill>
          <a:blip r:embed="rId5"/>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2013843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4387" y="459858"/>
            <a:ext cx="8568952" cy="461665"/>
          </a:xfrm>
          <a:prstGeom prst="rect">
            <a:avLst/>
          </a:prstGeom>
          <a:noFill/>
        </p:spPr>
        <p:txBody>
          <a:bodyPr wrap="square" rtlCol="0">
            <a:spAutoFit/>
          </a:bodyPr>
          <a:lstStyle/>
          <a:p>
            <a:r>
              <a:rPr lang="en-US" sz="2400" b="1" dirty="0"/>
              <a:t>Wearable OLEDs</a:t>
            </a:r>
          </a:p>
        </p:txBody>
      </p:sp>
      <p:pic>
        <p:nvPicPr>
          <p:cNvPr id="18434" name="Picture 2" descr="Image result for wearable le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787" y="1484784"/>
            <a:ext cx="2314575" cy="198120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fo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862" y="1340768"/>
            <a:ext cx="2810677" cy="2108008"/>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657609" y="4005064"/>
            <a:ext cx="7874831" cy="2031325"/>
          </a:xfrm>
          <a:prstGeom prst="rect">
            <a:avLst/>
          </a:prstGeom>
        </p:spPr>
        <p:txBody>
          <a:bodyPr wrap="square">
            <a:spAutoFit/>
          </a:bodyPr>
          <a:lstStyle/>
          <a:p>
            <a:r>
              <a:rPr lang="en-US" dirty="0"/>
              <a:t>The custom embedded system inside contains a powerful 32-bit microprocessor, flash memory, a sophisticated LED matrix driver and a very efficient power supply. The LED grid has elements that allow it to be extremely durable when flexing constantly. You can program it through your phone, wirelessly to personalize messages. The LEDs’ brightness will keep you visible and its video-stream capability will keep you noticed while, due to it’s </a:t>
            </a:r>
            <a:r>
              <a:rPr lang="en-US" dirty="0" err="1"/>
              <a:t>lighweight</a:t>
            </a:r>
            <a:r>
              <a:rPr lang="en-US" dirty="0"/>
              <a:t>, you may even forget you’re wearing it.</a:t>
            </a:r>
            <a:endParaRPr lang="el-GR" dirty="0"/>
          </a:p>
        </p:txBody>
      </p:sp>
      <p:pic>
        <p:nvPicPr>
          <p:cNvPr id="7" name="Picture 6">
            <a:extLst>
              <a:ext uri="{FF2B5EF4-FFF2-40B4-BE49-F238E27FC236}">
                <a16:creationId xmlns:a16="http://schemas.microsoft.com/office/drawing/2014/main" id="{CF9E2C97-044C-4F23-8BB0-4DB96E7636DD}"/>
              </a:ext>
            </a:extLst>
          </p:cNvPr>
          <p:cNvPicPr>
            <a:picLocks noChangeAspect="1"/>
          </p:cNvPicPr>
          <p:nvPr/>
        </p:nvPicPr>
        <p:blipFill>
          <a:blip r:embed="rId4"/>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6146048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766" y="312738"/>
            <a:ext cx="8568952" cy="461665"/>
          </a:xfrm>
          <a:prstGeom prst="rect">
            <a:avLst/>
          </a:prstGeom>
          <a:noFill/>
        </p:spPr>
        <p:txBody>
          <a:bodyPr wrap="square" rtlCol="0">
            <a:spAutoFit/>
          </a:bodyPr>
          <a:lstStyle/>
          <a:p>
            <a:r>
              <a:rPr lang="en-US" sz="2400" b="1" dirty="0"/>
              <a:t>Wearable OLEDs</a:t>
            </a:r>
          </a:p>
        </p:txBody>
      </p:sp>
      <p:sp>
        <p:nvSpPr>
          <p:cNvPr id="3" name="AutoShape 2" descr="Αποτέλεσμα εικόνας για OLED threads for weaving wearable display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Αποτέλεσμα εικόνας για OLED threads for weaving wearable display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76" y="926034"/>
            <a:ext cx="2736304" cy="287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491880" y="921522"/>
            <a:ext cx="5184576" cy="3170099"/>
          </a:xfrm>
          <a:prstGeom prst="rect">
            <a:avLst/>
          </a:prstGeom>
        </p:spPr>
        <p:txBody>
          <a:bodyPr wrap="square">
            <a:spAutoFit/>
          </a:bodyPr>
          <a:lstStyle/>
          <a:p>
            <a:r>
              <a:rPr lang="en-US" sz="2000" dirty="0"/>
              <a:t>One of the challenges in the push for wearable displays lies in finding reliable, high-performance light emitters compatible with the rough-and-ready world of woven clothing. </a:t>
            </a:r>
          </a:p>
          <a:p>
            <a:r>
              <a:rPr lang="en-US" sz="2000" dirty="0"/>
              <a:t>A team from the Korea Advanced Institute of Science and Technology (KAIST) has come up with one candidate: a high-luminance organic LED (OLED) fiber—</a:t>
            </a:r>
            <a:r>
              <a:rPr lang="en-US" sz="2000" dirty="0" err="1"/>
              <a:t>manufacturable</a:t>
            </a:r>
            <a:r>
              <a:rPr lang="en-US" sz="2000" dirty="0"/>
              <a:t> using a simple, solution-based process—that can be woven into textiles and knitted garments. </a:t>
            </a:r>
          </a:p>
        </p:txBody>
      </p:sp>
      <p:sp>
        <p:nvSpPr>
          <p:cNvPr id="9" name="Rectangle 8"/>
          <p:cNvSpPr/>
          <p:nvPr/>
        </p:nvSpPr>
        <p:spPr>
          <a:xfrm>
            <a:off x="468076" y="4581128"/>
            <a:ext cx="8208380" cy="923330"/>
          </a:xfrm>
          <a:prstGeom prst="rect">
            <a:avLst/>
          </a:prstGeom>
        </p:spPr>
        <p:txBody>
          <a:bodyPr wrap="square">
            <a:spAutoFit/>
          </a:bodyPr>
          <a:lstStyle/>
          <a:p>
            <a:r>
              <a:rPr lang="en-US" dirty="0"/>
              <a:t>Read more at:</a:t>
            </a:r>
          </a:p>
          <a:p>
            <a:r>
              <a:rPr lang="en-US" dirty="0"/>
              <a:t> </a:t>
            </a:r>
            <a:r>
              <a:rPr lang="en-US" dirty="0">
                <a:hlinkClick r:id="rId3"/>
              </a:rPr>
              <a:t>https://www.printedelectronicsworld.com/articles/13474/oled-threads-for-weaving-wearable-displays</a:t>
            </a:r>
            <a:endParaRPr 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12" y="6165304"/>
            <a:ext cx="86868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9854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766" y="312738"/>
            <a:ext cx="8568952" cy="461665"/>
          </a:xfrm>
          <a:prstGeom prst="rect">
            <a:avLst/>
          </a:prstGeom>
          <a:noFill/>
        </p:spPr>
        <p:txBody>
          <a:bodyPr wrap="square" rtlCol="0">
            <a:spAutoFit/>
          </a:bodyPr>
          <a:lstStyle/>
          <a:p>
            <a:r>
              <a:rPr lang="en-US" sz="2400" b="1" dirty="0"/>
              <a:t>Wearable OLEDs</a:t>
            </a:r>
          </a:p>
        </p:txBody>
      </p:sp>
      <p:sp>
        <p:nvSpPr>
          <p:cNvPr id="3" name="AutoShape 2" descr="Αποτέλεσμα εικόνας για OLED threads for weaving wearable display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Αποτέλεσμα εικόνας για OLED threads for weaving wearable display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66" y="921522"/>
            <a:ext cx="1175815" cy="123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763688" y="912878"/>
            <a:ext cx="6912768" cy="4708981"/>
          </a:xfrm>
          <a:prstGeom prst="rect">
            <a:avLst/>
          </a:prstGeom>
        </p:spPr>
        <p:txBody>
          <a:bodyPr wrap="square">
            <a:spAutoFit/>
          </a:bodyPr>
          <a:lstStyle/>
          <a:p>
            <a:r>
              <a:rPr lang="en-US" sz="2000" dirty="0"/>
              <a:t>Dip-coating approach The KAIST team, seeking to build an OLED fiber with strong enough performance for wearable displays, and with a sustainable, low-temperature manufacturing process, began with a </a:t>
            </a:r>
            <a:r>
              <a:rPr lang="en-US" sz="2000" b="1" dirty="0"/>
              <a:t>fiber substrate made of polyethylene terephthalate (PET), </a:t>
            </a:r>
            <a:r>
              <a:rPr lang="en-US" sz="2000" dirty="0"/>
              <a:t>a common, widely used material for plastic fibers.   The researchers then used a simple dip-coating method to deposit sequential, </a:t>
            </a:r>
            <a:r>
              <a:rPr lang="en-US" sz="2000" b="1" dirty="0"/>
              <a:t>even layers of OLED components around the PET substrate.</a:t>
            </a:r>
            <a:r>
              <a:rPr lang="en-US" sz="2000" dirty="0"/>
              <a:t> These </a:t>
            </a:r>
            <a:r>
              <a:rPr lang="en-US" sz="2000" b="1" dirty="0"/>
              <a:t>included a cathode layer consisting of the conductive polymer PEDOT:PSS</a:t>
            </a:r>
            <a:r>
              <a:rPr lang="en-US" sz="2000" dirty="0"/>
              <a:t>; </a:t>
            </a:r>
            <a:r>
              <a:rPr lang="en-US" sz="2000" b="1" dirty="0">
                <a:solidFill>
                  <a:srgbClr val="7030A0"/>
                </a:solidFill>
              </a:rPr>
              <a:t>a layer of </a:t>
            </a:r>
            <a:r>
              <a:rPr lang="en-US" sz="2000" b="1" dirty="0" err="1">
                <a:solidFill>
                  <a:srgbClr val="7030A0"/>
                </a:solidFill>
              </a:rPr>
              <a:t>polyethylenimine</a:t>
            </a:r>
            <a:r>
              <a:rPr lang="en-US" sz="2000" b="1" dirty="0">
                <a:solidFill>
                  <a:srgbClr val="7030A0"/>
                </a:solidFill>
              </a:rPr>
              <a:t> and zinc-oxide nanoparticles for the electron-injection layer</a:t>
            </a:r>
            <a:r>
              <a:rPr lang="en-US" sz="2000" dirty="0"/>
              <a:t>; </a:t>
            </a:r>
            <a:r>
              <a:rPr lang="en-US" sz="2000" b="1" dirty="0">
                <a:solidFill>
                  <a:srgbClr val="00B050"/>
                </a:solidFill>
              </a:rPr>
              <a:t>the light-emitting polymer Super Yellow, from Merck, as the emitting layer</a:t>
            </a:r>
            <a:r>
              <a:rPr lang="en-US" sz="2000" dirty="0"/>
              <a:t>; </a:t>
            </a:r>
            <a:r>
              <a:rPr lang="en-US" sz="2000" b="1" dirty="0">
                <a:solidFill>
                  <a:srgbClr val="FF0000"/>
                </a:solidFill>
              </a:rPr>
              <a:t>a hole-injecting layer of molybdenum oxide</a:t>
            </a:r>
            <a:r>
              <a:rPr lang="en-US" sz="2000" dirty="0"/>
              <a:t>; and </a:t>
            </a:r>
            <a:r>
              <a:rPr lang="en-US" sz="2000" b="1" dirty="0"/>
              <a:t>an anode layer of aluminum</a:t>
            </a:r>
            <a:r>
              <a:rPr lang="en-US" sz="2000" dirty="0"/>
              <a:t>. </a:t>
            </a:r>
          </a:p>
          <a:p>
            <a:r>
              <a:rPr lang="en-US" sz="2000" dirty="0"/>
              <a:t>The team also built up the same materials on glass to fashion a planar OLED for experimental comparisons.</a:t>
            </a:r>
          </a:p>
        </p:txBody>
      </p:sp>
      <p:pic>
        <p:nvPicPr>
          <p:cNvPr id="10" name="Picture 9">
            <a:extLst>
              <a:ext uri="{FF2B5EF4-FFF2-40B4-BE49-F238E27FC236}">
                <a16:creationId xmlns:a16="http://schemas.microsoft.com/office/drawing/2014/main" id="{4A439EB5-BD57-4ECB-8DD9-A883D0E963FF}"/>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8889925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692696"/>
            <a:ext cx="8136904" cy="584775"/>
          </a:xfrm>
          <a:prstGeom prst="rect">
            <a:avLst/>
          </a:prstGeom>
          <a:noFill/>
        </p:spPr>
        <p:txBody>
          <a:bodyPr wrap="square" rtlCol="0">
            <a:spAutoFit/>
          </a:bodyPr>
          <a:lstStyle/>
          <a:p>
            <a:r>
              <a:rPr lang="en-US" sz="3200" b="1" dirty="0">
                <a:solidFill>
                  <a:srgbClr val="002060"/>
                </a:solidFill>
              </a:rPr>
              <a:t>Medical diagnostics &amp; treatment</a:t>
            </a:r>
          </a:p>
        </p:txBody>
      </p:sp>
      <p:sp>
        <p:nvSpPr>
          <p:cNvPr id="5" name="Rectangle 4"/>
          <p:cNvSpPr/>
          <p:nvPr/>
        </p:nvSpPr>
        <p:spPr>
          <a:xfrm>
            <a:off x="468830" y="1484784"/>
            <a:ext cx="8136904" cy="1569660"/>
          </a:xfrm>
          <a:prstGeom prst="rect">
            <a:avLst/>
          </a:prstGeom>
        </p:spPr>
        <p:txBody>
          <a:bodyPr wrap="square">
            <a:spAutoFit/>
          </a:bodyPr>
          <a:lstStyle/>
          <a:p>
            <a:r>
              <a:rPr lang="en-US" sz="2400" dirty="0"/>
              <a:t>Now a team of researchers in Scotland has demonstrated in a pilot study that OLEDs may one day change the way photodynamic therapy (PDT) is used to treat skin cancer. </a:t>
            </a:r>
          </a:p>
          <a:p>
            <a:endParaRPr lang="en-US"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030749"/>
            <a:ext cx="2038442"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61852" y="5278923"/>
            <a:ext cx="7850158" cy="923330"/>
          </a:xfrm>
          <a:prstGeom prst="rect">
            <a:avLst/>
          </a:prstGeom>
        </p:spPr>
        <p:txBody>
          <a:bodyPr wrap="square">
            <a:spAutoFit/>
          </a:bodyPr>
          <a:lstStyle/>
          <a:p>
            <a:r>
              <a:rPr lang="en-US" dirty="0"/>
              <a:t>In addition to the treatment of skin cancers, the researchers believe that the technology could also be used in the cosmetic industry for anti-aging treatments or skin conditions such as acne.</a:t>
            </a:r>
            <a:endParaRPr lang="el-GR"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12" y="6165304"/>
            <a:ext cx="86868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1444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124744"/>
            <a:ext cx="8280920" cy="3046988"/>
          </a:xfrm>
          <a:prstGeom prst="rect">
            <a:avLst/>
          </a:prstGeom>
        </p:spPr>
        <p:txBody>
          <a:bodyPr wrap="square">
            <a:spAutoFit/>
          </a:bodyPr>
          <a:lstStyle/>
          <a:p>
            <a:r>
              <a:rPr lang="en-US" sz="2400" dirty="0"/>
              <a:t>Using OLED technology, the PLACE-it group has created a flexible fluorescence measurement device to assess the elimination kinetics of the renal marker FITC-</a:t>
            </a:r>
            <a:r>
              <a:rPr lang="en-US" sz="2400" dirty="0" err="1"/>
              <a:t>Sinistrin</a:t>
            </a:r>
            <a:r>
              <a:rPr lang="en-US" sz="2400" dirty="0"/>
              <a:t> (water-soluble </a:t>
            </a:r>
            <a:r>
              <a:rPr lang="en-US" sz="2400" dirty="0" err="1"/>
              <a:t>fructan</a:t>
            </a:r>
            <a:r>
              <a:rPr lang="en-US" sz="2400" dirty="0"/>
              <a:t> linked to fluorescein-</a:t>
            </a:r>
            <a:r>
              <a:rPr lang="en-US" sz="2400" dirty="0" err="1"/>
              <a:t>isothiocyanate</a:t>
            </a:r>
            <a:r>
              <a:rPr lang="en-US" sz="2400" dirty="0"/>
              <a:t>). </a:t>
            </a:r>
          </a:p>
          <a:p>
            <a:r>
              <a:rPr lang="en-US" sz="2400" dirty="0"/>
              <a:t>Status and functionality of kidneys can be measured by this revolutionary device. </a:t>
            </a:r>
          </a:p>
          <a:p>
            <a:r>
              <a:rPr lang="en-US" sz="2400" dirty="0"/>
              <a:t>The team hopes this product will help to detect end stage renal disease (ESRD) earlier and more consistently. </a:t>
            </a:r>
          </a:p>
        </p:txBody>
      </p:sp>
      <p:sp>
        <p:nvSpPr>
          <p:cNvPr id="6" name="TextBox 5"/>
          <p:cNvSpPr txBox="1"/>
          <p:nvPr/>
        </p:nvSpPr>
        <p:spPr>
          <a:xfrm>
            <a:off x="514381" y="416110"/>
            <a:ext cx="8136904" cy="584775"/>
          </a:xfrm>
          <a:prstGeom prst="rect">
            <a:avLst/>
          </a:prstGeom>
          <a:noFill/>
        </p:spPr>
        <p:txBody>
          <a:bodyPr wrap="square" rtlCol="0">
            <a:spAutoFit/>
          </a:bodyPr>
          <a:lstStyle/>
          <a:p>
            <a:r>
              <a:rPr lang="en-US" sz="3200" b="1" dirty="0">
                <a:solidFill>
                  <a:srgbClr val="002060"/>
                </a:solidFill>
              </a:rPr>
              <a:t>Medical diagnostics &amp; treatment</a:t>
            </a:r>
          </a:p>
        </p:txBody>
      </p:sp>
      <p:pic>
        <p:nvPicPr>
          <p:cNvPr id="7" name="Picture 6">
            <a:extLst>
              <a:ext uri="{FF2B5EF4-FFF2-40B4-BE49-F238E27FC236}">
                <a16:creationId xmlns:a16="http://schemas.microsoft.com/office/drawing/2014/main" id="{A40D0195-F3CF-46DD-B9CC-B7D8AADF05A1}"/>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470052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412776"/>
            <a:ext cx="8280920" cy="1754326"/>
          </a:xfrm>
          <a:prstGeom prst="rect">
            <a:avLst/>
          </a:prstGeom>
        </p:spPr>
        <p:txBody>
          <a:bodyPr wrap="square">
            <a:spAutoFit/>
          </a:bodyPr>
          <a:lstStyle/>
          <a:p>
            <a:r>
              <a:rPr lang="en-US" dirty="0"/>
              <a:t>Arguably the most innovative and successful product developed by the team is the stretchable Blue LED Light Therapy for effective pain relief</a:t>
            </a:r>
            <a:r>
              <a:rPr lang="en-US"/>
              <a:t>. </a:t>
            </a:r>
          </a:p>
          <a:p>
            <a:r>
              <a:rPr lang="en-US" dirty="0"/>
              <a:t>Blue Light enhances the body’s release of nitric oxide – which possesses pain-relieving qualities. 50 per cent stretch will be demonstrated in devices so they can be worn, for example, on the back. Clinical evidence suggesting this therapy works has already been established, and the device is comfortable to wear all day, every day.</a:t>
            </a:r>
          </a:p>
        </p:txBody>
      </p:sp>
      <p:sp>
        <p:nvSpPr>
          <p:cNvPr id="6" name="TextBox 5"/>
          <p:cNvSpPr txBox="1"/>
          <p:nvPr/>
        </p:nvSpPr>
        <p:spPr>
          <a:xfrm>
            <a:off x="611560" y="692696"/>
            <a:ext cx="8136904" cy="584775"/>
          </a:xfrm>
          <a:prstGeom prst="rect">
            <a:avLst/>
          </a:prstGeom>
          <a:noFill/>
        </p:spPr>
        <p:txBody>
          <a:bodyPr wrap="square" rtlCol="0">
            <a:spAutoFit/>
          </a:bodyPr>
          <a:lstStyle/>
          <a:p>
            <a:r>
              <a:rPr lang="en-US" sz="3200" b="1" dirty="0">
                <a:solidFill>
                  <a:srgbClr val="002060"/>
                </a:solidFill>
              </a:rPr>
              <a:t>Medical diagnostics &amp; treatment</a:t>
            </a:r>
          </a:p>
        </p:txBody>
      </p:sp>
      <p:sp>
        <p:nvSpPr>
          <p:cNvPr id="3" name="Rectangle 2"/>
          <p:cNvSpPr/>
          <p:nvPr/>
        </p:nvSpPr>
        <p:spPr>
          <a:xfrm>
            <a:off x="518479" y="3645024"/>
            <a:ext cx="8136904" cy="2031325"/>
          </a:xfrm>
          <a:prstGeom prst="rect">
            <a:avLst/>
          </a:prstGeom>
        </p:spPr>
        <p:txBody>
          <a:bodyPr wrap="square">
            <a:spAutoFit/>
          </a:bodyPr>
          <a:lstStyle/>
          <a:p>
            <a:r>
              <a:rPr lang="en-US" dirty="0"/>
              <a:t>OLED sleep masks showed no significant safety signal apart from an impairment of vigilance tasks for which the effect size was small. Sleep disturbance and light intolerance tended to cause early withdrawal. Mask and ocular discomfort were commonly reported but tended to be tolerable and not to affect mask wear. Mask usage was higher in older people. These data allow improvements in mask design and dosage and planning for future clinical trials including safety advice on tasks requiring high levels of vigilance.</a:t>
            </a:r>
          </a:p>
        </p:txBody>
      </p:sp>
      <p:pic>
        <p:nvPicPr>
          <p:cNvPr id="7" name="Picture 6">
            <a:extLst>
              <a:ext uri="{FF2B5EF4-FFF2-40B4-BE49-F238E27FC236}">
                <a16:creationId xmlns:a16="http://schemas.microsoft.com/office/drawing/2014/main" id="{918EED45-57BD-46B6-A290-5A340FCEF685}"/>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3762354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2948" y="548680"/>
            <a:ext cx="8136904" cy="584775"/>
          </a:xfrm>
          <a:prstGeom prst="rect">
            <a:avLst/>
          </a:prstGeom>
          <a:noFill/>
        </p:spPr>
        <p:txBody>
          <a:bodyPr wrap="square" rtlCol="0">
            <a:spAutoFit/>
          </a:bodyPr>
          <a:lstStyle/>
          <a:p>
            <a:r>
              <a:rPr lang="en-US" sz="3200" b="1" dirty="0">
                <a:solidFill>
                  <a:srgbClr val="002060"/>
                </a:solidFill>
              </a:rPr>
              <a:t>Medical diagnostics &amp; treatment</a:t>
            </a:r>
          </a:p>
        </p:txBody>
      </p:sp>
      <p:sp>
        <p:nvSpPr>
          <p:cNvPr id="4" name="Rectangle 3"/>
          <p:cNvSpPr/>
          <p:nvPr/>
        </p:nvSpPr>
        <p:spPr>
          <a:xfrm>
            <a:off x="4080086" y="1493149"/>
            <a:ext cx="4608512" cy="2246769"/>
          </a:xfrm>
          <a:prstGeom prst="rect">
            <a:avLst/>
          </a:prstGeom>
        </p:spPr>
        <p:txBody>
          <a:bodyPr wrap="square">
            <a:spAutoFit/>
          </a:bodyPr>
          <a:lstStyle/>
          <a:p>
            <a:r>
              <a:rPr lang="en-US" sz="2000" dirty="0"/>
              <a:t>Preventing dark adaptation by delivering low dose light during sleep is a new approach to the treatment of diseases associated with hypoxia such as diabetic maculopathy. </a:t>
            </a:r>
          </a:p>
          <a:p>
            <a:r>
              <a:rPr lang="en-US" sz="2000" dirty="0"/>
              <a:t>They use an OLED sleep mask to deliver the dose of light to the patients</a:t>
            </a:r>
          </a:p>
        </p:txBody>
      </p:sp>
      <p:pic>
        <p:nvPicPr>
          <p:cNvPr id="3074" name="Picture 2" descr="Image no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3113703" cy="21726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3568" y="4509120"/>
            <a:ext cx="8005030" cy="307777"/>
          </a:xfrm>
          <a:prstGeom prst="rect">
            <a:avLst/>
          </a:prstGeom>
        </p:spPr>
        <p:txBody>
          <a:bodyPr wrap="square">
            <a:spAutoFit/>
          </a:bodyPr>
          <a:lstStyle/>
          <a:p>
            <a:r>
              <a:rPr lang="en-US" sz="1400" dirty="0">
                <a:hlinkClick r:id="rId3"/>
              </a:rPr>
              <a:t>http://iovs.arvojournals.org/article.aspx?articleid=2333003</a:t>
            </a:r>
            <a:r>
              <a:rPr lang="en-US" sz="1400" dirty="0"/>
              <a:t> </a:t>
            </a:r>
          </a:p>
        </p:txBody>
      </p:sp>
      <p:pic>
        <p:nvPicPr>
          <p:cNvPr id="7" name="Picture 6">
            <a:extLst>
              <a:ext uri="{FF2B5EF4-FFF2-40B4-BE49-F238E27FC236}">
                <a16:creationId xmlns:a16="http://schemas.microsoft.com/office/drawing/2014/main" id="{55EA1949-19F2-4FC1-B4D8-1CB6A115D631}"/>
              </a:ext>
            </a:extLst>
          </p:cNvPr>
          <p:cNvPicPr>
            <a:picLocks noChangeAspect="1"/>
          </p:cNvPicPr>
          <p:nvPr/>
        </p:nvPicPr>
        <p:blipFill>
          <a:blip r:embed="rId4"/>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883039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2"/>
          <a:stretch>
            <a:fillRect/>
          </a:stretch>
        </p:blipFill>
        <p:spPr>
          <a:xfrm>
            <a:off x="100196" y="6093296"/>
            <a:ext cx="8943607" cy="670618"/>
          </a:xfrm>
          <a:prstGeom prst="rect">
            <a:avLst/>
          </a:prstGeom>
        </p:spPr>
      </p:pic>
      <p:pic>
        <p:nvPicPr>
          <p:cNvPr id="8194" name="Picture 2" descr="Image result for s10 samsung foldable">
            <a:extLst>
              <a:ext uri="{FF2B5EF4-FFF2-40B4-BE49-F238E27FC236}">
                <a16:creationId xmlns:a16="http://schemas.microsoft.com/office/drawing/2014/main" id="{034344C2-AA92-46B5-93F8-7CDC6182D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86" y="1988840"/>
            <a:ext cx="4000464" cy="22402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4924424-5F4C-42F4-8F79-832423D1F5AE}"/>
              </a:ext>
            </a:extLst>
          </p:cNvPr>
          <p:cNvSpPr/>
          <p:nvPr/>
        </p:nvSpPr>
        <p:spPr>
          <a:xfrm>
            <a:off x="1475656" y="4725144"/>
            <a:ext cx="5436096" cy="369332"/>
          </a:xfrm>
          <a:prstGeom prst="rect">
            <a:avLst/>
          </a:prstGeom>
        </p:spPr>
        <p:txBody>
          <a:bodyPr wrap="square">
            <a:spAutoFit/>
          </a:bodyPr>
          <a:lstStyle/>
          <a:p>
            <a:r>
              <a:rPr lang="en-US" dirty="0">
                <a:hlinkClick r:id="rId4"/>
              </a:rPr>
              <a:t>https://www.youtube.com/watch?v=tst7V_Ffn7Q</a:t>
            </a:r>
            <a:r>
              <a:rPr lang="en-US" dirty="0"/>
              <a:t> </a:t>
            </a:r>
            <a:endParaRPr lang="el-GR" dirty="0"/>
          </a:p>
        </p:txBody>
      </p:sp>
    </p:spTree>
    <p:extLst>
      <p:ext uri="{BB962C8B-B14F-4D97-AF65-F5344CB8AC3E}">
        <p14:creationId xmlns:p14="http://schemas.microsoft.com/office/powerpoint/2010/main" val="4953660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7266" y="620688"/>
            <a:ext cx="8400925"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Suggested Text Books</a:t>
            </a:r>
          </a:p>
        </p:txBody>
      </p:sp>
      <p:sp>
        <p:nvSpPr>
          <p:cNvPr id="5" name="TextBox 4"/>
          <p:cNvSpPr txBox="1"/>
          <p:nvPr/>
        </p:nvSpPr>
        <p:spPr>
          <a:xfrm>
            <a:off x="318217" y="1412776"/>
            <a:ext cx="8400925" cy="3046988"/>
          </a:xfrm>
          <a:prstGeom prst="rect">
            <a:avLst/>
          </a:prstGeom>
          <a:noFill/>
        </p:spPr>
        <p:txBody>
          <a:bodyPr wrap="square" rtlCol="0">
            <a:spAutoFit/>
          </a:bodyPr>
          <a:lstStyle/>
          <a:p>
            <a:pPr marL="342900" indent="-342900">
              <a:buFont typeface="+mj-lt"/>
              <a:buAutoNum type="arabicPeriod"/>
            </a:pPr>
            <a:r>
              <a:rPr lang="en-US" sz="2400" i="1" u="sng" dirty="0">
                <a:effectLst>
                  <a:outerShdw blurRad="38100" dist="38100" dir="2700000" algn="tl">
                    <a:srgbClr val="000000">
                      <a:alpha val="43137"/>
                    </a:srgbClr>
                  </a:outerShdw>
                </a:effectLst>
              </a:rPr>
              <a:t>OLED Displays: Fundamentals and Applications</a:t>
            </a:r>
            <a:r>
              <a:rPr lang="en-US" sz="2400" dirty="0"/>
              <a:t>, </a:t>
            </a:r>
            <a:r>
              <a:rPr lang="en-US" sz="2400" dirty="0" err="1"/>
              <a:t>Takatoshi</a:t>
            </a:r>
            <a:r>
              <a:rPr lang="en-US" sz="2400" dirty="0"/>
              <a:t> </a:t>
            </a:r>
            <a:r>
              <a:rPr lang="en-US" sz="2400" dirty="0" err="1"/>
              <a:t>Tsujimura</a:t>
            </a:r>
            <a:r>
              <a:rPr lang="en-US" sz="2400" dirty="0"/>
              <a:t>. Published 2012 by John Wiley &amp; Sons, Inc.</a:t>
            </a:r>
          </a:p>
          <a:p>
            <a:pPr marL="342900" indent="-342900">
              <a:buFont typeface="+mj-lt"/>
              <a:buAutoNum type="arabicPeriod"/>
            </a:pPr>
            <a:r>
              <a:rPr lang="en-US" sz="2400" i="1" u="sng" dirty="0">
                <a:effectLst>
                  <a:outerShdw blurRad="38100" dist="38100" dir="2700000" algn="tl">
                    <a:srgbClr val="000000">
                      <a:alpha val="43137"/>
                    </a:srgbClr>
                  </a:outerShdw>
                </a:effectLst>
              </a:rPr>
              <a:t>Introduction to Flat Panel Displays, </a:t>
            </a:r>
            <a:r>
              <a:rPr lang="en-US" sz="2400" dirty="0"/>
              <a:t> </a:t>
            </a:r>
            <a:r>
              <a:rPr lang="en-GB" sz="2400" dirty="0"/>
              <a:t>Jiun-Haw Lee, David N. Liu, Shin-</a:t>
            </a:r>
            <a:r>
              <a:rPr lang="en-GB" sz="2400" dirty="0" err="1"/>
              <a:t>Tson</a:t>
            </a:r>
            <a:r>
              <a:rPr lang="en-GB" sz="2400" dirty="0"/>
              <a:t> Wu , </a:t>
            </a:r>
            <a:r>
              <a:rPr lang="en-US" sz="2400" dirty="0"/>
              <a:t>Published 2008 by John Wiley &amp; Sons, </a:t>
            </a:r>
            <a:r>
              <a:rPr lang="en-US" sz="2400" dirty="0" err="1"/>
              <a:t>Inc</a:t>
            </a:r>
            <a:endParaRPr lang="en-US" sz="2400" dirty="0"/>
          </a:p>
          <a:p>
            <a:pPr marL="342900" indent="-342900">
              <a:buFont typeface="+mj-lt"/>
              <a:buAutoNum type="arabicPeriod"/>
            </a:pPr>
            <a:r>
              <a:rPr lang="en-US" sz="2400" i="1" u="sng" dirty="0">
                <a:effectLst>
                  <a:outerShdw blurRad="38100" dist="38100" dir="2700000" algn="tl">
                    <a:srgbClr val="000000">
                      <a:alpha val="43137"/>
                    </a:srgbClr>
                  </a:outerShdw>
                </a:effectLst>
                <a:hlinkClick r:id="rId2"/>
              </a:rPr>
              <a:t>http://www.oled-info.com/</a:t>
            </a:r>
            <a:endParaRPr lang="en-US" sz="2400" i="1" u="sng" dirty="0">
              <a:effectLst>
                <a:outerShdw blurRad="38100" dist="38100" dir="2700000" algn="tl">
                  <a:srgbClr val="000000">
                    <a:alpha val="43137"/>
                  </a:srgbClr>
                </a:outerShdw>
              </a:effectLst>
            </a:endParaRPr>
          </a:p>
          <a:p>
            <a:pPr marL="342900" indent="-342900">
              <a:buFont typeface="+mj-lt"/>
              <a:buAutoNum type="arabicPeriod"/>
            </a:pPr>
            <a:r>
              <a:rPr lang="en-US" sz="2400" i="1" u="sng" dirty="0">
                <a:effectLst>
                  <a:outerShdw blurRad="38100" dist="38100" dir="2700000" algn="tl">
                    <a:srgbClr val="000000">
                      <a:alpha val="43137"/>
                    </a:srgbClr>
                  </a:outerShdw>
                </a:effectLst>
              </a:rPr>
              <a:t>Principles and Applications of Organic Light Emitting Diodes (OLEDs),</a:t>
            </a:r>
            <a:r>
              <a:rPr lang="en-US" sz="2400" i="1" dirty="0">
                <a:effectLst>
                  <a:outerShdw blurRad="38100" dist="38100" dir="2700000" algn="tl">
                    <a:srgbClr val="000000">
                      <a:alpha val="43137"/>
                    </a:srgbClr>
                  </a:outerShdw>
                </a:effectLst>
              </a:rPr>
              <a:t> </a:t>
            </a:r>
            <a:r>
              <a:rPr lang="en-GB" sz="2400" dirty="0"/>
              <a:t> N. </a:t>
            </a:r>
            <a:r>
              <a:rPr lang="en-GB" sz="2400" dirty="0" err="1"/>
              <a:t>Thejo</a:t>
            </a:r>
            <a:r>
              <a:rPr lang="en-GB" sz="2400" dirty="0"/>
              <a:t> </a:t>
            </a:r>
            <a:r>
              <a:rPr lang="en-GB" sz="2400" dirty="0" err="1"/>
              <a:t>Kalyani</a:t>
            </a:r>
            <a:r>
              <a:rPr lang="en-GB" sz="2400" dirty="0"/>
              <a:t>, Hendrik Swart, S. J. </a:t>
            </a:r>
            <a:r>
              <a:rPr lang="en-GB" sz="2400" dirty="0" err="1"/>
              <a:t>Dhoble</a:t>
            </a:r>
            <a:r>
              <a:rPr lang="en-GB" sz="2400" dirty="0"/>
              <a:t>, Published  2017 by </a:t>
            </a:r>
            <a:r>
              <a:rPr lang="el-GR" sz="2400" dirty="0" err="1"/>
              <a:t>Woodhead</a:t>
            </a:r>
            <a:r>
              <a:rPr lang="el-GR" sz="2400" dirty="0"/>
              <a:t> </a:t>
            </a:r>
            <a:r>
              <a:rPr lang="el-GR" sz="2400" dirty="0" err="1"/>
              <a:t>Publishing</a:t>
            </a:r>
            <a:endParaRPr lang="en-US" sz="2400" i="1" u="sng"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01FB7E0E-90E2-4C6A-B2EB-FF7E0B735D50}"/>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0812141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216" y="188640"/>
            <a:ext cx="8400925"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Suggested Videos</a:t>
            </a:r>
          </a:p>
        </p:txBody>
      </p:sp>
      <p:sp>
        <p:nvSpPr>
          <p:cNvPr id="5" name="TextBox 4"/>
          <p:cNvSpPr txBox="1"/>
          <p:nvPr/>
        </p:nvSpPr>
        <p:spPr>
          <a:xfrm>
            <a:off x="424859" y="764704"/>
            <a:ext cx="8646273" cy="4764061"/>
          </a:xfrm>
          <a:prstGeom prst="rect">
            <a:avLst/>
          </a:prstGeom>
          <a:noFill/>
        </p:spPr>
        <p:txBody>
          <a:bodyPr wrap="square" rtlCol="0">
            <a:spAutoFit/>
          </a:bodyPr>
          <a:lstStyle/>
          <a:p>
            <a:pPr marL="0" marR="0">
              <a:lnSpc>
                <a:spcPct val="107000"/>
              </a:lnSpc>
              <a:spcBef>
                <a:spcPts val="0"/>
              </a:spcBef>
              <a:spcAft>
                <a:spcPts val="800"/>
              </a:spcAft>
            </a:pPr>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https://www.youtube.com/watch?v=Ewf7RlVNBSA&amp;ab_channel=CrashChemistryAcademy</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Orbitals, the Basics: Atomic Orbital Tutorial — probability, shapes, energy</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https://www.youtube.com/watch?v=wPw_LCmyjnI&amp;ab_channel=SponholtzProductions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Hybridization Theory</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https://www.youtube.com/watch?v=jrThPKDMBW4&amp;ab_channel=OLEDWorks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an OLED is Made</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https://www.youtube.com/watch?v=8quZrUcRFlw&amp;t=5s&amp;ab_channel=EdisonTechCenter</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LEDs and OLEDs - How it Works, Inventors</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https://www.youtube.com/watch?v=pa_VInL5W1o&amp;ab_channel=YedaCenter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OLED - Organic Light Emitting Diodes - Part 1</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https://www.youtube.com/watch?v=_cKXqnb0Hl0&amp;ab_channel=YedaCenter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OLED - Organic Light Emitting Diodes - Part 2</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1FB7E0E-90E2-4C6A-B2EB-FF7E0B735D50}"/>
              </a:ext>
            </a:extLst>
          </p:cNvPr>
          <p:cNvPicPr>
            <a:picLocks noChangeAspect="1"/>
          </p:cNvPicPr>
          <p:nvPr/>
        </p:nvPicPr>
        <p:blipFill>
          <a:blip r:embed="rId8"/>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8656891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03" y="911609"/>
            <a:ext cx="9144000" cy="5034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504" y="188640"/>
            <a:ext cx="8928992" cy="892552"/>
          </a:xfrm>
          <a:prstGeom prst="rect">
            <a:avLst/>
          </a:prstGeom>
          <a:noFill/>
        </p:spPr>
        <p:txBody>
          <a:bodyPr wrap="square" rtlCol="0">
            <a:spAutoFit/>
          </a:bodyPr>
          <a:lstStyle/>
          <a:p>
            <a:pPr algn="ctr"/>
            <a:r>
              <a:rPr lang="en-GB" sz="2800" dirty="0">
                <a:solidFill>
                  <a:schemeClr val="bg1">
                    <a:lumMod val="95000"/>
                  </a:schemeClr>
                </a:solidFill>
              </a:rPr>
              <a:t>Live your  Erasmus Experience in Crete, </a:t>
            </a:r>
          </a:p>
          <a:p>
            <a:pPr algn="ctr"/>
            <a:r>
              <a:rPr lang="en-GB" sz="2400" dirty="0">
                <a:solidFill>
                  <a:schemeClr val="bg1">
                    <a:lumMod val="95000"/>
                  </a:schemeClr>
                </a:solidFill>
              </a:rPr>
              <a:t>the ideal  place for studies and entertainment</a:t>
            </a:r>
            <a:endParaRPr lang="en-US" sz="2400" dirty="0">
              <a:solidFill>
                <a:schemeClr val="bg1">
                  <a:lumMod val="95000"/>
                </a:schemeClr>
              </a:solidFill>
            </a:endParaRPr>
          </a:p>
        </p:txBody>
      </p:sp>
      <p:sp>
        <p:nvSpPr>
          <p:cNvPr id="4" name="TextBox 3"/>
          <p:cNvSpPr txBox="1"/>
          <p:nvPr/>
        </p:nvSpPr>
        <p:spPr>
          <a:xfrm>
            <a:off x="1331640" y="4149080"/>
            <a:ext cx="6480720" cy="707886"/>
          </a:xfrm>
          <a:prstGeom prst="rect">
            <a:avLst/>
          </a:prstGeom>
          <a:noFill/>
        </p:spPr>
        <p:txBody>
          <a:bodyPr wrap="square" rtlCol="0">
            <a:spAutoFit/>
          </a:bodyPr>
          <a:lstStyle/>
          <a:p>
            <a:r>
              <a:rPr lang="en-GB" sz="4000" b="1" dirty="0">
                <a:solidFill>
                  <a:srgbClr val="FFFF00"/>
                </a:solidFill>
                <a:effectLst>
                  <a:outerShdw blurRad="38100" dist="38100" dir="2700000" algn="tl">
                    <a:srgbClr val="000000">
                      <a:alpha val="43137"/>
                    </a:srgbClr>
                  </a:outerShdw>
                </a:effectLst>
              </a:rPr>
              <a:t>Thank you  for your attention</a:t>
            </a:r>
            <a:endParaRPr lang="en-US" sz="4000" b="1" dirty="0">
              <a:solidFill>
                <a:srgbClr val="FFFF00"/>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F68DAACE-C6F6-4F6A-BA25-2CB17D6D5F95}"/>
              </a:ext>
            </a:extLst>
          </p:cNvPr>
          <p:cNvPicPr>
            <a:picLocks noChangeAspect="1"/>
          </p:cNvPicPr>
          <p:nvPr/>
        </p:nvPicPr>
        <p:blipFill>
          <a:blip r:embed="rId3"/>
          <a:stretch>
            <a:fillRect/>
          </a:stretch>
        </p:blipFill>
        <p:spPr>
          <a:xfrm>
            <a:off x="92889" y="6212240"/>
            <a:ext cx="8943607" cy="670618"/>
          </a:xfrm>
          <a:prstGeom prst="rect">
            <a:avLst/>
          </a:prstGeom>
        </p:spPr>
      </p:pic>
    </p:spTree>
    <p:extLst>
      <p:ext uri="{BB962C8B-B14F-4D97-AF65-F5344CB8AC3E}">
        <p14:creationId xmlns:p14="http://schemas.microsoft.com/office/powerpoint/2010/main" val="3801464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2"/>
          <a:stretch>
            <a:fillRect/>
          </a:stretch>
        </p:blipFill>
        <p:spPr>
          <a:xfrm>
            <a:off x="100196" y="6093296"/>
            <a:ext cx="8943607" cy="670618"/>
          </a:xfrm>
          <a:prstGeom prst="rect">
            <a:avLst/>
          </a:prstGeom>
        </p:spPr>
      </p:pic>
      <p:pic>
        <p:nvPicPr>
          <p:cNvPr id="9220" name="Picture 4" descr="Image result for wearable OLEDs">
            <a:extLst>
              <a:ext uri="{FF2B5EF4-FFF2-40B4-BE49-F238E27FC236}">
                <a16:creationId xmlns:a16="http://schemas.microsoft.com/office/drawing/2014/main" id="{3076D9E5-8539-4070-A839-B00DCBAE2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183" y="1340768"/>
            <a:ext cx="4395633" cy="26086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A527F35A-DE86-4DD5-A39D-E4614FDFE470}"/>
              </a:ext>
            </a:extLst>
          </p:cNvPr>
          <p:cNvGraphicFramePr>
            <a:graphicFrameLocks noGrp="1"/>
          </p:cNvGraphicFramePr>
          <p:nvPr>
            <p:extLst>
              <p:ext uri="{D42A27DB-BD31-4B8C-83A1-F6EECF244321}">
                <p14:modId xmlns:p14="http://schemas.microsoft.com/office/powerpoint/2010/main" val="588335289"/>
              </p:ext>
            </p:extLst>
          </p:nvPr>
        </p:nvGraphicFramePr>
        <p:xfrm>
          <a:off x="1187623" y="4581128"/>
          <a:ext cx="6768752" cy="548640"/>
        </p:xfrm>
        <a:graphic>
          <a:graphicData uri="http://schemas.openxmlformats.org/drawingml/2006/table">
            <a:tbl>
              <a:tblPr/>
              <a:tblGrid>
                <a:gridCol w="6768752">
                  <a:extLst>
                    <a:ext uri="{9D8B030D-6E8A-4147-A177-3AD203B41FA5}">
                      <a16:colId xmlns:a16="http://schemas.microsoft.com/office/drawing/2014/main" val="3571418357"/>
                    </a:ext>
                  </a:extLst>
                </a:gridCol>
              </a:tblGrid>
              <a:tr h="0">
                <a:tc>
                  <a:txBody>
                    <a:bodyPr/>
                    <a:lstStyle/>
                    <a:p>
                      <a:pPr algn="l"/>
                      <a:r>
                        <a:rPr lang="en-US" b="0" i="1" dirty="0">
                          <a:effectLst/>
                          <a:latin typeface="inherit"/>
                        </a:rPr>
                        <a:t>A still from Plastic Logic's video of its flexible OLED display prototype (Credit: Plastic Logic)</a:t>
                      </a:r>
                      <a:endParaRPr lang="en-US" b="0" dirty="0">
                        <a:effectLst/>
                        <a:latin typeface="inherit"/>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683269682"/>
                  </a:ext>
                </a:extLst>
              </a:tr>
            </a:tbl>
          </a:graphicData>
        </a:graphic>
      </p:graphicFrame>
    </p:spTree>
    <p:extLst>
      <p:ext uri="{BB962C8B-B14F-4D97-AF65-F5344CB8AC3E}">
        <p14:creationId xmlns:p14="http://schemas.microsoft.com/office/powerpoint/2010/main" val="2770035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2"/>
          <a:stretch>
            <a:fillRect/>
          </a:stretch>
        </p:blipFill>
        <p:spPr>
          <a:xfrm>
            <a:off x="100196" y="6093296"/>
            <a:ext cx="8943607" cy="670618"/>
          </a:xfrm>
          <a:prstGeom prst="rect">
            <a:avLst/>
          </a:prstGeom>
        </p:spPr>
      </p:pic>
      <p:pic>
        <p:nvPicPr>
          <p:cNvPr id="9218" name="Picture 2" descr="Image result for wearable OLEDs">
            <a:extLst>
              <a:ext uri="{FF2B5EF4-FFF2-40B4-BE49-F238E27FC236}">
                <a16:creationId xmlns:a16="http://schemas.microsoft.com/office/drawing/2014/main" id="{686692BF-1C83-4923-8884-4525DF569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742158"/>
            <a:ext cx="4537268" cy="28639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DB4FDFB-4B6C-4C47-BFDD-D22EE6BB5803}"/>
              </a:ext>
            </a:extLst>
          </p:cNvPr>
          <p:cNvSpPr/>
          <p:nvPr/>
        </p:nvSpPr>
        <p:spPr>
          <a:xfrm>
            <a:off x="539552" y="4149080"/>
            <a:ext cx="8136904" cy="646331"/>
          </a:xfrm>
          <a:prstGeom prst="rect">
            <a:avLst/>
          </a:prstGeom>
        </p:spPr>
        <p:txBody>
          <a:bodyPr wrap="square">
            <a:spAutoFit/>
          </a:bodyPr>
          <a:lstStyle/>
          <a:p>
            <a:r>
              <a:rPr lang="en-US" dirty="0">
                <a:solidFill>
                  <a:srgbClr val="222222"/>
                </a:solidFill>
                <a:latin typeface="PT Sans"/>
              </a:rPr>
              <a:t>A research team integrated fabric with Organic Light Emitting Diode (OLED) and developed a highly flexible clothing-type wearable display technology.</a:t>
            </a:r>
            <a:endParaRPr lang="el-GR" dirty="0"/>
          </a:p>
        </p:txBody>
      </p:sp>
    </p:spTree>
    <p:extLst>
      <p:ext uri="{BB962C8B-B14F-4D97-AF65-F5344CB8AC3E}">
        <p14:creationId xmlns:p14="http://schemas.microsoft.com/office/powerpoint/2010/main" val="3299565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2"/>
          <a:stretch>
            <a:fillRect/>
          </a:stretch>
        </p:blipFill>
        <p:spPr>
          <a:xfrm>
            <a:off x="100196" y="6093296"/>
            <a:ext cx="8943607" cy="670618"/>
          </a:xfrm>
          <a:prstGeom prst="rect">
            <a:avLst/>
          </a:prstGeom>
        </p:spPr>
      </p:pic>
      <p:sp>
        <p:nvSpPr>
          <p:cNvPr id="2" name="Rectangle 1">
            <a:extLst>
              <a:ext uri="{FF2B5EF4-FFF2-40B4-BE49-F238E27FC236}">
                <a16:creationId xmlns:a16="http://schemas.microsoft.com/office/drawing/2014/main" id="{6C254ABB-E1FC-4A89-BA6A-0C4897450DA2}"/>
              </a:ext>
            </a:extLst>
          </p:cNvPr>
          <p:cNvSpPr/>
          <p:nvPr/>
        </p:nvSpPr>
        <p:spPr>
          <a:xfrm>
            <a:off x="827584" y="4472474"/>
            <a:ext cx="8064896" cy="923330"/>
          </a:xfrm>
          <a:prstGeom prst="rect">
            <a:avLst/>
          </a:prstGeom>
        </p:spPr>
        <p:txBody>
          <a:bodyPr wrap="square">
            <a:spAutoFit/>
          </a:bodyPr>
          <a:lstStyle/>
          <a:p>
            <a:r>
              <a:rPr lang="en-US" dirty="0">
                <a:solidFill>
                  <a:srgbClr val="000000"/>
                </a:solidFill>
                <a:latin typeface="MeretPro"/>
              </a:rPr>
              <a:t>The device has a large number of red OLEDs embedded into a plastic sticking plaster, like an illuminated band aid. When it’s fixed to the skin above a skin cancer tumor it sends extremely bright red light into the skin. </a:t>
            </a:r>
            <a:endParaRPr lang="el-GR" dirty="0"/>
          </a:p>
        </p:txBody>
      </p:sp>
      <p:pic>
        <p:nvPicPr>
          <p:cNvPr id="11266" name="Picture 2" descr="OLED">
            <a:extLst>
              <a:ext uri="{FF2B5EF4-FFF2-40B4-BE49-F238E27FC236}">
                <a16:creationId xmlns:a16="http://schemas.microsoft.com/office/drawing/2014/main" id="{B80F3525-7461-4724-830B-22DC98B3A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655" y="548680"/>
            <a:ext cx="5426690" cy="37444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800690-FF17-4A03-AE27-4B737C9845D2}"/>
              </a:ext>
            </a:extLst>
          </p:cNvPr>
          <p:cNvSpPr txBox="1"/>
          <p:nvPr/>
        </p:nvSpPr>
        <p:spPr>
          <a:xfrm>
            <a:off x="1115616" y="5589240"/>
            <a:ext cx="6696744" cy="307777"/>
          </a:xfrm>
          <a:prstGeom prst="rect">
            <a:avLst/>
          </a:prstGeom>
          <a:noFill/>
        </p:spPr>
        <p:txBody>
          <a:bodyPr wrap="square" rtlCol="0">
            <a:spAutoFit/>
          </a:bodyPr>
          <a:lstStyle/>
          <a:p>
            <a:r>
              <a:rPr lang="en-US" sz="1400" dirty="0">
                <a:hlinkClick r:id="rId4"/>
              </a:rPr>
              <a:t>https://www.fastcompany.com/1280145/oleds-best-use-yet-skin-cancer-killing-bandaid</a:t>
            </a:r>
            <a:r>
              <a:rPr lang="en-US" sz="1400" dirty="0"/>
              <a:t> </a:t>
            </a:r>
            <a:endParaRPr lang="el-GR" sz="1400" dirty="0"/>
          </a:p>
        </p:txBody>
      </p:sp>
    </p:spTree>
    <p:extLst>
      <p:ext uri="{BB962C8B-B14F-4D97-AF65-F5344CB8AC3E}">
        <p14:creationId xmlns:p14="http://schemas.microsoft.com/office/powerpoint/2010/main" val="661907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2"/>
          <a:stretch>
            <a:fillRect/>
          </a:stretch>
        </p:blipFill>
        <p:spPr>
          <a:xfrm>
            <a:off x="100196" y="6093296"/>
            <a:ext cx="8943607" cy="670618"/>
          </a:xfrm>
          <a:prstGeom prst="rect">
            <a:avLst/>
          </a:prstGeom>
        </p:spPr>
      </p:pic>
      <p:sp>
        <p:nvSpPr>
          <p:cNvPr id="4" name="TextBox 3">
            <a:extLst>
              <a:ext uri="{FF2B5EF4-FFF2-40B4-BE49-F238E27FC236}">
                <a16:creationId xmlns:a16="http://schemas.microsoft.com/office/drawing/2014/main" id="{2A800690-FF17-4A03-AE27-4B737C9845D2}"/>
              </a:ext>
            </a:extLst>
          </p:cNvPr>
          <p:cNvSpPr txBox="1"/>
          <p:nvPr/>
        </p:nvSpPr>
        <p:spPr>
          <a:xfrm>
            <a:off x="1115616" y="5589240"/>
            <a:ext cx="6696744" cy="307777"/>
          </a:xfrm>
          <a:prstGeom prst="rect">
            <a:avLst/>
          </a:prstGeom>
          <a:noFill/>
        </p:spPr>
        <p:txBody>
          <a:bodyPr wrap="square" rtlCol="0">
            <a:spAutoFit/>
          </a:bodyPr>
          <a:lstStyle/>
          <a:p>
            <a:pPr algn="ctr"/>
            <a:r>
              <a:rPr lang="en-US" sz="1400" dirty="0"/>
              <a:t>DOI: 10.1002/adma.201403560 </a:t>
            </a:r>
            <a:endParaRPr lang="el-GR" sz="1400" dirty="0"/>
          </a:p>
        </p:txBody>
      </p:sp>
      <p:pic>
        <p:nvPicPr>
          <p:cNvPr id="5" name="Picture 4">
            <a:extLst>
              <a:ext uri="{FF2B5EF4-FFF2-40B4-BE49-F238E27FC236}">
                <a16:creationId xmlns:a16="http://schemas.microsoft.com/office/drawing/2014/main" id="{CC24E21E-88E1-4340-81F1-C8A06CB94EF9}"/>
              </a:ext>
            </a:extLst>
          </p:cNvPr>
          <p:cNvPicPr>
            <a:picLocks noChangeAspect="1"/>
          </p:cNvPicPr>
          <p:nvPr/>
        </p:nvPicPr>
        <p:blipFill>
          <a:blip r:embed="rId3"/>
          <a:stretch>
            <a:fillRect/>
          </a:stretch>
        </p:blipFill>
        <p:spPr>
          <a:xfrm>
            <a:off x="2699792" y="860273"/>
            <a:ext cx="3495693" cy="4378871"/>
          </a:xfrm>
          <a:prstGeom prst="rect">
            <a:avLst/>
          </a:prstGeom>
        </p:spPr>
      </p:pic>
    </p:spTree>
    <p:extLst>
      <p:ext uri="{BB962C8B-B14F-4D97-AF65-F5344CB8AC3E}">
        <p14:creationId xmlns:p14="http://schemas.microsoft.com/office/powerpoint/2010/main" val="823005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0547" y="800718"/>
            <a:ext cx="7933858" cy="1200329"/>
          </a:xfrm>
          <a:prstGeom prst="rect">
            <a:avLst/>
          </a:prstGeom>
          <a:noFill/>
        </p:spPr>
        <p:txBody>
          <a:bodyPr wrap="square" rtlCol="0">
            <a:spAutoFit/>
          </a:bodyPr>
          <a:lstStyle/>
          <a:p>
            <a:r>
              <a:rPr lang="en-US" sz="2400" b="1" dirty="0"/>
              <a:t>Organic light-emitting diode</a:t>
            </a:r>
            <a:r>
              <a:rPr lang="en-US" sz="2400" dirty="0"/>
              <a:t> (</a:t>
            </a:r>
            <a:r>
              <a:rPr lang="en-US" sz="2400" b="1" dirty="0"/>
              <a:t>OLED</a:t>
            </a:r>
            <a:r>
              <a:rPr lang="en-US" sz="2400" dirty="0"/>
              <a:t>) is a light-emitting diode (LED) in which the emissive electroluminescent layer is a film of organic compound</a:t>
            </a:r>
          </a:p>
        </p:txBody>
      </p:sp>
      <p:sp>
        <p:nvSpPr>
          <p:cNvPr id="5" name="TextBox 4"/>
          <p:cNvSpPr txBox="1"/>
          <p:nvPr/>
        </p:nvSpPr>
        <p:spPr>
          <a:xfrm>
            <a:off x="653800" y="4193964"/>
            <a:ext cx="7992887" cy="1631216"/>
          </a:xfrm>
          <a:prstGeom prst="rect">
            <a:avLst/>
          </a:prstGeom>
          <a:noFill/>
        </p:spPr>
        <p:txBody>
          <a:bodyPr wrap="square" rtlCol="0">
            <a:spAutoFit/>
          </a:bodyPr>
          <a:lstStyle/>
          <a:p>
            <a:r>
              <a:rPr lang="en-US" sz="2000" dirty="0"/>
              <a:t>Electrons and holes are injected from either side of the electrode, respectively. After applying a voltage, both carriers will drift towards the other side in the applied electrical field. </a:t>
            </a:r>
          </a:p>
          <a:p>
            <a:r>
              <a:rPr lang="en-US" sz="2000" dirty="0"/>
              <a:t>When both electrons and holes meet at the bulk or the interface, they then recombine to form </a:t>
            </a:r>
            <a:r>
              <a:rPr lang="en-US" sz="2000" b="1" dirty="0" err="1"/>
              <a:t>excitons</a:t>
            </a:r>
            <a:r>
              <a:rPr lang="en-US" sz="2000" dirty="0"/>
              <a:t>, which will decay to produce light emission.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960" y="1811722"/>
            <a:ext cx="4683650" cy="237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3676" y="297945"/>
            <a:ext cx="7298767"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Introduction</a:t>
            </a:r>
          </a:p>
        </p:txBody>
      </p:sp>
      <p:sp>
        <p:nvSpPr>
          <p:cNvPr id="8" name="TextBox 7"/>
          <p:cNvSpPr txBox="1"/>
          <p:nvPr/>
        </p:nvSpPr>
        <p:spPr>
          <a:xfrm>
            <a:off x="657609" y="2335800"/>
            <a:ext cx="3096344" cy="1323439"/>
          </a:xfrm>
          <a:prstGeom prst="rect">
            <a:avLst/>
          </a:prstGeom>
          <a:noFill/>
        </p:spPr>
        <p:txBody>
          <a:bodyPr wrap="square" rtlCol="0">
            <a:spAutoFit/>
          </a:bodyPr>
          <a:lstStyle/>
          <a:p>
            <a:r>
              <a:rPr lang="en-US" sz="2000" dirty="0"/>
              <a:t>An OLED is composed of at least one </a:t>
            </a:r>
            <a:r>
              <a:rPr lang="en-US" sz="2000" dirty="0" err="1"/>
              <a:t>semiconductive</a:t>
            </a:r>
            <a:r>
              <a:rPr lang="en-US" sz="2000" dirty="0"/>
              <a:t> organic layer that is put between two electrodes. </a:t>
            </a:r>
          </a:p>
        </p:txBody>
      </p:sp>
      <p:sp>
        <p:nvSpPr>
          <p:cNvPr id="9" name="Ορθογώνιο 8"/>
          <p:cNvSpPr/>
          <p:nvPr/>
        </p:nvSpPr>
        <p:spPr>
          <a:xfrm>
            <a:off x="413776" y="5972279"/>
            <a:ext cx="8472933" cy="261610"/>
          </a:xfrm>
          <a:prstGeom prst="rect">
            <a:avLst/>
          </a:prstGeom>
        </p:spPr>
        <p:txBody>
          <a:bodyPr wrap="square">
            <a:spAutoFit/>
          </a:bodyPr>
          <a:lstStyle/>
          <a:p>
            <a:pPr algn="ctr"/>
            <a:r>
              <a:rPr lang="en-US" sz="1100" dirty="0"/>
              <a:t>OLED Displays: Fundamentals and Applications by </a:t>
            </a:r>
            <a:r>
              <a:rPr lang="en-US" sz="1100" dirty="0" err="1"/>
              <a:t>Takatoshi</a:t>
            </a:r>
            <a:r>
              <a:rPr lang="en-US" sz="1100" dirty="0"/>
              <a:t> </a:t>
            </a:r>
            <a:r>
              <a:rPr lang="en-US" sz="1100" dirty="0" err="1"/>
              <a:t>Tsujimura</a:t>
            </a:r>
            <a:endParaRPr lang="en-US" sz="1100" dirty="0"/>
          </a:p>
        </p:txBody>
      </p:sp>
      <p:pic>
        <p:nvPicPr>
          <p:cNvPr id="10" name="Picture 2" descr="H:\TEI SEAL\SEL3B_COPY diafano.gif">
            <a:extLst>
              <a:ext uri="{FF2B5EF4-FFF2-40B4-BE49-F238E27FC236}">
                <a16:creationId xmlns:a16="http://schemas.microsoft.com/office/drawing/2014/main" id="{E34FA524-0D95-4ACE-BB61-63CF6F918228}"/>
              </a:ext>
            </a:extLst>
          </p:cNvPr>
          <p:cNvPicPr>
            <a:picLocks noChangeAspect="1" noChangeArrowheads="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harpenSoften amount="-50000"/>
                    </a14:imgEffect>
                    <a14:imgEffect>
                      <a14:colorTemperature colorTemp="7000"/>
                    </a14:imgEffect>
                    <a14:imgEffect>
                      <a14:saturation sat="200000"/>
                    </a14:imgEffect>
                    <a14:imgEffect>
                      <a14:brightnessContrast bright="-37000" contrast="59000"/>
                    </a14:imgEffect>
                  </a14:imgLayer>
                </a14:imgProps>
              </a:ext>
              <a:ext uri="{28A0092B-C50C-407E-A947-70E740481C1C}">
                <a14:useLocalDpi xmlns:a14="http://schemas.microsoft.com/office/drawing/2010/main" val="0"/>
              </a:ext>
            </a:extLst>
          </a:blip>
          <a:srcRect/>
          <a:stretch>
            <a:fillRect/>
          </a:stretch>
        </p:blipFill>
        <p:spPr bwMode="auto">
          <a:xfrm>
            <a:off x="37470" y="6249248"/>
            <a:ext cx="674353" cy="6087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1035D16-EC21-48AF-9694-A6E75400947B}"/>
              </a:ext>
            </a:extLst>
          </p:cNvPr>
          <p:cNvSpPr txBox="1"/>
          <p:nvPr/>
        </p:nvSpPr>
        <p:spPr>
          <a:xfrm>
            <a:off x="657608" y="6368958"/>
            <a:ext cx="1394111" cy="369332"/>
          </a:xfrm>
          <a:prstGeom prst="rect">
            <a:avLst/>
          </a:prstGeom>
          <a:noFill/>
        </p:spPr>
        <p:txBody>
          <a:bodyPr wrap="square" rtlCol="0">
            <a:spAutoFit/>
          </a:bodyPr>
          <a:lstStyle/>
          <a:p>
            <a:r>
              <a:rPr lang="en-US" b="1" dirty="0">
                <a:solidFill>
                  <a:srgbClr val="002060"/>
                </a:solidFill>
                <a:effectLst>
                  <a:outerShdw blurRad="38100" dist="38100" dir="2700000" algn="tl">
                    <a:srgbClr val="000000">
                      <a:alpha val="43137"/>
                    </a:srgbClr>
                  </a:outerShdw>
                </a:effectLst>
              </a:rPr>
              <a:t>TEI </a:t>
            </a:r>
            <a:r>
              <a:rPr lang="en-US" b="1" i="1" dirty="0">
                <a:solidFill>
                  <a:srgbClr val="002060"/>
                </a:solidFill>
                <a:effectLst>
                  <a:outerShdw blurRad="38100" dist="38100" dir="2700000" algn="tl">
                    <a:srgbClr val="000000">
                      <a:alpha val="43137"/>
                    </a:srgbClr>
                  </a:outerShdw>
                </a:effectLst>
              </a:rPr>
              <a:t>of</a:t>
            </a:r>
            <a:r>
              <a:rPr lang="en-US" b="1" dirty="0">
                <a:solidFill>
                  <a:srgbClr val="002060"/>
                </a:solidFill>
                <a:effectLst>
                  <a:outerShdw blurRad="38100" dist="38100" dir="2700000" algn="tl">
                    <a:srgbClr val="000000">
                      <a:alpha val="43137"/>
                    </a:srgbClr>
                  </a:outerShdw>
                </a:effectLst>
              </a:rPr>
              <a:t> CRETE </a:t>
            </a:r>
          </a:p>
        </p:txBody>
      </p:sp>
      <p:pic>
        <p:nvPicPr>
          <p:cNvPr id="13" name="Picture 12" descr="image001.jpg">
            <a:extLst>
              <a:ext uri="{FF2B5EF4-FFF2-40B4-BE49-F238E27FC236}">
                <a16:creationId xmlns:a16="http://schemas.microsoft.com/office/drawing/2014/main" id="{3BB464AD-FDF1-4408-8C44-AC89E78F3C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088" y="6348260"/>
            <a:ext cx="854832" cy="445158"/>
          </a:xfrm>
          <a:prstGeom prst="rect">
            <a:avLst/>
          </a:prstGeom>
        </p:spPr>
      </p:pic>
      <p:sp>
        <p:nvSpPr>
          <p:cNvPr id="14" name="Rectangle 13">
            <a:extLst>
              <a:ext uri="{FF2B5EF4-FFF2-40B4-BE49-F238E27FC236}">
                <a16:creationId xmlns:a16="http://schemas.microsoft.com/office/drawing/2014/main" id="{3DE30D51-130B-47BF-8319-04AE83BD278C}"/>
              </a:ext>
            </a:extLst>
          </p:cNvPr>
          <p:cNvSpPr/>
          <p:nvPr/>
        </p:nvSpPr>
        <p:spPr>
          <a:xfrm>
            <a:off x="2977174" y="6333800"/>
            <a:ext cx="3119992" cy="523220"/>
          </a:xfrm>
          <a:prstGeom prst="rect">
            <a:avLst/>
          </a:prstGeom>
        </p:spPr>
        <p:txBody>
          <a:bodyPr wrap="square">
            <a:spAutoFit/>
          </a:bodyPr>
          <a:lstStyle/>
          <a:p>
            <a:r>
              <a:rPr lang="en-US" sz="1400" dirty="0">
                <a:solidFill>
                  <a:srgbClr val="002060"/>
                </a:solidFill>
              </a:rPr>
              <a:t>15th Thomas More International Days  </a:t>
            </a:r>
          </a:p>
          <a:p>
            <a:pPr algn="ctr"/>
            <a:r>
              <a:rPr lang="en-US" sz="1400" dirty="0">
                <a:solidFill>
                  <a:srgbClr val="002060"/>
                </a:solidFill>
              </a:rPr>
              <a:t>18-22 March 2019</a:t>
            </a:r>
          </a:p>
        </p:txBody>
      </p:sp>
      <p:pic>
        <p:nvPicPr>
          <p:cNvPr id="15" name="Picture 6" descr="C:\Users\IOANNIS\AppData\Local\Microsoft\Windows\Temporary Internet Files\Content.IE5\109MB5P6\LogoIKY.png">
            <a:extLst>
              <a:ext uri="{FF2B5EF4-FFF2-40B4-BE49-F238E27FC236}">
                <a16:creationId xmlns:a16="http://schemas.microsoft.com/office/drawing/2014/main" id="{32A0D95C-F7A5-4B09-BEC9-480C5BBABC8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colorTemperature colorTemp="5625"/>
                    </a14:imgEffect>
                    <a14:imgEffect>
                      <a14:saturation sat="150000"/>
                    </a14:imgEffect>
                    <a14:imgEffect>
                      <a14:brightnessContrast contrast="68000"/>
                    </a14:imgEffect>
                  </a14:imgLayer>
                </a14:imgProps>
              </a:ext>
              <a:ext uri="{28A0092B-C50C-407E-A947-70E740481C1C}">
                <a14:useLocalDpi xmlns:a14="http://schemas.microsoft.com/office/drawing/2010/main" val="0"/>
              </a:ext>
            </a:extLst>
          </a:blip>
          <a:srcRect/>
          <a:stretch>
            <a:fillRect/>
          </a:stretch>
        </p:blipFill>
        <p:spPr bwMode="auto">
          <a:xfrm>
            <a:off x="8503302" y="6348260"/>
            <a:ext cx="476998" cy="4451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http://ec.europa.eu/dgs/education_culture/publ/graphics/eu-flag-progr-benef2014-2020_08.png">
            <a:extLst>
              <a:ext uri="{FF2B5EF4-FFF2-40B4-BE49-F238E27FC236}">
                <a16:creationId xmlns:a16="http://schemas.microsoft.com/office/drawing/2014/main" id="{6E92E1E0-0502-44A0-86E2-3C11DD6154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6592" y="6249247"/>
            <a:ext cx="2236709" cy="63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598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7541" y="332656"/>
            <a:ext cx="8400925"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Atomic &amp; Molecular Orbitals</a:t>
            </a:r>
          </a:p>
        </p:txBody>
      </p:sp>
      <p:sp>
        <p:nvSpPr>
          <p:cNvPr id="5" name="TextBox 4"/>
          <p:cNvSpPr txBox="1"/>
          <p:nvPr/>
        </p:nvSpPr>
        <p:spPr>
          <a:xfrm>
            <a:off x="400418" y="5644137"/>
            <a:ext cx="8313301" cy="369332"/>
          </a:xfrm>
          <a:prstGeom prst="rect">
            <a:avLst/>
          </a:prstGeom>
          <a:noFill/>
        </p:spPr>
        <p:txBody>
          <a:bodyPr wrap="none" rtlCol="0">
            <a:spAutoFit/>
          </a:bodyPr>
          <a:lstStyle/>
          <a:p>
            <a:r>
              <a:rPr lang="en-US" dirty="0"/>
              <a:t>See more in: </a:t>
            </a:r>
            <a:r>
              <a:rPr lang="en-US" dirty="0">
                <a:hlinkClick r:id="rId2"/>
              </a:rPr>
              <a:t>http://chemed.chem.purdue.edu/genchem/topicreview/bp/ch8/mo.html</a:t>
            </a:r>
            <a:r>
              <a:rPr lang="en-US" dirty="0"/>
              <a:t> </a:t>
            </a:r>
          </a:p>
        </p:txBody>
      </p:sp>
      <p:pic>
        <p:nvPicPr>
          <p:cNvPr id="2052" name="Picture 4" descr="http://www2.chemistry.msu.edu/faculty/reusch/VirtTxtJml/Images/hybrid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03" y="1772816"/>
            <a:ext cx="4114800" cy="2705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7540" y="4797152"/>
            <a:ext cx="8400925" cy="307777"/>
          </a:xfrm>
          <a:prstGeom prst="rect">
            <a:avLst/>
          </a:prstGeom>
        </p:spPr>
        <p:txBody>
          <a:bodyPr wrap="square">
            <a:spAutoFit/>
          </a:bodyPr>
          <a:lstStyle/>
          <a:p>
            <a:r>
              <a:rPr lang="en-US" sz="1400" dirty="0">
                <a:hlinkClick r:id="rId4"/>
              </a:rPr>
              <a:t>http://brednest.blogspot.be/2013/05/what-is-atomic-and-molecular-orbitals.html</a:t>
            </a:r>
            <a:r>
              <a:rPr lang="en-US" sz="1400" dirty="0"/>
              <a:t> </a:t>
            </a:r>
          </a:p>
        </p:txBody>
      </p:sp>
      <p:pic>
        <p:nvPicPr>
          <p:cNvPr id="3" name="Picture 2">
            <a:extLst>
              <a:ext uri="{FF2B5EF4-FFF2-40B4-BE49-F238E27FC236}">
                <a16:creationId xmlns:a16="http://schemas.microsoft.com/office/drawing/2014/main" id="{18A2A9CB-DD9A-467B-A266-8BC7780B9749}"/>
              </a:ext>
            </a:extLst>
          </p:cNvPr>
          <p:cNvPicPr>
            <a:picLocks noChangeAspect="1"/>
          </p:cNvPicPr>
          <p:nvPr/>
        </p:nvPicPr>
        <p:blipFill>
          <a:blip r:embed="rId5"/>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3964611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7541" y="332656"/>
            <a:ext cx="8400925"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Atomic &amp; Molecular Orbitals</a:t>
            </a:r>
          </a:p>
        </p:txBody>
      </p:sp>
      <p:sp>
        <p:nvSpPr>
          <p:cNvPr id="5" name="TextBox 4"/>
          <p:cNvSpPr txBox="1"/>
          <p:nvPr/>
        </p:nvSpPr>
        <p:spPr>
          <a:xfrm>
            <a:off x="400418" y="5644137"/>
            <a:ext cx="8313301" cy="369332"/>
          </a:xfrm>
          <a:prstGeom prst="rect">
            <a:avLst/>
          </a:prstGeom>
          <a:noFill/>
        </p:spPr>
        <p:txBody>
          <a:bodyPr wrap="none" rtlCol="0">
            <a:spAutoFit/>
          </a:bodyPr>
          <a:lstStyle/>
          <a:p>
            <a:r>
              <a:rPr lang="en-US" dirty="0"/>
              <a:t>See more in: </a:t>
            </a:r>
            <a:r>
              <a:rPr lang="en-US" dirty="0">
                <a:hlinkClick r:id="rId2"/>
              </a:rPr>
              <a:t>http://chemed.chem.purdue.edu/genchem/topicreview/bp/ch8/mo.html</a:t>
            </a:r>
            <a:r>
              <a:rPr lang="en-US" dirty="0"/>
              <a:t> </a:t>
            </a:r>
          </a:p>
        </p:txBody>
      </p:sp>
      <p:sp>
        <p:nvSpPr>
          <p:cNvPr id="2" name="Rectangle 1"/>
          <p:cNvSpPr/>
          <p:nvPr/>
        </p:nvSpPr>
        <p:spPr>
          <a:xfrm>
            <a:off x="1043608" y="4832298"/>
            <a:ext cx="6277197" cy="307777"/>
          </a:xfrm>
          <a:prstGeom prst="rect">
            <a:avLst/>
          </a:prstGeom>
        </p:spPr>
        <p:txBody>
          <a:bodyPr wrap="square">
            <a:spAutoFit/>
          </a:bodyPr>
          <a:lstStyle/>
          <a:p>
            <a:r>
              <a:rPr lang="en-US" sz="1400" dirty="0">
                <a:hlinkClick r:id="rId3"/>
              </a:rPr>
              <a:t>http://brednest.blogspot.be/2013/05/what-is-atomic-and-molecular-orbitals.html</a:t>
            </a:r>
            <a:r>
              <a:rPr lang="en-US" sz="1400" dirty="0"/>
              <a:t> </a:t>
            </a:r>
          </a:p>
        </p:txBody>
      </p:sp>
      <p:pic>
        <p:nvPicPr>
          <p:cNvPr id="3074" name="Picture 2" descr="http://www2.chemistry.msu.edu/faculty/reusch/VirtTxtJml/Images/h2morb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968" y="1628800"/>
            <a:ext cx="3038475" cy="20478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BEB8A7-11BE-45AF-9E91-30D0E4A84C30}"/>
              </a:ext>
            </a:extLst>
          </p:cNvPr>
          <p:cNvPicPr>
            <a:picLocks noChangeAspect="1"/>
          </p:cNvPicPr>
          <p:nvPr/>
        </p:nvPicPr>
        <p:blipFill>
          <a:blip r:embed="rId5"/>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540200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7541" y="332656"/>
            <a:ext cx="8400925"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Atomic &amp; Molecular Orbitals</a:t>
            </a:r>
          </a:p>
        </p:txBody>
      </p:sp>
      <p:sp>
        <p:nvSpPr>
          <p:cNvPr id="5" name="TextBox 4"/>
          <p:cNvSpPr txBox="1"/>
          <p:nvPr/>
        </p:nvSpPr>
        <p:spPr>
          <a:xfrm>
            <a:off x="400418" y="5644137"/>
            <a:ext cx="8313301" cy="369332"/>
          </a:xfrm>
          <a:prstGeom prst="rect">
            <a:avLst/>
          </a:prstGeom>
          <a:noFill/>
        </p:spPr>
        <p:txBody>
          <a:bodyPr wrap="none" rtlCol="0">
            <a:spAutoFit/>
          </a:bodyPr>
          <a:lstStyle/>
          <a:p>
            <a:r>
              <a:rPr lang="en-US" dirty="0"/>
              <a:t>See more in: </a:t>
            </a:r>
            <a:r>
              <a:rPr lang="en-US" dirty="0">
                <a:hlinkClick r:id="rId2"/>
              </a:rPr>
              <a:t>http://chemed.chem.purdue.edu/genchem/topicreview/bp/ch8/mo.html</a:t>
            </a:r>
            <a:r>
              <a:rPr lang="en-US" dirty="0"/>
              <a:t> </a:t>
            </a:r>
          </a:p>
        </p:txBody>
      </p:sp>
      <p:sp>
        <p:nvSpPr>
          <p:cNvPr id="2" name="Rectangle 1"/>
          <p:cNvSpPr/>
          <p:nvPr/>
        </p:nvSpPr>
        <p:spPr>
          <a:xfrm>
            <a:off x="1043608" y="4832298"/>
            <a:ext cx="6277197" cy="307777"/>
          </a:xfrm>
          <a:prstGeom prst="rect">
            <a:avLst/>
          </a:prstGeom>
        </p:spPr>
        <p:txBody>
          <a:bodyPr wrap="square">
            <a:spAutoFit/>
          </a:bodyPr>
          <a:lstStyle/>
          <a:p>
            <a:r>
              <a:rPr lang="en-US" sz="1400" dirty="0">
                <a:hlinkClick r:id="rId3"/>
              </a:rPr>
              <a:t>http://brednest.blogspot.be/2013/05/what-is-atomic-and-molecular-orbitals.html</a:t>
            </a:r>
            <a:r>
              <a:rPr lang="en-US" sz="1400" dirty="0"/>
              <a:t> </a:t>
            </a:r>
          </a:p>
        </p:txBody>
      </p:sp>
      <p:pic>
        <p:nvPicPr>
          <p:cNvPr id="4098" name="Picture 2" descr="http://www2.chemistry.msu.edu/faculty/reusch/VirtTxtJml/Images/sigmor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978" y="1628800"/>
            <a:ext cx="4210050" cy="2419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32017CB-6336-4861-8D08-F8C12F8C1433}"/>
              </a:ext>
            </a:extLst>
          </p:cNvPr>
          <p:cNvPicPr>
            <a:picLocks noChangeAspect="1"/>
          </p:cNvPicPr>
          <p:nvPr/>
        </p:nvPicPr>
        <p:blipFill>
          <a:blip r:embed="rId5"/>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24696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043608" y="550542"/>
            <a:ext cx="7128792" cy="3170099"/>
          </a:xfrm>
          <a:prstGeom prst="rect">
            <a:avLst/>
          </a:prstGeom>
          <a:noFill/>
        </p:spPr>
        <p:txBody>
          <a:bodyPr wrap="square" rtlCol="0">
            <a:spAutoFit/>
          </a:bodyPr>
          <a:lstStyle/>
          <a:p>
            <a:pPr algn="ctr"/>
            <a:r>
              <a:rPr lang="en-US" sz="8000" b="1" dirty="0">
                <a:solidFill>
                  <a:srgbClr val="002060"/>
                </a:solidFill>
                <a:effectLst>
                  <a:outerShdw blurRad="38100" dist="38100" dir="2700000" algn="tl">
                    <a:srgbClr val="000000">
                      <a:alpha val="43137"/>
                    </a:srgbClr>
                  </a:outerShdw>
                </a:effectLst>
              </a:rPr>
              <a:t>OLEDs </a:t>
            </a:r>
          </a:p>
          <a:p>
            <a:pPr algn="ctr"/>
            <a:r>
              <a:rPr lang="en-US" sz="6000" b="1" dirty="0">
                <a:solidFill>
                  <a:srgbClr val="002060"/>
                </a:solidFill>
                <a:effectLst>
                  <a:outerShdw blurRad="38100" dist="38100" dir="2700000" algn="tl">
                    <a:srgbClr val="000000">
                      <a:alpha val="43137"/>
                    </a:srgbClr>
                  </a:outerShdw>
                </a:effectLst>
              </a:rPr>
              <a:t>present and future applications</a:t>
            </a:r>
          </a:p>
        </p:txBody>
      </p:sp>
      <p:sp>
        <p:nvSpPr>
          <p:cNvPr id="6" name="TextBox 5"/>
          <p:cNvSpPr txBox="1"/>
          <p:nvPr/>
        </p:nvSpPr>
        <p:spPr>
          <a:xfrm>
            <a:off x="1511660" y="4512895"/>
            <a:ext cx="6192688" cy="1015663"/>
          </a:xfrm>
          <a:prstGeom prst="rect">
            <a:avLst/>
          </a:prstGeom>
          <a:noFill/>
        </p:spPr>
        <p:txBody>
          <a:bodyPr wrap="square" rtlCol="0">
            <a:spAutoFit/>
          </a:bodyPr>
          <a:lstStyle/>
          <a:p>
            <a:pPr algn="ctr"/>
            <a:r>
              <a:rPr lang="en-US" sz="2800" b="1" dirty="0">
                <a:solidFill>
                  <a:srgbClr val="9E7800"/>
                </a:solidFill>
                <a:effectLst>
                  <a:outerShdw blurRad="38100" dist="38100" dir="2700000" algn="tl">
                    <a:srgbClr val="000000">
                      <a:alpha val="43137"/>
                    </a:srgbClr>
                  </a:outerShdw>
                </a:effectLst>
              </a:rPr>
              <a:t>A presentation  by:  Yiannis Kaliakatsos</a:t>
            </a:r>
          </a:p>
          <a:p>
            <a:pPr algn="ctr"/>
            <a:r>
              <a:rPr lang="en-US" sz="1600" b="1" dirty="0">
                <a:solidFill>
                  <a:srgbClr val="9E7800"/>
                </a:solidFill>
                <a:effectLst>
                  <a:outerShdw blurRad="38100" dist="38100" dir="2700000" algn="tl">
                    <a:srgbClr val="000000">
                      <a:alpha val="43137"/>
                    </a:srgbClr>
                  </a:outerShdw>
                </a:effectLst>
              </a:rPr>
              <a:t>TEI </a:t>
            </a:r>
            <a:r>
              <a:rPr lang="en-US" sz="1600" b="1" i="1" dirty="0">
                <a:solidFill>
                  <a:srgbClr val="9E7800"/>
                </a:solidFill>
                <a:effectLst>
                  <a:outerShdw blurRad="38100" dist="38100" dir="2700000" algn="tl">
                    <a:srgbClr val="000000">
                      <a:alpha val="43137"/>
                    </a:srgbClr>
                  </a:outerShdw>
                </a:effectLst>
              </a:rPr>
              <a:t>of</a:t>
            </a:r>
            <a:r>
              <a:rPr lang="en-US" sz="1600" b="1" dirty="0">
                <a:solidFill>
                  <a:srgbClr val="9E7800"/>
                </a:solidFill>
                <a:effectLst>
                  <a:outerShdw blurRad="38100" dist="38100" dir="2700000" algn="tl">
                    <a:srgbClr val="000000">
                      <a:alpha val="43137"/>
                    </a:srgbClr>
                  </a:outerShdw>
                </a:effectLst>
              </a:rPr>
              <a:t> CRETE, Dept. of Electronics Engineering</a:t>
            </a:r>
          </a:p>
          <a:p>
            <a:pPr algn="ctr"/>
            <a:r>
              <a:rPr lang="en-US" sz="1600" dirty="0">
                <a:solidFill>
                  <a:srgbClr val="FFC000"/>
                </a:solidFill>
                <a:hlinkClick r:id="rId3"/>
              </a:rPr>
              <a:t>giankal@chania.teicrete.gr</a:t>
            </a:r>
            <a:r>
              <a:rPr lang="en-US" sz="1600" dirty="0">
                <a:solidFill>
                  <a:srgbClr val="FFC000"/>
                </a:solidFill>
              </a:rPr>
              <a:t> </a:t>
            </a:r>
          </a:p>
        </p:txBody>
      </p:sp>
      <p:pic>
        <p:nvPicPr>
          <p:cNvPr id="5" name="Picture 2" descr="H:\TEI SEAL\SEL3B_COPY diafano.gif">
            <a:extLst>
              <a:ext uri="{FF2B5EF4-FFF2-40B4-BE49-F238E27FC236}">
                <a16:creationId xmlns:a16="http://schemas.microsoft.com/office/drawing/2014/main" id="{9BC6F992-216A-437C-8625-BE7DDC24F9A8}"/>
              </a:ext>
            </a:extLst>
          </p:cNvPr>
          <p:cNvPicPr>
            <a:picLocks noChangeAspect="1" noChangeArrowheads="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sharpenSoften amount="-50000"/>
                    </a14:imgEffect>
                    <a14:imgEffect>
                      <a14:colorTemperature colorTemp="7000"/>
                    </a14:imgEffect>
                    <a14:imgEffect>
                      <a14:saturation sat="200000"/>
                    </a14:imgEffect>
                    <a14:imgEffect>
                      <a14:brightnessContrast bright="-37000" contrast="59000"/>
                    </a14:imgEffect>
                  </a14:imgLayer>
                </a14:imgProps>
              </a:ext>
              <a:ext uri="{28A0092B-C50C-407E-A947-70E740481C1C}">
                <a14:useLocalDpi xmlns:a14="http://schemas.microsoft.com/office/drawing/2010/main" val="0"/>
              </a:ext>
            </a:extLst>
          </a:blip>
          <a:srcRect/>
          <a:stretch>
            <a:fillRect/>
          </a:stretch>
        </p:blipFill>
        <p:spPr bwMode="auto">
          <a:xfrm>
            <a:off x="37470" y="6249248"/>
            <a:ext cx="674353" cy="6087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FB3F0F-A3CA-40EF-9076-807F1DAD436C}"/>
              </a:ext>
            </a:extLst>
          </p:cNvPr>
          <p:cNvSpPr txBox="1"/>
          <p:nvPr/>
        </p:nvSpPr>
        <p:spPr>
          <a:xfrm>
            <a:off x="657608" y="6368958"/>
            <a:ext cx="1394111" cy="369332"/>
          </a:xfrm>
          <a:prstGeom prst="rect">
            <a:avLst/>
          </a:prstGeom>
          <a:noFill/>
        </p:spPr>
        <p:txBody>
          <a:bodyPr wrap="square" rtlCol="0">
            <a:spAutoFit/>
          </a:bodyPr>
          <a:lstStyle/>
          <a:p>
            <a:r>
              <a:rPr lang="en-US" b="1" dirty="0">
                <a:solidFill>
                  <a:srgbClr val="002060"/>
                </a:solidFill>
                <a:effectLst>
                  <a:outerShdw blurRad="38100" dist="38100" dir="2700000" algn="tl">
                    <a:srgbClr val="000000">
                      <a:alpha val="43137"/>
                    </a:srgbClr>
                  </a:outerShdw>
                </a:effectLst>
              </a:rPr>
              <a:t>TEI </a:t>
            </a:r>
            <a:r>
              <a:rPr lang="en-US" b="1" i="1" dirty="0">
                <a:solidFill>
                  <a:srgbClr val="002060"/>
                </a:solidFill>
                <a:effectLst>
                  <a:outerShdw blurRad="38100" dist="38100" dir="2700000" algn="tl">
                    <a:srgbClr val="000000">
                      <a:alpha val="43137"/>
                    </a:srgbClr>
                  </a:outerShdw>
                </a:effectLst>
              </a:rPr>
              <a:t>of</a:t>
            </a:r>
            <a:r>
              <a:rPr lang="en-US" b="1" dirty="0">
                <a:solidFill>
                  <a:srgbClr val="002060"/>
                </a:solidFill>
                <a:effectLst>
                  <a:outerShdw blurRad="38100" dist="38100" dir="2700000" algn="tl">
                    <a:srgbClr val="000000">
                      <a:alpha val="43137"/>
                    </a:srgbClr>
                  </a:outerShdw>
                </a:effectLst>
              </a:rPr>
              <a:t> CRETE </a:t>
            </a:r>
          </a:p>
        </p:txBody>
      </p:sp>
      <p:pic>
        <p:nvPicPr>
          <p:cNvPr id="8" name="Picture 7" descr="image001.jpg">
            <a:extLst>
              <a:ext uri="{FF2B5EF4-FFF2-40B4-BE49-F238E27FC236}">
                <a16:creationId xmlns:a16="http://schemas.microsoft.com/office/drawing/2014/main" id="{54E6C5A9-7EBF-4AB2-91C3-688B7B01C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0088" y="6348260"/>
            <a:ext cx="854832" cy="445158"/>
          </a:xfrm>
          <a:prstGeom prst="rect">
            <a:avLst/>
          </a:prstGeom>
        </p:spPr>
      </p:pic>
      <p:sp>
        <p:nvSpPr>
          <p:cNvPr id="9" name="Rectangle 8">
            <a:extLst>
              <a:ext uri="{FF2B5EF4-FFF2-40B4-BE49-F238E27FC236}">
                <a16:creationId xmlns:a16="http://schemas.microsoft.com/office/drawing/2014/main" id="{40E4AB99-1078-42E8-86E3-D4C8458769AA}"/>
              </a:ext>
            </a:extLst>
          </p:cNvPr>
          <p:cNvSpPr/>
          <p:nvPr/>
        </p:nvSpPr>
        <p:spPr>
          <a:xfrm>
            <a:off x="2977174" y="6333800"/>
            <a:ext cx="3119992" cy="523220"/>
          </a:xfrm>
          <a:prstGeom prst="rect">
            <a:avLst/>
          </a:prstGeom>
        </p:spPr>
        <p:txBody>
          <a:bodyPr wrap="square">
            <a:spAutoFit/>
          </a:bodyPr>
          <a:lstStyle/>
          <a:p>
            <a:r>
              <a:rPr lang="en-US" sz="1400" dirty="0">
                <a:solidFill>
                  <a:srgbClr val="002060"/>
                </a:solidFill>
              </a:rPr>
              <a:t>15th Thomas More International Days  </a:t>
            </a:r>
          </a:p>
          <a:p>
            <a:pPr algn="ctr"/>
            <a:r>
              <a:rPr lang="en-US" sz="1400" dirty="0">
                <a:solidFill>
                  <a:srgbClr val="002060"/>
                </a:solidFill>
              </a:rPr>
              <a:t>18-22 March 2019</a:t>
            </a:r>
          </a:p>
        </p:txBody>
      </p:sp>
      <p:pic>
        <p:nvPicPr>
          <p:cNvPr id="10" name="Picture 6" descr="C:\Users\IOANNIS\AppData\Local\Microsoft\Windows\Temporary Internet Files\Content.IE5\109MB5P6\LogoIKY.png">
            <a:extLst>
              <a:ext uri="{FF2B5EF4-FFF2-40B4-BE49-F238E27FC236}">
                <a16:creationId xmlns:a16="http://schemas.microsoft.com/office/drawing/2014/main" id="{1416FA23-682F-4CF3-9794-28D223BBEE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5625"/>
                    </a14:imgEffect>
                    <a14:imgEffect>
                      <a14:saturation sat="150000"/>
                    </a14:imgEffect>
                    <a14:imgEffect>
                      <a14:brightnessContrast contrast="68000"/>
                    </a14:imgEffect>
                  </a14:imgLayer>
                </a14:imgProps>
              </a:ext>
              <a:ext uri="{28A0092B-C50C-407E-A947-70E740481C1C}">
                <a14:useLocalDpi xmlns:a14="http://schemas.microsoft.com/office/drawing/2010/main" val="0"/>
              </a:ext>
            </a:extLst>
          </a:blip>
          <a:srcRect/>
          <a:stretch>
            <a:fillRect/>
          </a:stretch>
        </p:blipFill>
        <p:spPr bwMode="auto">
          <a:xfrm>
            <a:off x="8503302" y="6348260"/>
            <a:ext cx="476998" cy="4451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http://ec.europa.eu/dgs/education_culture/publ/graphics/eu-flag-progr-benef2014-2020_08.png">
            <a:extLst>
              <a:ext uri="{FF2B5EF4-FFF2-40B4-BE49-F238E27FC236}">
                <a16:creationId xmlns:a16="http://schemas.microsoft.com/office/drawing/2014/main" id="{97284848-1D56-463C-8054-9BCCA217B7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6592" y="6249247"/>
            <a:ext cx="2236709" cy="63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769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7541" y="332656"/>
            <a:ext cx="8400925"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Organic Semiconductors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744" y="844869"/>
            <a:ext cx="6694512" cy="472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Ορθογώνιο 7"/>
          <p:cNvSpPr/>
          <p:nvPr/>
        </p:nvSpPr>
        <p:spPr>
          <a:xfrm>
            <a:off x="1109987" y="5570407"/>
            <a:ext cx="6996031" cy="276999"/>
          </a:xfrm>
          <a:prstGeom prst="rect">
            <a:avLst/>
          </a:prstGeom>
        </p:spPr>
        <p:txBody>
          <a:bodyPr wrap="square">
            <a:spAutoFit/>
          </a:bodyPr>
          <a:lstStyle/>
          <a:p>
            <a:pPr algn="ctr"/>
            <a:r>
              <a:rPr lang="en-US" sz="1200" dirty="0">
                <a:hlinkClick r:id="rId3"/>
              </a:rPr>
              <a:t>http://www.leb.eei.uni-erlangen.de/winterakademie/2010/</a:t>
            </a:r>
            <a:r>
              <a:rPr lang="en-US" sz="1200" dirty="0"/>
              <a:t> </a:t>
            </a:r>
          </a:p>
        </p:txBody>
      </p:sp>
      <p:sp>
        <p:nvSpPr>
          <p:cNvPr id="5" name="TextBox 4"/>
          <p:cNvSpPr txBox="1"/>
          <p:nvPr/>
        </p:nvSpPr>
        <p:spPr>
          <a:xfrm>
            <a:off x="601804" y="5806043"/>
            <a:ext cx="8313301" cy="369332"/>
          </a:xfrm>
          <a:prstGeom prst="rect">
            <a:avLst/>
          </a:prstGeom>
          <a:noFill/>
        </p:spPr>
        <p:txBody>
          <a:bodyPr wrap="none" rtlCol="0">
            <a:spAutoFit/>
          </a:bodyPr>
          <a:lstStyle/>
          <a:p>
            <a:r>
              <a:rPr lang="en-US" dirty="0"/>
              <a:t>See more in: </a:t>
            </a:r>
            <a:r>
              <a:rPr lang="en-US" dirty="0">
                <a:hlinkClick r:id="rId4"/>
              </a:rPr>
              <a:t>http://chemed.chem.purdue.edu/genchem/topicreview/bp/ch8/mo.html</a:t>
            </a:r>
            <a:r>
              <a:rPr lang="en-US" dirty="0"/>
              <a:t> </a:t>
            </a:r>
          </a:p>
        </p:txBody>
      </p:sp>
      <p:pic>
        <p:nvPicPr>
          <p:cNvPr id="7" name="Picture 6">
            <a:extLst>
              <a:ext uri="{FF2B5EF4-FFF2-40B4-BE49-F238E27FC236}">
                <a16:creationId xmlns:a16="http://schemas.microsoft.com/office/drawing/2014/main" id="{BE62CBB6-44ED-47B4-95D2-5131B04FD609}"/>
              </a:ext>
            </a:extLst>
          </p:cNvPr>
          <p:cNvPicPr>
            <a:picLocks noChangeAspect="1"/>
          </p:cNvPicPr>
          <p:nvPr/>
        </p:nvPicPr>
        <p:blipFill>
          <a:blip r:embed="rId5"/>
          <a:stretch>
            <a:fillRect/>
          </a:stretch>
        </p:blipFill>
        <p:spPr>
          <a:xfrm>
            <a:off x="100196" y="6088383"/>
            <a:ext cx="8943607" cy="670618"/>
          </a:xfrm>
          <a:prstGeom prst="rect">
            <a:avLst/>
          </a:prstGeom>
        </p:spPr>
      </p:pic>
    </p:spTree>
    <p:extLst>
      <p:ext uri="{BB962C8B-B14F-4D97-AF65-F5344CB8AC3E}">
        <p14:creationId xmlns:p14="http://schemas.microsoft.com/office/powerpoint/2010/main" val="1312998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7541" y="431086"/>
            <a:ext cx="8400925"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Organic Semiconductors</a:t>
            </a:r>
          </a:p>
        </p:txBody>
      </p:sp>
      <p:sp>
        <p:nvSpPr>
          <p:cNvPr id="8" name="Ορθογώνιο 7"/>
          <p:cNvSpPr/>
          <p:nvPr/>
        </p:nvSpPr>
        <p:spPr>
          <a:xfrm>
            <a:off x="1109987" y="5436405"/>
            <a:ext cx="6996031" cy="276999"/>
          </a:xfrm>
          <a:prstGeom prst="rect">
            <a:avLst/>
          </a:prstGeom>
        </p:spPr>
        <p:txBody>
          <a:bodyPr wrap="square">
            <a:spAutoFit/>
          </a:bodyPr>
          <a:lstStyle/>
          <a:p>
            <a:pPr algn="ctr"/>
            <a:r>
              <a:rPr lang="en-US" sz="1200" dirty="0">
                <a:hlinkClick r:id="rId2"/>
              </a:rPr>
              <a:t>http://www.dlt.ncssm.edu/tiger/diagrams/bonding/p_pi_bonding.jpg/</a:t>
            </a:r>
            <a:r>
              <a:rPr lang="en-US" sz="1200" dirty="0"/>
              <a:t> </a:t>
            </a:r>
          </a:p>
        </p:txBody>
      </p:sp>
      <p:sp>
        <p:nvSpPr>
          <p:cNvPr id="5" name="TextBox 4"/>
          <p:cNvSpPr txBox="1"/>
          <p:nvPr/>
        </p:nvSpPr>
        <p:spPr>
          <a:xfrm>
            <a:off x="495165" y="5708179"/>
            <a:ext cx="8313301" cy="369332"/>
          </a:xfrm>
          <a:prstGeom prst="rect">
            <a:avLst/>
          </a:prstGeom>
          <a:noFill/>
        </p:spPr>
        <p:txBody>
          <a:bodyPr wrap="none" rtlCol="0">
            <a:spAutoFit/>
          </a:bodyPr>
          <a:lstStyle/>
          <a:p>
            <a:r>
              <a:rPr lang="en-US" dirty="0"/>
              <a:t>See more in: </a:t>
            </a:r>
            <a:r>
              <a:rPr lang="en-US" dirty="0">
                <a:hlinkClick r:id="rId3"/>
              </a:rPr>
              <a:t>http://chemed.chem.purdue.edu/genchem/topicreview/bp/ch8/mo.html</a:t>
            </a:r>
            <a:r>
              <a:rPr lang="en-US" dirty="0"/>
              <a:t> </a:t>
            </a:r>
          </a:p>
        </p:txBody>
      </p:sp>
      <p:pic>
        <p:nvPicPr>
          <p:cNvPr id="2050" name="Picture 2" descr="http://www.dlt.ncssm.edu/tiger/diagrams/bonding/p_pi_bond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944" y="1772816"/>
            <a:ext cx="4563936" cy="3422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FB715D5-32C3-42FA-BD38-9BA91C52237B}"/>
              </a:ext>
            </a:extLst>
          </p:cNvPr>
          <p:cNvPicPr>
            <a:picLocks noChangeAspect="1"/>
          </p:cNvPicPr>
          <p:nvPr/>
        </p:nvPicPr>
        <p:blipFill>
          <a:blip r:embed="rId5"/>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8144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72" y="1124744"/>
            <a:ext cx="765810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87C3E04F-4DC1-4E0F-BBBE-16F2669D1A33}"/>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280163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209" y="548680"/>
            <a:ext cx="7667625"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00D5F0D3-6594-4465-8F98-049008C9160F}"/>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090471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439777" y="851066"/>
            <a:ext cx="8280920" cy="1200329"/>
          </a:xfrm>
          <a:prstGeom prst="rect">
            <a:avLst/>
          </a:prstGeom>
        </p:spPr>
        <p:txBody>
          <a:bodyPr wrap="square">
            <a:spAutoFit/>
          </a:bodyPr>
          <a:lstStyle/>
          <a:p>
            <a:pPr marL="342900" indent="-342900">
              <a:spcAft>
                <a:spcPts val="600"/>
              </a:spcAft>
              <a:buFont typeface="Wingdings" panose="05000000000000000000" pitchFamily="2" charset="2"/>
              <a:buChar char="§"/>
            </a:pPr>
            <a:r>
              <a:rPr lang="en-US" sz="2400" dirty="0"/>
              <a:t>An </a:t>
            </a:r>
            <a:r>
              <a:rPr lang="en-US" sz="2400" b="1" dirty="0"/>
              <a:t>exciton</a:t>
            </a:r>
            <a:r>
              <a:rPr lang="en-US" sz="2400" dirty="0"/>
              <a:t> is a bound state of an electron and an electron hole which are attracted to each other by the electrostatic Coulomb force. </a:t>
            </a:r>
          </a:p>
        </p:txBody>
      </p:sp>
      <p:sp>
        <p:nvSpPr>
          <p:cNvPr id="5" name="TextBox 4"/>
          <p:cNvSpPr txBox="1"/>
          <p:nvPr/>
        </p:nvSpPr>
        <p:spPr>
          <a:xfrm>
            <a:off x="467545" y="332656"/>
            <a:ext cx="8280920" cy="523220"/>
          </a:xfrm>
          <a:prstGeom prst="rect">
            <a:avLst/>
          </a:prstGeom>
          <a:noFill/>
        </p:spPr>
        <p:txBody>
          <a:bodyPr wrap="square" rtlCol="0">
            <a:spAutoFit/>
          </a:bodyPr>
          <a:lstStyle/>
          <a:p>
            <a:pPr marL="285750" indent="-285750">
              <a:buFont typeface="Wingdings" panose="05000000000000000000" pitchFamily="2" charset="2"/>
              <a:buChar char="Ø"/>
            </a:pPr>
            <a:r>
              <a:rPr lang="en-US" sz="2800" b="1" dirty="0">
                <a:effectLst>
                  <a:outerShdw blurRad="38100" dist="38100" dir="2700000" algn="tl">
                    <a:srgbClr val="000000">
                      <a:alpha val="43137"/>
                    </a:srgbClr>
                  </a:outerShdw>
                </a:effectLst>
              </a:rPr>
              <a:t> What is an </a:t>
            </a:r>
            <a:r>
              <a:rPr lang="en-US" sz="2800" b="1" dirty="0" err="1">
                <a:effectLst>
                  <a:outerShdw blurRad="38100" dist="38100" dir="2700000" algn="tl">
                    <a:srgbClr val="000000">
                      <a:alpha val="43137"/>
                    </a:srgbClr>
                  </a:outerShdw>
                </a:effectLst>
              </a:rPr>
              <a:t>exciton</a:t>
            </a:r>
            <a:r>
              <a:rPr lang="en-US" sz="2800" b="1" dirty="0">
                <a:effectLst>
                  <a:outerShdw blurRad="38100" dist="38100" dir="2700000" algn="tl">
                    <a:srgbClr val="000000">
                      <a:alpha val="43137"/>
                    </a:srgbClr>
                  </a:outerShdw>
                </a:effectLst>
              </a:rPr>
              <a:t>?</a:t>
            </a:r>
          </a:p>
        </p:txBody>
      </p:sp>
      <p:sp>
        <p:nvSpPr>
          <p:cNvPr id="2" name="Rectangle 1"/>
          <p:cNvSpPr/>
          <p:nvPr/>
        </p:nvSpPr>
        <p:spPr>
          <a:xfrm>
            <a:off x="501755" y="3933056"/>
            <a:ext cx="8294348" cy="2092881"/>
          </a:xfrm>
          <a:prstGeom prst="rect">
            <a:avLst/>
          </a:prstGeom>
        </p:spPr>
        <p:txBody>
          <a:bodyPr wrap="square">
            <a:spAutoFit/>
          </a:bodyPr>
          <a:lstStyle/>
          <a:p>
            <a:pPr marL="342900" lvl="0" indent="-342900">
              <a:spcAft>
                <a:spcPts val="600"/>
              </a:spcAft>
              <a:buFont typeface="Wingdings" panose="05000000000000000000" pitchFamily="2" charset="2"/>
              <a:buChar char="§"/>
            </a:pPr>
            <a:r>
              <a:rPr lang="en-US" sz="2000" dirty="0">
                <a:solidFill>
                  <a:prstClr val="black"/>
                </a:solidFill>
              </a:rPr>
              <a:t>It is an electrically neutral quasiparticle that exists in insulators, semiconductors and in some liquids. It is mobile and does not live very long at room temperature because its binding energy is very small. </a:t>
            </a:r>
          </a:p>
          <a:p>
            <a:pPr marL="342900" lvl="0" indent="-342900">
              <a:spcAft>
                <a:spcPts val="600"/>
              </a:spcAft>
              <a:buFont typeface="Wingdings" panose="05000000000000000000" pitchFamily="2" charset="2"/>
              <a:buChar char="§"/>
            </a:pPr>
            <a:r>
              <a:rPr lang="en-US" sz="2000" dirty="0">
                <a:solidFill>
                  <a:prstClr val="black"/>
                </a:solidFill>
              </a:rPr>
              <a:t>It decomposes ("get ionized") into a free electron and a free hole. </a:t>
            </a:r>
          </a:p>
          <a:p>
            <a:pPr marL="342900" lvl="0" indent="-342900">
              <a:spcAft>
                <a:spcPts val="600"/>
              </a:spcAft>
              <a:buFont typeface="Wingdings" panose="05000000000000000000" pitchFamily="2" charset="2"/>
              <a:buChar char="§"/>
            </a:pPr>
            <a:r>
              <a:rPr lang="en-US" sz="2000" dirty="0">
                <a:solidFill>
                  <a:prstClr val="black"/>
                </a:solidFill>
              </a:rPr>
              <a:t>It might become </a:t>
            </a:r>
            <a:r>
              <a:rPr lang="en-US" sz="2000" i="1" dirty="0">
                <a:solidFill>
                  <a:prstClr val="black"/>
                </a:solidFill>
              </a:rPr>
              <a:t>trapped</a:t>
            </a:r>
            <a:r>
              <a:rPr lang="en-US" sz="2000" dirty="0">
                <a:solidFill>
                  <a:prstClr val="black"/>
                </a:solidFill>
              </a:rPr>
              <a:t> at certain lattice defects and then recombines, </a:t>
            </a:r>
            <a:r>
              <a:rPr lang="en-US" sz="2000" i="1" dirty="0">
                <a:solidFill>
                  <a:prstClr val="black"/>
                </a:solidFill>
              </a:rPr>
              <a:t>emitting light</a:t>
            </a:r>
            <a:endParaRPr lang="en-US" sz="2000" dirty="0">
              <a:solidFill>
                <a:prstClr val="black"/>
              </a:solidFill>
            </a:endParaRPr>
          </a:p>
        </p:txBody>
      </p:sp>
      <p:pic>
        <p:nvPicPr>
          <p:cNvPr id="2052" name="Picture 4" descr="Σχετική εικόν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916832"/>
            <a:ext cx="3564324" cy="17101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1ED5E2F-3EF5-448E-B74E-A6432A4BA8DC}"/>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129035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5" y="332656"/>
            <a:ext cx="8280920" cy="523220"/>
          </a:xfrm>
          <a:prstGeom prst="rect">
            <a:avLst/>
          </a:prstGeom>
          <a:noFill/>
        </p:spPr>
        <p:txBody>
          <a:bodyPr wrap="square" rtlCol="0">
            <a:spAutoFit/>
          </a:bodyPr>
          <a:lstStyle/>
          <a:p>
            <a:pPr marL="285750" indent="-285750">
              <a:buFont typeface="Wingdings" panose="05000000000000000000" pitchFamily="2" charset="2"/>
              <a:buChar char="Ø"/>
            </a:pPr>
            <a:r>
              <a:rPr lang="en-US" sz="2800" b="1" dirty="0">
                <a:effectLst>
                  <a:outerShdw blurRad="38100" dist="38100" dir="2700000" algn="tl">
                    <a:srgbClr val="000000">
                      <a:alpha val="43137"/>
                    </a:srgbClr>
                  </a:outerShdw>
                </a:effectLst>
              </a:rPr>
              <a:t> What is an </a:t>
            </a:r>
            <a:r>
              <a:rPr lang="en-US" sz="2800" b="1" dirty="0" err="1">
                <a:effectLst>
                  <a:outerShdw blurRad="38100" dist="38100" dir="2700000" algn="tl">
                    <a:srgbClr val="000000">
                      <a:alpha val="43137"/>
                    </a:srgbClr>
                  </a:outerShdw>
                </a:effectLst>
              </a:rPr>
              <a:t>exciton</a:t>
            </a:r>
            <a:r>
              <a:rPr lang="en-US" sz="2800" b="1" dirty="0">
                <a:effectLst>
                  <a:outerShdw blurRad="38100" dist="38100" dir="2700000" algn="tl">
                    <a:srgbClr val="000000">
                      <a:alpha val="43137"/>
                    </a:srgbClr>
                  </a:outerShdw>
                </a:effectLst>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90" y="3926610"/>
            <a:ext cx="144780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549" y="3933056"/>
            <a:ext cx="168592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749" y="3926610"/>
            <a:ext cx="172402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606" y="1700808"/>
            <a:ext cx="3810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DDD3A207-BACD-419F-BB6D-33524B92B3C1}"/>
              </a:ext>
            </a:extLst>
          </p:cNvPr>
          <p:cNvPicPr>
            <a:picLocks noChangeAspect="1"/>
          </p:cNvPicPr>
          <p:nvPr/>
        </p:nvPicPr>
        <p:blipFill>
          <a:blip r:embed="rId6"/>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770159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sigmaaldrich.com/content/dam/sigma-aldrich/articles/material-matters/material-matters-volume5/organic-semiconductor/figur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12776"/>
            <a:ext cx="4975356" cy="2808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0076" y="4573884"/>
            <a:ext cx="8545828" cy="400110"/>
          </a:xfrm>
          <a:prstGeom prst="rect">
            <a:avLst/>
          </a:prstGeom>
          <a:noFill/>
        </p:spPr>
        <p:txBody>
          <a:bodyPr wrap="square" rtlCol="0">
            <a:spAutoFit/>
          </a:bodyPr>
          <a:lstStyle/>
          <a:p>
            <a:r>
              <a:rPr lang="en-US" sz="2000" dirty="0"/>
              <a:t>The emission mechanism of light from an OLED by trapping and decay of </a:t>
            </a:r>
            <a:r>
              <a:rPr lang="en-US" sz="2000" dirty="0" err="1"/>
              <a:t>excitons</a:t>
            </a:r>
            <a:r>
              <a:rPr lang="en-US" sz="2000" dirty="0"/>
              <a:t> </a:t>
            </a:r>
          </a:p>
        </p:txBody>
      </p:sp>
      <p:sp>
        <p:nvSpPr>
          <p:cNvPr id="8" name="Ορθογώνιο 7"/>
          <p:cNvSpPr/>
          <p:nvPr/>
        </p:nvSpPr>
        <p:spPr>
          <a:xfrm>
            <a:off x="366132" y="5574913"/>
            <a:ext cx="8472933" cy="261610"/>
          </a:xfrm>
          <a:prstGeom prst="rect">
            <a:avLst/>
          </a:prstGeom>
        </p:spPr>
        <p:txBody>
          <a:bodyPr wrap="square">
            <a:spAutoFit/>
          </a:bodyPr>
          <a:lstStyle/>
          <a:p>
            <a:pPr algn="ctr"/>
            <a:r>
              <a:rPr lang="en-US" sz="1100" b="1" dirty="0"/>
              <a:t>Organic </a:t>
            </a:r>
            <a:r>
              <a:rPr lang="en-US" sz="1100" dirty="0"/>
              <a:t>Semiconductor</a:t>
            </a:r>
            <a:r>
              <a:rPr lang="en-US" sz="1100" b="1" dirty="0"/>
              <a:t> Laser </a:t>
            </a:r>
            <a:r>
              <a:rPr lang="en-US" sz="1100" b="1" dirty="0" err="1"/>
              <a:t>Materials,</a:t>
            </a:r>
            <a:r>
              <a:rPr lang="en-US" sz="1100" dirty="0" err="1"/>
              <a:t>By</a:t>
            </a:r>
            <a:r>
              <a:rPr lang="en-US" sz="1100" dirty="0"/>
              <a:t>: </a:t>
            </a:r>
            <a:r>
              <a:rPr lang="en-US" sz="1100" b="1" dirty="0" err="1"/>
              <a:t>Chihaya</a:t>
            </a:r>
            <a:r>
              <a:rPr lang="en-US" sz="1100" b="1" dirty="0"/>
              <a:t> Adachi, Hajime </a:t>
            </a:r>
            <a:r>
              <a:rPr lang="en-US" sz="1100" b="1" dirty="0" err="1"/>
              <a:t>Nakanotani</a:t>
            </a:r>
            <a:r>
              <a:rPr lang="en-US" sz="1100" dirty="0"/>
              <a:t>, </a:t>
            </a:r>
            <a:r>
              <a:rPr lang="en-US" sz="1100" i="1" dirty="0"/>
              <a:t>Material Matters </a:t>
            </a:r>
            <a:r>
              <a:rPr lang="en-US" sz="1100" b="1" i="1" dirty="0"/>
              <a:t>2009</a:t>
            </a:r>
            <a:r>
              <a:rPr lang="en-US" sz="1100" i="1" dirty="0"/>
              <a:t>, 4.3, 74.</a:t>
            </a:r>
            <a:endParaRPr lang="en-US" sz="1100" dirty="0"/>
          </a:p>
        </p:txBody>
      </p:sp>
      <p:pic>
        <p:nvPicPr>
          <p:cNvPr id="7" name="Picture 6">
            <a:extLst>
              <a:ext uri="{FF2B5EF4-FFF2-40B4-BE49-F238E27FC236}">
                <a16:creationId xmlns:a16="http://schemas.microsoft.com/office/drawing/2014/main" id="{ECC3B4D7-564B-41A6-9943-CBD9F5A8BF37}"/>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889365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824038"/>
            <a:ext cx="658177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179512" y="404664"/>
            <a:ext cx="8856984"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t>Important Dates for OLED Development  &amp; Applications</a:t>
            </a:r>
          </a:p>
        </p:txBody>
      </p:sp>
      <p:pic>
        <p:nvPicPr>
          <p:cNvPr id="5" name="Picture 4">
            <a:extLst>
              <a:ext uri="{FF2B5EF4-FFF2-40B4-BE49-F238E27FC236}">
                <a16:creationId xmlns:a16="http://schemas.microsoft.com/office/drawing/2014/main" id="{B8185C74-2F21-43B2-BD17-9931F99E391A}"/>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287325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410802" y="361559"/>
            <a:ext cx="8409670" cy="1200329"/>
          </a:xfrm>
          <a:prstGeom prst="rect">
            <a:avLst/>
          </a:prstGeom>
        </p:spPr>
        <p:txBody>
          <a:bodyPr wrap="square">
            <a:spAutoFit/>
          </a:bodyPr>
          <a:lstStyle/>
          <a:p>
            <a:r>
              <a:rPr lang="en-US" sz="2400" dirty="0"/>
              <a:t>The simplest OLED  structure consists of one organic layer between two electrodes. This is an electroluminescent layer.</a:t>
            </a:r>
          </a:p>
          <a:p>
            <a:r>
              <a:rPr lang="en-US" sz="2400" dirty="0"/>
              <a:t>The one organic layer device is called a single layer device. </a:t>
            </a:r>
            <a:endParaRPr lang="el-GR" sz="2400" dirty="0"/>
          </a:p>
        </p:txBody>
      </p:sp>
      <p:pic>
        <p:nvPicPr>
          <p:cNvPr id="1026" name="Picture 2" descr="http://www.hi-led.eu/wp-content/themes/hiled/images/tbl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864094"/>
            <a:ext cx="3783008" cy="243476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526065" y="1864094"/>
            <a:ext cx="3181839" cy="2554545"/>
          </a:xfrm>
          <a:prstGeom prst="rect">
            <a:avLst/>
          </a:prstGeom>
        </p:spPr>
        <p:txBody>
          <a:bodyPr wrap="square">
            <a:spAutoFit/>
          </a:bodyPr>
          <a:lstStyle/>
          <a:p>
            <a:pPr algn="just"/>
            <a:r>
              <a:rPr lang="en-US" sz="2000" dirty="0"/>
              <a:t>Organic electroluminescent</a:t>
            </a:r>
            <a:r>
              <a:rPr lang="el-GR" sz="2000" dirty="0"/>
              <a:t> (</a:t>
            </a:r>
            <a:r>
              <a:rPr lang="en-US" sz="2000" dirty="0"/>
              <a:t>OEL) materials, based on        </a:t>
            </a:r>
            <a:r>
              <a:rPr lang="en-US" sz="2000" i="1" dirty="0"/>
              <a:t>π</a:t>
            </a:r>
            <a:r>
              <a:rPr lang="en-US" sz="2000" dirty="0"/>
              <a:t>-conjugated</a:t>
            </a:r>
            <a:r>
              <a:rPr lang="el-GR" sz="2000" dirty="0"/>
              <a:t> </a:t>
            </a:r>
            <a:r>
              <a:rPr lang="en-US" sz="2000" dirty="0"/>
              <a:t>molecules, are almost insulators, and light is produced by recombination of holes and electrons which have to be injected at the electrodes.</a:t>
            </a:r>
          </a:p>
        </p:txBody>
      </p:sp>
      <p:sp>
        <p:nvSpPr>
          <p:cNvPr id="6" name="Ορθογώνιο 5"/>
          <p:cNvSpPr/>
          <p:nvPr/>
        </p:nvSpPr>
        <p:spPr>
          <a:xfrm>
            <a:off x="3845183" y="4418639"/>
            <a:ext cx="4228530" cy="369332"/>
          </a:xfrm>
          <a:prstGeom prst="rect">
            <a:avLst/>
          </a:prstGeom>
        </p:spPr>
        <p:txBody>
          <a:bodyPr wrap="none">
            <a:spAutoFit/>
          </a:bodyPr>
          <a:lstStyle/>
          <a:p>
            <a:r>
              <a:rPr lang="en-US" dirty="0">
                <a:hlinkClick r:id="rId3"/>
              </a:rPr>
              <a:t>http://www.hi-led.eu/lighting-technology/</a:t>
            </a:r>
            <a:r>
              <a:rPr lang="en-US" dirty="0"/>
              <a:t> </a:t>
            </a:r>
          </a:p>
        </p:txBody>
      </p:sp>
      <p:sp>
        <p:nvSpPr>
          <p:cNvPr id="8" name="TextBox 7"/>
          <p:cNvSpPr txBox="1"/>
          <p:nvPr/>
        </p:nvSpPr>
        <p:spPr>
          <a:xfrm>
            <a:off x="413619" y="4932746"/>
            <a:ext cx="8150391" cy="830997"/>
          </a:xfrm>
          <a:prstGeom prst="rect">
            <a:avLst/>
          </a:prstGeom>
          <a:noFill/>
        </p:spPr>
        <p:txBody>
          <a:bodyPr wrap="square" rtlCol="0">
            <a:spAutoFit/>
          </a:bodyPr>
          <a:lstStyle/>
          <a:p>
            <a:r>
              <a:rPr lang="en-US" sz="2400" dirty="0"/>
              <a:t>The</a:t>
            </a:r>
            <a:r>
              <a:rPr lang="el-GR" sz="2400" dirty="0"/>
              <a:t> </a:t>
            </a:r>
            <a:r>
              <a:rPr lang="en-US" sz="2400" dirty="0"/>
              <a:t>thickness of the organic layer is very thin, between 100</a:t>
            </a:r>
            <a:r>
              <a:rPr lang="el-GR" sz="2400" dirty="0"/>
              <a:t> </a:t>
            </a:r>
            <a:r>
              <a:rPr lang="en-US" sz="2400" dirty="0"/>
              <a:t>and 150 nm. </a:t>
            </a:r>
            <a:endParaRPr lang="el-GR" sz="2400" dirty="0"/>
          </a:p>
        </p:txBody>
      </p:sp>
      <p:pic>
        <p:nvPicPr>
          <p:cNvPr id="9" name="Picture 8">
            <a:extLst>
              <a:ext uri="{FF2B5EF4-FFF2-40B4-BE49-F238E27FC236}">
                <a16:creationId xmlns:a16="http://schemas.microsoft.com/office/drawing/2014/main" id="{E795B62D-2E06-43F2-9835-77D1F490D451}"/>
              </a:ext>
            </a:extLst>
          </p:cNvPr>
          <p:cNvPicPr>
            <a:picLocks noChangeAspect="1"/>
          </p:cNvPicPr>
          <p:nvPr/>
        </p:nvPicPr>
        <p:blipFill>
          <a:blip r:embed="rId4"/>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3621973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hswstatic.com/gif/oled-proces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08" y="631488"/>
            <a:ext cx="3543589" cy="5306526"/>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4355976" y="776372"/>
            <a:ext cx="4493794" cy="5016758"/>
          </a:xfrm>
          <a:prstGeom prst="rect">
            <a:avLst/>
          </a:prstGeom>
        </p:spPr>
        <p:txBody>
          <a:bodyPr wrap="square">
            <a:spAutoFit/>
          </a:bodyPr>
          <a:lstStyle/>
          <a:p>
            <a:r>
              <a:rPr lang="en-US" sz="2000" dirty="0"/>
              <a:t>When a voltage is applied between the</a:t>
            </a:r>
            <a:r>
              <a:rPr lang="el-GR" sz="2000" dirty="0"/>
              <a:t> </a:t>
            </a:r>
            <a:r>
              <a:rPr lang="en-US" sz="2000" dirty="0"/>
              <a:t>electrodes, holes from the anode and electrons from the cathode are injected in the organic material.</a:t>
            </a:r>
          </a:p>
          <a:p>
            <a:endParaRPr lang="en-US" sz="2000" dirty="0"/>
          </a:p>
          <a:p>
            <a:r>
              <a:rPr lang="en-US" sz="2000" dirty="0"/>
              <a:t>The charges move inside the material, generally</a:t>
            </a:r>
            <a:r>
              <a:rPr lang="el-GR" sz="2000" dirty="0"/>
              <a:t> </a:t>
            </a:r>
            <a:r>
              <a:rPr lang="en-US" sz="2000" dirty="0"/>
              <a:t>by hopping processes and then recombine to form</a:t>
            </a:r>
            <a:r>
              <a:rPr lang="el-GR" sz="2000" dirty="0"/>
              <a:t> </a:t>
            </a:r>
            <a:r>
              <a:rPr lang="en-US" sz="2000" dirty="0" err="1"/>
              <a:t>excitons</a:t>
            </a:r>
            <a:r>
              <a:rPr lang="en-US" sz="2000" dirty="0"/>
              <a:t>. </a:t>
            </a:r>
            <a:endParaRPr lang="el-GR" sz="2000" dirty="0"/>
          </a:p>
          <a:p>
            <a:endParaRPr lang="en-US" sz="2000" dirty="0"/>
          </a:p>
          <a:p>
            <a:r>
              <a:rPr lang="en-US" sz="2000" dirty="0"/>
              <a:t>The location of the recombination zone in</a:t>
            </a:r>
            <a:r>
              <a:rPr lang="el-GR" sz="2000" dirty="0"/>
              <a:t> </a:t>
            </a:r>
            <a:r>
              <a:rPr lang="en-US" sz="2000" dirty="0"/>
              <a:t>the diode is a </a:t>
            </a:r>
            <a:r>
              <a:rPr lang="en-US" sz="2000" b="1" dirty="0"/>
              <a:t>function of the charge mobility</a:t>
            </a:r>
            <a:r>
              <a:rPr lang="en-US" sz="2000" dirty="0"/>
              <a:t> of the</a:t>
            </a:r>
            <a:r>
              <a:rPr lang="el-GR" sz="2000" dirty="0"/>
              <a:t> </a:t>
            </a:r>
            <a:r>
              <a:rPr lang="en-US" sz="2000" dirty="0"/>
              <a:t>organic material as well as of the </a:t>
            </a:r>
            <a:r>
              <a:rPr lang="en-US" sz="2000" b="1" dirty="0"/>
              <a:t>electric field distribution</a:t>
            </a:r>
            <a:r>
              <a:rPr lang="en-US" sz="2000" dirty="0"/>
              <a:t>.</a:t>
            </a:r>
          </a:p>
          <a:p>
            <a:endParaRPr lang="en-US" sz="2000" dirty="0"/>
          </a:p>
          <a:p>
            <a:r>
              <a:rPr lang="en-US" sz="2000" dirty="0"/>
              <a:t>After diffusion, the </a:t>
            </a:r>
            <a:r>
              <a:rPr lang="en-US" sz="2000" dirty="0" err="1"/>
              <a:t>exciton</a:t>
            </a:r>
            <a:r>
              <a:rPr lang="en-US" sz="2000" dirty="0"/>
              <a:t> recombines and a</a:t>
            </a:r>
            <a:r>
              <a:rPr lang="el-GR" sz="2000" dirty="0"/>
              <a:t> </a:t>
            </a:r>
            <a:r>
              <a:rPr lang="en-US" sz="2000" dirty="0"/>
              <a:t>photon is emitted.</a:t>
            </a:r>
          </a:p>
        </p:txBody>
      </p:sp>
      <p:sp>
        <p:nvSpPr>
          <p:cNvPr id="4" name="Ορθογώνιο 3"/>
          <p:cNvSpPr/>
          <p:nvPr/>
        </p:nvSpPr>
        <p:spPr>
          <a:xfrm>
            <a:off x="4355977" y="5661015"/>
            <a:ext cx="3240360" cy="276999"/>
          </a:xfrm>
          <a:prstGeom prst="rect">
            <a:avLst/>
          </a:prstGeom>
        </p:spPr>
        <p:txBody>
          <a:bodyPr wrap="square">
            <a:spAutoFit/>
          </a:bodyPr>
          <a:lstStyle/>
          <a:p>
            <a:r>
              <a:rPr lang="en-US" sz="1200" dirty="0">
                <a:hlinkClick r:id="rId3"/>
              </a:rPr>
              <a:t>http://electronics.howstuffworks.com/oled2.htm</a:t>
            </a:r>
            <a:r>
              <a:rPr lang="en-US" sz="1200" dirty="0"/>
              <a:t> </a:t>
            </a:r>
          </a:p>
        </p:txBody>
      </p:sp>
      <p:pic>
        <p:nvPicPr>
          <p:cNvPr id="6" name="Picture 5">
            <a:extLst>
              <a:ext uri="{FF2B5EF4-FFF2-40B4-BE49-F238E27FC236}">
                <a16:creationId xmlns:a16="http://schemas.microsoft.com/office/drawing/2014/main" id="{19850D83-A6B8-4966-BA5D-938B73300F25}"/>
              </a:ext>
            </a:extLst>
          </p:cNvPr>
          <p:cNvPicPr>
            <a:picLocks noChangeAspect="1"/>
          </p:cNvPicPr>
          <p:nvPr/>
        </p:nvPicPr>
        <p:blipFill>
          <a:blip r:embed="rId4"/>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326974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http://ec.europa.eu/dgs/education_culture/publ/graphics/eu-flag-progr-benef2014-2020_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276872"/>
            <a:ext cx="2590800" cy="7334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3568" y="3042955"/>
            <a:ext cx="7992888" cy="1200329"/>
          </a:xfrm>
          <a:prstGeom prst="rect">
            <a:avLst/>
          </a:prstGeom>
        </p:spPr>
        <p:txBody>
          <a:bodyPr wrap="square">
            <a:spAutoFit/>
          </a:bodyPr>
          <a:lstStyle/>
          <a:p>
            <a:r>
              <a:rPr lang="en-US" i="1"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dirty="0"/>
          </a:p>
        </p:txBody>
      </p:sp>
    </p:spTree>
    <p:extLst>
      <p:ext uri="{BB962C8B-B14F-4D97-AF65-F5344CB8AC3E}">
        <p14:creationId xmlns:p14="http://schemas.microsoft.com/office/powerpoint/2010/main" val="4060163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5519" y="548680"/>
            <a:ext cx="7982905" cy="830997"/>
          </a:xfrm>
          <a:prstGeom prst="rect">
            <a:avLst/>
          </a:prstGeom>
          <a:noFill/>
        </p:spPr>
        <p:txBody>
          <a:bodyPr wrap="square" rtlCol="0">
            <a:spAutoFit/>
          </a:bodyPr>
          <a:lstStyle/>
          <a:p>
            <a:pPr>
              <a:spcAft>
                <a:spcPts val="600"/>
              </a:spcAft>
            </a:pPr>
            <a:r>
              <a:rPr lang="en-US" sz="2400" dirty="0"/>
              <a:t>The organic electroluminescent material in  order to have a significant efficiency must serve all the three main functions:</a:t>
            </a:r>
          </a:p>
        </p:txBody>
      </p:sp>
      <p:pic>
        <p:nvPicPr>
          <p:cNvPr id="8" name="Picture 2" descr="Image result for emission mechanism from O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7654" y="1845207"/>
            <a:ext cx="3236757" cy="22322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4771" y="4653136"/>
            <a:ext cx="8051685" cy="1200329"/>
          </a:xfrm>
          <a:prstGeom prst="rect">
            <a:avLst/>
          </a:prstGeom>
          <a:noFill/>
        </p:spPr>
        <p:txBody>
          <a:bodyPr wrap="square" rtlCol="0">
            <a:spAutoFit/>
          </a:bodyPr>
          <a:lstStyle/>
          <a:p>
            <a:pPr>
              <a:spcAft>
                <a:spcPts val="600"/>
              </a:spcAft>
            </a:pPr>
            <a:r>
              <a:rPr lang="en-US" sz="2400" b="1" dirty="0"/>
              <a:t>The injection rates of both carriers should be almost equal for high efficiency</a:t>
            </a:r>
            <a:r>
              <a:rPr lang="en-US" sz="2400" dirty="0"/>
              <a:t>. Otherwise, the surplus electrons or holes will not recombine, which results in low operation efficiency.</a:t>
            </a:r>
          </a:p>
        </p:txBody>
      </p:sp>
      <p:sp>
        <p:nvSpPr>
          <p:cNvPr id="4" name="Ορθογώνιο 3"/>
          <p:cNvSpPr/>
          <p:nvPr/>
        </p:nvSpPr>
        <p:spPr>
          <a:xfrm>
            <a:off x="649427" y="2132856"/>
            <a:ext cx="3528392" cy="1354217"/>
          </a:xfrm>
          <a:prstGeom prst="rect">
            <a:avLst/>
          </a:prstGeom>
        </p:spPr>
        <p:txBody>
          <a:bodyPr wrap="square">
            <a:spAutoFit/>
          </a:bodyPr>
          <a:lstStyle/>
          <a:p>
            <a:pPr marL="342900" indent="-342900">
              <a:spcAft>
                <a:spcPts val="600"/>
              </a:spcAft>
              <a:buFont typeface="Wingdings" panose="05000000000000000000" pitchFamily="2" charset="2"/>
              <a:buChar char="§"/>
            </a:pPr>
            <a:r>
              <a:rPr lang="en-US" sz="2400" dirty="0"/>
              <a:t>electron transport, </a:t>
            </a:r>
          </a:p>
          <a:p>
            <a:pPr marL="342900" indent="-342900">
              <a:spcAft>
                <a:spcPts val="600"/>
              </a:spcAft>
              <a:buFont typeface="Wingdings" panose="05000000000000000000" pitchFamily="2" charset="2"/>
              <a:buChar char="§"/>
            </a:pPr>
            <a:r>
              <a:rPr lang="en-US" sz="2400" dirty="0"/>
              <a:t>hole transport and </a:t>
            </a:r>
          </a:p>
          <a:p>
            <a:pPr marL="342900" indent="-342900">
              <a:spcAft>
                <a:spcPts val="600"/>
              </a:spcAft>
              <a:buFont typeface="Wingdings" panose="05000000000000000000" pitchFamily="2" charset="2"/>
              <a:buChar char="§"/>
            </a:pPr>
            <a:r>
              <a:rPr lang="en-US" sz="2400" dirty="0"/>
              <a:t>emission. </a:t>
            </a:r>
          </a:p>
        </p:txBody>
      </p:sp>
      <p:pic>
        <p:nvPicPr>
          <p:cNvPr id="7" name="Picture 6">
            <a:extLst>
              <a:ext uri="{FF2B5EF4-FFF2-40B4-BE49-F238E27FC236}">
                <a16:creationId xmlns:a16="http://schemas.microsoft.com/office/drawing/2014/main" id="{2DA20562-3E8A-4F89-A49C-1200CF8A8BAC}"/>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23149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3595" y="764704"/>
            <a:ext cx="8280920" cy="4893647"/>
          </a:xfrm>
          <a:prstGeom prst="rect">
            <a:avLst/>
          </a:prstGeom>
        </p:spPr>
        <p:txBody>
          <a:bodyPr wrap="square">
            <a:spAutoFit/>
          </a:bodyPr>
          <a:lstStyle/>
          <a:p>
            <a:r>
              <a:rPr lang="en-US" sz="2400" dirty="0"/>
              <a:t>In the case of OLED, what </a:t>
            </a:r>
            <a:r>
              <a:rPr lang="en-GB" sz="2400" dirty="0"/>
              <a:t>we</a:t>
            </a:r>
            <a:r>
              <a:rPr lang="en-US" sz="2400" dirty="0"/>
              <a:t> are trying to do is to avoid recombination close to the interface with the electrodes (usually the active materials are either mainly hole transporting or electron transporting) as it may quench their emission efficiencies.</a:t>
            </a:r>
          </a:p>
          <a:p>
            <a:endParaRPr lang="en-US" sz="2400" dirty="0"/>
          </a:p>
          <a:p>
            <a:r>
              <a:rPr lang="en-US" sz="2400" dirty="0"/>
              <a:t>In order to move away from the interfaces with the electrodes and have a larger recombination area at the center of the active layers, using HTL/ETL can be very useful.</a:t>
            </a:r>
          </a:p>
          <a:p>
            <a:endParaRPr lang="en-US" sz="2400" dirty="0"/>
          </a:p>
          <a:p>
            <a:r>
              <a:rPr lang="en-US" sz="2400" dirty="0"/>
              <a:t>As mentioned above though, be careful when choosing the HTL/ETL that the energetic levels match those of your active material.</a:t>
            </a:r>
            <a:endParaRPr lang="el-GR" sz="2400" dirty="0"/>
          </a:p>
        </p:txBody>
      </p:sp>
      <p:pic>
        <p:nvPicPr>
          <p:cNvPr id="4" name="Picture 3">
            <a:extLst>
              <a:ext uri="{FF2B5EF4-FFF2-40B4-BE49-F238E27FC236}">
                <a16:creationId xmlns:a16="http://schemas.microsoft.com/office/drawing/2014/main" id="{0AAF71B1-CE65-4EBE-BA89-4720C6C04D2F}"/>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258955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798" y="5157192"/>
            <a:ext cx="8280919" cy="707886"/>
          </a:xfrm>
          <a:prstGeom prst="rect">
            <a:avLst/>
          </a:prstGeom>
          <a:noFill/>
        </p:spPr>
        <p:txBody>
          <a:bodyPr wrap="square" rtlCol="0">
            <a:spAutoFit/>
          </a:bodyPr>
          <a:lstStyle/>
          <a:p>
            <a:pPr>
              <a:spcAft>
                <a:spcPts val="600"/>
              </a:spcAft>
            </a:pPr>
            <a:r>
              <a:rPr lang="en-US" sz="2000" dirty="0"/>
              <a:t>To achieve this many techniques are used with most common the placement of two extra layers one for Electron Transport and  one for Hole Transport.</a:t>
            </a:r>
          </a:p>
        </p:txBody>
      </p:sp>
      <p:pic>
        <p:nvPicPr>
          <p:cNvPr id="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0586" y="2708920"/>
            <a:ext cx="5017536" cy="229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467544" y="462509"/>
            <a:ext cx="8280920" cy="2385268"/>
          </a:xfrm>
          <a:prstGeom prst="rect">
            <a:avLst/>
          </a:prstGeom>
        </p:spPr>
        <p:txBody>
          <a:bodyPr wrap="square">
            <a:spAutoFit/>
          </a:bodyPr>
          <a:lstStyle/>
          <a:p>
            <a:pPr>
              <a:spcAft>
                <a:spcPts val="600"/>
              </a:spcAft>
            </a:pPr>
            <a:r>
              <a:rPr lang="en-US" sz="2400" dirty="0"/>
              <a:t>For efficient hole injection from the anode, a low barrier is required in respect of the HOMO level of the organic material (typically 5–6 eV). </a:t>
            </a:r>
          </a:p>
          <a:p>
            <a:pPr>
              <a:spcAft>
                <a:spcPts val="600"/>
              </a:spcAft>
            </a:pPr>
            <a:r>
              <a:rPr lang="en-US" sz="2400" dirty="0"/>
              <a:t>On the cathode side, a low barrier for electrons is needed in respect of the LUMO level of the organic material (typically 2–3 eV).</a:t>
            </a:r>
          </a:p>
        </p:txBody>
      </p:sp>
      <p:pic>
        <p:nvPicPr>
          <p:cNvPr id="10" name="Picture 9">
            <a:extLst>
              <a:ext uri="{FF2B5EF4-FFF2-40B4-BE49-F238E27FC236}">
                <a16:creationId xmlns:a16="http://schemas.microsoft.com/office/drawing/2014/main" id="{E1BE964C-400E-49C0-8654-CC24FB2275E9}"/>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187069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ie.org/Images/Graphics/Newsroom/Imported/feb01/oe_from_feature_oled_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32" y="618817"/>
            <a:ext cx="3353598" cy="25202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80992" y="764704"/>
            <a:ext cx="3960440" cy="2554545"/>
          </a:xfrm>
          <a:prstGeom prst="rect">
            <a:avLst/>
          </a:prstGeom>
          <a:noFill/>
        </p:spPr>
        <p:txBody>
          <a:bodyPr wrap="square" rtlCol="0">
            <a:spAutoFit/>
          </a:bodyPr>
          <a:lstStyle/>
          <a:p>
            <a:r>
              <a:rPr lang="en-US" sz="2000" dirty="0"/>
              <a:t>The two layers –ETL and HTL-consist  something like the </a:t>
            </a:r>
            <a:r>
              <a:rPr lang="en-US" sz="2000" dirty="0" err="1"/>
              <a:t>pn</a:t>
            </a:r>
            <a:r>
              <a:rPr lang="en-US" sz="2000" dirty="0"/>
              <a:t>-junction in inorganic LEDs.</a:t>
            </a:r>
          </a:p>
          <a:p>
            <a:endParaRPr lang="en-US" sz="2000" dirty="0"/>
          </a:p>
          <a:p>
            <a:r>
              <a:rPr lang="en-US" sz="2000" dirty="0"/>
              <a:t>Like in LEDs, to have better luminous efficiency we can use different materials to create an heterojunction</a:t>
            </a:r>
          </a:p>
        </p:txBody>
      </p:sp>
      <p:sp>
        <p:nvSpPr>
          <p:cNvPr id="4" name="TextBox 3"/>
          <p:cNvSpPr txBox="1"/>
          <p:nvPr/>
        </p:nvSpPr>
        <p:spPr>
          <a:xfrm>
            <a:off x="508132" y="3747038"/>
            <a:ext cx="7764313" cy="923330"/>
          </a:xfrm>
          <a:prstGeom prst="rect">
            <a:avLst/>
          </a:prstGeom>
          <a:noFill/>
        </p:spPr>
        <p:txBody>
          <a:bodyPr wrap="square" rtlCol="0">
            <a:spAutoFit/>
          </a:bodyPr>
          <a:lstStyle/>
          <a:p>
            <a:r>
              <a:rPr lang="en-US" dirty="0"/>
              <a:t>A </a:t>
            </a:r>
            <a:r>
              <a:rPr lang="en-US" b="1" dirty="0"/>
              <a:t>heterojunction</a:t>
            </a:r>
            <a:r>
              <a:rPr lang="en-US" dirty="0"/>
              <a:t> is the interface that occurs between two layers or regions of dissimilar semiconductors. These semiconducting materials have unequal band gaps as opposed to a homojunction.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621" y="4695825"/>
            <a:ext cx="5217790" cy="1401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57B7D834-809B-4EBD-9D8C-F12586FF0A9D}"/>
              </a:ext>
            </a:extLst>
          </p:cNvPr>
          <p:cNvPicPr>
            <a:picLocks noChangeAspect="1"/>
          </p:cNvPicPr>
          <p:nvPr/>
        </p:nvPicPr>
        <p:blipFill>
          <a:blip r:embed="rId4"/>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754069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467544" y="620688"/>
            <a:ext cx="8278801" cy="1569660"/>
          </a:xfrm>
          <a:prstGeom prst="rect">
            <a:avLst/>
          </a:prstGeom>
        </p:spPr>
        <p:txBody>
          <a:bodyPr wrap="square">
            <a:spAutoFit/>
          </a:bodyPr>
          <a:lstStyle/>
          <a:p>
            <a:r>
              <a:rPr lang="en-US" sz="2400" dirty="0"/>
              <a:t>The heterojunction should be designed to facilitate hole-injection from the HTL into the ETL and to block electron injection in the opposite direction in order to enhance the probability of </a:t>
            </a:r>
            <a:r>
              <a:rPr lang="en-US" sz="2400" dirty="0" err="1"/>
              <a:t>exciton</a:t>
            </a:r>
            <a:r>
              <a:rPr lang="en-US" sz="2400" dirty="0"/>
              <a:t> formation and recombination near the interface region.</a:t>
            </a:r>
          </a:p>
        </p:txBody>
      </p:sp>
      <p:sp>
        <p:nvSpPr>
          <p:cNvPr id="5" name="Ορθογώνιο 4"/>
          <p:cNvSpPr/>
          <p:nvPr/>
        </p:nvSpPr>
        <p:spPr>
          <a:xfrm>
            <a:off x="3923928" y="2413338"/>
            <a:ext cx="4822416" cy="2000548"/>
          </a:xfrm>
          <a:prstGeom prst="rect">
            <a:avLst/>
          </a:prstGeom>
        </p:spPr>
        <p:txBody>
          <a:bodyPr wrap="square">
            <a:spAutoFit/>
          </a:bodyPr>
          <a:lstStyle/>
          <a:p>
            <a:r>
              <a:rPr lang="en-US" sz="2000" dirty="0"/>
              <a:t>The simple structure can be modified to a three-layer structure, in which an additional luminescent layer is introduced between the HTL and ETL to function primarily as the site for hole–electron recombination and thus electroluminescence</a:t>
            </a:r>
            <a:r>
              <a:rPr lang="en-US" sz="2400" dirty="0"/>
              <a:t>.</a:t>
            </a:r>
          </a:p>
        </p:txBody>
      </p:sp>
      <p:pic>
        <p:nvPicPr>
          <p:cNvPr id="2050" name="Picture 2" descr="http://vertassets.blob.core.windows.net/image/78f73458/78f73458-0de4-11d4-8c34-009027de0829/oled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15" y="2350359"/>
            <a:ext cx="2857500" cy="2114550"/>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562576" y="4869160"/>
            <a:ext cx="8088735" cy="1015663"/>
          </a:xfrm>
          <a:prstGeom prst="rect">
            <a:avLst/>
          </a:prstGeom>
        </p:spPr>
        <p:txBody>
          <a:bodyPr wrap="square">
            <a:spAutoFit/>
          </a:bodyPr>
          <a:lstStyle/>
          <a:p>
            <a:r>
              <a:rPr lang="en-US" sz="2000" dirty="0"/>
              <a:t>Thus, the</a:t>
            </a:r>
            <a:r>
              <a:rPr lang="el-GR" sz="2000" dirty="0"/>
              <a:t> </a:t>
            </a:r>
            <a:r>
              <a:rPr lang="en-US" sz="2000" dirty="0"/>
              <a:t>luminescent or recombination layer can be chosen to have a desirable EL color as well as high</a:t>
            </a:r>
            <a:r>
              <a:rPr lang="el-GR" sz="2000" dirty="0"/>
              <a:t> </a:t>
            </a:r>
            <a:r>
              <a:rPr lang="en-US" sz="2000" dirty="0"/>
              <a:t>luminance efficiency. Likewise, the ETL and HTL can be optimized primarily for the carrier</a:t>
            </a:r>
            <a:r>
              <a:rPr lang="el-GR" sz="2000" dirty="0"/>
              <a:t> </a:t>
            </a:r>
            <a:r>
              <a:rPr lang="en-US" sz="2000" dirty="0"/>
              <a:t>transport</a:t>
            </a:r>
            <a:r>
              <a:rPr lang="el-GR" sz="2000" dirty="0"/>
              <a:t> </a:t>
            </a:r>
            <a:r>
              <a:rPr lang="en-US" sz="2000" dirty="0"/>
              <a:t>properly.</a:t>
            </a:r>
          </a:p>
        </p:txBody>
      </p:sp>
      <p:pic>
        <p:nvPicPr>
          <p:cNvPr id="7" name="Picture 6">
            <a:extLst>
              <a:ext uri="{FF2B5EF4-FFF2-40B4-BE49-F238E27FC236}">
                <a16:creationId xmlns:a16="http://schemas.microsoft.com/office/drawing/2014/main" id="{27E15BBA-9A28-4623-BCDA-1F36CB2A4E42}"/>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568345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5729" y="620688"/>
            <a:ext cx="8064896" cy="2693045"/>
          </a:xfrm>
          <a:prstGeom prst="rect">
            <a:avLst/>
          </a:prstGeom>
          <a:noFill/>
        </p:spPr>
        <p:txBody>
          <a:bodyPr wrap="square" rtlCol="0">
            <a:spAutoFit/>
          </a:bodyPr>
          <a:lstStyle/>
          <a:p>
            <a:pPr>
              <a:spcAft>
                <a:spcPts val="600"/>
              </a:spcAft>
            </a:pPr>
            <a:r>
              <a:rPr lang="en-US" sz="2400" dirty="0"/>
              <a:t>The main requirements for OLED materials are:</a:t>
            </a:r>
          </a:p>
          <a:p>
            <a:pPr marL="711200" indent="-347663">
              <a:spcAft>
                <a:spcPts val="600"/>
              </a:spcAft>
              <a:buFont typeface="Wingdings" panose="05000000000000000000" pitchFamily="2" charset="2"/>
              <a:buChar char="§"/>
            </a:pPr>
            <a:r>
              <a:rPr lang="en-US" sz="2400" dirty="0"/>
              <a:t>high luminescence quantum yield in the solid state, </a:t>
            </a:r>
          </a:p>
          <a:p>
            <a:pPr marL="711200" indent="-347663">
              <a:spcAft>
                <a:spcPts val="600"/>
              </a:spcAft>
              <a:buFont typeface="Wingdings" panose="05000000000000000000" pitchFamily="2" charset="2"/>
              <a:buChar char="§"/>
            </a:pPr>
            <a:r>
              <a:rPr lang="en-US" sz="2400" dirty="0"/>
              <a:t>good carrier mobility (both n and p type), </a:t>
            </a:r>
          </a:p>
          <a:p>
            <a:pPr marL="711200" indent="-347663">
              <a:spcAft>
                <a:spcPts val="600"/>
              </a:spcAft>
              <a:buFont typeface="Wingdings" panose="05000000000000000000" pitchFamily="2" charset="2"/>
              <a:buChar char="§"/>
            </a:pPr>
            <a:r>
              <a:rPr lang="en-US" sz="2400" dirty="0"/>
              <a:t>good film forming properties (pinhole free), </a:t>
            </a:r>
          </a:p>
          <a:p>
            <a:pPr marL="711200" indent="-347663">
              <a:spcAft>
                <a:spcPts val="600"/>
              </a:spcAft>
              <a:buFont typeface="Wingdings" panose="05000000000000000000" pitchFamily="2" charset="2"/>
              <a:buChar char="§"/>
            </a:pPr>
            <a:r>
              <a:rPr lang="en-US" sz="2400" dirty="0"/>
              <a:t>good thermal and oxidative stability, and </a:t>
            </a:r>
          </a:p>
          <a:p>
            <a:pPr marL="711200" indent="-347663">
              <a:spcAft>
                <a:spcPts val="600"/>
              </a:spcAft>
              <a:buFont typeface="Wingdings" panose="05000000000000000000" pitchFamily="2" charset="2"/>
              <a:buChar char="§"/>
            </a:pPr>
            <a:r>
              <a:rPr lang="en-US" sz="2400" dirty="0"/>
              <a:t>good </a:t>
            </a:r>
            <a:r>
              <a:rPr lang="en-US" sz="2400" dirty="0" err="1"/>
              <a:t>colour</a:t>
            </a:r>
            <a:r>
              <a:rPr lang="en-US" sz="2400" dirty="0"/>
              <a:t> purity (adequate CIE coordinates).</a:t>
            </a:r>
          </a:p>
        </p:txBody>
      </p:sp>
      <p:sp>
        <p:nvSpPr>
          <p:cNvPr id="6" name="Ορθογώνιο 5"/>
          <p:cNvSpPr/>
          <p:nvPr/>
        </p:nvSpPr>
        <p:spPr>
          <a:xfrm>
            <a:off x="604623" y="3789040"/>
            <a:ext cx="8090855" cy="1631216"/>
          </a:xfrm>
          <a:prstGeom prst="rect">
            <a:avLst/>
          </a:prstGeom>
        </p:spPr>
        <p:txBody>
          <a:bodyPr wrap="square">
            <a:spAutoFit/>
          </a:bodyPr>
          <a:lstStyle/>
          <a:p>
            <a:r>
              <a:rPr lang="en-US" sz="2000" dirty="0"/>
              <a:t>The first generation of efficient devices, pioneered by Tang and Van Slyke2 from Eastman Kodak, was based on fluorescent materials.</a:t>
            </a:r>
          </a:p>
          <a:p>
            <a:r>
              <a:rPr lang="en-US" sz="2000" dirty="0"/>
              <a:t>In this case, the emission of light is the result of the recombination of singlet </a:t>
            </a:r>
            <a:r>
              <a:rPr lang="en-US" sz="2000" dirty="0" err="1"/>
              <a:t>excitons</a:t>
            </a:r>
            <a:r>
              <a:rPr lang="en-US" sz="2000" dirty="0"/>
              <a:t>, but the internal quantum efficiency is limited to 25 %. Typical examples of fluorescent RGB materials are shown in Table 1.</a:t>
            </a:r>
          </a:p>
        </p:txBody>
      </p:sp>
      <p:pic>
        <p:nvPicPr>
          <p:cNvPr id="7" name="Picture 6">
            <a:extLst>
              <a:ext uri="{FF2B5EF4-FFF2-40B4-BE49-F238E27FC236}">
                <a16:creationId xmlns:a16="http://schemas.microsoft.com/office/drawing/2014/main" id="{F001BE26-B478-406B-8D58-9AA8EBCBD463}"/>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601705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32" y="404664"/>
            <a:ext cx="7648575"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5805339"/>
            <a:ext cx="1491725" cy="37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825" y="5805339"/>
            <a:ext cx="178117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79A85B6A-14D0-4919-BED5-990E99F3EB30}"/>
              </a:ext>
            </a:extLst>
          </p:cNvPr>
          <p:cNvPicPr>
            <a:picLocks noChangeAspect="1"/>
          </p:cNvPicPr>
          <p:nvPr/>
        </p:nvPicPr>
        <p:blipFill>
          <a:blip r:embed="rId5"/>
          <a:stretch>
            <a:fillRect/>
          </a:stretch>
        </p:blipFill>
        <p:spPr>
          <a:xfrm>
            <a:off x="100196" y="6118027"/>
            <a:ext cx="8943607" cy="670618"/>
          </a:xfrm>
          <a:prstGeom prst="rect">
            <a:avLst/>
          </a:prstGeom>
        </p:spPr>
      </p:pic>
    </p:spTree>
    <p:extLst>
      <p:ext uri="{BB962C8B-B14F-4D97-AF65-F5344CB8AC3E}">
        <p14:creationId xmlns:p14="http://schemas.microsoft.com/office/powerpoint/2010/main" val="110441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24" y="764704"/>
            <a:ext cx="4470303" cy="344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04048" y="1988840"/>
            <a:ext cx="3528392" cy="2308324"/>
          </a:xfrm>
          <a:prstGeom prst="rect">
            <a:avLst/>
          </a:prstGeom>
          <a:noFill/>
        </p:spPr>
        <p:txBody>
          <a:bodyPr wrap="square" rtlCol="0">
            <a:spAutoFit/>
          </a:bodyPr>
          <a:lstStyle/>
          <a:p>
            <a:r>
              <a:rPr lang="en-US" sz="2400" dirty="0"/>
              <a:t>To achieve the previous referred feature for OLEDs they  change the structure of the devices from year to year as  is shown in the figure</a:t>
            </a:r>
          </a:p>
        </p:txBody>
      </p:sp>
      <p:sp>
        <p:nvSpPr>
          <p:cNvPr id="5" name="TextBox 4"/>
          <p:cNvSpPr txBox="1"/>
          <p:nvPr/>
        </p:nvSpPr>
        <p:spPr>
          <a:xfrm>
            <a:off x="532224" y="4797152"/>
            <a:ext cx="8000216" cy="1323439"/>
          </a:xfrm>
          <a:prstGeom prst="rect">
            <a:avLst/>
          </a:prstGeom>
          <a:noFill/>
        </p:spPr>
        <p:txBody>
          <a:bodyPr wrap="square" rtlCol="0">
            <a:spAutoFit/>
          </a:bodyPr>
          <a:lstStyle/>
          <a:p>
            <a:r>
              <a:rPr lang="en-US" sz="2000" dirty="0"/>
              <a:t>As always new suitable materials are discovered you can find today any of the above structure.</a:t>
            </a:r>
          </a:p>
          <a:p>
            <a:r>
              <a:rPr lang="en-US" sz="2000" dirty="0"/>
              <a:t>Main role plays today the color emission and its purity and stability over the variation of voltages and time duration</a:t>
            </a:r>
          </a:p>
        </p:txBody>
      </p:sp>
      <p:pic>
        <p:nvPicPr>
          <p:cNvPr id="7" name="Picture 6">
            <a:extLst>
              <a:ext uri="{FF2B5EF4-FFF2-40B4-BE49-F238E27FC236}">
                <a16:creationId xmlns:a16="http://schemas.microsoft.com/office/drawing/2014/main" id="{18C6D57B-C67B-4F02-BF7B-3786B9993DF7}"/>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02069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467544" y="1268760"/>
            <a:ext cx="8280920" cy="2539157"/>
          </a:xfrm>
          <a:prstGeom prst="rect">
            <a:avLst/>
          </a:prstGeom>
        </p:spPr>
        <p:txBody>
          <a:bodyPr wrap="square">
            <a:spAutoFit/>
          </a:bodyPr>
          <a:lstStyle/>
          <a:p>
            <a:pPr>
              <a:spcAft>
                <a:spcPts val="600"/>
              </a:spcAft>
            </a:pPr>
            <a:r>
              <a:rPr lang="en-US" sz="2400" dirty="0"/>
              <a:t>Two types of electroluminescent materials are used:</a:t>
            </a:r>
          </a:p>
          <a:p>
            <a:pPr marL="342900" indent="-342900">
              <a:spcAft>
                <a:spcPts val="600"/>
              </a:spcAft>
              <a:buFont typeface="Arial" panose="020B0604020202020204" pitchFamily="34" charset="0"/>
              <a:buChar char="•"/>
            </a:pPr>
            <a:r>
              <a:rPr lang="en-US" sz="2400" dirty="0"/>
              <a:t>small molecules (SM-OLED) and </a:t>
            </a:r>
          </a:p>
          <a:p>
            <a:pPr marL="342900" indent="-342900">
              <a:spcAft>
                <a:spcPts val="600"/>
              </a:spcAft>
              <a:buFont typeface="Arial" panose="020B0604020202020204" pitchFamily="34" charset="0"/>
              <a:buChar char="•"/>
            </a:pPr>
            <a:r>
              <a:rPr lang="en-US" sz="2400" dirty="0"/>
              <a:t>polymers (PLED).</a:t>
            </a:r>
          </a:p>
          <a:p>
            <a:pPr>
              <a:spcAft>
                <a:spcPts val="600"/>
              </a:spcAft>
            </a:pPr>
            <a:r>
              <a:rPr lang="en-US" sz="2400" dirty="0"/>
              <a:t>The electroluminescence performance is generally very similar for the two classes of material and the main difference is the deposition process of the thin organic film.</a:t>
            </a:r>
          </a:p>
        </p:txBody>
      </p:sp>
      <p:sp>
        <p:nvSpPr>
          <p:cNvPr id="5" name="TextBox 4"/>
          <p:cNvSpPr txBox="1"/>
          <p:nvPr/>
        </p:nvSpPr>
        <p:spPr>
          <a:xfrm>
            <a:off x="467544" y="476672"/>
            <a:ext cx="8280920"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Electroluminescent materials used for OLEDs</a:t>
            </a:r>
          </a:p>
        </p:txBody>
      </p:sp>
      <p:pic>
        <p:nvPicPr>
          <p:cNvPr id="7" name="Picture 6">
            <a:extLst>
              <a:ext uri="{FF2B5EF4-FFF2-40B4-BE49-F238E27FC236}">
                <a16:creationId xmlns:a16="http://schemas.microsoft.com/office/drawing/2014/main" id="{40E41058-3D82-4F6E-8583-C3FC1C349E1A}"/>
              </a:ext>
            </a:extLst>
          </p:cNvPr>
          <p:cNvPicPr>
            <a:picLocks noChangeAspect="1"/>
          </p:cNvPicPr>
          <p:nvPr/>
        </p:nvPicPr>
        <p:blipFill>
          <a:blip r:embed="rId2"/>
          <a:stretch>
            <a:fillRect/>
          </a:stretch>
        </p:blipFill>
        <p:spPr>
          <a:xfrm>
            <a:off x="100196" y="6046019"/>
            <a:ext cx="8943607" cy="670618"/>
          </a:xfrm>
          <a:prstGeom prst="rect">
            <a:avLst/>
          </a:prstGeom>
        </p:spPr>
      </p:pic>
    </p:spTree>
    <p:extLst>
      <p:ext uri="{BB962C8B-B14F-4D97-AF65-F5344CB8AC3E}">
        <p14:creationId xmlns:p14="http://schemas.microsoft.com/office/powerpoint/2010/main" val="2697705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sigmaaldrich.com/content/dam/sigma-aldrich/structure7/151/mfcd00191693.eps/_jcr_content/renditions/mfcd00191693-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455" y="877286"/>
            <a:ext cx="226695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3563888" y="1052736"/>
            <a:ext cx="4572000" cy="1323439"/>
          </a:xfrm>
          <a:prstGeom prst="rect">
            <a:avLst/>
          </a:prstGeom>
        </p:spPr>
        <p:txBody>
          <a:bodyPr>
            <a:spAutoFit/>
          </a:bodyPr>
          <a:lstStyle/>
          <a:p>
            <a:r>
              <a:rPr lang="en-GB" sz="2000" b="1" dirty="0"/>
              <a:t>Alq</a:t>
            </a:r>
            <a:r>
              <a:rPr lang="en-GB" sz="2000" b="1" baseline="-25000" dirty="0"/>
              <a:t>3</a:t>
            </a:r>
            <a:r>
              <a:rPr lang="en-GB" sz="2000" b="1" dirty="0"/>
              <a:t>, </a:t>
            </a:r>
          </a:p>
          <a:p>
            <a:r>
              <a:rPr lang="en-GB" sz="2000" dirty="0" err="1"/>
              <a:t>Aluminum</a:t>
            </a:r>
            <a:r>
              <a:rPr lang="en-GB" sz="2000" dirty="0"/>
              <a:t> 8-hydroxyquinolinate, </a:t>
            </a:r>
            <a:r>
              <a:rPr lang="en-GB" sz="2000" dirty="0" err="1"/>
              <a:t>Aluminum</a:t>
            </a:r>
            <a:r>
              <a:rPr lang="en-GB" sz="2000" dirty="0"/>
              <a:t> </a:t>
            </a:r>
            <a:r>
              <a:rPr lang="en-GB" sz="2000" dirty="0" err="1"/>
              <a:t>oxinate</a:t>
            </a:r>
            <a:r>
              <a:rPr lang="en-GB" sz="2000" dirty="0"/>
              <a:t>, </a:t>
            </a:r>
          </a:p>
          <a:p>
            <a:r>
              <a:rPr lang="en-GB" sz="2000" dirty="0" err="1"/>
              <a:t>Tris</a:t>
            </a:r>
            <a:r>
              <a:rPr lang="en-GB" sz="2000" dirty="0"/>
              <a:t>-​(8-​</a:t>
            </a:r>
            <a:r>
              <a:rPr lang="en-GB" sz="2000" dirty="0" err="1"/>
              <a:t>hydroxyquinolinato</a:t>
            </a:r>
            <a:r>
              <a:rPr lang="en-GB" sz="2000" dirty="0"/>
              <a:t>)​</a:t>
            </a:r>
            <a:r>
              <a:rPr lang="en-GB" sz="2000" dirty="0" err="1"/>
              <a:t>aluminum</a:t>
            </a:r>
            <a:r>
              <a:rPr lang="en-GB" sz="2000" dirty="0"/>
              <a:t> </a:t>
            </a:r>
            <a:endParaRPr lang="en-US" sz="2000" dirty="0"/>
          </a:p>
        </p:txBody>
      </p:sp>
      <p:sp>
        <p:nvSpPr>
          <p:cNvPr id="5" name="Ορθογώνιο 4"/>
          <p:cNvSpPr/>
          <p:nvPr/>
        </p:nvSpPr>
        <p:spPr>
          <a:xfrm>
            <a:off x="1059153" y="3266497"/>
            <a:ext cx="1619354" cy="400110"/>
          </a:xfrm>
          <a:prstGeom prst="rect">
            <a:avLst/>
          </a:prstGeom>
        </p:spPr>
        <p:txBody>
          <a:bodyPr wrap="none">
            <a:spAutoFit/>
          </a:bodyPr>
          <a:lstStyle/>
          <a:p>
            <a:r>
              <a:rPr lang="en-GB" sz="2000" b="1" dirty="0"/>
              <a:t>C</a:t>
            </a:r>
            <a:r>
              <a:rPr lang="en-GB" sz="2000" b="1" baseline="-25000" dirty="0"/>
              <a:t>27</a:t>
            </a:r>
            <a:r>
              <a:rPr lang="en-GB" sz="2000" b="1" dirty="0"/>
              <a:t>H</a:t>
            </a:r>
            <a:r>
              <a:rPr lang="en-GB" sz="2000" b="1" baseline="-25000" dirty="0"/>
              <a:t>18</a:t>
            </a:r>
            <a:r>
              <a:rPr lang="en-GB" sz="2000" b="1" dirty="0"/>
              <a:t>AlN</a:t>
            </a:r>
            <a:r>
              <a:rPr lang="en-GB" sz="2000" b="1" baseline="-25000" dirty="0"/>
              <a:t>3</a:t>
            </a:r>
            <a:r>
              <a:rPr lang="en-GB" sz="2000" b="1" dirty="0"/>
              <a:t>O</a:t>
            </a:r>
            <a:r>
              <a:rPr lang="en-GB" sz="2000" b="1" baseline="-25000" dirty="0"/>
              <a:t>3</a:t>
            </a:r>
            <a:r>
              <a:rPr lang="en-GB" sz="2000" b="1" dirty="0"/>
              <a:t> </a:t>
            </a:r>
          </a:p>
        </p:txBody>
      </p:sp>
      <p:sp>
        <p:nvSpPr>
          <p:cNvPr id="6" name="Ορθογώνιο 5"/>
          <p:cNvSpPr/>
          <p:nvPr/>
        </p:nvSpPr>
        <p:spPr>
          <a:xfrm>
            <a:off x="3551199" y="2681372"/>
            <a:ext cx="4572000" cy="369332"/>
          </a:xfrm>
          <a:prstGeom prst="rect">
            <a:avLst/>
          </a:prstGeom>
        </p:spPr>
        <p:txBody>
          <a:bodyPr>
            <a:spAutoFit/>
          </a:bodyPr>
          <a:lstStyle/>
          <a:p>
            <a:r>
              <a:rPr lang="en-US" dirty="0"/>
              <a:t>Invented 1985 by Tang, van </a:t>
            </a:r>
            <a:r>
              <a:rPr lang="nn-NO" dirty="0"/>
              <a:t>Slyke (Kodak)</a:t>
            </a:r>
            <a:endParaRPr lang="en-US" dirty="0"/>
          </a:p>
        </p:txBody>
      </p:sp>
      <p:pic>
        <p:nvPicPr>
          <p:cNvPr id="9" name="EMI-C00013" descr="Figure US06773832-20040810-C00013">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89455" y="3748075"/>
            <a:ext cx="3752771" cy="1862807"/>
          </a:xfrm>
          <a:prstGeom prst="rect">
            <a:avLst/>
          </a:prstGeom>
          <a:noFill/>
          <a:ln>
            <a:noFill/>
          </a:ln>
        </p:spPr>
      </p:pic>
      <p:sp>
        <p:nvSpPr>
          <p:cNvPr id="8" name="Ορθογώνιο 7"/>
          <p:cNvSpPr/>
          <p:nvPr/>
        </p:nvSpPr>
        <p:spPr>
          <a:xfrm>
            <a:off x="4695508" y="3932741"/>
            <a:ext cx="840615" cy="400110"/>
          </a:xfrm>
          <a:prstGeom prst="rect">
            <a:avLst/>
          </a:prstGeom>
        </p:spPr>
        <p:txBody>
          <a:bodyPr wrap="none">
            <a:spAutoFit/>
          </a:bodyPr>
          <a:lstStyle/>
          <a:p>
            <a:r>
              <a:rPr lang="en-US" sz="2000" b="1" dirty="0" err="1"/>
              <a:t>DPVBi</a:t>
            </a:r>
            <a:endParaRPr lang="en-US" sz="2000" b="1" dirty="0"/>
          </a:p>
        </p:txBody>
      </p:sp>
      <p:sp>
        <p:nvSpPr>
          <p:cNvPr id="10" name="Ορθογώνιο 9"/>
          <p:cNvSpPr/>
          <p:nvPr/>
        </p:nvSpPr>
        <p:spPr>
          <a:xfrm>
            <a:off x="4643214" y="4293096"/>
            <a:ext cx="4310988" cy="400110"/>
          </a:xfrm>
          <a:prstGeom prst="rect">
            <a:avLst/>
          </a:prstGeom>
        </p:spPr>
        <p:txBody>
          <a:bodyPr wrap="none">
            <a:spAutoFit/>
          </a:bodyPr>
          <a:lstStyle/>
          <a:p>
            <a:r>
              <a:rPr lang="en-US" sz="2000" dirty="0"/>
              <a:t>4,4′-Bis(2,2-diphenylvinyl)-1,1′-biphenyl</a:t>
            </a:r>
          </a:p>
        </p:txBody>
      </p:sp>
      <p:sp>
        <p:nvSpPr>
          <p:cNvPr id="11" name="TextBox 10"/>
          <p:cNvSpPr txBox="1"/>
          <p:nvPr/>
        </p:nvSpPr>
        <p:spPr>
          <a:xfrm>
            <a:off x="1179131" y="5814556"/>
            <a:ext cx="1052101" cy="400110"/>
          </a:xfrm>
          <a:prstGeom prst="rect">
            <a:avLst/>
          </a:prstGeom>
          <a:noFill/>
        </p:spPr>
        <p:txBody>
          <a:bodyPr wrap="square" rtlCol="0">
            <a:spAutoFit/>
          </a:bodyPr>
          <a:lstStyle/>
          <a:p>
            <a:r>
              <a:rPr lang="en-US" sz="2000" b="1" dirty="0"/>
              <a:t>C</a:t>
            </a:r>
            <a:r>
              <a:rPr lang="en-US" sz="2000" b="1" baseline="-25000" dirty="0"/>
              <a:t>40</a:t>
            </a:r>
            <a:r>
              <a:rPr lang="en-US" sz="2000" b="1" dirty="0"/>
              <a:t>H</a:t>
            </a:r>
            <a:r>
              <a:rPr lang="en-US" sz="2000" b="1" baseline="-25000" dirty="0"/>
              <a:t>30</a:t>
            </a:r>
            <a:endParaRPr lang="en-US" sz="2000" b="1" dirty="0"/>
          </a:p>
        </p:txBody>
      </p:sp>
      <p:sp>
        <p:nvSpPr>
          <p:cNvPr id="12" name="TextBox 11"/>
          <p:cNvSpPr txBox="1"/>
          <p:nvPr/>
        </p:nvSpPr>
        <p:spPr>
          <a:xfrm>
            <a:off x="467544" y="260648"/>
            <a:ext cx="8280920" cy="523220"/>
          </a:xfrm>
          <a:prstGeom prst="rect">
            <a:avLst/>
          </a:prstGeom>
          <a:noFill/>
        </p:spPr>
        <p:txBody>
          <a:bodyPr wrap="square" rtlCol="0">
            <a:spAutoFit/>
          </a:bodyPr>
          <a:lstStyle/>
          <a:p>
            <a:pPr marL="536575" indent="-536575">
              <a:buFont typeface="Wingdings" panose="05000000000000000000" pitchFamily="2" charset="2"/>
              <a:buChar char="Ø"/>
            </a:pPr>
            <a:r>
              <a:rPr lang="en-US" sz="2800" b="1" dirty="0">
                <a:effectLst>
                  <a:outerShdw blurRad="38100" dist="38100" dir="2700000" algn="tl">
                    <a:srgbClr val="000000">
                      <a:alpha val="43137"/>
                    </a:srgbClr>
                  </a:outerShdw>
                </a:effectLst>
              </a:rPr>
              <a:t>Typical Small Molecules for OLEDs</a:t>
            </a:r>
          </a:p>
        </p:txBody>
      </p:sp>
      <p:sp>
        <p:nvSpPr>
          <p:cNvPr id="13" name="Ορθογώνιο 12"/>
          <p:cNvSpPr/>
          <p:nvPr/>
        </p:nvSpPr>
        <p:spPr>
          <a:xfrm>
            <a:off x="4917840" y="5652927"/>
            <a:ext cx="3814634" cy="369332"/>
          </a:xfrm>
          <a:prstGeom prst="rect">
            <a:avLst/>
          </a:prstGeom>
        </p:spPr>
        <p:txBody>
          <a:bodyPr wrap="none">
            <a:spAutoFit/>
          </a:bodyPr>
          <a:lstStyle/>
          <a:p>
            <a:r>
              <a:rPr lang="en-US" dirty="0">
                <a:hlinkClick r:id="rId5"/>
              </a:rPr>
              <a:t>http://www.sigmaaldrich.com/catalog</a:t>
            </a:r>
            <a:r>
              <a:rPr lang="en-US" dirty="0"/>
              <a:t> </a:t>
            </a:r>
          </a:p>
        </p:txBody>
      </p:sp>
      <p:pic>
        <p:nvPicPr>
          <p:cNvPr id="15" name="Picture 14">
            <a:extLst>
              <a:ext uri="{FF2B5EF4-FFF2-40B4-BE49-F238E27FC236}">
                <a16:creationId xmlns:a16="http://schemas.microsoft.com/office/drawing/2014/main" id="{9D99CEF5-B71E-4741-8B40-9A566B855194}"/>
              </a:ext>
            </a:extLst>
          </p:cNvPr>
          <p:cNvPicPr>
            <a:picLocks noChangeAspect="1"/>
          </p:cNvPicPr>
          <p:nvPr/>
        </p:nvPicPr>
        <p:blipFill>
          <a:blip r:embed="rId6"/>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02069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9F8FC0-02A9-45D1-8EB4-F02216B06E47}"/>
              </a:ext>
            </a:extLst>
          </p:cNvPr>
          <p:cNvSpPr/>
          <p:nvPr/>
        </p:nvSpPr>
        <p:spPr>
          <a:xfrm>
            <a:off x="1601767" y="4820652"/>
            <a:ext cx="7416824" cy="369332"/>
          </a:xfrm>
          <a:prstGeom prst="rect">
            <a:avLst/>
          </a:prstGeom>
        </p:spPr>
        <p:txBody>
          <a:bodyPr wrap="square">
            <a:spAutoFit/>
          </a:bodyPr>
          <a:lstStyle/>
          <a:p>
            <a:pPr algn="ctr"/>
            <a:r>
              <a:rPr lang="en-US" dirty="0">
                <a:solidFill>
                  <a:srgbClr val="505050"/>
                </a:solidFill>
                <a:latin typeface="ProximaNovaRgRegular"/>
              </a:rPr>
              <a:t>LG is hoping to rolling out a flexible 60-inch OLED display by 2020.</a:t>
            </a:r>
            <a:endParaRPr lang="el-GR" dirty="0"/>
          </a:p>
        </p:txBody>
      </p:sp>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2"/>
          <a:stretch>
            <a:fillRect/>
          </a:stretch>
        </p:blipFill>
        <p:spPr>
          <a:xfrm>
            <a:off x="100196" y="6093296"/>
            <a:ext cx="8943607" cy="670618"/>
          </a:xfrm>
          <a:prstGeom prst="rect">
            <a:avLst/>
          </a:prstGeom>
        </p:spPr>
      </p:pic>
      <p:pic>
        <p:nvPicPr>
          <p:cNvPr id="13314" name="Picture 2" descr="Image result for lg 4k oled tv">
            <a:extLst>
              <a:ext uri="{FF2B5EF4-FFF2-40B4-BE49-F238E27FC236}">
                <a16:creationId xmlns:a16="http://schemas.microsoft.com/office/drawing/2014/main" id="{5DCAB753-DE56-4E55-9452-A5888A284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476672"/>
            <a:ext cx="51911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778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260648"/>
            <a:ext cx="8280920" cy="523220"/>
          </a:xfrm>
          <a:prstGeom prst="rect">
            <a:avLst/>
          </a:prstGeom>
          <a:noFill/>
        </p:spPr>
        <p:txBody>
          <a:bodyPr wrap="square" rtlCol="0">
            <a:spAutoFit/>
          </a:bodyPr>
          <a:lstStyle/>
          <a:p>
            <a:pPr marL="536575" indent="-536575">
              <a:buFont typeface="Wingdings" panose="05000000000000000000" pitchFamily="2" charset="2"/>
              <a:buChar char="Ø"/>
            </a:pPr>
            <a:r>
              <a:rPr lang="en-US" sz="2800" b="1" dirty="0">
                <a:effectLst>
                  <a:outerShdw blurRad="38100" dist="38100" dir="2700000" algn="tl">
                    <a:srgbClr val="000000">
                      <a:alpha val="43137"/>
                    </a:srgbClr>
                  </a:outerShdw>
                </a:effectLst>
              </a:rPr>
              <a:t>Typical Polymers for OLEDs</a:t>
            </a:r>
          </a:p>
        </p:txBody>
      </p:sp>
      <p:pic>
        <p:nvPicPr>
          <p:cNvPr id="6148" name="Picture 4" descr="http://www.sigmaaldrich.com/content/dam/sigma-aldrich/structure0/144/mfcd08705354.eps/_jcr_content/renditions/mfcd08705354-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9409" y="1172970"/>
            <a:ext cx="986702" cy="728373"/>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3923928" y="1352491"/>
            <a:ext cx="1923796" cy="369332"/>
          </a:xfrm>
          <a:prstGeom prst="rect">
            <a:avLst/>
          </a:prstGeom>
        </p:spPr>
        <p:txBody>
          <a:bodyPr wrap="none">
            <a:spAutoFit/>
          </a:bodyPr>
          <a:lstStyle/>
          <a:p>
            <a:r>
              <a:rPr lang="en-GB" b="1" dirty="0"/>
              <a:t>Poly(2,5 pyridine) </a:t>
            </a:r>
            <a:endParaRPr lang="en-US" dirty="0"/>
          </a:p>
        </p:txBody>
      </p:sp>
      <p:sp>
        <p:nvSpPr>
          <p:cNvPr id="6" name="Ορθογώνιο 5"/>
          <p:cNvSpPr/>
          <p:nvPr/>
        </p:nvSpPr>
        <p:spPr>
          <a:xfrm>
            <a:off x="3635896" y="2945183"/>
            <a:ext cx="4651594" cy="369332"/>
          </a:xfrm>
          <a:prstGeom prst="rect">
            <a:avLst/>
          </a:prstGeom>
        </p:spPr>
        <p:txBody>
          <a:bodyPr wrap="none">
            <a:spAutoFit/>
          </a:bodyPr>
          <a:lstStyle/>
          <a:p>
            <a:r>
              <a:rPr lang="en-GB" b="1" dirty="0"/>
              <a:t>3′,7′-dimethyloctyl)phenylene-1,4-ethynylene) </a:t>
            </a:r>
            <a:endParaRPr lang="en-US" dirty="0"/>
          </a:p>
        </p:txBody>
      </p:sp>
      <p:pic>
        <p:nvPicPr>
          <p:cNvPr id="6150" name="Picture 6" descr="http://www.sigmaaldrich.com/content/dam/sigma-aldrich/structure2/091/mfcd06412340.eps/_jcr_content/renditions/mfcd06412340-lar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96" y="2456614"/>
            <a:ext cx="2530790" cy="169246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sigmaaldrich.com/content/dam/sigma-aldrich/structure0/197/mfcd00677712.eps/_jcr_content/renditions/mfcd00677712-lar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002" y="4797152"/>
            <a:ext cx="1731516" cy="787299"/>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3903914" y="5006135"/>
            <a:ext cx="3233065" cy="369332"/>
          </a:xfrm>
          <a:prstGeom prst="rect">
            <a:avLst/>
          </a:prstGeom>
        </p:spPr>
        <p:txBody>
          <a:bodyPr wrap="none">
            <a:spAutoFit/>
          </a:bodyPr>
          <a:lstStyle/>
          <a:p>
            <a:r>
              <a:rPr lang="en-GB" b="1" dirty="0"/>
              <a:t>Poly(3-​</a:t>
            </a:r>
            <a:r>
              <a:rPr lang="en-GB" b="1" dirty="0" err="1"/>
              <a:t>butylthiophene</a:t>
            </a:r>
            <a:r>
              <a:rPr lang="en-GB" b="1" dirty="0"/>
              <a:t>-​2,5-​</a:t>
            </a:r>
            <a:r>
              <a:rPr lang="en-GB" b="1" dirty="0" err="1"/>
              <a:t>diyl</a:t>
            </a:r>
            <a:r>
              <a:rPr lang="en-GB" b="1" dirty="0"/>
              <a:t>) </a:t>
            </a:r>
            <a:endParaRPr lang="en-US" dirty="0"/>
          </a:p>
        </p:txBody>
      </p:sp>
      <p:sp>
        <p:nvSpPr>
          <p:cNvPr id="14" name="Ορθογώνιο 13"/>
          <p:cNvSpPr/>
          <p:nvPr/>
        </p:nvSpPr>
        <p:spPr>
          <a:xfrm>
            <a:off x="4938981" y="5657225"/>
            <a:ext cx="3814634" cy="369332"/>
          </a:xfrm>
          <a:prstGeom prst="rect">
            <a:avLst/>
          </a:prstGeom>
        </p:spPr>
        <p:txBody>
          <a:bodyPr wrap="none">
            <a:spAutoFit/>
          </a:bodyPr>
          <a:lstStyle/>
          <a:p>
            <a:r>
              <a:rPr lang="en-US" dirty="0">
                <a:hlinkClick r:id="rId5"/>
              </a:rPr>
              <a:t>http://www.sigmaaldrich.com/catalog</a:t>
            </a:r>
            <a:r>
              <a:rPr lang="en-US" dirty="0"/>
              <a:t> </a:t>
            </a:r>
          </a:p>
        </p:txBody>
      </p:sp>
      <p:pic>
        <p:nvPicPr>
          <p:cNvPr id="11" name="Picture 10">
            <a:extLst>
              <a:ext uri="{FF2B5EF4-FFF2-40B4-BE49-F238E27FC236}">
                <a16:creationId xmlns:a16="http://schemas.microsoft.com/office/drawing/2014/main" id="{022BBBDA-99BB-4277-ADD0-64EE3CB0A390}"/>
              </a:ext>
            </a:extLst>
          </p:cNvPr>
          <p:cNvPicPr>
            <a:picLocks noChangeAspect="1"/>
          </p:cNvPicPr>
          <p:nvPr/>
        </p:nvPicPr>
        <p:blipFill>
          <a:blip r:embed="rId6"/>
          <a:stretch>
            <a:fillRect/>
          </a:stretch>
        </p:blipFill>
        <p:spPr>
          <a:xfrm>
            <a:off x="100196" y="6084445"/>
            <a:ext cx="8943607" cy="670618"/>
          </a:xfrm>
          <a:prstGeom prst="rect">
            <a:avLst/>
          </a:prstGeom>
        </p:spPr>
      </p:pic>
    </p:spTree>
    <p:extLst>
      <p:ext uri="{BB962C8B-B14F-4D97-AF65-F5344CB8AC3E}">
        <p14:creationId xmlns:p14="http://schemas.microsoft.com/office/powerpoint/2010/main" val="884895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467544" y="620688"/>
            <a:ext cx="8280920" cy="4893647"/>
          </a:xfrm>
          <a:prstGeom prst="rect">
            <a:avLst/>
          </a:prstGeom>
        </p:spPr>
        <p:txBody>
          <a:bodyPr wrap="square">
            <a:spAutoFit/>
          </a:bodyPr>
          <a:lstStyle/>
          <a:p>
            <a:r>
              <a:rPr lang="en-US" sz="2400" dirty="0"/>
              <a:t>The color of the photon is a function of the energy difference between the highest occupied molecular orbital (HOMO) and the lowest unoccupied molecular orbital (LUMO) levels of the electroluminescent molecule. </a:t>
            </a:r>
          </a:p>
          <a:p>
            <a:endParaRPr lang="en-US" sz="2400" dirty="0"/>
          </a:p>
          <a:p>
            <a:r>
              <a:rPr lang="en-US" sz="2400" dirty="0"/>
              <a:t>The wavelength of the light emission can thus be controlled by the extent of the conjugation in the molecule or the polymer electroluminescent layer</a:t>
            </a:r>
            <a:r>
              <a:rPr lang="el-GR" sz="2400" dirty="0"/>
              <a:t>.</a:t>
            </a:r>
            <a:endParaRPr lang="en-US" sz="2400" dirty="0"/>
          </a:p>
          <a:p>
            <a:endParaRPr lang="en-US" sz="2400" dirty="0"/>
          </a:p>
          <a:p>
            <a:r>
              <a:rPr lang="en-US" sz="2400" dirty="0"/>
              <a:t>Other factors affecting the emission spectrum of OLEDs are:</a:t>
            </a:r>
          </a:p>
          <a:p>
            <a:pPr marL="342900" indent="-342900">
              <a:buFont typeface="Arial" panose="020B0604020202020204" pitchFamily="34" charset="0"/>
              <a:buChar char="•"/>
            </a:pPr>
            <a:r>
              <a:rPr lang="en-US" sz="2400" dirty="0"/>
              <a:t>OLED architecture, in particular on the layer thicknesses</a:t>
            </a:r>
          </a:p>
          <a:p>
            <a:pPr marL="342900" indent="-342900">
              <a:buFont typeface="Arial" panose="020B0604020202020204" pitchFamily="34" charset="0"/>
              <a:buChar char="•"/>
            </a:pPr>
            <a:r>
              <a:rPr lang="en-US" sz="2400" dirty="0"/>
              <a:t>Doping materials</a:t>
            </a:r>
          </a:p>
          <a:p>
            <a:pPr marL="342900" indent="-342900">
              <a:buFont typeface="Arial" panose="020B0604020202020204" pitchFamily="34" charset="0"/>
              <a:buChar char="•"/>
            </a:pPr>
            <a:endParaRPr lang="en-US" sz="2400" dirty="0"/>
          </a:p>
        </p:txBody>
      </p:sp>
      <p:pic>
        <p:nvPicPr>
          <p:cNvPr id="4" name="Picture 3">
            <a:extLst>
              <a:ext uri="{FF2B5EF4-FFF2-40B4-BE49-F238E27FC236}">
                <a16:creationId xmlns:a16="http://schemas.microsoft.com/office/drawing/2014/main" id="{7AB1054B-C10A-40D3-B38A-2118FA360350}"/>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674996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417442"/>
            <a:ext cx="7632848"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Color emission based mainly on the  material</a:t>
            </a:r>
          </a:p>
        </p:txBody>
      </p:sp>
      <p:graphicFrame>
        <p:nvGraphicFramePr>
          <p:cNvPr id="5" name="Πίνακας 4"/>
          <p:cNvGraphicFramePr>
            <a:graphicFrameLocks noGrp="1"/>
          </p:cNvGraphicFramePr>
          <p:nvPr>
            <p:extLst>
              <p:ext uri="{D42A27DB-BD31-4B8C-83A1-F6EECF244321}">
                <p14:modId xmlns:p14="http://schemas.microsoft.com/office/powerpoint/2010/main" val="4059631722"/>
              </p:ext>
            </p:extLst>
          </p:nvPr>
        </p:nvGraphicFramePr>
        <p:xfrm>
          <a:off x="1547664" y="1196751"/>
          <a:ext cx="5730071" cy="4586670"/>
        </p:xfrm>
        <a:graphic>
          <a:graphicData uri="http://schemas.openxmlformats.org/drawingml/2006/table">
            <a:tbl>
              <a:tblPr firstRow="1" firstCol="1" bandRow="1">
                <a:tableStyleId>{5C22544A-7EE6-4342-B048-85BDC9FD1C3A}</a:tableStyleId>
              </a:tblPr>
              <a:tblGrid>
                <a:gridCol w="1216346">
                  <a:extLst>
                    <a:ext uri="{9D8B030D-6E8A-4147-A177-3AD203B41FA5}">
                      <a16:colId xmlns:a16="http://schemas.microsoft.com/office/drawing/2014/main" val="20000"/>
                    </a:ext>
                  </a:extLst>
                </a:gridCol>
                <a:gridCol w="4513725">
                  <a:extLst>
                    <a:ext uri="{9D8B030D-6E8A-4147-A177-3AD203B41FA5}">
                      <a16:colId xmlns:a16="http://schemas.microsoft.com/office/drawing/2014/main" val="20001"/>
                    </a:ext>
                  </a:extLst>
                </a:gridCol>
              </a:tblGrid>
              <a:tr h="764445">
                <a:tc>
                  <a:txBody>
                    <a:bodyPr/>
                    <a:lstStyle/>
                    <a:p>
                      <a:pPr algn="ctr">
                        <a:spcAft>
                          <a:spcPts val="0"/>
                        </a:spcAft>
                      </a:pPr>
                      <a:r>
                        <a:rPr lang="en-US" sz="1400" dirty="0">
                          <a:effectLst/>
                        </a:rPr>
                        <a:t>OLED </a:t>
                      </a:r>
                      <a:endParaRPr lang="el-GR" sz="1400" dirty="0">
                        <a:effectLst/>
                      </a:endParaRPr>
                    </a:p>
                    <a:p>
                      <a:pPr algn="ctr">
                        <a:spcAft>
                          <a:spcPts val="0"/>
                        </a:spcAft>
                      </a:pPr>
                      <a:r>
                        <a:rPr lang="en-US" sz="1400" dirty="0">
                          <a:effectLst/>
                        </a:rPr>
                        <a:t>Color Emission</a:t>
                      </a:r>
                      <a:endParaRPr lang="el-GR" sz="1400" dirty="0">
                        <a:effectLst/>
                        <a:latin typeface="Times New Roman"/>
                        <a:ea typeface="Times New Roman"/>
                      </a:endParaRPr>
                    </a:p>
                  </a:txBody>
                  <a:tcPr marL="68580" marR="68580" marT="0" marB="0" anchor="ctr">
                    <a:solidFill>
                      <a:srgbClr val="AFAF5D"/>
                    </a:solidFill>
                  </a:tcPr>
                </a:tc>
                <a:tc>
                  <a:txBody>
                    <a:bodyPr/>
                    <a:lstStyle/>
                    <a:p>
                      <a:pPr algn="ctr">
                        <a:spcAft>
                          <a:spcPts val="0"/>
                        </a:spcAft>
                      </a:pPr>
                      <a:r>
                        <a:rPr lang="en-US" sz="1400" dirty="0">
                          <a:effectLst/>
                        </a:rPr>
                        <a:t>Material</a:t>
                      </a:r>
                      <a:endParaRPr lang="el-GR" sz="1400" dirty="0">
                        <a:effectLst/>
                        <a:latin typeface="Times New Roman"/>
                        <a:ea typeface="Times New Roman"/>
                      </a:endParaRPr>
                    </a:p>
                  </a:txBody>
                  <a:tcPr marL="68580" marR="68580" marT="0" marB="0" anchor="ctr">
                    <a:solidFill>
                      <a:srgbClr val="AFAF5D"/>
                    </a:solidFill>
                  </a:tcPr>
                </a:tc>
                <a:extLst>
                  <a:ext uri="{0D108BD9-81ED-4DB2-BD59-A6C34878D82A}">
                    <a16:rowId xmlns:a16="http://schemas.microsoft.com/office/drawing/2014/main" val="10000"/>
                  </a:ext>
                </a:extLst>
              </a:tr>
              <a:tr h="1274075">
                <a:tc>
                  <a:txBody>
                    <a:bodyPr/>
                    <a:lstStyle/>
                    <a:p>
                      <a:pPr algn="ctr">
                        <a:spcAft>
                          <a:spcPts val="0"/>
                        </a:spcAft>
                      </a:pPr>
                      <a:r>
                        <a:rPr lang="en-US" sz="1400">
                          <a:effectLst/>
                        </a:rPr>
                        <a:t>Blue</a:t>
                      </a:r>
                      <a:endParaRPr lang="el-GR" sz="1400">
                        <a:effectLst/>
                        <a:latin typeface="Times New Roman"/>
                        <a:ea typeface="Times New Roman"/>
                      </a:endParaRPr>
                    </a:p>
                  </a:txBody>
                  <a:tcPr marL="68580" marR="68580" marT="0" marB="0" anchor="ctr"/>
                </a:tc>
                <a:tc>
                  <a:txBody>
                    <a:bodyPr/>
                    <a:lstStyle/>
                    <a:p>
                      <a:pPr algn="ctr">
                        <a:spcAft>
                          <a:spcPts val="0"/>
                        </a:spcAft>
                      </a:pPr>
                      <a:r>
                        <a:rPr lang="en-US" sz="1400" dirty="0">
                          <a:effectLst/>
                        </a:rPr>
                        <a:t>DSA – doped </a:t>
                      </a:r>
                      <a:r>
                        <a:rPr lang="en-US" sz="1400" dirty="0" err="1">
                          <a:effectLst/>
                        </a:rPr>
                        <a:t>DPVBi</a:t>
                      </a:r>
                      <a:endParaRPr lang="el-GR" sz="1400" dirty="0">
                        <a:effectLst/>
                      </a:endParaRPr>
                    </a:p>
                    <a:p>
                      <a:pPr algn="ctr">
                        <a:spcAft>
                          <a:spcPts val="0"/>
                        </a:spcAft>
                      </a:pPr>
                      <a:r>
                        <a:rPr lang="en-US" sz="1400" dirty="0" err="1">
                          <a:effectLst/>
                        </a:rPr>
                        <a:t>BCzVB</a:t>
                      </a:r>
                      <a:r>
                        <a:rPr lang="en-US" sz="1400" dirty="0">
                          <a:effectLst/>
                        </a:rPr>
                        <a:t>-doped CBP</a:t>
                      </a:r>
                      <a:endParaRPr lang="el-GR" sz="1400" dirty="0">
                        <a:effectLst/>
                      </a:endParaRPr>
                    </a:p>
                    <a:p>
                      <a:pPr algn="ctr">
                        <a:spcAft>
                          <a:spcPts val="0"/>
                        </a:spcAft>
                      </a:pPr>
                      <a:r>
                        <a:rPr lang="en-US" sz="1400" dirty="0" err="1">
                          <a:effectLst/>
                        </a:rPr>
                        <a:t>BCzVB</a:t>
                      </a:r>
                      <a:r>
                        <a:rPr lang="en-US" sz="1400" dirty="0">
                          <a:effectLst/>
                        </a:rPr>
                        <a:t>-doped </a:t>
                      </a:r>
                      <a:r>
                        <a:rPr lang="en-US" sz="1400" dirty="0" err="1">
                          <a:effectLst/>
                        </a:rPr>
                        <a:t>DPVBi</a:t>
                      </a:r>
                      <a:endParaRPr lang="el-GR" sz="1400" dirty="0">
                        <a:effectLst/>
                      </a:endParaRPr>
                    </a:p>
                    <a:p>
                      <a:pPr algn="ctr">
                        <a:spcAft>
                          <a:spcPts val="0"/>
                        </a:spcAft>
                      </a:pPr>
                      <a:r>
                        <a:rPr lang="en-US" sz="1400" dirty="0" err="1">
                          <a:effectLst/>
                        </a:rPr>
                        <a:t>DPVBi</a:t>
                      </a:r>
                      <a:endParaRPr lang="el-GR" sz="1400" dirty="0">
                        <a:effectLst/>
                      </a:endParaRPr>
                    </a:p>
                    <a:p>
                      <a:pPr algn="ctr">
                        <a:spcAft>
                          <a:spcPts val="0"/>
                        </a:spcAft>
                      </a:pPr>
                      <a:r>
                        <a:rPr lang="en-US" sz="1400" dirty="0" err="1">
                          <a:effectLst/>
                        </a:rPr>
                        <a:t>SAlq</a:t>
                      </a:r>
                      <a:endParaRPr lang="el-GR" sz="14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1019260">
                <a:tc>
                  <a:txBody>
                    <a:bodyPr/>
                    <a:lstStyle/>
                    <a:p>
                      <a:pPr algn="ctr">
                        <a:spcAft>
                          <a:spcPts val="0"/>
                        </a:spcAft>
                      </a:pPr>
                      <a:r>
                        <a:rPr lang="en-US" sz="1400" dirty="0">
                          <a:effectLst/>
                        </a:rPr>
                        <a:t>Green</a:t>
                      </a:r>
                      <a:endParaRPr lang="el-GR" sz="1400" dirty="0">
                        <a:effectLst/>
                        <a:latin typeface="Times New Roman"/>
                        <a:ea typeface="Times New Roman"/>
                      </a:endParaRPr>
                    </a:p>
                  </a:txBody>
                  <a:tcPr marL="68580" marR="68580" marT="0" marB="0" anchor="ctr">
                    <a:solidFill>
                      <a:srgbClr val="00B050"/>
                    </a:solidFill>
                  </a:tcPr>
                </a:tc>
                <a:tc>
                  <a:txBody>
                    <a:bodyPr/>
                    <a:lstStyle/>
                    <a:p>
                      <a:pPr algn="ctr">
                        <a:spcAft>
                          <a:spcPts val="0"/>
                        </a:spcAft>
                      </a:pPr>
                      <a:r>
                        <a:rPr lang="en-US" sz="1400" dirty="0">
                          <a:effectLst/>
                        </a:rPr>
                        <a:t>Alq</a:t>
                      </a:r>
                      <a:r>
                        <a:rPr lang="en-US" sz="1400" baseline="-25000" dirty="0">
                          <a:effectLst/>
                        </a:rPr>
                        <a:t>3</a:t>
                      </a:r>
                      <a:endParaRPr lang="el-GR" sz="1400" dirty="0">
                        <a:effectLst/>
                      </a:endParaRPr>
                    </a:p>
                    <a:p>
                      <a:pPr algn="ctr">
                        <a:spcAft>
                          <a:spcPts val="0"/>
                        </a:spcAft>
                      </a:pPr>
                      <a:r>
                        <a:rPr lang="en-US" sz="1400" dirty="0">
                          <a:effectLst/>
                        </a:rPr>
                        <a:t>QA-doped Alq</a:t>
                      </a:r>
                      <a:r>
                        <a:rPr lang="en-US" sz="1400" baseline="-25000" dirty="0">
                          <a:effectLst/>
                        </a:rPr>
                        <a:t>3</a:t>
                      </a:r>
                      <a:endParaRPr lang="el-GR" sz="1400" dirty="0">
                        <a:effectLst/>
                      </a:endParaRPr>
                    </a:p>
                    <a:p>
                      <a:pPr algn="ctr">
                        <a:spcAft>
                          <a:spcPts val="0"/>
                        </a:spcAft>
                      </a:pPr>
                      <a:r>
                        <a:rPr lang="en-US" sz="1400" dirty="0" err="1">
                          <a:effectLst/>
                        </a:rPr>
                        <a:t>Coumarin</a:t>
                      </a:r>
                      <a:r>
                        <a:rPr lang="en-US" sz="1400" dirty="0">
                          <a:effectLst/>
                        </a:rPr>
                        <a:t>-doped Alq</a:t>
                      </a:r>
                      <a:r>
                        <a:rPr lang="en-US" sz="1400" baseline="-25000" dirty="0">
                          <a:effectLst/>
                        </a:rPr>
                        <a:t>3</a:t>
                      </a:r>
                      <a:endParaRPr lang="el-GR" sz="1400" dirty="0">
                        <a:effectLst/>
                      </a:endParaRPr>
                    </a:p>
                    <a:p>
                      <a:pPr algn="ctr">
                        <a:spcAft>
                          <a:spcPts val="0"/>
                        </a:spcAft>
                      </a:pPr>
                      <a:r>
                        <a:rPr lang="en-US" sz="1400" dirty="0">
                          <a:effectLst/>
                        </a:rPr>
                        <a:t>DMQA-doped Alq</a:t>
                      </a:r>
                      <a:r>
                        <a:rPr lang="en-US" sz="1400" baseline="-25000" dirty="0">
                          <a:effectLst/>
                        </a:rPr>
                        <a:t>3</a:t>
                      </a:r>
                      <a:endParaRPr lang="el-GR" sz="14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764445">
                <a:tc>
                  <a:txBody>
                    <a:bodyPr/>
                    <a:lstStyle/>
                    <a:p>
                      <a:pPr algn="ctr">
                        <a:spcAft>
                          <a:spcPts val="0"/>
                        </a:spcAft>
                      </a:pPr>
                      <a:r>
                        <a:rPr lang="en-US" sz="1400" dirty="0">
                          <a:effectLst/>
                        </a:rPr>
                        <a:t>Red</a:t>
                      </a:r>
                      <a:endParaRPr lang="el-GR" sz="1400" dirty="0">
                        <a:effectLst/>
                        <a:latin typeface="Times New Roman"/>
                        <a:ea typeface="Times New Roman"/>
                      </a:endParaRPr>
                    </a:p>
                  </a:txBody>
                  <a:tcPr marL="68580" marR="68580" marT="0" marB="0" anchor="ctr">
                    <a:solidFill>
                      <a:srgbClr val="FF0000"/>
                    </a:solidFill>
                  </a:tcPr>
                </a:tc>
                <a:tc>
                  <a:txBody>
                    <a:bodyPr/>
                    <a:lstStyle/>
                    <a:p>
                      <a:pPr algn="ctr">
                        <a:spcAft>
                          <a:spcPts val="0"/>
                        </a:spcAft>
                      </a:pPr>
                      <a:r>
                        <a:rPr lang="en-US" sz="1400" dirty="0">
                          <a:effectLst/>
                        </a:rPr>
                        <a:t>DCM-doped Alq</a:t>
                      </a:r>
                      <a:r>
                        <a:rPr lang="en-US" sz="1400" baseline="-25000" dirty="0">
                          <a:effectLst/>
                        </a:rPr>
                        <a:t>3</a:t>
                      </a:r>
                      <a:endParaRPr lang="el-GR" sz="1400" dirty="0">
                        <a:effectLst/>
                      </a:endParaRPr>
                    </a:p>
                    <a:p>
                      <a:pPr algn="ctr">
                        <a:spcAft>
                          <a:spcPts val="0"/>
                        </a:spcAft>
                      </a:pPr>
                      <a:r>
                        <a:rPr lang="en-US" sz="1400" dirty="0">
                          <a:effectLst/>
                        </a:rPr>
                        <a:t>DCJTB-doped Alq</a:t>
                      </a:r>
                      <a:r>
                        <a:rPr lang="en-US" sz="1400" baseline="-25000" dirty="0">
                          <a:effectLst/>
                        </a:rPr>
                        <a:t>3</a:t>
                      </a:r>
                      <a:endParaRPr lang="el-GR" sz="1400" dirty="0">
                        <a:effectLst/>
                      </a:endParaRPr>
                    </a:p>
                    <a:p>
                      <a:pPr algn="ctr">
                        <a:spcAft>
                          <a:spcPts val="0"/>
                        </a:spcAft>
                      </a:pPr>
                      <a:r>
                        <a:rPr lang="en-US" sz="1400" dirty="0">
                          <a:effectLst/>
                        </a:rPr>
                        <a:t>DCJTB – &amp; </a:t>
                      </a:r>
                      <a:r>
                        <a:rPr lang="en-US" sz="1400" dirty="0" err="1">
                          <a:effectLst/>
                        </a:rPr>
                        <a:t>rubrene</a:t>
                      </a:r>
                      <a:r>
                        <a:rPr lang="en-US" sz="1400" dirty="0">
                          <a:effectLst/>
                        </a:rPr>
                        <a:t>-doped Alq</a:t>
                      </a:r>
                      <a:r>
                        <a:rPr lang="en-US" sz="1400" baseline="-25000" dirty="0">
                          <a:effectLst/>
                        </a:rPr>
                        <a:t>3</a:t>
                      </a:r>
                      <a:endParaRPr lang="el-GR" sz="1400" dirty="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764445">
                <a:tc>
                  <a:txBody>
                    <a:bodyPr/>
                    <a:lstStyle/>
                    <a:p>
                      <a:pPr algn="ctr">
                        <a:spcAft>
                          <a:spcPts val="0"/>
                        </a:spcAft>
                      </a:pPr>
                      <a:r>
                        <a:rPr lang="en-US" sz="1400" dirty="0">
                          <a:solidFill>
                            <a:schemeClr val="tx1"/>
                          </a:solidFill>
                          <a:effectLst/>
                        </a:rPr>
                        <a:t> White</a:t>
                      </a:r>
                      <a:endParaRPr lang="el-GR" sz="1400" dirty="0">
                        <a:solidFill>
                          <a:schemeClr val="tx1"/>
                        </a:solidFill>
                        <a:effectLst/>
                        <a:latin typeface="Times New Roman"/>
                        <a:ea typeface="Times New Roman"/>
                      </a:endParaRPr>
                    </a:p>
                  </a:txBody>
                  <a:tcPr marL="68580" marR="68580" marT="0" marB="0" anchor="ctr">
                    <a:solidFill>
                      <a:schemeClr val="bg1"/>
                    </a:solidFill>
                  </a:tcPr>
                </a:tc>
                <a:tc>
                  <a:txBody>
                    <a:bodyPr/>
                    <a:lstStyle/>
                    <a:p>
                      <a:pPr algn="ctr">
                        <a:spcAft>
                          <a:spcPts val="0"/>
                        </a:spcAft>
                      </a:pPr>
                      <a:r>
                        <a:rPr lang="en-US" sz="1400" dirty="0" err="1">
                          <a:effectLst/>
                        </a:rPr>
                        <a:t>DPVBi</a:t>
                      </a:r>
                      <a:r>
                        <a:rPr lang="en-US" sz="1400" dirty="0">
                          <a:effectLst/>
                        </a:rPr>
                        <a:t>/Alq</a:t>
                      </a:r>
                      <a:r>
                        <a:rPr lang="en-US" sz="1400" baseline="-25000" dirty="0">
                          <a:effectLst/>
                        </a:rPr>
                        <a:t>3</a:t>
                      </a:r>
                      <a:endParaRPr lang="el-GR" sz="1400" dirty="0">
                        <a:effectLst/>
                      </a:endParaRPr>
                    </a:p>
                    <a:p>
                      <a:pPr algn="ctr">
                        <a:spcAft>
                          <a:spcPts val="0"/>
                        </a:spcAft>
                      </a:pPr>
                      <a:r>
                        <a:rPr lang="en-US" sz="1400" dirty="0">
                          <a:effectLst/>
                        </a:rPr>
                        <a:t>DCJTB-doped </a:t>
                      </a:r>
                      <a:r>
                        <a:rPr lang="en-US" sz="1400" dirty="0" err="1">
                          <a:effectLst/>
                        </a:rPr>
                        <a:t>SAlq</a:t>
                      </a:r>
                      <a:endParaRPr lang="el-GR" sz="1400" dirty="0">
                        <a:effectLst/>
                      </a:endParaRPr>
                    </a:p>
                    <a:p>
                      <a:pPr algn="ctr">
                        <a:spcAft>
                          <a:spcPts val="0"/>
                        </a:spcAft>
                      </a:pPr>
                      <a:r>
                        <a:rPr lang="en-US" sz="1400" dirty="0">
                          <a:effectLst/>
                        </a:rPr>
                        <a:t>PAP-ph+Alq</a:t>
                      </a:r>
                      <a:r>
                        <a:rPr lang="en-US" sz="1400" baseline="-25000" dirty="0">
                          <a:effectLst/>
                        </a:rPr>
                        <a:t>3</a:t>
                      </a:r>
                      <a:r>
                        <a:rPr lang="en-US" sz="1400" dirty="0">
                          <a:effectLst/>
                        </a:rPr>
                        <a:t>+DCM-doped Alq</a:t>
                      </a:r>
                      <a:r>
                        <a:rPr lang="en-US" sz="1400" baseline="-25000" dirty="0">
                          <a:effectLst/>
                        </a:rPr>
                        <a:t>3</a:t>
                      </a:r>
                      <a:endParaRPr lang="el-GR" sz="14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pic>
        <p:nvPicPr>
          <p:cNvPr id="6" name="Picture 5">
            <a:extLst>
              <a:ext uri="{FF2B5EF4-FFF2-40B4-BE49-F238E27FC236}">
                <a16:creationId xmlns:a16="http://schemas.microsoft.com/office/drawing/2014/main" id="{3AF8184D-40DC-481D-8F48-267674995ADA}"/>
              </a:ext>
            </a:extLst>
          </p:cNvPr>
          <p:cNvPicPr>
            <a:picLocks noChangeAspect="1"/>
          </p:cNvPicPr>
          <p:nvPr/>
        </p:nvPicPr>
        <p:blipFill>
          <a:blip r:embed="rId2"/>
          <a:stretch>
            <a:fillRect/>
          </a:stretch>
        </p:blipFill>
        <p:spPr>
          <a:xfrm>
            <a:off x="100196" y="6105249"/>
            <a:ext cx="8943607" cy="670618"/>
          </a:xfrm>
          <a:prstGeom prst="rect">
            <a:avLst/>
          </a:prstGeom>
        </p:spPr>
      </p:pic>
    </p:spTree>
    <p:extLst>
      <p:ext uri="{BB962C8B-B14F-4D97-AF65-F5344CB8AC3E}">
        <p14:creationId xmlns:p14="http://schemas.microsoft.com/office/powerpoint/2010/main" val="2896044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1600" y="263446"/>
            <a:ext cx="7862125"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Color emission based mainly on the  structure</a:t>
            </a:r>
          </a:p>
        </p:txBody>
      </p:sp>
      <p:graphicFrame>
        <p:nvGraphicFramePr>
          <p:cNvPr id="4" name="Πίνακας 3"/>
          <p:cNvGraphicFramePr>
            <a:graphicFrameLocks noGrp="1"/>
          </p:cNvGraphicFramePr>
          <p:nvPr>
            <p:extLst>
              <p:ext uri="{D42A27DB-BD31-4B8C-83A1-F6EECF244321}">
                <p14:modId xmlns:p14="http://schemas.microsoft.com/office/powerpoint/2010/main" val="2112396372"/>
              </p:ext>
            </p:extLst>
          </p:nvPr>
        </p:nvGraphicFramePr>
        <p:xfrm>
          <a:off x="827584" y="808834"/>
          <a:ext cx="7569321" cy="5334000"/>
        </p:xfrm>
        <a:graphic>
          <a:graphicData uri="http://schemas.openxmlformats.org/drawingml/2006/table">
            <a:tbl>
              <a:tblPr firstRow="1" firstCol="1" bandRow="1">
                <a:tableStyleId>{5C22544A-7EE6-4342-B048-85BDC9FD1C3A}</a:tableStyleId>
              </a:tblPr>
              <a:tblGrid>
                <a:gridCol w="1400357">
                  <a:extLst>
                    <a:ext uri="{9D8B030D-6E8A-4147-A177-3AD203B41FA5}">
                      <a16:colId xmlns:a16="http://schemas.microsoft.com/office/drawing/2014/main" val="20000"/>
                    </a:ext>
                  </a:extLst>
                </a:gridCol>
                <a:gridCol w="6168964">
                  <a:extLst>
                    <a:ext uri="{9D8B030D-6E8A-4147-A177-3AD203B41FA5}">
                      <a16:colId xmlns:a16="http://schemas.microsoft.com/office/drawing/2014/main" val="20001"/>
                    </a:ext>
                  </a:extLst>
                </a:gridCol>
              </a:tblGrid>
              <a:tr h="1022514">
                <a:tc rowSpan="5">
                  <a:txBody>
                    <a:bodyPr/>
                    <a:lstStyle/>
                    <a:p>
                      <a:pPr marL="174625" indent="0">
                        <a:spcAft>
                          <a:spcPts val="0"/>
                        </a:spcAft>
                      </a:pPr>
                      <a:r>
                        <a:rPr lang="el-GR" sz="1400" dirty="0">
                          <a:solidFill>
                            <a:schemeClr val="tx1">
                              <a:lumMod val="95000"/>
                              <a:lumOff val="5000"/>
                            </a:schemeClr>
                          </a:solidFill>
                          <a:effectLst/>
                        </a:rPr>
                        <a:t>OLED </a:t>
                      </a:r>
                    </a:p>
                    <a:p>
                      <a:pPr marL="174625" indent="0">
                        <a:spcAft>
                          <a:spcPts val="0"/>
                        </a:spcAft>
                      </a:pPr>
                      <a:r>
                        <a:rPr lang="el-GR" sz="1400" dirty="0" err="1">
                          <a:solidFill>
                            <a:schemeClr val="tx1">
                              <a:lumMod val="95000"/>
                              <a:lumOff val="5000"/>
                            </a:schemeClr>
                          </a:solidFill>
                          <a:effectLst/>
                        </a:rPr>
                        <a:t>Device</a:t>
                      </a:r>
                      <a:r>
                        <a:rPr lang="el-GR" sz="1400" dirty="0">
                          <a:solidFill>
                            <a:schemeClr val="tx1">
                              <a:lumMod val="95000"/>
                              <a:lumOff val="5000"/>
                            </a:schemeClr>
                          </a:solidFill>
                          <a:effectLst/>
                        </a:rPr>
                        <a:t> </a:t>
                      </a:r>
                      <a:r>
                        <a:rPr lang="el-GR" sz="1400" dirty="0" err="1">
                          <a:solidFill>
                            <a:schemeClr val="tx1">
                              <a:lumMod val="95000"/>
                              <a:lumOff val="5000"/>
                            </a:schemeClr>
                          </a:solidFill>
                          <a:effectLst/>
                        </a:rPr>
                        <a:t>Performance</a:t>
                      </a:r>
                      <a:r>
                        <a:rPr lang="el-GR" sz="1400" dirty="0">
                          <a:solidFill>
                            <a:schemeClr val="tx1">
                              <a:lumMod val="95000"/>
                              <a:lumOff val="5000"/>
                            </a:schemeClr>
                          </a:solidFill>
                          <a:effectLst/>
                        </a:rPr>
                        <a:t>  </a:t>
                      </a:r>
                      <a:r>
                        <a:rPr lang="el-GR" sz="1400" dirty="0">
                          <a:effectLst/>
                        </a:rPr>
                        <a:t> </a:t>
                      </a:r>
                    </a:p>
                    <a:p>
                      <a:pPr>
                        <a:spcAft>
                          <a:spcPts val="0"/>
                        </a:spcAft>
                      </a:pPr>
                      <a:r>
                        <a:rPr lang="en-US" sz="1400" dirty="0">
                          <a:effectLst/>
                        </a:rPr>
                        <a:t>  </a:t>
                      </a:r>
                      <a:endParaRPr lang="el-GR" sz="1400" dirty="0">
                        <a:effectLst/>
                      </a:endParaRPr>
                    </a:p>
                    <a:p>
                      <a:pPr>
                        <a:spcAft>
                          <a:spcPts val="0"/>
                        </a:spcAft>
                      </a:pPr>
                      <a:r>
                        <a:rPr lang="en-US" sz="1400" dirty="0">
                          <a:effectLst/>
                        </a:rPr>
                        <a:t>  </a:t>
                      </a:r>
                      <a:endParaRPr lang="el-GR" sz="1400" dirty="0">
                        <a:effectLst/>
                      </a:endParaRPr>
                    </a:p>
                    <a:p>
                      <a:pPr>
                        <a:spcAft>
                          <a:spcPts val="0"/>
                        </a:spcAft>
                      </a:pPr>
                      <a:r>
                        <a:rPr lang="el-GR" sz="1400" dirty="0">
                          <a:effectLst/>
                        </a:rPr>
                        <a:t>  </a:t>
                      </a:r>
                    </a:p>
                    <a:p>
                      <a:pPr>
                        <a:spcAft>
                          <a:spcPts val="0"/>
                        </a:spcAft>
                      </a:pPr>
                      <a:r>
                        <a:rPr lang="el-GR" sz="1400" dirty="0">
                          <a:effectLst/>
                        </a:rPr>
                        <a:t>  </a:t>
                      </a:r>
                      <a:endParaRPr lang="el-GR" sz="1400" dirty="0">
                        <a:effectLst/>
                        <a:latin typeface="Times New Roman"/>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174625" indent="0">
                        <a:spcAft>
                          <a:spcPts val="0"/>
                        </a:spcAft>
                      </a:pPr>
                      <a:r>
                        <a:rPr lang="en-US" sz="1400" dirty="0">
                          <a:effectLst/>
                        </a:rPr>
                        <a:t>ITO/MoO</a:t>
                      </a:r>
                      <a:r>
                        <a:rPr lang="en-US" sz="1400" baseline="-25000" dirty="0">
                          <a:effectLst/>
                        </a:rPr>
                        <a:t>3</a:t>
                      </a:r>
                      <a:r>
                        <a:rPr lang="en-US" sz="1400" dirty="0">
                          <a:effectLst/>
                        </a:rPr>
                        <a:t>/NPD/Alq</a:t>
                      </a:r>
                      <a:r>
                        <a:rPr lang="en-US" sz="1400" baseline="-25000" dirty="0">
                          <a:effectLst/>
                        </a:rPr>
                        <a:t>3</a:t>
                      </a:r>
                      <a:r>
                        <a:rPr lang="en-US" sz="1400" dirty="0">
                          <a:effectLst/>
                        </a:rPr>
                        <a:t>/</a:t>
                      </a:r>
                      <a:r>
                        <a:rPr lang="en-US" sz="1400" dirty="0" err="1">
                          <a:effectLst/>
                        </a:rPr>
                        <a:t>BPhen</a:t>
                      </a:r>
                      <a:r>
                        <a:rPr lang="en-US" sz="1400" dirty="0">
                          <a:effectLst/>
                        </a:rPr>
                        <a:t>/</a:t>
                      </a:r>
                      <a:r>
                        <a:rPr lang="en-US" sz="1400" dirty="0" err="1">
                          <a:effectLst/>
                        </a:rPr>
                        <a:t>LiF</a:t>
                      </a:r>
                      <a:r>
                        <a:rPr lang="en-US" sz="1400" dirty="0">
                          <a:effectLst/>
                        </a:rPr>
                        <a:t>/Al</a:t>
                      </a:r>
                      <a:r>
                        <a:rPr lang="en-US" sz="1400" baseline="30000" dirty="0">
                          <a:effectLst/>
                        </a:rPr>
                        <a:t>1</a:t>
                      </a:r>
                      <a:br>
                        <a:rPr lang="en-US" sz="1400" dirty="0">
                          <a:effectLst/>
                        </a:rPr>
                      </a:br>
                      <a:r>
                        <a:rPr lang="en-US" sz="1400" dirty="0">
                          <a:effectLst/>
                        </a:rPr>
                        <a:t>• Color: green</a:t>
                      </a:r>
                      <a:br>
                        <a:rPr lang="en-US" sz="1400" dirty="0">
                          <a:effectLst/>
                        </a:rPr>
                      </a:br>
                      <a:r>
                        <a:rPr lang="en-US" sz="1400" dirty="0">
                          <a:effectLst/>
                        </a:rPr>
                        <a:t>• Max. Luminance: 20000 Cd/m</a:t>
                      </a:r>
                      <a:r>
                        <a:rPr lang="en-US" sz="1400" baseline="30000" dirty="0">
                          <a:effectLst/>
                        </a:rPr>
                        <a:t>2</a:t>
                      </a:r>
                      <a:br>
                        <a:rPr lang="en-US" sz="1400" dirty="0">
                          <a:effectLst/>
                        </a:rPr>
                      </a:br>
                      <a:r>
                        <a:rPr lang="en-US" sz="1400" dirty="0">
                          <a:effectLst/>
                        </a:rPr>
                        <a:t>• Max. EQE: 1.2 %</a:t>
                      </a:r>
                      <a:br>
                        <a:rPr lang="en-US" sz="1400" dirty="0">
                          <a:effectLst/>
                        </a:rPr>
                      </a:br>
                      <a:r>
                        <a:rPr lang="en-US" sz="1400" dirty="0">
                          <a:effectLst/>
                        </a:rPr>
                        <a:t>• Turn-On Voltage: 2.8 V</a:t>
                      </a:r>
                      <a:endParaRPr lang="el-GR" sz="1400" dirty="0">
                        <a:effectLst/>
                        <a:latin typeface="Times New Roman"/>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1022514">
                <a:tc vMerge="1">
                  <a:txBody>
                    <a:bodyPr/>
                    <a:lstStyle/>
                    <a:p>
                      <a:endParaRPr lang="en-US"/>
                    </a:p>
                  </a:txBody>
                  <a:tcPr/>
                </a:tc>
                <a:tc>
                  <a:txBody>
                    <a:bodyPr/>
                    <a:lstStyle/>
                    <a:p>
                      <a:pPr marL="173355">
                        <a:spcAft>
                          <a:spcPts val="0"/>
                        </a:spcAft>
                      </a:pPr>
                      <a:r>
                        <a:rPr lang="en-US" sz="1400" dirty="0">
                          <a:effectLst/>
                        </a:rPr>
                        <a:t>ITO/NPD/</a:t>
                      </a:r>
                      <a:r>
                        <a:rPr lang="en-US" sz="1400" dirty="0" err="1">
                          <a:effectLst/>
                        </a:rPr>
                        <a:t>CBP:Ir</a:t>
                      </a:r>
                      <a:r>
                        <a:rPr lang="en-US" sz="1400" dirty="0">
                          <a:effectLst/>
                        </a:rPr>
                        <a:t>(</a:t>
                      </a:r>
                      <a:r>
                        <a:rPr lang="en-US" sz="1400" dirty="0" err="1">
                          <a:effectLst/>
                        </a:rPr>
                        <a:t>ppy</a:t>
                      </a:r>
                      <a:r>
                        <a:rPr lang="en-US" sz="1400" dirty="0">
                          <a:effectLst/>
                        </a:rPr>
                        <a:t>)</a:t>
                      </a:r>
                      <a:r>
                        <a:rPr lang="en-US" sz="1400" baseline="-25000" dirty="0">
                          <a:effectLst/>
                        </a:rPr>
                        <a:t>3</a:t>
                      </a:r>
                      <a:r>
                        <a:rPr lang="en-US" sz="1400" dirty="0">
                          <a:effectLst/>
                        </a:rPr>
                        <a:t>/BCP/Alq</a:t>
                      </a:r>
                      <a:r>
                        <a:rPr lang="en-US" sz="1400" baseline="-25000" dirty="0">
                          <a:effectLst/>
                        </a:rPr>
                        <a:t>3</a:t>
                      </a:r>
                      <a:r>
                        <a:rPr lang="en-US" sz="1400" dirty="0">
                          <a:effectLst/>
                        </a:rPr>
                        <a:t>/Mg:Al</a:t>
                      </a:r>
                      <a:r>
                        <a:rPr lang="en-US" sz="1400" baseline="30000" dirty="0">
                          <a:effectLst/>
                        </a:rPr>
                        <a:t>2</a:t>
                      </a:r>
                      <a:br>
                        <a:rPr lang="en-US" sz="1400" dirty="0">
                          <a:effectLst/>
                        </a:rPr>
                      </a:br>
                      <a:r>
                        <a:rPr lang="en-US" sz="1400" dirty="0">
                          <a:effectLst/>
                        </a:rPr>
                        <a:t>• Color: green</a:t>
                      </a:r>
                      <a:br>
                        <a:rPr lang="en-US" sz="1400" dirty="0">
                          <a:effectLst/>
                        </a:rPr>
                      </a:br>
                      <a:r>
                        <a:rPr lang="en-US" sz="1400" dirty="0">
                          <a:effectLst/>
                        </a:rPr>
                        <a:t>• Max. Luminance: 100000 Cd/m</a:t>
                      </a:r>
                      <a:r>
                        <a:rPr lang="en-US" sz="1400" baseline="30000" dirty="0">
                          <a:effectLst/>
                        </a:rPr>
                        <a:t>2</a:t>
                      </a:r>
                      <a:br>
                        <a:rPr lang="en-US" sz="1400" dirty="0">
                          <a:effectLst/>
                        </a:rPr>
                      </a:br>
                      <a:r>
                        <a:rPr lang="en-US" sz="1400" dirty="0">
                          <a:effectLst/>
                        </a:rPr>
                        <a:t>• Max. EQE: 8 %</a:t>
                      </a:r>
                      <a:br>
                        <a:rPr lang="en-US" sz="1400" dirty="0">
                          <a:effectLst/>
                        </a:rPr>
                      </a:br>
                      <a:r>
                        <a:rPr lang="en-US" sz="1400" dirty="0">
                          <a:effectLst/>
                        </a:rPr>
                        <a:t>• Turn-On Voltage: 4.3 V</a:t>
                      </a:r>
                      <a:endParaRPr lang="el-GR" sz="1400" dirty="0">
                        <a:effectLst/>
                        <a:latin typeface="Times New Roman"/>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1022514">
                <a:tc vMerge="1">
                  <a:txBody>
                    <a:bodyPr/>
                    <a:lstStyle/>
                    <a:p>
                      <a:endParaRPr lang="en-US"/>
                    </a:p>
                  </a:txBody>
                  <a:tcPr/>
                </a:tc>
                <a:tc>
                  <a:txBody>
                    <a:bodyPr/>
                    <a:lstStyle/>
                    <a:p>
                      <a:pPr marL="173355">
                        <a:spcAft>
                          <a:spcPts val="0"/>
                        </a:spcAft>
                      </a:pPr>
                      <a:r>
                        <a:rPr lang="en-US" sz="1400" dirty="0">
                          <a:effectLst/>
                        </a:rPr>
                        <a:t>ITO/NPD/TCTA/</a:t>
                      </a:r>
                      <a:r>
                        <a:rPr lang="en-US" sz="1400" dirty="0" err="1">
                          <a:effectLst/>
                        </a:rPr>
                        <a:t>BCPO:Ir</a:t>
                      </a:r>
                      <a:r>
                        <a:rPr lang="en-US" sz="1400" dirty="0">
                          <a:effectLst/>
                        </a:rPr>
                        <a:t>(</a:t>
                      </a:r>
                      <a:r>
                        <a:rPr lang="en-US" sz="1400" dirty="0" err="1">
                          <a:effectLst/>
                        </a:rPr>
                        <a:t>piq</a:t>
                      </a:r>
                      <a:r>
                        <a:rPr lang="en-US" sz="1400" dirty="0">
                          <a:effectLst/>
                        </a:rPr>
                        <a:t>)​3 (7-8%)/BCP/Alq</a:t>
                      </a:r>
                      <a:r>
                        <a:rPr lang="en-US" sz="1400" baseline="-25000" dirty="0">
                          <a:effectLst/>
                        </a:rPr>
                        <a:t>3</a:t>
                      </a:r>
                      <a:r>
                        <a:rPr lang="en-US" sz="1400" dirty="0">
                          <a:effectLst/>
                        </a:rPr>
                        <a:t>/</a:t>
                      </a:r>
                      <a:r>
                        <a:rPr lang="en-US" sz="1400" dirty="0" err="1">
                          <a:effectLst/>
                        </a:rPr>
                        <a:t>LiF</a:t>
                      </a:r>
                      <a:r>
                        <a:rPr lang="en-US" sz="1400" dirty="0">
                          <a:effectLst/>
                        </a:rPr>
                        <a:t>/Al</a:t>
                      </a:r>
                      <a:r>
                        <a:rPr lang="en-US" sz="1400" baseline="30000" dirty="0">
                          <a:effectLst/>
                        </a:rPr>
                        <a:t>3</a:t>
                      </a:r>
                      <a:br>
                        <a:rPr lang="en-US" sz="1400" dirty="0">
                          <a:effectLst/>
                        </a:rPr>
                      </a:br>
                      <a:r>
                        <a:rPr lang="en-US" sz="1400" dirty="0">
                          <a:effectLst/>
                        </a:rPr>
                        <a:t>• Color: red</a:t>
                      </a:r>
                      <a:br>
                        <a:rPr lang="en-US" sz="1400" dirty="0">
                          <a:effectLst/>
                        </a:rPr>
                      </a:br>
                      <a:r>
                        <a:rPr lang="en-US" sz="1400" dirty="0">
                          <a:effectLst/>
                        </a:rPr>
                        <a:t>• Max. </a:t>
                      </a:r>
                      <a:r>
                        <a:rPr lang="el-GR" sz="1400" dirty="0" err="1">
                          <a:effectLst/>
                        </a:rPr>
                        <a:t>Luminance</a:t>
                      </a:r>
                      <a:r>
                        <a:rPr lang="el-GR" sz="1400" dirty="0">
                          <a:effectLst/>
                        </a:rPr>
                        <a:t>: 24529 Cd/m</a:t>
                      </a:r>
                      <a:r>
                        <a:rPr lang="el-GR" sz="1400" baseline="30000" dirty="0">
                          <a:effectLst/>
                        </a:rPr>
                        <a:t>2</a:t>
                      </a:r>
                      <a:br>
                        <a:rPr lang="el-GR" sz="1400" dirty="0">
                          <a:effectLst/>
                        </a:rPr>
                      </a:br>
                      <a:r>
                        <a:rPr lang="el-GR" sz="1400" dirty="0">
                          <a:effectLst/>
                        </a:rPr>
                        <a:t>• </a:t>
                      </a:r>
                      <a:r>
                        <a:rPr lang="el-GR" sz="1400" dirty="0" err="1">
                          <a:effectLst/>
                        </a:rPr>
                        <a:t>Max</a:t>
                      </a:r>
                      <a:r>
                        <a:rPr lang="el-GR" sz="1400" dirty="0">
                          <a:effectLst/>
                        </a:rPr>
                        <a:t>. EQE: 17 %</a:t>
                      </a:r>
                      <a:br>
                        <a:rPr lang="el-GR" sz="1400" dirty="0">
                          <a:effectLst/>
                        </a:rPr>
                      </a:br>
                      <a:r>
                        <a:rPr lang="el-GR" sz="1400" dirty="0">
                          <a:effectLst/>
                        </a:rPr>
                        <a:t>• </a:t>
                      </a:r>
                      <a:r>
                        <a:rPr lang="el-GR" sz="1400" dirty="0" err="1">
                          <a:effectLst/>
                        </a:rPr>
                        <a:t>Turn</a:t>
                      </a:r>
                      <a:r>
                        <a:rPr lang="el-GR" sz="1400" dirty="0">
                          <a:effectLst/>
                        </a:rPr>
                        <a:t>-</a:t>
                      </a:r>
                      <a:r>
                        <a:rPr lang="el-GR" sz="1400" dirty="0" err="1">
                          <a:effectLst/>
                        </a:rPr>
                        <a:t>On</a:t>
                      </a:r>
                      <a:r>
                        <a:rPr lang="el-GR" sz="1400" dirty="0">
                          <a:effectLst/>
                        </a:rPr>
                        <a:t> </a:t>
                      </a:r>
                      <a:r>
                        <a:rPr lang="el-GR" sz="1400" dirty="0" err="1">
                          <a:effectLst/>
                        </a:rPr>
                        <a:t>Voltage</a:t>
                      </a:r>
                      <a:r>
                        <a:rPr lang="el-GR" sz="1400" dirty="0">
                          <a:effectLst/>
                        </a:rPr>
                        <a:t>: 2.7 V</a:t>
                      </a:r>
                      <a:endParaRPr lang="el-GR" sz="1400" dirty="0">
                        <a:effectLst/>
                        <a:latin typeface="Times New Roman"/>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1022514">
                <a:tc vMerge="1">
                  <a:txBody>
                    <a:bodyPr/>
                    <a:lstStyle/>
                    <a:p>
                      <a:endParaRPr lang="en-US"/>
                    </a:p>
                  </a:txBody>
                  <a:tcPr/>
                </a:tc>
                <a:tc>
                  <a:txBody>
                    <a:bodyPr/>
                    <a:lstStyle/>
                    <a:p>
                      <a:pPr marL="173355">
                        <a:spcAft>
                          <a:spcPts val="0"/>
                        </a:spcAft>
                      </a:pPr>
                      <a:r>
                        <a:rPr lang="en-US" sz="1400" dirty="0">
                          <a:effectLst/>
                        </a:rPr>
                        <a:t>ITO/NPD/TCTA/</a:t>
                      </a:r>
                      <a:r>
                        <a:rPr lang="en-US" sz="1400" dirty="0" err="1">
                          <a:effectLst/>
                        </a:rPr>
                        <a:t>BCPO:Ir</a:t>
                      </a:r>
                      <a:r>
                        <a:rPr lang="en-US" sz="1400" dirty="0">
                          <a:effectLst/>
                        </a:rPr>
                        <a:t>(</a:t>
                      </a:r>
                      <a:r>
                        <a:rPr lang="en-US" sz="1400" dirty="0" err="1">
                          <a:effectLst/>
                        </a:rPr>
                        <a:t>ppy</a:t>
                      </a:r>
                      <a:r>
                        <a:rPr lang="en-US" sz="1400" dirty="0">
                          <a:effectLst/>
                        </a:rPr>
                        <a:t>)</a:t>
                      </a:r>
                      <a:r>
                        <a:rPr lang="en-US" sz="1400" baseline="-25000" dirty="0">
                          <a:effectLst/>
                        </a:rPr>
                        <a:t>3</a:t>
                      </a:r>
                      <a:r>
                        <a:rPr lang="en-US" sz="1400" dirty="0">
                          <a:effectLst/>
                        </a:rPr>
                        <a:t> (7-8%)/BCP/Alq</a:t>
                      </a:r>
                      <a:r>
                        <a:rPr lang="en-US" sz="1400" baseline="-25000" dirty="0">
                          <a:effectLst/>
                        </a:rPr>
                        <a:t>3</a:t>
                      </a:r>
                      <a:r>
                        <a:rPr lang="en-US" sz="1400" dirty="0">
                          <a:effectLst/>
                        </a:rPr>
                        <a:t>/</a:t>
                      </a:r>
                      <a:r>
                        <a:rPr lang="en-US" sz="1400" dirty="0" err="1">
                          <a:effectLst/>
                        </a:rPr>
                        <a:t>LiF</a:t>
                      </a:r>
                      <a:r>
                        <a:rPr lang="en-US" sz="1400" dirty="0">
                          <a:effectLst/>
                        </a:rPr>
                        <a:t>/Al</a:t>
                      </a:r>
                      <a:r>
                        <a:rPr lang="en-US" sz="1400" baseline="30000" dirty="0">
                          <a:effectLst/>
                        </a:rPr>
                        <a:t>3</a:t>
                      </a:r>
                      <a:br>
                        <a:rPr lang="en-US" sz="1400" dirty="0">
                          <a:effectLst/>
                        </a:rPr>
                      </a:br>
                      <a:r>
                        <a:rPr lang="en-US" sz="1400" dirty="0">
                          <a:effectLst/>
                        </a:rPr>
                        <a:t>• Color: green</a:t>
                      </a:r>
                      <a:br>
                        <a:rPr lang="en-US" sz="1400" dirty="0">
                          <a:effectLst/>
                        </a:rPr>
                      </a:br>
                      <a:r>
                        <a:rPr lang="en-US" sz="1400" dirty="0">
                          <a:effectLst/>
                        </a:rPr>
                        <a:t>• Max. </a:t>
                      </a:r>
                      <a:r>
                        <a:rPr lang="el-GR" sz="1400" dirty="0" err="1">
                          <a:effectLst/>
                        </a:rPr>
                        <a:t>Luminance</a:t>
                      </a:r>
                      <a:r>
                        <a:rPr lang="el-GR" sz="1400" dirty="0">
                          <a:effectLst/>
                        </a:rPr>
                        <a:t>: 207839 Cd/m</a:t>
                      </a:r>
                      <a:r>
                        <a:rPr lang="el-GR" sz="1400" baseline="30000" dirty="0">
                          <a:effectLst/>
                        </a:rPr>
                        <a:t>2</a:t>
                      </a:r>
                      <a:br>
                        <a:rPr lang="el-GR" sz="1400" dirty="0">
                          <a:effectLst/>
                        </a:rPr>
                      </a:br>
                      <a:r>
                        <a:rPr lang="el-GR" sz="1400" dirty="0">
                          <a:effectLst/>
                        </a:rPr>
                        <a:t>• </a:t>
                      </a:r>
                      <a:r>
                        <a:rPr lang="el-GR" sz="1400" dirty="0" err="1">
                          <a:effectLst/>
                        </a:rPr>
                        <a:t>Max</a:t>
                      </a:r>
                      <a:r>
                        <a:rPr lang="el-GR" sz="1400" dirty="0">
                          <a:effectLst/>
                        </a:rPr>
                        <a:t>. EQE: 21.6 %</a:t>
                      </a:r>
                      <a:br>
                        <a:rPr lang="el-GR" sz="1400" dirty="0">
                          <a:effectLst/>
                        </a:rPr>
                      </a:br>
                      <a:r>
                        <a:rPr lang="el-GR" sz="1400" dirty="0">
                          <a:effectLst/>
                        </a:rPr>
                        <a:t>• </a:t>
                      </a:r>
                      <a:r>
                        <a:rPr lang="el-GR" sz="1400" dirty="0" err="1">
                          <a:effectLst/>
                        </a:rPr>
                        <a:t>Turn</a:t>
                      </a:r>
                      <a:r>
                        <a:rPr lang="el-GR" sz="1400" dirty="0">
                          <a:effectLst/>
                        </a:rPr>
                        <a:t>-</a:t>
                      </a:r>
                      <a:r>
                        <a:rPr lang="el-GR" sz="1400" dirty="0" err="1">
                          <a:effectLst/>
                        </a:rPr>
                        <a:t>On</a:t>
                      </a:r>
                      <a:r>
                        <a:rPr lang="el-GR" sz="1400" dirty="0">
                          <a:effectLst/>
                        </a:rPr>
                        <a:t> </a:t>
                      </a:r>
                      <a:r>
                        <a:rPr lang="el-GR" sz="1400" dirty="0" err="1">
                          <a:effectLst/>
                        </a:rPr>
                        <a:t>Voltage</a:t>
                      </a:r>
                      <a:r>
                        <a:rPr lang="el-GR" sz="1400" dirty="0">
                          <a:effectLst/>
                        </a:rPr>
                        <a:t>: 2.1 V</a:t>
                      </a:r>
                      <a:endParaRPr lang="el-GR" sz="1400" dirty="0">
                        <a:effectLst/>
                        <a:latin typeface="Times New Roman"/>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FEBA"/>
                    </a:solidFill>
                  </a:tcPr>
                </a:tc>
                <a:extLst>
                  <a:ext uri="{0D108BD9-81ED-4DB2-BD59-A6C34878D82A}">
                    <a16:rowId xmlns:a16="http://schemas.microsoft.com/office/drawing/2014/main" val="10003"/>
                  </a:ext>
                </a:extLst>
              </a:tr>
              <a:tr h="1022514">
                <a:tc vMerge="1">
                  <a:txBody>
                    <a:bodyPr/>
                    <a:lstStyle/>
                    <a:p>
                      <a:endParaRPr lang="en-US"/>
                    </a:p>
                  </a:txBody>
                  <a:tcPr/>
                </a:tc>
                <a:tc>
                  <a:txBody>
                    <a:bodyPr/>
                    <a:lstStyle/>
                    <a:p>
                      <a:pPr marL="173355">
                        <a:spcAft>
                          <a:spcPts val="0"/>
                        </a:spcAft>
                      </a:pPr>
                      <a:r>
                        <a:rPr lang="en-US" sz="1400" dirty="0">
                          <a:effectLst/>
                        </a:rPr>
                        <a:t>ITO/m-MTDATA/NPD/</a:t>
                      </a:r>
                      <a:r>
                        <a:rPr lang="en-US" sz="1400" dirty="0" err="1">
                          <a:effectLst/>
                        </a:rPr>
                        <a:t>TTPhPhB</a:t>
                      </a:r>
                      <a:r>
                        <a:rPr lang="en-US" sz="1400" dirty="0">
                          <a:effectLst/>
                        </a:rPr>
                        <a:t>/​Alq</a:t>
                      </a:r>
                      <a:r>
                        <a:rPr lang="en-US" sz="1400" baseline="-25000" dirty="0">
                          <a:effectLst/>
                        </a:rPr>
                        <a:t>3</a:t>
                      </a:r>
                      <a:r>
                        <a:rPr lang="en-US" sz="1400" dirty="0">
                          <a:effectLst/>
                        </a:rPr>
                        <a:t>/</a:t>
                      </a:r>
                      <a:r>
                        <a:rPr lang="en-US" sz="1400" dirty="0" err="1">
                          <a:effectLst/>
                        </a:rPr>
                        <a:t>LiF</a:t>
                      </a:r>
                      <a:r>
                        <a:rPr lang="en-US" sz="1400" dirty="0">
                          <a:effectLst/>
                        </a:rPr>
                        <a:t>/Al</a:t>
                      </a:r>
                      <a:r>
                        <a:rPr lang="en-US" sz="1400" baseline="30000" dirty="0">
                          <a:effectLst/>
                        </a:rPr>
                        <a:t>4</a:t>
                      </a:r>
                      <a:br>
                        <a:rPr lang="en-US" sz="1400" dirty="0">
                          <a:effectLst/>
                        </a:rPr>
                      </a:br>
                      <a:r>
                        <a:rPr lang="en-US" sz="1400" dirty="0">
                          <a:effectLst/>
                        </a:rPr>
                        <a:t>• Color: blue</a:t>
                      </a:r>
                      <a:br>
                        <a:rPr lang="en-US" sz="1400" dirty="0">
                          <a:effectLst/>
                        </a:rPr>
                      </a:br>
                      <a:r>
                        <a:rPr lang="en-US" sz="1400" dirty="0">
                          <a:effectLst/>
                        </a:rPr>
                        <a:t>• Max. Luminance: 9100 Cd/m</a:t>
                      </a:r>
                      <a:r>
                        <a:rPr lang="en-US" sz="1400" baseline="30000" dirty="0">
                          <a:effectLst/>
                        </a:rPr>
                        <a:t>2</a:t>
                      </a:r>
                      <a:br>
                        <a:rPr lang="en-US" sz="1400" dirty="0">
                          <a:effectLst/>
                        </a:rPr>
                      </a:br>
                      <a:r>
                        <a:rPr lang="en-US" sz="1400" dirty="0">
                          <a:effectLst/>
                        </a:rPr>
                        <a:t>• Max. EQE: 2.5 %</a:t>
                      </a:r>
                      <a:br>
                        <a:rPr lang="en-US" sz="1400" dirty="0">
                          <a:effectLst/>
                        </a:rPr>
                      </a:br>
                      <a:r>
                        <a:rPr lang="en-US" sz="1400" dirty="0">
                          <a:effectLst/>
                        </a:rPr>
                        <a:t>• Turn-On Voltage: 3.2 V</a:t>
                      </a:r>
                      <a:endParaRPr lang="el-GR" sz="1400" dirty="0">
                        <a:effectLst/>
                        <a:latin typeface="Times New Roman"/>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4"/>
                  </a:ext>
                </a:extLst>
              </a:tr>
            </a:tbl>
          </a:graphicData>
        </a:graphic>
      </p:graphicFrame>
      <p:pic>
        <p:nvPicPr>
          <p:cNvPr id="6" name="Picture 5">
            <a:extLst>
              <a:ext uri="{FF2B5EF4-FFF2-40B4-BE49-F238E27FC236}">
                <a16:creationId xmlns:a16="http://schemas.microsoft.com/office/drawing/2014/main" id="{BAB0C9F7-D114-40CF-874C-4308B420835C}"/>
              </a:ext>
            </a:extLst>
          </p:cNvPr>
          <p:cNvPicPr>
            <a:picLocks noChangeAspect="1"/>
          </p:cNvPicPr>
          <p:nvPr/>
        </p:nvPicPr>
        <p:blipFill>
          <a:blip r:embed="rId2"/>
          <a:stretch>
            <a:fillRect/>
          </a:stretch>
        </p:blipFill>
        <p:spPr>
          <a:xfrm>
            <a:off x="140440" y="6142834"/>
            <a:ext cx="8943607" cy="670618"/>
          </a:xfrm>
          <a:prstGeom prst="rect">
            <a:avLst/>
          </a:prstGeom>
        </p:spPr>
      </p:pic>
    </p:spTree>
    <p:extLst>
      <p:ext uri="{BB962C8B-B14F-4D97-AF65-F5344CB8AC3E}">
        <p14:creationId xmlns:p14="http://schemas.microsoft.com/office/powerpoint/2010/main" val="2335465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670" y="620688"/>
            <a:ext cx="4705350"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Ορθογώνιο 3"/>
          <p:cNvSpPr/>
          <p:nvPr/>
        </p:nvSpPr>
        <p:spPr>
          <a:xfrm>
            <a:off x="971600" y="5643484"/>
            <a:ext cx="6696744" cy="307777"/>
          </a:xfrm>
          <a:prstGeom prst="rect">
            <a:avLst/>
          </a:prstGeom>
        </p:spPr>
        <p:txBody>
          <a:bodyPr wrap="square">
            <a:spAutoFit/>
          </a:bodyPr>
          <a:lstStyle/>
          <a:p>
            <a:r>
              <a:rPr lang="en-US" sz="1400" dirty="0">
                <a:hlinkClick r:id="rId3"/>
              </a:rPr>
              <a:t>http://en.wikipedia.org/wiki/CIE_1931_color_space</a:t>
            </a:r>
            <a:r>
              <a:rPr lang="en-US" sz="1400" dirty="0"/>
              <a:t> </a:t>
            </a:r>
          </a:p>
        </p:txBody>
      </p:sp>
      <p:sp>
        <p:nvSpPr>
          <p:cNvPr id="2" name="TextBox 1"/>
          <p:cNvSpPr txBox="1"/>
          <p:nvPr/>
        </p:nvSpPr>
        <p:spPr>
          <a:xfrm>
            <a:off x="5918244" y="529150"/>
            <a:ext cx="2989909" cy="584775"/>
          </a:xfrm>
          <a:prstGeom prst="rect">
            <a:avLst/>
          </a:prstGeom>
          <a:noFill/>
        </p:spPr>
        <p:txBody>
          <a:bodyPr wrap="square" rtlCol="0">
            <a:spAutoFit/>
          </a:bodyPr>
          <a:lstStyle/>
          <a:p>
            <a:r>
              <a:rPr lang="en-US" sz="3200" b="1" dirty="0"/>
              <a:t>The CIE  Chart</a:t>
            </a:r>
          </a:p>
        </p:txBody>
      </p:sp>
      <p:sp>
        <p:nvSpPr>
          <p:cNvPr id="3" name="Rectangle 2"/>
          <p:cNvSpPr/>
          <p:nvPr/>
        </p:nvSpPr>
        <p:spPr>
          <a:xfrm>
            <a:off x="4777086" y="1268760"/>
            <a:ext cx="4131067" cy="369332"/>
          </a:xfrm>
          <a:prstGeom prst="rect">
            <a:avLst/>
          </a:prstGeom>
        </p:spPr>
        <p:txBody>
          <a:bodyPr wrap="none">
            <a:spAutoFit/>
          </a:bodyPr>
          <a:lstStyle/>
          <a:p>
            <a:r>
              <a:rPr lang="en-GB" b="1" dirty="0"/>
              <a:t>Commission </a:t>
            </a:r>
            <a:r>
              <a:rPr lang="en-GB" b="1" dirty="0" err="1"/>
              <a:t>internationale</a:t>
            </a:r>
            <a:r>
              <a:rPr lang="en-GB" b="1" dirty="0"/>
              <a:t> de </a:t>
            </a:r>
            <a:r>
              <a:rPr lang="en-GB" b="1" dirty="0" err="1"/>
              <a:t>l'éclairage</a:t>
            </a:r>
            <a:endParaRPr lang="en-US" dirty="0"/>
          </a:p>
        </p:txBody>
      </p:sp>
      <p:sp>
        <p:nvSpPr>
          <p:cNvPr id="7" name="Rectangle 6"/>
          <p:cNvSpPr/>
          <p:nvPr/>
        </p:nvSpPr>
        <p:spPr>
          <a:xfrm>
            <a:off x="4738292" y="1638092"/>
            <a:ext cx="4208653" cy="369332"/>
          </a:xfrm>
          <a:prstGeom prst="rect">
            <a:avLst/>
          </a:prstGeom>
        </p:spPr>
        <p:txBody>
          <a:bodyPr wrap="none">
            <a:spAutoFit/>
          </a:bodyPr>
          <a:lstStyle/>
          <a:p>
            <a:r>
              <a:rPr lang="en-GB" dirty="0"/>
              <a:t> </a:t>
            </a:r>
            <a:r>
              <a:rPr lang="en-GB" b="1" dirty="0"/>
              <a:t>International Commission on Illumination</a:t>
            </a:r>
            <a:endParaRPr lang="en-US" dirty="0"/>
          </a:p>
        </p:txBody>
      </p:sp>
      <p:pic>
        <p:nvPicPr>
          <p:cNvPr id="8" name="Picture 7">
            <a:extLst>
              <a:ext uri="{FF2B5EF4-FFF2-40B4-BE49-F238E27FC236}">
                <a16:creationId xmlns:a16="http://schemas.microsoft.com/office/drawing/2014/main" id="{6699F0A5-B9A3-4C5E-8669-10ADC885AD85}"/>
              </a:ext>
            </a:extLst>
          </p:cNvPr>
          <p:cNvPicPr>
            <a:picLocks noChangeAspect="1"/>
          </p:cNvPicPr>
          <p:nvPr/>
        </p:nvPicPr>
        <p:blipFill>
          <a:blip r:embed="rId4"/>
          <a:stretch>
            <a:fillRect/>
          </a:stretch>
        </p:blipFill>
        <p:spPr>
          <a:xfrm>
            <a:off x="100196" y="6117376"/>
            <a:ext cx="8943607" cy="670618"/>
          </a:xfrm>
          <a:prstGeom prst="rect">
            <a:avLst/>
          </a:prstGeom>
        </p:spPr>
      </p:pic>
    </p:spTree>
    <p:extLst>
      <p:ext uri="{BB962C8B-B14F-4D97-AF65-F5344CB8AC3E}">
        <p14:creationId xmlns:p14="http://schemas.microsoft.com/office/powerpoint/2010/main" val="2311468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47539" y="474345"/>
            <a:ext cx="8400925" cy="4909036"/>
          </a:xfrm>
          <a:prstGeom prst="rect">
            <a:avLst/>
          </a:prstGeom>
        </p:spPr>
        <p:txBody>
          <a:bodyPr wrap="square">
            <a:spAutoFit/>
          </a:bodyPr>
          <a:lstStyle/>
          <a:p>
            <a:pPr>
              <a:spcAft>
                <a:spcPts val="600"/>
              </a:spcAft>
            </a:pPr>
            <a:r>
              <a:rPr lang="en-US" sz="2400" dirty="0"/>
              <a:t>The CIE 1931 color spaces are the first defined quantitative links between</a:t>
            </a:r>
          </a:p>
          <a:p>
            <a:pPr>
              <a:spcAft>
                <a:spcPts val="600"/>
              </a:spcAft>
            </a:pPr>
            <a:r>
              <a:rPr lang="en-US" sz="2400" dirty="0"/>
              <a:t>a) physical pure colors (</a:t>
            </a:r>
            <a:r>
              <a:rPr lang="en-US" sz="2400" dirty="0" err="1"/>
              <a:t>i.e</a:t>
            </a:r>
            <a:r>
              <a:rPr lang="en-US" sz="2400" dirty="0"/>
              <a:t> wavelengths) in the electromagnetic Visible spectrum and </a:t>
            </a:r>
          </a:p>
          <a:p>
            <a:pPr>
              <a:spcAft>
                <a:spcPts val="600"/>
              </a:spcAft>
            </a:pPr>
            <a:r>
              <a:rPr lang="en-US" sz="2400" dirty="0"/>
              <a:t>b) physiological perceived colors in human Color Vision. </a:t>
            </a:r>
          </a:p>
          <a:p>
            <a:pPr>
              <a:spcAft>
                <a:spcPts val="600"/>
              </a:spcAft>
            </a:pPr>
            <a:endParaRPr lang="en-US" sz="2400" dirty="0"/>
          </a:p>
          <a:p>
            <a:pPr>
              <a:spcAft>
                <a:spcPts val="600"/>
              </a:spcAft>
            </a:pPr>
            <a:r>
              <a:rPr lang="en-US" sz="2400" dirty="0"/>
              <a:t>The mathematical relationships that define these color spaces are essential tools for color management. </a:t>
            </a:r>
          </a:p>
          <a:p>
            <a:pPr>
              <a:spcAft>
                <a:spcPts val="600"/>
              </a:spcAft>
            </a:pPr>
            <a:r>
              <a:rPr lang="en-US" sz="2400" dirty="0"/>
              <a:t>They allow one to translate different physical responses to visible radiation in color inks, illuminated displays, and recording devices such as digital cameras into a universal human color vision response. </a:t>
            </a:r>
          </a:p>
        </p:txBody>
      </p:sp>
      <p:pic>
        <p:nvPicPr>
          <p:cNvPr id="5" name="Picture 4">
            <a:extLst>
              <a:ext uri="{FF2B5EF4-FFF2-40B4-BE49-F238E27FC236}">
                <a16:creationId xmlns:a16="http://schemas.microsoft.com/office/drawing/2014/main" id="{781F8449-03C9-44EA-8D8C-2FF2E823F906}"/>
              </a:ext>
            </a:extLst>
          </p:cNvPr>
          <p:cNvPicPr>
            <a:picLocks noChangeAspect="1"/>
          </p:cNvPicPr>
          <p:nvPr/>
        </p:nvPicPr>
        <p:blipFill>
          <a:blip r:embed="rId2"/>
          <a:stretch>
            <a:fillRect/>
          </a:stretch>
        </p:blipFill>
        <p:spPr>
          <a:xfrm>
            <a:off x="100196" y="6048346"/>
            <a:ext cx="8943607" cy="670618"/>
          </a:xfrm>
          <a:prstGeom prst="rect">
            <a:avLst/>
          </a:prstGeom>
        </p:spPr>
      </p:pic>
    </p:spTree>
    <p:extLst>
      <p:ext uri="{BB962C8B-B14F-4D97-AF65-F5344CB8AC3E}">
        <p14:creationId xmlns:p14="http://schemas.microsoft.com/office/powerpoint/2010/main" val="2099575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781" y="1460847"/>
            <a:ext cx="359092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7609" y="404664"/>
            <a:ext cx="8090855" cy="830997"/>
          </a:xfrm>
          <a:prstGeom prst="rect">
            <a:avLst/>
          </a:prstGeom>
          <a:noFill/>
        </p:spPr>
        <p:txBody>
          <a:bodyPr wrap="square" rtlCol="0">
            <a:spAutoFit/>
          </a:bodyPr>
          <a:lstStyle/>
          <a:p>
            <a:r>
              <a:rPr lang="en-US" sz="2400" dirty="0"/>
              <a:t>There is a relation between  emission spectrum S (</a:t>
            </a:r>
            <a:r>
              <a:rPr lang="el-GR" sz="2400" dirty="0"/>
              <a:t>λ) </a:t>
            </a:r>
            <a:r>
              <a:rPr lang="en-US" sz="2400" dirty="0"/>
              <a:t>and sensitivity of human eye  to each wavelength</a:t>
            </a:r>
          </a:p>
        </p:txBody>
      </p:sp>
      <p:sp>
        <p:nvSpPr>
          <p:cNvPr id="6" name="TextBox 5"/>
          <p:cNvSpPr txBox="1"/>
          <p:nvPr/>
        </p:nvSpPr>
        <p:spPr>
          <a:xfrm>
            <a:off x="657609" y="4149080"/>
            <a:ext cx="8090855" cy="830997"/>
          </a:xfrm>
          <a:prstGeom prst="rect">
            <a:avLst/>
          </a:prstGeom>
          <a:noFill/>
        </p:spPr>
        <p:txBody>
          <a:bodyPr wrap="square" rtlCol="0">
            <a:spAutoFit/>
          </a:bodyPr>
          <a:lstStyle/>
          <a:p>
            <a:r>
              <a:rPr lang="en-US" sz="2400" dirty="0"/>
              <a:t>From these integrals  we may calculate x, y coordinates in CIE Chart</a:t>
            </a:r>
          </a:p>
        </p:txBody>
      </p:sp>
      <mc:AlternateContent xmlns:mc="http://schemas.openxmlformats.org/markup-compatibility/2006" xmlns:a14="http://schemas.microsoft.com/office/drawing/2010/main">
        <mc:Choice Requires="a14">
          <p:sp>
            <p:nvSpPr>
              <p:cNvPr id="8" name="TextBox 7"/>
              <p:cNvSpPr txBox="1"/>
              <p:nvPr/>
            </p:nvSpPr>
            <p:spPr>
              <a:xfrm>
                <a:off x="541815" y="5085184"/>
                <a:ext cx="8090855" cy="616707"/>
              </a:xfrm>
              <a:prstGeom prst="rect">
                <a:avLst/>
              </a:prstGeom>
              <a:noFill/>
            </p:spPr>
            <p:txBody>
              <a:bodyPr wrap="square" rtlCol="0">
                <a:spAutoFit/>
              </a:bodyPr>
              <a:lstStyle/>
              <a:p>
                <a:pPr algn="ctr"/>
                <a14:m>
                  <m:oMath xmlns:m="http://schemas.openxmlformats.org/officeDocument/2006/math">
                    <m:r>
                      <a:rPr lang="en-US" sz="2400" b="0" i="1" smtClean="0">
                        <a:latin typeface="Cambria Math"/>
                      </a:rPr>
                      <m:t>𝑥</m:t>
                    </m:r>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𝑋</m:t>
                        </m:r>
                      </m:num>
                      <m:den>
                        <m:r>
                          <a:rPr lang="en-US" sz="2400" b="0" i="1" smtClean="0">
                            <a:latin typeface="Cambria Math"/>
                          </a:rPr>
                          <m:t>𝑋</m:t>
                        </m:r>
                        <m:r>
                          <a:rPr lang="en-US" sz="2400" b="0" i="1" smtClean="0">
                            <a:latin typeface="Cambria Math"/>
                          </a:rPr>
                          <m:t>+</m:t>
                        </m:r>
                        <m:r>
                          <a:rPr lang="en-US" sz="2400" b="0" i="1" smtClean="0">
                            <a:latin typeface="Cambria Math"/>
                          </a:rPr>
                          <m:t>𝑌</m:t>
                        </m:r>
                        <m:r>
                          <a:rPr lang="en-US" sz="2400" b="0" i="1" smtClean="0">
                            <a:latin typeface="Cambria Math"/>
                          </a:rPr>
                          <m:t>+</m:t>
                        </m:r>
                        <m:r>
                          <a:rPr lang="en-US" sz="2400" b="0" i="1" smtClean="0">
                            <a:latin typeface="Cambria Math"/>
                          </a:rPr>
                          <m:t>𝑍</m:t>
                        </m:r>
                      </m:den>
                    </m:f>
                  </m:oMath>
                </a14:m>
                <a:r>
                  <a:rPr lang="en-US" sz="2400" dirty="0"/>
                  <a:t>,               </a:t>
                </a:r>
                <a14:m>
                  <m:oMath xmlns:m="http://schemas.openxmlformats.org/officeDocument/2006/math">
                    <m:r>
                      <a:rPr lang="en-US" sz="2400" b="0" i="1" dirty="0" smtClean="0">
                        <a:latin typeface="Cambria Math"/>
                      </a:rPr>
                      <m:t>𝑦</m:t>
                    </m:r>
                    <m:r>
                      <a:rPr lang="en-US" sz="2400" b="0" i="1" dirty="0" smtClean="0">
                        <a:latin typeface="Cambria Math"/>
                      </a:rPr>
                      <m:t>=</m:t>
                    </m:r>
                    <m:f>
                      <m:fPr>
                        <m:ctrlPr>
                          <a:rPr lang="en-US" sz="2400" b="0" i="1" dirty="0" smtClean="0">
                            <a:latin typeface="Cambria Math" panose="02040503050406030204" pitchFamily="18" charset="0"/>
                          </a:rPr>
                        </m:ctrlPr>
                      </m:fPr>
                      <m:num>
                        <m:r>
                          <a:rPr lang="en-US" sz="2400" b="0" i="1" dirty="0" smtClean="0">
                            <a:latin typeface="Cambria Math"/>
                          </a:rPr>
                          <m:t>𝑌</m:t>
                        </m:r>
                      </m:num>
                      <m:den>
                        <m:r>
                          <a:rPr lang="en-US" sz="2400" b="0" i="1" dirty="0" smtClean="0">
                            <a:latin typeface="Cambria Math"/>
                          </a:rPr>
                          <m:t>𝑋</m:t>
                        </m:r>
                        <m:r>
                          <a:rPr lang="en-US" sz="2400" b="0" i="1" dirty="0" smtClean="0">
                            <a:latin typeface="Cambria Math"/>
                          </a:rPr>
                          <m:t>+</m:t>
                        </m:r>
                        <m:r>
                          <a:rPr lang="en-US" sz="2400" b="0" i="1" dirty="0" smtClean="0">
                            <a:latin typeface="Cambria Math"/>
                          </a:rPr>
                          <m:t>𝑌</m:t>
                        </m:r>
                        <m:r>
                          <a:rPr lang="en-US" sz="2400" b="0" i="1" dirty="0" smtClean="0">
                            <a:latin typeface="Cambria Math"/>
                          </a:rPr>
                          <m:t>+</m:t>
                        </m:r>
                        <m:r>
                          <a:rPr lang="en-US" sz="2400" b="0" i="1" dirty="0" smtClean="0">
                            <a:latin typeface="Cambria Math"/>
                          </a:rPr>
                          <m:t>𝑍</m:t>
                        </m:r>
                      </m:den>
                    </m:f>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541815" y="5085184"/>
                <a:ext cx="8090855" cy="616707"/>
              </a:xfrm>
              <a:prstGeom prst="rect">
                <a:avLst/>
              </a:prstGeom>
              <a:blipFill rotWithShape="1">
                <a:blip r:embed="rId5"/>
                <a:stretch>
                  <a:fillRect b="-990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5488A8E-795E-4141-9F97-0E0521F9D902}"/>
              </a:ext>
            </a:extLst>
          </p:cNvPr>
          <p:cNvPicPr>
            <a:picLocks noChangeAspect="1"/>
          </p:cNvPicPr>
          <p:nvPr/>
        </p:nvPicPr>
        <p:blipFill>
          <a:blip r:embed="rId6"/>
          <a:stretch>
            <a:fillRect/>
          </a:stretch>
        </p:blipFill>
        <p:spPr>
          <a:xfrm>
            <a:off x="100196" y="6021288"/>
            <a:ext cx="8943607" cy="670618"/>
          </a:xfrm>
          <a:prstGeom prst="rect">
            <a:avLst/>
          </a:prstGeom>
        </p:spPr>
      </p:pic>
    </p:spTree>
    <p:extLst>
      <p:ext uri="{BB962C8B-B14F-4D97-AF65-F5344CB8AC3E}">
        <p14:creationId xmlns:p14="http://schemas.microsoft.com/office/powerpoint/2010/main" val="2042731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9380" y="620688"/>
            <a:ext cx="8069084" cy="830997"/>
          </a:xfrm>
          <a:prstGeom prst="rect">
            <a:avLst/>
          </a:prstGeom>
          <a:noFill/>
        </p:spPr>
        <p:txBody>
          <a:bodyPr wrap="square" rtlCol="0">
            <a:spAutoFit/>
          </a:bodyPr>
          <a:lstStyle/>
          <a:p>
            <a:r>
              <a:rPr lang="en-US" sz="2400" dirty="0"/>
              <a:t>A doping material may affect efficiency, color and lifetime of an OLED.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51980"/>
            <a:ext cx="7222380" cy="4759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72F84354-B362-49E7-8C2B-97692CC2472D}"/>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869574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extLst>
              <p:ext uri="{D42A27DB-BD31-4B8C-83A1-F6EECF244321}">
                <p14:modId xmlns:p14="http://schemas.microsoft.com/office/powerpoint/2010/main" val="1815225789"/>
              </p:ext>
            </p:extLst>
          </p:nvPr>
        </p:nvGraphicFramePr>
        <p:xfrm>
          <a:off x="657611" y="980728"/>
          <a:ext cx="7586797" cy="4824537"/>
        </p:xfrm>
        <a:graphic>
          <a:graphicData uri="http://schemas.openxmlformats.org/drawingml/2006/table">
            <a:tbl>
              <a:tblPr firstRow="1" firstCol="1" bandRow="1">
                <a:tableStyleId>{5C22544A-7EE6-4342-B048-85BDC9FD1C3A}</a:tableStyleId>
              </a:tblPr>
              <a:tblGrid>
                <a:gridCol w="1392221">
                  <a:extLst>
                    <a:ext uri="{9D8B030D-6E8A-4147-A177-3AD203B41FA5}">
                      <a16:colId xmlns:a16="http://schemas.microsoft.com/office/drawing/2014/main" val="20000"/>
                    </a:ext>
                  </a:extLst>
                </a:gridCol>
                <a:gridCol w="3786356">
                  <a:extLst>
                    <a:ext uri="{9D8B030D-6E8A-4147-A177-3AD203B41FA5}">
                      <a16:colId xmlns:a16="http://schemas.microsoft.com/office/drawing/2014/main" val="20001"/>
                    </a:ext>
                  </a:extLst>
                </a:gridCol>
                <a:gridCol w="1204110">
                  <a:extLst>
                    <a:ext uri="{9D8B030D-6E8A-4147-A177-3AD203B41FA5}">
                      <a16:colId xmlns:a16="http://schemas.microsoft.com/office/drawing/2014/main" val="20002"/>
                    </a:ext>
                  </a:extLst>
                </a:gridCol>
                <a:gridCol w="1204110">
                  <a:extLst>
                    <a:ext uri="{9D8B030D-6E8A-4147-A177-3AD203B41FA5}">
                      <a16:colId xmlns:a16="http://schemas.microsoft.com/office/drawing/2014/main" val="20003"/>
                    </a:ext>
                  </a:extLst>
                </a:gridCol>
              </a:tblGrid>
              <a:tr h="373992">
                <a:tc rowSpan="2">
                  <a:txBody>
                    <a:bodyPr/>
                    <a:lstStyle/>
                    <a:p>
                      <a:pPr algn="ctr">
                        <a:spcAft>
                          <a:spcPts val="0"/>
                        </a:spcAft>
                      </a:pPr>
                      <a:r>
                        <a:rPr lang="en-US" sz="1600" dirty="0">
                          <a:effectLst/>
                        </a:rPr>
                        <a:t>OLED </a:t>
                      </a:r>
                      <a:endParaRPr lang="el-GR" sz="1600" dirty="0">
                        <a:effectLst/>
                      </a:endParaRPr>
                    </a:p>
                    <a:p>
                      <a:pPr algn="ctr">
                        <a:spcAft>
                          <a:spcPts val="0"/>
                        </a:spcAft>
                      </a:pPr>
                      <a:r>
                        <a:rPr lang="en-US" sz="1600" dirty="0">
                          <a:effectLst/>
                        </a:rPr>
                        <a:t>Color Emission</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sz="1600" dirty="0">
                          <a:effectLst/>
                        </a:rPr>
                        <a:t>Material</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en-US" sz="1600">
                          <a:effectLst/>
                        </a:rPr>
                        <a:t>CIE coordinates</a:t>
                      </a:r>
                      <a:endParaRPr lang="el-GR" sz="16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529801">
                <a:tc vMerge="1">
                  <a:txBody>
                    <a:bodyPr/>
                    <a:lstStyle/>
                    <a:p>
                      <a:endParaRPr lang="en-US"/>
                    </a:p>
                  </a:txBody>
                  <a:tcPr/>
                </a:tc>
                <a:tc vMerge="1">
                  <a:txBody>
                    <a:bodyPr/>
                    <a:lstStyle/>
                    <a:p>
                      <a:endParaRPr lang="en-US"/>
                    </a:p>
                  </a:txBody>
                  <a:tcPr/>
                </a:tc>
                <a:tc>
                  <a:txBody>
                    <a:bodyPr/>
                    <a:lstStyle/>
                    <a:p>
                      <a:pPr algn="ctr">
                        <a:spcAft>
                          <a:spcPts val="0"/>
                        </a:spcAft>
                      </a:pPr>
                      <a:r>
                        <a:rPr lang="en-US" sz="1600">
                          <a:effectLst/>
                        </a:rPr>
                        <a:t>X</a:t>
                      </a:r>
                      <a:endParaRPr lang="el-GR" sz="16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Y</a:t>
                      </a:r>
                      <a:endParaRPr lang="el-GR" sz="16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77430">
                <a:tc>
                  <a:txBody>
                    <a:bodyPr/>
                    <a:lstStyle/>
                    <a:p>
                      <a:pPr algn="ctr">
                        <a:spcAft>
                          <a:spcPts val="0"/>
                        </a:spcAft>
                      </a:pPr>
                      <a:r>
                        <a:rPr lang="en-US" sz="1600" dirty="0">
                          <a:effectLst/>
                        </a:rPr>
                        <a:t>Blue</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err="1">
                          <a:effectLst/>
                        </a:rPr>
                        <a:t>BCzVB</a:t>
                      </a:r>
                      <a:r>
                        <a:rPr lang="en-US" sz="1600" dirty="0">
                          <a:effectLst/>
                        </a:rPr>
                        <a:t>-doped CBP</a:t>
                      </a:r>
                      <a:endParaRPr lang="el-GR" sz="1600" dirty="0">
                        <a:effectLst/>
                      </a:endParaRPr>
                    </a:p>
                    <a:p>
                      <a:pPr algn="ctr">
                        <a:spcAft>
                          <a:spcPts val="0"/>
                        </a:spcAft>
                      </a:pPr>
                      <a:r>
                        <a:rPr lang="en-US" sz="1600" dirty="0" err="1">
                          <a:effectLst/>
                        </a:rPr>
                        <a:t>BCzVB</a:t>
                      </a:r>
                      <a:r>
                        <a:rPr lang="en-US" sz="1600" dirty="0">
                          <a:effectLst/>
                        </a:rPr>
                        <a:t>-doped </a:t>
                      </a:r>
                      <a:r>
                        <a:rPr lang="en-US" sz="1600" dirty="0" err="1">
                          <a:effectLst/>
                        </a:rPr>
                        <a:t>DPVBi</a:t>
                      </a:r>
                      <a:endParaRPr lang="el-GR" sz="1600" dirty="0">
                        <a:effectLst/>
                      </a:endParaRPr>
                    </a:p>
                    <a:p>
                      <a:pPr algn="ctr">
                        <a:spcAft>
                          <a:spcPts val="0"/>
                        </a:spcAft>
                      </a:pPr>
                      <a:r>
                        <a:rPr lang="en-US" sz="1600" dirty="0" err="1">
                          <a:effectLst/>
                        </a:rPr>
                        <a:t>DPVBi</a:t>
                      </a:r>
                      <a:endParaRPr lang="el-GR" sz="1600" dirty="0">
                        <a:effectLst/>
                      </a:endParaRPr>
                    </a:p>
                    <a:p>
                      <a:pPr algn="ctr">
                        <a:spcAft>
                          <a:spcPts val="0"/>
                        </a:spcAft>
                      </a:pPr>
                      <a:r>
                        <a:rPr lang="en-US" sz="1600" dirty="0" err="1">
                          <a:effectLst/>
                        </a:rPr>
                        <a:t>SAlq</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0,15</a:t>
                      </a:r>
                      <a:endParaRPr lang="el-GR" sz="1600" dirty="0">
                        <a:effectLst/>
                      </a:endParaRPr>
                    </a:p>
                    <a:p>
                      <a:pPr algn="ctr">
                        <a:spcAft>
                          <a:spcPts val="0"/>
                        </a:spcAft>
                      </a:pPr>
                      <a:r>
                        <a:rPr lang="en-US" sz="1600" dirty="0">
                          <a:effectLst/>
                        </a:rPr>
                        <a:t>0,15</a:t>
                      </a:r>
                      <a:endParaRPr lang="el-GR" sz="1600" dirty="0">
                        <a:effectLst/>
                      </a:endParaRPr>
                    </a:p>
                    <a:p>
                      <a:pPr algn="ctr">
                        <a:spcAft>
                          <a:spcPts val="0"/>
                        </a:spcAft>
                      </a:pPr>
                      <a:r>
                        <a:rPr lang="en-US" sz="1600" dirty="0">
                          <a:effectLst/>
                        </a:rPr>
                        <a:t>0,16</a:t>
                      </a:r>
                      <a:endParaRPr lang="el-GR" sz="1600" dirty="0">
                        <a:effectLst/>
                      </a:endParaRPr>
                    </a:p>
                    <a:p>
                      <a:pPr algn="ctr">
                        <a:spcAft>
                          <a:spcPts val="0"/>
                        </a:spcAft>
                      </a:pPr>
                      <a:r>
                        <a:rPr lang="en-US" sz="1600" dirty="0">
                          <a:effectLst/>
                        </a:rPr>
                        <a:t>0,17</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0,16</a:t>
                      </a:r>
                      <a:endParaRPr lang="el-GR" sz="1600">
                        <a:effectLst/>
                      </a:endParaRPr>
                    </a:p>
                    <a:p>
                      <a:pPr algn="ctr">
                        <a:spcAft>
                          <a:spcPts val="0"/>
                        </a:spcAft>
                      </a:pPr>
                      <a:r>
                        <a:rPr lang="en-US" sz="1600">
                          <a:effectLst/>
                        </a:rPr>
                        <a:t>0,14</a:t>
                      </a:r>
                      <a:endParaRPr lang="el-GR" sz="1600">
                        <a:effectLst/>
                      </a:endParaRPr>
                    </a:p>
                    <a:p>
                      <a:pPr algn="ctr">
                        <a:spcAft>
                          <a:spcPts val="0"/>
                        </a:spcAft>
                      </a:pPr>
                      <a:r>
                        <a:rPr lang="en-US" sz="1600">
                          <a:effectLst/>
                        </a:rPr>
                        <a:t>0,14</a:t>
                      </a:r>
                      <a:endParaRPr lang="el-GR" sz="1600">
                        <a:effectLst/>
                      </a:endParaRPr>
                    </a:p>
                    <a:p>
                      <a:pPr algn="ctr">
                        <a:spcAft>
                          <a:spcPts val="0"/>
                        </a:spcAft>
                      </a:pPr>
                      <a:r>
                        <a:rPr lang="en-US" sz="1600">
                          <a:effectLst/>
                        </a:rPr>
                        <a:t>0,19</a:t>
                      </a:r>
                      <a:endParaRPr lang="el-GR" sz="16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98090">
                <a:tc>
                  <a:txBody>
                    <a:bodyPr/>
                    <a:lstStyle/>
                    <a:p>
                      <a:pPr algn="ctr">
                        <a:spcAft>
                          <a:spcPts val="0"/>
                        </a:spcAft>
                      </a:pPr>
                      <a:r>
                        <a:rPr lang="en-US" sz="1600" dirty="0">
                          <a:effectLst/>
                        </a:rPr>
                        <a:t>Green</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600">
                          <a:effectLst/>
                        </a:rPr>
                        <a:t>Coumarin-doped Alq</a:t>
                      </a:r>
                      <a:r>
                        <a:rPr lang="en-US" sz="1600" baseline="-25000">
                          <a:effectLst/>
                        </a:rPr>
                        <a:t>3</a:t>
                      </a:r>
                      <a:endParaRPr lang="el-GR" sz="1600">
                        <a:effectLst/>
                      </a:endParaRPr>
                    </a:p>
                    <a:p>
                      <a:pPr algn="ctr">
                        <a:spcAft>
                          <a:spcPts val="0"/>
                        </a:spcAft>
                      </a:pPr>
                      <a:r>
                        <a:rPr lang="en-US" sz="1600">
                          <a:effectLst/>
                        </a:rPr>
                        <a:t>DMQA-doped Alq</a:t>
                      </a:r>
                      <a:r>
                        <a:rPr lang="en-US" sz="1600" baseline="-25000">
                          <a:effectLst/>
                        </a:rPr>
                        <a:t>3</a:t>
                      </a:r>
                      <a:endParaRPr lang="el-GR" sz="16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0,39</a:t>
                      </a:r>
                      <a:endParaRPr lang="el-GR" sz="1600" dirty="0">
                        <a:effectLst/>
                      </a:endParaRPr>
                    </a:p>
                    <a:p>
                      <a:pPr algn="ctr">
                        <a:spcAft>
                          <a:spcPts val="0"/>
                        </a:spcAft>
                      </a:pPr>
                      <a:r>
                        <a:rPr lang="en-US" sz="1600" dirty="0">
                          <a:effectLst/>
                        </a:rPr>
                        <a:t>0,39</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a:effectLst/>
                        </a:rPr>
                        <a:t>0,55</a:t>
                      </a:r>
                      <a:endParaRPr lang="el-GR" sz="1600">
                        <a:effectLst/>
                      </a:endParaRPr>
                    </a:p>
                    <a:p>
                      <a:pPr algn="ctr">
                        <a:spcAft>
                          <a:spcPts val="0"/>
                        </a:spcAft>
                      </a:pPr>
                      <a:r>
                        <a:rPr lang="en-US" sz="1600">
                          <a:effectLst/>
                        </a:rPr>
                        <a:t>0,59</a:t>
                      </a:r>
                      <a:endParaRPr lang="el-GR" sz="16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98090">
                <a:tc>
                  <a:txBody>
                    <a:bodyPr/>
                    <a:lstStyle/>
                    <a:p>
                      <a:pPr algn="ctr">
                        <a:spcAft>
                          <a:spcPts val="0"/>
                        </a:spcAft>
                      </a:pPr>
                      <a:r>
                        <a:rPr lang="en-US" sz="1600" dirty="0">
                          <a:effectLst/>
                        </a:rPr>
                        <a:t>Red</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spcAft>
                          <a:spcPts val="0"/>
                        </a:spcAft>
                      </a:pPr>
                      <a:r>
                        <a:rPr lang="en-US" sz="1600">
                          <a:effectLst/>
                        </a:rPr>
                        <a:t>DCJTB – &amp; rubrene-doped Alq</a:t>
                      </a:r>
                      <a:r>
                        <a:rPr lang="en-US" sz="1600" baseline="-25000">
                          <a:effectLst/>
                        </a:rPr>
                        <a:t>3</a:t>
                      </a:r>
                      <a:endParaRPr lang="el-GR" sz="16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0,64</a:t>
                      </a:r>
                      <a:endParaRPr lang="el-GR" sz="1600" dirty="0">
                        <a:effectLst/>
                      </a:endParaRPr>
                    </a:p>
                    <a:p>
                      <a:pPr algn="ctr">
                        <a:spcAft>
                          <a:spcPts val="0"/>
                        </a:spcAft>
                      </a:pPr>
                      <a:r>
                        <a:rPr lang="en-US" sz="1600" dirty="0">
                          <a:effectLst/>
                        </a:rPr>
                        <a:t>0,64</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0,36</a:t>
                      </a:r>
                      <a:endParaRPr lang="el-GR" sz="1600" dirty="0">
                        <a:effectLst/>
                      </a:endParaRPr>
                    </a:p>
                    <a:p>
                      <a:pPr algn="ctr">
                        <a:spcAft>
                          <a:spcPts val="0"/>
                        </a:spcAft>
                      </a:pPr>
                      <a:r>
                        <a:rPr lang="en-US" sz="1600" dirty="0">
                          <a:effectLst/>
                        </a:rPr>
                        <a:t>0,35</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047134">
                <a:tc>
                  <a:txBody>
                    <a:bodyPr/>
                    <a:lstStyle/>
                    <a:p>
                      <a:pPr algn="ctr">
                        <a:spcAft>
                          <a:spcPts val="0"/>
                        </a:spcAft>
                      </a:pPr>
                      <a:r>
                        <a:rPr lang="en-US" sz="1600" dirty="0">
                          <a:solidFill>
                            <a:schemeClr val="tx1"/>
                          </a:solidFill>
                          <a:effectLst/>
                        </a:rPr>
                        <a:t>White </a:t>
                      </a:r>
                      <a:endParaRPr lang="el-G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600">
                          <a:effectLst/>
                        </a:rPr>
                        <a:t>DPVBi/Alq</a:t>
                      </a:r>
                      <a:r>
                        <a:rPr lang="en-US" sz="1600" baseline="-25000">
                          <a:effectLst/>
                        </a:rPr>
                        <a:t>3</a:t>
                      </a:r>
                      <a:endParaRPr lang="el-GR" sz="1600">
                        <a:effectLst/>
                      </a:endParaRPr>
                    </a:p>
                    <a:p>
                      <a:pPr algn="ctr">
                        <a:spcAft>
                          <a:spcPts val="0"/>
                        </a:spcAft>
                      </a:pPr>
                      <a:r>
                        <a:rPr lang="en-US" sz="1600">
                          <a:effectLst/>
                        </a:rPr>
                        <a:t>DCJTB-doped SAlq</a:t>
                      </a:r>
                      <a:endParaRPr lang="el-GR" sz="1600">
                        <a:effectLst/>
                      </a:endParaRPr>
                    </a:p>
                    <a:p>
                      <a:pPr algn="ctr">
                        <a:spcAft>
                          <a:spcPts val="0"/>
                        </a:spcAft>
                      </a:pPr>
                      <a:r>
                        <a:rPr lang="en-US" sz="1600">
                          <a:effectLst/>
                        </a:rPr>
                        <a:t>PAP-ph+Alq</a:t>
                      </a:r>
                      <a:r>
                        <a:rPr lang="en-US" sz="1600" baseline="-25000">
                          <a:effectLst/>
                        </a:rPr>
                        <a:t>3</a:t>
                      </a:r>
                      <a:r>
                        <a:rPr lang="en-US" sz="1600">
                          <a:effectLst/>
                        </a:rPr>
                        <a:t>+DCM-doped Alq</a:t>
                      </a:r>
                      <a:r>
                        <a:rPr lang="en-US" sz="1600" baseline="-25000">
                          <a:effectLst/>
                        </a:rPr>
                        <a:t>3</a:t>
                      </a:r>
                      <a:endParaRPr lang="el-GR" sz="16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0,28</a:t>
                      </a:r>
                      <a:endParaRPr lang="el-GR" sz="1600" dirty="0">
                        <a:effectLst/>
                      </a:endParaRPr>
                    </a:p>
                    <a:p>
                      <a:pPr algn="ctr">
                        <a:spcAft>
                          <a:spcPts val="0"/>
                        </a:spcAft>
                      </a:pPr>
                      <a:r>
                        <a:rPr lang="en-US" sz="1600" dirty="0">
                          <a:effectLst/>
                        </a:rPr>
                        <a:t>0,33</a:t>
                      </a:r>
                      <a:endParaRPr lang="el-GR" sz="1600" dirty="0">
                        <a:effectLst/>
                      </a:endParaRPr>
                    </a:p>
                    <a:p>
                      <a:pPr algn="ctr">
                        <a:spcAft>
                          <a:spcPts val="0"/>
                        </a:spcAft>
                      </a:pPr>
                      <a:r>
                        <a:rPr lang="en-US" sz="1600" dirty="0">
                          <a:effectLst/>
                        </a:rPr>
                        <a:t>0,35</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0,35</a:t>
                      </a:r>
                      <a:endParaRPr lang="el-GR" sz="1600" dirty="0">
                        <a:effectLst/>
                      </a:endParaRPr>
                    </a:p>
                    <a:p>
                      <a:pPr algn="ctr">
                        <a:spcAft>
                          <a:spcPts val="0"/>
                        </a:spcAft>
                      </a:pPr>
                      <a:r>
                        <a:rPr lang="en-US" sz="1600" dirty="0">
                          <a:effectLst/>
                        </a:rPr>
                        <a:t>0,39</a:t>
                      </a:r>
                      <a:endParaRPr lang="el-GR" sz="1600" dirty="0">
                        <a:effectLst/>
                      </a:endParaRPr>
                    </a:p>
                    <a:p>
                      <a:pPr algn="ctr">
                        <a:spcAft>
                          <a:spcPts val="0"/>
                        </a:spcAft>
                      </a:pPr>
                      <a:r>
                        <a:rPr lang="en-US" sz="1600" dirty="0">
                          <a:effectLst/>
                        </a:rPr>
                        <a:t>0,34</a:t>
                      </a:r>
                      <a:endParaRPr lang="el-GR" sz="16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5" name="Picture 4">
            <a:extLst>
              <a:ext uri="{FF2B5EF4-FFF2-40B4-BE49-F238E27FC236}">
                <a16:creationId xmlns:a16="http://schemas.microsoft.com/office/drawing/2014/main" id="{692C88B4-D21C-42CD-897F-4EEFFF3CAB74}"/>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311468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657609" y="836712"/>
            <a:ext cx="7973104" cy="4093428"/>
          </a:xfrm>
          <a:prstGeom prst="rect">
            <a:avLst/>
          </a:prstGeom>
        </p:spPr>
        <p:txBody>
          <a:bodyPr wrap="square">
            <a:spAutoFit/>
          </a:bodyPr>
          <a:lstStyle/>
          <a:p>
            <a:pPr>
              <a:spcAft>
                <a:spcPts val="600"/>
              </a:spcAft>
            </a:pPr>
            <a:r>
              <a:rPr lang="en-US" sz="2400" dirty="0"/>
              <a:t>The components in an OLED differ according to the number of layers of the organic material.</a:t>
            </a:r>
          </a:p>
          <a:p>
            <a:pPr>
              <a:spcAft>
                <a:spcPts val="600"/>
              </a:spcAft>
            </a:pPr>
            <a:r>
              <a:rPr lang="en-US" sz="2400" dirty="0"/>
              <a:t>There is a basic single layer OLED, two layers and also three layers OLED’s. </a:t>
            </a:r>
          </a:p>
          <a:p>
            <a:pPr>
              <a:spcAft>
                <a:spcPts val="600"/>
              </a:spcAft>
            </a:pPr>
            <a:r>
              <a:rPr lang="en-US" sz="2400" dirty="0"/>
              <a:t>As the number of layers increase the efficiency of the device also increases.</a:t>
            </a:r>
          </a:p>
          <a:p>
            <a:pPr>
              <a:spcAft>
                <a:spcPts val="600"/>
              </a:spcAft>
            </a:pPr>
            <a:r>
              <a:rPr lang="en-US" sz="2400" b="1" dirty="0"/>
              <a:t>The increase in layers helps in injecting charges </a:t>
            </a:r>
            <a:r>
              <a:rPr lang="en-US" sz="2400" dirty="0"/>
              <a:t>at the electrodes and thus helps in blocking a charge from being dumped after reaching the opposite electrode. </a:t>
            </a:r>
          </a:p>
          <a:p>
            <a:pPr>
              <a:spcAft>
                <a:spcPts val="600"/>
              </a:spcAft>
            </a:pPr>
            <a:r>
              <a:rPr lang="en-US" sz="2400" dirty="0"/>
              <a:t>Any type of OLED consists of the following components.</a:t>
            </a:r>
          </a:p>
        </p:txBody>
      </p:sp>
      <p:pic>
        <p:nvPicPr>
          <p:cNvPr id="4" name="Picture 3">
            <a:extLst>
              <a:ext uri="{FF2B5EF4-FFF2-40B4-BE49-F238E27FC236}">
                <a16:creationId xmlns:a16="http://schemas.microsoft.com/office/drawing/2014/main" id="{0A31296A-30FE-4D6F-B3D2-B55FEDA89D33}"/>
              </a:ext>
            </a:extLst>
          </p:cNvPr>
          <p:cNvPicPr>
            <a:picLocks noChangeAspect="1"/>
          </p:cNvPicPr>
          <p:nvPr/>
        </p:nvPicPr>
        <p:blipFill>
          <a:blip r:embed="rId2"/>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209957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9F8FC0-02A9-45D1-8EB4-F02216B06E47}"/>
              </a:ext>
            </a:extLst>
          </p:cNvPr>
          <p:cNvSpPr/>
          <p:nvPr/>
        </p:nvSpPr>
        <p:spPr>
          <a:xfrm>
            <a:off x="755576" y="4509120"/>
            <a:ext cx="7416824" cy="369332"/>
          </a:xfrm>
          <a:prstGeom prst="rect">
            <a:avLst/>
          </a:prstGeom>
        </p:spPr>
        <p:txBody>
          <a:bodyPr wrap="square">
            <a:spAutoFit/>
          </a:bodyPr>
          <a:lstStyle/>
          <a:p>
            <a:pPr algn="ctr"/>
            <a:r>
              <a:rPr lang="en-US" b="1" dirty="0"/>
              <a:t>Galaxy S10</a:t>
            </a:r>
            <a:r>
              <a:rPr lang="en-US" dirty="0">
                <a:solidFill>
                  <a:srgbClr val="505050"/>
                </a:solidFill>
                <a:latin typeface="ProximaNovaRgRegular"/>
              </a:rPr>
              <a:t>.</a:t>
            </a:r>
            <a:endParaRPr lang="el-GR" dirty="0"/>
          </a:p>
        </p:txBody>
      </p:sp>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2"/>
          <a:stretch>
            <a:fillRect/>
          </a:stretch>
        </p:blipFill>
        <p:spPr>
          <a:xfrm>
            <a:off x="100196" y="6093296"/>
            <a:ext cx="8943607" cy="670618"/>
          </a:xfrm>
          <a:prstGeom prst="rect">
            <a:avLst/>
          </a:prstGeom>
        </p:spPr>
      </p:pic>
      <p:pic>
        <p:nvPicPr>
          <p:cNvPr id="15362" name="Picture 2" descr="Galaxy S10">
            <a:extLst>
              <a:ext uri="{FF2B5EF4-FFF2-40B4-BE49-F238E27FC236}">
                <a16:creationId xmlns:a16="http://schemas.microsoft.com/office/drawing/2014/main" id="{5219CF3F-553C-48A1-917F-57AE79C6B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193" y="503384"/>
            <a:ext cx="3865612" cy="386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777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236.photobucket.com/albums/ff105/sanjaykram/Organic%20Semiconductors/OLED1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39" y="332656"/>
            <a:ext cx="6162675" cy="565785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6510214" y="5013176"/>
            <a:ext cx="2579809" cy="369332"/>
          </a:xfrm>
          <a:prstGeom prst="rect">
            <a:avLst/>
          </a:prstGeom>
        </p:spPr>
        <p:txBody>
          <a:bodyPr wrap="none">
            <a:spAutoFit/>
          </a:bodyPr>
          <a:lstStyle/>
          <a:p>
            <a:r>
              <a:rPr lang="en-GB" dirty="0">
                <a:hlinkClick r:id="rId3"/>
              </a:rPr>
              <a:t>sanjaykram.blogspot.com</a:t>
            </a:r>
            <a:endParaRPr lang="en-US" dirty="0"/>
          </a:p>
        </p:txBody>
      </p:sp>
      <p:pic>
        <p:nvPicPr>
          <p:cNvPr id="5" name="Picture 4">
            <a:extLst>
              <a:ext uri="{FF2B5EF4-FFF2-40B4-BE49-F238E27FC236}">
                <a16:creationId xmlns:a16="http://schemas.microsoft.com/office/drawing/2014/main" id="{941072D5-F570-4040-B9FD-AB03D579E7E7}"/>
              </a:ext>
            </a:extLst>
          </p:cNvPr>
          <p:cNvPicPr>
            <a:picLocks noChangeAspect="1"/>
          </p:cNvPicPr>
          <p:nvPr/>
        </p:nvPicPr>
        <p:blipFill>
          <a:blip r:embed="rId4"/>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3614821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488391" y="404664"/>
            <a:ext cx="3716851" cy="523220"/>
          </a:xfrm>
          <a:prstGeom prst="rect">
            <a:avLst/>
          </a:prstGeom>
        </p:spPr>
        <p:txBody>
          <a:bodyPr wrap="none">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Fabrication of OLEDs</a:t>
            </a:r>
            <a:endParaRPr lang="en-US" sz="2800" dirty="0">
              <a:effectLst>
                <a:outerShdw blurRad="38100" dist="38100" dir="2700000" algn="tl">
                  <a:srgbClr val="000000">
                    <a:alpha val="43137"/>
                  </a:srgbClr>
                </a:outerShdw>
              </a:effectLst>
            </a:endParaRPr>
          </a:p>
        </p:txBody>
      </p:sp>
      <p:sp>
        <p:nvSpPr>
          <p:cNvPr id="5" name="Ορθογώνιο 4"/>
          <p:cNvSpPr/>
          <p:nvPr/>
        </p:nvSpPr>
        <p:spPr>
          <a:xfrm>
            <a:off x="491516" y="1196752"/>
            <a:ext cx="8280920" cy="2831544"/>
          </a:xfrm>
          <a:prstGeom prst="rect">
            <a:avLst/>
          </a:prstGeom>
        </p:spPr>
        <p:txBody>
          <a:bodyPr wrap="square">
            <a:spAutoFit/>
          </a:bodyPr>
          <a:lstStyle/>
          <a:p>
            <a:pPr marL="342900" indent="-342900">
              <a:spcAft>
                <a:spcPts val="1200"/>
              </a:spcAft>
              <a:buFont typeface="Wingdings" panose="05000000000000000000" pitchFamily="2" charset="2"/>
              <a:buChar char="§"/>
            </a:pPr>
            <a:r>
              <a:rPr lang="en-US" sz="2400" b="1" dirty="0"/>
              <a:t>Small molecule </a:t>
            </a:r>
            <a:r>
              <a:rPr lang="en-US" sz="2400" dirty="0"/>
              <a:t>emissive materials are typically coated as thin films via vacuum-deposition which is difficult over large areas and is not as cost effective.</a:t>
            </a:r>
          </a:p>
          <a:p>
            <a:pPr marL="342900" indent="-342900">
              <a:spcAft>
                <a:spcPts val="1200"/>
              </a:spcAft>
              <a:buFont typeface="Wingdings" panose="05000000000000000000" pitchFamily="2" charset="2"/>
              <a:buChar char="§"/>
            </a:pPr>
            <a:r>
              <a:rPr lang="en-US" sz="2400" b="1" dirty="0"/>
              <a:t>Polymer-based</a:t>
            </a:r>
            <a:r>
              <a:rPr lang="en-US" sz="2400" dirty="0"/>
              <a:t> OLEDs are attractive due to their excellent film forming properties and their ease of application over large surfaces through simple, economically viable coating techniques such as spin coating or ink-jet printing. </a:t>
            </a:r>
          </a:p>
        </p:txBody>
      </p:sp>
      <p:sp>
        <p:nvSpPr>
          <p:cNvPr id="2" name="Rectangle 1"/>
          <p:cNvSpPr/>
          <p:nvPr/>
        </p:nvSpPr>
        <p:spPr>
          <a:xfrm>
            <a:off x="491516" y="4797152"/>
            <a:ext cx="8112932" cy="830997"/>
          </a:xfrm>
          <a:prstGeom prst="rect">
            <a:avLst/>
          </a:prstGeom>
        </p:spPr>
        <p:txBody>
          <a:bodyPr wrap="square">
            <a:spAutoFit/>
          </a:bodyPr>
          <a:lstStyle/>
          <a:p>
            <a:pPr lvl="0">
              <a:spcAft>
                <a:spcPts val="600"/>
              </a:spcAft>
            </a:pPr>
            <a:r>
              <a:rPr lang="en-US" sz="2400" dirty="0">
                <a:solidFill>
                  <a:prstClr val="black"/>
                </a:solidFill>
              </a:rPr>
              <a:t>The main part of manufacturing OLEDs is applying the organic layers to the substrate.</a:t>
            </a:r>
          </a:p>
        </p:txBody>
      </p:sp>
      <p:pic>
        <p:nvPicPr>
          <p:cNvPr id="6" name="Picture 5">
            <a:extLst>
              <a:ext uri="{FF2B5EF4-FFF2-40B4-BE49-F238E27FC236}">
                <a16:creationId xmlns:a16="http://schemas.microsoft.com/office/drawing/2014/main" id="{0C40A5A3-DB40-4107-9ABE-3B370F05B9A6}"/>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651240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8813" y="908720"/>
            <a:ext cx="8280920" cy="3570208"/>
          </a:xfrm>
          <a:prstGeom prst="rect">
            <a:avLst/>
          </a:prstGeom>
          <a:noFill/>
        </p:spPr>
        <p:txBody>
          <a:bodyPr wrap="square" rtlCol="0">
            <a:spAutoFit/>
          </a:bodyPr>
          <a:lstStyle/>
          <a:p>
            <a:pPr>
              <a:spcAft>
                <a:spcPts val="600"/>
              </a:spcAft>
            </a:pPr>
            <a:r>
              <a:rPr lang="en-US" sz="2400" dirty="0"/>
              <a:t>Deposition techniques involving OLED materials can be classified as </a:t>
            </a:r>
            <a:r>
              <a:rPr lang="en-US" sz="2400" b="1" dirty="0"/>
              <a:t>wet</a:t>
            </a:r>
            <a:r>
              <a:rPr lang="en-US" sz="2400" dirty="0"/>
              <a:t> or </a:t>
            </a:r>
            <a:r>
              <a:rPr lang="en-US" sz="2400" b="1" dirty="0"/>
              <a:t>dry</a:t>
            </a:r>
            <a:r>
              <a:rPr lang="en-US" sz="2400" dirty="0"/>
              <a:t> techniques. </a:t>
            </a:r>
          </a:p>
          <a:p>
            <a:pPr>
              <a:spcAft>
                <a:spcPts val="600"/>
              </a:spcAft>
            </a:pPr>
            <a:r>
              <a:rPr lang="en-US" sz="2400" b="1" dirty="0"/>
              <a:t>Dry techniques </a:t>
            </a:r>
            <a:r>
              <a:rPr lang="en-US" sz="2400" dirty="0"/>
              <a:t>such as </a:t>
            </a:r>
            <a:r>
              <a:rPr lang="en-US" sz="2400" i="1" dirty="0"/>
              <a:t>vacuum thermal evaporation (VTE) </a:t>
            </a:r>
            <a:r>
              <a:rPr lang="en-US" sz="2400" dirty="0"/>
              <a:t>and </a:t>
            </a:r>
            <a:r>
              <a:rPr lang="en-US" sz="2400" i="1" dirty="0"/>
              <a:t>organic vapor phase deposition (OVPD) </a:t>
            </a:r>
            <a:r>
              <a:rPr lang="en-US" sz="2400" dirty="0"/>
              <a:t>have been predominantly used for small molecular organic material deposition. </a:t>
            </a:r>
          </a:p>
          <a:p>
            <a:pPr>
              <a:spcAft>
                <a:spcPts val="600"/>
              </a:spcAft>
            </a:pPr>
            <a:r>
              <a:rPr lang="en-US" sz="2400" dirty="0"/>
              <a:t>This is because of the ease of depositing large area uniform and homogenous film using these dry techniques, and because the solubility of small aromatic molecules tends to be too small for solution processing of sufficiently thick films.</a:t>
            </a:r>
          </a:p>
        </p:txBody>
      </p:sp>
      <p:sp>
        <p:nvSpPr>
          <p:cNvPr id="6" name="Ορθογώνιο 5"/>
          <p:cNvSpPr/>
          <p:nvPr/>
        </p:nvSpPr>
        <p:spPr>
          <a:xfrm>
            <a:off x="468765" y="4522494"/>
            <a:ext cx="8280920" cy="830997"/>
          </a:xfrm>
          <a:prstGeom prst="rect">
            <a:avLst/>
          </a:prstGeom>
        </p:spPr>
        <p:txBody>
          <a:bodyPr wrap="square">
            <a:spAutoFit/>
          </a:bodyPr>
          <a:lstStyle/>
          <a:p>
            <a:r>
              <a:rPr lang="en-US" sz="2400" dirty="0"/>
              <a:t>Polymer organic materials are deposited using wet techniques such as </a:t>
            </a:r>
            <a:r>
              <a:rPr lang="en-US" sz="2400" i="1" dirty="0"/>
              <a:t>spin coating</a:t>
            </a:r>
            <a:r>
              <a:rPr lang="en-US" sz="2400" dirty="0"/>
              <a:t>, </a:t>
            </a:r>
            <a:r>
              <a:rPr lang="en-US" sz="2400" i="1" dirty="0"/>
              <a:t>ink jet printing</a:t>
            </a:r>
            <a:r>
              <a:rPr lang="en-US" sz="2400" dirty="0"/>
              <a:t>, and contact stamping. </a:t>
            </a:r>
          </a:p>
        </p:txBody>
      </p:sp>
      <p:pic>
        <p:nvPicPr>
          <p:cNvPr id="8" name="Picture 7">
            <a:extLst>
              <a:ext uri="{FF2B5EF4-FFF2-40B4-BE49-F238E27FC236}">
                <a16:creationId xmlns:a16="http://schemas.microsoft.com/office/drawing/2014/main" id="{BF15C606-7CF7-4AC6-9084-3A7E24C5E46D}"/>
              </a:ext>
            </a:extLst>
          </p:cNvPr>
          <p:cNvPicPr>
            <a:picLocks noChangeAspect="1"/>
          </p:cNvPicPr>
          <p:nvPr/>
        </p:nvPicPr>
        <p:blipFill>
          <a:blip r:embed="rId2"/>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3992368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Αντικείμενο 3"/>
          <p:cNvGraphicFramePr>
            <a:graphicFrameLocks noChangeAspect="1"/>
          </p:cNvGraphicFramePr>
          <p:nvPr>
            <p:extLst>
              <p:ext uri="{D42A27DB-BD31-4B8C-83A1-F6EECF244321}">
                <p14:modId xmlns:p14="http://schemas.microsoft.com/office/powerpoint/2010/main" val="3893025080"/>
              </p:ext>
            </p:extLst>
          </p:nvPr>
        </p:nvGraphicFramePr>
        <p:xfrm>
          <a:off x="367981" y="1556792"/>
          <a:ext cx="4204019" cy="4134684"/>
        </p:xfrm>
        <a:graphic>
          <a:graphicData uri="http://schemas.openxmlformats.org/presentationml/2006/ole">
            <mc:AlternateContent xmlns:mc="http://schemas.openxmlformats.org/markup-compatibility/2006">
              <mc:Choice xmlns:v="urn:schemas-microsoft-com:vml" Requires="v">
                <p:oleObj spid="_x0000_s1097" name="Document" r:id="rId3" imgW="3822192" imgH="3758184" progId="Word.Document.8">
                  <p:embed/>
                </p:oleObj>
              </mc:Choice>
              <mc:Fallback>
                <p:oleObj name="Document" r:id="rId3" imgW="3822192" imgH="3758184"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81" y="1556792"/>
                        <a:ext cx="4204019" cy="4134684"/>
                      </a:xfrm>
                      <a:prstGeom prst="rect">
                        <a:avLst/>
                      </a:prstGeom>
                      <a:noFill/>
                      <a:ln>
                        <a:noFill/>
                      </a:ln>
                    </p:spPr>
                  </p:pic>
                </p:oleObj>
              </mc:Fallback>
            </mc:AlternateContent>
          </a:graphicData>
        </a:graphic>
      </p:graphicFrame>
      <p:sp>
        <p:nvSpPr>
          <p:cNvPr id="5" name="TextBox 4"/>
          <p:cNvSpPr txBox="1"/>
          <p:nvPr/>
        </p:nvSpPr>
        <p:spPr>
          <a:xfrm>
            <a:off x="363315" y="476672"/>
            <a:ext cx="8280920"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Vacuum thermal evaporation (VTE)</a:t>
            </a:r>
          </a:p>
        </p:txBody>
      </p:sp>
      <p:sp>
        <p:nvSpPr>
          <p:cNvPr id="8" name="Text Box 4"/>
          <p:cNvSpPr txBox="1">
            <a:spLocks noChangeArrowheads="1"/>
          </p:cNvSpPr>
          <p:nvPr/>
        </p:nvSpPr>
        <p:spPr bwMode="auto">
          <a:xfrm>
            <a:off x="4788024" y="1556792"/>
            <a:ext cx="4032448" cy="4324261"/>
          </a:xfrm>
          <a:prstGeom prst="rect">
            <a:avLst/>
          </a:prstGeom>
          <a:noFill/>
          <a:ln w="9525">
            <a:noFill/>
            <a:miter lim="800000"/>
            <a:headEnd/>
            <a:tailEnd/>
          </a:ln>
        </p:spPr>
        <p:txBody>
          <a:bodyPr wrap="square">
            <a:spAutoFit/>
          </a:bodyPr>
          <a:lstStyle/>
          <a:p>
            <a:pPr marL="174625" indent="-174625">
              <a:spcAft>
                <a:spcPts val="600"/>
              </a:spcAft>
              <a:buFont typeface="Arial" pitchFamily="34" charset="0"/>
              <a:buChar char="•"/>
            </a:pPr>
            <a:r>
              <a:rPr lang="en-US" sz="2000" dirty="0">
                <a:solidFill>
                  <a:srgbClr val="0033CC"/>
                </a:solidFill>
              </a:rPr>
              <a:t> In evaporation, source material is heated in high vacuum chamber (P &lt; 10</a:t>
            </a:r>
            <a:r>
              <a:rPr lang="en-US" sz="2000" baseline="30000" dirty="0">
                <a:solidFill>
                  <a:srgbClr val="0033CC"/>
                </a:solidFill>
              </a:rPr>
              <a:t>-5</a:t>
            </a:r>
            <a:r>
              <a:rPr lang="en-US" sz="2000" dirty="0">
                <a:solidFill>
                  <a:srgbClr val="0033CC"/>
                </a:solidFill>
              </a:rPr>
              <a:t> </a:t>
            </a:r>
            <a:r>
              <a:rPr lang="en-US" sz="2000" dirty="0" err="1">
                <a:solidFill>
                  <a:srgbClr val="0033CC"/>
                </a:solidFill>
              </a:rPr>
              <a:t>Torr</a:t>
            </a:r>
            <a:r>
              <a:rPr lang="en-US" sz="2000" dirty="0">
                <a:solidFill>
                  <a:srgbClr val="0033CC"/>
                </a:solidFill>
              </a:rPr>
              <a:t>), hence the name vacuum deposition.</a:t>
            </a:r>
          </a:p>
          <a:p>
            <a:pPr marL="174625" indent="-174625">
              <a:spcAft>
                <a:spcPts val="600"/>
              </a:spcAft>
              <a:buFont typeface="Arial" pitchFamily="34" charset="0"/>
              <a:buChar char="•"/>
            </a:pPr>
            <a:r>
              <a:rPr lang="en-US" sz="2000" dirty="0">
                <a:solidFill>
                  <a:srgbClr val="0033CC"/>
                </a:solidFill>
              </a:rPr>
              <a:t> High vacuum is required to minimize collisions of source atoms with background species (light of site deposition)</a:t>
            </a:r>
          </a:p>
          <a:p>
            <a:pPr marL="174625" indent="-174625">
              <a:spcAft>
                <a:spcPts val="600"/>
              </a:spcAft>
              <a:buFont typeface="Arial" pitchFamily="34" charset="0"/>
              <a:buChar char="•"/>
            </a:pPr>
            <a:r>
              <a:rPr lang="en-US" sz="2000" dirty="0">
                <a:solidFill>
                  <a:srgbClr val="0033CC"/>
                </a:solidFill>
              </a:rPr>
              <a:t> Heating is done by resistive or e-beam sources.</a:t>
            </a:r>
          </a:p>
          <a:p>
            <a:pPr marL="174625" indent="-174625">
              <a:spcAft>
                <a:spcPts val="600"/>
              </a:spcAft>
              <a:buFont typeface="Arial" pitchFamily="34" charset="0"/>
              <a:buChar char="•"/>
            </a:pPr>
            <a:r>
              <a:rPr lang="en-US" sz="2000" dirty="0">
                <a:solidFill>
                  <a:srgbClr val="0033CC"/>
                </a:solidFill>
              </a:rPr>
              <a:t>Deposition rate is determined by emitted flux and by geometry of the source and wafer.</a:t>
            </a:r>
          </a:p>
        </p:txBody>
      </p:sp>
      <p:pic>
        <p:nvPicPr>
          <p:cNvPr id="6" name="Picture 5">
            <a:extLst>
              <a:ext uri="{FF2B5EF4-FFF2-40B4-BE49-F238E27FC236}">
                <a16:creationId xmlns:a16="http://schemas.microsoft.com/office/drawing/2014/main" id="{9F7FD49F-060B-41FF-9056-D353BDFA00C4}"/>
              </a:ext>
            </a:extLst>
          </p:cNvPr>
          <p:cNvPicPr>
            <a:picLocks noChangeAspect="1"/>
          </p:cNvPicPr>
          <p:nvPr/>
        </p:nvPicPr>
        <p:blipFill>
          <a:blip r:embed="rId5"/>
          <a:stretch>
            <a:fillRect/>
          </a:stretch>
        </p:blipFill>
        <p:spPr>
          <a:xfrm>
            <a:off x="100196" y="6102644"/>
            <a:ext cx="8943607" cy="670618"/>
          </a:xfrm>
          <a:prstGeom prst="rect">
            <a:avLst/>
          </a:prstGeom>
        </p:spPr>
      </p:pic>
    </p:spTree>
    <p:extLst>
      <p:ext uri="{BB962C8B-B14F-4D97-AF65-F5344CB8AC3E}">
        <p14:creationId xmlns:p14="http://schemas.microsoft.com/office/powerpoint/2010/main" val="3292040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657609" y="476672"/>
            <a:ext cx="8090855" cy="2308324"/>
          </a:xfrm>
          <a:prstGeom prst="rect">
            <a:avLst/>
          </a:prstGeom>
        </p:spPr>
        <p:txBody>
          <a:bodyPr wrap="square">
            <a:spAutoFit/>
          </a:bodyPr>
          <a:lstStyle/>
          <a:p>
            <a:r>
              <a:rPr lang="en-US" sz="2400" b="1" dirty="0"/>
              <a:t>Benefits of Vacuum Deposition:</a:t>
            </a:r>
          </a:p>
          <a:p>
            <a:pPr marL="711200" indent="-347663">
              <a:buFont typeface="Wingdings" panose="05000000000000000000" pitchFamily="2" charset="2"/>
              <a:buChar char="§"/>
            </a:pPr>
            <a:r>
              <a:rPr lang="en-US" sz="2000" dirty="0"/>
              <a:t>High chemical purity.</a:t>
            </a:r>
          </a:p>
          <a:p>
            <a:pPr marL="711200" indent="-347663">
              <a:buFont typeface="Wingdings" panose="05000000000000000000" pitchFamily="2" charset="2"/>
              <a:buChar char="§"/>
            </a:pPr>
            <a:r>
              <a:rPr lang="en-US" sz="2000" dirty="0"/>
              <a:t>Good adhesion between the thin film and substrate.</a:t>
            </a:r>
          </a:p>
          <a:p>
            <a:pPr marL="711200" indent="-347663">
              <a:buFont typeface="Wingdings" panose="05000000000000000000" pitchFamily="2" charset="2"/>
              <a:buChar char="§"/>
            </a:pPr>
            <a:r>
              <a:rPr lang="en-US" sz="2000" dirty="0"/>
              <a:t>Control over mechanical stress in the film.</a:t>
            </a:r>
          </a:p>
          <a:p>
            <a:pPr marL="711200" indent="-347663">
              <a:buFont typeface="Wingdings" panose="05000000000000000000" pitchFamily="2" charset="2"/>
              <a:buChar char="§"/>
            </a:pPr>
            <a:r>
              <a:rPr lang="en-US" sz="2000" dirty="0"/>
              <a:t>Deposition of very thin layers, and multiple layers of different materials.</a:t>
            </a:r>
          </a:p>
          <a:p>
            <a:pPr marL="711200" indent="-347663">
              <a:buFont typeface="Wingdings" panose="05000000000000000000" pitchFamily="2" charset="2"/>
              <a:buChar char="§"/>
            </a:pPr>
            <a:r>
              <a:rPr lang="en-US" sz="2000" dirty="0"/>
              <a:t>Low gas entrapment.</a:t>
            </a:r>
          </a:p>
        </p:txBody>
      </p:sp>
      <p:sp>
        <p:nvSpPr>
          <p:cNvPr id="9" name="Ορθογώνιο 8"/>
          <p:cNvSpPr/>
          <p:nvPr/>
        </p:nvSpPr>
        <p:spPr>
          <a:xfrm>
            <a:off x="666489" y="3097312"/>
            <a:ext cx="7658807" cy="3200876"/>
          </a:xfrm>
          <a:prstGeom prst="rect">
            <a:avLst/>
          </a:prstGeom>
        </p:spPr>
        <p:txBody>
          <a:bodyPr wrap="square">
            <a:spAutoFit/>
          </a:bodyPr>
          <a:lstStyle/>
          <a:p>
            <a:r>
              <a:rPr lang="en-US" sz="2400" b="1" dirty="0"/>
              <a:t>Disadvantages: </a:t>
            </a:r>
          </a:p>
          <a:p>
            <a:pPr marL="711200" indent="-347663">
              <a:buFont typeface="Wingdings" panose="05000000000000000000" pitchFamily="2" charset="2"/>
              <a:buChar char="§"/>
            </a:pPr>
            <a:r>
              <a:rPr lang="en-US" sz="2000" dirty="0"/>
              <a:t>Poor step coverage, </a:t>
            </a:r>
          </a:p>
          <a:p>
            <a:pPr marL="711200" indent="-347663">
              <a:buFont typeface="Wingdings" panose="05000000000000000000" pitchFamily="2" charset="2"/>
              <a:buChar char="§"/>
            </a:pPr>
            <a:r>
              <a:rPr lang="en-US" sz="2000" dirty="0"/>
              <a:t>Forming alloys can be difficult</a:t>
            </a:r>
          </a:p>
          <a:p>
            <a:pPr marL="711200" indent="-347663">
              <a:buFont typeface="Wingdings" panose="05000000000000000000" pitchFamily="2" charset="2"/>
              <a:buChar char="§"/>
            </a:pPr>
            <a:r>
              <a:rPr lang="en-US" sz="2000" dirty="0"/>
              <a:t>The thickness of the film will vary due to the geometry of the evaporation chamber. </a:t>
            </a:r>
          </a:p>
          <a:p>
            <a:pPr marL="711200" indent="-347663">
              <a:buFont typeface="Wingdings" panose="05000000000000000000" pitchFamily="2" charset="2"/>
              <a:buChar char="§"/>
            </a:pPr>
            <a:r>
              <a:rPr lang="en-US" sz="2000" dirty="0"/>
              <a:t>Collisions with residual gases aggravate non uniformity of thickness.</a:t>
            </a:r>
          </a:p>
          <a:p>
            <a:pPr marL="711200" indent="-347663">
              <a:buFont typeface="Wingdings" panose="05000000000000000000" pitchFamily="2" charset="2"/>
              <a:buChar char="§"/>
            </a:pPr>
            <a:r>
              <a:rPr lang="en-US" sz="2000" dirty="0"/>
              <a:t>In order to deposit a material, the evaporation system must be able to vaporize it.</a:t>
            </a:r>
          </a:p>
          <a:p>
            <a:endParaRPr lang="en-US" dirty="0"/>
          </a:p>
        </p:txBody>
      </p:sp>
      <p:pic>
        <p:nvPicPr>
          <p:cNvPr id="5" name="Picture 4">
            <a:extLst>
              <a:ext uri="{FF2B5EF4-FFF2-40B4-BE49-F238E27FC236}">
                <a16:creationId xmlns:a16="http://schemas.microsoft.com/office/drawing/2014/main" id="{230DF785-012F-4234-B27E-F3E66043C793}"/>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573754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76490" y="1590063"/>
            <a:ext cx="3986852" cy="2554545"/>
          </a:xfrm>
          <a:prstGeom prst="rect">
            <a:avLst/>
          </a:prstGeom>
        </p:spPr>
        <p:txBody>
          <a:bodyPr wrap="square">
            <a:spAutoFit/>
          </a:bodyPr>
          <a:lstStyle/>
          <a:p>
            <a:r>
              <a:rPr lang="en-US" sz="2000" dirty="0"/>
              <a:t>The process involves evaporation of the organic material over a substrate in the presence of an inert carrier gas. </a:t>
            </a:r>
          </a:p>
          <a:p>
            <a:endParaRPr lang="en-US" sz="2000" dirty="0"/>
          </a:p>
          <a:p>
            <a:r>
              <a:rPr lang="en-US" sz="2000" dirty="0"/>
              <a:t>The resulting film morphology can be tuned by changing the gas flow rate and the source temperature. </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9368" y="1460977"/>
            <a:ext cx="4260465" cy="2495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Ορθογώνιο 4"/>
          <p:cNvSpPr/>
          <p:nvPr/>
        </p:nvSpPr>
        <p:spPr>
          <a:xfrm>
            <a:off x="376490" y="260648"/>
            <a:ext cx="8267959" cy="1200329"/>
          </a:xfrm>
          <a:prstGeom prst="rect">
            <a:avLst/>
          </a:prstGeom>
        </p:spPr>
        <p:txBody>
          <a:bodyPr wrap="square">
            <a:spAutoFit/>
          </a:bodyPr>
          <a:lstStyle/>
          <a:p>
            <a:r>
              <a:rPr lang="en-US" sz="2400" b="1" dirty="0"/>
              <a:t>Organic vapor phase deposition</a:t>
            </a:r>
            <a:r>
              <a:rPr lang="en-US" sz="2400" dirty="0"/>
              <a:t>  (OVPD) </a:t>
            </a:r>
          </a:p>
          <a:p>
            <a:r>
              <a:rPr lang="en-US" sz="2400" dirty="0"/>
              <a:t>allows better control of the structure and morphology of the film than vacuum thermal evaporation</a:t>
            </a:r>
          </a:p>
        </p:txBody>
      </p:sp>
      <p:sp>
        <p:nvSpPr>
          <p:cNvPr id="8" name="TextBox 7"/>
          <p:cNvSpPr txBox="1"/>
          <p:nvPr/>
        </p:nvSpPr>
        <p:spPr>
          <a:xfrm>
            <a:off x="459608" y="4221088"/>
            <a:ext cx="8329649" cy="1938992"/>
          </a:xfrm>
          <a:prstGeom prst="rect">
            <a:avLst/>
          </a:prstGeom>
          <a:noFill/>
        </p:spPr>
        <p:txBody>
          <a:bodyPr wrap="square" rtlCol="0">
            <a:spAutoFit/>
          </a:bodyPr>
          <a:lstStyle/>
          <a:p>
            <a:r>
              <a:rPr lang="en-US" sz="2000" dirty="0"/>
              <a:t>Uniform films can be grown by reducing the carrier gas pressure, which will increase the velocity and mean free path of the gas, and as a result boundary layer thickness decreases. </a:t>
            </a:r>
          </a:p>
          <a:p>
            <a:r>
              <a:rPr lang="en-US" sz="2000" dirty="0"/>
              <a:t>Cells produced by OVPD do not have issues related with contaminations from the flakes coming out of the walls of the chamber, as the walls are warm and do not allow molecules to stick to and produce a film upon them.</a:t>
            </a:r>
          </a:p>
        </p:txBody>
      </p:sp>
      <p:pic>
        <p:nvPicPr>
          <p:cNvPr id="7" name="Picture 6">
            <a:extLst>
              <a:ext uri="{FF2B5EF4-FFF2-40B4-BE49-F238E27FC236}">
                <a16:creationId xmlns:a16="http://schemas.microsoft.com/office/drawing/2014/main" id="{288933E8-9FF7-43CF-BBD0-E0F2174D9B46}"/>
              </a:ext>
            </a:extLst>
          </p:cNvPr>
          <p:cNvPicPr>
            <a:picLocks noChangeAspect="1"/>
          </p:cNvPicPr>
          <p:nvPr/>
        </p:nvPicPr>
        <p:blipFill>
          <a:blip r:embed="rId3"/>
          <a:stretch>
            <a:fillRect/>
          </a:stretch>
        </p:blipFill>
        <p:spPr>
          <a:xfrm>
            <a:off x="100196" y="6101869"/>
            <a:ext cx="8943607" cy="670618"/>
          </a:xfrm>
          <a:prstGeom prst="rect">
            <a:avLst/>
          </a:prstGeom>
        </p:spPr>
      </p:pic>
    </p:spTree>
    <p:extLst>
      <p:ext uri="{BB962C8B-B14F-4D97-AF65-F5344CB8AC3E}">
        <p14:creationId xmlns:p14="http://schemas.microsoft.com/office/powerpoint/2010/main" val="778758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742596" y="4071556"/>
            <a:ext cx="7704856" cy="1569660"/>
          </a:xfrm>
          <a:prstGeom prst="rect">
            <a:avLst/>
          </a:prstGeom>
        </p:spPr>
        <p:txBody>
          <a:bodyPr wrap="square">
            <a:spAutoFit/>
          </a:bodyPr>
          <a:lstStyle/>
          <a:p>
            <a:r>
              <a:rPr lang="en-US" sz="2400" b="1" dirty="0"/>
              <a:t>Sputter deposition</a:t>
            </a:r>
            <a:r>
              <a:rPr lang="en-US" sz="2400" dirty="0"/>
              <a:t> is a physical vapor deposition (PVD) method of thin film deposition by sputtering.</a:t>
            </a:r>
          </a:p>
          <a:p>
            <a:r>
              <a:rPr lang="en-US" sz="2400" dirty="0"/>
              <a:t>This involves ejecting material from a "target" that is a source onto a "substrate"</a:t>
            </a:r>
          </a:p>
        </p:txBody>
      </p:sp>
      <p:pic>
        <p:nvPicPr>
          <p:cNvPr id="7170" name="Picture 2" descr="C:\Users\IOANNIS\AppData\Local\Microsoft\Windows\Temporary Internet Files\Content.IE5\84KBU0KI\Sputter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171" y="1268760"/>
            <a:ext cx="4248150" cy="2476500"/>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657608" y="764704"/>
            <a:ext cx="7874832" cy="369332"/>
          </a:xfrm>
          <a:prstGeom prst="rect">
            <a:avLst/>
          </a:prstGeom>
        </p:spPr>
        <p:txBody>
          <a:bodyPr wrap="square">
            <a:spAutoFit/>
          </a:bodyPr>
          <a:lstStyle/>
          <a:p>
            <a:r>
              <a:rPr lang="en-US" dirty="0"/>
              <a:t>http://en.wikipedia.org/wiki/Sputter_deposition#mediaviewer/File:Sputtering.gif</a:t>
            </a:r>
          </a:p>
        </p:txBody>
      </p:sp>
      <p:pic>
        <p:nvPicPr>
          <p:cNvPr id="6" name="Picture 5">
            <a:extLst>
              <a:ext uri="{FF2B5EF4-FFF2-40B4-BE49-F238E27FC236}">
                <a16:creationId xmlns:a16="http://schemas.microsoft.com/office/drawing/2014/main" id="{3A691AD2-D26F-4519-AB7D-4664F80798B8}"/>
              </a:ext>
            </a:extLst>
          </p:cNvPr>
          <p:cNvPicPr>
            <a:picLocks noChangeAspect="1"/>
          </p:cNvPicPr>
          <p:nvPr/>
        </p:nvPicPr>
        <p:blipFill>
          <a:blip r:embed="rId3"/>
          <a:stretch>
            <a:fillRect/>
          </a:stretch>
        </p:blipFill>
        <p:spPr>
          <a:xfrm>
            <a:off x="100196" y="6082125"/>
            <a:ext cx="8943607" cy="670618"/>
          </a:xfrm>
          <a:prstGeom prst="rect">
            <a:avLst/>
          </a:prstGeom>
        </p:spPr>
      </p:pic>
    </p:spTree>
    <p:extLst>
      <p:ext uri="{BB962C8B-B14F-4D97-AF65-F5344CB8AC3E}">
        <p14:creationId xmlns:p14="http://schemas.microsoft.com/office/powerpoint/2010/main" val="378591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636040" y="655944"/>
            <a:ext cx="8280920" cy="523220"/>
          </a:xfrm>
          <a:prstGeom prst="rect">
            <a:avLst/>
          </a:prstGeom>
        </p:spPr>
        <p:txBody>
          <a:bodyPr wrap="square">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Spin-coating Technique</a:t>
            </a:r>
          </a:p>
        </p:txBody>
      </p:sp>
      <p:pic>
        <p:nvPicPr>
          <p:cNvPr id="1026" name="Picture 2" descr="http://www.solarnenergy.com/contents_img/1494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87" y="2179485"/>
            <a:ext cx="7067550" cy="1895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2822" y="4797152"/>
            <a:ext cx="7920880" cy="923330"/>
          </a:xfrm>
          <a:prstGeom prst="rect">
            <a:avLst/>
          </a:prstGeom>
          <a:noFill/>
        </p:spPr>
        <p:txBody>
          <a:bodyPr wrap="square" rtlCol="0">
            <a:spAutoFit/>
          </a:bodyPr>
          <a:lstStyle/>
          <a:p>
            <a:pPr algn="ctr"/>
            <a:r>
              <a:rPr lang="en-US" dirty="0"/>
              <a:t>The 4 stages of spin coating technique</a:t>
            </a:r>
          </a:p>
          <a:p>
            <a:pPr algn="ctr"/>
            <a:r>
              <a:rPr lang="en-US" dirty="0">
                <a:hlinkClick r:id="rId3"/>
              </a:rPr>
              <a:t>http://www.sneresearch.com/eng/info/show.php?c_id=4970&amp;pg=5&amp;s_sort=&amp;sub_cat=&amp;s_type=&amp;s_word</a:t>
            </a:r>
            <a:r>
              <a:rPr lang="en-US" dirty="0"/>
              <a:t>= </a:t>
            </a:r>
          </a:p>
        </p:txBody>
      </p:sp>
      <p:pic>
        <p:nvPicPr>
          <p:cNvPr id="7" name="Picture 6">
            <a:extLst>
              <a:ext uri="{FF2B5EF4-FFF2-40B4-BE49-F238E27FC236}">
                <a16:creationId xmlns:a16="http://schemas.microsoft.com/office/drawing/2014/main" id="{57CFA96E-F1A7-4891-9313-08DA0A3B58AF}"/>
              </a:ext>
            </a:extLst>
          </p:cNvPr>
          <p:cNvPicPr>
            <a:picLocks noChangeAspect="1"/>
          </p:cNvPicPr>
          <p:nvPr/>
        </p:nvPicPr>
        <p:blipFill>
          <a:blip r:embed="rId4"/>
          <a:stretch>
            <a:fillRect/>
          </a:stretch>
        </p:blipFill>
        <p:spPr>
          <a:xfrm>
            <a:off x="100196" y="6107365"/>
            <a:ext cx="8943607" cy="670618"/>
          </a:xfrm>
          <a:prstGeom prst="rect">
            <a:avLst/>
          </a:prstGeom>
        </p:spPr>
      </p:pic>
    </p:spTree>
    <p:extLst>
      <p:ext uri="{BB962C8B-B14F-4D97-AF65-F5344CB8AC3E}">
        <p14:creationId xmlns:p14="http://schemas.microsoft.com/office/powerpoint/2010/main" val="3013925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6721" y="836712"/>
            <a:ext cx="8169126" cy="4170372"/>
          </a:xfrm>
          <a:prstGeom prst="rect">
            <a:avLst/>
          </a:prstGeom>
          <a:noFill/>
        </p:spPr>
        <p:txBody>
          <a:bodyPr wrap="square" rtlCol="0">
            <a:spAutoFit/>
          </a:bodyPr>
          <a:lstStyle/>
          <a:p>
            <a:pPr>
              <a:spcAft>
                <a:spcPts val="600"/>
              </a:spcAft>
            </a:pPr>
            <a:r>
              <a:rPr lang="en-US" sz="2400" dirty="0"/>
              <a:t>In spin coating, the organic material is</a:t>
            </a:r>
            <a:r>
              <a:rPr lang="el-GR" sz="2400" dirty="0"/>
              <a:t> </a:t>
            </a:r>
            <a:r>
              <a:rPr lang="en-US" sz="2400" dirty="0"/>
              <a:t>deposited in liquid form on a substrate in excess. </a:t>
            </a:r>
          </a:p>
          <a:p>
            <a:pPr>
              <a:spcAft>
                <a:spcPts val="600"/>
              </a:spcAft>
            </a:pPr>
            <a:r>
              <a:rPr lang="en-US" sz="2400" dirty="0"/>
              <a:t>The substrate is rotated at high speed causing the liquid to spread out across the substance as seen in the figure.</a:t>
            </a:r>
          </a:p>
          <a:p>
            <a:pPr>
              <a:spcAft>
                <a:spcPts val="600"/>
              </a:spcAft>
            </a:pPr>
            <a:r>
              <a:rPr lang="en-US" sz="2400" dirty="0"/>
              <a:t>The liquid will</a:t>
            </a:r>
            <a:r>
              <a:rPr lang="el-GR" sz="2400" dirty="0"/>
              <a:t> </a:t>
            </a:r>
            <a:r>
              <a:rPr lang="en-US" sz="2400" dirty="0"/>
              <a:t>form a thin layer and solidify as it evaporates. </a:t>
            </a:r>
          </a:p>
          <a:p>
            <a:pPr>
              <a:spcAft>
                <a:spcPts val="600"/>
              </a:spcAft>
            </a:pPr>
            <a:r>
              <a:rPr lang="en-US" sz="2400" dirty="0"/>
              <a:t>The thickness of the film is determined by</a:t>
            </a:r>
            <a:r>
              <a:rPr lang="el-GR" sz="2400" dirty="0"/>
              <a:t> </a:t>
            </a:r>
            <a:r>
              <a:rPr lang="en-US" sz="2400" dirty="0"/>
              <a:t>the amount of time the substrate is rotated and the drying rate of the material</a:t>
            </a:r>
          </a:p>
          <a:p>
            <a:pPr>
              <a:spcAft>
                <a:spcPts val="600"/>
              </a:spcAft>
            </a:pPr>
            <a:r>
              <a:rPr lang="en-US" sz="2400" dirty="0"/>
              <a:t>Films</a:t>
            </a:r>
            <a:r>
              <a:rPr lang="el-GR" sz="2400" dirty="0"/>
              <a:t> </a:t>
            </a:r>
            <a:r>
              <a:rPr lang="en-US" sz="2400" dirty="0"/>
              <a:t>produced this way tend to have inconsistent thickness as well as poor surface smoothness.</a:t>
            </a:r>
          </a:p>
          <a:p>
            <a:pPr>
              <a:spcAft>
                <a:spcPts val="600"/>
              </a:spcAft>
            </a:pPr>
            <a:r>
              <a:rPr lang="en-US" sz="2400" dirty="0"/>
              <a:t>Due to this inconsistency, it is not the method of choice.</a:t>
            </a:r>
          </a:p>
        </p:txBody>
      </p:sp>
      <p:pic>
        <p:nvPicPr>
          <p:cNvPr id="4" name="Picture 3">
            <a:extLst>
              <a:ext uri="{FF2B5EF4-FFF2-40B4-BE49-F238E27FC236}">
                <a16:creationId xmlns:a16="http://schemas.microsoft.com/office/drawing/2014/main" id="{7763CC93-D18B-428B-8A5F-D5DB5E2A17E6}"/>
              </a:ext>
            </a:extLst>
          </p:cNvPr>
          <p:cNvPicPr>
            <a:picLocks noChangeAspect="1"/>
          </p:cNvPicPr>
          <p:nvPr/>
        </p:nvPicPr>
        <p:blipFill>
          <a:blip r:embed="rId2"/>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268431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97415" y="548680"/>
            <a:ext cx="8280920" cy="3277820"/>
          </a:xfrm>
          <a:prstGeom prst="rect">
            <a:avLst/>
          </a:prstGeom>
        </p:spPr>
        <p:txBody>
          <a:bodyPr wrap="square">
            <a:spAutoFit/>
          </a:bodyPr>
          <a:lstStyle/>
          <a:p>
            <a:pPr>
              <a:spcAft>
                <a:spcPts val="600"/>
              </a:spcAft>
            </a:pPr>
            <a:r>
              <a:rPr lang="en-US" sz="2400" dirty="0"/>
              <a:t>When using polymers, ink-jet</a:t>
            </a:r>
            <a:r>
              <a:rPr lang="el-GR" sz="2400" dirty="0"/>
              <a:t> </a:t>
            </a:r>
            <a:r>
              <a:rPr lang="en-US" sz="2400" dirty="0"/>
              <a:t>technology is commonly used.</a:t>
            </a:r>
          </a:p>
          <a:p>
            <a:pPr>
              <a:spcAft>
                <a:spcPts val="600"/>
              </a:spcAft>
            </a:pPr>
            <a:r>
              <a:rPr lang="en-US" sz="2400" dirty="0"/>
              <a:t> The OLED display resolution is similar to that of</a:t>
            </a:r>
            <a:r>
              <a:rPr lang="el-GR" sz="2400" dirty="0"/>
              <a:t> </a:t>
            </a:r>
            <a:r>
              <a:rPr lang="en-US" sz="2400" dirty="0"/>
              <a:t>printed paper and so this technology is easily converted.</a:t>
            </a:r>
          </a:p>
          <a:p>
            <a:pPr>
              <a:spcAft>
                <a:spcPts val="600"/>
              </a:spcAft>
            </a:pPr>
            <a:r>
              <a:rPr lang="en-US" sz="2400" dirty="0"/>
              <a:t>In ink-jet printing, the organic</a:t>
            </a:r>
            <a:r>
              <a:rPr lang="el-GR" sz="2400" dirty="0"/>
              <a:t> </a:t>
            </a:r>
            <a:r>
              <a:rPr lang="en-US" sz="2400" dirty="0"/>
              <a:t>material is used in its liquid form in the same fashion as ink is used in a traditional</a:t>
            </a:r>
            <a:r>
              <a:rPr lang="el-GR" sz="2400" dirty="0"/>
              <a:t> </a:t>
            </a:r>
            <a:r>
              <a:rPr lang="en-US" sz="2400" dirty="0"/>
              <a:t>printer. </a:t>
            </a:r>
          </a:p>
          <a:p>
            <a:pPr>
              <a:spcAft>
                <a:spcPts val="600"/>
              </a:spcAft>
            </a:pPr>
            <a:r>
              <a:rPr lang="en-US" sz="2400" dirty="0"/>
              <a:t>There exist problems with</a:t>
            </a:r>
            <a:r>
              <a:rPr lang="el-GR" sz="2400" dirty="0"/>
              <a:t> </a:t>
            </a:r>
            <a:r>
              <a:rPr lang="en-US" sz="2400" dirty="0"/>
              <a:t>pinholes in an ink-jet printed layer. This is addressed</a:t>
            </a:r>
            <a:r>
              <a:rPr lang="el-GR" sz="2400" dirty="0"/>
              <a:t> </a:t>
            </a:r>
            <a:r>
              <a:rPr lang="en-US" sz="2400" dirty="0"/>
              <a:t>by first spin coating a layer and then ink-jet printing the second layer.</a:t>
            </a:r>
          </a:p>
        </p:txBody>
      </p:sp>
      <p:pic>
        <p:nvPicPr>
          <p:cNvPr id="6" name="Picture 2" descr="http://www.sigmaaldrich.com/content/dam/sigma-aldrich/materials-science/organic-electronics/dntt/inkjet-printing-proc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664" y="3915794"/>
            <a:ext cx="5581650" cy="221932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151745" y="3623406"/>
            <a:ext cx="4992255" cy="523220"/>
          </a:xfrm>
          <a:prstGeom prst="rect">
            <a:avLst/>
          </a:prstGeom>
        </p:spPr>
        <p:txBody>
          <a:bodyPr wrap="square">
            <a:spAutoFit/>
          </a:bodyPr>
          <a:lstStyle/>
          <a:p>
            <a:r>
              <a:rPr lang="en-US" sz="1400" dirty="0">
                <a:hlinkClick r:id="rId3"/>
              </a:rPr>
              <a:t>http://www.sigmaaldrich.com/materials-science/organic-electronics/dntt-based-organic-semiconductors.html</a:t>
            </a:r>
            <a:r>
              <a:rPr lang="en-US" sz="1400" dirty="0"/>
              <a:t> </a:t>
            </a:r>
          </a:p>
        </p:txBody>
      </p:sp>
      <p:pic>
        <p:nvPicPr>
          <p:cNvPr id="8" name="Picture 7">
            <a:extLst>
              <a:ext uri="{FF2B5EF4-FFF2-40B4-BE49-F238E27FC236}">
                <a16:creationId xmlns:a16="http://schemas.microsoft.com/office/drawing/2014/main" id="{8B4536A4-5075-4AE7-A893-E94E32AF995E}"/>
              </a:ext>
            </a:extLst>
          </p:cNvPr>
          <p:cNvPicPr>
            <a:picLocks noChangeAspect="1"/>
          </p:cNvPicPr>
          <p:nvPr/>
        </p:nvPicPr>
        <p:blipFill>
          <a:blip r:embed="rId4"/>
          <a:stretch>
            <a:fillRect/>
          </a:stretch>
        </p:blipFill>
        <p:spPr>
          <a:xfrm>
            <a:off x="100196" y="6135120"/>
            <a:ext cx="8943607" cy="670618"/>
          </a:xfrm>
          <a:prstGeom prst="rect">
            <a:avLst/>
          </a:prstGeom>
        </p:spPr>
      </p:pic>
    </p:spTree>
    <p:extLst>
      <p:ext uri="{BB962C8B-B14F-4D97-AF65-F5344CB8AC3E}">
        <p14:creationId xmlns:p14="http://schemas.microsoft.com/office/powerpoint/2010/main" val="2432723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lexible OLED Display">
            <a:extLst>
              <a:ext uri="{FF2B5EF4-FFF2-40B4-BE49-F238E27FC236}">
                <a16:creationId xmlns:a16="http://schemas.microsoft.com/office/drawing/2014/main" id="{F2E7C1E9-5565-4BD6-B2BF-5B95A911B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592845"/>
            <a:ext cx="4464496" cy="28361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29F8FC0-02A9-45D1-8EB4-F02216B06E47}"/>
              </a:ext>
            </a:extLst>
          </p:cNvPr>
          <p:cNvSpPr/>
          <p:nvPr/>
        </p:nvSpPr>
        <p:spPr>
          <a:xfrm>
            <a:off x="863588" y="3789040"/>
            <a:ext cx="7416824" cy="369332"/>
          </a:xfrm>
          <a:prstGeom prst="rect">
            <a:avLst/>
          </a:prstGeom>
        </p:spPr>
        <p:txBody>
          <a:bodyPr wrap="square">
            <a:spAutoFit/>
          </a:bodyPr>
          <a:lstStyle/>
          <a:p>
            <a:r>
              <a:rPr lang="en-US" dirty="0">
                <a:solidFill>
                  <a:srgbClr val="505050"/>
                </a:solidFill>
                <a:latin typeface="ProximaNovaRgRegular"/>
              </a:rPr>
              <a:t>LG is hoping to rolling out a flexible 60-inch OLED display by 2020.</a:t>
            </a:r>
            <a:endParaRPr lang="el-GR" dirty="0"/>
          </a:p>
        </p:txBody>
      </p:sp>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3"/>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3540260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986" y="1844824"/>
            <a:ext cx="7092280" cy="268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Ορθογώνιο 3"/>
          <p:cNvSpPr/>
          <p:nvPr/>
        </p:nvSpPr>
        <p:spPr>
          <a:xfrm>
            <a:off x="508405" y="4859868"/>
            <a:ext cx="8208912" cy="738664"/>
          </a:xfrm>
          <a:prstGeom prst="rect">
            <a:avLst/>
          </a:prstGeom>
        </p:spPr>
        <p:txBody>
          <a:bodyPr wrap="square">
            <a:spAutoFit/>
          </a:bodyPr>
          <a:lstStyle/>
          <a:p>
            <a:r>
              <a:rPr lang="en-GB" sz="1400" dirty="0"/>
              <a:t>a) I-V and (b) efficiency-current density curves for OLEDs with structure of ITO/ NPB spacer </a:t>
            </a:r>
            <a:r>
              <a:rPr lang="en-GB" sz="1400" i="1" dirty="0"/>
              <a:t>x</a:t>
            </a:r>
            <a:r>
              <a:rPr lang="en-GB" sz="1400" dirty="0"/>
              <a:t> nm/ </a:t>
            </a:r>
            <a:r>
              <a:rPr lang="en-GB" sz="1400" dirty="0" err="1"/>
              <a:t>PTCDA:CuPc</a:t>
            </a:r>
            <a:r>
              <a:rPr lang="en-GB" sz="1400" dirty="0"/>
              <a:t> 10 nm/ NPB 70-</a:t>
            </a:r>
            <a:r>
              <a:rPr lang="en-GB" sz="1400" i="1" dirty="0"/>
              <a:t>x</a:t>
            </a:r>
            <a:r>
              <a:rPr lang="en-GB" sz="1400" dirty="0"/>
              <a:t> nm/ Alq3 60 nm/ </a:t>
            </a:r>
            <a:r>
              <a:rPr lang="en-GB" sz="1400" dirty="0" err="1"/>
              <a:t>Mg:Ag</a:t>
            </a:r>
            <a:r>
              <a:rPr lang="en-GB" sz="1400" dirty="0"/>
              <a:t>, where NPB spacer thicknesses are 0 nm (open circles), 10 nm (filled circles), 20 nm (upward triangles), and 30 nm (downward triangles), respectively.</a:t>
            </a:r>
            <a:endParaRPr lang="en-US" sz="1400" dirty="0"/>
          </a:p>
        </p:txBody>
      </p:sp>
      <p:sp>
        <p:nvSpPr>
          <p:cNvPr id="5" name="Ορθογώνιο 4"/>
          <p:cNvSpPr/>
          <p:nvPr/>
        </p:nvSpPr>
        <p:spPr>
          <a:xfrm>
            <a:off x="2749842" y="5598532"/>
            <a:ext cx="3345468" cy="369332"/>
          </a:xfrm>
          <a:prstGeom prst="rect">
            <a:avLst/>
          </a:prstGeom>
        </p:spPr>
        <p:txBody>
          <a:bodyPr wrap="none">
            <a:spAutoFit/>
          </a:bodyPr>
          <a:lstStyle/>
          <a:p>
            <a:r>
              <a:rPr lang="en-US" dirty="0">
                <a:hlinkClick r:id="rId3"/>
              </a:rPr>
              <a:t>http://dx.doi.org/10.5772/52446</a:t>
            </a:r>
            <a:r>
              <a:rPr lang="el-GR" dirty="0"/>
              <a:t> </a:t>
            </a:r>
            <a:endParaRPr lang="en-US" dirty="0"/>
          </a:p>
        </p:txBody>
      </p:sp>
      <p:sp>
        <p:nvSpPr>
          <p:cNvPr id="6" name="TextBox 5"/>
          <p:cNvSpPr txBox="1"/>
          <p:nvPr/>
        </p:nvSpPr>
        <p:spPr>
          <a:xfrm>
            <a:off x="539552" y="332656"/>
            <a:ext cx="8208912"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Optoelectronic Characteristics of OLEDs</a:t>
            </a:r>
          </a:p>
        </p:txBody>
      </p:sp>
      <p:pic>
        <p:nvPicPr>
          <p:cNvPr id="8" name="Picture 7">
            <a:extLst>
              <a:ext uri="{FF2B5EF4-FFF2-40B4-BE49-F238E27FC236}">
                <a16:creationId xmlns:a16="http://schemas.microsoft.com/office/drawing/2014/main" id="{9B423667-665A-4C7E-B598-6B9BE557BAE7}"/>
              </a:ext>
            </a:extLst>
          </p:cNvPr>
          <p:cNvPicPr>
            <a:picLocks noChangeAspect="1"/>
          </p:cNvPicPr>
          <p:nvPr/>
        </p:nvPicPr>
        <p:blipFill>
          <a:blip r:embed="rId4"/>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4187541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131840" y="4941168"/>
            <a:ext cx="3345468" cy="369332"/>
          </a:xfrm>
          <a:prstGeom prst="rect">
            <a:avLst/>
          </a:prstGeom>
        </p:spPr>
        <p:txBody>
          <a:bodyPr wrap="none">
            <a:spAutoFit/>
          </a:bodyPr>
          <a:lstStyle/>
          <a:p>
            <a:r>
              <a:rPr lang="en-US" dirty="0">
                <a:hlinkClick r:id="rId2"/>
              </a:rPr>
              <a:t>http://dx.doi.org/10.5772/52446</a:t>
            </a:r>
            <a:r>
              <a:rPr lang="el-GR" dirty="0"/>
              <a:t> </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183" y="1412776"/>
            <a:ext cx="4193927"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D2E3FF47-AA14-4FA5-988C-80667B1A60E2}"/>
              </a:ext>
            </a:extLst>
          </p:cNvPr>
          <p:cNvPicPr>
            <a:picLocks noChangeAspect="1"/>
          </p:cNvPicPr>
          <p:nvPr/>
        </p:nvPicPr>
        <p:blipFill>
          <a:blip r:embed="rId4"/>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1658619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09" y="541175"/>
            <a:ext cx="7172325"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206250"/>
            <a:ext cx="477202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650" y="5739625"/>
            <a:ext cx="16002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8CF994E5-F92E-468D-808C-5C66C03AE2A0}"/>
              </a:ext>
            </a:extLst>
          </p:cNvPr>
          <p:cNvPicPr>
            <a:picLocks noChangeAspect="1"/>
          </p:cNvPicPr>
          <p:nvPr/>
        </p:nvPicPr>
        <p:blipFill>
          <a:blip r:embed="rId5"/>
          <a:stretch>
            <a:fillRect/>
          </a:stretch>
        </p:blipFill>
        <p:spPr>
          <a:xfrm>
            <a:off x="100196" y="6102917"/>
            <a:ext cx="8943607" cy="670618"/>
          </a:xfrm>
          <a:prstGeom prst="rect">
            <a:avLst/>
          </a:prstGeom>
        </p:spPr>
      </p:pic>
    </p:spTree>
    <p:extLst>
      <p:ext uri="{BB962C8B-B14F-4D97-AF65-F5344CB8AC3E}">
        <p14:creationId xmlns:p14="http://schemas.microsoft.com/office/powerpoint/2010/main" val="19815967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597837" y="1412776"/>
            <a:ext cx="8280920" cy="2462213"/>
          </a:xfrm>
          <a:prstGeom prst="rect">
            <a:avLst/>
          </a:prstGeom>
        </p:spPr>
        <p:txBody>
          <a:bodyPr wrap="square">
            <a:spAutoFit/>
          </a:bodyPr>
          <a:lstStyle/>
          <a:p>
            <a:pPr>
              <a:spcAft>
                <a:spcPts val="600"/>
              </a:spcAft>
            </a:pPr>
            <a:r>
              <a:rPr lang="en-US" sz="2400" dirty="0"/>
              <a:t>If you divide a still image into a collection of small colored dots, your brain will reassemble the dots into a meaningful image.</a:t>
            </a:r>
          </a:p>
          <a:p>
            <a:pPr>
              <a:spcAft>
                <a:spcPts val="600"/>
              </a:spcAft>
            </a:pPr>
            <a:r>
              <a:rPr lang="en-US" sz="2400" dirty="0"/>
              <a:t>On a TV or computer screen, the dots are called </a:t>
            </a:r>
            <a:r>
              <a:rPr lang="en-US" sz="2400" b="1" dirty="0"/>
              <a:t>pixels</a:t>
            </a:r>
            <a:r>
              <a:rPr lang="en-US" sz="2400" dirty="0"/>
              <a:t>. </a:t>
            </a:r>
          </a:p>
          <a:p>
            <a:pPr>
              <a:spcAft>
                <a:spcPts val="600"/>
              </a:spcAft>
            </a:pPr>
            <a:r>
              <a:rPr lang="en-US" sz="2400" dirty="0"/>
              <a:t>If you divide a moving scene into a sequence of still pictures and show the still images in rapid succession, the brain will reassemble the still images into a single, moving scene.</a:t>
            </a:r>
            <a:endParaRPr lang="el-GR" sz="2400" dirty="0"/>
          </a:p>
        </p:txBody>
      </p:sp>
      <p:sp>
        <p:nvSpPr>
          <p:cNvPr id="5" name="Ορθογώνιο 4"/>
          <p:cNvSpPr/>
          <p:nvPr/>
        </p:nvSpPr>
        <p:spPr>
          <a:xfrm>
            <a:off x="610098" y="4293096"/>
            <a:ext cx="8162863" cy="1569660"/>
          </a:xfrm>
          <a:prstGeom prst="rect">
            <a:avLst/>
          </a:prstGeom>
        </p:spPr>
        <p:txBody>
          <a:bodyPr wrap="square">
            <a:spAutoFit/>
          </a:bodyPr>
          <a:lstStyle/>
          <a:p>
            <a:r>
              <a:rPr lang="en-US" sz="2400" dirty="0"/>
              <a:t>Your brain is fusing the dots of each image together to form still images and then fusing the separate still images together into a moving scene. Without these two brain’s  capabilities, TV as we know it would not be possible</a:t>
            </a:r>
            <a:endParaRPr lang="el-GR" sz="2400" dirty="0"/>
          </a:p>
        </p:txBody>
      </p:sp>
      <p:sp>
        <p:nvSpPr>
          <p:cNvPr id="6" name="TextBox 5"/>
          <p:cNvSpPr txBox="1"/>
          <p:nvPr/>
        </p:nvSpPr>
        <p:spPr>
          <a:xfrm>
            <a:off x="543765" y="557926"/>
            <a:ext cx="8182213"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The meaning of pixel</a:t>
            </a:r>
          </a:p>
        </p:txBody>
      </p:sp>
      <p:pic>
        <p:nvPicPr>
          <p:cNvPr id="7" name="Picture 6">
            <a:extLst>
              <a:ext uri="{FF2B5EF4-FFF2-40B4-BE49-F238E27FC236}">
                <a16:creationId xmlns:a16="http://schemas.microsoft.com/office/drawing/2014/main" id="{BC8B9F5D-5E02-4BB1-8BF8-0D7E81C22C05}"/>
              </a:ext>
            </a:extLst>
          </p:cNvPr>
          <p:cNvPicPr>
            <a:picLocks noChangeAspect="1"/>
          </p:cNvPicPr>
          <p:nvPr/>
        </p:nvPicPr>
        <p:blipFill>
          <a:blip r:embed="rId2"/>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1549062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hswstatic.com/gif/jumbo-tv-pix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06" y="2343790"/>
            <a:ext cx="2324507" cy="22693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9552" y="548680"/>
            <a:ext cx="7992888" cy="1569660"/>
          </a:xfrm>
          <a:prstGeom prst="rect">
            <a:avLst/>
          </a:prstGeom>
          <a:noFill/>
        </p:spPr>
        <p:txBody>
          <a:bodyPr wrap="square" rtlCol="0">
            <a:spAutoFit/>
          </a:bodyPr>
          <a:lstStyle/>
          <a:p>
            <a:r>
              <a:rPr lang="en-US" sz="2400" dirty="0"/>
              <a:t>Red, green and blue OLEDs maybe used to produce the various colors  in a display.</a:t>
            </a:r>
          </a:p>
          <a:p>
            <a:r>
              <a:rPr lang="en-US" sz="2400" dirty="0"/>
              <a:t>A "pixel" on a screen is a small module that can have as few as three or four </a:t>
            </a:r>
            <a:r>
              <a:rPr lang="en-US" sz="2400" dirty="0" err="1"/>
              <a:t>OLEDs</a:t>
            </a:r>
            <a:r>
              <a:rPr lang="en-US" sz="2400" dirty="0"/>
              <a:t> in it (one red, one green and one blue). </a:t>
            </a:r>
          </a:p>
        </p:txBody>
      </p:sp>
      <p:sp>
        <p:nvSpPr>
          <p:cNvPr id="6" name="TextBox 5"/>
          <p:cNvSpPr txBox="1"/>
          <p:nvPr/>
        </p:nvSpPr>
        <p:spPr>
          <a:xfrm>
            <a:off x="3203849" y="2138880"/>
            <a:ext cx="5311824" cy="1569660"/>
          </a:xfrm>
          <a:prstGeom prst="rect">
            <a:avLst/>
          </a:prstGeom>
          <a:noFill/>
        </p:spPr>
        <p:txBody>
          <a:bodyPr wrap="square" rtlCol="0">
            <a:spAutoFit/>
          </a:bodyPr>
          <a:lstStyle/>
          <a:p>
            <a:r>
              <a:rPr lang="en-US" sz="2400" dirty="0"/>
              <a:t>In the biggest jumbo TVs, each </a:t>
            </a:r>
            <a:r>
              <a:rPr lang="en-US" sz="2400" b="1" dirty="0"/>
              <a:t>pixel module</a:t>
            </a:r>
            <a:r>
              <a:rPr lang="en-US" sz="2400" dirty="0"/>
              <a:t> could have dozens of LEDs. </a:t>
            </a:r>
          </a:p>
          <a:p>
            <a:r>
              <a:rPr lang="en-US" sz="2400" dirty="0"/>
              <a:t>Pixel modules typically range from 4 mm to 4 cm (about 0.2 to 1.5 inches) in size.</a:t>
            </a:r>
          </a:p>
        </p:txBody>
      </p:sp>
      <p:sp>
        <p:nvSpPr>
          <p:cNvPr id="4" name="TextBox 3"/>
          <p:cNvSpPr txBox="1"/>
          <p:nvPr/>
        </p:nvSpPr>
        <p:spPr>
          <a:xfrm>
            <a:off x="539552" y="4941168"/>
            <a:ext cx="7884367" cy="830997"/>
          </a:xfrm>
          <a:prstGeom prst="rect">
            <a:avLst/>
          </a:prstGeom>
          <a:noFill/>
        </p:spPr>
        <p:txBody>
          <a:bodyPr wrap="square" rtlCol="0">
            <a:spAutoFit/>
          </a:bodyPr>
          <a:lstStyle/>
          <a:p>
            <a:r>
              <a:rPr lang="en-US" sz="2400" dirty="0"/>
              <a:t>For example, the grid might contain 640 by 480 LED modules, or 307,200 modules. </a:t>
            </a:r>
          </a:p>
        </p:txBody>
      </p:sp>
      <p:sp>
        <p:nvSpPr>
          <p:cNvPr id="8" name="Ορθογώνιο 7"/>
          <p:cNvSpPr/>
          <p:nvPr/>
        </p:nvSpPr>
        <p:spPr>
          <a:xfrm>
            <a:off x="631306" y="5772165"/>
            <a:ext cx="8141944" cy="369332"/>
          </a:xfrm>
          <a:prstGeom prst="rect">
            <a:avLst/>
          </a:prstGeom>
        </p:spPr>
        <p:txBody>
          <a:bodyPr wrap="square">
            <a:spAutoFit/>
          </a:bodyPr>
          <a:lstStyle/>
          <a:p>
            <a:r>
              <a:rPr lang="en-US" dirty="0">
                <a:hlinkClick r:id="rId3"/>
              </a:rPr>
              <a:t>http://electronics.howstuffworks.com/jumbo-tv2.htm</a:t>
            </a:r>
            <a:r>
              <a:rPr lang="en-US" dirty="0"/>
              <a:t> </a:t>
            </a:r>
          </a:p>
        </p:txBody>
      </p:sp>
      <p:sp>
        <p:nvSpPr>
          <p:cNvPr id="9" name="Ορθογώνιο 8"/>
          <p:cNvSpPr/>
          <p:nvPr/>
        </p:nvSpPr>
        <p:spPr>
          <a:xfrm>
            <a:off x="3347864" y="3815829"/>
            <a:ext cx="5184575" cy="830997"/>
          </a:xfrm>
          <a:prstGeom prst="rect">
            <a:avLst/>
          </a:prstGeom>
        </p:spPr>
        <p:txBody>
          <a:bodyPr wrap="square">
            <a:spAutoFit/>
          </a:bodyPr>
          <a:lstStyle/>
          <a:p>
            <a:r>
              <a:rPr lang="en-US" sz="2400" dirty="0"/>
              <a:t>The size of the ultimate screen depends on the size of the LED modules</a:t>
            </a:r>
          </a:p>
        </p:txBody>
      </p:sp>
      <p:pic>
        <p:nvPicPr>
          <p:cNvPr id="10" name="Picture 9">
            <a:extLst>
              <a:ext uri="{FF2B5EF4-FFF2-40B4-BE49-F238E27FC236}">
                <a16:creationId xmlns:a16="http://schemas.microsoft.com/office/drawing/2014/main" id="{6508AEE4-53AA-4950-9FD5-1971158BA891}"/>
              </a:ext>
            </a:extLst>
          </p:cNvPr>
          <p:cNvPicPr>
            <a:picLocks noChangeAspect="1"/>
          </p:cNvPicPr>
          <p:nvPr/>
        </p:nvPicPr>
        <p:blipFill>
          <a:blip r:embed="rId4"/>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598149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TextBox 5"/>
          <p:cNvSpPr txBox="1"/>
          <p:nvPr/>
        </p:nvSpPr>
        <p:spPr>
          <a:xfrm>
            <a:off x="495824" y="52986"/>
            <a:ext cx="8182213"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The meaning of pixel</a:t>
            </a:r>
          </a:p>
        </p:txBody>
      </p:sp>
      <p:pic>
        <p:nvPicPr>
          <p:cNvPr id="3093" name="Picture 21" descr="Bayer pat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038" y="980728"/>
            <a:ext cx="864096" cy="8640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90299" y="1274276"/>
            <a:ext cx="6377106" cy="369332"/>
          </a:xfrm>
          <a:prstGeom prst="rect">
            <a:avLst/>
          </a:prstGeom>
        </p:spPr>
        <p:txBody>
          <a:bodyPr wrap="square">
            <a:spAutoFit/>
          </a:bodyPr>
          <a:lstStyle/>
          <a:p>
            <a:r>
              <a:rPr lang="en-US" dirty="0"/>
              <a:t>Very common </a:t>
            </a:r>
            <a:r>
              <a:rPr lang="en-US" dirty="0">
                <a:hlinkClick r:id="rId3" tooltip="RGB color model"/>
              </a:rPr>
              <a:t>RGB</a:t>
            </a:r>
            <a:r>
              <a:rPr lang="en-US" dirty="0"/>
              <a:t> filter. With one blue, one red, and two green.</a:t>
            </a:r>
          </a:p>
        </p:txBody>
      </p:sp>
      <p:sp>
        <p:nvSpPr>
          <p:cNvPr id="9" name="Rectangle 8"/>
          <p:cNvSpPr/>
          <p:nvPr/>
        </p:nvSpPr>
        <p:spPr>
          <a:xfrm>
            <a:off x="941568" y="1988840"/>
            <a:ext cx="1212191" cy="369332"/>
          </a:xfrm>
          <a:prstGeom prst="rect">
            <a:avLst/>
          </a:prstGeom>
        </p:spPr>
        <p:txBody>
          <a:bodyPr wrap="none">
            <a:spAutoFit/>
          </a:bodyPr>
          <a:lstStyle/>
          <a:p>
            <a:r>
              <a:rPr lang="en-GB" dirty="0"/>
              <a:t>Bayer</a:t>
            </a:r>
            <a:r>
              <a:rPr lang="en-GB" u="sng" dirty="0"/>
              <a:t> </a:t>
            </a:r>
            <a:r>
              <a:rPr lang="en-GB" dirty="0"/>
              <a:t>filter</a:t>
            </a:r>
            <a:endParaRPr lang="en-US" dirty="0"/>
          </a:p>
        </p:txBody>
      </p:sp>
      <p:pic>
        <p:nvPicPr>
          <p:cNvPr id="3095" name="Picture 23" descr="RGBE patt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521238"/>
            <a:ext cx="864096" cy="8640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555776" y="2630120"/>
            <a:ext cx="6126560" cy="646331"/>
          </a:xfrm>
          <a:prstGeom prst="rect">
            <a:avLst/>
          </a:prstGeom>
        </p:spPr>
        <p:txBody>
          <a:bodyPr wrap="square">
            <a:spAutoFit/>
          </a:bodyPr>
          <a:lstStyle/>
          <a:p>
            <a:r>
              <a:rPr lang="en-US" dirty="0"/>
              <a:t>Bayer-like with one of the green filters modified to "emerald"; used in a few Sony cameras.</a:t>
            </a:r>
          </a:p>
        </p:txBody>
      </p:sp>
      <p:sp>
        <p:nvSpPr>
          <p:cNvPr id="11" name="Rectangle 10"/>
          <p:cNvSpPr/>
          <p:nvPr/>
        </p:nvSpPr>
        <p:spPr>
          <a:xfrm>
            <a:off x="941568" y="3613666"/>
            <a:ext cx="1215589" cy="369332"/>
          </a:xfrm>
          <a:prstGeom prst="rect">
            <a:avLst/>
          </a:prstGeom>
        </p:spPr>
        <p:txBody>
          <a:bodyPr wrap="none">
            <a:spAutoFit/>
          </a:bodyPr>
          <a:lstStyle/>
          <a:p>
            <a:r>
              <a:rPr lang="en-GB" dirty="0"/>
              <a:t>RGBE filter</a:t>
            </a:r>
            <a:endParaRPr lang="en-US" dirty="0"/>
          </a:p>
        </p:txBody>
      </p:sp>
      <p:pic>
        <p:nvPicPr>
          <p:cNvPr id="3097" name="Picture 25" descr="CYYM patter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4315198"/>
            <a:ext cx="886196" cy="88619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554089" y="4435130"/>
            <a:ext cx="6113315" cy="646331"/>
          </a:xfrm>
          <a:prstGeom prst="rect">
            <a:avLst/>
          </a:prstGeom>
        </p:spPr>
        <p:txBody>
          <a:bodyPr wrap="square">
            <a:spAutoFit/>
          </a:bodyPr>
          <a:lstStyle/>
          <a:p>
            <a:r>
              <a:rPr lang="en-US" dirty="0"/>
              <a:t>One cyan, two yellow, and one magenta; used in a few cameras of Kodak.</a:t>
            </a:r>
          </a:p>
        </p:txBody>
      </p:sp>
      <p:sp>
        <p:nvSpPr>
          <p:cNvPr id="13" name="Rectangle 12"/>
          <p:cNvSpPr/>
          <p:nvPr/>
        </p:nvSpPr>
        <p:spPr>
          <a:xfrm>
            <a:off x="950954" y="5445224"/>
            <a:ext cx="1228926" cy="369332"/>
          </a:xfrm>
          <a:prstGeom prst="rect">
            <a:avLst/>
          </a:prstGeom>
        </p:spPr>
        <p:txBody>
          <a:bodyPr wrap="none">
            <a:spAutoFit/>
          </a:bodyPr>
          <a:lstStyle/>
          <a:p>
            <a:r>
              <a:rPr lang="en-GB" dirty="0"/>
              <a:t>CYYM filter</a:t>
            </a:r>
            <a:endParaRPr lang="en-US" dirty="0"/>
          </a:p>
        </p:txBody>
      </p:sp>
      <p:pic>
        <p:nvPicPr>
          <p:cNvPr id="15" name="Picture 14">
            <a:extLst>
              <a:ext uri="{FF2B5EF4-FFF2-40B4-BE49-F238E27FC236}">
                <a16:creationId xmlns:a16="http://schemas.microsoft.com/office/drawing/2014/main" id="{30F69249-99DC-46D8-A7A0-37275C1300C6}"/>
              </a:ext>
            </a:extLst>
          </p:cNvPr>
          <p:cNvPicPr>
            <a:picLocks noChangeAspect="1"/>
          </p:cNvPicPr>
          <p:nvPr/>
        </p:nvPicPr>
        <p:blipFill>
          <a:blip r:embed="rId6"/>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3723663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550105" y="536838"/>
            <a:ext cx="6229200" cy="1200329"/>
          </a:xfrm>
          <a:prstGeom prst="rect">
            <a:avLst/>
          </a:prstGeom>
        </p:spPr>
        <p:txBody>
          <a:bodyPr wrap="square">
            <a:spAutoFit/>
          </a:bodyPr>
          <a:lstStyle/>
          <a:p>
            <a:pPr algn="just"/>
            <a:r>
              <a:rPr lang="en-US" sz="2400" b="1" dirty="0"/>
              <a:t>Pixel Pitch</a:t>
            </a:r>
            <a:endParaRPr lang="en-US" sz="2400" dirty="0"/>
          </a:p>
          <a:p>
            <a:pPr algn="just"/>
            <a:r>
              <a:rPr lang="en-US" sz="2400" dirty="0"/>
              <a:t>Pixel pitch is the physical distance between the pixels (picture elements) in a display device. </a:t>
            </a:r>
          </a:p>
        </p:txBody>
      </p:sp>
      <p:pic>
        <p:nvPicPr>
          <p:cNvPr id="4098" name="Picture 2" descr="http://www.newstarvision.it/images/pitch-maxicherm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401" y="155927"/>
            <a:ext cx="1524000" cy="1962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8657" y="2185518"/>
            <a:ext cx="8220744" cy="1938992"/>
          </a:xfrm>
          <a:prstGeom prst="rect">
            <a:avLst/>
          </a:prstGeom>
          <a:noFill/>
        </p:spPr>
        <p:txBody>
          <a:bodyPr wrap="square" rtlCol="0">
            <a:spAutoFit/>
          </a:bodyPr>
          <a:lstStyle/>
          <a:p>
            <a:pPr algn="just"/>
            <a:r>
              <a:rPr lang="en-US" sz="2400" dirty="0"/>
              <a:t>Pixel pitch can affect </a:t>
            </a:r>
            <a:r>
              <a:rPr lang="en-US" sz="2400" dirty="0" err="1"/>
              <a:t>viewability</a:t>
            </a:r>
            <a:r>
              <a:rPr lang="en-US" sz="2400" dirty="0"/>
              <a:t> when viewing large displays up close because in some displays the pixels do not blend well and spaces between them can be discerned. </a:t>
            </a:r>
          </a:p>
          <a:p>
            <a:pPr algn="just"/>
            <a:r>
              <a:rPr lang="en-US" sz="2400" dirty="0"/>
              <a:t>It’s for this reason that giant LED displays look beautiful from a distance but get uncomfortable to view when you approach.</a:t>
            </a:r>
          </a:p>
        </p:txBody>
      </p:sp>
      <p:sp>
        <p:nvSpPr>
          <p:cNvPr id="8" name="Ορθογώνιο 7"/>
          <p:cNvSpPr/>
          <p:nvPr/>
        </p:nvSpPr>
        <p:spPr>
          <a:xfrm>
            <a:off x="558657" y="4130725"/>
            <a:ext cx="8090855" cy="1938992"/>
          </a:xfrm>
          <a:prstGeom prst="rect">
            <a:avLst/>
          </a:prstGeom>
        </p:spPr>
        <p:txBody>
          <a:bodyPr wrap="square">
            <a:spAutoFit/>
          </a:bodyPr>
          <a:lstStyle/>
          <a:p>
            <a:pPr algn="just"/>
            <a:r>
              <a:rPr lang="en-US" sz="2400" b="1" dirty="0"/>
              <a:t>LED screen minimum viewing distance</a:t>
            </a:r>
          </a:p>
          <a:p>
            <a:pPr algn="just"/>
            <a:r>
              <a:rPr lang="en-US" sz="2400" dirty="0"/>
              <a:t>This is calculated by the pixel pitch multiplied by 750 to 1000. This value will produce a smooth image. Closer viewing will produce an image with individual LEDs appearing as dots. E.g. for screen model LVP 1650 16mm (pixel pitch) x 1000 = 16 m.</a:t>
            </a:r>
          </a:p>
        </p:txBody>
      </p:sp>
      <p:pic>
        <p:nvPicPr>
          <p:cNvPr id="7" name="Picture 6">
            <a:extLst>
              <a:ext uri="{FF2B5EF4-FFF2-40B4-BE49-F238E27FC236}">
                <a16:creationId xmlns:a16="http://schemas.microsoft.com/office/drawing/2014/main" id="{9D5A53F3-64D2-444C-B6D5-8B10BA152C39}"/>
              </a:ext>
            </a:extLst>
          </p:cNvPr>
          <p:cNvPicPr>
            <a:picLocks noChangeAspect="1"/>
          </p:cNvPicPr>
          <p:nvPr/>
        </p:nvPicPr>
        <p:blipFill>
          <a:blip r:embed="rId3"/>
          <a:stretch>
            <a:fillRect/>
          </a:stretch>
        </p:blipFill>
        <p:spPr>
          <a:xfrm>
            <a:off x="100196" y="6144166"/>
            <a:ext cx="8943607" cy="670618"/>
          </a:xfrm>
          <a:prstGeom prst="rect">
            <a:avLst/>
          </a:prstGeom>
        </p:spPr>
      </p:pic>
    </p:spTree>
    <p:extLst>
      <p:ext uri="{BB962C8B-B14F-4D97-AF65-F5344CB8AC3E}">
        <p14:creationId xmlns:p14="http://schemas.microsoft.com/office/powerpoint/2010/main" val="821199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495222" y="332656"/>
            <a:ext cx="8280920" cy="5555367"/>
          </a:xfrm>
          <a:prstGeom prst="rect">
            <a:avLst/>
          </a:prstGeom>
        </p:spPr>
        <p:txBody>
          <a:bodyPr wrap="square">
            <a:spAutoFit/>
          </a:bodyPr>
          <a:lstStyle/>
          <a:p>
            <a:pPr marL="457200" indent="-457200">
              <a:spcAft>
                <a:spcPts val="600"/>
              </a:spcAft>
              <a:buFont typeface="Wingdings" panose="05000000000000000000" pitchFamily="2" charset="2"/>
              <a:buChar char="Ø"/>
            </a:pPr>
            <a:r>
              <a:rPr lang="en-US" sz="2800" b="1" dirty="0">
                <a:effectLst>
                  <a:outerShdw blurRad="38100" dist="38100" dir="2700000" algn="tl">
                    <a:srgbClr val="000000">
                      <a:alpha val="43137"/>
                    </a:srgbClr>
                  </a:outerShdw>
                </a:effectLst>
              </a:rPr>
              <a:t>How an OLED panel is made</a:t>
            </a:r>
          </a:p>
          <a:p>
            <a:pPr>
              <a:spcAft>
                <a:spcPts val="600"/>
              </a:spcAft>
            </a:pPr>
            <a:r>
              <a:rPr lang="en-US" sz="2400" dirty="0"/>
              <a:t>Making an OLED involves several steps: taking a substrate, cleaning it, making the backplane (the switching and driving circuitry), depositing and patterning the organic layers and finally encapsulation the whole thing to prevent dust, oxygen and moisture damage.</a:t>
            </a:r>
          </a:p>
          <a:p>
            <a:pPr>
              <a:spcAft>
                <a:spcPts val="600"/>
              </a:spcAft>
            </a:pPr>
            <a:r>
              <a:rPr lang="en-US" sz="2400" dirty="0"/>
              <a:t>There are several ways to deposit and pattern the organic layers. </a:t>
            </a:r>
          </a:p>
          <a:p>
            <a:pPr>
              <a:spcAft>
                <a:spcPts val="600"/>
              </a:spcAft>
            </a:pPr>
            <a:r>
              <a:rPr lang="en-US" sz="2400" dirty="0"/>
              <a:t>OLED displays may made using vacuum evaporation, using a Shadow Mask (FMM, Fine Metal Mask) to pattern. This is a relatively simple method but it is inefficient and very difficult to scale up to large substrates. There are several alternatives for next-gen deposition techniques, including laser annealing and inkjet printing. These methods will be scalable and more efficient than vacuum deposition.</a:t>
            </a:r>
          </a:p>
        </p:txBody>
      </p:sp>
      <p:pic>
        <p:nvPicPr>
          <p:cNvPr id="5" name="Picture 4">
            <a:extLst>
              <a:ext uri="{FF2B5EF4-FFF2-40B4-BE49-F238E27FC236}">
                <a16:creationId xmlns:a16="http://schemas.microsoft.com/office/drawing/2014/main" id="{D1DFF80B-01D7-4342-ABCC-D1440A381DE2}"/>
              </a:ext>
            </a:extLst>
          </p:cNvPr>
          <p:cNvPicPr>
            <a:picLocks noChangeAspect="1"/>
          </p:cNvPicPr>
          <p:nvPr/>
        </p:nvPicPr>
        <p:blipFill>
          <a:blip r:embed="rId2"/>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26620513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539" y="776315"/>
            <a:ext cx="4008437" cy="463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Ορθογώνιο 3"/>
          <p:cNvSpPr/>
          <p:nvPr/>
        </p:nvSpPr>
        <p:spPr>
          <a:xfrm>
            <a:off x="4355976" y="583748"/>
            <a:ext cx="4086200" cy="5016758"/>
          </a:xfrm>
          <a:prstGeom prst="rect">
            <a:avLst/>
          </a:prstGeom>
        </p:spPr>
        <p:txBody>
          <a:bodyPr wrap="square">
            <a:spAutoFit/>
          </a:bodyPr>
          <a:lstStyle/>
          <a:p>
            <a:r>
              <a:rPr lang="en-US" sz="2000" dirty="0"/>
              <a:t>Schematic illustration of the direct</a:t>
            </a:r>
            <a:r>
              <a:rPr lang="el-GR" sz="2000" dirty="0"/>
              <a:t> </a:t>
            </a:r>
            <a:r>
              <a:rPr lang="en-US" sz="2000" dirty="0"/>
              <a:t>photolithography process for the fabrication of a full-color</a:t>
            </a:r>
            <a:r>
              <a:rPr lang="el-GR" sz="2000" dirty="0"/>
              <a:t> </a:t>
            </a:r>
            <a:r>
              <a:rPr lang="en-US" sz="2000" dirty="0"/>
              <a:t>display. </a:t>
            </a:r>
            <a:endParaRPr lang="el-GR" sz="2000" dirty="0"/>
          </a:p>
          <a:p>
            <a:r>
              <a:rPr lang="en-US" sz="2000" dirty="0"/>
              <a:t>The red emitting polymer is spin-coated onto the</a:t>
            </a:r>
          </a:p>
          <a:p>
            <a:r>
              <a:rPr lang="en-US" sz="2000" dirty="0"/>
              <a:t>substrate with an ITO comb structure and selectively</a:t>
            </a:r>
          </a:p>
          <a:p>
            <a:r>
              <a:rPr lang="en-US" sz="2000" dirty="0"/>
              <a:t>exposed to UV light using a contact mask-aligner.</a:t>
            </a:r>
          </a:p>
          <a:p>
            <a:r>
              <a:rPr lang="en-US" sz="2000" dirty="0"/>
              <a:t>Subsequently, the non-</a:t>
            </a:r>
            <a:r>
              <a:rPr lang="en-US" sz="2000" dirty="0" err="1"/>
              <a:t>crosslinked</a:t>
            </a:r>
            <a:r>
              <a:rPr lang="en-US" sz="2000" dirty="0"/>
              <a:t> parts are dissolved and</a:t>
            </a:r>
            <a:r>
              <a:rPr lang="el-GR" sz="2000" dirty="0"/>
              <a:t> </a:t>
            </a:r>
            <a:r>
              <a:rPr lang="en-US" sz="2000" dirty="0"/>
              <a:t>the procedure is repeated for the green and the blue emitter.</a:t>
            </a:r>
          </a:p>
          <a:p>
            <a:r>
              <a:rPr lang="en-US" sz="2000" dirty="0"/>
              <a:t>Finally, cathode rows are deposited by thermal evaporation</a:t>
            </a:r>
          </a:p>
          <a:p>
            <a:r>
              <a:rPr lang="en-US" sz="2000" dirty="0"/>
              <a:t>through a shadow mask.</a:t>
            </a:r>
          </a:p>
        </p:txBody>
      </p:sp>
      <p:sp>
        <p:nvSpPr>
          <p:cNvPr id="5" name="Ορθογώνιο 4"/>
          <p:cNvSpPr/>
          <p:nvPr/>
        </p:nvSpPr>
        <p:spPr>
          <a:xfrm>
            <a:off x="1388631" y="5653218"/>
            <a:ext cx="6396600" cy="276999"/>
          </a:xfrm>
          <a:prstGeom prst="rect">
            <a:avLst/>
          </a:prstGeom>
        </p:spPr>
        <p:txBody>
          <a:bodyPr wrap="square">
            <a:spAutoFit/>
          </a:bodyPr>
          <a:lstStyle/>
          <a:p>
            <a:r>
              <a:rPr lang="en-US" sz="1200" dirty="0">
                <a:hlinkClick r:id="rId3"/>
              </a:rPr>
              <a:t>https://www.cdtltd.co.uk/pdf/direct-photolithography.pdf</a:t>
            </a:r>
            <a:r>
              <a:rPr lang="el-GR" sz="1200" dirty="0"/>
              <a:t> </a:t>
            </a:r>
            <a:endParaRPr lang="en-US" sz="1200" dirty="0"/>
          </a:p>
        </p:txBody>
      </p:sp>
      <p:pic>
        <p:nvPicPr>
          <p:cNvPr id="7" name="Picture 6">
            <a:extLst>
              <a:ext uri="{FF2B5EF4-FFF2-40B4-BE49-F238E27FC236}">
                <a16:creationId xmlns:a16="http://schemas.microsoft.com/office/drawing/2014/main" id="{DAD8D026-08F9-436F-80CC-628328B4B6DA}"/>
              </a:ext>
            </a:extLst>
          </p:cNvPr>
          <p:cNvPicPr>
            <a:picLocks noChangeAspect="1"/>
          </p:cNvPicPr>
          <p:nvPr/>
        </p:nvPicPr>
        <p:blipFill>
          <a:blip r:embed="rId4"/>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428492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664213" y="797218"/>
            <a:ext cx="8208912" cy="1569660"/>
          </a:xfrm>
          <a:prstGeom prst="rect">
            <a:avLst/>
          </a:prstGeom>
        </p:spPr>
        <p:txBody>
          <a:bodyPr wrap="square">
            <a:spAutoFit/>
          </a:bodyPr>
          <a:lstStyle/>
          <a:p>
            <a:r>
              <a:rPr lang="en-US" sz="2400" dirty="0"/>
              <a:t>The method of depositing RGB emitting layers at each pixel is called the "Shadow Mask Patterning Method". Since the displays produced by this method have independent emitting layers, they have excellent color purity and contrast. </a:t>
            </a:r>
          </a:p>
        </p:txBody>
      </p:sp>
      <p:sp>
        <p:nvSpPr>
          <p:cNvPr id="5" name="Ορθογώνιο 4"/>
          <p:cNvSpPr/>
          <p:nvPr/>
        </p:nvSpPr>
        <p:spPr>
          <a:xfrm>
            <a:off x="641223" y="272009"/>
            <a:ext cx="4361707" cy="523220"/>
          </a:xfrm>
          <a:prstGeom prst="rect">
            <a:avLst/>
          </a:prstGeom>
        </p:spPr>
        <p:txBody>
          <a:bodyPr wrap="none">
            <a:spAutoFit/>
          </a:bodyPr>
          <a:lstStyle/>
          <a:p>
            <a:pPr marL="457200" indent="-457200">
              <a:buFont typeface="Wingdings" panose="05000000000000000000" pitchFamily="2" charset="2"/>
              <a:buChar char="Ø"/>
            </a:pPr>
            <a:r>
              <a:rPr lang="en-GB" sz="2800" b="1" dirty="0">
                <a:effectLst>
                  <a:outerShdw blurRad="38100" dist="38100" dir="2700000" algn="tl">
                    <a:srgbClr val="000000">
                      <a:alpha val="43137"/>
                    </a:srgbClr>
                  </a:outerShdw>
                </a:effectLst>
              </a:rPr>
              <a:t>Shadow Mask Patterning</a:t>
            </a:r>
            <a:endParaRPr lang="en-US" sz="2800" dirty="0">
              <a:effectLst>
                <a:outerShdw blurRad="38100" dist="38100" dir="2700000" algn="tl">
                  <a:srgbClr val="000000">
                    <a:alpha val="43137"/>
                  </a:srgbClr>
                </a:outerShdw>
              </a:effectLst>
            </a:endParaRPr>
          </a:p>
        </p:txBody>
      </p:sp>
      <p:pic>
        <p:nvPicPr>
          <p:cNvPr id="3073" name="Picture 1" descr="Shadow Mask Patterning Meth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597206"/>
            <a:ext cx="4903604" cy="33958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8099" y="2430746"/>
            <a:ext cx="2778649" cy="2308324"/>
          </a:xfrm>
          <a:prstGeom prst="rect">
            <a:avLst/>
          </a:prstGeom>
          <a:noFill/>
        </p:spPr>
        <p:txBody>
          <a:bodyPr wrap="square" rtlCol="0">
            <a:spAutoFit/>
          </a:bodyPr>
          <a:lstStyle/>
          <a:p>
            <a:r>
              <a:rPr lang="en-US" sz="2400" dirty="0"/>
              <a:t>Also, it is possible to have high luminance efficiency and low power consumption, because RGB color filters are not used.</a:t>
            </a:r>
          </a:p>
        </p:txBody>
      </p:sp>
      <p:pic>
        <p:nvPicPr>
          <p:cNvPr id="8" name="Picture 7">
            <a:extLst>
              <a:ext uri="{FF2B5EF4-FFF2-40B4-BE49-F238E27FC236}">
                <a16:creationId xmlns:a16="http://schemas.microsoft.com/office/drawing/2014/main" id="{8DA875FA-7AC4-4805-820C-CE064AA9AF5C}"/>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4277765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9F8FC0-02A9-45D1-8EB4-F02216B06E47}"/>
              </a:ext>
            </a:extLst>
          </p:cNvPr>
          <p:cNvSpPr/>
          <p:nvPr/>
        </p:nvSpPr>
        <p:spPr>
          <a:xfrm>
            <a:off x="1626979" y="3789040"/>
            <a:ext cx="7416824" cy="369332"/>
          </a:xfrm>
          <a:prstGeom prst="rect">
            <a:avLst/>
          </a:prstGeom>
        </p:spPr>
        <p:txBody>
          <a:bodyPr wrap="square">
            <a:spAutoFit/>
          </a:bodyPr>
          <a:lstStyle/>
          <a:p>
            <a:r>
              <a:rPr lang="en-US" dirty="0"/>
              <a:t>BMW's </a:t>
            </a:r>
            <a:r>
              <a:rPr lang="en-US" dirty="0">
                <a:hlinkClick r:id="rId2"/>
              </a:rPr>
              <a:t>M4 GTS car uses OLED taillights</a:t>
            </a:r>
            <a:r>
              <a:rPr lang="en-US" dirty="0"/>
              <a:t> .</a:t>
            </a:r>
            <a:endParaRPr lang="el-GR" dirty="0"/>
          </a:p>
        </p:txBody>
      </p:sp>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3"/>
          <a:stretch>
            <a:fillRect/>
          </a:stretch>
        </p:blipFill>
        <p:spPr>
          <a:xfrm>
            <a:off x="100196" y="6093296"/>
            <a:ext cx="8943607" cy="670618"/>
          </a:xfrm>
          <a:prstGeom prst="rect">
            <a:avLst/>
          </a:prstGeom>
        </p:spPr>
      </p:pic>
      <p:pic>
        <p:nvPicPr>
          <p:cNvPr id="4098" name="Picture 2" descr="https://www.oled-info.com/files/bmw-concept-m4-GTS-oled-closeup-img_assist-400x235.jpg">
            <a:extLst>
              <a:ext uri="{FF2B5EF4-FFF2-40B4-BE49-F238E27FC236}">
                <a16:creationId xmlns:a16="http://schemas.microsoft.com/office/drawing/2014/main" id="{F24A7D93-C07B-4171-AB05-F74135A20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1221989"/>
            <a:ext cx="3810000" cy="22383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8434D3E-3B59-45D6-87D9-2628E4722C35}"/>
              </a:ext>
            </a:extLst>
          </p:cNvPr>
          <p:cNvSpPr/>
          <p:nvPr/>
        </p:nvSpPr>
        <p:spPr>
          <a:xfrm>
            <a:off x="1635383" y="4146939"/>
            <a:ext cx="4572000" cy="738664"/>
          </a:xfrm>
          <a:prstGeom prst="rect">
            <a:avLst/>
          </a:prstGeom>
        </p:spPr>
        <p:txBody>
          <a:bodyPr>
            <a:spAutoFit/>
          </a:bodyPr>
          <a:lstStyle/>
          <a:p>
            <a:r>
              <a:rPr lang="en-US" sz="1400" dirty="0">
                <a:solidFill>
                  <a:srgbClr val="383838"/>
                </a:solidFill>
                <a:latin typeface="Open Sans"/>
              </a:rPr>
              <a:t>BMW said several times that OLEDs may well become the lighting technology of choice due to OLED's </a:t>
            </a:r>
            <a:r>
              <a:rPr lang="en-US" sz="1400" dirty="0" err="1">
                <a:solidFill>
                  <a:srgbClr val="383838"/>
                </a:solidFill>
                <a:latin typeface="Open Sans"/>
              </a:rPr>
              <a:t>flexilibility</a:t>
            </a:r>
            <a:r>
              <a:rPr lang="en-US" sz="1400" dirty="0">
                <a:solidFill>
                  <a:srgbClr val="383838"/>
                </a:solidFill>
                <a:latin typeface="Open Sans"/>
              </a:rPr>
              <a:t>, efficiency and homogeneity.</a:t>
            </a:r>
            <a:endParaRPr lang="el-GR" sz="1400" dirty="0"/>
          </a:p>
        </p:txBody>
      </p:sp>
    </p:spTree>
    <p:extLst>
      <p:ext uri="{BB962C8B-B14F-4D97-AF65-F5344CB8AC3E}">
        <p14:creationId xmlns:p14="http://schemas.microsoft.com/office/powerpoint/2010/main" val="617665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5222752" y="2800046"/>
            <a:ext cx="3768427" cy="2862322"/>
          </a:xfrm>
          <a:prstGeom prst="rect">
            <a:avLst/>
          </a:prstGeom>
        </p:spPr>
        <p:txBody>
          <a:bodyPr wrap="square">
            <a:spAutoFit/>
          </a:bodyPr>
          <a:lstStyle/>
          <a:p>
            <a:r>
              <a:rPr lang="en-US" sz="2000" dirty="0"/>
              <a:t>Some disadvantages are low color purity and contrast. Also, the filters used with this method absorb most of the light energy emitted, requiring the white light to be relatively strong. Therefore power consumption for the displays produced by this method is higher.</a:t>
            </a:r>
          </a:p>
        </p:txBody>
      </p:sp>
      <p:sp>
        <p:nvSpPr>
          <p:cNvPr id="4" name="Ορθογώνιο 3"/>
          <p:cNvSpPr/>
          <p:nvPr/>
        </p:nvSpPr>
        <p:spPr>
          <a:xfrm>
            <a:off x="347539" y="242029"/>
            <a:ext cx="3043462" cy="523220"/>
          </a:xfrm>
          <a:prstGeom prst="rect">
            <a:avLst/>
          </a:prstGeom>
        </p:spPr>
        <p:txBody>
          <a:bodyPr wrap="none">
            <a:spAutoFit/>
          </a:bodyPr>
          <a:lstStyle/>
          <a:p>
            <a:r>
              <a:rPr lang="en-US" sz="2800" dirty="0">
                <a:effectLst>
                  <a:outerShdw blurRad="38100" dist="38100" dir="2700000" algn="tl">
                    <a:srgbClr val="000000">
                      <a:alpha val="43137"/>
                    </a:srgbClr>
                  </a:outerShdw>
                </a:effectLst>
              </a:rPr>
              <a:t>Color Filter Method</a:t>
            </a:r>
          </a:p>
        </p:txBody>
      </p:sp>
      <p:pic>
        <p:nvPicPr>
          <p:cNvPr id="4097" name="Picture 1" descr="Color Filter Meth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723694"/>
            <a:ext cx="4440485" cy="32842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3883" y="795711"/>
            <a:ext cx="8256909" cy="1938992"/>
          </a:xfrm>
          <a:prstGeom prst="rect">
            <a:avLst/>
          </a:prstGeom>
          <a:noFill/>
        </p:spPr>
        <p:txBody>
          <a:bodyPr wrap="square" rtlCol="0">
            <a:spAutoFit/>
          </a:bodyPr>
          <a:lstStyle/>
          <a:p>
            <a:r>
              <a:rPr lang="en-US" sz="2400" dirty="0"/>
              <a:t>With this method, the OLED materials, including RGB color elements produce white light which is then filtered to obtain the desired colors. </a:t>
            </a:r>
          </a:p>
          <a:p>
            <a:r>
              <a:rPr lang="en-US" sz="2400" dirty="0"/>
              <a:t>It is not necessary to have a wide variety of OLED materials so only one kind of OLED material is used to produce white light. </a:t>
            </a:r>
          </a:p>
        </p:txBody>
      </p:sp>
      <p:pic>
        <p:nvPicPr>
          <p:cNvPr id="7" name="Picture 6">
            <a:extLst>
              <a:ext uri="{FF2B5EF4-FFF2-40B4-BE49-F238E27FC236}">
                <a16:creationId xmlns:a16="http://schemas.microsoft.com/office/drawing/2014/main" id="{4FDEA7B4-D8FE-4C7B-B8A1-5A61A81A9ED9}"/>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029411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793" y="548680"/>
            <a:ext cx="775335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5085184"/>
            <a:ext cx="71532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33B5100B-07E4-4026-ADCC-7057E8C49CC0}"/>
              </a:ext>
            </a:extLst>
          </p:cNvPr>
          <p:cNvPicPr>
            <a:picLocks noChangeAspect="1"/>
          </p:cNvPicPr>
          <p:nvPr/>
        </p:nvPicPr>
        <p:blipFill>
          <a:blip r:embed="rId4"/>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7681286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489248" y="1022007"/>
            <a:ext cx="8280920" cy="830997"/>
          </a:xfrm>
          <a:prstGeom prst="rect">
            <a:avLst/>
          </a:prstGeom>
        </p:spPr>
        <p:txBody>
          <a:bodyPr wrap="square">
            <a:spAutoFit/>
          </a:bodyPr>
          <a:lstStyle/>
          <a:p>
            <a:r>
              <a:rPr lang="en-US" sz="2400" dirty="0"/>
              <a:t>The Passive-Matrix OLED or PMOLED is the first OLED to be commercialized.</a:t>
            </a:r>
          </a:p>
        </p:txBody>
      </p:sp>
      <p:sp>
        <p:nvSpPr>
          <p:cNvPr id="6" name="TextBox 5"/>
          <p:cNvSpPr txBox="1"/>
          <p:nvPr/>
        </p:nvSpPr>
        <p:spPr>
          <a:xfrm>
            <a:off x="467544" y="404664"/>
            <a:ext cx="8064896"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Passive – Matrix OLED (PMOLED)</a:t>
            </a:r>
          </a:p>
        </p:txBody>
      </p:sp>
      <p:pic>
        <p:nvPicPr>
          <p:cNvPr id="8" name="Picture 2" descr="http://s.hswstatic.com/gif/oled-passiv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402" y="2060848"/>
            <a:ext cx="3810000" cy="3190876"/>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4541744" y="1840404"/>
            <a:ext cx="4228424" cy="3631763"/>
          </a:xfrm>
          <a:prstGeom prst="rect">
            <a:avLst/>
          </a:prstGeom>
        </p:spPr>
        <p:txBody>
          <a:bodyPr wrap="square">
            <a:spAutoFit/>
          </a:bodyPr>
          <a:lstStyle/>
          <a:p>
            <a:pPr>
              <a:spcAft>
                <a:spcPts val="600"/>
              </a:spcAft>
            </a:pPr>
            <a:r>
              <a:rPr lang="en-US" sz="2200" dirty="0"/>
              <a:t>PMOLED is composed of anode strips, cathode strips, an organic active layer, and a substrate. </a:t>
            </a:r>
          </a:p>
          <a:p>
            <a:pPr>
              <a:spcAft>
                <a:spcPts val="600"/>
              </a:spcAft>
            </a:pPr>
            <a:r>
              <a:rPr lang="en-US" sz="2200" dirty="0"/>
              <a:t>Passive matrix is the configuration in which anode and cathode strips are arranged perpendicularly having an organic active layer in between. </a:t>
            </a:r>
          </a:p>
          <a:p>
            <a:pPr>
              <a:spcAft>
                <a:spcPts val="600"/>
              </a:spcAft>
            </a:pPr>
            <a:r>
              <a:rPr lang="en-US" sz="2200" dirty="0"/>
              <a:t>The intersections between anode and cathode strips are pixels. </a:t>
            </a:r>
          </a:p>
        </p:txBody>
      </p:sp>
      <p:pic>
        <p:nvPicPr>
          <p:cNvPr id="10" name="Picture 9">
            <a:extLst>
              <a:ext uri="{FF2B5EF4-FFF2-40B4-BE49-F238E27FC236}">
                <a16:creationId xmlns:a16="http://schemas.microsoft.com/office/drawing/2014/main" id="{501D7ED3-489B-44A1-9F69-5E69931DB119}"/>
              </a:ext>
            </a:extLst>
          </p:cNvPr>
          <p:cNvPicPr>
            <a:picLocks noChangeAspect="1"/>
          </p:cNvPicPr>
          <p:nvPr/>
        </p:nvPicPr>
        <p:blipFill>
          <a:blip r:embed="rId3"/>
          <a:stretch>
            <a:fillRect/>
          </a:stretch>
        </p:blipFill>
        <p:spPr>
          <a:xfrm>
            <a:off x="100196" y="6118027"/>
            <a:ext cx="8943607" cy="670618"/>
          </a:xfrm>
          <a:prstGeom prst="rect">
            <a:avLst/>
          </a:prstGeom>
        </p:spPr>
      </p:pic>
    </p:spTree>
    <p:extLst>
      <p:ext uri="{BB962C8B-B14F-4D97-AF65-F5344CB8AC3E}">
        <p14:creationId xmlns:p14="http://schemas.microsoft.com/office/powerpoint/2010/main" val="7866043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657609" y="188107"/>
            <a:ext cx="8018847" cy="2831544"/>
          </a:xfrm>
          <a:prstGeom prst="rect">
            <a:avLst/>
          </a:prstGeom>
        </p:spPr>
        <p:txBody>
          <a:bodyPr wrap="square">
            <a:spAutoFit/>
          </a:bodyPr>
          <a:lstStyle/>
          <a:p>
            <a:pPr>
              <a:spcAft>
                <a:spcPts val="600"/>
              </a:spcAft>
            </a:pPr>
            <a:r>
              <a:rPr lang="en-US" sz="2400" dirty="0"/>
              <a:t>Light is generated when current passes through the selected anode and cathode strips. </a:t>
            </a:r>
          </a:p>
          <a:p>
            <a:pPr>
              <a:spcAft>
                <a:spcPts val="600"/>
              </a:spcAft>
            </a:pPr>
            <a:r>
              <a:rPr lang="en-US" sz="2400" dirty="0"/>
              <a:t>Turning on/off the current that goes through strips determines which pixels will be displayed and an image is created. </a:t>
            </a:r>
          </a:p>
          <a:p>
            <a:pPr>
              <a:spcAft>
                <a:spcPts val="600"/>
              </a:spcAft>
            </a:pPr>
            <a:r>
              <a:rPr lang="en-US" sz="2400" dirty="0"/>
              <a:t>Red, green, and blue subpixels are allocated to specific lines; data lines are driven by data drivers, and scan lines are driven by scan drives.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284984"/>
            <a:ext cx="3450010" cy="244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electronicdesign.com/files/29/3959/figure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635" y="2849335"/>
            <a:ext cx="3645497" cy="3314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F0B614E-1332-45D8-B183-A937038C8CCD}"/>
              </a:ext>
            </a:extLst>
          </p:cNvPr>
          <p:cNvPicPr>
            <a:picLocks noChangeAspect="1"/>
          </p:cNvPicPr>
          <p:nvPr/>
        </p:nvPicPr>
        <p:blipFill>
          <a:blip r:embed="rId4"/>
          <a:stretch>
            <a:fillRect/>
          </a:stretch>
        </p:blipFill>
        <p:spPr>
          <a:xfrm>
            <a:off x="100196" y="6093448"/>
            <a:ext cx="8943607" cy="670618"/>
          </a:xfrm>
          <a:prstGeom prst="rect">
            <a:avLst/>
          </a:prstGeom>
        </p:spPr>
      </p:pic>
    </p:spTree>
    <p:extLst>
      <p:ext uri="{BB962C8B-B14F-4D97-AF65-F5344CB8AC3E}">
        <p14:creationId xmlns:p14="http://schemas.microsoft.com/office/powerpoint/2010/main" val="27157323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atic-content.springer.com/image/chp%3A10.1007%2F978-3-540-79567-4_33/MediaObjects/978-3-540-79567-4_33_Fig19_HTM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52736"/>
            <a:ext cx="415290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0013DA-C21E-4540-8771-59A1E5D24609}"/>
              </a:ext>
            </a:extLst>
          </p:cNvPr>
          <p:cNvPicPr>
            <a:picLocks noChangeAspect="1"/>
          </p:cNvPicPr>
          <p:nvPr/>
        </p:nvPicPr>
        <p:blipFill>
          <a:blip r:embed="rId3"/>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3210288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0"/>
            <a:ext cx="5003022" cy="4970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Ορθογώνιο 5"/>
          <p:cNvSpPr/>
          <p:nvPr/>
        </p:nvSpPr>
        <p:spPr>
          <a:xfrm>
            <a:off x="539552" y="5373216"/>
            <a:ext cx="8208912" cy="646331"/>
          </a:xfrm>
          <a:prstGeom prst="rect">
            <a:avLst/>
          </a:prstGeom>
        </p:spPr>
        <p:txBody>
          <a:bodyPr wrap="square">
            <a:spAutoFit/>
          </a:bodyPr>
          <a:lstStyle/>
          <a:p>
            <a:pPr>
              <a:spcAft>
                <a:spcPts val="600"/>
              </a:spcAft>
            </a:pPr>
            <a:r>
              <a:rPr lang="en-US" dirty="0"/>
              <a:t>(Data line and scan line can also be driven by an ASIC chip to reduce cost in actual case.)</a:t>
            </a:r>
          </a:p>
        </p:txBody>
      </p:sp>
      <p:pic>
        <p:nvPicPr>
          <p:cNvPr id="5" name="Picture 4">
            <a:extLst>
              <a:ext uri="{FF2B5EF4-FFF2-40B4-BE49-F238E27FC236}">
                <a16:creationId xmlns:a16="http://schemas.microsoft.com/office/drawing/2014/main" id="{DC8F137F-BA96-4530-915B-03F856B9EB85}"/>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2286455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85289" y="836712"/>
            <a:ext cx="8162863" cy="4462760"/>
          </a:xfrm>
          <a:prstGeom prst="rect">
            <a:avLst/>
          </a:prstGeom>
        </p:spPr>
        <p:txBody>
          <a:bodyPr wrap="square">
            <a:spAutoFit/>
          </a:bodyPr>
          <a:lstStyle/>
          <a:p>
            <a:pPr marL="711200" indent="-347663">
              <a:spcAft>
                <a:spcPts val="600"/>
              </a:spcAft>
              <a:buFont typeface="Wingdings" panose="05000000000000000000" pitchFamily="2" charset="2"/>
              <a:buChar char="§"/>
            </a:pPr>
            <a:r>
              <a:rPr lang="en-US" sz="2400" dirty="0"/>
              <a:t>Even though PMOLED is easy to fabricate and manufacture, the external circuit that controls current source is relatively expensive. </a:t>
            </a:r>
          </a:p>
          <a:p>
            <a:pPr marL="711200" indent="-347663">
              <a:spcAft>
                <a:spcPts val="600"/>
              </a:spcAft>
              <a:buFont typeface="Wingdings" panose="05000000000000000000" pitchFamily="2" charset="2"/>
              <a:buChar char="§"/>
            </a:pPr>
            <a:r>
              <a:rPr lang="en-US" sz="2400" dirty="0"/>
              <a:t>Comparing to other OLED types, PMOLED is less efficient mostly due power loss from diodes and the strips. </a:t>
            </a:r>
          </a:p>
          <a:p>
            <a:pPr marL="711200" indent="-347663">
              <a:spcAft>
                <a:spcPts val="600"/>
              </a:spcAft>
              <a:buFont typeface="Wingdings" panose="05000000000000000000" pitchFamily="2" charset="2"/>
              <a:buChar char="§"/>
            </a:pPr>
            <a:r>
              <a:rPr lang="en-US" sz="2400" dirty="0"/>
              <a:t>Though, this type of OLED still consumes less power than LCD display. </a:t>
            </a:r>
          </a:p>
          <a:p>
            <a:pPr marL="711200" indent="-347663">
              <a:spcAft>
                <a:spcPts val="600"/>
              </a:spcAft>
              <a:buFont typeface="Wingdings" panose="05000000000000000000" pitchFamily="2" charset="2"/>
              <a:buChar char="§"/>
            </a:pPr>
            <a:r>
              <a:rPr lang="en-US" sz="2400" dirty="0"/>
              <a:t>Therefore, PMOLED is the most power efficient in and best used for small displays ranging from 2” to 3”. </a:t>
            </a:r>
          </a:p>
          <a:p>
            <a:pPr marL="711200" indent="-347663">
              <a:spcAft>
                <a:spcPts val="600"/>
              </a:spcAft>
              <a:buFont typeface="Wingdings" panose="05000000000000000000" pitchFamily="2" charset="2"/>
              <a:buChar char="§"/>
            </a:pPr>
            <a:r>
              <a:rPr lang="en-US" sz="2400" dirty="0"/>
              <a:t>Currently they are used in cell phones, music players, GPS, and portable displays.</a:t>
            </a:r>
            <a:endParaRPr lang="el-GR" sz="2400" dirty="0"/>
          </a:p>
        </p:txBody>
      </p:sp>
      <p:pic>
        <p:nvPicPr>
          <p:cNvPr id="5" name="Picture 4">
            <a:extLst>
              <a:ext uri="{FF2B5EF4-FFF2-40B4-BE49-F238E27FC236}">
                <a16:creationId xmlns:a16="http://schemas.microsoft.com/office/drawing/2014/main" id="{282AE3A7-0533-4107-907E-03994120955F}"/>
              </a:ext>
            </a:extLst>
          </p:cNvPr>
          <p:cNvPicPr>
            <a:picLocks noChangeAspect="1"/>
          </p:cNvPicPr>
          <p:nvPr/>
        </p:nvPicPr>
        <p:blipFill>
          <a:blip r:embed="rId2"/>
          <a:stretch>
            <a:fillRect/>
          </a:stretch>
        </p:blipFill>
        <p:spPr>
          <a:xfrm>
            <a:off x="100196" y="6138070"/>
            <a:ext cx="8943607" cy="670618"/>
          </a:xfrm>
          <a:prstGeom prst="rect">
            <a:avLst/>
          </a:prstGeom>
        </p:spPr>
      </p:pic>
    </p:spTree>
    <p:extLst>
      <p:ext uri="{BB962C8B-B14F-4D97-AF65-F5344CB8AC3E}">
        <p14:creationId xmlns:p14="http://schemas.microsoft.com/office/powerpoint/2010/main" val="9798767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404664"/>
            <a:ext cx="8064896"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Active – Matrix OLED (AMOLED)</a:t>
            </a:r>
          </a:p>
        </p:txBody>
      </p:sp>
      <p:sp>
        <p:nvSpPr>
          <p:cNvPr id="4" name="TextBox 3"/>
          <p:cNvSpPr txBox="1"/>
          <p:nvPr/>
        </p:nvSpPr>
        <p:spPr>
          <a:xfrm>
            <a:off x="657609" y="1196752"/>
            <a:ext cx="8090855" cy="1200329"/>
          </a:xfrm>
          <a:prstGeom prst="rect">
            <a:avLst/>
          </a:prstGeom>
          <a:noFill/>
        </p:spPr>
        <p:txBody>
          <a:bodyPr wrap="square" rtlCol="0">
            <a:spAutoFit/>
          </a:bodyPr>
          <a:lstStyle/>
          <a:p>
            <a:r>
              <a:rPr lang="en-US" sz="2400" b="1" dirty="0"/>
              <a:t>Active matrix</a:t>
            </a:r>
            <a:r>
              <a:rPr lang="en-US" sz="2400" dirty="0"/>
              <a:t> is a type of addressing scheme used in flat panel </a:t>
            </a:r>
            <a:r>
              <a:rPr lang="en-US" sz="2400" b="1" dirty="0"/>
              <a:t>displays</a:t>
            </a:r>
            <a:r>
              <a:rPr lang="en-US" sz="2400" dirty="0"/>
              <a:t>. </a:t>
            </a:r>
          </a:p>
          <a:p>
            <a:endParaRPr lang="en-US" sz="2400" dirty="0"/>
          </a:p>
        </p:txBody>
      </p:sp>
      <p:pic>
        <p:nvPicPr>
          <p:cNvPr id="8" name="Picture 4" descr="http://www.powerguru.org/wordpress/wp-content/uploads/2012/07/Simple-AMOLED-driving-circuit-with-current-source-transistor-T1-and-control-switch-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7466" y="2204864"/>
            <a:ext cx="3244974" cy="3673557"/>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740727" y="2518148"/>
            <a:ext cx="4032448" cy="3046988"/>
          </a:xfrm>
          <a:prstGeom prst="rect">
            <a:avLst/>
          </a:prstGeom>
        </p:spPr>
        <p:txBody>
          <a:bodyPr wrap="square">
            <a:spAutoFit/>
          </a:bodyPr>
          <a:lstStyle/>
          <a:p>
            <a:r>
              <a:rPr lang="en-US" sz="2400" dirty="0"/>
              <a:t>In this method of switching individual elements (pixels) of a flat panel </a:t>
            </a:r>
            <a:r>
              <a:rPr lang="en-US" sz="2400" b="1" dirty="0"/>
              <a:t>display</a:t>
            </a:r>
            <a:r>
              <a:rPr lang="en-US" sz="2400" dirty="0"/>
              <a:t>, each pixel is attached to a transistor and capacitor which actively maintain the pixel state while other pixels are being addressed.</a:t>
            </a:r>
          </a:p>
        </p:txBody>
      </p:sp>
      <p:pic>
        <p:nvPicPr>
          <p:cNvPr id="7" name="Picture 6">
            <a:extLst>
              <a:ext uri="{FF2B5EF4-FFF2-40B4-BE49-F238E27FC236}">
                <a16:creationId xmlns:a16="http://schemas.microsoft.com/office/drawing/2014/main" id="{ED685697-ADB7-4103-B479-D8F7F4AFC1B8}"/>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675141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powerguru.org/wordpress/wp-content/uploads/2012/07/Simple-AMOLED-driving-circuit-with-current-source-transistor-T1-and-control-switch-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48874"/>
            <a:ext cx="2952328" cy="334226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400648" y="764704"/>
            <a:ext cx="4656509" cy="3170099"/>
          </a:xfrm>
          <a:prstGeom prst="rect">
            <a:avLst/>
          </a:prstGeom>
        </p:spPr>
        <p:txBody>
          <a:bodyPr wrap="square">
            <a:spAutoFit/>
          </a:bodyPr>
          <a:lstStyle/>
          <a:p>
            <a:r>
              <a:rPr lang="en-US" sz="2000" dirty="0"/>
              <a:t>In Figure 1 transistor T2 is used to turn on and off the pixel. </a:t>
            </a:r>
          </a:p>
          <a:p>
            <a:r>
              <a:rPr lang="en-US" sz="2000" dirty="0"/>
              <a:t>This is fairly similar to any other active matrix display. </a:t>
            </a:r>
          </a:p>
          <a:p>
            <a:r>
              <a:rPr lang="en-US" sz="2000" dirty="0"/>
              <a:t>T1 is used as a current source where the current is given by its gate source voltage. </a:t>
            </a:r>
          </a:p>
          <a:p>
            <a:r>
              <a:rPr lang="en-US" sz="2000" dirty="0"/>
              <a:t>To have a good current source T1 needs to be operated in the saturated region beyond the cut off voltage with sufficient drain source voltage. </a:t>
            </a:r>
          </a:p>
        </p:txBody>
      </p:sp>
      <p:sp>
        <p:nvSpPr>
          <p:cNvPr id="5" name="Ορθογώνιο 4"/>
          <p:cNvSpPr/>
          <p:nvPr/>
        </p:nvSpPr>
        <p:spPr>
          <a:xfrm>
            <a:off x="476291" y="3934803"/>
            <a:ext cx="8159840" cy="1631216"/>
          </a:xfrm>
          <a:prstGeom prst="rect">
            <a:avLst/>
          </a:prstGeom>
        </p:spPr>
        <p:txBody>
          <a:bodyPr wrap="square">
            <a:spAutoFit/>
          </a:bodyPr>
          <a:lstStyle/>
          <a:p>
            <a:r>
              <a:rPr lang="en-US" sz="2000" dirty="0"/>
              <a:t>Cs is the storage capacitor which holds the gate voltage of T1 and thus the current, until the pixel is addressed again until the next frame is written.</a:t>
            </a:r>
          </a:p>
          <a:p>
            <a:r>
              <a:rPr lang="en-US" sz="2000" dirty="0"/>
              <a:t>The simple single transistor current source of Figure 1 has a major cost advantage since only one transistor is required, programming the current through the OLED.</a:t>
            </a:r>
            <a:endParaRPr lang="el-GR" sz="2000" dirty="0"/>
          </a:p>
        </p:txBody>
      </p:sp>
      <p:pic>
        <p:nvPicPr>
          <p:cNvPr id="6" name="Picture 5">
            <a:extLst>
              <a:ext uri="{FF2B5EF4-FFF2-40B4-BE49-F238E27FC236}">
                <a16:creationId xmlns:a16="http://schemas.microsoft.com/office/drawing/2014/main" id="{223ACCD5-39DE-4FCF-9469-E7711CC8F520}"/>
              </a:ext>
            </a:extLst>
          </p:cNvPr>
          <p:cNvPicPr>
            <a:picLocks noChangeAspect="1"/>
          </p:cNvPicPr>
          <p:nvPr/>
        </p:nvPicPr>
        <p:blipFill>
          <a:blip r:embed="rId3"/>
          <a:stretch>
            <a:fillRect/>
          </a:stretch>
        </p:blipFill>
        <p:spPr>
          <a:xfrm>
            <a:off x="84407" y="6093296"/>
            <a:ext cx="8943607" cy="670618"/>
          </a:xfrm>
          <a:prstGeom prst="rect">
            <a:avLst/>
          </a:prstGeom>
        </p:spPr>
      </p:pic>
    </p:spTree>
    <p:extLst>
      <p:ext uri="{BB962C8B-B14F-4D97-AF65-F5344CB8AC3E}">
        <p14:creationId xmlns:p14="http://schemas.microsoft.com/office/powerpoint/2010/main" val="26037153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51483" y="620687"/>
            <a:ext cx="4896544" cy="5262979"/>
          </a:xfrm>
          <a:prstGeom prst="rect">
            <a:avLst/>
          </a:prstGeom>
        </p:spPr>
        <p:txBody>
          <a:bodyPr wrap="square">
            <a:spAutoFit/>
          </a:bodyPr>
          <a:lstStyle/>
          <a:p>
            <a:r>
              <a:rPr lang="en-US" sz="2400" dirty="0"/>
              <a:t>Color can be expressed by the combination of red, green, and blue subpixels. </a:t>
            </a:r>
          </a:p>
          <a:p>
            <a:r>
              <a:rPr lang="en-US" sz="2400" dirty="0"/>
              <a:t>Most data drivers can handle 6 - or 8 - bit grayscales , and for special applications, such as medical use, 10 or 12 bits are used.</a:t>
            </a:r>
          </a:p>
          <a:p>
            <a:r>
              <a:rPr lang="en-US" sz="2400" dirty="0"/>
              <a:t>When an 8 - bit grayscale is used, each (R, B, or G) subpixel can display</a:t>
            </a:r>
          </a:p>
          <a:p>
            <a:r>
              <a:rPr lang="en-US" sz="2400" dirty="0"/>
              <a:t>28 = 256 grayscales therefore, </a:t>
            </a:r>
          </a:p>
          <a:p>
            <a:r>
              <a:rPr lang="en-US" sz="2400" dirty="0"/>
              <a:t>256</a:t>
            </a:r>
            <a:r>
              <a:rPr lang="en-US" sz="2400" baseline="30000" dirty="0"/>
              <a:t>3</a:t>
            </a:r>
            <a:r>
              <a:rPr lang="en-US" sz="2400" dirty="0"/>
              <a:t>= 16,777,216.</a:t>
            </a:r>
          </a:p>
          <a:p>
            <a:r>
              <a:rPr lang="en-US" sz="2400" dirty="0"/>
              <a:t>Almost 16 million colors can be expressed; this is sometimes called a </a:t>
            </a:r>
            <a:r>
              <a:rPr lang="en-US" sz="2400" i="1" dirty="0"/>
              <a:t>full -color display</a:t>
            </a:r>
            <a:endParaRPr lang="en-US" sz="24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215927"/>
            <a:ext cx="3008561" cy="274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s.hswstatic.com/gif/oled-activ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735" y="620687"/>
            <a:ext cx="2544930" cy="2163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9D61773-7430-4FC2-9587-89625BD8AA79}"/>
              </a:ext>
            </a:extLst>
          </p:cNvPr>
          <p:cNvPicPr>
            <a:picLocks noChangeAspect="1"/>
          </p:cNvPicPr>
          <p:nvPr/>
        </p:nvPicPr>
        <p:blipFill>
          <a:blip r:embed="rId4"/>
          <a:stretch>
            <a:fillRect/>
          </a:stretch>
        </p:blipFill>
        <p:spPr>
          <a:xfrm>
            <a:off x="100196" y="6167745"/>
            <a:ext cx="8943607" cy="670618"/>
          </a:xfrm>
          <a:prstGeom prst="rect">
            <a:avLst/>
          </a:prstGeom>
        </p:spPr>
      </p:pic>
    </p:spTree>
    <p:extLst>
      <p:ext uri="{BB962C8B-B14F-4D97-AF65-F5344CB8AC3E}">
        <p14:creationId xmlns:p14="http://schemas.microsoft.com/office/powerpoint/2010/main" val="666967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2"/>
          <a:stretch>
            <a:fillRect/>
          </a:stretch>
        </p:blipFill>
        <p:spPr>
          <a:xfrm>
            <a:off x="100196" y="6093296"/>
            <a:ext cx="8943607" cy="670618"/>
          </a:xfrm>
          <a:prstGeom prst="rect">
            <a:avLst/>
          </a:prstGeom>
        </p:spPr>
      </p:pic>
      <p:pic>
        <p:nvPicPr>
          <p:cNvPr id="7172" name="Picture 4" descr="Image result for s10 samsung foldable">
            <a:extLst>
              <a:ext uri="{FF2B5EF4-FFF2-40B4-BE49-F238E27FC236}">
                <a16:creationId xmlns:a16="http://schemas.microsoft.com/office/drawing/2014/main" id="{ABE3DECD-49E0-43FD-B973-2256E658E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132" y="1228430"/>
            <a:ext cx="4771979" cy="26723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013A05-C572-4AA2-A7E4-3B6D34FD5473}"/>
              </a:ext>
            </a:extLst>
          </p:cNvPr>
          <p:cNvSpPr/>
          <p:nvPr/>
        </p:nvSpPr>
        <p:spPr>
          <a:xfrm>
            <a:off x="2123728" y="4508480"/>
            <a:ext cx="6102424" cy="369332"/>
          </a:xfrm>
          <a:prstGeom prst="rect">
            <a:avLst/>
          </a:prstGeom>
        </p:spPr>
        <p:txBody>
          <a:bodyPr wrap="square">
            <a:spAutoFit/>
          </a:bodyPr>
          <a:lstStyle/>
          <a:p>
            <a:r>
              <a:rPr lang="en-US" dirty="0">
                <a:hlinkClick r:id="rId4"/>
              </a:rPr>
              <a:t>https://www.youtube.com/watch?v=aRf13KiRUVM</a:t>
            </a:r>
            <a:r>
              <a:rPr lang="en-US" dirty="0"/>
              <a:t> </a:t>
            </a:r>
            <a:endParaRPr lang="el-GR" dirty="0"/>
          </a:p>
        </p:txBody>
      </p:sp>
    </p:spTree>
    <p:extLst>
      <p:ext uri="{BB962C8B-B14F-4D97-AF65-F5344CB8AC3E}">
        <p14:creationId xmlns:p14="http://schemas.microsoft.com/office/powerpoint/2010/main" val="11870532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657609" y="692696"/>
            <a:ext cx="7920880" cy="4970591"/>
          </a:xfrm>
          <a:prstGeom prst="rect">
            <a:avLst/>
          </a:prstGeom>
        </p:spPr>
        <p:txBody>
          <a:bodyPr wrap="square">
            <a:spAutoFit/>
          </a:bodyPr>
          <a:lstStyle/>
          <a:p>
            <a:r>
              <a:rPr lang="en-US" sz="3200" b="1" dirty="0">
                <a:solidFill>
                  <a:srgbClr val="0070C0"/>
                </a:solidFill>
                <a:latin typeface="Arial Narrow" pitchFamily="34" charset="0"/>
              </a:rPr>
              <a:t>Common display technologies</a:t>
            </a:r>
          </a:p>
          <a:p>
            <a:endParaRPr lang="en-US" sz="2000" b="1" dirty="0">
              <a:solidFill>
                <a:srgbClr val="0070C0"/>
              </a:solidFill>
              <a:latin typeface="Arial Narrow" pitchFamily="34" charset="0"/>
            </a:endParaRPr>
          </a:p>
          <a:p>
            <a:pPr marL="722313" indent="-722313">
              <a:lnSpc>
                <a:spcPts val="3000"/>
              </a:lnSpc>
              <a:spcAft>
                <a:spcPts val="600"/>
              </a:spcAft>
              <a:buFont typeface="Wingdings" pitchFamily="2" charset="2"/>
              <a:buChar char="Ø"/>
            </a:pPr>
            <a:r>
              <a:rPr lang="en-US" sz="2400" b="1" dirty="0">
                <a:latin typeface="Arial Narrow" pitchFamily="34" charset="0"/>
              </a:rPr>
              <a:t>Cathode ray tube display (CRT)</a:t>
            </a:r>
          </a:p>
          <a:p>
            <a:pPr marL="722313" indent="-722313">
              <a:lnSpc>
                <a:spcPts val="3000"/>
              </a:lnSpc>
              <a:spcAft>
                <a:spcPts val="600"/>
              </a:spcAft>
              <a:buFont typeface="Wingdings" pitchFamily="2" charset="2"/>
              <a:buChar char="Ø"/>
            </a:pPr>
            <a:r>
              <a:rPr lang="en-US" sz="2400" b="1" dirty="0">
                <a:latin typeface="Arial Narrow" pitchFamily="34" charset="0"/>
              </a:rPr>
              <a:t>Light-emitting diode display (LED)</a:t>
            </a:r>
          </a:p>
          <a:p>
            <a:pPr marL="722313" indent="-722313">
              <a:lnSpc>
                <a:spcPts val="3000"/>
              </a:lnSpc>
              <a:spcAft>
                <a:spcPts val="600"/>
              </a:spcAft>
              <a:buFont typeface="Wingdings" pitchFamily="2" charset="2"/>
              <a:buChar char="Ø"/>
            </a:pPr>
            <a:r>
              <a:rPr lang="en-US" sz="2400" dirty="0">
                <a:latin typeface="Arial Narrow" pitchFamily="34" charset="0"/>
              </a:rPr>
              <a:t>Electroluminescent display (ELD)</a:t>
            </a:r>
          </a:p>
          <a:p>
            <a:pPr marL="722313" indent="-722313">
              <a:lnSpc>
                <a:spcPts val="3000"/>
              </a:lnSpc>
              <a:spcAft>
                <a:spcPts val="600"/>
              </a:spcAft>
              <a:buFont typeface="Wingdings" pitchFamily="2" charset="2"/>
              <a:buChar char="Ø"/>
            </a:pPr>
            <a:r>
              <a:rPr lang="en-US" sz="2400" dirty="0">
                <a:latin typeface="Arial Narrow" pitchFamily="34" charset="0"/>
              </a:rPr>
              <a:t>Electronic paper, E-Ink</a:t>
            </a:r>
          </a:p>
          <a:p>
            <a:pPr marL="722313" indent="-722313">
              <a:lnSpc>
                <a:spcPts val="3000"/>
              </a:lnSpc>
              <a:spcAft>
                <a:spcPts val="600"/>
              </a:spcAft>
              <a:buFont typeface="Wingdings" pitchFamily="2" charset="2"/>
              <a:buChar char="Ø"/>
            </a:pPr>
            <a:r>
              <a:rPr lang="en-US" sz="2400" b="1" dirty="0">
                <a:latin typeface="Arial Narrow" pitchFamily="34" charset="0"/>
              </a:rPr>
              <a:t>Plasma display panel (PDP)</a:t>
            </a:r>
          </a:p>
          <a:p>
            <a:pPr marL="722313" indent="-722313">
              <a:lnSpc>
                <a:spcPts val="3000"/>
              </a:lnSpc>
              <a:spcAft>
                <a:spcPts val="600"/>
              </a:spcAft>
              <a:buFont typeface="Wingdings" pitchFamily="2" charset="2"/>
              <a:buChar char="Ø"/>
            </a:pPr>
            <a:r>
              <a:rPr lang="en-US" sz="2400" b="1" dirty="0">
                <a:latin typeface="Arial Narrow" pitchFamily="34" charset="0"/>
              </a:rPr>
              <a:t>Liquid crystal display (LCD)</a:t>
            </a:r>
            <a:r>
              <a:rPr lang="en-US" sz="2400" dirty="0">
                <a:latin typeface="Arial Narrow" pitchFamily="34" charset="0"/>
              </a:rPr>
              <a:t> </a:t>
            </a:r>
          </a:p>
          <a:p>
            <a:pPr marL="722313" lvl="1" indent="-722313">
              <a:lnSpc>
                <a:spcPts val="3000"/>
              </a:lnSpc>
              <a:spcAft>
                <a:spcPts val="600"/>
              </a:spcAft>
              <a:buFont typeface="Wingdings" pitchFamily="2" charset="2"/>
              <a:buChar char="Ø"/>
            </a:pPr>
            <a:r>
              <a:rPr lang="en-US" sz="2400" dirty="0">
                <a:latin typeface="Arial Narrow" pitchFamily="34" charset="0"/>
              </a:rPr>
              <a:t>High-Performance Addressing display (HPA)</a:t>
            </a:r>
          </a:p>
          <a:p>
            <a:pPr marL="722313" lvl="1" indent="-722313">
              <a:lnSpc>
                <a:spcPts val="3000"/>
              </a:lnSpc>
              <a:spcAft>
                <a:spcPts val="600"/>
              </a:spcAft>
              <a:buFont typeface="Wingdings" pitchFamily="2" charset="2"/>
              <a:buChar char="Ø"/>
            </a:pPr>
            <a:r>
              <a:rPr lang="en-US" sz="2400" b="1" dirty="0">
                <a:latin typeface="Arial Narrow" pitchFamily="34" charset="0"/>
              </a:rPr>
              <a:t>Thin-film transistor display (TFT)</a:t>
            </a:r>
          </a:p>
          <a:p>
            <a:pPr marL="722313" indent="-722313">
              <a:lnSpc>
                <a:spcPts val="3000"/>
              </a:lnSpc>
              <a:spcAft>
                <a:spcPts val="600"/>
              </a:spcAft>
              <a:buFont typeface="Wingdings" pitchFamily="2" charset="2"/>
              <a:buChar char="Ø"/>
            </a:pPr>
            <a:r>
              <a:rPr lang="en-US" sz="2400" b="1" dirty="0">
                <a:latin typeface="Arial Narrow" pitchFamily="34" charset="0"/>
              </a:rPr>
              <a:t>Organic light-emitting diode display (OLED)</a:t>
            </a:r>
          </a:p>
        </p:txBody>
      </p:sp>
      <p:pic>
        <p:nvPicPr>
          <p:cNvPr id="4" name="Picture 3">
            <a:extLst>
              <a:ext uri="{FF2B5EF4-FFF2-40B4-BE49-F238E27FC236}">
                <a16:creationId xmlns:a16="http://schemas.microsoft.com/office/drawing/2014/main" id="{F9876E7C-621E-4F54-B5DE-41CC61EE03DC}"/>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985336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657609" y="1412776"/>
            <a:ext cx="7920880" cy="4539704"/>
          </a:xfrm>
          <a:prstGeom prst="rect">
            <a:avLst/>
          </a:prstGeom>
        </p:spPr>
        <p:txBody>
          <a:bodyPr wrap="square">
            <a:spAutoFit/>
          </a:bodyPr>
          <a:lstStyle/>
          <a:p>
            <a:pPr marL="711200" lvl="0" indent="-347663">
              <a:spcAft>
                <a:spcPts val="600"/>
              </a:spcAft>
              <a:buFont typeface="Wingdings" panose="05000000000000000000" pitchFamily="2" charset="2"/>
              <a:buChar char="§"/>
            </a:pPr>
            <a:r>
              <a:rPr lang="en-US" sz="2400" dirty="0">
                <a:latin typeface="Arial Narrow" pitchFamily="34" charset="0"/>
              </a:rPr>
              <a:t>Large pixel pitch, meaning either low resolution or a large screen. As such, color plasma displays are only produced in sizes over 32 inches (81 cm) and 1080p displays are only available from sizes of 42" upwards.</a:t>
            </a:r>
            <a:endParaRPr lang="el-GR" sz="2400" dirty="0">
              <a:latin typeface="Arial Narrow" pitchFamily="34" charset="0"/>
            </a:endParaRPr>
          </a:p>
          <a:p>
            <a:pPr marL="711200" lvl="0" indent="-347663">
              <a:spcAft>
                <a:spcPts val="600"/>
              </a:spcAft>
              <a:buFont typeface="Wingdings" panose="05000000000000000000" pitchFamily="2" charset="2"/>
              <a:buChar char="§"/>
            </a:pPr>
            <a:r>
              <a:rPr lang="en-US" sz="2400" dirty="0">
                <a:latin typeface="Arial Narrow" pitchFamily="34" charset="0"/>
              </a:rPr>
              <a:t>Image flicker due to being phosphor-based though modern plasma displays make this effect less noticeable.</a:t>
            </a:r>
            <a:endParaRPr lang="el-GR" sz="2400" dirty="0">
              <a:latin typeface="Arial Narrow" pitchFamily="34" charset="0"/>
            </a:endParaRPr>
          </a:p>
          <a:p>
            <a:pPr marL="711200" lvl="0" indent="-347663">
              <a:spcAft>
                <a:spcPts val="600"/>
              </a:spcAft>
              <a:buFont typeface="Wingdings" panose="05000000000000000000" pitchFamily="2" charset="2"/>
              <a:buChar char="§"/>
            </a:pPr>
            <a:r>
              <a:rPr lang="en-US" sz="2400" dirty="0">
                <a:latin typeface="Arial Narrow" pitchFamily="34" charset="0"/>
              </a:rPr>
              <a:t>Glass screen can induce glare and reflections.</a:t>
            </a:r>
            <a:endParaRPr lang="el-GR" sz="2400" dirty="0">
              <a:latin typeface="Arial Narrow" pitchFamily="34" charset="0"/>
            </a:endParaRPr>
          </a:p>
          <a:p>
            <a:pPr marL="711200" lvl="0" indent="-347663">
              <a:spcAft>
                <a:spcPts val="600"/>
              </a:spcAft>
              <a:buFont typeface="Wingdings" panose="05000000000000000000" pitchFamily="2" charset="2"/>
              <a:buChar char="§"/>
            </a:pPr>
            <a:r>
              <a:rPr lang="en-US" sz="2400" dirty="0">
                <a:latin typeface="Arial Narrow" pitchFamily="34" charset="0"/>
              </a:rPr>
              <a:t>High operating temperature and power consumption. </a:t>
            </a:r>
            <a:r>
              <a:rPr lang="el-GR" sz="2400" dirty="0">
                <a:latin typeface="Arial Narrow" pitchFamily="34" charset="0"/>
              </a:rPr>
              <a:t>LCDs consume less power.</a:t>
            </a:r>
          </a:p>
          <a:p>
            <a:pPr marL="711200" lvl="0" indent="-347663">
              <a:spcAft>
                <a:spcPts val="600"/>
              </a:spcAft>
              <a:buFont typeface="Wingdings" panose="05000000000000000000" pitchFamily="2" charset="2"/>
              <a:buChar char="§"/>
            </a:pPr>
            <a:r>
              <a:rPr lang="el-GR" sz="2400" dirty="0">
                <a:latin typeface="Arial Narrow" pitchFamily="34" charset="0"/>
              </a:rPr>
              <a:t>Input lag</a:t>
            </a:r>
          </a:p>
          <a:p>
            <a:pPr marL="711200" lvl="0" indent="-347663">
              <a:spcAft>
                <a:spcPts val="600"/>
              </a:spcAft>
              <a:buFont typeface="Wingdings" panose="05000000000000000000" pitchFamily="2" charset="2"/>
              <a:buChar char="§"/>
            </a:pPr>
            <a:r>
              <a:rPr lang="el-GR" sz="2400" dirty="0">
                <a:latin typeface="Arial Narrow" pitchFamily="34" charset="0"/>
              </a:rPr>
              <a:t>Relatively heavy weight</a:t>
            </a:r>
          </a:p>
        </p:txBody>
      </p:sp>
      <p:sp>
        <p:nvSpPr>
          <p:cNvPr id="6" name="Ορθογώνιο 5"/>
          <p:cNvSpPr/>
          <p:nvPr/>
        </p:nvSpPr>
        <p:spPr>
          <a:xfrm>
            <a:off x="657609" y="571372"/>
            <a:ext cx="5772734" cy="584775"/>
          </a:xfrm>
          <a:prstGeom prst="rect">
            <a:avLst/>
          </a:prstGeom>
        </p:spPr>
        <p:txBody>
          <a:bodyPr wrap="none">
            <a:spAutoFit/>
          </a:bodyPr>
          <a:lstStyle/>
          <a:p>
            <a:pPr marL="457200" indent="-457200">
              <a:buFont typeface="Wingdings" panose="05000000000000000000" pitchFamily="2" charset="2"/>
              <a:buChar char="Ø"/>
            </a:pPr>
            <a:r>
              <a:rPr lang="en-US" sz="3200" b="1" dirty="0">
                <a:effectLst>
                  <a:outerShdw blurRad="38100" dist="38100" dir="2700000" algn="tl">
                    <a:srgbClr val="000000">
                      <a:alpha val="43137"/>
                    </a:srgbClr>
                  </a:outerShdw>
                </a:effectLst>
                <a:latin typeface="Arial Narrow" pitchFamily="34" charset="0"/>
              </a:rPr>
              <a:t>Plasma display (Disadvantages)</a:t>
            </a:r>
            <a:endParaRPr lang="el-GR" sz="3200" b="1" dirty="0">
              <a:effectLst>
                <a:outerShdw blurRad="38100" dist="38100" dir="2700000" algn="tl">
                  <a:srgbClr val="000000">
                    <a:alpha val="43137"/>
                  </a:srgbClr>
                </a:outerShdw>
              </a:effectLst>
              <a:latin typeface="Arial Narrow" pitchFamily="34" charset="0"/>
            </a:endParaRPr>
          </a:p>
        </p:txBody>
      </p:sp>
      <p:pic>
        <p:nvPicPr>
          <p:cNvPr id="7" name="Picture 6">
            <a:extLst>
              <a:ext uri="{FF2B5EF4-FFF2-40B4-BE49-F238E27FC236}">
                <a16:creationId xmlns:a16="http://schemas.microsoft.com/office/drawing/2014/main" id="{3FBF8A06-385C-4418-B468-FAF440B0B83C}"/>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2630810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755576" y="1268760"/>
            <a:ext cx="7920880" cy="4385816"/>
          </a:xfrm>
          <a:prstGeom prst="rect">
            <a:avLst/>
          </a:prstGeom>
        </p:spPr>
        <p:txBody>
          <a:bodyPr wrap="square">
            <a:spAutoFit/>
          </a:bodyPr>
          <a:lstStyle/>
          <a:p>
            <a:pPr marL="711200" lvl="0" indent="-347663">
              <a:spcAft>
                <a:spcPts val="600"/>
              </a:spcAft>
              <a:buFont typeface="Wingdings" panose="05000000000000000000" pitchFamily="2" charset="2"/>
              <a:buChar char="§"/>
            </a:pPr>
            <a:r>
              <a:rPr lang="en-US" sz="2400" dirty="0">
                <a:latin typeface="Arial Narrow" pitchFamily="34" charset="0"/>
              </a:rPr>
              <a:t>For those who wish to listen to AM radio, or are amateur radio operators (hams) or shortwave listeners (SWL), the radio frequency interference (RFI) from these devices can be irritating or disabling.</a:t>
            </a:r>
            <a:endParaRPr lang="el-GR" sz="2400" dirty="0">
              <a:latin typeface="Arial Narrow" pitchFamily="34" charset="0"/>
            </a:endParaRPr>
          </a:p>
          <a:p>
            <a:pPr marL="711200" lvl="0" indent="-347663">
              <a:spcAft>
                <a:spcPts val="600"/>
              </a:spcAft>
              <a:buFont typeface="Wingdings" panose="05000000000000000000" pitchFamily="2" charset="2"/>
              <a:buChar char="§"/>
            </a:pPr>
            <a:r>
              <a:rPr lang="en-US" sz="2400" dirty="0">
                <a:latin typeface="Arial Narrow" pitchFamily="34" charset="0"/>
              </a:rPr>
              <a:t>Relatively fragile; should only be transported, stored, and operated upright, as the glass screen can shatter under the display's own weight if not supported properly.</a:t>
            </a:r>
            <a:endParaRPr lang="el-GR" sz="2400" dirty="0">
              <a:latin typeface="Arial Narrow" pitchFamily="34" charset="0"/>
            </a:endParaRPr>
          </a:p>
          <a:p>
            <a:pPr marL="711200" lvl="0" indent="-347663">
              <a:spcAft>
                <a:spcPts val="600"/>
              </a:spcAft>
              <a:buFont typeface="Wingdings" panose="05000000000000000000" pitchFamily="2" charset="2"/>
              <a:buChar char="§"/>
            </a:pPr>
            <a:r>
              <a:rPr lang="en-US" sz="2400" dirty="0">
                <a:latin typeface="Arial Narrow" pitchFamily="34" charset="0"/>
              </a:rPr>
              <a:t>Cannot be used with light guns/pens.</a:t>
            </a:r>
            <a:endParaRPr lang="el-GR" sz="2400" dirty="0">
              <a:latin typeface="Arial Narrow" pitchFamily="34" charset="0"/>
            </a:endParaRPr>
          </a:p>
          <a:p>
            <a:pPr marL="711200" lvl="0" indent="-347663">
              <a:spcAft>
                <a:spcPts val="600"/>
              </a:spcAft>
              <a:buFont typeface="Wingdings" panose="05000000000000000000" pitchFamily="2" charset="2"/>
              <a:buChar char="§"/>
            </a:pPr>
            <a:r>
              <a:rPr lang="en-US" sz="2400" dirty="0">
                <a:latin typeface="Arial Narrow" pitchFamily="34" charset="0"/>
              </a:rPr>
              <a:t>Defective pixels such as dead pixels and stuck pixels may occur either during manufacturing (except stuck pixels) or through use.</a:t>
            </a:r>
            <a:endParaRPr lang="el-GR" sz="2400" dirty="0">
              <a:latin typeface="Arial Narrow" pitchFamily="34" charset="0"/>
            </a:endParaRPr>
          </a:p>
        </p:txBody>
      </p:sp>
      <p:sp>
        <p:nvSpPr>
          <p:cNvPr id="6" name="Ορθογώνιο 5"/>
          <p:cNvSpPr/>
          <p:nvPr/>
        </p:nvSpPr>
        <p:spPr>
          <a:xfrm>
            <a:off x="728373" y="571372"/>
            <a:ext cx="5296643" cy="523220"/>
          </a:xfrm>
          <a:prstGeom prst="rect">
            <a:avLst/>
          </a:prstGeom>
        </p:spPr>
        <p:txBody>
          <a:bodyPr wrap="none">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Plasma display (Disadvantages)</a:t>
            </a:r>
            <a:endParaRPr lang="el-GR" sz="2800" b="1"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19A44A1-21B6-4CB7-99FD-A1B832A5393E}"/>
              </a:ext>
            </a:extLst>
          </p:cNvPr>
          <p:cNvPicPr>
            <a:picLocks noChangeAspect="1"/>
          </p:cNvPicPr>
          <p:nvPr/>
        </p:nvPicPr>
        <p:blipFill>
          <a:blip r:embed="rId2"/>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3345061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431541" y="1130284"/>
            <a:ext cx="8280920" cy="4893647"/>
          </a:xfrm>
          <a:prstGeom prst="rect">
            <a:avLst/>
          </a:prstGeom>
        </p:spPr>
        <p:txBody>
          <a:bodyPr wrap="square">
            <a:spAutoFit/>
          </a:bodyPr>
          <a:lstStyle/>
          <a:p>
            <a:pPr marL="711200" lvl="0" indent="-347663">
              <a:buFont typeface="Wingdings" panose="05000000000000000000" pitchFamily="2" charset="2"/>
              <a:buChar char="§"/>
            </a:pPr>
            <a:r>
              <a:rPr lang="en-US" sz="2400" b="1" dirty="0"/>
              <a:t>Only one native resolution</a:t>
            </a:r>
            <a:r>
              <a:rPr lang="en-US" sz="2400" dirty="0"/>
              <a:t>. </a:t>
            </a:r>
          </a:p>
          <a:p>
            <a:pPr marL="717550" lvl="0"/>
            <a:r>
              <a:rPr lang="en-US" sz="2000" dirty="0">
                <a:latin typeface="Arial Narrow" pitchFamily="34" charset="0"/>
              </a:rPr>
              <a:t>Displaying any other resolution either requires a video scaler, causing blurriness and jagged edges; or running the display at native resolution using 1:1 pixel mapping, causing the image either not to fill the screen (letterboxed display), or to run off the lower right edge of the screen.</a:t>
            </a:r>
          </a:p>
          <a:p>
            <a:pPr marL="717550" lvl="0"/>
            <a:endParaRPr lang="el-GR" sz="2000" dirty="0">
              <a:latin typeface="Arial Narrow" pitchFamily="34" charset="0"/>
            </a:endParaRPr>
          </a:p>
          <a:p>
            <a:pPr marL="711200" lvl="0" indent="-347663">
              <a:buFont typeface="Wingdings" panose="05000000000000000000" pitchFamily="2" charset="2"/>
              <a:buChar char="§"/>
            </a:pPr>
            <a:r>
              <a:rPr lang="en-US" sz="2400" b="1" dirty="0"/>
              <a:t>Fixed bit depth</a:t>
            </a:r>
            <a:r>
              <a:rPr lang="en-US" sz="2400" dirty="0">
                <a:latin typeface="Arial Narrow" pitchFamily="34" charset="0"/>
              </a:rPr>
              <a:t>, </a:t>
            </a:r>
          </a:p>
          <a:p>
            <a:pPr marL="717550" lvl="0"/>
            <a:r>
              <a:rPr lang="en-US" sz="2000" dirty="0">
                <a:latin typeface="Arial Narrow" pitchFamily="34" charset="0"/>
              </a:rPr>
              <a:t>many cheaper LCDs are only able to display 262,000 colors. 8-bit S-IPS panels can display 16 million colors and have significantly better black level, but are expensive and have slower response time.</a:t>
            </a:r>
          </a:p>
          <a:p>
            <a:pPr marL="717550" lvl="0"/>
            <a:endParaRPr lang="el-GR" sz="2000" dirty="0">
              <a:latin typeface="Arial Narrow" pitchFamily="34" charset="0"/>
            </a:endParaRPr>
          </a:p>
          <a:p>
            <a:pPr marL="711200" lvl="0" indent="-347663">
              <a:buFont typeface="Wingdings" panose="05000000000000000000" pitchFamily="2" charset="2"/>
              <a:buChar char="§"/>
            </a:pPr>
            <a:r>
              <a:rPr lang="en-US" sz="2400" b="1" dirty="0"/>
              <a:t>Input lag</a:t>
            </a:r>
            <a:r>
              <a:rPr lang="en-US" sz="2400" dirty="0">
                <a:latin typeface="Arial Narrow" pitchFamily="34" charset="0"/>
              </a:rPr>
              <a:t>, </a:t>
            </a:r>
          </a:p>
          <a:p>
            <a:pPr marL="708025" lvl="0"/>
            <a:r>
              <a:rPr lang="en-US" sz="2000" dirty="0">
                <a:latin typeface="Arial Narrow" pitchFamily="34" charset="0"/>
              </a:rPr>
              <a:t>because the LCD's A/D converter waits for each frame to be completely outputted before drawing it to the LCD panel. Also some modern LCDs do post-processing before displaying the image, which adds an additional lag. </a:t>
            </a:r>
            <a:endParaRPr lang="el-GR" sz="2000" dirty="0">
              <a:latin typeface="Arial Narrow" pitchFamily="34" charset="0"/>
            </a:endParaRPr>
          </a:p>
        </p:txBody>
      </p:sp>
      <p:sp>
        <p:nvSpPr>
          <p:cNvPr id="6" name="Ορθογώνιο 5"/>
          <p:cNvSpPr/>
          <p:nvPr/>
        </p:nvSpPr>
        <p:spPr>
          <a:xfrm>
            <a:off x="467544" y="404664"/>
            <a:ext cx="6742743" cy="523220"/>
          </a:xfrm>
          <a:prstGeom prst="rect">
            <a:avLst/>
          </a:prstGeom>
        </p:spPr>
        <p:txBody>
          <a:bodyPr wrap="none">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LCD  displays and LCD TV (disadvantages)</a:t>
            </a:r>
            <a:endParaRPr lang="el-GR" sz="2800" b="1"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BC90F0A4-D67E-4E34-A607-080A4F5720FD}"/>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9481839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mparison of LCD, LED and OLED">
            <a:extLst>
              <a:ext uri="{FF2B5EF4-FFF2-40B4-BE49-F238E27FC236}">
                <a16:creationId xmlns:a16="http://schemas.microsoft.com/office/drawing/2014/main" id="{9D609DB9-FCFC-4370-9117-93BC5669D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5" y="35974"/>
            <a:ext cx="9144000" cy="5068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5505A05-ECA6-4369-AF62-E836C68AEA57}"/>
              </a:ext>
            </a:extLst>
          </p:cNvPr>
          <p:cNvPicPr>
            <a:picLocks noChangeAspect="1"/>
          </p:cNvPicPr>
          <p:nvPr/>
        </p:nvPicPr>
        <p:blipFill>
          <a:blip r:embed="rId3"/>
          <a:stretch>
            <a:fillRect/>
          </a:stretch>
        </p:blipFill>
        <p:spPr>
          <a:xfrm>
            <a:off x="136199" y="6093296"/>
            <a:ext cx="8943607" cy="670618"/>
          </a:xfrm>
          <a:prstGeom prst="rect">
            <a:avLst/>
          </a:prstGeom>
        </p:spPr>
      </p:pic>
      <p:sp>
        <p:nvSpPr>
          <p:cNvPr id="4" name="TextBox 3">
            <a:extLst>
              <a:ext uri="{FF2B5EF4-FFF2-40B4-BE49-F238E27FC236}">
                <a16:creationId xmlns:a16="http://schemas.microsoft.com/office/drawing/2014/main" id="{72933585-294A-4003-8A68-56D32134575B}"/>
              </a:ext>
            </a:extLst>
          </p:cNvPr>
          <p:cNvSpPr txBox="1"/>
          <p:nvPr/>
        </p:nvSpPr>
        <p:spPr>
          <a:xfrm>
            <a:off x="587285" y="5229746"/>
            <a:ext cx="7920880" cy="369332"/>
          </a:xfrm>
          <a:prstGeom prst="rect">
            <a:avLst/>
          </a:prstGeom>
          <a:noFill/>
        </p:spPr>
        <p:txBody>
          <a:bodyPr wrap="square" rtlCol="0">
            <a:spAutoFit/>
          </a:bodyPr>
          <a:lstStyle/>
          <a:p>
            <a:pPr algn="ctr"/>
            <a:r>
              <a:rPr lang="en-US"/>
              <a:t>OLEDs have better Power Efficiency and Thickness</a:t>
            </a:r>
          </a:p>
        </p:txBody>
      </p:sp>
      <p:sp>
        <p:nvSpPr>
          <p:cNvPr id="6" name="Rectangle 5">
            <a:extLst>
              <a:ext uri="{FF2B5EF4-FFF2-40B4-BE49-F238E27FC236}">
                <a16:creationId xmlns:a16="http://schemas.microsoft.com/office/drawing/2014/main" id="{8D9A3019-DCD0-4F79-A9A9-A60561D37F24}"/>
              </a:ext>
            </a:extLst>
          </p:cNvPr>
          <p:cNvSpPr/>
          <p:nvPr/>
        </p:nvSpPr>
        <p:spPr>
          <a:xfrm>
            <a:off x="827584" y="5661521"/>
            <a:ext cx="7920880" cy="261610"/>
          </a:xfrm>
          <a:prstGeom prst="rect">
            <a:avLst/>
          </a:prstGeom>
        </p:spPr>
        <p:txBody>
          <a:bodyPr wrap="square">
            <a:spAutoFit/>
          </a:bodyPr>
          <a:lstStyle/>
          <a:p>
            <a:pPr algn="ctr"/>
            <a:r>
              <a:rPr lang="en-US" sz="1100" dirty="0">
                <a:hlinkClick r:id="rId4"/>
              </a:rPr>
              <a:t>https://meee-services.com/what-is-oled-and-what-are-the-applications/</a:t>
            </a:r>
            <a:r>
              <a:rPr lang="en-US" sz="1100" dirty="0"/>
              <a:t> </a:t>
            </a:r>
            <a:endParaRPr lang="el-GR" sz="1100" dirty="0"/>
          </a:p>
        </p:txBody>
      </p:sp>
    </p:spTree>
    <p:extLst>
      <p:ext uri="{BB962C8B-B14F-4D97-AF65-F5344CB8AC3E}">
        <p14:creationId xmlns:p14="http://schemas.microsoft.com/office/powerpoint/2010/main" val="36280696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575557" y="845423"/>
            <a:ext cx="7992888" cy="5262979"/>
          </a:xfrm>
          <a:prstGeom prst="rect">
            <a:avLst/>
          </a:prstGeom>
        </p:spPr>
        <p:txBody>
          <a:bodyPr wrap="square">
            <a:spAutoFit/>
          </a:bodyPr>
          <a:lstStyle/>
          <a:p>
            <a:pPr marL="711200" lvl="0" indent="-347663">
              <a:buFont typeface="Wingdings" panose="05000000000000000000" pitchFamily="2" charset="2"/>
              <a:buChar char="§"/>
            </a:pPr>
            <a:r>
              <a:rPr lang="en-US" sz="2400" dirty="0">
                <a:latin typeface="Arial Narrow" pitchFamily="34" charset="0"/>
              </a:rPr>
              <a:t>Dead or stuck pixels may occur during manufacturing or through use.</a:t>
            </a:r>
            <a:endParaRPr lang="el-GR" sz="2400" dirty="0">
              <a:latin typeface="Arial Narrow" pitchFamily="34" charset="0"/>
            </a:endParaRPr>
          </a:p>
          <a:p>
            <a:pPr marL="711200" lvl="0" indent="-347663">
              <a:buFont typeface="Wingdings" panose="05000000000000000000" pitchFamily="2" charset="2"/>
              <a:buChar char="§"/>
            </a:pPr>
            <a:r>
              <a:rPr lang="en-US" sz="2400" dirty="0">
                <a:latin typeface="Arial Narrow" pitchFamily="34" charset="0"/>
              </a:rPr>
              <a:t>In a constant-on situation, thermalization may occur, in which part of the screen has overheated and looks discolored compared to the rest of the screen.</a:t>
            </a:r>
            <a:endParaRPr lang="el-GR" sz="2400" dirty="0">
              <a:latin typeface="Arial Narrow" pitchFamily="34" charset="0"/>
            </a:endParaRPr>
          </a:p>
          <a:p>
            <a:pPr marL="711200" lvl="0" indent="-347663">
              <a:buFont typeface="Wingdings" panose="05000000000000000000" pitchFamily="2" charset="2"/>
              <a:buChar char="§"/>
            </a:pPr>
            <a:r>
              <a:rPr lang="en-US" sz="2400" dirty="0">
                <a:latin typeface="Arial Narrow" pitchFamily="34" charset="0"/>
              </a:rPr>
              <a:t>Unacceptably slow response times in low temperature environments.</a:t>
            </a:r>
            <a:endParaRPr lang="el-GR" sz="2400" dirty="0">
              <a:latin typeface="Arial Narrow" pitchFamily="34" charset="0"/>
            </a:endParaRPr>
          </a:p>
          <a:p>
            <a:pPr marL="711200" lvl="0" indent="-347663">
              <a:buFont typeface="Wingdings" panose="05000000000000000000" pitchFamily="2" charset="2"/>
              <a:buChar char="§"/>
            </a:pPr>
            <a:r>
              <a:rPr lang="en-US" sz="2400" dirty="0">
                <a:latin typeface="Arial Narrow" pitchFamily="34" charset="0"/>
              </a:rPr>
              <a:t>Loss of contrast in high temperature environments.</a:t>
            </a:r>
            <a:endParaRPr lang="el-GR" sz="2400" dirty="0">
              <a:latin typeface="Arial Narrow" pitchFamily="34" charset="0"/>
            </a:endParaRPr>
          </a:p>
          <a:p>
            <a:pPr marL="711200" lvl="0" indent="-347663">
              <a:buFont typeface="Wingdings" panose="05000000000000000000" pitchFamily="2" charset="2"/>
              <a:buChar char="§"/>
            </a:pPr>
            <a:r>
              <a:rPr lang="en-US" sz="2400" dirty="0">
                <a:latin typeface="Arial Narrow" pitchFamily="34" charset="0"/>
              </a:rPr>
              <a:t>Not usually designed to allow easy replacement of the backlight.</a:t>
            </a:r>
            <a:endParaRPr lang="el-GR" sz="2400" dirty="0">
              <a:latin typeface="Arial Narrow" pitchFamily="34" charset="0"/>
            </a:endParaRPr>
          </a:p>
          <a:p>
            <a:pPr marL="711200" lvl="0" indent="-347663">
              <a:buFont typeface="Wingdings" panose="05000000000000000000" pitchFamily="2" charset="2"/>
              <a:buChar char="§"/>
            </a:pPr>
            <a:r>
              <a:rPr lang="en-US" sz="2400" dirty="0">
                <a:latin typeface="Arial Narrow" pitchFamily="34" charset="0"/>
              </a:rPr>
              <a:t>Poor display in direct sunlight. Transflective LCDs provide a large improvement by reflecting natural light, but have not yet been widely adopted.</a:t>
            </a:r>
            <a:endParaRPr lang="el-GR" sz="2400" dirty="0">
              <a:latin typeface="Arial Narrow" pitchFamily="34" charset="0"/>
            </a:endParaRPr>
          </a:p>
          <a:p>
            <a:pPr marL="711200" lvl="0" indent="-347663">
              <a:buFont typeface="Wingdings" panose="05000000000000000000" pitchFamily="2" charset="2"/>
              <a:buChar char="§"/>
            </a:pPr>
            <a:r>
              <a:rPr lang="en-US" sz="2400" dirty="0">
                <a:latin typeface="Arial Narrow" pitchFamily="34" charset="0"/>
              </a:rPr>
              <a:t>Cannot be used with light guns/pens.</a:t>
            </a:r>
            <a:endParaRPr lang="el-GR" sz="2400" dirty="0">
              <a:latin typeface="Arial Narrow" pitchFamily="34" charset="0"/>
            </a:endParaRPr>
          </a:p>
        </p:txBody>
      </p:sp>
      <p:sp>
        <p:nvSpPr>
          <p:cNvPr id="6" name="Ορθογώνιο 5"/>
          <p:cNvSpPr/>
          <p:nvPr/>
        </p:nvSpPr>
        <p:spPr>
          <a:xfrm>
            <a:off x="467544" y="404664"/>
            <a:ext cx="6742743" cy="523220"/>
          </a:xfrm>
          <a:prstGeom prst="rect">
            <a:avLst/>
          </a:prstGeom>
        </p:spPr>
        <p:txBody>
          <a:bodyPr wrap="none">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LCD  displays and LCD TV (disadvantages)</a:t>
            </a:r>
            <a:endParaRPr lang="el-GR" sz="2800" b="1"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D88FFDB-7F5E-4411-9499-3312053DA7F6}"/>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2830662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92"/>
          <p:cNvSpPr txBox="1">
            <a:spLocks/>
          </p:cNvSpPr>
          <p:nvPr/>
        </p:nvSpPr>
        <p:spPr>
          <a:xfrm>
            <a:off x="684654" y="980728"/>
            <a:ext cx="7519500" cy="4968552"/>
          </a:xfrm>
          <a:prstGeom prst="rect">
            <a:avLst/>
          </a:prstGeom>
        </p:spPr>
        <p:txBody>
          <a:bodyPr vert="horz" lIns="91425" tIns="91425" rIns="91425" bIns="91425" rtlCol="0" anchor="t" anchorCtr="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711200" indent="-711200" algn="l">
              <a:spcBef>
                <a:spcPts val="0"/>
              </a:spcBef>
              <a:spcAft>
                <a:spcPts val="600"/>
              </a:spcAft>
              <a:buClr>
                <a:srgbClr val="000000"/>
              </a:buClr>
              <a:buSzPct val="142857"/>
              <a:buFont typeface="Wingdings" panose="05000000000000000000" pitchFamily="2" charset="2"/>
              <a:buChar char="Ø"/>
            </a:pPr>
            <a:r>
              <a:rPr lang="en" sz="2400" dirty="0"/>
              <a:t>Lighter </a:t>
            </a:r>
          </a:p>
          <a:p>
            <a:pPr marL="711200" indent="-711200" algn="l">
              <a:spcBef>
                <a:spcPts val="0"/>
              </a:spcBef>
              <a:spcAft>
                <a:spcPts val="600"/>
              </a:spcAft>
              <a:buClr>
                <a:srgbClr val="000000"/>
              </a:buClr>
              <a:buSzPct val="142857"/>
              <a:buFont typeface="Wingdings" panose="05000000000000000000" pitchFamily="2" charset="2"/>
              <a:buChar char="Ø"/>
            </a:pPr>
            <a:r>
              <a:rPr lang="en" sz="2400" dirty="0"/>
              <a:t>Flexible</a:t>
            </a:r>
          </a:p>
          <a:p>
            <a:pPr marL="711200" indent="-711200" algn="l">
              <a:spcBef>
                <a:spcPts val="0"/>
              </a:spcBef>
              <a:spcAft>
                <a:spcPts val="600"/>
              </a:spcAft>
              <a:buClr>
                <a:srgbClr val="000000"/>
              </a:buClr>
              <a:buSzPct val="142857"/>
              <a:buFont typeface="Wingdings" panose="05000000000000000000" pitchFamily="2" charset="2"/>
              <a:buChar char="Ø"/>
            </a:pPr>
            <a:r>
              <a:rPr lang="en" sz="2400" dirty="0"/>
              <a:t>Thinner</a:t>
            </a:r>
          </a:p>
          <a:p>
            <a:pPr marL="711200" indent="-711200" algn="l">
              <a:spcBef>
                <a:spcPts val="0"/>
              </a:spcBef>
              <a:spcAft>
                <a:spcPts val="600"/>
              </a:spcAft>
              <a:buClr>
                <a:srgbClr val="000000"/>
              </a:buClr>
              <a:buSzPct val="142857"/>
              <a:buFont typeface="Wingdings" panose="05000000000000000000" pitchFamily="2" charset="2"/>
              <a:buChar char="Ø"/>
            </a:pPr>
            <a:r>
              <a:rPr lang="en" sz="2400" dirty="0"/>
              <a:t>Brightness</a:t>
            </a:r>
          </a:p>
          <a:p>
            <a:pPr marL="711200" indent="-711200" algn="just">
              <a:spcBef>
                <a:spcPts val="0"/>
              </a:spcBef>
              <a:spcAft>
                <a:spcPts val="600"/>
              </a:spcAft>
              <a:buClr>
                <a:srgbClr val="000000"/>
              </a:buClr>
              <a:buSzPct val="142857"/>
              <a:buFont typeface="Wingdings" panose="05000000000000000000" pitchFamily="2" charset="2"/>
              <a:buChar char="Ø"/>
            </a:pPr>
            <a:r>
              <a:rPr lang="en" sz="2400" dirty="0"/>
              <a:t>Less Power Consumption </a:t>
            </a:r>
          </a:p>
          <a:p>
            <a:pPr marL="711200" indent="-711200" algn="l">
              <a:spcBef>
                <a:spcPts val="0"/>
              </a:spcBef>
              <a:spcAft>
                <a:spcPts val="600"/>
              </a:spcAft>
              <a:buClr>
                <a:srgbClr val="000000"/>
              </a:buClr>
              <a:buSzPct val="142857"/>
              <a:buFont typeface="Wingdings" panose="05000000000000000000" pitchFamily="2" charset="2"/>
              <a:buChar char="Ø"/>
            </a:pPr>
            <a:r>
              <a:rPr lang="en" sz="2400" dirty="0"/>
              <a:t>Better Efficiency </a:t>
            </a:r>
          </a:p>
          <a:p>
            <a:pPr marL="711200" indent="-711200" algn="l">
              <a:spcBef>
                <a:spcPts val="0"/>
              </a:spcBef>
              <a:spcAft>
                <a:spcPts val="600"/>
              </a:spcAft>
              <a:buClr>
                <a:srgbClr val="000000"/>
              </a:buClr>
              <a:buSzPct val="142857"/>
              <a:buFont typeface="Wingdings" panose="05000000000000000000" pitchFamily="2" charset="2"/>
              <a:buChar char="Ø"/>
            </a:pPr>
            <a:r>
              <a:rPr lang="en" sz="2400" dirty="0"/>
              <a:t>Easier to Produce in Large Sizes</a:t>
            </a:r>
          </a:p>
          <a:p>
            <a:pPr marL="711200" indent="-711200" algn="l">
              <a:spcBef>
                <a:spcPts val="0"/>
              </a:spcBef>
              <a:spcAft>
                <a:spcPts val="600"/>
              </a:spcAft>
              <a:buClr>
                <a:srgbClr val="000000"/>
              </a:buClr>
              <a:buSzPct val="142857"/>
              <a:buFont typeface="Wingdings" panose="05000000000000000000" pitchFamily="2" charset="2"/>
              <a:buChar char="Ø"/>
            </a:pPr>
            <a:r>
              <a:rPr lang="en" sz="2400" dirty="0"/>
              <a:t>Smaller Viewing Distance</a:t>
            </a:r>
          </a:p>
          <a:p>
            <a:pPr marL="711200" indent="-711200" algn="l">
              <a:spcBef>
                <a:spcPts val="0"/>
              </a:spcBef>
              <a:spcAft>
                <a:spcPts val="600"/>
              </a:spcAft>
              <a:buClr>
                <a:srgbClr val="000000"/>
              </a:buClr>
              <a:buSzPct val="142857"/>
              <a:buFont typeface="Wingdings" panose="05000000000000000000" pitchFamily="2" charset="2"/>
              <a:buChar char="Ø"/>
            </a:pPr>
            <a:r>
              <a:rPr lang="en" sz="2400" dirty="0"/>
              <a:t>Better  Viewing Angle</a:t>
            </a:r>
          </a:p>
          <a:p>
            <a:pPr marL="711200" indent="-711200" algn="l">
              <a:spcBef>
                <a:spcPts val="0"/>
              </a:spcBef>
              <a:spcAft>
                <a:spcPts val="600"/>
              </a:spcAft>
              <a:buClr>
                <a:srgbClr val="000000"/>
              </a:buClr>
              <a:buSzPct val="142857"/>
              <a:buFont typeface="Wingdings" panose="05000000000000000000" pitchFamily="2" charset="2"/>
              <a:buChar char="Ø"/>
            </a:pPr>
            <a:r>
              <a:rPr lang="en" sz="2400" dirty="0"/>
              <a:t>Theoretically Cheaper to Make in the Future</a:t>
            </a:r>
          </a:p>
          <a:p>
            <a:pPr marL="711200" indent="-711200" algn="l">
              <a:spcBef>
                <a:spcPts val="0"/>
              </a:spcBef>
              <a:spcAft>
                <a:spcPts val="600"/>
              </a:spcAft>
              <a:buClr>
                <a:srgbClr val="000000"/>
              </a:buClr>
              <a:buSzPct val="142857"/>
              <a:buFont typeface="Wingdings" panose="05000000000000000000" pitchFamily="2" charset="2"/>
              <a:buChar char="Ø"/>
            </a:pPr>
            <a:r>
              <a:rPr lang="en" sz="2400" dirty="0"/>
              <a:t>Faster Response Time </a:t>
            </a:r>
          </a:p>
        </p:txBody>
      </p:sp>
      <p:sp>
        <p:nvSpPr>
          <p:cNvPr id="9" name="TextBox 8"/>
          <p:cNvSpPr txBox="1"/>
          <p:nvPr/>
        </p:nvSpPr>
        <p:spPr>
          <a:xfrm>
            <a:off x="539552" y="373306"/>
            <a:ext cx="8208912" cy="523220"/>
          </a:xfrm>
          <a:prstGeom prst="rect">
            <a:avLst/>
          </a:prstGeom>
          <a:noFill/>
        </p:spPr>
        <p:txBody>
          <a:bodyPr wrap="square" rtlCol="0">
            <a:spAutoFit/>
          </a:bodyPr>
          <a:lstStyle/>
          <a:p>
            <a:r>
              <a:rPr lang="en-US" sz="2800" b="1" dirty="0"/>
              <a:t>We are looking for new devices to be</a:t>
            </a:r>
          </a:p>
        </p:txBody>
      </p:sp>
      <p:pic>
        <p:nvPicPr>
          <p:cNvPr id="5" name="Picture 4">
            <a:extLst>
              <a:ext uri="{FF2B5EF4-FFF2-40B4-BE49-F238E27FC236}">
                <a16:creationId xmlns:a16="http://schemas.microsoft.com/office/drawing/2014/main" id="{C40F31FF-CDFB-4254-BDF1-68D6DC6CEC11}"/>
              </a:ext>
            </a:extLst>
          </p:cNvPr>
          <p:cNvPicPr>
            <a:picLocks noChangeAspect="1"/>
          </p:cNvPicPr>
          <p:nvPr/>
        </p:nvPicPr>
        <p:blipFill>
          <a:blip r:embed="rId2"/>
          <a:stretch>
            <a:fillRect/>
          </a:stretch>
        </p:blipFill>
        <p:spPr>
          <a:xfrm>
            <a:off x="100196" y="6149385"/>
            <a:ext cx="8943607" cy="670618"/>
          </a:xfrm>
          <a:prstGeom prst="rect">
            <a:avLst/>
          </a:prstGeom>
        </p:spPr>
      </p:pic>
    </p:spTree>
    <p:extLst>
      <p:ext uri="{BB962C8B-B14F-4D97-AF65-F5344CB8AC3E}">
        <p14:creationId xmlns:p14="http://schemas.microsoft.com/office/powerpoint/2010/main" val="28884366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791366" y="1205463"/>
            <a:ext cx="7704856" cy="5062924"/>
          </a:xfrm>
          <a:prstGeom prst="rect">
            <a:avLst/>
          </a:prstGeom>
        </p:spPr>
        <p:txBody>
          <a:bodyPr wrap="square">
            <a:spAutoFit/>
          </a:bodyPr>
          <a:lstStyle/>
          <a:p>
            <a:pPr marL="711200" lvl="0" indent="-347663">
              <a:spcAft>
                <a:spcPts val="600"/>
              </a:spcAft>
              <a:buFont typeface="Wingdings" panose="05000000000000000000" pitchFamily="2" charset="2"/>
              <a:buChar char="§"/>
            </a:pPr>
            <a:r>
              <a:rPr lang="en-US" sz="2400" dirty="0"/>
              <a:t>Very high contrast ratio - above 1,000,000:1 static.</a:t>
            </a:r>
            <a:endParaRPr lang="el-GR" sz="2400" dirty="0"/>
          </a:p>
          <a:p>
            <a:pPr marL="711200" lvl="0" indent="-347663">
              <a:spcAft>
                <a:spcPts val="600"/>
              </a:spcAft>
              <a:buFont typeface="Wingdings" panose="05000000000000000000" pitchFamily="2" charset="2"/>
              <a:buChar char="§"/>
            </a:pPr>
            <a:r>
              <a:rPr lang="el-GR" sz="2400" dirty="0"/>
              <a:t>Excellent viewing angle</a:t>
            </a:r>
          </a:p>
          <a:p>
            <a:pPr marL="711200" lvl="0" indent="-347663">
              <a:spcAft>
                <a:spcPts val="600"/>
              </a:spcAft>
              <a:buFont typeface="Wingdings" panose="05000000000000000000" pitchFamily="2" charset="2"/>
              <a:buChar char="§"/>
            </a:pPr>
            <a:r>
              <a:rPr lang="el-GR" sz="2400" dirty="0"/>
              <a:t>Very light weight</a:t>
            </a:r>
          </a:p>
          <a:p>
            <a:pPr marL="711200" lvl="0" indent="-347663">
              <a:spcAft>
                <a:spcPts val="600"/>
              </a:spcAft>
              <a:buFont typeface="Wingdings" panose="05000000000000000000" pitchFamily="2" charset="2"/>
              <a:buChar char="§"/>
            </a:pPr>
            <a:r>
              <a:rPr lang="el-GR" sz="2400" dirty="0"/>
              <a:t>Excellent black level</a:t>
            </a:r>
          </a:p>
          <a:p>
            <a:pPr marL="711200" lvl="0" indent="-347663">
              <a:spcAft>
                <a:spcPts val="600"/>
              </a:spcAft>
              <a:buFont typeface="Wingdings" panose="05000000000000000000" pitchFamily="2" charset="2"/>
              <a:buChar char="§"/>
            </a:pPr>
            <a:r>
              <a:rPr lang="en-US" sz="2400" dirty="0"/>
              <a:t>No ghosting and smearing artifacts during fast motion due to sub-millisecond response time.</a:t>
            </a:r>
            <a:endParaRPr lang="el-GR" sz="2400" dirty="0"/>
          </a:p>
          <a:p>
            <a:pPr marL="711200" lvl="0" indent="-347663">
              <a:spcAft>
                <a:spcPts val="600"/>
              </a:spcAft>
              <a:buFont typeface="Wingdings" panose="05000000000000000000" pitchFamily="2" charset="2"/>
              <a:buChar char="§"/>
            </a:pPr>
            <a:r>
              <a:rPr lang="en-US" sz="2400" dirty="0"/>
              <a:t>Wide gamut and vivid colors because no backlight is used.</a:t>
            </a:r>
            <a:endParaRPr lang="el-GR" sz="2400" dirty="0"/>
          </a:p>
          <a:p>
            <a:pPr marL="711200" lvl="0" indent="-347663">
              <a:spcAft>
                <a:spcPts val="600"/>
              </a:spcAft>
              <a:buFont typeface="Wingdings" panose="05000000000000000000" pitchFamily="2" charset="2"/>
              <a:buChar char="§"/>
            </a:pPr>
            <a:r>
              <a:rPr lang="en-US" sz="2400" dirty="0"/>
              <a:t>Can be fabricated on flexible plastic substrates leading to the possibility being fabricated and of creating flexible video displays.</a:t>
            </a:r>
            <a:endParaRPr lang="el-GR" sz="2400" dirty="0"/>
          </a:p>
          <a:p>
            <a:pPr marL="711200" lvl="0" indent="-347663">
              <a:spcAft>
                <a:spcPts val="600"/>
              </a:spcAft>
              <a:buFont typeface="Wingdings" panose="05000000000000000000" pitchFamily="2" charset="2"/>
              <a:buChar char="§"/>
            </a:pPr>
            <a:r>
              <a:rPr lang="el-GR" sz="2400" dirty="0"/>
              <a:t>No geographical constraints.</a:t>
            </a:r>
          </a:p>
        </p:txBody>
      </p:sp>
      <p:sp>
        <p:nvSpPr>
          <p:cNvPr id="6" name="Ορθογώνιο 5"/>
          <p:cNvSpPr/>
          <p:nvPr/>
        </p:nvSpPr>
        <p:spPr>
          <a:xfrm>
            <a:off x="899592" y="353902"/>
            <a:ext cx="5364482" cy="584775"/>
          </a:xfrm>
          <a:prstGeom prst="rect">
            <a:avLst/>
          </a:prstGeom>
        </p:spPr>
        <p:txBody>
          <a:bodyPr wrap="none">
            <a:spAutoFit/>
          </a:bodyPr>
          <a:lstStyle/>
          <a:p>
            <a:pPr marL="457200" indent="-457200">
              <a:buFont typeface="Wingdings" panose="05000000000000000000" pitchFamily="2" charset="2"/>
              <a:buChar char="Ø"/>
            </a:pPr>
            <a:r>
              <a:rPr lang="en-US" sz="3200" b="1" dirty="0">
                <a:solidFill>
                  <a:srgbClr val="7030A0"/>
                </a:solidFill>
                <a:effectLst>
                  <a:outerShdw blurRad="38100" dist="38100" dir="2700000" algn="tl">
                    <a:srgbClr val="000000">
                      <a:alpha val="43137"/>
                    </a:srgbClr>
                  </a:outerShdw>
                </a:effectLst>
              </a:rPr>
              <a:t>OLED Displays (Advantages)</a:t>
            </a:r>
            <a:endParaRPr lang="el-GR" sz="3200" dirty="0">
              <a:solidFill>
                <a:srgbClr val="7030A0"/>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040CE090-0016-49F7-96F7-94C7F12CBA11}"/>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5870541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786430" y="1484784"/>
            <a:ext cx="7704856" cy="3877985"/>
          </a:xfrm>
          <a:prstGeom prst="rect">
            <a:avLst/>
          </a:prstGeom>
        </p:spPr>
        <p:txBody>
          <a:bodyPr wrap="square">
            <a:spAutoFit/>
          </a:bodyPr>
          <a:lstStyle/>
          <a:p>
            <a:pPr marL="342900" lvl="0" indent="-342900">
              <a:spcAft>
                <a:spcPts val="600"/>
              </a:spcAft>
              <a:buFont typeface="Arial" panose="020B0604020202020204" pitchFamily="34" charset="0"/>
              <a:buChar char="•"/>
            </a:pPr>
            <a:r>
              <a:rPr lang="en-US" sz="2400" dirty="0"/>
              <a:t>Can suffer screen burn-in.</a:t>
            </a:r>
            <a:endParaRPr lang="el-GR" sz="2400" dirty="0"/>
          </a:p>
          <a:p>
            <a:pPr marL="342900" lvl="0" indent="-342900">
              <a:spcAft>
                <a:spcPts val="600"/>
              </a:spcAft>
              <a:buFont typeface="Arial" panose="020B0604020202020204" pitchFamily="34" charset="0"/>
              <a:buChar char="•"/>
            </a:pPr>
            <a:r>
              <a:rPr lang="en-US" sz="2400" dirty="0"/>
              <a:t>Increased power consumption when displaying white color.</a:t>
            </a:r>
            <a:endParaRPr lang="el-GR" sz="2400" dirty="0"/>
          </a:p>
          <a:p>
            <a:pPr marL="342900" lvl="0" indent="-342900">
              <a:spcAft>
                <a:spcPts val="600"/>
              </a:spcAft>
              <a:buFont typeface="Arial" panose="020B0604020202020204" pitchFamily="34" charset="0"/>
              <a:buChar char="•"/>
            </a:pPr>
            <a:r>
              <a:rPr lang="en-US" sz="2400" dirty="0"/>
              <a:t>Blue OLEDs degrades more rapidly than the materials that produce other colors.</a:t>
            </a:r>
            <a:endParaRPr lang="el-GR" sz="2400" dirty="0"/>
          </a:p>
          <a:p>
            <a:pPr marL="342900" lvl="0" indent="-342900">
              <a:spcAft>
                <a:spcPts val="600"/>
              </a:spcAft>
              <a:buFont typeface="Arial" panose="020B0604020202020204" pitchFamily="34" charset="0"/>
              <a:buChar char="•"/>
            </a:pPr>
            <a:r>
              <a:rPr lang="en-US" sz="2400" dirty="0"/>
              <a:t>Poor readability in bright ambient light such as outdoors.</a:t>
            </a:r>
            <a:endParaRPr lang="el-GR" sz="2400" dirty="0"/>
          </a:p>
          <a:p>
            <a:pPr marL="342900" lvl="0" indent="-342900">
              <a:spcAft>
                <a:spcPts val="600"/>
              </a:spcAft>
              <a:buFont typeface="Arial" panose="020B0604020202020204" pitchFamily="34" charset="0"/>
              <a:buChar char="•"/>
            </a:pPr>
            <a:r>
              <a:rPr lang="en-US" sz="2400" dirty="0"/>
              <a:t>Water can damage the organic materials of the display.</a:t>
            </a:r>
            <a:endParaRPr lang="el-GR" sz="2400" dirty="0"/>
          </a:p>
          <a:p>
            <a:pPr marL="342900" lvl="0" indent="-342900">
              <a:spcAft>
                <a:spcPts val="600"/>
              </a:spcAft>
              <a:buFont typeface="Arial" panose="020B0604020202020204" pitchFamily="34" charset="0"/>
              <a:buChar char="•"/>
            </a:pPr>
            <a:r>
              <a:rPr lang="en-US" sz="2400" dirty="0"/>
              <a:t>Can be damaged by prolonged exposure to UV light.</a:t>
            </a:r>
            <a:endParaRPr lang="el-GR" sz="2400" dirty="0"/>
          </a:p>
          <a:p>
            <a:pPr marL="711200" lvl="0" indent="-531813"/>
            <a:endParaRPr lang="el-GR" sz="2400" dirty="0"/>
          </a:p>
        </p:txBody>
      </p:sp>
      <p:sp>
        <p:nvSpPr>
          <p:cNvPr id="6" name="Ορθογώνιο 5"/>
          <p:cNvSpPr/>
          <p:nvPr/>
        </p:nvSpPr>
        <p:spPr>
          <a:xfrm>
            <a:off x="786428" y="553035"/>
            <a:ext cx="5840573" cy="584775"/>
          </a:xfrm>
          <a:prstGeom prst="rect">
            <a:avLst/>
          </a:prstGeom>
        </p:spPr>
        <p:txBody>
          <a:bodyPr wrap="none">
            <a:spAutoFit/>
          </a:bodyPr>
          <a:lstStyle/>
          <a:p>
            <a:pPr marL="457200" indent="-457200">
              <a:buFont typeface="Wingdings" panose="05000000000000000000" pitchFamily="2" charset="2"/>
              <a:buChar char="Ø"/>
            </a:pPr>
            <a:r>
              <a:rPr lang="en-US" sz="3200" b="1" dirty="0">
                <a:effectLst>
                  <a:outerShdw blurRad="38100" dist="38100" dir="2700000" algn="tl">
                    <a:srgbClr val="000000">
                      <a:alpha val="43137"/>
                    </a:srgbClr>
                  </a:outerShdw>
                </a:effectLst>
              </a:rPr>
              <a:t>OLED Displays (Disadvantages)</a:t>
            </a:r>
            <a:endParaRPr lang="el-GR" sz="3200" dirty="0">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2" y="6192838"/>
            <a:ext cx="9114138"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5701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467544" y="1859340"/>
            <a:ext cx="8280920" cy="2677656"/>
          </a:xfrm>
          <a:prstGeom prst="rect">
            <a:avLst/>
          </a:prstGeom>
        </p:spPr>
        <p:txBody>
          <a:bodyPr wrap="square">
            <a:spAutoFit/>
          </a:bodyPr>
          <a:lstStyle/>
          <a:p>
            <a:pPr marL="457200" lvl="0" indent="-457200">
              <a:buFont typeface="Arial" panose="020B0604020202020204" pitchFamily="34" charset="0"/>
              <a:buChar char="•"/>
            </a:pPr>
            <a:r>
              <a:rPr lang="en-US" sz="2400" dirty="0"/>
              <a:t>Difficult and expensive to manufacture at the present time.</a:t>
            </a:r>
            <a:endParaRPr lang="el-GR" sz="2400" dirty="0"/>
          </a:p>
          <a:p>
            <a:pPr marL="457200" lvl="0" indent="-457200">
              <a:buFont typeface="Arial" panose="020B0604020202020204" pitchFamily="34" charset="0"/>
              <a:buChar char="•"/>
            </a:pPr>
            <a:r>
              <a:rPr lang="en-US" sz="2400" dirty="0"/>
              <a:t>Organic materials used (as of 2011) are susceptible to decay over time, rendering the display unusable after some time.</a:t>
            </a:r>
            <a:endParaRPr lang="el-GR" sz="2400" dirty="0"/>
          </a:p>
          <a:p>
            <a:pPr marL="457200" lvl="0" indent="-457200">
              <a:buFont typeface="Arial" panose="020B0604020202020204" pitchFamily="34" charset="0"/>
              <a:buChar char="•"/>
            </a:pPr>
            <a:r>
              <a:rPr lang="en-US" sz="2400" dirty="0"/>
              <a:t>Defective pixels such as dead pixels and stuck pixels may occur either during manufacturing (except stuck pixels) or through use.</a:t>
            </a:r>
            <a:endParaRPr lang="el-GR" sz="2400" dirty="0"/>
          </a:p>
          <a:p>
            <a:pPr marL="457200" lvl="0" indent="-457200">
              <a:buFont typeface="Arial" panose="020B0604020202020204" pitchFamily="34" charset="0"/>
              <a:buChar char="•"/>
            </a:pPr>
            <a:r>
              <a:rPr lang="en-US" sz="2400" dirty="0"/>
              <a:t>Cannot be used with light guns/pens</a:t>
            </a:r>
          </a:p>
        </p:txBody>
      </p:sp>
      <p:sp>
        <p:nvSpPr>
          <p:cNvPr id="6" name="Ορθογώνιο 5"/>
          <p:cNvSpPr/>
          <p:nvPr/>
        </p:nvSpPr>
        <p:spPr>
          <a:xfrm>
            <a:off x="581070" y="834503"/>
            <a:ext cx="5840573" cy="584775"/>
          </a:xfrm>
          <a:prstGeom prst="rect">
            <a:avLst/>
          </a:prstGeom>
        </p:spPr>
        <p:txBody>
          <a:bodyPr wrap="none">
            <a:spAutoFit/>
          </a:bodyPr>
          <a:lstStyle/>
          <a:p>
            <a:pPr marL="457200" indent="-457200">
              <a:buFont typeface="Wingdings" panose="05000000000000000000" pitchFamily="2" charset="2"/>
              <a:buChar char="Ø"/>
            </a:pPr>
            <a:r>
              <a:rPr lang="en-US" sz="3200" b="1" dirty="0">
                <a:effectLst>
                  <a:outerShdw blurRad="38100" dist="38100" dir="2700000" algn="tl">
                    <a:srgbClr val="000000">
                      <a:alpha val="43137"/>
                    </a:srgbClr>
                  </a:outerShdw>
                </a:effectLst>
              </a:rPr>
              <a:t>OLED Displays (Disadvantages)</a:t>
            </a:r>
            <a:endParaRPr lang="el-GR" sz="3200"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66B8A3DE-E006-4EC8-8C57-B06B5EA94B68}"/>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4190095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15E9A-032B-4BC4-8E45-07CCF5B1804C}"/>
              </a:ext>
            </a:extLst>
          </p:cNvPr>
          <p:cNvPicPr>
            <a:picLocks noChangeAspect="1"/>
          </p:cNvPicPr>
          <p:nvPr/>
        </p:nvPicPr>
        <p:blipFill>
          <a:blip r:embed="rId2"/>
          <a:stretch>
            <a:fillRect/>
          </a:stretch>
        </p:blipFill>
        <p:spPr>
          <a:xfrm>
            <a:off x="100196" y="6093296"/>
            <a:ext cx="8943607" cy="670618"/>
          </a:xfrm>
          <a:prstGeom prst="rect">
            <a:avLst/>
          </a:prstGeom>
        </p:spPr>
      </p:pic>
      <p:pic>
        <p:nvPicPr>
          <p:cNvPr id="5122" name="Picture 2" descr="https://www.oled-info.com/files/images/winstar-oled-automotives-img_assist-301x217.jpg">
            <a:extLst>
              <a:ext uri="{FF2B5EF4-FFF2-40B4-BE49-F238E27FC236}">
                <a16:creationId xmlns:a16="http://schemas.microsoft.com/office/drawing/2014/main" id="{80C2F1BA-681D-4A71-8F54-CA0868E66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179"/>
            <a:ext cx="28670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GD 12.3'' P-OLED automotive concept">
            <a:extLst>
              <a:ext uri="{FF2B5EF4-FFF2-40B4-BE49-F238E27FC236}">
                <a16:creationId xmlns:a16="http://schemas.microsoft.com/office/drawing/2014/main" id="{613AC3C6-8155-4B22-9588-62B136B22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2491532"/>
            <a:ext cx="3810000" cy="2796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875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1268760"/>
            <a:ext cx="8136904" cy="4801314"/>
          </a:xfrm>
          <a:prstGeom prst="rect">
            <a:avLst/>
          </a:prstGeom>
        </p:spPr>
        <p:txBody>
          <a:bodyPr wrap="square">
            <a:spAutoFit/>
          </a:bodyPr>
          <a:lstStyle/>
          <a:p>
            <a:pPr marL="342900" indent="-342900">
              <a:buFont typeface="Arial" panose="020B0604020202020204" pitchFamily="34" charset="0"/>
              <a:buChar char="•"/>
            </a:pPr>
            <a:r>
              <a:rPr lang="en-US" sz="2400" dirty="0"/>
              <a:t>OLED technology may usher in a new era of large-area, transparent, flexible and low-energy display and lighting products.</a:t>
            </a:r>
          </a:p>
          <a:p>
            <a:pPr marL="342900" indent="-342900">
              <a:buFont typeface="Arial" panose="020B0604020202020204" pitchFamily="34" charset="0"/>
              <a:buChar char="•"/>
            </a:pPr>
            <a:endParaRPr lang="el-GR" sz="2400" dirty="0"/>
          </a:p>
          <a:p>
            <a:pPr marL="342900" indent="-342900">
              <a:buFont typeface="Arial" panose="020B0604020202020204" pitchFamily="34" charset="0"/>
              <a:buChar char="•"/>
            </a:pPr>
            <a:r>
              <a:rPr lang="en-US" sz="2400" dirty="0"/>
              <a:t>The flexibility of OLEDs enables manufacturers to produce OLEDs using roll-to-roll manufacturing processes, and allows for the production of flexible display and lighting products.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OLEDs today are commercially produced on rigid glass substrates mainly. However, first applications like watches or bent displays using flexible OLEDs have entered the market lately.</a:t>
            </a:r>
          </a:p>
          <a:p>
            <a:endParaRPr lang="el-GR" dirty="0"/>
          </a:p>
        </p:txBody>
      </p:sp>
      <p:sp>
        <p:nvSpPr>
          <p:cNvPr id="5" name="TextBox 4"/>
          <p:cNvSpPr txBox="1"/>
          <p:nvPr/>
        </p:nvSpPr>
        <p:spPr>
          <a:xfrm>
            <a:off x="395536" y="476672"/>
            <a:ext cx="8280920"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New applications of OLEDs</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12" y="6165304"/>
            <a:ext cx="86868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7849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4756" y="1124744"/>
            <a:ext cx="8066597" cy="1384995"/>
          </a:xfrm>
          <a:prstGeom prst="rect">
            <a:avLst/>
          </a:prstGeom>
        </p:spPr>
        <p:txBody>
          <a:bodyPr wrap="square">
            <a:spAutoFit/>
          </a:bodyPr>
          <a:lstStyle/>
          <a:p>
            <a:pPr fontAlgn="base"/>
            <a:r>
              <a:rPr lang="en-US" sz="2400" dirty="0"/>
              <a:t>OLEDs due to their unique properties to be flexible and transparent, open the way for new, exciting display applications. </a:t>
            </a:r>
          </a:p>
          <a:p>
            <a:pPr fontAlgn="base"/>
            <a:endParaRPr lang="en-US" sz="1200" dirty="0"/>
          </a:p>
        </p:txBody>
      </p:sp>
      <p:sp>
        <p:nvSpPr>
          <p:cNvPr id="9" name="Ορθογώνιο 11"/>
          <p:cNvSpPr/>
          <p:nvPr/>
        </p:nvSpPr>
        <p:spPr>
          <a:xfrm>
            <a:off x="514755" y="2420888"/>
            <a:ext cx="7923257" cy="2308324"/>
          </a:xfrm>
          <a:prstGeom prst="rect">
            <a:avLst/>
          </a:prstGeom>
        </p:spPr>
        <p:txBody>
          <a:bodyPr wrap="square">
            <a:spAutoFit/>
          </a:bodyPr>
          <a:lstStyle/>
          <a:p>
            <a:r>
              <a:rPr lang="en-US" sz="2400" dirty="0"/>
              <a:t>When the technology is ready, we may see OLED panels that you can fold, bend or stretch. </a:t>
            </a:r>
          </a:p>
          <a:p>
            <a:endParaRPr lang="en-US" sz="2400" dirty="0"/>
          </a:p>
          <a:p>
            <a:r>
              <a:rPr lang="en-US" sz="2400" dirty="0"/>
              <a:t>This may create all sorts of exciting designs that will enable large displays to be placed in a mobile device and only be opened when required.</a:t>
            </a:r>
          </a:p>
        </p:txBody>
      </p:sp>
      <p:sp>
        <p:nvSpPr>
          <p:cNvPr id="10" name="Rectangle 9"/>
          <p:cNvSpPr/>
          <p:nvPr/>
        </p:nvSpPr>
        <p:spPr>
          <a:xfrm>
            <a:off x="538876" y="4852610"/>
            <a:ext cx="8042477" cy="830997"/>
          </a:xfrm>
          <a:prstGeom prst="rect">
            <a:avLst/>
          </a:prstGeom>
        </p:spPr>
        <p:txBody>
          <a:bodyPr wrap="square">
            <a:spAutoFit/>
          </a:bodyPr>
          <a:lstStyle/>
          <a:p>
            <a:pPr fontAlgn="base"/>
            <a:r>
              <a:rPr lang="en-US" sz="2400" dirty="0"/>
              <a:t>Possible markets for OLEDs are, apart from displays, lighting, medical treatment, wearable electronics,  automotive industry.</a:t>
            </a:r>
          </a:p>
        </p:txBody>
      </p:sp>
      <p:sp>
        <p:nvSpPr>
          <p:cNvPr id="6" name="TextBox 5"/>
          <p:cNvSpPr txBox="1"/>
          <p:nvPr/>
        </p:nvSpPr>
        <p:spPr>
          <a:xfrm>
            <a:off x="395536" y="476672"/>
            <a:ext cx="8280920"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effectLst>
                  <a:outerShdw blurRad="38100" dist="38100" dir="2700000" algn="tl">
                    <a:srgbClr val="000000">
                      <a:alpha val="43137"/>
                    </a:srgbClr>
                  </a:outerShdw>
                </a:effectLst>
              </a:rPr>
              <a:t>New applications of OLEDs</a:t>
            </a:r>
          </a:p>
        </p:txBody>
      </p:sp>
      <p:pic>
        <p:nvPicPr>
          <p:cNvPr id="7" name="Picture 6">
            <a:extLst>
              <a:ext uri="{FF2B5EF4-FFF2-40B4-BE49-F238E27FC236}">
                <a16:creationId xmlns:a16="http://schemas.microsoft.com/office/drawing/2014/main" id="{8E8619BF-B4BC-4DA6-9E10-95BBDF9FA823}"/>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34734594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992" y="1484784"/>
            <a:ext cx="8208912" cy="3416320"/>
          </a:xfrm>
          <a:prstGeom prst="rect">
            <a:avLst/>
          </a:prstGeom>
        </p:spPr>
        <p:txBody>
          <a:bodyPr wrap="square">
            <a:spAutoFit/>
          </a:bodyPr>
          <a:lstStyle/>
          <a:p>
            <a:r>
              <a:rPr lang="en-US" sz="2400" dirty="0"/>
              <a:t>To develop sufficiently durable and flexible OLEDs will require better materials and further development of manufacturing tools and processes. </a:t>
            </a:r>
          </a:p>
          <a:p>
            <a:endParaRPr lang="en-US" sz="2400" dirty="0"/>
          </a:p>
          <a:p>
            <a:r>
              <a:rPr lang="en-US" sz="2400" dirty="0"/>
              <a:t>Flexible plastic substrates need improved barrier layers to protect OLEDs from moisture and oxygen.</a:t>
            </a:r>
          </a:p>
          <a:p>
            <a:endParaRPr lang="en-US" sz="2400" dirty="0"/>
          </a:p>
          <a:p>
            <a:r>
              <a:rPr lang="en-US" sz="2400" dirty="0"/>
              <a:t>Thin-film encapsulation also is needed to create thin and flexible metal- and glass-based OLEDs.</a:t>
            </a:r>
          </a:p>
        </p:txBody>
      </p:sp>
      <p:sp>
        <p:nvSpPr>
          <p:cNvPr id="7" name="TextBox 6"/>
          <p:cNvSpPr txBox="1"/>
          <p:nvPr/>
        </p:nvSpPr>
        <p:spPr>
          <a:xfrm>
            <a:off x="456412" y="769059"/>
            <a:ext cx="8208912" cy="584775"/>
          </a:xfrm>
          <a:prstGeom prst="rect">
            <a:avLst/>
          </a:prstGeom>
          <a:noFill/>
        </p:spPr>
        <p:txBody>
          <a:bodyPr wrap="square" rtlCol="0">
            <a:spAutoFit/>
          </a:bodyPr>
          <a:lstStyle/>
          <a:p>
            <a:r>
              <a:rPr lang="en-GB" sz="3200" b="1" dirty="0">
                <a:solidFill>
                  <a:srgbClr val="002060"/>
                </a:solidFill>
              </a:rPr>
              <a:t>What we have to do </a:t>
            </a:r>
            <a:endParaRPr lang="en-US" sz="3200" b="1" dirty="0">
              <a:solidFill>
                <a:srgbClr val="002060"/>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12" y="6165304"/>
            <a:ext cx="86868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2848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emstatic-ww2.azureedge.net/content/dam/ils/print-articles/2015/issue-1/1501ILS04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18" y="1268760"/>
            <a:ext cx="4286250" cy="2019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flexd.com/Introduction/flexd_p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411" y="3288061"/>
            <a:ext cx="293370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lexd.com/Introduction/flexd_p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396" y="3288061"/>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19672" y="589329"/>
            <a:ext cx="5889754" cy="584775"/>
          </a:xfrm>
          <a:prstGeom prst="rect">
            <a:avLst/>
          </a:prstGeom>
        </p:spPr>
        <p:txBody>
          <a:bodyPr wrap="none">
            <a:spAutoFit/>
          </a:bodyPr>
          <a:lstStyle/>
          <a:p>
            <a:r>
              <a:rPr lang="en-US" sz="3200" b="1" dirty="0">
                <a:solidFill>
                  <a:srgbClr val="002060"/>
                </a:solidFill>
              </a:rPr>
              <a:t>roll-to-roll manufacturing process</a:t>
            </a:r>
          </a:p>
        </p:txBody>
      </p:sp>
      <p:sp>
        <p:nvSpPr>
          <p:cNvPr id="5" name="Rectangle 4"/>
          <p:cNvSpPr/>
          <p:nvPr/>
        </p:nvSpPr>
        <p:spPr>
          <a:xfrm>
            <a:off x="2699897" y="5661248"/>
            <a:ext cx="3075137" cy="338554"/>
          </a:xfrm>
          <a:prstGeom prst="rect">
            <a:avLst/>
          </a:prstGeom>
        </p:spPr>
        <p:txBody>
          <a:bodyPr wrap="none">
            <a:spAutoFit/>
          </a:bodyPr>
          <a:lstStyle/>
          <a:p>
            <a:r>
              <a:rPr lang="en-US" sz="1600" dirty="0">
                <a:hlinkClick r:id="rId5"/>
              </a:rPr>
              <a:t>http://</a:t>
            </a:r>
            <a:r>
              <a:rPr lang="en-US" sz="1400" dirty="0">
                <a:hlinkClick r:id="rId5"/>
              </a:rPr>
              <a:t>www.flexd.com/feature_E.html</a:t>
            </a:r>
            <a:r>
              <a:rPr lang="en-US" sz="1600" dirty="0"/>
              <a:t> </a:t>
            </a:r>
          </a:p>
        </p:txBody>
      </p:sp>
      <p:pic>
        <p:nvPicPr>
          <p:cNvPr id="9" name="Picture 8">
            <a:extLst>
              <a:ext uri="{FF2B5EF4-FFF2-40B4-BE49-F238E27FC236}">
                <a16:creationId xmlns:a16="http://schemas.microsoft.com/office/drawing/2014/main" id="{951D31D7-E9F2-4CA3-BF8C-731C74BEDD17}"/>
              </a:ext>
            </a:extLst>
          </p:cNvPr>
          <p:cNvPicPr>
            <a:picLocks noChangeAspect="1"/>
          </p:cNvPicPr>
          <p:nvPr/>
        </p:nvPicPr>
        <p:blipFill>
          <a:blip r:embed="rId6"/>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8033542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327" y="836712"/>
            <a:ext cx="8208912" cy="1200329"/>
          </a:xfrm>
          <a:prstGeom prst="rect">
            <a:avLst/>
          </a:prstGeom>
        </p:spPr>
        <p:txBody>
          <a:bodyPr wrap="square">
            <a:spAutoFit/>
          </a:bodyPr>
          <a:lstStyle/>
          <a:p>
            <a:r>
              <a:rPr lang="en-US" sz="2400" dirty="0"/>
              <a:t>These advances ultimately may lead to very flexible OLED panels for both display and lighting products, ensuring that any surface area – flat or curved – will be able to host a light source.</a:t>
            </a:r>
          </a:p>
        </p:txBody>
      </p:sp>
      <p:pic>
        <p:nvPicPr>
          <p:cNvPr id="3" name="Picture 2" descr="Smart Watches"/>
          <p:cNvPicPr/>
          <p:nvPr/>
        </p:nvPicPr>
        <p:blipFill>
          <a:blip r:embed="rId2">
            <a:extLst>
              <a:ext uri="{28A0092B-C50C-407E-A947-70E740481C1C}">
                <a14:useLocalDpi xmlns:a14="http://schemas.microsoft.com/office/drawing/2010/main" val="0"/>
              </a:ext>
            </a:extLst>
          </a:blip>
          <a:srcRect/>
          <a:stretch>
            <a:fillRect/>
          </a:stretch>
        </p:blipFill>
        <p:spPr bwMode="auto">
          <a:xfrm>
            <a:off x="493266" y="2674916"/>
            <a:ext cx="2520280" cy="1584176"/>
          </a:xfrm>
          <a:prstGeom prst="rect">
            <a:avLst/>
          </a:prstGeom>
          <a:noFill/>
          <a:ln>
            <a:noFill/>
          </a:ln>
        </p:spPr>
      </p:pic>
      <p:pic>
        <p:nvPicPr>
          <p:cNvPr id="4" name="Picture 3" descr="Accessories"/>
          <p:cNvPicPr/>
          <p:nvPr/>
        </p:nvPicPr>
        <p:blipFill>
          <a:blip r:embed="rId3">
            <a:extLst>
              <a:ext uri="{28A0092B-C50C-407E-A947-70E740481C1C}">
                <a14:useLocalDpi xmlns:a14="http://schemas.microsoft.com/office/drawing/2010/main" val="0"/>
              </a:ext>
            </a:extLst>
          </a:blip>
          <a:srcRect/>
          <a:stretch>
            <a:fillRect/>
          </a:stretch>
        </p:blipFill>
        <p:spPr bwMode="auto">
          <a:xfrm>
            <a:off x="3589610" y="2674916"/>
            <a:ext cx="1779637" cy="1584175"/>
          </a:xfrm>
          <a:prstGeom prst="rect">
            <a:avLst/>
          </a:prstGeom>
          <a:noFill/>
          <a:ln>
            <a:noFill/>
          </a:ln>
        </p:spPr>
      </p:pic>
      <p:pic>
        <p:nvPicPr>
          <p:cNvPr id="5" name="Picture 4" descr="Wristbands"/>
          <p:cNvPicPr/>
          <p:nvPr/>
        </p:nvPicPr>
        <p:blipFill>
          <a:blip r:embed="rId4">
            <a:extLst>
              <a:ext uri="{28A0092B-C50C-407E-A947-70E740481C1C}">
                <a14:useLocalDpi xmlns:a14="http://schemas.microsoft.com/office/drawing/2010/main" val="0"/>
              </a:ext>
            </a:extLst>
          </a:blip>
          <a:srcRect/>
          <a:stretch>
            <a:fillRect/>
          </a:stretch>
        </p:blipFill>
        <p:spPr bwMode="auto">
          <a:xfrm>
            <a:off x="5893866" y="2674916"/>
            <a:ext cx="1975098" cy="1584175"/>
          </a:xfrm>
          <a:prstGeom prst="rect">
            <a:avLst/>
          </a:prstGeom>
          <a:noFill/>
          <a:ln>
            <a:noFill/>
          </a:ln>
        </p:spPr>
      </p:pic>
      <p:sp>
        <p:nvSpPr>
          <p:cNvPr id="6" name="TextBox 5"/>
          <p:cNvSpPr txBox="1"/>
          <p:nvPr/>
        </p:nvSpPr>
        <p:spPr>
          <a:xfrm>
            <a:off x="611560" y="4797152"/>
            <a:ext cx="7257404" cy="369332"/>
          </a:xfrm>
          <a:prstGeom prst="rect">
            <a:avLst/>
          </a:prstGeom>
          <a:noFill/>
        </p:spPr>
        <p:txBody>
          <a:bodyPr wrap="square" rtlCol="0">
            <a:spAutoFit/>
          </a:bodyPr>
          <a:lstStyle/>
          <a:p>
            <a:pPr algn="ctr"/>
            <a:r>
              <a:rPr lang="en-GB" dirty="0"/>
              <a:t>Wearable electronics using OLEDs,  but not on a plastic</a:t>
            </a:r>
            <a:endParaRPr lang="en-US" dirty="0"/>
          </a:p>
        </p:txBody>
      </p:sp>
      <p:pic>
        <p:nvPicPr>
          <p:cNvPr id="8" name="Picture 7">
            <a:extLst>
              <a:ext uri="{FF2B5EF4-FFF2-40B4-BE49-F238E27FC236}">
                <a16:creationId xmlns:a16="http://schemas.microsoft.com/office/drawing/2014/main" id="{13C2A8BE-92EC-46F1-8C01-6ACC6151C3E3}"/>
              </a:ext>
            </a:extLst>
          </p:cNvPr>
          <p:cNvPicPr>
            <a:picLocks noChangeAspect="1"/>
          </p:cNvPicPr>
          <p:nvPr/>
        </p:nvPicPr>
        <p:blipFill>
          <a:blip r:embed="rId5"/>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37809636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8f00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866774"/>
            <a:ext cx="2667000" cy="2562225"/>
          </a:xfrm>
          <a:prstGeom prst="rect">
            <a:avLst/>
          </a:prstGeom>
          <a:noFill/>
          <a:ln>
            <a:noFill/>
          </a:ln>
        </p:spPr>
      </p:pic>
      <p:sp>
        <p:nvSpPr>
          <p:cNvPr id="5" name="Rectangle 4"/>
          <p:cNvSpPr/>
          <p:nvPr/>
        </p:nvSpPr>
        <p:spPr>
          <a:xfrm>
            <a:off x="323528" y="4221088"/>
            <a:ext cx="8352928" cy="338554"/>
          </a:xfrm>
          <a:prstGeom prst="rect">
            <a:avLst/>
          </a:prstGeom>
        </p:spPr>
        <p:txBody>
          <a:bodyPr wrap="square">
            <a:spAutoFit/>
          </a:bodyPr>
          <a:lstStyle/>
          <a:p>
            <a:r>
              <a:rPr lang="en-US" sz="1600" dirty="0"/>
              <a:t>An example of a flexible display (demonstration at FPD International 2007 by Samsung SDI).</a:t>
            </a:r>
          </a:p>
        </p:txBody>
      </p:sp>
      <p:pic>
        <p:nvPicPr>
          <p:cNvPr id="6" name="Picture 5">
            <a:extLst>
              <a:ext uri="{FF2B5EF4-FFF2-40B4-BE49-F238E27FC236}">
                <a16:creationId xmlns:a16="http://schemas.microsoft.com/office/drawing/2014/main" id="{CCAF7051-C5C5-4077-A867-B0B582A4A633}"/>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13791960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08f002"/>
          <p:cNvPicPr/>
          <p:nvPr/>
        </p:nvPicPr>
        <p:blipFill>
          <a:blip r:embed="rId2">
            <a:extLst>
              <a:ext uri="{28A0092B-C50C-407E-A947-70E740481C1C}">
                <a14:useLocalDpi xmlns:a14="http://schemas.microsoft.com/office/drawing/2010/main" val="0"/>
              </a:ext>
            </a:extLst>
          </a:blip>
          <a:srcRect/>
          <a:stretch>
            <a:fillRect/>
          </a:stretch>
        </p:blipFill>
        <p:spPr bwMode="auto">
          <a:xfrm>
            <a:off x="589762" y="594508"/>
            <a:ext cx="3552825" cy="4714875"/>
          </a:xfrm>
          <a:prstGeom prst="rect">
            <a:avLst/>
          </a:prstGeom>
          <a:noFill/>
          <a:ln>
            <a:noFill/>
          </a:ln>
        </p:spPr>
      </p:pic>
      <p:sp>
        <p:nvSpPr>
          <p:cNvPr id="3" name="Rectangle 2"/>
          <p:cNvSpPr/>
          <p:nvPr/>
        </p:nvSpPr>
        <p:spPr>
          <a:xfrm>
            <a:off x="4402327" y="2492896"/>
            <a:ext cx="4572000" cy="1323439"/>
          </a:xfrm>
          <a:prstGeom prst="rect">
            <a:avLst/>
          </a:prstGeom>
        </p:spPr>
        <p:txBody>
          <a:bodyPr>
            <a:spAutoFit/>
          </a:bodyPr>
          <a:lstStyle/>
          <a:p>
            <a:r>
              <a:rPr lang="en-US" sz="2000" dirty="0"/>
              <a:t>Demonstration of rollability of a flexible display: rolled (upper) and unrolled (lower) display (demonstration at SID2010 by Sony).</a:t>
            </a:r>
            <a:endParaRPr lang="el-GR" sz="2000"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12" y="6165304"/>
            <a:ext cx="86868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3997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5976" y="2535287"/>
            <a:ext cx="4176464" cy="923330"/>
          </a:xfrm>
          <a:prstGeom prst="rect">
            <a:avLst/>
          </a:prstGeom>
        </p:spPr>
        <p:txBody>
          <a:bodyPr wrap="square">
            <a:spAutoFit/>
          </a:bodyPr>
          <a:lstStyle/>
          <a:p>
            <a:r>
              <a:rPr lang="en-US" dirty="0"/>
              <a:t>An example of a foldable display (demonstration at SID2008 by Samsung Mobile Display).</a:t>
            </a:r>
            <a:endParaRPr lang="el-GR" dirty="0"/>
          </a:p>
        </p:txBody>
      </p:sp>
      <p:pic>
        <p:nvPicPr>
          <p:cNvPr id="3" name="Picture 2" descr="c08f003"/>
          <p:cNvPicPr/>
          <p:nvPr/>
        </p:nvPicPr>
        <p:blipFill>
          <a:blip r:embed="rId2">
            <a:extLst>
              <a:ext uri="{28A0092B-C50C-407E-A947-70E740481C1C}">
                <a14:useLocalDpi xmlns:a14="http://schemas.microsoft.com/office/drawing/2010/main" val="0"/>
              </a:ext>
            </a:extLst>
          </a:blip>
          <a:srcRect/>
          <a:stretch>
            <a:fillRect/>
          </a:stretch>
        </p:blipFill>
        <p:spPr bwMode="auto">
          <a:xfrm>
            <a:off x="683568" y="918858"/>
            <a:ext cx="3240360" cy="4416409"/>
          </a:xfrm>
          <a:prstGeom prst="rect">
            <a:avLst/>
          </a:prstGeom>
          <a:noFill/>
          <a:ln>
            <a:noFill/>
          </a:ln>
        </p:spPr>
      </p:pic>
      <p:pic>
        <p:nvPicPr>
          <p:cNvPr id="5" name="Picture 4">
            <a:extLst>
              <a:ext uri="{FF2B5EF4-FFF2-40B4-BE49-F238E27FC236}">
                <a16:creationId xmlns:a16="http://schemas.microsoft.com/office/drawing/2014/main" id="{BF3C6895-DD07-4561-9526-9F3FAA461F8C}"/>
              </a:ext>
            </a:extLst>
          </p:cNvPr>
          <p:cNvPicPr>
            <a:picLocks noChangeAspect="1"/>
          </p:cNvPicPr>
          <p:nvPr/>
        </p:nvPicPr>
        <p:blipFill>
          <a:blip r:embed="rId3"/>
          <a:stretch>
            <a:fillRect/>
          </a:stretch>
        </p:blipFill>
        <p:spPr>
          <a:xfrm>
            <a:off x="100196" y="6093296"/>
            <a:ext cx="8943607" cy="670618"/>
          </a:xfrm>
          <a:prstGeom prst="rect">
            <a:avLst/>
          </a:prstGeom>
        </p:spPr>
      </p:pic>
    </p:spTree>
    <p:extLst>
      <p:ext uri="{BB962C8B-B14F-4D97-AF65-F5344CB8AC3E}">
        <p14:creationId xmlns:p14="http://schemas.microsoft.com/office/powerpoint/2010/main" val="17661745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562575" y="500176"/>
            <a:ext cx="3980129" cy="584775"/>
          </a:xfrm>
          <a:prstGeom prst="rect">
            <a:avLst/>
          </a:prstGeom>
        </p:spPr>
        <p:txBody>
          <a:bodyPr wrap="none">
            <a:spAutoFit/>
          </a:bodyPr>
          <a:lstStyle/>
          <a:p>
            <a:r>
              <a:rPr lang="en-GB" sz="3200" b="1" dirty="0">
                <a:solidFill>
                  <a:srgbClr val="002060"/>
                </a:solidFill>
              </a:rPr>
              <a:t>Flexible OLED Displays</a:t>
            </a:r>
            <a:endParaRPr lang="en-US" sz="3200" dirty="0">
              <a:solidFill>
                <a:srgbClr val="002060"/>
              </a:solidFill>
            </a:endParaRPr>
          </a:p>
        </p:txBody>
      </p:sp>
      <p:sp>
        <p:nvSpPr>
          <p:cNvPr id="8" name="Ορθογώνιο 7"/>
          <p:cNvSpPr/>
          <p:nvPr/>
        </p:nvSpPr>
        <p:spPr>
          <a:xfrm>
            <a:off x="562575" y="1084951"/>
            <a:ext cx="8090855" cy="2308324"/>
          </a:xfrm>
          <a:prstGeom prst="rect">
            <a:avLst/>
          </a:prstGeom>
        </p:spPr>
        <p:txBody>
          <a:bodyPr wrap="square">
            <a:spAutoFit/>
          </a:bodyPr>
          <a:lstStyle/>
          <a:p>
            <a:r>
              <a:rPr lang="en-US" sz="2400" dirty="0"/>
              <a:t>A flexible OLED is based on a flexible substrate which can be either plastic, metal or flexible glass. The plastic and metal panels will be light, thin and very durable - in fact they will be virtually shatter-proof.</a:t>
            </a:r>
          </a:p>
          <a:p>
            <a:r>
              <a:rPr lang="en-US" sz="2400" dirty="0"/>
              <a:t>Second generation flexible OLED devices may indeed be flexible to the final user. </a:t>
            </a:r>
          </a:p>
        </p:txBody>
      </p:sp>
      <p:pic>
        <p:nvPicPr>
          <p:cNvPr id="11" name="Εικόνα 10" descr="http://www.oled-info.com/files/Samsung-5.7-inch-flexible-AMOLED-img_assist-400x280.jpg"/>
          <p:cNvPicPr/>
          <p:nvPr/>
        </p:nvPicPr>
        <p:blipFill>
          <a:blip r:embed="rId2">
            <a:extLst>
              <a:ext uri="{28A0092B-C50C-407E-A947-70E740481C1C}">
                <a14:useLocalDpi xmlns:a14="http://schemas.microsoft.com/office/drawing/2010/main" val="0"/>
              </a:ext>
            </a:extLst>
          </a:blip>
          <a:srcRect/>
          <a:stretch>
            <a:fillRect/>
          </a:stretch>
        </p:blipFill>
        <p:spPr bwMode="auto">
          <a:xfrm>
            <a:off x="719828" y="3368928"/>
            <a:ext cx="3810000" cy="2667000"/>
          </a:xfrm>
          <a:prstGeom prst="rect">
            <a:avLst/>
          </a:prstGeom>
          <a:noFill/>
          <a:ln>
            <a:noFill/>
          </a:ln>
        </p:spPr>
      </p:pic>
      <p:pic>
        <p:nvPicPr>
          <p:cNvPr id="7" name="Picture 6">
            <a:extLst>
              <a:ext uri="{FF2B5EF4-FFF2-40B4-BE49-F238E27FC236}">
                <a16:creationId xmlns:a16="http://schemas.microsoft.com/office/drawing/2014/main" id="{ABE16C33-2C0E-4768-B005-26507850AE47}"/>
              </a:ext>
            </a:extLst>
          </p:cNvPr>
          <p:cNvPicPr>
            <a:picLocks noChangeAspect="1"/>
          </p:cNvPicPr>
          <p:nvPr/>
        </p:nvPicPr>
        <p:blipFill>
          <a:blip r:embed="rId3"/>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27519670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5403" y="1268760"/>
            <a:ext cx="7848872" cy="3785652"/>
          </a:xfrm>
          <a:prstGeom prst="rect">
            <a:avLst/>
          </a:prstGeom>
        </p:spPr>
        <p:txBody>
          <a:bodyPr wrap="square">
            <a:spAutoFit/>
          </a:bodyPr>
          <a:lstStyle/>
          <a:p>
            <a:pPr fontAlgn="base"/>
            <a:r>
              <a:rPr lang="en-US" sz="2400" b="1" dirty="0"/>
              <a:t>Where will OLED be used in future cars?</a:t>
            </a:r>
            <a:endParaRPr lang="el-GR" sz="2400" dirty="0"/>
          </a:p>
          <a:p>
            <a:pPr marL="342900" indent="-342900" fontAlgn="base">
              <a:buFont typeface="Arial" panose="020B0604020202020204" pitchFamily="34" charset="0"/>
              <a:buChar char="•"/>
            </a:pPr>
            <a:r>
              <a:rPr lang="en-US" sz="2400" dirty="0"/>
              <a:t>We can see several applications for OLED displays and lighting systems in cars:</a:t>
            </a:r>
            <a:endParaRPr lang="el-GR" sz="2400" dirty="0"/>
          </a:p>
          <a:p>
            <a:pPr marL="342900" lvl="0" indent="-342900" fontAlgn="base">
              <a:buFont typeface="Arial" panose="020B0604020202020204" pitchFamily="34" charset="0"/>
              <a:buChar char="•"/>
            </a:pPr>
            <a:r>
              <a:rPr lang="en-US" sz="2400" dirty="0"/>
              <a:t>Dashboard displays (instrument clusters, navigation, media)</a:t>
            </a:r>
            <a:endParaRPr lang="el-GR" sz="2400" dirty="0"/>
          </a:p>
          <a:p>
            <a:pPr marL="342900" lvl="0" indent="-342900" fontAlgn="base">
              <a:buFont typeface="Arial" panose="020B0604020202020204" pitchFamily="34" charset="0"/>
              <a:buChar char="•"/>
            </a:pPr>
            <a:r>
              <a:rPr lang="el-GR" sz="2400" dirty="0" err="1"/>
              <a:t>Heads</a:t>
            </a:r>
            <a:r>
              <a:rPr lang="el-GR" sz="2400" dirty="0"/>
              <a:t> </a:t>
            </a:r>
            <a:r>
              <a:rPr lang="el-GR" sz="2400" dirty="0" err="1"/>
              <a:t>up</a:t>
            </a:r>
            <a:r>
              <a:rPr lang="el-GR" sz="2400" dirty="0"/>
              <a:t> </a:t>
            </a:r>
            <a:r>
              <a:rPr lang="el-GR" sz="2400" dirty="0" err="1"/>
              <a:t>displays</a:t>
            </a:r>
            <a:endParaRPr lang="el-GR" sz="2400" dirty="0"/>
          </a:p>
          <a:p>
            <a:pPr marL="342900" lvl="0" indent="-342900" fontAlgn="base">
              <a:buFont typeface="Arial" panose="020B0604020202020204" pitchFamily="34" charset="0"/>
              <a:buChar char="•"/>
            </a:pPr>
            <a:r>
              <a:rPr lang="el-GR" sz="2400" dirty="0" err="1"/>
              <a:t>Internal</a:t>
            </a:r>
            <a:r>
              <a:rPr lang="el-GR" sz="2400" dirty="0"/>
              <a:t> </a:t>
            </a:r>
            <a:r>
              <a:rPr lang="el-GR" sz="2400" dirty="0" err="1"/>
              <a:t>lighting</a:t>
            </a:r>
            <a:endParaRPr lang="el-GR" sz="2400" dirty="0"/>
          </a:p>
          <a:p>
            <a:pPr marL="342900" lvl="0" indent="-342900" fontAlgn="base">
              <a:buFont typeface="Arial" panose="020B0604020202020204" pitchFamily="34" charset="0"/>
              <a:buChar char="•"/>
            </a:pPr>
            <a:r>
              <a:rPr lang="en-US" sz="2400" dirty="0"/>
              <a:t>External lighting (tail lights, turn indicators)</a:t>
            </a:r>
            <a:endParaRPr lang="el-GR" sz="2400" dirty="0"/>
          </a:p>
          <a:p>
            <a:pPr marL="342900" lvl="0" indent="-342900" fontAlgn="base">
              <a:buFont typeface="Arial" panose="020B0604020202020204" pitchFamily="34" charset="0"/>
              <a:buChar char="•"/>
            </a:pPr>
            <a:r>
              <a:rPr lang="el-GR" sz="2400" dirty="0" err="1"/>
              <a:t>Digital</a:t>
            </a:r>
            <a:r>
              <a:rPr lang="el-GR" sz="2400" dirty="0"/>
              <a:t> </a:t>
            </a:r>
            <a:r>
              <a:rPr lang="el-GR" sz="2400" dirty="0" err="1"/>
              <a:t>rear</a:t>
            </a:r>
            <a:r>
              <a:rPr lang="el-GR" sz="2400" dirty="0"/>
              <a:t>-</a:t>
            </a:r>
            <a:r>
              <a:rPr lang="el-GR" sz="2400" dirty="0" err="1"/>
              <a:t>view</a:t>
            </a:r>
            <a:r>
              <a:rPr lang="el-GR" sz="2400" dirty="0"/>
              <a:t> </a:t>
            </a:r>
            <a:r>
              <a:rPr lang="el-GR" sz="2400" dirty="0" err="1"/>
              <a:t>internal</a:t>
            </a:r>
            <a:r>
              <a:rPr lang="el-GR" sz="2400" dirty="0"/>
              <a:t> </a:t>
            </a:r>
            <a:r>
              <a:rPr lang="el-GR" sz="2400" dirty="0" err="1"/>
              <a:t>mirrors</a:t>
            </a:r>
            <a:endParaRPr lang="el-GR" sz="2400" dirty="0"/>
          </a:p>
          <a:p>
            <a:pPr marL="342900" lvl="0" indent="-342900" fontAlgn="base">
              <a:buFont typeface="Arial" panose="020B0604020202020204" pitchFamily="34" charset="0"/>
              <a:buChar char="•"/>
            </a:pPr>
            <a:r>
              <a:rPr lang="en-US" sz="2400" dirty="0"/>
              <a:t>More application we cannot think about today!</a:t>
            </a:r>
            <a:endParaRPr lang="el-GR" sz="2400" dirty="0"/>
          </a:p>
        </p:txBody>
      </p:sp>
      <p:pic>
        <p:nvPicPr>
          <p:cNvPr id="5" name="Picture 4">
            <a:extLst>
              <a:ext uri="{FF2B5EF4-FFF2-40B4-BE49-F238E27FC236}">
                <a16:creationId xmlns:a16="http://schemas.microsoft.com/office/drawing/2014/main" id="{EB5F4E0E-6C12-4CF2-A939-A95E99D00E09}"/>
              </a:ext>
            </a:extLst>
          </p:cNvPr>
          <p:cNvPicPr>
            <a:picLocks noChangeAspect="1"/>
          </p:cNvPicPr>
          <p:nvPr/>
        </p:nvPicPr>
        <p:blipFill>
          <a:blip r:embed="rId2"/>
          <a:stretch>
            <a:fillRect/>
          </a:stretch>
        </p:blipFill>
        <p:spPr>
          <a:xfrm>
            <a:off x="136199" y="6093296"/>
            <a:ext cx="8943607" cy="670618"/>
          </a:xfrm>
          <a:prstGeom prst="rect">
            <a:avLst/>
          </a:prstGeom>
        </p:spPr>
      </p:pic>
    </p:spTree>
    <p:extLst>
      <p:ext uri="{BB962C8B-B14F-4D97-AF65-F5344CB8AC3E}">
        <p14:creationId xmlns:p14="http://schemas.microsoft.com/office/powerpoint/2010/main" val="4204166245"/>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15064</TotalTime>
  <Words>7241</Words>
  <Application>Microsoft Office PowerPoint</Application>
  <PresentationFormat>Προβολή στην οθόνη (4:3)</PresentationFormat>
  <Paragraphs>519</Paragraphs>
  <Slides>112</Slides>
  <Notes>2</Notes>
  <HiddenSlides>0</HiddenSlides>
  <MMClips>0</MMClips>
  <ScaleCrop>false</ScaleCrop>
  <HeadingPairs>
    <vt:vector size="8" baseType="variant">
      <vt:variant>
        <vt:lpstr>Γραμματοσειρές που χρησιμοποιούνται</vt:lpstr>
      </vt:variant>
      <vt:variant>
        <vt:i4>11</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112</vt:i4>
      </vt:variant>
    </vt:vector>
  </HeadingPairs>
  <TitlesOfParts>
    <vt:vector size="125" baseType="lpstr">
      <vt:lpstr>Arial</vt:lpstr>
      <vt:lpstr>Arial Narrow</vt:lpstr>
      <vt:lpstr>Calibri</vt:lpstr>
      <vt:lpstr>Cambria Math</vt:lpstr>
      <vt:lpstr>inherit</vt:lpstr>
      <vt:lpstr>MeretPro</vt:lpstr>
      <vt:lpstr>Open Sans</vt:lpstr>
      <vt:lpstr>ProximaNovaRgRegular</vt:lpstr>
      <vt:lpstr>PT Sans</vt:lpstr>
      <vt:lpstr>Times New Roman</vt:lpstr>
      <vt:lpstr>Wingdings</vt:lpstr>
      <vt:lpstr>Θέμα του Office</vt:lpstr>
      <vt:lpstr>Document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IOANNIS</dc:creator>
  <cp:lastModifiedBy>Yiannis Kaliakatsos</cp:lastModifiedBy>
  <cp:revision>204</cp:revision>
  <cp:lastPrinted>2015-03-08T07:40:01Z</cp:lastPrinted>
  <dcterms:created xsi:type="dcterms:W3CDTF">2015-02-19T20:01:43Z</dcterms:created>
  <dcterms:modified xsi:type="dcterms:W3CDTF">2020-12-01T19:16:14Z</dcterms:modified>
</cp:coreProperties>
</file>