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71" r:id="rId11"/>
    <p:sldId id="266" r:id="rId12"/>
    <p:sldId id="267" r:id="rId13"/>
    <p:sldId id="268" r:id="rId14"/>
    <p:sldId id="269" r:id="rId15"/>
    <p:sldId id="272" r:id="rId16"/>
    <p:sldId id="273" r:id="rId17"/>
    <p:sldId id="274" r:id="rId18"/>
    <p:sldId id="275" r:id="rId19"/>
    <p:sldId id="276" r:id="rId20"/>
    <p:sldId id="270"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9CD84F6-2A7E-4EAD-B33B-FD3E1A70F346}" type="datetimeFigureOut">
              <a:rPr lang="en-US" smtClean="0"/>
              <a:t>09-Dec-19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96782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D84F6-2A7E-4EAD-B33B-FD3E1A70F346}" type="datetimeFigureOut">
              <a:rPr lang="en-US" smtClean="0"/>
              <a:t>09-Dec-19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2253654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D84F6-2A7E-4EAD-B33B-FD3E1A70F346}" type="datetimeFigureOut">
              <a:rPr lang="en-US" smtClean="0"/>
              <a:t>09-Dec-19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76953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CD84F6-2A7E-4EAD-B33B-FD3E1A70F346}" type="datetimeFigureOut">
              <a:rPr lang="en-US" smtClean="0"/>
              <a:t>09-Dec-19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420146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CD84F6-2A7E-4EAD-B33B-FD3E1A70F346}" type="datetimeFigureOut">
              <a:rPr lang="en-US" smtClean="0"/>
              <a:t>09-Dec-19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365302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CD84F6-2A7E-4EAD-B33B-FD3E1A70F346}" type="datetimeFigureOut">
              <a:rPr lang="en-US" smtClean="0"/>
              <a:t>09-Dec-19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875635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CD84F6-2A7E-4EAD-B33B-FD3E1A70F346}" type="datetimeFigureOut">
              <a:rPr lang="en-US" smtClean="0"/>
              <a:t>09-Dec-19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42329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CD84F6-2A7E-4EAD-B33B-FD3E1A70F346}" type="datetimeFigureOut">
              <a:rPr lang="en-US" smtClean="0"/>
              <a:t>09-Dec-19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261492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D84F6-2A7E-4EAD-B33B-FD3E1A70F346}" type="datetimeFigureOut">
              <a:rPr lang="en-US" smtClean="0"/>
              <a:t>09-Dec-19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1160490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D84F6-2A7E-4EAD-B33B-FD3E1A70F346}" type="datetimeFigureOut">
              <a:rPr lang="en-US" smtClean="0"/>
              <a:t>09-Dec-19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9533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D84F6-2A7E-4EAD-B33B-FD3E1A70F346}" type="datetimeFigureOut">
              <a:rPr lang="en-US" smtClean="0"/>
              <a:t>09-Dec-19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EC78C-86BF-405F-9D19-A8507FAADF16}" type="slidenum">
              <a:rPr lang="en-US" smtClean="0"/>
              <a:t>‹#›</a:t>
            </a:fld>
            <a:endParaRPr lang="en-US"/>
          </a:p>
        </p:txBody>
      </p:sp>
    </p:spTree>
    <p:extLst>
      <p:ext uri="{BB962C8B-B14F-4D97-AF65-F5344CB8AC3E}">
        <p14:creationId xmlns:p14="http://schemas.microsoft.com/office/powerpoint/2010/main" val="1434924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D84F6-2A7E-4EAD-B33B-FD3E1A70F346}" type="datetimeFigureOut">
              <a:rPr lang="en-US" smtClean="0"/>
              <a:t>09-Dec-19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EC78C-86BF-405F-9D19-A8507FAADF16}" type="slidenum">
              <a:rPr lang="en-US" smtClean="0"/>
              <a:t>‹#›</a:t>
            </a:fld>
            <a:endParaRPr lang="en-US"/>
          </a:p>
        </p:txBody>
      </p:sp>
    </p:spTree>
    <p:extLst>
      <p:ext uri="{BB962C8B-B14F-4D97-AF65-F5344CB8AC3E}">
        <p14:creationId xmlns:p14="http://schemas.microsoft.com/office/powerpoint/2010/main" val="1942755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Canon_(company)" TargetMode="External"/><Relationship Id="rId7" Type="http://schemas.openxmlformats.org/officeDocument/2006/relationships/hyperlink" Target="https://en.wikipedia.org/wiki/AU_Optronic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ki/Motorola" TargetMode="External"/><Relationship Id="rId5" Type="http://schemas.openxmlformats.org/officeDocument/2006/relationships/hyperlink" Target="https://en.wikipedia.org/wiki/Sony" TargetMode="External"/><Relationship Id="rId4" Type="http://schemas.openxmlformats.org/officeDocument/2006/relationships/hyperlink" Target="https://en.wikipedia.org/wiki/Toshiba"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arasor.com.au/" TargetMode="External"/><Relationship Id="rId7" Type="http://schemas.openxmlformats.org/officeDocument/2006/relationships/hyperlink" Target="https://en.wikipedia.org/wiki/1080p"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ki/Mitsubishi_Electric" TargetMode="External"/><Relationship Id="rId5" Type="http://schemas.openxmlformats.org/officeDocument/2006/relationships/hyperlink" Target="http://www.hdi3d.com/" TargetMode="External"/><Relationship Id="rId4" Type="http://schemas.openxmlformats.org/officeDocument/2006/relationships/hyperlink" Target="https://en.wikipedia.org/wiki/Mitsubishi"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www.unipixel.com/" TargetMode="External"/><Relationship Id="rId3" Type="http://schemas.openxmlformats.org/officeDocument/2006/relationships/hyperlink" Target="https://en.wikipedia.org/wiki/Microelectromechanical_systems" TargetMode="External"/><Relationship Id="rId7" Type="http://schemas.openxmlformats.org/officeDocument/2006/relationships/hyperlink" Target="https://en.wikipedia.org/wiki/Qualcomm"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ndex.php?title=Digital_micro_shutter&amp;action=edit&amp;redlink=1" TargetMode="External"/><Relationship Id="rId11" Type="http://schemas.openxmlformats.org/officeDocument/2006/relationships/hyperlink" Target="https://en.wikipedia.org/wiki/Texas_Instruments" TargetMode="External"/><Relationship Id="rId5" Type="http://schemas.openxmlformats.org/officeDocument/2006/relationships/hyperlink" Target="https://en.wikipedia.org/wiki/Time-multiplexed_optical_shutter" TargetMode="External"/><Relationship Id="rId10" Type="http://schemas.openxmlformats.org/officeDocument/2006/relationships/hyperlink" Target="http://www.tmt-mems.com/" TargetMode="External"/><Relationship Id="rId4" Type="http://schemas.openxmlformats.org/officeDocument/2006/relationships/hyperlink" Target="https://en.wikipedia.org/wiki/Interferometric_modulator_display" TargetMode="External"/><Relationship Id="rId9" Type="http://schemas.openxmlformats.org/officeDocument/2006/relationships/hyperlink" Target="http://www.pixtronix.com/"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EyTIX-g9D_o"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hyperlink" Target="http://www.forthdd.com/" TargetMode="External"/><Relationship Id="rId3" Type="http://schemas.openxmlformats.org/officeDocument/2006/relationships/hyperlink" Target="http://www.qdvision.com/" TargetMode="External"/><Relationship Id="rId7" Type="http://schemas.openxmlformats.org/officeDocument/2006/relationships/hyperlink" Target="https://en.wikipedia.org/wiki/Micron_Technology"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ki/LG_Philips_Display" TargetMode="External"/><Relationship Id="rId5" Type="http://schemas.openxmlformats.org/officeDocument/2006/relationships/hyperlink" Target="http://www.nanosysinc.com/" TargetMode="External"/><Relationship Id="rId4" Type="http://schemas.openxmlformats.org/officeDocument/2006/relationships/hyperlink" Target="http://www.nanophotonica.com/"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en.wikipedia.org/wiki/Next_generation_of_display_technology#cite_note-24" TargetMode="External"/><Relationship Id="rId3" Type="http://schemas.openxmlformats.org/officeDocument/2006/relationships/hyperlink" Target="http://www.ifire.com/" TargetMode="External"/><Relationship Id="rId7" Type="http://schemas.openxmlformats.org/officeDocument/2006/relationships/hyperlink" Target="https://en.wikipedia.org/wiki/University_of_Washington"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ki/Microsoft" TargetMode="External"/><Relationship Id="rId5" Type="http://schemas.openxmlformats.org/officeDocument/2006/relationships/hyperlink" Target="https://en.wikipedia.org/wiki/Next_generation_of_display_technology#cite_note-23" TargetMode="External"/><Relationship Id="rId10" Type="http://schemas.openxmlformats.org/officeDocument/2006/relationships/hyperlink" Target="https://en.wikipedia.org/wiki/Next_generation_of_display_technology#cite_note-25" TargetMode="External"/><Relationship Id="rId4" Type="http://schemas.openxmlformats.org/officeDocument/2006/relationships/hyperlink" Target="http://www.westaim.com/" TargetMode="External"/><Relationship Id="rId9" Type="http://schemas.openxmlformats.org/officeDocument/2006/relationships/hyperlink" Target="http://prysm.com/"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Next_generation_of_display_technology#cite_note-LG-4" TargetMode="External"/><Relationship Id="rId3" Type="http://schemas.openxmlformats.org/officeDocument/2006/relationships/hyperlink" Target="https://en.wikipedia.org/wiki/Sony" TargetMode="External"/><Relationship Id="rId7" Type="http://schemas.openxmlformats.org/officeDocument/2006/relationships/hyperlink" Target="https://en.wikipedia.org/wiki/Sony_XEL-1"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en.wikipedia.org/wiki/Panasonic" TargetMode="External"/><Relationship Id="rId5" Type="http://schemas.openxmlformats.org/officeDocument/2006/relationships/hyperlink" Target="https://en.wikipedia.org/wiki/Samsung" TargetMode="External"/><Relationship Id="rId4" Type="http://schemas.openxmlformats.org/officeDocument/2006/relationships/hyperlink" Target="https://en.wikipedia.org/wiki/LG"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whathifi.com/samsung/ke55s9c/review"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polyera.com/"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bo.ismn.cnr.it/"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bo.ismn.cnr.it/staff.php?idcur=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bo.ismn.cnr.it/index.php"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31540" y="574846"/>
            <a:ext cx="8280920" cy="646331"/>
          </a:xfrm>
          <a:prstGeom prst="rect">
            <a:avLst/>
          </a:prstGeom>
          <a:noFill/>
        </p:spPr>
        <p:txBody>
          <a:bodyPr wrap="square" rtlCol="0">
            <a:spAutoFit/>
          </a:bodyPr>
          <a:lstStyle/>
          <a:p>
            <a:r>
              <a:rPr lang="en-US" sz="3600" b="1" dirty="0">
                <a:solidFill>
                  <a:srgbClr val="002060"/>
                </a:solidFill>
                <a:effectLst>
                  <a:outerShdw blurRad="38100" dist="38100" dir="2700000" algn="tl">
                    <a:srgbClr val="000000">
                      <a:alpha val="43137"/>
                    </a:srgbClr>
                  </a:outerShdw>
                </a:effectLst>
              </a:rPr>
              <a:t>Next generation of display technology</a:t>
            </a:r>
          </a:p>
        </p:txBody>
      </p:sp>
      <p:sp>
        <p:nvSpPr>
          <p:cNvPr id="5" name="TextBox 4"/>
          <p:cNvSpPr txBox="1"/>
          <p:nvPr/>
        </p:nvSpPr>
        <p:spPr>
          <a:xfrm>
            <a:off x="467544" y="1412776"/>
            <a:ext cx="8244916" cy="3046988"/>
          </a:xfrm>
          <a:prstGeom prst="rect">
            <a:avLst/>
          </a:prstGeom>
          <a:noFill/>
        </p:spPr>
        <p:txBody>
          <a:bodyPr wrap="square" rtlCol="0">
            <a:spAutoFit/>
          </a:bodyPr>
          <a:lstStyle/>
          <a:p>
            <a:r>
              <a:rPr lang="en-US" sz="2400" b="1" dirty="0"/>
              <a:t>Next generation of display technology</a:t>
            </a:r>
            <a:r>
              <a:rPr lang="en-US" sz="2400" dirty="0"/>
              <a:t> is any display technology considered likely to outperform LCD , Plasma and even OLED technologies in the future.</a:t>
            </a:r>
          </a:p>
          <a:p>
            <a:endParaRPr lang="en-US" sz="2400" dirty="0"/>
          </a:p>
          <a:p>
            <a:r>
              <a:rPr lang="en-US" sz="2400" dirty="0"/>
              <a:t>There are many technologies in experimental stage that promise to be the next display technology for use in the market.</a:t>
            </a:r>
          </a:p>
          <a:p>
            <a:endParaRPr lang="en-US" sz="2400" dirty="0"/>
          </a:p>
          <a:p>
            <a:r>
              <a:rPr lang="en-US" sz="2400" dirty="0"/>
              <a:t>The most known, at the moment, technologies are the following</a:t>
            </a:r>
          </a:p>
        </p:txBody>
      </p:sp>
    </p:spTree>
    <p:extLst>
      <p:ext uri="{BB962C8B-B14F-4D97-AF65-F5344CB8AC3E}">
        <p14:creationId xmlns:p14="http://schemas.microsoft.com/office/powerpoint/2010/main" val="135388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31540" y="587724"/>
            <a:ext cx="8280920" cy="5632311"/>
          </a:xfrm>
          <a:prstGeom prst="rect">
            <a:avLst/>
          </a:prstGeom>
        </p:spPr>
        <p:txBody>
          <a:bodyPr wrap="square">
            <a:spAutoFit/>
          </a:bodyPr>
          <a:lstStyle/>
          <a:p>
            <a:r>
              <a:rPr lang="en-US" sz="2400" dirty="0"/>
              <a:t>The recombination of electron and hole currents moving in-plane is controlled by the gate electrode. </a:t>
            </a:r>
          </a:p>
          <a:p>
            <a:endParaRPr lang="en-US" sz="2400" dirty="0"/>
          </a:p>
          <a:p>
            <a:r>
              <a:rPr lang="en-US" sz="2400" dirty="0"/>
              <a:t>The intensity of the electroluminescence can be adjusted by the voltages applied at both the drain and the gate electrodes. It follows that, in the OLET device, the position of the recombination zone can be moved within the transistor channel by varying these applied voltages.</a:t>
            </a:r>
          </a:p>
          <a:p>
            <a:endParaRPr lang="en-US" sz="2400" dirty="0"/>
          </a:p>
          <a:p>
            <a:r>
              <a:rPr lang="en-US" sz="2400" dirty="0"/>
              <a:t>As explained in the article, one advantage inherent in the structure of an OLET device is the potential for higher electroluminescence quantum efficiency. </a:t>
            </a:r>
          </a:p>
          <a:p>
            <a:endParaRPr lang="en-US" sz="2400" dirty="0"/>
          </a:p>
          <a:p>
            <a:r>
              <a:rPr lang="en-US" sz="2400" dirty="0"/>
              <a:t>This, in turn, leads to higher efficiencies overall as demonstrated in experimental results published by the team.</a:t>
            </a:r>
          </a:p>
        </p:txBody>
      </p:sp>
    </p:spTree>
    <p:extLst>
      <p:ext uri="{BB962C8B-B14F-4D97-AF65-F5344CB8AC3E}">
        <p14:creationId xmlns:p14="http://schemas.microsoft.com/office/powerpoint/2010/main" val="1552397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7" name="Picture 1" descr="Trilayer OLET device structure and active materials forming the heterostruc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908720"/>
            <a:ext cx="7003474" cy="259228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67544" y="4149080"/>
            <a:ext cx="7920880" cy="1477328"/>
          </a:xfrm>
          <a:prstGeom prst="rect">
            <a:avLst/>
          </a:prstGeom>
        </p:spPr>
        <p:txBody>
          <a:bodyPr wrap="square">
            <a:spAutoFit/>
          </a:bodyPr>
          <a:lstStyle/>
          <a:p>
            <a:r>
              <a:rPr lang="en-US" i="1" dirty="0" err="1"/>
              <a:t>Trilayer</a:t>
            </a:r>
            <a:r>
              <a:rPr lang="en-US" i="1" dirty="0"/>
              <a:t> OLET device structure and active materials forming the </a:t>
            </a:r>
            <a:r>
              <a:rPr lang="en-US" i="1" dirty="0" err="1"/>
              <a:t>heterostructure</a:t>
            </a:r>
            <a:r>
              <a:rPr lang="en-US" i="1" dirty="0"/>
              <a:t>. Schematic representation of the </a:t>
            </a:r>
            <a:r>
              <a:rPr lang="en-US" i="1" dirty="0" err="1"/>
              <a:t>trilayer</a:t>
            </a:r>
            <a:r>
              <a:rPr lang="en-US" i="1" dirty="0"/>
              <a:t> OLET device with the chemical structure of each material making up the device active region. The field-effect charge transport and the light-generation processes are also sketched. </a:t>
            </a:r>
            <a:r>
              <a:rPr lang="el-GR" i="1" dirty="0"/>
              <a:t>(</a:t>
            </a:r>
            <a:r>
              <a:rPr lang="el-GR" i="1" dirty="0" err="1"/>
              <a:t>Reprinted</a:t>
            </a:r>
            <a:r>
              <a:rPr lang="el-GR" i="1" dirty="0"/>
              <a:t> </a:t>
            </a:r>
            <a:r>
              <a:rPr lang="el-GR" i="1" dirty="0" err="1"/>
              <a:t>with</a:t>
            </a:r>
            <a:r>
              <a:rPr lang="el-GR" i="1" dirty="0"/>
              <a:t> </a:t>
            </a:r>
            <a:r>
              <a:rPr lang="el-GR" i="1" dirty="0" err="1"/>
              <a:t>permission</a:t>
            </a:r>
            <a:r>
              <a:rPr lang="el-GR" i="1" dirty="0"/>
              <a:t> </a:t>
            </a:r>
            <a:r>
              <a:rPr lang="el-GR" i="1" dirty="0" err="1"/>
              <a:t>from</a:t>
            </a:r>
            <a:r>
              <a:rPr lang="el-GR" i="1" dirty="0"/>
              <a:t> </a:t>
            </a:r>
            <a:r>
              <a:rPr lang="el-GR" i="1" dirty="0" err="1"/>
              <a:t>Nature</a:t>
            </a:r>
            <a:r>
              <a:rPr lang="el-GR" i="1" dirty="0"/>
              <a:t> </a:t>
            </a:r>
            <a:r>
              <a:rPr lang="el-GR" i="1" dirty="0" err="1"/>
              <a:t>Publishing</a:t>
            </a:r>
            <a:r>
              <a:rPr lang="el-GR" i="1" dirty="0"/>
              <a:t> </a:t>
            </a:r>
            <a:r>
              <a:rPr lang="el-GR" i="1" dirty="0" err="1"/>
              <a:t>Group</a:t>
            </a:r>
            <a:r>
              <a:rPr lang="el-GR" i="1" dirty="0"/>
              <a:t>)</a:t>
            </a:r>
            <a:endParaRPr lang="en-US" dirty="0"/>
          </a:p>
        </p:txBody>
      </p:sp>
    </p:spTree>
    <p:extLst>
      <p:ext uri="{BB962C8B-B14F-4D97-AF65-F5344CB8AC3E}">
        <p14:creationId xmlns:p14="http://schemas.microsoft.com/office/powerpoint/2010/main" val="1598205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2065785686"/>
              </p:ext>
            </p:extLst>
          </p:nvPr>
        </p:nvGraphicFramePr>
        <p:xfrm>
          <a:off x="457200" y="404664"/>
          <a:ext cx="8229600" cy="5544616"/>
        </p:xfrm>
        <a:graphic>
          <a:graphicData uri="http://schemas.openxmlformats.org/drawingml/2006/table">
            <a:tbl>
              <a:tblPr firstRow="1" firstCol="1" bandRow="1">
                <a:tableStyleId>{5C22544A-7EE6-4342-B048-85BDC9FD1C3A}</a:tableStyleId>
              </a:tblPr>
              <a:tblGrid>
                <a:gridCol w="1738536">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4690864">
                  <a:extLst>
                    <a:ext uri="{9D8B030D-6E8A-4147-A177-3AD203B41FA5}">
                      <a16:colId xmlns:a16="http://schemas.microsoft.com/office/drawing/2014/main" val="20002"/>
                    </a:ext>
                  </a:extLst>
                </a:gridCol>
              </a:tblGrid>
              <a:tr h="720080">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0"/>
                  </a:ext>
                </a:extLst>
              </a:tr>
              <a:tr h="1512168">
                <a:tc>
                  <a:txBody>
                    <a:bodyPr/>
                    <a:lstStyle/>
                    <a:p>
                      <a:pPr>
                        <a:lnSpc>
                          <a:spcPts val="1680"/>
                        </a:lnSpc>
                        <a:spcBef>
                          <a:spcPts val="1200"/>
                        </a:spcBef>
                        <a:spcAft>
                          <a:spcPts val="1200"/>
                        </a:spcAft>
                      </a:pPr>
                      <a:r>
                        <a:rPr lang="en-US" sz="1600" u="none" strike="noStrike" dirty="0">
                          <a:effectLst/>
                        </a:rPr>
                        <a:t>Surface-conduction electron-emitter display (SED)</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l-GR" sz="1600" u="none" strike="noStrike" dirty="0" err="1">
                          <a:effectLst/>
                          <a:hlinkClick r:id="rId3" tooltip="Canon (company)"/>
                        </a:rPr>
                        <a:t>Canon</a:t>
                      </a:r>
                      <a:r>
                        <a:rPr lang="el-GR" sz="1600" dirty="0">
                          <a:effectLst/>
                        </a:rPr>
                        <a:t> &amp; </a:t>
                      </a:r>
                      <a:r>
                        <a:rPr lang="el-GR" sz="1600" u="none" strike="noStrike" dirty="0" err="1">
                          <a:effectLst/>
                          <a:hlinkClick r:id="rId4" tooltip="Toshiba"/>
                        </a:rPr>
                        <a:t>Toshiba</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1800" dirty="0">
                          <a:solidFill>
                            <a:srgbClr val="002060"/>
                          </a:solidFill>
                          <a:effectLst/>
                        </a:rPr>
                        <a:t>On 18 August 2010, Canon decided to liquidate SED Inc.,</a:t>
                      </a:r>
                      <a:r>
                        <a:rPr lang="en-US" sz="1800" u="none" strike="noStrike" baseline="30000" dirty="0">
                          <a:solidFill>
                            <a:srgbClr val="002060"/>
                          </a:solidFill>
                          <a:effectLst/>
                        </a:rPr>
                        <a:t> </a:t>
                      </a:r>
                      <a:r>
                        <a:rPr lang="en-US" sz="1800" dirty="0">
                          <a:solidFill>
                            <a:srgbClr val="002060"/>
                          </a:solidFill>
                          <a:effectLst/>
                        </a:rPr>
                        <a:t>a consolidated subsidiary of Canon Inc. developing SED technology, citing difficulties to secure appropriate profitability and effectively ending hopes to one day see SED TVs in the living room.</a:t>
                      </a:r>
                      <a:endParaRPr lang="el-GR" sz="1800" dirty="0">
                        <a:solidFill>
                          <a:srgbClr val="002060"/>
                        </a:solidFill>
                        <a:effectLst/>
                        <a:latin typeface="Times New Roman"/>
                        <a:ea typeface="Times New Roman"/>
                      </a:endParaRPr>
                    </a:p>
                  </a:txBody>
                  <a:tcPr marL="55912" marR="55912" marT="27956" marB="27956" anchor="ctr"/>
                </a:tc>
                <a:extLst>
                  <a:ext uri="{0D108BD9-81ED-4DB2-BD59-A6C34878D82A}">
                    <a16:rowId xmlns:a16="http://schemas.microsoft.com/office/drawing/2014/main" val="10001"/>
                  </a:ext>
                </a:extLst>
              </a:tr>
              <a:tr h="3312368">
                <a:tc>
                  <a:txBody>
                    <a:bodyPr/>
                    <a:lstStyle/>
                    <a:p>
                      <a:pPr>
                        <a:lnSpc>
                          <a:spcPts val="1680"/>
                        </a:lnSpc>
                        <a:spcBef>
                          <a:spcPts val="1200"/>
                        </a:spcBef>
                        <a:spcAft>
                          <a:spcPts val="1200"/>
                        </a:spcAft>
                      </a:pPr>
                      <a:r>
                        <a:rPr lang="el-GR" sz="1600" u="none" strike="noStrike" dirty="0">
                          <a:effectLst/>
                        </a:rPr>
                        <a:t>Field </a:t>
                      </a:r>
                      <a:r>
                        <a:rPr lang="el-GR" sz="1600" u="none" strike="noStrike" dirty="0" err="1">
                          <a:effectLst/>
                        </a:rPr>
                        <a:t>emission</a:t>
                      </a:r>
                      <a:r>
                        <a:rPr lang="el-GR" sz="1600" u="none" strike="noStrike" dirty="0">
                          <a:effectLst/>
                        </a:rPr>
                        <a:t> </a:t>
                      </a:r>
                      <a:r>
                        <a:rPr lang="el-GR" sz="1600" u="none" strike="noStrike" dirty="0" err="1">
                          <a:effectLst/>
                        </a:rPr>
                        <a:t>display</a:t>
                      </a:r>
                      <a:r>
                        <a:rPr lang="el-GR" sz="1600" u="none" strike="noStrike" dirty="0">
                          <a:effectLst/>
                        </a:rPr>
                        <a:t> (FED)</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l-GR" sz="1600" u="none" strike="noStrike" dirty="0" err="1">
                          <a:effectLst/>
                          <a:hlinkClick r:id="rId5" tooltip="Sony"/>
                        </a:rPr>
                        <a:t>Sony</a:t>
                      </a:r>
                      <a:r>
                        <a:rPr lang="el-GR" sz="1600" dirty="0">
                          <a:effectLst/>
                        </a:rPr>
                        <a:t>, </a:t>
                      </a:r>
                      <a:r>
                        <a:rPr lang="el-GR" sz="1600" u="none" strike="noStrike" dirty="0" err="1">
                          <a:effectLst/>
                          <a:hlinkClick r:id="rId6" tooltip="Motorola"/>
                        </a:rPr>
                        <a:t>Motorola</a:t>
                      </a:r>
                      <a:r>
                        <a:rPr lang="el-GR" sz="1600" dirty="0">
                          <a:effectLst/>
                        </a:rPr>
                        <a:t>,</a:t>
                      </a:r>
                      <a:r>
                        <a:rPr lang="en-US" sz="1600" dirty="0">
                          <a:effectLst/>
                        </a:rPr>
                        <a:t>    </a:t>
                      </a:r>
                      <a:r>
                        <a:rPr lang="el-GR" sz="1600" u="none" strike="noStrike" dirty="0">
                          <a:effectLst/>
                          <a:hlinkClick r:id="rId7" tooltip="AU Optronics"/>
                        </a:rPr>
                        <a:t>AU </a:t>
                      </a:r>
                      <a:r>
                        <a:rPr lang="el-GR" sz="1600" u="none" strike="noStrike" dirty="0" err="1">
                          <a:effectLst/>
                          <a:hlinkClick r:id="rId7" tooltip="AU Optronics"/>
                        </a:rPr>
                        <a:t>Optronics</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1800" dirty="0">
                          <a:solidFill>
                            <a:srgbClr val="002060"/>
                          </a:solidFill>
                          <a:effectLst/>
                        </a:rPr>
                        <a:t>In January 2010, Taiwanese </a:t>
                      </a:r>
                      <a:r>
                        <a:rPr lang="en-US" sz="1800" u="none" strike="noStrike" dirty="0">
                          <a:solidFill>
                            <a:srgbClr val="002060"/>
                          </a:solidFill>
                          <a:effectLst/>
                        </a:rPr>
                        <a:t>AU Optronics</a:t>
                      </a:r>
                      <a:r>
                        <a:rPr lang="en-US" sz="1800" dirty="0">
                          <a:solidFill>
                            <a:srgbClr val="002060"/>
                          </a:solidFill>
                          <a:effectLst/>
                        </a:rPr>
                        <a:t> Corporation (AUO) announced that it had acquired assets from Sony's FET and FET Japan, including "patents, know-how, inventions, and relevant equipment related to FED technology and materials".</a:t>
                      </a:r>
                      <a:r>
                        <a:rPr lang="en-US" sz="1800" u="none" strike="noStrike" baseline="30000" dirty="0">
                          <a:solidFill>
                            <a:srgbClr val="002060"/>
                          </a:solidFill>
                          <a:effectLst/>
                        </a:rPr>
                        <a:t> </a:t>
                      </a:r>
                    </a:p>
                    <a:p>
                      <a:pPr>
                        <a:lnSpc>
                          <a:spcPts val="1680"/>
                        </a:lnSpc>
                        <a:spcBef>
                          <a:spcPts val="1200"/>
                        </a:spcBef>
                        <a:spcAft>
                          <a:spcPts val="1200"/>
                        </a:spcAft>
                      </a:pPr>
                      <a:r>
                        <a:rPr lang="en-US" sz="1800" dirty="0">
                          <a:solidFill>
                            <a:srgbClr val="002060"/>
                          </a:solidFill>
                          <a:effectLst/>
                        </a:rPr>
                        <a:t>In November 2010,</a:t>
                      </a:r>
                      <a:r>
                        <a:rPr lang="en-US" sz="1800" u="none" strike="noStrike" dirty="0">
                          <a:solidFill>
                            <a:srgbClr val="002060"/>
                          </a:solidFill>
                          <a:effectLst/>
                        </a:rPr>
                        <a:t>Nikkei</a:t>
                      </a:r>
                      <a:r>
                        <a:rPr lang="en-US" sz="1800" dirty="0">
                          <a:solidFill>
                            <a:srgbClr val="002060"/>
                          </a:solidFill>
                          <a:effectLst/>
                        </a:rPr>
                        <a:t> reported that AUO plans to start mass production of FED panels in the fourth quarter of 2011, however AUO commented that the technology is still in the research stage and there are no plans to begin mass production at this moment.</a:t>
                      </a:r>
                      <a:endParaRPr lang="el-GR" sz="1800" dirty="0">
                        <a:solidFill>
                          <a:srgbClr val="002060"/>
                        </a:solidFill>
                        <a:effectLst/>
                        <a:latin typeface="Times New Roman"/>
                        <a:ea typeface="Times New Roman"/>
                      </a:endParaRPr>
                    </a:p>
                  </a:txBody>
                  <a:tcPr marL="55912" marR="55912" marT="27956" marB="27956"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049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582499315"/>
              </p:ext>
            </p:extLst>
          </p:nvPr>
        </p:nvGraphicFramePr>
        <p:xfrm>
          <a:off x="456147" y="692696"/>
          <a:ext cx="8231706" cy="3888432"/>
        </p:xfrm>
        <a:graphic>
          <a:graphicData uri="http://schemas.openxmlformats.org/drawingml/2006/table">
            <a:tbl>
              <a:tblPr firstRow="1" firstCol="1" bandRow="1">
                <a:tableStyleId>{5C22544A-7EE6-4342-B048-85BDC9FD1C3A}</a:tableStyleId>
              </a:tblPr>
              <a:tblGrid>
                <a:gridCol w="2096396">
                  <a:extLst>
                    <a:ext uri="{9D8B030D-6E8A-4147-A177-3AD203B41FA5}">
                      <a16:colId xmlns:a16="http://schemas.microsoft.com/office/drawing/2014/main" val="20000"/>
                    </a:ext>
                  </a:extLst>
                </a:gridCol>
                <a:gridCol w="1659417">
                  <a:extLst>
                    <a:ext uri="{9D8B030D-6E8A-4147-A177-3AD203B41FA5}">
                      <a16:colId xmlns:a16="http://schemas.microsoft.com/office/drawing/2014/main" val="20001"/>
                    </a:ext>
                  </a:extLst>
                </a:gridCol>
                <a:gridCol w="4475893">
                  <a:extLst>
                    <a:ext uri="{9D8B030D-6E8A-4147-A177-3AD203B41FA5}">
                      <a16:colId xmlns:a16="http://schemas.microsoft.com/office/drawing/2014/main" val="20002"/>
                    </a:ext>
                  </a:extLst>
                </a:gridCol>
              </a:tblGrid>
              <a:tr h="936104">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908" marR="55908" marT="27954" marB="27954"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908" marR="55908" marT="27954" marB="27954"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908" marR="55908" marT="27954" marB="27954" anchor="ctr"/>
                </a:tc>
                <a:extLst>
                  <a:ext uri="{0D108BD9-81ED-4DB2-BD59-A6C34878D82A}">
                    <a16:rowId xmlns:a16="http://schemas.microsoft.com/office/drawing/2014/main" val="10000"/>
                  </a:ext>
                </a:extLst>
              </a:tr>
              <a:tr h="2952328">
                <a:tc>
                  <a:txBody>
                    <a:bodyPr/>
                    <a:lstStyle/>
                    <a:p>
                      <a:pPr>
                        <a:lnSpc>
                          <a:spcPts val="1680"/>
                        </a:lnSpc>
                        <a:spcBef>
                          <a:spcPts val="1200"/>
                        </a:spcBef>
                        <a:spcAft>
                          <a:spcPts val="1200"/>
                        </a:spcAft>
                      </a:pPr>
                      <a:r>
                        <a:rPr lang="en-US" sz="1600" dirty="0">
                          <a:effectLst/>
                        </a:rPr>
                        <a:t>Laser</a:t>
                      </a:r>
                      <a:r>
                        <a:rPr lang="en-US" sz="1600" baseline="0" dirty="0">
                          <a:effectLst/>
                        </a:rPr>
                        <a:t> Display</a:t>
                      </a:r>
                    </a:p>
                    <a:p>
                      <a:pPr>
                        <a:lnSpc>
                          <a:spcPts val="1680"/>
                        </a:lnSpc>
                        <a:spcBef>
                          <a:spcPts val="1200"/>
                        </a:spcBef>
                        <a:spcAft>
                          <a:spcPts val="1200"/>
                        </a:spcAft>
                      </a:pPr>
                      <a:r>
                        <a:rPr lang="en-US" sz="1600" dirty="0">
                          <a:effectLst/>
                        </a:rPr>
                        <a:t>(</a:t>
                      </a:r>
                      <a:r>
                        <a:rPr lang="en-US" sz="1600" u="none" strike="noStrike" dirty="0">
                          <a:effectLst/>
                        </a:rPr>
                        <a:t>Quantum dot</a:t>
                      </a:r>
                      <a:r>
                        <a:rPr lang="en-US" sz="1600" dirty="0">
                          <a:effectLst/>
                        </a:rPr>
                        <a:t>, </a:t>
                      </a:r>
                      <a:r>
                        <a:rPr lang="en-US" sz="1600" u="none" strike="noStrike" dirty="0">
                          <a:effectLst/>
                        </a:rPr>
                        <a:t>Liquid crystal</a:t>
                      </a:r>
                      <a:r>
                        <a:rPr lang="en-US" sz="1600" dirty="0">
                          <a:effectLst/>
                        </a:rPr>
                        <a:t>)</a:t>
                      </a:r>
                      <a:endParaRPr lang="el-GR" sz="1600" dirty="0">
                        <a:effectLst/>
                        <a:latin typeface="Times New Roman"/>
                        <a:ea typeface="Times New Roman"/>
                      </a:endParaRPr>
                    </a:p>
                  </a:txBody>
                  <a:tcPr marL="55908" marR="55908" marT="27954" marB="27954" anchor="ctr"/>
                </a:tc>
                <a:tc>
                  <a:txBody>
                    <a:bodyPr/>
                    <a:lstStyle/>
                    <a:p>
                      <a:pPr>
                        <a:lnSpc>
                          <a:spcPts val="1680"/>
                        </a:lnSpc>
                        <a:spcBef>
                          <a:spcPts val="1200"/>
                        </a:spcBef>
                        <a:spcAft>
                          <a:spcPts val="1200"/>
                        </a:spcAft>
                      </a:pPr>
                      <a:r>
                        <a:rPr lang="el-GR" sz="1600" u="none" strike="noStrike" dirty="0" err="1">
                          <a:effectLst/>
                          <a:hlinkClick r:id="rId3"/>
                        </a:rPr>
                        <a:t>Arasor</a:t>
                      </a:r>
                      <a:r>
                        <a:rPr lang="el-GR" sz="1600" dirty="0" err="1">
                          <a:effectLst/>
                        </a:rPr>
                        <a:t>,</a:t>
                      </a:r>
                      <a:r>
                        <a:rPr lang="el-GR" sz="1600" u="none" strike="noStrike" dirty="0" err="1">
                          <a:effectLst/>
                          <a:hlinkClick r:id="rId4" tooltip="Mitsubishi"/>
                        </a:rPr>
                        <a:t>Mitsubishi</a:t>
                      </a:r>
                      <a:r>
                        <a:rPr lang="el-GR" sz="1600" dirty="0">
                          <a:effectLst/>
                        </a:rPr>
                        <a:t>, </a:t>
                      </a:r>
                      <a:r>
                        <a:rPr lang="el-GR" sz="1600" u="none" strike="noStrike" dirty="0">
                          <a:effectLst/>
                          <a:hlinkClick r:id="rId5"/>
                        </a:rPr>
                        <a:t>HDI 3D</a:t>
                      </a:r>
                      <a:endParaRPr lang="el-GR" sz="1600" dirty="0">
                        <a:effectLst/>
                        <a:latin typeface="Times New Roman"/>
                        <a:ea typeface="Times New Roman"/>
                      </a:endParaRPr>
                    </a:p>
                  </a:txBody>
                  <a:tcPr marL="55908" marR="55908" marT="27954" marB="27954" anchor="ctr"/>
                </a:tc>
                <a:tc>
                  <a:txBody>
                    <a:bodyPr/>
                    <a:lstStyle/>
                    <a:p>
                      <a:pPr>
                        <a:lnSpc>
                          <a:spcPts val="1680"/>
                        </a:lnSpc>
                        <a:spcBef>
                          <a:spcPts val="1200"/>
                        </a:spcBef>
                        <a:spcAft>
                          <a:spcPts val="1200"/>
                        </a:spcAft>
                      </a:pPr>
                      <a:r>
                        <a:rPr lang="en-US" sz="1800" dirty="0">
                          <a:effectLst/>
                        </a:rPr>
                        <a:t>On January 7, 2008, at an event associated with the Consumer Electronics Show 2008, </a:t>
                      </a:r>
                      <a:r>
                        <a:rPr lang="en-US" sz="1800" u="none" strike="noStrike" dirty="0">
                          <a:effectLst/>
                          <a:hlinkClick r:id="rId6" tooltip="Mitsubishi Electric"/>
                        </a:rPr>
                        <a:t>Mitsubishi</a:t>
                      </a:r>
                      <a:r>
                        <a:rPr lang="en-US" sz="1800" dirty="0">
                          <a:effectLst/>
                        </a:rPr>
                        <a:t> Digital Electronics America, a key player in high-performance red-laser</a:t>
                      </a:r>
                      <a:r>
                        <a:rPr lang="en-US" sz="1800" u="none" strike="noStrike" baseline="30000" dirty="0">
                          <a:effectLst/>
                        </a:rPr>
                        <a:t> </a:t>
                      </a:r>
                      <a:r>
                        <a:rPr lang="en-US" sz="1800" dirty="0">
                          <a:effectLst/>
                        </a:rPr>
                        <a:t>and large-screen HDTV markets, unveiled their first commercial Laser TV, a 65" </a:t>
                      </a:r>
                      <a:r>
                        <a:rPr lang="en-US" sz="1800" u="none" strike="noStrike" dirty="0">
                          <a:effectLst/>
                          <a:hlinkClick r:id="rId7" tooltip="1080p"/>
                        </a:rPr>
                        <a:t>1080p</a:t>
                      </a:r>
                      <a:r>
                        <a:rPr lang="en-US" sz="1800" dirty="0">
                          <a:effectLst/>
                        </a:rPr>
                        <a:t>model.</a:t>
                      </a:r>
                      <a:endParaRPr lang="en-US" sz="1800" u="none" strike="noStrike" baseline="30000" dirty="0">
                        <a:effectLst/>
                      </a:endParaRPr>
                    </a:p>
                    <a:p>
                      <a:pPr>
                        <a:lnSpc>
                          <a:spcPts val="1680"/>
                        </a:lnSpc>
                        <a:spcBef>
                          <a:spcPts val="1200"/>
                        </a:spcBef>
                        <a:spcAft>
                          <a:spcPts val="1200"/>
                        </a:spcAft>
                      </a:pPr>
                      <a:r>
                        <a:rPr lang="en-US" sz="1800" dirty="0">
                          <a:effectLst/>
                        </a:rPr>
                        <a:t>This Laser TV, branded "Mitsubishi </a:t>
                      </a:r>
                      <a:r>
                        <a:rPr lang="en-US" sz="1800" dirty="0" err="1">
                          <a:effectLst/>
                        </a:rPr>
                        <a:t>LaserVue</a:t>
                      </a:r>
                      <a:r>
                        <a:rPr lang="en-US" sz="1800" dirty="0">
                          <a:effectLst/>
                        </a:rPr>
                        <a:t> TV", went on sale, November 16, 2008 for $6,999.</a:t>
                      </a:r>
                      <a:endParaRPr lang="el-GR" sz="1800" dirty="0">
                        <a:effectLst/>
                        <a:latin typeface="Times New Roman"/>
                        <a:ea typeface="Times New Roman"/>
                      </a:endParaRPr>
                    </a:p>
                  </a:txBody>
                  <a:tcPr marL="55908" marR="55908" marT="27954" marB="27954"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34377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670430488"/>
              </p:ext>
            </p:extLst>
          </p:nvPr>
        </p:nvGraphicFramePr>
        <p:xfrm>
          <a:off x="457200" y="620688"/>
          <a:ext cx="8229600" cy="5581482"/>
        </p:xfrm>
        <a:graphic>
          <a:graphicData uri="http://schemas.openxmlformats.org/drawingml/2006/table">
            <a:tbl>
              <a:tblPr firstRow="1" firstCol="1" bandRow="1">
                <a:tableStyleId>{5C22544A-7EE6-4342-B048-85BDC9FD1C3A}</a:tableStyleId>
              </a:tblPr>
              <a:tblGrid>
                <a:gridCol w="1882552">
                  <a:extLst>
                    <a:ext uri="{9D8B030D-6E8A-4147-A177-3AD203B41FA5}">
                      <a16:colId xmlns:a16="http://schemas.microsoft.com/office/drawing/2014/main" val="20000"/>
                    </a:ext>
                  </a:extLst>
                </a:gridCol>
                <a:gridCol w="1944216">
                  <a:extLst>
                    <a:ext uri="{9D8B030D-6E8A-4147-A177-3AD203B41FA5}">
                      <a16:colId xmlns:a16="http://schemas.microsoft.com/office/drawing/2014/main" val="20001"/>
                    </a:ext>
                  </a:extLst>
                </a:gridCol>
                <a:gridCol w="4402832">
                  <a:extLst>
                    <a:ext uri="{9D8B030D-6E8A-4147-A177-3AD203B41FA5}">
                      <a16:colId xmlns:a16="http://schemas.microsoft.com/office/drawing/2014/main" val="20002"/>
                    </a:ext>
                  </a:extLst>
                </a:gridCol>
              </a:tblGrid>
              <a:tr h="720080">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0"/>
                  </a:ext>
                </a:extLst>
              </a:tr>
              <a:tr h="4320480">
                <a:tc>
                  <a:txBody>
                    <a:bodyPr/>
                    <a:lstStyle/>
                    <a:p>
                      <a:pPr>
                        <a:lnSpc>
                          <a:spcPts val="1680"/>
                        </a:lnSpc>
                        <a:spcBef>
                          <a:spcPts val="1200"/>
                        </a:spcBef>
                        <a:spcAft>
                          <a:spcPts val="1200"/>
                        </a:spcAft>
                      </a:pPr>
                      <a:r>
                        <a:rPr lang="en-US" sz="1600" u="none" strike="noStrike" dirty="0">
                          <a:effectLst/>
                          <a:hlinkClick r:id="rId3" tooltip="Microelectromechanical systems"/>
                        </a:rPr>
                        <a:t>MEMS</a:t>
                      </a:r>
                      <a:r>
                        <a:rPr lang="en-US" sz="1600" dirty="0">
                          <a:effectLst/>
                        </a:rPr>
                        <a:t> display</a:t>
                      </a:r>
                      <a:endParaRPr lang="el-GR" sz="1600" dirty="0">
                        <a:effectLst/>
                      </a:endParaRPr>
                    </a:p>
                    <a:p>
                      <a:pPr>
                        <a:lnSpc>
                          <a:spcPts val="1680"/>
                        </a:lnSpc>
                        <a:spcBef>
                          <a:spcPts val="1200"/>
                        </a:spcBef>
                        <a:spcAft>
                          <a:spcPts val="1200"/>
                        </a:spcAft>
                      </a:pPr>
                      <a:r>
                        <a:rPr lang="en-US" sz="1600" dirty="0">
                          <a:effectLst/>
                        </a:rPr>
                        <a:t>(</a:t>
                      </a:r>
                      <a:r>
                        <a:rPr lang="en-US" sz="1600" u="none" strike="noStrike" dirty="0" err="1">
                          <a:effectLst/>
                          <a:hlinkClick r:id="rId4" tooltip="Interferometric modulator display"/>
                        </a:rPr>
                        <a:t>iMoD</a:t>
                      </a:r>
                      <a:r>
                        <a:rPr lang="en-US" sz="1600" dirty="0">
                          <a:effectLst/>
                        </a:rPr>
                        <a:t>, </a:t>
                      </a:r>
                      <a:r>
                        <a:rPr lang="en-US" sz="1600" u="none" strike="noStrike" dirty="0">
                          <a:effectLst/>
                          <a:hlinkClick r:id="rId5" tooltip="Time-multiplexed optical shutter"/>
                        </a:rPr>
                        <a:t>TMOS</a:t>
                      </a:r>
                      <a:r>
                        <a:rPr lang="en-US" sz="1600" dirty="0">
                          <a:effectLst/>
                        </a:rPr>
                        <a:t>,</a:t>
                      </a:r>
                      <a:r>
                        <a:rPr lang="en-US" sz="1600" u="none" strike="noStrike" dirty="0">
                          <a:effectLst/>
                          <a:hlinkClick r:id="rId6" tooltip="Digital micro shutter (page does not exist)"/>
                        </a:rPr>
                        <a:t>DMS</a:t>
                      </a:r>
                      <a:r>
                        <a:rPr lang="en-US" sz="1600" dirty="0">
                          <a:effectLst/>
                        </a:rPr>
                        <a:t>)</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1600" u="none" strike="noStrike" dirty="0">
                          <a:effectLst/>
                          <a:hlinkClick r:id="rId7" tooltip="Qualcomm"/>
                        </a:rPr>
                        <a:t>Qualcomm</a:t>
                      </a:r>
                      <a:r>
                        <a:rPr lang="en-US" sz="1600" dirty="0">
                          <a:effectLst/>
                        </a:rPr>
                        <a:t>(</a:t>
                      </a:r>
                      <a:r>
                        <a:rPr lang="en-US" sz="1600" u="none" strike="noStrike" dirty="0" err="1">
                          <a:effectLst/>
                          <a:hlinkClick r:id="rId4" tooltip="Interferometric modulator display"/>
                        </a:rPr>
                        <a:t>iMoD</a:t>
                      </a:r>
                      <a:r>
                        <a:rPr lang="en-US" sz="1600" dirty="0">
                          <a:effectLst/>
                        </a:rPr>
                        <a:t>),</a:t>
                      </a:r>
                    </a:p>
                    <a:p>
                      <a:pPr>
                        <a:lnSpc>
                          <a:spcPts val="1680"/>
                        </a:lnSpc>
                        <a:spcBef>
                          <a:spcPts val="1200"/>
                        </a:spcBef>
                        <a:spcAft>
                          <a:spcPts val="1200"/>
                        </a:spcAft>
                      </a:pPr>
                      <a:r>
                        <a:rPr lang="en-US" sz="1600" u="none" strike="noStrike" dirty="0" err="1">
                          <a:effectLst/>
                          <a:hlinkClick r:id="rId8"/>
                        </a:rPr>
                        <a:t>UniPixel</a:t>
                      </a:r>
                      <a:r>
                        <a:rPr lang="el-GR" sz="1600" dirty="0">
                          <a:effectLst/>
                        </a:rPr>
                        <a:t> </a:t>
                      </a:r>
                      <a:r>
                        <a:rPr lang="en-US" sz="1600" dirty="0">
                          <a:effectLst/>
                        </a:rPr>
                        <a:t>(</a:t>
                      </a:r>
                      <a:r>
                        <a:rPr lang="en-US" sz="1600" u="none" strike="noStrike" dirty="0">
                          <a:effectLst/>
                          <a:hlinkClick r:id="rId5" tooltip="Time-multiplexed optical shutter"/>
                        </a:rPr>
                        <a:t>TMOS</a:t>
                      </a:r>
                      <a:r>
                        <a:rPr lang="en-US" sz="1600" dirty="0">
                          <a:effectLst/>
                        </a:rPr>
                        <a:t>)</a:t>
                      </a:r>
                      <a:endParaRPr lang="el-GR" sz="1600" dirty="0">
                        <a:effectLst/>
                      </a:endParaRPr>
                    </a:p>
                    <a:p>
                      <a:pPr>
                        <a:lnSpc>
                          <a:spcPts val="1680"/>
                        </a:lnSpc>
                        <a:spcBef>
                          <a:spcPts val="1200"/>
                        </a:spcBef>
                        <a:spcAft>
                          <a:spcPts val="1200"/>
                        </a:spcAft>
                      </a:pPr>
                      <a:r>
                        <a:rPr lang="en-US" sz="1600" u="none" strike="noStrike" dirty="0" err="1">
                          <a:effectLst/>
                          <a:hlinkClick r:id="rId9"/>
                        </a:rPr>
                        <a:t>Pixtronix</a:t>
                      </a:r>
                      <a:r>
                        <a:rPr lang="en-US" sz="1600" dirty="0">
                          <a:effectLst/>
                        </a:rPr>
                        <a:t>(</a:t>
                      </a:r>
                      <a:r>
                        <a:rPr lang="en-US" sz="1600" u="none" strike="noStrike" dirty="0">
                          <a:effectLst/>
                          <a:hlinkClick r:id="rId6" tooltip="Digital micro shutter (page does not exist)"/>
                        </a:rPr>
                        <a:t>DMS</a:t>
                      </a:r>
                      <a:r>
                        <a:rPr lang="en-US" sz="1600" dirty="0">
                          <a:effectLst/>
                        </a:rPr>
                        <a:t>), </a:t>
                      </a:r>
                      <a:r>
                        <a:rPr lang="en-US" sz="1600" u="none" strike="noStrike" dirty="0" err="1">
                          <a:effectLst/>
                          <a:hlinkClick r:id="rId10"/>
                        </a:rPr>
                        <a:t>tMt</a:t>
                      </a:r>
                      <a:r>
                        <a:rPr lang="en-US" sz="1600" dirty="0">
                          <a:effectLst/>
                        </a:rPr>
                        <a:t>,</a:t>
                      </a:r>
                      <a:endParaRPr lang="el-GR" sz="1600" dirty="0">
                        <a:effectLst/>
                      </a:endParaRPr>
                    </a:p>
                    <a:p>
                      <a:pPr>
                        <a:lnSpc>
                          <a:spcPts val="1680"/>
                        </a:lnSpc>
                        <a:spcBef>
                          <a:spcPts val="1200"/>
                        </a:spcBef>
                        <a:spcAft>
                          <a:spcPts val="1200"/>
                        </a:spcAft>
                      </a:pPr>
                      <a:r>
                        <a:rPr lang="en-US" sz="1600" u="none" strike="noStrike" dirty="0">
                          <a:effectLst/>
                          <a:hlinkClick r:id="rId11" tooltip="Texas Instruments"/>
                        </a:rPr>
                        <a:t>Texas Instruments</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1800" dirty="0">
                          <a:effectLst/>
                        </a:rPr>
                        <a:t>IMOD displays are now available in the commercial marketplace. QMT's displays, using IMOD technology, are found in the Acoustic Research ARWH1 Stereo </a:t>
                      </a:r>
                      <a:r>
                        <a:rPr lang="en-US" sz="1800" u="none" strike="noStrike" dirty="0">
                          <a:effectLst/>
                        </a:rPr>
                        <a:t>Bluetooth</a:t>
                      </a:r>
                      <a:r>
                        <a:rPr lang="en-US" sz="1800" dirty="0">
                          <a:effectLst/>
                        </a:rPr>
                        <a:t> headset device, the </a:t>
                      </a:r>
                      <a:r>
                        <a:rPr lang="en-US" sz="1800" dirty="0" err="1">
                          <a:effectLst/>
                        </a:rPr>
                        <a:t>Showcare</a:t>
                      </a:r>
                      <a:r>
                        <a:rPr lang="en-US" sz="1800" dirty="0">
                          <a:effectLst/>
                        </a:rPr>
                        <a:t> Monitoring system (</a:t>
                      </a:r>
                      <a:r>
                        <a:rPr lang="en-US" sz="1800" u="none" strike="noStrike" dirty="0">
                          <a:effectLst/>
                        </a:rPr>
                        <a:t>Korea</a:t>
                      </a:r>
                      <a:r>
                        <a:rPr lang="en-US" sz="1800" dirty="0">
                          <a:effectLst/>
                        </a:rPr>
                        <a:t>), the </a:t>
                      </a:r>
                      <a:r>
                        <a:rPr lang="en-US" sz="1800" u="none" strike="noStrike" dirty="0">
                          <a:effectLst/>
                        </a:rPr>
                        <a:t>Hisense</a:t>
                      </a:r>
                      <a:r>
                        <a:rPr lang="en-US" sz="1800" dirty="0">
                          <a:effectLst/>
                        </a:rPr>
                        <a:t> C108,</a:t>
                      </a:r>
                      <a:r>
                        <a:rPr lang="en-US" sz="1800" u="none" strike="noStrike" baseline="30000" dirty="0">
                          <a:effectLst/>
                        </a:rPr>
                        <a:t> </a:t>
                      </a:r>
                      <a:r>
                        <a:rPr lang="en-US" sz="1800" dirty="0">
                          <a:effectLst/>
                        </a:rPr>
                        <a:t>and mp3 applications from </a:t>
                      </a:r>
                      <a:r>
                        <a:rPr lang="en-US" sz="1800" u="none" strike="noStrike" dirty="0">
                          <a:effectLst/>
                        </a:rPr>
                        <a:t>Freestyle Audio</a:t>
                      </a:r>
                      <a:r>
                        <a:rPr lang="en-US" sz="1800" dirty="0">
                          <a:effectLst/>
                        </a:rPr>
                        <a:t> and </a:t>
                      </a:r>
                      <a:r>
                        <a:rPr lang="en-US" sz="1800" u="none" strike="noStrike" dirty="0">
                          <a:effectLst/>
                        </a:rPr>
                        <a:t>Skullcandy</a:t>
                      </a:r>
                      <a:r>
                        <a:rPr lang="en-US" sz="1800" dirty="0">
                          <a:effectLst/>
                        </a:rPr>
                        <a:t>. </a:t>
                      </a:r>
                    </a:p>
                    <a:p>
                      <a:pPr>
                        <a:lnSpc>
                          <a:spcPts val="1680"/>
                        </a:lnSpc>
                        <a:spcBef>
                          <a:spcPts val="1200"/>
                        </a:spcBef>
                        <a:spcAft>
                          <a:spcPts val="1200"/>
                        </a:spcAft>
                      </a:pPr>
                      <a:r>
                        <a:rPr lang="en-US" sz="1800" dirty="0">
                          <a:effectLst/>
                        </a:rPr>
                        <a:t>In the mobile phone marketplace, Taiwanese manufacturers </a:t>
                      </a:r>
                      <a:r>
                        <a:rPr lang="en-US" sz="1800" u="none" strike="noStrike" dirty="0">
                          <a:effectLst/>
                        </a:rPr>
                        <a:t>Inventec</a:t>
                      </a:r>
                      <a:r>
                        <a:rPr lang="en-US" sz="1800" dirty="0">
                          <a:effectLst/>
                        </a:rPr>
                        <a:t> and Cal-Comp have announced phones with </a:t>
                      </a:r>
                      <a:r>
                        <a:rPr lang="en-US" sz="1800" dirty="0" err="1">
                          <a:effectLst/>
                        </a:rPr>
                        <a:t>Mirasol</a:t>
                      </a:r>
                      <a:r>
                        <a:rPr lang="en-US" sz="1800" dirty="0">
                          <a:effectLst/>
                        </a:rPr>
                        <a:t> displays, and </a:t>
                      </a:r>
                      <a:r>
                        <a:rPr lang="en-US" sz="1800" u="none" strike="noStrike" dirty="0">
                          <a:effectLst/>
                        </a:rPr>
                        <a:t>LG</a:t>
                      </a:r>
                      <a:r>
                        <a:rPr lang="en-US" sz="1800" dirty="0">
                          <a:effectLst/>
                        </a:rPr>
                        <a:t> claims to be developing 'one or more' handsets using </a:t>
                      </a:r>
                      <a:r>
                        <a:rPr lang="en-US" sz="1800" dirty="0" err="1">
                          <a:effectLst/>
                        </a:rPr>
                        <a:t>Mirasol</a:t>
                      </a:r>
                      <a:r>
                        <a:rPr lang="en-US" sz="1800" dirty="0">
                          <a:effectLst/>
                        </a:rPr>
                        <a:t> technology. </a:t>
                      </a:r>
                    </a:p>
                    <a:p>
                      <a:pPr>
                        <a:lnSpc>
                          <a:spcPts val="1680"/>
                        </a:lnSpc>
                        <a:spcBef>
                          <a:spcPts val="1200"/>
                        </a:spcBef>
                        <a:spcAft>
                          <a:spcPts val="1200"/>
                        </a:spcAft>
                      </a:pPr>
                      <a:r>
                        <a:rPr lang="en-US" sz="1800" dirty="0">
                          <a:effectLst/>
                        </a:rPr>
                        <a:t>These products all have only 2-color (black plus one other) "bi-chromic" displays.</a:t>
                      </a:r>
                    </a:p>
                    <a:p>
                      <a:pPr>
                        <a:lnSpc>
                          <a:spcPts val="1680"/>
                        </a:lnSpc>
                        <a:spcBef>
                          <a:spcPts val="1200"/>
                        </a:spcBef>
                        <a:spcAft>
                          <a:spcPts val="1200"/>
                        </a:spcAft>
                      </a:pPr>
                      <a:r>
                        <a:rPr lang="en-US" sz="1800" dirty="0" err="1">
                          <a:effectLst/>
                        </a:rPr>
                        <a:t>UniPixel's</a:t>
                      </a:r>
                      <a:r>
                        <a:rPr lang="en-US" sz="1800" dirty="0">
                          <a:effectLst/>
                        </a:rPr>
                        <a:t> </a:t>
                      </a:r>
                      <a:r>
                        <a:rPr lang="en-US" sz="1800" u="none" strike="noStrike" dirty="0">
                          <a:effectLst/>
                        </a:rPr>
                        <a:t>TMOS</a:t>
                      </a:r>
                      <a:r>
                        <a:rPr lang="en-US" sz="1800" dirty="0">
                          <a:effectLst/>
                        </a:rPr>
                        <a:t> and </a:t>
                      </a:r>
                      <a:r>
                        <a:rPr lang="en-US" sz="1800" dirty="0" err="1">
                          <a:effectLst/>
                        </a:rPr>
                        <a:t>Pixtronix's</a:t>
                      </a:r>
                      <a:r>
                        <a:rPr lang="en-US" sz="1800" dirty="0">
                          <a:effectLst/>
                        </a:rPr>
                        <a:t> </a:t>
                      </a:r>
                      <a:r>
                        <a:rPr lang="en-US" sz="1800" u="none" strike="noStrike" dirty="0">
                          <a:effectLst/>
                        </a:rPr>
                        <a:t>DMS</a:t>
                      </a:r>
                      <a:r>
                        <a:rPr lang="en-US" sz="1800" dirty="0">
                          <a:effectLst/>
                        </a:rPr>
                        <a:t> display technologies could be commercialized within few years.</a:t>
                      </a:r>
                      <a:endParaRPr lang="el-GR" sz="18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92770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48657" y="908720"/>
            <a:ext cx="8208912" cy="4708981"/>
          </a:xfrm>
          <a:prstGeom prst="rect">
            <a:avLst/>
          </a:prstGeom>
        </p:spPr>
        <p:txBody>
          <a:bodyPr wrap="square">
            <a:spAutoFit/>
          </a:bodyPr>
          <a:lstStyle/>
          <a:p>
            <a:r>
              <a:rPr lang="en-US" sz="2000" b="1" dirty="0"/>
              <a:t>Interferometric modulator display</a:t>
            </a:r>
            <a:r>
              <a:rPr lang="en-US" sz="2000" dirty="0"/>
              <a:t> (</a:t>
            </a:r>
            <a:r>
              <a:rPr lang="en-US" sz="2000" b="1" dirty="0"/>
              <a:t>IMOD</a:t>
            </a:r>
            <a:r>
              <a:rPr lang="en-US" sz="2000" dirty="0"/>
              <a:t>, trademarked </a:t>
            </a:r>
            <a:r>
              <a:rPr lang="en-US" sz="2000" b="1" dirty="0" err="1"/>
              <a:t>mirasol</a:t>
            </a:r>
            <a:r>
              <a:rPr lang="en-US" sz="2000" dirty="0"/>
              <a:t>)</a:t>
            </a:r>
            <a:r>
              <a:rPr lang="en-US" sz="2000" baseline="30000" dirty="0"/>
              <a:t> </a:t>
            </a:r>
            <a:r>
              <a:rPr lang="en-US" sz="2000" dirty="0"/>
              <a:t>is a technology used in electronic visual displays that can create various colors via interference of reflected light. </a:t>
            </a:r>
          </a:p>
          <a:p>
            <a:r>
              <a:rPr lang="en-US" sz="2000" dirty="0"/>
              <a:t>The color is selected with an electrically switched light modulator comprising a microscopic cavity that is switched on and off using driver integrated circuits similar to those used to address liquid crystal displays (LCD). </a:t>
            </a:r>
          </a:p>
          <a:p>
            <a:r>
              <a:rPr lang="en-US" sz="2000" dirty="0"/>
              <a:t>An IMOD-based reflective flat panel display includes hundreds of thousands of individual IMOD elements each a microelectromechanical systems (MEMS)-based device.</a:t>
            </a:r>
          </a:p>
          <a:p>
            <a:r>
              <a:rPr lang="en-US" sz="2000" dirty="0"/>
              <a:t>In one state an IMOD subpixel reflects light at a specific wavelength, while in a second state it absorbs incident light and appears black to the viewer, using a diffraction grating effect.</a:t>
            </a:r>
            <a:r>
              <a:rPr lang="en-US" sz="2000" baseline="30000" dirty="0"/>
              <a:t> </a:t>
            </a:r>
            <a:r>
              <a:rPr lang="en-US" sz="2000" dirty="0"/>
              <a:t>  When not being addressed, an IMOD display consumes very little power.</a:t>
            </a:r>
          </a:p>
          <a:p>
            <a:r>
              <a:rPr lang="en-US" sz="2000" dirty="0"/>
              <a:t>Unlike conventional back-lit liquid crystal displays, it is clearly visible in bright ambient light such as sunlight. </a:t>
            </a:r>
          </a:p>
        </p:txBody>
      </p:sp>
    </p:spTree>
    <p:extLst>
      <p:ext uri="{BB962C8B-B14F-4D97-AF65-F5344CB8AC3E}">
        <p14:creationId xmlns:p14="http://schemas.microsoft.com/office/powerpoint/2010/main" val="2338105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115616" y="3105835"/>
            <a:ext cx="6912768" cy="369332"/>
          </a:xfrm>
          <a:prstGeom prst="rect">
            <a:avLst/>
          </a:prstGeom>
        </p:spPr>
        <p:txBody>
          <a:bodyPr wrap="square">
            <a:spAutoFit/>
          </a:bodyPr>
          <a:lstStyle/>
          <a:p>
            <a:r>
              <a:rPr lang="en-US" dirty="0">
                <a:hlinkClick r:id="rId3"/>
              </a:rPr>
              <a:t>https://www.youtube.com/watch?v=EyTIX-g9D_o</a:t>
            </a:r>
            <a:r>
              <a:rPr lang="en-US" dirty="0"/>
              <a:t> TMOS Display</a:t>
            </a:r>
          </a:p>
        </p:txBody>
      </p:sp>
    </p:spTree>
    <p:extLst>
      <p:ext uri="{BB962C8B-B14F-4D97-AF65-F5344CB8AC3E}">
        <p14:creationId xmlns:p14="http://schemas.microsoft.com/office/powerpoint/2010/main" val="297851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50968979"/>
              </p:ext>
            </p:extLst>
          </p:nvPr>
        </p:nvGraphicFramePr>
        <p:xfrm>
          <a:off x="455090" y="304000"/>
          <a:ext cx="8233820" cy="5645281"/>
        </p:xfrm>
        <a:graphic>
          <a:graphicData uri="http://schemas.openxmlformats.org/drawingml/2006/table">
            <a:tbl>
              <a:tblPr firstRow="1" firstCol="1" bandRow="1">
                <a:tableStyleId>{5C22544A-7EE6-4342-B048-85BDC9FD1C3A}</a:tableStyleId>
              </a:tblPr>
              <a:tblGrid>
                <a:gridCol w="1884662">
                  <a:extLst>
                    <a:ext uri="{9D8B030D-6E8A-4147-A177-3AD203B41FA5}">
                      <a16:colId xmlns:a16="http://schemas.microsoft.com/office/drawing/2014/main" val="20000"/>
                    </a:ext>
                  </a:extLst>
                </a:gridCol>
                <a:gridCol w="1586711">
                  <a:extLst>
                    <a:ext uri="{9D8B030D-6E8A-4147-A177-3AD203B41FA5}">
                      <a16:colId xmlns:a16="http://schemas.microsoft.com/office/drawing/2014/main" val="20001"/>
                    </a:ext>
                  </a:extLst>
                </a:gridCol>
                <a:gridCol w="4681150">
                  <a:extLst>
                    <a:ext uri="{9D8B030D-6E8A-4147-A177-3AD203B41FA5}">
                      <a16:colId xmlns:a16="http://schemas.microsoft.com/office/drawing/2014/main" val="20002"/>
                    </a:ext>
                  </a:extLst>
                </a:gridCol>
                <a:gridCol w="81297">
                  <a:extLst>
                    <a:ext uri="{9D8B030D-6E8A-4147-A177-3AD203B41FA5}">
                      <a16:colId xmlns:a16="http://schemas.microsoft.com/office/drawing/2014/main" val="20003"/>
                    </a:ext>
                  </a:extLst>
                </a:gridCol>
              </a:tblGrid>
              <a:tr h="795234">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897" marR="55897" marT="27948" marB="27948"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897" marR="55897" marT="27948" marB="27948" anchor="ctr"/>
                </a:tc>
                <a:tc gridSpan="2">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897" marR="55897" marT="27948" marB="27948" anchor="ctr"/>
                </a:tc>
                <a:tc hMerge="1">
                  <a:txBody>
                    <a:bodyPr/>
                    <a:lstStyle/>
                    <a:p>
                      <a:endParaRPr lang="en-US"/>
                    </a:p>
                  </a:txBody>
                  <a:tcPr/>
                </a:tc>
                <a:extLst>
                  <a:ext uri="{0D108BD9-81ED-4DB2-BD59-A6C34878D82A}">
                    <a16:rowId xmlns:a16="http://schemas.microsoft.com/office/drawing/2014/main" val="10000"/>
                  </a:ext>
                </a:extLst>
              </a:tr>
              <a:tr h="3596151">
                <a:tc>
                  <a:txBody>
                    <a:bodyPr/>
                    <a:lstStyle/>
                    <a:p>
                      <a:pPr>
                        <a:lnSpc>
                          <a:spcPts val="1680"/>
                        </a:lnSpc>
                        <a:spcBef>
                          <a:spcPts val="1200"/>
                        </a:spcBef>
                        <a:spcAft>
                          <a:spcPts val="1200"/>
                        </a:spcAft>
                      </a:pPr>
                      <a:r>
                        <a:rPr lang="en-US" sz="1600" u="none" strike="noStrike" dirty="0">
                          <a:effectLst/>
                        </a:rPr>
                        <a:t>Quantum dot display</a:t>
                      </a:r>
                    </a:p>
                    <a:p>
                      <a:pPr>
                        <a:lnSpc>
                          <a:spcPts val="1680"/>
                        </a:lnSpc>
                        <a:spcBef>
                          <a:spcPts val="1200"/>
                        </a:spcBef>
                        <a:spcAft>
                          <a:spcPts val="1200"/>
                        </a:spcAft>
                      </a:pPr>
                      <a:r>
                        <a:rPr lang="en-US" sz="1600" u="none" strike="noStrike" dirty="0">
                          <a:effectLst/>
                        </a:rPr>
                        <a:t> (QD-LED)</a:t>
                      </a:r>
                      <a:endParaRPr lang="el-GR" sz="1600" dirty="0">
                        <a:effectLst/>
                        <a:latin typeface="Times New Roman"/>
                        <a:ea typeface="Times New Roman"/>
                      </a:endParaRPr>
                    </a:p>
                  </a:txBody>
                  <a:tcPr marL="55897" marR="55897" marT="27948" marB="27948" anchor="ctr"/>
                </a:tc>
                <a:tc>
                  <a:txBody>
                    <a:bodyPr/>
                    <a:lstStyle/>
                    <a:p>
                      <a:pPr>
                        <a:lnSpc>
                          <a:spcPts val="1680"/>
                        </a:lnSpc>
                        <a:spcBef>
                          <a:spcPts val="1200"/>
                        </a:spcBef>
                        <a:spcAft>
                          <a:spcPts val="1200"/>
                        </a:spcAft>
                      </a:pPr>
                      <a:r>
                        <a:rPr lang="el-GR" sz="1600" u="none" strike="noStrike" dirty="0">
                          <a:effectLst/>
                          <a:hlinkClick r:id="rId3"/>
                        </a:rPr>
                        <a:t>QD </a:t>
                      </a:r>
                      <a:r>
                        <a:rPr lang="el-GR" sz="1600" u="none" strike="noStrike" dirty="0" err="1">
                          <a:effectLst/>
                          <a:hlinkClick r:id="rId3"/>
                        </a:rPr>
                        <a:t>Vision</a:t>
                      </a:r>
                      <a:r>
                        <a:rPr lang="el-GR" sz="1600" dirty="0">
                          <a:effectLst/>
                        </a:rPr>
                        <a:t>,</a:t>
                      </a:r>
                      <a:endParaRPr lang="en-US" sz="1600" dirty="0">
                        <a:effectLst/>
                      </a:endParaRPr>
                    </a:p>
                    <a:p>
                      <a:pPr>
                        <a:lnSpc>
                          <a:spcPts val="1680"/>
                        </a:lnSpc>
                        <a:spcBef>
                          <a:spcPts val="1200"/>
                        </a:spcBef>
                        <a:spcAft>
                          <a:spcPts val="1200"/>
                        </a:spcAft>
                      </a:pPr>
                      <a:r>
                        <a:rPr lang="el-GR" sz="1600" u="none" strike="noStrike" dirty="0" err="1">
                          <a:effectLst/>
                          <a:hlinkClick r:id="rId4"/>
                        </a:rPr>
                        <a:t>NanoPhotonica</a:t>
                      </a:r>
                      <a:r>
                        <a:rPr lang="el-GR" sz="1600" dirty="0">
                          <a:effectLst/>
                        </a:rPr>
                        <a:t>,</a:t>
                      </a:r>
                      <a:endParaRPr lang="en-US" sz="1600" dirty="0">
                        <a:effectLst/>
                      </a:endParaRPr>
                    </a:p>
                    <a:p>
                      <a:pPr>
                        <a:lnSpc>
                          <a:spcPts val="1680"/>
                        </a:lnSpc>
                        <a:spcBef>
                          <a:spcPts val="1200"/>
                        </a:spcBef>
                        <a:spcAft>
                          <a:spcPts val="1200"/>
                        </a:spcAft>
                      </a:pPr>
                      <a:r>
                        <a:rPr lang="el-GR" sz="1600" u="none" strike="noStrike" dirty="0" err="1">
                          <a:effectLst/>
                          <a:hlinkClick r:id="rId5"/>
                        </a:rPr>
                        <a:t>Nanosys</a:t>
                      </a:r>
                      <a:endParaRPr lang="el-GR" sz="1600" dirty="0">
                        <a:effectLst/>
                        <a:latin typeface="Times New Roman"/>
                        <a:ea typeface="Times New Roman"/>
                      </a:endParaRPr>
                    </a:p>
                  </a:txBody>
                  <a:tcPr marL="55897" marR="55897" marT="27948" marB="27948" anchor="ctr"/>
                </a:tc>
                <a:tc>
                  <a:txBody>
                    <a:bodyPr/>
                    <a:lstStyle/>
                    <a:p>
                      <a:pPr>
                        <a:lnSpc>
                          <a:spcPts val="1680"/>
                        </a:lnSpc>
                        <a:spcBef>
                          <a:spcPts val="1200"/>
                        </a:spcBef>
                        <a:spcAft>
                          <a:spcPts val="1200"/>
                        </a:spcAft>
                      </a:pPr>
                      <a:r>
                        <a:rPr lang="en-US" sz="1800" dirty="0">
                          <a:effectLst/>
                        </a:rPr>
                        <a:t>Many expect that quantum dot display technology can compete or even replace liquid crystal displays (LCDs) in near future, including the desktop and notebook computer spaces and televisions. </a:t>
                      </a:r>
                    </a:p>
                    <a:p>
                      <a:pPr>
                        <a:lnSpc>
                          <a:spcPts val="1680"/>
                        </a:lnSpc>
                        <a:spcBef>
                          <a:spcPts val="1200"/>
                        </a:spcBef>
                        <a:spcAft>
                          <a:spcPts val="1200"/>
                        </a:spcAft>
                      </a:pPr>
                      <a:r>
                        <a:rPr lang="en-US" sz="1800" dirty="0">
                          <a:effectLst/>
                        </a:rPr>
                        <a:t>These initial applications alone represent more than a $1-billion addressable market by 2012 for quantum dot-based components. </a:t>
                      </a:r>
                    </a:p>
                    <a:p>
                      <a:pPr>
                        <a:lnSpc>
                          <a:spcPts val="1680"/>
                        </a:lnSpc>
                        <a:spcBef>
                          <a:spcPts val="1200"/>
                        </a:spcBef>
                        <a:spcAft>
                          <a:spcPts val="1200"/>
                        </a:spcAft>
                      </a:pPr>
                      <a:r>
                        <a:rPr lang="en-US" sz="1800" dirty="0">
                          <a:effectLst/>
                        </a:rPr>
                        <a:t>Other than display applications, several companies are manufacturing QD-LED light bulbs; these promise greater energy efficiency and longer lifetime.</a:t>
                      </a:r>
                      <a:endParaRPr lang="el-GR" sz="1800" dirty="0">
                        <a:effectLst/>
                        <a:latin typeface="Times New Roman"/>
                        <a:ea typeface="Times New Roman"/>
                      </a:endParaRPr>
                    </a:p>
                  </a:txBody>
                  <a:tcPr marL="55897" marR="55897" marT="27948" marB="27948" anchor="ctr"/>
                </a:tc>
                <a:tc>
                  <a:txBody>
                    <a:bodyPr/>
                    <a:lstStyle/>
                    <a:p>
                      <a:pPr>
                        <a:spcAft>
                          <a:spcPts val="0"/>
                        </a:spcAft>
                      </a:pPr>
                      <a:r>
                        <a:rPr lang="el-GR" sz="1100">
                          <a:effectLst/>
                        </a:rPr>
                        <a:t> </a:t>
                      </a:r>
                      <a:endParaRPr lang="el-GR" sz="1100">
                        <a:effectLst/>
                        <a:latin typeface="Times New Roman"/>
                        <a:ea typeface="Times New Roman"/>
                      </a:endParaRPr>
                    </a:p>
                  </a:txBody>
                  <a:tcPr marL="0" marR="0" marT="0" marB="0" anchor="ctr"/>
                </a:tc>
                <a:extLst>
                  <a:ext uri="{0D108BD9-81ED-4DB2-BD59-A6C34878D82A}">
                    <a16:rowId xmlns:a16="http://schemas.microsoft.com/office/drawing/2014/main" val="10001"/>
                  </a:ext>
                </a:extLst>
              </a:tr>
              <a:tr h="1253896">
                <a:tc>
                  <a:txBody>
                    <a:bodyPr/>
                    <a:lstStyle/>
                    <a:p>
                      <a:pPr>
                        <a:lnSpc>
                          <a:spcPts val="1680"/>
                        </a:lnSpc>
                        <a:spcBef>
                          <a:spcPts val="1200"/>
                        </a:spcBef>
                        <a:spcAft>
                          <a:spcPts val="1200"/>
                        </a:spcAft>
                      </a:pPr>
                      <a:r>
                        <a:rPr lang="el-GR" sz="1600" u="none" strike="noStrike" dirty="0">
                          <a:effectLst/>
                        </a:rPr>
                        <a:t>Ferro </a:t>
                      </a:r>
                      <a:r>
                        <a:rPr lang="el-GR" sz="1600" u="none" strike="noStrike" dirty="0" err="1">
                          <a:effectLst/>
                        </a:rPr>
                        <a:t>liquid</a:t>
                      </a:r>
                      <a:r>
                        <a:rPr lang="el-GR" sz="1600" u="none" strike="noStrike" dirty="0">
                          <a:effectLst/>
                        </a:rPr>
                        <a:t> </a:t>
                      </a:r>
                      <a:r>
                        <a:rPr lang="el-GR" sz="1600" u="none" strike="noStrike" dirty="0" err="1">
                          <a:effectLst/>
                        </a:rPr>
                        <a:t>display</a:t>
                      </a:r>
                      <a:r>
                        <a:rPr lang="el-GR" sz="1600" u="none" strike="noStrike" dirty="0">
                          <a:effectLst/>
                        </a:rPr>
                        <a:t> (FLD)</a:t>
                      </a:r>
                      <a:endParaRPr lang="el-GR" sz="1600" dirty="0">
                        <a:effectLst/>
                        <a:latin typeface="Times New Roman"/>
                        <a:ea typeface="Times New Roman"/>
                      </a:endParaRPr>
                    </a:p>
                  </a:txBody>
                  <a:tcPr marL="55897" marR="55897" marT="27948" marB="27948" anchor="ctr"/>
                </a:tc>
                <a:tc>
                  <a:txBody>
                    <a:bodyPr/>
                    <a:lstStyle/>
                    <a:p>
                      <a:pPr>
                        <a:lnSpc>
                          <a:spcPts val="1680"/>
                        </a:lnSpc>
                        <a:spcBef>
                          <a:spcPts val="1200"/>
                        </a:spcBef>
                        <a:spcAft>
                          <a:spcPts val="1200"/>
                        </a:spcAft>
                      </a:pPr>
                      <a:r>
                        <a:rPr lang="en-US" sz="1600" u="none" strike="noStrike" dirty="0">
                          <a:effectLst/>
                          <a:hlinkClick r:id="rId6" tooltip="LG Philips Display"/>
                        </a:rPr>
                        <a:t>LG &amp; </a:t>
                      </a:r>
                      <a:r>
                        <a:rPr lang="en-US" sz="1600" u="none" strike="noStrike" dirty="0" err="1">
                          <a:effectLst/>
                          <a:hlinkClick r:id="rId6" tooltip="LG Philips Display"/>
                        </a:rPr>
                        <a:t>Philips</a:t>
                      </a:r>
                      <a:r>
                        <a:rPr lang="en-US" sz="1600" dirty="0" err="1">
                          <a:effectLst/>
                        </a:rPr>
                        <a:t>,</a:t>
                      </a:r>
                      <a:r>
                        <a:rPr lang="en-US" sz="1600" u="none" strike="noStrike" dirty="0" err="1">
                          <a:effectLst/>
                          <a:hlinkClick r:id="rId7" tooltip="Micron Technology"/>
                        </a:rPr>
                        <a:t>Micron</a:t>
                      </a:r>
                      <a:r>
                        <a:rPr lang="en-US" sz="1600" u="none" strike="noStrike" dirty="0">
                          <a:effectLst/>
                          <a:hlinkClick r:id="rId7" tooltip="Micron Technology"/>
                        </a:rPr>
                        <a:t> </a:t>
                      </a:r>
                      <a:r>
                        <a:rPr lang="en-US" sz="1600" u="none" strike="noStrike" dirty="0" err="1">
                          <a:effectLst/>
                          <a:hlinkClick r:id="rId7" tooltip="Micron Technology"/>
                        </a:rPr>
                        <a:t>Technology</a:t>
                      </a:r>
                      <a:r>
                        <a:rPr lang="en-US" sz="1600" dirty="0" err="1">
                          <a:effectLst/>
                        </a:rPr>
                        <a:t>,</a:t>
                      </a:r>
                      <a:r>
                        <a:rPr lang="en-US" sz="1600" u="none" strike="noStrike" dirty="0" err="1">
                          <a:effectLst/>
                          <a:hlinkClick r:id="rId8"/>
                        </a:rPr>
                        <a:t>Forth</a:t>
                      </a:r>
                      <a:r>
                        <a:rPr lang="en-US" sz="1600" u="none" strike="noStrike" dirty="0">
                          <a:effectLst/>
                          <a:hlinkClick r:id="rId8"/>
                        </a:rPr>
                        <a:t> Dimension Displays</a:t>
                      </a:r>
                      <a:endParaRPr lang="el-GR" sz="1600" dirty="0">
                        <a:effectLst/>
                        <a:latin typeface="Times New Roman"/>
                        <a:ea typeface="Times New Roman"/>
                      </a:endParaRPr>
                    </a:p>
                  </a:txBody>
                  <a:tcPr marL="55897" marR="55897" marT="27948" marB="27948" anchor="ctr"/>
                </a:tc>
                <a:tc>
                  <a:txBody>
                    <a:bodyPr/>
                    <a:lstStyle/>
                    <a:p>
                      <a:pPr>
                        <a:lnSpc>
                          <a:spcPts val="1680"/>
                        </a:lnSpc>
                        <a:spcBef>
                          <a:spcPts val="1200"/>
                        </a:spcBef>
                        <a:spcAft>
                          <a:spcPts val="1200"/>
                        </a:spcAft>
                      </a:pPr>
                      <a:r>
                        <a:rPr lang="en-US" sz="2000" dirty="0">
                          <a:effectLst/>
                        </a:rPr>
                        <a:t>Some commercial products do seem to utilize FLCD.</a:t>
                      </a:r>
                      <a:endParaRPr lang="el-GR" sz="2000" dirty="0">
                        <a:effectLst/>
                        <a:latin typeface="Times New Roman"/>
                        <a:ea typeface="Times New Roman"/>
                      </a:endParaRPr>
                    </a:p>
                  </a:txBody>
                  <a:tcPr marL="55897" marR="55897" marT="27948" marB="27948" anchor="ctr"/>
                </a:tc>
                <a:tc>
                  <a:txBody>
                    <a:bodyPr/>
                    <a:lstStyle/>
                    <a:p>
                      <a:pPr>
                        <a:spcAft>
                          <a:spcPts val="0"/>
                        </a:spcAft>
                      </a:pPr>
                      <a:r>
                        <a:rPr lang="el-GR" sz="1100" dirty="0">
                          <a:effectLst/>
                        </a:rPr>
                        <a:t> </a:t>
                      </a:r>
                      <a:endParaRPr lang="el-GR" sz="1100" dirty="0">
                        <a:effectLst/>
                        <a:latin typeface="Times New Roman"/>
                        <a:ea typeface="Times New Roman"/>
                      </a:endParaRPr>
                    </a:p>
                  </a:txBody>
                  <a:tcPr marL="0" marR="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13969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490852671"/>
              </p:ext>
            </p:extLst>
          </p:nvPr>
        </p:nvGraphicFramePr>
        <p:xfrm>
          <a:off x="457200" y="764704"/>
          <a:ext cx="8229600" cy="5256584"/>
        </p:xfrm>
        <a:graphic>
          <a:graphicData uri="http://schemas.openxmlformats.org/drawingml/2006/table">
            <a:tbl>
              <a:tblPr firstRow="1" firstCol="1" bandRow="1">
                <a:tableStyleId>{5C22544A-7EE6-4342-B048-85BDC9FD1C3A}</a:tableStyleId>
              </a:tblPr>
              <a:tblGrid>
                <a:gridCol w="1954560">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4546848">
                  <a:extLst>
                    <a:ext uri="{9D8B030D-6E8A-4147-A177-3AD203B41FA5}">
                      <a16:colId xmlns:a16="http://schemas.microsoft.com/office/drawing/2014/main" val="20002"/>
                    </a:ext>
                  </a:extLst>
                </a:gridCol>
              </a:tblGrid>
              <a:tr h="720080">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0"/>
                  </a:ext>
                </a:extLst>
              </a:tr>
              <a:tr h="1152128">
                <a:tc>
                  <a:txBody>
                    <a:bodyPr/>
                    <a:lstStyle/>
                    <a:p>
                      <a:pPr>
                        <a:lnSpc>
                          <a:spcPts val="1680"/>
                        </a:lnSpc>
                        <a:spcBef>
                          <a:spcPts val="1200"/>
                        </a:spcBef>
                        <a:spcAft>
                          <a:spcPts val="1200"/>
                        </a:spcAft>
                      </a:pPr>
                      <a:r>
                        <a:rPr lang="en-US" sz="1600" u="none" strike="noStrike" dirty="0">
                          <a:effectLst/>
                        </a:rPr>
                        <a:t>Thick-film dielectric electroluminescent (TDEL)</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l-GR" sz="1600" u="none" strike="noStrike" dirty="0" err="1">
                          <a:effectLst/>
                          <a:hlinkClick r:id="rId3"/>
                        </a:rPr>
                        <a:t>iFire</a:t>
                      </a:r>
                      <a:r>
                        <a:rPr lang="el-GR" sz="1600" u="none" strike="noStrike" dirty="0">
                          <a:effectLst/>
                          <a:hlinkClick r:id="rId3"/>
                        </a:rPr>
                        <a:t> </a:t>
                      </a:r>
                      <a:r>
                        <a:rPr lang="el-GR" sz="1600" u="none" strike="noStrike" dirty="0" err="1">
                          <a:effectLst/>
                          <a:hlinkClick r:id="rId3"/>
                        </a:rPr>
                        <a:t>Technology</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2000" dirty="0">
                          <a:effectLst/>
                        </a:rPr>
                        <a:t>By the end of 2008, </a:t>
                      </a:r>
                      <a:r>
                        <a:rPr lang="en-US" sz="2000" dirty="0" err="1">
                          <a:effectLst/>
                        </a:rPr>
                        <a:t>iFire</a:t>
                      </a:r>
                      <a:r>
                        <a:rPr lang="en-US" sz="2000" dirty="0">
                          <a:effectLst/>
                        </a:rPr>
                        <a:t> Technology was sold by </a:t>
                      </a:r>
                      <a:r>
                        <a:rPr lang="en-US" sz="2000" u="none" strike="noStrike" dirty="0" err="1">
                          <a:effectLst/>
                          <a:hlinkClick r:id="rId4"/>
                        </a:rPr>
                        <a:t>Westaim</a:t>
                      </a:r>
                      <a:r>
                        <a:rPr lang="en-US" sz="2000" dirty="0">
                          <a:effectLst/>
                        </a:rPr>
                        <a:t> to a Canadian-Chinese joint venture, CTS Group.</a:t>
                      </a:r>
                      <a:r>
                        <a:rPr lang="el-GR" sz="2000" u="none" strike="noStrike" baseline="30000" dirty="0">
                          <a:effectLst/>
                          <a:hlinkClick r:id="rId5"/>
                        </a:rPr>
                        <a:t>[23]</a:t>
                      </a:r>
                      <a:r>
                        <a:rPr lang="el-GR" sz="2000" dirty="0">
                          <a:effectLst/>
                        </a:rPr>
                        <a:t> </a:t>
                      </a:r>
                      <a:r>
                        <a:rPr lang="el-GR" sz="2000" dirty="0" err="1">
                          <a:effectLst/>
                        </a:rPr>
                        <a:t>Further</a:t>
                      </a:r>
                      <a:r>
                        <a:rPr lang="el-GR" sz="2000" dirty="0">
                          <a:effectLst/>
                        </a:rPr>
                        <a:t> </a:t>
                      </a:r>
                      <a:r>
                        <a:rPr lang="el-GR" sz="2000" dirty="0" err="1">
                          <a:effectLst/>
                        </a:rPr>
                        <a:t>developments</a:t>
                      </a:r>
                      <a:r>
                        <a:rPr lang="el-GR" sz="2000" dirty="0">
                          <a:effectLst/>
                        </a:rPr>
                        <a:t> are </a:t>
                      </a:r>
                      <a:r>
                        <a:rPr lang="el-GR" sz="2000" dirty="0" err="1">
                          <a:effectLst/>
                        </a:rPr>
                        <a:t>now</a:t>
                      </a:r>
                      <a:r>
                        <a:rPr lang="el-GR" sz="2000" dirty="0">
                          <a:effectLst/>
                        </a:rPr>
                        <a:t> </a:t>
                      </a:r>
                      <a:r>
                        <a:rPr lang="el-GR" sz="2000" dirty="0" err="1">
                          <a:effectLst/>
                        </a:rPr>
                        <a:t>awaited</a:t>
                      </a:r>
                      <a:r>
                        <a:rPr lang="el-GR" sz="2000" dirty="0">
                          <a:effectLst/>
                        </a:rPr>
                        <a:t>.</a:t>
                      </a:r>
                      <a:endParaRPr lang="el-GR" sz="20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1"/>
                  </a:ext>
                </a:extLst>
              </a:tr>
              <a:tr h="1800200">
                <a:tc>
                  <a:txBody>
                    <a:bodyPr/>
                    <a:lstStyle/>
                    <a:p>
                      <a:pPr>
                        <a:lnSpc>
                          <a:spcPts val="1680"/>
                        </a:lnSpc>
                        <a:spcBef>
                          <a:spcPts val="1200"/>
                        </a:spcBef>
                        <a:spcAft>
                          <a:spcPts val="1200"/>
                        </a:spcAft>
                      </a:pPr>
                      <a:r>
                        <a:rPr lang="el-GR" sz="1600" u="none" strike="noStrike" dirty="0">
                          <a:effectLst/>
                        </a:rPr>
                        <a:t>Telescopic </a:t>
                      </a:r>
                      <a:r>
                        <a:rPr lang="el-GR" sz="1600" u="none" strike="noStrike" dirty="0" err="1">
                          <a:effectLst/>
                        </a:rPr>
                        <a:t>pixel</a:t>
                      </a:r>
                      <a:r>
                        <a:rPr lang="el-GR" sz="1600" u="none" strike="noStrike" dirty="0">
                          <a:effectLst/>
                        </a:rPr>
                        <a:t> </a:t>
                      </a:r>
                      <a:r>
                        <a:rPr lang="el-GR" sz="1600" u="none" strike="noStrike" dirty="0" err="1">
                          <a:effectLst/>
                        </a:rPr>
                        <a:t>display</a:t>
                      </a:r>
                      <a:r>
                        <a:rPr lang="el-GR" sz="1600" u="none" strike="noStrike" dirty="0">
                          <a:effectLst/>
                        </a:rPr>
                        <a:t> (TPD)</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l-GR" sz="1600" u="none" strike="noStrike" dirty="0">
                          <a:effectLst/>
                          <a:hlinkClick r:id="rId6" tooltip="Microsoft"/>
                        </a:rPr>
                        <a:t>Microsoft</a:t>
                      </a:r>
                      <a:r>
                        <a:rPr lang="el-GR" sz="1600" dirty="0">
                          <a:effectLst/>
                        </a:rPr>
                        <a:t> &amp;</a:t>
                      </a:r>
                      <a:endParaRPr lang="en-US" sz="1600" dirty="0">
                        <a:effectLst/>
                      </a:endParaRPr>
                    </a:p>
                    <a:p>
                      <a:pPr>
                        <a:lnSpc>
                          <a:spcPts val="1680"/>
                        </a:lnSpc>
                        <a:spcBef>
                          <a:spcPts val="1200"/>
                        </a:spcBef>
                        <a:spcAft>
                          <a:spcPts val="1200"/>
                        </a:spcAft>
                      </a:pPr>
                      <a:r>
                        <a:rPr lang="el-GR" sz="1600" u="none" strike="noStrike" dirty="0">
                          <a:effectLst/>
                          <a:hlinkClick r:id="rId7" tooltip="University of Washington"/>
                        </a:rPr>
                        <a:t>University of </a:t>
                      </a:r>
                      <a:r>
                        <a:rPr lang="el-GR" sz="1600" u="none" strike="noStrike" dirty="0" err="1">
                          <a:effectLst/>
                          <a:hlinkClick r:id="rId7" tooltip="University of Washington"/>
                        </a:rPr>
                        <a:t>Washington</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2000" dirty="0">
                          <a:effectLst/>
                        </a:rPr>
                        <a:t>The technology is still in its nascent stages, and the project is unusual for Microsoft, which is not in the display business. There is a possibility that Microsoft will collaborate with a display manufacturer, but commercial production will not begin until at least 2013.</a:t>
                      </a:r>
                      <a:r>
                        <a:rPr lang="el-GR" sz="2000" u="none" strike="noStrike" baseline="30000" dirty="0">
                          <a:effectLst/>
                          <a:hlinkClick r:id="rId8"/>
                        </a:rPr>
                        <a:t>[24]</a:t>
                      </a:r>
                      <a:endParaRPr lang="el-GR" sz="20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2"/>
                  </a:ext>
                </a:extLst>
              </a:tr>
              <a:tr h="1584176">
                <a:tc>
                  <a:txBody>
                    <a:bodyPr/>
                    <a:lstStyle/>
                    <a:p>
                      <a:pPr>
                        <a:lnSpc>
                          <a:spcPts val="1680"/>
                        </a:lnSpc>
                        <a:spcBef>
                          <a:spcPts val="1200"/>
                        </a:spcBef>
                        <a:spcAft>
                          <a:spcPts val="1200"/>
                        </a:spcAft>
                      </a:pPr>
                      <a:r>
                        <a:rPr lang="el-GR" sz="1600" u="none" strike="noStrike" dirty="0">
                          <a:effectLst/>
                        </a:rPr>
                        <a:t>Laser </a:t>
                      </a:r>
                      <a:r>
                        <a:rPr lang="el-GR" sz="1600" u="none" strike="noStrike" dirty="0" err="1">
                          <a:effectLst/>
                        </a:rPr>
                        <a:t>phosphor</a:t>
                      </a:r>
                      <a:r>
                        <a:rPr lang="el-GR" sz="1600" u="none" strike="noStrike" dirty="0">
                          <a:effectLst/>
                        </a:rPr>
                        <a:t> </a:t>
                      </a:r>
                      <a:r>
                        <a:rPr lang="el-GR" sz="1600" u="none" strike="noStrike" dirty="0" err="1">
                          <a:effectLst/>
                        </a:rPr>
                        <a:t>display</a:t>
                      </a:r>
                      <a:r>
                        <a:rPr lang="el-GR" sz="1600" u="none" strike="noStrike" dirty="0">
                          <a:effectLst/>
                        </a:rPr>
                        <a:t> (LPD)</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l-GR" sz="1600" u="none" strike="noStrike" dirty="0" err="1">
                          <a:effectLst/>
                          <a:hlinkClick r:id="rId9"/>
                        </a:rPr>
                        <a:t>Prysm</a:t>
                      </a:r>
                      <a:endParaRPr lang="el-GR" sz="1600" dirty="0">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2000" dirty="0">
                          <a:effectLst/>
                        </a:rPr>
                        <a:t>On 25 February 2011, </a:t>
                      </a:r>
                      <a:r>
                        <a:rPr lang="en-US" sz="2000" dirty="0" err="1">
                          <a:effectLst/>
                        </a:rPr>
                        <a:t>Prysm</a:t>
                      </a:r>
                      <a:r>
                        <a:rPr lang="en-US" sz="2000" dirty="0">
                          <a:effectLst/>
                        </a:rPr>
                        <a:t> announced that its high-definition stackable display tiles, powered by its Laser Phosphor Display (LPD) technology, are now available for shipping to customers.</a:t>
                      </a:r>
                      <a:r>
                        <a:rPr lang="el-GR" sz="2000" u="none" strike="noStrike" baseline="30000" dirty="0">
                          <a:effectLst/>
                          <a:hlinkClick r:id="rId10"/>
                        </a:rPr>
                        <a:t>[25]</a:t>
                      </a:r>
                      <a:endParaRPr lang="el-GR" sz="20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1353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9705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2922361887"/>
              </p:ext>
            </p:extLst>
          </p:nvPr>
        </p:nvGraphicFramePr>
        <p:xfrm>
          <a:off x="457200" y="692696"/>
          <a:ext cx="8229600" cy="5154730"/>
        </p:xfrm>
        <a:graphic>
          <a:graphicData uri="http://schemas.openxmlformats.org/drawingml/2006/table">
            <a:tbl>
              <a:tblPr firstRow="1" firstCol="1" bandRow="1">
                <a:tableStyleId>{5C22544A-7EE6-4342-B048-85BDC9FD1C3A}</a:tableStyleId>
              </a:tblPr>
              <a:tblGrid>
                <a:gridCol w="2170584">
                  <a:extLst>
                    <a:ext uri="{9D8B030D-6E8A-4147-A177-3AD203B41FA5}">
                      <a16:colId xmlns:a16="http://schemas.microsoft.com/office/drawing/2014/main" val="20000"/>
                    </a:ext>
                  </a:extLst>
                </a:gridCol>
                <a:gridCol w="1944216">
                  <a:extLst>
                    <a:ext uri="{9D8B030D-6E8A-4147-A177-3AD203B41FA5}">
                      <a16:colId xmlns:a16="http://schemas.microsoft.com/office/drawing/2014/main" val="20001"/>
                    </a:ext>
                  </a:extLst>
                </a:gridCol>
                <a:gridCol w="4114800">
                  <a:extLst>
                    <a:ext uri="{9D8B030D-6E8A-4147-A177-3AD203B41FA5}">
                      <a16:colId xmlns:a16="http://schemas.microsoft.com/office/drawing/2014/main" val="20002"/>
                    </a:ext>
                  </a:extLst>
                </a:gridCol>
              </a:tblGrid>
              <a:tr h="720080">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60960" marR="60960" marT="30480" marB="30480"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60960" marR="60960" marT="30480" marB="30480"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60960" marR="60960" marT="30480" marB="30480" anchor="ctr"/>
                </a:tc>
                <a:extLst>
                  <a:ext uri="{0D108BD9-81ED-4DB2-BD59-A6C34878D82A}">
                    <a16:rowId xmlns:a16="http://schemas.microsoft.com/office/drawing/2014/main" val="10000"/>
                  </a:ext>
                </a:extLst>
              </a:tr>
              <a:tr h="0">
                <a:tc>
                  <a:txBody>
                    <a:bodyPr/>
                    <a:lstStyle/>
                    <a:p>
                      <a:pPr>
                        <a:lnSpc>
                          <a:spcPts val="1680"/>
                        </a:lnSpc>
                        <a:spcBef>
                          <a:spcPts val="1200"/>
                        </a:spcBef>
                        <a:spcAft>
                          <a:spcPts val="1200"/>
                        </a:spcAft>
                      </a:pPr>
                      <a:r>
                        <a:rPr lang="en-US" sz="1600" u="none" strike="noStrike" dirty="0">
                          <a:effectLst/>
                        </a:rPr>
                        <a:t>Organic light-emitting diode (OLED)</a:t>
                      </a:r>
                      <a:endParaRPr lang="el-GR" sz="1600" dirty="0">
                        <a:effectLst/>
                        <a:latin typeface="Times New Roman"/>
                        <a:ea typeface="Times New Roman"/>
                      </a:endParaRPr>
                    </a:p>
                  </a:txBody>
                  <a:tcPr marL="60960" marR="60960" marT="30480" marB="30480" anchor="ctr"/>
                </a:tc>
                <a:tc>
                  <a:txBody>
                    <a:bodyPr/>
                    <a:lstStyle/>
                    <a:p>
                      <a:pPr>
                        <a:lnSpc>
                          <a:spcPts val="1680"/>
                        </a:lnSpc>
                        <a:spcBef>
                          <a:spcPts val="1200"/>
                        </a:spcBef>
                        <a:spcAft>
                          <a:spcPts val="1200"/>
                        </a:spcAft>
                      </a:pPr>
                      <a:r>
                        <a:rPr lang="el-GR" sz="1600" u="none" strike="noStrike" dirty="0" err="1">
                          <a:effectLst/>
                          <a:hlinkClick r:id="rId3" tooltip="Sony"/>
                        </a:rPr>
                        <a:t>Sony</a:t>
                      </a:r>
                      <a:r>
                        <a:rPr lang="el-GR" sz="1600" dirty="0">
                          <a:effectLst/>
                        </a:rPr>
                        <a:t>, </a:t>
                      </a:r>
                      <a:r>
                        <a:rPr lang="el-GR" sz="1600" u="none" strike="noStrike" dirty="0" err="1">
                          <a:effectLst/>
                          <a:hlinkClick r:id="rId4" tooltip="LG"/>
                        </a:rPr>
                        <a:t>LG</a:t>
                      </a:r>
                      <a:r>
                        <a:rPr lang="el-GR" sz="1600" dirty="0" err="1">
                          <a:effectLst/>
                        </a:rPr>
                        <a:t>,</a:t>
                      </a:r>
                      <a:r>
                        <a:rPr lang="el-GR" sz="1600" u="none" strike="noStrike" dirty="0" err="1">
                          <a:effectLst/>
                          <a:hlinkClick r:id="rId5" tooltip="Samsung"/>
                        </a:rPr>
                        <a:t>Samsung</a:t>
                      </a:r>
                      <a:r>
                        <a:rPr lang="el-GR" sz="1600" dirty="0">
                          <a:effectLst/>
                        </a:rPr>
                        <a:t>,</a:t>
                      </a:r>
                      <a:r>
                        <a:rPr lang="en-US" sz="1600" dirty="0">
                          <a:effectLst/>
                        </a:rPr>
                        <a:t> </a:t>
                      </a:r>
                      <a:r>
                        <a:rPr lang="el-GR" sz="1600" u="none" strike="noStrike" dirty="0" err="1">
                          <a:effectLst/>
                          <a:hlinkClick r:id="rId6" tooltip="Panasonic"/>
                        </a:rPr>
                        <a:t>Panasonic</a:t>
                      </a:r>
                      <a:endParaRPr lang="el-GR" sz="1600" dirty="0">
                        <a:effectLst/>
                        <a:latin typeface="Times New Roman"/>
                        <a:ea typeface="Times New Roman"/>
                      </a:endParaRPr>
                    </a:p>
                  </a:txBody>
                  <a:tcPr marL="60960" marR="60960" marT="30480" marB="30480" anchor="ctr"/>
                </a:tc>
                <a:tc>
                  <a:txBody>
                    <a:bodyPr/>
                    <a:lstStyle/>
                    <a:p>
                      <a:pPr>
                        <a:lnSpc>
                          <a:spcPts val="1680"/>
                        </a:lnSpc>
                        <a:spcBef>
                          <a:spcPts val="1200"/>
                        </a:spcBef>
                        <a:spcAft>
                          <a:spcPts val="1200"/>
                        </a:spcAft>
                      </a:pPr>
                      <a:r>
                        <a:rPr lang="en-US" sz="1800" dirty="0">
                          <a:solidFill>
                            <a:srgbClr val="002060"/>
                          </a:solidFill>
                          <a:effectLst/>
                        </a:rPr>
                        <a:t>In April 2007, Sony announced it would manufacture 1000 11-inch OLED TVs per month for market testing purposes.</a:t>
                      </a:r>
                    </a:p>
                    <a:p>
                      <a:pPr>
                        <a:lnSpc>
                          <a:spcPts val="1680"/>
                        </a:lnSpc>
                        <a:spcBef>
                          <a:spcPts val="1200"/>
                        </a:spcBef>
                        <a:spcAft>
                          <a:spcPts val="1200"/>
                        </a:spcAft>
                      </a:pPr>
                      <a:r>
                        <a:rPr lang="en-US" sz="1800" dirty="0">
                          <a:solidFill>
                            <a:srgbClr val="002060"/>
                          </a:solidFill>
                          <a:effectLst/>
                        </a:rPr>
                        <a:t>On October 1, 2007, Sony announced that the 11-inch model, now called the </a:t>
                      </a:r>
                      <a:r>
                        <a:rPr lang="en-US" sz="1800" u="none" strike="noStrike" dirty="0">
                          <a:solidFill>
                            <a:srgbClr val="002060"/>
                          </a:solidFill>
                          <a:effectLst/>
                          <a:hlinkClick r:id="rId7" tooltip="Sony XEL-1"/>
                        </a:rPr>
                        <a:t>XEL-1</a:t>
                      </a:r>
                      <a:r>
                        <a:rPr lang="en-US" sz="1800" dirty="0">
                          <a:solidFill>
                            <a:srgbClr val="002060"/>
                          </a:solidFill>
                          <a:effectLst/>
                        </a:rPr>
                        <a:t>, would be released commercially; the XEL-1 was first released in Japan in December 2007. </a:t>
                      </a:r>
                    </a:p>
                    <a:p>
                      <a:pPr>
                        <a:lnSpc>
                          <a:spcPts val="1680"/>
                        </a:lnSpc>
                        <a:spcBef>
                          <a:spcPts val="1200"/>
                        </a:spcBef>
                        <a:spcAft>
                          <a:spcPts val="1200"/>
                        </a:spcAft>
                      </a:pPr>
                      <a:r>
                        <a:rPr lang="en-US" sz="1800" dirty="0">
                          <a:solidFill>
                            <a:srgbClr val="002060"/>
                          </a:solidFill>
                          <a:effectLst/>
                        </a:rPr>
                        <a:t>As of 2010, </a:t>
                      </a:r>
                      <a:r>
                        <a:rPr lang="en-US" sz="1800" u="none" strike="noStrike" dirty="0">
                          <a:solidFill>
                            <a:srgbClr val="002060"/>
                          </a:solidFill>
                          <a:effectLst/>
                          <a:hlinkClick r:id="rId4" tooltip="LG"/>
                        </a:rPr>
                        <a:t>LG</a:t>
                      </a:r>
                      <a:r>
                        <a:rPr lang="en-US" sz="1800" dirty="0">
                          <a:solidFill>
                            <a:srgbClr val="002060"/>
                          </a:solidFill>
                          <a:effectLst/>
                        </a:rPr>
                        <a:t> produces one model of OLED television, the 15 inch 15EL9500</a:t>
                      </a:r>
                      <a:r>
                        <a:rPr lang="en-US" sz="1800" u="none" strike="noStrike" baseline="30000" dirty="0">
                          <a:solidFill>
                            <a:srgbClr val="002060"/>
                          </a:solidFill>
                          <a:effectLst/>
                          <a:hlinkClick r:id="rId8"/>
                        </a:rPr>
                        <a:t>[4]</a:t>
                      </a:r>
                      <a:r>
                        <a:rPr lang="en-US" sz="1800" dirty="0">
                          <a:solidFill>
                            <a:srgbClr val="002060"/>
                          </a:solidFill>
                          <a:effectLst/>
                        </a:rPr>
                        <a:t> and has announced a 31" OLED 3D television for March 2011.</a:t>
                      </a:r>
                    </a:p>
                    <a:p>
                      <a:pPr>
                        <a:lnSpc>
                          <a:spcPts val="1680"/>
                        </a:lnSpc>
                        <a:spcBef>
                          <a:spcPts val="1200"/>
                        </a:spcBef>
                        <a:spcAft>
                          <a:spcPts val="1200"/>
                        </a:spcAft>
                      </a:pPr>
                      <a:r>
                        <a:rPr lang="en-US" sz="1800" dirty="0">
                          <a:solidFill>
                            <a:srgbClr val="002060"/>
                          </a:solidFill>
                          <a:effectLst/>
                        </a:rPr>
                        <a:t>On February 17, 2011, Sony announced its 25" OLED Professional Reference Monitor aimed at the Cinema and high end Drama Post Production market.</a:t>
                      </a:r>
                      <a:endParaRPr lang="el-GR" sz="1800" dirty="0">
                        <a:solidFill>
                          <a:srgbClr val="002060"/>
                        </a:solidFill>
                        <a:effectLst/>
                        <a:latin typeface="Times New Roman"/>
                        <a:ea typeface="Times New Roman"/>
                      </a:endParaRPr>
                    </a:p>
                  </a:txBody>
                  <a:tcPr marL="60960" marR="60960" marT="30480" marB="3048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44926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869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02072" y="620688"/>
            <a:ext cx="8208912" cy="2308324"/>
          </a:xfrm>
          <a:prstGeom prst="rect">
            <a:avLst/>
          </a:prstGeom>
        </p:spPr>
        <p:txBody>
          <a:bodyPr wrap="square">
            <a:spAutoFit/>
          </a:bodyPr>
          <a:lstStyle/>
          <a:p>
            <a:r>
              <a:rPr lang="en-US" sz="2400" dirty="0"/>
              <a:t>The first OLED TVs started to hit the shelves in 2013 but they were few and far between, </a:t>
            </a:r>
            <a:r>
              <a:rPr lang="en-US" sz="2400" dirty="0">
                <a:hlinkClick r:id="rId3"/>
              </a:rPr>
              <a:t>and expensive</a:t>
            </a:r>
            <a:r>
              <a:rPr lang="en-US" sz="2400" dirty="0"/>
              <a:t>. </a:t>
            </a:r>
          </a:p>
          <a:p>
            <a:endParaRPr lang="en-US" sz="2400" dirty="0"/>
          </a:p>
          <a:p>
            <a:r>
              <a:rPr lang="en-US" sz="2400" dirty="0"/>
              <a:t>These sets gave us a glimpse at what all the fuss was about, with a revolution in picture quality and slim-line design promised - a 4K OLED TV became the holy grail in many AV enthusiasts' minds</a:t>
            </a:r>
          </a:p>
        </p:txBody>
      </p:sp>
      <p:sp>
        <p:nvSpPr>
          <p:cNvPr id="4" name="Rectangle 3"/>
          <p:cNvSpPr/>
          <p:nvPr/>
        </p:nvSpPr>
        <p:spPr>
          <a:xfrm>
            <a:off x="527291" y="3188875"/>
            <a:ext cx="8208912" cy="2308324"/>
          </a:xfrm>
          <a:prstGeom prst="rect">
            <a:avLst/>
          </a:prstGeom>
        </p:spPr>
        <p:txBody>
          <a:bodyPr wrap="square">
            <a:spAutoFit/>
          </a:bodyPr>
          <a:lstStyle/>
          <a:p>
            <a:r>
              <a:rPr lang="en-US" sz="2400" dirty="0"/>
              <a:t>But that promise appeared to wane somewhat during 2014. </a:t>
            </a:r>
          </a:p>
          <a:p>
            <a:endParaRPr lang="en-US" sz="2400" dirty="0"/>
          </a:p>
          <a:p>
            <a:r>
              <a:rPr lang="en-US" sz="2400" dirty="0"/>
              <a:t>First there was news that Sony and Panasonic had ended an OLED TV production partnership in order to focus on 4K Ultra HD TV production, and at CES that year LG was the sole manufacturer to show off a new range of OLED models.</a:t>
            </a:r>
          </a:p>
        </p:txBody>
      </p:sp>
    </p:spTree>
    <p:extLst>
      <p:ext uri="{BB962C8B-B14F-4D97-AF65-F5344CB8AC3E}">
        <p14:creationId xmlns:p14="http://schemas.microsoft.com/office/powerpoint/2010/main" val="2559975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67544" y="548680"/>
            <a:ext cx="8208912" cy="5262979"/>
          </a:xfrm>
          <a:prstGeom prst="rect">
            <a:avLst/>
          </a:prstGeom>
        </p:spPr>
        <p:txBody>
          <a:bodyPr wrap="square">
            <a:spAutoFit/>
          </a:bodyPr>
          <a:lstStyle/>
          <a:p>
            <a:r>
              <a:rPr lang="en-US" sz="2400" dirty="0"/>
              <a:t>In 2015 we saw some progress. </a:t>
            </a:r>
          </a:p>
          <a:p>
            <a:endParaRPr lang="en-US" sz="2400" dirty="0"/>
          </a:p>
          <a:p>
            <a:r>
              <a:rPr lang="en-US" sz="2400" dirty="0"/>
              <a:t>We've seen new LG OLED TVs this year (but none from Samsung), while Sony is "looking into OLED". </a:t>
            </a:r>
          </a:p>
          <a:p>
            <a:endParaRPr lang="en-US" sz="2400" dirty="0"/>
          </a:p>
          <a:p>
            <a:r>
              <a:rPr lang="en-US" sz="2400" dirty="0"/>
              <a:t>We also reviewed the first curved 4K OLED TV and have seen plenty of OLED smartphone screens, such as the Samsung Galaxy S6 Edge. </a:t>
            </a:r>
          </a:p>
          <a:p>
            <a:endParaRPr lang="en-US" sz="2400" dirty="0"/>
          </a:p>
          <a:p>
            <a:r>
              <a:rPr lang="en-US" sz="2400" dirty="0"/>
              <a:t>LG Display, one of the key panel manufacturers, is also improving the efficiency of the OLED production process. </a:t>
            </a:r>
          </a:p>
          <a:p>
            <a:endParaRPr lang="en-US" sz="2400" dirty="0"/>
          </a:p>
          <a:p>
            <a:r>
              <a:rPr lang="en-US" sz="2400" dirty="0"/>
              <a:t>OLED, therefore, looks like being a viable concern for some of the consumer electronics industry going forward.</a:t>
            </a:r>
          </a:p>
        </p:txBody>
      </p:sp>
    </p:spTree>
    <p:extLst>
      <p:ext uri="{BB962C8B-B14F-4D97-AF65-F5344CB8AC3E}">
        <p14:creationId xmlns:p14="http://schemas.microsoft.com/office/powerpoint/2010/main" val="137780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Table 2"/>
          <p:cNvGraphicFramePr>
            <a:graphicFrameLocks noGrp="1"/>
          </p:cNvGraphicFramePr>
          <p:nvPr>
            <p:extLst>
              <p:ext uri="{D42A27DB-BD31-4B8C-83A1-F6EECF244321}">
                <p14:modId xmlns:p14="http://schemas.microsoft.com/office/powerpoint/2010/main" val="1217316953"/>
              </p:ext>
            </p:extLst>
          </p:nvPr>
        </p:nvGraphicFramePr>
        <p:xfrm>
          <a:off x="457199" y="548680"/>
          <a:ext cx="8229601" cy="5412700"/>
        </p:xfrm>
        <a:graphic>
          <a:graphicData uri="http://schemas.openxmlformats.org/drawingml/2006/table">
            <a:tbl>
              <a:tblPr firstRow="1" firstCol="1" bandRow="1">
                <a:tableStyleId>{5C22544A-7EE6-4342-B048-85BDC9FD1C3A}</a:tableStyleId>
              </a:tblPr>
              <a:tblGrid>
                <a:gridCol w="2170585">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4258816">
                  <a:extLst>
                    <a:ext uri="{9D8B030D-6E8A-4147-A177-3AD203B41FA5}">
                      <a16:colId xmlns:a16="http://schemas.microsoft.com/office/drawing/2014/main" val="20002"/>
                    </a:ext>
                  </a:extLst>
                </a:gridCol>
              </a:tblGrid>
              <a:tr h="693348">
                <a:tc>
                  <a:txBody>
                    <a:bodyPr/>
                    <a:lstStyle/>
                    <a:p>
                      <a:pPr algn="ctr">
                        <a:lnSpc>
                          <a:spcPts val="1680"/>
                        </a:lnSpc>
                        <a:spcBef>
                          <a:spcPts val="1200"/>
                        </a:spcBef>
                        <a:spcAft>
                          <a:spcPts val="1200"/>
                        </a:spcAft>
                      </a:pPr>
                      <a:r>
                        <a:rPr lang="el-GR" sz="2400" dirty="0" err="1">
                          <a:effectLst/>
                        </a:rPr>
                        <a:t>Display</a:t>
                      </a:r>
                      <a:r>
                        <a:rPr lang="el-GR" sz="2400" dirty="0">
                          <a:effectLst/>
                        </a:rPr>
                        <a:t> </a:t>
                      </a:r>
                      <a:r>
                        <a:rPr lang="el-GR" sz="2400" dirty="0" err="1">
                          <a:effectLst/>
                        </a:rPr>
                        <a:t>technology</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Companies</a:t>
                      </a:r>
                      <a:r>
                        <a:rPr lang="el-GR" sz="2400" dirty="0">
                          <a:effectLst/>
                        </a:rPr>
                        <a:t> </a:t>
                      </a:r>
                      <a:r>
                        <a:rPr lang="el-GR" sz="2400" dirty="0" err="1">
                          <a:effectLst/>
                        </a:rPr>
                        <a:t>involved</a:t>
                      </a:r>
                      <a:endParaRPr lang="el-GR" sz="2400" dirty="0">
                        <a:effectLst/>
                        <a:latin typeface="Times New Roman"/>
                        <a:ea typeface="Times New Roman"/>
                      </a:endParaRPr>
                    </a:p>
                  </a:txBody>
                  <a:tcPr marL="55912" marR="55912" marT="27956" marB="27956" anchor="ctr"/>
                </a:tc>
                <a:tc>
                  <a:txBody>
                    <a:bodyPr/>
                    <a:lstStyle/>
                    <a:p>
                      <a:pPr algn="ctr">
                        <a:lnSpc>
                          <a:spcPts val="1680"/>
                        </a:lnSpc>
                        <a:spcBef>
                          <a:spcPts val="1200"/>
                        </a:spcBef>
                        <a:spcAft>
                          <a:spcPts val="1200"/>
                        </a:spcAft>
                      </a:pPr>
                      <a:r>
                        <a:rPr lang="el-GR" sz="2400" dirty="0" err="1">
                          <a:effectLst/>
                        </a:rPr>
                        <a:t>Status</a:t>
                      </a:r>
                      <a:endParaRPr lang="el-GR" sz="2400" dirty="0">
                        <a:effectLst/>
                        <a:latin typeface="Times New Roman"/>
                        <a:ea typeface="Times New Roman"/>
                      </a:endParaRPr>
                    </a:p>
                  </a:txBody>
                  <a:tcPr marL="55912" marR="55912" marT="27956" marB="27956" anchor="ctr"/>
                </a:tc>
                <a:extLst>
                  <a:ext uri="{0D108BD9-81ED-4DB2-BD59-A6C34878D82A}">
                    <a16:rowId xmlns:a16="http://schemas.microsoft.com/office/drawing/2014/main" val="10000"/>
                  </a:ext>
                </a:extLst>
              </a:tr>
              <a:tr h="1466892">
                <a:tc>
                  <a:txBody>
                    <a:bodyPr/>
                    <a:lstStyle/>
                    <a:p>
                      <a:pPr>
                        <a:lnSpc>
                          <a:spcPts val="1680"/>
                        </a:lnSpc>
                        <a:spcBef>
                          <a:spcPts val="1200"/>
                        </a:spcBef>
                        <a:spcAft>
                          <a:spcPts val="1200"/>
                        </a:spcAft>
                      </a:pPr>
                      <a:r>
                        <a:rPr lang="en-US" sz="1600" u="none" strike="noStrike" dirty="0">
                          <a:solidFill>
                            <a:schemeClr val="bg1"/>
                          </a:solidFill>
                          <a:effectLst/>
                        </a:rPr>
                        <a:t>Organic light-emitting transistor (OLET)</a:t>
                      </a:r>
                      <a:endParaRPr lang="el-GR" sz="1600" dirty="0">
                        <a:solidFill>
                          <a:schemeClr val="bg1"/>
                        </a:solidFill>
                        <a:effectLst/>
                        <a:latin typeface="Times New Roman"/>
                        <a:ea typeface="Times New Roman"/>
                      </a:endParaRPr>
                    </a:p>
                  </a:txBody>
                  <a:tcPr marL="55912" marR="55912" marT="27956" marB="27956" anchor="ctr"/>
                </a:tc>
                <a:tc>
                  <a:txBody>
                    <a:bodyPr/>
                    <a:lstStyle/>
                    <a:p>
                      <a:pPr>
                        <a:lnSpc>
                          <a:spcPts val="1680"/>
                        </a:lnSpc>
                        <a:spcBef>
                          <a:spcPts val="1200"/>
                        </a:spcBef>
                        <a:spcAft>
                          <a:spcPts val="1200"/>
                        </a:spcAft>
                      </a:pPr>
                      <a:r>
                        <a:rPr lang="en-US" sz="1600" u="none" strike="noStrike" dirty="0" err="1">
                          <a:effectLst/>
                          <a:hlinkClick r:id="rId3"/>
                        </a:rPr>
                        <a:t>Polyera</a:t>
                      </a:r>
                      <a:r>
                        <a:rPr lang="en-US" sz="1600" dirty="0">
                          <a:effectLst/>
                        </a:rPr>
                        <a:t> &amp;</a:t>
                      </a:r>
                    </a:p>
                    <a:p>
                      <a:pPr>
                        <a:lnSpc>
                          <a:spcPts val="1680"/>
                        </a:lnSpc>
                        <a:spcBef>
                          <a:spcPts val="1200"/>
                        </a:spcBef>
                        <a:spcAft>
                          <a:spcPts val="1200"/>
                        </a:spcAft>
                      </a:pPr>
                      <a:r>
                        <a:rPr lang="en-US" sz="1600" u="none" strike="noStrike" dirty="0">
                          <a:effectLst/>
                          <a:hlinkClick r:id="rId4"/>
                        </a:rPr>
                        <a:t>Institute for Nanostructured Materials</a:t>
                      </a:r>
                      <a:endParaRPr lang="el-GR" sz="1600" dirty="0">
                        <a:effectLst/>
                        <a:latin typeface="Times New Roman"/>
                        <a:ea typeface="Times New Roman"/>
                      </a:endParaRPr>
                    </a:p>
                  </a:txBody>
                  <a:tcPr marL="55912" marR="55912" marT="27956" marB="27956" anchor="ctr"/>
                </a:tc>
                <a:tc>
                  <a:txBody>
                    <a:bodyPr/>
                    <a:lstStyle/>
                    <a:p>
                      <a:r>
                        <a:rPr lang="en-US" sz="1800" b="0" i="0" kern="1200" dirty="0">
                          <a:solidFill>
                            <a:schemeClr val="dk1"/>
                          </a:solidFill>
                          <a:effectLst/>
                          <a:latin typeface="+mn-lt"/>
                          <a:ea typeface="+mn-ea"/>
                          <a:cs typeface="+mn-cs"/>
                        </a:rPr>
                        <a:t> It is in experimental status but  based on the last research papers we can </a:t>
                      </a:r>
                      <a:r>
                        <a:rPr lang="en-US" sz="1800" b="0" i="0" kern="1200">
                          <a:solidFill>
                            <a:schemeClr val="dk1"/>
                          </a:solidFill>
                          <a:effectLst/>
                          <a:latin typeface="+mn-lt"/>
                          <a:ea typeface="+mn-ea"/>
                          <a:cs typeface="+mn-cs"/>
                        </a:rPr>
                        <a:t>conclude that:</a:t>
                      </a:r>
                    </a:p>
                    <a:p>
                      <a:pPr marL="285750" indent="-285750">
                        <a:buFont typeface="Arial" panose="020B0604020202020204" pitchFamily="34" charset="0"/>
                        <a:buChar char="•"/>
                      </a:pPr>
                      <a:r>
                        <a:rPr lang="en-US" sz="1800" b="0" i="0" kern="1200">
                          <a:solidFill>
                            <a:schemeClr val="dk1"/>
                          </a:solidFill>
                          <a:effectLst/>
                          <a:latin typeface="+mn-lt"/>
                          <a:ea typeface="+mn-ea"/>
                          <a:cs typeface="+mn-cs"/>
                        </a:rPr>
                        <a:t>Combining </a:t>
                      </a:r>
                      <a:r>
                        <a:rPr lang="en-US" sz="1800" b="0" i="0" kern="1200" dirty="0">
                          <a:solidFill>
                            <a:schemeClr val="dk1"/>
                          </a:solidFill>
                          <a:effectLst/>
                          <a:latin typeface="+mn-lt"/>
                          <a:ea typeface="+mn-ea"/>
                          <a:cs typeface="+mn-cs"/>
                        </a:rPr>
                        <a:t>electrical switching and light emission in a single device reduces the number of switching thin-film transistors needed in the driving circuit.</a:t>
                      </a:r>
                    </a:p>
                    <a:p>
                      <a:pPr marL="285750" indent="-285750">
                        <a:buFont typeface="Arial" panose="020B0604020202020204" pitchFamily="34" charset="0"/>
                        <a:buChar char="•"/>
                      </a:pPr>
                      <a:r>
                        <a:rPr lang="en-US" sz="1800" b="0" i="0" kern="1200" dirty="0">
                          <a:solidFill>
                            <a:schemeClr val="dk1"/>
                          </a:solidFill>
                          <a:effectLst/>
                          <a:latin typeface="+mn-lt"/>
                          <a:ea typeface="+mn-ea"/>
                          <a:cs typeface="+mn-cs"/>
                        </a:rPr>
                        <a:t>The device architecture is easy to process and naturally avoids pinholes and shorts between injecting contacts.</a:t>
                      </a:r>
                    </a:p>
                    <a:p>
                      <a:pPr marL="285750" indent="-285750">
                        <a:buFont typeface="Arial" panose="020B0604020202020204" pitchFamily="34" charset="0"/>
                        <a:buChar char="•"/>
                      </a:pPr>
                      <a:r>
                        <a:rPr lang="en-US" sz="1800" b="0" i="0" kern="1200" dirty="0">
                          <a:solidFill>
                            <a:schemeClr val="dk1"/>
                          </a:solidFill>
                          <a:effectLst/>
                          <a:latin typeface="+mn-lt"/>
                          <a:ea typeface="+mn-ea"/>
                          <a:cs typeface="+mn-cs"/>
                        </a:rPr>
                        <a:t>The processes used to fabricate OLET devices are well-established, electronic and photonic planar technologies. This, in turn, may ease the way to commercializing OLETs in optical communication and optoelectronic </a:t>
                      </a:r>
                      <a:r>
                        <a:rPr lang="en-US" sz="1800" b="0" i="0" kern="1200">
                          <a:solidFill>
                            <a:schemeClr val="dk1"/>
                          </a:solidFill>
                          <a:effectLst/>
                          <a:latin typeface="+mn-lt"/>
                          <a:ea typeface="+mn-ea"/>
                          <a:cs typeface="+mn-cs"/>
                        </a:rPr>
                        <a:t>systems.</a:t>
                      </a:r>
                      <a:endParaRPr lang="en-US" sz="1800" b="0" i="0" kern="1200" dirty="0">
                        <a:solidFill>
                          <a:schemeClr val="dk1"/>
                        </a:solidFill>
                        <a:effectLst/>
                        <a:latin typeface="+mn-lt"/>
                        <a:ea typeface="+mn-ea"/>
                        <a:cs typeface="+mn-cs"/>
                      </a:endParaRPr>
                    </a:p>
                  </a:txBody>
                  <a:tcPr marL="55912" marR="55912" marT="27956" marB="2795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9752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90510" y="982177"/>
            <a:ext cx="8208912" cy="4154984"/>
          </a:xfrm>
          <a:prstGeom prst="rect">
            <a:avLst/>
          </a:prstGeom>
        </p:spPr>
        <p:txBody>
          <a:bodyPr wrap="square">
            <a:spAutoFit/>
          </a:bodyPr>
          <a:lstStyle/>
          <a:p>
            <a:r>
              <a:rPr lang="en-US" sz="2400" dirty="0"/>
              <a:t>Nonetheless, exciton quenching and photon loss processes still limit OLED efficiency and brightness.</a:t>
            </a:r>
          </a:p>
          <a:p>
            <a:endParaRPr lang="en-US" sz="2400" dirty="0"/>
          </a:p>
          <a:p>
            <a:r>
              <a:rPr lang="en-US" sz="2400" b="1" dirty="0"/>
              <a:t>Organic light-emitting transistors (OLETs) </a:t>
            </a:r>
            <a:r>
              <a:rPr lang="en-US" sz="2400" dirty="0"/>
              <a:t>are alternative, planar light sources combining, in the same architecture, the switching mechanism of a thin-film transistor and an electroluminescent device. </a:t>
            </a:r>
          </a:p>
          <a:p>
            <a:endParaRPr lang="en-US" sz="2400" dirty="0"/>
          </a:p>
          <a:p>
            <a:r>
              <a:rPr lang="en-US" sz="2400" dirty="0"/>
              <a:t>Thus, OLETs could open a new era in organic optoelectronics and serve as test beds to address general fundamental optoelectronic and photonic issues.</a:t>
            </a:r>
          </a:p>
        </p:txBody>
      </p:sp>
    </p:spTree>
    <p:extLst>
      <p:ext uri="{BB962C8B-B14F-4D97-AF65-F5344CB8AC3E}">
        <p14:creationId xmlns:p14="http://schemas.microsoft.com/office/powerpoint/2010/main" val="280262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24914" y="980728"/>
            <a:ext cx="8280920" cy="3785652"/>
          </a:xfrm>
          <a:prstGeom prst="rect">
            <a:avLst/>
          </a:prstGeom>
        </p:spPr>
        <p:txBody>
          <a:bodyPr wrap="square">
            <a:spAutoFit/>
          </a:bodyPr>
          <a:lstStyle/>
          <a:p>
            <a:r>
              <a:rPr lang="en-US" sz="2400" dirty="0"/>
              <a:t>"OLET is a new light-emission concept, providing planar light sources that can be easily integrated in substrates of different nature – silicon, glass, plastic, paper, etc. – using standard microelectronic techniques," </a:t>
            </a:r>
            <a:r>
              <a:rPr lang="en-US" sz="2400" dirty="0">
                <a:hlinkClick r:id="rId3"/>
              </a:rPr>
              <a:t>Michele </a:t>
            </a:r>
            <a:r>
              <a:rPr lang="en-US" sz="2400" dirty="0" err="1">
                <a:hlinkClick r:id="rId3"/>
              </a:rPr>
              <a:t>Muccini</a:t>
            </a:r>
            <a:r>
              <a:rPr lang="en-US" sz="2400" dirty="0"/>
              <a:t>, a researcher at the </a:t>
            </a:r>
            <a:r>
              <a:rPr lang="en-US" sz="2400" dirty="0">
                <a:hlinkClick r:id="rId4"/>
              </a:rPr>
              <a:t>Institute of Nanostructured Materials</a:t>
            </a:r>
            <a:r>
              <a:rPr lang="en-US" sz="2400" dirty="0"/>
              <a:t> (ISMN) in Bologna, Italy, explains to </a:t>
            </a:r>
            <a:r>
              <a:rPr lang="en-US" sz="2400" dirty="0" err="1"/>
              <a:t>Nanowerk</a:t>
            </a:r>
            <a:r>
              <a:rPr lang="en-US" sz="2400" dirty="0"/>
              <a:t>. "The focus of OLET development is the possibility to enable new display/light source technologies, and exploit a transport geometry to suppress the deleterious photon losses and exciton quenching mechanisms inherent in the OLED architecture."</a:t>
            </a:r>
          </a:p>
        </p:txBody>
      </p:sp>
    </p:spTree>
    <p:extLst>
      <p:ext uri="{BB962C8B-B14F-4D97-AF65-F5344CB8AC3E}">
        <p14:creationId xmlns:p14="http://schemas.microsoft.com/office/powerpoint/2010/main" val="3336775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67544" y="692696"/>
            <a:ext cx="8208912" cy="4154984"/>
          </a:xfrm>
          <a:prstGeom prst="rect">
            <a:avLst/>
          </a:prstGeom>
        </p:spPr>
        <p:txBody>
          <a:bodyPr wrap="square">
            <a:spAutoFit/>
          </a:bodyPr>
          <a:lstStyle/>
          <a:p>
            <a:r>
              <a:rPr lang="en-US" sz="2400" dirty="0"/>
              <a:t>A publication from a team at the Institute for the Study of Nanostructured Materials (Bologna, Italy) reports recent developments relating to Organic Light-Emitting Transistors (OLETs). </a:t>
            </a:r>
          </a:p>
          <a:p>
            <a:endParaRPr lang="en-US" sz="2400" dirty="0"/>
          </a:p>
          <a:p>
            <a:r>
              <a:rPr lang="en-US" sz="2400" dirty="0"/>
              <a:t>These are a type of organic device that combines the current modulating function of a transistor with light emission. </a:t>
            </a:r>
          </a:p>
          <a:p>
            <a:endParaRPr lang="en-US" sz="2400" dirty="0"/>
          </a:p>
          <a:p>
            <a:r>
              <a:rPr lang="en-US" sz="2400" dirty="0"/>
              <a:t>One feature that makes these devices interesting is that they offer the potential for improved efficiency as compared to conventional active matrix/OLED devices.</a:t>
            </a:r>
          </a:p>
        </p:txBody>
      </p:sp>
    </p:spTree>
    <p:extLst>
      <p:ext uri="{BB962C8B-B14F-4D97-AF65-F5344CB8AC3E}">
        <p14:creationId xmlns:p14="http://schemas.microsoft.com/office/powerpoint/2010/main" val="4135767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24588"/>
            <a:ext cx="91440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67544" y="620688"/>
            <a:ext cx="8280920" cy="3046988"/>
          </a:xfrm>
          <a:prstGeom prst="rect">
            <a:avLst/>
          </a:prstGeom>
          <a:noFill/>
        </p:spPr>
        <p:txBody>
          <a:bodyPr wrap="square" rtlCol="0">
            <a:spAutoFit/>
          </a:bodyPr>
          <a:lstStyle/>
          <a:p>
            <a:r>
              <a:rPr lang="en-US" sz="2400" dirty="0"/>
              <a:t>The so-called </a:t>
            </a:r>
            <a:r>
              <a:rPr lang="en-US" sz="2400" dirty="0" err="1"/>
              <a:t>ambipolar</a:t>
            </a:r>
            <a:r>
              <a:rPr lang="en-US" sz="2400" dirty="0"/>
              <a:t> OLET allows transport of both positive (hole) and negative (electron) charges. The </a:t>
            </a:r>
            <a:r>
              <a:rPr lang="en-US" sz="2400" dirty="0" err="1"/>
              <a:t>ambipolar</a:t>
            </a:r>
            <a:r>
              <a:rPr lang="en-US" sz="2400" dirty="0"/>
              <a:t> regime is characterized by hole accumulation next to the source electrode and electron accumulation next to the drain electrode. </a:t>
            </a:r>
          </a:p>
          <a:p>
            <a:r>
              <a:rPr lang="en-US" sz="2400" dirty="0"/>
              <a:t>This is indicated in the illustration of the device structure presented in the left hand figure below. </a:t>
            </a:r>
          </a:p>
          <a:p>
            <a:r>
              <a:rPr lang="en-US" sz="2400" dirty="0"/>
              <a:t>A conventional OLED is illustrated on the right in which the charges move vertically.</a:t>
            </a:r>
          </a:p>
        </p:txBody>
      </p:sp>
      <p:pic>
        <p:nvPicPr>
          <p:cNvPr id="3074" name="Picture 2" descr="OL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786" y="3933056"/>
            <a:ext cx="7992888" cy="1299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981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1828</Words>
  <Application>Microsoft Office PowerPoint</Application>
  <PresentationFormat>On-screen Show (4:3)</PresentationFormat>
  <Paragraphs>128</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IOANNIS</dc:creator>
  <cp:lastModifiedBy>Kaliakatsos Ioannis</cp:lastModifiedBy>
  <cp:revision>13</cp:revision>
  <dcterms:created xsi:type="dcterms:W3CDTF">2015-12-13T19:59:41Z</dcterms:created>
  <dcterms:modified xsi:type="dcterms:W3CDTF">2019-12-09T09:27:49Z</dcterms:modified>
</cp:coreProperties>
</file>